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723" r:id="rId3"/>
    <p:sldId id="724" r:id="rId4"/>
    <p:sldId id="734" r:id="rId5"/>
    <p:sldId id="727" r:id="rId6"/>
    <p:sldId id="270" r:id="rId7"/>
    <p:sldId id="728" r:id="rId8"/>
    <p:sldId id="729" r:id="rId9"/>
    <p:sldId id="271" r:id="rId10"/>
    <p:sldId id="267" r:id="rId11"/>
    <p:sldId id="265" r:id="rId12"/>
    <p:sldId id="266" r:id="rId13"/>
    <p:sldId id="448" r:id="rId14"/>
    <p:sldId id="298" r:id="rId15"/>
    <p:sldId id="306" r:id="rId16"/>
    <p:sldId id="297" r:id="rId17"/>
    <p:sldId id="262" r:id="rId18"/>
    <p:sldId id="285" r:id="rId19"/>
    <p:sldId id="286" r:id="rId20"/>
    <p:sldId id="296" r:id="rId21"/>
    <p:sldId id="725" r:id="rId22"/>
    <p:sldId id="310" r:id="rId23"/>
    <p:sldId id="311" r:id="rId24"/>
    <p:sldId id="277" r:id="rId25"/>
    <p:sldId id="719" r:id="rId26"/>
    <p:sldId id="722" r:id="rId27"/>
    <p:sldId id="730" r:id="rId28"/>
    <p:sldId id="731" r:id="rId29"/>
    <p:sldId id="275" r:id="rId30"/>
    <p:sldId id="733" r:id="rId31"/>
    <p:sldId id="735" r:id="rId32"/>
    <p:sldId id="268" r:id="rId33"/>
    <p:sldId id="282" r:id="rId34"/>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23"/>
  </p:normalViewPr>
  <p:slideViewPr>
    <p:cSldViewPr snapToGrid="0">
      <p:cViewPr varScale="1">
        <p:scale>
          <a:sx n="80" d="100"/>
          <a:sy n="80" d="100"/>
        </p:scale>
        <p:origin x="116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C24C81-023C-C844-AFD8-094204DA1850}"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DFA27B73-5897-C147-9E25-F41F938C4614}">
      <dgm:prSet phldrT="[Text]" custT="1"/>
      <dgm:spPr/>
      <dgm:t>
        <a:bodyPr/>
        <a:lstStyle/>
        <a:p>
          <a:r>
            <a:rPr lang="el-GR" sz="1800" b="1" dirty="0"/>
            <a:t>Κλινικό σύνδρομο</a:t>
          </a:r>
          <a:endParaRPr lang="en-US" sz="1800" b="1" dirty="0"/>
        </a:p>
      </dgm:t>
    </dgm:pt>
    <dgm:pt modelId="{CCBDD5E7-62F0-AF4F-A13D-64CB5E2F349B}" type="parTrans" cxnId="{3C1347BD-21F4-8843-8FA6-A6EA4AB088CF}">
      <dgm:prSet/>
      <dgm:spPr/>
      <dgm:t>
        <a:bodyPr/>
        <a:lstStyle/>
        <a:p>
          <a:endParaRPr lang="en-US" sz="1400"/>
        </a:p>
      </dgm:t>
    </dgm:pt>
    <dgm:pt modelId="{36EE59BB-E1A3-E747-87BE-EF303B008023}" type="sibTrans" cxnId="{3C1347BD-21F4-8843-8FA6-A6EA4AB088CF}">
      <dgm:prSet/>
      <dgm:spPr/>
      <dgm:t>
        <a:bodyPr/>
        <a:lstStyle/>
        <a:p>
          <a:endParaRPr lang="en-US" sz="1400"/>
        </a:p>
      </dgm:t>
    </dgm:pt>
    <dgm:pt modelId="{F859A2F1-AE20-FE46-8FB2-CA347020C876}">
      <dgm:prSet phldrT="[Text]" custT="1"/>
      <dgm:spPr/>
      <dgm:t>
        <a:bodyPr/>
        <a:lstStyle/>
        <a:p>
          <a:r>
            <a:rPr lang="el-GR" sz="1400" b="1" dirty="0"/>
            <a:t>Πολυαρθρίτιδα</a:t>
          </a:r>
          <a:endParaRPr lang="en-US" sz="1400" b="1" dirty="0"/>
        </a:p>
      </dgm:t>
    </dgm:pt>
    <dgm:pt modelId="{F81AAADB-34A4-1E49-A251-1F32F0363D13}" type="parTrans" cxnId="{13A620BF-5E02-F248-B49B-A475BD7A8E49}">
      <dgm:prSet/>
      <dgm:spPr/>
      <dgm:t>
        <a:bodyPr/>
        <a:lstStyle/>
        <a:p>
          <a:endParaRPr lang="en-US" sz="1400"/>
        </a:p>
      </dgm:t>
    </dgm:pt>
    <dgm:pt modelId="{646A9418-8D3D-1046-A595-5E59696B023F}" type="sibTrans" cxnId="{13A620BF-5E02-F248-B49B-A475BD7A8E49}">
      <dgm:prSet/>
      <dgm:spPr/>
      <dgm:t>
        <a:bodyPr/>
        <a:lstStyle/>
        <a:p>
          <a:endParaRPr lang="en-US" sz="1400"/>
        </a:p>
      </dgm:t>
    </dgm:pt>
    <dgm:pt modelId="{6A844434-FC0E-2143-801C-997D3F323CC0}">
      <dgm:prSet phldrT="[Text]" custT="1"/>
      <dgm:spPr/>
      <dgm:t>
        <a:bodyPr/>
        <a:lstStyle/>
        <a:p>
          <a:r>
            <a:rPr lang="el-GR" sz="1400" b="1" dirty="0"/>
            <a:t>Συμπτώματα </a:t>
          </a:r>
          <a:r>
            <a:rPr lang="en-US" sz="1400" b="1" dirty="0" err="1"/>
            <a:t>sicca</a:t>
          </a:r>
          <a:endParaRPr lang="en-US" sz="1400" b="1" dirty="0"/>
        </a:p>
      </dgm:t>
    </dgm:pt>
    <dgm:pt modelId="{9B9775F2-E336-AA40-9D8B-8227ED55D9C5}" type="parTrans" cxnId="{EB14C10E-4575-0E4D-8215-FCE9F2A6F87B}">
      <dgm:prSet/>
      <dgm:spPr/>
      <dgm:t>
        <a:bodyPr/>
        <a:lstStyle/>
        <a:p>
          <a:endParaRPr lang="en-US" sz="1400"/>
        </a:p>
      </dgm:t>
    </dgm:pt>
    <dgm:pt modelId="{6B27C844-1F45-F546-BB04-CF0172F848BC}" type="sibTrans" cxnId="{EB14C10E-4575-0E4D-8215-FCE9F2A6F87B}">
      <dgm:prSet/>
      <dgm:spPr/>
      <dgm:t>
        <a:bodyPr/>
        <a:lstStyle/>
        <a:p>
          <a:endParaRPr lang="en-US" sz="1400"/>
        </a:p>
      </dgm:t>
    </dgm:pt>
    <dgm:pt modelId="{D625AB9F-ABD3-7F46-8EF8-D22D699C61C6}">
      <dgm:prSet custT="1"/>
      <dgm:spPr/>
      <dgm:t>
        <a:bodyPr/>
        <a:lstStyle/>
        <a:p>
          <a:r>
            <a:rPr lang="el-GR" sz="1400" b="1" dirty="0"/>
            <a:t>Φαινόμενο </a:t>
          </a:r>
          <a:r>
            <a:rPr lang="en-US" sz="1400" b="1" dirty="0"/>
            <a:t>Raynaud</a:t>
          </a:r>
        </a:p>
        <a:p>
          <a:r>
            <a:rPr lang="el-GR" sz="1400" b="1" dirty="0"/>
            <a:t>Οιδαλέα δάκτυλα </a:t>
          </a:r>
          <a:endParaRPr lang="en-US" sz="1400" b="1" dirty="0"/>
        </a:p>
      </dgm:t>
    </dgm:pt>
    <dgm:pt modelId="{4D58891A-E787-A140-9CF9-1CCD34CA1B54}" type="parTrans" cxnId="{D8494F27-0185-0E48-BAEC-0EB317443B36}">
      <dgm:prSet/>
      <dgm:spPr/>
      <dgm:t>
        <a:bodyPr/>
        <a:lstStyle/>
        <a:p>
          <a:endParaRPr lang="en-US" sz="1400"/>
        </a:p>
      </dgm:t>
    </dgm:pt>
    <dgm:pt modelId="{AD6F50B0-2D41-6546-A9FC-CD9ECEFE0DF2}" type="sibTrans" cxnId="{D8494F27-0185-0E48-BAEC-0EB317443B36}">
      <dgm:prSet/>
      <dgm:spPr/>
      <dgm:t>
        <a:bodyPr/>
        <a:lstStyle/>
        <a:p>
          <a:endParaRPr lang="en-US" sz="1400"/>
        </a:p>
      </dgm:t>
    </dgm:pt>
    <dgm:pt modelId="{B076ADFB-3603-4D43-A408-9454AA2DD9EE}">
      <dgm:prSet custT="1"/>
      <dgm:spPr/>
      <dgm:t>
        <a:bodyPr/>
        <a:lstStyle/>
        <a:p>
          <a:r>
            <a:rPr lang="el-GR" sz="1400" b="1" dirty="0"/>
            <a:t>Πνευμονικά διηθήματα</a:t>
          </a:r>
        </a:p>
        <a:p>
          <a:r>
            <a:rPr lang="el-GR" sz="1400" b="1" dirty="0"/>
            <a:t>Ενεργό ίζημα ούρων</a:t>
          </a:r>
        </a:p>
        <a:p>
          <a:r>
            <a:rPr lang="el-GR" sz="1400" b="1" dirty="0"/>
            <a:t>Πορφυρικό εξάνθημα</a:t>
          </a:r>
          <a:endParaRPr lang="en-US" sz="1400" b="1" dirty="0"/>
        </a:p>
      </dgm:t>
    </dgm:pt>
    <dgm:pt modelId="{955D2CB3-C7A1-DC44-80EE-783C2998FAD1}" type="parTrans" cxnId="{BFC8079C-B50E-6948-929A-7CB811CCB8D2}">
      <dgm:prSet/>
      <dgm:spPr/>
      <dgm:t>
        <a:bodyPr/>
        <a:lstStyle/>
        <a:p>
          <a:endParaRPr lang="en-US" sz="1400"/>
        </a:p>
      </dgm:t>
    </dgm:pt>
    <dgm:pt modelId="{1BCBA6F4-9C68-BE45-AC77-C5129CE0C16A}" type="sibTrans" cxnId="{BFC8079C-B50E-6948-929A-7CB811CCB8D2}">
      <dgm:prSet/>
      <dgm:spPr/>
      <dgm:t>
        <a:bodyPr/>
        <a:lstStyle/>
        <a:p>
          <a:endParaRPr lang="en-US" sz="1400"/>
        </a:p>
      </dgm:t>
    </dgm:pt>
    <dgm:pt modelId="{B9F829E8-FB45-E645-BA04-916461E69AFA}">
      <dgm:prSet custT="1"/>
      <dgm:spPr/>
      <dgm:t>
        <a:bodyPr/>
        <a:lstStyle/>
        <a:p>
          <a:r>
            <a:rPr lang="el-GR" sz="1400" b="1" dirty="0"/>
            <a:t>Διάμεση πνευμονική νόσος οξείας έναρξης ±</a:t>
          </a:r>
        </a:p>
        <a:p>
          <a:r>
            <a:rPr lang="el-GR" sz="1400" b="1" dirty="0"/>
            <a:t>φ</a:t>
          </a:r>
          <a:r>
            <a:rPr lang="en-GB" sz="1400" b="1" dirty="0"/>
            <a:t>.</a:t>
          </a:r>
          <a:r>
            <a:rPr lang="el-GR" sz="1400" b="1" dirty="0"/>
            <a:t> </a:t>
          </a:r>
          <a:r>
            <a:rPr lang="en-GB" sz="1400" b="1" dirty="0"/>
            <a:t>R</a:t>
          </a:r>
          <a:r>
            <a:rPr lang="en-US" sz="1400" b="1" dirty="0" err="1"/>
            <a:t>aynaud</a:t>
          </a:r>
          <a:r>
            <a:rPr lang="en-US" sz="1400" b="1" dirty="0"/>
            <a:t> </a:t>
          </a:r>
          <a:r>
            <a:rPr lang="el-GR" sz="1400" b="1" dirty="0"/>
            <a:t>±</a:t>
          </a:r>
          <a:endParaRPr lang="en-GB" sz="1400" b="1" dirty="0"/>
        </a:p>
        <a:p>
          <a:r>
            <a:rPr lang="el-GR" sz="1400" b="1" dirty="0"/>
            <a:t>Αρθρίτιδα</a:t>
          </a:r>
          <a:endParaRPr lang="en-US" sz="1400" b="1" dirty="0"/>
        </a:p>
      </dgm:t>
    </dgm:pt>
    <dgm:pt modelId="{802550EB-40FB-AF42-96D5-80EADD20A561}" type="parTrans" cxnId="{11F2154A-6DD4-E740-92F6-C90CA9AB958D}">
      <dgm:prSet/>
      <dgm:spPr/>
      <dgm:t>
        <a:bodyPr/>
        <a:lstStyle/>
        <a:p>
          <a:endParaRPr lang="en-US" sz="1400"/>
        </a:p>
      </dgm:t>
    </dgm:pt>
    <dgm:pt modelId="{EEE963B2-FAC4-5B4C-9942-768519D2DF8D}" type="sibTrans" cxnId="{11F2154A-6DD4-E740-92F6-C90CA9AB958D}">
      <dgm:prSet/>
      <dgm:spPr/>
      <dgm:t>
        <a:bodyPr/>
        <a:lstStyle/>
        <a:p>
          <a:endParaRPr lang="en-US" sz="1400"/>
        </a:p>
      </dgm:t>
    </dgm:pt>
    <dgm:pt modelId="{F6948FAF-FDC3-064D-8AA2-21812D499278}">
      <dgm:prSet custT="1"/>
      <dgm:spPr/>
      <dgm:t>
        <a:bodyPr/>
        <a:lstStyle/>
        <a:p>
          <a:r>
            <a:rPr lang="en-US" sz="1400" b="1" dirty="0"/>
            <a:t>RF</a:t>
          </a:r>
        </a:p>
        <a:p>
          <a:r>
            <a:rPr lang="en-US" sz="1400" b="1" dirty="0"/>
            <a:t>Anti-CCP</a:t>
          </a:r>
        </a:p>
        <a:p>
          <a:r>
            <a:rPr lang="en-US" sz="1400" b="1" dirty="0"/>
            <a:t>ANA</a:t>
          </a:r>
        </a:p>
      </dgm:t>
    </dgm:pt>
    <dgm:pt modelId="{95130B82-3FBE-7346-92BC-D8FB37EBBFF8}" type="parTrans" cxnId="{690AF43A-4E46-3B4A-A7B5-5B210574F705}">
      <dgm:prSet/>
      <dgm:spPr/>
      <dgm:t>
        <a:bodyPr/>
        <a:lstStyle/>
        <a:p>
          <a:endParaRPr lang="en-US"/>
        </a:p>
      </dgm:t>
    </dgm:pt>
    <dgm:pt modelId="{2FF15434-B922-E24F-BC90-1CF147126C24}" type="sibTrans" cxnId="{690AF43A-4E46-3B4A-A7B5-5B210574F705}">
      <dgm:prSet/>
      <dgm:spPr/>
      <dgm:t>
        <a:bodyPr/>
        <a:lstStyle/>
        <a:p>
          <a:endParaRPr lang="en-US"/>
        </a:p>
      </dgm:t>
    </dgm:pt>
    <dgm:pt modelId="{E4794C54-D940-2D44-A76A-05B943CD7CD3}">
      <dgm:prSet/>
      <dgm:spPr/>
      <dgm:t>
        <a:bodyPr/>
        <a:lstStyle/>
        <a:p>
          <a:r>
            <a:rPr lang="en-US" b="1" dirty="0"/>
            <a:t>ANA</a:t>
          </a:r>
        </a:p>
        <a:p>
          <a:r>
            <a:rPr lang="en-US" b="1" dirty="0"/>
            <a:t>Anti-Ro</a:t>
          </a:r>
        </a:p>
        <a:p>
          <a:r>
            <a:rPr lang="en-US" b="1" dirty="0"/>
            <a:t>Anti-La</a:t>
          </a:r>
        </a:p>
      </dgm:t>
    </dgm:pt>
    <dgm:pt modelId="{C2881624-D42C-064B-80A4-EF1A04318F5E}" type="parTrans" cxnId="{CE755800-5661-024F-9BB8-7A4A8870805C}">
      <dgm:prSet/>
      <dgm:spPr/>
      <dgm:t>
        <a:bodyPr/>
        <a:lstStyle/>
        <a:p>
          <a:endParaRPr lang="en-US"/>
        </a:p>
      </dgm:t>
    </dgm:pt>
    <dgm:pt modelId="{E179BCB5-AA21-114E-9044-1F2574E99462}" type="sibTrans" cxnId="{CE755800-5661-024F-9BB8-7A4A8870805C}">
      <dgm:prSet/>
      <dgm:spPr/>
      <dgm:t>
        <a:bodyPr/>
        <a:lstStyle/>
        <a:p>
          <a:endParaRPr lang="en-US"/>
        </a:p>
      </dgm:t>
    </dgm:pt>
    <dgm:pt modelId="{0D5A390F-23B1-6044-BF08-BAE07C17F779}">
      <dgm:prSet custT="1"/>
      <dgm:spPr/>
      <dgm:t>
        <a:bodyPr/>
        <a:lstStyle/>
        <a:p>
          <a:r>
            <a:rPr lang="en-US" sz="1400" b="1" dirty="0"/>
            <a:t>ANA</a:t>
          </a:r>
        </a:p>
        <a:p>
          <a:r>
            <a:rPr lang="en-US" sz="1400" b="1" dirty="0"/>
            <a:t>anti-Scl70,</a:t>
          </a:r>
        </a:p>
        <a:p>
          <a:r>
            <a:rPr lang="en-US" sz="1400" b="1" dirty="0"/>
            <a:t>ACA</a:t>
          </a:r>
        </a:p>
      </dgm:t>
    </dgm:pt>
    <dgm:pt modelId="{2BCF9F30-8026-294E-BC61-934C94888723}" type="parTrans" cxnId="{35D9A338-1C52-5B4A-B9E9-9809981E1E6A}">
      <dgm:prSet/>
      <dgm:spPr/>
      <dgm:t>
        <a:bodyPr/>
        <a:lstStyle/>
        <a:p>
          <a:endParaRPr lang="en-US"/>
        </a:p>
      </dgm:t>
    </dgm:pt>
    <dgm:pt modelId="{8060609C-533C-8440-AF78-51DECDF52746}" type="sibTrans" cxnId="{35D9A338-1C52-5B4A-B9E9-9809981E1E6A}">
      <dgm:prSet/>
      <dgm:spPr/>
      <dgm:t>
        <a:bodyPr/>
        <a:lstStyle/>
        <a:p>
          <a:endParaRPr lang="en-US"/>
        </a:p>
      </dgm:t>
    </dgm:pt>
    <dgm:pt modelId="{59FD32F3-B1EB-184C-98C9-B61A38DCD52C}">
      <dgm:prSet/>
      <dgm:spPr/>
      <dgm:t>
        <a:bodyPr/>
        <a:lstStyle/>
        <a:p>
          <a:r>
            <a:rPr lang="en-US" b="1" dirty="0"/>
            <a:t>ANCA</a:t>
          </a:r>
        </a:p>
        <a:p>
          <a:r>
            <a:rPr lang="en-US" b="1" dirty="0"/>
            <a:t>ANA</a:t>
          </a:r>
          <a:endParaRPr lang="el-GR" b="1" dirty="0"/>
        </a:p>
        <a:p>
          <a:r>
            <a:rPr lang="en-US" b="1" dirty="0"/>
            <a:t>RF</a:t>
          </a:r>
        </a:p>
        <a:p>
          <a:r>
            <a:rPr lang="en-US" b="1" dirty="0"/>
            <a:t>C3/C4</a:t>
          </a:r>
        </a:p>
      </dgm:t>
    </dgm:pt>
    <dgm:pt modelId="{E927C6F1-53D1-5840-85DB-97A576B8E3A7}" type="parTrans" cxnId="{1D0C97CD-B2D6-FA4F-922F-7CD67B99EC8C}">
      <dgm:prSet/>
      <dgm:spPr/>
      <dgm:t>
        <a:bodyPr/>
        <a:lstStyle/>
        <a:p>
          <a:endParaRPr lang="en-US"/>
        </a:p>
      </dgm:t>
    </dgm:pt>
    <dgm:pt modelId="{700247B4-467C-E144-87A0-30CBEF09B677}" type="sibTrans" cxnId="{1D0C97CD-B2D6-FA4F-922F-7CD67B99EC8C}">
      <dgm:prSet/>
      <dgm:spPr/>
      <dgm:t>
        <a:bodyPr/>
        <a:lstStyle/>
        <a:p>
          <a:endParaRPr lang="en-US"/>
        </a:p>
      </dgm:t>
    </dgm:pt>
    <dgm:pt modelId="{8C7DD376-64A5-6F41-B39D-E1CAACE5FD45}">
      <dgm:prSet custT="1"/>
      <dgm:spPr/>
      <dgm:t>
        <a:bodyPr/>
        <a:lstStyle/>
        <a:p>
          <a:endParaRPr lang="el-GR" sz="1400" b="1" dirty="0"/>
        </a:p>
        <a:p>
          <a:r>
            <a:rPr lang="en-US" sz="1400" b="1" dirty="0"/>
            <a:t>ANA</a:t>
          </a:r>
        </a:p>
        <a:p>
          <a:r>
            <a:rPr lang="el-GR" sz="1400" b="1" dirty="0"/>
            <a:t>Πάνελ αντισωμάτων </a:t>
          </a:r>
          <a:r>
            <a:rPr lang="el-GR" sz="1400" b="1" dirty="0" err="1"/>
            <a:t>μυοσίτιδας</a:t>
          </a:r>
          <a:endParaRPr lang="en-US" sz="1400" b="1" dirty="0"/>
        </a:p>
        <a:p>
          <a:endParaRPr lang="en-US" sz="1400" b="1" dirty="0"/>
        </a:p>
      </dgm:t>
    </dgm:pt>
    <dgm:pt modelId="{A2B0772F-E9B3-E146-A660-7FBE7C406736}" type="parTrans" cxnId="{D88549BC-758F-534D-9A17-4DBABFDDA16D}">
      <dgm:prSet/>
      <dgm:spPr/>
      <dgm:t>
        <a:bodyPr/>
        <a:lstStyle/>
        <a:p>
          <a:endParaRPr lang="en-US"/>
        </a:p>
      </dgm:t>
    </dgm:pt>
    <dgm:pt modelId="{7A6ADED6-9133-A542-B74B-70EA062F46F1}" type="sibTrans" cxnId="{D88549BC-758F-534D-9A17-4DBABFDDA16D}">
      <dgm:prSet/>
      <dgm:spPr/>
      <dgm:t>
        <a:bodyPr/>
        <a:lstStyle/>
        <a:p>
          <a:endParaRPr lang="en-US"/>
        </a:p>
      </dgm:t>
    </dgm:pt>
    <dgm:pt modelId="{D871453C-E67E-CC4D-8C61-FC6713019FDF}" type="pres">
      <dgm:prSet presAssocID="{E5C24C81-023C-C844-AFD8-094204DA1850}" presName="hierChild1" presStyleCnt="0">
        <dgm:presLayoutVars>
          <dgm:chPref val="1"/>
          <dgm:dir/>
          <dgm:animOne val="branch"/>
          <dgm:animLvl val="lvl"/>
          <dgm:resizeHandles/>
        </dgm:presLayoutVars>
      </dgm:prSet>
      <dgm:spPr/>
    </dgm:pt>
    <dgm:pt modelId="{797F55C6-08C2-9B41-8023-7292EBFA33FF}" type="pres">
      <dgm:prSet presAssocID="{DFA27B73-5897-C147-9E25-F41F938C4614}" presName="hierRoot1" presStyleCnt="0"/>
      <dgm:spPr/>
    </dgm:pt>
    <dgm:pt modelId="{61D0D8B2-FBA6-6245-A4A2-E8363821780D}" type="pres">
      <dgm:prSet presAssocID="{DFA27B73-5897-C147-9E25-F41F938C4614}" presName="composite" presStyleCnt="0"/>
      <dgm:spPr/>
    </dgm:pt>
    <dgm:pt modelId="{21DCF51C-B481-504F-8B44-28E37888B1A3}" type="pres">
      <dgm:prSet presAssocID="{DFA27B73-5897-C147-9E25-F41F938C4614}" presName="background" presStyleLbl="node0" presStyleIdx="0" presStyleCnt="1"/>
      <dgm:spPr>
        <a:solidFill>
          <a:srgbClr val="FF6600"/>
        </a:solidFill>
      </dgm:spPr>
    </dgm:pt>
    <dgm:pt modelId="{DF0C2E22-7348-BD41-9EA2-9B00DC3A8215}" type="pres">
      <dgm:prSet presAssocID="{DFA27B73-5897-C147-9E25-F41F938C4614}" presName="text" presStyleLbl="fgAcc0" presStyleIdx="0" presStyleCnt="1" custScaleX="215029" custLinFactY="-157480" custLinFactNeighborX="-32624" custLinFactNeighborY="-200000">
        <dgm:presLayoutVars>
          <dgm:chPref val="3"/>
        </dgm:presLayoutVars>
      </dgm:prSet>
      <dgm:spPr/>
    </dgm:pt>
    <dgm:pt modelId="{50B1DC87-E47A-4344-BFA2-4A78A5FA20F2}" type="pres">
      <dgm:prSet presAssocID="{DFA27B73-5897-C147-9E25-F41F938C4614}" presName="hierChild2" presStyleCnt="0"/>
      <dgm:spPr/>
    </dgm:pt>
    <dgm:pt modelId="{8F240B07-6D33-AF4A-8C1B-A45E50207006}" type="pres">
      <dgm:prSet presAssocID="{F81AAADB-34A4-1E49-A251-1F32F0363D13}" presName="Name10" presStyleLbl="parChTrans1D2" presStyleIdx="0" presStyleCnt="5"/>
      <dgm:spPr/>
    </dgm:pt>
    <dgm:pt modelId="{C7952E21-1990-1C4F-8A6F-496DE4079581}" type="pres">
      <dgm:prSet presAssocID="{F859A2F1-AE20-FE46-8FB2-CA347020C876}" presName="hierRoot2" presStyleCnt="0"/>
      <dgm:spPr/>
    </dgm:pt>
    <dgm:pt modelId="{E9D0440E-5786-7F46-A11F-AFCA6306C050}" type="pres">
      <dgm:prSet presAssocID="{F859A2F1-AE20-FE46-8FB2-CA347020C876}" presName="composite2" presStyleCnt="0"/>
      <dgm:spPr/>
    </dgm:pt>
    <dgm:pt modelId="{BA6F270A-4925-6948-B3EF-F408650C15B6}" type="pres">
      <dgm:prSet presAssocID="{F859A2F1-AE20-FE46-8FB2-CA347020C876}" presName="background2" presStyleLbl="node2" presStyleIdx="0" presStyleCnt="5"/>
      <dgm:spPr>
        <a:solidFill>
          <a:srgbClr val="FF6600"/>
        </a:solidFill>
      </dgm:spPr>
    </dgm:pt>
    <dgm:pt modelId="{945CFED3-04DD-2040-B947-FF5DBA706E20}" type="pres">
      <dgm:prSet presAssocID="{F859A2F1-AE20-FE46-8FB2-CA347020C876}" presName="text2" presStyleLbl="fgAcc2" presStyleIdx="0" presStyleCnt="5" custScaleX="173433" custLinFactY="-100000" custLinFactNeighborX="-11465" custLinFactNeighborY="-110120">
        <dgm:presLayoutVars>
          <dgm:chPref val="3"/>
        </dgm:presLayoutVars>
      </dgm:prSet>
      <dgm:spPr/>
    </dgm:pt>
    <dgm:pt modelId="{F769C71F-4BF4-3E4B-9E6A-54FDE633D2F1}" type="pres">
      <dgm:prSet presAssocID="{F859A2F1-AE20-FE46-8FB2-CA347020C876}" presName="hierChild3" presStyleCnt="0"/>
      <dgm:spPr/>
    </dgm:pt>
    <dgm:pt modelId="{E1A4DD85-C642-FA48-A391-EFD1265AB723}" type="pres">
      <dgm:prSet presAssocID="{95130B82-3FBE-7346-92BC-D8FB37EBBFF8}" presName="Name17" presStyleLbl="parChTrans1D3" presStyleIdx="0" presStyleCnt="5"/>
      <dgm:spPr/>
    </dgm:pt>
    <dgm:pt modelId="{CF7DF7CD-02F5-4741-B0F2-D9BF7C38BA93}" type="pres">
      <dgm:prSet presAssocID="{F6948FAF-FDC3-064D-8AA2-21812D499278}" presName="hierRoot3" presStyleCnt="0"/>
      <dgm:spPr/>
    </dgm:pt>
    <dgm:pt modelId="{62B7E1D3-30E8-D849-BC29-AF07BE461400}" type="pres">
      <dgm:prSet presAssocID="{F6948FAF-FDC3-064D-8AA2-21812D499278}" presName="composite3" presStyleCnt="0"/>
      <dgm:spPr/>
    </dgm:pt>
    <dgm:pt modelId="{4B1C6690-EF79-394F-973A-D45D2AD73137}" type="pres">
      <dgm:prSet presAssocID="{F6948FAF-FDC3-064D-8AA2-21812D499278}" presName="background3" presStyleLbl="node3" presStyleIdx="0" presStyleCnt="5"/>
      <dgm:spPr>
        <a:solidFill>
          <a:schemeClr val="accent3"/>
        </a:solidFill>
      </dgm:spPr>
    </dgm:pt>
    <dgm:pt modelId="{FC96C443-83BE-614B-A7CD-69BF8993A839}" type="pres">
      <dgm:prSet presAssocID="{F6948FAF-FDC3-064D-8AA2-21812D499278}" presName="text3" presStyleLbl="fgAcc3" presStyleIdx="0" presStyleCnt="5" custScaleX="130498" custScaleY="188270" custLinFactY="-15059" custLinFactNeighborX="-17304" custLinFactNeighborY="-100000">
        <dgm:presLayoutVars>
          <dgm:chPref val="3"/>
        </dgm:presLayoutVars>
      </dgm:prSet>
      <dgm:spPr/>
    </dgm:pt>
    <dgm:pt modelId="{C32872D6-B997-A045-A240-D71B5CC5A2DB}" type="pres">
      <dgm:prSet presAssocID="{F6948FAF-FDC3-064D-8AA2-21812D499278}" presName="hierChild4" presStyleCnt="0"/>
      <dgm:spPr/>
    </dgm:pt>
    <dgm:pt modelId="{8DF65C67-4598-A24D-AB8B-9079CD28F9FB}" type="pres">
      <dgm:prSet presAssocID="{9B9775F2-E336-AA40-9D8B-8227ED55D9C5}" presName="Name10" presStyleLbl="parChTrans1D2" presStyleIdx="1" presStyleCnt="5"/>
      <dgm:spPr/>
    </dgm:pt>
    <dgm:pt modelId="{B2DF90C1-59FD-DE44-960F-A9761487A301}" type="pres">
      <dgm:prSet presAssocID="{6A844434-FC0E-2143-801C-997D3F323CC0}" presName="hierRoot2" presStyleCnt="0"/>
      <dgm:spPr/>
    </dgm:pt>
    <dgm:pt modelId="{0D1D27A4-CE7A-7145-B7A8-83D8F80DF662}" type="pres">
      <dgm:prSet presAssocID="{6A844434-FC0E-2143-801C-997D3F323CC0}" presName="composite2" presStyleCnt="0"/>
      <dgm:spPr/>
    </dgm:pt>
    <dgm:pt modelId="{98EAB90B-DEDF-034F-8D2C-57F8166873BE}" type="pres">
      <dgm:prSet presAssocID="{6A844434-FC0E-2143-801C-997D3F323CC0}" presName="background2" presStyleLbl="node2" presStyleIdx="1" presStyleCnt="5"/>
      <dgm:spPr>
        <a:solidFill>
          <a:srgbClr val="FF6600"/>
        </a:solidFill>
      </dgm:spPr>
    </dgm:pt>
    <dgm:pt modelId="{B1DD559F-0F51-944A-B46E-3B85F15077F8}" type="pres">
      <dgm:prSet presAssocID="{6A844434-FC0E-2143-801C-997D3F323CC0}" presName="text2" presStyleLbl="fgAcc2" presStyleIdx="1" presStyleCnt="5" custScaleX="124352" custLinFactY="-100000" custLinFactNeighborX="-15878" custLinFactNeighborY="-106417">
        <dgm:presLayoutVars>
          <dgm:chPref val="3"/>
        </dgm:presLayoutVars>
      </dgm:prSet>
      <dgm:spPr/>
    </dgm:pt>
    <dgm:pt modelId="{BD8433C5-B107-524F-B589-37106E33362D}" type="pres">
      <dgm:prSet presAssocID="{6A844434-FC0E-2143-801C-997D3F323CC0}" presName="hierChild3" presStyleCnt="0"/>
      <dgm:spPr/>
    </dgm:pt>
    <dgm:pt modelId="{10395137-360D-2743-8033-13D20C43ACC6}" type="pres">
      <dgm:prSet presAssocID="{C2881624-D42C-064B-80A4-EF1A04318F5E}" presName="Name17" presStyleLbl="parChTrans1D3" presStyleIdx="1" presStyleCnt="5"/>
      <dgm:spPr/>
    </dgm:pt>
    <dgm:pt modelId="{53DADB50-A8DD-D54F-BA82-A68915E331DE}" type="pres">
      <dgm:prSet presAssocID="{E4794C54-D940-2D44-A76A-05B943CD7CD3}" presName="hierRoot3" presStyleCnt="0"/>
      <dgm:spPr/>
    </dgm:pt>
    <dgm:pt modelId="{B2011530-87BB-7F4F-AF1E-7CA19E9EA69C}" type="pres">
      <dgm:prSet presAssocID="{E4794C54-D940-2D44-A76A-05B943CD7CD3}" presName="composite3" presStyleCnt="0"/>
      <dgm:spPr/>
    </dgm:pt>
    <dgm:pt modelId="{3126E970-7D48-5B49-8A66-D89431A47119}" type="pres">
      <dgm:prSet presAssocID="{E4794C54-D940-2D44-A76A-05B943CD7CD3}" presName="background3" presStyleLbl="node3" presStyleIdx="1" presStyleCnt="5"/>
      <dgm:spPr>
        <a:solidFill>
          <a:schemeClr val="accent3"/>
        </a:solidFill>
      </dgm:spPr>
    </dgm:pt>
    <dgm:pt modelId="{BBFDE419-2F10-CE4C-9283-8CE59821AA37}" type="pres">
      <dgm:prSet presAssocID="{E4794C54-D940-2D44-A76A-05B943CD7CD3}" presName="text3" presStyleLbl="fgAcc3" presStyleIdx="1" presStyleCnt="5" custScaleY="176818" custLinFactY="-17593" custLinFactNeighborX="-24996" custLinFactNeighborY="-100000">
        <dgm:presLayoutVars>
          <dgm:chPref val="3"/>
        </dgm:presLayoutVars>
      </dgm:prSet>
      <dgm:spPr/>
    </dgm:pt>
    <dgm:pt modelId="{902010CF-B783-B648-86B7-7B2DD85451DC}" type="pres">
      <dgm:prSet presAssocID="{E4794C54-D940-2D44-A76A-05B943CD7CD3}" presName="hierChild4" presStyleCnt="0"/>
      <dgm:spPr/>
    </dgm:pt>
    <dgm:pt modelId="{9B956FE3-9266-9445-8EE6-0406D71E8D48}" type="pres">
      <dgm:prSet presAssocID="{4D58891A-E787-A140-9CF9-1CCD34CA1B54}" presName="Name10" presStyleLbl="parChTrans1D2" presStyleIdx="2" presStyleCnt="5"/>
      <dgm:spPr/>
    </dgm:pt>
    <dgm:pt modelId="{8725152C-2CCD-9D42-A08E-E04BE84F60DA}" type="pres">
      <dgm:prSet presAssocID="{D625AB9F-ABD3-7F46-8EF8-D22D699C61C6}" presName="hierRoot2" presStyleCnt="0"/>
      <dgm:spPr/>
    </dgm:pt>
    <dgm:pt modelId="{EACCAAAF-7C9F-9548-BE4F-80CC31C70D1F}" type="pres">
      <dgm:prSet presAssocID="{D625AB9F-ABD3-7F46-8EF8-D22D699C61C6}" presName="composite2" presStyleCnt="0"/>
      <dgm:spPr/>
    </dgm:pt>
    <dgm:pt modelId="{86935A97-C9F2-9B4F-8577-4E3C25A0D427}" type="pres">
      <dgm:prSet presAssocID="{D625AB9F-ABD3-7F46-8EF8-D22D699C61C6}" presName="background2" presStyleLbl="node2" presStyleIdx="2" presStyleCnt="5"/>
      <dgm:spPr>
        <a:solidFill>
          <a:srgbClr val="FF6600"/>
        </a:solidFill>
      </dgm:spPr>
    </dgm:pt>
    <dgm:pt modelId="{4FFD5035-5D83-9341-B777-93D6E71A2B61}" type="pres">
      <dgm:prSet presAssocID="{D625AB9F-ABD3-7F46-8EF8-D22D699C61C6}" presName="text2" presStyleLbl="fgAcc2" presStyleIdx="2" presStyleCnt="5" custScaleX="160100" custScaleY="182106" custLinFactY="-100000" custLinFactNeighborX="-20155" custLinFactNeighborY="-107099">
        <dgm:presLayoutVars>
          <dgm:chPref val="3"/>
        </dgm:presLayoutVars>
      </dgm:prSet>
      <dgm:spPr/>
    </dgm:pt>
    <dgm:pt modelId="{A55D48CA-48E3-0F47-A1D6-D3392BDB1EAF}" type="pres">
      <dgm:prSet presAssocID="{D625AB9F-ABD3-7F46-8EF8-D22D699C61C6}" presName="hierChild3" presStyleCnt="0"/>
      <dgm:spPr/>
    </dgm:pt>
    <dgm:pt modelId="{DFFB8CC8-BB2C-F441-A9FF-C724D74F6BC1}" type="pres">
      <dgm:prSet presAssocID="{2BCF9F30-8026-294E-BC61-934C94888723}" presName="Name17" presStyleLbl="parChTrans1D3" presStyleIdx="2" presStyleCnt="5"/>
      <dgm:spPr/>
    </dgm:pt>
    <dgm:pt modelId="{8DA58F78-16FC-3747-A444-EB781D4F6454}" type="pres">
      <dgm:prSet presAssocID="{0D5A390F-23B1-6044-BF08-BAE07C17F779}" presName="hierRoot3" presStyleCnt="0"/>
      <dgm:spPr/>
    </dgm:pt>
    <dgm:pt modelId="{5DF98507-537F-5242-87D1-311DB38FF658}" type="pres">
      <dgm:prSet presAssocID="{0D5A390F-23B1-6044-BF08-BAE07C17F779}" presName="composite3" presStyleCnt="0"/>
      <dgm:spPr/>
    </dgm:pt>
    <dgm:pt modelId="{9CE9A7FD-CB0C-DC49-B435-42E866C19B05}" type="pres">
      <dgm:prSet presAssocID="{0D5A390F-23B1-6044-BF08-BAE07C17F779}" presName="background3" presStyleLbl="node3" presStyleIdx="2" presStyleCnt="5"/>
      <dgm:spPr>
        <a:solidFill>
          <a:schemeClr val="accent3"/>
        </a:solidFill>
      </dgm:spPr>
    </dgm:pt>
    <dgm:pt modelId="{9A8DD10D-37A2-8C46-9223-585B41A92C33}" type="pres">
      <dgm:prSet presAssocID="{0D5A390F-23B1-6044-BF08-BAE07C17F779}" presName="text3" presStyleLbl="fgAcc3" presStyleIdx="2" presStyleCnt="5" custScaleX="160687" custScaleY="196986" custLinFactY="-60470" custLinFactNeighborX="-19225" custLinFactNeighborY="-100000">
        <dgm:presLayoutVars>
          <dgm:chPref val="3"/>
        </dgm:presLayoutVars>
      </dgm:prSet>
      <dgm:spPr/>
    </dgm:pt>
    <dgm:pt modelId="{584B7AE4-FDDC-DD4E-A5DE-5F96CC02B6C9}" type="pres">
      <dgm:prSet presAssocID="{0D5A390F-23B1-6044-BF08-BAE07C17F779}" presName="hierChild4" presStyleCnt="0"/>
      <dgm:spPr/>
    </dgm:pt>
    <dgm:pt modelId="{2AC06313-E80F-EF49-B0E8-98BB60A05E5C}" type="pres">
      <dgm:prSet presAssocID="{955D2CB3-C7A1-DC44-80EE-783C2998FAD1}" presName="Name10" presStyleLbl="parChTrans1D2" presStyleIdx="3" presStyleCnt="5"/>
      <dgm:spPr/>
    </dgm:pt>
    <dgm:pt modelId="{FBF979CE-3FD2-3547-9B80-5E65E932DF83}" type="pres">
      <dgm:prSet presAssocID="{B076ADFB-3603-4D43-A408-9454AA2DD9EE}" presName="hierRoot2" presStyleCnt="0"/>
      <dgm:spPr/>
    </dgm:pt>
    <dgm:pt modelId="{49FAC0E6-3CDC-EC40-BA04-F2D5E4F434DE}" type="pres">
      <dgm:prSet presAssocID="{B076ADFB-3603-4D43-A408-9454AA2DD9EE}" presName="composite2" presStyleCnt="0"/>
      <dgm:spPr/>
    </dgm:pt>
    <dgm:pt modelId="{C271D8F0-B456-F943-A9A6-6A1D14AEB068}" type="pres">
      <dgm:prSet presAssocID="{B076ADFB-3603-4D43-A408-9454AA2DD9EE}" presName="background2" presStyleLbl="node2" presStyleIdx="3" presStyleCnt="5"/>
      <dgm:spPr>
        <a:solidFill>
          <a:srgbClr val="FF6600"/>
        </a:solidFill>
      </dgm:spPr>
    </dgm:pt>
    <dgm:pt modelId="{819573CA-E9D9-4A4F-B539-9707F5A037B0}" type="pres">
      <dgm:prSet presAssocID="{B076ADFB-3603-4D43-A408-9454AA2DD9EE}" presName="text2" presStyleLbl="fgAcc2" presStyleIdx="3" presStyleCnt="5" custScaleX="129305" custScaleY="275546" custLinFactY="-100000" custLinFactNeighborX="-14617" custLinFactNeighborY="-102978">
        <dgm:presLayoutVars>
          <dgm:chPref val="3"/>
        </dgm:presLayoutVars>
      </dgm:prSet>
      <dgm:spPr/>
    </dgm:pt>
    <dgm:pt modelId="{8F559350-8EB0-5E44-B0B2-15DB0E9ECFE4}" type="pres">
      <dgm:prSet presAssocID="{B076ADFB-3603-4D43-A408-9454AA2DD9EE}" presName="hierChild3" presStyleCnt="0"/>
      <dgm:spPr/>
    </dgm:pt>
    <dgm:pt modelId="{9BA5CBA4-8AA6-5740-8886-C67274572F8C}" type="pres">
      <dgm:prSet presAssocID="{E927C6F1-53D1-5840-85DB-97A576B8E3A7}" presName="Name17" presStyleLbl="parChTrans1D3" presStyleIdx="3" presStyleCnt="5"/>
      <dgm:spPr/>
    </dgm:pt>
    <dgm:pt modelId="{28FDC22D-1361-6142-87EE-A295D84F5C43}" type="pres">
      <dgm:prSet presAssocID="{59FD32F3-B1EB-184C-98C9-B61A38DCD52C}" presName="hierRoot3" presStyleCnt="0"/>
      <dgm:spPr/>
    </dgm:pt>
    <dgm:pt modelId="{EF0B42EA-7A46-0F49-9826-D668DBACCD55}" type="pres">
      <dgm:prSet presAssocID="{59FD32F3-B1EB-184C-98C9-B61A38DCD52C}" presName="composite3" presStyleCnt="0"/>
      <dgm:spPr/>
    </dgm:pt>
    <dgm:pt modelId="{7D3707C2-8684-FD43-8058-EC9463C85EA2}" type="pres">
      <dgm:prSet presAssocID="{59FD32F3-B1EB-184C-98C9-B61A38DCD52C}" presName="background3" presStyleLbl="node3" presStyleIdx="3" presStyleCnt="5"/>
      <dgm:spPr>
        <a:solidFill>
          <a:schemeClr val="accent3"/>
        </a:solidFill>
      </dgm:spPr>
    </dgm:pt>
    <dgm:pt modelId="{D82CEFCF-52EF-1346-8A98-1D0182DE36AA}" type="pres">
      <dgm:prSet presAssocID="{59FD32F3-B1EB-184C-98C9-B61A38DCD52C}" presName="text3" presStyleLbl="fgAcc3" presStyleIdx="3" presStyleCnt="5" custScaleY="196056" custLinFactY="-42306" custLinFactNeighborX="-13459" custLinFactNeighborY="-100000">
        <dgm:presLayoutVars>
          <dgm:chPref val="3"/>
        </dgm:presLayoutVars>
      </dgm:prSet>
      <dgm:spPr/>
    </dgm:pt>
    <dgm:pt modelId="{9E976898-0E12-FD40-B1FB-4C152DE8348B}" type="pres">
      <dgm:prSet presAssocID="{59FD32F3-B1EB-184C-98C9-B61A38DCD52C}" presName="hierChild4" presStyleCnt="0"/>
      <dgm:spPr/>
    </dgm:pt>
    <dgm:pt modelId="{11DB4D28-9E30-E44B-8B7D-F0F7DFAFE15C}" type="pres">
      <dgm:prSet presAssocID="{802550EB-40FB-AF42-96D5-80EADD20A561}" presName="Name10" presStyleLbl="parChTrans1D2" presStyleIdx="4" presStyleCnt="5"/>
      <dgm:spPr/>
    </dgm:pt>
    <dgm:pt modelId="{34ABD96B-B2E8-A74A-A7C4-61B77AB59305}" type="pres">
      <dgm:prSet presAssocID="{B9F829E8-FB45-E645-BA04-916461E69AFA}" presName="hierRoot2" presStyleCnt="0"/>
      <dgm:spPr/>
    </dgm:pt>
    <dgm:pt modelId="{C19E9F87-3668-E847-9C95-CDFA84804068}" type="pres">
      <dgm:prSet presAssocID="{B9F829E8-FB45-E645-BA04-916461E69AFA}" presName="composite2" presStyleCnt="0"/>
      <dgm:spPr/>
    </dgm:pt>
    <dgm:pt modelId="{854B37C2-30B1-F848-8A28-6FC106984042}" type="pres">
      <dgm:prSet presAssocID="{B9F829E8-FB45-E645-BA04-916461E69AFA}" presName="background2" presStyleLbl="node2" presStyleIdx="4" presStyleCnt="5"/>
      <dgm:spPr>
        <a:solidFill>
          <a:srgbClr val="FF6600"/>
        </a:solidFill>
      </dgm:spPr>
    </dgm:pt>
    <dgm:pt modelId="{64B93935-3EA0-2940-B75C-C2521A2AED53}" type="pres">
      <dgm:prSet presAssocID="{B9F829E8-FB45-E645-BA04-916461E69AFA}" presName="text2" presStyleLbl="fgAcc2" presStyleIdx="4" presStyleCnt="5" custScaleX="225543" custScaleY="209263" custLinFactY="-99950" custLinFactNeighborX="-19783" custLinFactNeighborY="-100000">
        <dgm:presLayoutVars>
          <dgm:chPref val="3"/>
        </dgm:presLayoutVars>
      </dgm:prSet>
      <dgm:spPr/>
    </dgm:pt>
    <dgm:pt modelId="{F9245141-9221-0645-8FF0-90480EECFBE6}" type="pres">
      <dgm:prSet presAssocID="{B9F829E8-FB45-E645-BA04-916461E69AFA}" presName="hierChild3" presStyleCnt="0"/>
      <dgm:spPr/>
    </dgm:pt>
    <dgm:pt modelId="{EF9868B2-C186-F141-9305-4E8AAFCDF4E7}" type="pres">
      <dgm:prSet presAssocID="{A2B0772F-E9B3-E146-A660-7FBE7C406736}" presName="Name17" presStyleLbl="parChTrans1D3" presStyleIdx="4" presStyleCnt="5"/>
      <dgm:spPr/>
    </dgm:pt>
    <dgm:pt modelId="{159A0320-AE52-494A-815B-CB62B2D63274}" type="pres">
      <dgm:prSet presAssocID="{8C7DD376-64A5-6F41-B39D-E1CAACE5FD45}" presName="hierRoot3" presStyleCnt="0"/>
      <dgm:spPr/>
    </dgm:pt>
    <dgm:pt modelId="{9BB0FC5A-6A4A-E34C-BB00-3FEBD1B18FD7}" type="pres">
      <dgm:prSet presAssocID="{8C7DD376-64A5-6F41-B39D-E1CAACE5FD45}" presName="composite3" presStyleCnt="0"/>
      <dgm:spPr/>
    </dgm:pt>
    <dgm:pt modelId="{DD014307-E584-064B-B481-B93FEB59857E}" type="pres">
      <dgm:prSet presAssocID="{8C7DD376-64A5-6F41-B39D-E1CAACE5FD45}" presName="background3" presStyleLbl="node3" presStyleIdx="4" presStyleCnt="5"/>
      <dgm:spPr>
        <a:solidFill>
          <a:schemeClr val="accent3"/>
        </a:solidFill>
      </dgm:spPr>
    </dgm:pt>
    <dgm:pt modelId="{FC2347E4-ADDE-1F4B-AB60-C99F2201F466}" type="pres">
      <dgm:prSet presAssocID="{8C7DD376-64A5-6F41-B39D-E1CAACE5FD45}" presName="text3" presStyleLbl="fgAcc3" presStyleIdx="4" presStyleCnt="5" custScaleX="130447" custScaleY="173776" custLinFactY="-33223" custLinFactNeighborX="-13459" custLinFactNeighborY="-100000">
        <dgm:presLayoutVars>
          <dgm:chPref val="3"/>
        </dgm:presLayoutVars>
      </dgm:prSet>
      <dgm:spPr/>
    </dgm:pt>
    <dgm:pt modelId="{B5D8DA8E-0838-8A4A-A259-4CA36B7C11B2}" type="pres">
      <dgm:prSet presAssocID="{8C7DD376-64A5-6F41-B39D-E1CAACE5FD45}" presName="hierChild4" presStyleCnt="0"/>
      <dgm:spPr/>
    </dgm:pt>
  </dgm:ptLst>
  <dgm:cxnLst>
    <dgm:cxn modelId="{CE755800-5661-024F-9BB8-7A4A8870805C}" srcId="{6A844434-FC0E-2143-801C-997D3F323CC0}" destId="{E4794C54-D940-2D44-A76A-05B943CD7CD3}" srcOrd="0" destOrd="0" parTransId="{C2881624-D42C-064B-80A4-EF1A04318F5E}" sibTransId="{E179BCB5-AA21-114E-9044-1F2574E99462}"/>
    <dgm:cxn modelId="{E26D8503-0A95-754A-B26E-DFB4E7B23F79}" type="presOf" srcId="{F6948FAF-FDC3-064D-8AA2-21812D499278}" destId="{FC96C443-83BE-614B-A7CD-69BF8993A839}" srcOrd="0" destOrd="0" presId="urn:microsoft.com/office/officeart/2005/8/layout/hierarchy1"/>
    <dgm:cxn modelId="{EB14C10E-4575-0E4D-8215-FCE9F2A6F87B}" srcId="{DFA27B73-5897-C147-9E25-F41F938C4614}" destId="{6A844434-FC0E-2143-801C-997D3F323CC0}" srcOrd="1" destOrd="0" parTransId="{9B9775F2-E336-AA40-9D8B-8227ED55D9C5}" sibTransId="{6B27C844-1F45-F546-BB04-CF0172F848BC}"/>
    <dgm:cxn modelId="{D14A2F16-760A-CC4E-8A3C-31C5163C19F2}" type="presOf" srcId="{6A844434-FC0E-2143-801C-997D3F323CC0}" destId="{B1DD559F-0F51-944A-B46E-3B85F15077F8}" srcOrd="0" destOrd="0" presId="urn:microsoft.com/office/officeart/2005/8/layout/hierarchy1"/>
    <dgm:cxn modelId="{D8494F27-0185-0E48-BAEC-0EB317443B36}" srcId="{DFA27B73-5897-C147-9E25-F41F938C4614}" destId="{D625AB9F-ABD3-7F46-8EF8-D22D699C61C6}" srcOrd="2" destOrd="0" parTransId="{4D58891A-E787-A140-9CF9-1CCD34CA1B54}" sibTransId="{AD6F50B0-2D41-6546-A9FC-CD9ECEFE0DF2}"/>
    <dgm:cxn modelId="{A351A630-F98E-6C42-841B-64049C250C4D}" type="presOf" srcId="{E927C6F1-53D1-5840-85DB-97A576B8E3A7}" destId="{9BA5CBA4-8AA6-5740-8886-C67274572F8C}" srcOrd="0" destOrd="0" presId="urn:microsoft.com/office/officeart/2005/8/layout/hierarchy1"/>
    <dgm:cxn modelId="{35D9A338-1C52-5B4A-B9E9-9809981E1E6A}" srcId="{D625AB9F-ABD3-7F46-8EF8-D22D699C61C6}" destId="{0D5A390F-23B1-6044-BF08-BAE07C17F779}" srcOrd="0" destOrd="0" parTransId="{2BCF9F30-8026-294E-BC61-934C94888723}" sibTransId="{8060609C-533C-8440-AF78-51DECDF52746}"/>
    <dgm:cxn modelId="{690AF43A-4E46-3B4A-A7B5-5B210574F705}" srcId="{F859A2F1-AE20-FE46-8FB2-CA347020C876}" destId="{F6948FAF-FDC3-064D-8AA2-21812D499278}" srcOrd="0" destOrd="0" parTransId="{95130B82-3FBE-7346-92BC-D8FB37EBBFF8}" sibTransId="{2FF15434-B922-E24F-BC90-1CF147126C24}"/>
    <dgm:cxn modelId="{6B7F5148-9B2B-5C46-AE8F-7942289D59D2}" type="presOf" srcId="{2BCF9F30-8026-294E-BC61-934C94888723}" destId="{DFFB8CC8-BB2C-F441-A9FF-C724D74F6BC1}" srcOrd="0" destOrd="0" presId="urn:microsoft.com/office/officeart/2005/8/layout/hierarchy1"/>
    <dgm:cxn modelId="{11F2154A-6DD4-E740-92F6-C90CA9AB958D}" srcId="{DFA27B73-5897-C147-9E25-F41F938C4614}" destId="{B9F829E8-FB45-E645-BA04-916461E69AFA}" srcOrd="4" destOrd="0" parTransId="{802550EB-40FB-AF42-96D5-80EADD20A561}" sibTransId="{EEE963B2-FAC4-5B4C-9942-768519D2DF8D}"/>
    <dgm:cxn modelId="{429F2050-7E2D-094F-9F20-0D6AEDD2A0FB}" type="presOf" srcId="{D625AB9F-ABD3-7F46-8EF8-D22D699C61C6}" destId="{4FFD5035-5D83-9341-B777-93D6E71A2B61}" srcOrd="0" destOrd="0" presId="urn:microsoft.com/office/officeart/2005/8/layout/hierarchy1"/>
    <dgm:cxn modelId="{67F91952-E9F0-9B44-9759-2B182366D296}" type="presOf" srcId="{955D2CB3-C7A1-DC44-80EE-783C2998FAD1}" destId="{2AC06313-E80F-EF49-B0E8-98BB60A05E5C}" srcOrd="0" destOrd="0" presId="urn:microsoft.com/office/officeart/2005/8/layout/hierarchy1"/>
    <dgm:cxn modelId="{9B451353-E980-D24C-A05B-5CB356D3C81E}" type="presOf" srcId="{A2B0772F-E9B3-E146-A660-7FBE7C406736}" destId="{EF9868B2-C186-F141-9305-4E8AAFCDF4E7}" srcOrd="0" destOrd="0" presId="urn:microsoft.com/office/officeart/2005/8/layout/hierarchy1"/>
    <dgm:cxn modelId="{8CF94754-B80E-F74E-9420-6FCB8B3238C9}" type="presOf" srcId="{F859A2F1-AE20-FE46-8FB2-CA347020C876}" destId="{945CFED3-04DD-2040-B947-FF5DBA706E20}" srcOrd="0" destOrd="0" presId="urn:microsoft.com/office/officeart/2005/8/layout/hierarchy1"/>
    <dgm:cxn modelId="{3D99895A-F570-644E-924A-4BE16054B497}" type="presOf" srcId="{DFA27B73-5897-C147-9E25-F41F938C4614}" destId="{DF0C2E22-7348-BD41-9EA2-9B00DC3A8215}" srcOrd="0" destOrd="0" presId="urn:microsoft.com/office/officeart/2005/8/layout/hierarchy1"/>
    <dgm:cxn modelId="{778D7A5E-CADD-2B40-8BD2-CD601546FDD9}" type="presOf" srcId="{F81AAADB-34A4-1E49-A251-1F32F0363D13}" destId="{8F240B07-6D33-AF4A-8C1B-A45E50207006}" srcOrd="0" destOrd="0" presId="urn:microsoft.com/office/officeart/2005/8/layout/hierarchy1"/>
    <dgm:cxn modelId="{21125264-5D15-3248-816B-299AE254D062}" type="presOf" srcId="{4D58891A-E787-A140-9CF9-1CCD34CA1B54}" destId="{9B956FE3-9266-9445-8EE6-0406D71E8D48}" srcOrd="0" destOrd="0" presId="urn:microsoft.com/office/officeart/2005/8/layout/hierarchy1"/>
    <dgm:cxn modelId="{1E7AC666-39F1-3A41-AE30-78D486447532}" type="presOf" srcId="{59FD32F3-B1EB-184C-98C9-B61A38DCD52C}" destId="{D82CEFCF-52EF-1346-8A98-1D0182DE36AA}" srcOrd="0" destOrd="0" presId="urn:microsoft.com/office/officeart/2005/8/layout/hierarchy1"/>
    <dgm:cxn modelId="{F59C1971-F793-3F4C-BA89-882D264B7823}" type="presOf" srcId="{802550EB-40FB-AF42-96D5-80EADD20A561}" destId="{11DB4D28-9E30-E44B-8B7D-F0F7DFAFE15C}" srcOrd="0" destOrd="0" presId="urn:microsoft.com/office/officeart/2005/8/layout/hierarchy1"/>
    <dgm:cxn modelId="{340BBF96-FF82-BE48-863C-34DF39AA31B5}" type="presOf" srcId="{C2881624-D42C-064B-80A4-EF1A04318F5E}" destId="{10395137-360D-2743-8033-13D20C43ACC6}" srcOrd="0" destOrd="0" presId="urn:microsoft.com/office/officeart/2005/8/layout/hierarchy1"/>
    <dgm:cxn modelId="{BFC8079C-B50E-6948-929A-7CB811CCB8D2}" srcId="{DFA27B73-5897-C147-9E25-F41F938C4614}" destId="{B076ADFB-3603-4D43-A408-9454AA2DD9EE}" srcOrd="3" destOrd="0" parTransId="{955D2CB3-C7A1-DC44-80EE-783C2998FAD1}" sibTransId="{1BCBA6F4-9C68-BE45-AC77-C5129CE0C16A}"/>
    <dgm:cxn modelId="{E5942CA1-4117-0340-9747-46FF65BE670F}" type="presOf" srcId="{8C7DD376-64A5-6F41-B39D-E1CAACE5FD45}" destId="{FC2347E4-ADDE-1F4B-AB60-C99F2201F466}" srcOrd="0" destOrd="0" presId="urn:microsoft.com/office/officeart/2005/8/layout/hierarchy1"/>
    <dgm:cxn modelId="{D88549BC-758F-534D-9A17-4DBABFDDA16D}" srcId="{B9F829E8-FB45-E645-BA04-916461E69AFA}" destId="{8C7DD376-64A5-6F41-B39D-E1CAACE5FD45}" srcOrd="0" destOrd="0" parTransId="{A2B0772F-E9B3-E146-A660-7FBE7C406736}" sibTransId="{7A6ADED6-9133-A542-B74B-70EA062F46F1}"/>
    <dgm:cxn modelId="{3C1347BD-21F4-8843-8FA6-A6EA4AB088CF}" srcId="{E5C24C81-023C-C844-AFD8-094204DA1850}" destId="{DFA27B73-5897-C147-9E25-F41F938C4614}" srcOrd="0" destOrd="0" parTransId="{CCBDD5E7-62F0-AF4F-A13D-64CB5E2F349B}" sibTransId="{36EE59BB-E1A3-E747-87BE-EF303B008023}"/>
    <dgm:cxn modelId="{13A620BF-5E02-F248-B49B-A475BD7A8E49}" srcId="{DFA27B73-5897-C147-9E25-F41F938C4614}" destId="{F859A2F1-AE20-FE46-8FB2-CA347020C876}" srcOrd="0" destOrd="0" parTransId="{F81AAADB-34A4-1E49-A251-1F32F0363D13}" sibTransId="{646A9418-8D3D-1046-A595-5E59696B023F}"/>
    <dgm:cxn modelId="{0E44A1C2-7D4D-7647-B519-5CE810FF18DD}" type="presOf" srcId="{9B9775F2-E336-AA40-9D8B-8227ED55D9C5}" destId="{8DF65C67-4598-A24D-AB8B-9079CD28F9FB}" srcOrd="0" destOrd="0" presId="urn:microsoft.com/office/officeart/2005/8/layout/hierarchy1"/>
    <dgm:cxn modelId="{172329C8-38D3-A942-8544-8ABE6AB91797}" type="presOf" srcId="{B9F829E8-FB45-E645-BA04-916461E69AFA}" destId="{64B93935-3EA0-2940-B75C-C2521A2AED53}" srcOrd="0" destOrd="0" presId="urn:microsoft.com/office/officeart/2005/8/layout/hierarchy1"/>
    <dgm:cxn modelId="{1D0C97CD-B2D6-FA4F-922F-7CD67B99EC8C}" srcId="{B076ADFB-3603-4D43-A408-9454AA2DD9EE}" destId="{59FD32F3-B1EB-184C-98C9-B61A38DCD52C}" srcOrd="0" destOrd="0" parTransId="{E927C6F1-53D1-5840-85DB-97A576B8E3A7}" sibTransId="{700247B4-467C-E144-87A0-30CBEF09B677}"/>
    <dgm:cxn modelId="{54AC64DC-2A30-164C-AEFD-EA10B6CB67E4}" type="presOf" srcId="{95130B82-3FBE-7346-92BC-D8FB37EBBFF8}" destId="{E1A4DD85-C642-FA48-A391-EFD1265AB723}" srcOrd="0" destOrd="0" presId="urn:microsoft.com/office/officeart/2005/8/layout/hierarchy1"/>
    <dgm:cxn modelId="{0C8E1AE0-FD3E-A547-A2AF-6B824F426A2A}" type="presOf" srcId="{0D5A390F-23B1-6044-BF08-BAE07C17F779}" destId="{9A8DD10D-37A2-8C46-9223-585B41A92C33}" srcOrd="0" destOrd="0" presId="urn:microsoft.com/office/officeart/2005/8/layout/hierarchy1"/>
    <dgm:cxn modelId="{80B78DE7-7E64-884B-BBDE-C1545DDA6D08}" type="presOf" srcId="{E4794C54-D940-2D44-A76A-05B943CD7CD3}" destId="{BBFDE419-2F10-CE4C-9283-8CE59821AA37}" srcOrd="0" destOrd="0" presId="urn:microsoft.com/office/officeart/2005/8/layout/hierarchy1"/>
    <dgm:cxn modelId="{A5A50BE9-21FB-804C-B494-FDFDBE76F520}" type="presOf" srcId="{E5C24C81-023C-C844-AFD8-094204DA1850}" destId="{D871453C-E67E-CC4D-8C61-FC6713019FDF}" srcOrd="0" destOrd="0" presId="urn:microsoft.com/office/officeart/2005/8/layout/hierarchy1"/>
    <dgm:cxn modelId="{2E77E2EE-A846-164E-87E2-EE332A0A3BC1}" type="presOf" srcId="{B076ADFB-3603-4D43-A408-9454AA2DD9EE}" destId="{819573CA-E9D9-4A4F-B539-9707F5A037B0}" srcOrd="0" destOrd="0" presId="urn:microsoft.com/office/officeart/2005/8/layout/hierarchy1"/>
    <dgm:cxn modelId="{E96E2D27-96C3-D542-8280-59C660237A9E}" type="presParOf" srcId="{D871453C-E67E-CC4D-8C61-FC6713019FDF}" destId="{797F55C6-08C2-9B41-8023-7292EBFA33FF}" srcOrd="0" destOrd="0" presId="urn:microsoft.com/office/officeart/2005/8/layout/hierarchy1"/>
    <dgm:cxn modelId="{50E8EC65-DDB2-F34C-B6E3-7E2E0B09ACB3}" type="presParOf" srcId="{797F55C6-08C2-9B41-8023-7292EBFA33FF}" destId="{61D0D8B2-FBA6-6245-A4A2-E8363821780D}" srcOrd="0" destOrd="0" presId="urn:microsoft.com/office/officeart/2005/8/layout/hierarchy1"/>
    <dgm:cxn modelId="{6BB6D13A-1E9F-6A4D-AE22-5A5AB4EFBF7C}" type="presParOf" srcId="{61D0D8B2-FBA6-6245-A4A2-E8363821780D}" destId="{21DCF51C-B481-504F-8B44-28E37888B1A3}" srcOrd="0" destOrd="0" presId="urn:microsoft.com/office/officeart/2005/8/layout/hierarchy1"/>
    <dgm:cxn modelId="{463CD0D9-32DA-144A-8874-8F8ACFAFA393}" type="presParOf" srcId="{61D0D8B2-FBA6-6245-A4A2-E8363821780D}" destId="{DF0C2E22-7348-BD41-9EA2-9B00DC3A8215}" srcOrd="1" destOrd="0" presId="urn:microsoft.com/office/officeart/2005/8/layout/hierarchy1"/>
    <dgm:cxn modelId="{447452E8-7722-FA4D-9635-07629A71F05F}" type="presParOf" srcId="{797F55C6-08C2-9B41-8023-7292EBFA33FF}" destId="{50B1DC87-E47A-4344-BFA2-4A78A5FA20F2}" srcOrd="1" destOrd="0" presId="urn:microsoft.com/office/officeart/2005/8/layout/hierarchy1"/>
    <dgm:cxn modelId="{7A90923D-FA48-7844-9242-FC0BFFCB12F6}" type="presParOf" srcId="{50B1DC87-E47A-4344-BFA2-4A78A5FA20F2}" destId="{8F240B07-6D33-AF4A-8C1B-A45E50207006}" srcOrd="0" destOrd="0" presId="urn:microsoft.com/office/officeart/2005/8/layout/hierarchy1"/>
    <dgm:cxn modelId="{A8BB2063-5232-2C49-8315-831B877C6C0E}" type="presParOf" srcId="{50B1DC87-E47A-4344-BFA2-4A78A5FA20F2}" destId="{C7952E21-1990-1C4F-8A6F-496DE4079581}" srcOrd="1" destOrd="0" presId="urn:microsoft.com/office/officeart/2005/8/layout/hierarchy1"/>
    <dgm:cxn modelId="{7DC43EB0-01B4-6A4A-9619-464259CAF282}" type="presParOf" srcId="{C7952E21-1990-1C4F-8A6F-496DE4079581}" destId="{E9D0440E-5786-7F46-A11F-AFCA6306C050}" srcOrd="0" destOrd="0" presId="urn:microsoft.com/office/officeart/2005/8/layout/hierarchy1"/>
    <dgm:cxn modelId="{FD1A9952-CD63-0A42-B497-AC9D4574E725}" type="presParOf" srcId="{E9D0440E-5786-7F46-A11F-AFCA6306C050}" destId="{BA6F270A-4925-6948-B3EF-F408650C15B6}" srcOrd="0" destOrd="0" presId="urn:microsoft.com/office/officeart/2005/8/layout/hierarchy1"/>
    <dgm:cxn modelId="{D200D642-EE5B-864B-8433-668344C28170}" type="presParOf" srcId="{E9D0440E-5786-7F46-A11F-AFCA6306C050}" destId="{945CFED3-04DD-2040-B947-FF5DBA706E20}" srcOrd="1" destOrd="0" presId="urn:microsoft.com/office/officeart/2005/8/layout/hierarchy1"/>
    <dgm:cxn modelId="{5C44443F-CCAC-7543-88CA-8309DFF00620}" type="presParOf" srcId="{C7952E21-1990-1C4F-8A6F-496DE4079581}" destId="{F769C71F-4BF4-3E4B-9E6A-54FDE633D2F1}" srcOrd="1" destOrd="0" presId="urn:microsoft.com/office/officeart/2005/8/layout/hierarchy1"/>
    <dgm:cxn modelId="{E26FC749-CC48-F443-AEA1-666BE27DB51B}" type="presParOf" srcId="{F769C71F-4BF4-3E4B-9E6A-54FDE633D2F1}" destId="{E1A4DD85-C642-FA48-A391-EFD1265AB723}" srcOrd="0" destOrd="0" presId="urn:microsoft.com/office/officeart/2005/8/layout/hierarchy1"/>
    <dgm:cxn modelId="{7DA6D608-4B2D-2742-A32C-690AA1135F67}" type="presParOf" srcId="{F769C71F-4BF4-3E4B-9E6A-54FDE633D2F1}" destId="{CF7DF7CD-02F5-4741-B0F2-D9BF7C38BA93}" srcOrd="1" destOrd="0" presId="urn:microsoft.com/office/officeart/2005/8/layout/hierarchy1"/>
    <dgm:cxn modelId="{46F57F63-9264-974F-87E9-11401AB612C3}" type="presParOf" srcId="{CF7DF7CD-02F5-4741-B0F2-D9BF7C38BA93}" destId="{62B7E1D3-30E8-D849-BC29-AF07BE461400}" srcOrd="0" destOrd="0" presId="urn:microsoft.com/office/officeart/2005/8/layout/hierarchy1"/>
    <dgm:cxn modelId="{4B9BACCC-0541-2E4D-B01D-3D9E20C85A8F}" type="presParOf" srcId="{62B7E1D3-30E8-D849-BC29-AF07BE461400}" destId="{4B1C6690-EF79-394F-973A-D45D2AD73137}" srcOrd="0" destOrd="0" presId="urn:microsoft.com/office/officeart/2005/8/layout/hierarchy1"/>
    <dgm:cxn modelId="{17495291-7691-B14D-A547-819F36B2D43A}" type="presParOf" srcId="{62B7E1D3-30E8-D849-BC29-AF07BE461400}" destId="{FC96C443-83BE-614B-A7CD-69BF8993A839}" srcOrd="1" destOrd="0" presId="urn:microsoft.com/office/officeart/2005/8/layout/hierarchy1"/>
    <dgm:cxn modelId="{A31E5AF3-BC07-E044-A69A-632645B97E1A}" type="presParOf" srcId="{CF7DF7CD-02F5-4741-B0F2-D9BF7C38BA93}" destId="{C32872D6-B997-A045-A240-D71B5CC5A2DB}" srcOrd="1" destOrd="0" presId="urn:microsoft.com/office/officeart/2005/8/layout/hierarchy1"/>
    <dgm:cxn modelId="{73F50666-77E2-2844-8DDE-5DEC9AEB1E4C}" type="presParOf" srcId="{50B1DC87-E47A-4344-BFA2-4A78A5FA20F2}" destId="{8DF65C67-4598-A24D-AB8B-9079CD28F9FB}" srcOrd="2" destOrd="0" presId="urn:microsoft.com/office/officeart/2005/8/layout/hierarchy1"/>
    <dgm:cxn modelId="{E19D8E49-AFFF-004F-BAA1-8E8C5A204794}" type="presParOf" srcId="{50B1DC87-E47A-4344-BFA2-4A78A5FA20F2}" destId="{B2DF90C1-59FD-DE44-960F-A9761487A301}" srcOrd="3" destOrd="0" presId="urn:microsoft.com/office/officeart/2005/8/layout/hierarchy1"/>
    <dgm:cxn modelId="{95F9A1F7-28C4-3940-9E8F-342A29516374}" type="presParOf" srcId="{B2DF90C1-59FD-DE44-960F-A9761487A301}" destId="{0D1D27A4-CE7A-7145-B7A8-83D8F80DF662}" srcOrd="0" destOrd="0" presId="urn:microsoft.com/office/officeart/2005/8/layout/hierarchy1"/>
    <dgm:cxn modelId="{C5168889-E6B4-4245-9DEF-0D7B8F544ADD}" type="presParOf" srcId="{0D1D27A4-CE7A-7145-B7A8-83D8F80DF662}" destId="{98EAB90B-DEDF-034F-8D2C-57F8166873BE}" srcOrd="0" destOrd="0" presId="urn:microsoft.com/office/officeart/2005/8/layout/hierarchy1"/>
    <dgm:cxn modelId="{789C54EA-F094-8A45-8146-D23EBC4C8E26}" type="presParOf" srcId="{0D1D27A4-CE7A-7145-B7A8-83D8F80DF662}" destId="{B1DD559F-0F51-944A-B46E-3B85F15077F8}" srcOrd="1" destOrd="0" presId="urn:microsoft.com/office/officeart/2005/8/layout/hierarchy1"/>
    <dgm:cxn modelId="{11A11043-1692-6743-897F-2EFC665AF55F}" type="presParOf" srcId="{B2DF90C1-59FD-DE44-960F-A9761487A301}" destId="{BD8433C5-B107-524F-B589-37106E33362D}" srcOrd="1" destOrd="0" presId="urn:microsoft.com/office/officeart/2005/8/layout/hierarchy1"/>
    <dgm:cxn modelId="{00164FC1-1AC3-9845-ABF4-4512D8B24FF5}" type="presParOf" srcId="{BD8433C5-B107-524F-B589-37106E33362D}" destId="{10395137-360D-2743-8033-13D20C43ACC6}" srcOrd="0" destOrd="0" presId="urn:microsoft.com/office/officeart/2005/8/layout/hierarchy1"/>
    <dgm:cxn modelId="{305C2F58-FFB5-4A45-873B-516D0A90C29E}" type="presParOf" srcId="{BD8433C5-B107-524F-B589-37106E33362D}" destId="{53DADB50-A8DD-D54F-BA82-A68915E331DE}" srcOrd="1" destOrd="0" presId="urn:microsoft.com/office/officeart/2005/8/layout/hierarchy1"/>
    <dgm:cxn modelId="{D48A7010-1927-2C43-A4CB-EB1BD938B73F}" type="presParOf" srcId="{53DADB50-A8DD-D54F-BA82-A68915E331DE}" destId="{B2011530-87BB-7F4F-AF1E-7CA19E9EA69C}" srcOrd="0" destOrd="0" presId="urn:microsoft.com/office/officeart/2005/8/layout/hierarchy1"/>
    <dgm:cxn modelId="{CCFCB7E5-AA01-D04E-B022-6B82097184D0}" type="presParOf" srcId="{B2011530-87BB-7F4F-AF1E-7CA19E9EA69C}" destId="{3126E970-7D48-5B49-8A66-D89431A47119}" srcOrd="0" destOrd="0" presId="urn:microsoft.com/office/officeart/2005/8/layout/hierarchy1"/>
    <dgm:cxn modelId="{9B51B4CD-6F70-5B4B-A9F5-0D23FA6BF498}" type="presParOf" srcId="{B2011530-87BB-7F4F-AF1E-7CA19E9EA69C}" destId="{BBFDE419-2F10-CE4C-9283-8CE59821AA37}" srcOrd="1" destOrd="0" presId="urn:microsoft.com/office/officeart/2005/8/layout/hierarchy1"/>
    <dgm:cxn modelId="{8A3EA50D-0645-8247-8C43-2E114E8DF7B8}" type="presParOf" srcId="{53DADB50-A8DD-D54F-BA82-A68915E331DE}" destId="{902010CF-B783-B648-86B7-7B2DD85451DC}" srcOrd="1" destOrd="0" presId="urn:microsoft.com/office/officeart/2005/8/layout/hierarchy1"/>
    <dgm:cxn modelId="{95BFE10A-3229-804C-9582-5BB42B5AD4F6}" type="presParOf" srcId="{50B1DC87-E47A-4344-BFA2-4A78A5FA20F2}" destId="{9B956FE3-9266-9445-8EE6-0406D71E8D48}" srcOrd="4" destOrd="0" presId="urn:microsoft.com/office/officeart/2005/8/layout/hierarchy1"/>
    <dgm:cxn modelId="{336F170B-75CC-394A-8434-84D0CC901242}" type="presParOf" srcId="{50B1DC87-E47A-4344-BFA2-4A78A5FA20F2}" destId="{8725152C-2CCD-9D42-A08E-E04BE84F60DA}" srcOrd="5" destOrd="0" presId="urn:microsoft.com/office/officeart/2005/8/layout/hierarchy1"/>
    <dgm:cxn modelId="{D1C7CADF-6F29-1E4B-90F8-4DEC8CE9B314}" type="presParOf" srcId="{8725152C-2CCD-9D42-A08E-E04BE84F60DA}" destId="{EACCAAAF-7C9F-9548-BE4F-80CC31C70D1F}" srcOrd="0" destOrd="0" presId="urn:microsoft.com/office/officeart/2005/8/layout/hierarchy1"/>
    <dgm:cxn modelId="{C2E279C5-08E8-DF4E-A81C-D001296C0524}" type="presParOf" srcId="{EACCAAAF-7C9F-9548-BE4F-80CC31C70D1F}" destId="{86935A97-C9F2-9B4F-8577-4E3C25A0D427}" srcOrd="0" destOrd="0" presId="urn:microsoft.com/office/officeart/2005/8/layout/hierarchy1"/>
    <dgm:cxn modelId="{327BA292-AF3B-F046-8771-5F4D9D96C823}" type="presParOf" srcId="{EACCAAAF-7C9F-9548-BE4F-80CC31C70D1F}" destId="{4FFD5035-5D83-9341-B777-93D6E71A2B61}" srcOrd="1" destOrd="0" presId="urn:microsoft.com/office/officeart/2005/8/layout/hierarchy1"/>
    <dgm:cxn modelId="{FE026B18-1F34-874C-90F6-FF0CEBDC64A0}" type="presParOf" srcId="{8725152C-2CCD-9D42-A08E-E04BE84F60DA}" destId="{A55D48CA-48E3-0F47-A1D6-D3392BDB1EAF}" srcOrd="1" destOrd="0" presId="urn:microsoft.com/office/officeart/2005/8/layout/hierarchy1"/>
    <dgm:cxn modelId="{ECEB4C19-9015-F64D-B4C9-63DCC3043178}" type="presParOf" srcId="{A55D48CA-48E3-0F47-A1D6-D3392BDB1EAF}" destId="{DFFB8CC8-BB2C-F441-A9FF-C724D74F6BC1}" srcOrd="0" destOrd="0" presId="urn:microsoft.com/office/officeart/2005/8/layout/hierarchy1"/>
    <dgm:cxn modelId="{C9231EBD-0A54-F146-800C-933C75FFCF02}" type="presParOf" srcId="{A55D48CA-48E3-0F47-A1D6-D3392BDB1EAF}" destId="{8DA58F78-16FC-3747-A444-EB781D4F6454}" srcOrd="1" destOrd="0" presId="urn:microsoft.com/office/officeart/2005/8/layout/hierarchy1"/>
    <dgm:cxn modelId="{49723EDF-79B4-BD47-B859-AB53A58D1569}" type="presParOf" srcId="{8DA58F78-16FC-3747-A444-EB781D4F6454}" destId="{5DF98507-537F-5242-87D1-311DB38FF658}" srcOrd="0" destOrd="0" presId="urn:microsoft.com/office/officeart/2005/8/layout/hierarchy1"/>
    <dgm:cxn modelId="{E9871175-4D65-2946-B69C-6DD6FCF82F2B}" type="presParOf" srcId="{5DF98507-537F-5242-87D1-311DB38FF658}" destId="{9CE9A7FD-CB0C-DC49-B435-42E866C19B05}" srcOrd="0" destOrd="0" presId="urn:microsoft.com/office/officeart/2005/8/layout/hierarchy1"/>
    <dgm:cxn modelId="{FB267098-77AA-8348-94AA-A41EF658C7DB}" type="presParOf" srcId="{5DF98507-537F-5242-87D1-311DB38FF658}" destId="{9A8DD10D-37A2-8C46-9223-585B41A92C33}" srcOrd="1" destOrd="0" presId="urn:microsoft.com/office/officeart/2005/8/layout/hierarchy1"/>
    <dgm:cxn modelId="{B1EDB0F8-0FA5-F648-87F0-683DDF2E0881}" type="presParOf" srcId="{8DA58F78-16FC-3747-A444-EB781D4F6454}" destId="{584B7AE4-FDDC-DD4E-A5DE-5F96CC02B6C9}" srcOrd="1" destOrd="0" presId="urn:microsoft.com/office/officeart/2005/8/layout/hierarchy1"/>
    <dgm:cxn modelId="{47976BC9-4345-6047-9767-0C4E4C0B434D}" type="presParOf" srcId="{50B1DC87-E47A-4344-BFA2-4A78A5FA20F2}" destId="{2AC06313-E80F-EF49-B0E8-98BB60A05E5C}" srcOrd="6" destOrd="0" presId="urn:microsoft.com/office/officeart/2005/8/layout/hierarchy1"/>
    <dgm:cxn modelId="{148CC648-4BA1-324D-AD80-73C88675130C}" type="presParOf" srcId="{50B1DC87-E47A-4344-BFA2-4A78A5FA20F2}" destId="{FBF979CE-3FD2-3547-9B80-5E65E932DF83}" srcOrd="7" destOrd="0" presId="urn:microsoft.com/office/officeart/2005/8/layout/hierarchy1"/>
    <dgm:cxn modelId="{E193C6BA-8D2A-7342-9A30-AC3D0065D705}" type="presParOf" srcId="{FBF979CE-3FD2-3547-9B80-5E65E932DF83}" destId="{49FAC0E6-3CDC-EC40-BA04-F2D5E4F434DE}" srcOrd="0" destOrd="0" presId="urn:microsoft.com/office/officeart/2005/8/layout/hierarchy1"/>
    <dgm:cxn modelId="{BF71468D-2CBE-E84B-BEC8-D3113C1E12FF}" type="presParOf" srcId="{49FAC0E6-3CDC-EC40-BA04-F2D5E4F434DE}" destId="{C271D8F0-B456-F943-A9A6-6A1D14AEB068}" srcOrd="0" destOrd="0" presId="urn:microsoft.com/office/officeart/2005/8/layout/hierarchy1"/>
    <dgm:cxn modelId="{7A3EFDAA-1C1B-C34E-B259-4EDED1E47386}" type="presParOf" srcId="{49FAC0E6-3CDC-EC40-BA04-F2D5E4F434DE}" destId="{819573CA-E9D9-4A4F-B539-9707F5A037B0}" srcOrd="1" destOrd="0" presId="urn:microsoft.com/office/officeart/2005/8/layout/hierarchy1"/>
    <dgm:cxn modelId="{2C2744DC-22B0-C944-9165-CF0A93382B8E}" type="presParOf" srcId="{FBF979CE-3FD2-3547-9B80-5E65E932DF83}" destId="{8F559350-8EB0-5E44-B0B2-15DB0E9ECFE4}" srcOrd="1" destOrd="0" presId="urn:microsoft.com/office/officeart/2005/8/layout/hierarchy1"/>
    <dgm:cxn modelId="{69555ADA-97C2-6947-BEA5-D7F5C066F093}" type="presParOf" srcId="{8F559350-8EB0-5E44-B0B2-15DB0E9ECFE4}" destId="{9BA5CBA4-8AA6-5740-8886-C67274572F8C}" srcOrd="0" destOrd="0" presId="urn:microsoft.com/office/officeart/2005/8/layout/hierarchy1"/>
    <dgm:cxn modelId="{8272AB5C-0319-604C-B99B-BBE549CFD148}" type="presParOf" srcId="{8F559350-8EB0-5E44-B0B2-15DB0E9ECFE4}" destId="{28FDC22D-1361-6142-87EE-A295D84F5C43}" srcOrd="1" destOrd="0" presId="urn:microsoft.com/office/officeart/2005/8/layout/hierarchy1"/>
    <dgm:cxn modelId="{18BCC8AB-24BE-AE4E-9030-570E2684D468}" type="presParOf" srcId="{28FDC22D-1361-6142-87EE-A295D84F5C43}" destId="{EF0B42EA-7A46-0F49-9826-D668DBACCD55}" srcOrd="0" destOrd="0" presId="urn:microsoft.com/office/officeart/2005/8/layout/hierarchy1"/>
    <dgm:cxn modelId="{4674D04D-B75D-E14F-B2DC-23D7B7734676}" type="presParOf" srcId="{EF0B42EA-7A46-0F49-9826-D668DBACCD55}" destId="{7D3707C2-8684-FD43-8058-EC9463C85EA2}" srcOrd="0" destOrd="0" presId="urn:microsoft.com/office/officeart/2005/8/layout/hierarchy1"/>
    <dgm:cxn modelId="{FEABF6D1-7D1B-4341-9C47-FC7FF5D9A98A}" type="presParOf" srcId="{EF0B42EA-7A46-0F49-9826-D668DBACCD55}" destId="{D82CEFCF-52EF-1346-8A98-1D0182DE36AA}" srcOrd="1" destOrd="0" presId="urn:microsoft.com/office/officeart/2005/8/layout/hierarchy1"/>
    <dgm:cxn modelId="{F50D50CE-7F98-C448-BD2B-FF2DA63B57F8}" type="presParOf" srcId="{28FDC22D-1361-6142-87EE-A295D84F5C43}" destId="{9E976898-0E12-FD40-B1FB-4C152DE8348B}" srcOrd="1" destOrd="0" presId="urn:microsoft.com/office/officeart/2005/8/layout/hierarchy1"/>
    <dgm:cxn modelId="{18F0484D-92F2-8241-8288-F867CAFDF8D3}" type="presParOf" srcId="{50B1DC87-E47A-4344-BFA2-4A78A5FA20F2}" destId="{11DB4D28-9E30-E44B-8B7D-F0F7DFAFE15C}" srcOrd="8" destOrd="0" presId="urn:microsoft.com/office/officeart/2005/8/layout/hierarchy1"/>
    <dgm:cxn modelId="{F4F9BFC2-010F-DD42-B6C0-C99A1CFB9A40}" type="presParOf" srcId="{50B1DC87-E47A-4344-BFA2-4A78A5FA20F2}" destId="{34ABD96B-B2E8-A74A-A7C4-61B77AB59305}" srcOrd="9" destOrd="0" presId="urn:microsoft.com/office/officeart/2005/8/layout/hierarchy1"/>
    <dgm:cxn modelId="{B115A4FA-822D-7740-BC18-27DE3598F5C3}" type="presParOf" srcId="{34ABD96B-B2E8-A74A-A7C4-61B77AB59305}" destId="{C19E9F87-3668-E847-9C95-CDFA84804068}" srcOrd="0" destOrd="0" presId="urn:microsoft.com/office/officeart/2005/8/layout/hierarchy1"/>
    <dgm:cxn modelId="{25C85791-E1F0-914B-B826-44C07500D9E3}" type="presParOf" srcId="{C19E9F87-3668-E847-9C95-CDFA84804068}" destId="{854B37C2-30B1-F848-8A28-6FC106984042}" srcOrd="0" destOrd="0" presId="urn:microsoft.com/office/officeart/2005/8/layout/hierarchy1"/>
    <dgm:cxn modelId="{6BD95D54-4562-894B-99F4-11EF292783E2}" type="presParOf" srcId="{C19E9F87-3668-E847-9C95-CDFA84804068}" destId="{64B93935-3EA0-2940-B75C-C2521A2AED53}" srcOrd="1" destOrd="0" presId="urn:microsoft.com/office/officeart/2005/8/layout/hierarchy1"/>
    <dgm:cxn modelId="{AABCD75E-F01D-2B48-AF9C-9B1A25B3180E}" type="presParOf" srcId="{34ABD96B-B2E8-A74A-A7C4-61B77AB59305}" destId="{F9245141-9221-0645-8FF0-90480EECFBE6}" srcOrd="1" destOrd="0" presId="urn:microsoft.com/office/officeart/2005/8/layout/hierarchy1"/>
    <dgm:cxn modelId="{C91ECFEF-2866-4F4F-8963-B5E4361F992F}" type="presParOf" srcId="{F9245141-9221-0645-8FF0-90480EECFBE6}" destId="{EF9868B2-C186-F141-9305-4E8AAFCDF4E7}" srcOrd="0" destOrd="0" presId="urn:microsoft.com/office/officeart/2005/8/layout/hierarchy1"/>
    <dgm:cxn modelId="{26F14B62-682F-0648-A19E-69DBD5FDB3E7}" type="presParOf" srcId="{F9245141-9221-0645-8FF0-90480EECFBE6}" destId="{159A0320-AE52-494A-815B-CB62B2D63274}" srcOrd="1" destOrd="0" presId="urn:microsoft.com/office/officeart/2005/8/layout/hierarchy1"/>
    <dgm:cxn modelId="{CD32306F-8983-914B-9656-77B7E20C1680}" type="presParOf" srcId="{159A0320-AE52-494A-815B-CB62B2D63274}" destId="{9BB0FC5A-6A4A-E34C-BB00-3FEBD1B18FD7}" srcOrd="0" destOrd="0" presId="urn:microsoft.com/office/officeart/2005/8/layout/hierarchy1"/>
    <dgm:cxn modelId="{EAAE5161-19AC-2A43-8C60-4F0581D31051}" type="presParOf" srcId="{9BB0FC5A-6A4A-E34C-BB00-3FEBD1B18FD7}" destId="{DD014307-E584-064B-B481-B93FEB59857E}" srcOrd="0" destOrd="0" presId="urn:microsoft.com/office/officeart/2005/8/layout/hierarchy1"/>
    <dgm:cxn modelId="{82273766-3EF0-324B-9A39-83EAF287316D}" type="presParOf" srcId="{9BB0FC5A-6A4A-E34C-BB00-3FEBD1B18FD7}" destId="{FC2347E4-ADDE-1F4B-AB60-C99F2201F466}" srcOrd="1" destOrd="0" presId="urn:microsoft.com/office/officeart/2005/8/layout/hierarchy1"/>
    <dgm:cxn modelId="{59597586-C5EB-1247-BDEB-43E6C1AE47B9}" type="presParOf" srcId="{159A0320-AE52-494A-815B-CB62B2D63274}" destId="{B5D8DA8E-0838-8A4A-A259-4CA36B7C11B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868B2-C186-F141-9305-4E8AAFCDF4E7}">
      <dsp:nvSpPr>
        <dsp:cNvPr id="0" name=""/>
        <dsp:cNvSpPr/>
      </dsp:nvSpPr>
      <dsp:spPr>
        <a:xfrm>
          <a:off x="7656544" y="2254852"/>
          <a:ext cx="91440" cy="714958"/>
        </a:xfrm>
        <a:custGeom>
          <a:avLst/>
          <a:gdLst/>
          <a:ahLst/>
          <a:cxnLst/>
          <a:rect l="0" t="0" r="0" b="0"/>
          <a:pathLst>
            <a:path>
              <a:moveTo>
                <a:pt x="45720" y="0"/>
              </a:moveTo>
              <a:lnTo>
                <a:pt x="45720" y="622266"/>
              </a:lnTo>
              <a:lnTo>
                <a:pt x="108996" y="622266"/>
              </a:lnTo>
              <a:lnTo>
                <a:pt x="108996" y="7149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1DB4D28-9E30-E44B-8B7D-F0F7DFAFE15C}">
      <dsp:nvSpPr>
        <dsp:cNvPr id="0" name=""/>
        <dsp:cNvSpPr/>
      </dsp:nvSpPr>
      <dsp:spPr>
        <a:xfrm>
          <a:off x="4189986" y="529747"/>
          <a:ext cx="3512278" cy="395526"/>
        </a:xfrm>
        <a:custGeom>
          <a:avLst/>
          <a:gdLst/>
          <a:ahLst/>
          <a:cxnLst/>
          <a:rect l="0" t="0" r="0" b="0"/>
          <a:pathLst>
            <a:path>
              <a:moveTo>
                <a:pt x="0" y="0"/>
              </a:moveTo>
              <a:lnTo>
                <a:pt x="0" y="302834"/>
              </a:lnTo>
              <a:lnTo>
                <a:pt x="3512278" y="302834"/>
              </a:lnTo>
              <a:lnTo>
                <a:pt x="3512278" y="395526"/>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BA5CBA4-8AA6-5740-8886-C67274572F8C}">
      <dsp:nvSpPr>
        <dsp:cNvPr id="0" name=""/>
        <dsp:cNvSpPr/>
      </dsp:nvSpPr>
      <dsp:spPr>
        <a:xfrm>
          <a:off x="5710630" y="2656751"/>
          <a:ext cx="91440" cy="676486"/>
        </a:xfrm>
        <a:custGeom>
          <a:avLst/>
          <a:gdLst/>
          <a:ahLst/>
          <a:cxnLst/>
          <a:rect l="0" t="0" r="0" b="0"/>
          <a:pathLst>
            <a:path>
              <a:moveTo>
                <a:pt x="45720" y="0"/>
              </a:moveTo>
              <a:lnTo>
                <a:pt x="45720" y="583795"/>
              </a:lnTo>
              <a:lnTo>
                <a:pt x="57306" y="583795"/>
              </a:lnTo>
              <a:lnTo>
                <a:pt x="57306" y="67648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AC06313-E80F-EF49-B0E8-98BB60A05E5C}">
      <dsp:nvSpPr>
        <dsp:cNvPr id="0" name=""/>
        <dsp:cNvSpPr/>
      </dsp:nvSpPr>
      <dsp:spPr>
        <a:xfrm>
          <a:off x="4189986" y="529747"/>
          <a:ext cx="1566364" cy="376287"/>
        </a:xfrm>
        <a:custGeom>
          <a:avLst/>
          <a:gdLst/>
          <a:ahLst/>
          <a:cxnLst/>
          <a:rect l="0" t="0" r="0" b="0"/>
          <a:pathLst>
            <a:path>
              <a:moveTo>
                <a:pt x="0" y="0"/>
              </a:moveTo>
              <a:lnTo>
                <a:pt x="0" y="283595"/>
              </a:lnTo>
              <a:lnTo>
                <a:pt x="1566364" y="283595"/>
              </a:lnTo>
              <a:lnTo>
                <a:pt x="1566364" y="37628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FFB8CC8-BB2C-F441-A9FF-C724D74F6BC1}">
      <dsp:nvSpPr>
        <dsp:cNvPr id="0" name=""/>
        <dsp:cNvSpPr/>
      </dsp:nvSpPr>
      <dsp:spPr>
        <a:xfrm>
          <a:off x="3982081" y="2036885"/>
          <a:ext cx="91440" cy="587262"/>
        </a:xfrm>
        <a:custGeom>
          <a:avLst/>
          <a:gdLst/>
          <a:ahLst/>
          <a:cxnLst/>
          <a:rect l="0" t="0" r="0" b="0"/>
          <a:pathLst>
            <a:path>
              <a:moveTo>
                <a:pt x="45720" y="0"/>
              </a:moveTo>
              <a:lnTo>
                <a:pt x="45720" y="494571"/>
              </a:lnTo>
              <a:lnTo>
                <a:pt x="55025" y="494571"/>
              </a:lnTo>
              <a:lnTo>
                <a:pt x="55025" y="58726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B956FE3-9266-9445-8EE6-0406D71E8D48}">
      <dsp:nvSpPr>
        <dsp:cNvPr id="0" name=""/>
        <dsp:cNvSpPr/>
      </dsp:nvSpPr>
      <dsp:spPr>
        <a:xfrm>
          <a:off x="4027801" y="529747"/>
          <a:ext cx="162185" cy="350104"/>
        </a:xfrm>
        <a:custGeom>
          <a:avLst/>
          <a:gdLst/>
          <a:ahLst/>
          <a:cxnLst/>
          <a:rect l="0" t="0" r="0" b="0"/>
          <a:pathLst>
            <a:path>
              <a:moveTo>
                <a:pt x="162185" y="0"/>
              </a:moveTo>
              <a:lnTo>
                <a:pt x="162185" y="257412"/>
              </a:lnTo>
              <a:lnTo>
                <a:pt x="0" y="257412"/>
              </a:lnTo>
              <a:lnTo>
                <a:pt x="0" y="35010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0395137-360D-2743-8033-13D20C43ACC6}">
      <dsp:nvSpPr>
        <dsp:cNvPr id="0" name=""/>
        <dsp:cNvSpPr/>
      </dsp:nvSpPr>
      <dsp:spPr>
        <a:xfrm>
          <a:off x="2288221" y="1519547"/>
          <a:ext cx="91440" cy="855354"/>
        </a:xfrm>
        <a:custGeom>
          <a:avLst/>
          <a:gdLst/>
          <a:ahLst/>
          <a:cxnLst/>
          <a:rect l="0" t="0" r="0" b="0"/>
          <a:pathLst>
            <a:path>
              <a:moveTo>
                <a:pt x="136952" y="0"/>
              </a:moveTo>
              <a:lnTo>
                <a:pt x="136952" y="762662"/>
              </a:lnTo>
              <a:lnTo>
                <a:pt x="45720" y="762662"/>
              </a:lnTo>
              <a:lnTo>
                <a:pt x="45720" y="85535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DF65C67-4598-A24D-AB8B-9079CD28F9FB}">
      <dsp:nvSpPr>
        <dsp:cNvPr id="0" name=""/>
        <dsp:cNvSpPr/>
      </dsp:nvSpPr>
      <dsp:spPr>
        <a:xfrm>
          <a:off x="2425173" y="529747"/>
          <a:ext cx="1764812" cy="354437"/>
        </a:xfrm>
        <a:custGeom>
          <a:avLst/>
          <a:gdLst/>
          <a:ahLst/>
          <a:cxnLst/>
          <a:rect l="0" t="0" r="0" b="0"/>
          <a:pathLst>
            <a:path>
              <a:moveTo>
                <a:pt x="1764812" y="0"/>
              </a:moveTo>
              <a:lnTo>
                <a:pt x="1764812" y="261745"/>
              </a:lnTo>
              <a:lnTo>
                <a:pt x="0" y="261745"/>
              </a:lnTo>
              <a:lnTo>
                <a:pt x="0" y="35443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A4DD85-C642-FA48-A391-EFD1265AB723}">
      <dsp:nvSpPr>
        <dsp:cNvPr id="0" name=""/>
        <dsp:cNvSpPr/>
      </dsp:nvSpPr>
      <dsp:spPr>
        <a:xfrm>
          <a:off x="653060" y="1496019"/>
          <a:ext cx="91440" cy="894981"/>
        </a:xfrm>
        <a:custGeom>
          <a:avLst/>
          <a:gdLst/>
          <a:ahLst/>
          <a:cxnLst/>
          <a:rect l="0" t="0" r="0" b="0"/>
          <a:pathLst>
            <a:path>
              <a:moveTo>
                <a:pt x="104143" y="0"/>
              </a:moveTo>
              <a:lnTo>
                <a:pt x="104143" y="802290"/>
              </a:lnTo>
              <a:lnTo>
                <a:pt x="45720" y="802290"/>
              </a:lnTo>
              <a:lnTo>
                <a:pt x="45720" y="89498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F240B07-6D33-AF4A-8C1B-A45E50207006}">
      <dsp:nvSpPr>
        <dsp:cNvPr id="0" name=""/>
        <dsp:cNvSpPr/>
      </dsp:nvSpPr>
      <dsp:spPr>
        <a:xfrm>
          <a:off x="757203" y="529747"/>
          <a:ext cx="3432782" cy="330909"/>
        </a:xfrm>
        <a:custGeom>
          <a:avLst/>
          <a:gdLst/>
          <a:ahLst/>
          <a:cxnLst/>
          <a:rect l="0" t="0" r="0" b="0"/>
          <a:pathLst>
            <a:path>
              <a:moveTo>
                <a:pt x="3432782" y="0"/>
              </a:moveTo>
              <a:lnTo>
                <a:pt x="3432782" y="238218"/>
              </a:lnTo>
              <a:lnTo>
                <a:pt x="0" y="238218"/>
              </a:lnTo>
              <a:lnTo>
                <a:pt x="0" y="33090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DCF51C-B481-504F-8B44-28E37888B1A3}">
      <dsp:nvSpPr>
        <dsp:cNvPr id="0" name=""/>
        <dsp:cNvSpPr/>
      </dsp:nvSpPr>
      <dsp:spPr>
        <a:xfrm>
          <a:off x="3114226" y="-105615"/>
          <a:ext cx="2151518" cy="635362"/>
        </a:xfrm>
        <a:prstGeom prst="roundRect">
          <a:avLst>
            <a:gd name="adj" fmla="val 10000"/>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sp>
    <dsp:sp modelId="{DF0C2E22-7348-BD41-9EA2-9B00DC3A8215}">
      <dsp:nvSpPr>
        <dsp:cNvPr id="0" name=""/>
        <dsp:cNvSpPr/>
      </dsp:nvSpPr>
      <dsp:spPr>
        <a:xfrm>
          <a:off x="3225401" y="0"/>
          <a:ext cx="2151518" cy="6353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t>Κλινικό σύνδρομο</a:t>
          </a:r>
          <a:endParaRPr lang="en-US" sz="1800" b="1" kern="1200" dirty="0"/>
        </a:p>
      </dsp:txBody>
      <dsp:txXfrm>
        <a:off x="3244010" y="18609"/>
        <a:ext cx="2114300" cy="598144"/>
      </dsp:txXfrm>
    </dsp:sp>
    <dsp:sp modelId="{BA6F270A-4925-6948-B3EF-F408650C15B6}">
      <dsp:nvSpPr>
        <dsp:cNvPr id="0" name=""/>
        <dsp:cNvSpPr/>
      </dsp:nvSpPr>
      <dsp:spPr>
        <a:xfrm>
          <a:off x="-110456" y="860656"/>
          <a:ext cx="1735321" cy="635362"/>
        </a:xfrm>
        <a:prstGeom prst="roundRect">
          <a:avLst>
            <a:gd name="adj" fmla="val 10000"/>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sp>
    <dsp:sp modelId="{945CFED3-04DD-2040-B947-FF5DBA706E20}">
      <dsp:nvSpPr>
        <dsp:cNvPr id="0" name=""/>
        <dsp:cNvSpPr/>
      </dsp:nvSpPr>
      <dsp:spPr>
        <a:xfrm>
          <a:off x="717" y="966272"/>
          <a:ext cx="1735321" cy="6353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t>Πολυαρθρίτιδα</a:t>
          </a:r>
          <a:endParaRPr lang="en-US" sz="1400" b="1" kern="1200" dirty="0"/>
        </a:p>
      </dsp:txBody>
      <dsp:txXfrm>
        <a:off x="19326" y="984881"/>
        <a:ext cx="1698103" cy="598144"/>
      </dsp:txXfrm>
    </dsp:sp>
    <dsp:sp modelId="{4B1C6690-EF79-394F-973A-D45D2AD73137}">
      <dsp:nvSpPr>
        <dsp:cNvPr id="0" name=""/>
        <dsp:cNvSpPr/>
      </dsp:nvSpPr>
      <dsp:spPr>
        <a:xfrm>
          <a:off x="45917" y="2391001"/>
          <a:ext cx="1305725" cy="1196197"/>
        </a:xfrm>
        <a:prstGeom prst="roundRect">
          <a:avLst>
            <a:gd name="adj" fmla="val 10000"/>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sp>
    <dsp:sp modelId="{FC96C443-83BE-614B-A7CD-69BF8993A839}">
      <dsp:nvSpPr>
        <dsp:cNvPr id="0" name=""/>
        <dsp:cNvSpPr/>
      </dsp:nvSpPr>
      <dsp:spPr>
        <a:xfrm>
          <a:off x="157092" y="2496617"/>
          <a:ext cx="1305725" cy="119619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RF</a:t>
          </a:r>
        </a:p>
        <a:p>
          <a:pPr marL="0" lvl="0" indent="0" algn="ctr" defTabSz="622300">
            <a:lnSpc>
              <a:spcPct val="90000"/>
            </a:lnSpc>
            <a:spcBef>
              <a:spcPct val="0"/>
            </a:spcBef>
            <a:spcAft>
              <a:spcPct val="35000"/>
            </a:spcAft>
            <a:buNone/>
          </a:pPr>
          <a:r>
            <a:rPr lang="en-US" sz="1400" b="1" kern="1200" dirty="0"/>
            <a:t>Anti-CCP</a:t>
          </a:r>
        </a:p>
        <a:p>
          <a:pPr marL="0" lvl="0" indent="0" algn="ctr" defTabSz="622300">
            <a:lnSpc>
              <a:spcPct val="90000"/>
            </a:lnSpc>
            <a:spcBef>
              <a:spcPct val="0"/>
            </a:spcBef>
            <a:spcAft>
              <a:spcPct val="35000"/>
            </a:spcAft>
            <a:buNone/>
          </a:pPr>
          <a:r>
            <a:rPr lang="en-US" sz="1400" b="1" kern="1200" dirty="0"/>
            <a:t>ANA</a:t>
          </a:r>
        </a:p>
      </dsp:txBody>
      <dsp:txXfrm>
        <a:off x="192127" y="2531652"/>
        <a:ext cx="1235655" cy="1126127"/>
      </dsp:txXfrm>
    </dsp:sp>
    <dsp:sp modelId="{98EAB90B-DEDF-034F-8D2C-57F8166873BE}">
      <dsp:nvSpPr>
        <dsp:cNvPr id="0" name=""/>
        <dsp:cNvSpPr/>
      </dsp:nvSpPr>
      <dsp:spPr>
        <a:xfrm>
          <a:off x="1803058" y="884184"/>
          <a:ext cx="1244230" cy="635362"/>
        </a:xfrm>
        <a:prstGeom prst="roundRect">
          <a:avLst>
            <a:gd name="adj" fmla="val 10000"/>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sp>
    <dsp:sp modelId="{B1DD559F-0F51-944A-B46E-3B85F15077F8}">
      <dsp:nvSpPr>
        <dsp:cNvPr id="0" name=""/>
        <dsp:cNvSpPr/>
      </dsp:nvSpPr>
      <dsp:spPr>
        <a:xfrm>
          <a:off x="1914232" y="989800"/>
          <a:ext cx="1244230" cy="6353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t>Συμπτώματα </a:t>
          </a:r>
          <a:r>
            <a:rPr lang="en-US" sz="1400" b="1" kern="1200" dirty="0" err="1"/>
            <a:t>sicca</a:t>
          </a:r>
          <a:endParaRPr lang="en-US" sz="1400" b="1" kern="1200" dirty="0"/>
        </a:p>
      </dsp:txBody>
      <dsp:txXfrm>
        <a:off x="1932841" y="1008409"/>
        <a:ext cx="1207012" cy="598144"/>
      </dsp:txXfrm>
    </dsp:sp>
    <dsp:sp modelId="{3126E970-7D48-5B49-8A66-D89431A47119}">
      <dsp:nvSpPr>
        <dsp:cNvPr id="0" name=""/>
        <dsp:cNvSpPr/>
      </dsp:nvSpPr>
      <dsp:spPr>
        <a:xfrm>
          <a:off x="1833655" y="2374901"/>
          <a:ext cx="1000571" cy="1123435"/>
        </a:xfrm>
        <a:prstGeom prst="roundRect">
          <a:avLst>
            <a:gd name="adj" fmla="val 10000"/>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sp>
    <dsp:sp modelId="{BBFDE419-2F10-CE4C-9283-8CE59821AA37}">
      <dsp:nvSpPr>
        <dsp:cNvPr id="0" name=""/>
        <dsp:cNvSpPr/>
      </dsp:nvSpPr>
      <dsp:spPr>
        <a:xfrm>
          <a:off x="1944830" y="2480517"/>
          <a:ext cx="1000571" cy="112343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ANA</a:t>
          </a:r>
        </a:p>
        <a:p>
          <a:pPr marL="0" lvl="0" indent="0" algn="ctr" defTabSz="622300">
            <a:lnSpc>
              <a:spcPct val="90000"/>
            </a:lnSpc>
            <a:spcBef>
              <a:spcPct val="0"/>
            </a:spcBef>
            <a:spcAft>
              <a:spcPct val="35000"/>
            </a:spcAft>
            <a:buNone/>
          </a:pPr>
          <a:r>
            <a:rPr lang="en-US" sz="1400" b="1" kern="1200" dirty="0"/>
            <a:t>Anti-Ro</a:t>
          </a:r>
        </a:p>
        <a:p>
          <a:pPr marL="0" lvl="0" indent="0" algn="ctr" defTabSz="622300">
            <a:lnSpc>
              <a:spcPct val="90000"/>
            </a:lnSpc>
            <a:spcBef>
              <a:spcPct val="0"/>
            </a:spcBef>
            <a:spcAft>
              <a:spcPct val="35000"/>
            </a:spcAft>
            <a:buNone/>
          </a:pPr>
          <a:r>
            <a:rPr lang="en-US" sz="1400" b="1" kern="1200" dirty="0"/>
            <a:t>Anti-La</a:t>
          </a:r>
        </a:p>
      </dsp:txBody>
      <dsp:txXfrm>
        <a:off x="1974136" y="2509823"/>
        <a:ext cx="941959" cy="1064823"/>
      </dsp:txXfrm>
    </dsp:sp>
    <dsp:sp modelId="{86935A97-C9F2-9B4F-8577-4E3C25A0D427}">
      <dsp:nvSpPr>
        <dsp:cNvPr id="0" name=""/>
        <dsp:cNvSpPr/>
      </dsp:nvSpPr>
      <dsp:spPr>
        <a:xfrm>
          <a:off x="3226843" y="879851"/>
          <a:ext cx="1601914" cy="1157033"/>
        </a:xfrm>
        <a:prstGeom prst="roundRect">
          <a:avLst>
            <a:gd name="adj" fmla="val 10000"/>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sp>
    <dsp:sp modelId="{4FFD5035-5D83-9341-B777-93D6E71A2B61}">
      <dsp:nvSpPr>
        <dsp:cNvPr id="0" name=""/>
        <dsp:cNvSpPr/>
      </dsp:nvSpPr>
      <dsp:spPr>
        <a:xfrm>
          <a:off x="3338018" y="985467"/>
          <a:ext cx="1601914" cy="11570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t>Φαινόμενο </a:t>
          </a:r>
          <a:r>
            <a:rPr lang="en-US" sz="1400" b="1" kern="1200" dirty="0"/>
            <a:t>Raynaud</a:t>
          </a:r>
        </a:p>
        <a:p>
          <a:pPr marL="0" lvl="0" indent="0" algn="ctr" defTabSz="622300">
            <a:lnSpc>
              <a:spcPct val="90000"/>
            </a:lnSpc>
            <a:spcBef>
              <a:spcPct val="0"/>
            </a:spcBef>
            <a:spcAft>
              <a:spcPct val="35000"/>
            </a:spcAft>
            <a:buNone/>
          </a:pPr>
          <a:r>
            <a:rPr lang="el-GR" sz="1400" b="1" kern="1200" dirty="0"/>
            <a:t>Οιδαλέα δάκτυλα </a:t>
          </a:r>
          <a:endParaRPr lang="en-US" sz="1400" b="1" kern="1200" dirty="0"/>
        </a:p>
      </dsp:txBody>
      <dsp:txXfrm>
        <a:off x="3371906" y="1019355"/>
        <a:ext cx="1534138" cy="1089257"/>
      </dsp:txXfrm>
    </dsp:sp>
    <dsp:sp modelId="{9CE9A7FD-CB0C-DC49-B435-42E866C19B05}">
      <dsp:nvSpPr>
        <dsp:cNvPr id="0" name=""/>
        <dsp:cNvSpPr/>
      </dsp:nvSpPr>
      <dsp:spPr>
        <a:xfrm>
          <a:off x="3233212" y="2624148"/>
          <a:ext cx="1607788" cy="1251575"/>
        </a:xfrm>
        <a:prstGeom prst="roundRect">
          <a:avLst>
            <a:gd name="adj" fmla="val 10000"/>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sp>
    <dsp:sp modelId="{9A8DD10D-37A2-8C46-9223-585B41A92C33}">
      <dsp:nvSpPr>
        <dsp:cNvPr id="0" name=""/>
        <dsp:cNvSpPr/>
      </dsp:nvSpPr>
      <dsp:spPr>
        <a:xfrm>
          <a:off x="3344386" y="2729763"/>
          <a:ext cx="1607788" cy="125157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ANA</a:t>
          </a:r>
        </a:p>
        <a:p>
          <a:pPr marL="0" lvl="0" indent="0" algn="ctr" defTabSz="622300">
            <a:lnSpc>
              <a:spcPct val="90000"/>
            </a:lnSpc>
            <a:spcBef>
              <a:spcPct val="0"/>
            </a:spcBef>
            <a:spcAft>
              <a:spcPct val="35000"/>
            </a:spcAft>
            <a:buNone/>
          </a:pPr>
          <a:r>
            <a:rPr lang="en-US" sz="1400" b="1" kern="1200" dirty="0"/>
            <a:t>anti-Scl70,</a:t>
          </a:r>
        </a:p>
        <a:p>
          <a:pPr marL="0" lvl="0" indent="0" algn="ctr" defTabSz="622300">
            <a:lnSpc>
              <a:spcPct val="90000"/>
            </a:lnSpc>
            <a:spcBef>
              <a:spcPct val="0"/>
            </a:spcBef>
            <a:spcAft>
              <a:spcPct val="35000"/>
            </a:spcAft>
            <a:buNone/>
          </a:pPr>
          <a:r>
            <a:rPr lang="en-US" sz="1400" b="1" kern="1200" dirty="0"/>
            <a:t>ACA</a:t>
          </a:r>
        </a:p>
      </dsp:txBody>
      <dsp:txXfrm>
        <a:off x="3381043" y="2766420"/>
        <a:ext cx="1534474" cy="1178261"/>
      </dsp:txXfrm>
    </dsp:sp>
    <dsp:sp modelId="{C271D8F0-B456-F943-A9A6-6A1D14AEB068}">
      <dsp:nvSpPr>
        <dsp:cNvPr id="0" name=""/>
        <dsp:cNvSpPr/>
      </dsp:nvSpPr>
      <dsp:spPr>
        <a:xfrm>
          <a:off x="5109456" y="906034"/>
          <a:ext cx="1293788" cy="1750717"/>
        </a:xfrm>
        <a:prstGeom prst="roundRect">
          <a:avLst>
            <a:gd name="adj" fmla="val 10000"/>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sp>
    <dsp:sp modelId="{819573CA-E9D9-4A4F-B539-9707F5A037B0}">
      <dsp:nvSpPr>
        <dsp:cNvPr id="0" name=""/>
        <dsp:cNvSpPr/>
      </dsp:nvSpPr>
      <dsp:spPr>
        <a:xfrm>
          <a:off x="5220630" y="1011650"/>
          <a:ext cx="1293788" cy="17507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t>Πνευμονικά διηθήματα</a:t>
          </a:r>
        </a:p>
        <a:p>
          <a:pPr marL="0" lvl="0" indent="0" algn="ctr" defTabSz="622300">
            <a:lnSpc>
              <a:spcPct val="90000"/>
            </a:lnSpc>
            <a:spcBef>
              <a:spcPct val="0"/>
            </a:spcBef>
            <a:spcAft>
              <a:spcPct val="35000"/>
            </a:spcAft>
            <a:buNone/>
          </a:pPr>
          <a:r>
            <a:rPr lang="el-GR" sz="1400" b="1" kern="1200" dirty="0"/>
            <a:t>Ενεργό ίζημα ούρων</a:t>
          </a:r>
        </a:p>
        <a:p>
          <a:pPr marL="0" lvl="0" indent="0" algn="ctr" defTabSz="622300">
            <a:lnSpc>
              <a:spcPct val="90000"/>
            </a:lnSpc>
            <a:spcBef>
              <a:spcPct val="0"/>
            </a:spcBef>
            <a:spcAft>
              <a:spcPct val="35000"/>
            </a:spcAft>
            <a:buNone/>
          </a:pPr>
          <a:r>
            <a:rPr lang="el-GR" sz="1400" b="1" kern="1200" dirty="0"/>
            <a:t>Πορφυρικό εξάνθημα</a:t>
          </a:r>
          <a:endParaRPr lang="en-US" sz="1400" b="1" kern="1200" dirty="0"/>
        </a:p>
      </dsp:txBody>
      <dsp:txXfrm>
        <a:off x="5258524" y="1049544"/>
        <a:ext cx="1218000" cy="1674929"/>
      </dsp:txXfrm>
    </dsp:sp>
    <dsp:sp modelId="{7D3707C2-8684-FD43-8058-EC9463C85EA2}">
      <dsp:nvSpPr>
        <dsp:cNvPr id="0" name=""/>
        <dsp:cNvSpPr/>
      </dsp:nvSpPr>
      <dsp:spPr>
        <a:xfrm>
          <a:off x="5267651" y="3333238"/>
          <a:ext cx="1000571" cy="1245667"/>
        </a:xfrm>
        <a:prstGeom prst="roundRect">
          <a:avLst>
            <a:gd name="adj" fmla="val 10000"/>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sp>
    <dsp:sp modelId="{D82CEFCF-52EF-1346-8A98-1D0182DE36AA}">
      <dsp:nvSpPr>
        <dsp:cNvPr id="0" name=""/>
        <dsp:cNvSpPr/>
      </dsp:nvSpPr>
      <dsp:spPr>
        <a:xfrm>
          <a:off x="5378826" y="3438854"/>
          <a:ext cx="1000571" cy="12456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ANCA</a:t>
          </a:r>
        </a:p>
        <a:p>
          <a:pPr marL="0" lvl="0" indent="0" algn="ctr" defTabSz="622300">
            <a:lnSpc>
              <a:spcPct val="90000"/>
            </a:lnSpc>
            <a:spcBef>
              <a:spcPct val="0"/>
            </a:spcBef>
            <a:spcAft>
              <a:spcPct val="35000"/>
            </a:spcAft>
            <a:buNone/>
          </a:pPr>
          <a:r>
            <a:rPr lang="en-US" sz="1400" b="1" kern="1200" dirty="0"/>
            <a:t>ANA</a:t>
          </a:r>
          <a:endParaRPr lang="el-GR" sz="1400" b="1" kern="1200" dirty="0"/>
        </a:p>
        <a:p>
          <a:pPr marL="0" lvl="0" indent="0" algn="ctr" defTabSz="622300">
            <a:lnSpc>
              <a:spcPct val="90000"/>
            </a:lnSpc>
            <a:spcBef>
              <a:spcPct val="0"/>
            </a:spcBef>
            <a:spcAft>
              <a:spcPct val="35000"/>
            </a:spcAft>
            <a:buNone/>
          </a:pPr>
          <a:r>
            <a:rPr lang="en-US" sz="1400" b="1" kern="1200" dirty="0"/>
            <a:t>RF</a:t>
          </a:r>
        </a:p>
        <a:p>
          <a:pPr marL="0" lvl="0" indent="0" algn="ctr" defTabSz="622300">
            <a:lnSpc>
              <a:spcPct val="90000"/>
            </a:lnSpc>
            <a:spcBef>
              <a:spcPct val="0"/>
            </a:spcBef>
            <a:spcAft>
              <a:spcPct val="35000"/>
            </a:spcAft>
            <a:buNone/>
          </a:pPr>
          <a:r>
            <a:rPr lang="en-US" sz="1400" b="1" kern="1200" dirty="0"/>
            <a:t>C3/C4</a:t>
          </a:r>
        </a:p>
      </dsp:txBody>
      <dsp:txXfrm>
        <a:off x="5408132" y="3468160"/>
        <a:ext cx="941959" cy="1187055"/>
      </dsp:txXfrm>
    </dsp:sp>
    <dsp:sp modelId="{854B37C2-30B1-F848-8A28-6FC106984042}">
      <dsp:nvSpPr>
        <dsp:cNvPr id="0" name=""/>
        <dsp:cNvSpPr/>
      </dsp:nvSpPr>
      <dsp:spPr>
        <a:xfrm>
          <a:off x="6573904" y="925273"/>
          <a:ext cx="2256718" cy="1329579"/>
        </a:xfrm>
        <a:prstGeom prst="roundRect">
          <a:avLst>
            <a:gd name="adj" fmla="val 10000"/>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sp>
    <dsp:sp modelId="{64B93935-3EA0-2940-B75C-C2521A2AED53}">
      <dsp:nvSpPr>
        <dsp:cNvPr id="0" name=""/>
        <dsp:cNvSpPr/>
      </dsp:nvSpPr>
      <dsp:spPr>
        <a:xfrm>
          <a:off x="6685079" y="1030889"/>
          <a:ext cx="2256718" cy="132957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t>Διάμεση πνευμονική νόσος οξείας έναρξης ±</a:t>
          </a:r>
        </a:p>
        <a:p>
          <a:pPr marL="0" lvl="0" indent="0" algn="ctr" defTabSz="622300">
            <a:lnSpc>
              <a:spcPct val="90000"/>
            </a:lnSpc>
            <a:spcBef>
              <a:spcPct val="0"/>
            </a:spcBef>
            <a:spcAft>
              <a:spcPct val="35000"/>
            </a:spcAft>
            <a:buNone/>
          </a:pPr>
          <a:r>
            <a:rPr lang="el-GR" sz="1400" b="1" kern="1200" dirty="0"/>
            <a:t>φ</a:t>
          </a:r>
          <a:r>
            <a:rPr lang="en-GB" sz="1400" b="1" kern="1200" dirty="0"/>
            <a:t>.</a:t>
          </a:r>
          <a:r>
            <a:rPr lang="el-GR" sz="1400" b="1" kern="1200" dirty="0"/>
            <a:t> </a:t>
          </a:r>
          <a:r>
            <a:rPr lang="en-GB" sz="1400" b="1" kern="1200" dirty="0"/>
            <a:t>R</a:t>
          </a:r>
          <a:r>
            <a:rPr lang="en-US" sz="1400" b="1" kern="1200" dirty="0" err="1"/>
            <a:t>aynaud</a:t>
          </a:r>
          <a:r>
            <a:rPr lang="en-US" sz="1400" b="1" kern="1200" dirty="0"/>
            <a:t> </a:t>
          </a:r>
          <a:r>
            <a:rPr lang="el-GR" sz="1400" b="1" kern="1200" dirty="0"/>
            <a:t>±</a:t>
          </a:r>
          <a:endParaRPr lang="en-GB" sz="1400" b="1" kern="1200" dirty="0"/>
        </a:p>
        <a:p>
          <a:pPr marL="0" lvl="0" indent="0" algn="ctr" defTabSz="622300">
            <a:lnSpc>
              <a:spcPct val="90000"/>
            </a:lnSpc>
            <a:spcBef>
              <a:spcPct val="0"/>
            </a:spcBef>
            <a:spcAft>
              <a:spcPct val="35000"/>
            </a:spcAft>
            <a:buNone/>
          </a:pPr>
          <a:r>
            <a:rPr lang="el-GR" sz="1400" b="1" kern="1200" dirty="0"/>
            <a:t>Αρθρίτιδα</a:t>
          </a:r>
          <a:endParaRPr lang="en-US" sz="1400" b="1" kern="1200" dirty="0"/>
        </a:p>
      </dsp:txBody>
      <dsp:txXfrm>
        <a:off x="6724021" y="1069831"/>
        <a:ext cx="2178834" cy="1251695"/>
      </dsp:txXfrm>
    </dsp:sp>
    <dsp:sp modelId="{DD014307-E584-064B-B481-B93FEB59857E}">
      <dsp:nvSpPr>
        <dsp:cNvPr id="0" name=""/>
        <dsp:cNvSpPr/>
      </dsp:nvSpPr>
      <dsp:spPr>
        <a:xfrm>
          <a:off x="7112932" y="2969810"/>
          <a:ext cx="1305215" cy="1104108"/>
        </a:xfrm>
        <a:prstGeom prst="roundRect">
          <a:avLst>
            <a:gd name="adj" fmla="val 10000"/>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sp>
    <dsp:sp modelId="{FC2347E4-ADDE-1F4B-AB60-C99F2201F466}">
      <dsp:nvSpPr>
        <dsp:cNvPr id="0" name=""/>
        <dsp:cNvSpPr/>
      </dsp:nvSpPr>
      <dsp:spPr>
        <a:xfrm>
          <a:off x="7224107" y="3075426"/>
          <a:ext cx="1305215" cy="110410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l-GR" sz="1400" b="1" kern="1200" dirty="0"/>
        </a:p>
        <a:p>
          <a:pPr marL="0" lvl="0" indent="0" algn="ctr" defTabSz="622300">
            <a:lnSpc>
              <a:spcPct val="90000"/>
            </a:lnSpc>
            <a:spcBef>
              <a:spcPct val="0"/>
            </a:spcBef>
            <a:spcAft>
              <a:spcPct val="35000"/>
            </a:spcAft>
            <a:buNone/>
          </a:pPr>
          <a:r>
            <a:rPr lang="en-US" sz="1400" b="1" kern="1200" dirty="0"/>
            <a:t>ANA</a:t>
          </a:r>
        </a:p>
        <a:p>
          <a:pPr marL="0" lvl="0" indent="0" algn="ctr" defTabSz="622300">
            <a:lnSpc>
              <a:spcPct val="90000"/>
            </a:lnSpc>
            <a:spcBef>
              <a:spcPct val="0"/>
            </a:spcBef>
            <a:spcAft>
              <a:spcPct val="35000"/>
            </a:spcAft>
            <a:buNone/>
          </a:pPr>
          <a:r>
            <a:rPr lang="el-GR" sz="1400" b="1" kern="1200" dirty="0"/>
            <a:t>Πάνελ αντισωμάτων </a:t>
          </a:r>
          <a:r>
            <a:rPr lang="el-GR" sz="1400" b="1" kern="1200" dirty="0" err="1"/>
            <a:t>μυοσίτιδας</a:t>
          </a:r>
          <a:endParaRPr lang="en-US" sz="1400" b="1" kern="1200" dirty="0"/>
        </a:p>
        <a:p>
          <a:pPr marL="0" lvl="0" indent="0" algn="ctr" defTabSz="622300">
            <a:lnSpc>
              <a:spcPct val="90000"/>
            </a:lnSpc>
            <a:spcBef>
              <a:spcPct val="0"/>
            </a:spcBef>
            <a:spcAft>
              <a:spcPct val="35000"/>
            </a:spcAft>
            <a:buNone/>
          </a:pPr>
          <a:endParaRPr lang="en-US" sz="1400" b="1" kern="1200" dirty="0"/>
        </a:p>
      </dsp:txBody>
      <dsp:txXfrm>
        <a:off x="7256445" y="3107764"/>
        <a:ext cx="1240539" cy="103943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87D7F0-2F10-E04F-9984-BFDF60B02EC7}" type="datetimeFigureOut">
              <a:rPr lang="en-GR" smtClean="0"/>
              <a:t>1/12/25</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509CA9-0B1A-7441-A6BC-2BD85384D493}" type="slidenum">
              <a:rPr lang="en-GR" smtClean="0"/>
              <a:t>‹#›</a:t>
            </a:fld>
            <a:endParaRPr lang="en-GR"/>
          </a:p>
        </p:txBody>
      </p:sp>
    </p:spTree>
    <p:extLst>
      <p:ext uri="{BB962C8B-B14F-4D97-AF65-F5344CB8AC3E}">
        <p14:creationId xmlns:p14="http://schemas.microsoft.com/office/powerpoint/2010/main" val="1961211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98FA774-CD29-435F-A5FC-8623C4978280}"/>
              </a:ext>
            </a:extLst>
          </p:cNvPr>
          <p:cNvSpPr>
            <a:spLocks noGrp="1" noChangeArrowheads="1"/>
          </p:cNvSpPr>
          <p:nvPr>
            <p:ph type="sldNum" sz="quarter" idx="5"/>
          </p:nvPr>
        </p:nvSpPr>
        <p:spPr>
          <a:ln/>
        </p:spPr>
        <p:txBody>
          <a:bodyPr/>
          <a:lstStyle/>
          <a:p>
            <a:fld id="{58A49C77-D595-45F3-992E-3B4801FB872F}" type="slidenum">
              <a:rPr lang="en-US" altLang="en-US"/>
              <a:pPr/>
              <a:t>13</a:t>
            </a:fld>
            <a:endParaRPr lang="en-US" altLang="en-US"/>
          </a:p>
        </p:txBody>
      </p:sp>
      <p:sp>
        <p:nvSpPr>
          <p:cNvPr id="788482" name="Rectangle 2">
            <a:extLst>
              <a:ext uri="{FF2B5EF4-FFF2-40B4-BE49-F238E27FC236}">
                <a16:creationId xmlns:a16="http://schemas.microsoft.com/office/drawing/2014/main" id="{E1D82D48-CA9A-40C9-BFD3-2E8322C0FE07}"/>
              </a:ext>
            </a:extLst>
          </p:cNvPr>
          <p:cNvSpPr>
            <a:spLocks noGrp="1" noRot="1" noChangeAspect="1" noChangeArrowheads="1" noTextEdit="1"/>
          </p:cNvSpPr>
          <p:nvPr>
            <p:ph type="sldImg"/>
          </p:nvPr>
        </p:nvSpPr>
        <p:spPr>
          <a:ln/>
        </p:spPr>
      </p:sp>
      <p:sp>
        <p:nvSpPr>
          <p:cNvPr id="788483" name="Rectangle 3">
            <a:extLst>
              <a:ext uri="{FF2B5EF4-FFF2-40B4-BE49-F238E27FC236}">
                <a16:creationId xmlns:a16="http://schemas.microsoft.com/office/drawing/2014/main" id="{52728482-2BD4-411E-A871-023BC58A7784}"/>
              </a:ext>
            </a:extLst>
          </p:cNvPr>
          <p:cNvSpPr>
            <a:spLocks noGrp="1" noChangeArrowheads="1"/>
          </p:cNvSpPr>
          <p:nvPr>
            <p:ph type="body" idx="1"/>
          </p:nvPr>
        </p:nvSpPr>
        <p:spPr/>
        <p:txBody>
          <a:bodyPr/>
          <a:lstStyle/>
          <a:p>
            <a:endParaRPr lang="el-G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0355"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a:t>two main types of ANCA pattern that can be discerned on the basis of indirect immunofluorescence (IIF) on ethanol‐fixed human neutrophils, namely cytoplasmic or cANCA staining, and perinuclear or pANCA staining. A minority of IIF patterns do not fit with either pANCA or cANCA and are termed atypical. A disadvantage of the IIF test for ANCA detection is that the assay is not antigen‐specific</a:t>
            </a:r>
            <a:endParaRPr lang="el-GR"/>
          </a:p>
        </p:txBody>
      </p:sp>
      <p:sp>
        <p:nvSpPr>
          <p:cNvPr id="4" name="3 - Θέση αριθμού διαφάνειας"/>
          <p:cNvSpPr>
            <a:spLocks noGrp="1"/>
          </p:cNvSpPr>
          <p:nvPr>
            <p:ph type="sldNum" sz="quarter" idx="5"/>
          </p:nvPr>
        </p:nvSpPr>
        <p:spPr/>
        <p:txBody>
          <a:bodyPr/>
          <a:lstStyle/>
          <a:p>
            <a:pPr>
              <a:defRPr/>
            </a:pPr>
            <a:fld id="{91B53C33-7961-4809-A4AC-3A7ECC1D5C02}" type="slidenum">
              <a:rPr lang="el-GR" smtClean="0"/>
              <a:pPr>
                <a:defRPr/>
              </a:pPr>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1379"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dirty="0"/>
              <a:t>ANCAs and their association with </a:t>
            </a:r>
            <a:r>
              <a:rPr lang="en-US" dirty="0" err="1"/>
              <a:t>vasculitis</a:t>
            </a:r>
            <a:r>
              <a:rPr lang="en-US" dirty="0"/>
              <a:t> were recognized in the mid–1980s, and their use has become increasingly widespread since the 1990s. ANCAs are detected by a simple blood test. These antibodies are directed against the cytoplasm (the non–nucleus part) of white blood cells. Their precise role in the disease process remains uncertain but is a topic of considerable research interest. ANCAs come in two primary forms: 1) the C–ANCA [</a:t>
            </a:r>
            <a:r>
              <a:rPr lang="en-US" i="1" dirty="0"/>
              <a:t>C</a:t>
            </a:r>
            <a:r>
              <a:rPr lang="en-US" dirty="0"/>
              <a:t> stands for </a:t>
            </a:r>
            <a:r>
              <a:rPr lang="en-US" i="1" dirty="0"/>
              <a:t>c</a:t>
            </a:r>
            <a:r>
              <a:rPr lang="en-US" dirty="0"/>
              <a:t>ytoplasmic] and, 2) the P–ANCA [</a:t>
            </a:r>
            <a:r>
              <a:rPr lang="en-US" i="1" dirty="0"/>
              <a:t>P</a:t>
            </a:r>
            <a:r>
              <a:rPr lang="en-US" dirty="0"/>
              <a:t> stands for </a:t>
            </a:r>
            <a:r>
              <a:rPr lang="en-US" i="1" dirty="0" err="1"/>
              <a:t>p</a:t>
            </a:r>
            <a:r>
              <a:rPr lang="en-US" dirty="0" err="1"/>
              <a:t>erinuclear</a:t>
            </a:r>
            <a:r>
              <a:rPr lang="en-US" dirty="0"/>
              <a:t>]. C–ANCAs have a particularly strong connection to Wegener’s </a:t>
            </a:r>
            <a:r>
              <a:rPr lang="en-US" dirty="0" err="1"/>
              <a:t>Granulomatosis</a:t>
            </a:r>
            <a:r>
              <a:rPr lang="en-US" dirty="0"/>
              <a:t> (up to 80% of patients – and possibly more of those with active disease – have these antibodies). When C–ANCAs are present in the blood of a patient with symptoms or signs suggesting Wegener’s, the likelihood of the diagnosis increases considerably. Because of the long list of other conditions that are sometimes associated with ANCAs, however, in most cases it is still VERY IMPORTANT to biopsy an organ involved by </a:t>
            </a:r>
            <a:r>
              <a:rPr lang="en-US" dirty="0" err="1"/>
              <a:t>vasculitis</a:t>
            </a:r>
            <a:r>
              <a:rPr lang="en-US" dirty="0"/>
              <a:t> to verify the diagnosis.</a:t>
            </a:r>
            <a:endParaRPr lang="el-GR" dirty="0"/>
          </a:p>
          <a:p>
            <a:endParaRPr lang="el-GR" dirty="0"/>
          </a:p>
          <a:p>
            <a:endParaRPr lang="el-GR" dirty="0"/>
          </a:p>
        </p:txBody>
      </p:sp>
      <p:sp>
        <p:nvSpPr>
          <p:cNvPr id="4" name="3 - Θέση αριθμού διαφάνειας"/>
          <p:cNvSpPr>
            <a:spLocks noGrp="1"/>
          </p:cNvSpPr>
          <p:nvPr>
            <p:ph type="sldNum" sz="quarter" idx="5"/>
          </p:nvPr>
        </p:nvSpPr>
        <p:spPr/>
        <p:txBody>
          <a:bodyPr/>
          <a:lstStyle/>
          <a:p>
            <a:pPr>
              <a:defRPr/>
            </a:pPr>
            <a:fld id="{CEF4A979-0AFF-43D0-93C4-DCA40E5FB6DA}" type="slidenum">
              <a:rPr lang="el-GR" smtClean="0"/>
              <a:pPr>
                <a:defRPr/>
              </a:pPr>
              <a:t>30</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5265D-F742-6976-2BB1-CBC9CE7B247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152803DF-59BC-F3B2-88E3-2E20E97BA8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94ACA750-3726-6A83-F497-A8CB8180A16F}"/>
              </a:ext>
            </a:extLst>
          </p:cNvPr>
          <p:cNvSpPr>
            <a:spLocks noGrp="1"/>
          </p:cNvSpPr>
          <p:nvPr>
            <p:ph type="dt" sz="half" idx="10"/>
          </p:nvPr>
        </p:nvSpPr>
        <p:spPr/>
        <p:txBody>
          <a:bodyPr/>
          <a:lstStyle/>
          <a:p>
            <a:fld id="{98064A3D-3231-A547-99D4-C32D43AAC3A8}" type="datetimeFigureOut">
              <a:rPr lang="en-GR" smtClean="0"/>
              <a:t>1/12/25</a:t>
            </a:fld>
            <a:endParaRPr lang="en-GR"/>
          </a:p>
        </p:txBody>
      </p:sp>
      <p:sp>
        <p:nvSpPr>
          <p:cNvPr id="5" name="Footer Placeholder 4">
            <a:extLst>
              <a:ext uri="{FF2B5EF4-FFF2-40B4-BE49-F238E27FC236}">
                <a16:creationId xmlns:a16="http://schemas.microsoft.com/office/drawing/2014/main" id="{4958A583-2DC4-F180-1E3D-9F03F99E3765}"/>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E94C4404-6EA1-FE8A-EA73-0C3B9B0B210E}"/>
              </a:ext>
            </a:extLst>
          </p:cNvPr>
          <p:cNvSpPr>
            <a:spLocks noGrp="1"/>
          </p:cNvSpPr>
          <p:nvPr>
            <p:ph type="sldNum" sz="quarter" idx="12"/>
          </p:nvPr>
        </p:nvSpPr>
        <p:spPr/>
        <p:txBody>
          <a:bodyPr/>
          <a:lstStyle/>
          <a:p>
            <a:fld id="{DD1EB942-AB2A-E44F-AA7B-FC644169E73C}" type="slidenum">
              <a:rPr lang="en-GR" smtClean="0"/>
              <a:t>‹#›</a:t>
            </a:fld>
            <a:endParaRPr lang="en-GR"/>
          </a:p>
        </p:txBody>
      </p:sp>
    </p:spTree>
    <p:extLst>
      <p:ext uri="{BB962C8B-B14F-4D97-AF65-F5344CB8AC3E}">
        <p14:creationId xmlns:p14="http://schemas.microsoft.com/office/powerpoint/2010/main" val="1372090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290A-2C60-9654-DF18-B0F3C190B576}"/>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F4E0C411-28F2-9F34-01EF-E469C793568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04327F46-3284-9A1D-013C-1749D74DA391}"/>
              </a:ext>
            </a:extLst>
          </p:cNvPr>
          <p:cNvSpPr>
            <a:spLocks noGrp="1"/>
          </p:cNvSpPr>
          <p:nvPr>
            <p:ph type="dt" sz="half" idx="10"/>
          </p:nvPr>
        </p:nvSpPr>
        <p:spPr/>
        <p:txBody>
          <a:bodyPr/>
          <a:lstStyle/>
          <a:p>
            <a:fld id="{98064A3D-3231-A547-99D4-C32D43AAC3A8}" type="datetimeFigureOut">
              <a:rPr lang="en-GR" smtClean="0"/>
              <a:t>1/12/25</a:t>
            </a:fld>
            <a:endParaRPr lang="en-GR"/>
          </a:p>
        </p:txBody>
      </p:sp>
      <p:sp>
        <p:nvSpPr>
          <p:cNvPr id="5" name="Footer Placeholder 4">
            <a:extLst>
              <a:ext uri="{FF2B5EF4-FFF2-40B4-BE49-F238E27FC236}">
                <a16:creationId xmlns:a16="http://schemas.microsoft.com/office/drawing/2014/main" id="{5F2BC614-2B57-509C-47FF-9A6518CD14F9}"/>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C20707C3-5277-8E03-E349-38B6A003849A}"/>
              </a:ext>
            </a:extLst>
          </p:cNvPr>
          <p:cNvSpPr>
            <a:spLocks noGrp="1"/>
          </p:cNvSpPr>
          <p:nvPr>
            <p:ph type="sldNum" sz="quarter" idx="12"/>
          </p:nvPr>
        </p:nvSpPr>
        <p:spPr/>
        <p:txBody>
          <a:bodyPr/>
          <a:lstStyle/>
          <a:p>
            <a:fld id="{DD1EB942-AB2A-E44F-AA7B-FC644169E73C}" type="slidenum">
              <a:rPr lang="en-GR" smtClean="0"/>
              <a:t>‹#›</a:t>
            </a:fld>
            <a:endParaRPr lang="en-GR"/>
          </a:p>
        </p:txBody>
      </p:sp>
    </p:spTree>
    <p:extLst>
      <p:ext uri="{BB962C8B-B14F-4D97-AF65-F5344CB8AC3E}">
        <p14:creationId xmlns:p14="http://schemas.microsoft.com/office/powerpoint/2010/main" val="879378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B1E44-B87C-8907-7398-B2E0BC54FB2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78FEE914-D7C5-5838-9CE0-7A2EDD436F7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A827454-51A1-301E-07E8-CF167D0D336A}"/>
              </a:ext>
            </a:extLst>
          </p:cNvPr>
          <p:cNvSpPr>
            <a:spLocks noGrp="1"/>
          </p:cNvSpPr>
          <p:nvPr>
            <p:ph type="dt" sz="half" idx="10"/>
          </p:nvPr>
        </p:nvSpPr>
        <p:spPr/>
        <p:txBody>
          <a:bodyPr/>
          <a:lstStyle/>
          <a:p>
            <a:fld id="{98064A3D-3231-A547-99D4-C32D43AAC3A8}" type="datetimeFigureOut">
              <a:rPr lang="en-GR" smtClean="0"/>
              <a:t>1/12/25</a:t>
            </a:fld>
            <a:endParaRPr lang="en-GR"/>
          </a:p>
        </p:txBody>
      </p:sp>
      <p:sp>
        <p:nvSpPr>
          <p:cNvPr id="5" name="Footer Placeholder 4">
            <a:extLst>
              <a:ext uri="{FF2B5EF4-FFF2-40B4-BE49-F238E27FC236}">
                <a16:creationId xmlns:a16="http://schemas.microsoft.com/office/drawing/2014/main" id="{489AD29F-E813-A1E4-F672-CF0918C7AE0A}"/>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01397D6C-6CD7-6AF4-4B97-C182836EF613}"/>
              </a:ext>
            </a:extLst>
          </p:cNvPr>
          <p:cNvSpPr>
            <a:spLocks noGrp="1"/>
          </p:cNvSpPr>
          <p:nvPr>
            <p:ph type="sldNum" sz="quarter" idx="12"/>
          </p:nvPr>
        </p:nvSpPr>
        <p:spPr/>
        <p:txBody>
          <a:bodyPr/>
          <a:lstStyle/>
          <a:p>
            <a:fld id="{DD1EB942-AB2A-E44F-AA7B-FC644169E73C}" type="slidenum">
              <a:rPr lang="en-GR" smtClean="0"/>
              <a:t>‹#›</a:t>
            </a:fld>
            <a:endParaRPr lang="en-GR"/>
          </a:p>
        </p:txBody>
      </p:sp>
    </p:spTree>
    <p:extLst>
      <p:ext uri="{BB962C8B-B14F-4D97-AF65-F5344CB8AC3E}">
        <p14:creationId xmlns:p14="http://schemas.microsoft.com/office/powerpoint/2010/main" val="3112085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5C77-2B5B-C87E-59E3-D045FAE9A8C5}"/>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C19A3879-7BA4-0845-8E2D-6A08411B9E2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18108E3E-D683-AB81-D149-EA82756B8A62}"/>
              </a:ext>
            </a:extLst>
          </p:cNvPr>
          <p:cNvSpPr>
            <a:spLocks noGrp="1"/>
          </p:cNvSpPr>
          <p:nvPr>
            <p:ph type="dt" sz="half" idx="10"/>
          </p:nvPr>
        </p:nvSpPr>
        <p:spPr/>
        <p:txBody>
          <a:bodyPr/>
          <a:lstStyle/>
          <a:p>
            <a:fld id="{98064A3D-3231-A547-99D4-C32D43AAC3A8}" type="datetimeFigureOut">
              <a:rPr lang="en-GR" smtClean="0"/>
              <a:t>1/12/25</a:t>
            </a:fld>
            <a:endParaRPr lang="en-GR"/>
          </a:p>
        </p:txBody>
      </p:sp>
      <p:sp>
        <p:nvSpPr>
          <p:cNvPr id="5" name="Footer Placeholder 4">
            <a:extLst>
              <a:ext uri="{FF2B5EF4-FFF2-40B4-BE49-F238E27FC236}">
                <a16:creationId xmlns:a16="http://schemas.microsoft.com/office/drawing/2014/main" id="{D0F67BB4-121D-C13F-D81D-0126637F4905}"/>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5C394DAE-7CE1-5772-64B0-19FC46DFD08F}"/>
              </a:ext>
            </a:extLst>
          </p:cNvPr>
          <p:cNvSpPr>
            <a:spLocks noGrp="1"/>
          </p:cNvSpPr>
          <p:nvPr>
            <p:ph type="sldNum" sz="quarter" idx="12"/>
          </p:nvPr>
        </p:nvSpPr>
        <p:spPr/>
        <p:txBody>
          <a:bodyPr/>
          <a:lstStyle/>
          <a:p>
            <a:fld id="{DD1EB942-AB2A-E44F-AA7B-FC644169E73C}" type="slidenum">
              <a:rPr lang="en-GR" smtClean="0"/>
              <a:t>‹#›</a:t>
            </a:fld>
            <a:endParaRPr lang="en-GR"/>
          </a:p>
        </p:txBody>
      </p:sp>
    </p:spTree>
    <p:extLst>
      <p:ext uri="{BB962C8B-B14F-4D97-AF65-F5344CB8AC3E}">
        <p14:creationId xmlns:p14="http://schemas.microsoft.com/office/powerpoint/2010/main" val="785379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E994C-6674-55FA-3DAF-230F9EBC867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E242FE3B-5DC4-CC2A-AFB0-2EC5DEE2D4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C03F380-2F3B-6477-E49B-7E270BA21426}"/>
              </a:ext>
            </a:extLst>
          </p:cNvPr>
          <p:cNvSpPr>
            <a:spLocks noGrp="1"/>
          </p:cNvSpPr>
          <p:nvPr>
            <p:ph type="dt" sz="half" idx="10"/>
          </p:nvPr>
        </p:nvSpPr>
        <p:spPr/>
        <p:txBody>
          <a:bodyPr/>
          <a:lstStyle/>
          <a:p>
            <a:fld id="{98064A3D-3231-A547-99D4-C32D43AAC3A8}" type="datetimeFigureOut">
              <a:rPr lang="en-GR" smtClean="0"/>
              <a:t>1/12/25</a:t>
            </a:fld>
            <a:endParaRPr lang="en-GR"/>
          </a:p>
        </p:txBody>
      </p:sp>
      <p:sp>
        <p:nvSpPr>
          <p:cNvPr id="5" name="Footer Placeholder 4">
            <a:extLst>
              <a:ext uri="{FF2B5EF4-FFF2-40B4-BE49-F238E27FC236}">
                <a16:creationId xmlns:a16="http://schemas.microsoft.com/office/drawing/2014/main" id="{61B168DA-D766-CA82-900F-486D8B094F85}"/>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47C58997-F744-B6F2-51BC-C4C5DF86FAD0}"/>
              </a:ext>
            </a:extLst>
          </p:cNvPr>
          <p:cNvSpPr>
            <a:spLocks noGrp="1"/>
          </p:cNvSpPr>
          <p:nvPr>
            <p:ph type="sldNum" sz="quarter" idx="12"/>
          </p:nvPr>
        </p:nvSpPr>
        <p:spPr/>
        <p:txBody>
          <a:bodyPr/>
          <a:lstStyle/>
          <a:p>
            <a:fld id="{DD1EB942-AB2A-E44F-AA7B-FC644169E73C}" type="slidenum">
              <a:rPr lang="en-GR" smtClean="0"/>
              <a:t>‹#›</a:t>
            </a:fld>
            <a:endParaRPr lang="en-GR"/>
          </a:p>
        </p:txBody>
      </p:sp>
    </p:spTree>
    <p:extLst>
      <p:ext uri="{BB962C8B-B14F-4D97-AF65-F5344CB8AC3E}">
        <p14:creationId xmlns:p14="http://schemas.microsoft.com/office/powerpoint/2010/main" val="94861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5FFA-332F-28A9-D285-90FC54949B8E}"/>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B3434B2-579A-B83B-6815-E3FFFC28BF8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F57F3C9C-0ED2-83CC-7D9A-8B737BC762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50B05991-840B-3259-71AB-F92D84C31F2C}"/>
              </a:ext>
            </a:extLst>
          </p:cNvPr>
          <p:cNvSpPr>
            <a:spLocks noGrp="1"/>
          </p:cNvSpPr>
          <p:nvPr>
            <p:ph type="dt" sz="half" idx="10"/>
          </p:nvPr>
        </p:nvSpPr>
        <p:spPr/>
        <p:txBody>
          <a:bodyPr/>
          <a:lstStyle/>
          <a:p>
            <a:fld id="{98064A3D-3231-A547-99D4-C32D43AAC3A8}" type="datetimeFigureOut">
              <a:rPr lang="en-GR" smtClean="0"/>
              <a:t>1/12/25</a:t>
            </a:fld>
            <a:endParaRPr lang="en-GR"/>
          </a:p>
        </p:txBody>
      </p:sp>
      <p:sp>
        <p:nvSpPr>
          <p:cNvPr id="6" name="Footer Placeholder 5">
            <a:extLst>
              <a:ext uri="{FF2B5EF4-FFF2-40B4-BE49-F238E27FC236}">
                <a16:creationId xmlns:a16="http://schemas.microsoft.com/office/drawing/2014/main" id="{D1BD7436-86E3-20FD-2F6B-1469D1EDCCCF}"/>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51DDB770-B50F-641B-CF21-C7DB3BA8164C}"/>
              </a:ext>
            </a:extLst>
          </p:cNvPr>
          <p:cNvSpPr>
            <a:spLocks noGrp="1"/>
          </p:cNvSpPr>
          <p:nvPr>
            <p:ph type="sldNum" sz="quarter" idx="12"/>
          </p:nvPr>
        </p:nvSpPr>
        <p:spPr/>
        <p:txBody>
          <a:bodyPr/>
          <a:lstStyle/>
          <a:p>
            <a:fld id="{DD1EB942-AB2A-E44F-AA7B-FC644169E73C}" type="slidenum">
              <a:rPr lang="en-GR" smtClean="0"/>
              <a:t>‹#›</a:t>
            </a:fld>
            <a:endParaRPr lang="en-GR"/>
          </a:p>
        </p:txBody>
      </p:sp>
    </p:spTree>
    <p:extLst>
      <p:ext uri="{BB962C8B-B14F-4D97-AF65-F5344CB8AC3E}">
        <p14:creationId xmlns:p14="http://schemas.microsoft.com/office/powerpoint/2010/main" val="5893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8903-4D14-59A9-4FF1-7EF9B16ADB64}"/>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832F2187-7DF9-6B25-B7F9-7DD5DC8A0E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805CE5-0E51-C38F-C235-BB32C1E2396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5D733E15-E4FB-1A44-29FE-21894C8F7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53F0C37-5C70-C6DD-5254-F456151F619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4B38792B-7898-C254-4DCE-CAFD7CBA5EE9}"/>
              </a:ext>
            </a:extLst>
          </p:cNvPr>
          <p:cNvSpPr>
            <a:spLocks noGrp="1"/>
          </p:cNvSpPr>
          <p:nvPr>
            <p:ph type="dt" sz="half" idx="10"/>
          </p:nvPr>
        </p:nvSpPr>
        <p:spPr/>
        <p:txBody>
          <a:bodyPr/>
          <a:lstStyle/>
          <a:p>
            <a:fld id="{98064A3D-3231-A547-99D4-C32D43AAC3A8}" type="datetimeFigureOut">
              <a:rPr lang="en-GR" smtClean="0"/>
              <a:t>1/12/25</a:t>
            </a:fld>
            <a:endParaRPr lang="en-GR"/>
          </a:p>
        </p:txBody>
      </p:sp>
      <p:sp>
        <p:nvSpPr>
          <p:cNvPr id="8" name="Footer Placeholder 7">
            <a:extLst>
              <a:ext uri="{FF2B5EF4-FFF2-40B4-BE49-F238E27FC236}">
                <a16:creationId xmlns:a16="http://schemas.microsoft.com/office/drawing/2014/main" id="{26F15A68-D4D1-BE2E-284E-08570E27BFAA}"/>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AC2E7B40-67C2-1616-182C-94BC10A9C5F2}"/>
              </a:ext>
            </a:extLst>
          </p:cNvPr>
          <p:cNvSpPr>
            <a:spLocks noGrp="1"/>
          </p:cNvSpPr>
          <p:nvPr>
            <p:ph type="sldNum" sz="quarter" idx="12"/>
          </p:nvPr>
        </p:nvSpPr>
        <p:spPr/>
        <p:txBody>
          <a:bodyPr/>
          <a:lstStyle/>
          <a:p>
            <a:fld id="{DD1EB942-AB2A-E44F-AA7B-FC644169E73C}" type="slidenum">
              <a:rPr lang="en-GR" smtClean="0"/>
              <a:t>‹#›</a:t>
            </a:fld>
            <a:endParaRPr lang="en-GR"/>
          </a:p>
        </p:txBody>
      </p:sp>
    </p:spTree>
    <p:extLst>
      <p:ext uri="{BB962C8B-B14F-4D97-AF65-F5344CB8AC3E}">
        <p14:creationId xmlns:p14="http://schemas.microsoft.com/office/powerpoint/2010/main" val="366298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C4D05-748E-2094-A9E8-29F0AC03B3F9}"/>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85477220-F106-462F-1029-C8CD9DDED16F}"/>
              </a:ext>
            </a:extLst>
          </p:cNvPr>
          <p:cNvSpPr>
            <a:spLocks noGrp="1"/>
          </p:cNvSpPr>
          <p:nvPr>
            <p:ph type="dt" sz="half" idx="10"/>
          </p:nvPr>
        </p:nvSpPr>
        <p:spPr/>
        <p:txBody>
          <a:bodyPr/>
          <a:lstStyle/>
          <a:p>
            <a:fld id="{98064A3D-3231-A547-99D4-C32D43AAC3A8}" type="datetimeFigureOut">
              <a:rPr lang="en-GR" smtClean="0"/>
              <a:t>1/12/25</a:t>
            </a:fld>
            <a:endParaRPr lang="en-GR"/>
          </a:p>
        </p:txBody>
      </p:sp>
      <p:sp>
        <p:nvSpPr>
          <p:cNvPr id="4" name="Footer Placeholder 3">
            <a:extLst>
              <a:ext uri="{FF2B5EF4-FFF2-40B4-BE49-F238E27FC236}">
                <a16:creationId xmlns:a16="http://schemas.microsoft.com/office/drawing/2014/main" id="{88B844DB-9E49-6A58-E1FF-55C9F0A213C5}"/>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5F451DA1-48B4-6F60-FC99-1CF6F9288864}"/>
              </a:ext>
            </a:extLst>
          </p:cNvPr>
          <p:cNvSpPr>
            <a:spLocks noGrp="1"/>
          </p:cNvSpPr>
          <p:nvPr>
            <p:ph type="sldNum" sz="quarter" idx="12"/>
          </p:nvPr>
        </p:nvSpPr>
        <p:spPr/>
        <p:txBody>
          <a:bodyPr/>
          <a:lstStyle/>
          <a:p>
            <a:fld id="{DD1EB942-AB2A-E44F-AA7B-FC644169E73C}" type="slidenum">
              <a:rPr lang="en-GR" smtClean="0"/>
              <a:t>‹#›</a:t>
            </a:fld>
            <a:endParaRPr lang="en-GR"/>
          </a:p>
        </p:txBody>
      </p:sp>
    </p:spTree>
    <p:extLst>
      <p:ext uri="{BB962C8B-B14F-4D97-AF65-F5344CB8AC3E}">
        <p14:creationId xmlns:p14="http://schemas.microsoft.com/office/powerpoint/2010/main" val="1381304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21EAD9-C51A-FD03-B188-F1089A33F469}"/>
              </a:ext>
            </a:extLst>
          </p:cNvPr>
          <p:cNvSpPr>
            <a:spLocks noGrp="1"/>
          </p:cNvSpPr>
          <p:nvPr>
            <p:ph type="dt" sz="half" idx="10"/>
          </p:nvPr>
        </p:nvSpPr>
        <p:spPr/>
        <p:txBody>
          <a:bodyPr/>
          <a:lstStyle/>
          <a:p>
            <a:fld id="{98064A3D-3231-A547-99D4-C32D43AAC3A8}" type="datetimeFigureOut">
              <a:rPr lang="en-GR" smtClean="0"/>
              <a:t>1/12/25</a:t>
            </a:fld>
            <a:endParaRPr lang="en-GR"/>
          </a:p>
        </p:txBody>
      </p:sp>
      <p:sp>
        <p:nvSpPr>
          <p:cNvPr id="3" name="Footer Placeholder 2">
            <a:extLst>
              <a:ext uri="{FF2B5EF4-FFF2-40B4-BE49-F238E27FC236}">
                <a16:creationId xmlns:a16="http://schemas.microsoft.com/office/drawing/2014/main" id="{A7B69BC6-05B8-0734-B9D5-718DA8642F1B}"/>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28E57AD4-9840-E1DC-15F1-CC5E5B126E82}"/>
              </a:ext>
            </a:extLst>
          </p:cNvPr>
          <p:cNvSpPr>
            <a:spLocks noGrp="1"/>
          </p:cNvSpPr>
          <p:nvPr>
            <p:ph type="sldNum" sz="quarter" idx="12"/>
          </p:nvPr>
        </p:nvSpPr>
        <p:spPr/>
        <p:txBody>
          <a:bodyPr/>
          <a:lstStyle/>
          <a:p>
            <a:fld id="{DD1EB942-AB2A-E44F-AA7B-FC644169E73C}" type="slidenum">
              <a:rPr lang="en-GR" smtClean="0"/>
              <a:t>‹#›</a:t>
            </a:fld>
            <a:endParaRPr lang="en-GR"/>
          </a:p>
        </p:txBody>
      </p:sp>
    </p:spTree>
    <p:extLst>
      <p:ext uri="{BB962C8B-B14F-4D97-AF65-F5344CB8AC3E}">
        <p14:creationId xmlns:p14="http://schemas.microsoft.com/office/powerpoint/2010/main" val="2037589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9FF46-A465-E911-6522-ACD3739A7E6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CAA97A1C-56E5-A1FA-F7AA-B16D836A3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4CFA0B97-ACCF-9F4E-CFDE-1392F9B0E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3A1834-E52B-B1E6-9C28-744F137841F0}"/>
              </a:ext>
            </a:extLst>
          </p:cNvPr>
          <p:cNvSpPr>
            <a:spLocks noGrp="1"/>
          </p:cNvSpPr>
          <p:nvPr>
            <p:ph type="dt" sz="half" idx="10"/>
          </p:nvPr>
        </p:nvSpPr>
        <p:spPr/>
        <p:txBody>
          <a:bodyPr/>
          <a:lstStyle/>
          <a:p>
            <a:fld id="{98064A3D-3231-A547-99D4-C32D43AAC3A8}" type="datetimeFigureOut">
              <a:rPr lang="en-GR" smtClean="0"/>
              <a:t>1/12/25</a:t>
            </a:fld>
            <a:endParaRPr lang="en-GR"/>
          </a:p>
        </p:txBody>
      </p:sp>
      <p:sp>
        <p:nvSpPr>
          <p:cNvPr id="6" name="Footer Placeholder 5">
            <a:extLst>
              <a:ext uri="{FF2B5EF4-FFF2-40B4-BE49-F238E27FC236}">
                <a16:creationId xmlns:a16="http://schemas.microsoft.com/office/drawing/2014/main" id="{EB5721D3-1E05-CB10-33BA-F3B36C31E4A0}"/>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3A42A866-236B-E943-2ED4-951FE8523B52}"/>
              </a:ext>
            </a:extLst>
          </p:cNvPr>
          <p:cNvSpPr>
            <a:spLocks noGrp="1"/>
          </p:cNvSpPr>
          <p:nvPr>
            <p:ph type="sldNum" sz="quarter" idx="12"/>
          </p:nvPr>
        </p:nvSpPr>
        <p:spPr/>
        <p:txBody>
          <a:bodyPr/>
          <a:lstStyle/>
          <a:p>
            <a:fld id="{DD1EB942-AB2A-E44F-AA7B-FC644169E73C}" type="slidenum">
              <a:rPr lang="en-GR" smtClean="0"/>
              <a:t>‹#›</a:t>
            </a:fld>
            <a:endParaRPr lang="en-GR"/>
          </a:p>
        </p:txBody>
      </p:sp>
    </p:spTree>
    <p:extLst>
      <p:ext uri="{BB962C8B-B14F-4D97-AF65-F5344CB8AC3E}">
        <p14:creationId xmlns:p14="http://schemas.microsoft.com/office/powerpoint/2010/main" val="514861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139D-B0E3-93DE-0573-8F5EC7CE91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CF5D8597-A9F8-C88B-418B-0960B1F8F1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2353CD8C-C849-D7DE-46F6-296DB74E88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D0CE8A-6AD5-6C55-73FF-DD79F70CE56E}"/>
              </a:ext>
            </a:extLst>
          </p:cNvPr>
          <p:cNvSpPr>
            <a:spLocks noGrp="1"/>
          </p:cNvSpPr>
          <p:nvPr>
            <p:ph type="dt" sz="half" idx="10"/>
          </p:nvPr>
        </p:nvSpPr>
        <p:spPr/>
        <p:txBody>
          <a:bodyPr/>
          <a:lstStyle/>
          <a:p>
            <a:fld id="{98064A3D-3231-A547-99D4-C32D43AAC3A8}" type="datetimeFigureOut">
              <a:rPr lang="en-GR" smtClean="0"/>
              <a:t>1/12/25</a:t>
            </a:fld>
            <a:endParaRPr lang="en-GR"/>
          </a:p>
        </p:txBody>
      </p:sp>
      <p:sp>
        <p:nvSpPr>
          <p:cNvPr id="6" name="Footer Placeholder 5">
            <a:extLst>
              <a:ext uri="{FF2B5EF4-FFF2-40B4-BE49-F238E27FC236}">
                <a16:creationId xmlns:a16="http://schemas.microsoft.com/office/drawing/2014/main" id="{E5DC5918-D09B-4AAD-E2C0-3745386DEE12}"/>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38A837BE-91ED-FA8D-6E31-818A2AD16FB8}"/>
              </a:ext>
            </a:extLst>
          </p:cNvPr>
          <p:cNvSpPr>
            <a:spLocks noGrp="1"/>
          </p:cNvSpPr>
          <p:nvPr>
            <p:ph type="sldNum" sz="quarter" idx="12"/>
          </p:nvPr>
        </p:nvSpPr>
        <p:spPr/>
        <p:txBody>
          <a:bodyPr/>
          <a:lstStyle/>
          <a:p>
            <a:fld id="{DD1EB942-AB2A-E44F-AA7B-FC644169E73C}" type="slidenum">
              <a:rPr lang="en-GR" smtClean="0"/>
              <a:t>‹#›</a:t>
            </a:fld>
            <a:endParaRPr lang="en-GR"/>
          </a:p>
        </p:txBody>
      </p:sp>
    </p:spTree>
    <p:extLst>
      <p:ext uri="{BB962C8B-B14F-4D97-AF65-F5344CB8AC3E}">
        <p14:creationId xmlns:p14="http://schemas.microsoft.com/office/powerpoint/2010/main" val="651766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356990-4CDF-193F-F3C0-5AEF5D1BC0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361FD082-7B4D-3DCE-2BB8-4A11C1DE64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457A37D2-BF64-20E8-EE0C-AC20D618DE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64A3D-3231-A547-99D4-C32D43AAC3A8}" type="datetimeFigureOut">
              <a:rPr lang="en-GR" smtClean="0"/>
              <a:t>1/12/25</a:t>
            </a:fld>
            <a:endParaRPr lang="en-GR"/>
          </a:p>
        </p:txBody>
      </p:sp>
      <p:sp>
        <p:nvSpPr>
          <p:cNvPr id="5" name="Footer Placeholder 4">
            <a:extLst>
              <a:ext uri="{FF2B5EF4-FFF2-40B4-BE49-F238E27FC236}">
                <a16:creationId xmlns:a16="http://schemas.microsoft.com/office/drawing/2014/main" id="{5841D6B8-41D4-A96C-41B5-56AF0F199B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4187491D-F603-8062-86C8-CEDED9A709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EB942-AB2A-E44F-AA7B-FC644169E73C}" type="slidenum">
              <a:rPr lang="en-GR" smtClean="0"/>
              <a:t>‹#›</a:t>
            </a:fld>
            <a:endParaRPr lang="en-GR"/>
          </a:p>
        </p:txBody>
      </p:sp>
    </p:spTree>
    <p:extLst>
      <p:ext uri="{BB962C8B-B14F-4D97-AF65-F5344CB8AC3E}">
        <p14:creationId xmlns:p14="http://schemas.microsoft.com/office/powerpoint/2010/main" val="3021510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2.bin"/><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onlinelibrary.wiley.com/doi/10.1111/joim.12451/full"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slideLayout" Target="../slideLayouts/slideLayout7.xml"/><Relationship Id="rId4" Type="http://schemas.openxmlformats.org/officeDocument/2006/relationships/image" Target="../media/image36.wmf"/></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6E12A-0470-C3B1-B8F2-2F47DCF933D4}"/>
              </a:ext>
            </a:extLst>
          </p:cNvPr>
          <p:cNvSpPr>
            <a:spLocks noGrp="1"/>
          </p:cNvSpPr>
          <p:nvPr>
            <p:ph type="ctrTitle"/>
          </p:nvPr>
        </p:nvSpPr>
        <p:spPr>
          <a:xfrm>
            <a:off x="1524000" y="1579563"/>
            <a:ext cx="9144000" cy="2387600"/>
          </a:xfrm>
        </p:spPr>
        <p:txBody>
          <a:bodyPr>
            <a:normAutofit/>
          </a:bodyPr>
          <a:lstStyle/>
          <a:p>
            <a:r>
              <a:rPr lang="el-GR" sz="3600" b="1" dirty="0" err="1"/>
              <a:t>Αυτοαντισώματα</a:t>
            </a:r>
            <a:r>
              <a:rPr lang="el-GR" sz="3600" b="1" dirty="0"/>
              <a:t> στην κλινική πράξη: Δεδομένα και κλινικές συσχετίσεις</a:t>
            </a:r>
            <a:endParaRPr lang="en-GR" sz="3600" b="1" dirty="0"/>
          </a:p>
        </p:txBody>
      </p:sp>
      <p:sp>
        <p:nvSpPr>
          <p:cNvPr id="4" name="Rectangle 3">
            <a:extLst>
              <a:ext uri="{FF2B5EF4-FFF2-40B4-BE49-F238E27FC236}">
                <a16:creationId xmlns:a16="http://schemas.microsoft.com/office/drawing/2014/main" id="{20B51DE3-7EF1-BBA4-2086-D7D7E70BB6FC}"/>
              </a:ext>
            </a:extLst>
          </p:cNvPr>
          <p:cNvSpPr txBox="1">
            <a:spLocks noChangeArrowheads="1"/>
          </p:cNvSpPr>
          <p:nvPr/>
        </p:nvSpPr>
        <p:spPr bwMode="auto">
          <a:xfrm>
            <a:off x="2895600" y="4610100"/>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l-GR" sz="2400" b="1" i="0" u="none" strike="noStrike" kern="0" cap="none" spc="0" normalizeH="0" baseline="0" noProof="0" dirty="0">
                <a:ln>
                  <a:noFill/>
                </a:ln>
                <a:effectLst/>
                <a:uLnTx/>
                <a:uFillTx/>
                <a:latin typeface="Calibri" pitchFamily="-105" charset="0"/>
                <a:ea typeface="Calibri" pitchFamily="-105" charset="0"/>
                <a:cs typeface="Calibri" pitchFamily="-105" charset="0"/>
              </a:rPr>
              <a:t>Αντώνης Φανουριάκης</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l-GR" sz="20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Ιατρική Σχολή ΕΚΠΑ, ΠΓΝ «Αττικόν»</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l-GR"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l-GR"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Αθήνα, </a:t>
            </a:r>
            <a:r>
              <a:rPr kumimoji="0" lang="en-GB"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1</a:t>
            </a:r>
            <a:r>
              <a:rPr kumimoji="0" lang="el-GR"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a:t>
            </a:r>
            <a:r>
              <a:rPr kumimoji="0" lang="en-GB"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12</a:t>
            </a:r>
            <a:r>
              <a:rPr kumimoji="0" lang="el-GR"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/20</a:t>
            </a:r>
            <a:r>
              <a:rPr kumimoji="0" lang="en-GB"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2</a:t>
            </a:r>
            <a:r>
              <a:rPr lang="en-GB" sz="2400" kern="0" dirty="0">
                <a:solidFill>
                  <a:schemeClr val="tx1">
                    <a:lumMod val="50000"/>
                    <a:lumOff val="50000"/>
                  </a:schemeClr>
                </a:solidFill>
                <a:latin typeface="Calibri" pitchFamily="-105" charset="0"/>
                <a:ea typeface="Calibri" pitchFamily="-105" charset="0"/>
                <a:cs typeface="Calibri" pitchFamily="-105" charset="0"/>
              </a:rPr>
              <a:t>5</a:t>
            </a:r>
            <a:endParaRPr kumimoji="0" lang="el-GR"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l-GR"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endParaRPr>
          </a:p>
        </p:txBody>
      </p:sp>
      <p:pic>
        <p:nvPicPr>
          <p:cNvPr id="5" name="Picture 6">
            <a:extLst>
              <a:ext uri="{FF2B5EF4-FFF2-40B4-BE49-F238E27FC236}">
                <a16:creationId xmlns:a16="http://schemas.microsoft.com/office/drawing/2014/main" id="{287D531E-D8BA-C45D-F19F-AC978296F124}"/>
              </a:ext>
            </a:extLst>
          </p:cNvPr>
          <p:cNvPicPr>
            <a:picLocks noChangeAspect="1" noChangeArrowheads="1"/>
          </p:cNvPicPr>
          <p:nvPr/>
        </p:nvPicPr>
        <p:blipFill>
          <a:blip r:embed="rId2">
            <a:lum contrast="18000"/>
          </a:blip>
          <a:srcRect/>
          <a:stretch>
            <a:fillRect/>
          </a:stretch>
        </p:blipFill>
        <p:spPr bwMode="auto">
          <a:xfrm>
            <a:off x="9740900" y="4831723"/>
            <a:ext cx="1130300" cy="984510"/>
          </a:xfrm>
          <a:prstGeom prst="rect">
            <a:avLst/>
          </a:prstGeom>
          <a:solidFill>
            <a:srgbClr val="FFFFFF"/>
          </a:solidFill>
          <a:ln w="9525">
            <a:noFill/>
            <a:miter lim="800000"/>
            <a:headEnd/>
            <a:tailEnd/>
          </a:ln>
        </p:spPr>
      </p:pic>
      <p:pic>
        <p:nvPicPr>
          <p:cNvPr id="6" name="Picture 7" descr="Untitled1.png">
            <a:extLst>
              <a:ext uri="{FF2B5EF4-FFF2-40B4-BE49-F238E27FC236}">
                <a16:creationId xmlns:a16="http://schemas.microsoft.com/office/drawing/2014/main" id="{5461B2DA-DB58-9438-75B3-2E970679C4B6}"/>
              </a:ext>
            </a:extLst>
          </p:cNvPr>
          <p:cNvPicPr>
            <a:picLocks noChangeAspect="1"/>
          </p:cNvPicPr>
          <p:nvPr/>
        </p:nvPicPr>
        <p:blipFill>
          <a:blip r:embed="rId3"/>
          <a:srcRect l="12114" t="17284" r="18172"/>
          <a:stretch>
            <a:fillRect/>
          </a:stretch>
        </p:blipFill>
        <p:spPr bwMode="auto">
          <a:xfrm>
            <a:off x="1634102" y="4948570"/>
            <a:ext cx="1181329" cy="982330"/>
          </a:xfrm>
          <a:prstGeom prst="rect">
            <a:avLst/>
          </a:prstGeom>
          <a:noFill/>
          <a:ln w="9525">
            <a:noFill/>
            <a:miter lim="800000"/>
            <a:headEnd/>
            <a:tailEnd/>
          </a:ln>
        </p:spPr>
      </p:pic>
    </p:spTree>
    <p:extLst>
      <p:ext uri="{BB962C8B-B14F-4D97-AF65-F5344CB8AC3E}">
        <p14:creationId xmlns:p14="http://schemas.microsoft.com/office/powerpoint/2010/main" val="4027503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6270"/>
            <a:ext cx="8229600" cy="1143000"/>
          </a:xfrm>
        </p:spPr>
        <p:txBody>
          <a:bodyPr>
            <a:normAutofit/>
          </a:bodyPr>
          <a:lstStyle/>
          <a:p>
            <a:pPr algn="ctr"/>
            <a:r>
              <a:rPr lang="el-GR" sz="3600" b="1" dirty="0"/>
              <a:t>Πρακτικό συμπέρασμα</a:t>
            </a:r>
            <a:endParaRPr lang="en-US" sz="3600" b="1" dirty="0"/>
          </a:p>
        </p:txBody>
      </p:sp>
      <p:sp>
        <p:nvSpPr>
          <p:cNvPr id="3" name="Content Placeholder 2"/>
          <p:cNvSpPr>
            <a:spLocks noGrp="1"/>
          </p:cNvSpPr>
          <p:nvPr>
            <p:ph idx="1"/>
          </p:nvPr>
        </p:nvSpPr>
        <p:spPr>
          <a:xfrm>
            <a:off x="723900" y="1615278"/>
            <a:ext cx="11023600" cy="4868072"/>
          </a:xfrm>
        </p:spPr>
        <p:txBody>
          <a:bodyPr>
            <a:normAutofit lnSpcReduction="10000"/>
          </a:bodyPr>
          <a:lstStyle/>
          <a:p>
            <a:pPr>
              <a:lnSpc>
                <a:spcPct val="150000"/>
              </a:lnSpc>
            </a:pPr>
            <a:r>
              <a:rPr lang="el-GR" dirty="0"/>
              <a:t>Σημασία δεν έχει</a:t>
            </a:r>
            <a:r>
              <a:rPr lang="en-US" dirty="0"/>
              <a:t> </a:t>
            </a:r>
            <a:r>
              <a:rPr lang="el-GR" dirty="0"/>
              <a:t>ο τίτλος των ΑΝΑ</a:t>
            </a:r>
          </a:p>
          <a:p>
            <a:pPr>
              <a:lnSpc>
                <a:spcPct val="150000"/>
              </a:lnSpc>
            </a:pPr>
            <a:r>
              <a:rPr lang="el-GR" b="1" dirty="0"/>
              <a:t>Σημασία έχει αν το κλινικό σύνδρομο ταιριάζει με ΑΝΑ(+) νόσο (</a:t>
            </a:r>
            <a:r>
              <a:rPr lang="el-GR" b="1" i="1" dirty="0"/>
              <a:t>όχι απαραίτητα ΣΕΛ</a:t>
            </a:r>
            <a:r>
              <a:rPr lang="el-GR" b="1" dirty="0"/>
              <a:t>)!</a:t>
            </a:r>
          </a:p>
          <a:p>
            <a:pPr lvl="1">
              <a:lnSpc>
                <a:spcPct val="150000"/>
              </a:lnSpc>
            </a:pPr>
            <a:r>
              <a:rPr lang="el-GR" sz="2000" dirty="0"/>
              <a:t>ΣΕΛ </a:t>
            </a:r>
          </a:p>
          <a:p>
            <a:pPr lvl="1">
              <a:lnSpc>
                <a:spcPct val="150000"/>
              </a:lnSpc>
            </a:pPr>
            <a:r>
              <a:rPr lang="el-GR" sz="2000" dirty="0"/>
              <a:t>Σύνδρομο </a:t>
            </a:r>
            <a:r>
              <a:rPr lang="en-US" sz="2000" dirty="0" err="1"/>
              <a:t>Sjogren</a:t>
            </a:r>
            <a:endParaRPr lang="en-US" sz="2000" dirty="0"/>
          </a:p>
          <a:p>
            <a:pPr lvl="1">
              <a:lnSpc>
                <a:spcPct val="150000"/>
              </a:lnSpc>
            </a:pPr>
            <a:r>
              <a:rPr lang="el-GR" sz="2000" dirty="0"/>
              <a:t>Σκληροδερμία</a:t>
            </a:r>
          </a:p>
          <a:p>
            <a:pPr>
              <a:lnSpc>
                <a:spcPct val="150000"/>
              </a:lnSpc>
            </a:pPr>
            <a:r>
              <a:rPr lang="el-GR" sz="2400" b="1" dirty="0">
                <a:solidFill>
                  <a:srgbClr val="800000"/>
                </a:solidFill>
              </a:rPr>
              <a:t>Επί απουσίας κλινικών ευρημάτων υπέρ νοσήματος συνδετικού ιστού</a:t>
            </a:r>
            <a:r>
              <a:rPr lang="en-US" sz="2400" b="1" dirty="0">
                <a:solidFill>
                  <a:srgbClr val="800000"/>
                </a:solidFill>
              </a:rPr>
              <a:t>, </a:t>
            </a:r>
            <a:r>
              <a:rPr lang="el-GR" sz="2400" b="1" dirty="0">
                <a:solidFill>
                  <a:srgbClr val="800000"/>
                </a:solidFill>
              </a:rPr>
              <a:t>η θετική προγνωστική αξία των ΑΝΑ είναι πολύ χαμηλή</a:t>
            </a:r>
            <a:endParaRPr lang="el-GR" sz="240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030" y="1871117"/>
            <a:ext cx="4777210" cy="5688632"/>
          </a:xfrm>
        </p:spPr>
        <p:txBody>
          <a:bodyPr>
            <a:normAutofit/>
          </a:bodyPr>
          <a:lstStyle/>
          <a:p>
            <a:pPr marL="268288" lvl="1" indent="-268288">
              <a:spcAft>
                <a:spcPts val="1200"/>
              </a:spcAft>
            </a:pPr>
            <a:r>
              <a:rPr lang="el-GR" sz="2200" dirty="0"/>
              <a:t>Εύκολη κόπωση - Χαμηλή πυρετική κίνηση</a:t>
            </a:r>
          </a:p>
          <a:p>
            <a:pPr marL="268288" lvl="1" indent="-268288">
              <a:spcAft>
                <a:spcPts val="1200"/>
              </a:spcAft>
            </a:pPr>
            <a:r>
              <a:rPr lang="el-GR" sz="2200" dirty="0"/>
              <a:t>Αρθραλγίες</a:t>
            </a:r>
          </a:p>
          <a:p>
            <a:pPr marL="268288" lvl="1" indent="-268288">
              <a:spcAft>
                <a:spcPts val="1200"/>
              </a:spcAft>
            </a:pPr>
            <a:r>
              <a:rPr lang="el-GR" sz="2200" dirty="0"/>
              <a:t>Φωτοευαισθησία</a:t>
            </a:r>
          </a:p>
          <a:p>
            <a:pPr marL="668338" lvl="2" indent="-268288">
              <a:spcAft>
                <a:spcPts val="1200"/>
              </a:spcAft>
            </a:pPr>
            <a:r>
              <a:rPr lang="el-GR" sz="1800" dirty="0"/>
              <a:t>«Αλλεργία» μετά από έκθεση στον ήλιο</a:t>
            </a:r>
          </a:p>
          <a:p>
            <a:pPr marL="268288" lvl="1" indent="-268288">
              <a:spcAft>
                <a:spcPts val="1200"/>
              </a:spcAft>
            </a:pPr>
            <a:r>
              <a:rPr lang="el-GR" sz="2200" dirty="0"/>
              <a:t>Φαινόμενο </a:t>
            </a:r>
            <a:r>
              <a:rPr lang="en-US" sz="2200" dirty="0"/>
              <a:t>Raynaud</a:t>
            </a:r>
            <a:endParaRPr lang="el-GR" sz="2200" dirty="0"/>
          </a:p>
          <a:p>
            <a:pPr marL="268288" lvl="1" indent="-268288">
              <a:spcAft>
                <a:spcPts val="1200"/>
              </a:spcAft>
            </a:pPr>
            <a:r>
              <a:rPr lang="el-GR" sz="2200" dirty="0"/>
              <a:t>Τριχόπτωση</a:t>
            </a:r>
          </a:p>
          <a:p>
            <a:pPr marL="268288" lvl="1" indent="-268288">
              <a:spcAft>
                <a:spcPts val="1200"/>
              </a:spcAft>
            </a:pPr>
            <a:r>
              <a:rPr lang="el-GR" sz="2200" dirty="0"/>
              <a:t>Έλκη («άφθες») στόματος</a:t>
            </a:r>
          </a:p>
          <a:p>
            <a:pPr marL="268288" lvl="1" indent="-268288">
              <a:spcAft>
                <a:spcPts val="1200"/>
              </a:spcAft>
            </a:pPr>
            <a:r>
              <a:rPr lang="el-GR" sz="2200" dirty="0"/>
              <a:t>Κυτταροπενίες</a:t>
            </a:r>
          </a:p>
          <a:p>
            <a:pPr lvl="1">
              <a:spcAft>
                <a:spcPts val="1200"/>
              </a:spcAft>
            </a:pPr>
            <a:endParaRPr lang="el-GR" sz="2200" dirty="0"/>
          </a:p>
          <a:p>
            <a:pPr>
              <a:spcAft>
                <a:spcPts val="1200"/>
              </a:spcAft>
            </a:pPr>
            <a:endParaRPr lang="en-US" sz="2200" dirty="0"/>
          </a:p>
        </p:txBody>
      </p:sp>
      <p:graphicFrame>
        <p:nvGraphicFramePr>
          <p:cNvPr id="4" name="Object 3"/>
          <p:cNvGraphicFramePr>
            <a:graphicFrameLocks noChangeAspect="1"/>
          </p:cNvGraphicFramePr>
          <p:nvPr/>
        </p:nvGraphicFramePr>
        <p:xfrm>
          <a:off x="6301210" y="4201935"/>
          <a:ext cx="1955030" cy="2340000"/>
        </p:xfrm>
        <a:graphic>
          <a:graphicData uri="http://schemas.openxmlformats.org/presentationml/2006/ole">
            <mc:AlternateContent xmlns:mc="http://schemas.openxmlformats.org/markup-compatibility/2006">
              <mc:Choice xmlns:v="urn:schemas-microsoft-com:vml" Requires="v">
                <p:oleObj name="Photo Editor Photo" r:id="rId2" imgW="5068007" imgH="6295238" progId="">
                  <p:embed/>
                </p:oleObj>
              </mc:Choice>
              <mc:Fallback>
                <p:oleObj name="Photo Editor Photo" r:id="rId2" imgW="5068007" imgH="6295238" progId="">
                  <p:embed/>
                  <p:pic>
                    <p:nvPicPr>
                      <p:cNvPr id="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210" y="4201935"/>
                        <a:ext cx="1955030"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4"/>
          <p:cNvGraphicFramePr>
            <a:graphicFrameLocks noChangeAspect="1"/>
          </p:cNvGraphicFramePr>
          <p:nvPr/>
        </p:nvGraphicFramePr>
        <p:xfrm>
          <a:off x="8328248" y="4197172"/>
          <a:ext cx="2232248" cy="2340000"/>
        </p:xfrm>
        <a:graphic>
          <a:graphicData uri="http://schemas.openxmlformats.org/presentationml/2006/ole">
            <mc:AlternateContent xmlns:mc="http://schemas.openxmlformats.org/markup-compatibility/2006">
              <mc:Choice xmlns:v="urn:schemas-microsoft-com:vml" Requires="v">
                <p:oleObj name="Photo Editor Photo" r:id="rId4" imgW="5961905" imgH="5172797" progId="">
                  <p:embed/>
                </p:oleObj>
              </mc:Choice>
              <mc:Fallback>
                <p:oleObj name="Photo Editor Photo" r:id="rId4" imgW="5961905" imgH="5172797" progId="">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248" y="4197172"/>
                        <a:ext cx="2232248" cy="234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4"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8496" y="2149447"/>
            <a:ext cx="2232000" cy="190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eso-cdn.bestpractice.bmj.com/best-practice/images/bp/en-gb/626-8_default.jpg"/>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2024" y="2149447"/>
            <a:ext cx="1944000" cy="190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083751" y="156107"/>
            <a:ext cx="8229600" cy="1143000"/>
          </a:xfrm>
        </p:spPr>
        <p:txBody>
          <a:bodyPr>
            <a:normAutofit/>
          </a:bodyPr>
          <a:lstStyle/>
          <a:p>
            <a:r>
              <a:rPr lang="el-GR" sz="3200" b="1" dirty="0"/>
              <a:t>Θετικός τίτλος ΑΝΑ</a:t>
            </a:r>
            <a:br>
              <a:rPr lang="el-GR" sz="3200" b="1" dirty="0"/>
            </a:br>
            <a:r>
              <a:rPr lang="el-GR" sz="2400" i="1" dirty="0"/>
              <a:t>Τί πρέπει να αναζητηθεί;</a:t>
            </a:r>
            <a:endParaRPr lang="en-US" sz="3200" i="1" dirty="0"/>
          </a:p>
        </p:txBody>
      </p:sp>
      <p:grpSp>
        <p:nvGrpSpPr>
          <p:cNvPr id="2" name="Group 9"/>
          <p:cNvGrpSpPr/>
          <p:nvPr/>
        </p:nvGrpSpPr>
        <p:grpSpPr>
          <a:xfrm>
            <a:off x="7809467" y="372536"/>
            <a:ext cx="2311389" cy="1227665"/>
            <a:chOff x="6167967" y="1028700"/>
            <a:chExt cx="2311389" cy="1227665"/>
          </a:xfrm>
        </p:grpSpPr>
        <p:pic>
          <p:nvPicPr>
            <p:cNvPr id="11" name="Picture 10"/>
            <p:cNvPicPr>
              <a:picLocks noChangeAspect="1"/>
            </p:cNvPicPr>
            <p:nvPr/>
          </p:nvPicPr>
          <p:blipFill>
            <a:blip r:embed="rId8"/>
            <a:stretch>
              <a:fillRect/>
            </a:stretch>
          </p:blipFill>
          <p:spPr>
            <a:xfrm rot="808984">
              <a:off x="7336356" y="1113365"/>
              <a:ext cx="1143000" cy="1143000"/>
            </a:xfrm>
            <a:prstGeom prst="rect">
              <a:avLst/>
            </a:prstGeom>
          </p:spPr>
        </p:pic>
        <p:pic>
          <p:nvPicPr>
            <p:cNvPr id="12" name="Picture 11"/>
            <p:cNvPicPr>
              <a:picLocks noChangeAspect="1"/>
            </p:cNvPicPr>
            <p:nvPr/>
          </p:nvPicPr>
          <p:blipFill>
            <a:blip r:embed="rId9"/>
            <a:stretch>
              <a:fillRect/>
            </a:stretch>
          </p:blipFill>
          <p:spPr>
            <a:xfrm>
              <a:off x="6167967" y="1028700"/>
              <a:ext cx="1219200" cy="1143000"/>
            </a:xfrm>
            <a:prstGeom prst="rect">
              <a:avLst/>
            </a:prstGeom>
          </p:spPr>
        </p:pic>
      </p:grpSp>
      <p:sp>
        <p:nvSpPr>
          <p:cNvPr id="13" name="TextBox 12"/>
          <p:cNvSpPr txBox="1"/>
          <p:nvPr/>
        </p:nvSpPr>
        <p:spPr>
          <a:xfrm>
            <a:off x="10464800" y="6451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206809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5598" y="1717699"/>
            <a:ext cx="4777210" cy="5688632"/>
          </a:xfrm>
        </p:spPr>
        <p:txBody>
          <a:bodyPr>
            <a:normAutofit/>
          </a:bodyPr>
          <a:lstStyle/>
          <a:p>
            <a:pPr marL="268288" lvl="1" indent="-268288">
              <a:spcAft>
                <a:spcPts val="1200"/>
              </a:spcAft>
            </a:pPr>
            <a:r>
              <a:rPr lang="el-GR" sz="2200" dirty="0"/>
              <a:t>Αιματουρία</a:t>
            </a:r>
          </a:p>
          <a:p>
            <a:pPr marL="268288" lvl="1" indent="-268288">
              <a:spcAft>
                <a:spcPts val="1200"/>
              </a:spcAft>
            </a:pPr>
            <a:r>
              <a:rPr lang="el-GR" sz="2200" dirty="0"/>
              <a:t>Επεισόδια ορογονίτιδας</a:t>
            </a:r>
          </a:p>
          <a:p>
            <a:pPr marL="268288" lvl="1" indent="-268288">
              <a:spcAft>
                <a:spcPts val="1200"/>
              </a:spcAft>
            </a:pPr>
            <a:r>
              <a:rPr lang="el-GR" sz="2200" dirty="0"/>
              <a:t>Θρομβώσεις</a:t>
            </a:r>
          </a:p>
          <a:p>
            <a:pPr marL="268288" lvl="1" indent="-268288">
              <a:spcAft>
                <a:spcPts val="1200"/>
              </a:spcAft>
            </a:pPr>
            <a:r>
              <a:rPr lang="el-GR" sz="2200" dirty="0"/>
              <a:t>Αποβολές</a:t>
            </a:r>
          </a:p>
          <a:p>
            <a:pPr lvl="1">
              <a:spcAft>
                <a:spcPts val="1200"/>
              </a:spcAft>
            </a:pPr>
            <a:endParaRPr lang="el-GR" sz="2200" dirty="0"/>
          </a:p>
          <a:p>
            <a:pPr>
              <a:spcAft>
                <a:spcPts val="1200"/>
              </a:spcAft>
            </a:pPr>
            <a:endParaRPr lang="en-US" sz="2200" dirty="0"/>
          </a:p>
        </p:txBody>
      </p:sp>
      <p:sp>
        <p:nvSpPr>
          <p:cNvPr id="9" name="Title 1"/>
          <p:cNvSpPr>
            <a:spLocks noGrp="1"/>
          </p:cNvSpPr>
          <p:nvPr>
            <p:ph type="title"/>
          </p:nvPr>
        </p:nvSpPr>
        <p:spPr>
          <a:xfrm>
            <a:off x="1083751" y="156107"/>
            <a:ext cx="8229600" cy="1143000"/>
          </a:xfrm>
        </p:spPr>
        <p:txBody>
          <a:bodyPr>
            <a:normAutofit/>
          </a:bodyPr>
          <a:lstStyle/>
          <a:p>
            <a:r>
              <a:rPr lang="el-GR" sz="3200" b="1" dirty="0"/>
              <a:t>Θετικός τίτλος ΑΝΑ</a:t>
            </a:r>
            <a:br>
              <a:rPr lang="el-GR" sz="3200" b="1" dirty="0"/>
            </a:br>
            <a:r>
              <a:rPr lang="el-GR" sz="2400" i="1" dirty="0"/>
              <a:t>Τί πρέπει να αναζητηθεί;</a:t>
            </a:r>
            <a:endParaRPr lang="en-US" sz="3200" i="1" dirty="0"/>
          </a:p>
        </p:txBody>
      </p:sp>
      <p:grpSp>
        <p:nvGrpSpPr>
          <p:cNvPr id="2" name="Group 9"/>
          <p:cNvGrpSpPr/>
          <p:nvPr/>
        </p:nvGrpSpPr>
        <p:grpSpPr>
          <a:xfrm>
            <a:off x="7792534" y="372536"/>
            <a:ext cx="2311389" cy="1227665"/>
            <a:chOff x="6167967" y="1028700"/>
            <a:chExt cx="2311389" cy="1227665"/>
          </a:xfrm>
        </p:grpSpPr>
        <p:pic>
          <p:nvPicPr>
            <p:cNvPr id="11" name="Picture 10"/>
            <p:cNvPicPr>
              <a:picLocks noChangeAspect="1"/>
            </p:cNvPicPr>
            <p:nvPr/>
          </p:nvPicPr>
          <p:blipFill>
            <a:blip r:embed="rId2"/>
            <a:stretch>
              <a:fillRect/>
            </a:stretch>
          </p:blipFill>
          <p:spPr>
            <a:xfrm rot="808984">
              <a:off x="7336356" y="1113365"/>
              <a:ext cx="1143000" cy="1143000"/>
            </a:xfrm>
            <a:prstGeom prst="rect">
              <a:avLst/>
            </a:prstGeom>
          </p:spPr>
        </p:pic>
        <p:pic>
          <p:nvPicPr>
            <p:cNvPr id="12" name="Picture 11"/>
            <p:cNvPicPr>
              <a:picLocks noChangeAspect="1"/>
            </p:cNvPicPr>
            <p:nvPr/>
          </p:nvPicPr>
          <p:blipFill>
            <a:blip r:embed="rId3"/>
            <a:stretch>
              <a:fillRect/>
            </a:stretch>
          </p:blipFill>
          <p:spPr>
            <a:xfrm>
              <a:off x="6167967" y="1028700"/>
              <a:ext cx="1219200" cy="1143000"/>
            </a:xfrm>
            <a:prstGeom prst="rect">
              <a:avLst/>
            </a:prstGeom>
          </p:spPr>
        </p:pic>
      </p:grpSp>
      <p:sp>
        <p:nvSpPr>
          <p:cNvPr id="13" name="TextBox 12"/>
          <p:cNvSpPr txBox="1"/>
          <p:nvPr/>
        </p:nvSpPr>
        <p:spPr>
          <a:xfrm>
            <a:off x="10464800" y="6451600"/>
            <a:ext cx="184666" cy="369332"/>
          </a:xfrm>
          <a:prstGeom prst="rect">
            <a:avLst/>
          </a:prstGeom>
          <a:noFill/>
        </p:spPr>
        <p:txBody>
          <a:bodyPr wrap="none" rtlCol="0">
            <a:spAutoFit/>
          </a:bodyPr>
          <a:lstStyle/>
          <a:p>
            <a:endParaRPr lang="en-US" dirty="0"/>
          </a:p>
        </p:txBody>
      </p:sp>
      <p:pic>
        <p:nvPicPr>
          <p:cNvPr id="14" name="Picture 11"/>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6124295" y="1785431"/>
            <a:ext cx="1812507" cy="1933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4"/>
          <p:cNvPicPr>
            <a:picLocks noChangeAspect="1"/>
          </p:cNvPicPr>
          <p:nvPr/>
        </p:nvPicPr>
        <p:blipFill>
          <a:blip r:embed="rId6"/>
          <a:stretch>
            <a:fillRect/>
          </a:stretch>
        </p:blipFill>
        <p:spPr>
          <a:xfrm>
            <a:off x="6091068" y="4089400"/>
            <a:ext cx="1828800" cy="1320800"/>
          </a:xfrm>
          <a:prstGeom prst="rect">
            <a:avLst/>
          </a:prstGeom>
        </p:spPr>
      </p:pic>
      <p:pic>
        <p:nvPicPr>
          <p:cNvPr id="16" name="Picture 15"/>
          <p:cNvPicPr>
            <a:picLocks noChangeAspect="1"/>
          </p:cNvPicPr>
          <p:nvPr/>
        </p:nvPicPr>
        <p:blipFill>
          <a:blip r:embed="rId7"/>
          <a:stretch>
            <a:fillRect/>
          </a:stretch>
        </p:blipFill>
        <p:spPr>
          <a:xfrm>
            <a:off x="8081744" y="4089400"/>
            <a:ext cx="2259263" cy="1320800"/>
          </a:xfrm>
          <a:prstGeom prst="rect">
            <a:avLst/>
          </a:prstGeom>
        </p:spPr>
      </p:pic>
      <p:pic>
        <p:nvPicPr>
          <p:cNvPr id="17" name="Picture 16"/>
          <p:cNvPicPr>
            <a:picLocks noChangeAspect="1"/>
          </p:cNvPicPr>
          <p:nvPr/>
        </p:nvPicPr>
        <p:blipFill>
          <a:blip r:embed="rId8"/>
          <a:stretch>
            <a:fillRect/>
          </a:stretch>
        </p:blipFill>
        <p:spPr>
          <a:xfrm>
            <a:off x="8101812" y="2184401"/>
            <a:ext cx="2227528" cy="1534519"/>
          </a:xfrm>
          <a:prstGeom prst="rect">
            <a:avLst/>
          </a:prstGeom>
        </p:spPr>
      </p:pic>
    </p:spTree>
    <p:extLst>
      <p:ext uri="{BB962C8B-B14F-4D97-AF65-F5344CB8AC3E}">
        <p14:creationId xmlns:p14="http://schemas.microsoft.com/office/powerpoint/2010/main" val="5338756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a:extLst>
              <a:ext uri="{FF2B5EF4-FFF2-40B4-BE49-F238E27FC236}">
                <a16:creationId xmlns:a16="http://schemas.microsoft.com/office/drawing/2014/main" id="{7CA8D48D-7453-40FA-BA19-3240B9EE47E7}"/>
              </a:ext>
            </a:extLst>
          </p:cNvPr>
          <p:cNvSpPr>
            <a:spLocks noGrp="1" noChangeArrowheads="1"/>
          </p:cNvSpPr>
          <p:nvPr>
            <p:ph type="title"/>
          </p:nvPr>
        </p:nvSpPr>
        <p:spPr>
          <a:xfrm>
            <a:off x="1452562" y="142875"/>
            <a:ext cx="10515600" cy="1325563"/>
          </a:xfrm>
        </p:spPr>
        <p:txBody>
          <a:bodyPr>
            <a:normAutofit/>
          </a:bodyPr>
          <a:lstStyle/>
          <a:p>
            <a:r>
              <a:rPr lang="el-GR" altLang="en-US" sz="3200" dirty="0">
                <a:latin typeface="+mn-lt"/>
              </a:rPr>
              <a:t>Έχει σημασία ο φθορισμός των ΑΝΑ;</a:t>
            </a:r>
            <a:br>
              <a:rPr lang="el-GR" altLang="en-US" sz="3200" dirty="0">
                <a:latin typeface="+mn-lt"/>
              </a:rPr>
            </a:br>
            <a:r>
              <a:rPr lang="el-GR" altLang="en-US" sz="3200" i="1" dirty="0">
                <a:latin typeface="+mn-lt"/>
              </a:rPr>
              <a:t>Μόνο σε ειδικές περιπτώσεις</a:t>
            </a:r>
            <a:endParaRPr lang="el-GR" altLang="en-US" sz="5400" i="1" dirty="0">
              <a:latin typeface="+mn-lt"/>
            </a:endParaRPr>
          </a:p>
        </p:txBody>
      </p:sp>
      <p:graphicFrame>
        <p:nvGraphicFramePr>
          <p:cNvPr id="787641" name="Group 185">
            <a:extLst>
              <a:ext uri="{FF2B5EF4-FFF2-40B4-BE49-F238E27FC236}">
                <a16:creationId xmlns:a16="http://schemas.microsoft.com/office/drawing/2014/main" id="{E24593F0-0720-4112-A9C0-6C34D52541A2}"/>
              </a:ext>
            </a:extLst>
          </p:cNvPr>
          <p:cNvGraphicFramePr>
            <a:graphicFrameLocks noGrp="1"/>
          </p:cNvGraphicFramePr>
          <p:nvPr>
            <p:extLst>
              <p:ext uri="{D42A27DB-BD31-4B8C-83A1-F6EECF244321}">
                <p14:modId xmlns:p14="http://schemas.microsoft.com/office/powerpoint/2010/main" val="2858173078"/>
              </p:ext>
            </p:extLst>
          </p:nvPr>
        </p:nvGraphicFramePr>
        <p:xfrm>
          <a:off x="1905000" y="1963737"/>
          <a:ext cx="8452290" cy="3805240"/>
        </p:xfrm>
        <a:graphic>
          <a:graphicData uri="http://schemas.openxmlformats.org/drawingml/2006/table">
            <a:tbl>
              <a:tblPr/>
              <a:tblGrid>
                <a:gridCol w="3338953">
                  <a:extLst>
                    <a:ext uri="{9D8B030D-6E8A-4147-A177-3AD203B41FA5}">
                      <a16:colId xmlns:a16="http://schemas.microsoft.com/office/drawing/2014/main" val="2223783731"/>
                    </a:ext>
                  </a:extLst>
                </a:gridCol>
                <a:gridCol w="792162">
                  <a:extLst>
                    <a:ext uri="{9D8B030D-6E8A-4147-A177-3AD203B41FA5}">
                      <a16:colId xmlns:a16="http://schemas.microsoft.com/office/drawing/2014/main" val="2753420860"/>
                    </a:ext>
                  </a:extLst>
                </a:gridCol>
                <a:gridCol w="647700">
                  <a:extLst>
                    <a:ext uri="{9D8B030D-6E8A-4147-A177-3AD203B41FA5}">
                      <a16:colId xmlns:a16="http://schemas.microsoft.com/office/drawing/2014/main" val="4287639919"/>
                    </a:ext>
                  </a:extLst>
                </a:gridCol>
                <a:gridCol w="792163">
                  <a:extLst>
                    <a:ext uri="{9D8B030D-6E8A-4147-A177-3AD203B41FA5}">
                      <a16:colId xmlns:a16="http://schemas.microsoft.com/office/drawing/2014/main" val="4254691072"/>
                    </a:ext>
                  </a:extLst>
                </a:gridCol>
                <a:gridCol w="1433512">
                  <a:extLst>
                    <a:ext uri="{9D8B030D-6E8A-4147-A177-3AD203B41FA5}">
                      <a16:colId xmlns:a16="http://schemas.microsoft.com/office/drawing/2014/main" val="1090716280"/>
                    </a:ext>
                  </a:extLst>
                </a:gridCol>
                <a:gridCol w="609600">
                  <a:extLst>
                    <a:ext uri="{9D8B030D-6E8A-4147-A177-3AD203B41FA5}">
                      <a16:colId xmlns:a16="http://schemas.microsoft.com/office/drawing/2014/main" val="268404415"/>
                    </a:ext>
                  </a:extLst>
                </a:gridCol>
                <a:gridCol w="838200">
                  <a:extLst>
                    <a:ext uri="{9D8B030D-6E8A-4147-A177-3AD203B41FA5}">
                      <a16:colId xmlns:a16="http://schemas.microsoft.com/office/drawing/2014/main" val="995535776"/>
                    </a:ext>
                  </a:extLst>
                </a:gridCol>
              </a:tblGrid>
              <a:tr h="606425">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20000"/>
                        </a:spcAft>
                        <a:buClrTx/>
                        <a:buSzPct val="60000"/>
                        <a:buFontTx/>
                        <a:buNone/>
                        <a:tabLst/>
                      </a:pPr>
                      <a:r>
                        <a:rPr kumimoji="0" lang="el-GR" altLang="en-US" sz="2200" b="0" i="0" u="none" strike="noStrike" cap="none" normalizeH="0" baseline="0" dirty="0" err="1">
                          <a:ln>
                            <a:noFill/>
                          </a:ln>
                          <a:solidFill>
                            <a:schemeClr val="bg1"/>
                          </a:solidFill>
                          <a:effectLst/>
                          <a:latin typeface="+mn-lt"/>
                        </a:rPr>
                        <a:t>Ανοσοφθορισμός</a:t>
                      </a:r>
                      <a:endParaRPr kumimoji="0" lang="en-US" altLang="en-US" sz="2200" b="0" i="0" u="none" strike="noStrike" cap="none" normalizeH="0" baseline="0" dirty="0">
                        <a:ln>
                          <a:noFill/>
                        </a:ln>
                        <a:solidFill>
                          <a:schemeClr val="bg1"/>
                        </a:solidFill>
                        <a:effectLst/>
                        <a:latin typeface="+mn-lt"/>
                      </a:endParaRPr>
                    </a:p>
                  </a:txBody>
                  <a:tcPr marL="0" marR="18000" marT="46800" marB="46800" anchor="ctr" horzOverflow="overflow">
                    <a:lnL cap="flat">
                      <a:noFill/>
                    </a:lnL>
                    <a:lnR>
                      <a:noFill/>
                    </a:lnR>
                    <a:lnT w="28575" cap="flat" cmpd="sng" algn="ctr">
                      <a:solidFill>
                        <a:srgbClr val="364558"/>
                      </a:solidFill>
                      <a:prstDash val="solid"/>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solidFill>
                      <a:srgbClr val="364558"/>
                    </a:solidFill>
                  </a:tcPr>
                </a:tc>
                <a:tc>
                  <a:txBody>
                    <a:bodyPr/>
                    <a:lstStyle>
                      <a:lvl1pPr defTabSz="1341438">
                        <a:spcBef>
                          <a:spcPct val="20000"/>
                        </a:spcBef>
                        <a:spcAft>
                          <a:spcPct val="20000"/>
                        </a:spcAft>
                        <a:buSzPct val="60000"/>
                        <a:defRPr sz="2200">
                          <a:solidFill>
                            <a:schemeClr val="tx1"/>
                          </a:solidFill>
                          <a:latin typeface="Century Schoolbook" panose="02040604050505020304" pitchFamily="18" charset="0"/>
                        </a:defRPr>
                      </a:lvl1pPr>
                      <a:lvl2pPr marL="1428750" defTabSz="1341438">
                        <a:spcBef>
                          <a:spcPct val="20000"/>
                        </a:spcBef>
                        <a:spcAft>
                          <a:spcPct val="20000"/>
                        </a:spcAft>
                        <a:buSzPct val="50000"/>
                        <a:defRPr sz="2000">
                          <a:solidFill>
                            <a:srgbClr val="364558"/>
                          </a:solidFill>
                          <a:latin typeface="Century Schoolbook" panose="02040604050505020304" pitchFamily="18" charset="0"/>
                        </a:defRPr>
                      </a:lvl2pPr>
                      <a:lvl3pPr marL="1608138" defTabSz="1341438">
                        <a:spcBef>
                          <a:spcPct val="20000"/>
                        </a:spcBef>
                        <a:spcAft>
                          <a:spcPct val="20000"/>
                        </a:spcAft>
                        <a:buSzPct val="50000"/>
                        <a:defRPr>
                          <a:solidFill>
                            <a:srgbClr val="36532B"/>
                          </a:solidFill>
                          <a:latin typeface="Century Schoolbook" panose="02040604050505020304" pitchFamily="18" charset="0"/>
                        </a:defRPr>
                      </a:lvl3pPr>
                      <a:lvl4pPr marL="1787525" defTabSz="1341438">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marL="1966913" defTabSz="1341438">
                        <a:spcBef>
                          <a:spcPct val="20000"/>
                        </a:spcBef>
                        <a:spcAft>
                          <a:spcPct val="20000"/>
                        </a:spcAft>
                        <a:defRPr sz="1600">
                          <a:solidFill>
                            <a:srgbClr val="4D4D4D"/>
                          </a:solidFill>
                          <a:latin typeface="Century Schoolbook" panose="02040604050505020304" pitchFamily="18" charset="0"/>
                        </a:defRPr>
                      </a:lvl5pPr>
                      <a:lvl6pPr marL="2424113" defTabSz="1341438" fontAlgn="base">
                        <a:spcBef>
                          <a:spcPct val="20000"/>
                        </a:spcBef>
                        <a:spcAft>
                          <a:spcPct val="20000"/>
                        </a:spcAft>
                        <a:defRPr sz="1600">
                          <a:solidFill>
                            <a:srgbClr val="4D4D4D"/>
                          </a:solidFill>
                          <a:latin typeface="Century Schoolbook" panose="02040604050505020304" pitchFamily="18" charset="0"/>
                        </a:defRPr>
                      </a:lvl6pPr>
                      <a:lvl7pPr marL="2881313" defTabSz="1341438" fontAlgn="base">
                        <a:spcBef>
                          <a:spcPct val="20000"/>
                        </a:spcBef>
                        <a:spcAft>
                          <a:spcPct val="20000"/>
                        </a:spcAft>
                        <a:defRPr sz="1600">
                          <a:solidFill>
                            <a:srgbClr val="4D4D4D"/>
                          </a:solidFill>
                          <a:latin typeface="Century Schoolbook" panose="02040604050505020304" pitchFamily="18" charset="0"/>
                        </a:defRPr>
                      </a:lvl7pPr>
                      <a:lvl8pPr marL="3338513" defTabSz="1341438" fontAlgn="base">
                        <a:spcBef>
                          <a:spcPct val="20000"/>
                        </a:spcBef>
                        <a:spcAft>
                          <a:spcPct val="20000"/>
                        </a:spcAft>
                        <a:defRPr sz="1600">
                          <a:solidFill>
                            <a:srgbClr val="4D4D4D"/>
                          </a:solidFill>
                          <a:latin typeface="Century Schoolbook" panose="02040604050505020304" pitchFamily="18" charset="0"/>
                        </a:defRPr>
                      </a:lvl8pPr>
                      <a:lvl9pPr marL="3795713" defTabSz="1341438"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1341438" rtl="0" eaLnBrk="1" fontAlgn="base" latinLnBrk="0" hangingPunct="1">
                        <a:lnSpc>
                          <a:spcPct val="100000"/>
                        </a:lnSpc>
                        <a:spcBef>
                          <a:spcPct val="0"/>
                        </a:spcBef>
                        <a:spcAft>
                          <a:spcPct val="20000"/>
                        </a:spcAft>
                        <a:buClrTx/>
                        <a:buSzPct val="60000"/>
                        <a:buFontTx/>
                        <a:buNone/>
                        <a:tabLst/>
                      </a:pPr>
                      <a:r>
                        <a:rPr kumimoji="0" lang="el-GR" altLang="en-US" sz="2200" b="0" i="0" u="none" strike="noStrike" cap="none" normalizeH="0" baseline="0">
                          <a:ln>
                            <a:noFill/>
                          </a:ln>
                          <a:solidFill>
                            <a:schemeClr val="bg1"/>
                          </a:solidFill>
                          <a:effectLst/>
                          <a:latin typeface="+mn-lt"/>
                        </a:rPr>
                        <a:t>ΣΕΛ</a:t>
                      </a:r>
                      <a:endParaRPr kumimoji="0" lang="en-US" altLang="en-US" sz="2200" b="0" i="0" u="none" strike="noStrike" cap="none" normalizeH="0" baseline="0">
                        <a:ln>
                          <a:noFill/>
                        </a:ln>
                        <a:solidFill>
                          <a:schemeClr val="bg1"/>
                        </a:solidFill>
                        <a:effectLst/>
                        <a:latin typeface="+mn-lt"/>
                      </a:endParaRPr>
                    </a:p>
                  </a:txBody>
                  <a:tcPr marL="0" marR="18000" marT="46800" marB="46800" anchor="ctr" horzOverflow="overflow">
                    <a:lnL>
                      <a:noFill/>
                    </a:lnL>
                    <a:lnR>
                      <a:noFill/>
                    </a:lnR>
                    <a:lnT w="28575" cap="flat" cmpd="sng" algn="ctr">
                      <a:solidFill>
                        <a:srgbClr val="364558"/>
                      </a:solidFill>
                      <a:prstDash val="solid"/>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solidFill>
                      <a:srgbClr val="364558"/>
                    </a:solid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l-GR" altLang="en-US" sz="2200" b="0" i="0" u="none" strike="noStrike" cap="none" normalizeH="0" baseline="0">
                          <a:ln>
                            <a:noFill/>
                          </a:ln>
                          <a:solidFill>
                            <a:schemeClr val="bg1"/>
                          </a:solidFill>
                          <a:effectLst/>
                          <a:latin typeface="+mn-lt"/>
                        </a:rPr>
                        <a:t>ΣΣ</a:t>
                      </a:r>
                      <a:endParaRPr kumimoji="0" lang="en-US" altLang="en-US" sz="2200" b="0" i="0" u="none" strike="noStrike" cap="none" normalizeH="0" baseline="0">
                        <a:ln>
                          <a:noFill/>
                        </a:ln>
                        <a:solidFill>
                          <a:schemeClr val="bg1"/>
                        </a:solidFill>
                        <a:effectLst/>
                        <a:latin typeface="+mn-lt"/>
                      </a:endParaRPr>
                    </a:p>
                  </a:txBody>
                  <a:tcPr marL="0" marR="18000" marT="46800" marB="46800" anchor="ctr" horzOverflow="overflow">
                    <a:lnL>
                      <a:noFill/>
                    </a:lnL>
                    <a:lnR>
                      <a:noFill/>
                    </a:lnR>
                    <a:lnT w="28575" cap="flat" cmpd="sng" algn="ctr">
                      <a:solidFill>
                        <a:srgbClr val="364558"/>
                      </a:solidFill>
                      <a:prstDash val="solid"/>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solidFill>
                      <a:srgbClr val="364558"/>
                    </a:solidFill>
                  </a:tcPr>
                </a:tc>
                <a:tc>
                  <a:txBody>
                    <a:bodyPr/>
                    <a:lstStyle>
                      <a:lvl1pPr defTabSz="1158875">
                        <a:spcBef>
                          <a:spcPct val="20000"/>
                        </a:spcBef>
                        <a:spcAft>
                          <a:spcPct val="20000"/>
                        </a:spcAft>
                        <a:buSzPct val="60000"/>
                        <a:defRPr sz="2200">
                          <a:solidFill>
                            <a:schemeClr val="tx1"/>
                          </a:solidFill>
                          <a:latin typeface="Century Schoolbook" panose="02040604050505020304" pitchFamily="18" charset="0"/>
                        </a:defRPr>
                      </a:lvl1pPr>
                      <a:lvl2pPr defTabSz="1158875">
                        <a:spcBef>
                          <a:spcPct val="20000"/>
                        </a:spcBef>
                        <a:spcAft>
                          <a:spcPct val="20000"/>
                        </a:spcAft>
                        <a:buSzPct val="50000"/>
                        <a:defRPr sz="2000">
                          <a:solidFill>
                            <a:srgbClr val="364558"/>
                          </a:solidFill>
                          <a:latin typeface="Century Schoolbook" panose="02040604050505020304" pitchFamily="18" charset="0"/>
                        </a:defRPr>
                      </a:lvl2pPr>
                      <a:lvl3pPr defTabSz="1158875">
                        <a:spcBef>
                          <a:spcPct val="20000"/>
                        </a:spcBef>
                        <a:spcAft>
                          <a:spcPct val="20000"/>
                        </a:spcAft>
                        <a:buSzPct val="50000"/>
                        <a:defRPr>
                          <a:solidFill>
                            <a:srgbClr val="36532B"/>
                          </a:solidFill>
                          <a:latin typeface="Century Schoolbook" panose="02040604050505020304" pitchFamily="18" charset="0"/>
                        </a:defRPr>
                      </a:lvl3pPr>
                      <a:lvl4pPr defTabSz="1158875">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defTabSz="1158875">
                        <a:spcBef>
                          <a:spcPct val="20000"/>
                        </a:spcBef>
                        <a:spcAft>
                          <a:spcPct val="20000"/>
                        </a:spcAft>
                        <a:defRPr sz="1600">
                          <a:solidFill>
                            <a:srgbClr val="4D4D4D"/>
                          </a:solidFill>
                          <a:latin typeface="Century Schoolbook" panose="02040604050505020304" pitchFamily="18" charset="0"/>
                        </a:defRPr>
                      </a:lvl5pPr>
                      <a:lvl6pPr defTabSz="1158875" fontAlgn="base">
                        <a:spcBef>
                          <a:spcPct val="20000"/>
                        </a:spcBef>
                        <a:spcAft>
                          <a:spcPct val="20000"/>
                        </a:spcAft>
                        <a:defRPr sz="1600">
                          <a:solidFill>
                            <a:srgbClr val="4D4D4D"/>
                          </a:solidFill>
                          <a:latin typeface="Century Schoolbook" panose="02040604050505020304" pitchFamily="18" charset="0"/>
                        </a:defRPr>
                      </a:lvl6pPr>
                      <a:lvl7pPr defTabSz="1158875" fontAlgn="base">
                        <a:spcBef>
                          <a:spcPct val="20000"/>
                        </a:spcBef>
                        <a:spcAft>
                          <a:spcPct val="20000"/>
                        </a:spcAft>
                        <a:defRPr sz="1600">
                          <a:solidFill>
                            <a:srgbClr val="4D4D4D"/>
                          </a:solidFill>
                          <a:latin typeface="Century Schoolbook" panose="02040604050505020304" pitchFamily="18" charset="0"/>
                        </a:defRPr>
                      </a:lvl7pPr>
                      <a:lvl8pPr defTabSz="1158875" fontAlgn="base">
                        <a:spcBef>
                          <a:spcPct val="20000"/>
                        </a:spcBef>
                        <a:spcAft>
                          <a:spcPct val="20000"/>
                        </a:spcAft>
                        <a:defRPr sz="1600">
                          <a:solidFill>
                            <a:srgbClr val="4D4D4D"/>
                          </a:solidFill>
                          <a:latin typeface="Century Schoolbook" panose="02040604050505020304" pitchFamily="18" charset="0"/>
                        </a:defRPr>
                      </a:lvl8pPr>
                      <a:lvl9pPr defTabSz="1158875"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1158875" rtl="0" eaLnBrk="1" fontAlgn="base" latinLnBrk="0" hangingPunct="1">
                        <a:lnSpc>
                          <a:spcPct val="100000"/>
                        </a:lnSpc>
                        <a:spcBef>
                          <a:spcPct val="0"/>
                        </a:spcBef>
                        <a:spcAft>
                          <a:spcPct val="20000"/>
                        </a:spcAft>
                        <a:buClrTx/>
                        <a:buSzPct val="60000"/>
                        <a:buFontTx/>
                        <a:buNone/>
                        <a:tabLst/>
                      </a:pPr>
                      <a:r>
                        <a:rPr kumimoji="0" lang="el-GR" altLang="en-US" sz="2200" b="0" i="0" u="none" strike="noStrike" cap="none" normalizeH="0" baseline="0">
                          <a:ln>
                            <a:noFill/>
                          </a:ln>
                          <a:solidFill>
                            <a:schemeClr val="bg1"/>
                          </a:solidFill>
                          <a:effectLst/>
                          <a:latin typeface="+mn-lt"/>
                        </a:rPr>
                        <a:t>Σκλ.</a:t>
                      </a:r>
                      <a:endParaRPr kumimoji="0" lang="en-US" altLang="en-US" sz="2200" b="0" i="0" u="none" strike="noStrike" cap="none" normalizeH="0" baseline="0">
                        <a:ln>
                          <a:noFill/>
                        </a:ln>
                        <a:solidFill>
                          <a:schemeClr val="bg1"/>
                        </a:solidFill>
                        <a:effectLst/>
                        <a:latin typeface="+mn-lt"/>
                      </a:endParaRPr>
                    </a:p>
                  </a:txBody>
                  <a:tcPr marL="0" marR="18000" marT="46800" marB="46800" anchor="ctr" horzOverflow="overflow">
                    <a:lnL>
                      <a:noFill/>
                    </a:lnL>
                    <a:lnR>
                      <a:noFill/>
                    </a:lnR>
                    <a:lnT w="28575" cap="flat" cmpd="sng" algn="ctr">
                      <a:solidFill>
                        <a:srgbClr val="364558"/>
                      </a:solidFill>
                      <a:prstDash val="solid"/>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solidFill>
                      <a:srgbClr val="364558"/>
                    </a:solid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l-GR" altLang="en-US" sz="2200" b="0" i="0" u="none" strike="noStrike" cap="none" normalizeH="0" baseline="0">
                          <a:ln>
                            <a:noFill/>
                          </a:ln>
                          <a:solidFill>
                            <a:schemeClr val="bg1"/>
                          </a:solidFill>
                          <a:effectLst/>
                          <a:latin typeface="+mn-lt"/>
                        </a:rPr>
                        <a:t>Μυοσίτιδα</a:t>
                      </a:r>
                      <a:endParaRPr kumimoji="0" lang="en-US" altLang="en-US" sz="2200" b="0" i="0" u="none" strike="noStrike" cap="none" normalizeH="0" baseline="0">
                        <a:ln>
                          <a:noFill/>
                        </a:ln>
                        <a:solidFill>
                          <a:schemeClr val="bg1"/>
                        </a:solidFill>
                        <a:effectLst/>
                        <a:latin typeface="+mn-lt"/>
                      </a:endParaRPr>
                    </a:p>
                  </a:txBody>
                  <a:tcPr marL="0" marR="18000" marT="46800" marB="46800" anchor="ctr" horzOverflow="overflow">
                    <a:lnL>
                      <a:noFill/>
                    </a:lnL>
                    <a:lnR>
                      <a:noFill/>
                    </a:lnR>
                    <a:lnT w="28575" cap="flat" cmpd="sng" algn="ctr">
                      <a:solidFill>
                        <a:srgbClr val="364558"/>
                      </a:solidFill>
                      <a:prstDash val="solid"/>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solidFill>
                      <a:srgbClr val="364558"/>
                    </a:solid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l-GR" altLang="en-US" sz="2200" b="0" i="0" u="none" strike="noStrike" cap="none" normalizeH="0" baseline="0">
                          <a:ln>
                            <a:noFill/>
                          </a:ln>
                          <a:solidFill>
                            <a:schemeClr val="bg1"/>
                          </a:solidFill>
                          <a:effectLst/>
                          <a:latin typeface="+mn-lt"/>
                        </a:rPr>
                        <a:t>ΡΑ</a:t>
                      </a:r>
                      <a:endParaRPr kumimoji="0" lang="en-US" altLang="en-US" sz="2200" b="0" i="0" u="none" strike="noStrike" cap="none" normalizeH="0" baseline="0">
                        <a:ln>
                          <a:noFill/>
                        </a:ln>
                        <a:solidFill>
                          <a:schemeClr val="bg1"/>
                        </a:solidFill>
                        <a:effectLst/>
                        <a:latin typeface="+mn-lt"/>
                      </a:endParaRPr>
                    </a:p>
                  </a:txBody>
                  <a:tcPr marL="0" marR="18000" marT="46800" marB="46800" anchor="ctr" horzOverflow="overflow">
                    <a:lnL>
                      <a:noFill/>
                    </a:lnL>
                    <a:lnR>
                      <a:noFill/>
                    </a:lnR>
                    <a:lnT w="28575" cap="flat" cmpd="sng" algn="ctr">
                      <a:solidFill>
                        <a:srgbClr val="364558"/>
                      </a:solidFill>
                      <a:prstDash val="solid"/>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solidFill>
                      <a:srgbClr val="364558"/>
                    </a:solid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l-GR" altLang="en-US" sz="2200" b="0" i="0" u="none" strike="noStrike" cap="none" normalizeH="0" baseline="0">
                          <a:ln>
                            <a:noFill/>
                          </a:ln>
                          <a:solidFill>
                            <a:schemeClr val="bg1"/>
                          </a:solidFill>
                          <a:effectLst/>
                          <a:latin typeface="+mn-lt"/>
                        </a:rPr>
                        <a:t>ΠΧΚ</a:t>
                      </a:r>
                      <a:endParaRPr kumimoji="0" lang="en-US" altLang="en-US" sz="2200" b="0" i="0" u="none" strike="noStrike" cap="none" normalizeH="0" baseline="0">
                        <a:ln>
                          <a:noFill/>
                        </a:ln>
                        <a:solidFill>
                          <a:schemeClr val="bg1"/>
                        </a:solidFill>
                        <a:effectLst/>
                        <a:latin typeface="+mn-lt"/>
                      </a:endParaRPr>
                    </a:p>
                  </a:txBody>
                  <a:tcPr marL="0" marR="18000" marT="46800" marB="46800" anchor="ctr" horzOverflow="overflow">
                    <a:lnL>
                      <a:noFill/>
                    </a:lnL>
                    <a:lnR cap="flat">
                      <a:noFill/>
                    </a:lnR>
                    <a:lnT w="28575" cap="flat" cmpd="sng" algn="ctr">
                      <a:solidFill>
                        <a:srgbClr val="364558"/>
                      </a:solidFill>
                      <a:prstDash val="solid"/>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solidFill>
                      <a:srgbClr val="364558"/>
                    </a:solidFill>
                  </a:tcPr>
                </a:tc>
                <a:extLst>
                  <a:ext uri="{0D108BD9-81ED-4DB2-BD59-A6C34878D82A}">
                    <a16:rowId xmlns:a16="http://schemas.microsoft.com/office/drawing/2014/main" val="2709997493"/>
                  </a:ext>
                </a:extLst>
              </a:tr>
              <a:tr h="525463">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20000"/>
                        </a:spcAft>
                        <a:buClrTx/>
                        <a:buSzPct val="60000"/>
                        <a:buFontTx/>
                        <a:buNone/>
                        <a:tabLst/>
                      </a:pPr>
                      <a:r>
                        <a:rPr kumimoji="0" lang="el-GR" altLang="en-US" sz="2000" b="0" i="0" u="none" strike="noStrike" cap="none" normalizeH="0" baseline="0">
                          <a:ln>
                            <a:noFill/>
                          </a:ln>
                          <a:solidFill>
                            <a:schemeClr val="tx1"/>
                          </a:solidFill>
                          <a:effectLst/>
                          <a:latin typeface="+mn-lt"/>
                        </a:rPr>
                        <a:t>Στικτός (πυρηνικός)</a:t>
                      </a:r>
                      <a:endParaRPr kumimoji="0" lang="el-GR" altLang="en-US" sz="1800" b="0" i="1" u="none" strike="noStrike" cap="none" normalizeH="0" baseline="0">
                        <a:ln>
                          <a:noFill/>
                        </a:ln>
                        <a:solidFill>
                          <a:schemeClr val="tx1"/>
                        </a:solidFill>
                        <a:effectLst/>
                        <a:latin typeface="+mn-lt"/>
                      </a:endParaRPr>
                    </a:p>
                  </a:txBody>
                  <a:tcPr marL="18000" marR="18000" marT="46800" marB="46800" anchor="ctr" horzOverflow="overflow">
                    <a:lnL cap="flat">
                      <a:noFill/>
                    </a:lnL>
                    <a:lnR>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cap="flat">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986294500"/>
                  </a:ext>
                </a:extLst>
              </a:tr>
              <a:tr h="550863">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20000"/>
                        </a:spcAft>
                        <a:buClrTx/>
                        <a:buSzPct val="60000"/>
                        <a:buFontTx/>
                        <a:buNone/>
                        <a:tabLst/>
                      </a:pPr>
                      <a:r>
                        <a:rPr kumimoji="0" lang="el-GR" altLang="en-US" sz="2000" b="0" i="0" u="none" strike="noStrike" cap="none" normalizeH="0" baseline="0">
                          <a:ln>
                            <a:noFill/>
                          </a:ln>
                          <a:solidFill>
                            <a:schemeClr val="tx1"/>
                          </a:solidFill>
                          <a:effectLst/>
                          <a:latin typeface="+mn-lt"/>
                        </a:rPr>
                        <a:t>Δακτυλιοειδής (πυρηνικός)</a:t>
                      </a:r>
                      <a:endParaRPr kumimoji="0" lang="el-GR" altLang="en-US" sz="1800" b="0" i="1" u="none" strike="noStrike" cap="none" normalizeH="0" baseline="0">
                        <a:ln>
                          <a:noFill/>
                        </a:ln>
                        <a:solidFill>
                          <a:schemeClr val="tx1"/>
                        </a:solidFill>
                        <a:effectLst/>
                        <a:latin typeface="+mn-lt"/>
                      </a:endParaRPr>
                    </a:p>
                  </a:txBody>
                  <a:tcPr marL="18000" marR="18000" marT="46800" marB="46800" anchor="ctr" horzOverflow="overflow">
                    <a:lnL cap="flat">
                      <a:noFill/>
                    </a:lnL>
                    <a:lnR>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cap="flat">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50768701"/>
                  </a:ext>
                </a:extLst>
              </a:tr>
              <a:tr h="552450">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20000"/>
                        </a:spcAft>
                        <a:buClrTx/>
                        <a:buSzPct val="60000"/>
                        <a:buFontTx/>
                        <a:buNone/>
                        <a:tabLst/>
                      </a:pPr>
                      <a:r>
                        <a:rPr kumimoji="0" lang="el-GR" altLang="en-US" sz="2000" b="1" i="0" u="none" strike="noStrike" cap="none" normalizeH="0" baseline="0" dirty="0" err="1">
                          <a:ln>
                            <a:noFill/>
                          </a:ln>
                          <a:solidFill>
                            <a:schemeClr val="tx1"/>
                          </a:solidFill>
                          <a:effectLst/>
                          <a:latin typeface="+mn-lt"/>
                        </a:rPr>
                        <a:t>Κεντρομεριδιακός</a:t>
                      </a:r>
                      <a:r>
                        <a:rPr kumimoji="0" lang="el-GR" altLang="en-US" sz="2000" b="1" i="0" u="none" strike="noStrike" cap="none" normalizeH="0" baseline="0" dirty="0">
                          <a:ln>
                            <a:noFill/>
                          </a:ln>
                          <a:solidFill>
                            <a:schemeClr val="tx1"/>
                          </a:solidFill>
                          <a:effectLst/>
                          <a:latin typeface="+mn-lt"/>
                        </a:rPr>
                        <a:t> (πυρηνικός)</a:t>
                      </a:r>
                      <a:endParaRPr kumimoji="0" lang="el-GR" altLang="en-US" sz="1800" b="1" i="1" u="none" strike="noStrike" cap="none" normalizeH="0" baseline="0" dirty="0">
                        <a:ln>
                          <a:noFill/>
                        </a:ln>
                        <a:solidFill>
                          <a:schemeClr val="tx1"/>
                        </a:solidFill>
                        <a:effectLst/>
                        <a:latin typeface="+mn-lt"/>
                      </a:endParaRPr>
                    </a:p>
                  </a:txBody>
                  <a:tcPr marL="18000" marR="18000" marT="46800" marB="46800" anchor="ctr" horzOverflow="overflow">
                    <a:lnL cap="flat">
                      <a:noFill/>
                    </a:lnL>
                    <a:lnR>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80000"/>
                        </a:lnSpc>
                        <a:spcBef>
                          <a:spcPct val="0"/>
                        </a:spcBef>
                        <a:spcAft>
                          <a:spcPct val="0"/>
                        </a:spcAft>
                        <a:buClrTx/>
                        <a:buSzPct val="60000"/>
                        <a:buFontTx/>
                        <a:buNone/>
                        <a:tabLst/>
                      </a:pPr>
                      <a:r>
                        <a:rPr kumimoji="0" lang="en-US" altLang="en-US" sz="2800" b="1" i="0" u="none" strike="noStrike" cap="none" normalizeH="0" baseline="0">
                          <a:ln>
                            <a:noFill/>
                          </a:ln>
                          <a:solidFill>
                            <a:srgbClr val="EE0077"/>
                          </a:solidFill>
                          <a:effectLst/>
                          <a:latin typeface="+mn-lt"/>
                        </a:rPr>
                        <a:t>+++</a:t>
                      </a:r>
                      <a:endParaRPr kumimoji="0" lang="el-GR" altLang="en-US" sz="1600" b="1"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cap="flat">
                      <a:noFill/>
                    </a:lnR>
                    <a:lnT w="28575" cap="flat" cmpd="sng" algn="ctr">
                      <a:solidFill>
                        <a:srgbClr val="364558"/>
                      </a:solidFill>
                      <a:prstDash val="solid"/>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2930244437"/>
                  </a:ext>
                </a:extLst>
              </a:tr>
              <a:tr h="522288">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20000"/>
                        </a:spcAft>
                        <a:buClrTx/>
                        <a:buSzPct val="60000"/>
                        <a:buFontTx/>
                        <a:buNone/>
                        <a:tabLst/>
                      </a:pPr>
                      <a:r>
                        <a:rPr kumimoji="0" lang="el-GR" altLang="en-US" sz="2000" b="1" i="0" u="none" strike="noStrike" cap="none" normalizeH="0" baseline="0" dirty="0" err="1">
                          <a:ln>
                            <a:noFill/>
                          </a:ln>
                          <a:solidFill>
                            <a:schemeClr val="tx1"/>
                          </a:solidFill>
                          <a:effectLst/>
                          <a:latin typeface="+mn-lt"/>
                        </a:rPr>
                        <a:t>Πυρηνισκικός</a:t>
                      </a:r>
                      <a:endParaRPr kumimoji="0" lang="el-GR" altLang="en-US" sz="2000" b="1" i="0" u="none" strike="noStrike" cap="none" normalizeH="0" baseline="0" dirty="0">
                        <a:ln>
                          <a:noFill/>
                        </a:ln>
                        <a:solidFill>
                          <a:schemeClr val="tx1"/>
                        </a:solidFill>
                        <a:effectLst/>
                        <a:latin typeface="+mn-lt"/>
                      </a:endParaRPr>
                    </a:p>
                  </a:txBody>
                  <a:tcPr marL="18000" marR="18000" marT="46800" marB="46800" anchor="ctr" horzOverflow="overflow">
                    <a:lnL cap="flat">
                      <a:noFill/>
                    </a:lnL>
                    <a:lnR>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sym typeface="Symbol" panose="05050102010706020507" pitchFamily="18" charset="2"/>
                        </a:rPr>
                        <a:t>-</a:t>
                      </a:r>
                      <a:endParaRPr kumimoji="0" lang="el-GR" altLang="en-US" sz="2000" b="0" i="0" u="none" strike="noStrike" cap="none" normalizeH="0" baseline="0">
                        <a:ln>
                          <a:noFill/>
                        </a:ln>
                        <a:solidFill>
                          <a:schemeClr val="tx1"/>
                        </a:solidFill>
                        <a:effectLst/>
                        <a:latin typeface="+mn-lt"/>
                        <a:sym typeface="Symbol" panose="05050102010706020507" pitchFamily="18" charset="2"/>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sym typeface="Symbol" panose="05050102010706020507" pitchFamily="18" charset="2"/>
                        </a:rPr>
                        <a:t>-</a:t>
                      </a:r>
                      <a:endParaRPr kumimoji="0" lang="el-GR" altLang="en-US" sz="2000" b="0" i="0" u="none" strike="noStrike" cap="none" normalizeH="0" baseline="0">
                        <a:ln>
                          <a:noFill/>
                        </a:ln>
                        <a:solidFill>
                          <a:schemeClr val="tx1"/>
                        </a:solidFill>
                        <a:effectLst/>
                        <a:latin typeface="+mn-lt"/>
                        <a:sym typeface="Symbol" panose="05050102010706020507" pitchFamily="18" charset="2"/>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800" b="1" i="0" u="none" strike="noStrike" cap="none" normalizeH="0" baseline="0">
                          <a:ln>
                            <a:noFill/>
                          </a:ln>
                          <a:solidFill>
                            <a:srgbClr val="EE0077"/>
                          </a:solidFill>
                          <a:effectLst/>
                          <a:latin typeface="+mn-lt"/>
                        </a:rPr>
                        <a:t>+++</a:t>
                      </a:r>
                      <a:endParaRPr kumimoji="0" lang="el-GR" altLang="en-US" sz="2800" b="1" i="0" u="none" strike="noStrike" cap="none" normalizeH="0" baseline="0">
                        <a:ln>
                          <a:noFill/>
                        </a:ln>
                        <a:solidFill>
                          <a:srgbClr val="EE0077"/>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cap="flat">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1781138338"/>
                  </a:ext>
                </a:extLst>
              </a:tr>
              <a:tr h="525463">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20000"/>
                        </a:spcAft>
                        <a:buClrTx/>
                        <a:buSzPct val="60000"/>
                        <a:buFontTx/>
                        <a:buNone/>
                        <a:tabLst/>
                      </a:pPr>
                      <a:r>
                        <a:rPr kumimoji="0" lang="el-GR" altLang="en-US" sz="2000" b="0" i="0" u="none" strike="noStrike" cap="none" normalizeH="0" baseline="0">
                          <a:ln>
                            <a:noFill/>
                          </a:ln>
                          <a:solidFill>
                            <a:schemeClr val="tx1"/>
                          </a:solidFill>
                          <a:effectLst/>
                          <a:latin typeface="+mn-lt"/>
                        </a:rPr>
                        <a:t>Κυτταροπλασματικός</a:t>
                      </a:r>
                    </a:p>
                  </a:txBody>
                  <a:tcPr marL="18000" marR="18000" marT="46800" marB="46800" anchor="ctr" horzOverflow="overflow">
                    <a:lnL cap="flat">
                      <a:noFill/>
                    </a:lnL>
                    <a:lnR>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l-GR" altLang="en-US" sz="2000" b="1" i="0" u="none" strike="noStrike" cap="none" normalizeH="0" baseline="0">
                          <a:ln>
                            <a:noFill/>
                          </a:ln>
                          <a:solidFill>
                            <a:schemeClr val="tx1"/>
                          </a:solidFill>
                          <a:effectLst/>
                          <a:latin typeface="+mn-lt"/>
                          <a:sym typeface="Symbol" panose="05050102010706020507" pitchFamily="18" charset="2"/>
                        </a:rPr>
                        <a:t></a:t>
                      </a: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l-GR" altLang="en-US" sz="2000" b="1" i="0" u="none" strike="noStrike" cap="none" normalizeH="0" baseline="0">
                          <a:ln>
                            <a:noFill/>
                          </a:ln>
                          <a:solidFill>
                            <a:schemeClr val="tx1"/>
                          </a:solidFill>
                          <a:effectLst/>
                          <a:latin typeface="+mn-lt"/>
                          <a:sym typeface="Symbol" panose="05050102010706020507" pitchFamily="18" charset="2"/>
                        </a:rPr>
                        <a:t></a:t>
                      </a: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800" b="1" i="0" u="none" strike="noStrike" cap="none" normalizeH="0" baseline="0">
                          <a:ln>
                            <a:noFill/>
                          </a:ln>
                          <a:solidFill>
                            <a:srgbClr val="EE0077"/>
                          </a:solidFill>
                          <a:effectLst/>
                          <a:latin typeface="+mn-lt"/>
                        </a:rPr>
                        <a:t>+++</a:t>
                      </a:r>
                      <a:endParaRPr kumimoji="0" lang="el-GR" altLang="en-US" sz="2800" b="1" i="0" u="none" strike="noStrike" cap="none" normalizeH="0" baseline="0">
                        <a:ln>
                          <a:noFill/>
                        </a:ln>
                        <a:solidFill>
                          <a:srgbClr val="EE0077"/>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l-GR" altLang="en-US" sz="2000" b="1" i="0" u="none" strike="noStrike" cap="none" normalizeH="0" baseline="0">
                          <a:ln>
                            <a:noFill/>
                          </a:ln>
                          <a:solidFill>
                            <a:schemeClr val="tx1"/>
                          </a:solidFill>
                          <a:effectLst/>
                          <a:latin typeface="+mn-lt"/>
                          <a:sym typeface="Symbol" panose="05050102010706020507" pitchFamily="18" charset="2"/>
                        </a:rPr>
                        <a:t></a:t>
                      </a: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1" i="0" u="none" strike="noStrike" cap="none" normalizeH="0" baseline="0">
                          <a:ln>
                            <a:noFill/>
                          </a:ln>
                          <a:solidFill>
                            <a:schemeClr val="tx1"/>
                          </a:solidFill>
                          <a:effectLst/>
                          <a:latin typeface="+mn-lt"/>
                          <a:sym typeface="Symbol" panose="05050102010706020507" pitchFamily="18" charset="2"/>
                        </a:rPr>
                        <a:t>-</a:t>
                      </a:r>
                      <a:endParaRPr kumimoji="0" lang="el-GR" altLang="en-US" sz="2000" b="1" i="0" u="none" strike="noStrike" cap="none" normalizeH="0" baseline="0">
                        <a:ln>
                          <a:noFill/>
                        </a:ln>
                        <a:solidFill>
                          <a:schemeClr val="tx1"/>
                        </a:solidFill>
                        <a:effectLst/>
                        <a:latin typeface="+mn-lt"/>
                        <a:sym typeface="Symbol" panose="05050102010706020507" pitchFamily="18" charset="2"/>
                      </a:endParaRPr>
                    </a:p>
                  </a:txBody>
                  <a:tcPr marL="18000" marR="18000" marT="46800" marB="46800" anchor="ctr" horzOverflow="overflow">
                    <a:lnL>
                      <a:noFill/>
                    </a:lnL>
                    <a:lnR cap="flat">
                      <a:noFill/>
                    </a:lnR>
                    <a:lnT w="19050" cap="flat" cmpd="sng" algn="ctr">
                      <a:solidFill>
                        <a:srgbClr val="364558"/>
                      </a:solidFill>
                      <a:prstDash val="sysDash"/>
                      <a:round/>
                      <a:headEnd type="none" w="med" len="med"/>
                      <a:tailEnd type="none" w="med" len="med"/>
                    </a:lnT>
                    <a:lnB w="19050" cap="flat" cmpd="sng" algn="ctr">
                      <a:solidFill>
                        <a:srgbClr val="364558"/>
                      </a:solidFill>
                      <a:prstDash val="sysDash"/>
                      <a:round/>
                      <a:headEnd type="none" w="med" len="med"/>
                      <a:tailEnd type="none" w="med" len="med"/>
                    </a:lnB>
                    <a:lnTlToBr>
                      <a:noFill/>
                    </a:lnTlToBr>
                    <a:lnBlToTr>
                      <a:noFill/>
                    </a:lnBlToTr>
                    <a:noFill/>
                  </a:tcPr>
                </a:tc>
                <a:extLst>
                  <a:ext uri="{0D108BD9-81ED-4DB2-BD59-A6C34878D82A}">
                    <a16:rowId xmlns:a16="http://schemas.microsoft.com/office/drawing/2014/main" val="95783148"/>
                  </a:ext>
                </a:extLst>
              </a:tr>
              <a:tr h="522288">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20000"/>
                        </a:spcAft>
                        <a:buClrTx/>
                        <a:buSzPct val="60000"/>
                        <a:buFontTx/>
                        <a:buNone/>
                        <a:tabLst/>
                      </a:pPr>
                      <a:r>
                        <a:rPr kumimoji="0" lang="el-GR" altLang="en-US" sz="2000" b="0" i="0" u="none" strike="noStrike" cap="none" normalizeH="0" baseline="0">
                          <a:ln>
                            <a:noFill/>
                          </a:ln>
                          <a:solidFill>
                            <a:schemeClr val="tx1"/>
                          </a:solidFill>
                          <a:effectLst/>
                          <a:latin typeface="+mn-lt"/>
                        </a:rPr>
                        <a:t>Μιτοχονδριακός</a:t>
                      </a:r>
                    </a:p>
                  </a:txBody>
                  <a:tcPr marL="18000" marR="18000" marT="46800" marB="46800" anchor="ctr" horzOverflow="overflow">
                    <a:lnL cap="flat">
                      <a:noFill/>
                    </a:lnL>
                    <a:lnR>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000" b="0" i="0" u="none" strike="noStrike" cap="none" normalizeH="0" baseline="0">
                          <a:ln>
                            <a:noFill/>
                          </a:ln>
                          <a:solidFill>
                            <a:schemeClr val="tx1"/>
                          </a:solidFill>
                          <a:effectLst/>
                          <a:latin typeface="+mn-lt"/>
                        </a:rPr>
                        <a:t>+</a:t>
                      </a:r>
                      <a:endParaRPr kumimoji="0" lang="el-GR" altLang="en-US" sz="2000" b="0" i="0" u="none" strike="noStrike" cap="none" normalizeH="0" baseline="0">
                        <a:ln>
                          <a:noFill/>
                        </a:ln>
                        <a:solidFill>
                          <a:schemeClr val="tx1"/>
                        </a:solidFill>
                        <a:effectLst/>
                        <a:latin typeface="+mn-lt"/>
                      </a:endParaRPr>
                    </a:p>
                  </a:txBody>
                  <a:tcPr marL="18000" marR="18000" marT="46800" marB="46800" anchor="ctr" horzOverflow="overflow">
                    <a:lnL>
                      <a:noFill/>
                    </a:lnL>
                    <a:lnR>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364558"/>
                          </a:solidFill>
                          <a:latin typeface="Century Schoolbook" panose="02040604050505020304" pitchFamily="18" charset="0"/>
                        </a:defRPr>
                      </a:lvl2pPr>
                      <a:lvl3pPr>
                        <a:spcBef>
                          <a:spcPct val="20000"/>
                        </a:spcBef>
                        <a:spcAft>
                          <a:spcPct val="20000"/>
                        </a:spcAft>
                        <a:buSzPct val="50000"/>
                        <a:defRPr>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sz="1600">
                          <a:solidFill>
                            <a:srgbClr val="4D4D4D"/>
                          </a:solidFill>
                          <a:latin typeface="Century Schoolbook" panose="02040604050505020304" pitchFamily="18" charset="0"/>
                        </a:defRPr>
                      </a:lvl4pPr>
                      <a:lvl5pPr>
                        <a:spcBef>
                          <a:spcPct val="20000"/>
                        </a:spcBef>
                        <a:spcAft>
                          <a:spcPct val="20000"/>
                        </a:spcAft>
                        <a:defRPr sz="1600">
                          <a:solidFill>
                            <a:srgbClr val="4D4D4D"/>
                          </a:solidFill>
                          <a:latin typeface="Century Schoolbook" panose="02040604050505020304" pitchFamily="18" charset="0"/>
                        </a:defRPr>
                      </a:lvl5pPr>
                      <a:lvl6pPr fontAlgn="base">
                        <a:spcBef>
                          <a:spcPct val="20000"/>
                        </a:spcBef>
                        <a:spcAft>
                          <a:spcPct val="20000"/>
                        </a:spcAft>
                        <a:defRPr sz="1600">
                          <a:solidFill>
                            <a:srgbClr val="4D4D4D"/>
                          </a:solidFill>
                          <a:latin typeface="Century Schoolbook" panose="02040604050505020304" pitchFamily="18" charset="0"/>
                        </a:defRPr>
                      </a:lvl6pPr>
                      <a:lvl7pPr fontAlgn="base">
                        <a:spcBef>
                          <a:spcPct val="20000"/>
                        </a:spcBef>
                        <a:spcAft>
                          <a:spcPct val="20000"/>
                        </a:spcAft>
                        <a:defRPr sz="1600">
                          <a:solidFill>
                            <a:srgbClr val="4D4D4D"/>
                          </a:solidFill>
                          <a:latin typeface="Century Schoolbook" panose="02040604050505020304" pitchFamily="18" charset="0"/>
                        </a:defRPr>
                      </a:lvl7pPr>
                      <a:lvl8pPr fontAlgn="base">
                        <a:spcBef>
                          <a:spcPct val="20000"/>
                        </a:spcBef>
                        <a:spcAft>
                          <a:spcPct val="20000"/>
                        </a:spcAft>
                        <a:defRPr sz="1600">
                          <a:solidFill>
                            <a:srgbClr val="4D4D4D"/>
                          </a:solidFill>
                          <a:latin typeface="Century Schoolbook" panose="02040604050505020304" pitchFamily="18" charset="0"/>
                        </a:defRPr>
                      </a:lvl8pPr>
                      <a:lvl9pPr fontAlgn="base">
                        <a:spcBef>
                          <a:spcPct val="20000"/>
                        </a:spcBef>
                        <a:spcAft>
                          <a:spcPct val="20000"/>
                        </a:spcAft>
                        <a:defRPr sz="1600">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20000"/>
                        </a:spcAft>
                        <a:buClrTx/>
                        <a:buSzPct val="60000"/>
                        <a:buFontTx/>
                        <a:buNone/>
                        <a:tabLst/>
                      </a:pPr>
                      <a:r>
                        <a:rPr kumimoji="0" lang="en-US" altLang="en-US" sz="2800" b="1" i="0" u="none" strike="noStrike" cap="none" normalizeH="0" baseline="0" dirty="0">
                          <a:ln>
                            <a:noFill/>
                          </a:ln>
                          <a:solidFill>
                            <a:srgbClr val="EE0077"/>
                          </a:solidFill>
                          <a:effectLst/>
                          <a:latin typeface="+mn-lt"/>
                        </a:rPr>
                        <a:t>+++</a:t>
                      </a:r>
                      <a:endParaRPr kumimoji="0" lang="el-GR" altLang="en-US" sz="2800" b="1" i="0" u="none" strike="noStrike" cap="none" normalizeH="0" baseline="0" dirty="0">
                        <a:ln>
                          <a:noFill/>
                        </a:ln>
                        <a:solidFill>
                          <a:srgbClr val="EE0077"/>
                        </a:solidFill>
                        <a:effectLst/>
                        <a:latin typeface="+mn-lt"/>
                      </a:endParaRPr>
                    </a:p>
                  </a:txBody>
                  <a:tcPr marL="18000" marR="18000" marT="46800" marB="46800" anchor="ctr" horzOverflow="overflow">
                    <a:lnL>
                      <a:noFill/>
                    </a:lnL>
                    <a:lnR cap="flat">
                      <a:noFill/>
                    </a:lnR>
                    <a:lnT w="19050" cap="flat" cmpd="sng" algn="ctr">
                      <a:solidFill>
                        <a:srgbClr val="364558"/>
                      </a:solidFill>
                      <a:prstDash val="sysDash"/>
                      <a:round/>
                      <a:headEnd type="none" w="med" len="med"/>
                      <a:tailEnd type="none" w="med" len="med"/>
                    </a:lnT>
                    <a:lnB w="28575" cap="flat" cmpd="sng" algn="ctr">
                      <a:solidFill>
                        <a:srgbClr val="36455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1823874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φωτογραφία 4.JPG"/>
          <p:cNvPicPr>
            <a:picLocks noChangeAspect="1"/>
          </p:cNvPicPr>
          <p:nvPr/>
        </p:nvPicPr>
        <p:blipFill>
          <a:blip r:embed="rId2"/>
          <a:stretch>
            <a:fillRect/>
          </a:stretch>
        </p:blipFill>
        <p:spPr>
          <a:xfrm>
            <a:off x="7194240" y="1846778"/>
            <a:ext cx="3437132" cy="2577850"/>
          </a:xfrm>
          <a:prstGeom prst="rect">
            <a:avLst/>
          </a:prstGeom>
        </p:spPr>
      </p:pic>
      <p:sp>
        <p:nvSpPr>
          <p:cNvPr id="5" name="Title 1"/>
          <p:cNvSpPr txBox="1">
            <a:spLocks noGrp="1"/>
          </p:cNvSpPr>
          <p:nvPr>
            <p:ph type="title"/>
          </p:nvPr>
        </p:nvSpPr>
        <p:spPr>
          <a:xfrm>
            <a:off x="1981200" y="8814"/>
            <a:ext cx="8229600" cy="1143000"/>
          </a:xfrm>
          <a:prstGeom prst="rect">
            <a:avLst/>
          </a:prstGeom>
        </p:spPr>
        <p:txBody>
          <a:bodyPr vert="horz" lIns="91440" tIns="45720" rIns="91440" bIns="45720" rtlCol="0" anchor="ctr">
            <a:noAutofit/>
          </a:bodyPr>
          <a:lstStyle/>
          <a:p>
            <a:pPr algn="ctr" defTabSz="457200">
              <a:lnSpc>
                <a:spcPct val="100000"/>
              </a:lnSpc>
              <a:defRPr/>
            </a:pPr>
            <a:r>
              <a:rPr lang="el-GR" sz="2800" b="1" dirty="0"/>
              <a:t>Περ</a:t>
            </a:r>
            <a:r>
              <a:rPr lang="en-GB" sz="2800" b="1" dirty="0" err="1"/>
              <a:t>ί</a:t>
            </a:r>
            <a:r>
              <a:rPr lang="el-GR" sz="2800" b="1" dirty="0" err="1"/>
              <a:t>πτωση</a:t>
            </a:r>
            <a:r>
              <a:rPr lang="el-GR" sz="2800" b="1" dirty="0"/>
              <a:t>: Γυναίκα με αρθραλγίες</a:t>
            </a:r>
            <a:endParaRPr lang="en-US" sz="2800" dirty="0"/>
          </a:p>
        </p:txBody>
      </p:sp>
      <p:sp>
        <p:nvSpPr>
          <p:cNvPr id="6" name="TextBox 5"/>
          <p:cNvSpPr txBox="1"/>
          <p:nvPr/>
        </p:nvSpPr>
        <p:spPr>
          <a:xfrm>
            <a:off x="2498572" y="1772188"/>
            <a:ext cx="237566" cy="369332"/>
          </a:xfrm>
          <a:prstGeom prst="rect">
            <a:avLst/>
          </a:prstGeom>
          <a:noFill/>
        </p:spPr>
        <p:txBody>
          <a:bodyPr wrap="none" rtlCol="0">
            <a:spAutoFit/>
          </a:bodyPr>
          <a:lstStyle/>
          <a:p>
            <a:r>
              <a:rPr lang="en-US" dirty="0"/>
              <a:t> </a:t>
            </a:r>
          </a:p>
        </p:txBody>
      </p:sp>
      <p:sp>
        <p:nvSpPr>
          <p:cNvPr id="8" name="TextBox 7"/>
          <p:cNvSpPr txBox="1"/>
          <p:nvPr/>
        </p:nvSpPr>
        <p:spPr>
          <a:xfrm>
            <a:off x="685800" y="1441547"/>
            <a:ext cx="4725200" cy="4401205"/>
          </a:xfrm>
          <a:prstGeom prst="rect">
            <a:avLst/>
          </a:prstGeom>
          <a:noFill/>
        </p:spPr>
        <p:txBody>
          <a:bodyPr wrap="square" rtlCol="0">
            <a:spAutoFit/>
          </a:bodyPr>
          <a:lstStyle/>
          <a:p>
            <a:r>
              <a:rPr lang="el-GR" sz="2000" b="1" dirty="0"/>
              <a:t>Γυναίκα 35 ετών</a:t>
            </a:r>
          </a:p>
          <a:p>
            <a:r>
              <a:rPr lang="el-GR" sz="2000" dirty="0"/>
              <a:t>Οικογενειακό αναμν/κό: Μητέρα με ΡΑ</a:t>
            </a:r>
          </a:p>
          <a:p>
            <a:endParaRPr lang="el-GR" sz="2000" dirty="0"/>
          </a:p>
          <a:p>
            <a:r>
              <a:rPr lang="el-GR" sz="2000" dirty="0"/>
              <a:t>Προσέρχεται για άλγη στις αρθρώσεις των άκρων χειρών από 6μήνου με προοδευτική επιδείνωση και πρωινή δυσκαμψία διάρκειας ~ 1 ώρας</a:t>
            </a:r>
          </a:p>
          <a:p>
            <a:endParaRPr lang="el-GR" sz="2000" dirty="0"/>
          </a:p>
          <a:p>
            <a:r>
              <a:rPr lang="el-GR" sz="2000" dirty="0"/>
              <a:t>Δυσκολίες στις καθημερινές εργασίες («πέφτουν πράγματα από τα χέρια»)</a:t>
            </a:r>
          </a:p>
          <a:p>
            <a:endParaRPr lang="el-GR" sz="2000" dirty="0"/>
          </a:p>
          <a:p>
            <a:r>
              <a:rPr lang="el-GR" sz="2000" dirty="0"/>
              <a:t>ΤΚΕ </a:t>
            </a:r>
            <a:r>
              <a:rPr lang="el-GR" sz="2000" b="1" dirty="0"/>
              <a:t>45 </a:t>
            </a:r>
            <a:r>
              <a:rPr lang="en-US" sz="2000" dirty="0"/>
              <a:t>mm/hr – CRP </a:t>
            </a:r>
            <a:r>
              <a:rPr lang="en-US" sz="2000" b="1" dirty="0"/>
              <a:t>1.5</a:t>
            </a:r>
            <a:r>
              <a:rPr lang="en-US" sz="2000" dirty="0"/>
              <a:t> mg/dl (&lt; 0.5)</a:t>
            </a:r>
          </a:p>
          <a:p>
            <a:endParaRPr lang="en-US" sz="2000" dirty="0"/>
          </a:p>
          <a:p>
            <a:r>
              <a:rPr lang="en-US" sz="2000" b="1" dirty="0"/>
              <a:t>ANA (-), anti DNA (-), RF (-)</a:t>
            </a:r>
            <a:endParaRPr lang="el-GR" sz="2000" b="1" dirty="0"/>
          </a:p>
        </p:txBody>
      </p:sp>
      <p:sp>
        <p:nvSpPr>
          <p:cNvPr id="9" name="TextBox 8"/>
          <p:cNvSpPr txBox="1"/>
          <p:nvPr/>
        </p:nvSpPr>
        <p:spPr>
          <a:xfrm>
            <a:off x="7194240" y="4804039"/>
            <a:ext cx="2493992" cy="923330"/>
          </a:xfrm>
          <a:prstGeom prst="rect">
            <a:avLst/>
          </a:prstGeom>
          <a:noFill/>
        </p:spPr>
        <p:txBody>
          <a:bodyPr wrap="square" rtlCol="0">
            <a:spAutoFit/>
          </a:bodyPr>
          <a:lstStyle/>
          <a:p>
            <a:r>
              <a:rPr lang="el-GR" i="1" dirty="0"/>
              <a:t>Χρειάζεται κάποια επιπλέον ανοσολογική εξέταση;</a:t>
            </a:r>
            <a:endParaRPr lang="en-US" i="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2613"/>
            <a:ext cx="8229600" cy="1143000"/>
          </a:xfrm>
          <a:solidFill>
            <a:srgbClr val="800000"/>
          </a:solidFill>
        </p:spPr>
        <p:txBody>
          <a:bodyPr>
            <a:normAutofit/>
          </a:bodyPr>
          <a:lstStyle/>
          <a:p>
            <a:r>
              <a:rPr lang="el-GR"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ΡΑ – </a:t>
            </a:r>
            <a:r>
              <a:rPr lang="en-US"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Anti-CCP </a:t>
            </a:r>
            <a:r>
              <a:rPr lang="el-GR"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αντισώματα</a:t>
            </a:r>
            <a:endParaRPr lang="en-US" sz="3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 name="Content Placeholder 2"/>
          <p:cNvSpPr>
            <a:spLocks noGrp="1"/>
          </p:cNvSpPr>
          <p:nvPr>
            <p:ph idx="1"/>
          </p:nvPr>
        </p:nvSpPr>
        <p:spPr>
          <a:xfrm>
            <a:off x="1889160" y="1673821"/>
            <a:ext cx="8686800" cy="4525963"/>
          </a:xfrm>
        </p:spPr>
        <p:txBody>
          <a:bodyPr>
            <a:normAutofit/>
          </a:bodyPr>
          <a:lstStyle/>
          <a:p>
            <a:r>
              <a:rPr lang="el-GR" b="1" dirty="0"/>
              <a:t>Αντισώματα έναντι κιτρουλλινοποιημένων πεπτιδίων (</a:t>
            </a:r>
            <a:r>
              <a:rPr lang="en-US" b="1" dirty="0"/>
              <a:t>cyclic citrullinated peptides)</a:t>
            </a:r>
          </a:p>
          <a:p>
            <a:endParaRPr lang="en-US" dirty="0"/>
          </a:p>
          <a:p>
            <a:r>
              <a:rPr lang="el-GR" dirty="0"/>
              <a:t>Σε σχέση με τον </a:t>
            </a:r>
            <a:r>
              <a:rPr lang="en-US" dirty="0"/>
              <a:t>RF:</a:t>
            </a:r>
          </a:p>
          <a:p>
            <a:pPr lvl="1"/>
            <a:r>
              <a:rPr lang="el-GR" dirty="0"/>
              <a:t>Παρόμοια ευαισθησία (65%)</a:t>
            </a:r>
          </a:p>
          <a:p>
            <a:pPr lvl="1"/>
            <a:r>
              <a:rPr lang="el-GR" b="1" dirty="0">
                <a:solidFill>
                  <a:srgbClr val="800000"/>
                </a:solidFill>
              </a:rPr>
              <a:t>Υψηλότερη ειδικότητα (95%)</a:t>
            </a:r>
            <a:endParaRPr lang="en-US" b="1" dirty="0">
              <a:solidFill>
                <a:srgbClr val="800000"/>
              </a:solidFill>
            </a:endParaRPr>
          </a:p>
          <a:p>
            <a:r>
              <a:rPr lang="el-GR" b="1" dirty="0"/>
              <a:t>Προγνωστικός παράγοντας</a:t>
            </a:r>
          </a:p>
          <a:p>
            <a:endParaRPr lang="el-GR" dirty="0"/>
          </a:p>
          <a:p>
            <a:r>
              <a:rPr lang="el-GR" b="1" dirty="0"/>
              <a:t>1/3 των ασθενών με πρώιμη ΡΑ είναι </a:t>
            </a:r>
            <a:r>
              <a:rPr lang="en-US" b="1" dirty="0"/>
              <a:t>RF/anti-CCP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3582"/>
            <a:ext cx="8229600" cy="1143000"/>
          </a:xfrm>
        </p:spPr>
        <p:txBody>
          <a:bodyPr>
            <a:normAutofit/>
          </a:bodyPr>
          <a:lstStyle/>
          <a:p>
            <a:r>
              <a:rPr lang="el-GR" sz="2800" b="1" dirty="0"/>
              <a:t>Διαγνωστικός ρόλος των </a:t>
            </a:r>
            <a:r>
              <a:rPr lang="en-US" sz="2800" b="1" dirty="0"/>
              <a:t>RF </a:t>
            </a:r>
            <a:r>
              <a:rPr lang="el-GR" sz="2800" b="1" dirty="0"/>
              <a:t>και </a:t>
            </a:r>
            <a:r>
              <a:rPr lang="en-US" sz="2800" b="1" dirty="0"/>
              <a:t>anti-CCP</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502" y="1240423"/>
            <a:ext cx="4344516" cy="327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907518" y="2878235"/>
            <a:ext cx="2448272" cy="450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816" y="4712294"/>
            <a:ext cx="6601112" cy="167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6602923" y="5439546"/>
            <a:ext cx="606083" cy="2462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02922" y="1845777"/>
            <a:ext cx="5155691" cy="2308324"/>
          </a:xfrm>
          <a:prstGeom prst="rect">
            <a:avLst/>
          </a:prstGeom>
          <a:noFill/>
        </p:spPr>
        <p:txBody>
          <a:bodyPr wrap="square" rtlCol="0">
            <a:spAutoFit/>
          </a:bodyPr>
          <a:lstStyle/>
          <a:p>
            <a:r>
              <a:rPr lang="el-GR" sz="2400" u="sng" dirty="0"/>
              <a:t>Άρα</a:t>
            </a:r>
            <a:r>
              <a:rPr lang="el-GR" sz="2400" dirty="0"/>
              <a:t>: </a:t>
            </a:r>
            <a:endParaRPr lang="en-US" sz="2400" dirty="0"/>
          </a:p>
          <a:p>
            <a:r>
              <a:rPr lang="el-GR" sz="2400" dirty="0"/>
              <a:t>σε ασθενή με φλεγμονώδη πολυαρθρίτιδα μικρών αρθρώσεων, ζητάμε οπωσδήποτε </a:t>
            </a:r>
            <a:endParaRPr lang="en-US" sz="2400" dirty="0"/>
          </a:p>
          <a:p>
            <a:endParaRPr lang="en-US" sz="2400" dirty="0"/>
          </a:p>
          <a:p>
            <a:pPr algn="ctr"/>
            <a:r>
              <a:rPr lang="en-US" sz="2400" dirty="0">
                <a:solidFill>
                  <a:srgbClr val="C00000"/>
                </a:solidFill>
              </a:rPr>
              <a:t>RF </a:t>
            </a:r>
            <a:r>
              <a:rPr lang="en-US" sz="2400" b="1" dirty="0">
                <a:solidFill>
                  <a:srgbClr val="C00000"/>
                </a:solidFill>
              </a:rPr>
              <a:t>KAI </a:t>
            </a:r>
            <a:r>
              <a:rPr lang="en-US" sz="2400" dirty="0">
                <a:solidFill>
                  <a:srgbClr val="C00000"/>
                </a:solidFill>
              </a:rPr>
              <a:t>anti-CCP</a:t>
            </a:r>
          </a:p>
        </p:txBody>
      </p:sp>
      <p:sp>
        <p:nvSpPr>
          <p:cNvPr id="9" name="TextBox 8"/>
          <p:cNvSpPr txBox="1"/>
          <p:nvPr/>
        </p:nvSpPr>
        <p:spPr>
          <a:xfrm>
            <a:off x="8508428" y="6527562"/>
            <a:ext cx="1788375" cy="276999"/>
          </a:xfrm>
          <a:prstGeom prst="rect">
            <a:avLst/>
          </a:prstGeom>
          <a:noFill/>
        </p:spPr>
        <p:txBody>
          <a:bodyPr wrap="none" rtlCol="0">
            <a:spAutoFit/>
          </a:bodyPr>
          <a:lstStyle/>
          <a:p>
            <a:r>
              <a:rPr lang="en-US" sz="1200" dirty="0"/>
              <a:t>Slide courtesy G. Bertsias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6030"/>
            <a:ext cx="8229600" cy="1143000"/>
          </a:xfrm>
        </p:spPr>
        <p:txBody>
          <a:bodyPr>
            <a:noAutofit/>
          </a:bodyPr>
          <a:lstStyle/>
          <a:p>
            <a:r>
              <a:rPr lang="el-GR" sz="2800" b="1" dirty="0"/>
              <a:t>Περίπτωση</a:t>
            </a:r>
            <a:r>
              <a:rPr lang="el-GR" sz="2800" dirty="0"/>
              <a:t>: Ασθενής με περικαρδίτιδα</a:t>
            </a:r>
            <a:endParaRPr lang="en-US" sz="2800" dirty="0"/>
          </a:p>
        </p:txBody>
      </p:sp>
      <p:sp>
        <p:nvSpPr>
          <p:cNvPr id="3" name="Content Placeholder 2"/>
          <p:cNvSpPr>
            <a:spLocks noGrp="1"/>
          </p:cNvSpPr>
          <p:nvPr>
            <p:ph idx="1"/>
          </p:nvPr>
        </p:nvSpPr>
        <p:spPr/>
        <p:txBody>
          <a:bodyPr>
            <a:normAutofit/>
          </a:bodyPr>
          <a:lstStyle/>
          <a:p>
            <a:pPr>
              <a:lnSpc>
                <a:spcPct val="150000"/>
              </a:lnSpc>
              <a:buNone/>
            </a:pPr>
            <a:r>
              <a:rPr lang="el-GR" sz="2400" dirty="0"/>
              <a:t>	«Κυρία 55 ετών με ελεύθερο ατομικό αναμνηστικό νοσηλεύεται με οξεία περικαρδίτιδα (1</a:t>
            </a:r>
            <a:r>
              <a:rPr lang="el-GR" sz="2400" baseline="30000" dirty="0"/>
              <a:t>ο</a:t>
            </a:r>
            <a:r>
              <a:rPr lang="el-GR" sz="2400" dirty="0"/>
              <a:t> επεισόδιο). </a:t>
            </a:r>
          </a:p>
          <a:p>
            <a:pPr>
              <a:lnSpc>
                <a:spcPct val="150000"/>
              </a:lnSpc>
              <a:buNone/>
            </a:pPr>
            <a:r>
              <a:rPr lang="el-GR" sz="2400" dirty="0"/>
              <a:t>	Έχει σταλεί πλήρης ανοσολογικός (κολλαγονικός) έλεγχος.</a:t>
            </a:r>
          </a:p>
          <a:p>
            <a:pPr>
              <a:lnSpc>
                <a:spcPct val="150000"/>
              </a:lnSpc>
              <a:buNone/>
            </a:pPr>
            <a:r>
              <a:rPr lang="el-GR" sz="2400" dirty="0"/>
              <a:t>	Παράκληση για εκτίμηση»</a:t>
            </a:r>
            <a:endParaRPr lang="en-US" sz="2400" dirty="0"/>
          </a:p>
        </p:txBody>
      </p:sp>
      <p:pic>
        <p:nvPicPr>
          <p:cNvPr id="4" name="Picture 3"/>
          <p:cNvPicPr>
            <a:picLocks noChangeAspect="1"/>
          </p:cNvPicPr>
          <p:nvPr/>
        </p:nvPicPr>
        <p:blipFill>
          <a:blip r:embed="rId2"/>
          <a:stretch>
            <a:fillRect/>
          </a:stretch>
        </p:blipFill>
        <p:spPr>
          <a:xfrm>
            <a:off x="6733508" y="4090802"/>
            <a:ext cx="3020092" cy="22336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3582"/>
            <a:ext cx="8229600" cy="1143000"/>
          </a:xfrm>
        </p:spPr>
        <p:txBody>
          <a:bodyPr>
            <a:normAutofit/>
          </a:bodyPr>
          <a:lstStyle/>
          <a:p>
            <a:r>
              <a:rPr lang="el-GR" sz="2800" b="1" dirty="0"/>
              <a:t>Ο «κολλαγονικός έλεγχος»</a:t>
            </a:r>
            <a:endParaRPr lang="en-US" sz="2800" b="1" dirty="0"/>
          </a:p>
        </p:txBody>
      </p:sp>
      <p:graphicFrame>
        <p:nvGraphicFramePr>
          <p:cNvPr id="4" name="Content Placeholder 3"/>
          <p:cNvGraphicFramePr>
            <a:graphicFrameLocks noGrp="1"/>
          </p:cNvGraphicFramePr>
          <p:nvPr>
            <p:ph idx="1"/>
          </p:nvPr>
        </p:nvGraphicFramePr>
        <p:xfrm>
          <a:off x="1981201" y="1166582"/>
          <a:ext cx="3737387" cy="4617720"/>
        </p:xfrm>
        <a:graphic>
          <a:graphicData uri="http://schemas.openxmlformats.org/drawingml/2006/table">
            <a:tbl>
              <a:tblPr firstRow="1" bandRow="1">
                <a:tableStyleId>{69CF1AB2-1976-4502-BF36-3FF5EA218861}</a:tableStyleId>
              </a:tblPr>
              <a:tblGrid>
                <a:gridCol w="1720907">
                  <a:extLst>
                    <a:ext uri="{9D8B030D-6E8A-4147-A177-3AD203B41FA5}">
                      <a16:colId xmlns:a16="http://schemas.microsoft.com/office/drawing/2014/main" val="20000"/>
                    </a:ext>
                  </a:extLst>
                </a:gridCol>
                <a:gridCol w="2016480">
                  <a:extLst>
                    <a:ext uri="{9D8B030D-6E8A-4147-A177-3AD203B41FA5}">
                      <a16:colId xmlns:a16="http://schemas.microsoft.com/office/drawing/2014/main" val="20001"/>
                    </a:ext>
                  </a:extLst>
                </a:gridCol>
              </a:tblGrid>
              <a:tr h="370840">
                <a:tc>
                  <a:txBody>
                    <a:bodyPr/>
                    <a:lstStyle/>
                    <a:p>
                      <a:r>
                        <a:rPr lang="el-GR" b="0" dirty="0"/>
                        <a:t>ΑΝΑ</a:t>
                      </a:r>
                      <a:endParaRPr lang="en-US" b="0" dirty="0"/>
                    </a:p>
                  </a:txBody>
                  <a:tcPr/>
                </a:tc>
                <a:tc>
                  <a:txBody>
                    <a:bodyPr/>
                    <a:lstStyle/>
                    <a:p>
                      <a:r>
                        <a:rPr lang="en-US" b="0" dirty="0"/>
                        <a:t>P-ANCA</a:t>
                      </a:r>
                    </a:p>
                  </a:txBody>
                  <a:tcPr/>
                </a:tc>
                <a:extLst>
                  <a:ext uri="{0D108BD9-81ED-4DB2-BD59-A6C34878D82A}">
                    <a16:rowId xmlns:a16="http://schemas.microsoft.com/office/drawing/2014/main" val="10000"/>
                  </a:ext>
                </a:extLst>
              </a:tr>
              <a:tr h="370840">
                <a:tc>
                  <a:txBody>
                    <a:bodyPr/>
                    <a:lstStyle/>
                    <a:p>
                      <a:r>
                        <a:rPr lang="en-US" dirty="0"/>
                        <a:t>Anti-</a:t>
                      </a:r>
                      <a:r>
                        <a:rPr lang="en-US" dirty="0" err="1"/>
                        <a:t>ds</a:t>
                      </a:r>
                      <a:r>
                        <a:rPr lang="en-US" dirty="0"/>
                        <a:t> DNA</a:t>
                      </a:r>
                    </a:p>
                  </a:txBody>
                  <a:tcPr/>
                </a:tc>
                <a:tc>
                  <a:txBody>
                    <a:bodyPr/>
                    <a:lstStyle/>
                    <a:p>
                      <a:r>
                        <a:rPr lang="en-US" dirty="0"/>
                        <a:t>C-ANCA</a:t>
                      </a:r>
                    </a:p>
                  </a:txBody>
                  <a:tcPr/>
                </a:tc>
                <a:extLst>
                  <a:ext uri="{0D108BD9-81ED-4DB2-BD59-A6C34878D82A}">
                    <a16:rowId xmlns:a16="http://schemas.microsoft.com/office/drawing/2014/main" val="10001"/>
                  </a:ext>
                </a:extLst>
              </a:tr>
              <a:tr h="370840">
                <a:tc>
                  <a:txBody>
                    <a:bodyPr/>
                    <a:lstStyle/>
                    <a:p>
                      <a:r>
                        <a:rPr lang="en-US" dirty="0"/>
                        <a:t>RF</a:t>
                      </a:r>
                    </a:p>
                  </a:txBody>
                  <a:tcPr/>
                </a:tc>
                <a:tc>
                  <a:txBody>
                    <a:bodyPr/>
                    <a:lstStyle/>
                    <a:p>
                      <a:r>
                        <a:rPr lang="en-US" dirty="0"/>
                        <a:t>AMA</a:t>
                      </a:r>
                    </a:p>
                  </a:txBody>
                  <a:tcPr/>
                </a:tc>
                <a:extLst>
                  <a:ext uri="{0D108BD9-81ED-4DB2-BD59-A6C34878D82A}">
                    <a16:rowId xmlns:a16="http://schemas.microsoft.com/office/drawing/2014/main" val="10002"/>
                  </a:ext>
                </a:extLst>
              </a:tr>
              <a:tr h="370840">
                <a:tc>
                  <a:txBody>
                    <a:bodyPr/>
                    <a:lstStyle/>
                    <a:p>
                      <a:r>
                        <a:rPr lang="en-US" dirty="0"/>
                        <a:t>Anti-CCP</a:t>
                      </a:r>
                    </a:p>
                  </a:txBody>
                  <a:tcPr/>
                </a:tc>
                <a:tc>
                  <a:txBody>
                    <a:bodyPr/>
                    <a:lstStyle/>
                    <a:p>
                      <a:r>
                        <a:rPr lang="en-US" dirty="0"/>
                        <a:t>ASMA</a:t>
                      </a:r>
                    </a:p>
                  </a:txBody>
                  <a:tcPr/>
                </a:tc>
                <a:extLst>
                  <a:ext uri="{0D108BD9-81ED-4DB2-BD59-A6C34878D82A}">
                    <a16:rowId xmlns:a16="http://schemas.microsoft.com/office/drawing/2014/main" val="10003"/>
                  </a:ext>
                </a:extLst>
              </a:tr>
              <a:tr h="370840">
                <a:tc>
                  <a:txBody>
                    <a:bodyPr/>
                    <a:lstStyle/>
                    <a:p>
                      <a:r>
                        <a:rPr lang="en-US" dirty="0"/>
                        <a:t>Anti-Ro</a:t>
                      </a:r>
                    </a:p>
                  </a:txBody>
                  <a:tcPr/>
                </a:tc>
                <a:tc>
                  <a:txBody>
                    <a:bodyPr/>
                    <a:lstStyle/>
                    <a:p>
                      <a:r>
                        <a:rPr lang="en-US" dirty="0"/>
                        <a:t>Anti-LKM</a:t>
                      </a:r>
                    </a:p>
                  </a:txBody>
                  <a:tcPr/>
                </a:tc>
                <a:extLst>
                  <a:ext uri="{0D108BD9-81ED-4DB2-BD59-A6C34878D82A}">
                    <a16:rowId xmlns:a16="http://schemas.microsoft.com/office/drawing/2014/main" val="10004"/>
                  </a:ext>
                </a:extLst>
              </a:tr>
              <a:tr h="370840">
                <a:tc>
                  <a:txBody>
                    <a:bodyPr/>
                    <a:lstStyle/>
                    <a:p>
                      <a:r>
                        <a:rPr lang="en-US" dirty="0"/>
                        <a:t>Anti-La</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Anti-</a:t>
                      </a:r>
                      <a:r>
                        <a:rPr lang="en-US" dirty="0" err="1"/>
                        <a:t>cardiolipin</a:t>
                      </a:r>
                      <a:r>
                        <a:rPr lang="en-US" dirty="0"/>
                        <a:t> IgG</a:t>
                      </a:r>
                    </a:p>
                  </a:txBody>
                  <a:tcPr/>
                </a:tc>
                <a:extLst>
                  <a:ext uri="{0D108BD9-81ED-4DB2-BD59-A6C34878D82A}">
                    <a16:rowId xmlns:a16="http://schemas.microsoft.com/office/drawing/2014/main" val="10005"/>
                  </a:ext>
                </a:extLst>
              </a:tr>
              <a:tr h="370840">
                <a:tc>
                  <a:txBody>
                    <a:bodyPr/>
                    <a:lstStyle/>
                    <a:p>
                      <a:r>
                        <a:rPr lang="en-US" dirty="0"/>
                        <a:t>Anti-</a:t>
                      </a:r>
                      <a:r>
                        <a:rPr lang="en-US" dirty="0" err="1"/>
                        <a:t>Sm</a:t>
                      </a:r>
                      <a:endParaRPr lang="en-US" dirty="0"/>
                    </a:p>
                  </a:txBody>
                  <a:tcPr/>
                </a:tc>
                <a:tc>
                  <a:txBody>
                    <a:bodyPr/>
                    <a:lstStyle/>
                    <a:p>
                      <a:r>
                        <a:rPr lang="en-US" dirty="0"/>
                        <a:t>Anti-</a:t>
                      </a:r>
                      <a:r>
                        <a:rPr lang="en-US" dirty="0" err="1"/>
                        <a:t>cardiolipin</a:t>
                      </a:r>
                      <a:r>
                        <a:rPr lang="en-US" dirty="0"/>
                        <a:t> </a:t>
                      </a:r>
                      <a:r>
                        <a:rPr lang="en-US" dirty="0" err="1"/>
                        <a:t>IgM</a:t>
                      </a:r>
                      <a:endParaRPr lang="en-US" dirty="0"/>
                    </a:p>
                  </a:txBody>
                  <a:tcPr/>
                </a:tc>
                <a:extLst>
                  <a:ext uri="{0D108BD9-81ED-4DB2-BD59-A6C34878D82A}">
                    <a16:rowId xmlns:a16="http://schemas.microsoft.com/office/drawing/2014/main" val="10006"/>
                  </a:ext>
                </a:extLst>
              </a:tr>
              <a:tr h="370840">
                <a:tc>
                  <a:txBody>
                    <a:bodyPr/>
                    <a:lstStyle/>
                    <a:p>
                      <a:r>
                        <a:rPr lang="en-US" dirty="0"/>
                        <a:t>Anti-Jo1</a:t>
                      </a:r>
                    </a:p>
                  </a:txBody>
                  <a:tcPr/>
                </a:tc>
                <a:tc>
                  <a:txBody>
                    <a:bodyPr/>
                    <a:lstStyle/>
                    <a:p>
                      <a:r>
                        <a:rPr lang="en-US" dirty="0"/>
                        <a:t>Anti-</a:t>
                      </a:r>
                      <a:r>
                        <a:rPr lang="el-GR" dirty="0"/>
                        <a:t>β2</a:t>
                      </a:r>
                      <a:r>
                        <a:rPr lang="en-US" dirty="0"/>
                        <a:t>GPI IgG</a:t>
                      </a:r>
                    </a:p>
                  </a:txBody>
                  <a:tcPr/>
                </a:tc>
                <a:extLst>
                  <a:ext uri="{0D108BD9-81ED-4DB2-BD59-A6C34878D82A}">
                    <a16:rowId xmlns:a16="http://schemas.microsoft.com/office/drawing/2014/main" val="10007"/>
                  </a:ext>
                </a:extLst>
              </a:tr>
              <a:tr h="370840">
                <a:tc>
                  <a:txBody>
                    <a:bodyPr/>
                    <a:lstStyle/>
                    <a:p>
                      <a:r>
                        <a:rPr lang="en-US" dirty="0"/>
                        <a:t>Anti-</a:t>
                      </a:r>
                      <a:r>
                        <a:rPr lang="en-US" dirty="0" err="1"/>
                        <a:t>centromere</a:t>
                      </a:r>
                      <a:endParaRPr lang="en-US" dirty="0"/>
                    </a:p>
                  </a:txBody>
                  <a:tcPr/>
                </a:tc>
                <a:tc>
                  <a:txBody>
                    <a:bodyPr/>
                    <a:lstStyle/>
                    <a:p>
                      <a:r>
                        <a:rPr lang="en-US" dirty="0"/>
                        <a:t>Anti-</a:t>
                      </a:r>
                      <a:r>
                        <a:rPr lang="el-GR" dirty="0"/>
                        <a:t>β2-</a:t>
                      </a:r>
                      <a:r>
                        <a:rPr lang="en-US" dirty="0"/>
                        <a:t>GPI </a:t>
                      </a:r>
                      <a:r>
                        <a:rPr lang="en-US" dirty="0" err="1"/>
                        <a:t>IgM</a:t>
                      </a:r>
                      <a:endParaRPr lang="en-US" dirty="0"/>
                    </a:p>
                  </a:txBody>
                  <a:tcPr/>
                </a:tc>
                <a:extLst>
                  <a:ext uri="{0D108BD9-81ED-4DB2-BD59-A6C34878D82A}">
                    <a16:rowId xmlns:a16="http://schemas.microsoft.com/office/drawing/2014/main" val="10008"/>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Anti-RNP</a:t>
                      </a:r>
                    </a:p>
                  </a:txBody>
                  <a:tcPr/>
                </a:tc>
                <a:tc>
                  <a:txBody>
                    <a:bodyPr/>
                    <a:lstStyle/>
                    <a:p>
                      <a:r>
                        <a:rPr lang="en-US" dirty="0"/>
                        <a:t>C3</a:t>
                      </a:r>
                    </a:p>
                  </a:txBody>
                  <a:tcPr/>
                </a:tc>
                <a:extLst>
                  <a:ext uri="{0D108BD9-81ED-4DB2-BD59-A6C34878D82A}">
                    <a16:rowId xmlns:a16="http://schemas.microsoft.com/office/drawing/2014/main" val="10009"/>
                  </a:ext>
                </a:extLst>
              </a:tr>
              <a:tr h="370840">
                <a:tc>
                  <a:txBody>
                    <a:bodyPr/>
                    <a:lstStyle/>
                    <a:p>
                      <a:endParaRPr lang="en-US" dirty="0"/>
                    </a:p>
                  </a:txBody>
                  <a:tcPr/>
                </a:tc>
                <a:tc>
                  <a:txBody>
                    <a:bodyPr/>
                    <a:lstStyle/>
                    <a:p>
                      <a:r>
                        <a:rPr lang="en-US" dirty="0"/>
                        <a:t>C4</a:t>
                      </a:r>
                    </a:p>
                  </a:txBody>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4DD3A1EF-EA99-EA5B-03D2-8CCD831CD3F7}"/>
              </a:ext>
            </a:extLst>
          </p:cNvPr>
          <p:cNvSpPr txBox="1"/>
          <p:nvPr/>
        </p:nvSpPr>
        <p:spPr>
          <a:xfrm>
            <a:off x="1784424" y="5901420"/>
            <a:ext cx="5337230" cy="461665"/>
          </a:xfrm>
          <a:prstGeom prst="rect">
            <a:avLst/>
          </a:prstGeom>
          <a:noFill/>
        </p:spPr>
        <p:txBody>
          <a:bodyPr wrap="none" rtlCol="0">
            <a:spAutoFit/>
          </a:bodyPr>
          <a:lstStyle/>
          <a:p>
            <a:r>
              <a:rPr lang="el-GR" sz="2400" b="1" dirty="0">
                <a:solidFill>
                  <a:srgbClr val="C00000"/>
                </a:solidFill>
              </a:rPr>
              <a:t>Η κατάρα των ανοσολογικών εξετάσεων</a:t>
            </a:r>
            <a:endParaRPr lang="en-GR" sz="24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0588"/>
            <a:ext cx="8229600" cy="1143000"/>
          </a:xfrm>
        </p:spPr>
        <p:txBody>
          <a:bodyPr>
            <a:noAutofit/>
          </a:bodyPr>
          <a:lstStyle/>
          <a:p>
            <a:r>
              <a:rPr lang="el-GR" sz="2800" b="1" dirty="0"/>
              <a:t>Νοσήματα που σχετίζονται </a:t>
            </a:r>
            <a:r>
              <a:rPr lang="el-GR" sz="2800" b="1" dirty="0">
                <a:solidFill>
                  <a:srgbClr val="FF0000"/>
                </a:solidFill>
              </a:rPr>
              <a:t>συχνά </a:t>
            </a:r>
            <a:r>
              <a:rPr lang="el-GR" sz="2800" b="1" dirty="0"/>
              <a:t>με περικαρδίτιδα</a:t>
            </a:r>
            <a:endParaRPr lang="en-US" sz="2800" b="1" dirty="0"/>
          </a:p>
        </p:txBody>
      </p:sp>
      <p:sp>
        <p:nvSpPr>
          <p:cNvPr id="4" name="Rectangle 3"/>
          <p:cNvSpPr/>
          <p:nvPr/>
        </p:nvSpPr>
        <p:spPr>
          <a:xfrm>
            <a:off x="1995966" y="1333767"/>
            <a:ext cx="8229600" cy="5601534"/>
          </a:xfrm>
          <a:prstGeom prst="rect">
            <a:avLst/>
          </a:prstGeom>
        </p:spPr>
        <p:txBody>
          <a:bodyPr wrap="square">
            <a:spAutoFit/>
          </a:bodyPr>
          <a:lstStyle/>
          <a:p>
            <a:pPr>
              <a:spcAft>
                <a:spcPts val="600"/>
              </a:spcAft>
            </a:pPr>
            <a:r>
              <a:rPr lang="el-GR" b="1" dirty="0"/>
              <a:t>Νόσήματα συνδετικού ιστού</a:t>
            </a:r>
            <a:endParaRPr lang="en-US" b="1" dirty="0"/>
          </a:p>
          <a:p>
            <a:pPr>
              <a:spcAft>
                <a:spcPts val="600"/>
              </a:spcAft>
              <a:buFont typeface="Arial"/>
              <a:buChar char="•"/>
            </a:pPr>
            <a:r>
              <a:rPr lang="en-US" dirty="0">
                <a:solidFill>
                  <a:srgbClr val="FF0000"/>
                </a:solidFill>
              </a:rPr>
              <a:t> </a:t>
            </a:r>
            <a:r>
              <a:rPr lang="el-GR" dirty="0">
                <a:solidFill>
                  <a:srgbClr val="FF0000"/>
                </a:solidFill>
              </a:rPr>
              <a:t>Συστηματικός ερυθηματώδης λύκος</a:t>
            </a:r>
            <a:endParaRPr lang="en-US" dirty="0">
              <a:solidFill>
                <a:srgbClr val="FF0000"/>
              </a:solidFill>
            </a:endParaRPr>
          </a:p>
          <a:p>
            <a:pPr>
              <a:spcAft>
                <a:spcPts val="600"/>
              </a:spcAft>
              <a:buFont typeface="Arial"/>
              <a:buChar char="•"/>
            </a:pPr>
            <a:r>
              <a:rPr lang="en-US" dirty="0">
                <a:solidFill>
                  <a:srgbClr val="FF0000"/>
                </a:solidFill>
              </a:rPr>
              <a:t> </a:t>
            </a:r>
            <a:r>
              <a:rPr lang="el-GR" dirty="0">
                <a:solidFill>
                  <a:srgbClr val="FF0000"/>
                </a:solidFill>
              </a:rPr>
              <a:t>Ρευματοειδής αρθρίτιδα</a:t>
            </a:r>
            <a:endParaRPr lang="en-US" dirty="0">
              <a:solidFill>
                <a:srgbClr val="FF0000"/>
              </a:solidFill>
            </a:endParaRPr>
          </a:p>
          <a:p>
            <a:pPr>
              <a:spcAft>
                <a:spcPts val="600"/>
              </a:spcAft>
              <a:buFont typeface="Arial"/>
              <a:buChar char="•"/>
            </a:pPr>
            <a:r>
              <a:rPr lang="en-US" dirty="0">
                <a:solidFill>
                  <a:srgbClr val="FF0000"/>
                </a:solidFill>
              </a:rPr>
              <a:t> </a:t>
            </a:r>
            <a:r>
              <a:rPr lang="el-GR" dirty="0">
                <a:solidFill>
                  <a:srgbClr val="FF0000"/>
                </a:solidFill>
              </a:rPr>
              <a:t>Σκληροδερμία</a:t>
            </a:r>
            <a:endParaRPr lang="en-US" dirty="0">
              <a:solidFill>
                <a:srgbClr val="FF0000"/>
              </a:solidFill>
            </a:endParaRPr>
          </a:p>
          <a:p>
            <a:pPr>
              <a:spcAft>
                <a:spcPts val="600"/>
              </a:spcAft>
              <a:buFont typeface="Arial"/>
              <a:buChar char="•"/>
            </a:pPr>
            <a:r>
              <a:rPr lang="el-GR" dirty="0">
                <a:solidFill>
                  <a:srgbClr val="008000"/>
                </a:solidFill>
              </a:rPr>
              <a:t> Σύνδρομο </a:t>
            </a:r>
            <a:r>
              <a:rPr lang="en-US" dirty="0" err="1">
                <a:solidFill>
                  <a:srgbClr val="008000"/>
                </a:solidFill>
              </a:rPr>
              <a:t>Sjogren</a:t>
            </a:r>
            <a:r>
              <a:rPr lang="en-US" dirty="0">
                <a:solidFill>
                  <a:srgbClr val="008000"/>
                </a:solidFill>
              </a:rPr>
              <a:t> </a:t>
            </a:r>
          </a:p>
          <a:p>
            <a:pPr>
              <a:spcAft>
                <a:spcPts val="600"/>
              </a:spcAft>
              <a:buFont typeface="Arial"/>
              <a:buChar char="•"/>
            </a:pPr>
            <a:r>
              <a:rPr lang="el-GR" dirty="0"/>
              <a:t> Πολυμυοσίτιδα/Δερματομυοσίτιδα</a:t>
            </a:r>
            <a:endParaRPr lang="en-US" dirty="0"/>
          </a:p>
          <a:p>
            <a:pPr>
              <a:spcAft>
                <a:spcPts val="600"/>
              </a:spcAft>
            </a:pPr>
            <a:r>
              <a:rPr lang="el-GR" b="1" dirty="0"/>
              <a:t>Αγγειίτιδες</a:t>
            </a:r>
            <a:r>
              <a:rPr lang="en-US" b="1" dirty="0"/>
              <a:t>	</a:t>
            </a:r>
          </a:p>
          <a:p>
            <a:pPr>
              <a:spcAft>
                <a:spcPts val="600"/>
              </a:spcAft>
              <a:buFont typeface="Arial"/>
              <a:buChar char="•"/>
            </a:pPr>
            <a:r>
              <a:rPr lang="el-GR" dirty="0"/>
              <a:t> Μικρών αγγείων</a:t>
            </a:r>
            <a:r>
              <a:rPr lang="en-US" dirty="0"/>
              <a:t>: </a:t>
            </a:r>
            <a:r>
              <a:rPr lang="el-GR" dirty="0">
                <a:solidFill>
                  <a:srgbClr val="008000"/>
                </a:solidFill>
              </a:rPr>
              <a:t>Σύνδρομο </a:t>
            </a:r>
            <a:r>
              <a:rPr lang="en-US" dirty="0">
                <a:solidFill>
                  <a:srgbClr val="008000"/>
                </a:solidFill>
              </a:rPr>
              <a:t>Churg-Strauss</a:t>
            </a:r>
            <a:r>
              <a:rPr lang="en-US" dirty="0"/>
              <a:t>, </a:t>
            </a:r>
            <a:r>
              <a:rPr lang="el-GR" dirty="0"/>
              <a:t>κοκκιωμάτωση με πολυαγγειίτιδα </a:t>
            </a:r>
            <a:r>
              <a:rPr lang="en-US" dirty="0"/>
              <a:t>(GPA, </a:t>
            </a:r>
            <a:r>
              <a:rPr lang="el-GR" dirty="0"/>
              <a:t>πρώην  </a:t>
            </a:r>
            <a:r>
              <a:rPr lang="en-US" dirty="0"/>
              <a:t>Wegener’s)</a:t>
            </a:r>
          </a:p>
          <a:p>
            <a:pPr>
              <a:spcAft>
                <a:spcPts val="600"/>
              </a:spcAft>
              <a:buFont typeface="Arial"/>
              <a:buChar char="•"/>
            </a:pPr>
            <a:r>
              <a:rPr lang="el-GR" dirty="0"/>
              <a:t> Μέσου μεγέθους αγγείων</a:t>
            </a:r>
            <a:r>
              <a:rPr lang="en-US" dirty="0"/>
              <a:t>: </a:t>
            </a:r>
            <a:r>
              <a:rPr lang="el-GR" dirty="0"/>
              <a:t>οζώδης πολυαρτηρίτιδα</a:t>
            </a:r>
            <a:endParaRPr lang="en-US" dirty="0"/>
          </a:p>
          <a:p>
            <a:pPr>
              <a:spcAft>
                <a:spcPts val="600"/>
              </a:spcAft>
              <a:buFont typeface="Arial"/>
              <a:buChar char="•"/>
            </a:pPr>
            <a:r>
              <a:rPr lang="el-GR" dirty="0"/>
              <a:t> Μεγάλου μεγέθους αγγείων</a:t>
            </a:r>
            <a:r>
              <a:rPr lang="en-US" dirty="0"/>
              <a:t>: </a:t>
            </a:r>
            <a:r>
              <a:rPr lang="el-GR" dirty="0"/>
              <a:t>Αρτηρίτιδα </a:t>
            </a:r>
            <a:r>
              <a:rPr lang="en-US" dirty="0" err="1"/>
              <a:t>Takayasu</a:t>
            </a:r>
            <a:r>
              <a:rPr lang="en-US" dirty="0"/>
              <a:t>, </a:t>
            </a:r>
            <a:r>
              <a:rPr lang="el-GR" dirty="0"/>
              <a:t>Κροταφική αρτηρίτιδα</a:t>
            </a:r>
            <a:endParaRPr lang="en-US" dirty="0"/>
          </a:p>
          <a:p>
            <a:pPr>
              <a:spcAft>
                <a:spcPts val="600"/>
              </a:spcAft>
            </a:pPr>
            <a:r>
              <a:rPr lang="el-GR" b="1" dirty="0"/>
              <a:t>Κοκκιωματώδεις νόσοι</a:t>
            </a:r>
            <a:endParaRPr lang="en-US" b="1" dirty="0"/>
          </a:p>
          <a:p>
            <a:pPr>
              <a:spcAft>
                <a:spcPts val="600"/>
              </a:spcAft>
              <a:buFont typeface="Arial"/>
              <a:buChar char="•"/>
            </a:pPr>
            <a:r>
              <a:rPr lang="el-GR" dirty="0"/>
              <a:t> Σαρκοείδωση</a:t>
            </a:r>
            <a:r>
              <a:rPr lang="en-US" dirty="0"/>
              <a:t>	</a:t>
            </a:r>
          </a:p>
          <a:p>
            <a:pPr>
              <a:spcAft>
                <a:spcPts val="600"/>
              </a:spcAft>
            </a:pPr>
            <a:r>
              <a:rPr lang="el-GR" b="1" dirty="0"/>
              <a:t>Αυτοφλεγμονώδη νοσήματα</a:t>
            </a:r>
          </a:p>
          <a:p>
            <a:pPr>
              <a:spcAft>
                <a:spcPts val="600"/>
              </a:spcAft>
              <a:buFont typeface="Arial"/>
              <a:buChar char="•"/>
            </a:pPr>
            <a:r>
              <a:rPr lang="el-GR" dirty="0"/>
              <a:t> Οικογενής μεσογειακός πυρετός</a:t>
            </a:r>
            <a:endParaRPr lang="en-US" dirty="0"/>
          </a:p>
          <a:p>
            <a:pPr>
              <a:spcAft>
                <a:spcPts val="600"/>
              </a:spcAft>
            </a:pPr>
            <a:endParaRPr lang="en-US" dirty="0"/>
          </a:p>
        </p:txBody>
      </p:sp>
      <p:sp>
        <p:nvSpPr>
          <p:cNvPr id="5" name="TextBox 4"/>
          <p:cNvSpPr txBox="1"/>
          <p:nvPr/>
        </p:nvSpPr>
        <p:spPr>
          <a:xfrm>
            <a:off x="9102918" y="1233588"/>
            <a:ext cx="1108445" cy="369332"/>
          </a:xfrm>
          <a:prstGeom prst="rect">
            <a:avLst/>
          </a:prstGeom>
          <a:noFill/>
        </p:spPr>
        <p:txBody>
          <a:bodyPr wrap="none" rtlCol="0">
            <a:spAutoFit/>
          </a:bodyPr>
          <a:lstStyle/>
          <a:p>
            <a:r>
              <a:rPr lang="en-US" i="1" dirty="0" err="1"/>
              <a:t>UpToDate</a:t>
            </a:r>
            <a:endParaRPr lang="en-US" i="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6E12A-0470-C3B1-B8F2-2F47DCF933D4}"/>
              </a:ext>
            </a:extLst>
          </p:cNvPr>
          <p:cNvSpPr>
            <a:spLocks noGrp="1"/>
          </p:cNvSpPr>
          <p:nvPr>
            <p:ph type="ctrTitle"/>
          </p:nvPr>
        </p:nvSpPr>
        <p:spPr>
          <a:xfrm>
            <a:off x="1746250" y="1943101"/>
            <a:ext cx="8953500" cy="2387600"/>
          </a:xfrm>
        </p:spPr>
        <p:txBody>
          <a:bodyPr>
            <a:normAutofit/>
          </a:bodyPr>
          <a:lstStyle/>
          <a:p>
            <a:r>
              <a:rPr lang="el-GR" sz="3600" b="1" dirty="0" err="1"/>
              <a:t>Αυτοαντισώματα</a:t>
            </a:r>
            <a:r>
              <a:rPr lang="el-GR" sz="3600" b="1" dirty="0"/>
              <a:t> στην κλινική πράξη:</a:t>
            </a:r>
            <a:br>
              <a:rPr lang="el-GR" sz="3600" b="1" dirty="0"/>
            </a:br>
            <a:br>
              <a:rPr lang="el-GR" sz="3600" b="1" dirty="0"/>
            </a:br>
            <a:r>
              <a:rPr lang="el-GR" sz="3600" b="1" dirty="0"/>
              <a:t> </a:t>
            </a:r>
            <a:r>
              <a:rPr lang="el-GR" sz="3600" b="1" dirty="0">
                <a:solidFill>
                  <a:srgbClr val="FF0000"/>
                </a:solidFill>
              </a:rPr>
              <a:t>Ευλογία και κατάρα</a:t>
            </a:r>
            <a:endParaRPr lang="en-GR" sz="3600" b="1" dirty="0">
              <a:solidFill>
                <a:srgbClr val="FF0000"/>
              </a:solidFill>
            </a:endParaRPr>
          </a:p>
        </p:txBody>
      </p:sp>
      <p:sp>
        <p:nvSpPr>
          <p:cNvPr id="3" name="Rectangle 3">
            <a:extLst>
              <a:ext uri="{FF2B5EF4-FFF2-40B4-BE49-F238E27FC236}">
                <a16:creationId xmlns:a16="http://schemas.microsoft.com/office/drawing/2014/main" id="{987654BF-C796-429B-8BCC-06EC588F758C}"/>
              </a:ext>
            </a:extLst>
          </p:cNvPr>
          <p:cNvSpPr txBox="1">
            <a:spLocks noChangeArrowheads="1"/>
          </p:cNvSpPr>
          <p:nvPr/>
        </p:nvSpPr>
        <p:spPr bwMode="auto">
          <a:xfrm>
            <a:off x="2895600" y="4610100"/>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l-GR" sz="2400" b="1" i="0" u="none" strike="noStrike" kern="0" cap="none" spc="0" normalizeH="0" baseline="0" noProof="0" dirty="0">
                <a:ln>
                  <a:noFill/>
                </a:ln>
                <a:effectLst/>
                <a:uLnTx/>
                <a:uFillTx/>
                <a:latin typeface="Calibri" pitchFamily="-105" charset="0"/>
                <a:ea typeface="Calibri" pitchFamily="-105" charset="0"/>
                <a:cs typeface="Calibri" pitchFamily="-105" charset="0"/>
              </a:rPr>
              <a:t>Αντώνης Φανουριάκης</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l-GR" sz="20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Ιατρική Σχολή ΕΚΠΑ, ΠΓΝ «Αττικόν»</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l-GR"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l-GR"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Αθήνα, </a:t>
            </a:r>
            <a:r>
              <a:rPr kumimoji="0" lang="en-GB"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1</a:t>
            </a:r>
            <a:r>
              <a:rPr kumimoji="0" lang="el-GR"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a:t>
            </a:r>
            <a:r>
              <a:rPr kumimoji="0" lang="en-GB"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12</a:t>
            </a:r>
            <a:r>
              <a:rPr kumimoji="0" lang="el-GR"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/20</a:t>
            </a:r>
            <a:r>
              <a:rPr kumimoji="0" lang="en-GB"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rPr>
              <a:t>2</a:t>
            </a:r>
            <a:r>
              <a:rPr lang="en-GB" sz="2400" kern="0" dirty="0">
                <a:solidFill>
                  <a:schemeClr val="tx1">
                    <a:lumMod val="50000"/>
                    <a:lumOff val="50000"/>
                  </a:schemeClr>
                </a:solidFill>
                <a:latin typeface="Calibri" pitchFamily="-105" charset="0"/>
                <a:ea typeface="Calibri" pitchFamily="-105" charset="0"/>
                <a:cs typeface="Calibri" pitchFamily="-105" charset="0"/>
              </a:rPr>
              <a:t>5</a:t>
            </a:r>
            <a:endParaRPr kumimoji="0" lang="el-GR"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l-GR" sz="2400" b="0" i="0" u="none" strike="noStrike" kern="0" cap="none" spc="0" normalizeH="0" baseline="0" noProof="0" dirty="0">
              <a:ln>
                <a:noFill/>
              </a:ln>
              <a:solidFill>
                <a:schemeClr val="tx1">
                  <a:lumMod val="50000"/>
                  <a:lumOff val="50000"/>
                </a:schemeClr>
              </a:solidFill>
              <a:effectLst/>
              <a:uLnTx/>
              <a:uFillTx/>
              <a:latin typeface="Calibri" pitchFamily="-105" charset="0"/>
              <a:ea typeface="Calibri" pitchFamily="-105" charset="0"/>
              <a:cs typeface="Calibri" pitchFamily="-105" charset="0"/>
            </a:endParaRPr>
          </a:p>
        </p:txBody>
      </p:sp>
      <p:pic>
        <p:nvPicPr>
          <p:cNvPr id="4" name="Picture 6">
            <a:extLst>
              <a:ext uri="{FF2B5EF4-FFF2-40B4-BE49-F238E27FC236}">
                <a16:creationId xmlns:a16="http://schemas.microsoft.com/office/drawing/2014/main" id="{99E68FCB-5C64-B713-461F-1176AA501485}"/>
              </a:ext>
            </a:extLst>
          </p:cNvPr>
          <p:cNvPicPr>
            <a:picLocks noChangeAspect="1" noChangeArrowheads="1"/>
          </p:cNvPicPr>
          <p:nvPr/>
        </p:nvPicPr>
        <p:blipFill>
          <a:blip r:embed="rId2">
            <a:lum contrast="18000"/>
          </a:blip>
          <a:srcRect/>
          <a:stretch>
            <a:fillRect/>
          </a:stretch>
        </p:blipFill>
        <p:spPr bwMode="auto">
          <a:xfrm>
            <a:off x="9740900" y="4831723"/>
            <a:ext cx="1130300" cy="984510"/>
          </a:xfrm>
          <a:prstGeom prst="rect">
            <a:avLst/>
          </a:prstGeom>
          <a:solidFill>
            <a:srgbClr val="FFFFFF"/>
          </a:solidFill>
          <a:ln w="9525">
            <a:noFill/>
            <a:miter lim="800000"/>
            <a:headEnd/>
            <a:tailEnd/>
          </a:ln>
        </p:spPr>
      </p:pic>
      <p:pic>
        <p:nvPicPr>
          <p:cNvPr id="5" name="Picture 7" descr="Untitled1.png">
            <a:extLst>
              <a:ext uri="{FF2B5EF4-FFF2-40B4-BE49-F238E27FC236}">
                <a16:creationId xmlns:a16="http://schemas.microsoft.com/office/drawing/2014/main" id="{43064B1E-4352-EA6D-FEB1-AB4B8A447D4B}"/>
              </a:ext>
            </a:extLst>
          </p:cNvPr>
          <p:cNvPicPr>
            <a:picLocks noChangeAspect="1"/>
          </p:cNvPicPr>
          <p:nvPr/>
        </p:nvPicPr>
        <p:blipFill>
          <a:blip r:embed="rId3"/>
          <a:srcRect l="12114" t="17284" r="18172"/>
          <a:stretch>
            <a:fillRect/>
          </a:stretch>
        </p:blipFill>
        <p:spPr bwMode="auto">
          <a:xfrm>
            <a:off x="1634102" y="4948570"/>
            <a:ext cx="1181329" cy="982330"/>
          </a:xfrm>
          <a:prstGeom prst="rect">
            <a:avLst/>
          </a:prstGeom>
          <a:noFill/>
          <a:ln w="9525">
            <a:noFill/>
            <a:miter lim="800000"/>
            <a:headEnd/>
            <a:tailEnd/>
          </a:ln>
        </p:spPr>
      </p:pic>
    </p:spTree>
    <p:extLst>
      <p:ext uri="{BB962C8B-B14F-4D97-AF65-F5344CB8AC3E}">
        <p14:creationId xmlns:p14="http://schemas.microsoft.com/office/powerpoint/2010/main" val="2111962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292"/>
            <a:ext cx="10515600" cy="1325563"/>
          </a:xfrm>
        </p:spPr>
        <p:txBody>
          <a:bodyPr>
            <a:normAutofit/>
          </a:bodyPr>
          <a:lstStyle/>
          <a:p>
            <a:r>
              <a:rPr lang="el-GR" sz="3200" b="1" dirty="0"/>
              <a:t>Σε 1</a:t>
            </a:r>
            <a:r>
              <a:rPr lang="el-GR" sz="3200" b="1" baseline="30000" dirty="0"/>
              <a:t>ο</a:t>
            </a:r>
            <a:r>
              <a:rPr lang="el-GR" sz="3200" b="1" dirty="0"/>
              <a:t> επεισόδιο περικαρδίτιδας:</a:t>
            </a:r>
            <a:endParaRPr lang="en-US" sz="3200" b="1" dirty="0"/>
          </a:p>
        </p:txBody>
      </p:sp>
      <p:sp>
        <p:nvSpPr>
          <p:cNvPr id="3" name="Content Placeholder 2"/>
          <p:cNvSpPr>
            <a:spLocks noGrp="1"/>
          </p:cNvSpPr>
          <p:nvPr>
            <p:ph idx="1"/>
          </p:nvPr>
        </p:nvSpPr>
        <p:spPr>
          <a:xfrm>
            <a:off x="6404880" y="1416151"/>
            <a:ext cx="3805920" cy="4525963"/>
          </a:xfrm>
        </p:spPr>
        <p:txBody>
          <a:bodyPr>
            <a:normAutofit/>
          </a:bodyPr>
          <a:lstStyle/>
          <a:p>
            <a:r>
              <a:rPr lang="el-GR" sz="2400" dirty="0"/>
              <a:t>Φτάνουν και περισσεύουν τα </a:t>
            </a:r>
            <a:r>
              <a:rPr lang="en-US" sz="2400" dirty="0"/>
              <a:t>ANA, RF, anti-CCP</a:t>
            </a:r>
            <a:r>
              <a:rPr lang="el-GR" sz="2400" dirty="0"/>
              <a:t>!</a:t>
            </a:r>
          </a:p>
          <a:p>
            <a:endParaRPr lang="el-GR" sz="2400" dirty="0"/>
          </a:p>
          <a:p>
            <a:pPr>
              <a:buNone/>
            </a:pPr>
            <a:r>
              <a:rPr lang="el-GR" sz="2400" dirty="0"/>
              <a:t>	</a:t>
            </a:r>
            <a:r>
              <a:rPr lang="en-US" sz="2400" dirty="0"/>
              <a:t>±</a:t>
            </a:r>
            <a:r>
              <a:rPr lang="el-GR" sz="2400" dirty="0"/>
              <a:t> </a:t>
            </a:r>
            <a:r>
              <a:rPr lang="en-US" sz="2400" dirty="0"/>
              <a:t>anti-</a:t>
            </a:r>
            <a:r>
              <a:rPr lang="en-US" sz="2400" dirty="0" err="1"/>
              <a:t>ds</a:t>
            </a:r>
            <a:r>
              <a:rPr lang="en-US" sz="2400" dirty="0"/>
              <a:t> DNA - C3/C4</a:t>
            </a:r>
          </a:p>
          <a:p>
            <a:endParaRPr lang="en-US" sz="2400" dirty="0"/>
          </a:p>
          <a:p>
            <a:r>
              <a:rPr lang="el-GR" sz="2400" b="1" dirty="0"/>
              <a:t>Περισσότερο σημαντικό είναι το ρευματολογικό ιστορικό!</a:t>
            </a:r>
            <a:endParaRPr lang="en-US" sz="2400" b="1" dirty="0"/>
          </a:p>
        </p:txBody>
      </p:sp>
      <p:graphicFrame>
        <p:nvGraphicFramePr>
          <p:cNvPr id="4" name="Content Placeholder 3"/>
          <p:cNvGraphicFramePr>
            <a:graphicFrameLocks/>
          </p:cNvGraphicFramePr>
          <p:nvPr/>
        </p:nvGraphicFramePr>
        <p:xfrm>
          <a:off x="2438947" y="1600200"/>
          <a:ext cx="3737387" cy="4617720"/>
        </p:xfrm>
        <a:graphic>
          <a:graphicData uri="http://schemas.openxmlformats.org/drawingml/2006/table">
            <a:tbl>
              <a:tblPr firstRow="1" bandRow="1">
                <a:tableStyleId>{69CF1AB2-1976-4502-BF36-3FF5EA218861}</a:tableStyleId>
              </a:tblPr>
              <a:tblGrid>
                <a:gridCol w="1720907">
                  <a:extLst>
                    <a:ext uri="{9D8B030D-6E8A-4147-A177-3AD203B41FA5}">
                      <a16:colId xmlns:a16="http://schemas.microsoft.com/office/drawing/2014/main" val="20000"/>
                    </a:ext>
                  </a:extLst>
                </a:gridCol>
                <a:gridCol w="2016480">
                  <a:extLst>
                    <a:ext uri="{9D8B030D-6E8A-4147-A177-3AD203B41FA5}">
                      <a16:colId xmlns:a16="http://schemas.microsoft.com/office/drawing/2014/main" val="20001"/>
                    </a:ext>
                  </a:extLst>
                </a:gridCol>
              </a:tblGrid>
              <a:tr h="370840">
                <a:tc>
                  <a:txBody>
                    <a:bodyPr/>
                    <a:lstStyle/>
                    <a:p>
                      <a:r>
                        <a:rPr lang="el-GR" b="1" dirty="0"/>
                        <a:t>ΑΝΑ</a:t>
                      </a:r>
                      <a:endParaRPr lang="en-US" b="1" dirty="0"/>
                    </a:p>
                  </a:txBody>
                  <a:tcPr/>
                </a:tc>
                <a:tc>
                  <a:txBody>
                    <a:bodyPr/>
                    <a:lstStyle/>
                    <a:p>
                      <a:r>
                        <a:rPr lang="en-US" b="0" dirty="0">
                          <a:solidFill>
                            <a:schemeClr val="bg1">
                              <a:lumMod val="75000"/>
                            </a:schemeClr>
                          </a:solidFill>
                        </a:rPr>
                        <a:t>P-ANCA</a:t>
                      </a:r>
                    </a:p>
                  </a:txBody>
                  <a:tcPr/>
                </a:tc>
                <a:extLst>
                  <a:ext uri="{0D108BD9-81ED-4DB2-BD59-A6C34878D82A}">
                    <a16:rowId xmlns:a16="http://schemas.microsoft.com/office/drawing/2014/main" val="10000"/>
                  </a:ext>
                </a:extLst>
              </a:tr>
              <a:tr h="370840">
                <a:tc>
                  <a:txBody>
                    <a:bodyPr/>
                    <a:lstStyle/>
                    <a:p>
                      <a:r>
                        <a:rPr lang="en-US" dirty="0">
                          <a:solidFill>
                            <a:schemeClr val="bg1">
                              <a:lumMod val="50000"/>
                            </a:schemeClr>
                          </a:solidFill>
                        </a:rPr>
                        <a:t>Anti-</a:t>
                      </a:r>
                      <a:r>
                        <a:rPr lang="en-US" dirty="0" err="1">
                          <a:solidFill>
                            <a:schemeClr val="bg1">
                              <a:lumMod val="50000"/>
                            </a:schemeClr>
                          </a:solidFill>
                        </a:rPr>
                        <a:t>ds</a:t>
                      </a:r>
                      <a:r>
                        <a:rPr lang="en-US" dirty="0">
                          <a:solidFill>
                            <a:schemeClr val="bg1">
                              <a:lumMod val="50000"/>
                            </a:schemeClr>
                          </a:solidFill>
                        </a:rPr>
                        <a:t> DNA</a:t>
                      </a:r>
                    </a:p>
                  </a:txBody>
                  <a:tcPr/>
                </a:tc>
                <a:tc>
                  <a:txBody>
                    <a:bodyPr/>
                    <a:lstStyle/>
                    <a:p>
                      <a:r>
                        <a:rPr lang="en-US" dirty="0">
                          <a:solidFill>
                            <a:schemeClr val="bg1">
                              <a:lumMod val="75000"/>
                            </a:schemeClr>
                          </a:solidFill>
                        </a:rPr>
                        <a:t>C-ANCA</a:t>
                      </a:r>
                    </a:p>
                  </a:txBody>
                  <a:tcPr/>
                </a:tc>
                <a:extLst>
                  <a:ext uri="{0D108BD9-81ED-4DB2-BD59-A6C34878D82A}">
                    <a16:rowId xmlns:a16="http://schemas.microsoft.com/office/drawing/2014/main" val="10001"/>
                  </a:ext>
                </a:extLst>
              </a:tr>
              <a:tr h="370840">
                <a:tc>
                  <a:txBody>
                    <a:bodyPr/>
                    <a:lstStyle/>
                    <a:p>
                      <a:r>
                        <a:rPr lang="en-US" b="1" dirty="0"/>
                        <a:t>RF</a:t>
                      </a:r>
                    </a:p>
                  </a:txBody>
                  <a:tcPr/>
                </a:tc>
                <a:tc>
                  <a:txBody>
                    <a:bodyPr/>
                    <a:lstStyle/>
                    <a:p>
                      <a:r>
                        <a:rPr lang="en-US" dirty="0">
                          <a:solidFill>
                            <a:schemeClr val="bg1">
                              <a:lumMod val="75000"/>
                            </a:schemeClr>
                          </a:solidFill>
                        </a:rPr>
                        <a:t>AMA</a:t>
                      </a:r>
                    </a:p>
                  </a:txBody>
                  <a:tcPr/>
                </a:tc>
                <a:extLst>
                  <a:ext uri="{0D108BD9-81ED-4DB2-BD59-A6C34878D82A}">
                    <a16:rowId xmlns:a16="http://schemas.microsoft.com/office/drawing/2014/main" val="10002"/>
                  </a:ext>
                </a:extLst>
              </a:tr>
              <a:tr h="370840">
                <a:tc>
                  <a:txBody>
                    <a:bodyPr/>
                    <a:lstStyle/>
                    <a:p>
                      <a:r>
                        <a:rPr lang="en-US" b="1" dirty="0"/>
                        <a:t>Anti-CCP</a:t>
                      </a:r>
                    </a:p>
                  </a:txBody>
                  <a:tcPr/>
                </a:tc>
                <a:tc>
                  <a:txBody>
                    <a:bodyPr/>
                    <a:lstStyle/>
                    <a:p>
                      <a:r>
                        <a:rPr lang="en-US" dirty="0">
                          <a:solidFill>
                            <a:schemeClr val="bg1">
                              <a:lumMod val="75000"/>
                            </a:schemeClr>
                          </a:solidFill>
                        </a:rPr>
                        <a:t>ASMA</a:t>
                      </a:r>
                    </a:p>
                  </a:txBody>
                  <a:tcPr/>
                </a:tc>
                <a:extLst>
                  <a:ext uri="{0D108BD9-81ED-4DB2-BD59-A6C34878D82A}">
                    <a16:rowId xmlns:a16="http://schemas.microsoft.com/office/drawing/2014/main" val="10003"/>
                  </a:ext>
                </a:extLst>
              </a:tr>
              <a:tr h="370840">
                <a:tc>
                  <a:txBody>
                    <a:bodyPr/>
                    <a:lstStyle/>
                    <a:p>
                      <a:r>
                        <a:rPr lang="en-US" dirty="0">
                          <a:solidFill>
                            <a:srgbClr val="BFBFBF"/>
                          </a:solidFill>
                        </a:rPr>
                        <a:t>Anti-Ro</a:t>
                      </a:r>
                    </a:p>
                  </a:txBody>
                  <a:tcPr/>
                </a:tc>
                <a:tc>
                  <a:txBody>
                    <a:bodyPr/>
                    <a:lstStyle/>
                    <a:p>
                      <a:r>
                        <a:rPr lang="en-US" dirty="0">
                          <a:solidFill>
                            <a:schemeClr val="bg1">
                              <a:lumMod val="75000"/>
                            </a:schemeClr>
                          </a:solidFill>
                        </a:rPr>
                        <a:t>Anti-LKM</a:t>
                      </a:r>
                    </a:p>
                  </a:txBody>
                  <a:tcPr/>
                </a:tc>
                <a:extLst>
                  <a:ext uri="{0D108BD9-81ED-4DB2-BD59-A6C34878D82A}">
                    <a16:rowId xmlns:a16="http://schemas.microsoft.com/office/drawing/2014/main" val="10004"/>
                  </a:ext>
                </a:extLst>
              </a:tr>
              <a:tr h="370840">
                <a:tc>
                  <a:txBody>
                    <a:bodyPr/>
                    <a:lstStyle/>
                    <a:p>
                      <a:r>
                        <a:rPr lang="en-US" dirty="0">
                          <a:solidFill>
                            <a:srgbClr val="BFBFBF"/>
                          </a:solidFill>
                        </a:rPr>
                        <a:t>Anti-La</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bg1">
                              <a:lumMod val="75000"/>
                            </a:schemeClr>
                          </a:solidFill>
                        </a:rPr>
                        <a:t>Anti-</a:t>
                      </a:r>
                      <a:r>
                        <a:rPr lang="en-US" dirty="0" err="1">
                          <a:solidFill>
                            <a:schemeClr val="bg1">
                              <a:lumMod val="75000"/>
                            </a:schemeClr>
                          </a:solidFill>
                        </a:rPr>
                        <a:t>cardiolipin</a:t>
                      </a:r>
                      <a:r>
                        <a:rPr lang="en-US" dirty="0">
                          <a:solidFill>
                            <a:schemeClr val="bg1">
                              <a:lumMod val="75000"/>
                            </a:schemeClr>
                          </a:solidFill>
                        </a:rPr>
                        <a:t> IgG</a:t>
                      </a:r>
                    </a:p>
                  </a:txBody>
                  <a:tcPr/>
                </a:tc>
                <a:extLst>
                  <a:ext uri="{0D108BD9-81ED-4DB2-BD59-A6C34878D82A}">
                    <a16:rowId xmlns:a16="http://schemas.microsoft.com/office/drawing/2014/main" val="10005"/>
                  </a:ext>
                </a:extLst>
              </a:tr>
              <a:tr h="370840">
                <a:tc>
                  <a:txBody>
                    <a:bodyPr/>
                    <a:lstStyle/>
                    <a:p>
                      <a:r>
                        <a:rPr lang="en-US" dirty="0">
                          <a:solidFill>
                            <a:srgbClr val="BFBFBF"/>
                          </a:solidFill>
                        </a:rPr>
                        <a:t>Anti-</a:t>
                      </a:r>
                      <a:r>
                        <a:rPr lang="en-US" dirty="0" err="1">
                          <a:solidFill>
                            <a:srgbClr val="BFBFBF"/>
                          </a:solidFill>
                        </a:rPr>
                        <a:t>Sm</a:t>
                      </a:r>
                      <a:endParaRPr lang="en-US" dirty="0">
                        <a:solidFill>
                          <a:srgbClr val="BFBFBF"/>
                        </a:solidFill>
                      </a:endParaRPr>
                    </a:p>
                  </a:txBody>
                  <a:tcPr/>
                </a:tc>
                <a:tc>
                  <a:txBody>
                    <a:bodyPr/>
                    <a:lstStyle/>
                    <a:p>
                      <a:r>
                        <a:rPr lang="en-US" dirty="0">
                          <a:solidFill>
                            <a:schemeClr val="bg1">
                              <a:lumMod val="75000"/>
                            </a:schemeClr>
                          </a:solidFill>
                        </a:rPr>
                        <a:t>Anti-</a:t>
                      </a:r>
                      <a:r>
                        <a:rPr lang="en-US" dirty="0" err="1">
                          <a:solidFill>
                            <a:schemeClr val="bg1">
                              <a:lumMod val="75000"/>
                            </a:schemeClr>
                          </a:solidFill>
                        </a:rPr>
                        <a:t>cardiolipin</a:t>
                      </a:r>
                      <a:r>
                        <a:rPr lang="en-US" dirty="0">
                          <a:solidFill>
                            <a:schemeClr val="bg1">
                              <a:lumMod val="75000"/>
                            </a:schemeClr>
                          </a:solidFill>
                        </a:rPr>
                        <a:t> </a:t>
                      </a:r>
                      <a:r>
                        <a:rPr lang="en-US" dirty="0" err="1">
                          <a:solidFill>
                            <a:schemeClr val="bg1">
                              <a:lumMod val="75000"/>
                            </a:schemeClr>
                          </a:solidFill>
                        </a:rPr>
                        <a:t>IgM</a:t>
                      </a:r>
                      <a:endParaRPr lang="en-US" dirty="0">
                        <a:solidFill>
                          <a:schemeClr val="bg1">
                            <a:lumMod val="75000"/>
                          </a:schemeClr>
                        </a:solidFill>
                      </a:endParaRPr>
                    </a:p>
                  </a:txBody>
                  <a:tcPr/>
                </a:tc>
                <a:extLst>
                  <a:ext uri="{0D108BD9-81ED-4DB2-BD59-A6C34878D82A}">
                    <a16:rowId xmlns:a16="http://schemas.microsoft.com/office/drawing/2014/main" val="10006"/>
                  </a:ext>
                </a:extLst>
              </a:tr>
              <a:tr h="370840">
                <a:tc>
                  <a:txBody>
                    <a:bodyPr/>
                    <a:lstStyle/>
                    <a:p>
                      <a:r>
                        <a:rPr lang="en-US" dirty="0">
                          <a:solidFill>
                            <a:srgbClr val="BFBFBF"/>
                          </a:solidFill>
                        </a:rPr>
                        <a:t>Anti-Jo1</a:t>
                      </a:r>
                    </a:p>
                  </a:txBody>
                  <a:tcPr/>
                </a:tc>
                <a:tc>
                  <a:txBody>
                    <a:bodyPr/>
                    <a:lstStyle/>
                    <a:p>
                      <a:r>
                        <a:rPr lang="en-US" dirty="0">
                          <a:solidFill>
                            <a:schemeClr val="bg1">
                              <a:lumMod val="75000"/>
                            </a:schemeClr>
                          </a:solidFill>
                        </a:rPr>
                        <a:t>Anti-</a:t>
                      </a:r>
                      <a:r>
                        <a:rPr lang="el-GR" dirty="0">
                          <a:solidFill>
                            <a:schemeClr val="bg1">
                              <a:lumMod val="75000"/>
                            </a:schemeClr>
                          </a:solidFill>
                        </a:rPr>
                        <a:t>β2</a:t>
                      </a:r>
                      <a:r>
                        <a:rPr lang="en-US" dirty="0">
                          <a:solidFill>
                            <a:schemeClr val="bg1">
                              <a:lumMod val="75000"/>
                            </a:schemeClr>
                          </a:solidFill>
                        </a:rPr>
                        <a:t>GPI IgG</a:t>
                      </a:r>
                    </a:p>
                  </a:txBody>
                  <a:tcPr/>
                </a:tc>
                <a:extLst>
                  <a:ext uri="{0D108BD9-81ED-4DB2-BD59-A6C34878D82A}">
                    <a16:rowId xmlns:a16="http://schemas.microsoft.com/office/drawing/2014/main" val="10007"/>
                  </a:ext>
                </a:extLst>
              </a:tr>
              <a:tr h="370840">
                <a:tc>
                  <a:txBody>
                    <a:bodyPr/>
                    <a:lstStyle/>
                    <a:p>
                      <a:r>
                        <a:rPr lang="en-US" dirty="0">
                          <a:solidFill>
                            <a:srgbClr val="BFBFBF"/>
                          </a:solidFill>
                        </a:rPr>
                        <a:t>Anti-</a:t>
                      </a:r>
                      <a:r>
                        <a:rPr lang="en-US" dirty="0" err="1">
                          <a:solidFill>
                            <a:srgbClr val="BFBFBF"/>
                          </a:solidFill>
                        </a:rPr>
                        <a:t>centromere</a:t>
                      </a:r>
                      <a:endParaRPr lang="en-US" dirty="0">
                        <a:solidFill>
                          <a:srgbClr val="BFBFBF"/>
                        </a:solidFill>
                      </a:endParaRPr>
                    </a:p>
                  </a:txBody>
                  <a:tcPr/>
                </a:tc>
                <a:tc>
                  <a:txBody>
                    <a:bodyPr/>
                    <a:lstStyle/>
                    <a:p>
                      <a:r>
                        <a:rPr lang="en-US" dirty="0">
                          <a:solidFill>
                            <a:schemeClr val="bg1">
                              <a:lumMod val="75000"/>
                            </a:schemeClr>
                          </a:solidFill>
                        </a:rPr>
                        <a:t>Anti-</a:t>
                      </a:r>
                      <a:r>
                        <a:rPr lang="el-GR" dirty="0">
                          <a:solidFill>
                            <a:schemeClr val="bg1">
                              <a:lumMod val="75000"/>
                            </a:schemeClr>
                          </a:solidFill>
                        </a:rPr>
                        <a:t>β2-</a:t>
                      </a:r>
                      <a:r>
                        <a:rPr lang="en-US" dirty="0">
                          <a:solidFill>
                            <a:schemeClr val="bg1">
                              <a:lumMod val="75000"/>
                            </a:schemeClr>
                          </a:solidFill>
                        </a:rPr>
                        <a:t>GPI </a:t>
                      </a:r>
                      <a:r>
                        <a:rPr lang="en-US" dirty="0" err="1">
                          <a:solidFill>
                            <a:schemeClr val="bg1">
                              <a:lumMod val="75000"/>
                            </a:schemeClr>
                          </a:solidFill>
                        </a:rPr>
                        <a:t>IgM</a:t>
                      </a:r>
                      <a:endParaRPr lang="en-US" dirty="0">
                        <a:solidFill>
                          <a:schemeClr val="bg1">
                            <a:lumMod val="75000"/>
                          </a:schemeClr>
                        </a:solidFill>
                      </a:endParaRPr>
                    </a:p>
                  </a:txBody>
                  <a:tcPr/>
                </a:tc>
                <a:extLst>
                  <a:ext uri="{0D108BD9-81ED-4DB2-BD59-A6C34878D82A}">
                    <a16:rowId xmlns:a16="http://schemas.microsoft.com/office/drawing/2014/main" val="10008"/>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BFBFBF"/>
                          </a:solidFill>
                        </a:rPr>
                        <a:t>Anti-RNP</a:t>
                      </a:r>
                    </a:p>
                  </a:txBody>
                  <a:tcPr/>
                </a:tc>
                <a:tc>
                  <a:txBody>
                    <a:bodyPr/>
                    <a:lstStyle/>
                    <a:p>
                      <a:r>
                        <a:rPr lang="en-US" dirty="0">
                          <a:solidFill>
                            <a:srgbClr val="7F7F7F"/>
                          </a:solidFill>
                        </a:rPr>
                        <a:t>C3</a:t>
                      </a:r>
                    </a:p>
                  </a:txBody>
                  <a:tcPr/>
                </a:tc>
                <a:extLst>
                  <a:ext uri="{0D108BD9-81ED-4DB2-BD59-A6C34878D82A}">
                    <a16:rowId xmlns:a16="http://schemas.microsoft.com/office/drawing/2014/main" val="10009"/>
                  </a:ext>
                </a:extLst>
              </a:tr>
              <a:tr h="370840">
                <a:tc>
                  <a:txBody>
                    <a:bodyPr/>
                    <a:lstStyle/>
                    <a:p>
                      <a:endParaRPr lang="en-US" dirty="0"/>
                    </a:p>
                  </a:txBody>
                  <a:tcPr/>
                </a:tc>
                <a:tc>
                  <a:txBody>
                    <a:bodyPr/>
                    <a:lstStyle/>
                    <a:p>
                      <a:r>
                        <a:rPr lang="en-US" dirty="0">
                          <a:solidFill>
                            <a:srgbClr val="7F7F7F"/>
                          </a:solidFill>
                        </a:rPr>
                        <a:t>C4</a:t>
                      </a:r>
                    </a:p>
                  </a:txBody>
                  <a:tcPr/>
                </a:tc>
                <a:extLst>
                  <a:ext uri="{0D108BD9-81ED-4DB2-BD59-A6C34878D82A}">
                    <a16:rowId xmlns:a16="http://schemas.microsoft.com/office/drawing/2014/main" val="10010"/>
                  </a:ext>
                </a:extLst>
              </a:tr>
            </a:tbl>
          </a:graphicData>
        </a:graphic>
      </p:graphicFrame>
      <p:grpSp>
        <p:nvGrpSpPr>
          <p:cNvPr id="5" name="Group 9"/>
          <p:cNvGrpSpPr/>
          <p:nvPr/>
        </p:nvGrpSpPr>
        <p:grpSpPr>
          <a:xfrm>
            <a:off x="7222060" y="5003926"/>
            <a:ext cx="2311389" cy="1227665"/>
            <a:chOff x="6167967" y="1028700"/>
            <a:chExt cx="2311389" cy="1227665"/>
          </a:xfrm>
        </p:grpSpPr>
        <p:pic>
          <p:nvPicPr>
            <p:cNvPr id="6" name="Picture 5"/>
            <p:cNvPicPr>
              <a:picLocks noChangeAspect="1"/>
            </p:cNvPicPr>
            <p:nvPr/>
          </p:nvPicPr>
          <p:blipFill>
            <a:blip r:embed="rId2"/>
            <a:stretch>
              <a:fillRect/>
            </a:stretch>
          </p:blipFill>
          <p:spPr>
            <a:xfrm rot="808984">
              <a:off x="7336356" y="1113365"/>
              <a:ext cx="1143000" cy="1143000"/>
            </a:xfrm>
            <a:prstGeom prst="rect">
              <a:avLst/>
            </a:prstGeom>
          </p:spPr>
        </p:pic>
        <p:pic>
          <p:nvPicPr>
            <p:cNvPr id="7" name="Picture 6"/>
            <p:cNvPicPr>
              <a:picLocks noChangeAspect="1"/>
            </p:cNvPicPr>
            <p:nvPr/>
          </p:nvPicPr>
          <p:blipFill>
            <a:blip r:embed="rId3"/>
            <a:stretch>
              <a:fillRect/>
            </a:stretch>
          </p:blipFill>
          <p:spPr>
            <a:xfrm>
              <a:off x="6167967" y="1028700"/>
              <a:ext cx="1219200" cy="1143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7426" y="319821"/>
            <a:ext cx="9682644" cy="461665"/>
          </a:xfrm>
          <a:prstGeom prst="rect">
            <a:avLst/>
          </a:prstGeom>
          <a:noFill/>
        </p:spPr>
        <p:txBody>
          <a:bodyPr wrap="square" rtlCol="0">
            <a:spAutoFit/>
          </a:bodyPr>
          <a:lstStyle/>
          <a:p>
            <a:r>
              <a:rPr lang="el-GR" sz="2400" b="1" dirty="0"/>
              <a:t>Περίπτωση: Άνδρας με προοδευτικά επιδεινούμενη δύσπνοια</a:t>
            </a:r>
            <a:endParaRPr lang="en-US" sz="2400" b="1" dirty="0"/>
          </a:p>
        </p:txBody>
      </p:sp>
      <p:sp>
        <p:nvSpPr>
          <p:cNvPr id="3" name="TextBox 2"/>
          <p:cNvSpPr txBox="1"/>
          <p:nvPr/>
        </p:nvSpPr>
        <p:spPr>
          <a:xfrm>
            <a:off x="250264" y="1244307"/>
            <a:ext cx="4344074" cy="1200329"/>
          </a:xfrm>
          <a:prstGeom prst="rect">
            <a:avLst/>
          </a:prstGeom>
          <a:solidFill>
            <a:schemeClr val="accent6">
              <a:lumMod val="20000"/>
              <a:lumOff val="80000"/>
            </a:schemeClr>
          </a:solidFill>
          <a:ln>
            <a:solidFill>
              <a:srgbClr val="00B050"/>
            </a:solidFill>
          </a:ln>
        </p:spPr>
        <p:txBody>
          <a:bodyPr wrap="none" rtlCol="0">
            <a:spAutoFit/>
          </a:bodyPr>
          <a:lstStyle/>
          <a:p>
            <a:pPr marL="285750" indent="-285750">
              <a:buFont typeface="Arial" panose="020B0604020202020204" pitchFamily="34" charset="0"/>
              <a:buChar char="•"/>
            </a:pPr>
            <a:endParaRPr lang="el-GR" b="1" dirty="0"/>
          </a:p>
          <a:p>
            <a:pPr marL="285750" indent="-285750">
              <a:buFont typeface="Arial" panose="020B0604020202020204" pitchFamily="34" charset="0"/>
              <a:buChar char="•"/>
            </a:pPr>
            <a:r>
              <a:rPr lang="el-GR" b="1" dirty="0"/>
              <a:t>ΑΝΔΡΑΣ 52 ΕΤΩΝ </a:t>
            </a:r>
          </a:p>
          <a:p>
            <a:pPr marL="285750" indent="-285750">
              <a:buFont typeface="Arial" panose="020B0604020202020204" pitchFamily="34" charset="0"/>
              <a:buChar char="•"/>
            </a:pPr>
            <a:endParaRPr lang="el-GR" b="1" dirty="0"/>
          </a:p>
          <a:p>
            <a:pPr marL="285750" indent="-285750">
              <a:buFont typeface="Arial" panose="020B0604020202020204" pitchFamily="34" charset="0"/>
              <a:buChar char="•"/>
            </a:pPr>
            <a:r>
              <a:rPr lang="el-GR" b="1" dirty="0"/>
              <a:t>ΙΔΙΩΤΙΚΟΣ ΥΠΑΛΛΗΛΟΣ, ΜΗ ΚΑΠΝΙΣΤΗΣ</a:t>
            </a:r>
          </a:p>
        </p:txBody>
      </p:sp>
      <p:sp>
        <p:nvSpPr>
          <p:cNvPr id="4" name="TextBox 3"/>
          <p:cNvSpPr txBox="1"/>
          <p:nvPr/>
        </p:nvSpPr>
        <p:spPr>
          <a:xfrm>
            <a:off x="250264" y="2810417"/>
            <a:ext cx="7990521" cy="923330"/>
          </a:xfrm>
          <a:prstGeom prst="rect">
            <a:avLst/>
          </a:prstGeom>
          <a:noFill/>
        </p:spPr>
        <p:txBody>
          <a:bodyPr wrap="none" rtlCol="0">
            <a:spAutoFit/>
          </a:bodyPr>
          <a:lstStyle/>
          <a:p>
            <a:r>
              <a:rPr lang="el-GR" b="1" dirty="0">
                <a:solidFill>
                  <a:srgbClr val="00B050"/>
                </a:solidFill>
              </a:rPr>
              <a:t>18/07/23</a:t>
            </a:r>
            <a:r>
              <a:rPr lang="el-GR" dirty="0">
                <a:solidFill>
                  <a:srgbClr val="00B050"/>
                </a:solidFill>
              </a:rPr>
              <a:t> </a:t>
            </a:r>
            <a:r>
              <a:rPr lang="el-GR" dirty="0"/>
              <a:t>     ΑΙΜΑΤΟΥΡΙΑ ΣΕ ΕΔΑΦΟΣ ΝΕΦΡΟΛΙΘΙΑΣΗΣ ΑΡ: </a:t>
            </a:r>
            <a:r>
              <a:rPr lang="en-US" dirty="0"/>
              <a:t>PIG</a:t>
            </a:r>
            <a:r>
              <a:rPr lang="el-GR" dirty="0"/>
              <a:t>Τ</a:t>
            </a:r>
            <a:r>
              <a:rPr lang="en-US" dirty="0"/>
              <a:t>AIL</a:t>
            </a:r>
            <a:endParaRPr lang="el-GR" dirty="0"/>
          </a:p>
          <a:p>
            <a:endParaRPr lang="el-GR" dirty="0"/>
          </a:p>
          <a:p>
            <a:r>
              <a:rPr lang="el-GR" dirty="0"/>
              <a:t>                        ΕΚΤΟΤΕ, </a:t>
            </a:r>
            <a:r>
              <a:rPr lang="el-GR" b="1" dirty="0"/>
              <a:t>ΑΝΑΦΕΡΟΜΕΝΗ ΔΥΣΠΝΟΙΑ </a:t>
            </a:r>
            <a:r>
              <a:rPr lang="el-GR" dirty="0"/>
              <a:t>ΠΡΟΟΔΕΥΤΙΚΑ ΕΠΙΔΕΙΝΟΥΜΕΝΗ</a:t>
            </a:r>
            <a:endParaRPr lang="en-US" dirty="0"/>
          </a:p>
        </p:txBody>
      </p:sp>
      <p:sp>
        <p:nvSpPr>
          <p:cNvPr id="6" name="6 - TextBox">
            <a:extLst>
              <a:ext uri="{FF2B5EF4-FFF2-40B4-BE49-F238E27FC236}">
                <a16:creationId xmlns:a16="http://schemas.microsoft.com/office/drawing/2014/main" id="{5A1CC665-8537-C0DA-63D2-43C4B60A7B1E}"/>
              </a:ext>
            </a:extLst>
          </p:cNvPr>
          <p:cNvSpPr txBox="1"/>
          <p:nvPr/>
        </p:nvSpPr>
        <p:spPr>
          <a:xfrm>
            <a:off x="4323848" y="4561242"/>
            <a:ext cx="4213974" cy="830997"/>
          </a:xfrm>
          <a:prstGeom prst="rect">
            <a:avLst/>
          </a:prstGeom>
          <a:noFill/>
        </p:spPr>
        <p:txBody>
          <a:bodyPr wrap="none" rtlCol="0">
            <a:spAutoFit/>
          </a:bodyPr>
          <a:lstStyle/>
          <a:p>
            <a:r>
              <a:rPr lang="en-US" sz="2400" b="1" dirty="0"/>
              <a:t>Sat: 91% (21%) </a:t>
            </a:r>
          </a:p>
          <a:p>
            <a:r>
              <a:rPr lang="en-US" sz="2400" b="1" dirty="0"/>
              <a:t>ABGs  </a:t>
            </a:r>
            <a:r>
              <a:rPr lang="en-US" sz="2400" b="1" dirty="0" err="1">
                <a:solidFill>
                  <a:srgbClr val="FF0000"/>
                </a:solidFill>
              </a:rPr>
              <a:t>pO</a:t>
            </a:r>
            <a:r>
              <a:rPr lang="en-US" sz="2400" b="1" dirty="0">
                <a:solidFill>
                  <a:srgbClr val="FF0000"/>
                </a:solidFill>
              </a:rPr>
              <a:t>₂: 69 </a:t>
            </a:r>
            <a:r>
              <a:rPr lang="en-US" sz="2400" b="1" dirty="0" err="1">
                <a:solidFill>
                  <a:srgbClr val="FF0000"/>
                </a:solidFill>
              </a:rPr>
              <a:t>pCO</a:t>
            </a:r>
            <a:r>
              <a:rPr lang="en-US" sz="2400" b="1" dirty="0">
                <a:solidFill>
                  <a:srgbClr val="FF0000"/>
                </a:solidFill>
              </a:rPr>
              <a:t>₂: 38 Ph: 7,46</a:t>
            </a:r>
            <a:endParaRPr lang="el-GR" sz="2400" b="1" dirty="0">
              <a:solidFill>
                <a:srgbClr val="FF0000"/>
              </a:solidFill>
            </a:endParaRPr>
          </a:p>
        </p:txBody>
      </p:sp>
      <p:pic>
        <p:nvPicPr>
          <p:cNvPr id="7" name="Picture 2">
            <a:extLst>
              <a:ext uri="{FF2B5EF4-FFF2-40B4-BE49-F238E27FC236}">
                <a16:creationId xmlns:a16="http://schemas.microsoft.com/office/drawing/2014/main" id="{48A9E9CA-0234-E307-C2F0-69BC798F2C2D}"/>
              </a:ext>
            </a:extLst>
          </p:cNvPr>
          <p:cNvPicPr>
            <a:picLocks noChangeAspect="1" noChangeArrowheads="1"/>
          </p:cNvPicPr>
          <p:nvPr/>
        </p:nvPicPr>
        <p:blipFill>
          <a:blip r:embed="rId2"/>
          <a:srcRect/>
          <a:stretch>
            <a:fillRect/>
          </a:stretch>
        </p:blipFill>
        <p:spPr bwMode="auto">
          <a:xfrm>
            <a:off x="8524142" y="1209502"/>
            <a:ext cx="2936797" cy="2276534"/>
          </a:xfrm>
          <a:prstGeom prst="rect">
            <a:avLst/>
          </a:prstGeom>
          <a:noFill/>
          <a:ln w="9525">
            <a:noFill/>
            <a:miter lim="800000"/>
            <a:headEnd/>
            <a:tailEnd/>
          </a:ln>
          <a:effectLst/>
        </p:spPr>
      </p:pic>
    </p:spTree>
    <p:extLst>
      <p:ext uri="{BB962C8B-B14F-4D97-AF65-F5344CB8AC3E}">
        <p14:creationId xmlns:p14="http://schemas.microsoft.com/office/powerpoint/2010/main" val="3133159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88379" y="127750"/>
            <a:ext cx="2323393" cy="400110"/>
          </a:xfrm>
          <a:prstGeom prst="rect">
            <a:avLst/>
          </a:prstGeom>
          <a:noFill/>
        </p:spPr>
        <p:txBody>
          <a:bodyPr wrap="none" rtlCol="0">
            <a:spAutoFit/>
          </a:bodyPr>
          <a:lstStyle/>
          <a:p>
            <a:r>
              <a:rPr lang="el-GR" sz="2000" b="1" dirty="0">
                <a:solidFill>
                  <a:schemeClr val="accent6">
                    <a:lumMod val="75000"/>
                  </a:schemeClr>
                </a:solidFill>
              </a:rPr>
              <a:t>1</a:t>
            </a:r>
            <a:r>
              <a:rPr lang="el-GR" sz="2000" b="1" baseline="30000" dirty="0">
                <a:solidFill>
                  <a:schemeClr val="accent6">
                    <a:lumMod val="75000"/>
                  </a:schemeClr>
                </a:solidFill>
              </a:rPr>
              <a:t>η</a:t>
            </a:r>
            <a:r>
              <a:rPr lang="el-GR" sz="2000" b="1" dirty="0">
                <a:solidFill>
                  <a:schemeClr val="accent6">
                    <a:lumMod val="75000"/>
                  </a:schemeClr>
                </a:solidFill>
              </a:rPr>
              <a:t> </a:t>
            </a:r>
            <a:r>
              <a:rPr lang="en-US" sz="2000" b="1" dirty="0">
                <a:solidFill>
                  <a:schemeClr val="accent6">
                    <a:lumMod val="75000"/>
                  </a:schemeClr>
                </a:solidFill>
              </a:rPr>
              <a:t>HRCT </a:t>
            </a:r>
            <a:r>
              <a:rPr lang="el-GR" sz="2000" b="1" dirty="0">
                <a:solidFill>
                  <a:schemeClr val="accent6">
                    <a:lumMod val="75000"/>
                  </a:schemeClr>
                </a:solidFill>
              </a:rPr>
              <a:t>ΘΩΡΑΚΟΣ: </a:t>
            </a:r>
            <a:r>
              <a:rPr lang="en-US" sz="2000" b="1" dirty="0">
                <a:solidFill>
                  <a:schemeClr val="accent6">
                    <a:lumMod val="75000"/>
                  </a:schemeClr>
                </a:solidFill>
              </a:rPr>
              <a:t> </a:t>
            </a:r>
          </a:p>
        </p:txBody>
      </p:sp>
      <p:pic>
        <p:nvPicPr>
          <p:cNvPr id="1026" name="Picture 2"/>
          <p:cNvPicPr>
            <a:picLocks noChangeAspect="1" noChangeArrowheads="1"/>
          </p:cNvPicPr>
          <p:nvPr/>
        </p:nvPicPr>
        <p:blipFill>
          <a:blip r:embed="rId2" cstate="print"/>
          <a:srcRect/>
          <a:stretch>
            <a:fillRect/>
          </a:stretch>
        </p:blipFill>
        <p:spPr bwMode="auto">
          <a:xfrm>
            <a:off x="3158413" y="541018"/>
            <a:ext cx="3075708" cy="2269376"/>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6266950" y="536634"/>
            <a:ext cx="3043306" cy="2261062"/>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113753" y="553258"/>
            <a:ext cx="3011831" cy="2252749"/>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cstate="print"/>
          <a:srcRect/>
          <a:stretch>
            <a:fillRect/>
          </a:stretch>
        </p:blipFill>
        <p:spPr bwMode="auto">
          <a:xfrm>
            <a:off x="9324563" y="561570"/>
            <a:ext cx="2867437" cy="2236124"/>
          </a:xfrm>
          <a:prstGeom prst="rect">
            <a:avLst/>
          </a:prstGeom>
          <a:noFill/>
          <a:ln w="9525">
            <a:noFill/>
            <a:miter lim="800000"/>
            <a:headEnd/>
            <a:tailEnd/>
          </a:ln>
          <a:effectLst/>
        </p:spPr>
      </p:pic>
      <p:grpSp>
        <p:nvGrpSpPr>
          <p:cNvPr id="12" name="11 - Ομάδα"/>
          <p:cNvGrpSpPr/>
          <p:nvPr/>
        </p:nvGrpSpPr>
        <p:grpSpPr>
          <a:xfrm>
            <a:off x="196779" y="4148604"/>
            <a:ext cx="12074684" cy="2543696"/>
            <a:chOff x="108066" y="3923608"/>
            <a:chExt cx="12074684" cy="2543696"/>
          </a:xfrm>
        </p:grpSpPr>
        <p:pic>
          <p:nvPicPr>
            <p:cNvPr id="8" name="Picture 3"/>
            <p:cNvPicPr>
              <a:picLocks noChangeAspect="1" noChangeArrowheads="1"/>
            </p:cNvPicPr>
            <p:nvPr/>
          </p:nvPicPr>
          <p:blipFill>
            <a:blip r:embed="rId6"/>
            <a:srcRect/>
            <a:stretch>
              <a:fillRect/>
            </a:stretch>
          </p:blipFill>
          <p:spPr bwMode="auto">
            <a:xfrm>
              <a:off x="108066" y="3923608"/>
              <a:ext cx="3092333" cy="2543696"/>
            </a:xfrm>
            <a:prstGeom prst="rect">
              <a:avLst/>
            </a:prstGeom>
            <a:noFill/>
            <a:ln w="9525">
              <a:noFill/>
              <a:miter lim="800000"/>
              <a:headEnd/>
              <a:tailEnd/>
            </a:ln>
            <a:effectLst/>
          </p:spPr>
        </p:pic>
        <p:pic>
          <p:nvPicPr>
            <p:cNvPr id="9" name="Picture 2"/>
            <p:cNvPicPr>
              <a:picLocks noChangeAspect="1" noChangeArrowheads="1"/>
            </p:cNvPicPr>
            <p:nvPr/>
          </p:nvPicPr>
          <p:blipFill>
            <a:blip r:embed="rId7"/>
            <a:srcRect/>
            <a:stretch>
              <a:fillRect/>
            </a:stretch>
          </p:blipFill>
          <p:spPr bwMode="auto">
            <a:xfrm>
              <a:off x="3250277" y="3948065"/>
              <a:ext cx="3086153" cy="2502612"/>
            </a:xfrm>
            <a:prstGeom prst="rect">
              <a:avLst/>
            </a:prstGeom>
            <a:noFill/>
            <a:ln w="9525">
              <a:noFill/>
              <a:miter lim="800000"/>
              <a:headEnd/>
              <a:tailEnd/>
            </a:ln>
            <a:effectLst/>
          </p:spPr>
        </p:pic>
        <p:pic>
          <p:nvPicPr>
            <p:cNvPr id="3074" name="Picture 2"/>
            <p:cNvPicPr>
              <a:picLocks noChangeAspect="1" noChangeArrowheads="1"/>
            </p:cNvPicPr>
            <p:nvPr/>
          </p:nvPicPr>
          <p:blipFill>
            <a:blip r:embed="rId8"/>
            <a:srcRect/>
            <a:stretch>
              <a:fillRect/>
            </a:stretch>
          </p:blipFill>
          <p:spPr bwMode="auto">
            <a:xfrm>
              <a:off x="6375861" y="3956858"/>
              <a:ext cx="2942705" cy="2493817"/>
            </a:xfrm>
            <a:prstGeom prst="rect">
              <a:avLst/>
            </a:prstGeom>
            <a:noFill/>
            <a:ln w="9525">
              <a:noFill/>
              <a:miter lim="800000"/>
              <a:headEnd/>
              <a:tailEnd/>
            </a:ln>
            <a:effectLst/>
          </p:spPr>
        </p:pic>
        <p:pic>
          <p:nvPicPr>
            <p:cNvPr id="3075" name="Picture 3"/>
            <p:cNvPicPr>
              <a:picLocks noChangeAspect="1" noChangeArrowheads="1"/>
            </p:cNvPicPr>
            <p:nvPr/>
          </p:nvPicPr>
          <p:blipFill>
            <a:blip r:embed="rId9"/>
            <a:srcRect/>
            <a:stretch>
              <a:fillRect/>
            </a:stretch>
          </p:blipFill>
          <p:spPr bwMode="auto">
            <a:xfrm>
              <a:off x="9343506" y="3961490"/>
              <a:ext cx="2839244" cy="2464248"/>
            </a:xfrm>
            <a:prstGeom prst="rect">
              <a:avLst/>
            </a:prstGeom>
            <a:noFill/>
            <a:ln w="9525">
              <a:noFill/>
              <a:miter lim="800000"/>
              <a:headEnd/>
              <a:tailEnd/>
            </a:ln>
            <a:effectLst/>
          </p:spPr>
        </p:pic>
      </p:grpSp>
      <p:sp>
        <p:nvSpPr>
          <p:cNvPr id="2" name="TextBox 1">
            <a:extLst>
              <a:ext uri="{FF2B5EF4-FFF2-40B4-BE49-F238E27FC236}">
                <a16:creationId xmlns:a16="http://schemas.microsoft.com/office/drawing/2014/main" id="{F9C18BD5-190F-A5C1-C8FD-B1560A34F689}"/>
              </a:ext>
            </a:extLst>
          </p:cNvPr>
          <p:cNvSpPr txBox="1"/>
          <p:nvPr/>
        </p:nvSpPr>
        <p:spPr>
          <a:xfrm>
            <a:off x="1536296" y="3028890"/>
            <a:ext cx="9461308" cy="400110"/>
          </a:xfrm>
          <a:prstGeom prst="rect">
            <a:avLst/>
          </a:prstGeom>
          <a:noFill/>
        </p:spPr>
        <p:txBody>
          <a:bodyPr wrap="none" rtlCol="0">
            <a:spAutoFit/>
          </a:bodyPr>
          <a:lstStyle/>
          <a:p>
            <a:r>
              <a:rPr lang="el-GR" sz="2000" b="1" dirty="0">
                <a:solidFill>
                  <a:schemeClr val="accent6">
                    <a:lumMod val="75000"/>
                  </a:schemeClr>
                </a:solidFill>
              </a:rPr>
              <a:t>Αντιβιοτικά </a:t>
            </a:r>
            <a:r>
              <a:rPr lang="en-GB" sz="2000" b="1" dirty="0">
                <a:solidFill>
                  <a:schemeClr val="accent6">
                    <a:lumMod val="75000"/>
                  </a:schemeClr>
                </a:solidFill>
              </a:rPr>
              <a:t>→</a:t>
            </a:r>
            <a:r>
              <a:rPr lang="el-GR" sz="2000" b="1" dirty="0">
                <a:solidFill>
                  <a:schemeClr val="accent6">
                    <a:lumMod val="75000"/>
                  </a:schemeClr>
                </a:solidFill>
              </a:rPr>
              <a:t> Επιδείνωση </a:t>
            </a:r>
            <a:r>
              <a:rPr lang="en-GB" sz="2000" b="1" dirty="0">
                <a:solidFill>
                  <a:schemeClr val="accent6">
                    <a:lumMod val="75000"/>
                  </a:schemeClr>
                </a:solidFill>
              </a:rPr>
              <a:t>→</a:t>
            </a:r>
            <a:r>
              <a:rPr lang="el-GR" sz="2000" b="1" dirty="0">
                <a:solidFill>
                  <a:schemeClr val="accent6">
                    <a:lumMod val="75000"/>
                  </a:schemeClr>
                </a:solidFill>
              </a:rPr>
              <a:t> Βρογχοσκόπηση: Αρνητικές </a:t>
            </a:r>
            <a:r>
              <a:rPr lang="en-GB" sz="2000" b="1" dirty="0" err="1">
                <a:solidFill>
                  <a:schemeClr val="accent6">
                    <a:lumMod val="75000"/>
                  </a:schemeClr>
                </a:solidFill>
              </a:rPr>
              <a:t>Cx</a:t>
            </a:r>
            <a:r>
              <a:rPr lang="en-GB" sz="2000" b="1" dirty="0">
                <a:solidFill>
                  <a:schemeClr val="accent6">
                    <a:lumMod val="75000"/>
                  </a:schemeClr>
                </a:solidFill>
              </a:rPr>
              <a:t> →</a:t>
            </a:r>
            <a:r>
              <a:rPr lang="el-GR" sz="2000" b="1" dirty="0">
                <a:solidFill>
                  <a:schemeClr val="accent6">
                    <a:lumMod val="75000"/>
                  </a:schemeClr>
                </a:solidFill>
              </a:rPr>
              <a:t> Περαιτέρω επιδείνωση</a:t>
            </a:r>
            <a:endParaRPr lang="en-US" sz="2000" b="1" dirty="0">
              <a:solidFill>
                <a:schemeClr val="accent6">
                  <a:lumMod val="75000"/>
                </a:schemeClr>
              </a:solidFill>
            </a:endParaRPr>
          </a:p>
        </p:txBody>
      </p:sp>
      <p:sp>
        <p:nvSpPr>
          <p:cNvPr id="4" name="TextBox 3">
            <a:extLst>
              <a:ext uri="{FF2B5EF4-FFF2-40B4-BE49-F238E27FC236}">
                <a16:creationId xmlns:a16="http://schemas.microsoft.com/office/drawing/2014/main" id="{2BEBCD5F-BCC3-7675-8338-2845E7DE1720}"/>
              </a:ext>
            </a:extLst>
          </p:cNvPr>
          <p:cNvSpPr txBox="1"/>
          <p:nvPr/>
        </p:nvSpPr>
        <p:spPr>
          <a:xfrm>
            <a:off x="3734302" y="3732100"/>
            <a:ext cx="4999638" cy="369332"/>
          </a:xfrm>
          <a:prstGeom prst="rect">
            <a:avLst/>
          </a:prstGeom>
          <a:noFill/>
        </p:spPr>
        <p:txBody>
          <a:bodyPr wrap="none" rtlCol="0">
            <a:spAutoFit/>
          </a:bodyPr>
          <a:lstStyle>
            <a:defPPr>
              <a:defRPr lang="en-GR"/>
            </a:defPPr>
            <a:lvl1pPr>
              <a:defRPr sz="2000" b="1">
                <a:solidFill>
                  <a:schemeClr val="accent6">
                    <a:lumMod val="75000"/>
                  </a:schemeClr>
                </a:solidFill>
              </a:defRPr>
            </a:lvl1pPr>
          </a:lstStyle>
          <a:p>
            <a:r>
              <a:rPr lang="el-GR" dirty="0">
                <a:solidFill>
                  <a:srgbClr val="FF0000"/>
                </a:solidFill>
              </a:rPr>
              <a:t>2η </a:t>
            </a:r>
            <a:r>
              <a:rPr lang="en-GB" dirty="0">
                <a:solidFill>
                  <a:srgbClr val="FF0000"/>
                </a:solidFill>
              </a:rPr>
              <a:t>HRCT </a:t>
            </a:r>
            <a:r>
              <a:rPr lang="el-GR" dirty="0">
                <a:solidFill>
                  <a:srgbClr val="FF0000"/>
                </a:solidFill>
              </a:rPr>
              <a:t>θώρακος: </a:t>
            </a:r>
            <a:r>
              <a:rPr lang="el-GR" dirty="0" err="1">
                <a:solidFill>
                  <a:srgbClr val="FF0000"/>
                </a:solidFill>
              </a:rPr>
              <a:t>Οργανούμενη</a:t>
            </a:r>
            <a:r>
              <a:rPr lang="el-GR" dirty="0">
                <a:solidFill>
                  <a:srgbClr val="FF0000"/>
                </a:solidFill>
              </a:rPr>
              <a:t> πνευμονία + </a:t>
            </a:r>
            <a:r>
              <a:rPr lang="en-GB" dirty="0">
                <a:solidFill>
                  <a:srgbClr val="FF0000"/>
                </a:solidFill>
              </a:rPr>
              <a:t>NSIP</a:t>
            </a:r>
            <a:endParaRPr lang="en-GR" dirty="0">
              <a:solidFill>
                <a:srgbClr val="FF0000"/>
              </a:solidFill>
            </a:endParaRPr>
          </a:p>
        </p:txBody>
      </p:sp>
    </p:spTree>
    <p:extLst>
      <p:ext uri="{BB962C8B-B14F-4D97-AF65-F5344CB8AC3E}">
        <p14:creationId xmlns:p14="http://schemas.microsoft.com/office/powerpoint/2010/main" val="259579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7129" y="820271"/>
            <a:ext cx="10722231" cy="3046988"/>
          </a:xfrm>
          <a:prstGeom prst="rect">
            <a:avLst/>
          </a:prstGeom>
          <a:noFill/>
        </p:spPr>
        <p:txBody>
          <a:bodyPr wrap="none" rtlCol="0">
            <a:spAutoFit/>
          </a:bodyPr>
          <a:lstStyle/>
          <a:p>
            <a:r>
              <a:rPr lang="el-GR" sz="2400" b="1" dirty="0"/>
              <a:t>                                   ΕΚΤΙΜΗΣΗ ΑΠΟ ΡΕΥΜΑΤΟΛΟΓΟ</a:t>
            </a:r>
          </a:p>
          <a:p>
            <a:endParaRPr lang="el-GR" sz="2400" b="1" dirty="0"/>
          </a:p>
          <a:p>
            <a:pPr marL="342900" indent="-342900">
              <a:buFont typeface="Arial" panose="020B0604020202020204" pitchFamily="34" charset="0"/>
              <a:buChar char="•"/>
            </a:pPr>
            <a:r>
              <a:rPr lang="el-GR" sz="2400" dirty="0"/>
              <a:t>Απεικονιστική εικόνα </a:t>
            </a:r>
            <a:r>
              <a:rPr lang="en-US" sz="2400" dirty="0"/>
              <a:t>f NSIP/ OP</a:t>
            </a:r>
            <a:r>
              <a:rPr lang="el-GR" sz="2400" dirty="0"/>
              <a:t>              Συμβατή με ΙΙΜ</a:t>
            </a:r>
            <a:r>
              <a:rPr lang="en-GB" sz="2400" dirty="0"/>
              <a:t> </a:t>
            </a:r>
            <a:r>
              <a:rPr lang="el-GR" sz="2400" dirty="0"/>
              <a:t>(πιθανή </a:t>
            </a:r>
            <a:r>
              <a:rPr lang="el-GR" sz="2400" dirty="0" err="1"/>
              <a:t>αντισυνθετάση</a:t>
            </a:r>
            <a:r>
              <a:rPr lang="el-GR" sz="2400" dirty="0"/>
              <a:t>)</a:t>
            </a:r>
          </a:p>
          <a:p>
            <a:pPr marL="342900" indent="-342900">
              <a:buFont typeface="Arial" panose="020B0604020202020204" pitchFamily="34" charset="0"/>
              <a:buChar char="•"/>
            </a:pPr>
            <a:endParaRPr lang="el-GR" sz="2400" dirty="0"/>
          </a:p>
          <a:p>
            <a:pPr marL="342900" indent="-342900">
              <a:buFont typeface="Arial" panose="020B0604020202020204" pitchFamily="34" charset="0"/>
              <a:buChar char="•"/>
            </a:pPr>
            <a:r>
              <a:rPr lang="el-GR" sz="2400" dirty="0"/>
              <a:t>Στάθηκε </a:t>
            </a:r>
            <a:r>
              <a:rPr lang="en-US" sz="2400" dirty="0"/>
              <a:t>panel </a:t>
            </a:r>
            <a:r>
              <a:rPr lang="el-GR" sz="2400" dirty="0" err="1"/>
              <a:t>μυοσίτιδας</a:t>
            </a:r>
            <a:endParaRPr lang="el-GR" sz="2400" dirty="0"/>
          </a:p>
          <a:p>
            <a:pPr marL="342900" indent="-342900">
              <a:buFont typeface="Arial" panose="020B0604020202020204" pitchFamily="34" charset="0"/>
              <a:buChar char="•"/>
            </a:pPr>
            <a:endParaRPr lang="el-GR" sz="2400" dirty="0"/>
          </a:p>
          <a:p>
            <a:endParaRPr lang="el-GR" sz="2400" b="1" dirty="0"/>
          </a:p>
          <a:p>
            <a:r>
              <a:rPr lang="el-GR" sz="2400" b="1" dirty="0"/>
              <a:t> </a:t>
            </a:r>
            <a:endParaRPr lang="en-US" sz="2400" b="1" dirty="0"/>
          </a:p>
        </p:txBody>
      </p:sp>
      <p:sp>
        <p:nvSpPr>
          <p:cNvPr id="5" name="4 - Δεξιό βέλος"/>
          <p:cNvSpPr/>
          <p:nvPr/>
        </p:nvSpPr>
        <p:spPr>
          <a:xfrm>
            <a:off x="5938895" y="1571575"/>
            <a:ext cx="405442" cy="4140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 </a:t>
            </a:r>
          </a:p>
        </p:txBody>
      </p:sp>
      <p:graphicFrame>
        <p:nvGraphicFramePr>
          <p:cNvPr id="4" name="Table 2"/>
          <p:cNvGraphicFramePr>
            <a:graphicFrameLocks noGrp="1"/>
          </p:cNvGraphicFramePr>
          <p:nvPr/>
        </p:nvGraphicFramePr>
        <p:xfrm>
          <a:off x="1578713" y="4058449"/>
          <a:ext cx="8128002" cy="1112520"/>
        </p:xfrm>
        <a:graphic>
          <a:graphicData uri="http://schemas.openxmlformats.org/drawingml/2006/table">
            <a:tbl>
              <a:tblPr firstRow="1" bandRow="1">
                <a:tableStyleId>{E8B1032C-EA38-4F05-BA0D-38AFFFC7BED3}</a:tableStyleId>
              </a:tblPr>
              <a:tblGrid>
                <a:gridCol w="1354667">
                  <a:extLst>
                    <a:ext uri="{9D8B030D-6E8A-4147-A177-3AD203B41FA5}">
                      <a16:colId xmlns:a16="http://schemas.microsoft.com/office/drawing/2014/main" val="20000"/>
                    </a:ext>
                  </a:extLst>
                </a:gridCol>
                <a:gridCol w="1354667">
                  <a:extLst>
                    <a:ext uri="{9D8B030D-6E8A-4147-A177-3AD203B41FA5}">
                      <a16:colId xmlns:a16="http://schemas.microsoft.com/office/drawing/2014/main" val="20001"/>
                    </a:ext>
                  </a:extLst>
                </a:gridCol>
                <a:gridCol w="1354667">
                  <a:extLst>
                    <a:ext uri="{9D8B030D-6E8A-4147-A177-3AD203B41FA5}">
                      <a16:colId xmlns:a16="http://schemas.microsoft.com/office/drawing/2014/main" val="20002"/>
                    </a:ext>
                  </a:extLst>
                </a:gridCol>
                <a:gridCol w="1354667">
                  <a:extLst>
                    <a:ext uri="{9D8B030D-6E8A-4147-A177-3AD203B41FA5}">
                      <a16:colId xmlns:a16="http://schemas.microsoft.com/office/drawing/2014/main" val="20003"/>
                    </a:ext>
                  </a:extLst>
                </a:gridCol>
                <a:gridCol w="1354667">
                  <a:extLst>
                    <a:ext uri="{9D8B030D-6E8A-4147-A177-3AD203B41FA5}">
                      <a16:colId xmlns:a16="http://schemas.microsoft.com/office/drawing/2014/main" val="20004"/>
                    </a:ext>
                  </a:extLst>
                </a:gridCol>
                <a:gridCol w="1354667">
                  <a:extLst>
                    <a:ext uri="{9D8B030D-6E8A-4147-A177-3AD203B41FA5}">
                      <a16:colId xmlns:a16="http://schemas.microsoft.com/office/drawing/2014/main" val="20005"/>
                    </a:ext>
                  </a:extLst>
                </a:gridCol>
              </a:tblGrid>
              <a:tr h="370840">
                <a:tc>
                  <a:txBody>
                    <a:bodyPr/>
                    <a:lstStyle/>
                    <a:p>
                      <a:r>
                        <a:rPr lang="en-US" b="0" dirty="0"/>
                        <a:t>Mi2</a:t>
                      </a:r>
                      <a:r>
                        <a:rPr lang="el-GR" b="0" dirty="0"/>
                        <a:t>α</a:t>
                      </a:r>
                      <a:endParaRPr lang="en-US" b="0" dirty="0"/>
                    </a:p>
                  </a:txBody>
                  <a:tcPr/>
                </a:tc>
                <a:tc>
                  <a:txBody>
                    <a:bodyPr/>
                    <a:lstStyle/>
                    <a:p>
                      <a:r>
                        <a:rPr lang="en-US" b="0" dirty="0"/>
                        <a:t>Mi2</a:t>
                      </a:r>
                      <a:r>
                        <a:rPr lang="el-GR" b="0" dirty="0"/>
                        <a:t>β</a:t>
                      </a:r>
                      <a:endParaRPr lang="en-US" b="0" dirty="0"/>
                    </a:p>
                  </a:txBody>
                  <a:tcPr/>
                </a:tc>
                <a:tc>
                  <a:txBody>
                    <a:bodyPr/>
                    <a:lstStyle/>
                    <a:p>
                      <a:r>
                        <a:rPr lang="en-US" b="0" dirty="0"/>
                        <a:t>TIF1</a:t>
                      </a:r>
                      <a:r>
                        <a:rPr lang="el-GR" b="0" dirty="0"/>
                        <a:t>γ</a:t>
                      </a:r>
                      <a:endParaRPr lang="en-US" b="0" dirty="0"/>
                    </a:p>
                  </a:txBody>
                  <a:tcPr/>
                </a:tc>
                <a:tc>
                  <a:txBody>
                    <a:bodyPr/>
                    <a:lstStyle/>
                    <a:p>
                      <a:r>
                        <a:rPr lang="en-US" b="0" dirty="0"/>
                        <a:t>MDA5</a:t>
                      </a:r>
                    </a:p>
                  </a:txBody>
                  <a:tcPr/>
                </a:tc>
                <a:tc>
                  <a:txBody>
                    <a:bodyPr/>
                    <a:lstStyle/>
                    <a:p>
                      <a:r>
                        <a:rPr lang="en-US" b="0" dirty="0"/>
                        <a:t>NXP2</a:t>
                      </a:r>
                    </a:p>
                  </a:txBody>
                  <a:tcPr/>
                </a:tc>
                <a:tc>
                  <a:txBody>
                    <a:bodyPr/>
                    <a:lstStyle/>
                    <a:p>
                      <a:r>
                        <a:rPr lang="en-US" b="0" dirty="0"/>
                        <a:t>SAE1</a:t>
                      </a:r>
                    </a:p>
                  </a:txBody>
                  <a:tcPr/>
                </a:tc>
                <a:extLst>
                  <a:ext uri="{0D108BD9-81ED-4DB2-BD59-A6C34878D82A}">
                    <a16:rowId xmlns:a16="http://schemas.microsoft.com/office/drawing/2014/main" val="10000"/>
                  </a:ext>
                </a:extLst>
              </a:tr>
              <a:tr h="370840">
                <a:tc>
                  <a:txBody>
                    <a:bodyPr/>
                    <a:lstStyle/>
                    <a:p>
                      <a:r>
                        <a:rPr lang="en-US" dirty="0"/>
                        <a:t>Ku</a:t>
                      </a:r>
                    </a:p>
                  </a:txBody>
                  <a:tcPr/>
                </a:tc>
                <a:tc>
                  <a:txBody>
                    <a:bodyPr/>
                    <a:lstStyle/>
                    <a:p>
                      <a:r>
                        <a:rPr lang="en-US" dirty="0"/>
                        <a:t>Pm/</a:t>
                      </a:r>
                      <a:r>
                        <a:rPr lang="en-US" dirty="0" err="1"/>
                        <a:t>Scl</a:t>
                      </a:r>
                      <a:r>
                        <a:rPr lang="en-US" baseline="0" dirty="0"/>
                        <a:t> 100</a:t>
                      </a:r>
                      <a:endParaRPr lang="en-US" dirty="0"/>
                    </a:p>
                  </a:txBody>
                  <a:tcPr/>
                </a:tc>
                <a:tc>
                  <a:txBody>
                    <a:bodyPr/>
                    <a:lstStyle/>
                    <a:p>
                      <a:r>
                        <a:rPr lang="en-US" dirty="0"/>
                        <a:t>Pm/</a:t>
                      </a:r>
                      <a:r>
                        <a:rPr lang="en-US" dirty="0" err="1"/>
                        <a:t>scl</a:t>
                      </a:r>
                      <a:r>
                        <a:rPr lang="en-US" dirty="0"/>
                        <a:t> 75</a:t>
                      </a:r>
                    </a:p>
                  </a:txBody>
                  <a:tcPr/>
                </a:tc>
                <a:tc>
                  <a:txBody>
                    <a:bodyPr/>
                    <a:lstStyle/>
                    <a:p>
                      <a:r>
                        <a:rPr lang="en-US" dirty="0"/>
                        <a:t>Jo-1</a:t>
                      </a:r>
                    </a:p>
                  </a:txBody>
                  <a:tcPr/>
                </a:tc>
                <a:tc>
                  <a:txBody>
                    <a:bodyPr/>
                    <a:lstStyle/>
                    <a:p>
                      <a:r>
                        <a:rPr lang="en-US" dirty="0"/>
                        <a:t>SRP</a:t>
                      </a:r>
                    </a:p>
                  </a:txBody>
                  <a:tcPr/>
                </a:tc>
                <a:tc>
                  <a:txBody>
                    <a:bodyPr/>
                    <a:lstStyle/>
                    <a:p>
                      <a:r>
                        <a:rPr lang="en-US" dirty="0"/>
                        <a:t>PL- 7</a:t>
                      </a:r>
                    </a:p>
                  </a:txBody>
                  <a:tcPr/>
                </a:tc>
                <a:extLst>
                  <a:ext uri="{0D108BD9-81ED-4DB2-BD59-A6C34878D82A}">
                    <a16:rowId xmlns:a16="http://schemas.microsoft.com/office/drawing/2014/main" val="10001"/>
                  </a:ext>
                </a:extLst>
              </a:tr>
              <a:tr h="370840">
                <a:tc>
                  <a:txBody>
                    <a:bodyPr/>
                    <a:lstStyle/>
                    <a:p>
                      <a:r>
                        <a:rPr lang="en-US" dirty="0"/>
                        <a:t>PL 12</a:t>
                      </a:r>
                    </a:p>
                  </a:txBody>
                  <a:tcPr/>
                </a:tc>
                <a:tc>
                  <a:txBody>
                    <a:bodyPr/>
                    <a:lstStyle/>
                    <a:p>
                      <a:r>
                        <a:rPr lang="en-US" dirty="0"/>
                        <a:t>EJ</a:t>
                      </a:r>
                    </a:p>
                  </a:txBody>
                  <a:tcPr/>
                </a:tc>
                <a:tc>
                  <a:txBody>
                    <a:bodyPr/>
                    <a:lstStyle/>
                    <a:p>
                      <a:r>
                        <a:rPr lang="en-US" dirty="0"/>
                        <a:t>OJ </a:t>
                      </a:r>
                    </a:p>
                  </a:txBody>
                  <a:tcPr/>
                </a:tc>
                <a:tc>
                  <a:txBody>
                    <a:bodyPr/>
                    <a:lstStyle/>
                    <a:p>
                      <a:r>
                        <a:rPr lang="en-US" dirty="0"/>
                        <a:t>Ro</a:t>
                      </a:r>
                      <a:r>
                        <a:rPr lang="en-US" baseline="0" dirty="0"/>
                        <a:t> 52</a:t>
                      </a:r>
                      <a:endParaRPr lang="en-US" dirty="0"/>
                    </a:p>
                  </a:txBody>
                  <a:tcPr/>
                </a:tc>
                <a:tc>
                  <a:txBody>
                    <a:bodyPr/>
                    <a:lstStyle/>
                    <a:p>
                      <a:r>
                        <a:rPr lang="en-US" dirty="0"/>
                        <a:t>Cn-1A</a:t>
                      </a:r>
                    </a:p>
                  </a:txBody>
                  <a:tcPr/>
                </a:tc>
                <a:tc>
                  <a:txBody>
                    <a:bodyPr/>
                    <a:lstStyle/>
                    <a:p>
                      <a:r>
                        <a:rPr lang="en-US" dirty="0"/>
                        <a:t>HMGCR</a:t>
                      </a:r>
                    </a:p>
                  </a:txBody>
                  <a:tcPr/>
                </a:tc>
                <a:extLst>
                  <a:ext uri="{0D108BD9-81ED-4DB2-BD59-A6C34878D82A}">
                    <a16:rowId xmlns:a16="http://schemas.microsoft.com/office/drawing/2014/main" val="10002"/>
                  </a:ext>
                </a:extLst>
              </a:tr>
            </a:tbl>
          </a:graphicData>
        </a:graphic>
      </p:graphicFrame>
      <p:sp>
        <p:nvSpPr>
          <p:cNvPr id="6" name="Oval 3"/>
          <p:cNvSpPr/>
          <p:nvPr/>
        </p:nvSpPr>
        <p:spPr>
          <a:xfrm>
            <a:off x="4287656" y="4460023"/>
            <a:ext cx="1196788" cy="2823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782E0C-1F50-20FE-5D3F-4329FEE2550F}"/>
              </a:ext>
            </a:extLst>
          </p:cNvPr>
          <p:cNvSpPr txBox="1"/>
          <p:nvPr/>
        </p:nvSpPr>
        <p:spPr>
          <a:xfrm>
            <a:off x="3140137" y="5910729"/>
            <a:ext cx="6279732" cy="523220"/>
          </a:xfrm>
          <a:prstGeom prst="rect">
            <a:avLst/>
          </a:prstGeom>
          <a:noFill/>
        </p:spPr>
        <p:txBody>
          <a:bodyPr wrap="none" rtlCol="0">
            <a:spAutoFit/>
          </a:bodyPr>
          <a:lstStyle>
            <a:defPPr>
              <a:defRPr lang="en-GR"/>
            </a:defPPr>
            <a:lvl1pPr>
              <a:defRPr sz="2800" b="1">
                <a:solidFill>
                  <a:srgbClr val="00B050"/>
                </a:solidFill>
              </a:defRPr>
            </a:lvl1pPr>
          </a:lstStyle>
          <a:p>
            <a:r>
              <a:rPr lang="el-GR" dirty="0"/>
              <a:t>Η ευλογία των ανοσολογικών εξετάσεων</a:t>
            </a:r>
            <a:endParaRPr lang="en-GR" dirty="0"/>
          </a:p>
        </p:txBody>
      </p:sp>
    </p:spTree>
    <p:extLst>
      <p:ext uri="{BB962C8B-B14F-4D97-AF65-F5344CB8AC3E}">
        <p14:creationId xmlns:p14="http://schemas.microsoft.com/office/powerpoint/2010/main" val="313095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77069" y="14734"/>
            <a:ext cx="11672887" cy="1143000"/>
          </a:xfrm>
        </p:spPr>
        <p:txBody>
          <a:bodyPr>
            <a:normAutofit/>
          </a:bodyPr>
          <a:lstStyle/>
          <a:p>
            <a:r>
              <a:rPr lang="el-GR" sz="2800" b="1" dirty="0">
                <a:latin typeface="+mn-lt"/>
              </a:rPr>
              <a:t>Τα ειδικά αντισώματα για </a:t>
            </a:r>
            <a:r>
              <a:rPr lang="el-GR" sz="2800" b="1" dirty="0" err="1">
                <a:latin typeface="+mn-lt"/>
              </a:rPr>
              <a:t>μυοσίτιδα</a:t>
            </a:r>
            <a:r>
              <a:rPr lang="el-GR" sz="2800" b="1" dirty="0">
                <a:latin typeface="+mn-lt"/>
              </a:rPr>
              <a:t> και η συσχέτιση με συγκεκριμένους κλινικούς φαινοτύπους</a:t>
            </a:r>
          </a:p>
        </p:txBody>
      </p:sp>
      <p:pic>
        <p:nvPicPr>
          <p:cNvPr id="4" name="Picture 2"/>
          <p:cNvPicPr>
            <a:picLocks noChangeAspect="1" noChangeArrowheads="1"/>
          </p:cNvPicPr>
          <p:nvPr/>
        </p:nvPicPr>
        <p:blipFill>
          <a:blip r:embed="rId2" cstate="print"/>
          <a:srcRect/>
          <a:stretch>
            <a:fillRect/>
          </a:stretch>
        </p:blipFill>
        <p:spPr bwMode="auto">
          <a:xfrm>
            <a:off x="1703512" y="1484785"/>
            <a:ext cx="8729358" cy="5046165"/>
          </a:xfrm>
          <a:prstGeom prst="rect">
            <a:avLst/>
          </a:prstGeom>
          <a:noFill/>
          <a:ln w="9525">
            <a:noFill/>
            <a:round/>
            <a:headEnd/>
            <a:tailEnd/>
          </a:ln>
        </p:spPr>
      </p:pic>
      <p:sp>
        <p:nvSpPr>
          <p:cNvPr id="5" name="Text Box 4"/>
          <p:cNvSpPr txBox="1">
            <a:spLocks noChangeArrowheads="1"/>
          </p:cNvSpPr>
          <p:nvPr/>
        </p:nvSpPr>
        <p:spPr bwMode="auto">
          <a:xfrm>
            <a:off x="677069" y="6352508"/>
            <a:ext cx="6252480" cy="505493"/>
          </a:xfrm>
          <a:prstGeom prst="rect">
            <a:avLst/>
          </a:prstGeom>
          <a:noFill/>
          <a:ln w="9525">
            <a:noFill/>
            <a:round/>
            <a:headEnd/>
            <a:tailEnd/>
          </a:ln>
        </p:spPr>
        <p:txBody>
          <a:bodyPr lIns="81631" tIns="49615" rIns="81631" bIns="40816"/>
          <a:lstStyle/>
          <a:p>
            <a:pPr>
              <a:tabLst>
                <a:tab pos="656582" algn="l"/>
                <a:tab pos="1313162" algn="l"/>
                <a:tab pos="1969745" algn="l"/>
                <a:tab pos="2626327" algn="l"/>
                <a:tab pos="3282907" algn="l"/>
                <a:tab pos="3939490" algn="l"/>
                <a:tab pos="4596072" algn="l"/>
                <a:tab pos="5252653" algn="l"/>
                <a:tab pos="5909234" algn="l"/>
              </a:tabLst>
            </a:pPr>
            <a:r>
              <a:rPr lang="en-GB" sz="800" b="1" dirty="0">
                <a:solidFill>
                  <a:srgbClr val="000000"/>
                </a:solidFill>
              </a:rPr>
              <a:t>Journal of Internal Medicine</a:t>
            </a:r>
            <a:br>
              <a:rPr lang="en-GB" sz="800" dirty="0">
                <a:solidFill>
                  <a:srgbClr val="000000"/>
                </a:solidFill>
              </a:rPr>
            </a:br>
            <a:r>
              <a:rPr lang="en-GB" sz="800" dirty="0">
                <a:solidFill>
                  <a:srgbClr val="000000"/>
                </a:solidFill>
              </a:rPr>
              <a:t>25 NOV 2015 DOI: 10.1111/joim.12451</a:t>
            </a:r>
            <a:br>
              <a:rPr lang="en-GB" sz="800" dirty="0">
                <a:solidFill>
                  <a:srgbClr val="000000"/>
                </a:solidFill>
              </a:rPr>
            </a:br>
            <a:r>
              <a:rPr lang="en-GB" sz="800" dirty="0">
                <a:solidFill>
                  <a:srgbClr val="000000"/>
                </a:solidFill>
                <a:hlinkClick r:id="rId3"/>
              </a:rPr>
              <a:t>http://onlinelibrary.wiley.com/doi/10.1111/joim.12451/full#joim12451-fig-0002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012BB0-E9FD-3440-DCF9-B347A74C4A13}"/>
              </a:ext>
            </a:extLst>
          </p:cNvPr>
          <p:cNvSpPr/>
          <p:nvPr/>
        </p:nvSpPr>
        <p:spPr>
          <a:xfrm>
            <a:off x="1328737" y="372866"/>
            <a:ext cx="10176915" cy="461665"/>
          </a:xfrm>
          <a:prstGeom prst="rect">
            <a:avLst/>
          </a:prstGeom>
        </p:spPr>
        <p:txBody>
          <a:bodyPr wrap="square">
            <a:spAutoFit/>
          </a:bodyPr>
          <a:lstStyle/>
          <a:p>
            <a:r>
              <a:rPr lang="el-GR" sz="2400" b="1" dirty="0"/>
              <a:t>Περίπτωση: Γυναίκα με πάρεση προσωπικού, ίλιγγο και αδυναμία βάδισης</a:t>
            </a:r>
          </a:p>
        </p:txBody>
      </p:sp>
      <p:sp>
        <p:nvSpPr>
          <p:cNvPr id="3" name="TextBox 2">
            <a:extLst>
              <a:ext uri="{FF2B5EF4-FFF2-40B4-BE49-F238E27FC236}">
                <a16:creationId xmlns:a16="http://schemas.microsoft.com/office/drawing/2014/main" id="{05623F0D-83F3-975F-90F2-48326C9A84A5}"/>
              </a:ext>
            </a:extLst>
          </p:cNvPr>
          <p:cNvSpPr txBox="1"/>
          <p:nvPr/>
        </p:nvSpPr>
        <p:spPr>
          <a:xfrm>
            <a:off x="323851" y="1228725"/>
            <a:ext cx="6639956" cy="3170099"/>
          </a:xfrm>
          <a:prstGeom prst="rect">
            <a:avLst/>
          </a:prstGeom>
          <a:noFill/>
        </p:spPr>
        <p:txBody>
          <a:bodyPr wrap="square" rtlCol="0">
            <a:spAutoFit/>
          </a:bodyPr>
          <a:lstStyle/>
          <a:p>
            <a:r>
              <a:rPr lang="el-GR" sz="2000" dirty="0"/>
              <a:t>58 ετών</a:t>
            </a:r>
          </a:p>
          <a:p>
            <a:pPr marL="285750" indent="-285750">
              <a:buFont typeface="Arial" panose="020B0604020202020204" pitchFamily="34" charset="0"/>
              <a:buChar char="•"/>
            </a:pPr>
            <a:r>
              <a:rPr lang="el-GR" sz="2000" dirty="0"/>
              <a:t>Περιφερικού τύπου πάρεση προσωπικού</a:t>
            </a:r>
          </a:p>
          <a:p>
            <a:pPr marL="285750" indent="-285750">
              <a:buFont typeface="Arial" panose="020B0604020202020204" pitchFamily="34" charset="0"/>
              <a:buChar char="•"/>
            </a:pPr>
            <a:r>
              <a:rPr lang="el-GR" sz="2000" dirty="0" err="1"/>
              <a:t>Υπασθησία</a:t>
            </a:r>
            <a:r>
              <a:rPr lang="el-GR" sz="2000" dirty="0"/>
              <a:t> κατανομής τριδύμου</a:t>
            </a:r>
          </a:p>
          <a:p>
            <a:pPr marL="285750" indent="-285750">
              <a:buFont typeface="Arial" panose="020B0604020202020204" pitchFamily="34" charset="0"/>
              <a:buChar char="•"/>
            </a:pPr>
            <a:r>
              <a:rPr lang="el-GR" sz="2000" dirty="0"/>
              <a:t>Αταξία ΑΡ άκρων</a:t>
            </a:r>
          </a:p>
          <a:p>
            <a:pPr marL="285750" indent="-285750">
              <a:buFont typeface="Arial" panose="020B0604020202020204" pitchFamily="34" charset="0"/>
              <a:buChar char="•"/>
            </a:pPr>
            <a:r>
              <a:rPr lang="el-GR" sz="2000" dirty="0"/>
              <a:t>Ίλιγγος – Έμετοι</a:t>
            </a:r>
          </a:p>
          <a:p>
            <a:endParaRPr lang="el-GR" sz="2000" dirty="0"/>
          </a:p>
          <a:p>
            <a:endParaRPr lang="el-GR" sz="2000" dirty="0"/>
          </a:p>
          <a:p>
            <a:r>
              <a:rPr lang="en-GB" sz="2000" dirty="0"/>
              <a:t>MRI </a:t>
            </a:r>
            <a:r>
              <a:rPr lang="el-GR" sz="2000" dirty="0"/>
              <a:t>Βλάβη ΑΡ </a:t>
            </a:r>
            <a:r>
              <a:rPr lang="el-GR" sz="2000" dirty="0" err="1"/>
              <a:t>οπισθοπλάγια</a:t>
            </a:r>
            <a:r>
              <a:rPr lang="el-GR" sz="2000" dirty="0"/>
              <a:t> στη γέφυρα προς τη </a:t>
            </a:r>
            <a:r>
              <a:rPr lang="el-GR" sz="2000" dirty="0" err="1"/>
              <a:t>γεφυροπρομηκική</a:t>
            </a:r>
            <a:r>
              <a:rPr lang="el-GR" sz="2000" dirty="0"/>
              <a:t> συμβολή και στο </a:t>
            </a:r>
            <a:r>
              <a:rPr lang="el-GR" sz="2000" dirty="0" err="1"/>
              <a:t>ανω</a:t>
            </a:r>
            <a:r>
              <a:rPr lang="en-GB" sz="2000" dirty="0"/>
              <a:t>-</a:t>
            </a:r>
            <a:r>
              <a:rPr lang="el-GR" sz="2000" dirty="0"/>
              <a:t>μέσο παρεγκεφαλιδικό σκέλος</a:t>
            </a:r>
            <a:endParaRPr lang="en-GR" sz="2000" dirty="0"/>
          </a:p>
        </p:txBody>
      </p:sp>
      <p:pic>
        <p:nvPicPr>
          <p:cNvPr id="4" name="Picture 3">
            <a:extLst>
              <a:ext uri="{FF2B5EF4-FFF2-40B4-BE49-F238E27FC236}">
                <a16:creationId xmlns:a16="http://schemas.microsoft.com/office/drawing/2014/main" id="{332CF348-28C2-52D5-4DBB-6D8B6FCD1595}"/>
              </a:ext>
            </a:extLst>
          </p:cNvPr>
          <p:cNvPicPr>
            <a:picLocks noChangeAspect="1"/>
          </p:cNvPicPr>
          <p:nvPr/>
        </p:nvPicPr>
        <p:blipFill rotWithShape="1">
          <a:blip r:embed="rId2"/>
          <a:srcRect l="21569" r="11929" b="16449"/>
          <a:stretch/>
        </p:blipFill>
        <p:spPr>
          <a:xfrm>
            <a:off x="8660332" y="1228725"/>
            <a:ext cx="3207817" cy="3022600"/>
          </a:xfrm>
          <a:prstGeom prst="rect">
            <a:avLst/>
          </a:prstGeom>
        </p:spPr>
      </p:pic>
      <p:pic>
        <p:nvPicPr>
          <p:cNvPr id="5" name="Picture 4">
            <a:extLst>
              <a:ext uri="{FF2B5EF4-FFF2-40B4-BE49-F238E27FC236}">
                <a16:creationId xmlns:a16="http://schemas.microsoft.com/office/drawing/2014/main" id="{99D2211A-0BEC-7147-7326-418AC496703D}"/>
              </a:ext>
            </a:extLst>
          </p:cNvPr>
          <p:cNvPicPr>
            <a:picLocks noChangeAspect="1"/>
          </p:cNvPicPr>
          <p:nvPr/>
        </p:nvPicPr>
        <p:blipFill rotWithShape="1">
          <a:blip r:embed="rId3"/>
          <a:srcRect l="27941" t="7461" r="23366" b="14162"/>
          <a:stretch/>
        </p:blipFill>
        <p:spPr>
          <a:xfrm>
            <a:off x="5949394" y="1228725"/>
            <a:ext cx="2579658" cy="3114247"/>
          </a:xfrm>
          <a:prstGeom prst="rect">
            <a:avLst/>
          </a:prstGeom>
        </p:spPr>
      </p:pic>
      <p:pic>
        <p:nvPicPr>
          <p:cNvPr id="6" name="Picture 5">
            <a:extLst>
              <a:ext uri="{FF2B5EF4-FFF2-40B4-BE49-F238E27FC236}">
                <a16:creationId xmlns:a16="http://schemas.microsoft.com/office/drawing/2014/main" id="{03AE3CA0-F84F-CC5C-A281-E8E560E78DD7}"/>
              </a:ext>
            </a:extLst>
          </p:cNvPr>
          <p:cNvPicPr>
            <a:picLocks noChangeAspect="1"/>
          </p:cNvPicPr>
          <p:nvPr/>
        </p:nvPicPr>
        <p:blipFill>
          <a:blip r:embed="rId4"/>
          <a:stretch>
            <a:fillRect/>
          </a:stretch>
        </p:blipFill>
        <p:spPr>
          <a:xfrm>
            <a:off x="2486025" y="4578049"/>
            <a:ext cx="6438900" cy="2208511"/>
          </a:xfrm>
          <a:prstGeom prst="rect">
            <a:avLst/>
          </a:prstGeom>
        </p:spPr>
      </p:pic>
    </p:spTree>
    <p:extLst>
      <p:ext uri="{BB962C8B-B14F-4D97-AF65-F5344CB8AC3E}">
        <p14:creationId xmlns:p14="http://schemas.microsoft.com/office/powerpoint/2010/main" val="2773762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val="3032067798"/>
              </p:ext>
            </p:extLst>
          </p:nvPr>
        </p:nvGraphicFramePr>
        <p:xfrm>
          <a:off x="2690446" y="1080056"/>
          <a:ext cx="6811108" cy="4276528"/>
        </p:xfrm>
        <a:graphic>
          <a:graphicData uri="http://schemas.openxmlformats.org/drawingml/2006/table">
            <a:tbl>
              <a:tblPr firstRow="1" bandRow="1">
                <a:tableStyleId>{7E9639D4-E3E2-4D34-9284-5A2195B3D0D7}</a:tableStyleId>
              </a:tblPr>
              <a:tblGrid>
                <a:gridCol w="3405554">
                  <a:extLst>
                    <a:ext uri="{9D8B030D-6E8A-4147-A177-3AD203B41FA5}">
                      <a16:colId xmlns:a16="http://schemas.microsoft.com/office/drawing/2014/main" val="20000"/>
                    </a:ext>
                  </a:extLst>
                </a:gridCol>
                <a:gridCol w="3405554">
                  <a:extLst>
                    <a:ext uri="{9D8B030D-6E8A-4147-A177-3AD203B41FA5}">
                      <a16:colId xmlns:a16="http://schemas.microsoft.com/office/drawing/2014/main" val="20001"/>
                    </a:ext>
                  </a:extLst>
                </a:gridCol>
              </a:tblGrid>
              <a:tr h="298400">
                <a:tc gridSpan="2">
                  <a:txBody>
                    <a:bodyPr/>
                    <a:lstStyle/>
                    <a:p>
                      <a:endParaRPr lang="el-GR" sz="1800" dirty="0"/>
                    </a:p>
                  </a:txBody>
                  <a:tcPr marL="68580" marR="68580" marT="34290" marB="34290">
                    <a:lnB w="12700" cap="flat" cmpd="sng" algn="ctr">
                      <a:solidFill>
                        <a:schemeClr val="tx1"/>
                      </a:solidFill>
                      <a:prstDash val="solid"/>
                      <a:round/>
                      <a:headEnd type="none" w="med" len="med"/>
                      <a:tailEnd type="none" w="med" len="med"/>
                    </a:lnB>
                  </a:tcPr>
                </a:tc>
                <a:tc hMerge="1">
                  <a:txBody>
                    <a:bodyPr/>
                    <a:lstStyle/>
                    <a:p>
                      <a:endParaRPr lang="el-GR" dirty="0"/>
                    </a:p>
                  </a:txBody>
                  <a:tcPr/>
                </a:tc>
                <a:extLst>
                  <a:ext uri="{0D108BD9-81ED-4DB2-BD59-A6C34878D82A}">
                    <a16:rowId xmlns:a16="http://schemas.microsoft.com/office/drawing/2014/main" val="10000"/>
                  </a:ext>
                </a:extLst>
              </a:tr>
              <a:tr h="480060">
                <a:tc>
                  <a:txBody>
                    <a:bodyPr/>
                    <a:lstStyle/>
                    <a:p>
                      <a:r>
                        <a:rPr lang="en-US" sz="1800" b="1" dirty="0"/>
                        <a:t>WBCs= </a:t>
                      </a:r>
                      <a:r>
                        <a:rPr lang="el-GR" sz="1800" b="1" dirty="0" err="1">
                          <a:solidFill>
                            <a:srgbClr val="C00000"/>
                          </a:solidFill>
                        </a:rPr>
                        <a:t>κφ</a:t>
                      </a:r>
                      <a:endParaRPr lang="el-GR"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nSpc>
                          <a:spcPct val="150000"/>
                        </a:lnSpc>
                        <a:buFont typeface="Arial" panose="020B0604020202020204" pitchFamily="34" charset="0"/>
                        <a:buChar char="•"/>
                      </a:pPr>
                      <a:r>
                        <a:rPr lang="en-US" sz="1800" b="1" dirty="0">
                          <a:solidFill>
                            <a:srgbClr val="FF0000"/>
                          </a:solidFill>
                        </a:rPr>
                        <a:t>ANA (+)</a:t>
                      </a:r>
                      <a:r>
                        <a:rPr lang="el-GR" sz="1800" b="1" dirty="0">
                          <a:solidFill>
                            <a:srgbClr val="FF0000"/>
                          </a:solidFill>
                        </a:rPr>
                        <a:t> 1:640</a:t>
                      </a:r>
                      <a:endParaRPr lang="en-US" sz="1800" b="1"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00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Hb= </a:t>
                      </a:r>
                      <a:r>
                        <a:rPr lang="el-GR" sz="1800" b="1" dirty="0" err="1">
                          <a:solidFill>
                            <a:srgbClr val="C00000"/>
                          </a:solidFill>
                        </a:rPr>
                        <a:t>κφ</a:t>
                      </a:r>
                      <a:endParaRPr lang="el-GR" sz="1800" b="1" dirty="0"/>
                    </a:p>
                    <a:p>
                      <a:endParaRPr lang="el-GR"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rgbClr val="FF0000"/>
                          </a:solidFill>
                        </a:rPr>
                        <a:t>anti-dsDNA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800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PLTs= </a:t>
                      </a:r>
                      <a:r>
                        <a:rPr lang="el-GR" sz="1800" b="1" dirty="0" err="1">
                          <a:solidFill>
                            <a:srgbClr val="C00000"/>
                          </a:solidFill>
                        </a:rPr>
                        <a:t>κφ</a:t>
                      </a:r>
                      <a:endParaRPr lang="en-US" sz="1800" b="1" dirty="0">
                        <a:solidFill>
                          <a:schemeClr val="tx1"/>
                        </a:solidFill>
                      </a:endParaRPr>
                    </a:p>
                    <a:p>
                      <a:endParaRPr lang="el-GR"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rgbClr val="FF0000"/>
                          </a:solidFill>
                        </a:rPr>
                        <a:t>Anti-Ro (+)</a:t>
                      </a:r>
                    </a:p>
                    <a:p>
                      <a:pPr marL="285750" indent="-285750">
                        <a:buFont typeface="Arial" panose="020B0604020202020204" pitchFamily="34" charset="0"/>
                        <a:buChar char="•"/>
                      </a:pPr>
                      <a:endParaRPr lang="el-GR"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80060">
                <a:tc>
                  <a:txBody>
                    <a:bodyPr/>
                    <a:lstStyle/>
                    <a:p>
                      <a:r>
                        <a:rPr lang="el-GR" sz="1800" b="1" dirty="0">
                          <a:solidFill>
                            <a:srgbClr val="FF0000"/>
                          </a:solidFill>
                        </a:rPr>
                        <a:t>ΟΝΠ</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dirty="0">
                          <a:solidFill>
                            <a:srgbClr val="FF0000"/>
                          </a:solidFill>
                        </a:rPr>
                        <a:t>Anti-CCP (+)</a:t>
                      </a:r>
                      <a:endParaRPr lang="en-US" sz="1800" b="1" dirty="0">
                        <a:solidFill>
                          <a:srgbClr val="FF0000"/>
                        </a:solidFil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r>
                        <a:rPr lang="el-GR" sz="1800" b="1" dirty="0"/>
                        <a:t>3 κύτταρα (λέμφο)</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85750" indent="-285750">
                        <a:buFont typeface="Arial" panose="020B0604020202020204" pitchFamily="34" charset="0"/>
                        <a:buChar char="•"/>
                      </a:pPr>
                      <a:endParaRPr lang="el-GR" sz="1800" b="1"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r h="436048">
                <a:tc>
                  <a:txBody>
                    <a:bodyPr/>
                    <a:lstStyle/>
                    <a:p>
                      <a:r>
                        <a:rPr lang="en-GB" sz="1800" b="1" dirty="0"/>
                        <a:t>Glu 62</a:t>
                      </a:r>
                      <a:endParaRPr lang="el-GR" sz="1800" b="1" dirty="0"/>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dirty="0">
                        <a:sym typeface="Symbol"/>
                      </a:endParaRP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6"/>
                  </a:ext>
                </a:extLst>
              </a:tr>
              <a:tr h="480060">
                <a:tc>
                  <a:txBody>
                    <a:bodyPr/>
                    <a:lstStyle/>
                    <a:p>
                      <a:r>
                        <a:rPr lang="en-GB" sz="1800" b="1" dirty="0" err="1"/>
                        <a:t>Prot</a:t>
                      </a:r>
                      <a:r>
                        <a:rPr lang="en-GB" sz="1800" b="1" dirty="0"/>
                        <a:t> 92</a:t>
                      </a:r>
                      <a:endParaRPr lang="el-GR" sz="1800" b="1" dirty="0"/>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l-GR" sz="1800" b="1"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r h="341731">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b="0" dirty="0" err="1">
                          <a:solidFill>
                            <a:schemeClr val="tx1"/>
                          </a:solidFill>
                        </a:rPr>
                        <a:t>Ολιγοκλωνικ</a:t>
                      </a:r>
                      <a:r>
                        <a:rPr lang="en-GB" sz="1800" b="0" dirty="0" err="1">
                          <a:solidFill>
                            <a:schemeClr val="tx1"/>
                          </a:solidFill>
                        </a:rPr>
                        <a:t>έ</a:t>
                      </a:r>
                      <a:r>
                        <a:rPr lang="el-GR" sz="1800" b="0" dirty="0">
                          <a:solidFill>
                            <a:schemeClr val="tx1"/>
                          </a:solidFill>
                        </a:rPr>
                        <a:t>ς ζώνες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6" name="TextBox 5">
            <a:extLst>
              <a:ext uri="{FF2B5EF4-FFF2-40B4-BE49-F238E27FC236}">
                <a16:creationId xmlns:a16="http://schemas.microsoft.com/office/drawing/2014/main" id="{0BB0E3DC-6546-2283-7369-A1F61BC3E448}"/>
              </a:ext>
            </a:extLst>
          </p:cNvPr>
          <p:cNvSpPr txBox="1"/>
          <p:nvPr/>
        </p:nvSpPr>
        <p:spPr>
          <a:xfrm>
            <a:off x="2940392" y="5985597"/>
            <a:ext cx="6207853" cy="523220"/>
          </a:xfrm>
          <a:prstGeom prst="rect">
            <a:avLst/>
          </a:prstGeom>
          <a:noFill/>
        </p:spPr>
        <p:txBody>
          <a:bodyPr wrap="none" rtlCol="0">
            <a:spAutoFit/>
          </a:bodyPr>
          <a:lstStyle/>
          <a:p>
            <a:r>
              <a:rPr lang="el-GR" sz="2800" b="1" dirty="0">
                <a:solidFill>
                  <a:srgbClr val="C00000"/>
                </a:solidFill>
              </a:rPr>
              <a:t>Η κατάρα των ανοσολογικών εξετάσεων</a:t>
            </a:r>
            <a:endParaRPr lang="en-GR" sz="2800" b="1" dirty="0">
              <a:solidFill>
                <a:srgbClr val="C00000"/>
              </a:solidFill>
            </a:endParaRPr>
          </a:p>
        </p:txBody>
      </p:sp>
      <p:sp>
        <p:nvSpPr>
          <p:cNvPr id="3" name="Rectangle 2">
            <a:extLst>
              <a:ext uri="{FF2B5EF4-FFF2-40B4-BE49-F238E27FC236}">
                <a16:creationId xmlns:a16="http://schemas.microsoft.com/office/drawing/2014/main" id="{493FA55C-A7BB-6BD1-4561-8ABF5C87DD6F}"/>
              </a:ext>
            </a:extLst>
          </p:cNvPr>
          <p:cNvSpPr/>
          <p:nvPr/>
        </p:nvSpPr>
        <p:spPr>
          <a:xfrm>
            <a:off x="1328737" y="372866"/>
            <a:ext cx="10176915" cy="461665"/>
          </a:xfrm>
          <a:prstGeom prst="rect">
            <a:avLst/>
          </a:prstGeom>
        </p:spPr>
        <p:txBody>
          <a:bodyPr wrap="square">
            <a:spAutoFit/>
          </a:bodyPr>
          <a:lstStyle/>
          <a:p>
            <a:r>
              <a:rPr lang="el-GR" sz="2400" b="1" dirty="0"/>
              <a:t>Περίπτωση: Γυναίκα με πάρεση προσωπικού, ίλιγγο και αδυναμία βάδισης</a:t>
            </a:r>
          </a:p>
        </p:txBody>
      </p:sp>
    </p:spTree>
    <p:extLst>
      <p:ext uri="{BB962C8B-B14F-4D97-AF65-F5344CB8AC3E}">
        <p14:creationId xmlns:p14="http://schemas.microsoft.com/office/powerpoint/2010/main" val="384585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012846-0834-E8F6-B5EE-B84768574840}"/>
              </a:ext>
            </a:extLst>
          </p:cNvPr>
          <p:cNvSpPr txBox="1"/>
          <p:nvPr/>
        </p:nvSpPr>
        <p:spPr>
          <a:xfrm>
            <a:off x="957262" y="328613"/>
            <a:ext cx="10946843" cy="461665"/>
          </a:xfrm>
          <a:prstGeom prst="rect">
            <a:avLst/>
          </a:prstGeom>
          <a:noFill/>
        </p:spPr>
        <p:txBody>
          <a:bodyPr wrap="none" rtlCol="0">
            <a:spAutoFit/>
          </a:bodyPr>
          <a:lstStyle/>
          <a:p>
            <a:r>
              <a:rPr lang="el-GR" sz="2400" b="1" dirty="0"/>
              <a:t>Περίπτωση: Γυναίκα 28 ετών με πάρεση προσωπικού και υποτροπιάζουσες ωτίτιδες</a:t>
            </a:r>
            <a:endParaRPr lang="en-GR" sz="2400" b="1" dirty="0"/>
          </a:p>
        </p:txBody>
      </p:sp>
      <p:sp>
        <p:nvSpPr>
          <p:cNvPr id="3" name="Content Placeholder 2">
            <a:extLst>
              <a:ext uri="{FF2B5EF4-FFF2-40B4-BE49-F238E27FC236}">
                <a16:creationId xmlns:a16="http://schemas.microsoft.com/office/drawing/2014/main" id="{152FBBDA-E64B-6A61-A708-5BB9293DD5FA}"/>
              </a:ext>
            </a:extLst>
          </p:cNvPr>
          <p:cNvSpPr txBox="1">
            <a:spLocks/>
          </p:cNvSpPr>
          <p:nvPr/>
        </p:nvSpPr>
        <p:spPr>
          <a:xfrm>
            <a:off x="838200" y="1468438"/>
            <a:ext cx="10515600" cy="4703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400" dirty="0" err="1"/>
              <a:t>Γυνα</a:t>
            </a:r>
            <a:r>
              <a:rPr lang="en-GR" sz="2400" dirty="0"/>
              <a:t>ί</a:t>
            </a:r>
            <a:r>
              <a:rPr lang="el-GR" sz="2400" dirty="0"/>
              <a:t>κα 28 ετών – Ατομικό αναμνηστικό ελεύθερο</a:t>
            </a:r>
          </a:p>
          <a:p>
            <a:r>
              <a:rPr lang="el-GR" sz="2400" dirty="0"/>
              <a:t>11/2022: Έναρξη επεισοδίων μέσης ωτίτιδας ΑΡ</a:t>
            </a:r>
          </a:p>
          <a:p>
            <a:r>
              <a:rPr lang="el-GR" sz="2400" dirty="0"/>
              <a:t>Μερική ανταπόκριση σε αντιβιοτικά</a:t>
            </a:r>
          </a:p>
          <a:p>
            <a:r>
              <a:rPr lang="el-GR" sz="2400" dirty="0"/>
              <a:t>03/2023: Ξανά μέση ωτίτιδα ΑΡ&gt;ΔΕ + πάρεση προσωπικού</a:t>
            </a:r>
          </a:p>
          <a:p>
            <a:r>
              <a:rPr lang="el-GR" sz="2400" dirty="0"/>
              <a:t>↑ΤΚΕ - ↑↑ </a:t>
            </a:r>
            <a:r>
              <a:rPr lang="en-GB" sz="2400" dirty="0"/>
              <a:t>CRP</a:t>
            </a:r>
            <a:endParaRPr lang="el-GR" sz="2400" dirty="0"/>
          </a:p>
          <a:p>
            <a:endParaRPr lang="el-GR" sz="2400" dirty="0"/>
          </a:p>
          <a:p>
            <a:r>
              <a:rPr lang="el-GR" sz="2400" b="1" dirty="0"/>
              <a:t>Νοσηλεία ΩΡΛ</a:t>
            </a:r>
          </a:p>
          <a:p>
            <a:endParaRPr lang="en-GR" sz="2400" dirty="0"/>
          </a:p>
        </p:txBody>
      </p:sp>
      <p:grpSp>
        <p:nvGrpSpPr>
          <p:cNvPr id="4" name="Group 3">
            <a:extLst>
              <a:ext uri="{FF2B5EF4-FFF2-40B4-BE49-F238E27FC236}">
                <a16:creationId xmlns:a16="http://schemas.microsoft.com/office/drawing/2014/main" id="{D23431F5-DA88-0305-090A-EE861F2A4FB6}"/>
              </a:ext>
            </a:extLst>
          </p:cNvPr>
          <p:cNvGrpSpPr/>
          <p:nvPr/>
        </p:nvGrpSpPr>
        <p:grpSpPr>
          <a:xfrm>
            <a:off x="3431586" y="3640503"/>
            <a:ext cx="8472519" cy="3009533"/>
            <a:chOff x="3431586" y="3640503"/>
            <a:chExt cx="8472519" cy="3009533"/>
          </a:xfrm>
        </p:grpSpPr>
        <p:pic>
          <p:nvPicPr>
            <p:cNvPr id="5" name="Picture 4">
              <a:extLst>
                <a:ext uri="{FF2B5EF4-FFF2-40B4-BE49-F238E27FC236}">
                  <a16:creationId xmlns:a16="http://schemas.microsoft.com/office/drawing/2014/main" id="{3F81F1A9-C578-EE03-DF4E-22A2D2FFF85E}"/>
                </a:ext>
              </a:extLst>
            </p:cNvPr>
            <p:cNvPicPr>
              <a:picLocks noChangeAspect="1"/>
            </p:cNvPicPr>
            <p:nvPr/>
          </p:nvPicPr>
          <p:blipFill>
            <a:blip r:embed="rId2"/>
            <a:stretch>
              <a:fillRect/>
            </a:stretch>
          </p:blipFill>
          <p:spPr>
            <a:xfrm>
              <a:off x="5593793" y="3640503"/>
              <a:ext cx="6310312" cy="3009533"/>
            </a:xfrm>
            <a:prstGeom prst="rect">
              <a:avLst/>
            </a:prstGeom>
          </p:spPr>
        </p:pic>
        <p:sp>
          <p:nvSpPr>
            <p:cNvPr id="6" name="TextBox 5">
              <a:extLst>
                <a:ext uri="{FF2B5EF4-FFF2-40B4-BE49-F238E27FC236}">
                  <a16:creationId xmlns:a16="http://schemas.microsoft.com/office/drawing/2014/main" id="{303522D9-13AD-5A67-1785-8D9CC2C84927}"/>
                </a:ext>
              </a:extLst>
            </p:cNvPr>
            <p:cNvSpPr txBox="1"/>
            <p:nvPr/>
          </p:nvSpPr>
          <p:spPr>
            <a:xfrm>
              <a:off x="3431586" y="5145269"/>
              <a:ext cx="1795107" cy="461665"/>
            </a:xfrm>
            <a:prstGeom prst="rect">
              <a:avLst/>
            </a:prstGeom>
            <a:noFill/>
          </p:spPr>
          <p:txBody>
            <a:bodyPr wrap="none" rtlCol="0">
              <a:spAutoFit/>
            </a:bodyPr>
            <a:lstStyle/>
            <a:p>
              <a:r>
                <a:rPr lang="el-GR" sz="2400" dirty="0"/>
                <a:t>Ακοόγραμμα</a:t>
              </a:r>
              <a:endParaRPr lang="en-GR" sz="2400" dirty="0"/>
            </a:p>
          </p:txBody>
        </p:sp>
      </p:grpSp>
    </p:spTree>
    <p:extLst>
      <p:ext uri="{BB962C8B-B14F-4D97-AF65-F5344CB8AC3E}">
        <p14:creationId xmlns:p14="http://schemas.microsoft.com/office/powerpoint/2010/main" val="219516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012846-0834-E8F6-B5EE-B84768574840}"/>
              </a:ext>
            </a:extLst>
          </p:cNvPr>
          <p:cNvSpPr txBox="1"/>
          <p:nvPr/>
        </p:nvSpPr>
        <p:spPr>
          <a:xfrm>
            <a:off x="957262" y="328613"/>
            <a:ext cx="10946843" cy="461665"/>
          </a:xfrm>
          <a:prstGeom prst="rect">
            <a:avLst/>
          </a:prstGeom>
          <a:noFill/>
        </p:spPr>
        <p:txBody>
          <a:bodyPr wrap="none" rtlCol="0">
            <a:spAutoFit/>
          </a:bodyPr>
          <a:lstStyle/>
          <a:p>
            <a:r>
              <a:rPr lang="el-GR" sz="2400" b="1" dirty="0"/>
              <a:t>Περίπτωση: Γυναίκα 28 ετών με πάρεση προσωπικού και υποτροπιάζουσες ωτίτιδες</a:t>
            </a:r>
            <a:endParaRPr lang="en-GR" sz="2400" b="1" dirty="0"/>
          </a:p>
        </p:txBody>
      </p:sp>
      <p:sp>
        <p:nvSpPr>
          <p:cNvPr id="3" name="Content Placeholder 2">
            <a:extLst>
              <a:ext uri="{FF2B5EF4-FFF2-40B4-BE49-F238E27FC236}">
                <a16:creationId xmlns:a16="http://schemas.microsoft.com/office/drawing/2014/main" id="{152FBBDA-E64B-6A61-A708-5BB9293DD5FA}"/>
              </a:ext>
            </a:extLst>
          </p:cNvPr>
          <p:cNvSpPr txBox="1">
            <a:spLocks/>
          </p:cNvSpPr>
          <p:nvPr/>
        </p:nvSpPr>
        <p:spPr>
          <a:xfrm>
            <a:off x="838200" y="1468438"/>
            <a:ext cx="10515600" cy="506094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t>MRI </a:t>
            </a:r>
            <a:r>
              <a:rPr lang="el-GR" sz="2400" b="1" dirty="0"/>
              <a:t>λιθοειδών</a:t>
            </a:r>
          </a:p>
          <a:p>
            <a:r>
              <a:rPr lang="el-GR" sz="2400" dirty="0"/>
              <a:t>Ιστός στην κοιλότητα του μέσου </a:t>
            </a:r>
            <a:r>
              <a:rPr lang="el-GR" sz="2400" dirty="0" err="1"/>
              <a:t>ωτός</a:t>
            </a:r>
            <a:r>
              <a:rPr lang="el-GR" sz="2400" dirty="0"/>
              <a:t> </a:t>
            </a:r>
            <a:r>
              <a:rPr lang="el-GR" sz="2400" dirty="0" err="1"/>
              <a:t>άμφω</a:t>
            </a:r>
            <a:r>
              <a:rPr lang="el-GR" sz="2400" dirty="0"/>
              <a:t> και στην περιοχή της μαστοειδούς – πιθανότατα αντιστοιχεί σε φλεγμονώδεις αλλοιώσεις</a:t>
            </a:r>
          </a:p>
          <a:p>
            <a:r>
              <a:rPr lang="el-GR" sz="2400" dirty="0"/>
              <a:t>Γραμμοειδής πρόσληψη προσωπικού ενδεικτική φλεγμονώδους νευροπάθειας</a:t>
            </a:r>
          </a:p>
          <a:p>
            <a:endParaRPr lang="el-GR" sz="2400" dirty="0"/>
          </a:p>
          <a:p>
            <a:r>
              <a:rPr lang="el-GR" sz="2400" dirty="0"/>
              <a:t>Μαστοειδεκτομή: Φλεγμονώδεις αλλοιώσεις, χωρίς παρουσία κοκκιώματος</a:t>
            </a:r>
            <a:endParaRPr lang="en-GB" sz="2400" dirty="0"/>
          </a:p>
          <a:p>
            <a:r>
              <a:rPr lang="el-GR" sz="2400" dirty="0" err="1"/>
              <a:t>Συμπτωματικ</a:t>
            </a:r>
            <a:r>
              <a:rPr lang="en-GB" sz="2400" dirty="0"/>
              <a:t>ά</a:t>
            </a:r>
            <a:r>
              <a:rPr lang="el-GR" sz="2400" dirty="0"/>
              <a:t> κορτικοειδή: Βελτίωση αλλά υποτροπή στη μείωση</a:t>
            </a:r>
          </a:p>
          <a:p>
            <a:endParaRPr lang="el-GR" sz="2400" dirty="0"/>
          </a:p>
          <a:p>
            <a:r>
              <a:rPr lang="el-GR" sz="2400" dirty="0"/>
              <a:t>???</a:t>
            </a:r>
          </a:p>
          <a:p>
            <a:endParaRPr lang="el-GR" sz="2400" dirty="0"/>
          </a:p>
          <a:p>
            <a:r>
              <a:rPr lang="el-GR" sz="2400" dirty="0"/>
              <a:t>Ρευματολογική εκτίμηση: </a:t>
            </a:r>
            <a:r>
              <a:rPr lang="en-GB" sz="2400" b="1" dirty="0">
                <a:solidFill>
                  <a:srgbClr val="C00000"/>
                </a:solidFill>
              </a:rPr>
              <a:t>anti-PR3 127 (20 IU/</a:t>
            </a:r>
            <a:r>
              <a:rPr lang="el-GR" sz="2400" b="1" dirty="0">
                <a:solidFill>
                  <a:srgbClr val="C00000"/>
                </a:solidFill>
              </a:rPr>
              <a:t>μ</a:t>
            </a:r>
            <a:r>
              <a:rPr lang="en-GB" sz="2400" b="1" dirty="0">
                <a:solidFill>
                  <a:srgbClr val="C00000"/>
                </a:solidFill>
              </a:rPr>
              <a:t>l)</a:t>
            </a:r>
          </a:p>
          <a:p>
            <a:r>
              <a:rPr lang="el-GR" sz="2400" b="1" dirty="0"/>
              <a:t>Διάγνωση: Κοκκιωμάτωση με </a:t>
            </a:r>
            <a:r>
              <a:rPr lang="el-GR" sz="2400" b="1" dirty="0" err="1"/>
              <a:t>πολυαγγειίτιδα</a:t>
            </a:r>
            <a:r>
              <a:rPr lang="el-GR" sz="2400" b="1" dirty="0"/>
              <a:t> (</a:t>
            </a:r>
            <a:r>
              <a:rPr lang="en-GB" sz="2400" b="1" dirty="0"/>
              <a:t>Wegener’s)</a:t>
            </a:r>
            <a:endParaRPr lang="el-GR" sz="2400" b="1" dirty="0"/>
          </a:p>
        </p:txBody>
      </p:sp>
      <p:sp>
        <p:nvSpPr>
          <p:cNvPr id="4" name="TextBox 3">
            <a:extLst>
              <a:ext uri="{FF2B5EF4-FFF2-40B4-BE49-F238E27FC236}">
                <a16:creationId xmlns:a16="http://schemas.microsoft.com/office/drawing/2014/main" id="{7B208433-556B-5EDD-AD16-3C9A5C1F36B8}"/>
              </a:ext>
            </a:extLst>
          </p:cNvPr>
          <p:cNvSpPr txBox="1"/>
          <p:nvPr/>
        </p:nvSpPr>
        <p:spPr>
          <a:xfrm>
            <a:off x="9460470" y="5144392"/>
            <a:ext cx="2731530" cy="1384995"/>
          </a:xfrm>
          <a:prstGeom prst="rect">
            <a:avLst/>
          </a:prstGeom>
          <a:noFill/>
        </p:spPr>
        <p:txBody>
          <a:bodyPr wrap="square" rtlCol="0">
            <a:spAutoFit/>
          </a:bodyPr>
          <a:lstStyle/>
          <a:p>
            <a:r>
              <a:rPr lang="el-GR" sz="2800" b="1" dirty="0">
                <a:solidFill>
                  <a:srgbClr val="00B050"/>
                </a:solidFill>
              </a:rPr>
              <a:t>Η ευλογία των ανοσολογικών εξετάσεων</a:t>
            </a:r>
            <a:endParaRPr lang="en-GR" sz="2800" b="1" dirty="0">
              <a:solidFill>
                <a:srgbClr val="00B050"/>
              </a:solidFill>
            </a:endParaRPr>
          </a:p>
        </p:txBody>
      </p:sp>
    </p:spTree>
    <p:extLst>
      <p:ext uri="{BB962C8B-B14F-4D97-AF65-F5344CB8AC3E}">
        <p14:creationId xmlns:p14="http://schemas.microsoft.com/office/powerpoint/2010/main" val="31252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ChangeArrowheads="1"/>
          </p:cNvSpPr>
          <p:nvPr/>
        </p:nvSpPr>
        <p:spPr bwMode="auto">
          <a:xfrm>
            <a:off x="1881159" y="155575"/>
            <a:ext cx="8466137" cy="987409"/>
          </a:xfrm>
          <a:prstGeom prst="rect">
            <a:avLst/>
          </a:prstGeom>
          <a:noFill/>
          <a:ln w="9525">
            <a:noFill/>
            <a:miter lim="800000"/>
            <a:headEnd/>
            <a:tailEnd/>
          </a:ln>
        </p:spPr>
        <p:txBody>
          <a:bodyPr anchor="ctr"/>
          <a:lstStyle/>
          <a:p>
            <a:pPr algn="ctr"/>
            <a:r>
              <a:rPr lang="el-GR" sz="2800" b="1" dirty="0" err="1">
                <a:latin typeface="+mj-lt"/>
              </a:rPr>
              <a:t>Αυτοαντισώματα</a:t>
            </a:r>
            <a:r>
              <a:rPr lang="el-GR" sz="2800" b="1" dirty="0">
                <a:latin typeface="+mj-lt"/>
              </a:rPr>
              <a:t> </a:t>
            </a:r>
            <a:r>
              <a:rPr lang="en-US" sz="2800" b="1" dirty="0">
                <a:latin typeface="+mj-lt"/>
              </a:rPr>
              <a:t>ANCA</a:t>
            </a:r>
          </a:p>
        </p:txBody>
      </p:sp>
      <p:sp>
        <p:nvSpPr>
          <p:cNvPr id="41987" name="Rectangle 6"/>
          <p:cNvSpPr>
            <a:spLocks noChangeArrowheads="1"/>
          </p:cNvSpPr>
          <p:nvPr/>
        </p:nvSpPr>
        <p:spPr bwMode="auto">
          <a:xfrm>
            <a:off x="2405064" y="1466848"/>
            <a:ext cx="7585075" cy="4191000"/>
          </a:xfrm>
          <a:prstGeom prst="rect">
            <a:avLst/>
          </a:prstGeom>
          <a:noFill/>
          <a:ln w="9525">
            <a:noFill/>
            <a:miter lim="800000"/>
            <a:headEnd/>
            <a:tailEnd/>
          </a:ln>
        </p:spPr>
        <p:txBody>
          <a:bodyPr/>
          <a:lstStyle/>
          <a:p>
            <a:pPr marL="342900" indent="-342900">
              <a:lnSpc>
                <a:spcPct val="150000"/>
              </a:lnSpc>
              <a:spcBef>
                <a:spcPct val="20000"/>
              </a:spcBef>
              <a:buFontTx/>
              <a:buChar char="•"/>
            </a:pPr>
            <a:endParaRPr lang="en-GB" sz="2800"/>
          </a:p>
        </p:txBody>
      </p:sp>
      <p:sp>
        <p:nvSpPr>
          <p:cNvPr id="39941" name="Rectangle 7"/>
          <p:cNvSpPr>
            <a:spLocks noChangeArrowheads="1"/>
          </p:cNvSpPr>
          <p:nvPr/>
        </p:nvSpPr>
        <p:spPr bwMode="auto">
          <a:xfrm>
            <a:off x="7535894" y="1428736"/>
            <a:ext cx="3060700" cy="3571900"/>
          </a:xfrm>
          <a:prstGeom prst="rect">
            <a:avLst/>
          </a:prstGeom>
          <a:noFill/>
          <a:ln w="9525">
            <a:solidFill>
              <a:srgbClr val="BED9EC"/>
            </a:solidFill>
            <a:miter lim="800000"/>
            <a:headEnd/>
            <a:tailEnd/>
          </a:ln>
        </p:spPr>
        <p:txBody>
          <a:bodyPr/>
          <a:lstStyle/>
          <a:p>
            <a:pPr marL="342900" indent="-342900" algn="just">
              <a:lnSpc>
                <a:spcPct val="120000"/>
              </a:lnSpc>
              <a:spcBef>
                <a:spcPct val="20000"/>
              </a:spcBef>
              <a:buSzPct val="80000"/>
              <a:defRPr/>
            </a:pPr>
            <a:r>
              <a:rPr lang="en-US" sz="2800" b="1" dirty="0">
                <a:sym typeface="Symbol" pitchFamily="18" charset="2"/>
              </a:rPr>
              <a:t>       </a:t>
            </a:r>
            <a:r>
              <a:rPr lang="en-US" sz="2400" b="1" dirty="0">
                <a:sym typeface="Symbol" pitchFamily="18" charset="2"/>
              </a:rPr>
              <a:t>A</a:t>
            </a:r>
            <a:r>
              <a:rPr lang="el-GR" sz="2400" b="1" dirty="0">
                <a:sym typeface="Symbol" pitchFamily="18" charset="2"/>
              </a:rPr>
              <a:t>νίχνευση</a:t>
            </a:r>
            <a:endParaRPr lang="en-US" sz="2400" b="1" dirty="0">
              <a:sym typeface="Symbol" pitchFamily="18" charset="2"/>
            </a:endParaRPr>
          </a:p>
          <a:p>
            <a:pPr marL="342900" indent="-342900" algn="just">
              <a:lnSpc>
                <a:spcPct val="120000"/>
              </a:lnSpc>
              <a:spcBef>
                <a:spcPct val="20000"/>
              </a:spcBef>
              <a:buSzPct val="80000"/>
              <a:buFont typeface="Wingdings" pitchFamily="2" charset="2"/>
              <a:buChar char="l"/>
              <a:defRPr/>
            </a:pPr>
            <a:r>
              <a:rPr lang="el-GR" sz="2200" b="1" dirty="0" err="1">
                <a:sym typeface="Symbol" pitchFamily="18" charset="2"/>
              </a:rPr>
              <a:t>Ανοσοφθορισμός</a:t>
            </a:r>
            <a:endParaRPr lang="el-GR" sz="2200" b="1" dirty="0">
              <a:sym typeface="Symbol" pitchFamily="18" charset="2"/>
            </a:endParaRPr>
          </a:p>
          <a:p>
            <a:pPr marL="342900" indent="-342900" algn="just">
              <a:lnSpc>
                <a:spcPct val="120000"/>
              </a:lnSpc>
              <a:spcBef>
                <a:spcPct val="20000"/>
              </a:spcBef>
              <a:buSzPct val="80000"/>
              <a:defRPr/>
            </a:pPr>
            <a:r>
              <a:rPr lang="el-GR" sz="2200" b="1" dirty="0">
                <a:sym typeface="Symbol" pitchFamily="18" charset="2"/>
              </a:rPr>
              <a:t>    (</a:t>
            </a:r>
            <a:r>
              <a:rPr lang="en-US" sz="2200" b="1" dirty="0">
                <a:sym typeface="Symbol" pitchFamily="18" charset="2"/>
              </a:rPr>
              <a:t>c-/p- ANCA)</a:t>
            </a:r>
          </a:p>
          <a:p>
            <a:pPr marL="342900" indent="-342900" algn="just">
              <a:lnSpc>
                <a:spcPct val="120000"/>
              </a:lnSpc>
              <a:spcBef>
                <a:spcPct val="20000"/>
              </a:spcBef>
              <a:buSzPct val="80000"/>
              <a:defRPr/>
            </a:pPr>
            <a:endParaRPr lang="en-US" sz="2200" b="1" dirty="0">
              <a:sym typeface="Symbol" pitchFamily="18" charset="2"/>
            </a:endParaRPr>
          </a:p>
          <a:p>
            <a:pPr marL="342900" indent="-342900" algn="just">
              <a:lnSpc>
                <a:spcPct val="120000"/>
              </a:lnSpc>
              <a:spcBef>
                <a:spcPct val="20000"/>
              </a:spcBef>
              <a:buSzPct val="80000"/>
              <a:buFont typeface="Wingdings" pitchFamily="2" charset="2"/>
              <a:buChar char="l"/>
              <a:defRPr/>
            </a:pPr>
            <a:r>
              <a:rPr lang="en-US" sz="2200" b="1" dirty="0">
                <a:sym typeface="Symbol" pitchFamily="18" charset="2"/>
              </a:rPr>
              <a:t>ELISA </a:t>
            </a:r>
          </a:p>
          <a:p>
            <a:pPr marL="342900" indent="-342900" algn="just">
              <a:lnSpc>
                <a:spcPct val="120000"/>
              </a:lnSpc>
              <a:spcBef>
                <a:spcPct val="20000"/>
              </a:spcBef>
              <a:buSzPct val="80000"/>
              <a:defRPr/>
            </a:pPr>
            <a:r>
              <a:rPr lang="en-US" sz="2200" b="1" dirty="0">
                <a:sym typeface="Symbol" pitchFamily="18" charset="2"/>
              </a:rPr>
              <a:t>	Anti – PR3</a:t>
            </a:r>
          </a:p>
          <a:p>
            <a:pPr marL="342900" indent="-342900" algn="just">
              <a:lnSpc>
                <a:spcPct val="120000"/>
              </a:lnSpc>
              <a:spcBef>
                <a:spcPct val="20000"/>
              </a:spcBef>
              <a:buSzPct val="80000"/>
              <a:defRPr/>
            </a:pPr>
            <a:r>
              <a:rPr lang="en-US" sz="2200" b="1" dirty="0">
                <a:sym typeface="Symbol" pitchFamily="18" charset="2"/>
              </a:rPr>
              <a:t>	Anti – MPO</a:t>
            </a:r>
            <a:endParaRPr lang="en-US" sz="2000" b="1" dirty="0">
              <a:sym typeface="Symbol" pitchFamily="18" charset="2"/>
            </a:endParaRPr>
          </a:p>
        </p:txBody>
      </p:sp>
      <p:sp>
        <p:nvSpPr>
          <p:cNvPr id="41989" name="Text Box 9"/>
          <p:cNvSpPr txBox="1">
            <a:spLocks noChangeArrowheads="1"/>
          </p:cNvSpPr>
          <p:nvPr/>
        </p:nvSpPr>
        <p:spPr bwMode="auto">
          <a:xfrm>
            <a:off x="1984376" y="5072061"/>
            <a:ext cx="6469063" cy="523220"/>
          </a:xfrm>
          <a:prstGeom prst="rect">
            <a:avLst/>
          </a:prstGeom>
          <a:noFill/>
          <a:ln w="9525">
            <a:noFill/>
            <a:miter lim="800000"/>
            <a:headEnd/>
            <a:tailEnd/>
          </a:ln>
        </p:spPr>
        <p:txBody>
          <a:bodyPr>
            <a:spAutoFit/>
          </a:bodyPr>
          <a:lstStyle/>
          <a:p>
            <a:pPr eaLnBrk="0" hangingPunct="0"/>
            <a:r>
              <a:rPr lang="en-US" sz="2800" b="1" dirty="0">
                <a:solidFill>
                  <a:srgbClr val="FFFF00"/>
                </a:solidFill>
              </a:rPr>
              <a:t>   </a:t>
            </a:r>
            <a:r>
              <a:rPr lang="en-US" sz="2400" b="1" dirty="0"/>
              <a:t>C-ANCA          </a:t>
            </a:r>
            <a:r>
              <a:rPr lang="el-GR" sz="2400" b="1" dirty="0"/>
              <a:t>            </a:t>
            </a:r>
            <a:r>
              <a:rPr lang="en-US" sz="2400" b="1" dirty="0"/>
              <a:t> P-ANCA</a:t>
            </a:r>
          </a:p>
        </p:txBody>
      </p:sp>
      <p:pic>
        <p:nvPicPr>
          <p:cNvPr id="41990" name="Picture 1" descr="panca"/>
          <p:cNvPicPr>
            <a:picLocks noChangeAspect="1" noChangeArrowheads="1"/>
          </p:cNvPicPr>
          <p:nvPr/>
        </p:nvPicPr>
        <p:blipFill>
          <a:blip r:embed="rId3" cstate="print"/>
          <a:srcRect r="35715" b="13246"/>
          <a:stretch>
            <a:fillRect/>
          </a:stretch>
        </p:blipFill>
        <p:spPr bwMode="auto">
          <a:xfrm>
            <a:off x="4090988" y="1428748"/>
            <a:ext cx="3433762" cy="3714750"/>
          </a:xfrm>
          <a:prstGeom prst="rect">
            <a:avLst/>
          </a:prstGeom>
          <a:noFill/>
          <a:ln w="9525">
            <a:noFill/>
            <a:miter lim="800000"/>
            <a:headEnd/>
            <a:tailEnd/>
          </a:ln>
        </p:spPr>
      </p:pic>
      <p:pic>
        <p:nvPicPr>
          <p:cNvPr id="41991" name="Picture 1" descr="canca"/>
          <p:cNvPicPr>
            <a:picLocks noChangeAspect="1" noChangeArrowheads="1"/>
          </p:cNvPicPr>
          <p:nvPr/>
        </p:nvPicPr>
        <p:blipFill>
          <a:blip r:embed="rId4" cstate="print"/>
          <a:srcRect l="33646" r="8943" b="7874"/>
          <a:stretch>
            <a:fillRect/>
          </a:stretch>
        </p:blipFill>
        <p:spPr bwMode="auto">
          <a:xfrm>
            <a:off x="1524000" y="1428748"/>
            <a:ext cx="2928938" cy="3714750"/>
          </a:xfrm>
          <a:prstGeom prst="rect">
            <a:avLst/>
          </a:prstGeom>
          <a:noFill/>
          <a:ln w="9525">
            <a:noFill/>
            <a:miter lim="800000"/>
            <a:headEnd/>
            <a:tailEnd/>
          </a:ln>
        </p:spPr>
      </p:pic>
      <p:sp>
        <p:nvSpPr>
          <p:cNvPr id="41992" name="7 - Ορθογώνιο"/>
          <p:cNvSpPr>
            <a:spLocks noChangeArrowheads="1"/>
          </p:cNvSpPr>
          <p:nvPr/>
        </p:nvSpPr>
        <p:spPr bwMode="auto">
          <a:xfrm>
            <a:off x="2524125" y="5786455"/>
            <a:ext cx="7143750" cy="88036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lnSpc>
                <a:spcPct val="150000"/>
              </a:lnSpc>
              <a:spcBef>
                <a:spcPct val="20000"/>
              </a:spcBef>
              <a:buSzPct val="80000"/>
              <a:tabLst>
                <a:tab pos="454025" algn="l"/>
              </a:tabLst>
            </a:pPr>
            <a:r>
              <a:rPr lang="el-GR" dirty="0"/>
              <a:t>Ομάδα αντισωμάτων που αναγνωρίζουν συστατικά του κυτταροπλάσματος των</a:t>
            </a:r>
            <a:r>
              <a:rPr lang="en-US" dirty="0"/>
              <a:t> </a:t>
            </a:r>
            <a:r>
              <a:rPr lang="el-GR" dirty="0"/>
              <a:t> μονοκυττάρων και </a:t>
            </a:r>
            <a:r>
              <a:rPr lang="el-GR" dirty="0" err="1"/>
              <a:t>ουδετεροφίλων</a:t>
            </a:r>
            <a:endParaRPr lang="el-GR" dirty="0"/>
          </a:p>
        </p:txBody>
      </p:sp>
      <p:cxnSp>
        <p:nvCxnSpPr>
          <p:cNvPr id="10" name="9 - Ευθεία γραμμή σύνδεσης"/>
          <p:cNvCxnSpPr/>
          <p:nvPr/>
        </p:nvCxnSpPr>
        <p:spPr>
          <a:xfrm rot="5400000">
            <a:off x="2595538" y="3286124"/>
            <a:ext cx="371477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114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EC5D-E89B-7420-06C1-C27EB2CEADB1}"/>
              </a:ext>
            </a:extLst>
          </p:cNvPr>
          <p:cNvSpPr>
            <a:spLocks noGrp="1"/>
          </p:cNvSpPr>
          <p:nvPr>
            <p:ph type="title"/>
          </p:nvPr>
        </p:nvSpPr>
        <p:spPr>
          <a:xfrm>
            <a:off x="838200" y="18255"/>
            <a:ext cx="10515600" cy="1325563"/>
          </a:xfrm>
        </p:spPr>
        <p:txBody>
          <a:bodyPr>
            <a:normAutofit/>
          </a:bodyPr>
          <a:lstStyle/>
          <a:p>
            <a:pPr algn="ctr"/>
            <a:r>
              <a:rPr lang="el-GR" sz="3600" b="1" dirty="0"/>
              <a:t>Δεκάλογος για τις ανοσολογικές εξετάσεις</a:t>
            </a:r>
            <a:endParaRPr lang="en-GR" sz="3600" b="1" dirty="0"/>
          </a:p>
        </p:txBody>
      </p:sp>
      <p:sp>
        <p:nvSpPr>
          <p:cNvPr id="3" name="Content Placeholder 2">
            <a:extLst>
              <a:ext uri="{FF2B5EF4-FFF2-40B4-BE49-F238E27FC236}">
                <a16:creationId xmlns:a16="http://schemas.microsoft.com/office/drawing/2014/main" id="{2940B1D8-1EEC-09E0-8231-780124C96455}"/>
              </a:ext>
            </a:extLst>
          </p:cNvPr>
          <p:cNvSpPr>
            <a:spLocks noGrp="1"/>
          </p:cNvSpPr>
          <p:nvPr>
            <p:ph idx="1"/>
          </p:nvPr>
        </p:nvSpPr>
        <p:spPr>
          <a:xfrm>
            <a:off x="1109662" y="1471609"/>
            <a:ext cx="10515600" cy="5201446"/>
          </a:xfrm>
        </p:spPr>
        <p:txBody>
          <a:bodyPr>
            <a:normAutofit fontScale="77500" lnSpcReduction="20000"/>
          </a:bodyPr>
          <a:lstStyle/>
          <a:p>
            <a:pPr marL="514350" indent="-514350">
              <a:lnSpc>
                <a:spcPct val="150000"/>
              </a:lnSpc>
              <a:buFont typeface="+mj-lt"/>
              <a:buAutoNum type="arabicPeriod"/>
            </a:pPr>
            <a:r>
              <a:rPr lang="el-GR" dirty="0"/>
              <a:t>Η διάγνωση των </a:t>
            </a:r>
            <a:r>
              <a:rPr lang="el-GR" dirty="0" err="1"/>
              <a:t>αυτοάνοσων</a:t>
            </a:r>
            <a:r>
              <a:rPr lang="el-GR" dirty="0"/>
              <a:t> ρευματικών νοσημάτων είναι </a:t>
            </a:r>
            <a:r>
              <a:rPr lang="el-GR" b="1" dirty="0" err="1"/>
              <a:t>κλινικ</a:t>
            </a:r>
            <a:r>
              <a:rPr lang="en-GB" b="1" dirty="0" err="1"/>
              <a:t>ή</a:t>
            </a:r>
            <a:r>
              <a:rPr lang="el-GR" b="1" dirty="0"/>
              <a:t> διάγνωση</a:t>
            </a:r>
            <a:r>
              <a:rPr lang="el-GR" dirty="0"/>
              <a:t>!</a:t>
            </a:r>
          </a:p>
          <a:p>
            <a:pPr marL="514350" indent="-514350">
              <a:lnSpc>
                <a:spcPct val="150000"/>
              </a:lnSpc>
              <a:buFont typeface="+mj-lt"/>
              <a:buAutoNum type="arabicPeriod"/>
            </a:pPr>
            <a:r>
              <a:rPr lang="el-GR" dirty="0"/>
              <a:t>Οι ανοσολογικές εξετάσεις πρέπει να </a:t>
            </a:r>
            <a:r>
              <a:rPr lang="el-GR" b="1" dirty="0"/>
              <a:t>επιβεβαιώνουν</a:t>
            </a:r>
            <a:r>
              <a:rPr lang="el-GR" dirty="0"/>
              <a:t> την κλινική μας υποψία</a:t>
            </a:r>
          </a:p>
          <a:p>
            <a:pPr marL="514350" indent="-514350">
              <a:lnSpc>
                <a:spcPct val="150000"/>
              </a:lnSpc>
              <a:buFont typeface="+mj-lt"/>
              <a:buAutoNum type="arabicPeriod"/>
            </a:pPr>
            <a:r>
              <a:rPr lang="el-GR" dirty="0"/>
              <a:t>Δεν υπάρχει </a:t>
            </a:r>
            <a:r>
              <a:rPr lang="el-GR" dirty="0" err="1"/>
              <a:t>αυτοάνοσο</a:t>
            </a:r>
            <a:r>
              <a:rPr lang="el-GR" dirty="0"/>
              <a:t> νόσημα (συστηματική ή </a:t>
            </a:r>
            <a:r>
              <a:rPr lang="el-GR" dirty="0" err="1"/>
              <a:t>οργανοειδική</a:t>
            </a:r>
            <a:r>
              <a:rPr lang="el-GR" dirty="0"/>
              <a:t>) χωρίς κάποιου είδους </a:t>
            </a:r>
            <a:r>
              <a:rPr lang="el-GR" b="1" dirty="0" err="1"/>
              <a:t>ιστική</a:t>
            </a:r>
            <a:r>
              <a:rPr lang="el-GR" b="1" dirty="0"/>
              <a:t> βλάβη</a:t>
            </a:r>
          </a:p>
          <a:p>
            <a:pPr marL="514350" indent="-514350">
              <a:lnSpc>
                <a:spcPct val="150000"/>
              </a:lnSpc>
              <a:buFont typeface="+mj-lt"/>
              <a:buAutoNum type="arabicPeriod"/>
            </a:pPr>
            <a:r>
              <a:rPr lang="el-GR" dirty="0"/>
              <a:t>Τα </a:t>
            </a:r>
            <a:r>
              <a:rPr lang="el-GR" dirty="0" err="1"/>
              <a:t>αυτοαντισώματα</a:t>
            </a:r>
            <a:r>
              <a:rPr lang="el-GR" dirty="0"/>
              <a:t> </a:t>
            </a:r>
            <a:r>
              <a:rPr lang="el-GR" b="1" dirty="0"/>
              <a:t>προϋπάρχουν</a:t>
            </a:r>
            <a:r>
              <a:rPr lang="el-GR" dirty="0"/>
              <a:t> της κλινικής εμφάνισης μιας </a:t>
            </a:r>
            <a:r>
              <a:rPr lang="el-GR" dirty="0" err="1"/>
              <a:t>αυτοάνοσης</a:t>
            </a:r>
            <a:r>
              <a:rPr lang="el-GR" dirty="0"/>
              <a:t> νόσου, ωστόσο </a:t>
            </a:r>
            <a:r>
              <a:rPr lang="el-GR" b="1" dirty="0"/>
              <a:t>δεν αναπτύσσουν πάντοτε νόσο όσοι έχουν </a:t>
            </a:r>
            <a:r>
              <a:rPr lang="el-GR" b="1" dirty="0" err="1"/>
              <a:t>αυτοαντισώματα</a:t>
            </a:r>
            <a:endParaRPr lang="el-GR" b="1" dirty="0"/>
          </a:p>
          <a:p>
            <a:pPr marL="514350" indent="-514350">
              <a:lnSpc>
                <a:spcPct val="150000"/>
              </a:lnSpc>
              <a:buFont typeface="+mj-lt"/>
              <a:buAutoNum type="arabicPeriod"/>
            </a:pPr>
            <a:r>
              <a:rPr lang="el-GR" dirty="0"/>
              <a:t>Τα </a:t>
            </a:r>
            <a:r>
              <a:rPr lang="el-GR" dirty="0" err="1"/>
              <a:t>αυτοαντισώματα</a:t>
            </a:r>
            <a:r>
              <a:rPr lang="el-GR" dirty="0"/>
              <a:t> που είναι </a:t>
            </a:r>
            <a:r>
              <a:rPr lang="el-GR" i="1" dirty="0"/>
              <a:t>συχνότερα θετικά </a:t>
            </a:r>
            <a:r>
              <a:rPr lang="en-GB" dirty="0"/>
              <a:t>(ANA, RF, anti-Ro) </a:t>
            </a:r>
            <a:r>
              <a:rPr lang="el-GR" dirty="0"/>
              <a:t>είναι </a:t>
            </a:r>
            <a:r>
              <a:rPr lang="el-GR" i="1" dirty="0"/>
              <a:t>μη ειδικά </a:t>
            </a:r>
            <a:r>
              <a:rPr lang="el-GR" dirty="0"/>
              <a:t>(</a:t>
            </a:r>
            <a:r>
              <a:rPr lang="el-GR" dirty="0" err="1"/>
              <a:t>δλδ</a:t>
            </a:r>
            <a:r>
              <a:rPr lang="el-GR" dirty="0"/>
              <a:t>. μπορεί να βρεθούν σε πολλά νοσήματα ή και σε υγιή άτομα) και, αντίθετα, αντισώματα που είναι </a:t>
            </a:r>
            <a:r>
              <a:rPr lang="el-GR" i="1" dirty="0"/>
              <a:t>ειδικά </a:t>
            </a:r>
            <a:r>
              <a:rPr lang="el-GR" dirty="0"/>
              <a:t>για κάποιο νόσημα είναι </a:t>
            </a:r>
            <a:r>
              <a:rPr lang="el-GR" i="1" dirty="0"/>
              <a:t>πιο σπάνια θετικά</a:t>
            </a:r>
          </a:p>
        </p:txBody>
      </p:sp>
    </p:spTree>
    <p:extLst>
      <p:ext uri="{BB962C8B-B14F-4D97-AF65-F5344CB8AC3E}">
        <p14:creationId xmlns:p14="http://schemas.microsoft.com/office/powerpoint/2010/main" val="261356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Στρογγυλεμένο ορθογώνιο"/>
          <p:cNvSpPr/>
          <p:nvPr/>
        </p:nvSpPr>
        <p:spPr>
          <a:xfrm>
            <a:off x="1738282" y="1878775"/>
            <a:ext cx="8429684" cy="571504"/>
          </a:xfrm>
          <a:prstGeom prst="roundRect">
            <a:avLst/>
          </a:prstGeom>
          <a:solidFill>
            <a:srgbClr val="3353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bg1"/>
              </a:solidFill>
            </a:endParaRPr>
          </a:p>
        </p:txBody>
      </p:sp>
      <p:sp>
        <p:nvSpPr>
          <p:cNvPr id="7" name="6 - Στρογγυλεμένο ορθογώνιο"/>
          <p:cNvSpPr/>
          <p:nvPr/>
        </p:nvSpPr>
        <p:spPr>
          <a:xfrm>
            <a:off x="1738282" y="2569407"/>
            <a:ext cx="8501122" cy="3000396"/>
          </a:xfrm>
          <a:prstGeom prst="roundRect">
            <a:avLst/>
          </a:prstGeom>
          <a:solidFill>
            <a:srgbClr val="3353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058" name="Rectangle 4"/>
          <p:cNvSpPr>
            <a:spLocks noChangeArrowheads="1"/>
          </p:cNvSpPr>
          <p:nvPr/>
        </p:nvSpPr>
        <p:spPr bwMode="auto">
          <a:xfrm>
            <a:off x="2268538" y="1600200"/>
            <a:ext cx="7924800" cy="4800600"/>
          </a:xfrm>
          <a:prstGeom prst="rect">
            <a:avLst/>
          </a:prstGeom>
          <a:noFill/>
          <a:ln w="9525">
            <a:noFill/>
            <a:miter lim="800000"/>
            <a:headEnd/>
            <a:tailEnd/>
          </a:ln>
        </p:spPr>
        <p:txBody>
          <a:bodyPr/>
          <a:lstStyle/>
          <a:p>
            <a:pPr marL="342900" indent="-342900">
              <a:lnSpc>
                <a:spcPct val="150000"/>
              </a:lnSpc>
              <a:spcBef>
                <a:spcPct val="20000"/>
              </a:spcBef>
              <a:buSzPct val="80000"/>
              <a:buFont typeface="Wingdings" pitchFamily="2" charset="2"/>
              <a:buChar char="l"/>
            </a:pPr>
            <a:endParaRPr lang="el-GR" sz="2600"/>
          </a:p>
        </p:txBody>
      </p:sp>
      <p:sp>
        <p:nvSpPr>
          <p:cNvPr id="40964" name="Rectangle 5"/>
          <p:cNvSpPr>
            <a:spLocks noChangeArrowheads="1"/>
          </p:cNvSpPr>
          <p:nvPr/>
        </p:nvSpPr>
        <p:spPr bwMode="auto">
          <a:xfrm>
            <a:off x="1809720" y="1166790"/>
            <a:ext cx="10382280" cy="5234010"/>
          </a:xfrm>
          <a:prstGeom prst="rect">
            <a:avLst/>
          </a:prstGeom>
          <a:noFill/>
          <a:ln w="9525">
            <a:noFill/>
            <a:miter lim="800000"/>
            <a:headEnd/>
            <a:tailEnd/>
          </a:ln>
        </p:spPr>
        <p:txBody>
          <a:bodyPr/>
          <a:lstStyle/>
          <a:p>
            <a:pPr marL="342900" indent="-342900">
              <a:lnSpc>
                <a:spcPct val="120000"/>
              </a:lnSpc>
              <a:spcBef>
                <a:spcPct val="20000"/>
              </a:spcBef>
              <a:buSzPct val="80000"/>
              <a:defRPr/>
            </a:pPr>
            <a:r>
              <a:rPr lang="en-US" sz="2400" dirty="0"/>
              <a:t>						</a:t>
            </a:r>
            <a:r>
              <a:rPr lang="el-GR" sz="2400" dirty="0"/>
              <a:t>   </a:t>
            </a:r>
            <a:r>
              <a:rPr lang="en-US" sz="2400" dirty="0"/>
              <a:t>    </a:t>
            </a:r>
            <a:r>
              <a:rPr lang="el-GR" sz="2400" b="1" u="sng" dirty="0"/>
              <a:t>Τύπος</a:t>
            </a:r>
            <a:r>
              <a:rPr lang="el-GR" sz="2400" b="1" dirty="0"/>
              <a:t>		   %</a:t>
            </a:r>
            <a:endParaRPr lang="en-US" sz="2400" b="1" dirty="0"/>
          </a:p>
          <a:p>
            <a:pPr marL="342900" indent="-342900">
              <a:lnSpc>
                <a:spcPct val="120000"/>
              </a:lnSpc>
              <a:spcBef>
                <a:spcPct val="20000"/>
              </a:spcBef>
              <a:buSzPct val="80000"/>
              <a:defRPr/>
            </a:pPr>
            <a:endParaRPr lang="en-US" sz="1000" b="1" dirty="0"/>
          </a:p>
          <a:p>
            <a:pPr marL="342900" indent="-342900">
              <a:lnSpc>
                <a:spcPct val="120000"/>
              </a:lnSpc>
              <a:spcBef>
                <a:spcPct val="20000"/>
              </a:spcBef>
              <a:buSzPct val="80000"/>
              <a:defRPr/>
            </a:pPr>
            <a:r>
              <a:rPr lang="en-US" sz="2400" dirty="0">
                <a:solidFill>
                  <a:schemeClr val="bg1"/>
                </a:solidFill>
              </a:rPr>
              <a:t>K</a:t>
            </a:r>
            <a:r>
              <a:rPr lang="el-GR" sz="2400" dirty="0" err="1">
                <a:solidFill>
                  <a:schemeClr val="bg1"/>
                </a:solidFill>
              </a:rPr>
              <a:t>οκκιωμάτωση</a:t>
            </a:r>
            <a:r>
              <a:rPr lang="el-GR" sz="2400" dirty="0">
                <a:solidFill>
                  <a:schemeClr val="bg1"/>
                </a:solidFill>
              </a:rPr>
              <a:t> με </a:t>
            </a:r>
            <a:r>
              <a:rPr lang="el-GR" sz="2400" dirty="0" err="1">
                <a:solidFill>
                  <a:schemeClr val="bg1"/>
                </a:solidFill>
              </a:rPr>
              <a:t>πολυαγγειίτιδα</a:t>
            </a:r>
            <a:r>
              <a:rPr lang="el-GR" sz="2400" dirty="0">
                <a:solidFill>
                  <a:schemeClr val="bg1"/>
                </a:solidFill>
              </a:rPr>
              <a:t>         </a:t>
            </a:r>
            <a:r>
              <a:rPr lang="en-US" sz="2400" b="1" dirty="0">
                <a:solidFill>
                  <a:schemeClr val="bg1"/>
                </a:solidFill>
              </a:rPr>
              <a:t>C-/PR3-ANCA</a:t>
            </a:r>
            <a:r>
              <a:rPr lang="el-GR" sz="2400" dirty="0">
                <a:solidFill>
                  <a:schemeClr val="bg1"/>
                </a:solidFill>
              </a:rPr>
              <a:t>	</a:t>
            </a:r>
            <a:r>
              <a:rPr lang="en-US" sz="2400" dirty="0">
                <a:solidFill>
                  <a:schemeClr val="bg1"/>
                </a:solidFill>
              </a:rPr>
              <a:t> </a:t>
            </a:r>
            <a:r>
              <a:rPr lang="el-GR" sz="2400" b="1" dirty="0">
                <a:solidFill>
                  <a:schemeClr val="bg1"/>
                </a:solidFill>
              </a:rPr>
              <a:t>75-90</a:t>
            </a:r>
            <a:endParaRPr lang="en-US" sz="1200" b="1" dirty="0">
              <a:solidFill>
                <a:schemeClr val="bg1"/>
              </a:solidFill>
            </a:endParaRPr>
          </a:p>
          <a:p>
            <a:pPr marL="342900" indent="-342900">
              <a:lnSpc>
                <a:spcPct val="120000"/>
              </a:lnSpc>
              <a:spcBef>
                <a:spcPct val="20000"/>
              </a:spcBef>
              <a:buSzPct val="80000"/>
              <a:defRPr/>
            </a:pPr>
            <a:r>
              <a:rPr lang="en-US" sz="1200" dirty="0"/>
              <a:t>						</a:t>
            </a:r>
          </a:p>
          <a:p>
            <a:pPr marL="342900" indent="-342900">
              <a:lnSpc>
                <a:spcPct val="120000"/>
              </a:lnSpc>
              <a:spcBef>
                <a:spcPct val="20000"/>
              </a:spcBef>
              <a:buSzPct val="80000"/>
              <a:defRPr/>
            </a:pPr>
            <a:r>
              <a:rPr lang="el-GR" sz="2400" dirty="0">
                <a:solidFill>
                  <a:schemeClr val="bg1"/>
                </a:solidFill>
              </a:rPr>
              <a:t>Μικροσκοπική πολυαγγε</a:t>
            </a:r>
            <a:r>
              <a:rPr lang="el-GR" sz="2400" dirty="0">
                <a:solidFill>
                  <a:schemeClr val="bg1"/>
                </a:solidFill>
                <a:cs typeface="Arial" pitchFamily="34" charset="0"/>
              </a:rPr>
              <a:t>ΐτιδα	</a:t>
            </a:r>
            <a:r>
              <a:rPr lang="en-US" sz="2400" b="1" dirty="0">
                <a:solidFill>
                  <a:schemeClr val="bg1"/>
                </a:solidFill>
                <a:cs typeface="Arial" pitchFamily="34" charset="0"/>
              </a:rPr>
              <a:t>P-/MPO-ANCA  </a:t>
            </a:r>
            <a:r>
              <a:rPr lang="en-US" sz="2400" dirty="0">
                <a:solidFill>
                  <a:schemeClr val="bg1"/>
                </a:solidFill>
                <a:cs typeface="Arial" pitchFamily="34" charset="0"/>
              </a:rPr>
              <a:t>	50-75</a:t>
            </a:r>
          </a:p>
          <a:p>
            <a:pPr marL="342900" indent="-342900">
              <a:lnSpc>
                <a:spcPct val="120000"/>
              </a:lnSpc>
              <a:spcBef>
                <a:spcPct val="20000"/>
              </a:spcBef>
              <a:buSzPct val="80000"/>
              <a:defRPr/>
            </a:pPr>
            <a:r>
              <a:rPr lang="en-US" sz="1200" dirty="0">
                <a:solidFill>
                  <a:schemeClr val="bg1"/>
                </a:solidFill>
              </a:rPr>
              <a:t>						</a:t>
            </a:r>
          </a:p>
          <a:p>
            <a:pPr marL="342900" indent="-342900">
              <a:lnSpc>
                <a:spcPct val="120000"/>
              </a:lnSpc>
              <a:spcBef>
                <a:spcPct val="20000"/>
              </a:spcBef>
              <a:buSzPct val="80000"/>
              <a:defRPr/>
            </a:pPr>
            <a:r>
              <a:rPr lang="el-GR" sz="2400" dirty="0">
                <a:solidFill>
                  <a:schemeClr val="bg1"/>
                </a:solidFill>
              </a:rPr>
              <a:t>Σύνδρομο </a:t>
            </a:r>
            <a:r>
              <a:rPr lang="en-US" sz="2400" dirty="0" err="1">
                <a:solidFill>
                  <a:schemeClr val="bg1"/>
                </a:solidFill>
              </a:rPr>
              <a:t>Churg</a:t>
            </a:r>
            <a:r>
              <a:rPr lang="en-US" sz="2400" dirty="0">
                <a:solidFill>
                  <a:schemeClr val="bg1"/>
                </a:solidFill>
              </a:rPr>
              <a:t>-Strauss	    </a:t>
            </a:r>
            <a:r>
              <a:rPr lang="el-GR" sz="2400" dirty="0">
                <a:solidFill>
                  <a:schemeClr val="bg1"/>
                </a:solidFill>
              </a:rPr>
              <a:t>       </a:t>
            </a:r>
            <a:r>
              <a:rPr lang="en-US" sz="2400" b="1" dirty="0">
                <a:solidFill>
                  <a:schemeClr val="bg1"/>
                </a:solidFill>
                <a:cs typeface="Arial" pitchFamily="34" charset="0"/>
              </a:rPr>
              <a:t>P-/MPO-ANCA</a:t>
            </a:r>
            <a:r>
              <a:rPr lang="el-GR" sz="2400" b="1" dirty="0">
                <a:solidFill>
                  <a:schemeClr val="bg1"/>
                </a:solidFill>
                <a:cs typeface="Arial" pitchFamily="34" charset="0"/>
              </a:rPr>
              <a:t>	</a:t>
            </a:r>
            <a:r>
              <a:rPr lang="en-US" sz="2400" b="1" dirty="0">
                <a:solidFill>
                  <a:schemeClr val="bg1"/>
                </a:solidFill>
                <a:cs typeface="Arial" pitchFamily="34" charset="0"/>
              </a:rPr>
              <a:t>             </a:t>
            </a:r>
            <a:r>
              <a:rPr lang="en-US" sz="2400" dirty="0">
                <a:solidFill>
                  <a:schemeClr val="bg1"/>
                </a:solidFill>
                <a:cs typeface="Arial" pitchFamily="34" charset="0"/>
              </a:rPr>
              <a:t>40-60</a:t>
            </a:r>
          </a:p>
          <a:p>
            <a:pPr marL="342900" indent="-342900">
              <a:lnSpc>
                <a:spcPct val="120000"/>
              </a:lnSpc>
              <a:spcBef>
                <a:spcPct val="20000"/>
              </a:spcBef>
              <a:buSzPct val="80000"/>
              <a:defRPr/>
            </a:pPr>
            <a:endParaRPr lang="en-US" sz="1200" dirty="0">
              <a:solidFill>
                <a:schemeClr val="bg1"/>
              </a:solidFill>
              <a:cs typeface="Arial" pitchFamily="34" charset="0"/>
            </a:endParaRPr>
          </a:p>
          <a:p>
            <a:pPr marL="342900" indent="-342900">
              <a:lnSpc>
                <a:spcPct val="120000"/>
              </a:lnSpc>
              <a:spcBef>
                <a:spcPct val="20000"/>
              </a:spcBef>
              <a:buSzPct val="80000"/>
              <a:defRPr/>
            </a:pPr>
            <a:r>
              <a:rPr lang="el-GR" sz="2400" dirty="0">
                <a:solidFill>
                  <a:schemeClr val="bg1"/>
                </a:solidFill>
                <a:cs typeface="Arial" pitchFamily="34" charset="0"/>
              </a:rPr>
              <a:t>Σπειραματονεφρίτιδα </a:t>
            </a:r>
            <a:r>
              <a:rPr lang="en-US" sz="2400" dirty="0">
                <a:solidFill>
                  <a:schemeClr val="bg1"/>
                </a:solidFill>
                <a:cs typeface="Arial" pitchFamily="34" charset="0"/>
              </a:rPr>
              <a:t>		 </a:t>
            </a:r>
            <a:r>
              <a:rPr lang="en-US" sz="2400" b="1" dirty="0">
                <a:solidFill>
                  <a:schemeClr val="bg1"/>
                </a:solidFill>
                <a:cs typeface="Arial" pitchFamily="34" charset="0"/>
              </a:rPr>
              <a:t>P-/MPO-ANCA	  </a:t>
            </a:r>
            <a:r>
              <a:rPr lang="en-US" sz="2400" dirty="0">
                <a:solidFill>
                  <a:schemeClr val="bg1"/>
                </a:solidFill>
                <a:cs typeface="Arial" pitchFamily="34" charset="0"/>
              </a:rPr>
              <a:t>65</a:t>
            </a:r>
          </a:p>
          <a:p>
            <a:pPr marL="342900" indent="-342900">
              <a:lnSpc>
                <a:spcPct val="120000"/>
              </a:lnSpc>
              <a:spcBef>
                <a:spcPct val="20000"/>
              </a:spcBef>
              <a:buSzPct val="80000"/>
              <a:defRPr/>
            </a:pPr>
            <a:r>
              <a:rPr lang="en-US" sz="2400" dirty="0">
                <a:solidFill>
                  <a:schemeClr val="bg1"/>
                </a:solidFill>
                <a:cs typeface="Arial" pitchFamily="34" charset="0"/>
              </a:rPr>
              <a:t>   (</a:t>
            </a:r>
            <a:r>
              <a:rPr lang="en-US" sz="2400" dirty="0" err="1">
                <a:solidFill>
                  <a:schemeClr val="bg1"/>
                </a:solidFill>
                <a:cs typeface="Arial" pitchFamily="34" charset="0"/>
              </a:rPr>
              <a:t>pauci</a:t>
            </a:r>
            <a:r>
              <a:rPr lang="en-US" sz="2400" dirty="0">
                <a:solidFill>
                  <a:schemeClr val="bg1"/>
                </a:solidFill>
                <a:cs typeface="Arial" pitchFamily="34" charset="0"/>
              </a:rPr>
              <a:t>-immune)</a:t>
            </a:r>
          </a:p>
          <a:p>
            <a:pPr marL="342900" indent="-342900">
              <a:lnSpc>
                <a:spcPct val="120000"/>
              </a:lnSpc>
              <a:spcBef>
                <a:spcPct val="20000"/>
              </a:spcBef>
              <a:buSzPct val="80000"/>
              <a:defRPr/>
            </a:pPr>
            <a:r>
              <a:rPr lang="en-US" sz="2400" dirty="0"/>
              <a:t>						</a:t>
            </a:r>
            <a:endParaRPr lang="el-GR" sz="2400" dirty="0"/>
          </a:p>
        </p:txBody>
      </p:sp>
      <p:sp>
        <p:nvSpPr>
          <p:cNvPr id="45060" name="Rectangle 6"/>
          <p:cNvSpPr>
            <a:spLocks noChangeArrowheads="1"/>
          </p:cNvSpPr>
          <p:nvPr/>
        </p:nvSpPr>
        <p:spPr bwMode="auto">
          <a:xfrm>
            <a:off x="1809720" y="261918"/>
            <a:ext cx="8502650" cy="381000"/>
          </a:xfrm>
          <a:prstGeom prst="rect">
            <a:avLst/>
          </a:prstGeom>
          <a:noFill/>
          <a:ln w="9525">
            <a:noFill/>
            <a:miter lim="800000"/>
            <a:headEnd/>
            <a:tailEnd/>
          </a:ln>
        </p:spPr>
        <p:txBody>
          <a:bodyPr anchor="ctr"/>
          <a:lstStyle/>
          <a:p>
            <a:pPr algn="ctr"/>
            <a:r>
              <a:rPr lang="el-GR" sz="2400" b="1" dirty="0" err="1">
                <a:latin typeface="Arial" pitchFamily="34" charset="0"/>
                <a:cs typeface="Arial" pitchFamily="34" charset="0"/>
              </a:rPr>
              <a:t>Αγγειΐτιδες</a:t>
            </a:r>
            <a:r>
              <a:rPr lang="el-GR" sz="2400" b="1" dirty="0">
                <a:latin typeface="Arial" pitchFamily="34" charset="0"/>
                <a:cs typeface="Arial" pitchFamily="34" charset="0"/>
              </a:rPr>
              <a:t> σχετιζόμενες</a:t>
            </a:r>
            <a:r>
              <a:rPr lang="en-US" sz="2400" b="1" dirty="0">
                <a:latin typeface="Arial" pitchFamily="34" charset="0"/>
                <a:cs typeface="Arial" pitchFamily="34" charset="0"/>
              </a:rPr>
              <a:t> </a:t>
            </a:r>
            <a:r>
              <a:rPr lang="el-GR" sz="2400" b="1" dirty="0">
                <a:latin typeface="Arial" pitchFamily="34" charset="0"/>
                <a:cs typeface="Arial" pitchFamily="34" charset="0"/>
              </a:rPr>
              <a:t>με </a:t>
            </a:r>
            <a:r>
              <a:rPr lang="en-US" sz="2400" b="1" dirty="0">
                <a:latin typeface="Arial" pitchFamily="34" charset="0"/>
                <a:cs typeface="Arial" pitchFamily="34" charset="0"/>
              </a:rPr>
              <a:t>ANCA</a:t>
            </a:r>
            <a:r>
              <a:rPr lang="el-GR" sz="2400" dirty="0">
                <a:latin typeface="Arial" pitchFamily="34" charset="0"/>
                <a:cs typeface="Arial" pitchFamily="34" charset="0"/>
              </a:rPr>
              <a:t> </a:t>
            </a:r>
            <a:endParaRPr lang="en-US" sz="2400" dirty="0">
              <a:latin typeface="Arial" pitchFamily="34" charset="0"/>
              <a:cs typeface="Arial" pitchFamily="34" charset="0"/>
            </a:endParaRPr>
          </a:p>
        </p:txBody>
      </p:sp>
      <p:sp>
        <p:nvSpPr>
          <p:cNvPr id="45061" name="Line 7"/>
          <p:cNvSpPr>
            <a:spLocks noChangeShapeType="1"/>
          </p:cNvSpPr>
          <p:nvPr/>
        </p:nvSpPr>
        <p:spPr bwMode="auto">
          <a:xfrm flipV="1">
            <a:off x="1952596" y="1166790"/>
            <a:ext cx="8920192" cy="381000"/>
          </a:xfrm>
          <a:prstGeom prst="line">
            <a:avLst/>
          </a:prstGeom>
          <a:noFill/>
          <a:ln w="28575">
            <a:solidFill>
              <a:schemeClr val="bg1"/>
            </a:solidFill>
            <a:round/>
            <a:headEnd/>
            <a:tailEnd/>
          </a:ln>
        </p:spPr>
        <p:txBody>
          <a:bodyPr/>
          <a:lstStyle/>
          <a:p>
            <a:endParaRPr lang="el-GR"/>
          </a:p>
        </p:txBody>
      </p:sp>
      <p:sp>
        <p:nvSpPr>
          <p:cNvPr id="2" name="TextBox 1">
            <a:extLst>
              <a:ext uri="{FF2B5EF4-FFF2-40B4-BE49-F238E27FC236}">
                <a16:creationId xmlns:a16="http://schemas.microsoft.com/office/drawing/2014/main" id="{AF8371F7-7BF8-F1EF-9821-3E2EA4B3A275}"/>
              </a:ext>
            </a:extLst>
          </p:cNvPr>
          <p:cNvSpPr txBox="1"/>
          <p:nvPr/>
        </p:nvSpPr>
        <p:spPr>
          <a:xfrm>
            <a:off x="928048" y="5708013"/>
            <a:ext cx="10969288" cy="830997"/>
          </a:xfrm>
          <a:prstGeom prst="rect">
            <a:avLst/>
          </a:prstGeom>
          <a:noFill/>
        </p:spPr>
        <p:txBody>
          <a:bodyPr wrap="square" rtlCol="0">
            <a:spAutoFit/>
          </a:bodyPr>
          <a:lstStyle/>
          <a:p>
            <a:r>
              <a:rPr lang="el-GR" sz="2400" b="1" dirty="0"/>
              <a:t>Σε αντίθεση με τα ΑΝΑ, η εξέταση εκλογής για τα αντισώματα </a:t>
            </a:r>
            <a:r>
              <a:rPr lang="en-GB" sz="2400" b="1" dirty="0"/>
              <a:t>ANCA </a:t>
            </a:r>
            <a:r>
              <a:rPr lang="el-GR" sz="2400" b="1" dirty="0"/>
              <a:t>είναι η </a:t>
            </a:r>
            <a:r>
              <a:rPr lang="en-GB" sz="2400" b="1" dirty="0"/>
              <a:t>ELISA </a:t>
            </a:r>
            <a:r>
              <a:rPr lang="el-GR" sz="2400" b="1" dirty="0"/>
              <a:t>για </a:t>
            </a:r>
            <a:r>
              <a:rPr lang="en-GB" sz="2400" b="1" dirty="0"/>
              <a:t>anti-PR3 </a:t>
            </a:r>
            <a:r>
              <a:rPr lang="el-GR" sz="2400" b="1" dirty="0"/>
              <a:t>και </a:t>
            </a:r>
            <a:r>
              <a:rPr lang="en-GB" sz="2400" b="1" dirty="0"/>
              <a:t>anti-MPO</a:t>
            </a:r>
            <a:endParaRPr lang="en-GR" sz="2400" b="1" dirty="0"/>
          </a:p>
        </p:txBody>
      </p:sp>
    </p:spTree>
    <p:extLst>
      <p:ext uri="{BB962C8B-B14F-4D97-AF65-F5344CB8AC3E}">
        <p14:creationId xmlns:p14="http://schemas.microsoft.com/office/powerpoint/2010/main" val="890535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7E5AB9-E4D4-058C-855A-E479CC9FC01E}"/>
              </a:ext>
            </a:extLst>
          </p:cNvPr>
          <p:cNvSpPr txBox="1"/>
          <p:nvPr/>
        </p:nvSpPr>
        <p:spPr>
          <a:xfrm>
            <a:off x="3234640" y="190500"/>
            <a:ext cx="5722720" cy="523220"/>
          </a:xfrm>
          <a:prstGeom prst="rect">
            <a:avLst/>
          </a:prstGeom>
          <a:noFill/>
        </p:spPr>
        <p:txBody>
          <a:bodyPr wrap="none" rtlCol="0">
            <a:spAutoFit/>
          </a:bodyPr>
          <a:lstStyle/>
          <a:p>
            <a:r>
              <a:rPr lang="el-GR" sz="2800" b="1" dirty="0" err="1"/>
              <a:t>Κλινικ</a:t>
            </a:r>
            <a:r>
              <a:rPr lang="en-GR" sz="2800" b="1" dirty="0"/>
              <a:t>ά</a:t>
            </a:r>
            <a:r>
              <a:rPr lang="el-GR" sz="2800" b="1" dirty="0"/>
              <a:t> σύνδρομα </a:t>
            </a:r>
            <a:r>
              <a:rPr lang="en-GB" sz="2800" b="1" dirty="0"/>
              <a:t>ANCA </a:t>
            </a:r>
            <a:r>
              <a:rPr lang="el-GR" sz="2800" b="1" dirty="0"/>
              <a:t>αγγειιτίδων</a:t>
            </a:r>
            <a:endParaRPr lang="en-GR" sz="2800" b="1" dirty="0"/>
          </a:p>
        </p:txBody>
      </p:sp>
      <p:sp>
        <p:nvSpPr>
          <p:cNvPr id="4" name="TextBox 3">
            <a:extLst>
              <a:ext uri="{FF2B5EF4-FFF2-40B4-BE49-F238E27FC236}">
                <a16:creationId xmlns:a16="http://schemas.microsoft.com/office/drawing/2014/main" id="{DEE545FF-0749-61D0-3BEA-4A7D96FE27AF}"/>
              </a:ext>
            </a:extLst>
          </p:cNvPr>
          <p:cNvSpPr txBox="1"/>
          <p:nvPr/>
        </p:nvSpPr>
        <p:spPr>
          <a:xfrm>
            <a:off x="863600" y="1296075"/>
            <a:ext cx="10528300" cy="391305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l-GR" sz="2400" dirty="0">
                <a:effectLst/>
                <a:latin typeface="Calibri" panose="020F0502020204030204" pitchFamily="34" charset="0"/>
              </a:rPr>
              <a:t>Ψηλαφητή πορφύρα κάτω άκρων</a:t>
            </a:r>
          </a:p>
          <a:p>
            <a:pPr marL="285750" indent="-285750">
              <a:lnSpc>
                <a:spcPct val="150000"/>
              </a:lnSpc>
              <a:buFont typeface="Arial" panose="020B0604020202020204" pitchFamily="34" charset="0"/>
              <a:buChar char="•"/>
            </a:pPr>
            <a:r>
              <a:rPr lang="el-GR" sz="2400" dirty="0">
                <a:effectLst/>
                <a:latin typeface="Calibri" panose="020F0502020204030204" pitchFamily="34" charset="0"/>
              </a:rPr>
              <a:t>Πυρετός άγνωστης αιτιολογίας</a:t>
            </a:r>
          </a:p>
          <a:p>
            <a:pPr marL="285750" indent="-285750">
              <a:lnSpc>
                <a:spcPct val="150000"/>
              </a:lnSpc>
              <a:buFont typeface="Arial" panose="020B0604020202020204" pitchFamily="34" charset="0"/>
              <a:buChar char="•"/>
            </a:pPr>
            <a:r>
              <a:rPr lang="el-GR" sz="2400" dirty="0">
                <a:effectLst/>
                <a:latin typeface="Calibri" panose="020F0502020204030204" pitchFamily="34" charset="0"/>
              </a:rPr>
              <a:t>Ανθεκτικό άσθμα με </a:t>
            </a:r>
            <a:r>
              <a:rPr lang="el-GR" sz="2400" dirty="0" err="1">
                <a:effectLst/>
                <a:latin typeface="Calibri" panose="020F0502020204030204" pitchFamily="34" charset="0"/>
              </a:rPr>
              <a:t>ηωσινοφιλία</a:t>
            </a:r>
            <a:r>
              <a:rPr lang="el-GR" sz="2400" dirty="0">
                <a:effectLst/>
                <a:latin typeface="Calibri" panose="020F0502020204030204" pitchFamily="34" charset="0"/>
              </a:rPr>
              <a:t> και συστηματικές εκδηλώσεις (&gt; 40-50 έτη)</a:t>
            </a:r>
          </a:p>
          <a:p>
            <a:pPr marL="285750" indent="-285750">
              <a:lnSpc>
                <a:spcPct val="150000"/>
              </a:lnSpc>
              <a:buFont typeface="Arial" panose="020B0604020202020204" pitchFamily="34" charset="0"/>
              <a:buChar char="•"/>
            </a:pPr>
            <a:r>
              <a:rPr lang="el-GR" sz="2400" dirty="0">
                <a:effectLst/>
                <a:latin typeface="Calibri" panose="020F0502020204030204" pitchFamily="34" charset="0"/>
              </a:rPr>
              <a:t>Πνευμονικά διηθήματα + </a:t>
            </a:r>
            <a:r>
              <a:rPr lang="el-GR" sz="2400" dirty="0" err="1">
                <a:effectLst/>
                <a:latin typeface="Calibri" panose="020F0502020204030204" pitchFamily="34" charset="0"/>
              </a:rPr>
              <a:t>σπειραματονεφρίτιδα</a:t>
            </a:r>
            <a:endParaRPr lang="el-GR" sz="2400" dirty="0">
              <a:effectLst/>
              <a:latin typeface="Calibri" panose="020F0502020204030204" pitchFamily="34" charset="0"/>
            </a:endParaRPr>
          </a:p>
          <a:p>
            <a:pPr marL="285750" indent="-285750">
              <a:lnSpc>
                <a:spcPct val="150000"/>
              </a:lnSpc>
              <a:buFont typeface="Arial" panose="020B0604020202020204" pitchFamily="34" charset="0"/>
              <a:buChar char="•"/>
            </a:pPr>
            <a:r>
              <a:rPr lang="el-GR" sz="2400" dirty="0">
                <a:effectLst/>
                <a:latin typeface="Calibri" panose="020F0502020204030204" pitchFamily="34" charset="0"/>
              </a:rPr>
              <a:t>Πολλαπλή </a:t>
            </a:r>
            <a:r>
              <a:rPr lang="el-GR" sz="2400" dirty="0" err="1">
                <a:effectLst/>
                <a:latin typeface="Calibri" panose="020F0502020204030204" pitchFamily="34" charset="0"/>
              </a:rPr>
              <a:t>μονονευρίτιδα</a:t>
            </a:r>
            <a:r>
              <a:rPr lang="el-GR" sz="2400" dirty="0">
                <a:effectLst/>
                <a:latin typeface="Calibri" panose="020F0502020204030204" pitchFamily="34" charset="0"/>
              </a:rPr>
              <a:t>(απουσία ΣΔ) </a:t>
            </a:r>
            <a:r>
              <a:rPr lang="el-GR" sz="2400" b="1" dirty="0">
                <a:effectLst/>
                <a:latin typeface="Arial" panose="020B0604020202020204" pitchFamily="34" charset="0"/>
              </a:rPr>
              <a:t>±</a:t>
            </a:r>
            <a:r>
              <a:rPr lang="el-GR" sz="2400" dirty="0">
                <a:effectLst/>
                <a:latin typeface="Calibri" panose="020F0502020204030204" pitchFamily="34" charset="0"/>
              </a:rPr>
              <a:t>συστηματικές εκδηλώσεις</a:t>
            </a:r>
          </a:p>
          <a:p>
            <a:pPr marL="285750" indent="-285750">
              <a:lnSpc>
                <a:spcPct val="150000"/>
              </a:lnSpc>
              <a:buFont typeface="Arial" panose="020B0604020202020204" pitchFamily="34" charset="0"/>
              <a:buChar char="•"/>
            </a:pPr>
            <a:r>
              <a:rPr lang="el-GR" sz="2400" dirty="0">
                <a:solidFill>
                  <a:srgbClr val="FF0000"/>
                </a:solidFill>
                <a:effectLst/>
                <a:latin typeface="Calibri" panose="020F0502020204030204" pitchFamily="34" charset="0"/>
              </a:rPr>
              <a:t>Υποτροπιάζουσα </a:t>
            </a:r>
            <a:r>
              <a:rPr lang="el-GR" sz="2400" dirty="0" err="1">
                <a:solidFill>
                  <a:srgbClr val="FF0000"/>
                </a:solidFill>
                <a:effectLst/>
                <a:latin typeface="Calibri" panose="020F0502020204030204" pitchFamily="34" charset="0"/>
              </a:rPr>
              <a:t>ρινοκολπίτιδα</a:t>
            </a:r>
            <a:r>
              <a:rPr lang="el-GR" sz="2400" dirty="0">
                <a:solidFill>
                  <a:srgbClr val="FF0000"/>
                </a:solidFill>
                <a:effectLst/>
                <a:latin typeface="Calibri" panose="020F0502020204030204" pitchFamily="34" charset="0"/>
              </a:rPr>
              <a:t>/ωτίτιδα/μαστοειδίτιδα</a:t>
            </a:r>
          </a:p>
          <a:p>
            <a:pPr marL="285750" indent="-285750">
              <a:lnSpc>
                <a:spcPct val="150000"/>
              </a:lnSpc>
              <a:buFont typeface="Arial" panose="020B0604020202020204" pitchFamily="34" charset="0"/>
              <a:buChar char="•"/>
            </a:pPr>
            <a:r>
              <a:rPr lang="el-GR" sz="2400" dirty="0">
                <a:effectLst/>
                <a:latin typeface="Calibri" panose="020F0502020204030204" pitchFamily="34" charset="0"/>
              </a:rPr>
              <a:t>Πνευμονική </a:t>
            </a:r>
            <a:r>
              <a:rPr lang="el-GR" sz="2400" dirty="0" err="1">
                <a:effectLst/>
                <a:latin typeface="Calibri" panose="020F0502020204030204" pitchFamily="34" charset="0"/>
              </a:rPr>
              <a:t>ίνωση</a:t>
            </a:r>
            <a:r>
              <a:rPr lang="el-GR" sz="2400" dirty="0">
                <a:effectLst/>
                <a:latin typeface="Calibri" panose="020F0502020204030204" pitchFamily="34" charset="0"/>
              </a:rPr>
              <a:t> αγνώστου αιτιολογίας (μικροσκοπική </a:t>
            </a:r>
            <a:r>
              <a:rPr lang="el-GR" sz="2400" dirty="0" err="1">
                <a:effectLst/>
                <a:latin typeface="Calibri" panose="020F0502020204030204" pitchFamily="34" charset="0"/>
              </a:rPr>
              <a:t>πολυαγγειίτιδα</a:t>
            </a:r>
            <a:r>
              <a:rPr lang="en-GB" sz="2400" dirty="0">
                <a:effectLst/>
                <a:latin typeface="Calibri" panose="020F0502020204030204" pitchFamily="34" charset="0"/>
              </a:rPr>
              <a:t>)</a:t>
            </a:r>
          </a:p>
        </p:txBody>
      </p:sp>
    </p:spTree>
    <p:extLst>
      <p:ext uri="{BB962C8B-B14F-4D97-AF65-F5344CB8AC3E}">
        <p14:creationId xmlns:p14="http://schemas.microsoft.com/office/powerpoint/2010/main" val="1325133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1524000" y="0"/>
            <a:ext cx="9144000" cy="908050"/>
          </a:xfrm>
          <a:prstGeom prst="rect">
            <a:avLst/>
          </a:prstGeom>
          <a:solidFill>
            <a:schemeClr val="accent2"/>
          </a:solidFill>
          <a:ln w="9525">
            <a:solidFill>
              <a:schemeClr val="tx1"/>
            </a:solidFill>
            <a:miter lim="800000"/>
            <a:headEnd/>
            <a:tailEnd/>
          </a:ln>
          <a:effectLst/>
        </p:spPr>
        <p:txBody>
          <a:bodyPr wrap="none" anchor="ctr"/>
          <a:lstStyle/>
          <a:p>
            <a:pPr fontAlgn="base">
              <a:spcBef>
                <a:spcPct val="0"/>
              </a:spcBef>
              <a:spcAft>
                <a:spcPct val="0"/>
              </a:spcAft>
            </a:pPr>
            <a:endParaRPr lang="el-GR">
              <a:solidFill>
                <a:srgbClr val="000000"/>
              </a:solidFill>
            </a:endParaRPr>
          </a:p>
        </p:txBody>
      </p:sp>
      <p:sp>
        <p:nvSpPr>
          <p:cNvPr id="11269" name="Rectangle 5"/>
          <p:cNvSpPr>
            <a:spLocks noChangeArrowheads="1"/>
          </p:cNvSpPr>
          <p:nvPr/>
        </p:nvSpPr>
        <p:spPr bwMode="auto">
          <a:xfrm>
            <a:off x="1981200" y="115889"/>
            <a:ext cx="8229600" cy="490537"/>
          </a:xfrm>
          <a:prstGeom prst="rect">
            <a:avLst/>
          </a:prstGeom>
          <a:noFill/>
          <a:ln w="9525">
            <a:noFill/>
            <a:miter lim="800000"/>
            <a:headEnd/>
            <a:tailEnd/>
          </a:ln>
          <a:effectLst/>
        </p:spPr>
        <p:txBody>
          <a:bodyPr anchor="ctr"/>
          <a:lstStyle/>
          <a:p>
            <a:pPr algn="ctr" fontAlgn="base">
              <a:spcBef>
                <a:spcPct val="0"/>
              </a:spcBef>
              <a:spcAft>
                <a:spcPct val="0"/>
              </a:spcAft>
            </a:pPr>
            <a:r>
              <a:rPr lang="en-US" sz="3600" b="1" dirty="0">
                <a:solidFill>
                  <a:srgbClr val="000000"/>
                </a:solidFill>
              </a:rPr>
              <a:t>Clinical diagnostics</a:t>
            </a:r>
            <a:endParaRPr lang="el-GR" sz="3600" b="1" dirty="0">
              <a:solidFill>
                <a:srgbClr val="000000"/>
              </a:solidFill>
            </a:endParaRPr>
          </a:p>
        </p:txBody>
      </p:sp>
      <p:sp>
        <p:nvSpPr>
          <p:cNvPr id="11270" name="Text Box 6"/>
          <p:cNvSpPr txBox="1">
            <a:spLocks noChangeArrowheads="1"/>
          </p:cNvSpPr>
          <p:nvPr/>
        </p:nvSpPr>
        <p:spPr bwMode="auto">
          <a:xfrm>
            <a:off x="2259013" y="1144588"/>
            <a:ext cx="7797800" cy="366712"/>
          </a:xfrm>
          <a:prstGeom prst="rect">
            <a:avLst/>
          </a:prstGeom>
          <a:noFill/>
          <a:ln w="9525">
            <a:noFill/>
            <a:miter lim="800000"/>
            <a:headEnd/>
            <a:tailEnd/>
          </a:ln>
          <a:effectLst/>
        </p:spPr>
        <p:txBody>
          <a:bodyPr>
            <a:spAutoFit/>
          </a:bodyPr>
          <a:lstStyle/>
          <a:p>
            <a:pPr fontAlgn="base">
              <a:spcBef>
                <a:spcPct val="0"/>
              </a:spcBef>
              <a:spcAft>
                <a:spcPct val="0"/>
              </a:spcAft>
            </a:pPr>
            <a:endParaRPr lang="el-GR">
              <a:solidFill>
                <a:srgbClr val="000000"/>
              </a:solidFill>
            </a:endParaRPr>
          </a:p>
        </p:txBody>
      </p:sp>
      <p:pic>
        <p:nvPicPr>
          <p:cNvPr id="11277" name="Picture 13" descr="j0240719"/>
          <p:cNvPicPr>
            <a:picLocks noChangeAspect="1" noChangeArrowheads="1"/>
          </p:cNvPicPr>
          <p:nvPr/>
        </p:nvPicPr>
        <p:blipFill>
          <a:blip r:embed="rId2" cstate="print"/>
          <a:srcRect/>
          <a:stretch>
            <a:fillRect/>
          </a:stretch>
        </p:blipFill>
        <p:spPr bwMode="auto">
          <a:xfrm>
            <a:off x="2283620" y="1052513"/>
            <a:ext cx="1508125" cy="2368550"/>
          </a:xfrm>
          <a:prstGeom prst="rect">
            <a:avLst/>
          </a:prstGeom>
          <a:noFill/>
        </p:spPr>
      </p:pic>
      <p:pic>
        <p:nvPicPr>
          <p:cNvPr id="11279" name="Picture 15" descr="j0286034"/>
          <p:cNvPicPr>
            <a:picLocks noChangeAspect="1" noChangeArrowheads="1"/>
          </p:cNvPicPr>
          <p:nvPr/>
        </p:nvPicPr>
        <p:blipFill>
          <a:blip r:embed="rId3" cstate="print"/>
          <a:srcRect/>
          <a:stretch>
            <a:fillRect/>
          </a:stretch>
        </p:blipFill>
        <p:spPr bwMode="auto">
          <a:xfrm>
            <a:off x="6874794" y="1340768"/>
            <a:ext cx="1741487" cy="1677988"/>
          </a:xfrm>
          <a:prstGeom prst="rect">
            <a:avLst/>
          </a:prstGeom>
          <a:noFill/>
        </p:spPr>
      </p:pic>
      <p:sp>
        <p:nvSpPr>
          <p:cNvPr id="11281" name="Rectangle 17"/>
          <p:cNvSpPr>
            <a:spLocks noChangeArrowheads="1"/>
          </p:cNvSpPr>
          <p:nvPr/>
        </p:nvSpPr>
        <p:spPr bwMode="auto">
          <a:xfrm>
            <a:off x="2257792" y="3604954"/>
            <a:ext cx="1173912" cy="40011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000" b="1" dirty="0">
                <a:solidFill>
                  <a:srgbClr val="000000"/>
                </a:solidFill>
              </a:rPr>
              <a:t>Physician</a:t>
            </a:r>
            <a:endParaRPr lang="el-GR" sz="2000" b="1" dirty="0">
              <a:solidFill>
                <a:srgbClr val="000000"/>
              </a:solidFill>
            </a:endParaRPr>
          </a:p>
        </p:txBody>
      </p:sp>
      <p:sp>
        <p:nvSpPr>
          <p:cNvPr id="11283" name="Rectangle 19"/>
          <p:cNvSpPr>
            <a:spLocks noChangeArrowheads="1"/>
          </p:cNvSpPr>
          <p:nvPr/>
        </p:nvSpPr>
        <p:spPr bwMode="auto">
          <a:xfrm>
            <a:off x="7326180" y="3593864"/>
            <a:ext cx="1002069" cy="483209"/>
          </a:xfrm>
          <a:prstGeom prst="rect">
            <a:avLst/>
          </a:prstGeom>
          <a:noFill/>
          <a:ln w="9525">
            <a:noFill/>
            <a:miter lim="800000"/>
            <a:headEnd/>
            <a:tailEnd/>
          </a:ln>
          <a:effectLst/>
        </p:spPr>
        <p:txBody>
          <a:bodyPr wrap="none">
            <a:spAutoFit/>
          </a:bodyPr>
          <a:lstStyle/>
          <a:p>
            <a:pPr fontAlgn="base">
              <a:lnSpc>
                <a:spcPct val="140000"/>
              </a:lnSpc>
              <a:spcBef>
                <a:spcPct val="0"/>
              </a:spcBef>
              <a:spcAft>
                <a:spcPct val="0"/>
              </a:spcAft>
              <a:buSzPct val="80000"/>
              <a:buFont typeface="Wingdings" pitchFamily="2" charset="2"/>
              <a:buNone/>
            </a:pPr>
            <a:r>
              <a:rPr lang="en-US" sz="2000" b="1" dirty="0">
                <a:solidFill>
                  <a:srgbClr val="000000"/>
                </a:solidFill>
              </a:rPr>
              <a:t> Patient</a:t>
            </a:r>
            <a:endParaRPr lang="el-GR" sz="2000" b="1" dirty="0">
              <a:solidFill>
                <a:srgbClr val="000000"/>
              </a:solidFill>
            </a:endParaRPr>
          </a:p>
        </p:txBody>
      </p:sp>
      <p:sp>
        <p:nvSpPr>
          <p:cNvPr id="11284" name="AutoShape 20"/>
          <p:cNvSpPr>
            <a:spLocks noChangeArrowheads="1"/>
          </p:cNvSpPr>
          <p:nvPr/>
        </p:nvSpPr>
        <p:spPr bwMode="auto">
          <a:xfrm>
            <a:off x="4943600" y="2347913"/>
            <a:ext cx="1368425" cy="431800"/>
          </a:xfrm>
          <a:prstGeom prst="leftRightArrow">
            <a:avLst>
              <a:gd name="adj1" fmla="val 50000"/>
              <a:gd name="adj2" fmla="val 63382"/>
            </a:avLst>
          </a:prstGeom>
          <a:solidFill>
            <a:srgbClr val="CCFF33"/>
          </a:solidFill>
          <a:ln w="9525">
            <a:solidFill>
              <a:schemeClr val="tx1"/>
            </a:solidFill>
            <a:miter lim="800000"/>
            <a:headEnd/>
            <a:tailEnd/>
          </a:ln>
          <a:effectLst/>
        </p:spPr>
        <p:txBody>
          <a:bodyPr wrap="none" anchor="ctr"/>
          <a:lstStyle/>
          <a:p>
            <a:pPr fontAlgn="base">
              <a:spcBef>
                <a:spcPct val="0"/>
              </a:spcBef>
              <a:spcAft>
                <a:spcPct val="0"/>
              </a:spcAft>
            </a:pPr>
            <a:endParaRPr lang="el-GR">
              <a:solidFill>
                <a:srgbClr val="000000"/>
              </a:solidFill>
            </a:endParaRPr>
          </a:p>
        </p:txBody>
      </p:sp>
      <p:grpSp>
        <p:nvGrpSpPr>
          <p:cNvPr id="2" name="Group 31"/>
          <p:cNvGrpSpPr>
            <a:grpSpLocks/>
          </p:cNvGrpSpPr>
          <p:nvPr/>
        </p:nvGrpSpPr>
        <p:grpSpPr bwMode="auto">
          <a:xfrm>
            <a:off x="1524159" y="4076703"/>
            <a:ext cx="3276593" cy="2022476"/>
            <a:chOff x="-50" y="2568"/>
            <a:chExt cx="2064" cy="1274"/>
          </a:xfrm>
        </p:grpSpPr>
        <p:sp>
          <p:nvSpPr>
            <p:cNvPr id="11285" name="Line 21"/>
            <p:cNvSpPr>
              <a:spLocks noChangeShapeType="1"/>
            </p:cNvSpPr>
            <p:nvPr/>
          </p:nvSpPr>
          <p:spPr bwMode="auto">
            <a:xfrm flipH="1">
              <a:off x="839" y="2568"/>
              <a:ext cx="2" cy="408"/>
            </a:xfrm>
            <a:prstGeom prst="line">
              <a:avLst/>
            </a:prstGeom>
            <a:noFill/>
            <a:ln w="76200">
              <a:solidFill>
                <a:schemeClr val="tx1"/>
              </a:solidFill>
              <a:round/>
              <a:headEnd/>
              <a:tailEnd type="triangle" w="med" len="med"/>
            </a:ln>
            <a:effectLst/>
          </p:spPr>
          <p:txBody>
            <a:bodyPr/>
            <a:lstStyle/>
            <a:p>
              <a:pPr fontAlgn="base">
                <a:spcBef>
                  <a:spcPct val="0"/>
                </a:spcBef>
                <a:spcAft>
                  <a:spcPct val="0"/>
                </a:spcAft>
              </a:pPr>
              <a:endParaRPr lang="el-GR">
                <a:solidFill>
                  <a:srgbClr val="000000"/>
                </a:solidFill>
              </a:endParaRPr>
            </a:p>
          </p:txBody>
        </p:sp>
        <p:sp>
          <p:nvSpPr>
            <p:cNvPr id="11290" name="Text Box 26"/>
            <p:cNvSpPr txBox="1">
              <a:spLocks noChangeArrowheads="1"/>
            </p:cNvSpPr>
            <p:nvPr/>
          </p:nvSpPr>
          <p:spPr bwMode="auto">
            <a:xfrm>
              <a:off x="-50" y="3008"/>
              <a:ext cx="2064" cy="834"/>
            </a:xfrm>
            <a:prstGeom prst="rect">
              <a:avLst/>
            </a:prstGeom>
            <a:solidFill>
              <a:srgbClr val="FF99FF"/>
            </a:solidFill>
            <a:ln w="9525">
              <a:noFill/>
              <a:miter lim="800000"/>
              <a:headEnd/>
              <a:tailEnd/>
            </a:ln>
            <a:effectLst/>
          </p:spPr>
          <p:txBody>
            <a:bodyPr wrap="square">
              <a:spAutoFit/>
            </a:bodyPr>
            <a:lstStyle/>
            <a:p>
              <a:pPr algn="ctr" fontAlgn="base">
                <a:spcBef>
                  <a:spcPct val="0"/>
                </a:spcBef>
                <a:spcAft>
                  <a:spcPct val="0"/>
                </a:spcAft>
              </a:pPr>
              <a:r>
                <a:rPr lang="el-GR" sz="1600" b="1" dirty="0">
                  <a:solidFill>
                    <a:srgbClr val="000000"/>
                  </a:solidFill>
                </a:rPr>
                <a:t>Πιθανότητα να έχει ένας ασθενής τη νόσο</a:t>
              </a:r>
              <a:endParaRPr lang="en-US" sz="1600" b="1" dirty="0">
                <a:solidFill>
                  <a:srgbClr val="000000"/>
                </a:solidFill>
              </a:endParaRPr>
            </a:p>
            <a:p>
              <a:pPr algn="ctr" fontAlgn="base">
                <a:spcBef>
                  <a:spcPct val="0"/>
                </a:spcBef>
                <a:spcAft>
                  <a:spcPct val="0"/>
                </a:spcAft>
              </a:pPr>
              <a:r>
                <a:rPr lang="el-GR" sz="1600" b="1" dirty="0">
                  <a:solidFill>
                    <a:srgbClr val="000000"/>
                  </a:solidFill>
                </a:rPr>
                <a:t>(</a:t>
              </a:r>
              <a:r>
                <a:rPr lang="en-US" sz="1600" b="1" dirty="0">
                  <a:solidFill>
                    <a:srgbClr val="000000"/>
                  </a:solidFill>
                </a:rPr>
                <a:t>Pre-test probability)</a:t>
              </a:r>
            </a:p>
            <a:p>
              <a:pPr algn="ctr" fontAlgn="base">
                <a:spcBef>
                  <a:spcPct val="0"/>
                </a:spcBef>
                <a:spcAft>
                  <a:spcPct val="0"/>
                </a:spcAft>
              </a:pPr>
              <a:r>
                <a:rPr lang="el-GR" sz="1600" b="1" dirty="0">
                  <a:solidFill>
                    <a:srgbClr val="000000"/>
                  </a:solidFill>
                </a:rPr>
                <a:t>με βάση τον επιπολασμό της, το ιστορικό και την κλινική εξέταση</a:t>
              </a:r>
            </a:p>
          </p:txBody>
        </p:sp>
      </p:grpSp>
      <p:grpSp>
        <p:nvGrpSpPr>
          <p:cNvPr id="3" name="Group 33"/>
          <p:cNvGrpSpPr>
            <a:grpSpLocks/>
          </p:cNvGrpSpPr>
          <p:nvPr/>
        </p:nvGrpSpPr>
        <p:grpSpPr bwMode="auto">
          <a:xfrm>
            <a:off x="6901504" y="4849417"/>
            <a:ext cx="3671093" cy="1108448"/>
            <a:chOff x="2062" y="3016"/>
            <a:chExt cx="4603" cy="563"/>
          </a:xfrm>
        </p:grpSpPr>
        <p:sp>
          <p:nvSpPr>
            <p:cNvPr id="11291" name="Text Box 27"/>
            <p:cNvSpPr txBox="1">
              <a:spLocks noChangeArrowheads="1"/>
            </p:cNvSpPr>
            <p:nvPr/>
          </p:nvSpPr>
          <p:spPr bwMode="auto">
            <a:xfrm>
              <a:off x="2481" y="3016"/>
              <a:ext cx="4184" cy="563"/>
            </a:xfrm>
            <a:prstGeom prst="rect">
              <a:avLst/>
            </a:prstGeom>
            <a:solidFill>
              <a:srgbClr val="CCFF33"/>
            </a:solidFill>
            <a:ln w="9525">
              <a:noFill/>
              <a:miter lim="800000"/>
              <a:headEnd/>
              <a:tailEnd/>
            </a:ln>
            <a:effectLst/>
          </p:spPr>
          <p:txBody>
            <a:bodyPr wrap="square">
              <a:spAutoFit/>
            </a:bodyPr>
            <a:lstStyle/>
            <a:p>
              <a:pPr algn="ctr" fontAlgn="base">
                <a:spcBef>
                  <a:spcPct val="0"/>
                </a:spcBef>
                <a:spcAft>
                  <a:spcPct val="0"/>
                </a:spcAft>
              </a:pPr>
              <a:r>
                <a:rPr lang="el-GR" sz="1600" b="1" dirty="0">
                  <a:solidFill>
                    <a:srgbClr val="000000"/>
                  </a:solidFill>
                </a:rPr>
                <a:t>Πιθανότητα να έχει ο ασθενής τη νόσο μετά το εργαστηριακό αποτέλεσμα</a:t>
              </a:r>
              <a:endParaRPr lang="en-US" sz="1600" b="1" dirty="0">
                <a:solidFill>
                  <a:srgbClr val="000000"/>
                </a:solidFill>
              </a:endParaRPr>
            </a:p>
            <a:p>
              <a:pPr algn="ctr" fontAlgn="base">
                <a:spcBef>
                  <a:spcPct val="0"/>
                </a:spcBef>
                <a:spcAft>
                  <a:spcPct val="0"/>
                </a:spcAft>
              </a:pPr>
              <a:r>
                <a:rPr lang="el-GR" sz="1600" b="1" dirty="0">
                  <a:solidFill>
                    <a:srgbClr val="000000"/>
                  </a:solidFill>
                </a:rPr>
                <a:t>(</a:t>
              </a:r>
              <a:r>
                <a:rPr lang="en-US" sz="1600" b="1" dirty="0">
                  <a:solidFill>
                    <a:srgbClr val="000000"/>
                  </a:solidFill>
                </a:rPr>
                <a:t>Post-test probability</a:t>
              </a:r>
              <a:r>
                <a:rPr lang="en-US" b="1" dirty="0">
                  <a:solidFill>
                    <a:srgbClr val="000000"/>
                  </a:solidFill>
                </a:rPr>
                <a:t>)</a:t>
              </a:r>
              <a:endParaRPr lang="el-GR" b="1" dirty="0">
                <a:solidFill>
                  <a:srgbClr val="000000"/>
                </a:solidFill>
              </a:endParaRPr>
            </a:p>
          </p:txBody>
        </p:sp>
        <p:sp>
          <p:nvSpPr>
            <p:cNvPr id="11292" name="Line 28"/>
            <p:cNvSpPr>
              <a:spLocks noChangeShapeType="1"/>
            </p:cNvSpPr>
            <p:nvPr/>
          </p:nvSpPr>
          <p:spPr bwMode="auto">
            <a:xfrm flipH="1">
              <a:off x="2062" y="3298"/>
              <a:ext cx="363" cy="0"/>
            </a:xfrm>
            <a:prstGeom prst="line">
              <a:avLst/>
            </a:prstGeom>
            <a:noFill/>
            <a:ln w="76200">
              <a:solidFill>
                <a:schemeClr val="tx1"/>
              </a:solidFill>
              <a:round/>
              <a:headEnd type="triangle" w="med" len="med"/>
              <a:tailEnd/>
            </a:ln>
            <a:effectLst/>
          </p:spPr>
          <p:txBody>
            <a:bodyPr/>
            <a:lstStyle/>
            <a:p>
              <a:pPr fontAlgn="base">
                <a:spcBef>
                  <a:spcPct val="0"/>
                </a:spcBef>
                <a:spcAft>
                  <a:spcPct val="0"/>
                </a:spcAft>
              </a:pPr>
              <a:endParaRPr lang="el-GR">
                <a:solidFill>
                  <a:srgbClr val="000000"/>
                </a:solidFill>
              </a:endParaRPr>
            </a:p>
          </p:txBody>
        </p:sp>
      </p:grpSp>
      <p:grpSp>
        <p:nvGrpSpPr>
          <p:cNvPr id="4" name="Group 32"/>
          <p:cNvGrpSpPr>
            <a:grpSpLocks/>
          </p:cNvGrpSpPr>
          <p:nvPr/>
        </p:nvGrpSpPr>
        <p:grpSpPr bwMode="auto">
          <a:xfrm>
            <a:off x="4654556" y="4005264"/>
            <a:ext cx="2309813" cy="2852737"/>
            <a:chOff x="1972" y="2523"/>
            <a:chExt cx="1455" cy="1797"/>
          </a:xfrm>
        </p:grpSpPr>
        <p:pic>
          <p:nvPicPr>
            <p:cNvPr id="11278" name="Picture 14" descr="j0305257"/>
            <p:cNvPicPr>
              <a:picLocks noChangeAspect="1" noChangeArrowheads="1"/>
            </p:cNvPicPr>
            <p:nvPr/>
          </p:nvPicPr>
          <p:blipFill>
            <a:blip r:embed="rId4" cstate="print"/>
            <a:srcRect/>
            <a:stretch>
              <a:fillRect/>
            </a:stretch>
          </p:blipFill>
          <p:spPr bwMode="auto">
            <a:xfrm>
              <a:off x="2253" y="2614"/>
              <a:ext cx="717" cy="1152"/>
            </a:xfrm>
            <a:prstGeom prst="rect">
              <a:avLst/>
            </a:prstGeom>
            <a:noFill/>
          </p:spPr>
        </p:pic>
        <p:sp>
          <p:nvSpPr>
            <p:cNvPr id="11289" name="Line 25"/>
            <p:cNvSpPr>
              <a:spLocks noChangeShapeType="1"/>
            </p:cNvSpPr>
            <p:nvPr/>
          </p:nvSpPr>
          <p:spPr bwMode="auto">
            <a:xfrm flipH="1">
              <a:off x="2064" y="3404"/>
              <a:ext cx="226" cy="0"/>
            </a:xfrm>
            <a:prstGeom prst="line">
              <a:avLst/>
            </a:prstGeom>
            <a:noFill/>
            <a:ln w="76200">
              <a:solidFill>
                <a:schemeClr val="tx1"/>
              </a:solidFill>
              <a:round/>
              <a:headEnd type="triangle" w="med" len="med"/>
              <a:tailEnd/>
            </a:ln>
            <a:effectLst/>
          </p:spPr>
          <p:txBody>
            <a:bodyPr/>
            <a:lstStyle/>
            <a:p>
              <a:pPr fontAlgn="base">
                <a:spcBef>
                  <a:spcPct val="0"/>
                </a:spcBef>
                <a:spcAft>
                  <a:spcPct val="0"/>
                </a:spcAft>
              </a:pPr>
              <a:endParaRPr lang="el-GR">
                <a:solidFill>
                  <a:srgbClr val="000000"/>
                </a:solidFill>
              </a:endParaRPr>
            </a:p>
          </p:txBody>
        </p:sp>
        <p:sp>
          <p:nvSpPr>
            <p:cNvPr id="11293" name="Rectangle 29"/>
            <p:cNvSpPr>
              <a:spLocks noChangeArrowheads="1"/>
            </p:cNvSpPr>
            <p:nvPr/>
          </p:nvSpPr>
          <p:spPr bwMode="auto">
            <a:xfrm>
              <a:off x="2127" y="3748"/>
              <a:ext cx="1146" cy="368"/>
            </a:xfrm>
            <a:prstGeom prst="rect">
              <a:avLst/>
            </a:prstGeom>
            <a:noFill/>
            <a:ln w="9525">
              <a:noFill/>
              <a:miter lim="800000"/>
              <a:headEnd/>
              <a:tailEnd/>
            </a:ln>
            <a:effectLst/>
          </p:spPr>
          <p:txBody>
            <a:bodyPr wrap="none">
              <a:spAutoFit/>
            </a:bodyPr>
            <a:lstStyle/>
            <a:p>
              <a:pPr algn="ctr" fontAlgn="base">
                <a:spcBef>
                  <a:spcPct val="0"/>
                </a:spcBef>
                <a:spcAft>
                  <a:spcPct val="0"/>
                </a:spcAft>
                <a:buSzPct val="80000"/>
                <a:buFont typeface="Wingdings" pitchFamily="2" charset="2"/>
                <a:buNone/>
              </a:pPr>
              <a:r>
                <a:rPr lang="en-US" sz="1600" b="1" dirty="0">
                  <a:solidFill>
                    <a:srgbClr val="000000"/>
                  </a:solidFill>
                </a:rPr>
                <a:t>Diagnostic test,</a:t>
              </a:r>
            </a:p>
            <a:p>
              <a:pPr algn="ctr" fontAlgn="base">
                <a:spcBef>
                  <a:spcPct val="0"/>
                </a:spcBef>
                <a:spcAft>
                  <a:spcPct val="0"/>
                </a:spcAft>
                <a:buSzPct val="80000"/>
                <a:buFont typeface="Wingdings" pitchFamily="2" charset="2"/>
                <a:buNone/>
              </a:pPr>
              <a:r>
                <a:rPr lang="en-US" sz="1600" b="1" dirty="0">
                  <a:solidFill>
                    <a:srgbClr val="000000"/>
                  </a:solidFill>
                </a:rPr>
                <a:t>Additional features</a:t>
              </a:r>
              <a:endParaRPr lang="el-GR" sz="1600" b="1" dirty="0">
                <a:solidFill>
                  <a:srgbClr val="000000"/>
                </a:solidFill>
              </a:endParaRPr>
            </a:p>
          </p:txBody>
        </p:sp>
        <p:sp>
          <p:nvSpPr>
            <p:cNvPr id="11294" name="Oval 30"/>
            <p:cNvSpPr>
              <a:spLocks noChangeArrowheads="1"/>
            </p:cNvSpPr>
            <p:nvPr/>
          </p:nvSpPr>
          <p:spPr bwMode="auto">
            <a:xfrm>
              <a:off x="1972" y="2523"/>
              <a:ext cx="1455" cy="1797"/>
            </a:xfrm>
            <a:prstGeom prst="ellipse">
              <a:avLst/>
            </a:prstGeom>
            <a:noFill/>
            <a:ln w="28575">
              <a:solidFill>
                <a:srgbClr val="FF0000"/>
              </a:solidFill>
              <a:round/>
              <a:headEnd/>
              <a:tailEnd/>
            </a:ln>
            <a:effectLst/>
          </p:spPr>
          <p:txBody>
            <a:bodyPr wrap="none" anchor="ctr"/>
            <a:lstStyle/>
            <a:p>
              <a:pPr fontAlgn="base">
                <a:spcBef>
                  <a:spcPct val="0"/>
                </a:spcBef>
                <a:spcAft>
                  <a:spcPct val="0"/>
                </a:spcAft>
              </a:pPr>
              <a:endParaRPr lang="el-GR">
                <a:solidFill>
                  <a:srgbClr val="000000"/>
                </a:solidFill>
              </a:endParaRPr>
            </a:p>
          </p:txBody>
        </p:sp>
      </p:grpSp>
      <p:sp>
        <p:nvSpPr>
          <p:cNvPr id="21" name="TextBox 20"/>
          <p:cNvSpPr txBox="1"/>
          <p:nvPr/>
        </p:nvSpPr>
        <p:spPr>
          <a:xfrm>
            <a:off x="8508428" y="6527562"/>
            <a:ext cx="2095445" cy="276999"/>
          </a:xfrm>
          <a:prstGeom prst="rect">
            <a:avLst/>
          </a:prstGeom>
          <a:noFill/>
        </p:spPr>
        <p:txBody>
          <a:bodyPr wrap="none" rtlCol="0">
            <a:spAutoFit/>
          </a:bodyPr>
          <a:lstStyle/>
          <a:p>
            <a:r>
              <a:rPr lang="en-US" sz="1200" dirty="0"/>
              <a:t>Slide courtesy D. Vassilopoulos</a:t>
            </a:r>
          </a:p>
        </p:txBody>
      </p:sp>
    </p:spTree>
    <p:extLst>
      <p:ext uri="{BB962C8B-B14F-4D97-AF65-F5344CB8AC3E}">
        <p14:creationId xmlns:p14="http://schemas.microsoft.com/office/powerpoint/2010/main" val="2191777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idx="1"/>
            <p:extLst>
              <p:ext uri="{D42A27DB-BD31-4B8C-83A1-F6EECF244321}">
                <p14:modId xmlns:p14="http://schemas.microsoft.com/office/powerpoint/2010/main" val="1995952423"/>
              </p:ext>
            </p:extLst>
          </p:nvPr>
        </p:nvGraphicFramePr>
        <p:xfrm>
          <a:off x="1969072" y="1213959"/>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806547" y="276070"/>
            <a:ext cx="4340125" cy="523220"/>
          </a:xfrm>
          <a:prstGeom prst="rect">
            <a:avLst/>
          </a:prstGeom>
          <a:noFill/>
        </p:spPr>
        <p:txBody>
          <a:bodyPr wrap="none" rtlCol="0">
            <a:spAutoFit/>
          </a:bodyPr>
          <a:lstStyle/>
          <a:p>
            <a:r>
              <a:rPr lang="el-GR" sz="2800" b="1" dirty="0"/>
              <a:t>Ένας πρακτικός αλγόριθμος</a:t>
            </a:r>
            <a:endParaRPr lang="en-US" sz="2800" b="1" dirty="0"/>
          </a:p>
        </p:txBody>
      </p:sp>
      <p:grpSp>
        <p:nvGrpSpPr>
          <p:cNvPr id="4" name="Group 3"/>
          <p:cNvGrpSpPr/>
          <p:nvPr/>
        </p:nvGrpSpPr>
        <p:grpSpPr>
          <a:xfrm>
            <a:off x="1546833" y="4951570"/>
            <a:ext cx="1956217" cy="2275054"/>
            <a:chOff x="-128139" y="-66281"/>
            <a:chExt cx="1956217" cy="2275054"/>
          </a:xfrm>
        </p:grpSpPr>
        <p:sp>
          <p:nvSpPr>
            <p:cNvPr id="10" name="Rounded Rectangle 9"/>
            <p:cNvSpPr/>
            <p:nvPr/>
          </p:nvSpPr>
          <p:spPr>
            <a:xfrm>
              <a:off x="717" y="458877"/>
              <a:ext cx="1827361" cy="1142757"/>
            </a:xfrm>
            <a:prstGeom prst="roundRect">
              <a:avLst>
                <a:gd name="adj" fmla="val 10000"/>
              </a:avLst>
            </a:prstGeom>
            <a:solidFill>
              <a:srgbClr val="FF6600"/>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ounded Rectangle 4"/>
            <p:cNvSpPr/>
            <p:nvPr/>
          </p:nvSpPr>
          <p:spPr>
            <a:xfrm>
              <a:off x="-128139" y="-66281"/>
              <a:ext cx="1956217" cy="22750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l-GR" sz="1400" b="1" dirty="0"/>
                <a:t>Θρόμβωση σε άτυπη θέση/νεαρή ηλικία</a:t>
              </a:r>
            </a:p>
            <a:p>
              <a:pPr algn="ctr" defTabSz="622300">
                <a:lnSpc>
                  <a:spcPct val="90000"/>
                </a:lnSpc>
                <a:spcBef>
                  <a:spcPct val="0"/>
                </a:spcBef>
                <a:spcAft>
                  <a:spcPct val="35000"/>
                </a:spcAft>
              </a:pPr>
              <a:r>
                <a:rPr lang="el-GR" sz="1400" b="1" dirty="0"/>
                <a:t>Επανειλημμένες αποβολές</a:t>
              </a:r>
              <a:endParaRPr lang="en-US" sz="1400" b="1" dirty="0"/>
            </a:p>
          </p:txBody>
        </p:sp>
      </p:grpSp>
      <p:grpSp>
        <p:nvGrpSpPr>
          <p:cNvPr id="6" name="Group 5"/>
          <p:cNvGrpSpPr/>
          <p:nvPr/>
        </p:nvGrpSpPr>
        <p:grpSpPr>
          <a:xfrm>
            <a:off x="3702067" y="5490999"/>
            <a:ext cx="1854163" cy="1196197"/>
            <a:chOff x="157092" y="2496617"/>
            <a:chExt cx="1854163" cy="1196197"/>
          </a:xfrm>
        </p:grpSpPr>
        <p:sp>
          <p:nvSpPr>
            <p:cNvPr id="7" name="Rounded Rectangle 6"/>
            <p:cNvSpPr/>
            <p:nvPr/>
          </p:nvSpPr>
          <p:spPr>
            <a:xfrm>
              <a:off x="157092" y="2496617"/>
              <a:ext cx="1854163" cy="1196197"/>
            </a:xfrm>
            <a:prstGeom prst="roundRect">
              <a:avLst>
                <a:gd name="adj" fmla="val 10000"/>
              </a:avLst>
            </a:prstGeom>
            <a:solidFill>
              <a:schemeClr val="accent3"/>
            </a:solidFill>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ounded Rectangle 6"/>
            <p:cNvSpPr/>
            <p:nvPr/>
          </p:nvSpPr>
          <p:spPr>
            <a:xfrm>
              <a:off x="192127" y="2531652"/>
              <a:ext cx="1819128" cy="11261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US" sz="1400" b="1" dirty="0"/>
                <a:t>Anti-CL (ACA) IgG/</a:t>
              </a:r>
              <a:r>
                <a:rPr lang="en-US" sz="1400" b="1" dirty="0" err="1"/>
                <a:t>IgM</a:t>
              </a:r>
              <a:endParaRPr lang="en-US" sz="1400" b="1" dirty="0"/>
            </a:p>
            <a:p>
              <a:pPr algn="ctr" defTabSz="622300">
                <a:lnSpc>
                  <a:spcPct val="90000"/>
                </a:lnSpc>
                <a:spcBef>
                  <a:spcPct val="0"/>
                </a:spcBef>
                <a:spcAft>
                  <a:spcPct val="35000"/>
                </a:spcAft>
              </a:pPr>
              <a:r>
                <a:rPr lang="en-US" sz="1400" b="1" dirty="0"/>
                <a:t>Anti-</a:t>
              </a:r>
              <a:r>
                <a:rPr lang="el-GR" sz="1400" b="1" dirty="0"/>
                <a:t>β2</a:t>
              </a:r>
              <a:r>
                <a:rPr lang="en-US" sz="1400" b="1" dirty="0"/>
                <a:t>GPI IgG/</a:t>
              </a:r>
              <a:r>
                <a:rPr lang="en-US" sz="1400" b="1" dirty="0" err="1"/>
                <a:t>IgM</a:t>
              </a:r>
              <a:endParaRPr lang="en-US" sz="1400" b="1" dirty="0"/>
            </a:p>
            <a:p>
              <a:pPr algn="ctr" defTabSz="622300">
                <a:lnSpc>
                  <a:spcPct val="90000"/>
                </a:lnSpc>
                <a:spcBef>
                  <a:spcPct val="0"/>
                </a:spcBef>
                <a:spcAft>
                  <a:spcPct val="35000"/>
                </a:spcAft>
              </a:pPr>
              <a:r>
                <a:rPr lang="el-GR" sz="1400" b="1" dirty="0"/>
                <a:t>Αντιπηκτικό λύκου</a:t>
              </a:r>
              <a:endParaRPr lang="en-US" sz="1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EC5D-E89B-7420-06C1-C27EB2CEADB1}"/>
              </a:ext>
            </a:extLst>
          </p:cNvPr>
          <p:cNvSpPr>
            <a:spLocks noGrp="1"/>
          </p:cNvSpPr>
          <p:nvPr>
            <p:ph type="title"/>
          </p:nvPr>
        </p:nvSpPr>
        <p:spPr>
          <a:xfrm>
            <a:off x="838200" y="18255"/>
            <a:ext cx="10515600" cy="1325563"/>
          </a:xfrm>
        </p:spPr>
        <p:txBody>
          <a:bodyPr>
            <a:normAutofit/>
          </a:bodyPr>
          <a:lstStyle/>
          <a:p>
            <a:pPr algn="ctr"/>
            <a:r>
              <a:rPr lang="el-GR" sz="3600" b="1" dirty="0"/>
              <a:t>Δεκάλογος για τις ανοσολογικές εξετάσεις</a:t>
            </a:r>
            <a:endParaRPr lang="en-GR" sz="3600" b="1" dirty="0"/>
          </a:p>
        </p:txBody>
      </p:sp>
      <p:sp>
        <p:nvSpPr>
          <p:cNvPr id="3" name="Content Placeholder 2">
            <a:extLst>
              <a:ext uri="{FF2B5EF4-FFF2-40B4-BE49-F238E27FC236}">
                <a16:creationId xmlns:a16="http://schemas.microsoft.com/office/drawing/2014/main" id="{2940B1D8-1EEC-09E0-8231-780124C96455}"/>
              </a:ext>
            </a:extLst>
          </p:cNvPr>
          <p:cNvSpPr>
            <a:spLocks noGrp="1"/>
          </p:cNvSpPr>
          <p:nvPr>
            <p:ph idx="1"/>
          </p:nvPr>
        </p:nvSpPr>
        <p:spPr>
          <a:xfrm>
            <a:off x="752471" y="1329530"/>
            <a:ext cx="11210925" cy="5201446"/>
          </a:xfrm>
        </p:spPr>
        <p:txBody>
          <a:bodyPr>
            <a:noAutofit/>
          </a:bodyPr>
          <a:lstStyle/>
          <a:p>
            <a:pPr marL="457200" indent="-457200">
              <a:lnSpc>
                <a:spcPct val="150000"/>
              </a:lnSpc>
              <a:buFont typeface="+mj-lt"/>
              <a:buAutoNum type="arabicPeriod" startAt="6"/>
            </a:pPr>
            <a:r>
              <a:rPr lang="el-GR" sz="2100" dirty="0"/>
              <a:t>Σε </a:t>
            </a:r>
            <a:r>
              <a:rPr lang="el-GR" sz="2100" b="1" dirty="0"/>
              <a:t>κανένα</a:t>
            </a:r>
            <a:r>
              <a:rPr lang="el-GR" sz="2100" dirty="0"/>
              <a:t> κλινικό σενάριο δεν είναι απαραίτητο να εξεταστεί το σύνολο των ανοσολογικών εξετάσεων (‘σεντόνι’)</a:t>
            </a:r>
          </a:p>
          <a:p>
            <a:pPr marL="457200" indent="-457200">
              <a:lnSpc>
                <a:spcPct val="150000"/>
              </a:lnSpc>
              <a:buFont typeface="+mj-lt"/>
              <a:buAutoNum type="arabicPeriod" startAt="6"/>
            </a:pPr>
            <a:r>
              <a:rPr lang="el-GR" sz="2100" dirty="0"/>
              <a:t>Υπάρχουν συστηματικά φλεγμονώδη νοσήματα (πχ. σπονδυλαρθρίτιδες, κροταφική αρτηρίτιδα) που δεν έχουν </a:t>
            </a:r>
            <a:r>
              <a:rPr lang="el-GR" sz="2100" b="1" dirty="0"/>
              <a:t>κανένα </a:t>
            </a:r>
            <a:r>
              <a:rPr lang="el-GR" sz="2100" b="1" dirty="0" err="1"/>
              <a:t>αυτοαντίσωμα</a:t>
            </a:r>
            <a:r>
              <a:rPr lang="el-GR" sz="2100" b="1" dirty="0"/>
              <a:t> </a:t>
            </a:r>
            <a:r>
              <a:rPr lang="el-GR" sz="2100" dirty="0"/>
              <a:t>(και άρα κανένα αντίσωμα δεν πρέπει να εξεταστεί)</a:t>
            </a:r>
          </a:p>
          <a:p>
            <a:pPr marL="457200" indent="-457200">
              <a:lnSpc>
                <a:spcPct val="150000"/>
              </a:lnSpc>
              <a:buFont typeface="+mj-lt"/>
              <a:buAutoNum type="arabicPeriod" startAt="6"/>
            </a:pPr>
            <a:r>
              <a:rPr lang="el-GR" sz="2100" dirty="0"/>
              <a:t>Είναι λογικό να εξεταστεί πρώτα ένα </a:t>
            </a:r>
            <a:r>
              <a:rPr lang="en-GB" sz="2100" b="1" dirty="0"/>
              <a:t>screening test </a:t>
            </a:r>
            <a:r>
              <a:rPr lang="el-GR" sz="2100" dirty="0"/>
              <a:t>(πχ. </a:t>
            </a:r>
            <a:r>
              <a:rPr lang="en-GB" sz="2100" dirty="0"/>
              <a:t>ANA) </a:t>
            </a:r>
            <a:r>
              <a:rPr lang="el-GR" sz="2100" dirty="0"/>
              <a:t>και, αν είναι θετικό, να εξεταστούν ειδικότερα αντισώματα ή να ζητηθεί γνώμη ειδικού</a:t>
            </a:r>
          </a:p>
          <a:p>
            <a:pPr marL="457200" indent="-457200">
              <a:lnSpc>
                <a:spcPct val="150000"/>
              </a:lnSpc>
              <a:buFont typeface="+mj-lt"/>
              <a:buAutoNum type="arabicPeriod" startAt="6"/>
            </a:pPr>
            <a:r>
              <a:rPr lang="el-GR" sz="2100" dirty="0"/>
              <a:t>Μια ενεργός λοίμωξη μπορεί να συνοδεύεται από θετικά </a:t>
            </a:r>
            <a:r>
              <a:rPr lang="el-GR" sz="2100" dirty="0" err="1"/>
              <a:t>αυτοαντισώματα</a:t>
            </a:r>
            <a:r>
              <a:rPr lang="el-GR" sz="2100" dirty="0"/>
              <a:t> λόγω διασταυρούμενων αντιδράσεων</a:t>
            </a:r>
          </a:p>
          <a:p>
            <a:pPr marL="457200" indent="-457200">
              <a:lnSpc>
                <a:spcPct val="150000"/>
              </a:lnSpc>
              <a:buFont typeface="+mj-lt"/>
              <a:buAutoNum type="arabicPeriod" startAt="6"/>
            </a:pPr>
            <a:r>
              <a:rPr lang="el-GR" sz="2100" dirty="0"/>
              <a:t>Στο κατάλληλο κλινικό πλαίσιο, οι ανοσολογικές εξετάσεις είναι ευλογία – όταν στέλνονται άκριτα, μετατρέπονται σε κατάρα</a:t>
            </a:r>
          </a:p>
          <a:p>
            <a:pPr marL="457200" indent="-457200">
              <a:lnSpc>
                <a:spcPct val="150000"/>
              </a:lnSpc>
              <a:buFont typeface="+mj-lt"/>
              <a:buAutoNum type="arabicPeriod" startAt="6"/>
            </a:pPr>
            <a:endParaRPr lang="el-GR" sz="2100" dirty="0"/>
          </a:p>
        </p:txBody>
      </p:sp>
    </p:spTree>
    <p:extLst>
      <p:ext uri="{BB962C8B-B14F-4D97-AF65-F5344CB8AC3E}">
        <p14:creationId xmlns:p14="http://schemas.microsoft.com/office/powerpoint/2010/main" val="159796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0047-F9B9-622E-C45B-0E6AE22E164B}"/>
              </a:ext>
            </a:extLst>
          </p:cNvPr>
          <p:cNvSpPr>
            <a:spLocks noGrp="1"/>
          </p:cNvSpPr>
          <p:nvPr>
            <p:ph type="title"/>
          </p:nvPr>
        </p:nvSpPr>
        <p:spPr>
          <a:xfrm>
            <a:off x="838200" y="18255"/>
            <a:ext cx="10515600" cy="1325563"/>
          </a:xfrm>
        </p:spPr>
        <p:txBody>
          <a:bodyPr>
            <a:normAutofit/>
          </a:bodyPr>
          <a:lstStyle/>
          <a:p>
            <a:pPr algn="ctr"/>
            <a:r>
              <a:rPr lang="el-GR" sz="3200" b="1" dirty="0">
                <a:latin typeface="Calibri" panose="020F0502020204030204" pitchFamily="34" charset="0"/>
                <a:cs typeface="Calibri" panose="020F0502020204030204" pitchFamily="34" charset="0"/>
              </a:rPr>
              <a:t>Ειδικά και μη ειδικά </a:t>
            </a:r>
            <a:r>
              <a:rPr lang="el-GR" sz="3200" b="1" dirty="0" err="1">
                <a:latin typeface="Calibri" panose="020F0502020204030204" pitchFamily="34" charset="0"/>
                <a:cs typeface="Calibri" panose="020F0502020204030204" pitchFamily="34" charset="0"/>
              </a:rPr>
              <a:t>αυτοαντισώματα</a:t>
            </a:r>
            <a:endParaRPr lang="en-GR" sz="3200" b="1" dirty="0">
              <a:latin typeface="Calibri" panose="020F0502020204030204" pitchFamily="34" charset="0"/>
              <a:cs typeface="Calibri" panose="020F0502020204030204" pitchFamily="34" charset="0"/>
            </a:endParaRPr>
          </a:p>
        </p:txBody>
      </p:sp>
      <p:graphicFrame>
        <p:nvGraphicFramePr>
          <p:cNvPr id="4" name="Content Placeholder 3">
            <a:extLst>
              <a:ext uri="{FF2B5EF4-FFF2-40B4-BE49-F238E27FC236}">
                <a16:creationId xmlns:a16="http://schemas.microsoft.com/office/drawing/2014/main" id="{C824E977-EEE9-3D0F-CB38-A9F2B4DE5873}"/>
              </a:ext>
            </a:extLst>
          </p:cNvPr>
          <p:cNvGraphicFramePr>
            <a:graphicFrameLocks noGrp="1"/>
          </p:cNvGraphicFramePr>
          <p:nvPr>
            <p:ph idx="1"/>
            <p:extLst>
              <p:ext uri="{D42A27DB-BD31-4B8C-83A1-F6EECF244321}">
                <p14:modId xmlns:p14="http://schemas.microsoft.com/office/powerpoint/2010/main" val="3027588403"/>
              </p:ext>
            </p:extLst>
          </p:nvPr>
        </p:nvGraphicFramePr>
        <p:xfrm>
          <a:off x="1981199" y="1811338"/>
          <a:ext cx="8742934" cy="3870960"/>
        </p:xfrm>
        <a:graphic>
          <a:graphicData uri="http://schemas.openxmlformats.org/drawingml/2006/table">
            <a:tbl>
              <a:tblPr firstRow="1" bandRow="1">
                <a:tableStyleId>{5C22544A-7EE6-4342-B048-85BDC9FD1C3A}</a:tableStyleId>
              </a:tblPr>
              <a:tblGrid>
                <a:gridCol w="3485134">
                  <a:extLst>
                    <a:ext uri="{9D8B030D-6E8A-4147-A177-3AD203B41FA5}">
                      <a16:colId xmlns:a16="http://schemas.microsoft.com/office/drawing/2014/main" val="1831085882"/>
                    </a:ext>
                  </a:extLst>
                </a:gridCol>
                <a:gridCol w="5257800">
                  <a:extLst>
                    <a:ext uri="{9D8B030D-6E8A-4147-A177-3AD203B41FA5}">
                      <a16:colId xmlns:a16="http://schemas.microsoft.com/office/drawing/2014/main" val="3164031393"/>
                    </a:ext>
                  </a:extLst>
                </a:gridCol>
              </a:tblGrid>
              <a:tr h="370840">
                <a:tc>
                  <a:txBody>
                    <a:bodyPr/>
                    <a:lstStyle/>
                    <a:p>
                      <a:r>
                        <a:rPr lang="el-GR" sz="2000" dirty="0"/>
                        <a:t>Μη ειδικά</a:t>
                      </a:r>
                      <a:endParaRPr lang="en-GR" sz="2000" dirty="0"/>
                    </a:p>
                  </a:txBody>
                  <a:tcPr/>
                </a:tc>
                <a:tc>
                  <a:txBody>
                    <a:bodyPr/>
                    <a:lstStyle/>
                    <a:p>
                      <a:r>
                        <a:rPr lang="el-GR" sz="2000" dirty="0"/>
                        <a:t>Ειδικά</a:t>
                      </a:r>
                      <a:endParaRPr lang="en-GR" sz="2000" dirty="0"/>
                    </a:p>
                  </a:txBody>
                  <a:tcPr/>
                </a:tc>
                <a:extLst>
                  <a:ext uri="{0D108BD9-81ED-4DB2-BD59-A6C34878D82A}">
                    <a16:rowId xmlns:a16="http://schemas.microsoft.com/office/drawing/2014/main" val="1517351364"/>
                  </a:ext>
                </a:extLst>
              </a:tr>
              <a:tr h="370840">
                <a:tc>
                  <a:txBody>
                    <a:bodyPr/>
                    <a:lstStyle/>
                    <a:p>
                      <a:r>
                        <a:rPr lang="el-GR" sz="2000" dirty="0"/>
                        <a:t>ΑΝΑ</a:t>
                      </a:r>
                      <a:endParaRPr lang="en-GR" sz="2000" dirty="0"/>
                    </a:p>
                  </a:txBody>
                  <a:tcPr/>
                </a:tc>
                <a:tc>
                  <a:txBody>
                    <a:bodyPr/>
                    <a:lstStyle/>
                    <a:p>
                      <a:r>
                        <a:rPr lang="en-GB" sz="2000" dirty="0"/>
                        <a:t>A</a:t>
                      </a:r>
                      <a:r>
                        <a:rPr lang="en-GR" sz="2000" dirty="0"/>
                        <a:t>nti-CCP (</a:t>
                      </a:r>
                      <a:r>
                        <a:rPr lang="el-GR" sz="2000" dirty="0"/>
                        <a:t>ΡΑ)</a:t>
                      </a:r>
                      <a:endParaRPr lang="en-GR" sz="2000" dirty="0"/>
                    </a:p>
                  </a:txBody>
                  <a:tcPr/>
                </a:tc>
                <a:extLst>
                  <a:ext uri="{0D108BD9-81ED-4DB2-BD59-A6C34878D82A}">
                    <a16:rowId xmlns:a16="http://schemas.microsoft.com/office/drawing/2014/main" val="2893778979"/>
                  </a:ext>
                </a:extLst>
              </a:tr>
              <a:tr h="370840">
                <a:tc>
                  <a:txBody>
                    <a:bodyPr/>
                    <a:lstStyle/>
                    <a:p>
                      <a:r>
                        <a:rPr lang="el-GR" sz="2000" dirty="0"/>
                        <a:t>Ρευματοειδής παράγοντας (</a:t>
                      </a:r>
                      <a:r>
                        <a:rPr lang="en-GB" sz="2000" dirty="0"/>
                        <a:t>RF)</a:t>
                      </a:r>
                      <a:endParaRPr lang="en-GR" sz="2000" dirty="0"/>
                    </a:p>
                  </a:txBody>
                  <a:tcPr/>
                </a:tc>
                <a:tc>
                  <a:txBody>
                    <a:bodyPr/>
                    <a:lstStyle/>
                    <a:p>
                      <a:r>
                        <a:rPr lang="en-GB" sz="2000" dirty="0"/>
                        <a:t>A</a:t>
                      </a:r>
                      <a:r>
                        <a:rPr lang="en-GR" sz="2000" dirty="0"/>
                        <a:t>nti-ds DNA (</a:t>
                      </a:r>
                      <a:r>
                        <a:rPr lang="el-GR" sz="2000" dirty="0"/>
                        <a:t>ΣΕΛ)</a:t>
                      </a:r>
                      <a:endParaRPr lang="en-GR" sz="2000" dirty="0"/>
                    </a:p>
                  </a:txBody>
                  <a:tcPr/>
                </a:tc>
                <a:extLst>
                  <a:ext uri="{0D108BD9-81ED-4DB2-BD59-A6C34878D82A}">
                    <a16:rowId xmlns:a16="http://schemas.microsoft.com/office/drawing/2014/main" val="280881233"/>
                  </a:ext>
                </a:extLst>
              </a:tr>
              <a:tr h="370840">
                <a:tc>
                  <a:txBody>
                    <a:bodyPr/>
                    <a:lstStyle/>
                    <a:p>
                      <a:r>
                        <a:rPr lang="en-GB" sz="2000" dirty="0"/>
                        <a:t>A</a:t>
                      </a:r>
                      <a:r>
                        <a:rPr lang="en-GR" sz="2000" dirty="0"/>
                        <a:t>nti-Ro</a:t>
                      </a:r>
                    </a:p>
                  </a:txBody>
                  <a:tcPr/>
                </a:tc>
                <a:tc>
                  <a:txBody>
                    <a:bodyPr/>
                    <a:lstStyle/>
                    <a:p>
                      <a:r>
                        <a:rPr lang="en-GR" sz="2000" dirty="0"/>
                        <a:t>Anti-Sm (</a:t>
                      </a:r>
                      <a:r>
                        <a:rPr lang="el-GR" sz="2000" dirty="0"/>
                        <a:t>ΣΕΛ)</a:t>
                      </a:r>
                      <a:endParaRPr lang="en-GR" sz="2000" dirty="0"/>
                    </a:p>
                  </a:txBody>
                  <a:tcPr/>
                </a:tc>
                <a:extLst>
                  <a:ext uri="{0D108BD9-81ED-4DB2-BD59-A6C34878D82A}">
                    <a16:rowId xmlns:a16="http://schemas.microsoft.com/office/drawing/2014/main" val="1433589462"/>
                  </a:ext>
                </a:extLst>
              </a:tr>
              <a:tr h="370840">
                <a:tc>
                  <a:txBody>
                    <a:bodyPr/>
                    <a:lstStyle/>
                    <a:p>
                      <a:endParaRPr lang="en-GR" sz="2000" dirty="0"/>
                    </a:p>
                  </a:txBody>
                  <a:tcPr/>
                </a:tc>
                <a:tc>
                  <a:txBody>
                    <a:bodyPr/>
                    <a:lstStyle/>
                    <a:p>
                      <a:r>
                        <a:rPr lang="en-GB" sz="2000" dirty="0"/>
                        <a:t>Anti-La (Sjögren’s)</a:t>
                      </a:r>
                      <a:endParaRPr lang="en-GR" sz="2000" dirty="0"/>
                    </a:p>
                  </a:txBody>
                  <a:tcPr/>
                </a:tc>
                <a:extLst>
                  <a:ext uri="{0D108BD9-81ED-4DB2-BD59-A6C34878D82A}">
                    <a16:rowId xmlns:a16="http://schemas.microsoft.com/office/drawing/2014/main" val="1287006677"/>
                  </a:ext>
                </a:extLst>
              </a:tr>
              <a:tr h="370840">
                <a:tc>
                  <a:txBody>
                    <a:bodyPr/>
                    <a:lstStyle/>
                    <a:p>
                      <a:r>
                        <a:rPr lang="en-GB" sz="2000" dirty="0"/>
                        <a:t>p</a:t>
                      </a:r>
                      <a:r>
                        <a:rPr lang="en-GR" sz="2000" dirty="0"/>
                        <a:t>-ANCA</a:t>
                      </a:r>
                    </a:p>
                  </a:txBody>
                  <a:tcPr/>
                </a:tc>
                <a:tc>
                  <a:txBody>
                    <a:bodyPr/>
                    <a:lstStyle/>
                    <a:p>
                      <a:r>
                        <a:rPr lang="en-GB" sz="2000" dirty="0"/>
                        <a:t>A</a:t>
                      </a:r>
                      <a:r>
                        <a:rPr lang="en-GR" sz="2000" dirty="0"/>
                        <a:t>nti-topoisomease I (Scl-70) (</a:t>
                      </a:r>
                      <a:r>
                        <a:rPr lang="el-GR" sz="2000" dirty="0"/>
                        <a:t>Σκληρόδερμα)</a:t>
                      </a:r>
                      <a:endParaRPr lang="en-GR" sz="2000" dirty="0"/>
                    </a:p>
                  </a:txBody>
                  <a:tcPr/>
                </a:tc>
                <a:extLst>
                  <a:ext uri="{0D108BD9-81ED-4DB2-BD59-A6C34878D82A}">
                    <a16:rowId xmlns:a16="http://schemas.microsoft.com/office/drawing/2014/main" val="3195469550"/>
                  </a:ext>
                </a:extLst>
              </a:tr>
              <a:tr h="370840">
                <a:tc>
                  <a:txBody>
                    <a:bodyPr/>
                    <a:lstStyle/>
                    <a:p>
                      <a:endParaRPr lang="en-GR" sz="2000" dirty="0"/>
                    </a:p>
                  </a:txBody>
                  <a:tcPr/>
                </a:tc>
                <a:tc>
                  <a:txBody>
                    <a:bodyPr/>
                    <a:lstStyle/>
                    <a:p>
                      <a:r>
                        <a:rPr lang="el-GR" sz="2000" dirty="0" err="1"/>
                        <a:t>Αντικεντρομεριδιακά</a:t>
                      </a:r>
                      <a:r>
                        <a:rPr lang="el-GR" sz="2000" dirty="0"/>
                        <a:t> (Σκληρόδερμα)</a:t>
                      </a:r>
                      <a:endParaRPr lang="en-GR" sz="2000" dirty="0"/>
                    </a:p>
                  </a:txBody>
                  <a:tcPr/>
                </a:tc>
                <a:extLst>
                  <a:ext uri="{0D108BD9-81ED-4DB2-BD59-A6C34878D82A}">
                    <a16:rowId xmlns:a16="http://schemas.microsoft.com/office/drawing/2014/main" val="27855934"/>
                  </a:ext>
                </a:extLst>
              </a:tr>
              <a:tr h="370840">
                <a:tc>
                  <a:txBody>
                    <a:bodyPr/>
                    <a:lstStyle/>
                    <a:p>
                      <a:endParaRPr lang="en-GR" sz="2000" dirty="0"/>
                    </a:p>
                  </a:txBody>
                  <a:tcPr/>
                </a:tc>
                <a:tc>
                  <a:txBody>
                    <a:bodyPr/>
                    <a:lstStyle/>
                    <a:p>
                      <a:r>
                        <a:rPr lang="en-GB" sz="2000" dirty="0"/>
                        <a:t>C</a:t>
                      </a:r>
                      <a:r>
                        <a:rPr lang="en-GR" sz="2000" dirty="0"/>
                        <a:t>-ANCA (</a:t>
                      </a:r>
                      <a:r>
                        <a:rPr lang="el-GR" sz="2000" dirty="0"/>
                        <a:t>Κοκκιωμάτωση με </a:t>
                      </a:r>
                      <a:r>
                        <a:rPr lang="el-GR" sz="2000" dirty="0" err="1"/>
                        <a:t>πολυαγγειίτιδα</a:t>
                      </a:r>
                      <a:r>
                        <a:rPr lang="en-GR" sz="2000" dirty="0"/>
                        <a:t>-Wegener</a:t>
                      </a:r>
                      <a:r>
                        <a:rPr lang="el-GR" sz="2000" dirty="0"/>
                        <a:t>)</a:t>
                      </a:r>
                      <a:endParaRPr lang="en-GR" sz="2000" dirty="0"/>
                    </a:p>
                  </a:txBody>
                  <a:tcPr/>
                </a:tc>
                <a:extLst>
                  <a:ext uri="{0D108BD9-81ED-4DB2-BD59-A6C34878D82A}">
                    <a16:rowId xmlns:a16="http://schemas.microsoft.com/office/drawing/2014/main" val="3126537618"/>
                  </a:ext>
                </a:extLst>
              </a:tr>
              <a:tr h="370840">
                <a:tc>
                  <a:txBody>
                    <a:bodyPr/>
                    <a:lstStyle/>
                    <a:p>
                      <a:endParaRPr lang="en-GR" sz="2000" dirty="0"/>
                    </a:p>
                  </a:txBody>
                  <a:tcPr/>
                </a:tc>
                <a:tc>
                  <a:txBody>
                    <a:bodyPr/>
                    <a:lstStyle/>
                    <a:p>
                      <a:r>
                        <a:rPr lang="el-GR" sz="2000" dirty="0"/>
                        <a:t>Ειδικά αντισώματα για </a:t>
                      </a:r>
                      <a:r>
                        <a:rPr lang="el-GR" sz="2000" dirty="0" err="1"/>
                        <a:t>μυοσίτιδες</a:t>
                      </a:r>
                      <a:endParaRPr lang="en-GR" sz="2000" dirty="0"/>
                    </a:p>
                  </a:txBody>
                  <a:tcPr/>
                </a:tc>
                <a:extLst>
                  <a:ext uri="{0D108BD9-81ED-4DB2-BD59-A6C34878D82A}">
                    <a16:rowId xmlns:a16="http://schemas.microsoft.com/office/drawing/2014/main" val="2011122775"/>
                  </a:ext>
                </a:extLst>
              </a:tr>
            </a:tbl>
          </a:graphicData>
        </a:graphic>
      </p:graphicFrame>
    </p:spTree>
    <p:extLst>
      <p:ext uri="{BB962C8B-B14F-4D97-AF65-F5344CB8AC3E}">
        <p14:creationId xmlns:p14="http://schemas.microsoft.com/office/powerpoint/2010/main" val="1144630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040" y="102712"/>
            <a:ext cx="6062133" cy="1143000"/>
          </a:xfrm>
        </p:spPr>
        <p:txBody>
          <a:bodyPr>
            <a:normAutofit/>
          </a:bodyPr>
          <a:lstStyle/>
          <a:p>
            <a:r>
              <a:rPr lang="el-GR" sz="2800" b="1" dirty="0"/>
              <a:t>Αντιπυρηνικά αντισώματα (ΑΝΑ)</a:t>
            </a:r>
            <a:endParaRPr lang="en-US" sz="2800" b="1" dirty="0"/>
          </a:p>
        </p:txBody>
      </p:sp>
      <p:sp>
        <p:nvSpPr>
          <p:cNvPr id="8" name="TextBox 7"/>
          <p:cNvSpPr txBox="1"/>
          <p:nvPr/>
        </p:nvSpPr>
        <p:spPr>
          <a:xfrm>
            <a:off x="200843" y="2028615"/>
            <a:ext cx="10186169" cy="1677382"/>
          </a:xfrm>
          <a:prstGeom prst="rect">
            <a:avLst/>
          </a:prstGeom>
          <a:noFill/>
        </p:spPr>
        <p:txBody>
          <a:bodyPr wrap="square" rtlCol="0">
            <a:spAutoFit/>
          </a:bodyPr>
          <a:lstStyle/>
          <a:p>
            <a:pPr>
              <a:spcAft>
                <a:spcPts val="600"/>
              </a:spcAft>
            </a:pPr>
            <a:r>
              <a:rPr lang="el-GR" sz="2400" dirty="0"/>
              <a:t>Αξιολογούνται μόνο σε εξέταση με έμμεσο </a:t>
            </a:r>
            <a:r>
              <a:rPr lang="el-GR" sz="2400" dirty="0" err="1"/>
              <a:t>ανοσοφθορισμό</a:t>
            </a:r>
            <a:r>
              <a:rPr lang="el-GR" sz="2400" dirty="0"/>
              <a:t> (1:80, 1:160,..).</a:t>
            </a:r>
          </a:p>
          <a:p>
            <a:pPr>
              <a:spcAft>
                <a:spcPts val="600"/>
              </a:spcAft>
            </a:pPr>
            <a:r>
              <a:rPr lang="el-GR" sz="2400" b="1" dirty="0"/>
              <a:t>Δεν αξιολογούνται με </a:t>
            </a:r>
            <a:r>
              <a:rPr lang="en-GB" sz="2400" b="1" dirty="0"/>
              <a:t>ELISA!</a:t>
            </a:r>
            <a:endParaRPr lang="en-US" sz="2400" b="1" dirty="0"/>
          </a:p>
          <a:p>
            <a:pPr>
              <a:spcAft>
                <a:spcPts val="600"/>
              </a:spcAft>
            </a:pPr>
            <a:endParaRPr lang="en-US" sz="2000" dirty="0"/>
          </a:p>
          <a:p>
            <a:pPr marL="457200" indent="-457200">
              <a:spcAft>
                <a:spcPts val="600"/>
              </a:spcAft>
              <a:buAutoNum type="arabicParenR"/>
            </a:pPr>
            <a:endParaRPr lang="en-US" sz="2000" b="1" dirty="0"/>
          </a:p>
        </p:txBody>
      </p:sp>
      <p:sp>
        <p:nvSpPr>
          <p:cNvPr id="7" name="Rectangle 6"/>
          <p:cNvSpPr/>
          <p:nvPr/>
        </p:nvSpPr>
        <p:spPr>
          <a:xfrm>
            <a:off x="450850" y="6356011"/>
            <a:ext cx="11290300" cy="461665"/>
          </a:xfrm>
          <a:prstGeom prst="rect">
            <a:avLst/>
          </a:prstGeom>
        </p:spPr>
        <p:txBody>
          <a:bodyPr wrap="square">
            <a:spAutoFit/>
          </a:bodyPr>
          <a:lstStyle/>
          <a:p>
            <a:r>
              <a:rPr lang="en-US" sz="1200" dirty="0" err="1"/>
              <a:t>Fritzler</a:t>
            </a:r>
            <a:r>
              <a:rPr lang="en-US" sz="1200" dirty="0"/>
              <a:t> MJ. </a:t>
            </a:r>
            <a:r>
              <a:rPr lang="en-US" sz="1200" i="1" dirty="0"/>
              <a:t>Arthritis Rheum </a:t>
            </a:r>
            <a:r>
              <a:rPr lang="en-US" sz="1200" dirty="0"/>
              <a:t>2011;63:1922, </a:t>
            </a:r>
            <a:r>
              <a:rPr lang="en-US" sz="1200" dirty="0" err="1"/>
              <a:t>Agmon</a:t>
            </a:r>
            <a:r>
              <a:rPr lang="en-US" sz="1200" dirty="0"/>
              <a:t>-Levin N, et al. </a:t>
            </a:r>
            <a:r>
              <a:rPr lang="en-US" sz="1200" i="1" dirty="0"/>
              <a:t>Ann Rheum </a:t>
            </a:r>
            <a:r>
              <a:rPr lang="en-US" sz="1200" i="1" dirty="0" err="1"/>
              <a:t>Dis</a:t>
            </a:r>
            <a:r>
              <a:rPr lang="en-US" sz="1200" i="1" dirty="0"/>
              <a:t> </a:t>
            </a:r>
            <a:r>
              <a:rPr lang="en-US" sz="1200" dirty="0"/>
              <a:t>2014;73:17–23</a:t>
            </a:r>
            <a:r>
              <a:rPr lang="el-GR" sz="1200" dirty="0"/>
              <a:t>, </a:t>
            </a:r>
            <a:r>
              <a:rPr lang="en-US" sz="1200" dirty="0" err="1"/>
              <a:t>Peene</a:t>
            </a:r>
            <a:r>
              <a:rPr lang="en-US" sz="1200" dirty="0"/>
              <a:t> I, et al. </a:t>
            </a:r>
            <a:r>
              <a:rPr lang="en-US" sz="1200" i="1" dirty="0"/>
              <a:t>Ann Rheum </a:t>
            </a:r>
            <a:r>
              <a:rPr lang="en-US" sz="1200" i="1" dirty="0" err="1"/>
              <a:t>Dis</a:t>
            </a:r>
            <a:r>
              <a:rPr lang="en-US" sz="1200" i="1" dirty="0"/>
              <a:t> </a:t>
            </a:r>
            <a:r>
              <a:rPr lang="en-US" sz="1200" dirty="0"/>
              <a:t>2001;60:1131–6, </a:t>
            </a:r>
            <a:r>
              <a:rPr lang="en-US" sz="1200" dirty="0" err="1"/>
              <a:t>Mariz</a:t>
            </a:r>
            <a:r>
              <a:rPr lang="en-US" sz="1200" dirty="0"/>
              <a:t> HA, et al. </a:t>
            </a:r>
            <a:r>
              <a:rPr lang="en-US" sz="1200" i="1" dirty="0"/>
              <a:t>Arthritis Rheum </a:t>
            </a:r>
            <a:r>
              <a:rPr lang="en-US" sz="1200" dirty="0"/>
              <a:t>2011;63:191–200</a:t>
            </a:r>
          </a:p>
        </p:txBody>
      </p:sp>
      <p:sp>
        <p:nvSpPr>
          <p:cNvPr id="9" name="Rectangle 8"/>
          <p:cNvSpPr/>
          <p:nvPr/>
        </p:nvSpPr>
        <p:spPr>
          <a:xfrm>
            <a:off x="244566" y="3949101"/>
            <a:ext cx="8680359" cy="2000548"/>
          </a:xfrm>
          <a:prstGeom prst="rect">
            <a:avLst/>
          </a:prstGeom>
        </p:spPr>
        <p:txBody>
          <a:bodyPr wrap="square">
            <a:spAutoFit/>
          </a:bodyPr>
          <a:lstStyle/>
          <a:p>
            <a:pPr>
              <a:spcAft>
                <a:spcPts val="600"/>
              </a:spcAft>
            </a:pPr>
            <a:r>
              <a:rPr lang="en-US" sz="2400" b="1" dirty="0" err="1"/>
              <a:t>Έ</a:t>
            </a:r>
            <a:r>
              <a:rPr lang="el-GR" sz="2400" b="1" dirty="0" err="1"/>
              <a:t>μμεσος</a:t>
            </a:r>
            <a:r>
              <a:rPr lang="el-GR" sz="2400" b="1" dirty="0"/>
              <a:t> </a:t>
            </a:r>
            <a:r>
              <a:rPr lang="el-GR" sz="2400" b="1" dirty="0" err="1"/>
              <a:t>ανοσοφθορισμός</a:t>
            </a:r>
            <a:endParaRPr lang="en-US" sz="2400" b="1" dirty="0"/>
          </a:p>
          <a:p>
            <a:pPr marL="457200" indent="-457200">
              <a:spcAft>
                <a:spcPts val="600"/>
              </a:spcAft>
              <a:buAutoNum type="arabicParenR"/>
            </a:pPr>
            <a:r>
              <a:rPr lang="el-GR" sz="2000" dirty="0"/>
              <a:t>Απαιτητική μέθοδος</a:t>
            </a:r>
          </a:p>
          <a:p>
            <a:pPr marL="457200" indent="-457200">
              <a:spcAft>
                <a:spcPts val="600"/>
              </a:spcAft>
              <a:buAutoNum type="arabicParenR"/>
            </a:pPr>
            <a:r>
              <a:rPr lang="en-GB" sz="2000" dirty="0"/>
              <a:t>Operator-dependent</a:t>
            </a:r>
            <a:endParaRPr lang="el-GR" sz="2000" dirty="0"/>
          </a:p>
          <a:p>
            <a:pPr marL="457200" indent="-457200">
              <a:spcAft>
                <a:spcPts val="600"/>
              </a:spcAft>
              <a:buAutoNum type="arabicParenR"/>
            </a:pPr>
            <a:r>
              <a:rPr lang="el-GR" sz="2000" dirty="0"/>
              <a:t>Χαμηλή ειδικότητα </a:t>
            </a:r>
            <a:endParaRPr lang="en-US" sz="2000" dirty="0"/>
          </a:p>
          <a:p>
            <a:pPr marL="914400" lvl="1" indent="-457200">
              <a:spcAft>
                <a:spcPts val="600"/>
              </a:spcAft>
              <a:buFont typeface="Wingdings" charset="2"/>
              <a:buChar char="§"/>
            </a:pPr>
            <a:r>
              <a:rPr lang="el-GR" sz="2000" dirty="0"/>
              <a:t>Ως και 25 % «ψευδώς θετικά»</a:t>
            </a:r>
            <a:r>
              <a:rPr lang="en-US" sz="2000" dirty="0"/>
              <a:t> </a:t>
            </a:r>
            <a:r>
              <a:rPr lang="el-GR" sz="2000" dirty="0"/>
              <a:t>αποτελέσματα!</a:t>
            </a:r>
          </a:p>
        </p:txBody>
      </p:sp>
      <p:pic>
        <p:nvPicPr>
          <p:cNvPr id="11" name="Picture 10"/>
          <p:cNvPicPr>
            <a:picLocks noChangeAspect="1"/>
          </p:cNvPicPr>
          <p:nvPr/>
        </p:nvPicPr>
        <p:blipFill>
          <a:blip r:embed="rId2"/>
          <a:stretch>
            <a:fillRect/>
          </a:stretch>
        </p:blipFill>
        <p:spPr>
          <a:xfrm>
            <a:off x="8243684" y="102712"/>
            <a:ext cx="1786402" cy="1738764"/>
          </a:xfrm>
          <a:prstGeom prst="rect">
            <a:avLst/>
          </a:prstGeom>
        </p:spPr>
      </p:pic>
      <p:graphicFrame>
        <p:nvGraphicFramePr>
          <p:cNvPr id="3" name="Table 2">
            <a:extLst>
              <a:ext uri="{FF2B5EF4-FFF2-40B4-BE49-F238E27FC236}">
                <a16:creationId xmlns:a16="http://schemas.microsoft.com/office/drawing/2014/main" id="{F00E5743-083F-3937-B4F7-ECCF82DA14DA}"/>
              </a:ext>
            </a:extLst>
          </p:cNvPr>
          <p:cNvGraphicFramePr>
            <a:graphicFrameLocks noGrp="1"/>
          </p:cNvGraphicFramePr>
          <p:nvPr>
            <p:extLst>
              <p:ext uri="{D42A27DB-BD31-4B8C-83A1-F6EECF244321}">
                <p14:modId xmlns:p14="http://schemas.microsoft.com/office/powerpoint/2010/main" val="2866605076"/>
              </p:ext>
            </p:extLst>
          </p:nvPr>
        </p:nvGraphicFramePr>
        <p:xfrm>
          <a:off x="7745252" y="3536413"/>
          <a:ext cx="4202182" cy="2494280"/>
        </p:xfrm>
        <a:graphic>
          <a:graphicData uri="http://schemas.openxmlformats.org/drawingml/2006/table">
            <a:tbl>
              <a:tblPr firstRow="1" bandRow="1">
                <a:tableStyleId>{85BE263C-DBD7-4A20-BB59-AAB30ACAA65A}</a:tableStyleId>
              </a:tblPr>
              <a:tblGrid>
                <a:gridCol w="2032000">
                  <a:extLst>
                    <a:ext uri="{9D8B030D-6E8A-4147-A177-3AD203B41FA5}">
                      <a16:colId xmlns:a16="http://schemas.microsoft.com/office/drawing/2014/main" val="20000"/>
                    </a:ext>
                  </a:extLst>
                </a:gridCol>
                <a:gridCol w="2170182">
                  <a:extLst>
                    <a:ext uri="{9D8B030D-6E8A-4147-A177-3AD203B41FA5}">
                      <a16:colId xmlns:a16="http://schemas.microsoft.com/office/drawing/2014/main" val="20001"/>
                    </a:ext>
                  </a:extLst>
                </a:gridCol>
              </a:tblGrid>
              <a:tr h="370840">
                <a:tc>
                  <a:txBody>
                    <a:bodyPr/>
                    <a:lstStyle/>
                    <a:p>
                      <a:pPr algn="ctr"/>
                      <a:r>
                        <a:rPr lang="en-US" dirty="0"/>
                        <a:t>ANA</a:t>
                      </a:r>
                      <a:r>
                        <a:rPr lang="el-GR" dirty="0"/>
                        <a:t> (+) νοσήματα</a:t>
                      </a:r>
                      <a:endParaRPr lang="en-US" b="1" dirty="0"/>
                    </a:p>
                  </a:txBody>
                  <a:tcPr/>
                </a:tc>
                <a:tc>
                  <a:txBody>
                    <a:bodyPr/>
                    <a:lstStyle/>
                    <a:p>
                      <a:pPr algn="ctr"/>
                      <a:r>
                        <a:rPr lang="el-GR" dirty="0"/>
                        <a:t>Ασθενείς με ΑΝΑ (</a:t>
                      </a:r>
                      <a:r>
                        <a:rPr lang="en-US" dirty="0"/>
                        <a:t>%</a:t>
                      </a:r>
                      <a:r>
                        <a:rPr lang="el-GR" dirty="0"/>
                        <a:t>)</a:t>
                      </a:r>
                      <a:endParaRPr lang="en-US" b="1" dirty="0"/>
                    </a:p>
                  </a:txBody>
                  <a:tcPr/>
                </a:tc>
                <a:extLst>
                  <a:ext uri="{0D108BD9-81ED-4DB2-BD59-A6C34878D82A}">
                    <a16:rowId xmlns:a16="http://schemas.microsoft.com/office/drawing/2014/main" val="10000"/>
                  </a:ext>
                </a:extLst>
              </a:tr>
              <a:tr h="370840">
                <a:tc>
                  <a:txBody>
                    <a:bodyPr/>
                    <a:lstStyle/>
                    <a:p>
                      <a:pPr algn="ctr"/>
                      <a:r>
                        <a:rPr lang="el-GR" sz="1800" dirty="0"/>
                        <a:t>ΣΕΛ</a:t>
                      </a:r>
                      <a:endParaRPr lang="en-US" b="1" dirty="0"/>
                    </a:p>
                  </a:txBody>
                  <a:tcPr/>
                </a:tc>
                <a:tc>
                  <a:txBody>
                    <a:bodyPr/>
                    <a:lstStyle/>
                    <a:p>
                      <a:pPr algn="ctr"/>
                      <a:r>
                        <a:rPr lang="en-US" sz="1800" dirty="0"/>
                        <a:t>95-99</a:t>
                      </a:r>
                      <a:endParaRPr lang="en-US" b="1" dirty="0"/>
                    </a:p>
                  </a:txBody>
                  <a:tcPr/>
                </a:tc>
                <a:extLst>
                  <a:ext uri="{0D108BD9-81ED-4DB2-BD59-A6C34878D82A}">
                    <a16:rowId xmlns:a16="http://schemas.microsoft.com/office/drawing/2014/main" val="10001"/>
                  </a:ext>
                </a:extLst>
              </a:tr>
              <a:tr h="370840">
                <a:tc>
                  <a:txBody>
                    <a:bodyPr/>
                    <a:lstStyle/>
                    <a:p>
                      <a:pPr algn="ctr"/>
                      <a:r>
                        <a:rPr lang="el-GR" sz="1800" dirty="0"/>
                        <a:t>Σκληροδερμία</a:t>
                      </a:r>
                      <a:endParaRPr lang="en-US" b="1" dirty="0"/>
                    </a:p>
                  </a:txBody>
                  <a:tcPr/>
                </a:tc>
                <a:tc>
                  <a:txBody>
                    <a:bodyPr/>
                    <a:lstStyle/>
                    <a:p>
                      <a:pPr algn="ctr"/>
                      <a:r>
                        <a:rPr lang="en-US" sz="1800" dirty="0"/>
                        <a:t>97</a:t>
                      </a:r>
                      <a:endParaRPr lang="en-US" b="1" dirty="0"/>
                    </a:p>
                  </a:txBody>
                  <a:tcPr/>
                </a:tc>
                <a:extLst>
                  <a:ext uri="{0D108BD9-81ED-4DB2-BD59-A6C34878D82A}">
                    <a16:rowId xmlns:a16="http://schemas.microsoft.com/office/drawing/2014/main" val="10002"/>
                  </a:ext>
                </a:extLst>
              </a:tr>
              <a:tr h="370840">
                <a:tc>
                  <a:txBody>
                    <a:bodyPr/>
                    <a:lstStyle/>
                    <a:p>
                      <a:pPr algn="ctr"/>
                      <a:r>
                        <a:rPr lang="en-US" sz="1800" dirty="0" err="1"/>
                        <a:t>Sjögren’s</a:t>
                      </a:r>
                      <a:endParaRPr lang="en-US" b="1" dirty="0"/>
                    </a:p>
                  </a:txBody>
                  <a:tcPr/>
                </a:tc>
                <a:tc>
                  <a:txBody>
                    <a:bodyPr/>
                    <a:lstStyle/>
                    <a:p>
                      <a:pPr algn="ctr"/>
                      <a:r>
                        <a:rPr lang="en-US" sz="1800" dirty="0"/>
                        <a:t>48-96</a:t>
                      </a:r>
                      <a:endParaRPr lang="en-US" b="1" dirty="0"/>
                    </a:p>
                  </a:txBody>
                  <a:tcPr/>
                </a:tc>
                <a:extLst>
                  <a:ext uri="{0D108BD9-81ED-4DB2-BD59-A6C34878D82A}">
                    <a16:rowId xmlns:a16="http://schemas.microsoft.com/office/drawing/2014/main" val="10003"/>
                  </a:ext>
                </a:extLst>
              </a:tr>
              <a:tr h="370840">
                <a:tc>
                  <a:txBody>
                    <a:bodyPr/>
                    <a:lstStyle/>
                    <a:p>
                      <a:pPr algn="ctr"/>
                      <a:r>
                        <a:rPr lang="en-US" dirty="0"/>
                        <a:t>PM/DM</a:t>
                      </a:r>
                      <a:endParaRPr lang="en-US" b="1" dirty="0"/>
                    </a:p>
                  </a:txBody>
                  <a:tcPr/>
                </a:tc>
                <a:tc>
                  <a:txBody>
                    <a:bodyPr/>
                    <a:lstStyle/>
                    <a:p>
                      <a:pPr algn="ctr"/>
                      <a:r>
                        <a:rPr lang="en-US" dirty="0"/>
                        <a:t>40-80</a:t>
                      </a:r>
                      <a:endParaRPr lang="en-US" b="1" dirty="0"/>
                    </a:p>
                  </a:txBody>
                  <a:tcPr/>
                </a:tc>
                <a:extLst>
                  <a:ext uri="{0D108BD9-81ED-4DB2-BD59-A6C34878D82A}">
                    <a16:rowId xmlns:a16="http://schemas.microsoft.com/office/drawing/2014/main" val="10004"/>
                  </a:ext>
                </a:extLst>
              </a:tr>
              <a:tr h="370840">
                <a:tc>
                  <a:txBody>
                    <a:bodyPr/>
                    <a:lstStyle/>
                    <a:p>
                      <a:pPr algn="ctr"/>
                      <a:r>
                        <a:rPr lang="en-US" dirty="0"/>
                        <a:t>MCTD</a:t>
                      </a:r>
                      <a:endParaRPr lang="en-US" b="1" dirty="0"/>
                    </a:p>
                  </a:txBody>
                  <a:tcPr/>
                </a:tc>
                <a:tc>
                  <a:txBody>
                    <a:bodyPr/>
                    <a:lstStyle/>
                    <a:p>
                      <a:pPr algn="ctr"/>
                      <a:r>
                        <a:rPr lang="en-US" dirty="0"/>
                        <a:t>100</a:t>
                      </a:r>
                      <a:endParaRPr lang="en-US" b="1" dirty="0"/>
                    </a:p>
                  </a:txBody>
                  <a:tcPr/>
                </a:tc>
                <a:extLst>
                  <a:ext uri="{0D108BD9-81ED-4DB2-BD59-A6C34878D82A}">
                    <a16:rowId xmlns:a16="http://schemas.microsoft.com/office/drawing/2014/main" val="10005"/>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C3D3-FE2D-E71F-5EBD-13EAD7D0A7F8}"/>
              </a:ext>
            </a:extLst>
          </p:cNvPr>
          <p:cNvSpPr>
            <a:spLocks noGrp="1"/>
          </p:cNvSpPr>
          <p:nvPr>
            <p:ph type="title"/>
          </p:nvPr>
        </p:nvSpPr>
        <p:spPr>
          <a:xfrm>
            <a:off x="838200" y="18255"/>
            <a:ext cx="10515600" cy="1325563"/>
          </a:xfrm>
        </p:spPr>
        <p:txBody>
          <a:bodyPr>
            <a:normAutofit/>
          </a:bodyPr>
          <a:lstStyle/>
          <a:p>
            <a:pPr algn="ctr"/>
            <a:r>
              <a:rPr lang="el-GR" sz="3200" dirty="0">
                <a:latin typeface="+mn-lt"/>
              </a:rPr>
              <a:t>Γιατί ΑΝΑ μόνο με </a:t>
            </a:r>
            <a:r>
              <a:rPr lang="el-GR" sz="3200" dirty="0" err="1">
                <a:latin typeface="+mn-lt"/>
              </a:rPr>
              <a:t>ανοσοφθορισμό</a:t>
            </a:r>
            <a:r>
              <a:rPr lang="el-GR" sz="3200" dirty="0">
                <a:latin typeface="+mn-lt"/>
              </a:rPr>
              <a:t>: Παράδειγμα ασθενούς</a:t>
            </a:r>
            <a:endParaRPr lang="en-GR" sz="3200" dirty="0">
              <a:latin typeface="+mn-lt"/>
            </a:endParaRPr>
          </a:p>
        </p:txBody>
      </p:sp>
      <p:sp>
        <p:nvSpPr>
          <p:cNvPr id="3" name="Content Placeholder 2">
            <a:extLst>
              <a:ext uri="{FF2B5EF4-FFF2-40B4-BE49-F238E27FC236}">
                <a16:creationId xmlns:a16="http://schemas.microsoft.com/office/drawing/2014/main" id="{0D09F393-7354-F0CA-2572-B409EF9CEF9C}"/>
              </a:ext>
            </a:extLst>
          </p:cNvPr>
          <p:cNvSpPr>
            <a:spLocks noGrp="1"/>
          </p:cNvSpPr>
          <p:nvPr>
            <p:ph idx="1"/>
          </p:nvPr>
        </p:nvSpPr>
        <p:spPr>
          <a:xfrm>
            <a:off x="838200" y="1654176"/>
            <a:ext cx="10515600" cy="4703762"/>
          </a:xfrm>
        </p:spPr>
        <p:txBody>
          <a:bodyPr>
            <a:normAutofit/>
          </a:bodyPr>
          <a:lstStyle/>
          <a:p>
            <a:r>
              <a:rPr lang="en-GR" sz="2400" dirty="0"/>
              <a:t>Ά</a:t>
            </a:r>
            <a:r>
              <a:rPr lang="el-GR" sz="2400" dirty="0" err="1"/>
              <a:t>νδρας</a:t>
            </a:r>
            <a:r>
              <a:rPr lang="el-GR" sz="2400" dirty="0"/>
              <a:t> 40 ετών – Ατομικό αναμνηστικό ελεύθερο - ψυκτικός</a:t>
            </a:r>
          </a:p>
          <a:p>
            <a:r>
              <a:rPr lang="el-GR" sz="2400" dirty="0"/>
              <a:t>Εισαγωγή λόγω κακοήθους υπέρτασης – ΑΠ 200/145 </a:t>
            </a:r>
            <a:r>
              <a:rPr lang="en-GB" sz="2400" dirty="0"/>
              <a:t>mmHg</a:t>
            </a:r>
          </a:p>
          <a:p>
            <a:r>
              <a:rPr lang="en-GB" sz="2400" dirty="0" err="1"/>
              <a:t>SCr</a:t>
            </a:r>
            <a:r>
              <a:rPr lang="en-GB" sz="2400" dirty="0"/>
              <a:t> 4 mg/dl – </a:t>
            </a:r>
            <a:r>
              <a:rPr lang="el-GR" sz="2400" dirty="0"/>
              <a:t>αδιάφορο ίζημα</a:t>
            </a:r>
          </a:p>
          <a:p>
            <a:r>
              <a:rPr lang="el-GR" sz="2400" dirty="0"/>
              <a:t>Σύντομα επιληπτικοί σπασμοί </a:t>
            </a:r>
            <a:r>
              <a:rPr lang="en-GB" sz="2400" dirty="0"/>
              <a:t>grand mal – </a:t>
            </a:r>
            <a:r>
              <a:rPr lang="el-GR" sz="2400" dirty="0"/>
              <a:t>Διασωλήνωση</a:t>
            </a:r>
          </a:p>
          <a:p>
            <a:r>
              <a:rPr lang="en-GB" sz="2400" dirty="0"/>
              <a:t>MRI: </a:t>
            </a:r>
            <a:r>
              <a:rPr lang="el-GR" sz="2400" dirty="0" err="1"/>
              <a:t>Εικ</a:t>
            </a:r>
            <a:r>
              <a:rPr lang="en-GB" sz="2400" dirty="0" err="1"/>
              <a:t>ό</a:t>
            </a:r>
            <a:r>
              <a:rPr lang="el-GR" sz="2400" dirty="0"/>
              <a:t>να </a:t>
            </a:r>
            <a:r>
              <a:rPr lang="en-GB" sz="2400" dirty="0"/>
              <a:t>PRES</a:t>
            </a:r>
            <a:endParaRPr lang="el-GR" sz="2400" dirty="0"/>
          </a:p>
          <a:p>
            <a:r>
              <a:rPr lang="el-GR" sz="2400" b="1" dirty="0"/>
              <a:t>Εισαγωγή ΜΕΘ</a:t>
            </a:r>
          </a:p>
          <a:p>
            <a:endParaRPr lang="el-GR" sz="2400" dirty="0"/>
          </a:p>
          <a:p>
            <a:r>
              <a:rPr lang="el-GR" sz="2400" dirty="0"/>
              <a:t>Στη ΜΕΘ: </a:t>
            </a:r>
            <a:r>
              <a:rPr lang="el-GR" sz="2400" dirty="0" err="1"/>
              <a:t>Διαπ</a:t>
            </a:r>
            <a:r>
              <a:rPr lang="en-GB" sz="2400" dirty="0" err="1"/>
              <a:t>ί</a:t>
            </a:r>
            <a:r>
              <a:rPr lang="el-GR" sz="2400" dirty="0" err="1"/>
              <a:t>στωση</a:t>
            </a:r>
            <a:r>
              <a:rPr lang="el-GR" sz="2400" dirty="0"/>
              <a:t> στιλπνού δέρματος υπό τάση – </a:t>
            </a:r>
            <a:r>
              <a:rPr lang="el-GR" sz="2400" dirty="0" err="1"/>
              <a:t>μικροστομίας</a:t>
            </a:r>
            <a:r>
              <a:rPr lang="el-GR" sz="2400" dirty="0"/>
              <a:t> – </a:t>
            </a:r>
            <a:r>
              <a:rPr lang="el-GR" sz="2400" dirty="0" err="1"/>
              <a:t>τηλαγγειεκτασιών</a:t>
            </a:r>
            <a:endParaRPr lang="el-GR" sz="2400" dirty="0"/>
          </a:p>
          <a:p>
            <a:r>
              <a:rPr lang="el-GR" sz="2400" b="1" dirty="0"/>
              <a:t>Ρευματολογική εκτίμηση</a:t>
            </a:r>
          </a:p>
          <a:p>
            <a:endParaRPr lang="en-GR" sz="2400" dirty="0"/>
          </a:p>
        </p:txBody>
      </p:sp>
    </p:spTree>
    <p:extLst>
      <p:ext uri="{BB962C8B-B14F-4D97-AF65-F5344CB8AC3E}">
        <p14:creationId xmlns:p14="http://schemas.microsoft.com/office/powerpoint/2010/main" val="133124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C3D3-FE2D-E71F-5EBD-13EAD7D0A7F8}"/>
              </a:ext>
            </a:extLst>
          </p:cNvPr>
          <p:cNvSpPr>
            <a:spLocks noGrp="1"/>
          </p:cNvSpPr>
          <p:nvPr>
            <p:ph type="title"/>
          </p:nvPr>
        </p:nvSpPr>
        <p:spPr>
          <a:xfrm>
            <a:off x="838200" y="18255"/>
            <a:ext cx="10515600" cy="1325563"/>
          </a:xfrm>
        </p:spPr>
        <p:txBody>
          <a:bodyPr>
            <a:normAutofit/>
          </a:bodyPr>
          <a:lstStyle/>
          <a:p>
            <a:pPr algn="ctr"/>
            <a:r>
              <a:rPr lang="el-GR" sz="3200" dirty="0">
                <a:latin typeface="+mn-lt"/>
              </a:rPr>
              <a:t>Γιατί ΑΝΑ μόνο με </a:t>
            </a:r>
            <a:r>
              <a:rPr lang="el-GR" sz="3200" dirty="0" err="1">
                <a:latin typeface="+mn-lt"/>
              </a:rPr>
              <a:t>ανοσοφθορισμό</a:t>
            </a:r>
            <a:r>
              <a:rPr lang="el-GR" sz="3200" dirty="0">
                <a:latin typeface="+mn-lt"/>
              </a:rPr>
              <a:t>: Παράδειγμα ασθενούς</a:t>
            </a:r>
            <a:endParaRPr lang="en-GR" sz="3200" dirty="0">
              <a:latin typeface="+mn-lt"/>
            </a:endParaRPr>
          </a:p>
        </p:txBody>
      </p:sp>
      <p:sp>
        <p:nvSpPr>
          <p:cNvPr id="3" name="Content Placeholder 2">
            <a:extLst>
              <a:ext uri="{FF2B5EF4-FFF2-40B4-BE49-F238E27FC236}">
                <a16:creationId xmlns:a16="http://schemas.microsoft.com/office/drawing/2014/main" id="{0D09F393-7354-F0CA-2572-B409EF9CEF9C}"/>
              </a:ext>
            </a:extLst>
          </p:cNvPr>
          <p:cNvSpPr>
            <a:spLocks noGrp="1"/>
          </p:cNvSpPr>
          <p:nvPr>
            <p:ph idx="1"/>
          </p:nvPr>
        </p:nvSpPr>
        <p:spPr>
          <a:xfrm>
            <a:off x="838200" y="1343818"/>
            <a:ext cx="11191875" cy="4703762"/>
          </a:xfrm>
        </p:spPr>
        <p:txBody>
          <a:bodyPr>
            <a:normAutofit/>
          </a:bodyPr>
          <a:lstStyle/>
          <a:p>
            <a:r>
              <a:rPr lang="el-GR" dirty="0"/>
              <a:t>Ρευματολογική εκτίμηση: </a:t>
            </a:r>
            <a:r>
              <a:rPr lang="el-GR" b="1" dirty="0"/>
              <a:t>Φαινότυπος </a:t>
            </a:r>
            <a:r>
              <a:rPr lang="el-GR" b="1" dirty="0" err="1"/>
              <a:t>σκληροδέρματος</a:t>
            </a:r>
            <a:endParaRPr lang="el-GR" b="1" dirty="0"/>
          </a:p>
          <a:p>
            <a:pPr lvl="1"/>
            <a:r>
              <a:rPr lang="el-GR" dirty="0"/>
              <a:t>Επίχρισμα </a:t>
            </a:r>
            <a:r>
              <a:rPr lang="el-GR" dirty="0" err="1"/>
              <a:t>περιφ</a:t>
            </a:r>
            <a:r>
              <a:rPr lang="el-GR" dirty="0"/>
              <a:t>. αίματος: </a:t>
            </a:r>
            <a:r>
              <a:rPr lang="el-GR" dirty="0" err="1"/>
              <a:t>Σχιστοκύτταρα</a:t>
            </a:r>
            <a:r>
              <a:rPr lang="el-GR" dirty="0"/>
              <a:t> (+)</a:t>
            </a:r>
          </a:p>
          <a:p>
            <a:endParaRPr lang="el-GR" dirty="0"/>
          </a:p>
          <a:p>
            <a:r>
              <a:rPr lang="el-GR" dirty="0"/>
              <a:t> </a:t>
            </a:r>
            <a:r>
              <a:rPr lang="el-GR" b="1" dirty="0"/>
              <a:t>Πιθανό σκληρόδερμα με νεφρική κρίση ως πρώτη εκδήλωση</a:t>
            </a:r>
          </a:p>
          <a:p>
            <a:pPr marL="0" indent="0">
              <a:buNone/>
            </a:pPr>
            <a:r>
              <a:rPr lang="el-GR" dirty="0"/>
              <a:t>Έναρξη α-ΜΕΑ + </a:t>
            </a:r>
            <a:r>
              <a:rPr lang="en-GB" dirty="0"/>
              <a:t>IV </a:t>
            </a:r>
            <a:r>
              <a:rPr lang="en-GB" dirty="0" err="1"/>
              <a:t>iloprost</a:t>
            </a:r>
            <a:endParaRPr lang="en-GB" dirty="0"/>
          </a:p>
          <a:p>
            <a:pPr marL="0" indent="0">
              <a:buNone/>
            </a:pPr>
            <a:endParaRPr lang="en-GB" dirty="0"/>
          </a:p>
          <a:p>
            <a:pPr marL="0" indent="0">
              <a:buNone/>
            </a:pPr>
            <a:r>
              <a:rPr lang="el-GR" i="1" dirty="0" err="1"/>
              <a:t>Ανοσολογικ</a:t>
            </a:r>
            <a:r>
              <a:rPr lang="en-GB" i="1" dirty="0" err="1"/>
              <a:t>ό</a:t>
            </a:r>
            <a:r>
              <a:rPr lang="el-GR" i="1" dirty="0"/>
              <a:t>ς έλεγχος: ΑΝΑ αρνητικά με </a:t>
            </a:r>
            <a:r>
              <a:rPr lang="en-GB" i="1" dirty="0"/>
              <a:t>ELISA!</a:t>
            </a:r>
          </a:p>
          <a:p>
            <a:pPr marL="0" indent="0">
              <a:buNone/>
            </a:pPr>
            <a:endParaRPr lang="en-GB" dirty="0"/>
          </a:p>
          <a:p>
            <a:pPr marL="0" indent="0">
              <a:buNone/>
            </a:pPr>
            <a:r>
              <a:rPr lang="en-GB" b="1" dirty="0"/>
              <a:t>IFA: ANA 1/640 </a:t>
            </a:r>
            <a:r>
              <a:rPr lang="en-GB" dirty="0"/>
              <a:t>– anti-Scl70 </a:t>
            </a:r>
            <a:r>
              <a:rPr lang="el-GR" dirty="0"/>
              <a:t>και </a:t>
            </a:r>
            <a:r>
              <a:rPr lang="en-GB" dirty="0"/>
              <a:t>ACA </a:t>
            </a:r>
            <a:r>
              <a:rPr lang="el-GR" dirty="0"/>
              <a:t>αρνητικά (αλλά δεν είναι απαραίτητα!)</a:t>
            </a:r>
          </a:p>
          <a:p>
            <a:endParaRPr lang="en-GR" dirty="0"/>
          </a:p>
        </p:txBody>
      </p:sp>
      <p:sp>
        <p:nvSpPr>
          <p:cNvPr id="4" name="TextBox 3">
            <a:extLst>
              <a:ext uri="{FF2B5EF4-FFF2-40B4-BE49-F238E27FC236}">
                <a16:creationId xmlns:a16="http://schemas.microsoft.com/office/drawing/2014/main" id="{D79B9217-09B5-8BA9-65A6-FB833A0598B7}"/>
              </a:ext>
            </a:extLst>
          </p:cNvPr>
          <p:cNvSpPr txBox="1"/>
          <p:nvPr/>
        </p:nvSpPr>
        <p:spPr>
          <a:xfrm>
            <a:off x="3171824" y="6047580"/>
            <a:ext cx="6279732" cy="523220"/>
          </a:xfrm>
          <a:prstGeom prst="rect">
            <a:avLst/>
          </a:prstGeom>
          <a:noFill/>
        </p:spPr>
        <p:txBody>
          <a:bodyPr wrap="none" rtlCol="0">
            <a:spAutoFit/>
          </a:bodyPr>
          <a:lstStyle/>
          <a:p>
            <a:r>
              <a:rPr lang="el-GR" sz="2800" b="1" dirty="0">
                <a:solidFill>
                  <a:srgbClr val="00B050"/>
                </a:solidFill>
              </a:rPr>
              <a:t>Η ευλογία των ανοσολογικών εξετάσεων</a:t>
            </a:r>
            <a:endParaRPr lang="en-GR" sz="2800" b="1" dirty="0">
              <a:solidFill>
                <a:srgbClr val="00B050"/>
              </a:solidFill>
            </a:endParaRPr>
          </a:p>
        </p:txBody>
      </p:sp>
    </p:spTree>
    <p:extLst>
      <p:ext uri="{BB962C8B-B14F-4D97-AF65-F5344CB8AC3E}">
        <p14:creationId xmlns:p14="http://schemas.microsoft.com/office/powerpoint/2010/main" val="235617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8375"/>
            <a:ext cx="8229600" cy="1143000"/>
          </a:xfrm>
        </p:spPr>
        <p:txBody>
          <a:bodyPr>
            <a:normAutofit fontScale="90000"/>
          </a:bodyPr>
          <a:lstStyle/>
          <a:p>
            <a:pPr>
              <a:spcAft>
                <a:spcPts val="1200"/>
              </a:spcAft>
            </a:pPr>
            <a:r>
              <a:rPr lang="el-GR" sz="3200" b="1" dirty="0"/>
              <a:t>Τίτλος ΑΝΑ και ρευματικά νοσήματα</a:t>
            </a:r>
            <a:br>
              <a:rPr lang="el-GR" sz="3600" dirty="0"/>
            </a:br>
            <a:r>
              <a:rPr lang="el-GR" sz="2400" i="1" dirty="0"/>
              <a:t>Είναι το ίδιο το 1:80 με το </a:t>
            </a:r>
            <a:r>
              <a:rPr lang="en-US" sz="2400" i="1" dirty="0"/>
              <a:t>1:1280</a:t>
            </a:r>
            <a:r>
              <a:rPr lang="el-GR" sz="2400" i="1" dirty="0"/>
              <a:t>; Ποιό είναι το</a:t>
            </a:r>
            <a:r>
              <a:rPr lang="en-US" sz="2400" i="1" dirty="0"/>
              <a:t> ”</a:t>
            </a:r>
            <a:r>
              <a:rPr lang="el-GR" sz="2400" i="1" dirty="0"/>
              <a:t>όριο</a:t>
            </a:r>
            <a:r>
              <a:rPr lang="en-US" sz="2400" i="1" dirty="0"/>
              <a:t>”</a:t>
            </a:r>
            <a:r>
              <a:rPr lang="el-GR" sz="2400" i="1" dirty="0"/>
              <a:t> θετικότητας;</a:t>
            </a:r>
            <a:endParaRPr lang="en-US" sz="3600" i="1" dirty="0"/>
          </a:p>
        </p:txBody>
      </p:sp>
      <p:sp>
        <p:nvSpPr>
          <p:cNvPr id="4" name="Content Placeholder 3"/>
          <p:cNvSpPr>
            <a:spLocks noGrp="1"/>
          </p:cNvSpPr>
          <p:nvPr>
            <p:ph idx="1"/>
          </p:nvPr>
        </p:nvSpPr>
        <p:spPr>
          <a:xfrm>
            <a:off x="546101" y="1460642"/>
            <a:ext cx="11798300" cy="2463798"/>
          </a:xfrm>
        </p:spPr>
        <p:txBody>
          <a:bodyPr>
            <a:normAutofit/>
          </a:bodyPr>
          <a:lstStyle/>
          <a:p>
            <a:r>
              <a:rPr lang="el-GR" sz="2000" b="1" dirty="0"/>
              <a:t>Κλασική γνώση</a:t>
            </a:r>
            <a:r>
              <a:rPr lang="el-GR" sz="2000" dirty="0"/>
              <a:t>: «</a:t>
            </a:r>
            <a:r>
              <a:rPr lang="el-GR" sz="2000" i="1" dirty="0"/>
              <a:t>Χαμηλοί τίτλοι στους υγιείς – υψηλοί σε ασθενείς με αυτοάνοσα ρευματικά νοσήματα</a:t>
            </a:r>
            <a:r>
              <a:rPr lang="el-GR" sz="2000" dirty="0"/>
              <a:t>»</a:t>
            </a:r>
          </a:p>
          <a:p>
            <a:r>
              <a:rPr lang="en-US" sz="2000" dirty="0"/>
              <a:t>ANA </a:t>
            </a:r>
            <a:r>
              <a:rPr lang="el-GR" sz="2000" dirty="0"/>
              <a:t>(+) σε υγιείς:</a:t>
            </a:r>
          </a:p>
          <a:p>
            <a:pPr lvl="1"/>
            <a:r>
              <a:rPr lang="en-US" sz="1800" b="1" dirty="0"/>
              <a:t>1 : 40</a:t>
            </a:r>
            <a:r>
              <a:rPr lang="el-GR" sz="1800" dirty="0"/>
              <a:t>: </a:t>
            </a:r>
            <a:r>
              <a:rPr lang="en-US" sz="1800" dirty="0"/>
              <a:t>31.7%</a:t>
            </a:r>
            <a:r>
              <a:rPr lang="el-GR" sz="1800" dirty="0"/>
              <a:t> </a:t>
            </a:r>
          </a:p>
          <a:p>
            <a:pPr lvl="1"/>
            <a:r>
              <a:rPr lang="en-US" sz="1800" b="1" dirty="0"/>
              <a:t>1 : 80</a:t>
            </a:r>
            <a:r>
              <a:rPr lang="el-GR" sz="1800" dirty="0"/>
              <a:t>:</a:t>
            </a:r>
            <a:r>
              <a:rPr lang="en-US" sz="1800" dirty="0"/>
              <a:t> 13.3% </a:t>
            </a:r>
            <a:endParaRPr lang="el-GR" sz="1800" dirty="0"/>
          </a:p>
          <a:p>
            <a:pPr lvl="1"/>
            <a:r>
              <a:rPr lang="en-US" sz="1800" b="1" dirty="0"/>
              <a:t>1 : 160</a:t>
            </a:r>
            <a:r>
              <a:rPr lang="el-GR" sz="1800" dirty="0"/>
              <a:t>: </a:t>
            </a:r>
            <a:r>
              <a:rPr lang="en-US" sz="1800" dirty="0"/>
              <a:t>5.0% 		… </a:t>
            </a:r>
            <a:r>
              <a:rPr lang="el-GR" sz="1800" dirty="0"/>
              <a:t>αλλά ενίοτε και ≥ 1:640</a:t>
            </a:r>
          </a:p>
          <a:p>
            <a:endParaRPr lang="el-GR" sz="2000" dirty="0"/>
          </a:p>
          <a:p>
            <a:pPr lvl="1"/>
            <a:endParaRPr lang="el-GR" sz="1800" b="1" dirty="0"/>
          </a:p>
          <a:p>
            <a:endParaRPr lang="el-GR" sz="2000" dirty="0"/>
          </a:p>
          <a:p>
            <a:endParaRPr lang="el-GR" sz="2000" dirty="0"/>
          </a:p>
          <a:p>
            <a:endParaRPr lang="en-US" sz="2000" dirty="0"/>
          </a:p>
        </p:txBody>
      </p:sp>
      <p:sp>
        <p:nvSpPr>
          <p:cNvPr id="5" name="Rectangle 4"/>
          <p:cNvSpPr/>
          <p:nvPr/>
        </p:nvSpPr>
        <p:spPr>
          <a:xfrm>
            <a:off x="1557866" y="6326953"/>
            <a:ext cx="9144000" cy="430887"/>
          </a:xfrm>
          <a:prstGeom prst="rect">
            <a:avLst/>
          </a:prstGeom>
        </p:spPr>
        <p:txBody>
          <a:bodyPr wrap="square">
            <a:spAutoFit/>
          </a:bodyPr>
          <a:lstStyle/>
          <a:p>
            <a:r>
              <a:rPr lang="en-US" sz="1100" dirty="0" err="1"/>
              <a:t>Agmon</a:t>
            </a:r>
            <a:r>
              <a:rPr lang="en-US" sz="1100" dirty="0"/>
              <a:t>-Levin N, et al. </a:t>
            </a:r>
            <a:r>
              <a:rPr lang="en-US" sz="1100" i="1" dirty="0"/>
              <a:t>Ann Rheum </a:t>
            </a:r>
            <a:r>
              <a:rPr lang="en-US" sz="1100" i="1" dirty="0" err="1"/>
              <a:t>Dis</a:t>
            </a:r>
            <a:r>
              <a:rPr lang="en-US" sz="1100" i="1" dirty="0"/>
              <a:t> </a:t>
            </a:r>
            <a:r>
              <a:rPr lang="en-US" sz="1100" dirty="0"/>
              <a:t>2014;73:17–23</a:t>
            </a:r>
            <a:r>
              <a:rPr lang="el-GR" sz="1100" dirty="0"/>
              <a:t>, </a:t>
            </a:r>
            <a:r>
              <a:rPr lang="en-US" sz="1100" dirty="0"/>
              <a:t>Tan EM, et al</a:t>
            </a:r>
            <a:r>
              <a:rPr lang="el-GR" sz="1100" dirty="0"/>
              <a:t>. </a:t>
            </a:r>
            <a:r>
              <a:rPr lang="en-US" sz="1100" i="1" dirty="0"/>
              <a:t>Arthritis Rheum </a:t>
            </a:r>
            <a:r>
              <a:rPr lang="en-US" sz="1100" dirty="0"/>
              <a:t>1997;40:1601–11</a:t>
            </a:r>
            <a:r>
              <a:rPr lang="el-GR" sz="1100" dirty="0"/>
              <a:t>, </a:t>
            </a:r>
            <a:r>
              <a:rPr lang="en-US" sz="1100" dirty="0" err="1"/>
              <a:t>Wijeyesinghe</a:t>
            </a:r>
            <a:r>
              <a:rPr lang="en-US" sz="1100" dirty="0"/>
              <a:t> U, et al. </a:t>
            </a:r>
            <a:r>
              <a:rPr lang="en-US" sz="1100" i="1" dirty="0" err="1"/>
              <a:t>Clin</a:t>
            </a:r>
            <a:r>
              <a:rPr lang="en-US" sz="1100" i="1" dirty="0"/>
              <a:t> </a:t>
            </a:r>
            <a:r>
              <a:rPr lang="en-US" sz="1100" i="1" dirty="0" err="1"/>
              <a:t>Rheumatol</a:t>
            </a:r>
            <a:r>
              <a:rPr lang="en-US" sz="1100" i="1" dirty="0"/>
              <a:t> </a:t>
            </a:r>
            <a:r>
              <a:rPr lang="en-US" sz="1100" dirty="0"/>
              <a:t>2008;27:1399-402,</a:t>
            </a:r>
            <a:r>
              <a:rPr lang="el-GR" sz="1100" dirty="0"/>
              <a:t> </a:t>
            </a:r>
            <a:r>
              <a:rPr lang="en-US" sz="1100" dirty="0" err="1"/>
              <a:t>Mariz</a:t>
            </a:r>
            <a:r>
              <a:rPr lang="en-US" sz="1100" dirty="0"/>
              <a:t> HA, et al. </a:t>
            </a:r>
            <a:r>
              <a:rPr lang="en-US" sz="1100" i="1" dirty="0"/>
              <a:t>Arthritis Rheum </a:t>
            </a:r>
            <a:r>
              <a:rPr lang="en-US" sz="1100" dirty="0"/>
              <a:t>2011;63:191–200</a:t>
            </a:r>
          </a:p>
        </p:txBody>
      </p:sp>
      <p:sp>
        <p:nvSpPr>
          <p:cNvPr id="6" name="Rectangle 5"/>
          <p:cNvSpPr/>
          <p:nvPr/>
        </p:nvSpPr>
        <p:spPr>
          <a:xfrm>
            <a:off x="546101" y="4064665"/>
            <a:ext cx="10020302" cy="1862048"/>
          </a:xfrm>
          <a:prstGeom prst="rect">
            <a:avLst/>
          </a:prstGeom>
        </p:spPr>
        <p:txBody>
          <a:bodyPr wrap="square">
            <a:spAutoFit/>
          </a:bodyPr>
          <a:lstStyle/>
          <a:p>
            <a:pPr>
              <a:spcAft>
                <a:spcPts val="600"/>
              </a:spcAft>
              <a:buFont typeface="Arial"/>
              <a:buChar char="•"/>
            </a:pPr>
            <a:r>
              <a:rPr lang="el-GR" sz="2000" dirty="0"/>
              <a:t> Ιδανικά, το </a:t>
            </a:r>
            <a:r>
              <a:rPr lang="en-US" sz="2000" dirty="0"/>
              <a:t>cut-off </a:t>
            </a:r>
            <a:r>
              <a:rPr lang="el-GR" sz="2000" dirty="0"/>
              <a:t>πρέπει να προσδιορίζεται σε τοπικό επίπεδο (95</a:t>
            </a:r>
            <a:r>
              <a:rPr lang="en-US" sz="2000" baseline="30000" dirty="0" err="1"/>
              <a:t>th</a:t>
            </a:r>
            <a:r>
              <a:rPr lang="en-US" sz="2000" dirty="0"/>
              <a:t> percentile</a:t>
            </a:r>
            <a:r>
              <a:rPr lang="el-GR" sz="2000" dirty="0"/>
              <a:t> των υγιών</a:t>
            </a:r>
            <a:r>
              <a:rPr lang="en-US" sz="2000" dirty="0"/>
              <a:t>) </a:t>
            </a:r>
            <a:endParaRPr lang="el-GR" sz="2000" dirty="0"/>
          </a:p>
          <a:p>
            <a:pPr lvl="1">
              <a:spcAft>
                <a:spcPts val="600"/>
              </a:spcAft>
              <a:buFont typeface="Arial"/>
              <a:buChar char="•"/>
            </a:pPr>
            <a:r>
              <a:rPr lang="el-GR" sz="2000" i="1" dirty="0"/>
              <a:t> Πρακτικά</a:t>
            </a:r>
            <a:r>
              <a:rPr lang="el-GR" sz="2000" dirty="0"/>
              <a:t>: </a:t>
            </a:r>
            <a:r>
              <a:rPr lang="el-GR" sz="2000" b="1" dirty="0"/>
              <a:t>1:160 ή 1:80</a:t>
            </a:r>
          </a:p>
          <a:p>
            <a:pPr lvl="1">
              <a:spcAft>
                <a:spcPts val="600"/>
              </a:spcAft>
              <a:buFont typeface="Arial"/>
              <a:buChar char="•"/>
            </a:pPr>
            <a:r>
              <a:rPr lang="el-GR" sz="2000" dirty="0">
                <a:solidFill>
                  <a:srgbClr val="800000"/>
                </a:solidFill>
              </a:rPr>
              <a:t> Μετά το </a:t>
            </a:r>
            <a:r>
              <a:rPr lang="en-US" sz="2000" dirty="0">
                <a:solidFill>
                  <a:srgbClr val="800000"/>
                </a:solidFill>
              </a:rPr>
              <a:t>“</a:t>
            </a:r>
            <a:r>
              <a:rPr lang="el-GR" sz="2000" dirty="0">
                <a:solidFill>
                  <a:srgbClr val="800000"/>
                </a:solidFill>
              </a:rPr>
              <a:t>πέρασμα</a:t>
            </a:r>
            <a:r>
              <a:rPr lang="en-US" sz="2000" dirty="0">
                <a:solidFill>
                  <a:srgbClr val="800000"/>
                </a:solidFill>
              </a:rPr>
              <a:t>”</a:t>
            </a:r>
            <a:r>
              <a:rPr lang="el-GR" sz="2000" dirty="0">
                <a:solidFill>
                  <a:srgbClr val="800000"/>
                </a:solidFill>
              </a:rPr>
              <a:t> του </a:t>
            </a:r>
            <a:r>
              <a:rPr lang="en-US" sz="2000" dirty="0">
                <a:solidFill>
                  <a:srgbClr val="800000"/>
                </a:solidFill>
              </a:rPr>
              <a:t>cut-off, </a:t>
            </a:r>
            <a:r>
              <a:rPr lang="el-GR" sz="2000" dirty="0">
                <a:solidFill>
                  <a:srgbClr val="800000"/>
                </a:solidFill>
              </a:rPr>
              <a:t>μικρή σημασία έχει ο τίτλος για τη διάγνωση και τη βαρύτητα της νόσου</a:t>
            </a:r>
          </a:p>
          <a:p>
            <a:pPr lvl="1">
              <a:spcAft>
                <a:spcPts val="600"/>
              </a:spcAft>
              <a:buFont typeface="Arial"/>
              <a:buChar char="•"/>
            </a:pPr>
            <a:endParaRPr lang="el-GR"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2219</Words>
  <Application>Microsoft Macintosh PowerPoint</Application>
  <PresentationFormat>Widescreen</PresentationFormat>
  <Paragraphs>429</Paragraphs>
  <Slides>33</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Calibri</vt:lpstr>
      <vt:lpstr>Calibri Light</vt:lpstr>
      <vt:lpstr>Symbol</vt:lpstr>
      <vt:lpstr>Wingdings</vt:lpstr>
      <vt:lpstr>Office Theme</vt:lpstr>
      <vt:lpstr>Photo Editor Photo</vt:lpstr>
      <vt:lpstr>Αυτοαντισώματα στην κλινική πράξη: Δεδομένα και κλινικές συσχετίσεις</vt:lpstr>
      <vt:lpstr>Αυτοαντισώματα στην κλινική πράξη:   Ευλογία και κατάρα</vt:lpstr>
      <vt:lpstr>Δεκάλογος για τις ανοσολογικές εξετάσεις</vt:lpstr>
      <vt:lpstr>Δεκάλογος για τις ανοσολογικές εξετάσεις</vt:lpstr>
      <vt:lpstr>Ειδικά και μη ειδικά αυτοαντισώματα</vt:lpstr>
      <vt:lpstr>Αντιπυρηνικά αντισώματα (ΑΝΑ)</vt:lpstr>
      <vt:lpstr>Γιατί ΑΝΑ μόνο με ανοσοφθορισμό: Παράδειγμα ασθενούς</vt:lpstr>
      <vt:lpstr>Γιατί ΑΝΑ μόνο με ανοσοφθορισμό: Παράδειγμα ασθενούς</vt:lpstr>
      <vt:lpstr>Τίτλος ΑΝΑ και ρευματικά νοσήματα Είναι το ίδιο το 1:80 με το 1:1280; Ποιό είναι το ”όριο” θετικότητας;</vt:lpstr>
      <vt:lpstr>Πρακτικό συμπέρασμα</vt:lpstr>
      <vt:lpstr>Θετικός τίτλος ΑΝΑ Τί πρέπει να αναζητηθεί;</vt:lpstr>
      <vt:lpstr>Θετικός τίτλος ΑΝΑ Τί πρέπει να αναζητηθεί;</vt:lpstr>
      <vt:lpstr>Έχει σημασία ο φθορισμός των ΑΝΑ; Μόνο σε ειδικές περιπτώσεις</vt:lpstr>
      <vt:lpstr>Περίπτωση: Γυναίκα με αρθραλγίες</vt:lpstr>
      <vt:lpstr>ΡΑ – Anti-CCP αντισώματα</vt:lpstr>
      <vt:lpstr>Διαγνωστικός ρόλος των RF και anti-CCP</vt:lpstr>
      <vt:lpstr>Περίπτωση: Ασθενής με περικαρδίτιδα</vt:lpstr>
      <vt:lpstr>Ο «κολλαγονικός έλεγχος»</vt:lpstr>
      <vt:lpstr>Νοσήματα που σχετίζονται συχνά με περικαρδίτιδα</vt:lpstr>
      <vt:lpstr>Σε 1ο επεισόδιο περικαρδίτιδας:</vt:lpstr>
      <vt:lpstr>PowerPoint Presentation</vt:lpstr>
      <vt:lpstr>PowerPoint Presentation</vt:lpstr>
      <vt:lpstr>PowerPoint Presentation</vt:lpstr>
      <vt:lpstr>Τα ειδικά αντισώματα για μυοσίτιδα και η συσχέτιση με συγκεκριμένους κλινικούς φαινοτύπους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Αυτοαντισώματα στην κλινική πράξη: Δεδομένα και κλινικές συσχετίσεις</dc:title>
  <dc:creator>Antonis Fanouriakis</dc:creator>
  <cp:lastModifiedBy>Antonis Fanouriakis</cp:lastModifiedBy>
  <cp:revision>7</cp:revision>
  <dcterms:created xsi:type="dcterms:W3CDTF">2024-04-02T19:24:29Z</dcterms:created>
  <dcterms:modified xsi:type="dcterms:W3CDTF">2025-12-01T07:55:21Z</dcterms:modified>
</cp:coreProperties>
</file>