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8" r:id="rId17"/>
    <p:sldId id="273" r:id="rId18"/>
    <p:sldId id="274" r:id="rId19"/>
    <p:sldId id="275" r:id="rId20"/>
    <p:sldId id="257" r:id="rId21"/>
    <p:sldId id="258" r:id="rId22"/>
    <p:sldId id="276" r:id="rId23"/>
    <p:sldId id="277" r:id="rId24"/>
    <p:sldId id="28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01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01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1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02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579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15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97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991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23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07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9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91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3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4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20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11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0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D1B-6674-4382-9074-1475A9C06D02}" type="datetimeFigureOut">
              <a:rPr lang="el-GR" smtClean="0"/>
              <a:t>15/12/2022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E95E-9D20-4563-80DC-74133A00F8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892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FE773C-8AB0-F9F9-7A2C-08161144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05582"/>
            <a:ext cx="9001462" cy="3661075"/>
          </a:xfrm>
        </p:spPr>
        <p:txBody>
          <a:bodyPr>
            <a:normAutofit fontScale="90000"/>
          </a:bodyPr>
          <a:lstStyle/>
          <a:p>
            <a:r>
              <a:rPr lang="el-GR" sz="2200" dirty="0" err="1"/>
              <a:t>Προγραμμα</a:t>
            </a:r>
            <a:r>
              <a:rPr lang="el-GR" sz="2200" dirty="0"/>
              <a:t> </a:t>
            </a:r>
            <a:r>
              <a:rPr lang="el-GR" sz="2200" dirty="0" err="1"/>
              <a:t>Μεταπτυχιακων</a:t>
            </a:r>
            <a:r>
              <a:rPr lang="el-GR" sz="2200" dirty="0"/>
              <a:t> </a:t>
            </a:r>
            <a:r>
              <a:rPr lang="el-GR" sz="2200" dirty="0" err="1"/>
              <a:t>Σπουδων</a:t>
            </a:r>
            <a:r>
              <a:rPr lang="el-GR" sz="2200" dirty="0"/>
              <a:t>  </a:t>
            </a:r>
            <a:br>
              <a:rPr lang="el-GR" sz="2200" dirty="0"/>
            </a:br>
            <a:r>
              <a:rPr lang="el-GR" sz="2200" dirty="0"/>
              <a:t>“ΜΥΟΣΚΕΛΕΤΙΚΗ ΟΓΚΟΛΟΓΙΑ”</a:t>
            </a:r>
            <a:br>
              <a:rPr lang="el-GR" sz="2200" dirty="0"/>
            </a:br>
            <a:r>
              <a:rPr lang="el-GR" sz="2200" dirty="0" err="1"/>
              <a:t>Ιατρικη</a:t>
            </a:r>
            <a:r>
              <a:rPr lang="el-GR" sz="2200" dirty="0"/>
              <a:t> </a:t>
            </a:r>
            <a:r>
              <a:rPr lang="el-GR" sz="2200" dirty="0" err="1"/>
              <a:t>Σχολη</a:t>
            </a:r>
            <a:r>
              <a:rPr lang="el-GR" sz="2200" dirty="0"/>
              <a:t> </a:t>
            </a:r>
            <a:br>
              <a:rPr lang="el-GR" sz="2200" dirty="0"/>
            </a:br>
            <a:r>
              <a:rPr lang="el-GR" sz="2200" dirty="0" err="1"/>
              <a:t>Εθνικο</a:t>
            </a:r>
            <a:r>
              <a:rPr lang="el-GR" sz="2200" dirty="0"/>
              <a:t> και </a:t>
            </a:r>
            <a:r>
              <a:rPr lang="el-GR" sz="2200" dirty="0" err="1"/>
              <a:t>Καποδιστριακο</a:t>
            </a:r>
            <a:r>
              <a:rPr lang="el-GR" sz="2200" dirty="0"/>
              <a:t> </a:t>
            </a:r>
            <a:r>
              <a:rPr lang="el-GR" sz="2200" dirty="0" err="1"/>
              <a:t>Πανεπιστημιο</a:t>
            </a:r>
            <a:r>
              <a:rPr lang="el-GR" sz="2200" dirty="0"/>
              <a:t> </a:t>
            </a:r>
            <a:r>
              <a:rPr lang="el-GR" sz="2200" dirty="0" err="1"/>
              <a:t>Αθηνων</a:t>
            </a:r>
            <a:br>
              <a:rPr lang="el-GR" sz="3200" dirty="0"/>
            </a:br>
            <a:r>
              <a:rPr lang="el-GR" sz="3200" dirty="0"/>
              <a:t> </a:t>
            </a:r>
            <a:br>
              <a:rPr lang="el-GR" sz="3200" dirty="0"/>
            </a:br>
            <a:br>
              <a:rPr lang="el-GR" sz="3200" dirty="0"/>
            </a:br>
            <a:r>
              <a:rPr lang="el-GR" sz="3200" dirty="0" err="1"/>
              <a:t>ΠειραματικΑ</a:t>
            </a:r>
            <a:r>
              <a:rPr lang="el-GR" sz="3200" dirty="0"/>
              <a:t> </a:t>
            </a:r>
            <a:r>
              <a:rPr lang="el-GR" sz="3200" dirty="0" err="1"/>
              <a:t>μοντΕλα</a:t>
            </a:r>
            <a:r>
              <a:rPr lang="el-GR" sz="3200" dirty="0"/>
              <a:t> </a:t>
            </a:r>
            <a:r>
              <a:rPr lang="el-GR" sz="3200" dirty="0" err="1"/>
              <a:t>νεοπλασμΑτων</a:t>
            </a:r>
            <a:r>
              <a:rPr lang="el-GR" sz="3200" dirty="0"/>
              <a:t> </a:t>
            </a:r>
            <a:r>
              <a:rPr lang="el-GR" sz="3200" dirty="0" err="1"/>
              <a:t>μαλακΩν</a:t>
            </a:r>
            <a:r>
              <a:rPr lang="el-GR" sz="3200" dirty="0"/>
              <a:t> </a:t>
            </a:r>
            <a:r>
              <a:rPr lang="el-GR" sz="3200" dirty="0" err="1"/>
              <a:t>μορΙων</a:t>
            </a:r>
            <a:r>
              <a:rPr lang="el-GR" sz="3200" dirty="0"/>
              <a:t> και </a:t>
            </a:r>
            <a:r>
              <a:rPr lang="el-GR" sz="3200" dirty="0" err="1"/>
              <a:t>οστΩν</a:t>
            </a:r>
            <a:r>
              <a:rPr lang="en-US" sz="3200" dirty="0"/>
              <a:t>: </a:t>
            </a:r>
            <a:r>
              <a:rPr lang="el-GR" sz="3200" dirty="0" err="1"/>
              <a:t>Πειραματικ</a:t>
            </a:r>
            <a:r>
              <a:rPr lang="en-US" sz="3200" dirty="0"/>
              <a:t>A</a:t>
            </a:r>
            <a:r>
              <a:rPr lang="el-GR" sz="3200" dirty="0"/>
              <a:t> </a:t>
            </a:r>
            <a:r>
              <a:rPr lang="el-GR" sz="3200" dirty="0" err="1"/>
              <a:t>μοντ</a:t>
            </a:r>
            <a:r>
              <a:rPr lang="en-US" sz="3200" dirty="0"/>
              <a:t>E</a:t>
            </a:r>
            <a:r>
              <a:rPr lang="el-GR" sz="3200" dirty="0"/>
              <a:t>λα in </a:t>
            </a:r>
            <a:r>
              <a:rPr lang="el-GR" sz="3200" dirty="0" err="1"/>
              <a:t>vitro</a:t>
            </a:r>
            <a:r>
              <a:rPr lang="el-GR" sz="3200" dirty="0"/>
              <a:t> / </a:t>
            </a:r>
            <a:r>
              <a:rPr lang="el-GR" sz="3200" dirty="0" err="1"/>
              <a:t>ex</a:t>
            </a:r>
            <a:r>
              <a:rPr lang="el-GR" sz="3200" dirty="0"/>
              <a:t> </a:t>
            </a:r>
            <a:r>
              <a:rPr lang="el-GR" sz="3200" dirty="0" err="1"/>
              <a:t>vivo</a:t>
            </a:r>
            <a:endParaRPr lang="el-GR" sz="32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4B305C6-DF45-9031-4905-611595A4B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009938"/>
            <a:ext cx="9001462" cy="2525086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Άγγελος </a:t>
            </a:r>
            <a:r>
              <a:rPr lang="el-GR" dirty="0" err="1"/>
              <a:t>Κασπίρης</a:t>
            </a:r>
            <a:r>
              <a:rPr lang="el-GR" dirty="0"/>
              <a:t> </a:t>
            </a:r>
            <a:r>
              <a:rPr lang="en-US" i="1" dirty="0"/>
              <a:t>MD, MSc, PhD, Post-Doc</a:t>
            </a:r>
          </a:p>
          <a:p>
            <a:r>
              <a:rPr lang="el-GR" dirty="0" err="1"/>
              <a:t>Ορθοπαιδικός</a:t>
            </a:r>
            <a:r>
              <a:rPr lang="el-GR" dirty="0"/>
              <a:t> Χειρουργός</a:t>
            </a:r>
          </a:p>
          <a:p>
            <a:r>
              <a:rPr lang="el-GR" dirty="0"/>
              <a:t>Ακαδημαϊκός Υπότροφος</a:t>
            </a:r>
          </a:p>
          <a:p>
            <a:r>
              <a:rPr lang="el-GR" dirty="0"/>
              <a:t>Μορφογενετικής Ανθρωπίνου Σώματος</a:t>
            </a:r>
          </a:p>
          <a:p>
            <a:r>
              <a:rPr lang="el-GR" dirty="0"/>
              <a:t>Σχολή Επιστημών Υγείας</a:t>
            </a:r>
          </a:p>
          <a:p>
            <a:r>
              <a:rPr lang="el-GR" dirty="0"/>
              <a:t>Πανεπιστήμιο Πατρών </a:t>
            </a:r>
          </a:p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88FEABC-DEF8-A772-B613-DD8ECEE3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965" y="105582"/>
            <a:ext cx="1135990" cy="11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A9DACD-82C3-6A76-2F46-A1086A60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br>
              <a:rPr lang="el-GR" dirty="0"/>
            </a:br>
            <a:r>
              <a:rPr lang="el-GR" dirty="0"/>
              <a:t>(</a:t>
            </a:r>
            <a:r>
              <a:rPr lang="en-GB" dirty="0" err="1"/>
              <a:t>transwell</a:t>
            </a:r>
            <a:r>
              <a:rPr lang="en-GB" dirty="0"/>
              <a:t> system</a:t>
            </a:r>
            <a:r>
              <a:rPr lang="el-GR" dirty="0"/>
              <a:t>)</a:t>
            </a:r>
            <a:r>
              <a:rPr lang="en-GB" dirty="0"/>
              <a:t> 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86D4AD31-99C1-9D5B-4143-0139587AA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6038"/>
            <a:ext cx="10353675" cy="3014624"/>
          </a:xfrm>
        </p:spPr>
      </p:pic>
    </p:spTree>
    <p:extLst>
      <p:ext uri="{BB962C8B-B14F-4D97-AF65-F5344CB8AC3E}">
        <p14:creationId xmlns:p14="http://schemas.microsoft.com/office/powerpoint/2010/main" val="257317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5DACD2-267D-F937-52D6-CEEDF3B71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br>
              <a:rPr lang="en-US" dirty="0"/>
            </a:br>
            <a:r>
              <a:rPr lang="en-US" dirty="0"/>
              <a:t>(transwell system)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7D604F-1E3A-B6EF-1A10-BA4AC2FAD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συγκεκριμένο σύστημα έδωσε πολύ χρήσιμες πληροφορίες για την ανταπόκριση των κυττάρων σε </a:t>
            </a:r>
            <a:r>
              <a:rPr lang="el-GR" dirty="0" err="1"/>
              <a:t>παρακρινικά</a:t>
            </a:r>
            <a:r>
              <a:rPr lang="el-GR" dirty="0"/>
              <a:t> σήματα και σε </a:t>
            </a:r>
            <a:r>
              <a:rPr lang="el-GR" dirty="0" err="1"/>
              <a:t>χημειοτακτικά</a:t>
            </a:r>
            <a:r>
              <a:rPr lang="el-GR" dirty="0"/>
              <a:t> ερεθίσματα </a:t>
            </a:r>
          </a:p>
          <a:p>
            <a:r>
              <a:rPr lang="el-GR" dirty="0"/>
              <a:t>Έτσι αυτή η μέθοδος χρησιμοποιείται για έλεγχο της κυτταρικής μετανάστευσης (</a:t>
            </a:r>
            <a:r>
              <a:rPr lang="en-US" dirty="0"/>
              <a:t>migration), </a:t>
            </a:r>
            <a:r>
              <a:rPr lang="el-GR" dirty="0"/>
              <a:t>της εισβολής (</a:t>
            </a:r>
            <a:r>
              <a:rPr lang="en-US" dirty="0"/>
              <a:t>invasion) </a:t>
            </a:r>
            <a:r>
              <a:rPr lang="el-GR" dirty="0"/>
              <a:t>καθώς και των αλληλεπιδράσεων μεταξύ των ενδοθηλιακών κυττάρων δηλ. την </a:t>
            </a:r>
            <a:r>
              <a:rPr lang="el-GR" dirty="0" err="1"/>
              <a:t>αγγειογένεση</a:t>
            </a:r>
            <a:endParaRPr lang="el-GR" dirty="0"/>
          </a:p>
          <a:p>
            <a:r>
              <a:rPr lang="el-GR" dirty="0"/>
              <a:t>Για παράδειγμα η συγκεκριμένη μέθοδος έχει δείξει πως η </a:t>
            </a:r>
            <a:r>
              <a:rPr lang="en-US" dirty="0"/>
              <a:t>Celecoxib </a:t>
            </a:r>
            <a:r>
              <a:rPr lang="el-GR" dirty="0"/>
              <a:t>μειώνει την διεισδυτικότητα των </a:t>
            </a:r>
            <a:r>
              <a:rPr lang="en-US" dirty="0"/>
              <a:t>ES </a:t>
            </a:r>
            <a:r>
              <a:rPr lang="el-GR" dirty="0"/>
              <a:t>κυττάρων </a:t>
            </a:r>
            <a:r>
              <a:rPr lang="en-US" i="1" dirty="0"/>
              <a:t>in vitro   </a:t>
            </a:r>
            <a:r>
              <a:rPr lang="el-GR" i="1" dirty="0"/>
              <a:t>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150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745338-17B1-6FBE-EF4E-62FC7861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br>
              <a:rPr lang="en-US" dirty="0"/>
            </a:br>
            <a:r>
              <a:rPr lang="en-US" dirty="0"/>
              <a:t>(transwell system)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434F8C-1F5F-F6F7-2F7B-803B7C031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Αποτελεί, επομένως, μια μέθοδο χαμηλού κόστους, υψηλής εξειδίκευσης, αρκετά προσαρμόσιμης σε αυτά που θέλουμε να ερευνήσουμε και πολύ χρήσιμη στο να διερευνήσουμε </a:t>
            </a:r>
            <a:r>
              <a:rPr lang="el-GR" dirty="0" err="1"/>
              <a:t>σηματοδοτικά</a:t>
            </a:r>
            <a:r>
              <a:rPr lang="el-GR" dirty="0"/>
              <a:t> μονοπάτια</a:t>
            </a:r>
          </a:p>
          <a:p>
            <a:r>
              <a:rPr lang="el-GR" dirty="0"/>
              <a:t>Όμως δεν ενσωματώνει άλλα χαρακτηριστικά του </a:t>
            </a:r>
            <a:r>
              <a:rPr lang="el-GR" dirty="0" err="1"/>
              <a:t>μικροπεριβάλλοντος</a:t>
            </a:r>
            <a:r>
              <a:rPr lang="el-GR" dirty="0"/>
              <a:t> του όγκου όπως την 3</a:t>
            </a:r>
            <a:r>
              <a:rPr lang="en-US" dirty="0"/>
              <a:t>D </a:t>
            </a:r>
            <a:r>
              <a:rPr lang="el-GR" dirty="0"/>
              <a:t>δομή του όγκου ή </a:t>
            </a:r>
            <a:r>
              <a:rPr lang="el-GR" dirty="0" err="1"/>
              <a:t>διακυτταρικά</a:t>
            </a:r>
            <a:r>
              <a:rPr lang="el-GR" dirty="0"/>
              <a:t> σήματα που προέρχονται μεταξύ των καρκινικών κυττάρων</a:t>
            </a:r>
          </a:p>
          <a:p>
            <a:r>
              <a:rPr lang="el-GR" dirty="0"/>
              <a:t>Επίσης υπάρχει δυσκολία στην</a:t>
            </a:r>
            <a:r>
              <a:rPr lang="en-US" dirty="0"/>
              <a:t> </a:t>
            </a:r>
            <a:r>
              <a:rPr lang="el-GR" dirty="0"/>
              <a:t>διερεύνηση των δεδομένων κατά χρονολογική σειρά  καθώς και στην λήψη εικόνων ζωντανών κυττάρων με τα συμβατικά μικροσκόπια  </a:t>
            </a:r>
          </a:p>
        </p:txBody>
      </p:sp>
    </p:spTree>
    <p:extLst>
      <p:ext uri="{BB962C8B-B14F-4D97-AF65-F5344CB8AC3E}">
        <p14:creationId xmlns:p14="http://schemas.microsoft.com/office/powerpoint/2010/main" val="1302112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AB0F6B-4034-384E-098B-1F4ED187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5927C8E-0AD7-FB80-1632-6CA74622A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Λόγω της ανάγκης για διερεύνηση των σημάτων που προκύπτουν από την </a:t>
            </a:r>
            <a:r>
              <a:rPr lang="el-GR" dirty="0" err="1"/>
              <a:t>διακυτταρική</a:t>
            </a:r>
            <a:r>
              <a:rPr lang="el-GR" dirty="0"/>
              <a:t> επαφή (</a:t>
            </a:r>
            <a:r>
              <a:rPr lang="en-US" dirty="0"/>
              <a:t>cell to cell contact) </a:t>
            </a:r>
            <a:r>
              <a:rPr lang="el-GR" dirty="0"/>
              <a:t>οδηγηθήκαμε στα 3</a:t>
            </a:r>
            <a:r>
              <a:rPr lang="en-US" dirty="0"/>
              <a:t>D</a:t>
            </a:r>
            <a:r>
              <a:rPr lang="en-GB" dirty="0"/>
              <a:t> </a:t>
            </a:r>
            <a:r>
              <a:rPr lang="el-GR" dirty="0"/>
              <a:t>συστήματα κυτταρικών καλλιεργειών</a:t>
            </a:r>
          </a:p>
          <a:p>
            <a:r>
              <a:rPr lang="el-GR" dirty="0"/>
              <a:t>Αυτά αποτελούνται από 3</a:t>
            </a:r>
            <a:r>
              <a:rPr lang="en-US" dirty="0"/>
              <a:t>D </a:t>
            </a:r>
            <a:r>
              <a:rPr lang="el-GR" dirty="0"/>
              <a:t>σφαιρίδια  καρκινικών κυττάρων δηλαδή συσσωματώματα καρκινικών κυττάρων μέσα σε θρεπτικό υλικό </a:t>
            </a:r>
          </a:p>
          <a:p>
            <a:r>
              <a:rPr lang="el-GR" dirty="0"/>
              <a:t>Παρείχαν πληροφορίες για την έκφραση πολύ σημαντικών </a:t>
            </a:r>
            <a:r>
              <a:rPr lang="el-GR" dirty="0" err="1"/>
              <a:t>ογκογενετικών</a:t>
            </a:r>
            <a:r>
              <a:rPr lang="el-GR" dirty="0"/>
              <a:t> και </a:t>
            </a:r>
            <a:r>
              <a:rPr lang="el-GR" dirty="0" err="1"/>
              <a:t>αγγειογενετικών</a:t>
            </a:r>
            <a:r>
              <a:rPr lang="el-GR" dirty="0"/>
              <a:t> </a:t>
            </a:r>
            <a:r>
              <a:rPr lang="el-GR" dirty="0" err="1"/>
              <a:t>σηματοδοτικών</a:t>
            </a:r>
            <a:r>
              <a:rPr lang="el-GR" dirty="0"/>
              <a:t> μονοπατιών καθώς για ανταπόκριση σε θεραπευτικά πρωτόκολλα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71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01523C-F6B1-CC8C-3218-39871D52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739233-4E77-2390-4AA7-3AA28AF26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Μάλιστα έχουν δώσει πολλές πληροφορίες για τους μηχανισμούς που προσδίδουν </a:t>
            </a:r>
            <a:r>
              <a:rPr lang="en-US" dirty="0"/>
              <a:t>stem-like </a:t>
            </a:r>
            <a:r>
              <a:rPr lang="el-GR" dirty="0"/>
              <a:t>χαρακτηριστικά στα καρκινικά κύτταρα</a:t>
            </a:r>
          </a:p>
          <a:p>
            <a:r>
              <a:rPr lang="el-GR" dirty="0"/>
              <a:t>Και πραγματικά έχει δημοσιευτεί πως σφαιρίδια από </a:t>
            </a:r>
            <a:r>
              <a:rPr lang="en-US" dirty="0"/>
              <a:t>OS</a:t>
            </a:r>
            <a:r>
              <a:rPr lang="el-GR" dirty="0"/>
              <a:t> κύτταρα </a:t>
            </a:r>
            <a:r>
              <a:rPr lang="el-GR" dirty="0" err="1"/>
              <a:t>υπερεκφράζουν</a:t>
            </a:r>
            <a:r>
              <a:rPr lang="el-GR" dirty="0"/>
              <a:t> </a:t>
            </a:r>
            <a:r>
              <a:rPr lang="en-US" dirty="0"/>
              <a:t>stem cells markers </a:t>
            </a:r>
            <a:r>
              <a:rPr lang="el-GR" dirty="0"/>
              <a:t>και παρουσιάζουν χαμηλή ευαισθησία στα </a:t>
            </a:r>
            <a:r>
              <a:rPr lang="el-GR" dirty="0" err="1"/>
              <a:t>χημειοθεραπευτικά</a:t>
            </a:r>
            <a:r>
              <a:rPr lang="el-GR" dirty="0"/>
              <a:t> σχήματα με </a:t>
            </a:r>
            <a:r>
              <a:rPr lang="el-GR" dirty="0" err="1"/>
              <a:t>δοξορουμπικίνη</a:t>
            </a:r>
            <a:r>
              <a:rPr lang="el-GR" dirty="0"/>
              <a:t> και </a:t>
            </a:r>
            <a:r>
              <a:rPr lang="en-US" dirty="0"/>
              <a:t>cisplatin</a:t>
            </a:r>
          </a:p>
          <a:p>
            <a:r>
              <a:rPr lang="el-GR" dirty="0"/>
              <a:t>Επίσης, σφαιρίδια  από Ε</a:t>
            </a:r>
            <a:r>
              <a:rPr lang="en-GB" dirty="0"/>
              <a:t>S </a:t>
            </a:r>
            <a:r>
              <a:rPr lang="el-GR" dirty="0"/>
              <a:t>κύτταρα  μιμούνται επακριβώς τους πρωτοπαθείς όγκους τόσο όσον αφορά την κυτταρική μορφολογία, την ενεργοποίηση των </a:t>
            </a:r>
            <a:r>
              <a:rPr lang="el-GR" dirty="0" err="1"/>
              <a:t>κινασών</a:t>
            </a:r>
            <a:r>
              <a:rPr lang="el-GR" dirty="0"/>
              <a:t> καθώς και τις </a:t>
            </a:r>
            <a:r>
              <a:rPr lang="en-US" dirty="0"/>
              <a:t>cell-cell junction</a:t>
            </a:r>
          </a:p>
          <a:p>
            <a:r>
              <a:rPr lang="el-GR" dirty="0"/>
              <a:t>Επίσης, μπορεί να μιμηθούν διατροφικά στοιχεία ή </a:t>
            </a:r>
            <a:r>
              <a:rPr lang="el-GR" dirty="0" err="1"/>
              <a:t>όξυγόνου</a:t>
            </a:r>
            <a:r>
              <a:rPr lang="el-GR" dirty="0"/>
              <a:t> ή </a:t>
            </a:r>
            <a:r>
              <a:rPr lang="el-GR" dirty="0" err="1"/>
              <a:t>υδρογέλες</a:t>
            </a:r>
            <a:r>
              <a:rPr lang="el-GR" dirty="0"/>
              <a:t> κι έτσι να βοηθήσουν στην δημιουργία πιο σύνθετων μοντέλων για την μελέτη του καρκίνου </a:t>
            </a:r>
          </a:p>
        </p:txBody>
      </p:sp>
    </p:spTree>
    <p:extLst>
      <p:ext uri="{BB962C8B-B14F-4D97-AF65-F5344CB8AC3E}">
        <p14:creationId xmlns:p14="http://schemas.microsoft.com/office/powerpoint/2010/main" val="23887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5675D9-CB00-D7B6-62D2-92442DB0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1337"/>
            <a:ext cx="10353761" cy="1367406"/>
          </a:xfrm>
        </p:spPr>
        <p:txBody>
          <a:bodyPr/>
          <a:lstStyle/>
          <a:p>
            <a:r>
              <a:rPr lang="en-US" dirty="0"/>
              <a:t>EX VIVO TUMOR MODELS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1545B1-1616-DCB8-B736-EEC40B388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26" y="1568742"/>
            <a:ext cx="11417416" cy="5025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11A9E92-67AA-9EE2-8708-4F949B9EE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2" y="1805438"/>
            <a:ext cx="11231030" cy="33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32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F64C6A-FF99-4A1F-BC15-2976AD19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 VIVO TUMOR MODELS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AC2B96-6229-B265-A577-7782BE549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Έχουν ετερογενή κυτταρικό φαινότυπο </a:t>
            </a:r>
          </a:p>
          <a:p>
            <a:r>
              <a:rPr lang="el-GR" dirty="0"/>
              <a:t>Έχουν περιορισμένο μέγεθος (διαμέτρου&lt; 1</a:t>
            </a:r>
            <a:r>
              <a:rPr lang="en-US" dirty="0"/>
              <a:t>mm</a:t>
            </a:r>
            <a:r>
              <a:rPr lang="el-GR" dirty="0"/>
              <a:t>) και απουσιάζει το αγγειακό σύστημα</a:t>
            </a:r>
          </a:p>
          <a:p>
            <a:r>
              <a:rPr lang="el-GR" dirty="0"/>
              <a:t>Επομένως, είναι ένα εξαιρετικό μοντέλο για μικρό-μεταστάσεις αλλά δεν δίνουν ακριβείς πληροφορίες για εγκατεστημένους όγκους με αγγειακό δίκτυο</a:t>
            </a:r>
          </a:p>
          <a:p>
            <a:r>
              <a:rPr lang="el-GR" dirty="0"/>
              <a:t>Και βέβαια δεν σχηματίζουν όλα τα καρκινικά </a:t>
            </a:r>
            <a:r>
              <a:rPr lang="el-GR"/>
              <a:t>κύτταρα σφαιρίδια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2410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144EC2-2EBE-6586-F0CA-F25C853B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6504"/>
            <a:ext cx="10353761" cy="864066"/>
          </a:xfrm>
        </p:spPr>
        <p:txBody>
          <a:bodyPr/>
          <a:lstStyle/>
          <a:p>
            <a:r>
              <a:rPr lang="en-US" dirty="0"/>
              <a:t>Discussion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BE146F-D5C7-90EF-F719-B5C0B796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1216405"/>
            <a:ext cx="11711031" cy="55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270A885-4C48-8A7A-235C-D2B5E066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12" y="1090570"/>
            <a:ext cx="3569636" cy="57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CDE874-FC19-C295-BFE7-B7943F5C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090021-4829-8ABC-3088-940D9645A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IGF-R1</a:t>
            </a:r>
            <a:r>
              <a:rPr lang="el-GR" dirty="0"/>
              <a:t>/</a:t>
            </a:r>
            <a:r>
              <a:rPr lang="en-GB" dirty="0"/>
              <a:t>mTOR</a:t>
            </a:r>
            <a:r>
              <a:rPr lang="el-GR" dirty="0"/>
              <a:t> παίζουν σημαντικό ρόλο στην ανάπτυξη των Σαρκωμάτων</a:t>
            </a:r>
          </a:p>
          <a:p>
            <a:r>
              <a:rPr lang="en-US" dirty="0"/>
              <a:t>IGF-R1</a:t>
            </a:r>
            <a:r>
              <a:rPr lang="el-GR" dirty="0"/>
              <a:t> ρυθμίζει την οστεογένεση και την ομοιόσταση του οστού</a:t>
            </a:r>
          </a:p>
          <a:p>
            <a:r>
              <a:rPr lang="en-US" dirty="0"/>
              <a:t>PI3K/Akt/mTOR </a:t>
            </a:r>
            <a:r>
              <a:rPr lang="el-GR" dirty="0"/>
              <a:t>ελέγχει κυτταρικές λειτουργίες όπως τον μεταβολισμό, κυτταρική επιβίωση, πολλαπλασιασμό και σύνθεση των πρωτεϊνών</a:t>
            </a:r>
          </a:p>
          <a:p>
            <a:r>
              <a:rPr lang="el-GR" dirty="0"/>
              <a:t>Το μονοπάτι αυτό συχνά ενεργοποιείται στα σαρκώματα </a:t>
            </a:r>
            <a:endParaRPr lang="en-US" dirty="0"/>
          </a:p>
          <a:p>
            <a:r>
              <a:rPr lang="el-GR" dirty="0"/>
              <a:t>Ανοσολογικές θεραπείες στοχεύουν στον </a:t>
            </a:r>
            <a:r>
              <a:rPr lang="en-US" dirty="0"/>
              <a:t>IGF-R1</a:t>
            </a:r>
            <a:r>
              <a:rPr lang="el-GR" dirty="0"/>
              <a:t> σε συνδυασμό με </a:t>
            </a:r>
            <a:r>
              <a:rPr lang="en-US" dirty="0"/>
              <a:t>mTOR  inhibitors</a:t>
            </a:r>
          </a:p>
          <a:p>
            <a:r>
              <a:rPr lang="en-US" dirty="0"/>
              <a:t>Ridaforolimus (mTOR  inhibitor) </a:t>
            </a:r>
            <a:r>
              <a:rPr lang="el-GR" dirty="0"/>
              <a:t>βρίσκεται στην φάση ΙΙΙ των κλινικών δοκιμών</a:t>
            </a:r>
          </a:p>
        </p:txBody>
      </p:sp>
    </p:spTree>
    <p:extLst>
      <p:ext uri="{BB962C8B-B14F-4D97-AF65-F5344CB8AC3E}">
        <p14:creationId xmlns:p14="http://schemas.microsoft.com/office/powerpoint/2010/main" val="1319012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1758FB-6EA6-18CD-7973-98E0AB6B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180D87-B2FB-B662-9799-708C5B60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</a:t>
            </a:r>
            <a:r>
              <a:rPr lang="el-GR" dirty="0" err="1"/>
              <a:t>σηματοδοτικό</a:t>
            </a:r>
            <a:r>
              <a:rPr lang="el-GR" dirty="0"/>
              <a:t> μονοπάτι </a:t>
            </a:r>
            <a:r>
              <a:rPr lang="en-US" dirty="0"/>
              <a:t>Hippo </a:t>
            </a:r>
            <a:r>
              <a:rPr lang="el-GR" dirty="0"/>
              <a:t>αποτελείται από ανασταλτικές </a:t>
            </a:r>
            <a:r>
              <a:rPr lang="el-GR" dirty="0" err="1"/>
              <a:t>κινάσες</a:t>
            </a:r>
            <a:r>
              <a:rPr lang="el-GR" dirty="0"/>
              <a:t> που βρίσκονται πάνω στην πλασματική μεμβράνη και διάφορα </a:t>
            </a:r>
            <a:r>
              <a:rPr lang="el-GR" dirty="0" err="1"/>
              <a:t>κυτταροπλασματικά</a:t>
            </a:r>
            <a:r>
              <a:rPr lang="el-GR" dirty="0"/>
              <a:t> σήματα που καταλήγουν στην ενεργοποίηση σημαντικών γονιδίων που ελέγχουν τον κυτταρικό πολλαπλασιασμό, την διαφοροποίηση και την απόπτωση</a:t>
            </a:r>
          </a:p>
          <a:p>
            <a:r>
              <a:rPr lang="en-US" dirty="0"/>
              <a:t>Yes – associated protein I ( YAP)  </a:t>
            </a:r>
            <a:r>
              <a:rPr lang="el-GR" dirty="0"/>
              <a:t>κι ο </a:t>
            </a:r>
            <a:r>
              <a:rPr lang="en-US" dirty="0"/>
              <a:t>TAZ</a:t>
            </a:r>
            <a:r>
              <a:rPr lang="el-GR" dirty="0"/>
              <a:t> που είναι ένας μεταφραστικός </a:t>
            </a:r>
            <a:r>
              <a:rPr lang="el-GR" dirty="0" err="1"/>
              <a:t>ενεργοποιητής</a:t>
            </a:r>
            <a:r>
              <a:rPr lang="el-GR" dirty="0"/>
              <a:t> που ενώνεται στο κυτταρόπλασμα με την </a:t>
            </a:r>
            <a:r>
              <a:rPr lang="en-GB" dirty="0"/>
              <a:t>YAP</a:t>
            </a:r>
            <a:endParaRPr lang="el-GR" dirty="0"/>
          </a:p>
          <a:p>
            <a:r>
              <a:rPr lang="el-GR" dirty="0"/>
              <a:t>Η ενεργοποίηση του δρόμου αυτού οδηγεί σε αυξημένο κυτταρικό πολλαπλασιασμό, αντίσταση στην απόπτωση και συντηρεί τον πληθυσμό των </a:t>
            </a:r>
            <a:r>
              <a:rPr lang="en-US" dirty="0"/>
              <a:t>CSCs (Cancer Stem Cells)</a:t>
            </a:r>
          </a:p>
          <a:p>
            <a:r>
              <a:rPr lang="el-GR" dirty="0"/>
              <a:t>Σε </a:t>
            </a:r>
            <a:r>
              <a:rPr lang="en-US" dirty="0"/>
              <a:t>3D</a:t>
            </a:r>
            <a:r>
              <a:rPr lang="el-GR" dirty="0"/>
              <a:t> καλλιέργειες η απενεργοποίηση του </a:t>
            </a:r>
            <a:r>
              <a:rPr lang="en-GB" dirty="0"/>
              <a:t>YAP</a:t>
            </a:r>
            <a:r>
              <a:rPr lang="el-GR" dirty="0"/>
              <a:t> οδηγεί σε μείωση του κυτταρικού πολλαπλασιασμού  και μειώνει τον σχηματισμό σφαιριδίων σε κύτταρα </a:t>
            </a:r>
            <a:r>
              <a:rPr lang="en-US" dirty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9272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15EBA6-5EA9-AE7C-E376-6D6A1D83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539ADB-3DCF-25A1-A13E-5C353A12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Τα Σαρκώματα των οστών ανήκουν στην οικογένεια των </a:t>
            </a:r>
            <a:r>
              <a:rPr lang="el-GR" dirty="0" err="1"/>
              <a:t>Μεσεγχυματικών</a:t>
            </a:r>
            <a:r>
              <a:rPr lang="el-GR" dirty="0"/>
              <a:t> όγκων και αποτελούν μια ομάδα όγκων υψηλής ετερογένειας </a:t>
            </a:r>
            <a:endParaRPr lang="en-US" dirty="0"/>
          </a:p>
          <a:p>
            <a:r>
              <a:rPr lang="el-GR" dirty="0"/>
              <a:t>Τα σαρκώματα των οστών ταξινομούνται σε τρεις κύριες κατηγορίες, το Οστεοσάρκωμα, το Σάρκωμα </a:t>
            </a:r>
            <a:r>
              <a:rPr lang="en-US" dirty="0"/>
              <a:t>Ewing </a:t>
            </a:r>
            <a:r>
              <a:rPr lang="el-GR" dirty="0"/>
              <a:t>και το </a:t>
            </a:r>
            <a:r>
              <a:rPr lang="el-GR" dirty="0" err="1"/>
              <a:t>Χονδροσάρκωμα</a:t>
            </a:r>
            <a:r>
              <a:rPr lang="el-GR" dirty="0"/>
              <a:t> που το καθένα από αυτά χωρίζεται σε επιμέρους ιστολογικές κατηγορίες </a:t>
            </a:r>
            <a:endParaRPr lang="en-GB" dirty="0"/>
          </a:p>
          <a:p>
            <a:r>
              <a:rPr lang="el-GR" dirty="0"/>
              <a:t>Κλινικά χαρακτηρίζονται από υψηλή νοσηρότητα και θνητότητα</a:t>
            </a:r>
            <a:endParaRPr lang="en-GB" dirty="0"/>
          </a:p>
          <a:p>
            <a:r>
              <a:rPr lang="el-GR" dirty="0"/>
              <a:t>Οι όγκοι αυτοί αντιπροσωπεύουν λιγότερο από το </a:t>
            </a:r>
            <a:r>
              <a:rPr lang="en-US" dirty="0"/>
              <a:t>0.2</a:t>
            </a:r>
            <a:r>
              <a:rPr lang="en-GB" dirty="0"/>
              <a:t>%</a:t>
            </a:r>
            <a:r>
              <a:rPr lang="el-GR" dirty="0"/>
              <a:t> των κακοήθων όγκων  που δηλώνονται στην βάση δεδομένων </a:t>
            </a:r>
            <a:r>
              <a:rPr lang="en-US" dirty="0"/>
              <a:t>EUROCARE </a:t>
            </a:r>
            <a:r>
              <a:rPr lang="en-GB" dirty="0"/>
              <a:t> </a:t>
            </a:r>
            <a:r>
              <a:rPr lang="el-GR" dirty="0"/>
              <a:t>και θεωρούνται σπάνιοι καρκίνοι και ορφανοί όγκοι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1253AB-37F8-A289-DC17-85799CC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028AF85F-5B9A-CAFD-2F71-C277A01F1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1" y="1935921"/>
            <a:ext cx="5800698" cy="4640558"/>
          </a:xfrm>
        </p:spPr>
      </p:pic>
    </p:spTree>
    <p:extLst>
      <p:ext uri="{BB962C8B-B14F-4D97-AF65-F5344CB8AC3E}">
        <p14:creationId xmlns:p14="http://schemas.microsoft.com/office/powerpoint/2010/main" val="283731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F12882-45F4-DC03-D084-B0FB5BB5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507B5B-5812-6A13-A4F2-3308DE40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Ενδοθηλιακά κύτταρα</a:t>
            </a:r>
            <a:r>
              <a:rPr lang="en-US" dirty="0"/>
              <a:t>:  </a:t>
            </a:r>
            <a:r>
              <a:rPr lang="el-GR" dirty="0"/>
              <a:t>είναι εύθραυστα και όχι συμπαγή επιτρέποντας την τροφοδοσία του όγκου με τροφικά στοιχεία καθώς και αύξηση του δικτύου αιμάτωσης του όγκου</a:t>
            </a:r>
          </a:p>
          <a:p>
            <a:r>
              <a:rPr lang="el-GR" dirty="0" err="1"/>
              <a:t>Ινοβλάστες</a:t>
            </a:r>
            <a:r>
              <a:rPr lang="en-US" dirty="0"/>
              <a:t>: </a:t>
            </a:r>
            <a:r>
              <a:rPr lang="el-GR" dirty="0"/>
              <a:t>οδηγούν σε αλλαγές για συσσώρευση θρεπτικών ουσιών και αντίσταση στα </a:t>
            </a:r>
            <a:r>
              <a:rPr lang="el-GR" dirty="0" err="1"/>
              <a:t>χημειοθεραπευτικά</a:t>
            </a:r>
            <a:r>
              <a:rPr lang="el-GR" dirty="0"/>
              <a:t> </a:t>
            </a:r>
          </a:p>
          <a:p>
            <a:r>
              <a:rPr lang="en-US" dirty="0"/>
              <a:t>MSCs</a:t>
            </a:r>
            <a:r>
              <a:rPr lang="en-GB" dirty="0"/>
              <a:t>:</a:t>
            </a:r>
            <a:r>
              <a:rPr lang="el-GR" dirty="0"/>
              <a:t> ανοσολογική εισβολή και ανάπτυξη του </a:t>
            </a:r>
            <a:r>
              <a:rPr lang="el-GR" dirty="0" err="1"/>
              <a:t>όγλου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411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34B38C-3D57-CF02-B249-70BF99D1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Σηματοδοτικό</a:t>
            </a:r>
            <a:r>
              <a:rPr lang="el-GR" dirty="0"/>
              <a:t> μονοπάτι </a:t>
            </a:r>
            <a:r>
              <a:rPr lang="el-GR" dirty="0" err="1"/>
              <a:t>Αγγειογέννεσης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6897475-60BE-D660-5CE7-0B8D94907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2173" y="1816216"/>
            <a:ext cx="4677004" cy="46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3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D8A318-BDEC-954B-3BF6-34AD5A59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93DADE-04AA-FDCD-6BA9-80182645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 </a:t>
            </a:r>
            <a:r>
              <a:rPr lang="el-GR" i="1" dirty="0"/>
              <a:t>in </a:t>
            </a:r>
            <a:r>
              <a:rPr lang="el-GR" i="1" dirty="0" err="1"/>
              <a:t>vitro</a:t>
            </a:r>
            <a:r>
              <a:rPr lang="el-GR" i="1" dirty="0"/>
              <a:t> </a:t>
            </a:r>
            <a:r>
              <a:rPr lang="el-GR" dirty="0"/>
              <a:t>μελέτες παρατηρήθηκε πως η αναστολή του </a:t>
            </a:r>
            <a:r>
              <a:rPr lang="el-GR" dirty="0" err="1"/>
              <a:t>σηματοδοτικού</a:t>
            </a:r>
            <a:r>
              <a:rPr lang="el-GR" dirty="0"/>
              <a:t> μονοπατιού του VEGF-A διακόπτει την ανάπτυξη του όγκου και οδηγεί σε απόπτωση τα καρκινικά κύτταρα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6FF7672-C936-F0E9-99B6-31613901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838" y="2985882"/>
            <a:ext cx="5592323" cy="38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5CB7918-758E-45BA-E9DE-0CF2C29A5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74" y="100668"/>
            <a:ext cx="6207852" cy="66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18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576B4-BA9F-01BE-D92F-CD53B46C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BD9C6E-C3D0-CC62-AE66-A32D3D999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96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D1AA5D-6DD6-3335-3A39-22066588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F625C2-8FB5-23AC-2DE3-FD0B13BE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4710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736F1E-6BFB-0898-27F0-A35FAD87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5E36B8-2075-DC0B-C91E-2FD436DDF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051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B502BD-ECE4-79EC-2A11-B1562299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A50909-43DB-5CCF-810D-92C216CAC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826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515AEF-41D8-A608-A4EC-652EC4DD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F8F451-EB86-5B4B-7F13-6769C1D7D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42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CB0146-4B80-4747-C0E7-72C9A4DC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A1D377-4EAC-9846-9FAF-BFE5FDEF3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Το Οστεοσάρκωμα είναι ο πιο συχνός πρωτοπαθής όγκος των οστών και εντοπίζεται στις </a:t>
            </a:r>
            <a:r>
              <a:rPr lang="el-GR" dirty="0" err="1"/>
              <a:t>μεταφύσεις</a:t>
            </a:r>
            <a:r>
              <a:rPr lang="el-GR" dirty="0"/>
              <a:t> των αναπτυσσόμενων μακρών οστών όπως στο άπω </a:t>
            </a:r>
            <a:r>
              <a:rPr lang="el-GR" dirty="0" err="1"/>
              <a:t>μηριάιου</a:t>
            </a:r>
            <a:r>
              <a:rPr lang="el-GR" dirty="0"/>
              <a:t>, στην εγγύς κνήμη και στο </a:t>
            </a:r>
            <a:r>
              <a:rPr lang="el-GR" dirty="0" err="1"/>
              <a:t>βραχιόνιο</a:t>
            </a:r>
            <a:endParaRPr lang="el-GR" dirty="0"/>
          </a:p>
          <a:p>
            <a:r>
              <a:rPr lang="el-GR" dirty="0"/>
              <a:t>Ηλικιακά εμφανίζει κορύφωση κατά την εφηβεία </a:t>
            </a:r>
            <a:r>
              <a:rPr lang="el-GR" dirty="0" err="1"/>
              <a:t>καιτην</a:t>
            </a:r>
            <a:r>
              <a:rPr lang="el-GR" dirty="0"/>
              <a:t> νεαρά ενηλικίωση δηλαδή στις ηλικίες 10- 30 ετών </a:t>
            </a:r>
          </a:p>
          <a:p>
            <a:r>
              <a:rPr lang="el-GR" dirty="0"/>
              <a:t>Το 15 -20% των ασθενών την στιγμή της διάγνωσης παρουσιάζουν ήδη πνευμονικές μεταστάσεις  (85%)  </a:t>
            </a:r>
            <a:endParaRPr lang="en-US" dirty="0"/>
          </a:p>
          <a:p>
            <a:r>
              <a:rPr lang="el-GR" dirty="0"/>
              <a:t>Χαρακτηρίζεται από ατρακτοειδή κύτταρα </a:t>
            </a:r>
            <a:r>
              <a:rPr lang="el-GR" dirty="0" err="1"/>
              <a:t>μεσεγχυματικής</a:t>
            </a:r>
            <a:r>
              <a:rPr lang="el-GR" dirty="0"/>
              <a:t> προέλευσης που συσσωρεύουν ανώριμο οστεοειδές με ταυτόχρονη διαταραχή στην ισορροπία οστεοβλαστών, </a:t>
            </a:r>
            <a:r>
              <a:rPr lang="el-GR" dirty="0" err="1"/>
              <a:t>οστεοκλαστών</a:t>
            </a:r>
            <a:r>
              <a:rPr lang="el-GR" dirty="0"/>
              <a:t> και προγονικών </a:t>
            </a:r>
            <a:r>
              <a:rPr lang="el-GR" dirty="0" err="1"/>
              <a:t>μεσεγχυματικών</a:t>
            </a:r>
            <a:r>
              <a:rPr lang="el-GR" dirty="0"/>
              <a:t> κυττάρων</a:t>
            </a:r>
          </a:p>
        </p:txBody>
      </p:sp>
    </p:spTree>
    <p:extLst>
      <p:ext uri="{BB962C8B-B14F-4D97-AF65-F5344CB8AC3E}">
        <p14:creationId xmlns:p14="http://schemas.microsoft.com/office/powerpoint/2010/main" val="930870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51B218-8EEA-B678-73D5-17A9AE0F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39F10F-A7BB-2025-BABA-8E43F902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423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A56F44-C6E2-6203-7907-CD8A81AC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789A92-5AEB-D0C5-9F00-9E9095C54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704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C0735C-CA6D-FA33-22EE-431F8110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456852-ADE7-0E18-E0DF-025225EA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Το </a:t>
            </a:r>
            <a:r>
              <a:rPr lang="en-US" dirty="0"/>
              <a:t>Ewing Sarcoma </a:t>
            </a:r>
            <a:r>
              <a:rPr lang="el-GR" dirty="0"/>
              <a:t>και η οικογένεια των όγκων Σαρκώματος </a:t>
            </a:r>
            <a:r>
              <a:rPr lang="en-US" dirty="0"/>
              <a:t>Ewing (Ewing Sarcoma Family of Tumors</a:t>
            </a:r>
            <a:r>
              <a:rPr lang="el-GR" dirty="0"/>
              <a:t>, </a:t>
            </a:r>
            <a:r>
              <a:rPr lang="en-US" dirty="0"/>
              <a:t>ESFT) </a:t>
            </a:r>
            <a:r>
              <a:rPr lang="el-GR" dirty="0"/>
              <a:t>είναι επιθετικά και κακοήθη νεοπλάσματα που  εντοπίζονται όχι μόνον στα οστά αλλά και στα μαλακά μόρια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Η συνολική επιβίωση ενός εντοπισμένου όγκου φτάνει μέχρι το 70%</a:t>
            </a:r>
          </a:p>
          <a:p>
            <a:r>
              <a:rPr lang="el-GR" dirty="0"/>
              <a:t>Η επιβίωση του ασθενούς είναι αντιστρόφως ανάλογη της ηλικίας, του μεγέθους του όγκου και της ύπαρξης </a:t>
            </a:r>
            <a:r>
              <a:rPr lang="el-GR" dirty="0" err="1"/>
              <a:t>κυτταρογενετικών</a:t>
            </a:r>
            <a:r>
              <a:rPr lang="el-GR" dirty="0"/>
              <a:t> </a:t>
            </a:r>
            <a:r>
              <a:rPr lang="el-GR" dirty="0" err="1"/>
              <a:t>ανωμαλίων</a:t>
            </a:r>
            <a:r>
              <a:rPr lang="el-GR" dirty="0"/>
              <a:t> όπως απαλείψεις στο </a:t>
            </a:r>
            <a:r>
              <a:rPr lang="en-US" dirty="0"/>
              <a:t>p16 </a:t>
            </a:r>
            <a:r>
              <a:rPr lang="el-GR" dirty="0"/>
              <a:t>ή</a:t>
            </a:r>
            <a:r>
              <a:rPr lang="en-GB" dirty="0"/>
              <a:t> </a:t>
            </a:r>
            <a:r>
              <a:rPr lang="el-GR" dirty="0"/>
              <a:t>μεταλλάξεις στο </a:t>
            </a:r>
            <a:r>
              <a:rPr lang="en-US" dirty="0"/>
              <a:t>p53 </a:t>
            </a:r>
            <a:endParaRPr lang="en-GB" dirty="0"/>
          </a:p>
          <a:p>
            <a:r>
              <a:rPr lang="el-GR" dirty="0"/>
              <a:t>Γενικά τα κύτταρα των </a:t>
            </a:r>
            <a:r>
              <a:rPr lang="en-US" dirty="0"/>
              <a:t>ES </a:t>
            </a:r>
            <a:r>
              <a:rPr lang="el-GR" dirty="0"/>
              <a:t>και </a:t>
            </a:r>
            <a:r>
              <a:rPr lang="en-US" dirty="0"/>
              <a:t>ESFT </a:t>
            </a:r>
            <a:r>
              <a:rPr lang="el-GR" dirty="0"/>
              <a:t>χαρακτηρίζονται από το στρογγυλό σχήμα τους και την έκφραση του παράγοντα </a:t>
            </a:r>
            <a:r>
              <a:rPr lang="en-US" dirty="0"/>
              <a:t>CD99 </a:t>
            </a:r>
            <a:r>
              <a:rPr lang="el-GR" dirty="0"/>
              <a:t>στην επιφάνειά τους καθώς και από την έκφραση μιας </a:t>
            </a:r>
            <a:r>
              <a:rPr lang="el-GR" dirty="0" err="1"/>
              <a:t>ογκοπρωτεΐνης</a:t>
            </a:r>
            <a:r>
              <a:rPr lang="el-GR" dirty="0"/>
              <a:t> σύντηξης </a:t>
            </a:r>
            <a:r>
              <a:rPr lang="en-US" dirty="0"/>
              <a:t>EWS-FLI1</a:t>
            </a:r>
            <a:r>
              <a:rPr lang="el-GR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9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18CE22-F18C-1AA4-1968-BEF15A73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0394"/>
            <a:ext cx="10353761" cy="1182846"/>
          </a:xfrm>
        </p:spPr>
        <p:txBody>
          <a:bodyPr/>
          <a:lstStyle/>
          <a:p>
            <a:r>
              <a:rPr lang="en-US" dirty="0"/>
              <a:t>IN VIVO or Ex VIVO MODELS?  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E2FCA5E-AD37-39E9-AC9F-26E6AE6A1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89" y="1493240"/>
            <a:ext cx="6206771" cy="5238804"/>
          </a:xfrm>
        </p:spPr>
      </p:pic>
    </p:spTree>
    <p:extLst>
      <p:ext uri="{BB962C8B-B14F-4D97-AF65-F5344CB8AC3E}">
        <p14:creationId xmlns:p14="http://schemas.microsoft.com/office/powerpoint/2010/main" val="334221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6D94DA-E3D6-E37A-4556-01836F4A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D7F53E-84AB-B13B-6863-ECC2F5924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παραδοσιακές κυτταρικές καλλιέργειες με </a:t>
            </a:r>
            <a:r>
              <a:rPr lang="el-GR" dirty="0" err="1"/>
              <a:t>αθανατοποιημένες</a:t>
            </a:r>
            <a:r>
              <a:rPr lang="el-GR" dirty="0"/>
              <a:t> κυτταρικές σειρές (</a:t>
            </a:r>
            <a:r>
              <a:rPr lang="en-US" dirty="0"/>
              <a:t>immortalized cell lines)</a:t>
            </a:r>
            <a:r>
              <a:rPr lang="el-GR" dirty="0"/>
              <a:t> άρχισαν να αναπτύσσονται το</a:t>
            </a:r>
            <a:r>
              <a:rPr lang="en-GB" dirty="0"/>
              <a:t> 1940</a:t>
            </a:r>
            <a:endParaRPr lang="el-GR" dirty="0"/>
          </a:p>
          <a:p>
            <a:r>
              <a:rPr lang="el-GR" dirty="0"/>
              <a:t>Η πρώτη ανθρώπινη καρκινική κυτταρική σειρά ήταν τα </a:t>
            </a:r>
            <a:r>
              <a:rPr lang="en-US" dirty="0"/>
              <a:t>HeLa cells </a:t>
            </a:r>
            <a:r>
              <a:rPr lang="el-GR" dirty="0"/>
              <a:t>που προήρθαν από μια ασθενή με καρκίνο τραχήλου μήτρας την </a:t>
            </a:r>
            <a:r>
              <a:rPr lang="en-US" dirty="0"/>
              <a:t>Henrietta Lacks</a:t>
            </a:r>
          </a:p>
          <a:p>
            <a:r>
              <a:rPr lang="el-GR" dirty="0"/>
              <a:t>Αρχικά οι κυτταρικές καλλιέργειες γίνονταν σε μια στοιβάδα (</a:t>
            </a:r>
            <a:r>
              <a:rPr lang="en-US" dirty="0"/>
              <a:t>monolayer culture techniques)</a:t>
            </a:r>
            <a:r>
              <a:rPr lang="en-GB" dirty="0"/>
              <a:t> </a:t>
            </a:r>
            <a:r>
              <a:rPr lang="el-GR" dirty="0"/>
              <a:t>είτε ενός ή δυο (</a:t>
            </a:r>
            <a:r>
              <a:rPr lang="en-US" dirty="0"/>
              <a:t>2D) </a:t>
            </a:r>
            <a:r>
              <a:rPr lang="el-GR" dirty="0"/>
              <a:t>υποστρωμάτων όπως γυαλί ή </a:t>
            </a:r>
            <a:r>
              <a:rPr lang="el-GR" dirty="0" err="1"/>
              <a:t>πολυστυρένιο</a:t>
            </a:r>
            <a:r>
              <a:rPr lang="el-GR" dirty="0"/>
              <a:t> (το 1950)</a:t>
            </a:r>
          </a:p>
          <a:p>
            <a:r>
              <a:rPr lang="el-GR" dirty="0"/>
              <a:t>Αυτές οι μέθοδοι οδήγησαν σε «μια έκρηξη» στην γνώση μας στην βιολογία του καρκίνου γιατί ήταν χαμηλού κόστους και εύκολα εκτελέσιμες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1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5D8800-0941-E49E-C5A4-DCAC6BBD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5F57369-42B5-962C-1656-6A8A11178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8" y="2492222"/>
            <a:ext cx="11176044" cy="3392257"/>
          </a:xfrm>
        </p:spPr>
      </p:pic>
    </p:spTree>
    <p:extLst>
      <p:ext uri="{BB962C8B-B14F-4D97-AF65-F5344CB8AC3E}">
        <p14:creationId xmlns:p14="http://schemas.microsoft.com/office/powerpoint/2010/main" val="367007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198385-CA22-5744-54A4-4A292909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0801D1-75C2-7875-1E22-60F820BDB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Παρόλα αυτά στις </a:t>
            </a:r>
            <a:r>
              <a:rPr lang="en-US" dirty="0"/>
              <a:t>monolayer culture techniques </a:t>
            </a:r>
            <a:r>
              <a:rPr lang="el-GR" dirty="0"/>
              <a:t>υπάρχουν προβλήματα όπως </a:t>
            </a:r>
            <a:r>
              <a:rPr lang="en-US" dirty="0"/>
              <a:t>: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Δεν υποστηρίζουν εξίσου όλους τους κυτταρικούς πληθυσμούς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Επάγουν </a:t>
            </a:r>
            <a:r>
              <a:rPr lang="el-GR" dirty="0" err="1"/>
              <a:t>φαινοτυπικές</a:t>
            </a:r>
            <a:r>
              <a:rPr lang="el-GR" dirty="0"/>
              <a:t> αλλαγές στα κύτταρα που μπορεί να επηρεάσουν τον ρυθμό κυτταρικής ανάπτυξης, την έκφραση σημαντικών </a:t>
            </a:r>
            <a:r>
              <a:rPr lang="el-GR" dirty="0" err="1"/>
              <a:t>σηματοδοτικών</a:t>
            </a:r>
            <a:r>
              <a:rPr lang="el-GR" dirty="0"/>
              <a:t> μορίων αλλά και την ανταπόκριση στην θεραπεία </a:t>
            </a:r>
          </a:p>
        </p:txBody>
      </p:sp>
    </p:spTree>
    <p:extLst>
      <p:ext uri="{BB962C8B-B14F-4D97-AF65-F5344CB8AC3E}">
        <p14:creationId xmlns:p14="http://schemas.microsoft.com/office/powerpoint/2010/main" val="188366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CECF8C-7D66-2D4C-B3FA-B418E953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VIVO TUMOR MODELS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28082D-8876-8914-CFDF-4CDD7E21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τα πρώτα μοντέλα που εισήγαγαν μια πολυπλοκότητα στις </a:t>
            </a:r>
            <a:r>
              <a:rPr lang="en-US" dirty="0"/>
              <a:t>cancer assays </a:t>
            </a:r>
            <a:r>
              <a:rPr lang="el-GR" dirty="0"/>
              <a:t>ήταν τα συστήματα </a:t>
            </a:r>
            <a:r>
              <a:rPr lang="en-US" dirty="0"/>
              <a:t>transwell (transwell system -  Boyden chambers)</a:t>
            </a:r>
          </a:p>
          <a:p>
            <a:r>
              <a:rPr lang="el-GR" dirty="0"/>
              <a:t>Αυτά αποτελούνται από διαφορετικές κυτταρικές καλλιέργειες και διαφορετικά υποστρώματα που είναι χωρισμένες με πορώδη μεμβράνη</a:t>
            </a:r>
          </a:p>
          <a:p>
            <a:r>
              <a:rPr lang="el-GR" dirty="0"/>
              <a:t>Αυτή η μεμβράνη επιτρέπει την ανάμιξη των θρεπτικών μέσων καλλιέργειας, αλλά δεν επιτρέπει την φυσική αλληλεπίδραση μεταξύ των κυττάρων</a:t>
            </a:r>
            <a:endParaRPr lang="en-US" dirty="0"/>
          </a:p>
          <a:p>
            <a:r>
              <a:rPr lang="el-GR" dirty="0"/>
              <a:t>Μάλιστα μιας στοιβάδας </a:t>
            </a:r>
            <a:r>
              <a:rPr lang="en-GB" dirty="0"/>
              <a:t>extracellular matrix (</a:t>
            </a:r>
            <a:r>
              <a:rPr lang="en-US" dirty="0"/>
              <a:t>ECM) </a:t>
            </a:r>
            <a:r>
              <a:rPr lang="el-GR" dirty="0"/>
              <a:t>ή ενδοθηλιακών κυττάρων πάνω στην πορώδη μεμβράνη μιμείται αδρά είτε την βασική μεμβράνη είτε το ενδοθήλιο 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7908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TM04033921[[fn=Δασμασκό]]</Template>
  <TotalTime>559</TotalTime>
  <Words>1200</Words>
  <Application>Microsoft Office PowerPoint</Application>
  <PresentationFormat>Ευρεία οθόνη</PresentationFormat>
  <Paragraphs>102</Paragraphs>
  <Slides>31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Bookman Old Style</vt:lpstr>
      <vt:lpstr>Rockwell</vt:lpstr>
      <vt:lpstr>Damask</vt:lpstr>
      <vt:lpstr>Προγραμμα Μεταπτυχιακων Σπουδων   “ΜΥΟΣΚΕΛΕΤΙΚΗ ΟΓΚΟΛΟΓΙΑ” Ιατρικη Σχολη  Εθνικο και Καποδιστριακο Πανεπιστημιο Αθηνων    ΠειραματικΑ μοντΕλα νεοπλασμΑτων μαλακΩν μορΙων και οστΩν: ΠειραματικA μοντEλα in vitro / ex vivo</vt:lpstr>
      <vt:lpstr>ΕΙΣΑΓΩΓΗ</vt:lpstr>
      <vt:lpstr>ΕΙΣΑΓΩΓΗ</vt:lpstr>
      <vt:lpstr>ΕΙΣΑΓΩΓΗ</vt:lpstr>
      <vt:lpstr>IN VIVO or Ex VIVO MODELS?  </vt:lpstr>
      <vt:lpstr>EX VIVO TUMOR MODELS </vt:lpstr>
      <vt:lpstr>EX VIVO TUMOR MODELS </vt:lpstr>
      <vt:lpstr>EX VIVO TUMOR MODELS </vt:lpstr>
      <vt:lpstr>EX VIVO TUMOR MODELS </vt:lpstr>
      <vt:lpstr>EX VIVO TUMOR MODELS  (transwell system) </vt:lpstr>
      <vt:lpstr>EX VIVO TUMOR MODELS  (transwell system) </vt:lpstr>
      <vt:lpstr>EX VIVO TUMOR MODELS  (transwell system) </vt:lpstr>
      <vt:lpstr>EX VIVO TUMOR MODELS </vt:lpstr>
      <vt:lpstr>EX VIVO TUMOR MODELS </vt:lpstr>
      <vt:lpstr>EX VIVO TUMOR MODELS </vt:lpstr>
      <vt:lpstr>EX VIVO TUMOR MODELS </vt:lpstr>
      <vt:lpstr>Discussion</vt:lpstr>
      <vt:lpstr>Discussion</vt:lpstr>
      <vt:lpstr>Discussion </vt:lpstr>
      <vt:lpstr>Discussion</vt:lpstr>
      <vt:lpstr>Discussion</vt:lpstr>
      <vt:lpstr>Σηματοδοτικό μονοπάτι Αγγειογέννεσης</vt:lpstr>
      <vt:lpstr>Discussion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demographic factors on the development of osteochondral micro‐defects in osteoarthritis: correlations with cellular changes</dc:title>
  <dc:creator>admin</dc:creator>
  <cp:lastModifiedBy>admin</cp:lastModifiedBy>
  <cp:revision>51</cp:revision>
  <dcterms:created xsi:type="dcterms:W3CDTF">2022-12-10T15:06:39Z</dcterms:created>
  <dcterms:modified xsi:type="dcterms:W3CDTF">2022-12-15T14:26:37Z</dcterms:modified>
</cp:coreProperties>
</file>