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4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2" r:id="rId9"/>
    <p:sldId id="263" r:id="rId10"/>
    <p:sldId id="264" r:id="rId11"/>
    <p:sldId id="265" r:id="rId12"/>
    <p:sldId id="266" r:id="rId13"/>
    <p:sldId id="267" r:id="rId14"/>
    <p:sldId id="280" r:id="rId15"/>
    <p:sldId id="268" r:id="rId16"/>
    <p:sldId id="269" r:id="rId17"/>
    <p:sldId id="270" r:id="rId18"/>
    <p:sldId id="271" r:id="rId19"/>
    <p:sldId id="272" r:id="rId20"/>
    <p:sldId id="281" r:id="rId21"/>
    <p:sldId id="273" r:id="rId22"/>
    <p:sldId id="274" r:id="rId23"/>
    <p:sldId id="275" r:id="rId24"/>
    <p:sldId id="282" r:id="rId25"/>
    <p:sldId id="276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7BdcLEz8lQN8NyGW83QLB9vfD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2"/>
    <p:restoredTop sz="94620"/>
  </p:normalViewPr>
  <p:slideViewPr>
    <p:cSldViewPr snapToGrid="0">
      <p:cViewPr varScale="1">
        <p:scale>
          <a:sx n="103" d="100"/>
          <a:sy n="103" d="100"/>
        </p:scale>
        <p:origin x="1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93E93-FB82-4225-8256-8A3E60A55374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7256F3F-AFBE-4316-A1B6-771ED1968B27}">
      <dgm:prSet/>
      <dgm:spPr/>
      <dgm:t>
        <a:bodyPr/>
        <a:lstStyle/>
        <a:p>
          <a:r>
            <a:rPr lang="el-GR" dirty="0"/>
            <a:t>Συνεχής διαδικασία οστικής απορρόφησης</a:t>
          </a:r>
          <a:br>
            <a:rPr lang="en-US" dirty="0"/>
          </a:br>
          <a:r>
            <a:rPr lang="el-GR" dirty="0"/>
            <a:t>(</a:t>
          </a:r>
          <a:r>
            <a:rPr lang="el-GR" dirty="0" err="1"/>
            <a:t>οστεοκλαστική</a:t>
          </a:r>
          <a:r>
            <a:rPr lang="el-GR" dirty="0"/>
            <a:t> δραστηριότητα) και οστικού σχηματισμού (</a:t>
          </a:r>
          <a:r>
            <a:rPr lang="el-GR" dirty="0" err="1"/>
            <a:t>οστεοβλαστική</a:t>
          </a:r>
          <a:r>
            <a:rPr lang="el-GR" dirty="0"/>
            <a:t> δραστηριότητα).</a:t>
          </a:r>
          <a:endParaRPr lang="en-US" dirty="0"/>
        </a:p>
      </dgm:t>
    </dgm:pt>
    <dgm:pt modelId="{DB924E37-25A0-4F45-88B6-574CA0AD1346}" type="parTrans" cxnId="{6AA61124-70B1-4FBA-A675-00984718C5C1}">
      <dgm:prSet/>
      <dgm:spPr/>
      <dgm:t>
        <a:bodyPr/>
        <a:lstStyle/>
        <a:p>
          <a:endParaRPr lang="en-US"/>
        </a:p>
      </dgm:t>
    </dgm:pt>
    <dgm:pt modelId="{ED527C34-2FB7-40DC-8FAC-97A8F5084293}" type="sibTrans" cxnId="{6AA61124-70B1-4FBA-A675-00984718C5C1}">
      <dgm:prSet/>
      <dgm:spPr/>
      <dgm:t>
        <a:bodyPr/>
        <a:lstStyle/>
        <a:p>
          <a:endParaRPr lang="en-US"/>
        </a:p>
      </dgm:t>
    </dgm:pt>
    <dgm:pt modelId="{95D54D98-EBEE-4309-A4A7-0E83CCDAFDBB}">
      <dgm:prSet/>
      <dgm:spPr/>
      <dgm:t>
        <a:bodyPr/>
        <a:lstStyle/>
        <a:p>
          <a:r>
            <a:rPr lang="el-GR"/>
            <a:t>Οστεοκλάστες (OCs): οστική λύση μέσω καθεψινών και άλλων ενζύμων.</a:t>
          </a:r>
          <a:endParaRPr lang="en-US"/>
        </a:p>
      </dgm:t>
    </dgm:pt>
    <dgm:pt modelId="{DD30D378-9096-4A4A-A173-B5564F57CD4A}" type="parTrans" cxnId="{2B942EEA-6F98-4296-A149-5015BA401F73}">
      <dgm:prSet/>
      <dgm:spPr/>
      <dgm:t>
        <a:bodyPr/>
        <a:lstStyle/>
        <a:p>
          <a:endParaRPr lang="en-US"/>
        </a:p>
      </dgm:t>
    </dgm:pt>
    <dgm:pt modelId="{44F096A9-ADDB-474C-AF92-2E3137F4D3DC}" type="sibTrans" cxnId="{2B942EEA-6F98-4296-A149-5015BA401F73}">
      <dgm:prSet/>
      <dgm:spPr/>
      <dgm:t>
        <a:bodyPr/>
        <a:lstStyle/>
        <a:p>
          <a:endParaRPr lang="en-US"/>
        </a:p>
      </dgm:t>
    </dgm:pt>
    <dgm:pt modelId="{54048046-0267-42D4-8AE9-BE837F159F45}">
      <dgm:prSet/>
      <dgm:spPr/>
      <dgm:t>
        <a:bodyPr/>
        <a:lstStyle/>
        <a:p>
          <a:r>
            <a:rPr lang="el-GR" dirty="0"/>
            <a:t>Οστεοβλάστες (</a:t>
          </a:r>
          <a:r>
            <a:rPr lang="el-GR" dirty="0" err="1"/>
            <a:t>OBs</a:t>
          </a:r>
          <a:r>
            <a:rPr lang="el-GR" dirty="0"/>
            <a:t>): οστικός σχηματισμός</a:t>
          </a:r>
          <a:endParaRPr lang="en-US" dirty="0"/>
        </a:p>
      </dgm:t>
    </dgm:pt>
    <dgm:pt modelId="{3698E6F1-9F9A-4B0B-ABE7-3962669CE316}" type="parTrans" cxnId="{B11F59F5-39B8-4F76-BB99-F31C6E618D7B}">
      <dgm:prSet/>
      <dgm:spPr/>
      <dgm:t>
        <a:bodyPr/>
        <a:lstStyle/>
        <a:p>
          <a:endParaRPr lang="en-US"/>
        </a:p>
      </dgm:t>
    </dgm:pt>
    <dgm:pt modelId="{4F520D3B-DA36-49AD-A92D-5403C7C602E0}" type="sibTrans" cxnId="{B11F59F5-39B8-4F76-BB99-F31C6E618D7B}">
      <dgm:prSet/>
      <dgm:spPr/>
      <dgm:t>
        <a:bodyPr/>
        <a:lstStyle/>
        <a:p>
          <a:endParaRPr lang="en-US"/>
        </a:p>
      </dgm:t>
    </dgm:pt>
    <dgm:pt modelId="{6FD9E7FB-9A86-A34D-A380-853D19F7EF1E}" type="pres">
      <dgm:prSet presAssocID="{26E93E93-FB82-4225-8256-8A3E60A553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603729-BD35-BF42-BBB9-F6A7A327B166}" type="pres">
      <dgm:prSet presAssocID="{D7256F3F-AFBE-4316-A1B6-771ED1968B27}" presName="hierRoot1" presStyleCnt="0"/>
      <dgm:spPr/>
    </dgm:pt>
    <dgm:pt modelId="{70C60C4A-DFE8-B74F-AB00-63DD9060CAC3}" type="pres">
      <dgm:prSet presAssocID="{D7256F3F-AFBE-4316-A1B6-771ED1968B27}" presName="composite" presStyleCnt="0"/>
      <dgm:spPr/>
    </dgm:pt>
    <dgm:pt modelId="{D9B8638F-2132-6A4A-A3EE-383126BAD52E}" type="pres">
      <dgm:prSet presAssocID="{D7256F3F-AFBE-4316-A1B6-771ED1968B27}" presName="background" presStyleLbl="node0" presStyleIdx="0" presStyleCnt="3"/>
      <dgm:spPr/>
    </dgm:pt>
    <dgm:pt modelId="{B828DC0A-4D1B-5443-96D1-C7F632124CC8}" type="pres">
      <dgm:prSet presAssocID="{D7256F3F-AFBE-4316-A1B6-771ED1968B27}" presName="text" presStyleLbl="fgAcc0" presStyleIdx="0" presStyleCnt="3">
        <dgm:presLayoutVars>
          <dgm:chPref val="3"/>
        </dgm:presLayoutVars>
      </dgm:prSet>
      <dgm:spPr/>
    </dgm:pt>
    <dgm:pt modelId="{BEE73FA0-303E-4749-B7BE-5F0C957291BC}" type="pres">
      <dgm:prSet presAssocID="{D7256F3F-AFBE-4316-A1B6-771ED1968B27}" presName="hierChild2" presStyleCnt="0"/>
      <dgm:spPr/>
    </dgm:pt>
    <dgm:pt modelId="{48345328-B1A7-D54F-A10B-610B071AC629}" type="pres">
      <dgm:prSet presAssocID="{95D54D98-EBEE-4309-A4A7-0E83CCDAFDBB}" presName="hierRoot1" presStyleCnt="0"/>
      <dgm:spPr/>
    </dgm:pt>
    <dgm:pt modelId="{77825002-3BCF-9249-94B0-0DD313094DD4}" type="pres">
      <dgm:prSet presAssocID="{95D54D98-EBEE-4309-A4A7-0E83CCDAFDBB}" presName="composite" presStyleCnt="0"/>
      <dgm:spPr/>
    </dgm:pt>
    <dgm:pt modelId="{0BCCD18C-C192-F445-8FDA-78EFC6122B04}" type="pres">
      <dgm:prSet presAssocID="{95D54D98-EBEE-4309-A4A7-0E83CCDAFDBB}" presName="background" presStyleLbl="node0" presStyleIdx="1" presStyleCnt="3"/>
      <dgm:spPr/>
    </dgm:pt>
    <dgm:pt modelId="{66A158D6-FA96-124B-9C22-07CB4392A738}" type="pres">
      <dgm:prSet presAssocID="{95D54D98-EBEE-4309-A4A7-0E83CCDAFDBB}" presName="text" presStyleLbl="fgAcc0" presStyleIdx="1" presStyleCnt="3">
        <dgm:presLayoutVars>
          <dgm:chPref val="3"/>
        </dgm:presLayoutVars>
      </dgm:prSet>
      <dgm:spPr/>
    </dgm:pt>
    <dgm:pt modelId="{F245A99A-CB06-484B-9DE3-AAB26A6B2041}" type="pres">
      <dgm:prSet presAssocID="{95D54D98-EBEE-4309-A4A7-0E83CCDAFDBB}" presName="hierChild2" presStyleCnt="0"/>
      <dgm:spPr/>
    </dgm:pt>
    <dgm:pt modelId="{225B6D3A-B8A4-F143-9EEB-858E17F5F2F9}" type="pres">
      <dgm:prSet presAssocID="{54048046-0267-42D4-8AE9-BE837F159F45}" presName="hierRoot1" presStyleCnt="0"/>
      <dgm:spPr/>
    </dgm:pt>
    <dgm:pt modelId="{1756CB75-15FA-B048-9CD1-E1D7B8FBD1B7}" type="pres">
      <dgm:prSet presAssocID="{54048046-0267-42D4-8AE9-BE837F159F45}" presName="composite" presStyleCnt="0"/>
      <dgm:spPr/>
    </dgm:pt>
    <dgm:pt modelId="{46149299-6F57-4440-9321-8295E1556319}" type="pres">
      <dgm:prSet presAssocID="{54048046-0267-42D4-8AE9-BE837F159F45}" presName="background" presStyleLbl="node0" presStyleIdx="2" presStyleCnt="3"/>
      <dgm:spPr/>
    </dgm:pt>
    <dgm:pt modelId="{E582330B-1178-984A-8474-AAE86D15471D}" type="pres">
      <dgm:prSet presAssocID="{54048046-0267-42D4-8AE9-BE837F159F45}" presName="text" presStyleLbl="fgAcc0" presStyleIdx="2" presStyleCnt="3">
        <dgm:presLayoutVars>
          <dgm:chPref val="3"/>
        </dgm:presLayoutVars>
      </dgm:prSet>
      <dgm:spPr/>
    </dgm:pt>
    <dgm:pt modelId="{F51A2DD8-E08C-2447-A014-2DDA9AA7C9B5}" type="pres">
      <dgm:prSet presAssocID="{54048046-0267-42D4-8AE9-BE837F159F45}" presName="hierChild2" presStyleCnt="0"/>
      <dgm:spPr/>
    </dgm:pt>
  </dgm:ptLst>
  <dgm:cxnLst>
    <dgm:cxn modelId="{6AA61124-70B1-4FBA-A675-00984718C5C1}" srcId="{26E93E93-FB82-4225-8256-8A3E60A55374}" destId="{D7256F3F-AFBE-4316-A1B6-771ED1968B27}" srcOrd="0" destOrd="0" parTransId="{DB924E37-25A0-4F45-88B6-574CA0AD1346}" sibTransId="{ED527C34-2FB7-40DC-8FAC-97A8F5084293}"/>
    <dgm:cxn modelId="{E2AC4359-CEC0-B149-BFAA-C13B0AFC7761}" type="presOf" srcId="{95D54D98-EBEE-4309-A4A7-0E83CCDAFDBB}" destId="{66A158D6-FA96-124B-9C22-07CB4392A738}" srcOrd="0" destOrd="0" presId="urn:microsoft.com/office/officeart/2005/8/layout/hierarchy1"/>
    <dgm:cxn modelId="{D58D1090-720C-944B-B057-5CEDBB2C5A4D}" type="presOf" srcId="{26E93E93-FB82-4225-8256-8A3E60A55374}" destId="{6FD9E7FB-9A86-A34D-A380-853D19F7EF1E}" srcOrd="0" destOrd="0" presId="urn:microsoft.com/office/officeart/2005/8/layout/hierarchy1"/>
    <dgm:cxn modelId="{7F0FFDA5-0306-1B46-9E46-63EEA0FA86DB}" type="presOf" srcId="{D7256F3F-AFBE-4316-A1B6-771ED1968B27}" destId="{B828DC0A-4D1B-5443-96D1-C7F632124CC8}" srcOrd="0" destOrd="0" presId="urn:microsoft.com/office/officeart/2005/8/layout/hierarchy1"/>
    <dgm:cxn modelId="{98F4F6AC-7248-C34C-BE8B-0BC58FA4EA47}" type="presOf" srcId="{54048046-0267-42D4-8AE9-BE837F159F45}" destId="{E582330B-1178-984A-8474-AAE86D15471D}" srcOrd="0" destOrd="0" presId="urn:microsoft.com/office/officeart/2005/8/layout/hierarchy1"/>
    <dgm:cxn modelId="{2B942EEA-6F98-4296-A149-5015BA401F73}" srcId="{26E93E93-FB82-4225-8256-8A3E60A55374}" destId="{95D54D98-EBEE-4309-A4A7-0E83CCDAFDBB}" srcOrd="1" destOrd="0" parTransId="{DD30D378-9096-4A4A-A173-B5564F57CD4A}" sibTransId="{44F096A9-ADDB-474C-AF92-2E3137F4D3DC}"/>
    <dgm:cxn modelId="{B11F59F5-39B8-4F76-BB99-F31C6E618D7B}" srcId="{26E93E93-FB82-4225-8256-8A3E60A55374}" destId="{54048046-0267-42D4-8AE9-BE837F159F45}" srcOrd="2" destOrd="0" parTransId="{3698E6F1-9F9A-4B0B-ABE7-3962669CE316}" sibTransId="{4F520D3B-DA36-49AD-A92D-5403C7C602E0}"/>
    <dgm:cxn modelId="{678028BE-4CC2-AF4C-B7C0-91CF94E21CEF}" type="presParOf" srcId="{6FD9E7FB-9A86-A34D-A380-853D19F7EF1E}" destId="{5A603729-BD35-BF42-BBB9-F6A7A327B166}" srcOrd="0" destOrd="0" presId="urn:microsoft.com/office/officeart/2005/8/layout/hierarchy1"/>
    <dgm:cxn modelId="{26543511-DB2E-4E4F-BD0B-CFF2635852A7}" type="presParOf" srcId="{5A603729-BD35-BF42-BBB9-F6A7A327B166}" destId="{70C60C4A-DFE8-B74F-AB00-63DD9060CAC3}" srcOrd="0" destOrd="0" presId="urn:microsoft.com/office/officeart/2005/8/layout/hierarchy1"/>
    <dgm:cxn modelId="{22A1A539-8AA9-6547-978A-C3209A1D5535}" type="presParOf" srcId="{70C60C4A-DFE8-B74F-AB00-63DD9060CAC3}" destId="{D9B8638F-2132-6A4A-A3EE-383126BAD52E}" srcOrd="0" destOrd="0" presId="urn:microsoft.com/office/officeart/2005/8/layout/hierarchy1"/>
    <dgm:cxn modelId="{BC9B6E39-4A03-5F4A-A430-A84740DC5376}" type="presParOf" srcId="{70C60C4A-DFE8-B74F-AB00-63DD9060CAC3}" destId="{B828DC0A-4D1B-5443-96D1-C7F632124CC8}" srcOrd="1" destOrd="0" presId="urn:microsoft.com/office/officeart/2005/8/layout/hierarchy1"/>
    <dgm:cxn modelId="{58C2300D-7799-3748-B076-37E0B2671F95}" type="presParOf" srcId="{5A603729-BD35-BF42-BBB9-F6A7A327B166}" destId="{BEE73FA0-303E-4749-B7BE-5F0C957291BC}" srcOrd="1" destOrd="0" presId="urn:microsoft.com/office/officeart/2005/8/layout/hierarchy1"/>
    <dgm:cxn modelId="{87CC79C4-B14B-3248-A0A7-923710E610EF}" type="presParOf" srcId="{6FD9E7FB-9A86-A34D-A380-853D19F7EF1E}" destId="{48345328-B1A7-D54F-A10B-610B071AC629}" srcOrd="1" destOrd="0" presId="urn:microsoft.com/office/officeart/2005/8/layout/hierarchy1"/>
    <dgm:cxn modelId="{576D7D62-0B9E-484B-9515-114604220C38}" type="presParOf" srcId="{48345328-B1A7-D54F-A10B-610B071AC629}" destId="{77825002-3BCF-9249-94B0-0DD313094DD4}" srcOrd="0" destOrd="0" presId="urn:microsoft.com/office/officeart/2005/8/layout/hierarchy1"/>
    <dgm:cxn modelId="{F76855A7-1125-2943-B563-1FB07CF74141}" type="presParOf" srcId="{77825002-3BCF-9249-94B0-0DD313094DD4}" destId="{0BCCD18C-C192-F445-8FDA-78EFC6122B04}" srcOrd="0" destOrd="0" presId="urn:microsoft.com/office/officeart/2005/8/layout/hierarchy1"/>
    <dgm:cxn modelId="{435D30FD-30F1-E04D-9994-467EC52A5829}" type="presParOf" srcId="{77825002-3BCF-9249-94B0-0DD313094DD4}" destId="{66A158D6-FA96-124B-9C22-07CB4392A738}" srcOrd="1" destOrd="0" presId="urn:microsoft.com/office/officeart/2005/8/layout/hierarchy1"/>
    <dgm:cxn modelId="{D5E63F94-F66E-E64C-9EDF-9DED853EC11F}" type="presParOf" srcId="{48345328-B1A7-D54F-A10B-610B071AC629}" destId="{F245A99A-CB06-484B-9DE3-AAB26A6B2041}" srcOrd="1" destOrd="0" presId="urn:microsoft.com/office/officeart/2005/8/layout/hierarchy1"/>
    <dgm:cxn modelId="{58162CE3-0254-164E-8E3C-7FB15168F12A}" type="presParOf" srcId="{6FD9E7FB-9A86-A34D-A380-853D19F7EF1E}" destId="{225B6D3A-B8A4-F143-9EEB-858E17F5F2F9}" srcOrd="2" destOrd="0" presId="urn:microsoft.com/office/officeart/2005/8/layout/hierarchy1"/>
    <dgm:cxn modelId="{9FF90141-4087-8A4B-B301-C07A81E08407}" type="presParOf" srcId="{225B6D3A-B8A4-F143-9EEB-858E17F5F2F9}" destId="{1756CB75-15FA-B048-9CD1-E1D7B8FBD1B7}" srcOrd="0" destOrd="0" presId="urn:microsoft.com/office/officeart/2005/8/layout/hierarchy1"/>
    <dgm:cxn modelId="{408C60AD-E49E-414D-A86E-44BDFA160445}" type="presParOf" srcId="{1756CB75-15FA-B048-9CD1-E1D7B8FBD1B7}" destId="{46149299-6F57-4440-9321-8295E1556319}" srcOrd="0" destOrd="0" presId="urn:microsoft.com/office/officeart/2005/8/layout/hierarchy1"/>
    <dgm:cxn modelId="{166B64C4-0D1F-7442-BF20-2B1823EE8E50}" type="presParOf" srcId="{1756CB75-15FA-B048-9CD1-E1D7B8FBD1B7}" destId="{E582330B-1178-984A-8474-AAE86D15471D}" srcOrd="1" destOrd="0" presId="urn:microsoft.com/office/officeart/2005/8/layout/hierarchy1"/>
    <dgm:cxn modelId="{3360A75C-BFDA-DC42-8963-8E33FAEC0034}" type="presParOf" srcId="{225B6D3A-B8A4-F143-9EEB-858E17F5F2F9}" destId="{F51A2DD8-E08C-2447-A014-2DDA9AA7C9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8638F-2132-6A4A-A3EE-383126BAD52E}">
      <dsp:nvSpPr>
        <dsp:cNvPr id="0" name=""/>
        <dsp:cNvSpPr/>
      </dsp:nvSpPr>
      <dsp:spPr>
        <a:xfrm>
          <a:off x="0" y="485224"/>
          <a:ext cx="2886075" cy="18326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8DC0A-4D1B-5443-96D1-C7F632124CC8}">
      <dsp:nvSpPr>
        <dsp:cNvPr id="0" name=""/>
        <dsp:cNvSpPr/>
      </dsp:nvSpPr>
      <dsp:spPr>
        <a:xfrm>
          <a:off x="320675" y="789865"/>
          <a:ext cx="2886075" cy="183265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Συνεχής διαδικασία οστικής απορρόφησης</a:t>
          </a:r>
          <a:br>
            <a:rPr lang="en-US" sz="1600" kern="1200" dirty="0"/>
          </a:br>
          <a:r>
            <a:rPr lang="el-GR" sz="1600" kern="1200" dirty="0"/>
            <a:t>(</a:t>
          </a:r>
          <a:r>
            <a:rPr lang="el-GR" sz="1600" kern="1200" dirty="0" err="1"/>
            <a:t>οστεοκλαστική</a:t>
          </a:r>
          <a:r>
            <a:rPr lang="el-GR" sz="1600" kern="1200" dirty="0"/>
            <a:t> δραστηριότητα) και οστικού σχηματισμού (</a:t>
          </a:r>
          <a:r>
            <a:rPr lang="el-GR" sz="1600" kern="1200" dirty="0" err="1"/>
            <a:t>οστεοβλαστική</a:t>
          </a:r>
          <a:r>
            <a:rPr lang="el-GR" sz="1600" kern="1200" dirty="0"/>
            <a:t> δραστηριότητα).</a:t>
          </a:r>
          <a:endParaRPr lang="en-US" sz="1600" kern="1200" dirty="0"/>
        </a:p>
      </dsp:txBody>
      <dsp:txXfrm>
        <a:off x="374352" y="843542"/>
        <a:ext cx="2778721" cy="1725303"/>
      </dsp:txXfrm>
    </dsp:sp>
    <dsp:sp modelId="{0BCCD18C-C192-F445-8FDA-78EFC6122B04}">
      <dsp:nvSpPr>
        <dsp:cNvPr id="0" name=""/>
        <dsp:cNvSpPr/>
      </dsp:nvSpPr>
      <dsp:spPr>
        <a:xfrm>
          <a:off x="3527425" y="485224"/>
          <a:ext cx="2886075" cy="18326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158D6-FA96-124B-9C22-07CB4392A738}">
      <dsp:nvSpPr>
        <dsp:cNvPr id="0" name=""/>
        <dsp:cNvSpPr/>
      </dsp:nvSpPr>
      <dsp:spPr>
        <a:xfrm>
          <a:off x="3848099" y="789865"/>
          <a:ext cx="2886075" cy="183265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/>
            <a:t>Οστεοκλάστες (OCs): οστική λύση μέσω καθεψινών και άλλων ενζύμων.</a:t>
          </a:r>
          <a:endParaRPr lang="en-US" sz="1600" kern="1200"/>
        </a:p>
      </dsp:txBody>
      <dsp:txXfrm>
        <a:off x="3901776" y="843542"/>
        <a:ext cx="2778721" cy="1725303"/>
      </dsp:txXfrm>
    </dsp:sp>
    <dsp:sp modelId="{46149299-6F57-4440-9321-8295E1556319}">
      <dsp:nvSpPr>
        <dsp:cNvPr id="0" name=""/>
        <dsp:cNvSpPr/>
      </dsp:nvSpPr>
      <dsp:spPr>
        <a:xfrm>
          <a:off x="7054850" y="485224"/>
          <a:ext cx="2886075" cy="18326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2330B-1178-984A-8474-AAE86D15471D}">
      <dsp:nvSpPr>
        <dsp:cNvPr id="0" name=""/>
        <dsp:cNvSpPr/>
      </dsp:nvSpPr>
      <dsp:spPr>
        <a:xfrm>
          <a:off x="7375524" y="789865"/>
          <a:ext cx="2886075" cy="183265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Οστεοβλάστες (</a:t>
          </a:r>
          <a:r>
            <a:rPr lang="el-GR" sz="1600" kern="1200" dirty="0" err="1"/>
            <a:t>OBs</a:t>
          </a:r>
          <a:r>
            <a:rPr lang="el-GR" sz="1600" kern="1200" dirty="0"/>
            <a:t>): οστικός σχηματισμός</a:t>
          </a:r>
          <a:endParaRPr lang="en-US" sz="1600" kern="1200" dirty="0"/>
        </a:p>
      </dsp:txBody>
      <dsp:txXfrm>
        <a:off x="7429201" y="843542"/>
        <a:ext cx="2778721" cy="1725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61f2a11f8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61f2a11f8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61f2a11f85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61f2a11f85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61f2a11f85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61f2a11f85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7477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6862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70128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68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85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41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096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343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345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02750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92036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284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  <p:sldLayoutId id="2147484463" r:id="rId3"/>
    <p:sldLayoutId id="2147484464" r:id="rId4"/>
    <p:sldLayoutId id="2147484465" r:id="rId5"/>
    <p:sldLayoutId id="2147484466" r:id="rId6"/>
    <p:sldLayoutId id="2147484467" r:id="rId7"/>
    <p:sldLayoutId id="2147484468" r:id="rId8"/>
    <p:sldLayoutId id="2147484469" r:id="rId9"/>
    <p:sldLayoutId id="2147484470" r:id="rId10"/>
    <p:sldLayoutId id="214748447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965198" y="2490283"/>
            <a:ext cx="5602383" cy="1877437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200"/>
              <a:t>H </a:t>
            </a:r>
            <a:r>
              <a:rPr lang="el-GR" sz="3200"/>
              <a:t>Παθογενεια της οστικής νόσου στο Πολλαπλούν Μυέλωμα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65040EF-32B8-46F3-823C-6BA3A49A7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8129873" y="2173266"/>
            <a:ext cx="3657119" cy="2511468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None/>
            </a:pPr>
            <a:r>
              <a:rPr lang="el-G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Αλέξανδρος Γκιόκας</a:t>
            </a:r>
            <a:br>
              <a:rPr lang="el-GR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l-G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Ειδικευόμενος Αιματολογίας Α’ΠΠΚ, ΓΝΑ </a:t>
            </a:r>
            <a:r>
              <a:rPr lang="el-GR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Λαικόν</a:t>
            </a:r>
            <a:endParaRPr lang="el-GR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Google Shape;138;p9"/>
          <p:cNvSpPr txBox="1"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rect">
            <a:avLst/>
          </a:prstGeom>
          <a:solidFill>
            <a:srgbClr val="FFFFFF"/>
          </a:solidFill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ΑΥΞΗΜΕΝΗ ΟΣΤΕΟΚΛΑΣΤΙΚΗ ΔΡΑΣΤΗΡΙΟΤΗΤΑ (2)</a:t>
            </a:r>
          </a:p>
        </p:txBody>
      </p:sp>
      <p:sp>
        <p:nvSpPr>
          <p:cNvPr id="139" name="Google Shape;139;p9"/>
          <p:cNvSpPr txBox="1">
            <a:spLocks noGrp="1"/>
          </p:cNvSpPr>
          <p:nvPr>
            <p:ph idx="1"/>
          </p:nvPr>
        </p:nvSpPr>
        <p:spPr>
          <a:xfrm>
            <a:off x="1525309" y="1738369"/>
            <a:ext cx="8779512" cy="2879256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marL="228600" lvl="0" indent="-17780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C0000"/>
              </a:buClr>
              <a:buSzPts val="2400"/>
              <a:buChar char="❏"/>
            </a:pPr>
            <a:r>
              <a:rPr lang="el-GR" sz="1600" b="1" i="1" u="sng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Διαντίδραση</a:t>
            </a:r>
            <a:r>
              <a:rPr lang="el-GR" sz="1600" b="1" i="1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i="1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PCs-</a:t>
            </a:r>
            <a:r>
              <a:rPr lang="el-GR" sz="1600" b="1" i="1" u="sng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Στρωματικών</a:t>
            </a:r>
            <a:r>
              <a:rPr lang="el-GR" sz="1600" b="1" i="1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κυττάρων ΜΟ(</a:t>
            </a:r>
            <a:r>
              <a:rPr lang="en-GB" sz="1600" b="1" i="1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BMSCs):</a:t>
            </a:r>
            <a:b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μέσω (1)φυσικής επαφής, (2)</a:t>
            </a:r>
            <a:r>
              <a:rPr lang="el-GR" sz="1600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κυτταροκινών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και</a:t>
            </a:r>
            <a: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(3)</a:t>
            </a:r>
            <a:r>
              <a:rPr lang="el-GR" sz="1600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εξωσωμάτων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Exosomes/</a:t>
            </a:r>
            <a:r>
              <a:rPr lang="en-GB" sz="1600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Microvesicles</a:t>
            </a:r>
            <a: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sz="16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7780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C0000"/>
              </a:buClr>
              <a:buSzPts val="2400"/>
              <a:buChar char="❏"/>
            </a:pPr>
            <a:r>
              <a:rPr lang="en-GB" sz="1600" i="1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PCs:</a:t>
            </a:r>
            <a:r>
              <a:rPr lang="en-GB" sz="1600" i="1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ενεργοποίηση γονιδίων επιβίωσης.</a:t>
            </a:r>
            <a:endParaRPr lang="el-GR" sz="1600" dirty="0">
              <a:solidFill>
                <a:srgbClr val="404040"/>
              </a:solidFill>
            </a:endParaRPr>
          </a:p>
          <a:p>
            <a:pPr marL="22860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l-GR" sz="1600" dirty="0">
              <a:solidFill>
                <a:srgbClr val="404040"/>
              </a:solidFill>
            </a:endParaRPr>
          </a:p>
          <a:p>
            <a:pPr marL="228600" lvl="0" indent="-17780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C0000"/>
              </a:buClr>
              <a:buSzPts val="2400"/>
              <a:buChar char="❏"/>
            </a:pPr>
            <a:r>
              <a:rPr lang="en-GB" sz="1600" i="1" u="sng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BMSCs</a:t>
            </a:r>
            <a:r>
              <a:rPr lang="en-GB" sz="1600" u="sng" dirty="0">
                <a:solidFill>
                  <a:srgbClr val="404040"/>
                </a:solidFill>
              </a:rPr>
              <a:t>:</a:t>
            </a:r>
            <a: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παραγωγή </a:t>
            </a:r>
            <a:b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RANK-L </a:t>
            </a:r>
            <a:b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-IL-6</a:t>
            </a:r>
            <a:b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GB" sz="1600" dirty="0">
                <a:solidFill>
                  <a:srgbClr val="404040"/>
                </a:solidFill>
              </a:rPr>
              <a:t>VEGF</a:t>
            </a:r>
            <a: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-BAFF (TNF superfamily-</a:t>
            </a:r>
            <a: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επάγει την </a:t>
            </a:r>
            <a:r>
              <a:rPr lang="el-GR" sz="160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οστεοκλαστική</a:t>
            </a:r>
            <a: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δραστηριότητα)</a:t>
            </a:r>
            <a:b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l-GR" sz="160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ακτιβίνη</a:t>
            </a:r>
            <a: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-Α (</a:t>
            </a:r>
            <a: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TGF-b superfamily member, </a:t>
            </a:r>
            <a: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ενεργοποίηση </a:t>
            </a:r>
            <a:r>
              <a:rPr lang="el-GR" sz="160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οστεοκλαστών</a:t>
            </a:r>
            <a: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/αναστολή οστεοβλαστών)</a:t>
            </a:r>
            <a:b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M-CSF </a:t>
            </a:r>
            <a:b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-IL-</a:t>
            </a:r>
            <a:r>
              <a:rPr lang="en-GB" sz="1600" dirty="0">
                <a:solidFill>
                  <a:srgbClr val="404040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0"/>
          <p:cNvPicPr preferRelativeResize="0">
            <a:picLocks noGrp="1"/>
          </p:cNvPicPr>
          <p:nvPr>
            <p:ph idx="1"/>
          </p:nvPr>
        </p:nvPicPr>
        <p:blipFill rotWithShape="1">
          <a:blip r:embed="rId3"/>
          <a:srcRect t="8355" b="18116"/>
          <a:stretch/>
        </p:blipFill>
        <p:spPr>
          <a:xfrm>
            <a:off x="355609" y="506637"/>
            <a:ext cx="11480799" cy="556053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EA1F12-720B-A981-2408-508BDC6A5AFD}"/>
              </a:ext>
            </a:extLst>
          </p:cNvPr>
          <p:cNvSpPr txBox="1"/>
          <p:nvPr/>
        </p:nvSpPr>
        <p:spPr>
          <a:xfrm>
            <a:off x="355600" y="6220558"/>
            <a:ext cx="1148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100" i="1" dirty="0"/>
              <a:t>Antonio Palumbo, “ Interaction between Plasma Cells and Bone Marrow in Multiple Myeloma, Multiple Myeloma, N ENG J Med March 17, 2011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Google Shape;150;p11"/>
          <p:cNvSpPr txBox="1"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rect">
            <a:avLst/>
          </a:prstGeom>
          <a:solidFill>
            <a:srgbClr val="FFFFFF"/>
          </a:solidFill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ΑΥΞΗΜΕΝΗ ΟΣΤΕΟΚΛΑΣΤΙΚΗ ΔΡΑΣΤΗΡΙΟΤΗΤΑ (3)</a:t>
            </a:r>
            <a:endParaRPr lang="en-GR"/>
          </a:p>
        </p:txBody>
      </p:sp>
      <p:sp>
        <p:nvSpPr>
          <p:cNvPr id="151" name="Google Shape;151;p11"/>
          <p:cNvSpPr txBox="1"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  <a:prstGeom prst="rect">
            <a:avLst/>
          </a:prstGeom>
        </p:spPr>
        <p:txBody>
          <a:bodyPr spcFirstLastPara="1" lIns="91425" tIns="45700" rIns="91425" bIns="45700" anchorCtr="0">
            <a:normAutofit lnSpcReduction="10000"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el-GR" b="1" i="1" u="sng" dirty="0">
                <a:solidFill>
                  <a:srgbClr val="404040"/>
                </a:solidFill>
              </a:rPr>
              <a:t>Τ λεμφοκύτταρα Μ.Ο.</a:t>
            </a:r>
            <a:br>
              <a:rPr lang="el-GR" dirty="0">
                <a:solidFill>
                  <a:srgbClr val="404040"/>
                </a:solidFill>
              </a:rPr>
            </a:br>
            <a:br>
              <a:rPr lang="el-GR" dirty="0">
                <a:solidFill>
                  <a:srgbClr val="404040"/>
                </a:solidFill>
              </a:rPr>
            </a:br>
            <a:r>
              <a:rPr lang="el-GR" dirty="0">
                <a:solidFill>
                  <a:srgbClr val="404040"/>
                </a:solidFill>
              </a:rPr>
              <a:t>-</a:t>
            </a:r>
            <a:r>
              <a:rPr lang="en-GB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IL-17:</a:t>
            </a:r>
            <a:r>
              <a:rPr lang="el-GR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αύξηση επιβίωσης </a:t>
            </a:r>
            <a:r>
              <a:rPr lang="en-GB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MCs.</a:t>
            </a:r>
            <a:r>
              <a:rPr lang="en-GB" dirty="0">
                <a:solidFill>
                  <a:srgbClr val="404040"/>
                </a:solidFill>
              </a:rPr>
              <a:t> </a:t>
            </a:r>
            <a:br>
              <a:rPr lang="en-GB" dirty="0">
                <a:solidFill>
                  <a:srgbClr val="404040"/>
                </a:solidFill>
              </a:rPr>
            </a:br>
            <a:br>
              <a:rPr lang="en-GB" dirty="0">
                <a:solidFill>
                  <a:srgbClr val="404040"/>
                </a:solidFill>
              </a:rPr>
            </a:br>
            <a:r>
              <a:rPr lang="en-GB" dirty="0">
                <a:solidFill>
                  <a:srgbClr val="404040"/>
                </a:solidFill>
              </a:rPr>
              <a:t>-</a:t>
            </a:r>
            <a: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IL-6: 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αύξηση επιβίωσης/μείωση απόπτωσης </a:t>
            </a:r>
            <a: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PCs, 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αύξηση δράσης </a:t>
            </a:r>
            <a: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PTH, 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επαγωγή </a:t>
            </a:r>
            <a: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RANK-L 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μέσω αύξησης της </a:t>
            </a:r>
            <a: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IL-7.</a:t>
            </a:r>
            <a:b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Παραγωγή από </a:t>
            </a:r>
            <a: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MCs 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και από κύτταρα </a:t>
            </a:r>
            <a:r>
              <a:rPr lang="el-GR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μικροπεριβάλλοντος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Δραστικό είναι το σύμπλεγμα </a:t>
            </a:r>
            <a:r>
              <a:rPr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IL-6+s-IL-6-R</a:t>
            </a:r>
            <a:b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IL-3: 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αύξηση </a:t>
            </a:r>
            <a:r>
              <a:rPr lang="el-GR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οστεοκλαστικής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δραστηριότητας , συνεργικά με </a:t>
            </a:r>
            <a: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RANK-L 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και  Μ</a:t>
            </a:r>
            <a: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IP-1a, 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επαγωγή έκκρισης </a:t>
            </a:r>
            <a:r>
              <a:rPr lang="el-GR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ακτιβίνης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-α </a:t>
            </a:r>
            <a:endParaRPr lang="el-GR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143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l-GR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l-GR"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6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Google Shape;156;p12"/>
          <p:cNvSpPr txBox="1"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rect">
            <a:avLst/>
          </a:prstGeom>
          <a:solidFill>
            <a:srgbClr val="FFFFFF"/>
          </a:solidFill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ΑΥΞΗΜΕΝΗ ΟΣΤΕΟΚΛΑΣΤΙΚΗ ΔΡΑΣΤΗΡΙΟΤΗΤΑ (4)</a:t>
            </a:r>
            <a:endParaRPr lang="en-GR"/>
          </a:p>
        </p:txBody>
      </p:sp>
      <p:sp>
        <p:nvSpPr>
          <p:cNvPr id="157" name="Google Shape;157;p12"/>
          <p:cNvSpPr txBox="1"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457200" lvl="0" indent="-3873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0000"/>
              </a:buClr>
              <a:buSzPts val="2500"/>
              <a:buFont typeface="Arial"/>
              <a:buChar char="❏"/>
            </a:pPr>
            <a:r>
              <a:rPr lang="el-GR" sz="1500" b="1" i="1" u="sng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‘Αλλοι παράγοντες</a:t>
            </a:r>
            <a:br>
              <a:rPr lang="el-GR" sz="1500" b="1" i="1" u="sng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l-GR" sz="1500" b="1" i="1" u="sng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667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15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Semaphorin 4D </a:t>
            </a:r>
          </a:p>
          <a:p>
            <a:pPr marL="228600" lvl="0" indent="-2667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15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Bruton’s Tyrosine kinase</a:t>
            </a:r>
          </a:p>
          <a:p>
            <a:pPr marL="228600" lvl="0" indent="-2667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15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Annexin-2 </a:t>
            </a:r>
          </a:p>
          <a:p>
            <a:pPr marL="228600" lvl="0" indent="-2667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l-GR" sz="15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Οστεοποντίνη</a:t>
            </a:r>
          </a:p>
          <a:p>
            <a:pPr marL="228600" lvl="0" indent="-2667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sz="15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VEGF</a:t>
            </a:r>
          </a:p>
          <a:p>
            <a:pPr marL="228600" lvl="0" indent="-2667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sz="15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P62 adaptor protein:</a:t>
            </a:r>
            <a:r>
              <a:rPr lang="en-GB" sz="1500" i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500" i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χωρίς ενζυμική δράση, συντονίζει πολλαπλά μονοπάτια σηματοδότησης (ογκογένεση, οστεοκλαστογένεση, ενεργοποίηση Τ λεεμφοκυττάρων) και αποτελεί μελλοντικό θεραπευτικό στόχο.</a:t>
            </a:r>
            <a:endParaRPr lang="el-GR" sz="1500" i="1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667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sz="15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Stromal derived factor-1 alpha (SDF-1</a:t>
            </a:r>
            <a:r>
              <a:rPr lang="el-GR" sz="1500">
                <a:solidFill>
                  <a:srgbClr val="40404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l-GR" sz="15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l-GR" sz="150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l-GR" sz="1500" i="1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δράση μέσω υποδοχέα </a:t>
            </a:r>
            <a:r>
              <a:rPr lang="en-GB" sz="1500" i="1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CXCR4 </a:t>
            </a:r>
            <a:r>
              <a:rPr lang="el-GR" sz="1500" i="1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των </a:t>
            </a:r>
            <a:r>
              <a:rPr lang="en-GB" sz="1500" i="1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PCs. </a:t>
            </a:r>
            <a:r>
              <a:rPr lang="el-GR" sz="1500" i="1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Προσκόλληση </a:t>
            </a:r>
            <a:r>
              <a:rPr lang="en-GB" sz="1500" i="1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PCs </a:t>
            </a:r>
            <a:r>
              <a:rPr lang="el-GR" sz="1500" i="1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στον ΜΟ και αύξηση οστεοκλαστικής δραστηριότητας.</a:t>
            </a:r>
            <a:endParaRPr lang="el-GR" sz="1500" i="1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143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l-GR" sz="15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l-GR" sz="150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9B5C-552B-3950-36D5-42A0183B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highlight>
                  <a:srgbClr val="00FFFF"/>
                </a:highlight>
              </a:rPr>
              <a:t>ΜΕ ΠΟΙΟ ΤΡΟΠΟ ΑΥΞΑΝΕΤΑΙ Η ΟΣΤΙΚΗ ΑΠΟΡΡΟΦΗΣΗ ΣΤΟ Π.Μ?</a:t>
            </a:r>
            <a:endParaRPr lang="en-GR" dirty="0">
              <a:highlight>
                <a:srgbClr val="00FF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0F687-0D0B-7BBB-A676-702258C7B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1) Αμιγώς μέσω διαλυτών ουσιών που εκκρίνονται από τα </a:t>
            </a:r>
            <a:r>
              <a:rPr lang="en-US" dirty="0"/>
              <a:t>MCs.</a:t>
            </a:r>
          </a:p>
          <a:p>
            <a:r>
              <a:rPr lang="en-US" dirty="0"/>
              <a:t>2) </a:t>
            </a:r>
            <a:r>
              <a:rPr lang="en-US" dirty="0" err="1"/>
              <a:t>Mέ</a:t>
            </a:r>
            <a:r>
              <a:rPr lang="el-GR" dirty="0" err="1"/>
              <a:t>σω</a:t>
            </a:r>
            <a:r>
              <a:rPr lang="el-GR" dirty="0"/>
              <a:t> </a:t>
            </a:r>
            <a:r>
              <a:rPr lang="el-GR" dirty="0" err="1"/>
              <a:t>κυτταροκινών</a:t>
            </a:r>
            <a:r>
              <a:rPr lang="el-GR" dirty="0"/>
              <a:t> που εκκρίνονται από τα </a:t>
            </a:r>
            <a:r>
              <a:rPr lang="en-US" dirty="0"/>
              <a:t>BMSCs</a:t>
            </a:r>
            <a:r>
              <a:rPr lang="el-GR" dirty="0"/>
              <a:t> και τροποποιούν τους ανοσολογικούς μηχανισμούς στο </a:t>
            </a:r>
            <a:r>
              <a:rPr lang="el-GR" dirty="0" err="1"/>
              <a:t>μικροπεριβάλλον</a:t>
            </a:r>
            <a:r>
              <a:rPr lang="el-GR" dirty="0"/>
              <a:t> του Μ</a:t>
            </a:r>
            <a:r>
              <a:rPr lang="en-US" dirty="0"/>
              <a:t>.</a:t>
            </a:r>
            <a:r>
              <a:rPr lang="el-GR" dirty="0"/>
              <a:t>Ο.</a:t>
            </a:r>
            <a:endParaRPr lang="en-US" dirty="0"/>
          </a:p>
          <a:p>
            <a:r>
              <a:rPr lang="en-US" dirty="0"/>
              <a:t>3) </a:t>
            </a:r>
            <a:r>
              <a:rPr lang="el-GR" dirty="0"/>
              <a:t>Μ</a:t>
            </a:r>
            <a:r>
              <a:rPr lang="en-US" dirty="0" err="1"/>
              <a:t>έ</a:t>
            </a:r>
            <a:r>
              <a:rPr lang="el-GR" dirty="0" err="1"/>
              <a:t>σω</a:t>
            </a:r>
            <a:r>
              <a:rPr lang="el-GR" dirty="0"/>
              <a:t> </a:t>
            </a:r>
            <a:r>
              <a:rPr lang="el-GR" dirty="0" err="1"/>
              <a:t>διαντίδρασης</a:t>
            </a:r>
            <a:r>
              <a:rPr lang="el-GR" dirty="0"/>
              <a:t> των </a:t>
            </a:r>
            <a:r>
              <a:rPr lang="en-US" dirty="0"/>
              <a:t>MCs </a:t>
            </a:r>
            <a:r>
              <a:rPr lang="el-GR" dirty="0"/>
              <a:t>με το </a:t>
            </a:r>
            <a:r>
              <a:rPr lang="el-GR" dirty="0" err="1"/>
              <a:t>μικροπεριβ</a:t>
            </a:r>
            <a:r>
              <a:rPr lang="en-US" dirty="0" err="1"/>
              <a:t>ά</a:t>
            </a:r>
            <a:r>
              <a:rPr lang="el-GR" dirty="0" err="1"/>
              <a:t>λλον</a:t>
            </a:r>
            <a:r>
              <a:rPr lang="el-GR" dirty="0"/>
              <a:t> του Μ.Ο.</a:t>
            </a:r>
          </a:p>
          <a:p>
            <a:r>
              <a:rPr lang="el-GR" dirty="0"/>
              <a:t>4) Συνδυασμός όλων των παραπάνω.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66899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2600"/>
              <a:t>ΜΕΙΩΜΕΝΗ ΟΣΤΕΟΒΛΑΣΤΙΚΗ ΔΡΑΣΤΗΡΙΟΤΗΤΑ (1)</a:t>
            </a:r>
          </a:p>
        </p:txBody>
      </p:sp>
      <p:sp>
        <p:nvSpPr>
          <p:cNvPr id="163" name="Google Shape;163;p13"/>
          <p:cNvSpPr txBox="1"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lang="en-GB" b="1" i="1" u="sng" dirty="0">
                <a:latin typeface="Arial"/>
                <a:ea typeface="Arial"/>
                <a:cs typeface="Arial"/>
                <a:sym typeface="Arial"/>
              </a:rPr>
              <a:t>Wingless (</a:t>
            </a:r>
            <a:r>
              <a:rPr lang="en-GB" b="1" i="1" u="sng" dirty="0" err="1">
                <a:latin typeface="Arial"/>
                <a:ea typeface="Arial"/>
                <a:cs typeface="Arial"/>
                <a:sym typeface="Arial"/>
              </a:rPr>
              <a:t>Wnt</a:t>
            </a:r>
            <a:r>
              <a:rPr lang="en-GB" b="1" i="1" u="sng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GB" b="1" i="1" u="sng" dirty="0" err="1">
                <a:latin typeface="Arial"/>
                <a:ea typeface="Arial"/>
                <a:cs typeface="Arial"/>
                <a:sym typeface="Arial"/>
              </a:rPr>
              <a:t>signaling</a:t>
            </a:r>
            <a:r>
              <a:rPr lang="en-GB" b="1" i="1" u="sng" dirty="0">
                <a:latin typeface="Arial"/>
                <a:ea typeface="Arial"/>
                <a:cs typeface="Arial"/>
                <a:sym typeface="Arial"/>
              </a:rPr>
              <a:t> pathway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Wnts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dirty="0" err="1">
                <a:latin typeface="Arial"/>
                <a:ea typeface="Arial"/>
                <a:cs typeface="Arial"/>
                <a:sym typeface="Arial"/>
              </a:rPr>
              <a:t>γλυκοπρωτείνες</a:t>
            </a:r>
            <a:r>
              <a:rPr lang="el-GR" dirty="0">
                <a:latin typeface="Arial"/>
                <a:ea typeface="Arial"/>
                <a:cs typeface="Arial"/>
                <a:sym typeface="Arial"/>
              </a:rPr>
              <a:t> (19) </a:t>
            </a:r>
            <a:br>
              <a:rPr lang="el-GR" dirty="0">
                <a:latin typeface="Arial"/>
                <a:ea typeface="Arial"/>
                <a:cs typeface="Arial"/>
                <a:sym typeface="Arial"/>
              </a:rPr>
            </a:br>
            <a:br>
              <a:rPr lang="el-GR" dirty="0">
                <a:latin typeface="Arial"/>
                <a:ea typeface="Arial"/>
                <a:cs typeface="Arial"/>
                <a:sym typeface="Arial"/>
              </a:rPr>
            </a:br>
            <a:r>
              <a:rPr lang="el-GR" dirty="0">
                <a:latin typeface="Arial"/>
                <a:ea typeface="Arial"/>
                <a:cs typeface="Arial"/>
                <a:sym typeface="Arial"/>
              </a:rPr>
              <a:t>-Ικανότητα μεταβολής επιπέδων β-</a:t>
            </a:r>
            <a:r>
              <a:rPr lang="el-GR" dirty="0" err="1">
                <a:latin typeface="Arial"/>
                <a:ea typeface="Arial"/>
                <a:cs typeface="Arial"/>
                <a:sym typeface="Arial"/>
              </a:rPr>
              <a:t>κατενίνης</a:t>
            </a:r>
            <a:r>
              <a:rPr lang="el-GR" dirty="0">
                <a:latin typeface="Arial"/>
                <a:ea typeface="Arial"/>
                <a:cs typeface="Arial"/>
                <a:sym typeface="Arial"/>
              </a:rPr>
              <a:t> (ο σημαντικότερος ρυθμιστής παραγωγής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OPG </a:t>
            </a:r>
            <a:r>
              <a:rPr lang="el-GR" dirty="0">
                <a:latin typeface="Arial"/>
                <a:ea typeface="Arial"/>
                <a:cs typeface="Arial"/>
                <a:sym typeface="Arial"/>
              </a:rPr>
              <a:t>από τους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OBs).</a:t>
            </a:r>
            <a:br>
              <a:rPr lang="en-GB" dirty="0">
                <a:latin typeface="Arial"/>
                <a:ea typeface="Arial"/>
                <a:cs typeface="Arial"/>
                <a:sym typeface="Arial"/>
              </a:rPr>
            </a:br>
            <a:r>
              <a:rPr lang="en-GB" dirty="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i="1" dirty="0">
                <a:latin typeface="Arial"/>
                <a:ea typeface="Arial"/>
                <a:cs typeface="Arial"/>
                <a:sym typeface="Arial"/>
              </a:rPr>
              <a:t>LRP5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l-GR" dirty="0" err="1">
                <a:latin typeface="Arial"/>
                <a:ea typeface="Arial"/>
                <a:cs typeface="Arial"/>
                <a:sym typeface="Arial"/>
              </a:rPr>
              <a:t>επαγωγέας</a:t>
            </a:r>
            <a:r>
              <a:rPr lang="el-GR" dirty="0">
                <a:latin typeface="Arial"/>
                <a:ea typeface="Arial"/>
                <a:cs typeface="Arial"/>
                <a:sym typeface="Arial"/>
              </a:rPr>
              <a:t>- μετάλλαξη που οδηγεί σε αυξημένη δραστηριότητα οδηγεί σε αυξημένη οστική πυκνότητα.</a:t>
            </a:r>
            <a:endParaRPr lang="el-GR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l-GR" dirty="0"/>
          </a:p>
        </p:txBody>
      </p:sp>
      <p:sp>
        <p:nvSpPr>
          <p:cNvPr id="175" name="Rectangle 168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0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4" name="Google Shape;164;p13"/>
          <p:cNvPicPr preferRelativeResize="0"/>
          <p:nvPr/>
        </p:nvPicPr>
        <p:blipFill rotWithShape="1">
          <a:blip r:embed="rId3"/>
          <a:stretch/>
        </p:blipFill>
        <p:spPr>
          <a:xfrm>
            <a:off x="6272789" y="2010233"/>
            <a:ext cx="4782312" cy="284547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0A1330-F730-7E83-CAA3-C340852EF84B}"/>
              </a:ext>
            </a:extLst>
          </p:cNvPr>
          <p:cNvSpPr txBox="1"/>
          <p:nvPr/>
        </p:nvSpPr>
        <p:spPr>
          <a:xfrm>
            <a:off x="6272789" y="4919009"/>
            <a:ext cx="49444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100" i="1" dirty="0"/>
              <a:t>Steven R Goldring, “Bifunctional role of the Wnt signaling in regulation of osteoblast(bone-forming cell) and osteoclast (bone-resorbing cell) differentiation, Eating bone or adding it: the Wnt pathway decides, Nature Medicine , February 2007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>
            <a:spLocks noGrp="1"/>
          </p:cNvSpPr>
          <p:nvPr>
            <p:ph type="title"/>
          </p:nvPr>
        </p:nvSpPr>
        <p:spPr>
          <a:xfrm>
            <a:off x="837485" y="208788"/>
            <a:ext cx="5894832" cy="118872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dirty="0"/>
              <a:t>ΜΕΙΩΜΕΝΗ ΟΣΤΕΟΒΛΑΣΤΙΚΗ ΔΡΑΣΤΗΡΙΟΤΗΤΑ (2)</a:t>
            </a:r>
          </a:p>
        </p:txBody>
      </p:sp>
      <p:sp>
        <p:nvSpPr>
          <p:cNvPr id="170" name="Google Shape;170;p14"/>
          <p:cNvSpPr txBox="1">
            <a:spLocks noGrp="1"/>
          </p:cNvSpPr>
          <p:nvPr>
            <p:ph idx="1"/>
          </p:nvPr>
        </p:nvSpPr>
        <p:spPr>
          <a:xfrm>
            <a:off x="803243" y="1658112"/>
            <a:ext cx="5963317" cy="509625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lang="en-GB" b="1" i="1" u="sng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l-GR" b="1" i="1" u="sng" dirty="0" err="1">
                <a:latin typeface="Arial"/>
                <a:ea typeface="Arial"/>
                <a:cs typeface="Arial"/>
                <a:sym typeface="Arial"/>
              </a:rPr>
              <a:t>νταγωνιστές</a:t>
            </a:r>
            <a:r>
              <a:rPr lang="el-GR" b="1" i="1" u="sng" dirty="0">
                <a:latin typeface="Arial"/>
                <a:ea typeface="Arial"/>
                <a:cs typeface="Arial"/>
                <a:sym typeface="Arial"/>
              </a:rPr>
              <a:t> του </a:t>
            </a:r>
            <a:r>
              <a:rPr lang="en-GB" b="1" i="1" u="sng" dirty="0">
                <a:latin typeface="Arial"/>
                <a:ea typeface="Arial"/>
                <a:cs typeface="Arial"/>
                <a:sym typeface="Arial"/>
              </a:rPr>
              <a:t>canonical </a:t>
            </a:r>
            <a:r>
              <a:rPr lang="en-GB" b="1" i="1" u="sng" dirty="0" err="1">
                <a:latin typeface="Arial"/>
                <a:ea typeface="Arial"/>
                <a:cs typeface="Arial"/>
                <a:sym typeface="Arial"/>
              </a:rPr>
              <a:t>Wnt</a:t>
            </a:r>
            <a:r>
              <a:rPr lang="en-GB" b="1" i="1" u="sng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l-GR" b="1" i="1" u="sng" dirty="0">
                <a:latin typeface="Arial"/>
                <a:ea typeface="Arial"/>
                <a:cs typeface="Arial"/>
                <a:sym typeface="Arial"/>
              </a:rPr>
              <a:t>β-</a:t>
            </a:r>
            <a:r>
              <a:rPr lang="el-GR" b="1" i="1" u="sng" dirty="0" err="1">
                <a:latin typeface="Arial"/>
                <a:ea typeface="Arial"/>
                <a:cs typeface="Arial"/>
                <a:sym typeface="Arial"/>
              </a:rPr>
              <a:t>κατενίνης</a:t>
            </a:r>
            <a:r>
              <a:rPr lang="el-GR" b="1" i="1" u="sng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1" i="1" u="sng" dirty="0">
                <a:latin typeface="Arial"/>
                <a:ea typeface="Arial"/>
                <a:cs typeface="Arial"/>
                <a:sym typeface="Arial"/>
              </a:rPr>
              <a:t>pathway</a:t>
            </a:r>
            <a:br>
              <a:rPr lang="en-GB" b="1" i="1" u="sng" dirty="0">
                <a:latin typeface="Arial"/>
                <a:ea typeface="Arial"/>
                <a:cs typeface="Arial"/>
                <a:sym typeface="Arial"/>
              </a:rPr>
            </a:br>
            <a:r>
              <a:rPr lang="el-GR" dirty="0">
                <a:latin typeface="Arial"/>
                <a:ea typeface="Arial"/>
                <a:cs typeface="Arial"/>
                <a:sym typeface="Arial"/>
              </a:rPr>
              <a:t>Κύριος μηχανισμός αναστολής μέσω πρόσδεσης στον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LRP5.</a:t>
            </a:r>
            <a:br>
              <a:rPr lang="en-GB" b="1" i="1" u="sng" dirty="0">
                <a:latin typeface="Arial"/>
                <a:ea typeface="Arial"/>
                <a:cs typeface="Arial"/>
                <a:sym typeface="Arial"/>
              </a:rPr>
            </a:br>
            <a:br>
              <a:rPr lang="en-GB" dirty="0">
                <a:latin typeface="Arial"/>
                <a:ea typeface="Arial"/>
                <a:cs typeface="Arial"/>
                <a:sym typeface="Arial"/>
              </a:rPr>
            </a:br>
            <a:r>
              <a:rPr lang="en-GB" dirty="0">
                <a:latin typeface="Arial"/>
                <a:ea typeface="Arial"/>
                <a:cs typeface="Arial"/>
                <a:sym typeface="Arial"/>
              </a:rPr>
              <a:t>1) </a:t>
            </a:r>
            <a:r>
              <a:rPr lang="en-GB" i="1" u="sng" dirty="0">
                <a:latin typeface="Arial"/>
                <a:ea typeface="Arial"/>
                <a:cs typeface="Arial"/>
                <a:sym typeface="Arial"/>
              </a:rPr>
              <a:t>DKK1(Dickkopf-1)</a:t>
            </a:r>
            <a:r>
              <a:rPr lang="en-GB" i="1" dirty="0"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GB" dirty="0">
                <a:latin typeface="Arial"/>
                <a:ea typeface="Arial"/>
                <a:cs typeface="Arial"/>
                <a:sym typeface="Arial"/>
              </a:rPr>
            </a:br>
            <a:r>
              <a:rPr lang="en-GB" dirty="0">
                <a:latin typeface="Arial"/>
                <a:ea typeface="Arial"/>
                <a:cs typeface="Arial"/>
                <a:sym typeface="Arial"/>
              </a:rPr>
              <a:t>    -</a:t>
            </a:r>
            <a:r>
              <a:rPr lang="el-GR" dirty="0">
                <a:latin typeface="Arial"/>
                <a:ea typeface="Arial"/>
                <a:cs typeface="Arial"/>
                <a:sym typeface="Arial"/>
              </a:rPr>
              <a:t>έκκριση από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MCs/OBs/BMSCs </a:t>
            </a:r>
            <a:br>
              <a:rPr lang="en-GB" dirty="0">
                <a:latin typeface="Arial"/>
                <a:ea typeface="Arial"/>
                <a:cs typeface="Arial"/>
                <a:sym typeface="Arial"/>
              </a:rPr>
            </a:br>
            <a:r>
              <a:rPr lang="en-GB" dirty="0">
                <a:latin typeface="Arial"/>
                <a:ea typeface="Arial"/>
                <a:cs typeface="Arial"/>
                <a:sym typeface="Arial"/>
              </a:rPr>
              <a:t>    -</a:t>
            </a:r>
            <a:r>
              <a:rPr lang="el-GR" dirty="0">
                <a:latin typeface="Arial"/>
                <a:ea typeface="Arial"/>
                <a:cs typeface="Arial"/>
                <a:sym typeface="Arial"/>
              </a:rPr>
              <a:t>μείωση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OPG, </a:t>
            </a:r>
            <a:r>
              <a:rPr lang="el-GR" dirty="0">
                <a:latin typeface="Arial"/>
                <a:ea typeface="Arial"/>
                <a:cs typeface="Arial"/>
                <a:sym typeface="Arial"/>
              </a:rPr>
              <a:t>αναστολή ωρίμανσης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OBs→ IL-6 </a:t>
            </a:r>
            <a:r>
              <a:rPr lang="el-GR" dirty="0">
                <a:latin typeface="Arial"/>
                <a:ea typeface="Arial"/>
                <a:cs typeface="Arial"/>
                <a:sym typeface="Arial"/>
              </a:rPr>
              <a:t>από αδιαφοροποίητα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BMSCs</a:t>
            </a:r>
            <a:r>
              <a:rPr lang="en-GB" dirty="0">
                <a:latin typeface="Arial"/>
                <a:ea typeface="Arial"/>
                <a:cs typeface="Arial"/>
                <a:sym typeface="Wingdings" pitchFamily="2" charset="2"/>
              </a:rPr>
              <a:t></a:t>
            </a:r>
            <a:r>
              <a:rPr lang="el-GR" dirty="0">
                <a:latin typeface="Arial"/>
                <a:ea typeface="Arial"/>
                <a:cs typeface="Arial"/>
                <a:sym typeface="Arial"/>
              </a:rPr>
              <a:t>επιβίωση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PCs </a:t>
            </a:r>
            <a:r>
              <a:rPr lang="el-GR" dirty="0">
                <a:latin typeface="Arial"/>
                <a:ea typeface="Arial"/>
                <a:cs typeface="Arial"/>
                <a:sym typeface="Arial"/>
              </a:rPr>
              <a:t>και περαιτέρω παραγωγή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DKK1 </a:t>
            </a:r>
            <a:r>
              <a:rPr lang="en-GB" i="1" dirty="0">
                <a:latin typeface="Arial"/>
                <a:ea typeface="Arial"/>
                <a:cs typeface="Arial"/>
                <a:sym typeface="Arial"/>
              </a:rPr>
              <a:t>(“</a:t>
            </a:r>
            <a:r>
              <a:rPr lang="el-GR" i="1" dirty="0">
                <a:latin typeface="Arial"/>
                <a:ea typeface="Arial"/>
                <a:cs typeface="Arial"/>
                <a:sym typeface="Arial"/>
              </a:rPr>
              <a:t>φαύλος κύκλος”)</a:t>
            </a:r>
            <a:endParaRPr lang="el-GR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l-GR" dirty="0">
                <a:latin typeface="Arial"/>
                <a:ea typeface="Arial"/>
                <a:cs typeface="Arial"/>
                <a:sym typeface="Arial"/>
              </a:rPr>
            </a:br>
            <a:r>
              <a:rPr lang="el-GR" dirty="0">
                <a:latin typeface="Arial"/>
                <a:ea typeface="Arial"/>
                <a:cs typeface="Arial"/>
                <a:sym typeface="Arial"/>
              </a:rPr>
              <a:t>   2) </a:t>
            </a:r>
            <a:r>
              <a:rPr lang="en-GB" u="sng" dirty="0">
                <a:latin typeface="Arial"/>
                <a:ea typeface="Arial"/>
                <a:cs typeface="Arial"/>
                <a:sym typeface="Arial"/>
              </a:rPr>
              <a:t>Secreted frizzled related protein-2 (sFRP-2)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: </a:t>
            </a:r>
            <a:br>
              <a:rPr lang="en-GB" dirty="0">
                <a:latin typeface="Arial"/>
                <a:ea typeface="Arial"/>
                <a:cs typeface="Arial"/>
                <a:sym typeface="Arial"/>
              </a:rPr>
            </a:br>
            <a:r>
              <a:rPr lang="en-GB" dirty="0">
                <a:latin typeface="Arial"/>
                <a:ea typeface="Arial"/>
                <a:cs typeface="Arial"/>
                <a:sym typeface="Arial"/>
              </a:rPr>
              <a:t>       -</a:t>
            </a:r>
            <a:r>
              <a:rPr lang="el-GR" dirty="0" err="1">
                <a:latin typeface="Arial"/>
                <a:ea typeface="Arial"/>
                <a:cs typeface="Arial"/>
                <a:sym typeface="Arial"/>
              </a:rPr>
              <a:t>εκκριση</a:t>
            </a:r>
            <a:r>
              <a:rPr lang="el-GR" dirty="0">
                <a:latin typeface="Arial"/>
                <a:ea typeface="Arial"/>
                <a:cs typeface="Arial"/>
                <a:sym typeface="Arial"/>
              </a:rPr>
              <a:t> από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PCs.</a:t>
            </a:r>
            <a:endParaRPr lang="en-GB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   3) </a:t>
            </a:r>
            <a:r>
              <a:rPr lang="en-GB" u="sng" dirty="0">
                <a:latin typeface="Arial"/>
                <a:ea typeface="Arial"/>
                <a:cs typeface="Arial"/>
                <a:sym typeface="Arial"/>
              </a:rPr>
              <a:t>Sclerostin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: </a:t>
            </a:r>
            <a:br>
              <a:rPr lang="en-GB" dirty="0">
                <a:latin typeface="Arial"/>
                <a:ea typeface="Arial"/>
                <a:cs typeface="Arial"/>
                <a:sym typeface="Arial"/>
              </a:rPr>
            </a:br>
            <a:r>
              <a:rPr lang="en-GB" dirty="0">
                <a:latin typeface="Arial"/>
                <a:ea typeface="Arial"/>
                <a:cs typeface="Arial"/>
                <a:sym typeface="Arial"/>
              </a:rPr>
              <a:t>      -</a:t>
            </a:r>
            <a:r>
              <a:rPr lang="el-GR" dirty="0">
                <a:latin typeface="Arial"/>
                <a:ea typeface="Arial"/>
                <a:cs typeface="Arial"/>
                <a:sym typeface="Arial"/>
              </a:rPr>
              <a:t>έκκριση από </a:t>
            </a:r>
            <a:r>
              <a:rPr lang="el-GR" dirty="0" err="1">
                <a:latin typeface="Arial"/>
                <a:ea typeface="Arial"/>
                <a:cs typeface="Arial"/>
                <a:sym typeface="Arial"/>
              </a:rPr>
              <a:t>οστεοκύτταρα</a:t>
            </a:r>
            <a:br>
              <a:rPr lang="el-GR" dirty="0">
                <a:latin typeface="Arial"/>
                <a:ea typeface="Arial"/>
                <a:cs typeface="Arial"/>
                <a:sym typeface="Arial"/>
              </a:rPr>
            </a:br>
            <a:r>
              <a:rPr lang="el-GR" dirty="0">
                <a:latin typeface="Arial"/>
                <a:ea typeface="Arial"/>
                <a:cs typeface="Arial"/>
                <a:sym typeface="Arial"/>
              </a:rPr>
              <a:t>      -συνεργική δράση με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DKK1)</a:t>
            </a:r>
            <a:br>
              <a:rPr lang="en-GB" dirty="0">
                <a:latin typeface="Arial"/>
                <a:ea typeface="Arial"/>
                <a:cs typeface="Arial"/>
                <a:sym typeface="Arial"/>
              </a:rPr>
            </a:br>
            <a:r>
              <a:rPr lang="en-GB" dirty="0">
                <a:latin typeface="Arial"/>
                <a:ea typeface="Arial"/>
                <a:cs typeface="Arial"/>
                <a:sym typeface="Arial"/>
              </a:rPr>
              <a:t>     -</a:t>
            </a:r>
            <a:r>
              <a:rPr lang="el-GR" dirty="0">
                <a:latin typeface="Arial"/>
                <a:ea typeface="Arial"/>
                <a:cs typeface="Arial"/>
                <a:sym typeface="Arial"/>
              </a:rPr>
              <a:t>επαγωγή έκκρισης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RANK-L</a:t>
            </a:r>
            <a:endParaRPr lang="en-GB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sz="1400" dirty="0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1" name="Google Shape;171;p14" descr="Diagram, shape&#10;&#10;Description automatically generated"/>
          <p:cNvPicPr preferRelativeResize="0"/>
          <p:nvPr/>
        </p:nvPicPr>
        <p:blipFill rotWithShape="1">
          <a:blip r:embed="rId3"/>
          <a:stretch/>
        </p:blipFill>
        <p:spPr>
          <a:xfrm>
            <a:off x="7715890" y="2538459"/>
            <a:ext cx="3328416" cy="178902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72C8D1-BCB6-F387-6C6D-BED6226B1FA7}"/>
              </a:ext>
            </a:extLst>
          </p:cNvPr>
          <p:cNvSpPr txBox="1"/>
          <p:nvPr/>
        </p:nvSpPr>
        <p:spPr>
          <a:xfrm>
            <a:off x="7731157" y="4348703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100" i="1" dirty="0"/>
              <a:t>Harmen van Andel, “Schematic represantation of inhibition of osteoblast differentiation by MM-derived Wnt antagonist.”, </a:t>
            </a:r>
            <a:br>
              <a:rPr lang="en-GR" sz="1100" i="1" dirty="0"/>
            </a:br>
            <a:r>
              <a:rPr lang="en-GR" sz="1100" i="1" dirty="0"/>
              <a:t>Aberrant Wnt signaling in multiple myeloma: molecular mechanisms and targeting options, Leukemia, February 2019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81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Google Shape;176;p15"/>
          <p:cNvSpPr txBox="1"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rect">
            <a:avLst/>
          </a:prstGeom>
          <a:solidFill>
            <a:srgbClr val="FFFFFF"/>
          </a:solidFill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ΜΕΙΩΜΕΝΗ ΟΣΤΕΟΒΛΑΣΤΙΚΗ ΔΡΑΣΤΗΡΙΟΤΗΤΑ (3)</a:t>
            </a:r>
            <a:endParaRPr lang="en-GR"/>
          </a:p>
        </p:txBody>
      </p:sp>
      <p:sp>
        <p:nvSpPr>
          <p:cNvPr id="177" name="Google Shape;177;p15"/>
          <p:cNvSpPr txBox="1"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❏"/>
            </a:pPr>
            <a:r>
              <a:rPr lang="el-GR" b="1" i="1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Αναστολή του </a:t>
            </a:r>
            <a:r>
              <a:rPr lang="en-GB" b="1" i="1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Runt-related transcription factor 2 (Runx2)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Μεταγραφικός παράγοντας.</a:t>
            </a:r>
            <a:b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l-GR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Εκκριση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από </a:t>
            </a:r>
            <a: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BMSCs→</a:t>
            </a:r>
            <a:r>
              <a:rPr lang="el-GR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σημαντικος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για ωρίμανσης των </a:t>
            </a:r>
            <a:r>
              <a:rPr lang="en-GB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OBs.</a:t>
            </a:r>
            <a:b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-MCs</a:t>
            </a:r>
            <a: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Wingdings" pitchFamily="2" charset="2"/>
              </a:rPr>
              <a:t>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μείωση επιπέδων μέσω επαφής τους με τα πρόδρομα </a:t>
            </a:r>
            <a: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OBs (VLA-4/VCAM-1).</a:t>
            </a:r>
            <a:endParaRPr lang="en-GB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Google Shape;182;p16"/>
          <p:cNvSpPr txBox="1"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rect">
            <a:avLst/>
          </a:prstGeom>
          <a:solidFill>
            <a:srgbClr val="FFFFFF"/>
          </a:solidFill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ΜΕΙΩΜΕΝΗ ΟΣΤΕΟΒΛΑΣΤΙΚΗ ΔΡΑΣΤΗΡΙΟΤΗΤΑ (4)</a:t>
            </a:r>
            <a:endParaRPr lang="en-GR"/>
          </a:p>
        </p:txBody>
      </p:sp>
      <p:sp>
        <p:nvSpPr>
          <p:cNvPr id="183" name="Google Shape;183;p16"/>
          <p:cNvSpPr txBox="1"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❏"/>
            </a:pPr>
            <a:r>
              <a:rPr lang="el-GR" b="1" i="1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Διττός ρόλος των </a:t>
            </a:r>
            <a:r>
              <a:rPr lang="en-GB" b="1" i="1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IL (T-</a:t>
            </a:r>
            <a:r>
              <a:rPr lang="el-GR" b="1" i="1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λεμφοκύτταρα)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IL-3: </a:t>
            </a:r>
            <a:r>
              <a:rPr lang="el-GR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αναστέλει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την </a:t>
            </a:r>
            <a: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BMP-2 </a:t>
            </a:r>
            <a: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Wingdings" pitchFamily="2" charset="2"/>
              </a:rPr>
              <a:t>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μείωση </a:t>
            </a:r>
            <a:r>
              <a:rPr lang="el-GR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οστεβλαστικής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δραστηριότητας.</a:t>
            </a:r>
            <a:endParaRPr lang="el-GR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IL-7</a:t>
            </a:r>
            <a:endParaRPr lang="en-GB" dirty="0">
              <a:solidFill>
                <a:srgbClr val="404040"/>
              </a:solidFill>
            </a:endParaRPr>
          </a:p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143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GB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93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Google Shape;188;g161f2a11f85_1_0"/>
          <p:cNvSpPr txBox="1"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rect">
            <a:avLst/>
          </a:prstGeom>
          <a:solidFill>
            <a:srgbClr val="FFFFFF"/>
          </a:solidFill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ΜΕΙΩΜΕΝΗ ΟΣΤΕΟΒΛΑΣΤΙΚΗ ΔΡΑΣΤΗΡΙΟΤΗΤΑ (5)</a:t>
            </a:r>
            <a:endParaRPr lang="en-GR"/>
          </a:p>
        </p:txBody>
      </p:sp>
      <p:sp>
        <p:nvSpPr>
          <p:cNvPr id="189" name="Google Shape;189;g161f2a11f85_1_0"/>
          <p:cNvSpPr txBox="1"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66700" rtl="0">
              <a:spcBef>
                <a:spcPts val="1000"/>
              </a:spcBef>
              <a:spcAft>
                <a:spcPts val="0"/>
              </a:spcAft>
              <a:buSzPts val="2400"/>
              <a:buChar char="❏"/>
            </a:pPr>
            <a:r>
              <a:rPr lang="en-GB" i="1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Transforming growth factor-</a:t>
            </a:r>
            <a:r>
              <a:rPr lang="el-GR" i="1" u="sng" dirty="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β</a:t>
            </a:r>
            <a:r>
              <a:rPr lang="el-GR" i="1" u="sng" dirty="0">
                <a:solidFill>
                  <a:srgbClr val="40404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l-GR" i="1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i="1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TGF-</a:t>
            </a:r>
            <a:r>
              <a:rPr lang="el-GR" i="1" u="sng" dirty="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β</a:t>
            </a:r>
            <a:r>
              <a:rPr lang="el-GR" i="1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):</a:t>
            </a:r>
            <a:r>
              <a:rPr lang="el-GR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εκκρίνεται κατά την οστική απορρόφηση</a:t>
            </a:r>
            <a:r>
              <a:rPr lang="en-US" dirty="0">
                <a:solidFill>
                  <a:srgbClr val="404040"/>
                </a:solidFill>
                <a:latin typeface="Arial"/>
                <a:ea typeface="Arial"/>
                <a:cs typeface="Arial"/>
                <a:sym typeface="Wingdings" pitchFamily="2" charset="2"/>
              </a:rPr>
              <a:t>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αναστέλει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την </a:t>
            </a:r>
            <a:r>
              <a:rPr lang="el-GR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οστεοβλαστική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διαφοροποίηση</a:t>
            </a:r>
            <a:endParaRPr lang="el-GR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66700" rtl="0">
              <a:spcBef>
                <a:spcPts val="1000"/>
              </a:spcBef>
              <a:spcAft>
                <a:spcPts val="0"/>
              </a:spcAft>
              <a:buSzPts val="2400"/>
              <a:buChar char="❏"/>
            </a:pPr>
            <a:r>
              <a:rPr lang="en-GB" i="1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Hepatocyte growth factor (HGF):</a:t>
            </a:r>
            <a: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έκκριση από </a:t>
            </a:r>
            <a: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PCs</a:t>
            </a:r>
            <a: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Wingdings" pitchFamily="2" charset="2"/>
              </a:rPr>
              <a:t>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αναστέλει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την </a:t>
            </a:r>
            <a: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BMP-2 </a:t>
            </a:r>
            <a:r>
              <a:rPr lang="en-GB" dirty="0">
                <a:solidFill>
                  <a:srgbClr val="404040"/>
                </a:solidFill>
                <a:latin typeface="Arial"/>
                <a:ea typeface="Arial"/>
                <a:cs typeface="Arial"/>
                <a:sym typeface="Wingdings" pitchFamily="2" charset="2"/>
              </a:rPr>
              <a:t>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μείωση </a:t>
            </a:r>
            <a:r>
              <a:rPr lang="el-GR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οστεβλαστικής</a:t>
            </a:r>
            <a:r>
              <a:rPr lang="el-GR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δραστηριότητας</a:t>
            </a:r>
            <a:endParaRPr lang="el-GR"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Φυσιολογικό οστικό remodeling</a:t>
            </a:r>
            <a:endParaRPr lang="en-GR"/>
          </a:p>
        </p:txBody>
      </p:sp>
      <p:graphicFrame>
        <p:nvGraphicFramePr>
          <p:cNvPr id="93" name="Google Shape;91;p2">
            <a:extLst>
              <a:ext uri="{FF2B5EF4-FFF2-40B4-BE49-F238E27FC236}">
                <a16:creationId xmlns:a16="http://schemas.microsoft.com/office/drawing/2014/main" id="{68FDDF59-7875-9E49-321A-5B5B14E3F8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106537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602DD-6DFF-7A2E-7B10-3779F9F1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highlight>
                  <a:srgbClr val="00FFFF"/>
                </a:highlight>
              </a:rPr>
              <a:t>ΤΙ ΙΣΧΥΕΙ ΓΙΑ ΤΗΝ ΟΣΤΕΟΒΛΑΣΤΙΚΗ ΔΡΑΣΤΗΡΙΟΤΗΤΑ ΣΤΗΝ ΠΑΘΟΓΕΝΕΙΑ ΤΟΥ Π.Μ?</a:t>
            </a:r>
            <a:endParaRPr lang="en-GR" dirty="0">
              <a:highlight>
                <a:srgbClr val="00FF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54C4C-9470-95A5-B457-4E76C8DE0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1) </a:t>
            </a:r>
            <a:r>
              <a:rPr lang="en-US" dirty="0"/>
              <a:t>H</a:t>
            </a:r>
            <a:r>
              <a:rPr lang="el-GR" dirty="0"/>
              <a:t> επαγωγή του συστήματος  </a:t>
            </a:r>
            <a:r>
              <a:rPr lang="en-US" dirty="0" err="1"/>
              <a:t>Wnt</a:t>
            </a:r>
            <a:r>
              <a:rPr lang="en-US" dirty="0"/>
              <a:t> </a:t>
            </a:r>
            <a:r>
              <a:rPr lang="el-GR" dirty="0"/>
              <a:t>είναι κομβικής σημασίας.</a:t>
            </a:r>
          </a:p>
          <a:p>
            <a:r>
              <a:rPr lang="el-GR" dirty="0"/>
              <a:t>2)</a:t>
            </a:r>
            <a:r>
              <a:rPr lang="en-US" dirty="0"/>
              <a:t> </a:t>
            </a:r>
            <a:r>
              <a:rPr lang="el-GR" dirty="0"/>
              <a:t>Οι </a:t>
            </a:r>
            <a:r>
              <a:rPr lang="el-GR" dirty="0" err="1"/>
              <a:t>κυτταροκίνες</a:t>
            </a:r>
            <a:r>
              <a:rPr lang="el-GR" dirty="0"/>
              <a:t> από τα λεμφοκύτταρα επηρεάζουν αμιγώς την </a:t>
            </a:r>
            <a:r>
              <a:rPr lang="el-GR" dirty="0" err="1"/>
              <a:t>οστεοκλαστική</a:t>
            </a:r>
            <a:r>
              <a:rPr lang="el-GR" dirty="0"/>
              <a:t> δραστηριότητα, και δεν παίζουν ρόλο στη ρύθμιση της </a:t>
            </a:r>
            <a:r>
              <a:rPr lang="el-GR" dirty="0" err="1"/>
              <a:t>οστεοβλαστικής</a:t>
            </a:r>
            <a:r>
              <a:rPr lang="el-GR" dirty="0"/>
              <a:t> δραστηριότητας.</a:t>
            </a:r>
          </a:p>
          <a:p>
            <a:r>
              <a:rPr lang="el-GR" dirty="0"/>
              <a:t>3) </a:t>
            </a:r>
            <a:r>
              <a:rPr lang="en-US" dirty="0"/>
              <a:t>O </a:t>
            </a:r>
            <a:r>
              <a:rPr lang="el-GR" dirty="0" err="1"/>
              <a:t>ανταγωνισμ</a:t>
            </a:r>
            <a:r>
              <a:rPr lang="en-US" dirty="0" err="1"/>
              <a:t>ό</a:t>
            </a:r>
            <a:r>
              <a:rPr lang="el-GR" dirty="0"/>
              <a:t>ς των αναστολέων του </a:t>
            </a:r>
            <a:r>
              <a:rPr lang="el-GR" dirty="0" err="1"/>
              <a:t>σύστηματος</a:t>
            </a:r>
            <a:r>
              <a:rPr lang="el-GR" dirty="0"/>
              <a:t> </a:t>
            </a:r>
            <a:r>
              <a:rPr lang="en-US" dirty="0" err="1"/>
              <a:t>Wnt</a:t>
            </a:r>
            <a:r>
              <a:rPr lang="en-US" dirty="0"/>
              <a:t> </a:t>
            </a:r>
            <a:r>
              <a:rPr lang="el-GR" dirty="0"/>
              <a:t>αποτελεί  θεραπευτικό στόχο.</a:t>
            </a:r>
          </a:p>
          <a:p>
            <a:r>
              <a:rPr lang="el-GR" dirty="0"/>
              <a:t>4) Η ρύθμιση της </a:t>
            </a:r>
            <a:r>
              <a:rPr lang="el-GR" dirty="0" err="1"/>
              <a:t>οστεοβλαστικής</a:t>
            </a:r>
            <a:r>
              <a:rPr lang="el-GR" dirty="0"/>
              <a:t> δραστηριότητας επιτυγχάνεται αμιγώς μέσω </a:t>
            </a:r>
            <a:r>
              <a:rPr lang="el-GR" dirty="0" err="1"/>
              <a:t>εκκρισης</a:t>
            </a:r>
            <a:r>
              <a:rPr lang="el-GR" dirty="0"/>
              <a:t> </a:t>
            </a:r>
            <a:r>
              <a:rPr lang="el-GR" dirty="0" err="1"/>
              <a:t>κυτταροκινών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3718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200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Google Shape;194;p18"/>
          <p:cNvSpPr txBox="1"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ΕΠΙΓΕΝΕΤΙΚΗ ΤΡΟΠΟΠΟΙΗΣΗ</a:t>
            </a:r>
            <a:endParaRPr lang="en-GR"/>
          </a:p>
        </p:txBody>
      </p:sp>
      <p:sp>
        <p:nvSpPr>
          <p:cNvPr id="195" name="Google Shape;195;p18"/>
          <p:cNvSpPr txBox="1"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66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Προκαλεί καταστολή οστικού σχηματισμού ακόμα και μετά την εκρίζωση των </a:t>
            </a:r>
            <a:r>
              <a:rPr lang="en-GB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MCs(!!).</a:t>
            </a:r>
          </a:p>
          <a:p>
            <a:pPr marL="228600" lvl="0" indent="-266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Βασικοί μηχανισμοί: </a:t>
            </a:r>
            <a:r>
              <a:rPr lang="el-GR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μεθυλίωση</a:t>
            </a:r>
            <a:r>
              <a:rPr lang="el-GR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DNA, </a:t>
            </a:r>
            <a:r>
              <a:rPr lang="el-GR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τροποποίηση </a:t>
            </a:r>
            <a:r>
              <a:rPr lang="el-GR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ιστονών</a:t>
            </a:r>
            <a:r>
              <a:rPr lang="el-GR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22860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l-GR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207" name="Rectangle 202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6" name="Google Shape;196;p18" descr="Table&#10;&#10;Description automatically generated"/>
          <p:cNvPicPr preferRelativeResize="0"/>
          <p:nvPr/>
        </p:nvPicPr>
        <p:blipFill rotWithShape="1">
          <a:blip r:embed="rId3"/>
          <a:stretch/>
        </p:blipFill>
        <p:spPr>
          <a:xfrm>
            <a:off x="7064692" y="2022795"/>
            <a:ext cx="4159568" cy="249574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3B4896-5F8B-0CFD-853F-D982AE0867BC}"/>
              </a:ext>
            </a:extLst>
          </p:cNvPr>
          <p:cNvSpPr txBox="1"/>
          <p:nvPr/>
        </p:nvSpPr>
        <p:spPr>
          <a:xfrm>
            <a:off x="7064692" y="4684812"/>
            <a:ext cx="37022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100" i="1" dirty="0"/>
              <a:t>Alessandro Allegra, Epigenetic Crosstalk between Malignant Plasma Cells and the Tumour Microenvironment in Multiple Myeloma, Cancers, 2022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61f2a11f85_1_5"/>
          <p:cNvSpPr txBox="1"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2600" dirty="0"/>
              <a:t>ΕΠΙΓΕΝΕΤΙΚΗ ΤΡΟΠΟΠΟΙΗΣΗ-</a:t>
            </a:r>
            <a:br>
              <a:rPr lang="el-GR" sz="2600" dirty="0"/>
            </a:br>
            <a:r>
              <a:rPr lang="el-GR" sz="2000" dirty="0"/>
              <a:t>Παράδειγμα μείωσης </a:t>
            </a:r>
            <a:r>
              <a:rPr lang="el-GR" sz="2000" dirty="0" err="1"/>
              <a:t>οστεοβλαστικής</a:t>
            </a:r>
            <a:r>
              <a:rPr lang="el-GR" sz="2000" dirty="0"/>
              <a:t> δράσης</a:t>
            </a:r>
          </a:p>
        </p:txBody>
      </p:sp>
      <p:sp>
        <p:nvSpPr>
          <p:cNvPr id="202" name="Google Shape;202;g161f2a11f85_1_5"/>
          <p:cNvSpPr txBox="1">
            <a:spLocks noGrp="1"/>
          </p:cNvSpPr>
          <p:nvPr>
            <p:ph idx="1"/>
          </p:nvPr>
        </p:nvSpPr>
        <p:spPr>
          <a:xfrm>
            <a:off x="803243" y="2638044"/>
            <a:ext cx="5963317" cy="326320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47650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MCs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 επάγουν την έκφραση του </a:t>
            </a:r>
            <a:r>
              <a:rPr lang="en-GB" i="1" u="sng" dirty="0">
                <a:latin typeface="Times New Roman"/>
                <a:ea typeface="Times New Roman"/>
                <a:cs typeface="Times New Roman"/>
                <a:sym typeface="Times New Roman"/>
              </a:rPr>
              <a:t>Gfi-1(growth factor independence-1)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(=Runx2- transcriptional repressor) </a:t>
            </a:r>
            <a:b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1) 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Πρόσδεση στον </a:t>
            </a:r>
            <a:r>
              <a:rPr lang="el-GR" dirty="0" err="1">
                <a:latin typeface="Times New Roman"/>
                <a:ea typeface="Times New Roman"/>
                <a:cs typeface="Times New Roman"/>
                <a:sym typeface="Times New Roman"/>
              </a:rPr>
              <a:t>επαγωγέα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 του 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runx2 ( 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άμεση καταστολή)</a:t>
            </a:r>
            <a:b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2) Φέρει κοντά ένζυμα(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HDAC1, MT G9a, EZH2, LSHD1) </a:t>
            </a:r>
            <a:b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που τροποποιούν τις </a:t>
            </a:r>
            <a:r>
              <a:rPr lang="el-GR" dirty="0" err="1">
                <a:latin typeface="Times New Roman"/>
                <a:ea typeface="Times New Roman"/>
                <a:cs typeface="Times New Roman"/>
                <a:sym typeface="Times New Roman"/>
              </a:rPr>
              <a:t>ιστόνες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 του </a:t>
            </a:r>
            <a:r>
              <a:rPr lang="el-GR" dirty="0" err="1">
                <a:latin typeface="Times New Roman"/>
                <a:ea typeface="Times New Roman"/>
                <a:cs typeface="Times New Roman"/>
                <a:sym typeface="Times New Roman"/>
              </a:rPr>
              <a:t>επαγωγέα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 του 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runx2 </a:t>
            </a:r>
            <a:b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   (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αλλαγές που εμμένουν!).</a:t>
            </a:r>
          </a:p>
          <a:p>
            <a:pPr marL="228600" lvl="0" indent="-247650" rtl="0">
              <a:spcBef>
                <a:spcPts val="1000"/>
              </a:spcBef>
              <a:spcAft>
                <a:spcPts val="0"/>
              </a:spcAft>
              <a:buSzPts val="2100"/>
              <a:buFont typeface="Times New Roman"/>
              <a:buChar char="•"/>
            </a:pPr>
            <a:r>
              <a:rPr lang="el-GR" dirty="0" err="1">
                <a:latin typeface="Times New Roman"/>
                <a:ea typeface="Times New Roman"/>
                <a:cs typeface="Times New Roman"/>
                <a:sym typeface="Times New Roman"/>
              </a:rPr>
              <a:t>Μεθυλίωση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DNA 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σημαντικών γονιδίων των 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BMSCs </a:t>
            </a:r>
            <a:b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για </a:t>
            </a:r>
            <a:r>
              <a:rPr lang="el-GR" dirty="0" err="1">
                <a:latin typeface="Times New Roman"/>
                <a:ea typeface="Times New Roman"/>
                <a:cs typeface="Times New Roman"/>
                <a:sym typeface="Times New Roman"/>
              </a:rPr>
              <a:t>οστεοβλαστογένεση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homeobox)</a:t>
            </a:r>
          </a:p>
          <a:p>
            <a:pPr marL="22860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214" name="Rectangle 207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Rectangle 209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3" name="Google Shape;203;g161f2a11f85_1_5" descr="Diagram&#10;&#10;Description automatically generated"/>
          <p:cNvPicPr preferRelativeResize="0"/>
          <p:nvPr/>
        </p:nvPicPr>
        <p:blipFill rotWithShape="1">
          <a:blip r:embed="rId3"/>
          <a:stretch/>
        </p:blipFill>
        <p:spPr>
          <a:xfrm>
            <a:off x="7715890" y="1514576"/>
            <a:ext cx="3328416" cy="383679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FBBD4F-DAF4-9900-7D75-150A24C8D2F7}"/>
              </a:ext>
            </a:extLst>
          </p:cNvPr>
          <p:cNvSpPr txBox="1"/>
          <p:nvPr/>
        </p:nvSpPr>
        <p:spPr>
          <a:xfrm>
            <a:off x="7628391" y="5343424"/>
            <a:ext cx="382739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100" i="1" dirty="0"/>
              <a:t>Alessandro Allegra, Epigenetic Crosstalk between Malignant Plasma Cells and the Tumour Microenvironment in Multiple Myeloma, Cancers, 2022</a:t>
            </a:r>
          </a:p>
          <a:p>
            <a:endParaRPr lang="en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61f2a11f85_1_10"/>
          <p:cNvSpPr txBox="1"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600" dirty="0"/>
              <a:t>ΕΠΙΓΕΝΕΤΙΚΗ ΤΡΟΠΟΠΟΙΗΣΗ-</a:t>
            </a:r>
            <a:br>
              <a:rPr lang="el-GR" sz="2600" dirty="0"/>
            </a:br>
            <a:r>
              <a:rPr lang="el-GR" sz="2000" dirty="0"/>
              <a:t>Παράδειγμα αύξησης </a:t>
            </a:r>
            <a:r>
              <a:rPr lang="el-GR" sz="2000" dirty="0" err="1"/>
              <a:t>οστεοκλαστικής</a:t>
            </a:r>
            <a:r>
              <a:rPr lang="el-GR" sz="2000" dirty="0"/>
              <a:t> δράσης</a:t>
            </a:r>
          </a:p>
        </p:txBody>
      </p:sp>
      <p:sp>
        <p:nvSpPr>
          <p:cNvPr id="209" name="Google Shape;209;g161f2a11f85_1_10"/>
          <p:cNvSpPr txBox="1">
            <a:spLocks noGrp="1"/>
          </p:cNvSpPr>
          <p:nvPr>
            <p:ph idx="1"/>
          </p:nvPr>
        </p:nvSpPr>
        <p:spPr>
          <a:xfrm>
            <a:off x="803243" y="2638044"/>
            <a:ext cx="5963317" cy="326320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41300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l-GR" dirty="0" err="1">
                <a:latin typeface="Times New Roman"/>
                <a:ea typeface="Times New Roman"/>
                <a:cs typeface="Times New Roman"/>
                <a:sym typeface="Times New Roman"/>
              </a:rPr>
              <a:t>Ακετυλίωση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dirty="0" err="1">
                <a:latin typeface="Times New Roman"/>
                <a:ea typeface="Times New Roman"/>
                <a:cs typeface="Times New Roman"/>
                <a:sym typeface="Times New Roman"/>
              </a:rPr>
              <a:t>ιστονών</a:t>
            </a:r>
            <a:r>
              <a:rPr lang="en-US" dirty="0">
                <a:latin typeface="Times New Roman"/>
                <a:ea typeface="Times New Roman"/>
                <a:cs typeface="Times New Roman"/>
                <a:sym typeface="Wingdings" pitchFamily="2" charset="2"/>
              </a:rPr>
              <a:t>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 αυξημένη έκφραση 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c-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Fos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και Α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ctivator-Protein-1 (AP-1)</a:t>
            </a:r>
            <a:b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🡪 </a:t>
            </a:r>
            <a:r>
              <a:rPr lang="el-GR" dirty="0" err="1">
                <a:latin typeface="Times New Roman"/>
                <a:ea typeface="Times New Roman"/>
                <a:cs typeface="Times New Roman"/>
                <a:sym typeface="Times New Roman"/>
              </a:rPr>
              <a:t>άυξηση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 έκφρασης  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Fra-1</a:t>
            </a:r>
            <a:r>
              <a:rPr lang="en-GB" dirty="0">
                <a:latin typeface="Times New Roman"/>
                <a:ea typeface="Times New Roman"/>
                <a:cs typeface="Times New Roman"/>
                <a:sym typeface="Wingdings" pitchFamily="2" charset="2"/>
              </a:rPr>
              <a:t>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dirty="0" err="1">
                <a:latin typeface="Times New Roman"/>
                <a:ea typeface="Times New Roman"/>
                <a:cs typeface="Times New Roman"/>
                <a:sym typeface="Times New Roman"/>
              </a:rPr>
              <a:t>αυξηση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 διαφοροποίηση </a:t>
            </a:r>
            <a:r>
              <a:rPr lang="el-GR" dirty="0" err="1">
                <a:latin typeface="Times New Roman"/>
                <a:ea typeface="Times New Roman"/>
                <a:cs typeface="Times New Roman"/>
                <a:sym typeface="Times New Roman"/>
              </a:rPr>
              <a:t>οστεοκλαστών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l-GR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41300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Χρήση 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Histone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Deacytelases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σε θεραπευτικά σχήματα</a:t>
            </a:r>
            <a:b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vorinostat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, valproic acid, </a:t>
            </a:r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trichostatin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A).</a:t>
            </a:r>
            <a:endParaRPr lang="en-GB" dirty="0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0" name="Google Shape;210;g161f2a11f85_1_10"/>
          <p:cNvPicPr preferRelativeResize="0"/>
          <p:nvPr/>
        </p:nvPicPr>
        <p:blipFill rotWithShape="1">
          <a:blip r:embed="rId3"/>
          <a:stretch/>
        </p:blipFill>
        <p:spPr>
          <a:xfrm>
            <a:off x="7715890" y="1831171"/>
            <a:ext cx="3328416" cy="32036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466F88-4EF5-B2D5-C5FB-3FA602326727}"/>
              </a:ext>
            </a:extLst>
          </p:cNvPr>
          <p:cNvSpPr txBox="1"/>
          <p:nvPr/>
        </p:nvSpPr>
        <p:spPr>
          <a:xfrm>
            <a:off x="7715890" y="5042063"/>
            <a:ext cx="282473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100" i="1" dirty="0"/>
              <a:t>Alessandro Allegra, Epigenetic Crosstalk between Malignant Plasma Cells and the Tumour Microenvironment in Multiple Myeloma, Cancers, 2022</a:t>
            </a:r>
          </a:p>
          <a:p>
            <a:endParaRPr lang="en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6BD30-7C7A-DE80-BDF6-649F985E3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highlight>
                  <a:srgbClr val="00FFFF"/>
                </a:highlight>
              </a:rPr>
              <a:t>Τι </a:t>
            </a:r>
            <a:r>
              <a:rPr lang="el-GR" dirty="0" err="1">
                <a:highlight>
                  <a:srgbClr val="00FFFF"/>
                </a:highlight>
              </a:rPr>
              <a:t>ισχυει</a:t>
            </a:r>
            <a:r>
              <a:rPr lang="el-GR" dirty="0">
                <a:highlight>
                  <a:srgbClr val="00FFFF"/>
                </a:highlight>
              </a:rPr>
              <a:t> για την </a:t>
            </a:r>
            <a:r>
              <a:rPr lang="el-GR" dirty="0" err="1">
                <a:highlight>
                  <a:srgbClr val="00FFFF"/>
                </a:highlight>
              </a:rPr>
              <a:t>επιγενετικη</a:t>
            </a:r>
            <a:r>
              <a:rPr lang="el-GR" dirty="0">
                <a:highlight>
                  <a:srgbClr val="00FFFF"/>
                </a:highlight>
              </a:rPr>
              <a:t> </a:t>
            </a:r>
            <a:r>
              <a:rPr lang="el-GR" dirty="0" err="1">
                <a:highlight>
                  <a:srgbClr val="00FFFF"/>
                </a:highlight>
              </a:rPr>
              <a:t>τροποποιηση</a:t>
            </a:r>
            <a:r>
              <a:rPr lang="el-GR" dirty="0">
                <a:highlight>
                  <a:srgbClr val="00FFFF"/>
                </a:highlight>
              </a:rPr>
              <a:t> και την </a:t>
            </a:r>
            <a:r>
              <a:rPr lang="el-GR" dirty="0" err="1">
                <a:highlight>
                  <a:srgbClr val="00FFFF"/>
                </a:highlight>
              </a:rPr>
              <a:t>παθογενεια</a:t>
            </a:r>
            <a:r>
              <a:rPr lang="el-GR" dirty="0">
                <a:highlight>
                  <a:srgbClr val="00FFFF"/>
                </a:highlight>
              </a:rPr>
              <a:t> </a:t>
            </a:r>
            <a:r>
              <a:rPr lang="el-GR" dirty="0" err="1">
                <a:highlight>
                  <a:srgbClr val="00FFFF"/>
                </a:highlight>
              </a:rPr>
              <a:t>τησ</a:t>
            </a:r>
            <a:r>
              <a:rPr lang="el-GR" dirty="0">
                <a:highlight>
                  <a:srgbClr val="00FFFF"/>
                </a:highlight>
              </a:rPr>
              <a:t> </a:t>
            </a:r>
            <a:r>
              <a:rPr lang="el-GR" dirty="0" err="1">
                <a:highlight>
                  <a:srgbClr val="00FFFF"/>
                </a:highlight>
              </a:rPr>
              <a:t>οστικησ</a:t>
            </a:r>
            <a:r>
              <a:rPr lang="el-GR" dirty="0">
                <a:highlight>
                  <a:srgbClr val="00FFFF"/>
                </a:highlight>
              </a:rPr>
              <a:t> </a:t>
            </a:r>
            <a:r>
              <a:rPr lang="el-GR" dirty="0" err="1">
                <a:highlight>
                  <a:srgbClr val="00FFFF"/>
                </a:highlight>
              </a:rPr>
              <a:t>νοσου</a:t>
            </a:r>
            <a:r>
              <a:rPr lang="el-GR" dirty="0">
                <a:highlight>
                  <a:srgbClr val="00FFFF"/>
                </a:highlight>
              </a:rPr>
              <a:t> στο </a:t>
            </a:r>
            <a:r>
              <a:rPr lang="el-GR" dirty="0" err="1">
                <a:highlight>
                  <a:srgbClr val="00FFFF"/>
                </a:highlight>
              </a:rPr>
              <a:t>π.μ</a:t>
            </a:r>
            <a:r>
              <a:rPr lang="el-GR" dirty="0">
                <a:highlight>
                  <a:srgbClr val="00FFFF"/>
                </a:highlight>
              </a:rPr>
              <a:t>?</a:t>
            </a:r>
            <a:endParaRPr lang="en-GR" dirty="0">
              <a:highlight>
                <a:srgbClr val="00FF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A69D2-D818-5FC5-3F1D-FD3174968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1) </a:t>
            </a:r>
            <a:r>
              <a:rPr lang="el-GR" dirty="0" err="1"/>
              <a:t>Επιγενετική</a:t>
            </a:r>
            <a:r>
              <a:rPr lang="el-GR" dirty="0"/>
              <a:t> τροποποίηση συμβαίνει, αλλά δεν έχει κλινική σημασία.</a:t>
            </a:r>
          </a:p>
          <a:p>
            <a:r>
              <a:rPr lang="el-GR" dirty="0"/>
              <a:t>2) Αποτελεί σημαντικό κομμάτι της </a:t>
            </a:r>
            <a:r>
              <a:rPr lang="el-GR" dirty="0" err="1"/>
              <a:t>παθοφυσιολογίας</a:t>
            </a:r>
            <a:r>
              <a:rPr lang="el-GR" dirty="0"/>
              <a:t> της και η αναστολή των </a:t>
            </a:r>
            <a:r>
              <a:rPr lang="el-GR" dirty="0" err="1"/>
              <a:t>επιγενετικών</a:t>
            </a:r>
            <a:r>
              <a:rPr lang="el-GR" dirty="0"/>
              <a:t> μηχανισμών αποτελεί θεραπευτικούς στόχους.</a:t>
            </a:r>
          </a:p>
          <a:p>
            <a:r>
              <a:rPr lang="el-GR" dirty="0"/>
              <a:t>3) Οι </a:t>
            </a:r>
            <a:r>
              <a:rPr lang="el-GR" dirty="0" err="1"/>
              <a:t>επιγενετικές</a:t>
            </a:r>
            <a:r>
              <a:rPr lang="el-GR" dirty="0"/>
              <a:t> αλλαγές είναι βραχύβιες και </a:t>
            </a:r>
            <a:r>
              <a:rPr lang="el-GR" dirty="0" err="1"/>
              <a:t>αναστέλονται</a:t>
            </a:r>
            <a:r>
              <a:rPr lang="el-GR" dirty="0"/>
              <a:t> γρήγορα με την έναρξη της θεραπείας.</a:t>
            </a:r>
          </a:p>
          <a:p>
            <a:r>
              <a:rPr lang="el-GR" dirty="0"/>
              <a:t>4) Οι </a:t>
            </a:r>
            <a:r>
              <a:rPr lang="el-GR" dirty="0" err="1"/>
              <a:t>επιγενετικές</a:t>
            </a:r>
            <a:r>
              <a:rPr lang="el-GR" dirty="0"/>
              <a:t> αλλαγές αφορούν μόνο στην τροποποίηση της </a:t>
            </a:r>
            <a:r>
              <a:rPr lang="el-GR" dirty="0" err="1"/>
              <a:t>οστεοκλαστικής</a:t>
            </a:r>
            <a:r>
              <a:rPr lang="el-GR" dirty="0"/>
              <a:t> δραστηριότητας.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761692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819370" y="1524"/>
            <a:ext cx="4476806" cy="118872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dirty="0"/>
              <a:t>ΥΠΟΞΙΑ</a:t>
            </a:r>
            <a:endParaRPr lang="en-GR" dirty="0"/>
          </a:p>
        </p:txBody>
      </p:sp>
      <p:sp>
        <p:nvSpPr>
          <p:cNvPr id="216" name="Google Shape;216;p21"/>
          <p:cNvSpPr txBox="1">
            <a:spLocks noGrp="1"/>
          </p:cNvSpPr>
          <p:nvPr>
            <p:ph idx="1"/>
          </p:nvPr>
        </p:nvSpPr>
        <p:spPr>
          <a:xfrm>
            <a:off x="803244" y="1280160"/>
            <a:ext cx="4492932" cy="542544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Η </a:t>
            </a:r>
            <a:r>
              <a:rPr lang="el-GR" dirty="0" err="1">
                <a:latin typeface="Times New Roman"/>
                <a:ea typeface="Times New Roman"/>
                <a:cs typeface="Times New Roman"/>
                <a:sym typeface="Times New Roman"/>
              </a:rPr>
              <a:t>υποξία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 αποτελεί βασικό στοιχείο του </a:t>
            </a:r>
            <a:r>
              <a:rPr lang="el-GR" dirty="0" err="1">
                <a:latin typeface="Times New Roman"/>
                <a:ea typeface="Times New Roman"/>
                <a:cs typeface="Times New Roman"/>
                <a:sym typeface="Times New Roman"/>
              </a:rPr>
              <a:t>μικροπεριβάλλοντος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 στον μυελό των οστών ασθενών με ΠΜ, και επάγει την έκκριση </a:t>
            </a:r>
            <a:r>
              <a:rPr lang="el-GR" dirty="0" err="1">
                <a:latin typeface="Times New Roman"/>
                <a:ea typeface="Times New Roman"/>
                <a:cs typeface="Times New Roman"/>
                <a:sym typeface="Times New Roman"/>
              </a:rPr>
              <a:t>αγγειογενετικών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 παραγόντων (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VEGF, HIF-1a).</a:t>
            </a: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❏"/>
            </a:pP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H </a:t>
            </a:r>
            <a:r>
              <a:rPr lang="el-GR" dirty="0" err="1">
                <a:latin typeface="Times New Roman"/>
                <a:ea typeface="Times New Roman"/>
                <a:cs typeface="Times New Roman"/>
                <a:sym typeface="Times New Roman"/>
              </a:rPr>
              <a:t>υποξία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 προκαλεί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el-GR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l-GR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 b="1" dirty="0">
                <a:latin typeface="Times New Roman"/>
                <a:ea typeface="Times New Roman"/>
                <a:cs typeface="Times New Roman"/>
                <a:sym typeface="Times New Roman"/>
              </a:rPr>
              <a:t>1)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Αύξηση έκφρασης  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SDF-1(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κύτταρα </a:t>
            </a:r>
            <a:r>
              <a:rPr lang="el-GR" dirty="0" err="1">
                <a:latin typeface="Times New Roman"/>
                <a:ea typeface="Times New Roman"/>
                <a:cs typeface="Times New Roman"/>
                <a:sym typeface="Times New Roman"/>
              </a:rPr>
              <a:t>μικροπεριβάλλοντος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)/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CXCR4 (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Cs)→ </a:t>
            </a:r>
            <a:b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διατήρηση  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MCs  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στον Μ.Ο.</a:t>
            </a:r>
            <a:b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l-GR" b="1" dirty="0">
                <a:latin typeface="Times New Roman"/>
                <a:ea typeface="Times New Roman"/>
                <a:cs typeface="Times New Roman"/>
                <a:sym typeface="Times New Roman"/>
              </a:rPr>
              <a:t>2)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Αύξηση παραγωγής 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IL-6 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και 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TGF-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β από </a:t>
            </a:r>
            <a:b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MC 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και  κύτταρα </a:t>
            </a:r>
            <a:r>
              <a:rPr lang="el-GR" dirty="0" err="1">
                <a:latin typeface="Times New Roman"/>
                <a:ea typeface="Times New Roman"/>
                <a:cs typeface="Times New Roman"/>
                <a:sym typeface="Times New Roman"/>
              </a:rPr>
              <a:t>μικροπεριβάλλοντος</a:t>
            </a:r>
            <a:b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l-GR" b="1" dirty="0">
                <a:latin typeface="Times New Roman"/>
                <a:ea typeface="Times New Roman"/>
                <a:cs typeface="Times New Roman"/>
                <a:sym typeface="Times New Roman"/>
              </a:rPr>
              <a:t>3)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l-GR" dirty="0" err="1">
                <a:latin typeface="Times New Roman"/>
                <a:ea typeface="Times New Roman"/>
                <a:cs typeface="Times New Roman"/>
                <a:sym typeface="Times New Roman"/>
              </a:rPr>
              <a:t>ύξηση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 παραγωγής </a:t>
            </a:r>
            <a:r>
              <a:rPr lang="el-GR" dirty="0" err="1">
                <a:latin typeface="Times New Roman"/>
                <a:ea typeface="Times New Roman"/>
                <a:cs typeface="Times New Roman"/>
                <a:sym typeface="Times New Roman"/>
              </a:rPr>
              <a:t>εξωσωμάτων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και επικοινωνίας μεταξύ 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MCs-BMSCs </a:t>
            </a:r>
            <a:b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l-GR" dirty="0">
                <a:latin typeface="Times New Roman"/>
                <a:ea typeface="Times New Roman"/>
                <a:cs typeface="Times New Roman"/>
                <a:sym typeface="Times New Roman"/>
              </a:rPr>
              <a:t>μηχανισμός εξαρτώμενος από επίπεδα 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HIF-1a)</a:t>
            </a:r>
          </a:p>
          <a:p>
            <a:pPr marL="228600" lvl="0" indent="-508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sz="1500" dirty="0"/>
          </a:p>
        </p:txBody>
      </p:sp>
      <p:sp>
        <p:nvSpPr>
          <p:cNvPr id="226" name="Rectangle 221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Rectangle 223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7" name="Google Shape;217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72789" y="1902631"/>
            <a:ext cx="4782312" cy="306068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82F9D5-5D3C-1587-24C1-AF7BB9F36F3E}"/>
              </a:ext>
            </a:extLst>
          </p:cNvPr>
          <p:cNvSpPr txBox="1"/>
          <p:nvPr/>
        </p:nvSpPr>
        <p:spPr>
          <a:xfrm>
            <a:off x="6272789" y="5050203"/>
            <a:ext cx="4782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100" i="1" dirty="0"/>
              <a:t>Fakhredin Saba, “Outlook of hypoxia and miR-210 function in myeloma and osteoblast cells”, New Role of hypoxia in pathophysiology of multiple myeloma through miR-210, EXCLI J 2018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>
            <a:spLocks noGrp="1"/>
          </p:cNvSpPr>
          <p:nvPr>
            <p:ph type="title"/>
          </p:nvPr>
        </p:nvSpPr>
        <p:spPr>
          <a:xfrm>
            <a:off x="601375" y="53680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30" name="Google Shape;230;p23"/>
          <p:cNvSpPr txBox="1">
            <a:spLocks noGrp="1"/>
          </p:cNvSpPr>
          <p:nvPr>
            <p:ph idx="1"/>
          </p:nvPr>
        </p:nvSpPr>
        <p:spPr>
          <a:xfrm>
            <a:off x="798725" y="8191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sz="6300" dirty="0"/>
              <a:t>Σας ευχαριστώ για την προσοχή σας.</a:t>
            </a:r>
            <a:endParaRPr sz="6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10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2400" dirty="0">
                <a:solidFill>
                  <a:srgbClr val="FFFFFF"/>
                </a:solidFill>
              </a:rPr>
              <a:t>RANK-L/OPG </a:t>
            </a:r>
            <a:r>
              <a:rPr lang="el-GR" sz="2400" dirty="0">
                <a:solidFill>
                  <a:srgbClr val="FFFFFF"/>
                </a:solidFill>
              </a:rPr>
              <a:t>ισορροπία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Google Shape;97;p3"/>
          <p:cNvSpPr txBox="1">
            <a:spLocks noGrp="1"/>
          </p:cNvSpPr>
          <p:nvPr>
            <p:ph idx="1"/>
          </p:nvPr>
        </p:nvSpPr>
        <p:spPr>
          <a:xfrm>
            <a:off x="6259551" y="1444752"/>
            <a:ext cx="4652840" cy="3968496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228600" lvl="0" indent="-208005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476"/>
              <a:buChar char="•"/>
            </a:pPr>
            <a:r>
              <a:rPr lang="en-GB" i="0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Receptor activator of nuclear factor kappa-</a:t>
            </a:r>
            <a:r>
              <a:rPr lang="el-GR" i="0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Β </a:t>
            </a:r>
            <a:r>
              <a:rPr lang="en-GB" i="0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ligand (RANK-L)</a:t>
            </a:r>
            <a:br>
              <a:rPr lang="en-GB" i="0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i="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l-GR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έκκριση από </a:t>
            </a:r>
            <a:r>
              <a:rPr lang="en-GB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OBs, BMSCs, T-</a:t>
            </a:r>
            <a:r>
              <a:rPr lang="el-GR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λεμφοκύττατα</a:t>
            </a:r>
            <a:r>
              <a:rPr lang="el-GR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 ,</a:t>
            </a:r>
            <a:r>
              <a:rPr lang="el-GR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οστεοκύτταρα</a:t>
            </a:r>
            <a:r>
              <a:rPr lang="el-GR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 πλασματοκύτταρα (?)</a:t>
            </a:r>
            <a:br>
              <a:rPr lang="el-GR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-πρόσδεση σ</a:t>
            </a:r>
            <a:r>
              <a:rPr lang="el-GR" dirty="0">
                <a:solidFill>
                  <a:srgbClr val="404040"/>
                </a:solidFill>
              </a:rPr>
              <a:t>ε </a:t>
            </a:r>
            <a:r>
              <a:rPr lang="en-GB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RANK </a:t>
            </a:r>
            <a:r>
              <a:rPr lang="el-GR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υποδοχέα (</a:t>
            </a:r>
            <a:r>
              <a:rPr lang="en-GB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OCs)</a:t>
            </a:r>
            <a:r>
              <a:rPr lang="en-GB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Wingdings" pitchFamily="2" charset="2"/>
              </a:rPr>
              <a:t></a:t>
            </a:r>
            <a:r>
              <a:rPr lang="el-GR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ωρίμανση </a:t>
            </a:r>
            <a:r>
              <a:rPr lang="en-GB" dirty="0">
                <a:solidFill>
                  <a:srgbClr val="404040"/>
                </a:solidFill>
              </a:rPr>
              <a:t>OCs</a:t>
            </a:r>
            <a:endParaRPr lang="en-GB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57205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76"/>
              <a:buChar char="•"/>
            </a:pPr>
            <a:r>
              <a:rPr lang="en-GB" u="sng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l-GR" u="sng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στεοπρωτεγερίνη</a:t>
            </a:r>
            <a:r>
              <a:rPr lang="el-GR" u="sng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u="sng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OPG)</a:t>
            </a:r>
            <a:br>
              <a:rPr lang="en-GB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l-GR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έκκριση από </a:t>
            </a:r>
            <a:r>
              <a:rPr lang="en-GB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OBs, BMSCs, </a:t>
            </a:r>
            <a:r>
              <a:rPr lang="el-GR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οστεοκύτταρα</a:t>
            </a:r>
            <a:r>
              <a:rPr lang="el-GR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l-GR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l-GR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νταγωνιστής</a:t>
            </a:r>
            <a:r>
              <a:rPr lang="el-GR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πρόσδεσης στον </a:t>
            </a:r>
            <a:r>
              <a:rPr lang="en-GB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RANK</a:t>
            </a:r>
            <a:r>
              <a:rPr lang="en-GB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Wingdings" pitchFamily="2" charset="2"/>
              </a:rPr>
              <a:t></a:t>
            </a:r>
            <a:r>
              <a:rPr lang="el-GR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πρόσδεση στον </a:t>
            </a:r>
            <a:r>
              <a:rPr lang="en-GB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RANK-L</a:t>
            </a:r>
            <a:r>
              <a:rPr lang="en-GB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Wingdings" pitchFamily="2" charset="2"/>
              </a:rPr>
              <a:t></a:t>
            </a:r>
            <a:r>
              <a:rPr lang="el-GR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αναστολή ωρίμανσης </a:t>
            </a:r>
            <a:r>
              <a:rPr lang="el-GR" dirty="0">
                <a:solidFill>
                  <a:srgbClr val="404040"/>
                </a:solidFill>
              </a:rPr>
              <a:t>Ο</a:t>
            </a:r>
            <a:r>
              <a:rPr lang="en-GB" dirty="0">
                <a:solidFill>
                  <a:srgbClr val="404040"/>
                </a:solidFill>
              </a:rPr>
              <a:t>Cs.</a:t>
            </a:r>
            <a:endParaRPr lang="en-GB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71505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76"/>
              <a:buChar char="•"/>
            </a:pPr>
            <a:endParaRPr lang="en-GB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143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GB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27CA287-021B-0E58-3DB3-A138143CB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-7109"/>
            <a:ext cx="11887200" cy="618623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D23FD-9684-C56A-485C-7C72E840438C}"/>
              </a:ext>
            </a:extLst>
          </p:cNvPr>
          <p:cNvSpPr txBox="1"/>
          <p:nvPr/>
        </p:nvSpPr>
        <p:spPr>
          <a:xfrm>
            <a:off x="304800" y="6179127"/>
            <a:ext cx="99264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100" i="1" dirty="0"/>
              <a:t>Jie Ming, “ Role of RANKL/RANK/OPG axis on bone homeostasis and immune system”, Targeting the RANKL/RANK/OPG Axis for cancer Therapy, Front. Oncol, 07 August,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RANK-L/OPG ρύθμιση</a:t>
            </a:r>
            <a:endParaRPr lang="en-GR"/>
          </a:p>
        </p:txBody>
      </p:sp>
      <p:sp>
        <p:nvSpPr>
          <p:cNvPr id="109" name="Google Shape;109;p5"/>
          <p:cNvSpPr txBox="1"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0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PTH, Vit-D, </a:t>
            </a:r>
            <a:r>
              <a:rPr lang="el-GR">
                <a:latin typeface="Calibri"/>
                <a:ea typeface="Calibri"/>
                <a:cs typeface="Calibri"/>
                <a:sym typeface="Calibri"/>
              </a:rPr>
              <a:t>οιστρογόνα,γλυκοκορτικοειδή,Τ-κύτταρα (μέσω παραγωγής κυτταροκινών) επηρεάζουν τα επίπεδα αυτών των δύο πρωτεινών</a:t>
            </a:r>
          </a:p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l-GR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D094233A-F2D5-EBD9-D6AF-D11999CC5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206" y="1120741"/>
            <a:ext cx="5001985" cy="30759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455673-86CE-7DB6-8D98-D1AE3C721E3F}"/>
              </a:ext>
            </a:extLst>
          </p:cNvPr>
          <p:cNvSpPr txBox="1"/>
          <p:nvPr/>
        </p:nvSpPr>
        <p:spPr>
          <a:xfrm>
            <a:off x="6215205" y="4269647"/>
            <a:ext cx="50019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i="1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Dulshara</a:t>
            </a:r>
            <a:r>
              <a:rPr lang="en-GB" sz="1100" b="0" i="1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sz="1100" b="0" i="1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Sachini</a:t>
            </a:r>
            <a:r>
              <a:rPr lang="en-GB" sz="1100" b="0" i="1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sz="1100" b="0" i="1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Amarasekara</a:t>
            </a:r>
            <a:r>
              <a:rPr lang="en-GB" sz="1100" b="0" i="1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, ”Summary of the effects of osteoclastogenic and anti-osteoclastogenic  cytokines in </a:t>
            </a:r>
            <a:r>
              <a:rPr lang="en-GB" sz="1100" b="0" i="1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osteoclastogenesis</a:t>
            </a:r>
            <a:r>
              <a:rPr lang="en-GB" sz="1100" b="0" i="1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.”, Regulation of Osteoclast Differentiation by Cytokine Network, Immune Network, Feb 2018.</a:t>
            </a:r>
            <a:endParaRPr lang="en-GR" sz="11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ΒΑΣΙΚΟΣ ΑΞΟΝΑΣ ΠΑΘΟΓΕΝΕΙΑΣ</a:t>
            </a:r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idx="1"/>
          </p:nvPr>
        </p:nvSpPr>
        <p:spPr>
          <a:xfrm>
            <a:off x="0" y="107886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l-GR" sz="1800">
                <a:latin typeface="Calibri"/>
                <a:ea typeface="Calibri"/>
                <a:cs typeface="Calibri"/>
                <a:sym typeface="Calibri"/>
              </a:rPr>
              <a:t>Αυξημένη οστεοκλαστική δραστηριότητα/ Μειωμένη οστεοβλαστική δραστηριότητα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l-GR" sz="1800">
                <a:latin typeface="Calibri"/>
                <a:ea typeface="Calibri"/>
                <a:cs typeface="Calibri"/>
                <a:sym typeface="Calibri"/>
              </a:rPr>
              <a:t>Βασική διαφορά οστικής νόσου στο ΠΜ συγκριτικά με συμπαγείς όγκους είναι η πλήρης απουσία σχηματισμού νέου οστού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17" name="Google Shape;117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31" y="3154759"/>
            <a:ext cx="4428227" cy="2275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4400" y="2994829"/>
            <a:ext cx="4709007" cy="243536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/>
          <p:nvPr/>
        </p:nvSpPr>
        <p:spPr>
          <a:xfrm>
            <a:off x="1481959" y="5938345"/>
            <a:ext cx="21438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Φυσιολογικό οστό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6933134" y="5938345"/>
            <a:ext cx="32661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Οστό ασθενούς με ΠΜ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46FE0-0AEC-E945-A5B7-CAE7A0C2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>
                <a:highlight>
                  <a:srgbClr val="00FFFF"/>
                </a:highlight>
              </a:rPr>
              <a:t>Ποιοσ</a:t>
            </a:r>
            <a:r>
              <a:rPr lang="el-GR" dirty="0">
                <a:highlight>
                  <a:srgbClr val="00FFFF"/>
                </a:highlight>
              </a:rPr>
              <a:t> είναι ο </a:t>
            </a:r>
            <a:r>
              <a:rPr lang="el-GR" dirty="0" err="1">
                <a:highlight>
                  <a:srgbClr val="00FFFF"/>
                </a:highlight>
              </a:rPr>
              <a:t>βασικοσ</a:t>
            </a:r>
            <a:r>
              <a:rPr lang="el-GR" dirty="0">
                <a:highlight>
                  <a:srgbClr val="00FFFF"/>
                </a:highlight>
              </a:rPr>
              <a:t> </a:t>
            </a:r>
            <a:r>
              <a:rPr lang="el-GR" dirty="0" err="1">
                <a:highlight>
                  <a:srgbClr val="00FFFF"/>
                </a:highlight>
              </a:rPr>
              <a:t>αξονασ</a:t>
            </a:r>
            <a:r>
              <a:rPr lang="el-GR" dirty="0">
                <a:highlight>
                  <a:srgbClr val="00FFFF"/>
                </a:highlight>
              </a:rPr>
              <a:t> της </a:t>
            </a:r>
            <a:r>
              <a:rPr lang="el-GR" dirty="0" err="1">
                <a:highlight>
                  <a:srgbClr val="00FFFF"/>
                </a:highlight>
              </a:rPr>
              <a:t>παθογενειασ</a:t>
            </a:r>
            <a:r>
              <a:rPr lang="el-GR" dirty="0">
                <a:highlight>
                  <a:srgbClr val="00FFFF"/>
                </a:highlight>
              </a:rPr>
              <a:t> της </a:t>
            </a:r>
            <a:r>
              <a:rPr lang="el-GR" dirty="0" err="1">
                <a:highlight>
                  <a:srgbClr val="00FFFF"/>
                </a:highlight>
              </a:rPr>
              <a:t>οστικησ</a:t>
            </a:r>
            <a:r>
              <a:rPr lang="el-GR" dirty="0">
                <a:highlight>
                  <a:srgbClr val="00FFFF"/>
                </a:highlight>
              </a:rPr>
              <a:t> </a:t>
            </a:r>
            <a:r>
              <a:rPr lang="el-GR" dirty="0" err="1">
                <a:highlight>
                  <a:srgbClr val="00FFFF"/>
                </a:highlight>
              </a:rPr>
              <a:t>νοσου</a:t>
            </a:r>
            <a:r>
              <a:rPr lang="el-GR" dirty="0">
                <a:highlight>
                  <a:srgbClr val="00FFFF"/>
                </a:highlight>
              </a:rPr>
              <a:t> στο </a:t>
            </a:r>
            <a:r>
              <a:rPr lang="el-GR" dirty="0" err="1">
                <a:highlight>
                  <a:srgbClr val="00FFFF"/>
                </a:highlight>
              </a:rPr>
              <a:t>π.μ</a:t>
            </a:r>
            <a:r>
              <a:rPr lang="el-GR" dirty="0">
                <a:highlight>
                  <a:srgbClr val="00FFFF"/>
                </a:highlight>
              </a:rPr>
              <a:t>?</a:t>
            </a:r>
            <a:endParaRPr lang="en-GR" dirty="0">
              <a:highlight>
                <a:srgbClr val="00FFFF"/>
              </a:highligh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F483E4-08AE-79F2-3B58-567306A80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1900" dirty="0"/>
              <a:t>1) Αυξημένη </a:t>
            </a:r>
            <a:r>
              <a:rPr lang="el-GR" sz="1900" dirty="0" err="1"/>
              <a:t>οστεοβλαστική</a:t>
            </a:r>
            <a:r>
              <a:rPr lang="el-GR" sz="1900" dirty="0"/>
              <a:t> δραστηριότητα και αυξημένη </a:t>
            </a:r>
            <a:r>
              <a:rPr lang="el-GR" sz="1900" dirty="0" err="1"/>
              <a:t>οστεοκλαστική</a:t>
            </a:r>
            <a:r>
              <a:rPr lang="el-GR" sz="1900" dirty="0"/>
              <a:t> δραστηριότητα.</a:t>
            </a:r>
          </a:p>
          <a:p>
            <a:r>
              <a:rPr lang="el-GR" sz="1900" dirty="0"/>
              <a:t>2) Αυξημένη </a:t>
            </a:r>
            <a:r>
              <a:rPr lang="el-GR" sz="1900" dirty="0" err="1"/>
              <a:t>οστεοβλαστική</a:t>
            </a:r>
            <a:r>
              <a:rPr lang="el-GR" sz="1900" dirty="0"/>
              <a:t> δραστηριότητα και μειωμένη </a:t>
            </a:r>
            <a:r>
              <a:rPr lang="el-GR" sz="1900" dirty="0" err="1"/>
              <a:t>οστεοκλαστική</a:t>
            </a:r>
            <a:r>
              <a:rPr lang="el-GR" sz="1900" dirty="0"/>
              <a:t> δραστηριότητα.</a:t>
            </a:r>
          </a:p>
          <a:p>
            <a:r>
              <a:rPr lang="el-GR" sz="1900" dirty="0"/>
              <a:t>3) Μειωμένη </a:t>
            </a:r>
            <a:r>
              <a:rPr lang="el-GR" sz="1900" dirty="0" err="1"/>
              <a:t>οστεοβλαστική</a:t>
            </a:r>
            <a:r>
              <a:rPr lang="el-GR" sz="1900" dirty="0"/>
              <a:t> δραστηριότητα και μειωμένη </a:t>
            </a:r>
            <a:r>
              <a:rPr lang="el-GR" sz="1900" dirty="0" err="1"/>
              <a:t>οστεοκλαστική</a:t>
            </a:r>
            <a:r>
              <a:rPr lang="el-GR" sz="1900" dirty="0"/>
              <a:t> δραστηριότητα.</a:t>
            </a:r>
          </a:p>
          <a:p>
            <a:r>
              <a:rPr lang="el-GR" sz="1900" dirty="0"/>
              <a:t>4) Μειωμένη </a:t>
            </a:r>
            <a:r>
              <a:rPr lang="el-GR" sz="1900" dirty="0" err="1"/>
              <a:t>οστεοβλαστική</a:t>
            </a:r>
            <a:r>
              <a:rPr lang="el-GR" sz="1900" dirty="0"/>
              <a:t> δραστηριότητα και αυξημένη </a:t>
            </a:r>
            <a:r>
              <a:rPr lang="el-GR" sz="1900" dirty="0" err="1"/>
              <a:t>οστεοκλαστική</a:t>
            </a:r>
            <a:r>
              <a:rPr lang="el-GR" sz="1900" dirty="0"/>
              <a:t> δραστηριότητα.</a:t>
            </a:r>
            <a:endParaRPr lang="en-US" sz="1900" dirty="0"/>
          </a:p>
          <a:p>
            <a:r>
              <a:rPr lang="en-US" sz="1900" dirty="0"/>
              <a:t>5)</a:t>
            </a:r>
            <a:r>
              <a:rPr lang="el-GR" sz="1900" dirty="0"/>
              <a:t> </a:t>
            </a:r>
            <a:r>
              <a:rPr lang="el-GR" sz="1900" dirty="0" err="1"/>
              <a:t>Φυσιολογικ</a:t>
            </a:r>
            <a:r>
              <a:rPr lang="en-US" sz="1900" dirty="0" err="1"/>
              <a:t>ή</a:t>
            </a:r>
            <a:r>
              <a:rPr lang="el-GR" sz="1900" dirty="0"/>
              <a:t> </a:t>
            </a:r>
            <a:r>
              <a:rPr lang="el-GR" sz="1900" dirty="0" err="1"/>
              <a:t>οστεοβλαστική</a:t>
            </a:r>
            <a:r>
              <a:rPr lang="el-GR" sz="1900" dirty="0"/>
              <a:t> δραστηριότητα και αυξημένη </a:t>
            </a:r>
            <a:r>
              <a:rPr lang="el-GR" sz="1900" dirty="0" err="1"/>
              <a:t>οστεοκλαστική</a:t>
            </a:r>
            <a:r>
              <a:rPr lang="el-GR" sz="1900" dirty="0"/>
              <a:t> δραστηριότητα.</a:t>
            </a:r>
          </a:p>
          <a:p>
            <a:r>
              <a:rPr lang="el-GR" sz="1900" dirty="0"/>
              <a:t>6) Μειωμένη </a:t>
            </a:r>
            <a:r>
              <a:rPr lang="el-GR" sz="1900" dirty="0" err="1"/>
              <a:t>οστεοβλαστική</a:t>
            </a:r>
            <a:r>
              <a:rPr lang="el-GR" sz="1900" dirty="0"/>
              <a:t> δραστηριότητα και φυσιολογική </a:t>
            </a:r>
            <a:r>
              <a:rPr lang="el-GR" sz="1900" dirty="0" err="1"/>
              <a:t>οστεοκλαστική</a:t>
            </a:r>
            <a:r>
              <a:rPr lang="el-GR" sz="1900" dirty="0"/>
              <a:t> δραστηριότητα.</a:t>
            </a:r>
            <a:endParaRPr lang="en-US" sz="1900" dirty="0"/>
          </a:p>
          <a:p>
            <a:endParaRPr lang="en-US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59115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sz="2000"/>
              <a:t>Μηχανισμοί τροποποίησης οστικού μεταβολισμού</a:t>
            </a:r>
          </a:p>
        </p:txBody>
      </p:sp>
      <p:sp>
        <p:nvSpPr>
          <p:cNvPr id="126" name="Google Shape;126;p7"/>
          <p:cNvSpPr txBox="1"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342900" lvl="0" indent="-215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l-GR">
                <a:latin typeface="Calibri"/>
                <a:ea typeface="Calibri"/>
                <a:cs typeface="Calibri"/>
                <a:sym typeface="Calibri"/>
              </a:rPr>
              <a:t> Άμεση </a:t>
            </a:r>
            <a:r>
              <a:rPr lang="el-GR"/>
              <a:t>κυτταρική επαφή.</a:t>
            </a:r>
          </a:p>
          <a:p>
            <a:pPr marL="342900" lvl="0" indent="-2159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l-GR">
                <a:latin typeface="Calibri"/>
                <a:ea typeface="Calibri"/>
                <a:cs typeface="Calibri"/>
                <a:sym typeface="Calibri"/>
              </a:rPr>
              <a:t>Διαλυτοί παράγοντες/χυμοκίνες.</a:t>
            </a:r>
            <a:endParaRPr lang="el-GR"/>
          </a:p>
          <a:p>
            <a:pPr marL="342900" lvl="0" indent="-2159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l-GR">
                <a:latin typeface="Calibri"/>
                <a:ea typeface="Calibri"/>
                <a:cs typeface="Calibri"/>
                <a:sym typeface="Calibri"/>
              </a:rPr>
              <a:t>Επιγενετικές αλλαγές.</a:t>
            </a:r>
          </a:p>
          <a:p>
            <a:pPr marL="514350" lvl="0" indent="-33655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lang="el-GR"/>
          </a:p>
        </p:txBody>
      </p:sp>
      <p:sp>
        <p:nvSpPr>
          <p:cNvPr id="136" name="Rectangle 131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3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7" name="Google Shape;127;p7"/>
          <p:cNvPicPr preferRelativeResize="0"/>
          <p:nvPr/>
        </p:nvPicPr>
        <p:blipFill rotWithShape="1">
          <a:blip r:embed="rId3"/>
          <a:stretch/>
        </p:blipFill>
        <p:spPr>
          <a:xfrm>
            <a:off x="4823366" y="1307985"/>
            <a:ext cx="6227064" cy="4249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Google Shape;132;p8"/>
          <p:cNvSpPr txBox="1">
            <a:spLocks noGrp="1"/>
          </p:cNvSpPr>
          <p:nvPr>
            <p:ph type="title"/>
          </p:nvPr>
        </p:nvSpPr>
        <p:spPr>
          <a:xfrm>
            <a:off x="2231136" y="1074"/>
            <a:ext cx="7729728" cy="1188720"/>
          </a:xfrm>
          <a:prstGeom prst="rect">
            <a:avLst/>
          </a:prstGeom>
          <a:solidFill>
            <a:srgbClr val="FFFFFF"/>
          </a:solidFill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ΑΥΞΗΜΕΝΗ ΟΣΤΕΟΚΛΑΣΤΙΚΗ ΔΡΑΣΤΗΡΙΟΤΗΤΑ (1)</a:t>
            </a:r>
            <a:endParaRPr lang="en-GR"/>
          </a:p>
        </p:txBody>
      </p:sp>
      <p:sp>
        <p:nvSpPr>
          <p:cNvPr id="133" name="Google Shape;133;p8"/>
          <p:cNvSpPr txBox="1">
            <a:spLocks noGrp="1"/>
          </p:cNvSpPr>
          <p:nvPr>
            <p:ph idx="1"/>
          </p:nvPr>
        </p:nvSpPr>
        <p:spPr>
          <a:xfrm>
            <a:off x="1499616" y="1656138"/>
            <a:ext cx="9326880" cy="3854646"/>
          </a:xfrm>
          <a:prstGeom prst="rect">
            <a:avLst/>
          </a:prstGeom>
        </p:spPr>
        <p:txBody>
          <a:bodyPr spcFirstLastPara="1" lIns="91425" tIns="45700" rIns="91425" bIns="45700" anchorCtr="0">
            <a:normAutofit lnSpcReduction="10000"/>
          </a:bodyPr>
          <a:lstStyle/>
          <a:p>
            <a:pPr marL="228600" lvl="0" indent="-17018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314"/>
              <a:buChar char="❏"/>
            </a:pPr>
            <a:r>
              <a:rPr lang="el-GR" sz="1600" b="1" i="1" u="sng" dirty="0" err="1">
                <a:solidFill>
                  <a:srgbClr val="404040"/>
                </a:solidFill>
              </a:rPr>
              <a:t>Πλασματοκύττατα</a:t>
            </a:r>
            <a:r>
              <a:rPr lang="el-GR" sz="1600" b="1" i="1" u="sng" dirty="0">
                <a:solidFill>
                  <a:srgbClr val="404040"/>
                </a:solidFill>
              </a:rPr>
              <a:t> (</a:t>
            </a:r>
            <a:r>
              <a:rPr lang="en-GB" sz="1600" b="1" i="1" u="sng" dirty="0">
                <a:solidFill>
                  <a:srgbClr val="404040"/>
                </a:solidFill>
              </a:rPr>
              <a:t>PCs)</a:t>
            </a:r>
            <a:b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Θέση των </a:t>
            </a:r>
            <a: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PCs </a:t>
            </a:r>
            <a: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πολύ κοντά στην θέση οστικής απορρόφησης (</a:t>
            </a:r>
            <a:r>
              <a:rPr lang="en-GB" sz="160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Ocs</a:t>
            </a:r>
            <a: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b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Επάγουν την </a:t>
            </a:r>
            <a:r>
              <a:rPr lang="el-GR" sz="160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οστεοβλαστική</a:t>
            </a:r>
            <a: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έκκριση του </a:t>
            </a:r>
            <a: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RANK-L, </a:t>
            </a:r>
            <a: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με συνοδό μείωση έκκρισης της </a:t>
            </a:r>
            <a: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OPG </a:t>
            </a:r>
            <a: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μέσω του συστήματος </a:t>
            </a:r>
            <a:r>
              <a:rPr lang="en-GB" sz="160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Syndecan</a:t>
            </a:r>
            <a: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(CD-138).</a:t>
            </a:r>
            <a:b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Έ</a:t>
            </a:r>
            <a:r>
              <a:rPr lang="el-GR" sz="1600" dirty="0">
                <a:solidFill>
                  <a:srgbClr val="404040"/>
                </a:solidFill>
              </a:rPr>
              <a:t>κκριση :</a:t>
            </a:r>
            <a:b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1) </a:t>
            </a:r>
            <a:r>
              <a:rPr lang="en-GB" sz="1600" u="sng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GB" sz="1600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ecoy receptor 3 (DcR3) (</a:t>
            </a:r>
            <a:r>
              <a:rPr lang="el-GR" sz="1600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ΤΝ</a:t>
            </a:r>
            <a:r>
              <a:rPr lang="en-US" sz="1600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GB" sz="1600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a-R superfamily)</a:t>
            </a:r>
            <a: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b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επάγει την </a:t>
            </a:r>
            <a:r>
              <a:rPr lang="el-GR" sz="1600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οστεοκλαστική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ωρίμανση και διαφοροποίηση.</a:t>
            </a:r>
            <a:r>
              <a:rPr lang="el-GR" sz="1600" dirty="0">
                <a:solidFill>
                  <a:srgbClr val="404040"/>
                </a:solidFill>
              </a:rPr>
              <a:t> </a:t>
            </a:r>
            <a:b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l-GR" sz="16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sz="1600" u="sng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lang="en-GB" sz="1600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PTH-related-Peptides</a:t>
            </a:r>
            <a: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b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επάγουν την επιβίωση και την παραγωγή των </a:t>
            </a:r>
            <a: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RANK-L 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και </a:t>
            </a:r>
            <a: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MCP-1 (</a:t>
            </a:r>
            <a:r>
              <a:rPr lang="el-GR" sz="1600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αυτοκρινής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δράση κυρίως).</a:t>
            </a:r>
            <a:b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3) </a:t>
            </a:r>
            <a:r>
              <a:rPr lang="en-GB" sz="1600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Macrophage inflammatory protein-1 alpha (MIP-1</a:t>
            </a:r>
            <a:r>
              <a:rPr lang="el-GR" sz="1600" u="sng" dirty="0">
                <a:solidFill>
                  <a:srgbClr val="40404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l-GR" sz="1600" u="sng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l-GR" sz="1600" u="sng" dirty="0">
                <a:solidFill>
                  <a:srgbClr val="404040"/>
                </a:solidFill>
              </a:rPr>
              <a:t> </a:t>
            </a:r>
            <a:br>
              <a:rPr lang="el-GR" sz="1600" dirty="0">
                <a:solidFill>
                  <a:srgbClr val="404040"/>
                </a:solidFill>
              </a:rPr>
            </a:br>
            <a:r>
              <a:rPr lang="el-GR" sz="1600" dirty="0">
                <a:solidFill>
                  <a:srgbClr val="404040"/>
                </a:solidFill>
              </a:rPr>
              <a:t>     </a:t>
            </a:r>
            <a: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C-C 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οικογένεια </a:t>
            </a:r>
            <a:r>
              <a:rPr lang="el-GR" sz="1600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χημοκινών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l-GR" sz="1600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Δρά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μέσω του υποδοχέα </a:t>
            </a:r>
            <a: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CCR1→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άμεση ενεργοποίηση </a:t>
            </a:r>
            <a: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OCs, 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ενίσχυση δράσης </a:t>
            </a:r>
            <a: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IL-6  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και επαγωγή         </a:t>
            </a:r>
            <a:r>
              <a:rPr lang="el-GR" sz="1600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διαντίδρασης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PCs-BMSCs</a:t>
            </a:r>
            <a: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Wingdings" pitchFamily="2" charset="2"/>
              </a:rPr>
              <a:t>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έκκριση </a:t>
            </a:r>
            <a: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RANK-L,</a:t>
            </a:r>
            <a:b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Προωθεί το </a:t>
            </a:r>
            <a: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homing 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των </a:t>
            </a:r>
            <a:r>
              <a:rPr lang="en-GB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PCs 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στο ΜΟ, την επιβίωση και την </a:t>
            </a:r>
            <a:r>
              <a:rPr lang="el-GR" sz="1600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αναπτυξή</a:t>
            </a:r>
            <a:r>
              <a:rPr lang="el-GR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τους.</a:t>
            </a:r>
            <a:r>
              <a:rPr lang="el-GR" sz="1600" dirty="0">
                <a:solidFill>
                  <a:srgbClr val="404040"/>
                </a:solidFill>
              </a:rPr>
              <a:t> </a:t>
            </a:r>
          </a:p>
          <a:p>
            <a:pPr marL="228600" lvl="0" indent="-111125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l-GR" sz="1100"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64135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l-GR" sz="1100"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{D20F7FD6-C86C-E24E-AD1B-E389346C7BD6}tf10001120</Template>
  <TotalTime>970</TotalTime>
  <Words>1691</Words>
  <Application>Microsoft Macintosh PowerPoint</Application>
  <PresentationFormat>Widescreen</PresentationFormat>
  <Paragraphs>106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</vt:lpstr>
      <vt:lpstr>Corbel</vt:lpstr>
      <vt:lpstr>Gill Sans MT</vt:lpstr>
      <vt:lpstr>Noto Sans</vt:lpstr>
      <vt:lpstr>Noto Sans Symbols</vt:lpstr>
      <vt:lpstr>Times New Roman</vt:lpstr>
      <vt:lpstr>Parcel</vt:lpstr>
      <vt:lpstr>H Παθογενεια της οστικής νόσου στο Πολλαπλούν Μυέλωμα</vt:lpstr>
      <vt:lpstr>Φυσιολογικό οστικό remodeling</vt:lpstr>
      <vt:lpstr>RANK-L/OPG ισορροπία</vt:lpstr>
      <vt:lpstr>PowerPoint Presentation</vt:lpstr>
      <vt:lpstr>RANK-L/OPG ρύθμιση</vt:lpstr>
      <vt:lpstr>ΒΑΣΙΚΟΣ ΑΞΟΝΑΣ ΠΑΘΟΓΕΝΕΙΑΣ</vt:lpstr>
      <vt:lpstr>Ποιοσ είναι ο βασικοσ αξονασ της παθογενειασ της οστικησ νοσου στο π.μ?</vt:lpstr>
      <vt:lpstr>Μηχανισμοί τροποποίησης οστικού μεταβολισμού</vt:lpstr>
      <vt:lpstr>ΑΥΞΗΜΕΝΗ ΟΣΤΕΟΚΛΑΣΤΙΚΗ ΔΡΑΣΤΗΡΙΟΤΗΤΑ (1)</vt:lpstr>
      <vt:lpstr>ΑΥΞΗΜΕΝΗ ΟΣΤΕΟΚΛΑΣΤΙΚΗ ΔΡΑΣΤΗΡΙΟΤΗΤΑ (2)</vt:lpstr>
      <vt:lpstr>PowerPoint Presentation</vt:lpstr>
      <vt:lpstr>ΑΥΞΗΜΕΝΗ ΟΣΤΕΟΚΛΑΣΤΙΚΗ ΔΡΑΣΤΗΡΙΟΤΗΤΑ (3)</vt:lpstr>
      <vt:lpstr>ΑΥΞΗΜΕΝΗ ΟΣΤΕΟΚΛΑΣΤΙΚΗ ΔΡΑΣΤΗΡΙΟΤΗΤΑ (4)</vt:lpstr>
      <vt:lpstr>ΜΕ ΠΟΙΟ ΤΡΟΠΟ ΑΥΞΑΝΕΤΑΙ Η ΟΣΤΙΚΗ ΑΠΟΡΡΟΦΗΣΗ ΣΤΟ Π.Μ?</vt:lpstr>
      <vt:lpstr>ΜΕΙΩΜΕΝΗ ΟΣΤΕΟΒΛΑΣΤΙΚΗ ΔΡΑΣΤΗΡΙΟΤΗΤΑ (1)</vt:lpstr>
      <vt:lpstr>ΜΕΙΩΜΕΝΗ ΟΣΤΕΟΒΛΑΣΤΙΚΗ ΔΡΑΣΤΗΡΙΟΤΗΤΑ (2)</vt:lpstr>
      <vt:lpstr>ΜΕΙΩΜΕΝΗ ΟΣΤΕΟΒΛΑΣΤΙΚΗ ΔΡΑΣΤΗΡΙΟΤΗΤΑ (3)</vt:lpstr>
      <vt:lpstr>ΜΕΙΩΜΕΝΗ ΟΣΤΕΟΒΛΑΣΤΙΚΗ ΔΡΑΣΤΗΡΙΟΤΗΤΑ (4)</vt:lpstr>
      <vt:lpstr>ΜΕΙΩΜΕΝΗ ΟΣΤΕΟΒΛΑΣΤΙΚΗ ΔΡΑΣΤΗΡΙΟΤΗΤΑ (5)</vt:lpstr>
      <vt:lpstr>ΤΙ ΙΣΧΥΕΙ ΓΙΑ ΤΗΝ ΟΣΤΕΟΒΛΑΣΤΙΚΗ ΔΡΑΣΤΗΡΙΟΤΗΤΑ ΣΤΗΝ ΠΑΘΟΓΕΝΕΙΑ ΤΟΥ Π.Μ?</vt:lpstr>
      <vt:lpstr>ΕΠΙΓΕΝΕΤΙΚΗ ΤΡΟΠΟΠΟΙΗΣΗ</vt:lpstr>
      <vt:lpstr>ΕΠΙΓΕΝΕΤΙΚΗ ΤΡΟΠΟΠΟΙΗΣΗ- Παράδειγμα μείωσης οστεοβλαστικής δράσης</vt:lpstr>
      <vt:lpstr>ΕΠΙΓΕΝΕΤΙΚΗ ΤΡΟΠΟΠΟΙΗΣΗ- Παράδειγμα αύξησης οστεοκλαστικής δράσης</vt:lpstr>
      <vt:lpstr>Τι ισχυει για την επιγενετικη τροποποιηση και την παθογενεια τησ οστικησ νοσου στο π.μ?</vt:lpstr>
      <vt:lpstr>ΥΠΟΞΙΑ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 Παθογενεια της οστικής νόσου στο Πολλαπλούν Μυέλωμα</dc:title>
  <dc:creator>Alexandros Gkiokas</dc:creator>
  <cp:lastModifiedBy>Alexandros Gkiokas</cp:lastModifiedBy>
  <cp:revision>14</cp:revision>
  <dcterms:created xsi:type="dcterms:W3CDTF">2022-10-03T14:42:22Z</dcterms:created>
  <dcterms:modified xsi:type="dcterms:W3CDTF">2022-10-11T13:39:25Z</dcterms:modified>
</cp:coreProperties>
</file>