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56" r:id="rId2"/>
    <p:sldId id="258" r:id="rId3"/>
    <p:sldId id="259" r:id="rId4"/>
    <p:sldId id="260" r:id="rId5"/>
    <p:sldId id="267" r:id="rId6"/>
    <p:sldId id="261" r:id="rId7"/>
    <p:sldId id="268" r:id="rId8"/>
    <p:sldId id="262" r:id="rId9"/>
    <p:sldId id="272" r:id="rId10"/>
    <p:sldId id="263" r:id="rId11"/>
    <p:sldId id="264" r:id="rId12"/>
    <p:sldId id="265" r:id="rId13"/>
    <p:sldId id="266" r:id="rId14"/>
    <p:sldId id="273" r:id="rId15"/>
    <p:sldId id="274" r:id="rId16"/>
    <p:sldId id="269" r:id="rId17"/>
    <p:sldId id="270" r:id="rId18"/>
    <p:sldId id="271"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0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giotis Balaskas" userId="64a91044aa6a40f4" providerId="LiveId" clId="{072B8CB5-9664-4FA1-9D0A-CED7F7EBC20D}"/>
    <pc:docChg chg="custSel addSld modSld modMainMaster">
      <pc:chgData name="Panagiotis Balaskas" userId="64a91044aa6a40f4" providerId="LiveId" clId="{072B8CB5-9664-4FA1-9D0A-CED7F7EBC20D}" dt="2021-05-13T15:46:37.220" v="133" actId="20577"/>
      <pc:docMkLst>
        <pc:docMk/>
      </pc:docMkLst>
      <pc:sldChg chg="addSp delSp modSp new mod setBg">
        <pc:chgData name="Panagiotis Balaskas" userId="64a91044aa6a40f4" providerId="LiveId" clId="{072B8CB5-9664-4FA1-9D0A-CED7F7EBC20D}" dt="2021-05-13T15:46:37.220" v="133" actId="20577"/>
        <pc:sldMkLst>
          <pc:docMk/>
          <pc:sldMk cId="2502216238" sldId="256"/>
        </pc:sldMkLst>
        <pc:spChg chg="del">
          <ac:chgData name="Panagiotis Balaskas" userId="64a91044aa6a40f4" providerId="LiveId" clId="{072B8CB5-9664-4FA1-9D0A-CED7F7EBC20D}" dt="2021-05-13T15:44:22.432" v="1" actId="478"/>
          <ac:spMkLst>
            <pc:docMk/>
            <pc:sldMk cId="2502216238" sldId="256"/>
            <ac:spMk id="2" creationId="{49F2455F-DB7D-4DEE-ACEB-6D27C5619226}"/>
          </ac:spMkLst>
        </pc:spChg>
        <pc:spChg chg="del">
          <ac:chgData name="Panagiotis Balaskas" userId="64a91044aa6a40f4" providerId="LiveId" clId="{072B8CB5-9664-4FA1-9D0A-CED7F7EBC20D}" dt="2021-05-13T15:44:23.772" v="2" actId="478"/>
          <ac:spMkLst>
            <pc:docMk/>
            <pc:sldMk cId="2502216238" sldId="256"/>
            <ac:spMk id="3" creationId="{72B9FD60-8CF2-4529-BA0A-53C2A65B759B}"/>
          </ac:spMkLst>
        </pc:spChg>
        <pc:spChg chg="add mod">
          <ac:chgData name="Panagiotis Balaskas" userId="64a91044aa6a40f4" providerId="LiveId" clId="{072B8CB5-9664-4FA1-9D0A-CED7F7EBC20D}" dt="2021-05-13T15:46:02.357" v="86" actId="1036"/>
          <ac:spMkLst>
            <pc:docMk/>
            <pc:sldMk cId="2502216238" sldId="256"/>
            <ac:spMk id="4" creationId="{D537D19A-DF1D-48BA-877B-EF48AAC25240}"/>
          </ac:spMkLst>
        </pc:spChg>
        <pc:spChg chg="add mod">
          <ac:chgData name="Panagiotis Balaskas" userId="64a91044aa6a40f4" providerId="LiveId" clId="{072B8CB5-9664-4FA1-9D0A-CED7F7EBC20D}" dt="2021-05-13T15:46:37.220" v="133" actId="20577"/>
          <ac:spMkLst>
            <pc:docMk/>
            <pc:sldMk cId="2502216238" sldId="256"/>
            <ac:spMk id="5" creationId="{FC8742EC-1156-4C7C-A00B-57A5C26C77F7}"/>
          </ac:spMkLst>
        </pc:spChg>
      </pc:sldChg>
      <pc:sldChg chg="delSp new mod setBg">
        <pc:chgData name="Panagiotis Balaskas" userId="64a91044aa6a40f4" providerId="LiveId" clId="{072B8CB5-9664-4FA1-9D0A-CED7F7EBC20D}" dt="2021-05-13T15:44:56.450" v="9"/>
        <pc:sldMkLst>
          <pc:docMk/>
          <pc:sldMk cId="2941761410" sldId="257"/>
        </pc:sldMkLst>
        <pc:spChg chg="del">
          <ac:chgData name="Panagiotis Balaskas" userId="64a91044aa6a40f4" providerId="LiveId" clId="{072B8CB5-9664-4FA1-9D0A-CED7F7EBC20D}" dt="2021-05-13T15:44:30.996" v="5" actId="478"/>
          <ac:spMkLst>
            <pc:docMk/>
            <pc:sldMk cId="2941761410" sldId="257"/>
            <ac:spMk id="2" creationId="{56B4E614-0317-4C76-A840-534FE9DDC3BD}"/>
          </ac:spMkLst>
        </pc:spChg>
        <pc:spChg chg="del">
          <ac:chgData name="Panagiotis Balaskas" userId="64a91044aa6a40f4" providerId="LiveId" clId="{072B8CB5-9664-4FA1-9D0A-CED7F7EBC20D}" dt="2021-05-13T15:44:29.932" v="4" actId="478"/>
          <ac:spMkLst>
            <pc:docMk/>
            <pc:sldMk cId="2941761410" sldId="257"/>
            <ac:spMk id="3" creationId="{853FC495-6CC6-4384-A902-82B2588EA288}"/>
          </ac:spMkLst>
        </pc:spChg>
      </pc:sldChg>
      <pc:sldMasterChg chg="setBg modSldLayout">
        <pc:chgData name="Panagiotis Balaskas" userId="64a91044aa6a40f4" providerId="LiveId" clId="{072B8CB5-9664-4FA1-9D0A-CED7F7EBC20D}" dt="2021-05-13T15:44:56.450" v="9"/>
        <pc:sldMasterMkLst>
          <pc:docMk/>
          <pc:sldMasterMk cId="1074424528" sldId="2147483648"/>
        </pc:sldMasterMkLst>
        <pc:sldLayoutChg chg="setBg">
          <pc:chgData name="Panagiotis Balaskas" userId="64a91044aa6a40f4" providerId="LiveId" clId="{072B8CB5-9664-4FA1-9D0A-CED7F7EBC20D}" dt="2021-05-13T15:44:56.450" v="9"/>
          <pc:sldLayoutMkLst>
            <pc:docMk/>
            <pc:sldMasterMk cId="1074424528" sldId="2147483648"/>
            <pc:sldLayoutMk cId="3828286067" sldId="2147483649"/>
          </pc:sldLayoutMkLst>
        </pc:sldLayoutChg>
        <pc:sldLayoutChg chg="setBg">
          <pc:chgData name="Panagiotis Balaskas" userId="64a91044aa6a40f4" providerId="LiveId" clId="{072B8CB5-9664-4FA1-9D0A-CED7F7EBC20D}" dt="2021-05-13T15:44:56.450" v="9"/>
          <pc:sldLayoutMkLst>
            <pc:docMk/>
            <pc:sldMasterMk cId="1074424528" sldId="2147483648"/>
            <pc:sldLayoutMk cId="1702216346" sldId="2147483650"/>
          </pc:sldLayoutMkLst>
        </pc:sldLayoutChg>
        <pc:sldLayoutChg chg="setBg">
          <pc:chgData name="Panagiotis Balaskas" userId="64a91044aa6a40f4" providerId="LiveId" clId="{072B8CB5-9664-4FA1-9D0A-CED7F7EBC20D}" dt="2021-05-13T15:44:56.450" v="9"/>
          <pc:sldLayoutMkLst>
            <pc:docMk/>
            <pc:sldMasterMk cId="1074424528" sldId="2147483648"/>
            <pc:sldLayoutMk cId="1068684669" sldId="2147483651"/>
          </pc:sldLayoutMkLst>
        </pc:sldLayoutChg>
        <pc:sldLayoutChg chg="setBg">
          <pc:chgData name="Panagiotis Balaskas" userId="64a91044aa6a40f4" providerId="LiveId" clId="{072B8CB5-9664-4FA1-9D0A-CED7F7EBC20D}" dt="2021-05-13T15:44:56.450" v="9"/>
          <pc:sldLayoutMkLst>
            <pc:docMk/>
            <pc:sldMasterMk cId="1074424528" sldId="2147483648"/>
            <pc:sldLayoutMk cId="1108960798" sldId="2147483652"/>
          </pc:sldLayoutMkLst>
        </pc:sldLayoutChg>
        <pc:sldLayoutChg chg="setBg">
          <pc:chgData name="Panagiotis Balaskas" userId="64a91044aa6a40f4" providerId="LiveId" clId="{072B8CB5-9664-4FA1-9D0A-CED7F7EBC20D}" dt="2021-05-13T15:44:56.450" v="9"/>
          <pc:sldLayoutMkLst>
            <pc:docMk/>
            <pc:sldMasterMk cId="1074424528" sldId="2147483648"/>
            <pc:sldLayoutMk cId="2504876377" sldId="2147483653"/>
          </pc:sldLayoutMkLst>
        </pc:sldLayoutChg>
        <pc:sldLayoutChg chg="setBg">
          <pc:chgData name="Panagiotis Balaskas" userId="64a91044aa6a40f4" providerId="LiveId" clId="{072B8CB5-9664-4FA1-9D0A-CED7F7EBC20D}" dt="2021-05-13T15:44:56.450" v="9"/>
          <pc:sldLayoutMkLst>
            <pc:docMk/>
            <pc:sldMasterMk cId="1074424528" sldId="2147483648"/>
            <pc:sldLayoutMk cId="2306407939" sldId="2147483654"/>
          </pc:sldLayoutMkLst>
        </pc:sldLayoutChg>
        <pc:sldLayoutChg chg="setBg">
          <pc:chgData name="Panagiotis Balaskas" userId="64a91044aa6a40f4" providerId="LiveId" clId="{072B8CB5-9664-4FA1-9D0A-CED7F7EBC20D}" dt="2021-05-13T15:44:56.450" v="9"/>
          <pc:sldLayoutMkLst>
            <pc:docMk/>
            <pc:sldMasterMk cId="1074424528" sldId="2147483648"/>
            <pc:sldLayoutMk cId="1915256368" sldId="2147483655"/>
          </pc:sldLayoutMkLst>
        </pc:sldLayoutChg>
        <pc:sldLayoutChg chg="setBg">
          <pc:chgData name="Panagiotis Balaskas" userId="64a91044aa6a40f4" providerId="LiveId" clId="{072B8CB5-9664-4FA1-9D0A-CED7F7EBC20D}" dt="2021-05-13T15:44:56.450" v="9"/>
          <pc:sldLayoutMkLst>
            <pc:docMk/>
            <pc:sldMasterMk cId="1074424528" sldId="2147483648"/>
            <pc:sldLayoutMk cId="3783182907" sldId="2147483656"/>
          </pc:sldLayoutMkLst>
        </pc:sldLayoutChg>
        <pc:sldLayoutChg chg="setBg">
          <pc:chgData name="Panagiotis Balaskas" userId="64a91044aa6a40f4" providerId="LiveId" clId="{072B8CB5-9664-4FA1-9D0A-CED7F7EBC20D}" dt="2021-05-13T15:44:56.450" v="9"/>
          <pc:sldLayoutMkLst>
            <pc:docMk/>
            <pc:sldMasterMk cId="1074424528" sldId="2147483648"/>
            <pc:sldLayoutMk cId="1736079777" sldId="2147483657"/>
          </pc:sldLayoutMkLst>
        </pc:sldLayoutChg>
        <pc:sldLayoutChg chg="setBg">
          <pc:chgData name="Panagiotis Balaskas" userId="64a91044aa6a40f4" providerId="LiveId" clId="{072B8CB5-9664-4FA1-9D0A-CED7F7EBC20D}" dt="2021-05-13T15:44:56.450" v="9"/>
          <pc:sldLayoutMkLst>
            <pc:docMk/>
            <pc:sldMasterMk cId="1074424528" sldId="2147483648"/>
            <pc:sldLayoutMk cId="1960070654" sldId="2147483658"/>
          </pc:sldLayoutMkLst>
        </pc:sldLayoutChg>
        <pc:sldLayoutChg chg="setBg">
          <pc:chgData name="Panagiotis Balaskas" userId="64a91044aa6a40f4" providerId="LiveId" clId="{072B8CB5-9664-4FA1-9D0A-CED7F7EBC20D}" dt="2021-05-13T15:44:56.450" v="9"/>
          <pc:sldLayoutMkLst>
            <pc:docMk/>
            <pc:sldMasterMk cId="1074424528" sldId="2147483648"/>
            <pc:sldLayoutMk cId="366116362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7C3DB-DE3C-4EC5-B843-CDF103B2158C}" type="datetimeFigureOut">
              <a:rPr lang="el-GR" smtClean="0"/>
              <a:pPr/>
              <a:t>16/11/2022</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F79A6-D3E6-470F-9748-D49CCF34811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4BF79A6-D3E6-470F-9748-D49CCF348112}" type="slidenum">
              <a:rPr lang="el-GR" smtClean="0"/>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17" name="16 - Θέση υποσέλιδου"/>
          <p:cNvSpPr>
            <a:spLocks noGrp="1"/>
          </p:cNvSpPr>
          <p:nvPr>
            <p:ph type="ftr" sz="quarter" idx="11"/>
          </p:nvPr>
        </p:nvSpPr>
        <p:spPr/>
        <p:txBody>
          <a:bodyPr/>
          <a:lstStyle/>
          <a:p>
            <a:endParaRPr lang="en-US"/>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51990588-F3E6-41E1-87DA-36D4951582D2}" type="slidenum">
              <a:rPr lang="en-US" smtClean="0"/>
              <a:pPr/>
              <a:t>‹#›</a:t>
            </a:fld>
            <a:endParaRPr lang="en-US"/>
          </a:p>
        </p:txBody>
      </p:sp>
      <p:sp>
        <p:nvSpPr>
          <p:cNvPr id="7" name="6 - Ορθογώνιο"/>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1990588-F3E6-41E1-87DA-36D4951582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2"/>
            <a:ext cx="268224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219200" y="274641"/>
            <a:ext cx="7416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1990588-F3E6-41E1-87DA-36D4951582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51990588-F3E6-41E1-87DA-36D4951582D2}" type="slidenum">
              <a:rPr lang="en-US" smtClean="0"/>
              <a:pPr/>
              <a:t>‹#›</a:t>
            </a:fld>
            <a:endParaRPr lang="en-US"/>
          </a:p>
        </p:txBody>
      </p:sp>
      <p:sp>
        <p:nvSpPr>
          <p:cNvPr id="8" name="7 - Θέση περιεχομένου"/>
          <p:cNvSpPr>
            <a:spLocks noGrp="1"/>
          </p:cNvSpPr>
          <p:nvPr>
            <p:ph sz="quarter" idx="1"/>
          </p:nvPr>
        </p:nvSpPr>
        <p:spPr>
          <a:xfrm>
            <a:off x="1219200" y="1447800"/>
            <a:ext cx="103632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63084" y="952501"/>
            <a:ext cx="103632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5" name="4 - Θέση υποσέλιδου"/>
          <p:cNvSpPr>
            <a:spLocks noGrp="1"/>
          </p:cNvSpPr>
          <p:nvPr>
            <p:ph type="ftr" sz="quarter" idx="11"/>
          </p:nvPr>
        </p:nvSpPr>
        <p:spPr>
          <a:xfrm>
            <a:off x="1066800" y="6172200"/>
            <a:ext cx="5334000" cy="457200"/>
          </a:xfrm>
        </p:spPr>
        <p:txBody>
          <a:bodyPr/>
          <a:lstStyle/>
          <a:p>
            <a:endParaRPr lang="en-US"/>
          </a:p>
        </p:txBody>
      </p:sp>
      <p:sp>
        <p:nvSpPr>
          <p:cNvPr id="7" name="6 - Ορθογώνιο"/>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95072" y="6208776"/>
            <a:ext cx="609600" cy="457200"/>
          </a:xfrm>
        </p:spPr>
        <p:txBody>
          <a:bodyPr/>
          <a:lstStyle/>
          <a:p>
            <a:fld id="{51990588-F3E6-41E1-87DA-36D4951582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51990588-F3E6-41E1-87DA-36D4951582D2}" type="slidenum">
              <a:rPr lang="en-US" smtClean="0"/>
              <a:pPr/>
              <a:t>‹#›</a:t>
            </a:fld>
            <a:endParaRPr lang="en-US"/>
          </a:p>
        </p:txBody>
      </p:sp>
      <p:sp>
        <p:nvSpPr>
          <p:cNvPr id="9" name="8 - Θέση περιεχομένου"/>
          <p:cNvSpPr>
            <a:spLocks noGrp="1"/>
          </p:cNvSpPr>
          <p:nvPr>
            <p:ph sz="quarter" idx="1"/>
          </p:nvPr>
        </p:nvSpPr>
        <p:spPr>
          <a:xfrm>
            <a:off x="1219200" y="1447800"/>
            <a:ext cx="499872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6578600" y="1447800"/>
            <a:ext cx="499872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73050"/>
            <a:ext cx="103632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51990588-F3E6-41E1-87DA-36D4951582D2}" type="slidenum">
              <a:rPr lang="en-US" smtClean="0"/>
              <a:pPr/>
              <a:t>‹#›</a:t>
            </a:fld>
            <a:endParaRPr lang="en-US"/>
          </a:p>
        </p:txBody>
      </p:sp>
      <p:sp>
        <p:nvSpPr>
          <p:cNvPr id="11" name="10 - Θέση περιεχομένου"/>
          <p:cNvSpPr>
            <a:spLocks noGrp="1"/>
          </p:cNvSpPr>
          <p:nvPr>
            <p:ph sz="half" idx="2"/>
          </p:nvPr>
        </p:nvSpPr>
        <p:spPr>
          <a:xfrm>
            <a:off x="1219200" y="2247900"/>
            <a:ext cx="49784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6604000" y="2247900"/>
            <a:ext cx="49784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51990588-F3E6-41E1-87DA-36D4951582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51990588-F3E6-41E1-87DA-36D4951582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219200" y="273050"/>
            <a:ext cx="103632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51990588-F3E6-41E1-87DA-36D4951582D2}" type="slidenum">
              <a:rPr lang="en-US" smtClean="0"/>
              <a:pPr/>
              <a:t>‹#›</a:t>
            </a:fld>
            <a:endParaRPr lang="en-US"/>
          </a:p>
        </p:txBody>
      </p:sp>
      <p:sp>
        <p:nvSpPr>
          <p:cNvPr id="11" name="10 - Θέση περιεχομένου"/>
          <p:cNvSpPr>
            <a:spLocks noGrp="1"/>
          </p:cNvSpPr>
          <p:nvPr>
            <p:ph sz="quarter" idx="1"/>
          </p:nvPr>
        </p:nvSpPr>
        <p:spPr>
          <a:xfrm>
            <a:off x="3962400" y="1600200"/>
            <a:ext cx="7620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2A905B-05AE-4DA4-8C96-06B0DE9FD007}" type="datetimeFigureOut">
              <a:rPr lang="en-US" smtClean="0"/>
              <a:pPr/>
              <a:t>11/16/2022</a:t>
            </a:fld>
            <a:endParaRPr lang="en-US"/>
          </a:p>
        </p:txBody>
      </p:sp>
      <p:sp>
        <p:nvSpPr>
          <p:cNvPr id="6" name="5 - Θέση υποσέλιδου"/>
          <p:cNvSpPr>
            <a:spLocks noGrp="1"/>
          </p:cNvSpPr>
          <p:nvPr>
            <p:ph type="ftr" sz="quarter" idx="11"/>
          </p:nvPr>
        </p:nvSpPr>
        <p:spPr>
          <a:xfrm>
            <a:off x="1219200" y="6172200"/>
            <a:ext cx="5181600" cy="457200"/>
          </a:xfrm>
        </p:spPr>
        <p:txBody>
          <a:bodyPr/>
          <a:lstStyle/>
          <a:p>
            <a:endParaRPr lang="en-US"/>
          </a:p>
        </p:txBody>
      </p:sp>
      <p:sp>
        <p:nvSpPr>
          <p:cNvPr id="7" name="6 - Θέση αριθμού διαφάνειας"/>
          <p:cNvSpPr>
            <a:spLocks noGrp="1"/>
          </p:cNvSpPr>
          <p:nvPr>
            <p:ph type="sldNum" sz="quarter" idx="12"/>
          </p:nvPr>
        </p:nvSpPr>
        <p:spPr>
          <a:xfrm>
            <a:off x="195072" y="6208776"/>
            <a:ext cx="609600" cy="457200"/>
          </a:xfrm>
        </p:spPr>
        <p:txBody>
          <a:bodyPr/>
          <a:lstStyle/>
          <a:p>
            <a:fld id="{51990588-F3E6-41E1-87DA-36D4951582D2}" type="slidenum">
              <a:rPr lang="en-US" smtClean="0"/>
              <a:pPr/>
              <a:t>‹#›</a:t>
            </a:fld>
            <a:endParaRPr lang="en-US"/>
          </a:p>
        </p:txBody>
      </p:sp>
      <p:sp>
        <p:nvSpPr>
          <p:cNvPr id="11" name="10 - Ορθογώνιο"/>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1219200" y="274638"/>
            <a:ext cx="103632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0C2A905B-05AE-4DA4-8C96-06B0DE9FD007}" type="datetimeFigureOut">
              <a:rPr lang="en-US" smtClean="0"/>
              <a:pPr/>
              <a:t>11/16/2022</a:t>
            </a:fld>
            <a:endParaRPr lang="en-US"/>
          </a:p>
        </p:txBody>
      </p:sp>
      <p:sp>
        <p:nvSpPr>
          <p:cNvPr id="3" name="2 - Θέση υποσέλιδου"/>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22 - Θέση αριθμού διαφάνειας"/>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1990588-F3E6-41E1-87DA-36D4951582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537D19A-DF1D-48BA-877B-EF48AAC25240}"/>
              </a:ext>
            </a:extLst>
          </p:cNvPr>
          <p:cNvSpPr txBox="1"/>
          <p:nvPr/>
        </p:nvSpPr>
        <p:spPr>
          <a:xfrm>
            <a:off x="213756" y="1587502"/>
            <a:ext cx="11685319" cy="1631216"/>
          </a:xfrm>
          <a:prstGeom prst="rect">
            <a:avLst/>
          </a:prstGeom>
          <a:noFill/>
        </p:spPr>
        <p:txBody>
          <a:bodyPr wrap="square" rtlCol="0">
            <a:spAutoFit/>
          </a:bodyPr>
          <a:lstStyle/>
          <a:p>
            <a:pPr algn="ctr"/>
            <a:r>
              <a:rPr lang="el-GR" sz="2800" b="1" i="1" dirty="0" smtClean="0"/>
              <a:t>ΜΗΤΡΟΠΟΥΛΟΥ ΓΕΩΡΓΙΑ</a:t>
            </a:r>
          </a:p>
          <a:p>
            <a:pPr algn="ctr"/>
            <a:r>
              <a:rPr lang="el-GR" sz="2400" b="1" dirty="0" smtClean="0"/>
              <a:t>Εργαστήριο Παθολογικής Ανατομικής </a:t>
            </a:r>
          </a:p>
          <a:p>
            <a:pPr algn="ctr"/>
            <a:r>
              <a:rPr lang="el-GR" sz="2400" b="1" dirty="0" smtClean="0"/>
              <a:t>Νοσοκομείο Παίδων « Η Αγία Σοφία»</a:t>
            </a:r>
            <a:endParaRPr lang="el-GR" sz="2400" b="1" i="1" dirty="0" smtClean="0"/>
          </a:p>
          <a:p>
            <a:pPr algn="ctr"/>
            <a:endParaRPr lang="el-GR" sz="2400" b="1" dirty="0" smtClean="0">
              <a:solidFill>
                <a:schemeClr val="bg1"/>
              </a:solidFill>
            </a:endParaRPr>
          </a:p>
        </p:txBody>
      </p:sp>
      <p:sp>
        <p:nvSpPr>
          <p:cNvPr id="5" name="TextBox 4">
            <a:extLst>
              <a:ext uri="{FF2B5EF4-FFF2-40B4-BE49-F238E27FC236}">
                <a16:creationId xmlns:a16="http://schemas.microsoft.com/office/drawing/2014/main" xmlns="" id="{FC8742EC-1156-4C7C-A00B-57A5C26C77F7}"/>
              </a:ext>
            </a:extLst>
          </p:cNvPr>
          <p:cNvSpPr txBox="1"/>
          <p:nvPr/>
        </p:nvSpPr>
        <p:spPr>
          <a:xfrm>
            <a:off x="213757" y="3740727"/>
            <a:ext cx="11804072" cy="1200329"/>
          </a:xfrm>
          <a:prstGeom prst="rect">
            <a:avLst/>
          </a:prstGeom>
          <a:noFill/>
        </p:spPr>
        <p:txBody>
          <a:bodyPr wrap="square" rtlCol="0">
            <a:spAutoFit/>
          </a:bodyPr>
          <a:lstStyle/>
          <a:p>
            <a:pPr algn="ctr"/>
            <a:r>
              <a:rPr lang="el-GR" sz="2400" b="1" dirty="0" smtClean="0"/>
              <a:t>ΠΑΡΟΥΣΙΑΣΗ   ΠΕΡΙΣΤΑΤΙΚΟΥ </a:t>
            </a:r>
          </a:p>
          <a:p>
            <a:pPr algn="ctr"/>
            <a:endParaRPr lang="el-GR" sz="2400" b="1" dirty="0" smtClean="0"/>
          </a:p>
          <a:p>
            <a:pPr algn="ctr"/>
            <a:r>
              <a:rPr lang="el-GR" sz="2400" b="1" dirty="0" smtClean="0">
                <a:solidFill>
                  <a:schemeClr val="accent5"/>
                </a:solidFill>
              </a:rPr>
              <a:t>ΛΙΠΟΒΛΑΣΤΩΜΑ ΚΝΗΜΗΣ ΣΕ ΑΓΟΡΙ 16 ΜΗΝΩΝ</a:t>
            </a:r>
            <a:endParaRPr lang="en-US" sz="2400" b="1" dirty="0">
              <a:solidFill>
                <a:schemeClr val="accent5"/>
              </a:solidFill>
            </a:endParaRPr>
          </a:p>
        </p:txBody>
      </p:sp>
    </p:spTree>
    <p:extLst>
      <p:ext uri="{BB962C8B-B14F-4D97-AF65-F5344CB8AC3E}">
        <p14:creationId xmlns:p14="http://schemas.microsoft.com/office/powerpoint/2010/main" xmlns="" val="2502216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err="1" smtClean="0">
                <a:solidFill>
                  <a:schemeClr val="accent5"/>
                </a:solidFill>
              </a:rPr>
              <a:t>Ανοσοϊστοχημεία</a:t>
            </a:r>
            <a:r>
              <a:rPr lang="el-GR" b="1" dirty="0" smtClean="0">
                <a:solidFill>
                  <a:srgbClr val="C00000"/>
                </a:solidFill>
              </a:rPr>
              <a:t> </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814451" y="1219984"/>
            <a:ext cx="11155879" cy="4351338"/>
          </a:xfrm>
        </p:spPr>
        <p:txBody>
          <a:bodyPr/>
          <a:lstStyle/>
          <a:p>
            <a:pPr algn="just">
              <a:buNone/>
            </a:pPr>
            <a:r>
              <a:rPr lang="el-GR" b="1" dirty="0" smtClean="0"/>
              <a:t>Ο </a:t>
            </a:r>
            <a:r>
              <a:rPr lang="el-GR" b="1" dirty="0" err="1" smtClean="0"/>
              <a:t>ανοσοϊστοχημικός</a:t>
            </a:r>
            <a:r>
              <a:rPr lang="el-GR" b="1" dirty="0" smtClean="0"/>
              <a:t> έλεγχος έδειξε </a:t>
            </a:r>
            <a:r>
              <a:rPr lang="el-GR" b="1" dirty="0" smtClean="0">
                <a:solidFill>
                  <a:schemeClr val="accent5"/>
                </a:solidFill>
              </a:rPr>
              <a:t>στα  αστεροειδή και </a:t>
            </a:r>
            <a:r>
              <a:rPr lang="el-GR" b="1" dirty="0" err="1" smtClean="0">
                <a:solidFill>
                  <a:schemeClr val="accent5"/>
                </a:solidFill>
              </a:rPr>
              <a:t>ατρακτόμορφα</a:t>
            </a:r>
            <a:r>
              <a:rPr lang="el-GR" b="1" dirty="0" smtClean="0">
                <a:solidFill>
                  <a:schemeClr val="accent5"/>
                </a:solidFill>
              </a:rPr>
              <a:t>  </a:t>
            </a:r>
            <a:r>
              <a:rPr lang="el-GR" b="1" dirty="0" err="1" smtClean="0">
                <a:solidFill>
                  <a:schemeClr val="accent5"/>
                </a:solidFill>
              </a:rPr>
              <a:t>ινοβλαστικά</a:t>
            </a:r>
            <a:r>
              <a:rPr lang="el-GR" b="1" dirty="0" smtClean="0">
                <a:solidFill>
                  <a:schemeClr val="accent5"/>
                </a:solidFill>
              </a:rPr>
              <a:t> κύτταρα στις </a:t>
            </a:r>
            <a:r>
              <a:rPr lang="el-GR" b="1" dirty="0" err="1" smtClean="0">
                <a:solidFill>
                  <a:schemeClr val="accent5"/>
                </a:solidFill>
              </a:rPr>
              <a:t>μυξοειδείς</a:t>
            </a:r>
            <a:r>
              <a:rPr lang="el-GR" b="1" dirty="0" smtClean="0">
                <a:solidFill>
                  <a:schemeClr val="accent5"/>
                </a:solidFill>
              </a:rPr>
              <a:t> περιοχές και στα λόβια  </a:t>
            </a:r>
          </a:p>
          <a:p>
            <a:pPr>
              <a:buNone/>
            </a:pPr>
            <a:endParaRPr lang="el-GR" b="1" dirty="0" smtClean="0"/>
          </a:p>
          <a:p>
            <a:pPr>
              <a:buNone/>
            </a:pPr>
            <a:endParaRPr lang="el-GR" b="1" dirty="0" smtClean="0"/>
          </a:p>
          <a:p>
            <a:pPr>
              <a:buFont typeface="Wingdings" pitchFamily="2" charset="2"/>
              <a:buChar char="Ø"/>
            </a:pPr>
            <a:r>
              <a:rPr lang="el-GR" b="1" dirty="0" smtClean="0"/>
              <a:t>Διάχυτη έκφραση </a:t>
            </a:r>
            <a:r>
              <a:rPr lang="en-US" b="1" dirty="0" smtClean="0"/>
              <a:t>CD</a:t>
            </a:r>
            <a:r>
              <a:rPr lang="el-GR" b="1" dirty="0" smtClean="0"/>
              <a:t>34</a:t>
            </a:r>
          </a:p>
          <a:p>
            <a:pPr>
              <a:buNone/>
            </a:pPr>
            <a:endParaRPr lang="el-GR" b="1" dirty="0"/>
          </a:p>
        </p:txBody>
      </p:sp>
      <p:pic>
        <p:nvPicPr>
          <p:cNvPr id="3076" name="Picture 4" descr="C:\Users\anatom\Desktop\lipoblastoma\Lipoblastoma CD34.jpg"/>
          <p:cNvPicPr>
            <a:picLocks noChangeAspect="1" noChangeArrowheads="1"/>
          </p:cNvPicPr>
          <p:nvPr/>
        </p:nvPicPr>
        <p:blipFill>
          <a:blip r:embed="rId2" cstate="print"/>
          <a:srcRect/>
          <a:stretch>
            <a:fillRect/>
          </a:stretch>
        </p:blipFill>
        <p:spPr bwMode="auto">
          <a:xfrm>
            <a:off x="5617910" y="2307668"/>
            <a:ext cx="5295265" cy="396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75064" y="1409989"/>
            <a:ext cx="5230090" cy="4351338"/>
          </a:xfrm>
        </p:spPr>
        <p:txBody>
          <a:bodyPr/>
          <a:lstStyle/>
          <a:p>
            <a:pPr>
              <a:buFont typeface="Wingdings" pitchFamily="2" charset="2"/>
              <a:buChar char="Ø"/>
            </a:pPr>
            <a:endParaRPr lang="el-GR" b="1" dirty="0" smtClean="0"/>
          </a:p>
          <a:p>
            <a:pPr>
              <a:buFont typeface="Wingdings" pitchFamily="2" charset="2"/>
              <a:buChar char="Ø"/>
            </a:pPr>
            <a:endParaRPr lang="el-GR" b="1" dirty="0" smtClean="0"/>
          </a:p>
          <a:p>
            <a:pPr>
              <a:buFont typeface="Wingdings" pitchFamily="2" charset="2"/>
              <a:buChar char="Ø"/>
            </a:pPr>
            <a:endParaRPr lang="el-GR" b="1" dirty="0" smtClean="0"/>
          </a:p>
          <a:p>
            <a:pPr>
              <a:buFont typeface="Wingdings" pitchFamily="2" charset="2"/>
              <a:buChar char="Ø"/>
            </a:pPr>
            <a:r>
              <a:rPr lang="el-GR" b="1" dirty="0" smtClean="0"/>
              <a:t>Ετερογενή έκφραση </a:t>
            </a:r>
            <a:r>
              <a:rPr lang="en-US" b="1" dirty="0" smtClean="0"/>
              <a:t>S</a:t>
            </a:r>
            <a:r>
              <a:rPr lang="el-GR" b="1" dirty="0" smtClean="0"/>
              <a:t>-100 πρωτεΐνης </a:t>
            </a:r>
          </a:p>
          <a:p>
            <a:pPr>
              <a:buFont typeface="Wingdings" pitchFamily="2" charset="2"/>
              <a:buChar char="Ø"/>
            </a:pPr>
            <a:endParaRPr lang="el-GR" b="1" dirty="0" smtClean="0"/>
          </a:p>
        </p:txBody>
      </p:sp>
      <p:pic>
        <p:nvPicPr>
          <p:cNvPr id="4098" name="Picture 2" descr="C:\Users\anatom\Desktop\lipoblastoma\Lipoblastoma S-100 2.jpg"/>
          <p:cNvPicPr>
            <a:picLocks noChangeAspect="1" noChangeArrowheads="1"/>
          </p:cNvPicPr>
          <p:nvPr/>
        </p:nvPicPr>
        <p:blipFill>
          <a:blip r:embed="rId2" cstate="print"/>
          <a:srcRect/>
          <a:stretch>
            <a:fillRect/>
          </a:stretch>
        </p:blipFill>
        <p:spPr bwMode="auto">
          <a:xfrm>
            <a:off x="5629789" y="1310145"/>
            <a:ext cx="5439678" cy="406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sz="quarter" idx="1"/>
          </p:nvPr>
        </p:nvSpPr>
        <p:spPr>
          <a:xfrm>
            <a:off x="541317" y="1077480"/>
            <a:ext cx="10515600" cy="4351338"/>
          </a:xfrm>
        </p:spPr>
        <p:txBody>
          <a:bodyPr/>
          <a:lstStyle/>
          <a:p>
            <a:endParaRPr lang="el-GR" dirty="0" smtClean="0"/>
          </a:p>
          <a:p>
            <a:endParaRPr lang="el-GR" dirty="0" smtClean="0"/>
          </a:p>
          <a:p>
            <a:endParaRPr lang="el-GR" dirty="0" smtClean="0"/>
          </a:p>
          <a:p>
            <a:pPr>
              <a:buFont typeface="Wingdings" pitchFamily="2" charset="2"/>
              <a:buChar char="Ø"/>
            </a:pPr>
            <a:r>
              <a:rPr lang="el-GR" b="1" dirty="0" smtClean="0"/>
              <a:t>Ετερογενή έκφραση </a:t>
            </a:r>
            <a:r>
              <a:rPr lang="en-US" b="1" dirty="0" smtClean="0"/>
              <a:t>SOX</a:t>
            </a:r>
            <a:r>
              <a:rPr lang="el-GR" b="1" dirty="0" smtClean="0"/>
              <a:t>-9</a:t>
            </a:r>
            <a:endParaRPr lang="el-GR" b="1" dirty="0"/>
          </a:p>
        </p:txBody>
      </p:sp>
      <p:pic>
        <p:nvPicPr>
          <p:cNvPr id="5122" name="Picture 2" descr="C:\Users\anatom\Desktop\lipoblastoma\Lipoblastoma sox-9.jpg"/>
          <p:cNvPicPr>
            <a:picLocks noChangeAspect="1" noChangeArrowheads="1"/>
          </p:cNvPicPr>
          <p:nvPr/>
        </p:nvPicPr>
        <p:blipFill>
          <a:blip r:embed="rId2" cstate="print"/>
          <a:srcRect/>
          <a:stretch>
            <a:fillRect/>
          </a:stretch>
        </p:blipFill>
        <p:spPr bwMode="auto">
          <a:xfrm>
            <a:off x="5558534" y="1274518"/>
            <a:ext cx="5584095" cy="417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quarter" idx="1"/>
          </p:nvPr>
        </p:nvSpPr>
        <p:spPr>
          <a:xfrm>
            <a:off x="534390" y="855027"/>
            <a:ext cx="11091553" cy="5712031"/>
          </a:xfrm>
        </p:spPr>
        <p:txBody>
          <a:bodyPr>
            <a:normAutofit/>
          </a:bodyPr>
          <a:lstStyle/>
          <a:p>
            <a:pPr algn="just">
              <a:buFont typeface="Wingdings" pitchFamily="2" charset="2"/>
              <a:buChar char="Ø"/>
            </a:pPr>
            <a:r>
              <a:rPr lang="el-GR" b="1" dirty="0" smtClean="0"/>
              <a:t>Αναδείχθηκε επίσης ετερογενής διάχυτη έκφραση </a:t>
            </a:r>
            <a:r>
              <a:rPr lang="el-GR" b="1" dirty="0" err="1" smtClean="0"/>
              <a:t>Δεσμίνης</a:t>
            </a:r>
            <a:r>
              <a:rPr lang="el-GR" b="1" dirty="0" smtClean="0"/>
              <a:t>, κατά θέσεις έκφραση </a:t>
            </a:r>
            <a:r>
              <a:rPr lang="en-US" b="1" dirty="0" smtClean="0"/>
              <a:t>CD</a:t>
            </a:r>
            <a:r>
              <a:rPr lang="el-GR" b="1" dirty="0" smtClean="0"/>
              <a:t>56/</a:t>
            </a:r>
            <a:r>
              <a:rPr lang="en-US" b="1" dirty="0" smtClean="0"/>
              <a:t>NCAM</a:t>
            </a:r>
            <a:r>
              <a:rPr lang="el-GR" b="1" dirty="0" smtClean="0"/>
              <a:t>, εστιακή έκφραση </a:t>
            </a:r>
            <a:r>
              <a:rPr lang="en-US" b="1" dirty="0" smtClean="0"/>
              <a:t>WT</a:t>
            </a:r>
            <a:r>
              <a:rPr lang="el-GR" b="1" dirty="0" smtClean="0"/>
              <a:t>-1 πρωτεΐνης και </a:t>
            </a:r>
            <a:r>
              <a:rPr lang="en-US" b="1" dirty="0" err="1" smtClean="0"/>
              <a:t>bcl</a:t>
            </a:r>
            <a:r>
              <a:rPr lang="el-GR" b="1" dirty="0" smtClean="0"/>
              <a:t>-2  πρωτεΐνης.</a:t>
            </a:r>
          </a:p>
          <a:p>
            <a:pPr algn="just">
              <a:buFont typeface="Wingdings" pitchFamily="2" charset="2"/>
              <a:buChar char="Ø"/>
            </a:pPr>
            <a:r>
              <a:rPr lang="el-GR" b="1" dirty="0" smtClean="0"/>
              <a:t>Απουσία ανίχνευσης  </a:t>
            </a:r>
            <a:r>
              <a:rPr lang="el-GR" b="1" dirty="0" err="1" smtClean="0"/>
              <a:t>Ακτίνης</a:t>
            </a:r>
            <a:r>
              <a:rPr lang="el-GR" b="1" dirty="0" smtClean="0"/>
              <a:t> λείων μυϊκών ινών, </a:t>
            </a:r>
            <a:r>
              <a:rPr lang="el-GR" b="1" dirty="0" err="1" smtClean="0"/>
              <a:t>Μυογενίνης</a:t>
            </a:r>
            <a:r>
              <a:rPr lang="el-GR" b="1" dirty="0" smtClean="0"/>
              <a:t> /</a:t>
            </a:r>
            <a:r>
              <a:rPr lang="en-US" b="1" dirty="0" err="1" smtClean="0"/>
              <a:t>Myf</a:t>
            </a:r>
            <a:r>
              <a:rPr lang="el-GR" b="1" dirty="0" smtClean="0"/>
              <a:t>-4, </a:t>
            </a:r>
            <a:r>
              <a:rPr lang="en-US" b="1" dirty="0" err="1" smtClean="0"/>
              <a:t>MyoD</a:t>
            </a:r>
            <a:r>
              <a:rPr lang="el-GR" b="1" dirty="0" smtClean="0"/>
              <a:t>1, </a:t>
            </a:r>
            <a:r>
              <a:rPr lang="en-US" b="1" dirty="0" smtClean="0"/>
              <a:t>b</a:t>
            </a:r>
            <a:r>
              <a:rPr lang="el-GR" b="1" dirty="0" smtClean="0"/>
              <a:t>-</a:t>
            </a:r>
            <a:r>
              <a:rPr lang="en-US" b="1" dirty="0" err="1" smtClean="0"/>
              <a:t>catenin</a:t>
            </a:r>
            <a:r>
              <a:rPr lang="el-GR" b="1" dirty="0" smtClean="0"/>
              <a:t>και </a:t>
            </a:r>
            <a:r>
              <a:rPr lang="en-US" b="1" dirty="0" err="1" smtClean="0"/>
              <a:t>bcl</a:t>
            </a:r>
            <a:r>
              <a:rPr lang="el-GR" b="1" dirty="0" smtClean="0"/>
              <a:t>-6 πρωτεΐνης.  </a:t>
            </a:r>
          </a:p>
          <a:p>
            <a:pPr algn="just">
              <a:buFont typeface="Wingdings" pitchFamily="2" charset="2"/>
              <a:buChar char="Ø"/>
            </a:pPr>
            <a:r>
              <a:rPr lang="el-GR" b="1" dirty="0" smtClean="0">
                <a:solidFill>
                  <a:schemeClr val="accent5"/>
                </a:solidFill>
              </a:rPr>
              <a:t>Στα ινώδη </a:t>
            </a:r>
            <a:r>
              <a:rPr lang="el-GR" b="1" dirty="0" err="1" smtClean="0">
                <a:solidFill>
                  <a:schemeClr val="accent5"/>
                </a:solidFill>
              </a:rPr>
              <a:t>διαφραγμάτια</a:t>
            </a:r>
            <a:r>
              <a:rPr lang="el-GR" b="1" dirty="0" smtClean="0">
                <a:solidFill>
                  <a:schemeClr val="accent5"/>
                </a:solidFill>
              </a:rPr>
              <a:t> </a:t>
            </a:r>
            <a:r>
              <a:rPr lang="el-GR" b="1" dirty="0" smtClean="0"/>
              <a:t>παρατηρήθηκε ετερογενής έκφραση </a:t>
            </a:r>
            <a:r>
              <a:rPr lang="en-US" b="1" dirty="0" smtClean="0"/>
              <a:t>CD</a:t>
            </a:r>
            <a:r>
              <a:rPr lang="el-GR" b="1" dirty="0" smtClean="0"/>
              <a:t>34 και </a:t>
            </a:r>
            <a:r>
              <a:rPr lang="el-GR" b="1" dirty="0" err="1" smtClean="0"/>
              <a:t>Δεσμίνης</a:t>
            </a:r>
            <a:r>
              <a:rPr lang="el-GR" b="1" dirty="0" smtClean="0"/>
              <a:t> ,ασθενής έκφρασης  </a:t>
            </a:r>
            <a:r>
              <a:rPr lang="el-GR" b="1" dirty="0" err="1" smtClean="0"/>
              <a:t>Ακτίνης</a:t>
            </a:r>
            <a:r>
              <a:rPr lang="el-GR" b="1" dirty="0" smtClean="0"/>
              <a:t> λείων μυϊκών σε λίγα εξ αυτών,</a:t>
            </a:r>
            <a:r>
              <a:rPr lang="en-US" b="1" dirty="0" smtClean="0"/>
              <a:t> </a:t>
            </a:r>
            <a:r>
              <a:rPr lang="el-GR" b="1" dirty="0" smtClean="0"/>
              <a:t>απουσία έκφρασης </a:t>
            </a:r>
            <a:r>
              <a:rPr lang="el-GR" b="1" dirty="0" err="1" smtClean="0"/>
              <a:t>Μυογενίνης</a:t>
            </a:r>
            <a:r>
              <a:rPr lang="el-GR" b="1" dirty="0" smtClean="0"/>
              <a:t> /</a:t>
            </a:r>
            <a:r>
              <a:rPr lang="en-US" b="1" dirty="0" err="1" smtClean="0"/>
              <a:t>Myf</a:t>
            </a:r>
            <a:r>
              <a:rPr lang="el-GR" b="1" dirty="0" smtClean="0"/>
              <a:t>-4 ,</a:t>
            </a:r>
            <a:r>
              <a:rPr lang="en-US" b="1" dirty="0" err="1" smtClean="0"/>
              <a:t>MyoD</a:t>
            </a:r>
            <a:r>
              <a:rPr lang="el-GR" b="1" dirty="0" smtClean="0"/>
              <a:t>1.</a:t>
            </a:r>
          </a:p>
          <a:p>
            <a:pPr algn="just">
              <a:buFont typeface="Wingdings" pitchFamily="2" charset="2"/>
              <a:buChar char="Ø"/>
            </a:pPr>
            <a:r>
              <a:rPr lang="el-GR" b="1" dirty="0" smtClean="0">
                <a:solidFill>
                  <a:schemeClr val="accent5"/>
                </a:solidFill>
              </a:rPr>
              <a:t>Στους </a:t>
            </a:r>
            <a:r>
              <a:rPr lang="el-GR" b="1" dirty="0" err="1" smtClean="0">
                <a:solidFill>
                  <a:schemeClr val="accent5"/>
                </a:solidFill>
              </a:rPr>
              <a:t>λιποβλάστες</a:t>
            </a:r>
            <a:r>
              <a:rPr lang="el-GR" b="1" dirty="0" smtClean="0">
                <a:solidFill>
                  <a:schemeClr val="accent5"/>
                </a:solidFill>
              </a:rPr>
              <a:t> </a:t>
            </a:r>
            <a:r>
              <a:rPr lang="el-GR" b="1" dirty="0" smtClean="0"/>
              <a:t>παρατηρήθηκε έκφραση </a:t>
            </a:r>
            <a:r>
              <a:rPr lang="en-US" b="1" dirty="0" smtClean="0"/>
              <a:t>S</a:t>
            </a:r>
            <a:r>
              <a:rPr lang="el-GR" b="1" dirty="0" smtClean="0"/>
              <a:t>-100 πρωτεΐνης.</a:t>
            </a:r>
          </a:p>
          <a:p>
            <a:pPr>
              <a:buFont typeface="Wingdings" pitchFamily="2" charset="2"/>
              <a:buChar char="Ø"/>
            </a:pPr>
            <a:endParaRPr lang="el-GR" b="1" dirty="0" smtClean="0"/>
          </a:p>
          <a:p>
            <a:pPr>
              <a:buNone/>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sz="quarter" idx="1"/>
          </p:nvPr>
        </p:nvSpPr>
        <p:spPr>
          <a:xfrm>
            <a:off x="368135" y="1163783"/>
            <a:ext cx="11400312" cy="5013181"/>
          </a:xfrm>
        </p:spPr>
        <p:txBody>
          <a:bodyPr/>
          <a:lstStyle/>
          <a:p>
            <a:pPr algn="just">
              <a:buFont typeface="Wingdings" pitchFamily="2" charset="2"/>
              <a:buChar char="Ø"/>
            </a:pPr>
            <a:r>
              <a:rPr lang="el-GR" b="1" dirty="0" smtClean="0"/>
              <a:t>Ο δείκτης κυτταρικού πολλαπλασιασμού Κ</a:t>
            </a:r>
            <a:r>
              <a:rPr lang="en-US" b="1" dirty="0" err="1" smtClean="0"/>
              <a:t>i</a:t>
            </a:r>
            <a:r>
              <a:rPr lang="el-GR" b="1" dirty="0" smtClean="0"/>
              <a:t>-67/</a:t>
            </a:r>
            <a:r>
              <a:rPr lang="en-US" b="1" dirty="0" smtClean="0"/>
              <a:t>MIB</a:t>
            </a:r>
            <a:r>
              <a:rPr lang="el-GR" b="1" dirty="0" smtClean="0"/>
              <a:t>-1  ανιχνεύθηκε σε σπάνιους πυρήνες αστεροειδών </a:t>
            </a:r>
            <a:r>
              <a:rPr lang="el-GR" b="1" dirty="0" err="1" smtClean="0"/>
              <a:t>ινοβλαστικών</a:t>
            </a:r>
            <a:r>
              <a:rPr lang="el-GR" b="1" dirty="0" smtClean="0"/>
              <a:t>  κυττάρων στα λόβια του εμβρυικού λίπους χωρίς αξιοσημείωτη ανίχνευση σε  πυρήνες </a:t>
            </a:r>
            <a:r>
              <a:rPr lang="el-GR" b="1" dirty="0" err="1" smtClean="0"/>
              <a:t>λιποκυττάρων</a:t>
            </a:r>
            <a:r>
              <a:rPr lang="el-GR" b="1" dirty="0" smtClean="0"/>
              <a:t> καθώς και στο 5-10 % των πυρήνων των </a:t>
            </a:r>
            <a:r>
              <a:rPr lang="el-GR" b="1" dirty="0" err="1" smtClean="0"/>
              <a:t>ατρακτομόρφων</a:t>
            </a:r>
            <a:r>
              <a:rPr lang="el-GR" b="1" dirty="0" smtClean="0"/>
              <a:t> και αστεροειδών </a:t>
            </a:r>
            <a:r>
              <a:rPr lang="el-GR" b="1" dirty="0" err="1" smtClean="0"/>
              <a:t>ινοβλαστικών</a:t>
            </a:r>
            <a:r>
              <a:rPr lang="el-GR" b="1" dirty="0" smtClean="0"/>
              <a:t> κυττάρων των  περιοχών </a:t>
            </a:r>
            <a:r>
              <a:rPr lang="el-GR" b="1" dirty="0" err="1" smtClean="0"/>
              <a:t>μυξοειδούς</a:t>
            </a:r>
            <a:r>
              <a:rPr lang="el-GR" b="1" dirty="0" smtClean="0"/>
              <a:t> διαμόρφωσης και των διαφραγμάτων.</a:t>
            </a:r>
          </a:p>
          <a:p>
            <a:pPr algn="just">
              <a:buNone/>
            </a:pPr>
            <a:endParaRPr lang="el-GR" b="1" dirty="0" smtClean="0"/>
          </a:p>
          <a:p>
            <a:pPr algn="just">
              <a:buFont typeface="Wingdings" pitchFamily="2" charset="2"/>
              <a:buChar char="Ø"/>
            </a:pPr>
            <a:r>
              <a:rPr lang="el-GR" b="1" dirty="0" smtClean="0"/>
              <a:t>Η  </a:t>
            </a:r>
            <a:r>
              <a:rPr lang="en-US" b="1" dirty="0" smtClean="0"/>
              <a:t>p</a:t>
            </a:r>
            <a:r>
              <a:rPr lang="el-GR" b="1" dirty="0" smtClean="0"/>
              <a:t>-53 πρωτεΐνη ανιχνεύθηκε σε &lt;5% των πυρήνων των αστεροειδών και </a:t>
            </a:r>
            <a:r>
              <a:rPr lang="el-GR" b="1" dirty="0" err="1" smtClean="0"/>
              <a:t>ατρακτομόρφων</a:t>
            </a:r>
            <a:r>
              <a:rPr lang="el-GR" b="1" dirty="0" smtClean="0"/>
              <a:t> κυττάρων. </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9190" y="262763"/>
            <a:ext cx="10363200" cy="1143000"/>
          </a:xfrm>
        </p:spPr>
        <p:txBody>
          <a:bodyPr/>
          <a:lstStyle/>
          <a:p>
            <a:pPr algn="ctr"/>
            <a:r>
              <a:rPr lang="el-GR" b="1" dirty="0" smtClean="0">
                <a:solidFill>
                  <a:schemeClr val="accent5"/>
                </a:solidFill>
              </a:rPr>
              <a:t>Συμπέρασμα</a:t>
            </a:r>
            <a:endParaRPr lang="el-GR" b="1" dirty="0">
              <a:solidFill>
                <a:schemeClr val="accent5"/>
              </a:solidFill>
            </a:endParaRPr>
          </a:p>
        </p:txBody>
      </p:sp>
      <p:sp>
        <p:nvSpPr>
          <p:cNvPr id="3" name="2 - Θέση περιεχομένου"/>
          <p:cNvSpPr>
            <a:spLocks noGrp="1"/>
          </p:cNvSpPr>
          <p:nvPr>
            <p:ph sz="quarter" idx="1"/>
          </p:nvPr>
        </p:nvSpPr>
        <p:spPr>
          <a:xfrm>
            <a:off x="838200" y="1650674"/>
            <a:ext cx="10515600" cy="4526293"/>
          </a:xfrm>
        </p:spPr>
        <p:txBody>
          <a:bodyPr/>
          <a:lstStyle/>
          <a:p>
            <a:pPr algn="just">
              <a:buNone/>
            </a:pPr>
            <a:r>
              <a:rPr lang="el-GR" b="1" dirty="0" smtClean="0"/>
              <a:t>   </a:t>
            </a:r>
            <a:r>
              <a:rPr lang="el-GR" b="1" dirty="0" err="1" smtClean="0"/>
              <a:t>Λιποβλάστωμα</a:t>
            </a:r>
            <a:r>
              <a:rPr lang="el-GR" b="1" dirty="0" smtClean="0"/>
              <a:t>/</a:t>
            </a:r>
            <a:r>
              <a:rPr lang="el-GR" b="1" dirty="0" err="1" smtClean="0"/>
              <a:t>Λιποβλαστωμάτωση</a:t>
            </a:r>
            <a:r>
              <a:rPr lang="el-GR" b="1" dirty="0" smtClean="0"/>
              <a:t>   κυρίως  </a:t>
            </a:r>
            <a:r>
              <a:rPr lang="el-GR" b="1" dirty="0" err="1" smtClean="0"/>
              <a:t>περιγράπτου</a:t>
            </a:r>
            <a:r>
              <a:rPr lang="el-GR" b="1" dirty="0" smtClean="0"/>
              <a:t> εν μέρει  </a:t>
            </a:r>
            <a:r>
              <a:rPr lang="el-GR" b="1" dirty="0" err="1" smtClean="0"/>
              <a:t>διαχύτου</a:t>
            </a:r>
            <a:r>
              <a:rPr lang="el-GR" dirty="0" smtClean="0"/>
              <a:t> </a:t>
            </a:r>
            <a:r>
              <a:rPr lang="el-GR" b="1" dirty="0" smtClean="0"/>
              <a:t>τύπου με κατά θέσεις διαμόρφωση τύπου ινωμάτωσης και παρουσία νησίδων ωρίμου υαλοειδούς χόνδρου και αδρού οστίτη ιστού και   διεισδυτικού τύπου επέκταση μικρού και μεγάλου μεγέθους  όζων κυρίως εμβρυικού λιπώδους ιστού  και  </a:t>
            </a:r>
            <a:r>
              <a:rPr lang="el-GR" b="1" dirty="0" err="1" smtClean="0"/>
              <a:t>μυξοειδών</a:t>
            </a:r>
            <a:r>
              <a:rPr lang="el-GR" b="1" dirty="0" smtClean="0"/>
              <a:t> περιοχών σε τμήματα </a:t>
            </a:r>
            <a:r>
              <a:rPr lang="el-GR" b="1" dirty="0" err="1" smtClean="0"/>
              <a:t>περιτονίας</a:t>
            </a:r>
            <a:r>
              <a:rPr lang="el-GR" b="1" dirty="0" smtClean="0"/>
              <a:t>  γραμμωτών  μυϊκών ινών</a:t>
            </a:r>
            <a:r>
              <a:rPr lang="el-GR" dirty="0" smtClean="0"/>
              <a:t> </a:t>
            </a:r>
            <a:r>
              <a:rPr lang="el-GR" b="1" dirty="0" smtClean="0"/>
              <a:t>με διείσδυση  και μεταξύ γραμμωτών μυϊκών ινών.</a:t>
            </a:r>
            <a:endParaRPr lang="el-GR" dirty="0" smtClean="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57942" y="274638"/>
            <a:ext cx="10363200" cy="1143000"/>
          </a:xfrm>
        </p:spPr>
        <p:txBody>
          <a:bodyPr>
            <a:normAutofit fontScale="90000"/>
          </a:bodyPr>
          <a:lstStyle/>
          <a:p>
            <a:pPr algn="ctr"/>
            <a:r>
              <a:rPr lang="el-GR" b="1" dirty="0" smtClean="0">
                <a:solidFill>
                  <a:schemeClr val="accent5"/>
                </a:solidFill>
              </a:rPr>
              <a:t>Συζήτηση</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391888" y="890649"/>
            <a:ext cx="11471563" cy="5379522"/>
          </a:xfrm>
        </p:spPr>
        <p:txBody>
          <a:bodyPr>
            <a:normAutofit/>
          </a:bodyPr>
          <a:lstStyle/>
          <a:p>
            <a:pPr algn="just">
              <a:buFont typeface="Wingdings" pitchFamily="2" charset="2"/>
              <a:buChar char="Ø"/>
            </a:pPr>
            <a:r>
              <a:rPr lang="el-GR" b="1" dirty="0" smtClean="0"/>
              <a:t>Το </a:t>
            </a:r>
            <a:r>
              <a:rPr lang="el-GR" b="1" dirty="0" err="1" smtClean="0"/>
              <a:t>λιποβλάστωμα</a:t>
            </a:r>
            <a:r>
              <a:rPr lang="el-GR" b="1" dirty="0" smtClean="0"/>
              <a:t> χαρακτηρίζεται από καλοήθη βιολογική συμπεριφορά.</a:t>
            </a:r>
          </a:p>
          <a:p>
            <a:pPr algn="just">
              <a:buNone/>
            </a:pPr>
            <a:endParaRPr lang="el-GR" b="1" dirty="0" smtClean="0"/>
          </a:p>
          <a:p>
            <a:pPr algn="just">
              <a:buFont typeface="Wingdings" pitchFamily="2" charset="2"/>
              <a:buChar char="Ø"/>
            </a:pPr>
            <a:r>
              <a:rPr lang="el-GR" b="1" dirty="0" smtClean="0"/>
              <a:t>Η πιθανότητα τοπικής υποτροπής ανέρχεται σε ποσοστό 13-40% και συνήθως σχετίζεται με μη ολική εξαίρεση. </a:t>
            </a:r>
          </a:p>
          <a:p>
            <a:pPr algn="just">
              <a:buNone/>
            </a:pPr>
            <a:endParaRPr lang="el-GR" b="1" dirty="0" smtClean="0"/>
          </a:p>
          <a:p>
            <a:pPr algn="just">
              <a:buFont typeface="Wingdings" pitchFamily="2" charset="2"/>
              <a:buChar char="Ø"/>
            </a:pPr>
            <a:r>
              <a:rPr lang="el-GR" b="1" dirty="0" smtClean="0"/>
              <a:t>Πιο συχνά εμφανίζεται σε αγόρια με συνηθέστερη εντόπιση τα άκρα, κεφαλή και τράχηλο και τον κορμό.  </a:t>
            </a:r>
          </a:p>
          <a:p>
            <a:pPr algn="just">
              <a:buNone/>
            </a:pPr>
            <a:endParaRPr lang="el-GR" b="1" dirty="0" smtClean="0"/>
          </a:p>
          <a:p>
            <a:pPr algn="just">
              <a:buFont typeface="Wingdings" pitchFamily="2" charset="2"/>
              <a:buChar char="Ø"/>
            </a:pPr>
            <a:r>
              <a:rPr lang="el-GR" b="1" dirty="0" smtClean="0"/>
              <a:t>Κλινικά εμφανίζεται σαν μη-επώδυνη μάζα ή ογκίδιο το οποίο μπορεί να προκαλέσει πιεστικά φαινόμενα σε παρακείμενες ανατομικές δομές ανάλογα με το μέγεθος και το σημείο εντόπισης.  </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sz="quarter" idx="1"/>
          </p:nvPr>
        </p:nvSpPr>
        <p:spPr>
          <a:xfrm>
            <a:off x="707264" y="843149"/>
            <a:ext cx="10978057" cy="4916384"/>
          </a:xfrm>
        </p:spPr>
        <p:txBody>
          <a:bodyPr/>
          <a:lstStyle/>
          <a:p>
            <a:pPr algn="just">
              <a:buFont typeface="Wingdings" pitchFamily="2" charset="2"/>
              <a:buChar char="Ø"/>
            </a:pPr>
            <a:r>
              <a:rPr lang="el-GR" b="1" dirty="0" smtClean="0"/>
              <a:t>Μελέτες έχουν δείξει πως ένα ποσοστό των ασθενών με </a:t>
            </a:r>
            <a:r>
              <a:rPr lang="el-GR" b="1" dirty="0" err="1" smtClean="0"/>
              <a:t>λιποβλάστωνμα</a:t>
            </a:r>
            <a:r>
              <a:rPr lang="el-GR" b="1" dirty="0" smtClean="0"/>
              <a:t> [17%] εμφανίζει επίσης συμπτώματα από το κεντρικό νευρικό σύστημα [ αυτισμό, επιληπτικές κρίσεις, αναπτυξιακές δυσκολίες, συγγενείς ανωμαλίες  και σύνδρομα]. </a:t>
            </a:r>
          </a:p>
          <a:p>
            <a:pPr algn="just">
              <a:buNone/>
            </a:pPr>
            <a:endParaRPr lang="el-GR" b="1" dirty="0" smtClean="0"/>
          </a:p>
          <a:p>
            <a:pPr algn="just">
              <a:buFont typeface="Wingdings" pitchFamily="2" charset="2"/>
              <a:buChar char="Ø"/>
            </a:pPr>
            <a:r>
              <a:rPr lang="el-GR" b="1" dirty="0" smtClean="0"/>
              <a:t>Έχουν περιγραφεί δύο τύποι </a:t>
            </a:r>
            <a:r>
              <a:rPr lang="el-GR" b="1" dirty="0" err="1" smtClean="0"/>
              <a:t>λιποβλαστώματος</a:t>
            </a:r>
            <a:r>
              <a:rPr lang="el-GR" b="1" dirty="0" smtClean="0"/>
              <a:t>, ο </a:t>
            </a:r>
            <a:r>
              <a:rPr lang="el-GR" b="1" dirty="0" err="1" smtClean="0"/>
              <a:t>περίγραπτος</a:t>
            </a:r>
            <a:r>
              <a:rPr lang="el-GR" b="1" dirty="0" smtClean="0"/>
              <a:t> τύπος ο οποίος ονομάζεται </a:t>
            </a:r>
            <a:r>
              <a:rPr lang="el-GR" b="1" dirty="0" err="1" smtClean="0"/>
              <a:t>καλόηθες</a:t>
            </a:r>
            <a:r>
              <a:rPr lang="el-GR" b="1" dirty="0" smtClean="0"/>
              <a:t> </a:t>
            </a:r>
            <a:r>
              <a:rPr lang="el-GR" b="1" dirty="0" err="1" smtClean="0"/>
              <a:t>λιποβλάστωμα</a:t>
            </a:r>
            <a:r>
              <a:rPr lang="el-GR" b="1" dirty="0" smtClean="0"/>
              <a:t> και είναι ο συνηθέστερος και ο διάχυτος τύπος ο οποίος ονομάζεται </a:t>
            </a:r>
            <a:r>
              <a:rPr lang="el-GR" b="1" dirty="0" err="1" smtClean="0"/>
              <a:t>λιποβλαστωμάτωση</a:t>
            </a:r>
            <a:r>
              <a:rPr lang="el-GR" b="1" dirty="0" smtClean="0"/>
              <a:t>, εμφανίζει διηθητικό πρότυπο ανάπτυξης  με διήθηση εν τω βάθει ιστών και χαρακτηρίζεται από υψηλό ποσοστό υποτροπής .  </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826324" y="783771"/>
            <a:ext cx="10515600" cy="5355772"/>
          </a:xfrm>
        </p:spPr>
        <p:txBody>
          <a:bodyPr>
            <a:normAutofit/>
          </a:bodyPr>
          <a:lstStyle/>
          <a:p>
            <a:pPr algn="just">
              <a:buFont typeface="Wingdings" pitchFamily="2" charset="2"/>
              <a:buChar char="Ø"/>
            </a:pPr>
            <a:r>
              <a:rPr lang="el-GR" b="1" dirty="0" smtClean="0"/>
              <a:t>Ιστολογικά ο όγκος είναι σχετικά </a:t>
            </a:r>
            <a:r>
              <a:rPr lang="el-GR" b="1" dirty="0" err="1" smtClean="0"/>
              <a:t>περίγραπτος</a:t>
            </a:r>
            <a:r>
              <a:rPr lang="el-GR" b="1" dirty="0" smtClean="0"/>
              <a:t>, χαρακτηρίζεται από λόβια λιπώδους ιστού σε διάφορα στάδια ανάπτυξης διαχωριζόμενα από ινώδη </a:t>
            </a:r>
            <a:r>
              <a:rPr lang="el-GR" b="1" dirty="0" err="1" smtClean="0"/>
              <a:t>διαφραγμάτεια</a:t>
            </a:r>
            <a:r>
              <a:rPr lang="el-GR" b="1" dirty="0" smtClean="0"/>
              <a:t> ποικίλου πάχους καθώς και περιοχές με </a:t>
            </a:r>
            <a:r>
              <a:rPr lang="el-GR" b="1" dirty="0" err="1" smtClean="0"/>
              <a:t>μυξοειδή</a:t>
            </a:r>
            <a:r>
              <a:rPr lang="el-GR" b="1" dirty="0" smtClean="0"/>
              <a:t> διαμόρφωση.  Η κυτταρική διαφοροποίηση μπορεί να είναι ομοιογενής σε όλη την έκταση του όγκου ή να διαφέρει σε κάθε λόβιο ενώ οι μιτώσεις είναι σπάνιες. </a:t>
            </a:r>
          </a:p>
          <a:p>
            <a:pPr algn="just">
              <a:buNone/>
            </a:pPr>
            <a:endParaRPr lang="el-GR" b="1" dirty="0" smtClean="0"/>
          </a:p>
          <a:p>
            <a:pPr algn="just">
              <a:buFont typeface="Wingdings" pitchFamily="2" charset="2"/>
              <a:buChar char="Ø"/>
            </a:pPr>
            <a:r>
              <a:rPr lang="el-GR" b="1" dirty="0" smtClean="0"/>
              <a:t>Στη βιβλιογραφία αναφέρονται περιπτώσεις </a:t>
            </a:r>
            <a:r>
              <a:rPr lang="el-GR" b="1" dirty="0" err="1" smtClean="0"/>
              <a:t>λιποβλαστώματος</a:t>
            </a:r>
            <a:r>
              <a:rPr lang="el-GR" b="1" dirty="0" smtClean="0"/>
              <a:t> με προεξάρχουσες περιοχές </a:t>
            </a:r>
            <a:r>
              <a:rPr lang="el-GR" b="1" dirty="0" err="1" smtClean="0"/>
              <a:t>ινοβλαστικού</a:t>
            </a:r>
            <a:r>
              <a:rPr lang="el-GR" b="1" dirty="0" smtClean="0"/>
              <a:t> στοιχείου τύπου ινωμάτωσης καθώς και σπάνιες περιπτώσεις με </a:t>
            </a:r>
            <a:r>
              <a:rPr lang="el-GR" b="1" dirty="0" err="1" smtClean="0"/>
              <a:t>χονδρογενή</a:t>
            </a:r>
            <a:r>
              <a:rPr lang="el-GR" b="1" dirty="0" smtClean="0"/>
              <a:t> μετάπλαση όπως στη δική μας περίπτωση.</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064821" y="1139042"/>
            <a:ext cx="10363200" cy="4572000"/>
          </a:xfrm>
        </p:spPr>
        <p:txBody>
          <a:bodyPr/>
          <a:lstStyle/>
          <a:p>
            <a:pPr algn="just">
              <a:buFont typeface="Wingdings" pitchFamily="2" charset="2"/>
              <a:buChar char="Ø"/>
            </a:pPr>
            <a:r>
              <a:rPr lang="el-GR" b="1" dirty="0" smtClean="0"/>
              <a:t> Οι </a:t>
            </a:r>
            <a:r>
              <a:rPr lang="el-GR" b="1" dirty="0" err="1" smtClean="0"/>
              <a:t>κυτταρογενετικές</a:t>
            </a:r>
            <a:r>
              <a:rPr lang="el-GR" b="1" dirty="0" smtClean="0"/>
              <a:t> αναλύσεις έχουν δείξει πως η πλειοψηφία των </a:t>
            </a:r>
            <a:r>
              <a:rPr lang="el-GR" b="1" dirty="0" err="1" smtClean="0"/>
              <a:t>λιποβλαστωμάτων</a:t>
            </a:r>
            <a:r>
              <a:rPr lang="el-GR" b="1" dirty="0" smtClean="0"/>
              <a:t> [82%] χαρακτηρίζονται από </a:t>
            </a:r>
            <a:r>
              <a:rPr lang="el-GR" b="1" dirty="0" err="1" smtClean="0"/>
              <a:t>ανασυνδυασμούς</a:t>
            </a:r>
            <a:r>
              <a:rPr lang="el-GR" b="1" dirty="0" smtClean="0"/>
              <a:t> του γονιδίου </a:t>
            </a:r>
            <a:r>
              <a:rPr lang="en-US" b="1" dirty="0" smtClean="0"/>
              <a:t>PLAG</a:t>
            </a:r>
            <a:r>
              <a:rPr lang="el-GR" b="1" dirty="0" smtClean="0"/>
              <a:t>-1</a:t>
            </a:r>
            <a:r>
              <a:rPr lang="en-US" b="1" dirty="0" smtClean="0"/>
              <a:t> (</a:t>
            </a:r>
            <a:r>
              <a:rPr lang="en-US" b="1" dirty="0" err="1" smtClean="0"/>
              <a:t>pleomorphic</a:t>
            </a:r>
            <a:r>
              <a:rPr lang="en-US" b="1" dirty="0" smtClean="0"/>
              <a:t> adenoma gene 1) </a:t>
            </a:r>
            <a:r>
              <a:rPr lang="el-GR" b="1" dirty="0" smtClean="0"/>
              <a:t>με τη συμμετοχή της </a:t>
            </a:r>
            <a:r>
              <a:rPr lang="el-GR" b="1" dirty="0" err="1" smtClean="0"/>
              <a:t>χρωμοσωμικής</a:t>
            </a:r>
            <a:r>
              <a:rPr lang="el-GR" b="1" dirty="0" smtClean="0"/>
              <a:t> περιοχής 8q11-13.</a:t>
            </a:r>
          </a:p>
          <a:p>
            <a:pPr algn="just">
              <a:buNone/>
            </a:pPr>
            <a:endParaRPr lang="el-GR" b="1" dirty="0" smtClean="0"/>
          </a:p>
          <a:p>
            <a:pPr algn="just">
              <a:buFont typeface="Wingdings" pitchFamily="2" charset="2"/>
              <a:buChar char="Ø"/>
            </a:pPr>
            <a:r>
              <a:rPr lang="el-GR" dirty="0" smtClean="0"/>
              <a:t> </a:t>
            </a:r>
            <a:r>
              <a:rPr lang="el-GR" b="1" dirty="0" smtClean="0"/>
              <a:t>Ανώμαλη έκφραση PLAG-1 εκφράζει επίσης το 3% των λιπωμάτων και ποτέ τα </a:t>
            </a:r>
            <a:r>
              <a:rPr lang="el-GR" b="1" dirty="0" err="1" smtClean="0"/>
              <a:t>μυξοειδή</a:t>
            </a:r>
            <a:r>
              <a:rPr lang="el-GR" b="1" dirty="0" smtClean="0"/>
              <a:t> </a:t>
            </a:r>
            <a:r>
              <a:rPr lang="el-GR" b="1" dirty="0" err="1" smtClean="0"/>
              <a:t>λιποσαρκώματα</a:t>
            </a:r>
            <a:r>
              <a:rPr lang="el-GR" b="1" dirty="0" smtClean="0"/>
              <a:t>.</a:t>
            </a:r>
            <a:endParaRPr lang="el-G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838200" y="1065605"/>
            <a:ext cx="10515600" cy="4351338"/>
          </a:xfrm>
        </p:spPr>
        <p:txBody>
          <a:bodyPr>
            <a:normAutofit/>
          </a:bodyPr>
          <a:lstStyle/>
          <a:p>
            <a:pPr algn="just">
              <a:buFont typeface="Wingdings" pitchFamily="2" charset="2"/>
              <a:buChar char="Ø"/>
            </a:pPr>
            <a:r>
              <a:rPr lang="el-GR" b="1" dirty="0" smtClean="0"/>
              <a:t>Στα παιδιά οι όγκοι του λιπώδους ιστού εκπροσωπούν  το 10% περίπου των όγκων μαλακών μορίων και από αυτούς  περίπου το 30% αφορά σε </a:t>
            </a:r>
            <a:r>
              <a:rPr lang="el-GR" b="1" dirty="0" err="1" smtClean="0"/>
              <a:t>λιποβλαστώματα</a:t>
            </a:r>
            <a:r>
              <a:rPr lang="el-GR" b="1" dirty="0" smtClean="0"/>
              <a:t>. Το </a:t>
            </a:r>
            <a:r>
              <a:rPr lang="el-GR" b="1" dirty="0" err="1" smtClean="0"/>
              <a:t>λιποβλάστωμα</a:t>
            </a:r>
            <a:r>
              <a:rPr lang="el-GR" b="1" dirty="0" smtClean="0"/>
              <a:t> αποτελεί έναν καλοήθη </a:t>
            </a:r>
            <a:r>
              <a:rPr lang="el-GR" b="1" dirty="0" err="1" smtClean="0"/>
              <a:t>λιπωματώδη</a:t>
            </a:r>
            <a:r>
              <a:rPr lang="el-GR" b="1" dirty="0" smtClean="0"/>
              <a:t> όγκο, ο οποίος εμφανίζεται σχεδόν αποκλειστικά σε άτομα της βρεφικής/νηπιακής ηλικίας, με την πλειοψηφία των ασθενών να είναι κάτω των 3 ετών και το 40% από αυτούς να είναι κάτω του ενός έτους. </a:t>
            </a:r>
          </a:p>
          <a:p>
            <a:pPr algn="just">
              <a:buNone/>
            </a:pPr>
            <a:endParaRPr lang="el-GR" b="1" dirty="0" smtClean="0"/>
          </a:p>
          <a:p>
            <a:pPr algn="just">
              <a:buFont typeface="Wingdings" pitchFamily="2" charset="2"/>
              <a:buChar char="Ø"/>
            </a:pPr>
            <a:r>
              <a:rPr lang="el-GR" b="1" dirty="0" smtClean="0"/>
              <a:t>Παρουσιάζουμε μια ενδιαφέρουσα περίπτωση </a:t>
            </a:r>
            <a:r>
              <a:rPr lang="el-GR" b="1" dirty="0" err="1" smtClean="0"/>
              <a:t>λιποβλαστώματος</a:t>
            </a:r>
            <a:r>
              <a:rPr lang="el-GR" b="1" dirty="0" smtClean="0"/>
              <a:t> σε αγόρι 16 μηνών, το οποίο εντοπιζόταν στον ΑΡ γαστροκνήμιο. </a:t>
            </a:r>
          </a:p>
          <a:p>
            <a:pPr>
              <a:buFont typeface="Wingdings" pitchFamily="2" charset="2"/>
              <a:buChar char="Ø"/>
            </a:pPr>
            <a:endParaRPr lang="el-GR" b="1" dirty="0" smtClean="0"/>
          </a:p>
          <a:p>
            <a:pPr>
              <a:buNone/>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93569" y="0"/>
            <a:ext cx="10363200" cy="1143000"/>
          </a:xfrm>
        </p:spPr>
        <p:txBody>
          <a:bodyPr/>
          <a:lstStyle/>
          <a:p>
            <a:pPr algn="ctr"/>
            <a:r>
              <a:rPr lang="el-GR" b="1" dirty="0" smtClean="0">
                <a:solidFill>
                  <a:schemeClr val="accent5"/>
                </a:solidFill>
              </a:rPr>
              <a:t>Διαφορική διάγνωση</a:t>
            </a:r>
            <a:endParaRPr lang="el-GR" b="1" dirty="0">
              <a:solidFill>
                <a:schemeClr val="accent5"/>
              </a:solidFill>
            </a:endParaRPr>
          </a:p>
        </p:txBody>
      </p:sp>
      <p:sp>
        <p:nvSpPr>
          <p:cNvPr id="3" name="2 - Θέση περιεχομένου"/>
          <p:cNvSpPr>
            <a:spLocks noGrp="1"/>
          </p:cNvSpPr>
          <p:nvPr>
            <p:ph sz="quarter" idx="1"/>
          </p:nvPr>
        </p:nvSpPr>
        <p:spPr>
          <a:xfrm>
            <a:off x="154381" y="1362487"/>
            <a:ext cx="12037619" cy="4351338"/>
          </a:xfrm>
        </p:spPr>
        <p:txBody>
          <a:bodyPr>
            <a:normAutofit fontScale="77500" lnSpcReduction="20000"/>
          </a:bodyPr>
          <a:lstStyle/>
          <a:p>
            <a:pPr>
              <a:buNone/>
            </a:pPr>
            <a:r>
              <a:rPr lang="el-GR" b="1" u="sng" dirty="0" err="1" smtClean="0">
                <a:solidFill>
                  <a:schemeClr val="accent5"/>
                </a:solidFill>
              </a:rPr>
              <a:t>Μυξοειδές</a:t>
            </a:r>
            <a:r>
              <a:rPr lang="el-GR" b="1" u="sng" dirty="0" smtClean="0">
                <a:solidFill>
                  <a:schemeClr val="accent5"/>
                </a:solidFill>
              </a:rPr>
              <a:t> </a:t>
            </a:r>
            <a:r>
              <a:rPr lang="el-GR" b="1" u="sng" dirty="0" err="1" smtClean="0">
                <a:solidFill>
                  <a:schemeClr val="accent5"/>
                </a:solidFill>
              </a:rPr>
              <a:t>λιποσάρκωμα</a:t>
            </a:r>
            <a:endParaRPr lang="el-GR" b="1" u="sng" dirty="0" smtClean="0">
              <a:solidFill>
                <a:schemeClr val="accent5"/>
              </a:solidFill>
            </a:endParaRPr>
          </a:p>
          <a:p>
            <a:pPr>
              <a:buFont typeface="Wingdings" pitchFamily="2" charset="2"/>
              <a:buChar char="Ø"/>
            </a:pPr>
            <a:r>
              <a:rPr lang="el-GR" b="1" dirty="0" smtClean="0"/>
              <a:t>Εμφανίζεται εξαιρετικά σπάνια σε παιδιά κάτω των 10 ετών.</a:t>
            </a:r>
          </a:p>
          <a:p>
            <a:pPr>
              <a:buFont typeface="Wingdings" pitchFamily="2" charset="2"/>
              <a:buChar char="Ø"/>
            </a:pPr>
            <a:r>
              <a:rPr lang="el-GR" b="1" dirty="0" smtClean="0"/>
              <a:t>Παρουσιάζει περιοχές με κυτταρική ατυπία.</a:t>
            </a:r>
          </a:p>
          <a:p>
            <a:pPr>
              <a:buFont typeface="Wingdings" pitchFamily="2" charset="2"/>
              <a:buChar char="Ø"/>
            </a:pPr>
            <a:r>
              <a:rPr lang="en-US" b="1" dirty="0" smtClean="0">
                <a:latin typeface="Cambria" pitchFamily="18" charset="0"/>
                <a:ea typeface="Cambria" pitchFamily="18" charset="0"/>
              </a:rPr>
              <a:t>t(12;16)(q13;p11) </a:t>
            </a:r>
            <a:r>
              <a:rPr lang="en-US" b="1" i="1" dirty="0" smtClean="0">
                <a:latin typeface="Cambria" pitchFamily="18" charset="0"/>
                <a:ea typeface="Cambria" pitchFamily="18" charset="0"/>
              </a:rPr>
              <a:t>– </a:t>
            </a:r>
            <a:r>
              <a:rPr lang="en-US" b="1" dirty="0" smtClean="0">
                <a:latin typeface="Cambria" pitchFamily="18" charset="0"/>
                <a:ea typeface="Cambria" pitchFamily="18" charset="0"/>
              </a:rPr>
              <a:t>FUS-DDIT3 </a:t>
            </a:r>
            <a:r>
              <a:rPr lang="el-GR" b="1" i="1" dirty="0" smtClean="0">
                <a:latin typeface="Cambria" pitchFamily="18" charset="0"/>
                <a:ea typeface="Cambria" pitchFamily="18" charset="0"/>
              </a:rPr>
              <a:t>γονίδιο</a:t>
            </a:r>
            <a:r>
              <a:rPr lang="el-GR" b="1" dirty="0" smtClean="0">
                <a:latin typeface="Cambria" pitchFamily="18" charset="0"/>
                <a:ea typeface="Cambria" pitchFamily="18" charset="0"/>
              </a:rPr>
              <a:t> </a:t>
            </a:r>
            <a:r>
              <a:rPr lang="el-GR" b="1" i="1" dirty="0" smtClean="0">
                <a:latin typeface="Cambria" pitchFamily="18" charset="0"/>
                <a:ea typeface="Cambria" pitchFamily="18" charset="0"/>
              </a:rPr>
              <a:t>σύντηξης</a:t>
            </a:r>
            <a:endParaRPr lang="en-US" b="1" i="1" dirty="0" smtClean="0">
              <a:latin typeface="Cambria" pitchFamily="18" charset="0"/>
              <a:ea typeface="Cambria" pitchFamily="18" charset="0"/>
            </a:endParaRPr>
          </a:p>
          <a:p>
            <a:pPr>
              <a:buFont typeface="Wingdings" pitchFamily="2" charset="2"/>
              <a:buChar char="Ø"/>
            </a:pPr>
            <a:r>
              <a:rPr lang="el-GR" b="1" dirty="0" smtClean="0">
                <a:latin typeface="Cambria" pitchFamily="18" charset="0"/>
                <a:ea typeface="Cambria" pitchFamily="18" charset="0"/>
              </a:rPr>
              <a:t>t(12;22)(q13;p12) </a:t>
            </a:r>
            <a:r>
              <a:rPr lang="el-GR" b="1" i="1" dirty="0" smtClean="0">
                <a:latin typeface="Cambria" pitchFamily="18" charset="0"/>
                <a:ea typeface="Cambria" pitchFamily="18" charset="0"/>
              </a:rPr>
              <a:t>- </a:t>
            </a:r>
            <a:r>
              <a:rPr lang="en-US" b="1" i="1" dirty="0" smtClean="0">
                <a:latin typeface="Cambria" pitchFamily="18" charset="0"/>
                <a:ea typeface="Cambria" pitchFamily="18" charset="0"/>
              </a:rPr>
              <a:t>EWSR1-DDIT3</a:t>
            </a:r>
            <a:r>
              <a:rPr lang="el-GR" b="1" i="1" dirty="0" smtClean="0">
                <a:latin typeface="Cambria" pitchFamily="18" charset="0"/>
                <a:ea typeface="Cambria" pitchFamily="18" charset="0"/>
              </a:rPr>
              <a:t> γονίδιο σύντηξης -</a:t>
            </a:r>
            <a:r>
              <a:rPr lang="el-GR" b="1" dirty="0" smtClean="0">
                <a:latin typeface="Cambria" pitchFamily="18" charset="0"/>
                <a:ea typeface="Cambria" pitchFamily="18" charset="0"/>
              </a:rPr>
              <a:t>(εναλλακτικά στο</a:t>
            </a:r>
            <a:r>
              <a:rPr lang="en-US" b="1" dirty="0" smtClean="0">
                <a:latin typeface="Cambria" pitchFamily="18" charset="0"/>
                <a:ea typeface="Cambria" pitchFamily="18" charset="0"/>
              </a:rPr>
              <a:t> </a:t>
            </a:r>
            <a:r>
              <a:rPr lang="el-GR" b="1" dirty="0" smtClean="0">
                <a:latin typeface="Cambria" pitchFamily="18" charset="0"/>
                <a:ea typeface="Cambria" pitchFamily="18" charset="0"/>
              </a:rPr>
              <a:t>2-5%%</a:t>
            </a:r>
            <a:r>
              <a:rPr lang="en-US" b="1" dirty="0" smtClean="0">
                <a:latin typeface="Cambria" pitchFamily="18" charset="0"/>
                <a:ea typeface="Cambria" pitchFamily="18" charset="0"/>
              </a:rPr>
              <a:t> </a:t>
            </a:r>
            <a:r>
              <a:rPr lang="el-GR" b="1" dirty="0" smtClean="0">
                <a:latin typeface="Cambria" pitchFamily="18" charset="0"/>
                <a:ea typeface="Cambria" pitchFamily="18" charset="0"/>
              </a:rPr>
              <a:t>των περιπτώσεων)</a:t>
            </a:r>
            <a:endParaRPr lang="el-GR" dirty="0" smtClean="0"/>
          </a:p>
          <a:p>
            <a:pPr>
              <a:buNone/>
            </a:pPr>
            <a:r>
              <a:rPr lang="el-GR" b="1" u="sng" dirty="0" smtClean="0">
                <a:solidFill>
                  <a:schemeClr val="accent5"/>
                </a:solidFill>
              </a:rPr>
              <a:t>Λίπωμα</a:t>
            </a:r>
          </a:p>
          <a:p>
            <a:pPr>
              <a:buFont typeface="Wingdings" pitchFamily="2" charset="2"/>
              <a:buChar char="Ø"/>
            </a:pPr>
            <a:r>
              <a:rPr lang="el-GR" b="1" dirty="0" smtClean="0"/>
              <a:t>Δεν χαρακτηρίζεται από </a:t>
            </a:r>
            <a:r>
              <a:rPr lang="el-GR" b="1" dirty="0" err="1" smtClean="0"/>
              <a:t>κυτταροβρίθεια</a:t>
            </a:r>
            <a:r>
              <a:rPr lang="el-GR" b="1" dirty="0" smtClean="0"/>
              <a:t>.</a:t>
            </a:r>
          </a:p>
          <a:p>
            <a:pPr>
              <a:buFont typeface="Wingdings" pitchFamily="2" charset="2"/>
              <a:buChar char="Ø"/>
            </a:pPr>
            <a:r>
              <a:rPr lang="el-GR" b="1" dirty="0" smtClean="0"/>
              <a:t>Δεν έχει </a:t>
            </a:r>
            <a:r>
              <a:rPr lang="el-GR" b="1" dirty="0" err="1" smtClean="0"/>
              <a:t>λιποβλάστες</a:t>
            </a:r>
            <a:r>
              <a:rPr lang="el-GR" b="1" dirty="0" smtClean="0"/>
              <a:t>.</a:t>
            </a:r>
          </a:p>
          <a:p>
            <a:pPr>
              <a:buFont typeface="Wingdings" pitchFamily="2" charset="2"/>
              <a:buChar char="Ø"/>
            </a:pPr>
            <a:r>
              <a:rPr lang="el-GR" b="1" dirty="0" smtClean="0"/>
              <a:t>Δεν εμφανίζει ανωμαλίες στο χρωμόσωμα 8.</a:t>
            </a:r>
          </a:p>
          <a:p>
            <a:pPr>
              <a:buNone/>
            </a:pPr>
            <a:r>
              <a:rPr lang="el-GR" b="1" u="sng" dirty="0" smtClean="0">
                <a:solidFill>
                  <a:schemeClr val="accent5"/>
                </a:solidFill>
              </a:rPr>
              <a:t>Όγκος φαιού λιπώδους ιστού (</a:t>
            </a:r>
            <a:r>
              <a:rPr lang="el-GR" b="1" u="sng" dirty="0" err="1" smtClean="0">
                <a:solidFill>
                  <a:schemeClr val="accent5"/>
                </a:solidFill>
              </a:rPr>
              <a:t>Ιμπέρνωμα</a:t>
            </a:r>
            <a:r>
              <a:rPr lang="el-GR" b="1" u="sng" dirty="0" smtClean="0">
                <a:solidFill>
                  <a:schemeClr val="accent5"/>
                </a:solidFill>
              </a:rPr>
              <a:t>)</a:t>
            </a:r>
          </a:p>
          <a:p>
            <a:pPr>
              <a:buFont typeface="Wingdings" pitchFamily="2" charset="2"/>
              <a:buChar char="Ø"/>
            </a:pPr>
            <a:r>
              <a:rPr lang="el-GR" b="1" dirty="0" smtClean="0"/>
              <a:t>Όγκος φαιού λιπώδους ιστού με χαρακτηριστική μορφολογία.</a:t>
            </a:r>
          </a:p>
          <a:p>
            <a:pPr>
              <a:buFont typeface="Wingdings" pitchFamily="2" charset="2"/>
              <a:buChar char="Ø"/>
            </a:pPr>
            <a:r>
              <a:rPr lang="el-GR" b="1" dirty="0" smtClean="0"/>
              <a:t>Δεν εμφανίζει ανωμαλίες στο χρωμόσωμα 8.</a:t>
            </a:r>
          </a:p>
          <a:p>
            <a:pPr>
              <a:buNone/>
            </a:pPr>
            <a:endParaRPr lang="el-GR" b="1" u="sng" dirty="0" smtClean="0">
              <a:solidFill>
                <a:srgbClr val="C00000"/>
              </a:solidFill>
            </a:endParaRPr>
          </a:p>
          <a:p>
            <a:pPr>
              <a:buFont typeface="Wingdings" pitchFamily="2" charset="2"/>
              <a:buChar char="Ø"/>
            </a:pPr>
            <a:endParaRPr lang="el-G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57943" y="-212249"/>
            <a:ext cx="10363200" cy="1143000"/>
          </a:xfrm>
        </p:spPr>
        <p:txBody>
          <a:bodyPr/>
          <a:lstStyle/>
          <a:p>
            <a:pPr algn="ctr"/>
            <a:r>
              <a:rPr lang="el-GR" b="1" dirty="0" smtClean="0">
                <a:solidFill>
                  <a:schemeClr val="accent5"/>
                </a:solidFill>
              </a:rPr>
              <a:t>Θεραπεία-πρόγνωση</a:t>
            </a:r>
            <a:endParaRPr lang="el-GR" b="1" dirty="0">
              <a:solidFill>
                <a:schemeClr val="accent5"/>
              </a:solidFill>
            </a:endParaRPr>
          </a:p>
        </p:txBody>
      </p:sp>
      <p:sp>
        <p:nvSpPr>
          <p:cNvPr id="3" name="2 - Θέση περιεχομένου"/>
          <p:cNvSpPr>
            <a:spLocks noGrp="1"/>
          </p:cNvSpPr>
          <p:nvPr>
            <p:ph sz="quarter" idx="1"/>
          </p:nvPr>
        </p:nvSpPr>
        <p:spPr>
          <a:xfrm>
            <a:off x="617517" y="1246909"/>
            <a:ext cx="10960925" cy="5142015"/>
          </a:xfrm>
        </p:spPr>
        <p:txBody>
          <a:bodyPr>
            <a:normAutofit/>
          </a:bodyPr>
          <a:lstStyle/>
          <a:p>
            <a:pPr algn="just">
              <a:buFont typeface="Wingdings" pitchFamily="2" charset="2"/>
              <a:buChar char="Ø"/>
            </a:pPr>
            <a:r>
              <a:rPr lang="el-GR" b="1" dirty="0" smtClean="0"/>
              <a:t>Η θεραπεία εκλογής είναι η χειρουργική εξαίρεση της αλλοίωσης η οποία πρέπει να γίνεται χωρίς καθυστέρηση και στόχος να είναι η ολική εξαίρεση.</a:t>
            </a:r>
          </a:p>
          <a:p>
            <a:pPr algn="just">
              <a:buNone/>
            </a:pPr>
            <a:endParaRPr lang="el-GR" b="1" dirty="0" smtClean="0"/>
          </a:p>
          <a:p>
            <a:pPr algn="just">
              <a:buFont typeface="Wingdings" pitchFamily="2" charset="2"/>
              <a:buChar char="Ø"/>
            </a:pPr>
            <a:r>
              <a:rPr lang="el-GR" b="1" dirty="0" smtClean="0"/>
              <a:t>Η πρόγνωση είναι άριστη στις περιπτώσεις όπου η ολική εξαίρεση έχει επιτευχθεί. Η υποτροπή σχετίζεται με μη ολική εξαίρεση και όχι με το μέγεθος ή τα μορφολογικά χαρακτηριστικά της αλλοίωσης. </a:t>
            </a:r>
          </a:p>
          <a:p>
            <a:pPr algn="just">
              <a:buNone/>
            </a:pPr>
            <a:endParaRPr lang="el-GR" b="1" dirty="0" smtClean="0"/>
          </a:p>
          <a:p>
            <a:pPr algn="just">
              <a:buFont typeface="Wingdings" pitchFamily="2" charset="2"/>
              <a:buChar char="Ø"/>
            </a:pPr>
            <a:r>
              <a:rPr lang="el-GR" b="1" dirty="0" smtClean="0"/>
              <a:t>Καθώς υπάρχει πιθανότητα τοπικής υποτροπής ο ασθενής θα πρέπει να παρακολουθείται κάθε έξι μήνες για μεγάλο χρονικό διάστημα [3-5 χρόνια].   </a:t>
            </a:r>
            <a:endParaRPr lang="el-G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29195" y="-249382"/>
            <a:ext cx="10363200" cy="1143000"/>
          </a:xfrm>
        </p:spPr>
        <p:txBody>
          <a:bodyPr/>
          <a:lstStyle/>
          <a:p>
            <a:pPr algn="ctr"/>
            <a:r>
              <a:rPr lang="el-GR" b="1" dirty="0" err="1" smtClean="0">
                <a:solidFill>
                  <a:schemeClr val="accent5"/>
                </a:solidFill>
              </a:rPr>
              <a:t>Συμπερασμα</a:t>
            </a:r>
            <a:endParaRPr lang="el-GR" b="1" dirty="0">
              <a:solidFill>
                <a:schemeClr val="accent5"/>
              </a:solidFill>
            </a:endParaRPr>
          </a:p>
        </p:txBody>
      </p:sp>
      <p:sp>
        <p:nvSpPr>
          <p:cNvPr id="3" name="2 - Θέση περιεχομένου"/>
          <p:cNvSpPr>
            <a:spLocks noGrp="1"/>
          </p:cNvSpPr>
          <p:nvPr>
            <p:ph sz="quarter" idx="1"/>
          </p:nvPr>
        </p:nvSpPr>
        <p:spPr>
          <a:xfrm>
            <a:off x="280060" y="1068779"/>
            <a:ext cx="11607141" cy="5486400"/>
          </a:xfrm>
        </p:spPr>
        <p:txBody>
          <a:bodyPr>
            <a:normAutofit fontScale="92500" lnSpcReduction="20000"/>
          </a:bodyPr>
          <a:lstStyle/>
          <a:p>
            <a:pPr algn="just">
              <a:buFont typeface="Wingdings" pitchFamily="2" charset="2"/>
              <a:buChar char="Ø"/>
            </a:pPr>
            <a:r>
              <a:rPr lang="el-GR" b="1" dirty="0" smtClean="0"/>
              <a:t>Το </a:t>
            </a:r>
            <a:r>
              <a:rPr lang="el-GR" b="1" dirty="0" err="1" smtClean="0"/>
              <a:t>λιποβλάστωμα</a:t>
            </a:r>
            <a:r>
              <a:rPr lang="el-GR" b="1" dirty="0" smtClean="0"/>
              <a:t> αποτελεί έναν καλοήθη </a:t>
            </a:r>
            <a:r>
              <a:rPr lang="el-GR" b="1" dirty="0" err="1" smtClean="0"/>
              <a:t>λιπωματώδη</a:t>
            </a:r>
            <a:r>
              <a:rPr lang="el-GR" b="1" dirty="0" smtClean="0"/>
              <a:t> όγκο, ο οποίος εμφανίζεται σχεδόν αποκλειστικά σε άτομα της βρεφικής/νηπιακής ηλικίας.</a:t>
            </a:r>
          </a:p>
          <a:p>
            <a:pPr algn="just">
              <a:buNone/>
            </a:pPr>
            <a:endParaRPr lang="el-GR" b="1" dirty="0" smtClean="0"/>
          </a:p>
          <a:p>
            <a:pPr algn="just">
              <a:buFont typeface="Wingdings" pitchFamily="2" charset="2"/>
              <a:buChar char="Ø"/>
            </a:pPr>
            <a:r>
              <a:rPr lang="el-GR" b="1" dirty="0" smtClean="0"/>
              <a:t>Επί μη ολικής εξαίρεσης υπάρχει πιθανότητα τοπικής υποτροπής.</a:t>
            </a:r>
          </a:p>
          <a:p>
            <a:pPr algn="just">
              <a:buNone/>
            </a:pPr>
            <a:endParaRPr lang="el-GR" b="1" dirty="0" smtClean="0"/>
          </a:p>
          <a:p>
            <a:pPr algn="just">
              <a:buFont typeface="Wingdings" pitchFamily="2" charset="2"/>
              <a:buChar char="Ø"/>
            </a:pPr>
            <a:r>
              <a:rPr lang="el-GR" b="1" dirty="0" smtClean="0"/>
              <a:t>Δύο τύποι </a:t>
            </a:r>
            <a:r>
              <a:rPr lang="el-GR" b="1" smtClean="0"/>
              <a:t>λιποβλαστώματος, </a:t>
            </a:r>
            <a:r>
              <a:rPr lang="el-GR" b="1" dirty="0" smtClean="0"/>
              <a:t>ο </a:t>
            </a:r>
            <a:r>
              <a:rPr lang="el-GR" b="1" dirty="0" err="1" smtClean="0"/>
              <a:t>περίγραπτος</a:t>
            </a:r>
            <a:r>
              <a:rPr lang="el-GR" b="1" dirty="0" smtClean="0"/>
              <a:t> τύπος ο οποίος ονομάζεται </a:t>
            </a:r>
            <a:r>
              <a:rPr lang="el-GR" b="1" dirty="0" err="1" smtClean="0"/>
              <a:t>καλόηθες</a:t>
            </a:r>
            <a:r>
              <a:rPr lang="el-GR" b="1" dirty="0" smtClean="0"/>
              <a:t> </a:t>
            </a:r>
            <a:r>
              <a:rPr lang="el-GR" b="1" dirty="0" err="1" smtClean="0"/>
              <a:t>λιποβλάστωμα</a:t>
            </a:r>
            <a:r>
              <a:rPr lang="el-GR" b="1" dirty="0" smtClean="0"/>
              <a:t> και είναι ο συνηθέστερος και ο διάχυτος τύπος ο οποίος ονομάζεται </a:t>
            </a:r>
            <a:r>
              <a:rPr lang="el-GR" b="1" dirty="0" err="1" smtClean="0"/>
              <a:t>λιποβλαστωμάτωση</a:t>
            </a:r>
            <a:r>
              <a:rPr lang="el-GR" b="1" dirty="0" smtClean="0"/>
              <a:t>. </a:t>
            </a:r>
          </a:p>
          <a:p>
            <a:pPr algn="just">
              <a:buNone/>
            </a:pPr>
            <a:endParaRPr lang="el-GR" b="1" dirty="0" smtClean="0"/>
          </a:p>
          <a:p>
            <a:pPr algn="just">
              <a:buFont typeface="Wingdings" pitchFamily="2" charset="2"/>
              <a:buChar char="Ø"/>
            </a:pPr>
            <a:r>
              <a:rPr lang="el-GR" b="1" dirty="0" smtClean="0"/>
              <a:t>Η ανάδειξη λοβίων εμβρυικού λίπους και διαχωριστικών ινωδών </a:t>
            </a:r>
            <a:r>
              <a:rPr lang="el-GR" b="1" dirty="0" err="1" smtClean="0"/>
              <a:t>διαφραγματίων</a:t>
            </a:r>
            <a:r>
              <a:rPr lang="el-GR" b="1" dirty="0" smtClean="0"/>
              <a:t>, η συμβολή της </a:t>
            </a:r>
            <a:r>
              <a:rPr lang="el-GR" b="1" dirty="0" err="1" smtClean="0"/>
              <a:t>ανοσοϊστοχημείας</a:t>
            </a:r>
            <a:r>
              <a:rPr lang="el-GR" b="1" dirty="0" smtClean="0"/>
              <a:t>, η μικρή μιτωτική δραστηριότητα και η περιορισμένη έκφραση του δείκτη κυτταρικού πολλαπλασιασμού Κ</a:t>
            </a:r>
            <a:r>
              <a:rPr lang="en-US" b="1" dirty="0" err="1" smtClean="0"/>
              <a:t>i</a:t>
            </a:r>
            <a:r>
              <a:rPr lang="el-GR" b="1" dirty="0" smtClean="0"/>
              <a:t>-67/</a:t>
            </a:r>
            <a:r>
              <a:rPr lang="en-US" b="1" dirty="0" smtClean="0"/>
              <a:t>MIB</a:t>
            </a:r>
            <a:r>
              <a:rPr lang="el-GR" b="1" dirty="0" smtClean="0"/>
              <a:t>-1 είναι βασικά στοιχεία για την διάγνωση.</a:t>
            </a:r>
          </a:p>
          <a:p>
            <a:pPr algn="just">
              <a:buNone/>
            </a:pPr>
            <a:endParaRPr lang="el-GR" b="1" dirty="0" smtClean="0"/>
          </a:p>
          <a:p>
            <a:pPr algn="just">
              <a:buFont typeface="Wingdings" pitchFamily="2" charset="2"/>
              <a:buChar char="Ø"/>
            </a:pPr>
            <a:r>
              <a:rPr lang="el-GR" b="1" dirty="0" smtClean="0"/>
              <a:t>Ο χαρακτηριστικός </a:t>
            </a:r>
            <a:r>
              <a:rPr lang="el-GR" b="1" dirty="0" err="1" smtClean="0"/>
              <a:t>ανασυνδυασμός</a:t>
            </a:r>
            <a:r>
              <a:rPr lang="el-GR" b="1" dirty="0" smtClean="0"/>
              <a:t> του γονιδίου </a:t>
            </a:r>
            <a:r>
              <a:rPr lang="en-US" b="1" dirty="0" smtClean="0"/>
              <a:t>PLAG</a:t>
            </a:r>
            <a:r>
              <a:rPr lang="el-GR" b="1" dirty="0" smtClean="0"/>
              <a:t>-1 [8q11-13] είναι </a:t>
            </a:r>
            <a:r>
              <a:rPr lang="el-GR" b="1" dirty="0" err="1" smtClean="0"/>
              <a:t>παθογνωμονικός</a:t>
            </a:r>
            <a:r>
              <a:rPr lang="el-GR" b="1" dirty="0" smtClean="0"/>
              <a:t> της αλλοίωσης.</a:t>
            </a:r>
          </a:p>
          <a:p>
            <a:pPr>
              <a:buNone/>
            </a:pP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1070" y="274638"/>
            <a:ext cx="10363200" cy="1143000"/>
          </a:xfrm>
        </p:spPr>
        <p:txBody>
          <a:bodyPr>
            <a:normAutofit fontScale="90000"/>
          </a:bodyPr>
          <a:lstStyle/>
          <a:p>
            <a:pPr algn="ctr"/>
            <a:r>
              <a:rPr lang="el-GR" b="1" dirty="0" smtClean="0">
                <a:solidFill>
                  <a:schemeClr val="accent5"/>
                </a:solidFill>
              </a:rPr>
              <a:t>Μακροσκοπική περιγραφή</a:t>
            </a:r>
            <a:r>
              <a:rPr lang="en-US" b="1" dirty="0" smtClean="0">
                <a:solidFill>
                  <a:schemeClr val="accent5"/>
                </a:solidFill>
              </a:rPr>
              <a:t> </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296886" y="1567547"/>
            <a:ext cx="11625943" cy="4583875"/>
          </a:xfrm>
        </p:spPr>
        <p:txBody>
          <a:bodyPr>
            <a:normAutofit/>
          </a:bodyPr>
          <a:lstStyle/>
          <a:p>
            <a:pPr algn="just">
              <a:buNone/>
            </a:pPr>
            <a:r>
              <a:rPr lang="el-GR" dirty="0" smtClean="0"/>
              <a:t>   </a:t>
            </a:r>
            <a:r>
              <a:rPr lang="el-GR" b="1" dirty="0" smtClean="0"/>
              <a:t>Παραλάβαμε </a:t>
            </a:r>
            <a:r>
              <a:rPr lang="el-GR" b="1" dirty="0" err="1" smtClean="0"/>
              <a:t>περίγραπτο</a:t>
            </a:r>
            <a:r>
              <a:rPr lang="el-GR" b="1" dirty="0" smtClean="0"/>
              <a:t> όγκο σ. δ. 6Χ4,5Χ 3,5 εκ. με ομαλή εν μέρει  οζώδη εξωτερική επιφάνεια, σύστοιχα προς την οποία συνεχόταν κατά θέσεις με συνδετικολιπώδη ιστό και κατά τον ένα πόλο με τμήμα γραμμωτών μυϊκών ινών. Στις διατομές  ο όγκος εμφάνιζε λιπώδη υφή, κιτρινόφαιη εν μέρει λευκόφαιη χροιά,  ελαστική σύσταση, οζώδη όψη λόγω εμφανών ινωδών </a:t>
            </a:r>
            <a:r>
              <a:rPr lang="el-GR" b="1" dirty="0" err="1" smtClean="0"/>
              <a:t>διαφραγματίων</a:t>
            </a:r>
            <a:r>
              <a:rPr lang="el-GR" b="1" dirty="0" smtClean="0"/>
              <a:t> καθώς  και λίγες  εστίες </a:t>
            </a:r>
            <a:r>
              <a:rPr lang="el-GR" b="1" dirty="0" err="1" smtClean="0"/>
              <a:t>ίνωσης</a:t>
            </a:r>
            <a:r>
              <a:rPr lang="el-GR" b="1" dirty="0" smtClean="0"/>
              <a:t>  και κατά  θέσεις </a:t>
            </a:r>
            <a:r>
              <a:rPr lang="el-GR" b="1" dirty="0" err="1" smtClean="0"/>
              <a:t>μυξοειδή</a:t>
            </a:r>
            <a:r>
              <a:rPr lang="el-GR" b="1" dirty="0" smtClean="0"/>
              <a:t>/ζελατινώδη διαμόρφωση. Στον ένα πόλο αναγνωρίστηκε συμπαγής  περιοχή διαστάσεων 2,5Χ2Χ1,5εκ λευκόφαιης χροιάς, </a:t>
            </a:r>
            <a:r>
              <a:rPr lang="el-GR" b="1" dirty="0" err="1" smtClean="0"/>
              <a:t>στερράς</a:t>
            </a:r>
            <a:r>
              <a:rPr lang="el-GR" b="1" dirty="0" smtClean="0"/>
              <a:t> σύστασης με εστία οστεοποίησης διαστάσεων 0,8Χ0,7Χ0,5εκ. </a:t>
            </a:r>
          </a:p>
          <a:p>
            <a:pPr>
              <a:buNone/>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chemeClr val="accent5"/>
                </a:solidFill>
              </a:rPr>
              <a:t>Μικροσκοπική περιγραφή</a:t>
            </a:r>
            <a:r>
              <a:rPr lang="el-GR" dirty="0" smtClean="0"/>
              <a:t/>
            </a:r>
            <a:br>
              <a:rPr lang="el-GR" dirty="0" smtClean="0"/>
            </a:br>
            <a:endParaRPr lang="el-GR" dirty="0"/>
          </a:p>
        </p:txBody>
      </p:sp>
      <p:sp>
        <p:nvSpPr>
          <p:cNvPr id="3" name="2 - Θέση περιεχομένου"/>
          <p:cNvSpPr>
            <a:spLocks noGrp="1"/>
          </p:cNvSpPr>
          <p:nvPr>
            <p:ph sz="quarter" idx="1"/>
          </p:nvPr>
        </p:nvSpPr>
        <p:spPr>
          <a:xfrm>
            <a:off x="154382" y="1686296"/>
            <a:ext cx="7208319" cy="4180114"/>
          </a:xfrm>
        </p:spPr>
        <p:txBody>
          <a:bodyPr>
            <a:normAutofit/>
          </a:bodyPr>
          <a:lstStyle/>
          <a:p>
            <a:pPr algn="just">
              <a:buFont typeface="Wingdings" pitchFamily="2" charset="2"/>
              <a:buChar char="Ø"/>
            </a:pPr>
            <a:r>
              <a:rPr lang="el-GR" b="1" dirty="0" smtClean="0"/>
              <a:t> Σχετικά </a:t>
            </a:r>
            <a:r>
              <a:rPr lang="el-GR" b="1" dirty="0" err="1" smtClean="0"/>
              <a:t>περίγραπτος</a:t>
            </a:r>
            <a:r>
              <a:rPr lang="en-US" b="1" dirty="0" smtClean="0"/>
              <a:t> </a:t>
            </a:r>
            <a:r>
              <a:rPr lang="el-GR" b="1" dirty="0" err="1" smtClean="0"/>
              <a:t>ινολιπωματώδης</a:t>
            </a:r>
            <a:r>
              <a:rPr lang="el-GR" b="1" dirty="0" smtClean="0"/>
              <a:t> </a:t>
            </a:r>
            <a:r>
              <a:rPr lang="el-GR" b="1" dirty="0" err="1" smtClean="0"/>
              <a:t>νεοπλασματικός</a:t>
            </a:r>
            <a:r>
              <a:rPr lang="el-GR" b="1" dirty="0" smtClean="0"/>
              <a:t>   όγκος ο οποίος αποτελούνταν στη μεγαλύτερη έκταση [60%] από λόβια λιπώδους ιστού σε διάφορα στάδια ανάπτυξης με επικράτηση των λοβίων  εμβρυικού λίπους  και από λιγότερα λόβια  ωρίμου λιπώδους ιστού [τύπου ενηλίκου]. </a:t>
            </a:r>
          </a:p>
          <a:p>
            <a:pPr>
              <a:buNone/>
            </a:pPr>
            <a:endParaRPr lang="el-GR" dirty="0"/>
          </a:p>
        </p:txBody>
      </p:sp>
      <p:pic>
        <p:nvPicPr>
          <p:cNvPr id="1028" name="Picture 4" descr="C:\Users\anatom\Desktop\lipoblastoma\LIPOBLASTOMA HE 2.jpg"/>
          <p:cNvPicPr>
            <a:picLocks noChangeAspect="1" noChangeArrowheads="1"/>
          </p:cNvPicPr>
          <p:nvPr/>
        </p:nvPicPr>
        <p:blipFill>
          <a:blip r:embed="rId2" cstate="print"/>
          <a:srcRect/>
          <a:stretch>
            <a:fillRect/>
          </a:stretch>
        </p:blipFill>
        <p:spPr bwMode="auto">
          <a:xfrm>
            <a:off x="7553593" y="1808903"/>
            <a:ext cx="4230624" cy="31638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54379" y="1603169"/>
            <a:ext cx="7315200" cy="4001984"/>
          </a:xfrm>
        </p:spPr>
        <p:txBody>
          <a:bodyPr>
            <a:normAutofit/>
          </a:bodyPr>
          <a:lstStyle/>
          <a:p>
            <a:pPr algn="just">
              <a:buFont typeface="Wingdings" pitchFamily="2" charset="2"/>
              <a:buChar char="Ø"/>
            </a:pPr>
            <a:r>
              <a:rPr lang="el-GR" b="1" dirty="0" smtClean="0"/>
              <a:t>Τα λόβια του λιπώδους ιστού διαχωρίζονταν από ινώδη, ποικίλου πάχους, διαφράγματα μικρής/μέτριας </a:t>
            </a:r>
            <a:r>
              <a:rPr lang="el-GR" b="1" dirty="0" err="1" smtClean="0"/>
              <a:t>κυτταροβρίθειας</a:t>
            </a:r>
            <a:r>
              <a:rPr lang="el-GR" b="1" dirty="0" smtClean="0"/>
              <a:t> με παρουσία κατά περιοχές αστεροειδών και </a:t>
            </a:r>
            <a:r>
              <a:rPr lang="el-GR" b="1" dirty="0" err="1" smtClean="0"/>
              <a:t>ατρακτομόρφων</a:t>
            </a:r>
            <a:r>
              <a:rPr lang="el-GR" b="1" dirty="0" smtClean="0"/>
              <a:t> </a:t>
            </a:r>
            <a:r>
              <a:rPr lang="el-GR" b="1" dirty="0" err="1" smtClean="0"/>
              <a:t>ινοβλαστικών</a:t>
            </a:r>
            <a:r>
              <a:rPr lang="el-GR" b="1" dirty="0" smtClean="0"/>
              <a:t> κυττάρων, με εστιακή ήπια πυρηνική ατυπία χωρίς εμφανείς μιτώσεις.</a:t>
            </a:r>
          </a:p>
          <a:p>
            <a:pPr algn="just">
              <a:buNone/>
            </a:pPr>
            <a:endParaRPr lang="el-GR" b="1" dirty="0" smtClean="0"/>
          </a:p>
          <a:p>
            <a:pPr>
              <a:buNone/>
            </a:pPr>
            <a:endParaRPr lang="el-GR" dirty="0"/>
          </a:p>
        </p:txBody>
      </p:sp>
      <p:pic>
        <p:nvPicPr>
          <p:cNvPr id="1028" name="Picture 4" descr="C:\Users\anatom\Desktop\lipoblastoma\LIPOBLASTOMA HE 2.jpg"/>
          <p:cNvPicPr>
            <a:picLocks noChangeAspect="1" noChangeArrowheads="1"/>
          </p:cNvPicPr>
          <p:nvPr/>
        </p:nvPicPr>
        <p:blipFill>
          <a:blip r:embed="rId2" cstate="print"/>
          <a:srcRect/>
          <a:stretch>
            <a:fillRect/>
          </a:stretch>
        </p:blipFill>
        <p:spPr bwMode="auto">
          <a:xfrm>
            <a:off x="7589218" y="1690149"/>
            <a:ext cx="4230624" cy="31638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atom\Desktop\lipoblastoma\lipoblastoma HE 1.jpg"/>
          <p:cNvPicPr>
            <a:picLocks noGrp="1" noChangeAspect="1" noChangeArrowheads="1"/>
          </p:cNvPicPr>
          <p:nvPr>
            <p:ph sz="quarter" idx="1"/>
          </p:nvPr>
        </p:nvPicPr>
        <p:blipFill>
          <a:blip r:embed="rId2" cstate="print"/>
          <a:stretch>
            <a:fillRect/>
          </a:stretch>
        </p:blipFill>
        <p:spPr bwMode="auto">
          <a:xfrm>
            <a:off x="7761119" y="1506286"/>
            <a:ext cx="4090047" cy="3060000"/>
          </a:xfrm>
          <a:prstGeom prst="rect">
            <a:avLst/>
          </a:prstGeom>
          <a:noFill/>
        </p:spPr>
      </p:pic>
      <p:sp>
        <p:nvSpPr>
          <p:cNvPr id="5" name="4 - Ορθογώνιο"/>
          <p:cNvSpPr/>
          <p:nvPr/>
        </p:nvSpPr>
        <p:spPr>
          <a:xfrm>
            <a:off x="178131" y="665018"/>
            <a:ext cx="7422078" cy="5570756"/>
          </a:xfrm>
          <a:prstGeom prst="rect">
            <a:avLst/>
          </a:prstGeom>
        </p:spPr>
        <p:txBody>
          <a:bodyPr wrap="square">
            <a:spAutoFit/>
          </a:bodyPr>
          <a:lstStyle/>
          <a:p>
            <a:pPr algn="just">
              <a:buFont typeface="Wingdings" pitchFamily="2" charset="2"/>
              <a:buChar char="Ø"/>
            </a:pPr>
            <a:r>
              <a:rPr lang="en-US" sz="2400" b="1" dirty="0" smtClean="0"/>
              <a:t>K</a:t>
            </a:r>
            <a:r>
              <a:rPr lang="el-GR" sz="2400" b="1" dirty="0" smtClean="0"/>
              <a:t>ατά περιοχές η αλλοίωση αποτελούνταν από διάχυτες και ασαφώς οζώδεις περιοχές με </a:t>
            </a:r>
            <a:r>
              <a:rPr lang="el-GR" sz="2400" b="1" dirty="0" err="1" smtClean="0"/>
              <a:t>μυξοειδή</a:t>
            </a:r>
            <a:r>
              <a:rPr lang="el-GR" sz="2400" b="1" dirty="0" smtClean="0"/>
              <a:t> διαμόρφωση, μέτρια </a:t>
            </a:r>
            <a:r>
              <a:rPr lang="el-GR" sz="2400" b="1" dirty="0" err="1" smtClean="0"/>
              <a:t>κυτταροβρίθεια</a:t>
            </a:r>
            <a:r>
              <a:rPr lang="el-GR" sz="2400" b="1" dirty="0" smtClean="0"/>
              <a:t>, απαρτιζόμενες από αθροίσεις αστεροειδών και </a:t>
            </a:r>
            <a:r>
              <a:rPr lang="el-GR" sz="2400" b="1" dirty="0" err="1" smtClean="0"/>
              <a:t>ατρακτομόρφων</a:t>
            </a:r>
            <a:r>
              <a:rPr lang="el-GR" sz="2400" b="1" dirty="0" smtClean="0"/>
              <a:t> </a:t>
            </a:r>
            <a:r>
              <a:rPr lang="el-GR" sz="2400" b="1" dirty="0" err="1" smtClean="0"/>
              <a:t>ινοβλαστικού</a:t>
            </a:r>
            <a:r>
              <a:rPr lang="el-GR" sz="2400" b="1" dirty="0" smtClean="0"/>
              <a:t> τύπου κυττάρων με λίγο κυτταρόπλασμα, πυρήνα </a:t>
            </a:r>
            <a:r>
              <a:rPr lang="el-GR" sz="2400" b="1" dirty="0" err="1" smtClean="0"/>
              <a:t>λεπτοχρωματικό</a:t>
            </a:r>
            <a:r>
              <a:rPr lang="el-GR" sz="2400" b="1" dirty="0" smtClean="0"/>
              <a:t> χωρίς εμφανές </a:t>
            </a:r>
            <a:r>
              <a:rPr lang="el-GR" sz="2400" b="1" dirty="0" err="1" smtClean="0"/>
              <a:t>πυρήνιο</a:t>
            </a:r>
            <a:r>
              <a:rPr lang="el-GR" sz="2400" b="1" dirty="0" smtClean="0"/>
              <a:t>,  χωρίς αξιοσημείωτη πυρηνική ατυπία, με μικρή μιτωτική δραστηριότητα [0-5 μιτώσεις /10οπΧ40] χωρίς ανάδειξη </a:t>
            </a:r>
            <a:r>
              <a:rPr lang="el-GR" sz="2400" b="1" dirty="0" err="1" smtClean="0"/>
              <a:t>αποπτωτικών</a:t>
            </a:r>
            <a:r>
              <a:rPr lang="el-GR" sz="2400" b="1" dirty="0" smtClean="0"/>
              <a:t> σωματίων ή </a:t>
            </a:r>
            <a:r>
              <a:rPr lang="el-GR" sz="2400" b="1" dirty="0" err="1" smtClean="0"/>
              <a:t>ατύπων</a:t>
            </a:r>
            <a:r>
              <a:rPr lang="el-GR" sz="2400" b="1" dirty="0" smtClean="0"/>
              <a:t> μιτώσεων, με περιαγγειακή διάταξη των </a:t>
            </a:r>
            <a:r>
              <a:rPr lang="el-GR" sz="2400" b="1" dirty="0" err="1" smtClean="0"/>
              <a:t>μυξοειδών</a:t>
            </a:r>
            <a:r>
              <a:rPr lang="el-GR" sz="2400" b="1" dirty="0" smtClean="0"/>
              <a:t> περιοχών και εστιακά στροβιλώδες πρότυπο ανάπτυξης. </a:t>
            </a:r>
          </a:p>
          <a:p>
            <a:pPr algn="just">
              <a:buFont typeface="Wingdings" pitchFamily="2" charset="2"/>
              <a:buChar char="Ø"/>
            </a:pPr>
            <a:endParaRPr lang="el-GR" sz="2400" b="1" dirty="0" smtClean="0"/>
          </a:p>
          <a:p>
            <a:endParaRPr lang="el-GR" sz="20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atom\Desktop\lipoblastoma\lipoblastoma HE 1.jpg"/>
          <p:cNvPicPr>
            <a:picLocks noGrp="1" noChangeAspect="1" noChangeArrowheads="1"/>
          </p:cNvPicPr>
          <p:nvPr>
            <p:ph sz="quarter" idx="1"/>
          </p:nvPr>
        </p:nvPicPr>
        <p:blipFill>
          <a:blip r:embed="rId2" cstate="print"/>
          <a:stretch>
            <a:fillRect/>
          </a:stretch>
        </p:blipFill>
        <p:spPr bwMode="auto">
          <a:xfrm>
            <a:off x="7772994" y="1767542"/>
            <a:ext cx="4090047" cy="3060000"/>
          </a:xfrm>
          <a:prstGeom prst="rect">
            <a:avLst/>
          </a:prstGeom>
          <a:noFill/>
        </p:spPr>
      </p:pic>
      <p:sp>
        <p:nvSpPr>
          <p:cNvPr id="5" name="4 - Ορθογώνιο"/>
          <p:cNvSpPr/>
          <p:nvPr/>
        </p:nvSpPr>
        <p:spPr>
          <a:xfrm>
            <a:off x="201881" y="1033154"/>
            <a:ext cx="7255823" cy="4278094"/>
          </a:xfrm>
          <a:prstGeom prst="rect">
            <a:avLst/>
          </a:prstGeom>
        </p:spPr>
        <p:txBody>
          <a:bodyPr wrap="square">
            <a:spAutoFit/>
          </a:bodyPr>
          <a:lstStyle/>
          <a:p>
            <a:endParaRPr lang="el-GR" sz="2000" b="1" dirty="0" smtClean="0"/>
          </a:p>
          <a:p>
            <a:pPr algn="just">
              <a:buFont typeface="Wingdings" pitchFamily="2" charset="2"/>
              <a:buChar char="Ø"/>
            </a:pPr>
            <a:r>
              <a:rPr lang="el-GR" sz="2800" b="1" dirty="0" smtClean="0"/>
              <a:t>Μεταξύ των ανωτέρω περιοχών παρεμβάλλονταν περιοχές  μέτριας </a:t>
            </a:r>
            <a:r>
              <a:rPr lang="el-GR" sz="2800" b="1" dirty="0" err="1" smtClean="0"/>
              <a:t>κυτταροβρίθειας</a:t>
            </a:r>
            <a:r>
              <a:rPr lang="el-GR" sz="2800" b="1" dirty="0" smtClean="0"/>
              <a:t> απαρτιζόμενες από </a:t>
            </a:r>
            <a:r>
              <a:rPr lang="el-GR" sz="2800" b="1" dirty="0" err="1" smtClean="0"/>
              <a:t>ατρακτόμορφα</a:t>
            </a:r>
            <a:r>
              <a:rPr lang="el-GR" sz="2800" b="1" dirty="0" smtClean="0"/>
              <a:t> </a:t>
            </a:r>
            <a:r>
              <a:rPr lang="el-GR" sz="2800" b="1" dirty="0" err="1" smtClean="0"/>
              <a:t>ινοβλαστικού</a:t>
            </a:r>
            <a:r>
              <a:rPr lang="el-GR" sz="2800" b="1" dirty="0" smtClean="0"/>
              <a:t> τύπου κύτταρα χωρίς αξιοσημείωτη πυρηνική ατυπία ή ουσιώδη μιτωτική δραστηριότητα με ποικίλη </a:t>
            </a:r>
            <a:r>
              <a:rPr lang="el-GR" sz="2800" b="1" dirty="0" err="1" smtClean="0"/>
              <a:t>κολλαγονοποίηση</a:t>
            </a:r>
            <a:r>
              <a:rPr lang="el-GR" sz="2800" b="1" dirty="0" smtClean="0"/>
              <a:t>  και με κυματοειδές πρότυπο ανάπτυξης.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61259" y="1291238"/>
            <a:ext cx="7148944" cy="4100163"/>
          </a:xfrm>
        </p:spPr>
        <p:txBody>
          <a:bodyPr>
            <a:normAutofit/>
          </a:bodyPr>
          <a:lstStyle/>
          <a:p>
            <a:pPr algn="just">
              <a:buFont typeface="Wingdings" pitchFamily="2" charset="2"/>
              <a:buChar char="Ø"/>
            </a:pPr>
            <a:r>
              <a:rPr lang="el-GR" b="1" dirty="0" smtClean="0"/>
              <a:t>Χαρακτηριστική επίσης ήταν  η ανάδειξη εστιών και νησίδων ωρίμου υαλοειδούς χόνδρου και </a:t>
            </a:r>
            <a:r>
              <a:rPr lang="el-GR" b="1" dirty="0" err="1" smtClean="0"/>
              <a:t>περίγραπτης</a:t>
            </a:r>
            <a:r>
              <a:rPr lang="el-GR" b="1" dirty="0" smtClean="0"/>
              <a:t> εστίας αδρού οστίτη ιστού με σαφή </a:t>
            </a:r>
            <a:r>
              <a:rPr lang="el-GR" b="1" dirty="0" err="1" smtClean="0"/>
              <a:t>οστεοβλαστική</a:t>
            </a:r>
            <a:r>
              <a:rPr lang="el-GR" b="1" dirty="0" smtClean="0"/>
              <a:t> επένδυση των </a:t>
            </a:r>
            <a:r>
              <a:rPr lang="el-GR" b="1" dirty="0" err="1" smtClean="0"/>
              <a:t>οστεοδοκίδων</a:t>
            </a:r>
            <a:r>
              <a:rPr lang="el-GR" b="1" dirty="0" smtClean="0"/>
              <a:t> και σύστοιχη ήπια </a:t>
            </a:r>
            <a:r>
              <a:rPr lang="el-GR" b="1" dirty="0" err="1" smtClean="0"/>
              <a:t>οστεοβλαστική</a:t>
            </a:r>
            <a:r>
              <a:rPr lang="el-GR" b="1" dirty="0" smtClean="0"/>
              <a:t> υπερπλασία  και η άμεση μετάπτωση των </a:t>
            </a:r>
            <a:r>
              <a:rPr lang="el-GR" b="1" dirty="0" err="1" smtClean="0"/>
              <a:t>ινοβλαστικών</a:t>
            </a:r>
            <a:r>
              <a:rPr lang="el-GR" b="1" dirty="0" smtClean="0"/>
              <a:t> </a:t>
            </a:r>
            <a:r>
              <a:rPr lang="el-GR" b="1" dirty="0" err="1" smtClean="0"/>
              <a:t>ατρακτομόρφων</a:t>
            </a:r>
            <a:r>
              <a:rPr lang="el-GR" b="1" dirty="0" smtClean="0"/>
              <a:t> κυττάρων στις νησίδες υαλοειδούς χόνδρου.</a:t>
            </a:r>
          </a:p>
          <a:p>
            <a:endParaRPr lang="el-GR" dirty="0"/>
          </a:p>
        </p:txBody>
      </p:sp>
      <p:pic>
        <p:nvPicPr>
          <p:cNvPr id="2050" name="Picture 2" descr="C:\Users\anatom\Desktop\lipoblastoma\LIPOBLASTOMA H-E CHONDROID 2.jpg"/>
          <p:cNvPicPr>
            <a:picLocks noChangeAspect="1" noChangeArrowheads="1"/>
          </p:cNvPicPr>
          <p:nvPr/>
        </p:nvPicPr>
        <p:blipFill>
          <a:blip r:embed="rId2" cstate="print"/>
          <a:srcRect/>
          <a:stretch>
            <a:fillRect/>
          </a:stretch>
        </p:blipFill>
        <p:spPr bwMode="auto">
          <a:xfrm>
            <a:off x="7601093" y="324488"/>
            <a:ext cx="3807563" cy="2847442"/>
          </a:xfrm>
          <a:prstGeom prst="rect">
            <a:avLst/>
          </a:prstGeom>
          <a:noFill/>
        </p:spPr>
      </p:pic>
      <p:pic>
        <p:nvPicPr>
          <p:cNvPr id="2051" name="Picture 3" descr="C:\Users\anatom\Desktop\lipoblastoma\Lipoblastoma chondroid bone H E.jpg"/>
          <p:cNvPicPr>
            <a:picLocks noChangeAspect="1" noChangeArrowheads="1"/>
          </p:cNvPicPr>
          <p:nvPr/>
        </p:nvPicPr>
        <p:blipFill>
          <a:blip r:embed="rId3" cstate="print"/>
          <a:srcRect/>
          <a:stretch>
            <a:fillRect/>
          </a:stretch>
        </p:blipFill>
        <p:spPr bwMode="auto">
          <a:xfrm>
            <a:off x="7601093" y="3364573"/>
            <a:ext cx="3807563" cy="28474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sz="quarter" idx="1"/>
          </p:nvPr>
        </p:nvSpPr>
        <p:spPr>
          <a:xfrm>
            <a:off x="320635" y="961905"/>
            <a:ext cx="11649692" cy="4502543"/>
          </a:xfrm>
        </p:spPr>
        <p:txBody>
          <a:bodyPr>
            <a:normAutofit/>
          </a:bodyPr>
          <a:lstStyle/>
          <a:p>
            <a:pPr>
              <a:buNone/>
            </a:pPr>
            <a:r>
              <a:rPr lang="el-GR" b="1" u="sng" dirty="0" smtClean="0">
                <a:solidFill>
                  <a:schemeClr val="accent5"/>
                </a:solidFill>
              </a:rPr>
              <a:t>Επέκταση : </a:t>
            </a:r>
          </a:p>
          <a:p>
            <a:pPr>
              <a:buFont typeface="Wingdings" pitchFamily="2" charset="2"/>
              <a:buChar char="Ø"/>
            </a:pPr>
            <a:r>
              <a:rPr lang="el-GR" b="1" dirty="0" smtClean="0"/>
              <a:t>Εγκλωβισμός</a:t>
            </a:r>
            <a:r>
              <a:rPr lang="el-GR" dirty="0" smtClean="0"/>
              <a:t> </a:t>
            </a:r>
            <a:r>
              <a:rPr lang="el-GR" b="1" dirty="0" smtClean="0"/>
              <a:t>κυρίως εντός των ινωδών </a:t>
            </a:r>
            <a:r>
              <a:rPr lang="el-GR" b="1" dirty="0" err="1" smtClean="0"/>
              <a:t>διαφραγματίων</a:t>
            </a:r>
            <a:r>
              <a:rPr lang="el-GR" b="1" dirty="0" smtClean="0"/>
              <a:t> μεσαίων και</a:t>
            </a:r>
            <a:r>
              <a:rPr lang="el-GR" dirty="0" smtClean="0"/>
              <a:t> </a:t>
            </a:r>
            <a:r>
              <a:rPr lang="el-GR" b="1" dirty="0" smtClean="0"/>
              <a:t>μεγάλων φλεβικών και αρτηριακών αγγειακών κλάδων</a:t>
            </a:r>
            <a:r>
              <a:rPr lang="el-GR" dirty="0" smtClean="0"/>
              <a:t> </a:t>
            </a:r>
            <a:r>
              <a:rPr lang="el-GR" b="1" dirty="0" smtClean="0"/>
              <a:t>καθώς και μεμονωμένων και  αθροίσεων γραμμωτών μυϊκών ινών. </a:t>
            </a:r>
            <a:endParaRPr lang="el-GR" dirty="0" smtClean="0"/>
          </a:p>
          <a:p>
            <a:pPr>
              <a:buFont typeface="Wingdings" pitchFamily="2" charset="2"/>
              <a:buChar char="Ø"/>
            </a:pPr>
            <a:r>
              <a:rPr lang="el-GR" b="1" dirty="0" smtClean="0"/>
              <a:t>Διεισδυτικού τύπου επέκταση μικρού και μεγάλου μεγέθους  όζων κυρίως εμβρυικού λιπώδους ιστού  και  </a:t>
            </a:r>
            <a:r>
              <a:rPr lang="el-GR" b="1" dirty="0" err="1" smtClean="0"/>
              <a:t>μυξοειδών</a:t>
            </a:r>
            <a:r>
              <a:rPr lang="el-GR" b="1" dirty="0" smtClean="0"/>
              <a:t> περιοχών σε τμήματα </a:t>
            </a:r>
            <a:r>
              <a:rPr lang="el-GR" b="1" dirty="0" err="1" smtClean="0"/>
              <a:t>περιτονίας</a:t>
            </a:r>
            <a:r>
              <a:rPr lang="el-GR" b="1" dirty="0" smtClean="0"/>
              <a:t>  γραμμωτών  μυϊκών ινών</a:t>
            </a:r>
            <a:r>
              <a:rPr lang="el-GR" dirty="0" smtClean="0"/>
              <a:t> </a:t>
            </a:r>
            <a:r>
              <a:rPr lang="el-GR" b="1" dirty="0" smtClean="0"/>
              <a:t>με διείσδυση  και μεταξύ γραμμωτών μυϊκών ινών.</a:t>
            </a:r>
            <a:r>
              <a:rPr lang="el-GR" dirty="0" smtClean="0"/>
              <a:t> </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461</TotalTime>
  <Words>1207</Words>
  <Application>Microsoft Office PowerPoint</Application>
  <PresentationFormat>Προσαρμογή</PresentationFormat>
  <Paragraphs>90</Paragraphs>
  <Slides>22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Δικαιοσύνη</vt:lpstr>
      <vt:lpstr>Διαφάνεια 1</vt:lpstr>
      <vt:lpstr>Διαφάνεια 2</vt:lpstr>
      <vt:lpstr>Μακροσκοπική περιγραφή  </vt:lpstr>
      <vt:lpstr>Μικροσκοπική περιγραφή </vt:lpstr>
      <vt:lpstr>Διαφάνεια 5</vt:lpstr>
      <vt:lpstr>Διαφάνεια 6</vt:lpstr>
      <vt:lpstr>Διαφάνεια 7</vt:lpstr>
      <vt:lpstr>Διαφάνεια 8</vt:lpstr>
      <vt:lpstr>Διαφάνεια 9</vt:lpstr>
      <vt:lpstr>Ανοσοϊστοχημεία  </vt:lpstr>
      <vt:lpstr>Διαφάνεια 11</vt:lpstr>
      <vt:lpstr>Διαφάνεια 12</vt:lpstr>
      <vt:lpstr>Διαφάνεια 13</vt:lpstr>
      <vt:lpstr>Διαφάνεια 14</vt:lpstr>
      <vt:lpstr>Συμπέρασμα</vt:lpstr>
      <vt:lpstr>Συζήτηση </vt:lpstr>
      <vt:lpstr>Διαφάνεια 17</vt:lpstr>
      <vt:lpstr>Διαφάνεια 18</vt:lpstr>
      <vt:lpstr>Διαφάνεια 19</vt:lpstr>
      <vt:lpstr>Διαφορική διάγνωση</vt:lpstr>
      <vt:lpstr>Θεραπεία-πρόγνωση</vt:lpstr>
      <vt:lpstr>Συμπερασμα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Panagiotis Balaskas</dc:creator>
  <cp:lastModifiedBy>anatom</cp:lastModifiedBy>
  <cp:revision>84</cp:revision>
  <dcterms:created xsi:type="dcterms:W3CDTF">2021-05-13T15:43:23Z</dcterms:created>
  <dcterms:modified xsi:type="dcterms:W3CDTF">2022-11-16T12:41:50Z</dcterms:modified>
</cp:coreProperties>
</file>