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49" r:id="rId9"/>
    <p:sldId id="263" r:id="rId10"/>
    <p:sldId id="264" r:id="rId11"/>
    <p:sldId id="265" r:id="rId12"/>
    <p:sldId id="267" r:id="rId13"/>
    <p:sldId id="289" r:id="rId14"/>
    <p:sldId id="393" r:id="rId15"/>
    <p:sldId id="396" r:id="rId16"/>
    <p:sldId id="394" r:id="rId17"/>
    <p:sldId id="395" r:id="rId18"/>
    <p:sldId id="397" r:id="rId19"/>
    <p:sldId id="398" r:id="rId20"/>
    <p:sldId id="399" r:id="rId21"/>
    <p:sldId id="400" r:id="rId22"/>
    <p:sldId id="401" r:id="rId23"/>
    <p:sldId id="402" r:id="rId24"/>
    <p:sldId id="403" r:id="rId25"/>
    <p:sldId id="404" r:id="rId26"/>
    <p:sldId id="405" r:id="rId27"/>
    <p:sldId id="406" r:id="rId28"/>
    <p:sldId id="268" r:id="rId29"/>
    <p:sldId id="270" r:id="rId30"/>
    <p:sldId id="271" r:id="rId31"/>
    <p:sldId id="272" r:id="rId32"/>
    <p:sldId id="274" r:id="rId33"/>
    <p:sldId id="273" r:id="rId34"/>
    <p:sldId id="275" r:id="rId35"/>
    <p:sldId id="276" r:id="rId36"/>
    <p:sldId id="277" r:id="rId37"/>
    <p:sldId id="307" r:id="rId38"/>
    <p:sldId id="308" r:id="rId39"/>
    <p:sldId id="309" r:id="rId40"/>
    <p:sldId id="345" r:id="rId41"/>
    <p:sldId id="348" r:id="rId42"/>
    <p:sldId id="388" r:id="rId43"/>
    <p:sldId id="389" r:id="rId44"/>
    <p:sldId id="390" r:id="rId45"/>
    <p:sldId id="391" r:id="rId46"/>
    <p:sldId id="314" r:id="rId47"/>
    <p:sldId id="329" r:id="rId48"/>
    <p:sldId id="328" r:id="rId49"/>
    <p:sldId id="365" r:id="rId50"/>
    <p:sldId id="366" r:id="rId51"/>
    <p:sldId id="364" r:id="rId52"/>
    <p:sldId id="367" r:id="rId53"/>
    <p:sldId id="368" r:id="rId54"/>
    <p:sldId id="315" r:id="rId55"/>
    <p:sldId id="331" r:id="rId56"/>
    <p:sldId id="330" r:id="rId57"/>
    <p:sldId id="385" r:id="rId58"/>
    <p:sldId id="386" r:id="rId59"/>
    <p:sldId id="387" r:id="rId60"/>
    <p:sldId id="382" r:id="rId61"/>
    <p:sldId id="383" r:id="rId62"/>
    <p:sldId id="384" r:id="rId63"/>
    <p:sldId id="323" r:id="rId64"/>
    <p:sldId id="352" r:id="rId65"/>
    <p:sldId id="363" r:id="rId66"/>
    <p:sldId id="379" r:id="rId67"/>
    <p:sldId id="380" r:id="rId68"/>
    <p:sldId id="381" r:id="rId69"/>
    <p:sldId id="377" r:id="rId70"/>
    <p:sldId id="378" r:id="rId71"/>
    <p:sldId id="373" r:id="rId72"/>
    <p:sldId id="374" r:id="rId73"/>
    <p:sldId id="375" r:id="rId74"/>
    <p:sldId id="376" r:id="rId75"/>
    <p:sldId id="371" r:id="rId76"/>
    <p:sldId id="372" r:id="rId77"/>
    <p:sldId id="326" r:id="rId78"/>
    <p:sldId id="358" r:id="rId79"/>
    <p:sldId id="356" r:id="rId80"/>
    <p:sldId id="370" r:id="rId81"/>
    <p:sldId id="392" r:id="rId82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/>
    <p:restoredTop sz="94715"/>
  </p:normalViewPr>
  <p:slideViewPr>
    <p:cSldViewPr>
      <p:cViewPr varScale="1">
        <p:scale>
          <a:sx n="143" d="100"/>
          <a:sy n="143" d="100"/>
        </p:scale>
        <p:origin x="948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4448A-33FD-4E9A-B865-3ED8FC26B13C}" type="datetimeFigureOut">
              <a:rPr lang="el-GR" smtClean="0"/>
              <a:pPr/>
              <a:t>4/3/2023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D4446-81AA-4A4E-9391-946539FF88B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6591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15336-F9E5-4E84-B855-ACEEF884CFAD}" type="datetimeFigureOut">
              <a:rPr lang="el-GR" smtClean="0"/>
              <a:pPr/>
              <a:t>4/3/2023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BF012-0053-49E4-8D36-723B38FE28D8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49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A70BA6-284B-4CD2-9159-603B31C5ED91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7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BF012-0053-49E4-8D36-723B38FE28D8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405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BF012-0053-49E4-8D36-723B38FE28D8}" type="slidenum">
              <a:rPr lang="el-GR" smtClean="0"/>
              <a:pPr/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 - Color background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Google Shape;174;p11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8" y="342901"/>
            <a:ext cx="7704667" cy="148590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8" y="2000250"/>
            <a:ext cx="7704667" cy="249961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534F4-92CA-4312-AF8B-70FCF924D6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43775" y="4581528"/>
            <a:ext cx="857250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fld id="{6C57491A-A379-4334-B3B7-E304D7D74E1E}" type="datetimeFigureOut">
              <a:rPr lang="el-GR" altLang="el-GR"/>
              <a:pPr>
                <a:defRPr/>
              </a:pPr>
              <a:t>4/3/2023</a:t>
            </a:fld>
            <a:endParaRPr lang="el-GR" alt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1DDCE-0DA4-4A04-A47B-488B2FFB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73263" y="4581528"/>
            <a:ext cx="5313362" cy="273844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5CC07-E75D-4433-A22F-CDCFDAE2B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8180" y="4581528"/>
            <a:ext cx="428625" cy="273844"/>
          </a:xfrm>
        </p:spPr>
        <p:txBody>
          <a:bodyPr/>
          <a:lstStyle>
            <a:lvl1pPr>
              <a:defRPr/>
            </a:lvl1pPr>
          </a:lstStyle>
          <a:p>
            <a:fld id="{ABEE789A-68FF-4333-BAC6-1C1607340AAF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39073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;p3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33" name="Google Shape;33;p3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52" name="Google Shape;52;p3"/>
          <p:cNvSpPr txBox="1">
            <a:spLocks noGrp="1"/>
          </p:cNvSpPr>
          <p:nvPr>
            <p:ph type="ctrTitle"/>
          </p:nvPr>
        </p:nvSpPr>
        <p:spPr>
          <a:xfrm>
            <a:off x="2305150" y="2884378"/>
            <a:ext cx="5811000" cy="47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305150" y="3385436"/>
            <a:ext cx="5811000" cy="41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3pPr>
            <a:lvl4pPr lvl="3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8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000"/>
              <a:buNone/>
              <a:defRPr sz="30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"/>
          <p:cNvSpPr/>
          <p:nvPr/>
        </p:nvSpPr>
        <p:spPr>
          <a:xfrm>
            <a:off x="2500800" y="285480"/>
            <a:ext cx="4142388" cy="457254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4F0089">
              <a:alpha val="1508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6" name="Google Shape;56;p4"/>
          <p:cNvSpPr/>
          <p:nvPr/>
        </p:nvSpPr>
        <p:spPr>
          <a:xfrm>
            <a:off x="4239143" y="104899"/>
            <a:ext cx="665704" cy="734888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2753950" y="839775"/>
            <a:ext cx="3636000" cy="363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⬢"/>
              <a:defRPr i="1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⬡"/>
              <a:defRPr i="1">
                <a:solidFill>
                  <a:schemeClr val="lt1"/>
                </a:solidFill>
              </a:defRPr>
            </a:lvl3pPr>
            <a:lvl4pPr marL="1828800" lvl="3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4pPr>
            <a:lvl5pPr marL="2286000" lvl="4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5pPr>
            <a:lvl6pPr marL="2743200" lvl="5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6pPr>
            <a:lvl7pPr marL="3200400" lvl="6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 i="1">
                <a:solidFill>
                  <a:schemeClr val="lt1"/>
                </a:solidFill>
              </a:defRPr>
            </a:lvl7pPr>
            <a:lvl8pPr marL="3657600" lvl="7" indent="-381000" algn="ctr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  <a:defRPr i="1">
                <a:solidFill>
                  <a:schemeClr val="lt1"/>
                </a:solidFill>
              </a:defRPr>
            </a:lvl8pPr>
            <a:lvl9pPr marL="4114800" lvl="8" indent="-381000" algn="ctr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Char char="■"/>
              <a:defRPr i="1">
                <a:solidFill>
                  <a:schemeClr val="lt1"/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8" name="Google Shape;58;p4"/>
          <p:cNvSpPr txBox="1"/>
          <p:nvPr/>
        </p:nvSpPr>
        <p:spPr>
          <a:xfrm>
            <a:off x="3593400" y="38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59" name="Google Shape;59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0" name="Google Shape;60;p4"/>
          <p:cNvSpPr/>
          <p:nvPr/>
        </p:nvSpPr>
        <p:spPr>
          <a:xfrm rot="10800000">
            <a:off x="6914577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1" name="Google Shape;61;p4"/>
          <p:cNvSpPr/>
          <p:nvPr/>
        </p:nvSpPr>
        <p:spPr>
          <a:xfrm rot="10800000">
            <a:off x="2189989" y="-3"/>
            <a:ext cx="2002536" cy="734878"/>
          </a:xfrm>
          <a:custGeom>
            <a:avLst/>
            <a:gdLst/>
            <a:ahLst/>
            <a:cxnLst/>
            <a:rect l="l" t="t" r="r" b="b"/>
            <a:pathLst>
              <a:path w="21600" h="21175" extrusionOk="0">
                <a:moveTo>
                  <a:pt x="21600" y="21175"/>
                </a:moveTo>
                <a:lnTo>
                  <a:pt x="21600" y="20652"/>
                </a:lnTo>
                <a:cubicBezTo>
                  <a:pt x="21600" y="17251"/>
                  <a:pt x="20920" y="14109"/>
                  <a:pt x="19815" y="12409"/>
                </a:cubicBezTo>
                <a:lnTo>
                  <a:pt x="12585" y="1274"/>
                </a:lnTo>
                <a:cubicBezTo>
                  <a:pt x="11480" y="-425"/>
                  <a:pt x="10120" y="-425"/>
                  <a:pt x="9015" y="1274"/>
                </a:cubicBezTo>
                <a:lnTo>
                  <a:pt x="1785" y="12409"/>
                </a:lnTo>
                <a:cubicBezTo>
                  <a:pt x="680" y="14108"/>
                  <a:pt x="0" y="17251"/>
                  <a:pt x="0" y="20652"/>
                </a:cubicBezTo>
                <a:lnTo>
                  <a:pt x="0" y="2117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2" name="Google Shape;62;p4"/>
          <p:cNvSpPr/>
          <p:nvPr/>
        </p:nvSpPr>
        <p:spPr>
          <a:xfrm>
            <a:off x="1609650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7591188" y="4039228"/>
            <a:ext cx="2001186" cy="1104224"/>
          </a:xfrm>
          <a:custGeom>
            <a:avLst/>
            <a:gdLst/>
            <a:ahLst/>
            <a:cxnLst/>
            <a:rect l="l" t="t" r="r" b="b"/>
            <a:pathLst>
              <a:path w="21600" h="21315" extrusionOk="0">
                <a:moveTo>
                  <a:pt x="21600" y="21315"/>
                </a:moveTo>
                <a:lnTo>
                  <a:pt x="21600" y="13849"/>
                </a:lnTo>
                <a:cubicBezTo>
                  <a:pt x="21600" y="11569"/>
                  <a:pt x="20920" y="9461"/>
                  <a:pt x="19816" y="8321"/>
                </a:cubicBezTo>
                <a:lnTo>
                  <a:pt x="12585" y="855"/>
                </a:lnTo>
                <a:cubicBezTo>
                  <a:pt x="11480" y="-285"/>
                  <a:pt x="10120" y="-285"/>
                  <a:pt x="9015" y="855"/>
                </a:cubicBezTo>
                <a:lnTo>
                  <a:pt x="1785" y="8321"/>
                </a:lnTo>
                <a:cubicBezTo>
                  <a:pt x="680" y="9461"/>
                  <a:pt x="0" y="11569"/>
                  <a:pt x="0" y="13849"/>
                </a:cubicBezTo>
                <a:lnTo>
                  <a:pt x="0" y="21315"/>
                </a:ln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875261" y="3108751"/>
            <a:ext cx="1238537" cy="1367251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5" name="Google Shape;65;p4"/>
          <p:cNvSpPr/>
          <p:nvPr/>
        </p:nvSpPr>
        <p:spPr>
          <a:xfrm>
            <a:off x="6750104" y="2565691"/>
            <a:ext cx="1670713" cy="184417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6" name="Google Shape;66;p4"/>
          <p:cNvSpPr/>
          <p:nvPr/>
        </p:nvSpPr>
        <p:spPr>
          <a:xfrm>
            <a:off x="8078512" y="1646302"/>
            <a:ext cx="1238537" cy="1367197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7" name="Google Shape;67;p4"/>
          <p:cNvSpPr/>
          <p:nvPr/>
        </p:nvSpPr>
        <p:spPr>
          <a:xfrm>
            <a:off x="-276225" y="372088"/>
            <a:ext cx="2001163" cy="2208980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8" name="Google Shape;68;p4"/>
          <p:cNvSpPr/>
          <p:nvPr/>
        </p:nvSpPr>
        <p:spPr>
          <a:xfrm>
            <a:off x="6750110" y="993936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69" name="Google Shape;69;p4"/>
          <p:cNvSpPr/>
          <p:nvPr/>
        </p:nvSpPr>
        <p:spPr>
          <a:xfrm>
            <a:off x="-211075" y="4039236"/>
            <a:ext cx="874503" cy="965303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rgbClr val="FFFFFF">
              <a:alpha val="1006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72;p5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89;p6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07;p7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6771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2" name="Google Shape;126;p8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27" name="Google Shape;127;p8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el-GR"/>
              <a:t>Kλικ για επεξεργασία του τίτλου</a:t>
            </a:r>
            <a:endParaRPr/>
          </a:p>
        </p:txBody>
      </p:sp>
      <p:sp>
        <p:nvSpPr>
          <p:cNvPr id="139" name="Google Shape;13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1;p9"/>
          <p:cNvGrpSpPr/>
          <p:nvPr/>
        </p:nvGrpSpPr>
        <p:grpSpPr>
          <a:xfrm>
            <a:off x="-981075" y="-2"/>
            <a:ext cx="11516344" cy="5143455"/>
            <a:chOff x="-981075" y="-3"/>
            <a:chExt cx="11516344" cy="5143455"/>
          </a:xfrm>
        </p:grpSpPr>
        <p:sp>
          <p:nvSpPr>
            <p:cNvPr id="142" name="Google Shape;142;p9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3" name="Google Shape;143;p9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4" name="Google Shape;144;p9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5" name="Google Shape;145;p9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855300" y="4330100"/>
            <a:ext cx="7433400" cy="28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55" name="Google Shape;15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56" name="Google Shape;156;p9"/>
          <p:cNvSpPr/>
          <p:nvPr/>
        </p:nvSpPr>
        <p:spPr>
          <a:xfrm>
            <a:off x="4259988" y="4686557"/>
            <a:ext cx="624024" cy="456891"/>
          </a:xfrm>
          <a:custGeom>
            <a:avLst/>
            <a:gdLst/>
            <a:ahLst/>
            <a:cxnLst/>
            <a:rect l="l" t="t" r="r" b="b"/>
            <a:pathLst>
              <a:path w="21600" h="21385" extrusionOk="0">
                <a:moveTo>
                  <a:pt x="21600" y="21385"/>
                </a:moveTo>
                <a:lnTo>
                  <a:pt x="21600" y="10472"/>
                </a:lnTo>
                <a:cubicBezTo>
                  <a:pt x="21600" y="8748"/>
                  <a:pt x="20920" y="7155"/>
                  <a:pt x="19816" y="6292"/>
                </a:cubicBezTo>
                <a:lnTo>
                  <a:pt x="12585" y="647"/>
                </a:lnTo>
                <a:cubicBezTo>
                  <a:pt x="11480" y="-215"/>
                  <a:pt x="10120" y="-215"/>
                  <a:pt x="9015" y="647"/>
                </a:cubicBezTo>
                <a:lnTo>
                  <a:pt x="1785" y="6292"/>
                </a:lnTo>
                <a:cubicBezTo>
                  <a:pt x="680" y="7154"/>
                  <a:pt x="0" y="8748"/>
                  <a:pt x="0" y="10472"/>
                </a:cubicBezTo>
                <a:lnTo>
                  <a:pt x="0" y="213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8;p10"/>
          <p:cNvGrpSpPr/>
          <p:nvPr/>
        </p:nvGrpSpPr>
        <p:grpSpPr>
          <a:xfrm>
            <a:off x="-981075" y="-2"/>
            <a:ext cx="11516344" cy="5143455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 thruBlk="1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3329608" y="3820064"/>
            <a:ext cx="5814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/>
            <a:r>
              <a:rPr lang="el-GR" sz="2000" b="1" dirty="0" err="1">
                <a:solidFill>
                  <a:schemeClr val="tx2"/>
                </a:solidFill>
              </a:rPr>
              <a:t>Π.Κορκολοπούλου</a:t>
            </a:r>
            <a:endParaRPr lang="el-GR" sz="2000" b="1" dirty="0">
              <a:solidFill>
                <a:schemeClr val="tx2"/>
              </a:solidFill>
            </a:endParaRPr>
          </a:p>
          <a:p>
            <a:pPr algn="r" eaLnBrk="0" hangingPunct="0"/>
            <a:endParaRPr lang="el-GR" sz="2000" b="1" i="1" dirty="0">
              <a:solidFill>
                <a:schemeClr val="tx2"/>
              </a:solidFill>
            </a:endParaRPr>
          </a:p>
          <a:p>
            <a:pPr algn="r" eaLnBrk="0" hangingPunct="0"/>
            <a:r>
              <a:rPr lang="el-GR" sz="2000" b="1" i="1" dirty="0">
                <a:solidFill>
                  <a:schemeClr val="tx2"/>
                </a:solidFill>
              </a:rPr>
              <a:t>Α΄ Εργαστήριο Παθολογικής Ανατομικής Πανεπιστημίου Αθηνών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23528" y="843560"/>
            <a:ext cx="8820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err="1">
                <a:solidFill>
                  <a:schemeClr val="bg1"/>
                </a:solidFill>
              </a:rPr>
              <a:t>Μυξοειδή</a:t>
            </a:r>
            <a:r>
              <a:rPr lang="el-GR" sz="3200" b="1" dirty="0">
                <a:solidFill>
                  <a:schemeClr val="bg1"/>
                </a:solidFill>
              </a:rPr>
              <a:t> νεοπλάσματα μαλακών μορίων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468419"/>
            <a:ext cx="8999984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lvl="0" indent="-285750">
              <a:defRPr/>
            </a:pPr>
            <a:r>
              <a:rPr lang="el-GR" sz="1400" dirty="0"/>
              <a:t>Διαγνωστικά Κριτήρια:</a:t>
            </a:r>
          </a:p>
          <a:p>
            <a:pPr marL="360363" lvl="0" indent="-360363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l-GR" sz="1400" b="1" dirty="0" err="1"/>
              <a:t>Ενδομυική</a:t>
            </a:r>
            <a:r>
              <a:rPr lang="el-GR" sz="1400" b="1" dirty="0"/>
              <a:t> μάζα </a:t>
            </a:r>
            <a:r>
              <a:rPr lang="el-GR" sz="1400" dirty="0"/>
              <a:t>(κυρίως στα κάτω άκρα) κυρίως σε </a:t>
            </a:r>
            <a:r>
              <a:rPr lang="el-GR" sz="1400" b="1" dirty="0"/>
              <a:t>θήλεα μέσης ηλικίας</a:t>
            </a:r>
          </a:p>
          <a:p>
            <a:pPr marL="360363" lvl="0" indent="-360363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l-GR" sz="1400" b="1" dirty="0"/>
              <a:t>Χαμηλής </a:t>
            </a:r>
            <a:r>
              <a:rPr lang="el-GR" sz="1400" b="1" dirty="0" err="1"/>
              <a:t>κυτταροβρίθειας</a:t>
            </a:r>
            <a:r>
              <a:rPr lang="el-GR" sz="1400" b="1" dirty="0"/>
              <a:t> </a:t>
            </a:r>
            <a:r>
              <a:rPr lang="el-GR" sz="1400" dirty="0"/>
              <a:t>αλλοίωση με </a:t>
            </a:r>
            <a:r>
              <a:rPr lang="el-GR" sz="1400" b="1" dirty="0" err="1"/>
              <a:t>μυξοειδές</a:t>
            </a:r>
            <a:r>
              <a:rPr lang="el-GR" sz="1400" b="1" dirty="0"/>
              <a:t> υπόστρωμα </a:t>
            </a:r>
            <a:r>
              <a:rPr lang="el-GR" sz="1400" dirty="0"/>
              <a:t>αποτελούμενη από </a:t>
            </a:r>
            <a:r>
              <a:rPr lang="el-GR" sz="1400" b="1" dirty="0" err="1"/>
              <a:t>ατρακτόμορφα</a:t>
            </a:r>
            <a:r>
              <a:rPr lang="el-GR" sz="1400" b="1" dirty="0"/>
              <a:t> κύτταρα </a:t>
            </a:r>
            <a:r>
              <a:rPr lang="el-GR" sz="1400" dirty="0"/>
              <a:t>χωρίς </a:t>
            </a:r>
            <a:r>
              <a:rPr lang="el-GR" sz="1400" dirty="0" err="1"/>
              <a:t>ατυπία</a:t>
            </a:r>
            <a:endParaRPr lang="el-GR" sz="1400" dirty="0"/>
          </a:p>
          <a:p>
            <a:pPr marL="360363" lvl="0" indent="-360363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l-GR" sz="1400" dirty="0"/>
              <a:t> </a:t>
            </a:r>
            <a:r>
              <a:rPr lang="el-GR" sz="1400" b="1" dirty="0"/>
              <a:t>Απουσία προεχόντων αγγείων</a:t>
            </a:r>
            <a:r>
              <a:rPr lang="el-GR" sz="1400" dirty="0"/>
              <a:t>, </a:t>
            </a:r>
            <a:r>
              <a:rPr lang="el-GR" sz="1400" dirty="0" err="1"/>
              <a:t>πλειομορφισμού</a:t>
            </a:r>
            <a:r>
              <a:rPr lang="el-GR" sz="1400" dirty="0"/>
              <a:t>, μιτώσεων, νέκρωσης</a:t>
            </a:r>
          </a:p>
          <a:p>
            <a:pPr marL="360363" lvl="0" indent="-360363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l-GR" sz="1400" b="1" dirty="0"/>
              <a:t>Εστιακή μόνο διήθηση του πέριξ γραμμωτού μυός</a:t>
            </a:r>
          </a:p>
          <a:p>
            <a:pPr marL="1798638" lvl="0" indent="-1798638">
              <a:defRPr/>
            </a:pPr>
            <a:r>
              <a:rPr lang="el-GR" sz="1400" dirty="0"/>
              <a:t>Μοριακό εύρημα: </a:t>
            </a:r>
            <a:r>
              <a:rPr lang="el-GR" sz="1400" b="1" dirty="0"/>
              <a:t>Μετάλλαξη </a:t>
            </a:r>
            <a:r>
              <a:rPr lang="en-GB" sz="1400" b="1" dirty="0"/>
              <a:t>GNAS</a:t>
            </a:r>
            <a:r>
              <a:rPr lang="en-GB" sz="1400" dirty="0"/>
              <a:t>.</a:t>
            </a:r>
            <a:r>
              <a:rPr lang="el-GR" sz="1400" dirty="0"/>
              <a:t>(επιθυμητό κριτήριο) </a:t>
            </a:r>
            <a:r>
              <a:rPr lang="el-GR" sz="1400" b="1" dirty="0"/>
              <a:t>(&gt;90%) </a:t>
            </a:r>
            <a:r>
              <a:rPr lang="el-GR" sz="1400" dirty="0"/>
              <a:t>→ ενεργοποίηση </a:t>
            </a:r>
            <a:r>
              <a:rPr lang="en-US" sz="1400" dirty="0" err="1"/>
              <a:t>Fos</a:t>
            </a:r>
            <a:r>
              <a:rPr lang="en-US" sz="1400" dirty="0"/>
              <a:t> (c-</a:t>
            </a:r>
            <a:r>
              <a:rPr lang="en-US" sz="1400" dirty="0" err="1"/>
              <a:t>fos</a:t>
            </a:r>
            <a:r>
              <a:rPr lang="en-US" sz="1400" dirty="0"/>
              <a:t>)</a:t>
            </a:r>
          </a:p>
          <a:p>
            <a:pPr marL="1520825" lvl="0" indent="-1520825">
              <a:defRPr/>
            </a:pPr>
            <a:r>
              <a:rPr lang="el-GR" sz="1400" dirty="0" err="1"/>
              <a:t>Ανοσοφαινότυπος</a:t>
            </a:r>
            <a:r>
              <a:rPr lang="el-GR" sz="1400" dirty="0"/>
              <a:t>: </a:t>
            </a:r>
            <a:r>
              <a:rPr lang="en-US" sz="1400" b="1" dirty="0"/>
              <a:t>CD34+ (</a:t>
            </a:r>
            <a:r>
              <a:rPr lang="el-GR" sz="1400" b="1" dirty="0"/>
              <a:t>συνήθως), </a:t>
            </a:r>
            <a:r>
              <a:rPr lang="en-US" sz="1400" b="1" dirty="0"/>
              <a:t>EMA</a:t>
            </a:r>
            <a:r>
              <a:rPr lang="el-GR" sz="1400" b="1" dirty="0"/>
              <a:t> εστιακά + </a:t>
            </a:r>
            <a:r>
              <a:rPr lang="el-GR" sz="1400" dirty="0"/>
              <a:t>( </a:t>
            </a:r>
            <a:r>
              <a:rPr lang="el-GR" sz="1400" b="1" dirty="0"/>
              <a:t>σε βιοψίες </a:t>
            </a:r>
            <a:r>
              <a:rPr lang="el-GR" sz="1400" dirty="0"/>
              <a:t>→ </a:t>
            </a:r>
            <a:r>
              <a:rPr lang="el-GR" sz="1400" dirty="0" err="1"/>
              <a:t>δ.δ</a:t>
            </a:r>
            <a:r>
              <a:rPr lang="el-GR" sz="1400" dirty="0"/>
              <a:t> από </a:t>
            </a:r>
            <a:r>
              <a:rPr lang="el-GR" sz="1400" dirty="0" err="1"/>
              <a:t>περινευρίωμα</a:t>
            </a:r>
            <a:r>
              <a:rPr lang="el-GR" sz="1400" dirty="0"/>
              <a:t>) – </a:t>
            </a:r>
            <a:r>
              <a:rPr lang="en-US" sz="1400" b="1" dirty="0"/>
              <a:t>MUC4</a:t>
            </a:r>
            <a:r>
              <a:rPr lang="el-GR" sz="1400" dirty="0"/>
              <a:t> και</a:t>
            </a:r>
            <a:r>
              <a:rPr lang="en-US" sz="1400" dirty="0"/>
              <a:t> </a:t>
            </a:r>
            <a:r>
              <a:rPr lang="en-US" sz="1400" b="1" dirty="0"/>
              <a:t>S100</a:t>
            </a:r>
            <a:r>
              <a:rPr lang="el-GR" sz="1400" b="1" dirty="0"/>
              <a:t> απουσία έκφρασης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827584" y="11256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b="1" dirty="0" err="1">
                <a:solidFill>
                  <a:schemeClr val="accent1"/>
                </a:solidFill>
              </a:rPr>
              <a:t>Ενδομυικό</a:t>
            </a:r>
            <a:r>
              <a:rPr lang="el-GR" b="1" dirty="0">
                <a:solidFill>
                  <a:schemeClr val="accent1"/>
                </a:solidFill>
              </a:rPr>
              <a:t> Μύξωμα</a:t>
            </a:r>
          </a:p>
        </p:txBody>
      </p:sp>
      <p:sp>
        <p:nvSpPr>
          <p:cNvPr id="3" name="Τίτλος 1"/>
          <p:cNvSpPr txBox="1">
            <a:spLocks/>
          </p:cNvSpPr>
          <p:nvPr/>
        </p:nvSpPr>
        <p:spPr>
          <a:xfrm>
            <a:off x="311727" y="76958"/>
            <a:ext cx="8676410" cy="232410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800" b="1" dirty="0">
              <a:solidFill>
                <a:srgbClr val="C00000"/>
              </a:solidFill>
            </a:endParaRPr>
          </a:p>
        </p:txBody>
      </p:sp>
      <p:pic>
        <p:nvPicPr>
          <p:cNvPr id="9" name="Picture 3" descr="C:\Users\User\Desktop\5.2 hor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99742"/>
            <a:ext cx="6300192" cy="2643758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1427399" y="4876006"/>
            <a:ext cx="626469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50" b="1" dirty="0" err="1"/>
              <a:t>Υποκυτταρική</a:t>
            </a:r>
            <a:r>
              <a:rPr lang="el-GR" sz="1050" b="1" dirty="0"/>
              <a:t> </a:t>
            </a:r>
            <a:r>
              <a:rPr lang="el-GR" sz="1050" b="1" dirty="0" err="1"/>
              <a:t>μυξωματώδης</a:t>
            </a:r>
            <a:r>
              <a:rPr lang="el-GR" sz="1050" b="1" dirty="0"/>
              <a:t> αλλοίωση που εγκλωβίζει γραμμωτές μυϊκές ίνες στην περιφέρεια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7668344" y="3651874"/>
            <a:ext cx="12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Hornick</a:t>
            </a:r>
            <a:r>
              <a:rPr lang="en-US" sz="1200" i="1" dirty="0">
                <a:solidFill>
                  <a:schemeClr val="accent1"/>
                </a:solidFill>
              </a:rPr>
              <a:t>, Practical soft tissue pathology 2019</a:t>
            </a:r>
            <a:endParaRPr lang="el-GR" sz="12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9521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539552" y="87479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000" b="1" dirty="0" err="1">
                <a:solidFill>
                  <a:schemeClr val="accent1"/>
                </a:solidFill>
              </a:rPr>
              <a:t>Ενδομυικό</a:t>
            </a:r>
            <a:r>
              <a:rPr lang="el-GR" sz="2000" b="1" dirty="0">
                <a:solidFill>
                  <a:schemeClr val="accent1"/>
                </a:solidFill>
              </a:rPr>
              <a:t> Μύξωμα - διαφορική διάγνωση</a:t>
            </a:r>
            <a:endParaRPr lang="el-GR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>
              <a:spcBef>
                <a:spcPct val="20000"/>
              </a:spcBef>
              <a:buSzPct val="60000"/>
              <a:defRPr/>
            </a:pP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3" name="Τίτλος 1"/>
          <p:cNvSpPr txBox="1">
            <a:spLocks/>
          </p:cNvSpPr>
          <p:nvPr/>
        </p:nvSpPr>
        <p:spPr>
          <a:xfrm>
            <a:off x="311727" y="76958"/>
            <a:ext cx="8676410" cy="232410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User\Desktop\5.3 hor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39969"/>
            <a:ext cx="9144000" cy="2908047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1187624" y="4659984"/>
            <a:ext cx="667848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b="1" dirty="0" err="1"/>
              <a:t>Κυτταροβριθές</a:t>
            </a:r>
            <a:r>
              <a:rPr lang="el-GR" sz="1200" b="1" dirty="0"/>
              <a:t> μύξωμα: </a:t>
            </a:r>
            <a:r>
              <a:rPr lang="el-GR" sz="1200" b="1" dirty="0" err="1"/>
              <a:t>κολλαγονώδες</a:t>
            </a:r>
            <a:r>
              <a:rPr lang="el-GR" sz="1200" b="1" dirty="0"/>
              <a:t> </a:t>
            </a:r>
            <a:r>
              <a:rPr lang="el-GR" sz="1200" b="1" dirty="0" err="1"/>
              <a:t>υπο</a:t>
            </a:r>
            <a:r>
              <a:rPr lang="el-GR" sz="1200" b="1" dirty="0"/>
              <a:t> στρώμα και μεγαλύτερη </a:t>
            </a:r>
            <a:r>
              <a:rPr lang="el-GR" sz="1200" b="1" dirty="0" err="1"/>
              <a:t>κυτταροβρίθεια</a:t>
            </a:r>
            <a:endParaRPr lang="el-GR" sz="120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4572000" y="49357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Hornick</a:t>
            </a:r>
            <a:r>
              <a:rPr lang="en-US" sz="1200" i="1" dirty="0">
                <a:solidFill>
                  <a:schemeClr val="accent1"/>
                </a:solidFill>
              </a:rPr>
              <a:t>, Practical soft tissue pathology 2019</a:t>
            </a:r>
            <a:endParaRPr lang="el-GR" sz="1200" i="1" dirty="0">
              <a:solidFill>
                <a:schemeClr val="accent1"/>
              </a:solidFill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9" y="661939"/>
            <a:ext cx="9028091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Χαμηλής κακοήθειας μυξοϊνοσάρκωμα</a:t>
            </a:r>
            <a:r>
              <a:rPr lang="el-GR" sz="1600" dirty="0"/>
              <a:t>: εντόπιση στο υποδόριο, παρουσία </a:t>
            </a:r>
            <a:r>
              <a:rPr lang="el-GR" sz="1600" dirty="0" err="1"/>
              <a:t>κεκαμμένων</a:t>
            </a:r>
            <a:r>
              <a:rPr lang="el-GR" sz="1600" dirty="0"/>
              <a:t> αγγείων στο υπόστρωμα, </a:t>
            </a:r>
            <a:r>
              <a:rPr lang="el-GR" sz="1600" dirty="0" err="1"/>
              <a:t>πλειομορφισμός</a:t>
            </a: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Χαμηλής κακοήθειας </a:t>
            </a:r>
            <a:r>
              <a:rPr lang="el-GR" sz="1600" b="1" dirty="0" err="1"/>
              <a:t>ινομυξοειδές</a:t>
            </a:r>
            <a:r>
              <a:rPr lang="el-GR" sz="1600" b="1" dirty="0"/>
              <a:t> σάρκωμα</a:t>
            </a:r>
            <a:r>
              <a:rPr lang="el-GR" sz="1600" dirty="0"/>
              <a:t>: </a:t>
            </a:r>
            <a:endParaRPr lang="en-US" sz="1600" dirty="0"/>
          </a:p>
          <a:p>
            <a:pPr marL="342900" indent="-342900">
              <a:buClr>
                <a:schemeClr val="accent1"/>
              </a:buClr>
            </a:pPr>
            <a:r>
              <a:rPr lang="en-US" sz="1600" dirty="0"/>
              <a:t>      </a:t>
            </a:r>
            <a:r>
              <a:rPr lang="el-GR" sz="1600" dirty="0"/>
              <a:t>εναλλαγές </a:t>
            </a:r>
            <a:r>
              <a:rPr lang="el-GR" sz="1600" dirty="0" err="1"/>
              <a:t>μυξοειδών</a:t>
            </a:r>
            <a:r>
              <a:rPr lang="el-GR" sz="1600" dirty="0"/>
              <a:t> και </a:t>
            </a:r>
            <a:r>
              <a:rPr lang="el-GR" sz="1600" dirty="0" err="1"/>
              <a:t>κολλαγονοποιημένων</a:t>
            </a:r>
            <a:r>
              <a:rPr lang="el-GR" sz="1600" dirty="0"/>
              <a:t> περιοχών,</a:t>
            </a:r>
            <a:r>
              <a:rPr lang="en-US" sz="1600" dirty="0"/>
              <a:t> MUC4+</a:t>
            </a:r>
            <a:r>
              <a:rPr lang="el-GR" sz="1600" dirty="0"/>
              <a:t>, ΕΜΑ+</a:t>
            </a:r>
            <a:endParaRPr lang="en-US" sz="1600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νευροϊνωμα</a:t>
            </a:r>
            <a:r>
              <a:rPr lang="en-US" sz="1600" dirty="0"/>
              <a:t>: S-100+</a:t>
            </a:r>
            <a:endParaRPr lang="el-GR" sz="1600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Περινευρίωμα: ΕΜΑ</a:t>
            </a:r>
            <a:r>
              <a:rPr lang="el-GR" sz="1600" dirty="0"/>
              <a:t>+</a:t>
            </a:r>
            <a:r>
              <a:rPr lang="en-US" sz="1600" dirty="0"/>
              <a:t> [</a:t>
            </a:r>
            <a:r>
              <a:rPr lang="el-GR" sz="1600" dirty="0"/>
              <a:t>δυσχερής σε βιοψία]</a:t>
            </a:r>
          </a:p>
        </p:txBody>
      </p:sp>
    </p:spTree>
    <p:extLst>
      <p:ext uri="{BB962C8B-B14F-4D97-AF65-F5344CB8AC3E}">
        <p14:creationId xmlns:p14="http://schemas.microsoft.com/office/powerpoint/2010/main" val="325441719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5.8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4467" y="2715766"/>
            <a:ext cx="4116346" cy="2286254"/>
          </a:xfrm>
          <a:prstGeom prst="rect">
            <a:avLst/>
          </a:prstGeom>
          <a:noFill/>
        </p:spPr>
      </p:pic>
      <p:sp>
        <p:nvSpPr>
          <p:cNvPr id="7" name="Ορθογώνιο 6"/>
          <p:cNvSpPr/>
          <p:nvPr/>
        </p:nvSpPr>
        <p:spPr>
          <a:xfrm>
            <a:off x="1679918" y="33472"/>
            <a:ext cx="594002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000" b="1" dirty="0">
                <a:solidFill>
                  <a:schemeClr val="accent1"/>
                </a:solidFill>
              </a:rPr>
              <a:t>Εν τω Βάθει (Επιθετικό) </a:t>
            </a:r>
            <a:r>
              <a:rPr lang="el-GR" sz="2000" b="1" dirty="0" err="1">
                <a:solidFill>
                  <a:schemeClr val="accent1"/>
                </a:solidFill>
              </a:rPr>
              <a:t>Αγγειομύξωμα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3" name="Τίτλος 1"/>
          <p:cNvSpPr txBox="1">
            <a:spLocks/>
          </p:cNvSpPr>
          <p:nvPr/>
        </p:nvSpPr>
        <p:spPr>
          <a:xfrm>
            <a:off x="311727" y="76958"/>
            <a:ext cx="8676410" cy="232410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2400" b="1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" y="465520"/>
            <a:ext cx="8964483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Σχετικά </a:t>
            </a:r>
            <a:r>
              <a:rPr lang="el-GR" sz="1400" dirty="0" err="1"/>
              <a:t>υποκυτταρικό</a:t>
            </a:r>
            <a:r>
              <a:rPr lang="el-GR" sz="1400" dirty="0"/>
              <a:t> νεόπλασμα, Γ&gt;&gt;&gt;Α, έξω γεννητικά όργανα, πύελος, περίνεο, βουβωνική περιοχή</a:t>
            </a:r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Άφθονο </a:t>
            </a:r>
            <a:r>
              <a:rPr lang="el-GR" sz="1400" dirty="0" err="1"/>
              <a:t>μυξοειδές</a:t>
            </a:r>
            <a:r>
              <a:rPr lang="el-GR" sz="1400" dirty="0"/>
              <a:t> στρώμα</a:t>
            </a:r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Μέσου μεγέθους αγγεία:</a:t>
            </a:r>
          </a:p>
          <a:p>
            <a:pPr marL="989013" indent="-989013">
              <a:buClr>
                <a:schemeClr val="accent1"/>
              </a:buClr>
            </a:pPr>
            <a:r>
              <a:rPr lang="el-GR" sz="1400" b="1" dirty="0"/>
              <a:t>                      </a:t>
            </a:r>
            <a:r>
              <a:rPr lang="el-GR" sz="1400" b="1" dirty="0" err="1"/>
              <a:t>Υαλοειδοποιημένο</a:t>
            </a:r>
            <a:r>
              <a:rPr lang="el-GR" sz="1400" b="1" dirty="0"/>
              <a:t> τοίχωμα</a:t>
            </a:r>
          </a:p>
          <a:p>
            <a:pPr marL="989013" indent="-989013">
              <a:buClr>
                <a:schemeClr val="accent1"/>
              </a:buClr>
            </a:pPr>
            <a:r>
              <a:rPr lang="el-GR" sz="1400" b="1" dirty="0"/>
              <a:t>                      </a:t>
            </a:r>
            <a:r>
              <a:rPr lang="el-GR" sz="1400" b="1" dirty="0" err="1"/>
              <a:t>Περιαγγειακή</a:t>
            </a:r>
            <a:r>
              <a:rPr lang="el-GR" sz="1400" b="1" dirty="0"/>
              <a:t> ίνωση</a:t>
            </a:r>
          </a:p>
          <a:p>
            <a:pPr marL="989013" indent="-989013">
              <a:buClr>
                <a:schemeClr val="accent1"/>
              </a:buClr>
            </a:pPr>
            <a:r>
              <a:rPr lang="el-GR" sz="1400" b="1" dirty="0"/>
              <a:t>                      </a:t>
            </a:r>
            <a:r>
              <a:rPr lang="el-GR" sz="1400" b="1" dirty="0" err="1"/>
              <a:t>Ηωσινόφιλα</a:t>
            </a:r>
            <a:r>
              <a:rPr lang="el-GR" sz="1400" b="1" dirty="0"/>
              <a:t> λεία </a:t>
            </a:r>
            <a:r>
              <a:rPr lang="el-GR" sz="1400" b="1" dirty="0" err="1"/>
              <a:t>μυικά</a:t>
            </a:r>
            <a:r>
              <a:rPr lang="el-GR" sz="1400" b="1" dirty="0"/>
              <a:t> κύτταρα </a:t>
            </a:r>
            <a:r>
              <a:rPr lang="el-GR" sz="1400" dirty="0"/>
              <a:t>που εκπορεύονται από τα αγγεία </a:t>
            </a:r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Ατρακτόμορφα κύτταρα με ομοιόμορφους ωοειδείς-στρογγυλούς πυρήνες χωρίς </a:t>
            </a:r>
            <a:r>
              <a:rPr lang="el-GR" sz="1400" b="1" dirty="0" err="1"/>
              <a:t>ατυπία</a:t>
            </a:r>
            <a:endParaRPr lang="el-GR" sz="1400" b="1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b="1" dirty="0"/>
              <a:t>CD34±,</a:t>
            </a:r>
            <a:r>
              <a:rPr lang="el-GR" sz="1400" b="1" dirty="0"/>
              <a:t> </a:t>
            </a:r>
            <a:r>
              <a:rPr lang="en-US" sz="1400" b="1" dirty="0"/>
              <a:t>ER</a:t>
            </a:r>
            <a:r>
              <a:rPr lang="el-GR" sz="1400" b="1" dirty="0"/>
              <a:t>/</a:t>
            </a:r>
            <a:r>
              <a:rPr lang="en-US" sz="1400" b="1" dirty="0"/>
              <a:t>PR+</a:t>
            </a:r>
            <a:r>
              <a:rPr lang="el-GR" sz="1400" b="1" dirty="0"/>
              <a:t>, </a:t>
            </a:r>
            <a:r>
              <a:rPr lang="en-US" sz="1400" b="1" dirty="0"/>
              <a:t>SMA+, desmin+</a:t>
            </a:r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Πιθανή θετικότητα για </a:t>
            </a:r>
            <a:r>
              <a:rPr lang="en-US" sz="1400" dirty="0"/>
              <a:t>CDK4 </a:t>
            </a:r>
            <a:r>
              <a:rPr lang="el-GR" sz="1400" dirty="0"/>
              <a:t>αλλά όχι </a:t>
            </a:r>
            <a:r>
              <a:rPr lang="en-US" sz="1400" dirty="0"/>
              <a:t>MDM2</a:t>
            </a:r>
            <a:endParaRPr lang="el-GR" sz="1400" b="1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Αναδιατάξεις και έκφραση </a:t>
            </a:r>
            <a:r>
              <a:rPr lang="en-GB" sz="1400" b="1" dirty="0"/>
              <a:t>HMGA2</a:t>
            </a:r>
            <a:r>
              <a:rPr lang="el-GR" sz="1400" dirty="0"/>
              <a:t>: </a:t>
            </a:r>
            <a:r>
              <a:rPr lang="el-GR" sz="1400" b="1" dirty="0"/>
              <a:t>ευαίσθητος αλλά όχι ειδικός δείκτης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716016" y="4731992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HMGA</a:t>
            </a:r>
            <a:r>
              <a:rPr lang="el-GR" sz="1400" b="1" dirty="0"/>
              <a:t>2</a:t>
            </a:r>
          </a:p>
        </p:txBody>
      </p:sp>
      <p:pic>
        <p:nvPicPr>
          <p:cNvPr id="3075" name="Picture 3" descr="C:\Users\User\Desktop\5.8 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834" y="2715766"/>
            <a:ext cx="4073132" cy="2295426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4572000" y="495629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Hornick</a:t>
            </a:r>
            <a:r>
              <a:rPr lang="en-US" sz="1200" i="1" dirty="0">
                <a:solidFill>
                  <a:schemeClr val="accent1"/>
                </a:solidFill>
              </a:rPr>
              <a:t>, Practical soft tissue pathology 2019</a:t>
            </a:r>
            <a:endParaRPr lang="el-GR" sz="1200" i="1" dirty="0">
              <a:solidFill>
                <a:schemeClr val="accent1"/>
              </a:solidFill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83568" y="4731992"/>
            <a:ext cx="25202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/>
              <a:t>Περιαγγειακά</a:t>
            </a:r>
            <a:r>
              <a:rPr lang="el-GR" sz="1200" b="1" dirty="0"/>
              <a:t> </a:t>
            </a:r>
            <a:r>
              <a:rPr lang="el-GR" sz="1200" b="1" dirty="0" err="1"/>
              <a:t>μυοειδή</a:t>
            </a:r>
            <a:r>
              <a:rPr lang="el-GR" sz="1200" b="1" dirty="0"/>
              <a:t> κύτταρα</a:t>
            </a:r>
          </a:p>
        </p:txBody>
      </p:sp>
    </p:spTree>
    <p:extLst>
      <p:ext uri="{BB962C8B-B14F-4D97-AF65-F5344CB8AC3E}">
        <p14:creationId xmlns:p14="http://schemas.microsoft.com/office/powerpoint/2010/main" val="133224666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TextBox"/>
          <p:cNvSpPr txBox="1"/>
          <p:nvPr/>
        </p:nvSpPr>
        <p:spPr>
          <a:xfrm>
            <a:off x="1187624" y="1491634"/>
            <a:ext cx="6192688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>
                <a:solidFill>
                  <a:schemeClr val="bg1"/>
                </a:solidFill>
              </a:rPr>
              <a:t>Διάκριση εν τω </a:t>
            </a:r>
            <a:r>
              <a:rPr lang="el-GR" sz="1600" b="1" dirty="0" err="1">
                <a:solidFill>
                  <a:schemeClr val="bg1"/>
                </a:solidFill>
              </a:rPr>
              <a:t>βάθει</a:t>
            </a:r>
            <a:r>
              <a:rPr lang="el-GR" sz="1600" b="1" dirty="0">
                <a:solidFill>
                  <a:schemeClr val="bg1"/>
                </a:solidFill>
              </a:rPr>
              <a:t> </a:t>
            </a:r>
            <a:r>
              <a:rPr lang="el-GR" sz="1600" b="1" dirty="0" err="1">
                <a:solidFill>
                  <a:schemeClr val="bg1"/>
                </a:solidFill>
              </a:rPr>
              <a:t>αγγειομυξώματος</a:t>
            </a:r>
            <a:r>
              <a:rPr lang="el-GR" sz="1600" b="1" dirty="0">
                <a:solidFill>
                  <a:schemeClr val="bg1"/>
                </a:solidFill>
              </a:rPr>
              <a:t> από τους λοιπούς όγκους αυτής της ομάδας 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971600" y="2261216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l-GR" sz="1600" b="1" dirty="0"/>
              <a:t>Παρουσία </a:t>
            </a:r>
            <a:r>
              <a:rPr lang="el-GR" sz="1600" b="1" dirty="0" err="1"/>
              <a:t>μυξωματώδους</a:t>
            </a:r>
            <a:r>
              <a:rPr lang="el-GR" sz="1600" b="1" dirty="0"/>
              <a:t> υποστρώματος </a:t>
            </a:r>
          </a:p>
          <a:p>
            <a:pPr marL="342900" indent="-342900">
              <a:buFont typeface="+mj-lt"/>
              <a:buAutoNum type="arabicPeriod"/>
            </a:pPr>
            <a:endParaRPr lang="el-GR" sz="1600" b="1" dirty="0"/>
          </a:p>
          <a:p>
            <a:pPr marL="342900" indent="-342900">
              <a:buFont typeface="+mj-lt"/>
              <a:buAutoNum type="arabicPeriod"/>
            </a:pPr>
            <a:r>
              <a:rPr lang="el-GR" sz="1600" b="1" dirty="0"/>
              <a:t>Επιφανειακή/πολυποειδής/εξωφυτική ή εν τω βάθει εντόπιση</a:t>
            </a:r>
          </a:p>
          <a:p>
            <a:pPr marL="342900" indent="-342900">
              <a:buFont typeface="+mj-lt"/>
              <a:buAutoNum type="arabicPeriod"/>
            </a:pPr>
            <a:endParaRPr lang="el-GR" sz="1600" b="1" dirty="0"/>
          </a:p>
          <a:p>
            <a:pPr marL="342900" indent="-342900">
              <a:buFont typeface="+mj-lt"/>
              <a:buAutoNum type="arabicPeriod"/>
            </a:pPr>
            <a:r>
              <a:rPr lang="el-GR" sz="1600" b="1" dirty="0"/>
              <a:t>Όρια διηθητικά ή </a:t>
            </a:r>
            <a:r>
              <a:rPr lang="el-GR" sz="1600" b="1" dirty="0" err="1"/>
              <a:t>περίγραπτα</a:t>
            </a:r>
            <a:r>
              <a:rPr lang="el-GR" sz="1600" b="1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l-GR" sz="1600" b="1" dirty="0"/>
          </a:p>
          <a:p>
            <a:pPr marL="342900" indent="-342900">
              <a:buFont typeface="+mj-lt"/>
              <a:buAutoNum type="arabicPeriod"/>
            </a:pPr>
            <a:r>
              <a:rPr lang="el-GR" sz="1600" b="1" dirty="0"/>
              <a:t>Παρουσία προβάλλοντος αγγειακού δικτύου</a:t>
            </a:r>
          </a:p>
          <a:p>
            <a:pPr marL="342900" indent="-342900">
              <a:buFont typeface="+mj-lt"/>
              <a:buAutoNum type="arabicPeriod"/>
            </a:pPr>
            <a:endParaRPr lang="el-GR" sz="1600" b="1" dirty="0"/>
          </a:p>
          <a:p>
            <a:pPr marL="342900" indent="-342900">
              <a:buFont typeface="+mj-lt"/>
              <a:buAutoNum type="arabicPeriod"/>
            </a:pPr>
            <a:r>
              <a:rPr lang="el-GR" sz="1600" b="1" dirty="0"/>
              <a:t>Επί παρουσίας προβάλλοντος αγγειακού δικτύου, είναι μικρού/μέσου ή μέσου/μεγάλου αγγεία;</a:t>
            </a:r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144016" y="297338"/>
            <a:ext cx="8532440" cy="33406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l-GR" sz="2000" spc="-15" dirty="0">
                <a:latin typeface="+mn-lt"/>
              </a:rPr>
              <a:t>Διαφορική διάγνωση </a:t>
            </a:r>
            <a:r>
              <a:rPr lang="el-GR" sz="2000" spc="-15" dirty="0" err="1">
                <a:latin typeface="+mn-lt"/>
              </a:rPr>
              <a:t>στρωματικών</a:t>
            </a:r>
            <a:r>
              <a:rPr lang="el-GR" sz="2000" spc="-15" dirty="0">
                <a:latin typeface="+mn-lt"/>
              </a:rPr>
              <a:t> όγκων  γεννητικού συστήματος</a:t>
            </a:r>
            <a:endParaRPr sz="2000" dirty="0">
              <a:latin typeface="+mn-lt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6191672" y="4767925"/>
            <a:ext cx="29523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accent1"/>
                </a:solidFill>
              </a:rPr>
              <a:t>WHO</a:t>
            </a:r>
            <a:r>
              <a:rPr lang="el-GR" sz="1050" i="1" dirty="0">
                <a:solidFill>
                  <a:schemeClr val="accent1"/>
                </a:solidFill>
              </a:rPr>
              <a:t>, </a:t>
            </a:r>
            <a:r>
              <a:rPr lang="en-US" sz="105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50" i="1" dirty="0" err="1">
                <a:solidFill>
                  <a:schemeClr val="accent1"/>
                </a:solidFill>
              </a:rPr>
              <a:t>Hornick</a:t>
            </a:r>
            <a:r>
              <a:rPr lang="en-US" sz="1050" i="1" dirty="0">
                <a:solidFill>
                  <a:schemeClr val="accent1"/>
                </a:solidFill>
              </a:rPr>
              <a:t>, Practical soft tissue pathology 2019</a:t>
            </a:r>
            <a:endParaRPr lang="el-GR" sz="1050" i="1" dirty="0">
              <a:solidFill>
                <a:schemeClr val="accent1"/>
              </a:solidFill>
            </a:endParaRPr>
          </a:p>
          <a:p>
            <a:pPr algn="r"/>
            <a:endParaRPr lang="el-GR" sz="1050" i="1" dirty="0">
              <a:solidFill>
                <a:schemeClr val="accent1"/>
              </a:solidFill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2915816" y="1005576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Διαγνωστική προσέγγιση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6 - Τίτλος"/>
          <p:cNvSpPr txBox="1">
            <a:spLocks/>
          </p:cNvSpPr>
          <p:nvPr/>
        </p:nvSpPr>
        <p:spPr>
          <a:xfrm>
            <a:off x="1619672" y="1521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Ινομύξωμα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των</a:t>
            </a:r>
            <a:r>
              <a:rPr kumimoji="0" lang="el-GR" sz="2400" b="1" i="0" u="none" strike="noStrike" kern="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άκρων</a:t>
            </a:r>
            <a:endParaRPr kumimoji="0" lang="el-GR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Catamaran"/>
              <a:cs typeface="Catamaran"/>
              <a:sym typeface="Catamaran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491880" y="483520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1"/>
                </a:solidFill>
              </a:rPr>
              <a:t>Διαγνωστικά κριτήρια: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3347864" y="771550"/>
            <a:ext cx="5509120" cy="165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Εντόπιση </a:t>
            </a:r>
            <a:r>
              <a:rPr lang="el-GR" sz="1400" b="1" dirty="0"/>
              <a:t>στα δάκτυλα(</a:t>
            </a:r>
            <a:r>
              <a:rPr lang="el-GR" sz="1400" b="1" dirty="0" err="1"/>
              <a:t>υπονύχια</a:t>
            </a:r>
            <a:r>
              <a:rPr lang="el-GR" sz="1400" b="1" dirty="0"/>
              <a:t>/</a:t>
            </a:r>
            <a:r>
              <a:rPr lang="el-GR" sz="1400" b="1" dirty="0" err="1"/>
              <a:t>περινύχια</a:t>
            </a:r>
            <a:r>
              <a:rPr lang="el-GR" sz="1400" b="1" dirty="0"/>
              <a:t> επιφάνεια) </a:t>
            </a:r>
          </a:p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Πολυποειδής αλλοίωση στο χόριο </a:t>
            </a:r>
            <a:r>
              <a:rPr lang="el-GR" sz="1400" dirty="0"/>
              <a:t>με επέκταση στον  υποδόριο ιστό </a:t>
            </a:r>
          </a:p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Ινομυξοειδές</a:t>
            </a:r>
            <a:r>
              <a:rPr lang="el-GR" sz="1400" b="1" dirty="0"/>
              <a:t> στρώμα, </a:t>
            </a:r>
            <a:r>
              <a:rPr lang="el-GR" sz="1400" b="1" dirty="0" err="1"/>
              <a:t>ατρακτόμορφα</a:t>
            </a:r>
            <a:r>
              <a:rPr lang="el-GR" sz="1400" b="1" dirty="0"/>
              <a:t> </a:t>
            </a:r>
            <a:r>
              <a:rPr lang="el-GR" sz="1400" dirty="0"/>
              <a:t>κύτταρα χωρίς </a:t>
            </a:r>
            <a:r>
              <a:rPr lang="el-GR" sz="1400" dirty="0" err="1"/>
              <a:t>ατυπία</a:t>
            </a:r>
            <a:endParaRPr lang="el-GR" sz="1400" dirty="0"/>
          </a:p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Διάχυτη έντονη έκφραση </a:t>
            </a:r>
            <a:r>
              <a:rPr lang="en-US" sz="1400" b="1" dirty="0"/>
              <a:t>CD34</a:t>
            </a:r>
            <a:r>
              <a:rPr lang="el-GR" sz="1400" b="1" dirty="0"/>
              <a:t> (ενίοτε έκφραση </a:t>
            </a:r>
            <a:r>
              <a:rPr lang="en-US" sz="1400" b="1" dirty="0"/>
              <a:t>EMA, SMA –</a:t>
            </a:r>
            <a:r>
              <a:rPr lang="el-GR" sz="1400" b="1" dirty="0"/>
              <a:t> συχνή απώλεια </a:t>
            </a:r>
            <a:r>
              <a:rPr lang="en-US" sz="1400" b="1" dirty="0"/>
              <a:t>Rb1)</a:t>
            </a:r>
            <a:endParaRPr lang="el-GR" sz="1400" b="1" dirty="0"/>
          </a:p>
          <a:p>
            <a:pPr marL="269875" indent="-269875">
              <a:spcAft>
                <a:spcPts val="125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Δυνατότητα τοπικής υποτροπής</a:t>
            </a:r>
          </a:p>
        </p:txBody>
      </p:sp>
      <p:pic>
        <p:nvPicPr>
          <p:cNvPr id="60418" name="Picture 2" descr="C:\Users\User\Desktop\Ινοβλστικός\1.89wh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20" y="2715767"/>
            <a:ext cx="4439742" cy="2217399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108520" y="4731994"/>
            <a:ext cx="15831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b="1" dirty="0"/>
              <a:t>Έκφραση </a:t>
            </a:r>
            <a:r>
              <a:rPr lang="en-US" sz="1400" b="1" dirty="0"/>
              <a:t>CD34</a:t>
            </a:r>
            <a:endParaRPr lang="el-GR" sz="14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3635896" y="4902428"/>
            <a:ext cx="54726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</p:txBody>
      </p:sp>
      <p:pic>
        <p:nvPicPr>
          <p:cNvPr id="11" name="Picture 4" descr="C:\Users\User\Desktop\Ινοβλστικός\7.6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21" y="2656821"/>
            <a:ext cx="4300605" cy="2193708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4644008" y="4640239"/>
            <a:ext cx="449999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Ινομυξοειδές</a:t>
            </a:r>
            <a:r>
              <a:rPr lang="el-GR" sz="1400" b="1" dirty="0"/>
              <a:t> στρώμα με </a:t>
            </a:r>
            <a:r>
              <a:rPr lang="el-GR" sz="1400" b="1" dirty="0" err="1"/>
              <a:t>λεπτοτοιχωματικά</a:t>
            </a:r>
            <a:r>
              <a:rPr lang="el-GR" sz="1400" b="1" dirty="0"/>
              <a:t> αγγεία </a:t>
            </a:r>
          </a:p>
        </p:txBody>
      </p:sp>
      <p:pic>
        <p:nvPicPr>
          <p:cNvPr id="13" name="Picture 2" descr="C:\Users\User\Desktop\Ινοβλστικός\5.6h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4" y="483519"/>
            <a:ext cx="3378637" cy="2196244"/>
          </a:xfrm>
          <a:prstGeom prst="rect">
            <a:avLst/>
          </a:prstGeom>
          <a:noFill/>
        </p:spPr>
      </p:pic>
      <p:sp>
        <p:nvSpPr>
          <p:cNvPr id="14" name="5 - TextBox"/>
          <p:cNvSpPr txBox="1"/>
          <p:nvPr/>
        </p:nvSpPr>
        <p:spPr>
          <a:xfrm>
            <a:off x="1115616" y="4902428"/>
            <a:ext cx="3295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Practical Soft Tissue Pathology, 2019,</a:t>
            </a:r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19672" y="-19877"/>
            <a:ext cx="6010500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z="2400" spc="-15" dirty="0">
                <a:latin typeface="+mn-lt"/>
              </a:rPr>
              <a:t>Οζώδης </a:t>
            </a:r>
            <a:r>
              <a:rPr lang="el-GR" sz="2400" spc="-15" dirty="0" err="1">
                <a:latin typeface="+mn-lt"/>
              </a:rPr>
              <a:t>περιτονιΐτιδα</a:t>
            </a:r>
            <a:endParaRPr sz="24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7513" y="2899774"/>
            <a:ext cx="8964487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96520" algn="just">
              <a:spcBef>
                <a:spcPts val="100"/>
              </a:spcBef>
              <a:spcAft>
                <a:spcPts val="100"/>
              </a:spcAft>
            </a:pPr>
            <a:r>
              <a:rPr sz="1600" b="1" spc="-5" dirty="0">
                <a:cs typeface="Calibri"/>
              </a:rPr>
              <a:t>Αυτοπεριοριζόμενο</a:t>
            </a:r>
            <a:r>
              <a:rPr sz="1600" spc="-5" dirty="0">
                <a:cs typeface="Calibri"/>
              </a:rPr>
              <a:t>, </a:t>
            </a:r>
            <a:r>
              <a:rPr sz="1600" spc="-10" dirty="0">
                <a:cs typeface="Calibri"/>
              </a:rPr>
              <a:t>σχετικά </a:t>
            </a:r>
            <a:r>
              <a:rPr sz="1600" spc="-5" dirty="0">
                <a:cs typeface="Calibri"/>
              </a:rPr>
              <a:t>συχνό, ι</a:t>
            </a:r>
            <a:r>
              <a:rPr lang="el-GR" sz="1600" spc="-5" dirty="0" err="1">
                <a:cs typeface="Calibri"/>
              </a:rPr>
              <a:t>νοβλαστικό</a:t>
            </a:r>
            <a:r>
              <a:rPr sz="1600" spc="-5" dirty="0">
                <a:cs typeface="Calibri"/>
              </a:rPr>
              <a:t> νεόπλασμα, που εξορμάται </a:t>
            </a:r>
            <a:r>
              <a:rPr sz="1600" spc="-395" dirty="0">
                <a:cs typeface="Calibri"/>
              </a:rPr>
              <a:t> </a:t>
            </a:r>
            <a:r>
              <a:rPr sz="1600" dirty="0">
                <a:cs typeface="Calibri"/>
              </a:rPr>
              <a:t>από</a:t>
            </a:r>
            <a:r>
              <a:rPr sz="1600" spc="-15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την </a:t>
            </a:r>
            <a:r>
              <a:rPr sz="1600" spc="-5" dirty="0">
                <a:cs typeface="Calibri"/>
              </a:rPr>
              <a:t>επιφάνεια</a:t>
            </a:r>
            <a:r>
              <a:rPr sz="1600" spc="-20" dirty="0">
                <a:cs typeface="Calibri"/>
              </a:rPr>
              <a:t> </a:t>
            </a:r>
            <a:r>
              <a:rPr sz="1600" dirty="0">
                <a:cs typeface="Calibri"/>
              </a:rPr>
              <a:t>της</a:t>
            </a:r>
            <a:r>
              <a:rPr sz="1600" spc="10" dirty="0">
                <a:cs typeface="Calibri"/>
              </a:rPr>
              <a:t> </a:t>
            </a:r>
            <a:r>
              <a:rPr sz="1600" b="1" spc="-5" dirty="0">
                <a:cs typeface="Calibri"/>
              </a:rPr>
              <a:t>περιτονίας</a:t>
            </a:r>
            <a:r>
              <a:rPr sz="1600" spc="-5" dirty="0">
                <a:cs typeface="Calibri"/>
              </a:rPr>
              <a:t>.</a:t>
            </a:r>
            <a:endParaRPr sz="1600" dirty="0">
              <a:cs typeface="Calibri"/>
            </a:endParaRPr>
          </a:p>
          <a:p>
            <a:pPr marL="38100" marR="394970" algn="just">
              <a:spcAft>
                <a:spcPts val="100"/>
              </a:spcAft>
            </a:pPr>
            <a:r>
              <a:rPr sz="16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600" b="1" dirty="0">
                <a:solidFill>
                  <a:schemeClr val="accent1"/>
                </a:solidFill>
                <a:cs typeface="Calibri"/>
              </a:rPr>
              <a:t>:</a:t>
            </a:r>
            <a:r>
              <a:rPr sz="16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600" spc="-5" dirty="0">
                <a:cs typeface="Calibri"/>
              </a:rPr>
              <a:t>οποιοδήποτε</a:t>
            </a:r>
            <a:r>
              <a:rPr sz="1600" spc="-30" dirty="0">
                <a:cs typeface="Calibri"/>
              </a:rPr>
              <a:t> </a:t>
            </a:r>
            <a:r>
              <a:rPr sz="1600" dirty="0">
                <a:cs typeface="Calibri"/>
              </a:rPr>
              <a:t>σημείο</a:t>
            </a:r>
            <a:r>
              <a:rPr sz="1600" spc="-30" dirty="0">
                <a:cs typeface="Calibri"/>
              </a:rPr>
              <a:t> </a:t>
            </a:r>
            <a:r>
              <a:rPr sz="1600" spc="-5" dirty="0">
                <a:cs typeface="Calibri"/>
              </a:rPr>
              <a:t>του</a:t>
            </a:r>
            <a:r>
              <a:rPr sz="1600" dirty="0">
                <a:cs typeface="Calibri"/>
              </a:rPr>
              <a:t> </a:t>
            </a:r>
            <a:r>
              <a:rPr sz="1600" spc="-5" dirty="0">
                <a:cs typeface="Calibri"/>
              </a:rPr>
              <a:t>σώματος,</a:t>
            </a:r>
            <a:r>
              <a:rPr sz="1600" spc="-20" dirty="0">
                <a:cs typeface="Calibri"/>
              </a:rPr>
              <a:t> </a:t>
            </a:r>
            <a:r>
              <a:rPr sz="1600" b="1" dirty="0">
                <a:cs typeface="Calibri"/>
              </a:rPr>
              <a:t>συχνότερα</a:t>
            </a:r>
            <a:r>
              <a:rPr sz="1600" b="1" spc="-35" dirty="0">
                <a:cs typeface="Calibri"/>
              </a:rPr>
              <a:t> </a:t>
            </a:r>
            <a:r>
              <a:rPr sz="1600" b="1" dirty="0">
                <a:cs typeface="Calibri"/>
              </a:rPr>
              <a:t>άνω</a:t>
            </a:r>
            <a:r>
              <a:rPr sz="1600" b="1" spc="-10" dirty="0">
                <a:cs typeface="Calibri"/>
              </a:rPr>
              <a:t> </a:t>
            </a:r>
            <a:r>
              <a:rPr sz="1600" b="1" spc="-5" dirty="0">
                <a:cs typeface="Calibri"/>
              </a:rPr>
              <a:t>άκρα, </a:t>
            </a:r>
            <a:r>
              <a:rPr sz="1600" b="1" spc="-395" dirty="0">
                <a:cs typeface="Calibri"/>
              </a:rPr>
              <a:t> </a:t>
            </a:r>
            <a:r>
              <a:rPr sz="1600" b="1" spc="-10" dirty="0">
                <a:cs typeface="Calibri"/>
              </a:rPr>
              <a:t>θώρακα,</a:t>
            </a:r>
            <a:r>
              <a:rPr sz="1600" spc="-35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κεφαλή</a:t>
            </a:r>
            <a:r>
              <a:rPr sz="1600" spc="-25" dirty="0">
                <a:cs typeface="Calibri"/>
              </a:rPr>
              <a:t> και</a:t>
            </a:r>
            <a:r>
              <a:rPr sz="1600" spc="5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τράχηλο, </a:t>
            </a:r>
            <a:r>
              <a:rPr lang="el-GR" sz="1600" spc="-10" dirty="0">
                <a:cs typeface="Calibri"/>
              </a:rPr>
              <a:t>ενίοτε</a:t>
            </a:r>
            <a:r>
              <a:rPr sz="1600" spc="-35" dirty="0">
                <a:cs typeface="Calibri"/>
              </a:rPr>
              <a:t> </a:t>
            </a:r>
            <a:r>
              <a:rPr sz="1600" spc="-10" dirty="0">
                <a:cs typeface="Calibri"/>
              </a:rPr>
              <a:t>ενδομυϊκά.</a:t>
            </a:r>
            <a:endParaRPr sz="1600" dirty="0">
              <a:cs typeface="Calibri"/>
            </a:endParaRPr>
          </a:p>
          <a:p>
            <a:pPr marL="38100" marR="30480">
              <a:spcAft>
                <a:spcPts val="100"/>
              </a:spcAft>
            </a:pPr>
            <a:r>
              <a:rPr sz="16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Κλινική εκδήλωση</a:t>
            </a:r>
            <a:r>
              <a:rPr sz="1600" b="1" spc="-10" dirty="0">
                <a:solidFill>
                  <a:schemeClr val="accent1"/>
                </a:solidFill>
                <a:cs typeface="Calibri"/>
              </a:rPr>
              <a:t>: </a:t>
            </a:r>
            <a:r>
              <a:rPr sz="1600" spc="-10" dirty="0">
                <a:cs typeface="Calibri"/>
              </a:rPr>
              <a:t>τυπικά </a:t>
            </a:r>
            <a:r>
              <a:rPr sz="1600" b="1" spc="-5" dirty="0">
                <a:cs typeface="Calibri"/>
              </a:rPr>
              <a:t>ταχεία </a:t>
            </a:r>
            <a:r>
              <a:rPr sz="1600" b="1" dirty="0">
                <a:cs typeface="Calibri"/>
              </a:rPr>
              <a:t>ανάπτυξη </a:t>
            </a:r>
            <a:r>
              <a:rPr sz="1600" b="1" spc="-5" dirty="0">
                <a:cs typeface="Calibri"/>
              </a:rPr>
              <a:t>(2-3 μήνες), επώδυνη </a:t>
            </a:r>
            <a:r>
              <a:rPr sz="1600" b="1" dirty="0">
                <a:cs typeface="Calibri"/>
              </a:rPr>
              <a:t>ή με </a:t>
            </a:r>
            <a:r>
              <a:rPr sz="1600" b="1" spc="5" dirty="0">
                <a:cs typeface="Calibri"/>
              </a:rPr>
              <a:t> </a:t>
            </a:r>
            <a:r>
              <a:rPr sz="1600" b="1" dirty="0">
                <a:cs typeface="Calibri"/>
              </a:rPr>
              <a:t>ευαισθησία</a:t>
            </a:r>
            <a:r>
              <a:rPr sz="1600" dirty="0">
                <a:cs typeface="Calibri"/>
              </a:rPr>
              <a:t>, </a:t>
            </a:r>
            <a:r>
              <a:rPr sz="1600" spc="-10" dirty="0">
                <a:cs typeface="Calibri"/>
              </a:rPr>
              <a:t>μάζα </a:t>
            </a:r>
            <a:r>
              <a:rPr sz="1600" dirty="0">
                <a:cs typeface="Calibri"/>
              </a:rPr>
              <a:t>έως 2 εκ. </a:t>
            </a:r>
            <a:r>
              <a:rPr sz="1600" spc="-5" dirty="0">
                <a:cs typeface="Calibri"/>
              </a:rPr>
              <a:t>(πάντα &lt;5 </a:t>
            </a:r>
            <a:r>
              <a:rPr sz="1600" dirty="0">
                <a:cs typeface="Calibri"/>
              </a:rPr>
              <a:t>εκ.) </a:t>
            </a:r>
            <a:r>
              <a:rPr sz="1600" spc="-10" dirty="0">
                <a:cs typeface="Calibri"/>
              </a:rPr>
              <a:t>περιγεγραμμένη </a:t>
            </a:r>
            <a:r>
              <a:rPr sz="1600" spc="-5" dirty="0">
                <a:cs typeface="Calibri"/>
              </a:rPr>
              <a:t>χωρίς </a:t>
            </a:r>
            <a:r>
              <a:rPr sz="1600" spc="-15" dirty="0">
                <a:cs typeface="Calibri"/>
              </a:rPr>
              <a:t>κάψα </a:t>
            </a:r>
            <a:r>
              <a:rPr sz="1600" spc="-395" dirty="0">
                <a:cs typeface="Calibri"/>
              </a:rPr>
              <a:t> </a:t>
            </a:r>
            <a:r>
              <a:rPr sz="1600" spc="-20" dirty="0">
                <a:cs typeface="Calibri"/>
              </a:rPr>
              <a:t>και</a:t>
            </a:r>
            <a:r>
              <a:rPr sz="1600" spc="5" dirty="0">
                <a:cs typeface="Calibri"/>
              </a:rPr>
              <a:t> </a:t>
            </a:r>
            <a:r>
              <a:rPr sz="1600" spc="-5" dirty="0">
                <a:cs typeface="Calibri"/>
              </a:rPr>
              <a:t>ασαφή</a:t>
            </a:r>
            <a:r>
              <a:rPr sz="1600" spc="-20" dirty="0">
                <a:cs typeface="Calibri"/>
              </a:rPr>
              <a:t> </a:t>
            </a:r>
            <a:r>
              <a:rPr sz="1600" spc="-5" dirty="0">
                <a:cs typeface="Calibri"/>
              </a:rPr>
              <a:t>όρια.</a:t>
            </a:r>
            <a:r>
              <a:rPr sz="1600" spc="-20" dirty="0">
                <a:cs typeface="Calibri"/>
              </a:rPr>
              <a:t> </a:t>
            </a:r>
            <a:endParaRPr sz="1600" dirty="0">
              <a:cs typeface="Calibri"/>
            </a:endParaRPr>
          </a:p>
          <a:p>
            <a:pPr marL="38100">
              <a:lnSpc>
                <a:spcPct val="150000"/>
              </a:lnSpc>
              <a:spcAft>
                <a:spcPts val="100"/>
              </a:spcAft>
            </a:pPr>
            <a:r>
              <a:rPr sz="16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6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600" b="1" spc="-25" dirty="0">
                <a:solidFill>
                  <a:schemeClr val="accent1"/>
                </a:solidFill>
                <a:cs typeface="Calibri"/>
              </a:rPr>
              <a:t> </a:t>
            </a:r>
            <a:r>
              <a:rPr sz="1600" dirty="0" err="1">
                <a:cs typeface="Calibri"/>
              </a:rPr>
              <a:t>συχνότερα</a:t>
            </a:r>
            <a:r>
              <a:rPr sz="1600" spc="385" dirty="0">
                <a:cs typeface="Calibri"/>
              </a:rPr>
              <a:t> </a:t>
            </a:r>
            <a:r>
              <a:rPr sz="1600" b="1" dirty="0">
                <a:cs typeface="Calibri"/>
              </a:rPr>
              <a:t>2</a:t>
            </a:r>
            <a:r>
              <a:rPr sz="1600" b="1" baseline="25462" dirty="0">
                <a:cs typeface="Calibri"/>
              </a:rPr>
              <a:t>η</a:t>
            </a:r>
            <a:r>
              <a:rPr sz="1600" b="1" dirty="0">
                <a:cs typeface="Calibri"/>
              </a:rPr>
              <a:t>-4</a:t>
            </a:r>
            <a:r>
              <a:rPr sz="1600" b="1" baseline="25462" dirty="0">
                <a:cs typeface="Calibri"/>
              </a:rPr>
              <a:t>η</a:t>
            </a:r>
            <a:r>
              <a:rPr sz="1600" b="1" spc="209" baseline="25462" dirty="0">
                <a:cs typeface="Calibri"/>
              </a:rPr>
              <a:t> </a:t>
            </a:r>
            <a:r>
              <a:rPr sz="1600" b="1" spc="-10" dirty="0" err="1">
                <a:cs typeface="Calibri"/>
              </a:rPr>
              <a:t>δεκαετία</a:t>
            </a:r>
            <a:endParaRPr sz="1600" b="1" dirty="0">
              <a:cs typeface="Calibri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6084168" y="4731990"/>
            <a:ext cx="29523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accent1"/>
                </a:solidFill>
              </a:rPr>
              <a:t>WHO</a:t>
            </a:r>
            <a:r>
              <a:rPr lang="el-GR" sz="1050" i="1" dirty="0">
                <a:solidFill>
                  <a:schemeClr val="accent1"/>
                </a:solidFill>
              </a:rPr>
              <a:t>, </a:t>
            </a:r>
            <a:r>
              <a:rPr lang="en-US" sz="105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50" i="1" dirty="0" err="1">
                <a:solidFill>
                  <a:schemeClr val="accent1"/>
                </a:solidFill>
              </a:rPr>
              <a:t>Enzinger</a:t>
            </a:r>
            <a:r>
              <a:rPr lang="en-US" sz="1050" i="1" dirty="0">
                <a:solidFill>
                  <a:schemeClr val="accent1"/>
                </a:solidFill>
              </a:rPr>
              <a:t>, Soft tissue tumors 2020</a:t>
            </a:r>
            <a:endParaRPr lang="el-GR" sz="1050" i="1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User\Desktop\Ινοβλαστικός\7.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465516"/>
            <a:ext cx="5616624" cy="237626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9592" y="3241343"/>
            <a:ext cx="7272808" cy="169020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100"/>
              </a:spcBef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spc="-10" dirty="0">
                <a:cs typeface="Calibri"/>
              </a:rPr>
              <a:t>Δ</a:t>
            </a:r>
            <a:r>
              <a:rPr sz="1400" b="1" spc="-10" dirty="0" err="1">
                <a:cs typeface="Calibri"/>
              </a:rPr>
              <a:t>ιηθητικά</a:t>
            </a:r>
            <a:r>
              <a:rPr lang="el-GR" sz="1400" b="1" spc="-10" dirty="0">
                <a:cs typeface="Calibri"/>
              </a:rPr>
              <a:t> όρια </a:t>
            </a:r>
            <a:r>
              <a:rPr sz="1400" spc="-10" dirty="0">
                <a:cs typeface="Calibri"/>
              </a:rPr>
              <a:t>,</a:t>
            </a:r>
            <a:r>
              <a:rPr sz="1400" spc="-30" dirty="0">
                <a:cs typeface="Calibri"/>
              </a:rPr>
              <a:t> </a:t>
            </a:r>
            <a:r>
              <a:rPr sz="1400" spc="-5" dirty="0">
                <a:cs typeface="Calibri"/>
              </a:rPr>
              <a:t>επέκταση</a:t>
            </a:r>
            <a:r>
              <a:rPr sz="1400" spc="-15" dirty="0">
                <a:cs typeface="Calibri"/>
              </a:rPr>
              <a:t> </a:t>
            </a:r>
            <a:r>
              <a:rPr sz="1400" dirty="0">
                <a:cs typeface="Calibri"/>
              </a:rPr>
              <a:t>στο</a:t>
            </a:r>
            <a:r>
              <a:rPr sz="1400" spc="-15" dirty="0">
                <a:cs typeface="Calibri"/>
              </a:rPr>
              <a:t> </a:t>
            </a:r>
            <a:r>
              <a:rPr sz="1400" spc="-5" dirty="0" err="1">
                <a:cs typeface="Calibri"/>
              </a:rPr>
              <a:t>υποδόριο</a:t>
            </a:r>
            <a:r>
              <a:rPr sz="1400" spc="-55" dirty="0">
                <a:cs typeface="Calibri"/>
              </a:rPr>
              <a:t> </a:t>
            </a:r>
            <a:r>
              <a:rPr sz="1400" spc="-5" dirty="0" err="1">
                <a:cs typeface="Calibri"/>
              </a:rPr>
              <a:t>λίπος</a:t>
            </a:r>
            <a:endParaRPr sz="1400" dirty="0">
              <a:cs typeface="Calibri"/>
            </a:endParaRPr>
          </a:p>
          <a:p>
            <a:pPr marL="269875" indent="-2571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spc="-5" dirty="0">
                <a:solidFill>
                  <a:schemeClr val="accent1"/>
                </a:solidFill>
                <a:cs typeface="Calibri"/>
              </a:rPr>
              <a:t>Ά</a:t>
            </a:r>
            <a:r>
              <a:rPr sz="1400" b="1" spc="-5" dirty="0" err="1">
                <a:solidFill>
                  <a:schemeClr val="accent1"/>
                </a:solidFill>
                <a:cs typeface="Calibri"/>
              </a:rPr>
              <a:t>μεση</a:t>
            </a:r>
            <a:r>
              <a:rPr sz="14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400" b="1" spc="-5" dirty="0">
                <a:solidFill>
                  <a:schemeClr val="accent1"/>
                </a:solidFill>
                <a:cs typeface="Calibri"/>
              </a:rPr>
              <a:t>επαφή</a:t>
            </a:r>
            <a:r>
              <a:rPr sz="1400" b="1" spc="-30" dirty="0">
                <a:solidFill>
                  <a:schemeClr val="accent1"/>
                </a:solidFill>
                <a:cs typeface="Calibri"/>
              </a:rPr>
              <a:t> </a:t>
            </a:r>
            <a:r>
              <a:rPr sz="1400" b="1" dirty="0" err="1">
                <a:solidFill>
                  <a:schemeClr val="accent1"/>
                </a:solidFill>
                <a:cs typeface="Calibri"/>
              </a:rPr>
              <a:t>με</a:t>
            </a:r>
            <a:r>
              <a:rPr sz="1400" b="1" dirty="0">
                <a:solidFill>
                  <a:schemeClr val="accent1"/>
                </a:solidFill>
                <a:cs typeface="Calibri"/>
              </a:rPr>
              <a:t> </a:t>
            </a:r>
            <a:r>
              <a:rPr sz="1400" b="1" spc="-10" dirty="0" err="1">
                <a:solidFill>
                  <a:schemeClr val="accent1"/>
                </a:solidFill>
                <a:cs typeface="Calibri"/>
              </a:rPr>
              <a:t>περιτονία</a:t>
            </a:r>
            <a:endParaRPr sz="1400" dirty="0">
              <a:cs typeface="Calibri"/>
            </a:endParaRPr>
          </a:p>
          <a:p>
            <a:pPr marL="269875" indent="-2571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spc="-5" dirty="0">
                <a:cs typeface="Calibri"/>
              </a:rPr>
              <a:t>Κ</a:t>
            </a:r>
            <a:r>
              <a:rPr sz="1400" b="1" spc="-5" dirty="0" err="1">
                <a:cs typeface="Calibri"/>
              </a:rPr>
              <a:t>υτταροβριθής</a:t>
            </a:r>
            <a:r>
              <a:rPr sz="1400" b="1" spc="-10" dirty="0">
                <a:cs typeface="Calibri"/>
              </a:rPr>
              <a:t> </a:t>
            </a:r>
            <a:r>
              <a:rPr sz="1400" spc="-5" dirty="0">
                <a:cs typeface="Calibri"/>
              </a:rPr>
              <a:t>βλάβη,</a:t>
            </a:r>
            <a:r>
              <a:rPr sz="1400" spc="5" dirty="0">
                <a:cs typeface="Calibri"/>
              </a:rPr>
              <a:t> </a:t>
            </a:r>
            <a:r>
              <a:rPr sz="1400" spc="-10" dirty="0">
                <a:cs typeface="Calibri"/>
              </a:rPr>
              <a:t>τουλάχιστον </a:t>
            </a:r>
            <a:r>
              <a:rPr sz="1400" spc="-10" dirty="0" err="1">
                <a:cs typeface="Calibri"/>
              </a:rPr>
              <a:t>τμηματικά</a:t>
            </a:r>
            <a:r>
              <a:rPr sz="1400" spc="-10" dirty="0">
                <a:cs typeface="Calibri"/>
              </a:rPr>
              <a:t> </a:t>
            </a:r>
            <a:r>
              <a:rPr lang="el-GR" sz="1400" b="1" spc="-10" dirty="0" err="1">
                <a:cs typeface="Calibri"/>
              </a:rPr>
              <a:t>μυξοειδής</a:t>
            </a:r>
            <a:r>
              <a:rPr lang="el-GR" sz="1400" spc="-10" dirty="0">
                <a:cs typeface="Calibri"/>
              </a:rPr>
              <a:t> εκφύλιση</a:t>
            </a:r>
          </a:p>
          <a:p>
            <a:pPr marL="269875" indent="-2571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spc="-10" dirty="0">
                <a:cs typeface="Calibri"/>
              </a:rPr>
              <a:t>Πολυπύρηνα </a:t>
            </a:r>
            <a:r>
              <a:rPr lang="el-GR" sz="1400" spc="-10" dirty="0" err="1">
                <a:cs typeface="Calibri"/>
              </a:rPr>
              <a:t>γιγαντοκύτταρα</a:t>
            </a:r>
            <a:r>
              <a:rPr lang="el-GR" sz="1400" spc="-10" dirty="0">
                <a:cs typeface="Calibri"/>
              </a:rPr>
              <a:t>, </a:t>
            </a:r>
            <a:r>
              <a:rPr lang="el-GR" sz="1400" spc="-10" dirty="0" err="1">
                <a:cs typeface="Calibri"/>
              </a:rPr>
              <a:t>εξαγγειωμένα</a:t>
            </a:r>
            <a:r>
              <a:rPr lang="el-GR" sz="1400" spc="-10" dirty="0">
                <a:cs typeface="Calibri"/>
              </a:rPr>
              <a:t> ερυθρά, χρόνια φλεγμονώδη στοιχεία</a:t>
            </a:r>
          </a:p>
          <a:p>
            <a:pPr marL="269875" indent="-2571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spc="-10" dirty="0">
                <a:cs typeface="Calibri"/>
              </a:rPr>
              <a:t>Στροβιλοειδές πρότυπο</a:t>
            </a:r>
          </a:p>
          <a:p>
            <a:pPr marL="269875" indent="-257175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spc="-10" dirty="0" err="1">
                <a:cs typeface="Calibri"/>
              </a:rPr>
              <a:t>Αφθονες</a:t>
            </a:r>
            <a:r>
              <a:rPr lang="el-GR" sz="1400" spc="-10" dirty="0">
                <a:cs typeface="Calibri"/>
              </a:rPr>
              <a:t>, όχι άτυπες μιτώσεις</a:t>
            </a:r>
            <a:endParaRPr sz="1400" dirty="0">
              <a:cs typeface="Calibri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251520" y="73744"/>
            <a:ext cx="8712968" cy="3949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700" rIns="0" bIns="0" rtlCol="0" anchor="ctr" anchorCtr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-1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Οζώδης </a:t>
            </a:r>
            <a:r>
              <a:rPr kumimoji="0" lang="el-GR" sz="2400" b="1" i="0" u="none" strike="noStrike" kern="0" cap="none" spc="-15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περιτονιΐτιδα</a:t>
            </a:r>
            <a:r>
              <a:rPr kumimoji="0" lang="en-US" sz="24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– </a:t>
            </a:r>
            <a:r>
              <a:rPr kumimoji="0" lang="el-GR" sz="2400" b="1" i="0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Ιστολογική</a:t>
            </a:r>
            <a:r>
              <a:rPr kumimoji="0" lang="el-GR" sz="2400" b="1" i="0" u="none" strike="noStrike" kern="0" cap="none" spc="-1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εικόνα(Ι)</a:t>
            </a:r>
            <a:endParaRPr kumimoji="0" lang="el-GR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ea typeface="Catamaran"/>
              <a:cs typeface="Catamaran"/>
              <a:sym typeface="Catamaran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331640" y="100557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Enzinger</a:t>
            </a:r>
            <a:r>
              <a:rPr lang="en-US" dirty="0"/>
              <a:t> 7.3  + 7.7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6191672" y="4785997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 soft tissue and bone tumors 2020</a:t>
            </a:r>
          </a:p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 2020</a:t>
            </a:r>
            <a:endParaRPr lang="el-GR" sz="1000" i="1" dirty="0">
              <a:solidFill>
                <a:schemeClr val="accent1"/>
              </a:solidFill>
            </a:endParaRPr>
          </a:p>
        </p:txBody>
      </p:sp>
      <p:pic>
        <p:nvPicPr>
          <p:cNvPr id="3075" name="Picture 3" descr="C:\Users\User\Desktop\Ινοβλαστικός\7.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920" y="611598"/>
            <a:ext cx="4247557" cy="2392200"/>
          </a:xfrm>
          <a:prstGeom prst="rect">
            <a:avLst/>
          </a:prstGeom>
          <a:noFill/>
        </p:spPr>
      </p:pic>
      <p:pic>
        <p:nvPicPr>
          <p:cNvPr id="1026" name="Picture 2" descr="C:\Users\User\Desktop\nodular fasciliti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532"/>
            <a:ext cx="4860032" cy="244491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536" y="-46826"/>
            <a:ext cx="8352928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l-GR" sz="2400" spc="-15" dirty="0">
                <a:latin typeface="+mn-lt"/>
              </a:rPr>
              <a:t>Οζώδης </a:t>
            </a:r>
            <a:r>
              <a:rPr lang="el-GR" sz="2400" spc="-15" dirty="0" err="1">
                <a:latin typeface="+mn-lt"/>
              </a:rPr>
              <a:t>περιτονιΐτιδα</a:t>
            </a:r>
            <a:r>
              <a:rPr lang="el-GR" sz="2400" spc="-15" dirty="0">
                <a:latin typeface="+mn-lt"/>
              </a:rPr>
              <a:t> – κριτήρια διάγνωσης</a:t>
            </a:r>
            <a:endParaRPr sz="2400" dirty="0">
              <a:latin typeface="+mn-l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4016" y="2571754"/>
            <a:ext cx="8748464" cy="2113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1312545" indent="-257175">
              <a:lnSpc>
                <a:spcPct val="127800"/>
              </a:lnSpc>
              <a:spcBef>
                <a:spcPts val="1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spc="-15" dirty="0">
                <a:solidFill>
                  <a:schemeClr val="accent1"/>
                </a:solidFill>
                <a:cs typeface="Calibri"/>
              </a:rPr>
              <a:t>Κλινικό ιστορικό </a:t>
            </a:r>
            <a:r>
              <a:rPr sz="1600" spc="-5" dirty="0" err="1">
                <a:cs typeface="Calibri"/>
              </a:rPr>
              <a:t>πρωτεύουσας</a:t>
            </a:r>
            <a:r>
              <a:rPr sz="1600" spc="-30" dirty="0">
                <a:cs typeface="Calibri"/>
              </a:rPr>
              <a:t> </a:t>
            </a:r>
            <a:r>
              <a:rPr sz="1600" spc="-5" dirty="0">
                <a:cs typeface="Calibri"/>
              </a:rPr>
              <a:t>σημασίας</a:t>
            </a:r>
            <a:r>
              <a:rPr sz="1600" spc="-25" dirty="0">
                <a:cs typeface="Calibri"/>
              </a:rPr>
              <a:t> </a:t>
            </a:r>
            <a:r>
              <a:rPr sz="1600" dirty="0">
                <a:cs typeface="Calibri"/>
              </a:rPr>
              <a:t>!!! </a:t>
            </a:r>
            <a:r>
              <a:rPr sz="1600" spc="-390" dirty="0">
                <a:cs typeface="Calibri"/>
              </a:rPr>
              <a:t> </a:t>
            </a:r>
            <a:endParaRPr sz="1600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spc="-5" dirty="0">
                <a:cs typeface="Calibri"/>
              </a:rPr>
              <a:t>Διηθητικά όρια</a:t>
            </a:r>
            <a:endParaRPr sz="1600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spc="-20" dirty="0">
                <a:solidFill>
                  <a:schemeClr val="accent1"/>
                </a:solidFill>
                <a:cs typeface="Calibri"/>
              </a:rPr>
              <a:t>Ιστολογική εικόνα </a:t>
            </a:r>
            <a:r>
              <a:rPr lang="el-GR" sz="1600" spc="-15" dirty="0">
                <a:cs typeface="Calibri"/>
              </a:rPr>
              <a:t>– </a:t>
            </a:r>
            <a:r>
              <a:rPr lang="el-GR" sz="1600" b="1" spc="-15" dirty="0" err="1">
                <a:cs typeface="Calibri"/>
              </a:rPr>
              <a:t>κυτταροβριθή</a:t>
            </a:r>
            <a:r>
              <a:rPr lang="el-GR" sz="1600" spc="-15" dirty="0" err="1">
                <a:cs typeface="Calibri"/>
              </a:rPr>
              <a:t>ς</a:t>
            </a:r>
            <a:r>
              <a:rPr lang="el-GR" sz="1600" spc="-15" dirty="0">
                <a:cs typeface="Calibri"/>
              </a:rPr>
              <a:t> </a:t>
            </a:r>
            <a:r>
              <a:rPr lang="el-GR" sz="1600" spc="-15" dirty="0" err="1">
                <a:cs typeface="Calibri"/>
              </a:rPr>
              <a:t>μυοϊνοβλαστική</a:t>
            </a:r>
            <a:r>
              <a:rPr lang="el-GR" sz="1600" spc="-15" dirty="0">
                <a:cs typeface="Calibri"/>
              </a:rPr>
              <a:t> αλλοίωση με εικόνα τύπου </a:t>
            </a:r>
            <a:r>
              <a:rPr lang="el-GR" sz="1600" spc="-15" dirty="0" err="1">
                <a:cs typeface="Calibri"/>
              </a:rPr>
              <a:t>κυτταροκαλλιέργειας</a:t>
            </a:r>
            <a:r>
              <a:rPr lang="el-GR" sz="1600" spc="-15" dirty="0">
                <a:cs typeface="Calibri"/>
              </a:rPr>
              <a:t>, </a:t>
            </a:r>
            <a:r>
              <a:rPr lang="el-GR" sz="1600" b="1" spc="-15" dirty="0">
                <a:cs typeface="Calibri"/>
              </a:rPr>
              <a:t>ποικίλλουσα </a:t>
            </a:r>
            <a:r>
              <a:rPr lang="el-GR" sz="1600" b="1" spc="-15" dirty="0" err="1">
                <a:cs typeface="Calibri"/>
              </a:rPr>
              <a:t>μυξοειδής</a:t>
            </a:r>
            <a:r>
              <a:rPr lang="el-GR" sz="1600" b="1" spc="-15" dirty="0">
                <a:cs typeface="Calibri"/>
              </a:rPr>
              <a:t> </a:t>
            </a:r>
            <a:r>
              <a:rPr lang="el-GR" sz="1600" spc="-15" dirty="0">
                <a:cs typeface="Calibri"/>
              </a:rPr>
              <a:t>εκφύλιση στρώματος, </a:t>
            </a:r>
            <a:r>
              <a:rPr lang="el-GR" sz="1600" b="1" spc="-15" dirty="0" err="1">
                <a:cs typeface="Calibri"/>
              </a:rPr>
              <a:t>εξαγγείωση</a:t>
            </a:r>
            <a:r>
              <a:rPr lang="el-GR" sz="1600" b="1" spc="-15" dirty="0">
                <a:cs typeface="Calibri"/>
              </a:rPr>
              <a:t> ερυθρών</a:t>
            </a:r>
            <a:endParaRPr sz="1600" b="1" dirty="0"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58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sz="1600" b="1" dirty="0">
                <a:uFill>
                  <a:solidFill>
                    <a:srgbClr val="FFFF00"/>
                  </a:solidFill>
                </a:uFill>
                <a:cs typeface="Calibri"/>
              </a:rPr>
              <a:t>Η</a:t>
            </a:r>
            <a:r>
              <a:rPr sz="1600" b="1" spc="-5" dirty="0">
                <a:uFill>
                  <a:solidFill>
                    <a:srgbClr val="FFFF00"/>
                  </a:solidFill>
                </a:uFill>
                <a:cs typeface="Calibri"/>
              </a:rPr>
              <a:t> υποτροπή</a:t>
            </a:r>
            <a:r>
              <a:rPr sz="1600" b="1" spc="-25" dirty="0">
                <a:cs typeface="Calibri"/>
              </a:rPr>
              <a:t> </a:t>
            </a:r>
            <a:r>
              <a:rPr sz="1600" b="1" dirty="0">
                <a:cs typeface="Calibri"/>
              </a:rPr>
              <a:t>(&lt;2%)</a:t>
            </a:r>
            <a:r>
              <a:rPr sz="1600" b="1" spc="10" dirty="0">
                <a:cs typeface="Calibri"/>
              </a:rPr>
              <a:t> </a:t>
            </a:r>
            <a:r>
              <a:rPr sz="1600" b="1" dirty="0">
                <a:uFill>
                  <a:solidFill>
                    <a:srgbClr val="FFFF00"/>
                  </a:solidFill>
                </a:uFill>
                <a:cs typeface="Calibri"/>
              </a:rPr>
              <a:t>επιβάλλει</a:t>
            </a:r>
            <a:r>
              <a:rPr sz="1600" b="1" spc="-25" dirty="0">
                <a:uFill>
                  <a:solidFill>
                    <a:srgbClr val="FFFF00"/>
                  </a:solidFill>
                </a:uFill>
                <a:cs typeface="Calibri"/>
              </a:rPr>
              <a:t> </a:t>
            </a:r>
            <a:r>
              <a:rPr sz="1600" b="1" spc="-5" dirty="0">
                <a:uFill>
                  <a:solidFill>
                    <a:srgbClr val="FFFF00"/>
                  </a:solidFill>
                </a:uFill>
                <a:cs typeface="Calibri"/>
              </a:rPr>
              <a:t>επανεκτίμηση</a:t>
            </a:r>
            <a:r>
              <a:rPr sz="1600" b="1" spc="-50" dirty="0">
                <a:uFill>
                  <a:solidFill>
                    <a:srgbClr val="FFFF00"/>
                  </a:solidFill>
                </a:uFill>
                <a:cs typeface="Calibri"/>
              </a:rPr>
              <a:t> </a:t>
            </a:r>
            <a:r>
              <a:rPr sz="1600" b="1" dirty="0" err="1">
                <a:uFill>
                  <a:solidFill>
                    <a:srgbClr val="FFFF00"/>
                  </a:solidFill>
                </a:uFill>
                <a:cs typeface="Calibri"/>
              </a:rPr>
              <a:t>της</a:t>
            </a:r>
            <a:r>
              <a:rPr sz="1600" b="1" spc="10" dirty="0">
                <a:uFill>
                  <a:solidFill>
                    <a:srgbClr val="FFFF00"/>
                  </a:solidFill>
                </a:uFill>
                <a:cs typeface="Calibri"/>
              </a:rPr>
              <a:t> </a:t>
            </a:r>
            <a:r>
              <a:rPr sz="1600" b="1" dirty="0" err="1">
                <a:uFill>
                  <a:solidFill>
                    <a:srgbClr val="FFFF00"/>
                  </a:solidFill>
                </a:uFill>
                <a:cs typeface="Calibri"/>
              </a:rPr>
              <a:t>διάγνωσης</a:t>
            </a:r>
            <a:r>
              <a:rPr lang="el-GR" sz="1600" b="1" dirty="0">
                <a:cs typeface="Calibri"/>
              </a:rPr>
              <a:t>        πιθανότητα χαμηλής κακοήθειας </a:t>
            </a:r>
            <a:r>
              <a:rPr lang="el-GR" sz="1600" b="1" dirty="0" err="1">
                <a:cs typeface="Calibri"/>
              </a:rPr>
              <a:t>μυοϊνοβλαστικού</a:t>
            </a:r>
            <a:r>
              <a:rPr lang="el-GR" sz="1600" b="1" dirty="0">
                <a:cs typeface="Calibri"/>
              </a:rPr>
              <a:t> σαρκώματος </a:t>
            </a:r>
          </a:p>
          <a:p>
            <a:pPr marL="269875" indent="-257175">
              <a:lnSpc>
                <a:spcPct val="100000"/>
              </a:lnSpc>
              <a:spcBef>
                <a:spcPts val="58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>
                <a:cs typeface="Calibri"/>
              </a:rPr>
              <a:t>Ανάδειξη </a:t>
            </a:r>
            <a:r>
              <a:rPr lang="en-US" sz="1600" b="1" dirty="0">
                <a:cs typeface="Calibri"/>
              </a:rPr>
              <a:t>USP6</a:t>
            </a:r>
            <a:r>
              <a:rPr lang="el-GR" sz="1600" b="1" dirty="0">
                <a:cs typeface="Calibri"/>
              </a:rPr>
              <a:t> αναδιάταξης στις διαγνωστικά αμφίβολες περιπτώσεις</a:t>
            </a:r>
            <a:r>
              <a:rPr lang="el-GR" sz="1600" dirty="0">
                <a:cs typeface="Calibri"/>
              </a:rPr>
              <a:t> [</a:t>
            </a:r>
            <a:r>
              <a:rPr lang="en-US" sz="1600" dirty="0">
                <a:cs typeface="Calibri"/>
              </a:rPr>
              <a:t>NGS]</a:t>
            </a:r>
            <a:endParaRPr lang="el-GR" sz="1600" dirty="0"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240" y="357506"/>
            <a:ext cx="3959352" cy="222770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77744" y="357506"/>
            <a:ext cx="3960875" cy="2227707"/>
          </a:xfrm>
          <a:prstGeom prst="rect">
            <a:avLst/>
          </a:prstGeom>
        </p:spPr>
      </p:pic>
      <p:cxnSp>
        <p:nvCxnSpPr>
          <p:cNvPr id="7" name="6 - Ευθύγραμμο βέλος σύνδεσης"/>
          <p:cNvCxnSpPr/>
          <p:nvPr/>
        </p:nvCxnSpPr>
        <p:spPr>
          <a:xfrm>
            <a:off x="6084168" y="4011910"/>
            <a:ext cx="432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6191672" y="4731990"/>
            <a:ext cx="29523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accent1"/>
                </a:solidFill>
              </a:rPr>
              <a:t>WHO</a:t>
            </a:r>
            <a:r>
              <a:rPr lang="el-GR" sz="1050" i="1" dirty="0">
                <a:solidFill>
                  <a:schemeClr val="accent1"/>
                </a:solidFill>
              </a:rPr>
              <a:t>, </a:t>
            </a:r>
            <a:r>
              <a:rPr lang="en-US" sz="105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50" i="1" dirty="0" err="1">
                <a:solidFill>
                  <a:schemeClr val="accent1"/>
                </a:solidFill>
              </a:rPr>
              <a:t>Hornick</a:t>
            </a:r>
            <a:r>
              <a:rPr lang="en-US" sz="1050" i="1" dirty="0">
                <a:solidFill>
                  <a:schemeClr val="accent1"/>
                </a:solidFill>
              </a:rPr>
              <a:t>, Practical soft tissue pathology 2019</a:t>
            </a:r>
            <a:endParaRPr lang="el-GR" sz="1050" i="1" dirty="0">
              <a:solidFill>
                <a:schemeClr val="accent1"/>
              </a:solidFill>
            </a:endParaRPr>
          </a:p>
          <a:p>
            <a:pPr algn="r"/>
            <a:endParaRPr lang="el-GR" sz="105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95536" y="1531553"/>
            <a:ext cx="5904656" cy="28520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l-GR" sz="1400" b="1" spc="-5" dirty="0">
                <a:solidFill>
                  <a:schemeClr val="accent1"/>
                </a:solidFill>
                <a:cs typeface="Calibri"/>
              </a:rPr>
              <a:t>Ορισμός: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l-GR" sz="1400" b="1" spc="-5" dirty="0">
              <a:solidFill>
                <a:schemeClr val="accent1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el-GR" sz="1400" b="1" spc="-5" dirty="0">
              <a:solidFill>
                <a:schemeClr val="accent1"/>
              </a:solidFill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400" dirty="0">
              <a:cs typeface="Calibri"/>
            </a:endParaRPr>
          </a:p>
          <a:p>
            <a:pPr marL="12700" marR="671830">
              <a:lnSpc>
                <a:spcPct val="100000"/>
              </a:lnSpc>
            </a:pPr>
            <a:r>
              <a:rPr sz="14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sz="1400" b="1" dirty="0">
                <a:solidFill>
                  <a:schemeClr val="accent1"/>
                </a:solidFill>
                <a:cs typeface="Calibri"/>
              </a:rPr>
              <a:t>:</a:t>
            </a:r>
            <a:endParaRPr lang="el-GR" sz="1400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sz="1400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sz="1400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sz="1400" b="1" dirty="0">
              <a:solidFill>
                <a:schemeClr val="accent1"/>
              </a:solidFill>
              <a:cs typeface="Calibri"/>
            </a:endParaRPr>
          </a:p>
          <a:p>
            <a:pPr marL="12700" marR="671830">
              <a:lnSpc>
                <a:spcPct val="100000"/>
              </a:lnSpc>
            </a:pPr>
            <a:endParaRPr lang="el-GR" sz="1400" b="1" spc="-395" dirty="0">
              <a:solidFill>
                <a:schemeClr val="accent1"/>
              </a:solidFill>
              <a:uFill>
                <a:solidFill>
                  <a:srgbClr val="D9D9D9"/>
                </a:solidFill>
              </a:uFill>
              <a:cs typeface="Calibri"/>
            </a:endParaRPr>
          </a:p>
          <a:p>
            <a:pPr marL="12700" marR="574040">
              <a:lnSpc>
                <a:spcPct val="100000"/>
              </a:lnSpc>
            </a:pPr>
            <a:r>
              <a:rPr lang="el-GR" sz="1400" b="1" spc="-10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Επιδημιολογία</a:t>
            </a:r>
            <a:r>
              <a:rPr sz="1400" b="1" spc="-10" dirty="0">
                <a:solidFill>
                  <a:schemeClr val="accent1"/>
                </a:solidFill>
                <a:cs typeface="Calibri"/>
              </a:rPr>
              <a:t>:</a:t>
            </a:r>
            <a:endParaRPr lang="el-GR" sz="1400" b="1" spc="-10" dirty="0">
              <a:solidFill>
                <a:schemeClr val="accent1"/>
              </a:solidFill>
              <a:cs typeface="Calibri"/>
            </a:endParaRPr>
          </a:p>
          <a:p>
            <a:pPr marL="12700" marR="574040">
              <a:lnSpc>
                <a:spcPct val="100000"/>
              </a:lnSpc>
            </a:pPr>
            <a:endParaRPr lang="el-GR" sz="1400" spc="-10" dirty="0">
              <a:cs typeface="Calibri"/>
            </a:endParaRPr>
          </a:p>
          <a:p>
            <a:pPr marL="12700" marR="574040">
              <a:lnSpc>
                <a:spcPct val="100000"/>
              </a:lnSpc>
            </a:pPr>
            <a:endParaRPr sz="1400" dirty="0"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el-GR" sz="14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Πρόγνωση</a:t>
            </a:r>
            <a:r>
              <a:rPr sz="1400" b="1" spc="-5" dirty="0">
                <a:solidFill>
                  <a:schemeClr val="accent1"/>
                </a:solidFill>
                <a:cs typeface="Calibri"/>
              </a:rPr>
              <a:t>:</a:t>
            </a:r>
            <a:endParaRPr sz="1400" dirty="0">
              <a:cs typeface="Calibri"/>
            </a:endParaRPr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1331640" y="33468"/>
            <a:ext cx="6010500" cy="396300"/>
          </a:xfrm>
        </p:spPr>
        <p:txBody>
          <a:bodyPr/>
          <a:lstStyle/>
          <a:p>
            <a:pPr algn="ctr"/>
            <a:r>
              <a:rPr lang="el-GR" sz="2400" dirty="0">
                <a:latin typeface="+mn-lt"/>
              </a:rPr>
              <a:t>Μυξοϊνοσάρκωμα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835696" y="82302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1.134</a:t>
            </a:r>
            <a:r>
              <a:rPr lang="el-GR" baseline="30000" dirty="0"/>
              <a:t>Α</a:t>
            </a:r>
            <a:r>
              <a:rPr lang="el-GR" dirty="0"/>
              <a:t> </a:t>
            </a:r>
            <a:r>
              <a:rPr lang="en-US" dirty="0"/>
              <a:t>who page 124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1403648" y="1488952"/>
            <a:ext cx="6768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spc="-5" dirty="0">
                <a:cs typeface="Calibri"/>
              </a:rPr>
              <a:t>Φάσμα</a:t>
            </a:r>
            <a:r>
              <a:rPr lang="el-GR" sz="1400" b="1" spc="-30" dirty="0">
                <a:cs typeface="Calibri"/>
              </a:rPr>
              <a:t> </a:t>
            </a:r>
            <a:r>
              <a:rPr lang="el-GR" sz="1400" b="1" spc="-15" dirty="0">
                <a:cs typeface="Calibri"/>
              </a:rPr>
              <a:t>κακοήθων</a:t>
            </a:r>
            <a:r>
              <a:rPr lang="el-GR" sz="1400" b="1" spc="-35" dirty="0">
                <a:cs typeface="Calibri"/>
              </a:rPr>
              <a:t> </a:t>
            </a:r>
            <a:r>
              <a:rPr lang="el-GR" sz="1400" b="1" spc="-35" dirty="0" err="1">
                <a:cs typeface="Calibri"/>
              </a:rPr>
              <a:t>ινοβλαστικών</a:t>
            </a:r>
            <a:r>
              <a:rPr lang="el-GR" sz="1400" b="1" spc="-35" dirty="0">
                <a:cs typeface="Calibri"/>
              </a:rPr>
              <a:t>  </a:t>
            </a:r>
            <a:r>
              <a:rPr lang="el-GR" sz="1400" b="1" spc="-10" dirty="0">
                <a:cs typeface="Calibri"/>
              </a:rPr>
              <a:t>νεοπλασμάτων</a:t>
            </a:r>
            <a:r>
              <a:rPr lang="el-GR" sz="1400" b="1" spc="-15" dirty="0">
                <a:cs typeface="Calibri"/>
              </a:rPr>
              <a:t> ποικίλλουσα; κακοήθειας , με </a:t>
            </a:r>
            <a:r>
              <a:rPr lang="el-GR" sz="1400" b="1" spc="-15" dirty="0" err="1">
                <a:cs typeface="Calibri"/>
              </a:rPr>
              <a:t>ποικίλουσα</a:t>
            </a:r>
            <a:r>
              <a:rPr lang="el-GR" sz="1400" b="1" spc="-15" dirty="0">
                <a:cs typeface="Calibri"/>
              </a:rPr>
              <a:t> έκταση </a:t>
            </a:r>
            <a:r>
              <a:rPr lang="el-GR" sz="1400" b="1" spc="-15" dirty="0" err="1">
                <a:cs typeface="Calibri"/>
              </a:rPr>
              <a:t>μυξοειδούς</a:t>
            </a:r>
            <a:r>
              <a:rPr lang="el-GR" sz="1400" b="1" spc="-15" dirty="0">
                <a:cs typeface="Calibri"/>
              </a:rPr>
              <a:t> στρώματος</a:t>
            </a:r>
            <a:r>
              <a:rPr lang="el-GR" sz="1400" b="1" dirty="0">
                <a:cs typeface="Calibri"/>
              </a:rPr>
              <a:t>, πυρηνικό </a:t>
            </a:r>
            <a:r>
              <a:rPr lang="el-GR" sz="1400" b="1" dirty="0" err="1">
                <a:cs typeface="Calibri"/>
              </a:rPr>
              <a:t>πλειομορφισμό</a:t>
            </a:r>
            <a:r>
              <a:rPr lang="el-GR" sz="1400" b="1" dirty="0">
                <a:cs typeface="Calibri"/>
              </a:rPr>
              <a:t> και </a:t>
            </a:r>
            <a:r>
              <a:rPr lang="el-GR" sz="1400" b="1" dirty="0" err="1">
                <a:cs typeface="Calibri"/>
              </a:rPr>
              <a:t>κεκαμμένα</a:t>
            </a:r>
            <a:r>
              <a:rPr lang="el-GR" sz="1400" b="1" dirty="0">
                <a:cs typeface="Calibri"/>
              </a:rPr>
              <a:t> αγγεία</a:t>
            </a:r>
          </a:p>
          <a:p>
            <a:endParaRPr lang="el-GR" sz="1400" dirty="0"/>
          </a:p>
        </p:txBody>
      </p:sp>
      <p:sp>
        <p:nvSpPr>
          <p:cNvPr id="9" name="8 - TextBox"/>
          <p:cNvSpPr txBox="1"/>
          <p:nvPr/>
        </p:nvSpPr>
        <p:spPr>
          <a:xfrm>
            <a:off x="1403648" y="2410315"/>
            <a:ext cx="7056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671830">
              <a:lnSpc>
                <a:spcPct val="100000"/>
              </a:lnSpc>
            </a:pPr>
            <a:r>
              <a:rPr lang="el-GR" sz="1400" b="1" spc="-5" dirty="0">
                <a:cs typeface="Calibri"/>
              </a:rPr>
              <a:t>Άκρα</a:t>
            </a:r>
            <a:r>
              <a:rPr lang="el-GR" sz="1400" spc="-5" dirty="0">
                <a:cs typeface="Calibri"/>
              </a:rPr>
              <a:t> </a:t>
            </a:r>
            <a:r>
              <a:rPr lang="el-GR" sz="1400" spc="-10" dirty="0">
                <a:cs typeface="Calibri"/>
              </a:rPr>
              <a:t>(</a:t>
            </a:r>
            <a:r>
              <a:rPr lang="el-GR" sz="1400" spc="-10" dirty="0" err="1">
                <a:cs typeface="Calibri"/>
              </a:rPr>
              <a:t>άνω&gt;κάτω</a:t>
            </a:r>
            <a:r>
              <a:rPr lang="el-GR" sz="1400" spc="-10" dirty="0">
                <a:cs typeface="Calibri"/>
              </a:rPr>
              <a:t>), </a:t>
            </a:r>
            <a:r>
              <a:rPr lang="el-GR" sz="1400" spc="-5" dirty="0">
                <a:cs typeface="Calibri"/>
              </a:rPr>
              <a:t>σπάνια σε </a:t>
            </a:r>
            <a:r>
              <a:rPr lang="el-GR" sz="1400" spc="-10" dirty="0">
                <a:cs typeface="Calibri"/>
              </a:rPr>
              <a:t>θώρακα, κεφαλή-τράχηλο</a:t>
            </a:r>
            <a:r>
              <a:rPr lang="el-GR" sz="1400" dirty="0">
                <a:cs typeface="Calibri"/>
              </a:rPr>
              <a:t>, </a:t>
            </a:r>
            <a:r>
              <a:rPr lang="el-GR" sz="1400" spc="-395" dirty="0">
                <a:cs typeface="Calibri"/>
              </a:rPr>
              <a:t> </a:t>
            </a:r>
            <a:r>
              <a:rPr lang="el-GR" sz="1400" b="1" spc="-5" dirty="0">
                <a:cs typeface="Calibri"/>
              </a:rPr>
              <a:t>σπανιότατα</a:t>
            </a:r>
            <a:r>
              <a:rPr lang="el-GR" sz="1400" b="1" dirty="0">
                <a:cs typeface="Calibri"/>
              </a:rPr>
              <a:t> </a:t>
            </a:r>
            <a:r>
              <a:rPr lang="el-GR" sz="1400" b="1" spc="-10" dirty="0" err="1">
                <a:cs typeface="Calibri"/>
              </a:rPr>
              <a:t>οπισθοπεριτόναιο</a:t>
            </a:r>
            <a:endParaRPr lang="el-GR" sz="1400" dirty="0">
              <a:cs typeface="Calibri"/>
            </a:endParaRPr>
          </a:p>
          <a:p>
            <a:pPr marL="12700" marR="574040">
              <a:lnSpc>
                <a:spcPct val="100000"/>
              </a:lnSpc>
            </a:pPr>
            <a:r>
              <a:rPr lang="el-GR" sz="1400" spc="-5" dirty="0">
                <a:cs typeface="Calibri"/>
              </a:rPr>
              <a:t>Επιφανειακό: πολλαπλοί όζοι. </a:t>
            </a:r>
            <a:r>
              <a:rPr lang="el-GR" sz="1400" spc="-20" dirty="0">
                <a:cs typeface="Calibri"/>
              </a:rPr>
              <a:t>2/3 </a:t>
            </a:r>
            <a:r>
              <a:rPr lang="el-GR" sz="1400" spc="-10" dirty="0">
                <a:cs typeface="Calibri"/>
              </a:rPr>
              <a:t>χόριο/υποδόριο</a:t>
            </a:r>
            <a:endParaRPr lang="el-GR" sz="1400" spc="-5" dirty="0">
              <a:cs typeface="Calibri"/>
            </a:endParaRPr>
          </a:p>
          <a:p>
            <a:pPr marL="12700" marR="574040">
              <a:lnSpc>
                <a:spcPct val="100000"/>
              </a:lnSpc>
            </a:pPr>
            <a:r>
              <a:rPr lang="el-GR" sz="1400" dirty="0">
                <a:cs typeface="Calibri"/>
              </a:rPr>
              <a:t>Εν </a:t>
            </a:r>
            <a:r>
              <a:rPr lang="el-GR" sz="1400" spc="-5" dirty="0">
                <a:cs typeface="Calibri"/>
              </a:rPr>
              <a:t>τω </a:t>
            </a:r>
            <a:r>
              <a:rPr lang="el-GR" sz="1400" dirty="0" err="1">
                <a:cs typeface="Calibri"/>
              </a:rPr>
              <a:t>βάθει</a:t>
            </a:r>
            <a:r>
              <a:rPr lang="el-GR" sz="1400" dirty="0">
                <a:cs typeface="Calibri"/>
              </a:rPr>
              <a:t>: </a:t>
            </a:r>
            <a:r>
              <a:rPr lang="el-GR" sz="1400" spc="-5" dirty="0">
                <a:cs typeface="Calibri"/>
              </a:rPr>
              <a:t>μονήρης </a:t>
            </a:r>
            <a:r>
              <a:rPr lang="el-GR" sz="1400" spc="-10" dirty="0">
                <a:cs typeface="Calibri"/>
              </a:rPr>
              <a:t>μάζα, διηθητικά </a:t>
            </a:r>
            <a:r>
              <a:rPr lang="el-GR" sz="1400" spc="-5" dirty="0">
                <a:cs typeface="Calibri"/>
              </a:rPr>
              <a:t>όρια. </a:t>
            </a:r>
            <a:r>
              <a:rPr lang="el-GR" sz="1400" spc="-395" dirty="0">
                <a:cs typeface="Calibri"/>
              </a:rPr>
              <a:t> </a:t>
            </a:r>
          </a:p>
          <a:p>
            <a:endParaRPr lang="el-GR" sz="1400" dirty="0"/>
          </a:p>
        </p:txBody>
      </p:sp>
      <p:sp>
        <p:nvSpPr>
          <p:cNvPr id="11" name="10 - TextBox"/>
          <p:cNvSpPr txBox="1"/>
          <p:nvPr/>
        </p:nvSpPr>
        <p:spPr>
          <a:xfrm>
            <a:off x="1691680" y="408391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l-GR" sz="1400" spc="-5" dirty="0">
                <a:cs typeface="Calibri"/>
              </a:rPr>
              <a:t>Επαναλαμβανόμενες</a:t>
            </a:r>
            <a:r>
              <a:rPr lang="el-GR" sz="1400" spc="-10" dirty="0">
                <a:cs typeface="Calibri"/>
              </a:rPr>
              <a:t> τοπικές</a:t>
            </a:r>
            <a:r>
              <a:rPr lang="el-GR" sz="1400" spc="10" dirty="0">
                <a:cs typeface="Calibri"/>
              </a:rPr>
              <a:t> </a:t>
            </a:r>
            <a:r>
              <a:rPr lang="el-GR" sz="1400" spc="-5" dirty="0">
                <a:cs typeface="Calibri"/>
              </a:rPr>
              <a:t>υποτροπές</a:t>
            </a:r>
            <a:r>
              <a:rPr lang="el-GR" sz="1400" dirty="0">
                <a:cs typeface="Calibri"/>
              </a:rPr>
              <a:t> </a:t>
            </a:r>
            <a:r>
              <a:rPr lang="el-GR" sz="1400" spc="-5" dirty="0">
                <a:cs typeface="Calibri"/>
              </a:rPr>
              <a:t>50-60%.</a:t>
            </a:r>
            <a:r>
              <a:rPr lang="el-GR" sz="1400" spc="15" dirty="0">
                <a:cs typeface="Calibri"/>
              </a:rPr>
              <a:t> </a:t>
            </a:r>
            <a:r>
              <a:rPr lang="el-GR" sz="1400" spc="-5" dirty="0">
                <a:cs typeface="Calibri"/>
              </a:rPr>
              <a:t>Μεταστάσεις </a:t>
            </a:r>
            <a:r>
              <a:rPr lang="el-GR" sz="1400" dirty="0">
                <a:cs typeface="Calibri"/>
              </a:rPr>
              <a:t>οστά, </a:t>
            </a:r>
            <a:r>
              <a:rPr lang="el-GR" sz="1400" spc="-5" dirty="0">
                <a:cs typeface="Calibri"/>
              </a:rPr>
              <a:t>πνεύμονες.</a:t>
            </a:r>
            <a:endParaRPr lang="el-GR" sz="1400" dirty="0">
              <a:cs typeface="Calibri"/>
            </a:endParaRPr>
          </a:p>
          <a:p>
            <a:endParaRPr lang="el-GR" sz="1400" dirty="0"/>
          </a:p>
        </p:txBody>
      </p:sp>
      <p:pic>
        <p:nvPicPr>
          <p:cNvPr id="62466" name="Picture 2" descr="C:\Users\User\Desktop\Ινοβλστικός\1.134wh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90976"/>
            <a:ext cx="5695404" cy="1071563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6012160" y="465998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000" i="1" dirty="0">
                <a:solidFill>
                  <a:schemeClr val="accent1"/>
                </a:solidFill>
              </a:rPr>
              <a:t> 2020</a:t>
            </a:r>
            <a:endParaRPr lang="en-US" sz="1000" i="1" dirty="0">
              <a:solidFill>
                <a:schemeClr val="accent1"/>
              </a:solidFill>
            </a:endParaRPr>
          </a:p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</a:t>
            </a:r>
            <a:r>
              <a:rPr lang="el-GR" sz="1000" i="1" dirty="0">
                <a:solidFill>
                  <a:schemeClr val="accent1"/>
                </a:solidFill>
              </a:rPr>
              <a:t> 2020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1979712" y="3488113"/>
            <a:ext cx="21425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l-GR" sz="1400" spc="-5" dirty="0">
                <a:cs typeface="Calibri"/>
              </a:rPr>
              <a:t>Ενήλικες,</a:t>
            </a:r>
            <a:r>
              <a:rPr lang="el-GR" sz="1400" spc="-20" dirty="0">
                <a:cs typeface="Calibri"/>
              </a:rPr>
              <a:t> </a:t>
            </a:r>
            <a:r>
              <a:rPr lang="el-GR" sz="1400" spc="-10" dirty="0">
                <a:cs typeface="Calibri"/>
              </a:rPr>
              <a:t>κυρίως</a:t>
            </a:r>
            <a:r>
              <a:rPr lang="el-GR" sz="1400" spc="-20" dirty="0">
                <a:cs typeface="Calibri"/>
              </a:rPr>
              <a:t> </a:t>
            </a:r>
            <a:r>
              <a:rPr lang="el-GR" sz="1400" dirty="0">
                <a:cs typeface="Calibri"/>
              </a:rPr>
              <a:t>άνδρες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Ινοβλστικός\5.14ab 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03498"/>
            <a:ext cx="8237292" cy="2214246"/>
          </a:xfrm>
          <a:prstGeom prst="rect">
            <a:avLst/>
          </a:prstGeom>
          <a:noFill/>
        </p:spPr>
      </p:pic>
      <p:sp>
        <p:nvSpPr>
          <p:cNvPr id="8" name="4 - Τίτλος"/>
          <p:cNvSpPr txBox="1">
            <a:spLocks/>
          </p:cNvSpPr>
          <p:nvPr/>
        </p:nvSpPr>
        <p:spPr>
          <a:xfrm>
            <a:off x="323528" y="-20538"/>
            <a:ext cx="874846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Μυξοϊνοσάρκωμα – Ιστολογική εικόνα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4499999" y="2193713"/>
            <a:ext cx="424847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el-GR" sz="1000" b="1" dirty="0"/>
              <a:t>Χαμηλής κακοήθειας: Άφθονο </a:t>
            </a:r>
            <a:r>
              <a:rPr lang="el-GR" sz="1000" b="1" dirty="0" err="1"/>
              <a:t>μυξοειδές</a:t>
            </a:r>
            <a:r>
              <a:rPr lang="el-GR" sz="1000" b="1" dirty="0"/>
              <a:t> στρώμα 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el-GR" sz="1000" b="1" dirty="0"/>
              <a:t>Διάσπαρτα πλειόμορφα κύτταρα</a:t>
            </a:r>
          </a:p>
          <a:p>
            <a:pPr algn="ctr">
              <a:lnSpc>
                <a:spcPct val="150000"/>
              </a:lnSpc>
              <a:buClr>
                <a:schemeClr val="accent1"/>
              </a:buClr>
            </a:pPr>
            <a:r>
              <a:rPr lang="el-GR" sz="1000" b="1" dirty="0" err="1"/>
              <a:t>Κεκαμμένα</a:t>
            </a:r>
            <a:r>
              <a:rPr lang="el-GR" sz="1000" b="1" dirty="0"/>
              <a:t> προβάλλοντα αγγεία </a:t>
            </a:r>
          </a:p>
          <a:p>
            <a:pPr marL="269875" indent="-269875" algn="ctr">
              <a:lnSpc>
                <a:spcPct val="150000"/>
              </a:lnSpc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sz="10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6156183" y="4785997"/>
            <a:ext cx="295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i="1" dirty="0">
                <a:solidFill>
                  <a:schemeClr val="accent1"/>
                </a:solidFill>
              </a:rPr>
              <a:t>WHO</a:t>
            </a:r>
            <a:r>
              <a:rPr lang="el-GR" sz="900" i="1" dirty="0">
                <a:solidFill>
                  <a:schemeClr val="accent1"/>
                </a:solidFill>
              </a:rPr>
              <a:t>, </a:t>
            </a:r>
            <a:r>
              <a:rPr lang="en-US" sz="900" i="1" dirty="0">
                <a:solidFill>
                  <a:schemeClr val="accent1"/>
                </a:solidFill>
              </a:rPr>
              <a:t>Soft tissue and bone tumors 2020</a:t>
            </a:r>
            <a:r>
              <a:rPr lang="el-GR" sz="900" i="1" dirty="0">
                <a:solidFill>
                  <a:schemeClr val="accent1"/>
                </a:solidFill>
              </a:rPr>
              <a:t>, </a:t>
            </a:r>
          </a:p>
          <a:p>
            <a:pPr algn="r"/>
            <a:r>
              <a:rPr lang="en-US" sz="900" i="1" dirty="0" err="1">
                <a:solidFill>
                  <a:schemeClr val="accent1"/>
                </a:solidFill>
              </a:rPr>
              <a:t>Enzinger</a:t>
            </a:r>
            <a:r>
              <a:rPr lang="en-US" sz="900" i="1" dirty="0">
                <a:solidFill>
                  <a:schemeClr val="accent1"/>
                </a:solidFill>
              </a:rPr>
              <a:t>, Soft tissue tumors 2020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0" y="2301721"/>
            <a:ext cx="4572000" cy="3000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chemeClr val="accent1"/>
              </a:buClr>
              <a:buSzPct val="110000"/>
            </a:pPr>
            <a:r>
              <a:rPr lang="el-GR" sz="900" b="1" dirty="0" err="1"/>
              <a:t>Πολυοζώδες</a:t>
            </a:r>
            <a:r>
              <a:rPr lang="el-GR" sz="900" b="1" dirty="0"/>
              <a:t> πρότυπο, εναλλαγή </a:t>
            </a:r>
            <a:r>
              <a:rPr lang="el-GR" sz="900" b="1" dirty="0" err="1"/>
              <a:t>υποκυτταρικών</a:t>
            </a:r>
            <a:r>
              <a:rPr lang="el-GR" sz="900" b="1" dirty="0"/>
              <a:t> και </a:t>
            </a:r>
            <a:r>
              <a:rPr lang="el-GR" sz="900" b="1" dirty="0" err="1"/>
              <a:t>κυτταροβριθών</a:t>
            </a:r>
            <a:r>
              <a:rPr lang="el-GR" sz="900" b="1" dirty="0"/>
              <a:t> περιοχών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85645" y="1743659"/>
            <a:ext cx="2052228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- TextBox"/>
          <p:cNvSpPr txBox="1"/>
          <p:nvPr/>
        </p:nvSpPr>
        <p:spPr>
          <a:xfrm>
            <a:off x="-108521" y="4797252"/>
            <a:ext cx="48245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800" b="1" dirty="0"/>
              <a:t>Υψηλής κακοήθειας, κυρίως </a:t>
            </a:r>
            <a:r>
              <a:rPr lang="el-GR" sz="800" b="1" dirty="0" err="1"/>
              <a:t>κυτταροβριθές</a:t>
            </a:r>
            <a:r>
              <a:rPr lang="el-GR" sz="800" b="1" dirty="0"/>
              <a:t> νεόπλασμα χωρίς </a:t>
            </a:r>
            <a:r>
              <a:rPr lang="el-GR" sz="800" b="1" dirty="0" err="1"/>
              <a:t>μυξοματώδες</a:t>
            </a:r>
            <a:r>
              <a:rPr lang="el-GR" sz="800" b="1" dirty="0"/>
              <a:t> </a:t>
            </a:r>
            <a:r>
              <a:rPr lang="el-GR" sz="800" b="1" dirty="0" err="1"/>
              <a:t>στώμα</a:t>
            </a:r>
            <a:r>
              <a:rPr lang="el-GR" sz="800" b="1" dirty="0"/>
              <a:t>, </a:t>
            </a:r>
            <a:r>
              <a:rPr lang="el-GR" sz="800" b="1" dirty="0" err="1"/>
              <a:t>επιθηλιοειδής</a:t>
            </a:r>
            <a:r>
              <a:rPr lang="el-GR" sz="800" b="1" dirty="0"/>
              <a:t> ή πλειόμορφη μορφολογία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4788031" y="3063613"/>
            <a:ext cx="29523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chemeClr val="accent1"/>
                </a:solidFill>
              </a:rPr>
              <a:t>Κριτήρια διάγνωσης: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716023" y="3387649"/>
            <a:ext cx="4176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200" b="1" dirty="0" err="1"/>
              <a:t>Πολυοζώδες</a:t>
            </a:r>
            <a:r>
              <a:rPr lang="el-GR" sz="1200" b="1" dirty="0"/>
              <a:t> πρότυπο</a:t>
            </a:r>
            <a:endParaRPr lang="el-GR" sz="12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200" b="1" dirty="0"/>
              <a:t>Διηθητική ανάπτυξη</a:t>
            </a:r>
            <a:endParaRPr lang="el-GR" sz="1200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200" b="1" dirty="0" err="1"/>
              <a:t>Μυξοειδές</a:t>
            </a:r>
            <a:r>
              <a:rPr lang="el-GR" sz="1200" dirty="0"/>
              <a:t> στρώμα (εστιακό σε υψηλής κακοήθειας όγκος)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200" dirty="0"/>
              <a:t>Πυρηνικός </a:t>
            </a:r>
            <a:r>
              <a:rPr lang="el-GR" sz="1200" b="1" dirty="0" err="1"/>
              <a:t>πλειομορφισμός</a:t>
            </a:r>
            <a:r>
              <a:rPr lang="el-GR" sz="1200" dirty="0"/>
              <a:t>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200" dirty="0"/>
              <a:t>Χαρακτηριστικό </a:t>
            </a:r>
            <a:r>
              <a:rPr lang="el-GR" sz="1200" b="1" dirty="0"/>
              <a:t>αγγειακό πρότυπο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TextBox"/>
          <p:cNvSpPr txBox="1"/>
          <p:nvPr/>
        </p:nvSpPr>
        <p:spPr>
          <a:xfrm>
            <a:off x="827584" y="141482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accent1"/>
                </a:solidFill>
              </a:rPr>
              <a:t>Νεοπλάσματα μαλακών μορίων με </a:t>
            </a:r>
            <a:r>
              <a:rPr lang="el-GR" sz="2000" b="1" dirty="0" err="1">
                <a:solidFill>
                  <a:schemeClr val="accent1"/>
                </a:solidFill>
              </a:rPr>
              <a:t>μυξοειδές</a:t>
            </a:r>
            <a:r>
              <a:rPr lang="el-GR" sz="2000" b="1" dirty="0">
                <a:solidFill>
                  <a:schemeClr val="accent1"/>
                </a:solidFill>
              </a:rPr>
              <a:t> στρώμα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83568" y="1059582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Περιλαμβάνονται καλοήθεις (και </a:t>
            </a:r>
            <a:r>
              <a:rPr lang="el-GR" sz="1600" b="1" dirty="0" err="1"/>
              <a:t>αυτοπεριοριζόμενες</a:t>
            </a:r>
            <a:r>
              <a:rPr lang="el-GR" sz="1600" b="1" dirty="0"/>
              <a:t>) αλλοιώσεις, νεοπλάσματα με αυξημένη πιθανότητα τοπικής υποτροπής, και σαρκώματα.</a:t>
            </a:r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sz="1600" b="1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Σημαντική κλινική και ιστολογική επικάλυψη</a:t>
            </a:r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sz="1600" b="1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Περιορισμένος ο ρόλος της ανοσοϊστοχημείας για τη διαφορική διάγνωση μεταξύ των </a:t>
            </a:r>
            <a:r>
              <a:rPr lang="el-GR" sz="1600" b="1" dirty="0" err="1"/>
              <a:t>ινοβλαστικών</a:t>
            </a:r>
            <a:r>
              <a:rPr lang="el-GR" sz="1600" b="1" dirty="0"/>
              <a:t>/</a:t>
            </a:r>
            <a:r>
              <a:rPr lang="el-GR" sz="1600" b="1" dirty="0" err="1"/>
              <a:t>μυοϊνοβλαστικών</a:t>
            </a:r>
            <a:r>
              <a:rPr lang="el-GR" sz="1600" b="1" dirty="0"/>
              <a:t> όγκων με </a:t>
            </a:r>
            <a:r>
              <a:rPr lang="el-GR" sz="1600" b="1" dirty="0" err="1"/>
              <a:t>μυξοιειδές</a:t>
            </a:r>
            <a:r>
              <a:rPr lang="el-GR" sz="1600" b="1" dirty="0"/>
              <a:t> στρώμα.</a:t>
            </a:r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sz="1600" b="1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Σημαντική η </a:t>
            </a:r>
            <a:r>
              <a:rPr lang="el-GR" sz="1600" b="1" dirty="0" err="1"/>
              <a:t>ανοσοϊστοχημική</a:t>
            </a:r>
            <a:r>
              <a:rPr lang="el-GR" sz="1600" b="1" dirty="0"/>
              <a:t> διερεύνηση στους μη </a:t>
            </a:r>
            <a:r>
              <a:rPr lang="el-GR" sz="1600" b="1" dirty="0" err="1"/>
              <a:t>ινοβλαστικούς</a:t>
            </a:r>
            <a:r>
              <a:rPr lang="el-GR" sz="1600" b="1" dirty="0"/>
              <a:t> </a:t>
            </a:r>
            <a:r>
              <a:rPr lang="el-GR" sz="1600" b="1" dirty="0" err="1"/>
              <a:t>μυξοειδείς</a:t>
            </a:r>
            <a:r>
              <a:rPr lang="el-GR" sz="1600" b="1" dirty="0"/>
              <a:t> όγκους για να αναδείξει τη γραμμή διαφοροποίησης.</a:t>
            </a:r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sz="1600" b="1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Κυτταρογενετικός</a:t>
            </a:r>
            <a:r>
              <a:rPr lang="el-GR" sz="1600" b="1" dirty="0"/>
              <a:t> και μοριακός έλεγχος συχνά βοηθητικός.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- Τίτλος"/>
          <p:cNvSpPr txBox="1">
            <a:spLocks/>
          </p:cNvSpPr>
          <p:nvPr/>
        </p:nvSpPr>
        <p:spPr>
          <a:xfrm>
            <a:off x="323528" y="123222"/>
            <a:ext cx="8424936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Μυξοϊνοσάρκωμα – Διαφορική διάγνωση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699792" y="73554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Ανάλογη του </a:t>
            </a:r>
            <a:r>
              <a:rPr lang="en-US" b="1" dirty="0">
                <a:solidFill>
                  <a:schemeClr val="accent1"/>
                </a:solidFill>
              </a:rPr>
              <a:t>Grade</a:t>
            </a:r>
            <a:endParaRPr lang="el-GR" b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611560" y="1437624"/>
            <a:ext cx="6048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1"/>
                </a:solidFill>
              </a:rPr>
              <a:t>Χαμηλής κακοήθειας:</a:t>
            </a: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r>
              <a:rPr lang="el-GR" sz="1400" b="1" dirty="0">
                <a:solidFill>
                  <a:schemeClr val="accent1"/>
                </a:solidFill>
              </a:rPr>
              <a:t>Υψηλής κακοήθειας: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2987824" y="1437628"/>
            <a:ext cx="5904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400" b="1" dirty="0"/>
              <a:t>Ενδομυϊκό και </a:t>
            </a:r>
            <a:r>
              <a:rPr lang="el-GR" sz="1400" b="1" dirty="0" err="1"/>
              <a:t>κυτταροβριθές</a:t>
            </a:r>
            <a:r>
              <a:rPr lang="el-GR" sz="1400" b="1" dirty="0"/>
              <a:t> μύξωμα </a:t>
            </a:r>
            <a:r>
              <a:rPr lang="el-GR" sz="1400" dirty="0"/>
              <a:t>(απουσία </a:t>
            </a:r>
            <a:r>
              <a:rPr lang="el-GR" sz="1400" dirty="0" err="1"/>
              <a:t>πλειομορφισμού</a:t>
            </a:r>
            <a:r>
              <a:rPr lang="el-GR" sz="1400" dirty="0"/>
              <a:t> ή χαρακτηριστικού αγγειακού δικτύου)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endParaRPr lang="el-GR" sz="1400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400" dirty="0"/>
              <a:t>Χαμηλής κακοήθειας </a:t>
            </a:r>
            <a:r>
              <a:rPr lang="en-US" sz="1400" b="1" dirty="0"/>
              <a:t>MPNST</a:t>
            </a:r>
            <a:r>
              <a:rPr lang="el-GR" sz="1400" dirty="0"/>
              <a:t> και </a:t>
            </a:r>
            <a:r>
              <a:rPr lang="el-GR" sz="1400" b="1" dirty="0" err="1"/>
              <a:t>μυξοειδές</a:t>
            </a:r>
            <a:r>
              <a:rPr lang="el-GR" sz="1400" b="1" dirty="0"/>
              <a:t> </a:t>
            </a:r>
            <a:r>
              <a:rPr lang="el-GR" sz="1400" b="1" dirty="0" err="1"/>
              <a:t>νευροΐνωμα</a:t>
            </a:r>
            <a:r>
              <a:rPr lang="el-GR" sz="1400" dirty="0"/>
              <a:t> (</a:t>
            </a:r>
            <a:r>
              <a:rPr lang="en-US" sz="1400" dirty="0"/>
              <a:t>S100/SOX10+, </a:t>
            </a:r>
            <a:r>
              <a:rPr lang="el-GR" sz="1400" dirty="0"/>
              <a:t>απουσία </a:t>
            </a:r>
            <a:r>
              <a:rPr lang="el-GR" sz="1400" dirty="0" err="1"/>
              <a:t>κεκαμμένων</a:t>
            </a:r>
            <a:r>
              <a:rPr lang="el-GR" sz="1400" dirty="0"/>
              <a:t> αγγείων)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987824" y="2895786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Άλλα σαρκώματα με πλειόμορφη μορφολογία </a:t>
            </a:r>
            <a:r>
              <a:rPr lang="el-GR" sz="1400" dirty="0"/>
              <a:t>(απουσία αγγειακού προτύπου, ενίσχυση </a:t>
            </a:r>
            <a:r>
              <a:rPr lang="en-US" sz="1400" dirty="0"/>
              <a:t>MDM2/CDK4</a:t>
            </a:r>
            <a:r>
              <a:rPr lang="el-GR" sz="1400" dirty="0"/>
              <a:t> σε </a:t>
            </a:r>
            <a:r>
              <a:rPr lang="el-GR" sz="1400" dirty="0" err="1"/>
              <a:t>οπισθοπεριτοναϊκούς</a:t>
            </a:r>
            <a:r>
              <a:rPr lang="el-GR" sz="1400" dirty="0"/>
              <a:t> όγκους)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191672" y="4821927"/>
            <a:ext cx="29523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>
                <a:solidFill>
                  <a:schemeClr val="accent1"/>
                </a:solidFill>
              </a:rPr>
              <a:t>WHO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n-US" sz="1100" i="1" dirty="0">
                <a:solidFill>
                  <a:schemeClr val="accent1"/>
                </a:solidFill>
              </a:rPr>
              <a:t>, Practical soft tissue pathology 2019</a:t>
            </a:r>
            <a:endParaRPr lang="el-GR" sz="1100" i="1" dirty="0">
              <a:solidFill>
                <a:schemeClr val="accent1"/>
              </a:solidFill>
            </a:endParaRP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683568" y="3759883"/>
            <a:ext cx="7848872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>
                <a:solidFill>
                  <a:schemeClr val="bg1"/>
                </a:solidFill>
              </a:rPr>
              <a:t>Μορφολογία </a:t>
            </a:r>
            <a:r>
              <a:rPr lang="el-GR" sz="1400" b="1" dirty="0" err="1">
                <a:solidFill>
                  <a:schemeClr val="bg1"/>
                </a:solidFill>
              </a:rPr>
              <a:t>μυξοϊνοσαρκώματος</a:t>
            </a:r>
            <a:r>
              <a:rPr lang="el-GR" sz="1400" b="1" dirty="0">
                <a:solidFill>
                  <a:schemeClr val="bg1"/>
                </a:solidFill>
              </a:rPr>
              <a:t> στο </a:t>
            </a:r>
            <a:r>
              <a:rPr lang="el-GR" sz="1400" b="1" dirty="0" err="1">
                <a:solidFill>
                  <a:schemeClr val="bg1"/>
                </a:solidFill>
              </a:rPr>
              <a:t>οπισθοπεριτόναιο</a:t>
            </a:r>
            <a:r>
              <a:rPr lang="el-GR" sz="1400" b="1" dirty="0">
                <a:solidFill>
                  <a:schemeClr val="bg1"/>
                </a:solidFill>
              </a:rPr>
              <a:t>       </a:t>
            </a:r>
          </a:p>
          <a:p>
            <a:pPr algn="ctr"/>
            <a:r>
              <a:rPr lang="el-GR" sz="1400" b="1" dirty="0">
                <a:solidFill>
                  <a:schemeClr val="bg1"/>
                </a:solidFill>
              </a:rPr>
              <a:t>                     </a:t>
            </a:r>
            <a:r>
              <a:rPr lang="el-GR" sz="1400" b="1" dirty="0" err="1">
                <a:solidFill>
                  <a:schemeClr val="bg1"/>
                </a:solidFill>
              </a:rPr>
              <a:t>αποδιαφοροποιημένο</a:t>
            </a:r>
            <a:r>
              <a:rPr lang="el-GR" sz="1400" b="1" dirty="0">
                <a:solidFill>
                  <a:schemeClr val="bg1"/>
                </a:solidFill>
              </a:rPr>
              <a:t> </a:t>
            </a:r>
            <a:r>
              <a:rPr lang="el-GR" sz="1400" b="1" dirty="0" err="1">
                <a:solidFill>
                  <a:schemeClr val="bg1"/>
                </a:solidFill>
              </a:rPr>
              <a:t>λιποσάρκωμα</a:t>
            </a:r>
            <a:endParaRPr lang="el-GR" sz="1400" b="1" dirty="0">
              <a:solidFill>
                <a:schemeClr val="bg1"/>
              </a:solidFill>
            </a:endParaRPr>
          </a:p>
        </p:txBody>
      </p:sp>
      <p:cxnSp>
        <p:nvCxnSpPr>
          <p:cNvPr id="11" name="10 - Γωνιακή σύνδεση"/>
          <p:cNvCxnSpPr/>
          <p:nvPr/>
        </p:nvCxnSpPr>
        <p:spPr>
          <a:xfrm>
            <a:off x="2771800" y="4011910"/>
            <a:ext cx="504056" cy="108012"/>
          </a:xfrm>
          <a:prstGeom prst="bentConnector3">
            <a:avLst>
              <a:gd name="adj1" fmla="val -3530"/>
            </a:avLst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- TextBox"/>
          <p:cNvSpPr txBox="1"/>
          <p:nvPr/>
        </p:nvSpPr>
        <p:spPr>
          <a:xfrm>
            <a:off x="2123728" y="4407958"/>
            <a:ext cx="5616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Ανοσοφαινοτυπικά</a:t>
            </a:r>
            <a:r>
              <a:rPr lang="el-GR" sz="1400" b="1" dirty="0"/>
              <a:t> και μοριακά ευρήματα μη ειδικά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TextBox"/>
          <p:cNvSpPr txBox="1"/>
          <p:nvPr/>
        </p:nvSpPr>
        <p:spPr>
          <a:xfrm>
            <a:off x="251520" y="4363529"/>
            <a:ext cx="8496944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spc="-5" dirty="0">
                <a:solidFill>
                  <a:schemeClr val="bg1"/>
                </a:solidFill>
                <a:cs typeface="Calibri"/>
              </a:rPr>
              <a:t>Στην 5ετία           υψηλό ποσοστό υποτροπής (64%), μετάστασης(45%) και θνησιμότητα(42%) μετά από μακρό </a:t>
            </a:r>
            <a:r>
              <a:rPr lang="el-GR" sz="1400" spc="-5" dirty="0" err="1">
                <a:solidFill>
                  <a:schemeClr val="bg1"/>
                </a:solidFill>
                <a:cs typeface="Calibri"/>
              </a:rPr>
              <a:t>follow</a:t>
            </a:r>
            <a:r>
              <a:rPr lang="el-GR" sz="1400" spc="-5" dirty="0">
                <a:solidFill>
                  <a:schemeClr val="bg1"/>
                </a:solidFill>
                <a:cs typeface="Calibri"/>
              </a:rPr>
              <a:t>-</a:t>
            </a:r>
            <a:r>
              <a:rPr lang="el-GR" sz="1400" spc="-5" dirty="0" err="1">
                <a:solidFill>
                  <a:schemeClr val="bg1"/>
                </a:solidFill>
                <a:cs typeface="Calibri"/>
              </a:rPr>
              <a:t>up</a:t>
            </a:r>
            <a:r>
              <a:rPr lang="el-GR" sz="1400" spc="-5" dirty="0">
                <a:solidFill>
                  <a:schemeClr val="bg1"/>
                </a:solidFill>
                <a:cs typeface="Calibri"/>
              </a:rPr>
              <a:t> </a:t>
            </a:r>
            <a:endParaRPr lang="el-GR" sz="14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5576" y="681540"/>
            <a:ext cx="8064896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dirty="0" err="1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Εντόπιση</a:t>
            </a:r>
            <a:r>
              <a:rPr lang="el-GR" sz="1400" b="1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:</a:t>
            </a:r>
          </a:p>
          <a:p>
            <a:pPr marL="12700" marR="5080">
              <a:lnSpc>
                <a:spcPct val="100000"/>
              </a:lnSpc>
            </a:pPr>
            <a:endParaRPr lang="el-GR" sz="1400" spc="-5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endParaRPr lang="el-GR" sz="1400" spc="-5" dirty="0"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400" spc="-395" dirty="0">
                <a:cs typeface="Calibri"/>
              </a:rPr>
              <a:t> </a:t>
            </a:r>
            <a:r>
              <a:rPr sz="1400" b="1" spc="-5" dirty="0">
                <a:solidFill>
                  <a:schemeClr val="accent1"/>
                </a:solidFill>
                <a:uFill>
                  <a:solidFill>
                    <a:srgbClr val="D9D9D9"/>
                  </a:solidFill>
                </a:uFill>
                <a:cs typeface="Calibri"/>
              </a:rPr>
              <a:t>Ηλικία</a:t>
            </a:r>
            <a:r>
              <a:rPr sz="1400" b="1" spc="-5" dirty="0">
                <a:solidFill>
                  <a:schemeClr val="accent1"/>
                </a:solidFill>
                <a:cs typeface="Calibri"/>
              </a:rPr>
              <a:t>:</a:t>
            </a:r>
            <a:r>
              <a:rPr sz="1400" b="1" spc="-20" dirty="0">
                <a:solidFill>
                  <a:schemeClr val="accent1"/>
                </a:solidFill>
                <a:cs typeface="Calibri"/>
              </a:rPr>
              <a:t> </a:t>
            </a:r>
            <a:r>
              <a:rPr sz="1400" b="1" spc="-10" dirty="0">
                <a:cs typeface="Calibri"/>
              </a:rPr>
              <a:t>κυρίως </a:t>
            </a:r>
            <a:r>
              <a:rPr sz="1400" b="1" spc="-5" dirty="0" err="1">
                <a:cs typeface="Calibri"/>
              </a:rPr>
              <a:t>νεαροί</a:t>
            </a:r>
            <a:r>
              <a:rPr sz="1400" b="1" spc="-35" dirty="0">
                <a:cs typeface="Calibri"/>
              </a:rPr>
              <a:t> </a:t>
            </a:r>
            <a:r>
              <a:rPr sz="1400" b="1" spc="-5" dirty="0" err="1">
                <a:cs typeface="Calibri"/>
              </a:rPr>
              <a:t>ενήλικες</a:t>
            </a:r>
            <a:r>
              <a:rPr sz="1400" spc="-10" dirty="0">
                <a:cs typeface="Calibri"/>
              </a:rPr>
              <a:t> </a:t>
            </a:r>
            <a:r>
              <a:rPr sz="1400" dirty="0">
                <a:cs typeface="Calibri"/>
              </a:rPr>
              <a:t>ή </a:t>
            </a:r>
            <a:r>
              <a:rPr sz="1400" spc="-5" dirty="0" err="1">
                <a:cs typeface="Calibri"/>
              </a:rPr>
              <a:t>παιδιά</a:t>
            </a:r>
            <a:endParaRPr lang="el-GR" sz="1400" dirty="0">
              <a:cs typeface="Calibri"/>
            </a:endParaRPr>
          </a:p>
        </p:txBody>
      </p:sp>
      <p:sp>
        <p:nvSpPr>
          <p:cNvPr id="5" name="4 - Τίτλος"/>
          <p:cNvSpPr>
            <a:spLocks noGrp="1"/>
          </p:cNvSpPr>
          <p:nvPr>
            <p:ph type="title"/>
          </p:nvPr>
        </p:nvSpPr>
        <p:spPr>
          <a:xfrm>
            <a:off x="251520" y="87474"/>
            <a:ext cx="8640960" cy="396300"/>
          </a:xfrm>
        </p:spPr>
        <p:txBody>
          <a:bodyPr/>
          <a:lstStyle/>
          <a:p>
            <a:pPr algn="ctr"/>
            <a:r>
              <a:rPr lang="el-GR" sz="2400" dirty="0">
                <a:latin typeface="+mn-lt"/>
              </a:rPr>
              <a:t>Χαμηλής κακοήθειας </a:t>
            </a:r>
            <a:r>
              <a:rPr lang="el-GR" sz="2400" dirty="0" err="1">
                <a:latin typeface="+mn-lt"/>
              </a:rPr>
              <a:t>ινομυξοειδές</a:t>
            </a:r>
            <a:r>
              <a:rPr lang="el-GR" sz="2400" dirty="0">
                <a:latin typeface="+mn-lt"/>
              </a:rPr>
              <a:t> σάρκωμα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907704" y="627535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cs typeface="Calibri"/>
              </a:rPr>
              <a:t>Εν </a:t>
            </a:r>
            <a:r>
              <a:rPr lang="el-GR" sz="1400" b="1" spc="-5" dirty="0">
                <a:cs typeface="Calibri"/>
              </a:rPr>
              <a:t>τω </a:t>
            </a:r>
            <a:r>
              <a:rPr lang="el-GR" sz="1400" b="1" dirty="0" err="1">
                <a:cs typeface="Calibri"/>
              </a:rPr>
              <a:t>βάθει</a:t>
            </a:r>
            <a:r>
              <a:rPr lang="el-GR" sz="1400" b="1" dirty="0">
                <a:cs typeface="Calibri"/>
              </a:rPr>
              <a:t> </a:t>
            </a:r>
            <a:r>
              <a:rPr lang="el-GR" sz="1400" dirty="0">
                <a:cs typeface="Calibri"/>
              </a:rPr>
              <a:t>ιστοί </a:t>
            </a:r>
            <a:r>
              <a:rPr lang="el-GR" sz="1400" spc="-5" dirty="0">
                <a:cs typeface="Calibri"/>
              </a:rPr>
              <a:t>σε άκρα </a:t>
            </a:r>
            <a:r>
              <a:rPr lang="el-GR" sz="1400" dirty="0">
                <a:cs typeface="Calibri"/>
              </a:rPr>
              <a:t>(μηρός), </a:t>
            </a:r>
            <a:r>
              <a:rPr lang="el-GR" sz="1400" spc="-10" dirty="0">
                <a:cs typeface="Calibri"/>
              </a:rPr>
              <a:t>κορμό, </a:t>
            </a:r>
            <a:r>
              <a:rPr lang="el-GR" sz="1400" spc="-5" dirty="0">
                <a:cs typeface="Calibri"/>
              </a:rPr>
              <a:t>σπάνια </a:t>
            </a:r>
            <a:r>
              <a:rPr lang="el-GR" sz="1400" dirty="0">
                <a:cs typeface="Calibri"/>
              </a:rPr>
              <a:t> </a:t>
            </a:r>
            <a:r>
              <a:rPr lang="el-GR" sz="1400" spc="5" dirty="0">
                <a:cs typeface="Calibri"/>
              </a:rPr>
              <a:t>άλλες </a:t>
            </a:r>
            <a:r>
              <a:rPr lang="el-GR" sz="1400" dirty="0">
                <a:cs typeface="Calibri"/>
              </a:rPr>
              <a:t>εντοπίσεις ή </a:t>
            </a:r>
            <a:r>
              <a:rPr lang="el-GR" sz="1400" spc="-5" dirty="0">
                <a:cs typeface="Calibri"/>
              </a:rPr>
              <a:t>επιφανειακές θέσεις (παιδιά, </a:t>
            </a:r>
            <a:r>
              <a:rPr lang="el-GR" sz="1400" spc="-10" dirty="0">
                <a:cs typeface="Calibri"/>
              </a:rPr>
              <a:t>καλύτερη </a:t>
            </a:r>
            <a:r>
              <a:rPr lang="el-GR" sz="1400" spc="-5" dirty="0">
                <a:cs typeface="Calibri"/>
              </a:rPr>
              <a:t>πρόγνωση).</a:t>
            </a:r>
            <a:endParaRPr lang="el-GR" sz="1400" dirty="0"/>
          </a:p>
        </p:txBody>
      </p:sp>
      <p:cxnSp>
        <p:nvCxnSpPr>
          <p:cNvPr id="10" name="9 - Ευθύγραμμο βέλος σύνδεσης"/>
          <p:cNvCxnSpPr/>
          <p:nvPr/>
        </p:nvCxnSpPr>
        <p:spPr>
          <a:xfrm>
            <a:off x="1331640" y="4515966"/>
            <a:ext cx="360040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5868144" y="4967834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</a:t>
            </a:r>
            <a:r>
              <a:rPr lang="el-GR" sz="1000" i="1" dirty="0">
                <a:solidFill>
                  <a:schemeClr val="accent1"/>
                </a:solidFill>
              </a:rPr>
              <a:t> 2020</a:t>
            </a:r>
            <a:endParaRPr lang="en-US" sz="1000" i="1" dirty="0">
              <a:solidFill>
                <a:schemeClr val="accent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683568" y="1977688"/>
            <a:ext cx="8136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1"/>
                </a:solidFill>
              </a:rPr>
              <a:t>Κριτήρια διάγνωσης: 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3059832" y="1977684"/>
            <a:ext cx="52565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400" b="1" dirty="0"/>
              <a:t>Εναλλαγή </a:t>
            </a:r>
            <a:r>
              <a:rPr lang="el-GR" sz="1400" b="1" dirty="0" err="1"/>
              <a:t>μυξοειδών</a:t>
            </a:r>
            <a:r>
              <a:rPr lang="el-GR" sz="1400" b="1" dirty="0"/>
              <a:t> και ινωδών περιοχών 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1400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400" b="1" dirty="0" err="1"/>
              <a:t>Ατρακτόμορφα</a:t>
            </a:r>
            <a:r>
              <a:rPr lang="el-GR" sz="1400" b="1" dirty="0"/>
              <a:t> κύτταρα χωρίς </a:t>
            </a:r>
            <a:r>
              <a:rPr lang="el-GR" sz="1400" b="1" dirty="0" err="1"/>
              <a:t>ατυπία</a:t>
            </a:r>
            <a:r>
              <a:rPr lang="el-GR" sz="1400" b="1" dirty="0"/>
              <a:t> σε στροβιλοειδές ή </a:t>
            </a:r>
            <a:r>
              <a:rPr lang="el-GR" sz="1400" b="1" dirty="0" err="1"/>
              <a:t>δεσμιδωτό</a:t>
            </a:r>
            <a:r>
              <a:rPr lang="el-GR" sz="1400" b="1" dirty="0"/>
              <a:t> πρότυπο</a:t>
            </a:r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1400" b="1" dirty="0"/>
          </a:p>
          <a:p>
            <a:pPr marL="269875" indent="-26987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400" b="1" dirty="0"/>
              <a:t>Έντονη διάχυτη έκφραση </a:t>
            </a:r>
            <a:r>
              <a:rPr lang="en-US" sz="1400" b="1" dirty="0"/>
              <a:t>MUC4</a:t>
            </a:r>
            <a:endParaRPr lang="el-GR" sz="1400" b="1" dirty="0"/>
          </a:p>
          <a:p>
            <a:endParaRPr lang="el-GR" sz="1400" dirty="0"/>
          </a:p>
          <a:p>
            <a:r>
              <a:rPr lang="el-GR" sz="1400" dirty="0"/>
              <a:t>(*  Αν </a:t>
            </a:r>
            <a:r>
              <a:rPr lang="en-US" sz="1400" dirty="0"/>
              <a:t>MUC4 - </a:t>
            </a:r>
            <a:r>
              <a:rPr lang="el-GR" sz="1400" dirty="0"/>
              <a:t>           αναζήτηση</a:t>
            </a:r>
            <a:r>
              <a:rPr lang="en-US" sz="1400" dirty="0"/>
              <a:t> FUS</a:t>
            </a:r>
            <a:r>
              <a:rPr lang="el-GR" sz="1400" dirty="0"/>
              <a:t> αναδιατάξεων )</a:t>
            </a:r>
          </a:p>
        </p:txBody>
      </p:sp>
      <p:cxnSp>
        <p:nvCxnSpPr>
          <p:cNvPr id="16" name="15 - Ευθύγραμμο βέλος σύνδεσης"/>
          <p:cNvCxnSpPr/>
          <p:nvPr/>
        </p:nvCxnSpPr>
        <p:spPr>
          <a:xfrm>
            <a:off x="4283968" y="3651870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- Τίτλος"/>
          <p:cNvSpPr txBox="1">
            <a:spLocks/>
          </p:cNvSpPr>
          <p:nvPr/>
        </p:nvSpPr>
        <p:spPr>
          <a:xfrm>
            <a:off x="251520" y="33468"/>
            <a:ext cx="864096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σάρκωμα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123728" y="789552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1.139</a:t>
            </a:r>
            <a:r>
              <a:rPr lang="en-US" sz="1600" dirty="0"/>
              <a:t> </a:t>
            </a:r>
            <a:r>
              <a:rPr lang="en-US" sz="1600" baseline="30000" dirty="0"/>
              <a:t> </a:t>
            </a:r>
            <a:r>
              <a:rPr lang="en-US" sz="1600" dirty="0"/>
              <a:t> A</a:t>
            </a:r>
            <a:r>
              <a:rPr lang="el-GR" sz="1600" dirty="0"/>
              <a:t>+Β </a:t>
            </a:r>
            <a:r>
              <a:rPr lang="en-US" sz="1600" dirty="0"/>
              <a:t>who page 127</a:t>
            </a:r>
            <a:endParaRPr lang="el-GR" sz="1600" dirty="0"/>
          </a:p>
        </p:txBody>
      </p:sp>
      <p:pic>
        <p:nvPicPr>
          <p:cNvPr id="51202" name="Picture 2" descr="C:\Users\User\Desktop\Ινοβλστικός\5.18a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11510"/>
            <a:ext cx="8496944" cy="2322258"/>
          </a:xfrm>
          <a:prstGeom prst="rect">
            <a:avLst/>
          </a:prstGeom>
          <a:noFill/>
        </p:spPr>
      </p:pic>
      <p:pic>
        <p:nvPicPr>
          <p:cNvPr id="51203" name="Picture 3" descr="C:\Users\User\Desktop\Ινοβλστικός\5.18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33768"/>
            <a:ext cx="4176464" cy="2078722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4427984" y="2387524"/>
            <a:ext cx="424847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60363" marR="5080" indent="-347663" algn="ctr">
              <a:spcBef>
                <a:spcPts val="100"/>
              </a:spcBef>
              <a:buClr>
                <a:schemeClr val="accent1"/>
              </a:buClr>
              <a:buSzPct val="120000"/>
              <a:tabLst>
                <a:tab pos="144145" algn="l"/>
              </a:tabLst>
            </a:pPr>
            <a:r>
              <a:rPr lang="el-GR" sz="1100" b="1" spc="-5" dirty="0">
                <a:cs typeface="Calibri"/>
              </a:rPr>
              <a:t>Μικρά διακλαδιζόμενα, τοξοειδή, αγγεία </a:t>
            </a:r>
            <a:r>
              <a:rPr lang="el-GR" sz="1100" b="1" dirty="0">
                <a:cs typeface="Calibri"/>
              </a:rPr>
              <a:t>με </a:t>
            </a:r>
            <a:r>
              <a:rPr lang="el-GR" sz="1100" b="1" spc="-5" dirty="0" err="1">
                <a:cs typeface="Calibri"/>
              </a:rPr>
              <a:t>περιαγγειακή</a:t>
            </a:r>
            <a:r>
              <a:rPr lang="el-GR" sz="1100" b="1" spc="-5" dirty="0">
                <a:cs typeface="Calibri"/>
              </a:rPr>
              <a:t> </a:t>
            </a:r>
            <a:r>
              <a:rPr lang="el-GR" sz="1100" b="1" spc="-395" dirty="0">
                <a:cs typeface="Calibri"/>
              </a:rPr>
              <a:t> </a:t>
            </a:r>
            <a:r>
              <a:rPr lang="el-GR" sz="1100" b="1" spc="-5" dirty="0">
                <a:cs typeface="Calibri"/>
              </a:rPr>
              <a:t>σκλήρυνση</a:t>
            </a:r>
            <a:endParaRPr lang="el-GR" sz="1100" b="1" dirty="0">
              <a:cs typeface="Calibri"/>
            </a:endParaRPr>
          </a:p>
        </p:txBody>
      </p:sp>
      <p:sp>
        <p:nvSpPr>
          <p:cNvPr id="10" name="9 - Ορθογώνιο"/>
          <p:cNvSpPr/>
          <p:nvPr/>
        </p:nvSpPr>
        <p:spPr>
          <a:xfrm>
            <a:off x="0" y="2526019"/>
            <a:ext cx="2895344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360363" indent="-360363">
              <a:buClr>
                <a:schemeClr val="accent1"/>
              </a:buClr>
              <a:buSzPct val="120000"/>
            </a:pPr>
            <a:r>
              <a:rPr lang="el-GR" sz="1100" b="1" dirty="0"/>
              <a:t>Εναλλαγή ινωδών/</a:t>
            </a:r>
            <a:r>
              <a:rPr lang="el-GR" sz="1100" b="1" dirty="0" err="1"/>
              <a:t>μυξοειδών</a:t>
            </a:r>
            <a:r>
              <a:rPr lang="el-GR" sz="1100" b="1" dirty="0"/>
              <a:t> περιοχών 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4427984" y="4623979"/>
            <a:ext cx="417646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2700">
              <a:buClr>
                <a:schemeClr val="accent1"/>
              </a:buClr>
              <a:buSzPct val="120000"/>
              <a:tabLst>
                <a:tab pos="144145" algn="l"/>
              </a:tabLst>
            </a:pPr>
            <a:r>
              <a:rPr lang="el-GR" sz="1100" b="1" spc="-5" dirty="0">
                <a:cs typeface="Calibri"/>
              </a:rPr>
              <a:t>Ατρακτοειδή</a:t>
            </a:r>
            <a:r>
              <a:rPr lang="el-GR" sz="1100" b="1" spc="-20" dirty="0">
                <a:cs typeface="Calibri"/>
              </a:rPr>
              <a:t> </a:t>
            </a:r>
            <a:r>
              <a:rPr lang="el-GR" sz="1100" b="1" dirty="0">
                <a:cs typeface="Calibri"/>
              </a:rPr>
              <a:t>κύτταρα</a:t>
            </a:r>
            <a:r>
              <a:rPr lang="el-GR" sz="1100" b="1" spc="-15" dirty="0">
                <a:cs typeface="Calibri"/>
              </a:rPr>
              <a:t> </a:t>
            </a:r>
            <a:r>
              <a:rPr lang="el-GR" sz="1100" b="1" spc="-5" dirty="0">
                <a:cs typeface="Calibri"/>
              </a:rPr>
              <a:t>χωρίς</a:t>
            </a:r>
            <a:r>
              <a:rPr lang="el-GR" sz="1100" b="1" spc="-20" dirty="0">
                <a:cs typeface="Calibri"/>
              </a:rPr>
              <a:t> </a:t>
            </a:r>
            <a:r>
              <a:rPr lang="el-GR" sz="1100" b="1" spc="-5" dirty="0">
                <a:cs typeface="Calibri"/>
              </a:rPr>
              <a:t>ουσιώδη</a:t>
            </a:r>
            <a:r>
              <a:rPr lang="el-GR" sz="1100" b="1" spc="-15" dirty="0">
                <a:cs typeface="Calibri"/>
              </a:rPr>
              <a:t> </a:t>
            </a:r>
            <a:r>
              <a:rPr lang="el-GR" sz="1100" b="1" dirty="0" err="1">
                <a:cs typeface="Calibri"/>
              </a:rPr>
              <a:t>ατυπία</a:t>
            </a:r>
            <a:r>
              <a:rPr lang="el-GR" sz="1100" b="1" dirty="0">
                <a:cs typeface="Calibri"/>
              </a:rPr>
              <a:t> ή </a:t>
            </a:r>
            <a:r>
              <a:rPr lang="el-GR" sz="1100" b="1" dirty="0" err="1">
                <a:cs typeface="Calibri"/>
              </a:rPr>
              <a:t>μιώσεις</a:t>
            </a:r>
            <a:endParaRPr lang="el-GR" sz="1100" b="1" dirty="0">
              <a:cs typeface="Calibri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6156176" y="4894008"/>
            <a:ext cx="29523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i="1" dirty="0">
                <a:solidFill>
                  <a:schemeClr val="accent1"/>
                </a:solidFill>
              </a:rPr>
              <a:t>WHO</a:t>
            </a:r>
            <a:r>
              <a:rPr lang="el-GR" sz="700" i="1" dirty="0">
                <a:solidFill>
                  <a:schemeClr val="accent1"/>
                </a:solidFill>
              </a:rPr>
              <a:t>, </a:t>
            </a:r>
            <a:r>
              <a:rPr lang="en-US" sz="7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700" i="1" dirty="0" err="1">
                <a:solidFill>
                  <a:schemeClr val="accent1"/>
                </a:solidFill>
              </a:rPr>
              <a:t>Enzinger</a:t>
            </a:r>
            <a:r>
              <a:rPr lang="en-US" sz="7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700" i="1" dirty="0">
              <a:solidFill>
                <a:schemeClr val="accent1"/>
              </a:solidFill>
            </a:endParaRPr>
          </a:p>
        </p:txBody>
      </p:sp>
      <p:pic>
        <p:nvPicPr>
          <p:cNvPr id="12" name="Picture 2" descr="C:\Users\User\Desktop\Ινοβλστικός\9.41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87774"/>
            <a:ext cx="4176464" cy="2052228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144016" y="4731990"/>
            <a:ext cx="4211960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</a:pPr>
            <a:r>
              <a:rPr lang="el-GR" sz="1100" b="1" dirty="0"/>
              <a:t>Παρουσία γιγάντιων </a:t>
            </a:r>
            <a:r>
              <a:rPr lang="el-GR" sz="1100" b="1" dirty="0" err="1"/>
              <a:t>ροζεττών</a:t>
            </a:r>
            <a:r>
              <a:rPr lang="el-GR" sz="1100" b="1" dirty="0"/>
              <a:t> στο 30% των περιπτώσεων </a:t>
            </a:r>
          </a:p>
        </p:txBody>
      </p:sp>
      <p:sp>
        <p:nvSpPr>
          <p:cNvPr id="14" name="13 - Ορθογώνιο"/>
          <p:cNvSpPr/>
          <p:nvPr/>
        </p:nvSpPr>
        <p:spPr>
          <a:xfrm>
            <a:off x="4499992" y="4786000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700" i="1" dirty="0" err="1">
                <a:solidFill>
                  <a:schemeClr val="accent1"/>
                </a:solidFill>
              </a:rPr>
              <a:t>Hornick</a:t>
            </a:r>
            <a:r>
              <a:rPr lang="en-US" sz="700" i="1" dirty="0">
                <a:solidFill>
                  <a:schemeClr val="accent1"/>
                </a:solidFill>
              </a:rPr>
              <a:t>, Practical soft tissue pathology 2019</a:t>
            </a:r>
            <a:endParaRPr lang="el-GR" sz="7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Ινοβλαστικός\9.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7506" y="2409737"/>
            <a:ext cx="4856503" cy="2468891"/>
          </a:xfrm>
          <a:prstGeom prst="rect">
            <a:avLst/>
          </a:prstGeom>
          <a:noFill/>
        </p:spPr>
      </p:pic>
      <p:sp>
        <p:nvSpPr>
          <p:cNvPr id="4" name="4 - Τίτλος"/>
          <p:cNvSpPr txBox="1">
            <a:spLocks/>
          </p:cNvSpPr>
          <p:nvPr/>
        </p:nvSpPr>
        <p:spPr>
          <a:xfrm>
            <a:off x="251520" y="33468"/>
            <a:ext cx="864096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σάρκωμα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4283968" y="4779031"/>
            <a:ext cx="486003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/>
              <a:t>Περιοχή με </a:t>
            </a:r>
            <a:r>
              <a:rPr lang="el-GR" sz="1000" b="1" dirty="0" err="1"/>
              <a:t>ινοσαρκωματώδη</a:t>
            </a:r>
            <a:r>
              <a:rPr lang="el-GR" sz="1000" b="1" dirty="0"/>
              <a:t> μορφολογία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0" y="4840006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solidFill>
                  <a:schemeClr val="accent1"/>
                </a:solidFill>
              </a:rPr>
              <a:t>WHO</a:t>
            </a:r>
            <a:r>
              <a:rPr lang="el-GR" sz="800" i="1" dirty="0">
                <a:solidFill>
                  <a:schemeClr val="accent1"/>
                </a:solidFill>
              </a:rPr>
              <a:t>, </a:t>
            </a:r>
            <a:r>
              <a:rPr lang="en-US" sz="800" i="1" dirty="0">
                <a:solidFill>
                  <a:schemeClr val="accent1"/>
                </a:solidFill>
              </a:rPr>
              <a:t>Soft tissue and bone tumors 2020</a:t>
            </a:r>
          </a:p>
          <a:p>
            <a:r>
              <a:rPr lang="en-US" sz="800" i="1" dirty="0" err="1">
                <a:solidFill>
                  <a:schemeClr val="accent1"/>
                </a:solidFill>
              </a:rPr>
              <a:t>Enzinger</a:t>
            </a:r>
            <a:r>
              <a:rPr lang="en-US" sz="800" i="1" dirty="0">
                <a:solidFill>
                  <a:schemeClr val="accent1"/>
                </a:solidFill>
              </a:rPr>
              <a:t>, Soft tissue tumors 2020</a:t>
            </a:r>
          </a:p>
          <a:p>
            <a:endParaRPr lang="el-GR" sz="800" i="1" dirty="0">
              <a:solidFill>
                <a:schemeClr val="accent1"/>
              </a:solidFill>
            </a:endParaRPr>
          </a:p>
        </p:txBody>
      </p:sp>
      <p:pic>
        <p:nvPicPr>
          <p:cNvPr id="13" name="Picture 2" descr="C:\Users\User\Desktop\Ινοβλστικός\1.144wh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510"/>
            <a:ext cx="4861654" cy="2289226"/>
          </a:xfrm>
          <a:prstGeom prst="rect">
            <a:avLst/>
          </a:prstGeom>
          <a:noFill/>
        </p:spPr>
      </p:pic>
      <p:sp>
        <p:nvSpPr>
          <p:cNvPr id="14" name="13 - TextBox"/>
          <p:cNvSpPr txBox="1"/>
          <p:nvPr/>
        </p:nvSpPr>
        <p:spPr>
          <a:xfrm>
            <a:off x="395536" y="2139702"/>
            <a:ext cx="46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*</a:t>
            </a:r>
          </a:p>
        </p:txBody>
      </p:sp>
      <p:sp>
        <p:nvSpPr>
          <p:cNvPr id="15" name="14 - Ορθογώνιο"/>
          <p:cNvSpPr/>
          <p:nvPr/>
        </p:nvSpPr>
        <p:spPr>
          <a:xfrm>
            <a:off x="0" y="2625757"/>
            <a:ext cx="4211960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l-GR" sz="1000" b="1" dirty="0"/>
              <a:t>Σκληρυντικό </a:t>
            </a:r>
            <a:r>
              <a:rPr lang="el-GR" sz="1000" b="1" dirty="0" err="1"/>
              <a:t>επιθηλιοειδές</a:t>
            </a:r>
            <a:r>
              <a:rPr lang="el-GR" sz="1000" b="1" dirty="0"/>
              <a:t> </a:t>
            </a:r>
            <a:r>
              <a:rPr lang="el-GR" sz="1000" b="1" dirty="0" err="1"/>
              <a:t>ινοσάρκωμα</a:t>
            </a:r>
            <a:r>
              <a:rPr lang="el-GR" sz="1000" b="1" dirty="0"/>
              <a:t> με απότομη μετάπτωση σε χαμηλής κακοήθειας </a:t>
            </a:r>
            <a:r>
              <a:rPr lang="el-GR" sz="1000" b="1" dirty="0" err="1"/>
              <a:t>ινομυξοειδές</a:t>
            </a:r>
            <a:r>
              <a:rPr lang="el-GR" sz="1000" b="1" dirty="0"/>
              <a:t> σάρκωμα ( </a:t>
            </a:r>
            <a:r>
              <a:rPr lang="el-GR" sz="1100" b="1" dirty="0"/>
              <a:t>*</a:t>
            </a:r>
            <a:r>
              <a:rPr lang="el-GR" sz="1000" b="1" dirty="0"/>
              <a:t> )</a:t>
            </a:r>
          </a:p>
        </p:txBody>
      </p:sp>
      <p:sp>
        <p:nvSpPr>
          <p:cNvPr id="16" name="15 - Ορθογώνιο"/>
          <p:cNvSpPr/>
          <p:nvPr/>
        </p:nvSpPr>
        <p:spPr>
          <a:xfrm>
            <a:off x="4572000" y="493575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900" i="1" dirty="0" err="1">
                <a:solidFill>
                  <a:schemeClr val="accent1"/>
                </a:solidFill>
              </a:rPr>
              <a:t>Hornick</a:t>
            </a:r>
            <a:r>
              <a:rPr lang="en-US" sz="900" i="1" dirty="0">
                <a:solidFill>
                  <a:schemeClr val="accent1"/>
                </a:solidFill>
              </a:rPr>
              <a:t>, Practical soft tissue pathology 2019</a:t>
            </a:r>
            <a:endParaRPr lang="el-GR" sz="9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/>
          <p:cNvSpPr txBox="1"/>
          <p:nvPr/>
        </p:nvSpPr>
        <p:spPr>
          <a:xfrm>
            <a:off x="755576" y="699542"/>
            <a:ext cx="8136904" cy="51039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700" rIns="0" bIns="0" rtlCol="0">
            <a:spAutoFit/>
          </a:bodyPr>
          <a:lstStyle/>
          <a:p>
            <a:pPr marL="360363" marR="5080" indent="-347663">
              <a:lnSpc>
                <a:spcPts val="2180"/>
              </a:lnSpc>
              <a:spcBef>
                <a:spcPts val="55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sz="1400" b="1" spc="-5" dirty="0">
                <a:cs typeface="Calibri"/>
              </a:rPr>
              <a:t>MUC4+ </a:t>
            </a:r>
            <a:r>
              <a:rPr sz="1400" b="1" dirty="0">
                <a:cs typeface="Calibri"/>
              </a:rPr>
              <a:t>δείκτης </a:t>
            </a:r>
            <a:r>
              <a:rPr sz="1400" b="1" spc="-5" dirty="0">
                <a:cs typeface="Calibri"/>
              </a:rPr>
              <a:t>υψηλής ευαισθησίας </a:t>
            </a:r>
            <a:r>
              <a:rPr sz="1400" b="1" spc="-395" dirty="0">
                <a:cs typeface="Calibri"/>
              </a:rPr>
              <a:t> </a:t>
            </a:r>
            <a:r>
              <a:rPr sz="1400" b="1" spc="-20" dirty="0">
                <a:cs typeface="Calibri"/>
              </a:rPr>
              <a:t>και</a:t>
            </a:r>
            <a:r>
              <a:rPr sz="1400" b="1" dirty="0">
                <a:cs typeface="Calibri"/>
              </a:rPr>
              <a:t> </a:t>
            </a:r>
            <a:r>
              <a:rPr sz="1400" b="1" spc="-10" dirty="0">
                <a:cs typeface="Calibri"/>
              </a:rPr>
              <a:t>ειδικότητας</a:t>
            </a:r>
            <a:r>
              <a:rPr sz="1400" spc="-10" dirty="0">
                <a:cs typeface="Calibri"/>
              </a:rPr>
              <a:t>,</a:t>
            </a:r>
            <a:r>
              <a:rPr sz="1400" spc="-5" dirty="0">
                <a:cs typeface="Calibri"/>
              </a:rPr>
              <a:t> </a:t>
            </a:r>
            <a:r>
              <a:rPr lang="el-GR" sz="1400" spc="-5" dirty="0">
                <a:cs typeface="Calibri"/>
              </a:rPr>
              <a:t>(</a:t>
            </a:r>
            <a:r>
              <a:rPr sz="1400" spc="-5" dirty="0">
                <a:cs typeface="Arial"/>
              </a:rPr>
              <a:t>~</a:t>
            </a:r>
            <a:r>
              <a:rPr sz="1400" spc="-5" dirty="0">
                <a:cs typeface="Calibri"/>
              </a:rPr>
              <a:t>100%+</a:t>
            </a:r>
            <a:r>
              <a:rPr lang="el-GR" sz="1400" spc="-5" dirty="0">
                <a:cs typeface="Calibri"/>
              </a:rPr>
              <a:t>), </a:t>
            </a:r>
            <a:r>
              <a:rPr lang="en-US" sz="1400" spc="-5" dirty="0">
                <a:cs typeface="Calibri"/>
              </a:rPr>
              <a:t>EMA+ (80%)</a:t>
            </a:r>
            <a:endParaRPr sz="1400" dirty="0">
              <a:cs typeface="Calibri"/>
            </a:endParaRPr>
          </a:p>
          <a:p>
            <a:pPr marL="360363" indent="-347663">
              <a:lnSpc>
                <a:spcPct val="10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sz="1400" spc="-5" dirty="0">
                <a:cs typeface="Calibri"/>
              </a:rPr>
              <a:t>CD34, </a:t>
            </a:r>
            <a:r>
              <a:rPr sz="1400" dirty="0">
                <a:cs typeface="Calibri"/>
              </a:rPr>
              <a:t>desmin,</a:t>
            </a:r>
            <a:r>
              <a:rPr sz="1400" spc="-45" dirty="0">
                <a:cs typeface="Calibri"/>
              </a:rPr>
              <a:t> </a:t>
            </a:r>
            <a:r>
              <a:rPr sz="1400" spc="-5" dirty="0">
                <a:cs typeface="Calibri"/>
              </a:rPr>
              <a:t>S-100</a:t>
            </a:r>
            <a:r>
              <a:rPr sz="1400" spc="-10" dirty="0">
                <a:cs typeface="Calibri"/>
              </a:rPr>
              <a:t> </a:t>
            </a:r>
            <a:r>
              <a:rPr sz="1400" spc="-20" dirty="0">
                <a:cs typeface="Calibri"/>
              </a:rPr>
              <a:t>και</a:t>
            </a:r>
            <a:r>
              <a:rPr sz="1400" dirty="0">
                <a:cs typeface="Calibri"/>
              </a:rPr>
              <a:t> </a:t>
            </a:r>
            <a:r>
              <a:rPr sz="1400" spc="-25" dirty="0">
                <a:cs typeface="Calibri"/>
              </a:rPr>
              <a:t>CK’s:</a:t>
            </a:r>
            <a:r>
              <a:rPr sz="1400" spc="-15" dirty="0">
                <a:cs typeface="Calibri"/>
              </a:rPr>
              <a:t> </a:t>
            </a:r>
            <a:r>
              <a:rPr sz="1400" dirty="0">
                <a:cs typeface="Calibri"/>
              </a:rPr>
              <a:t>-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191672" y="4840873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accent1"/>
                </a:solidFill>
              </a:rPr>
              <a:t>WHO</a:t>
            </a:r>
            <a:r>
              <a:rPr lang="el-GR" sz="800" i="1" dirty="0">
                <a:solidFill>
                  <a:schemeClr val="accent1"/>
                </a:solidFill>
              </a:rPr>
              <a:t>, </a:t>
            </a:r>
            <a:r>
              <a:rPr lang="en-US" sz="8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800" i="1" dirty="0">
                <a:solidFill>
                  <a:schemeClr val="accent1"/>
                </a:solidFill>
              </a:rPr>
              <a:t>Anderson Diagnostics 2021</a:t>
            </a:r>
            <a:endParaRPr lang="el-GR" sz="800" i="1" dirty="0">
              <a:solidFill>
                <a:schemeClr val="accent1"/>
              </a:solidFill>
            </a:endParaRPr>
          </a:p>
        </p:txBody>
      </p:sp>
      <p:sp>
        <p:nvSpPr>
          <p:cNvPr id="13" name="4 - Τίτλος"/>
          <p:cNvSpPr txBox="1">
            <a:spLocks/>
          </p:cNvSpPr>
          <p:nvPr/>
        </p:nvSpPr>
        <p:spPr>
          <a:xfrm>
            <a:off x="251520" y="87474"/>
            <a:ext cx="864096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Χαμηλής κακοήθειας </a:t>
            </a:r>
            <a:r>
              <a:rPr kumimoji="0" lang="el-GR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ινομυξοειδές</a:t>
            </a: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σάρκωμα – </a:t>
            </a:r>
            <a:r>
              <a:rPr kumimoji="0" lang="el-GR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Ανοσοφαινότυπος</a:t>
            </a:r>
            <a:r>
              <a:rPr kumimoji="0" lang="el-GR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- Γονότυπος</a:t>
            </a:r>
          </a:p>
        </p:txBody>
      </p:sp>
      <p:sp>
        <p:nvSpPr>
          <p:cNvPr id="15" name="4 - TextBox"/>
          <p:cNvSpPr txBox="1">
            <a:spLocks noChangeArrowheads="1"/>
          </p:cNvSpPr>
          <p:nvPr/>
        </p:nvSpPr>
        <p:spPr bwMode="auto">
          <a:xfrm>
            <a:off x="0" y="3921905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200" b="1" dirty="0"/>
              <a:t>Παρουσία </a:t>
            </a:r>
            <a:r>
              <a:rPr lang="en-US" sz="1200" b="1" dirty="0"/>
              <a:t>FUS-CREB3L2</a:t>
            </a:r>
            <a:r>
              <a:rPr lang="el-GR" sz="1200" b="1" dirty="0"/>
              <a:t> στο 90% </a:t>
            </a:r>
            <a:r>
              <a:rPr lang="en-US" sz="1200" b="1" dirty="0"/>
              <a:t>(</a:t>
            </a:r>
            <a:r>
              <a:rPr lang="el-GR" sz="1200" b="1" dirty="0"/>
              <a:t>στις υπόλοιπες </a:t>
            </a:r>
            <a:r>
              <a:rPr lang="en-US" sz="1200" b="1" dirty="0"/>
              <a:t>FUS-CREB3L1 </a:t>
            </a:r>
            <a:r>
              <a:rPr lang="el-GR" sz="1200" b="1" dirty="0"/>
              <a:t>ή </a:t>
            </a:r>
            <a:r>
              <a:rPr lang="en-US" sz="1200" b="1" dirty="0"/>
              <a:t>EWSR1-CREB3L1)</a:t>
            </a:r>
            <a:endParaRPr lang="el-GR" sz="1200" b="1" dirty="0"/>
          </a:p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n-US" sz="1200" dirty="0"/>
          </a:p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n-US" sz="1200" b="1" dirty="0">
                <a:solidFill>
                  <a:schemeClr val="accent1"/>
                </a:solidFill>
              </a:rPr>
              <a:t>MUC4: </a:t>
            </a:r>
            <a:r>
              <a:rPr lang="el-GR" sz="1200" b="1" dirty="0" err="1">
                <a:solidFill>
                  <a:schemeClr val="accent1"/>
                </a:solidFill>
              </a:rPr>
              <a:t>Διαμεμβρανική</a:t>
            </a:r>
            <a:r>
              <a:rPr lang="el-GR" sz="1200" b="1" dirty="0">
                <a:solidFill>
                  <a:schemeClr val="accent1"/>
                </a:solidFill>
              </a:rPr>
              <a:t> </a:t>
            </a:r>
            <a:r>
              <a:rPr lang="el-GR" sz="1200" b="1" dirty="0" err="1">
                <a:solidFill>
                  <a:schemeClr val="accent1"/>
                </a:solidFill>
              </a:rPr>
              <a:t>γλυκοπρωτεϊνη</a:t>
            </a:r>
            <a:r>
              <a:rPr lang="el-GR" sz="1200" b="1" dirty="0">
                <a:solidFill>
                  <a:schemeClr val="accent1"/>
                </a:solidFill>
              </a:rPr>
              <a:t> που εκφράζεται σε πολλούς τύπους επιθηλιακών κυττάρων </a:t>
            </a:r>
            <a:r>
              <a:rPr lang="el-GR" sz="1200" b="1" dirty="0">
                <a:solidFill>
                  <a:schemeClr val="accent1"/>
                </a:solidFill>
                <a:latin typeface="Arial"/>
                <a:cs typeface="Arial"/>
              </a:rPr>
              <a:t>→ </a:t>
            </a:r>
            <a:r>
              <a:rPr lang="el-GR" sz="1200" b="1" dirty="0" err="1">
                <a:solidFill>
                  <a:schemeClr val="accent1"/>
                </a:solidFill>
                <a:latin typeface="Arial"/>
                <a:cs typeface="Arial"/>
              </a:rPr>
              <a:t>συναξιολόγηση</a:t>
            </a:r>
            <a:r>
              <a:rPr lang="el-GR" sz="1200" b="1" dirty="0">
                <a:solidFill>
                  <a:schemeClr val="accent1"/>
                </a:solidFill>
                <a:latin typeface="Arial"/>
                <a:cs typeface="Arial"/>
              </a:rPr>
              <a:t> με </a:t>
            </a:r>
            <a:r>
              <a:rPr lang="en-US" sz="1200" b="1" dirty="0">
                <a:solidFill>
                  <a:schemeClr val="accent1"/>
                </a:solidFill>
                <a:latin typeface="Arial"/>
                <a:cs typeface="Arial"/>
              </a:rPr>
              <a:t>CKs</a:t>
            </a:r>
            <a:r>
              <a:rPr lang="el-GR" sz="1200" b="1" dirty="0">
                <a:solidFill>
                  <a:schemeClr val="accent1"/>
                </a:solidFill>
                <a:latin typeface="Arial"/>
                <a:cs typeface="Arial"/>
              </a:rPr>
              <a:t>!</a:t>
            </a:r>
            <a:endParaRPr lang="el-GR" sz="1200" b="1" dirty="0">
              <a:solidFill>
                <a:schemeClr val="accent1"/>
              </a:solidFill>
            </a:endParaRPr>
          </a:p>
          <a:p>
            <a:pPr marL="352425" indent="-352425"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endParaRPr lang="el-GR" sz="1200" dirty="0"/>
          </a:p>
          <a:p>
            <a:pPr marL="352425" indent="-352425">
              <a:buClr>
                <a:srgbClr val="FFFF00"/>
              </a:buClr>
              <a:buSzPct val="120000"/>
            </a:pPr>
            <a:endParaRPr lang="el-GR" sz="1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329617"/>
            <a:ext cx="3707904" cy="247054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329612"/>
            <a:ext cx="3960440" cy="2464594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8 - Ορθογώνιο"/>
          <p:cNvSpPr/>
          <p:nvPr/>
        </p:nvSpPr>
        <p:spPr>
          <a:xfrm>
            <a:off x="4480469" y="3597865"/>
            <a:ext cx="1765227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900" b="1" dirty="0"/>
              <a:t>LGFMS </a:t>
            </a:r>
            <a:r>
              <a:rPr lang="el-GR" sz="900" b="1" dirty="0"/>
              <a:t>με γιγάντιες </a:t>
            </a:r>
            <a:r>
              <a:rPr lang="el-GR" sz="900" b="1" dirty="0" err="1"/>
              <a:t>ροζέττες</a:t>
            </a:r>
            <a:endParaRPr lang="el-GR" sz="900" b="1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835696" y="897564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Box 3.10 </a:t>
            </a:r>
            <a:r>
              <a:rPr lang="en-US" dirty="0" err="1"/>
              <a:t>Hornick</a:t>
            </a:r>
            <a:r>
              <a:rPr lang="en-US" dirty="0"/>
              <a:t> page 84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755576" y="3093807"/>
            <a:ext cx="7344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Panel:  MUC4, EMA, CD34, S-100, SOX0, </a:t>
            </a:r>
            <a:r>
              <a:rPr lang="el-GR" sz="1600" b="1" dirty="0">
                <a:solidFill>
                  <a:schemeClr val="accent1"/>
                </a:solidFill>
              </a:rPr>
              <a:t>β-</a:t>
            </a:r>
            <a:r>
              <a:rPr lang="en-US" sz="1600" b="1" dirty="0" err="1">
                <a:solidFill>
                  <a:schemeClr val="accent1"/>
                </a:solidFill>
              </a:rPr>
              <a:t>catenin</a:t>
            </a:r>
            <a:r>
              <a:rPr lang="en-US" sz="1600" b="1" dirty="0">
                <a:solidFill>
                  <a:schemeClr val="accent1"/>
                </a:solidFill>
              </a:rPr>
              <a:t>, STAT6</a:t>
            </a:r>
            <a:endParaRPr lang="el-GR" sz="1600" b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043608" y="3471853"/>
            <a:ext cx="6912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MUC4                      LGFMS</a:t>
            </a:r>
          </a:p>
          <a:p>
            <a:r>
              <a:rPr lang="en-US" sz="1400" dirty="0"/>
              <a:t>EMA                         LGFMS</a:t>
            </a:r>
            <a:r>
              <a:rPr lang="el-GR" sz="1400" dirty="0"/>
              <a:t>, </a:t>
            </a:r>
            <a:r>
              <a:rPr lang="en-US" sz="1400" dirty="0" err="1"/>
              <a:t>perineurioma</a:t>
            </a:r>
            <a:endParaRPr lang="en-US" sz="1400" dirty="0"/>
          </a:p>
          <a:p>
            <a:r>
              <a:rPr lang="en-US" sz="1400" dirty="0"/>
              <a:t>CD34                       </a:t>
            </a:r>
            <a:r>
              <a:rPr lang="en-US" sz="1400" dirty="0" err="1"/>
              <a:t>perineurioma</a:t>
            </a:r>
            <a:r>
              <a:rPr lang="en-US" sz="1400" dirty="0"/>
              <a:t>, MPNST, SFT, cellular </a:t>
            </a:r>
            <a:r>
              <a:rPr lang="en-US" sz="1400" dirty="0" err="1"/>
              <a:t>myxoma</a:t>
            </a:r>
            <a:endParaRPr lang="en-US" sz="1400" dirty="0"/>
          </a:p>
          <a:p>
            <a:r>
              <a:rPr lang="en-US" sz="1400" dirty="0"/>
              <a:t>STAT6                      SFT</a:t>
            </a:r>
          </a:p>
          <a:p>
            <a:r>
              <a:rPr lang="en-US" sz="1400" dirty="0"/>
              <a:t>S100/SOX10</a:t>
            </a:r>
            <a:r>
              <a:rPr lang="el-GR" sz="1400" dirty="0"/>
              <a:t>, </a:t>
            </a:r>
            <a:r>
              <a:rPr lang="en-US" sz="1400" dirty="0"/>
              <a:t>H3K27me3           MPNST</a:t>
            </a:r>
          </a:p>
          <a:p>
            <a:r>
              <a:rPr lang="el-GR" sz="1400" dirty="0"/>
              <a:t>β</a:t>
            </a:r>
            <a:r>
              <a:rPr lang="en-US" sz="1400" dirty="0"/>
              <a:t>-</a:t>
            </a:r>
            <a:r>
              <a:rPr lang="en-US" sz="1400" dirty="0" err="1"/>
              <a:t>catenin</a:t>
            </a:r>
            <a:r>
              <a:rPr lang="en-US" sz="1400" dirty="0"/>
              <a:t>                 </a:t>
            </a:r>
            <a:r>
              <a:rPr lang="en-US" sz="1400" dirty="0" err="1"/>
              <a:t>desmoid</a:t>
            </a:r>
            <a:r>
              <a:rPr lang="en-US" sz="1400" dirty="0"/>
              <a:t> </a:t>
            </a:r>
            <a:r>
              <a:rPr lang="en-US" sz="1400" dirty="0" err="1"/>
              <a:t>fibromatosis</a:t>
            </a:r>
            <a:endParaRPr lang="el-GR" sz="1400" dirty="0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>
            <a:off x="3275856" y="4443958"/>
            <a:ext cx="28803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1907704" y="3867894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>
            <a:off x="1907704" y="4083918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>
            <a:off x="1907704" y="4299942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>
            <a:off x="1907704" y="3579862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1979712" y="4659982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0" name="Picture 2" descr="C:\Users\User\Desktop\Ινοβλστικός\box3.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20" y="627534"/>
            <a:ext cx="8593977" cy="2376264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6191672" y="4589502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Hornick</a:t>
            </a:r>
            <a:r>
              <a:rPr lang="en-US" sz="1000" i="1" dirty="0">
                <a:solidFill>
                  <a:schemeClr val="accent1"/>
                </a:solidFill>
              </a:rPr>
              <a:t>, Practical soft tissue pathology 2019</a:t>
            </a:r>
            <a:endParaRPr lang="el-GR" sz="1000" i="1" dirty="0">
              <a:solidFill>
                <a:schemeClr val="accent1"/>
              </a:solidFill>
            </a:endParaRPr>
          </a:p>
          <a:p>
            <a:pPr algn="r"/>
            <a:endParaRPr lang="el-GR" sz="1000" i="1" dirty="0">
              <a:solidFill>
                <a:schemeClr val="accent1"/>
              </a:solidFill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1115616" y="3507854"/>
            <a:ext cx="2304256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User\Desktop\Ινοβλστικός\9.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571750"/>
            <a:ext cx="4744255" cy="2376264"/>
          </a:xfrm>
          <a:prstGeom prst="rect">
            <a:avLst/>
          </a:prstGeom>
          <a:noFill/>
        </p:spPr>
      </p:pic>
      <p:sp>
        <p:nvSpPr>
          <p:cNvPr id="3" name="1 - Τίτλος"/>
          <p:cNvSpPr>
            <a:spLocks noGrp="1"/>
          </p:cNvSpPr>
          <p:nvPr>
            <p:ph type="title"/>
          </p:nvPr>
        </p:nvSpPr>
        <p:spPr>
          <a:xfrm>
            <a:off x="0" y="-20538"/>
            <a:ext cx="8724940" cy="396300"/>
          </a:xfrm>
        </p:spPr>
        <p:txBody>
          <a:bodyPr/>
          <a:lstStyle/>
          <a:p>
            <a:pPr algn="ctr"/>
            <a:r>
              <a:rPr lang="el-GR" sz="2000" dirty="0" err="1">
                <a:latin typeface="+mn-lt"/>
              </a:rPr>
              <a:t>Μυξοφλεγμονώδες</a:t>
            </a:r>
            <a:r>
              <a:rPr lang="el-GR" sz="2000" dirty="0">
                <a:latin typeface="+mn-lt"/>
              </a:rPr>
              <a:t> </a:t>
            </a:r>
            <a:r>
              <a:rPr lang="el-GR" sz="2000" dirty="0" err="1">
                <a:latin typeface="+mn-lt"/>
              </a:rPr>
              <a:t>ινοβλαστικό</a:t>
            </a:r>
            <a:r>
              <a:rPr lang="el-GR" sz="2000" dirty="0">
                <a:latin typeface="+mn-lt"/>
              </a:rPr>
              <a:t> σάρκωμα </a:t>
            </a:r>
            <a:r>
              <a:rPr lang="en-US" sz="2000" dirty="0">
                <a:latin typeface="+mn-lt"/>
              </a:rPr>
              <a:t>(MIFS)</a:t>
            </a:r>
            <a:r>
              <a:rPr lang="el-GR" sz="2000" dirty="0">
                <a:latin typeface="+mn-lt"/>
              </a:rPr>
              <a:t>(Ι)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888432" y="4676532"/>
            <a:ext cx="5292080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50" dirty="0"/>
              <a:t>Άτυπα ευμεγέθη κύτταρα μονοπύρηνα ή ενίοτε διπύρηνα με </a:t>
            </a:r>
            <a:r>
              <a:rPr lang="el-GR" sz="1050" b="1" dirty="0"/>
              <a:t>λίαν προβάλλον πυρήνιο (τύπου </a:t>
            </a:r>
            <a:r>
              <a:rPr lang="en-US" sz="1050" b="1" dirty="0"/>
              <a:t>Hodgkin </a:t>
            </a:r>
            <a:r>
              <a:rPr lang="el-GR" sz="1050" b="1" dirty="0"/>
              <a:t>και </a:t>
            </a:r>
            <a:r>
              <a:rPr lang="en-US" sz="1050" b="1" dirty="0"/>
              <a:t> Reed-Sternberg)</a:t>
            </a:r>
            <a:r>
              <a:rPr lang="el-GR" sz="1050" b="1" dirty="0"/>
              <a:t> και άφθονα φλεγμονώδη κύτταρα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0" y="343584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1"/>
                </a:solidFill>
              </a:rPr>
              <a:t>Λοιπά ευρήματα</a:t>
            </a:r>
            <a:r>
              <a:rPr lang="el-GR" sz="1400" dirty="0"/>
              <a:t>: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475656" y="3435846"/>
            <a:ext cx="26642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400" dirty="0" err="1"/>
              <a:t>Εμπεριπόλεση</a:t>
            </a:r>
            <a:endParaRPr lang="el-GR" sz="1400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400" dirty="0"/>
              <a:t>Κύτταρα με μορφολογία τύπου </a:t>
            </a:r>
            <a:r>
              <a:rPr lang="el-GR" sz="1400" dirty="0" err="1"/>
              <a:t>ψευδολιποβλάστης</a:t>
            </a:r>
            <a:endParaRPr lang="el-GR" sz="1400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400" b="1" dirty="0"/>
              <a:t>Ελάχιστη </a:t>
            </a:r>
            <a:r>
              <a:rPr lang="el-GR" sz="1400" b="1" dirty="0" err="1"/>
              <a:t>μιτωτική</a:t>
            </a:r>
            <a:r>
              <a:rPr lang="el-GR" sz="1400" b="1" dirty="0"/>
              <a:t> δραστηριότητα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0" y="4731990"/>
            <a:ext cx="2952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accent1"/>
                </a:solidFill>
              </a:rPr>
              <a:t>WHO</a:t>
            </a:r>
            <a:r>
              <a:rPr lang="el-GR" sz="1000" i="1" dirty="0">
                <a:solidFill>
                  <a:schemeClr val="accent1"/>
                </a:solidFill>
              </a:rPr>
              <a:t>, </a:t>
            </a:r>
            <a:r>
              <a:rPr lang="en-US" sz="1000" i="1" dirty="0">
                <a:solidFill>
                  <a:schemeClr val="accent1"/>
                </a:solidFill>
              </a:rPr>
              <a:t>Soft tissue and bone tumors 2020</a:t>
            </a:r>
          </a:p>
          <a:p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 2020</a:t>
            </a:r>
          </a:p>
          <a:p>
            <a:endParaRPr lang="el-GR" sz="1000" i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C:\Users\User\Desktop\5.20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11510"/>
            <a:ext cx="4734526" cy="2088232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-36512" y="572367"/>
            <a:ext cx="2070613" cy="24622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b="1" dirty="0">
                <a:solidFill>
                  <a:schemeClr val="accent1"/>
                </a:solidFill>
              </a:rPr>
              <a:t>Ορισμός:</a:t>
            </a: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r>
              <a:rPr lang="el-GR" sz="1400" b="1" dirty="0">
                <a:solidFill>
                  <a:schemeClr val="accent1"/>
                </a:solidFill>
              </a:rPr>
              <a:t>Εντόπιση:</a:t>
            </a: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n-US" sz="1400" b="1" dirty="0">
              <a:solidFill>
                <a:schemeClr val="accent1"/>
              </a:solidFill>
            </a:endParaRPr>
          </a:p>
          <a:p>
            <a:endParaRPr lang="en-US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endParaRPr lang="el-GR" sz="1400" b="1" dirty="0">
              <a:solidFill>
                <a:schemeClr val="accent1"/>
              </a:solidFill>
            </a:endParaRPr>
          </a:p>
          <a:p>
            <a:r>
              <a:rPr lang="el-GR" sz="1400" b="1" dirty="0">
                <a:solidFill>
                  <a:schemeClr val="accent1"/>
                </a:solidFill>
              </a:rPr>
              <a:t>Ηλικία:</a:t>
            </a:r>
          </a:p>
        </p:txBody>
      </p:sp>
      <p:sp>
        <p:nvSpPr>
          <p:cNvPr id="13" name="12 - TextBox"/>
          <p:cNvSpPr txBox="1"/>
          <p:nvPr/>
        </p:nvSpPr>
        <p:spPr>
          <a:xfrm>
            <a:off x="1043608" y="572369"/>
            <a:ext cx="295232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b="1" dirty="0"/>
              <a:t>Διηθητικό, τοπικά επιθετικό </a:t>
            </a:r>
            <a:r>
              <a:rPr lang="el-GR" sz="1400" b="1" dirty="0" err="1"/>
              <a:t>ινοβλαστικό</a:t>
            </a:r>
            <a:r>
              <a:rPr lang="el-GR" sz="1400" b="1" dirty="0"/>
              <a:t> νεόπλασμα </a:t>
            </a:r>
            <a:r>
              <a:rPr lang="el-GR" sz="1400" dirty="0"/>
              <a:t>στα</a:t>
            </a:r>
            <a:r>
              <a:rPr lang="el-GR" sz="1400" b="1" dirty="0"/>
              <a:t> άπω άκρα</a:t>
            </a:r>
            <a:endParaRPr lang="el-GR" sz="1400" dirty="0"/>
          </a:p>
        </p:txBody>
      </p:sp>
      <p:sp>
        <p:nvSpPr>
          <p:cNvPr id="14" name="13 - TextBox"/>
          <p:cNvSpPr txBox="1"/>
          <p:nvPr/>
        </p:nvSpPr>
        <p:spPr>
          <a:xfrm>
            <a:off x="1043608" y="1203598"/>
            <a:ext cx="302433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  <a:buSzPct val="110000"/>
            </a:pPr>
            <a:r>
              <a:rPr lang="el-GR" sz="1400" dirty="0"/>
              <a:t>Άκρα χείρα (60%), (χωρίς αλλαγή σειράς), άκρος πόδας και </a:t>
            </a:r>
            <a:r>
              <a:rPr lang="el-GR" sz="1400" dirty="0" err="1"/>
              <a:t>ποδοκνημική</a:t>
            </a:r>
            <a:r>
              <a:rPr lang="el-GR" sz="1400" dirty="0"/>
              <a:t> (20%), συνήθως στο υποδόριο (2/3 των περιπτώσεων)</a:t>
            </a:r>
          </a:p>
          <a:p>
            <a:pPr marL="269875" indent="-269875">
              <a:lnSpc>
                <a:spcPct val="150000"/>
              </a:lnSpc>
              <a:buClr>
                <a:schemeClr val="accent1"/>
              </a:buClr>
              <a:buSzPct val="110000"/>
            </a:pPr>
            <a:endParaRPr lang="el-GR" sz="1400" dirty="0"/>
          </a:p>
        </p:txBody>
      </p:sp>
      <p:sp>
        <p:nvSpPr>
          <p:cNvPr id="15" name="14 - TextBox"/>
          <p:cNvSpPr txBox="1"/>
          <p:nvPr/>
        </p:nvSpPr>
        <p:spPr>
          <a:xfrm>
            <a:off x="1043608" y="2696602"/>
            <a:ext cx="18270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400" dirty="0"/>
              <a:t>Ευρεία ηλικιακή κατανομή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4788024" y="2283718"/>
            <a:ext cx="35283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 err="1"/>
              <a:t>Μυξοειδείς</a:t>
            </a:r>
            <a:r>
              <a:rPr lang="el-GR" sz="1100" b="1" dirty="0"/>
              <a:t> και </a:t>
            </a:r>
            <a:r>
              <a:rPr lang="el-GR" sz="1100" b="1" dirty="0" err="1"/>
              <a:t>κυτταροβριθείς</a:t>
            </a:r>
            <a:r>
              <a:rPr lang="el-GR" sz="1100" b="1" dirty="0"/>
              <a:t> </a:t>
            </a:r>
            <a:r>
              <a:rPr lang="el-GR" sz="1100" b="1" dirty="0" err="1"/>
              <a:t>περιοχες</a:t>
            </a:r>
            <a:endParaRPr lang="el-GR" sz="1100" b="1" dirty="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683568" y="177228"/>
            <a:ext cx="8041372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Μυξοφλεγμονώδες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</a:t>
            </a:r>
            <a:r>
              <a:rPr kumimoji="0" lang="el-GR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ινοβλαστικό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σάρκωμα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(MIFS)</a:t>
            </a:r>
            <a:r>
              <a:rPr kumimoji="0" lang="el-GR" sz="2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 (ΙΙ)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851920" y="77155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chemeClr val="accent1"/>
                </a:solidFill>
              </a:rPr>
              <a:t>Μοριακή παθογένεια: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283968" y="1131590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sz="1600" b="1" dirty="0"/>
              <a:t>t(1;10)</a:t>
            </a:r>
            <a:r>
              <a:rPr lang="el-GR" sz="1600" b="1" dirty="0"/>
              <a:t> </a:t>
            </a:r>
            <a:r>
              <a:rPr lang="el-GR" sz="1600" dirty="0"/>
              <a:t>σε ένα ποσοστό </a:t>
            </a:r>
            <a:r>
              <a:rPr lang="en-US" sz="1600" dirty="0"/>
              <a:t>MIFS</a:t>
            </a:r>
            <a:r>
              <a:rPr lang="el-GR" sz="1600" dirty="0"/>
              <a:t> συνηθέστερα όμως σε περιπτώσεις υβριδικές μεταξύ </a:t>
            </a:r>
            <a:r>
              <a:rPr lang="en-US" sz="1600" dirty="0"/>
              <a:t>MIFS</a:t>
            </a:r>
            <a:r>
              <a:rPr lang="el-GR" sz="1600" dirty="0"/>
              <a:t> και </a:t>
            </a:r>
            <a:r>
              <a:rPr lang="el-GR" sz="1600" dirty="0" err="1"/>
              <a:t>αιμοσιδηρωτικού</a:t>
            </a:r>
            <a:r>
              <a:rPr lang="el-GR" sz="1600" dirty="0"/>
              <a:t> </a:t>
            </a:r>
            <a:r>
              <a:rPr lang="el-GR" sz="1600" dirty="0" err="1"/>
              <a:t>ινολιπωματώδους</a:t>
            </a:r>
            <a:r>
              <a:rPr lang="el-GR" sz="1600" dirty="0"/>
              <a:t> όγκου (</a:t>
            </a:r>
            <a:r>
              <a:rPr lang="en-US" sz="1600" dirty="0"/>
              <a:t>HFLT)</a:t>
            </a:r>
            <a:endParaRPr lang="el-GR" sz="1600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n-US" sz="1600" b="1" dirty="0"/>
              <a:t>BRAF</a:t>
            </a:r>
            <a:r>
              <a:rPr lang="el-GR" sz="1600" b="1" dirty="0"/>
              <a:t> σύντηξη </a:t>
            </a:r>
            <a:r>
              <a:rPr lang="el-GR" sz="1600" dirty="0"/>
              <a:t>στο 1/3 </a:t>
            </a:r>
            <a:r>
              <a:rPr lang="en-US" sz="1600" dirty="0"/>
              <a:t>MIFS</a:t>
            </a:r>
            <a:endParaRPr lang="el-GR" sz="1600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600" b="1" dirty="0"/>
              <a:t>Ενίσχυση </a:t>
            </a:r>
            <a:r>
              <a:rPr lang="en-US" sz="1600" b="1" dirty="0"/>
              <a:t>VGLL3 </a:t>
            </a:r>
            <a:r>
              <a:rPr lang="en-US" sz="1600" dirty="0"/>
              <a:t>(MIFS </a:t>
            </a:r>
            <a:r>
              <a:rPr lang="el-GR" sz="1600" dirty="0"/>
              <a:t>και </a:t>
            </a:r>
            <a:r>
              <a:rPr lang="en-US" sz="1600" dirty="0"/>
              <a:t>HFLT)</a:t>
            </a:r>
            <a:endParaRPr lang="el-GR" sz="1600" dirty="0"/>
          </a:p>
        </p:txBody>
      </p:sp>
      <p:sp>
        <p:nvSpPr>
          <p:cNvPr id="7" name="6 - TextBox"/>
          <p:cNvSpPr txBox="1"/>
          <p:nvPr/>
        </p:nvSpPr>
        <p:spPr>
          <a:xfrm>
            <a:off x="4283968" y="3075809"/>
            <a:ext cx="45365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600" dirty="0"/>
              <a:t>Εντόπιση σε </a:t>
            </a:r>
            <a:r>
              <a:rPr lang="el-GR" sz="1600" b="1" dirty="0"/>
              <a:t>άπω άκρα</a:t>
            </a:r>
            <a:endParaRPr lang="el-GR" sz="1600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600" b="1" dirty="0"/>
              <a:t>Άτυπα </a:t>
            </a:r>
            <a:r>
              <a:rPr lang="el-GR" sz="1600" b="1" dirty="0" err="1"/>
              <a:t>ινοβλαστικά</a:t>
            </a:r>
            <a:r>
              <a:rPr lang="el-GR" sz="1600" b="1" dirty="0"/>
              <a:t> </a:t>
            </a:r>
            <a:r>
              <a:rPr lang="el-GR" sz="1600" dirty="0"/>
              <a:t>κύτταρα με λίαν ευμέγεθες πυρήνιο</a:t>
            </a:r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600" b="1" dirty="0" err="1"/>
              <a:t>Ψευδολιποβλάστες</a:t>
            </a:r>
            <a:endParaRPr lang="el-GR" sz="1600" dirty="0"/>
          </a:p>
          <a:p>
            <a:pPr marL="269875" indent="-269875">
              <a:buClr>
                <a:schemeClr val="accent1"/>
              </a:buClr>
              <a:buSzPct val="110000"/>
              <a:buFont typeface="Arial" pitchFamily="34" charset="0"/>
              <a:buChar char="•"/>
            </a:pPr>
            <a:r>
              <a:rPr lang="el-GR" sz="1600" b="1" dirty="0"/>
              <a:t>Μικτού τύπου φλεγμονώδες διήθημα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6191672" y="4730977"/>
            <a:ext cx="29523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accent1"/>
                </a:solidFill>
              </a:rPr>
              <a:t>WHO</a:t>
            </a:r>
            <a:r>
              <a:rPr lang="el-GR" sz="1050" i="1" dirty="0">
                <a:solidFill>
                  <a:schemeClr val="accent1"/>
                </a:solidFill>
              </a:rPr>
              <a:t>, </a:t>
            </a:r>
            <a:r>
              <a:rPr lang="en-US" sz="1050" i="1" dirty="0">
                <a:solidFill>
                  <a:schemeClr val="accent1"/>
                </a:solidFill>
              </a:rPr>
              <a:t>Soft tissue and bone tumors 2020</a:t>
            </a:r>
          </a:p>
          <a:p>
            <a:pPr algn="r"/>
            <a:r>
              <a:rPr lang="en-US" sz="1050" i="1" dirty="0" err="1">
                <a:solidFill>
                  <a:schemeClr val="accent1"/>
                </a:solidFill>
              </a:rPr>
              <a:t>Hornick</a:t>
            </a:r>
            <a:r>
              <a:rPr lang="en-US" sz="1050" i="1" dirty="0">
                <a:solidFill>
                  <a:schemeClr val="accent1"/>
                </a:solidFill>
              </a:rPr>
              <a:t>, Practical soft tissue pathology 2019</a:t>
            </a:r>
            <a:endParaRPr lang="el-GR" sz="1050" i="1" dirty="0">
              <a:solidFill>
                <a:schemeClr val="accent1"/>
              </a:solidFill>
            </a:endParaRPr>
          </a:p>
          <a:p>
            <a:pPr algn="r"/>
            <a:endParaRPr lang="el-GR" sz="1050" i="1" dirty="0">
              <a:solidFill>
                <a:schemeClr val="accent1"/>
              </a:solidFill>
            </a:endParaRPr>
          </a:p>
        </p:txBody>
      </p:sp>
      <p:pic>
        <p:nvPicPr>
          <p:cNvPr id="9" name="Picture 2" descr="C:\Users\User\Desktop\Ινοβλστικός\9.6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915566"/>
            <a:ext cx="3851921" cy="3888432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3851924" y="2715766"/>
            <a:ext cx="22541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b="1" dirty="0">
                <a:solidFill>
                  <a:schemeClr val="accent1"/>
                </a:solidFill>
              </a:rPr>
              <a:t>Κριτήρια διάγνωσης: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899592" y="87478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400" b="1" dirty="0">
                <a:solidFill>
                  <a:schemeClr val="accent1"/>
                </a:solidFill>
              </a:rPr>
              <a:t>Οστεοποιούμενος </a:t>
            </a:r>
            <a:r>
              <a:rPr lang="el-GR" sz="2400" b="1" dirty="0" err="1">
                <a:solidFill>
                  <a:schemeClr val="accent1"/>
                </a:solidFill>
              </a:rPr>
              <a:t>Ινομυξοειδής</a:t>
            </a:r>
            <a:r>
              <a:rPr lang="el-GR" sz="2400" b="1" dirty="0">
                <a:solidFill>
                  <a:schemeClr val="accent1"/>
                </a:solidFill>
              </a:rPr>
              <a:t> Όγκος (ΟΙΟ)</a:t>
            </a:r>
          </a:p>
        </p:txBody>
      </p:sp>
      <p:sp>
        <p:nvSpPr>
          <p:cNvPr id="3" name="Τίτλος 1"/>
          <p:cNvSpPr txBox="1">
            <a:spLocks/>
          </p:cNvSpPr>
          <p:nvPr/>
        </p:nvSpPr>
        <p:spPr>
          <a:xfrm>
            <a:off x="311727" y="76958"/>
            <a:ext cx="8676410" cy="232410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2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73530"/>
            <a:ext cx="8964488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Εντόπιση: Υποδόριο, γραμμωτοί μύες άκρων, κεφαλή-τράχηλος, κορμός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Ενήλικες συνήθως άνδρες (5-88 έτη)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5496" y="1203599"/>
            <a:ext cx="8856984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73050" indent="-2730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Διαγνωστικά κριτήρια</a:t>
            </a:r>
            <a:r>
              <a:rPr lang="el-GR" sz="1600" dirty="0"/>
              <a:t>: </a:t>
            </a:r>
          </a:p>
          <a:p>
            <a:pPr marL="273050" indent="-273050">
              <a:spcAft>
                <a:spcPts val="600"/>
              </a:spcAft>
            </a:pPr>
            <a:r>
              <a:rPr lang="el-GR" sz="1600" dirty="0"/>
              <a:t>     </a:t>
            </a:r>
            <a:r>
              <a:rPr lang="el-GR" sz="1600" b="1" dirty="0"/>
              <a:t>Λόβια ομοιόμορφων, στρογγυλών/</a:t>
            </a:r>
            <a:r>
              <a:rPr lang="el-GR" sz="1600" b="1" dirty="0" err="1"/>
              <a:t>ατρακτόμορφων</a:t>
            </a:r>
            <a:r>
              <a:rPr lang="el-GR" sz="1600" b="1" dirty="0"/>
              <a:t> κυττάρων </a:t>
            </a:r>
            <a:r>
              <a:rPr lang="el-GR" sz="1600" dirty="0"/>
              <a:t>ΧΩΡΙΣ ΑΤΥΠΙΑ </a:t>
            </a:r>
            <a:r>
              <a:rPr lang="el-GR" sz="1600" b="1" dirty="0"/>
              <a:t>και μικρή ποσότητα κυτταροπλάσματος σε χορδές, </a:t>
            </a:r>
            <a:r>
              <a:rPr lang="el-GR" sz="1600" b="1" dirty="0" err="1"/>
              <a:t>φωλεές</a:t>
            </a:r>
            <a:r>
              <a:rPr lang="el-GR" sz="1600" b="1" dirty="0"/>
              <a:t>, αθροίσεις</a:t>
            </a:r>
            <a:r>
              <a:rPr lang="el-GR" sz="1600" dirty="0"/>
              <a:t>-ποικίλη </a:t>
            </a:r>
            <a:r>
              <a:rPr lang="el-GR" sz="1600" dirty="0" err="1"/>
              <a:t>κυτταροβρίθεια</a:t>
            </a:r>
            <a:endParaRPr lang="el-GR" sz="1600" b="1" dirty="0">
              <a:solidFill>
                <a:srgbClr val="FF0000"/>
              </a:solidFill>
            </a:endParaRPr>
          </a:p>
          <a:p>
            <a:pPr marL="273050" indent="-2730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Ινώδες-</a:t>
            </a:r>
            <a:r>
              <a:rPr lang="el-GR" sz="1600" b="1" dirty="0" err="1"/>
              <a:t>μυξοειδές</a:t>
            </a:r>
            <a:r>
              <a:rPr lang="el-GR" sz="1600" b="1" dirty="0"/>
              <a:t> στρώμα</a:t>
            </a:r>
            <a:endParaRPr lang="en-US" sz="1600" b="1" dirty="0"/>
          </a:p>
          <a:p>
            <a:pPr marL="273050" indent="-2730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b="1" dirty="0"/>
              <a:t>A</a:t>
            </a:r>
            <a:r>
              <a:rPr lang="el-GR" sz="1600" b="1" dirty="0" err="1"/>
              <a:t>τελές</a:t>
            </a:r>
            <a:r>
              <a:rPr lang="el-GR" sz="1600" b="1" dirty="0"/>
              <a:t> κέλυφος </a:t>
            </a:r>
            <a:r>
              <a:rPr lang="el-GR" sz="1600" b="1" dirty="0" err="1"/>
              <a:t>πεταλιώδους</a:t>
            </a:r>
            <a:r>
              <a:rPr lang="el-GR" sz="1600" b="1" dirty="0"/>
              <a:t> οστού</a:t>
            </a:r>
            <a:r>
              <a:rPr lang="en-US" sz="1600" b="1" dirty="0"/>
              <a:t> </a:t>
            </a:r>
            <a:r>
              <a:rPr lang="en-US" sz="1600" dirty="0"/>
              <a:t>(85%)</a:t>
            </a:r>
          </a:p>
          <a:p>
            <a:pPr marL="273050" indent="-2730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600" dirty="0"/>
              <a:t>15% </a:t>
            </a:r>
            <a:r>
              <a:rPr lang="el-GR" sz="1600" dirty="0" err="1"/>
              <a:t>δορυφόρα</a:t>
            </a:r>
            <a:r>
              <a:rPr lang="el-GR" sz="1600" dirty="0"/>
              <a:t> οζίδια</a:t>
            </a:r>
          </a:p>
          <a:p>
            <a:pPr marL="273050" indent="-2730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Σύντηξη </a:t>
            </a:r>
            <a:r>
              <a:rPr lang="en-US" sz="1600" dirty="0"/>
              <a:t>PHF1</a:t>
            </a:r>
            <a:r>
              <a:rPr lang="el-GR" sz="1600" dirty="0"/>
              <a:t> (επιθυμητό κριτήριο)</a:t>
            </a:r>
          </a:p>
          <a:p>
            <a:endParaRPr lang="el-GR" sz="1600" dirty="0"/>
          </a:p>
        </p:txBody>
      </p:sp>
      <p:sp>
        <p:nvSpPr>
          <p:cNvPr id="8" name="7 - Ορθογώνιο"/>
          <p:cNvSpPr/>
          <p:nvPr/>
        </p:nvSpPr>
        <p:spPr>
          <a:xfrm>
            <a:off x="0" y="3489852"/>
            <a:ext cx="4499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Κακοήθης ΟΙΟ</a:t>
            </a:r>
            <a:r>
              <a:rPr lang="el-GR" sz="1600" dirty="0"/>
              <a:t>: Έντονη πυρηνική </a:t>
            </a:r>
            <a:r>
              <a:rPr lang="el-GR" sz="1600" dirty="0" err="1"/>
              <a:t>ατυπία</a:t>
            </a:r>
            <a:r>
              <a:rPr lang="el-GR" sz="1600" dirty="0"/>
              <a:t> ή έντονη </a:t>
            </a:r>
            <a:r>
              <a:rPr lang="el-GR" sz="1600" dirty="0" err="1"/>
              <a:t>κυτταροβρίθεια</a:t>
            </a:r>
            <a:r>
              <a:rPr lang="el-GR" sz="1600" dirty="0"/>
              <a:t> και 2 μιτώσεις/50 </a:t>
            </a:r>
            <a:r>
              <a:rPr lang="en-US" sz="1600" dirty="0"/>
              <a:t>H</a:t>
            </a:r>
            <a:r>
              <a:rPr lang="el-GR" sz="1600" dirty="0"/>
              <a:t>.</a:t>
            </a:r>
            <a:r>
              <a:rPr lang="en-US" sz="1600" dirty="0"/>
              <a:t>P</a:t>
            </a:r>
            <a:r>
              <a:rPr lang="el-GR" sz="1600" dirty="0"/>
              <a:t>.</a:t>
            </a:r>
            <a:r>
              <a:rPr lang="en-US" sz="1600" dirty="0"/>
              <a:t>F</a:t>
            </a:r>
            <a:endParaRPr lang="el-GR" sz="1600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Άτυπος ΟΙΟ</a:t>
            </a:r>
            <a:r>
              <a:rPr lang="el-GR" sz="1600" dirty="0"/>
              <a:t>: περιπτώσεις χωρίς τυπική μορφολογία μη πληρούσες τα παραπάνω κριτήρια                      </a:t>
            </a:r>
          </a:p>
        </p:txBody>
      </p:sp>
      <p:pic>
        <p:nvPicPr>
          <p:cNvPr id="9" name="Picture 2" descr="C:\Users\User\Desktop\la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6" y="2301720"/>
            <a:ext cx="3533775" cy="2430270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4860032" y="4731994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Ασυνεχές κέλυφος μεταπλαστικού οστού</a:t>
            </a:r>
          </a:p>
        </p:txBody>
      </p:sp>
      <p:sp>
        <p:nvSpPr>
          <p:cNvPr id="11" name="5 - TextBox"/>
          <p:cNvSpPr txBox="1"/>
          <p:nvPr/>
        </p:nvSpPr>
        <p:spPr>
          <a:xfrm>
            <a:off x="6117302" y="4947293"/>
            <a:ext cx="30266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solidFill>
                  <a:schemeClr val="accent1"/>
                </a:solidFill>
              </a:rPr>
              <a:t>WHO</a:t>
            </a:r>
            <a:r>
              <a:rPr lang="el-GR" sz="1050" i="1" dirty="0">
                <a:solidFill>
                  <a:schemeClr val="accent1"/>
                </a:solidFill>
              </a:rPr>
              <a:t>, </a:t>
            </a:r>
            <a:r>
              <a:rPr lang="en-US" sz="1050" i="1" dirty="0">
                <a:solidFill>
                  <a:schemeClr val="accent1"/>
                </a:solidFill>
              </a:rPr>
              <a:t>Soft tissue and bone tumors 2020</a:t>
            </a:r>
            <a:endParaRPr lang="el-GR" sz="105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3385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6"/>
          <p:cNvSpPr/>
          <p:nvPr/>
        </p:nvSpPr>
        <p:spPr>
          <a:xfrm>
            <a:off x="1679918" y="87478"/>
            <a:ext cx="594002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000" b="1" dirty="0">
                <a:solidFill>
                  <a:schemeClr val="accent1"/>
                </a:solidFill>
              </a:rPr>
              <a:t>Οστεοποιούμενος </a:t>
            </a:r>
            <a:r>
              <a:rPr lang="el-GR" sz="2000" b="1" dirty="0" err="1">
                <a:solidFill>
                  <a:schemeClr val="accent1"/>
                </a:solidFill>
              </a:rPr>
              <a:t>Ινομυξοειδής</a:t>
            </a:r>
            <a:r>
              <a:rPr lang="el-GR" sz="2000" b="1" dirty="0">
                <a:solidFill>
                  <a:schemeClr val="accent1"/>
                </a:solidFill>
              </a:rPr>
              <a:t> Όγκος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808312"/>
            <a:ext cx="4176464" cy="224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251520" y="4751090"/>
            <a:ext cx="417646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100" b="1" dirty="0"/>
              <a:t>Λόβια ομοιόμορφα στρόγγυλα/</a:t>
            </a:r>
            <a:r>
              <a:rPr lang="el-GR" sz="1100" b="1" dirty="0" err="1"/>
              <a:t>ατρακτόμορφα</a:t>
            </a:r>
            <a:r>
              <a:rPr lang="el-GR" sz="1100" b="1" dirty="0"/>
              <a:t> κύτταρα χωρίς </a:t>
            </a:r>
            <a:r>
              <a:rPr lang="el-GR" sz="1100" b="1" dirty="0" err="1"/>
              <a:t>ατυπία</a:t>
            </a:r>
            <a:r>
              <a:rPr lang="el-GR" sz="1100" b="1" dirty="0"/>
              <a:t>, σε χορδές και </a:t>
            </a:r>
            <a:r>
              <a:rPr lang="el-GR" sz="1100" b="1" dirty="0" err="1"/>
              <a:t>φωλεές</a:t>
            </a:r>
            <a:endParaRPr lang="el-GR" sz="1100" b="1" dirty="0"/>
          </a:p>
        </p:txBody>
      </p:sp>
      <p:pic>
        <p:nvPicPr>
          <p:cNvPr id="4098" name="Picture 2" descr="C:\Users\User\Desktop\5.10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65516"/>
            <a:ext cx="4104456" cy="2214246"/>
          </a:xfrm>
          <a:prstGeom prst="rect">
            <a:avLst/>
          </a:prstGeom>
          <a:noFill/>
        </p:spPr>
      </p:pic>
      <p:pic>
        <p:nvPicPr>
          <p:cNvPr id="4099" name="Picture 3" descr="C:\Users\User\Desktop\5.10 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496" y="2841785"/>
            <a:ext cx="4356992" cy="2160239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4607505" y="4748104"/>
            <a:ext cx="66236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dirty="0"/>
              <a:t>S100</a:t>
            </a:r>
            <a:endParaRPr lang="el-GR" sz="16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4572004" y="2463738"/>
            <a:ext cx="99257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err="1"/>
              <a:t>desmin</a:t>
            </a:r>
            <a:endParaRPr lang="el-GR" b="1" dirty="0"/>
          </a:p>
        </p:txBody>
      </p:sp>
      <p:sp>
        <p:nvSpPr>
          <p:cNvPr id="10" name="9 - Ορθογώνιο"/>
          <p:cNvSpPr/>
          <p:nvPr/>
        </p:nvSpPr>
        <p:spPr>
          <a:xfrm>
            <a:off x="4572000" y="49357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Hornick</a:t>
            </a:r>
            <a:r>
              <a:rPr lang="en-US" sz="1200" i="1" dirty="0">
                <a:solidFill>
                  <a:schemeClr val="accent1"/>
                </a:solidFill>
              </a:rPr>
              <a:t>, Practical soft tissue pathology 2019</a:t>
            </a:r>
            <a:endParaRPr lang="el-GR" sz="1200" i="1" dirty="0">
              <a:solidFill>
                <a:schemeClr val="accent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37" y="465516"/>
            <a:ext cx="4146781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TextBox"/>
          <p:cNvSpPr txBox="1"/>
          <p:nvPr/>
        </p:nvSpPr>
        <p:spPr>
          <a:xfrm>
            <a:off x="323528" y="2463742"/>
            <a:ext cx="20882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Πολυοζώδες</a:t>
            </a:r>
            <a:r>
              <a:rPr lang="el-GR" sz="1400" b="1" dirty="0"/>
              <a:t> πρότυπο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827584" y="1414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accent1"/>
                </a:solidFill>
              </a:rPr>
              <a:t>Μυξοειδείς</a:t>
            </a:r>
            <a:r>
              <a:rPr lang="el-GR" b="1" dirty="0">
                <a:solidFill>
                  <a:schemeClr val="accent1"/>
                </a:solidFill>
              </a:rPr>
              <a:t> όγκοι μαλακών μορίων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216024" y="627534"/>
            <a:ext cx="2915816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Καλοήθεις</a:t>
            </a:r>
          </a:p>
          <a:p>
            <a:pPr algn="ctr"/>
            <a:endParaRPr lang="el-GR" sz="1400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Κύστη γαγγλίου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Μύξωμα (ενδομυϊκό/</a:t>
            </a:r>
            <a:r>
              <a:rPr lang="el-GR" sz="1400" b="1" dirty="0" err="1"/>
              <a:t>κυτταρο</a:t>
            </a:r>
            <a:r>
              <a:rPr lang="el-GR" sz="1400" b="1" dirty="0"/>
              <a:t>-</a:t>
            </a:r>
            <a:r>
              <a:rPr lang="el-GR" sz="1400" b="1" dirty="0" err="1"/>
              <a:t>βριθές,</a:t>
            </a:r>
            <a:r>
              <a:rPr lang="el-GR" sz="1400" dirty="0" err="1"/>
              <a:t>παρααρθρικό</a:t>
            </a:r>
            <a:r>
              <a:rPr lang="el-GR" sz="1400" b="1" dirty="0"/>
              <a:t>)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Δερματικό μύξωμα νευρικών ελύτρων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Επιφανειακό </a:t>
            </a:r>
            <a:r>
              <a:rPr lang="el-GR" sz="1400" b="1" dirty="0" err="1"/>
              <a:t>ινομύξωμα</a:t>
            </a:r>
            <a:r>
              <a:rPr lang="el-GR" sz="1400" b="1" dirty="0"/>
              <a:t> των άκρων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Επιφανειακό </a:t>
            </a:r>
            <a:r>
              <a:rPr lang="el-GR" sz="1400" dirty="0" err="1"/>
              <a:t>αγγειομύξωμα</a:t>
            </a:r>
            <a:endParaRPr lang="el-GR" sz="1400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Εν τω </a:t>
            </a:r>
            <a:r>
              <a:rPr lang="el-GR" sz="1400" b="1" dirty="0" err="1"/>
              <a:t>βάθει</a:t>
            </a:r>
            <a:r>
              <a:rPr lang="el-GR" sz="1400" b="1" dirty="0"/>
              <a:t> (</a:t>
            </a:r>
            <a:r>
              <a:rPr lang="el-GR" sz="1400" b="1" dirty="0" err="1"/>
              <a:t>επιθετικο</a:t>
            </a:r>
            <a:r>
              <a:rPr lang="el-GR" sz="1400" b="1" dirty="0"/>
              <a:t>) </a:t>
            </a:r>
            <a:r>
              <a:rPr lang="el-GR" sz="1400" b="1" dirty="0" err="1"/>
              <a:t>αγγειομύξωμα</a:t>
            </a:r>
            <a:endParaRPr lang="el-GR" sz="14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Μυοεπιθηλίωμα</a:t>
            </a:r>
            <a:endParaRPr lang="el-GR" sz="14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Οστεοποιούμενος</a:t>
            </a:r>
            <a:r>
              <a:rPr lang="el-GR" sz="1400" b="1" dirty="0"/>
              <a:t> </a:t>
            </a:r>
            <a:r>
              <a:rPr lang="el-GR" sz="1400" b="1" dirty="0" err="1"/>
              <a:t>ινομυξοειδής</a:t>
            </a:r>
            <a:r>
              <a:rPr lang="el-GR" sz="1400" b="1" dirty="0"/>
              <a:t> όγκος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i="1" dirty="0"/>
              <a:t>Οζώδης </a:t>
            </a:r>
            <a:r>
              <a:rPr lang="el-GR" sz="1400" b="1" i="1" dirty="0" err="1"/>
              <a:t>περιτονιίτις</a:t>
            </a:r>
            <a:endParaRPr lang="el-GR" sz="1400" b="1" i="1" dirty="0"/>
          </a:p>
        </p:txBody>
      </p:sp>
      <p:sp>
        <p:nvSpPr>
          <p:cNvPr id="5" name="4 - TextBox"/>
          <p:cNvSpPr txBox="1"/>
          <p:nvPr/>
        </p:nvSpPr>
        <p:spPr>
          <a:xfrm>
            <a:off x="3563888" y="661943"/>
            <a:ext cx="2448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Ενδιάμεσης κακοήθειας</a:t>
            </a:r>
          </a:p>
          <a:p>
            <a:pPr algn="ctr"/>
            <a:endParaRPr lang="el-GR" sz="1400" b="1" dirty="0"/>
          </a:p>
          <a:p>
            <a:pPr marL="179388" indent="-17938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Μυξοφλεγμονώδες</a:t>
            </a:r>
            <a:r>
              <a:rPr lang="el-GR" sz="1400" b="1" dirty="0"/>
              <a:t> </a:t>
            </a:r>
            <a:r>
              <a:rPr lang="el-GR" sz="1400" b="1" dirty="0" err="1"/>
              <a:t>ινοβλαστικό</a:t>
            </a:r>
            <a:r>
              <a:rPr lang="el-GR" sz="1400" b="1" dirty="0"/>
              <a:t> σάρκωμα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6516216" y="681544"/>
            <a:ext cx="237626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Κακοήθεις</a:t>
            </a:r>
          </a:p>
          <a:p>
            <a:pPr algn="ctr"/>
            <a:endParaRPr lang="el-GR" sz="1400" b="1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Μυοεπιθηλιακό</a:t>
            </a:r>
            <a:r>
              <a:rPr lang="el-GR" sz="1400" b="1" dirty="0"/>
              <a:t> καρκίνωμα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Μυξοϊνοσάρκωμα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Χαμηλής κακοήθειας </a:t>
            </a:r>
            <a:r>
              <a:rPr lang="el-GR" sz="1400" b="1" dirty="0" err="1"/>
              <a:t>ινομυξοειδές</a:t>
            </a:r>
            <a:r>
              <a:rPr lang="el-GR" sz="1400" b="1" dirty="0"/>
              <a:t> σάρκωμα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Μυξοειδές</a:t>
            </a:r>
            <a:r>
              <a:rPr lang="el-GR" sz="1400" b="1" dirty="0"/>
              <a:t> </a:t>
            </a:r>
            <a:r>
              <a:rPr lang="el-GR" sz="1400" b="1" dirty="0" err="1"/>
              <a:t>λιποσάρκωμα</a:t>
            </a:r>
            <a:endParaRPr lang="el-GR" sz="1400" b="1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Εξωσκελετικό</a:t>
            </a:r>
            <a:r>
              <a:rPr lang="el-GR" sz="1400" b="1" dirty="0"/>
              <a:t> </a:t>
            </a:r>
            <a:r>
              <a:rPr lang="el-GR" sz="1400" b="1" dirty="0" err="1"/>
              <a:t>μυξοειδές</a:t>
            </a:r>
            <a:r>
              <a:rPr lang="el-GR" sz="1400" b="1" dirty="0"/>
              <a:t> </a:t>
            </a:r>
            <a:r>
              <a:rPr lang="el-GR" sz="1400" b="1" dirty="0" err="1"/>
              <a:t>χονδροσάρκωμα</a:t>
            </a:r>
            <a:endParaRPr lang="el-GR" sz="1400" b="1" dirty="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/>
        </p:nvSpPr>
        <p:spPr>
          <a:xfrm>
            <a:off x="155873" y="74245"/>
            <a:ext cx="88322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000" b="1" dirty="0">
                <a:solidFill>
                  <a:schemeClr val="accent1"/>
                </a:solidFill>
              </a:rPr>
              <a:t>Οστεοποιούμενος </a:t>
            </a:r>
            <a:r>
              <a:rPr lang="el-GR" sz="2000" b="1" dirty="0" err="1">
                <a:solidFill>
                  <a:schemeClr val="accent1"/>
                </a:solidFill>
              </a:rPr>
              <a:t>Ινομυξοειδής</a:t>
            </a:r>
            <a:r>
              <a:rPr lang="el-GR" sz="2000" b="1" dirty="0">
                <a:solidFill>
                  <a:schemeClr val="accent1"/>
                </a:solidFill>
              </a:rPr>
              <a:t> Όγκος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l-GR" sz="2000" b="1" dirty="0">
                <a:solidFill>
                  <a:schemeClr val="accent1"/>
                </a:solidFill>
              </a:rPr>
              <a:t>- Διαφορική Διάγνωση</a:t>
            </a:r>
          </a:p>
        </p:txBody>
      </p:sp>
      <p:sp>
        <p:nvSpPr>
          <p:cNvPr id="3" name="Τίτλος 1"/>
          <p:cNvSpPr txBox="1">
            <a:spLocks/>
          </p:cNvSpPr>
          <p:nvPr/>
        </p:nvSpPr>
        <p:spPr>
          <a:xfrm>
            <a:off x="311727" y="76958"/>
            <a:ext cx="8676410" cy="232410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24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897564"/>
            <a:ext cx="813690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Μυοεπιθηλιακό</a:t>
            </a:r>
            <a:r>
              <a:rPr lang="el-GR" sz="1600" b="1" dirty="0"/>
              <a:t> νεόπλασμα</a:t>
            </a:r>
            <a:r>
              <a:rPr lang="el-GR" sz="1600" dirty="0"/>
              <a:t>: μεγαλύτερη κυτταρική ετερογένεια, </a:t>
            </a:r>
            <a:r>
              <a:rPr lang="en-US" sz="1600" i="1" dirty="0"/>
              <a:t>EWSR1</a:t>
            </a:r>
            <a:r>
              <a:rPr lang="el-GR" sz="1600" i="1" dirty="0"/>
              <a:t> </a:t>
            </a:r>
            <a:r>
              <a:rPr lang="el-GR" sz="1600" dirty="0"/>
              <a:t>αναδιατάξεις σε ένα ποσοστό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Εξωσκελετικό </a:t>
            </a: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χονδροσάρκωμα</a:t>
            </a:r>
            <a:r>
              <a:rPr lang="el-GR" sz="1600" dirty="0"/>
              <a:t>: μεγαλύτερη ποσότητα </a:t>
            </a:r>
            <a:r>
              <a:rPr lang="el-GR" sz="1600" dirty="0" err="1"/>
              <a:t>μυξοειδούς</a:t>
            </a:r>
            <a:r>
              <a:rPr lang="el-GR" sz="1600" dirty="0"/>
              <a:t> στρώματος, </a:t>
            </a:r>
            <a:r>
              <a:rPr lang="en-US" sz="1600" i="1" dirty="0"/>
              <a:t>NRF4A3</a:t>
            </a:r>
            <a:r>
              <a:rPr lang="el-GR" sz="1600" dirty="0"/>
              <a:t> σύντηξη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77686"/>
            <a:ext cx="8676456" cy="29145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2949792"/>
            <a:ext cx="8136904" cy="59406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8" name="5 - TextBox"/>
          <p:cNvSpPr txBox="1"/>
          <p:nvPr/>
        </p:nvSpPr>
        <p:spPr>
          <a:xfrm>
            <a:off x="5813480" y="4913824"/>
            <a:ext cx="3295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Practical Soft Tissue Pathology, 2019</a:t>
            </a:r>
            <a:endParaRPr lang="el-GR" sz="11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49656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2051720" y="195486"/>
            <a:ext cx="4525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 err="1">
                <a:solidFill>
                  <a:schemeClr val="accent1"/>
                </a:solidFill>
              </a:rPr>
              <a:t>Μυοεπιθηλιακοί</a:t>
            </a:r>
            <a:r>
              <a:rPr lang="el-GR" b="1" dirty="0">
                <a:solidFill>
                  <a:schemeClr val="accent1"/>
                </a:solidFill>
              </a:rPr>
              <a:t> όγκοι μαλακών μορίων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611560" y="6815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dirty="0">
                <a:solidFill>
                  <a:schemeClr val="accent1"/>
                </a:solidFill>
              </a:rPr>
              <a:t>Όγκοι αβέβαιης συμπεριφοράς </a:t>
            </a:r>
            <a:r>
              <a:rPr lang="el-GR" sz="1400" b="1" dirty="0">
                <a:solidFill>
                  <a:prstClr val="black"/>
                </a:solidFill>
              </a:rPr>
              <a:t>με παρόμοια μορφολογικά, </a:t>
            </a:r>
            <a:r>
              <a:rPr lang="el-GR" sz="1400" b="1" dirty="0" err="1">
                <a:solidFill>
                  <a:prstClr val="black"/>
                </a:solidFill>
              </a:rPr>
              <a:t>ανοσοϊστοχημικά</a:t>
            </a:r>
            <a:r>
              <a:rPr lang="el-GR" sz="1400" b="1" dirty="0">
                <a:solidFill>
                  <a:prstClr val="black"/>
                </a:solidFill>
              </a:rPr>
              <a:t> και γενετικά χαρακτηριστικά με τους ανάλογούς τους στους σιελογόνους αδένες και το δέρμα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0" y="1383618"/>
            <a:ext cx="799288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Ενήλικες και παιδιά(κυρίως καρκινώματα)</a:t>
            </a:r>
          </a:p>
          <a:p>
            <a:pPr marL="360363" indent="-360363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Εντόπιση: </a:t>
            </a:r>
            <a:r>
              <a:rPr lang="el-GR" sz="1400" b="1" dirty="0"/>
              <a:t>75% άκρα (συχνότερα τα κάτω)</a:t>
            </a:r>
            <a:r>
              <a:rPr lang="el-GR" sz="1400" dirty="0"/>
              <a:t>, κορμός, κεφαλή-τράχηλος, οστά, σπλάγχνα</a:t>
            </a:r>
          </a:p>
        </p:txBody>
      </p:sp>
      <p:sp>
        <p:nvSpPr>
          <p:cNvPr id="6" name="5 - Ορθογώνιο"/>
          <p:cNvSpPr/>
          <p:nvPr/>
        </p:nvSpPr>
        <p:spPr>
          <a:xfrm>
            <a:off x="0" y="2105297"/>
            <a:ext cx="91440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Πρότυπο ανάπτυξης: </a:t>
            </a:r>
            <a:r>
              <a:rPr lang="el-GR" sz="1400" b="1" dirty="0" err="1"/>
              <a:t>δοκιδώδες</a:t>
            </a:r>
            <a:r>
              <a:rPr lang="el-GR" sz="1400" b="1" dirty="0"/>
              <a:t>, δικτυωτό, </a:t>
            </a:r>
            <a:r>
              <a:rPr lang="el-GR" sz="1400" b="1" dirty="0" err="1"/>
              <a:t>φωλεώδες</a:t>
            </a:r>
            <a:r>
              <a:rPr lang="el-GR" sz="1400" b="1" dirty="0"/>
              <a:t>, συμπαγές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Κυτταρικός πληθυσμός: </a:t>
            </a:r>
            <a:r>
              <a:rPr lang="el-GR" sz="1400" b="1" dirty="0" err="1"/>
              <a:t>ατρακτόμορφος</a:t>
            </a:r>
            <a:r>
              <a:rPr lang="el-GR" sz="1400" b="1" dirty="0"/>
              <a:t>, </a:t>
            </a:r>
            <a:r>
              <a:rPr lang="el-GR" sz="1400" b="1" dirty="0" err="1"/>
              <a:t>επιθηλιόμορφος</a:t>
            </a:r>
            <a:r>
              <a:rPr lang="el-GR" sz="1400" b="1" dirty="0"/>
              <a:t>, με διαυγές ή </a:t>
            </a:r>
            <a:r>
              <a:rPr lang="el-GR" sz="1400" b="1" dirty="0" err="1"/>
              <a:t>ηωσινόφιλο</a:t>
            </a:r>
            <a:r>
              <a:rPr lang="el-GR" sz="1400" b="1" dirty="0"/>
              <a:t> κυτταρόπλασμα</a:t>
            </a:r>
            <a:r>
              <a:rPr lang="el-GR" sz="1400" dirty="0"/>
              <a:t> </a:t>
            </a:r>
            <a:r>
              <a:rPr lang="el-GR" sz="1400" b="1" dirty="0"/>
              <a:t>ή </a:t>
            </a:r>
            <a:r>
              <a:rPr lang="el-GR" sz="1400" b="1" dirty="0" err="1"/>
              <a:t>πλασματοκυτταροειδής</a:t>
            </a:r>
            <a:r>
              <a:rPr lang="el-GR" sz="1400" b="1" dirty="0"/>
              <a:t> </a:t>
            </a:r>
          </a:p>
          <a:p>
            <a:pPr marL="360363" indent="-360363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Στρώμα: </a:t>
            </a:r>
            <a:r>
              <a:rPr lang="el-GR" sz="1400" b="1" dirty="0" err="1"/>
              <a:t>Μυξοειδές</a:t>
            </a:r>
            <a:r>
              <a:rPr lang="el-GR" sz="1400" b="1" dirty="0"/>
              <a:t>, </a:t>
            </a:r>
            <a:r>
              <a:rPr lang="el-GR" sz="1400" b="1" dirty="0" err="1"/>
              <a:t>υαλοειδοποιημένο</a:t>
            </a:r>
            <a:endParaRPr lang="el-GR" sz="1400" b="1" dirty="0"/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Συχνές εστίες χόνδρινης ή οστέινης διαφοροποίησης</a:t>
            </a:r>
            <a:r>
              <a:rPr lang="el-GR" sz="1400" dirty="0"/>
              <a:t>, σπάνια πλακώδης </a:t>
            </a:r>
            <a:r>
              <a:rPr lang="el-GR" sz="1400" dirty="0" err="1"/>
              <a:t>λιποκυτταρική</a:t>
            </a:r>
            <a:r>
              <a:rPr lang="el-GR" sz="1400" dirty="0"/>
              <a:t> ή αδενική μετάπλαση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0" y="3723734"/>
            <a:ext cx="867645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Μυοεπιθηλιακό</a:t>
            </a:r>
            <a:r>
              <a:rPr lang="el-GR" sz="1400" b="1" dirty="0"/>
              <a:t> καρκίνωμα: 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l-GR" sz="1400" dirty="0"/>
              <a:t>     </a:t>
            </a:r>
            <a:r>
              <a:rPr lang="el-GR" sz="1400" b="1" dirty="0"/>
              <a:t>Έντονη πυρηνική </a:t>
            </a:r>
            <a:r>
              <a:rPr lang="el-GR" sz="1400" b="1" dirty="0" err="1"/>
              <a:t>ατυπία</a:t>
            </a:r>
            <a:r>
              <a:rPr lang="el-GR" sz="1400" b="1" dirty="0"/>
              <a:t> </a:t>
            </a:r>
            <a:r>
              <a:rPr lang="el-GR" sz="1400" dirty="0"/>
              <a:t>με ευδιάκριτα </a:t>
            </a:r>
            <a:r>
              <a:rPr lang="el-GR" sz="1400" dirty="0" err="1"/>
              <a:t>πυρήνια</a:t>
            </a:r>
            <a:r>
              <a:rPr lang="el-GR" sz="1400" dirty="0"/>
              <a:t>, </a:t>
            </a:r>
            <a:r>
              <a:rPr lang="el-GR" sz="1400" b="1" dirty="0"/>
              <a:t>± αυξημένη </a:t>
            </a:r>
            <a:r>
              <a:rPr lang="el-GR" sz="1400" b="1" dirty="0" err="1"/>
              <a:t>μιτωτική</a:t>
            </a:r>
            <a:r>
              <a:rPr lang="el-GR" sz="1400" b="1" dirty="0"/>
              <a:t> δραστηριότητα, νέκρωση</a:t>
            </a:r>
          </a:p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l-GR" sz="1400" b="1" dirty="0"/>
              <a:t>     Αδιαφοροποίητη </a:t>
            </a:r>
            <a:r>
              <a:rPr lang="el-GR" sz="1400" b="1" dirty="0" err="1"/>
              <a:t>στρογγυλοκυτταρική</a:t>
            </a:r>
            <a:r>
              <a:rPr lang="el-GR" sz="1400" b="1" dirty="0"/>
              <a:t> μορφολογία </a:t>
            </a:r>
            <a:r>
              <a:rPr lang="el-GR" sz="1400" dirty="0"/>
              <a:t>σε παιδιά    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948049" y="-20538"/>
            <a:ext cx="50002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l-GR" sz="2000" b="1" dirty="0" err="1">
                <a:solidFill>
                  <a:schemeClr val="accent1"/>
                </a:solidFill>
              </a:rPr>
              <a:t>Μυοεπιθηλιακοί</a:t>
            </a:r>
            <a:r>
              <a:rPr lang="el-GR" sz="2000" b="1" dirty="0">
                <a:solidFill>
                  <a:schemeClr val="accent1"/>
                </a:solidFill>
              </a:rPr>
              <a:t> όγκοι μαλακών μορίων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" y="411512"/>
            <a:ext cx="41243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0" y="2427735"/>
            <a:ext cx="4139952" cy="288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Λόβια κυττάρων </a:t>
            </a:r>
            <a:r>
              <a:rPr lang="el-GR" sz="1200" dirty="0" err="1"/>
              <a:t>μυξοειδές</a:t>
            </a:r>
            <a:r>
              <a:rPr lang="el-GR" sz="1200" dirty="0"/>
              <a:t> στρώμα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93" y="411515"/>
            <a:ext cx="4410075" cy="2135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4067944" y="2428895"/>
            <a:ext cx="489654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100" dirty="0" err="1">
                <a:solidFill>
                  <a:prstClr val="black"/>
                </a:solidFill>
              </a:rPr>
              <a:t>Μυοεπιθηλίωμα</a:t>
            </a:r>
            <a:r>
              <a:rPr lang="el-GR" sz="1100" dirty="0">
                <a:solidFill>
                  <a:prstClr val="black"/>
                </a:solidFill>
              </a:rPr>
              <a:t>: ωοειδή και </a:t>
            </a:r>
            <a:r>
              <a:rPr lang="el-GR" sz="1100" dirty="0" err="1">
                <a:solidFill>
                  <a:prstClr val="black"/>
                </a:solidFill>
              </a:rPr>
              <a:t>επιθηλιοειδή</a:t>
            </a:r>
            <a:r>
              <a:rPr lang="el-GR" sz="1100" dirty="0">
                <a:solidFill>
                  <a:prstClr val="black"/>
                </a:solidFill>
              </a:rPr>
              <a:t> κύτταρα χωρίς </a:t>
            </a:r>
            <a:r>
              <a:rPr lang="el-GR" sz="1100" dirty="0" err="1">
                <a:solidFill>
                  <a:prstClr val="black"/>
                </a:solidFill>
              </a:rPr>
              <a:t>ατυπία</a:t>
            </a:r>
            <a:r>
              <a:rPr lang="el-GR" sz="1100" dirty="0">
                <a:solidFill>
                  <a:prstClr val="black"/>
                </a:solidFill>
              </a:rPr>
              <a:t>, με ομοιόμορφους πυρήνες και </a:t>
            </a:r>
            <a:r>
              <a:rPr lang="el-GR" sz="1100" dirty="0" err="1">
                <a:solidFill>
                  <a:prstClr val="black"/>
                </a:solidFill>
              </a:rPr>
              <a:t>ηωσινόφιλο</a:t>
            </a:r>
            <a:r>
              <a:rPr lang="el-GR" sz="1100" dirty="0">
                <a:solidFill>
                  <a:prstClr val="black"/>
                </a:solidFill>
              </a:rPr>
              <a:t> κυτταρόπλασμα </a:t>
            </a:r>
            <a:endParaRPr lang="el-GR" sz="1100" dirty="0"/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895788"/>
            <a:ext cx="4608512" cy="20722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5656" y="4876006"/>
            <a:ext cx="60486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 err="1">
                <a:solidFill>
                  <a:prstClr val="black"/>
                </a:solidFill>
              </a:rPr>
              <a:t>Μυοεπιθηλιακό</a:t>
            </a:r>
            <a:r>
              <a:rPr lang="el-GR" sz="1200" dirty="0">
                <a:solidFill>
                  <a:prstClr val="black"/>
                </a:solidFill>
              </a:rPr>
              <a:t> καρκίνωμα: έντονη πυρηνική ατυπία, ευκρινή πυρήνια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547664" y="33472"/>
            <a:ext cx="5964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err="1">
                <a:solidFill>
                  <a:schemeClr val="accent1"/>
                </a:solidFill>
              </a:rPr>
              <a:t>Μυοεπιθηλιακοί</a:t>
            </a:r>
            <a:r>
              <a:rPr lang="el-GR" sz="2400" b="1" dirty="0">
                <a:solidFill>
                  <a:schemeClr val="accent1"/>
                </a:solidFill>
              </a:rPr>
              <a:t> όγκοι μαλακών μορίων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11560" y="519524"/>
            <a:ext cx="82809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l-GR" sz="1400" dirty="0" err="1"/>
              <a:t>Ανοσοφαινότυπος</a:t>
            </a:r>
            <a:r>
              <a:rPr lang="el-GR" sz="1400" dirty="0"/>
              <a:t>:</a:t>
            </a:r>
          </a:p>
          <a:p>
            <a:pPr marL="630238" indent="-630238"/>
            <a:endParaRPr lang="el-GR" sz="1400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 90% </a:t>
            </a:r>
            <a:r>
              <a:rPr lang="en-US" sz="1400" b="1" dirty="0"/>
              <a:t>S-100, </a:t>
            </a:r>
            <a:r>
              <a:rPr lang="en-US" sz="1400" b="1" dirty="0" err="1"/>
              <a:t>calponin</a:t>
            </a:r>
            <a:r>
              <a:rPr lang="en-US" sz="1400" b="1" dirty="0"/>
              <a:t>,</a:t>
            </a:r>
            <a:r>
              <a:rPr lang="el-GR" sz="1400" b="1" dirty="0"/>
              <a:t> κερατίνες</a:t>
            </a:r>
            <a:endParaRPr lang="en-US" sz="1400" b="1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b="1" dirty="0"/>
              <a:t> EMA</a:t>
            </a:r>
            <a:r>
              <a:rPr lang="el-GR" sz="1400" b="1" dirty="0"/>
              <a:t> (~</a:t>
            </a:r>
            <a:r>
              <a:rPr lang="en-US" sz="1400" b="1" dirty="0"/>
              <a:t>7</a:t>
            </a:r>
            <a:r>
              <a:rPr lang="el-GR" sz="1400" b="1" dirty="0"/>
              <a:t>0%)</a:t>
            </a:r>
            <a:endParaRPr lang="en-US" sz="1400" b="1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b="1" dirty="0"/>
              <a:t> GFAP </a:t>
            </a:r>
            <a:r>
              <a:rPr lang="el-GR" sz="1400" b="1" dirty="0"/>
              <a:t>(~</a:t>
            </a:r>
            <a:r>
              <a:rPr lang="en-US" sz="1400" b="1" dirty="0"/>
              <a:t>50%</a:t>
            </a:r>
            <a:r>
              <a:rPr lang="el-GR" sz="1400" b="1" dirty="0"/>
              <a:t>)</a:t>
            </a:r>
            <a:endParaRPr lang="en-US" sz="1400" b="1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b="1" dirty="0"/>
              <a:t> SOX10 </a:t>
            </a:r>
            <a:r>
              <a:rPr lang="el-GR" sz="1400" b="1" dirty="0"/>
              <a:t>(~</a:t>
            </a:r>
            <a:r>
              <a:rPr lang="en-US" sz="1400" b="1" dirty="0"/>
              <a:t>80%</a:t>
            </a:r>
            <a:r>
              <a:rPr lang="el-GR" sz="1400" b="1" dirty="0"/>
              <a:t>, λιγότερο συχνά σε </a:t>
            </a:r>
            <a:r>
              <a:rPr lang="el-GR" sz="1400" b="1" dirty="0" err="1"/>
              <a:t>μυοεπιθηλιακά</a:t>
            </a:r>
            <a:r>
              <a:rPr lang="el-GR" sz="1400" b="1" dirty="0"/>
              <a:t> καρκινώματα)</a:t>
            </a:r>
            <a:endParaRPr lang="en-US" sz="1400" b="1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b="1" dirty="0"/>
              <a:t> p63</a:t>
            </a:r>
            <a:r>
              <a:rPr lang="el-GR" sz="1400" b="1" dirty="0"/>
              <a:t> (σε ένα ποσοστό)</a:t>
            </a:r>
            <a:endParaRPr lang="en-US" sz="1400" b="1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400" b="1" dirty="0"/>
              <a:t> SMA </a:t>
            </a:r>
            <a:r>
              <a:rPr lang="el-GR" sz="1400" b="1" dirty="0"/>
              <a:t>(</a:t>
            </a:r>
            <a:r>
              <a:rPr lang="en-US" sz="1400" b="1" dirty="0"/>
              <a:t>60%</a:t>
            </a:r>
            <a:r>
              <a:rPr lang="el-GR" sz="1400" b="1" dirty="0"/>
              <a:t>),</a:t>
            </a:r>
            <a:r>
              <a:rPr lang="en-US" sz="1400" dirty="0"/>
              <a:t> </a:t>
            </a:r>
            <a:r>
              <a:rPr lang="en-US" sz="1400" dirty="0" err="1"/>
              <a:t>desmin</a:t>
            </a:r>
            <a:r>
              <a:rPr lang="en-US" sz="1400" dirty="0"/>
              <a:t> </a:t>
            </a:r>
            <a:r>
              <a:rPr lang="el-GR" sz="1400" dirty="0"/>
              <a:t>(</a:t>
            </a:r>
            <a:r>
              <a:rPr lang="en-US" sz="1400" dirty="0"/>
              <a:t>0-20%</a:t>
            </a:r>
            <a:r>
              <a:rPr lang="el-GR" sz="1400" dirty="0"/>
              <a:t>)</a:t>
            </a:r>
            <a:endParaRPr lang="en-US" sz="1400" b="1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dirty="0"/>
              <a:t> </a:t>
            </a:r>
            <a:r>
              <a:rPr lang="en-US" sz="1400" dirty="0"/>
              <a:t>PLAG1</a:t>
            </a:r>
            <a:r>
              <a:rPr lang="el-GR" sz="1400" dirty="0"/>
              <a:t> (παρουσία αναδιάταξης του γονιδίου)</a:t>
            </a:r>
            <a:endParaRPr lang="en-US" sz="1400" dirty="0"/>
          </a:p>
          <a:p>
            <a:pPr marL="630238" indent="-630238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 Απώλεια έκφρασης </a:t>
            </a:r>
            <a:r>
              <a:rPr lang="en-US" sz="1400" b="1" dirty="0"/>
              <a:t>INI1 (SMARCB1)</a:t>
            </a:r>
            <a:r>
              <a:rPr lang="el-GR" sz="1400" b="1" dirty="0"/>
              <a:t> σε </a:t>
            </a:r>
            <a:r>
              <a:rPr lang="el-GR" sz="1400" b="1" dirty="0" err="1"/>
              <a:t>μυοεπιθηλιακά</a:t>
            </a:r>
            <a:r>
              <a:rPr lang="el-GR" sz="1400" b="1" dirty="0"/>
              <a:t> καρκινώματα (50%)</a:t>
            </a:r>
            <a:endParaRPr lang="en-US" sz="1400" b="1" dirty="0"/>
          </a:p>
          <a:p>
            <a:endParaRPr lang="el-GR" sz="1400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3105664"/>
            <a:ext cx="7488832" cy="2037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1600" y="4833037"/>
            <a:ext cx="5275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CK</a:t>
            </a:r>
            <a:endParaRPr lang="el-GR" sz="1400" b="1" dirty="0"/>
          </a:p>
        </p:txBody>
      </p:sp>
      <p:sp>
        <p:nvSpPr>
          <p:cNvPr id="7" name="TextBox 7"/>
          <p:cNvSpPr txBox="1"/>
          <p:nvPr/>
        </p:nvSpPr>
        <p:spPr>
          <a:xfrm>
            <a:off x="4932040" y="4833037"/>
            <a:ext cx="93610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/>
              <a:t>S100</a:t>
            </a:r>
            <a:endParaRPr lang="el-GR" sz="1400" b="1" dirty="0"/>
          </a:p>
        </p:txBody>
      </p:sp>
      <p:sp>
        <p:nvSpPr>
          <p:cNvPr id="8" name="5 - TextBox"/>
          <p:cNvSpPr txBox="1"/>
          <p:nvPr/>
        </p:nvSpPr>
        <p:spPr>
          <a:xfrm>
            <a:off x="5848967" y="2787774"/>
            <a:ext cx="3295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Practical Soft Tissue Pathology, 2019</a:t>
            </a:r>
            <a:endParaRPr lang="el-GR" sz="11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Ορθογώνιο"/>
          <p:cNvSpPr/>
          <p:nvPr/>
        </p:nvSpPr>
        <p:spPr>
          <a:xfrm>
            <a:off x="1" y="5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200" b="1" dirty="0" err="1">
                <a:solidFill>
                  <a:schemeClr val="accent1"/>
                </a:solidFill>
              </a:rPr>
              <a:t>Μυοεπιθηλιακοί</a:t>
            </a:r>
            <a:r>
              <a:rPr lang="el-GR" sz="2200" b="1" dirty="0">
                <a:solidFill>
                  <a:schemeClr val="accent1"/>
                </a:solidFill>
              </a:rPr>
              <a:t> όγκοι μαλακών μορίων – Διαφορική διάγνωση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25" y="411510"/>
            <a:ext cx="6871661" cy="2106234"/>
          </a:xfrm>
          <a:prstGeom prst="rect">
            <a:avLst/>
          </a:prstGeom>
        </p:spPr>
      </p:pic>
      <p:sp>
        <p:nvSpPr>
          <p:cNvPr id="5" name="Rectangle 7"/>
          <p:cNvSpPr/>
          <p:nvPr/>
        </p:nvSpPr>
        <p:spPr>
          <a:xfrm>
            <a:off x="1259632" y="1563638"/>
            <a:ext cx="6480720" cy="43204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17744"/>
            <a:ext cx="7272808" cy="2430270"/>
          </a:xfrm>
          <a:prstGeom prst="rect">
            <a:avLst/>
          </a:prstGeom>
        </p:spPr>
      </p:pic>
      <p:sp>
        <p:nvSpPr>
          <p:cNvPr id="7" name="Rectangle 5"/>
          <p:cNvSpPr/>
          <p:nvPr/>
        </p:nvSpPr>
        <p:spPr>
          <a:xfrm>
            <a:off x="1115625" y="3169721"/>
            <a:ext cx="6911405" cy="4281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5 - TextBox"/>
          <p:cNvSpPr txBox="1"/>
          <p:nvPr/>
        </p:nvSpPr>
        <p:spPr>
          <a:xfrm>
            <a:off x="5631186" y="4947292"/>
            <a:ext cx="35493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  <a:latin typeface="Arial"/>
              </a:rPr>
              <a:t>Hornick</a:t>
            </a:r>
            <a:r>
              <a:rPr lang="el-GR" sz="1100" i="1" dirty="0">
                <a:solidFill>
                  <a:schemeClr val="accent1"/>
                </a:solidFill>
                <a:latin typeface="Arial"/>
              </a:rPr>
              <a:t>, </a:t>
            </a:r>
            <a:r>
              <a:rPr lang="en-US" sz="1100" i="1" dirty="0">
                <a:solidFill>
                  <a:schemeClr val="accent1"/>
                </a:solidFill>
                <a:latin typeface="Arial"/>
              </a:rPr>
              <a:t>Practical Soft Tissue Pathology, 2019</a:t>
            </a:r>
            <a:endParaRPr lang="el-GR" sz="1100" i="1" dirty="0">
              <a:solidFill>
                <a:schemeClr val="accent1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6"/>
          <p:cNvSpPr/>
          <p:nvPr/>
        </p:nvSpPr>
        <p:spPr>
          <a:xfrm>
            <a:off x="1331649" y="33472"/>
            <a:ext cx="6489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400" b="1" dirty="0">
                <a:solidFill>
                  <a:schemeClr val="accent1"/>
                </a:solidFill>
              </a:rPr>
              <a:t>Εξωσκελετικό </a:t>
            </a:r>
            <a:r>
              <a:rPr lang="el-GR" sz="2400" b="1" dirty="0" err="1">
                <a:solidFill>
                  <a:schemeClr val="accent1"/>
                </a:solidFill>
              </a:rPr>
              <a:t>Μυξοειδές</a:t>
            </a:r>
            <a:r>
              <a:rPr lang="el-GR" sz="2400" b="1" dirty="0">
                <a:solidFill>
                  <a:schemeClr val="accent1"/>
                </a:solidFill>
              </a:rPr>
              <a:t> </a:t>
            </a:r>
            <a:r>
              <a:rPr lang="el-GR" sz="2400" b="1" dirty="0" err="1">
                <a:solidFill>
                  <a:schemeClr val="accent1"/>
                </a:solidFill>
              </a:rPr>
              <a:t>Χονδροσάρκωμα</a:t>
            </a:r>
            <a:r>
              <a:rPr lang="el-GR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4" name="Τίτλος 1"/>
          <p:cNvSpPr txBox="1">
            <a:spLocks/>
          </p:cNvSpPr>
          <p:nvPr/>
        </p:nvSpPr>
        <p:spPr>
          <a:xfrm>
            <a:off x="415636" y="76958"/>
            <a:ext cx="8728364" cy="2324100"/>
          </a:xfrm>
          <a:prstGeom prst="rect">
            <a:avLst/>
          </a:prstGeom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600" b="1" dirty="0">
              <a:solidFill>
                <a:srgbClr val="C00000"/>
              </a:solidFill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0" y="634714"/>
            <a:ext cx="9144000" cy="44165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Εντόπιση:</a:t>
            </a:r>
            <a:r>
              <a:rPr lang="el-GR" sz="1600" dirty="0"/>
              <a:t> </a:t>
            </a:r>
            <a:r>
              <a:rPr lang="el-GR" sz="1600" b="1" dirty="0"/>
              <a:t>εν τω βάθει μαλακά μόρια των εγγύς άκρων, </a:t>
            </a:r>
            <a:r>
              <a:rPr lang="el-GR" sz="1600" dirty="0"/>
              <a:t>κορμός, κεφαλή-τράχηλος, παρασπονδυλικά, κοιλία, πύελος, πέλμα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Μέση ηλικία 50 έτη, σπάνια σε παιδιά, Α&gt;Γ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Μακρόχρονη επιβίωση παρά την ανάπτυξη μεταστάσεων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Διαγνωστικά κριτήρια: </a:t>
            </a:r>
          </a:p>
          <a:p>
            <a:pPr marL="898525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600" b="1" dirty="0" err="1"/>
              <a:t>Πολυοζώδες</a:t>
            </a:r>
            <a:r>
              <a:rPr lang="el-GR" sz="1600" b="1" dirty="0"/>
              <a:t>/</a:t>
            </a:r>
            <a:r>
              <a:rPr lang="el-GR" sz="1600" b="1" dirty="0" err="1"/>
              <a:t>πολυλοβωτό</a:t>
            </a:r>
            <a:r>
              <a:rPr lang="el-GR" sz="1600" b="1" dirty="0"/>
              <a:t> πρότυπο ανάπτυξης</a:t>
            </a:r>
          </a:p>
          <a:p>
            <a:pPr marL="898525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600" b="1" dirty="0" err="1"/>
              <a:t>Ηωσινόφιλα</a:t>
            </a:r>
            <a:r>
              <a:rPr lang="el-GR" sz="1600" b="1" dirty="0"/>
              <a:t> κύτταρα</a:t>
            </a:r>
            <a:r>
              <a:rPr lang="el-GR" sz="1600" dirty="0"/>
              <a:t> ομοιόμορφους στρογγυλούς πυρήνες </a:t>
            </a:r>
            <a:r>
              <a:rPr lang="el-GR" sz="1600" b="1" dirty="0"/>
              <a:t>σε χορδές ή συνδεόμενες με </a:t>
            </a:r>
            <a:r>
              <a:rPr lang="el-GR" sz="1600" b="1" dirty="0" err="1"/>
              <a:t>δοκίδες</a:t>
            </a:r>
            <a:endParaRPr lang="el-GR" sz="1600" b="1" dirty="0"/>
          </a:p>
          <a:p>
            <a:pPr marL="898525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600" b="1" dirty="0"/>
              <a:t>Άφθονο </a:t>
            </a:r>
            <a:r>
              <a:rPr lang="el-GR" sz="1600" b="1" dirty="0" err="1"/>
              <a:t>μυξοειδές</a:t>
            </a:r>
            <a:r>
              <a:rPr lang="el-GR" sz="1600" b="1" dirty="0"/>
              <a:t> στρώμα</a:t>
            </a:r>
            <a:r>
              <a:rPr lang="el-GR" sz="1600" dirty="0"/>
              <a:t>, ΧΩΡΙΣ ΣΧΗΜΑΤΙΣΜΌ ΧΟΝΔΡΟΥ</a:t>
            </a:r>
          </a:p>
          <a:p>
            <a:pPr marL="898525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600" dirty="0"/>
              <a:t>Μικρή </a:t>
            </a:r>
            <a:r>
              <a:rPr lang="el-GR" sz="1600" dirty="0" err="1"/>
              <a:t>μιτωτική</a:t>
            </a:r>
            <a:r>
              <a:rPr lang="el-GR" sz="1600" dirty="0"/>
              <a:t> δραστηριότητα</a:t>
            </a:r>
          </a:p>
          <a:p>
            <a:pPr marL="898525" indent="-3429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l-GR" sz="1600" b="1" dirty="0"/>
              <a:t>Σπανίως ραβδοειδής </a:t>
            </a:r>
            <a:r>
              <a:rPr lang="el-GR" sz="1600" b="1" dirty="0" err="1"/>
              <a:t>μορφολογία,αυξημένη</a:t>
            </a:r>
            <a:r>
              <a:rPr lang="el-GR" sz="1600" b="1" dirty="0"/>
              <a:t> </a:t>
            </a:r>
            <a:r>
              <a:rPr lang="el-GR" sz="1600" b="1" dirty="0" err="1"/>
              <a:t>κυτταροβρίθεια</a:t>
            </a:r>
            <a:r>
              <a:rPr lang="el-GR" sz="1600" b="1" dirty="0"/>
              <a:t> </a:t>
            </a:r>
            <a:r>
              <a:rPr lang="el-GR" sz="1600" dirty="0"/>
              <a:t>και υψηλόβαθμη </a:t>
            </a:r>
            <a:r>
              <a:rPr lang="el-GR" sz="1600" dirty="0" err="1"/>
              <a:t>ατυπία</a:t>
            </a:r>
            <a:endParaRPr lang="el-GR" sz="1600" dirty="0"/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Ανοσοφαινότυπος</a:t>
            </a:r>
            <a:r>
              <a:rPr lang="el-GR" sz="1600" b="1" dirty="0"/>
              <a:t>:</a:t>
            </a:r>
          </a:p>
          <a:p>
            <a:pPr marL="900113" indent="-360363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b="1" dirty="0"/>
              <a:t>S100</a:t>
            </a:r>
            <a:r>
              <a:rPr lang="el-GR" sz="1600" b="1" dirty="0"/>
              <a:t>+</a:t>
            </a:r>
            <a:r>
              <a:rPr lang="en-US" sz="1600" dirty="0"/>
              <a:t> (</a:t>
            </a:r>
            <a:r>
              <a:rPr lang="el-GR" sz="1600" b="1" dirty="0"/>
              <a:t>20%</a:t>
            </a:r>
            <a:r>
              <a:rPr lang="el-GR" sz="1600" dirty="0"/>
              <a:t> των περιπτώσεων</a:t>
            </a:r>
            <a:r>
              <a:rPr lang="en-US" sz="1600" dirty="0"/>
              <a:t>), </a:t>
            </a:r>
            <a:r>
              <a:rPr lang="en-US" sz="1600" b="1" dirty="0" err="1"/>
              <a:t>ckit</a:t>
            </a:r>
            <a:r>
              <a:rPr lang="el-GR" sz="1600" b="1" dirty="0"/>
              <a:t>+</a:t>
            </a:r>
            <a:r>
              <a:rPr lang="en-US" sz="1600" dirty="0"/>
              <a:t> (</a:t>
            </a:r>
            <a:r>
              <a:rPr lang="el-GR" sz="1600" b="1" dirty="0"/>
              <a:t>30%</a:t>
            </a:r>
            <a:r>
              <a:rPr lang="el-GR" sz="1600" dirty="0"/>
              <a:t> των περιπτώσεων</a:t>
            </a:r>
            <a:r>
              <a:rPr lang="en-US" sz="1600" dirty="0"/>
              <a:t>), </a:t>
            </a:r>
            <a:r>
              <a:rPr lang="en-US" sz="1600" b="1" dirty="0" err="1"/>
              <a:t>synaptophysin</a:t>
            </a:r>
            <a:r>
              <a:rPr lang="en-US" sz="1600" b="1" dirty="0"/>
              <a:t>±, NSE±</a:t>
            </a:r>
          </a:p>
          <a:p>
            <a:pPr marL="900113" indent="-360363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1600" b="1" dirty="0"/>
              <a:t>INI1</a:t>
            </a:r>
            <a:r>
              <a:rPr lang="el-GR" sz="1600" b="1" dirty="0"/>
              <a:t>- σε κύτταρα με ραβδοειδή μορφολογία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Μοριακά ευρήματα:</a:t>
            </a:r>
            <a:r>
              <a:rPr lang="el-GR" sz="1600" dirty="0"/>
              <a:t> αναδιατάξεις </a:t>
            </a:r>
            <a:r>
              <a:rPr lang="en-US" sz="1600" b="1" i="1" dirty="0"/>
              <a:t>NR4A3</a:t>
            </a:r>
            <a:r>
              <a:rPr lang="el-GR" sz="1600" i="1" dirty="0"/>
              <a:t> </a:t>
            </a:r>
            <a:r>
              <a:rPr lang="el-GR" sz="1600" dirty="0"/>
              <a:t>στο </a:t>
            </a:r>
            <a:r>
              <a:rPr lang="en-US" sz="1600" dirty="0"/>
              <a:t>&gt;</a:t>
            </a:r>
            <a:r>
              <a:rPr lang="el-GR" sz="1600" dirty="0"/>
              <a:t>90% των περιπτώσεων – ΑΠΟΛΥΤΑ ΕΙΔΙΚΕΣ</a:t>
            </a: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6"/>
          <p:cNvSpPr/>
          <p:nvPr/>
        </p:nvSpPr>
        <p:spPr>
          <a:xfrm>
            <a:off x="1331649" y="-20538"/>
            <a:ext cx="64898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000" b="1" dirty="0">
                <a:solidFill>
                  <a:schemeClr val="accent1"/>
                </a:solidFill>
              </a:rPr>
              <a:t>Εξωσκελετικό </a:t>
            </a:r>
            <a:r>
              <a:rPr lang="el-GR" sz="2000" b="1" dirty="0" err="1">
                <a:solidFill>
                  <a:schemeClr val="accent1"/>
                </a:solidFill>
              </a:rPr>
              <a:t>Μυξοειδές</a:t>
            </a:r>
            <a:r>
              <a:rPr lang="el-GR" sz="2000" b="1" dirty="0">
                <a:solidFill>
                  <a:schemeClr val="accent1"/>
                </a:solidFill>
              </a:rPr>
              <a:t> </a:t>
            </a:r>
            <a:r>
              <a:rPr lang="el-GR" sz="2000" b="1" dirty="0" err="1">
                <a:solidFill>
                  <a:schemeClr val="accent1"/>
                </a:solidFill>
              </a:rPr>
              <a:t>Χονδροσάρκωμα</a:t>
            </a:r>
            <a:r>
              <a:rPr lang="el-GR" sz="20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1514"/>
            <a:ext cx="4499992" cy="210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25" y="357504"/>
            <a:ext cx="437808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517744"/>
            <a:ext cx="453650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0" y="2301724"/>
            <a:ext cx="464400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prstClr val="black"/>
                </a:solidFill>
              </a:rPr>
              <a:t>οζώδης αρχιτεκτονική με ινώδη </a:t>
            </a:r>
            <a:r>
              <a:rPr lang="el-GR" sz="1200" dirty="0" err="1">
                <a:solidFill>
                  <a:prstClr val="black"/>
                </a:solidFill>
              </a:rPr>
              <a:t>διαφραγμάτια</a:t>
            </a:r>
            <a:r>
              <a:rPr lang="el-GR" sz="1200" dirty="0">
                <a:solidFill>
                  <a:prstClr val="black"/>
                </a:solidFill>
              </a:rPr>
              <a:t> </a:t>
            </a:r>
            <a:endParaRPr lang="el-GR" sz="1200" dirty="0"/>
          </a:p>
        </p:txBody>
      </p:sp>
      <p:sp>
        <p:nvSpPr>
          <p:cNvPr id="8" name="7 - Ορθογώνιο"/>
          <p:cNvSpPr/>
          <p:nvPr/>
        </p:nvSpPr>
        <p:spPr>
          <a:xfrm>
            <a:off x="4572000" y="2309995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l-GR" sz="1100" dirty="0">
                <a:solidFill>
                  <a:prstClr val="black"/>
                </a:solidFill>
              </a:rPr>
              <a:t>άφθονο </a:t>
            </a:r>
            <a:r>
              <a:rPr lang="el-GR" sz="1100" dirty="0" err="1">
                <a:solidFill>
                  <a:prstClr val="black"/>
                </a:solidFill>
              </a:rPr>
              <a:t>μυξοειδές</a:t>
            </a:r>
            <a:r>
              <a:rPr lang="el-GR" sz="1100" dirty="0">
                <a:solidFill>
                  <a:prstClr val="black"/>
                </a:solidFill>
              </a:rPr>
              <a:t> στρώμα και χορδές ομοιόμορφων κυττάρων </a:t>
            </a:r>
            <a:endParaRPr lang="el-GR" sz="1100" dirty="0"/>
          </a:p>
        </p:txBody>
      </p:sp>
      <p:sp>
        <p:nvSpPr>
          <p:cNvPr id="9" name="8 - Ορθογώνιο"/>
          <p:cNvSpPr/>
          <p:nvPr/>
        </p:nvSpPr>
        <p:spPr>
          <a:xfrm>
            <a:off x="4283968" y="4731991"/>
            <a:ext cx="4896544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100" dirty="0">
                <a:solidFill>
                  <a:prstClr val="black"/>
                </a:solidFill>
              </a:rPr>
              <a:t>συμπαγείς κυτταρικές αθροίσεις (ΔΔ επιθηλιακό νεόπλασμα)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5940161" y="4947295"/>
            <a:ext cx="3291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>
                <a:solidFill>
                  <a:schemeClr val="accent1"/>
                </a:solidFill>
                <a:latin typeface="Arial"/>
              </a:rPr>
              <a:t>WHO</a:t>
            </a:r>
            <a:r>
              <a:rPr lang="el-GR" sz="1000" i="1" dirty="0">
                <a:solidFill>
                  <a:schemeClr val="accent1"/>
                </a:solidFill>
                <a:latin typeface="Arial"/>
              </a:rPr>
              <a:t>, </a:t>
            </a:r>
            <a:r>
              <a:rPr lang="en-US" sz="1000" i="1" dirty="0">
                <a:solidFill>
                  <a:schemeClr val="accent1"/>
                </a:solidFill>
                <a:latin typeface="Arial"/>
              </a:rPr>
              <a:t>Soft tissue and bone tumors 2020</a:t>
            </a:r>
            <a:endParaRPr lang="el-GR" sz="1000" i="1" dirty="0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" y="2517744"/>
            <a:ext cx="4502163" cy="2214246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-36512" y="4717621"/>
            <a:ext cx="462723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prstClr val="black"/>
                </a:solidFill>
              </a:rPr>
              <a:t>Κυτταροβριθής υπότυπος: μικρή ποσότητα ενδιάμεσου στρώματος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339752" y="19549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chemeClr val="accent1"/>
                </a:solidFill>
              </a:rPr>
              <a:t>Μυξοειδές</a:t>
            </a:r>
            <a:r>
              <a:rPr lang="el-GR" sz="2400" b="1" dirty="0">
                <a:solidFill>
                  <a:schemeClr val="accent1"/>
                </a:solidFill>
              </a:rPr>
              <a:t> </a:t>
            </a:r>
            <a:r>
              <a:rPr lang="el-GR" sz="2400" b="1" dirty="0" err="1">
                <a:solidFill>
                  <a:schemeClr val="accent1"/>
                </a:solidFill>
              </a:rPr>
              <a:t>λιποσάρκωμα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611560" y="681540"/>
            <a:ext cx="81369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Συνήθως νέοι </a:t>
            </a:r>
            <a:r>
              <a:rPr lang="el-GR" b="1" dirty="0"/>
              <a:t>ενήλικες</a:t>
            </a:r>
            <a:r>
              <a:rPr lang="el-GR" dirty="0"/>
              <a:t> (&lt;40 ετών). Ο συχνότερος τύπος </a:t>
            </a:r>
            <a:r>
              <a:rPr lang="el-GR" dirty="0" err="1"/>
              <a:t>λιποσαρκώματος</a:t>
            </a:r>
            <a:r>
              <a:rPr lang="el-GR" dirty="0"/>
              <a:t> σε παιδιά και εφήβους</a:t>
            </a:r>
            <a:endParaRPr lang="en-US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dirty="0"/>
              <a:t>Βραδέως αυξανόμενη, εν τω </a:t>
            </a:r>
            <a:r>
              <a:rPr lang="el-GR" dirty="0" err="1"/>
              <a:t>βάθει</a:t>
            </a:r>
            <a:r>
              <a:rPr lang="el-GR" dirty="0"/>
              <a:t> μάζα συνήθως στα κάτω άκρα</a:t>
            </a:r>
            <a:endParaRPr lang="en-US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Ιστολογία: Ομοιόμορφο </a:t>
            </a:r>
            <a:r>
              <a:rPr lang="el-GR" b="1" dirty="0" err="1"/>
              <a:t>μυξοειδές</a:t>
            </a:r>
            <a:r>
              <a:rPr lang="el-GR" b="1" dirty="0"/>
              <a:t> υπόστρωμα, μονότονος πληθυσμός βραχέων </a:t>
            </a:r>
            <a:r>
              <a:rPr lang="el-GR" b="1" dirty="0" err="1"/>
              <a:t>ατρακτόμορφων</a:t>
            </a:r>
            <a:r>
              <a:rPr lang="el-GR" b="1" dirty="0"/>
              <a:t> κυττάρων, </a:t>
            </a:r>
            <a:r>
              <a:rPr lang="el-GR" b="1" dirty="0" err="1"/>
              <a:t>μονο</a:t>
            </a:r>
            <a:r>
              <a:rPr lang="el-GR" b="1" dirty="0"/>
              <a:t>/</a:t>
            </a:r>
            <a:r>
              <a:rPr lang="el-GR" b="1" dirty="0" err="1"/>
              <a:t>δι</a:t>
            </a:r>
            <a:r>
              <a:rPr lang="el-GR" b="1" dirty="0"/>
              <a:t>-</a:t>
            </a:r>
            <a:r>
              <a:rPr lang="el-GR" b="1" dirty="0" err="1"/>
              <a:t>κενοτοπιώδεις</a:t>
            </a:r>
            <a:r>
              <a:rPr lang="el-GR" b="1" dirty="0"/>
              <a:t> </a:t>
            </a:r>
            <a:r>
              <a:rPr lang="el-GR" b="1" dirty="0" err="1"/>
              <a:t>λιποβλάστες</a:t>
            </a:r>
            <a:r>
              <a:rPr lang="el-GR" b="1" dirty="0"/>
              <a:t>, προβάλλον δίκτυο </a:t>
            </a:r>
            <a:r>
              <a:rPr lang="el-GR" b="1" dirty="0" err="1"/>
              <a:t>διακλαδούμενων</a:t>
            </a:r>
            <a:r>
              <a:rPr lang="el-GR" b="1" dirty="0"/>
              <a:t> </a:t>
            </a:r>
            <a:r>
              <a:rPr lang="el-GR" b="1" dirty="0" err="1"/>
              <a:t>λεπτοτοιχωματικών</a:t>
            </a:r>
            <a:r>
              <a:rPr lang="el-GR" b="1" dirty="0"/>
              <a:t> τριχοειδών</a:t>
            </a:r>
            <a:endParaRPr lang="en-US" b="1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l-GR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/>
              <a:t>Μοριακά ευρήματα</a:t>
            </a:r>
            <a:r>
              <a:rPr lang="el-GR" dirty="0"/>
              <a:t>: </a:t>
            </a:r>
            <a:r>
              <a:rPr lang="en-US" b="1" dirty="0"/>
              <a:t>DDIT</a:t>
            </a:r>
            <a:r>
              <a:rPr lang="el-GR" b="1" dirty="0"/>
              <a:t>3</a:t>
            </a:r>
            <a:r>
              <a:rPr lang="en-US" b="1" dirty="0"/>
              <a:t>/FUS</a:t>
            </a:r>
            <a:r>
              <a:rPr lang="el-GR" b="1" dirty="0"/>
              <a:t> (90%) – </a:t>
            </a:r>
            <a:r>
              <a:rPr lang="en-US" b="1" dirty="0"/>
              <a:t>DDIT3/EWSR1 (10%)</a:t>
            </a:r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endParaRPr lang="en-US" dirty="0"/>
          </a:p>
          <a:p>
            <a:pPr marL="360363" indent="-3603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b="1" dirty="0" err="1"/>
              <a:t>Ανοσοφαινότυπος</a:t>
            </a:r>
            <a:r>
              <a:rPr lang="el-GR" dirty="0"/>
              <a:t>: συχνά </a:t>
            </a:r>
            <a:r>
              <a:rPr lang="en-US" dirty="0"/>
              <a:t>S100+/</a:t>
            </a:r>
            <a:r>
              <a:rPr lang="en-US" b="1" dirty="0"/>
              <a:t>DDIT3 </a:t>
            </a:r>
            <a:r>
              <a:rPr lang="el-GR" b="1" dirty="0"/>
              <a:t>διάχυτη πυρηνική έκφραση/σπάνια </a:t>
            </a:r>
            <a:r>
              <a:rPr lang="en-US" b="1" dirty="0"/>
              <a:t>MDM2 </a:t>
            </a:r>
            <a:r>
              <a:rPr lang="el-GR" b="1" dirty="0"/>
              <a:t>και</a:t>
            </a:r>
            <a:r>
              <a:rPr lang="en-US" b="1" dirty="0"/>
              <a:t> CDK4+</a:t>
            </a:r>
            <a:endParaRPr lang="el-GR" b="1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411760" y="3346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accent1"/>
                </a:solidFill>
              </a:rPr>
              <a:t>Μυξοειδές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  <a:r>
              <a:rPr lang="el-GR" b="1" dirty="0" err="1">
                <a:solidFill>
                  <a:schemeClr val="accent1"/>
                </a:solidFill>
              </a:rPr>
              <a:t>λιποσάρκωμα</a:t>
            </a:r>
            <a:endParaRPr lang="el-GR" b="1" dirty="0">
              <a:solidFill>
                <a:schemeClr val="accent1"/>
              </a:solidFill>
            </a:endParaRPr>
          </a:p>
        </p:txBody>
      </p:sp>
      <p:pic>
        <p:nvPicPr>
          <p:cNvPr id="7170" name="Picture 2" descr="C:\Users\User\Desktop\5.15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57504"/>
            <a:ext cx="4860032" cy="2646294"/>
          </a:xfrm>
          <a:prstGeom prst="rect">
            <a:avLst/>
          </a:prstGeom>
          <a:noFill/>
        </p:spPr>
      </p:pic>
      <p:pic>
        <p:nvPicPr>
          <p:cNvPr id="7171" name="Picture 3" descr="C:\Users\User\Desktop\5.1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357504"/>
            <a:ext cx="4339799" cy="2646294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1" y="2749882"/>
            <a:ext cx="145745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100" b="1" dirty="0"/>
              <a:t>Δεξαμενές </a:t>
            </a:r>
            <a:r>
              <a:rPr lang="el-GR" sz="1100" b="1" dirty="0" err="1"/>
              <a:t>βλέννης</a:t>
            </a:r>
            <a:endParaRPr lang="el-GR" sz="1100" b="1" dirty="0"/>
          </a:p>
        </p:txBody>
      </p:sp>
      <p:sp>
        <p:nvSpPr>
          <p:cNvPr id="9" name="8 - Ορθογώνιο"/>
          <p:cNvSpPr/>
          <p:nvPr/>
        </p:nvSpPr>
        <p:spPr>
          <a:xfrm>
            <a:off x="4283968" y="2679763"/>
            <a:ext cx="4860032" cy="4154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050" b="1" dirty="0"/>
              <a:t>Μονότονα </a:t>
            </a:r>
            <a:r>
              <a:rPr lang="el-GR" sz="1050" b="1" dirty="0" err="1"/>
              <a:t>ατρακτόμορφα</a:t>
            </a:r>
            <a:r>
              <a:rPr lang="el-GR" sz="1050" b="1" dirty="0"/>
              <a:t> κύτταρα χωρίς </a:t>
            </a:r>
            <a:r>
              <a:rPr lang="el-GR" sz="1050" b="1" dirty="0" err="1"/>
              <a:t>ατυπία</a:t>
            </a:r>
            <a:r>
              <a:rPr lang="el-GR" sz="1050" b="1" dirty="0"/>
              <a:t> και </a:t>
            </a:r>
            <a:r>
              <a:rPr lang="el-GR" sz="1050" b="1" dirty="0" err="1"/>
              <a:t>διακλαδούμενα</a:t>
            </a:r>
            <a:r>
              <a:rPr lang="el-GR" sz="1050" b="1" dirty="0"/>
              <a:t> τριχοειδή</a:t>
            </a:r>
          </a:p>
        </p:txBody>
      </p:sp>
      <p:pic>
        <p:nvPicPr>
          <p:cNvPr id="7172" name="Picture 4" descr="C:\Users\User\Desktop\12.5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3036094"/>
            <a:ext cx="5040560" cy="2107406"/>
          </a:xfrm>
          <a:prstGeom prst="rect">
            <a:avLst/>
          </a:prstGeom>
          <a:noFill/>
        </p:spPr>
      </p:pic>
      <p:sp>
        <p:nvSpPr>
          <p:cNvPr id="11" name="10 - Ορθογώνιο"/>
          <p:cNvSpPr/>
          <p:nvPr/>
        </p:nvSpPr>
        <p:spPr>
          <a:xfrm>
            <a:off x="2555776" y="4912668"/>
            <a:ext cx="2539478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l-GR" sz="1050" b="1" dirty="0"/>
              <a:t>Μόνο/</a:t>
            </a:r>
            <a:r>
              <a:rPr lang="el-GR" sz="1050" b="1" dirty="0" err="1"/>
              <a:t>δι</a:t>
            </a:r>
            <a:r>
              <a:rPr lang="el-GR" sz="1050" b="1" dirty="0"/>
              <a:t>-</a:t>
            </a:r>
            <a:r>
              <a:rPr lang="el-GR" sz="1050" b="1" dirty="0" err="1"/>
              <a:t>κενοτοπιώδεις</a:t>
            </a:r>
            <a:r>
              <a:rPr lang="el-GR" sz="1050" b="1" dirty="0"/>
              <a:t> </a:t>
            </a:r>
            <a:r>
              <a:rPr lang="el-GR" sz="1050" b="1" dirty="0" err="1"/>
              <a:t>λιποβλάστες</a:t>
            </a:r>
            <a:endParaRPr lang="el-GR" sz="105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7452320" y="4785997"/>
            <a:ext cx="169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i="1" dirty="0" err="1">
                <a:solidFill>
                  <a:schemeClr val="accent1"/>
                </a:solidFill>
              </a:rPr>
              <a:t>Hornick</a:t>
            </a:r>
            <a:r>
              <a:rPr lang="en-US" sz="900" i="1" dirty="0">
                <a:solidFill>
                  <a:schemeClr val="accent1"/>
                </a:solidFill>
              </a:rPr>
              <a:t>, Practical soft tissue pathology 2019</a:t>
            </a:r>
            <a:endParaRPr lang="el-GR" sz="9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763688" y="-2053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accent1"/>
                </a:solidFill>
              </a:rPr>
              <a:t>Μυξοειδές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  <a:r>
              <a:rPr lang="el-GR" b="1" dirty="0" err="1">
                <a:solidFill>
                  <a:schemeClr val="accent1"/>
                </a:solidFill>
              </a:rPr>
              <a:t>λιποσάρκωμα</a:t>
            </a:r>
            <a:r>
              <a:rPr lang="el-GR" b="1" dirty="0">
                <a:solidFill>
                  <a:schemeClr val="accent1"/>
                </a:solidFill>
              </a:rPr>
              <a:t> υψηλής κακοήθειας</a:t>
            </a:r>
          </a:p>
        </p:txBody>
      </p:sp>
      <p:pic>
        <p:nvPicPr>
          <p:cNvPr id="9218" name="Picture 2" descr="C:\Users\User\Desktop\12.6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39502"/>
            <a:ext cx="4248472" cy="2373992"/>
          </a:xfrm>
          <a:prstGeom prst="rect">
            <a:avLst/>
          </a:prstGeom>
          <a:noFill/>
        </p:spPr>
      </p:pic>
      <p:sp>
        <p:nvSpPr>
          <p:cNvPr id="9" name="8 - Ορθογώνιο"/>
          <p:cNvSpPr/>
          <p:nvPr/>
        </p:nvSpPr>
        <p:spPr>
          <a:xfrm>
            <a:off x="4572000" y="495629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Hornick</a:t>
            </a:r>
            <a:r>
              <a:rPr lang="en-US" sz="1000" i="1" dirty="0">
                <a:solidFill>
                  <a:schemeClr val="accent1"/>
                </a:solidFill>
              </a:rPr>
              <a:t>, Practical soft tissue pathology 2019</a:t>
            </a:r>
            <a:endParaRPr lang="el-GR" sz="1000" i="1" dirty="0">
              <a:solidFill>
                <a:schemeClr val="accent1"/>
              </a:solidFill>
            </a:endParaRPr>
          </a:p>
        </p:txBody>
      </p:sp>
      <p:pic>
        <p:nvPicPr>
          <p:cNvPr id="8194" name="Picture 2" descr="C:\Users\User\Desktop\ik\9496x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5766"/>
            <a:ext cx="4211960" cy="2427734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0" y="2499742"/>
            <a:ext cx="351013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000" b="1" dirty="0"/>
              <a:t>Υψηλής κακοήθειας </a:t>
            </a:r>
            <a:r>
              <a:rPr lang="el-GR" sz="1000" b="1" dirty="0" err="1"/>
              <a:t>μυξοειδές</a:t>
            </a:r>
            <a:r>
              <a:rPr lang="el-GR" sz="1000" b="1" dirty="0"/>
              <a:t> </a:t>
            </a:r>
            <a:r>
              <a:rPr lang="el-GR" sz="1000" b="1" dirty="0" err="1"/>
              <a:t>λιποσάρκωμα</a:t>
            </a:r>
            <a:r>
              <a:rPr lang="el-GR" sz="1000" b="1" dirty="0"/>
              <a:t>, </a:t>
            </a:r>
            <a:r>
              <a:rPr lang="el-GR" sz="1000" b="1" dirty="0" err="1"/>
              <a:t>στρογγυλοκύτταρική</a:t>
            </a:r>
            <a:r>
              <a:rPr lang="el-GR" sz="1000" b="1" dirty="0"/>
              <a:t> μορφολογία</a:t>
            </a:r>
          </a:p>
        </p:txBody>
      </p:sp>
      <p:pic>
        <p:nvPicPr>
          <p:cNvPr id="8195" name="Picture 3" descr="C:\Users\User\Desktop\ik\9496x100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39502"/>
            <a:ext cx="4932040" cy="2376264"/>
          </a:xfrm>
          <a:prstGeom prst="rect">
            <a:avLst/>
          </a:prstGeom>
          <a:noFill/>
        </p:spPr>
      </p:pic>
      <p:pic>
        <p:nvPicPr>
          <p:cNvPr id="8196" name="Picture 4" descr="C:\Users\User\Desktop\ik\s100 9496.jpg"/>
          <p:cNvPicPr>
            <a:picLocks noChangeAspect="1" noChangeArrowheads="1"/>
          </p:cNvPicPr>
          <p:nvPr/>
        </p:nvPicPr>
        <p:blipFill>
          <a:blip r:embed="rId5" cstate="print">
            <a:lum bright="-4000" contrast="35000"/>
          </a:blip>
          <a:srcRect/>
          <a:stretch>
            <a:fillRect/>
          </a:stretch>
        </p:blipFill>
        <p:spPr bwMode="auto">
          <a:xfrm>
            <a:off x="4211960" y="2715766"/>
            <a:ext cx="4932040" cy="2232248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4211960" y="4659983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S100</a:t>
            </a:r>
            <a:endParaRPr lang="el-GR" sz="12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7196986" y="1526498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Low grade</a:t>
            </a:r>
            <a:endParaRPr lang="el-GR" sz="1100" b="1" dirty="0">
              <a:solidFill>
                <a:schemeClr val="bg1"/>
              </a:solidFill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4446240" y="1855420"/>
            <a:ext cx="683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High grade</a:t>
            </a:r>
            <a:endParaRPr lang="el-GR" sz="1100" b="1" dirty="0">
              <a:solidFill>
                <a:schemeClr val="bg1"/>
              </a:solidFill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6005345" y="841821"/>
            <a:ext cx="648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Low grade</a:t>
            </a:r>
            <a:endParaRPr lang="el-GR" sz="1100" b="1" dirty="0">
              <a:solidFill>
                <a:schemeClr val="bg1"/>
              </a:solidFill>
            </a:endParaRPr>
          </a:p>
        </p:txBody>
      </p:sp>
      <p:sp>
        <p:nvSpPr>
          <p:cNvPr id="15" name="14 - TextBox"/>
          <p:cNvSpPr txBox="1"/>
          <p:nvPr/>
        </p:nvSpPr>
        <p:spPr>
          <a:xfrm>
            <a:off x="5436096" y="2571750"/>
            <a:ext cx="252028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900" dirty="0"/>
              <a:t>Γυναίκα 50 ετών – Μαλακά μόρια ΑΡ μηρού</a:t>
            </a:r>
          </a:p>
        </p:txBody>
      </p:sp>
      <p:sp>
        <p:nvSpPr>
          <p:cNvPr id="16" name="12 - TextBox"/>
          <p:cNvSpPr txBox="1"/>
          <p:nvPr/>
        </p:nvSpPr>
        <p:spPr>
          <a:xfrm>
            <a:off x="8105018" y="626377"/>
            <a:ext cx="6835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High grade</a:t>
            </a:r>
            <a:endParaRPr lang="el-GR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51520" y="141482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Διαγνωστική προσέγγιση </a:t>
            </a:r>
            <a:r>
              <a:rPr lang="el-GR" b="1" dirty="0" err="1">
                <a:solidFill>
                  <a:schemeClr val="accent1"/>
                </a:solidFill>
              </a:rPr>
              <a:t>μυξοειδών</a:t>
            </a:r>
            <a:r>
              <a:rPr lang="el-GR" b="1" dirty="0">
                <a:solidFill>
                  <a:schemeClr val="accent1"/>
                </a:solidFill>
              </a:rPr>
              <a:t> νεοπλασμάτων μαλακών μορίων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899592" y="1059583"/>
            <a:ext cx="7632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Εντόπιση</a:t>
            </a:r>
            <a:r>
              <a:rPr lang="el-GR" sz="1600" dirty="0"/>
              <a:t> (χόριο, υποδόριο, κάτωθεν </a:t>
            </a:r>
            <a:r>
              <a:rPr lang="el-GR" sz="1600" dirty="0" err="1"/>
              <a:t>περιτονίας</a:t>
            </a:r>
            <a:r>
              <a:rPr lang="el-GR" sz="1600" dirty="0"/>
              <a:t>)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Έκταση του </a:t>
            </a:r>
            <a:r>
              <a:rPr lang="el-GR" sz="1600" b="1" dirty="0" err="1"/>
              <a:t>μυξοειδούς</a:t>
            </a:r>
            <a:r>
              <a:rPr lang="el-GR" sz="1600" b="1" dirty="0"/>
              <a:t> στρώματος </a:t>
            </a:r>
            <a:r>
              <a:rPr lang="el-GR" sz="1600" dirty="0"/>
              <a:t>(άφθονο ή περιορισμένο)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Πυρηνικός </a:t>
            </a:r>
            <a:r>
              <a:rPr lang="el-GR" sz="1600" b="1" dirty="0" err="1"/>
              <a:t>πλειομορφισμός</a:t>
            </a:r>
            <a:endParaRPr lang="el-GR" sz="1600" b="1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Χαρακτηριστικό αγγειακό πρότυπο</a:t>
            </a:r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269875" indent="-269875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Ενδελεχής δειγματοληψία </a:t>
            </a:r>
            <a:r>
              <a:rPr lang="el-GR" sz="1600" dirty="0"/>
              <a:t>για τυχόν αποκάλυψη χαρακτηριστικών διαγνωστικών άλλου τύπου νεοπλάσματος με </a:t>
            </a:r>
            <a:r>
              <a:rPr lang="el-GR" sz="1600" dirty="0" err="1"/>
              <a:t>περιοχική</a:t>
            </a:r>
            <a:r>
              <a:rPr lang="el-GR" sz="1600" dirty="0"/>
              <a:t> </a:t>
            </a:r>
            <a:r>
              <a:rPr lang="el-GR" sz="1600" dirty="0" err="1"/>
              <a:t>μυξοειδή</a:t>
            </a:r>
            <a:r>
              <a:rPr lang="el-GR" sz="1600" dirty="0"/>
              <a:t> εκφύλιση</a:t>
            </a:r>
            <a:endParaRPr lang="en-US" sz="1600" dirty="0"/>
          </a:p>
          <a:p>
            <a:pPr marL="269875" indent="-269875">
              <a:buClr>
                <a:schemeClr val="accent1"/>
              </a:buClr>
            </a:pPr>
            <a:r>
              <a:rPr lang="en-US" sz="1600" dirty="0"/>
              <a:t>    </a:t>
            </a:r>
            <a:r>
              <a:rPr lang="el-GR" sz="1600" dirty="0"/>
              <a:t> [προέχον </a:t>
            </a:r>
            <a:r>
              <a:rPr lang="el-GR" sz="1600" dirty="0" err="1"/>
              <a:t>δερματοϊνοσάρκωμα</a:t>
            </a:r>
            <a:r>
              <a:rPr lang="el-GR" sz="1600" dirty="0"/>
              <a:t>, </a:t>
            </a:r>
            <a:r>
              <a:rPr lang="el-GR" sz="1600" dirty="0" err="1"/>
              <a:t>συνοβιακό</a:t>
            </a:r>
            <a:r>
              <a:rPr lang="el-GR" sz="1600" dirty="0"/>
              <a:t> σάρκωμα, μονήρης ινώδης όγκος, νεοπλάσματα από τα έλυτρα των περιφερικών νεύρων, οζώδης </a:t>
            </a:r>
            <a:r>
              <a:rPr lang="el-GR" sz="1600" dirty="0" err="1"/>
              <a:t>περιτονιίτις</a:t>
            </a:r>
            <a:r>
              <a:rPr lang="el-GR" sz="1600" dirty="0"/>
              <a:t>]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>
            <a:spLocks noGrp="1"/>
          </p:cNvSpPr>
          <p:nvPr>
            <p:ph type="title"/>
          </p:nvPr>
        </p:nvSpPr>
        <p:spPr>
          <a:xfrm>
            <a:off x="0" y="87474"/>
            <a:ext cx="8748464" cy="396300"/>
          </a:xfrm>
          <a:noFill/>
        </p:spPr>
        <p:txBody>
          <a:bodyPr>
            <a:noAutofit/>
          </a:bodyPr>
          <a:lstStyle/>
          <a:p>
            <a:pPr algn="ctr"/>
            <a:r>
              <a:rPr lang="el-GR" sz="1600" dirty="0"/>
              <a:t>Νεοπλάσματα με </a:t>
            </a:r>
            <a:r>
              <a:rPr lang="el-GR" sz="1600" dirty="0" err="1"/>
              <a:t>μυξωματώδες</a:t>
            </a:r>
            <a:r>
              <a:rPr lang="el-GR" sz="1600" dirty="0"/>
              <a:t> στρώμα </a:t>
            </a:r>
            <a:r>
              <a:rPr lang="el-GR" sz="1600" b="1" dirty="0"/>
              <a:t>στα οποία η </a:t>
            </a:r>
            <a:r>
              <a:rPr lang="en-US" sz="1600" b="1" dirty="0"/>
              <a:t>NGS</a:t>
            </a:r>
            <a:r>
              <a:rPr lang="el-GR" sz="1600" b="1" dirty="0"/>
              <a:t> ανάλυση έχει ιδιαίτερη διαγνωστική αξία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0" y="4381754"/>
            <a:ext cx="5364088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Summary of </a:t>
            </a:r>
          </a:p>
          <a:p>
            <a:pPr algn="ctr"/>
            <a:r>
              <a:rPr lang="en-US" sz="1400" dirty="0" err="1">
                <a:solidFill>
                  <a:schemeClr val="bg1"/>
                </a:solidFill>
              </a:rPr>
              <a:t>myxoid</a:t>
            </a:r>
            <a:r>
              <a:rPr lang="en-US" sz="1400" dirty="0">
                <a:solidFill>
                  <a:schemeClr val="bg1"/>
                </a:solidFill>
              </a:rPr>
              <a:t> soft-tissue </a:t>
            </a:r>
            <a:r>
              <a:rPr lang="en-US" sz="1400" dirty="0" err="1">
                <a:solidFill>
                  <a:schemeClr val="bg1"/>
                </a:solidFill>
              </a:rPr>
              <a:t>neoplasms</a:t>
            </a:r>
            <a:endParaRPr lang="en-US" sz="1400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 with molecular diagnostic relevance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576064" y="1105742"/>
            <a:ext cx="8964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Benign tumors</a:t>
            </a:r>
          </a:p>
          <a:p>
            <a:r>
              <a:rPr lang="en-US" sz="1200" dirty="0"/>
              <a:t>	Nodular fasciitis		</a:t>
            </a:r>
            <a:r>
              <a:rPr lang="el-GR" sz="1200" dirty="0"/>
              <a:t>                      </a:t>
            </a:r>
            <a:r>
              <a:rPr lang="en-US" sz="1200" dirty="0"/>
              <a:t>USP6 - MYH9</a:t>
            </a:r>
          </a:p>
          <a:p>
            <a:r>
              <a:rPr lang="en-US" sz="1200" dirty="0"/>
              <a:t>Intermediate tumors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Myxoinflammatory</a:t>
            </a:r>
            <a:r>
              <a:rPr lang="en-US" sz="1200" dirty="0"/>
              <a:t> fibroblastic sarcoma/tumor</a:t>
            </a:r>
            <a:r>
              <a:rPr lang="el-GR" sz="1200" dirty="0"/>
              <a:t> </a:t>
            </a:r>
            <a:r>
              <a:rPr lang="en-US" sz="1200" dirty="0"/>
              <a:t>             MGEA5 – TGFBR3</a:t>
            </a:r>
          </a:p>
          <a:p>
            <a:r>
              <a:rPr lang="en-US" sz="1200" dirty="0"/>
              <a:t>	Dermatofibrosarcoma protuberans		COL1A1 – PDGFB</a:t>
            </a:r>
          </a:p>
          <a:p>
            <a:r>
              <a:rPr lang="en-US" sz="1200" dirty="0"/>
              <a:t>	Solitary fibrous tumor 			NAB2 – STAT6</a:t>
            </a:r>
          </a:p>
          <a:p>
            <a:r>
              <a:rPr lang="en-US" sz="1200" dirty="0"/>
              <a:t>Malignant tumors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Myxofibrosarcoma</a:t>
            </a:r>
            <a:endParaRPr lang="en-US" sz="1200" dirty="0"/>
          </a:p>
          <a:p>
            <a:r>
              <a:rPr lang="en-US" sz="1200" dirty="0"/>
              <a:t>	Low – grade </a:t>
            </a:r>
            <a:r>
              <a:rPr lang="en-US" sz="1200" dirty="0" err="1"/>
              <a:t>fibromyxoid</a:t>
            </a:r>
            <a:r>
              <a:rPr lang="en-US" sz="1200" dirty="0"/>
              <a:t> sarcoma		FUS – CREB3L1 </a:t>
            </a:r>
          </a:p>
          <a:p>
            <a:r>
              <a:rPr lang="en-US" sz="1200" dirty="0"/>
              <a:t>	                                                                                      FUS – CREB3L2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Myxoid</a:t>
            </a:r>
            <a:r>
              <a:rPr lang="en-US" sz="1200" dirty="0"/>
              <a:t> </a:t>
            </a:r>
            <a:r>
              <a:rPr lang="en-US" sz="1200" dirty="0" err="1"/>
              <a:t>liposarcoma</a:t>
            </a:r>
            <a:r>
              <a:rPr lang="en-US" sz="1200" dirty="0"/>
              <a:t>			FUS – DDI</a:t>
            </a:r>
            <a:r>
              <a:rPr lang="el-GR" sz="1200" dirty="0"/>
              <a:t>Τ</a:t>
            </a:r>
            <a:endParaRPr lang="en-US" sz="1200" dirty="0"/>
          </a:p>
          <a:p>
            <a:r>
              <a:rPr lang="en-US" sz="1200" dirty="0"/>
              <a:t>				                      EWSR1 – DDIT3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Extraskeletal</a:t>
            </a:r>
            <a:r>
              <a:rPr lang="en-US" sz="1200" dirty="0"/>
              <a:t> </a:t>
            </a:r>
            <a:r>
              <a:rPr lang="en-US" sz="1200" dirty="0" err="1"/>
              <a:t>myxoid</a:t>
            </a:r>
            <a:r>
              <a:rPr lang="en-US" sz="1200" dirty="0"/>
              <a:t> </a:t>
            </a:r>
            <a:r>
              <a:rPr lang="en-US" sz="1200" dirty="0" err="1"/>
              <a:t>chondrosarcoma</a:t>
            </a:r>
            <a:r>
              <a:rPr lang="en-US" sz="1200" dirty="0"/>
              <a:t>	                     NR4A3 translocations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Myoepithelial</a:t>
            </a:r>
            <a:r>
              <a:rPr lang="en-US" sz="1200" dirty="0"/>
              <a:t> carcinoma			SMARCB1 (INI1) loss</a:t>
            </a:r>
          </a:p>
          <a:p>
            <a:r>
              <a:rPr lang="en-US" sz="1200" dirty="0"/>
              <a:t>	</a:t>
            </a:r>
            <a:r>
              <a:rPr lang="en-US" sz="1200" dirty="0" err="1"/>
              <a:t>Myxoid</a:t>
            </a:r>
            <a:r>
              <a:rPr lang="en-US" sz="1200" dirty="0"/>
              <a:t> synovial sarcoma			SS18 – SSX1</a:t>
            </a:r>
          </a:p>
          <a:p>
            <a:r>
              <a:rPr lang="en-US" sz="1200" dirty="0"/>
              <a:t>					SS18 – SSX2</a:t>
            </a:r>
            <a:endParaRPr lang="el-GR" sz="1200" dirty="0"/>
          </a:p>
        </p:txBody>
      </p:sp>
      <p:sp>
        <p:nvSpPr>
          <p:cNvPr id="10" name="9 - TextBox"/>
          <p:cNvSpPr txBox="1"/>
          <p:nvPr/>
        </p:nvSpPr>
        <p:spPr>
          <a:xfrm>
            <a:off x="6660232" y="4933208"/>
            <a:ext cx="27100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 err="1">
                <a:solidFill>
                  <a:schemeClr val="accent1"/>
                </a:solidFill>
              </a:rPr>
              <a:t>Szurian</a:t>
            </a:r>
            <a:r>
              <a:rPr lang="en-US" sz="1050" b="1" i="1" dirty="0">
                <a:solidFill>
                  <a:schemeClr val="accent1"/>
                </a:solidFill>
              </a:rPr>
              <a:t> </a:t>
            </a:r>
            <a:r>
              <a:rPr lang="en-US" sz="1050" b="1" i="1" dirty="0" err="1">
                <a:solidFill>
                  <a:schemeClr val="accent1"/>
                </a:solidFill>
              </a:rPr>
              <a:t>Pathobiology</a:t>
            </a:r>
            <a:r>
              <a:rPr lang="en-US" sz="1050" b="1" i="1" dirty="0">
                <a:solidFill>
                  <a:schemeClr val="accent1"/>
                </a:solidFill>
              </a:rPr>
              <a:t> 2017</a:t>
            </a:r>
            <a:endParaRPr lang="el-GR" sz="1050" b="1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9EBCA-D449-411B-89B1-E75510F2EC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560" y="483518"/>
            <a:ext cx="4205288" cy="1470025"/>
          </a:xfr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l-GR" sz="1400" b="1" dirty="0"/>
              <a:t>Υποκυτταρικό νεόπλασμα με ήπια ατυπία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>
                <a:solidFill>
                  <a:schemeClr val="accent1"/>
                </a:solidFill>
              </a:rPr>
              <a:t>Χαμηλής κακοήθειας </a:t>
            </a:r>
            <a:r>
              <a:rPr lang="el-GR" sz="1400" b="1" dirty="0" err="1">
                <a:solidFill>
                  <a:schemeClr val="accent1"/>
                </a:solidFill>
              </a:rPr>
              <a:t>ινομυξοειδές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dirty="0"/>
              <a:t>σ. </a:t>
            </a:r>
            <a:r>
              <a:rPr lang="en-US" sz="1400" dirty="0"/>
              <a:t>(</a:t>
            </a:r>
            <a:r>
              <a:rPr lang="el-GR" sz="1400" dirty="0"/>
              <a:t>έκφραση </a:t>
            </a:r>
            <a:r>
              <a:rPr lang="en-US" sz="1400" dirty="0"/>
              <a:t>MUC4 – FUS </a:t>
            </a:r>
            <a:r>
              <a:rPr lang="el-GR" sz="1400" dirty="0"/>
              <a:t>διαμετάθεση)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>
                <a:solidFill>
                  <a:schemeClr val="accent1"/>
                </a:solidFill>
              </a:rPr>
              <a:t>Μυξοειδές </a:t>
            </a:r>
            <a:r>
              <a:rPr lang="el-GR" sz="1400" b="1" dirty="0" err="1">
                <a:solidFill>
                  <a:schemeClr val="accent1"/>
                </a:solidFill>
              </a:rPr>
              <a:t>λιποσάρκωμα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dirty="0"/>
              <a:t>(</a:t>
            </a:r>
            <a:r>
              <a:rPr lang="el-GR" sz="1400" dirty="0" err="1"/>
              <a:t>διαμεταθέσεις</a:t>
            </a:r>
            <a:r>
              <a:rPr lang="el-GR" sz="1400" dirty="0"/>
              <a:t>/ έκφραση </a:t>
            </a:r>
            <a:r>
              <a:rPr lang="en-US" sz="1400" dirty="0"/>
              <a:t>DDIT3)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>
                <a:solidFill>
                  <a:schemeClr val="accent1"/>
                </a:solidFill>
              </a:rPr>
              <a:t>Χαμηλής κακοήθειας </a:t>
            </a:r>
            <a:r>
              <a:rPr lang="el-GR" sz="1400" b="1" dirty="0" err="1">
                <a:solidFill>
                  <a:schemeClr val="accent1"/>
                </a:solidFill>
              </a:rPr>
              <a:t>μυξοϊνοσάρκωμα</a:t>
            </a:r>
            <a:endParaRPr lang="el-GR" sz="1400" b="1" dirty="0">
              <a:solidFill>
                <a:schemeClr val="accent1"/>
              </a:solidFill>
            </a:endParaRPr>
          </a:p>
        </p:txBody>
      </p:sp>
      <p:sp>
        <p:nvSpPr>
          <p:cNvPr id="4" name="11 - TextBox">
            <a:extLst>
              <a:ext uri="{FF2B5EF4-FFF2-40B4-BE49-F238E27FC236}">
                <a16:creationId xmlns:a16="http://schemas.microsoft.com/office/drawing/2014/main" id="{B853ABDC-BF93-43E0-924E-E71327279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304" y="4940900"/>
            <a:ext cx="1835696" cy="22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r"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000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Papke</a:t>
            </a:r>
            <a:r>
              <a:rPr lang="en-US" altLang="el-GR" sz="1000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Surg Pathol 2019</a:t>
            </a:r>
            <a:endParaRPr lang="el-GR" altLang="el-GR" sz="1000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AEEB2C9-0F76-41EC-B4BC-52980986B493}"/>
              </a:ext>
            </a:extLst>
          </p:cNvPr>
          <p:cNvSpPr txBox="1">
            <a:spLocks/>
          </p:cNvSpPr>
          <p:nvPr/>
        </p:nvSpPr>
        <p:spPr bwMode="auto">
          <a:xfrm>
            <a:off x="35496" y="3708536"/>
            <a:ext cx="5148064" cy="108941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l-GR" sz="1400" b="1" dirty="0" err="1"/>
              <a:t>Κυτταροβριθές</a:t>
            </a:r>
            <a:r>
              <a:rPr lang="el-GR" sz="1400" b="1" dirty="0"/>
              <a:t> νεόπλασμα με </a:t>
            </a:r>
            <a:r>
              <a:rPr lang="el-GR" sz="1400" b="1" dirty="0" err="1"/>
              <a:t>πλειομορφισμό</a:t>
            </a:r>
            <a:endParaRPr lang="el-GR" sz="1400" dirty="0"/>
          </a:p>
          <a:p>
            <a:pPr>
              <a:spcAft>
                <a:spcPts val="0"/>
              </a:spcAft>
              <a:buClr>
                <a:schemeClr val="accent1"/>
              </a:buClr>
            </a:pPr>
            <a:r>
              <a:rPr lang="el-GR" sz="1400" b="1" dirty="0" err="1">
                <a:solidFill>
                  <a:schemeClr val="accent1"/>
                </a:solidFill>
              </a:rPr>
              <a:t>Μυξοϊνοσάρκωμα</a:t>
            </a:r>
            <a:r>
              <a:rPr lang="el-GR" sz="1400" b="1" dirty="0"/>
              <a:t> </a:t>
            </a:r>
            <a:r>
              <a:rPr lang="el-GR" sz="1400" dirty="0"/>
              <a:t>(υψηλής κακοήθειας)</a:t>
            </a:r>
          </a:p>
          <a:p>
            <a:pPr>
              <a:spcAft>
                <a:spcPts val="0"/>
              </a:spcAft>
              <a:buClr>
                <a:schemeClr val="accent1"/>
              </a:buClr>
            </a:pPr>
            <a:r>
              <a:rPr lang="el-GR" sz="1400" b="1" dirty="0" err="1">
                <a:solidFill>
                  <a:schemeClr val="accent1"/>
                </a:solidFill>
              </a:rPr>
              <a:t>Αποδιαφοροποιημένο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b="1" dirty="0" err="1">
                <a:solidFill>
                  <a:schemeClr val="accent1"/>
                </a:solidFill>
              </a:rPr>
              <a:t>λιποσάρκωμα</a:t>
            </a:r>
            <a:r>
              <a:rPr lang="el-GR" sz="1400" b="1" dirty="0">
                <a:solidFill>
                  <a:schemeClr val="accent1"/>
                </a:solidFill>
              </a:rPr>
              <a:t> </a:t>
            </a:r>
            <a:r>
              <a:rPr lang="el-GR" sz="1400" dirty="0"/>
              <a:t>(</a:t>
            </a:r>
            <a:r>
              <a:rPr lang="en-US" sz="1400" dirty="0"/>
              <a:t>MDM2, CDK4, FISH)</a:t>
            </a:r>
            <a:endParaRPr lang="el-GR" sz="1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E1E59A-6760-421D-BE1A-0AB3F91F76E3}"/>
              </a:ext>
            </a:extLst>
          </p:cNvPr>
          <p:cNvSpPr txBox="1">
            <a:spLocks/>
          </p:cNvSpPr>
          <p:nvPr/>
        </p:nvSpPr>
        <p:spPr bwMode="auto">
          <a:xfrm>
            <a:off x="323528" y="2143653"/>
            <a:ext cx="4824536" cy="136420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marL="2857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B4186E"/>
              </a:buClr>
              <a:buSzPct val="14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l-GR" sz="1400" b="1" dirty="0"/>
              <a:t>Νεόπλασμα με επιθηλιοειδή μορφολογία</a:t>
            </a:r>
            <a:endParaRPr lang="el-GR" sz="1400" dirty="0"/>
          </a:p>
          <a:p>
            <a:pPr>
              <a:spcAft>
                <a:spcPts val="0"/>
              </a:spcAft>
              <a:buClr>
                <a:schemeClr val="accent1"/>
              </a:buClr>
            </a:pPr>
            <a:r>
              <a:rPr lang="el-GR" sz="1400" b="1" dirty="0">
                <a:solidFill>
                  <a:schemeClr val="accent1"/>
                </a:solidFill>
              </a:rPr>
              <a:t>Εξωσκελετικό μυξοειδές χονδροσάρκωμα </a:t>
            </a:r>
            <a:r>
              <a:rPr lang="el-GR" sz="1400" dirty="0"/>
              <a:t>(</a:t>
            </a:r>
            <a:r>
              <a:rPr lang="en-US" sz="1400" dirty="0"/>
              <a:t>S100 (20%) – NR4A3 </a:t>
            </a:r>
            <a:r>
              <a:rPr lang="el-GR" sz="1400" dirty="0"/>
              <a:t>διαμετάθεση)</a:t>
            </a:r>
          </a:p>
          <a:p>
            <a:pPr>
              <a:spcAft>
                <a:spcPts val="0"/>
              </a:spcAft>
              <a:buClr>
                <a:schemeClr val="accent1"/>
              </a:buClr>
            </a:pPr>
            <a:r>
              <a:rPr lang="el-GR" sz="1400" b="1" dirty="0">
                <a:solidFill>
                  <a:schemeClr val="accent1"/>
                </a:solidFill>
              </a:rPr>
              <a:t>Μυοεπιθηλιακό νεόπλασμα </a:t>
            </a:r>
            <a:r>
              <a:rPr lang="el-GR" sz="1400" dirty="0"/>
              <a:t>(επιθηλιακοί – μυοεπιθηλιακοί δείκτες – </a:t>
            </a:r>
            <a:r>
              <a:rPr lang="en-US" sz="1400" dirty="0"/>
              <a:t>EWSR</a:t>
            </a:r>
            <a:r>
              <a:rPr lang="el-GR" sz="1400" dirty="0"/>
              <a:t>1</a:t>
            </a:r>
            <a:r>
              <a:rPr lang="en-US" sz="1400" dirty="0"/>
              <a:t> </a:t>
            </a:r>
            <a:r>
              <a:rPr lang="el-GR" sz="1400" dirty="0" err="1"/>
              <a:t>διαμεταθέσεις</a:t>
            </a:r>
            <a:r>
              <a:rPr lang="en-US" sz="1400"/>
              <a:t> 50%</a:t>
            </a:r>
            <a:r>
              <a:rPr lang="el-GR" sz="1400"/>
              <a:t>)</a:t>
            </a:r>
            <a:endParaRPr lang="en-US" sz="1400" dirty="0"/>
          </a:p>
          <a:p>
            <a:pPr>
              <a:spcAft>
                <a:spcPts val="0"/>
              </a:spcAft>
              <a:buClr>
                <a:schemeClr val="accent1"/>
              </a:buClr>
            </a:pPr>
            <a:r>
              <a:rPr lang="el-GR" sz="1400" dirty="0" err="1"/>
              <a:t>Χόρδωμα</a:t>
            </a:r>
            <a:r>
              <a:rPr lang="el-GR" sz="1400" dirty="0"/>
              <a:t> (κερατίνες, </a:t>
            </a:r>
            <a:r>
              <a:rPr lang="en-US" sz="1400" dirty="0"/>
              <a:t>S100, </a:t>
            </a:r>
            <a:r>
              <a:rPr lang="en-US" sz="1400" dirty="0" err="1"/>
              <a:t>brachuyry</a:t>
            </a:r>
            <a:r>
              <a:rPr lang="en-US" sz="1400" dirty="0"/>
              <a:t>)</a:t>
            </a:r>
            <a:endParaRPr lang="el-GR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3E8B2-3F17-4BCA-B2FB-7F6F9015E8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903" t="24415" r="1150" b="19814"/>
          <a:stretch/>
        </p:blipFill>
        <p:spPr>
          <a:xfrm>
            <a:off x="5220076" y="2103623"/>
            <a:ext cx="3650535" cy="1364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62B5D-CC13-45DE-8003-3C2BE8D17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903" t="24415" r="1150" b="19814"/>
          <a:stretch/>
        </p:blipFill>
        <p:spPr>
          <a:xfrm>
            <a:off x="5220076" y="706194"/>
            <a:ext cx="3650535" cy="1364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BDEF5-7D37-4BFF-B5F9-4C31407491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805" t="24762" r="1151" b="19814"/>
          <a:stretch/>
        </p:blipFill>
        <p:spPr>
          <a:xfrm>
            <a:off x="5220076" y="3490156"/>
            <a:ext cx="3650535" cy="1354159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0" y="83408"/>
            <a:ext cx="8964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accent1"/>
                </a:solidFill>
              </a:rPr>
              <a:t>Διαφορική διάγνωση συνηθέστερων σαρκωμάτων με </a:t>
            </a:r>
            <a:r>
              <a:rPr lang="el-GR" b="1" dirty="0" err="1">
                <a:solidFill>
                  <a:schemeClr val="accent1"/>
                </a:solidFill>
              </a:rPr>
              <a:t>μυξωματώδες</a:t>
            </a:r>
            <a:r>
              <a:rPr lang="el-GR" b="1" dirty="0">
                <a:solidFill>
                  <a:schemeClr val="accent1"/>
                </a:solidFill>
              </a:rPr>
              <a:t> στρώμα </a:t>
            </a:r>
          </a:p>
        </p:txBody>
      </p:sp>
    </p:spTree>
    <p:extLst>
      <p:ext uri="{BB962C8B-B14F-4D97-AF65-F5344CB8AC3E}">
        <p14:creationId xmlns:p14="http://schemas.microsoft.com/office/powerpoint/2010/main" val="410457870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41480"/>
            <a:ext cx="5760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chemeClr val="accent1"/>
                </a:solidFill>
              </a:rPr>
              <a:t>1</a:t>
            </a:r>
            <a:r>
              <a:rPr lang="el-GR" sz="1600" b="1" baseline="30000" dirty="0">
                <a:solidFill>
                  <a:schemeClr val="accent1"/>
                </a:solidFill>
              </a:rPr>
              <a:t>ο</a:t>
            </a:r>
            <a:r>
              <a:rPr lang="el-GR" sz="16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23528" y="48352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Γυναίκα </a:t>
            </a:r>
            <a:r>
              <a:rPr lang="el-GR" sz="1200" dirty="0"/>
              <a:t>51 ετών</a:t>
            </a:r>
          </a:p>
          <a:p>
            <a:r>
              <a:rPr lang="el-GR" sz="1200" dirty="0"/>
              <a:t>Μόρφωμα στον </a:t>
            </a:r>
            <a:r>
              <a:rPr lang="el-GR" sz="1200" b="1" dirty="0"/>
              <a:t>ΑΡ κολπικό θόλο</a:t>
            </a:r>
            <a:r>
              <a:rPr lang="en-US" sz="1200" b="1" dirty="0"/>
              <a:t> </a:t>
            </a:r>
            <a:r>
              <a:rPr lang="en-US" sz="1200" dirty="0"/>
              <a:t>(</a:t>
            </a:r>
            <a:r>
              <a:rPr lang="el-GR" sz="1200" dirty="0"/>
              <a:t>βιοψία)</a:t>
            </a:r>
          </a:p>
        </p:txBody>
      </p:sp>
      <p:pic>
        <p:nvPicPr>
          <p:cNvPr id="3078" name="Picture 6" descr="C:\Users\User\Desktop\PENNY SA\B1930 AGGEIOMYKS\100X4.jpg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71943"/>
            <a:ext cx="4320480" cy="2448080"/>
          </a:xfrm>
          <a:prstGeom prst="rect">
            <a:avLst/>
          </a:prstGeom>
          <a:noFill/>
        </p:spPr>
      </p:pic>
      <p:pic>
        <p:nvPicPr>
          <p:cNvPr id="3079" name="Picture 7" descr="C:\Users\User\Desktop\PENNY SA\B1930 AGGEIOMYKS\10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31590"/>
            <a:ext cx="4139274" cy="2808312"/>
          </a:xfrm>
          <a:prstGeom prst="rect">
            <a:avLst/>
          </a:prstGeom>
          <a:noFill/>
        </p:spPr>
      </p:pic>
      <p:pic>
        <p:nvPicPr>
          <p:cNvPr id="3080" name="Picture 8" descr="C:\Users\User\Desktop\PENNY SA\B1930 AGGEIOMYKS\200X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1472"/>
            <a:ext cx="4320480" cy="2480906"/>
          </a:xfrm>
          <a:prstGeom prst="rect">
            <a:avLst/>
          </a:prstGeom>
          <a:noFill/>
        </p:spPr>
      </p:pic>
      <p:sp>
        <p:nvSpPr>
          <p:cNvPr id="16" name="15 - TextBox"/>
          <p:cNvSpPr txBox="1"/>
          <p:nvPr/>
        </p:nvSpPr>
        <p:spPr>
          <a:xfrm>
            <a:off x="35496" y="4157669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 err="1"/>
              <a:t>Ατρακτόμορφα</a:t>
            </a:r>
            <a:r>
              <a:rPr lang="el-GR" sz="1200" b="1" dirty="0"/>
              <a:t> ή </a:t>
            </a:r>
            <a:r>
              <a:rPr lang="el-GR" sz="1200" b="1" dirty="0" err="1"/>
              <a:t>αστερεοειδή</a:t>
            </a:r>
            <a:r>
              <a:rPr lang="el-GR" sz="1200" b="1" dirty="0"/>
              <a:t> κύτταρα χωρίς </a:t>
            </a:r>
            <a:r>
              <a:rPr lang="el-GR" sz="1200" b="1" dirty="0" err="1"/>
              <a:t>ατυπία</a:t>
            </a:r>
            <a:r>
              <a:rPr lang="el-GR" sz="1200" b="1" dirty="0"/>
              <a:t>, </a:t>
            </a:r>
            <a:endParaRPr lang="en-US" sz="1200" b="1" dirty="0"/>
          </a:p>
          <a:p>
            <a:pPr marL="273050" indent="-27305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 err="1"/>
              <a:t>Μυξοϊνιδώδες</a:t>
            </a:r>
            <a:r>
              <a:rPr lang="el-GR" sz="1200" b="1" dirty="0"/>
              <a:t> υπόστρωμα, </a:t>
            </a:r>
            <a:endParaRPr lang="en-US" sz="1200" b="1" dirty="0"/>
          </a:p>
          <a:p>
            <a:pPr marL="273050" indent="-27305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/>
              <a:t>Άφθονα </a:t>
            </a:r>
            <a:r>
              <a:rPr lang="el-GR" sz="1200" b="1" dirty="0" err="1"/>
              <a:t>λεπτοτοιχωματικά</a:t>
            </a:r>
            <a:r>
              <a:rPr lang="el-GR" sz="1200" b="1" dirty="0"/>
              <a:t> και </a:t>
            </a:r>
            <a:r>
              <a:rPr lang="el-GR" sz="1200" b="1" dirty="0" err="1"/>
              <a:t>παχυτοιχωματικά</a:t>
            </a:r>
            <a:r>
              <a:rPr lang="el-GR" sz="1200" b="1" dirty="0"/>
              <a:t> αγγεία 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107504" y="2715770"/>
            <a:ext cx="1008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 err="1"/>
              <a:t>Μυοειδή</a:t>
            </a:r>
            <a:r>
              <a:rPr lang="el-GR" sz="1100" b="1" dirty="0"/>
              <a:t> κύτταρα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PENNY SA\B1930 AGGEIOMYKS\ERX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835" y="144018"/>
            <a:ext cx="2760669" cy="2067694"/>
          </a:xfrm>
          <a:prstGeom prst="rect">
            <a:avLst/>
          </a:prstGeom>
          <a:noFill/>
        </p:spPr>
      </p:pic>
      <p:pic>
        <p:nvPicPr>
          <p:cNvPr id="3" name="Picture 3" descr="C:\Users\User\Desktop\PENNY SA\B1930 AGGEIOMYKS\PRX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80" y="123480"/>
            <a:ext cx="2788091" cy="2088232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228184" y="1934715"/>
            <a:ext cx="4320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ER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3419872" y="1934715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PR</a:t>
            </a:r>
            <a:endParaRPr lang="el-GR" sz="1200" b="1" dirty="0"/>
          </a:p>
        </p:txBody>
      </p:sp>
      <p:pic>
        <p:nvPicPr>
          <p:cNvPr id="6" name="Picture 4" descr="C:\Users\User\Desktop\PENNY SA\B1930 AGGEIOMYKS\CD34X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2283721"/>
            <a:ext cx="2808312" cy="2103377"/>
          </a:xfrm>
          <a:prstGeom prst="rect">
            <a:avLst/>
          </a:prstGeom>
          <a:noFill/>
        </p:spPr>
      </p:pic>
      <p:pic>
        <p:nvPicPr>
          <p:cNvPr id="7" name="Picture 5" descr="C:\Users\User\Desktop\PENNY SA\B1930 AGGEIOMYKS\DESMINX100 (1)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283718"/>
            <a:ext cx="2761200" cy="208800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3419872" y="4155930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CD34</a:t>
            </a:r>
            <a:endParaRPr lang="el-GR" sz="1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300192" y="4166963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desmin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323528" y="3075811"/>
            <a:ext cx="280831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Διάγνωση: </a:t>
            </a:r>
            <a:endParaRPr lang="en-US" sz="1200" b="1" dirty="0"/>
          </a:p>
          <a:p>
            <a:pPr algn="ctr"/>
            <a:r>
              <a:rPr lang="el-GR" sz="1200" b="1" dirty="0"/>
              <a:t>Ανοσομορφολογικά χαρακτηριστικά συμβατά με εν τω </a:t>
            </a:r>
            <a:r>
              <a:rPr lang="el-GR" sz="1200" b="1" dirty="0" err="1"/>
              <a:t>βάθει</a:t>
            </a:r>
            <a:r>
              <a:rPr lang="el-GR" sz="1200" b="1" dirty="0"/>
              <a:t> (επιθετικό) </a:t>
            </a:r>
            <a:r>
              <a:rPr lang="el-GR" sz="1200" b="1" dirty="0" err="1"/>
              <a:t>αγγειομύξωμα</a:t>
            </a:r>
            <a:r>
              <a:rPr lang="el-GR" sz="1200" b="1" dirty="0"/>
              <a:t>. 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323528" y="987576"/>
            <a:ext cx="284482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</a:t>
            </a:r>
            <a:r>
              <a:rPr lang="en-US" sz="1200" b="1" dirty="0"/>
              <a:t> ER, PR, CD34, </a:t>
            </a:r>
            <a:r>
              <a:rPr lang="en-US" sz="1200" b="1" dirty="0" err="1"/>
              <a:t>desmin</a:t>
            </a:r>
            <a:r>
              <a:rPr lang="en-US" sz="1200" b="1" dirty="0"/>
              <a:t>, </a:t>
            </a:r>
            <a:r>
              <a:rPr lang="en-US" sz="1200" b="1" dirty="0" err="1"/>
              <a:t>FXIIIa</a:t>
            </a:r>
            <a:r>
              <a:rPr lang="en-US" sz="1200" b="1" dirty="0"/>
              <a:t>, Rb1</a:t>
            </a:r>
            <a:endParaRPr lang="el-GR" sz="12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179512" y="4299942"/>
            <a:ext cx="3107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/>
              <a:t>Υψηλή πιθανότητα τοπικής υποτροπής.</a:t>
            </a:r>
            <a:endParaRPr lang="el-GR" sz="1200" dirty="0"/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" name="Picture 2" descr="C:\Users\User\Desktop\Ινοβλαστικός\15.1 tab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4" y="303503"/>
            <a:ext cx="8676456" cy="4730609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6191672" y="4981922"/>
            <a:ext cx="2952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Enzinger</a:t>
            </a:r>
            <a:r>
              <a:rPr lang="en-US" sz="1100" i="1" dirty="0">
                <a:solidFill>
                  <a:schemeClr val="accent1"/>
                </a:solidFill>
              </a:rPr>
              <a:t>, Soft tissue tumors 2020</a:t>
            </a:r>
          </a:p>
          <a:p>
            <a:pPr algn="r"/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216024" y="3111810"/>
            <a:ext cx="8604448" cy="189021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1043608" y="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Soft tissue tumors of lower genital tract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4211960" y="343585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Deep seated</a:t>
            </a:r>
            <a:endParaRPr lang="el-GR" sz="14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3059832" y="3381844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&gt;&gt;males</a:t>
            </a:r>
            <a:endParaRPr lang="el-GR" sz="1400" b="1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41480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2</a:t>
            </a:r>
            <a:r>
              <a:rPr lang="el-GR" sz="2000" b="1" baseline="30000" dirty="0">
                <a:solidFill>
                  <a:schemeClr val="accent1"/>
                </a:solidFill>
              </a:rPr>
              <a:t>ο</a:t>
            </a:r>
            <a:r>
              <a:rPr lang="el-GR" sz="20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23528" y="62753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Γυναίκα 48 ετών</a:t>
            </a:r>
          </a:p>
          <a:p>
            <a:r>
              <a:rPr lang="el-GR" sz="1200" dirty="0"/>
              <a:t>Μόρφωμα </a:t>
            </a:r>
            <a:r>
              <a:rPr lang="el-GR" sz="1200" b="1" dirty="0"/>
              <a:t>ΔΕ 3</a:t>
            </a:r>
            <a:r>
              <a:rPr lang="el-GR" sz="1200" b="1" baseline="30000" dirty="0"/>
              <a:t>ου</a:t>
            </a:r>
            <a:r>
              <a:rPr lang="el-GR" sz="1200" b="1" dirty="0"/>
              <a:t> δακτύλου κάτω άκρου</a:t>
            </a:r>
          </a:p>
        </p:txBody>
      </p:sp>
      <p:pic>
        <p:nvPicPr>
          <p:cNvPr id="1026" name="Picture 2" descr="C:\Users\User\Desktop\PENNY SA\β491\h e, x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46485"/>
            <a:ext cx="2952328" cy="2592288"/>
          </a:xfrm>
          <a:prstGeom prst="rect">
            <a:avLst/>
          </a:prstGeom>
          <a:noFill/>
        </p:spPr>
      </p:pic>
      <p:pic>
        <p:nvPicPr>
          <p:cNvPr id="1027" name="Picture 3" descr="C:\Users\User\Desktop\PENNY SA\β491\x2, cd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427738"/>
            <a:ext cx="3203848" cy="2273747"/>
          </a:xfrm>
          <a:prstGeom prst="rect">
            <a:avLst/>
          </a:prstGeom>
          <a:noFill/>
        </p:spPr>
      </p:pic>
      <p:pic>
        <p:nvPicPr>
          <p:cNvPr id="1028" name="Picture 4" descr="C:\Users\User\Desktop\PENNY SA\β491\x10, cd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131592"/>
            <a:ext cx="2687706" cy="2607185"/>
          </a:xfrm>
          <a:prstGeom prst="rect">
            <a:avLst/>
          </a:prstGeom>
          <a:noFill/>
        </p:spPr>
      </p:pic>
      <p:pic>
        <p:nvPicPr>
          <p:cNvPr id="1029" name="Picture 5" descr="C:\Users\User\Desktop\PENNY SA\β491\h e, x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51051" y="1"/>
            <a:ext cx="3192957" cy="239147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5796136" y="4443962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CD34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3131840" y="3533786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CD34</a:t>
            </a:r>
            <a:endParaRPr lang="el-GR" sz="12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755576" y="4011912"/>
            <a:ext cx="453650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Διάγνωση</a:t>
            </a:r>
            <a:r>
              <a:rPr lang="en-US" sz="1200" b="1" dirty="0"/>
              <a:t>:</a:t>
            </a:r>
          </a:p>
          <a:p>
            <a:pPr algn="ctr"/>
            <a:r>
              <a:rPr lang="el-GR" sz="1200" b="1" dirty="0"/>
              <a:t> Τα ανοσομορφολογικά χαρακτηριστικά σε συνδυασμό με την εντόπιση της αλλοίωσης είναι συμβατά με </a:t>
            </a:r>
            <a:r>
              <a:rPr lang="el-GR" sz="1200" b="1" dirty="0" err="1"/>
              <a:t>ινομύξωμα</a:t>
            </a:r>
            <a:r>
              <a:rPr lang="el-GR" sz="1200" b="1" dirty="0"/>
              <a:t> των άκρων [</a:t>
            </a:r>
            <a:r>
              <a:rPr lang="en-US" sz="1200" b="1" dirty="0" err="1"/>
              <a:t>acral</a:t>
            </a:r>
            <a:r>
              <a:rPr lang="en-US" sz="1200" b="1" dirty="0"/>
              <a:t> (digital) </a:t>
            </a:r>
            <a:r>
              <a:rPr lang="en-US" sz="1200" b="1" dirty="0" err="1"/>
              <a:t>fibromyxoma</a:t>
            </a:r>
            <a:r>
              <a:rPr lang="en-US" sz="1200" b="1" dirty="0"/>
              <a:t>]</a:t>
            </a:r>
            <a:endParaRPr lang="el-GR" sz="1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7504" y="5147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3</a:t>
            </a:r>
            <a:r>
              <a:rPr lang="el-GR" b="1" baseline="30000" dirty="0">
                <a:solidFill>
                  <a:schemeClr val="accent1"/>
                </a:solidFill>
              </a:rPr>
              <a:t>ο</a:t>
            </a:r>
            <a:r>
              <a:rPr lang="el-GR" b="1" dirty="0">
                <a:solidFill>
                  <a:schemeClr val="accent1"/>
                </a:solidFill>
              </a:rPr>
              <a:t> ΠΕΡΙΣΤΑΤΙΚΟ (Α)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79512" y="411510"/>
            <a:ext cx="34563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Γυναίκα 36 ετών</a:t>
            </a:r>
          </a:p>
          <a:p>
            <a:endParaRPr lang="el-GR" sz="1100" dirty="0"/>
          </a:p>
          <a:p>
            <a:r>
              <a:rPr lang="el-GR" sz="1100" b="1" dirty="0"/>
              <a:t>Μάζα ΔΕ μηρού </a:t>
            </a:r>
            <a:r>
              <a:rPr lang="el-GR" sz="1100" dirty="0"/>
              <a:t>(προσαγωγών)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79512" y="987576"/>
            <a:ext cx="39604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/>
              <a:t>Απεικονιστικά ευρήματα: Ευμεγέθης αλλοίωση μέγιστης διαμέτρου 6,5 εκ. δεξιών προσαγωγών, πιθανώς σάρκωμα</a:t>
            </a:r>
          </a:p>
        </p:txBody>
      </p:sp>
      <p:pic>
        <p:nvPicPr>
          <p:cNvPr id="7174" name="Picture 6" descr="C:\Users\User\Desktop\PENNY SA\KOMPOGIVRGA\KOMPOGIORGA 7612 LGFMS\h e, x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"/>
            <a:ext cx="3816424" cy="2560682"/>
          </a:xfrm>
          <a:prstGeom prst="rect">
            <a:avLst/>
          </a:prstGeom>
          <a:noFill/>
        </p:spPr>
      </p:pic>
      <p:pic>
        <p:nvPicPr>
          <p:cNvPr id="7176" name="Picture 8" descr="C:\Users\User\Desktop\PENNY SA\KOMPOGIVRGA\KOMPOGIORGA 7612 LGFMS\h e, x 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55617"/>
            <a:ext cx="3816424" cy="2508423"/>
          </a:xfrm>
          <a:prstGeom prst="rect">
            <a:avLst/>
          </a:prstGeom>
          <a:noFill/>
        </p:spPr>
      </p:pic>
      <p:pic>
        <p:nvPicPr>
          <p:cNvPr id="7177" name="Picture 9" descr="C:\Users\User\Desktop\PENNY SA\KOMPOGIVRGA\KOMPOGIORGA 7612 LGFMS\h e, x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563638"/>
            <a:ext cx="4752528" cy="3451695"/>
          </a:xfrm>
          <a:prstGeom prst="rect">
            <a:avLst/>
          </a:prstGeom>
          <a:noFill/>
        </p:spPr>
      </p:pic>
      <p:sp>
        <p:nvSpPr>
          <p:cNvPr id="17" name="16 - TextBox"/>
          <p:cNvSpPr txBox="1"/>
          <p:nvPr/>
        </p:nvSpPr>
        <p:spPr>
          <a:xfrm>
            <a:off x="323528" y="4897281"/>
            <a:ext cx="42484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 err="1"/>
              <a:t>Μυξωματώδες</a:t>
            </a:r>
            <a:r>
              <a:rPr lang="el-GR" sz="1000" b="1" dirty="0"/>
              <a:t> νεόπλασμα που διηθεί γραμμωτές μυϊκές ίνες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4860032" y="4897281"/>
            <a:ext cx="41399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/>
              <a:t>Χαμηλή </a:t>
            </a:r>
            <a:r>
              <a:rPr lang="el-GR" sz="1000" b="1" dirty="0" err="1"/>
              <a:t>κυτταροβρίθεια</a:t>
            </a:r>
            <a:r>
              <a:rPr lang="el-GR" sz="1000" b="1" dirty="0"/>
              <a:t>, ήπιο </a:t>
            </a:r>
            <a:r>
              <a:rPr lang="el-GR" sz="1000" b="1" dirty="0" err="1"/>
              <a:t>πλειομορφισμός</a:t>
            </a:r>
            <a:r>
              <a:rPr lang="el-GR" sz="1000" b="1" dirty="0"/>
              <a:t> , αψιδωτά αγγεία</a:t>
            </a:r>
          </a:p>
        </p:txBody>
      </p:sp>
      <p:sp>
        <p:nvSpPr>
          <p:cNvPr id="19" name="18 - TextBox"/>
          <p:cNvSpPr txBox="1"/>
          <p:nvPr/>
        </p:nvSpPr>
        <p:spPr>
          <a:xfrm>
            <a:off x="4932040" y="2355726"/>
            <a:ext cx="421196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900" b="1" dirty="0"/>
              <a:t>Εναλλαγή </a:t>
            </a:r>
            <a:r>
              <a:rPr lang="el-GR" sz="900" b="1" dirty="0" err="1"/>
              <a:t>μυξοειδών</a:t>
            </a:r>
            <a:r>
              <a:rPr lang="el-GR" sz="900" b="1" dirty="0"/>
              <a:t> </a:t>
            </a:r>
            <a:r>
              <a:rPr lang="el-GR" sz="900" b="1" dirty="0" err="1"/>
              <a:t>΄περιοχών</a:t>
            </a:r>
            <a:r>
              <a:rPr lang="el-GR" sz="900" b="1" dirty="0"/>
              <a:t> και θέσεων αυξημένης </a:t>
            </a:r>
            <a:r>
              <a:rPr lang="el-GR" sz="900" b="1" dirty="0" err="1"/>
              <a:t>κυτταροβρίθειας</a:t>
            </a:r>
            <a:endParaRPr lang="el-GR" sz="900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2915816" y="1563638"/>
            <a:ext cx="19442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100" b="1" dirty="0"/>
              <a:t>Βιοψία δια βελόνης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PENNY SA\KOMPOGIVRGA\KOMPOGIORGA 7612 LGFMS\ema, x10.jpg"/>
          <p:cNvPicPr>
            <a:picLocks noChangeAspect="1" noChangeArrowheads="1"/>
          </p:cNvPicPr>
          <p:nvPr/>
        </p:nvPicPr>
        <p:blipFill>
          <a:blip r:embed="rId2" cstate="print">
            <a:lum bright="-8000" contrast="7000"/>
          </a:blip>
          <a:srcRect/>
          <a:stretch>
            <a:fillRect/>
          </a:stretch>
        </p:blipFill>
        <p:spPr bwMode="auto">
          <a:xfrm>
            <a:off x="4644008" y="2643759"/>
            <a:ext cx="4499992" cy="2499742"/>
          </a:xfrm>
          <a:prstGeom prst="rect">
            <a:avLst/>
          </a:prstGeom>
          <a:noFill/>
        </p:spPr>
      </p:pic>
      <p:pic>
        <p:nvPicPr>
          <p:cNvPr id="12291" name="Picture 3" descr="C:\Users\User\Desktop\PENNY SA\KOMPOGIVRGA\KOMPOGIORGA 7612 LGFMS\muc 4, x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"/>
            <a:ext cx="4499992" cy="2643758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4932040" y="4866503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EMA</a:t>
            </a:r>
            <a:endParaRPr lang="el-GR" sz="12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4932040" y="2211712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MUC4</a:t>
            </a:r>
            <a:endParaRPr lang="el-GR" sz="12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251520" y="2499744"/>
            <a:ext cx="428498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Διάγνωση:</a:t>
            </a:r>
          </a:p>
          <a:p>
            <a:pPr algn="ctr"/>
            <a:r>
              <a:rPr lang="el-GR" sz="1100" b="1" dirty="0" err="1"/>
              <a:t>Μυξωματώδες</a:t>
            </a:r>
            <a:r>
              <a:rPr lang="el-GR" sz="1100" b="1" dirty="0"/>
              <a:t> νεόπλασμα, η μορφολογία και ο </a:t>
            </a:r>
            <a:r>
              <a:rPr lang="el-GR" sz="1100" b="1" dirty="0" err="1"/>
              <a:t>ανοσοφαινότυπος</a:t>
            </a:r>
            <a:r>
              <a:rPr lang="el-GR" sz="1100" b="1" dirty="0"/>
              <a:t> του οποίου είναι συμβατά με χαμηλής κακοήθειας </a:t>
            </a:r>
            <a:r>
              <a:rPr lang="el-GR" sz="1100" b="1" dirty="0" err="1"/>
              <a:t>ινομυξοειδές</a:t>
            </a:r>
            <a:r>
              <a:rPr lang="el-GR" sz="1100" b="1" dirty="0"/>
              <a:t> σάρκωμα (</a:t>
            </a:r>
            <a:r>
              <a:rPr lang="en-US" sz="1100" b="1" dirty="0"/>
              <a:t>LGFMS)</a:t>
            </a:r>
            <a:endParaRPr lang="el-GR" sz="11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-1692696" y="2427734"/>
            <a:ext cx="122413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EMA, MUC4</a:t>
            </a:r>
            <a:r>
              <a:rPr lang="el-GR" sz="1100" dirty="0"/>
              <a:t> διάχυτη έκφραση</a:t>
            </a:r>
          </a:p>
          <a:p>
            <a:r>
              <a:rPr lang="en-US" sz="1100" dirty="0"/>
              <a:t>CD34, SMA, </a:t>
            </a:r>
            <a:r>
              <a:rPr lang="en-US" sz="1100" dirty="0" err="1"/>
              <a:t>desmin</a:t>
            </a:r>
            <a:r>
              <a:rPr lang="en-US" sz="1100" dirty="0"/>
              <a:t>, S-100, MDM-2</a:t>
            </a:r>
            <a:r>
              <a:rPr lang="el-GR" sz="1100" dirty="0"/>
              <a:t> απουσία έκφρασης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-1620688" y="0"/>
            <a:ext cx="9361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EMA, MUC4</a:t>
            </a:r>
            <a:r>
              <a:rPr lang="el-GR" sz="1100" dirty="0"/>
              <a:t> διάχυτη έκφραση</a:t>
            </a:r>
          </a:p>
          <a:p>
            <a:r>
              <a:rPr lang="en-US" sz="1100" dirty="0"/>
              <a:t>CD34, SMA, </a:t>
            </a:r>
            <a:r>
              <a:rPr lang="en-US" sz="1100" dirty="0" err="1"/>
              <a:t>desmin</a:t>
            </a:r>
            <a:r>
              <a:rPr lang="en-US" sz="1100" dirty="0"/>
              <a:t>, S-100, MDM-2</a:t>
            </a:r>
            <a:r>
              <a:rPr lang="el-GR" sz="1100" dirty="0"/>
              <a:t> απουσία έκφρασης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83568" y="843560"/>
            <a:ext cx="338437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 </a:t>
            </a:r>
            <a:r>
              <a:rPr lang="en-US" sz="1200" b="1" dirty="0"/>
              <a:t>EMA, MUC4, </a:t>
            </a:r>
            <a:r>
              <a:rPr lang="en-US" sz="1200" dirty="0"/>
              <a:t>CD34, SMA, </a:t>
            </a:r>
            <a:r>
              <a:rPr lang="en-US" sz="1200" dirty="0" err="1"/>
              <a:t>desmin</a:t>
            </a:r>
            <a:r>
              <a:rPr lang="en-US" sz="1200" dirty="0"/>
              <a:t>, S-100, MDM2</a:t>
            </a:r>
            <a:endParaRPr lang="el-GR" sz="1200" dirty="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79512" y="555526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Ακολουθεί </a:t>
            </a:r>
            <a:r>
              <a:rPr lang="el-GR" sz="1200" b="1" dirty="0" err="1"/>
              <a:t>εκτομή</a:t>
            </a:r>
            <a:r>
              <a:rPr lang="el-GR" sz="1200" b="1" dirty="0"/>
              <a:t> της μάζας του δεξιού μηρού</a:t>
            </a:r>
          </a:p>
        </p:txBody>
      </p:sp>
      <p:pic>
        <p:nvPicPr>
          <p:cNvPr id="7173" name="Picture 5" descr="C:\Users\User\Desktop\PENNY SA\KOMPOGIVRGA\KOMPOGIORGA 8424 LGFMS\h e, x10, ektom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633751"/>
            <a:ext cx="4139952" cy="2509751"/>
          </a:xfrm>
          <a:prstGeom prst="rect">
            <a:avLst/>
          </a:prstGeom>
          <a:noFill/>
        </p:spPr>
      </p:pic>
      <p:pic>
        <p:nvPicPr>
          <p:cNvPr id="13314" name="Picture 2" descr="C:\Users\User\Desktop\PENNY SA\KOMPOGIVRGA\KOMPOGIORGA 8424 LGFMS\h e, x 2, ekto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5766"/>
            <a:ext cx="4644008" cy="2427734"/>
          </a:xfrm>
          <a:prstGeom prst="rect">
            <a:avLst/>
          </a:prstGeom>
          <a:noFill/>
        </p:spPr>
      </p:pic>
      <p:pic>
        <p:nvPicPr>
          <p:cNvPr id="13315" name="Picture 3" descr="C:\Users\User\Desktop\PENNY SA\KOMPOGIVRGA\KOMPOGIORGA 8424 LGFMS\20X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2"/>
            <a:ext cx="4139952" cy="2625601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5436096" y="2283720"/>
            <a:ext cx="30963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Διήθηση γραμμωτών μυϊκών ινών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0" y="4881890"/>
            <a:ext cx="252028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Χαμηλή </a:t>
            </a:r>
            <a:r>
              <a:rPr lang="el-GR" sz="1100" b="1" dirty="0" err="1"/>
              <a:t>κυτταροβρίθεια</a:t>
            </a:r>
            <a:endParaRPr lang="el-GR" sz="1100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5004048" y="4881890"/>
            <a:ext cx="417646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Εναλλαγές </a:t>
            </a:r>
            <a:r>
              <a:rPr lang="el-GR" sz="1100" b="1" dirty="0" err="1"/>
              <a:t>μυξοειδών</a:t>
            </a:r>
            <a:r>
              <a:rPr lang="el-GR" sz="1100" b="1" dirty="0"/>
              <a:t> και </a:t>
            </a:r>
            <a:r>
              <a:rPr lang="el-GR" sz="1100" b="1" dirty="0" err="1"/>
              <a:t>κολλαγονοποιημένων</a:t>
            </a:r>
            <a:r>
              <a:rPr lang="el-GR" sz="1100" b="1" dirty="0"/>
              <a:t> περιοχών 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251520" y="1491630"/>
            <a:ext cx="43924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/>
              <a:t>Δ.δ</a:t>
            </a:r>
            <a:r>
              <a:rPr lang="en-US" sz="1200" b="1" dirty="0"/>
              <a:t>:</a:t>
            </a:r>
            <a:r>
              <a:rPr lang="en-US" sz="1200" dirty="0"/>
              <a:t> </a:t>
            </a:r>
            <a:r>
              <a:rPr lang="el-GR" sz="1200" b="1" dirty="0"/>
              <a:t>Ενδομυϊκό μύξωμα</a:t>
            </a:r>
            <a:r>
              <a:rPr lang="en-US" sz="1200" b="1" dirty="0"/>
              <a:t> </a:t>
            </a:r>
            <a:r>
              <a:rPr lang="el-GR" sz="1200" b="1" dirty="0"/>
              <a:t>(</a:t>
            </a:r>
            <a:r>
              <a:rPr lang="en-US" sz="1200" b="1" dirty="0"/>
              <a:t>MUC4-</a:t>
            </a:r>
            <a:r>
              <a:rPr lang="el-GR" sz="1200" b="1" dirty="0"/>
              <a:t>, </a:t>
            </a:r>
            <a:r>
              <a:rPr lang="en-US" sz="1200" b="1" dirty="0"/>
              <a:t>CD34</a:t>
            </a:r>
            <a:r>
              <a:rPr lang="el-GR" sz="1200" b="1" dirty="0"/>
              <a:t> συνήθως +</a:t>
            </a:r>
            <a:r>
              <a:rPr lang="en-US" sz="1200" b="1" dirty="0"/>
              <a:t> )</a:t>
            </a:r>
            <a:endParaRPr lang="el-GR" sz="1200" dirty="0"/>
          </a:p>
        </p:txBody>
      </p:sp>
      <p:sp>
        <p:nvSpPr>
          <p:cNvPr id="19" name="18 - TextBox"/>
          <p:cNvSpPr txBox="1"/>
          <p:nvPr/>
        </p:nvSpPr>
        <p:spPr>
          <a:xfrm>
            <a:off x="107504" y="915568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NGS </a:t>
            </a:r>
            <a:r>
              <a:rPr lang="el-GR" sz="1400" b="1" dirty="0"/>
              <a:t>(</a:t>
            </a:r>
            <a:r>
              <a:rPr lang="en-US" sz="1400" b="1" dirty="0"/>
              <a:t>Archer fusion sarcoma panel) </a:t>
            </a:r>
            <a:r>
              <a:rPr lang="el-GR" sz="1400" b="1" dirty="0"/>
              <a:t>: </a:t>
            </a:r>
            <a:r>
              <a:rPr lang="en-US" sz="1400" b="1" dirty="0"/>
              <a:t>FUS </a:t>
            </a:r>
            <a:r>
              <a:rPr lang="el-GR" sz="1400" b="1" dirty="0"/>
              <a:t>– </a:t>
            </a:r>
            <a:r>
              <a:rPr lang="en-US" sz="1400" b="1" dirty="0"/>
              <a:t>CREB3L2 </a:t>
            </a:r>
            <a:r>
              <a:rPr lang="el-GR" sz="1400" b="1" dirty="0"/>
              <a:t>χιμαιρικό γονίδιο 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7504" y="5147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4</a:t>
            </a:r>
            <a:r>
              <a:rPr lang="el-GR" b="1" baseline="30000" dirty="0">
                <a:solidFill>
                  <a:schemeClr val="accent1"/>
                </a:solidFill>
              </a:rPr>
              <a:t>ο</a:t>
            </a:r>
            <a:r>
              <a:rPr lang="el-GR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0" y="483520"/>
            <a:ext cx="3275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Γυναίκα 26 ετών</a:t>
            </a:r>
          </a:p>
          <a:p>
            <a:endParaRPr lang="el-GR" sz="1100" dirty="0"/>
          </a:p>
          <a:p>
            <a:r>
              <a:rPr lang="el-GR" sz="1100" dirty="0"/>
              <a:t>Συμβουλευτική γνώμη από </a:t>
            </a:r>
            <a:r>
              <a:rPr lang="el-GR" sz="1100" b="1" dirty="0"/>
              <a:t>ογκίδιο μαλακών μορίων αντιβραχίου</a:t>
            </a:r>
          </a:p>
        </p:txBody>
      </p:sp>
      <p:pic>
        <p:nvPicPr>
          <p:cNvPr id="6146" name="Picture 2" descr="C:\Users\User\Desktop\PENNY SA\22570 MYKSOINOSA\200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20" y="72009"/>
            <a:ext cx="2627785" cy="2499742"/>
          </a:xfrm>
          <a:prstGeom prst="rect">
            <a:avLst/>
          </a:prstGeom>
          <a:noFill/>
        </p:spPr>
      </p:pic>
      <p:pic>
        <p:nvPicPr>
          <p:cNvPr id="6147" name="Picture 3" descr="C:\Users\User\Desktop\PENNY SA\22570 MYKSOINOSA\2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6" y="2499742"/>
            <a:ext cx="3334197" cy="2497256"/>
          </a:xfrm>
          <a:prstGeom prst="rect">
            <a:avLst/>
          </a:prstGeom>
          <a:noFill/>
        </p:spPr>
      </p:pic>
      <p:pic>
        <p:nvPicPr>
          <p:cNvPr id="6148" name="Picture 4" descr="C:\Users\User\Desktop\PENNY SA\22570 MYKSOINOSA\100X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9" y="72009"/>
            <a:ext cx="2808311" cy="2499742"/>
          </a:xfrm>
          <a:prstGeom prst="rect">
            <a:avLst/>
          </a:prstGeom>
          <a:noFill/>
        </p:spPr>
      </p:pic>
      <p:pic>
        <p:nvPicPr>
          <p:cNvPr id="6149" name="Picture 5" descr="C:\Users\User\Desktop\PENNY SA\22570 MYKSOINOSA\400X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715768"/>
            <a:ext cx="2771864" cy="2304256"/>
          </a:xfrm>
          <a:prstGeom prst="rect">
            <a:avLst/>
          </a:prstGeom>
          <a:noFill/>
        </p:spPr>
      </p:pic>
      <p:pic>
        <p:nvPicPr>
          <p:cNvPr id="6150" name="Picture 6" descr="C:\Users\User\Desktop\PENNY SA\22570 MYKSOINOSA\200X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715768"/>
            <a:ext cx="2808312" cy="2304256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899593" y="4881890"/>
            <a:ext cx="1436612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73050" indent="-273050" algn="ctr">
              <a:buClr>
                <a:schemeClr val="accent1"/>
              </a:buClr>
            </a:pPr>
            <a:r>
              <a:rPr lang="el-GR" sz="1100" b="1" dirty="0" err="1"/>
              <a:t>Μυξοειδές</a:t>
            </a:r>
            <a:r>
              <a:rPr lang="el-GR" sz="1100" b="1" dirty="0"/>
              <a:t> στρώμα</a:t>
            </a:r>
          </a:p>
        </p:txBody>
      </p:sp>
      <p:sp>
        <p:nvSpPr>
          <p:cNvPr id="11" name="10 - Ορθογώνιο"/>
          <p:cNvSpPr/>
          <p:nvPr/>
        </p:nvSpPr>
        <p:spPr>
          <a:xfrm>
            <a:off x="4283968" y="2355726"/>
            <a:ext cx="4572000" cy="2616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73050" indent="-273050" algn="ctr">
              <a:buClr>
                <a:schemeClr val="accent1"/>
              </a:buClr>
            </a:pPr>
            <a:r>
              <a:rPr lang="el-GR" sz="1100" b="1" dirty="0" err="1"/>
              <a:t>Παχυτοιχωματικά</a:t>
            </a:r>
            <a:r>
              <a:rPr lang="el-GR" sz="1100" b="1" dirty="0"/>
              <a:t> καμπυλόγραμμα αγγεία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6516216" y="4712613"/>
            <a:ext cx="28083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73050" indent="-273050" algn="ctr">
              <a:buClr>
                <a:schemeClr val="accent1"/>
              </a:buClr>
            </a:pPr>
            <a:r>
              <a:rPr lang="el-GR" sz="900" b="1" dirty="0" err="1"/>
              <a:t>Επιθηλιοειδή</a:t>
            </a:r>
            <a:r>
              <a:rPr lang="el-GR" sz="900" b="1" dirty="0"/>
              <a:t> και </a:t>
            </a:r>
            <a:r>
              <a:rPr lang="el-GR" sz="900" b="1" dirty="0" err="1"/>
              <a:t>ατρακτόμορφα</a:t>
            </a:r>
            <a:r>
              <a:rPr lang="el-GR" sz="900" b="1" dirty="0"/>
              <a:t> κύτταρα</a:t>
            </a:r>
            <a:endParaRPr lang="en-US" sz="900" b="1" dirty="0"/>
          </a:p>
          <a:p>
            <a:pPr marL="273050" indent="-273050" algn="ctr">
              <a:buClr>
                <a:schemeClr val="accent1"/>
              </a:buClr>
            </a:pPr>
            <a:r>
              <a:rPr lang="el-GR" sz="900" b="1" dirty="0"/>
              <a:t>Ήπια κυτταρολογική </a:t>
            </a:r>
            <a:r>
              <a:rPr lang="el-GR" sz="900" b="1" dirty="0" err="1"/>
              <a:t>ατυπία</a:t>
            </a:r>
            <a:endParaRPr lang="el-GR" sz="9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3995937" y="4881890"/>
            <a:ext cx="2392000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273050" indent="-273050" algn="ctr">
              <a:buClr>
                <a:schemeClr val="accent1"/>
              </a:buClr>
            </a:pPr>
            <a:r>
              <a:rPr lang="el-GR" sz="1100" b="1" dirty="0"/>
              <a:t>Μιτώσεις &lt;10/</a:t>
            </a:r>
            <a:r>
              <a:rPr lang="en-US" sz="1100" b="1" dirty="0"/>
              <a:t>HPF, </a:t>
            </a:r>
            <a:r>
              <a:rPr lang="el-GR" sz="1100" b="1" dirty="0"/>
              <a:t>ενίοτε άτυπες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827584" y="141484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accent1"/>
                </a:solidFill>
              </a:rPr>
              <a:t>Σύνηθες ανατομικό βάθος </a:t>
            </a:r>
            <a:r>
              <a:rPr lang="el-GR" sz="2000" b="1" dirty="0" err="1">
                <a:solidFill>
                  <a:schemeClr val="accent1"/>
                </a:solidFill>
              </a:rPr>
              <a:t>μυξοειδών</a:t>
            </a:r>
            <a:r>
              <a:rPr lang="el-GR" sz="2000" b="1" dirty="0">
                <a:solidFill>
                  <a:schemeClr val="accent1"/>
                </a:solidFill>
              </a:rPr>
              <a:t> νεοπλασμάτων μαλακών μορίων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467544" y="843559"/>
            <a:ext cx="3456384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Επιφανειακοί όγκοι</a:t>
            </a:r>
          </a:p>
          <a:p>
            <a:pPr algn="ctr"/>
            <a:r>
              <a:rPr lang="el-GR" sz="1600" b="1" dirty="0"/>
              <a:t>(χόριο-</a:t>
            </a:r>
            <a:r>
              <a:rPr lang="el-GR" sz="1600" b="1" dirty="0" err="1"/>
              <a:t>υποδόρι</a:t>
            </a:r>
            <a:r>
              <a:rPr lang="el-GR" sz="1600" b="1" dirty="0"/>
              <a:t>ο)</a:t>
            </a:r>
          </a:p>
          <a:p>
            <a:pPr algn="ctr"/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Μύξωμα νευρικών ελύτρων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Επιφανειακό </a:t>
            </a:r>
            <a:r>
              <a:rPr lang="el-GR" sz="1600" dirty="0" err="1"/>
              <a:t>ινομύξωμα</a:t>
            </a:r>
            <a:r>
              <a:rPr lang="el-GR" sz="1600" dirty="0"/>
              <a:t> των άκρων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Επιφανειακό </a:t>
            </a:r>
            <a:r>
              <a:rPr lang="el-GR" sz="1600" dirty="0" err="1"/>
              <a:t>αγγειομύξωμα</a:t>
            </a:r>
            <a:endParaRPr lang="el-GR" sz="1600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Μυοεπιθηλίωμα</a:t>
            </a:r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Οστεοποιούμενος</a:t>
            </a:r>
            <a:r>
              <a:rPr lang="el-GR" sz="1600" b="1" dirty="0"/>
              <a:t> </a:t>
            </a:r>
            <a:r>
              <a:rPr lang="el-GR" sz="1600" b="1" dirty="0" err="1"/>
              <a:t>ινομυξοειδής</a:t>
            </a:r>
            <a:r>
              <a:rPr lang="el-GR" sz="1600" b="1" dirty="0"/>
              <a:t> όγκος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Μυξοϊνοσάρκωμα (2/3 των περιπτώσεων</a:t>
            </a:r>
            <a:r>
              <a:rPr lang="el-GR" sz="1600" dirty="0"/>
              <a:t>)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Μυξοφλεγμονώδες</a:t>
            </a:r>
            <a:r>
              <a:rPr lang="el-GR" sz="1600" b="1" dirty="0"/>
              <a:t> </a:t>
            </a:r>
            <a:r>
              <a:rPr lang="el-GR" sz="1600" b="1" dirty="0" err="1"/>
              <a:t>ινοβλαστικό</a:t>
            </a:r>
            <a:r>
              <a:rPr lang="el-GR" sz="1600" b="1" dirty="0"/>
              <a:t> σάρκωμα</a:t>
            </a:r>
          </a:p>
          <a:p>
            <a:pPr algn="ctr"/>
            <a:endParaRPr lang="el-GR" sz="1600" b="1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</p:txBody>
      </p:sp>
      <p:sp>
        <p:nvSpPr>
          <p:cNvPr id="5" name="4 - TextBox"/>
          <p:cNvSpPr txBox="1"/>
          <p:nvPr/>
        </p:nvSpPr>
        <p:spPr>
          <a:xfrm>
            <a:off x="4932040" y="843562"/>
            <a:ext cx="388843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Εν τω </a:t>
            </a:r>
            <a:r>
              <a:rPr lang="el-GR" sz="1600" b="1" dirty="0" err="1"/>
              <a:t>βάθει</a:t>
            </a:r>
            <a:endParaRPr lang="el-GR" sz="1600" b="1" dirty="0"/>
          </a:p>
          <a:p>
            <a:pPr algn="ctr"/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Ενδομυϊκό/</a:t>
            </a:r>
            <a:r>
              <a:rPr lang="el-GR" sz="1600" b="1" dirty="0" err="1"/>
              <a:t>κυτταροβριθές</a:t>
            </a:r>
            <a:r>
              <a:rPr lang="el-GR" sz="1600" b="1" dirty="0"/>
              <a:t> μύξωμα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Εν τω </a:t>
            </a:r>
            <a:r>
              <a:rPr lang="el-GR" sz="1600" b="1" dirty="0" err="1"/>
              <a:t>βάθει</a:t>
            </a:r>
            <a:r>
              <a:rPr lang="el-GR" sz="1600" b="1" dirty="0"/>
              <a:t> </a:t>
            </a:r>
            <a:r>
              <a:rPr lang="el-GR" sz="1600" b="1" dirty="0" err="1"/>
              <a:t>αγγειομύξωμα</a:t>
            </a:r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Μυοεπιθηλιωμα</a:t>
            </a:r>
            <a:r>
              <a:rPr lang="el-GR" sz="1600" b="1" dirty="0"/>
              <a:t>/</a:t>
            </a:r>
            <a:r>
              <a:rPr lang="el-GR" sz="1600" b="1" dirty="0" err="1"/>
              <a:t>μυοεπιθηλιακό</a:t>
            </a:r>
            <a:r>
              <a:rPr lang="el-GR" sz="1600" b="1" dirty="0"/>
              <a:t> καρκίνωμα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λιποσάρκωμα</a:t>
            </a:r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Μυξοϊνοσάρκωμα (1/3 των περιπτώσεων)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Χαμηλής κακοήθειας </a:t>
            </a:r>
            <a:r>
              <a:rPr lang="el-GR" sz="1600" b="1" dirty="0" err="1"/>
              <a:t>ινομυξοειδές</a:t>
            </a:r>
            <a:r>
              <a:rPr lang="el-GR" sz="1600" b="1" dirty="0"/>
              <a:t> σάρκωμα 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Εξωσκελετικό</a:t>
            </a:r>
            <a:r>
              <a:rPr lang="el-GR" sz="1600" b="1" dirty="0"/>
              <a:t> </a:t>
            </a: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χονδροσάρκωμα</a:t>
            </a:r>
            <a:endParaRPr lang="el-GR" sz="1600" b="1" dirty="0"/>
          </a:p>
          <a:p>
            <a:pPr algn="ctr"/>
            <a:endParaRPr lang="el-GR" sz="1600" b="1" dirty="0"/>
          </a:p>
          <a:p>
            <a:pPr marL="342900" indent="-342900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267496"/>
            <a:ext cx="266429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 </a:t>
            </a:r>
            <a:r>
              <a:rPr lang="en-US" sz="1200" dirty="0"/>
              <a:t>CD34, MDM2, S100, SOX10, Ki67, CDK4, DDIT3, MUC4,</a:t>
            </a:r>
            <a:r>
              <a:rPr lang="el-GR" sz="1200" dirty="0"/>
              <a:t>           ,</a:t>
            </a:r>
            <a:r>
              <a:rPr lang="en-US" sz="1200" b="1" dirty="0"/>
              <a:t>SMA</a:t>
            </a:r>
            <a:r>
              <a:rPr lang="en-US" sz="1200" dirty="0"/>
              <a:t>, </a:t>
            </a:r>
            <a:r>
              <a:rPr lang="en-US" sz="1200" dirty="0" err="1"/>
              <a:t>desmin</a:t>
            </a:r>
            <a:r>
              <a:rPr lang="en-US" sz="1200" dirty="0"/>
              <a:t>, h-</a:t>
            </a:r>
            <a:r>
              <a:rPr lang="en-US" sz="1200" dirty="0" err="1"/>
              <a:t>caldesmon</a:t>
            </a:r>
            <a:endParaRPr lang="el-GR" sz="1200" dirty="0"/>
          </a:p>
        </p:txBody>
      </p:sp>
      <p:sp>
        <p:nvSpPr>
          <p:cNvPr id="3" name="2 - TextBox"/>
          <p:cNvSpPr txBox="1"/>
          <p:nvPr/>
        </p:nvSpPr>
        <p:spPr>
          <a:xfrm>
            <a:off x="251520" y="1185597"/>
            <a:ext cx="2664296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Διάγνωση:</a:t>
            </a:r>
          </a:p>
          <a:p>
            <a:pPr algn="ctr"/>
            <a:r>
              <a:rPr lang="el-GR" sz="1400" b="1" dirty="0"/>
              <a:t>Ευρήματα συμβατά με μυξοϊνοσάρκωμα</a:t>
            </a:r>
            <a:r>
              <a:rPr lang="en-US" sz="1400" b="1" dirty="0"/>
              <a:t> grade 1 </a:t>
            </a:r>
            <a:r>
              <a:rPr lang="el-GR" sz="1400" b="1" dirty="0"/>
              <a:t>κατά </a:t>
            </a:r>
            <a:r>
              <a:rPr lang="en-US" sz="1400" b="1" dirty="0"/>
              <a:t>FNCLCC. </a:t>
            </a:r>
            <a:endParaRPr lang="el-GR" sz="14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179512" y="3003800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Έλεγχος με </a:t>
            </a:r>
            <a:r>
              <a:rPr lang="en-US" sz="1200" b="1" dirty="0"/>
              <a:t>NGS fusion</a:t>
            </a:r>
            <a:r>
              <a:rPr lang="el-GR" sz="1200" b="1" dirty="0"/>
              <a:t> </a:t>
            </a:r>
            <a:r>
              <a:rPr lang="en-US" sz="1200" b="1" dirty="0"/>
              <a:t>sarcoma panel </a:t>
            </a:r>
            <a:r>
              <a:rPr lang="el-GR" sz="1200" b="1" dirty="0"/>
              <a:t>για σύντηξη του γονιδίου </a:t>
            </a:r>
            <a:r>
              <a:rPr lang="en-US" sz="1200" b="1" dirty="0"/>
              <a:t>USP6</a:t>
            </a:r>
            <a:r>
              <a:rPr lang="el-GR" sz="1200" b="1" dirty="0"/>
              <a:t> αρνητικός.</a:t>
            </a:r>
          </a:p>
        </p:txBody>
      </p:sp>
      <p:pic>
        <p:nvPicPr>
          <p:cNvPr id="5122" name="Picture 2" descr="C:\Users\User\Desktop\PENNY SA\22570 MYKSOINOSA\SMAX100.jpg"/>
          <p:cNvPicPr>
            <a:picLocks noChangeAspect="1" noChangeArrowheads="1"/>
          </p:cNvPicPr>
          <p:nvPr/>
        </p:nvPicPr>
        <p:blipFill>
          <a:blip r:embed="rId2" cstate="print">
            <a:lum bright="-3000" contrast="30000"/>
          </a:blip>
          <a:srcRect/>
          <a:stretch>
            <a:fillRect/>
          </a:stretch>
        </p:blipFill>
        <p:spPr bwMode="auto">
          <a:xfrm>
            <a:off x="6156176" y="0"/>
            <a:ext cx="2987824" cy="2499742"/>
          </a:xfrm>
          <a:prstGeom prst="rect">
            <a:avLst/>
          </a:prstGeom>
          <a:noFill/>
        </p:spPr>
      </p:pic>
      <p:pic>
        <p:nvPicPr>
          <p:cNvPr id="5123" name="Picture 3" descr="C:\Users\User\Desktop\PENNY SA\22570 MYKSOINOSA\FOSBX200.jpg"/>
          <p:cNvPicPr>
            <a:picLocks noChangeAspect="1" noChangeArrowheads="1"/>
          </p:cNvPicPr>
          <p:nvPr/>
        </p:nvPicPr>
        <p:blipFill>
          <a:blip r:embed="rId3" cstate="print">
            <a:lum bright="-5000" contrast="9000"/>
          </a:blip>
          <a:srcRect/>
          <a:stretch>
            <a:fillRect/>
          </a:stretch>
        </p:blipFill>
        <p:spPr bwMode="auto">
          <a:xfrm>
            <a:off x="3059836" y="0"/>
            <a:ext cx="3024335" cy="2499742"/>
          </a:xfrm>
          <a:prstGeom prst="rect">
            <a:avLst/>
          </a:prstGeom>
          <a:noFill/>
        </p:spPr>
      </p:pic>
      <p:pic>
        <p:nvPicPr>
          <p:cNvPr id="5124" name="Picture 4" descr="C:\Users\User\Desktop\PENNY SA\22570 MYKSOINOSA\KI67X200.jpg"/>
          <p:cNvPicPr>
            <a:picLocks noChangeAspect="1" noChangeArrowheads="1"/>
          </p:cNvPicPr>
          <p:nvPr/>
        </p:nvPicPr>
        <p:blipFill>
          <a:blip r:embed="rId4" cstate="print">
            <a:lum bright="-3000" contrast="10000"/>
          </a:blip>
          <a:srcRect/>
          <a:stretch>
            <a:fillRect/>
          </a:stretch>
        </p:blipFill>
        <p:spPr bwMode="auto">
          <a:xfrm>
            <a:off x="3059832" y="2571751"/>
            <a:ext cx="3062640" cy="2448272"/>
          </a:xfrm>
          <a:prstGeom prst="rect">
            <a:avLst/>
          </a:prstGeom>
          <a:noFill/>
        </p:spPr>
      </p:pic>
      <p:pic>
        <p:nvPicPr>
          <p:cNvPr id="5125" name="Picture 5" descr="C:\Users\User\Desktop\PENNY SA\22570 MYKSOINOSA\DESMX200 2.jpg"/>
          <p:cNvPicPr>
            <a:picLocks noChangeAspect="1" noChangeArrowheads="1"/>
          </p:cNvPicPr>
          <p:nvPr/>
        </p:nvPicPr>
        <p:blipFill>
          <a:blip r:embed="rId5" cstate="print">
            <a:lum bright="-8000" contrast="24000"/>
          </a:blip>
          <a:srcRect/>
          <a:stretch>
            <a:fillRect/>
          </a:stretch>
        </p:blipFill>
        <p:spPr bwMode="auto">
          <a:xfrm>
            <a:off x="6156181" y="2582790"/>
            <a:ext cx="2987823" cy="2437234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156176" y="4866503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desmin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3059832" y="4866503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Ki67</a:t>
            </a:r>
            <a:endParaRPr lang="el-GR" sz="12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3059832" y="2283720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FOSB</a:t>
            </a:r>
            <a:endParaRPr lang="el-GR" sz="12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6156176" y="2211712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SMA</a:t>
            </a:r>
            <a:endParaRPr lang="el-GR" sz="1200" b="1" dirty="0"/>
          </a:p>
        </p:txBody>
      </p:sp>
      <p:sp>
        <p:nvSpPr>
          <p:cNvPr id="13" name="12 - Ορθογώνιο"/>
          <p:cNvSpPr/>
          <p:nvPr/>
        </p:nvSpPr>
        <p:spPr>
          <a:xfrm>
            <a:off x="-1836712" y="1635649"/>
            <a:ext cx="16196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fasciitis </a:t>
            </a:r>
            <a:r>
              <a:rPr lang="en-US" sz="1400" b="1" dirty="0">
                <a:sym typeface="Wingdings" panose="05000000000000000000" pitchFamily="2" charset="2"/>
              </a:rPr>
              <a:t>(lack of endothelial markers – </a:t>
            </a:r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may be </a:t>
            </a:r>
            <a:r>
              <a:rPr lang="en-US" sz="1400" b="1" dirty="0" err="1">
                <a:solidFill>
                  <a:schemeClr val="accent1"/>
                </a:solidFill>
                <a:sym typeface="Wingdings" panose="05000000000000000000" pitchFamily="2" charset="2"/>
              </a:rPr>
              <a:t>FoSB</a:t>
            </a:r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 positive</a:t>
            </a:r>
            <a:r>
              <a:rPr lang="en-US" sz="1400" b="1" dirty="0">
                <a:sym typeface="Wingdings" panose="05000000000000000000" pitchFamily="2" charset="2"/>
              </a:rPr>
              <a:t>)</a:t>
            </a:r>
            <a:endParaRPr lang="el-GR" sz="1400" dirty="0"/>
          </a:p>
        </p:txBody>
      </p:sp>
      <p:sp>
        <p:nvSpPr>
          <p:cNvPr id="14" name="13 - TextBox"/>
          <p:cNvSpPr txBox="1"/>
          <p:nvPr/>
        </p:nvSpPr>
        <p:spPr>
          <a:xfrm>
            <a:off x="0" y="4011910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Σχόλιο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35496" y="4371950"/>
            <a:ext cx="252028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/>
              <a:t>Διάχυτη πυρηνική έκφραση </a:t>
            </a:r>
            <a:r>
              <a:rPr lang="en-US" sz="1400" b="1" dirty="0"/>
              <a:t>FOSB </a:t>
            </a:r>
            <a:r>
              <a:rPr lang="el-GR" sz="1400" b="1" dirty="0"/>
              <a:t>σε οζώδη </a:t>
            </a:r>
            <a:r>
              <a:rPr lang="el-GR" sz="1400" b="1" dirty="0" err="1"/>
              <a:t>περιτονιΐτιδα</a:t>
            </a:r>
            <a:r>
              <a:rPr lang="el-GR" sz="1400" b="1" dirty="0"/>
              <a:t> (</a:t>
            </a:r>
            <a:r>
              <a:rPr lang="en-US" sz="1400" b="1" dirty="0">
                <a:sym typeface="Wingdings" panose="05000000000000000000" pitchFamily="2" charset="2"/>
              </a:rPr>
              <a:t>Hung 2017</a:t>
            </a:r>
            <a:r>
              <a:rPr lang="el-GR" sz="1400" b="1" dirty="0">
                <a:sym typeface="Wingdings" panose="05000000000000000000" pitchFamily="2" charset="2"/>
              </a:rPr>
              <a:t>)</a:t>
            </a:r>
            <a:endParaRPr lang="el-GR" sz="1400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251520" y="2139702"/>
            <a:ext cx="25202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Λόγω ταχείας ανάπτυξης της βλάβης </a:t>
            </a:r>
            <a:r>
              <a:rPr lang="el-GR" sz="1400" b="1" dirty="0" err="1"/>
              <a:t>δ.δ</a:t>
            </a:r>
            <a:r>
              <a:rPr lang="el-GR" sz="1400" b="1" dirty="0"/>
              <a:t>  από οζώδη </a:t>
            </a:r>
            <a:r>
              <a:rPr lang="el-GR" sz="1400" b="1" dirty="0" err="1"/>
              <a:t>περιτονιΐτιδα</a:t>
            </a:r>
            <a:r>
              <a:rPr lang="el-GR" sz="1400" b="1" dirty="0"/>
              <a:t>!!!</a:t>
            </a:r>
          </a:p>
        </p:txBody>
      </p:sp>
      <p:sp>
        <p:nvSpPr>
          <p:cNvPr id="17" name="16 - Ορθογώνιο"/>
          <p:cNvSpPr/>
          <p:nvPr/>
        </p:nvSpPr>
        <p:spPr>
          <a:xfrm>
            <a:off x="1259634" y="638569"/>
            <a:ext cx="6046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FOSB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1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9542"/>
            <a:ext cx="8192052" cy="2808312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7020273" y="4917819"/>
            <a:ext cx="20970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000" i="1" dirty="0" err="1">
                <a:solidFill>
                  <a:schemeClr val="accent1"/>
                </a:solidFill>
              </a:rPr>
              <a:t>Enzinger</a:t>
            </a:r>
            <a:r>
              <a:rPr lang="en-US" sz="1000" i="1" dirty="0">
                <a:solidFill>
                  <a:schemeClr val="accent1"/>
                </a:solidFill>
              </a:rPr>
              <a:t>, Soft tissue tumors 2008</a:t>
            </a:r>
            <a:endParaRPr lang="el-GR" sz="1000" i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41480"/>
            <a:ext cx="59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5</a:t>
            </a:r>
            <a:r>
              <a:rPr lang="el-GR" sz="2000" b="1" baseline="30000" dirty="0">
                <a:solidFill>
                  <a:schemeClr val="accent1"/>
                </a:solidFill>
              </a:rPr>
              <a:t>ο</a:t>
            </a:r>
            <a:r>
              <a:rPr lang="el-GR" sz="20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79512" y="555530"/>
            <a:ext cx="511256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l-GR" sz="1200" b="1" dirty="0"/>
              <a:t>Γυναίκα 49 ετών</a:t>
            </a:r>
          </a:p>
          <a:p>
            <a:r>
              <a:rPr lang="el-GR" sz="1200" dirty="0"/>
              <a:t>Συμβουλευτική γνώμη </a:t>
            </a:r>
            <a:r>
              <a:rPr lang="el-GR" sz="1200" b="1" dirty="0"/>
              <a:t>αλλοίωσης ΑΡ πλάγιου κοιλιακού τοιχώματος</a:t>
            </a:r>
            <a:r>
              <a:rPr lang="el-GR" sz="1200" dirty="0"/>
              <a:t>, χωρίς ιστορικό </a:t>
            </a:r>
            <a:r>
              <a:rPr lang="el-GR" sz="1200" dirty="0" err="1"/>
              <a:t>τραυμτατισμού</a:t>
            </a:r>
            <a:r>
              <a:rPr lang="el-GR" sz="1200" dirty="0"/>
              <a:t> ή χειρουργικής επέμβασης, </a:t>
            </a:r>
            <a:r>
              <a:rPr lang="el-GR" sz="1200" b="1" dirty="0"/>
              <a:t>ταχεία</a:t>
            </a:r>
            <a:r>
              <a:rPr lang="el-GR" sz="1200" dirty="0"/>
              <a:t> </a:t>
            </a:r>
            <a:r>
              <a:rPr lang="el-GR" sz="1200" b="1" dirty="0"/>
              <a:t>ανάπτυξη</a:t>
            </a:r>
          </a:p>
        </p:txBody>
      </p:sp>
      <p:pic>
        <p:nvPicPr>
          <p:cNvPr id="2052" name="Picture 4" descr="C:\Users\User\Desktop\PENNY SA\16554\h e, x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"/>
            <a:ext cx="3707904" cy="2283717"/>
          </a:xfrm>
          <a:prstGeom prst="rect">
            <a:avLst/>
          </a:prstGeom>
          <a:noFill/>
        </p:spPr>
      </p:pic>
      <p:pic>
        <p:nvPicPr>
          <p:cNvPr id="2053" name="Picture 5" descr="C:\Users\User\Desktop\PENNY SA\16554\h e, x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93600" y="1998640"/>
            <a:ext cx="3522489" cy="2664295"/>
          </a:xfrm>
          <a:prstGeom prst="rect">
            <a:avLst/>
          </a:prstGeom>
          <a:noFill/>
        </p:spPr>
      </p:pic>
      <p:pic>
        <p:nvPicPr>
          <p:cNvPr id="2054" name="Picture 6" descr="C:\Users\User\Desktop\PENNY SA\16554\h e, x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99289" y="2036153"/>
            <a:ext cx="3528390" cy="2583366"/>
          </a:xfrm>
          <a:prstGeom prst="rect">
            <a:avLst/>
          </a:prstGeom>
          <a:noFill/>
        </p:spPr>
      </p:pic>
      <p:pic>
        <p:nvPicPr>
          <p:cNvPr id="2055" name="Picture 7" descr="C:\Users\User\Desktop\PENNY SA\16554\h e, x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1618" y="2340523"/>
            <a:ext cx="3742382" cy="2802979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971600" y="4876006"/>
            <a:ext cx="352839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 err="1"/>
              <a:t>Εξαγγειωμένα</a:t>
            </a:r>
            <a:r>
              <a:rPr lang="el-GR" sz="1100" b="1" dirty="0"/>
              <a:t> ερυθρά, </a:t>
            </a:r>
            <a:r>
              <a:rPr lang="el-GR" sz="1100" b="1" dirty="0" err="1"/>
              <a:t>μυξωματώδης</a:t>
            </a:r>
            <a:r>
              <a:rPr lang="el-GR" sz="1100" b="1" dirty="0"/>
              <a:t> εκφύλιση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3347864" y="1707654"/>
            <a:ext cx="128534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Μιτώσεις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6228184" y="4881890"/>
            <a:ext cx="226825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Εστιακή πηκτική νέκρωση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6516216" y="6995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13" name="12 - Ορθογώνιο"/>
          <p:cNvSpPr/>
          <p:nvPr/>
        </p:nvSpPr>
        <p:spPr>
          <a:xfrm>
            <a:off x="6372200" y="1851670"/>
            <a:ext cx="208823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100" b="1" dirty="0" err="1"/>
              <a:t>Ατρακτόμορφα</a:t>
            </a:r>
            <a:r>
              <a:rPr lang="el-GR" sz="1100" b="1" dirty="0"/>
              <a:t> κύτταρα</a:t>
            </a:r>
          </a:p>
          <a:p>
            <a:pPr algn="ctr"/>
            <a:r>
              <a:rPr lang="el-GR" sz="1100" b="1" dirty="0" err="1"/>
              <a:t>Μυξωματώδης</a:t>
            </a:r>
            <a:r>
              <a:rPr lang="el-GR" sz="1100" b="1" dirty="0"/>
              <a:t> εκφύλιση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23528" y="278777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</a:t>
            </a:r>
            <a:r>
              <a:rPr lang="el-GR" sz="1200" dirty="0"/>
              <a:t>: </a:t>
            </a:r>
            <a:r>
              <a:rPr lang="en-US" sz="1200" b="1" dirty="0"/>
              <a:t>b-</a:t>
            </a:r>
            <a:r>
              <a:rPr lang="en-US" sz="1200" b="1" dirty="0" err="1"/>
              <a:t>catenin</a:t>
            </a:r>
            <a:r>
              <a:rPr lang="el-GR" sz="1200" dirty="0"/>
              <a:t>, </a:t>
            </a:r>
            <a:r>
              <a:rPr lang="en-US" sz="1200" dirty="0"/>
              <a:t>MUC4, </a:t>
            </a:r>
            <a:r>
              <a:rPr lang="en-US" sz="1200" b="1" dirty="0"/>
              <a:t>SMA,</a:t>
            </a:r>
            <a:r>
              <a:rPr lang="en-US" sz="1200" dirty="0"/>
              <a:t> </a:t>
            </a:r>
            <a:r>
              <a:rPr lang="en-US" sz="1200" dirty="0" err="1"/>
              <a:t>desmin</a:t>
            </a:r>
            <a:r>
              <a:rPr lang="en-US" sz="1200" dirty="0"/>
              <a:t>, </a:t>
            </a:r>
            <a:r>
              <a:rPr lang="en-US" sz="1200" b="1" dirty="0"/>
              <a:t>FOSB</a:t>
            </a:r>
            <a:r>
              <a:rPr lang="en-US" sz="1200" dirty="0"/>
              <a:t>, CD34, SOX-10, S-100, MDM2, CDK4, c-kit, DOG1, Ki67, h-</a:t>
            </a:r>
            <a:r>
              <a:rPr lang="en-US" sz="1200" dirty="0" err="1"/>
              <a:t>caldemson</a:t>
            </a:r>
            <a:endParaRPr lang="el-GR" sz="1200" dirty="0"/>
          </a:p>
        </p:txBody>
      </p:sp>
      <p:sp>
        <p:nvSpPr>
          <p:cNvPr id="3" name="2 - TextBox"/>
          <p:cNvSpPr txBox="1"/>
          <p:nvPr/>
        </p:nvSpPr>
        <p:spPr>
          <a:xfrm>
            <a:off x="2843808" y="3284282"/>
            <a:ext cx="554461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Διάγνωση:</a:t>
            </a:r>
          </a:p>
          <a:p>
            <a:pPr algn="ctr"/>
            <a:r>
              <a:rPr lang="el-GR" sz="1200" b="1" dirty="0" err="1"/>
              <a:t>Κυτταροβριθής</a:t>
            </a:r>
            <a:r>
              <a:rPr lang="el-GR" sz="1200" b="1" dirty="0"/>
              <a:t> </a:t>
            </a:r>
            <a:r>
              <a:rPr lang="el-GR" sz="1200" b="1" dirty="0" err="1"/>
              <a:t>μεσεγχυματική</a:t>
            </a:r>
            <a:r>
              <a:rPr lang="el-GR" sz="1200" b="1" dirty="0"/>
              <a:t> αλλοίωση με </a:t>
            </a:r>
            <a:r>
              <a:rPr lang="el-GR" sz="1200" b="1" dirty="0" err="1"/>
              <a:t>μυοϊνοβλαστικό</a:t>
            </a:r>
            <a:r>
              <a:rPr lang="el-GR" sz="1200" b="1" dirty="0"/>
              <a:t> φαινότυπο αναπτυχθείσα σε σχέση με την </a:t>
            </a:r>
            <a:r>
              <a:rPr lang="el-GR" sz="1200" b="1" dirty="0" err="1"/>
              <a:t>περιτονία</a:t>
            </a:r>
            <a:r>
              <a:rPr lang="el-GR" sz="1200" b="1" dirty="0"/>
              <a:t>, η διαφορική διάγνωση της οποίας τίθεται μεταξύ οζώδους </a:t>
            </a:r>
            <a:r>
              <a:rPr lang="el-GR" sz="1200" b="1" dirty="0" err="1"/>
              <a:t>περιτονιίτιδας</a:t>
            </a:r>
            <a:r>
              <a:rPr lang="el-GR" sz="1200" b="1" dirty="0"/>
              <a:t> και χαμηλής κακοήθειας </a:t>
            </a:r>
            <a:r>
              <a:rPr lang="el-GR" sz="1200" b="1" dirty="0" err="1"/>
              <a:t>μυοϊνοβλαστικού</a:t>
            </a:r>
            <a:r>
              <a:rPr lang="el-GR" sz="1200" b="1" dirty="0"/>
              <a:t> σαρκώματος. </a:t>
            </a:r>
          </a:p>
        </p:txBody>
      </p:sp>
      <p:pic>
        <p:nvPicPr>
          <p:cNvPr id="4" name="Picture 2" descr="C:\Users\User\Desktop\PENNY SA\16554\sma, x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03848" cy="2571750"/>
          </a:xfrm>
          <a:prstGeom prst="rect">
            <a:avLst/>
          </a:prstGeom>
          <a:noFill/>
        </p:spPr>
      </p:pic>
      <p:pic>
        <p:nvPicPr>
          <p:cNvPr id="5" name="Picture 3" descr="C:\Users\User\Desktop\PENNY SA\16554\fosb, x10.jpg"/>
          <p:cNvPicPr>
            <a:picLocks noChangeAspect="1" noChangeArrowheads="1"/>
          </p:cNvPicPr>
          <p:nvPr/>
        </p:nvPicPr>
        <p:blipFill>
          <a:blip r:embed="rId3" cstate="print">
            <a:lum bright="-16000" contrast="69000"/>
          </a:blip>
          <a:srcRect/>
          <a:stretch>
            <a:fillRect/>
          </a:stretch>
        </p:blipFill>
        <p:spPr bwMode="auto">
          <a:xfrm>
            <a:off x="5975648" y="0"/>
            <a:ext cx="3168352" cy="257175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0" y="2355728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SMA</a:t>
            </a:r>
            <a:endParaRPr lang="el-GR" sz="1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5940152" y="2355726"/>
            <a:ext cx="64807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/>
              <a:t>FOSB</a:t>
            </a:r>
            <a:endParaRPr lang="el-GR" sz="1100" b="1" dirty="0"/>
          </a:p>
        </p:txBody>
      </p:sp>
      <p:pic>
        <p:nvPicPr>
          <p:cNvPr id="17410" name="Picture 2" descr="C:\Users\User\Desktop\PENNY SA\16554\x10, desmin.jpg"/>
          <p:cNvPicPr>
            <a:picLocks noChangeAspect="1" noChangeArrowheads="1"/>
          </p:cNvPicPr>
          <p:nvPr/>
        </p:nvPicPr>
        <p:blipFill>
          <a:blip r:embed="rId4" cstate="print">
            <a:lum bright="-4000" contrast="10000"/>
          </a:blip>
          <a:srcRect/>
          <a:stretch>
            <a:fillRect/>
          </a:stretch>
        </p:blipFill>
        <p:spPr bwMode="auto">
          <a:xfrm>
            <a:off x="3275856" y="0"/>
            <a:ext cx="2664296" cy="2571750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3275856" y="2283720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desmin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0" y="4011910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Σχόλιο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35496" y="4371950"/>
            <a:ext cx="252028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/>
              <a:t>Διάχυτη πυρηνική έκφραση </a:t>
            </a:r>
            <a:r>
              <a:rPr lang="en-US" sz="1400" b="1" dirty="0"/>
              <a:t>FOSB </a:t>
            </a:r>
            <a:r>
              <a:rPr lang="el-GR" sz="1400" b="1" dirty="0"/>
              <a:t>σε οζώδη </a:t>
            </a:r>
            <a:r>
              <a:rPr lang="el-GR" sz="1400" b="1" dirty="0" err="1"/>
              <a:t>περιτονιΐτιδα</a:t>
            </a:r>
            <a:r>
              <a:rPr lang="el-GR" sz="1400" b="1" dirty="0"/>
              <a:t> (</a:t>
            </a:r>
            <a:r>
              <a:rPr lang="en-US" sz="1400" b="1" dirty="0">
                <a:sym typeface="Wingdings" panose="05000000000000000000" pitchFamily="2" charset="2"/>
              </a:rPr>
              <a:t>Hung 2017</a:t>
            </a:r>
            <a:r>
              <a:rPr lang="el-GR" sz="1400" b="1" dirty="0">
                <a:sym typeface="Wingdings" panose="05000000000000000000" pitchFamily="2" charset="2"/>
              </a:rPr>
              <a:t>)</a:t>
            </a:r>
            <a:endParaRPr lang="el-GR" sz="1400" b="1" dirty="0"/>
          </a:p>
        </p:txBody>
      </p:sp>
      <p:sp>
        <p:nvSpPr>
          <p:cNvPr id="12" name="11 - Ορθογώνιο"/>
          <p:cNvSpPr/>
          <p:nvPr/>
        </p:nvSpPr>
        <p:spPr>
          <a:xfrm>
            <a:off x="2771800" y="4371952"/>
            <a:ext cx="6372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b="1" dirty="0"/>
              <a:t>Συνεστήθη έλεγχος για την ανίχνευση του χιμαιρικού γονιδίου </a:t>
            </a:r>
            <a:r>
              <a:rPr lang="en-US" sz="1200" b="1" dirty="0"/>
              <a:t>USP6-MYH9</a:t>
            </a:r>
            <a:r>
              <a:rPr lang="el-GR" sz="1200" b="1" dirty="0"/>
              <a:t> </a:t>
            </a:r>
            <a:r>
              <a:rPr lang="el-GR" b="1" dirty="0">
                <a:latin typeface="Arial"/>
                <a:cs typeface="Arial"/>
              </a:rPr>
              <a:t>→ </a:t>
            </a:r>
            <a:r>
              <a:rPr lang="el-GR" sz="1400" b="1" dirty="0">
                <a:cs typeface="Arial"/>
              </a:rPr>
              <a:t>θετικός</a:t>
            </a:r>
            <a:endParaRPr lang="el-GR" dirty="0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C:\Users\User\Desktop\AGG\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7734"/>
            <a:ext cx="4320480" cy="2144415"/>
          </a:xfrm>
          <a:prstGeom prst="rect">
            <a:avLst/>
          </a:prstGeom>
          <a:noFill/>
        </p:spPr>
      </p:pic>
      <p:sp>
        <p:nvSpPr>
          <p:cNvPr id="2" name="1 - TextBox"/>
          <p:cNvSpPr txBox="1"/>
          <p:nvPr/>
        </p:nvSpPr>
        <p:spPr>
          <a:xfrm>
            <a:off x="0" y="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6</a:t>
            </a:r>
            <a:r>
              <a:rPr lang="el-GR" b="1" baseline="30000" dirty="0">
                <a:solidFill>
                  <a:schemeClr val="accent1"/>
                </a:solidFill>
              </a:rPr>
              <a:t>ο</a:t>
            </a:r>
            <a:r>
              <a:rPr lang="el-GR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5496" y="33950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Άνδρας 44 ετών</a:t>
            </a:r>
          </a:p>
          <a:p>
            <a:endParaRPr lang="el-GR" sz="1200" dirty="0"/>
          </a:p>
          <a:p>
            <a:r>
              <a:rPr lang="el-GR" sz="1200" dirty="0"/>
              <a:t>Μόρφωμα μαλακών μορίων ΔΕ κνήμης – </a:t>
            </a:r>
            <a:r>
              <a:rPr lang="el-GR" sz="1200" b="1" dirty="0"/>
              <a:t>Προηγηθείσα βιοψία: χαρακτηριστικά υπέρ αδιαφοροποίητου πλειόμορφου σαρκώματος </a:t>
            </a:r>
            <a:r>
              <a:rPr lang="en-US" sz="1200" b="1" dirty="0"/>
              <a:t>grade 3</a:t>
            </a:r>
            <a:r>
              <a:rPr lang="el-GR" sz="1200" b="1" dirty="0"/>
              <a:t> </a:t>
            </a:r>
          </a:p>
          <a:p>
            <a:endParaRPr lang="el-GR" sz="1200" dirty="0"/>
          </a:p>
        </p:txBody>
      </p:sp>
      <p:sp>
        <p:nvSpPr>
          <p:cNvPr id="5" name="4 - TextBox"/>
          <p:cNvSpPr txBox="1"/>
          <p:nvPr/>
        </p:nvSpPr>
        <p:spPr>
          <a:xfrm>
            <a:off x="179512" y="4443962"/>
            <a:ext cx="41044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/>
              <a:t>Εξέλκωση της επιδερμίδας σε έκταση 6</a:t>
            </a:r>
            <a:r>
              <a:rPr lang="en-US" sz="1200" dirty="0"/>
              <a:t>x5</a:t>
            </a:r>
            <a:r>
              <a:rPr lang="el-GR" sz="1200" dirty="0"/>
              <a:t> εκ. , λόγω της παρουσίας λευκόφαιης – </a:t>
            </a:r>
            <a:r>
              <a:rPr lang="el-GR" sz="1200" dirty="0" err="1"/>
              <a:t>πορτοκαλόφαιης</a:t>
            </a:r>
            <a:r>
              <a:rPr lang="el-GR" sz="1200" dirty="0"/>
              <a:t> αλλοίωσης </a:t>
            </a:r>
            <a:r>
              <a:rPr lang="el-GR" sz="1200" dirty="0" err="1"/>
              <a:t>μ.δ</a:t>
            </a:r>
            <a:r>
              <a:rPr lang="el-GR" sz="1200" dirty="0"/>
              <a:t>. 6,5 εκ. 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0" y="1419628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Απεικονιστικά ευρήματα</a:t>
            </a:r>
            <a:r>
              <a:rPr lang="el-GR" sz="1200" dirty="0"/>
              <a:t>: </a:t>
            </a:r>
            <a:r>
              <a:rPr lang="el-GR" sz="1200" dirty="0" err="1"/>
              <a:t>Περίγραπτη</a:t>
            </a:r>
            <a:r>
              <a:rPr lang="el-GR" sz="1200" dirty="0"/>
              <a:t> αλλοίωση στην πρόσθια παρυφή της δεξιάς κνήμης στο άνω ημιμόριο αυτής. Εντοπίζεται </a:t>
            </a:r>
            <a:r>
              <a:rPr lang="el-GR" sz="1200" b="1" dirty="0"/>
              <a:t>στο υποδόριο </a:t>
            </a:r>
            <a:r>
              <a:rPr lang="el-GR" sz="1200" dirty="0"/>
              <a:t>αμέσως </a:t>
            </a:r>
            <a:r>
              <a:rPr lang="el-GR" sz="1200" dirty="0" err="1"/>
              <a:t>επιπολής</a:t>
            </a:r>
            <a:r>
              <a:rPr lang="el-GR" sz="1200" dirty="0"/>
              <a:t> της κνήμης και του πρόσθιου κνημιαίου μυός. Παρατηρείται ήπια εξοίδηση στο υποδόριο πέριξ της αλλοίωσης.</a:t>
            </a:r>
          </a:p>
        </p:txBody>
      </p:sp>
      <p:pic>
        <p:nvPicPr>
          <p:cNvPr id="21" name="Picture 2" descr="C:\Users\User\Desktop\PENNY SA\2519 TSEL\20X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742454"/>
            <a:ext cx="4104456" cy="2349576"/>
          </a:xfrm>
          <a:prstGeom prst="rect">
            <a:avLst/>
          </a:prstGeom>
          <a:noFill/>
        </p:spPr>
      </p:pic>
      <p:pic>
        <p:nvPicPr>
          <p:cNvPr id="22" name="Picture 3" descr="C:\Users\User\Desktop\PENNY SA\2519 TSEL\20X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2116" y="51470"/>
            <a:ext cx="4090364" cy="2592288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4788024" y="2571752"/>
            <a:ext cx="41044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Επιφανειακά αναπτυσσόμενη αλλοίωση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er\Desktop\PENNY SA\2519 TSEL\100X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68749"/>
            <a:ext cx="3024336" cy="2423285"/>
          </a:xfrm>
          <a:prstGeom prst="rect">
            <a:avLst/>
          </a:prstGeom>
          <a:noFill/>
        </p:spPr>
      </p:pic>
      <p:pic>
        <p:nvPicPr>
          <p:cNvPr id="3" name="Picture 7" descr="C:\Users\User\Desktop\PENNY SA\2519 TSEL\100X2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0"/>
            <a:ext cx="2736304" cy="2571750"/>
          </a:xfrm>
          <a:prstGeom prst="rect">
            <a:avLst/>
          </a:prstGeom>
          <a:noFill/>
        </p:spPr>
      </p:pic>
      <p:pic>
        <p:nvPicPr>
          <p:cNvPr id="14340" name="Picture 4" descr="C:\Users\User\Desktop\PENNY SA\2519 TSEL\100X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71" y="0"/>
            <a:ext cx="3117273" cy="2571750"/>
          </a:xfrm>
          <a:prstGeom prst="rect">
            <a:avLst/>
          </a:prstGeom>
          <a:noFill/>
        </p:spPr>
      </p:pic>
      <p:pic>
        <p:nvPicPr>
          <p:cNvPr id="14341" name="Picture 5" descr="C:\Users\User\Desktop\PENNY SA\2519 TSEL\100X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848" y="0"/>
            <a:ext cx="3069694" cy="2571750"/>
          </a:xfrm>
          <a:prstGeom prst="rect">
            <a:avLst/>
          </a:prstGeom>
          <a:noFill/>
        </p:spPr>
      </p:pic>
      <p:pic>
        <p:nvPicPr>
          <p:cNvPr id="14343" name="Picture 7" descr="C:\Users\User\Desktop\PENNY SA\2519 TSEL\100X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3" y="2643760"/>
            <a:ext cx="3096071" cy="2448272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1619672" y="4866503"/>
            <a:ext cx="561662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Έντονος πυρηνικός </a:t>
            </a:r>
            <a:r>
              <a:rPr lang="el-GR" sz="1200" b="1" dirty="0" err="1"/>
              <a:t>πλειομορφισμός,εστιακή</a:t>
            </a:r>
            <a:r>
              <a:rPr lang="el-GR" sz="1200" b="1" dirty="0"/>
              <a:t> </a:t>
            </a:r>
            <a:r>
              <a:rPr lang="el-GR" sz="1200" b="1" dirty="0" err="1"/>
              <a:t>μυξοειδής</a:t>
            </a:r>
            <a:r>
              <a:rPr lang="el-GR" sz="1200" b="1" dirty="0"/>
              <a:t> εκφύλιση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0" y="2355728"/>
            <a:ext cx="313184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/>
              <a:t>Εναλλαγές συμπαγών και </a:t>
            </a:r>
            <a:r>
              <a:rPr lang="el-GR" sz="1000" b="1" dirty="0" err="1"/>
              <a:t>μυξοειδών</a:t>
            </a:r>
            <a:r>
              <a:rPr lang="el-GR" sz="1000" b="1" dirty="0"/>
              <a:t> περιοχών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4644008" y="2355728"/>
            <a:ext cx="26642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/>
              <a:t>Προβάλλοντα </a:t>
            </a:r>
            <a:r>
              <a:rPr lang="el-GR" sz="1200" b="1" dirty="0" err="1"/>
              <a:t>κεκαμμένα</a:t>
            </a:r>
            <a:r>
              <a:rPr lang="el-GR" sz="1200" b="1" dirty="0"/>
              <a:t> αγγεία  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PENNY SA\2519 TSEL\CD34X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2592288" cy="2355726"/>
          </a:xfrm>
          <a:prstGeom prst="rect">
            <a:avLst/>
          </a:prstGeom>
          <a:noFill/>
        </p:spPr>
      </p:pic>
      <p:pic>
        <p:nvPicPr>
          <p:cNvPr id="3" name="Picture 3" descr="C:\Users\User\Desktop\PENNY SA\2519 TSEL\CD99X100.jpg"/>
          <p:cNvPicPr>
            <a:picLocks noChangeAspect="1" noChangeArrowheads="1"/>
          </p:cNvPicPr>
          <p:nvPr/>
        </p:nvPicPr>
        <p:blipFill>
          <a:blip r:embed="rId3" cstate="print">
            <a:lum bright="-9000" contrast="17000"/>
          </a:blip>
          <a:srcRect/>
          <a:stretch>
            <a:fillRect/>
          </a:stretch>
        </p:blipFill>
        <p:spPr bwMode="auto">
          <a:xfrm>
            <a:off x="6660232" y="2427734"/>
            <a:ext cx="2483768" cy="2304108"/>
          </a:xfrm>
          <a:prstGeom prst="rect">
            <a:avLst/>
          </a:prstGeom>
          <a:noFill/>
        </p:spPr>
      </p:pic>
      <p:pic>
        <p:nvPicPr>
          <p:cNvPr id="4" name="Picture 4" descr="C:\Users\User\Desktop\PENNY SA\2519 TSEL\SMAX100.jpg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/>
          <a:stretch>
            <a:fillRect/>
          </a:stretch>
        </p:blipFill>
        <p:spPr bwMode="auto">
          <a:xfrm>
            <a:off x="6660232" y="0"/>
            <a:ext cx="2483768" cy="2355726"/>
          </a:xfrm>
          <a:prstGeom prst="rect">
            <a:avLst/>
          </a:prstGeom>
          <a:noFill/>
        </p:spPr>
      </p:pic>
      <p:pic>
        <p:nvPicPr>
          <p:cNvPr id="5" name="Picture 5" descr="C:\Users\User\Desktop\PENNY SA\2519 TSEL\CD10X1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427734"/>
            <a:ext cx="2592288" cy="2304108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3923928" y="4527003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CD10</a:t>
            </a:r>
            <a:endParaRPr lang="el-GR" sz="1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6660232" y="4515970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CD99</a:t>
            </a:r>
            <a:endParaRPr lang="el-GR" sz="1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6660232" y="2067697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SMA</a:t>
            </a:r>
            <a:endParaRPr lang="el-GR" sz="1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3995936" y="2067698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CD34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-1476672" y="195486"/>
            <a:ext cx="1296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CD10</a:t>
            </a:r>
            <a:r>
              <a:rPr lang="el-GR" sz="1200" dirty="0"/>
              <a:t> διάχυτα θετικό</a:t>
            </a:r>
          </a:p>
          <a:p>
            <a:r>
              <a:rPr lang="en-US" sz="1200" dirty="0"/>
              <a:t>CD99</a:t>
            </a:r>
            <a:r>
              <a:rPr lang="el-GR" sz="1200" dirty="0"/>
              <a:t> </a:t>
            </a:r>
            <a:r>
              <a:rPr lang="el-GR" sz="1200" dirty="0" err="1"/>
              <a:t>περιοχικά</a:t>
            </a:r>
            <a:r>
              <a:rPr lang="el-GR" sz="1200" dirty="0"/>
              <a:t> θετικό</a:t>
            </a:r>
          </a:p>
          <a:p>
            <a:r>
              <a:rPr lang="en-US" sz="1200" dirty="0"/>
              <a:t>SMA: </a:t>
            </a:r>
            <a:r>
              <a:rPr lang="el-GR" sz="1200" dirty="0"/>
              <a:t>εστιακά ασθενώς θετικό</a:t>
            </a:r>
          </a:p>
          <a:p>
            <a:r>
              <a:rPr lang="en-US" sz="1200" dirty="0"/>
              <a:t>CD34</a:t>
            </a:r>
            <a:r>
              <a:rPr lang="el-GR" sz="1200" dirty="0"/>
              <a:t>¨</a:t>
            </a:r>
            <a:r>
              <a:rPr lang="el-GR" sz="1200" dirty="0" err="1"/>
              <a:t>περιοχικά</a:t>
            </a:r>
            <a:r>
              <a:rPr lang="el-GR" sz="1200" dirty="0"/>
              <a:t> θετικό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179512" y="1779662"/>
            <a:ext cx="3672408" cy="90024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50" b="1" dirty="0"/>
              <a:t>Διάγνωση: </a:t>
            </a:r>
          </a:p>
          <a:p>
            <a:pPr algn="ctr"/>
            <a:r>
              <a:rPr lang="el-GR" sz="1050" b="1" dirty="0"/>
              <a:t>Διήθηση χορίου – υποδορίου </a:t>
            </a:r>
            <a:r>
              <a:rPr lang="el-GR" sz="1050" b="1" dirty="0" err="1"/>
              <a:t>απο</a:t>
            </a:r>
            <a:r>
              <a:rPr lang="el-GR" sz="1050" b="1" dirty="0"/>
              <a:t> υψηλής κακοήθειας σάρκωμα </a:t>
            </a:r>
            <a:r>
              <a:rPr lang="en-US" sz="1050" b="1" dirty="0"/>
              <a:t>grade 3</a:t>
            </a:r>
            <a:r>
              <a:rPr lang="el-GR" sz="1050" b="1" dirty="0"/>
              <a:t> κατά </a:t>
            </a:r>
            <a:r>
              <a:rPr lang="en-US" sz="1050" b="1" dirty="0"/>
              <a:t>FNCLCC</a:t>
            </a:r>
            <a:r>
              <a:rPr lang="el-GR" sz="1050" b="1" dirty="0"/>
              <a:t> με πλειόμορφη κυρίως μορφολογία και επιμέρους χαρακτηριστικά υψηλής κακοήθειας </a:t>
            </a:r>
            <a:r>
              <a:rPr lang="el-GR" sz="1050" b="1" dirty="0" err="1"/>
              <a:t>μυξοϊνοσαρκώματος</a:t>
            </a:r>
            <a:r>
              <a:rPr lang="el-GR" sz="1050" b="1" dirty="0"/>
              <a:t> (</a:t>
            </a:r>
            <a:r>
              <a:rPr lang="en-US" sz="1050" b="1" dirty="0"/>
              <a:t>WHO 2020)</a:t>
            </a:r>
            <a:r>
              <a:rPr lang="el-GR" sz="1050" b="1" dirty="0"/>
              <a:t> </a:t>
            </a:r>
          </a:p>
        </p:txBody>
      </p:sp>
      <p:sp>
        <p:nvSpPr>
          <p:cNvPr id="12" name="11 - TextBox"/>
          <p:cNvSpPr txBox="1"/>
          <p:nvPr/>
        </p:nvSpPr>
        <p:spPr>
          <a:xfrm>
            <a:off x="251520" y="411512"/>
            <a:ext cx="35283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 </a:t>
            </a:r>
            <a:r>
              <a:rPr lang="en-US" sz="1200" b="1" dirty="0"/>
              <a:t>CD10, CD99, SMA,</a:t>
            </a:r>
            <a:r>
              <a:rPr lang="en-US" sz="1200" dirty="0"/>
              <a:t> MDM2, </a:t>
            </a:r>
            <a:r>
              <a:rPr lang="en-US" sz="1200" b="1" dirty="0"/>
              <a:t>CD34</a:t>
            </a:r>
            <a:r>
              <a:rPr lang="en-US" sz="1200" dirty="0"/>
              <a:t>, </a:t>
            </a:r>
            <a:r>
              <a:rPr lang="en-US" sz="1200" dirty="0" err="1"/>
              <a:t>desmin</a:t>
            </a:r>
            <a:r>
              <a:rPr lang="en-US" sz="1200" dirty="0"/>
              <a:t>, CD31, S100</a:t>
            </a:r>
            <a:endParaRPr lang="el-GR" sz="1200" dirty="0"/>
          </a:p>
        </p:txBody>
      </p:sp>
      <p:sp>
        <p:nvSpPr>
          <p:cNvPr id="13" name="12 - TextBox"/>
          <p:cNvSpPr txBox="1"/>
          <p:nvPr/>
        </p:nvSpPr>
        <p:spPr>
          <a:xfrm>
            <a:off x="0" y="3579862"/>
            <a:ext cx="97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Σχόλιο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35496" y="3939905"/>
            <a:ext cx="3816424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l-GR" sz="1400" b="1" dirty="0"/>
              <a:t>Η διαφορική διάγνωση μεταξύ πλειόμορφου αδιαφοροποίητου σαρκώματος και υψηλής κακοήθειας </a:t>
            </a:r>
            <a:r>
              <a:rPr lang="el-GR" sz="1400" b="1" dirty="0" err="1"/>
              <a:t>μυξοϊνοσαρκώματος</a:t>
            </a:r>
            <a:r>
              <a:rPr lang="el-GR" sz="1400" b="1" dirty="0"/>
              <a:t> επισφαλής/ αδύνατη σε υλικό βιοψίας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5496" y="8340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7</a:t>
            </a:r>
            <a:r>
              <a:rPr lang="el-GR" sz="2000" b="1" baseline="30000" dirty="0">
                <a:solidFill>
                  <a:schemeClr val="accent1"/>
                </a:solidFill>
              </a:rPr>
              <a:t>ο</a:t>
            </a:r>
            <a:r>
              <a:rPr lang="el-GR" sz="20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5496" y="48352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Γυναίκα 76 ετών    </a:t>
            </a:r>
            <a:endParaRPr lang="en-US" sz="1200" b="1" dirty="0"/>
          </a:p>
          <a:p>
            <a:endParaRPr lang="en-US" sz="1200" dirty="0"/>
          </a:p>
          <a:p>
            <a:r>
              <a:rPr lang="el-GR" sz="1200" b="1" dirty="0"/>
              <a:t>Συμβουλευτική γνώμη</a:t>
            </a:r>
            <a:r>
              <a:rPr lang="el-GR" sz="1200" dirty="0"/>
              <a:t>: βιοψία όγκου μηρού</a:t>
            </a:r>
          </a:p>
        </p:txBody>
      </p:sp>
      <p:pic>
        <p:nvPicPr>
          <p:cNvPr id="5126" name="Picture 6" descr="C:\Users\User\Desktop\PENNY SA\NR4 8441\200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521055"/>
            <a:ext cx="3168352" cy="2504877"/>
          </a:xfrm>
          <a:prstGeom prst="rect">
            <a:avLst/>
          </a:prstGeom>
          <a:noFill/>
        </p:spPr>
      </p:pic>
      <p:pic>
        <p:nvPicPr>
          <p:cNvPr id="5127" name="Picture 7" descr="C:\Users\User\Desktop\PENNY SA\NR4 8441\10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8" y="0"/>
            <a:ext cx="3076515" cy="2355726"/>
          </a:xfrm>
          <a:prstGeom prst="rect">
            <a:avLst/>
          </a:prstGeom>
          <a:noFill/>
        </p:spPr>
      </p:pic>
      <p:pic>
        <p:nvPicPr>
          <p:cNvPr id="5129" name="Picture 9" descr="C:\Users\User\Desktop\PENNY SA\NR4 8441\200X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"/>
            <a:ext cx="3194524" cy="2392643"/>
          </a:xfrm>
          <a:prstGeom prst="rect">
            <a:avLst/>
          </a:prstGeom>
          <a:noFill/>
        </p:spPr>
      </p:pic>
      <p:pic>
        <p:nvPicPr>
          <p:cNvPr id="5130" name="Picture 10" descr="C:\Users\User\Desktop\PENNY SA\NR4 8441\400X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499746"/>
            <a:ext cx="3203848" cy="2534839"/>
          </a:xfrm>
          <a:prstGeom prst="rect">
            <a:avLst/>
          </a:prstGeom>
          <a:noFill/>
        </p:spPr>
      </p:pic>
      <p:sp>
        <p:nvSpPr>
          <p:cNvPr id="36" name="35 - TextBox"/>
          <p:cNvSpPr txBox="1"/>
          <p:nvPr/>
        </p:nvSpPr>
        <p:spPr>
          <a:xfrm>
            <a:off x="3923928" y="4866503"/>
            <a:ext cx="403244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7800" indent="-177800" algn="ctr">
              <a:spcAft>
                <a:spcPts val="600"/>
              </a:spcAft>
              <a:buClr>
                <a:schemeClr val="accent1"/>
              </a:buClr>
            </a:pPr>
            <a:r>
              <a:rPr lang="el-GR" sz="1200" b="1" dirty="0" err="1"/>
              <a:t>Ηωσινόφιλα</a:t>
            </a:r>
            <a:r>
              <a:rPr lang="el-GR" sz="1200" b="1" dirty="0"/>
              <a:t> κύτταρα σε χορδές και αθροίσεις</a:t>
            </a:r>
          </a:p>
        </p:txBody>
      </p:sp>
      <p:sp>
        <p:nvSpPr>
          <p:cNvPr id="9" name="8 - Ορθογώνιο"/>
          <p:cNvSpPr/>
          <p:nvPr/>
        </p:nvSpPr>
        <p:spPr>
          <a:xfrm>
            <a:off x="3275860" y="2067696"/>
            <a:ext cx="155497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77800" indent="-177800" algn="ctr">
              <a:spcAft>
                <a:spcPts val="600"/>
              </a:spcAft>
              <a:buClr>
                <a:schemeClr val="accent1"/>
              </a:buClr>
            </a:pPr>
            <a:r>
              <a:rPr lang="el-GR" sz="1200" b="1" dirty="0" err="1"/>
              <a:t>Μυξοειδές</a:t>
            </a:r>
            <a:r>
              <a:rPr lang="el-GR" sz="1200" b="1" dirty="0"/>
              <a:t> στρώμα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6444209" y="2067696"/>
            <a:ext cx="193033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177800" indent="-177800" algn="ctr">
              <a:spcAft>
                <a:spcPts val="600"/>
              </a:spcAft>
              <a:buClr>
                <a:schemeClr val="accent1"/>
              </a:buClr>
            </a:pPr>
            <a:r>
              <a:rPr lang="el-GR" sz="1200" b="1" dirty="0"/>
              <a:t>Αιμορραγικές διηθήσεις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PENNY SA\NR4 8441\INI1X200.jpg"/>
          <p:cNvPicPr>
            <a:picLocks noChangeAspect="1" noChangeArrowheads="1"/>
          </p:cNvPicPr>
          <p:nvPr/>
        </p:nvPicPr>
        <p:blipFill>
          <a:blip r:embed="rId2" cstate="print">
            <a:lum bright="-21000" contrast="16000"/>
          </a:blip>
          <a:srcRect/>
          <a:stretch>
            <a:fillRect/>
          </a:stretch>
        </p:blipFill>
        <p:spPr bwMode="auto">
          <a:xfrm>
            <a:off x="6516216" y="2283718"/>
            <a:ext cx="2627784" cy="2232248"/>
          </a:xfrm>
          <a:prstGeom prst="rect">
            <a:avLst/>
          </a:prstGeom>
          <a:noFill/>
        </p:spPr>
      </p:pic>
      <p:pic>
        <p:nvPicPr>
          <p:cNvPr id="3" name="Picture 3" descr="C:\Users\User\Desktop\PENNY SA\NR4 8441\GFAPX400 2.jpg"/>
          <p:cNvPicPr>
            <a:picLocks noChangeAspect="1" noChangeArrowheads="1"/>
          </p:cNvPicPr>
          <p:nvPr/>
        </p:nvPicPr>
        <p:blipFill>
          <a:blip r:embed="rId3" cstate="print">
            <a:lum bright="-23000" contrast="36000"/>
          </a:blip>
          <a:srcRect/>
          <a:stretch>
            <a:fillRect/>
          </a:stretch>
        </p:blipFill>
        <p:spPr bwMode="auto">
          <a:xfrm>
            <a:off x="3851928" y="2283718"/>
            <a:ext cx="2593499" cy="2266082"/>
          </a:xfrm>
          <a:prstGeom prst="rect">
            <a:avLst/>
          </a:prstGeom>
          <a:noFill/>
        </p:spPr>
      </p:pic>
      <p:pic>
        <p:nvPicPr>
          <p:cNvPr id="4" name="Picture 4" descr="C:\Users\User\Desktop\PENNY SA\NR4 8441\S100X200.jpg"/>
          <p:cNvPicPr>
            <a:picLocks noChangeAspect="1" noChangeArrowheads="1"/>
          </p:cNvPicPr>
          <p:nvPr/>
        </p:nvPicPr>
        <p:blipFill>
          <a:blip r:embed="rId4" cstate="print">
            <a:lum bright="-9000" contrast="2000"/>
          </a:blip>
          <a:srcRect/>
          <a:stretch>
            <a:fillRect/>
          </a:stretch>
        </p:blipFill>
        <p:spPr bwMode="auto">
          <a:xfrm>
            <a:off x="3851928" y="51470"/>
            <a:ext cx="2640163" cy="2160240"/>
          </a:xfrm>
          <a:prstGeom prst="rect">
            <a:avLst/>
          </a:prstGeom>
          <a:noFill/>
        </p:spPr>
      </p:pic>
      <p:pic>
        <p:nvPicPr>
          <p:cNvPr id="5" name="Picture 5" descr="C:\Users\User\Desktop\PENNY SA\NR4 8441\NSEX200.jpg"/>
          <p:cNvPicPr>
            <a:picLocks noChangeAspect="1" noChangeArrowheads="1"/>
          </p:cNvPicPr>
          <p:nvPr/>
        </p:nvPicPr>
        <p:blipFill>
          <a:blip r:embed="rId5" cstate="print">
            <a:lum bright="-16000" contrast="23000"/>
          </a:blip>
          <a:srcRect/>
          <a:stretch>
            <a:fillRect/>
          </a:stretch>
        </p:blipFill>
        <p:spPr bwMode="auto">
          <a:xfrm>
            <a:off x="6516216" y="51470"/>
            <a:ext cx="2627784" cy="216024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6516216" y="4227936"/>
            <a:ext cx="68458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INI1</a:t>
            </a:r>
            <a:endParaRPr lang="el-GR" sz="1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3851920" y="192368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S100</a:t>
            </a:r>
            <a:endParaRPr lang="el-GR" sz="1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3851920" y="4227936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GFAP</a:t>
            </a:r>
            <a:endParaRPr lang="el-GR" sz="1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516216" y="192368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NSE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251520" y="4743025"/>
            <a:ext cx="8784976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Διαφορική διάγνωση: μικτός όγκος μαλακών μορίων και </a:t>
            </a:r>
            <a:r>
              <a:rPr lang="el-GR" sz="1200" b="1" dirty="0" err="1"/>
              <a:t>εξωσκελετικό</a:t>
            </a:r>
            <a:r>
              <a:rPr lang="el-GR" sz="1200" b="1" dirty="0"/>
              <a:t> </a:t>
            </a:r>
            <a:r>
              <a:rPr lang="el-GR" sz="1200" b="1" dirty="0" err="1"/>
              <a:t>μυξοειδές</a:t>
            </a:r>
            <a:r>
              <a:rPr lang="el-GR" sz="1200" b="1" dirty="0"/>
              <a:t> </a:t>
            </a:r>
            <a:r>
              <a:rPr lang="el-GR" sz="1200" b="1" dirty="0" err="1"/>
              <a:t>χονδροσάρκωμα</a:t>
            </a:r>
            <a:endParaRPr lang="el-GR" sz="12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-1836712" y="411510"/>
            <a:ext cx="1043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INI1, GFAP </a:t>
            </a:r>
            <a:r>
              <a:rPr lang="el-GR" sz="1200" dirty="0"/>
              <a:t>διάχυτα θετικές </a:t>
            </a:r>
          </a:p>
          <a:p>
            <a:r>
              <a:rPr lang="en-US" sz="1200" dirty="0" err="1"/>
              <a:t>calponin</a:t>
            </a:r>
            <a:r>
              <a:rPr lang="en-US" sz="1200" dirty="0"/>
              <a:t>, p63, S100, NSE, c-kit, EMA </a:t>
            </a:r>
            <a:r>
              <a:rPr lang="el-GR" sz="1200" dirty="0"/>
              <a:t>ασθενώς θετικές </a:t>
            </a:r>
          </a:p>
        </p:txBody>
      </p:sp>
      <p:pic>
        <p:nvPicPr>
          <p:cNvPr id="15362" name="Picture 2" descr="C:\Users\User\Desktop\PENNY SA\NR4 8441\EMAX400.jpg"/>
          <p:cNvPicPr>
            <a:picLocks noChangeAspect="1" noChangeArrowheads="1"/>
          </p:cNvPicPr>
          <p:nvPr/>
        </p:nvPicPr>
        <p:blipFill>
          <a:blip r:embed="rId6" cstate="print">
            <a:lum bright="-21000" contrast="39000"/>
          </a:blip>
          <a:srcRect/>
          <a:stretch>
            <a:fillRect/>
          </a:stretch>
        </p:blipFill>
        <p:spPr bwMode="auto">
          <a:xfrm>
            <a:off x="179512" y="1923678"/>
            <a:ext cx="3456384" cy="1656184"/>
          </a:xfrm>
          <a:prstGeom prst="rect">
            <a:avLst/>
          </a:prstGeom>
          <a:noFill/>
        </p:spPr>
      </p:pic>
      <p:pic>
        <p:nvPicPr>
          <p:cNvPr id="15363" name="Picture 3" descr="C:\Users\User\Desktop\PENNY SA\NR4 8441\P63X400.jpg"/>
          <p:cNvPicPr>
            <a:picLocks noChangeAspect="1" noChangeArrowheads="1"/>
          </p:cNvPicPr>
          <p:nvPr/>
        </p:nvPicPr>
        <p:blipFill>
          <a:blip r:embed="rId7" cstate="print">
            <a:lum bright="-27000" contrast="53000"/>
          </a:blip>
          <a:srcRect/>
          <a:stretch>
            <a:fillRect/>
          </a:stretch>
        </p:blipFill>
        <p:spPr bwMode="auto">
          <a:xfrm>
            <a:off x="179512" y="123478"/>
            <a:ext cx="3456384" cy="1707654"/>
          </a:xfrm>
          <a:prstGeom prst="rect">
            <a:avLst/>
          </a:prstGeom>
          <a:noFill/>
        </p:spPr>
      </p:pic>
      <p:sp>
        <p:nvSpPr>
          <p:cNvPr id="18" name="17 - TextBox"/>
          <p:cNvSpPr txBox="1"/>
          <p:nvPr/>
        </p:nvSpPr>
        <p:spPr>
          <a:xfrm>
            <a:off x="251520" y="3291832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/>
              <a:t>ΕΜΑ</a:t>
            </a:r>
          </a:p>
        </p:txBody>
      </p:sp>
      <p:sp>
        <p:nvSpPr>
          <p:cNvPr id="19" name="18 - TextBox"/>
          <p:cNvSpPr txBox="1"/>
          <p:nvPr/>
        </p:nvSpPr>
        <p:spPr>
          <a:xfrm>
            <a:off x="179512" y="1430657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p63</a:t>
            </a:r>
            <a:endParaRPr lang="el-GR" sz="1200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179512" y="3756979"/>
            <a:ext cx="352839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</a:t>
            </a:r>
            <a:r>
              <a:rPr lang="en-US" sz="1200" b="1" dirty="0"/>
              <a:t> </a:t>
            </a:r>
            <a:r>
              <a:rPr lang="en-US" sz="1200" dirty="0"/>
              <a:t>h-</a:t>
            </a:r>
            <a:r>
              <a:rPr lang="en-US" sz="1200" dirty="0" err="1"/>
              <a:t>caldesmon</a:t>
            </a:r>
            <a:r>
              <a:rPr lang="en-US" sz="1200" dirty="0"/>
              <a:t>, CK14, CK20, </a:t>
            </a:r>
            <a:r>
              <a:rPr lang="en-US" sz="1200" dirty="0" err="1"/>
              <a:t>synaptophysin</a:t>
            </a:r>
            <a:r>
              <a:rPr lang="en-US" sz="1200" dirty="0"/>
              <a:t>, AE1/AE3, SMA, </a:t>
            </a:r>
            <a:r>
              <a:rPr lang="en-US" sz="1200" dirty="0" err="1"/>
              <a:t>desmin</a:t>
            </a:r>
            <a:r>
              <a:rPr lang="en-US" sz="1200" dirty="0"/>
              <a:t>, INI1, </a:t>
            </a:r>
            <a:r>
              <a:rPr lang="en-US" sz="1200" b="1" dirty="0"/>
              <a:t>GFAP</a:t>
            </a:r>
            <a:r>
              <a:rPr lang="en-US" sz="1200" dirty="0"/>
              <a:t>, </a:t>
            </a:r>
            <a:r>
              <a:rPr lang="en-US" sz="1200" b="1" dirty="0"/>
              <a:t>p63</a:t>
            </a:r>
            <a:r>
              <a:rPr lang="en-US" sz="1200" dirty="0"/>
              <a:t>, </a:t>
            </a:r>
            <a:r>
              <a:rPr lang="en-US" sz="1200" b="1" dirty="0"/>
              <a:t>NSE</a:t>
            </a:r>
            <a:r>
              <a:rPr lang="en-US" sz="1200" dirty="0"/>
              <a:t>, CK7, CK19, EMA, </a:t>
            </a:r>
            <a:r>
              <a:rPr lang="en-US" sz="1200" b="1" dirty="0"/>
              <a:t>S100</a:t>
            </a:r>
            <a:r>
              <a:rPr lang="en-US" sz="1200" dirty="0"/>
              <a:t>, SOX10 GATA3, </a:t>
            </a:r>
            <a:r>
              <a:rPr lang="en-US" sz="1200" b="1" dirty="0"/>
              <a:t>c-kit</a:t>
            </a:r>
            <a:r>
              <a:rPr lang="en-US" sz="1200" dirty="0"/>
              <a:t>, </a:t>
            </a:r>
            <a:r>
              <a:rPr lang="en-US" sz="1200" b="1" dirty="0" err="1"/>
              <a:t>calponin</a:t>
            </a:r>
            <a:r>
              <a:rPr lang="en-US" sz="1200" b="1" dirty="0"/>
              <a:t> </a:t>
            </a:r>
            <a:endParaRPr lang="el-GR" sz="1200" dirty="0"/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8" y="1347618"/>
            <a:ext cx="8949462" cy="2300567"/>
          </a:xfrm>
          <a:prstGeom prst="rect">
            <a:avLst/>
          </a:prstGeom>
        </p:spPr>
      </p:pic>
      <p:sp>
        <p:nvSpPr>
          <p:cNvPr id="3" name="Rectangle 5"/>
          <p:cNvSpPr/>
          <p:nvPr/>
        </p:nvSpPr>
        <p:spPr>
          <a:xfrm>
            <a:off x="323528" y="3054115"/>
            <a:ext cx="8496944" cy="4860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5 - TextBox"/>
          <p:cNvSpPr txBox="1"/>
          <p:nvPr/>
        </p:nvSpPr>
        <p:spPr>
          <a:xfrm>
            <a:off x="5813480" y="4913824"/>
            <a:ext cx="32950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i="1" dirty="0" err="1">
                <a:solidFill>
                  <a:schemeClr val="accent1"/>
                </a:solidFill>
              </a:rPr>
              <a:t>Hornick</a:t>
            </a:r>
            <a:r>
              <a:rPr lang="el-GR" sz="1100" i="1" dirty="0">
                <a:solidFill>
                  <a:schemeClr val="accent1"/>
                </a:solidFill>
              </a:rPr>
              <a:t>, </a:t>
            </a:r>
            <a:r>
              <a:rPr lang="en-US" sz="1100" i="1" dirty="0">
                <a:solidFill>
                  <a:schemeClr val="accent1"/>
                </a:solidFill>
              </a:rPr>
              <a:t>Practical Soft Tissue Pathology, 2019</a:t>
            </a:r>
            <a:endParaRPr lang="el-GR" sz="1100" i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79512" y="123478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err="1">
                <a:solidFill>
                  <a:schemeClr val="accent1"/>
                </a:solidFill>
              </a:rPr>
              <a:t>Εξωσκελετικό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  <a:r>
              <a:rPr lang="el-GR" b="1" dirty="0" err="1">
                <a:solidFill>
                  <a:schemeClr val="accent1"/>
                </a:solidFill>
              </a:rPr>
              <a:t>μυξοειδές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  <a:r>
              <a:rPr lang="el-GR" b="1" dirty="0" err="1">
                <a:solidFill>
                  <a:schemeClr val="accent1"/>
                </a:solidFill>
              </a:rPr>
              <a:t>χονδροσάρκωμα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VS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  <a:r>
              <a:rPr lang="el-GR" b="1" dirty="0" err="1">
                <a:solidFill>
                  <a:schemeClr val="accent1"/>
                </a:solidFill>
              </a:rPr>
              <a:t>μυοεπιθηλιακό</a:t>
            </a:r>
            <a:r>
              <a:rPr lang="el-GR" b="1" dirty="0">
                <a:solidFill>
                  <a:schemeClr val="accent1"/>
                </a:solidFill>
              </a:rPr>
              <a:t> νεόπλασμα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323528" y="3867898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In situ</a:t>
            </a:r>
            <a:r>
              <a:rPr lang="el-GR" sz="1400" b="1" dirty="0"/>
              <a:t> υβριδισμός: σύντηξη του γονιδίου </a:t>
            </a:r>
            <a:r>
              <a:rPr lang="en-US" sz="1400" b="1" dirty="0"/>
              <a:t>NR4A3</a:t>
            </a:r>
            <a:r>
              <a:rPr lang="el-GR" sz="1400" b="1" dirty="0"/>
              <a:t>           </a:t>
            </a:r>
            <a:r>
              <a:rPr lang="el-GR" sz="1400" b="1" dirty="0" err="1"/>
              <a:t>Εξωσκελετικό</a:t>
            </a:r>
            <a:r>
              <a:rPr lang="el-GR" sz="1400" b="1" dirty="0"/>
              <a:t> </a:t>
            </a:r>
            <a:r>
              <a:rPr lang="el-GR" sz="1400" b="1" dirty="0" err="1"/>
              <a:t>μυξοειδές</a:t>
            </a:r>
            <a:r>
              <a:rPr lang="el-GR" sz="1400" b="1" dirty="0"/>
              <a:t> </a:t>
            </a:r>
            <a:r>
              <a:rPr lang="el-GR" sz="1400" b="1" dirty="0" err="1"/>
              <a:t>χονδροσάρκωμα</a:t>
            </a:r>
            <a:r>
              <a:rPr lang="el-GR" sz="1400" b="1" dirty="0"/>
              <a:t> </a:t>
            </a:r>
          </a:p>
        </p:txBody>
      </p:sp>
      <p:sp>
        <p:nvSpPr>
          <p:cNvPr id="7" name="6 - Δεξιό βέλος"/>
          <p:cNvSpPr/>
          <p:nvPr/>
        </p:nvSpPr>
        <p:spPr>
          <a:xfrm>
            <a:off x="4572000" y="3939903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827584" y="14148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1"/>
                </a:solidFill>
              </a:rPr>
              <a:t>Παρουσία </a:t>
            </a:r>
            <a:r>
              <a:rPr lang="el-GR" sz="2400" b="1" dirty="0" err="1">
                <a:solidFill>
                  <a:schemeClr val="accent1"/>
                </a:solidFill>
              </a:rPr>
              <a:t>μυξοειδούς</a:t>
            </a:r>
            <a:r>
              <a:rPr lang="el-GR" sz="2400" b="1" dirty="0">
                <a:solidFill>
                  <a:schemeClr val="accent1"/>
                </a:solidFill>
              </a:rPr>
              <a:t> στρώματος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0" y="627537"/>
            <a:ext cx="4355976" cy="17235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Περιορισμένη</a:t>
            </a:r>
          </a:p>
          <a:p>
            <a:pPr algn="ctr"/>
            <a:endParaRPr lang="el-GR" sz="1600" b="1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 err="1"/>
              <a:t>Ινομύξωμα</a:t>
            </a:r>
            <a:r>
              <a:rPr lang="el-GR" sz="1600" dirty="0"/>
              <a:t> των άκρων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 err="1"/>
              <a:t>Οστεοποιούμενος</a:t>
            </a:r>
            <a:r>
              <a:rPr lang="el-GR" sz="1600" dirty="0"/>
              <a:t> </a:t>
            </a:r>
            <a:r>
              <a:rPr lang="el-GR" sz="1600" dirty="0" err="1"/>
              <a:t>ινομυξοειδής</a:t>
            </a:r>
            <a:r>
              <a:rPr lang="el-GR" sz="1600" dirty="0"/>
              <a:t> όγκος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Χαμηλής κακοήθειας </a:t>
            </a:r>
            <a:r>
              <a:rPr lang="el-GR" sz="1600" b="1" dirty="0" err="1"/>
              <a:t>ινομυξοειδές</a:t>
            </a:r>
            <a:r>
              <a:rPr lang="el-GR" sz="1600" b="1" dirty="0"/>
              <a:t> σάρκωμα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4572000" y="627536"/>
            <a:ext cx="4355976" cy="14003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Ποικίλλουσα</a:t>
            </a:r>
          </a:p>
          <a:p>
            <a:pPr algn="ctr"/>
            <a:endParaRPr lang="el-GR" sz="1600" b="1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Κύστη γαγγλίου 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Μυοεπιθηλίωμα</a:t>
            </a:r>
            <a:r>
              <a:rPr lang="el-GR" sz="1600" b="1" dirty="0"/>
              <a:t>/</a:t>
            </a:r>
            <a:r>
              <a:rPr lang="el-GR" sz="1600" b="1" dirty="0" err="1"/>
              <a:t>μυοεπιθηλιακό</a:t>
            </a:r>
            <a:r>
              <a:rPr lang="el-GR" sz="1600" b="1" dirty="0"/>
              <a:t> καρκίνωμα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259632" y="2139706"/>
            <a:ext cx="7200800" cy="27699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Εκτεταμένη</a:t>
            </a:r>
          </a:p>
          <a:p>
            <a:pPr algn="ctr"/>
            <a:endParaRPr lang="el-GR" sz="1600" b="1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Ενδομυϊκό/</a:t>
            </a:r>
            <a:r>
              <a:rPr lang="el-GR" sz="1600" dirty="0" err="1"/>
              <a:t>κυτταροβριθές</a:t>
            </a:r>
            <a:r>
              <a:rPr lang="el-GR" sz="1600" dirty="0"/>
              <a:t> </a:t>
            </a:r>
            <a:r>
              <a:rPr lang="el-GR" sz="1600" dirty="0" err="1"/>
              <a:t>παρααρθρικό</a:t>
            </a:r>
            <a:r>
              <a:rPr lang="el-GR" sz="1600" dirty="0"/>
              <a:t> </a:t>
            </a:r>
            <a:r>
              <a:rPr lang="el-GR" sz="1600" b="1" dirty="0"/>
              <a:t>μύξωμα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Δερματικό μύξωμα νευρικών ελύτρων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Αγγειομύξωμα</a:t>
            </a:r>
            <a:r>
              <a:rPr lang="el-GR" sz="1600" b="1" dirty="0"/>
              <a:t> </a:t>
            </a:r>
            <a:r>
              <a:rPr lang="el-GR" sz="1600" dirty="0"/>
              <a:t>επιφανειακό/εν τω </a:t>
            </a:r>
            <a:r>
              <a:rPr lang="el-GR" sz="1600" dirty="0" err="1"/>
              <a:t>βάθει</a:t>
            </a:r>
            <a:endParaRPr lang="el-GR" sz="1600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Μυξοφλεγμονώδες</a:t>
            </a:r>
            <a:r>
              <a:rPr lang="el-GR" sz="1600" b="1" dirty="0"/>
              <a:t> </a:t>
            </a:r>
            <a:r>
              <a:rPr lang="el-GR" sz="1600" b="1" dirty="0" err="1"/>
              <a:t>ινοβλαστικό</a:t>
            </a:r>
            <a:r>
              <a:rPr lang="el-GR" sz="1600" b="1" dirty="0"/>
              <a:t> σάρκωμα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Μυξοϊνοσάρκωμα [κυρίως χαμηλόβαθμο]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λιποσάρκωμα</a:t>
            </a:r>
            <a:endParaRPr lang="el-GR" sz="1600" b="1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Εξωσκελετικό</a:t>
            </a:r>
            <a:r>
              <a:rPr lang="el-GR" sz="1600" b="1" dirty="0"/>
              <a:t> </a:t>
            </a: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χονδροσάρκωμα</a:t>
            </a:r>
            <a:endParaRPr lang="el-GR" sz="1600" b="1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5496" y="-20538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chemeClr val="accent1"/>
                </a:solidFill>
              </a:rPr>
              <a:t>8</a:t>
            </a:r>
            <a:r>
              <a:rPr lang="el-GR" sz="1600" b="1" baseline="30000" dirty="0">
                <a:solidFill>
                  <a:schemeClr val="accent1"/>
                </a:solidFill>
              </a:rPr>
              <a:t>ο</a:t>
            </a:r>
            <a:r>
              <a:rPr lang="el-GR" sz="16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5496" y="267496"/>
            <a:ext cx="33843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/>
              <a:t>Γυναίκα 67 ετών               Μόρφωμα μηρού</a:t>
            </a:r>
          </a:p>
        </p:txBody>
      </p:sp>
      <p:pic>
        <p:nvPicPr>
          <p:cNvPr id="19459" name="Picture 3" descr="C:\Users\User\Desktop\PENNY SA\nikhtea nr4\1\200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13903"/>
            <a:ext cx="2952328" cy="2120866"/>
          </a:xfrm>
          <a:prstGeom prst="rect">
            <a:avLst/>
          </a:prstGeom>
          <a:noFill/>
        </p:spPr>
      </p:pic>
      <p:pic>
        <p:nvPicPr>
          <p:cNvPr id="19460" name="Picture 4" descr="C:\Users\User\Desktop\PENNY SA\nikhtea nr4\1\200X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787774"/>
            <a:ext cx="3059832" cy="2376264"/>
          </a:xfrm>
          <a:prstGeom prst="rect">
            <a:avLst/>
          </a:prstGeom>
          <a:noFill/>
        </p:spPr>
      </p:pic>
      <p:pic>
        <p:nvPicPr>
          <p:cNvPr id="19461" name="Picture 5" descr="C:\Users\User\Desktop\PENNY SA\nikhtea nr4\1\400X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8888" y="513905"/>
            <a:ext cx="2967608" cy="2088231"/>
          </a:xfrm>
          <a:prstGeom prst="rect">
            <a:avLst/>
          </a:prstGeom>
          <a:noFill/>
        </p:spPr>
      </p:pic>
      <p:pic>
        <p:nvPicPr>
          <p:cNvPr id="19462" name="Picture 6" descr="C:\Users\User\Desktop\PENNY SA\nikhtea nr4\1\40X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" y="513905"/>
            <a:ext cx="2939805" cy="2201863"/>
          </a:xfrm>
          <a:prstGeom prst="rect">
            <a:avLst/>
          </a:prstGeom>
          <a:noFill/>
        </p:spPr>
      </p:pic>
      <p:pic>
        <p:nvPicPr>
          <p:cNvPr id="19463" name="Picture 7" descr="C:\Users\User\Desktop\PENNY SA\nikhtea nr4\1\40X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87776"/>
            <a:ext cx="2915816" cy="2345879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539552" y="2571752"/>
            <a:ext cx="15476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Μυξοειδές</a:t>
            </a:r>
            <a:r>
              <a:rPr lang="el-GR" sz="1200" b="1" dirty="0"/>
              <a:t> στρώμα</a:t>
            </a:r>
          </a:p>
        </p:txBody>
      </p:sp>
      <p:sp>
        <p:nvSpPr>
          <p:cNvPr id="14" name="13 - TextBox"/>
          <p:cNvSpPr txBox="1"/>
          <p:nvPr/>
        </p:nvSpPr>
        <p:spPr>
          <a:xfrm>
            <a:off x="2987824" y="2386113"/>
            <a:ext cx="100811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/>
              <a:t>Νέκρωση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5976664" y="2427734"/>
            <a:ext cx="313184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Κύτταρα με </a:t>
            </a:r>
            <a:r>
              <a:rPr lang="el-GR" sz="1100" b="1" dirty="0" err="1"/>
              <a:t>ηωσινόφιλο</a:t>
            </a:r>
            <a:r>
              <a:rPr lang="el-GR" sz="1100" b="1" dirty="0"/>
              <a:t> </a:t>
            </a:r>
            <a:r>
              <a:rPr lang="el-GR" sz="1100" b="1" dirty="0" err="1"/>
              <a:t>κυτταρόπλσμα</a:t>
            </a:r>
            <a:endParaRPr lang="el-GR" sz="1100" b="1" dirty="0"/>
          </a:p>
        </p:txBody>
      </p:sp>
      <p:pic>
        <p:nvPicPr>
          <p:cNvPr id="19464" name="Picture 8" descr="C:\Users\User\Desktop\PENNY SA\nikhtea nr4\1\400X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8" y="2787774"/>
            <a:ext cx="3024337" cy="2355726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4355976" y="4887041"/>
            <a:ext cx="29523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/>
              <a:t>Επιθηλιοειδή</a:t>
            </a:r>
            <a:r>
              <a:rPr lang="el-GR" sz="1200" b="1" dirty="0"/>
              <a:t> κύτταρα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-1692696" y="1203600"/>
            <a:ext cx="13681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Synaptophysin</a:t>
            </a:r>
            <a:r>
              <a:rPr lang="en-US" sz="1050" dirty="0"/>
              <a:t>, INI1, GFAP, NSE </a:t>
            </a:r>
            <a:r>
              <a:rPr lang="el-GR" sz="1050" dirty="0"/>
              <a:t> διάχυτα θετικές</a:t>
            </a:r>
          </a:p>
          <a:p>
            <a:r>
              <a:rPr lang="en-US" sz="1050" dirty="0"/>
              <a:t>c-kit, EMA</a:t>
            </a:r>
            <a:r>
              <a:rPr lang="el-GR" sz="1050" dirty="0"/>
              <a:t> εν μέρει θετικές </a:t>
            </a:r>
          </a:p>
          <a:p>
            <a:r>
              <a:rPr lang="el-GR" sz="1050" dirty="0"/>
              <a:t>Οι λοιποί δείκτες αρνητικοί</a:t>
            </a:r>
            <a:r>
              <a:rPr lang="en-US" sz="1050" dirty="0"/>
              <a:t> </a:t>
            </a:r>
            <a:endParaRPr lang="el-GR" sz="1050" dirty="0"/>
          </a:p>
          <a:p>
            <a:endParaRPr lang="el-GR" sz="1050" dirty="0"/>
          </a:p>
        </p:txBody>
      </p:sp>
      <p:sp>
        <p:nvSpPr>
          <p:cNvPr id="3" name="2 - TextBox"/>
          <p:cNvSpPr txBox="1"/>
          <p:nvPr/>
        </p:nvSpPr>
        <p:spPr>
          <a:xfrm>
            <a:off x="179512" y="1851672"/>
            <a:ext cx="255577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Διάγνωση: </a:t>
            </a:r>
            <a:endParaRPr lang="en-US" sz="1200" b="1" dirty="0"/>
          </a:p>
          <a:p>
            <a:pPr algn="ctr"/>
            <a:r>
              <a:rPr lang="el-GR" sz="1200" b="1" dirty="0"/>
              <a:t>Ανοσομορφολογικά ευρήματα συμβατά με </a:t>
            </a:r>
            <a:r>
              <a:rPr lang="el-GR" sz="1200" b="1" dirty="0" err="1"/>
              <a:t>εξωσκελετικό</a:t>
            </a:r>
            <a:r>
              <a:rPr lang="el-GR" sz="1200" b="1" dirty="0"/>
              <a:t> </a:t>
            </a:r>
            <a:r>
              <a:rPr lang="el-GR" sz="1200" b="1" dirty="0" err="1"/>
              <a:t>μυξοειδές</a:t>
            </a:r>
            <a:r>
              <a:rPr lang="el-GR" sz="1200" b="1" dirty="0"/>
              <a:t> </a:t>
            </a:r>
            <a:r>
              <a:rPr lang="el-GR" sz="1200" b="1" dirty="0" err="1"/>
              <a:t>χονδροσάρκωμα</a:t>
            </a:r>
            <a:r>
              <a:rPr lang="el-GR" sz="1200" b="1" dirty="0"/>
              <a:t>.</a:t>
            </a:r>
          </a:p>
        </p:txBody>
      </p:sp>
      <p:pic>
        <p:nvPicPr>
          <p:cNvPr id="20482" name="Picture 2" descr="C:\Users\User\Desktop\PENNY SA\nikhtea nr4\1\SYNX200.jpg"/>
          <p:cNvPicPr>
            <a:picLocks noChangeAspect="1" noChangeArrowheads="1"/>
          </p:cNvPicPr>
          <p:nvPr/>
        </p:nvPicPr>
        <p:blipFill>
          <a:blip r:embed="rId2" cstate="print">
            <a:lum bright="-13000" contrast="5000"/>
          </a:blip>
          <a:srcRect/>
          <a:stretch>
            <a:fillRect/>
          </a:stretch>
        </p:blipFill>
        <p:spPr bwMode="auto">
          <a:xfrm>
            <a:off x="5868148" y="2499742"/>
            <a:ext cx="2879265" cy="2156520"/>
          </a:xfrm>
          <a:prstGeom prst="rect">
            <a:avLst/>
          </a:prstGeom>
          <a:noFill/>
        </p:spPr>
      </p:pic>
      <p:pic>
        <p:nvPicPr>
          <p:cNvPr id="20483" name="Picture 3" descr="C:\Users\User\Desktop\PENNY SA\nikhtea nr4\1\CKITX200.jpg"/>
          <p:cNvPicPr>
            <a:picLocks noChangeAspect="1" noChangeArrowheads="1"/>
          </p:cNvPicPr>
          <p:nvPr/>
        </p:nvPicPr>
        <p:blipFill>
          <a:blip r:embed="rId3" cstate="print">
            <a:lum bright="-28000" contrast="36000"/>
          </a:blip>
          <a:srcRect/>
          <a:stretch>
            <a:fillRect/>
          </a:stretch>
        </p:blipFill>
        <p:spPr bwMode="auto">
          <a:xfrm>
            <a:off x="2915820" y="2499742"/>
            <a:ext cx="2879265" cy="2156520"/>
          </a:xfrm>
          <a:prstGeom prst="rect">
            <a:avLst/>
          </a:prstGeom>
          <a:noFill/>
        </p:spPr>
      </p:pic>
      <p:pic>
        <p:nvPicPr>
          <p:cNvPr id="20484" name="Picture 4" descr="C:\Users\User\Desktop\PENNY SA\nikhtea nr4\1\EMAX200.jpg"/>
          <p:cNvPicPr>
            <a:picLocks noChangeAspect="1" noChangeArrowheads="1"/>
          </p:cNvPicPr>
          <p:nvPr/>
        </p:nvPicPr>
        <p:blipFill>
          <a:blip r:embed="rId4" cstate="print">
            <a:lum bright="-28000" contrast="47000"/>
          </a:blip>
          <a:srcRect/>
          <a:stretch>
            <a:fillRect/>
          </a:stretch>
        </p:blipFill>
        <p:spPr bwMode="auto">
          <a:xfrm>
            <a:off x="2916875" y="267494"/>
            <a:ext cx="2879265" cy="2156520"/>
          </a:xfrm>
          <a:prstGeom prst="rect">
            <a:avLst/>
          </a:prstGeom>
          <a:noFill/>
        </p:spPr>
      </p:pic>
      <p:pic>
        <p:nvPicPr>
          <p:cNvPr id="20485" name="Picture 5" descr="C:\Users\User\Desktop\PENNY SA\nikhtea nr4\1\GFAPX200.jpg"/>
          <p:cNvPicPr>
            <a:picLocks noChangeAspect="1" noChangeArrowheads="1"/>
          </p:cNvPicPr>
          <p:nvPr/>
        </p:nvPicPr>
        <p:blipFill>
          <a:blip r:embed="rId5" cstate="print">
            <a:lum bright="-4000" contrast="5000"/>
          </a:blip>
          <a:stretch>
            <a:fillRect/>
          </a:stretch>
        </p:blipFill>
        <p:spPr bwMode="auto">
          <a:xfrm>
            <a:off x="5868144" y="267494"/>
            <a:ext cx="2880360" cy="21571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- TextBox"/>
          <p:cNvSpPr txBox="1"/>
          <p:nvPr/>
        </p:nvSpPr>
        <p:spPr>
          <a:xfrm>
            <a:off x="2843812" y="2139704"/>
            <a:ext cx="74888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/>
              <a:t>ΕΜΑ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868145" y="2139704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GFAP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5940152" y="4371952"/>
            <a:ext cx="129614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Synaptophysin</a:t>
            </a:r>
            <a:endParaRPr lang="el-GR" sz="12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2915820" y="4371952"/>
            <a:ext cx="50405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c-kit</a:t>
            </a:r>
            <a:endParaRPr lang="el-GR" sz="12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179512" y="4011912"/>
            <a:ext cx="2592288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S100</a:t>
            </a:r>
            <a:r>
              <a:rPr lang="el-GR" sz="1400" b="1" dirty="0"/>
              <a:t> θετική μόνο στο 20% των περιπτώσεων </a:t>
            </a:r>
            <a:r>
              <a:rPr lang="el-GR" sz="1400" b="1" dirty="0" err="1"/>
              <a:t>εξωσκελετικού</a:t>
            </a:r>
            <a:r>
              <a:rPr lang="el-GR" sz="1400" b="1" dirty="0"/>
              <a:t> </a:t>
            </a:r>
            <a:r>
              <a:rPr lang="el-GR" sz="1400" b="1" dirty="0" err="1"/>
              <a:t>μυξοειδούς</a:t>
            </a:r>
            <a:r>
              <a:rPr lang="el-GR" sz="1400" b="1" dirty="0"/>
              <a:t> </a:t>
            </a:r>
            <a:r>
              <a:rPr lang="el-GR" sz="1400" b="1" dirty="0" err="1"/>
              <a:t>χονδροαρκώματος</a:t>
            </a:r>
            <a:endParaRPr lang="el-GR" sz="14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323528" y="2931790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FISH:</a:t>
            </a:r>
            <a:r>
              <a:rPr lang="en-US" sz="1400" dirty="0"/>
              <a:t> </a:t>
            </a:r>
            <a:r>
              <a:rPr lang="el-GR" sz="1400" dirty="0"/>
              <a:t>Παρουσία σύντηξης του γονιδίου </a:t>
            </a:r>
            <a:r>
              <a:rPr lang="en-US" sz="1400" b="1" dirty="0"/>
              <a:t>NR4A3</a:t>
            </a:r>
            <a:endParaRPr lang="el-GR" sz="1400" b="1" dirty="0"/>
          </a:p>
        </p:txBody>
      </p:sp>
      <p:sp>
        <p:nvSpPr>
          <p:cNvPr id="15" name="14 - TextBox"/>
          <p:cNvSpPr txBox="1"/>
          <p:nvPr/>
        </p:nvSpPr>
        <p:spPr>
          <a:xfrm>
            <a:off x="179512" y="365187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Σχόλιο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251520" y="267496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</a:t>
            </a:r>
            <a:r>
              <a:rPr lang="el-GR" sz="1200" dirty="0"/>
              <a:t>:</a:t>
            </a:r>
            <a:r>
              <a:rPr lang="en-US" sz="1200" dirty="0"/>
              <a:t>        h-</a:t>
            </a:r>
            <a:r>
              <a:rPr lang="en-US" sz="1200" dirty="0" err="1"/>
              <a:t>caldesmon</a:t>
            </a:r>
            <a:r>
              <a:rPr lang="en-US" sz="1200" dirty="0"/>
              <a:t>, CK14, CK20, </a:t>
            </a:r>
            <a:r>
              <a:rPr lang="en-US" sz="1200" b="1" dirty="0" err="1"/>
              <a:t>synaptophysin</a:t>
            </a:r>
            <a:r>
              <a:rPr lang="en-US" sz="1200" dirty="0"/>
              <a:t>, AE1/AE3, SMA, </a:t>
            </a:r>
            <a:r>
              <a:rPr lang="en-US" sz="1200" dirty="0" err="1"/>
              <a:t>desmin</a:t>
            </a:r>
            <a:r>
              <a:rPr lang="en-US" sz="1200" dirty="0"/>
              <a:t>, </a:t>
            </a:r>
            <a:r>
              <a:rPr lang="en-US" sz="1200" b="1" dirty="0"/>
              <a:t>INI1</a:t>
            </a:r>
            <a:r>
              <a:rPr lang="en-US" sz="1200" dirty="0"/>
              <a:t>, </a:t>
            </a:r>
            <a:r>
              <a:rPr lang="en-US" sz="1200" b="1" dirty="0"/>
              <a:t>GFAP</a:t>
            </a:r>
            <a:r>
              <a:rPr lang="en-US" sz="1200" dirty="0"/>
              <a:t>, p63, </a:t>
            </a:r>
            <a:r>
              <a:rPr lang="en-US" sz="1200" b="1" dirty="0"/>
              <a:t>NSE</a:t>
            </a:r>
            <a:r>
              <a:rPr lang="en-US" sz="1200" dirty="0"/>
              <a:t>, CK7, CK19, </a:t>
            </a:r>
            <a:r>
              <a:rPr lang="en-US" sz="1200" b="1" dirty="0"/>
              <a:t>EMA</a:t>
            </a:r>
            <a:r>
              <a:rPr lang="en-US" sz="1200" dirty="0"/>
              <a:t>, S100, SOX10, GATA3, </a:t>
            </a:r>
            <a:r>
              <a:rPr lang="en-US" sz="1200" b="1" dirty="0"/>
              <a:t>c-kit</a:t>
            </a:r>
            <a:endParaRPr lang="el-GR" sz="1200" b="1" dirty="0"/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251520" y="195486"/>
            <a:ext cx="48245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dirty="0"/>
              <a:t>Ακολούθησε </a:t>
            </a:r>
            <a:r>
              <a:rPr lang="el-GR" sz="1100" dirty="0" err="1"/>
              <a:t>εκτομή</a:t>
            </a:r>
            <a:r>
              <a:rPr lang="el-GR" sz="1100" dirty="0"/>
              <a:t> του νεοπλάσματος : Ενδομυϊκό </a:t>
            </a:r>
            <a:r>
              <a:rPr lang="el-GR" sz="1100" dirty="0" err="1"/>
              <a:t>νεόπλσαμα</a:t>
            </a:r>
            <a:r>
              <a:rPr lang="el-GR" sz="1100" dirty="0"/>
              <a:t> διαστάσεων 11</a:t>
            </a:r>
            <a:r>
              <a:rPr lang="en-US" sz="1100" dirty="0"/>
              <a:t>x4x3</a:t>
            </a:r>
            <a:r>
              <a:rPr lang="el-GR" sz="1100" dirty="0"/>
              <a:t> εκ. </a:t>
            </a:r>
            <a:r>
              <a:rPr lang="el-GR" sz="1100" dirty="0" err="1"/>
              <a:t>καστανόφαις</a:t>
            </a:r>
            <a:r>
              <a:rPr lang="el-GR" sz="1100" dirty="0"/>
              <a:t>/</a:t>
            </a:r>
            <a:r>
              <a:rPr lang="el-GR" sz="1100" dirty="0" err="1"/>
              <a:t>λευκόφαις</a:t>
            </a:r>
            <a:r>
              <a:rPr lang="el-GR" sz="1100" dirty="0"/>
              <a:t> χροιάς και μαλθακής σύστασης,. </a:t>
            </a:r>
          </a:p>
        </p:txBody>
      </p:sp>
      <p:pic>
        <p:nvPicPr>
          <p:cNvPr id="21506" name="Picture 2" descr="C:\Users\User\Desktop\PENNY SA\nikhtea nr4\2\NSEX200.jpg"/>
          <p:cNvPicPr>
            <a:picLocks noChangeAspect="1" noChangeArrowheads="1"/>
          </p:cNvPicPr>
          <p:nvPr/>
        </p:nvPicPr>
        <p:blipFill>
          <a:blip r:embed="rId2" cstate="print">
            <a:lum bright="-4000" contrast="4000"/>
          </a:blip>
          <a:srcRect/>
          <a:stretch>
            <a:fillRect/>
          </a:stretch>
        </p:blipFill>
        <p:spPr bwMode="auto">
          <a:xfrm>
            <a:off x="5796136" y="195486"/>
            <a:ext cx="3172654" cy="2376264"/>
          </a:xfrm>
          <a:prstGeom prst="rect">
            <a:avLst/>
          </a:prstGeom>
          <a:noFill/>
        </p:spPr>
      </p:pic>
      <p:pic>
        <p:nvPicPr>
          <p:cNvPr id="21507" name="Picture 3" descr="C:\Users\User\Desktop\PENNY SA\nikhtea nr4\2\4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7536"/>
            <a:ext cx="2843808" cy="2129963"/>
          </a:xfrm>
          <a:prstGeom prst="rect">
            <a:avLst/>
          </a:prstGeom>
          <a:noFill/>
        </p:spPr>
      </p:pic>
      <p:pic>
        <p:nvPicPr>
          <p:cNvPr id="21508" name="Picture 4" descr="C:\Users\User\Desktop\PENNY SA\nikhtea nr4\2\100X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7776"/>
            <a:ext cx="2843808" cy="2129963"/>
          </a:xfrm>
          <a:prstGeom prst="rect">
            <a:avLst/>
          </a:prstGeom>
          <a:noFill/>
        </p:spPr>
      </p:pic>
      <p:pic>
        <p:nvPicPr>
          <p:cNvPr id="21509" name="Picture 5" descr="C:\Users\User\Desktop\PENNY SA\nikhtea nr4\2\100X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9" y="627534"/>
            <a:ext cx="2788091" cy="2088232"/>
          </a:xfrm>
          <a:prstGeom prst="rect">
            <a:avLst/>
          </a:prstGeom>
          <a:noFill/>
        </p:spPr>
      </p:pic>
      <p:pic>
        <p:nvPicPr>
          <p:cNvPr id="21510" name="Picture 6" descr="C:\Users\User\Desktop\PENNY SA\nikhtea nr4\2\400X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787776"/>
            <a:ext cx="2808312" cy="2103377"/>
          </a:xfrm>
          <a:prstGeom prst="rect">
            <a:avLst/>
          </a:prstGeom>
          <a:noFill/>
        </p:spPr>
      </p:pic>
      <p:pic>
        <p:nvPicPr>
          <p:cNvPr id="21511" name="Picture 7" descr="C:\Users\User\Desktop\PENNY SA\nikhtea nr4\2\GFAPX200.jpg"/>
          <p:cNvPicPr>
            <a:picLocks noChangeAspect="1" noChangeArrowheads="1"/>
          </p:cNvPicPr>
          <p:nvPr/>
        </p:nvPicPr>
        <p:blipFill>
          <a:blip r:embed="rId7" cstate="print">
            <a:lum bright="-16000" contrast="24000"/>
          </a:blip>
          <a:srcRect/>
          <a:stretch>
            <a:fillRect/>
          </a:stretch>
        </p:blipFill>
        <p:spPr bwMode="auto">
          <a:xfrm>
            <a:off x="5796136" y="2643760"/>
            <a:ext cx="3168352" cy="2373041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5796136" y="2355728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GFAP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5796136" y="4866503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NSE</a:t>
            </a:r>
            <a:endParaRPr lang="el-GR" sz="1200" b="1" dirty="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7504" y="5147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9</a:t>
            </a:r>
            <a:r>
              <a:rPr lang="el-GR" b="1" baseline="30000" dirty="0">
                <a:solidFill>
                  <a:schemeClr val="accent1"/>
                </a:solidFill>
              </a:rPr>
              <a:t>ο</a:t>
            </a:r>
            <a:r>
              <a:rPr lang="el-GR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07504" y="483522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Γυναίκα 59 ετών</a:t>
            </a:r>
          </a:p>
          <a:p>
            <a:endParaRPr lang="el-GR" sz="1200" dirty="0"/>
          </a:p>
          <a:p>
            <a:r>
              <a:rPr lang="el-GR" sz="1200" dirty="0"/>
              <a:t>Συμβουλευτική γνώμη </a:t>
            </a:r>
            <a:r>
              <a:rPr lang="el-GR" sz="1200" b="1" dirty="0" err="1"/>
              <a:t>οπισθοπεριτοναϊκού</a:t>
            </a:r>
            <a:r>
              <a:rPr lang="el-GR" sz="1200" b="1" dirty="0"/>
              <a:t> όγκου</a:t>
            </a:r>
          </a:p>
        </p:txBody>
      </p:sp>
      <p:pic>
        <p:nvPicPr>
          <p:cNvPr id="9223" name="Picture 7" descr="C:\Users\User\Desktop\PENNY SA\18745-22 MYOEPITH CA\100X1 NEK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64" y="1707655"/>
            <a:ext cx="3757948" cy="3312368"/>
          </a:xfrm>
          <a:prstGeom prst="rect">
            <a:avLst/>
          </a:prstGeom>
          <a:noFill/>
        </p:spPr>
      </p:pic>
      <p:pic>
        <p:nvPicPr>
          <p:cNvPr id="9224" name="Picture 8" descr="C:\Users\User\Desktop\PENNY SA\18745-22 MYOEPITH CA\200X1.jpg"/>
          <p:cNvPicPr>
            <a:picLocks noChangeAspect="1" noChangeArrowheads="1"/>
          </p:cNvPicPr>
          <p:nvPr/>
        </p:nvPicPr>
        <p:blipFill>
          <a:blip r:embed="rId3" cstate="print">
            <a:lum bright="-2000" contrast="7000"/>
          </a:blip>
          <a:srcRect/>
          <a:stretch>
            <a:fillRect/>
          </a:stretch>
        </p:blipFill>
        <p:spPr bwMode="auto">
          <a:xfrm>
            <a:off x="6516216" y="2715766"/>
            <a:ext cx="2485944" cy="2355726"/>
          </a:xfrm>
          <a:prstGeom prst="rect">
            <a:avLst/>
          </a:prstGeom>
          <a:noFill/>
        </p:spPr>
      </p:pic>
      <p:pic>
        <p:nvPicPr>
          <p:cNvPr id="9226" name="Picture 10" descr="C:\Users\User\Desktop\PENNY SA\18745-22 MYOEPITH CA\100X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"/>
            <a:ext cx="2593448" cy="2643758"/>
          </a:xfrm>
          <a:prstGeom prst="rect">
            <a:avLst/>
          </a:prstGeom>
          <a:noFill/>
        </p:spPr>
      </p:pic>
      <p:pic>
        <p:nvPicPr>
          <p:cNvPr id="9227" name="Picture 11" descr="C:\Users\User\Desktop\PENNY SA\18745-22 MYOEPITH CA\100X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2715766"/>
            <a:ext cx="2520280" cy="2355726"/>
          </a:xfrm>
          <a:prstGeom prst="rect">
            <a:avLst/>
          </a:prstGeom>
          <a:noFill/>
        </p:spPr>
      </p:pic>
      <p:sp>
        <p:nvSpPr>
          <p:cNvPr id="23" name="22 - TextBox"/>
          <p:cNvSpPr txBox="1"/>
          <p:nvPr/>
        </p:nvSpPr>
        <p:spPr>
          <a:xfrm>
            <a:off x="3851920" y="396411"/>
            <a:ext cx="25202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Άφθονο </a:t>
            </a:r>
            <a:r>
              <a:rPr lang="el-GR" sz="1400" b="1" dirty="0" err="1"/>
              <a:t>μυξοειδές</a:t>
            </a:r>
            <a:r>
              <a:rPr lang="el-GR" sz="1400" b="1" dirty="0"/>
              <a:t> υπόστρωμα</a:t>
            </a:r>
            <a:endParaRPr lang="en-US" sz="1400" b="1" dirty="0"/>
          </a:p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Κύτταρα με </a:t>
            </a:r>
            <a:r>
              <a:rPr lang="el-GR" sz="1400" b="1" dirty="0" err="1"/>
              <a:t>ηωσινόφιλο</a:t>
            </a:r>
            <a:r>
              <a:rPr lang="el-GR" sz="1400" b="1" dirty="0"/>
              <a:t> κυτταρόπλασμα και έκκεντρο πυρήνα</a:t>
            </a:r>
          </a:p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 err="1"/>
              <a:t>Δοκιδώδες</a:t>
            </a:r>
            <a:r>
              <a:rPr lang="el-GR" sz="1400" b="1" dirty="0"/>
              <a:t> και εν μέρει </a:t>
            </a:r>
            <a:r>
              <a:rPr lang="el-GR" sz="1400" b="1" dirty="0" err="1"/>
              <a:t>φωλεώδες</a:t>
            </a:r>
            <a:r>
              <a:rPr lang="el-GR" sz="1400" b="1" dirty="0"/>
              <a:t> πρότυπο ανάπτυξης</a:t>
            </a:r>
          </a:p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400" b="1" dirty="0"/>
              <a:t>Άφθονες μιτώσεις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ck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444208" y="3666704"/>
            <a:ext cx="2699792" cy="1137294"/>
          </a:xfrm>
          <a:prstGeom prst="rect">
            <a:avLst/>
          </a:prstGeom>
          <a:noFill/>
        </p:spPr>
      </p:pic>
      <p:sp>
        <p:nvSpPr>
          <p:cNvPr id="2" name="1 - TextBox"/>
          <p:cNvSpPr txBox="1"/>
          <p:nvPr/>
        </p:nvSpPr>
        <p:spPr>
          <a:xfrm>
            <a:off x="107504" y="2019493"/>
            <a:ext cx="36004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b="1" dirty="0" err="1"/>
              <a:t>Ανοσοϊστοχημική</a:t>
            </a:r>
            <a:r>
              <a:rPr lang="el-GR" sz="1050" b="1" dirty="0"/>
              <a:t> μελέτη</a:t>
            </a:r>
            <a:r>
              <a:rPr lang="el-GR" sz="1050" dirty="0"/>
              <a:t>: </a:t>
            </a:r>
            <a:r>
              <a:rPr lang="en-US" sz="1050" b="1" dirty="0"/>
              <a:t>S-100</a:t>
            </a:r>
            <a:r>
              <a:rPr lang="en-US" sz="1050" dirty="0"/>
              <a:t>, CD34, SMA, </a:t>
            </a:r>
            <a:r>
              <a:rPr lang="en-US" sz="1050" b="1" dirty="0" err="1"/>
              <a:t>desmin</a:t>
            </a:r>
            <a:r>
              <a:rPr lang="en-US" sz="1050" dirty="0"/>
              <a:t>, </a:t>
            </a:r>
            <a:r>
              <a:rPr lang="en-US" sz="1050" b="1" dirty="0"/>
              <a:t>p63</a:t>
            </a:r>
            <a:r>
              <a:rPr lang="en-US" sz="1050" dirty="0"/>
              <a:t>, </a:t>
            </a:r>
            <a:r>
              <a:rPr lang="en-US" sz="1050" b="1" dirty="0"/>
              <a:t>AE1/AE3</a:t>
            </a:r>
            <a:r>
              <a:rPr lang="en-US" sz="1050" dirty="0"/>
              <a:t>, </a:t>
            </a:r>
            <a:r>
              <a:rPr lang="en-US" sz="1050" b="1" dirty="0"/>
              <a:t>PRAME</a:t>
            </a:r>
            <a:r>
              <a:rPr lang="en-US" sz="1050" dirty="0"/>
              <a:t>, HMB-45, MART-1, CK20, </a:t>
            </a:r>
            <a:r>
              <a:rPr lang="en-US" sz="1050" dirty="0" err="1"/>
              <a:t>brachyury</a:t>
            </a:r>
            <a:r>
              <a:rPr lang="en-US" sz="1050" dirty="0"/>
              <a:t>, CK19, SMA, </a:t>
            </a:r>
            <a:r>
              <a:rPr lang="en-US" sz="1050" b="1" dirty="0"/>
              <a:t>EMA</a:t>
            </a:r>
            <a:r>
              <a:rPr lang="en-US" sz="1050" dirty="0"/>
              <a:t>, </a:t>
            </a:r>
            <a:r>
              <a:rPr lang="en-US" sz="1050" b="1" dirty="0"/>
              <a:t>GFAP</a:t>
            </a:r>
            <a:r>
              <a:rPr lang="en-US" sz="1050" dirty="0"/>
              <a:t>, h-</a:t>
            </a:r>
            <a:r>
              <a:rPr lang="en-US" sz="1050" dirty="0" err="1"/>
              <a:t>caldesmon</a:t>
            </a:r>
            <a:r>
              <a:rPr lang="en-US" sz="1050" dirty="0"/>
              <a:t>, </a:t>
            </a:r>
            <a:r>
              <a:rPr lang="en-US" sz="1050" b="1" dirty="0"/>
              <a:t>NSE</a:t>
            </a:r>
            <a:r>
              <a:rPr lang="en-US" sz="1050" dirty="0"/>
              <a:t>, </a:t>
            </a:r>
            <a:r>
              <a:rPr lang="en-US" sz="1050" dirty="0" err="1"/>
              <a:t>desmin</a:t>
            </a:r>
            <a:r>
              <a:rPr lang="en-US" sz="1050" dirty="0"/>
              <a:t>, </a:t>
            </a:r>
            <a:r>
              <a:rPr lang="en-US" sz="1050" b="1" dirty="0"/>
              <a:t>SOX10</a:t>
            </a:r>
            <a:r>
              <a:rPr lang="en-US" sz="1050" dirty="0"/>
              <a:t>, CK14, </a:t>
            </a:r>
            <a:r>
              <a:rPr lang="en-US" sz="1050" dirty="0" err="1"/>
              <a:t>synaptophysin</a:t>
            </a:r>
            <a:r>
              <a:rPr lang="en-US" sz="1050" dirty="0"/>
              <a:t>, INI-1, </a:t>
            </a:r>
            <a:r>
              <a:rPr lang="en-US" sz="1050" b="1" dirty="0"/>
              <a:t>c-kit, CK7</a:t>
            </a:r>
            <a:r>
              <a:rPr lang="en-US" sz="1050" dirty="0"/>
              <a:t>, BRAFV600E</a:t>
            </a:r>
            <a:r>
              <a:rPr lang="el-GR" sz="1050" dirty="0"/>
              <a:t> 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-1692696" y="411510"/>
            <a:ext cx="1584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S-100,p63, EMA, PRAME, SOX10 </a:t>
            </a:r>
            <a:r>
              <a:rPr lang="el-GR" sz="1200" dirty="0"/>
              <a:t>διάχυτα θετικές</a:t>
            </a:r>
          </a:p>
          <a:p>
            <a:r>
              <a:rPr lang="en-US" sz="1200" dirty="0" err="1"/>
              <a:t>desmin</a:t>
            </a:r>
            <a:r>
              <a:rPr lang="en-US" sz="1200" dirty="0"/>
              <a:t>, GFAP, AE1/AE3, NSE, </a:t>
            </a:r>
            <a:r>
              <a:rPr lang="en-US" sz="1200" dirty="0" err="1"/>
              <a:t>desmin</a:t>
            </a:r>
            <a:r>
              <a:rPr lang="en-US" sz="1200" dirty="0"/>
              <a:t>, c-kit, CK7 </a:t>
            </a:r>
            <a:r>
              <a:rPr lang="el-GR" sz="1200" dirty="0"/>
              <a:t>θετικές σε ποικίλη έκταση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107504" y="2924242"/>
            <a:ext cx="3528392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/>
              <a:t>Διάγνωση: </a:t>
            </a:r>
          </a:p>
          <a:p>
            <a:pPr algn="ctr"/>
            <a:r>
              <a:rPr lang="el-GR" sz="1000" b="1" dirty="0"/>
              <a:t>Υψηλής κακοήθειας εν τω </a:t>
            </a:r>
            <a:r>
              <a:rPr lang="el-GR" sz="1000" b="1" dirty="0" err="1"/>
              <a:t>βάθει</a:t>
            </a:r>
            <a:r>
              <a:rPr lang="el-GR" sz="1000" b="1" dirty="0"/>
              <a:t> αναπτυσσόμενο </a:t>
            </a:r>
            <a:r>
              <a:rPr lang="el-GR" sz="1000" b="1" dirty="0" err="1"/>
              <a:t>μεσεγχυματικό</a:t>
            </a:r>
            <a:r>
              <a:rPr lang="el-GR" sz="1000" b="1" dirty="0"/>
              <a:t> νεόπλασμα τα ανοσομορφολογικά χαρακτηριστικά του οποίου είναι περισσότερο συμβατά με κακοήθη μικτό όγκο των μαλακών μορίων/</a:t>
            </a:r>
            <a:r>
              <a:rPr lang="el-GR" sz="1000" b="1" dirty="0" err="1"/>
              <a:t>μυοεπιθηλιακό</a:t>
            </a:r>
            <a:r>
              <a:rPr lang="el-GR" sz="1000" b="1" dirty="0"/>
              <a:t> καρκίνωμα</a:t>
            </a:r>
          </a:p>
        </p:txBody>
      </p:sp>
      <p:pic>
        <p:nvPicPr>
          <p:cNvPr id="5" name="Picture 2" descr="C:\Users\User\Desktop\PENNY SA\18745-22 MYOEPITH CA\EMAX100.jpg"/>
          <p:cNvPicPr>
            <a:picLocks noChangeAspect="1" noChangeArrowheads="1"/>
          </p:cNvPicPr>
          <p:nvPr/>
        </p:nvPicPr>
        <p:blipFill>
          <a:blip r:embed="rId3" cstate="print">
            <a:lum bright="10000" contrast="35000"/>
          </a:blip>
          <a:srcRect/>
          <a:stretch>
            <a:fillRect/>
          </a:stretch>
        </p:blipFill>
        <p:spPr bwMode="auto">
          <a:xfrm>
            <a:off x="3779920" y="2448534"/>
            <a:ext cx="2691839" cy="2304256"/>
          </a:xfrm>
          <a:prstGeom prst="rect">
            <a:avLst/>
          </a:prstGeom>
          <a:noFill/>
        </p:spPr>
      </p:pic>
      <p:pic>
        <p:nvPicPr>
          <p:cNvPr id="7" name="Picture 4" descr="C:\Users\User\Desktop\PENNY SA\18745-22 MYOEPITH CA\PRAMEX200.jpg"/>
          <p:cNvPicPr>
            <a:picLocks noChangeAspect="1" noChangeArrowheads="1"/>
          </p:cNvPicPr>
          <p:nvPr/>
        </p:nvPicPr>
        <p:blipFill>
          <a:blip r:embed="rId4" cstate="print">
            <a:lum bright="-9000" contrast="23000"/>
          </a:blip>
          <a:srcRect/>
          <a:stretch>
            <a:fillRect/>
          </a:stretch>
        </p:blipFill>
        <p:spPr bwMode="auto">
          <a:xfrm>
            <a:off x="6488803" y="0"/>
            <a:ext cx="2595809" cy="2381548"/>
          </a:xfrm>
          <a:prstGeom prst="rect">
            <a:avLst/>
          </a:prstGeom>
          <a:noFill/>
        </p:spPr>
      </p:pic>
      <p:pic>
        <p:nvPicPr>
          <p:cNvPr id="8" name="Picture 5" descr="C:\Users\User\Desktop\PENNY SA\18745-22 MYOEPITH CA\S100X100.jpg"/>
          <p:cNvPicPr>
            <a:picLocks noChangeAspect="1" noChangeArrowheads="1"/>
          </p:cNvPicPr>
          <p:nvPr/>
        </p:nvPicPr>
        <p:blipFill>
          <a:blip r:embed="rId5" cstate="print">
            <a:lum bright="-9000" contrast="21000"/>
          </a:blip>
          <a:srcRect/>
          <a:stretch>
            <a:fillRect/>
          </a:stretch>
        </p:blipFill>
        <p:spPr bwMode="auto">
          <a:xfrm>
            <a:off x="3779912" y="2"/>
            <a:ext cx="2664296" cy="2381549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516216" y="2067696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PRAME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3779912" y="2067696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S100</a:t>
            </a:r>
            <a:endParaRPr lang="el-GR" sz="12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3779912" y="444396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EMA</a:t>
            </a:r>
            <a:endParaRPr lang="el-GR" sz="12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8639944" y="4587974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CK7</a:t>
            </a:r>
            <a:endParaRPr lang="el-GR" sz="1200" b="1" dirty="0"/>
          </a:p>
        </p:txBody>
      </p:sp>
      <p:pic>
        <p:nvPicPr>
          <p:cNvPr id="11267" name="Picture 3" descr="C:\Users\User\Desktop\PENNY SA\18745-22 MYOEPITH CA\SOX10X200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0" y="3"/>
            <a:ext cx="3707476" cy="19950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14 - TextBox"/>
          <p:cNvSpPr txBox="1"/>
          <p:nvPr/>
        </p:nvSpPr>
        <p:spPr>
          <a:xfrm>
            <a:off x="0" y="1707656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SOX10</a:t>
            </a:r>
            <a:endParaRPr lang="el-GR" sz="1200" b="1" dirty="0"/>
          </a:p>
        </p:txBody>
      </p:sp>
      <p:sp>
        <p:nvSpPr>
          <p:cNvPr id="16" name="15 - TextBox"/>
          <p:cNvSpPr txBox="1"/>
          <p:nvPr/>
        </p:nvSpPr>
        <p:spPr>
          <a:xfrm>
            <a:off x="35496" y="4230256"/>
            <a:ext cx="3600400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000" b="1" dirty="0"/>
              <a:t>Η έκφραση του δείκτη </a:t>
            </a:r>
            <a:r>
              <a:rPr lang="en-US" sz="1000" b="1" dirty="0"/>
              <a:t>PRAME</a:t>
            </a:r>
            <a:r>
              <a:rPr lang="el-GR" sz="1000" b="1" dirty="0"/>
              <a:t> μπορεί να παρατηρηθεί σε διάφορα είδη σαρκωμάτων και δεν περιορίζεται στο κακόηθες μελάνωμα και είναι δείκτης ανταπόκρισης στην ανοσοθεραπεία καθώς και προγνωστικός δείκτης σε ποικίλους όγκους 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35496" y="393990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Σχόλιο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3779912" y="483572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err="1"/>
              <a:t>Δ.δ</a:t>
            </a:r>
            <a:r>
              <a:rPr lang="el-GR" sz="1400" b="1" dirty="0"/>
              <a:t>: </a:t>
            </a:r>
            <a:r>
              <a:rPr lang="el-GR" sz="1400" b="1" dirty="0" err="1"/>
              <a:t>Χόρδωμα</a:t>
            </a:r>
            <a:endParaRPr lang="el-GR" sz="1400" b="1" dirty="0"/>
          </a:p>
        </p:txBody>
      </p:sp>
      <p:pic>
        <p:nvPicPr>
          <p:cNvPr id="1027" name="Picture 3" descr="C:\Users\User\Desktop\Μυξοειδή νεοπλάσματα μαλακών μορίων\PENNY SA\18745-22 MYOEPITH CA\AE1-AE3X200ne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186064" y="1685878"/>
            <a:ext cx="1216080" cy="2699792"/>
          </a:xfrm>
          <a:prstGeom prst="rect">
            <a:avLst/>
          </a:prstGeom>
          <a:noFill/>
        </p:spPr>
      </p:pic>
      <p:sp>
        <p:nvSpPr>
          <p:cNvPr id="21" name="20 - TextBox"/>
          <p:cNvSpPr txBox="1"/>
          <p:nvPr/>
        </p:nvSpPr>
        <p:spPr>
          <a:xfrm>
            <a:off x="8144272" y="3363838"/>
            <a:ext cx="99972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AE1/AE3</a:t>
            </a:r>
            <a:endParaRPr lang="el-GR" sz="1200" b="1" dirty="0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ik\brachyuru 19883.jpg"/>
          <p:cNvPicPr>
            <a:picLocks noChangeAspect="1" noChangeArrowheads="1"/>
          </p:cNvPicPr>
          <p:nvPr/>
        </p:nvPicPr>
        <p:blipFill>
          <a:blip r:embed="rId2" cstate="print">
            <a:lum bright="-5000" contrast="20000"/>
          </a:blip>
          <a:srcRect/>
          <a:stretch>
            <a:fillRect/>
          </a:stretch>
        </p:blipFill>
        <p:spPr bwMode="auto">
          <a:xfrm>
            <a:off x="2843812" y="2355726"/>
            <a:ext cx="2808311" cy="2787774"/>
          </a:xfrm>
          <a:prstGeom prst="rect">
            <a:avLst/>
          </a:prstGeom>
          <a:noFill/>
        </p:spPr>
      </p:pic>
      <p:sp>
        <p:nvSpPr>
          <p:cNvPr id="3" name="Τίτλος 1"/>
          <p:cNvSpPr txBox="1">
            <a:spLocks/>
          </p:cNvSpPr>
          <p:nvPr/>
        </p:nvSpPr>
        <p:spPr>
          <a:xfrm>
            <a:off x="311727" y="76958"/>
            <a:ext cx="8676410" cy="2324100"/>
          </a:xfrm>
          <a:prstGeom prst="rect">
            <a:avLst/>
          </a:prstGeom>
        </p:spPr>
        <p:txBody>
          <a:bodyPr lIns="68580" tIns="34290" rIns="68580" bIns="34290"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l-GR" sz="18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339502"/>
            <a:ext cx="9144000" cy="203902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57175" indent="-2571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/>
              <a:t>Μακροσκοπική εμφάνιση: μάζα ποικίλου μεγέθους (συνήθως στη βάση κρανίου 2-5εκ, και περιοχή ιερού οστού &gt;10εκ), πολυλοβωτή, λευκόφαιη </a:t>
            </a:r>
            <a:r>
              <a:rPr lang="el-GR" sz="1200" b="1" dirty="0" err="1"/>
              <a:t>καστανόφαιη</a:t>
            </a:r>
            <a:r>
              <a:rPr lang="el-GR" sz="1200" b="1" dirty="0"/>
              <a:t> και ζελατινώδης</a:t>
            </a:r>
          </a:p>
          <a:p>
            <a:pPr marL="257175" indent="-2571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/>
              <a:t>Λόβια μεγάλου μεγέθους </a:t>
            </a:r>
            <a:r>
              <a:rPr lang="el-GR" sz="1200" b="1" dirty="0" err="1"/>
              <a:t>επιθηλιόμορφων</a:t>
            </a:r>
            <a:r>
              <a:rPr lang="el-GR" sz="1200" b="1" dirty="0"/>
              <a:t> κυττάρων σε χορδές ή αθροίσεις, με μέσου μεγέθους στρογγυλούς/ωοειδείς πυρήνες με μικρά πυρήνια ή </a:t>
            </a:r>
            <a:r>
              <a:rPr lang="el-GR" sz="1200" b="1" dirty="0" err="1"/>
              <a:t>ψευδοέγκλειστα</a:t>
            </a:r>
            <a:r>
              <a:rPr lang="el-GR" sz="1200" b="1" dirty="0"/>
              <a:t> και άφθονο ηωσινόφιλο </a:t>
            </a:r>
            <a:r>
              <a:rPr lang="el-GR" sz="1200" b="1" dirty="0" err="1"/>
              <a:t>κενοτοπιώδες</a:t>
            </a:r>
            <a:r>
              <a:rPr lang="el-GR" sz="1200" b="1" dirty="0"/>
              <a:t> κυτταρόπλασμα (</a:t>
            </a:r>
            <a:r>
              <a:rPr lang="el-GR" sz="1200" b="1" dirty="0" err="1"/>
              <a:t>φυσαλιδοφόρα</a:t>
            </a:r>
            <a:r>
              <a:rPr lang="el-GR" sz="1200" b="1" dirty="0"/>
              <a:t> κύτταρα)</a:t>
            </a:r>
            <a:endParaRPr lang="el-GR" sz="1200" b="1" u="sng" dirty="0"/>
          </a:p>
          <a:p>
            <a:pPr marL="257175" indent="-2571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/>
              <a:t>Ποικίλη ποσότητα </a:t>
            </a:r>
            <a:r>
              <a:rPr lang="el-GR" sz="1200" b="1" dirty="0" err="1"/>
              <a:t>βασεόφιλου</a:t>
            </a:r>
            <a:r>
              <a:rPr lang="el-GR" sz="1200" b="1" dirty="0"/>
              <a:t> </a:t>
            </a:r>
            <a:r>
              <a:rPr lang="el-GR" sz="1200" b="1" dirty="0" err="1"/>
              <a:t>μυξοειδούς</a:t>
            </a:r>
            <a:r>
              <a:rPr lang="el-GR" sz="1200" b="1" dirty="0"/>
              <a:t> στρώματος</a:t>
            </a:r>
          </a:p>
          <a:p>
            <a:pPr marL="257175" indent="-2571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/>
              <a:t>Πιθανή παρουσία </a:t>
            </a:r>
            <a:r>
              <a:rPr lang="el-GR" sz="1200" b="1" dirty="0" err="1"/>
              <a:t>πλειομορφισμού</a:t>
            </a:r>
            <a:r>
              <a:rPr lang="el-GR" sz="1200" b="1" dirty="0"/>
              <a:t> και </a:t>
            </a:r>
            <a:r>
              <a:rPr lang="el-GR" sz="1200" b="1" dirty="0" err="1"/>
              <a:t>ατρακτόμορφης</a:t>
            </a:r>
            <a:r>
              <a:rPr lang="el-GR" sz="1200" b="1" dirty="0"/>
              <a:t> μορφολογίας ή εστιών νέκρωσης</a:t>
            </a:r>
          </a:p>
          <a:p>
            <a:pPr marL="257175" indent="-257175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n-US" sz="1200" b="1" dirty="0"/>
              <a:t>CKs, S100, </a:t>
            </a:r>
            <a:r>
              <a:rPr lang="el-GR" sz="1200" b="1" dirty="0"/>
              <a:t>ΕΜΑ, </a:t>
            </a:r>
            <a:r>
              <a:rPr lang="en-US" sz="1200" b="1" dirty="0" err="1"/>
              <a:t>brachyury</a:t>
            </a:r>
            <a:r>
              <a:rPr lang="en-US" sz="1200" b="1" dirty="0"/>
              <a:t> </a:t>
            </a:r>
            <a:r>
              <a:rPr lang="el-GR" sz="1200" b="1" dirty="0"/>
              <a:t>+[</a:t>
            </a:r>
            <a:r>
              <a:rPr lang="el-GR" sz="1200" b="1" dirty="0">
                <a:solidFill>
                  <a:schemeClr val="accent1"/>
                </a:solidFill>
              </a:rPr>
              <a:t>απουσία </a:t>
            </a:r>
            <a:r>
              <a:rPr lang="en-US" sz="1200" b="1" dirty="0" err="1">
                <a:solidFill>
                  <a:schemeClr val="accent1"/>
                </a:solidFill>
              </a:rPr>
              <a:t>brachuyry</a:t>
            </a:r>
            <a:r>
              <a:rPr lang="el-GR" sz="1200" b="1" dirty="0">
                <a:solidFill>
                  <a:schemeClr val="accent1"/>
                </a:solidFill>
              </a:rPr>
              <a:t> σε </a:t>
            </a:r>
            <a:r>
              <a:rPr lang="el-GR" sz="1200" b="1" dirty="0" err="1">
                <a:solidFill>
                  <a:schemeClr val="accent1"/>
                </a:solidFill>
              </a:rPr>
              <a:t>αποδιαφοροποιημένο</a:t>
            </a:r>
            <a:r>
              <a:rPr lang="el-GR" sz="1200" b="1" dirty="0"/>
              <a:t>], </a:t>
            </a:r>
            <a:r>
              <a:rPr lang="en-US" sz="1200" b="1" dirty="0"/>
              <a:t>CEA-GFAP±</a:t>
            </a:r>
            <a:r>
              <a:rPr lang="el-GR" sz="1200" b="1" dirty="0"/>
              <a:t>, </a:t>
            </a:r>
            <a:r>
              <a:rPr lang="el-GR" sz="1200" b="1" dirty="0">
                <a:solidFill>
                  <a:schemeClr val="accent1"/>
                </a:solidFill>
              </a:rPr>
              <a:t>απώλεια ΙΝΙ1 σε πτωχά διαφοροποιημένο</a:t>
            </a:r>
          </a:p>
        </p:txBody>
      </p:sp>
      <p:sp>
        <p:nvSpPr>
          <p:cNvPr id="5" name="Ορθογώνιο 6"/>
          <p:cNvSpPr/>
          <p:nvPr/>
        </p:nvSpPr>
        <p:spPr>
          <a:xfrm>
            <a:off x="1547664" y="-92547"/>
            <a:ext cx="5940028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sz="2400" b="1" dirty="0" err="1">
                <a:solidFill>
                  <a:schemeClr val="accent1"/>
                </a:solidFill>
              </a:rPr>
              <a:t>Χόρδωμα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355728"/>
            <a:ext cx="2800924" cy="2750907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90675"/>
            <a:ext cx="2664296" cy="2873365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0" y="4635671"/>
            <a:ext cx="283446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900" b="1" dirty="0">
                <a:solidFill>
                  <a:prstClr val="black"/>
                </a:solidFill>
              </a:rPr>
              <a:t>Λόβια κυττάρων με άφθονο ηωσινόφιλο ή «φυσαλιδώδες» κυτταρόπλασμα και άφθονο </a:t>
            </a:r>
            <a:r>
              <a:rPr lang="el-GR" sz="900" b="1" dirty="0" err="1">
                <a:solidFill>
                  <a:prstClr val="black"/>
                </a:solidFill>
              </a:rPr>
              <a:t>μυξοειδές</a:t>
            </a:r>
            <a:r>
              <a:rPr lang="el-GR" sz="900" b="1" dirty="0">
                <a:solidFill>
                  <a:prstClr val="black"/>
                </a:solidFill>
              </a:rPr>
              <a:t> στρώμα</a:t>
            </a:r>
          </a:p>
        </p:txBody>
      </p:sp>
      <p:sp>
        <p:nvSpPr>
          <p:cNvPr id="10" name="9 - TextBox"/>
          <p:cNvSpPr txBox="1"/>
          <p:nvPr/>
        </p:nvSpPr>
        <p:spPr>
          <a:xfrm flipH="1">
            <a:off x="6012160" y="4866503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Ker</a:t>
            </a:r>
            <a:endParaRPr lang="el-GR" sz="12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2987824" y="4866503"/>
            <a:ext cx="936104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prstClr val="black"/>
                </a:solidFill>
              </a:rPr>
              <a:t>Brachuyry</a:t>
            </a:r>
            <a:r>
              <a:rPr lang="el-GR" sz="1200" b="1" dirty="0">
                <a:solidFill>
                  <a:prstClr val="black"/>
                </a:solidFill>
              </a:rPr>
              <a:t> </a:t>
            </a:r>
            <a:endParaRPr lang="el-GR" sz="1200" b="1" dirty="0"/>
          </a:p>
        </p:txBody>
      </p:sp>
      <p:sp>
        <p:nvSpPr>
          <p:cNvPr id="12" name="5 - TextBox"/>
          <p:cNvSpPr txBox="1"/>
          <p:nvPr/>
        </p:nvSpPr>
        <p:spPr>
          <a:xfrm>
            <a:off x="8172400" y="4302264"/>
            <a:ext cx="1008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>
                <a:solidFill>
                  <a:schemeClr val="accent1"/>
                </a:solidFill>
                <a:latin typeface="Arial"/>
              </a:rPr>
              <a:t>Nielsen-Rosenberg</a:t>
            </a:r>
            <a:r>
              <a:rPr lang="el-GR" sz="800" i="1" dirty="0">
                <a:solidFill>
                  <a:schemeClr val="accent1"/>
                </a:solidFill>
                <a:latin typeface="Arial"/>
              </a:rPr>
              <a:t>, </a:t>
            </a:r>
            <a:r>
              <a:rPr lang="en-US" sz="800" i="1" dirty="0">
                <a:solidFill>
                  <a:schemeClr val="accent1"/>
                </a:solidFill>
                <a:latin typeface="Arial"/>
              </a:rPr>
              <a:t>Diagnostic Pathology: Bone, 2021</a:t>
            </a:r>
            <a:endParaRPr lang="el-GR" sz="800" i="1" dirty="0">
              <a:solidFill>
                <a:schemeClr val="accent1"/>
              </a:solidFill>
              <a:latin typeface="Arial"/>
            </a:endParaRPr>
          </a:p>
        </p:txBody>
      </p:sp>
      <p:sp>
        <p:nvSpPr>
          <p:cNvPr id="13" name="12 - TextBox"/>
          <p:cNvSpPr txBox="1"/>
          <p:nvPr/>
        </p:nvSpPr>
        <p:spPr>
          <a:xfrm>
            <a:off x="2843808" y="2355729"/>
            <a:ext cx="187220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700" dirty="0"/>
              <a:t>Άνδρας 78 ετών – Παρασπονδυλική μάζα</a:t>
            </a:r>
          </a:p>
        </p:txBody>
      </p:sp>
    </p:spTree>
    <p:extLst>
      <p:ext uri="{BB962C8B-B14F-4D97-AF65-F5344CB8AC3E}">
        <p14:creationId xmlns:p14="http://schemas.microsoft.com/office/powerpoint/2010/main" val="19948390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7504" y="4217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10</a:t>
            </a:r>
            <a:r>
              <a:rPr lang="el-GR" b="1" baseline="30000" dirty="0">
                <a:solidFill>
                  <a:schemeClr val="accent1"/>
                </a:solidFill>
              </a:rPr>
              <a:t>ο</a:t>
            </a:r>
            <a:r>
              <a:rPr lang="el-GR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07504" y="483520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Άνδρας 69 ετών με λίαν ευμέγεθες μόρφωμα αντιβραχίου</a:t>
            </a:r>
            <a:r>
              <a:rPr lang="el-GR" sz="1200" dirty="0"/>
              <a:t> χρονολογούμενο για </a:t>
            </a:r>
            <a:r>
              <a:rPr lang="el-GR" sz="1200" b="1" dirty="0"/>
              <a:t>&gt;10ετία</a:t>
            </a:r>
          </a:p>
        </p:txBody>
      </p:sp>
      <p:pic>
        <p:nvPicPr>
          <p:cNvPr id="8197" name="Picture 5" descr="C:\Users\User\Desktop\PENNY SA\19942-19\100X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27536"/>
            <a:ext cx="2376264" cy="2160241"/>
          </a:xfrm>
          <a:prstGeom prst="rect">
            <a:avLst/>
          </a:prstGeom>
          <a:noFill/>
        </p:spPr>
      </p:pic>
      <p:pic>
        <p:nvPicPr>
          <p:cNvPr id="8199" name="Picture 7" descr="C:\Users\User\Desktop\PENNY SA\19942-19\20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859783"/>
            <a:ext cx="2339752" cy="2283718"/>
          </a:xfrm>
          <a:prstGeom prst="rect">
            <a:avLst/>
          </a:prstGeom>
          <a:noFill/>
        </p:spPr>
      </p:pic>
      <p:pic>
        <p:nvPicPr>
          <p:cNvPr id="8200" name="Picture 8" descr="C:\Users\User\Desktop\PENNY SA\19942-19\40X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31593"/>
            <a:ext cx="4067944" cy="4011909"/>
          </a:xfrm>
          <a:prstGeom prst="rect">
            <a:avLst/>
          </a:prstGeom>
          <a:noFill/>
        </p:spPr>
      </p:pic>
      <p:pic>
        <p:nvPicPr>
          <p:cNvPr id="8201" name="Picture 9" descr="C:\Users\User\Desktop\PENNY SA\19942-19\100X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859783"/>
            <a:ext cx="2376106" cy="2283718"/>
          </a:xfrm>
          <a:prstGeom prst="rect">
            <a:avLst/>
          </a:prstGeom>
          <a:noFill/>
        </p:spPr>
      </p:pic>
      <p:pic>
        <p:nvPicPr>
          <p:cNvPr id="8202" name="Picture 10" descr="C:\Users\User\Desktop\PENNY SA\19942-19\100X2.jpg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512" y="627774"/>
            <a:ext cx="2376000" cy="2160000"/>
          </a:xfrm>
          <a:prstGeom prst="rect">
            <a:avLst/>
          </a:prstGeom>
          <a:noFill/>
        </p:spPr>
      </p:pic>
      <p:sp>
        <p:nvSpPr>
          <p:cNvPr id="19" name="18 - TextBox"/>
          <p:cNvSpPr txBox="1"/>
          <p:nvPr/>
        </p:nvSpPr>
        <p:spPr>
          <a:xfrm>
            <a:off x="4211960" y="51470"/>
            <a:ext cx="4932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Επιθηλιοειδές</a:t>
            </a:r>
            <a:r>
              <a:rPr lang="el-GR" sz="1400" b="1" dirty="0"/>
              <a:t> έντονα </a:t>
            </a:r>
            <a:r>
              <a:rPr lang="el-GR" sz="1400" b="1" dirty="0" err="1"/>
              <a:t>κυτταροβριθές</a:t>
            </a:r>
            <a:r>
              <a:rPr lang="el-GR" sz="1400" b="1" dirty="0"/>
              <a:t> νεόπλασμα, </a:t>
            </a:r>
            <a:r>
              <a:rPr lang="el-GR" sz="1400" b="1" dirty="0" err="1"/>
              <a:t>περιαγγειακή</a:t>
            </a:r>
            <a:r>
              <a:rPr lang="el-GR" sz="1400" b="1" dirty="0"/>
              <a:t> διάταξη, ελάχιστο </a:t>
            </a:r>
            <a:r>
              <a:rPr lang="el-GR" sz="1400" b="1" dirty="0" err="1"/>
              <a:t>μυξοειδές</a:t>
            </a:r>
            <a:r>
              <a:rPr lang="el-GR" sz="1400" b="1" dirty="0"/>
              <a:t> στρώμα (Μ)</a:t>
            </a:r>
          </a:p>
        </p:txBody>
      </p:sp>
      <p:sp>
        <p:nvSpPr>
          <p:cNvPr id="20" name="19 - TextBox"/>
          <p:cNvSpPr txBox="1"/>
          <p:nvPr/>
        </p:nvSpPr>
        <p:spPr>
          <a:xfrm>
            <a:off x="6156176" y="477416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</a:t>
            </a:r>
          </a:p>
        </p:txBody>
      </p:sp>
      <p:sp>
        <p:nvSpPr>
          <p:cNvPr id="21" name="20 - TextBox"/>
          <p:cNvSpPr txBox="1"/>
          <p:nvPr/>
        </p:nvSpPr>
        <p:spPr>
          <a:xfrm>
            <a:off x="2915816" y="293179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</a:t>
            </a:r>
          </a:p>
        </p:txBody>
      </p:sp>
      <p:sp>
        <p:nvSpPr>
          <p:cNvPr id="22" name="21 - TextBox"/>
          <p:cNvSpPr txBox="1"/>
          <p:nvPr/>
        </p:nvSpPr>
        <p:spPr>
          <a:xfrm>
            <a:off x="7668344" y="185167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Μ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PENNY SA\19942-19\CD56X200.jpg"/>
          <p:cNvPicPr>
            <a:picLocks noChangeAspect="1" noChangeArrowheads="1"/>
          </p:cNvPicPr>
          <p:nvPr/>
        </p:nvPicPr>
        <p:blipFill>
          <a:blip r:embed="rId2" cstate="print">
            <a:lum bright="-8000" contrast="20000"/>
          </a:blip>
          <a:srcRect/>
          <a:stretch>
            <a:fillRect/>
          </a:stretch>
        </p:blipFill>
        <p:spPr bwMode="auto">
          <a:xfrm>
            <a:off x="6156176" y="2623221"/>
            <a:ext cx="2987824" cy="2520280"/>
          </a:xfrm>
          <a:prstGeom prst="rect">
            <a:avLst/>
          </a:prstGeom>
          <a:noFill/>
        </p:spPr>
      </p:pic>
      <p:pic>
        <p:nvPicPr>
          <p:cNvPr id="3" name="Picture 3" descr="C:\Users\User\Desktop\PENNY SA\19942-19\CKITX200.jpg"/>
          <p:cNvPicPr>
            <a:picLocks noChangeAspect="1" noChangeArrowheads="1"/>
          </p:cNvPicPr>
          <p:nvPr/>
        </p:nvPicPr>
        <p:blipFill>
          <a:blip r:embed="rId3" cstate="print">
            <a:lum bright="-4000" contrast="6000"/>
          </a:blip>
          <a:srcRect/>
          <a:stretch>
            <a:fillRect/>
          </a:stretch>
        </p:blipFill>
        <p:spPr bwMode="auto">
          <a:xfrm>
            <a:off x="3131848" y="51471"/>
            <a:ext cx="2952329" cy="2520280"/>
          </a:xfrm>
          <a:prstGeom prst="rect">
            <a:avLst/>
          </a:prstGeom>
          <a:noFill/>
        </p:spPr>
      </p:pic>
      <p:pic>
        <p:nvPicPr>
          <p:cNvPr id="4" name="Picture 4" descr="C:\Users\User\Desktop\PENNY SA\19942-19\P63X200.jpg"/>
          <p:cNvPicPr>
            <a:picLocks noChangeAspect="1" noChangeArrowheads="1"/>
          </p:cNvPicPr>
          <p:nvPr/>
        </p:nvPicPr>
        <p:blipFill>
          <a:blip r:embed="rId4" cstate="print">
            <a:lum contrast="8000"/>
          </a:blip>
          <a:srcRect/>
          <a:stretch>
            <a:fillRect/>
          </a:stretch>
        </p:blipFill>
        <p:spPr bwMode="auto">
          <a:xfrm>
            <a:off x="179519" y="51472"/>
            <a:ext cx="2880319" cy="2503289"/>
          </a:xfrm>
          <a:prstGeom prst="rect">
            <a:avLst/>
          </a:prstGeom>
          <a:noFill/>
        </p:spPr>
      </p:pic>
      <p:sp>
        <p:nvSpPr>
          <p:cNvPr id="5" name="4 - TextBox"/>
          <p:cNvSpPr txBox="1"/>
          <p:nvPr/>
        </p:nvSpPr>
        <p:spPr>
          <a:xfrm>
            <a:off x="3131840" y="2283720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c-kit</a:t>
            </a:r>
            <a:endParaRPr lang="el-GR" sz="1200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179512" y="2294753"/>
            <a:ext cx="5040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p63</a:t>
            </a:r>
            <a:endParaRPr lang="el-GR" sz="1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6228184" y="4815033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CD56</a:t>
            </a:r>
            <a:endParaRPr lang="el-GR" sz="1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899592" y="3363840"/>
            <a:ext cx="4608512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Διάγνωση: </a:t>
            </a:r>
            <a:endParaRPr lang="en-US" sz="1100" b="1" dirty="0"/>
          </a:p>
          <a:p>
            <a:pPr algn="ctr"/>
            <a:r>
              <a:rPr lang="el-GR" sz="1100" b="1" dirty="0"/>
              <a:t>Υψηλής κακοήθειας σάρκωμα εν τω </a:t>
            </a:r>
            <a:r>
              <a:rPr lang="el-GR" sz="1100" b="1" dirty="0" err="1"/>
              <a:t>βάθει</a:t>
            </a:r>
            <a:r>
              <a:rPr lang="el-GR" sz="1100" b="1" dirty="0"/>
              <a:t> αναπτυσσόμενο τα ανοσομορφολογικά χαρακτηριστικά του οποίου εγείρουν την υπόνοια </a:t>
            </a:r>
            <a:r>
              <a:rPr lang="el-GR" sz="1100" b="1" dirty="0" err="1"/>
              <a:t>εξωσκελετικού</a:t>
            </a:r>
            <a:r>
              <a:rPr lang="el-GR" sz="1100" b="1" dirty="0"/>
              <a:t> </a:t>
            </a:r>
            <a:r>
              <a:rPr lang="el-GR" sz="1100" b="1" dirty="0" err="1"/>
              <a:t>μυξοειδούς</a:t>
            </a:r>
            <a:r>
              <a:rPr lang="el-GR" sz="1100" b="1" dirty="0"/>
              <a:t> </a:t>
            </a:r>
            <a:r>
              <a:rPr lang="el-GR" sz="1100" b="1" dirty="0" err="1"/>
              <a:t>χονδροσαρκώματος</a:t>
            </a:r>
            <a:r>
              <a:rPr lang="el-GR" sz="1100" b="1" dirty="0"/>
              <a:t> </a:t>
            </a:r>
            <a:endParaRPr lang="en-US" sz="11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-1548680" y="235572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SMA, </a:t>
            </a:r>
            <a:r>
              <a:rPr lang="en-US" sz="1200" dirty="0" err="1"/>
              <a:t>desmin</a:t>
            </a:r>
            <a:r>
              <a:rPr lang="en-US" sz="1200" dirty="0"/>
              <a:t>, CD34, GFAP, CK5/6, CK14, CD57</a:t>
            </a:r>
            <a:r>
              <a:rPr lang="el-GR" sz="1200" dirty="0"/>
              <a:t> αρνητικές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-1620688" y="0"/>
            <a:ext cx="12961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c-Kit </a:t>
            </a:r>
            <a:r>
              <a:rPr lang="el-GR" sz="1200" dirty="0"/>
              <a:t>διάχυτα θετικά </a:t>
            </a:r>
          </a:p>
          <a:p>
            <a:r>
              <a:rPr lang="en-US" sz="1200" dirty="0"/>
              <a:t>p63, CD56 </a:t>
            </a:r>
            <a:r>
              <a:rPr lang="el-GR" sz="1200" dirty="0"/>
              <a:t>θετικά σε αρκετή έκταση</a:t>
            </a:r>
          </a:p>
          <a:p>
            <a:r>
              <a:rPr lang="en-US" sz="1200" dirty="0"/>
              <a:t>S-100</a:t>
            </a:r>
            <a:r>
              <a:rPr lang="el-GR" sz="1200" dirty="0"/>
              <a:t> θετική σε μικρή έκταση</a:t>
            </a:r>
          </a:p>
          <a:p>
            <a:r>
              <a:rPr lang="en-US" sz="1200" dirty="0" err="1"/>
              <a:t>Synaptophysin</a:t>
            </a:r>
            <a:r>
              <a:rPr lang="el-GR" sz="1200" dirty="0"/>
              <a:t> </a:t>
            </a:r>
            <a:r>
              <a:rPr lang="el-GR" sz="1200" dirty="0" err="1"/>
              <a:t>έστιακά</a:t>
            </a:r>
            <a:r>
              <a:rPr lang="el-GR" sz="1200" dirty="0"/>
              <a:t> θετική</a:t>
            </a:r>
          </a:p>
        </p:txBody>
      </p:sp>
      <p:pic>
        <p:nvPicPr>
          <p:cNvPr id="16386" name="Picture 2" descr="C:\Users\User\Desktop\PENNY SA\19942-19\S100X100 2.jpg"/>
          <p:cNvPicPr>
            <a:picLocks noChangeAspect="1" noChangeArrowheads="1"/>
          </p:cNvPicPr>
          <p:nvPr/>
        </p:nvPicPr>
        <p:blipFill>
          <a:blip r:embed="rId5" cstate="print">
            <a:lum bright="-5000" contrast="7000"/>
          </a:blip>
          <a:srcRect/>
          <a:stretch>
            <a:fillRect/>
          </a:stretch>
        </p:blipFill>
        <p:spPr bwMode="auto">
          <a:xfrm>
            <a:off x="6156176" y="2"/>
            <a:ext cx="2987824" cy="2523691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6156176" y="2211712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S100</a:t>
            </a:r>
            <a:endParaRPr lang="el-GR" sz="1200" b="1" dirty="0"/>
          </a:p>
        </p:txBody>
      </p:sp>
      <p:sp>
        <p:nvSpPr>
          <p:cNvPr id="14" name="13 - Δεξιό βέλος"/>
          <p:cNvSpPr/>
          <p:nvPr/>
        </p:nvSpPr>
        <p:spPr>
          <a:xfrm>
            <a:off x="2771800" y="4804000"/>
            <a:ext cx="86409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251520" y="2686151"/>
            <a:ext cx="511256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</a:t>
            </a:r>
            <a:r>
              <a:rPr lang="en-US" sz="1200" b="1" dirty="0"/>
              <a:t> S-100</a:t>
            </a:r>
            <a:r>
              <a:rPr lang="en-US" sz="1200" dirty="0"/>
              <a:t>, CD34, SMA, </a:t>
            </a:r>
            <a:r>
              <a:rPr lang="en-US" sz="1200" dirty="0" err="1"/>
              <a:t>desmin</a:t>
            </a:r>
            <a:r>
              <a:rPr lang="en-US" sz="1200" dirty="0"/>
              <a:t>, </a:t>
            </a:r>
            <a:r>
              <a:rPr lang="en-US" sz="1200" b="1" dirty="0"/>
              <a:t>p63</a:t>
            </a:r>
            <a:r>
              <a:rPr lang="en-US" sz="1200" dirty="0"/>
              <a:t>, GFAP, CK5/6, CK14, </a:t>
            </a:r>
            <a:r>
              <a:rPr lang="en-US" sz="1200" b="1" dirty="0"/>
              <a:t>CD56</a:t>
            </a:r>
            <a:r>
              <a:rPr lang="en-US" sz="1200" dirty="0"/>
              <a:t>, CD57, INI1, </a:t>
            </a:r>
            <a:r>
              <a:rPr lang="en-US" sz="1200" b="1" dirty="0"/>
              <a:t>c-kit</a:t>
            </a:r>
            <a:r>
              <a:rPr lang="en-US" sz="1200" dirty="0"/>
              <a:t>, </a:t>
            </a:r>
            <a:r>
              <a:rPr lang="en-US" sz="1200" b="1" dirty="0" err="1"/>
              <a:t>synaptophysin</a:t>
            </a:r>
            <a:r>
              <a:rPr lang="en-US" sz="1200" dirty="0"/>
              <a:t> </a:t>
            </a:r>
            <a:endParaRPr lang="el-GR" sz="1200" dirty="0"/>
          </a:p>
        </p:txBody>
      </p:sp>
      <p:sp>
        <p:nvSpPr>
          <p:cNvPr id="16" name="15 - Ορθογώνιο"/>
          <p:cNvSpPr/>
          <p:nvPr/>
        </p:nvSpPr>
        <p:spPr>
          <a:xfrm>
            <a:off x="1259632" y="4443958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dirty="0"/>
              <a:t>Συνεστήθη μοριακός έλεγχος για </a:t>
            </a:r>
            <a:r>
              <a:rPr lang="el-GR" sz="1400" b="1" dirty="0" err="1"/>
              <a:t>διαμεταθέσεις</a:t>
            </a:r>
            <a:r>
              <a:rPr lang="el-GR" sz="1400" b="1" dirty="0"/>
              <a:t> του γονιδίου </a:t>
            </a:r>
            <a:r>
              <a:rPr lang="en-US" sz="1400" b="1" dirty="0"/>
              <a:t>NR4A3</a:t>
            </a:r>
            <a:r>
              <a:rPr lang="el-GR" sz="1400" b="1" dirty="0"/>
              <a:t>                     θετικός    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6"/>
          <p:cNvSpPr/>
          <p:nvPr/>
        </p:nvSpPr>
        <p:spPr>
          <a:xfrm>
            <a:off x="0" y="334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SzPct val="60000"/>
              <a:defRPr/>
            </a:pPr>
            <a:r>
              <a:rPr lang="el-GR" b="1" dirty="0">
                <a:solidFill>
                  <a:schemeClr val="accent1"/>
                </a:solidFill>
              </a:rPr>
              <a:t>Εξωσκελετικό </a:t>
            </a:r>
            <a:r>
              <a:rPr lang="el-GR" b="1" dirty="0" err="1">
                <a:solidFill>
                  <a:schemeClr val="accent1"/>
                </a:solidFill>
              </a:rPr>
              <a:t>Μυξοειδές</a:t>
            </a:r>
            <a:r>
              <a:rPr lang="el-GR" b="1" dirty="0">
                <a:solidFill>
                  <a:schemeClr val="accent1"/>
                </a:solidFill>
              </a:rPr>
              <a:t> </a:t>
            </a:r>
            <a:r>
              <a:rPr lang="el-GR" b="1" dirty="0" err="1">
                <a:solidFill>
                  <a:schemeClr val="accent1"/>
                </a:solidFill>
              </a:rPr>
              <a:t>Χονδροσάρκωμα</a:t>
            </a:r>
            <a:br>
              <a:rPr lang="el-GR" b="1" dirty="0">
                <a:solidFill>
                  <a:schemeClr val="accent1"/>
                </a:solidFill>
              </a:rPr>
            </a:br>
            <a:r>
              <a:rPr lang="el-GR" b="1" dirty="0">
                <a:solidFill>
                  <a:schemeClr val="accent1"/>
                </a:solidFill>
              </a:rPr>
              <a:t> (</a:t>
            </a:r>
            <a:r>
              <a:rPr lang="en-US" b="1" dirty="0">
                <a:solidFill>
                  <a:schemeClr val="accent1"/>
                </a:solidFill>
              </a:rPr>
              <a:t>“</a:t>
            </a:r>
            <a:r>
              <a:rPr lang="el-GR" b="1" dirty="0">
                <a:solidFill>
                  <a:schemeClr val="accent1"/>
                </a:solidFill>
              </a:rPr>
              <a:t>υψηλόβαθμα</a:t>
            </a:r>
            <a:r>
              <a:rPr lang="en-US" b="1" dirty="0">
                <a:solidFill>
                  <a:schemeClr val="accent1"/>
                </a:solidFill>
              </a:rPr>
              <a:t>”</a:t>
            </a:r>
            <a:r>
              <a:rPr lang="el-GR" b="1" dirty="0">
                <a:solidFill>
                  <a:schemeClr val="accent1"/>
                </a:solidFill>
              </a:rPr>
              <a:t> χαρακτηριστικά</a:t>
            </a:r>
            <a:r>
              <a:rPr lang="el-GR" sz="1600" b="1" dirty="0">
                <a:solidFill>
                  <a:schemeClr val="accent1"/>
                </a:solidFill>
              </a:rPr>
              <a:t>)–</a:t>
            </a:r>
            <a:r>
              <a:rPr lang="el-GR" b="1" dirty="0">
                <a:solidFill>
                  <a:schemeClr val="accent1"/>
                </a:solidFill>
              </a:rPr>
              <a:t> διαφορική διάγνωση </a:t>
            </a:r>
          </a:p>
        </p:txBody>
      </p:sp>
      <p:sp>
        <p:nvSpPr>
          <p:cNvPr id="3" name="TextBox 4"/>
          <p:cNvSpPr txBox="1"/>
          <p:nvPr/>
        </p:nvSpPr>
        <p:spPr>
          <a:xfrm>
            <a:off x="107504" y="1491632"/>
            <a:ext cx="7200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λιποσάρκωμα</a:t>
            </a:r>
            <a:r>
              <a:rPr lang="en-US" sz="1600" b="1" dirty="0"/>
              <a:t> </a:t>
            </a:r>
            <a:r>
              <a:rPr lang="el-GR" sz="1600" dirty="0"/>
              <a:t>(</a:t>
            </a:r>
            <a:r>
              <a:rPr lang="en-US" sz="1600" dirty="0"/>
              <a:t>high grade)</a:t>
            </a:r>
            <a:r>
              <a:rPr lang="el-GR" sz="1600" dirty="0"/>
              <a:t>: [παρουσία </a:t>
            </a:r>
            <a:r>
              <a:rPr lang="el-GR" sz="1600" dirty="0" err="1"/>
              <a:t>λιποβλαστών</a:t>
            </a:r>
            <a:r>
              <a:rPr lang="el-GR" sz="1600" dirty="0"/>
              <a:t>, </a:t>
            </a:r>
            <a:r>
              <a:rPr lang="en-US" sz="1600" dirty="0"/>
              <a:t>DDIT3]</a:t>
            </a:r>
            <a:endParaRPr lang="el-GR" sz="1600" dirty="0"/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Κακοήθής</a:t>
            </a:r>
            <a:r>
              <a:rPr lang="el-GR" sz="1600" b="1" dirty="0"/>
              <a:t> </a:t>
            </a:r>
            <a:r>
              <a:rPr lang="el-GR" sz="1600" b="1" dirty="0" err="1"/>
              <a:t>οστεοποιούμενος</a:t>
            </a:r>
            <a:r>
              <a:rPr lang="el-GR" sz="1600" b="1" dirty="0"/>
              <a:t> </a:t>
            </a:r>
            <a:r>
              <a:rPr lang="el-GR" sz="1600" b="1" dirty="0" err="1"/>
              <a:t>ινομυξοειδής</a:t>
            </a:r>
            <a:r>
              <a:rPr lang="el-GR" sz="1600" b="1" dirty="0"/>
              <a:t> όγκος</a:t>
            </a:r>
            <a:r>
              <a:rPr lang="en-US" sz="1600" b="1" dirty="0"/>
              <a:t> </a:t>
            </a:r>
            <a:r>
              <a:rPr lang="en-US" sz="1600" dirty="0"/>
              <a:t>[ S100, </a:t>
            </a:r>
            <a:r>
              <a:rPr lang="en-US" sz="1600" dirty="0" err="1"/>
              <a:t>desmin</a:t>
            </a:r>
            <a:r>
              <a:rPr lang="en-US" sz="1600" dirty="0"/>
              <a:t>]</a:t>
            </a:r>
          </a:p>
          <a:p>
            <a:pPr marL="34290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Μυοεπιθηλιακό</a:t>
            </a:r>
            <a:r>
              <a:rPr lang="el-GR" sz="1600" b="1" dirty="0"/>
              <a:t> καρκίνωμα</a:t>
            </a:r>
            <a:r>
              <a:rPr lang="en-US" sz="1600" b="1" dirty="0"/>
              <a:t> </a:t>
            </a:r>
            <a:r>
              <a:rPr lang="en-US" sz="1600" dirty="0"/>
              <a:t>[</a:t>
            </a:r>
            <a:r>
              <a:rPr lang="el-GR" sz="1600" dirty="0"/>
              <a:t>κερατίνες]</a:t>
            </a:r>
          </a:p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Μεταστατικό καρκίνωμα </a:t>
            </a:r>
            <a:r>
              <a:rPr lang="el-GR" sz="1600" dirty="0"/>
              <a:t>[κερατίνες]</a:t>
            </a:r>
          </a:p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Μελάνωμα </a:t>
            </a:r>
            <a:r>
              <a:rPr lang="el-GR" sz="1600" dirty="0"/>
              <a:t>[</a:t>
            </a:r>
            <a:r>
              <a:rPr lang="en-US" sz="1600" dirty="0"/>
              <a:t>SOX10/S100]</a:t>
            </a:r>
            <a:endParaRPr lang="el-GR" sz="1600" dirty="0"/>
          </a:p>
          <a:p>
            <a:pPr marL="342900" lvl="0" indent="-342900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Επιθηλιοειδές σάρκωμα εγγύς τύπου</a:t>
            </a:r>
            <a:r>
              <a:rPr lang="en-US" sz="1600" b="1" dirty="0"/>
              <a:t> </a:t>
            </a:r>
            <a:r>
              <a:rPr lang="en-US" sz="1600" dirty="0"/>
              <a:t>[ </a:t>
            </a:r>
            <a:r>
              <a:rPr lang="el-GR" sz="1600" dirty="0"/>
              <a:t>επιθηλιακοί δείκτες, </a:t>
            </a:r>
            <a:r>
              <a:rPr lang="en-US" sz="1600" dirty="0"/>
              <a:t>CD34, INI1]</a:t>
            </a:r>
            <a:endParaRPr lang="el-GR" sz="1600" dirty="0"/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l-GR" sz="1600" dirty="0">
              <a:solidFill>
                <a:srgbClr val="FF0000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l-GR" sz="1600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</a:pPr>
            <a:endParaRPr lang="el-GR" sz="1600" dirty="0">
              <a:solidFill>
                <a:srgbClr val="FF0000"/>
              </a:solidFill>
            </a:endParaRPr>
          </a:p>
        </p:txBody>
      </p:sp>
      <p:sp>
        <p:nvSpPr>
          <p:cNvPr id="4" name="3 - Δεξιό άγκιστρο"/>
          <p:cNvSpPr/>
          <p:nvPr/>
        </p:nvSpPr>
        <p:spPr>
          <a:xfrm>
            <a:off x="6948264" y="1491630"/>
            <a:ext cx="648072" cy="19442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7668344" y="228371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NR4A3 (-)</a:t>
            </a:r>
            <a:endParaRPr lang="el-GR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0" y="771554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Άνδρας   32 ετών</a:t>
            </a:r>
          </a:p>
          <a:p>
            <a:r>
              <a:rPr lang="el-GR" sz="1200" b="1" dirty="0"/>
              <a:t>Μόρφωμα ΔΕ μηρού</a:t>
            </a:r>
          </a:p>
          <a:p>
            <a:r>
              <a:rPr lang="el-GR" sz="1200" b="1" dirty="0"/>
              <a:t>Βιοψία δια βελόνης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1979712" y="547978"/>
            <a:ext cx="7164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Απεικονιστικά ευρήματα: </a:t>
            </a:r>
            <a:r>
              <a:rPr lang="el-GR" sz="1200" dirty="0"/>
              <a:t>Κατά την έξω πλάγια μοίρα του έξω πλατύ μυός </a:t>
            </a:r>
            <a:r>
              <a:rPr lang="el-GR" sz="1200" b="1" dirty="0" err="1"/>
              <a:t>πολυλοβωτή</a:t>
            </a:r>
            <a:r>
              <a:rPr lang="el-GR" sz="1200" b="1" dirty="0"/>
              <a:t> αλλοίωση </a:t>
            </a:r>
            <a:r>
              <a:rPr lang="el-GR" sz="1200" dirty="0"/>
              <a:t>με περιεχόμενα </a:t>
            </a:r>
            <a:r>
              <a:rPr lang="el-GR" sz="1200" b="1" dirty="0" err="1"/>
              <a:t>διαφραγμάτια</a:t>
            </a:r>
            <a:r>
              <a:rPr lang="el-GR" sz="1200" dirty="0"/>
              <a:t> και </a:t>
            </a:r>
            <a:r>
              <a:rPr lang="el-GR" sz="1200" b="1" dirty="0"/>
              <a:t>ομαλή κάψα </a:t>
            </a:r>
            <a:r>
              <a:rPr lang="el-GR" sz="1200" dirty="0"/>
              <a:t>συνολικών </a:t>
            </a:r>
            <a:r>
              <a:rPr lang="el-GR" sz="1200" b="1" dirty="0"/>
              <a:t>διαστάσεων 6</a:t>
            </a:r>
            <a:r>
              <a:rPr lang="en-US" sz="1200" b="1" dirty="0"/>
              <a:t>x3x2,45</a:t>
            </a:r>
            <a:r>
              <a:rPr lang="el-GR" sz="1200" b="1" dirty="0"/>
              <a:t> εκ. Προσλαμβάνει ανομοιογενώς </a:t>
            </a:r>
            <a:r>
              <a:rPr lang="el-GR" sz="1200" dirty="0"/>
              <a:t>την </a:t>
            </a:r>
            <a:r>
              <a:rPr lang="el-GR" sz="1200" b="1" dirty="0"/>
              <a:t>παραμαγνητική ουσία, ως επί πιθανώς συμπαγούς </a:t>
            </a:r>
            <a:r>
              <a:rPr lang="el-GR" sz="1200" dirty="0"/>
              <a:t>αλλοίωσης. </a:t>
            </a:r>
            <a:r>
              <a:rPr lang="el-GR" sz="1200" b="1" dirty="0"/>
              <a:t>Τα εν λόγω χαρακτηριστικά της βλάβης προσανατολίζουν καταρχήν σε καλοήθους αρχής βλάβης μαλακών μορίων (νευρικής ή άλλης προέλευσης). </a:t>
            </a:r>
            <a:endParaRPr lang="el-GR" sz="1200" dirty="0"/>
          </a:p>
        </p:txBody>
      </p:sp>
      <p:sp>
        <p:nvSpPr>
          <p:cNvPr id="8" name="7 - TextBox"/>
          <p:cNvSpPr txBox="1"/>
          <p:nvPr/>
        </p:nvSpPr>
        <p:spPr>
          <a:xfrm>
            <a:off x="35496" y="-20538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11</a:t>
            </a:r>
            <a:r>
              <a:rPr lang="el-GR" sz="2000" b="1" baseline="30000" dirty="0">
                <a:solidFill>
                  <a:schemeClr val="accent1"/>
                </a:solidFill>
              </a:rPr>
              <a:t>ο</a:t>
            </a:r>
            <a:r>
              <a:rPr lang="el-GR" sz="20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971600" y="3900995"/>
            <a:ext cx="669674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Διάγνωση: </a:t>
            </a:r>
            <a:endParaRPr lang="en-US" sz="1200" b="1" dirty="0"/>
          </a:p>
          <a:p>
            <a:pPr algn="ctr"/>
            <a:r>
              <a:rPr lang="el-GR" sz="1200" b="1" dirty="0" err="1"/>
              <a:t>Μυξωματώδες</a:t>
            </a:r>
            <a:r>
              <a:rPr lang="el-GR" sz="1200" b="1" dirty="0"/>
              <a:t> </a:t>
            </a:r>
            <a:r>
              <a:rPr lang="el-GR" sz="1200" b="1" dirty="0" err="1"/>
              <a:t>μεσεγχυματογενές</a:t>
            </a:r>
            <a:r>
              <a:rPr lang="el-GR" sz="1200" b="1" dirty="0"/>
              <a:t> νεόπλασμα εν τω </a:t>
            </a:r>
            <a:r>
              <a:rPr lang="el-GR" sz="1200" b="1" dirty="0" err="1"/>
              <a:t>βάθει</a:t>
            </a:r>
            <a:r>
              <a:rPr lang="el-GR" sz="1200" b="1" dirty="0"/>
              <a:t> μαλακών μορίων, τα επιμέρους χαρακτηριστικά του οποίου παραπέμπουν </a:t>
            </a:r>
            <a:r>
              <a:rPr lang="el-GR" sz="1200" b="1" dirty="0" err="1"/>
              <a:t>κατ΄αρχήν</a:t>
            </a:r>
            <a:r>
              <a:rPr lang="el-GR" sz="1200" b="1" dirty="0"/>
              <a:t> σε </a:t>
            </a:r>
            <a:r>
              <a:rPr lang="el-GR" sz="1200" b="1" dirty="0" err="1"/>
              <a:t>μυξοειδές</a:t>
            </a:r>
            <a:r>
              <a:rPr lang="el-GR" sz="1200" b="1" dirty="0"/>
              <a:t> </a:t>
            </a:r>
            <a:r>
              <a:rPr lang="el-GR" sz="1200" b="1" dirty="0" err="1"/>
              <a:t>λιποσάρκωμα</a:t>
            </a:r>
            <a:r>
              <a:rPr lang="el-GR" sz="1200" b="1" dirty="0"/>
              <a:t>.</a:t>
            </a:r>
          </a:p>
          <a:p>
            <a:pPr algn="ctr"/>
            <a:endParaRPr lang="el-GR" sz="1200" b="1" dirty="0"/>
          </a:p>
        </p:txBody>
      </p:sp>
      <p:pic>
        <p:nvPicPr>
          <p:cNvPr id="10" name="Picture 2" descr="E:\MYKS LIPOS 16956\ddit3x200.jpg"/>
          <p:cNvPicPr>
            <a:picLocks noChangeAspect="1" noChangeArrowheads="1"/>
          </p:cNvPicPr>
          <p:nvPr/>
        </p:nvPicPr>
        <p:blipFill>
          <a:blip r:embed="rId2" cstate="print">
            <a:lum bright="-9000" contrast="57000"/>
          </a:blip>
          <a:srcRect/>
          <a:stretch>
            <a:fillRect/>
          </a:stretch>
        </p:blipFill>
        <p:spPr bwMode="auto">
          <a:xfrm>
            <a:off x="5940160" y="1710995"/>
            <a:ext cx="2857913" cy="2140527"/>
          </a:xfrm>
          <a:prstGeom prst="rect">
            <a:avLst/>
          </a:prstGeom>
          <a:noFill/>
        </p:spPr>
      </p:pic>
      <p:pic>
        <p:nvPicPr>
          <p:cNvPr id="11" name="Picture 3" descr="E:\MYKS LIPOS 16956\4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" y="1710995"/>
            <a:ext cx="2857913" cy="2140527"/>
          </a:xfrm>
          <a:prstGeom prst="rect">
            <a:avLst/>
          </a:prstGeom>
          <a:noFill/>
        </p:spPr>
      </p:pic>
      <p:pic>
        <p:nvPicPr>
          <p:cNvPr id="12" name="Picture 4" descr="E:\MYKS LIPOS 16956\400X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24" y="1710995"/>
            <a:ext cx="2849923" cy="2134543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8100392" y="3583203"/>
            <a:ext cx="684584" cy="284693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400" b="1" dirty="0"/>
              <a:t>DDIT3</a:t>
            </a:r>
            <a:endParaRPr lang="el-GR" sz="1400" b="1" dirty="0"/>
          </a:p>
        </p:txBody>
      </p:sp>
      <p:sp>
        <p:nvSpPr>
          <p:cNvPr id="14" name="13 - Ορθογώνιο"/>
          <p:cNvSpPr/>
          <p:nvPr/>
        </p:nvSpPr>
        <p:spPr>
          <a:xfrm>
            <a:off x="2915820" y="4804000"/>
            <a:ext cx="29138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FISH</a:t>
            </a:r>
            <a:r>
              <a:rPr lang="el-GR" sz="1200" b="1" dirty="0"/>
              <a:t>: Αναδιάταξη του γονιδίου </a:t>
            </a:r>
            <a:r>
              <a:rPr lang="en-US" sz="1200" b="1" dirty="0"/>
              <a:t>DDIT3</a:t>
            </a:r>
            <a:endParaRPr lang="el-GR" sz="1200" b="1" dirty="0"/>
          </a:p>
        </p:txBody>
      </p:sp>
      <p:pic>
        <p:nvPicPr>
          <p:cNvPr id="9218" name="Picture 2" descr="C:\Users\User\Desktop\ik\67429 dd 1new.jpg"/>
          <p:cNvPicPr>
            <a:picLocks noChangeAspect="1" noChangeArrowheads="1"/>
          </p:cNvPicPr>
          <p:nvPr/>
        </p:nvPicPr>
        <p:blipFill>
          <a:blip r:embed="rId5" cstate="print">
            <a:lum bright="-7000" contrast="11000"/>
          </a:blip>
          <a:srcRect/>
          <a:stretch>
            <a:fillRect/>
          </a:stretch>
        </p:blipFill>
        <p:spPr bwMode="auto">
          <a:xfrm>
            <a:off x="7452320" y="1707656"/>
            <a:ext cx="1320186" cy="79573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827584" y="141484"/>
            <a:ext cx="7632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err="1">
                <a:solidFill>
                  <a:schemeClr val="accent1"/>
                </a:solidFill>
              </a:rPr>
              <a:t>Μυξοειδή</a:t>
            </a:r>
            <a:r>
              <a:rPr lang="el-GR" sz="2000" b="1" dirty="0">
                <a:solidFill>
                  <a:schemeClr val="accent1"/>
                </a:solidFill>
              </a:rPr>
              <a:t> σαρκώματα με </a:t>
            </a:r>
            <a:r>
              <a:rPr lang="el-GR" sz="2000" b="1" dirty="0" err="1">
                <a:solidFill>
                  <a:schemeClr val="accent1"/>
                </a:solidFill>
              </a:rPr>
              <a:t>πλειομορφισμό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1115616" y="843562"/>
            <a:ext cx="7416824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Μυξοφλέγμονώδες</a:t>
            </a:r>
            <a:r>
              <a:rPr lang="el-GR" sz="1600" b="1" dirty="0"/>
              <a:t> </a:t>
            </a:r>
            <a:r>
              <a:rPr lang="el-GR" sz="1600" b="1" dirty="0" err="1"/>
              <a:t>ινοβλαστικό</a:t>
            </a:r>
            <a:r>
              <a:rPr lang="el-GR" sz="1600" b="1" dirty="0"/>
              <a:t> σάρκωμα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Μυοεπιθηλιακό</a:t>
            </a:r>
            <a:r>
              <a:rPr lang="el-GR" sz="1600" b="1" dirty="0"/>
              <a:t> καρκίνωμα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Μυξοϊνοσάρκωμα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E066A024-D99B-4480-8126-320FBEE16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658" t="29861" r="50898" b="47640"/>
          <a:stretch/>
        </p:blipFill>
        <p:spPr>
          <a:xfrm>
            <a:off x="0" y="1995687"/>
            <a:ext cx="2987824" cy="3147814"/>
          </a:xfrm>
          <a:prstGeom prst="rect">
            <a:avLst/>
          </a:prstGeom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1D4365F7-4048-41F6-BDC7-F30941723869}"/>
              </a:ext>
            </a:extLst>
          </p:cNvPr>
          <p:cNvSpPr txBox="1"/>
          <p:nvPr/>
        </p:nvSpPr>
        <p:spPr>
          <a:xfrm>
            <a:off x="0" y="4889584"/>
            <a:ext cx="2556164" cy="253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l-GR" sz="1200" b="1" dirty="0" err="1">
                <a:solidFill>
                  <a:schemeClr val="tx1"/>
                </a:solidFill>
              </a:rPr>
              <a:t>Μυξοϊνοσάρκωμα</a:t>
            </a:r>
            <a:r>
              <a:rPr lang="el-GR" sz="1200" b="1" dirty="0">
                <a:solidFill>
                  <a:schemeClr val="tx1"/>
                </a:solidFill>
              </a:rPr>
              <a:t> (</a:t>
            </a:r>
            <a:r>
              <a:rPr lang="el-GR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↓</a:t>
            </a:r>
            <a:r>
              <a:rPr lang="el-GR" sz="1200" b="1" dirty="0">
                <a:solidFill>
                  <a:schemeClr val="tx1"/>
                </a:solidFill>
              </a:rPr>
              <a:t> κακοήθειας)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User\Desktop\PENNY SA\18745-22 MYOEPITH CA\20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995687"/>
            <a:ext cx="3168352" cy="3147814"/>
          </a:xfrm>
          <a:prstGeom prst="rect">
            <a:avLst/>
          </a:prstGeom>
          <a:noFill/>
        </p:spPr>
      </p:pic>
      <p:pic>
        <p:nvPicPr>
          <p:cNvPr id="7" name="Picture 3" descr="C:\Users\User\Desktop\Ινοβλστικός\9.6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3" y="1995687"/>
            <a:ext cx="2843808" cy="3147814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3275856" y="4866503"/>
            <a:ext cx="259228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/>
              <a:t>Μυοεπιθηλιακό</a:t>
            </a:r>
            <a:r>
              <a:rPr lang="el-GR" sz="1200" b="1" dirty="0"/>
              <a:t> καρκίνωμα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6300192" y="4681837"/>
            <a:ext cx="28438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 err="1"/>
              <a:t>Μυξοφλεγμονώδες</a:t>
            </a:r>
            <a:r>
              <a:rPr lang="el-GR" sz="1200" b="1" dirty="0"/>
              <a:t> </a:t>
            </a:r>
            <a:r>
              <a:rPr lang="el-GR" sz="1200" b="1" dirty="0" err="1"/>
              <a:t>ινοβλαστικό</a:t>
            </a:r>
            <a:r>
              <a:rPr lang="el-GR" sz="1200" b="1" dirty="0"/>
              <a:t> σάρκωμα</a:t>
            </a: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51470"/>
            <a:ext cx="7825348" cy="396300"/>
          </a:xfrm>
        </p:spPr>
        <p:txBody>
          <a:bodyPr/>
          <a:lstStyle/>
          <a:p>
            <a:pPr algn="ctr"/>
            <a:r>
              <a:rPr lang="en-US" sz="2000" dirty="0"/>
              <a:t>DDIT3</a:t>
            </a:r>
            <a:r>
              <a:rPr lang="el-GR" sz="2000" dirty="0"/>
              <a:t> σε </a:t>
            </a:r>
            <a:r>
              <a:rPr lang="el-GR" sz="2000" dirty="0" err="1"/>
              <a:t>μυξοειδές</a:t>
            </a:r>
            <a:r>
              <a:rPr lang="el-GR" sz="2000" dirty="0"/>
              <a:t> </a:t>
            </a:r>
            <a:r>
              <a:rPr lang="el-GR" sz="2000" dirty="0" err="1"/>
              <a:t>λιποσάρκωμα</a:t>
            </a:r>
            <a:endParaRPr lang="el-GR" sz="2000" dirty="0"/>
          </a:p>
        </p:txBody>
      </p:sp>
      <p:sp>
        <p:nvSpPr>
          <p:cNvPr id="3" name="2 - TextBox"/>
          <p:cNvSpPr txBox="1"/>
          <p:nvPr/>
        </p:nvSpPr>
        <p:spPr>
          <a:xfrm>
            <a:off x="0" y="627534"/>
            <a:ext cx="486003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400" b="1" dirty="0"/>
              <a:t>Η σύντηξη </a:t>
            </a:r>
            <a:r>
              <a:rPr lang="en-US" sz="1400" b="1" dirty="0"/>
              <a:t>FUS-DDIT3</a:t>
            </a:r>
            <a:r>
              <a:rPr lang="el-GR" sz="1400" b="1" dirty="0"/>
              <a:t> αποτελεί το μοριακό ορόσημο του </a:t>
            </a:r>
            <a:r>
              <a:rPr lang="el-GR" sz="1400" b="1" dirty="0" err="1"/>
              <a:t>μυξοειδούς</a:t>
            </a:r>
            <a:r>
              <a:rPr lang="el-GR" sz="1400" b="1" dirty="0"/>
              <a:t> </a:t>
            </a:r>
            <a:r>
              <a:rPr lang="el-GR" sz="1400" b="1" dirty="0" err="1"/>
              <a:t>λιποσαρκώματος</a:t>
            </a:r>
            <a:r>
              <a:rPr lang="el-GR" sz="1400" b="1" dirty="0"/>
              <a:t> 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400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400" dirty="0"/>
              <a:t>Η διάγνωση είναι δυσχερής στο υψηλόβαθμο (</a:t>
            </a:r>
            <a:r>
              <a:rPr lang="en-US" sz="1400" dirty="0"/>
              <a:t>“</a:t>
            </a:r>
            <a:r>
              <a:rPr lang="el-GR" sz="1400" dirty="0" err="1"/>
              <a:t>στρογγυλοκυτταρικό</a:t>
            </a:r>
            <a:r>
              <a:rPr lang="en-US" sz="1400" dirty="0"/>
              <a:t>”</a:t>
            </a:r>
            <a:r>
              <a:rPr lang="el-GR" sz="1400" dirty="0"/>
              <a:t>) </a:t>
            </a:r>
            <a:r>
              <a:rPr lang="el-GR" sz="1400" dirty="0" err="1"/>
              <a:t>μυξοειδές</a:t>
            </a:r>
            <a:r>
              <a:rPr lang="el-GR" sz="1400" dirty="0"/>
              <a:t> </a:t>
            </a:r>
            <a:r>
              <a:rPr lang="el-GR" sz="1400" dirty="0" err="1"/>
              <a:t>λιποσάρκωμα</a:t>
            </a:r>
            <a:r>
              <a:rPr lang="el-GR" sz="1400" dirty="0"/>
              <a:t> </a:t>
            </a:r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endParaRPr lang="el-GR" sz="1400" b="1" dirty="0"/>
          </a:p>
          <a:p>
            <a:pPr marL="269875" indent="-269875">
              <a:buClr>
                <a:schemeClr val="accent1"/>
              </a:buClr>
              <a:buSzPct val="130000"/>
              <a:buFont typeface="Arial" pitchFamily="34" charset="0"/>
              <a:buChar char="•"/>
            </a:pPr>
            <a:r>
              <a:rPr lang="el-GR" sz="1400" b="1" dirty="0"/>
              <a:t>Η διάχυτη πυρηνική θετικότητα για </a:t>
            </a:r>
            <a:r>
              <a:rPr lang="en-US" sz="1400" b="1" dirty="0"/>
              <a:t>DDIT3</a:t>
            </a:r>
            <a:r>
              <a:rPr lang="el-GR" sz="1400" b="1" dirty="0"/>
              <a:t> είναι αξιόπιστο υποκατάστατο του </a:t>
            </a:r>
            <a:r>
              <a:rPr lang="en-US" sz="1400" b="1" dirty="0"/>
              <a:t>FISH</a:t>
            </a:r>
            <a:endParaRPr lang="el-GR" sz="14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6516216" y="4912668"/>
            <a:ext cx="4680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>
                <a:solidFill>
                  <a:schemeClr val="accent1"/>
                </a:solidFill>
              </a:rPr>
              <a:t>Anderson, Diagnostics 2021</a:t>
            </a:r>
            <a:endParaRPr lang="el-GR" sz="1100" b="1" i="1" dirty="0">
              <a:solidFill>
                <a:schemeClr val="accent1"/>
              </a:solidFill>
            </a:endParaRPr>
          </a:p>
        </p:txBody>
      </p:sp>
      <p:pic>
        <p:nvPicPr>
          <p:cNvPr id="7170" name="Picture 2" descr="C:\Users\User\Desktop\Μαλακά μόρια\figure 7 Anders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63738"/>
            <a:ext cx="6526958" cy="3186354"/>
          </a:xfrm>
          <a:prstGeom prst="rect">
            <a:avLst/>
          </a:prstGeom>
          <a:noFill/>
        </p:spPr>
      </p:pic>
      <p:pic>
        <p:nvPicPr>
          <p:cNvPr id="10242" name="Picture 2" descr="C:\Users\User\Desktop\ik\17892 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55528"/>
            <a:ext cx="3812970" cy="1885060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8244408" y="2211712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DDIT3</a:t>
            </a:r>
            <a:endParaRPr lang="el-GR" sz="1200" b="1" dirty="0"/>
          </a:p>
        </p:txBody>
      </p:sp>
      <p:sp>
        <p:nvSpPr>
          <p:cNvPr id="4" name="3 - TextBox"/>
          <p:cNvSpPr txBox="1"/>
          <p:nvPr/>
        </p:nvSpPr>
        <p:spPr>
          <a:xfrm>
            <a:off x="6516216" y="3057804"/>
            <a:ext cx="244827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*Περιορισμένη έκφραση σε σπάνιες περιπτώσεις καλά διαφοροποιημένου/ </a:t>
            </a:r>
            <a:r>
              <a:rPr lang="el-GR" sz="1200" b="1" dirty="0" err="1"/>
              <a:t>αποδιαφοροποιημένου</a:t>
            </a:r>
            <a:r>
              <a:rPr lang="el-GR" sz="1200" b="1" dirty="0"/>
              <a:t> </a:t>
            </a:r>
            <a:r>
              <a:rPr lang="el-GR" sz="1200" b="1" dirty="0" err="1"/>
              <a:t>λιποσαρκώματος</a:t>
            </a:r>
            <a:r>
              <a:rPr lang="el-GR" sz="1200" b="1" dirty="0"/>
              <a:t> και μονήρους ινώδους όγκου, λόγω γειτνίασης των γονιδίων </a:t>
            </a:r>
            <a:r>
              <a:rPr lang="en-US" sz="1200" b="1" dirty="0"/>
              <a:t>DDIT3, MDM2 </a:t>
            </a:r>
            <a:r>
              <a:rPr lang="el-GR" sz="1200" b="1" dirty="0"/>
              <a:t>και </a:t>
            </a:r>
            <a:r>
              <a:rPr lang="en-US" sz="1200" b="1" dirty="0"/>
              <a:t>STA</a:t>
            </a:r>
            <a:r>
              <a:rPr lang="el-GR" sz="1200" b="1" dirty="0"/>
              <a:t>Τ</a:t>
            </a:r>
            <a:r>
              <a:rPr lang="en-US" sz="1200" b="1" dirty="0"/>
              <a:t>6 </a:t>
            </a:r>
            <a:r>
              <a:rPr lang="el-GR" sz="1200" b="1" dirty="0"/>
              <a:t>στο χρωμόσωμα 12</a:t>
            </a:r>
          </a:p>
        </p:txBody>
      </p:sp>
      <p:sp>
        <p:nvSpPr>
          <p:cNvPr id="9" name="8 - TextBox"/>
          <p:cNvSpPr txBox="1"/>
          <p:nvPr/>
        </p:nvSpPr>
        <p:spPr>
          <a:xfrm>
            <a:off x="5148064" y="2211710"/>
            <a:ext cx="216024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050" dirty="0"/>
              <a:t>Γυναίκα 57 ετών, μάζα μηρού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79512" y="11400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chemeClr val="accent1"/>
                </a:solidFill>
              </a:rPr>
              <a:t>12</a:t>
            </a:r>
            <a:r>
              <a:rPr lang="el-GR" sz="2000" b="1" baseline="30000" dirty="0">
                <a:solidFill>
                  <a:schemeClr val="accent1"/>
                </a:solidFill>
              </a:rPr>
              <a:t>ο</a:t>
            </a:r>
            <a:r>
              <a:rPr lang="el-GR" sz="20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251520" y="381897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Γυναίκα 63 ετών</a:t>
            </a:r>
          </a:p>
          <a:p>
            <a:r>
              <a:rPr lang="el-GR" sz="1200" dirty="0"/>
              <a:t>Μόρφωμα </a:t>
            </a:r>
            <a:r>
              <a:rPr lang="en-US" sz="1200" dirty="0"/>
              <a:t>                                   </a:t>
            </a:r>
            <a:r>
              <a:rPr lang="el-GR" sz="1200" dirty="0"/>
              <a:t>χώρας 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35496" y="357986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/>
              <a:t>Ωοειδής </a:t>
            </a:r>
            <a:r>
              <a:rPr lang="el-GR" sz="1200" dirty="0" err="1"/>
              <a:t>κιτρινόφαιος</a:t>
            </a:r>
            <a:r>
              <a:rPr lang="el-GR" sz="1200" dirty="0"/>
              <a:t> </a:t>
            </a:r>
            <a:r>
              <a:rPr lang="el-GR" sz="1200" dirty="0" err="1"/>
              <a:t>νεοπλασματικός</a:t>
            </a:r>
            <a:r>
              <a:rPr lang="el-GR" sz="1200" dirty="0"/>
              <a:t> όγκος, διαστάσεων 12,2</a:t>
            </a:r>
            <a:r>
              <a:rPr lang="en-US" sz="1200" dirty="0"/>
              <a:t>x8,6x6,6</a:t>
            </a:r>
            <a:r>
              <a:rPr lang="el-GR" sz="1200" dirty="0"/>
              <a:t> εκ. ζελατινώδους υφής</a:t>
            </a:r>
          </a:p>
        </p:txBody>
      </p:sp>
      <p:pic>
        <p:nvPicPr>
          <p:cNvPr id="4098" name="Picture 2" descr="C:\Users\User\Desktop\PENNY SA\Β823\100X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0"/>
            <a:ext cx="2339752" cy="2355726"/>
          </a:xfrm>
          <a:prstGeom prst="rect">
            <a:avLst/>
          </a:prstGeom>
          <a:noFill/>
        </p:spPr>
      </p:pic>
      <p:pic>
        <p:nvPicPr>
          <p:cNvPr id="4099" name="Picture 3" descr="C:\Users\User\Desktop\PENNY SA\Β823\100Χ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0"/>
            <a:ext cx="2448272" cy="2355726"/>
          </a:xfrm>
          <a:prstGeom prst="rect">
            <a:avLst/>
          </a:prstGeom>
          <a:noFill/>
        </p:spPr>
      </p:pic>
      <p:pic>
        <p:nvPicPr>
          <p:cNvPr id="4103" name="Picture 7" descr="C:\Users\User\Desktop\kouts]\IMG_20230221_135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700323" y="466767"/>
            <a:ext cx="2664296" cy="3561894"/>
          </a:xfrm>
          <a:prstGeom prst="rect">
            <a:avLst/>
          </a:prstGeom>
          <a:noFill/>
        </p:spPr>
      </p:pic>
      <p:pic>
        <p:nvPicPr>
          <p:cNvPr id="4105" name="Picture 9" descr="C:\Users\User\Desktop\PENNY SA\Β823\100Χ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2433067"/>
            <a:ext cx="2448272" cy="2586956"/>
          </a:xfrm>
          <a:prstGeom prst="rect">
            <a:avLst/>
          </a:prstGeom>
          <a:noFill/>
        </p:spPr>
      </p:pic>
      <p:pic>
        <p:nvPicPr>
          <p:cNvPr id="4107" name="Picture 11" descr="C:\Users\User\Desktop\PENNY SA\Β823\100X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2427734"/>
            <a:ext cx="2339752" cy="2592288"/>
          </a:xfrm>
          <a:prstGeom prst="rect">
            <a:avLst/>
          </a:prstGeom>
          <a:noFill/>
        </p:spPr>
      </p:pic>
      <p:sp>
        <p:nvSpPr>
          <p:cNvPr id="20" name="19 - TextBox"/>
          <p:cNvSpPr txBox="1"/>
          <p:nvPr/>
        </p:nvSpPr>
        <p:spPr>
          <a:xfrm>
            <a:off x="179512" y="429994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err="1"/>
              <a:t>Μυξωματώδες</a:t>
            </a:r>
            <a:r>
              <a:rPr lang="el-GR" sz="1200" dirty="0"/>
              <a:t> νεόπλασμα με προβάλλον τριχοειδικό αγγειακό δίκτυο, αρκετές </a:t>
            </a:r>
            <a:r>
              <a:rPr lang="el-GR" sz="1200" dirty="0" err="1"/>
              <a:t>λιποβλάστες</a:t>
            </a:r>
            <a:r>
              <a:rPr lang="el-GR" sz="1200" dirty="0"/>
              <a:t> και μικρή έως εστιακά μέτρια </a:t>
            </a:r>
            <a:r>
              <a:rPr lang="el-GR" sz="1200" dirty="0" err="1"/>
              <a:t>κυτταροβρίθεια</a:t>
            </a:r>
            <a:endParaRPr lang="el-GR" sz="1200" dirty="0"/>
          </a:p>
        </p:txBody>
      </p:sp>
      <p:sp>
        <p:nvSpPr>
          <p:cNvPr id="11" name="10 - Ορθογώνιο"/>
          <p:cNvSpPr/>
          <p:nvPr/>
        </p:nvSpPr>
        <p:spPr>
          <a:xfrm>
            <a:off x="1039016" y="555528"/>
            <a:ext cx="15887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err="1">
                <a:solidFill>
                  <a:schemeClr val="accent1"/>
                </a:solidFill>
              </a:rPr>
              <a:t>οπισθοπεριτοναϊκής</a:t>
            </a:r>
            <a:r>
              <a:rPr lang="el-GR" sz="1200" dirty="0">
                <a:solidFill>
                  <a:schemeClr val="accent1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 rot="10800000" flipV="1">
            <a:off x="2483768" y="4299944"/>
            <a:ext cx="370790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Διάγνωση: </a:t>
            </a:r>
            <a:r>
              <a:rPr lang="el-GR" sz="1100" b="1" dirty="0" err="1"/>
              <a:t>Λιποκυτταρικό</a:t>
            </a:r>
            <a:r>
              <a:rPr lang="el-GR" sz="1100" b="1" dirty="0"/>
              <a:t> νεόπλασμα </a:t>
            </a:r>
            <a:r>
              <a:rPr lang="el-GR" sz="1100" b="1" dirty="0" err="1"/>
              <a:t>οπισθοπεριτοναϊκού</a:t>
            </a:r>
            <a:r>
              <a:rPr lang="el-GR" sz="1100" b="1" dirty="0"/>
              <a:t> χώρου με μοριακά χαρακτηριστικά καλά διαφοροποιημένου </a:t>
            </a:r>
            <a:r>
              <a:rPr lang="el-GR" sz="1100" b="1" dirty="0" err="1"/>
              <a:t>λιποσαρκώματος</a:t>
            </a:r>
            <a:r>
              <a:rPr lang="el-GR" sz="1100" b="1" dirty="0"/>
              <a:t>.</a:t>
            </a:r>
          </a:p>
        </p:txBody>
      </p:sp>
      <p:pic>
        <p:nvPicPr>
          <p:cNvPr id="3" name="Picture 4" descr="C:\Users\User\Desktop\PENNY SA\Β823\DDIT3X20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50000"/>
          </a:blip>
          <a:srcRect/>
          <a:stretch>
            <a:fillRect/>
          </a:stretch>
        </p:blipFill>
        <p:spPr bwMode="auto">
          <a:xfrm>
            <a:off x="88762" y="40365"/>
            <a:ext cx="2899062" cy="2315363"/>
          </a:xfrm>
          <a:prstGeom prst="rect">
            <a:avLst/>
          </a:prstGeom>
          <a:noFill/>
        </p:spPr>
      </p:pic>
      <p:pic>
        <p:nvPicPr>
          <p:cNvPr id="4" name="Picture 5" descr="C:\Users\User\Desktop\PENNY SA\Β823\MDM2X200.jpg"/>
          <p:cNvPicPr>
            <a:picLocks noChangeAspect="1" noChangeArrowheads="1"/>
          </p:cNvPicPr>
          <p:nvPr/>
        </p:nvPicPr>
        <p:blipFill>
          <a:blip r:embed="rId4" cstate="print">
            <a:lum bright="-3000" contrast="39000"/>
          </a:blip>
          <a:srcRect/>
          <a:stretch>
            <a:fillRect/>
          </a:stretch>
        </p:blipFill>
        <p:spPr bwMode="auto">
          <a:xfrm>
            <a:off x="6156180" y="55365"/>
            <a:ext cx="3071315" cy="2300362"/>
          </a:xfrm>
          <a:prstGeom prst="rect">
            <a:avLst/>
          </a:prstGeom>
          <a:noFill/>
        </p:spPr>
      </p:pic>
      <p:pic>
        <p:nvPicPr>
          <p:cNvPr id="5" name="Picture 6" descr="C:\Users\User\Desktop\PENNY SA\Β823\CDK4X10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43000"/>
          </a:blip>
          <a:srcRect/>
          <a:stretch>
            <a:fillRect/>
          </a:stretch>
        </p:blipFill>
        <p:spPr bwMode="auto">
          <a:xfrm>
            <a:off x="3059837" y="51471"/>
            <a:ext cx="3024335" cy="2304256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0" y="2067696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DDIT3</a:t>
            </a:r>
            <a:endParaRPr lang="el-GR" sz="1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6156176" y="2067696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MDM2</a:t>
            </a:r>
            <a:endParaRPr lang="el-GR" sz="1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3059832" y="2067696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CDK4</a:t>
            </a:r>
            <a:endParaRPr lang="el-GR" sz="1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-1620688" y="915566"/>
            <a:ext cx="14046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S100 </a:t>
            </a:r>
            <a:r>
              <a:rPr lang="el-GR" sz="1200" dirty="0"/>
              <a:t>έκφραση</a:t>
            </a:r>
          </a:p>
          <a:p>
            <a:r>
              <a:rPr lang="en-US" sz="1200" dirty="0"/>
              <a:t>DDIT3, CDK4</a:t>
            </a:r>
            <a:r>
              <a:rPr lang="el-GR" sz="1200" dirty="0"/>
              <a:t> ικανή πυρηνική έκφραση</a:t>
            </a:r>
          </a:p>
          <a:p>
            <a:r>
              <a:rPr lang="en-US" sz="1200" dirty="0"/>
              <a:t>MDM2</a:t>
            </a:r>
            <a:r>
              <a:rPr lang="el-GR" sz="1200" dirty="0"/>
              <a:t> απουσία έκφρασης </a:t>
            </a:r>
          </a:p>
          <a:p>
            <a:r>
              <a:rPr lang="el-GR" sz="1200" dirty="0"/>
              <a:t>Ο έλεγχος με </a:t>
            </a:r>
            <a:r>
              <a:rPr lang="en-US" sz="1200" dirty="0"/>
              <a:t>FISH</a:t>
            </a:r>
            <a:r>
              <a:rPr lang="el-GR" sz="1200" dirty="0"/>
              <a:t> έδειξε ενίσχυση </a:t>
            </a:r>
            <a:r>
              <a:rPr lang="en-US" sz="1200" dirty="0"/>
              <a:t>MDM2 </a:t>
            </a:r>
            <a:r>
              <a:rPr lang="el-GR" sz="1200" dirty="0"/>
              <a:t>και </a:t>
            </a:r>
            <a:r>
              <a:rPr lang="en-US" sz="1200" dirty="0"/>
              <a:t>DDIT3 </a:t>
            </a:r>
            <a:r>
              <a:rPr lang="el-GR" sz="1200" dirty="0"/>
              <a:t>και απουσία αναδιάταξης </a:t>
            </a:r>
            <a:r>
              <a:rPr lang="en-US" sz="1200" dirty="0"/>
              <a:t>DDIT3.</a:t>
            </a:r>
            <a:endParaRPr lang="el-GR" sz="1200" dirty="0"/>
          </a:p>
        </p:txBody>
      </p:sp>
      <p:sp>
        <p:nvSpPr>
          <p:cNvPr id="10" name="9 - TextBox"/>
          <p:cNvSpPr txBox="1"/>
          <p:nvPr/>
        </p:nvSpPr>
        <p:spPr>
          <a:xfrm>
            <a:off x="467544" y="2499743"/>
            <a:ext cx="52200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Μορφολογία τύπου </a:t>
            </a:r>
            <a:r>
              <a:rPr lang="el-GR" sz="1400" b="1" dirty="0" err="1"/>
              <a:t>μυξοειδούς</a:t>
            </a:r>
            <a:r>
              <a:rPr lang="el-GR" sz="1400" b="1" dirty="0"/>
              <a:t> </a:t>
            </a:r>
            <a:r>
              <a:rPr lang="el-GR" sz="1400" b="1" dirty="0" err="1"/>
              <a:t>λιποσαρκώματος</a:t>
            </a:r>
            <a:endParaRPr lang="el-GR" sz="1400" b="1" dirty="0"/>
          </a:p>
          <a:p>
            <a:endParaRPr lang="el-GR" sz="1400" dirty="0"/>
          </a:p>
          <a:p>
            <a:r>
              <a:rPr lang="el-GR" sz="1400" dirty="0"/>
              <a:t>Λόγω εντόπισης </a:t>
            </a:r>
            <a:r>
              <a:rPr lang="el-GR" sz="1400" dirty="0" err="1"/>
              <a:t>δ.δ</a:t>
            </a:r>
            <a:r>
              <a:rPr lang="el-GR" sz="1400" dirty="0"/>
              <a:t> καλά διαφοροποιημένο </a:t>
            </a:r>
            <a:r>
              <a:rPr lang="el-GR" sz="1400" dirty="0" err="1"/>
              <a:t>λιποσάρκωμα</a:t>
            </a:r>
            <a:endParaRPr lang="el-GR" sz="1400" dirty="0"/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 flipH="1">
            <a:off x="3563888" y="5151049"/>
            <a:ext cx="151216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- TextBox"/>
          <p:cNvSpPr txBox="1"/>
          <p:nvPr/>
        </p:nvSpPr>
        <p:spPr>
          <a:xfrm>
            <a:off x="467544" y="3435848"/>
            <a:ext cx="424847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 </a:t>
            </a:r>
            <a:r>
              <a:rPr lang="en-US" sz="1200" b="1" dirty="0"/>
              <a:t>S100</a:t>
            </a:r>
            <a:r>
              <a:rPr lang="en-US" sz="1200" dirty="0"/>
              <a:t>, MDM2, </a:t>
            </a:r>
            <a:r>
              <a:rPr lang="en-US" sz="1200" b="1" dirty="0"/>
              <a:t>DDIT3, CDK4</a:t>
            </a:r>
            <a:endParaRPr lang="el-GR" sz="1200" b="1" dirty="0"/>
          </a:p>
        </p:txBody>
      </p:sp>
      <p:sp>
        <p:nvSpPr>
          <p:cNvPr id="14" name="13 - TextBox"/>
          <p:cNvSpPr txBox="1"/>
          <p:nvPr/>
        </p:nvSpPr>
        <p:spPr>
          <a:xfrm>
            <a:off x="467544" y="3878929"/>
            <a:ext cx="73448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FISH</a:t>
            </a:r>
            <a:r>
              <a:rPr lang="el-GR" sz="1200" b="1" dirty="0"/>
              <a:t>: ενίσχυση </a:t>
            </a:r>
            <a:r>
              <a:rPr lang="en-US" sz="1200" b="1" dirty="0"/>
              <a:t>MDM2 </a:t>
            </a:r>
            <a:r>
              <a:rPr lang="el-GR" sz="1200" b="1" dirty="0"/>
              <a:t>και </a:t>
            </a:r>
            <a:r>
              <a:rPr lang="en-US" sz="1200" b="1" dirty="0"/>
              <a:t>DDIT3</a:t>
            </a:r>
            <a:r>
              <a:rPr lang="el-GR" sz="1200" b="1" dirty="0"/>
              <a:t>, απουσία </a:t>
            </a:r>
            <a:r>
              <a:rPr lang="en-US" sz="1200" b="1" dirty="0"/>
              <a:t>DDIT3 </a:t>
            </a:r>
            <a:r>
              <a:rPr lang="el-GR" sz="1200" b="1" dirty="0"/>
              <a:t>αναδιάταξης</a:t>
            </a: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1043608" y="195488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solidFill>
                  <a:schemeClr val="accent1"/>
                </a:solidFill>
              </a:rPr>
              <a:t>Στοιχεία εναντίον </a:t>
            </a:r>
            <a:r>
              <a:rPr lang="el-GR" sz="2000" b="1" dirty="0" err="1">
                <a:solidFill>
                  <a:schemeClr val="accent1"/>
                </a:solidFill>
              </a:rPr>
              <a:t>μυξοειδούς</a:t>
            </a:r>
            <a:r>
              <a:rPr lang="el-GR" sz="2000" b="1" dirty="0">
                <a:solidFill>
                  <a:schemeClr val="accent1"/>
                </a:solidFill>
              </a:rPr>
              <a:t> </a:t>
            </a:r>
            <a:r>
              <a:rPr lang="el-GR" sz="2000" b="1" dirty="0" err="1">
                <a:solidFill>
                  <a:schemeClr val="accent1"/>
                </a:solidFill>
              </a:rPr>
              <a:t>λιποσαρκώματος</a:t>
            </a:r>
            <a:endParaRPr lang="el-GR" sz="2000" b="1" dirty="0">
              <a:solidFill>
                <a:schemeClr val="accent1"/>
              </a:solidFill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39552" y="1383622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 err="1"/>
              <a:t>Λιποκυτταρικός</a:t>
            </a:r>
            <a:r>
              <a:rPr lang="el-GR" sz="1600" dirty="0"/>
              <a:t> όγκος με </a:t>
            </a:r>
            <a:r>
              <a:rPr lang="el-GR" sz="1600" dirty="0" err="1"/>
              <a:t>μυξοειδέςστρώμα</a:t>
            </a:r>
            <a:r>
              <a:rPr lang="el-GR" sz="1600" dirty="0"/>
              <a:t> σε παιδιατρικό ασθενή ( → </a:t>
            </a:r>
            <a:r>
              <a:rPr lang="el-GR" sz="1600" dirty="0" err="1"/>
              <a:t>λιποβλάστωμα</a:t>
            </a:r>
            <a:r>
              <a:rPr lang="el-GR" sz="1600" dirty="0"/>
              <a:t>)</a:t>
            </a:r>
            <a:endParaRPr lang="en-US" sz="1600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Λιποκυτταρικός</a:t>
            </a:r>
            <a:r>
              <a:rPr lang="el-GR" sz="1600" b="1" dirty="0"/>
              <a:t> όγκος με </a:t>
            </a:r>
            <a:r>
              <a:rPr lang="el-GR" sz="1600" b="1" dirty="0" err="1"/>
              <a:t>μυξωματώδες</a:t>
            </a:r>
            <a:r>
              <a:rPr lang="el-GR" sz="1600" b="1" dirty="0"/>
              <a:t> στρώμα στο </a:t>
            </a:r>
            <a:r>
              <a:rPr lang="el-GR" sz="1600" b="1" dirty="0" err="1"/>
              <a:t>οπισθοπεριτόναιο</a:t>
            </a:r>
            <a:r>
              <a:rPr lang="el-GR" sz="1600" b="1" dirty="0"/>
              <a:t> → κατά πάσα πιθανότητα καλά διαφοροποιημένο </a:t>
            </a:r>
            <a:r>
              <a:rPr lang="el-GR" sz="1600" b="1" dirty="0" err="1"/>
              <a:t>λιποσάρκωμα</a:t>
            </a:r>
            <a:r>
              <a:rPr lang="el-GR" sz="1600" b="1" dirty="0"/>
              <a:t> </a:t>
            </a:r>
            <a:r>
              <a:rPr lang="el-GR" sz="1600" b="1" dirty="0">
                <a:latin typeface="Arial"/>
                <a:cs typeface="Arial"/>
              </a:rPr>
              <a:t>→ </a:t>
            </a:r>
            <a:r>
              <a:rPr lang="en-US" sz="1600" b="1" dirty="0">
                <a:latin typeface="Arial"/>
                <a:cs typeface="Arial"/>
              </a:rPr>
              <a:t>FISH </a:t>
            </a:r>
            <a:r>
              <a:rPr lang="el-GR" sz="1600" b="1" dirty="0">
                <a:latin typeface="Arial"/>
                <a:cs typeface="Arial"/>
              </a:rPr>
              <a:t>για </a:t>
            </a:r>
            <a:r>
              <a:rPr lang="en-US" sz="1600" b="1" dirty="0">
                <a:latin typeface="Arial"/>
                <a:cs typeface="Arial"/>
              </a:rPr>
              <a:t>MDM2 </a:t>
            </a:r>
            <a:r>
              <a:rPr lang="el-GR" sz="1600" b="1" dirty="0">
                <a:latin typeface="Arial"/>
                <a:cs typeface="Arial"/>
              </a:rPr>
              <a:t>ενίσχυση</a:t>
            </a:r>
            <a:endParaRPr lang="en-US" sz="1600" b="1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Έντονη κυτταρολογική </a:t>
            </a:r>
            <a:r>
              <a:rPr lang="el-GR" sz="1600" dirty="0" err="1"/>
              <a:t>ατυπία</a:t>
            </a:r>
            <a:r>
              <a:rPr lang="el-GR" sz="1600" dirty="0"/>
              <a:t> ( → </a:t>
            </a:r>
            <a:r>
              <a:rPr lang="el-GR" sz="1600" dirty="0" err="1"/>
              <a:t>μυξοειδές</a:t>
            </a:r>
            <a:r>
              <a:rPr lang="el-GR" sz="1600" dirty="0"/>
              <a:t> πλειόμορφο </a:t>
            </a:r>
            <a:r>
              <a:rPr lang="el-GR" sz="1600" dirty="0" err="1"/>
              <a:t>λιποσάρκωμα</a:t>
            </a:r>
            <a:r>
              <a:rPr lang="el-GR" sz="1600" dirty="0"/>
              <a:t>)</a:t>
            </a:r>
            <a:endParaRPr lang="en-US" sz="1600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/>
              <a:t>Απουσία προβάλλοντος τριχοειδικού αγγειακού δικτύου</a:t>
            </a:r>
            <a:endParaRPr lang="en-US" sz="1600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endParaRPr lang="el-GR" sz="1600" dirty="0"/>
          </a:p>
          <a:p>
            <a:pPr marL="449263" indent="-449263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dirty="0" err="1"/>
              <a:t>Υπερέκφραση</a:t>
            </a:r>
            <a:r>
              <a:rPr lang="el-GR" sz="1600" dirty="0"/>
              <a:t>/ενίσχυση </a:t>
            </a:r>
            <a:r>
              <a:rPr lang="en-US" sz="1600" dirty="0"/>
              <a:t>MDM2/CDK4</a:t>
            </a:r>
            <a:endParaRPr lang="el-GR" sz="1600" dirty="0"/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339752" y="195490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 err="1">
                <a:solidFill>
                  <a:schemeClr val="accent1"/>
                </a:solidFill>
              </a:rPr>
              <a:t>Μυξοειδές</a:t>
            </a:r>
            <a:r>
              <a:rPr lang="el-GR" sz="2400" b="1" dirty="0">
                <a:solidFill>
                  <a:schemeClr val="accent1"/>
                </a:solidFill>
              </a:rPr>
              <a:t> </a:t>
            </a:r>
            <a:r>
              <a:rPr lang="el-GR" sz="2400" b="1" dirty="0" err="1">
                <a:solidFill>
                  <a:schemeClr val="accent1"/>
                </a:solidFill>
              </a:rPr>
              <a:t>λιποσάρκωμα</a:t>
            </a:r>
            <a:endParaRPr lang="el-GR" sz="2400" b="1" dirty="0">
              <a:solidFill>
                <a:schemeClr val="accent1"/>
              </a:solidFill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4572000" y="49357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200" i="1" dirty="0" err="1">
                <a:solidFill>
                  <a:schemeClr val="accent1"/>
                </a:solidFill>
              </a:rPr>
              <a:t>Hornick</a:t>
            </a:r>
            <a:r>
              <a:rPr lang="en-US" sz="1200" i="1" dirty="0">
                <a:solidFill>
                  <a:schemeClr val="accent1"/>
                </a:solidFill>
              </a:rPr>
              <a:t>, Practical soft tissue pathology 2019</a:t>
            </a:r>
            <a:endParaRPr lang="el-GR" sz="1200" i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7 - Πίνακας"/>
          <p:cNvGraphicFramePr>
            <a:graphicFrameLocks noGrp="1"/>
          </p:cNvGraphicFramePr>
          <p:nvPr/>
        </p:nvGraphicFramePr>
        <p:xfrm>
          <a:off x="-2" y="735547"/>
          <a:ext cx="9144001" cy="269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96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0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4819">
                <a:tc>
                  <a:txBody>
                    <a:bodyPr/>
                    <a:lstStyle/>
                    <a:p>
                      <a:endParaRPr lang="el-GR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Atypical </a:t>
                      </a:r>
                      <a:r>
                        <a:rPr lang="en-US" sz="1100" dirty="0" err="1"/>
                        <a:t>Lipomatous</a:t>
                      </a:r>
                      <a:r>
                        <a:rPr lang="en-US" sz="1100" dirty="0"/>
                        <a:t> Tumor/Well-Differentiated </a:t>
                      </a:r>
                      <a:r>
                        <a:rPr lang="en-US" sz="1100" dirty="0" err="1"/>
                        <a:t>Liposarcoma</a:t>
                      </a:r>
                      <a:r>
                        <a:rPr lang="en-US" sz="1100" dirty="0"/>
                        <a:t> With </a:t>
                      </a:r>
                      <a:r>
                        <a:rPr lang="en-US" sz="1100" dirty="0" err="1"/>
                        <a:t>Myxoid</a:t>
                      </a:r>
                      <a:r>
                        <a:rPr lang="en-US" sz="1100" dirty="0"/>
                        <a:t> Change</a:t>
                      </a:r>
                      <a:endParaRPr lang="el-GR" sz="11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	</a:t>
                      </a:r>
                      <a:r>
                        <a:rPr lang="en-US" sz="1100" dirty="0" err="1"/>
                        <a:t>Myxoid</a:t>
                      </a:r>
                      <a:r>
                        <a:rPr lang="en-US" sz="1100" dirty="0"/>
                        <a:t> </a:t>
                      </a:r>
                      <a:r>
                        <a:rPr lang="en-US" sz="1100" dirty="0" err="1"/>
                        <a:t>Liposarcoma</a:t>
                      </a:r>
                      <a:endParaRPr lang="el-GR" sz="1100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319">
                <a:tc>
                  <a:txBody>
                    <a:bodyPr/>
                    <a:lstStyle/>
                    <a:p>
                      <a:r>
                        <a:rPr lang="en-US" sz="1100" b="1" dirty="0"/>
                        <a:t>Vascular network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Scarce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Prominent and </a:t>
                      </a:r>
                      <a:r>
                        <a:rPr lang="en-US" sz="1100" b="1" dirty="0" err="1"/>
                        <a:t>plexiform</a:t>
                      </a:r>
                      <a:endParaRPr lang="el-GR" sz="1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138">
                <a:tc>
                  <a:txBody>
                    <a:bodyPr/>
                    <a:lstStyle/>
                    <a:p>
                      <a:r>
                        <a:rPr lang="en-US" sz="1100" b="1" dirty="0" err="1"/>
                        <a:t>Lipoblasts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From none to numerous; often </a:t>
                      </a:r>
                      <a:r>
                        <a:rPr lang="en-US" sz="1100" b="1" dirty="0" err="1"/>
                        <a:t>multivacuolated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err="1"/>
                        <a:t>Univacuolated</a:t>
                      </a:r>
                      <a:r>
                        <a:rPr lang="en-US" sz="1100" b="1" dirty="0"/>
                        <a:t> or </a:t>
                      </a:r>
                      <a:r>
                        <a:rPr lang="en-US" sz="1100" b="1" dirty="0" err="1"/>
                        <a:t>bivacuolated</a:t>
                      </a:r>
                      <a:r>
                        <a:rPr lang="en-US" sz="1100" b="1" dirty="0"/>
                        <a:t>; more numerous at the periphery of the lesion</a:t>
                      </a:r>
                      <a:endParaRPr lang="el-GR" sz="1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957">
                <a:tc>
                  <a:txBody>
                    <a:bodyPr/>
                    <a:lstStyle/>
                    <a:p>
                      <a:r>
                        <a:rPr lang="en-US" sz="1100" b="1" dirty="0" err="1"/>
                        <a:t>Stromal</a:t>
                      </a:r>
                      <a:r>
                        <a:rPr lang="en-US" sz="1100" b="1" dirty="0"/>
                        <a:t> </a:t>
                      </a:r>
                      <a:r>
                        <a:rPr lang="en-US" sz="1100" b="1" dirty="0" err="1"/>
                        <a:t>atypia</a:t>
                      </a:r>
                      <a:r>
                        <a:rPr lang="en-US" sz="1100" b="1" dirty="0"/>
                        <a:t>	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Present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Absent or minimal</a:t>
                      </a:r>
                      <a:endParaRPr lang="el-GR" sz="1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4247">
                <a:tc>
                  <a:txBody>
                    <a:bodyPr/>
                    <a:lstStyle/>
                    <a:p>
                      <a:r>
                        <a:rPr lang="en-US" sz="1100" b="1" dirty="0"/>
                        <a:t>Genetics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/>
                        <a:t>12q13-15 amplification (ring chromosomes or giant markers)</a:t>
                      </a:r>
                      <a:endParaRPr lang="el-GR" sz="1100" b="1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t(12;16)(q13;p11) or t(12;22)(q13;q12)</a:t>
                      </a:r>
                      <a:endParaRPr lang="el-GR" sz="1100" b="1" dirty="0"/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107504" y="4217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accent1"/>
                </a:solidFill>
              </a:rPr>
              <a:t>13</a:t>
            </a:r>
            <a:r>
              <a:rPr lang="el-GR" b="1" baseline="30000" dirty="0">
                <a:solidFill>
                  <a:schemeClr val="accent1"/>
                </a:solidFill>
              </a:rPr>
              <a:t>ο</a:t>
            </a:r>
            <a:r>
              <a:rPr lang="el-GR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179512" y="411510"/>
            <a:ext cx="46805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100" b="1" dirty="0"/>
              <a:t>Γυναίκα 68 ετών</a:t>
            </a:r>
          </a:p>
          <a:p>
            <a:endParaRPr lang="el-GR" sz="1100" dirty="0"/>
          </a:p>
          <a:p>
            <a:r>
              <a:rPr lang="el-GR" sz="1100" dirty="0"/>
              <a:t>Συμβουλευτική γνώμη βιοψίας από </a:t>
            </a:r>
            <a:r>
              <a:rPr lang="el-GR" sz="1100" b="1" dirty="0"/>
              <a:t>όγκο θωρακικού τοιχώματος</a:t>
            </a:r>
          </a:p>
        </p:txBody>
      </p:sp>
      <p:pic>
        <p:nvPicPr>
          <p:cNvPr id="6151" name="Picture 7" descr="C:\Users\User\Desktop\PENNY SA\13236-22 LGFMS\20X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9624"/>
            <a:ext cx="3168352" cy="3447131"/>
          </a:xfrm>
          <a:prstGeom prst="rect">
            <a:avLst/>
          </a:prstGeom>
          <a:noFill/>
        </p:spPr>
      </p:pic>
      <p:pic>
        <p:nvPicPr>
          <p:cNvPr id="6152" name="Picture 8" descr="C:\Users\User\Desktop\PENNY SA\13236-22 LGFMS\20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"/>
            <a:ext cx="3410694" cy="2554551"/>
          </a:xfrm>
          <a:prstGeom prst="rect">
            <a:avLst/>
          </a:prstGeom>
          <a:noFill/>
        </p:spPr>
      </p:pic>
      <p:pic>
        <p:nvPicPr>
          <p:cNvPr id="6153" name="Picture 9" descr="C:\Users\User\Desktop\PENNY SA\13236-22 LGFMS\200X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5077" y="2787776"/>
            <a:ext cx="2838927" cy="2126307"/>
          </a:xfrm>
          <a:prstGeom prst="rect">
            <a:avLst/>
          </a:prstGeom>
          <a:noFill/>
        </p:spPr>
      </p:pic>
      <p:pic>
        <p:nvPicPr>
          <p:cNvPr id="6154" name="Picture 10" descr="C:\Users\User\Desktop\PENNY SA\13236-22 LGFMS\100X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6" y="2787776"/>
            <a:ext cx="2838927" cy="2126307"/>
          </a:xfrm>
          <a:prstGeom prst="rect">
            <a:avLst/>
          </a:prstGeom>
          <a:noFill/>
        </p:spPr>
      </p:pic>
      <p:sp>
        <p:nvSpPr>
          <p:cNvPr id="24" name="23 - TextBox"/>
          <p:cNvSpPr txBox="1"/>
          <p:nvPr/>
        </p:nvSpPr>
        <p:spPr>
          <a:xfrm>
            <a:off x="4932040" y="2407991"/>
            <a:ext cx="338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Γιγάντιες </a:t>
            </a:r>
            <a:r>
              <a:rPr lang="el-GR" sz="1400" b="1" dirty="0" err="1"/>
              <a:t>ροζέττες</a:t>
            </a:r>
            <a:endParaRPr lang="el-GR" sz="1400" b="1" dirty="0"/>
          </a:p>
        </p:txBody>
      </p:sp>
      <p:sp>
        <p:nvSpPr>
          <p:cNvPr id="25" name="24 - TextBox"/>
          <p:cNvSpPr txBox="1"/>
          <p:nvPr/>
        </p:nvSpPr>
        <p:spPr>
          <a:xfrm>
            <a:off x="4283968" y="4774170"/>
            <a:ext cx="39604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Ατρακτόμορφα</a:t>
            </a:r>
            <a:r>
              <a:rPr lang="el-GR" sz="1400" b="1" dirty="0"/>
              <a:t>  και ωοειδή κύτταρα</a:t>
            </a:r>
          </a:p>
        </p:txBody>
      </p:sp>
      <p:sp>
        <p:nvSpPr>
          <p:cNvPr id="26" name="25 - TextBox"/>
          <p:cNvSpPr txBox="1"/>
          <p:nvPr/>
        </p:nvSpPr>
        <p:spPr>
          <a:xfrm>
            <a:off x="539552" y="4835725"/>
            <a:ext cx="22322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 err="1"/>
              <a:t>Πολυοζώδες</a:t>
            </a:r>
            <a:r>
              <a:rPr lang="el-GR" sz="1400" b="1" dirty="0"/>
              <a:t> πρότυπο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PENNY SA\13236-22 LGFMS\INI1X20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6000"/>
          </a:blip>
          <a:srcRect/>
          <a:stretch>
            <a:fillRect/>
          </a:stretch>
        </p:blipFill>
        <p:spPr bwMode="auto">
          <a:xfrm>
            <a:off x="6804248" y="0"/>
            <a:ext cx="2339752" cy="2355726"/>
          </a:xfrm>
          <a:prstGeom prst="rect">
            <a:avLst/>
          </a:prstGeom>
          <a:noFill/>
        </p:spPr>
      </p:pic>
      <p:pic>
        <p:nvPicPr>
          <p:cNvPr id="3" name="Picture 3" descr="C:\Users\User\Desktop\PENNY SA\13236-22 LGFMS\MUC4X200.jpg"/>
          <p:cNvPicPr>
            <a:picLocks noChangeAspect="1" noChangeArrowheads="1"/>
          </p:cNvPicPr>
          <p:nvPr/>
        </p:nvPicPr>
        <p:blipFill>
          <a:blip r:embed="rId3" cstate="print">
            <a:lum bright="-8000" contrast="13000"/>
          </a:blip>
          <a:srcRect/>
          <a:stretch>
            <a:fillRect/>
          </a:stretch>
        </p:blipFill>
        <p:spPr bwMode="auto">
          <a:xfrm>
            <a:off x="4283968" y="2427734"/>
            <a:ext cx="2448272" cy="2346696"/>
          </a:xfrm>
          <a:prstGeom prst="rect">
            <a:avLst/>
          </a:prstGeom>
          <a:noFill/>
        </p:spPr>
      </p:pic>
      <p:pic>
        <p:nvPicPr>
          <p:cNvPr id="4" name="Picture 4" descr="C:\Users\User\Desktop\PENNY SA\13236-22 LGFMS\TLE1X200.jpg"/>
          <p:cNvPicPr>
            <a:picLocks noChangeAspect="1" noChangeArrowheads="1"/>
          </p:cNvPicPr>
          <p:nvPr/>
        </p:nvPicPr>
        <p:blipFill>
          <a:blip r:embed="rId4" cstate="print">
            <a:lum bright="-12000" contrast="26000"/>
          </a:blip>
          <a:srcRect/>
          <a:stretch>
            <a:fillRect/>
          </a:stretch>
        </p:blipFill>
        <p:spPr bwMode="auto">
          <a:xfrm>
            <a:off x="4283968" y="0"/>
            <a:ext cx="2448272" cy="2355726"/>
          </a:xfrm>
          <a:prstGeom prst="rect">
            <a:avLst/>
          </a:prstGeom>
          <a:noFill/>
        </p:spPr>
      </p:pic>
      <p:pic>
        <p:nvPicPr>
          <p:cNvPr id="5" name="Picture 5" descr="C:\Users\User\Desktop\PENNY SA\13236-22 LGFMS\EMAX200.jpg"/>
          <p:cNvPicPr>
            <a:picLocks noChangeAspect="1" noChangeArrowheads="1"/>
          </p:cNvPicPr>
          <p:nvPr/>
        </p:nvPicPr>
        <p:blipFill>
          <a:blip r:embed="rId5" cstate="print">
            <a:lum bright="-15000" contrast="33000"/>
          </a:blip>
          <a:srcRect/>
          <a:stretch>
            <a:fillRect/>
          </a:stretch>
        </p:blipFill>
        <p:spPr bwMode="auto">
          <a:xfrm>
            <a:off x="6804248" y="2427734"/>
            <a:ext cx="2339752" cy="2346696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4283968" y="4443961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MUC4</a:t>
            </a:r>
            <a:endParaRPr lang="el-GR" sz="1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6804248" y="4443962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EMA</a:t>
            </a:r>
            <a:endParaRPr lang="el-GR" sz="12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4283968" y="2067698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TLE1</a:t>
            </a:r>
            <a:endParaRPr lang="el-GR" sz="12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6804248" y="2067698"/>
            <a:ext cx="648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INI1</a:t>
            </a:r>
            <a:endParaRPr lang="el-GR" sz="12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179512" y="411512"/>
            <a:ext cx="396044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Ανοσοϊστοχημική</a:t>
            </a:r>
            <a:r>
              <a:rPr lang="el-GR" sz="1200" b="1" dirty="0"/>
              <a:t> μελέτη: </a:t>
            </a:r>
            <a:r>
              <a:rPr lang="en-US" sz="1200" dirty="0"/>
              <a:t>AE1/AE3, STAT6</a:t>
            </a:r>
            <a:r>
              <a:rPr lang="en-US" sz="1200" b="1" dirty="0"/>
              <a:t>, INI1</a:t>
            </a:r>
            <a:r>
              <a:rPr lang="en-US" sz="1200" dirty="0"/>
              <a:t>, </a:t>
            </a:r>
            <a:r>
              <a:rPr lang="en-US" sz="1200" b="1" dirty="0"/>
              <a:t>BRG1</a:t>
            </a:r>
            <a:r>
              <a:rPr lang="en-US" sz="1200" dirty="0"/>
              <a:t>, p63, </a:t>
            </a:r>
            <a:r>
              <a:rPr lang="en-US" sz="1200" b="1" dirty="0"/>
              <a:t>TLE1</a:t>
            </a:r>
            <a:r>
              <a:rPr lang="en-US" sz="1200" dirty="0"/>
              <a:t>, CD99, </a:t>
            </a:r>
            <a:r>
              <a:rPr lang="en-US" sz="1200" b="1" dirty="0"/>
              <a:t>EMA</a:t>
            </a:r>
            <a:r>
              <a:rPr lang="en-US" sz="1200" dirty="0"/>
              <a:t>, WT1, D2-40, PGM1, CD34, </a:t>
            </a:r>
            <a:r>
              <a:rPr lang="en-US" sz="1200" b="1" dirty="0"/>
              <a:t>MUC4</a:t>
            </a:r>
            <a:r>
              <a:rPr lang="en-US" sz="1200" dirty="0"/>
              <a:t>, S100, SOX10, SMA, </a:t>
            </a:r>
            <a:r>
              <a:rPr lang="en-US" sz="1200" dirty="0" err="1"/>
              <a:t>desmin</a:t>
            </a:r>
            <a:r>
              <a:rPr lang="en-US" sz="1200" dirty="0"/>
              <a:t>, SATB2, GATA3, ERG</a:t>
            </a:r>
            <a:endParaRPr lang="el-GR" sz="1200" dirty="0"/>
          </a:p>
        </p:txBody>
      </p:sp>
      <p:sp>
        <p:nvSpPr>
          <p:cNvPr id="11" name="10 - TextBox"/>
          <p:cNvSpPr txBox="1"/>
          <p:nvPr/>
        </p:nvSpPr>
        <p:spPr>
          <a:xfrm>
            <a:off x="179512" y="1635649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 situ</a:t>
            </a:r>
            <a:r>
              <a:rPr lang="el-GR" sz="1200" dirty="0"/>
              <a:t> υβριδισμός (</a:t>
            </a:r>
            <a:r>
              <a:rPr lang="en-US" sz="1200" dirty="0"/>
              <a:t>FISH)</a:t>
            </a:r>
            <a:r>
              <a:rPr lang="el-GR" sz="1200" dirty="0"/>
              <a:t> για την παρουσία αναδιατάξεων των γονιδίων </a:t>
            </a:r>
            <a:r>
              <a:rPr lang="en-US" sz="1200" dirty="0"/>
              <a:t>EWSR1</a:t>
            </a:r>
            <a:r>
              <a:rPr lang="el-GR" sz="1200" dirty="0"/>
              <a:t> και </a:t>
            </a:r>
            <a:r>
              <a:rPr lang="en-US" sz="1200" dirty="0"/>
              <a:t>FUS</a:t>
            </a:r>
            <a:r>
              <a:rPr lang="el-GR" sz="1200" dirty="0"/>
              <a:t>, ανέδειξε την </a:t>
            </a:r>
            <a:r>
              <a:rPr lang="el-GR" sz="1200" b="1" dirty="0"/>
              <a:t>παρουσία αναδιάταξης του γονιδίου </a:t>
            </a:r>
            <a:r>
              <a:rPr lang="en-US" sz="1200" b="1" dirty="0"/>
              <a:t>FUS</a:t>
            </a:r>
            <a:r>
              <a:rPr lang="el-GR" sz="1200" dirty="0"/>
              <a:t>, ενώ ήταν αρνητικός για αναδιάταξη με τον </a:t>
            </a:r>
            <a:r>
              <a:rPr lang="en-US" sz="1200" dirty="0"/>
              <a:t>EWSR1</a:t>
            </a:r>
            <a:endParaRPr lang="el-GR" sz="1200" dirty="0"/>
          </a:p>
        </p:txBody>
      </p:sp>
      <p:sp>
        <p:nvSpPr>
          <p:cNvPr id="12" name="11 - TextBox"/>
          <p:cNvSpPr txBox="1"/>
          <p:nvPr/>
        </p:nvSpPr>
        <p:spPr>
          <a:xfrm>
            <a:off x="251520" y="2643760"/>
            <a:ext cx="377991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Διάγνωση: </a:t>
            </a:r>
          </a:p>
          <a:p>
            <a:pPr algn="ctr"/>
            <a:r>
              <a:rPr lang="el-GR" sz="1200" b="1" dirty="0"/>
              <a:t>Χαμηλής κακοήθειας </a:t>
            </a:r>
            <a:r>
              <a:rPr lang="el-GR" sz="1200" b="1" dirty="0" err="1"/>
              <a:t>ινομυξοειδές</a:t>
            </a:r>
            <a:r>
              <a:rPr lang="el-GR" sz="1200" b="1" dirty="0"/>
              <a:t> σάρκωμα</a:t>
            </a:r>
            <a:r>
              <a:rPr lang="en-US" sz="1200" b="1" dirty="0"/>
              <a:t>,</a:t>
            </a:r>
            <a:r>
              <a:rPr lang="el-GR" sz="1200" b="1" dirty="0"/>
              <a:t> με πρότυπο δίκην γιγάντιων </a:t>
            </a:r>
            <a:r>
              <a:rPr lang="el-GR" sz="1200" b="1" dirty="0" err="1"/>
              <a:t>ροζεττών</a:t>
            </a:r>
            <a:endParaRPr lang="el-GR" sz="1200" b="1" dirty="0"/>
          </a:p>
        </p:txBody>
      </p:sp>
      <p:sp>
        <p:nvSpPr>
          <p:cNvPr id="13" name="12 - TextBox"/>
          <p:cNvSpPr txBox="1"/>
          <p:nvPr/>
        </p:nvSpPr>
        <p:spPr>
          <a:xfrm>
            <a:off x="-1332656" y="267496"/>
            <a:ext cx="10801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MUC4, EMA</a:t>
            </a:r>
            <a:r>
              <a:rPr lang="el-GR" sz="1100" dirty="0"/>
              <a:t> διάχυτα θετικές</a:t>
            </a:r>
          </a:p>
          <a:p>
            <a:r>
              <a:rPr lang="en-US" sz="1100" dirty="0"/>
              <a:t>TLE1 </a:t>
            </a:r>
            <a:r>
              <a:rPr lang="el-GR" sz="1100" dirty="0"/>
              <a:t>ασθενής έντασης</a:t>
            </a:r>
          </a:p>
          <a:p>
            <a:r>
              <a:rPr lang="en-US" sz="1100" dirty="0"/>
              <a:t>INI1, BRG1 </a:t>
            </a:r>
            <a:r>
              <a:rPr lang="el-GR" sz="1100" dirty="0"/>
              <a:t>διατηρούνται</a:t>
            </a:r>
          </a:p>
        </p:txBody>
      </p:sp>
      <p:sp>
        <p:nvSpPr>
          <p:cNvPr id="15" name="14 - TextBox"/>
          <p:cNvSpPr txBox="1"/>
          <p:nvPr/>
        </p:nvSpPr>
        <p:spPr>
          <a:xfrm>
            <a:off x="395536" y="3435848"/>
            <a:ext cx="345638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Ασυνήθιστα ευρήματα</a:t>
            </a:r>
            <a:r>
              <a:rPr lang="el-GR" sz="1200" dirty="0"/>
              <a:t>: μεγάλη ηλικία, απουσία </a:t>
            </a:r>
            <a:r>
              <a:rPr lang="el-GR" sz="1200" dirty="0" err="1"/>
              <a:t>μυξοειδούς</a:t>
            </a:r>
            <a:r>
              <a:rPr lang="el-GR" sz="1200" dirty="0"/>
              <a:t> στρώματος</a:t>
            </a:r>
          </a:p>
        </p:txBody>
      </p:sp>
      <p:sp>
        <p:nvSpPr>
          <p:cNvPr id="16" name="15 - TextBox"/>
          <p:cNvSpPr txBox="1"/>
          <p:nvPr/>
        </p:nvSpPr>
        <p:spPr>
          <a:xfrm>
            <a:off x="107504" y="4322591"/>
            <a:ext cx="3384376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Έλεγχος για </a:t>
            </a:r>
            <a:r>
              <a:rPr lang="en-US" sz="1100" b="1" dirty="0"/>
              <a:t>MUC4</a:t>
            </a:r>
            <a:r>
              <a:rPr lang="el-GR" sz="1100" b="1" dirty="0"/>
              <a:t> σε κάθε </a:t>
            </a:r>
            <a:r>
              <a:rPr lang="el-GR" sz="1100" b="1" dirty="0" err="1"/>
              <a:t>ατρακτοκυτταρικό</a:t>
            </a:r>
            <a:r>
              <a:rPr lang="el-GR" sz="1100" b="1" dirty="0"/>
              <a:t> νεόπλασμα χωρίς έντονο </a:t>
            </a:r>
            <a:r>
              <a:rPr lang="el-GR" sz="1100" b="1" dirty="0" err="1"/>
              <a:t>πλειομορφισμό</a:t>
            </a:r>
            <a:r>
              <a:rPr lang="el-GR" sz="1100" b="1" dirty="0"/>
              <a:t> ανεξάρτητα από την παρουσία </a:t>
            </a:r>
            <a:r>
              <a:rPr lang="el-GR" sz="1100" b="1" dirty="0" err="1"/>
              <a:t>μυξοειδούς</a:t>
            </a:r>
            <a:r>
              <a:rPr lang="el-GR" sz="1100" b="1" dirty="0"/>
              <a:t> υποστρώματος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107504" y="3934965"/>
            <a:ext cx="142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Σχόλιο</a:t>
            </a: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35496" y="-20538"/>
            <a:ext cx="6624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chemeClr val="accent1"/>
                </a:solidFill>
              </a:rPr>
              <a:t>14</a:t>
            </a:r>
            <a:r>
              <a:rPr lang="el-GR" sz="1600" b="1" baseline="30000" dirty="0">
                <a:solidFill>
                  <a:schemeClr val="accent1"/>
                </a:solidFill>
              </a:rPr>
              <a:t>ο</a:t>
            </a:r>
            <a:r>
              <a:rPr lang="el-GR" sz="1600" b="1" dirty="0">
                <a:solidFill>
                  <a:schemeClr val="accent1"/>
                </a:solidFill>
              </a:rPr>
              <a:t> ΠΕΡΙΣΤΑΤΙΚΟ</a:t>
            </a:r>
          </a:p>
        </p:txBody>
      </p:sp>
      <p:sp>
        <p:nvSpPr>
          <p:cNvPr id="3" name="2 - TextBox"/>
          <p:cNvSpPr txBox="1"/>
          <p:nvPr/>
        </p:nvSpPr>
        <p:spPr>
          <a:xfrm>
            <a:off x="35496" y="413251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Άνδρας 58 ετών</a:t>
            </a:r>
          </a:p>
          <a:p>
            <a:endParaRPr lang="el-GR" sz="1200" b="1" dirty="0"/>
          </a:p>
          <a:p>
            <a:r>
              <a:rPr lang="el-GR" sz="1200" b="1" dirty="0"/>
              <a:t>Όγκος κοιλιακού τοιχώματος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611560" y="4083918"/>
            <a:ext cx="21602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 err="1"/>
              <a:t>Ογκοειδές</a:t>
            </a:r>
            <a:r>
              <a:rPr lang="el-GR" sz="1050" dirty="0"/>
              <a:t> μόρφωμα διαστάσεων </a:t>
            </a:r>
            <a:r>
              <a:rPr lang="en-US" sz="1050" dirty="0"/>
              <a:t>10x7,5x5</a:t>
            </a:r>
            <a:r>
              <a:rPr lang="el-GR" sz="1050" dirty="0"/>
              <a:t> εκ. λευκόφαιης  χροιάς.</a:t>
            </a:r>
          </a:p>
        </p:txBody>
      </p:sp>
      <p:pic>
        <p:nvPicPr>
          <p:cNvPr id="11274" name="Picture 10" descr="C:\Users\User\Desktop\PENNY SA\21278-22\100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4" y="-20538"/>
            <a:ext cx="2771801" cy="2584550"/>
          </a:xfrm>
          <a:prstGeom prst="rect">
            <a:avLst/>
          </a:prstGeom>
          <a:noFill/>
        </p:spPr>
      </p:pic>
      <p:pic>
        <p:nvPicPr>
          <p:cNvPr id="11275" name="Picture 11" descr="C:\Users\User\Desktop\PENNY SA\21278-22\100X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4" y="2592288"/>
            <a:ext cx="3408709" cy="2499742"/>
          </a:xfrm>
          <a:prstGeom prst="rect">
            <a:avLst/>
          </a:prstGeom>
          <a:noFill/>
        </p:spPr>
      </p:pic>
      <p:pic>
        <p:nvPicPr>
          <p:cNvPr id="26" name="Picture 13" descr="C:\Users\User\Desktop\PENNY SA\21278-22\100X5.jpg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-20538"/>
            <a:ext cx="2880320" cy="2584800"/>
          </a:xfrm>
          <a:prstGeom prst="rect">
            <a:avLst/>
          </a:prstGeom>
          <a:noFill/>
        </p:spPr>
      </p:pic>
      <p:sp>
        <p:nvSpPr>
          <p:cNvPr id="27" name="26 - TextBox"/>
          <p:cNvSpPr txBox="1"/>
          <p:nvPr/>
        </p:nvSpPr>
        <p:spPr>
          <a:xfrm>
            <a:off x="3491880" y="2874298"/>
            <a:ext cx="2232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 err="1"/>
              <a:t>Ατρακτοκυτταρική</a:t>
            </a:r>
            <a:r>
              <a:rPr lang="el-GR" sz="1200" b="1" dirty="0"/>
              <a:t> μορφολογία </a:t>
            </a:r>
            <a:r>
              <a:rPr lang="el-GR" sz="1200" b="1" dirty="0" err="1"/>
              <a:t>κολαγονοποιημένο</a:t>
            </a:r>
            <a:r>
              <a:rPr lang="el-GR" sz="1200" b="1" dirty="0"/>
              <a:t> υπόστρωμα, </a:t>
            </a:r>
            <a:endParaRPr lang="en-US" sz="1200" b="1" dirty="0"/>
          </a:p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 err="1"/>
              <a:t>Δεσμιδωτό</a:t>
            </a:r>
            <a:r>
              <a:rPr lang="el-GR" sz="1200" b="1" dirty="0"/>
              <a:t> πρότυπο</a:t>
            </a:r>
            <a:endParaRPr lang="en-US" sz="1200" b="1" dirty="0"/>
          </a:p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/>
              <a:t>Εστιακές </a:t>
            </a:r>
            <a:r>
              <a:rPr lang="el-GR" sz="1200" b="1" dirty="0" err="1"/>
              <a:t>ροζέττες</a:t>
            </a:r>
            <a:r>
              <a:rPr lang="el-GR" sz="1200" b="1" dirty="0"/>
              <a:t> (Ρ)</a:t>
            </a:r>
            <a:endParaRPr lang="en-US" sz="1200" b="1" dirty="0"/>
          </a:p>
          <a:p>
            <a:pPr marL="177800" indent="-177800"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200" b="1" dirty="0"/>
              <a:t>Ελάχιστο </a:t>
            </a:r>
            <a:r>
              <a:rPr lang="el-GR" sz="1200" b="1" dirty="0" err="1"/>
              <a:t>μυξοειδές</a:t>
            </a:r>
            <a:r>
              <a:rPr lang="el-GR" sz="1200" b="1" dirty="0"/>
              <a:t> στρώμα (Μ)</a:t>
            </a:r>
          </a:p>
        </p:txBody>
      </p:sp>
      <p:sp>
        <p:nvSpPr>
          <p:cNvPr id="28" name="27 - TextBox"/>
          <p:cNvSpPr txBox="1"/>
          <p:nvPr/>
        </p:nvSpPr>
        <p:spPr>
          <a:xfrm>
            <a:off x="5508104" y="105958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Μ</a:t>
            </a:r>
          </a:p>
        </p:txBody>
      </p:sp>
      <p:sp>
        <p:nvSpPr>
          <p:cNvPr id="29" name="28 - TextBox"/>
          <p:cNvSpPr txBox="1"/>
          <p:nvPr/>
        </p:nvSpPr>
        <p:spPr>
          <a:xfrm>
            <a:off x="8172400" y="77155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Ρ</a:t>
            </a:r>
          </a:p>
        </p:txBody>
      </p:sp>
      <p:pic>
        <p:nvPicPr>
          <p:cNvPr id="1027" name="Picture 3" descr="C:\Users\User\Desktop\IMG-20690b88df1788b408c06ca3c13d16ef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" y="1419622"/>
            <a:ext cx="3502295" cy="2655666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User\Desktop\PENNY SA\21278-22\200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627534"/>
            <a:ext cx="2808312" cy="3579862"/>
          </a:xfrm>
          <a:prstGeom prst="rect">
            <a:avLst/>
          </a:prstGeom>
          <a:noFill/>
        </p:spPr>
      </p:pic>
      <p:pic>
        <p:nvPicPr>
          <p:cNvPr id="4" name="Picture 8" descr="C:\Users\User\Desktop\PENNY SA\21278-22\100X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10282" y="1073432"/>
            <a:ext cx="3552725" cy="2660930"/>
          </a:xfrm>
          <a:prstGeom prst="rect">
            <a:avLst/>
          </a:prstGeom>
          <a:noFill/>
        </p:spPr>
      </p:pic>
      <p:pic>
        <p:nvPicPr>
          <p:cNvPr id="5" name="Picture 12" descr="C:\Users\User\Desktop\PENNY SA\21278-22\100X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06" y="627534"/>
            <a:ext cx="2952718" cy="3600400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395536" y="4238969"/>
            <a:ext cx="23042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/>
              <a:t>Πυρηνικός </a:t>
            </a:r>
            <a:r>
              <a:rPr lang="el-GR" sz="1200" b="1" dirty="0" err="1"/>
              <a:t>πλειομορφισμός</a:t>
            </a:r>
            <a:endParaRPr lang="el-GR" sz="1200" b="1" dirty="0"/>
          </a:p>
        </p:txBody>
      </p:sp>
      <p:sp>
        <p:nvSpPr>
          <p:cNvPr id="7" name="6 - TextBox"/>
          <p:cNvSpPr txBox="1"/>
          <p:nvPr/>
        </p:nvSpPr>
        <p:spPr>
          <a:xfrm>
            <a:off x="6660232" y="4238969"/>
            <a:ext cx="15841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Πηκτική νέκρωση</a:t>
            </a:r>
          </a:p>
        </p:txBody>
      </p:sp>
      <p:sp>
        <p:nvSpPr>
          <p:cNvPr id="8" name="7 - TextBox"/>
          <p:cNvSpPr txBox="1"/>
          <p:nvPr/>
        </p:nvSpPr>
        <p:spPr>
          <a:xfrm>
            <a:off x="3419872" y="4238969"/>
            <a:ext cx="216024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Επιθηλιοειδής</a:t>
            </a:r>
            <a:r>
              <a:rPr lang="el-GR" sz="1200" b="1" dirty="0"/>
              <a:t> μορφολογία</a:t>
            </a: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107504" y="115930"/>
            <a:ext cx="33843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err="1"/>
              <a:t>Ανοσοϊστοχημικός</a:t>
            </a:r>
            <a:r>
              <a:rPr lang="el-GR" sz="1200" b="1" dirty="0"/>
              <a:t> έλεγχος</a:t>
            </a:r>
            <a:r>
              <a:rPr lang="el-GR" sz="1200" dirty="0"/>
              <a:t>: </a:t>
            </a:r>
            <a:r>
              <a:rPr lang="en-US" sz="1200" b="1" dirty="0"/>
              <a:t>SMA</a:t>
            </a:r>
            <a:r>
              <a:rPr lang="en-US" sz="1200" dirty="0"/>
              <a:t>, </a:t>
            </a:r>
            <a:r>
              <a:rPr lang="en-US" sz="1200" b="1" dirty="0" err="1"/>
              <a:t>desmin</a:t>
            </a:r>
            <a:r>
              <a:rPr lang="en-US" sz="1200" dirty="0"/>
              <a:t>, </a:t>
            </a:r>
            <a:r>
              <a:rPr lang="en-US" sz="1200" b="1" dirty="0"/>
              <a:t>EMA</a:t>
            </a:r>
            <a:r>
              <a:rPr lang="en-US" sz="1200" dirty="0"/>
              <a:t>, </a:t>
            </a:r>
            <a:r>
              <a:rPr lang="en-US" sz="1200" b="1" dirty="0"/>
              <a:t>MDM2</a:t>
            </a:r>
            <a:r>
              <a:rPr lang="en-US" sz="1200" dirty="0"/>
              <a:t>, </a:t>
            </a:r>
            <a:r>
              <a:rPr lang="en-US" sz="1200" b="1" dirty="0"/>
              <a:t>CDK4,</a:t>
            </a:r>
            <a:r>
              <a:rPr lang="en-US" sz="1200" dirty="0"/>
              <a:t> c-kit, </a:t>
            </a:r>
            <a:r>
              <a:rPr lang="en-US" sz="1200" dirty="0" err="1"/>
              <a:t>caldesmon</a:t>
            </a:r>
            <a:r>
              <a:rPr lang="en-US" sz="1200" dirty="0"/>
              <a:t>, DOG-1, CD34, STAT-6, AE1/AE3, S100, SOX10, </a:t>
            </a:r>
            <a:r>
              <a:rPr lang="en-US" sz="1200" b="1" dirty="0"/>
              <a:t>INI1</a:t>
            </a:r>
            <a:r>
              <a:rPr lang="en-US" sz="1200" dirty="0"/>
              <a:t>, TLE1, </a:t>
            </a:r>
            <a:r>
              <a:rPr lang="en-US" sz="1200" b="1" dirty="0"/>
              <a:t>BRG-1, H3K27m3</a:t>
            </a:r>
            <a:r>
              <a:rPr lang="en-US" sz="1200" dirty="0"/>
              <a:t>, Factor XIII, PGM1, DDIT3</a:t>
            </a:r>
            <a:r>
              <a:rPr lang="el-GR" sz="1200" dirty="0"/>
              <a:t>,</a:t>
            </a:r>
            <a:r>
              <a:rPr lang="el-GR" sz="1200" b="1" dirty="0"/>
              <a:t>  </a:t>
            </a:r>
            <a:r>
              <a:rPr lang="en-US" sz="1200" b="1" dirty="0"/>
              <a:t>    </a:t>
            </a:r>
            <a:r>
              <a:rPr lang="el-GR" sz="1200" b="1" dirty="0"/>
              <a:t>       </a:t>
            </a:r>
            <a:r>
              <a:rPr lang="en-US" sz="1200" dirty="0"/>
              <a:t>, Ki67</a:t>
            </a:r>
            <a:endParaRPr lang="el-GR" sz="1200" dirty="0"/>
          </a:p>
        </p:txBody>
      </p:sp>
      <p:sp>
        <p:nvSpPr>
          <p:cNvPr id="4" name="3 - TextBox"/>
          <p:cNvSpPr txBox="1"/>
          <p:nvPr/>
        </p:nvSpPr>
        <p:spPr>
          <a:xfrm>
            <a:off x="107504" y="1258185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/>
              <a:t>Αναδιατάξεις του γονιδίου </a:t>
            </a:r>
            <a:r>
              <a:rPr lang="en-US" sz="1200" b="1" dirty="0"/>
              <a:t>FUS, </a:t>
            </a:r>
            <a:r>
              <a:rPr lang="el-GR" sz="1200" b="1" dirty="0"/>
              <a:t>απουσία ενίσχυσης του γονιδίου </a:t>
            </a:r>
            <a:r>
              <a:rPr lang="en-US" sz="1200" b="1" dirty="0"/>
              <a:t>MDM2</a:t>
            </a:r>
            <a:r>
              <a:rPr lang="el-GR" sz="1200" b="1" dirty="0"/>
              <a:t>, απουσία αναδιατάξεων του γονιδίου </a:t>
            </a:r>
            <a:r>
              <a:rPr lang="en-US" sz="1200" b="1" dirty="0"/>
              <a:t>EWSR1</a:t>
            </a:r>
            <a:endParaRPr lang="el-GR" sz="12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251520" y="2050273"/>
            <a:ext cx="3096344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Διάγνωση:</a:t>
            </a:r>
          </a:p>
          <a:p>
            <a:pPr algn="ctr"/>
            <a:r>
              <a:rPr lang="el-GR" sz="1400" b="1" dirty="0"/>
              <a:t>Διήθηση κοιλιακού τοιχώματος από χαμηλής κακοήθειας </a:t>
            </a:r>
            <a:r>
              <a:rPr lang="el-GR" sz="1400" b="1" dirty="0" err="1"/>
              <a:t>ινομυξοειδές</a:t>
            </a:r>
            <a:r>
              <a:rPr lang="el-GR" sz="1400" b="1" dirty="0"/>
              <a:t> σάρκωμα με ασυνήθη ιστολογικά ευρήματα.</a:t>
            </a:r>
          </a:p>
        </p:txBody>
      </p:sp>
      <p:pic>
        <p:nvPicPr>
          <p:cNvPr id="6" name="Picture 2" descr="C:\Users\User\Desktop\PENNY SA\21278-22\EMAX100.jpg"/>
          <p:cNvPicPr>
            <a:picLocks noChangeAspect="1" noChangeArrowheads="1"/>
          </p:cNvPicPr>
          <p:nvPr/>
        </p:nvPicPr>
        <p:blipFill>
          <a:blip r:embed="rId2" cstate="print">
            <a:lum bright="-6000" contrast="17000"/>
          </a:blip>
          <a:srcRect/>
          <a:stretch>
            <a:fillRect/>
          </a:stretch>
        </p:blipFill>
        <p:spPr bwMode="auto">
          <a:xfrm>
            <a:off x="6372200" y="3"/>
            <a:ext cx="2771800" cy="2283718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6372200" y="2067698"/>
            <a:ext cx="5760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EMA</a:t>
            </a:r>
            <a:endParaRPr lang="el-GR" sz="1200" b="1" dirty="0"/>
          </a:p>
        </p:txBody>
      </p:sp>
      <p:pic>
        <p:nvPicPr>
          <p:cNvPr id="10" name="Picture 4" descr="C:\Users\User\Desktop\PENNY SA\21278-22\DESMINX20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33000"/>
          </a:blip>
          <a:srcRect/>
          <a:stretch>
            <a:fillRect/>
          </a:stretch>
        </p:blipFill>
        <p:spPr bwMode="auto">
          <a:xfrm>
            <a:off x="3563888" y="0"/>
            <a:ext cx="2736304" cy="2283718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3563888" y="2078731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desmin</a:t>
            </a:r>
            <a:endParaRPr lang="el-GR" sz="1200" b="1" dirty="0"/>
          </a:p>
        </p:txBody>
      </p:sp>
      <p:pic>
        <p:nvPicPr>
          <p:cNvPr id="18434" name="Picture 2" descr="C:\Users\User\Desktop\PENNY SA\21278-22\MDM2X200 3.jpg"/>
          <p:cNvPicPr>
            <a:picLocks noChangeAspect="1" noChangeArrowheads="1"/>
          </p:cNvPicPr>
          <p:nvPr/>
        </p:nvPicPr>
        <p:blipFill>
          <a:blip r:embed="rId4" cstate="print">
            <a:lum bright="-12000" contrast="43000"/>
          </a:blip>
          <a:srcRect/>
          <a:stretch>
            <a:fillRect/>
          </a:stretch>
        </p:blipFill>
        <p:spPr bwMode="auto">
          <a:xfrm>
            <a:off x="3563888" y="2355728"/>
            <a:ext cx="2736304" cy="2381587"/>
          </a:xfrm>
          <a:prstGeom prst="rect">
            <a:avLst/>
          </a:prstGeom>
          <a:noFill/>
        </p:spPr>
      </p:pic>
      <p:sp>
        <p:nvSpPr>
          <p:cNvPr id="13" name="12 - TextBox"/>
          <p:cNvSpPr txBox="1"/>
          <p:nvPr/>
        </p:nvSpPr>
        <p:spPr>
          <a:xfrm>
            <a:off x="3563888" y="4515968"/>
            <a:ext cx="7200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MDM2</a:t>
            </a:r>
            <a:endParaRPr lang="el-GR" sz="1200" b="1" dirty="0"/>
          </a:p>
        </p:txBody>
      </p:sp>
      <p:sp>
        <p:nvSpPr>
          <p:cNvPr id="12" name="11 - TextBox"/>
          <p:cNvSpPr txBox="1"/>
          <p:nvPr/>
        </p:nvSpPr>
        <p:spPr>
          <a:xfrm>
            <a:off x="647056" y="836009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MUC4</a:t>
            </a:r>
            <a:endParaRPr lang="el-GR" sz="1200" b="1" dirty="0"/>
          </a:p>
        </p:txBody>
      </p:sp>
      <p:pic>
        <p:nvPicPr>
          <p:cNvPr id="14" name="Picture 3" descr="C:\Users\User\Desktop\PENNY SA\21278-22\MUC4X200.jpg"/>
          <p:cNvPicPr>
            <a:picLocks noChangeAspect="1" noChangeArrowheads="1"/>
          </p:cNvPicPr>
          <p:nvPr/>
        </p:nvPicPr>
        <p:blipFill>
          <a:blip r:embed="rId5" cstate="print">
            <a:lum bright="-7000" contrast="12000"/>
          </a:blip>
          <a:srcRect/>
          <a:stretch>
            <a:fillRect/>
          </a:stretch>
        </p:blipFill>
        <p:spPr bwMode="auto">
          <a:xfrm>
            <a:off x="6372200" y="2355729"/>
            <a:ext cx="2771800" cy="2376263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6372204" y="4599011"/>
            <a:ext cx="6808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/>
              <a:t>MUC4</a:t>
            </a:r>
            <a:endParaRPr lang="el-GR" sz="1200" b="1" dirty="0"/>
          </a:p>
        </p:txBody>
      </p:sp>
      <p:sp>
        <p:nvSpPr>
          <p:cNvPr id="17" name="16 - TextBox"/>
          <p:cNvSpPr txBox="1"/>
          <p:nvPr/>
        </p:nvSpPr>
        <p:spPr>
          <a:xfrm>
            <a:off x="35496" y="4178575"/>
            <a:ext cx="3384376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100" b="1" dirty="0"/>
              <a:t>Έλεγχος για </a:t>
            </a:r>
            <a:r>
              <a:rPr lang="en-US" sz="1100" b="1" dirty="0"/>
              <a:t>MUC4</a:t>
            </a:r>
            <a:r>
              <a:rPr lang="el-GR" sz="1100" b="1" dirty="0"/>
              <a:t> σε κάθε </a:t>
            </a:r>
            <a:r>
              <a:rPr lang="el-GR" sz="1100" b="1" dirty="0" err="1"/>
              <a:t>ατρακτοκυτταρικό</a:t>
            </a:r>
            <a:r>
              <a:rPr lang="el-GR" sz="1100" b="1" dirty="0"/>
              <a:t> νεόπλασμα χωρίς έντονο </a:t>
            </a:r>
            <a:r>
              <a:rPr lang="el-GR" sz="1100" b="1" dirty="0" err="1"/>
              <a:t>πλειομορφισμό</a:t>
            </a:r>
            <a:r>
              <a:rPr lang="el-GR" sz="1100" b="1" dirty="0"/>
              <a:t> ανεξάρτητα από την παρουσία </a:t>
            </a:r>
            <a:r>
              <a:rPr lang="el-GR" sz="1100" b="1" dirty="0" err="1"/>
              <a:t>μυξοειδούς</a:t>
            </a:r>
            <a:r>
              <a:rPr lang="el-GR" sz="1100" b="1" dirty="0"/>
              <a:t> υποστρώματος</a:t>
            </a:r>
          </a:p>
        </p:txBody>
      </p:sp>
      <p:sp>
        <p:nvSpPr>
          <p:cNvPr id="18" name="17 - TextBox"/>
          <p:cNvSpPr txBox="1"/>
          <p:nvPr/>
        </p:nvSpPr>
        <p:spPr>
          <a:xfrm>
            <a:off x="35496" y="3790949"/>
            <a:ext cx="142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Σχόλιο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 animBg="1"/>
      <p:bldP spid="12" grpId="0" build="allAtOnce"/>
      <p:bldP spid="15" grpId="0" build="allAtOnce" animBg="1"/>
      <p:bldP spid="17" grpId="0" build="allAtOnce" animBg="1"/>
      <p:bldP spid="1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66A024-D99B-4480-8126-320FBEE16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658" t="29861" r="50898" b="47640"/>
          <a:stretch/>
        </p:blipFill>
        <p:spPr>
          <a:xfrm>
            <a:off x="251520" y="627534"/>
            <a:ext cx="2592288" cy="19950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4365F7-4048-41F6-BDC7-F30941723869}"/>
              </a:ext>
            </a:extLst>
          </p:cNvPr>
          <p:cNvSpPr txBox="1"/>
          <p:nvPr/>
        </p:nvSpPr>
        <p:spPr>
          <a:xfrm>
            <a:off x="251520" y="2499742"/>
            <a:ext cx="2556164" cy="253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l-GR" sz="1200" b="1" dirty="0" err="1">
                <a:solidFill>
                  <a:schemeClr val="tx1"/>
                </a:solidFill>
              </a:rPr>
              <a:t>Μυξοϊνοσάρκωμα</a:t>
            </a:r>
            <a:r>
              <a:rPr lang="el-GR" sz="1200" b="1" dirty="0">
                <a:solidFill>
                  <a:schemeClr val="tx1"/>
                </a:solidFill>
              </a:rPr>
              <a:t> (</a:t>
            </a:r>
            <a:r>
              <a:rPr lang="el-GR" sz="1200" b="1" dirty="0">
                <a:solidFill>
                  <a:schemeClr val="tx1"/>
                </a:solidFill>
                <a:cs typeface="Times New Roman" panose="02020603050405020304" pitchFamily="18" charset="0"/>
              </a:rPr>
              <a:t>↓</a:t>
            </a:r>
            <a:r>
              <a:rPr lang="el-GR" sz="1200" b="1" dirty="0">
                <a:solidFill>
                  <a:schemeClr val="tx1"/>
                </a:solidFill>
              </a:rPr>
              <a:t> κακοήθειας)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DF3FFD-C319-4201-8E7E-037040D03D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7565" t="15238" r="15260" b="48052"/>
          <a:stretch/>
        </p:blipFill>
        <p:spPr>
          <a:xfrm>
            <a:off x="2915816" y="627536"/>
            <a:ext cx="2664296" cy="20244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29503E-97A0-4F76-9315-0E53DE9DD1C2}"/>
              </a:ext>
            </a:extLst>
          </p:cNvPr>
          <p:cNvSpPr txBox="1"/>
          <p:nvPr/>
        </p:nvSpPr>
        <p:spPr>
          <a:xfrm>
            <a:off x="2843808" y="2389842"/>
            <a:ext cx="1944216" cy="2539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l-GR" sz="1200" b="1" dirty="0">
                <a:solidFill>
                  <a:schemeClr val="tx1"/>
                </a:solidFill>
              </a:rPr>
              <a:t>Μυξοειδές </a:t>
            </a:r>
            <a:r>
              <a:rPr lang="el-GR" sz="1200" b="1" dirty="0" err="1">
                <a:solidFill>
                  <a:schemeClr val="tx1"/>
                </a:solidFill>
              </a:rPr>
              <a:t>λιποσάρκωμα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E619D4-AC2B-4D16-88F1-DF5C62034F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9832" t="53203" r="43409" b="10649"/>
          <a:stretch/>
        </p:blipFill>
        <p:spPr>
          <a:xfrm>
            <a:off x="5652120" y="627533"/>
            <a:ext cx="2653428" cy="20162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CF3D17-5DE1-4612-9536-A99294C58B6F}"/>
              </a:ext>
            </a:extLst>
          </p:cNvPr>
          <p:cNvSpPr txBox="1"/>
          <p:nvPr/>
        </p:nvSpPr>
        <p:spPr>
          <a:xfrm>
            <a:off x="5652120" y="2211710"/>
            <a:ext cx="2664296" cy="438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l-GR" sz="1200" b="1" dirty="0">
                <a:solidFill>
                  <a:schemeClr val="tx1"/>
                </a:solidFill>
              </a:rPr>
              <a:t>Εξωσκελετικό μυξοειδές χονδροσάρκωμα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B011C-1F5D-43FB-B7D7-ED8DA3B8C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9386" t="52987" r="43020" b="10865"/>
          <a:stretch/>
        </p:blipFill>
        <p:spPr>
          <a:xfrm>
            <a:off x="1677576" y="2859784"/>
            <a:ext cx="3016146" cy="22224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D376135-6247-4B61-93B4-9B45BD928839}"/>
              </a:ext>
            </a:extLst>
          </p:cNvPr>
          <p:cNvSpPr txBox="1"/>
          <p:nvPr/>
        </p:nvSpPr>
        <p:spPr>
          <a:xfrm>
            <a:off x="1691680" y="4704918"/>
            <a:ext cx="2556164" cy="438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l-GR" sz="1200" b="1" dirty="0">
                <a:solidFill>
                  <a:schemeClr val="tx1"/>
                </a:solidFill>
              </a:rPr>
              <a:t>Χαμηλής κακοήθειας </a:t>
            </a:r>
            <a:r>
              <a:rPr lang="el-GR" sz="1200" b="1" dirty="0" err="1">
                <a:solidFill>
                  <a:schemeClr val="tx1"/>
                </a:solidFill>
              </a:rPr>
              <a:t>ινομυξοειδές</a:t>
            </a:r>
            <a:r>
              <a:rPr lang="el-GR" sz="1200" b="1" dirty="0">
                <a:solidFill>
                  <a:schemeClr val="tx1"/>
                </a:solidFill>
              </a:rPr>
              <a:t> σάρκωμα</a:t>
            </a:r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184B2F8-FEAD-49D3-80BA-DB1C019089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57202" t="15454" r="16039" b="48398"/>
          <a:stretch/>
        </p:blipFill>
        <p:spPr>
          <a:xfrm>
            <a:off x="4860032" y="2859783"/>
            <a:ext cx="3005458" cy="22837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F2991F-C6D2-410D-800F-93D3CED6CF62}"/>
              </a:ext>
            </a:extLst>
          </p:cNvPr>
          <p:cNvSpPr txBox="1"/>
          <p:nvPr/>
        </p:nvSpPr>
        <p:spPr>
          <a:xfrm>
            <a:off x="4860032" y="4704918"/>
            <a:ext cx="1285784" cy="4385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>
            <a:spAutoFit/>
          </a:bodyPr>
          <a:lstStyle/>
          <a:p>
            <a:pPr defTabSz="342900">
              <a:defRPr/>
            </a:pPr>
            <a:r>
              <a:rPr lang="el-GR" sz="1200" b="1" dirty="0">
                <a:solidFill>
                  <a:schemeClr val="tx1"/>
                </a:solidFill>
              </a:rPr>
              <a:t>Μυξοειδές </a:t>
            </a:r>
            <a:r>
              <a:rPr lang="en-US" sz="1200" b="1" dirty="0">
                <a:solidFill>
                  <a:schemeClr val="tx1"/>
                </a:solidFill>
              </a:rPr>
              <a:t>DFSP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D13D2E4-C26C-4F60-896D-84234A452E6A}"/>
              </a:ext>
            </a:extLst>
          </p:cNvPr>
          <p:cNvSpPr txBox="1"/>
          <p:nvPr/>
        </p:nvSpPr>
        <p:spPr>
          <a:xfrm>
            <a:off x="0" y="4735696"/>
            <a:ext cx="1512168" cy="40780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altLang="el-GR" sz="1100" i="1" dirty="0" err="1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Hornick</a:t>
            </a:r>
            <a:r>
              <a:rPr lang="en-US" altLang="el-GR" sz="1100" i="1" dirty="0">
                <a:solidFill>
                  <a:schemeClr val="accent1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Practical Soft Tissue Pathol 2019</a:t>
            </a:r>
            <a:endParaRPr lang="el-GR" altLang="el-GR" sz="1100" i="1" dirty="0">
              <a:solidFill>
                <a:schemeClr val="accent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827584" y="141484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 dirty="0">
                <a:solidFill>
                  <a:schemeClr val="accent1"/>
                </a:solidFill>
              </a:rPr>
              <a:t>Σαρκώματα με </a:t>
            </a:r>
            <a:r>
              <a:rPr lang="el-GR" sz="2400" b="1" dirty="0" err="1">
                <a:solidFill>
                  <a:schemeClr val="accent1"/>
                </a:solidFill>
              </a:rPr>
              <a:t>μυξοειδές</a:t>
            </a:r>
            <a:r>
              <a:rPr lang="el-GR" sz="2400" b="1" dirty="0">
                <a:solidFill>
                  <a:schemeClr val="accent1"/>
                </a:solidFill>
              </a:rPr>
              <a:t> στρώμα</a:t>
            </a:r>
          </a:p>
        </p:txBody>
      </p:sp>
    </p:spTree>
    <p:extLst>
      <p:ext uri="{BB962C8B-B14F-4D97-AF65-F5344CB8AC3E}">
        <p14:creationId xmlns:p14="http://schemas.microsoft.com/office/powerpoint/2010/main" val="3731085092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1547664" y="123478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Catamaran"/>
                <a:cs typeface="Catamaran"/>
                <a:sym typeface="Catamaran"/>
              </a:rPr>
              <a:t>Μηνύματα για το σπίτι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0" y="688504"/>
            <a:ext cx="8892480" cy="432426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/>
              <a:t>Σε κάθε </a:t>
            </a:r>
            <a:r>
              <a:rPr lang="el-GR" sz="1600" b="1" dirty="0" err="1"/>
              <a:t>ατρακτοκυτταρικό</a:t>
            </a:r>
            <a:r>
              <a:rPr lang="el-GR" sz="1600" b="1" dirty="0"/>
              <a:t> ( ή/και </a:t>
            </a:r>
            <a:r>
              <a:rPr lang="el-GR" sz="1600" b="1" dirty="0" err="1"/>
              <a:t>επιθηλιοειδές</a:t>
            </a:r>
            <a:r>
              <a:rPr lang="el-GR" sz="1600" b="1" dirty="0"/>
              <a:t> νεόπλασμα) έλεγχος </a:t>
            </a:r>
            <a:r>
              <a:rPr lang="en-US" sz="1600" b="1" dirty="0"/>
              <a:t>MUC4 (</a:t>
            </a:r>
            <a:r>
              <a:rPr lang="el-GR" sz="1600" b="1" dirty="0"/>
              <a:t>+ κερατίνες)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/>
              <a:t>Επί </a:t>
            </a:r>
            <a:r>
              <a:rPr lang="el-GR" sz="1600" b="1" dirty="0">
                <a:solidFill>
                  <a:schemeClr val="accent1"/>
                </a:solidFill>
              </a:rPr>
              <a:t>παρουσίας </a:t>
            </a:r>
            <a:r>
              <a:rPr lang="el-GR" sz="1600" b="1" dirty="0" err="1">
                <a:solidFill>
                  <a:schemeClr val="accent1"/>
                </a:solidFill>
              </a:rPr>
              <a:t>μυξωματώδους</a:t>
            </a:r>
            <a:r>
              <a:rPr lang="el-GR" sz="1600" b="1" dirty="0">
                <a:solidFill>
                  <a:schemeClr val="accent1"/>
                </a:solidFill>
              </a:rPr>
              <a:t> υποστρώματος σε </a:t>
            </a:r>
            <a:r>
              <a:rPr lang="el-GR" sz="1600" b="1" dirty="0" err="1">
                <a:solidFill>
                  <a:schemeClr val="accent1"/>
                </a:solidFill>
              </a:rPr>
              <a:t>ινοβλαστικά</a:t>
            </a:r>
            <a:r>
              <a:rPr lang="el-GR" sz="1600" b="1" dirty="0">
                <a:solidFill>
                  <a:schemeClr val="accent1"/>
                </a:solidFill>
              </a:rPr>
              <a:t> νεοπλάσματα χωρίς αξιόλογη </a:t>
            </a:r>
            <a:r>
              <a:rPr lang="el-GR" sz="1600" b="1" dirty="0" err="1">
                <a:solidFill>
                  <a:schemeClr val="accent1"/>
                </a:solidFill>
              </a:rPr>
              <a:t>ατυπία</a:t>
            </a:r>
            <a:r>
              <a:rPr lang="el-GR" sz="1600" b="1" dirty="0">
                <a:solidFill>
                  <a:schemeClr val="accent1"/>
                </a:solidFill>
              </a:rPr>
              <a:t>         έλεγχος  </a:t>
            </a:r>
            <a:r>
              <a:rPr lang="en-US" sz="1600" b="1" dirty="0">
                <a:solidFill>
                  <a:schemeClr val="accent1"/>
                </a:solidFill>
              </a:rPr>
              <a:t>MUC</a:t>
            </a:r>
            <a:r>
              <a:rPr lang="el-GR" sz="1600" b="1" dirty="0">
                <a:solidFill>
                  <a:schemeClr val="accent1"/>
                </a:solidFill>
              </a:rPr>
              <a:t>4</a:t>
            </a:r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>
                <a:solidFill>
                  <a:schemeClr val="accent1"/>
                </a:solidFill>
              </a:rPr>
              <a:t>Μορφολογία </a:t>
            </a:r>
            <a:r>
              <a:rPr lang="el-GR" sz="1600" b="1" dirty="0" err="1">
                <a:solidFill>
                  <a:schemeClr val="accent1"/>
                </a:solidFill>
              </a:rPr>
              <a:t>μυξοϊνοσαρκώματος</a:t>
            </a:r>
            <a:r>
              <a:rPr lang="el-GR" sz="1600" b="1" dirty="0">
                <a:solidFill>
                  <a:schemeClr val="accent1"/>
                </a:solidFill>
              </a:rPr>
              <a:t> σε </a:t>
            </a:r>
            <a:r>
              <a:rPr lang="el-GR" sz="1600" b="1" dirty="0" err="1">
                <a:solidFill>
                  <a:schemeClr val="accent1"/>
                </a:solidFill>
              </a:rPr>
              <a:t>ενδοκοιλιακό</a:t>
            </a:r>
            <a:r>
              <a:rPr lang="el-GR" sz="1600" b="1" dirty="0"/>
              <a:t> νεόπλασμα είναι κατ’ αρχήν συμβατή με </a:t>
            </a:r>
            <a:r>
              <a:rPr lang="el-GR" sz="1600" b="1" dirty="0" err="1">
                <a:solidFill>
                  <a:schemeClr val="accent1"/>
                </a:solidFill>
              </a:rPr>
              <a:t>αποδιαφοροποιημένο</a:t>
            </a:r>
            <a:r>
              <a:rPr lang="el-GR" sz="1600" b="1" dirty="0">
                <a:solidFill>
                  <a:schemeClr val="accent1"/>
                </a:solidFill>
              </a:rPr>
              <a:t> </a:t>
            </a:r>
            <a:r>
              <a:rPr lang="el-GR" sz="1600" b="1" dirty="0" err="1">
                <a:solidFill>
                  <a:schemeClr val="accent1"/>
                </a:solidFill>
              </a:rPr>
              <a:t>λιποσάρκωμα</a:t>
            </a:r>
            <a:r>
              <a:rPr lang="el-GR" sz="1600" b="1" dirty="0">
                <a:solidFill>
                  <a:schemeClr val="accent1"/>
                </a:solidFill>
              </a:rPr>
              <a:t> </a:t>
            </a:r>
            <a:r>
              <a:rPr lang="el-GR" sz="1600" b="1" dirty="0"/>
              <a:t>   </a:t>
            </a:r>
            <a:r>
              <a:rPr lang="en-US" sz="1600" b="1" dirty="0"/>
              <a:t>    </a:t>
            </a:r>
            <a:r>
              <a:rPr lang="el-GR" sz="1600" b="1" dirty="0"/>
              <a:t> έλεγχος </a:t>
            </a:r>
            <a:r>
              <a:rPr lang="en-US" sz="1600" b="1" dirty="0"/>
              <a:t>MDM2/CDK4</a:t>
            </a:r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/>
              <a:t>Μορφολογία </a:t>
            </a:r>
            <a:r>
              <a:rPr lang="el-GR" sz="1600" b="1" dirty="0" err="1">
                <a:solidFill>
                  <a:schemeClr val="accent1"/>
                </a:solidFill>
              </a:rPr>
              <a:t>μυξοειδούς</a:t>
            </a:r>
            <a:r>
              <a:rPr lang="el-GR" sz="1600" b="1" dirty="0">
                <a:solidFill>
                  <a:schemeClr val="accent1"/>
                </a:solidFill>
              </a:rPr>
              <a:t> </a:t>
            </a:r>
            <a:r>
              <a:rPr lang="el-GR" sz="1600" b="1" dirty="0" err="1">
                <a:solidFill>
                  <a:schemeClr val="accent1"/>
                </a:solidFill>
              </a:rPr>
              <a:t>λιποσαρκώματος</a:t>
            </a:r>
            <a:r>
              <a:rPr lang="el-GR" sz="1600" b="1" dirty="0">
                <a:solidFill>
                  <a:schemeClr val="accent1"/>
                </a:solidFill>
              </a:rPr>
              <a:t> στο </a:t>
            </a:r>
            <a:r>
              <a:rPr lang="el-GR" sz="1600" b="1" dirty="0" err="1">
                <a:solidFill>
                  <a:schemeClr val="accent1"/>
                </a:solidFill>
              </a:rPr>
              <a:t>οπισθοπεριτόναιο</a:t>
            </a:r>
            <a:r>
              <a:rPr lang="el-GR" sz="1600" b="1" dirty="0">
                <a:solidFill>
                  <a:schemeClr val="accent1"/>
                </a:solidFill>
              </a:rPr>
              <a:t>      </a:t>
            </a:r>
            <a:r>
              <a:rPr lang="el-GR" sz="1600" b="1" dirty="0"/>
              <a:t>  κατ’ αρχήν </a:t>
            </a:r>
            <a:r>
              <a:rPr lang="el-GR" sz="1600" b="1" dirty="0">
                <a:solidFill>
                  <a:schemeClr val="accent1"/>
                </a:solidFill>
              </a:rPr>
              <a:t>καλά διαφοροποιημένο</a:t>
            </a:r>
            <a:r>
              <a:rPr lang="el-GR" sz="1600" b="1" dirty="0"/>
              <a:t> </a:t>
            </a:r>
            <a:r>
              <a:rPr lang="el-GR" sz="1600" b="1" dirty="0" err="1">
                <a:solidFill>
                  <a:schemeClr val="accent1"/>
                </a:solidFill>
              </a:rPr>
              <a:t>λιποσάρκωμα</a:t>
            </a:r>
            <a:r>
              <a:rPr lang="el-GR" sz="1600" b="1" dirty="0"/>
              <a:t>         </a:t>
            </a:r>
            <a:r>
              <a:rPr lang="en-US" sz="1600" b="1" dirty="0"/>
              <a:t>FISH</a:t>
            </a:r>
            <a:r>
              <a:rPr lang="el-GR" sz="1600" b="1" dirty="0"/>
              <a:t> για </a:t>
            </a:r>
            <a:r>
              <a:rPr lang="en-US" sz="1600" b="1" dirty="0"/>
              <a:t>MDM2/CDK4</a:t>
            </a:r>
            <a:endParaRPr lang="el-GR" sz="1600" b="1" dirty="0"/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/>
              <a:t>Έλεγχος για </a:t>
            </a:r>
            <a:r>
              <a:rPr lang="en-US" sz="1600" b="1" dirty="0"/>
              <a:t>DDIT3</a:t>
            </a:r>
            <a:r>
              <a:rPr lang="el-GR" sz="1600" b="1" dirty="0"/>
              <a:t> σε κάθε </a:t>
            </a:r>
            <a:r>
              <a:rPr lang="el-GR" sz="1600" b="1" dirty="0" err="1"/>
              <a:t>στρογγυλοκυτταρικό</a:t>
            </a:r>
            <a:r>
              <a:rPr lang="el-GR" sz="1600" b="1" dirty="0"/>
              <a:t> σάρκωμα 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 err="1"/>
              <a:t>Μοξοειδές</a:t>
            </a:r>
            <a:r>
              <a:rPr lang="el-GR" sz="1600" b="1" dirty="0"/>
              <a:t> νεόπλασμα με </a:t>
            </a:r>
            <a:r>
              <a:rPr lang="el-GR" sz="1600" b="1" dirty="0" err="1"/>
              <a:t>επιθηλιοειδή</a:t>
            </a:r>
            <a:r>
              <a:rPr lang="el-GR" sz="1600" b="1" dirty="0"/>
              <a:t> κύτταρα         έλεγχος για κερατίνες, </a:t>
            </a:r>
            <a:r>
              <a:rPr lang="en-US" sz="1600" b="1" dirty="0" err="1"/>
              <a:t>brachuyry</a:t>
            </a:r>
            <a:r>
              <a:rPr lang="el-GR" sz="1600" b="1" dirty="0"/>
              <a:t> και σύντηξη</a:t>
            </a:r>
            <a:r>
              <a:rPr lang="en-US" sz="1600" b="1" dirty="0"/>
              <a:t> NR4A3 ( </a:t>
            </a:r>
            <a:r>
              <a:rPr lang="el-GR" sz="1600" b="1" dirty="0"/>
              <a:t>αν κερατίνες - )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/>
              <a:t>Μορφολογία πλειόμορφου σαρκώματος στο υποδόριο         έλεγχος για εστιακή </a:t>
            </a:r>
            <a:r>
              <a:rPr lang="el-GR" sz="1600" b="1" dirty="0" err="1"/>
              <a:t>μυξοειδή</a:t>
            </a:r>
            <a:r>
              <a:rPr lang="el-GR" sz="1600" b="1" dirty="0"/>
              <a:t> εκφύλιση         υψηλόβαθμο μυξοϊνοσάρκωμα   </a:t>
            </a:r>
          </a:p>
          <a:p>
            <a:pPr marL="269875" indent="-269875">
              <a:spcAft>
                <a:spcPts val="600"/>
              </a:spcAft>
              <a:buClr>
                <a:schemeClr val="accent1"/>
              </a:buClr>
              <a:buSzPct val="120000"/>
              <a:buFont typeface="Arial" pitchFamily="34" charset="0"/>
              <a:buChar char="•"/>
            </a:pPr>
            <a:r>
              <a:rPr lang="el-GR" sz="1600" b="1" dirty="0">
                <a:solidFill>
                  <a:schemeClr val="accent1"/>
                </a:solidFill>
              </a:rPr>
              <a:t>Σε κάθε ταχέως αναπτυσσόμενη αλλοίωση με </a:t>
            </a:r>
            <a:r>
              <a:rPr lang="el-GR" sz="1600" b="1" dirty="0" err="1">
                <a:solidFill>
                  <a:schemeClr val="accent1"/>
                </a:solidFill>
              </a:rPr>
              <a:t>μυξοειδές</a:t>
            </a:r>
            <a:r>
              <a:rPr lang="el-GR" sz="1600" b="1" dirty="0">
                <a:solidFill>
                  <a:schemeClr val="accent1"/>
                </a:solidFill>
              </a:rPr>
              <a:t> στρώμα έλεγχος για </a:t>
            </a:r>
            <a:r>
              <a:rPr lang="el-GR" sz="1600" b="1" dirty="0" err="1">
                <a:solidFill>
                  <a:schemeClr val="accent1"/>
                </a:solidFill>
              </a:rPr>
              <a:t>διαμεταθέσεις</a:t>
            </a:r>
            <a:r>
              <a:rPr lang="el-GR" sz="1600" b="1" dirty="0">
                <a:solidFill>
                  <a:schemeClr val="accent1"/>
                </a:solidFill>
              </a:rPr>
              <a:t> </a:t>
            </a:r>
            <a:r>
              <a:rPr lang="en-US" sz="1600" b="1" dirty="0">
                <a:solidFill>
                  <a:schemeClr val="accent1"/>
                </a:solidFill>
              </a:rPr>
              <a:t>USP6 </a:t>
            </a:r>
            <a:r>
              <a:rPr lang="el-GR" sz="1600" b="1" dirty="0">
                <a:solidFill>
                  <a:schemeClr val="accent1"/>
                </a:solidFill>
              </a:rPr>
              <a:t>με </a:t>
            </a:r>
            <a:r>
              <a:rPr lang="en-US" sz="1600" b="1" dirty="0">
                <a:solidFill>
                  <a:schemeClr val="accent1"/>
                </a:solidFill>
              </a:rPr>
              <a:t>NGS</a:t>
            </a:r>
            <a:r>
              <a:rPr lang="el-GR" sz="1600" b="1" dirty="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5220072" y="2211710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2051720" y="1707654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6732240" y="2571750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>
            <a:off x="3563888" y="2787774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- Ευθύγραμμο βέλος σύνδεσης"/>
          <p:cNvCxnSpPr/>
          <p:nvPr/>
        </p:nvCxnSpPr>
        <p:spPr>
          <a:xfrm>
            <a:off x="5004048" y="3435846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- Ευθύγραμμο βέλος σύνδεσης"/>
          <p:cNvCxnSpPr/>
          <p:nvPr/>
        </p:nvCxnSpPr>
        <p:spPr>
          <a:xfrm>
            <a:off x="5724128" y="4011910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>
            <a:off x="2267744" y="4227934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2483768" y="1779662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solidFill>
                  <a:schemeClr val="bg1"/>
                </a:solidFill>
              </a:rPr>
              <a:t>Ευχαριστώ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-20538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 err="1">
                <a:solidFill>
                  <a:schemeClr val="accent1"/>
                </a:solidFill>
              </a:rPr>
              <a:t>Μυξοειδή</a:t>
            </a:r>
            <a:r>
              <a:rPr lang="el-GR" sz="2000" b="1" dirty="0">
                <a:solidFill>
                  <a:schemeClr val="accent1"/>
                </a:solidFill>
              </a:rPr>
              <a:t> νεοπλάσματα με χαρακτηριστικό αγγειακό δίκτυο</a:t>
            </a:r>
          </a:p>
        </p:txBody>
      </p:sp>
      <p:sp>
        <p:nvSpPr>
          <p:cNvPr id="4" name="3 - TextBox"/>
          <p:cNvSpPr txBox="1"/>
          <p:nvPr/>
        </p:nvSpPr>
        <p:spPr>
          <a:xfrm>
            <a:off x="0" y="411219"/>
            <a:ext cx="6300192" cy="1800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Εν τω </a:t>
            </a:r>
            <a:r>
              <a:rPr lang="el-GR" sz="1600" b="1" dirty="0" err="1"/>
              <a:t>βάθει</a:t>
            </a:r>
            <a:r>
              <a:rPr lang="el-GR" sz="1600" b="1" dirty="0"/>
              <a:t> </a:t>
            </a:r>
            <a:r>
              <a:rPr lang="el-GR" sz="1600" b="1" dirty="0" err="1"/>
              <a:t>αγγειομύξωμα</a:t>
            </a:r>
            <a:r>
              <a:rPr lang="el-GR" sz="1600" b="1" dirty="0"/>
              <a:t> </a:t>
            </a:r>
            <a:r>
              <a:rPr lang="el-GR" sz="1600" dirty="0"/>
              <a:t>→ </a:t>
            </a:r>
            <a:r>
              <a:rPr lang="el-GR" sz="1600" dirty="0" err="1"/>
              <a:t>περιαγγειακή</a:t>
            </a:r>
            <a:r>
              <a:rPr lang="el-GR" sz="1600" dirty="0"/>
              <a:t> </a:t>
            </a:r>
            <a:r>
              <a:rPr lang="el-GR" sz="1600" dirty="0" err="1"/>
              <a:t>υαλοειδοποίηση</a:t>
            </a:r>
            <a:endParaRPr lang="el-GR" sz="1600" dirty="0"/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Μυξοϊνοσάρκωμα</a:t>
            </a:r>
            <a:r>
              <a:rPr lang="el-GR" sz="1600" dirty="0"/>
              <a:t> → </a:t>
            </a:r>
            <a:r>
              <a:rPr lang="el-GR" sz="1600" dirty="0" err="1"/>
              <a:t>κεκαμμένα</a:t>
            </a:r>
            <a:r>
              <a:rPr lang="el-GR" sz="1600" dirty="0"/>
              <a:t> αγγεία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 err="1"/>
              <a:t>Μυξοειδές</a:t>
            </a:r>
            <a:r>
              <a:rPr lang="el-GR" sz="1600" b="1" dirty="0"/>
              <a:t> </a:t>
            </a:r>
            <a:r>
              <a:rPr lang="el-GR" sz="1600" b="1" dirty="0" err="1"/>
              <a:t>λιποσάρκωμα</a:t>
            </a:r>
            <a:r>
              <a:rPr lang="el-GR" sz="1600" b="1" dirty="0"/>
              <a:t> </a:t>
            </a:r>
            <a:r>
              <a:rPr lang="el-GR" sz="1600" dirty="0"/>
              <a:t>→ δίκτυο </a:t>
            </a:r>
            <a:r>
              <a:rPr lang="el-GR" sz="1600" dirty="0" err="1"/>
              <a:t>λεπτοτοιχωματικών</a:t>
            </a:r>
            <a:r>
              <a:rPr lang="el-GR" sz="1600" dirty="0"/>
              <a:t> </a:t>
            </a:r>
            <a:r>
              <a:rPr lang="el-GR" sz="1600" dirty="0" err="1"/>
              <a:t>διακλαδούμενων</a:t>
            </a:r>
            <a:r>
              <a:rPr lang="el-GR" sz="1600" dirty="0"/>
              <a:t> τριχοειδών</a:t>
            </a:r>
          </a:p>
          <a:p>
            <a:pPr marL="179388" indent="-179388">
              <a:spcAft>
                <a:spcPts val="600"/>
              </a:spcAft>
              <a:buClr>
                <a:schemeClr val="accent1"/>
              </a:buClr>
              <a:buFont typeface="Arial" pitchFamily="34" charset="0"/>
              <a:buChar char="•"/>
            </a:pPr>
            <a:r>
              <a:rPr lang="el-GR" sz="1600" b="1" dirty="0"/>
              <a:t>Χαμηλής κακοήθειας </a:t>
            </a:r>
            <a:r>
              <a:rPr lang="el-GR" sz="1600" b="1" dirty="0" err="1"/>
              <a:t>ινομυξοειδές</a:t>
            </a:r>
            <a:r>
              <a:rPr lang="el-GR" sz="1600" b="1" dirty="0"/>
              <a:t> σάρκωμα </a:t>
            </a:r>
            <a:r>
              <a:rPr lang="el-GR" sz="1600" dirty="0"/>
              <a:t>→ αψίδες </a:t>
            </a:r>
            <a:r>
              <a:rPr lang="el-GR" sz="1600" dirty="0" err="1"/>
              <a:t>διακλαδούμενων</a:t>
            </a:r>
            <a:r>
              <a:rPr lang="el-GR" sz="1600" dirty="0"/>
              <a:t> αιμοφόρων αγγείων</a:t>
            </a:r>
          </a:p>
        </p:txBody>
      </p:sp>
      <p:pic>
        <p:nvPicPr>
          <p:cNvPr id="6" name="Picture 2" descr="C:\Users\User\Desktop\12.6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193708"/>
            <a:ext cx="3024336" cy="2646294"/>
          </a:xfrm>
          <a:prstGeom prst="rect">
            <a:avLst/>
          </a:prstGeom>
          <a:noFill/>
        </p:spPr>
      </p:pic>
      <p:sp>
        <p:nvSpPr>
          <p:cNvPr id="7" name="6 - Ορθογώνιο"/>
          <p:cNvSpPr/>
          <p:nvPr/>
        </p:nvSpPr>
        <p:spPr>
          <a:xfrm>
            <a:off x="5832648" y="4887039"/>
            <a:ext cx="334786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i="1" dirty="0" err="1">
                <a:solidFill>
                  <a:schemeClr val="accent1"/>
                </a:solidFill>
              </a:rPr>
              <a:t>Hornick</a:t>
            </a:r>
            <a:r>
              <a:rPr lang="en-US" sz="1050" i="1" dirty="0">
                <a:solidFill>
                  <a:schemeClr val="accent1"/>
                </a:solidFill>
              </a:rPr>
              <a:t>, Practical soft tissue pathology 2019</a:t>
            </a:r>
            <a:endParaRPr lang="el-GR" sz="1050" i="1" dirty="0">
              <a:solidFill>
                <a:schemeClr val="accent1"/>
              </a:solidFill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4785998"/>
            <a:ext cx="341987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050" b="1" dirty="0"/>
              <a:t>Αγγειακό πρότυπο </a:t>
            </a:r>
            <a:r>
              <a:rPr lang="el-GR" sz="1050" b="1" dirty="0" err="1"/>
              <a:t>μυξοειδούς</a:t>
            </a:r>
            <a:r>
              <a:rPr lang="el-GR" sz="1050" b="1" dirty="0"/>
              <a:t> </a:t>
            </a:r>
            <a:r>
              <a:rPr lang="el-GR" sz="1050" b="1" dirty="0" err="1"/>
              <a:t>λιποσαρκώματος</a:t>
            </a:r>
            <a:endParaRPr lang="el-GR" sz="1050" b="1" dirty="0"/>
          </a:p>
        </p:txBody>
      </p:sp>
      <p:pic>
        <p:nvPicPr>
          <p:cNvPr id="4098" name="Picture 2" descr="C:\Users\User\Desktop\11 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211710"/>
            <a:ext cx="2952328" cy="2592288"/>
          </a:xfrm>
          <a:prstGeom prst="rect">
            <a:avLst/>
          </a:prstGeom>
          <a:noFill/>
        </p:spPr>
      </p:pic>
      <p:pic>
        <p:nvPicPr>
          <p:cNvPr id="4099" name="Picture 3" descr="C:\Users\User\Desktop\5 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211711"/>
            <a:ext cx="2915816" cy="2520280"/>
          </a:xfrm>
          <a:prstGeom prst="rect">
            <a:avLst/>
          </a:prstGeom>
          <a:noFill/>
        </p:spPr>
      </p:pic>
      <p:sp>
        <p:nvSpPr>
          <p:cNvPr id="10" name="9 - Ορθογώνιο"/>
          <p:cNvSpPr/>
          <p:nvPr/>
        </p:nvSpPr>
        <p:spPr>
          <a:xfrm>
            <a:off x="6228184" y="4537452"/>
            <a:ext cx="291581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1100" b="1" dirty="0"/>
              <a:t>Μυξοϊνοσάρκωμα</a:t>
            </a:r>
            <a:r>
              <a:rPr lang="en-US" sz="1100" b="1" dirty="0"/>
              <a:t>.</a:t>
            </a:r>
            <a:endParaRPr lang="el-GR" sz="1100" b="1" dirty="0"/>
          </a:p>
        </p:txBody>
      </p:sp>
      <p:sp>
        <p:nvSpPr>
          <p:cNvPr id="11" name="10 - Ορθογώνιο"/>
          <p:cNvSpPr/>
          <p:nvPr/>
        </p:nvSpPr>
        <p:spPr>
          <a:xfrm>
            <a:off x="3203848" y="4681835"/>
            <a:ext cx="288032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l-GR" sz="900" b="1" dirty="0"/>
              <a:t>Χαμηλής κακοήθειας </a:t>
            </a:r>
            <a:r>
              <a:rPr lang="el-GR" sz="900" b="1" dirty="0" err="1"/>
              <a:t>ινομυξοειδές</a:t>
            </a:r>
            <a:r>
              <a:rPr lang="el-GR" sz="900" b="1" dirty="0"/>
              <a:t>  σάρκωμα</a:t>
            </a:r>
          </a:p>
        </p:txBody>
      </p:sp>
      <p:pic>
        <p:nvPicPr>
          <p:cNvPr id="1026" name="Picture 2" descr="C:\Users\User\Desktop\PENNY SA\B1930 AGGEIOMYKS\100X1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0680" y="483519"/>
            <a:ext cx="2843808" cy="1656184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6516216" y="1851672"/>
            <a:ext cx="208823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b="1" dirty="0"/>
              <a:t>Επιθετικό </a:t>
            </a:r>
            <a:r>
              <a:rPr lang="el-GR" sz="1200" b="1" dirty="0" err="1"/>
              <a:t>αγγειομύξωμα</a:t>
            </a:r>
            <a:endParaRPr lang="el-GR" sz="1200" b="1" dirty="0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Θέμα1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Θέμα1</Template>
  <TotalTime>1844</TotalTime>
  <Words>5117</Words>
  <Application>Microsoft Office PowerPoint</Application>
  <PresentationFormat>Προβολή στην οθόνη (16:9)</PresentationFormat>
  <Paragraphs>805</Paragraphs>
  <Slides>81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87" baseType="lpstr">
      <vt:lpstr>Arial</vt:lpstr>
      <vt:lpstr>Calibri</vt:lpstr>
      <vt:lpstr>Catamaran</vt:lpstr>
      <vt:lpstr>Catamaran Thin</vt:lpstr>
      <vt:lpstr>Wingdings</vt:lpstr>
      <vt:lpstr>Θέμα1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Διαφορική διάγνωση στρωματικών όγκων  γεννητικού συστήματος</vt:lpstr>
      <vt:lpstr>Παρουσίαση του PowerPoint</vt:lpstr>
      <vt:lpstr>Οζώδης περιτονιΐτιδα</vt:lpstr>
      <vt:lpstr>Παρουσίαση του PowerPoint</vt:lpstr>
      <vt:lpstr>Οζώδης περιτονιΐτιδα – κριτήρια διάγνωσης</vt:lpstr>
      <vt:lpstr>Μυξοϊνοσάρκωμα</vt:lpstr>
      <vt:lpstr>Παρουσίαση του PowerPoint</vt:lpstr>
      <vt:lpstr>Παρουσίαση του PowerPoint</vt:lpstr>
      <vt:lpstr>Χαμηλής κακοήθειας ινομυξοειδές σάρκωμα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Μυξοφλεγμονώδες ινοβλαστικό σάρκωμα (MIFS)(Ι)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Νεοπλάσματα με μυξωματώδες στρώμα στα οποία η NGS ανάλυση έχει ιδιαίτερη διαγνωστική αξία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DDIT3 σε μυξοειδές λιποσάρκωμα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User</dc:creator>
  <cp:lastModifiedBy>Dimitrios Loukas</cp:lastModifiedBy>
  <cp:revision>53</cp:revision>
  <dcterms:created xsi:type="dcterms:W3CDTF">2023-02-20T10:27:38Z</dcterms:created>
  <dcterms:modified xsi:type="dcterms:W3CDTF">2023-03-04T07:22:19Z</dcterms:modified>
</cp:coreProperties>
</file>