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9" r:id="rId3"/>
  </p:sldMasterIdLst>
  <p:notesMasterIdLst>
    <p:notesMasterId r:id="rId70"/>
  </p:notesMasterIdLst>
  <p:sldIdLst>
    <p:sldId id="256" r:id="rId4"/>
    <p:sldId id="2577" r:id="rId5"/>
    <p:sldId id="471" r:id="rId6"/>
    <p:sldId id="361" r:id="rId7"/>
    <p:sldId id="366" r:id="rId8"/>
    <p:sldId id="257" r:id="rId9"/>
    <p:sldId id="1684" r:id="rId10"/>
    <p:sldId id="259" r:id="rId11"/>
    <p:sldId id="278" r:id="rId12"/>
    <p:sldId id="1729" r:id="rId13"/>
    <p:sldId id="1730" r:id="rId14"/>
    <p:sldId id="855" r:id="rId15"/>
    <p:sldId id="856" r:id="rId16"/>
    <p:sldId id="1847" r:id="rId17"/>
    <p:sldId id="473" r:id="rId18"/>
    <p:sldId id="367" r:id="rId19"/>
    <p:sldId id="437" r:id="rId20"/>
    <p:sldId id="428" r:id="rId21"/>
    <p:sldId id="438" r:id="rId22"/>
    <p:sldId id="426" r:id="rId23"/>
    <p:sldId id="427" r:id="rId24"/>
    <p:sldId id="368" r:id="rId25"/>
    <p:sldId id="369" r:id="rId26"/>
    <p:sldId id="419" r:id="rId27"/>
    <p:sldId id="313" r:id="rId28"/>
    <p:sldId id="372" r:id="rId29"/>
    <p:sldId id="373" r:id="rId30"/>
    <p:sldId id="374" r:id="rId31"/>
    <p:sldId id="375" r:id="rId32"/>
    <p:sldId id="356" r:id="rId33"/>
    <p:sldId id="434" r:id="rId34"/>
    <p:sldId id="435" r:id="rId35"/>
    <p:sldId id="316" r:id="rId36"/>
    <p:sldId id="436" r:id="rId37"/>
    <p:sldId id="440" r:id="rId38"/>
    <p:sldId id="441" r:id="rId39"/>
    <p:sldId id="388" r:id="rId40"/>
    <p:sldId id="387" r:id="rId41"/>
    <p:sldId id="390" r:id="rId42"/>
    <p:sldId id="391" r:id="rId43"/>
    <p:sldId id="395" r:id="rId44"/>
    <p:sldId id="466" r:id="rId45"/>
    <p:sldId id="467" r:id="rId46"/>
    <p:sldId id="468" r:id="rId47"/>
    <p:sldId id="299" r:id="rId48"/>
    <p:sldId id="307" r:id="rId49"/>
    <p:sldId id="308" r:id="rId50"/>
    <p:sldId id="310" r:id="rId51"/>
    <p:sldId id="311" r:id="rId52"/>
    <p:sldId id="323" r:id="rId53"/>
    <p:sldId id="402" r:id="rId54"/>
    <p:sldId id="326" r:id="rId55"/>
    <p:sldId id="327" r:id="rId56"/>
    <p:sldId id="328" r:id="rId57"/>
    <p:sldId id="472" r:id="rId58"/>
    <p:sldId id="376" r:id="rId59"/>
    <p:sldId id="380" r:id="rId60"/>
    <p:sldId id="277" r:id="rId61"/>
    <p:sldId id="2578" r:id="rId62"/>
    <p:sldId id="2579" r:id="rId63"/>
    <p:sldId id="303" r:id="rId64"/>
    <p:sldId id="404" r:id="rId65"/>
    <p:sldId id="392" r:id="rId66"/>
    <p:sldId id="304" r:id="rId67"/>
    <p:sldId id="1842" r:id="rId68"/>
    <p:sldId id="2576"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946"/>
  </p:normalViewPr>
  <p:slideViewPr>
    <p:cSldViewPr snapToGrid="0" snapToObjects="1">
      <p:cViewPr varScale="1">
        <p:scale>
          <a:sx n="115" d="100"/>
          <a:sy n="115" d="100"/>
        </p:scale>
        <p:origin x="1560" y="2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8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188402772905198E-2"/>
          <c:y val="9.5102564102564097E-2"/>
          <c:w val="0.96356108135686303"/>
          <c:h val="0.87669230769230799"/>
        </c:manualLayout>
      </c:layout>
      <c:pie3DChart>
        <c:varyColors val="1"/>
        <c:ser>
          <c:idx val="0"/>
          <c:order val="0"/>
          <c:dPt>
            <c:idx val="0"/>
            <c:bubble3D val="0"/>
            <c:spPr>
              <a:solidFill>
                <a:srgbClr val="00B0F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E749-463B-AEFD-9468760DFDF1}"/>
              </c:ext>
            </c:extLst>
          </c:dPt>
          <c:dPt>
            <c:idx val="1"/>
            <c:bubble3D val="0"/>
            <c:spPr>
              <a:solidFill>
                <a:srgbClr val="FF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E749-463B-AEFD-9468760DFDF1}"/>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E749-463B-AEFD-9468760DFDF1}"/>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E749-463B-AEFD-9468760DFDF1}"/>
              </c:ext>
            </c:extLst>
          </c:dPt>
          <c:dPt>
            <c:idx val="4"/>
            <c:bubble3D val="0"/>
            <c:spPr>
              <a:solidFill>
                <a:srgbClr val="FF9999"/>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E749-463B-AEFD-9468760DFDF1}"/>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E749-463B-AEFD-9468760DFDF1}"/>
              </c:ext>
            </c:extLst>
          </c:dPt>
          <c:dPt>
            <c:idx val="6"/>
            <c:bubble3D val="0"/>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E749-463B-AEFD-9468760DFDF1}"/>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E749-463B-AEFD-9468760DFDF1}"/>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E749-463B-AEFD-9468760DFDF1}"/>
              </c:ext>
            </c:extLst>
          </c:dPt>
          <c:dPt>
            <c:idx val="9"/>
            <c:bubble3D val="0"/>
            <c:spPr>
              <a:solidFill>
                <a:srgbClr val="FF66CC"/>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E749-463B-AEFD-9468760DFDF1}"/>
              </c:ext>
            </c:extLst>
          </c:dPt>
          <c:dPt>
            <c:idx val="10"/>
            <c:bubble3D val="0"/>
            <c:spPr>
              <a:solidFill>
                <a:srgbClr val="9966FF"/>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E749-463B-AEFD-9468760DFDF1}"/>
              </c:ext>
            </c:extLst>
          </c:dPt>
          <c:dPt>
            <c:idx val="11"/>
            <c:bubble3D val="0"/>
            <c:spPr>
              <a:solidFill>
                <a:schemeClr val="accent6">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7-E749-463B-AEFD-9468760DFDF1}"/>
              </c:ext>
            </c:extLst>
          </c:dPt>
          <c:dPt>
            <c:idx val="12"/>
            <c:bubble3D val="0"/>
            <c:spPr>
              <a:solidFill>
                <a:srgbClr val="6BC2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9-E749-463B-AEFD-9468760DFDF1}"/>
              </c:ext>
            </c:extLst>
          </c:dPt>
          <c:dPt>
            <c:idx val="13"/>
            <c:bubble3D val="0"/>
            <c:spPr>
              <a:solidFill>
                <a:schemeClr val="accent2">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B-E749-463B-AEFD-9468760DFDF1}"/>
              </c:ext>
            </c:extLst>
          </c:dPt>
          <c:dLbls>
            <c:delete val="1"/>
          </c:dLbls>
          <c:cat>
            <c:strRef>
              <c:f>Sheet1!$D$2:$D$14</c:f>
              <c:strCache>
                <c:ptCount val="13"/>
                <c:pt idx="0">
                  <c:v>Spindle cell</c:v>
                </c:pt>
                <c:pt idx="1">
                  <c:v>NOS</c:v>
                </c:pt>
                <c:pt idx="2">
                  <c:v>Inflammatory myofibroblastic tumor</c:v>
                </c:pt>
                <c:pt idx="3">
                  <c:v>Peripheral nerve sheath</c:v>
                </c:pt>
                <c:pt idx="4">
                  <c:v>Myopericytoma</c:v>
                </c:pt>
                <c:pt idx="5">
                  <c:v>Lipofibromatosis</c:v>
                </c:pt>
                <c:pt idx="6">
                  <c:v>Infantile myofibromatosis</c:v>
                </c:pt>
                <c:pt idx="7">
                  <c:v>Spindle, epithelioid</c:v>
                </c:pt>
                <c:pt idx="8">
                  <c:v>Small round cell</c:v>
                </c:pt>
                <c:pt idx="9">
                  <c:v>Stromal</c:v>
                </c:pt>
                <c:pt idx="10">
                  <c:v>Not determined</c:v>
                </c:pt>
                <c:pt idx="11">
                  <c:v>Infantile fibrosarcoma</c:v>
                </c:pt>
                <c:pt idx="12">
                  <c:v>GIST</c:v>
                </c:pt>
              </c:strCache>
            </c:strRef>
          </c:cat>
          <c:val>
            <c:numRef>
              <c:f>Sheet1!$C$2:$C$14</c:f>
              <c:numCache>
                <c:formatCode>0%</c:formatCode>
                <c:ptCount val="13"/>
                <c:pt idx="0">
                  <c:v>0.13725490196078399</c:v>
                </c:pt>
                <c:pt idx="1">
                  <c:v>7.8431372549019607E-2</c:v>
                </c:pt>
                <c:pt idx="2">
                  <c:v>9.8039215686274495E-2</c:v>
                </c:pt>
                <c:pt idx="3">
                  <c:v>7.8431372549019607E-2</c:v>
                </c:pt>
                <c:pt idx="4">
                  <c:v>3.9215686274509803E-2</c:v>
                </c:pt>
                <c:pt idx="5">
                  <c:v>1.9607843137254902E-2</c:v>
                </c:pt>
                <c:pt idx="6">
                  <c:v>1.9607843137254902E-2</c:v>
                </c:pt>
                <c:pt idx="7">
                  <c:v>1.9607843137254902E-2</c:v>
                </c:pt>
                <c:pt idx="8">
                  <c:v>1.9607843137254902E-2</c:v>
                </c:pt>
                <c:pt idx="9">
                  <c:v>1.9607843137254902E-2</c:v>
                </c:pt>
                <c:pt idx="10">
                  <c:v>1.9607843137254902E-2</c:v>
                </c:pt>
                <c:pt idx="11">
                  <c:v>0.35294117647058798</c:v>
                </c:pt>
                <c:pt idx="12">
                  <c:v>9.8039215686274495E-2</c:v>
                </c:pt>
              </c:numCache>
            </c:numRef>
          </c:val>
          <c:extLst>
            <c:ext xmlns:c16="http://schemas.microsoft.com/office/drawing/2014/chart" uri="{C3380CC4-5D6E-409C-BE32-E72D297353CC}">
              <c16:uniqueId val="{0000001C-E749-463B-AEFD-9468760DFDF1}"/>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66A4F7-120D-DA41-8531-22489F07EFC8}" type="datetimeFigureOut">
              <a:rPr lang="en-US" smtClean="0"/>
              <a:t>3/27/22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7B750F-8FAC-A344-BC32-19D4AC849F11}" type="slidenum">
              <a:rPr lang="en-US" smtClean="0"/>
              <a:t>‹#›</a:t>
            </a:fld>
            <a:endParaRPr lang="en-US"/>
          </a:p>
        </p:txBody>
      </p:sp>
    </p:spTree>
    <p:extLst>
      <p:ext uri="{BB962C8B-B14F-4D97-AF65-F5344CB8AC3E}">
        <p14:creationId xmlns:p14="http://schemas.microsoft.com/office/powerpoint/2010/main" val="30543216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i="1" kern="1200" dirty="0" err="1">
                <a:solidFill>
                  <a:schemeClr val="tx1"/>
                </a:solidFill>
                <a:latin typeface="+mn-lt"/>
                <a:ea typeface="+mn-ea"/>
                <a:cs typeface="+mn-cs"/>
              </a:rPr>
              <a:t>Merhaba</a:t>
            </a:r>
            <a:endParaRPr lang="en-US" sz="1200" b="1" i="1" kern="1200" dirty="0">
              <a:solidFill>
                <a:schemeClr val="tx1"/>
              </a:solidFill>
              <a:latin typeface="+mn-lt"/>
              <a:ea typeface="+mn-ea"/>
              <a:cs typeface="+mn-cs"/>
            </a:endParaRPr>
          </a:p>
          <a:p>
            <a:r>
              <a:rPr lang="en-US" sz="1200" kern="1200" dirty="0" err="1">
                <a:solidFill>
                  <a:schemeClr val="tx1"/>
                </a:solidFill>
                <a:latin typeface="+mn-lt"/>
                <a:ea typeface="+mn-ea"/>
                <a:cs typeface="+mn-cs"/>
              </a:rPr>
              <a:t>Tünaydın</a:t>
            </a:r>
            <a:r>
              <a:rPr lang="en-US" sz="1200" kern="1200" dirty="0">
                <a:solidFill>
                  <a:schemeClr val="tx1"/>
                </a:solidFill>
                <a:latin typeface="+mn-lt"/>
                <a:ea typeface="+mn-ea"/>
                <a:cs typeface="+mn-cs"/>
              </a:rPr>
              <a:t>: Good afternoon</a:t>
            </a:r>
            <a:endParaRPr lang="en-US" sz="1200" b="1" i="1"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err="1">
                <a:solidFill>
                  <a:schemeClr val="tx1"/>
                </a:solidFill>
                <a:latin typeface="+mn-lt"/>
                <a:ea typeface="+mn-ea"/>
                <a:cs typeface="+mn-cs"/>
              </a:rPr>
              <a:t>İyi</a:t>
            </a:r>
            <a:r>
              <a:rPr lang="en-US" sz="1200" b="1" i="1" kern="1200" dirty="0">
                <a:solidFill>
                  <a:schemeClr val="tx1"/>
                </a:solidFill>
                <a:latin typeface="+mn-lt"/>
                <a:ea typeface="+mn-ea"/>
                <a:cs typeface="+mn-cs"/>
              </a:rPr>
              <a:t> </a:t>
            </a:r>
            <a:r>
              <a:rPr lang="en-US" sz="1200" b="1" i="1" kern="1200" dirty="0" err="1">
                <a:solidFill>
                  <a:schemeClr val="tx1"/>
                </a:solidFill>
                <a:latin typeface="+mn-lt"/>
                <a:ea typeface="+mn-ea"/>
                <a:cs typeface="+mn-cs"/>
              </a:rPr>
              <a:t>akşamlar</a:t>
            </a:r>
            <a:r>
              <a:rPr lang="en-US" sz="1200" b="0" i="0" kern="1200" dirty="0">
                <a:solidFill>
                  <a:schemeClr val="tx1"/>
                </a:solidFill>
                <a:latin typeface="+mn-lt"/>
                <a:ea typeface="+mn-ea"/>
                <a:cs typeface="+mn-cs"/>
              </a:rPr>
              <a:t>	EE </a:t>
            </a:r>
            <a:r>
              <a:rPr lang="en-US" sz="1200" b="0" i="0" kern="1200" dirty="0" err="1">
                <a:solidFill>
                  <a:schemeClr val="tx1"/>
                </a:solidFill>
                <a:latin typeface="+mn-lt"/>
                <a:ea typeface="+mn-ea"/>
                <a:cs typeface="+mn-cs"/>
              </a:rPr>
              <a:t>ahk</a:t>
            </a:r>
            <a:r>
              <a:rPr lang="en-US" sz="1200" b="0" i="0" kern="1200" dirty="0">
                <a:solidFill>
                  <a:schemeClr val="tx1"/>
                </a:solidFill>
                <a:latin typeface="+mn-lt"/>
                <a:ea typeface="+mn-ea"/>
                <a:cs typeface="+mn-cs"/>
              </a:rPr>
              <a:t>-</a:t>
            </a:r>
            <a:r>
              <a:rPr lang="en-US" sz="1200" b="0" i="0" kern="1200" dirty="0" err="1">
                <a:solidFill>
                  <a:schemeClr val="tx1"/>
                </a:solidFill>
                <a:latin typeface="+mn-lt"/>
                <a:ea typeface="+mn-ea"/>
                <a:cs typeface="+mn-cs"/>
              </a:rPr>
              <a:t>shahm</a:t>
            </a:r>
            <a:r>
              <a:rPr lang="en-US" sz="1200" b="0" i="0" kern="1200" dirty="0">
                <a:solidFill>
                  <a:schemeClr val="tx1"/>
                </a:solidFill>
                <a:latin typeface="+mn-lt"/>
                <a:ea typeface="+mn-ea"/>
                <a:cs typeface="+mn-cs"/>
              </a:rPr>
              <a:t>-LAHR	</a:t>
            </a:r>
          </a:p>
          <a:p>
            <a:endParaRPr lang="en-US" dirty="0"/>
          </a:p>
        </p:txBody>
      </p:sp>
      <p:sp>
        <p:nvSpPr>
          <p:cNvPr id="4" name="Slide Number Placeholder 3"/>
          <p:cNvSpPr>
            <a:spLocks noGrp="1"/>
          </p:cNvSpPr>
          <p:nvPr>
            <p:ph type="sldNum" sz="quarter" idx="10"/>
          </p:nvPr>
        </p:nvSpPr>
        <p:spPr/>
        <p:txBody>
          <a:bodyPr/>
          <a:lstStyle/>
          <a:p>
            <a:fld id="{6F7B750F-8FAC-A344-BC32-19D4AC849F11}" type="slidenum">
              <a:rPr lang="en-US" smtClean="0"/>
              <a:t>1</a:t>
            </a:fld>
            <a:endParaRPr lang="en-US"/>
          </a:p>
        </p:txBody>
      </p:sp>
    </p:spTree>
    <p:extLst>
      <p:ext uri="{BB962C8B-B14F-4D97-AF65-F5344CB8AC3E}">
        <p14:creationId xmlns:p14="http://schemas.microsoft.com/office/powerpoint/2010/main" val="386753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34" tIns="45218" rIns="90434" bIns="45218" anchor="b"/>
          <a:lstStyle>
            <a:lvl1pPr defTabSz="931863" eaLnBrk="0" hangingPunct="0">
              <a:defRPr sz="2400">
                <a:solidFill>
                  <a:schemeClr val="tx1"/>
                </a:solidFill>
                <a:latin typeface="Calibri" charset="0"/>
                <a:ea typeface="ＭＳ Ｐゴシック" charset="0"/>
                <a:cs typeface="ＭＳ Ｐゴシック" charset="0"/>
              </a:defRPr>
            </a:lvl1pPr>
            <a:lvl2pPr marL="742950" indent="-285750" defTabSz="931863" eaLnBrk="0" hangingPunct="0">
              <a:defRPr sz="2400">
                <a:solidFill>
                  <a:schemeClr val="tx1"/>
                </a:solidFill>
                <a:latin typeface="Calibri" charset="0"/>
                <a:ea typeface="ＭＳ Ｐゴシック" charset="0"/>
              </a:defRPr>
            </a:lvl2pPr>
            <a:lvl3pPr marL="1143000" indent="-228600" defTabSz="931863" eaLnBrk="0" hangingPunct="0">
              <a:defRPr sz="2400">
                <a:solidFill>
                  <a:schemeClr val="tx1"/>
                </a:solidFill>
                <a:latin typeface="Calibri" charset="0"/>
                <a:ea typeface="ＭＳ Ｐゴシック" charset="0"/>
              </a:defRPr>
            </a:lvl3pPr>
            <a:lvl4pPr marL="1600200" indent="-228600" defTabSz="931863" eaLnBrk="0" hangingPunct="0">
              <a:defRPr sz="2400">
                <a:solidFill>
                  <a:schemeClr val="tx1"/>
                </a:solidFill>
                <a:latin typeface="Calibri" charset="0"/>
                <a:ea typeface="ＭＳ Ｐゴシック" charset="0"/>
              </a:defRPr>
            </a:lvl4pPr>
            <a:lvl5pPr marL="2057400" indent="-228600" defTabSz="931863" eaLnBrk="0" hangingPunct="0">
              <a:defRPr sz="2400">
                <a:solidFill>
                  <a:schemeClr val="tx1"/>
                </a:solidFill>
                <a:latin typeface="Calibri"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C97F2BA5-B4BD-F540-AB9C-5DD047C77CEC}" type="slidenum">
              <a:rPr lang="en-US" sz="1200">
                <a:latin typeface="Times" charset="0"/>
              </a:rPr>
              <a:pPr algn="r" eaLnBrk="1" hangingPunct="1"/>
              <a:t>24</a:t>
            </a:fld>
            <a:endParaRPr lang="en-US" sz="1200">
              <a:latin typeface="Times" charset="0"/>
            </a:endParaRPr>
          </a:p>
        </p:txBody>
      </p:sp>
      <p:sp>
        <p:nvSpPr>
          <p:cNvPr id="30722" name="Rectangle 2"/>
          <p:cNvSpPr>
            <a:spLocks noGrp="1" noRot="1" noChangeAspect="1" noChangeArrowheads="1" noTextEdit="1"/>
          </p:cNvSpPr>
          <p:nvPr>
            <p:ph type="sldImg"/>
          </p:nvPr>
        </p:nvSpPr>
        <p:spPr bwMode="auto">
          <a:xfrm>
            <a:off x="1143000" y="703263"/>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3" name="Rectangle 4"/>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25000"/>
              </a:spcBef>
            </a:pPr>
            <a:r>
              <a:rPr lang="en-US" b="1">
                <a:latin typeface="Arial" charset="0"/>
              </a:rPr>
              <a:t>tumour size, mitotic index, and anatomic location are used in the NCCN consensus approach to risk stratification of primary GIST</a:t>
            </a:r>
            <a:r>
              <a:rPr lang="en-US" b="1" baseline="30000">
                <a:latin typeface="Arial" charset="0"/>
              </a:rPr>
              <a:t>1,2</a:t>
            </a:r>
          </a:p>
          <a:p>
            <a:pPr eaLnBrk="1" hangingPunct="1">
              <a:spcBef>
                <a:spcPct val="25000"/>
              </a:spcBef>
            </a:pPr>
            <a:endParaRPr lang="en-US" b="1">
              <a:latin typeface="Arial" charset="0"/>
            </a:endParaRPr>
          </a:p>
          <a:p>
            <a:pPr lvl="1" eaLnBrk="1" hangingPunct="1">
              <a:spcBef>
                <a:spcPct val="25000"/>
              </a:spcBef>
            </a:pPr>
            <a:r>
              <a:rPr lang="en-US">
                <a:latin typeface="Arial" charset="0"/>
              </a:rPr>
              <a:t>Risk stratification for primary GIST in the imatinib era was initiated with the Fletcher/NIH 2002 consensus criteria. However, in 2006, Miettinen and Lasota, pathologists at AFIP, compiled the largest series of GIST in the medical literature </a:t>
            </a:r>
          </a:p>
          <a:p>
            <a:pPr lvl="1" eaLnBrk="1" hangingPunct="1">
              <a:spcBef>
                <a:spcPct val="25000"/>
              </a:spcBef>
            </a:pPr>
            <a:r>
              <a:rPr lang="en-US">
                <a:latin typeface="Arial" charset="0"/>
              </a:rPr>
              <a:t>The Fletcher/NIH risk assessment system was based on consensus of professional opinion, but the risk stratification system formulated by Miettinen and Lasota in 2006 is based on data for more than 1900 GIST patients (based on tumour location, size, and mitotic rate) who actually did develop recurrence or metastasis</a:t>
            </a:r>
            <a:r>
              <a:rPr lang="en-US" baseline="30000">
                <a:latin typeface="Arial" charset="0"/>
              </a:rPr>
              <a:t>1</a:t>
            </a:r>
            <a:r>
              <a:rPr lang="en-US" baseline="30000">
                <a:latin typeface="Arial" charset="0"/>
                <a:cs typeface="Arial" charset="0"/>
              </a:rPr>
              <a:t>–</a:t>
            </a:r>
            <a:r>
              <a:rPr lang="en-US" baseline="30000">
                <a:latin typeface="Arial" charset="0"/>
              </a:rPr>
              <a:t>3</a:t>
            </a:r>
            <a:r>
              <a:rPr lang="en-US">
                <a:latin typeface="Arial" charset="0"/>
              </a:rPr>
              <a:t>  </a:t>
            </a:r>
          </a:p>
          <a:p>
            <a:pPr lvl="1" eaLnBrk="1" hangingPunct="1">
              <a:spcBef>
                <a:spcPct val="25000"/>
              </a:spcBef>
            </a:pPr>
            <a:r>
              <a:rPr lang="en-US">
                <a:latin typeface="Arial" charset="0"/>
              </a:rPr>
              <a:t>tumour size and mitotic index are the foundation of the 2007 NCCN consensus approach to risk stratification of primary GIST. In addition, data have confirmed results from earlier, small studies showing that tumour location affects risk of disease recurrence and progression</a:t>
            </a:r>
            <a:r>
              <a:rPr lang="en-US" baseline="30000">
                <a:latin typeface="Arial" charset="0"/>
              </a:rPr>
              <a:t>1,2,4</a:t>
            </a:r>
            <a:endParaRPr lang="en-US">
              <a:latin typeface="Arial" charset="0"/>
            </a:endParaRPr>
          </a:p>
          <a:p>
            <a:pPr lvl="1" eaLnBrk="1" hangingPunct="1">
              <a:spcBef>
                <a:spcPct val="25000"/>
              </a:spcBef>
            </a:pPr>
            <a:r>
              <a:rPr lang="en-US">
                <a:latin typeface="Arial" charset="0"/>
              </a:rPr>
              <a:t>Thus, small-intestinal GIST are seen as having greater malignant potential than gastric GIST of equal size</a:t>
            </a:r>
            <a:r>
              <a:rPr lang="en-US" baseline="30000">
                <a:latin typeface="Arial" charset="0"/>
              </a:rPr>
              <a:t>4</a:t>
            </a:r>
            <a:endParaRPr lang="en-US">
              <a:latin typeface="Arial" charset="0"/>
            </a:endParaRPr>
          </a:p>
          <a:p>
            <a:pPr lvl="1" eaLnBrk="1" hangingPunct="1">
              <a:spcBef>
                <a:spcPct val="25000"/>
              </a:spcBef>
            </a:pPr>
            <a:endParaRPr lang="en-US" sz="900">
              <a:latin typeface="Arial" charset="0"/>
            </a:endParaRPr>
          </a:p>
          <a:p>
            <a:pPr eaLnBrk="1" hangingPunct="1">
              <a:spcBef>
                <a:spcPct val="25000"/>
              </a:spcBef>
              <a:buFontTx/>
              <a:buAutoNum type="arabicPeriod"/>
            </a:pPr>
            <a:r>
              <a:rPr lang="en-US" sz="800">
                <a:latin typeface="Arial" charset="0"/>
              </a:rPr>
              <a:t>  Demetri GD, Benjamin RS, Blanke CD, et al. NCCN Task Force report: management of patients with </a:t>
            </a:r>
            <a:br>
              <a:rPr lang="en-US" sz="800">
                <a:latin typeface="Arial" charset="0"/>
              </a:rPr>
            </a:br>
            <a:r>
              <a:rPr lang="en-US" sz="800">
                <a:latin typeface="Arial" charset="0"/>
              </a:rPr>
              <a:t>     gastrointestinal stromal tumour (GIST)</a:t>
            </a:r>
            <a:r>
              <a:rPr lang="en-US" sz="800">
                <a:latin typeface="Arial" charset="0"/>
                <a:cs typeface="Arial" charset="0"/>
              </a:rPr>
              <a:t>—</a:t>
            </a:r>
            <a:r>
              <a:rPr lang="en-US" sz="800">
                <a:latin typeface="Arial" charset="0"/>
              </a:rPr>
              <a:t>update of the NCCN Clinical Practice Guidelines. </a:t>
            </a:r>
            <a:r>
              <a:rPr lang="en-US" sz="800" i="1">
                <a:latin typeface="Arial" charset="0"/>
              </a:rPr>
              <a:t>J Natl Compr </a:t>
            </a:r>
            <a:br>
              <a:rPr lang="en-US" sz="800" i="1">
                <a:latin typeface="Arial" charset="0"/>
              </a:rPr>
            </a:br>
            <a:r>
              <a:rPr lang="en-US" sz="800" i="1">
                <a:latin typeface="Arial" charset="0"/>
              </a:rPr>
              <a:t>     Cancer Netw.</a:t>
            </a:r>
            <a:r>
              <a:rPr lang="en-US" sz="800">
                <a:latin typeface="Arial" charset="0"/>
              </a:rPr>
              <a:t> 2007;5(suppl 2):S1-29.</a:t>
            </a:r>
          </a:p>
          <a:p>
            <a:pPr eaLnBrk="1" hangingPunct="1">
              <a:spcBef>
                <a:spcPct val="25000"/>
              </a:spcBef>
              <a:buFontTx/>
              <a:buAutoNum type="arabicPeriod"/>
            </a:pPr>
            <a:r>
              <a:rPr lang="en-US" sz="800">
                <a:latin typeface="Arial" charset="0"/>
              </a:rPr>
              <a:t>  Miettinen M, Sobin LH, Lasota J. Gastrointestinal stromal tumours of the stomach: a clinicopathologic, </a:t>
            </a:r>
            <a:br>
              <a:rPr lang="en-US" sz="800">
                <a:latin typeface="Arial" charset="0"/>
              </a:rPr>
            </a:br>
            <a:r>
              <a:rPr lang="en-US" sz="800">
                <a:latin typeface="Arial" charset="0"/>
              </a:rPr>
              <a:t>     immunohistochemical, and molecular genetic study of 1765 cases with long-term follow-up. </a:t>
            </a:r>
            <a:r>
              <a:rPr lang="en-US" sz="800" i="1">
                <a:latin typeface="Arial" charset="0"/>
              </a:rPr>
              <a:t>Am J Surg </a:t>
            </a:r>
            <a:br>
              <a:rPr lang="en-US" sz="800" i="1">
                <a:latin typeface="Arial" charset="0"/>
              </a:rPr>
            </a:br>
            <a:r>
              <a:rPr lang="en-US" sz="800" i="1">
                <a:latin typeface="Arial" charset="0"/>
              </a:rPr>
              <a:t>     Pathol</a:t>
            </a:r>
            <a:r>
              <a:rPr lang="en-US" sz="800">
                <a:latin typeface="Arial" charset="0"/>
              </a:rPr>
              <a:t>. 2005;29:52-68.</a:t>
            </a:r>
          </a:p>
          <a:p>
            <a:pPr eaLnBrk="1" hangingPunct="1">
              <a:spcBef>
                <a:spcPct val="25000"/>
              </a:spcBef>
              <a:buFontTx/>
              <a:buAutoNum type="arabicPeriod"/>
            </a:pPr>
            <a:r>
              <a:rPr lang="en-US" sz="800">
                <a:latin typeface="Arial" charset="0"/>
              </a:rPr>
              <a:t>  Fletcher CD, Berman JJ, Corless C, et al. Diagnosis of gastrointestinal stromal tumours: a consensus </a:t>
            </a:r>
            <a:br>
              <a:rPr lang="en-US" sz="800">
                <a:latin typeface="Arial" charset="0"/>
              </a:rPr>
            </a:br>
            <a:r>
              <a:rPr lang="en-US" sz="800">
                <a:latin typeface="Arial" charset="0"/>
              </a:rPr>
              <a:t>     approach. </a:t>
            </a:r>
            <a:r>
              <a:rPr lang="en-US" sz="800" i="1">
                <a:latin typeface="Arial" charset="0"/>
              </a:rPr>
              <a:t>Hum Pathol.</a:t>
            </a:r>
            <a:r>
              <a:rPr lang="en-US" sz="800">
                <a:latin typeface="Arial" charset="0"/>
              </a:rPr>
              <a:t> 2002;33:459-465.</a:t>
            </a:r>
          </a:p>
          <a:p>
            <a:pPr eaLnBrk="1" hangingPunct="1">
              <a:spcBef>
                <a:spcPct val="25000"/>
              </a:spcBef>
              <a:buFontTx/>
              <a:buAutoNum type="arabicPeriod"/>
            </a:pPr>
            <a:r>
              <a:rPr lang="en-US" sz="800">
                <a:latin typeface="Arial" charset="0"/>
              </a:rPr>
              <a:t>  Miettinen M, Lasota J. Gastrointestinal stromal tumours: pathology and prognosis at different sites. </a:t>
            </a:r>
            <a:r>
              <a:rPr lang="en-US" sz="800" i="1">
                <a:latin typeface="Arial" charset="0"/>
              </a:rPr>
              <a:t>Semin </a:t>
            </a:r>
            <a:br>
              <a:rPr lang="en-US" sz="800" i="1">
                <a:latin typeface="Arial" charset="0"/>
              </a:rPr>
            </a:br>
            <a:r>
              <a:rPr lang="en-US" sz="800" i="1">
                <a:latin typeface="Arial" charset="0"/>
              </a:rPr>
              <a:t>     Diagn Pathol. </a:t>
            </a:r>
            <a:r>
              <a:rPr lang="en-US" sz="800">
                <a:latin typeface="Arial" charset="0"/>
              </a:rPr>
              <a:t>2006;23:70-83.</a:t>
            </a:r>
          </a:p>
          <a:p>
            <a:pPr eaLnBrk="1" hangingPunct="1">
              <a:lnSpc>
                <a:spcPct val="70000"/>
              </a:lnSpc>
            </a:pPr>
            <a:endParaRPr lang="en-US" sz="80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rPr>
              <a:t>The rate of recurrence on the </a:t>
            </a:r>
            <a:r>
              <a:rPr lang="en-US" dirty="0" err="1">
                <a:latin typeface="Arial" charset="0"/>
              </a:rPr>
              <a:t>imatinib</a:t>
            </a:r>
            <a:r>
              <a:rPr lang="en-US" dirty="0">
                <a:latin typeface="Arial" charset="0"/>
              </a:rPr>
              <a:t> arm appeared to increase after approximately 18 months (</a:t>
            </a:r>
            <a:r>
              <a:rPr lang="en-US" dirty="0" err="1">
                <a:latin typeface="Arial" charset="0"/>
              </a:rPr>
              <a:t>ie</a:t>
            </a:r>
            <a:r>
              <a:rPr lang="en-US" dirty="0">
                <a:latin typeface="Arial" charset="0"/>
              </a:rPr>
              <a:t>, 6 months after completion of study treatment). This raises the possibility that treatment with adjuvant </a:t>
            </a:r>
            <a:r>
              <a:rPr lang="en-US" dirty="0" err="1">
                <a:latin typeface="Arial" charset="0"/>
              </a:rPr>
              <a:t>imatinib</a:t>
            </a:r>
            <a:r>
              <a:rPr lang="en-US" dirty="0">
                <a:latin typeface="Arial" charset="0"/>
              </a:rPr>
              <a:t> for longer periods may further extend RFS</a:t>
            </a:r>
          </a:p>
          <a:p>
            <a:endParaRPr lang="en-US" dirty="0"/>
          </a:p>
        </p:txBody>
      </p:sp>
      <p:sp>
        <p:nvSpPr>
          <p:cNvPr id="4" name="Slide Number Placeholder 3"/>
          <p:cNvSpPr>
            <a:spLocks noGrp="1"/>
          </p:cNvSpPr>
          <p:nvPr>
            <p:ph type="sldNum" sz="quarter" idx="10"/>
          </p:nvPr>
        </p:nvSpPr>
        <p:spPr/>
        <p:txBody>
          <a:bodyPr/>
          <a:lstStyle/>
          <a:p>
            <a:fld id="{6F7B750F-8FAC-A344-BC32-19D4AC849F11}" type="slidenum">
              <a:rPr lang="en-US" smtClean="0"/>
              <a:t>27</a:t>
            </a:fld>
            <a:endParaRPr lang="en-US"/>
          </a:p>
        </p:txBody>
      </p:sp>
    </p:spTree>
    <p:extLst>
      <p:ext uri="{BB962C8B-B14F-4D97-AF65-F5344CB8AC3E}">
        <p14:creationId xmlns:p14="http://schemas.microsoft.com/office/powerpoint/2010/main" val="3353456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Notes Placeholder 2"/>
          <p:cNvSpPr>
            <a:spLocks noGrp="1"/>
          </p:cNvSpPr>
          <p:nvPr>
            <p:ph type="body" idx="1"/>
          </p:nvPr>
        </p:nvSpPr>
        <p:spPr bwMode="auto">
          <a:xfrm>
            <a:off x="915988" y="4343400"/>
            <a:ext cx="502602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85764" tIns="42883" rIns="85764" bIns="42883" numCol="1" anchor="t" anchorCtr="0" compatLnSpc="1">
            <a:prstTxWarp prst="textNoShape">
              <a:avLst/>
            </a:prstTxWarp>
          </a:bodyPr>
          <a:lstStyle/>
          <a:p>
            <a:pPr eaLnBrk="1" hangingPunct="1">
              <a:spcBef>
                <a:spcPct val="0"/>
              </a:spcBef>
            </a:pPr>
            <a:endParaRPr lang="fi-FI">
              <a:latin typeface="Calibri" charset="0"/>
            </a:endParaRPr>
          </a:p>
        </p:txBody>
      </p:sp>
      <p:sp>
        <p:nvSpPr>
          <p:cNvPr id="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E34C19-E7FD-5F43-B832-103C1BB25A71}" type="slidenum">
              <a:rPr lang="en-US" smtClean="0"/>
              <a:pPr fontAlgn="base">
                <a:spcBef>
                  <a:spcPct val="0"/>
                </a:spcBef>
                <a:spcAft>
                  <a:spcPct val="0"/>
                </a:spcAft>
                <a:defRPr/>
              </a:pPr>
              <a:t>28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8" name="Notes Placeholder 2"/>
          <p:cNvSpPr>
            <a:spLocks noGrp="1"/>
          </p:cNvSpPr>
          <p:nvPr>
            <p:ph type="body" idx="1"/>
          </p:nvPr>
        </p:nvSpPr>
        <p:spPr bwMode="auto">
          <a:xfrm>
            <a:off x="915988" y="4343400"/>
            <a:ext cx="502602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85764" tIns="42883" rIns="85764" bIns="42883" numCol="1" anchor="t" anchorCtr="0" compatLnSpc="1">
            <a:prstTxWarp prst="textNoShape">
              <a:avLst/>
            </a:prstTxWarp>
          </a:bodyPr>
          <a:lstStyle/>
          <a:p>
            <a:pPr eaLnBrk="1" hangingPunct="1">
              <a:spcBef>
                <a:spcPct val="0"/>
              </a:spcBef>
            </a:pPr>
            <a:endParaRPr lang="fi-FI">
              <a:latin typeface="Calibri" charset="0"/>
            </a:endParaRPr>
          </a:p>
        </p:txBody>
      </p:sp>
      <p:sp>
        <p:nvSpPr>
          <p:cNvPr id="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6C5EC1-A283-7149-AC3C-1674C59216F6}" type="slidenum">
              <a:rPr lang="en-US" smtClean="0"/>
              <a:pPr fontAlgn="base">
                <a:spcBef>
                  <a:spcPct val="0"/>
                </a:spcBef>
                <a:spcAft>
                  <a:spcPct val="0"/>
                </a:spcAft>
                <a:defRPr/>
              </a:pPr>
              <a:t>29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Gastric GISTs with </a:t>
            </a:r>
            <a:r>
              <a:rPr lang="en-US" sz="1200" b="1" i="1" kern="1200" dirty="0">
                <a:solidFill>
                  <a:schemeClr val="tx1"/>
                </a:solidFill>
                <a:effectLst/>
                <a:latin typeface="+mn-lt"/>
                <a:ea typeface="+mn-ea"/>
                <a:cs typeface="+mn-cs"/>
              </a:rPr>
              <a:t>KIT </a:t>
            </a:r>
            <a:r>
              <a:rPr lang="en-US" sz="1200" b="1" kern="1200" dirty="0">
                <a:solidFill>
                  <a:schemeClr val="tx1"/>
                </a:solidFill>
                <a:effectLst/>
                <a:latin typeface="+mn-lt"/>
                <a:ea typeface="+mn-ea"/>
                <a:cs typeface="+mn-cs"/>
              </a:rPr>
              <a:t>exon 11 deletions involving codons 557 and 558 are at increased risk of </a:t>
            </a:r>
            <a:r>
              <a:rPr lang="en-US" sz="1200" b="1" kern="1200" dirty="0" err="1">
                <a:solidFill>
                  <a:schemeClr val="tx1"/>
                </a:solidFill>
                <a:effectLst/>
                <a:latin typeface="+mn-lt"/>
                <a:ea typeface="+mn-ea"/>
                <a:cs typeface="+mn-cs"/>
              </a:rPr>
              <a:t>tumour</a:t>
            </a:r>
            <a:r>
              <a:rPr lang="en-US" sz="1200" b="1" kern="1200" dirty="0">
                <a:solidFill>
                  <a:schemeClr val="tx1"/>
                </a:solidFill>
                <a:effectLst/>
                <a:latin typeface="+mn-lt"/>
                <a:ea typeface="+mn-ea"/>
                <a:cs typeface="+mn-cs"/>
              </a:rPr>
              <a:t> rupture. This high-risk feature can be identified in the diagnostic evaluation and should be included in the assessment when </a:t>
            </a:r>
            <a:r>
              <a:rPr lang="en-US" sz="1200" b="1" kern="1200" dirty="0" err="1">
                <a:solidFill>
                  <a:schemeClr val="tx1"/>
                </a:solidFill>
                <a:effectLst/>
                <a:latin typeface="+mn-lt"/>
                <a:ea typeface="+mn-ea"/>
                <a:cs typeface="+mn-cs"/>
              </a:rPr>
              <a:t>neoadjuvant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imatinib</a:t>
            </a:r>
            <a:r>
              <a:rPr lang="en-US" sz="1200" b="1" kern="1200" dirty="0">
                <a:solidFill>
                  <a:schemeClr val="tx1"/>
                </a:solidFill>
                <a:effectLst/>
                <a:latin typeface="+mn-lt"/>
                <a:ea typeface="+mn-ea"/>
                <a:cs typeface="+mn-cs"/>
              </a:rPr>
              <a:t> treatment is considered. </a:t>
            </a:r>
            <a:endParaRPr lang="en-US" dirty="0"/>
          </a:p>
          <a:p>
            <a:endParaRPr lang="en-US" dirty="0"/>
          </a:p>
        </p:txBody>
      </p:sp>
      <p:sp>
        <p:nvSpPr>
          <p:cNvPr id="4" name="Slide Number Placeholder 3"/>
          <p:cNvSpPr>
            <a:spLocks noGrp="1"/>
          </p:cNvSpPr>
          <p:nvPr>
            <p:ph type="sldNum" sz="quarter" idx="10"/>
          </p:nvPr>
        </p:nvSpPr>
        <p:spPr/>
        <p:txBody>
          <a:bodyPr/>
          <a:lstStyle/>
          <a:p>
            <a:fld id="{6F7B750F-8FAC-A344-BC32-19D4AC849F11}" type="slidenum">
              <a:rPr lang="en-US" smtClean="0"/>
              <a:t>32</a:t>
            </a:fld>
            <a:endParaRPr lang="en-US"/>
          </a:p>
        </p:txBody>
      </p:sp>
    </p:spTree>
    <p:extLst>
      <p:ext uri="{BB962C8B-B14F-4D97-AF65-F5344CB8AC3E}">
        <p14:creationId xmlns:p14="http://schemas.microsoft.com/office/powerpoint/2010/main" val="4217964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indent="-457200">
              <a:buFont typeface="Arial"/>
              <a:buChar char="•"/>
            </a:pPr>
            <a:r>
              <a:rPr lang="en-US" sz="1200" dirty="0">
                <a:latin typeface="Arial" pitchFamily="34" charset="0"/>
                <a:cs typeface="Arial" pitchFamily="34" charset="0"/>
              </a:rPr>
              <a:t>KIT and PDGFRA are primary drivers of oncogenic signal in GISTs,</a:t>
            </a:r>
            <a:r>
              <a:rPr lang="en-US" sz="1200" baseline="0" dirty="0">
                <a:latin typeface="Arial" pitchFamily="34" charset="0"/>
                <a:cs typeface="Arial" pitchFamily="34" charset="0"/>
              </a:rPr>
              <a:t> and there is a wide variety of KIT and PDGFRA primary mutations across known </a:t>
            </a:r>
            <a:r>
              <a:rPr lang="en-US" sz="1200" baseline="0" dirty="0" err="1">
                <a:latin typeface="Arial" pitchFamily="34" charset="0"/>
                <a:cs typeface="Arial" pitchFamily="34" charset="0"/>
              </a:rPr>
              <a:t>exonic</a:t>
            </a:r>
            <a:r>
              <a:rPr lang="en-US" sz="1200" baseline="0" dirty="0">
                <a:latin typeface="Arial" pitchFamily="34" charset="0"/>
                <a:cs typeface="Arial" pitchFamily="34" charset="0"/>
              </a:rPr>
              <a:t> regions that predict the activity of first-line imatinib.</a:t>
            </a:r>
            <a:endParaRPr lang="en-US" sz="1200" dirty="0">
              <a:latin typeface="Arial" pitchFamily="34" charset="0"/>
              <a:cs typeface="Arial" pitchFamily="34" charset="0"/>
            </a:endParaRPr>
          </a:p>
          <a:p>
            <a:endParaRPr lang="es-ES" dirty="0"/>
          </a:p>
        </p:txBody>
      </p:sp>
      <p:sp>
        <p:nvSpPr>
          <p:cNvPr id="4" name="Marcador de número de diapositiva 3"/>
          <p:cNvSpPr>
            <a:spLocks noGrp="1"/>
          </p:cNvSpPr>
          <p:nvPr>
            <p:ph type="sldNum" sz="quarter" idx="10"/>
          </p:nvPr>
        </p:nvSpPr>
        <p:spPr/>
        <p:txBody>
          <a:bodyPr/>
          <a:lstStyle/>
          <a:p>
            <a:fld id="{8F7EB23B-C0B5-4173-979D-13D272442B14}" type="slidenum">
              <a:rPr lang="en-US" smtClean="0"/>
              <a:pPr/>
              <a:t>42</a:t>
            </a:fld>
            <a:endParaRPr lang="en-US"/>
          </a:p>
        </p:txBody>
      </p:sp>
    </p:spTree>
    <p:extLst>
      <p:ext uri="{BB962C8B-B14F-4D97-AF65-F5344CB8AC3E}">
        <p14:creationId xmlns:p14="http://schemas.microsoft.com/office/powerpoint/2010/main" val="1051311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indent="-457200">
              <a:buFont typeface="Arial"/>
              <a:buChar char="•"/>
            </a:pPr>
            <a:r>
              <a:rPr lang="en-US" sz="1200" dirty="0">
                <a:latin typeface="Arial" pitchFamily="34" charset="0"/>
                <a:cs typeface="Arial" pitchFamily="34" charset="0"/>
              </a:rPr>
              <a:t>However,</a:t>
            </a:r>
            <a:r>
              <a:rPr lang="en-US" sz="1200" baseline="0" dirty="0">
                <a:latin typeface="Arial" pitchFamily="34" charset="0"/>
                <a:cs typeface="Arial" pitchFamily="34" charset="0"/>
              </a:rPr>
              <a:t> r</a:t>
            </a:r>
            <a:r>
              <a:rPr lang="en-US" sz="1200" dirty="0">
                <a:latin typeface="Arial" pitchFamily="34" charset="0"/>
                <a:cs typeface="Arial" pitchFamily="34" charset="0"/>
              </a:rPr>
              <a:t>esistance to imatinib eventually emerges in most GIST patients. </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lang="en-US" sz="1200" dirty="0">
                <a:latin typeface="Arial" pitchFamily="34" charset="0"/>
                <a:cs typeface="Arial" pitchFamily="34" charset="0"/>
              </a:rPr>
              <a:t>The main mechanism of imatinib failure is the emergence of KIT secondary mutations,</a:t>
            </a:r>
            <a:r>
              <a:rPr lang="en-US" sz="1200" baseline="0" dirty="0">
                <a:latin typeface="Arial" pitchFamily="34" charset="0"/>
                <a:cs typeface="Arial" pitchFamily="34" charset="0"/>
              </a:rPr>
              <a:t> present in up to 90% of GIST patients. </a:t>
            </a:r>
            <a:r>
              <a:rPr lang="en-US" baseline="0" dirty="0"/>
              <a:t>THESE SECONDARY MUTATIONS</a:t>
            </a:r>
            <a:r>
              <a:rPr lang="en-US" dirty="0"/>
              <a:t> cluster in two regions, the ATP-BP (encoded by exon 13) and the A-loop (encoded by exon 17).</a:t>
            </a:r>
          </a:p>
          <a:p>
            <a:pPr marL="457200" indent="-457200">
              <a:buFont typeface="Arial"/>
              <a:buChar char="•"/>
            </a:pPr>
            <a:endParaRPr lang="en-US" sz="1200" dirty="0">
              <a:latin typeface="Arial" pitchFamily="34" charset="0"/>
              <a:cs typeface="Arial" pitchFamily="34" charset="0"/>
            </a:endParaRPr>
          </a:p>
          <a:p>
            <a:endParaRPr lang="es-ES" dirty="0"/>
          </a:p>
        </p:txBody>
      </p:sp>
      <p:sp>
        <p:nvSpPr>
          <p:cNvPr id="4" name="Marcador de número de diapositiva 3"/>
          <p:cNvSpPr>
            <a:spLocks noGrp="1"/>
          </p:cNvSpPr>
          <p:nvPr>
            <p:ph type="sldNum" sz="quarter" idx="10"/>
          </p:nvPr>
        </p:nvSpPr>
        <p:spPr/>
        <p:txBody>
          <a:bodyPr/>
          <a:lstStyle/>
          <a:p>
            <a:fld id="{8F7EB23B-C0B5-4173-979D-13D272442B14}" type="slidenum">
              <a:rPr lang="en-US" smtClean="0"/>
              <a:pPr/>
              <a:t>43</a:t>
            </a:fld>
            <a:endParaRPr lang="en-US"/>
          </a:p>
        </p:txBody>
      </p:sp>
    </p:spTree>
    <p:extLst>
      <p:ext uri="{BB962C8B-B14F-4D97-AF65-F5344CB8AC3E}">
        <p14:creationId xmlns:p14="http://schemas.microsoft.com/office/powerpoint/2010/main" val="2140309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Importantly</a:t>
            </a:r>
            <a:r>
              <a:rPr lang="es-ES" dirty="0"/>
              <a:t>, </a:t>
            </a:r>
            <a:r>
              <a:rPr lang="en-US" dirty="0">
                <a:latin typeface="Arial" charset="0"/>
              </a:rPr>
              <a:t>both </a:t>
            </a:r>
            <a:r>
              <a:rPr lang="en-US" i="1" dirty="0">
                <a:latin typeface="Arial" charset="0"/>
              </a:rPr>
              <a:t>in vitro </a:t>
            </a:r>
            <a:r>
              <a:rPr lang="en-US" dirty="0">
                <a:latin typeface="Arial" charset="0"/>
              </a:rPr>
              <a:t>and clinical evidence show that KIT genotype predicts TKI activity in IM-resistant</a:t>
            </a:r>
            <a:r>
              <a:rPr lang="en-US" baseline="0" dirty="0">
                <a:latin typeface="Arial" charset="0"/>
              </a:rPr>
              <a:t> GIST. Thus, </a:t>
            </a:r>
            <a:r>
              <a:rPr lang="en-US" dirty="0">
                <a:latin typeface="Arial" charset="0"/>
              </a:rPr>
              <a:t>sunitinib, the standard second-line</a:t>
            </a:r>
            <a:r>
              <a:rPr lang="en-US" baseline="0" dirty="0">
                <a:latin typeface="Arial" charset="0"/>
              </a:rPr>
              <a:t>, is a very active drug against KIT secondary mutations in the ATP-binding pocket, </a:t>
            </a:r>
            <a:r>
              <a:rPr lang="en-US" dirty="0">
                <a:latin typeface="Arial" charset="0"/>
              </a:rPr>
              <a:t>while regorafenib</a:t>
            </a:r>
            <a:r>
              <a:rPr lang="en-US" baseline="0" dirty="0">
                <a:latin typeface="Arial" charset="0"/>
              </a:rPr>
              <a:t> is generally more active against most common secondary  mutations in the activation loop.</a:t>
            </a:r>
            <a:endParaRPr lang="en-US" dirty="0">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charset="0"/>
            </a:endParaRPr>
          </a:p>
          <a:p>
            <a:endParaRPr lang="es-ES" dirty="0"/>
          </a:p>
        </p:txBody>
      </p:sp>
      <p:sp>
        <p:nvSpPr>
          <p:cNvPr id="4" name="Marcador de número de diapositiva 3"/>
          <p:cNvSpPr>
            <a:spLocks noGrp="1"/>
          </p:cNvSpPr>
          <p:nvPr>
            <p:ph type="sldNum" sz="quarter" idx="10"/>
          </p:nvPr>
        </p:nvSpPr>
        <p:spPr/>
        <p:txBody>
          <a:bodyPr/>
          <a:lstStyle/>
          <a:p>
            <a:fld id="{8F7EB23B-C0B5-4173-979D-13D272442B14}" type="slidenum">
              <a:rPr lang="en-US" smtClean="0"/>
              <a:pPr/>
              <a:t>44</a:t>
            </a:fld>
            <a:endParaRPr lang="en-US"/>
          </a:p>
        </p:txBody>
      </p:sp>
    </p:spTree>
    <p:extLst>
      <p:ext uri="{BB962C8B-B14F-4D97-AF65-F5344CB8AC3E}">
        <p14:creationId xmlns:p14="http://schemas.microsoft.com/office/powerpoint/2010/main" val="391517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F77EE390-5024-FF4C-92DF-D42DD4BB21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E82DE18-2103-9244-8702-8DE12C883891}" type="slidenum">
              <a:rPr lang="en-US" altLang="en-US" sz="1200">
                <a:latin typeface="Calibri" panose="020F0502020204030204" pitchFamily="34" charset="0"/>
              </a:rPr>
              <a:pPr eaLnBrk="1" hangingPunct="1"/>
              <a:t>45</a:t>
            </a:fld>
            <a:endParaRPr lang="de-CH" altLang="en-US" sz="1200">
              <a:latin typeface="Calibri" panose="020F0502020204030204" pitchFamily="34" charset="0"/>
            </a:endParaRPr>
          </a:p>
        </p:txBody>
      </p:sp>
    </p:spTree>
    <p:extLst>
      <p:ext uri="{BB962C8B-B14F-4D97-AF65-F5344CB8AC3E}">
        <p14:creationId xmlns:p14="http://schemas.microsoft.com/office/powerpoint/2010/main" val="967417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8BC34EA3-38FE-4644-A888-803EB49E03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EA36F38-15CD-724C-956C-D82A0A9327ED}" type="slidenum">
              <a:rPr lang="fr-FR" altLang="en-US" sz="1200">
                <a:latin typeface="Calibri" panose="020F0502020204030204" pitchFamily="34" charset="0"/>
              </a:rPr>
              <a:pPr eaLnBrk="1" hangingPunct="1"/>
              <a:t>46</a:t>
            </a:fld>
            <a:endParaRPr lang="fr-FR" altLang="en-US" sz="1200">
              <a:latin typeface="Calibri" panose="020F0502020204030204" pitchFamily="34" charset="0"/>
            </a:endParaRPr>
          </a:p>
        </p:txBody>
      </p:sp>
      <p:sp>
        <p:nvSpPr>
          <p:cNvPr id="57346" name="Rectangle 2">
            <a:extLst>
              <a:ext uri="{FF2B5EF4-FFF2-40B4-BE49-F238E27FC236}">
                <a16:creationId xmlns:a16="http://schemas.microsoft.com/office/drawing/2014/main" id="{802D3FF2-DF68-0241-9DF2-0A9C09F2A1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a:extLst>
              <a:ext uri="{FF2B5EF4-FFF2-40B4-BE49-F238E27FC236}">
                <a16:creationId xmlns:a16="http://schemas.microsoft.com/office/drawing/2014/main" id="{7625BD83-E115-B048-A527-613899690D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2000">
                <a:ea typeface="ＭＳ Ｐゴシック" panose="020B0600070205080204" pitchFamily="34" charset="-128"/>
              </a:rPr>
              <a:t>Modified CT response criteria (Choi criteria) are a sensitive and specific method for assessing tumor response to imatinib</a:t>
            </a:r>
          </a:p>
          <a:p>
            <a:pPr lvl="1" eaLnBrk="1" hangingPunct="1">
              <a:spcBef>
                <a:spcPct val="0"/>
              </a:spcBef>
            </a:pPr>
            <a:r>
              <a:rPr lang="en-US" altLang="en-US" sz="2000">
                <a:ea typeface="ＭＳ Ｐゴシック" panose="020B0600070205080204" pitchFamily="34" charset="-128"/>
              </a:rPr>
              <a:t>Decrease in tumor size of ≥10% or a decrease in tumor density (HU) ≥15% on CT predicted TTP and SUVmax</a:t>
            </a:r>
          </a:p>
          <a:p>
            <a:pPr lvl="1" eaLnBrk="1" hangingPunct="1">
              <a:spcBef>
                <a:spcPct val="0"/>
              </a:spcBef>
            </a:pPr>
            <a:r>
              <a:rPr lang="en-US" altLang="en-US" sz="2000">
                <a:ea typeface="ＭＳ Ｐゴシック" panose="020B0600070205080204" pitchFamily="34" charset="-128"/>
              </a:rPr>
              <a:t>97% sensitivity and 100% specificity in identifying PET responders </a:t>
            </a:r>
          </a:p>
          <a:p>
            <a:pPr lvl="1" eaLnBrk="1" hangingPunct="1">
              <a:spcBef>
                <a:spcPct val="0"/>
              </a:spcBef>
            </a:pPr>
            <a:r>
              <a:rPr lang="en-US" altLang="en-US" sz="2000">
                <a:ea typeface="ＭＳ Ｐゴシック" panose="020B0600070205080204" pitchFamily="34" charset="-128"/>
              </a:rPr>
              <a:t>Excellent predictor of TTP, detecting significant difference between good and poor PET responders (P = 0.04)</a:t>
            </a:r>
          </a:p>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49273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will discuss the key milestones in the management of locally advanced unresectable or metastatic GIST, and the new treatment algorithm, particularly what has changed with the new approvals.</a:t>
            </a:r>
          </a:p>
          <a:p>
            <a:r>
              <a:rPr lang="en-GB" dirty="0"/>
              <a:t>In particular, we have focused on the consideration of molecularly-driven, tailored, personal therapies. We will discuss the treatment options along the disease continuum of care, from front-line metastatic disease to treatment of patients in the fourth-line setting</a:t>
            </a:r>
            <a:endParaRPr lang="en-GR" dirty="0"/>
          </a:p>
        </p:txBody>
      </p:sp>
      <p:sp>
        <p:nvSpPr>
          <p:cNvPr id="4" name="Slide Number Placeholder 3"/>
          <p:cNvSpPr>
            <a:spLocks noGrp="1"/>
          </p:cNvSpPr>
          <p:nvPr>
            <p:ph type="sldNum" sz="quarter" idx="5"/>
          </p:nvPr>
        </p:nvSpPr>
        <p:spPr/>
        <p:txBody>
          <a:bodyPr/>
          <a:lstStyle/>
          <a:p>
            <a:fld id="{4B5C6A0F-9FDC-D540-BB86-B45A36DA2562}" type="slidenum">
              <a:rPr lang="en-GR" smtClean="0"/>
              <a:t>2</a:t>
            </a:fld>
            <a:endParaRPr lang="en-GR"/>
          </a:p>
        </p:txBody>
      </p:sp>
    </p:spTree>
    <p:extLst>
      <p:ext uri="{BB962C8B-B14F-4D97-AF65-F5344CB8AC3E}">
        <p14:creationId xmlns:p14="http://schemas.microsoft.com/office/powerpoint/2010/main" val="772191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6DECE7B3-C6A0-5D44-B00E-6CDC43B02F9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C8188A51-A027-2E46-B283-C859E93A20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2000">
                <a:ea typeface="ＭＳ Ｐゴシック" panose="020B0600070205080204" pitchFamily="34" charset="-128"/>
              </a:rPr>
              <a:t>RECIST 1.0 significantly underestimated tumor response</a:t>
            </a:r>
          </a:p>
          <a:p>
            <a:pPr lvl="1" eaLnBrk="1" hangingPunct="1">
              <a:spcBef>
                <a:spcPct val="0"/>
              </a:spcBef>
            </a:pPr>
            <a:r>
              <a:rPr lang="en-US" altLang="en-US" sz="2000">
                <a:ea typeface="ＭＳ Ｐゴシック" panose="020B0600070205080204" pitchFamily="34" charset="-128"/>
              </a:rPr>
              <a:t>Poor predictor of TTP, failing to detect difference between good and poor PET responders (P = 0.35)</a:t>
            </a:r>
            <a:endParaRPr lang="en-US" altLang="en-US" sz="2000">
              <a:solidFill>
                <a:srgbClr val="FF0000"/>
              </a:solidFill>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59395" name="Slide Number Placeholder 3">
            <a:extLst>
              <a:ext uri="{FF2B5EF4-FFF2-40B4-BE49-F238E27FC236}">
                <a16:creationId xmlns:a16="http://schemas.microsoft.com/office/drawing/2014/main" id="{727ED12F-CACE-844F-A41D-3694500A66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DA3BE31-E9AB-014F-A5EE-4DC5DDCA32E4}" type="slidenum">
              <a:rPr lang="en-US" altLang="en-US" sz="1200">
                <a:latin typeface="Calibri" panose="020F0502020204030204" pitchFamily="34" charset="0"/>
              </a:rPr>
              <a:pPr eaLnBrk="1" hangingPunct="1"/>
              <a:t>47</a:t>
            </a:fld>
            <a:endParaRPr lang="de-CH" altLang="en-US" sz="1200">
              <a:latin typeface="Calibri" panose="020F0502020204030204" pitchFamily="34" charset="0"/>
            </a:endParaRPr>
          </a:p>
        </p:txBody>
      </p:sp>
    </p:spTree>
    <p:extLst>
      <p:ext uri="{BB962C8B-B14F-4D97-AF65-F5344CB8AC3E}">
        <p14:creationId xmlns:p14="http://schemas.microsoft.com/office/powerpoint/2010/main" val="1612601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B7D18B94-6B70-E947-B902-4D325C9927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EECF368-DB3D-E94A-9611-4FE12E59A81C}" type="slidenum">
              <a:rPr lang="en-US" altLang="en-US" sz="1200">
                <a:latin typeface="Calibri" panose="020F0502020204030204" pitchFamily="34" charset="0"/>
              </a:rPr>
              <a:pPr eaLnBrk="1" hangingPunct="1"/>
              <a:t>49</a:t>
            </a:fld>
            <a:endParaRPr lang="de-CH" altLang="en-US" sz="1200">
              <a:latin typeface="Calibri" panose="020F0502020204030204" pitchFamily="34" charset="0"/>
            </a:endParaRPr>
          </a:p>
        </p:txBody>
      </p:sp>
    </p:spTree>
    <p:extLst>
      <p:ext uri="{BB962C8B-B14F-4D97-AF65-F5344CB8AC3E}">
        <p14:creationId xmlns:p14="http://schemas.microsoft.com/office/powerpoint/2010/main" val="4026225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5DE069DF-19CB-8840-A75D-D9526FB568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27B2F5D-020C-CC42-9F42-569A0BB8C506}" type="slidenum">
              <a:rPr lang="it-IT" altLang="en-US" sz="1200">
                <a:latin typeface="Times New Roman" panose="02020603050405020304" pitchFamily="18" charset="0"/>
              </a:rPr>
              <a:pPr eaLnBrk="1" hangingPunct="1"/>
              <a:t>52</a:t>
            </a:fld>
            <a:endParaRPr lang="it-IT" altLang="en-US" sz="1200">
              <a:latin typeface="Times New Roman" panose="02020603050405020304" pitchFamily="18" charset="0"/>
            </a:endParaRPr>
          </a:p>
        </p:txBody>
      </p:sp>
      <p:sp>
        <p:nvSpPr>
          <p:cNvPr id="72706" name="Rectangle 2">
            <a:extLst>
              <a:ext uri="{FF2B5EF4-FFF2-40B4-BE49-F238E27FC236}">
                <a16:creationId xmlns:a16="http://schemas.microsoft.com/office/drawing/2014/main" id="{DA07DB50-E351-3041-9ADF-7E1431C077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3E49BF57-190B-5C43-A955-F0C2C31151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31995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3A089015-B8C6-FB42-855D-F81A2F9A91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6EF6A9E-49A8-CF4C-8986-92F85EC63BFF}" type="slidenum">
              <a:rPr lang="en-US" altLang="en-US" sz="1200">
                <a:latin typeface="Calibri" panose="020F0502020204030204" pitchFamily="34" charset="0"/>
              </a:rPr>
              <a:pPr eaLnBrk="1" hangingPunct="1"/>
              <a:t>53</a:t>
            </a:fld>
            <a:endParaRPr lang="de-CH" altLang="en-US" sz="1200">
              <a:latin typeface="Calibri" panose="020F0502020204030204" pitchFamily="34" charset="0"/>
            </a:endParaRPr>
          </a:p>
        </p:txBody>
      </p:sp>
      <p:sp>
        <p:nvSpPr>
          <p:cNvPr id="74754" name="Rectangle 2">
            <a:extLst>
              <a:ext uri="{FF2B5EF4-FFF2-40B4-BE49-F238E27FC236}">
                <a16:creationId xmlns:a16="http://schemas.microsoft.com/office/drawing/2014/main" id="{5C6ABC2A-A6D2-BF4B-BE30-854C037579E1}"/>
              </a:ext>
            </a:extLst>
          </p:cNvPr>
          <p:cNvSpPr>
            <a:spLocks noGrp="1" noRot="1" noChangeAspect="1" noChangeArrowheads="1" noTextEdit="1"/>
          </p:cNvSpPr>
          <p:nvPr>
            <p:ph type="sldImg"/>
          </p:nvPr>
        </p:nvSpPr>
        <p:spPr bwMode="auto">
          <a:xfrm>
            <a:off x="1144588"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A900D121-D469-5E46-AD7A-8C164C6D22BE}"/>
              </a:ext>
            </a:extLst>
          </p:cNvPr>
          <p:cNvSpPr>
            <a:spLocks noGrp="1" noChangeArrowheads="1"/>
          </p:cNvSpPr>
          <p:nvPr>
            <p:ph type="body" idx="1"/>
          </p:nvPr>
        </p:nvSpPr>
        <p:spPr bwMode="auto">
          <a:xfrm>
            <a:off x="915988" y="4341813"/>
            <a:ext cx="5026025"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76363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E9EA7580-889C-D842-BC83-A6393FF9E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FF556E3-5F50-3241-A7C1-98445E9004ED}" type="slidenum">
              <a:rPr lang="en-US" altLang="en-US" sz="1200">
                <a:latin typeface="Calibri" panose="020F0502020204030204" pitchFamily="34" charset="0"/>
              </a:rPr>
              <a:pPr eaLnBrk="1" hangingPunct="1"/>
              <a:t>54</a:t>
            </a:fld>
            <a:endParaRPr lang="de-CH" altLang="en-US" sz="1200">
              <a:latin typeface="Calibri" panose="020F0502020204030204" pitchFamily="34" charset="0"/>
            </a:endParaRPr>
          </a:p>
        </p:txBody>
      </p:sp>
      <p:sp>
        <p:nvSpPr>
          <p:cNvPr id="76802" name="Rectangle 2">
            <a:extLst>
              <a:ext uri="{FF2B5EF4-FFF2-40B4-BE49-F238E27FC236}">
                <a16:creationId xmlns:a16="http://schemas.microsoft.com/office/drawing/2014/main" id="{76B63798-FCB6-F544-ADA2-5743B0DF0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a:extLst>
              <a:ext uri="{FF2B5EF4-FFF2-40B4-BE49-F238E27FC236}">
                <a16:creationId xmlns:a16="http://schemas.microsoft.com/office/drawing/2014/main" id="{E6462552-80D7-C449-906D-0DBBF9783BEA}"/>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61221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phase 1 study, it demonstrated a significant overall response rate of 86%, and showed 95% of the patients with </a:t>
            </a:r>
            <a:r>
              <a:rPr lang="en-GB" dirty="0" err="1"/>
              <a:t>tumor</a:t>
            </a:r>
            <a:r>
              <a:rPr lang="en-GB" dirty="0"/>
              <a:t> shrinkage; the medium progression-free survival has not been reached. This really exciting based on this phase 1 results, </a:t>
            </a:r>
            <a:r>
              <a:rPr lang="en-GB" dirty="0" err="1"/>
              <a:t>avapritinib</a:t>
            </a:r>
            <a:r>
              <a:rPr lang="en-GB" dirty="0"/>
              <a:t> has recently been FDA-approved for the front-line setting in patients with PDGFRA D842V and other exon 18-mutant GIST.</a:t>
            </a:r>
            <a:endParaRPr lang="en-GR" dirty="0"/>
          </a:p>
        </p:txBody>
      </p:sp>
      <p:sp>
        <p:nvSpPr>
          <p:cNvPr id="4" name="Slide Number Placeholder 3"/>
          <p:cNvSpPr>
            <a:spLocks noGrp="1"/>
          </p:cNvSpPr>
          <p:nvPr>
            <p:ph type="sldNum" sz="quarter" idx="5"/>
          </p:nvPr>
        </p:nvSpPr>
        <p:spPr/>
        <p:txBody>
          <a:bodyPr/>
          <a:lstStyle/>
          <a:p>
            <a:fld id="{4B5C6A0F-9FDC-D540-BB86-B45A36DA2562}" type="slidenum">
              <a:rPr lang="en-GR" smtClean="0"/>
              <a:t>58</a:t>
            </a:fld>
            <a:endParaRPr lang="en-GR"/>
          </a:p>
        </p:txBody>
      </p:sp>
    </p:spTree>
    <p:extLst>
      <p:ext uri="{BB962C8B-B14F-4D97-AF65-F5344CB8AC3E}">
        <p14:creationId xmlns:p14="http://schemas.microsoft.com/office/powerpoint/2010/main" val="2851806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3C2AEC09-2B33-E74F-92E4-360FBD1A6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F029369-2D08-E14B-9842-B5125D237E14}" type="slidenum">
              <a:rPr lang="en-US" altLang="en-GR" sz="1200"/>
              <a:pPr eaLnBrk="1" hangingPunct="1"/>
              <a:t>65</a:t>
            </a:fld>
            <a:endParaRPr lang="en-US" altLang="en-GR" sz="1200"/>
          </a:p>
        </p:txBody>
      </p:sp>
      <p:sp>
        <p:nvSpPr>
          <p:cNvPr id="239618" name="Rectangle 2">
            <a:extLst>
              <a:ext uri="{FF2B5EF4-FFF2-40B4-BE49-F238E27FC236}">
                <a16:creationId xmlns:a16="http://schemas.microsoft.com/office/drawing/2014/main" id="{303E3DAC-7744-DA41-802B-85003CF58DE9}"/>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2486E45A-2EB4-374D-A2B0-23989A5F42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en-G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8331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personal experience or my personal impression is that over the past 2 decades we have made tremendous progress in a disease that was untreatable until the year 2000. We have transformed this aggressive malignancy by developing and exploring a series of tyrosine kinase inhibitors in the clinic into a chronic disease status; this is really impressive. What is even more impressive is the fact that we added 2 additional lines of treatment options for GIST patients only this year. I of course hope that our treatment results will improve further in the near future by additional clinical testing and clinical trials, leading to development of new treatment strategies for GIST.</a:t>
            </a:r>
            <a:endParaRPr lang="en-GR" dirty="0"/>
          </a:p>
        </p:txBody>
      </p:sp>
      <p:sp>
        <p:nvSpPr>
          <p:cNvPr id="4" name="Slide Number Placeholder 3"/>
          <p:cNvSpPr>
            <a:spLocks noGrp="1"/>
          </p:cNvSpPr>
          <p:nvPr>
            <p:ph type="sldNum" sz="quarter" idx="5"/>
          </p:nvPr>
        </p:nvSpPr>
        <p:spPr/>
        <p:txBody>
          <a:bodyPr/>
          <a:lstStyle/>
          <a:p>
            <a:fld id="{4B5C6A0F-9FDC-D540-BB86-B45A36DA2562}" type="slidenum">
              <a:rPr lang="en-GR" smtClean="0"/>
              <a:t>66</a:t>
            </a:fld>
            <a:endParaRPr lang="en-GR"/>
          </a:p>
        </p:txBody>
      </p:sp>
    </p:spTree>
    <p:extLst>
      <p:ext uri="{BB962C8B-B14F-4D97-AF65-F5344CB8AC3E}">
        <p14:creationId xmlns:p14="http://schemas.microsoft.com/office/powerpoint/2010/main" val="1249670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defRPr/>
            </a:pPr>
            <a:r>
              <a:rPr lang="en-US" b="1" dirty="0"/>
              <a:t>During the past decade, </a:t>
            </a:r>
            <a:r>
              <a:rPr lang="en-US" b="1" u="sng" dirty="0"/>
              <a:t>GISTs have served as an important model</a:t>
            </a:r>
            <a:r>
              <a:rPr lang="en-US" b="1" dirty="0"/>
              <a:t> in the emerging field of molecularly targeted therapies for solid tumors </a:t>
            </a:r>
          </a:p>
          <a:p>
            <a:pPr>
              <a:defRPr/>
            </a:pPr>
            <a:r>
              <a:rPr lang="en-US" b="1" dirty="0"/>
              <a:t>The nearly simultaneous discovery of oncogenic kinase mutations in GISTs and the introduction of kinase inhibitor therapies has </a:t>
            </a:r>
            <a:r>
              <a:rPr lang="en-US" b="1" u="sng" dirty="0"/>
              <a:t>led to a rapid evolution in our understanding of these tumors and the biology that defines them. </a:t>
            </a:r>
          </a:p>
          <a:p>
            <a:endParaRPr lang="en-US" dirty="0"/>
          </a:p>
        </p:txBody>
      </p:sp>
      <p:sp>
        <p:nvSpPr>
          <p:cNvPr id="4" name="Slide Number Placeholder 3"/>
          <p:cNvSpPr>
            <a:spLocks noGrp="1"/>
          </p:cNvSpPr>
          <p:nvPr>
            <p:ph type="sldNum" sz="quarter" idx="10"/>
          </p:nvPr>
        </p:nvSpPr>
        <p:spPr/>
        <p:txBody>
          <a:bodyPr/>
          <a:lstStyle/>
          <a:p>
            <a:fld id="{6F7B750F-8FAC-A344-BC32-19D4AC849F11}" type="slidenum">
              <a:rPr lang="en-US" smtClean="0"/>
              <a:t>5</a:t>
            </a:fld>
            <a:endParaRPr lang="en-US"/>
          </a:p>
        </p:txBody>
      </p:sp>
    </p:spTree>
    <p:extLst>
      <p:ext uri="{BB962C8B-B14F-4D97-AF65-F5344CB8AC3E}">
        <p14:creationId xmlns:p14="http://schemas.microsoft.com/office/powerpoint/2010/main" val="4246625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F4A0F8DE-7BD5-D445-8028-02E177287F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41E3DAF-40A0-1945-AEC1-3CF6471C6C51}" type="slidenum">
              <a:rPr lang="en-US" altLang="en-US" sz="1200">
                <a:latin typeface="Calibri" panose="020F0502020204030204" pitchFamily="34" charset="0"/>
              </a:rPr>
              <a:pPr eaLnBrk="1" hangingPunct="1"/>
              <a:t>6</a:t>
            </a:fld>
            <a:endParaRPr lang="en-US" altLang="en-US" sz="1200">
              <a:latin typeface="Calibri" panose="020F0502020204030204" pitchFamily="34" charset="0"/>
            </a:endParaRPr>
          </a:p>
        </p:txBody>
      </p:sp>
      <p:sp>
        <p:nvSpPr>
          <p:cNvPr id="20482" name="Rectangle 2">
            <a:extLst>
              <a:ext uri="{FF2B5EF4-FFF2-40B4-BE49-F238E27FC236}">
                <a16:creationId xmlns:a16="http://schemas.microsoft.com/office/drawing/2014/main" id="{A7D266E9-4DB1-874E-8AEE-4697B5697C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a:extLst>
              <a:ext uri="{FF2B5EF4-FFF2-40B4-BE49-F238E27FC236}">
                <a16:creationId xmlns:a16="http://schemas.microsoft.com/office/drawing/2014/main" id="{9C95CB4C-558D-744F-AF8F-264C148F75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0100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06DDC5C-0565-9443-8B1A-5BBFC8A11A80}"/>
              </a:ext>
            </a:extLst>
          </p:cNvPr>
          <p:cNvSpPr>
            <a:spLocks noGrp="1" noRot="1" noChangeAspect="1" noChangeArrowheads="1" noTextEdit="1"/>
          </p:cNvSpPr>
          <p:nvPr>
            <p:ph type="sldImg"/>
          </p:nvPr>
        </p:nvSpPr>
        <p:spPr>
          <a:xfrm>
            <a:off x="879475" y="708025"/>
            <a:ext cx="5035550" cy="3776663"/>
          </a:xfrm>
          <a:solidFill>
            <a:srgbClr val="FFFFFF"/>
          </a:solidFill>
          <a:ln/>
        </p:spPr>
      </p:sp>
      <p:sp>
        <p:nvSpPr>
          <p:cNvPr id="58371" name="Rectangle 3">
            <a:extLst>
              <a:ext uri="{FF2B5EF4-FFF2-40B4-BE49-F238E27FC236}">
                <a16:creationId xmlns:a16="http://schemas.microsoft.com/office/drawing/2014/main" id="{15A3197F-84D6-FD4B-BA34-2778135B0CC2}"/>
              </a:ext>
            </a:extLst>
          </p:cNvPr>
          <p:cNvSpPr>
            <a:spLocks noGrp="1" noChangeArrowheads="1"/>
          </p:cNvSpPr>
          <p:nvPr>
            <p:ph type="body" idx="1"/>
          </p:nvPr>
        </p:nvSpPr>
        <p:spPr>
          <a:xfrm>
            <a:off x="747713" y="4627563"/>
            <a:ext cx="5303837" cy="4678362"/>
          </a:xfrm>
          <a:solidFill>
            <a:srgbClr val="FFFFFF"/>
          </a:solidFill>
          <a:ln>
            <a:solidFill>
              <a:srgbClr val="000000"/>
            </a:solidFill>
          </a:ln>
        </p:spPr>
        <p:txBody>
          <a:bodyPr/>
          <a:lstStyle/>
          <a:p>
            <a:pPr eaLnBrk="1" hangingPunct="1"/>
            <a:r>
              <a:rPr lang="en-US" altLang="en-US">
                <a:latin typeface="Arial" panose="020B0604020202020204" pitchFamily="34" charset="0"/>
                <a:cs typeface="Arial" panose="020B0604020202020204" pitchFamily="34" charset="0"/>
              </a:rPr>
              <a:t>The ICC were originally described by Cajal in 1889 as structures intercalated between intramural neurons and smooth muscle cells of the gut. While historically there has been much debate about whether these cells are distinct cells of mesenchymal origin or networks of Schwann cells of the peripheral autonomic nervous system, ultrastructural studies with electron microscopy in the 1970s have established the mesenchymal origin of these structures. Currently, ICC are thought to be specialized fibroblast-like cells with specific adaptations for propagating the slow electrical waves that are critical for their role as pacemaker cells in the gut.</a:t>
            </a:r>
          </a:p>
          <a:p>
            <a:pPr eaLnBrk="1" hangingPunct="1"/>
            <a:r>
              <a:rPr lang="en-US" altLang="en-US">
                <a:latin typeface="Arial" panose="020B0604020202020204" pitchFamily="34" charset="0"/>
                <a:cs typeface="Arial" panose="020B0604020202020204" pitchFamily="34" charset="0"/>
              </a:rPr>
              <a:t>The morphologic characteristics of ICC vary between species and location along the gut, but include many mitochondria, high levels of intermediate fiber, and large gap junctions connecting the ICC to other ICC and smooth muscle cells. These latter gap junctions are thought to be a key adaptation by the ICC for filling their role of generating the slow electrical signals required for gut pacemaking.  </a:t>
            </a:r>
          </a:p>
          <a:p>
            <a:pPr eaLnBrk="1" hangingPunct="1"/>
            <a:r>
              <a:rPr lang="en-US" altLang="en-US">
                <a:latin typeface="Arial" panose="020B0604020202020204" pitchFamily="34" charset="0"/>
                <a:cs typeface="Arial" panose="020B0604020202020204" pitchFamily="34" charset="0"/>
              </a:rPr>
              <a:t>The loss of ICC function (through abnormal ICC or loss of ICC) has been implicated or observed in many diseases in both animal models and humans, including:</a:t>
            </a:r>
          </a:p>
          <a:p>
            <a:pPr lvl="1" eaLnBrk="1" hangingPunct="1"/>
            <a:r>
              <a:rPr lang="en-US" altLang="en-US">
                <a:latin typeface="Arial" panose="020B0604020202020204" pitchFamily="34" charset="0"/>
                <a:cs typeface="Arial" panose="020B0604020202020204" pitchFamily="34" charset="0"/>
              </a:rPr>
              <a:t>Infantile hypertropic pyloric stenosis</a:t>
            </a:r>
          </a:p>
          <a:p>
            <a:pPr lvl="1" eaLnBrk="1" hangingPunct="1"/>
            <a:r>
              <a:rPr lang="en-US" altLang="en-US">
                <a:latin typeface="Arial" panose="020B0604020202020204" pitchFamily="34" charset="0"/>
                <a:cs typeface="Arial" panose="020B0604020202020204" pitchFamily="34" charset="0"/>
              </a:rPr>
              <a:t>Chronic idiopathic intestinal pseudo-obstruction</a:t>
            </a:r>
          </a:p>
          <a:p>
            <a:pPr lvl="1" eaLnBrk="1" hangingPunct="1"/>
            <a:r>
              <a:rPr lang="en-US" altLang="en-US">
                <a:latin typeface="Arial" panose="020B0604020202020204" pitchFamily="34" charset="0"/>
                <a:cs typeface="Arial" panose="020B0604020202020204" pitchFamily="34" charset="0"/>
              </a:rPr>
              <a:t>Aganglionosis and hypoganglionosis</a:t>
            </a:r>
          </a:p>
          <a:p>
            <a:pPr lvl="1" eaLnBrk="1" hangingPunct="1"/>
            <a:r>
              <a:rPr lang="en-US" altLang="en-US">
                <a:latin typeface="Arial" panose="020B0604020202020204" pitchFamily="34" charset="0"/>
                <a:cs typeface="Arial" panose="020B0604020202020204" pitchFamily="34" charset="0"/>
              </a:rPr>
              <a:t>Anorectal malformation</a:t>
            </a:r>
          </a:p>
          <a:p>
            <a:pPr lvl="1" eaLnBrk="1" hangingPunct="1"/>
            <a:r>
              <a:rPr lang="en-US" altLang="en-US">
                <a:latin typeface="Arial" panose="020B0604020202020204" pitchFamily="34" charset="0"/>
                <a:cs typeface="Arial" panose="020B0604020202020204" pitchFamily="34" charset="0"/>
              </a:rPr>
              <a:t>Slow-transit constipation</a:t>
            </a:r>
          </a:p>
          <a:p>
            <a:pPr lvl="1" eaLnBrk="1" hangingPunct="1"/>
            <a:r>
              <a:rPr lang="en-US" altLang="en-US">
                <a:latin typeface="Arial" panose="020B0604020202020204" pitchFamily="34" charset="0"/>
                <a:cs typeface="Arial" panose="020B0604020202020204" pitchFamily="34" charset="0"/>
              </a:rPr>
              <a:t>Diabetes mellitus</a:t>
            </a:r>
          </a:p>
          <a:p>
            <a:pPr lvl="1" eaLnBrk="1" hangingPunct="1"/>
            <a:r>
              <a:rPr lang="en-US" altLang="en-US">
                <a:latin typeface="Arial" panose="020B0604020202020204" pitchFamily="34" charset="0"/>
                <a:cs typeface="Arial" panose="020B0604020202020204" pitchFamily="34" charset="0"/>
              </a:rPr>
              <a:t>Hirschsprung’s disease</a:t>
            </a:r>
          </a:p>
          <a:p>
            <a:pPr lvl="1" eaLnBrk="1" hangingPunct="1"/>
            <a:r>
              <a:rPr lang="en-US" altLang="en-US">
                <a:latin typeface="Arial" panose="020B0604020202020204" pitchFamily="34" charset="0"/>
                <a:cs typeface="Arial" panose="020B0604020202020204" pitchFamily="34" charset="0"/>
              </a:rPr>
              <a:t>Other candidate diseases include ulcerative colitis, Crohn’s disease, and Chagas’s disease.</a:t>
            </a:r>
          </a:p>
        </p:txBody>
      </p:sp>
      <p:sp>
        <p:nvSpPr>
          <p:cNvPr id="58372" name="Text Box 4">
            <a:extLst>
              <a:ext uri="{FF2B5EF4-FFF2-40B4-BE49-F238E27FC236}">
                <a16:creationId xmlns:a16="http://schemas.microsoft.com/office/drawing/2014/main" id="{86FEB443-722B-E24E-93D0-2BFDD09AAB3F}"/>
              </a:ext>
            </a:extLst>
          </p:cNvPr>
          <p:cNvSpPr txBox="1">
            <a:spLocks noChangeArrowheads="1"/>
          </p:cNvSpPr>
          <p:nvPr/>
        </p:nvSpPr>
        <p:spPr bwMode="auto">
          <a:xfrm>
            <a:off x="747713" y="9213850"/>
            <a:ext cx="530383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8785" tIns="49392" rIns="98785" bIns="49392" anchor="b">
            <a:spAutoFit/>
          </a:bodyPr>
          <a:lstStyle>
            <a:lvl1pPr defTabSz="987425" eaLnBrk="0" hangingPunct="0">
              <a:defRPr sz="2400">
                <a:solidFill>
                  <a:schemeClr val="tx1"/>
                </a:solidFill>
                <a:latin typeface="Arial" panose="020B0604020202020204" pitchFamily="34" charset="0"/>
                <a:cs typeface="Arial" panose="020B0604020202020204" pitchFamily="34" charset="0"/>
              </a:defRPr>
            </a:lvl1pPr>
            <a:lvl2pPr marL="37931725" indent="-37474525" defTabSz="9874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30000"/>
              </a:spcBef>
            </a:pPr>
            <a:r>
              <a:rPr lang="en-US" altLang="en-US" sz="800"/>
              <a:t>Takayama I, Horiguchi K, Daigo Y, Mine T, Fujino MA, Ohno S. The interstitial cells of cajal and a gastroenteric pacemaker system. </a:t>
            </a:r>
            <a:r>
              <a:rPr lang="en-US" altLang="en-US" sz="800" i="1"/>
              <a:t>Arch Histol Cytol</a:t>
            </a:r>
            <a:r>
              <a:rPr lang="en-US" altLang="en-US" sz="800"/>
              <a:t>. 2002;65:1-26.</a:t>
            </a:r>
          </a:p>
        </p:txBody>
      </p:sp>
    </p:spTree>
    <p:extLst>
      <p:ext uri="{BB962C8B-B14F-4D97-AF65-F5344CB8AC3E}">
        <p14:creationId xmlns:p14="http://schemas.microsoft.com/office/powerpoint/2010/main" val="1140422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0EC6F1E6-A5AF-2E4E-9335-975D2AF53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DBF4FAE-DE2A-D74C-B44C-00D830D3D16D}" type="slidenum">
              <a:rPr lang="en-US" altLang="en-US" sz="1200"/>
              <a:pPr eaLnBrk="1" hangingPunct="1"/>
              <a:t>8</a:t>
            </a:fld>
            <a:endParaRPr lang="en-US" altLang="en-US" sz="1200"/>
          </a:p>
        </p:txBody>
      </p:sp>
      <p:sp>
        <p:nvSpPr>
          <p:cNvPr id="22530" name="Rectangle 2">
            <a:extLst>
              <a:ext uri="{FF2B5EF4-FFF2-40B4-BE49-F238E27FC236}">
                <a16:creationId xmlns:a16="http://schemas.microsoft.com/office/drawing/2014/main" id="{1725466D-6656-0D43-BBAA-0AF9F8DAD5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24EEEA92-A96C-0840-8D2E-C111209B3B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8735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B79BE3A2-204C-F54F-B9D6-628E48FF01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5A190FB-2695-3541-86ED-95E039A56044}" type="slidenum">
              <a:rPr lang="en-US" altLang="en-US" sz="1200">
                <a:latin typeface="Calibri" panose="020F0502020204030204" pitchFamily="34" charset="0"/>
              </a:rPr>
              <a:pPr eaLnBrk="1" hangingPunct="1"/>
              <a:t>9</a:t>
            </a:fld>
            <a:endParaRPr lang="de-CH" altLang="en-US" sz="1200">
              <a:latin typeface="Calibri" panose="020F0502020204030204" pitchFamily="34" charset="0"/>
            </a:endParaRPr>
          </a:p>
        </p:txBody>
      </p:sp>
    </p:spTree>
    <p:extLst>
      <p:ext uri="{BB962C8B-B14F-4D97-AF65-F5344CB8AC3E}">
        <p14:creationId xmlns:p14="http://schemas.microsoft.com/office/powerpoint/2010/main" val="431446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0A2D156-72D1-CC4A-B5F8-012CCE486A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A046D86E-F51B-3B4C-8745-BA572ECBDAC2}" type="slidenum">
              <a:rPr lang="en-US" altLang="en-US" sz="1200"/>
              <a:pPr eaLnBrk="1" hangingPunct="1"/>
              <a:t>12</a:t>
            </a:fld>
            <a:endParaRPr lang="de-CH" altLang="en-US" sz="1200"/>
          </a:p>
        </p:txBody>
      </p:sp>
    </p:spTree>
    <p:extLst>
      <p:ext uri="{BB962C8B-B14F-4D97-AF65-F5344CB8AC3E}">
        <p14:creationId xmlns:p14="http://schemas.microsoft.com/office/powerpoint/2010/main" val="3426969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F683D778-4445-2842-91B2-31524A1C2E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D627422A-1BDB-9C4C-A175-D8179A93239F}" type="slidenum">
              <a:rPr lang="en-US" altLang="en-US" sz="1200"/>
              <a:pPr eaLnBrk="1" hangingPunct="1"/>
              <a:t>13</a:t>
            </a:fld>
            <a:endParaRPr lang="de-CH" altLang="en-US" sz="1200"/>
          </a:p>
        </p:txBody>
      </p:sp>
    </p:spTree>
    <p:extLst>
      <p:ext uri="{BB962C8B-B14F-4D97-AF65-F5344CB8AC3E}">
        <p14:creationId xmlns:p14="http://schemas.microsoft.com/office/powerpoint/2010/main" val="2818505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l-G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Click to edit Master subtitle style</a:t>
            </a:r>
            <a:endParaRPr lang="en-US"/>
          </a:p>
        </p:txBody>
      </p:sp>
      <p:sp>
        <p:nvSpPr>
          <p:cNvPr id="4" name="Date Placeholder 3"/>
          <p:cNvSpPr>
            <a:spLocks noGrp="1"/>
          </p:cNvSpPr>
          <p:nvPr>
            <p:ph type="dt" sz="half" idx="10"/>
          </p:nvPr>
        </p:nvSpPr>
        <p:spPr/>
        <p:txBody>
          <a:bodyPr/>
          <a:lstStyle/>
          <a:p>
            <a:fld id="{127C36A6-58AC-1B40-A7FC-996E31DF9C8E}"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1595D-F657-0A48-8BE3-394975F9CD37}" type="slidenum">
              <a:rPr lang="en-US" smtClean="0"/>
              <a:t>‹#›</a:t>
            </a:fld>
            <a:endParaRPr lang="en-US"/>
          </a:p>
        </p:txBody>
      </p:sp>
    </p:spTree>
    <p:extLst>
      <p:ext uri="{BB962C8B-B14F-4D97-AF65-F5344CB8AC3E}">
        <p14:creationId xmlns:p14="http://schemas.microsoft.com/office/powerpoint/2010/main" val="215530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127C36A6-58AC-1B40-A7FC-996E31DF9C8E}"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1595D-F657-0A48-8BE3-394975F9CD37}" type="slidenum">
              <a:rPr lang="en-US" smtClean="0"/>
              <a:t>‹#›</a:t>
            </a:fld>
            <a:endParaRPr lang="en-US"/>
          </a:p>
        </p:txBody>
      </p:sp>
    </p:spTree>
    <p:extLst>
      <p:ext uri="{BB962C8B-B14F-4D97-AF65-F5344CB8AC3E}">
        <p14:creationId xmlns:p14="http://schemas.microsoft.com/office/powerpoint/2010/main" val="1379043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l-GR"/>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127C36A6-58AC-1B40-A7FC-996E31DF9C8E}"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1595D-F657-0A48-8BE3-394975F9CD37}" type="slidenum">
              <a:rPr lang="en-US" smtClean="0"/>
              <a:t>‹#›</a:t>
            </a:fld>
            <a:endParaRPr lang="en-US"/>
          </a:p>
        </p:txBody>
      </p:sp>
    </p:spTree>
    <p:extLst>
      <p:ext uri="{BB962C8B-B14F-4D97-AF65-F5344CB8AC3E}">
        <p14:creationId xmlns:p14="http://schemas.microsoft.com/office/powerpoint/2010/main" val="383758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385234" y="168276"/>
            <a:ext cx="8373533" cy="962025"/>
          </a:xfrm>
        </p:spPr>
        <p:txBody>
          <a:bodyPr/>
          <a:lstStyle/>
          <a:p>
            <a:r>
              <a:rPr lang="el-GR"/>
              <a:t>Kλικ για επεξεργασία του τίτλου</a:t>
            </a:r>
            <a:endParaRPr lang="en-US"/>
          </a:p>
        </p:txBody>
      </p:sp>
      <p:sp>
        <p:nvSpPr>
          <p:cNvPr id="3" name="2 - Θέση κειμένου"/>
          <p:cNvSpPr>
            <a:spLocks noGrp="1"/>
          </p:cNvSpPr>
          <p:nvPr>
            <p:ph type="body" sz="half" idx="1"/>
          </p:nvPr>
        </p:nvSpPr>
        <p:spPr>
          <a:xfrm>
            <a:off x="1117600" y="1676400"/>
            <a:ext cx="3386667"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4639733" y="1676400"/>
            <a:ext cx="3386667"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Tree>
    <p:extLst>
      <p:ext uri="{BB962C8B-B14F-4D97-AF65-F5344CB8AC3E}">
        <p14:creationId xmlns:p14="http://schemas.microsoft.com/office/powerpoint/2010/main" val="4035404111"/>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_No lens">
    <p:spTree>
      <p:nvGrpSpPr>
        <p:cNvPr id="1" name=""/>
        <p:cNvGrpSpPr/>
        <p:nvPr/>
      </p:nvGrpSpPr>
      <p:grpSpPr>
        <a:xfrm>
          <a:off x="0" y="0"/>
          <a:ext cx="0" cy="0"/>
          <a:chOff x="0" y="0"/>
          <a:chExt cx="0" cy="0"/>
        </a:xfrm>
      </p:grpSpPr>
      <p:sp>
        <p:nvSpPr>
          <p:cNvPr id="6" name="Rectangle 5"/>
          <p:cNvSpPr/>
          <p:nvPr userDrawn="1"/>
        </p:nvSpPr>
        <p:spPr>
          <a:xfrm>
            <a:off x="6858000" y="4610103"/>
            <a:ext cx="2286000" cy="2247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defTabSz="457034"/>
            <a:endParaRPr lang="en-US" sz="1800">
              <a:solidFill>
                <a:srgbClr val="FFFFFF"/>
              </a:solidFill>
            </a:endParaRPr>
          </a:p>
        </p:txBody>
      </p:sp>
      <p:sp>
        <p:nvSpPr>
          <p:cNvPr id="5" name="Slide Number Placeholder 5"/>
          <p:cNvSpPr>
            <a:spLocks noGrp="1"/>
          </p:cNvSpPr>
          <p:nvPr>
            <p:ph type="sldNum" sz="quarter" idx="4"/>
          </p:nvPr>
        </p:nvSpPr>
        <p:spPr>
          <a:xfrm>
            <a:off x="8640569" y="6177269"/>
            <a:ext cx="342000" cy="365125"/>
          </a:xfrm>
          <a:prstGeom prst="rect">
            <a:avLst/>
          </a:prstGeom>
        </p:spPr>
        <p:txBody>
          <a:bodyPr vert="horz" lIns="91404" tIns="45702" rIns="91404" bIns="45702" rtlCol="0" anchor="ctr"/>
          <a:lstStyle>
            <a:lvl1pPr algn="ctr">
              <a:defRPr sz="900" b="1" i="0">
                <a:solidFill>
                  <a:schemeClr val="tx1"/>
                </a:solidFill>
                <a:latin typeface="Arial Narrow"/>
                <a:cs typeface="Arial Narrow"/>
              </a:defRPr>
            </a:lvl1pPr>
          </a:lstStyle>
          <a:p>
            <a:fld id="{54745251-BEF9-3B4C-86C6-4D727BF2075A}" type="slidenum">
              <a:rPr lang="en-US" smtClean="0">
                <a:solidFill>
                  <a:srgbClr val="000000"/>
                </a:solidFill>
              </a:rPr>
              <a:pPr/>
              <a:t>‹#›</a:t>
            </a:fld>
            <a:endParaRPr lang="en-US">
              <a:solidFill>
                <a:srgbClr val="000000"/>
              </a:solidFill>
            </a:endParaRPr>
          </a:p>
        </p:txBody>
      </p:sp>
      <p:sp>
        <p:nvSpPr>
          <p:cNvPr id="7" name="Title Placeholder 1">
            <a:extLst>
              <a:ext uri="{FF2B5EF4-FFF2-40B4-BE49-F238E27FC236}">
                <a16:creationId xmlns:a16="http://schemas.microsoft.com/office/drawing/2014/main" id="{19D77185-2EC0-D749-8C9A-DC468830F833}"/>
              </a:ext>
            </a:extLst>
          </p:cNvPr>
          <p:cNvSpPr>
            <a:spLocks noGrp="1"/>
          </p:cNvSpPr>
          <p:nvPr>
            <p:ph type="title"/>
          </p:nvPr>
        </p:nvSpPr>
        <p:spPr>
          <a:xfrm>
            <a:off x="251792" y="159046"/>
            <a:ext cx="8001000" cy="747239"/>
          </a:xfrm>
          <a:prstGeom prst="rect">
            <a:avLst/>
          </a:prstGeom>
        </p:spPr>
        <p:txBody>
          <a:bodyPr vert="horz" lIns="91404" tIns="45702" rIns="91404" bIns="45702" rtlCol="0" anchor="b">
            <a:normAutofit/>
          </a:bodyPr>
          <a:lstStyle/>
          <a:p>
            <a:r>
              <a:rPr lang="en-US"/>
              <a:t>Slide title</a:t>
            </a:r>
          </a:p>
        </p:txBody>
      </p:sp>
      <p:sp>
        <p:nvSpPr>
          <p:cNvPr id="8" name="Footer Placeholder 4">
            <a:extLst>
              <a:ext uri="{FF2B5EF4-FFF2-40B4-BE49-F238E27FC236}">
                <a16:creationId xmlns:a16="http://schemas.microsoft.com/office/drawing/2014/main" id="{61E8F05A-656F-B046-B9EF-F7985BB4CC66}"/>
              </a:ext>
            </a:extLst>
          </p:cNvPr>
          <p:cNvSpPr>
            <a:spLocks noGrp="1"/>
          </p:cNvSpPr>
          <p:nvPr>
            <p:ph type="ftr" sz="quarter" idx="3"/>
          </p:nvPr>
        </p:nvSpPr>
        <p:spPr>
          <a:xfrm>
            <a:off x="1562101" y="6087063"/>
            <a:ext cx="6066998" cy="501649"/>
          </a:xfrm>
          <a:prstGeom prst="rect">
            <a:avLst/>
          </a:prstGeom>
        </p:spPr>
        <p:txBody>
          <a:bodyPr vert="horz" lIns="91404" tIns="45702" rIns="91404" bIns="45702" rtlCol="0" anchor="b"/>
          <a:lstStyle>
            <a:lvl1pPr algn="l">
              <a:defRPr sz="800" b="0" i="0">
                <a:solidFill>
                  <a:schemeClr val="tx1"/>
                </a:solidFill>
                <a:latin typeface="Helvetica Neue Thin" charset="0"/>
                <a:ea typeface="Helvetica Neue Thin" charset="0"/>
                <a:cs typeface="Helvetica Neue Thin" charset="0"/>
              </a:defRPr>
            </a:lvl1pPr>
          </a:lstStyle>
          <a:p>
            <a:endParaRPr lang="en-US">
              <a:solidFill>
                <a:srgbClr val="000000"/>
              </a:solidFill>
            </a:endParaRPr>
          </a:p>
        </p:txBody>
      </p:sp>
    </p:spTree>
    <p:extLst>
      <p:ext uri="{BB962C8B-B14F-4D97-AF65-F5344CB8AC3E}">
        <p14:creationId xmlns:p14="http://schemas.microsoft.com/office/powerpoint/2010/main" val="1938659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4136055-75E2-4F01-B80A-A5FADE9B53BC}"/>
              </a:ext>
            </a:extLst>
          </p:cNvPr>
          <p:cNvSpPr txBox="1">
            <a:spLocks/>
          </p:cNvSpPr>
          <p:nvPr userDrawn="1"/>
        </p:nvSpPr>
        <p:spPr>
          <a:xfrm>
            <a:off x="8503920" y="6485470"/>
            <a:ext cx="640080" cy="372533"/>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900" smtClean="0"/>
              <a:pPr/>
              <a:t>‹#›</a:t>
            </a:fld>
            <a:endParaRPr lang="en-US" sz="900" dirty="0"/>
          </a:p>
        </p:txBody>
      </p:sp>
      <p:sp>
        <p:nvSpPr>
          <p:cNvPr id="3" name="Slide Number Placeholder 1">
            <a:extLst>
              <a:ext uri="{FF2B5EF4-FFF2-40B4-BE49-F238E27FC236}">
                <a16:creationId xmlns:a16="http://schemas.microsoft.com/office/drawing/2014/main" id="{744C4246-E2A9-44AD-A698-60345E85E6E0}"/>
              </a:ext>
            </a:extLst>
          </p:cNvPr>
          <p:cNvSpPr>
            <a:spLocks noGrp="1"/>
          </p:cNvSpPr>
          <p:nvPr>
            <p:ph type="sldNum" sz="quarter" idx="4"/>
          </p:nvPr>
        </p:nvSpPr>
        <p:spPr>
          <a:xfrm>
            <a:off x="8755694" y="6485470"/>
            <a:ext cx="388307"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63905509-6B9D-44F8-A856-EA975E5E2BB5}" type="slidenum">
              <a:rPr lang="en-US" smtClean="0"/>
              <a:t>‹#›</a:t>
            </a:fld>
            <a:endParaRPr lang="en-US"/>
          </a:p>
        </p:txBody>
      </p:sp>
      <p:sp>
        <p:nvSpPr>
          <p:cNvPr id="4" name="Title Placeholder 2">
            <a:extLst>
              <a:ext uri="{FF2B5EF4-FFF2-40B4-BE49-F238E27FC236}">
                <a16:creationId xmlns:a16="http://schemas.microsoft.com/office/drawing/2014/main" id="{62685615-3EF4-405B-9B7A-4C78263A75F0}"/>
              </a:ext>
            </a:extLst>
          </p:cNvPr>
          <p:cNvSpPr>
            <a:spLocks noGrp="1"/>
          </p:cNvSpPr>
          <p:nvPr>
            <p:ph type="title"/>
          </p:nvPr>
        </p:nvSpPr>
        <p:spPr>
          <a:xfrm>
            <a:off x="489858" y="12200"/>
            <a:ext cx="8265836" cy="952357"/>
          </a:xfrm>
          <a:prstGeom prst="rect">
            <a:avLst/>
          </a:prstGeom>
        </p:spPr>
        <p:txBody>
          <a:bodyPr vert="horz" lIns="91440" tIns="45720" rIns="91440" bIns="45720" rtlCol="0" anchor="ctr">
            <a:normAutofit/>
          </a:bodyPr>
          <a:lstStyle>
            <a:lvl1pPr>
              <a:defRPr>
                <a:solidFill>
                  <a:schemeClr val="bg1"/>
                </a:solidFill>
                <a:latin typeface="+mn-lt"/>
              </a:defRPr>
            </a:lvl1pPr>
          </a:lstStyle>
          <a:p>
            <a:r>
              <a:rPr lang="en-US" dirty="0"/>
              <a:t>Click to edit Master title style</a:t>
            </a:r>
          </a:p>
        </p:txBody>
      </p:sp>
      <p:sp>
        <p:nvSpPr>
          <p:cNvPr id="5" name="Text Placeholder 8">
            <a:extLst>
              <a:ext uri="{FF2B5EF4-FFF2-40B4-BE49-F238E27FC236}">
                <a16:creationId xmlns:a16="http://schemas.microsoft.com/office/drawing/2014/main" id="{DE43D141-8CEF-42F1-9DFA-53D2FF519B7F}"/>
              </a:ext>
            </a:extLst>
          </p:cNvPr>
          <p:cNvSpPr>
            <a:spLocks noGrp="1"/>
          </p:cNvSpPr>
          <p:nvPr>
            <p:ph type="body" sz="quarter" idx="10"/>
          </p:nvPr>
        </p:nvSpPr>
        <p:spPr>
          <a:xfrm>
            <a:off x="489349" y="6167895"/>
            <a:ext cx="8265319" cy="644525"/>
          </a:xfrm>
          <a:prstGeom prst="rect">
            <a:avLst/>
          </a:prstGeom>
        </p:spPr>
        <p:txBody>
          <a:bodyPr anchor="b"/>
          <a:lstStyle>
            <a:lvl1pPr marL="0" indent="0">
              <a:lnSpc>
                <a:spcPct val="90000"/>
              </a:lnSpc>
              <a:spcBef>
                <a:spcPts val="0"/>
              </a:spcBef>
              <a:buFontTx/>
              <a:buNone/>
              <a:defRPr sz="506">
                <a:solidFill>
                  <a:schemeClr val="tx1"/>
                </a:solidFill>
                <a:latin typeface="+mj-lt"/>
              </a:defRPr>
            </a:lvl1pPr>
          </a:lstStyle>
          <a:p>
            <a:pPr lvl="0"/>
            <a:endParaRPr lang="en-GB" dirty="0"/>
          </a:p>
        </p:txBody>
      </p:sp>
    </p:spTree>
    <p:extLst>
      <p:ext uri="{BB962C8B-B14F-4D97-AF65-F5344CB8AC3E}">
        <p14:creationId xmlns:p14="http://schemas.microsoft.com/office/powerpoint/2010/main" val="634489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7104" y="1599029"/>
            <a:ext cx="7751921" cy="1538721"/>
          </a:xfrm>
        </p:spPr>
        <p:txBody>
          <a:bodyPr anchor="t">
            <a:noAutofit/>
          </a:bodyPr>
          <a:lstStyle>
            <a:lvl1pPr algn="ctr">
              <a:defRPr sz="3200" b="1" i="0" spc="0" baseline="0">
                <a:solidFill>
                  <a:schemeClr val="bg2"/>
                </a:solidFill>
                <a:latin typeface="Arial" charset="0"/>
                <a:ea typeface="Arial" charset="0"/>
                <a:cs typeface="Arial" charset="0"/>
              </a:defRPr>
            </a:lvl1pPr>
          </a:lstStyle>
          <a:p>
            <a:r>
              <a:rPr lang="en-US" dirty="0"/>
              <a:t>Presentation title</a:t>
            </a:r>
          </a:p>
        </p:txBody>
      </p:sp>
      <p:sp>
        <p:nvSpPr>
          <p:cNvPr id="3" name="Subtitle 2"/>
          <p:cNvSpPr>
            <a:spLocks noGrp="1"/>
          </p:cNvSpPr>
          <p:nvPr>
            <p:ph type="subTitle" idx="1" hasCustomPrompt="1"/>
          </p:nvPr>
        </p:nvSpPr>
        <p:spPr>
          <a:xfrm>
            <a:off x="767104" y="3136574"/>
            <a:ext cx="7751921" cy="900868"/>
          </a:xfrm>
        </p:spPr>
        <p:txBody>
          <a:bodyPr anchor="t">
            <a:noAutofit/>
          </a:bodyPr>
          <a:lstStyle>
            <a:lvl1pPr marL="0" indent="0" algn="ctr">
              <a:lnSpc>
                <a:spcPct val="100000"/>
              </a:lnSpc>
              <a:buNone/>
              <a:defRPr sz="2400" cap="none" spc="0" baseline="0">
                <a:solidFill>
                  <a:schemeClr val="tx1"/>
                </a:solidFill>
              </a:defRPr>
            </a:lvl1pPr>
            <a:lvl2pPr marL="609507" indent="0" algn="ctr">
              <a:buNone/>
              <a:defRPr>
                <a:solidFill>
                  <a:schemeClr val="tx1">
                    <a:tint val="75000"/>
                  </a:schemeClr>
                </a:solidFill>
              </a:defRPr>
            </a:lvl2pPr>
            <a:lvl3pPr marL="1219020" indent="0" algn="ctr">
              <a:buNone/>
              <a:defRPr>
                <a:solidFill>
                  <a:schemeClr val="tx1">
                    <a:tint val="75000"/>
                  </a:schemeClr>
                </a:solidFill>
              </a:defRPr>
            </a:lvl3pPr>
            <a:lvl4pPr marL="1828528" indent="0" algn="ctr">
              <a:buNone/>
              <a:defRPr>
                <a:solidFill>
                  <a:schemeClr val="tx1">
                    <a:tint val="75000"/>
                  </a:schemeClr>
                </a:solidFill>
              </a:defRPr>
            </a:lvl4pPr>
            <a:lvl5pPr marL="2438038" indent="0" algn="ctr">
              <a:buNone/>
              <a:defRPr>
                <a:solidFill>
                  <a:schemeClr val="tx1">
                    <a:tint val="75000"/>
                  </a:schemeClr>
                </a:solidFill>
              </a:defRPr>
            </a:lvl5pPr>
            <a:lvl6pPr marL="3047544" indent="0" algn="ctr">
              <a:buNone/>
              <a:defRPr>
                <a:solidFill>
                  <a:schemeClr val="tx1">
                    <a:tint val="75000"/>
                  </a:schemeClr>
                </a:solidFill>
              </a:defRPr>
            </a:lvl6pPr>
            <a:lvl7pPr marL="3657051" indent="0" algn="ctr">
              <a:buNone/>
              <a:defRPr>
                <a:solidFill>
                  <a:schemeClr val="tx1">
                    <a:tint val="75000"/>
                  </a:schemeClr>
                </a:solidFill>
              </a:defRPr>
            </a:lvl7pPr>
            <a:lvl8pPr marL="4266560" indent="0" algn="ctr">
              <a:buNone/>
              <a:defRPr>
                <a:solidFill>
                  <a:schemeClr val="tx1">
                    <a:tint val="75000"/>
                  </a:schemeClr>
                </a:solidFill>
              </a:defRPr>
            </a:lvl8pPr>
            <a:lvl9pPr marL="4876069" indent="0" algn="ctr">
              <a:buNone/>
              <a:defRPr>
                <a:solidFill>
                  <a:schemeClr val="tx1">
                    <a:tint val="75000"/>
                  </a:schemeClr>
                </a:solidFill>
              </a:defRPr>
            </a:lvl9pPr>
          </a:lstStyle>
          <a:p>
            <a:r>
              <a:rPr lang="en-US" dirty="0"/>
              <a:t>Subtitle</a:t>
            </a:r>
          </a:p>
        </p:txBody>
      </p:sp>
      <p:sp>
        <p:nvSpPr>
          <p:cNvPr id="8" name="Slide Number Placeholder 5"/>
          <p:cNvSpPr>
            <a:spLocks noGrp="1"/>
          </p:cNvSpPr>
          <p:nvPr>
            <p:ph type="sldNum" sz="quarter" idx="4"/>
          </p:nvPr>
        </p:nvSpPr>
        <p:spPr>
          <a:xfrm>
            <a:off x="8640569" y="6177276"/>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0332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4" name="Content Placeholder 13"/>
          <p:cNvSpPr>
            <a:spLocks noGrp="1"/>
          </p:cNvSpPr>
          <p:nvPr>
            <p:ph sz="quarter" idx="10"/>
          </p:nvPr>
        </p:nvSpPr>
        <p:spPr>
          <a:xfrm>
            <a:off x="251797" y="1191706"/>
            <a:ext cx="8000999" cy="4542344"/>
          </a:xfrm>
        </p:spPr>
        <p:txBody>
          <a:bodyPr>
            <a:noAutofit/>
          </a:bodyPr>
          <a:lstStyle>
            <a:lvl1pPr marL="266700" indent="-266700">
              <a:lnSpc>
                <a:spcPct val="100000"/>
              </a:lnSpc>
              <a:spcAft>
                <a:spcPts val="600"/>
              </a:spcAft>
              <a:defRPr spc="0"/>
            </a:lvl1pPr>
            <a:lvl2pPr marL="627063" indent="-360363">
              <a:spcAft>
                <a:spcPts val="600"/>
              </a:spcAft>
              <a:defRPr spc="0"/>
            </a:lvl2pPr>
            <a:lvl3pPr marL="896938" indent="-269875">
              <a:spcAft>
                <a:spcPts val="600"/>
              </a:spcAft>
              <a:defRPr spc="0"/>
            </a:lvl3pPr>
            <a:lvl4pPr marL="1163638" indent="-266700">
              <a:spcAft>
                <a:spcPts val="600"/>
              </a:spcAft>
              <a:defRPr spc="0"/>
            </a:lvl4pPr>
            <a:lvl5pPr marL="1435100" indent="-271463">
              <a:spcAft>
                <a:spcPts val="600"/>
              </a:spcAft>
              <a:defRPr spc="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640569" y="6177276"/>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2" name="Title 1"/>
          <p:cNvSpPr>
            <a:spLocks noGrp="1"/>
          </p:cNvSpPr>
          <p:nvPr>
            <p:ph type="title"/>
          </p:nvPr>
        </p:nvSpPr>
        <p:spPr/>
        <p:txBody>
          <a:bodyPr>
            <a:noAutofit/>
          </a:bodyPr>
          <a:lstStyle>
            <a:lvl1pPr>
              <a:defRPr b="1" spc="0" baseline="0"/>
            </a:lvl1pPr>
          </a:lstStyle>
          <a:p>
            <a:r>
              <a:rPr lang="en-US" dirty="0"/>
              <a:t>Click to edit Master title style</a:t>
            </a:r>
            <a:endParaRPr lang="en-GB" dirty="0"/>
          </a:p>
        </p:txBody>
      </p:sp>
      <p:sp>
        <p:nvSpPr>
          <p:cNvPr id="4" name="Text Placeholder 3"/>
          <p:cNvSpPr>
            <a:spLocks noGrp="1"/>
          </p:cNvSpPr>
          <p:nvPr>
            <p:ph type="body" sz="quarter" idx="11" hasCustomPrompt="1"/>
          </p:nvPr>
        </p:nvSpPr>
        <p:spPr>
          <a:xfrm>
            <a:off x="251224" y="6093659"/>
            <a:ext cx="8047586" cy="449763"/>
          </a:xfrm>
        </p:spPr>
        <p:txBody>
          <a:bodyPr vert="horz" lIns="0" tIns="0" rIns="0" bIns="0" rtlCol="0" anchor="ctr">
            <a:normAutofit/>
          </a:bodyPr>
          <a:lstStyle>
            <a:lvl1pPr marL="0" indent="0">
              <a:buNone/>
              <a:defRPr lang="en-US" sz="1000" dirty="0" smtClean="0">
                <a:latin typeface="Helvetica" panose="020B0604020202020204" pitchFamily="34" charset="0"/>
                <a:ea typeface="Helvetica" panose="020B0604020202020204" pitchFamily="34" charset="0"/>
                <a:cs typeface="Helvetica" panose="020B0604020202020204" pitchFamily="34" charset="0"/>
              </a:defRPr>
            </a:lvl1pPr>
          </a:lstStyle>
          <a:p>
            <a:pPr marL="0" lvl="0" defTabSz="914400"/>
            <a:r>
              <a:rPr lang="en-US" dirty="0"/>
              <a:t>Footer</a:t>
            </a:r>
          </a:p>
        </p:txBody>
      </p:sp>
    </p:spTree>
    <p:extLst>
      <p:ext uri="{BB962C8B-B14F-4D97-AF65-F5344CB8AC3E}">
        <p14:creationId xmlns:p14="http://schemas.microsoft.com/office/powerpoint/2010/main" val="1524659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Footer and Ref">
    <p:spTree>
      <p:nvGrpSpPr>
        <p:cNvPr id="1" name=""/>
        <p:cNvGrpSpPr/>
        <p:nvPr/>
      </p:nvGrpSpPr>
      <p:grpSpPr>
        <a:xfrm>
          <a:off x="0" y="0"/>
          <a:ext cx="0" cy="0"/>
          <a:chOff x="0" y="0"/>
          <a:chExt cx="0" cy="0"/>
        </a:xfrm>
      </p:grpSpPr>
      <p:sp>
        <p:nvSpPr>
          <p:cNvPr id="14" name="Content Placeholder 13"/>
          <p:cNvSpPr>
            <a:spLocks noGrp="1"/>
          </p:cNvSpPr>
          <p:nvPr>
            <p:ph sz="quarter" idx="10"/>
          </p:nvPr>
        </p:nvSpPr>
        <p:spPr>
          <a:xfrm>
            <a:off x="251797" y="1191706"/>
            <a:ext cx="8000999" cy="4542344"/>
          </a:xfrm>
        </p:spPr>
        <p:txBody>
          <a:bodyPr/>
          <a:lstStyle>
            <a:lvl1pPr marL="266700" indent="-266700">
              <a:lnSpc>
                <a:spcPct val="100000"/>
              </a:lnSpc>
              <a:spcAft>
                <a:spcPts val="600"/>
              </a:spcAft>
              <a:defRPr spc="0"/>
            </a:lvl1pPr>
            <a:lvl2pPr marL="627063" indent="-360363">
              <a:spcAft>
                <a:spcPts val="600"/>
              </a:spcAft>
              <a:defRPr spc="0"/>
            </a:lvl2pPr>
            <a:lvl3pPr marL="896938" indent="-269875">
              <a:spcAft>
                <a:spcPts val="600"/>
              </a:spcAft>
              <a:defRPr spc="0"/>
            </a:lvl3pPr>
            <a:lvl4pPr marL="1163638" indent="-266700">
              <a:spcAft>
                <a:spcPts val="600"/>
              </a:spcAft>
              <a:defRPr spc="0"/>
            </a:lvl4pPr>
            <a:lvl5pPr marL="1435100" indent="-271463">
              <a:spcAft>
                <a:spcPts val="600"/>
              </a:spcAft>
              <a:defRPr spc="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640569" y="6177276"/>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2" name="Title 1"/>
          <p:cNvSpPr>
            <a:spLocks noGrp="1"/>
          </p:cNvSpPr>
          <p:nvPr>
            <p:ph type="title"/>
          </p:nvPr>
        </p:nvSpPr>
        <p:spPr/>
        <p:txBody>
          <a:bodyPr>
            <a:noAutofit/>
          </a:bodyPr>
          <a:lstStyle>
            <a:lvl1pPr>
              <a:defRPr spc="0" baseline="0"/>
            </a:lvl1pPr>
          </a:lstStyle>
          <a:p>
            <a:r>
              <a:rPr lang="en-US" dirty="0"/>
              <a:t>Click to edit Master title style</a:t>
            </a:r>
            <a:endParaRPr lang="en-GB" dirty="0"/>
          </a:p>
        </p:txBody>
      </p:sp>
      <p:sp>
        <p:nvSpPr>
          <p:cNvPr id="6" name="Text Placeholder 2"/>
          <p:cNvSpPr>
            <a:spLocks noGrp="1"/>
          </p:cNvSpPr>
          <p:nvPr>
            <p:ph type="body" sz="quarter" idx="13" hasCustomPrompt="1"/>
          </p:nvPr>
        </p:nvSpPr>
        <p:spPr>
          <a:xfrm>
            <a:off x="251674" y="5882219"/>
            <a:ext cx="8015681" cy="360000"/>
          </a:xfrm>
          <a:prstGeom prst="rect">
            <a:avLst/>
          </a:prstGeom>
        </p:spPr>
        <p:txBody>
          <a:bodyPr lIns="0" tIns="0" rIns="0" bIns="0" anchor="b">
            <a:noAutofit/>
          </a:bodyPr>
          <a:lstStyle>
            <a:lvl1pPr marL="0" indent="0">
              <a:buNone/>
              <a:defRPr sz="1000">
                <a:latin typeface="Helvetica" panose="020B0604020202020204" pitchFamily="34" charset="0"/>
                <a:cs typeface="Helvetica" panose="020B0604020202020204" pitchFamily="34" charset="0"/>
              </a:defRPr>
            </a:lvl1pPr>
          </a:lstStyle>
          <a:p>
            <a:pPr lvl="0"/>
            <a:r>
              <a:rPr lang="en-GB" dirty="0"/>
              <a:t>Footnotes</a:t>
            </a:r>
          </a:p>
        </p:txBody>
      </p:sp>
      <p:sp>
        <p:nvSpPr>
          <p:cNvPr id="8" name="Text Placeholder 2"/>
          <p:cNvSpPr>
            <a:spLocks noGrp="1"/>
          </p:cNvSpPr>
          <p:nvPr>
            <p:ph type="body" sz="quarter" idx="14" hasCustomPrompt="1"/>
          </p:nvPr>
        </p:nvSpPr>
        <p:spPr>
          <a:xfrm>
            <a:off x="251674" y="6288922"/>
            <a:ext cx="8015681" cy="360000"/>
          </a:xfrm>
          <a:prstGeom prst="rect">
            <a:avLst/>
          </a:prstGeom>
        </p:spPr>
        <p:txBody>
          <a:bodyPr lIns="0" tIns="0" rIns="0" bIns="0" anchor="b" anchorCtr="0">
            <a:noAutofit/>
          </a:bodyPr>
          <a:lstStyle>
            <a:lvl1pPr marL="0" indent="0" algn="r">
              <a:buNone/>
              <a:defRPr sz="1000">
                <a:latin typeface="Helvetica" panose="020B0604020202020204" pitchFamily="34" charset="0"/>
                <a:cs typeface="Helvetica" panose="020B0604020202020204" pitchFamily="34" charset="0"/>
              </a:defRPr>
            </a:lvl1pPr>
          </a:lstStyle>
          <a:p>
            <a:pPr lvl="0"/>
            <a:r>
              <a:rPr lang="en-GB" dirty="0"/>
              <a:t>References</a:t>
            </a:r>
          </a:p>
        </p:txBody>
      </p:sp>
    </p:spTree>
    <p:extLst>
      <p:ext uri="{BB962C8B-B14F-4D97-AF65-F5344CB8AC3E}">
        <p14:creationId xmlns:p14="http://schemas.microsoft.com/office/powerpoint/2010/main" val="3306659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Footer and Ref">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640569" y="6177276"/>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2" name="Title 1"/>
          <p:cNvSpPr>
            <a:spLocks noGrp="1"/>
          </p:cNvSpPr>
          <p:nvPr>
            <p:ph type="title"/>
          </p:nvPr>
        </p:nvSpPr>
        <p:spPr/>
        <p:txBody>
          <a:bodyPr/>
          <a:lstStyle>
            <a:lvl1pPr>
              <a:defRPr spc="0" baseline="0"/>
            </a:lvl1pPr>
          </a:lstStyle>
          <a:p>
            <a:r>
              <a:rPr lang="en-US" dirty="0"/>
              <a:t>Click to edit Master title style</a:t>
            </a:r>
            <a:endParaRPr lang="en-GB" dirty="0"/>
          </a:p>
        </p:txBody>
      </p:sp>
      <p:sp>
        <p:nvSpPr>
          <p:cNvPr id="6" name="Text Placeholder 2"/>
          <p:cNvSpPr>
            <a:spLocks noGrp="1"/>
          </p:cNvSpPr>
          <p:nvPr>
            <p:ph type="body" sz="quarter" idx="13" hasCustomPrompt="1"/>
          </p:nvPr>
        </p:nvSpPr>
        <p:spPr>
          <a:xfrm>
            <a:off x="251222" y="5882219"/>
            <a:ext cx="8022420" cy="360000"/>
          </a:xfrm>
          <a:prstGeom prst="rect">
            <a:avLst/>
          </a:prstGeom>
        </p:spPr>
        <p:txBody>
          <a:bodyPr lIns="0" tIns="0" rIns="0" bIns="0" anchor="b">
            <a:noAutofit/>
          </a:bodyPr>
          <a:lstStyle>
            <a:lvl1pPr marL="0" indent="0">
              <a:buNone/>
              <a:defRPr sz="1000">
                <a:latin typeface="Helvetica" panose="020B0604020202020204" pitchFamily="34" charset="0"/>
                <a:cs typeface="Helvetica" panose="020B0604020202020204" pitchFamily="34" charset="0"/>
              </a:defRPr>
            </a:lvl1pPr>
          </a:lstStyle>
          <a:p>
            <a:pPr lvl="0"/>
            <a:r>
              <a:rPr lang="en-GB" dirty="0"/>
              <a:t>Footnotes</a:t>
            </a:r>
          </a:p>
        </p:txBody>
      </p:sp>
      <p:sp>
        <p:nvSpPr>
          <p:cNvPr id="8" name="Text Placeholder 2"/>
          <p:cNvSpPr>
            <a:spLocks noGrp="1"/>
          </p:cNvSpPr>
          <p:nvPr>
            <p:ph type="body" sz="quarter" idx="14" hasCustomPrompt="1"/>
          </p:nvPr>
        </p:nvSpPr>
        <p:spPr>
          <a:xfrm>
            <a:off x="251222" y="6288922"/>
            <a:ext cx="8022420" cy="360000"/>
          </a:xfrm>
          <a:prstGeom prst="rect">
            <a:avLst/>
          </a:prstGeom>
        </p:spPr>
        <p:txBody>
          <a:bodyPr lIns="0" tIns="0" rIns="0" bIns="0" anchor="b" anchorCtr="0">
            <a:noAutofit/>
          </a:bodyPr>
          <a:lstStyle>
            <a:lvl1pPr marL="0" indent="0" algn="r">
              <a:buNone/>
              <a:defRPr sz="1000">
                <a:latin typeface="Helvetica" panose="020B0604020202020204" pitchFamily="34" charset="0"/>
                <a:cs typeface="Helvetica" panose="020B0604020202020204" pitchFamily="34" charset="0"/>
              </a:defRPr>
            </a:lvl1pPr>
          </a:lstStyle>
          <a:p>
            <a:pPr lvl="0"/>
            <a:r>
              <a:rPr lang="en-GB" dirty="0"/>
              <a:t>References</a:t>
            </a:r>
          </a:p>
        </p:txBody>
      </p:sp>
    </p:spTree>
    <p:extLst>
      <p:ext uri="{BB962C8B-B14F-4D97-AF65-F5344CB8AC3E}">
        <p14:creationId xmlns:p14="http://schemas.microsoft.com/office/powerpoint/2010/main" val="2942601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4" name="Content Placeholder 13"/>
          <p:cNvSpPr>
            <a:spLocks noGrp="1"/>
          </p:cNvSpPr>
          <p:nvPr>
            <p:ph sz="quarter" idx="10"/>
          </p:nvPr>
        </p:nvSpPr>
        <p:spPr>
          <a:xfrm>
            <a:off x="251798" y="1191715"/>
            <a:ext cx="4146587" cy="4472173"/>
          </a:xfrm>
        </p:spPr>
        <p:txBody>
          <a:bodyPr/>
          <a:lstStyle>
            <a:lvl1pPr>
              <a:defRPr spc="0"/>
            </a:lvl1pPr>
            <a:lvl2pPr>
              <a:defRPr spc="0"/>
            </a:lvl2pPr>
            <a:lvl3pPr>
              <a:defRPr spc="0"/>
            </a:lvl3pPr>
            <a:lvl4pPr>
              <a:defRPr spc="0"/>
            </a:lvl4pPr>
            <a:lvl5pPr>
              <a:defRPr spc="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3"/>
          <p:cNvSpPr>
            <a:spLocks noGrp="1"/>
          </p:cNvSpPr>
          <p:nvPr>
            <p:ph sz="quarter" idx="12"/>
          </p:nvPr>
        </p:nvSpPr>
        <p:spPr>
          <a:xfrm>
            <a:off x="4595606" y="1191715"/>
            <a:ext cx="4146587" cy="4472173"/>
          </a:xfrm>
        </p:spPr>
        <p:txBody>
          <a:bodyPr/>
          <a:lstStyle>
            <a:lvl1pPr>
              <a:defRPr spc="0"/>
            </a:lvl1pPr>
            <a:lvl2pPr>
              <a:defRPr spc="0"/>
            </a:lvl2pPr>
            <a:lvl3pPr>
              <a:defRPr spc="0"/>
            </a:lvl3pPr>
            <a:lvl4pPr>
              <a:defRPr spc="0"/>
            </a:lvl4pPr>
            <a:lvl5pPr>
              <a:defRPr spc="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8640569" y="6177276"/>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2" name="Title 1"/>
          <p:cNvSpPr>
            <a:spLocks noGrp="1"/>
          </p:cNvSpPr>
          <p:nvPr>
            <p:ph type="title"/>
          </p:nvPr>
        </p:nvSpPr>
        <p:spPr/>
        <p:txBody>
          <a:bodyPr/>
          <a:lstStyle>
            <a:lvl1pPr>
              <a:defRPr spc="0" baseline="0"/>
            </a:lvl1pPr>
          </a:lstStyle>
          <a:p>
            <a:r>
              <a:rPr lang="en-US" dirty="0"/>
              <a:t>Click to edit Master title style</a:t>
            </a:r>
            <a:endParaRPr lang="en-GB" dirty="0"/>
          </a:p>
        </p:txBody>
      </p:sp>
      <p:sp>
        <p:nvSpPr>
          <p:cNvPr id="4" name="Text Placeholder 3"/>
          <p:cNvSpPr>
            <a:spLocks noGrp="1"/>
          </p:cNvSpPr>
          <p:nvPr>
            <p:ph type="body" sz="quarter" idx="13" hasCustomPrompt="1"/>
          </p:nvPr>
        </p:nvSpPr>
        <p:spPr>
          <a:xfrm>
            <a:off x="251675" y="6093650"/>
            <a:ext cx="6818261" cy="504000"/>
          </a:xfrm>
        </p:spPr>
        <p:txBody>
          <a:bodyPr vert="horz" lIns="0" tIns="0" rIns="0" bIns="0" rtlCol="0" anchor="ctr">
            <a:noAutofit/>
          </a:bodyPr>
          <a:lstStyle>
            <a:lvl1pPr marL="0" indent="0">
              <a:buNone/>
              <a:defRPr lang="en-US" sz="1000" smtClean="0">
                <a:latin typeface="Helvetica" panose="020B0604020202020204" pitchFamily="34" charset="0"/>
                <a:ea typeface="Helvetica" panose="020B0604020202020204" pitchFamily="34" charset="0"/>
                <a:cs typeface="Helvetica" panose="020B0604020202020204" pitchFamily="34" charset="0"/>
              </a:defRPr>
            </a:lvl1pPr>
            <a:lvl2pPr>
              <a:defRPr lang="en-US" sz="1800" smtClean="0">
                <a:latin typeface="+mn-lt"/>
                <a:ea typeface="+mn-ea"/>
                <a:cs typeface="+mn-cs"/>
              </a:defRPr>
            </a:lvl2pPr>
            <a:lvl3pPr>
              <a:defRPr lang="en-US" smtClean="0">
                <a:latin typeface="+mn-lt"/>
                <a:ea typeface="+mn-ea"/>
                <a:cs typeface="+mn-cs"/>
              </a:defRPr>
            </a:lvl3pPr>
            <a:lvl4pPr>
              <a:defRPr lang="en-US" sz="1800" smtClean="0">
                <a:latin typeface="+mn-lt"/>
                <a:ea typeface="+mn-ea"/>
                <a:cs typeface="+mn-cs"/>
              </a:defRPr>
            </a:lvl4pPr>
            <a:lvl5pPr>
              <a:defRPr lang="en-GB" sz="1800">
                <a:latin typeface="+mn-lt"/>
                <a:ea typeface="+mn-ea"/>
                <a:cs typeface="+mn-cs"/>
              </a:defRPr>
            </a:lvl5pPr>
          </a:lstStyle>
          <a:p>
            <a:pPr marL="0" lvl="0" defTabSz="914400"/>
            <a:r>
              <a:rPr lang="en-US" dirty="0"/>
              <a:t>Footer</a:t>
            </a:r>
          </a:p>
        </p:txBody>
      </p:sp>
    </p:spTree>
    <p:extLst>
      <p:ext uri="{BB962C8B-B14F-4D97-AF65-F5344CB8AC3E}">
        <p14:creationId xmlns:p14="http://schemas.microsoft.com/office/powerpoint/2010/main" val="152371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idx="1"/>
          </p:nvPr>
        </p:nvSpPr>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127C36A6-58AC-1B40-A7FC-996E31DF9C8E}"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1595D-F657-0A48-8BE3-394975F9CD37}" type="slidenum">
              <a:rPr lang="en-US" smtClean="0"/>
              <a:t>‹#›</a:t>
            </a:fld>
            <a:endParaRPr lang="en-US"/>
          </a:p>
        </p:txBody>
      </p:sp>
    </p:spTree>
    <p:extLst>
      <p:ext uri="{BB962C8B-B14F-4D97-AF65-F5344CB8AC3E}">
        <p14:creationId xmlns:p14="http://schemas.microsoft.com/office/powerpoint/2010/main" val="107129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3" name="Title 2"/>
          <p:cNvSpPr>
            <a:spLocks noGrp="1"/>
          </p:cNvSpPr>
          <p:nvPr>
            <p:ph type="title"/>
          </p:nvPr>
        </p:nvSpPr>
        <p:spPr/>
        <p:txBody>
          <a:bodyPr/>
          <a:lstStyle>
            <a:lvl1pPr>
              <a:defRPr spc="0" baseline="0"/>
            </a:lvl1pPr>
          </a:lstStyle>
          <a:p>
            <a:r>
              <a:rPr lang="en-US" dirty="0"/>
              <a:t>Click to edit Master title style</a:t>
            </a:r>
            <a:endParaRPr lang="en-GB" dirty="0"/>
          </a:p>
        </p:txBody>
      </p:sp>
      <p:sp>
        <p:nvSpPr>
          <p:cNvPr id="11" name="Text Placeholder 10"/>
          <p:cNvSpPr>
            <a:spLocks noGrp="1"/>
          </p:cNvSpPr>
          <p:nvPr>
            <p:ph type="body" sz="quarter" idx="14" hasCustomPrompt="1"/>
          </p:nvPr>
        </p:nvSpPr>
        <p:spPr>
          <a:xfrm>
            <a:off x="251222" y="6093650"/>
            <a:ext cx="6818880" cy="504000"/>
          </a:xfrm>
        </p:spPr>
        <p:txBody>
          <a:bodyPr vert="horz" lIns="0" tIns="0" rIns="0" bIns="0" rtlCol="0" anchor="ctr">
            <a:normAutofit/>
          </a:bodyPr>
          <a:lstStyle>
            <a:lvl1pPr marL="0" indent="0">
              <a:buNone/>
              <a:defRPr lang="en-US" sz="1000" dirty="0" smtClean="0">
                <a:latin typeface="Helvetica" panose="020B0604020202020204" pitchFamily="34" charset="0"/>
                <a:ea typeface="Helvetica" panose="020B0604020202020204" pitchFamily="34" charset="0"/>
                <a:cs typeface="Helvetica" panose="020B0604020202020204" pitchFamily="34" charset="0"/>
              </a:defRPr>
            </a:lvl1pPr>
          </a:lstStyle>
          <a:p>
            <a:pPr marL="0" lvl="0" defTabSz="914400"/>
            <a:r>
              <a:rPr lang="en-US" dirty="0"/>
              <a:t>Footer</a:t>
            </a:r>
          </a:p>
        </p:txBody>
      </p:sp>
    </p:spTree>
    <p:extLst>
      <p:ext uri="{BB962C8B-B14F-4D97-AF65-F5344CB8AC3E}">
        <p14:creationId xmlns:p14="http://schemas.microsoft.com/office/powerpoint/2010/main" val="1590483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640569" y="6177276"/>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9" name="Text Placeholder 10"/>
          <p:cNvSpPr>
            <a:spLocks noGrp="1"/>
          </p:cNvSpPr>
          <p:nvPr>
            <p:ph type="body" sz="quarter" idx="14" hasCustomPrompt="1"/>
          </p:nvPr>
        </p:nvSpPr>
        <p:spPr>
          <a:xfrm>
            <a:off x="1562102" y="6093650"/>
            <a:ext cx="5508000" cy="504000"/>
          </a:xfrm>
        </p:spPr>
        <p:txBody>
          <a:bodyPr vert="horz" lIns="0" tIns="0" rIns="0" bIns="0" rtlCol="0" anchor="ctr"/>
          <a:lstStyle>
            <a:lvl1pPr marL="0" indent="0">
              <a:buNone/>
              <a:defRPr lang="en-US" sz="1050" dirty="0" smtClean="0">
                <a:latin typeface="Helvetica" panose="020B0604020202020204" pitchFamily="34" charset="0"/>
                <a:ea typeface="Helvetica" panose="020B0604020202020204" pitchFamily="34" charset="0"/>
                <a:cs typeface="Helvetica" panose="020B0604020202020204" pitchFamily="34" charset="0"/>
              </a:defRPr>
            </a:lvl1pPr>
          </a:lstStyle>
          <a:p>
            <a:pPr marL="0" lvl="0" defTabSz="914400"/>
            <a:r>
              <a:rPr lang="en-US" dirty="0"/>
              <a:t>Footer</a:t>
            </a:r>
          </a:p>
        </p:txBody>
      </p:sp>
    </p:spTree>
    <p:extLst>
      <p:ext uri="{BB962C8B-B14F-4D97-AF65-F5344CB8AC3E}">
        <p14:creationId xmlns:p14="http://schemas.microsoft.com/office/powerpoint/2010/main" val="1458721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_No lens">
    <p:spTree>
      <p:nvGrpSpPr>
        <p:cNvPr id="1" name=""/>
        <p:cNvGrpSpPr/>
        <p:nvPr/>
      </p:nvGrpSpPr>
      <p:grpSpPr>
        <a:xfrm>
          <a:off x="0" y="0"/>
          <a:ext cx="0" cy="0"/>
          <a:chOff x="0" y="0"/>
          <a:chExt cx="0" cy="0"/>
        </a:xfrm>
      </p:grpSpPr>
      <p:sp>
        <p:nvSpPr>
          <p:cNvPr id="6" name="Rectangle 5"/>
          <p:cNvSpPr/>
          <p:nvPr userDrawn="1"/>
        </p:nvSpPr>
        <p:spPr>
          <a:xfrm>
            <a:off x="6858000" y="4610101"/>
            <a:ext cx="2286000" cy="2247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400">
              <a:defRPr/>
            </a:pPr>
            <a:endParaRPr lang="en-US" sz="2400">
              <a:solidFill>
                <a:srgbClr val="FFFFFF"/>
              </a:solidFill>
              <a:latin typeface="Helvetica" panose="020B0604020202020204" pitchFamily="34" charset="0"/>
            </a:endParaRPr>
          </a:p>
        </p:txBody>
      </p:sp>
      <p:sp>
        <p:nvSpPr>
          <p:cNvPr id="5" name="Slide Number Placeholder 5"/>
          <p:cNvSpPr>
            <a:spLocks noGrp="1"/>
          </p:cNvSpPr>
          <p:nvPr>
            <p:ph type="sldNum" sz="quarter" idx="4"/>
          </p:nvPr>
        </p:nvSpPr>
        <p:spPr>
          <a:xfrm>
            <a:off x="8640569" y="6177276"/>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2" name="Title 1"/>
          <p:cNvSpPr>
            <a:spLocks noGrp="1"/>
          </p:cNvSpPr>
          <p:nvPr>
            <p:ph type="title"/>
          </p:nvPr>
        </p:nvSpPr>
        <p:spPr/>
        <p:txBody>
          <a:bodyPr/>
          <a:lstStyle>
            <a:lvl1pPr>
              <a:defRPr spc="0" baseline="0"/>
            </a:lvl1pPr>
          </a:lstStyle>
          <a:p>
            <a:r>
              <a:rPr lang="en-US" dirty="0"/>
              <a:t>Click to edit Master title style</a:t>
            </a:r>
            <a:endParaRPr lang="en-GB" dirty="0"/>
          </a:p>
        </p:txBody>
      </p:sp>
      <p:sp>
        <p:nvSpPr>
          <p:cNvPr id="8" name="Text Placeholder 10"/>
          <p:cNvSpPr>
            <a:spLocks noGrp="1"/>
          </p:cNvSpPr>
          <p:nvPr>
            <p:ph type="body" sz="quarter" idx="14" hasCustomPrompt="1"/>
          </p:nvPr>
        </p:nvSpPr>
        <p:spPr>
          <a:xfrm>
            <a:off x="251222" y="6093650"/>
            <a:ext cx="6818880" cy="504000"/>
          </a:xfrm>
        </p:spPr>
        <p:txBody>
          <a:bodyPr vert="horz" lIns="0" tIns="0" rIns="0" bIns="0" rtlCol="0" anchor="ctr">
            <a:normAutofit/>
          </a:bodyPr>
          <a:lstStyle>
            <a:lvl1pPr marL="0" indent="0">
              <a:buNone/>
              <a:defRPr lang="en-US" sz="1000" dirty="0" smtClean="0">
                <a:latin typeface="Helvetica" panose="020B0604020202020204" pitchFamily="34" charset="0"/>
                <a:ea typeface="Helvetica" panose="020B0604020202020204" pitchFamily="34" charset="0"/>
                <a:cs typeface="Helvetica" panose="020B0604020202020204" pitchFamily="34" charset="0"/>
              </a:defRPr>
            </a:lvl1pPr>
          </a:lstStyle>
          <a:p>
            <a:pPr marL="0" lvl="0" defTabSz="914400"/>
            <a:r>
              <a:rPr lang="en-US" dirty="0"/>
              <a:t>Footer</a:t>
            </a:r>
          </a:p>
        </p:txBody>
      </p:sp>
    </p:spTree>
    <p:extLst>
      <p:ext uri="{BB962C8B-B14F-4D97-AF65-F5344CB8AC3E}">
        <p14:creationId xmlns:p14="http://schemas.microsoft.com/office/powerpoint/2010/main" val="2407617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7100" y="1599021"/>
            <a:ext cx="7751921" cy="1538721"/>
          </a:xfrm>
        </p:spPr>
        <p:txBody>
          <a:bodyPr anchor="t">
            <a:noAutofit/>
          </a:bodyPr>
          <a:lstStyle>
            <a:lvl1pPr algn="ctr">
              <a:defRPr sz="3200" b="1" i="0" spc="0" baseline="0">
                <a:solidFill>
                  <a:schemeClr val="bg2"/>
                </a:solidFill>
                <a:latin typeface="Arial" charset="0"/>
                <a:ea typeface="Arial" charset="0"/>
                <a:cs typeface="Arial" charset="0"/>
              </a:defRPr>
            </a:lvl1pPr>
          </a:lstStyle>
          <a:p>
            <a:r>
              <a:rPr lang="en-US" dirty="0"/>
              <a:t>Presentation title</a:t>
            </a:r>
          </a:p>
        </p:txBody>
      </p:sp>
      <p:sp>
        <p:nvSpPr>
          <p:cNvPr id="3" name="Subtitle 2"/>
          <p:cNvSpPr>
            <a:spLocks noGrp="1"/>
          </p:cNvSpPr>
          <p:nvPr>
            <p:ph type="subTitle" idx="1" hasCustomPrompt="1"/>
          </p:nvPr>
        </p:nvSpPr>
        <p:spPr>
          <a:xfrm>
            <a:off x="767100" y="3136574"/>
            <a:ext cx="7751921" cy="900868"/>
          </a:xfrm>
        </p:spPr>
        <p:txBody>
          <a:bodyPr anchor="t">
            <a:noAutofit/>
          </a:bodyPr>
          <a:lstStyle>
            <a:lvl1pPr marL="0" indent="0" algn="ctr">
              <a:lnSpc>
                <a:spcPct val="100000"/>
              </a:lnSpc>
              <a:buNone/>
              <a:defRPr sz="2400" cap="none" spc="0" baseline="0">
                <a:solidFill>
                  <a:schemeClr val="tx1"/>
                </a:solidFill>
              </a:defRPr>
            </a:lvl1pPr>
            <a:lvl2pPr marL="609507" indent="0" algn="ctr">
              <a:buNone/>
              <a:defRPr>
                <a:solidFill>
                  <a:schemeClr val="tx1">
                    <a:tint val="75000"/>
                  </a:schemeClr>
                </a:solidFill>
              </a:defRPr>
            </a:lvl2pPr>
            <a:lvl3pPr marL="1219020" indent="0" algn="ctr">
              <a:buNone/>
              <a:defRPr>
                <a:solidFill>
                  <a:schemeClr val="tx1">
                    <a:tint val="75000"/>
                  </a:schemeClr>
                </a:solidFill>
              </a:defRPr>
            </a:lvl3pPr>
            <a:lvl4pPr marL="1828528" indent="0" algn="ctr">
              <a:buNone/>
              <a:defRPr>
                <a:solidFill>
                  <a:schemeClr val="tx1">
                    <a:tint val="75000"/>
                  </a:schemeClr>
                </a:solidFill>
              </a:defRPr>
            </a:lvl4pPr>
            <a:lvl5pPr marL="2438038" indent="0" algn="ctr">
              <a:buNone/>
              <a:defRPr>
                <a:solidFill>
                  <a:schemeClr val="tx1">
                    <a:tint val="75000"/>
                  </a:schemeClr>
                </a:solidFill>
              </a:defRPr>
            </a:lvl5pPr>
            <a:lvl6pPr marL="3047544" indent="0" algn="ctr">
              <a:buNone/>
              <a:defRPr>
                <a:solidFill>
                  <a:schemeClr val="tx1">
                    <a:tint val="75000"/>
                  </a:schemeClr>
                </a:solidFill>
              </a:defRPr>
            </a:lvl6pPr>
            <a:lvl7pPr marL="3657051" indent="0" algn="ctr">
              <a:buNone/>
              <a:defRPr>
                <a:solidFill>
                  <a:schemeClr val="tx1">
                    <a:tint val="75000"/>
                  </a:schemeClr>
                </a:solidFill>
              </a:defRPr>
            </a:lvl7pPr>
            <a:lvl8pPr marL="4266560" indent="0" algn="ctr">
              <a:buNone/>
              <a:defRPr>
                <a:solidFill>
                  <a:schemeClr val="tx1">
                    <a:tint val="75000"/>
                  </a:schemeClr>
                </a:solidFill>
              </a:defRPr>
            </a:lvl8pPr>
            <a:lvl9pPr marL="4876069" indent="0" algn="ctr">
              <a:buNone/>
              <a:defRPr>
                <a:solidFill>
                  <a:schemeClr val="tx1">
                    <a:tint val="75000"/>
                  </a:schemeClr>
                </a:solidFill>
              </a:defRPr>
            </a:lvl9pPr>
          </a:lstStyle>
          <a:p>
            <a:r>
              <a:rPr lang="en-US" dirty="0"/>
              <a:t>Subtitle</a:t>
            </a:r>
          </a:p>
        </p:txBody>
      </p:sp>
      <p:sp>
        <p:nvSpPr>
          <p:cNvPr id="8" name="Slide Number Placeholder 5"/>
          <p:cNvSpPr>
            <a:spLocks noGrp="1"/>
          </p:cNvSpPr>
          <p:nvPr>
            <p:ph type="sldNum" sz="quarter" idx="4"/>
          </p:nvPr>
        </p:nvSpPr>
        <p:spPr>
          <a:xfrm>
            <a:off x="8640569" y="6177268"/>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640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4" name="Content Placeholder 13"/>
          <p:cNvSpPr>
            <a:spLocks noGrp="1"/>
          </p:cNvSpPr>
          <p:nvPr>
            <p:ph sz="quarter" idx="10"/>
          </p:nvPr>
        </p:nvSpPr>
        <p:spPr>
          <a:xfrm>
            <a:off x="251793" y="1191706"/>
            <a:ext cx="8000999" cy="4542344"/>
          </a:xfrm>
        </p:spPr>
        <p:txBody>
          <a:bodyPr>
            <a:noAutofit/>
          </a:bodyPr>
          <a:lstStyle>
            <a:lvl1pPr marL="266700" indent="-266700">
              <a:lnSpc>
                <a:spcPct val="100000"/>
              </a:lnSpc>
              <a:spcAft>
                <a:spcPts val="600"/>
              </a:spcAft>
              <a:defRPr spc="0"/>
            </a:lvl1pPr>
            <a:lvl2pPr marL="627063" indent="-360363">
              <a:spcAft>
                <a:spcPts val="600"/>
              </a:spcAft>
              <a:defRPr spc="0"/>
            </a:lvl2pPr>
            <a:lvl3pPr marL="896938" indent="-269875">
              <a:spcAft>
                <a:spcPts val="600"/>
              </a:spcAft>
              <a:defRPr spc="0"/>
            </a:lvl3pPr>
            <a:lvl4pPr marL="1163638" indent="-266700">
              <a:spcAft>
                <a:spcPts val="600"/>
              </a:spcAft>
              <a:defRPr spc="0"/>
            </a:lvl4pPr>
            <a:lvl5pPr marL="1435100" indent="-271463">
              <a:spcAft>
                <a:spcPts val="600"/>
              </a:spcAft>
              <a:defRPr spc="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640569" y="6177268"/>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2" name="Title 1"/>
          <p:cNvSpPr>
            <a:spLocks noGrp="1"/>
          </p:cNvSpPr>
          <p:nvPr>
            <p:ph type="title"/>
          </p:nvPr>
        </p:nvSpPr>
        <p:spPr/>
        <p:txBody>
          <a:bodyPr>
            <a:noAutofit/>
          </a:bodyPr>
          <a:lstStyle>
            <a:lvl1pPr>
              <a:defRPr b="1" spc="0" baseline="0"/>
            </a:lvl1pPr>
          </a:lstStyle>
          <a:p>
            <a:r>
              <a:rPr lang="en-US" dirty="0"/>
              <a:t>Click to edit Master title style</a:t>
            </a:r>
            <a:endParaRPr lang="en-GB" dirty="0"/>
          </a:p>
        </p:txBody>
      </p:sp>
      <p:sp>
        <p:nvSpPr>
          <p:cNvPr id="4" name="Text Placeholder 3"/>
          <p:cNvSpPr>
            <a:spLocks noGrp="1"/>
          </p:cNvSpPr>
          <p:nvPr>
            <p:ph type="body" sz="quarter" idx="11" hasCustomPrompt="1"/>
          </p:nvPr>
        </p:nvSpPr>
        <p:spPr>
          <a:xfrm>
            <a:off x="251223" y="6093651"/>
            <a:ext cx="8047586" cy="449763"/>
          </a:xfrm>
        </p:spPr>
        <p:txBody>
          <a:bodyPr vert="horz" lIns="0" tIns="0" rIns="0" bIns="0" rtlCol="0" anchor="ctr">
            <a:normAutofit/>
          </a:bodyPr>
          <a:lstStyle>
            <a:lvl1pPr marL="0" indent="0">
              <a:buNone/>
              <a:defRPr lang="en-US" sz="1000" dirty="0" smtClean="0">
                <a:latin typeface="Helvetica" panose="020B0604020202020204" pitchFamily="34" charset="0"/>
                <a:ea typeface="Helvetica" panose="020B0604020202020204" pitchFamily="34" charset="0"/>
                <a:cs typeface="Helvetica" panose="020B0604020202020204" pitchFamily="34" charset="0"/>
              </a:defRPr>
            </a:lvl1pPr>
          </a:lstStyle>
          <a:p>
            <a:pPr marL="0" lvl="0" defTabSz="914400"/>
            <a:r>
              <a:rPr lang="en-US" dirty="0"/>
              <a:t>Footer</a:t>
            </a:r>
          </a:p>
        </p:txBody>
      </p:sp>
    </p:spTree>
    <p:extLst>
      <p:ext uri="{BB962C8B-B14F-4D97-AF65-F5344CB8AC3E}">
        <p14:creationId xmlns:p14="http://schemas.microsoft.com/office/powerpoint/2010/main" val="2512708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with Footer and Ref">
    <p:spTree>
      <p:nvGrpSpPr>
        <p:cNvPr id="1" name=""/>
        <p:cNvGrpSpPr/>
        <p:nvPr/>
      </p:nvGrpSpPr>
      <p:grpSpPr>
        <a:xfrm>
          <a:off x="0" y="0"/>
          <a:ext cx="0" cy="0"/>
          <a:chOff x="0" y="0"/>
          <a:chExt cx="0" cy="0"/>
        </a:xfrm>
      </p:grpSpPr>
      <p:sp>
        <p:nvSpPr>
          <p:cNvPr id="14" name="Content Placeholder 13"/>
          <p:cNvSpPr>
            <a:spLocks noGrp="1"/>
          </p:cNvSpPr>
          <p:nvPr>
            <p:ph sz="quarter" idx="10"/>
          </p:nvPr>
        </p:nvSpPr>
        <p:spPr>
          <a:xfrm>
            <a:off x="251793" y="1191706"/>
            <a:ext cx="8000999" cy="4542344"/>
          </a:xfrm>
        </p:spPr>
        <p:txBody>
          <a:bodyPr/>
          <a:lstStyle>
            <a:lvl1pPr marL="266700" indent="-266700">
              <a:lnSpc>
                <a:spcPct val="100000"/>
              </a:lnSpc>
              <a:spcAft>
                <a:spcPts val="600"/>
              </a:spcAft>
              <a:defRPr spc="0"/>
            </a:lvl1pPr>
            <a:lvl2pPr marL="627063" indent="-360363">
              <a:spcAft>
                <a:spcPts val="600"/>
              </a:spcAft>
              <a:defRPr spc="0"/>
            </a:lvl2pPr>
            <a:lvl3pPr marL="896938" indent="-269875">
              <a:spcAft>
                <a:spcPts val="600"/>
              </a:spcAft>
              <a:defRPr spc="0"/>
            </a:lvl3pPr>
            <a:lvl4pPr marL="1163638" indent="-266700">
              <a:spcAft>
                <a:spcPts val="600"/>
              </a:spcAft>
              <a:defRPr spc="0"/>
            </a:lvl4pPr>
            <a:lvl5pPr marL="1435100" indent="-271463">
              <a:spcAft>
                <a:spcPts val="600"/>
              </a:spcAft>
              <a:defRPr spc="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640569" y="6177268"/>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2" name="Title 1"/>
          <p:cNvSpPr>
            <a:spLocks noGrp="1"/>
          </p:cNvSpPr>
          <p:nvPr>
            <p:ph type="title"/>
          </p:nvPr>
        </p:nvSpPr>
        <p:spPr/>
        <p:txBody>
          <a:bodyPr>
            <a:noAutofit/>
          </a:bodyPr>
          <a:lstStyle>
            <a:lvl1pPr>
              <a:defRPr spc="0" baseline="0"/>
            </a:lvl1pPr>
          </a:lstStyle>
          <a:p>
            <a:r>
              <a:rPr lang="en-US" dirty="0"/>
              <a:t>Click to edit Master title style</a:t>
            </a:r>
            <a:endParaRPr lang="en-GB" dirty="0"/>
          </a:p>
        </p:txBody>
      </p:sp>
      <p:sp>
        <p:nvSpPr>
          <p:cNvPr id="6" name="Text Placeholder 2"/>
          <p:cNvSpPr>
            <a:spLocks noGrp="1"/>
          </p:cNvSpPr>
          <p:nvPr>
            <p:ph type="body" sz="quarter" idx="13" hasCustomPrompt="1"/>
          </p:nvPr>
        </p:nvSpPr>
        <p:spPr>
          <a:xfrm>
            <a:off x="251670" y="5882219"/>
            <a:ext cx="8015681" cy="360000"/>
          </a:xfrm>
          <a:prstGeom prst="rect">
            <a:avLst/>
          </a:prstGeom>
        </p:spPr>
        <p:txBody>
          <a:bodyPr lIns="0" tIns="0" rIns="0" bIns="0" anchor="b">
            <a:noAutofit/>
          </a:bodyPr>
          <a:lstStyle>
            <a:lvl1pPr marL="0" indent="0">
              <a:buNone/>
              <a:defRPr sz="1000">
                <a:latin typeface="Helvetica" panose="020B0604020202020204" pitchFamily="34" charset="0"/>
                <a:cs typeface="Helvetica" panose="020B0604020202020204" pitchFamily="34" charset="0"/>
              </a:defRPr>
            </a:lvl1pPr>
          </a:lstStyle>
          <a:p>
            <a:pPr lvl="0"/>
            <a:r>
              <a:rPr lang="en-GB" dirty="0"/>
              <a:t>Footnotes</a:t>
            </a:r>
          </a:p>
        </p:txBody>
      </p:sp>
      <p:sp>
        <p:nvSpPr>
          <p:cNvPr id="8" name="Text Placeholder 2"/>
          <p:cNvSpPr>
            <a:spLocks noGrp="1"/>
          </p:cNvSpPr>
          <p:nvPr>
            <p:ph type="body" sz="quarter" idx="14" hasCustomPrompt="1"/>
          </p:nvPr>
        </p:nvSpPr>
        <p:spPr>
          <a:xfrm>
            <a:off x="251670" y="6288922"/>
            <a:ext cx="8015681" cy="360000"/>
          </a:xfrm>
          <a:prstGeom prst="rect">
            <a:avLst/>
          </a:prstGeom>
        </p:spPr>
        <p:txBody>
          <a:bodyPr lIns="0" tIns="0" rIns="0" bIns="0" anchor="b" anchorCtr="0">
            <a:noAutofit/>
          </a:bodyPr>
          <a:lstStyle>
            <a:lvl1pPr marL="0" indent="0" algn="r">
              <a:buNone/>
              <a:defRPr sz="1000">
                <a:latin typeface="Helvetica" panose="020B0604020202020204" pitchFamily="34" charset="0"/>
                <a:cs typeface="Helvetica" panose="020B0604020202020204" pitchFamily="34" charset="0"/>
              </a:defRPr>
            </a:lvl1pPr>
          </a:lstStyle>
          <a:p>
            <a:pPr lvl="0"/>
            <a:r>
              <a:rPr lang="en-GB" dirty="0"/>
              <a:t>References</a:t>
            </a:r>
          </a:p>
        </p:txBody>
      </p:sp>
    </p:spTree>
    <p:extLst>
      <p:ext uri="{BB962C8B-B14F-4D97-AF65-F5344CB8AC3E}">
        <p14:creationId xmlns:p14="http://schemas.microsoft.com/office/powerpoint/2010/main" val="2730068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ith Footer and Ref">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640569" y="6177268"/>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2" name="Title 1"/>
          <p:cNvSpPr>
            <a:spLocks noGrp="1"/>
          </p:cNvSpPr>
          <p:nvPr>
            <p:ph type="title"/>
          </p:nvPr>
        </p:nvSpPr>
        <p:spPr/>
        <p:txBody>
          <a:bodyPr/>
          <a:lstStyle>
            <a:lvl1pPr>
              <a:defRPr spc="0" baseline="0"/>
            </a:lvl1pPr>
          </a:lstStyle>
          <a:p>
            <a:r>
              <a:rPr lang="en-US" dirty="0"/>
              <a:t>Click to edit Master title style</a:t>
            </a:r>
            <a:endParaRPr lang="en-GB" dirty="0"/>
          </a:p>
        </p:txBody>
      </p:sp>
      <p:sp>
        <p:nvSpPr>
          <p:cNvPr id="6" name="Text Placeholder 2"/>
          <p:cNvSpPr>
            <a:spLocks noGrp="1"/>
          </p:cNvSpPr>
          <p:nvPr>
            <p:ph type="body" sz="quarter" idx="13" hasCustomPrompt="1"/>
          </p:nvPr>
        </p:nvSpPr>
        <p:spPr>
          <a:xfrm>
            <a:off x="251222" y="5882219"/>
            <a:ext cx="8022420" cy="360000"/>
          </a:xfrm>
          <a:prstGeom prst="rect">
            <a:avLst/>
          </a:prstGeom>
        </p:spPr>
        <p:txBody>
          <a:bodyPr lIns="0" tIns="0" rIns="0" bIns="0" anchor="b">
            <a:noAutofit/>
          </a:bodyPr>
          <a:lstStyle>
            <a:lvl1pPr marL="0" indent="0">
              <a:buNone/>
              <a:defRPr sz="1000">
                <a:latin typeface="Helvetica" panose="020B0604020202020204" pitchFamily="34" charset="0"/>
                <a:cs typeface="Helvetica" panose="020B0604020202020204" pitchFamily="34" charset="0"/>
              </a:defRPr>
            </a:lvl1pPr>
          </a:lstStyle>
          <a:p>
            <a:pPr lvl="0"/>
            <a:r>
              <a:rPr lang="en-GB" dirty="0"/>
              <a:t>Footnotes</a:t>
            </a:r>
          </a:p>
        </p:txBody>
      </p:sp>
      <p:sp>
        <p:nvSpPr>
          <p:cNvPr id="8" name="Text Placeholder 2"/>
          <p:cNvSpPr>
            <a:spLocks noGrp="1"/>
          </p:cNvSpPr>
          <p:nvPr>
            <p:ph type="body" sz="quarter" idx="14" hasCustomPrompt="1"/>
          </p:nvPr>
        </p:nvSpPr>
        <p:spPr>
          <a:xfrm>
            <a:off x="251222" y="6288922"/>
            <a:ext cx="8022420" cy="360000"/>
          </a:xfrm>
          <a:prstGeom prst="rect">
            <a:avLst/>
          </a:prstGeom>
        </p:spPr>
        <p:txBody>
          <a:bodyPr lIns="0" tIns="0" rIns="0" bIns="0" anchor="b" anchorCtr="0">
            <a:noAutofit/>
          </a:bodyPr>
          <a:lstStyle>
            <a:lvl1pPr marL="0" indent="0" algn="r">
              <a:buNone/>
              <a:defRPr sz="1000">
                <a:latin typeface="Helvetica" panose="020B0604020202020204" pitchFamily="34" charset="0"/>
                <a:cs typeface="Helvetica" panose="020B0604020202020204" pitchFamily="34" charset="0"/>
              </a:defRPr>
            </a:lvl1pPr>
          </a:lstStyle>
          <a:p>
            <a:pPr lvl="0"/>
            <a:r>
              <a:rPr lang="en-GB" dirty="0"/>
              <a:t>References</a:t>
            </a:r>
          </a:p>
        </p:txBody>
      </p:sp>
    </p:spTree>
    <p:extLst>
      <p:ext uri="{BB962C8B-B14F-4D97-AF65-F5344CB8AC3E}">
        <p14:creationId xmlns:p14="http://schemas.microsoft.com/office/powerpoint/2010/main" val="3258801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4" name="Content Placeholder 13"/>
          <p:cNvSpPr>
            <a:spLocks noGrp="1"/>
          </p:cNvSpPr>
          <p:nvPr>
            <p:ph sz="quarter" idx="10"/>
          </p:nvPr>
        </p:nvSpPr>
        <p:spPr>
          <a:xfrm>
            <a:off x="251794" y="1191707"/>
            <a:ext cx="4146587" cy="4472173"/>
          </a:xfrm>
        </p:spPr>
        <p:txBody>
          <a:bodyPr/>
          <a:lstStyle>
            <a:lvl1pPr>
              <a:defRPr spc="0"/>
            </a:lvl1pPr>
            <a:lvl2pPr>
              <a:defRPr spc="0"/>
            </a:lvl2pPr>
            <a:lvl3pPr>
              <a:defRPr spc="0"/>
            </a:lvl3pPr>
            <a:lvl4pPr>
              <a:defRPr spc="0"/>
            </a:lvl4pPr>
            <a:lvl5pPr>
              <a:defRPr spc="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3"/>
          <p:cNvSpPr>
            <a:spLocks noGrp="1"/>
          </p:cNvSpPr>
          <p:nvPr>
            <p:ph sz="quarter" idx="12"/>
          </p:nvPr>
        </p:nvSpPr>
        <p:spPr>
          <a:xfrm>
            <a:off x="4595602" y="1191707"/>
            <a:ext cx="4146587" cy="4472173"/>
          </a:xfrm>
        </p:spPr>
        <p:txBody>
          <a:bodyPr/>
          <a:lstStyle>
            <a:lvl1pPr>
              <a:defRPr spc="0"/>
            </a:lvl1pPr>
            <a:lvl2pPr>
              <a:defRPr spc="0"/>
            </a:lvl2pPr>
            <a:lvl3pPr>
              <a:defRPr spc="0"/>
            </a:lvl3pPr>
            <a:lvl4pPr>
              <a:defRPr spc="0"/>
            </a:lvl4pPr>
            <a:lvl5pPr>
              <a:defRPr spc="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8640569" y="6177268"/>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2" name="Title 1"/>
          <p:cNvSpPr>
            <a:spLocks noGrp="1"/>
          </p:cNvSpPr>
          <p:nvPr>
            <p:ph type="title"/>
          </p:nvPr>
        </p:nvSpPr>
        <p:spPr/>
        <p:txBody>
          <a:bodyPr/>
          <a:lstStyle>
            <a:lvl1pPr>
              <a:defRPr spc="0" baseline="0"/>
            </a:lvl1pPr>
          </a:lstStyle>
          <a:p>
            <a:r>
              <a:rPr lang="en-US" dirty="0"/>
              <a:t>Click to edit Master title style</a:t>
            </a:r>
            <a:endParaRPr lang="en-GB" dirty="0"/>
          </a:p>
        </p:txBody>
      </p:sp>
      <p:sp>
        <p:nvSpPr>
          <p:cNvPr id="4" name="Text Placeholder 3"/>
          <p:cNvSpPr>
            <a:spLocks noGrp="1"/>
          </p:cNvSpPr>
          <p:nvPr>
            <p:ph type="body" sz="quarter" idx="13" hasCustomPrompt="1"/>
          </p:nvPr>
        </p:nvSpPr>
        <p:spPr>
          <a:xfrm>
            <a:off x="251671" y="6093650"/>
            <a:ext cx="6818261" cy="504000"/>
          </a:xfrm>
        </p:spPr>
        <p:txBody>
          <a:bodyPr vert="horz" lIns="0" tIns="0" rIns="0" bIns="0" rtlCol="0" anchor="ctr">
            <a:noAutofit/>
          </a:bodyPr>
          <a:lstStyle>
            <a:lvl1pPr marL="0" indent="0">
              <a:buNone/>
              <a:defRPr lang="en-US" sz="1000" smtClean="0">
                <a:latin typeface="Helvetica" panose="020B0604020202020204" pitchFamily="34" charset="0"/>
                <a:ea typeface="Helvetica" panose="020B0604020202020204" pitchFamily="34" charset="0"/>
                <a:cs typeface="Helvetica" panose="020B0604020202020204" pitchFamily="34" charset="0"/>
              </a:defRPr>
            </a:lvl1pPr>
            <a:lvl2pPr>
              <a:defRPr lang="en-US" sz="1800" smtClean="0">
                <a:latin typeface="+mn-lt"/>
                <a:ea typeface="+mn-ea"/>
                <a:cs typeface="+mn-cs"/>
              </a:defRPr>
            </a:lvl2pPr>
            <a:lvl3pPr>
              <a:defRPr lang="en-US" smtClean="0">
                <a:latin typeface="+mn-lt"/>
                <a:ea typeface="+mn-ea"/>
                <a:cs typeface="+mn-cs"/>
              </a:defRPr>
            </a:lvl3pPr>
            <a:lvl4pPr>
              <a:defRPr lang="en-US" sz="1800" smtClean="0">
                <a:latin typeface="+mn-lt"/>
                <a:ea typeface="+mn-ea"/>
                <a:cs typeface="+mn-cs"/>
              </a:defRPr>
            </a:lvl4pPr>
            <a:lvl5pPr>
              <a:defRPr lang="en-GB" sz="1800">
                <a:latin typeface="+mn-lt"/>
                <a:ea typeface="+mn-ea"/>
                <a:cs typeface="+mn-cs"/>
              </a:defRPr>
            </a:lvl5pPr>
          </a:lstStyle>
          <a:p>
            <a:pPr marL="0" lvl="0" defTabSz="914400"/>
            <a:r>
              <a:rPr lang="en-US" dirty="0"/>
              <a:t>Footer</a:t>
            </a:r>
          </a:p>
        </p:txBody>
      </p:sp>
    </p:spTree>
    <p:extLst>
      <p:ext uri="{BB962C8B-B14F-4D97-AF65-F5344CB8AC3E}">
        <p14:creationId xmlns:p14="http://schemas.microsoft.com/office/powerpoint/2010/main" val="4183486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3" name="Title 2"/>
          <p:cNvSpPr>
            <a:spLocks noGrp="1"/>
          </p:cNvSpPr>
          <p:nvPr>
            <p:ph type="title"/>
          </p:nvPr>
        </p:nvSpPr>
        <p:spPr/>
        <p:txBody>
          <a:bodyPr/>
          <a:lstStyle>
            <a:lvl1pPr>
              <a:defRPr spc="0" baseline="0"/>
            </a:lvl1pPr>
          </a:lstStyle>
          <a:p>
            <a:r>
              <a:rPr lang="en-US" dirty="0"/>
              <a:t>Click to edit Master title style</a:t>
            </a:r>
            <a:endParaRPr lang="en-GB" dirty="0"/>
          </a:p>
        </p:txBody>
      </p:sp>
      <p:sp>
        <p:nvSpPr>
          <p:cNvPr id="11" name="Text Placeholder 10"/>
          <p:cNvSpPr>
            <a:spLocks noGrp="1"/>
          </p:cNvSpPr>
          <p:nvPr>
            <p:ph type="body" sz="quarter" idx="14" hasCustomPrompt="1"/>
          </p:nvPr>
        </p:nvSpPr>
        <p:spPr>
          <a:xfrm>
            <a:off x="251222" y="6093650"/>
            <a:ext cx="6818880" cy="504000"/>
          </a:xfrm>
        </p:spPr>
        <p:txBody>
          <a:bodyPr vert="horz" lIns="0" tIns="0" rIns="0" bIns="0" rtlCol="0" anchor="ctr">
            <a:normAutofit/>
          </a:bodyPr>
          <a:lstStyle>
            <a:lvl1pPr marL="0" indent="0">
              <a:buNone/>
              <a:defRPr lang="en-US" sz="1000" dirty="0" smtClean="0">
                <a:latin typeface="Helvetica" panose="020B0604020202020204" pitchFamily="34" charset="0"/>
                <a:ea typeface="Helvetica" panose="020B0604020202020204" pitchFamily="34" charset="0"/>
                <a:cs typeface="Helvetica" panose="020B0604020202020204" pitchFamily="34" charset="0"/>
              </a:defRPr>
            </a:lvl1pPr>
          </a:lstStyle>
          <a:p>
            <a:pPr marL="0" lvl="0" defTabSz="914400"/>
            <a:r>
              <a:rPr lang="en-US" dirty="0"/>
              <a:t>Footer</a:t>
            </a:r>
          </a:p>
        </p:txBody>
      </p:sp>
    </p:spTree>
    <p:extLst>
      <p:ext uri="{BB962C8B-B14F-4D97-AF65-F5344CB8AC3E}">
        <p14:creationId xmlns:p14="http://schemas.microsoft.com/office/powerpoint/2010/main" val="2325483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640569" y="6177268"/>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9" name="Text Placeholder 10"/>
          <p:cNvSpPr>
            <a:spLocks noGrp="1"/>
          </p:cNvSpPr>
          <p:nvPr>
            <p:ph type="body" sz="quarter" idx="14" hasCustomPrompt="1"/>
          </p:nvPr>
        </p:nvSpPr>
        <p:spPr>
          <a:xfrm>
            <a:off x="1562102" y="6093650"/>
            <a:ext cx="5508000" cy="504000"/>
          </a:xfrm>
        </p:spPr>
        <p:txBody>
          <a:bodyPr vert="horz" lIns="0" tIns="0" rIns="0" bIns="0" rtlCol="0" anchor="ctr"/>
          <a:lstStyle>
            <a:lvl1pPr marL="0" indent="0">
              <a:buNone/>
              <a:defRPr lang="en-US" sz="1050" dirty="0" smtClean="0">
                <a:latin typeface="Helvetica" panose="020B0604020202020204" pitchFamily="34" charset="0"/>
                <a:ea typeface="Helvetica" panose="020B0604020202020204" pitchFamily="34" charset="0"/>
                <a:cs typeface="Helvetica" panose="020B0604020202020204" pitchFamily="34" charset="0"/>
              </a:defRPr>
            </a:lvl1pPr>
          </a:lstStyle>
          <a:p>
            <a:pPr marL="0" lvl="0" defTabSz="914400"/>
            <a:r>
              <a:rPr lang="en-US" dirty="0"/>
              <a:t>Footer</a:t>
            </a:r>
          </a:p>
        </p:txBody>
      </p:sp>
    </p:spTree>
    <p:extLst>
      <p:ext uri="{BB962C8B-B14F-4D97-AF65-F5344CB8AC3E}">
        <p14:creationId xmlns:p14="http://schemas.microsoft.com/office/powerpoint/2010/main" val="36293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l-G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Click to edit Master text styles</a:t>
            </a:r>
          </a:p>
        </p:txBody>
      </p:sp>
      <p:sp>
        <p:nvSpPr>
          <p:cNvPr id="4" name="Date Placeholder 3"/>
          <p:cNvSpPr>
            <a:spLocks noGrp="1"/>
          </p:cNvSpPr>
          <p:nvPr>
            <p:ph type="dt" sz="half" idx="10"/>
          </p:nvPr>
        </p:nvSpPr>
        <p:spPr/>
        <p:txBody>
          <a:bodyPr/>
          <a:lstStyle/>
          <a:p>
            <a:fld id="{127C36A6-58AC-1B40-A7FC-996E31DF9C8E}"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1595D-F657-0A48-8BE3-394975F9CD37}" type="slidenum">
              <a:rPr lang="en-US" smtClean="0"/>
              <a:t>‹#›</a:t>
            </a:fld>
            <a:endParaRPr lang="en-US"/>
          </a:p>
        </p:txBody>
      </p:sp>
    </p:spTree>
    <p:extLst>
      <p:ext uri="{BB962C8B-B14F-4D97-AF65-F5344CB8AC3E}">
        <p14:creationId xmlns:p14="http://schemas.microsoft.com/office/powerpoint/2010/main" val="1371697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_No lens">
    <p:spTree>
      <p:nvGrpSpPr>
        <p:cNvPr id="1" name=""/>
        <p:cNvGrpSpPr/>
        <p:nvPr/>
      </p:nvGrpSpPr>
      <p:grpSpPr>
        <a:xfrm>
          <a:off x="0" y="0"/>
          <a:ext cx="0" cy="0"/>
          <a:chOff x="0" y="0"/>
          <a:chExt cx="0" cy="0"/>
        </a:xfrm>
      </p:grpSpPr>
      <p:sp>
        <p:nvSpPr>
          <p:cNvPr id="6" name="Rectangle 5"/>
          <p:cNvSpPr/>
          <p:nvPr userDrawn="1"/>
        </p:nvSpPr>
        <p:spPr>
          <a:xfrm>
            <a:off x="6858000" y="4610101"/>
            <a:ext cx="2286000" cy="2247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400">
              <a:defRPr/>
            </a:pPr>
            <a:endParaRPr lang="en-US" sz="2400">
              <a:solidFill>
                <a:srgbClr val="FFFFFF"/>
              </a:solidFill>
              <a:latin typeface="Helvetica" panose="020B0604020202020204" pitchFamily="34" charset="0"/>
            </a:endParaRPr>
          </a:p>
        </p:txBody>
      </p:sp>
      <p:sp>
        <p:nvSpPr>
          <p:cNvPr id="5" name="Slide Number Placeholder 5"/>
          <p:cNvSpPr>
            <a:spLocks noGrp="1"/>
          </p:cNvSpPr>
          <p:nvPr>
            <p:ph type="sldNum" sz="quarter" idx="4"/>
          </p:nvPr>
        </p:nvSpPr>
        <p:spPr>
          <a:xfrm>
            <a:off x="8640569" y="6177268"/>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a:defRPr/>
            </a:pPr>
            <a:fld id="{54745251-BEF9-3B4C-86C6-4D727BF2075A}" type="slidenum">
              <a:rPr lang="en-US" smtClean="0">
                <a:solidFill>
                  <a:srgbClr val="000000"/>
                </a:solidFill>
              </a:rPr>
              <a:pPr>
                <a:defRPr/>
              </a:pPr>
              <a:t>‹#›</a:t>
            </a:fld>
            <a:endParaRPr lang="en-US">
              <a:solidFill>
                <a:srgbClr val="000000"/>
              </a:solidFill>
            </a:endParaRPr>
          </a:p>
        </p:txBody>
      </p:sp>
      <p:sp>
        <p:nvSpPr>
          <p:cNvPr id="2" name="Title 1"/>
          <p:cNvSpPr>
            <a:spLocks noGrp="1"/>
          </p:cNvSpPr>
          <p:nvPr>
            <p:ph type="title"/>
          </p:nvPr>
        </p:nvSpPr>
        <p:spPr/>
        <p:txBody>
          <a:bodyPr/>
          <a:lstStyle>
            <a:lvl1pPr>
              <a:defRPr spc="0" baseline="0"/>
            </a:lvl1pPr>
          </a:lstStyle>
          <a:p>
            <a:r>
              <a:rPr lang="en-US" dirty="0"/>
              <a:t>Click to edit Master title style</a:t>
            </a:r>
            <a:endParaRPr lang="en-GB" dirty="0"/>
          </a:p>
        </p:txBody>
      </p:sp>
      <p:sp>
        <p:nvSpPr>
          <p:cNvPr id="8" name="Text Placeholder 10"/>
          <p:cNvSpPr>
            <a:spLocks noGrp="1"/>
          </p:cNvSpPr>
          <p:nvPr>
            <p:ph type="body" sz="quarter" idx="14" hasCustomPrompt="1"/>
          </p:nvPr>
        </p:nvSpPr>
        <p:spPr>
          <a:xfrm>
            <a:off x="251222" y="6093650"/>
            <a:ext cx="6818880" cy="504000"/>
          </a:xfrm>
        </p:spPr>
        <p:txBody>
          <a:bodyPr vert="horz" lIns="0" tIns="0" rIns="0" bIns="0" rtlCol="0" anchor="ctr">
            <a:normAutofit/>
          </a:bodyPr>
          <a:lstStyle>
            <a:lvl1pPr marL="0" indent="0">
              <a:buNone/>
              <a:defRPr lang="en-US" sz="1000" dirty="0" smtClean="0">
                <a:latin typeface="Helvetica" panose="020B0604020202020204" pitchFamily="34" charset="0"/>
                <a:ea typeface="Helvetica" panose="020B0604020202020204" pitchFamily="34" charset="0"/>
                <a:cs typeface="Helvetica" panose="020B0604020202020204" pitchFamily="34" charset="0"/>
              </a:defRPr>
            </a:lvl1pPr>
          </a:lstStyle>
          <a:p>
            <a:pPr marL="0" lvl="0" defTabSz="914400"/>
            <a:r>
              <a:rPr lang="en-US" dirty="0"/>
              <a:t>Footer</a:t>
            </a:r>
          </a:p>
        </p:txBody>
      </p:sp>
    </p:spTree>
    <p:extLst>
      <p:ext uri="{BB962C8B-B14F-4D97-AF65-F5344CB8AC3E}">
        <p14:creationId xmlns:p14="http://schemas.microsoft.com/office/powerpoint/2010/main" val="3138521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Date Placeholder 4"/>
          <p:cNvSpPr>
            <a:spLocks noGrp="1"/>
          </p:cNvSpPr>
          <p:nvPr>
            <p:ph type="dt" sz="half" idx="10"/>
          </p:nvPr>
        </p:nvSpPr>
        <p:spPr/>
        <p:txBody>
          <a:bodyPr/>
          <a:lstStyle/>
          <a:p>
            <a:fld id="{127C36A6-58AC-1B40-A7FC-996E31DF9C8E}" type="datetimeFigureOut">
              <a:rPr lang="en-US" smtClean="0"/>
              <a:t>3/27/22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1595D-F657-0A48-8BE3-394975F9CD37}" type="slidenum">
              <a:rPr lang="en-US" smtClean="0"/>
              <a:t>‹#›</a:t>
            </a:fld>
            <a:endParaRPr lang="en-US"/>
          </a:p>
        </p:txBody>
      </p:sp>
    </p:spTree>
    <p:extLst>
      <p:ext uri="{BB962C8B-B14F-4D97-AF65-F5344CB8AC3E}">
        <p14:creationId xmlns:p14="http://schemas.microsoft.com/office/powerpoint/2010/main" val="62982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7" name="Date Placeholder 6"/>
          <p:cNvSpPr>
            <a:spLocks noGrp="1"/>
          </p:cNvSpPr>
          <p:nvPr>
            <p:ph type="dt" sz="half" idx="10"/>
          </p:nvPr>
        </p:nvSpPr>
        <p:spPr/>
        <p:txBody>
          <a:bodyPr/>
          <a:lstStyle/>
          <a:p>
            <a:fld id="{127C36A6-58AC-1B40-A7FC-996E31DF9C8E}" type="datetimeFigureOut">
              <a:rPr lang="en-US" smtClean="0"/>
              <a:t>3/27/22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61595D-F657-0A48-8BE3-394975F9CD37}" type="slidenum">
              <a:rPr lang="en-US" smtClean="0"/>
              <a:t>‹#›</a:t>
            </a:fld>
            <a:endParaRPr lang="en-US"/>
          </a:p>
        </p:txBody>
      </p:sp>
    </p:spTree>
    <p:extLst>
      <p:ext uri="{BB962C8B-B14F-4D97-AF65-F5344CB8AC3E}">
        <p14:creationId xmlns:p14="http://schemas.microsoft.com/office/powerpoint/2010/main" val="1244590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Date Placeholder 2"/>
          <p:cNvSpPr>
            <a:spLocks noGrp="1"/>
          </p:cNvSpPr>
          <p:nvPr>
            <p:ph type="dt" sz="half" idx="10"/>
          </p:nvPr>
        </p:nvSpPr>
        <p:spPr/>
        <p:txBody>
          <a:bodyPr/>
          <a:lstStyle/>
          <a:p>
            <a:fld id="{127C36A6-58AC-1B40-A7FC-996E31DF9C8E}" type="datetimeFigureOut">
              <a:rPr lang="en-US" smtClean="0"/>
              <a:t>3/27/22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61595D-F657-0A48-8BE3-394975F9CD37}" type="slidenum">
              <a:rPr lang="en-US" smtClean="0"/>
              <a:t>‹#›</a:t>
            </a:fld>
            <a:endParaRPr lang="en-US"/>
          </a:p>
        </p:txBody>
      </p:sp>
    </p:spTree>
    <p:extLst>
      <p:ext uri="{BB962C8B-B14F-4D97-AF65-F5344CB8AC3E}">
        <p14:creationId xmlns:p14="http://schemas.microsoft.com/office/powerpoint/2010/main" val="143544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C36A6-58AC-1B40-A7FC-996E31DF9C8E}" type="datetimeFigureOut">
              <a:rPr lang="en-US" smtClean="0"/>
              <a:t>3/27/22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61595D-F657-0A48-8BE3-394975F9CD37}" type="slidenum">
              <a:rPr lang="en-US" smtClean="0"/>
              <a:t>‹#›</a:t>
            </a:fld>
            <a:endParaRPr lang="en-US"/>
          </a:p>
        </p:txBody>
      </p:sp>
    </p:spTree>
    <p:extLst>
      <p:ext uri="{BB962C8B-B14F-4D97-AF65-F5344CB8AC3E}">
        <p14:creationId xmlns:p14="http://schemas.microsoft.com/office/powerpoint/2010/main" val="1613698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l-GR"/>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5" name="Date Placeholder 4"/>
          <p:cNvSpPr>
            <a:spLocks noGrp="1"/>
          </p:cNvSpPr>
          <p:nvPr>
            <p:ph type="dt" sz="half" idx="10"/>
          </p:nvPr>
        </p:nvSpPr>
        <p:spPr/>
        <p:txBody>
          <a:bodyPr/>
          <a:lstStyle/>
          <a:p>
            <a:fld id="{127C36A6-58AC-1B40-A7FC-996E31DF9C8E}" type="datetimeFigureOut">
              <a:rPr lang="en-US" smtClean="0"/>
              <a:t>3/27/22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1595D-F657-0A48-8BE3-394975F9CD37}" type="slidenum">
              <a:rPr lang="en-US" smtClean="0"/>
              <a:t>‹#›</a:t>
            </a:fld>
            <a:endParaRPr lang="en-US"/>
          </a:p>
        </p:txBody>
      </p:sp>
    </p:spTree>
    <p:extLst>
      <p:ext uri="{BB962C8B-B14F-4D97-AF65-F5344CB8AC3E}">
        <p14:creationId xmlns:p14="http://schemas.microsoft.com/office/powerpoint/2010/main" val="1897415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5" name="Date Placeholder 4"/>
          <p:cNvSpPr>
            <a:spLocks noGrp="1"/>
          </p:cNvSpPr>
          <p:nvPr>
            <p:ph type="dt" sz="half" idx="10"/>
          </p:nvPr>
        </p:nvSpPr>
        <p:spPr/>
        <p:txBody>
          <a:bodyPr/>
          <a:lstStyle/>
          <a:p>
            <a:fld id="{127C36A6-58AC-1B40-A7FC-996E31DF9C8E}" type="datetimeFigureOut">
              <a:rPr lang="en-US" smtClean="0"/>
              <a:t>3/27/22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1595D-F657-0A48-8BE3-394975F9CD37}" type="slidenum">
              <a:rPr lang="en-US" smtClean="0"/>
              <a:t>‹#›</a:t>
            </a:fld>
            <a:endParaRPr lang="en-US"/>
          </a:p>
        </p:txBody>
      </p:sp>
    </p:spTree>
    <p:extLst>
      <p:ext uri="{BB962C8B-B14F-4D97-AF65-F5344CB8AC3E}">
        <p14:creationId xmlns:p14="http://schemas.microsoft.com/office/powerpoint/2010/main" val="188720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7C36A6-58AC-1B40-A7FC-996E31DF9C8E}" type="datetimeFigureOut">
              <a:rPr lang="en-US" smtClean="0"/>
              <a:t>3/27/22</a:t>
            </a:fld>
            <a:endParaRPr lang="en-US"/>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1595D-F657-0A48-8BE3-394975F9CD37}" type="slidenum">
              <a:rPr lang="en-US" smtClean="0"/>
              <a:t>‹#›</a:t>
            </a:fld>
            <a:endParaRPr lang="en-US"/>
          </a:p>
        </p:txBody>
      </p:sp>
    </p:spTree>
    <p:extLst>
      <p:ext uri="{BB962C8B-B14F-4D97-AF65-F5344CB8AC3E}">
        <p14:creationId xmlns:p14="http://schemas.microsoft.com/office/powerpoint/2010/main" val="3736102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 id="2147483679" r:id="rId13"/>
    <p:sldLayoutId id="2147483680"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793" y="159036"/>
            <a:ext cx="8497810" cy="747239"/>
          </a:xfrm>
          <a:prstGeom prst="rect">
            <a:avLst/>
          </a:prstGeom>
        </p:spPr>
        <p:txBody>
          <a:bodyPr vert="horz" lIns="91430" tIns="45715" rIns="91430" bIns="45715" rtlCol="0" anchor="b">
            <a:normAutofit/>
          </a:bodyPr>
          <a:lstStyle/>
          <a:p>
            <a:r>
              <a:rPr lang="en-US" dirty="0"/>
              <a:t>Slide title</a:t>
            </a:r>
          </a:p>
        </p:txBody>
      </p:sp>
      <p:sp>
        <p:nvSpPr>
          <p:cNvPr id="3" name="Text Placeholder 2"/>
          <p:cNvSpPr>
            <a:spLocks noGrp="1"/>
          </p:cNvSpPr>
          <p:nvPr>
            <p:ph type="body" idx="1"/>
          </p:nvPr>
        </p:nvSpPr>
        <p:spPr>
          <a:xfrm>
            <a:off x="251793" y="1191708"/>
            <a:ext cx="8497810" cy="4542345"/>
          </a:xfrm>
          <a:prstGeom prst="rect">
            <a:avLst/>
          </a:prstGeom>
        </p:spPr>
        <p:txBody>
          <a:bodyPr vert="horz" lIns="91430" tIns="45715" rIns="91430" bIns="45715" rtlCol="0">
            <a:normAutofit/>
          </a:body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8640569" y="6177276"/>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defTabSz="914400">
              <a:defRPr/>
            </a:pPr>
            <a:fld id="{54745251-BEF9-3B4C-86C6-4D727BF2075A}" type="slidenum">
              <a:rPr lang="en-US" smtClean="0">
                <a:solidFill>
                  <a:srgbClr val="000000"/>
                </a:solidFill>
              </a:rPr>
              <a:pPr defTabSz="914400">
                <a:defRPr/>
              </a:pPr>
              <a:t>‹#›</a:t>
            </a:fld>
            <a:endParaRPr lang="en-US">
              <a:solidFill>
                <a:srgbClr val="000000"/>
              </a:solidFill>
            </a:endParaRPr>
          </a:p>
        </p:txBody>
      </p:sp>
      <p:cxnSp>
        <p:nvCxnSpPr>
          <p:cNvPr id="10" name="Straight Connector 9"/>
          <p:cNvCxnSpPr>
            <a:cxnSpLocks/>
          </p:cNvCxnSpPr>
          <p:nvPr userDrawn="1"/>
        </p:nvCxnSpPr>
        <p:spPr>
          <a:xfrm>
            <a:off x="262692" y="1032389"/>
            <a:ext cx="8497810" cy="0"/>
          </a:xfrm>
          <a:prstGeom prst="line">
            <a:avLst/>
          </a:prstGeom>
          <a:ln w="12700" cap="flat" cmpd="sng" algn="ctr">
            <a:solidFill>
              <a:srgbClr val="C4E86B"/>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3121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609507" rtl="0" eaLnBrk="1" latinLnBrk="0" hangingPunct="1">
        <a:spcBef>
          <a:spcPct val="0"/>
        </a:spcBef>
        <a:buNone/>
        <a:defRPr sz="2800" b="1" i="0" kern="1200" spc="67" baseline="0">
          <a:solidFill>
            <a:srgbClr val="006E96"/>
          </a:solidFill>
          <a:latin typeface="Arial" charset="0"/>
          <a:ea typeface="Arial" charset="0"/>
          <a:cs typeface="Arial" charset="0"/>
        </a:defRPr>
      </a:lvl1pPr>
    </p:titleStyle>
    <p:bodyStyle>
      <a:lvl1pPr marL="266700" indent="-266700" algn="l" defTabSz="609507" rtl="0" eaLnBrk="1" latinLnBrk="0" hangingPunct="1">
        <a:lnSpc>
          <a:spcPct val="120000"/>
        </a:lnSpc>
        <a:spcBef>
          <a:spcPts val="0"/>
        </a:spcBef>
        <a:spcAft>
          <a:spcPts val="600"/>
        </a:spcAft>
        <a:buFont typeface="Arial" charset="0"/>
        <a:buChar char="•"/>
        <a:defRPr sz="2400" b="0" i="0" kern="1200" spc="40" baseline="0">
          <a:solidFill>
            <a:schemeClr val="tx1"/>
          </a:solidFill>
          <a:latin typeface="Arial" charset="0"/>
          <a:ea typeface="Arial" charset="0"/>
          <a:cs typeface="Arial" charset="0"/>
        </a:defRPr>
      </a:lvl1pPr>
      <a:lvl2pPr marL="627063" indent="-360363" algn="l" defTabSz="304752" rtl="0" eaLnBrk="1" latinLnBrk="0" hangingPunct="1">
        <a:spcBef>
          <a:spcPts val="0"/>
        </a:spcBef>
        <a:spcAft>
          <a:spcPts val="300"/>
        </a:spcAft>
        <a:buFont typeface="Arial"/>
        <a:buChar char="–"/>
        <a:defRPr sz="2000" b="0" i="0" kern="1200" spc="40">
          <a:solidFill>
            <a:schemeClr val="tx1"/>
          </a:solidFill>
          <a:latin typeface="Arial" charset="0"/>
          <a:ea typeface="Arial" charset="0"/>
          <a:cs typeface="Arial" charset="0"/>
        </a:defRPr>
      </a:lvl2pPr>
      <a:lvl3pPr marL="896938" indent="-269875" algn="l" defTabSz="609507" rtl="0" eaLnBrk="1" latinLnBrk="0" hangingPunct="1">
        <a:spcBef>
          <a:spcPts val="0"/>
        </a:spcBef>
        <a:spcAft>
          <a:spcPts val="300"/>
        </a:spcAft>
        <a:buFont typeface="Arial"/>
        <a:buChar char="•"/>
        <a:defRPr sz="1800" b="0" i="0" kern="1200" spc="40">
          <a:solidFill>
            <a:schemeClr val="tx1"/>
          </a:solidFill>
          <a:latin typeface="Arial" charset="0"/>
          <a:ea typeface="Arial" charset="0"/>
          <a:cs typeface="Arial" charset="0"/>
        </a:defRPr>
      </a:lvl3pPr>
      <a:lvl4pPr marL="1163638" indent="-266700" algn="l" defTabSz="609507" rtl="0" eaLnBrk="1" latinLnBrk="0" hangingPunct="1">
        <a:spcBef>
          <a:spcPts val="0"/>
        </a:spcBef>
        <a:spcAft>
          <a:spcPts val="300"/>
        </a:spcAft>
        <a:buFont typeface="Arial"/>
        <a:buChar char="–"/>
        <a:defRPr sz="1600" b="0" i="0" kern="1200" spc="40">
          <a:solidFill>
            <a:schemeClr val="tx1"/>
          </a:solidFill>
          <a:latin typeface="Arial" charset="0"/>
          <a:ea typeface="Arial" charset="0"/>
          <a:cs typeface="Arial" charset="0"/>
        </a:defRPr>
      </a:lvl4pPr>
      <a:lvl5pPr marL="1435100" indent="-271463" algn="l" defTabSz="609507" rtl="0" eaLnBrk="1" latinLnBrk="0" hangingPunct="1">
        <a:spcBef>
          <a:spcPts val="0"/>
        </a:spcBef>
        <a:spcAft>
          <a:spcPts val="300"/>
        </a:spcAft>
        <a:buFont typeface="Arial"/>
        <a:buChar char="»"/>
        <a:defRPr sz="1400" b="0" i="0" kern="1200" spc="40">
          <a:solidFill>
            <a:schemeClr val="tx1"/>
          </a:solidFill>
          <a:latin typeface="Arial" charset="0"/>
          <a:ea typeface="Arial" charset="0"/>
          <a:cs typeface="Arial" charset="0"/>
        </a:defRPr>
      </a:lvl5pPr>
      <a:lvl6pPr marL="3352296" indent="-304752" algn="l" defTabSz="609507" rtl="0" eaLnBrk="1" latinLnBrk="0" hangingPunct="1">
        <a:spcBef>
          <a:spcPct val="20000"/>
        </a:spcBef>
        <a:buFont typeface="Arial"/>
        <a:buChar char="•"/>
        <a:defRPr sz="2667" kern="1200">
          <a:solidFill>
            <a:schemeClr val="tx1"/>
          </a:solidFill>
          <a:latin typeface="+mn-lt"/>
          <a:ea typeface="+mn-ea"/>
          <a:cs typeface="+mn-cs"/>
        </a:defRPr>
      </a:lvl6pPr>
      <a:lvl7pPr marL="3961808" indent="-304752" algn="l" defTabSz="609507" rtl="0" eaLnBrk="1" latinLnBrk="0" hangingPunct="1">
        <a:spcBef>
          <a:spcPct val="20000"/>
        </a:spcBef>
        <a:buFont typeface="Arial"/>
        <a:buChar char="•"/>
        <a:defRPr sz="2667" kern="1200">
          <a:solidFill>
            <a:schemeClr val="tx1"/>
          </a:solidFill>
          <a:latin typeface="+mn-lt"/>
          <a:ea typeface="+mn-ea"/>
          <a:cs typeface="+mn-cs"/>
        </a:defRPr>
      </a:lvl7pPr>
      <a:lvl8pPr marL="4571316" indent="-304752" algn="l" defTabSz="609507" rtl="0" eaLnBrk="1" latinLnBrk="0" hangingPunct="1">
        <a:spcBef>
          <a:spcPct val="20000"/>
        </a:spcBef>
        <a:buFont typeface="Arial"/>
        <a:buChar char="•"/>
        <a:defRPr sz="2667" kern="1200">
          <a:solidFill>
            <a:schemeClr val="tx1"/>
          </a:solidFill>
          <a:latin typeface="+mn-lt"/>
          <a:ea typeface="+mn-ea"/>
          <a:cs typeface="+mn-cs"/>
        </a:defRPr>
      </a:lvl8pPr>
      <a:lvl9pPr marL="5180824" indent="-304752" algn="l" defTabSz="609507"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07" rtl="0" eaLnBrk="1" latinLnBrk="0" hangingPunct="1">
        <a:defRPr sz="2400" kern="1200">
          <a:solidFill>
            <a:schemeClr val="tx1"/>
          </a:solidFill>
          <a:latin typeface="+mn-lt"/>
          <a:ea typeface="+mn-ea"/>
          <a:cs typeface="+mn-cs"/>
        </a:defRPr>
      </a:lvl1pPr>
      <a:lvl2pPr marL="609507" algn="l" defTabSz="609507" rtl="0" eaLnBrk="1" latinLnBrk="0" hangingPunct="1">
        <a:defRPr sz="2400" kern="1200">
          <a:solidFill>
            <a:schemeClr val="tx1"/>
          </a:solidFill>
          <a:latin typeface="+mn-lt"/>
          <a:ea typeface="+mn-ea"/>
          <a:cs typeface="+mn-cs"/>
        </a:defRPr>
      </a:lvl2pPr>
      <a:lvl3pPr marL="1219020" algn="l" defTabSz="609507" rtl="0" eaLnBrk="1" latinLnBrk="0" hangingPunct="1">
        <a:defRPr sz="2400" kern="1200">
          <a:solidFill>
            <a:schemeClr val="tx1"/>
          </a:solidFill>
          <a:latin typeface="+mn-lt"/>
          <a:ea typeface="+mn-ea"/>
          <a:cs typeface="+mn-cs"/>
        </a:defRPr>
      </a:lvl3pPr>
      <a:lvl4pPr marL="1828528" algn="l" defTabSz="609507" rtl="0" eaLnBrk="1" latinLnBrk="0" hangingPunct="1">
        <a:defRPr sz="2400" kern="1200">
          <a:solidFill>
            <a:schemeClr val="tx1"/>
          </a:solidFill>
          <a:latin typeface="+mn-lt"/>
          <a:ea typeface="+mn-ea"/>
          <a:cs typeface="+mn-cs"/>
        </a:defRPr>
      </a:lvl4pPr>
      <a:lvl5pPr marL="2438038" algn="l" defTabSz="609507" rtl="0" eaLnBrk="1" latinLnBrk="0" hangingPunct="1">
        <a:defRPr sz="2400" kern="1200">
          <a:solidFill>
            <a:schemeClr val="tx1"/>
          </a:solidFill>
          <a:latin typeface="+mn-lt"/>
          <a:ea typeface="+mn-ea"/>
          <a:cs typeface="+mn-cs"/>
        </a:defRPr>
      </a:lvl5pPr>
      <a:lvl6pPr marL="3047544" algn="l" defTabSz="609507" rtl="0" eaLnBrk="1" latinLnBrk="0" hangingPunct="1">
        <a:defRPr sz="2400" kern="1200">
          <a:solidFill>
            <a:schemeClr val="tx1"/>
          </a:solidFill>
          <a:latin typeface="+mn-lt"/>
          <a:ea typeface="+mn-ea"/>
          <a:cs typeface="+mn-cs"/>
        </a:defRPr>
      </a:lvl6pPr>
      <a:lvl7pPr marL="3657051" algn="l" defTabSz="609507" rtl="0" eaLnBrk="1" latinLnBrk="0" hangingPunct="1">
        <a:defRPr sz="2400" kern="1200">
          <a:solidFill>
            <a:schemeClr val="tx1"/>
          </a:solidFill>
          <a:latin typeface="+mn-lt"/>
          <a:ea typeface="+mn-ea"/>
          <a:cs typeface="+mn-cs"/>
        </a:defRPr>
      </a:lvl7pPr>
      <a:lvl8pPr marL="4266560" algn="l" defTabSz="609507" rtl="0" eaLnBrk="1" latinLnBrk="0" hangingPunct="1">
        <a:defRPr sz="2400" kern="1200">
          <a:solidFill>
            <a:schemeClr val="tx1"/>
          </a:solidFill>
          <a:latin typeface="+mn-lt"/>
          <a:ea typeface="+mn-ea"/>
          <a:cs typeface="+mn-cs"/>
        </a:defRPr>
      </a:lvl8pPr>
      <a:lvl9pPr marL="4876069" algn="l" defTabSz="60950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6">
          <p15:clr>
            <a:srgbClr val="F26B43"/>
          </p15:clr>
        </p15:guide>
        <p15:guide id="4" orient="horz" pos="3612">
          <p15:clr>
            <a:srgbClr val="F26B43"/>
          </p15:clr>
        </p15:guide>
        <p15:guide id="5" orient="horz" pos="96">
          <p15:clr>
            <a:srgbClr val="F26B43"/>
          </p15:clr>
        </p15:guide>
        <p15:guide id="6" orient="horz" pos="572">
          <p15:clr>
            <a:srgbClr val="F26B43"/>
          </p15:clr>
        </p15:guide>
        <p15:guide id="7" orient="horz" pos="754">
          <p15:clr>
            <a:srgbClr val="F26B43"/>
          </p15:clr>
        </p15:guide>
        <p15:guide id="8" pos="211">
          <p15:clr>
            <a:srgbClr val="F26B43"/>
          </p15:clr>
        </p15:guide>
        <p15:guide id="9" pos="690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792" y="159028"/>
            <a:ext cx="8497810" cy="747239"/>
          </a:xfrm>
          <a:prstGeom prst="rect">
            <a:avLst/>
          </a:prstGeom>
        </p:spPr>
        <p:txBody>
          <a:bodyPr vert="horz" lIns="91430" tIns="45715" rIns="91430" bIns="45715" rtlCol="0" anchor="b">
            <a:normAutofit/>
          </a:bodyPr>
          <a:lstStyle/>
          <a:p>
            <a:r>
              <a:rPr lang="en-US" dirty="0"/>
              <a:t>Slide title</a:t>
            </a:r>
          </a:p>
        </p:txBody>
      </p:sp>
      <p:sp>
        <p:nvSpPr>
          <p:cNvPr id="3" name="Text Placeholder 2"/>
          <p:cNvSpPr>
            <a:spLocks noGrp="1"/>
          </p:cNvSpPr>
          <p:nvPr>
            <p:ph type="body" idx="1"/>
          </p:nvPr>
        </p:nvSpPr>
        <p:spPr>
          <a:xfrm>
            <a:off x="251792" y="1191706"/>
            <a:ext cx="8497810" cy="4542345"/>
          </a:xfrm>
          <a:prstGeom prst="rect">
            <a:avLst/>
          </a:prstGeom>
        </p:spPr>
        <p:txBody>
          <a:bodyPr vert="horz" lIns="91430" tIns="45715" rIns="91430" bIns="45715" rtlCol="0">
            <a:normAutofit/>
          </a:body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8640569" y="6177268"/>
            <a:ext cx="342000" cy="365125"/>
          </a:xfrm>
          <a:prstGeom prst="rect">
            <a:avLst/>
          </a:prstGeom>
        </p:spPr>
        <p:txBody>
          <a:bodyPr vert="horz" lIns="91430" tIns="45715" rIns="91430" bIns="45715" rtlCol="0" anchor="ctr"/>
          <a:lstStyle>
            <a:lvl1pPr algn="ctr">
              <a:defRPr sz="1200" b="1" i="0">
                <a:solidFill>
                  <a:schemeClr val="tx1"/>
                </a:solidFill>
                <a:latin typeface="Arial Narrow"/>
                <a:cs typeface="Arial Narrow"/>
              </a:defRPr>
            </a:lvl1pPr>
          </a:lstStyle>
          <a:p>
            <a:pPr defTabSz="914400">
              <a:defRPr/>
            </a:pPr>
            <a:fld id="{54745251-BEF9-3B4C-86C6-4D727BF2075A}" type="slidenum">
              <a:rPr lang="en-US" smtClean="0">
                <a:solidFill>
                  <a:srgbClr val="000000"/>
                </a:solidFill>
              </a:rPr>
              <a:pPr defTabSz="914400">
                <a:defRPr/>
              </a:pPr>
              <a:t>‹#›</a:t>
            </a:fld>
            <a:endParaRPr lang="en-US">
              <a:solidFill>
                <a:srgbClr val="000000"/>
              </a:solidFill>
            </a:endParaRPr>
          </a:p>
        </p:txBody>
      </p:sp>
      <p:cxnSp>
        <p:nvCxnSpPr>
          <p:cNvPr id="10" name="Straight Connector 9"/>
          <p:cNvCxnSpPr>
            <a:cxnSpLocks/>
          </p:cNvCxnSpPr>
          <p:nvPr userDrawn="1"/>
        </p:nvCxnSpPr>
        <p:spPr>
          <a:xfrm>
            <a:off x="262692" y="1032389"/>
            <a:ext cx="8497810" cy="0"/>
          </a:xfrm>
          <a:prstGeom prst="line">
            <a:avLst/>
          </a:prstGeom>
          <a:ln w="12700" cap="flat" cmpd="sng" algn="ctr">
            <a:solidFill>
              <a:srgbClr val="C4E86B"/>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685276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hdr="0" ftr="0" dt="0"/>
  <p:txStyles>
    <p:titleStyle>
      <a:lvl1pPr algn="l" defTabSz="609507" rtl="0" eaLnBrk="1" latinLnBrk="0" hangingPunct="1">
        <a:spcBef>
          <a:spcPct val="0"/>
        </a:spcBef>
        <a:buNone/>
        <a:defRPr sz="2800" b="1" i="0" kern="1200" spc="67" baseline="0">
          <a:solidFill>
            <a:srgbClr val="006E96"/>
          </a:solidFill>
          <a:latin typeface="Arial" charset="0"/>
          <a:ea typeface="Arial" charset="0"/>
          <a:cs typeface="Arial" charset="0"/>
        </a:defRPr>
      </a:lvl1pPr>
    </p:titleStyle>
    <p:bodyStyle>
      <a:lvl1pPr marL="266700" indent="-266700" algn="l" defTabSz="609507" rtl="0" eaLnBrk="1" latinLnBrk="0" hangingPunct="1">
        <a:lnSpc>
          <a:spcPct val="120000"/>
        </a:lnSpc>
        <a:spcBef>
          <a:spcPts val="0"/>
        </a:spcBef>
        <a:spcAft>
          <a:spcPts val="600"/>
        </a:spcAft>
        <a:buFont typeface="Arial" charset="0"/>
        <a:buChar char="•"/>
        <a:defRPr sz="2400" b="0" i="0" kern="1200" spc="40" baseline="0">
          <a:solidFill>
            <a:schemeClr val="tx1"/>
          </a:solidFill>
          <a:latin typeface="Arial" charset="0"/>
          <a:ea typeface="Arial" charset="0"/>
          <a:cs typeface="Arial" charset="0"/>
        </a:defRPr>
      </a:lvl1pPr>
      <a:lvl2pPr marL="627063" indent="-360363" algn="l" defTabSz="304752" rtl="0" eaLnBrk="1" latinLnBrk="0" hangingPunct="1">
        <a:spcBef>
          <a:spcPts val="0"/>
        </a:spcBef>
        <a:spcAft>
          <a:spcPts val="300"/>
        </a:spcAft>
        <a:buFont typeface="Arial"/>
        <a:buChar char="–"/>
        <a:defRPr sz="2000" b="0" i="0" kern="1200" spc="40">
          <a:solidFill>
            <a:schemeClr val="tx1"/>
          </a:solidFill>
          <a:latin typeface="Arial" charset="0"/>
          <a:ea typeface="Arial" charset="0"/>
          <a:cs typeface="Arial" charset="0"/>
        </a:defRPr>
      </a:lvl2pPr>
      <a:lvl3pPr marL="896938" indent="-269875" algn="l" defTabSz="609507" rtl="0" eaLnBrk="1" latinLnBrk="0" hangingPunct="1">
        <a:spcBef>
          <a:spcPts val="0"/>
        </a:spcBef>
        <a:spcAft>
          <a:spcPts val="300"/>
        </a:spcAft>
        <a:buFont typeface="Arial"/>
        <a:buChar char="•"/>
        <a:defRPr sz="1800" b="0" i="0" kern="1200" spc="40">
          <a:solidFill>
            <a:schemeClr val="tx1"/>
          </a:solidFill>
          <a:latin typeface="Arial" charset="0"/>
          <a:ea typeface="Arial" charset="0"/>
          <a:cs typeface="Arial" charset="0"/>
        </a:defRPr>
      </a:lvl3pPr>
      <a:lvl4pPr marL="1163638" indent="-266700" algn="l" defTabSz="609507" rtl="0" eaLnBrk="1" latinLnBrk="0" hangingPunct="1">
        <a:spcBef>
          <a:spcPts val="0"/>
        </a:spcBef>
        <a:spcAft>
          <a:spcPts val="300"/>
        </a:spcAft>
        <a:buFont typeface="Arial"/>
        <a:buChar char="–"/>
        <a:defRPr sz="1600" b="0" i="0" kern="1200" spc="40">
          <a:solidFill>
            <a:schemeClr val="tx1"/>
          </a:solidFill>
          <a:latin typeface="Arial" charset="0"/>
          <a:ea typeface="Arial" charset="0"/>
          <a:cs typeface="Arial" charset="0"/>
        </a:defRPr>
      </a:lvl4pPr>
      <a:lvl5pPr marL="1435100" indent="-271463" algn="l" defTabSz="609507" rtl="0" eaLnBrk="1" latinLnBrk="0" hangingPunct="1">
        <a:spcBef>
          <a:spcPts val="0"/>
        </a:spcBef>
        <a:spcAft>
          <a:spcPts val="300"/>
        </a:spcAft>
        <a:buFont typeface="Arial"/>
        <a:buChar char="»"/>
        <a:defRPr sz="1400" b="0" i="0" kern="1200" spc="40">
          <a:solidFill>
            <a:schemeClr val="tx1"/>
          </a:solidFill>
          <a:latin typeface="Arial" charset="0"/>
          <a:ea typeface="Arial" charset="0"/>
          <a:cs typeface="Arial" charset="0"/>
        </a:defRPr>
      </a:lvl5pPr>
      <a:lvl6pPr marL="3352296" indent="-304752" algn="l" defTabSz="609507" rtl="0" eaLnBrk="1" latinLnBrk="0" hangingPunct="1">
        <a:spcBef>
          <a:spcPct val="20000"/>
        </a:spcBef>
        <a:buFont typeface="Arial"/>
        <a:buChar char="•"/>
        <a:defRPr sz="2667" kern="1200">
          <a:solidFill>
            <a:schemeClr val="tx1"/>
          </a:solidFill>
          <a:latin typeface="+mn-lt"/>
          <a:ea typeface="+mn-ea"/>
          <a:cs typeface="+mn-cs"/>
        </a:defRPr>
      </a:lvl6pPr>
      <a:lvl7pPr marL="3961808" indent="-304752" algn="l" defTabSz="609507" rtl="0" eaLnBrk="1" latinLnBrk="0" hangingPunct="1">
        <a:spcBef>
          <a:spcPct val="20000"/>
        </a:spcBef>
        <a:buFont typeface="Arial"/>
        <a:buChar char="•"/>
        <a:defRPr sz="2667" kern="1200">
          <a:solidFill>
            <a:schemeClr val="tx1"/>
          </a:solidFill>
          <a:latin typeface="+mn-lt"/>
          <a:ea typeface="+mn-ea"/>
          <a:cs typeface="+mn-cs"/>
        </a:defRPr>
      </a:lvl7pPr>
      <a:lvl8pPr marL="4571316" indent="-304752" algn="l" defTabSz="609507" rtl="0" eaLnBrk="1" latinLnBrk="0" hangingPunct="1">
        <a:spcBef>
          <a:spcPct val="20000"/>
        </a:spcBef>
        <a:buFont typeface="Arial"/>
        <a:buChar char="•"/>
        <a:defRPr sz="2667" kern="1200">
          <a:solidFill>
            <a:schemeClr val="tx1"/>
          </a:solidFill>
          <a:latin typeface="+mn-lt"/>
          <a:ea typeface="+mn-ea"/>
          <a:cs typeface="+mn-cs"/>
        </a:defRPr>
      </a:lvl8pPr>
      <a:lvl9pPr marL="5180824" indent="-304752" algn="l" defTabSz="609507"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07" rtl="0" eaLnBrk="1" latinLnBrk="0" hangingPunct="1">
        <a:defRPr sz="2400" kern="1200">
          <a:solidFill>
            <a:schemeClr val="tx1"/>
          </a:solidFill>
          <a:latin typeface="+mn-lt"/>
          <a:ea typeface="+mn-ea"/>
          <a:cs typeface="+mn-cs"/>
        </a:defRPr>
      </a:lvl1pPr>
      <a:lvl2pPr marL="609507" algn="l" defTabSz="609507" rtl="0" eaLnBrk="1" latinLnBrk="0" hangingPunct="1">
        <a:defRPr sz="2400" kern="1200">
          <a:solidFill>
            <a:schemeClr val="tx1"/>
          </a:solidFill>
          <a:latin typeface="+mn-lt"/>
          <a:ea typeface="+mn-ea"/>
          <a:cs typeface="+mn-cs"/>
        </a:defRPr>
      </a:lvl2pPr>
      <a:lvl3pPr marL="1219020" algn="l" defTabSz="609507" rtl="0" eaLnBrk="1" latinLnBrk="0" hangingPunct="1">
        <a:defRPr sz="2400" kern="1200">
          <a:solidFill>
            <a:schemeClr val="tx1"/>
          </a:solidFill>
          <a:latin typeface="+mn-lt"/>
          <a:ea typeface="+mn-ea"/>
          <a:cs typeface="+mn-cs"/>
        </a:defRPr>
      </a:lvl3pPr>
      <a:lvl4pPr marL="1828528" algn="l" defTabSz="609507" rtl="0" eaLnBrk="1" latinLnBrk="0" hangingPunct="1">
        <a:defRPr sz="2400" kern="1200">
          <a:solidFill>
            <a:schemeClr val="tx1"/>
          </a:solidFill>
          <a:latin typeface="+mn-lt"/>
          <a:ea typeface="+mn-ea"/>
          <a:cs typeface="+mn-cs"/>
        </a:defRPr>
      </a:lvl4pPr>
      <a:lvl5pPr marL="2438038" algn="l" defTabSz="609507" rtl="0" eaLnBrk="1" latinLnBrk="0" hangingPunct="1">
        <a:defRPr sz="2400" kern="1200">
          <a:solidFill>
            <a:schemeClr val="tx1"/>
          </a:solidFill>
          <a:latin typeface="+mn-lt"/>
          <a:ea typeface="+mn-ea"/>
          <a:cs typeface="+mn-cs"/>
        </a:defRPr>
      </a:lvl5pPr>
      <a:lvl6pPr marL="3047544" algn="l" defTabSz="609507" rtl="0" eaLnBrk="1" latinLnBrk="0" hangingPunct="1">
        <a:defRPr sz="2400" kern="1200">
          <a:solidFill>
            <a:schemeClr val="tx1"/>
          </a:solidFill>
          <a:latin typeface="+mn-lt"/>
          <a:ea typeface="+mn-ea"/>
          <a:cs typeface="+mn-cs"/>
        </a:defRPr>
      </a:lvl6pPr>
      <a:lvl7pPr marL="3657051" algn="l" defTabSz="609507" rtl="0" eaLnBrk="1" latinLnBrk="0" hangingPunct="1">
        <a:defRPr sz="2400" kern="1200">
          <a:solidFill>
            <a:schemeClr val="tx1"/>
          </a:solidFill>
          <a:latin typeface="+mn-lt"/>
          <a:ea typeface="+mn-ea"/>
          <a:cs typeface="+mn-cs"/>
        </a:defRPr>
      </a:lvl7pPr>
      <a:lvl8pPr marL="4266560" algn="l" defTabSz="609507" rtl="0" eaLnBrk="1" latinLnBrk="0" hangingPunct="1">
        <a:defRPr sz="2400" kern="1200">
          <a:solidFill>
            <a:schemeClr val="tx1"/>
          </a:solidFill>
          <a:latin typeface="+mn-lt"/>
          <a:ea typeface="+mn-ea"/>
          <a:cs typeface="+mn-cs"/>
        </a:defRPr>
      </a:lvl8pPr>
      <a:lvl9pPr marL="4876069" algn="l" defTabSz="60950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6">
          <p15:clr>
            <a:srgbClr val="F26B43"/>
          </p15:clr>
        </p15:guide>
        <p15:guide id="4" orient="horz" pos="3612">
          <p15:clr>
            <a:srgbClr val="F26B43"/>
          </p15:clr>
        </p15:guide>
        <p15:guide id="5" orient="horz" pos="96">
          <p15:clr>
            <a:srgbClr val="F26B43"/>
          </p15:clr>
        </p15:guide>
        <p15:guide id="6" orient="horz" pos="572">
          <p15:clr>
            <a:srgbClr val="F26B43"/>
          </p15:clr>
        </p15:guide>
        <p15:guide id="7" orient="horz" pos="754">
          <p15:clr>
            <a:srgbClr val="F26B43"/>
          </p15:clr>
        </p15:guide>
        <p15:guide id="8" pos="211">
          <p15:clr>
            <a:srgbClr val="F26B43"/>
          </p15:clr>
        </p15:guide>
        <p15:guide id="9" pos="69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wmf"/><Relationship Id="rId4" Type="http://schemas.openxmlformats.org/officeDocument/2006/relationships/image" Target="../media/image75.emf"/></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9756" y="2376886"/>
            <a:ext cx="7772400" cy="1470025"/>
          </a:xfrm>
        </p:spPr>
        <p:txBody>
          <a:bodyPr>
            <a:normAutofit fontScale="90000"/>
          </a:bodyPr>
          <a:lstStyle/>
          <a:p>
            <a:br>
              <a:rPr lang="en-US" dirty="0"/>
            </a:br>
            <a:r>
              <a:rPr lang="en-US" dirty="0"/>
              <a:t> GIST management</a:t>
            </a:r>
            <a:br>
              <a:rPr lang="en-US" dirty="0"/>
            </a:br>
            <a:br>
              <a:rPr lang="en-US" dirty="0">
                <a:effectLst/>
              </a:rPr>
            </a:br>
            <a:endParaRPr lang="en-US" dirty="0"/>
          </a:p>
        </p:txBody>
      </p:sp>
      <p:sp>
        <p:nvSpPr>
          <p:cNvPr id="5" name="Subtitle 2"/>
          <p:cNvSpPr txBox="1">
            <a:spLocks/>
          </p:cNvSpPr>
          <p:nvPr/>
        </p:nvSpPr>
        <p:spPr>
          <a:xfrm>
            <a:off x="138154" y="3318642"/>
            <a:ext cx="7124618" cy="28305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l-GR" altLang="en-US" sz="2400" dirty="0" err="1">
                <a:solidFill>
                  <a:srgbClr val="002060"/>
                </a:solidFill>
                <a:ea typeface="ＭＳ Ｐゴシック" panose="020B0600070205080204" pitchFamily="34" charset="-128"/>
              </a:rPr>
              <a:t>Ι.Π.Μπουκοβίνας</a:t>
            </a:r>
            <a:r>
              <a:rPr lang="el-GR" altLang="en-US" sz="2400" dirty="0">
                <a:solidFill>
                  <a:srgbClr val="002060"/>
                </a:solidFill>
                <a:ea typeface="ＭＳ Ｐゴシック" panose="020B0600070205080204" pitchFamily="34" charset="-128"/>
              </a:rPr>
              <a:t> </a:t>
            </a:r>
            <a:r>
              <a:rPr lang="en-US" altLang="en-US" sz="2400" dirty="0" err="1">
                <a:solidFill>
                  <a:srgbClr val="002060"/>
                </a:solidFill>
                <a:ea typeface="ＭＳ Ｐゴシック" panose="020B0600070205080204" pitchFamily="34" charset="-128"/>
              </a:rPr>
              <a:t>MD,PhD</a:t>
            </a:r>
            <a:r>
              <a:rPr lang="en-US" altLang="en-US" sz="2400" dirty="0">
                <a:solidFill>
                  <a:srgbClr val="002060"/>
                </a:solidFill>
                <a:ea typeface="ＭＳ Ｐゴシック" panose="020B0600070205080204" pitchFamily="34" charset="-128"/>
              </a:rPr>
              <a:t>, </a:t>
            </a:r>
            <a:r>
              <a:rPr lang="en-US" altLang="en-US" sz="2400" dirty="0" err="1">
                <a:solidFill>
                  <a:srgbClr val="002060"/>
                </a:solidFill>
                <a:ea typeface="ＭＳ Ｐゴシック" panose="020B0600070205080204" pitchFamily="34" charset="-128"/>
              </a:rPr>
              <a:t>PharmaD</a:t>
            </a:r>
            <a:endParaRPr lang="el-GR" altLang="en-US" sz="2400" dirty="0">
              <a:solidFill>
                <a:srgbClr val="002060"/>
              </a:solidFill>
              <a:ea typeface="ＭＳ Ｐゴシック" panose="020B0600070205080204" pitchFamily="34" charset="-128"/>
            </a:endParaRPr>
          </a:p>
          <a:p>
            <a:pPr marL="0" indent="0">
              <a:buNone/>
            </a:pPr>
            <a:r>
              <a:rPr lang="el-GR" altLang="en-US" sz="2400" dirty="0">
                <a:solidFill>
                  <a:srgbClr val="002060"/>
                </a:solidFill>
                <a:ea typeface="ＭＳ Ｐゴシック" panose="020B0600070205080204" pitchFamily="34" charset="-128"/>
              </a:rPr>
              <a:t>Παθολόγος </a:t>
            </a:r>
            <a:r>
              <a:rPr lang="el-GR" altLang="en-US" sz="2400" dirty="0" err="1">
                <a:solidFill>
                  <a:srgbClr val="002060"/>
                </a:solidFill>
                <a:ea typeface="ＭＳ Ｐゴシック" panose="020B0600070205080204" pitchFamily="34" charset="-128"/>
              </a:rPr>
              <a:t>Ογκολόγος</a:t>
            </a:r>
            <a:endParaRPr lang="en-US" altLang="en-US" sz="2400" dirty="0">
              <a:solidFill>
                <a:srgbClr val="002060"/>
              </a:solidFill>
              <a:ea typeface="ＭＳ Ｐゴシック" panose="020B0600070205080204" pitchFamily="34" charset="-128"/>
            </a:endParaRPr>
          </a:p>
          <a:p>
            <a:pPr marL="0" indent="0">
              <a:buNone/>
            </a:pPr>
            <a:r>
              <a:rPr lang="en-US" altLang="en-US" sz="2400" dirty="0">
                <a:solidFill>
                  <a:srgbClr val="002060"/>
                </a:solidFill>
                <a:ea typeface="ＭＳ Ｐゴシック" panose="020B0600070205080204" pitchFamily="34" charset="-128"/>
              </a:rPr>
              <a:t>ESMO SARCOMA FACULTY- </a:t>
            </a:r>
            <a:r>
              <a:rPr lang="el-GR" altLang="en-US" sz="2400" dirty="0">
                <a:solidFill>
                  <a:srgbClr val="002060"/>
                </a:solidFill>
                <a:ea typeface="ＭＳ Ｐゴシック" panose="020B0600070205080204" pitchFamily="34" charset="-128"/>
              </a:rPr>
              <a:t>Πρόεδρος ΕΟΣΣΟ</a:t>
            </a:r>
            <a:endParaRPr lang="en-US" altLang="en-US" sz="2400" dirty="0">
              <a:solidFill>
                <a:srgbClr val="002060"/>
              </a:solidFill>
              <a:ea typeface="ＭＳ Ｐゴシック" panose="020B0600070205080204" pitchFamily="34" charset="-128"/>
            </a:endParaRPr>
          </a:p>
          <a:p>
            <a:pPr marL="0" indent="0">
              <a:buNone/>
            </a:pPr>
            <a:r>
              <a:rPr lang="en-US" altLang="en-US" sz="2400" dirty="0" err="1">
                <a:solidFill>
                  <a:srgbClr val="002060"/>
                </a:solidFill>
                <a:ea typeface="ＭＳ Ｐゴシック" panose="020B0600070205080204" pitchFamily="34" charset="-128"/>
              </a:rPr>
              <a:t>ibouk@otenet.gr</a:t>
            </a:r>
            <a:endParaRPr lang="en-US" altLang="en-US" sz="2400" dirty="0">
              <a:solidFill>
                <a:srgbClr val="002060"/>
              </a:solidFill>
              <a:ea typeface="ＭＳ Ｐゴシック" panose="020B0600070205080204" pitchFamily="34" charset="-128"/>
            </a:endParaRPr>
          </a:p>
          <a:p>
            <a:pPr>
              <a:buNone/>
            </a:pPr>
            <a:endParaRPr lang="en-US" sz="2400" dirty="0">
              <a:solidFill>
                <a:srgbClr val="00206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740" y="5472113"/>
            <a:ext cx="2698185" cy="1140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Θέση περιεχομένου 9">
            <a:extLst>
              <a:ext uri="{FF2B5EF4-FFF2-40B4-BE49-F238E27FC236}">
                <a16:creationId xmlns:a16="http://schemas.microsoft.com/office/drawing/2014/main" id="{341972F7-858D-0D44-AF71-33EF77EE9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572000" y="4816422"/>
            <a:ext cx="2574237" cy="2074792"/>
          </a:xfrm>
          <a:prstGeom prst="rect">
            <a:avLst/>
          </a:prstGeom>
        </p:spPr>
      </p:pic>
      <p:pic>
        <p:nvPicPr>
          <p:cNvPr id="4" name="Picture 3">
            <a:extLst>
              <a:ext uri="{FF2B5EF4-FFF2-40B4-BE49-F238E27FC236}">
                <a16:creationId xmlns:a16="http://schemas.microsoft.com/office/drawing/2014/main" id="{BA4FFF4A-005D-1546-8E72-9DE1D7CA5A57}"/>
              </a:ext>
            </a:extLst>
          </p:cNvPr>
          <p:cNvPicPr>
            <a:picLocks noChangeAspect="1"/>
          </p:cNvPicPr>
          <p:nvPr/>
        </p:nvPicPr>
        <p:blipFill>
          <a:blip r:embed="rId5"/>
          <a:stretch>
            <a:fillRect/>
          </a:stretch>
        </p:blipFill>
        <p:spPr>
          <a:xfrm>
            <a:off x="0" y="0"/>
            <a:ext cx="9144000" cy="2378388"/>
          </a:xfrm>
          <a:prstGeom prst="rect">
            <a:avLst/>
          </a:prstGeom>
        </p:spPr>
      </p:pic>
    </p:spTree>
    <p:extLst>
      <p:ext uri="{BB962C8B-B14F-4D97-AF65-F5344CB8AC3E}">
        <p14:creationId xmlns:p14="http://schemas.microsoft.com/office/powerpoint/2010/main" val="3581230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Line 1026">
            <a:extLst>
              <a:ext uri="{FF2B5EF4-FFF2-40B4-BE49-F238E27FC236}">
                <a16:creationId xmlns:a16="http://schemas.microsoft.com/office/drawing/2014/main" id="{F6D9E72A-AB80-0F41-B0FB-64DAFA58F26D}"/>
              </a:ext>
            </a:extLst>
          </p:cNvPr>
          <p:cNvSpPr>
            <a:spLocks noChangeShapeType="1"/>
          </p:cNvSpPr>
          <p:nvPr/>
        </p:nvSpPr>
        <p:spPr bwMode="auto">
          <a:xfrm>
            <a:off x="0" y="3843338"/>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7587" name="Group 1027">
            <a:extLst>
              <a:ext uri="{FF2B5EF4-FFF2-40B4-BE49-F238E27FC236}">
                <a16:creationId xmlns:a16="http://schemas.microsoft.com/office/drawing/2014/main" id="{617EFDF4-93A8-C541-9F05-CD70C08BA27B}"/>
              </a:ext>
            </a:extLst>
          </p:cNvPr>
          <p:cNvGrpSpPr>
            <a:grpSpLocks/>
          </p:cNvGrpSpPr>
          <p:nvPr/>
        </p:nvGrpSpPr>
        <p:grpSpPr bwMode="auto">
          <a:xfrm>
            <a:off x="706438" y="1371600"/>
            <a:ext cx="7662862" cy="5283200"/>
            <a:chOff x="648" y="480"/>
            <a:chExt cx="5429" cy="3552"/>
          </a:xfrm>
        </p:grpSpPr>
        <p:pic>
          <p:nvPicPr>
            <p:cNvPr id="67589" name="Picture 1028" descr="light_switch">
              <a:extLst>
                <a:ext uri="{FF2B5EF4-FFF2-40B4-BE49-F238E27FC236}">
                  <a16:creationId xmlns:a16="http://schemas.microsoft.com/office/drawing/2014/main" id="{595B3D22-2965-7D44-98E6-ADAA68AE8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152" t="2667" r="31915" b="9334"/>
            <a:stretch>
              <a:fillRect/>
            </a:stretch>
          </p:blipFill>
          <p:spPr bwMode="auto">
            <a:xfrm>
              <a:off x="648" y="480"/>
              <a:ext cx="912"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029" descr="light_switch">
              <a:extLst>
                <a:ext uri="{FF2B5EF4-FFF2-40B4-BE49-F238E27FC236}">
                  <a16:creationId xmlns:a16="http://schemas.microsoft.com/office/drawing/2014/main" id="{17718B59-247B-4D44-BDE6-DF23CDF4A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152" t="8000" r="31915" b="3999"/>
            <a:stretch>
              <a:fillRect/>
            </a:stretch>
          </p:blipFill>
          <p:spPr bwMode="auto">
            <a:xfrm>
              <a:off x="648" y="2448"/>
              <a:ext cx="912"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Rectangle 1030">
              <a:extLst>
                <a:ext uri="{FF2B5EF4-FFF2-40B4-BE49-F238E27FC236}">
                  <a16:creationId xmlns:a16="http://schemas.microsoft.com/office/drawing/2014/main" id="{35261E01-9A0F-454D-9C2E-7D6AAFCCD19A}"/>
                </a:ext>
              </a:extLst>
            </p:cNvPr>
            <p:cNvSpPr>
              <a:spLocks noChangeArrowheads="1"/>
            </p:cNvSpPr>
            <p:nvPr/>
          </p:nvSpPr>
          <p:spPr bwMode="auto">
            <a:xfrm>
              <a:off x="1032" y="2928"/>
              <a:ext cx="192" cy="1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592" name="Rectangle 1031">
              <a:extLst>
                <a:ext uri="{FF2B5EF4-FFF2-40B4-BE49-F238E27FC236}">
                  <a16:creationId xmlns:a16="http://schemas.microsoft.com/office/drawing/2014/main" id="{71F4B074-90B6-5E40-857B-62295AE190C7}"/>
                </a:ext>
              </a:extLst>
            </p:cNvPr>
            <p:cNvSpPr>
              <a:spLocks noChangeArrowheads="1"/>
            </p:cNvSpPr>
            <p:nvPr/>
          </p:nvSpPr>
          <p:spPr bwMode="auto">
            <a:xfrm>
              <a:off x="1032" y="3408"/>
              <a:ext cx="240" cy="1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593" name="Rectangle 1032">
              <a:extLst>
                <a:ext uri="{FF2B5EF4-FFF2-40B4-BE49-F238E27FC236}">
                  <a16:creationId xmlns:a16="http://schemas.microsoft.com/office/drawing/2014/main" id="{00CBF186-7169-CD41-8F39-C3246F45D6BD}"/>
                </a:ext>
              </a:extLst>
            </p:cNvPr>
            <p:cNvSpPr>
              <a:spLocks noChangeArrowheads="1"/>
            </p:cNvSpPr>
            <p:nvPr/>
          </p:nvSpPr>
          <p:spPr bwMode="auto">
            <a:xfrm>
              <a:off x="888" y="960"/>
              <a:ext cx="336" cy="1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67594" name="Picture 1033" descr="light_switch">
              <a:extLst>
                <a:ext uri="{FF2B5EF4-FFF2-40B4-BE49-F238E27FC236}">
                  <a16:creationId xmlns:a16="http://schemas.microsoft.com/office/drawing/2014/main" id="{BDB2615F-369E-D04B-864E-E1ABC4987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500" t="56000" r="45154" b="33333"/>
            <a:stretch>
              <a:fillRect/>
            </a:stretch>
          </p:blipFill>
          <p:spPr bwMode="auto">
            <a:xfrm>
              <a:off x="984" y="3408"/>
              <a:ext cx="2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Text Box 1034">
              <a:extLst>
                <a:ext uri="{FF2B5EF4-FFF2-40B4-BE49-F238E27FC236}">
                  <a16:creationId xmlns:a16="http://schemas.microsoft.com/office/drawing/2014/main" id="{C6CD8E0F-604D-9846-949C-2EBC9AC9FC27}"/>
                </a:ext>
              </a:extLst>
            </p:cNvPr>
            <p:cNvSpPr txBox="1">
              <a:spLocks noChangeArrowheads="1"/>
            </p:cNvSpPr>
            <p:nvPr/>
          </p:nvSpPr>
          <p:spPr bwMode="auto">
            <a:xfrm>
              <a:off x="2030" y="1066"/>
              <a:ext cx="567"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rgbClr val="000000"/>
                  </a:solidFill>
                </a:rPr>
                <a:t>ON</a:t>
              </a:r>
            </a:p>
          </p:txBody>
        </p:sp>
        <p:sp>
          <p:nvSpPr>
            <p:cNvPr id="67596" name="Rectangle 1035">
              <a:extLst>
                <a:ext uri="{FF2B5EF4-FFF2-40B4-BE49-F238E27FC236}">
                  <a16:creationId xmlns:a16="http://schemas.microsoft.com/office/drawing/2014/main" id="{DFD95C07-0349-7143-8BCA-D5D0CEA08913}"/>
                </a:ext>
              </a:extLst>
            </p:cNvPr>
            <p:cNvSpPr>
              <a:spLocks noChangeArrowheads="1"/>
            </p:cNvSpPr>
            <p:nvPr/>
          </p:nvSpPr>
          <p:spPr bwMode="auto">
            <a:xfrm>
              <a:off x="2040" y="3056"/>
              <a:ext cx="712"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rgbClr val="000000"/>
                  </a:solidFill>
                </a:rPr>
                <a:t>OFF</a:t>
              </a:r>
            </a:p>
          </p:txBody>
        </p:sp>
        <p:sp>
          <p:nvSpPr>
            <p:cNvPr id="67597" name="Oval 1036">
              <a:extLst>
                <a:ext uri="{FF2B5EF4-FFF2-40B4-BE49-F238E27FC236}">
                  <a16:creationId xmlns:a16="http://schemas.microsoft.com/office/drawing/2014/main" id="{555EB6B2-9432-4948-8738-A216E1EBAA7E}"/>
                </a:ext>
              </a:extLst>
            </p:cNvPr>
            <p:cNvSpPr>
              <a:spLocks noChangeArrowheads="1"/>
            </p:cNvSpPr>
            <p:nvPr/>
          </p:nvSpPr>
          <p:spPr bwMode="auto">
            <a:xfrm>
              <a:off x="3192" y="1056"/>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598" name="Oval 1037">
              <a:extLst>
                <a:ext uri="{FF2B5EF4-FFF2-40B4-BE49-F238E27FC236}">
                  <a16:creationId xmlns:a16="http://schemas.microsoft.com/office/drawing/2014/main" id="{6B33E302-C0FC-114C-BEC6-C2D03E81EE2C}"/>
                </a:ext>
              </a:extLst>
            </p:cNvPr>
            <p:cNvSpPr>
              <a:spLocks noChangeArrowheads="1"/>
            </p:cNvSpPr>
            <p:nvPr/>
          </p:nvSpPr>
          <p:spPr bwMode="auto">
            <a:xfrm>
              <a:off x="3240" y="1104"/>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599" name="Oval 1038">
              <a:extLst>
                <a:ext uri="{FF2B5EF4-FFF2-40B4-BE49-F238E27FC236}">
                  <a16:creationId xmlns:a16="http://schemas.microsoft.com/office/drawing/2014/main" id="{DD36436A-1457-E24A-81B0-4109FB5941D8}"/>
                </a:ext>
              </a:extLst>
            </p:cNvPr>
            <p:cNvSpPr>
              <a:spLocks noChangeArrowheads="1"/>
            </p:cNvSpPr>
            <p:nvPr/>
          </p:nvSpPr>
          <p:spPr bwMode="auto">
            <a:xfrm>
              <a:off x="3288" y="1056"/>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00" name="Oval 1039">
              <a:extLst>
                <a:ext uri="{FF2B5EF4-FFF2-40B4-BE49-F238E27FC236}">
                  <a16:creationId xmlns:a16="http://schemas.microsoft.com/office/drawing/2014/main" id="{4AA91119-802C-0F40-9F55-26535959365A}"/>
                </a:ext>
              </a:extLst>
            </p:cNvPr>
            <p:cNvSpPr>
              <a:spLocks noChangeArrowheads="1"/>
            </p:cNvSpPr>
            <p:nvPr/>
          </p:nvSpPr>
          <p:spPr bwMode="auto">
            <a:xfrm>
              <a:off x="3336" y="1152"/>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01" name="Oval 1040">
              <a:extLst>
                <a:ext uri="{FF2B5EF4-FFF2-40B4-BE49-F238E27FC236}">
                  <a16:creationId xmlns:a16="http://schemas.microsoft.com/office/drawing/2014/main" id="{4D21110F-5AB1-CA48-B3F1-38BF48B16D51}"/>
                </a:ext>
              </a:extLst>
            </p:cNvPr>
            <p:cNvSpPr>
              <a:spLocks noChangeArrowheads="1"/>
            </p:cNvSpPr>
            <p:nvPr/>
          </p:nvSpPr>
          <p:spPr bwMode="auto">
            <a:xfrm>
              <a:off x="3432" y="1104"/>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02" name="Oval 1041">
              <a:extLst>
                <a:ext uri="{FF2B5EF4-FFF2-40B4-BE49-F238E27FC236}">
                  <a16:creationId xmlns:a16="http://schemas.microsoft.com/office/drawing/2014/main" id="{9DDDAFA2-B857-4A41-BCA9-5BC6C3C20918}"/>
                </a:ext>
              </a:extLst>
            </p:cNvPr>
            <p:cNvSpPr>
              <a:spLocks noChangeArrowheads="1"/>
            </p:cNvSpPr>
            <p:nvPr/>
          </p:nvSpPr>
          <p:spPr bwMode="auto">
            <a:xfrm>
              <a:off x="3384" y="816"/>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03" name="Oval 1042">
              <a:extLst>
                <a:ext uri="{FF2B5EF4-FFF2-40B4-BE49-F238E27FC236}">
                  <a16:creationId xmlns:a16="http://schemas.microsoft.com/office/drawing/2014/main" id="{9221B072-5265-7049-BD7D-2F0FCD4A6999}"/>
                </a:ext>
              </a:extLst>
            </p:cNvPr>
            <p:cNvSpPr>
              <a:spLocks noChangeArrowheads="1"/>
            </p:cNvSpPr>
            <p:nvPr/>
          </p:nvSpPr>
          <p:spPr bwMode="auto">
            <a:xfrm>
              <a:off x="3096" y="912"/>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04" name="Oval 1043">
              <a:extLst>
                <a:ext uri="{FF2B5EF4-FFF2-40B4-BE49-F238E27FC236}">
                  <a16:creationId xmlns:a16="http://schemas.microsoft.com/office/drawing/2014/main" id="{5FA0A5B8-A4ED-174F-B614-994EDD47AD1C}"/>
                </a:ext>
              </a:extLst>
            </p:cNvPr>
            <p:cNvSpPr>
              <a:spLocks noChangeArrowheads="1"/>
            </p:cNvSpPr>
            <p:nvPr/>
          </p:nvSpPr>
          <p:spPr bwMode="auto">
            <a:xfrm>
              <a:off x="3240" y="1008"/>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05" name="Oval 1044">
              <a:extLst>
                <a:ext uri="{FF2B5EF4-FFF2-40B4-BE49-F238E27FC236}">
                  <a16:creationId xmlns:a16="http://schemas.microsoft.com/office/drawing/2014/main" id="{CA8A2F61-B987-5547-AF69-555A437E3C89}"/>
                </a:ext>
              </a:extLst>
            </p:cNvPr>
            <p:cNvSpPr>
              <a:spLocks noChangeArrowheads="1"/>
            </p:cNvSpPr>
            <p:nvPr/>
          </p:nvSpPr>
          <p:spPr bwMode="auto">
            <a:xfrm>
              <a:off x="3384" y="960"/>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06" name="Oval 1045">
              <a:extLst>
                <a:ext uri="{FF2B5EF4-FFF2-40B4-BE49-F238E27FC236}">
                  <a16:creationId xmlns:a16="http://schemas.microsoft.com/office/drawing/2014/main" id="{99B6683C-9443-D949-A742-6CEA3A5692BE}"/>
                </a:ext>
              </a:extLst>
            </p:cNvPr>
            <p:cNvSpPr>
              <a:spLocks noChangeArrowheads="1"/>
            </p:cNvSpPr>
            <p:nvPr/>
          </p:nvSpPr>
          <p:spPr bwMode="auto">
            <a:xfrm>
              <a:off x="3096" y="1056"/>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07" name="Oval 1046">
              <a:extLst>
                <a:ext uri="{FF2B5EF4-FFF2-40B4-BE49-F238E27FC236}">
                  <a16:creationId xmlns:a16="http://schemas.microsoft.com/office/drawing/2014/main" id="{DC7B487F-FDAC-994B-845E-B3135AB4E7F7}"/>
                </a:ext>
              </a:extLst>
            </p:cNvPr>
            <p:cNvSpPr>
              <a:spLocks noChangeArrowheads="1"/>
            </p:cNvSpPr>
            <p:nvPr/>
          </p:nvSpPr>
          <p:spPr bwMode="auto">
            <a:xfrm>
              <a:off x="3384" y="1248"/>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08" name="Oval 1047">
              <a:extLst>
                <a:ext uri="{FF2B5EF4-FFF2-40B4-BE49-F238E27FC236}">
                  <a16:creationId xmlns:a16="http://schemas.microsoft.com/office/drawing/2014/main" id="{F2701F62-8BB9-B44D-AD50-7D96AE4DD97B}"/>
                </a:ext>
              </a:extLst>
            </p:cNvPr>
            <p:cNvSpPr>
              <a:spLocks noChangeArrowheads="1"/>
            </p:cNvSpPr>
            <p:nvPr/>
          </p:nvSpPr>
          <p:spPr bwMode="auto">
            <a:xfrm>
              <a:off x="3336" y="1008"/>
              <a:ext cx="192" cy="96"/>
            </a:xfrm>
            <a:prstGeom prst="ellipse">
              <a:avLst/>
            </a:prstGeom>
            <a:solidFill>
              <a:srgbClr val="FB9D63"/>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09" name="Oval 1048">
              <a:extLst>
                <a:ext uri="{FF2B5EF4-FFF2-40B4-BE49-F238E27FC236}">
                  <a16:creationId xmlns:a16="http://schemas.microsoft.com/office/drawing/2014/main" id="{D109E51C-0637-AC47-AA9F-CB2E99CE3425}"/>
                </a:ext>
              </a:extLst>
            </p:cNvPr>
            <p:cNvSpPr>
              <a:spLocks noChangeArrowheads="1"/>
            </p:cNvSpPr>
            <p:nvPr/>
          </p:nvSpPr>
          <p:spPr bwMode="auto">
            <a:xfrm>
              <a:off x="3240" y="864"/>
              <a:ext cx="192" cy="96"/>
            </a:xfrm>
            <a:prstGeom prst="ellipse">
              <a:avLst/>
            </a:prstGeom>
            <a:solidFill>
              <a:srgbClr val="FB9D63"/>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10" name="Oval 1049">
              <a:extLst>
                <a:ext uri="{FF2B5EF4-FFF2-40B4-BE49-F238E27FC236}">
                  <a16:creationId xmlns:a16="http://schemas.microsoft.com/office/drawing/2014/main" id="{435B6183-87AF-3840-A6EA-9C11E1D86348}"/>
                </a:ext>
              </a:extLst>
            </p:cNvPr>
            <p:cNvSpPr>
              <a:spLocks noChangeArrowheads="1"/>
            </p:cNvSpPr>
            <p:nvPr/>
          </p:nvSpPr>
          <p:spPr bwMode="auto">
            <a:xfrm>
              <a:off x="3384" y="1152"/>
              <a:ext cx="192" cy="96"/>
            </a:xfrm>
            <a:prstGeom prst="ellipse">
              <a:avLst/>
            </a:prstGeom>
            <a:solidFill>
              <a:srgbClr val="FB9D63"/>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11" name="Oval 1050">
              <a:extLst>
                <a:ext uri="{FF2B5EF4-FFF2-40B4-BE49-F238E27FC236}">
                  <a16:creationId xmlns:a16="http://schemas.microsoft.com/office/drawing/2014/main" id="{393F5EC3-CE9B-1744-9FF4-A9984FD0DE9D}"/>
                </a:ext>
              </a:extLst>
            </p:cNvPr>
            <p:cNvSpPr>
              <a:spLocks noChangeArrowheads="1"/>
            </p:cNvSpPr>
            <p:nvPr/>
          </p:nvSpPr>
          <p:spPr bwMode="auto">
            <a:xfrm>
              <a:off x="3144" y="1152"/>
              <a:ext cx="192" cy="96"/>
            </a:xfrm>
            <a:prstGeom prst="ellipse">
              <a:avLst/>
            </a:prstGeom>
            <a:solidFill>
              <a:srgbClr val="FB9D63"/>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12" name="Oval 1051">
              <a:extLst>
                <a:ext uri="{FF2B5EF4-FFF2-40B4-BE49-F238E27FC236}">
                  <a16:creationId xmlns:a16="http://schemas.microsoft.com/office/drawing/2014/main" id="{EE991528-DE00-9948-98CD-E00C6021F7F2}"/>
                </a:ext>
              </a:extLst>
            </p:cNvPr>
            <p:cNvSpPr>
              <a:spLocks noChangeArrowheads="1"/>
            </p:cNvSpPr>
            <p:nvPr/>
          </p:nvSpPr>
          <p:spPr bwMode="auto">
            <a:xfrm>
              <a:off x="3576" y="1344"/>
              <a:ext cx="192" cy="96"/>
            </a:xfrm>
            <a:prstGeom prst="ellipse">
              <a:avLst/>
            </a:prstGeom>
            <a:solidFill>
              <a:srgbClr val="FB9D63"/>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13" name="Oval 1052">
              <a:extLst>
                <a:ext uri="{FF2B5EF4-FFF2-40B4-BE49-F238E27FC236}">
                  <a16:creationId xmlns:a16="http://schemas.microsoft.com/office/drawing/2014/main" id="{07D6E72B-7CD1-E744-B7BA-84D779908590}"/>
                </a:ext>
              </a:extLst>
            </p:cNvPr>
            <p:cNvSpPr>
              <a:spLocks noChangeArrowheads="1"/>
            </p:cNvSpPr>
            <p:nvPr/>
          </p:nvSpPr>
          <p:spPr bwMode="auto">
            <a:xfrm>
              <a:off x="3048" y="960"/>
              <a:ext cx="192" cy="96"/>
            </a:xfrm>
            <a:prstGeom prst="ellipse">
              <a:avLst/>
            </a:prstGeom>
            <a:solidFill>
              <a:srgbClr val="FB9D63"/>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14" name="Oval 1053">
              <a:extLst>
                <a:ext uri="{FF2B5EF4-FFF2-40B4-BE49-F238E27FC236}">
                  <a16:creationId xmlns:a16="http://schemas.microsoft.com/office/drawing/2014/main" id="{61F58827-AC35-EC4B-B75E-A1C6FA4AEAB5}"/>
                </a:ext>
              </a:extLst>
            </p:cNvPr>
            <p:cNvSpPr>
              <a:spLocks noChangeArrowheads="1"/>
            </p:cNvSpPr>
            <p:nvPr/>
          </p:nvSpPr>
          <p:spPr bwMode="auto">
            <a:xfrm>
              <a:off x="3576" y="1056"/>
              <a:ext cx="192" cy="96"/>
            </a:xfrm>
            <a:prstGeom prst="ellipse">
              <a:avLst/>
            </a:prstGeom>
            <a:solidFill>
              <a:srgbClr val="FB9D63"/>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15" name="Oval 1054">
              <a:extLst>
                <a:ext uri="{FF2B5EF4-FFF2-40B4-BE49-F238E27FC236}">
                  <a16:creationId xmlns:a16="http://schemas.microsoft.com/office/drawing/2014/main" id="{EC35DC7A-D849-9D4A-85FC-F4F08DD81213}"/>
                </a:ext>
              </a:extLst>
            </p:cNvPr>
            <p:cNvSpPr>
              <a:spLocks noChangeArrowheads="1"/>
            </p:cNvSpPr>
            <p:nvPr/>
          </p:nvSpPr>
          <p:spPr bwMode="auto">
            <a:xfrm>
              <a:off x="2952" y="1056"/>
              <a:ext cx="192" cy="96"/>
            </a:xfrm>
            <a:prstGeom prst="ellipse">
              <a:avLst/>
            </a:prstGeom>
            <a:solidFill>
              <a:srgbClr val="FB9D63"/>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16" name="Oval 1055">
              <a:extLst>
                <a:ext uri="{FF2B5EF4-FFF2-40B4-BE49-F238E27FC236}">
                  <a16:creationId xmlns:a16="http://schemas.microsoft.com/office/drawing/2014/main" id="{ED7D3579-1B1D-BD43-8B7B-E5448C30EFAC}"/>
                </a:ext>
              </a:extLst>
            </p:cNvPr>
            <p:cNvSpPr>
              <a:spLocks noChangeArrowheads="1"/>
            </p:cNvSpPr>
            <p:nvPr/>
          </p:nvSpPr>
          <p:spPr bwMode="auto">
            <a:xfrm>
              <a:off x="3144" y="1344"/>
              <a:ext cx="192" cy="96"/>
            </a:xfrm>
            <a:prstGeom prst="ellipse">
              <a:avLst/>
            </a:prstGeom>
            <a:solidFill>
              <a:srgbClr val="FB9D63"/>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17" name="Oval 1056">
              <a:extLst>
                <a:ext uri="{FF2B5EF4-FFF2-40B4-BE49-F238E27FC236}">
                  <a16:creationId xmlns:a16="http://schemas.microsoft.com/office/drawing/2014/main" id="{A1D698A7-CF93-2B40-9E27-9F8D69EBA68E}"/>
                </a:ext>
              </a:extLst>
            </p:cNvPr>
            <p:cNvSpPr>
              <a:spLocks noChangeArrowheads="1"/>
            </p:cNvSpPr>
            <p:nvPr/>
          </p:nvSpPr>
          <p:spPr bwMode="auto">
            <a:xfrm>
              <a:off x="3672" y="1200"/>
              <a:ext cx="192" cy="96"/>
            </a:xfrm>
            <a:prstGeom prst="ellipse">
              <a:avLst/>
            </a:prstGeom>
            <a:solidFill>
              <a:srgbClr val="FB9D63"/>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18" name="Oval 1057">
              <a:extLst>
                <a:ext uri="{FF2B5EF4-FFF2-40B4-BE49-F238E27FC236}">
                  <a16:creationId xmlns:a16="http://schemas.microsoft.com/office/drawing/2014/main" id="{BCA233A4-2710-D94B-B761-9D36071B0673}"/>
                </a:ext>
              </a:extLst>
            </p:cNvPr>
            <p:cNvSpPr>
              <a:spLocks noChangeArrowheads="1"/>
            </p:cNvSpPr>
            <p:nvPr/>
          </p:nvSpPr>
          <p:spPr bwMode="auto">
            <a:xfrm>
              <a:off x="3000" y="816"/>
              <a:ext cx="192" cy="96"/>
            </a:xfrm>
            <a:prstGeom prst="ellipse">
              <a:avLst/>
            </a:prstGeom>
            <a:solidFill>
              <a:srgbClr val="FB9D63"/>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19" name="Oval 1058">
              <a:extLst>
                <a:ext uri="{FF2B5EF4-FFF2-40B4-BE49-F238E27FC236}">
                  <a16:creationId xmlns:a16="http://schemas.microsoft.com/office/drawing/2014/main" id="{E011DE09-2817-F14D-85E7-3D632D97C02E}"/>
                </a:ext>
              </a:extLst>
            </p:cNvPr>
            <p:cNvSpPr>
              <a:spLocks noChangeArrowheads="1"/>
            </p:cNvSpPr>
            <p:nvPr/>
          </p:nvSpPr>
          <p:spPr bwMode="auto">
            <a:xfrm>
              <a:off x="3480" y="960"/>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20" name="Oval 1059">
              <a:extLst>
                <a:ext uri="{FF2B5EF4-FFF2-40B4-BE49-F238E27FC236}">
                  <a16:creationId xmlns:a16="http://schemas.microsoft.com/office/drawing/2014/main" id="{E3ABBFEE-FDD3-2044-A089-710BF553DF6C}"/>
                </a:ext>
              </a:extLst>
            </p:cNvPr>
            <p:cNvSpPr>
              <a:spLocks noChangeArrowheads="1"/>
            </p:cNvSpPr>
            <p:nvPr/>
          </p:nvSpPr>
          <p:spPr bwMode="auto">
            <a:xfrm>
              <a:off x="3576" y="1056"/>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21" name="Oval 1060">
              <a:extLst>
                <a:ext uri="{FF2B5EF4-FFF2-40B4-BE49-F238E27FC236}">
                  <a16:creationId xmlns:a16="http://schemas.microsoft.com/office/drawing/2014/main" id="{2F47D788-B645-374F-923B-EC8314D5BF20}"/>
                </a:ext>
              </a:extLst>
            </p:cNvPr>
            <p:cNvSpPr>
              <a:spLocks noChangeArrowheads="1"/>
            </p:cNvSpPr>
            <p:nvPr/>
          </p:nvSpPr>
          <p:spPr bwMode="auto">
            <a:xfrm>
              <a:off x="3288" y="1008"/>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22" name="Oval 1061">
              <a:extLst>
                <a:ext uri="{FF2B5EF4-FFF2-40B4-BE49-F238E27FC236}">
                  <a16:creationId xmlns:a16="http://schemas.microsoft.com/office/drawing/2014/main" id="{13074FDF-4AA0-DB41-BE75-742AD59C8690}"/>
                </a:ext>
              </a:extLst>
            </p:cNvPr>
            <p:cNvSpPr>
              <a:spLocks noChangeArrowheads="1"/>
            </p:cNvSpPr>
            <p:nvPr/>
          </p:nvSpPr>
          <p:spPr bwMode="auto">
            <a:xfrm>
              <a:off x="3144" y="816"/>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23" name="Oval 1062">
              <a:extLst>
                <a:ext uri="{FF2B5EF4-FFF2-40B4-BE49-F238E27FC236}">
                  <a16:creationId xmlns:a16="http://schemas.microsoft.com/office/drawing/2014/main" id="{0EB8F874-7A9D-7441-A62C-5CF2D4DD644F}"/>
                </a:ext>
              </a:extLst>
            </p:cNvPr>
            <p:cNvSpPr>
              <a:spLocks noChangeArrowheads="1"/>
            </p:cNvSpPr>
            <p:nvPr/>
          </p:nvSpPr>
          <p:spPr bwMode="auto">
            <a:xfrm>
              <a:off x="3528" y="1152"/>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24" name="Oval 1063">
              <a:extLst>
                <a:ext uri="{FF2B5EF4-FFF2-40B4-BE49-F238E27FC236}">
                  <a16:creationId xmlns:a16="http://schemas.microsoft.com/office/drawing/2014/main" id="{2D9E03CE-9FFD-F14C-9F5F-B2E73F37BA97}"/>
                </a:ext>
              </a:extLst>
            </p:cNvPr>
            <p:cNvSpPr>
              <a:spLocks noChangeArrowheads="1"/>
            </p:cNvSpPr>
            <p:nvPr/>
          </p:nvSpPr>
          <p:spPr bwMode="auto">
            <a:xfrm>
              <a:off x="3240" y="1248"/>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25" name="Oval 1064">
              <a:extLst>
                <a:ext uri="{FF2B5EF4-FFF2-40B4-BE49-F238E27FC236}">
                  <a16:creationId xmlns:a16="http://schemas.microsoft.com/office/drawing/2014/main" id="{1F47A3E7-EB9F-0E4B-A768-531772B9A0BE}"/>
                </a:ext>
              </a:extLst>
            </p:cNvPr>
            <p:cNvSpPr>
              <a:spLocks noChangeArrowheads="1"/>
            </p:cNvSpPr>
            <p:nvPr/>
          </p:nvSpPr>
          <p:spPr bwMode="auto">
            <a:xfrm>
              <a:off x="3048" y="1152"/>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26" name="Oval 1065">
              <a:extLst>
                <a:ext uri="{FF2B5EF4-FFF2-40B4-BE49-F238E27FC236}">
                  <a16:creationId xmlns:a16="http://schemas.microsoft.com/office/drawing/2014/main" id="{2A916430-5D78-944B-93B6-E06B5D86B78E}"/>
                </a:ext>
              </a:extLst>
            </p:cNvPr>
            <p:cNvSpPr>
              <a:spLocks noChangeArrowheads="1"/>
            </p:cNvSpPr>
            <p:nvPr/>
          </p:nvSpPr>
          <p:spPr bwMode="auto">
            <a:xfrm>
              <a:off x="2952" y="912"/>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27" name="Oval 1066">
              <a:extLst>
                <a:ext uri="{FF2B5EF4-FFF2-40B4-BE49-F238E27FC236}">
                  <a16:creationId xmlns:a16="http://schemas.microsoft.com/office/drawing/2014/main" id="{F4BFC034-B8E5-BF43-839D-B88573CFAC88}"/>
                </a:ext>
              </a:extLst>
            </p:cNvPr>
            <p:cNvSpPr>
              <a:spLocks noChangeArrowheads="1"/>
            </p:cNvSpPr>
            <p:nvPr/>
          </p:nvSpPr>
          <p:spPr bwMode="auto">
            <a:xfrm>
              <a:off x="3288" y="912"/>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28" name="Line 1067">
              <a:extLst>
                <a:ext uri="{FF2B5EF4-FFF2-40B4-BE49-F238E27FC236}">
                  <a16:creationId xmlns:a16="http://schemas.microsoft.com/office/drawing/2014/main" id="{2B959B20-4ACC-C04D-B7FC-B8C4D343C8A7}"/>
                </a:ext>
              </a:extLst>
            </p:cNvPr>
            <p:cNvSpPr>
              <a:spLocks noChangeShapeType="1"/>
            </p:cNvSpPr>
            <p:nvPr/>
          </p:nvSpPr>
          <p:spPr bwMode="auto">
            <a:xfrm>
              <a:off x="3432" y="1440"/>
              <a:ext cx="192" cy="52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29" name="Line 1068">
              <a:extLst>
                <a:ext uri="{FF2B5EF4-FFF2-40B4-BE49-F238E27FC236}">
                  <a16:creationId xmlns:a16="http://schemas.microsoft.com/office/drawing/2014/main" id="{7FA962CD-C1EA-EB4D-9732-AC51C817E2CE}"/>
                </a:ext>
              </a:extLst>
            </p:cNvPr>
            <p:cNvSpPr>
              <a:spLocks noChangeShapeType="1"/>
            </p:cNvSpPr>
            <p:nvPr/>
          </p:nvSpPr>
          <p:spPr bwMode="auto">
            <a:xfrm flipV="1">
              <a:off x="3672" y="528"/>
              <a:ext cx="48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30" name="Line 1069">
              <a:extLst>
                <a:ext uri="{FF2B5EF4-FFF2-40B4-BE49-F238E27FC236}">
                  <a16:creationId xmlns:a16="http://schemas.microsoft.com/office/drawing/2014/main" id="{27E632D9-38D8-314B-962F-16B1C43B8F37}"/>
                </a:ext>
              </a:extLst>
            </p:cNvPr>
            <p:cNvSpPr>
              <a:spLocks noChangeShapeType="1"/>
            </p:cNvSpPr>
            <p:nvPr/>
          </p:nvSpPr>
          <p:spPr bwMode="auto">
            <a:xfrm flipH="1" flipV="1">
              <a:off x="2328" y="624"/>
              <a:ext cx="528" cy="24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31" name="Text Box 1070">
              <a:extLst>
                <a:ext uri="{FF2B5EF4-FFF2-40B4-BE49-F238E27FC236}">
                  <a16:creationId xmlns:a16="http://schemas.microsoft.com/office/drawing/2014/main" id="{0F7FE39C-77CD-E347-B215-E1F9807DD3EE}"/>
                </a:ext>
              </a:extLst>
            </p:cNvPr>
            <p:cNvSpPr txBox="1">
              <a:spLocks noChangeArrowheads="1"/>
            </p:cNvSpPr>
            <p:nvPr/>
          </p:nvSpPr>
          <p:spPr bwMode="auto">
            <a:xfrm>
              <a:off x="4008" y="864"/>
              <a:ext cx="1921"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l-GR" altLang="en-US">
                  <a:solidFill>
                    <a:srgbClr val="000000"/>
                  </a:solidFill>
                </a:rPr>
                <a:t>Επιβίωση και</a:t>
              </a:r>
            </a:p>
            <a:p>
              <a:pPr eaLnBrk="1" hangingPunct="1"/>
              <a:r>
                <a:rPr lang="el-GR" altLang="en-US">
                  <a:solidFill>
                    <a:srgbClr val="000000"/>
                  </a:solidFill>
                </a:rPr>
                <a:t>πολλαπλασιασμός</a:t>
              </a:r>
            </a:p>
            <a:p>
              <a:pPr eaLnBrk="1" hangingPunct="1"/>
              <a:r>
                <a:rPr lang="el-GR" altLang="en-US">
                  <a:solidFill>
                    <a:srgbClr val="000000"/>
                  </a:solidFill>
                </a:rPr>
                <a:t>κυττάρων όγκου</a:t>
              </a:r>
              <a:endParaRPr lang="en-US" altLang="en-US">
                <a:solidFill>
                  <a:srgbClr val="000000"/>
                </a:solidFill>
              </a:endParaRPr>
            </a:p>
          </p:txBody>
        </p:sp>
        <p:sp>
          <p:nvSpPr>
            <p:cNvPr id="67632" name="Oval 1071">
              <a:extLst>
                <a:ext uri="{FF2B5EF4-FFF2-40B4-BE49-F238E27FC236}">
                  <a16:creationId xmlns:a16="http://schemas.microsoft.com/office/drawing/2014/main" id="{CD2AF0EA-030F-AB48-AC45-24DDC48D2B51}"/>
                </a:ext>
              </a:extLst>
            </p:cNvPr>
            <p:cNvSpPr>
              <a:spLocks noChangeArrowheads="1"/>
            </p:cNvSpPr>
            <p:nvPr/>
          </p:nvSpPr>
          <p:spPr bwMode="auto">
            <a:xfrm>
              <a:off x="3192" y="2928"/>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33" name="Oval 1072">
              <a:extLst>
                <a:ext uri="{FF2B5EF4-FFF2-40B4-BE49-F238E27FC236}">
                  <a16:creationId xmlns:a16="http://schemas.microsoft.com/office/drawing/2014/main" id="{2E71EF24-D418-F245-8539-33F17555815E}"/>
                </a:ext>
              </a:extLst>
            </p:cNvPr>
            <p:cNvSpPr>
              <a:spLocks noChangeArrowheads="1"/>
            </p:cNvSpPr>
            <p:nvPr/>
          </p:nvSpPr>
          <p:spPr bwMode="auto">
            <a:xfrm>
              <a:off x="3288" y="2976"/>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34" name="Oval 1073">
              <a:extLst>
                <a:ext uri="{FF2B5EF4-FFF2-40B4-BE49-F238E27FC236}">
                  <a16:creationId xmlns:a16="http://schemas.microsoft.com/office/drawing/2014/main" id="{B0412EF1-EA49-CD44-8152-FD8FF2CAFF41}"/>
                </a:ext>
              </a:extLst>
            </p:cNvPr>
            <p:cNvSpPr>
              <a:spLocks noChangeArrowheads="1"/>
            </p:cNvSpPr>
            <p:nvPr/>
          </p:nvSpPr>
          <p:spPr bwMode="auto">
            <a:xfrm>
              <a:off x="3384" y="2880"/>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35" name="Oval 1074">
              <a:extLst>
                <a:ext uri="{FF2B5EF4-FFF2-40B4-BE49-F238E27FC236}">
                  <a16:creationId xmlns:a16="http://schemas.microsoft.com/office/drawing/2014/main" id="{84AC621E-3396-4645-A5F2-8AC7DF80F176}"/>
                </a:ext>
              </a:extLst>
            </p:cNvPr>
            <p:cNvSpPr>
              <a:spLocks noChangeArrowheads="1"/>
            </p:cNvSpPr>
            <p:nvPr/>
          </p:nvSpPr>
          <p:spPr bwMode="auto">
            <a:xfrm>
              <a:off x="3432" y="2928"/>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36" name="Oval 1075">
              <a:extLst>
                <a:ext uri="{FF2B5EF4-FFF2-40B4-BE49-F238E27FC236}">
                  <a16:creationId xmlns:a16="http://schemas.microsoft.com/office/drawing/2014/main" id="{4A75F53F-F842-354E-AA18-0389ED6456DE}"/>
                </a:ext>
              </a:extLst>
            </p:cNvPr>
            <p:cNvSpPr>
              <a:spLocks noChangeArrowheads="1"/>
            </p:cNvSpPr>
            <p:nvPr/>
          </p:nvSpPr>
          <p:spPr bwMode="auto">
            <a:xfrm>
              <a:off x="3384" y="3024"/>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37" name="Oval 1076">
              <a:extLst>
                <a:ext uri="{FF2B5EF4-FFF2-40B4-BE49-F238E27FC236}">
                  <a16:creationId xmlns:a16="http://schemas.microsoft.com/office/drawing/2014/main" id="{C72A60AB-07C4-A041-912C-AAE2AE3DE654}"/>
                </a:ext>
              </a:extLst>
            </p:cNvPr>
            <p:cNvSpPr>
              <a:spLocks noChangeArrowheads="1"/>
            </p:cNvSpPr>
            <p:nvPr/>
          </p:nvSpPr>
          <p:spPr bwMode="auto">
            <a:xfrm>
              <a:off x="3528" y="2976"/>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38" name="Oval 1077">
              <a:extLst>
                <a:ext uri="{FF2B5EF4-FFF2-40B4-BE49-F238E27FC236}">
                  <a16:creationId xmlns:a16="http://schemas.microsoft.com/office/drawing/2014/main" id="{77DE49E7-829B-F84E-88D9-60B2B571F9CF}"/>
                </a:ext>
              </a:extLst>
            </p:cNvPr>
            <p:cNvSpPr>
              <a:spLocks noChangeArrowheads="1"/>
            </p:cNvSpPr>
            <p:nvPr/>
          </p:nvSpPr>
          <p:spPr bwMode="auto">
            <a:xfrm>
              <a:off x="3384" y="2928"/>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39" name="Oval 1078">
              <a:extLst>
                <a:ext uri="{FF2B5EF4-FFF2-40B4-BE49-F238E27FC236}">
                  <a16:creationId xmlns:a16="http://schemas.microsoft.com/office/drawing/2014/main" id="{68AC6089-56B9-E346-925A-63DCF60D9F7A}"/>
                </a:ext>
              </a:extLst>
            </p:cNvPr>
            <p:cNvSpPr>
              <a:spLocks noChangeArrowheads="1"/>
            </p:cNvSpPr>
            <p:nvPr/>
          </p:nvSpPr>
          <p:spPr bwMode="auto">
            <a:xfrm>
              <a:off x="3144" y="2880"/>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40" name="Oval 1079">
              <a:extLst>
                <a:ext uri="{FF2B5EF4-FFF2-40B4-BE49-F238E27FC236}">
                  <a16:creationId xmlns:a16="http://schemas.microsoft.com/office/drawing/2014/main" id="{D5AC98E2-1163-C14E-88FF-A14D3480C031}"/>
                </a:ext>
              </a:extLst>
            </p:cNvPr>
            <p:cNvSpPr>
              <a:spLocks noChangeArrowheads="1"/>
            </p:cNvSpPr>
            <p:nvPr/>
          </p:nvSpPr>
          <p:spPr bwMode="auto">
            <a:xfrm>
              <a:off x="3048" y="2976"/>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41" name="Oval 1080">
              <a:extLst>
                <a:ext uri="{FF2B5EF4-FFF2-40B4-BE49-F238E27FC236}">
                  <a16:creationId xmlns:a16="http://schemas.microsoft.com/office/drawing/2014/main" id="{1EB2C05C-851B-1F46-B394-C8E05C825F2E}"/>
                </a:ext>
              </a:extLst>
            </p:cNvPr>
            <p:cNvSpPr>
              <a:spLocks noChangeArrowheads="1"/>
            </p:cNvSpPr>
            <p:nvPr/>
          </p:nvSpPr>
          <p:spPr bwMode="auto">
            <a:xfrm>
              <a:off x="3576" y="3072"/>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42" name="Oval 1081">
              <a:extLst>
                <a:ext uri="{FF2B5EF4-FFF2-40B4-BE49-F238E27FC236}">
                  <a16:creationId xmlns:a16="http://schemas.microsoft.com/office/drawing/2014/main" id="{E5C75C0D-27CA-214A-94DB-0EA3309FA2B9}"/>
                </a:ext>
              </a:extLst>
            </p:cNvPr>
            <p:cNvSpPr>
              <a:spLocks noChangeArrowheads="1"/>
            </p:cNvSpPr>
            <p:nvPr/>
          </p:nvSpPr>
          <p:spPr bwMode="auto">
            <a:xfrm>
              <a:off x="3144" y="3024"/>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43" name="Oval 1082">
              <a:extLst>
                <a:ext uri="{FF2B5EF4-FFF2-40B4-BE49-F238E27FC236}">
                  <a16:creationId xmlns:a16="http://schemas.microsoft.com/office/drawing/2014/main" id="{14FB392C-2417-BD4A-8D82-694DE7032568}"/>
                </a:ext>
              </a:extLst>
            </p:cNvPr>
            <p:cNvSpPr>
              <a:spLocks noChangeArrowheads="1"/>
            </p:cNvSpPr>
            <p:nvPr/>
          </p:nvSpPr>
          <p:spPr bwMode="auto">
            <a:xfrm>
              <a:off x="3576" y="3024"/>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44" name="Oval 1083">
              <a:extLst>
                <a:ext uri="{FF2B5EF4-FFF2-40B4-BE49-F238E27FC236}">
                  <a16:creationId xmlns:a16="http://schemas.microsoft.com/office/drawing/2014/main" id="{F8ABE69F-3A4F-FA4F-9B2E-0ECFED8D33FA}"/>
                </a:ext>
              </a:extLst>
            </p:cNvPr>
            <p:cNvSpPr>
              <a:spLocks noChangeArrowheads="1"/>
            </p:cNvSpPr>
            <p:nvPr/>
          </p:nvSpPr>
          <p:spPr bwMode="auto">
            <a:xfrm>
              <a:off x="3336" y="3072"/>
              <a:ext cx="240" cy="48"/>
            </a:xfrm>
            <a:prstGeom prst="ellipse">
              <a:avLst/>
            </a:prstGeom>
            <a:solidFill>
              <a:schemeClr val="bg2"/>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45" name="Rectangle 1084">
              <a:extLst>
                <a:ext uri="{FF2B5EF4-FFF2-40B4-BE49-F238E27FC236}">
                  <a16:creationId xmlns:a16="http://schemas.microsoft.com/office/drawing/2014/main" id="{B28CB163-97FA-4644-BD90-7A3C08B5C07A}"/>
                </a:ext>
              </a:extLst>
            </p:cNvPr>
            <p:cNvSpPr>
              <a:spLocks noChangeArrowheads="1"/>
            </p:cNvSpPr>
            <p:nvPr/>
          </p:nvSpPr>
          <p:spPr bwMode="auto">
            <a:xfrm>
              <a:off x="4056" y="2832"/>
              <a:ext cx="2021"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l-GR" altLang="en-US" b="1">
                  <a:solidFill>
                    <a:srgbClr val="FFFFFF"/>
                  </a:solidFill>
                </a:rPr>
                <a:t> </a:t>
              </a:r>
              <a:r>
                <a:rPr lang="el-GR" altLang="en-US">
                  <a:solidFill>
                    <a:srgbClr val="000000"/>
                  </a:solidFill>
                </a:rPr>
                <a:t>Θάνατος κυττάρων</a:t>
              </a:r>
            </a:p>
            <a:p>
              <a:pPr eaLnBrk="1" hangingPunct="1"/>
              <a:r>
                <a:rPr lang="el-GR" altLang="en-US">
                  <a:solidFill>
                    <a:srgbClr val="000000"/>
                  </a:solidFill>
                </a:rPr>
                <a:t> όγκου</a:t>
              </a:r>
              <a:endParaRPr lang="en-US" altLang="en-US">
                <a:solidFill>
                  <a:srgbClr val="000000"/>
                </a:solidFill>
              </a:endParaRPr>
            </a:p>
          </p:txBody>
        </p:sp>
        <p:sp>
          <p:nvSpPr>
            <p:cNvPr id="67646" name="Oval 1085">
              <a:extLst>
                <a:ext uri="{FF2B5EF4-FFF2-40B4-BE49-F238E27FC236}">
                  <a16:creationId xmlns:a16="http://schemas.microsoft.com/office/drawing/2014/main" id="{38FD8D1E-CAC2-804F-AB05-076C2090D40D}"/>
                </a:ext>
              </a:extLst>
            </p:cNvPr>
            <p:cNvSpPr>
              <a:spLocks noChangeArrowheads="1"/>
            </p:cNvSpPr>
            <p:nvPr/>
          </p:nvSpPr>
          <p:spPr bwMode="auto">
            <a:xfrm>
              <a:off x="2856" y="1200"/>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47" name="Oval 1086">
              <a:extLst>
                <a:ext uri="{FF2B5EF4-FFF2-40B4-BE49-F238E27FC236}">
                  <a16:creationId xmlns:a16="http://schemas.microsoft.com/office/drawing/2014/main" id="{FFA6E235-7D7F-8942-9545-5969C8E0F52F}"/>
                </a:ext>
              </a:extLst>
            </p:cNvPr>
            <p:cNvSpPr>
              <a:spLocks noChangeArrowheads="1"/>
            </p:cNvSpPr>
            <p:nvPr/>
          </p:nvSpPr>
          <p:spPr bwMode="auto">
            <a:xfrm>
              <a:off x="2760" y="1056"/>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48" name="Oval 1087">
              <a:extLst>
                <a:ext uri="{FF2B5EF4-FFF2-40B4-BE49-F238E27FC236}">
                  <a16:creationId xmlns:a16="http://schemas.microsoft.com/office/drawing/2014/main" id="{5CDB5BC6-4CE7-334E-858D-85F94A904B46}"/>
                </a:ext>
              </a:extLst>
            </p:cNvPr>
            <p:cNvSpPr>
              <a:spLocks noChangeArrowheads="1"/>
            </p:cNvSpPr>
            <p:nvPr/>
          </p:nvSpPr>
          <p:spPr bwMode="auto">
            <a:xfrm>
              <a:off x="3672" y="1104"/>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49" name="Oval 1088">
              <a:extLst>
                <a:ext uri="{FF2B5EF4-FFF2-40B4-BE49-F238E27FC236}">
                  <a16:creationId xmlns:a16="http://schemas.microsoft.com/office/drawing/2014/main" id="{AA61EDC5-7DC1-294B-AF46-D795B1FD4612}"/>
                </a:ext>
              </a:extLst>
            </p:cNvPr>
            <p:cNvSpPr>
              <a:spLocks noChangeArrowheads="1"/>
            </p:cNvSpPr>
            <p:nvPr/>
          </p:nvSpPr>
          <p:spPr bwMode="auto">
            <a:xfrm>
              <a:off x="3672" y="1296"/>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50" name="Oval 1089">
              <a:extLst>
                <a:ext uri="{FF2B5EF4-FFF2-40B4-BE49-F238E27FC236}">
                  <a16:creationId xmlns:a16="http://schemas.microsoft.com/office/drawing/2014/main" id="{89D762C4-DE88-424E-89DB-4D98C002EA51}"/>
                </a:ext>
              </a:extLst>
            </p:cNvPr>
            <p:cNvSpPr>
              <a:spLocks noChangeArrowheads="1"/>
            </p:cNvSpPr>
            <p:nvPr/>
          </p:nvSpPr>
          <p:spPr bwMode="auto">
            <a:xfrm>
              <a:off x="3048" y="1488"/>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51" name="Oval 1090">
              <a:extLst>
                <a:ext uri="{FF2B5EF4-FFF2-40B4-BE49-F238E27FC236}">
                  <a16:creationId xmlns:a16="http://schemas.microsoft.com/office/drawing/2014/main" id="{BE1069CD-22F6-B64A-8082-BAD707B002BE}"/>
                </a:ext>
              </a:extLst>
            </p:cNvPr>
            <p:cNvSpPr>
              <a:spLocks noChangeArrowheads="1"/>
            </p:cNvSpPr>
            <p:nvPr/>
          </p:nvSpPr>
          <p:spPr bwMode="auto">
            <a:xfrm>
              <a:off x="3000" y="1248"/>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52" name="Oval 1091">
              <a:extLst>
                <a:ext uri="{FF2B5EF4-FFF2-40B4-BE49-F238E27FC236}">
                  <a16:creationId xmlns:a16="http://schemas.microsoft.com/office/drawing/2014/main" id="{0C3E2A0A-8E42-0A49-8433-27F1DA20D61C}"/>
                </a:ext>
              </a:extLst>
            </p:cNvPr>
            <p:cNvSpPr>
              <a:spLocks noChangeArrowheads="1"/>
            </p:cNvSpPr>
            <p:nvPr/>
          </p:nvSpPr>
          <p:spPr bwMode="auto">
            <a:xfrm>
              <a:off x="2904" y="864"/>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53" name="Oval 1092">
              <a:extLst>
                <a:ext uri="{FF2B5EF4-FFF2-40B4-BE49-F238E27FC236}">
                  <a16:creationId xmlns:a16="http://schemas.microsoft.com/office/drawing/2014/main" id="{68736EE2-A620-F545-8D0B-B1AF12099ADF}"/>
                </a:ext>
              </a:extLst>
            </p:cNvPr>
            <p:cNvSpPr>
              <a:spLocks noChangeArrowheads="1"/>
            </p:cNvSpPr>
            <p:nvPr/>
          </p:nvSpPr>
          <p:spPr bwMode="auto">
            <a:xfrm>
              <a:off x="3240" y="1440"/>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54" name="Oval 1093">
              <a:extLst>
                <a:ext uri="{FF2B5EF4-FFF2-40B4-BE49-F238E27FC236}">
                  <a16:creationId xmlns:a16="http://schemas.microsoft.com/office/drawing/2014/main" id="{F30FC34F-6B82-B242-BEB5-958889E5C917}"/>
                </a:ext>
              </a:extLst>
            </p:cNvPr>
            <p:cNvSpPr>
              <a:spLocks noChangeArrowheads="1"/>
            </p:cNvSpPr>
            <p:nvPr/>
          </p:nvSpPr>
          <p:spPr bwMode="auto">
            <a:xfrm>
              <a:off x="3672" y="1104"/>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55" name="Oval 1094">
              <a:extLst>
                <a:ext uri="{FF2B5EF4-FFF2-40B4-BE49-F238E27FC236}">
                  <a16:creationId xmlns:a16="http://schemas.microsoft.com/office/drawing/2014/main" id="{8F4FE464-2931-C449-B0B0-D37ACBFAEC64}"/>
                </a:ext>
              </a:extLst>
            </p:cNvPr>
            <p:cNvSpPr>
              <a:spLocks noChangeArrowheads="1"/>
            </p:cNvSpPr>
            <p:nvPr/>
          </p:nvSpPr>
          <p:spPr bwMode="auto">
            <a:xfrm>
              <a:off x="3480" y="1248"/>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56" name="Oval 1095">
              <a:extLst>
                <a:ext uri="{FF2B5EF4-FFF2-40B4-BE49-F238E27FC236}">
                  <a16:creationId xmlns:a16="http://schemas.microsoft.com/office/drawing/2014/main" id="{B22D4A79-2D22-974E-9E8B-E049042B948E}"/>
                </a:ext>
              </a:extLst>
            </p:cNvPr>
            <p:cNvSpPr>
              <a:spLocks noChangeArrowheads="1"/>
            </p:cNvSpPr>
            <p:nvPr/>
          </p:nvSpPr>
          <p:spPr bwMode="auto">
            <a:xfrm>
              <a:off x="3480" y="912"/>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57" name="Oval 1096">
              <a:extLst>
                <a:ext uri="{FF2B5EF4-FFF2-40B4-BE49-F238E27FC236}">
                  <a16:creationId xmlns:a16="http://schemas.microsoft.com/office/drawing/2014/main" id="{0D68144F-469A-784B-9900-C2A604378C61}"/>
                </a:ext>
              </a:extLst>
            </p:cNvPr>
            <p:cNvSpPr>
              <a:spLocks noChangeArrowheads="1"/>
            </p:cNvSpPr>
            <p:nvPr/>
          </p:nvSpPr>
          <p:spPr bwMode="auto">
            <a:xfrm>
              <a:off x="3576" y="1008"/>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7658" name="Oval 1097">
              <a:extLst>
                <a:ext uri="{FF2B5EF4-FFF2-40B4-BE49-F238E27FC236}">
                  <a16:creationId xmlns:a16="http://schemas.microsoft.com/office/drawing/2014/main" id="{5F5F44A2-8B47-2645-A636-3CD085BFEADA}"/>
                </a:ext>
              </a:extLst>
            </p:cNvPr>
            <p:cNvSpPr>
              <a:spLocks noChangeArrowheads="1"/>
            </p:cNvSpPr>
            <p:nvPr/>
          </p:nvSpPr>
          <p:spPr bwMode="auto">
            <a:xfrm>
              <a:off x="3672" y="1104"/>
              <a:ext cx="144" cy="96"/>
            </a:xfrm>
            <a:prstGeom prst="ellipse">
              <a:avLst/>
            </a:prstGeom>
            <a:solidFill>
              <a:srgbClr val="FEFF08"/>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67588" name="Text Box 1098">
            <a:extLst>
              <a:ext uri="{FF2B5EF4-FFF2-40B4-BE49-F238E27FC236}">
                <a16:creationId xmlns:a16="http://schemas.microsoft.com/office/drawing/2014/main" id="{3A98C7A7-2479-884D-BD21-95F937C6B1CC}"/>
              </a:ext>
            </a:extLst>
          </p:cNvPr>
          <p:cNvSpPr txBox="1">
            <a:spLocks noChangeArrowheads="1"/>
          </p:cNvSpPr>
          <p:nvPr/>
        </p:nvSpPr>
        <p:spPr bwMode="auto">
          <a:xfrm>
            <a:off x="541338" y="206375"/>
            <a:ext cx="71485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l-GR" altLang="en-US" sz="2800" b="1" dirty="0">
                <a:solidFill>
                  <a:srgbClr val="002060"/>
                </a:solidFill>
                <a:latin typeface="+mj-lt"/>
              </a:rPr>
              <a:t>Ψάχνοντας τον κριτικό διακόπτη στον καρκίνο</a:t>
            </a:r>
            <a:endParaRPr lang="en-US" altLang="en-US" sz="2800" b="1" dirty="0">
              <a:solidFill>
                <a:srgbClr val="002060"/>
              </a:solidFill>
              <a:latin typeface="+mj-lt"/>
            </a:endParaRPr>
          </a:p>
        </p:txBody>
      </p:sp>
    </p:spTree>
    <p:extLst>
      <p:ext uri="{BB962C8B-B14F-4D97-AF65-F5344CB8AC3E}">
        <p14:creationId xmlns:p14="http://schemas.microsoft.com/office/powerpoint/2010/main" val="6307049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050">
            <a:extLst>
              <a:ext uri="{FF2B5EF4-FFF2-40B4-BE49-F238E27FC236}">
                <a16:creationId xmlns:a16="http://schemas.microsoft.com/office/drawing/2014/main" id="{E17A5265-560D-7D4B-9BCB-79D9910AD5C7}"/>
              </a:ext>
            </a:extLst>
          </p:cNvPr>
          <p:cNvSpPr>
            <a:spLocks noGrp="1" noChangeArrowheads="1"/>
          </p:cNvSpPr>
          <p:nvPr>
            <p:ph type="title"/>
          </p:nvPr>
        </p:nvSpPr>
        <p:spPr>
          <a:xfrm>
            <a:off x="0" y="0"/>
            <a:ext cx="9144000" cy="1482725"/>
          </a:xfrm>
        </p:spPr>
        <p:txBody>
          <a:bodyPr>
            <a:noAutofit/>
          </a:bodyPr>
          <a:lstStyle/>
          <a:p>
            <a:r>
              <a:rPr lang="el-GR" altLang="en-US" sz="3200" b="1" dirty="0">
                <a:solidFill>
                  <a:srgbClr val="002060"/>
                </a:solidFill>
                <a:ea typeface="ＭＳ Ｐゴシック" panose="020B0600070205080204" pitchFamily="34" charset="-128"/>
              </a:rPr>
              <a:t>Για κάποια καρκινικά </a:t>
            </a:r>
            <a:r>
              <a:rPr lang="el-GR" altLang="en-US" sz="3200" b="1" dirty="0" err="1">
                <a:solidFill>
                  <a:srgbClr val="002060"/>
                </a:solidFill>
                <a:ea typeface="ＭＳ Ｐゴシック" panose="020B0600070205080204" pitchFamily="34" charset="-128"/>
              </a:rPr>
              <a:t>κύτταρα,μεταλλάξεις</a:t>
            </a:r>
            <a:r>
              <a:rPr lang="el-GR" altLang="en-US" sz="3200" b="1" dirty="0">
                <a:solidFill>
                  <a:srgbClr val="002060"/>
                </a:solidFill>
                <a:ea typeface="ＭＳ Ｐゴシック" panose="020B0600070205080204" pitchFamily="34" charset="-128"/>
              </a:rPr>
              <a:t> στην </a:t>
            </a:r>
            <a:r>
              <a:rPr lang="el-GR" altLang="en-US" sz="3200" b="1" dirty="0" err="1">
                <a:solidFill>
                  <a:srgbClr val="002060"/>
                </a:solidFill>
                <a:ea typeface="ＭＳ Ｐゴシック" panose="020B0600070205080204" pitchFamily="34" charset="-128"/>
              </a:rPr>
              <a:t>κινάση</a:t>
            </a:r>
            <a:r>
              <a:rPr lang="el-GR" altLang="en-US" sz="3200" b="1" dirty="0">
                <a:solidFill>
                  <a:srgbClr val="002060"/>
                </a:solidFill>
                <a:ea typeface="ＭＳ Ｐゴシック" panose="020B0600070205080204" pitchFamily="34" charset="-128"/>
              </a:rPr>
              <a:t> οδηγούν στην ενεργοποίηση του διακόπτη σε θέση</a:t>
            </a:r>
            <a:r>
              <a:rPr lang="en-US" altLang="en-US" sz="3200" b="1" dirty="0">
                <a:solidFill>
                  <a:srgbClr val="002060"/>
                </a:solidFill>
                <a:ea typeface="ＭＳ Ｐゴシック" panose="020B0600070205080204" pitchFamily="34" charset="-128"/>
              </a:rPr>
              <a:t> “ON”</a:t>
            </a:r>
          </a:p>
        </p:txBody>
      </p:sp>
      <p:sp>
        <p:nvSpPr>
          <p:cNvPr id="68611" name="Rectangle 2051">
            <a:extLst>
              <a:ext uri="{FF2B5EF4-FFF2-40B4-BE49-F238E27FC236}">
                <a16:creationId xmlns:a16="http://schemas.microsoft.com/office/drawing/2014/main" id="{B5A94E4A-09C2-E34F-AAA5-6154591D154B}"/>
              </a:ext>
            </a:extLst>
          </p:cNvPr>
          <p:cNvSpPr>
            <a:spLocks noGrp="1" noChangeArrowheads="1"/>
          </p:cNvSpPr>
          <p:nvPr>
            <p:ph type="body" sz="half" idx="1"/>
          </p:nvPr>
        </p:nvSpPr>
        <p:spPr>
          <a:xfrm>
            <a:off x="185738" y="1676400"/>
            <a:ext cx="8874125" cy="3124200"/>
          </a:xfrm>
        </p:spPr>
        <p:txBody>
          <a:bodyPr>
            <a:normAutofit fontScale="92500" lnSpcReduction="10000"/>
          </a:bodyPr>
          <a:lstStyle/>
          <a:p>
            <a:r>
              <a:rPr lang="el-GR" altLang="en-US">
                <a:ea typeface="ＭＳ Ｐゴシック" panose="020B0600070205080204" pitchFamily="34" charset="-128"/>
              </a:rPr>
              <a:t>Τα κύτταρα του όγκου δέχονται ένα συνεχές σήμα από την μεταλλαγμένη κινάση που τους δίνει εντολή να επιβιώσουν, να πολλαπλασιασθούν και να συσσωρευτούν</a:t>
            </a:r>
            <a:endParaRPr lang="en-US" altLang="en-US">
              <a:ea typeface="ＭＳ Ｐゴシック" panose="020B0600070205080204" pitchFamily="34" charset="-128"/>
            </a:endParaRPr>
          </a:p>
          <a:p>
            <a:r>
              <a:rPr lang="en-US" altLang="en-US">
                <a:ea typeface="ＭＳ Ｐゴシック" panose="020B0600070205080204" pitchFamily="34" charset="-128"/>
              </a:rPr>
              <a:t> </a:t>
            </a:r>
            <a:r>
              <a:rPr lang="el-GR" altLang="en-US">
                <a:ea typeface="ＭＳ Ｐゴシック" panose="020B0600070205080204" pitchFamily="34" charset="-128"/>
              </a:rPr>
              <a:t>Η ΒΑΣΙΚΗ ΥΠΟΘΕΣΗ</a:t>
            </a:r>
            <a:r>
              <a:rPr lang="en-US" altLang="en-US">
                <a:ea typeface="ＭＳ Ｐゴシック" panose="020B0600070205080204" pitchFamily="34" charset="-128"/>
              </a:rPr>
              <a:t>:  </a:t>
            </a:r>
            <a:r>
              <a:rPr lang="el-GR" altLang="en-US">
                <a:ea typeface="ＭＳ Ｐゴシック" panose="020B0600070205080204" pitchFamily="34" charset="-128"/>
              </a:rPr>
              <a:t>Θα μπορούσαμε να ελέγξουμε τον καρκίνο αν κλείναμε τον διακόπτη της μεταλλαγμένης κινάσης</a:t>
            </a:r>
            <a:r>
              <a:rPr lang="en-US" altLang="en-US">
                <a:ea typeface="ＭＳ Ｐゴシック" panose="020B0600070205080204" pitchFamily="34" charset="-128"/>
              </a:rPr>
              <a:t>;</a:t>
            </a:r>
          </a:p>
        </p:txBody>
      </p:sp>
      <p:pic>
        <p:nvPicPr>
          <p:cNvPr id="68612" name="Picture 2052" descr="light switch cartoon switching off">
            <a:extLst>
              <a:ext uri="{FF2B5EF4-FFF2-40B4-BE49-F238E27FC236}">
                <a16:creationId xmlns:a16="http://schemas.microsoft.com/office/drawing/2014/main" id="{96F890E2-8A7E-384F-9DA8-A0EE9850E5D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33863" y="4894263"/>
            <a:ext cx="2606675" cy="2000250"/>
          </a:xfrm>
          <a:solidFill>
            <a:srgbClr val="FFFF99"/>
          </a:solidFill>
        </p:spPr>
      </p:pic>
      <p:sp>
        <p:nvSpPr>
          <p:cNvPr id="68613" name="Line 2057">
            <a:extLst>
              <a:ext uri="{FF2B5EF4-FFF2-40B4-BE49-F238E27FC236}">
                <a16:creationId xmlns:a16="http://schemas.microsoft.com/office/drawing/2014/main" id="{C9B7839F-0862-1B49-AD4D-934CB6A904B3}"/>
              </a:ext>
            </a:extLst>
          </p:cNvPr>
          <p:cNvSpPr>
            <a:spLocks noChangeShapeType="1"/>
          </p:cNvSpPr>
          <p:nvPr/>
        </p:nvSpPr>
        <p:spPr bwMode="auto">
          <a:xfrm>
            <a:off x="2370138" y="1143000"/>
            <a:ext cx="68262"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76672296"/>
      </p:ext>
    </p:extLst>
  </p:cSld>
  <p:clrMapOvr>
    <a:masterClrMapping/>
  </p:clrMapOvr>
  <p:transition>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membrane4 copy">
            <a:extLst>
              <a:ext uri="{FF2B5EF4-FFF2-40B4-BE49-F238E27FC236}">
                <a16:creationId xmlns:a16="http://schemas.microsoft.com/office/drawing/2014/main" id="{86B1F0AA-59D1-C249-A8D5-E303E7AB1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713" y="1647825"/>
            <a:ext cx="351631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connector copy1">
            <a:extLst>
              <a:ext uri="{FF2B5EF4-FFF2-40B4-BE49-F238E27FC236}">
                <a16:creationId xmlns:a16="http://schemas.microsoft.com/office/drawing/2014/main" id="{5F4F085C-9777-BB45-B81E-276C38D3A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63" y="1616075"/>
            <a:ext cx="23971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C02A5DC4-97AA-EF47-8DF0-FD539B8B8D55}"/>
              </a:ext>
            </a:extLst>
          </p:cNvPr>
          <p:cNvGrpSpPr>
            <a:grpSpLocks/>
          </p:cNvGrpSpPr>
          <p:nvPr/>
        </p:nvGrpSpPr>
        <p:grpSpPr bwMode="auto">
          <a:xfrm>
            <a:off x="5037138" y="3973513"/>
            <a:ext cx="1762125" cy="1279525"/>
            <a:chOff x="3179" y="2275"/>
            <a:chExt cx="1110" cy="806"/>
          </a:xfrm>
        </p:grpSpPr>
        <p:grpSp>
          <p:nvGrpSpPr>
            <p:cNvPr id="73768" name="Group 5">
              <a:extLst>
                <a:ext uri="{FF2B5EF4-FFF2-40B4-BE49-F238E27FC236}">
                  <a16:creationId xmlns:a16="http://schemas.microsoft.com/office/drawing/2014/main" id="{B6A8D8EF-367F-E14B-AF51-C7C6314D2A7D}"/>
                </a:ext>
              </a:extLst>
            </p:cNvPr>
            <p:cNvGrpSpPr>
              <a:grpSpLocks/>
            </p:cNvGrpSpPr>
            <p:nvPr/>
          </p:nvGrpSpPr>
          <p:grpSpPr bwMode="auto">
            <a:xfrm>
              <a:off x="4045" y="2793"/>
              <a:ext cx="244" cy="288"/>
              <a:chOff x="3162" y="3774"/>
              <a:chExt cx="244" cy="288"/>
            </a:xfrm>
          </p:grpSpPr>
          <p:pic>
            <p:nvPicPr>
              <p:cNvPr id="73777" name="Picture 6" descr="ADP">
                <a:extLst>
                  <a:ext uri="{FF2B5EF4-FFF2-40B4-BE49-F238E27FC236}">
                    <a16:creationId xmlns:a16="http://schemas.microsoft.com/office/drawing/2014/main" id="{EF2D66A4-5648-0946-94DE-C70DE715B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7" y="3821"/>
                <a:ext cx="21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78" name="Rectangle 7">
                <a:extLst>
                  <a:ext uri="{FF2B5EF4-FFF2-40B4-BE49-F238E27FC236}">
                    <a16:creationId xmlns:a16="http://schemas.microsoft.com/office/drawing/2014/main" id="{8DAEB3D7-1091-4147-A4B9-4DD99D36412C}"/>
                  </a:ext>
                </a:extLst>
              </p:cNvPr>
              <p:cNvSpPr>
                <a:spLocks noChangeArrowheads="1"/>
              </p:cNvSpPr>
              <p:nvPr/>
            </p:nvSpPr>
            <p:spPr bwMode="auto">
              <a:xfrm>
                <a:off x="3162" y="377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grpSp>
          <p:nvGrpSpPr>
            <p:cNvPr id="73769" name="Group 8">
              <a:extLst>
                <a:ext uri="{FF2B5EF4-FFF2-40B4-BE49-F238E27FC236}">
                  <a16:creationId xmlns:a16="http://schemas.microsoft.com/office/drawing/2014/main" id="{4BDB5448-740E-0C41-B0CB-3980363FE7DE}"/>
                </a:ext>
              </a:extLst>
            </p:cNvPr>
            <p:cNvGrpSpPr>
              <a:grpSpLocks/>
            </p:cNvGrpSpPr>
            <p:nvPr/>
          </p:nvGrpSpPr>
          <p:grpSpPr bwMode="auto">
            <a:xfrm>
              <a:off x="3857" y="2793"/>
              <a:ext cx="244" cy="288"/>
              <a:chOff x="3162" y="3774"/>
              <a:chExt cx="244" cy="288"/>
            </a:xfrm>
          </p:grpSpPr>
          <p:pic>
            <p:nvPicPr>
              <p:cNvPr id="73775" name="Picture 9" descr="ADP">
                <a:extLst>
                  <a:ext uri="{FF2B5EF4-FFF2-40B4-BE49-F238E27FC236}">
                    <a16:creationId xmlns:a16="http://schemas.microsoft.com/office/drawing/2014/main" id="{6E5F668A-C88A-E74C-B645-A710A83FE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7" y="3821"/>
                <a:ext cx="21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76" name="Rectangle 10">
                <a:extLst>
                  <a:ext uri="{FF2B5EF4-FFF2-40B4-BE49-F238E27FC236}">
                    <a16:creationId xmlns:a16="http://schemas.microsoft.com/office/drawing/2014/main" id="{3DA23F39-041C-1C47-A6A7-4158A548F01B}"/>
                  </a:ext>
                </a:extLst>
              </p:cNvPr>
              <p:cNvSpPr>
                <a:spLocks noChangeArrowheads="1"/>
              </p:cNvSpPr>
              <p:nvPr/>
            </p:nvSpPr>
            <p:spPr bwMode="auto">
              <a:xfrm>
                <a:off x="3162" y="377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grpSp>
          <p:nvGrpSpPr>
            <p:cNvPr id="73770" name="Group 11">
              <a:extLst>
                <a:ext uri="{FF2B5EF4-FFF2-40B4-BE49-F238E27FC236}">
                  <a16:creationId xmlns:a16="http://schemas.microsoft.com/office/drawing/2014/main" id="{4E542D04-1E82-6246-8FCF-0EB12080C368}"/>
                </a:ext>
              </a:extLst>
            </p:cNvPr>
            <p:cNvGrpSpPr>
              <a:grpSpLocks/>
            </p:cNvGrpSpPr>
            <p:nvPr/>
          </p:nvGrpSpPr>
          <p:grpSpPr bwMode="auto">
            <a:xfrm>
              <a:off x="4045" y="2793"/>
              <a:ext cx="244" cy="288"/>
              <a:chOff x="3162" y="3774"/>
              <a:chExt cx="244" cy="288"/>
            </a:xfrm>
          </p:grpSpPr>
          <p:pic>
            <p:nvPicPr>
              <p:cNvPr id="73773" name="Picture 12" descr="ADP">
                <a:extLst>
                  <a:ext uri="{FF2B5EF4-FFF2-40B4-BE49-F238E27FC236}">
                    <a16:creationId xmlns:a16="http://schemas.microsoft.com/office/drawing/2014/main" id="{A22662C0-A6A4-D644-A7BD-AF5B7A3AD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7" y="3821"/>
                <a:ext cx="21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74" name="Rectangle 13">
                <a:extLst>
                  <a:ext uri="{FF2B5EF4-FFF2-40B4-BE49-F238E27FC236}">
                    <a16:creationId xmlns:a16="http://schemas.microsoft.com/office/drawing/2014/main" id="{0F48979C-7A17-824B-9863-9463772D195E}"/>
                  </a:ext>
                </a:extLst>
              </p:cNvPr>
              <p:cNvSpPr>
                <a:spLocks noChangeArrowheads="1"/>
              </p:cNvSpPr>
              <p:nvPr/>
            </p:nvSpPr>
            <p:spPr bwMode="auto">
              <a:xfrm>
                <a:off x="3162" y="377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pic>
          <p:nvPicPr>
            <p:cNvPr id="73771" name="Picture 14" descr="ADP">
              <a:extLst>
                <a:ext uri="{FF2B5EF4-FFF2-40B4-BE49-F238E27FC236}">
                  <a16:creationId xmlns:a16="http://schemas.microsoft.com/office/drawing/2014/main" id="{A4B9D7EB-76E5-594E-BE1F-DAACC5AB6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 y="2275"/>
              <a:ext cx="84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72" name="Text Box 15">
              <a:extLst>
                <a:ext uri="{FF2B5EF4-FFF2-40B4-BE49-F238E27FC236}">
                  <a16:creationId xmlns:a16="http://schemas.microsoft.com/office/drawing/2014/main" id="{9386AAB6-4838-C242-94DA-EE87B0ECCCEB}"/>
                </a:ext>
              </a:extLst>
            </p:cNvPr>
            <p:cNvSpPr txBox="1">
              <a:spLocks noChangeArrowheads="1"/>
            </p:cNvSpPr>
            <p:nvPr/>
          </p:nvSpPr>
          <p:spPr bwMode="auto">
            <a:xfrm>
              <a:off x="3344" y="2515"/>
              <a:ext cx="5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ADP</a:t>
              </a:r>
            </a:p>
          </p:txBody>
        </p:sp>
      </p:grpSp>
      <p:pic>
        <p:nvPicPr>
          <p:cNvPr id="73733" name="Picture 16" descr="PURPLE">
            <a:extLst>
              <a:ext uri="{FF2B5EF4-FFF2-40B4-BE49-F238E27FC236}">
                <a16:creationId xmlns:a16="http://schemas.microsoft.com/office/drawing/2014/main" id="{D84A7214-85A8-5D4A-A9FC-4FE013BEDF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3363" y="3795713"/>
            <a:ext cx="1109662"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7">
            <a:extLst>
              <a:ext uri="{FF2B5EF4-FFF2-40B4-BE49-F238E27FC236}">
                <a16:creationId xmlns:a16="http://schemas.microsoft.com/office/drawing/2014/main" id="{2833227B-4F17-9E4F-A4C7-B1E0AEDAEEB0}"/>
              </a:ext>
            </a:extLst>
          </p:cNvPr>
          <p:cNvGrpSpPr>
            <a:grpSpLocks/>
          </p:cNvGrpSpPr>
          <p:nvPr/>
        </p:nvGrpSpPr>
        <p:grpSpPr bwMode="auto">
          <a:xfrm>
            <a:off x="5945188" y="3270250"/>
            <a:ext cx="939800" cy="1431925"/>
            <a:chOff x="1321" y="1844"/>
            <a:chExt cx="592" cy="902"/>
          </a:xfrm>
        </p:grpSpPr>
        <p:pic>
          <p:nvPicPr>
            <p:cNvPr id="73764" name="Picture 18" descr="RED">
              <a:extLst>
                <a:ext uri="{FF2B5EF4-FFF2-40B4-BE49-F238E27FC236}">
                  <a16:creationId xmlns:a16="http://schemas.microsoft.com/office/drawing/2014/main" id="{3B562352-6095-EF4B-8871-8B378D00B9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1" y="1844"/>
              <a:ext cx="592"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65" name="Group 19">
              <a:extLst>
                <a:ext uri="{FF2B5EF4-FFF2-40B4-BE49-F238E27FC236}">
                  <a16:creationId xmlns:a16="http://schemas.microsoft.com/office/drawing/2014/main" id="{51225A61-10E2-904B-8038-E4D102392828}"/>
                </a:ext>
              </a:extLst>
            </p:cNvPr>
            <p:cNvGrpSpPr>
              <a:grpSpLocks/>
            </p:cNvGrpSpPr>
            <p:nvPr/>
          </p:nvGrpSpPr>
          <p:grpSpPr bwMode="auto">
            <a:xfrm>
              <a:off x="1573" y="2458"/>
              <a:ext cx="244" cy="288"/>
              <a:chOff x="5134" y="3264"/>
              <a:chExt cx="244" cy="288"/>
            </a:xfrm>
          </p:grpSpPr>
          <p:pic>
            <p:nvPicPr>
              <p:cNvPr id="73766" name="Picture 20" descr="ATP">
                <a:extLst>
                  <a:ext uri="{FF2B5EF4-FFF2-40B4-BE49-F238E27FC236}">
                    <a16:creationId xmlns:a16="http://schemas.microsoft.com/office/drawing/2014/main" id="{9BD456CF-F0C6-6F4B-9632-D2C7127E9C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7" y="3310"/>
                <a:ext cx="21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7" name="Rectangle 21">
                <a:extLst>
                  <a:ext uri="{FF2B5EF4-FFF2-40B4-BE49-F238E27FC236}">
                    <a16:creationId xmlns:a16="http://schemas.microsoft.com/office/drawing/2014/main" id="{5A23AE28-B248-7743-8B02-B542178890DE}"/>
                  </a:ext>
                </a:extLst>
              </p:cNvPr>
              <p:cNvSpPr>
                <a:spLocks noChangeArrowheads="1"/>
              </p:cNvSpPr>
              <p:nvPr/>
            </p:nvSpPr>
            <p:spPr bwMode="auto">
              <a:xfrm>
                <a:off x="5134" y="326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grpSp>
      <p:pic>
        <p:nvPicPr>
          <p:cNvPr id="1685526" name="Picture 22" descr="RED">
            <a:extLst>
              <a:ext uri="{FF2B5EF4-FFF2-40B4-BE49-F238E27FC236}">
                <a16:creationId xmlns:a16="http://schemas.microsoft.com/office/drawing/2014/main" id="{67599D1A-4F8D-8148-B78F-6BD2C62E11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8163" y="3289300"/>
            <a:ext cx="93980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3">
            <a:extLst>
              <a:ext uri="{FF2B5EF4-FFF2-40B4-BE49-F238E27FC236}">
                <a16:creationId xmlns:a16="http://schemas.microsoft.com/office/drawing/2014/main" id="{E40199C7-DB7A-A74C-B9AA-25921534264F}"/>
              </a:ext>
            </a:extLst>
          </p:cNvPr>
          <p:cNvGrpSpPr>
            <a:grpSpLocks/>
          </p:cNvGrpSpPr>
          <p:nvPr/>
        </p:nvGrpSpPr>
        <p:grpSpPr bwMode="auto">
          <a:xfrm>
            <a:off x="6727825" y="4805363"/>
            <a:ext cx="387350" cy="457200"/>
            <a:chOff x="5134" y="3264"/>
            <a:chExt cx="244" cy="288"/>
          </a:xfrm>
        </p:grpSpPr>
        <p:pic>
          <p:nvPicPr>
            <p:cNvPr id="73762" name="Picture 24" descr="ATP">
              <a:extLst>
                <a:ext uri="{FF2B5EF4-FFF2-40B4-BE49-F238E27FC236}">
                  <a16:creationId xmlns:a16="http://schemas.microsoft.com/office/drawing/2014/main" id="{689D4977-D853-AF4A-B3CB-22A6BBE563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7" y="3310"/>
              <a:ext cx="21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3" name="Rectangle 25">
              <a:extLst>
                <a:ext uri="{FF2B5EF4-FFF2-40B4-BE49-F238E27FC236}">
                  <a16:creationId xmlns:a16="http://schemas.microsoft.com/office/drawing/2014/main" id="{F96AA66D-73E3-1743-AE99-E9F5310F7D66}"/>
                </a:ext>
              </a:extLst>
            </p:cNvPr>
            <p:cNvSpPr>
              <a:spLocks noChangeArrowheads="1"/>
            </p:cNvSpPr>
            <p:nvPr/>
          </p:nvSpPr>
          <p:spPr bwMode="auto">
            <a:xfrm>
              <a:off x="5134" y="326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grpSp>
        <p:nvGrpSpPr>
          <p:cNvPr id="9" name="Group 26">
            <a:extLst>
              <a:ext uri="{FF2B5EF4-FFF2-40B4-BE49-F238E27FC236}">
                <a16:creationId xmlns:a16="http://schemas.microsoft.com/office/drawing/2014/main" id="{A426D250-E8CF-2B41-A96F-E6AAE9F6D2A6}"/>
              </a:ext>
            </a:extLst>
          </p:cNvPr>
          <p:cNvGrpSpPr>
            <a:grpSpLocks/>
          </p:cNvGrpSpPr>
          <p:nvPr/>
        </p:nvGrpSpPr>
        <p:grpSpPr bwMode="auto">
          <a:xfrm>
            <a:off x="8150225" y="5438775"/>
            <a:ext cx="387350" cy="457200"/>
            <a:chOff x="5134" y="3264"/>
            <a:chExt cx="244" cy="288"/>
          </a:xfrm>
        </p:grpSpPr>
        <p:pic>
          <p:nvPicPr>
            <p:cNvPr id="73760" name="Picture 27" descr="ATP">
              <a:extLst>
                <a:ext uri="{FF2B5EF4-FFF2-40B4-BE49-F238E27FC236}">
                  <a16:creationId xmlns:a16="http://schemas.microsoft.com/office/drawing/2014/main" id="{688CDC08-3EAD-0D45-A30B-259D8CF438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7" y="3310"/>
              <a:ext cx="21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1" name="Rectangle 28">
              <a:extLst>
                <a:ext uri="{FF2B5EF4-FFF2-40B4-BE49-F238E27FC236}">
                  <a16:creationId xmlns:a16="http://schemas.microsoft.com/office/drawing/2014/main" id="{5AB4BD27-6B94-4F44-8BEC-9B10248A2D8C}"/>
                </a:ext>
              </a:extLst>
            </p:cNvPr>
            <p:cNvSpPr>
              <a:spLocks noChangeArrowheads="1"/>
            </p:cNvSpPr>
            <p:nvPr/>
          </p:nvSpPr>
          <p:spPr bwMode="auto">
            <a:xfrm>
              <a:off x="5134" y="326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grpSp>
        <p:nvGrpSpPr>
          <p:cNvPr id="10" name="Group 29">
            <a:extLst>
              <a:ext uri="{FF2B5EF4-FFF2-40B4-BE49-F238E27FC236}">
                <a16:creationId xmlns:a16="http://schemas.microsoft.com/office/drawing/2014/main" id="{D41766E4-9D04-F649-9003-E7672ECE98E7}"/>
              </a:ext>
            </a:extLst>
          </p:cNvPr>
          <p:cNvGrpSpPr>
            <a:grpSpLocks/>
          </p:cNvGrpSpPr>
          <p:nvPr/>
        </p:nvGrpSpPr>
        <p:grpSpPr bwMode="auto">
          <a:xfrm>
            <a:off x="7535863" y="5438775"/>
            <a:ext cx="387350" cy="457200"/>
            <a:chOff x="4582" y="3458"/>
            <a:chExt cx="244" cy="288"/>
          </a:xfrm>
        </p:grpSpPr>
        <p:pic>
          <p:nvPicPr>
            <p:cNvPr id="73758" name="Picture 30" descr="ATP">
              <a:extLst>
                <a:ext uri="{FF2B5EF4-FFF2-40B4-BE49-F238E27FC236}">
                  <a16:creationId xmlns:a16="http://schemas.microsoft.com/office/drawing/2014/main" id="{2D1D9B2F-B3AC-714E-9475-C1D3E58C17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5" y="3504"/>
              <a:ext cx="21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9" name="Rectangle 31">
              <a:extLst>
                <a:ext uri="{FF2B5EF4-FFF2-40B4-BE49-F238E27FC236}">
                  <a16:creationId xmlns:a16="http://schemas.microsoft.com/office/drawing/2014/main" id="{ACF53ACD-12C5-964C-AC32-D9253C226FA4}"/>
                </a:ext>
              </a:extLst>
            </p:cNvPr>
            <p:cNvSpPr>
              <a:spLocks noChangeArrowheads="1"/>
            </p:cNvSpPr>
            <p:nvPr/>
          </p:nvSpPr>
          <p:spPr bwMode="auto">
            <a:xfrm>
              <a:off x="4582" y="345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grpSp>
        <p:nvGrpSpPr>
          <p:cNvPr id="11" name="Group 32">
            <a:extLst>
              <a:ext uri="{FF2B5EF4-FFF2-40B4-BE49-F238E27FC236}">
                <a16:creationId xmlns:a16="http://schemas.microsoft.com/office/drawing/2014/main" id="{76BEF746-16DA-404A-9310-A99A57194F91}"/>
              </a:ext>
            </a:extLst>
          </p:cNvPr>
          <p:cNvGrpSpPr>
            <a:grpSpLocks/>
          </p:cNvGrpSpPr>
          <p:nvPr/>
        </p:nvGrpSpPr>
        <p:grpSpPr bwMode="auto">
          <a:xfrm>
            <a:off x="7837488" y="5438775"/>
            <a:ext cx="387350" cy="457200"/>
            <a:chOff x="4582" y="3458"/>
            <a:chExt cx="244" cy="288"/>
          </a:xfrm>
        </p:grpSpPr>
        <p:pic>
          <p:nvPicPr>
            <p:cNvPr id="73756" name="Picture 33" descr="ATP">
              <a:extLst>
                <a:ext uri="{FF2B5EF4-FFF2-40B4-BE49-F238E27FC236}">
                  <a16:creationId xmlns:a16="http://schemas.microsoft.com/office/drawing/2014/main" id="{33ABDC2B-2708-2043-9921-AD77122BB6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5" y="3504"/>
              <a:ext cx="21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7" name="Rectangle 34">
              <a:extLst>
                <a:ext uri="{FF2B5EF4-FFF2-40B4-BE49-F238E27FC236}">
                  <a16:creationId xmlns:a16="http://schemas.microsoft.com/office/drawing/2014/main" id="{D787476B-24E3-B344-9974-8B5BE5D1C59E}"/>
                </a:ext>
              </a:extLst>
            </p:cNvPr>
            <p:cNvSpPr>
              <a:spLocks noChangeArrowheads="1"/>
            </p:cNvSpPr>
            <p:nvPr/>
          </p:nvSpPr>
          <p:spPr bwMode="auto">
            <a:xfrm>
              <a:off x="4582" y="345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pic>
        <p:nvPicPr>
          <p:cNvPr id="1685539" name="Picture 35" descr="ATP">
            <a:extLst>
              <a:ext uri="{FF2B5EF4-FFF2-40B4-BE49-F238E27FC236}">
                <a16:creationId xmlns:a16="http://schemas.microsoft.com/office/drawing/2014/main" id="{982A4BAE-F91E-544A-97BA-0CD3D66247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1125" y="4630738"/>
            <a:ext cx="1322388"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5540" name="Text Box 36">
            <a:extLst>
              <a:ext uri="{FF2B5EF4-FFF2-40B4-BE49-F238E27FC236}">
                <a16:creationId xmlns:a16="http://schemas.microsoft.com/office/drawing/2014/main" id="{3768AB87-9E47-054C-9B60-6F53D5B54848}"/>
              </a:ext>
            </a:extLst>
          </p:cNvPr>
          <p:cNvSpPr txBox="1">
            <a:spLocks noChangeArrowheads="1"/>
          </p:cNvSpPr>
          <p:nvPr/>
        </p:nvSpPr>
        <p:spPr bwMode="auto">
          <a:xfrm>
            <a:off x="6734175" y="501015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ATP</a:t>
            </a:r>
          </a:p>
        </p:txBody>
      </p:sp>
      <p:grpSp>
        <p:nvGrpSpPr>
          <p:cNvPr id="12" name="Group 37">
            <a:extLst>
              <a:ext uri="{FF2B5EF4-FFF2-40B4-BE49-F238E27FC236}">
                <a16:creationId xmlns:a16="http://schemas.microsoft.com/office/drawing/2014/main" id="{98E63FC4-E178-C24E-996D-27BC45D5C4ED}"/>
              </a:ext>
            </a:extLst>
          </p:cNvPr>
          <p:cNvGrpSpPr>
            <a:grpSpLocks/>
          </p:cNvGrpSpPr>
          <p:nvPr/>
        </p:nvGrpSpPr>
        <p:grpSpPr bwMode="auto">
          <a:xfrm>
            <a:off x="7100888" y="5741988"/>
            <a:ext cx="1900237" cy="1020762"/>
            <a:chOff x="1230" y="3549"/>
            <a:chExt cx="882" cy="732"/>
          </a:xfrm>
        </p:grpSpPr>
        <p:sp>
          <p:nvSpPr>
            <p:cNvPr id="73754" name="AutoShape 38">
              <a:extLst>
                <a:ext uri="{FF2B5EF4-FFF2-40B4-BE49-F238E27FC236}">
                  <a16:creationId xmlns:a16="http://schemas.microsoft.com/office/drawing/2014/main" id="{35E79C5E-D3BC-234C-8B60-BEACEBCE533B}"/>
                </a:ext>
              </a:extLst>
            </p:cNvPr>
            <p:cNvSpPr>
              <a:spLocks noChangeArrowheads="1"/>
            </p:cNvSpPr>
            <p:nvPr/>
          </p:nvSpPr>
          <p:spPr bwMode="auto">
            <a:xfrm>
              <a:off x="1230" y="3549"/>
              <a:ext cx="882" cy="73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3755" name="Text Box 39">
              <a:extLst>
                <a:ext uri="{FF2B5EF4-FFF2-40B4-BE49-F238E27FC236}">
                  <a16:creationId xmlns:a16="http://schemas.microsoft.com/office/drawing/2014/main" id="{2EE556A4-DF9A-3D4D-B372-E897B923A1FD}"/>
                </a:ext>
              </a:extLst>
            </p:cNvPr>
            <p:cNvSpPr txBox="1">
              <a:spLocks noChangeArrowheads="1"/>
            </p:cNvSpPr>
            <p:nvPr/>
          </p:nvSpPr>
          <p:spPr bwMode="auto">
            <a:xfrm>
              <a:off x="1380" y="3781"/>
              <a:ext cx="543"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1400" b="1">
                  <a:solidFill>
                    <a:schemeClr val="bg2"/>
                  </a:solidFill>
                </a:rPr>
                <a:t>SIGNALING</a:t>
              </a:r>
            </a:p>
          </p:txBody>
        </p:sp>
      </p:grpSp>
      <p:grpSp>
        <p:nvGrpSpPr>
          <p:cNvPr id="73743" name="Group 40">
            <a:extLst>
              <a:ext uri="{FF2B5EF4-FFF2-40B4-BE49-F238E27FC236}">
                <a16:creationId xmlns:a16="http://schemas.microsoft.com/office/drawing/2014/main" id="{048F2F15-8EE6-5D4A-9D56-7306017B1447}"/>
              </a:ext>
            </a:extLst>
          </p:cNvPr>
          <p:cNvGrpSpPr>
            <a:grpSpLocks/>
          </p:cNvGrpSpPr>
          <p:nvPr/>
        </p:nvGrpSpPr>
        <p:grpSpPr bwMode="auto">
          <a:xfrm>
            <a:off x="4070350" y="2747963"/>
            <a:ext cx="2357438" cy="2552700"/>
            <a:chOff x="2564" y="1731"/>
            <a:chExt cx="1485" cy="1608"/>
          </a:xfrm>
        </p:grpSpPr>
        <p:pic>
          <p:nvPicPr>
            <p:cNvPr id="73752" name="Picture 41" descr="C-KIT1Bcopy">
              <a:extLst>
                <a:ext uri="{FF2B5EF4-FFF2-40B4-BE49-F238E27FC236}">
                  <a16:creationId xmlns:a16="http://schemas.microsoft.com/office/drawing/2014/main" id="{2D9BC51A-17EA-EA43-A6D3-E8126F976E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4" y="1731"/>
              <a:ext cx="1485" cy="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3" name="Text Box 42">
              <a:extLst>
                <a:ext uri="{FF2B5EF4-FFF2-40B4-BE49-F238E27FC236}">
                  <a16:creationId xmlns:a16="http://schemas.microsoft.com/office/drawing/2014/main" id="{3D7CA5FF-B400-2C42-A8B3-D575E3D43BD5}"/>
                </a:ext>
              </a:extLst>
            </p:cNvPr>
            <p:cNvSpPr txBox="1">
              <a:spLocks noChangeArrowheads="1"/>
            </p:cNvSpPr>
            <p:nvPr/>
          </p:nvSpPr>
          <p:spPr bwMode="auto">
            <a:xfrm>
              <a:off x="2757" y="2062"/>
              <a:ext cx="84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Kinase</a:t>
              </a:r>
            </a:p>
            <a:p>
              <a:pPr eaLnBrk="1" hangingPunct="1"/>
              <a:r>
                <a:rPr lang="en-US" altLang="en-US"/>
                <a:t>domains</a:t>
              </a:r>
            </a:p>
          </p:txBody>
        </p:sp>
      </p:grpSp>
      <p:grpSp>
        <p:nvGrpSpPr>
          <p:cNvPr id="73744" name="Group 43">
            <a:extLst>
              <a:ext uri="{FF2B5EF4-FFF2-40B4-BE49-F238E27FC236}">
                <a16:creationId xmlns:a16="http://schemas.microsoft.com/office/drawing/2014/main" id="{C7E44B6D-4042-E742-BD81-8AE53FB94B4B}"/>
              </a:ext>
            </a:extLst>
          </p:cNvPr>
          <p:cNvGrpSpPr>
            <a:grpSpLocks/>
          </p:cNvGrpSpPr>
          <p:nvPr/>
        </p:nvGrpSpPr>
        <p:grpSpPr bwMode="auto">
          <a:xfrm>
            <a:off x="7450138" y="2157413"/>
            <a:ext cx="1563687" cy="1081087"/>
            <a:chOff x="4693" y="1359"/>
            <a:chExt cx="985" cy="681"/>
          </a:xfrm>
        </p:grpSpPr>
        <p:sp>
          <p:nvSpPr>
            <p:cNvPr id="73750" name="Text Box 44">
              <a:extLst>
                <a:ext uri="{FF2B5EF4-FFF2-40B4-BE49-F238E27FC236}">
                  <a16:creationId xmlns:a16="http://schemas.microsoft.com/office/drawing/2014/main" id="{84AC6FB3-EB8B-A34F-891B-72CEE75595C0}"/>
                </a:ext>
              </a:extLst>
            </p:cNvPr>
            <p:cNvSpPr txBox="1">
              <a:spLocks noChangeArrowheads="1"/>
            </p:cNvSpPr>
            <p:nvPr/>
          </p:nvSpPr>
          <p:spPr bwMode="auto">
            <a:xfrm>
              <a:off x="4693" y="1359"/>
              <a:ext cx="98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r>
                <a:rPr lang="el-GR" altLang="en-US" sz="2000"/>
                <a:t>Υπόστρωμα</a:t>
              </a:r>
              <a:endParaRPr lang="en-US" altLang="en-US" sz="2000"/>
            </a:p>
          </p:txBody>
        </p:sp>
        <p:sp>
          <p:nvSpPr>
            <p:cNvPr id="73751" name="Line 45">
              <a:extLst>
                <a:ext uri="{FF2B5EF4-FFF2-40B4-BE49-F238E27FC236}">
                  <a16:creationId xmlns:a16="http://schemas.microsoft.com/office/drawing/2014/main" id="{37CA7C9B-64FB-D347-B80E-D46E5335E20D}"/>
                </a:ext>
              </a:extLst>
            </p:cNvPr>
            <p:cNvSpPr>
              <a:spLocks noChangeShapeType="1"/>
            </p:cNvSpPr>
            <p:nvPr/>
          </p:nvSpPr>
          <p:spPr bwMode="auto">
            <a:xfrm flipH="1">
              <a:off x="4867" y="1594"/>
              <a:ext cx="229" cy="446"/>
            </a:xfrm>
            <a:prstGeom prst="line">
              <a:avLst/>
            </a:prstGeom>
            <a:noFill/>
            <a:ln w="38100">
              <a:solidFill>
                <a:schemeClr val="tx1"/>
              </a:solidFill>
              <a:round/>
              <a:headEnd type="none" w="sm" len="sm"/>
              <a:tailEnd type="stealth" w="lg" len="med"/>
            </a:ln>
            <a:extLst>
              <a:ext uri="{909E8E84-426E-40DD-AFC4-6F175D3DCCD1}">
                <a14:hiddenFill xmlns:a14="http://schemas.microsoft.com/office/drawing/2010/main">
                  <a:noFill/>
                </a14:hiddenFill>
              </a:ext>
            </a:extLst>
          </p:spPr>
          <p:txBody>
            <a:bodyPr/>
            <a:lstStyle/>
            <a:p>
              <a:endParaRPr lang="en-US"/>
            </a:p>
          </p:txBody>
        </p:sp>
      </p:grpSp>
      <p:grpSp>
        <p:nvGrpSpPr>
          <p:cNvPr id="73745" name="Group 46">
            <a:extLst>
              <a:ext uri="{FF2B5EF4-FFF2-40B4-BE49-F238E27FC236}">
                <a16:creationId xmlns:a16="http://schemas.microsoft.com/office/drawing/2014/main" id="{2B2603A4-383E-5045-A266-D6FABD6725C6}"/>
              </a:ext>
            </a:extLst>
          </p:cNvPr>
          <p:cNvGrpSpPr>
            <a:grpSpLocks/>
          </p:cNvGrpSpPr>
          <p:nvPr/>
        </p:nvGrpSpPr>
        <p:grpSpPr bwMode="auto">
          <a:xfrm>
            <a:off x="7800975" y="3024188"/>
            <a:ext cx="1212850" cy="765175"/>
            <a:chOff x="4914" y="1905"/>
            <a:chExt cx="764" cy="482"/>
          </a:xfrm>
        </p:grpSpPr>
        <p:sp>
          <p:nvSpPr>
            <p:cNvPr id="73748" name="Text Box 47">
              <a:extLst>
                <a:ext uri="{FF2B5EF4-FFF2-40B4-BE49-F238E27FC236}">
                  <a16:creationId xmlns:a16="http://schemas.microsoft.com/office/drawing/2014/main" id="{E7F708B0-EFA9-8A40-9F9B-57A2D9FBCDA8}"/>
                </a:ext>
              </a:extLst>
            </p:cNvPr>
            <p:cNvSpPr txBox="1">
              <a:spLocks noChangeArrowheads="1"/>
            </p:cNvSpPr>
            <p:nvPr/>
          </p:nvSpPr>
          <p:spPr bwMode="auto">
            <a:xfrm>
              <a:off x="4914" y="1905"/>
              <a:ext cx="7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r>
                <a:rPr lang="el-GR" altLang="en-US" sz="2000"/>
                <a:t>Τελεστής</a:t>
              </a:r>
              <a:endParaRPr lang="en-US" altLang="en-US" sz="2000"/>
            </a:p>
          </p:txBody>
        </p:sp>
        <p:sp>
          <p:nvSpPr>
            <p:cNvPr id="73749" name="Line 48">
              <a:extLst>
                <a:ext uri="{FF2B5EF4-FFF2-40B4-BE49-F238E27FC236}">
                  <a16:creationId xmlns:a16="http://schemas.microsoft.com/office/drawing/2014/main" id="{AF9CA5BB-2CDD-E54D-984D-1508CB1DC501}"/>
                </a:ext>
              </a:extLst>
            </p:cNvPr>
            <p:cNvSpPr>
              <a:spLocks noChangeShapeType="1"/>
            </p:cNvSpPr>
            <p:nvPr/>
          </p:nvSpPr>
          <p:spPr bwMode="auto">
            <a:xfrm>
              <a:off x="5360" y="2147"/>
              <a:ext cx="53" cy="240"/>
            </a:xfrm>
            <a:prstGeom prst="line">
              <a:avLst/>
            </a:prstGeom>
            <a:noFill/>
            <a:ln w="38100">
              <a:solidFill>
                <a:schemeClr val="tx1"/>
              </a:solidFill>
              <a:round/>
              <a:headEnd type="none" w="sm" len="sm"/>
              <a:tailEnd type="stealth" w="lg" len="med"/>
            </a:ln>
            <a:extLst>
              <a:ext uri="{909E8E84-426E-40DD-AFC4-6F175D3DCCD1}">
                <a14:hiddenFill xmlns:a14="http://schemas.microsoft.com/office/drawing/2010/main">
                  <a:noFill/>
                </a14:hiddenFill>
              </a:ext>
            </a:extLst>
          </p:spPr>
          <p:txBody>
            <a:bodyPr/>
            <a:lstStyle/>
            <a:p>
              <a:endParaRPr lang="en-US"/>
            </a:p>
          </p:txBody>
        </p:sp>
      </p:grpSp>
      <p:sp>
        <p:nvSpPr>
          <p:cNvPr id="73746" name="Text Box 49">
            <a:extLst>
              <a:ext uri="{FF2B5EF4-FFF2-40B4-BE49-F238E27FC236}">
                <a16:creationId xmlns:a16="http://schemas.microsoft.com/office/drawing/2014/main" id="{1DA3CBCE-4949-384C-8E01-DC7CCF7C1316}"/>
              </a:ext>
            </a:extLst>
          </p:cNvPr>
          <p:cNvSpPr txBox="1">
            <a:spLocks noChangeArrowheads="1"/>
          </p:cNvSpPr>
          <p:nvPr/>
        </p:nvSpPr>
        <p:spPr bwMode="auto">
          <a:xfrm>
            <a:off x="1187450" y="6059488"/>
            <a:ext cx="581183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spcBef>
                <a:spcPct val="30000"/>
              </a:spcBef>
            </a:pPr>
            <a:r>
              <a:rPr lang="en-US" altLang="en-US" sz="1200"/>
              <a:t>ADP, adenosine diphosphate; ATP, adenosine triphosphate.</a:t>
            </a:r>
          </a:p>
          <a:p>
            <a:pPr>
              <a:spcBef>
                <a:spcPct val="30000"/>
              </a:spcBef>
            </a:pPr>
            <a:r>
              <a:rPr lang="en-US" altLang="en-US" sz="1200"/>
              <a:t>Savage et al. N Engl J Med. 2002;346:683-693.</a:t>
            </a:r>
          </a:p>
          <a:p>
            <a:r>
              <a:rPr lang="de-DE" altLang="en-US" sz="1200"/>
              <a:t>Scheijen et al. Oncogene. 2002;21:3314-3333.</a:t>
            </a:r>
            <a:endParaRPr lang="en-US" altLang="en-US" sz="1200"/>
          </a:p>
        </p:txBody>
      </p:sp>
      <p:sp>
        <p:nvSpPr>
          <p:cNvPr id="73747" name="Rectangle 52">
            <a:extLst>
              <a:ext uri="{FF2B5EF4-FFF2-40B4-BE49-F238E27FC236}">
                <a16:creationId xmlns:a16="http://schemas.microsoft.com/office/drawing/2014/main" id="{796237A3-1D2D-4C40-87CE-0405FB1211EC}"/>
              </a:ext>
            </a:extLst>
          </p:cNvPr>
          <p:cNvSpPr>
            <a:spLocks noGrp="1" noChangeArrowheads="1"/>
          </p:cNvSpPr>
          <p:nvPr>
            <p:ph type="title"/>
          </p:nvPr>
        </p:nvSpPr>
        <p:spPr>
          <a:xfrm>
            <a:off x="0" y="482600"/>
            <a:ext cx="9144000" cy="600075"/>
          </a:xfrm>
          <a:noFill/>
        </p:spPr>
        <p:txBody>
          <a:bodyPr anchor="ctr"/>
          <a:lstStyle/>
          <a:p>
            <a:pPr eaLnBrk="1" hangingPunct="1"/>
            <a:r>
              <a:rPr lang="el-GR" altLang="en-US" sz="2800" b="1" dirty="0">
                <a:solidFill>
                  <a:srgbClr val="002060"/>
                </a:solidFill>
                <a:ea typeface="ＭＳ Ｐゴシック" panose="020B0600070205080204" pitchFamily="34" charset="-128"/>
              </a:rPr>
              <a:t>Σηματοδότηση</a:t>
            </a:r>
            <a:r>
              <a:rPr lang="en-US" altLang="en-US" sz="2800" b="1" dirty="0">
                <a:solidFill>
                  <a:srgbClr val="002060"/>
                </a:solidFill>
                <a:ea typeface="ＭＳ Ｐゴシック" panose="020B0600070205080204" pitchFamily="34" charset="-128"/>
              </a:rPr>
              <a:t> KIT</a:t>
            </a:r>
          </a:p>
        </p:txBody>
      </p:sp>
    </p:spTree>
    <p:extLst>
      <p:ext uri="{BB962C8B-B14F-4D97-AF65-F5344CB8AC3E}">
        <p14:creationId xmlns:p14="http://schemas.microsoft.com/office/powerpoint/2010/main" val="20234824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0.0 0.0 C -0.03142 -0.00278 -0.06267 -0.00532 -0.08854 -0.02083 C -0.11441 -0.03634 -0.1441 -0.08102 -0.15521 -0.09305 " pathEditMode="relative" ptsTypes="aaA">
                                      <p:cBhvr>
                                        <p:cTn id="6" dur="2000" fill="hold"/>
                                        <p:tgtEl>
                                          <p:spTgt spid="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 0.0 C -0.03142 -0.00278 -0.06267 -0.00532 -0.08854 -0.02083 C -0.11441 -0.03634 -0.1441 -0.08102 -0.15521 -0.09305 " pathEditMode="relative" ptsTypes="aaA">
                                      <p:cBhvr>
                                        <p:cTn id="8" dur="2000" fill="hold"/>
                                        <p:tgtEl>
                                          <p:spTgt spid="10"/>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 0.0 C -0.03142 -0.00278 -0.06267 -0.00532 -0.08854 -0.02083 C -0.11441 -0.03634 -0.1441 -0.08102 -0.15521 -0.09305 " pathEditMode="relative" ptsTypes="aaA">
                                      <p:cBhvr>
                                        <p:cTn id="10" dur="2000" fill="hold"/>
                                        <p:tgtEl>
                                          <p:spTgt spid="1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 0.0 C -0.03142 -0.00278 -0.06267 -0.00532 -0.08854 -0.02083 C -0.11441 -0.03634 -0.1441 -0.08102 -0.15521 -0.09305 " pathEditMode="relative" ptsTypes="aaA">
                                      <p:cBhvr>
                                        <p:cTn id="12" dur="2000" fill="hold"/>
                                        <p:tgtEl>
                                          <p:spTgt spid="1685539"/>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 0.0 C -0.03142 -0.00278 -0.06267 -0.00532 -0.08854 -0.02083 C -0.11441 -0.03634 -0.1441 -0.08102 -0.15521 -0.09305 " pathEditMode="relative" ptsTypes="aaA">
                                      <p:cBhvr>
                                        <p:cTn id="14" dur="2000" fill="hold"/>
                                        <p:tgtEl>
                                          <p:spTgt spid="1685540"/>
                                        </p:tgtEl>
                                        <p:attrNameLst>
                                          <p:attrName>ppt_x</p:attrName>
                                          <p:attrName>ppt_y</p:attrName>
                                        </p:attrNameLst>
                                      </p:cBhvr>
                                    </p:animMotion>
                                  </p:childTnLst>
                                </p:cTn>
                              </p:par>
                              <p:par>
                                <p:cTn id="15" presetID="0" presetClass="path" presetSubtype="0" accel="50000" decel="50000" fill="hold" nodeType="withEffect">
                                  <p:stCondLst>
                                    <p:cond delay="500"/>
                                  </p:stCondLst>
                                  <p:childTnLst>
                                    <p:animMotion origin="layout" path="M 9.16667E-6 3.7037E-7 C -0.0144 -0.01227 -0.02864 -0.02454 -0.04583 -0.025 C -0.06302 -0.02546 -0.09357 -0.00648 -0.10312 -0.00278 " pathEditMode="relative" ptsTypes="aaA">
                                      <p:cBhvr>
                                        <p:cTn id="16" dur="2000" fill="hold"/>
                                        <p:tgtEl>
                                          <p:spTgt spid="1685526"/>
                                        </p:tgtEl>
                                        <p:attrNameLst>
                                          <p:attrName>ppt_x</p:attrName>
                                          <p:attrName>ppt_y</p:attrName>
                                        </p:attrNameLst>
                                      </p:cBhvr>
                                    </p:animMotion>
                                  </p:childTnLst>
                                </p:cTn>
                              </p:par>
                            </p:childTnLst>
                          </p:cTn>
                        </p:par>
                        <p:par>
                          <p:cTn id="17" fill="hold" nodeType="afterGroup">
                            <p:stCondLst>
                              <p:cond delay="2500"/>
                            </p:stCondLst>
                            <p:childTnLst>
                              <p:par>
                                <p:cTn id="18" presetID="1" presetClass="exit" presetSubtype="0" fill="hold" nodeType="after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68553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68554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0" presetClass="path" presetSubtype="0" accel="50000" decel="50000" fill="hold" nodeType="withEffect">
                                  <p:stCondLst>
                                    <p:cond delay="0"/>
                                  </p:stCondLst>
                                  <p:childTnLst>
                                    <p:animMotion origin="layout" path="M 0.00035 -0.00069 C 0.00035 -0.0081 0.00678 -0.03264 0.00018 -0.04583 C -0.00642 -0.05903 -0.03125 -0.07245 -0.03958 -0.0794 " pathEditMode="relative" rAng="0" ptsTypes="aaa">
                                      <p:cBhvr>
                                        <p:cTn id="31" dur="1000" fill="hold"/>
                                        <p:tgtEl>
                                          <p:spTgt spid="8"/>
                                        </p:tgtEl>
                                        <p:attrNameLst>
                                          <p:attrName>ppt_x</p:attrName>
                                          <p:attrName>ppt_y</p:attrName>
                                        </p:attrNameLst>
                                      </p:cBhvr>
                                      <p:rCtr x="-1684" y="-3935"/>
                                    </p:animMotion>
                                  </p:childTnLst>
                                </p:cTn>
                              </p:par>
                              <p:par>
                                <p:cTn id="32" presetID="1"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par>
                          <p:cTn id="34" fill="hold" nodeType="afterGroup">
                            <p:stCondLst>
                              <p:cond delay="3500"/>
                            </p:stCondLst>
                            <p:childTnLst>
                              <p:par>
                                <p:cTn id="35" presetID="1"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685526"/>
                                        </p:tgtEl>
                                        <p:attrNameLst>
                                          <p:attrName>style.visibility</p:attrName>
                                        </p:attrNameLst>
                                      </p:cBhvr>
                                      <p:to>
                                        <p:strVal val="hidden"/>
                                      </p:to>
                                    </p:set>
                                  </p:childTnLst>
                                </p:cTn>
                              </p:par>
                              <p:par>
                                <p:cTn id="41" presetID="0" presetClass="path" presetSubtype="0" accel="50000" decel="50000" fill="hold" nodeType="withEffect">
                                  <p:stCondLst>
                                    <p:cond delay="0"/>
                                  </p:stCondLst>
                                  <p:childTnLst>
                                    <p:animMotion origin="layout" path="M 8.33333E-7 3.33333E-6 C 0.01441 0.00347 0.05937 0.00509 0.08698 0.02152 C 0.11458 0.03796 0.14965 0.0831 0.16615 0.0993 " pathEditMode="relative" rAng="0" ptsTypes="aaa">
                                      <p:cBhvr>
                                        <p:cTn id="42" dur="2000" fill="hold"/>
                                        <p:tgtEl>
                                          <p:spTgt spid="6"/>
                                        </p:tgtEl>
                                        <p:attrNameLst>
                                          <p:attrName>ppt_x</p:attrName>
                                          <p:attrName>ppt_y</p:attrName>
                                        </p:attrNameLst>
                                      </p:cBhvr>
                                      <p:rCtr x="8299" y="4954"/>
                                    </p:animMotion>
                                  </p:childTnLst>
                                </p:cTn>
                              </p:par>
                              <p:par>
                                <p:cTn id="43" presetID="0" presetClass="path" presetSubtype="0" accel="50000" decel="50000" fill="hold" nodeType="withEffect">
                                  <p:stCondLst>
                                    <p:cond delay="0"/>
                                  </p:stCondLst>
                                  <p:childTnLst>
                                    <p:animMotion origin="layout" path="M -2.22222E-6 2.59259E-6 C 0.02205 0.03796 0.04202 0.0794 0.04288 0.11435 C 0.04375 0.1493 0.01285 0.19051 0.00486 0.21041 " pathEditMode="relative" rAng="0" ptsTypes="aaa">
                                      <p:cBhvr>
                                        <p:cTn id="44" dur="2000" fill="hold"/>
                                        <p:tgtEl>
                                          <p:spTgt spid="2"/>
                                        </p:tgtEl>
                                        <p:attrNameLst>
                                          <p:attrName>ppt_x</p:attrName>
                                          <p:attrName>ppt_y</p:attrName>
                                        </p:attrNameLst>
                                      </p:cBhvr>
                                      <p:rCtr x="2187" y="10509"/>
                                    </p:animMotion>
                                  </p:childTnLst>
                                </p:cTn>
                              </p:par>
                            </p:childTnLst>
                          </p:cTn>
                        </p:par>
                        <p:par>
                          <p:cTn id="45" fill="hold" nodeType="afterGroup">
                            <p:stCondLst>
                              <p:cond delay="5500"/>
                            </p:stCondLst>
                            <p:childTnLst>
                              <p:par>
                                <p:cTn id="46" presetID="1"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par>
                          <p:cTn id="48" fill="hold" nodeType="afterGroup">
                            <p:stCondLst>
                              <p:cond delay="5500"/>
                            </p:stCondLst>
                            <p:childTnLst>
                              <p:par>
                                <p:cTn id="49" presetID="26" presetClass="emph" presetSubtype="0" repeatCount="3000" fill="hold" nodeType="after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URPLE">
            <a:extLst>
              <a:ext uri="{FF2B5EF4-FFF2-40B4-BE49-F238E27FC236}">
                <a16:creationId xmlns:a16="http://schemas.microsoft.com/office/drawing/2014/main" id="{B398DEE0-423D-5D42-B958-B17D5E15F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363" y="3379788"/>
            <a:ext cx="1109662"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6531" name="Picture 3" descr="RED">
            <a:extLst>
              <a:ext uri="{FF2B5EF4-FFF2-40B4-BE49-F238E27FC236}">
                <a16:creationId xmlns:a16="http://schemas.microsoft.com/office/drawing/2014/main" id="{35A494C8-7808-E543-85DA-E3C8FF8EF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338" y="2889250"/>
            <a:ext cx="93980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563BD862-8996-9741-A577-0B7CBFD43D7A}"/>
              </a:ext>
            </a:extLst>
          </p:cNvPr>
          <p:cNvGrpSpPr>
            <a:grpSpLocks/>
          </p:cNvGrpSpPr>
          <p:nvPr/>
        </p:nvGrpSpPr>
        <p:grpSpPr bwMode="auto">
          <a:xfrm>
            <a:off x="6713538" y="4398963"/>
            <a:ext cx="2076450" cy="1265237"/>
            <a:chOff x="4070" y="2689"/>
            <a:chExt cx="1308" cy="797"/>
          </a:xfrm>
        </p:grpSpPr>
        <p:grpSp>
          <p:nvGrpSpPr>
            <p:cNvPr id="75798" name="Group 5">
              <a:extLst>
                <a:ext uri="{FF2B5EF4-FFF2-40B4-BE49-F238E27FC236}">
                  <a16:creationId xmlns:a16="http://schemas.microsoft.com/office/drawing/2014/main" id="{CBCF274A-DD50-3D42-81C5-BD0B4604EF43}"/>
                </a:ext>
              </a:extLst>
            </p:cNvPr>
            <p:cNvGrpSpPr>
              <a:grpSpLocks/>
            </p:cNvGrpSpPr>
            <p:nvPr/>
          </p:nvGrpSpPr>
          <p:grpSpPr bwMode="auto">
            <a:xfrm>
              <a:off x="4238" y="2799"/>
              <a:ext cx="244" cy="288"/>
              <a:chOff x="5134" y="3264"/>
              <a:chExt cx="244" cy="288"/>
            </a:xfrm>
          </p:grpSpPr>
          <p:pic>
            <p:nvPicPr>
              <p:cNvPr id="75810" name="Picture 6" descr="ATP">
                <a:extLst>
                  <a:ext uri="{FF2B5EF4-FFF2-40B4-BE49-F238E27FC236}">
                    <a16:creationId xmlns:a16="http://schemas.microsoft.com/office/drawing/2014/main" id="{11014075-6315-1F47-9D7C-CA7D5402E4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7" y="3310"/>
                <a:ext cx="21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11" name="Rectangle 7">
                <a:extLst>
                  <a:ext uri="{FF2B5EF4-FFF2-40B4-BE49-F238E27FC236}">
                    <a16:creationId xmlns:a16="http://schemas.microsoft.com/office/drawing/2014/main" id="{822B5E04-54C7-0A4B-A7FD-271BFA0E08FB}"/>
                  </a:ext>
                </a:extLst>
              </p:cNvPr>
              <p:cNvSpPr>
                <a:spLocks noChangeArrowheads="1"/>
              </p:cNvSpPr>
              <p:nvPr/>
            </p:nvSpPr>
            <p:spPr bwMode="auto">
              <a:xfrm>
                <a:off x="5134" y="326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grpSp>
          <p:nvGrpSpPr>
            <p:cNvPr id="75799" name="Group 8">
              <a:extLst>
                <a:ext uri="{FF2B5EF4-FFF2-40B4-BE49-F238E27FC236}">
                  <a16:creationId xmlns:a16="http://schemas.microsoft.com/office/drawing/2014/main" id="{EA50A82A-D63F-C349-94CB-0EB924609713}"/>
                </a:ext>
              </a:extLst>
            </p:cNvPr>
            <p:cNvGrpSpPr>
              <a:grpSpLocks/>
            </p:cNvGrpSpPr>
            <p:nvPr/>
          </p:nvGrpSpPr>
          <p:grpSpPr bwMode="auto">
            <a:xfrm>
              <a:off x="5134" y="3198"/>
              <a:ext cx="244" cy="288"/>
              <a:chOff x="5134" y="3264"/>
              <a:chExt cx="244" cy="288"/>
            </a:xfrm>
          </p:grpSpPr>
          <p:pic>
            <p:nvPicPr>
              <p:cNvPr id="75808" name="Picture 9" descr="ATP">
                <a:extLst>
                  <a:ext uri="{FF2B5EF4-FFF2-40B4-BE49-F238E27FC236}">
                    <a16:creationId xmlns:a16="http://schemas.microsoft.com/office/drawing/2014/main" id="{10975A8E-6EE7-3B4F-B7B3-D73E1DCD8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7" y="3310"/>
                <a:ext cx="21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9" name="Rectangle 10">
                <a:extLst>
                  <a:ext uri="{FF2B5EF4-FFF2-40B4-BE49-F238E27FC236}">
                    <a16:creationId xmlns:a16="http://schemas.microsoft.com/office/drawing/2014/main" id="{E0126BF4-002B-7C47-A859-4C5D631B56FD}"/>
                  </a:ext>
                </a:extLst>
              </p:cNvPr>
              <p:cNvSpPr>
                <a:spLocks noChangeArrowheads="1"/>
              </p:cNvSpPr>
              <p:nvPr/>
            </p:nvSpPr>
            <p:spPr bwMode="auto">
              <a:xfrm>
                <a:off x="5134" y="326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grpSp>
          <p:nvGrpSpPr>
            <p:cNvPr id="75800" name="Group 11">
              <a:extLst>
                <a:ext uri="{FF2B5EF4-FFF2-40B4-BE49-F238E27FC236}">
                  <a16:creationId xmlns:a16="http://schemas.microsoft.com/office/drawing/2014/main" id="{AA922D46-50F6-B649-A74B-C9C50E0C1A3B}"/>
                </a:ext>
              </a:extLst>
            </p:cNvPr>
            <p:cNvGrpSpPr>
              <a:grpSpLocks/>
            </p:cNvGrpSpPr>
            <p:nvPr/>
          </p:nvGrpSpPr>
          <p:grpSpPr bwMode="auto">
            <a:xfrm>
              <a:off x="4747" y="3198"/>
              <a:ext cx="244" cy="288"/>
              <a:chOff x="4582" y="3458"/>
              <a:chExt cx="244" cy="288"/>
            </a:xfrm>
          </p:grpSpPr>
          <p:pic>
            <p:nvPicPr>
              <p:cNvPr id="75806" name="Picture 12" descr="ATP">
                <a:extLst>
                  <a:ext uri="{FF2B5EF4-FFF2-40B4-BE49-F238E27FC236}">
                    <a16:creationId xmlns:a16="http://schemas.microsoft.com/office/drawing/2014/main" id="{2F62EC45-61B2-A74F-BF8E-9185DDCF34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5" y="3504"/>
                <a:ext cx="21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7" name="Rectangle 13">
                <a:extLst>
                  <a:ext uri="{FF2B5EF4-FFF2-40B4-BE49-F238E27FC236}">
                    <a16:creationId xmlns:a16="http://schemas.microsoft.com/office/drawing/2014/main" id="{89D3228C-E80B-7B49-A003-9775B2D0CBD3}"/>
                  </a:ext>
                </a:extLst>
              </p:cNvPr>
              <p:cNvSpPr>
                <a:spLocks noChangeArrowheads="1"/>
              </p:cNvSpPr>
              <p:nvPr/>
            </p:nvSpPr>
            <p:spPr bwMode="auto">
              <a:xfrm>
                <a:off x="4582" y="345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grpSp>
          <p:nvGrpSpPr>
            <p:cNvPr id="75801" name="Group 14">
              <a:extLst>
                <a:ext uri="{FF2B5EF4-FFF2-40B4-BE49-F238E27FC236}">
                  <a16:creationId xmlns:a16="http://schemas.microsoft.com/office/drawing/2014/main" id="{380F6F99-7343-C544-8B95-D882A04D3AA6}"/>
                </a:ext>
              </a:extLst>
            </p:cNvPr>
            <p:cNvGrpSpPr>
              <a:grpSpLocks/>
            </p:cNvGrpSpPr>
            <p:nvPr/>
          </p:nvGrpSpPr>
          <p:grpSpPr bwMode="auto">
            <a:xfrm>
              <a:off x="4937" y="3198"/>
              <a:ext cx="244" cy="288"/>
              <a:chOff x="4582" y="3458"/>
              <a:chExt cx="244" cy="288"/>
            </a:xfrm>
          </p:grpSpPr>
          <p:pic>
            <p:nvPicPr>
              <p:cNvPr id="75804" name="Picture 15" descr="ATP">
                <a:extLst>
                  <a:ext uri="{FF2B5EF4-FFF2-40B4-BE49-F238E27FC236}">
                    <a16:creationId xmlns:a16="http://schemas.microsoft.com/office/drawing/2014/main" id="{AE88AABF-41D7-1147-A1BE-6F09792C2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5" y="3504"/>
                <a:ext cx="21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5" name="Rectangle 16">
                <a:extLst>
                  <a:ext uri="{FF2B5EF4-FFF2-40B4-BE49-F238E27FC236}">
                    <a16:creationId xmlns:a16="http://schemas.microsoft.com/office/drawing/2014/main" id="{377092E5-2449-4A49-A15A-9578F93116D8}"/>
                  </a:ext>
                </a:extLst>
              </p:cNvPr>
              <p:cNvSpPr>
                <a:spLocks noChangeArrowheads="1"/>
              </p:cNvSpPr>
              <p:nvPr/>
            </p:nvSpPr>
            <p:spPr bwMode="auto">
              <a:xfrm>
                <a:off x="4582" y="345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P</a:t>
                </a:r>
              </a:p>
            </p:txBody>
          </p:sp>
        </p:grpSp>
        <p:pic>
          <p:nvPicPr>
            <p:cNvPr id="75802" name="Picture 17" descr="ATP">
              <a:extLst>
                <a:ext uri="{FF2B5EF4-FFF2-40B4-BE49-F238E27FC236}">
                  <a16:creationId xmlns:a16="http://schemas.microsoft.com/office/drawing/2014/main" id="{5CBC8A2D-808B-7B40-802D-EF34C39E2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 y="2689"/>
              <a:ext cx="833" cy="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3" name="Text Box 18">
              <a:extLst>
                <a:ext uri="{FF2B5EF4-FFF2-40B4-BE49-F238E27FC236}">
                  <a16:creationId xmlns:a16="http://schemas.microsoft.com/office/drawing/2014/main" id="{14807D8D-52AE-F445-A622-EAE5B27F2B70}"/>
                </a:ext>
              </a:extLst>
            </p:cNvPr>
            <p:cNvSpPr txBox="1">
              <a:spLocks noChangeArrowheads="1"/>
            </p:cNvSpPr>
            <p:nvPr/>
          </p:nvSpPr>
          <p:spPr bwMode="auto">
            <a:xfrm>
              <a:off x="4242" y="2928"/>
              <a:ext cx="4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ATP</a:t>
              </a:r>
            </a:p>
          </p:txBody>
        </p:sp>
      </p:grpSp>
      <p:pic>
        <p:nvPicPr>
          <p:cNvPr id="1686547" name="Picture 19" descr="RED">
            <a:extLst>
              <a:ext uri="{FF2B5EF4-FFF2-40B4-BE49-F238E27FC236}">
                <a16:creationId xmlns:a16="http://schemas.microsoft.com/office/drawing/2014/main" id="{2E65DC1E-9D19-2B4D-82C6-3ACDA1B08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238" y="2909888"/>
            <a:ext cx="93980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0">
            <a:extLst>
              <a:ext uri="{FF2B5EF4-FFF2-40B4-BE49-F238E27FC236}">
                <a16:creationId xmlns:a16="http://schemas.microsoft.com/office/drawing/2014/main" id="{F33B6EAC-F701-5C43-BAAF-564D38A65CC0}"/>
              </a:ext>
            </a:extLst>
          </p:cNvPr>
          <p:cNvGrpSpPr>
            <a:grpSpLocks/>
          </p:cNvGrpSpPr>
          <p:nvPr/>
        </p:nvGrpSpPr>
        <p:grpSpPr bwMode="auto">
          <a:xfrm>
            <a:off x="7065963" y="5664200"/>
            <a:ext cx="1900237" cy="1035050"/>
            <a:chOff x="1311" y="3584"/>
            <a:chExt cx="1197" cy="652"/>
          </a:xfrm>
        </p:grpSpPr>
        <p:grpSp>
          <p:nvGrpSpPr>
            <p:cNvPr id="75794" name="Group 21">
              <a:extLst>
                <a:ext uri="{FF2B5EF4-FFF2-40B4-BE49-F238E27FC236}">
                  <a16:creationId xmlns:a16="http://schemas.microsoft.com/office/drawing/2014/main" id="{CB668A2A-99A7-BC47-868A-18559FE341B5}"/>
                </a:ext>
              </a:extLst>
            </p:cNvPr>
            <p:cNvGrpSpPr>
              <a:grpSpLocks/>
            </p:cNvGrpSpPr>
            <p:nvPr/>
          </p:nvGrpSpPr>
          <p:grpSpPr bwMode="auto">
            <a:xfrm>
              <a:off x="1311" y="3589"/>
              <a:ext cx="1197" cy="643"/>
              <a:chOff x="1230" y="3549"/>
              <a:chExt cx="882" cy="732"/>
            </a:xfrm>
          </p:grpSpPr>
          <p:sp>
            <p:nvSpPr>
              <p:cNvPr id="75796" name="AutoShape 22">
                <a:extLst>
                  <a:ext uri="{FF2B5EF4-FFF2-40B4-BE49-F238E27FC236}">
                    <a16:creationId xmlns:a16="http://schemas.microsoft.com/office/drawing/2014/main" id="{2BBD8257-B742-464B-892F-A2801D76EAEC}"/>
                  </a:ext>
                </a:extLst>
              </p:cNvPr>
              <p:cNvSpPr>
                <a:spLocks noChangeArrowheads="1"/>
              </p:cNvSpPr>
              <p:nvPr/>
            </p:nvSpPr>
            <p:spPr bwMode="auto">
              <a:xfrm>
                <a:off x="1230" y="3549"/>
                <a:ext cx="882" cy="73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5797" name="Text Box 23">
                <a:extLst>
                  <a:ext uri="{FF2B5EF4-FFF2-40B4-BE49-F238E27FC236}">
                    <a16:creationId xmlns:a16="http://schemas.microsoft.com/office/drawing/2014/main" id="{7C4AA7D9-D134-2A41-A625-1BADA998F2B9}"/>
                  </a:ext>
                </a:extLst>
              </p:cNvPr>
              <p:cNvSpPr txBox="1">
                <a:spLocks noChangeArrowheads="1"/>
              </p:cNvSpPr>
              <p:nvPr/>
            </p:nvSpPr>
            <p:spPr bwMode="auto">
              <a:xfrm>
                <a:off x="1380" y="3781"/>
                <a:ext cx="543"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1400" b="1">
                    <a:solidFill>
                      <a:srgbClr val="000000"/>
                    </a:solidFill>
                  </a:rPr>
                  <a:t>SIGNALING</a:t>
                </a:r>
              </a:p>
            </p:txBody>
          </p:sp>
        </p:grpSp>
        <p:sp>
          <p:nvSpPr>
            <p:cNvPr id="75795" name="AutoShape 24">
              <a:extLst>
                <a:ext uri="{FF2B5EF4-FFF2-40B4-BE49-F238E27FC236}">
                  <a16:creationId xmlns:a16="http://schemas.microsoft.com/office/drawing/2014/main" id="{184926B1-BEEC-BA47-BA6C-5353BC18DA99}"/>
                </a:ext>
              </a:extLst>
            </p:cNvPr>
            <p:cNvSpPr>
              <a:spLocks noChangeArrowheads="1"/>
            </p:cNvSpPr>
            <p:nvPr/>
          </p:nvSpPr>
          <p:spPr bwMode="auto">
            <a:xfrm>
              <a:off x="1583" y="3584"/>
              <a:ext cx="652" cy="6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47 w 21600"/>
                <a:gd name="T25" fmla="*/ 3147 h 21600"/>
                <a:gd name="T26" fmla="*/ 18453 w 21600"/>
                <a:gd name="T27" fmla="*/ 1845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pic>
        <p:nvPicPr>
          <p:cNvPr id="75783" name="Picture 25" descr="membrane4 copy">
            <a:extLst>
              <a:ext uri="{FF2B5EF4-FFF2-40B4-BE49-F238E27FC236}">
                <a16:creationId xmlns:a16="http://schemas.microsoft.com/office/drawing/2014/main" id="{4ACAD11A-F6F9-E442-AAF3-FFFA0315D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0613" y="1622425"/>
            <a:ext cx="351631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26" descr="connector copy1">
            <a:extLst>
              <a:ext uri="{FF2B5EF4-FFF2-40B4-BE49-F238E27FC236}">
                <a16:creationId xmlns:a16="http://schemas.microsoft.com/office/drawing/2014/main" id="{E1393707-FFD9-3E48-A285-F08442AEBF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2563" y="1590675"/>
            <a:ext cx="23971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7">
            <a:extLst>
              <a:ext uri="{FF2B5EF4-FFF2-40B4-BE49-F238E27FC236}">
                <a16:creationId xmlns:a16="http://schemas.microsoft.com/office/drawing/2014/main" id="{BC5EF3DC-5F39-DF4C-9BD7-67CF823033C4}"/>
              </a:ext>
            </a:extLst>
          </p:cNvPr>
          <p:cNvGrpSpPr>
            <a:grpSpLocks/>
          </p:cNvGrpSpPr>
          <p:nvPr/>
        </p:nvGrpSpPr>
        <p:grpSpPr bwMode="auto">
          <a:xfrm>
            <a:off x="5378450" y="5337175"/>
            <a:ext cx="1111250" cy="1196975"/>
            <a:chOff x="3332" y="3378"/>
            <a:chExt cx="700" cy="754"/>
          </a:xfrm>
        </p:grpSpPr>
        <p:pic>
          <p:nvPicPr>
            <p:cNvPr id="75792" name="Picture 28" descr="Imatinib">
              <a:extLst>
                <a:ext uri="{FF2B5EF4-FFF2-40B4-BE49-F238E27FC236}">
                  <a16:creationId xmlns:a16="http://schemas.microsoft.com/office/drawing/2014/main" id="{A1E78A1C-60ED-9D45-A9C1-9752186FF7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3" y="3378"/>
              <a:ext cx="606"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3" name="Text Box 29">
              <a:extLst>
                <a:ext uri="{FF2B5EF4-FFF2-40B4-BE49-F238E27FC236}">
                  <a16:creationId xmlns:a16="http://schemas.microsoft.com/office/drawing/2014/main" id="{D9FC6F36-1A0C-394F-B915-840D26489840}"/>
                </a:ext>
              </a:extLst>
            </p:cNvPr>
            <p:cNvSpPr txBox="1">
              <a:spLocks noChangeArrowheads="1"/>
            </p:cNvSpPr>
            <p:nvPr/>
          </p:nvSpPr>
          <p:spPr bwMode="auto">
            <a:xfrm>
              <a:off x="3332" y="3565"/>
              <a:ext cx="70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b="1"/>
                <a:t> Imatinib</a:t>
              </a:r>
              <a:br>
                <a:rPr lang="en-US" altLang="en-US" sz="1600" b="1"/>
              </a:br>
              <a:r>
                <a:rPr lang="en-US" altLang="en-US" sz="1600" b="1"/>
                <a:t> mesylate</a:t>
              </a:r>
            </a:p>
            <a:p>
              <a:pPr algn="ctr" eaLnBrk="1" hangingPunct="1"/>
              <a:endParaRPr lang="en-US" altLang="en-US" sz="1000" b="1"/>
            </a:p>
          </p:txBody>
        </p:sp>
      </p:grpSp>
      <p:grpSp>
        <p:nvGrpSpPr>
          <p:cNvPr id="75786" name="Group 30">
            <a:extLst>
              <a:ext uri="{FF2B5EF4-FFF2-40B4-BE49-F238E27FC236}">
                <a16:creationId xmlns:a16="http://schemas.microsoft.com/office/drawing/2014/main" id="{870FD03B-B20F-E044-8BF9-2E6F1EFEC798}"/>
              </a:ext>
            </a:extLst>
          </p:cNvPr>
          <p:cNvGrpSpPr>
            <a:grpSpLocks/>
          </p:cNvGrpSpPr>
          <p:nvPr/>
        </p:nvGrpSpPr>
        <p:grpSpPr bwMode="auto">
          <a:xfrm>
            <a:off x="4159250" y="2722563"/>
            <a:ext cx="2357438" cy="2552700"/>
            <a:chOff x="2564" y="1731"/>
            <a:chExt cx="1485" cy="1608"/>
          </a:xfrm>
        </p:grpSpPr>
        <p:pic>
          <p:nvPicPr>
            <p:cNvPr id="75790" name="Picture 31" descr="C-KIT1Bcopy">
              <a:extLst>
                <a:ext uri="{FF2B5EF4-FFF2-40B4-BE49-F238E27FC236}">
                  <a16:creationId xmlns:a16="http://schemas.microsoft.com/office/drawing/2014/main" id="{B31B42BB-BC27-834E-83FD-F7F202B05A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4" y="1731"/>
              <a:ext cx="1485" cy="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1" name="Text Box 32">
              <a:extLst>
                <a:ext uri="{FF2B5EF4-FFF2-40B4-BE49-F238E27FC236}">
                  <a16:creationId xmlns:a16="http://schemas.microsoft.com/office/drawing/2014/main" id="{D89F0C1C-B9D5-1C4D-9244-E345B0C362DF}"/>
                </a:ext>
              </a:extLst>
            </p:cNvPr>
            <p:cNvSpPr txBox="1">
              <a:spLocks noChangeArrowheads="1"/>
            </p:cNvSpPr>
            <p:nvPr/>
          </p:nvSpPr>
          <p:spPr bwMode="auto">
            <a:xfrm>
              <a:off x="2757" y="2062"/>
              <a:ext cx="84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a:t>Kinase</a:t>
              </a:r>
            </a:p>
            <a:p>
              <a:pPr eaLnBrk="1" hangingPunct="1"/>
              <a:r>
                <a:rPr lang="en-US" altLang="en-US"/>
                <a:t>domains</a:t>
              </a:r>
            </a:p>
          </p:txBody>
        </p:sp>
      </p:grpSp>
      <p:sp>
        <p:nvSpPr>
          <p:cNvPr id="75787" name="Text Box 33">
            <a:extLst>
              <a:ext uri="{FF2B5EF4-FFF2-40B4-BE49-F238E27FC236}">
                <a16:creationId xmlns:a16="http://schemas.microsoft.com/office/drawing/2014/main" id="{70FA50B0-D55C-7448-AE96-89043184D08C}"/>
              </a:ext>
            </a:extLst>
          </p:cNvPr>
          <p:cNvSpPr txBox="1">
            <a:spLocks noChangeArrowheads="1"/>
          </p:cNvSpPr>
          <p:nvPr/>
        </p:nvSpPr>
        <p:spPr bwMode="auto">
          <a:xfrm>
            <a:off x="1190625" y="6297613"/>
            <a:ext cx="431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sz="1200"/>
              <a:t>Savage et al. N Engl J Med. 2002;346:683-693.</a:t>
            </a:r>
          </a:p>
          <a:p>
            <a:r>
              <a:rPr lang="de-DE" altLang="en-US" sz="1200"/>
              <a:t>Scheijen et al. Oncogene. 2002;21:3314-3333.</a:t>
            </a:r>
            <a:endParaRPr lang="en-US" altLang="en-US" sz="1200"/>
          </a:p>
        </p:txBody>
      </p:sp>
      <p:sp>
        <p:nvSpPr>
          <p:cNvPr id="75788" name="Rectangle 34">
            <a:extLst>
              <a:ext uri="{FF2B5EF4-FFF2-40B4-BE49-F238E27FC236}">
                <a16:creationId xmlns:a16="http://schemas.microsoft.com/office/drawing/2014/main" id="{6FBD6596-71ED-494C-B284-BE93021EAE03}"/>
              </a:ext>
            </a:extLst>
          </p:cNvPr>
          <p:cNvSpPr>
            <a:spLocks noChangeArrowheads="1"/>
          </p:cNvSpPr>
          <p:nvPr/>
        </p:nvSpPr>
        <p:spPr bwMode="auto">
          <a:xfrm>
            <a:off x="742950" y="2000250"/>
            <a:ext cx="3133725"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spcBef>
                <a:spcPct val="30000"/>
              </a:spcBef>
              <a:buClr>
                <a:srgbClr val="FF8A3B"/>
              </a:buClr>
              <a:buSzPct val="105000"/>
              <a:buFontTx/>
              <a:buChar char="•"/>
            </a:pPr>
            <a:r>
              <a:rPr lang="el-GR" altLang="en-US" sz="2000"/>
              <a:t>Η θέση πρόσδεσης του</a:t>
            </a:r>
            <a:r>
              <a:rPr lang="en-US" altLang="en-US" sz="2000"/>
              <a:t> ATP </a:t>
            </a:r>
            <a:r>
              <a:rPr lang="el-GR" altLang="en-US" sz="2000"/>
              <a:t>καταλαμβάνεται από το </a:t>
            </a:r>
            <a:r>
              <a:rPr lang="en-US" altLang="en-US" sz="2000"/>
              <a:t>imatinib</a:t>
            </a:r>
          </a:p>
          <a:p>
            <a:pPr>
              <a:lnSpc>
                <a:spcPct val="90000"/>
              </a:lnSpc>
              <a:spcBef>
                <a:spcPct val="30000"/>
              </a:spcBef>
              <a:buClr>
                <a:srgbClr val="FF8A3B"/>
              </a:buClr>
              <a:buSzPct val="105000"/>
              <a:buFontTx/>
              <a:buChar char="•"/>
            </a:pPr>
            <a:r>
              <a:rPr lang="el-GR" altLang="en-US" sz="2000"/>
              <a:t>Αποτρέπεται η φωσφορυλίωση του υποστρώματος</a:t>
            </a:r>
            <a:endParaRPr lang="en-US" altLang="en-US" sz="2000"/>
          </a:p>
          <a:p>
            <a:pPr>
              <a:lnSpc>
                <a:spcPct val="90000"/>
              </a:lnSpc>
              <a:spcBef>
                <a:spcPct val="30000"/>
              </a:spcBef>
              <a:buClr>
                <a:srgbClr val="FF8A3B"/>
              </a:buClr>
              <a:buSzPct val="105000"/>
              <a:buFontTx/>
              <a:buChar char="•"/>
            </a:pPr>
            <a:r>
              <a:rPr lang="el-GR" altLang="en-US" sz="2000"/>
              <a:t>Με τη διακοπή της σηματοδότησης αναστέλλεται ο πολλαπλασιασμός και προάγεται η απόπτωση των καρκινικών κυττάρων</a:t>
            </a:r>
            <a:endParaRPr lang="en-US" altLang="en-US" sz="2000" baseline="30000"/>
          </a:p>
        </p:txBody>
      </p:sp>
      <p:sp>
        <p:nvSpPr>
          <p:cNvPr id="75789" name="Rectangle 35">
            <a:extLst>
              <a:ext uri="{FF2B5EF4-FFF2-40B4-BE49-F238E27FC236}">
                <a16:creationId xmlns:a16="http://schemas.microsoft.com/office/drawing/2014/main" id="{2B629680-333E-6E4B-9316-DC479C533576}"/>
              </a:ext>
            </a:extLst>
          </p:cNvPr>
          <p:cNvSpPr>
            <a:spLocks noGrp="1" noChangeArrowheads="1"/>
          </p:cNvSpPr>
          <p:nvPr>
            <p:ph type="title"/>
          </p:nvPr>
        </p:nvSpPr>
        <p:spPr>
          <a:xfrm>
            <a:off x="0" y="538163"/>
            <a:ext cx="9144000" cy="587375"/>
          </a:xfrm>
          <a:noFill/>
        </p:spPr>
        <p:txBody>
          <a:bodyPr anchor="ctr"/>
          <a:lstStyle/>
          <a:p>
            <a:pPr eaLnBrk="1" hangingPunct="1"/>
            <a:r>
              <a:rPr lang="el-GR" altLang="en-US" sz="2800" b="1" dirty="0">
                <a:solidFill>
                  <a:srgbClr val="002060"/>
                </a:solidFill>
                <a:ea typeface="ＭＳ Ｐゴシック" panose="020B0600070205080204" pitchFamily="34" charset="-128"/>
              </a:rPr>
              <a:t>Αναστολή της σηματοδότησης ΚΙΤ</a:t>
            </a:r>
            <a:endParaRPr lang="en-US" altLang="en-US" sz="2800" b="1" dirty="0">
              <a:solidFill>
                <a:srgbClr val="002060"/>
              </a:solidFill>
              <a:ea typeface="ＭＳ Ｐゴシック" panose="020B0600070205080204" pitchFamily="34" charset="-128"/>
            </a:endParaRPr>
          </a:p>
        </p:txBody>
      </p:sp>
    </p:spTree>
    <p:extLst>
      <p:ext uri="{BB962C8B-B14F-4D97-AF65-F5344CB8AC3E}">
        <p14:creationId xmlns:p14="http://schemas.microsoft.com/office/powerpoint/2010/main" val="3203603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7.5E-6 -3.7037E-7 C 0.01528 -0.02615 0.03073 -0.05208 0.02952 -0.08449 C 0.0283 -0.11689 0.01042 -0.15578 -0.00729 -0.19467 " pathEditMode="relative" ptsTypes="aaA">
                                      <p:cBhvr>
                                        <p:cTn id="6" dur="2000" fill="hold"/>
                                        <p:tgtEl>
                                          <p:spTgt spid="9"/>
                                        </p:tgtEl>
                                        <p:attrNameLst>
                                          <p:attrName>ppt_x</p:attrName>
                                          <p:attrName>ppt_y</p:attrName>
                                        </p:attrNameLst>
                                      </p:cBhvr>
                                    </p:animMotion>
                                  </p:childTnLst>
                                </p:cTn>
                              </p:par>
                            </p:childTnLst>
                          </p:cTn>
                        </p:par>
                        <p:par>
                          <p:cTn id="7" fill="hold" nodeType="afterGroup">
                            <p:stCondLst>
                              <p:cond delay="2000"/>
                            </p:stCondLst>
                            <p:childTnLst>
                              <p:par>
                                <p:cTn id="8" presetID="0" presetClass="path" presetSubtype="0" accel="50000" decel="50000" fill="hold" nodeType="afterEffect">
                                  <p:stCondLst>
                                    <p:cond delay="0"/>
                                  </p:stCondLst>
                                  <p:childTnLst>
                                    <p:animMotion origin="layout" path="M -8.33333E-7 1.48148E-6 C -0.00642 -0.00301 -0.03437 -0.01621 -0.03837 -0.01875 C -0.04236 -0.0213 -0.02413 -0.01482 -0.02448 -0.01551 C -0.02483 -0.01621 -0.0434 -0.02408 -0.0408 -0.02292 C -0.03819 -0.02176 -0.01545 -0.01158 -0.00885 -0.00857 " pathEditMode="relative" rAng="0" ptsTypes="aaaaa">
                                      <p:cBhvr>
                                        <p:cTn id="9" dur="2000" fill="hold"/>
                                        <p:tgtEl>
                                          <p:spTgt spid="2"/>
                                        </p:tgtEl>
                                        <p:attrNameLst>
                                          <p:attrName>ppt_x</p:attrName>
                                          <p:attrName>ppt_y</p:attrName>
                                        </p:attrNameLst>
                                      </p:cBhvr>
                                      <p:rCtr x="-2170" y="-1204"/>
                                    </p:animMotion>
                                  </p:childTnLst>
                                </p:cTn>
                              </p:par>
                              <p:par>
                                <p:cTn id="10" presetID="0" presetClass="path" presetSubtype="0" accel="50000" decel="50000" fill="hold" nodeType="withEffect">
                                  <p:stCondLst>
                                    <p:cond delay="500"/>
                                  </p:stCondLst>
                                  <p:childTnLst>
                                    <p:animMotion origin="layout" path="M -4.16667E-6 -1.85185E-6 C -0.00902 0.00463 -0.04739 0.02523 -0.05399 0.02801 C -0.06059 0.03079 -0.03888 0.01713 -0.03941 0.01644 C -0.03993 0.01574 -0.05833 0.02593 -0.05711 0.02384 C -0.0559 0.02176 -0.03697 0.00857 -0.03177 0.0044 " pathEditMode="relative" rAng="0" ptsTypes="aaaaa">
                                      <p:cBhvr>
                                        <p:cTn id="11" dur="2000" fill="hold"/>
                                        <p:tgtEl>
                                          <p:spTgt spid="1686531"/>
                                        </p:tgtEl>
                                        <p:attrNameLst>
                                          <p:attrName>ppt_x</p:attrName>
                                          <p:attrName>ppt_y</p:attrName>
                                        </p:attrNameLst>
                                      </p:cBhvr>
                                      <p:rCtr x="-3038" y="1528"/>
                                    </p:animMotion>
                                  </p:childTnLst>
                                </p:cTn>
                              </p:par>
                            </p:childTnLst>
                          </p:cTn>
                        </p:par>
                        <p:par>
                          <p:cTn id="12" fill="hold" nodeType="afterGroup">
                            <p:stCondLst>
                              <p:cond delay="4500"/>
                            </p:stCondLst>
                            <p:childTnLst>
                              <p:par>
                                <p:cTn id="13" presetID="1" presetClass="entr" presetSubtype="0" fill="hold" nodeType="afterEffect">
                                  <p:stCondLst>
                                    <p:cond delay="0"/>
                                  </p:stCondLst>
                                  <p:childTnLst>
                                    <p:set>
                                      <p:cBhvr>
                                        <p:cTn id="14" dur="1" fill="hold">
                                          <p:stCondLst>
                                            <p:cond delay="0"/>
                                          </p:stCondLst>
                                        </p:cTn>
                                        <p:tgtEl>
                                          <p:spTgt spid="1686547"/>
                                        </p:tgtEl>
                                        <p:attrNameLst>
                                          <p:attrName>style.visibility</p:attrName>
                                        </p:attrNameLst>
                                      </p:cBhvr>
                                      <p:to>
                                        <p:strVal val="visible"/>
                                      </p:to>
                                    </p:set>
                                  </p:childTnLst>
                                </p:cTn>
                              </p:par>
                            </p:childTnLst>
                          </p:cTn>
                        </p:par>
                        <p:par>
                          <p:cTn id="15" fill="hold" nodeType="afterGroup">
                            <p:stCondLst>
                              <p:cond delay="4500"/>
                            </p:stCondLst>
                            <p:childTnLst>
                              <p:par>
                                <p:cTn id="16" presetID="1" presetClass="exit" presetSubtype="0" fill="hold" nodeType="afterEffect">
                                  <p:stCondLst>
                                    <p:cond delay="0"/>
                                  </p:stCondLst>
                                  <p:childTnLst>
                                    <p:set>
                                      <p:cBhvr>
                                        <p:cTn id="17" dur="1" fill="hold">
                                          <p:stCondLst>
                                            <p:cond delay="0"/>
                                          </p:stCondLst>
                                        </p:cTn>
                                        <p:tgtEl>
                                          <p:spTgt spid="1686531"/>
                                        </p:tgtEl>
                                        <p:attrNameLst>
                                          <p:attrName>style.visibility</p:attrName>
                                        </p:attrNameLst>
                                      </p:cBhvr>
                                      <p:to>
                                        <p:strVal val="hidden"/>
                                      </p:to>
                                    </p:set>
                                  </p:childTnLst>
                                </p:cTn>
                              </p:par>
                              <p:par>
                                <p:cTn id="18" presetID="0" presetClass="path" presetSubtype="0" accel="50000" decel="50000" fill="hold" nodeType="withEffect">
                                  <p:stCondLst>
                                    <p:cond delay="0"/>
                                  </p:stCondLst>
                                  <p:childTnLst>
                                    <p:animMotion origin="layout" path="M -5.27778E-6 3.46945E-18 C 0.03176 0.0243 0.06371 0.04884 0.07534 0.05694 C 0.08697 0.06505 0.06874 0.0493 0.06979 0.04907 C 0.07083 0.04884 0.08298 0.05764 0.08124 0.05509 C 0.07951 0.05255 0.06267 0.03704 0.05902 0.03333 " pathEditMode="relative" ptsTypes="aaaaA">
                                      <p:cBhvr>
                                        <p:cTn id="19" dur="2000" fill="hold"/>
                                        <p:tgtEl>
                                          <p:spTgt spid="1686547"/>
                                        </p:tgtEl>
                                        <p:attrNameLst>
                                          <p:attrName>ppt_x</p:attrName>
                                          <p:attrName>ppt_y</p:attrName>
                                        </p:attrNameLst>
                                      </p:cBhvr>
                                    </p:animMotion>
                                  </p:childTnLst>
                                </p:cTn>
                              </p:par>
                            </p:childTnLst>
                          </p:cTn>
                        </p:par>
                        <p:par>
                          <p:cTn id="20" fill="hold" nodeType="afterGroup">
                            <p:stCondLst>
                              <p:cond delay="6500"/>
                            </p:stCondLst>
                            <p:childTnLst>
                              <p:par>
                                <p:cTn id="21" presetID="1"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nodeType="afterGroup">
                            <p:stCondLst>
                              <p:cond delay="6500"/>
                            </p:stCondLst>
                            <p:childTnLst>
                              <p:par>
                                <p:cTn id="24" presetID="26" presetClass="emph" presetSubtype="0" repeatCount="3000" fill="hold" nodeType="after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descr="Slide10.PNG">
            <a:extLst>
              <a:ext uri="{FF2B5EF4-FFF2-40B4-BE49-F238E27FC236}">
                <a16:creationId xmlns:a16="http://schemas.microsoft.com/office/drawing/2014/main" id="{49C22992-B6FB-A943-9279-F20548A50263}"/>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066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95514"/>
            <a:ext cx="8229600" cy="1143000"/>
          </a:xfrm>
        </p:spPr>
        <p:txBody>
          <a:bodyPr>
            <a:normAutofit/>
          </a:bodyPr>
          <a:lstStyle/>
          <a:p>
            <a:r>
              <a:rPr lang="el-GR" sz="3200" b="1" dirty="0">
                <a:solidFill>
                  <a:srgbClr val="002060"/>
                </a:solidFill>
              </a:rPr>
              <a:t> </a:t>
            </a:r>
            <a:r>
              <a:rPr lang="en-US" sz="3200" b="1" dirty="0">
                <a:solidFill>
                  <a:srgbClr val="002060"/>
                </a:solidFill>
              </a:rPr>
              <a:t>Studies of </a:t>
            </a:r>
            <a:r>
              <a:rPr lang="en-US" sz="3200" b="1" dirty="0" err="1">
                <a:solidFill>
                  <a:srgbClr val="002060"/>
                </a:solidFill>
              </a:rPr>
              <a:t>imatinib</a:t>
            </a:r>
            <a:r>
              <a:rPr lang="en-US" sz="3200" b="1" dirty="0">
                <a:solidFill>
                  <a:srgbClr val="002060"/>
                </a:solidFill>
              </a:rPr>
              <a:t> therapy in GISTs</a:t>
            </a:r>
          </a:p>
        </p:txBody>
      </p:sp>
      <p:pic>
        <p:nvPicPr>
          <p:cNvPr id="5" name="Picture 4" descr="Screen Shot 2016-11-30 at 19.20.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025"/>
            <a:ext cx="9144000" cy="6248976"/>
          </a:xfrm>
          <a:prstGeom prst="rect">
            <a:avLst/>
          </a:prstGeom>
        </p:spPr>
      </p:pic>
    </p:spTree>
    <p:extLst>
      <p:ext uri="{BB962C8B-B14F-4D97-AF65-F5344CB8AC3E}">
        <p14:creationId xmlns:p14="http://schemas.microsoft.com/office/powerpoint/2010/main" val="2625750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Localized phase</a:t>
            </a:r>
            <a:r>
              <a:rPr lang="en-US" sz="3200" dirty="0">
                <a:solidFill>
                  <a:srgbClr val="002060"/>
                </a:solidFill>
              </a:rPr>
              <a:t>: ESMO guidelines</a:t>
            </a:r>
            <a:r>
              <a:rPr lang="el-GR" sz="3200" dirty="0">
                <a:solidFill>
                  <a:srgbClr val="002060"/>
                </a:solidFill>
              </a:rPr>
              <a:t> 20</a:t>
            </a:r>
            <a:r>
              <a:rPr lang="en-US" sz="3200" dirty="0">
                <a:solidFill>
                  <a:srgbClr val="002060"/>
                </a:solidFill>
              </a:rPr>
              <a:t>21</a:t>
            </a:r>
          </a:p>
        </p:txBody>
      </p:sp>
      <p:sp>
        <p:nvSpPr>
          <p:cNvPr id="3" name="Content Placeholder 2"/>
          <p:cNvSpPr>
            <a:spLocks noGrp="1"/>
          </p:cNvSpPr>
          <p:nvPr>
            <p:ph idx="1"/>
          </p:nvPr>
        </p:nvSpPr>
        <p:spPr/>
        <p:txBody>
          <a:bodyPr>
            <a:normAutofit fontScale="92500" lnSpcReduction="20000"/>
          </a:bodyPr>
          <a:lstStyle/>
          <a:p>
            <a:r>
              <a:rPr lang="en-US" dirty="0"/>
              <a:t>Biopsy first</a:t>
            </a:r>
          </a:p>
          <a:p>
            <a:pPr marL="0" indent="0">
              <a:buNone/>
            </a:pPr>
            <a:r>
              <a:rPr lang="en-US" dirty="0"/>
              <a:t>    - debate on </a:t>
            </a:r>
            <a:r>
              <a:rPr lang="en-US" dirty="0" err="1"/>
              <a:t>transparietal</a:t>
            </a:r>
            <a:endParaRPr lang="en-US" dirty="0"/>
          </a:p>
          <a:p>
            <a:r>
              <a:rPr lang="en-US" dirty="0"/>
              <a:t>Complete en-bloc resection of the primary tumor</a:t>
            </a:r>
          </a:p>
          <a:p>
            <a:pPr marL="0" indent="0">
              <a:buNone/>
            </a:pPr>
            <a:r>
              <a:rPr lang="en-US" dirty="0"/>
              <a:t>    - R0 margins on the gut/gastric wall</a:t>
            </a:r>
          </a:p>
          <a:p>
            <a:pPr marL="0" indent="0">
              <a:buNone/>
            </a:pPr>
            <a:r>
              <a:rPr lang="en-US" dirty="0"/>
              <a:t>    - Often R1 in the peritoneal space</a:t>
            </a:r>
          </a:p>
          <a:p>
            <a:pPr marL="0" indent="0">
              <a:buNone/>
            </a:pPr>
            <a:r>
              <a:rPr lang="en-US" dirty="0"/>
              <a:t>    - Resection of the adjacent invaded organs</a:t>
            </a:r>
          </a:p>
          <a:p>
            <a:pPr marL="0" indent="0">
              <a:buNone/>
            </a:pPr>
            <a:r>
              <a:rPr lang="en-US" dirty="0"/>
              <a:t>    - Neo-adjuvant treatment?</a:t>
            </a:r>
          </a:p>
          <a:p>
            <a:r>
              <a:rPr lang="en-US" dirty="0"/>
              <a:t>Pathology review</a:t>
            </a:r>
          </a:p>
          <a:p>
            <a:r>
              <a:rPr lang="en-US" dirty="0"/>
              <a:t>Molecular characterization</a:t>
            </a:r>
          </a:p>
        </p:txBody>
      </p:sp>
    </p:spTree>
    <p:extLst>
      <p:ext uri="{BB962C8B-B14F-4D97-AF65-F5344CB8AC3E}">
        <p14:creationId xmlns:p14="http://schemas.microsoft.com/office/powerpoint/2010/main" val="1912159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sz="3200" dirty="0">
                <a:solidFill>
                  <a:srgbClr val="002060"/>
                </a:solidFill>
              </a:rPr>
              <a:t>To plan a biopsy before any «unplanned» surgery  or any systemic treatment</a:t>
            </a:r>
          </a:p>
        </p:txBody>
      </p:sp>
      <p:pic>
        <p:nvPicPr>
          <p:cNvPr id="5" name="Picture 4" descr="Screenshot 2018-12-07 at 15.52.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6290"/>
            <a:ext cx="8915400" cy="1828800"/>
          </a:xfrm>
          <a:prstGeom prst="rect">
            <a:avLst/>
          </a:prstGeom>
        </p:spPr>
      </p:pic>
    </p:spTree>
    <p:extLst>
      <p:ext uri="{BB962C8B-B14F-4D97-AF65-F5344CB8AC3E}">
        <p14:creationId xmlns:p14="http://schemas.microsoft.com/office/powerpoint/2010/main" val="197814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002060"/>
                </a:solidFill>
              </a:rPr>
              <a:t>To plan a biopsy before any «unplanned» surgery  or any systemic treatment</a:t>
            </a:r>
          </a:p>
        </p:txBody>
      </p:sp>
      <p:pic>
        <p:nvPicPr>
          <p:cNvPr id="3" name="Picture 2" descr="Screen Shot 2018-11-02 at 06.55.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2392556"/>
            <a:ext cx="3061571" cy="1788442"/>
          </a:xfrm>
          <a:prstGeom prst="rect">
            <a:avLst/>
          </a:prstGeom>
        </p:spPr>
      </p:pic>
      <p:pic>
        <p:nvPicPr>
          <p:cNvPr id="4" name="Picture 3" descr="Screen Shot 2018-11-02 at 06.56.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575" y="2394656"/>
            <a:ext cx="2768441" cy="1786342"/>
          </a:xfrm>
          <a:prstGeom prst="rect">
            <a:avLst/>
          </a:prstGeom>
        </p:spPr>
      </p:pic>
      <p:pic>
        <p:nvPicPr>
          <p:cNvPr id="5" name="Picture 4" descr="Screen Shot 2018-11-02 at 06.56.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0012" y="2394664"/>
            <a:ext cx="3313988" cy="1851333"/>
          </a:xfrm>
          <a:prstGeom prst="rect">
            <a:avLst/>
          </a:prstGeom>
        </p:spPr>
      </p:pic>
      <p:sp>
        <p:nvSpPr>
          <p:cNvPr id="7" name="TextBox 6"/>
          <p:cNvSpPr txBox="1"/>
          <p:nvPr/>
        </p:nvSpPr>
        <p:spPr>
          <a:xfrm>
            <a:off x="601583" y="5962316"/>
            <a:ext cx="684803" cy="369332"/>
          </a:xfrm>
          <a:prstGeom prst="rect">
            <a:avLst/>
          </a:prstGeom>
          <a:noFill/>
        </p:spPr>
        <p:txBody>
          <a:bodyPr wrap="none" rtlCol="0">
            <a:spAutoFit/>
          </a:bodyPr>
          <a:lstStyle/>
          <a:p>
            <a:r>
              <a:rPr lang="en-US" dirty="0" err="1"/>
              <a:t>pNET</a:t>
            </a:r>
            <a:endParaRPr lang="en-US" dirty="0"/>
          </a:p>
        </p:txBody>
      </p:sp>
      <p:sp>
        <p:nvSpPr>
          <p:cNvPr id="8" name="TextBox 7"/>
          <p:cNvSpPr txBox="1"/>
          <p:nvPr/>
        </p:nvSpPr>
        <p:spPr>
          <a:xfrm>
            <a:off x="3890215" y="5962316"/>
            <a:ext cx="607859" cy="369332"/>
          </a:xfrm>
          <a:prstGeom prst="rect">
            <a:avLst/>
          </a:prstGeom>
          <a:noFill/>
        </p:spPr>
        <p:txBody>
          <a:bodyPr wrap="none" rtlCol="0">
            <a:spAutoFit/>
          </a:bodyPr>
          <a:lstStyle/>
          <a:p>
            <a:r>
              <a:rPr lang="en-US" dirty="0"/>
              <a:t>GIST</a:t>
            </a:r>
          </a:p>
        </p:txBody>
      </p:sp>
      <p:sp>
        <p:nvSpPr>
          <p:cNvPr id="9" name="TextBox 8"/>
          <p:cNvSpPr txBox="1"/>
          <p:nvPr/>
        </p:nvSpPr>
        <p:spPr>
          <a:xfrm>
            <a:off x="6911480" y="5962316"/>
            <a:ext cx="582211" cy="369332"/>
          </a:xfrm>
          <a:prstGeom prst="rect">
            <a:avLst/>
          </a:prstGeom>
          <a:noFill/>
        </p:spPr>
        <p:txBody>
          <a:bodyPr wrap="none" rtlCol="0">
            <a:spAutoFit/>
          </a:bodyPr>
          <a:lstStyle/>
          <a:p>
            <a:r>
              <a:rPr lang="en-US" dirty="0"/>
              <a:t>NHL</a:t>
            </a:r>
          </a:p>
        </p:txBody>
      </p:sp>
    </p:spTree>
    <p:extLst>
      <p:ext uri="{BB962C8B-B14F-4D97-AF65-F5344CB8AC3E}">
        <p14:creationId xmlns:p14="http://schemas.microsoft.com/office/powerpoint/2010/main" val="4294166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002060"/>
                </a:solidFill>
              </a:rPr>
              <a:t>To plan a biopsy before any «unplanned» surgery  or any systemic treatment</a:t>
            </a:r>
          </a:p>
        </p:txBody>
      </p:sp>
      <p:pic>
        <p:nvPicPr>
          <p:cNvPr id="3" name="Picture 2" descr="Screen Shot 2018-11-02 at 06.55.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2392556"/>
            <a:ext cx="3061571" cy="1788442"/>
          </a:xfrm>
          <a:prstGeom prst="rect">
            <a:avLst/>
          </a:prstGeom>
        </p:spPr>
      </p:pic>
      <p:pic>
        <p:nvPicPr>
          <p:cNvPr id="4" name="Picture 3" descr="Screen Shot 2018-11-02 at 06.56.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575" y="2394656"/>
            <a:ext cx="2768441" cy="1786342"/>
          </a:xfrm>
          <a:prstGeom prst="rect">
            <a:avLst/>
          </a:prstGeom>
        </p:spPr>
      </p:pic>
      <p:pic>
        <p:nvPicPr>
          <p:cNvPr id="5" name="Picture 4" descr="Screen Shot 2018-11-02 at 06.56.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0012" y="2394664"/>
            <a:ext cx="3313988" cy="1851333"/>
          </a:xfrm>
          <a:prstGeom prst="rect">
            <a:avLst/>
          </a:prstGeom>
        </p:spPr>
      </p:pic>
      <p:pic>
        <p:nvPicPr>
          <p:cNvPr id="6" name="Picture 5" descr="Screen Shot 2018-11-02 at 06.57.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76114"/>
            <a:ext cx="9144000" cy="1282851"/>
          </a:xfrm>
          <a:prstGeom prst="rect">
            <a:avLst/>
          </a:prstGeom>
        </p:spPr>
      </p:pic>
      <p:sp>
        <p:nvSpPr>
          <p:cNvPr id="7" name="TextBox 6"/>
          <p:cNvSpPr txBox="1"/>
          <p:nvPr/>
        </p:nvSpPr>
        <p:spPr>
          <a:xfrm>
            <a:off x="601583" y="5962316"/>
            <a:ext cx="684803" cy="369332"/>
          </a:xfrm>
          <a:prstGeom prst="rect">
            <a:avLst/>
          </a:prstGeom>
          <a:noFill/>
        </p:spPr>
        <p:txBody>
          <a:bodyPr wrap="none" rtlCol="0">
            <a:spAutoFit/>
          </a:bodyPr>
          <a:lstStyle/>
          <a:p>
            <a:r>
              <a:rPr lang="en-US" dirty="0" err="1"/>
              <a:t>pNET</a:t>
            </a:r>
            <a:endParaRPr lang="en-US" dirty="0"/>
          </a:p>
        </p:txBody>
      </p:sp>
      <p:sp>
        <p:nvSpPr>
          <p:cNvPr id="8" name="TextBox 7"/>
          <p:cNvSpPr txBox="1"/>
          <p:nvPr/>
        </p:nvSpPr>
        <p:spPr>
          <a:xfrm>
            <a:off x="3890215" y="5962316"/>
            <a:ext cx="607859" cy="369332"/>
          </a:xfrm>
          <a:prstGeom prst="rect">
            <a:avLst/>
          </a:prstGeom>
          <a:noFill/>
        </p:spPr>
        <p:txBody>
          <a:bodyPr wrap="none" rtlCol="0">
            <a:spAutoFit/>
          </a:bodyPr>
          <a:lstStyle/>
          <a:p>
            <a:r>
              <a:rPr lang="en-US" dirty="0"/>
              <a:t>GIST</a:t>
            </a:r>
          </a:p>
        </p:txBody>
      </p:sp>
      <p:sp>
        <p:nvSpPr>
          <p:cNvPr id="9" name="TextBox 8"/>
          <p:cNvSpPr txBox="1"/>
          <p:nvPr/>
        </p:nvSpPr>
        <p:spPr>
          <a:xfrm>
            <a:off x="6911480" y="5962316"/>
            <a:ext cx="582211" cy="369332"/>
          </a:xfrm>
          <a:prstGeom prst="rect">
            <a:avLst/>
          </a:prstGeom>
          <a:noFill/>
        </p:spPr>
        <p:txBody>
          <a:bodyPr wrap="none" rtlCol="0">
            <a:spAutoFit/>
          </a:bodyPr>
          <a:lstStyle/>
          <a:p>
            <a:r>
              <a:rPr lang="en-US" dirty="0"/>
              <a:t>NHL</a:t>
            </a:r>
          </a:p>
        </p:txBody>
      </p:sp>
    </p:spTree>
    <p:extLst>
      <p:ext uri="{BB962C8B-B14F-4D97-AF65-F5344CB8AC3E}">
        <p14:creationId xmlns:p14="http://schemas.microsoft.com/office/powerpoint/2010/main" val="3969966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7CE2-65ED-4F4F-86FB-2DFF31E46AA5}"/>
              </a:ext>
            </a:extLst>
          </p:cNvPr>
          <p:cNvSpPr>
            <a:spLocks noGrp="1"/>
          </p:cNvSpPr>
          <p:nvPr>
            <p:ph type="title"/>
          </p:nvPr>
        </p:nvSpPr>
        <p:spPr/>
        <p:txBody>
          <a:bodyPr>
            <a:normAutofit/>
          </a:bodyPr>
          <a:lstStyle/>
          <a:p>
            <a:r>
              <a:rPr lang="en-GR" sz="2700" b="1" dirty="0">
                <a:solidFill>
                  <a:srgbClr val="002060"/>
                </a:solidFill>
              </a:rPr>
              <a:t>Overview</a:t>
            </a:r>
          </a:p>
        </p:txBody>
      </p:sp>
      <p:sp>
        <p:nvSpPr>
          <p:cNvPr id="3" name="Content Placeholder 2">
            <a:extLst>
              <a:ext uri="{FF2B5EF4-FFF2-40B4-BE49-F238E27FC236}">
                <a16:creationId xmlns:a16="http://schemas.microsoft.com/office/drawing/2014/main" id="{FB75798B-6F86-4046-B587-78A1F723C757}"/>
              </a:ext>
            </a:extLst>
          </p:cNvPr>
          <p:cNvSpPr>
            <a:spLocks noGrp="1"/>
          </p:cNvSpPr>
          <p:nvPr>
            <p:ph idx="1"/>
          </p:nvPr>
        </p:nvSpPr>
        <p:spPr/>
        <p:txBody>
          <a:bodyPr>
            <a:normAutofit/>
          </a:bodyPr>
          <a:lstStyle/>
          <a:p>
            <a:r>
              <a:rPr lang="en-GR" dirty="0"/>
              <a:t>The key milestones in management of unresectable or metastatic</a:t>
            </a:r>
            <a:r>
              <a:rPr lang="el-GR" dirty="0"/>
              <a:t> /</a:t>
            </a:r>
            <a:r>
              <a:rPr lang="en-US" dirty="0"/>
              <a:t>adjuvant</a:t>
            </a:r>
            <a:r>
              <a:rPr lang="en-GR" dirty="0"/>
              <a:t> GIST and updates to the treatment algorithm</a:t>
            </a:r>
          </a:p>
          <a:p>
            <a:r>
              <a:rPr lang="en-GR" dirty="0"/>
              <a:t>Treatment options along the disease continum of care from the first line to fourth line treatments</a:t>
            </a:r>
          </a:p>
          <a:p>
            <a:r>
              <a:rPr lang="en-GR" dirty="0"/>
              <a:t>Discuss the unmet meeds and challenges faced by physicians in the field</a:t>
            </a:r>
          </a:p>
        </p:txBody>
      </p:sp>
    </p:spTree>
    <p:extLst>
      <p:ext uri="{BB962C8B-B14F-4D97-AF65-F5344CB8AC3E}">
        <p14:creationId xmlns:p14="http://schemas.microsoft.com/office/powerpoint/2010/main" val="3377605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solidFill>
                  <a:srgbClr val="002060"/>
                </a:solidFill>
              </a:rPr>
              <a:t>The optimal strategy</a:t>
            </a:r>
          </a:p>
        </p:txBody>
      </p:sp>
      <p:pic>
        <p:nvPicPr>
          <p:cNvPr id="5" name="Picture 4" descr="Screenshot 2018-12-06 at 14.55.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4902200"/>
            <a:ext cx="5410200" cy="1955800"/>
          </a:xfrm>
          <a:prstGeom prst="rect">
            <a:avLst/>
          </a:prstGeom>
        </p:spPr>
      </p:pic>
      <p:pic>
        <p:nvPicPr>
          <p:cNvPr id="6" name="Picture 5" descr="Screenshot 2018-12-06 at 14.54.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1" y="1765300"/>
            <a:ext cx="5461000" cy="3136900"/>
          </a:xfrm>
          <a:prstGeom prst="rect">
            <a:avLst/>
          </a:prstGeom>
        </p:spPr>
      </p:pic>
      <p:sp>
        <p:nvSpPr>
          <p:cNvPr id="7" name="Content Placeholder 2"/>
          <p:cNvSpPr txBox="1">
            <a:spLocks/>
          </p:cNvSpPr>
          <p:nvPr/>
        </p:nvSpPr>
        <p:spPr>
          <a:xfrm>
            <a:off x="0" y="1600200"/>
            <a:ext cx="3733800" cy="5257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Case per case discussion in MTB </a:t>
            </a:r>
          </a:p>
          <a:p>
            <a:r>
              <a:rPr lang="en-US" sz="2800" dirty="0"/>
              <a:t>If no surgical down-staging </a:t>
            </a:r>
          </a:p>
          <a:p>
            <a:pPr marL="0" indent="0">
              <a:buFont typeface="Arial"/>
              <a:buNone/>
            </a:pPr>
            <a:r>
              <a:rPr lang="en-US" sz="2800" dirty="0"/>
              <a:t>       - Surgery first </a:t>
            </a:r>
          </a:p>
          <a:p>
            <a:pPr marL="0" indent="0">
              <a:buFont typeface="Arial"/>
              <a:buNone/>
            </a:pPr>
            <a:r>
              <a:rPr lang="en-US" sz="2800" dirty="0"/>
              <a:t>       - Discussion of adjuvant </a:t>
            </a:r>
            <a:r>
              <a:rPr lang="en-US" sz="2800" dirty="0" err="1"/>
              <a:t>imatinib</a:t>
            </a:r>
            <a:r>
              <a:rPr lang="en-US" sz="2800" dirty="0"/>
              <a:t> </a:t>
            </a:r>
          </a:p>
          <a:p>
            <a:pPr marL="0" indent="0">
              <a:buFont typeface="Arial"/>
              <a:buNone/>
            </a:pPr>
            <a:r>
              <a:rPr lang="en-US" sz="2800" dirty="0"/>
              <a:t>       - Surgery 6 to 12 months later </a:t>
            </a:r>
          </a:p>
          <a:p>
            <a:pPr marL="0" indent="0">
              <a:buFont typeface="Arial"/>
              <a:buNone/>
            </a:pPr>
            <a:r>
              <a:rPr lang="en-US" sz="2800" dirty="0"/>
              <a:t>       - Adjuvant </a:t>
            </a:r>
            <a:r>
              <a:rPr lang="en-US" sz="2800" dirty="0" err="1"/>
              <a:t>imatinib</a:t>
            </a:r>
            <a:r>
              <a:rPr lang="en-US" sz="2800" dirty="0"/>
              <a:t> (3 </a:t>
            </a:r>
            <a:r>
              <a:rPr lang="en-US" sz="2800" dirty="0" err="1"/>
              <a:t>yrs</a:t>
            </a:r>
            <a:r>
              <a:rPr lang="en-US" sz="2800" dirty="0"/>
              <a:t> in total) </a:t>
            </a:r>
          </a:p>
          <a:p>
            <a:pPr marL="0" indent="0">
              <a:buFont typeface="Arial"/>
              <a:buNone/>
            </a:pPr>
            <a:endParaRPr lang="en-US" sz="2800" dirty="0"/>
          </a:p>
          <a:p>
            <a:endParaRPr lang="en-US" sz="2800" dirty="0"/>
          </a:p>
        </p:txBody>
      </p:sp>
    </p:spTree>
    <p:extLst>
      <p:ext uri="{BB962C8B-B14F-4D97-AF65-F5344CB8AC3E}">
        <p14:creationId xmlns:p14="http://schemas.microsoft.com/office/powerpoint/2010/main" val="1726098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solidFill>
                  <a:srgbClr val="002060"/>
                </a:solidFill>
              </a:rPr>
              <a:t>The optimal strategy</a:t>
            </a:r>
          </a:p>
        </p:txBody>
      </p:sp>
      <p:pic>
        <p:nvPicPr>
          <p:cNvPr id="5" name="Picture 4" descr="Screenshot 2018-12-06 at 14.55.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4902200"/>
            <a:ext cx="5410200" cy="1955800"/>
          </a:xfrm>
          <a:prstGeom prst="rect">
            <a:avLst/>
          </a:prstGeom>
        </p:spPr>
      </p:pic>
      <p:pic>
        <p:nvPicPr>
          <p:cNvPr id="6" name="Picture 5" descr="Screenshot 2018-12-06 at 14.54.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1" y="1765300"/>
            <a:ext cx="5461000" cy="3136900"/>
          </a:xfrm>
          <a:prstGeom prst="rect">
            <a:avLst/>
          </a:prstGeom>
        </p:spPr>
      </p:pic>
      <p:sp>
        <p:nvSpPr>
          <p:cNvPr id="7" name="Content Placeholder 2"/>
          <p:cNvSpPr txBox="1">
            <a:spLocks/>
          </p:cNvSpPr>
          <p:nvPr/>
        </p:nvSpPr>
        <p:spPr>
          <a:xfrm>
            <a:off x="0" y="1600200"/>
            <a:ext cx="3733800" cy="5257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Case per case discussion in MTB </a:t>
            </a:r>
          </a:p>
          <a:p>
            <a:r>
              <a:rPr lang="en-US" sz="2800" dirty="0"/>
              <a:t>If no surgical down-staging </a:t>
            </a:r>
          </a:p>
          <a:p>
            <a:pPr marL="0" indent="0">
              <a:buFont typeface="Arial"/>
              <a:buNone/>
            </a:pPr>
            <a:r>
              <a:rPr lang="en-US" sz="2800" dirty="0"/>
              <a:t>       - Surgery first </a:t>
            </a:r>
          </a:p>
          <a:p>
            <a:pPr marL="0" indent="0">
              <a:buFont typeface="Arial"/>
              <a:buNone/>
            </a:pPr>
            <a:r>
              <a:rPr lang="en-US" sz="2800" dirty="0"/>
              <a:t>       - Discussion of adjuvant </a:t>
            </a:r>
            <a:r>
              <a:rPr lang="en-US" sz="2800" dirty="0" err="1"/>
              <a:t>imatinib</a:t>
            </a:r>
            <a:r>
              <a:rPr lang="en-US" sz="2800" dirty="0"/>
              <a:t> </a:t>
            </a:r>
          </a:p>
          <a:p>
            <a:pPr marL="0" indent="0">
              <a:buFont typeface="Arial"/>
              <a:buNone/>
            </a:pPr>
            <a:r>
              <a:rPr lang="en-US" sz="2800" dirty="0"/>
              <a:t>       - Surgery 6 to 12 months later </a:t>
            </a:r>
          </a:p>
          <a:p>
            <a:pPr marL="0" indent="0">
              <a:buFont typeface="Arial"/>
              <a:buNone/>
            </a:pPr>
            <a:r>
              <a:rPr lang="en-US" sz="2800" dirty="0"/>
              <a:t>       - Adjuvant </a:t>
            </a:r>
            <a:r>
              <a:rPr lang="en-US" sz="2800" dirty="0" err="1"/>
              <a:t>imatinib</a:t>
            </a:r>
            <a:r>
              <a:rPr lang="en-US" sz="2800" dirty="0"/>
              <a:t> (3 </a:t>
            </a:r>
            <a:r>
              <a:rPr lang="en-US" sz="2800" dirty="0" err="1"/>
              <a:t>yrs</a:t>
            </a:r>
            <a:r>
              <a:rPr lang="en-US" sz="2800" dirty="0"/>
              <a:t> in total) </a:t>
            </a:r>
          </a:p>
          <a:p>
            <a:pPr marL="0" indent="0">
              <a:buFont typeface="Arial"/>
              <a:buNone/>
            </a:pPr>
            <a:endParaRPr lang="en-US" sz="2800" dirty="0"/>
          </a:p>
          <a:p>
            <a:endParaRPr lang="en-US" sz="2800" dirty="0"/>
          </a:p>
        </p:txBody>
      </p:sp>
      <p:pic>
        <p:nvPicPr>
          <p:cNvPr id="2" name="Picture 1" descr="Screenshot 2018-12-06 at 14.56.4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86062"/>
            <a:ext cx="9144000" cy="1516137"/>
          </a:xfrm>
          <a:prstGeom prst="rect">
            <a:avLst/>
          </a:prstGeom>
        </p:spPr>
      </p:pic>
    </p:spTree>
    <p:extLst>
      <p:ext uri="{BB962C8B-B14F-4D97-AF65-F5344CB8AC3E}">
        <p14:creationId xmlns:p14="http://schemas.microsoft.com/office/powerpoint/2010/main" val="3358172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722"/>
            <a:ext cx="8229600" cy="1143000"/>
          </a:xfrm>
        </p:spPr>
        <p:txBody>
          <a:bodyPr>
            <a:normAutofit/>
          </a:bodyPr>
          <a:lstStyle/>
          <a:p>
            <a:r>
              <a:rPr lang="en-US" sz="3200" b="1" dirty="0">
                <a:solidFill>
                  <a:srgbClr val="002060"/>
                </a:solidFill>
              </a:rPr>
              <a:t>Adjuvant </a:t>
            </a:r>
            <a:r>
              <a:rPr lang="en-US" sz="3200" b="1" dirty="0" err="1">
                <a:solidFill>
                  <a:srgbClr val="002060"/>
                </a:solidFill>
              </a:rPr>
              <a:t>imatinib</a:t>
            </a:r>
            <a:endParaRPr lang="en-US" sz="3200" b="1" dirty="0">
              <a:solidFill>
                <a:srgbClr val="002060"/>
              </a:solidFill>
            </a:endParaRPr>
          </a:p>
        </p:txBody>
      </p:sp>
      <p:sp>
        <p:nvSpPr>
          <p:cNvPr id="3" name="Content Placeholder 2"/>
          <p:cNvSpPr>
            <a:spLocks noGrp="1"/>
          </p:cNvSpPr>
          <p:nvPr>
            <p:ph idx="1"/>
          </p:nvPr>
        </p:nvSpPr>
        <p:spPr/>
        <p:txBody>
          <a:bodyPr>
            <a:normAutofit fontScale="92500"/>
          </a:bodyPr>
          <a:lstStyle/>
          <a:p>
            <a:r>
              <a:rPr lang="en-US" dirty="0"/>
              <a:t>Adjuvant treatment: Z9001, SSGXVIII and EORTC</a:t>
            </a:r>
          </a:p>
          <a:p>
            <a:r>
              <a:rPr lang="en-US" dirty="0"/>
              <a:t>How long to treat with adjuvant </a:t>
            </a:r>
            <a:r>
              <a:rPr lang="en-US" dirty="0" err="1"/>
              <a:t>imatinib</a:t>
            </a:r>
            <a:r>
              <a:rPr lang="en-US" dirty="0"/>
              <a:t>?</a:t>
            </a:r>
          </a:p>
          <a:p>
            <a:r>
              <a:rPr lang="en-US" dirty="0"/>
              <a:t>Whom to treat with adjuvant </a:t>
            </a:r>
            <a:r>
              <a:rPr lang="en-US" dirty="0" err="1"/>
              <a:t>imatinib</a:t>
            </a:r>
            <a:r>
              <a:rPr lang="en-US" dirty="0"/>
              <a:t>?</a:t>
            </a:r>
          </a:p>
          <a:p>
            <a:r>
              <a:rPr lang="en-US" dirty="0"/>
              <a:t>Impact on mutational analysis on treatment decision</a:t>
            </a:r>
          </a:p>
          <a:p>
            <a:r>
              <a:rPr lang="en-US" dirty="0"/>
              <a:t>What to do after 3-years of adjuvant </a:t>
            </a:r>
            <a:r>
              <a:rPr lang="en-US" dirty="0" err="1"/>
              <a:t>imatinib</a:t>
            </a:r>
            <a:r>
              <a:rPr lang="en-US" dirty="0"/>
              <a:t> treatment: follow-up or continued treatment?</a:t>
            </a:r>
          </a:p>
          <a:p>
            <a:r>
              <a:rPr lang="en-US" dirty="0" err="1"/>
              <a:t>Imatinib</a:t>
            </a:r>
            <a:r>
              <a:rPr lang="en-US" dirty="0"/>
              <a:t> reintroduction in case of relapse</a:t>
            </a:r>
          </a:p>
        </p:txBody>
      </p:sp>
    </p:spTree>
    <p:extLst>
      <p:ext uri="{BB962C8B-B14F-4D97-AF65-F5344CB8AC3E}">
        <p14:creationId xmlns:p14="http://schemas.microsoft.com/office/powerpoint/2010/main" val="2390874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Evolution of </a:t>
            </a:r>
            <a:r>
              <a:rPr lang="en-US" sz="3200" b="1" dirty="0" err="1">
                <a:solidFill>
                  <a:srgbClr val="002060"/>
                </a:solidFill>
              </a:rPr>
              <a:t>histo</a:t>
            </a:r>
            <a:r>
              <a:rPr lang="en-US" sz="3200" b="1" dirty="0">
                <a:solidFill>
                  <a:srgbClr val="002060"/>
                </a:solidFill>
              </a:rPr>
              <a:t>-prognostic classifications</a:t>
            </a:r>
          </a:p>
        </p:txBody>
      </p:sp>
      <p:pic>
        <p:nvPicPr>
          <p:cNvPr id="4" name="Picture 3" descr="Screen Shot 2017-12-15 at 10.49.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4090"/>
            <a:ext cx="9144000" cy="3243385"/>
          </a:xfrm>
          <a:prstGeom prst="rect">
            <a:avLst/>
          </a:prstGeom>
        </p:spPr>
      </p:pic>
    </p:spTree>
    <p:extLst>
      <p:ext uri="{BB962C8B-B14F-4D97-AF65-F5344CB8AC3E}">
        <p14:creationId xmlns:p14="http://schemas.microsoft.com/office/powerpoint/2010/main" val="2030086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385763" y="-67170"/>
            <a:ext cx="8372475" cy="1052513"/>
          </a:xfrm>
          <a:solidFill>
            <a:srgbClr val="FFFFFF"/>
          </a:solidFill>
        </p:spPr>
        <p:txBody>
          <a:bodyPr>
            <a:normAutofit/>
          </a:bodyPr>
          <a:lstStyle/>
          <a:p>
            <a:pPr eaLnBrk="1" hangingPunct="1">
              <a:defRPr/>
            </a:pPr>
            <a:r>
              <a:rPr lang="en-US" sz="2800" b="1" dirty="0">
                <a:solidFill>
                  <a:srgbClr val="002060"/>
                </a:solidFill>
                <a:latin typeface="+mn-lt"/>
              </a:rPr>
              <a:t>Risk Stratification of Primary GIST: </a:t>
            </a:r>
            <a:r>
              <a:rPr lang="en-US" sz="2800" b="1" dirty="0" err="1">
                <a:solidFill>
                  <a:srgbClr val="002060"/>
                </a:solidFill>
                <a:latin typeface="+mn-lt"/>
              </a:rPr>
              <a:t>Miettinen</a:t>
            </a:r>
            <a:r>
              <a:rPr lang="en-US" sz="2800" b="1" dirty="0">
                <a:solidFill>
                  <a:srgbClr val="002060"/>
                </a:solidFill>
                <a:latin typeface="+mn-lt"/>
              </a:rPr>
              <a:t> (AFIP)</a:t>
            </a:r>
          </a:p>
        </p:txBody>
      </p:sp>
      <p:sp>
        <p:nvSpPr>
          <p:cNvPr id="29698" name="Text Box 3"/>
          <p:cNvSpPr txBox="1">
            <a:spLocks noChangeArrowheads="1"/>
          </p:cNvSpPr>
          <p:nvPr/>
        </p:nvSpPr>
        <p:spPr bwMode="auto">
          <a:xfrm>
            <a:off x="69851" y="6559551"/>
            <a:ext cx="761047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60000"/>
              </a:lnSpc>
              <a:spcBef>
                <a:spcPct val="30000"/>
              </a:spcBef>
              <a:spcAft>
                <a:spcPct val="30000"/>
              </a:spcAft>
            </a:pPr>
            <a:r>
              <a:rPr lang="en-US" sz="1200">
                <a:latin typeface="Arial" charset="0"/>
              </a:rPr>
              <a:t>Original source: Miettinen M, Lasota J. </a:t>
            </a:r>
            <a:r>
              <a:rPr lang="en-US" sz="1200" i="1">
                <a:latin typeface="Arial" charset="0"/>
              </a:rPr>
              <a:t>Semin Diagn Pathol.</a:t>
            </a:r>
            <a:r>
              <a:rPr lang="en-US" sz="1200">
                <a:latin typeface="Arial" charset="0"/>
              </a:rPr>
              <a:t> 2006;23:70-83.</a:t>
            </a:r>
          </a:p>
        </p:txBody>
      </p:sp>
      <p:sp>
        <p:nvSpPr>
          <p:cNvPr id="10244" name="Text Box 79"/>
          <p:cNvSpPr txBox="1">
            <a:spLocks noChangeArrowheads="1"/>
          </p:cNvSpPr>
          <p:nvPr/>
        </p:nvSpPr>
        <p:spPr bwMode="auto">
          <a:xfrm>
            <a:off x="466727" y="5439946"/>
            <a:ext cx="7800975"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marL="228600" indent="-228600">
              <a:defRPr sz="1200">
                <a:solidFill>
                  <a:srgbClr val="FFFFFF"/>
                </a:solidFill>
                <a:latin typeface="Arial" charset="0"/>
                <a:ea typeface="ＭＳ Ｐゴシック" charset="0"/>
              </a:defRPr>
            </a:lvl1pPr>
            <a:lvl2pPr marL="742950" indent="-285750">
              <a:defRPr sz="1200">
                <a:solidFill>
                  <a:srgbClr val="FFFFFF"/>
                </a:solidFill>
                <a:latin typeface="Arial" charset="0"/>
                <a:ea typeface="ＭＳ Ｐゴシック" charset="0"/>
              </a:defRPr>
            </a:lvl2pPr>
            <a:lvl3pPr marL="1143000" indent="-228600">
              <a:defRPr sz="1200">
                <a:solidFill>
                  <a:srgbClr val="FFFFFF"/>
                </a:solidFill>
                <a:latin typeface="Arial" charset="0"/>
                <a:ea typeface="ＭＳ Ｐゴシック" charset="0"/>
              </a:defRPr>
            </a:lvl3pPr>
            <a:lvl4pPr marL="1600200" indent="-228600">
              <a:defRPr sz="1200">
                <a:solidFill>
                  <a:srgbClr val="FFFFFF"/>
                </a:solidFill>
                <a:latin typeface="Arial" charset="0"/>
                <a:ea typeface="ＭＳ Ｐゴシック" charset="0"/>
              </a:defRPr>
            </a:lvl4pPr>
            <a:lvl5pPr marL="2057400" indent="-228600">
              <a:defRPr sz="1200">
                <a:solidFill>
                  <a:srgbClr val="FFFFFF"/>
                </a:solidFill>
                <a:latin typeface="Arial" charset="0"/>
                <a:ea typeface="ＭＳ Ｐゴシック" charset="0"/>
              </a:defRPr>
            </a:lvl5pPr>
            <a:lvl6pPr marL="2514600" indent="-228600" eaLnBrk="0" fontAlgn="base" hangingPunct="0">
              <a:spcBef>
                <a:spcPct val="5000"/>
              </a:spcBef>
              <a:spcAft>
                <a:spcPct val="0"/>
              </a:spcAft>
              <a:buClr>
                <a:schemeClr val="tx2"/>
              </a:buClr>
              <a:buSzPct val="95000"/>
              <a:buFont typeface="Wingdings" charset="0"/>
              <a:defRPr sz="1200">
                <a:solidFill>
                  <a:srgbClr val="FFFFFF"/>
                </a:solidFill>
                <a:latin typeface="Arial" charset="0"/>
                <a:ea typeface="ＭＳ Ｐゴシック" charset="0"/>
              </a:defRPr>
            </a:lvl6pPr>
            <a:lvl7pPr marL="2971800" indent="-228600" eaLnBrk="0" fontAlgn="base" hangingPunct="0">
              <a:spcBef>
                <a:spcPct val="5000"/>
              </a:spcBef>
              <a:spcAft>
                <a:spcPct val="0"/>
              </a:spcAft>
              <a:buClr>
                <a:schemeClr val="tx2"/>
              </a:buClr>
              <a:buSzPct val="95000"/>
              <a:buFont typeface="Wingdings" charset="0"/>
              <a:defRPr sz="1200">
                <a:solidFill>
                  <a:srgbClr val="FFFFFF"/>
                </a:solidFill>
                <a:latin typeface="Arial" charset="0"/>
                <a:ea typeface="ＭＳ Ｐゴシック" charset="0"/>
              </a:defRPr>
            </a:lvl7pPr>
            <a:lvl8pPr marL="3429000" indent="-228600" eaLnBrk="0" fontAlgn="base" hangingPunct="0">
              <a:spcBef>
                <a:spcPct val="5000"/>
              </a:spcBef>
              <a:spcAft>
                <a:spcPct val="0"/>
              </a:spcAft>
              <a:buClr>
                <a:schemeClr val="tx2"/>
              </a:buClr>
              <a:buSzPct val="95000"/>
              <a:buFont typeface="Wingdings" charset="0"/>
              <a:defRPr sz="1200">
                <a:solidFill>
                  <a:srgbClr val="FFFFFF"/>
                </a:solidFill>
                <a:latin typeface="Arial" charset="0"/>
                <a:ea typeface="ＭＳ Ｐゴシック" charset="0"/>
              </a:defRPr>
            </a:lvl8pPr>
            <a:lvl9pPr marL="3886200" indent="-228600" eaLnBrk="0" fontAlgn="base" hangingPunct="0">
              <a:spcBef>
                <a:spcPct val="5000"/>
              </a:spcBef>
              <a:spcAft>
                <a:spcPct val="0"/>
              </a:spcAft>
              <a:buClr>
                <a:schemeClr val="tx2"/>
              </a:buClr>
              <a:buSzPct val="95000"/>
              <a:buFont typeface="Wingdings" charset="0"/>
              <a:defRPr sz="1200">
                <a:solidFill>
                  <a:srgbClr val="FFFFFF"/>
                </a:solidFill>
                <a:latin typeface="Arial" charset="0"/>
                <a:ea typeface="ＭＳ Ｐゴシック" charset="0"/>
              </a:defRPr>
            </a:lvl9pPr>
          </a:lstStyle>
          <a:p>
            <a:pPr>
              <a:defRPr/>
            </a:pPr>
            <a:r>
              <a:rPr lang="en-US" dirty="0">
                <a:solidFill>
                  <a:schemeClr val="tx1"/>
                </a:solidFill>
                <a:latin typeface="+mn-lt"/>
              </a:rPr>
              <a:t>Data are based on long-term follow-up of 1055 gastric, 629 small</a:t>
            </a:r>
            <a:r>
              <a:rPr lang="en-AU" dirty="0">
                <a:solidFill>
                  <a:schemeClr val="tx1"/>
                </a:solidFill>
                <a:latin typeface="+mn-lt"/>
              </a:rPr>
              <a:t> </a:t>
            </a:r>
            <a:r>
              <a:rPr lang="en-US" dirty="0">
                <a:solidFill>
                  <a:schemeClr val="tx1"/>
                </a:solidFill>
                <a:latin typeface="+mn-lt"/>
              </a:rPr>
              <a:t>intestinal, 144 duodenal, and 111 rectal GISTs. </a:t>
            </a:r>
          </a:p>
          <a:p>
            <a:pPr>
              <a:defRPr/>
            </a:pPr>
            <a:endParaRPr lang="en-US" dirty="0">
              <a:solidFill>
                <a:schemeClr val="tx1"/>
              </a:solidFill>
              <a:latin typeface="+mn-lt"/>
            </a:endParaRPr>
          </a:p>
          <a:p>
            <a:pPr>
              <a:defRPr/>
            </a:pPr>
            <a:r>
              <a:rPr lang="en-US" b="1" dirty="0">
                <a:solidFill>
                  <a:schemeClr val="tx1"/>
                </a:solidFill>
                <a:latin typeface="+mn-lt"/>
              </a:rPr>
              <a:t>† </a:t>
            </a:r>
            <a:r>
              <a:rPr lang="en-US" dirty="0">
                <a:solidFill>
                  <a:schemeClr val="tx1"/>
                </a:solidFill>
                <a:latin typeface="+mn-lt"/>
              </a:rPr>
              <a:t>Denotes small</a:t>
            </a:r>
            <a:r>
              <a:rPr lang="en-AU" dirty="0">
                <a:solidFill>
                  <a:schemeClr val="tx1"/>
                </a:solidFill>
                <a:latin typeface="+mn-lt"/>
              </a:rPr>
              <a:t> </a:t>
            </a:r>
            <a:r>
              <a:rPr lang="en-US" dirty="0">
                <a:solidFill>
                  <a:schemeClr val="tx1"/>
                </a:solidFill>
                <a:latin typeface="+mn-lt"/>
              </a:rPr>
              <a:t>numbers of cases. </a:t>
            </a:r>
          </a:p>
          <a:p>
            <a:pPr>
              <a:defRPr/>
            </a:pPr>
            <a:r>
              <a:rPr lang="en-US" dirty="0">
                <a:solidFill>
                  <a:schemeClr val="tx1"/>
                </a:solidFill>
                <a:latin typeface="+mn-lt"/>
              </a:rPr>
              <a:t>≈ </a:t>
            </a:r>
            <a:r>
              <a:rPr lang="en-US" dirty="0" err="1">
                <a:solidFill>
                  <a:schemeClr val="tx1"/>
                </a:solidFill>
                <a:latin typeface="+mn-lt"/>
              </a:rPr>
              <a:t>Tumour</a:t>
            </a:r>
            <a:r>
              <a:rPr lang="en-US" dirty="0">
                <a:solidFill>
                  <a:schemeClr val="tx1"/>
                </a:solidFill>
                <a:latin typeface="+mn-lt"/>
              </a:rPr>
              <a:t> size categories combined for both</a:t>
            </a:r>
            <a:r>
              <a:rPr lang="en-AU" dirty="0">
                <a:solidFill>
                  <a:schemeClr val="tx1"/>
                </a:solidFill>
                <a:latin typeface="+mn-lt"/>
              </a:rPr>
              <a:t> </a:t>
            </a:r>
            <a:r>
              <a:rPr lang="en-US" dirty="0">
                <a:solidFill>
                  <a:schemeClr val="tx1"/>
                </a:solidFill>
                <a:latin typeface="+mn-lt"/>
              </a:rPr>
              <a:t>duodenal and rectal GISTs because of small numbers. </a:t>
            </a:r>
          </a:p>
          <a:p>
            <a:pPr>
              <a:defRPr/>
            </a:pPr>
            <a:r>
              <a:rPr lang="en-US" b="1" dirty="0">
                <a:solidFill>
                  <a:schemeClr val="tx1"/>
                </a:solidFill>
                <a:latin typeface="+mn-lt"/>
              </a:rPr>
              <a:t>∂ </a:t>
            </a:r>
            <a:r>
              <a:rPr lang="en-US" dirty="0">
                <a:solidFill>
                  <a:schemeClr val="tx1"/>
                </a:solidFill>
                <a:latin typeface="+mn-lt"/>
              </a:rPr>
              <a:t>No </a:t>
            </a:r>
            <a:r>
              <a:rPr lang="en-US" dirty="0" err="1">
                <a:solidFill>
                  <a:schemeClr val="tx1"/>
                </a:solidFill>
                <a:latin typeface="+mn-lt"/>
              </a:rPr>
              <a:t>tumours</a:t>
            </a:r>
            <a:r>
              <a:rPr lang="en-US" dirty="0">
                <a:solidFill>
                  <a:schemeClr val="tx1"/>
                </a:solidFill>
                <a:latin typeface="+mn-lt"/>
              </a:rPr>
              <a:t> of such category were included in this study.</a:t>
            </a:r>
          </a:p>
          <a:p>
            <a:pPr>
              <a:defRPr/>
            </a:pPr>
            <a:endParaRPr lang="en-US" dirty="0">
              <a:solidFill>
                <a:schemeClr val="tx1"/>
              </a:solidFill>
              <a:latin typeface="+mn-lt"/>
            </a:endParaRPr>
          </a:p>
        </p:txBody>
      </p:sp>
      <p:sp>
        <p:nvSpPr>
          <p:cNvPr id="29701" name="Rectangle 587"/>
          <p:cNvSpPr>
            <a:spLocks noChangeArrowheads="1"/>
          </p:cNvSpPr>
          <p:nvPr/>
        </p:nvSpPr>
        <p:spPr bwMode="auto">
          <a:xfrm>
            <a:off x="6940550" y="1758435"/>
            <a:ext cx="184666" cy="369332"/>
          </a:xfrm>
          <a:prstGeom prst="rect">
            <a:avLst/>
          </a:prstGeom>
          <a:solidFill>
            <a:srgbClr val="7B716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AU"/>
          </a:p>
        </p:txBody>
      </p:sp>
      <p:pic>
        <p:nvPicPr>
          <p:cNvPr id="2" name="Picture 1" descr="Screenshot 2018-12-06 at 15.02.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918180"/>
            <a:ext cx="9144000" cy="4521758"/>
          </a:xfrm>
          <a:prstGeom prst="rect">
            <a:avLst/>
          </a:prstGeom>
        </p:spPr>
      </p:pic>
    </p:spTree>
    <p:extLst>
      <p:ext uri="{BB962C8B-B14F-4D97-AF65-F5344CB8AC3E}">
        <p14:creationId xmlns:p14="http://schemas.microsoft.com/office/powerpoint/2010/main" val="2989311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1666" name="Title 2"/>
          <p:cNvSpPr>
            <a:spLocks noGrp="1"/>
          </p:cNvSpPr>
          <p:nvPr>
            <p:ph type="title" idx="4294967295"/>
          </p:nvPr>
        </p:nvSpPr>
        <p:spPr>
          <a:xfrm>
            <a:off x="1146968" y="436438"/>
            <a:ext cx="6850063" cy="496938"/>
          </a:xfrm>
        </p:spPr>
        <p:txBody>
          <a:bodyPr vert="horz" lIns="0" tIns="0" rIns="0" bIns="0" rtlCol="0" anchor="b">
            <a:normAutofit fontScale="90000"/>
          </a:bodyPr>
          <a:lstStyle/>
          <a:p>
            <a:pPr>
              <a:defRPr/>
            </a:pPr>
            <a:r>
              <a:rPr lang="fi-FI" sz="2700" dirty="0" err="1">
                <a:solidFill>
                  <a:srgbClr val="002060"/>
                </a:solidFill>
                <a:latin typeface="+mn-lt"/>
                <a:cs typeface="Times New Roman" pitchFamily="18" charset="0"/>
              </a:rPr>
              <a:t>Risk</a:t>
            </a:r>
            <a:r>
              <a:rPr lang="fi-FI" sz="2700" dirty="0">
                <a:solidFill>
                  <a:srgbClr val="002060"/>
                </a:solidFill>
                <a:latin typeface="+mn-lt"/>
                <a:cs typeface="Times New Roman" pitchFamily="18" charset="0"/>
              </a:rPr>
              <a:t> Group </a:t>
            </a:r>
            <a:r>
              <a:rPr lang="fi-FI" sz="2700" dirty="0" err="1">
                <a:solidFill>
                  <a:srgbClr val="002060"/>
                </a:solidFill>
                <a:latin typeface="+mn-lt"/>
                <a:cs typeface="Times New Roman" pitchFamily="18" charset="0"/>
              </a:rPr>
              <a:t>Classifications</a:t>
            </a:r>
            <a:br>
              <a:rPr lang="fi-FI" sz="3200" dirty="0">
                <a:solidFill>
                  <a:srgbClr val="002060"/>
                </a:solidFill>
                <a:latin typeface="+mn-lt"/>
                <a:cs typeface="Times New Roman" pitchFamily="18" charset="0"/>
              </a:rPr>
            </a:br>
            <a:r>
              <a:rPr lang="fi-FI" sz="2000" dirty="0">
                <a:solidFill>
                  <a:srgbClr val="002060"/>
                </a:solidFill>
                <a:latin typeface="+mn-lt"/>
                <a:cs typeface="Times New Roman" pitchFamily="18" charset="0"/>
              </a:rPr>
              <a:t>”</a:t>
            </a:r>
            <a:r>
              <a:rPr lang="fi-FI" sz="2000" dirty="0" err="1">
                <a:solidFill>
                  <a:srgbClr val="002060"/>
                </a:solidFill>
                <a:latin typeface="+mn-lt"/>
                <a:cs typeface="Times New Roman" pitchFamily="18" charset="0"/>
              </a:rPr>
              <a:t>Significant</a:t>
            </a:r>
            <a:r>
              <a:rPr lang="fi-FI" sz="2000" dirty="0">
                <a:solidFill>
                  <a:srgbClr val="002060"/>
                </a:solidFill>
                <a:latin typeface="+mn-lt"/>
                <a:cs typeface="Times New Roman" pitchFamily="18" charset="0"/>
              </a:rPr>
              <a:t> </a:t>
            </a:r>
            <a:r>
              <a:rPr lang="fi-FI" sz="2000" dirty="0" err="1">
                <a:solidFill>
                  <a:srgbClr val="002060"/>
                </a:solidFill>
                <a:latin typeface="+mn-lt"/>
                <a:cs typeface="Times New Roman" pitchFamily="18" charset="0"/>
              </a:rPr>
              <a:t>risk</a:t>
            </a:r>
            <a:r>
              <a:rPr lang="fi-FI" sz="2000" dirty="0">
                <a:solidFill>
                  <a:srgbClr val="002060"/>
                </a:solidFill>
                <a:latin typeface="+mn-lt"/>
                <a:cs typeface="Times New Roman" pitchFamily="18" charset="0"/>
              </a:rPr>
              <a:t> of </a:t>
            </a:r>
            <a:r>
              <a:rPr lang="fi-FI" sz="2000" dirty="0" err="1">
                <a:solidFill>
                  <a:srgbClr val="002060"/>
                </a:solidFill>
                <a:latin typeface="+mn-lt"/>
                <a:cs typeface="Times New Roman" pitchFamily="18" charset="0"/>
              </a:rPr>
              <a:t>relapse</a:t>
            </a:r>
            <a:r>
              <a:rPr lang="fi-FI" sz="2000" dirty="0">
                <a:solidFill>
                  <a:srgbClr val="002060"/>
                </a:solidFill>
                <a:latin typeface="+mn-lt"/>
                <a:cs typeface="Times New Roman" pitchFamily="18" charset="0"/>
              </a:rPr>
              <a:t>”</a:t>
            </a:r>
            <a:endParaRPr lang="en-GB" sz="2000" dirty="0">
              <a:solidFill>
                <a:srgbClr val="002060"/>
              </a:solidFill>
              <a:latin typeface="+mn-lt"/>
              <a:cs typeface="Times New Roman" pitchFamily="18" charset="0"/>
            </a:endParaRPr>
          </a:p>
        </p:txBody>
      </p:sp>
      <p:sp>
        <p:nvSpPr>
          <p:cNvPr id="1521668" name="Text Box 11"/>
          <p:cNvSpPr txBox="1">
            <a:spLocks noChangeArrowheads="1"/>
          </p:cNvSpPr>
          <p:nvPr/>
        </p:nvSpPr>
        <p:spPr bwMode="auto">
          <a:xfrm>
            <a:off x="539553" y="5115963"/>
            <a:ext cx="43133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defRPr/>
            </a:pPr>
            <a:r>
              <a:rPr lang="fi-FI" sz="1200" i="1">
                <a:solidFill>
                  <a:schemeClr val="tx1">
                    <a:lumMod val="50000"/>
                  </a:schemeClr>
                </a:solidFill>
                <a:ea typeface="ＭＳ Ｐゴシック" pitchFamily="34" charset="-128"/>
                <a:cs typeface="Times New Roman" pitchFamily="18" charset="0"/>
              </a:rPr>
              <a:t>Miettinen M, Lasota J. Sem Diagn Pathol 2006</a:t>
            </a:r>
          </a:p>
        </p:txBody>
      </p:sp>
      <p:graphicFrame>
        <p:nvGraphicFramePr>
          <p:cNvPr id="8" name="Table 20">
            <a:extLst>
              <a:ext uri="{FF2B5EF4-FFF2-40B4-BE49-F238E27FC236}">
                <a16:creationId xmlns:a16="http://schemas.microsoft.com/office/drawing/2014/main" id="{9923A980-7A9D-4218-84AA-B460E43ACFD3}"/>
              </a:ext>
            </a:extLst>
          </p:cNvPr>
          <p:cNvGraphicFramePr>
            <a:graphicFrameLocks noGrp="1"/>
          </p:cNvGraphicFramePr>
          <p:nvPr/>
        </p:nvGraphicFramePr>
        <p:xfrm>
          <a:off x="35497" y="2060849"/>
          <a:ext cx="5616623" cy="3004168"/>
        </p:xfrm>
        <a:graphic>
          <a:graphicData uri="http://schemas.openxmlformats.org/drawingml/2006/table">
            <a:tbl>
              <a:tblPr/>
              <a:tblGrid>
                <a:gridCol w="1069287">
                  <a:extLst>
                    <a:ext uri="{9D8B030D-6E8A-4147-A177-3AD203B41FA5}">
                      <a16:colId xmlns:a16="http://schemas.microsoft.com/office/drawing/2014/main" val="14115497"/>
                    </a:ext>
                  </a:extLst>
                </a:gridCol>
                <a:gridCol w="764381">
                  <a:extLst>
                    <a:ext uri="{9D8B030D-6E8A-4147-A177-3AD203B41FA5}">
                      <a16:colId xmlns:a16="http://schemas.microsoft.com/office/drawing/2014/main" val="1908842614"/>
                    </a:ext>
                  </a:extLst>
                </a:gridCol>
                <a:gridCol w="975787">
                  <a:extLst>
                    <a:ext uri="{9D8B030D-6E8A-4147-A177-3AD203B41FA5}">
                      <a16:colId xmlns:a16="http://schemas.microsoft.com/office/drawing/2014/main" val="2850628037"/>
                    </a:ext>
                  </a:extLst>
                </a:gridCol>
                <a:gridCol w="934195">
                  <a:extLst>
                    <a:ext uri="{9D8B030D-6E8A-4147-A177-3AD203B41FA5}">
                      <a16:colId xmlns:a16="http://schemas.microsoft.com/office/drawing/2014/main" val="3128493678"/>
                    </a:ext>
                  </a:extLst>
                </a:gridCol>
                <a:gridCol w="936487">
                  <a:extLst>
                    <a:ext uri="{9D8B030D-6E8A-4147-A177-3AD203B41FA5}">
                      <a16:colId xmlns:a16="http://schemas.microsoft.com/office/drawing/2014/main" val="2748979247"/>
                    </a:ext>
                  </a:extLst>
                </a:gridCol>
                <a:gridCol w="936486">
                  <a:extLst>
                    <a:ext uri="{9D8B030D-6E8A-4147-A177-3AD203B41FA5}">
                      <a16:colId xmlns:a16="http://schemas.microsoft.com/office/drawing/2014/main" val="1418258158"/>
                    </a:ext>
                  </a:extLst>
                </a:gridCol>
              </a:tblGrid>
              <a:tr h="479331">
                <a:tc gridSpan="2">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600" b="1" i="0" u="none" strike="noStrike" cap="none" normalizeH="0" baseline="0">
                          <a:ln>
                            <a:noFill/>
                          </a:ln>
                          <a:solidFill>
                            <a:schemeClr val="tx1">
                              <a:lumMod val="75000"/>
                            </a:schemeClr>
                          </a:solidFill>
                          <a:effectLst/>
                          <a:latin typeface="Times New Roman" pitchFamily="18" charset="0"/>
                          <a:ea typeface="MS PGothic" panose="020B0600070205080204" pitchFamily="34" charset="-128"/>
                          <a:cs typeface="Times New Roman" pitchFamily="18" charset="0"/>
                        </a:rPr>
                        <a:t>Tumor parameters</a:t>
                      </a:r>
                    </a:p>
                  </a:txBody>
                  <a:tcPr marL="72000" marR="7200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GB"/>
                    </a:p>
                  </a:txBody>
                  <a:tcPr/>
                </a:tc>
                <a:tc gridSpan="4">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1" i="0" u="none" strike="noStrike" cap="none" normalizeH="0" baseline="0">
                          <a:ln>
                            <a:noFill/>
                          </a:ln>
                          <a:solidFill>
                            <a:schemeClr val="tx1">
                              <a:lumMod val="75000"/>
                            </a:schemeClr>
                          </a:solidFill>
                          <a:effectLst/>
                          <a:latin typeface="Times New Roman" pitchFamily="18" charset="0"/>
                          <a:ea typeface="MS PGothic" panose="020B0600070205080204" pitchFamily="34" charset="-128"/>
                          <a:cs typeface="Times New Roman" pitchFamily="18" charset="0"/>
                        </a:rPr>
                        <a:t>% patients with progressive disease</a:t>
                      </a:r>
                    </a:p>
                  </a:txBody>
                  <a:tcPr marL="72000" marR="7200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60254529"/>
                  </a:ext>
                </a:extLst>
              </a:tr>
              <a:tr h="553189">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lumMod val="75000"/>
                            </a:schemeClr>
                          </a:solidFill>
                          <a:effectLst/>
                          <a:latin typeface="Times New Roman" pitchFamily="18" charset="0"/>
                          <a:ea typeface="MS PGothic" panose="020B0600070205080204" pitchFamily="34" charset="-128"/>
                          <a:cs typeface="Times New Roman" pitchFamily="18" charset="0"/>
                        </a:rPr>
                        <a:t>Size</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lumMod val="75000"/>
                            </a:schemeClr>
                          </a:solidFill>
                          <a:effectLst/>
                          <a:latin typeface="Times New Roman" pitchFamily="18" charset="0"/>
                          <a:ea typeface="MS PGothic" panose="020B0600070205080204" pitchFamily="34" charset="-128"/>
                          <a:cs typeface="Times New Roman" pitchFamily="18" charset="0"/>
                        </a:rPr>
                        <a:t>Mitotic count</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lumMod val="75000"/>
                            </a:schemeClr>
                          </a:solidFill>
                          <a:effectLst/>
                          <a:latin typeface="Times New Roman" pitchFamily="18" charset="0"/>
                          <a:ea typeface="MS PGothic" panose="020B0600070205080204" pitchFamily="34" charset="-128"/>
                          <a:cs typeface="Times New Roman" pitchFamily="18" charset="0"/>
                        </a:rPr>
                        <a:t>Stomach</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lumMod val="75000"/>
                            </a:schemeClr>
                          </a:solidFill>
                          <a:effectLst/>
                          <a:latin typeface="Times New Roman" pitchFamily="18" charset="0"/>
                          <a:ea typeface="MS PGothic" panose="020B0600070205080204" pitchFamily="34" charset="-128"/>
                          <a:cs typeface="Times New Roman" pitchFamily="18" charset="0"/>
                        </a:rPr>
                        <a:t>Duodenum</a:t>
                      </a:r>
                    </a:p>
                  </a:txBody>
                  <a:tcPr marL="36000" marR="36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lumMod val="75000"/>
                            </a:schemeClr>
                          </a:solidFill>
                          <a:effectLst/>
                          <a:latin typeface="Times New Roman" pitchFamily="18" charset="0"/>
                          <a:ea typeface="MS PGothic" panose="020B0600070205080204" pitchFamily="34" charset="-128"/>
                          <a:cs typeface="Times New Roman" pitchFamily="18" charset="0"/>
                        </a:rPr>
                        <a:t>Jejunum /</a:t>
                      </a:r>
                      <a:br>
                        <a:rPr kumimoji="0" lang="en-US" altLang="en-US" sz="1400" b="1" i="0" u="none" strike="noStrike" cap="none" normalizeH="0" baseline="0">
                          <a:ln>
                            <a:noFill/>
                          </a:ln>
                          <a:solidFill>
                            <a:schemeClr val="tx1">
                              <a:lumMod val="75000"/>
                            </a:schemeClr>
                          </a:solidFill>
                          <a:effectLst/>
                          <a:latin typeface="Times New Roman" pitchFamily="18" charset="0"/>
                          <a:ea typeface="MS PGothic" panose="020B0600070205080204" pitchFamily="34" charset="-128"/>
                          <a:cs typeface="Times New Roman" pitchFamily="18" charset="0"/>
                        </a:rPr>
                      </a:br>
                      <a:r>
                        <a:rPr kumimoji="0" lang="en-US" altLang="en-US" sz="1400" b="1" i="0" u="none" strike="noStrike" cap="none" normalizeH="0" baseline="0">
                          <a:ln>
                            <a:noFill/>
                          </a:ln>
                          <a:solidFill>
                            <a:schemeClr val="tx1">
                              <a:lumMod val="75000"/>
                            </a:schemeClr>
                          </a:solidFill>
                          <a:effectLst/>
                          <a:latin typeface="Times New Roman" pitchFamily="18" charset="0"/>
                          <a:ea typeface="MS PGothic" panose="020B0600070205080204" pitchFamily="34" charset="-128"/>
                          <a:cs typeface="Times New Roman" pitchFamily="18" charset="0"/>
                        </a:rPr>
                        <a:t>Ileum</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lumMod val="75000"/>
                            </a:schemeClr>
                          </a:solidFill>
                          <a:effectLst/>
                          <a:latin typeface="Times New Roman" pitchFamily="18" charset="0"/>
                          <a:ea typeface="MS PGothic" panose="020B0600070205080204" pitchFamily="34" charset="-128"/>
                          <a:cs typeface="Times New Roman" pitchFamily="18" charset="0"/>
                        </a:rPr>
                        <a:t>Rectum</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2391455580"/>
                  </a:ext>
                </a:extLst>
              </a:tr>
              <a:tr h="255456">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&gt;2, ≤5 cm</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rowSpan="3">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≤5 per 50</a:t>
                      </a:r>
                      <a:b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b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HPFs</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1.9</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8.3</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4.3</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8.5</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06582444"/>
                  </a:ext>
                </a:extLst>
              </a:tr>
              <a:tr h="474912">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&gt;5, ≤10 cm</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en-GB"/>
                    </a:p>
                  </a:txBody>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3.6</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34</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rgbClr val="C00000"/>
                          </a:solidFill>
                          <a:effectLst/>
                          <a:latin typeface="Times New Roman" pitchFamily="18" charset="0"/>
                          <a:ea typeface="MS PGothic" panose="020B0600070205080204" pitchFamily="34" charset="-128"/>
                          <a:cs typeface="Times New Roman" pitchFamily="18" charset="0"/>
                        </a:rPr>
                        <a:t>24</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2D050"/>
                    </a:solidFill>
                  </a:tcPr>
                </a:tc>
                <a:tc rowSpan="2">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57</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23280217"/>
                  </a:ext>
                </a:extLst>
              </a:tr>
              <a:tr h="255456">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&gt;10 cm</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en-GB"/>
                    </a:p>
                  </a:txBody>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rgbClr val="C00000"/>
                          </a:solidFill>
                          <a:effectLst/>
                          <a:latin typeface="Times New Roman" pitchFamily="18" charset="0"/>
                          <a:ea typeface="MS PGothic" panose="020B0600070205080204" pitchFamily="34" charset="-128"/>
                          <a:cs typeface="Times New Roman" pitchFamily="18" charset="0"/>
                        </a:rPr>
                        <a:t>12</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2D050"/>
                    </a:solidFill>
                  </a:tcPr>
                </a:tc>
                <a:tc vMerge="1">
                  <a:txBody>
                    <a:bodyPr/>
                    <a:lstStyle/>
                    <a:p>
                      <a:endParaRPr lang="en-GB"/>
                    </a:p>
                  </a:txBody>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52</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GB"/>
                    </a:p>
                  </a:txBody>
                  <a:tcPr/>
                </a:tc>
                <a:extLst>
                  <a:ext uri="{0D108BD9-81ED-4DB2-BD59-A6C34878D82A}">
                    <a16:rowId xmlns:a16="http://schemas.microsoft.com/office/drawing/2014/main" val="4077988469"/>
                  </a:ext>
                </a:extLst>
              </a:tr>
              <a:tr h="255456">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&gt;2, ≤5 cm</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rowSpan="3">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&gt;5 per 50</a:t>
                      </a:r>
                      <a:b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b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HPFs</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rgbClr val="C00000"/>
                          </a:solidFill>
                          <a:effectLst/>
                          <a:latin typeface="Times New Roman" pitchFamily="18" charset="0"/>
                          <a:ea typeface="MS PGothic" panose="020B0600070205080204" pitchFamily="34" charset="-128"/>
                          <a:cs typeface="Times New Roman" pitchFamily="18" charset="0"/>
                        </a:rPr>
                        <a:t>16</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50</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73</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52</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93323502"/>
                  </a:ext>
                </a:extLst>
              </a:tr>
              <a:tr h="474912">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&gt;5, ≤10 cm</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en-GB"/>
                    </a:p>
                  </a:txBody>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55</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86</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85</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71</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42039844"/>
                  </a:ext>
                </a:extLst>
              </a:tr>
              <a:tr h="255456">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&gt;10 cm</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en-GB"/>
                    </a:p>
                  </a:txBody>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86</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GB"/>
                    </a:p>
                  </a:txBody>
                  <a:tcPr/>
                </a:tc>
                <a:tc>
                  <a:txBody>
                    <a:bodyPr/>
                    <a:lstStyle>
                      <a:lvl1pPr>
                        <a:lnSpc>
                          <a:spcPct val="90000"/>
                        </a:lnSpc>
                        <a:spcBef>
                          <a:spcPct val="30000"/>
                        </a:spcBef>
                        <a:buClr>
                          <a:srgbClr val="FFFF00"/>
                        </a:buClr>
                        <a:buSzPct val="75000"/>
                        <a:buFont typeface="Wingdings" panose="05000000000000000000" pitchFamily="2" charset="2"/>
                        <a:defRPr sz="2400">
                          <a:solidFill>
                            <a:srgbClr val="CCECFF"/>
                          </a:solidFill>
                          <a:latin typeface="Arial Black" panose="020B0A04020102020204" pitchFamily="34" charset="0"/>
                          <a:ea typeface="MS PGothic" panose="020B0600070205080204" pitchFamily="34" charset="-128"/>
                        </a:defRPr>
                      </a:lvl1pPr>
                      <a:lvl2pPr marL="742950" indent="-285750">
                        <a:lnSpc>
                          <a:spcPct val="90000"/>
                        </a:lnSpc>
                        <a:spcBef>
                          <a:spcPct val="30000"/>
                        </a:spcBef>
                        <a:buClr>
                          <a:srgbClr val="CCECFF"/>
                        </a:buClr>
                        <a:buSzPct val="75000"/>
                        <a:buFont typeface="Wingdings" panose="05000000000000000000" pitchFamily="2" charset="2"/>
                        <a:defRPr sz="2000">
                          <a:solidFill>
                            <a:srgbClr val="FFFFFF"/>
                          </a:solidFill>
                          <a:latin typeface="Arial Black" panose="020B0A04020102020204" pitchFamily="34" charset="0"/>
                          <a:ea typeface="MS PGothic" panose="020B0600070205080204" pitchFamily="34" charset="-128"/>
                        </a:defRPr>
                      </a:lvl2pPr>
                      <a:lvl3pPr marL="1143000" indent="-228600">
                        <a:lnSpc>
                          <a:spcPct val="90000"/>
                        </a:lnSpc>
                        <a:spcBef>
                          <a:spcPct val="30000"/>
                        </a:spcBef>
                        <a:buSzPct val="100000"/>
                        <a:defRPr sz="2000" b="1">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30000"/>
                        </a:spcBef>
                        <a:buSzPct val="100000"/>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30000"/>
                        </a:spcBef>
                        <a:spcAft>
                          <a:spcPct val="0"/>
                        </a:spcAft>
                        <a:buSzPct val="100000"/>
                        <a:defRPr sz="12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ea typeface="MS PGothic" panose="020B0600070205080204" pitchFamily="34" charset="-128"/>
                          <a:cs typeface="Times New Roman" pitchFamily="18" charset="0"/>
                        </a:rPr>
                        <a:t>90</a:t>
                      </a:r>
                    </a:p>
                  </a:txBody>
                  <a:tcPr marL="72000" marR="72000" marT="18000" marB="180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GB"/>
                    </a:p>
                  </a:txBody>
                  <a:tcPr/>
                </a:tc>
                <a:extLst>
                  <a:ext uri="{0D108BD9-81ED-4DB2-BD59-A6C34878D82A}">
                    <a16:rowId xmlns:a16="http://schemas.microsoft.com/office/drawing/2014/main" val="2542656771"/>
                  </a:ext>
                </a:extLst>
              </a:tr>
            </a:tbl>
          </a:graphicData>
        </a:graphic>
      </p:graphicFrame>
      <p:pic>
        <p:nvPicPr>
          <p:cNvPr id="10" name="Immagine 1">
            <a:extLst>
              <a:ext uri="{FF2B5EF4-FFF2-40B4-BE49-F238E27FC236}">
                <a16:creationId xmlns:a16="http://schemas.microsoft.com/office/drawing/2014/main" id="{2F3E0645-4401-4D48-8306-7FBE3FFCD6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9" y="1916832"/>
            <a:ext cx="3384376" cy="296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1">
            <a:extLst>
              <a:ext uri="{FF2B5EF4-FFF2-40B4-BE49-F238E27FC236}">
                <a16:creationId xmlns:a16="http://schemas.microsoft.com/office/drawing/2014/main" id="{14828F79-81E8-4C2B-A506-D89620E7E648}"/>
              </a:ext>
            </a:extLst>
          </p:cNvPr>
          <p:cNvSpPr txBox="1">
            <a:spLocks/>
          </p:cNvSpPr>
          <p:nvPr/>
        </p:nvSpPr>
        <p:spPr>
          <a:xfrm>
            <a:off x="6181483" y="4889145"/>
            <a:ext cx="3312368" cy="438150"/>
          </a:xfrm>
          <a:prstGeom prst="rect">
            <a:avLst/>
          </a:prstGeom>
        </p:spPr>
        <p:txBody>
          <a:bodyPr/>
          <a:lstStyle>
            <a:lvl1pPr marL="342900" indent="-342900" algn="l" rtl="0" eaLnBrk="1" fontAlgn="base" hangingPunct="1">
              <a:spcBef>
                <a:spcPct val="20000"/>
              </a:spcBef>
              <a:spcAft>
                <a:spcPct val="0"/>
              </a:spcAft>
              <a:buClr>
                <a:schemeClr val="accent1"/>
              </a:buClr>
              <a:buChar char="•"/>
              <a:defRPr sz="2400">
                <a:solidFill>
                  <a:srgbClr val="58595B"/>
                </a:solidFill>
                <a:latin typeface="+mn-lt"/>
                <a:ea typeface="+mn-ea"/>
                <a:cs typeface="+mn-cs"/>
              </a:defRPr>
            </a:lvl1pPr>
            <a:lvl2pPr marL="742950" indent="-285750" algn="l" rtl="0" eaLnBrk="1" fontAlgn="base" hangingPunct="1">
              <a:spcBef>
                <a:spcPct val="20000"/>
              </a:spcBef>
              <a:spcAft>
                <a:spcPct val="0"/>
              </a:spcAft>
              <a:buClr>
                <a:schemeClr val="accent2"/>
              </a:buClr>
              <a:buChar char="–"/>
              <a:defRPr sz="2000">
                <a:solidFill>
                  <a:srgbClr val="58595B"/>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800">
                <a:solidFill>
                  <a:srgbClr val="58595B"/>
                </a:solidFill>
                <a:latin typeface="+mn-lt"/>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rgbClr val="58595B"/>
                </a:solidFill>
                <a:latin typeface="+mn-lt"/>
              </a:defRPr>
            </a:lvl4pPr>
            <a:lvl5pPr marL="2057400" indent="-228600" algn="l" rtl="0" eaLnBrk="1" fontAlgn="base" hangingPunct="1">
              <a:spcBef>
                <a:spcPct val="20000"/>
              </a:spcBef>
              <a:spcAft>
                <a:spcPct val="0"/>
              </a:spcAft>
              <a:buClr>
                <a:schemeClr val="accent1"/>
              </a:buClr>
              <a:buFont typeface="Arial" panose="020B0604020202020204" pitchFamily="34" charset="0"/>
              <a:buChar char="•"/>
              <a:defRPr sz="1600">
                <a:solidFill>
                  <a:srgbClr val="58595B"/>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GB" sz="1200" i="1" kern="0">
                <a:latin typeface="Times New Roman" pitchFamily="18" charset="0"/>
                <a:cs typeface="Times New Roman" pitchFamily="18" charset="0"/>
              </a:rPr>
              <a:t>Joensuu H, et al. Lancet </a:t>
            </a:r>
            <a:r>
              <a:rPr lang="en-GB" sz="1200" i="1" kern="0" err="1">
                <a:latin typeface="Times New Roman" pitchFamily="18" charset="0"/>
                <a:cs typeface="Times New Roman" pitchFamily="18" charset="0"/>
              </a:rPr>
              <a:t>Oncol</a:t>
            </a:r>
            <a:r>
              <a:rPr lang="en-GB" sz="1200" i="1" kern="0">
                <a:latin typeface="Times New Roman" pitchFamily="18" charset="0"/>
                <a:cs typeface="Times New Roman" pitchFamily="18" charset="0"/>
              </a:rPr>
              <a:t> 2012</a:t>
            </a:r>
          </a:p>
        </p:txBody>
      </p:sp>
      <p:sp>
        <p:nvSpPr>
          <p:cNvPr id="2" name="ZoneTexte 1"/>
          <p:cNvSpPr txBox="1"/>
          <p:nvPr/>
        </p:nvSpPr>
        <p:spPr>
          <a:xfrm>
            <a:off x="6633490" y="1484785"/>
            <a:ext cx="2028119" cy="523220"/>
          </a:xfrm>
          <a:prstGeom prst="rect">
            <a:avLst/>
          </a:prstGeom>
          <a:noFill/>
        </p:spPr>
        <p:txBody>
          <a:bodyPr wrap="none" rtlCol="0">
            <a:spAutoFit/>
          </a:bodyPr>
          <a:lstStyle/>
          <a:p>
            <a:pPr algn="ctr"/>
            <a:r>
              <a:rPr lang="fr-FR" sz="1400" err="1">
                <a:latin typeface="Times New Roman" pitchFamily="18" charset="0"/>
                <a:cs typeface="Times New Roman" pitchFamily="18" charset="0"/>
              </a:rPr>
              <a:t>Decrease</a:t>
            </a:r>
            <a:r>
              <a:rPr lang="fr-FR" sz="1400">
                <a:latin typeface="Times New Roman" pitchFamily="18" charset="0"/>
                <a:cs typeface="Times New Roman" pitchFamily="18" charset="0"/>
              </a:rPr>
              <a:t> of </a:t>
            </a:r>
            <a:r>
              <a:rPr lang="fr-FR" sz="1400" err="1">
                <a:latin typeface="Times New Roman" pitchFamily="18" charset="0"/>
                <a:cs typeface="Times New Roman" pitchFamily="18" charset="0"/>
              </a:rPr>
              <a:t>risk</a:t>
            </a:r>
            <a:r>
              <a:rPr lang="fr-FR" sz="1400">
                <a:latin typeface="Times New Roman" pitchFamily="18" charset="0"/>
                <a:cs typeface="Times New Roman" pitchFamily="18" charset="0"/>
              </a:rPr>
              <a:t> </a:t>
            </a:r>
            <a:r>
              <a:rPr lang="fr-FR" sz="1400" err="1">
                <a:latin typeface="Times New Roman" pitchFamily="18" charset="0"/>
                <a:cs typeface="Times New Roman" pitchFamily="18" charset="0"/>
              </a:rPr>
              <a:t>with</a:t>
            </a:r>
            <a:r>
              <a:rPr lang="fr-FR" sz="1400">
                <a:latin typeface="Times New Roman" pitchFamily="18" charset="0"/>
                <a:cs typeface="Times New Roman" pitchFamily="18" charset="0"/>
              </a:rPr>
              <a:t> </a:t>
            </a:r>
          </a:p>
          <a:p>
            <a:pPr algn="ctr"/>
            <a:r>
              <a:rPr lang="fr-FR" sz="1400">
                <a:latin typeface="Times New Roman" pitchFamily="18" charset="0"/>
                <a:cs typeface="Times New Roman" pitchFamily="18" charset="0"/>
              </a:rPr>
              <a:t>« Joensuu » classification</a:t>
            </a:r>
          </a:p>
        </p:txBody>
      </p:sp>
      <p:sp>
        <p:nvSpPr>
          <p:cNvPr id="3" name="ZoneTexte 2"/>
          <p:cNvSpPr txBox="1"/>
          <p:nvPr/>
        </p:nvSpPr>
        <p:spPr>
          <a:xfrm>
            <a:off x="6181482" y="5601459"/>
            <a:ext cx="2518638" cy="323165"/>
          </a:xfrm>
          <a:prstGeom prst="rect">
            <a:avLst/>
          </a:prstGeom>
          <a:solidFill>
            <a:schemeClr val="bg1">
              <a:lumMod val="95000"/>
            </a:schemeClr>
          </a:solidFill>
        </p:spPr>
        <p:txBody>
          <a:bodyPr wrap="none" rtlCol="0">
            <a:spAutoFit/>
          </a:bodyPr>
          <a:lstStyle/>
          <a:p>
            <a:r>
              <a:rPr lang="fr-FR" sz="1500" err="1">
                <a:latin typeface="Times New Roman" panose="02020603050405020304" pitchFamily="18" charset="0"/>
                <a:cs typeface="Times New Roman" panose="02020603050405020304" pitchFamily="18" charset="0"/>
              </a:rPr>
              <a:t>Around</a:t>
            </a:r>
            <a:r>
              <a:rPr lang="fr-FR" sz="1500">
                <a:latin typeface="Times New Roman" panose="02020603050405020304" pitchFamily="18" charset="0"/>
                <a:cs typeface="Times New Roman" panose="02020603050405020304" pitchFamily="18" charset="0"/>
              </a:rPr>
              <a:t> 10% of </a:t>
            </a:r>
            <a:r>
              <a:rPr lang="fr-FR" sz="1500" err="1">
                <a:latin typeface="Times New Roman" panose="02020603050405020304" pitchFamily="18" charset="0"/>
                <a:cs typeface="Times New Roman" panose="02020603050405020304" pitchFamily="18" charset="0"/>
              </a:rPr>
              <a:t>risk</a:t>
            </a:r>
            <a:r>
              <a:rPr lang="fr-FR" sz="1500">
                <a:latin typeface="Times New Roman" panose="02020603050405020304" pitchFamily="18" charset="0"/>
                <a:cs typeface="Times New Roman" panose="02020603050405020304" pitchFamily="18" charset="0"/>
              </a:rPr>
              <a:t> of relapse</a:t>
            </a:r>
          </a:p>
        </p:txBody>
      </p:sp>
    </p:spTree>
    <p:extLst>
      <p:ext uri="{BB962C8B-B14F-4D97-AF65-F5344CB8AC3E}">
        <p14:creationId xmlns:p14="http://schemas.microsoft.com/office/powerpoint/2010/main" val="3280546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Overview of adjuvant trials</a:t>
            </a:r>
          </a:p>
        </p:txBody>
      </p:sp>
      <p:pic>
        <p:nvPicPr>
          <p:cNvPr id="4" name="Picture 3" descr="Screen Shot 2017-12-16 at 06.41.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8044"/>
            <a:ext cx="9144000" cy="5043894"/>
          </a:xfrm>
          <a:prstGeom prst="rect">
            <a:avLst/>
          </a:prstGeom>
        </p:spPr>
      </p:pic>
    </p:spTree>
    <p:extLst>
      <p:ext uri="{BB962C8B-B14F-4D97-AF65-F5344CB8AC3E}">
        <p14:creationId xmlns:p14="http://schemas.microsoft.com/office/powerpoint/2010/main" val="2395847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184"/>
            <a:ext cx="8229600" cy="1143000"/>
          </a:xfrm>
        </p:spPr>
        <p:txBody>
          <a:bodyPr>
            <a:normAutofit/>
          </a:bodyPr>
          <a:lstStyle/>
          <a:p>
            <a:r>
              <a:rPr lang="en-US" sz="3200" b="1" dirty="0">
                <a:solidFill>
                  <a:srgbClr val="002060"/>
                </a:solidFill>
              </a:rPr>
              <a:t>ACOSOG Z9001 Phase III trial : RFS</a:t>
            </a:r>
          </a:p>
        </p:txBody>
      </p:sp>
      <p:pic>
        <p:nvPicPr>
          <p:cNvPr id="4" name="Picture 3" descr="Screen Shot 2017-12-16 at 06.42.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3686"/>
            <a:ext cx="9144000" cy="5624321"/>
          </a:xfrm>
          <a:prstGeom prst="rect">
            <a:avLst/>
          </a:prstGeom>
        </p:spPr>
      </p:pic>
    </p:spTree>
    <p:extLst>
      <p:ext uri="{BB962C8B-B14F-4D97-AF65-F5344CB8AC3E}">
        <p14:creationId xmlns:p14="http://schemas.microsoft.com/office/powerpoint/2010/main" val="2856635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3"/>
          <p:cNvSpPr txBox="1">
            <a:spLocks noChangeArrowheads="1"/>
          </p:cNvSpPr>
          <p:nvPr/>
        </p:nvSpPr>
        <p:spPr bwMode="auto">
          <a:xfrm>
            <a:off x="3495677" y="1557338"/>
            <a:ext cx="4124325"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20000"/>
              </a:lnSpc>
              <a:spcBef>
                <a:spcPct val="50000"/>
              </a:spcBef>
            </a:pPr>
            <a:r>
              <a:rPr lang="fi-FI" sz="1800" b="1"/>
              <a:t>HR = 0.46 (95% CI = 0.32, 0.65); </a:t>
            </a:r>
            <a:r>
              <a:rPr lang="fi-FI" sz="1800" b="1" i="1"/>
              <a:t>P</a:t>
            </a:r>
            <a:r>
              <a:rPr lang="fi-FI" sz="1800" b="1"/>
              <a:t> &lt; .0001</a:t>
            </a:r>
          </a:p>
        </p:txBody>
      </p:sp>
      <p:sp>
        <p:nvSpPr>
          <p:cNvPr id="59394" name="Title 62"/>
          <p:cNvSpPr>
            <a:spLocks noGrp="1"/>
          </p:cNvSpPr>
          <p:nvPr>
            <p:ph type="title"/>
          </p:nvPr>
        </p:nvSpPr>
        <p:spPr>
          <a:xfrm>
            <a:off x="7938" y="188913"/>
            <a:ext cx="9144000" cy="1143000"/>
          </a:xfrm>
          <a:solidFill>
            <a:srgbClr val="FFFFFF"/>
          </a:solidFill>
        </p:spPr>
        <p:txBody>
          <a:bodyPr/>
          <a:lstStyle/>
          <a:p>
            <a:pPr eaLnBrk="1" hangingPunct="1"/>
            <a:r>
              <a:rPr lang="fi-FI" sz="3200" b="1" dirty="0">
                <a:solidFill>
                  <a:srgbClr val="002060"/>
                </a:solidFill>
                <a:latin typeface="Calibri" charset="0"/>
              </a:rPr>
              <a:t>SSGXVIII: </a:t>
            </a:r>
            <a:r>
              <a:rPr lang="fi-FI" sz="3200" b="1" dirty="0" err="1">
                <a:solidFill>
                  <a:srgbClr val="002060"/>
                </a:solidFill>
                <a:latin typeface="Calibri" charset="0"/>
              </a:rPr>
              <a:t>Recurrence-Free</a:t>
            </a:r>
            <a:r>
              <a:rPr lang="fi-FI" sz="3200" b="1" dirty="0">
                <a:solidFill>
                  <a:srgbClr val="002060"/>
                </a:solidFill>
                <a:latin typeface="Calibri" charset="0"/>
              </a:rPr>
              <a:t> </a:t>
            </a:r>
            <a:r>
              <a:rPr lang="fi-FI" sz="3200" b="1" dirty="0" err="1">
                <a:solidFill>
                  <a:srgbClr val="002060"/>
                </a:solidFill>
                <a:latin typeface="Calibri" charset="0"/>
              </a:rPr>
              <a:t>Survival</a:t>
            </a:r>
            <a:r>
              <a:rPr lang="fi-FI" sz="3200" b="1" dirty="0">
                <a:solidFill>
                  <a:srgbClr val="002060"/>
                </a:solidFill>
                <a:latin typeface="Calibri" charset="0"/>
              </a:rPr>
              <a:t> (ITT)</a:t>
            </a:r>
            <a:endParaRPr lang="en-US" sz="3200" b="1" dirty="0">
              <a:solidFill>
                <a:srgbClr val="002060"/>
              </a:solidFill>
              <a:latin typeface="Calibri" charset="0"/>
            </a:endParaRPr>
          </a:p>
        </p:txBody>
      </p:sp>
      <p:sp>
        <p:nvSpPr>
          <p:cNvPr id="59395" name="Text Box 31"/>
          <p:cNvSpPr txBox="1">
            <a:spLocks noChangeArrowheads="1"/>
          </p:cNvSpPr>
          <p:nvPr/>
        </p:nvSpPr>
        <p:spPr bwMode="auto">
          <a:xfrm>
            <a:off x="1" y="6536430"/>
            <a:ext cx="3355892"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182880" bIns="91440" anchor="b">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err="1"/>
              <a:t>Joensuu</a:t>
            </a:r>
            <a:r>
              <a:rPr lang="en-US" sz="1200" dirty="0"/>
              <a:t> H, et al. </a:t>
            </a:r>
            <a:r>
              <a:rPr lang="en-US" sz="1200" i="1" dirty="0"/>
              <a:t>JAMA</a:t>
            </a:r>
            <a:r>
              <a:rPr lang="en-US" sz="1200" dirty="0"/>
              <a:t>. 2012;307(12):1265-1272.</a:t>
            </a:r>
          </a:p>
        </p:txBody>
      </p:sp>
      <p:sp>
        <p:nvSpPr>
          <p:cNvPr id="59396" name="Text Box 5"/>
          <p:cNvSpPr txBox="1">
            <a:spLocks noChangeArrowheads="1"/>
          </p:cNvSpPr>
          <p:nvPr/>
        </p:nvSpPr>
        <p:spPr bwMode="auto">
          <a:xfrm>
            <a:off x="3465517" y="3389319"/>
            <a:ext cx="8715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1800" b="1">
                <a:solidFill>
                  <a:srgbClr val="FF0000"/>
                </a:solidFill>
              </a:rPr>
              <a:t>60.1%</a:t>
            </a:r>
          </a:p>
        </p:txBody>
      </p:sp>
      <p:sp>
        <p:nvSpPr>
          <p:cNvPr id="59397" name="Text Box 6"/>
          <p:cNvSpPr txBox="1">
            <a:spLocks noChangeArrowheads="1"/>
          </p:cNvSpPr>
          <p:nvPr/>
        </p:nvSpPr>
        <p:spPr bwMode="auto">
          <a:xfrm>
            <a:off x="4827588" y="3840171"/>
            <a:ext cx="7810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1800" b="1">
                <a:solidFill>
                  <a:srgbClr val="FF0000"/>
                </a:solidFill>
              </a:rPr>
              <a:t>47.9%</a:t>
            </a:r>
          </a:p>
        </p:txBody>
      </p:sp>
      <p:sp>
        <p:nvSpPr>
          <p:cNvPr id="59398" name="Text Box 7"/>
          <p:cNvSpPr txBox="1">
            <a:spLocks noChangeArrowheads="1"/>
          </p:cNvSpPr>
          <p:nvPr/>
        </p:nvSpPr>
        <p:spPr bwMode="auto">
          <a:xfrm>
            <a:off x="3617915" y="2036763"/>
            <a:ext cx="1011237"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1800" b="1">
                <a:solidFill>
                  <a:srgbClr val="0070C0"/>
                </a:solidFill>
              </a:rPr>
              <a:t>    86.6%</a:t>
            </a:r>
          </a:p>
        </p:txBody>
      </p:sp>
      <p:sp>
        <p:nvSpPr>
          <p:cNvPr id="59399" name="Text Box 8"/>
          <p:cNvSpPr txBox="1">
            <a:spLocks noChangeArrowheads="1"/>
          </p:cNvSpPr>
          <p:nvPr/>
        </p:nvSpPr>
        <p:spPr bwMode="auto">
          <a:xfrm>
            <a:off x="5203829" y="2876558"/>
            <a:ext cx="7731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1800" b="1">
                <a:solidFill>
                  <a:srgbClr val="0070C0"/>
                </a:solidFill>
              </a:rPr>
              <a:t>65.6%</a:t>
            </a:r>
          </a:p>
        </p:txBody>
      </p:sp>
      <p:sp>
        <p:nvSpPr>
          <p:cNvPr id="59400" name="Line 9"/>
          <p:cNvSpPr>
            <a:spLocks noChangeShapeType="1"/>
          </p:cNvSpPr>
          <p:nvPr/>
        </p:nvSpPr>
        <p:spPr bwMode="auto">
          <a:xfrm>
            <a:off x="6080127" y="4448175"/>
            <a:ext cx="431800" cy="0"/>
          </a:xfrm>
          <a:prstGeom prst="line">
            <a:avLst/>
          </a:prstGeom>
          <a:noFill/>
          <a:ln w="28575">
            <a:solidFill>
              <a:srgbClr val="0070C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01" name="Line 10"/>
          <p:cNvSpPr>
            <a:spLocks noChangeShapeType="1"/>
          </p:cNvSpPr>
          <p:nvPr/>
        </p:nvSpPr>
        <p:spPr bwMode="auto">
          <a:xfrm>
            <a:off x="6080127" y="4953000"/>
            <a:ext cx="431800"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02" name="Text Box 11"/>
          <p:cNvSpPr txBox="1">
            <a:spLocks noChangeArrowheads="1"/>
          </p:cNvSpPr>
          <p:nvPr/>
        </p:nvSpPr>
        <p:spPr bwMode="auto">
          <a:xfrm>
            <a:off x="6581775" y="4232275"/>
            <a:ext cx="2260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2000" b="1">
                <a:solidFill>
                  <a:srgbClr val="0070C0"/>
                </a:solidFill>
              </a:rPr>
              <a:t>36 mo, n = 198</a:t>
            </a:r>
          </a:p>
        </p:txBody>
      </p:sp>
      <p:sp>
        <p:nvSpPr>
          <p:cNvPr id="59403" name="Text Box 12"/>
          <p:cNvSpPr txBox="1">
            <a:spLocks noChangeArrowheads="1"/>
          </p:cNvSpPr>
          <p:nvPr/>
        </p:nvSpPr>
        <p:spPr bwMode="auto">
          <a:xfrm>
            <a:off x="6572250" y="4746633"/>
            <a:ext cx="2260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2000" b="1">
                <a:solidFill>
                  <a:srgbClr val="FF0000"/>
                </a:solidFill>
              </a:rPr>
              <a:t>12 mo, n = 199</a:t>
            </a:r>
          </a:p>
        </p:txBody>
      </p:sp>
      <p:sp>
        <p:nvSpPr>
          <p:cNvPr id="59404" name="Rectangle 15"/>
          <p:cNvSpPr>
            <a:spLocks noChangeArrowheads="1"/>
          </p:cNvSpPr>
          <p:nvPr/>
        </p:nvSpPr>
        <p:spPr bwMode="auto">
          <a:xfrm>
            <a:off x="2030654" y="5772158"/>
            <a:ext cx="1169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0</a:t>
            </a:r>
          </a:p>
        </p:txBody>
      </p:sp>
      <p:sp>
        <p:nvSpPr>
          <p:cNvPr id="59405" name="Rectangle 16"/>
          <p:cNvSpPr>
            <a:spLocks noChangeArrowheads="1"/>
          </p:cNvSpPr>
          <p:nvPr/>
        </p:nvSpPr>
        <p:spPr bwMode="auto">
          <a:xfrm>
            <a:off x="2718041" y="5772158"/>
            <a:ext cx="1169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1</a:t>
            </a:r>
          </a:p>
        </p:txBody>
      </p:sp>
      <p:sp>
        <p:nvSpPr>
          <p:cNvPr id="59406" name="Rectangle 17"/>
          <p:cNvSpPr>
            <a:spLocks noChangeArrowheads="1"/>
          </p:cNvSpPr>
          <p:nvPr/>
        </p:nvSpPr>
        <p:spPr bwMode="auto">
          <a:xfrm>
            <a:off x="3403841" y="5772158"/>
            <a:ext cx="1169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2</a:t>
            </a:r>
          </a:p>
        </p:txBody>
      </p:sp>
      <p:sp>
        <p:nvSpPr>
          <p:cNvPr id="59407" name="Rectangle 18"/>
          <p:cNvSpPr>
            <a:spLocks noChangeArrowheads="1"/>
          </p:cNvSpPr>
          <p:nvPr/>
        </p:nvSpPr>
        <p:spPr bwMode="auto">
          <a:xfrm>
            <a:off x="4091229" y="5772158"/>
            <a:ext cx="1169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3</a:t>
            </a:r>
          </a:p>
        </p:txBody>
      </p:sp>
      <p:sp>
        <p:nvSpPr>
          <p:cNvPr id="59408" name="Rectangle 19"/>
          <p:cNvSpPr>
            <a:spLocks noChangeArrowheads="1"/>
          </p:cNvSpPr>
          <p:nvPr/>
        </p:nvSpPr>
        <p:spPr bwMode="auto">
          <a:xfrm>
            <a:off x="4777029" y="5772158"/>
            <a:ext cx="1169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4</a:t>
            </a:r>
          </a:p>
        </p:txBody>
      </p:sp>
      <p:sp>
        <p:nvSpPr>
          <p:cNvPr id="59409" name="Rectangle 20"/>
          <p:cNvSpPr>
            <a:spLocks noChangeArrowheads="1"/>
          </p:cNvSpPr>
          <p:nvPr/>
        </p:nvSpPr>
        <p:spPr bwMode="auto">
          <a:xfrm>
            <a:off x="5464416" y="5772158"/>
            <a:ext cx="1169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5</a:t>
            </a:r>
          </a:p>
        </p:txBody>
      </p:sp>
      <p:sp>
        <p:nvSpPr>
          <p:cNvPr id="59410" name="Rectangle 21"/>
          <p:cNvSpPr>
            <a:spLocks noChangeArrowheads="1"/>
          </p:cNvSpPr>
          <p:nvPr/>
        </p:nvSpPr>
        <p:spPr bwMode="auto">
          <a:xfrm>
            <a:off x="6150216" y="5772158"/>
            <a:ext cx="1169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6</a:t>
            </a:r>
          </a:p>
        </p:txBody>
      </p:sp>
      <p:sp>
        <p:nvSpPr>
          <p:cNvPr id="59411" name="Rectangle 23"/>
          <p:cNvSpPr>
            <a:spLocks noChangeArrowheads="1"/>
          </p:cNvSpPr>
          <p:nvPr/>
        </p:nvSpPr>
        <p:spPr bwMode="auto">
          <a:xfrm>
            <a:off x="1772133" y="5551496"/>
            <a:ext cx="1169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0</a:t>
            </a:r>
          </a:p>
        </p:txBody>
      </p:sp>
      <p:sp>
        <p:nvSpPr>
          <p:cNvPr id="59412" name="Rectangle 24"/>
          <p:cNvSpPr>
            <a:spLocks noChangeArrowheads="1"/>
          </p:cNvSpPr>
          <p:nvPr/>
        </p:nvSpPr>
        <p:spPr bwMode="auto">
          <a:xfrm>
            <a:off x="1655138" y="4792671"/>
            <a:ext cx="23398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20</a:t>
            </a:r>
          </a:p>
        </p:txBody>
      </p:sp>
      <p:sp>
        <p:nvSpPr>
          <p:cNvPr id="59413" name="Rectangle 25"/>
          <p:cNvSpPr>
            <a:spLocks noChangeArrowheads="1"/>
          </p:cNvSpPr>
          <p:nvPr/>
        </p:nvSpPr>
        <p:spPr bwMode="auto">
          <a:xfrm>
            <a:off x="1655138" y="4032258"/>
            <a:ext cx="23398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40</a:t>
            </a:r>
          </a:p>
        </p:txBody>
      </p:sp>
      <p:sp>
        <p:nvSpPr>
          <p:cNvPr id="59414" name="Rectangle 26"/>
          <p:cNvSpPr>
            <a:spLocks noChangeArrowheads="1"/>
          </p:cNvSpPr>
          <p:nvPr/>
        </p:nvSpPr>
        <p:spPr bwMode="auto">
          <a:xfrm>
            <a:off x="1655138" y="3271846"/>
            <a:ext cx="23398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60</a:t>
            </a:r>
          </a:p>
        </p:txBody>
      </p:sp>
      <p:sp>
        <p:nvSpPr>
          <p:cNvPr id="59415" name="Rectangle 27"/>
          <p:cNvSpPr>
            <a:spLocks noChangeArrowheads="1"/>
          </p:cNvSpPr>
          <p:nvPr/>
        </p:nvSpPr>
        <p:spPr bwMode="auto">
          <a:xfrm>
            <a:off x="1655138" y="2513021"/>
            <a:ext cx="23398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80</a:t>
            </a:r>
          </a:p>
        </p:txBody>
      </p:sp>
      <p:sp>
        <p:nvSpPr>
          <p:cNvPr id="59416" name="Rectangle 28"/>
          <p:cNvSpPr>
            <a:spLocks noChangeArrowheads="1"/>
          </p:cNvSpPr>
          <p:nvPr/>
        </p:nvSpPr>
        <p:spPr bwMode="auto">
          <a:xfrm>
            <a:off x="1538146" y="1752605"/>
            <a:ext cx="3509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100</a:t>
            </a:r>
          </a:p>
        </p:txBody>
      </p:sp>
      <p:sp>
        <p:nvSpPr>
          <p:cNvPr id="59417" name="Line 29"/>
          <p:cNvSpPr>
            <a:spLocks noChangeShapeType="1"/>
          </p:cNvSpPr>
          <p:nvPr/>
        </p:nvSpPr>
        <p:spPr bwMode="auto">
          <a:xfrm flipV="1">
            <a:off x="2090738" y="5684838"/>
            <a:ext cx="0" cy="746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18" name="Line 30"/>
          <p:cNvSpPr>
            <a:spLocks noChangeShapeType="1"/>
          </p:cNvSpPr>
          <p:nvPr/>
        </p:nvSpPr>
        <p:spPr bwMode="auto">
          <a:xfrm flipV="1">
            <a:off x="2433638" y="5684838"/>
            <a:ext cx="0" cy="365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19" name="Line 31"/>
          <p:cNvSpPr>
            <a:spLocks noChangeShapeType="1"/>
          </p:cNvSpPr>
          <p:nvPr/>
        </p:nvSpPr>
        <p:spPr bwMode="auto">
          <a:xfrm flipV="1">
            <a:off x="2776538" y="5684838"/>
            <a:ext cx="0" cy="746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20" name="Line 32"/>
          <p:cNvSpPr>
            <a:spLocks noChangeShapeType="1"/>
          </p:cNvSpPr>
          <p:nvPr/>
        </p:nvSpPr>
        <p:spPr bwMode="auto">
          <a:xfrm flipV="1">
            <a:off x="3121025" y="5684838"/>
            <a:ext cx="0" cy="365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21" name="Line 33"/>
          <p:cNvSpPr>
            <a:spLocks noChangeShapeType="1"/>
          </p:cNvSpPr>
          <p:nvPr/>
        </p:nvSpPr>
        <p:spPr bwMode="auto">
          <a:xfrm flipV="1">
            <a:off x="3462338" y="5684838"/>
            <a:ext cx="0" cy="746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22" name="Line 34"/>
          <p:cNvSpPr>
            <a:spLocks noChangeShapeType="1"/>
          </p:cNvSpPr>
          <p:nvPr/>
        </p:nvSpPr>
        <p:spPr bwMode="auto">
          <a:xfrm flipV="1">
            <a:off x="3806825" y="5684838"/>
            <a:ext cx="0" cy="365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23" name="Line 35"/>
          <p:cNvSpPr>
            <a:spLocks noChangeShapeType="1"/>
          </p:cNvSpPr>
          <p:nvPr/>
        </p:nvSpPr>
        <p:spPr bwMode="auto">
          <a:xfrm flipV="1">
            <a:off x="4149725" y="5684838"/>
            <a:ext cx="0" cy="746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24" name="Line 36"/>
          <p:cNvSpPr>
            <a:spLocks noChangeShapeType="1"/>
          </p:cNvSpPr>
          <p:nvPr/>
        </p:nvSpPr>
        <p:spPr bwMode="auto">
          <a:xfrm flipV="1">
            <a:off x="4492625" y="5684838"/>
            <a:ext cx="0" cy="365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25" name="Line 37"/>
          <p:cNvSpPr>
            <a:spLocks noChangeShapeType="1"/>
          </p:cNvSpPr>
          <p:nvPr/>
        </p:nvSpPr>
        <p:spPr bwMode="auto">
          <a:xfrm flipV="1">
            <a:off x="4837113" y="5684838"/>
            <a:ext cx="0" cy="746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26" name="Line 38"/>
          <p:cNvSpPr>
            <a:spLocks noChangeShapeType="1"/>
          </p:cNvSpPr>
          <p:nvPr/>
        </p:nvSpPr>
        <p:spPr bwMode="auto">
          <a:xfrm flipV="1">
            <a:off x="5178425" y="5684838"/>
            <a:ext cx="0" cy="365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27" name="Line 39"/>
          <p:cNvSpPr>
            <a:spLocks noChangeShapeType="1"/>
          </p:cNvSpPr>
          <p:nvPr/>
        </p:nvSpPr>
        <p:spPr bwMode="auto">
          <a:xfrm flipV="1">
            <a:off x="5522913" y="5684838"/>
            <a:ext cx="0" cy="746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28" name="Line 40"/>
          <p:cNvSpPr>
            <a:spLocks noChangeShapeType="1"/>
          </p:cNvSpPr>
          <p:nvPr/>
        </p:nvSpPr>
        <p:spPr bwMode="auto">
          <a:xfrm flipV="1">
            <a:off x="5867400" y="5684838"/>
            <a:ext cx="0" cy="365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29" name="Line 41"/>
          <p:cNvSpPr>
            <a:spLocks noChangeShapeType="1"/>
          </p:cNvSpPr>
          <p:nvPr/>
        </p:nvSpPr>
        <p:spPr bwMode="auto">
          <a:xfrm flipV="1">
            <a:off x="6208713" y="5684838"/>
            <a:ext cx="0" cy="7461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30" name="Line 45"/>
          <p:cNvSpPr>
            <a:spLocks noChangeShapeType="1"/>
          </p:cNvSpPr>
          <p:nvPr/>
        </p:nvSpPr>
        <p:spPr bwMode="auto">
          <a:xfrm>
            <a:off x="2090740" y="5684838"/>
            <a:ext cx="412115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31" name="Line 46"/>
          <p:cNvSpPr>
            <a:spLocks noChangeShapeType="1"/>
          </p:cNvSpPr>
          <p:nvPr/>
        </p:nvSpPr>
        <p:spPr bwMode="auto">
          <a:xfrm>
            <a:off x="1947863" y="5684838"/>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32" name="Line 48"/>
          <p:cNvSpPr>
            <a:spLocks noChangeShapeType="1"/>
          </p:cNvSpPr>
          <p:nvPr/>
        </p:nvSpPr>
        <p:spPr bwMode="auto">
          <a:xfrm>
            <a:off x="1947863" y="4924425"/>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33" name="Line 50"/>
          <p:cNvSpPr>
            <a:spLocks noChangeShapeType="1"/>
          </p:cNvSpPr>
          <p:nvPr/>
        </p:nvSpPr>
        <p:spPr bwMode="auto">
          <a:xfrm>
            <a:off x="1947863" y="4164013"/>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34" name="Line 52"/>
          <p:cNvSpPr>
            <a:spLocks noChangeShapeType="1"/>
          </p:cNvSpPr>
          <p:nvPr/>
        </p:nvSpPr>
        <p:spPr bwMode="auto">
          <a:xfrm>
            <a:off x="1947863" y="3405188"/>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35" name="Line 54"/>
          <p:cNvSpPr>
            <a:spLocks noChangeShapeType="1"/>
          </p:cNvSpPr>
          <p:nvPr/>
        </p:nvSpPr>
        <p:spPr bwMode="auto">
          <a:xfrm>
            <a:off x="1947863" y="2644775"/>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36" name="Line 56"/>
          <p:cNvSpPr>
            <a:spLocks noChangeShapeType="1"/>
          </p:cNvSpPr>
          <p:nvPr/>
        </p:nvSpPr>
        <p:spPr bwMode="auto">
          <a:xfrm>
            <a:off x="1947863" y="1884363"/>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37" name="Line 57"/>
          <p:cNvSpPr>
            <a:spLocks noChangeShapeType="1"/>
          </p:cNvSpPr>
          <p:nvPr/>
        </p:nvSpPr>
        <p:spPr bwMode="auto">
          <a:xfrm flipV="1">
            <a:off x="2090738" y="1884363"/>
            <a:ext cx="0" cy="3800475"/>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38" name="Freeform 58"/>
          <p:cNvSpPr>
            <a:spLocks/>
          </p:cNvSpPr>
          <p:nvPr/>
        </p:nvSpPr>
        <p:spPr bwMode="auto">
          <a:xfrm>
            <a:off x="2090739" y="1884363"/>
            <a:ext cx="4108450" cy="1979612"/>
          </a:xfrm>
          <a:custGeom>
            <a:avLst/>
            <a:gdLst>
              <a:gd name="T0" fmla="*/ 2147483647 w 9227"/>
              <a:gd name="T1" fmla="*/ 2147483647 h 10000"/>
              <a:gd name="T2" fmla="*/ 2147483647 w 9227"/>
              <a:gd name="T3" fmla="*/ 2147483647 h 10000"/>
              <a:gd name="T4" fmla="*/ 2147483647 w 9227"/>
              <a:gd name="T5" fmla="*/ 2147483647 h 10000"/>
              <a:gd name="T6" fmla="*/ 2147483647 w 9227"/>
              <a:gd name="T7" fmla="*/ 2147483647 h 10000"/>
              <a:gd name="T8" fmla="*/ 2147483647 w 9227"/>
              <a:gd name="T9" fmla="*/ 2147483647 h 10000"/>
              <a:gd name="T10" fmla="*/ 2147483647 w 9227"/>
              <a:gd name="T11" fmla="*/ 2147483647 h 10000"/>
              <a:gd name="T12" fmla="*/ 2147483647 w 9227"/>
              <a:gd name="T13" fmla="*/ 2147483647 h 10000"/>
              <a:gd name="T14" fmla="*/ 2147483647 w 9227"/>
              <a:gd name="T15" fmla="*/ 2147483647 h 10000"/>
              <a:gd name="T16" fmla="*/ 2147483647 w 9227"/>
              <a:gd name="T17" fmla="*/ 2147483647 h 10000"/>
              <a:gd name="T18" fmla="*/ 2147483647 w 9227"/>
              <a:gd name="T19" fmla="*/ 2147483647 h 10000"/>
              <a:gd name="T20" fmla="*/ 2147483647 w 9227"/>
              <a:gd name="T21" fmla="*/ 2147483647 h 10000"/>
              <a:gd name="T22" fmla="*/ 2147483647 w 9227"/>
              <a:gd name="T23" fmla="*/ 2147483647 h 10000"/>
              <a:gd name="T24" fmla="*/ 2147483647 w 9227"/>
              <a:gd name="T25" fmla="*/ 2147483647 h 10000"/>
              <a:gd name="T26" fmla="*/ 2147483647 w 9227"/>
              <a:gd name="T27" fmla="*/ 2147483647 h 10000"/>
              <a:gd name="T28" fmla="*/ 2147483647 w 9227"/>
              <a:gd name="T29" fmla="*/ 2147483647 h 10000"/>
              <a:gd name="T30" fmla="*/ 2147483647 w 9227"/>
              <a:gd name="T31" fmla="*/ 2147483647 h 10000"/>
              <a:gd name="T32" fmla="*/ 2147483647 w 9227"/>
              <a:gd name="T33" fmla="*/ 2147483647 h 10000"/>
              <a:gd name="T34" fmla="*/ 2147483647 w 9227"/>
              <a:gd name="T35" fmla="*/ 2147483647 h 10000"/>
              <a:gd name="T36" fmla="*/ 2147483647 w 9227"/>
              <a:gd name="T37" fmla="*/ 2147483647 h 10000"/>
              <a:gd name="T38" fmla="*/ 2147483647 w 9227"/>
              <a:gd name="T39" fmla="*/ 2147483647 h 10000"/>
              <a:gd name="T40" fmla="*/ 2147483647 w 9227"/>
              <a:gd name="T41" fmla="*/ 2147483647 h 10000"/>
              <a:gd name="T42" fmla="*/ 2147483647 w 9227"/>
              <a:gd name="T43" fmla="*/ 2147483647 h 10000"/>
              <a:gd name="T44" fmla="*/ 2147483647 w 9227"/>
              <a:gd name="T45" fmla="*/ 2147483647 h 10000"/>
              <a:gd name="T46" fmla="*/ 2147483647 w 9227"/>
              <a:gd name="T47" fmla="*/ 2147483647 h 10000"/>
              <a:gd name="T48" fmla="*/ 2147483647 w 9227"/>
              <a:gd name="T49" fmla="*/ 2147483647 h 10000"/>
              <a:gd name="T50" fmla="*/ 2147483647 w 9227"/>
              <a:gd name="T51" fmla="*/ 2147483647 h 10000"/>
              <a:gd name="T52" fmla="*/ 2147483647 w 9227"/>
              <a:gd name="T53" fmla="*/ 2147483647 h 10000"/>
              <a:gd name="T54" fmla="*/ 2147483647 w 9227"/>
              <a:gd name="T55" fmla="*/ 2147483647 h 10000"/>
              <a:gd name="T56" fmla="*/ 2147483647 w 9227"/>
              <a:gd name="T57" fmla="*/ 2147483647 h 10000"/>
              <a:gd name="T58" fmla="*/ 2147483647 w 9227"/>
              <a:gd name="T59" fmla="*/ 2147483647 h 10000"/>
              <a:gd name="T60" fmla="*/ 2147483647 w 9227"/>
              <a:gd name="T61" fmla="*/ 2147483647 h 10000"/>
              <a:gd name="T62" fmla="*/ 2147483647 w 9227"/>
              <a:gd name="T63" fmla="*/ 2147483647 h 10000"/>
              <a:gd name="T64" fmla="*/ 2147483647 w 9227"/>
              <a:gd name="T65" fmla="*/ 2147483647 h 10000"/>
              <a:gd name="T66" fmla="*/ 2147483647 w 9227"/>
              <a:gd name="T67" fmla="*/ 2147483647 h 10000"/>
              <a:gd name="T68" fmla="*/ 2147483647 w 9227"/>
              <a:gd name="T69" fmla="*/ 2147483647 h 10000"/>
              <a:gd name="T70" fmla="*/ 2147483647 w 9227"/>
              <a:gd name="T71" fmla="*/ 2147483647 h 10000"/>
              <a:gd name="T72" fmla="*/ 2147483647 w 9227"/>
              <a:gd name="T73" fmla="*/ 2147483647 h 10000"/>
              <a:gd name="T74" fmla="*/ 2147483647 w 9227"/>
              <a:gd name="T75" fmla="*/ 2147483647 h 10000"/>
              <a:gd name="T76" fmla="*/ 2147483647 w 9227"/>
              <a:gd name="T77" fmla="*/ 2147483647 h 10000"/>
              <a:gd name="T78" fmla="*/ 2147483647 w 9227"/>
              <a:gd name="T79" fmla="*/ 2147483647 h 10000"/>
              <a:gd name="T80" fmla="*/ 2147483647 w 9227"/>
              <a:gd name="T81" fmla="*/ 2147483647 h 10000"/>
              <a:gd name="T82" fmla="*/ 2147483647 w 9227"/>
              <a:gd name="T83" fmla="*/ 2147483647 h 10000"/>
              <a:gd name="T84" fmla="*/ 2147483647 w 9227"/>
              <a:gd name="T85" fmla="*/ 2147483647 h 10000"/>
              <a:gd name="T86" fmla="*/ 2147483647 w 9227"/>
              <a:gd name="T87" fmla="*/ 2147483647 h 10000"/>
              <a:gd name="T88" fmla="*/ 2147483647 w 9227"/>
              <a:gd name="T89" fmla="*/ 2147483647 h 10000"/>
              <a:gd name="T90" fmla="*/ 2147483647 w 9227"/>
              <a:gd name="T91" fmla="*/ 2147483647 h 10000"/>
              <a:gd name="T92" fmla="*/ 2147483647 w 9227"/>
              <a:gd name="T93" fmla="*/ 2147483647 h 10000"/>
              <a:gd name="T94" fmla="*/ 2147483647 w 9227"/>
              <a:gd name="T95" fmla="*/ 2147483647 h 10000"/>
              <a:gd name="T96" fmla="*/ 2147483647 w 9227"/>
              <a:gd name="T97" fmla="*/ 2147483647 h 10000"/>
              <a:gd name="T98" fmla="*/ 2147483647 w 9227"/>
              <a:gd name="T99" fmla="*/ 2147483647 h 10000"/>
              <a:gd name="T100" fmla="*/ 2147483647 w 9227"/>
              <a:gd name="T101" fmla="*/ 2147483647 h 10000"/>
              <a:gd name="T102" fmla="*/ 2147483647 w 9227"/>
              <a:gd name="T103" fmla="*/ 2147483647 h 10000"/>
              <a:gd name="T104" fmla="*/ 2147483647 w 9227"/>
              <a:gd name="T105" fmla="*/ 2147483647 h 1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27"/>
              <a:gd name="T160" fmla="*/ 0 h 10000"/>
              <a:gd name="T161" fmla="*/ 9227 w 9227"/>
              <a:gd name="T162" fmla="*/ 10000 h 1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27" h="10000">
                <a:moveTo>
                  <a:pt x="0" y="0"/>
                </a:moveTo>
                <a:lnTo>
                  <a:pt x="107" y="0"/>
                </a:lnTo>
                <a:lnTo>
                  <a:pt x="292" y="0"/>
                </a:lnTo>
                <a:lnTo>
                  <a:pt x="292" y="104"/>
                </a:lnTo>
                <a:lnTo>
                  <a:pt x="349" y="104"/>
                </a:lnTo>
                <a:lnTo>
                  <a:pt x="363" y="104"/>
                </a:lnTo>
                <a:lnTo>
                  <a:pt x="374" y="104"/>
                </a:lnTo>
                <a:lnTo>
                  <a:pt x="374" y="192"/>
                </a:lnTo>
                <a:lnTo>
                  <a:pt x="388" y="192"/>
                </a:lnTo>
                <a:lnTo>
                  <a:pt x="388" y="313"/>
                </a:lnTo>
                <a:lnTo>
                  <a:pt x="393" y="313"/>
                </a:lnTo>
                <a:lnTo>
                  <a:pt x="502" y="313"/>
                </a:lnTo>
                <a:lnTo>
                  <a:pt x="502" y="401"/>
                </a:lnTo>
                <a:lnTo>
                  <a:pt x="642" y="401"/>
                </a:lnTo>
                <a:lnTo>
                  <a:pt x="642" y="505"/>
                </a:lnTo>
                <a:lnTo>
                  <a:pt x="652" y="505"/>
                </a:lnTo>
                <a:lnTo>
                  <a:pt x="652" y="601"/>
                </a:lnTo>
                <a:lnTo>
                  <a:pt x="677" y="601"/>
                </a:lnTo>
                <a:lnTo>
                  <a:pt x="688" y="601"/>
                </a:lnTo>
                <a:lnTo>
                  <a:pt x="688" y="714"/>
                </a:lnTo>
                <a:lnTo>
                  <a:pt x="713" y="714"/>
                </a:lnTo>
                <a:lnTo>
                  <a:pt x="713" y="810"/>
                </a:lnTo>
                <a:lnTo>
                  <a:pt x="820" y="810"/>
                </a:lnTo>
                <a:lnTo>
                  <a:pt x="852" y="810"/>
                </a:lnTo>
                <a:lnTo>
                  <a:pt x="852" y="906"/>
                </a:lnTo>
                <a:lnTo>
                  <a:pt x="863" y="906"/>
                </a:lnTo>
                <a:lnTo>
                  <a:pt x="863" y="1002"/>
                </a:lnTo>
                <a:lnTo>
                  <a:pt x="1184" y="1002"/>
                </a:lnTo>
                <a:lnTo>
                  <a:pt x="1216" y="1002"/>
                </a:lnTo>
                <a:lnTo>
                  <a:pt x="1216" y="1115"/>
                </a:lnTo>
                <a:lnTo>
                  <a:pt x="1391" y="1115"/>
                </a:lnTo>
                <a:lnTo>
                  <a:pt x="1429" y="1115"/>
                </a:lnTo>
                <a:lnTo>
                  <a:pt x="1429" y="1211"/>
                </a:lnTo>
                <a:lnTo>
                  <a:pt x="1540" y="1211"/>
                </a:lnTo>
                <a:lnTo>
                  <a:pt x="1576" y="1211"/>
                </a:lnTo>
                <a:lnTo>
                  <a:pt x="1576" y="1315"/>
                </a:lnTo>
                <a:lnTo>
                  <a:pt x="1618" y="1315"/>
                </a:lnTo>
                <a:lnTo>
                  <a:pt x="1618" y="1427"/>
                </a:lnTo>
                <a:lnTo>
                  <a:pt x="1625" y="1427"/>
                </a:lnTo>
                <a:lnTo>
                  <a:pt x="1669" y="1427"/>
                </a:lnTo>
                <a:lnTo>
                  <a:pt x="1669" y="1524"/>
                </a:lnTo>
                <a:lnTo>
                  <a:pt x="1729" y="1524"/>
                </a:lnTo>
                <a:lnTo>
                  <a:pt x="1729" y="1612"/>
                </a:lnTo>
                <a:lnTo>
                  <a:pt x="1893" y="1612"/>
                </a:lnTo>
                <a:lnTo>
                  <a:pt x="1893" y="1732"/>
                </a:lnTo>
                <a:lnTo>
                  <a:pt x="1928" y="1732"/>
                </a:lnTo>
                <a:lnTo>
                  <a:pt x="1928" y="1820"/>
                </a:lnTo>
                <a:lnTo>
                  <a:pt x="1958" y="1820"/>
                </a:lnTo>
                <a:lnTo>
                  <a:pt x="1958" y="1925"/>
                </a:lnTo>
                <a:lnTo>
                  <a:pt x="1972" y="1925"/>
                </a:lnTo>
                <a:lnTo>
                  <a:pt x="1972" y="2037"/>
                </a:lnTo>
                <a:lnTo>
                  <a:pt x="2118" y="2037"/>
                </a:lnTo>
                <a:lnTo>
                  <a:pt x="2118" y="2133"/>
                </a:lnTo>
                <a:lnTo>
                  <a:pt x="2129" y="2133"/>
                </a:lnTo>
                <a:lnTo>
                  <a:pt x="2178" y="2133"/>
                </a:lnTo>
                <a:lnTo>
                  <a:pt x="2178" y="2237"/>
                </a:lnTo>
                <a:lnTo>
                  <a:pt x="2246" y="2237"/>
                </a:lnTo>
                <a:lnTo>
                  <a:pt x="2271" y="2237"/>
                </a:lnTo>
                <a:lnTo>
                  <a:pt x="2271" y="2342"/>
                </a:lnTo>
                <a:lnTo>
                  <a:pt x="2282" y="2342"/>
                </a:lnTo>
                <a:lnTo>
                  <a:pt x="2282" y="2446"/>
                </a:lnTo>
                <a:lnTo>
                  <a:pt x="2296" y="2446"/>
                </a:lnTo>
                <a:lnTo>
                  <a:pt x="2296" y="2534"/>
                </a:lnTo>
                <a:lnTo>
                  <a:pt x="2314" y="2534"/>
                </a:lnTo>
                <a:lnTo>
                  <a:pt x="2328" y="2534"/>
                </a:lnTo>
                <a:lnTo>
                  <a:pt x="2332" y="2534"/>
                </a:lnTo>
                <a:lnTo>
                  <a:pt x="2342" y="2534"/>
                </a:lnTo>
                <a:lnTo>
                  <a:pt x="2367" y="2534"/>
                </a:lnTo>
                <a:lnTo>
                  <a:pt x="2367" y="2654"/>
                </a:lnTo>
                <a:lnTo>
                  <a:pt x="2406" y="2654"/>
                </a:lnTo>
                <a:lnTo>
                  <a:pt x="2406" y="2743"/>
                </a:lnTo>
                <a:lnTo>
                  <a:pt x="2428" y="2743"/>
                </a:lnTo>
                <a:lnTo>
                  <a:pt x="2428" y="2847"/>
                </a:lnTo>
                <a:lnTo>
                  <a:pt x="2496" y="2847"/>
                </a:lnTo>
                <a:lnTo>
                  <a:pt x="2496" y="2951"/>
                </a:lnTo>
                <a:lnTo>
                  <a:pt x="2570" y="2951"/>
                </a:lnTo>
                <a:lnTo>
                  <a:pt x="2777" y="2951"/>
                </a:lnTo>
                <a:lnTo>
                  <a:pt x="2802" y="2951"/>
                </a:lnTo>
                <a:lnTo>
                  <a:pt x="2802" y="3055"/>
                </a:lnTo>
                <a:lnTo>
                  <a:pt x="2809" y="3055"/>
                </a:lnTo>
                <a:lnTo>
                  <a:pt x="2831" y="3055"/>
                </a:lnTo>
                <a:lnTo>
                  <a:pt x="2831" y="3152"/>
                </a:lnTo>
                <a:lnTo>
                  <a:pt x="2906" y="3152"/>
                </a:lnTo>
                <a:lnTo>
                  <a:pt x="2906" y="3264"/>
                </a:lnTo>
                <a:lnTo>
                  <a:pt x="2917" y="3264"/>
                </a:lnTo>
                <a:lnTo>
                  <a:pt x="2917" y="3368"/>
                </a:lnTo>
                <a:lnTo>
                  <a:pt x="2927" y="3368"/>
                </a:lnTo>
                <a:lnTo>
                  <a:pt x="2927" y="3472"/>
                </a:lnTo>
                <a:lnTo>
                  <a:pt x="2966" y="3472"/>
                </a:lnTo>
                <a:lnTo>
                  <a:pt x="2966" y="3577"/>
                </a:lnTo>
                <a:lnTo>
                  <a:pt x="2984" y="3577"/>
                </a:lnTo>
                <a:lnTo>
                  <a:pt x="2984" y="3665"/>
                </a:lnTo>
                <a:lnTo>
                  <a:pt x="2984" y="3785"/>
                </a:lnTo>
                <a:lnTo>
                  <a:pt x="3005" y="3785"/>
                </a:lnTo>
                <a:lnTo>
                  <a:pt x="3005" y="3873"/>
                </a:lnTo>
                <a:lnTo>
                  <a:pt x="3041" y="3873"/>
                </a:lnTo>
                <a:lnTo>
                  <a:pt x="3041" y="4090"/>
                </a:lnTo>
                <a:lnTo>
                  <a:pt x="3044" y="4090"/>
                </a:lnTo>
                <a:lnTo>
                  <a:pt x="3044" y="4186"/>
                </a:lnTo>
                <a:lnTo>
                  <a:pt x="3056" y="4186"/>
                </a:lnTo>
                <a:lnTo>
                  <a:pt x="3056" y="4306"/>
                </a:lnTo>
                <a:lnTo>
                  <a:pt x="3066" y="4306"/>
                </a:lnTo>
                <a:lnTo>
                  <a:pt x="3066" y="4395"/>
                </a:lnTo>
                <a:lnTo>
                  <a:pt x="3070" y="4395"/>
                </a:lnTo>
                <a:lnTo>
                  <a:pt x="3077" y="4395"/>
                </a:lnTo>
                <a:lnTo>
                  <a:pt x="3077" y="4611"/>
                </a:lnTo>
                <a:lnTo>
                  <a:pt x="3081" y="4611"/>
                </a:lnTo>
                <a:lnTo>
                  <a:pt x="3081" y="4731"/>
                </a:lnTo>
                <a:lnTo>
                  <a:pt x="3084" y="4731"/>
                </a:lnTo>
                <a:lnTo>
                  <a:pt x="3084" y="4820"/>
                </a:lnTo>
                <a:lnTo>
                  <a:pt x="3091" y="4820"/>
                </a:lnTo>
                <a:lnTo>
                  <a:pt x="3091" y="4940"/>
                </a:lnTo>
                <a:lnTo>
                  <a:pt x="3102" y="4940"/>
                </a:lnTo>
                <a:lnTo>
                  <a:pt x="3102" y="5028"/>
                </a:lnTo>
                <a:lnTo>
                  <a:pt x="3105" y="5028"/>
                </a:lnTo>
                <a:lnTo>
                  <a:pt x="3105" y="5148"/>
                </a:lnTo>
                <a:lnTo>
                  <a:pt x="3109" y="5148"/>
                </a:lnTo>
                <a:lnTo>
                  <a:pt x="3109" y="5237"/>
                </a:lnTo>
                <a:lnTo>
                  <a:pt x="3127" y="5237"/>
                </a:lnTo>
                <a:lnTo>
                  <a:pt x="3127" y="5365"/>
                </a:lnTo>
                <a:lnTo>
                  <a:pt x="3144" y="5365"/>
                </a:lnTo>
                <a:lnTo>
                  <a:pt x="3144" y="5453"/>
                </a:lnTo>
                <a:cubicBezTo>
                  <a:pt x="3146" y="5493"/>
                  <a:pt x="3149" y="5533"/>
                  <a:pt x="3151" y="5573"/>
                </a:cubicBezTo>
                <a:lnTo>
                  <a:pt x="3155" y="5573"/>
                </a:lnTo>
                <a:lnTo>
                  <a:pt x="3155" y="5686"/>
                </a:lnTo>
                <a:lnTo>
                  <a:pt x="3169" y="5686"/>
                </a:lnTo>
                <a:lnTo>
                  <a:pt x="3169" y="5782"/>
                </a:lnTo>
                <a:lnTo>
                  <a:pt x="3190" y="5782"/>
                </a:lnTo>
                <a:lnTo>
                  <a:pt x="3190" y="5894"/>
                </a:lnTo>
                <a:lnTo>
                  <a:pt x="3234" y="5894"/>
                </a:lnTo>
                <a:lnTo>
                  <a:pt x="3234" y="5990"/>
                </a:lnTo>
                <a:lnTo>
                  <a:pt x="3248" y="5990"/>
                </a:lnTo>
                <a:lnTo>
                  <a:pt x="3248" y="6207"/>
                </a:lnTo>
                <a:lnTo>
                  <a:pt x="3308" y="6207"/>
                </a:lnTo>
                <a:lnTo>
                  <a:pt x="3508" y="6207"/>
                </a:lnTo>
                <a:lnTo>
                  <a:pt x="3508" y="6319"/>
                </a:lnTo>
                <a:lnTo>
                  <a:pt x="3640" y="6319"/>
                </a:lnTo>
                <a:lnTo>
                  <a:pt x="3640" y="6439"/>
                </a:lnTo>
                <a:lnTo>
                  <a:pt x="3654" y="6439"/>
                </a:lnTo>
                <a:lnTo>
                  <a:pt x="3654" y="6552"/>
                </a:lnTo>
                <a:lnTo>
                  <a:pt x="3694" y="6552"/>
                </a:lnTo>
                <a:lnTo>
                  <a:pt x="3694" y="6656"/>
                </a:lnTo>
                <a:lnTo>
                  <a:pt x="3807" y="6656"/>
                </a:lnTo>
                <a:lnTo>
                  <a:pt x="3840" y="6656"/>
                </a:lnTo>
                <a:lnTo>
                  <a:pt x="3844" y="6656"/>
                </a:lnTo>
                <a:lnTo>
                  <a:pt x="3844" y="6784"/>
                </a:lnTo>
                <a:lnTo>
                  <a:pt x="3854" y="6784"/>
                </a:lnTo>
                <a:lnTo>
                  <a:pt x="3868" y="6784"/>
                </a:lnTo>
                <a:lnTo>
                  <a:pt x="3907" y="6784"/>
                </a:lnTo>
                <a:lnTo>
                  <a:pt x="3907" y="6913"/>
                </a:lnTo>
                <a:lnTo>
                  <a:pt x="4182" y="6913"/>
                </a:lnTo>
                <a:lnTo>
                  <a:pt x="4182" y="7025"/>
                </a:lnTo>
                <a:lnTo>
                  <a:pt x="4196" y="7025"/>
                </a:lnTo>
                <a:lnTo>
                  <a:pt x="4196" y="7161"/>
                </a:lnTo>
                <a:lnTo>
                  <a:pt x="4242" y="7161"/>
                </a:lnTo>
                <a:lnTo>
                  <a:pt x="4242" y="7281"/>
                </a:lnTo>
                <a:lnTo>
                  <a:pt x="4332" y="7281"/>
                </a:lnTo>
                <a:lnTo>
                  <a:pt x="4332" y="7418"/>
                </a:lnTo>
                <a:lnTo>
                  <a:pt x="4353" y="7418"/>
                </a:lnTo>
                <a:lnTo>
                  <a:pt x="4581" y="7418"/>
                </a:lnTo>
                <a:lnTo>
                  <a:pt x="4592" y="7418"/>
                </a:lnTo>
                <a:lnTo>
                  <a:pt x="4592" y="7522"/>
                </a:lnTo>
                <a:lnTo>
                  <a:pt x="4610" y="7522"/>
                </a:lnTo>
                <a:lnTo>
                  <a:pt x="4610" y="7658"/>
                </a:lnTo>
                <a:lnTo>
                  <a:pt x="4624" y="7658"/>
                </a:lnTo>
                <a:lnTo>
                  <a:pt x="4631" y="7658"/>
                </a:lnTo>
                <a:lnTo>
                  <a:pt x="4656" y="7658"/>
                </a:lnTo>
                <a:lnTo>
                  <a:pt x="4656" y="7795"/>
                </a:lnTo>
                <a:lnTo>
                  <a:pt x="4681" y="7795"/>
                </a:lnTo>
                <a:lnTo>
                  <a:pt x="4681" y="7947"/>
                </a:lnTo>
                <a:lnTo>
                  <a:pt x="4685" y="7947"/>
                </a:lnTo>
                <a:lnTo>
                  <a:pt x="4685" y="8099"/>
                </a:lnTo>
                <a:lnTo>
                  <a:pt x="5020" y="8099"/>
                </a:lnTo>
                <a:lnTo>
                  <a:pt x="5020" y="8260"/>
                </a:lnTo>
                <a:lnTo>
                  <a:pt x="5287" y="8260"/>
                </a:lnTo>
                <a:lnTo>
                  <a:pt x="5287" y="8420"/>
                </a:lnTo>
                <a:lnTo>
                  <a:pt x="5312" y="8420"/>
                </a:lnTo>
                <a:lnTo>
                  <a:pt x="5333" y="8420"/>
                </a:lnTo>
                <a:lnTo>
                  <a:pt x="5362" y="8420"/>
                </a:lnTo>
                <a:lnTo>
                  <a:pt x="5434" y="8420"/>
                </a:lnTo>
                <a:lnTo>
                  <a:pt x="5434" y="8605"/>
                </a:lnTo>
                <a:lnTo>
                  <a:pt x="5494" y="8605"/>
                </a:lnTo>
                <a:lnTo>
                  <a:pt x="5708" y="8605"/>
                </a:lnTo>
                <a:lnTo>
                  <a:pt x="5737" y="8605"/>
                </a:lnTo>
                <a:lnTo>
                  <a:pt x="5786" y="8605"/>
                </a:lnTo>
                <a:lnTo>
                  <a:pt x="5786" y="8789"/>
                </a:lnTo>
                <a:lnTo>
                  <a:pt x="5897" y="8789"/>
                </a:lnTo>
                <a:lnTo>
                  <a:pt x="6010" y="8789"/>
                </a:lnTo>
                <a:lnTo>
                  <a:pt x="6010" y="8966"/>
                </a:lnTo>
                <a:lnTo>
                  <a:pt x="6093" y="8966"/>
                </a:lnTo>
                <a:lnTo>
                  <a:pt x="6093" y="9158"/>
                </a:lnTo>
                <a:lnTo>
                  <a:pt x="6121" y="9158"/>
                </a:lnTo>
                <a:lnTo>
                  <a:pt x="6142" y="9158"/>
                </a:lnTo>
                <a:lnTo>
                  <a:pt x="6167" y="9158"/>
                </a:lnTo>
                <a:lnTo>
                  <a:pt x="6182" y="9158"/>
                </a:lnTo>
                <a:lnTo>
                  <a:pt x="6186" y="9158"/>
                </a:lnTo>
                <a:lnTo>
                  <a:pt x="6225" y="9158"/>
                </a:lnTo>
                <a:lnTo>
                  <a:pt x="6250" y="9158"/>
                </a:lnTo>
                <a:lnTo>
                  <a:pt x="6260" y="9158"/>
                </a:lnTo>
                <a:lnTo>
                  <a:pt x="6267" y="9158"/>
                </a:lnTo>
                <a:lnTo>
                  <a:pt x="6267" y="9415"/>
                </a:lnTo>
                <a:lnTo>
                  <a:pt x="6271" y="9415"/>
                </a:lnTo>
                <a:lnTo>
                  <a:pt x="6285" y="9415"/>
                </a:lnTo>
                <a:lnTo>
                  <a:pt x="6346" y="9415"/>
                </a:lnTo>
                <a:lnTo>
                  <a:pt x="6620" y="9415"/>
                </a:lnTo>
                <a:lnTo>
                  <a:pt x="6781" y="9415"/>
                </a:lnTo>
                <a:lnTo>
                  <a:pt x="6820" y="9415"/>
                </a:lnTo>
                <a:lnTo>
                  <a:pt x="6835" y="9415"/>
                </a:lnTo>
                <a:lnTo>
                  <a:pt x="6835" y="9655"/>
                </a:lnTo>
                <a:lnTo>
                  <a:pt x="6948" y="9655"/>
                </a:lnTo>
                <a:lnTo>
                  <a:pt x="7676" y="9655"/>
                </a:lnTo>
                <a:lnTo>
                  <a:pt x="7676" y="10000"/>
                </a:lnTo>
                <a:lnTo>
                  <a:pt x="7818" y="10000"/>
                </a:lnTo>
                <a:lnTo>
                  <a:pt x="8107" y="10000"/>
                </a:lnTo>
                <a:lnTo>
                  <a:pt x="9227" y="10000"/>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9439" name="Freeform 59"/>
          <p:cNvSpPr>
            <a:spLocks/>
          </p:cNvSpPr>
          <p:nvPr/>
        </p:nvSpPr>
        <p:spPr bwMode="auto">
          <a:xfrm>
            <a:off x="2090739" y="1884371"/>
            <a:ext cx="4108450" cy="1749425"/>
          </a:xfrm>
          <a:custGeom>
            <a:avLst/>
            <a:gdLst>
              <a:gd name="T0" fmla="*/ 2147483647 w 9226"/>
              <a:gd name="T1" fmla="*/ 2147483647 h 10000"/>
              <a:gd name="T2" fmla="*/ 2147483647 w 9226"/>
              <a:gd name="T3" fmla="*/ 2147483647 h 10000"/>
              <a:gd name="T4" fmla="*/ 2147483647 w 9226"/>
              <a:gd name="T5" fmla="*/ 2147483647 h 10000"/>
              <a:gd name="T6" fmla="*/ 2147483647 w 9226"/>
              <a:gd name="T7" fmla="*/ 2147483647 h 10000"/>
              <a:gd name="T8" fmla="*/ 2147483647 w 9226"/>
              <a:gd name="T9" fmla="*/ 2147483647 h 10000"/>
              <a:gd name="T10" fmla="*/ 2147483647 w 9226"/>
              <a:gd name="T11" fmla="*/ 2147483647 h 10000"/>
              <a:gd name="T12" fmla="*/ 2147483647 w 9226"/>
              <a:gd name="T13" fmla="*/ 2147483647 h 10000"/>
              <a:gd name="T14" fmla="*/ 2147483647 w 9226"/>
              <a:gd name="T15" fmla="*/ 2147483647 h 10000"/>
              <a:gd name="T16" fmla="*/ 2147483647 w 9226"/>
              <a:gd name="T17" fmla="*/ 2147483647 h 10000"/>
              <a:gd name="T18" fmla="*/ 2147483647 w 9226"/>
              <a:gd name="T19" fmla="*/ 2147483647 h 10000"/>
              <a:gd name="T20" fmla="*/ 2147483647 w 9226"/>
              <a:gd name="T21" fmla="*/ 2147483647 h 10000"/>
              <a:gd name="T22" fmla="*/ 2147483647 w 9226"/>
              <a:gd name="T23" fmla="*/ 2147483647 h 10000"/>
              <a:gd name="T24" fmla="*/ 2147483647 w 9226"/>
              <a:gd name="T25" fmla="*/ 2147483647 h 10000"/>
              <a:gd name="T26" fmla="*/ 2147483647 w 9226"/>
              <a:gd name="T27" fmla="*/ 2147483647 h 10000"/>
              <a:gd name="T28" fmla="*/ 2147483647 w 9226"/>
              <a:gd name="T29" fmla="*/ 2147483647 h 10000"/>
              <a:gd name="T30" fmla="*/ 2147483647 w 9226"/>
              <a:gd name="T31" fmla="*/ 2147483647 h 10000"/>
              <a:gd name="T32" fmla="*/ 2147483647 w 9226"/>
              <a:gd name="T33" fmla="*/ 2147483647 h 10000"/>
              <a:gd name="T34" fmla="*/ 2147483647 w 9226"/>
              <a:gd name="T35" fmla="*/ 2147483647 h 10000"/>
              <a:gd name="T36" fmla="*/ 2147483647 w 9226"/>
              <a:gd name="T37" fmla="*/ 2147483647 h 10000"/>
              <a:gd name="T38" fmla="*/ 2147483647 w 9226"/>
              <a:gd name="T39" fmla="*/ 2147483647 h 10000"/>
              <a:gd name="T40" fmla="*/ 2147483647 w 9226"/>
              <a:gd name="T41" fmla="*/ 2147483647 h 10000"/>
              <a:gd name="T42" fmla="*/ 2147483647 w 9226"/>
              <a:gd name="T43" fmla="*/ 2147483647 h 10000"/>
              <a:gd name="T44" fmla="*/ 2147483647 w 9226"/>
              <a:gd name="T45" fmla="*/ 2147483647 h 10000"/>
              <a:gd name="T46" fmla="*/ 2147483647 w 9226"/>
              <a:gd name="T47" fmla="*/ 2147483647 h 10000"/>
              <a:gd name="T48" fmla="*/ 2147483647 w 9226"/>
              <a:gd name="T49" fmla="*/ 2147483647 h 10000"/>
              <a:gd name="T50" fmla="*/ 2147483647 w 9226"/>
              <a:gd name="T51" fmla="*/ 2147483647 h 10000"/>
              <a:gd name="T52" fmla="*/ 2147483647 w 9226"/>
              <a:gd name="T53" fmla="*/ 2147483647 h 10000"/>
              <a:gd name="T54" fmla="*/ 2147483647 w 9226"/>
              <a:gd name="T55" fmla="*/ 2147483647 h 10000"/>
              <a:gd name="T56" fmla="*/ 2147483647 w 9226"/>
              <a:gd name="T57" fmla="*/ 2147483647 h 10000"/>
              <a:gd name="T58" fmla="*/ 2147483647 w 9226"/>
              <a:gd name="T59" fmla="*/ 2147483647 h 10000"/>
              <a:gd name="T60" fmla="*/ 2147483647 w 9226"/>
              <a:gd name="T61" fmla="*/ 2147483647 h 10000"/>
              <a:gd name="T62" fmla="*/ 2147483647 w 9226"/>
              <a:gd name="T63" fmla="*/ 2147483647 h 10000"/>
              <a:gd name="T64" fmla="*/ 2147483647 w 9226"/>
              <a:gd name="T65" fmla="*/ 2147483647 h 10000"/>
              <a:gd name="T66" fmla="*/ 2147483647 w 9226"/>
              <a:gd name="T67" fmla="*/ 2147483647 h 10000"/>
              <a:gd name="T68" fmla="*/ 2147483647 w 9226"/>
              <a:gd name="T69" fmla="*/ 2147483647 h 10000"/>
              <a:gd name="T70" fmla="*/ 2147483647 w 9226"/>
              <a:gd name="T71" fmla="*/ 2147483647 h 10000"/>
              <a:gd name="T72" fmla="*/ 2147483647 w 9226"/>
              <a:gd name="T73" fmla="*/ 2147483647 h 10000"/>
              <a:gd name="T74" fmla="*/ 2147483647 w 9226"/>
              <a:gd name="T75" fmla="*/ 2147483647 h 10000"/>
              <a:gd name="T76" fmla="*/ 2147483647 w 9226"/>
              <a:gd name="T77" fmla="*/ 2147483647 h 10000"/>
              <a:gd name="T78" fmla="*/ 2147483647 w 9226"/>
              <a:gd name="T79" fmla="*/ 2147483647 h 10000"/>
              <a:gd name="T80" fmla="*/ 2147483647 w 9226"/>
              <a:gd name="T81" fmla="*/ 2147483647 h 10000"/>
              <a:gd name="T82" fmla="*/ 2147483647 w 9226"/>
              <a:gd name="T83" fmla="*/ 2147483647 h 10000"/>
              <a:gd name="T84" fmla="*/ 2147483647 w 9226"/>
              <a:gd name="T85" fmla="*/ 2147483647 h 10000"/>
              <a:gd name="T86" fmla="*/ 2147483647 w 9226"/>
              <a:gd name="T87" fmla="*/ 2147483647 h 10000"/>
              <a:gd name="T88" fmla="*/ 2147483647 w 9226"/>
              <a:gd name="T89" fmla="*/ 2147483647 h 10000"/>
              <a:gd name="T90" fmla="*/ 2147483647 w 9226"/>
              <a:gd name="T91" fmla="*/ 2147483647 h 10000"/>
              <a:gd name="T92" fmla="*/ 2147483647 w 9226"/>
              <a:gd name="T93" fmla="*/ 2147483647 h 10000"/>
              <a:gd name="T94" fmla="*/ 2147483647 w 9226"/>
              <a:gd name="T95" fmla="*/ 2147483647 h 10000"/>
              <a:gd name="T96" fmla="*/ 2147483647 w 9226"/>
              <a:gd name="T97" fmla="*/ 2147483647 h 10000"/>
              <a:gd name="T98" fmla="*/ 2147483647 w 9226"/>
              <a:gd name="T99" fmla="*/ 2147483647 h 10000"/>
              <a:gd name="T100" fmla="*/ 2147483647 w 9226"/>
              <a:gd name="T101" fmla="*/ 2147483647 h 10000"/>
              <a:gd name="T102" fmla="*/ 2147483647 w 9226"/>
              <a:gd name="T103" fmla="*/ 2147483647 h 10000"/>
              <a:gd name="T104" fmla="*/ 2147483647 w 9226"/>
              <a:gd name="T105" fmla="*/ 2147483647 h 10000"/>
              <a:gd name="T106" fmla="*/ 2147483647 w 9226"/>
              <a:gd name="T107" fmla="*/ 2147483647 h 10000"/>
              <a:gd name="T108" fmla="*/ 2147483647 w 9226"/>
              <a:gd name="T109" fmla="*/ 2147483647 h 10000"/>
              <a:gd name="T110" fmla="*/ 2147483647 w 9226"/>
              <a:gd name="T111" fmla="*/ 2147483647 h 10000"/>
              <a:gd name="T112" fmla="*/ 2147483647 w 9226"/>
              <a:gd name="T113" fmla="*/ 2147483647 h 10000"/>
              <a:gd name="T114" fmla="*/ 2147483647 w 9226"/>
              <a:gd name="T115" fmla="*/ 2147483647 h 10000"/>
              <a:gd name="T116" fmla="*/ 2147483647 w 9226"/>
              <a:gd name="T117" fmla="*/ 2147483647 h 10000"/>
              <a:gd name="T118" fmla="*/ 2147483647 w 9226"/>
              <a:gd name="T119" fmla="*/ 2147483647 h 10000"/>
              <a:gd name="T120" fmla="*/ 2147483647 w 9226"/>
              <a:gd name="T121" fmla="*/ 2147483647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26"/>
              <a:gd name="T184" fmla="*/ 0 h 10000"/>
              <a:gd name="T185" fmla="*/ 9226 w 9226"/>
              <a:gd name="T186" fmla="*/ 10000 h 1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26" h="10000">
                <a:moveTo>
                  <a:pt x="0" y="0"/>
                </a:moveTo>
                <a:lnTo>
                  <a:pt x="107" y="0"/>
                </a:lnTo>
                <a:lnTo>
                  <a:pt x="107" y="118"/>
                </a:lnTo>
                <a:lnTo>
                  <a:pt x="292" y="118"/>
                </a:lnTo>
                <a:lnTo>
                  <a:pt x="349" y="118"/>
                </a:lnTo>
                <a:lnTo>
                  <a:pt x="349" y="218"/>
                </a:lnTo>
                <a:lnTo>
                  <a:pt x="364" y="218"/>
                </a:lnTo>
                <a:lnTo>
                  <a:pt x="364" y="327"/>
                </a:lnTo>
                <a:lnTo>
                  <a:pt x="374" y="327"/>
                </a:lnTo>
                <a:lnTo>
                  <a:pt x="389" y="327"/>
                </a:lnTo>
                <a:lnTo>
                  <a:pt x="392" y="327"/>
                </a:lnTo>
                <a:lnTo>
                  <a:pt x="392" y="445"/>
                </a:lnTo>
                <a:lnTo>
                  <a:pt x="503" y="445"/>
                </a:lnTo>
                <a:lnTo>
                  <a:pt x="642" y="445"/>
                </a:lnTo>
                <a:lnTo>
                  <a:pt x="652" y="445"/>
                </a:lnTo>
                <a:lnTo>
                  <a:pt x="677" y="445"/>
                </a:lnTo>
                <a:lnTo>
                  <a:pt x="677" y="572"/>
                </a:lnTo>
                <a:lnTo>
                  <a:pt x="688" y="572"/>
                </a:lnTo>
                <a:lnTo>
                  <a:pt x="713" y="572"/>
                </a:lnTo>
                <a:lnTo>
                  <a:pt x="820" y="572"/>
                </a:lnTo>
                <a:lnTo>
                  <a:pt x="820" y="681"/>
                </a:lnTo>
                <a:lnTo>
                  <a:pt x="852" y="681"/>
                </a:lnTo>
                <a:lnTo>
                  <a:pt x="863" y="681"/>
                </a:lnTo>
                <a:lnTo>
                  <a:pt x="1184" y="681"/>
                </a:lnTo>
                <a:lnTo>
                  <a:pt x="1184" y="780"/>
                </a:lnTo>
                <a:lnTo>
                  <a:pt x="1216" y="780"/>
                </a:lnTo>
                <a:lnTo>
                  <a:pt x="1390" y="780"/>
                </a:lnTo>
                <a:lnTo>
                  <a:pt x="1390" y="898"/>
                </a:lnTo>
                <a:lnTo>
                  <a:pt x="1430" y="898"/>
                </a:lnTo>
                <a:lnTo>
                  <a:pt x="1540" y="898"/>
                </a:lnTo>
                <a:lnTo>
                  <a:pt x="1576" y="898"/>
                </a:lnTo>
                <a:lnTo>
                  <a:pt x="1619" y="898"/>
                </a:lnTo>
                <a:lnTo>
                  <a:pt x="1626" y="898"/>
                </a:lnTo>
                <a:lnTo>
                  <a:pt x="1626" y="1007"/>
                </a:lnTo>
                <a:lnTo>
                  <a:pt x="1668" y="1007"/>
                </a:lnTo>
                <a:lnTo>
                  <a:pt x="1729" y="1007"/>
                </a:lnTo>
                <a:lnTo>
                  <a:pt x="1893" y="1007"/>
                </a:lnTo>
                <a:lnTo>
                  <a:pt x="1929" y="1007"/>
                </a:lnTo>
                <a:lnTo>
                  <a:pt x="1957" y="1007"/>
                </a:lnTo>
                <a:lnTo>
                  <a:pt x="1971" y="1007"/>
                </a:lnTo>
                <a:lnTo>
                  <a:pt x="2118" y="1007"/>
                </a:lnTo>
                <a:lnTo>
                  <a:pt x="2128" y="1007"/>
                </a:lnTo>
                <a:lnTo>
                  <a:pt x="2128" y="1134"/>
                </a:lnTo>
                <a:lnTo>
                  <a:pt x="2178" y="1134"/>
                </a:lnTo>
                <a:lnTo>
                  <a:pt x="2246" y="1134"/>
                </a:lnTo>
                <a:lnTo>
                  <a:pt x="2246" y="1243"/>
                </a:lnTo>
                <a:lnTo>
                  <a:pt x="2271" y="1243"/>
                </a:lnTo>
                <a:lnTo>
                  <a:pt x="2282" y="1243"/>
                </a:lnTo>
                <a:lnTo>
                  <a:pt x="2296" y="1243"/>
                </a:lnTo>
                <a:lnTo>
                  <a:pt x="2314" y="1243"/>
                </a:lnTo>
                <a:lnTo>
                  <a:pt x="2328" y="1243"/>
                </a:lnTo>
                <a:lnTo>
                  <a:pt x="2332" y="1243"/>
                </a:lnTo>
                <a:lnTo>
                  <a:pt x="2332" y="1352"/>
                </a:lnTo>
                <a:lnTo>
                  <a:pt x="2342" y="1352"/>
                </a:lnTo>
                <a:lnTo>
                  <a:pt x="2342" y="1461"/>
                </a:lnTo>
                <a:lnTo>
                  <a:pt x="2367" y="1461"/>
                </a:lnTo>
                <a:lnTo>
                  <a:pt x="2406" y="1461"/>
                </a:lnTo>
                <a:lnTo>
                  <a:pt x="2406" y="1570"/>
                </a:lnTo>
                <a:lnTo>
                  <a:pt x="2428" y="1570"/>
                </a:lnTo>
                <a:lnTo>
                  <a:pt x="2496" y="1570"/>
                </a:lnTo>
                <a:lnTo>
                  <a:pt x="2496" y="1697"/>
                </a:lnTo>
                <a:lnTo>
                  <a:pt x="2570" y="1697"/>
                </a:lnTo>
                <a:lnTo>
                  <a:pt x="2570" y="1815"/>
                </a:lnTo>
                <a:lnTo>
                  <a:pt x="2777" y="1815"/>
                </a:lnTo>
                <a:lnTo>
                  <a:pt x="2777" y="1915"/>
                </a:lnTo>
                <a:lnTo>
                  <a:pt x="2802" y="1915"/>
                </a:lnTo>
                <a:lnTo>
                  <a:pt x="2809" y="1915"/>
                </a:lnTo>
                <a:lnTo>
                  <a:pt x="2831" y="1915"/>
                </a:lnTo>
                <a:lnTo>
                  <a:pt x="2906" y="1915"/>
                </a:lnTo>
                <a:lnTo>
                  <a:pt x="2916" y="1915"/>
                </a:lnTo>
                <a:lnTo>
                  <a:pt x="2927" y="1915"/>
                </a:lnTo>
                <a:lnTo>
                  <a:pt x="2966" y="1915"/>
                </a:lnTo>
                <a:lnTo>
                  <a:pt x="2984" y="1915"/>
                </a:lnTo>
                <a:lnTo>
                  <a:pt x="3005" y="1915"/>
                </a:lnTo>
                <a:lnTo>
                  <a:pt x="3041" y="1915"/>
                </a:lnTo>
                <a:lnTo>
                  <a:pt x="3045" y="1915"/>
                </a:lnTo>
                <a:lnTo>
                  <a:pt x="3055" y="1915"/>
                </a:lnTo>
                <a:lnTo>
                  <a:pt x="3066" y="1915"/>
                </a:lnTo>
                <a:lnTo>
                  <a:pt x="3070" y="1915"/>
                </a:lnTo>
                <a:lnTo>
                  <a:pt x="3070" y="2024"/>
                </a:lnTo>
                <a:lnTo>
                  <a:pt x="3077" y="2024"/>
                </a:lnTo>
                <a:lnTo>
                  <a:pt x="3080" y="2024"/>
                </a:lnTo>
                <a:lnTo>
                  <a:pt x="3084" y="2024"/>
                </a:lnTo>
                <a:lnTo>
                  <a:pt x="3091" y="2024"/>
                </a:lnTo>
                <a:lnTo>
                  <a:pt x="3102" y="2024"/>
                </a:lnTo>
                <a:lnTo>
                  <a:pt x="3105" y="2024"/>
                </a:lnTo>
                <a:lnTo>
                  <a:pt x="3109" y="2024"/>
                </a:lnTo>
                <a:lnTo>
                  <a:pt x="3127" y="2024"/>
                </a:lnTo>
                <a:lnTo>
                  <a:pt x="3144" y="2024"/>
                </a:lnTo>
                <a:lnTo>
                  <a:pt x="3144" y="2151"/>
                </a:lnTo>
                <a:lnTo>
                  <a:pt x="3152" y="2151"/>
                </a:lnTo>
                <a:lnTo>
                  <a:pt x="3155" y="2151"/>
                </a:lnTo>
                <a:lnTo>
                  <a:pt x="3169" y="2151"/>
                </a:lnTo>
                <a:lnTo>
                  <a:pt x="3191" y="2151"/>
                </a:lnTo>
                <a:lnTo>
                  <a:pt x="3234" y="2151"/>
                </a:lnTo>
                <a:lnTo>
                  <a:pt x="3248" y="2151"/>
                </a:lnTo>
                <a:lnTo>
                  <a:pt x="3308" y="2151"/>
                </a:lnTo>
                <a:lnTo>
                  <a:pt x="3308" y="2260"/>
                </a:lnTo>
                <a:lnTo>
                  <a:pt x="3508" y="2260"/>
                </a:lnTo>
                <a:lnTo>
                  <a:pt x="3640" y="2260"/>
                </a:lnTo>
                <a:lnTo>
                  <a:pt x="3654" y="2260"/>
                </a:lnTo>
                <a:lnTo>
                  <a:pt x="3693" y="2260"/>
                </a:lnTo>
                <a:lnTo>
                  <a:pt x="3807" y="2260"/>
                </a:lnTo>
                <a:lnTo>
                  <a:pt x="3807" y="2387"/>
                </a:lnTo>
                <a:lnTo>
                  <a:pt x="3840" y="2387"/>
                </a:lnTo>
                <a:lnTo>
                  <a:pt x="3840" y="2505"/>
                </a:lnTo>
                <a:lnTo>
                  <a:pt x="3843" y="2505"/>
                </a:lnTo>
                <a:lnTo>
                  <a:pt x="3854" y="2505"/>
                </a:lnTo>
                <a:lnTo>
                  <a:pt x="3868" y="2505"/>
                </a:lnTo>
                <a:lnTo>
                  <a:pt x="3868" y="2632"/>
                </a:lnTo>
                <a:lnTo>
                  <a:pt x="3907" y="2632"/>
                </a:lnTo>
                <a:lnTo>
                  <a:pt x="4182" y="2632"/>
                </a:lnTo>
                <a:lnTo>
                  <a:pt x="4196" y="2632"/>
                </a:lnTo>
                <a:lnTo>
                  <a:pt x="4242" y="2632"/>
                </a:lnTo>
                <a:lnTo>
                  <a:pt x="4332" y="2632"/>
                </a:lnTo>
                <a:lnTo>
                  <a:pt x="4353" y="2632"/>
                </a:lnTo>
                <a:lnTo>
                  <a:pt x="4353" y="2777"/>
                </a:lnTo>
                <a:lnTo>
                  <a:pt x="4581" y="2777"/>
                </a:lnTo>
                <a:lnTo>
                  <a:pt x="4581" y="2913"/>
                </a:lnTo>
                <a:lnTo>
                  <a:pt x="4592" y="2913"/>
                </a:lnTo>
                <a:lnTo>
                  <a:pt x="4610" y="2913"/>
                </a:lnTo>
                <a:lnTo>
                  <a:pt x="4624" y="2913"/>
                </a:lnTo>
                <a:lnTo>
                  <a:pt x="4631" y="2913"/>
                </a:lnTo>
                <a:lnTo>
                  <a:pt x="4631" y="3040"/>
                </a:lnTo>
                <a:lnTo>
                  <a:pt x="4656" y="3040"/>
                </a:lnTo>
                <a:lnTo>
                  <a:pt x="4681" y="3040"/>
                </a:lnTo>
                <a:lnTo>
                  <a:pt x="4684" y="3040"/>
                </a:lnTo>
                <a:lnTo>
                  <a:pt x="5020" y="3040"/>
                </a:lnTo>
                <a:lnTo>
                  <a:pt x="5287" y="3040"/>
                </a:lnTo>
                <a:lnTo>
                  <a:pt x="5312" y="3040"/>
                </a:lnTo>
                <a:lnTo>
                  <a:pt x="5312" y="3221"/>
                </a:lnTo>
                <a:lnTo>
                  <a:pt x="5333" y="3221"/>
                </a:lnTo>
                <a:lnTo>
                  <a:pt x="5333" y="3394"/>
                </a:lnTo>
                <a:lnTo>
                  <a:pt x="5362" y="3394"/>
                </a:lnTo>
                <a:lnTo>
                  <a:pt x="5362" y="3566"/>
                </a:lnTo>
                <a:lnTo>
                  <a:pt x="5433" y="3566"/>
                </a:lnTo>
                <a:lnTo>
                  <a:pt x="5494" y="3566"/>
                </a:lnTo>
                <a:lnTo>
                  <a:pt x="5494" y="3748"/>
                </a:lnTo>
                <a:lnTo>
                  <a:pt x="5708" y="3748"/>
                </a:lnTo>
                <a:lnTo>
                  <a:pt x="5708" y="3929"/>
                </a:lnTo>
                <a:lnTo>
                  <a:pt x="5736" y="3929"/>
                </a:lnTo>
                <a:lnTo>
                  <a:pt x="5736" y="4138"/>
                </a:lnTo>
                <a:lnTo>
                  <a:pt x="5786" y="4138"/>
                </a:lnTo>
                <a:lnTo>
                  <a:pt x="5897" y="4138"/>
                </a:lnTo>
                <a:lnTo>
                  <a:pt x="5897" y="4310"/>
                </a:lnTo>
                <a:lnTo>
                  <a:pt x="6011" y="4310"/>
                </a:lnTo>
                <a:lnTo>
                  <a:pt x="6093" y="4310"/>
                </a:lnTo>
                <a:lnTo>
                  <a:pt x="6121" y="4310"/>
                </a:lnTo>
                <a:lnTo>
                  <a:pt x="6121" y="4519"/>
                </a:lnTo>
                <a:lnTo>
                  <a:pt x="6143" y="4519"/>
                </a:lnTo>
                <a:lnTo>
                  <a:pt x="6143" y="4710"/>
                </a:lnTo>
                <a:lnTo>
                  <a:pt x="6168" y="4710"/>
                </a:lnTo>
                <a:lnTo>
                  <a:pt x="6182" y="4710"/>
                </a:lnTo>
                <a:lnTo>
                  <a:pt x="6182" y="4936"/>
                </a:lnTo>
                <a:lnTo>
                  <a:pt x="6185" y="4936"/>
                </a:lnTo>
                <a:lnTo>
                  <a:pt x="6185" y="5154"/>
                </a:lnTo>
                <a:lnTo>
                  <a:pt x="6225" y="5154"/>
                </a:lnTo>
                <a:lnTo>
                  <a:pt x="6225" y="5363"/>
                </a:lnTo>
                <a:lnTo>
                  <a:pt x="6250" y="5363"/>
                </a:lnTo>
                <a:lnTo>
                  <a:pt x="6250" y="5590"/>
                </a:lnTo>
                <a:lnTo>
                  <a:pt x="6260" y="5590"/>
                </a:lnTo>
                <a:lnTo>
                  <a:pt x="6260" y="5826"/>
                </a:lnTo>
                <a:lnTo>
                  <a:pt x="6267" y="5826"/>
                </a:lnTo>
                <a:lnTo>
                  <a:pt x="6271" y="5826"/>
                </a:lnTo>
                <a:lnTo>
                  <a:pt x="6271" y="6044"/>
                </a:lnTo>
                <a:lnTo>
                  <a:pt x="6285" y="6044"/>
                </a:lnTo>
                <a:lnTo>
                  <a:pt x="6285" y="6252"/>
                </a:lnTo>
                <a:lnTo>
                  <a:pt x="6346" y="6252"/>
                </a:lnTo>
                <a:lnTo>
                  <a:pt x="6346" y="6497"/>
                </a:lnTo>
                <a:lnTo>
                  <a:pt x="6620" y="6497"/>
                </a:lnTo>
                <a:lnTo>
                  <a:pt x="6620" y="6724"/>
                </a:lnTo>
                <a:lnTo>
                  <a:pt x="6781" y="6724"/>
                </a:lnTo>
                <a:lnTo>
                  <a:pt x="6781" y="6969"/>
                </a:lnTo>
                <a:lnTo>
                  <a:pt x="6820" y="6969"/>
                </a:lnTo>
                <a:lnTo>
                  <a:pt x="6820" y="7214"/>
                </a:lnTo>
                <a:lnTo>
                  <a:pt x="6834" y="7214"/>
                </a:lnTo>
                <a:lnTo>
                  <a:pt x="6948" y="7214"/>
                </a:lnTo>
                <a:lnTo>
                  <a:pt x="6948" y="7477"/>
                </a:lnTo>
                <a:lnTo>
                  <a:pt x="7676" y="7477"/>
                </a:lnTo>
                <a:lnTo>
                  <a:pt x="7818" y="7477"/>
                </a:lnTo>
                <a:lnTo>
                  <a:pt x="7818" y="7949"/>
                </a:lnTo>
                <a:lnTo>
                  <a:pt x="8107" y="7949"/>
                </a:lnTo>
                <a:lnTo>
                  <a:pt x="8107" y="8512"/>
                </a:lnTo>
                <a:lnTo>
                  <a:pt x="9226" y="8512"/>
                </a:lnTo>
                <a:lnTo>
                  <a:pt x="9226" y="10000"/>
                </a:lnTo>
              </a:path>
            </a:pathLst>
          </a:custGeom>
          <a:noFill/>
          <a:ln w="28575">
            <a:solidFill>
              <a:srgbClr val="0070C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59440" name="Group 65"/>
          <p:cNvGrpSpPr>
            <a:grpSpLocks/>
          </p:cNvGrpSpPr>
          <p:nvPr/>
        </p:nvGrpSpPr>
        <p:grpSpPr bwMode="auto">
          <a:xfrm>
            <a:off x="4144963" y="2444750"/>
            <a:ext cx="1377950" cy="3233738"/>
            <a:chOff x="4455674" y="2305782"/>
            <a:chExt cx="1377852" cy="3024188"/>
          </a:xfrm>
        </p:grpSpPr>
        <p:sp>
          <p:nvSpPr>
            <p:cNvPr id="59444" name="Line 67"/>
            <p:cNvSpPr>
              <a:spLocks noChangeShapeType="1"/>
            </p:cNvSpPr>
            <p:nvPr/>
          </p:nvSpPr>
          <p:spPr bwMode="auto">
            <a:xfrm>
              <a:off x="4455674" y="2305782"/>
              <a:ext cx="0" cy="3024188"/>
            </a:xfrm>
            <a:prstGeom prst="line">
              <a:avLst/>
            </a:prstGeom>
            <a:noFill/>
            <a:ln w="19050">
              <a:solidFill>
                <a:schemeClr val="tx1"/>
              </a:solidFill>
              <a:prstDash val="sys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445" name="Line 68"/>
            <p:cNvSpPr>
              <a:spLocks noChangeShapeType="1"/>
            </p:cNvSpPr>
            <p:nvPr/>
          </p:nvSpPr>
          <p:spPr bwMode="auto">
            <a:xfrm>
              <a:off x="5833526" y="3097945"/>
              <a:ext cx="0" cy="2232025"/>
            </a:xfrm>
            <a:prstGeom prst="line">
              <a:avLst/>
            </a:prstGeom>
            <a:noFill/>
            <a:ln w="19050">
              <a:solidFill>
                <a:schemeClr val="tx1"/>
              </a:solidFill>
              <a:prstDash val="sysDash"/>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9441" name="Text Box 69"/>
          <p:cNvSpPr txBox="1">
            <a:spLocks noChangeArrowheads="1"/>
          </p:cNvSpPr>
          <p:nvPr/>
        </p:nvSpPr>
        <p:spPr bwMode="auto">
          <a:xfrm>
            <a:off x="2293940" y="5062546"/>
            <a:ext cx="15636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1400"/>
              <a:t>Median follow-up,</a:t>
            </a:r>
            <a:br>
              <a:rPr lang="fi-FI" sz="1400"/>
            </a:br>
            <a:r>
              <a:rPr lang="fi-FI" sz="1400"/>
              <a:t> 54 mo</a:t>
            </a:r>
          </a:p>
        </p:txBody>
      </p:sp>
      <p:sp>
        <p:nvSpPr>
          <p:cNvPr id="59442" name="Text Box 63"/>
          <p:cNvSpPr txBox="1">
            <a:spLocks noChangeArrowheads="1"/>
          </p:cNvSpPr>
          <p:nvPr/>
        </p:nvSpPr>
        <p:spPr bwMode="auto">
          <a:xfrm>
            <a:off x="3349629" y="5951538"/>
            <a:ext cx="15843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50000"/>
              </a:spcBef>
            </a:pPr>
            <a:r>
              <a:rPr lang="fi-FI" sz="2000" b="1"/>
              <a:t>Time, y</a:t>
            </a:r>
          </a:p>
        </p:txBody>
      </p:sp>
      <p:sp>
        <p:nvSpPr>
          <p:cNvPr id="59443" name="TextBox 100"/>
          <p:cNvSpPr txBox="1">
            <a:spLocks noChangeArrowheads="1"/>
          </p:cNvSpPr>
          <p:nvPr/>
        </p:nvSpPr>
        <p:spPr bwMode="auto">
          <a:xfrm rot="-5400000">
            <a:off x="-502442" y="3652151"/>
            <a:ext cx="375126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cs typeface="Calibri" charset="0"/>
              </a:rPr>
              <a:t>Recurrence-Free and Alive, %</a:t>
            </a:r>
          </a:p>
        </p:txBody>
      </p:sp>
    </p:spTree>
    <p:extLst>
      <p:ext uri="{BB962C8B-B14F-4D97-AF65-F5344CB8AC3E}">
        <p14:creationId xmlns:p14="http://schemas.microsoft.com/office/powerpoint/2010/main" val="3681341066"/>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64"/>
          <p:cNvSpPr>
            <a:spLocks noGrp="1"/>
          </p:cNvSpPr>
          <p:nvPr>
            <p:ph type="title"/>
          </p:nvPr>
        </p:nvSpPr>
        <p:spPr>
          <a:xfrm>
            <a:off x="395288" y="195263"/>
            <a:ext cx="8305800" cy="1143000"/>
          </a:xfrm>
          <a:solidFill>
            <a:srgbClr val="FFFFFF"/>
          </a:solidFill>
        </p:spPr>
        <p:txBody>
          <a:bodyPr>
            <a:normAutofit/>
          </a:bodyPr>
          <a:lstStyle/>
          <a:p>
            <a:pPr eaLnBrk="1" hangingPunct="1"/>
            <a:r>
              <a:rPr lang="fi-FI" sz="3200" b="1" dirty="0">
                <a:solidFill>
                  <a:srgbClr val="002060"/>
                </a:solidFill>
                <a:latin typeface="Calibri" charset="0"/>
              </a:rPr>
              <a:t>SSGXVIII: </a:t>
            </a:r>
            <a:r>
              <a:rPr lang="fi-FI" sz="3200" b="1" dirty="0" err="1">
                <a:solidFill>
                  <a:srgbClr val="002060"/>
                </a:solidFill>
                <a:latin typeface="Calibri" charset="0"/>
              </a:rPr>
              <a:t>Overall</a:t>
            </a:r>
            <a:r>
              <a:rPr lang="fi-FI" sz="3200" b="1" dirty="0">
                <a:solidFill>
                  <a:srgbClr val="002060"/>
                </a:solidFill>
                <a:latin typeface="Calibri" charset="0"/>
              </a:rPr>
              <a:t> </a:t>
            </a:r>
            <a:r>
              <a:rPr lang="fi-FI" sz="3200" b="1" dirty="0" err="1">
                <a:solidFill>
                  <a:srgbClr val="002060"/>
                </a:solidFill>
                <a:latin typeface="Calibri" charset="0"/>
              </a:rPr>
              <a:t>Survival</a:t>
            </a:r>
            <a:r>
              <a:rPr lang="fi-FI" sz="3200" b="1" dirty="0">
                <a:solidFill>
                  <a:srgbClr val="002060"/>
                </a:solidFill>
                <a:latin typeface="Calibri" charset="0"/>
              </a:rPr>
              <a:t> (ITT)</a:t>
            </a:r>
            <a:endParaRPr lang="en-US" sz="3200" b="1" dirty="0">
              <a:solidFill>
                <a:srgbClr val="002060"/>
              </a:solidFill>
              <a:latin typeface="Calibri" charset="0"/>
            </a:endParaRPr>
          </a:p>
        </p:txBody>
      </p:sp>
      <p:grpSp>
        <p:nvGrpSpPr>
          <p:cNvPr id="64514" name="Group 3"/>
          <p:cNvGrpSpPr>
            <a:grpSpLocks/>
          </p:cNvGrpSpPr>
          <p:nvPr/>
        </p:nvGrpSpPr>
        <p:grpSpPr bwMode="auto">
          <a:xfrm>
            <a:off x="-15873" y="1730383"/>
            <a:ext cx="8702675" cy="5064125"/>
            <a:chOff x="-17232" y="1451828"/>
            <a:chExt cx="9051695" cy="5733982"/>
          </a:xfrm>
        </p:grpSpPr>
        <p:sp>
          <p:nvSpPr>
            <p:cNvPr id="64515" name="Text Box 2"/>
            <p:cNvSpPr txBox="1">
              <a:spLocks noChangeArrowheads="1"/>
            </p:cNvSpPr>
            <p:nvPr/>
          </p:nvSpPr>
          <p:spPr bwMode="auto">
            <a:xfrm>
              <a:off x="392113" y="5722203"/>
              <a:ext cx="8642350" cy="94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i-FI" sz="1600" b="1"/>
                <a:t>No. at risk (n = 397)</a:t>
              </a:r>
            </a:p>
            <a:p>
              <a:pPr eaLnBrk="1" hangingPunct="1"/>
              <a:r>
                <a:rPr lang="fi-FI" sz="1600" b="1"/>
                <a:t>36 mo of imatinib               198         192       184         152        100          56          13</a:t>
              </a:r>
            </a:p>
            <a:p>
              <a:pPr eaLnBrk="1" hangingPunct="1"/>
              <a:r>
                <a:rPr lang="fi-FI" sz="1600" b="1"/>
                <a:t>12 mo of imatinib               199         188       176         140          87          46          20</a:t>
              </a:r>
            </a:p>
          </p:txBody>
        </p:sp>
        <p:sp>
          <p:nvSpPr>
            <p:cNvPr id="64516" name="Text Box 3"/>
            <p:cNvSpPr txBox="1">
              <a:spLocks noChangeArrowheads="1"/>
            </p:cNvSpPr>
            <p:nvPr/>
          </p:nvSpPr>
          <p:spPr bwMode="auto">
            <a:xfrm>
              <a:off x="2916238" y="5860315"/>
              <a:ext cx="4968875" cy="418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1800" b="1"/>
                <a:t>               </a:t>
              </a:r>
              <a:endParaRPr lang="fi-FI" sz="1800">
                <a:solidFill>
                  <a:schemeClr val="bg1"/>
                </a:solidFill>
              </a:endParaRPr>
            </a:p>
          </p:txBody>
        </p:sp>
        <p:sp>
          <p:nvSpPr>
            <p:cNvPr id="64517" name="Text Box 15"/>
            <p:cNvSpPr txBox="1">
              <a:spLocks noChangeArrowheads="1"/>
            </p:cNvSpPr>
            <p:nvPr/>
          </p:nvSpPr>
          <p:spPr bwMode="auto">
            <a:xfrm flipH="1">
              <a:off x="7380288" y="3625850"/>
              <a:ext cx="1585912" cy="453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2000" b="1">
                  <a:solidFill>
                    <a:srgbClr val="FF0000"/>
                  </a:solidFill>
                </a:rPr>
                <a:t>12 mo</a:t>
              </a:r>
            </a:p>
          </p:txBody>
        </p:sp>
        <p:sp>
          <p:nvSpPr>
            <p:cNvPr id="64518" name="Text Box 63"/>
            <p:cNvSpPr txBox="1">
              <a:spLocks noChangeArrowheads="1"/>
            </p:cNvSpPr>
            <p:nvPr/>
          </p:nvSpPr>
          <p:spPr bwMode="auto">
            <a:xfrm>
              <a:off x="3981062" y="5704317"/>
              <a:ext cx="1857375" cy="418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50000"/>
                </a:spcBef>
              </a:pPr>
              <a:r>
                <a:rPr lang="fi-FI" sz="1800" b="1"/>
                <a:t>Time, y</a:t>
              </a:r>
            </a:p>
          </p:txBody>
        </p:sp>
        <p:grpSp>
          <p:nvGrpSpPr>
            <p:cNvPr id="64519" name="Group 52"/>
            <p:cNvGrpSpPr>
              <a:grpSpLocks/>
            </p:cNvGrpSpPr>
            <p:nvPr/>
          </p:nvGrpSpPr>
          <p:grpSpPr bwMode="auto">
            <a:xfrm>
              <a:off x="1923259" y="1451828"/>
              <a:ext cx="6969916" cy="4388975"/>
              <a:chOff x="1923294" y="1116697"/>
              <a:chExt cx="6969881" cy="4745319"/>
            </a:xfrm>
          </p:grpSpPr>
          <p:sp>
            <p:nvSpPr>
              <p:cNvPr id="64521" name="Line 6"/>
              <p:cNvSpPr>
                <a:spLocks noChangeShapeType="1"/>
              </p:cNvSpPr>
              <p:nvPr/>
            </p:nvSpPr>
            <p:spPr bwMode="auto">
              <a:xfrm>
                <a:off x="6877050" y="3336925"/>
                <a:ext cx="433388" cy="0"/>
              </a:xfrm>
              <a:prstGeom prst="line">
                <a:avLst/>
              </a:prstGeom>
              <a:noFill/>
              <a:ln w="38100">
                <a:solidFill>
                  <a:srgbClr val="0070C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22" name="Text Box 7"/>
              <p:cNvSpPr txBox="1">
                <a:spLocks noChangeArrowheads="1"/>
              </p:cNvSpPr>
              <p:nvPr/>
            </p:nvSpPr>
            <p:spPr bwMode="auto">
              <a:xfrm>
                <a:off x="2407191" y="1116697"/>
                <a:ext cx="4285840" cy="508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20000"/>
                  </a:lnSpc>
                  <a:spcBef>
                    <a:spcPct val="50000"/>
                  </a:spcBef>
                </a:pPr>
                <a:r>
                  <a:rPr lang="fi-FI" sz="1800" b="1"/>
                  <a:t>HR = 0.45 (95% CI = 0.22, 0.89); </a:t>
                </a:r>
                <a:r>
                  <a:rPr lang="fi-FI" sz="1800" b="1" i="1"/>
                  <a:t>P</a:t>
                </a:r>
                <a:r>
                  <a:rPr lang="fi-FI" sz="1800" b="1"/>
                  <a:t> = .02</a:t>
                </a:r>
              </a:p>
            </p:txBody>
          </p:sp>
          <p:sp>
            <p:nvSpPr>
              <p:cNvPr id="64523" name="Text Box 8"/>
              <p:cNvSpPr txBox="1">
                <a:spLocks noChangeArrowheads="1"/>
              </p:cNvSpPr>
              <p:nvPr/>
            </p:nvSpPr>
            <p:spPr bwMode="auto">
              <a:xfrm>
                <a:off x="4274563" y="1557085"/>
                <a:ext cx="806483" cy="45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1800" b="1">
                    <a:solidFill>
                      <a:srgbClr val="0070C0"/>
                    </a:solidFill>
                  </a:rPr>
                  <a:t>96.3%</a:t>
                </a:r>
              </a:p>
            </p:txBody>
          </p:sp>
          <p:sp>
            <p:nvSpPr>
              <p:cNvPr id="64524" name="Text Box 9"/>
              <p:cNvSpPr txBox="1">
                <a:spLocks noChangeArrowheads="1"/>
              </p:cNvSpPr>
              <p:nvPr/>
            </p:nvSpPr>
            <p:spPr bwMode="auto">
              <a:xfrm>
                <a:off x="5642987" y="1608049"/>
                <a:ext cx="823798" cy="45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1800" b="1">
                    <a:solidFill>
                      <a:srgbClr val="0070C0"/>
                    </a:solidFill>
                  </a:rPr>
                  <a:t>92.0%</a:t>
                </a:r>
              </a:p>
            </p:txBody>
          </p:sp>
          <p:sp>
            <p:nvSpPr>
              <p:cNvPr id="64525" name="Text Box 10"/>
              <p:cNvSpPr txBox="1">
                <a:spLocks noChangeArrowheads="1"/>
              </p:cNvSpPr>
              <p:nvPr/>
            </p:nvSpPr>
            <p:spPr bwMode="auto">
              <a:xfrm>
                <a:off x="4255713" y="2041526"/>
                <a:ext cx="787629" cy="45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1800" b="1">
                    <a:solidFill>
                      <a:srgbClr val="FF0000"/>
                    </a:solidFill>
                  </a:rPr>
                  <a:t>94.0%</a:t>
                </a:r>
              </a:p>
            </p:txBody>
          </p:sp>
          <p:sp>
            <p:nvSpPr>
              <p:cNvPr id="64526" name="Text Box 11"/>
              <p:cNvSpPr txBox="1">
                <a:spLocks noChangeArrowheads="1"/>
              </p:cNvSpPr>
              <p:nvPr/>
            </p:nvSpPr>
            <p:spPr bwMode="auto">
              <a:xfrm>
                <a:off x="5614708" y="2483518"/>
                <a:ext cx="804944" cy="45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1800" b="1">
                    <a:solidFill>
                      <a:srgbClr val="FF0000"/>
                    </a:solidFill>
                  </a:rPr>
                  <a:t>81.7%</a:t>
                </a:r>
              </a:p>
            </p:txBody>
          </p:sp>
          <p:sp>
            <p:nvSpPr>
              <p:cNvPr id="64527" name="Text Box 12"/>
              <p:cNvSpPr txBox="1">
                <a:spLocks noChangeArrowheads="1"/>
              </p:cNvSpPr>
              <p:nvPr/>
            </p:nvSpPr>
            <p:spPr bwMode="auto">
              <a:xfrm>
                <a:off x="7380288" y="3121024"/>
                <a:ext cx="1512887" cy="489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fi-FI" sz="2000" b="1">
                    <a:solidFill>
                      <a:srgbClr val="0070C0"/>
                    </a:solidFill>
                  </a:rPr>
                  <a:t>36 mo</a:t>
                </a:r>
                <a:endParaRPr lang="fi-FI" sz="1800" b="1">
                  <a:solidFill>
                    <a:srgbClr val="0070C0"/>
                  </a:solidFill>
                </a:endParaRPr>
              </a:p>
            </p:txBody>
          </p:sp>
          <p:sp>
            <p:nvSpPr>
              <p:cNvPr id="64528" name="Line 13"/>
              <p:cNvSpPr>
                <a:spLocks noChangeShapeType="1"/>
              </p:cNvSpPr>
              <p:nvPr/>
            </p:nvSpPr>
            <p:spPr bwMode="auto">
              <a:xfrm>
                <a:off x="6877050" y="3678665"/>
                <a:ext cx="433388"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29" name="Text Box 14"/>
              <p:cNvSpPr txBox="1">
                <a:spLocks noChangeArrowheads="1"/>
              </p:cNvSpPr>
              <p:nvPr/>
            </p:nvSpPr>
            <p:spPr bwMode="auto">
              <a:xfrm>
                <a:off x="6156325" y="3625850"/>
                <a:ext cx="2160588" cy="45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endParaRPr lang="fi-FI" sz="1800" b="1"/>
              </a:p>
            </p:txBody>
          </p:sp>
          <p:sp>
            <p:nvSpPr>
              <p:cNvPr id="64530" name="Line 16"/>
              <p:cNvSpPr>
                <a:spLocks noChangeShapeType="1"/>
              </p:cNvSpPr>
              <p:nvPr/>
            </p:nvSpPr>
            <p:spPr bwMode="auto">
              <a:xfrm>
                <a:off x="2849563" y="5386388"/>
                <a:ext cx="411684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31" name="Line 17"/>
              <p:cNvSpPr>
                <a:spLocks noChangeShapeType="1"/>
              </p:cNvSpPr>
              <p:nvPr/>
            </p:nvSpPr>
            <p:spPr bwMode="auto">
              <a:xfrm flipV="1">
                <a:off x="2849563" y="1808163"/>
                <a:ext cx="0" cy="3578225"/>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32" name="Rectangle 19"/>
              <p:cNvSpPr>
                <a:spLocks noChangeArrowheads="1"/>
              </p:cNvSpPr>
              <p:nvPr/>
            </p:nvSpPr>
            <p:spPr bwMode="auto">
              <a:xfrm>
                <a:off x="2787923" y="5522912"/>
                <a:ext cx="121685"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0</a:t>
                </a:r>
              </a:p>
            </p:txBody>
          </p:sp>
          <p:sp>
            <p:nvSpPr>
              <p:cNvPr id="64533" name="Rectangle 20"/>
              <p:cNvSpPr>
                <a:spLocks noChangeArrowheads="1"/>
              </p:cNvSpPr>
              <p:nvPr/>
            </p:nvSpPr>
            <p:spPr bwMode="auto">
              <a:xfrm>
                <a:off x="3475314" y="5522912"/>
                <a:ext cx="121685"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1</a:t>
                </a:r>
              </a:p>
            </p:txBody>
          </p:sp>
          <p:sp>
            <p:nvSpPr>
              <p:cNvPr id="64534" name="Rectangle 21"/>
              <p:cNvSpPr>
                <a:spLocks noChangeArrowheads="1"/>
              </p:cNvSpPr>
              <p:nvPr/>
            </p:nvSpPr>
            <p:spPr bwMode="auto">
              <a:xfrm>
                <a:off x="4161114" y="5522912"/>
                <a:ext cx="121685"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2</a:t>
                </a:r>
              </a:p>
            </p:txBody>
          </p:sp>
          <p:sp>
            <p:nvSpPr>
              <p:cNvPr id="64535" name="Rectangle 22"/>
              <p:cNvSpPr>
                <a:spLocks noChangeArrowheads="1"/>
              </p:cNvSpPr>
              <p:nvPr/>
            </p:nvSpPr>
            <p:spPr bwMode="auto">
              <a:xfrm>
                <a:off x="4848502" y="5522912"/>
                <a:ext cx="121685"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3</a:t>
                </a:r>
              </a:p>
            </p:txBody>
          </p:sp>
          <p:sp>
            <p:nvSpPr>
              <p:cNvPr id="64536" name="Rectangle 23"/>
              <p:cNvSpPr>
                <a:spLocks noChangeArrowheads="1"/>
              </p:cNvSpPr>
              <p:nvPr/>
            </p:nvSpPr>
            <p:spPr bwMode="auto">
              <a:xfrm>
                <a:off x="5534301" y="5522912"/>
                <a:ext cx="121685"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4</a:t>
                </a:r>
              </a:p>
            </p:txBody>
          </p:sp>
          <p:sp>
            <p:nvSpPr>
              <p:cNvPr id="64537" name="Rectangle 24"/>
              <p:cNvSpPr>
                <a:spLocks noChangeArrowheads="1"/>
              </p:cNvSpPr>
              <p:nvPr/>
            </p:nvSpPr>
            <p:spPr bwMode="auto">
              <a:xfrm>
                <a:off x="6221685" y="5522912"/>
                <a:ext cx="121685"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5</a:t>
                </a:r>
              </a:p>
            </p:txBody>
          </p:sp>
          <p:sp>
            <p:nvSpPr>
              <p:cNvPr id="64538" name="Rectangle 25"/>
              <p:cNvSpPr>
                <a:spLocks noChangeArrowheads="1"/>
              </p:cNvSpPr>
              <p:nvPr/>
            </p:nvSpPr>
            <p:spPr bwMode="auto">
              <a:xfrm>
                <a:off x="6907489" y="5522912"/>
                <a:ext cx="121685"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fi-FI" b="1"/>
                  <a:t>6</a:t>
                </a:r>
              </a:p>
            </p:txBody>
          </p:sp>
          <p:sp>
            <p:nvSpPr>
              <p:cNvPr id="64539" name="Rectangle 27"/>
              <p:cNvSpPr>
                <a:spLocks noChangeArrowheads="1"/>
              </p:cNvSpPr>
              <p:nvPr/>
            </p:nvSpPr>
            <p:spPr bwMode="auto">
              <a:xfrm>
                <a:off x="2532610" y="5238750"/>
                <a:ext cx="121685"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0</a:t>
                </a:r>
              </a:p>
            </p:txBody>
          </p:sp>
          <p:sp>
            <p:nvSpPr>
              <p:cNvPr id="64540" name="Rectangle 28"/>
              <p:cNvSpPr>
                <a:spLocks noChangeArrowheads="1"/>
              </p:cNvSpPr>
              <p:nvPr/>
            </p:nvSpPr>
            <p:spPr bwMode="auto">
              <a:xfrm>
                <a:off x="2412517" y="4522788"/>
                <a:ext cx="243371"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20</a:t>
                </a:r>
              </a:p>
            </p:txBody>
          </p:sp>
          <p:sp>
            <p:nvSpPr>
              <p:cNvPr id="64541" name="Rectangle 29"/>
              <p:cNvSpPr>
                <a:spLocks noChangeArrowheads="1"/>
              </p:cNvSpPr>
              <p:nvPr/>
            </p:nvSpPr>
            <p:spPr bwMode="auto">
              <a:xfrm>
                <a:off x="2412517" y="3806825"/>
                <a:ext cx="243371"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40</a:t>
                </a:r>
              </a:p>
            </p:txBody>
          </p:sp>
          <p:sp>
            <p:nvSpPr>
              <p:cNvPr id="64542" name="Rectangle 30"/>
              <p:cNvSpPr>
                <a:spLocks noChangeArrowheads="1"/>
              </p:cNvSpPr>
              <p:nvPr/>
            </p:nvSpPr>
            <p:spPr bwMode="auto">
              <a:xfrm>
                <a:off x="2412517" y="3090862"/>
                <a:ext cx="243371"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60</a:t>
                </a:r>
              </a:p>
            </p:txBody>
          </p:sp>
          <p:sp>
            <p:nvSpPr>
              <p:cNvPr id="64543" name="Rectangle 31"/>
              <p:cNvSpPr>
                <a:spLocks noChangeArrowheads="1"/>
              </p:cNvSpPr>
              <p:nvPr/>
            </p:nvSpPr>
            <p:spPr bwMode="auto">
              <a:xfrm>
                <a:off x="2412517" y="2374900"/>
                <a:ext cx="243371"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80</a:t>
                </a:r>
              </a:p>
            </p:txBody>
          </p:sp>
          <p:sp>
            <p:nvSpPr>
              <p:cNvPr id="64544" name="Rectangle 32"/>
              <p:cNvSpPr>
                <a:spLocks noChangeArrowheads="1"/>
              </p:cNvSpPr>
              <p:nvPr/>
            </p:nvSpPr>
            <p:spPr bwMode="auto">
              <a:xfrm>
                <a:off x="2292418" y="1658938"/>
                <a:ext cx="365057" cy="33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100</a:t>
                </a:r>
              </a:p>
            </p:txBody>
          </p:sp>
          <p:sp>
            <p:nvSpPr>
              <p:cNvPr id="64545" name="Line 33"/>
              <p:cNvSpPr>
                <a:spLocks noChangeShapeType="1"/>
              </p:cNvSpPr>
              <p:nvPr/>
            </p:nvSpPr>
            <p:spPr bwMode="auto">
              <a:xfrm flipV="1">
                <a:off x="2849563" y="5386388"/>
                <a:ext cx="0" cy="13176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46" name="Line 35"/>
              <p:cNvSpPr>
                <a:spLocks noChangeShapeType="1"/>
              </p:cNvSpPr>
              <p:nvPr/>
            </p:nvSpPr>
            <p:spPr bwMode="auto">
              <a:xfrm flipV="1">
                <a:off x="3535363" y="5386388"/>
                <a:ext cx="0" cy="13176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47" name="Line 37"/>
              <p:cNvSpPr>
                <a:spLocks noChangeShapeType="1"/>
              </p:cNvSpPr>
              <p:nvPr/>
            </p:nvSpPr>
            <p:spPr bwMode="auto">
              <a:xfrm flipV="1">
                <a:off x="4221163" y="5386388"/>
                <a:ext cx="0" cy="13176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48" name="Line 39"/>
              <p:cNvSpPr>
                <a:spLocks noChangeShapeType="1"/>
              </p:cNvSpPr>
              <p:nvPr/>
            </p:nvSpPr>
            <p:spPr bwMode="auto">
              <a:xfrm flipV="1">
                <a:off x="4908550" y="5386388"/>
                <a:ext cx="0" cy="13176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49" name="Line 41"/>
              <p:cNvSpPr>
                <a:spLocks noChangeShapeType="1"/>
              </p:cNvSpPr>
              <p:nvPr/>
            </p:nvSpPr>
            <p:spPr bwMode="auto">
              <a:xfrm flipV="1">
                <a:off x="5595938" y="5386388"/>
                <a:ext cx="0" cy="13176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50" name="Line 43"/>
              <p:cNvSpPr>
                <a:spLocks noChangeShapeType="1"/>
              </p:cNvSpPr>
              <p:nvPr/>
            </p:nvSpPr>
            <p:spPr bwMode="auto">
              <a:xfrm flipV="1">
                <a:off x="6281738" y="5386388"/>
                <a:ext cx="0" cy="13176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51" name="Line 45"/>
              <p:cNvSpPr>
                <a:spLocks noChangeShapeType="1"/>
              </p:cNvSpPr>
              <p:nvPr/>
            </p:nvSpPr>
            <p:spPr bwMode="auto">
              <a:xfrm flipV="1">
                <a:off x="6967538" y="5386388"/>
                <a:ext cx="0" cy="13176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52" name="Line 49"/>
              <p:cNvSpPr>
                <a:spLocks noChangeShapeType="1"/>
              </p:cNvSpPr>
              <p:nvPr/>
            </p:nvSpPr>
            <p:spPr bwMode="auto">
              <a:xfrm>
                <a:off x="2706688" y="5386388"/>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53" name="Line 51"/>
              <p:cNvSpPr>
                <a:spLocks noChangeShapeType="1"/>
              </p:cNvSpPr>
              <p:nvPr/>
            </p:nvSpPr>
            <p:spPr bwMode="auto">
              <a:xfrm>
                <a:off x="2706688" y="4670425"/>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54" name="Line 53"/>
              <p:cNvSpPr>
                <a:spLocks noChangeShapeType="1"/>
              </p:cNvSpPr>
              <p:nvPr/>
            </p:nvSpPr>
            <p:spPr bwMode="auto">
              <a:xfrm>
                <a:off x="2706688" y="3954463"/>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55" name="Line 55"/>
              <p:cNvSpPr>
                <a:spLocks noChangeShapeType="1"/>
              </p:cNvSpPr>
              <p:nvPr/>
            </p:nvSpPr>
            <p:spPr bwMode="auto">
              <a:xfrm>
                <a:off x="2706688" y="3238500"/>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56" name="Line 57"/>
              <p:cNvSpPr>
                <a:spLocks noChangeShapeType="1"/>
              </p:cNvSpPr>
              <p:nvPr/>
            </p:nvSpPr>
            <p:spPr bwMode="auto">
              <a:xfrm>
                <a:off x="2706688" y="2524125"/>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57" name="Line 59"/>
              <p:cNvSpPr>
                <a:spLocks noChangeShapeType="1"/>
              </p:cNvSpPr>
              <p:nvPr/>
            </p:nvSpPr>
            <p:spPr bwMode="auto">
              <a:xfrm>
                <a:off x="2706688" y="1808163"/>
                <a:ext cx="14287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58" name="Freeform 60"/>
              <p:cNvSpPr>
                <a:spLocks/>
              </p:cNvSpPr>
              <p:nvPr/>
            </p:nvSpPr>
            <p:spPr bwMode="auto">
              <a:xfrm>
                <a:off x="2849563" y="1808163"/>
                <a:ext cx="4088733" cy="749058"/>
              </a:xfrm>
              <a:custGeom>
                <a:avLst/>
                <a:gdLst>
                  <a:gd name="T0" fmla="*/ 0 w 10244"/>
                  <a:gd name="T1" fmla="*/ 0 h 10018"/>
                  <a:gd name="T2" fmla="*/ 2147483647 w 10244"/>
                  <a:gd name="T3" fmla="*/ 0 h 10018"/>
                  <a:gd name="T4" fmla="*/ 2147483647 w 10244"/>
                  <a:gd name="T5" fmla="*/ 2147483647 h 10018"/>
                  <a:gd name="T6" fmla="*/ 2147483647 w 10244"/>
                  <a:gd name="T7" fmla="*/ 2147483647 h 10018"/>
                  <a:gd name="T8" fmla="*/ 2147483647 w 10244"/>
                  <a:gd name="T9" fmla="*/ 2147483647 h 10018"/>
                  <a:gd name="T10" fmla="*/ 2147483647 w 10244"/>
                  <a:gd name="T11" fmla="*/ 2147483647 h 10018"/>
                  <a:gd name="T12" fmla="*/ 2147483647 w 10244"/>
                  <a:gd name="T13" fmla="*/ 2147483647 h 10018"/>
                  <a:gd name="T14" fmla="*/ 2147483647 w 10244"/>
                  <a:gd name="T15" fmla="*/ 2147483647 h 10018"/>
                  <a:gd name="T16" fmla="*/ 2147483647 w 10244"/>
                  <a:gd name="T17" fmla="*/ 2147483647 h 10018"/>
                  <a:gd name="T18" fmla="*/ 2147483647 w 10244"/>
                  <a:gd name="T19" fmla="*/ 2147483647 h 10018"/>
                  <a:gd name="T20" fmla="*/ 2147483647 w 10244"/>
                  <a:gd name="T21" fmla="*/ 2147483647 h 10018"/>
                  <a:gd name="T22" fmla="*/ 2147483647 w 10244"/>
                  <a:gd name="T23" fmla="*/ 2147483647 h 10018"/>
                  <a:gd name="T24" fmla="*/ 2147483647 w 10244"/>
                  <a:gd name="T25" fmla="*/ 2147483647 h 10018"/>
                  <a:gd name="T26" fmla="*/ 2147483647 w 10244"/>
                  <a:gd name="T27" fmla="*/ 2147483647 h 10018"/>
                  <a:gd name="T28" fmla="*/ 2147483647 w 10244"/>
                  <a:gd name="T29" fmla="*/ 2147483647 h 10018"/>
                  <a:gd name="T30" fmla="*/ 2147483647 w 10244"/>
                  <a:gd name="T31" fmla="*/ 2147483647 h 10018"/>
                  <a:gd name="T32" fmla="*/ 2147483647 w 10244"/>
                  <a:gd name="T33" fmla="*/ 2147483647 h 10018"/>
                  <a:gd name="T34" fmla="*/ 2147483647 w 10244"/>
                  <a:gd name="T35" fmla="*/ 2147483647 h 10018"/>
                  <a:gd name="T36" fmla="*/ 2147483647 w 10244"/>
                  <a:gd name="T37" fmla="*/ 2147483647 h 10018"/>
                  <a:gd name="T38" fmla="*/ 2147483647 w 10244"/>
                  <a:gd name="T39" fmla="*/ 2147483647 h 10018"/>
                  <a:gd name="T40" fmla="*/ 2147483647 w 10244"/>
                  <a:gd name="T41" fmla="*/ 2147483647 h 10018"/>
                  <a:gd name="T42" fmla="*/ 2147483647 w 10244"/>
                  <a:gd name="T43" fmla="*/ 2147483647 h 10018"/>
                  <a:gd name="T44" fmla="*/ 2147483647 w 10244"/>
                  <a:gd name="T45" fmla="*/ 2147483647 h 10018"/>
                  <a:gd name="T46" fmla="*/ 2147483647 w 10244"/>
                  <a:gd name="T47" fmla="*/ 2147483647 h 10018"/>
                  <a:gd name="T48" fmla="*/ 2147483647 w 10244"/>
                  <a:gd name="T49" fmla="*/ 2147483647 h 10018"/>
                  <a:gd name="T50" fmla="*/ 2147483647 w 10244"/>
                  <a:gd name="T51" fmla="*/ 2147483647 h 10018"/>
                  <a:gd name="T52" fmla="*/ 2147483647 w 10244"/>
                  <a:gd name="T53" fmla="*/ 2147483647 h 10018"/>
                  <a:gd name="T54" fmla="*/ 2147483647 w 10244"/>
                  <a:gd name="T55" fmla="*/ 2147483647 h 10018"/>
                  <a:gd name="T56" fmla="*/ 2147483647 w 10244"/>
                  <a:gd name="T57" fmla="*/ 2147483647 h 10018"/>
                  <a:gd name="T58" fmla="*/ 2147483647 w 10244"/>
                  <a:gd name="T59" fmla="*/ 2147483647 h 10018"/>
                  <a:gd name="T60" fmla="*/ 2147483647 w 10244"/>
                  <a:gd name="T61" fmla="*/ 2147483647 h 10018"/>
                  <a:gd name="T62" fmla="*/ 2147483647 w 10244"/>
                  <a:gd name="T63" fmla="*/ 2147483647 h 10018"/>
                  <a:gd name="T64" fmla="*/ 2147483647 w 10244"/>
                  <a:gd name="T65" fmla="*/ 2147483647 h 10018"/>
                  <a:gd name="T66" fmla="*/ 2147483647 w 10244"/>
                  <a:gd name="T67" fmla="*/ 2147483647 h 10018"/>
                  <a:gd name="T68" fmla="*/ 2147483647 w 10244"/>
                  <a:gd name="T69" fmla="*/ 2147483647 h 10018"/>
                  <a:gd name="T70" fmla="*/ 2147483647 w 10244"/>
                  <a:gd name="T71" fmla="*/ 2147483647 h 10018"/>
                  <a:gd name="T72" fmla="*/ 2147483647 w 10244"/>
                  <a:gd name="T73" fmla="*/ 2147483647 h 10018"/>
                  <a:gd name="T74" fmla="*/ 2147483647 w 10244"/>
                  <a:gd name="T75" fmla="*/ 2147483647 h 10018"/>
                  <a:gd name="T76" fmla="*/ 2147483647 w 10244"/>
                  <a:gd name="T77" fmla="*/ 2147483647 h 10018"/>
                  <a:gd name="T78" fmla="*/ 2147483647 w 10244"/>
                  <a:gd name="T79" fmla="*/ 2147483647 h 10018"/>
                  <a:gd name="T80" fmla="*/ 2147483647 w 10244"/>
                  <a:gd name="T81" fmla="*/ 2147483647 h 10018"/>
                  <a:gd name="T82" fmla="*/ 2147483647 w 10244"/>
                  <a:gd name="T83" fmla="*/ 2147483647 h 10018"/>
                  <a:gd name="T84" fmla="*/ 2147483647 w 10244"/>
                  <a:gd name="T85" fmla="*/ 2147483647 h 10018"/>
                  <a:gd name="T86" fmla="*/ 2147483647 w 10244"/>
                  <a:gd name="T87" fmla="*/ 2147483647 h 10018"/>
                  <a:gd name="T88" fmla="*/ 2147483647 w 10244"/>
                  <a:gd name="T89" fmla="*/ 2147483647 h 10018"/>
                  <a:gd name="T90" fmla="*/ 2147483647 w 10244"/>
                  <a:gd name="T91" fmla="*/ 2147483647 h 10018"/>
                  <a:gd name="T92" fmla="*/ 2147483647 w 10244"/>
                  <a:gd name="T93" fmla="*/ 2147483647 h 10018"/>
                  <a:gd name="T94" fmla="*/ 2147483647 w 10244"/>
                  <a:gd name="T95" fmla="*/ 2147483647 h 10018"/>
                  <a:gd name="T96" fmla="*/ 2147483647 w 10244"/>
                  <a:gd name="T97" fmla="*/ 2147483647 h 10018"/>
                  <a:gd name="T98" fmla="*/ 2147483647 w 10244"/>
                  <a:gd name="T99" fmla="*/ 2147483647 h 10018"/>
                  <a:gd name="T100" fmla="*/ 2147483647 w 10244"/>
                  <a:gd name="T101" fmla="*/ 2147483647 h 10018"/>
                  <a:gd name="T102" fmla="*/ 2147483647 w 10244"/>
                  <a:gd name="T103" fmla="*/ 2147483647 h 100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244"/>
                  <a:gd name="T157" fmla="*/ 0 h 10018"/>
                  <a:gd name="T158" fmla="*/ 10244 w 10244"/>
                  <a:gd name="T159" fmla="*/ 10018 h 100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244" h="10018">
                    <a:moveTo>
                      <a:pt x="0" y="0"/>
                    </a:moveTo>
                    <a:lnTo>
                      <a:pt x="716" y="0"/>
                    </a:lnTo>
                    <a:lnTo>
                      <a:pt x="716" y="276"/>
                    </a:lnTo>
                    <a:lnTo>
                      <a:pt x="1774" y="276"/>
                    </a:lnTo>
                    <a:lnTo>
                      <a:pt x="1774" y="573"/>
                    </a:lnTo>
                    <a:lnTo>
                      <a:pt x="1901" y="573"/>
                    </a:lnTo>
                    <a:lnTo>
                      <a:pt x="2037" y="573"/>
                    </a:lnTo>
                    <a:lnTo>
                      <a:pt x="2037" y="807"/>
                    </a:lnTo>
                    <a:lnTo>
                      <a:pt x="2375" y="807"/>
                    </a:lnTo>
                    <a:lnTo>
                      <a:pt x="2458" y="807"/>
                    </a:lnTo>
                    <a:lnTo>
                      <a:pt x="2458" y="1104"/>
                    </a:lnTo>
                    <a:lnTo>
                      <a:pt x="2868" y="1104"/>
                    </a:lnTo>
                    <a:lnTo>
                      <a:pt x="2951" y="1104"/>
                    </a:lnTo>
                    <a:lnTo>
                      <a:pt x="2951" y="1380"/>
                    </a:lnTo>
                    <a:lnTo>
                      <a:pt x="3436" y="1380"/>
                    </a:lnTo>
                    <a:lnTo>
                      <a:pt x="3830" y="1380"/>
                    </a:lnTo>
                    <a:lnTo>
                      <a:pt x="3830" y="1677"/>
                    </a:lnTo>
                    <a:lnTo>
                      <a:pt x="3870" y="1677"/>
                    </a:lnTo>
                    <a:lnTo>
                      <a:pt x="4732" y="1677"/>
                    </a:lnTo>
                    <a:lnTo>
                      <a:pt x="4732" y="2017"/>
                    </a:lnTo>
                    <a:lnTo>
                      <a:pt x="5573" y="2017"/>
                    </a:lnTo>
                    <a:lnTo>
                      <a:pt x="5573" y="2420"/>
                    </a:lnTo>
                    <a:lnTo>
                      <a:pt x="5700" y="2420"/>
                    </a:lnTo>
                    <a:lnTo>
                      <a:pt x="5898" y="2420"/>
                    </a:lnTo>
                    <a:lnTo>
                      <a:pt x="5898" y="2866"/>
                    </a:lnTo>
                    <a:lnTo>
                      <a:pt x="5935" y="2866"/>
                    </a:lnTo>
                    <a:lnTo>
                      <a:pt x="5935" y="3333"/>
                    </a:lnTo>
                    <a:lnTo>
                      <a:pt x="6093" y="3333"/>
                    </a:lnTo>
                    <a:lnTo>
                      <a:pt x="6093" y="3822"/>
                    </a:lnTo>
                    <a:lnTo>
                      <a:pt x="6400" y="3822"/>
                    </a:lnTo>
                    <a:lnTo>
                      <a:pt x="6400" y="4331"/>
                    </a:lnTo>
                    <a:lnTo>
                      <a:pt x="6467" y="4331"/>
                    </a:lnTo>
                    <a:lnTo>
                      <a:pt x="6467" y="4968"/>
                    </a:lnTo>
                    <a:lnTo>
                      <a:pt x="6566" y="4968"/>
                    </a:lnTo>
                    <a:lnTo>
                      <a:pt x="6566" y="5372"/>
                    </a:lnTo>
                    <a:lnTo>
                      <a:pt x="6944" y="5372"/>
                    </a:lnTo>
                    <a:lnTo>
                      <a:pt x="6944" y="5966"/>
                    </a:lnTo>
                    <a:lnTo>
                      <a:pt x="7092" y="5966"/>
                    </a:lnTo>
                    <a:lnTo>
                      <a:pt x="7092" y="6645"/>
                    </a:lnTo>
                    <a:lnTo>
                      <a:pt x="7306" y="6645"/>
                    </a:lnTo>
                    <a:lnTo>
                      <a:pt x="7342" y="6645"/>
                    </a:lnTo>
                    <a:lnTo>
                      <a:pt x="7342" y="7261"/>
                    </a:lnTo>
                    <a:lnTo>
                      <a:pt x="7625" y="7261"/>
                    </a:lnTo>
                    <a:lnTo>
                      <a:pt x="7625" y="7941"/>
                    </a:lnTo>
                    <a:lnTo>
                      <a:pt x="7852" y="7941"/>
                    </a:lnTo>
                    <a:lnTo>
                      <a:pt x="8182" y="7941"/>
                    </a:lnTo>
                    <a:lnTo>
                      <a:pt x="8182" y="8769"/>
                    </a:lnTo>
                    <a:lnTo>
                      <a:pt x="9399" y="8769"/>
                    </a:lnTo>
                    <a:lnTo>
                      <a:pt x="9399" y="10000"/>
                    </a:lnTo>
                    <a:lnTo>
                      <a:pt x="9777" y="10000"/>
                    </a:lnTo>
                    <a:lnTo>
                      <a:pt x="10000" y="10000"/>
                    </a:lnTo>
                    <a:cubicBezTo>
                      <a:pt x="10042" y="10018"/>
                      <a:pt x="10238" y="9961"/>
                      <a:pt x="10244" y="9984"/>
                    </a:cubicBezTo>
                  </a:path>
                </a:pathLst>
              </a:cu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4559" name="Freeform 61"/>
              <p:cNvSpPr>
                <a:spLocks/>
              </p:cNvSpPr>
              <p:nvPr/>
            </p:nvSpPr>
            <p:spPr bwMode="auto">
              <a:xfrm>
                <a:off x="2849563" y="1808163"/>
                <a:ext cx="4091398" cy="377825"/>
              </a:xfrm>
              <a:custGeom>
                <a:avLst/>
                <a:gdLst>
                  <a:gd name="T0" fmla="*/ 0 w 9709"/>
                  <a:gd name="T1" fmla="*/ 0 h 10000"/>
                  <a:gd name="T2" fmla="*/ 2147483647 w 9709"/>
                  <a:gd name="T3" fmla="*/ 0 h 10000"/>
                  <a:gd name="T4" fmla="*/ 2147483647 w 9709"/>
                  <a:gd name="T5" fmla="*/ 0 h 10000"/>
                  <a:gd name="T6" fmla="*/ 2147483647 w 9709"/>
                  <a:gd name="T7" fmla="*/ 0 h 10000"/>
                  <a:gd name="T8" fmla="*/ 2147483647 w 9709"/>
                  <a:gd name="T9" fmla="*/ 2147483647 h 10000"/>
                  <a:gd name="T10" fmla="*/ 2147483647 w 9709"/>
                  <a:gd name="T11" fmla="*/ 2147483647 h 10000"/>
                  <a:gd name="T12" fmla="*/ 2147483647 w 9709"/>
                  <a:gd name="T13" fmla="*/ 2147483647 h 10000"/>
                  <a:gd name="T14" fmla="*/ 2147483647 w 9709"/>
                  <a:gd name="T15" fmla="*/ 2147483647 h 10000"/>
                  <a:gd name="T16" fmla="*/ 2147483647 w 9709"/>
                  <a:gd name="T17" fmla="*/ 2147483647 h 10000"/>
                  <a:gd name="T18" fmla="*/ 2147483647 w 9709"/>
                  <a:gd name="T19" fmla="*/ 2147483647 h 10000"/>
                  <a:gd name="T20" fmla="*/ 2147483647 w 9709"/>
                  <a:gd name="T21" fmla="*/ 2147483647 h 10000"/>
                  <a:gd name="T22" fmla="*/ 2147483647 w 9709"/>
                  <a:gd name="T23" fmla="*/ 2147483647 h 10000"/>
                  <a:gd name="T24" fmla="*/ 2147483647 w 9709"/>
                  <a:gd name="T25" fmla="*/ 2147483647 h 10000"/>
                  <a:gd name="T26" fmla="*/ 2147483647 w 9709"/>
                  <a:gd name="T27" fmla="*/ 2147483647 h 10000"/>
                  <a:gd name="T28" fmla="*/ 2147483647 w 9709"/>
                  <a:gd name="T29" fmla="*/ 2147483647 h 10000"/>
                  <a:gd name="T30" fmla="*/ 2147483647 w 9709"/>
                  <a:gd name="T31" fmla="*/ 2147483647 h 10000"/>
                  <a:gd name="T32" fmla="*/ 2147483647 w 9709"/>
                  <a:gd name="T33" fmla="*/ 2147483647 h 10000"/>
                  <a:gd name="T34" fmla="*/ 2147483647 w 9709"/>
                  <a:gd name="T35" fmla="*/ 2147483647 h 10000"/>
                  <a:gd name="T36" fmla="*/ 2147483647 w 9709"/>
                  <a:gd name="T37" fmla="*/ 2147483647 h 10000"/>
                  <a:gd name="T38" fmla="*/ 2147483647 w 9709"/>
                  <a:gd name="T39" fmla="*/ 2147483647 h 10000"/>
                  <a:gd name="T40" fmla="*/ 2147483647 w 9709"/>
                  <a:gd name="T41" fmla="*/ 2147483647 h 10000"/>
                  <a:gd name="T42" fmla="*/ 2147483647 w 9709"/>
                  <a:gd name="T43" fmla="*/ 2147483647 h 10000"/>
                  <a:gd name="T44" fmla="*/ 2147483647 w 9709"/>
                  <a:gd name="T45" fmla="*/ 2147483647 h 10000"/>
                  <a:gd name="T46" fmla="*/ 2147483647 w 9709"/>
                  <a:gd name="T47" fmla="*/ 2147483647 h 10000"/>
                  <a:gd name="T48" fmla="*/ 2147483647 w 9709"/>
                  <a:gd name="T49" fmla="*/ 2147483647 h 10000"/>
                  <a:gd name="T50" fmla="*/ 2147483647 w 9709"/>
                  <a:gd name="T51" fmla="*/ 2147483647 h 10000"/>
                  <a:gd name="T52" fmla="*/ 2147483647 w 9709"/>
                  <a:gd name="T53" fmla="*/ 2147483647 h 10000"/>
                  <a:gd name="T54" fmla="*/ 2147483647 w 9709"/>
                  <a:gd name="T55" fmla="*/ 2147483647 h 10000"/>
                  <a:gd name="T56" fmla="*/ 2147483647 w 9709"/>
                  <a:gd name="T57" fmla="*/ 2147483647 h 10000"/>
                  <a:gd name="T58" fmla="*/ 2147483647 w 9709"/>
                  <a:gd name="T59" fmla="*/ 2147483647 h 10000"/>
                  <a:gd name="T60" fmla="*/ 2147483647 w 9709"/>
                  <a:gd name="T61" fmla="*/ 2147483647 h 10000"/>
                  <a:gd name="T62" fmla="*/ 2147483647 w 9709"/>
                  <a:gd name="T63" fmla="*/ 2147483647 h 10000"/>
                  <a:gd name="T64" fmla="*/ 2147483647 w 9709"/>
                  <a:gd name="T65" fmla="*/ 2147483647 h 10000"/>
                  <a:gd name="T66" fmla="*/ 2147483647 w 9709"/>
                  <a:gd name="T67" fmla="*/ 2147483647 h 10000"/>
                  <a:gd name="T68" fmla="*/ 2147483647 w 9709"/>
                  <a:gd name="T69" fmla="*/ 2147483647 h 10000"/>
                  <a:gd name="T70" fmla="*/ 2147483647 w 9709"/>
                  <a:gd name="T71" fmla="*/ 2147483647 h 10000"/>
                  <a:gd name="T72" fmla="*/ 2147483647 w 9709"/>
                  <a:gd name="T73" fmla="*/ 2147483647 h 10000"/>
                  <a:gd name="T74" fmla="*/ 2147483647 w 9709"/>
                  <a:gd name="T75" fmla="*/ 2147483647 h 10000"/>
                  <a:gd name="T76" fmla="*/ 2147483647 w 9709"/>
                  <a:gd name="T77" fmla="*/ 2147483647 h 100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09"/>
                  <a:gd name="T118" fmla="*/ 0 h 10000"/>
                  <a:gd name="T119" fmla="*/ 9709 w 9709"/>
                  <a:gd name="T120" fmla="*/ 10000 h 100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09" h="10000">
                    <a:moveTo>
                      <a:pt x="0" y="0"/>
                    </a:moveTo>
                    <a:lnTo>
                      <a:pt x="678" y="0"/>
                    </a:lnTo>
                    <a:lnTo>
                      <a:pt x="1680" y="0"/>
                    </a:lnTo>
                    <a:lnTo>
                      <a:pt x="1801" y="0"/>
                    </a:lnTo>
                    <a:lnTo>
                      <a:pt x="1801" y="546"/>
                    </a:lnTo>
                    <a:lnTo>
                      <a:pt x="1929" y="546"/>
                    </a:lnTo>
                    <a:lnTo>
                      <a:pt x="2249" y="546"/>
                    </a:lnTo>
                    <a:lnTo>
                      <a:pt x="2249" y="1134"/>
                    </a:lnTo>
                    <a:lnTo>
                      <a:pt x="2328" y="1134"/>
                    </a:lnTo>
                    <a:lnTo>
                      <a:pt x="2716" y="1134"/>
                    </a:lnTo>
                    <a:lnTo>
                      <a:pt x="2716" y="1681"/>
                    </a:lnTo>
                    <a:lnTo>
                      <a:pt x="2796" y="1681"/>
                    </a:lnTo>
                    <a:lnTo>
                      <a:pt x="3255" y="1681"/>
                    </a:lnTo>
                    <a:lnTo>
                      <a:pt x="3628" y="1681"/>
                    </a:lnTo>
                    <a:lnTo>
                      <a:pt x="3666" y="1681"/>
                    </a:lnTo>
                    <a:lnTo>
                      <a:pt x="3666" y="2311"/>
                    </a:lnTo>
                    <a:lnTo>
                      <a:pt x="4483" y="2311"/>
                    </a:lnTo>
                    <a:lnTo>
                      <a:pt x="5278" y="2311"/>
                    </a:lnTo>
                    <a:lnTo>
                      <a:pt x="5398" y="2311"/>
                    </a:lnTo>
                    <a:lnTo>
                      <a:pt x="5398" y="2983"/>
                    </a:lnTo>
                    <a:lnTo>
                      <a:pt x="5586" y="2983"/>
                    </a:lnTo>
                    <a:lnTo>
                      <a:pt x="5620" y="2983"/>
                    </a:lnTo>
                    <a:lnTo>
                      <a:pt x="5771" y="2983"/>
                    </a:lnTo>
                    <a:lnTo>
                      <a:pt x="6061" y="2983"/>
                    </a:lnTo>
                    <a:lnTo>
                      <a:pt x="6126" y="2983"/>
                    </a:lnTo>
                    <a:lnTo>
                      <a:pt x="6220" y="2983"/>
                    </a:lnTo>
                    <a:lnTo>
                      <a:pt x="6578" y="2983"/>
                    </a:lnTo>
                    <a:lnTo>
                      <a:pt x="6716" y="2983"/>
                    </a:lnTo>
                    <a:lnTo>
                      <a:pt x="6921" y="2983"/>
                    </a:lnTo>
                    <a:lnTo>
                      <a:pt x="6921" y="4244"/>
                    </a:lnTo>
                    <a:lnTo>
                      <a:pt x="6954" y="4244"/>
                    </a:lnTo>
                    <a:lnTo>
                      <a:pt x="7221" y="4244"/>
                    </a:lnTo>
                    <a:lnTo>
                      <a:pt x="7436" y="4244"/>
                    </a:lnTo>
                    <a:lnTo>
                      <a:pt x="7436" y="5798"/>
                    </a:lnTo>
                    <a:lnTo>
                      <a:pt x="7749" y="5798"/>
                    </a:lnTo>
                    <a:lnTo>
                      <a:pt x="8902" y="5798"/>
                    </a:lnTo>
                    <a:lnTo>
                      <a:pt x="9259" y="5798"/>
                    </a:lnTo>
                    <a:lnTo>
                      <a:pt x="9259" y="10000"/>
                    </a:lnTo>
                    <a:lnTo>
                      <a:pt x="9709" y="10000"/>
                    </a:lnTo>
                  </a:path>
                </a:pathLst>
              </a:custGeom>
              <a:noFill/>
              <a:ln w="38100">
                <a:solidFill>
                  <a:srgbClr val="0070C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64560" name="Group 67"/>
              <p:cNvGrpSpPr>
                <a:grpSpLocks/>
              </p:cNvGrpSpPr>
              <p:nvPr/>
            </p:nvGrpSpPr>
            <p:grpSpPr bwMode="auto">
              <a:xfrm>
                <a:off x="4913509" y="1897063"/>
                <a:ext cx="1368425" cy="3492500"/>
                <a:chOff x="4913509" y="1897577"/>
                <a:chExt cx="1368425" cy="3313112"/>
              </a:xfrm>
            </p:grpSpPr>
            <p:sp>
              <p:nvSpPr>
                <p:cNvPr id="64562" name="Line 65"/>
                <p:cNvSpPr>
                  <a:spLocks noChangeShapeType="1"/>
                </p:cNvSpPr>
                <p:nvPr/>
              </p:nvSpPr>
              <p:spPr bwMode="auto">
                <a:xfrm>
                  <a:off x="4913509" y="1897577"/>
                  <a:ext cx="0" cy="3313112"/>
                </a:xfrm>
                <a:prstGeom prst="line">
                  <a:avLst/>
                </a:prstGeom>
                <a:noFill/>
                <a:ln w="19050">
                  <a:solidFill>
                    <a:schemeClr val="tx1"/>
                  </a:solidFill>
                  <a:prstDash val="sys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63" name="Line 66"/>
                <p:cNvSpPr>
                  <a:spLocks noChangeShapeType="1"/>
                </p:cNvSpPr>
                <p:nvPr/>
              </p:nvSpPr>
              <p:spPr bwMode="auto">
                <a:xfrm>
                  <a:off x="6281934" y="2042039"/>
                  <a:ext cx="0" cy="3168650"/>
                </a:xfrm>
                <a:prstGeom prst="line">
                  <a:avLst/>
                </a:prstGeom>
                <a:noFill/>
                <a:ln w="19050">
                  <a:solidFill>
                    <a:schemeClr val="tx1"/>
                  </a:solidFill>
                  <a:prstDash val="sysDash"/>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64561" name="Rectangle 30"/>
              <p:cNvSpPr>
                <a:spLocks noChangeArrowheads="1"/>
              </p:cNvSpPr>
              <p:nvPr/>
            </p:nvSpPr>
            <p:spPr bwMode="auto">
              <a:xfrm rot="16200000">
                <a:off x="975431" y="3388084"/>
                <a:ext cx="2183834" cy="288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fi-FI" b="1"/>
                  <a:t>Overall Survival, %</a:t>
                </a:r>
              </a:p>
            </p:txBody>
          </p:sp>
        </p:grpSp>
        <p:sp>
          <p:nvSpPr>
            <p:cNvPr id="64520" name="Text Box 31"/>
            <p:cNvSpPr txBox="1">
              <a:spLocks noChangeArrowheads="1"/>
            </p:cNvSpPr>
            <p:nvPr/>
          </p:nvSpPr>
          <p:spPr bwMode="auto">
            <a:xfrm>
              <a:off x="-17232" y="6854746"/>
              <a:ext cx="2956751" cy="331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182880" bIns="91440" anchor="b">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t>Joensuu H, et al. </a:t>
              </a:r>
              <a:r>
                <a:rPr lang="en-US" sz="1000" i="1"/>
                <a:t>JAMA</a:t>
              </a:r>
              <a:r>
                <a:rPr lang="en-US" sz="1000"/>
                <a:t>. 2012;307(12):1265-1272.</a:t>
              </a:r>
            </a:p>
          </p:txBody>
        </p:sp>
      </p:grpSp>
    </p:spTree>
    <p:extLst>
      <p:ext uri="{BB962C8B-B14F-4D97-AF65-F5344CB8AC3E}">
        <p14:creationId xmlns:p14="http://schemas.microsoft.com/office/powerpoint/2010/main" val="339038777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72BAD-1BEE-2D44-8416-8F81212BCFCF}"/>
              </a:ext>
            </a:extLst>
          </p:cNvPr>
          <p:cNvPicPr>
            <a:picLocks noChangeAspect="1"/>
          </p:cNvPicPr>
          <p:nvPr/>
        </p:nvPicPr>
        <p:blipFill>
          <a:blip r:embed="rId2"/>
          <a:stretch>
            <a:fillRect/>
          </a:stretch>
        </p:blipFill>
        <p:spPr>
          <a:xfrm>
            <a:off x="0" y="1486647"/>
            <a:ext cx="9144000" cy="3884706"/>
          </a:xfrm>
          <a:prstGeom prst="rect">
            <a:avLst/>
          </a:prstGeom>
        </p:spPr>
      </p:pic>
      <p:sp>
        <p:nvSpPr>
          <p:cNvPr id="5" name="Rectangle 4">
            <a:extLst>
              <a:ext uri="{FF2B5EF4-FFF2-40B4-BE49-F238E27FC236}">
                <a16:creationId xmlns:a16="http://schemas.microsoft.com/office/drawing/2014/main" id="{911D88E2-16D6-E34F-9322-29F1FA4843CC}"/>
              </a:ext>
            </a:extLst>
          </p:cNvPr>
          <p:cNvSpPr/>
          <p:nvPr/>
        </p:nvSpPr>
        <p:spPr>
          <a:xfrm>
            <a:off x="2688963" y="577334"/>
            <a:ext cx="4604274" cy="369332"/>
          </a:xfrm>
          <a:prstGeom prst="rect">
            <a:avLst/>
          </a:prstGeom>
        </p:spPr>
        <p:txBody>
          <a:bodyPr wrap="none">
            <a:spAutoFit/>
          </a:bodyPr>
          <a:lstStyle/>
          <a:p>
            <a:r>
              <a:rPr lang="en-GB" dirty="0">
                <a:solidFill>
                  <a:srgbClr val="002060"/>
                </a:solidFill>
                <a:latin typeface="+mj-lt"/>
              </a:rPr>
              <a:t>https://</a:t>
            </a:r>
            <a:r>
              <a:rPr lang="en-GB" dirty="0" err="1">
                <a:solidFill>
                  <a:srgbClr val="002060"/>
                </a:solidFill>
                <a:latin typeface="+mj-lt"/>
              </a:rPr>
              <a:t>doi.org</a:t>
            </a:r>
            <a:r>
              <a:rPr lang="en-GB" dirty="0">
                <a:solidFill>
                  <a:srgbClr val="002060"/>
                </a:solidFill>
                <a:latin typeface="+mj-lt"/>
              </a:rPr>
              <a:t>/10.1016/j.annonc.2021.09.005 </a:t>
            </a:r>
          </a:p>
        </p:txBody>
      </p:sp>
      <p:sp>
        <p:nvSpPr>
          <p:cNvPr id="6" name="Rectangle 5">
            <a:extLst>
              <a:ext uri="{FF2B5EF4-FFF2-40B4-BE49-F238E27FC236}">
                <a16:creationId xmlns:a16="http://schemas.microsoft.com/office/drawing/2014/main" id="{D96CD14F-BE79-8D43-ABFF-D339094F76EA}"/>
              </a:ext>
            </a:extLst>
          </p:cNvPr>
          <p:cNvSpPr/>
          <p:nvPr/>
        </p:nvSpPr>
        <p:spPr>
          <a:xfrm>
            <a:off x="2688963" y="1062768"/>
            <a:ext cx="4535857" cy="307777"/>
          </a:xfrm>
          <a:prstGeom prst="rect">
            <a:avLst/>
          </a:prstGeom>
        </p:spPr>
        <p:txBody>
          <a:bodyPr wrap="none">
            <a:spAutoFit/>
          </a:bodyPr>
          <a:lstStyle/>
          <a:p>
            <a:r>
              <a:rPr lang="en-GB" sz="1400" dirty="0"/>
              <a:t>0923-7534/© 2021 European Society for Medical Oncology </a:t>
            </a:r>
          </a:p>
        </p:txBody>
      </p:sp>
    </p:spTree>
    <p:extLst>
      <p:ext uri="{BB962C8B-B14F-4D97-AF65-F5344CB8AC3E}">
        <p14:creationId xmlns:p14="http://schemas.microsoft.com/office/powerpoint/2010/main" val="373744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70486"/>
            <a:ext cx="5529274" cy="2948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5" name="Title 1"/>
          <p:cNvSpPr>
            <a:spLocks/>
          </p:cNvSpPr>
          <p:nvPr/>
        </p:nvSpPr>
        <p:spPr bwMode="auto">
          <a:xfrm>
            <a:off x="1717289" y="301634"/>
            <a:ext cx="5251182" cy="86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defTabSz="761981"/>
            <a:r>
              <a:rPr lang="en-US" sz="2400" b="1" dirty="0">
                <a:solidFill>
                  <a:srgbClr val="002060"/>
                </a:solidFill>
                <a:latin typeface="+mj-lt"/>
                <a:cs typeface="Times New Roman" panose="02020603050405020304" pitchFamily="18" charset="0"/>
              </a:rPr>
              <a:t>Localized resected GIST</a:t>
            </a:r>
          </a:p>
          <a:p>
            <a:pPr algn="ctr" defTabSz="761981"/>
            <a:r>
              <a:rPr lang="en-US" b="1" dirty="0">
                <a:solidFill>
                  <a:srgbClr val="002060"/>
                </a:solidFill>
                <a:latin typeface="+mj-lt"/>
                <a:cs typeface="Times New Roman" panose="02020603050405020304" pitchFamily="18" charset="0"/>
              </a:rPr>
              <a:t>Adjuvant imatinib?</a:t>
            </a:r>
          </a:p>
        </p:txBody>
      </p:sp>
      <p:sp>
        <p:nvSpPr>
          <p:cNvPr id="13317" name="TextBox 12"/>
          <p:cNvSpPr txBox="1">
            <a:spLocks noChangeArrowheads="1"/>
          </p:cNvSpPr>
          <p:nvPr/>
        </p:nvSpPr>
        <p:spPr bwMode="auto">
          <a:xfrm>
            <a:off x="6660232" y="3421559"/>
            <a:ext cx="2228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bg1"/>
                </a:solidFill>
                <a:latin typeface="Times New Roman" pitchFamily="18" charset="0"/>
              </a:defRPr>
            </a:lvl1pPr>
            <a:lvl2pPr marL="742950" indent="-285750" defTabSz="457200">
              <a:defRPr sz="2400">
                <a:solidFill>
                  <a:schemeClr val="bg1"/>
                </a:solidFill>
                <a:latin typeface="Times New Roman" pitchFamily="18" charset="0"/>
              </a:defRPr>
            </a:lvl2pPr>
            <a:lvl3pPr marL="1143000" indent="-228600" defTabSz="457200">
              <a:defRPr sz="2400">
                <a:solidFill>
                  <a:schemeClr val="bg1"/>
                </a:solidFill>
                <a:latin typeface="Times New Roman" pitchFamily="18" charset="0"/>
              </a:defRPr>
            </a:lvl3pPr>
            <a:lvl4pPr marL="1600200" indent="-228600" defTabSz="457200">
              <a:defRPr sz="2400">
                <a:solidFill>
                  <a:schemeClr val="bg1"/>
                </a:solidFill>
                <a:latin typeface="Times New Roman" pitchFamily="18" charset="0"/>
              </a:defRPr>
            </a:lvl4pPr>
            <a:lvl5pPr marL="2057400" indent="-228600" defTabSz="457200">
              <a:defRPr sz="2400">
                <a:solidFill>
                  <a:schemeClr val="bg1"/>
                </a:solidFill>
                <a:latin typeface="Times New Roman" pitchFamily="18" charset="0"/>
              </a:defRPr>
            </a:lvl5pPr>
            <a:lvl6pPr marL="2514600" indent="-228600" defTabSz="457200" eaLnBrk="0" fontAlgn="base" hangingPunct="0">
              <a:spcBef>
                <a:spcPct val="0"/>
              </a:spcBef>
              <a:spcAft>
                <a:spcPct val="0"/>
              </a:spcAft>
              <a:defRPr sz="2400">
                <a:solidFill>
                  <a:schemeClr val="bg1"/>
                </a:solidFill>
                <a:latin typeface="Times New Roman" pitchFamily="18" charset="0"/>
              </a:defRPr>
            </a:lvl6pPr>
            <a:lvl7pPr marL="2971800" indent="-228600" defTabSz="457200" eaLnBrk="0" fontAlgn="base" hangingPunct="0">
              <a:spcBef>
                <a:spcPct val="0"/>
              </a:spcBef>
              <a:spcAft>
                <a:spcPct val="0"/>
              </a:spcAft>
              <a:defRPr sz="2400">
                <a:solidFill>
                  <a:schemeClr val="bg1"/>
                </a:solidFill>
                <a:latin typeface="Times New Roman" pitchFamily="18" charset="0"/>
              </a:defRPr>
            </a:lvl7pPr>
            <a:lvl8pPr marL="3429000" indent="-228600" defTabSz="457200" eaLnBrk="0" fontAlgn="base" hangingPunct="0">
              <a:spcBef>
                <a:spcPct val="0"/>
              </a:spcBef>
              <a:spcAft>
                <a:spcPct val="0"/>
              </a:spcAft>
              <a:defRPr sz="2400">
                <a:solidFill>
                  <a:schemeClr val="bg1"/>
                </a:solidFill>
                <a:latin typeface="Times New Roman" pitchFamily="18" charset="0"/>
              </a:defRPr>
            </a:lvl8pPr>
            <a:lvl9pPr marL="3886200" indent="-228600" defTabSz="457200" eaLnBrk="0" fontAlgn="base" hangingPunct="0">
              <a:spcBef>
                <a:spcPct val="0"/>
              </a:spcBef>
              <a:spcAft>
                <a:spcPct val="0"/>
              </a:spcAft>
              <a:defRPr sz="2400">
                <a:solidFill>
                  <a:schemeClr val="bg1"/>
                </a:solidFill>
                <a:latin typeface="Times New Roman" pitchFamily="18" charset="0"/>
              </a:defRPr>
            </a:lvl9pPr>
          </a:lstStyle>
          <a:p>
            <a:pPr algn="r" eaLnBrk="1" hangingPunct="1"/>
            <a:r>
              <a:rPr lang="en-US" sz="1200" i="1">
                <a:solidFill>
                  <a:schemeClr val="tx1"/>
                </a:solidFill>
                <a:ea typeface="MS PGothic" pitchFamily="34" charset="-128"/>
                <a:cs typeface="Times New Roman" panose="02020603050405020304" pitchFamily="18" charset="0"/>
              </a:rPr>
              <a:t>P. Casali et al, JCO 2018 </a:t>
            </a:r>
          </a:p>
        </p:txBody>
      </p:sp>
      <p:sp>
        <p:nvSpPr>
          <p:cNvPr id="13323" name="ZoneTexte 2"/>
          <p:cNvSpPr txBox="1">
            <a:spLocks noChangeArrowheads="1"/>
          </p:cNvSpPr>
          <p:nvPr/>
        </p:nvSpPr>
        <p:spPr bwMode="auto">
          <a:xfrm>
            <a:off x="2339976" y="2996953"/>
            <a:ext cx="19111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r>
              <a:rPr lang="fr-FR" sz="1200" err="1">
                <a:solidFill>
                  <a:schemeClr val="tx1"/>
                </a:solidFill>
                <a:cs typeface="Times New Roman" panose="02020603050405020304" pitchFamily="18" charset="0"/>
              </a:rPr>
              <a:t>Between</a:t>
            </a:r>
            <a:r>
              <a:rPr lang="fr-FR" sz="1200">
                <a:solidFill>
                  <a:schemeClr val="tx1"/>
                </a:solidFill>
                <a:cs typeface="Times New Roman" panose="02020603050405020304" pitchFamily="18" charset="0"/>
              </a:rPr>
              <a:t> 10 to 30% </a:t>
            </a:r>
          </a:p>
          <a:p>
            <a:r>
              <a:rPr lang="fr-FR" sz="1200">
                <a:solidFill>
                  <a:schemeClr val="tx1"/>
                </a:solidFill>
                <a:cs typeface="Times New Roman" panose="02020603050405020304" pitchFamily="18" charset="0"/>
              </a:rPr>
              <a:t>of </a:t>
            </a:r>
            <a:r>
              <a:rPr lang="fr-FR" sz="1200" err="1">
                <a:solidFill>
                  <a:schemeClr val="tx1"/>
                </a:solidFill>
                <a:cs typeface="Times New Roman" panose="02020603050405020304" pitchFamily="18" charset="0"/>
              </a:rPr>
              <a:t>risk</a:t>
            </a:r>
            <a:r>
              <a:rPr lang="fr-FR" sz="1200">
                <a:solidFill>
                  <a:schemeClr val="tx1"/>
                </a:solidFill>
                <a:cs typeface="Times New Roman" panose="02020603050405020304" pitchFamily="18" charset="0"/>
              </a:rPr>
              <a:t> of relapse </a:t>
            </a:r>
            <a:r>
              <a:rPr lang="fr-FR" sz="1200" err="1">
                <a:solidFill>
                  <a:schemeClr val="tx1"/>
                </a:solidFill>
                <a:cs typeface="Times New Roman" panose="02020603050405020304" pitchFamily="18" charset="0"/>
              </a:rPr>
              <a:t>according</a:t>
            </a:r>
            <a:r>
              <a:rPr lang="fr-FR" sz="1200">
                <a:solidFill>
                  <a:schemeClr val="tx1"/>
                </a:solidFill>
                <a:cs typeface="Times New Roman" panose="02020603050405020304" pitchFamily="18" charset="0"/>
              </a:rPr>
              <a:t> </a:t>
            </a:r>
          </a:p>
          <a:p>
            <a:r>
              <a:rPr lang="fr-FR" sz="1200" err="1">
                <a:solidFill>
                  <a:schemeClr val="tx1"/>
                </a:solidFill>
                <a:cs typeface="Times New Roman" panose="02020603050405020304" pitchFamily="18" charset="0"/>
              </a:rPr>
              <a:t>Miettinen</a:t>
            </a:r>
            <a:r>
              <a:rPr lang="fr-FR" sz="1200">
                <a:solidFill>
                  <a:schemeClr val="tx1"/>
                </a:solidFill>
                <a:cs typeface="Times New Roman" panose="02020603050405020304" pitchFamily="18" charset="0"/>
              </a:rPr>
              <a:t> classification</a:t>
            </a:r>
          </a:p>
          <a:p>
            <a:r>
              <a:rPr lang="fr-FR" sz="1200">
                <a:solidFill>
                  <a:schemeClr val="tx1"/>
                </a:solidFill>
                <a:cs typeface="Times New Roman" panose="02020603050405020304" pitchFamily="18" charset="0"/>
              </a:rPr>
              <a:t>(Relapse rate &lt;10%)</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318" y="5183376"/>
            <a:ext cx="1800424" cy="51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2496741" y="5196529"/>
            <a:ext cx="5820824" cy="507831"/>
          </a:xfrm>
          <a:prstGeom prst="rect">
            <a:avLst/>
          </a:prstGeom>
          <a:solidFill>
            <a:schemeClr val="bg1">
              <a:lumMod val="95000"/>
            </a:schemeClr>
          </a:solidFill>
          <a:ln>
            <a:solidFill>
              <a:srgbClr val="C00000"/>
            </a:solidFill>
          </a:ln>
        </p:spPr>
        <p:txBody>
          <a:bodyPr wrap="none" rtlCol="0">
            <a:spAutoFit/>
          </a:bodyPr>
          <a:lstStyle/>
          <a:p>
            <a:r>
              <a:rPr lang="fr-FR" sz="1350" err="1">
                <a:latin typeface="Times New Roman" panose="02020603050405020304" pitchFamily="18" charset="0"/>
                <a:cs typeface="Times New Roman" panose="02020603050405020304" pitchFamily="18" charset="0"/>
              </a:rPr>
              <a:t>Intermediate</a:t>
            </a:r>
            <a:r>
              <a:rPr lang="fr-FR" sz="1350">
                <a:latin typeface="Times New Roman" panose="02020603050405020304" pitchFamily="18" charset="0"/>
                <a:cs typeface="Times New Roman" panose="02020603050405020304" pitchFamily="18" charset="0"/>
              </a:rPr>
              <a:t> </a:t>
            </a:r>
            <a:r>
              <a:rPr lang="fr-FR" sz="1350" err="1">
                <a:latin typeface="Times New Roman" panose="02020603050405020304" pitchFamily="18" charset="0"/>
                <a:cs typeface="Times New Roman" panose="02020603050405020304" pitchFamily="18" charset="0"/>
              </a:rPr>
              <a:t>risk</a:t>
            </a:r>
            <a:r>
              <a:rPr lang="fr-FR" sz="1350">
                <a:latin typeface="Times New Roman" panose="02020603050405020304" pitchFamily="18" charset="0"/>
                <a:cs typeface="Times New Roman" panose="02020603050405020304" pitchFamily="18" charset="0"/>
              </a:rPr>
              <a:t>: 	Room for </a:t>
            </a:r>
            <a:r>
              <a:rPr lang="fr-FR" sz="1350" err="1">
                <a:latin typeface="Times New Roman" panose="02020603050405020304" pitchFamily="18" charset="0"/>
                <a:cs typeface="Times New Roman" panose="02020603050405020304" pitchFamily="18" charset="0"/>
              </a:rPr>
              <a:t>shared</a:t>
            </a:r>
            <a:r>
              <a:rPr lang="fr-FR" sz="1350">
                <a:latin typeface="Times New Roman" panose="02020603050405020304" pitchFamily="18" charset="0"/>
                <a:cs typeface="Times New Roman" panose="02020603050405020304" pitchFamily="18" charset="0"/>
              </a:rPr>
              <a:t> </a:t>
            </a:r>
            <a:r>
              <a:rPr lang="fr-FR" sz="1350" err="1">
                <a:latin typeface="Times New Roman" panose="02020603050405020304" pitchFamily="18" charset="0"/>
                <a:cs typeface="Times New Roman" panose="02020603050405020304" pitchFamily="18" charset="0"/>
              </a:rPr>
              <a:t>decision-making</a:t>
            </a:r>
            <a:r>
              <a:rPr lang="fr-FR" sz="1350">
                <a:latin typeface="Times New Roman" panose="02020603050405020304" pitchFamily="18" charset="0"/>
                <a:cs typeface="Times New Roman" panose="02020603050405020304" pitchFamily="18" charset="0"/>
              </a:rPr>
              <a:t> in ESMO 2018 guidelines </a:t>
            </a:r>
          </a:p>
          <a:p>
            <a:r>
              <a:rPr lang="fr-FR" sz="1350">
                <a:latin typeface="Times New Roman" panose="02020603050405020304" pitchFamily="18" charset="0"/>
                <a:cs typeface="Times New Roman" panose="02020603050405020304" pitchFamily="18" charset="0"/>
              </a:rPr>
              <a:t>		</a:t>
            </a:r>
            <a:r>
              <a:rPr lang="fr-FR" sz="1350" err="1">
                <a:latin typeface="Times New Roman" panose="02020603050405020304" pitchFamily="18" charset="0"/>
                <a:cs typeface="Times New Roman" panose="02020603050405020304" pitchFamily="18" charset="0"/>
              </a:rPr>
              <a:t>Follow</a:t>
            </a:r>
            <a:r>
              <a:rPr lang="fr-FR" sz="1350">
                <a:latin typeface="Times New Roman" panose="02020603050405020304" pitchFamily="18" charset="0"/>
                <a:cs typeface="Times New Roman" panose="02020603050405020304" pitchFamily="18" charset="0"/>
              </a:rPr>
              <a:t>-up in ESMO 2021 guidelines</a:t>
            </a:r>
          </a:p>
        </p:txBody>
      </p:sp>
    </p:spTree>
    <p:extLst>
      <p:ext uri="{BB962C8B-B14F-4D97-AF65-F5344CB8AC3E}">
        <p14:creationId xmlns:p14="http://schemas.microsoft.com/office/powerpoint/2010/main" val="3882014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002060"/>
                </a:solidFill>
              </a:rPr>
              <a:t>Adjuvant </a:t>
            </a:r>
            <a:r>
              <a:rPr lang="en-US" sz="2800" b="1" dirty="0" err="1">
                <a:solidFill>
                  <a:srgbClr val="002060"/>
                </a:solidFill>
              </a:rPr>
              <a:t>imatinib</a:t>
            </a:r>
            <a:r>
              <a:rPr lang="en-US" sz="2800" b="1" dirty="0">
                <a:solidFill>
                  <a:srgbClr val="002060"/>
                </a:solidFill>
              </a:rPr>
              <a:t> in high-risk GIST </a:t>
            </a:r>
            <a:br>
              <a:rPr lang="el-GR" sz="2800" b="1" dirty="0">
                <a:solidFill>
                  <a:srgbClr val="002060"/>
                </a:solidFill>
              </a:rPr>
            </a:br>
            <a:r>
              <a:rPr lang="en-US" sz="2800" b="1" dirty="0">
                <a:solidFill>
                  <a:srgbClr val="002060"/>
                </a:solidFill>
              </a:rPr>
              <a:t>Optimal duration of adjuvant </a:t>
            </a:r>
            <a:r>
              <a:rPr lang="en-US" sz="2800" b="1" dirty="0" err="1">
                <a:solidFill>
                  <a:srgbClr val="002060"/>
                </a:solidFill>
              </a:rPr>
              <a:t>imatinib</a:t>
            </a:r>
            <a:r>
              <a:rPr lang="en-US" sz="2800" b="1" dirty="0">
                <a:solidFill>
                  <a:srgbClr val="002060"/>
                </a:solidFill>
              </a:rPr>
              <a:t>? </a:t>
            </a:r>
            <a:br>
              <a:rPr lang="en-US" sz="2800" b="1" dirty="0">
                <a:solidFill>
                  <a:srgbClr val="002060"/>
                </a:solidFill>
              </a:rPr>
            </a:br>
            <a:endParaRPr lang="en-US" sz="2800" b="1" dirty="0">
              <a:solidFill>
                <a:srgbClr val="002060"/>
              </a:solidFill>
            </a:endParaRPr>
          </a:p>
        </p:txBody>
      </p:sp>
      <p:pic>
        <p:nvPicPr>
          <p:cNvPr id="4" name="Picture 3" descr="Screenshot 2018-12-06 at 15.1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1404"/>
            <a:ext cx="9144000" cy="3767703"/>
          </a:xfrm>
          <a:prstGeom prst="rect">
            <a:avLst/>
          </a:prstGeom>
        </p:spPr>
      </p:pic>
      <p:sp>
        <p:nvSpPr>
          <p:cNvPr id="5" name="Rectangle 4"/>
          <p:cNvSpPr/>
          <p:nvPr/>
        </p:nvSpPr>
        <p:spPr>
          <a:xfrm>
            <a:off x="457200" y="5452434"/>
            <a:ext cx="6669952" cy="369332"/>
          </a:xfrm>
          <a:prstGeom prst="rect">
            <a:avLst/>
          </a:prstGeom>
          <a:ln>
            <a:solidFill>
              <a:srgbClr val="FF0000"/>
            </a:solidFill>
          </a:ln>
        </p:spPr>
        <p:txBody>
          <a:bodyPr wrap="none">
            <a:spAutoFit/>
          </a:bodyPr>
          <a:lstStyle/>
          <a:p>
            <a:r>
              <a:rPr lang="en-US" b="1" dirty="0"/>
              <a:t>Around 45-50% of </a:t>
            </a:r>
            <a:r>
              <a:rPr lang="en-US" b="1" dirty="0" err="1"/>
              <a:t>pts</a:t>
            </a:r>
            <a:r>
              <a:rPr lang="en-US" b="1" dirty="0"/>
              <a:t> are cured with surgery alone. Who are there?</a:t>
            </a:r>
          </a:p>
        </p:txBody>
      </p:sp>
      <p:sp>
        <p:nvSpPr>
          <p:cNvPr id="6" name="Rectangle 5"/>
          <p:cNvSpPr/>
          <p:nvPr/>
        </p:nvSpPr>
        <p:spPr>
          <a:xfrm>
            <a:off x="168465" y="6419045"/>
            <a:ext cx="8975536" cy="307777"/>
          </a:xfrm>
          <a:prstGeom prst="rect">
            <a:avLst/>
          </a:prstGeom>
        </p:spPr>
        <p:txBody>
          <a:bodyPr wrap="square">
            <a:spAutoFit/>
          </a:bodyPr>
          <a:lstStyle/>
          <a:p>
            <a:r>
              <a:rPr lang="en-US" sz="1400" dirty="0"/>
              <a:t>1.DeMatteo et al., </a:t>
            </a:r>
            <a:r>
              <a:rPr lang="en-US" sz="1400" i="1" dirty="0"/>
              <a:t>Lancet </a:t>
            </a:r>
            <a:r>
              <a:rPr lang="en-US" sz="1400" dirty="0"/>
              <a:t>2009 2.Casali et al., </a:t>
            </a:r>
            <a:r>
              <a:rPr lang="en-US" sz="1400" i="1" dirty="0"/>
              <a:t>JCO </a:t>
            </a:r>
            <a:r>
              <a:rPr lang="en-US" sz="1400" dirty="0"/>
              <a:t>2015 3.Joensuu et al., </a:t>
            </a:r>
            <a:r>
              <a:rPr lang="en-US" sz="1400" i="1" dirty="0"/>
              <a:t>JAMA </a:t>
            </a:r>
            <a:r>
              <a:rPr lang="en-US" sz="1400" dirty="0"/>
              <a:t>2012 4</a:t>
            </a:r>
            <a:r>
              <a:rPr lang="en-US" sz="1400" b="1" dirty="0"/>
              <a:t>.</a:t>
            </a:r>
            <a:r>
              <a:rPr lang="en-US" sz="1400" dirty="0"/>
              <a:t>Rault C et al</a:t>
            </a:r>
            <a:r>
              <a:rPr lang="en-US" sz="1400" i="1" dirty="0"/>
              <a:t>. ASCO 2017</a:t>
            </a:r>
            <a:endParaRPr lang="en-US" sz="1400" dirty="0"/>
          </a:p>
        </p:txBody>
      </p:sp>
    </p:spTree>
    <p:extLst>
      <p:ext uri="{BB962C8B-B14F-4D97-AF65-F5344CB8AC3E}">
        <p14:creationId xmlns:p14="http://schemas.microsoft.com/office/powerpoint/2010/main" val="121533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002060"/>
                </a:solidFill>
              </a:rPr>
              <a:t>SSGXVIII/AIO - Localized GIST</a:t>
            </a:r>
            <a:br>
              <a:rPr lang="el-GR" sz="2800" b="1" dirty="0">
                <a:solidFill>
                  <a:srgbClr val="002060"/>
                </a:solidFill>
              </a:rPr>
            </a:br>
            <a:r>
              <a:rPr lang="en-US" sz="2800" b="1" dirty="0">
                <a:solidFill>
                  <a:srgbClr val="002060"/>
                </a:solidFill>
              </a:rPr>
              <a:t> Impact of tumor rupture on PFS (20% of patients) </a:t>
            </a:r>
            <a:br>
              <a:rPr lang="en-US" sz="2800" b="1" dirty="0">
                <a:solidFill>
                  <a:srgbClr val="002060"/>
                </a:solidFill>
              </a:rPr>
            </a:br>
            <a:endParaRPr lang="en-US" sz="2800" b="1" dirty="0">
              <a:solidFill>
                <a:srgbClr val="002060"/>
              </a:solidFill>
            </a:endParaRPr>
          </a:p>
        </p:txBody>
      </p:sp>
      <p:pic>
        <p:nvPicPr>
          <p:cNvPr id="4" name="Picture 3" descr="Screenshot 2018-12-06 at 15.24.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8"/>
            <a:ext cx="9144000" cy="4517032"/>
          </a:xfrm>
          <a:prstGeom prst="rect">
            <a:avLst/>
          </a:prstGeom>
        </p:spPr>
      </p:pic>
      <p:sp>
        <p:nvSpPr>
          <p:cNvPr id="5" name="Rectangle 4"/>
          <p:cNvSpPr/>
          <p:nvPr/>
        </p:nvSpPr>
        <p:spPr>
          <a:xfrm>
            <a:off x="457202" y="5934674"/>
            <a:ext cx="7645785" cy="923330"/>
          </a:xfrm>
          <a:prstGeom prst="rect">
            <a:avLst/>
          </a:prstGeom>
          <a:ln>
            <a:solidFill>
              <a:srgbClr val="FF0000"/>
            </a:solidFill>
          </a:ln>
        </p:spPr>
        <p:txBody>
          <a:bodyPr wrap="square">
            <a:spAutoFit/>
          </a:bodyPr>
          <a:lstStyle/>
          <a:p>
            <a:r>
              <a:rPr lang="en-US" dirty="0"/>
              <a:t>Toward a better definition of tumor rupture? Major defects, tumor fracture, piecemeal resection, iatrogenic peritoneal laceration.....related also to specific KIT mutations? </a:t>
            </a:r>
            <a:r>
              <a:rPr lang="en-US" i="1" dirty="0"/>
              <a:t>(</a:t>
            </a:r>
            <a:r>
              <a:rPr lang="en-US" i="1" dirty="0" err="1"/>
              <a:t>Boye</a:t>
            </a:r>
            <a:r>
              <a:rPr lang="en-US" i="1" dirty="0"/>
              <a:t> K et al, BJS 2018)</a:t>
            </a:r>
            <a:endParaRPr lang="en-US" dirty="0"/>
          </a:p>
        </p:txBody>
      </p:sp>
    </p:spTree>
    <p:extLst>
      <p:ext uri="{BB962C8B-B14F-4D97-AF65-F5344CB8AC3E}">
        <p14:creationId xmlns:p14="http://schemas.microsoft.com/office/powerpoint/2010/main" val="3752566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28599" y="1891067"/>
            <a:ext cx="8847579" cy="3834333"/>
          </a:xfrm>
          <a:prstGeom prst="rect">
            <a:avLst/>
          </a:prstGeom>
          <a:noFill/>
          <a:ln w="9525">
            <a:noFill/>
            <a:miter lim="800000"/>
            <a:headEnd/>
            <a:tailEnd/>
          </a:ln>
          <a:effectLst/>
        </p:spPr>
      </p:pic>
      <p:sp>
        <p:nvSpPr>
          <p:cNvPr id="6" name="Title 1"/>
          <p:cNvSpPr>
            <a:spLocks noGrp="1"/>
          </p:cNvSpPr>
          <p:nvPr>
            <p:ph type="title"/>
          </p:nvPr>
        </p:nvSpPr>
        <p:spPr>
          <a:xfrm>
            <a:off x="511734" y="377170"/>
            <a:ext cx="8642350" cy="592485"/>
          </a:xfrm>
        </p:spPr>
        <p:txBody>
          <a:bodyPr>
            <a:normAutofit/>
          </a:bodyPr>
          <a:lstStyle/>
          <a:p>
            <a:pPr algn="ctr"/>
            <a:r>
              <a:rPr lang="en-US" sz="2400" b="1" dirty="0">
                <a:solidFill>
                  <a:srgbClr val="002060"/>
                </a:solidFill>
                <a:cs typeface="Times New Roman" pitchFamily="18" charset="0"/>
              </a:rPr>
              <a:t>Molecular Subclassification of GIST (NGS)</a:t>
            </a:r>
          </a:p>
        </p:txBody>
      </p:sp>
      <p:sp>
        <p:nvSpPr>
          <p:cNvPr id="8" name="Rounded Rectangle 7"/>
          <p:cNvSpPr/>
          <p:nvPr/>
        </p:nvSpPr>
        <p:spPr>
          <a:xfrm>
            <a:off x="5410200" y="2753599"/>
            <a:ext cx="3095951" cy="323850"/>
          </a:xfrm>
          <a:prstGeom prst="roundRect">
            <a:avLst/>
          </a:prstGeom>
          <a:noFill/>
          <a:ln w="25400">
            <a:solidFill>
              <a:srgbClr val="FC390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pitchFamily="18" charset="0"/>
              <a:cs typeface="Times New Roman" pitchFamily="18" charset="0"/>
            </a:endParaRPr>
          </a:p>
        </p:txBody>
      </p:sp>
      <p:sp>
        <p:nvSpPr>
          <p:cNvPr id="10" name="Rounded Rectangle 9"/>
          <p:cNvSpPr/>
          <p:nvPr/>
        </p:nvSpPr>
        <p:spPr>
          <a:xfrm>
            <a:off x="5410200" y="4201398"/>
            <a:ext cx="2819400" cy="1524001"/>
          </a:xfrm>
          <a:prstGeom prst="roundRect">
            <a:avLst/>
          </a:prstGeom>
          <a:noFill/>
          <a:ln w="25400">
            <a:solidFill>
              <a:srgbClr val="FC390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pitchFamily="18" charset="0"/>
              <a:cs typeface="Times New Roman" pitchFamily="18" charset="0"/>
            </a:endParaRPr>
          </a:p>
        </p:txBody>
      </p:sp>
      <p:sp>
        <p:nvSpPr>
          <p:cNvPr id="2" name="ZoneTexte 1"/>
          <p:cNvSpPr txBox="1"/>
          <p:nvPr/>
        </p:nvSpPr>
        <p:spPr>
          <a:xfrm>
            <a:off x="3779913" y="4201400"/>
            <a:ext cx="474810" cy="369332"/>
          </a:xfrm>
          <a:prstGeom prst="rect">
            <a:avLst/>
          </a:prstGeom>
          <a:noFill/>
        </p:spPr>
        <p:txBody>
          <a:bodyPr wrap="none" rtlCol="0">
            <a:spAutoFit/>
          </a:bodyPr>
          <a:lstStyle/>
          <a:p>
            <a:r>
              <a:rPr lang="fr-FR">
                <a:solidFill>
                  <a:schemeClr val="bg1"/>
                </a:solidFill>
              </a:rPr>
              <a:t>KIT</a:t>
            </a:r>
          </a:p>
        </p:txBody>
      </p:sp>
      <p:sp>
        <p:nvSpPr>
          <p:cNvPr id="3" name="ZoneTexte 2"/>
          <p:cNvSpPr txBox="1"/>
          <p:nvPr/>
        </p:nvSpPr>
        <p:spPr>
          <a:xfrm>
            <a:off x="-15250" y="3616498"/>
            <a:ext cx="822661" cy="369332"/>
          </a:xfrm>
          <a:prstGeom prst="rect">
            <a:avLst/>
          </a:prstGeom>
          <a:noFill/>
        </p:spPr>
        <p:txBody>
          <a:bodyPr wrap="none" rtlCol="0">
            <a:spAutoFit/>
          </a:bodyPr>
          <a:lstStyle/>
          <a:p>
            <a:r>
              <a:rPr lang="fr-FR"/>
              <a:t>PDGFR</a:t>
            </a:r>
          </a:p>
        </p:txBody>
      </p:sp>
      <p:sp>
        <p:nvSpPr>
          <p:cNvPr id="13" name="Accolade ouvrante 12"/>
          <p:cNvSpPr/>
          <p:nvPr/>
        </p:nvSpPr>
        <p:spPr>
          <a:xfrm>
            <a:off x="872628" y="3235951"/>
            <a:ext cx="170981" cy="1130424"/>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ZoneTexte 13"/>
          <p:cNvSpPr txBox="1"/>
          <p:nvPr/>
        </p:nvSpPr>
        <p:spPr>
          <a:xfrm>
            <a:off x="1403649" y="2866619"/>
            <a:ext cx="647934" cy="369332"/>
          </a:xfrm>
          <a:prstGeom prst="rect">
            <a:avLst/>
          </a:prstGeom>
          <a:noFill/>
        </p:spPr>
        <p:txBody>
          <a:bodyPr wrap="none" rtlCol="0">
            <a:spAutoFit/>
          </a:bodyPr>
          <a:lstStyle/>
          <a:p>
            <a:r>
              <a:rPr lang="fr-FR">
                <a:solidFill>
                  <a:schemeClr val="bg1"/>
                </a:solidFill>
              </a:rPr>
              <a:t>SDH-</a:t>
            </a:r>
          </a:p>
        </p:txBody>
      </p:sp>
      <p:sp>
        <p:nvSpPr>
          <p:cNvPr id="15" name="ZoneTexte 14"/>
          <p:cNvSpPr txBox="1"/>
          <p:nvPr/>
        </p:nvSpPr>
        <p:spPr>
          <a:xfrm>
            <a:off x="1907704" y="2371856"/>
            <a:ext cx="556563" cy="369332"/>
          </a:xfrm>
          <a:prstGeom prst="rect">
            <a:avLst/>
          </a:prstGeom>
          <a:noFill/>
        </p:spPr>
        <p:txBody>
          <a:bodyPr wrap="none" rtlCol="0">
            <a:spAutoFit/>
          </a:bodyPr>
          <a:lstStyle/>
          <a:p>
            <a:r>
              <a:rPr lang="fr-FR"/>
              <a:t>NF1</a:t>
            </a:r>
          </a:p>
        </p:txBody>
      </p:sp>
      <p:sp>
        <p:nvSpPr>
          <p:cNvPr id="16" name="ZoneTexte 15"/>
          <p:cNvSpPr txBox="1"/>
          <p:nvPr/>
        </p:nvSpPr>
        <p:spPr>
          <a:xfrm>
            <a:off x="2483768" y="2290556"/>
            <a:ext cx="372218" cy="369332"/>
          </a:xfrm>
          <a:prstGeom prst="rect">
            <a:avLst/>
          </a:prstGeom>
          <a:noFill/>
        </p:spPr>
        <p:txBody>
          <a:bodyPr wrap="none" rtlCol="0">
            <a:spAutoFit/>
          </a:bodyPr>
          <a:lstStyle/>
          <a:p>
            <a:r>
              <a:rPr lang="fr-FR">
                <a:solidFill>
                  <a:schemeClr val="bg1"/>
                </a:solidFill>
              </a:rPr>
              <a:t>5-</a:t>
            </a:r>
          </a:p>
        </p:txBody>
      </p:sp>
      <p:sp>
        <p:nvSpPr>
          <p:cNvPr id="4" name="Rectangle 3"/>
          <p:cNvSpPr/>
          <p:nvPr/>
        </p:nvSpPr>
        <p:spPr>
          <a:xfrm>
            <a:off x="-7108" y="2284981"/>
            <a:ext cx="1914812" cy="590931"/>
          </a:xfrm>
          <a:prstGeom prst="rect">
            <a:avLst/>
          </a:prstGeom>
        </p:spPr>
        <p:txBody>
          <a:bodyPr wrap="square">
            <a:spAutoFit/>
          </a:bodyPr>
          <a:lstStyle/>
          <a:p>
            <a:pPr>
              <a:lnSpc>
                <a:spcPct val="90000"/>
              </a:lnSpc>
              <a:spcBef>
                <a:spcPct val="0"/>
              </a:spcBef>
              <a:defRPr/>
            </a:pPr>
            <a:r>
              <a:rPr lang="en-GB" sz="1200">
                <a:latin typeface="Times New Roman" pitchFamily="18" charset="0"/>
                <a:cs typeface="Times New Roman" pitchFamily="18" charset="0"/>
              </a:rPr>
              <a:t>Carney-</a:t>
            </a:r>
            <a:r>
              <a:rPr lang="en-GB" sz="1200" err="1">
                <a:latin typeface="Times New Roman" pitchFamily="18" charset="0"/>
                <a:cs typeface="Times New Roman" pitchFamily="18" charset="0"/>
              </a:rPr>
              <a:t>Stratakis</a:t>
            </a:r>
            <a:r>
              <a:rPr lang="en-GB" sz="1200">
                <a:latin typeface="Times New Roman" pitchFamily="18" charset="0"/>
                <a:cs typeface="Times New Roman" pitchFamily="18" charset="0"/>
              </a:rPr>
              <a:t> Syndrome</a:t>
            </a:r>
          </a:p>
          <a:p>
            <a:pPr>
              <a:lnSpc>
                <a:spcPct val="90000"/>
              </a:lnSpc>
              <a:spcBef>
                <a:spcPct val="0"/>
              </a:spcBef>
              <a:defRPr/>
            </a:pPr>
            <a:r>
              <a:rPr lang="en-GB" sz="1200">
                <a:latin typeface="Times New Roman" pitchFamily="18" charset="0"/>
                <a:cs typeface="Times New Roman" pitchFamily="18" charset="0"/>
              </a:rPr>
              <a:t>Paediatric GIST</a:t>
            </a:r>
          </a:p>
          <a:p>
            <a:pPr>
              <a:lnSpc>
                <a:spcPct val="90000"/>
              </a:lnSpc>
              <a:spcBef>
                <a:spcPct val="0"/>
              </a:spcBef>
              <a:defRPr/>
            </a:pPr>
            <a:r>
              <a:rPr lang="en-GB" sz="1200">
                <a:latin typeface="Times New Roman" pitchFamily="18" charset="0"/>
                <a:cs typeface="Times New Roman" pitchFamily="18" charset="0"/>
              </a:rPr>
              <a:t>Carney Triad</a:t>
            </a:r>
          </a:p>
        </p:txBody>
      </p:sp>
    </p:spTree>
    <p:extLst>
      <p:ext uri="{BB962C8B-B14F-4D97-AF65-F5344CB8AC3E}">
        <p14:creationId xmlns:p14="http://schemas.microsoft.com/office/powerpoint/2010/main" val="43217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142"/>
            <a:ext cx="8229600" cy="1143000"/>
          </a:xfrm>
        </p:spPr>
        <p:txBody>
          <a:bodyPr>
            <a:noAutofit/>
          </a:bodyPr>
          <a:lstStyle/>
          <a:p>
            <a:r>
              <a:rPr lang="en-US" sz="3200" b="1" dirty="0">
                <a:solidFill>
                  <a:srgbClr val="002060"/>
                </a:solidFill>
              </a:rPr>
              <a:t>To identity KIT those who</a:t>
            </a:r>
            <a:r>
              <a:rPr lang="el-GR" sz="3200" b="1" dirty="0">
                <a:solidFill>
                  <a:srgbClr val="002060"/>
                </a:solidFill>
              </a:rPr>
              <a:t> </a:t>
            </a:r>
            <a:r>
              <a:rPr lang="en-US" sz="3200" b="1" dirty="0">
                <a:solidFill>
                  <a:srgbClr val="002060"/>
                </a:solidFill>
              </a:rPr>
              <a:t>do not  benefit from adjuvant </a:t>
            </a:r>
            <a:r>
              <a:rPr lang="en-US" sz="3200" b="1" dirty="0" err="1">
                <a:solidFill>
                  <a:srgbClr val="002060"/>
                </a:solidFill>
              </a:rPr>
              <a:t>imatinib</a:t>
            </a:r>
            <a:r>
              <a:rPr lang="en-US" sz="3200" b="1" dirty="0">
                <a:solidFill>
                  <a:srgbClr val="002060"/>
                </a:solidFill>
              </a:rPr>
              <a:t> </a:t>
            </a:r>
            <a:br>
              <a:rPr lang="en-US" sz="3200" b="1" dirty="0">
                <a:solidFill>
                  <a:srgbClr val="002060"/>
                </a:solidFill>
              </a:rPr>
            </a:br>
            <a:endParaRPr lang="en-US" sz="3200" b="1" dirty="0">
              <a:solidFill>
                <a:srgbClr val="002060"/>
              </a:solidFill>
            </a:endParaRPr>
          </a:p>
        </p:txBody>
      </p:sp>
      <p:pic>
        <p:nvPicPr>
          <p:cNvPr id="3" name="Picture 2" descr="Screenshot 2018-12-07 at 16.17.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9853"/>
            <a:ext cx="9144000" cy="3142512"/>
          </a:xfrm>
          <a:prstGeom prst="rect">
            <a:avLst/>
          </a:prstGeom>
        </p:spPr>
      </p:pic>
      <p:pic>
        <p:nvPicPr>
          <p:cNvPr id="4" name="Picture 3" descr="Screenshot 2018-12-07 at 16.18.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2365"/>
            <a:ext cx="9144000" cy="2355774"/>
          </a:xfrm>
          <a:prstGeom prst="rect">
            <a:avLst/>
          </a:prstGeom>
        </p:spPr>
      </p:pic>
    </p:spTree>
    <p:extLst>
      <p:ext uri="{BB962C8B-B14F-4D97-AF65-F5344CB8AC3E}">
        <p14:creationId xmlns:p14="http://schemas.microsoft.com/office/powerpoint/2010/main" val="2890199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Autofit/>
          </a:bodyPr>
          <a:lstStyle/>
          <a:p>
            <a:r>
              <a:rPr lang="en-US" sz="3200" b="1" dirty="0">
                <a:solidFill>
                  <a:srgbClr val="002060"/>
                </a:solidFill>
              </a:rPr>
              <a:t>To identity KIT those who</a:t>
            </a:r>
            <a:r>
              <a:rPr lang="el-GR" sz="3200" b="1" dirty="0">
                <a:solidFill>
                  <a:srgbClr val="002060"/>
                </a:solidFill>
              </a:rPr>
              <a:t> </a:t>
            </a:r>
            <a:r>
              <a:rPr lang="en-US" sz="3200" b="1" dirty="0">
                <a:solidFill>
                  <a:srgbClr val="002060"/>
                </a:solidFill>
              </a:rPr>
              <a:t>do not  benefit from adjuvant </a:t>
            </a:r>
            <a:r>
              <a:rPr lang="en-US" sz="3200" b="1" dirty="0" err="1">
                <a:solidFill>
                  <a:srgbClr val="002060"/>
                </a:solidFill>
              </a:rPr>
              <a:t>imatinib</a:t>
            </a:r>
            <a:r>
              <a:rPr lang="en-US" sz="3200" b="1" dirty="0">
                <a:solidFill>
                  <a:srgbClr val="002060"/>
                </a:solidFill>
              </a:rPr>
              <a:t> (II)</a:t>
            </a:r>
            <a:br>
              <a:rPr lang="en-US" sz="3200" b="1" dirty="0">
                <a:solidFill>
                  <a:srgbClr val="002060"/>
                </a:solidFill>
              </a:rPr>
            </a:br>
            <a:endParaRPr lang="en-US" sz="3200" b="1" dirty="0">
              <a:solidFill>
                <a:srgbClr val="002060"/>
              </a:solidFill>
            </a:endParaRPr>
          </a:p>
        </p:txBody>
      </p:sp>
      <p:pic>
        <p:nvPicPr>
          <p:cNvPr id="4" name="Picture 3" descr="Screenshot 2018-12-07 at 16.2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02781"/>
            <a:ext cx="9144000" cy="1267759"/>
          </a:xfrm>
          <a:prstGeom prst="rect">
            <a:avLst/>
          </a:prstGeom>
        </p:spPr>
      </p:pic>
      <p:pic>
        <p:nvPicPr>
          <p:cNvPr id="5" name="Picture 4" descr="Screenshot 2018-12-07 at 16.19.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6682"/>
            <a:ext cx="4267200" cy="3086100"/>
          </a:xfrm>
          <a:prstGeom prst="rect">
            <a:avLst/>
          </a:prstGeom>
        </p:spPr>
      </p:pic>
      <p:sp>
        <p:nvSpPr>
          <p:cNvPr id="6" name="Rectangle 5"/>
          <p:cNvSpPr/>
          <p:nvPr/>
        </p:nvSpPr>
        <p:spPr>
          <a:xfrm>
            <a:off x="3374697" y="6070541"/>
            <a:ext cx="4572000" cy="738664"/>
          </a:xfrm>
          <a:prstGeom prst="rect">
            <a:avLst/>
          </a:prstGeom>
        </p:spPr>
        <p:txBody>
          <a:bodyPr>
            <a:spAutoFit/>
          </a:bodyPr>
          <a:lstStyle/>
          <a:p>
            <a:r>
              <a:rPr lang="en-US" sz="1400" dirty="0" err="1"/>
              <a:t>Corless</a:t>
            </a:r>
            <a:r>
              <a:rPr lang="en-US" sz="1400" dirty="0"/>
              <a:t>, C.L. et al., JCO 2010</a:t>
            </a:r>
          </a:p>
          <a:p>
            <a:r>
              <a:rPr lang="en-US" sz="1400" dirty="0" err="1"/>
              <a:t>Casali</a:t>
            </a:r>
            <a:r>
              <a:rPr lang="en-US" sz="1400" dirty="0"/>
              <a:t> et al, Annals of Oncology 2018</a:t>
            </a:r>
          </a:p>
          <a:p>
            <a:r>
              <a:rPr lang="en-US" sz="1400" dirty="0"/>
              <a:t>P.A. </a:t>
            </a:r>
            <a:r>
              <a:rPr lang="en-US" sz="1400" dirty="0" err="1"/>
              <a:t>Cassier</a:t>
            </a:r>
            <a:r>
              <a:rPr lang="en-US" sz="1400" dirty="0"/>
              <a:t> et al. </a:t>
            </a:r>
            <a:r>
              <a:rPr lang="en-US" sz="1400" dirty="0" err="1"/>
              <a:t>Clin</a:t>
            </a:r>
            <a:r>
              <a:rPr lang="en-US" sz="1400" dirty="0"/>
              <a:t> Cancer Res 2012</a:t>
            </a:r>
          </a:p>
        </p:txBody>
      </p:sp>
      <p:pic>
        <p:nvPicPr>
          <p:cNvPr id="2" name="Picture 1" descr="Screenshot 2018-12-07 at 18.20.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716681"/>
            <a:ext cx="4876799" cy="2841752"/>
          </a:xfrm>
          <a:prstGeom prst="rect">
            <a:avLst/>
          </a:prstGeom>
        </p:spPr>
      </p:pic>
    </p:spTree>
    <p:extLst>
      <p:ext uri="{BB962C8B-B14F-4D97-AF65-F5344CB8AC3E}">
        <p14:creationId xmlns:p14="http://schemas.microsoft.com/office/powerpoint/2010/main" val="3645973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002060"/>
                </a:solidFill>
              </a:rPr>
              <a:t>To identity KIT exon 11 those who benefit the most (in terms of duration) </a:t>
            </a:r>
            <a:br>
              <a:rPr lang="en-US" sz="2800" b="1" dirty="0">
                <a:solidFill>
                  <a:srgbClr val="002060"/>
                </a:solidFill>
              </a:rPr>
            </a:br>
            <a:endParaRPr lang="en-US" sz="2800" b="1" dirty="0">
              <a:solidFill>
                <a:srgbClr val="002060"/>
              </a:solidFill>
            </a:endParaRPr>
          </a:p>
        </p:txBody>
      </p:sp>
      <p:pic>
        <p:nvPicPr>
          <p:cNvPr id="3" name="Picture 2" descr="Screenshot 2018-12-07 at 16.26.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1417645"/>
            <a:ext cx="4338329" cy="2586371"/>
          </a:xfrm>
          <a:prstGeom prst="rect">
            <a:avLst/>
          </a:prstGeom>
        </p:spPr>
      </p:pic>
      <p:pic>
        <p:nvPicPr>
          <p:cNvPr id="4" name="Picture 3" descr="Screenshot 2018-12-07 at 16.25.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332" y="1417637"/>
            <a:ext cx="4805671" cy="2767784"/>
          </a:xfrm>
          <a:prstGeom prst="rect">
            <a:avLst/>
          </a:prstGeom>
        </p:spPr>
      </p:pic>
      <p:sp>
        <p:nvSpPr>
          <p:cNvPr id="5" name="Rectangle 4"/>
          <p:cNvSpPr/>
          <p:nvPr/>
        </p:nvSpPr>
        <p:spPr>
          <a:xfrm>
            <a:off x="359078" y="4340082"/>
            <a:ext cx="8686799" cy="1200328"/>
          </a:xfrm>
          <a:prstGeom prst="rect">
            <a:avLst/>
          </a:prstGeom>
        </p:spPr>
        <p:txBody>
          <a:bodyPr wrap="square">
            <a:spAutoFit/>
          </a:bodyPr>
          <a:lstStyle/>
          <a:p>
            <a:r>
              <a:rPr lang="en-US" sz="2400" dirty="0"/>
              <a:t>Patients with </a:t>
            </a:r>
            <a:r>
              <a:rPr lang="en-US" sz="2400" i="1" dirty="0"/>
              <a:t>KIT </a:t>
            </a:r>
            <a:r>
              <a:rPr lang="en-US" sz="2400" dirty="0"/>
              <a:t>exon 11 deletion or insert-deletion mutation had better RFS when allocated to the 3-yr group compared with the 1-yr group (5-year RFS, 71.0% </a:t>
            </a:r>
            <a:r>
              <a:rPr lang="en-US" sz="2400" dirty="0" err="1"/>
              <a:t>vs</a:t>
            </a:r>
            <a:r>
              <a:rPr lang="en-US" sz="2400" dirty="0"/>
              <a:t> 41.3%; </a:t>
            </a:r>
            <a:r>
              <a:rPr lang="en-US" sz="2400" i="1" dirty="0"/>
              <a:t>P </a:t>
            </a:r>
            <a:r>
              <a:rPr lang="en-US" sz="2400" dirty="0"/>
              <a:t>&lt; .001)</a:t>
            </a:r>
          </a:p>
        </p:txBody>
      </p:sp>
      <p:sp>
        <p:nvSpPr>
          <p:cNvPr id="6" name="Rectangle 5"/>
          <p:cNvSpPr/>
          <p:nvPr/>
        </p:nvSpPr>
        <p:spPr>
          <a:xfrm>
            <a:off x="6334880" y="6581009"/>
            <a:ext cx="2710999" cy="307777"/>
          </a:xfrm>
          <a:prstGeom prst="rect">
            <a:avLst/>
          </a:prstGeom>
        </p:spPr>
        <p:txBody>
          <a:bodyPr wrap="none">
            <a:spAutoFit/>
          </a:bodyPr>
          <a:lstStyle/>
          <a:p>
            <a:r>
              <a:rPr lang="en-US" sz="1400" dirty="0" err="1"/>
              <a:t>Joensuu</a:t>
            </a:r>
            <a:r>
              <a:rPr lang="en-US" sz="1400" dirty="0"/>
              <a:t> H, et al. JAMA </a:t>
            </a:r>
            <a:r>
              <a:rPr lang="en-US" sz="1400" dirty="0" err="1"/>
              <a:t>Oncol</a:t>
            </a:r>
            <a:r>
              <a:rPr lang="en-US" sz="1400" dirty="0"/>
              <a:t> 2017</a:t>
            </a:r>
          </a:p>
        </p:txBody>
      </p:sp>
      <p:sp>
        <p:nvSpPr>
          <p:cNvPr id="7" name="Rectangle 6"/>
          <p:cNvSpPr/>
          <p:nvPr/>
        </p:nvSpPr>
        <p:spPr>
          <a:xfrm>
            <a:off x="359077" y="5615718"/>
            <a:ext cx="8128891" cy="830997"/>
          </a:xfrm>
          <a:prstGeom prst="rect">
            <a:avLst/>
          </a:prstGeom>
        </p:spPr>
        <p:txBody>
          <a:bodyPr wrap="square">
            <a:spAutoFit/>
          </a:bodyPr>
          <a:lstStyle/>
          <a:p>
            <a:r>
              <a:rPr lang="en-US" sz="2400" dirty="0">
                <a:solidFill>
                  <a:srgbClr val="660066"/>
                </a:solidFill>
              </a:rPr>
              <a:t>No significant benefit from the 3-yr treatment was found in the other mutational subgroups examined</a:t>
            </a:r>
          </a:p>
        </p:txBody>
      </p:sp>
    </p:spTree>
    <p:extLst>
      <p:ext uri="{BB962C8B-B14F-4D97-AF65-F5344CB8AC3E}">
        <p14:creationId xmlns:p14="http://schemas.microsoft.com/office/powerpoint/2010/main" val="3129212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3138"/>
            <a:ext cx="8229600" cy="1143000"/>
          </a:xfrm>
        </p:spPr>
        <p:txBody>
          <a:bodyPr/>
          <a:lstStyle/>
          <a:p>
            <a:r>
              <a:rPr lang="en-US" b="1" dirty="0">
                <a:solidFill>
                  <a:srgbClr val="002060"/>
                </a:solidFill>
              </a:rPr>
              <a:t>Metastatic phase</a:t>
            </a:r>
          </a:p>
        </p:txBody>
      </p:sp>
    </p:spTree>
    <p:extLst>
      <p:ext uri="{BB962C8B-B14F-4D97-AF65-F5344CB8AC3E}">
        <p14:creationId xmlns:p14="http://schemas.microsoft.com/office/powerpoint/2010/main" val="2764056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002060"/>
                </a:solidFill>
              </a:rPr>
              <a:t>Long-term survival data from 2 trials comparing IM 400 mg/d with 800 mg/d in advanced GIST </a:t>
            </a:r>
            <a:br>
              <a:rPr lang="en-US" sz="3200" b="1" dirty="0">
                <a:solidFill>
                  <a:srgbClr val="002060"/>
                </a:solidFill>
              </a:rPr>
            </a:br>
            <a:endParaRPr lang="en-US" sz="3200" b="1" dirty="0">
              <a:solidFill>
                <a:srgbClr val="002060"/>
              </a:solidFill>
            </a:endParaRPr>
          </a:p>
        </p:txBody>
      </p:sp>
      <p:pic>
        <p:nvPicPr>
          <p:cNvPr id="4" name="Picture 3" descr="Screen Shot 2017-12-16 at 07.10.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43"/>
            <a:ext cx="9144000" cy="5320501"/>
          </a:xfrm>
          <a:prstGeom prst="rect">
            <a:avLst/>
          </a:prstGeom>
        </p:spPr>
      </p:pic>
    </p:spTree>
    <p:extLst>
      <p:ext uri="{BB962C8B-B14F-4D97-AF65-F5344CB8AC3E}">
        <p14:creationId xmlns:p14="http://schemas.microsoft.com/office/powerpoint/2010/main" val="1342295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Long-term OS advanced GIST 1</a:t>
            </a:r>
            <a:r>
              <a:rPr lang="en-US" sz="3200" b="1" baseline="30000" dirty="0">
                <a:solidFill>
                  <a:srgbClr val="002060"/>
                </a:solidFill>
              </a:rPr>
              <a:t>st</a:t>
            </a:r>
            <a:r>
              <a:rPr lang="en-US" sz="3200" b="1" dirty="0">
                <a:solidFill>
                  <a:srgbClr val="002060"/>
                </a:solidFill>
              </a:rPr>
              <a:t> line </a:t>
            </a:r>
            <a:r>
              <a:rPr lang="en-US" sz="3200" b="1" dirty="0" err="1">
                <a:solidFill>
                  <a:srgbClr val="002060"/>
                </a:solidFill>
              </a:rPr>
              <a:t>imatinib</a:t>
            </a:r>
            <a:r>
              <a:rPr lang="en-US" sz="3200" b="1" dirty="0">
                <a:solidFill>
                  <a:srgbClr val="002060"/>
                </a:solidFill>
              </a:rPr>
              <a:t> </a:t>
            </a:r>
          </a:p>
        </p:txBody>
      </p:sp>
      <p:pic>
        <p:nvPicPr>
          <p:cNvPr id="4" name="Picture 3" descr="Screen Shot 2017-12-16 at 07.14.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8649"/>
            <a:ext cx="9144000" cy="5159359"/>
          </a:xfrm>
          <a:prstGeom prst="rect">
            <a:avLst/>
          </a:prstGeom>
        </p:spPr>
      </p:pic>
    </p:spTree>
    <p:extLst>
      <p:ext uri="{BB962C8B-B14F-4D97-AF65-F5344CB8AC3E}">
        <p14:creationId xmlns:p14="http://schemas.microsoft.com/office/powerpoint/2010/main" val="154379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2060"/>
                </a:solidFill>
              </a:rPr>
              <a:t>Incidence of sarcomas in 3 EU regions</a:t>
            </a:r>
          </a:p>
        </p:txBody>
      </p:sp>
      <p:pic>
        <p:nvPicPr>
          <p:cNvPr id="4" name="Picture 3" descr="Screen Shot 2017-12-15 at 06.35.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920478"/>
            <a:ext cx="6858000" cy="4080272"/>
          </a:xfrm>
          <a:prstGeom prst="rect">
            <a:avLst/>
          </a:prstGeom>
        </p:spPr>
      </p:pic>
    </p:spTree>
    <p:extLst>
      <p:ext uri="{BB962C8B-B14F-4D97-AF65-F5344CB8AC3E}">
        <p14:creationId xmlns:p14="http://schemas.microsoft.com/office/powerpoint/2010/main" val="3714529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1"/>
            <a:ext cx="8229600" cy="1143000"/>
          </a:xfrm>
        </p:spPr>
        <p:txBody>
          <a:bodyPr>
            <a:normAutofit/>
          </a:bodyPr>
          <a:lstStyle/>
          <a:p>
            <a:r>
              <a:rPr lang="en-US" sz="3200" b="1" dirty="0" err="1">
                <a:solidFill>
                  <a:srgbClr val="002060"/>
                </a:solidFill>
              </a:rPr>
              <a:t>Imatinib</a:t>
            </a:r>
            <a:r>
              <a:rPr lang="en-US" sz="3200" b="1" dirty="0">
                <a:solidFill>
                  <a:srgbClr val="002060"/>
                </a:solidFill>
              </a:rPr>
              <a:t> interruption in advanced GIST-PFS</a:t>
            </a:r>
          </a:p>
        </p:txBody>
      </p:sp>
      <p:pic>
        <p:nvPicPr>
          <p:cNvPr id="4" name="Picture 3" descr="Screen Shot 2017-12-16 at 07.15.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6672"/>
            <a:ext cx="9144000" cy="5834831"/>
          </a:xfrm>
          <a:prstGeom prst="rect">
            <a:avLst/>
          </a:prstGeom>
        </p:spPr>
      </p:pic>
    </p:spTree>
    <p:extLst>
      <p:ext uri="{BB962C8B-B14F-4D97-AF65-F5344CB8AC3E}">
        <p14:creationId xmlns:p14="http://schemas.microsoft.com/office/powerpoint/2010/main" val="1700182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78"/>
            <a:ext cx="8229600" cy="1143000"/>
          </a:xfrm>
        </p:spPr>
        <p:txBody>
          <a:bodyPr>
            <a:normAutofit/>
          </a:bodyPr>
          <a:lstStyle/>
          <a:p>
            <a:r>
              <a:rPr lang="en-US" sz="3200" b="1" dirty="0">
                <a:solidFill>
                  <a:srgbClr val="002060"/>
                </a:solidFill>
              </a:rPr>
              <a:t>GIST exon 11 kit mutation with del 557-558: Favorable predictive factor?</a:t>
            </a:r>
          </a:p>
        </p:txBody>
      </p:sp>
      <p:pic>
        <p:nvPicPr>
          <p:cNvPr id="3" name="Picture 2" descr="Screen Shot 2017-12-16 at 07.22.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3836"/>
            <a:ext cx="9144000" cy="5305331"/>
          </a:xfrm>
          <a:prstGeom prst="rect">
            <a:avLst/>
          </a:prstGeom>
        </p:spPr>
      </p:pic>
    </p:spTree>
    <p:extLst>
      <p:ext uri="{BB962C8B-B14F-4D97-AF65-F5344CB8AC3E}">
        <p14:creationId xmlns:p14="http://schemas.microsoft.com/office/powerpoint/2010/main" val="4130336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Conector recto 38"/>
          <p:cNvCxnSpPr/>
          <p:nvPr/>
        </p:nvCxnSpPr>
        <p:spPr>
          <a:xfrm>
            <a:off x="2986689" y="1894656"/>
            <a:ext cx="0" cy="4434311"/>
          </a:xfrm>
          <a:prstGeom prst="line">
            <a:avLst/>
          </a:prstGeom>
          <a:noFill/>
          <a:ln w="38100" cap="flat" cmpd="sng" algn="ctr">
            <a:solidFill>
              <a:srgbClr val="0A315A"/>
            </a:solidFill>
            <a:prstDash val="solid"/>
          </a:ln>
          <a:effectLst>
            <a:outerShdw blurRad="40000" dist="20000" dir="5400000" rotWithShape="0">
              <a:srgbClr val="000000">
                <a:alpha val="38000"/>
              </a:srgbClr>
            </a:outerShdw>
          </a:effectLst>
        </p:spPr>
      </p:cxnSp>
      <p:sp>
        <p:nvSpPr>
          <p:cNvPr id="40" name="Rectángulo 39"/>
          <p:cNvSpPr/>
          <p:nvPr/>
        </p:nvSpPr>
        <p:spPr>
          <a:xfrm>
            <a:off x="2885844" y="4206053"/>
            <a:ext cx="199294" cy="283261"/>
          </a:xfrm>
          <a:prstGeom prst="rect">
            <a:avLst/>
          </a:prstGeom>
          <a:solidFill>
            <a:srgbClr val="0865B6">
              <a:lumMod val="60000"/>
              <a:lumOff val="4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41" name="Rectángulo 40"/>
          <p:cNvSpPr/>
          <p:nvPr/>
        </p:nvSpPr>
        <p:spPr>
          <a:xfrm>
            <a:off x="2887041" y="4484906"/>
            <a:ext cx="198097" cy="283261"/>
          </a:xfrm>
          <a:prstGeom prst="rect">
            <a:avLst/>
          </a:prstGeom>
          <a:solidFill>
            <a:srgbClr val="0865B6">
              <a:lumMod val="20000"/>
              <a:lumOff val="8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42" name="Rectángulo 41"/>
          <p:cNvSpPr/>
          <p:nvPr/>
        </p:nvSpPr>
        <p:spPr>
          <a:xfrm>
            <a:off x="2887041" y="5481045"/>
            <a:ext cx="199294" cy="283261"/>
          </a:xfrm>
          <a:prstGeom prst="rect">
            <a:avLst/>
          </a:prstGeom>
          <a:solidFill>
            <a:srgbClr val="FFDB2D">
              <a:lumMod val="2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cxnSp>
        <p:nvCxnSpPr>
          <p:cNvPr id="51" name="Conector recto 50"/>
          <p:cNvCxnSpPr/>
          <p:nvPr/>
        </p:nvCxnSpPr>
        <p:spPr>
          <a:xfrm>
            <a:off x="1980065" y="3630683"/>
            <a:ext cx="1867539" cy="0"/>
          </a:xfrm>
          <a:prstGeom prst="line">
            <a:avLst/>
          </a:prstGeom>
          <a:noFill/>
          <a:ln w="3175" cap="flat" cmpd="sng" algn="ctr">
            <a:solidFill>
              <a:srgbClr val="000000"/>
            </a:solidFill>
            <a:prstDash val="solid"/>
          </a:ln>
          <a:effectLst/>
        </p:spPr>
      </p:cxnSp>
      <p:sp>
        <p:nvSpPr>
          <p:cNvPr id="56" name="CuadroTexto 55"/>
          <p:cNvSpPr txBox="1"/>
          <p:nvPr/>
        </p:nvSpPr>
        <p:spPr>
          <a:xfrm>
            <a:off x="3887200" y="3451971"/>
            <a:ext cx="1129296" cy="292388"/>
          </a:xfrm>
          <a:prstGeom prst="rect">
            <a:avLst/>
          </a:prstGeom>
          <a:noFill/>
        </p:spPr>
        <p:txBody>
          <a:bodyPr wrap="square" rtlCol="0">
            <a:spAutoFit/>
          </a:bodyPr>
          <a:lstStyle/>
          <a:p>
            <a:r>
              <a:rPr lang="en-US" sz="1300" b="1" dirty="0">
                <a:latin typeface="Arial"/>
              </a:rPr>
              <a:t>Membrane</a:t>
            </a:r>
          </a:p>
        </p:txBody>
      </p:sp>
      <p:sp>
        <p:nvSpPr>
          <p:cNvPr id="57" name="CuadroTexto 56"/>
          <p:cNvSpPr txBox="1"/>
          <p:nvPr/>
        </p:nvSpPr>
        <p:spPr>
          <a:xfrm>
            <a:off x="3148245" y="4267200"/>
            <a:ext cx="1129296" cy="492443"/>
          </a:xfrm>
          <a:prstGeom prst="rect">
            <a:avLst/>
          </a:prstGeom>
          <a:noFill/>
        </p:spPr>
        <p:txBody>
          <a:bodyPr wrap="square" rtlCol="0">
            <a:spAutoFit/>
          </a:bodyPr>
          <a:lstStyle/>
          <a:p>
            <a:r>
              <a:rPr lang="en-US" sz="1300" b="1" dirty="0">
                <a:latin typeface="Arial"/>
              </a:rPr>
              <a:t>ATP-binding</a:t>
            </a:r>
          </a:p>
        </p:txBody>
      </p:sp>
      <p:sp>
        <p:nvSpPr>
          <p:cNvPr id="58" name="CuadroTexto 57"/>
          <p:cNvSpPr txBox="1"/>
          <p:nvPr/>
        </p:nvSpPr>
        <p:spPr>
          <a:xfrm>
            <a:off x="3121374" y="5410200"/>
            <a:ext cx="1322992" cy="492443"/>
          </a:xfrm>
          <a:prstGeom prst="rect">
            <a:avLst/>
          </a:prstGeom>
          <a:noFill/>
        </p:spPr>
        <p:txBody>
          <a:bodyPr wrap="square" rtlCol="0">
            <a:spAutoFit/>
          </a:bodyPr>
          <a:lstStyle/>
          <a:p>
            <a:r>
              <a:rPr lang="en-US" sz="1300" b="1" dirty="0">
                <a:latin typeface="Arial"/>
              </a:rPr>
              <a:t>Activation loop</a:t>
            </a:r>
          </a:p>
        </p:txBody>
      </p:sp>
      <p:sp>
        <p:nvSpPr>
          <p:cNvPr id="59" name="CuadroTexto 58"/>
          <p:cNvSpPr txBox="1"/>
          <p:nvPr/>
        </p:nvSpPr>
        <p:spPr>
          <a:xfrm>
            <a:off x="608929" y="4317854"/>
            <a:ext cx="1371136" cy="323165"/>
          </a:xfrm>
          <a:prstGeom prst="rect">
            <a:avLst/>
          </a:prstGeom>
          <a:noFill/>
        </p:spPr>
        <p:txBody>
          <a:bodyPr wrap="square" rtlCol="0">
            <a:spAutoFit/>
          </a:bodyPr>
          <a:lstStyle/>
          <a:p>
            <a:r>
              <a:rPr lang="en-US" sz="1500" b="1" dirty="0">
                <a:latin typeface="Arial"/>
              </a:rPr>
              <a:t>Exon 13: 1%</a:t>
            </a:r>
          </a:p>
        </p:txBody>
      </p:sp>
      <p:sp>
        <p:nvSpPr>
          <p:cNvPr id="60" name="CuadroTexto 59"/>
          <p:cNvSpPr txBox="1"/>
          <p:nvPr/>
        </p:nvSpPr>
        <p:spPr>
          <a:xfrm>
            <a:off x="649236" y="5486401"/>
            <a:ext cx="1484364" cy="323165"/>
          </a:xfrm>
          <a:prstGeom prst="rect">
            <a:avLst/>
          </a:prstGeom>
          <a:noFill/>
        </p:spPr>
        <p:txBody>
          <a:bodyPr wrap="square" rtlCol="0">
            <a:spAutoFit/>
          </a:bodyPr>
          <a:lstStyle/>
          <a:p>
            <a:r>
              <a:rPr lang="en-US" sz="1500" b="1" dirty="0">
                <a:latin typeface="Arial"/>
              </a:rPr>
              <a:t>Exon 17: 1%</a:t>
            </a:r>
          </a:p>
        </p:txBody>
      </p:sp>
      <p:sp>
        <p:nvSpPr>
          <p:cNvPr id="61" name="CuadroTexto 60"/>
          <p:cNvSpPr txBox="1"/>
          <p:nvPr/>
        </p:nvSpPr>
        <p:spPr>
          <a:xfrm>
            <a:off x="622363" y="3810000"/>
            <a:ext cx="1511235" cy="323165"/>
          </a:xfrm>
          <a:prstGeom prst="rect">
            <a:avLst/>
          </a:prstGeom>
          <a:noFill/>
        </p:spPr>
        <p:txBody>
          <a:bodyPr wrap="square" rtlCol="0">
            <a:spAutoFit/>
          </a:bodyPr>
          <a:lstStyle/>
          <a:p>
            <a:r>
              <a:rPr lang="en-US" sz="1500" b="1" dirty="0">
                <a:latin typeface="Arial"/>
              </a:rPr>
              <a:t>Exon 11: 70%</a:t>
            </a:r>
          </a:p>
        </p:txBody>
      </p:sp>
      <p:sp>
        <p:nvSpPr>
          <p:cNvPr id="62" name="CuadroTexto 61"/>
          <p:cNvSpPr txBox="1"/>
          <p:nvPr/>
        </p:nvSpPr>
        <p:spPr>
          <a:xfrm>
            <a:off x="622365" y="3134762"/>
            <a:ext cx="1330829" cy="323165"/>
          </a:xfrm>
          <a:prstGeom prst="rect">
            <a:avLst/>
          </a:prstGeom>
          <a:noFill/>
        </p:spPr>
        <p:txBody>
          <a:bodyPr wrap="square" rtlCol="0">
            <a:spAutoFit/>
          </a:bodyPr>
          <a:lstStyle/>
          <a:p>
            <a:r>
              <a:rPr lang="en-US" sz="1500" b="1" dirty="0">
                <a:latin typeface="Arial"/>
              </a:rPr>
              <a:t>Exon 9: 12%</a:t>
            </a:r>
          </a:p>
        </p:txBody>
      </p:sp>
      <p:cxnSp>
        <p:nvCxnSpPr>
          <p:cNvPr id="63" name="Conector recto de flecha 62"/>
          <p:cNvCxnSpPr/>
          <p:nvPr/>
        </p:nvCxnSpPr>
        <p:spPr>
          <a:xfrm>
            <a:off x="2141291" y="3301085"/>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64" name="Conector recto de flecha 63"/>
          <p:cNvCxnSpPr/>
          <p:nvPr/>
        </p:nvCxnSpPr>
        <p:spPr>
          <a:xfrm>
            <a:off x="2141291" y="3922748"/>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65" name="Conector recto de flecha 64"/>
          <p:cNvCxnSpPr/>
          <p:nvPr/>
        </p:nvCxnSpPr>
        <p:spPr>
          <a:xfrm>
            <a:off x="2141291" y="4484906"/>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66" name="Conector recto de flecha 65"/>
          <p:cNvCxnSpPr/>
          <p:nvPr/>
        </p:nvCxnSpPr>
        <p:spPr>
          <a:xfrm>
            <a:off x="2141291" y="5624608"/>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67" name="CuadroTexto 66"/>
          <p:cNvSpPr txBox="1"/>
          <p:nvPr/>
        </p:nvSpPr>
        <p:spPr>
          <a:xfrm>
            <a:off x="676107" y="859739"/>
            <a:ext cx="1330829" cy="553998"/>
          </a:xfrm>
          <a:prstGeom prst="rect">
            <a:avLst/>
          </a:prstGeom>
          <a:noFill/>
        </p:spPr>
        <p:txBody>
          <a:bodyPr wrap="square" rtlCol="0">
            <a:spAutoFit/>
          </a:bodyPr>
          <a:lstStyle/>
          <a:p>
            <a:r>
              <a:rPr lang="en-US" sz="1500" b="1" dirty="0">
                <a:latin typeface="Arial"/>
              </a:rPr>
              <a:t>PRIMARY MUTATIONS</a:t>
            </a:r>
          </a:p>
        </p:txBody>
      </p:sp>
      <p:sp>
        <p:nvSpPr>
          <p:cNvPr id="76" name="CuadroTexto 6"/>
          <p:cNvSpPr txBox="1">
            <a:spLocks noChangeArrowheads="1"/>
          </p:cNvSpPr>
          <p:nvPr/>
        </p:nvSpPr>
        <p:spPr bwMode="auto">
          <a:xfrm>
            <a:off x="0" y="152400"/>
            <a:ext cx="9144000" cy="502702"/>
          </a:xfrm>
          <a:prstGeom prst="rect">
            <a:avLst/>
          </a:prstGeom>
          <a:noFill/>
          <a:ln w="9525">
            <a:noFill/>
            <a:miter lim="800000"/>
            <a:headEnd/>
            <a:tailEnd/>
          </a:ln>
        </p:spPr>
        <p:txBody>
          <a:bodyPr wrap="square">
            <a:spAutoFit/>
          </a:bodyPr>
          <a:lstStyle/>
          <a:p>
            <a:pPr marL="285750" indent="-285750" algn="ctr">
              <a:lnSpc>
                <a:spcPct val="80000"/>
              </a:lnSpc>
            </a:pPr>
            <a:r>
              <a:rPr lang="en-US" sz="3200" dirty="0">
                <a:solidFill>
                  <a:srgbClr val="002060"/>
                </a:solidFill>
                <a:cs typeface="Arial" pitchFamily="34" charset="0"/>
              </a:rPr>
              <a:t>KIT/PDGFRA mutations are central in GIST</a:t>
            </a:r>
          </a:p>
        </p:txBody>
      </p:sp>
    </p:spTree>
    <p:extLst>
      <p:ext uri="{BB962C8B-B14F-4D97-AF65-F5344CB8AC3E}">
        <p14:creationId xmlns:p14="http://schemas.microsoft.com/office/powerpoint/2010/main" val="656493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Conector recto 38"/>
          <p:cNvCxnSpPr/>
          <p:nvPr/>
        </p:nvCxnSpPr>
        <p:spPr>
          <a:xfrm>
            <a:off x="2986689" y="1894656"/>
            <a:ext cx="0" cy="4434311"/>
          </a:xfrm>
          <a:prstGeom prst="line">
            <a:avLst/>
          </a:prstGeom>
          <a:noFill/>
          <a:ln w="38100" cap="flat" cmpd="sng" algn="ctr">
            <a:solidFill>
              <a:srgbClr val="0A315A"/>
            </a:solidFill>
            <a:prstDash val="solid"/>
          </a:ln>
          <a:effectLst>
            <a:outerShdw blurRad="40000" dist="20000" dir="5400000" rotWithShape="0">
              <a:srgbClr val="000000">
                <a:alpha val="38000"/>
              </a:srgbClr>
            </a:outerShdw>
          </a:effectLst>
        </p:spPr>
      </p:cxnSp>
      <p:sp>
        <p:nvSpPr>
          <p:cNvPr id="40" name="Rectángulo 39"/>
          <p:cNvSpPr/>
          <p:nvPr/>
        </p:nvSpPr>
        <p:spPr>
          <a:xfrm>
            <a:off x="2885844" y="4206053"/>
            <a:ext cx="199294" cy="283261"/>
          </a:xfrm>
          <a:prstGeom prst="rect">
            <a:avLst/>
          </a:prstGeom>
          <a:solidFill>
            <a:srgbClr val="0865B6">
              <a:lumMod val="60000"/>
              <a:lumOff val="4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41" name="Rectángulo 40"/>
          <p:cNvSpPr/>
          <p:nvPr/>
        </p:nvSpPr>
        <p:spPr>
          <a:xfrm>
            <a:off x="2887041" y="4484906"/>
            <a:ext cx="198097" cy="283261"/>
          </a:xfrm>
          <a:prstGeom prst="rect">
            <a:avLst/>
          </a:prstGeom>
          <a:solidFill>
            <a:srgbClr val="0865B6">
              <a:lumMod val="20000"/>
              <a:lumOff val="8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cxnSp>
        <p:nvCxnSpPr>
          <p:cNvPr id="44" name="Conector recto 43"/>
          <p:cNvCxnSpPr/>
          <p:nvPr/>
        </p:nvCxnSpPr>
        <p:spPr>
          <a:xfrm>
            <a:off x="5480324" y="1487929"/>
            <a:ext cx="0" cy="5105575"/>
          </a:xfrm>
          <a:prstGeom prst="line">
            <a:avLst/>
          </a:prstGeom>
          <a:noFill/>
          <a:ln w="38100" cap="flat" cmpd="sng" algn="ctr">
            <a:solidFill>
              <a:srgbClr val="0A315A"/>
            </a:solidFill>
            <a:prstDash val="solid"/>
          </a:ln>
          <a:effectLst>
            <a:outerShdw blurRad="40000" dist="20000" dir="5400000" rotWithShape="0">
              <a:srgbClr val="000000">
                <a:alpha val="38000"/>
              </a:srgbClr>
            </a:outerShdw>
          </a:effectLst>
        </p:spPr>
      </p:cxnSp>
      <p:sp>
        <p:nvSpPr>
          <p:cNvPr id="45" name="Rectángulo 44"/>
          <p:cNvSpPr/>
          <p:nvPr/>
        </p:nvSpPr>
        <p:spPr>
          <a:xfrm>
            <a:off x="5380677" y="1894656"/>
            <a:ext cx="199294" cy="703215"/>
          </a:xfrm>
          <a:prstGeom prst="rect">
            <a:avLst/>
          </a:prstGeom>
          <a:solidFill>
            <a:srgbClr val="0865B6">
              <a:lumMod val="60000"/>
              <a:lumOff val="4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46" name="Rectángulo 45"/>
          <p:cNvSpPr/>
          <p:nvPr/>
        </p:nvSpPr>
        <p:spPr>
          <a:xfrm>
            <a:off x="5380677" y="2597870"/>
            <a:ext cx="198097" cy="703215"/>
          </a:xfrm>
          <a:prstGeom prst="rect">
            <a:avLst/>
          </a:prstGeom>
          <a:solidFill>
            <a:srgbClr val="0865B6">
              <a:lumMod val="20000"/>
              <a:lumOff val="8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cxnSp>
        <p:nvCxnSpPr>
          <p:cNvPr id="49" name="Conector recto 48"/>
          <p:cNvCxnSpPr/>
          <p:nvPr/>
        </p:nvCxnSpPr>
        <p:spPr>
          <a:xfrm flipV="1">
            <a:off x="3086336" y="1620198"/>
            <a:ext cx="1634578" cy="2420519"/>
          </a:xfrm>
          <a:prstGeom prst="line">
            <a:avLst/>
          </a:prstGeom>
          <a:noFill/>
          <a:ln w="12700" cap="flat" cmpd="sng" algn="ctr">
            <a:solidFill>
              <a:srgbClr val="0A315A"/>
            </a:solidFill>
            <a:prstDash val="solid"/>
          </a:ln>
          <a:effectLst>
            <a:outerShdw blurRad="40000" dist="20000" dir="5400000" rotWithShape="0">
              <a:srgbClr val="000000">
                <a:alpha val="38000"/>
              </a:srgbClr>
            </a:outerShdw>
          </a:effectLst>
        </p:spPr>
      </p:cxnSp>
      <p:cxnSp>
        <p:nvCxnSpPr>
          <p:cNvPr id="50" name="Conector recto 49"/>
          <p:cNvCxnSpPr/>
          <p:nvPr/>
        </p:nvCxnSpPr>
        <p:spPr>
          <a:xfrm>
            <a:off x="3086336" y="5986167"/>
            <a:ext cx="1634578" cy="448614"/>
          </a:xfrm>
          <a:prstGeom prst="line">
            <a:avLst/>
          </a:prstGeom>
          <a:noFill/>
          <a:ln w="12700" cap="flat" cmpd="sng" algn="ctr">
            <a:solidFill>
              <a:srgbClr val="0A315A"/>
            </a:solidFill>
            <a:prstDash val="solid"/>
          </a:ln>
          <a:effectLst>
            <a:outerShdw blurRad="40000" dist="20000" dir="5400000" rotWithShape="0">
              <a:srgbClr val="000000">
                <a:alpha val="38000"/>
              </a:srgbClr>
            </a:outerShdw>
          </a:effectLst>
        </p:spPr>
      </p:cxnSp>
      <p:cxnSp>
        <p:nvCxnSpPr>
          <p:cNvPr id="51" name="Conector recto 50"/>
          <p:cNvCxnSpPr/>
          <p:nvPr/>
        </p:nvCxnSpPr>
        <p:spPr>
          <a:xfrm>
            <a:off x="1980065" y="3630683"/>
            <a:ext cx="1867539" cy="0"/>
          </a:xfrm>
          <a:prstGeom prst="line">
            <a:avLst/>
          </a:prstGeom>
          <a:noFill/>
          <a:ln w="3175" cap="flat" cmpd="sng" algn="ctr">
            <a:solidFill>
              <a:srgbClr val="000000"/>
            </a:solidFill>
            <a:prstDash val="solid"/>
          </a:ln>
          <a:effectLst/>
        </p:spPr>
      </p:cxnSp>
      <p:sp>
        <p:nvSpPr>
          <p:cNvPr id="52" name="CuadroTexto 51"/>
          <p:cNvSpPr txBox="1"/>
          <p:nvPr/>
        </p:nvSpPr>
        <p:spPr>
          <a:xfrm>
            <a:off x="4479074" y="2122819"/>
            <a:ext cx="968780" cy="292388"/>
          </a:xfrm>
          <a:prstGeom prst="rect">
            <a:avLst/>
          </a:prstGeom>
          <a:noFill/>
        </p:spPr>
        <p:txBody>
          <a:bodyPr wrap="square" rtlCol="0">
            <a:spAutoFit/>
          </a:bodyPr>
          <a:lstStyle/>
          <a:p>
            <a:r>
              <a:rPr lang="en-US" sz="1300" b="1" dirty="0">
                <a:latin typeface="Arial"/>
              </a:rPr>
              <a:t>Exon 13</a:t>
            </a:r>
          </a:p>
        </p:txBody>
      </p:sp>
      <p:sp>
        <p:nvSpPr>
          <p:cNvPr id="53" name="CuadroTexto 52"/>
          <p:cNvSpPr txBox="1"/>
          <p:nvPr/>
        </p:nvSpPr>
        <p:spPr>
          <a:xfrm>
            <a:off x="4479074" y="2784163"/>
            <a:ext cx="968780" cy="292388"/>
          </a:xfrm>
          <a:prstGeom prst="rect">
            <a:avLst/>
          </a:prstGeom>
          <a:noFill/>
        </p:spPr>
        <p:txBody>
          <a:bodyPr wrap="square" rtlCol="0">
            <a:spAutoFit/>
          </a:bodyPr>
          <a:lstStyle/>
          <a:p>
            <a:r>
              <a:rPr lang="en-US" sz="1300" b="1" dirty="0">
                <a:latin typeface="Arial"/>
              </a:rPr>
              <a:t>Exon 14</a:t>
            </a:r>
          </a:p>
        </p:txBody>
      </p:sp>
      <p:sp>
        <p:nvSpPr>
          <p:cNvPr id="56" name="CuadroTexto 55"/>
          <p:cNvSpPr txBox="1"/>
          <p:nvPr/>
        </p:nvSpPr>
        <p:spPr>
          <a:xfrm>
            <a:off x="3887200" y="3451971"/>
            <a:ext cx="1129296" cy="292388"/>
          </a:xfrm>
          <a:prstGeom prst="rect">
            <a:avLst/>
          </a:prstGeom>
          <a:noFill/>
        </p:spPr>
        <p:txBody>
          <a:bodyPr wrap="square" rtlCol="0">
            <a:spAutoFit/>
          </a:bodyPr>
          <a:lstStyle/>
          <a:p>
            <a:r>
              <a:rPr lang="en-US" sz="1300" b="1" dirty="0">
                <a:latin typeface="Arial"/>
              </a:rPr>
              <a:t>Membrane</a:t>
            </a:r>
          </a:p>
        </p:txBody>
      </p:sp>
      <p:sp>
        <p:nvSpPr>
          <p:cNvPr id="57" name="CuadroTexto 56"/>
          <p:cNvSpPr txBox="1"/>
          <p:nvPr/>
        </p:nvSpPr>
        <p:spPr>
          <a:xfrm>
            <a:off x="3148245" y="4267200"/>
            <a:ext cx="1129296" cy="492443"/>
          </a:xfrm>
          <a:prstGeom prst="rect">
            <a:avLst/>
          </a:prstGeom>
          <a:noFill/>
        </p:spPr>
        <p:txBody>
          <a:bodyPr wrap="square" rtlCol="0">
            <a:spAutoFit/>
          </a:bodyPr>
          <a:lstStyle/>
          <a:p>
            <a:r>
              <a:rPr lang="en-US" sz="1300" b="1" dirty="0">
                <a:latin typeface="Arial"/>
              </a:rPr>
              <a:t>ATP-binding</a:t>
            </a:r>
          </a:p>
        </p:txBody>
      </p:sp>
      <p:sp>
        <p:nvSpPr>
          <p:cNvPr id="58" name="CuadroTexto 57"/>
          <p:cNvSpPr txBox="1"/>
          <p:nvPr/>
        </p:nvSpPr>
        <p:spPr>
          <a:xfrm>
            <a:off x="3121374" y="5410200"/>
            <a:ext cx="1322992" cy="492443"/>
          </a:xfrm>
          <a:prstGeom prst="rect">
            <a:avLst/>
          </a:prstGeom>
          <a:noFill/>
        </p:spPr>
        <p:txBody>
          <a:bodyPr wrap="square" rtlCol="0">
            <a:spAutoFit/>
          </a:bodyPr>
          <a:lstStyle/>
          <a:p>
            <a:r>
              <a:rPr lang="en-US" sz="1300" b="1" dirty="0">
                <a:latin typeface="Arial"/>
              </a:rPr>
              <a:t>Activation loop</a:t>
            </a:r>
          </a:p>
        </p:txBody>
      </p:sp>
      <p:sp>
        <p:nvSpPr>
          <p:cNvPr id="59" name="CuadroTexto 58"/>
          <p:cNvSpPr txBox="1"/>
          <p:nvPr/>
        </p:nvSpPr>
        <p:spPr>
          <a:xfrm>
            <a:off x="608929" y="4317854"/>
            <a:ext cx="1371136" cy="323165"/>
          </a:xfrm>
          <a:prstGeom prst="rect">
            <a:avLst/>
          </a:prstGeom>
          <a:noFill/>
        </p:spPr>
        <p:txBody>
          <a:bodyPr wrap="square" rtlCol="0">
            <a:spAutoFit/>
          </a:bodyPr>
          <a:lstStyle/>
          <a:p>
            <a:r>
              <a:rPr lang="en-US" sz="1500" b="1" dirty="0">
                <a:latin typeface="Arial"/>
              </a:rPr>
              <a:t>Exon 13: 1%</a:t>
            </a:r>
          </a:p>
        </p:txBody>
      </p:sp>
      <p:sp>
        <p:nvSpPr>
          <p:cNvPr id="60" name="CuadroTexto 59"/>
          <p:cNvSpPr txBox="1"/>
          <p:nvPr/>
        </p:nvSpPr>
        <p:spPr>
          <a:xfrm>
            <a:off x="649236" y="5486401"/>
            <a:ext cx="1484364" cy="323165"/>
          </a:xfrm>
          <a:prstGeom prst="rect">
            <a:avLst/>
          </a:prstGeom>
          <a:noFill/>
        </p:spPr>
        <p:txBody>
          <a:bodyPr wrap="square" rtlCol="0">
            <a:spAutoFit/>
          </a:bodyPr>
          <a:lstStyle/>
          <a:p>
            <a:r>
              <a:rPr lang="en-US" sz="1500" b="1" dirty="0">
                <a:latin typeface="Arial"/>
              </a:rPr>
              <a:t>Exon 17: 1%</a:t>
            </a:r>
          </a:p>
        </p:txBody>
      </p:sp>
      <p:sp>
        <p:nvSpPr>
          <p:cNvPr id="61" name="CuadroTexto 60"/>
          <p:cNvSpPr txBox="1"/>
          <p:nvPr/>
        </p:nvSpPr>
        <p:spPr>
          <a:xfrm>
            <a:off x="622363" y="3810000"/>
            <a:ext cx="1511235" cy="323165"/>
          </a:xfrm>
          <a:prstGeom prst="rect">
            <a:avLst/>
          </a:prstGeom>
          <a:noFill/>
        </p:spPr>
        <p:txBody>
          <a:bodyPr wrap="square" rtlCol="0">
            <a:spAutoFit/>
          </a:bodyPr>
          <a:lstStyle/>
          <a:p>
            <a:r>
              <a:rPr lang="en-US" sz="1500" b="1" dirty="0">
                <a:latin typeface="Arial"/>
              </a:rPr>
              <a:t>Exon 11: 70%</a:t>
            </a:r>
          </a:p>
        </p:txBody>
      </p:sp>
      <p:sp>
        <p:nvSpPr>
          <p:cNvPr id="62" name="CuadroTexto 61"/>
          <p:cNvSpPr txBox="1"/>
          <p:nvPr/>
        </p:nvSpPr>
        <p:spPr>
          <a:xfrm>
            <a:off x="622365" y="3134762"/>
            <a:ext cx="1330829" cy="323165"/>
          </a:xfrm>
          <a:prstGeom prst="rect">
            <a:avLst/>
          </a:prstGeom>
          <a:noFill/>
        </p:spPr>
        <p:txBody>
          <a:bodyPr wrap="square" rtlCol="0">
            <a:spAutoFit/>
          </a:bodyPr>
          <a:lstStyle/>
          <a:p>
            <a:r>
              <a:rPr lang="en-US" sz="1500" b="1" dirty="0">
                <a:latin typeface="Arial"/>
              </a:rPr>
              <a:t>Exon 9: 12%</a:t>
            </a:r>
          </a:p>
        </p:txBody>
      </p:sp>
      <p:cxnSp>
        <p:nvCxnSpPr>
          <p:cNvPr id="63" name="Conector recto de flecha 62"/>
          <p:cNvCxnSpPr/>
          <p:nvPr/>
        </p:nvCxnSpPr>
        <p:spPr>
          <a:xfrm>
            <a:off x="2141291" y="3301085"/>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64" name="Conector recto de flecha 63"/>
          <p:cNvCxnSpPr/>
          <p:nvPr/>
        </p:nvCxnSpPr>
        <p:spPr>
          <a:xfrm>
            <a:off x="2141291" y="3922748"/>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65" name="Conector recto de flecha 64"/>
          <p:cNvCxnSpPr/>
          <p:nvPr/>
        </p:nvCxnSpPr>
        <p:spPr>
          <a:xfrm>
            <a:off x="2141291" y="4484906"/>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66" name="Conector recto de flecha 65"/>
          <p:cNvCxnSpPr/>
          <p:nvPr/>
        </p:nvCxnSpPr>
        <p:spPr>
          <a:xfrm>
            <a:off x="2141291" y="5624608"/>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67" name="CuadroTexto 66"/>
          <p:cNvSpPr txBox="1"/>
          <p:nvPr/>
        </p:nvSpPr>
        <p:spPr>
          <a:xfrm>
            <a:off x="676107" y="859739"/>
            <a:ext cx="1330829" cy="553998"/>
          </a:xfrm>
          <a:prstGeom prst="rect">
            <a:avLst/>
          </a:prstGeom>
          <a:noFill/>
        </p:spPr>
        <p:txBody>
          <a:bodyPr wrap="square" rtlCol="0">
            <a:spAutoFit/>
          </a:bodyPr>
          <a:lstStyle/>
          <a:p>
            <a:r>
              <a:rPr lang="en-US" sz="1500" b="1" dirty="0">
                <a:latin typeface="Arial"/>
              </a:rPr>
              <a:t>PRIMARY MUTATIONS</a:t>
            </a:r>
          </a:p>
        </p:txBody>
      </p:sp>
      <p:sp>
        <p:nvSpPr>
          <p:cNvPr id="68" name="CuadroTexto 67"/>
          <p:cNvSpPr txBox="1"/>
          <p:nvPr/>
        </p:nvSpPr>
        <p:spPr>
          <a:xfrm>
            <a:off x="4855269" y="871267"/>
            <a:ext cx="1926531" cy="553998"/>
          </a:xfrm>
          <a:prstGeom prst="rect">
            <a:avLst/>
          </a:prstGeom>
          <a:noFill/>
        </p:spPr>
        <p:txBody>
          <a:bodyPr wrap="square" rtlCol="0">
            <a:spAutoFit/>
          </a:bodyPr>
          <a:lstStyle/>
          <a:p>
            <a:r>
              <a:rPr lang="en-US" sz="1500" b="1" dirty="0">
                <a:latin typeface="Arial"/>
              </a:rPr>
              <a:t>SECONDARY MUTATIONS</a:t>
            </a:r>
          </a:p>
        </p:txBody>
      </p:sp>
      <p:sp>
        <p:nvSpPr>
          <p:cNvPr id="69" name="CuadroTexto 68"/>
          <p:cNvSpPr txBox="1"/>
          <p:nvPr/>
        </p:nvSpPr>
        <p:spPr>
          <a:xfrm>
            <a:off x="5714432" y="2090766"/>
            <a:ext cx="994941" cy="307777"/>
          </a:xfrm>
          <a:prstGeom prst="rect">
            <a:avLst/>
          </a:prstGeom>
          <a:noFill/>
        </p:spPr>
        <p:txBody>
          <a:bodyPr wrap="square" rtlCol="0">
            <a:spAutoFit/>
          </a:bodyPr>
          <a:lstStyle/>
          <a:p>
            <a:r>
              <a:rPr lang="en-US" sz="1400" b="1" dirty="0">
                <a:latin typeface="Arial"/>
              </a:rPr>
              <a:t>V654</a:t>
            </a:r>
          </a:p>
        </p:txBody>
      </p:sp>
      <p:sp>
        <p:nvSpPr>
          <p:cNvPr id="70" name="CuadroTexto 69"/>
          <p:cNvSpPr txBox="1"/>
          <p:nvPr/>
        </p:nvSpPr>
        <p:spPr>
          <a:xfrm>
            <a:off x="5714432" y="2831771"/>
            <a:ext cx="994941" cy="307777"/>
          </a:xfrm>
          <a:prstGeom prst="rect">
            <a:avLst/>
          </a:prstGeom>
          <a:noFill/>
        </p:spPr>
        <p:txBody>
          <a:bodyPr wrap="square" rtlCol="0">
            <a:spAutoFit/>
          </a:bodyPr>
          <a:lstStyle/>
          <a:p>
            <a:r>
              <a:rPr lang="en-US" sz="1400" b="1" dirty="0">
                <a:latin typeface="Arial"/>
              </a:rPr>
              <a:t>T670</a:t>
            </a:r>
          </a:p>
        </p:txBody>
      </p:sp>
      <p:sp>
        <p:nvSpPr>
          <p:cNvPr id="38" name="CuadroTexto 6"/>
          <p:cNvSpPr txBox="1">
            <a:spLocks noChangeArrowheads="1"/>
          </p:cNvSpPr>
          <p:nvPr/>
        </p:nvSpPr>
        <p:spPr bwMode="auto">
          <a:xfrm>
            <a:off x="0" y="152400"/>
            <a:ext cx="9144000" cy="502702"/>
          </a:xfrm>
          <a:prstGeom prst="rect">
            <a:avLst/>
          </a:prstGeom>
          <a:noFill/>
          <a:ln w="9525">
            <a:noFill/>
            <a:miter lim="800000"/>
            <a:headEnd/>
            <a:tailEnd/>
          </a:ln>
        </p:spPr>
        <p:txBody>
          <a:bodyPr wrap="square">
            <a:spAutoFit/>
          </a:bodyPr>
          <a:lstStyle/>
          <a:p>
            <a:pPr marL="285750" indent="-285750" algn="ctr">
              <a:lnSpc>
                <a:spcPct val="80000"/>
              </a:lnSpc>
            </a:pPr>
            <a:r>
              <a:rPr lang="en-US" sz="3200" dirty="0">
                <a:solidFill>
                  <a:srgbClr val="002060"/>
                </a:solidFill>
                <a:cs typeface="Arial" pitchFamily="34" charset="0"/>
              </a:rPr>
              <a:t>KIT/PDGFRA mutations are central in GIST</a:t>
            </a:r>
          </a:p>
        </p:txBody>
      </p:sp>
      <p:sp>
        <p:nvSpPr>
          <p:cNvPr id="75" name="Rectángulo 74"/>
          <p:cNvSpPr/>
          <p:nvPr/>
        </p:nvSpPr>
        <p:spPr>
          <a:xfrm>
            <a:off x="5380677" y="4360367"/>
            <a:ext cx="199294" cy="973276"/>
          </a:xfrm>
          <a:prstGeom prst="rect">
            <a:avLst/>
          </a:prstGeom>
          <a:solidFill>
            <a:srgbClr val="FFDB2D">
              <a:lumMod val="2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77" name="CuadroTexto 76"/>
          <p:cNvSpPr txBox="1"/>
          <p:nvPr/>
        </p:nvSpPr>
        <p:spPr>
          <a:xfrm>
            <a:off x="4479074" y="4615909"/>
            <a:ext cx="968780" cy="292388"/>
          </a:xfrm>
          <a:prstGeom prst="rect">
            <a:avLst/>
          </a:prstGeom>
          <a:noFill/>
        </p:spPr>
        <p:txBody>
          <a:bodyPr wrap="square" rtlCol="0">
            <a:spAutoFit/>
          </a:bodyPr>
          <a:lstStyle/>
          <a:p>
            <a:r>
              <a:rPr lang="en-US" sz="1300" b="1" dirty="0">
                <a:latin typeface="Arial"/>
              </a:rPr>
              <a:t>Exon 17</a:t>
            </a:r>
          </a:p>
        </p:txBody>
      </p:sp>
      <p:sp>
        <p:nvSpPr>
          <p:cNvPr id="79" name="CuadroTexto 78"/>
          <p:cNvSpPr txBox="1"/>
          <p:nvPr/>
        </p:nvSpPr>
        <p:spPr>
          <a:xfrm>
            <a:off x="5714432" y="4330629"/>
            <a:ext cx="994941" cy="307777"/>
          </a:xfrm>
          <a:prstGeom prst="rect">
            <a:avLst/>
          </a:prstGeom>
          <a:noFill/>
        </p:spPr>
        <p:txBody>
          <a:bodyPr wrap="square" rtlCol="0">
            <a:spAutoFit/>
          </a:bodyPr>
          <a:lstStyle/>
          <a:p>
            <a:r>
              <a:rPr lang="en-US" sz="1400" b="1" dirty="0">
                <a:latin typeface="Arial"/>
              </a:rPr>
              <a:t>D816</a:t>
            </a:r>
          </a:p>
        </p:txBody>
      </p:sp>
      <p:sp>
        <p:nvSpPr>
          <p:cNvPr id="80" name="CuadroTexto 79"/>
          <p:cNvSpPr txBox="1"/>
          <p:nvPr/>
        </p:nvSpPr>
        <p:spPr>
          <a:xfrm>
            <a:off x="5714432" y="4567249"/>
            <a:ext cx="994941" cy="307777"/>
          </a:xfrm>
          <a:prstGeom prst="rect">
            <a:avLst/>
          </a:prstGeom>
          <a:noFill/>
        </p:spPr>
        <p:txBody>
          <a:bodyPr wrap="square" rtlCol="0">
            <a:spAutoFit/>
          </a:bodyPr>
          <a:lstStyle/>
          <a:p>
            <a:r>
              <a:rPr lang="en-US" sz="1400" b="1" dirty="0">
                <a:latin typeface="Arial"/>
              </a:rPr>
              <a:t>D820</a:t>
            </a:r>
          </a:p>
        </p:txBody>
      </p:sp>
      <p:sp>
        <p:nvSpPr>
          <p:cNvPr id="81" name="CuadroTexto 80"/>
          <p:cNvSpPr txBox="1"/>
          <p:nvPr/>
        </p:nvSpPr>
        <p:spPr>
          <a:xfrm>
            <a:off x="5715499" y="4829176"/>
            <a:ext cx="994941" cy="307777"/>
          </a:xfrm>
          <a:prstGeom prst="rect">
            <a:avLst/>
          </a:prstGeom>
          <a:noFill/>
        </p:spPr>
        <p:txBody>
          <a:bodyPr wrap="square" rtlCol="0">
            <a:spAutoFit/>
          </a:bodyPr>
          <a:lstStyle/>
          <a:p>
            <a:r>
              <a:rPr lang="en-US" sz="1400" b="1" dirty="0">
                <a:latin typeface="Arial"/>
              </a:rPr>
              <a:t>N822</a:t>
            </a:r>
          </a:p>
        </p:txBody>
      </p:sp>
      <p:sp>
        <p:nvSpPr>
          <p:cNvPr id="82" name="CuadroTexto 81"/>
          <p:cNvSpPr txBox="1"/>
          <p:nvPr/>
        </p:nvSpPr>
        <p:spPr>
          <a:xfrm>
            <a:off x="5724526" y="5089723"/>
            <a:ext cx="994941" cy="307777"/>
          </a:xfrm>
          <a:prstGeom prst="rect">
            <a:avLst/>
          </a:prstGeom>
          <a:noFill/>
        </p:spPr>
        <p:txBody>
          <a:bodyPr wrap="square" rtlCol="0">
            <a:spAutoFit/>
          </a:bodyPr>
          <a:lstStyle/>
          <a:p>
            <a:r>
              <a:rPr lang="en-US" sz="1400" b="1" dirty="0">
                <a:latin typeface="Arial"/>
              </a:rPr>
              <a:t>Y823</a:t>
            </a:r>
          </a:p>
        </p:txBody>
      </p:sp>
      <p:sp>
        <p:nvSpPr>
          <p:cNvPr id="83" name="CuadroTexto 82"/>
          <p:cNvSpPr txBox="1"/>
          <p:nvPr/>
        </p:nvSpPr>
        <p:spPr>
          <a:xfrm>
            <a:off x="6629400" y="2090766"/>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39.6%</a:t>
            </a:r>
          </a:p>
        </p:txBody>
      </p:sp>
      <p:sp>
        <p:nvSpPr>
          <p:cNvPr id="84" name="CuadroTexto 83"/>
          <p:cNvSpPr txBox="1"/>
          <p:nvPr/>
        </p:nvSpPr>
        <p:spPr>
          <a:xfrm>
            <a:off x="6629400" y="2831771"/>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11.1%</a:t>
            </a:r>
          </a:p>
        </p:txBody>
      </p:sp>
      <p:sp>
        <p:nvSpPr>
          <p:cNvPr id="85" name="CuadroTexto 84"/>
          <p:cNvSpPr txBox="1"/>
          <p:nvPr/>
        </p:nvSpPr>
        <p:spPr>
          <a:xfrm>
            <a:off x="6629400" y="4312747"/>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8.3%</a:t>
            </a:r>
          </a:p>
        </p:txBody>
      </p:sp>
      <p:sp>
        <p:nvSpPr>
          <p:cNvPr id="86" name="CuadroTexto 85"/>
          <p:cNvSpPr txBox="1"/>
          <p:nvPr/>
        </p:nvSpPr>
        <p:spPr>
          <a:xfrm>
            <a:off x="6629400" y="4567249"/>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11.8%</a:t>
            </a:r>
          </a:p>
        </p:txBody>
      </p:sp>
      <p:sp>
        <p:nvSpPr>
          <p:cNvPr id="87" name="CuadroTexto 86"/>
          <p:cNvSpPr txBox="1"/>
          <p:nvPr/>
        </p:nvSpPr>
        <p:spPr>
          <a:xfrm>
            <a:off x="6629400" y="4829176"/>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12.5%</a:t>
            </a:r>
          </a:p>
        </p:txBody>
      </p:sp>
      <p:sp>
        <p:nvSpPr>
          <p:cNvPr id="88" name="CuadroTexto 87"/>
          <p:cNvSpPr txBox="1"/>
          <p:nvPr/>
        </p:nvSpPr>
        <p:spPr>
          <a:xfrm>
            <a:off x="6629400" y="5089723"/>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9.0%</a:t>
            </a:r>
          </a:p>
        </p:txBody>
      </p:sp>
      <p:sp>
        <p:nvSpPr>
          <p:cNvPr id="89" name="CuadroTexto 88"/>
          <p:cNvSpPr txBox="1"/>
          <p:nvPr/>
        </p:nvSpPr>
        <p:spPr>
          <a:xfrm>
            <a:off x="6668172" y="5892061"/>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7.7%</a:t>
            </a:r>
          </a:p>
        </p:txBody>
      </p:sp>
      <p:sp>
        <p:nvSpPr>
          <p:cNvPr id="90" name="CuadroTexto 89"/>
          <p:cNvSpPr txBox="1"/>
          <p:nvPr/>
        </p:nvSpPr>
        <p:spPr>
          <a:xfrm>
            <a:off x="5791200" y="5753100"/>
            <a:ext cx="800772" cy="553998"/>
          </a:xfrm>
          <a:prstGeom prst="rect">
            <a:avLst/>
          </a:prstGeom>
          <a:noFill/>
        </p:spPr>
        <p:txBody>
          <a:bodyPr wrap="square" rtlCol="0">
            <a:spAutoFit/>
          </a:bodyPr>
          <a:lstStyle/>
          <a:p>
            <a:r>
              <a:rPr lang="en-US" sz="1500" b="1" dirty="0"/>
              <a:t>Other KIT </a:t>
            </a:r>
            <a:r>
              <a:rPr lang="en-US" sz="1500" b="1" dirty="0" err="1"/>
              <a:t>mut</a:t>
            </a:r>
            <a:endParaRPr lang="en-US" sz="1500" b="1" dirty="0"/>
          </a:p>
        </p:txBody>
      </p:sp>
      <p:sp>
        <p:nvSpPr>
          <p:cNvPr id="91" name="Rectángulo 90"/>
          <p:cNvSpPr/>
          <p:nvPr/>
        </p:nvSpPr>
        <p:spPr>
          <a:xfrm>
            <a:off x="2887041" y="5481045"/>
            <a:ext cx="199294" cy="283261"/>
          </a:xfrm>
          <a:prstGeom prst="rect">
            <a:avLst/>
          </a:prstGeom>
          <a:solidFill>
            <a:srgbClr val="FFDB2D">
              <a:lumMod val="2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92" name="CuadroTexto 91"/>
          <p:cNvSpPr txBox="1"/>
          <p:nvPr/>
        </p:nvSpPr>
        <p:spPr>
          <a:xfrm>
            <a:off x="7611533" y="2133600"/>
            <a:ext cx="1199445" cy="923330"/>
          </a:xfrm>
          <a:prstGeom prst="rect">
            <a:avLst/>
          </a:prstGeom>
          <a:noFill/>
          <a:ln w="28575" cmpd="sng">
            <a:solidFill>
              <a:schemeClr val="tx1"/>
            </a:solidFill>
          </a:ln>
        </p:spPr>
        <p:txBody>
          <a:bodyPr wrap="square" rtlCol="0">
            <a:spAutoFit/>
          </a:bodyPr>
          <a:lstStyle/>
          <a:p>
            <a:pPr algn="ctr"/>
            <a:r>
              <a:rPr lang="en-US" b="1" dirty="0"/>
              <a:t>ATP-binding pocket</a:t>
            </a:r>
          </a:p>
        </p:txBody>
      </p:sp>
      <p:sp>
        <p:nvSpPr>
          <p:cNvPr id="93" name="CuadroTexto 92"/>
          <p:cNvSpPr txBox="1"/>
          <p:nvPr/>
        </p:nvSpPr>
        <p:spPr>
          <a:xfrm>
            <a:off x="7611533" y="4314245"/>
            <a:ext cx="1227667" cy="1092607"/>
          </a:xfrm>
          <a:prstGeom prst="rect">
            <a:avLst/>
          </a:prstGeom>
          <a:noFill/>
          <a:ln w="28575" cmpd="sng">
            <a:solidFill>
              <a:srgbClr val="000000"/>
            </a:solidFill>
          </a:ln>
        </p:spPr>
        <p:txBody>
          <a:bodyPr wrap="square" rtlCol="0">
            <a:spAutoFit/>
          </a:bodyPr>
          <a:lstStyle/>
          <a:p>
            <a:pPr algn="ctr"/>
            <a:endParaRPr lang="en-US" sz="1400" b="1" dirty="0"/>
          </a:p>
          <a:p>
            <a:pPr algn="ctr"/>
            <a:r>
              <a:rPr lang="en-US" b="1" dirty="0"/>
              <a:t>Activation </a:t>
            </a:r>
          </a:p>
          <a:p>
            <a:pPr algn="ctr"/>
            <a:r>
              <a:rPr lang="en-US" b="1" dirty="0"/>
              <a:t>Loop</a:t>
            </a:r>
          </a:p>
          <a:p>
            <a:pPr algn="ctr"/>
            <a:endParaRPr lang="en-US" sz="1400" b="1" dirty="0"/>
          </a:p>
        </p:txBody>
      </p:sp>
    </p:spTree>
    <p:extLst>
      <p:ext uri="{BB962C8B-B14F-4D97-AF65-F5344CB8AC3E}">
        <p14:creationId xmlns:p14="http://schemas.microsoft.com/office/powerpoint/2010/main" val="3744592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Conector recto 38"/>
          <p:cNvCxnSpPr/>
          <p:nvPr/>
        </p:nvCxnSpPr>
        <p:spPr>
          <a:xfrm>
            <a:off x="2986689" y="1894656"/>
            <a:ext cx="0" cy="4434311"/>
          </a:xfrm>
          <a:prstGeom prst="line">
            <a:avLst/>
          </a:prstGeom>
          <a:noFill/>
          <a:ln w="38100" cap="flat" cmpd="sng" algn="ctr">
            <a:solidFill>
              <a:srgbClr val="0A315A"/>
            </a:solidFill>
            <a:prstDash val="solid"/>
          </a:ln>
          <a:effectLst>
            <a:outerShdw blurRad="40000" dist="20000" dir="5400000" rotWithShape="0">
              <a:srgbClr val="000000">
                <a:alpha val="38000"/>
              </a:srgbClr>
            </a:outerShdw>
          </a:effectLst>
        </p:spPr>
      </p:cxnSp>
      <p:sp>
        <p:nvSpPr>
          <p:cNvPr id="40" name="Rectángulo 39"/>
          <p:cNvSpPr/>
          <p:nvPr/>
        </p:nvSpPr>
        <p:spPr>
          <a:xfrm>
            <a:off x="2885844" y="4206053"/>
            <a:ext cx="199294" cy="283261"/>
          </a:xfrm>
          <a:prstGeom prst="rect">
            <a:avLst/>
          </a:prstGeom>
          <a:solidFill>
            <a:srgbClr val="0865B6">
              <a:lumMod val="60000"/>
              <a:lumOff val="4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41" name="Rectángulo 40"/>
          <p:cNvSpPr/>
          <p:nvPr/>
        </p:nvSpPr>
        <p:spPr>
          <a:xfrm>
            <a:off x="2887041" y="4484906"/>
            <a:ext cx="198097" cy="283261"/>
          </a:xfrm>
          <a:prstGeom prst="rect">
            <a:avLst/>
          </a:prstGeom>
          <a:solidFill>
            <a:srgbClr val="0865B6">
              <a:lumMod val="20000"/>
              <a:lumOff val="8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cxnSp>
        <p:nvCxnSpPr>
          <p:cNvPr id="44" name="Conector recto 43"/>
          <p:cNvCxnSpPr/>
          <p:nvPr/>
        </p:nvCxnSpPr>
        <p:spPr>
          <a:xfrm>
            <a:off x="5480324" y="1487929"/>
            <a:ext cx="0" cy="5105575"/>
          </a:xfrm>
          <a:prstGeom prst="line">
            <a:avLst/>
          </a:prstGeom>
          <a:noFill/>
          <a:ln w="38100" cap="flat" cmpd="sng" algn="ctr">
            <a:solidFill>
              <a:srgbClr val="0A315A"/>
            </a:solidFill>
            <a:prstDash val="solid"/>
          </a:ln>
          <a:effectLst>
            <a:outerShdw blurRad="40000" dist="20000" dir="5400000" rotWithShape="0">
              <a:srgbClr val="000000">
                <a:alpha val="38000"/>
              </a:srgbClr>
            </a:outerShdw>
          </a:effectLst>
        </p:spPr>
      </p:cxnSp>
      <p:sp>
        <p:nvSpPr>
          <p:cNvPr id="45" name="Rectángulo 44"/>
          <p:cNvSpPr/>
          <p:nvPr/>
        </p:nvSpPr>
        <p:spPr>
          <a:xfrm>
            <a:off x="5380677" y="1894656"/>
            <a:ext cx="199294" cy="703215"/>
          </a:xfrm>
          <a:prstGeom prst="rect">
            <a:avLst/>
          </a:prstGeom>
          <a:solidFill>
            <a:srgbClr val="0865B6">
              <a:lumMod val="60000"/>
              <a:lumOff val="4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46" name="Rectángulo 45"/>
          <p:cNvSpPr/>
          <p:nvPr/>
        </p:nvSpPr>
        <p:spPr>
          <a:xfrm>
            <a:off x="5380677" y="2597870"/>
            <a:ext cx="198097" cy="703215"/>
          </a:xfrm>
          <a:prstGeom prst="rect">
            <a:avLst/>
          </a:prstGeom>
          <a:solidFill>
            <a:srgbClr val="0865B6">
              <a:lumMod val="20000"/>
              <a:lumOff val="8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47" name="Rectángulo 46"/>
          <p:cNvSpPr/>
          <p:nvPr/>
        </p:nvSpPr>
        <p:spPr>
          <a:xfrm>
            <a:off x="5380677" y="4360367"/>
            <a:ext cx="199294" cy="973276"/>
          </a:xfrm>
          <a:prstGeom prst="rect">
            <a:avLst/>
          </a:prstGeom>
          <a:solidFill>
            <a:srgbClr val="FFDB2D">
              <a:lumMod val="2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cxnSp>
        <p:nvCxnSpPr>
          <p:cNvPr id="49" name="Conector recto 48"/>
          <p:cNvCxnSpPr/>
          <p:nvPr/>
        </p:nvCxnSpPr>
        <p:spPr>
          <a:xfrm flipV="1">
            <a:off x="3086336" y="1620198"/>
            <a:ext cx="1634578" cy="2420519"/>
          </a:xfrm>
          <a:prstGeom prst="line">
            <a:avLst/>
          </a:prstGeom>
          <a:noFill/>
          <a:ln w="12700" cap="flat" cmpd="sng" algn="ctr">
            <a:solidFill>
              <a:srgbClr val="0A315A"/>
            </a:solidFill>
            <a:prstDash val="solid"/>
          </a:ln>
          <a:effectLst>
            <a:outerShdw blurRad="40000" dist="20000" dir="5400000" rotWithShape="0">
              <a:srgbClr val="000000">
                <a:alpha val="38000"/>
              </a:srgbClr>
            </a:outerShdw>
          </a:effectLst>
        </p:spPr>
      </p:cxnSp>
      <p:cxnSp>
        <p:nvCxnSpPr>
          <p:cNvPr id="50" name="Conector recto 49"/>
          <p:cNvCxnSpPr/>
          <p:nvPr/>
        </p:nvCxnSpPr>
        <p:spPr>
          <a:xfrm>
            <a:off x="3086336" y="5986167"/>
            <a:ext cx="1634578" cy="448614"/>
          </a:xfrm>
          <a:prstGeom prst="line">
            <a:avLst/>
          </a:prstGeom>
          <a:noFill/>
          <a:ln w="12700" cap="flat" cmpd="sng" algn="ctr">
            <a:solidFill>
              <a:srgbClr val="0A315A"/>
            </a:solidFill>
            <a:prstDash val="solid"/>
          </a:ln>
          <a:effectLst>
            <a:outerShdw blurRad="40000" dist="20000" dir="5400000" rotWithShape="0">
              <a:srgbClr val="000000">
                <a:alpha val="38000"/>
              </a:srgbClr>
            </a:outerShdw>
          </a:effectLst>
        </p:spPr>
      </p:cxnSp>
      <p:cxnSp>
        <p:nvCxnSpPr>
          <p:cNvPr id="51" name="Conector recto 50"/>
          <p:cNvCxnSpPr/>
          <p:nvPr/>
        </p:nvCxnSpPr>
        <p:spPr>
          <a:xfrm>
            <a:off x="1980065" y="3630683"/>
            <a:ext cx="1867539" cy="0"/>
          </a:xfrm>
          <a:prstGeom prst="line">
            <a:avLst/>
          </a:prstGeom>
          <a:noFill/>
          <a:ln w="3175" cap="flat" cmpd="sng" algn="ctr">
            <a:solidFill>
              <a:srgbClr val="000000"/>
            </a:solidFill>
            <a:prstDash val="solid"/>
          </a:ln>
          <a:effectLst/>
        </p:spPr>
      </p:cxnSp>
      <p:sp>
        <p:nvSpPr>
          <p:cNvPr id="52" name="CuadroTexto 51"/>
          <p:cNvSpPr txBox="1"/>
          <p:nvPr/>
        </p:nvSpPr>
        <p:spPr>
          <a:xfrm>
            <a:off x="4479074" y="2122819"/>
            <a:ext cx="968780" cy="292388"/>
          </a:xfrm>
          <a:prstGeom prst="rect">
            <a:avLst/>
          </a:prstGeom>
          <a:noFill/>
        </p:spPr>
        <p:txBody>
          <a:bodyPr wrap="square" rtlCol="0">
            <a:spAutoFit/>
          </a:bodyPr>
          <a:lstStyle/>
          <a:p>
            <a:r>
              <a:rPr lang="en-US" sz="1300" b="1" dirty="0">
                <a:latin typeface="Arial"/>
              </a:rPr>
              <a:t>Exon 13</a:t>
            </a:r>
          </a:p>
        </p:txBody>
      </p:sp>
      <p:sp>
        <p:nvSpPr>
          <p:cNvPr id="53" name="CuadroTexto 52"/>
          <p:cNvSpPr txBox="1"/>
          <p:nvPr/>
        </p:nvSpPr>
        <p:spPr>
          <a:xfrm>
            <a:off x="4479074" y="2784163"/>
            <a:ext cx="968780" cy="292388"/>
          </a:xfrm>
          <a:prstGeom prst="rect">
            <a:avLst/>
          </a:prstGeom>
          <a:noFill/>
        </p:spPr>
        <p:txBody>
          <a:bodyPr wrap="square" rtlCol="0">
            <a:spAutoFit/>
          </a:bodyPr>
          <a:lstStyle/>
          <a:p>
            <a:r>
              <a:rPr lang="en-US" sz="1300" b="1" dirty="0">
                <a:latin typeface="Arial"/>
              </a:rPr>
              <a:t>Exon 14</a:t>
            </a:r>
          </a:p>
        </p:txBody>
      </p:sp>
      <p:sp>
        <p:nvSpPr>
          <p:cNvPr id="54" name="CuadroTexto 53"/>
          <p:cNvSpPr txBox="1"/>
          <p:nvPr/>
        </p:nvSpPr>
        <p:spPr>
          <a:xfrm>
            <a:off x="4479074" y="4615909"/>
            <a:ext cx="968780" cy="292388"/>
          </a:xfrm>
          <a:prstGeom prst="rect">
            <a:avLst/>
          </a:prstGeom>
          <a:noFill/>
        </p:spPr>
        <p:txBody>
          <a:bodyPr wrap="square" rtlCol="0">
            <a:spAutoFit/>
          </a:bodyPr>
          <a:lstStyle/>
          <a:p>
            <a:r>
              <a:rPr lang="en-US" sz="1300" b="1" dirty="0">
                <a:latin typeface="Arial"/>
              </a:rPr>
              <a:t>Exon 17</a:t>
            </a:r>
          </a:p>
        </p:txBody>
      </p:sp>
      <p:sp>
        <p:nvSpPr>
          <p:cNvPr id="56" name="CuadroTexto 55"/>
          <p:cNvSpPr txBox="1"/>
          <p:nvPr/>
        </p:nvSpPr>
        <p:spPr>
          <a:xfrm>
            <a:off x="3887200" y="3451971"/>
            <a:ext cx="1129296" cy="292388"/>
          </a:xfrm>
          <a:prstGeom prst="rect">
            <a:avLst/>
          </a:prstGeom>
          <a:noFill/>
        </p:spPr>
        <p:txBody>
          <a:bodyPr wrap="square" rtlCol="0">
            <a:spAutoFit/>
          </a:bodyPr>
          <a:lstStyle/>
          <a:p>
            <a:r>
              <a:rPr lang="en-US" sz="1300" b="1" dirty="0">
                <a:latin typeface="Arial"/>
              </a:rPr>
              <a:t>Membrane</a:t>
            </a:r>
          </a:p>
        </p:txBody>
      </p:sp>
      <p:sp>
        <p:nvSpPr>
          <p:cNvPr id="57" name="CuadroTexto 56"/>
          <p:cNvSpPr txBox="1"/>
          <p:nvPr/>
        </p:nvSpPr>
        <p:spPr>
          <a:xfrm>
            <a:off x="3148245" y="4267200"/>
            <a:ext cx="1129296" cy="492443"/>
          </a:xfrm>
          <a:prstGeom prst="rect">
            <a:avLst/>
          </a:prstGeom>
          <a:noFill/>
        </p:spPr>
        <p:txBody>
          <a:bodyPr wrap="square" rtlCol="0">
            <a:spAutoFit/>
          </a:bodyPr>
          <a:lstStyle/>
          <a:p>
            <a:r>
              <a:rPr lang="en-US" sz="1300" b="1" dirty="0">
                <a:latin typeface="Arial"/>
              </a:rPr>
              <a:t>ATP-binding</a:t>
            </a:r>
          </a:p>
        </p:txBody>
      </p:sp>
      <p:sp>
        <p:nvSpPr>
          <p:cNvPr id="58" name="CuadroTexto 57"/>
          <p:cNvSpPr txBox="1"/>
          <p:nvPr/>
        </p:nvSpPr>
        <p:spPr>
          <a:xfrm>
            <a:off x="3121374" y="5410200"/>
            <a:ext cx="1322992" cy="492443"/>
          </a:xfrm>
          <a:prstGeom prst="rect">
            <a:avLst/>
          </a:prstGeom>
          <a:noFill/>
        </p:spPr>
        <p:txBody>
          <a:bodyPr wrap="square" rtlCol="0">
            <a:spAutoFit/>
          </a:bodyPr>
          <a:lstStyle/>
          <a:p>
            <a:r>
              <a:rPr lang="en-US" sz="1300" b="1" dirty="0">
                <a:latin typeface="Arial"/>
              </a:rPr>
              <a:t>Activation loop</a:t>
            </a:r>
          </a:p>
        </p:txBody>
      </p:sp>
      <p:sp>
        <p:nvSpPr>
          <p:cNvPr id="59" name="CuadroTexto 58"/>
          <p:cNvSpPr txBox="1"/>
          <p:nvPr/>
        </p:nvSpPr>
        <p:spPr>
          <a:xfrm>
            <a:off x="608929" y="4317854"/>
            <a:ext cx="1371136" cy="323165"/>
          </a:xfrm>
          <a:prstGeom prst="rect">
            <a:avLst/>
          </a:prstGeom>
          <a:noFill/>
        </p:spPr>
        <p:txBody>
          <a:bodyPr wrap="square" rtlCol="0">
            <a:spAutoFit/>
          </a:bodyPr>
          <a:lstStyle/>
          <a:p>
            <a:r>
              <a:rPr lang="en-US" sz="1500" b="1" dirty="0">
                <a:latin typeface="Arial"/>
              </a:rPr>
              <a:t>Exon 13: 1%</a:t>
            </a:r>
          </a:p>
        </p:txBody>
      </p:sp>
      <p:sp>
        <p:nvSpPr>
          <p:cNvPr id="60" name="CuadroTexto 59"/>
          <p:cNvSpPr txBox="1"/>
          <p:nvPr/>
        </p:nvSpPr>
        <p:spPr>
          <a:xfrm>
            <a:off x="649236" y="5486401"/>
            <a:ext cx="1484364" cy="323165"/>
          </a:xfrm>
          <a:prstGeom prst="rect">
            <a:avLst/>
          </a:prstGeom>
          <a:noFill/>
        </p:spPr>
        <p:txBody>
          <a:bodyPr wrap="square" rtlCol="0">
            <a:spAutoFit/>
          </a:bodyPr>
          <a:lstStyle/>
          <a:p>
            <a:r>
              <a:rPr lang="en-US" sz="1500" b="1" dirty="0">
                <a:latin typeface="Arial"/>
              </a:rPr>
              <a:t>Exon 17: 1%</a:t>
            </a:r>
          </a:p>
        </p:txBody>
      </p:sp>
      <p:sp>
        <p:nvSpPr>
          <p:cNvPr id="61" name="CuadroTexto 60"/>
          <p:cNvSpPr txBox="1"/>
          <p:nvPr/>
        </p:nvSpPr>
        <p:spPr>
          <a:xfrm>
            <a:off x="622363" y="3810000"/>
            <a:ext cx="1511235" cy="323165"/>
          </a:xfrm>
          <a:prstGeom prst="rect">
            <a:avLst/>
          </a:prstGeom>
          <a:noFill/>
        </p:spPr>
        <p:txBody>
          <a:bodyPr wrap="square" rtlCol="0">
            <a:spAutoFit/>
          </a:bodyPr>
          <a:lstStyle/>
          <a:p>
            <a:r>
              <a:rPr lang="en-US" sz="1500" b="1" dirty="0">
                <a:latin typeface="Arial"/>
              </a:rPr>
              <a:t>Exon 11: 70%</a:t>
            </a:r>
          </a:p>
        </p:txBody>
      </p:sp>
      <p:sp>
        <p:nvSpPr>
          <p:cNvPr id="62" name="CuadroTexto 61"/>
          <p:cNvSpPr txBox="1"/>
          <p:nvPr/>
        </p:nvSpPr>
        <p:spPr>
          <a:xfrm>
            <a:off x="622365" y="3134762"/>
            <a:ext cx="1330829" cy="323165"/>
          </a:xfrm>
          <a:prstGeom prst="rect">
            <a:avLst/>
          </a:prstGeom>
          <a:noFill/>
        </p:spPr>
        <p:txBody>
          <a:bodyPr wrap="square" rtlCol="0">
            <a:spAutoFit/>
          </a:bodyPr>
          <a:lstStyle/>
          <a:p>
            <a:r>
              <a:rPr lang="en-US" sz="1500" b="1" dirty="0">
                <a:latin typeface="Arial"/>
              </a:rPr>
              <a:t>Exon 9: 12%</a:t>
            </a:r>
          </a:p>
        </p:txBody>
      </p:sp>
      <p:cxnSp>
        <p:nvCxnSpPr>
          <p:cNvPr id="63" name="Conector recto de flecha 62"/>
          <p:cNvCxnSpPr/>
          <p:nvPr/>
        </p:nvCxnSpPr>
        <p:spPr>
          <a:xfrm>
            <a:off x="2141291" y="3301085"/>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64" name="Conector recto de flecha 63"/>
          <p:cNvCxnSpPr/>
          <p:nvPr/>
        </p:nvCxnSpPr>
        <p:spPr>
          <a:xfrm>
            <a:off x="2141291" y="3922748"/>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65" name="Conector recto de flecha 64"/>
          <p:cNvCxnSpPr/>
          <p:nvPr/>
        </p:nvCxnSpPr>
        <p:spPr>
          <a:xfrm>
            <a:off x="2141291" y="4484906"/>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66" name="Conector recto de flecha 65"/>
          <p:cNvCxnSpPr/>
          <p:nvPr/>
        </p:nvCxnSpPr>
        <p:spPr>
          <a:xfrm>
            <a:off x="2141291" y="5624608"/>
            <a:ext cx="550857"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67" name="CuadroTexto 66"/>
          <p:cNvSpPr txBox="1"/>
          <p:nvPr/>
        </p:nvSpPr>
        <p:spPr>
          <a:xfrm>
            <a:off x="676107" y="859739"/>
            <a:ext cx="1330829" cy="553998"/>
          </a:xfrm>
          <a:prstGeom prst="rect">
            <a:avLst/>
          </a:prstGeom>
          <a:noFill/>
        </p:spPr>
        <p:txBody>
          <a:bodyPr wrap="square" rtlCol="0">
            <a:spAutoFit/>
          </a:bodyPr>
          <a:lstStyle/>
          <a:p>
            <a:r>
              <a:rPr lang="en-US" sz="1500" b="1" dirty="0">
                <a:latin typeface="Arial"/>
              </a:rPr>
              <a:t>PRIMARY MUTATIONS</a:t>
            </a:r>
          </a:p>
        </p:txBody>
      </p:sp>
      <p:sp>
        <p:nvSpPr>
          <p:cNvPr id="68" name="CuadroTexto 67"/>
          <p:cNvSpPr txBox="1"/>
          <p:nvPr/>
        </p:nvSpPr>
        <p:spPr>
          <a:xfrm>
            <a:off x="4855269" y="871267"/>
            <a:ext cx="1926531" cy="553998"/>
          </a:xfrm>
          <a:prstGeom prst="rect">
            <a:avLst/>
          </a:prstGeom>
          <a:noFill/>
        </p:spPr>
        <p:txBody>
          <a:bodyPr wrap="square" rtlCol="0">
            <a:spAutoFit/>
          </a:bodyPr>
          <a:lstStyle/>
          <a:p>
            <a:r>
              <a:rPr lang="en-US" sz="1500" b="1" dirty="0">
                <a:latin typeface="Arial"/>
              </a:rPr>
              <a:t>SECONDARY MUTATIONS</a:t>
            </a:r>
          </a:p>
        </p:txBody>
      </p:sp>
      <p:sp>
        <p:nvSpPr>
          <p:cNvPr id="69" name="CuadroTexto 68"/>
          <p:cNvSpPr txBox="1"/>
          <p:nvPr/>
        </p:nvSpPr>
        <p:spPr>
          <a:xfrm>
            <a:off x="5714432" y="2090766"/>
            <a:ext cx="994941" cy="307777"/>
          </a:xfrm>
          <a:prstGeom prst="rect">
            <a:avLst/>
          </a:prstGeom>
          <a:noFill/>
        </p:spPr>
        <p:txBody>
          <a:bodyPr wrap="square" rtlCol="0">
            <a:spAutoFit/>
          </a:bodyPr>
          <a:lstStyle/>
          <a:p>
            <a:r>
              <a:rPr lang="en-US" sz="1400" b="1" dirty="0">
                <a:latin typeface="Arial"/>
              </a:rPr>
              <a:t>V654</a:t>
            </a:r>
          </a:p>
        </p:txBody>
      </p:sp>
      <p:sp>
        <p:nvSpPr>
          <p:cNvPr id="70" name="CuadroTexto 69"/>
          <p:cNvSpPr txBox="1"/>
          <p:nvPr/>
        </p:nvSpPr>
        <p:spPr>
          <a:xfrm>
            <a:off x="5714432" y="2831771"/>
            <a:ext cx="994941" cy="307777"/>
          </a:xfrm>
          <a:prstGeom prst="rect">
            <a:avLst/>
          </a:prstGeom>
          <a:noFill/>
        </p:spPr>
        <p:txBody>
          <a:bodyPr wrap="square" rtlCol="0">
            <a:spAutoFit/>
          </a:bodyPr>
          <a:lstStyle/>
          <a:p>
            <a:r>
              <a:rPr lang="en-US" sz="1400" b="1" dirty="0">
                <a:latin typeface="Arial"/>
              </a:rPr>
              <a:t>T670</a:t>
            </a:r>
          </a:p>
        </p:txBody>
      </p:sp>
      <p:sp>
        <p:nvSpPr>
          <p:cNvPr id="71" name="CuadroTexto 70"/>
          <p:cNvSpPr txBox="1"/>
          <p:nvPr/>
        </p:nvSpPr>
        <p:spPr>
          <a:xfrm>
            <a:off x="5714432" y="4330629"/>
            <a:ext cx="994941" cy="307777"/>
          </a:xfrm>
          <a:prstGeom prst="rect">
            <a:avLst/>
          </a:prstGeom>
          <a:noFill/>
        </p:spPr>
        <p:txBody>
          <a:bodyPr wrap="square" rtlCol="0">
            <a:spAutoFit/>
          </a:bodyPr>
          <a:lstStyle/>
          <a:p>
            <a:r>
              <a:rPr lang="en-US" sz="1400" b="1" dirty="0">
                <a:latin typeface="Arial"/>
              </a:rPr>
              <a:t>D816</a:t>
            </a:r>
          </a:p>
        </p:txBody>
      </p:sp>
      <p:sp>
        <p:nvSpPr>
          <p:cNvPr id="72" name="CuadroTexto 71"/>
          <p:cNvSpPr txBox="1"/>
          <p:nvPr/>
        </p:nvSpPr>
        <p:spPr>
          <a:xfrm>
            <a:off x="5714432" y="4567249"/>
            <a:ext cx="994941" cy="307777"/>
          </a:xfrm>
          <a:prstGeom prst="rect">
            <a:avLst/>
          </a:prstGeom>
          <a:noFill/>
        </p:spPr>
        <p:txBody>
          <a:bodyPr wrap="square" rtlCol="0">
            <a:spAutoFit/>
          </a:bodyPr>
          <a:lstStyle/>
          <a:p>
            <a:r>
              <a:rPr lang="en-US" sz="1400" b="1" dirty="0">
                <a:latin typeface="Arial"/>
              </a:rPr>
              <a:t>D820</a:t>
            </a:r>
          </a:p>
        </p:txBody>
      </p:sp>
      <p:sp>
        <p:nvSpPr>
          <p:cNvPr id="73" name="CuadroTexto 72"/>
          <p:cNvSpPr txBox="1"/>
          <p:nvPr/>
        </p:nvSpPr>
        <p:spPr>
          <a:xfrm>
            <a:off x="5715499" y="4829176"/>
            <a:ext cx="994941" cy="307777"/>
          </a:xfrm>
          <a:prstGeom prst="rect">
            <a:avLst/>
          </a:prstGeom>
          <a:noFill/>
        </p:spPr>
        <p:txBody>
          <a:bodyPr wrap="square" rtlCol="0">
            <a:spAutoFit/>
          </a:bodyPr>
          <a:lstStyle/>
          <a:p>
            <a:r>
              <a:rPr lang="en-US" sz="1400" b="1" dirty="0">
                <a:latin typeface="Arial"/>
              </a:rPr>
              <a:t>N822</a:t>
            </a:r>
          </a:p>
        </p:txBody>
      </p:sp>
      <p:sp>
        <p:nvSpPr>
          <p:cNvPr id="38" name="CuadroTexto 6"/>
          <p:cNvSpPr txBox="1">
            <a:spLocks noChangeArrowheads="1"/>
          </p:cNvSpPr>
          <p:nvPr/>
        </p:nvSpPr>
        <p:spPr bwMode="auto">
          <a:xfrm>
            <a:off x="0" y="152400"/>
            <a:ext cx="9144000" cy="502702"/>
          </a:xfrm>
          <a:prstGeom prst="rect">
            <a:avLst/>
          </a:prstGeom>
          <a:noFill/>
          <a:ln w="9525">
            <a:noFill/>
            <a:miter lim="800000"/>
            <a:headEnd/>
            <a:tailEnd/>
          </a:ln>
        </p:spPr>
        <p:txBody>
          <a:bodyPr wrap="square">
            <a:spAutoFit/>
          </a:bodyPr>
          <a:lstStyle/>
          <a:p>
            <a:pPr marL="285750" indent="-285750" algn="ctr">
              <a:lnSpc>
                <a:spcPct val="80000"/>
              </a:lnSpc>
            </a:pPr>
            <a:r>
              <a:rPr lang="en-US" sz="3200" dirty="0">
                <a:solidFill>
                  <a:srgbClr val="002060"/>
                </a:solidFill>
                <a:cs typeface="Arial" pitchFamily="34" charset="0"/>
              </a:rPr>
              <a:t>KIT/PDGFRA genotype predicts response to TKIs</a:t>
            </a:r>
          </a:p>
        </p:txBody>
      </p:sp>
      <p:sp>
        <p:nvSpPr>
          <p:cNvPr id="74" name="CuadroTexto 73"/>
          <p:cNvSpPr txBox="1"/>
          <p:nvPr/>
        </p:nvSpPr>
        <p:spPr>
          <a:xfrm>
            <a:off x="5724526" y="5089723"/>
            <a:ext cx="994941" cy="307777"/>
          </a:xfrm>
          <a:prstGeom prst="rect">
            <a:avLst/>
          </a:prstGeom>
          <a:noFill/>
        </p:spPr>
        <p:txBody>
          <a:bodyPr wrap="square" rtlCol="0">
            <a:spAutoFit/>
          </a:bodyPr>
          <a:lstStyle/>
          <a:p>
            <a:r>
              <a:rPr lang="en-US" sz="1400" b="1" dirty="0">
                <a:latin typeface="Arial"/>
              </a:rPr>
              <a:t>Y823</a:t>
            </a:r>
          </a:p>
        </p:txBody>
      </p:sp>
      <p:sp>
        <p:nvSpPr>
          <p:cNvPr id="75" name="CuadroTexto 74"/>
          <p:cNvSpPr txBox="1"/>
          <p:nvPr/>
        </p:nvSpPr>
        <p:spPr>
          <a:xfrm>
            <a:off x="7406416" y="871267"/>
            <a:ext cx="1540160" cy="553998"/>
          </a:xfrm>
          <a:prstGeom prst="rect">
            <a:avLst/>
          </a:prstGeom>
          <a:noFill/>
        </p:spPr>
        <p:txBody>
          <a:bodyPr wrap="square" rtlCol="0">
            <a:spAutoFit/>
          </a:bodyPr>
          <a:lstStyle/>
          <a:p>
            <a:pPr algn="ctr"/>
            <a:r>
              <a:rPr lang="en-US" sz="1500" b="1" dirty="0">
                <a:latin typeface="Arial" panose="020B0604020202020204" pitchFamily="34" charset="0"/>
                <a:cs typeface="Arial" panose="020B0604020202020204" pitchFamily="34" charset="0"/>
              </a:rPr>
              <a:t>DRUG SENSITIVITY</a:t>
            </a:r>
          </a:p>
        </p:txBody>
      </p:sp>
      <p:sp>
        <p:nvSpPr>
          <p:cNvPr id="87" name="Rectángulo 86"/>
          <p:cNvSpPr/>
          <p:nvPr/>
        </p:nvSpPr>
        <p:spPr>
          <a:xfrm>
            <a:off x="7686488" y="5796854"/>
            <a:ext cx="215900" cy="2098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ángulo 87"/>
          <p:cNvSpPr/>
          <p:nvPr/>
        </p:nvSpPr>
        <p:spPr>
          <a:xfrm>
            <a:off x="7686488" y="6093622"/>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CuadroTexto 88"/>
          <p:cNvSpPr txBox="1"/>
          <p:nvPr/>
        </p:nvSpPr>
        <p:spPr>
          <a:xfrm>
            <a:off x="7995181" y="5745943"/>
            <a:ext cx="1276350" cy="276999"/>
          </a:xfrm>
          <a:prstGeom prst="rect">
            <a:avLst/>
          </a:prstGeom>
          <a:noFill/>
        </p:spPr>
        <p:txBody>
          <a:bodyPr wrap="square" rtlCol="0">
            <a:spAutoFit/>
          </a:bodyPr>
          <a:lstStyle/>
          <a:p>
            <a:r>
              <a:rPr lang="en-US" sz="1200" b="1" dirty="0"/>
              <a:t>Sensitive</a:t>
            </a:r>
          </a:p>
        </p:txBody>
      </p:sp>
      <p:sp>
        <p:nvSpPr>
          <p:cNvPr id="90" name="CuadroTexto 89"/>
          <p:cNvSpPr txBox="1"/>
          <p:nvPr/>
        </p:nvSpPr>
        <p:spPr>
          <a:xfrm>
            <a:off x="7997638" y="6047333"/>
            <a:ext cx="1276350" cy="276999"/>
          </a:xfrm>
          <a:prstGeom prst="rect">
            <a:avLst/>
          </a:prstGeom>
          <a:noFill/>
        </p:spPr>
        <p:txBody>
          <a:bodyPr wrap="square" rtlCol="0">
            <a:spAutoFit/>
          </a:bodyPr>
          <a:lstStyle/>
          <a:p>
            <a:r>
              <a:rPr lang="en-US" sz="1200" b="1" dirty="0"/>
              <a:t>Resistant</a:t>
            </a:r>
          </a:p>
        </p:txBody>
      </p:sp>
      <p:sp>
        <p:nvSpPr>
          <p:cNvPr id="100" name="Rectángulo 99"/>
          <p:cNvSpPr/>
          <p:nvPr/>
        </p:nvSpPr>
        <p:spPr>
          <a:xfrm>
            <a:off x="7619253" y="2137583"/>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ángulo 100"/>
          <p:cNvSpPr/>
          <p:nvPr/>
        </p:nvSpPr>
        <p:spPr>
          <a:xfrm>
            <a:off x="7619253" y="2855216"/>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ángulo 101"/>
          <p:cNvSpPr/>
          <p:nvPr/>
        </p:nvSpPr>
        <p:spPr>
          <a:xfrm>
            <a:off x="8070103" y="2855216"/>
            <a:ext cx="215900" cy="2098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ángulo 102"/>
          <p:cNvSpPr/>
          <p:nvPr/>
        </p:nvSpPr>
        <p:spPr>
          <a:xfrm>
            <a:off x="7619253" y="4362162"/>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ángulo 103"/>
          <p:cNvSpPr/>
          <p:nvPr/>
        </p:nvSpPr>
        <p:spPr>
          <a:xfrm>
            <a:off x="8070103" y="4362162"/>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ángulo 104"/>
          <p:cNvSpPr/>
          <p:nvPr/>
        </p:nvSpPr>
        <p:spPr>
          <a:xfrm>
            <a:off x="7619253" y="4624004"/>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ángulo 105"/>
          <p:cNvSpPr/>
          <p:nvPr/>
        </p:nvSpPr>
        <p:spPr>
          <a:xfrm>
            <a:off x="8070103" y="4624004"/>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ángulo 106"/>
          <p:cNvSpPr/>
          <p:nvPr/>
        </p:nvSpPr>
        <p:spPr>
          <a:xfrm>
            <a:off x="7619253" y="4882862"/>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ángulo 107"/>
          <p:cNvSpPr/>
          <p:nvPr/>
        </p:nvSpPr>
        <p:spPr>
          <a:xfrm>
            <a:off x="8070103" y="4882862"/>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ángulo 108"/>
          <p:cNvSpPr/>
          <p:nvPr/>
        </p:nvSpPr>
        <p:spPr>
          <a:xfrm>
            <a:off x="7619253" y="5143959"/>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ángulo 109"/>
          <p:cNvSpPr/>
          <p:nvPr/>
        </p:nvSpPr>
        <p:spPr>
          <a:xfrm>
            <a:off x="8070103" y="5143959"/>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CuadroTexto 110"/>
          <p:cNvSpPr txBox="1"/>
          <p:nvPr/>
        </p:nvSpPr>
        <p:spPr>
          <a:xfrm>
            <a:off x="7530353" y="1556209"/>
            <a:ext cx="533400" cy="320681"/>
          </a:xfrm>
          <a:prstGeom prst="rect">
            <a:avLst/>
          </a:prstGeom>
          <a:noFill/>
        </p:spPr>
        <p:txBody>
          <a:bodyPr wrap="square" rtlCol="0">
            <a:spAutoFit/>
          </a:bodyPr>
          <a:lstStyle/>
          <a:p>
            <a:r>
              <a:rPr lang="en-US" sz="1500" b="1" dirty="0"/>
              <a:t>IM</a:t>
            </a:r>
          </a:p>
        </p:txBody>
      </p:sp>
      <p:sp>
        <p:nvSpPr>
          <p:cNvPr id="112" name="CuadroTexto 111"/>
          <p:cNvSpPr txBox="1"/>
          <p:nvPr/>
        </p:nvSpPr>
        <p:spPr>
          <a:xfrm>
            <a:off x="7987553" y="1556209"/>
            <a:ext cx="533400" cy="323165"/>
          </a:xfrm>
          <a:prstGeom prst="rect">
            <a:avLst/>
          </a:prstGeom>
          <a:noFill/>
        </p:spPr>
        <p:txBody>
          <a:bodyPr wrap="square" rtlCol="0">
            <a:spAutoFit/>
          </a:bodyPr>
          <a:lstStyle/>
          <a:p>
            <a:r>
              <a:rPr lang="en-US" sz="1500" b="1" dirty="0"/>
              <a:t>SU</a:t>
            </a:r>
          </a:p>
        </p:txBody>
      </p:sp>
      <p:sp>
        <p:nvSpPr>
          <p:cNvPr id="113" name="Rectángulo 112"/>
          <p:cNvSpPr/>
          <p:nvPr/>
        </p:nvSpPr>
        <p:spPr>
          <a:xfrm>
            <a:off x="8070103" y="2137583"/>
            <a:ext cx="215900" cy="2098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ángulo 113"/>
          <p:cNvSpPr/>
          <p:nvPr/>
        </p:nvSpPr>
        <p:spPr>
          <a:xfrm>
            <a:off x="8527303" y="2855216"/>
            <a:ext cx="215900" cy="2098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CuadroTexto 114"/>
          <p:cNvSpPr txBox="1"/>
          <p:nvPr/>
        </p:nvSpPr>
        <p:spPr>
          <a:xfrm>
            <a:off x="8444753" y="1556209"/>
            <a:ext cx="533400" cy="323165"/>
          </a:xfrm>
          <a:prstGeom prst="rect">
            <a:avLst/>
          </a:prstGeom>
          <a:noFill/>
        </p:spPr>
        <p:txBody>
          <a:bodyPr wrap="square" rtlCol="0">
            <a:spAutoFit/>
          </a:bodyPr>
          <a:lstStyle/>
          <a:p>
            <a:r>
              <a:rPr lang="en-US" sz="1500" b="1" dirty="0"/>
              <a:t>RE</a:t>
            </a:r>
          </a:p>
        </p:txBody>
      </p:sp>
      <p:sp>
        <p:nvSpPr>
          <p:cNvPr id="116" name="Rectángulo 115"/>
          <p:cNvSpPr/>
          <p:nvPr/>
        </p:nvSpPr>
        <p:spPr>
          <a:xfrm>
            <a:off x="8520953" y="2137583"/>
            <a:ext cx="2159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ángulo 116"/>
          <p:cNvSpPr/>
          <p:nvPr/>
        </p:nvSpPr>
        <p:spPr>
          <a:xfrm>
            <a:off x="8520953" y="4622971"/>
            <a:ext cx="215900" cy="2098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ángulo 117"/>
          <p:cNvSpPr/>
          <p:nvPr/>
        </p:nvSpPr>
        <p:spPr>
          <a:xfrm>
            <a:off x="8520953" y="4882862"/>
            <a:ext cx="215900" cy="2098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ángulo 118"/>
          <p:cNvSpPr/>
          <p:nvPr/>
        </p:nvSpPr>
        <p:spPr>
          <a:xfrm>
            <a:off x="8520953" y="5143959"/>
            <a:ext cx="215900" cy="2098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ángulo 119"/>
          <p:cNvSpPr/>
          <p:nvPr/>
        </p:nvSpPr>
        <p:spPr>
          <a:xfrm>
            <a:off x="8520953" y="4362162"/>
            <a:ext cx="215900" cy="2098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ángulo 120"/>
          <p:cNvSpPr/>
          <p:nvPr/>
        </p:nvSpPr>
        <p:spPr>
          <a:xfrm>
            <a:off x="8520953" y="4362162"/>
            <a:ext cx="76200" cy="20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ángulo 121"/>
          <p:cNvSpPr/>
          <p:nvPr/>
        </p:nvSpPr>
        <p:spPr>
          <a:xfrm>
            <a:off x="2887041" y="5481045"/>
            <a:ext cx="199294" cy="283261"/>
          </a:xfrm>
          <a:prstGeom prst="rect">
            <a:avLst/>
          </a:prstGeom>
          <a:solidFill>
            <a:srgbClr val="FFDB2D">
              <a:lumMod val="2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123" name="CuadroTexto 122"/>
          <p:cNvSpPr txBox="1"/>
          <p:nvPr/>
        </p:nvSpPr>
        <p:spPr>
          <a:xfrm>
            <a:off x="5791200" y="5753100"/>
            <a:ext cx="800772" cy="553998"/>
          </a:xfrm>
          <a:prstGeom prst="rect">
            <a:avLst/>
          </a:prstGeom>
          <a:noFill/>
        </p:spPr>
        <p:txBody>
          <a:bodyPr wrap="square" rtlCol="0">
            <a:spAutoFit/>
          </a:bodyPr>
          <a:lstStyle/>
          <a:p>
            <a:r>
              <a:rPr lang="en-US" sz="1500" b="1" dirty="0"/>
              <a:t>Other KIT </a:t>
            </a:r>
            <a:r>
              <a:rPr lang="en-US" sz="1500" b="1" dirty="0" err="1"/>
              <a:t>mut</a:t>
            </a:r>
            <a:endParaRPr lang="en-US" sz="1500" b="1" dirty="0"/>
          </a:p>
        </p:txBody>
      </p:sp>
      <p:sp>
        <p:nvSpPr>
          <p:cNvPr id="124" name="Text Box 7"/>
          <p:cNvSpPr txBox="1">
            <a:spLocks noChangeArrowheads="1"/>
          </p:cNvSpPr>
          <p:nvPr/>
        </p:nvSpPr>
        <p:spPr bwMode="auto">
          <a:xfrm>
            <a:off x="5037920" y="6468110"/>
            <a:ext cx="4111162" cy="338554"/>
          </a:xfrm>
          <a:prstGeom prst="rect">
            <a:avLst/>
          </a:prstGeom>
          <a:noFill/>
          <a:ln w="9525">
            <a:noFill/>
            <a:miter lim="800000"/>
            <a:headEnd/>
            <a:tailEnd/>
          </a:ln>
        </p:spPr>
        <p:txBody>
          <a:bodyPr wrap="square">
            <a:spAutoFit/>
          </a:bodyPr>
          <a:lstStyle/>
          <a:p>
            <a:pPr algn="r">
              <a:spcBef>
                <a:spcPct val="50000"/>
              </a:spcBef>
            </a:pPr>
            <a:r>
              <a:rPr lang="es-ES" sz="1600" dirty="0">
                <a:latin typeface="+mj-lt"/>
                <a:ea typeface="ＭＳ Ｐゴシック"/>
                <a:cs typeface="Times New Roman" pitchFamily="18" charset="0"/>
              </a:rPr>
              <a:t>Serrano et al, Br J Cancer 2018 </a:t>
            </a:r>
          </a:p>
        </p:txBody>
      </p:sp>
      <p:sp>
        <p:nvSpPr>
          <p:cNvPr id="125" name="CuadroTexto 124"/>
          <p:cNvSpPr txBox="1"/>
          <p:nvPr/>
        </p:nvSpPr>
        <p:spPr>
          <a:xfrm>
            <a:off x="6629400" y="2090766"/>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39.6%</a:t>
            </a:r>
          </a:p>
        </p:txBody>
      </p:sp>
      <p:sp>
        <p:nvSpPr>
          <p:cNvPr id="126" name="CuadroTexto 125"/>
          <p:cNvSpPr txBox="1"/>
          <p:nvPr/>
        </p:nvSpPr>
        <p:spPr>
          <a:xfrm>
            <a:off x="6629400" y="2831771"/>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11.1%</a:t>
            </a:r>
          </a:p>
        </p:txBody>
      </p:sp>
      <p:sp>
        <p:nvSpPr>
          <p:cNvPr id="127" name="CuadroTexto 126"/>
          <p:cNvSpPr txBox="1"/>
          <p:nvPr/>
        </p:nvSpPr>
        <p:spPr>
          <a:xfrm>
            <a:off x="6629400" y="4312747"/>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8.3%</a:t>
            </a:r>
          </a:p>
        </p:txBody>
      </p:sp>
      <p:sp>
        <p:nvSpPr>
          <p:cNvPr id="128" name="CuadroTexto 127"/>
          <p:cNvSpPr txBox="1"/>
          <p:nvPr/>
        </p:nvSpPr>
        <p:spPr>
          <a:xfrm>
            <a:off x="6629400" y="4567249"/>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11.8%</a:t>
            </a:r>
          </a:p>
        </p:txBody>
      </p:sp>
      <p:sp>
        <p:nvSpPr>
          <p:cNvPr id="129" name="CuadroTexto 128"/>
          <p:cNvSpPr txBox="1"/>
          <p:nvPr/>
        </p:nvSpPr>
        <p:spPr>
          <a:xfrm>
            <a:off x="6629400" y="4829176"/>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12.5%</a:t>
            </a:r>
          </a:p>
        </p:txBody>
      </p:sp>
      <p:sp>
        <p:nvSpPr>
          <p:cNvPr id="130" name="CuadroTexto 129"/>
          <p:cNvSpPr txBox="1"/>
          <p:nvPr/>
        </p:nvSpPr>
        <p:spPr>
          <a:xfrm>
            <a:off x="6629400" y="5089723"/>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9.0%</a:t>
            </a:r>
          </a:p>
        </p:txBody>
      </p:sp>
      <p:sp>
        <p:nvSpPr>
          <p:cNvPr id="131" name="CuadroTexto 130"/>
          <p:cNvSpPr txBox="1"/>
          <p:nvPr/>
        </p:nvSpPr>
        <p:spPr>
          <a:xfrm>
            <a:off x="6668172" y="5892061"/>
            <a:ext cx="85224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7.7%</a:t>
            </a:r>
          </a:p>
        </p:txBody>
      </p:sp>
    </p:spTree>
    <p:extLst>
      <p:ext uri="{BB962C8B-B14F-4D97-AF65-F5344CB8AC3E}">
        <p14:creationId xmlns:p14="http://schemas.microsoft.com/office/powerpoint/2010/main" val="1164198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3826" name="Rectangle 2">
            <a:extLst>
              <a:ext uri="{FF2B5EF4-FFF2-40B4-BE49-F238E27FC236}">
                <a16:creationId xmlns:a16="http://schemas.microsoft.com/office/drawing/2014/main" id="{BE082B65-3347-6442-9BA4-9D1D90AE144A}"/>
              </a:ext>
            </a:extLst>
          </p:cNvPr>
          <p:cNvSpPr>
            <a:spLocks noGrp="1" noChangeArrowheads="1"/>
          </p:cNvSpPr>
          <p:nvPr>
            <p:ph type="body" idx="1"/>
          </p:nvPr>
        </p:nvSpPr>
        <p:spPr>
          <a:xfrm>
            <a:off x="3467100" y="1574800"/>
            <a:ext cx="5181600" cy="4525963"/>
          </a:xfrm>
        </p:spPr>
        <p:txBody>
          <a:bodyPr/>
          <a:lstStyle/>
          <a:p>
            <a:pPr eaLnBrk="1" hangingPunct="1">
              <a:lnSpc>
                <a:spcPct val="80000"/>
              </a:lnSpc>
            </a:pPr>
            <a:r>
              <a:rPr lang="el-GR" altLang="en-US" sz="2700">
                <a:ea typeface="ＭＳ Ｐゴシック" panose="020B0600070205080204" pitchFamily="34" charset="-128"/>
              </a:rPr>
              <a:t>Τα κριτήρια δεν υπολογίζουν την πυκνότητα του όγκου</a:t>
            </a:r>
          </a:p>
          <a:p>
            <a:pPr eaLnBrk="1" hangingPunct="1">
              <a:lnSpc>
                <a:spcPct val="80000"/>
              </a:lnSpc>
            </a:pPr>
            <a:r>
              <a:rPr lang="el-GR" altLang="en-US" sz="2700">
                <a:ea typeface="ＭＳ Ｐゴシック" panose="020B0600070205080204" pitchFamily="34" charset="-128"/>
              </a:rPr>
              <a:t>Η ανταπόκριση και ο εκφυλισμός της εστίας (νεκρωτική φύση), μπορεί να οδηγήσει σε αύξηση του όγκου και η συρρίκνωση του όγκου μπορεί να εξελιχθεί αργότερα</a:t>
            </a:r>
            <a:endParaRPr lang="en-US" altLang="en-US" sz="2700">
              <a:ea typeface="ＭＳ Ｐゴシック" panose="020B0600070205080204" pitchFamily="34" charset="-128"/>
            </a:endParaRPr>
          </a:p>
          <a:p>
            <a:pPr eaLnBrk="1" hangingPunct="1">
              <a:lnSpc>
                <a:spcPct val="80000"/>
              </a:lnSpc>
            </a:pPr>
            <a:r>
              <a:rPr lang="el-GR" altLang="en-US" sz="2700">
                <a:ea typeface="ＭＳ Ｐゴシック" panose="020B0600070205080204" pitchFamily="34" charset="-128"/>
              </a:rPr>
              <a:t>Υποεκτιμούν το κλινικό όφελος, καθώς δεν συμπεριλαμβάνουν τη σταθεροποίηση νόσου στην αξιολόγηση</a:t>
            </a:r>
            <a:endParaRPr lang="en-US" altLang="en-US" sz="2700">
              <a:ea typeface="ＭＳ Ｐゴシック" panose="020B0600070205080204" pitchFamily="34" charset="-128"/>
            </a:endParaRPr>
          </a:p>
        </p:txBody>
      </p:sp>
      <p:sp>
        <p:nvSpPr>
          <p:cNvPr id="54274" name="Text Box 3">
            <a:extLst>
              <a:ext uri="{FF2B5EF4-FFF2-40B4-BE49-F238E27FC236}">
                <a16:creationId xmlns:a16="http://schemas.microsoft.com/office/drawing/2014/main" id="{FA235EA7-A453-1040-8200-CF9BCD83B4ED}"/>
              </a:ext>
            </a:extLst>
          </p:cNvPr>
          <p:cNvSpPr txBox="1">
            <a:spLocks noChangeArrowheads="1"/>
          </p:cNvSpPr>
          <p:nvPr/>
        </p:nvSpPr>
        <p:spPr bwMode="auto">
          <a:xfrm>
            <a:off x="4335463" y="6003925"/>
            <a:ext cx="463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fi-FI" altLang="en-US" sz="1600">
                <a:latin typeface="Calibri" panose="020F0502020204030204" pitchFamily="34" charset="0"/>
              </a:rPr>
              <a:t>Blanke et al. J Clin Oncol. 2008;26:626-632.</a:t>
            </a:r>
            <a:endParaRPr lang="el-GR" altLang="en-US" sz="1600">
              <a:latin typeface="Calibri" panose="020F0502020204030204" pitchFamily="34" charset="0"/>
            </a:endParaRPr>
          </a:p>
          <a:p>
            <a:pPr algn="r" eaLnBrk="1" hangingPunct="1">
              <a:spcBef>
                <a:spcPct val="50000"/>
              </a:spcBef>
            </a:pPr>
            <a:r>
              <a:rPr lang="nl-NL" altLang="en-US" sz="1600">
                <a:latin typeface="Calibri" panose="020F0502020204030204" pitchFamily="34" charset="0"/>
              </a:rPr>
              <a:t>Choi et al. Am J Roentgenol. 2004;183:1619-1628</a:t>
            </a:r>
            <a:endParaRPr lang="fi-FI" altLang="en-US" sz="1600">
              <a:latin typeface="Calibri" panose="020F0502020204030204" pitchFamily="34" charset="0"/>
            </a:endParaRPr>
          </a:p>
        </p:txBody>
      </p:sp>
      <p:sp>
        <p:nvSpPr>
          <p:cNvPr id="54275" name="Rectangle 4">
            <a:extLst>
              <a:ext uri="{FF2B5EF4-FFF2-40B4-BE49-F238E27FC236}">
                <a16:creationId xmlns:a16="http://schemas.microsoft.com/office/drawing/2014/main" id="{3CC2F281-F62A-634F-8170-974CB9E25182}"/>
              </a:ext>
            </a:extLst>
          </p:cNvPr>
          <p:cNvSpPr>
            <a:spLocks noChangeArrowheads="1"/>
          </p:cNvSpPr>
          <p:nvPr/>
        </p:nvSpPr>
        <p:spPr bwMode="auto">
          <a:xfrm>
            <a:off x="0" y="144463"/>
            <a:ext cx="90709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n-US" sz="2800" b="1" dirty="0">
                <a:solidFill>
                  <a:srgbClr val="002060"/>
                </a:solidFill>
                <a:latin typeface="Calibri" panose="020F0502020204030204" pitchFamily="34" charset="0"/>
              </a:rPr>
              <a:t>Περιορισμοί των παραδοσιακών κριτηρίων </a:t>
            </a:r>
            <a:r>
              <a:rPr lang="en-US" altLang="en-US" sz="2800" b="1" dirty="0">
                <a:solidFill>
                  <a:srgbClr val="002060"/>
                </a:solidFill>
                <a:latin typeface="Calibri" panose="020F0502020204030204" pitchFamily="34" charset="0"/>
              </a:rPr>
              <a:t>(RECIST/SWOG) </a:t>
            </a:r>
            <a:r>
              <a:rPr lang="el-GR" altLang="en-US" sz="2800" b="1" dirty="0">
                <a:solidFill>
                  <a:srgbClr val="002060"/>
                </a:solidFill>
                <a:latin typeface="Calibri" panose="020F0502020204030204" pitchFamily="34" charset="0"/>
              </a:rPr>
              <a:t>στην αξιολόγηση της ανταπόκρισης</a:t>
            </a:r>
            <a:r>
              <a:rPr lang="en-US" altLang="en-US" sz="2800" b="1" dirty="0">
                <a:solidFill>
                  <a:srgbClr val="002060"/>
                </a:solidFill>
                <a:latin typeface="Calibri" panose="020F0502020204030204" pitchFamily="34" charset="0"/>
              </a:rPr>
              <a:t> GIST</a:t>
            </a:r>
            <a:endParaRPr lang="fi-FI" altLang="en-US" sz="2800" b="1" dirty="0">
              <a:solidFill>
                <a:srgbClr val="002060"/>
              </a:solidFill>
              <a:latin typeface="Calibri" panose="020F0502020204030204" pitchFamily="34" charset="0"/>
            </a:endParaRPr>
          </a:p>
        </p:txBody>
      </p:sp>
      <p:pic>
        <p:nvPicPr>
          <p:cNvPr id="54276" name="Picture 5">
            <a:extLst>
              <a:ext uri="{FF2B5EF4-FFF2-40B4-BE49-F238E27FC236}">
                <a16:creationId xmlns:a16="http://schemas.microsoft.com/office/drawing/2014/main" id="{86CE6ADD-C31F-C24F-9D05-40C542CF4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1681163"/>
            <a:ext cx="2614613"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54277" name="Picture 6">
            <a:extLst>
              <a:ext uri="{FF2B5EF4-FFF2-40B4-BE49-F238E27FC236}">
                <a16:creationId xmlns:a16="http://schemas.microsoft.com/office/drawing/2014/main" id="{C936C5ED-478D-B84D-9F07-3D89AFE36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25" y="3914775"/>
            <a:ext cx="2625725"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4181012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533826">
                                            <p:txEl>
                                              <p:pRg st="0" end="0"/>
                                            </p:txEl>
                                          </p:spTgt>
                                        </p:tgtEl>
                                        <p:attrNameLst>
                                          <p:attrName>style.visibility</p:attrName>
                                        </p:attrNameLst>
                                      </p:cBhvr>
                                      <p:to>
                                        <p:strVal val="visible"/>
                                      </p:to>
                                    </p:set>
                                    <p:animEffect transition="in" filter="fade">
                                      <p:cBhvr>
                                        <p:cTn id="7" dur="1000"/>
                                        <p:tgtEl>
                                          <p:spTgt spid="3533826">
                                            <p:txEl>
                                              <p:pRg st="0" end="0"/>
                                            </p:txEl>
                                          </p:spTgt>
                                        </p:tgtEl>
                                      </p:cBhvr>
                                    </p:animEffect>
                                    <p:anim calcmode="lin" valueType="num">
                                      <p:cBhvr>
                                        <p:cTn id="8" dur="1000" fill="hold"/>
                                        <p:tgtEl>
                                          <p:spTgt spid="35338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5338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3533826">
                                            <p:txEl>
                                              <p:pRg st="1" end="1"/>
                                            </p:txEl>
                                          </p:spTgt>
                                        </p:tgtEl>
                                        <p:attrNameLst>
                                          <p:attrName>style.visibility</p:attrName>
                                        </p:attrNameLst>
                                      </p:cBhvr>
                                      <p:to>
                                        <p:strVal val="visible"/>
                                      </p:to>
                                    </p:set>
                                    <p:animEffect transition="in" filter="fade">
                                      <p:cBhvr>
                                        <p:cTn id="14" dur="1000"/>
                                        <p:tgtEl>
                                          <p:spTgt spid="3533826">
                                            <p:txEl>
                                              <p:pRg st="1" end="1"/>
                                            </p:txEl>
                                          </p:spTgt>
                                        </p:tgtEl>
                                      </p:cBhvr>
                                    </p:animEffect>
                                    <p:anim calcmode="lin" valueType="num">
                                      <p:cBhvr>
                                        <p:cTn id="15" dur="1000" fill="hold"/>
                                        <p:tgtEl>
                                          <p:spTgt spid="353382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5338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3533826">
                                            <p:txEl>
                                              <p:pRg st="2" end="2"/>
                                            </p:txEl>
                                          </p:spTgt>
                                        </p:tgtEl>
                                        <p:attrNameLst>
                                          <p:attrName>style.visibility</p:attrName>
                                        </p:attrNameLst>
                                      </p:cBhvr>
                                      <p:to>
                                        <p:strVal val="visible"/>
                                      </p:to>
                                    </p:set>
                                    <p:animEffect transition="in" filter="fade">
                                      <p:cBhvr>
                                        <p:cTn id="21" dur="1000"/>
                                        <p:tgtEl>
                                          <p:spTgt spid="3533826">
                                            <p:txEl>
                                              <p:pRg st="2" end="2"/>
                                            </p:txEl>
                                          </p:spTgt>
                                        </p:tgtEl>
                                      </p:cBhvr>
                                    </p:animEffect>
                                    <p:anim calcmode="lin" valueType="num">
                                      <p:cBhvr>
                                        <p:cTn id="22" dur="1000" fill="hold"/>
                                        <p:tgtEl>
                                          <p:spTgt spid="353382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53382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D576DE15-55D2-C945-9E4F-5BCC90864E19}"/>
              </a:ext>
            </a:extLst>
          </p:cNvPr>
          <p:cNvSpPr>
            <a:spLocks noGrp="1" noChangeArrowheads="1"/>
          </p:cNvSpPr>
          <p:nvPr>
            <p:ph type="title"/>
          </p:nvPr>
        </p:nvSpPr>
        <p:spPr/>
        <p:txBody>
          <a:bodyPr>
            <a:normAutofit fontScale="90000"/>
          </a:bodyPr>
          <a:lstStyle/>
          <a:p>
            <a:pPr eaLnBrk="1" hangingPunct="1"/>
            <a:r>
              <a:rPr lang="en-US" altLang="en-US" sz="4000" b="1" dirty="0">
                <a:solidFill>
                  <a:srgbClr val="002060"/>
                </a:solidFill>
                <a:ea typeface="ＭＳ Ｐゴシック" panose="020B0600070205080204" pitchFamily="34" charset="-128"/>
              </a:rPr>
              <a:t>Choi </a:t>
            </a:r>
            <a:r>
              <a:rPr lang="el-GR" altLang="en-US" sz="4000" b="1" dirty="0">
                <a:solidFill>
                  <a:srgbClr val="002060"/>
                </a:solidFill>
                <a:ea typeface="ＭＳ Ｐゴシック" panose="020B0600070205080204" pitchFamily="34" charset="-128"/>
              </a:rPr>
              <a:t>κριτήρια : Αλλαγές στο μέγεθος ή πυκνότητα</a:t>
            </a:r>
            <a:endParaRPr lang="fr-FR" altLang="en-US" sz="4000" b="1" dirty="0">
              <a:solidFill>
                <a:srgbClr val="002060"/>
              </a:solidFill>
              <a:ea typeface="ＭＳ Ｐゴシック" panose="020B0600070205080204" pitchFamily="34" charset="-128"/>
            </a:endParaRPr>
          </a:p>
        </p:txBody>
      </p:sp>
      <p:graphicFrame>
        <p:nvGraphicFramePr>
          <p:cNvPr id="52604" name="Group 380">
            <a:extLst>
              <a:ext uri="{FF2B5EF4-FFF2-40B4-BE49-F238E27FC236}">
                <a16:creationId xmlns:a16="http://schemas.microsoft.com/office/drawing/2014/main" id="{22966117-CBFA-EF4D-8231-F174D3E849DF}"/>
              </a:ext>
            </a:extLst>
          </p:cNvPr>
          <p:cNvGraphicFramePr>
            <a:graphicFrameLocks noGrp="1"/>
          </p:cNvGraphicFramePr>
          <p:nvPr>
            <p:ph sz="half" idx="2"/>
          </p:nvPr>
        </p:nvGraphicFramePr>
        <p:xfrm>
          <a:off x="533400" y="1862138"/>
          <a:ext cx="8064500" cy="2634226"/>
        </p:xfrm>
        <a:graphic>
          <a:graphicData uri="http://schemas.openxmlformats.org/drawingml/2006/table">
            <a:tbl>
              <a:tblPr/>
              <a:tblGrid>
                <a:gridCol w="1655763">
                  <a:extLst>
                    <a:ext uri="{9D8B030D-6E8A-4147-A177-3AD203B41FA5}">
                      <a16:colId xmlns:a16="http://schemas.microsoft.com/office/drawing/2014/main" val="4069016915"/>
                    </a:ext>
                  </a:extLst>
                </a:gridCol>
                <a:gridCol w="1944687">
                  <a:extLst>
                    <a:ext uri="{9D8B030D-6E8A-4147-A177-3AD203B41FA5}">
                      <a16:colId xmlns:a16="http://schemas.microsoft.com/office/drawing/2014/main" val="3503345571"/>
                    </a:ext>
                  </a:extLst>
                </a:gridCol>
                <a:gridCol w="2016125">
                  <a:extLst>
                    <a:ext uri="{9D8B030D-6E8A-4147-A177-3AD203B41FA5}">
                      <a16:colId xmlns:a16="http://schemas.microsoft.com/office/drawing/2014/main" val="1741468634"/>
                    </a:ext>
                  </a:extLst>
                </a:gridCol>
                <a:gridCol w="2447925">
                  <a:extLst>
                    <a:ext uri="{9D8B030D-6E8A-4147-A177-3AD203B41FA5}">
                      <a16:colId xmlns:a16="http://schemas.microsoft.com/office/drawing/2014/main" val="735223472"/>
                    </a:ext>
                  </a:extLst>
                </a:gridCol>
              </a:tblGrid>
              <a:tr h="1243013">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Tx/>
                        <a:buNone/>
                        <a:tabLst/>
                      </a:pPr>
                      <a:r>
                        <a:rPr kumimoji="0" lang="el-GR"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Απάντηση στο</a:t>
                      </a: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 PET</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rgbClr val="FFFF00">
                        <a:alpha val="50195"/>
                      </a:srgbClr>
                    </a:solidFill>
                  </a:tcPr>
                </a:tc>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Tx/>
                        <a:buNone/>
                        <a:tabLst/>
                      </a:pPr>
                      <a:r>
                        <a:rPr kumimoji="0" lang="el-GR"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Ασθενείς με</a:t>
                      </a: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10779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sym typeface="Symbol" pitchFamily="2" charset="2"/>
                        </a:rPr>
                        <a:t></a:t>
                      </a: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 10% </a:t>
                      </a:r>
                      <a:r>
                        <a:rPr kumimoji="0" lang="el-GR"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μείωση του μεγέθους</a:t>
                      </a: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rgbClr val="FFFF00">
                        <a:alpha val="50195"/>
                      </a:srgbClr>
                    </a:solidFill>
                  </a:tcPr>
                </a:tc>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Tx/>
                        <a:buNone/>
                        <a:tabLst/>
                      </a:pPr>
                      <a:r>
                        <a:rPr kumimoji="0" lang="el-GR"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Ασθενείς με </a:t>
                      </a: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15% </a:t>
                      </a:r>
                      <a:r>
                        <a:rPr kumimoji="0" lang="el-GR"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μείωση σε</a:t>
                      </a: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 HU (%)</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rgbClr val="FFFF00">
                        <a:alpha val="50195"/>
                      </a:srgbClr>
                    </a:solidFill>
                  </a:tcPr>
                </a:tc>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 typeface="Symbol" pitchFamily="2" charset="2"/>
                        <a:buChar char="³"/>
                        <a:tabLst/>
                      </a:pP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10% </a:t>
                      </a:r>
                      <a:r>
                        <a:rPr kumimoji="0" lang="el-GR"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μείωση μεγέθους ή</a:t>
                      </a: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sym typeface="Symbol" pitchFamily="2" charset="2"/>
                        </a:rPr>
                        <a:t></a:t>
                      </a: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 15% </a:t>
                      </a:r>
                      <a:r>
                        <a:rPr kumimoji="0" lang="el-GR"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μείωση σε</a:t>
                      </a: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 HU (%)</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rgbClr val="FFFF00">
                        <a:alpha val="50195"/>
                      </a:srgbClr>
                    </a:solidFill>
                  </a:tcPr>
                </a:tc>
                <a:extLst>
                  <a:ext uri="{0D108BD9-81ED-4DB2-BD59-A6C34878D82A}">
                    <a16:rowId xmlns:a16="http://schemas.microsoft.com/office/drawing/2014/main" val="3020718504"/>
                  </a:ext>
                </a:extLst>
              </a:tr>
              <a:tr h="695325">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Tx/>
                        <a:buNone/>
                        <a:tabLst/>
                      </a:pPr>
                      <a:r>
                        <a:rPr kumimoji="0" lang="el-GR"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Καλή</a:t>
                      </a:r>
                      <a:endPar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10779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(n=33)</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chemeClr val="bg1"/>
                    </a:solidFill>
                  </a:tcPr>
                </a:tc>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31 (94)</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chemeClr val="bg1"/>
                    </a:solidFill>
                  </a:tcPr>
                </a:tc>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27 (82)</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chemeClr val="bg1"/>
                    </a:solidFill>
                  </a:tcPr>
                </a:tc>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32 (97)</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654176153"/>
                  </a:ext>
                </a:extLst>
              </a:tr>
              <a:tr h="695325">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Tx/>
                        <a:buNone/>
                        <a:tabLst/>
                      </a:pPr>
                      <a:r>
                        <a:rPr kumimoji="0" lang="el-GR"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Κακή</a:t>
                      </a:r>
                      <a:endPar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10779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(n=7)</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chemeClr val="bg1"/>
                    </a:solidFill>
                  </a:tcPr>
                </a:tc>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0 (0)</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chemeClr val="bg1"/>
                    </a:solidFill>
                  </a:tcPr>
                </a:tc>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0 (0)</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chemeClr val="bg1"/>
                    </a:solidFill>
                  </a:tcPr>
                </a:tc>
                <a:tc>
                  <a:txBody>
                    <a:bodyPr/>
                    <a:lstStyle>
                      <a:lvl1pPr defTabSz="1077913"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1077913"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1077913"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1077913"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10779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779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3352"/>
                          </a:solidFill>
                          <a:effectLst/>
                          <a:latin typeface="Arial" panose="020B0604020202020204" pitchFamily="34" charset="0"/>
                          <a:ea typeface="ＭＳ Ｐゴシック" panose="020B0600070205080204" pitchFamily="34" charset="-128"/>
                          <a:cs typeface="Arial" panose="020B0604020202020204" pitchFamily="34" charset="0"/>
                        </a:rPr>
                        <a:t>0 (0)</a:t>
                      </a:r>
                    </a:p>
                  </a:txBody>
                  <a:tcPr marL="91423" marR="91423" marT="45716" marB="45716" anchor="ctr" horzOverflow="overflow">
                    <a:lnL w="19050" cap="flat" cmpd="sng" algn="ctr">
                      <a:solidFill>
                        <a:srgbClr val="003352"/>
                      </a:solidFill>
                      <a:prstDash val="solid"/>
                      <a:round/>
                      <a:headEnd type="none" w="med" len="med"/>
                      <a:tailEnd type="none" w="med" len="med"/>
                    </a:lnL>
                    <a:lnR w="19050" cap="flat" cmpd="sng" algn="ctr">
                      <a:solidFill>
                        <a:srgbClr val="003352"/>
                      </a:solidFill>
                      <a:prstDash val="solid"/>
                      <a:round/>
                      <a:headEnd type="none" w="med" len="med"/>
                      <a:tailEnd type="none" w="med" len="med"/>
                    </a:lnR>
                    <a:lnT w="19050" cap="flat" cmpd="sng" algn="ctr">
                      <a:solidFill>
                        <a:srgbClr val="003352"/>
                      </a:solidFill>
                      <a:prstDash val="solid"/>
                      <a:round/>
                      <a:headEnd type="none" w="med" len="med"/>
                      <a:tailEnd type="none" w="med" len="med"/>
                    </a:lnT>
                    <a:lnB w="19050" cap="flat" cmpd="sng" algn="ctr">
                      <a:solidFill>
                        <a:srgbClr val="00335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09895772"/>
                  </a:ext>
                </a:extLst>
              </a:tr>
            </a:tbl>
          </a:graphicData>
        </a:graphic>
      </p:graphicFrame>
      <p:sp>
        <p:nvSpPr>
          <p:cNvPr id="56344" name="Text Box 378">
            <a:extLst>
              <a:ext uri="{FF2B5EF4-FFF2-40B4-BE49-F238E27FC236}">
                <a16:creationId xmlns:a16="http://schemas.microsoft.com/office/drawing/2014/main" id="{DFD6E54E-CF79-A34D-8A29-F89C04AE4FAE}"/>
              </a:ext>
            </a:extLst>
          </p:cNvPr>
          <p:cNvSpPr txBox="1">
            <a:spLocks noChangeArrowheads="1"/>
          </p:cNvSpPr>
          <p:nvPr/>
        </p:nvSpPr>
        <p:spPr bwMode="auto">
          <a:xfrm>
            <a:off x="7096125" y="6507163"/>
            <a:ext cx="1954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en-US" sz="1200" b="1">
                <a:solidFill>
                  <a:schemeClr val="bg1"/>
                </a:solidFill>
                <a:latin typeface="Calibri" panose="020F0502020204030204" pitchFamily="34" charset="0"/>
              </a:rPr>
              <a:t>Benjamin </a:t>
            </a:r>
            <a:r>
              <a:rPr lang="fr-FR" altLang="en-US" sz="1200" b="1" i="1">
                <a:solidFill>
                  <a:schemeClr val="bg1"/>
                </a:solidFill>
                <a:latin typeface="Calibri" panose="020F0502020204030204" pitchFamily="34" charset="0"/>
              </a:rPr>
              <a:t>et al,</a:t>
            </a:r>
            <a:r>
              <a:rPr lang="fr-FR" altLang="en-US" sz="1200" b="1">
                <a:solidFill>
                  <a:schemeClr val="bg1"/>
                </a:solidFill>
                <a:latin typeface="Calibri" panose="020F0502020204030204" pitchFamily="34" charset="0"/>
              </a:rPr>
              <a:t> ASCO 06</a:t>
            </a:r>
          </a:p>
        </p:txBody>
      </p:sp>
    </p:spTree>
    <p:extLst>
      <p:ext uri="{BB962C8B-B14F-4D97-AF65-F5344CB8AC3E}">
        <p14:creationId xmlns:p14="http://schemas.microsoft.com/office/powerpoint/2010/main" val="2889236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69" name="Group 9">
            <a:extLst>
              <a:ext uri="{FF2B5EF4-FFF2-40B4-BE49-F238E27FC236}">
                <a16:creationId xmlns:a16="http://schemas.microsoft.com/office/drawing/2014/main" id="{D66B7ED1-3B59-564A-A5C6-7EFF770553A6}"/>
              </a:ext>
            </a:extLst>
          </p:cNvPr>
          <p:cNvGrpSpPr>
            <a:grpSpLocks/>
          </p:cNvGrpSpPr>
          <p:nvPr/>
        </p:nvGrpSpPr>
        <p:grpSpPr bwMode="auto">
          <a:xfrm>
            <a:off x="1570038" y="0"/>
            <a:ext cx="6965950" cy="6437313"/>
            <a:chOff x="1077" y="39"/>
            <a:chExt cx="4388" cy="4055"/>
          </a:xfrm>
        </p:grpSpPr>
        <p:sp>
          <p:nvSpPr>
            <p:cNvPr id="58371" name="Rettangolo 5">
              <a:extLst>
                <a:ext uri="{FF2B5EF4-FFF2-40B4-BE49-F238E27FC236}">
                  <a16:creationId xmlns:a16="http://schemas.microsoft.com/office/drawing/2014/main" id="{28A6ABE6-A4D2-104E-989C-ACBBDA8108A0}"/>
                </a:ext>
              </a:extLst>
            </p:cNvPr>
            <p:cNvSpPr>
              <a:spLocks noChangeArrowheads="1"/>
            </p:cNvSpPr>
            <p:nvPr/>
          </p:nvSpPr>
          <p:spPr bwMode="auto">
            <a:xfrm>
              <a:off x="1077" y="39"/>
              <a:ext cx="4388" cy="4055"/>
            </a:xfrm>
            <a:prstGeom prst="rect">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endParaRPr lang="en-US" altLang="en-US" sz="1800">
                <a:solidFill>
                  <a:schemeClr val="tx2"/>
                </a:solidFill>
                <a:latin typeface="Arial Black" panose="020B0604020202020204" pitchFamily="34" charset="0"/>
              </a:endParaRPr>
            </a:p>
          </p:txBody>
        </p:sp>
        <p:pic>
          <p:nvPicPr>
            <p:cNvPr id="58372" name="Picture 2">
              <a:extLst>
                <a:ext uri="{FF2B5EF4-FFF2-40B4-BE49-F238E27FC236}">
                  <a16:creationId xmlns:a16="http://schemas.microsoft.com/office/drawing/2014/main" id="{F98A7AE7-9143-6841-85B5-BA92C1591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 y="1316"/>
              <a:ext cx="2110" cy="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373" name="Picture 3">
              <a:extLst>
                <a:ext uri="{FF2B5EF4-FFF2-40B4-BE49-F238E27FC236}">
                  <a16:creationId xmlns:a16="http://schemas.microsoft.com/office/drawing/2014/main" id="{16E2B673-2DD2-7549-A87A-B6DF65FC6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 y="2586"/>
              <a:ext cx="4214" cy="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374" name="Picture 4">
              <a:extLst>
                <a:ext uri="{FF2B5EF4-FFF2-40B4-BE49-F238E27FC236}">
                  <a16:creationId xmlns:a16="http://schemas.microsoft.com/office/drawing/2014/main" id="{0856EB14-C95B-754A-8E52-214F3656B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 y="195"/>
              <a:ext cx="3242" cy="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8375" name="CasellaDiTesto 6">
              <a:extLst>
                <a:ext uri="{FF2B5EF4-FFF2-40B4-BE49-F238E27FC236}">
                  <a16:creationId xmlns:a16="http://schemas.microsoft.com/office/drawing/2014/main" id="{92681434-5C99-FF46-BC8B-9F8339C62973}"/>
                </a:ext>
              </a:extLst>
            </p:cNvPr>
            <p:cNvSpPr txBox="1">
              <a:spLocks noChangeArrowheads="1"/>
            </p:cNvSpPr>
            <p:nvPr/>
          </p:nvSpPr>
          <p:spPr bwMode="auto">
            <a:xfrm>
              <a:off x="1907" y="3826"/>
              <a:ext cx="29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it-IT" altLang="en-US" sz="1800">
                  <a:solidFill>
                    <a:srgbClr val="292929"/>
                  </a:solidFill>
                  <a:latin typeface="Arial Black" panose="020B0604020202020204" pitchFamily="34" charset="0"/>
                </a:rPr>
                <a:t>RECIST                      Choi’s</a:t>
              </a:r>
            </a:p>
          </p:txBody>
        </p:sp>
        <p:sp>
          <p:nvSpPr>
            <p:cNvPr id="58376" name="CasellaDiTesto 7">
              <a:extLst>
                <a:ext uri="{FF2B5EF4-FFF2-40B4-BE49-F238E27FC236}">
                  <a16:creationId xmlns:a16="http://schemas.microsoft.com/office/drawing/2014/main" id="{D0D5C0ED-2F50-2647-95F1-A41F0A69BA3E}"/>
                </a:ext>
              </a:extLst>
            </p:cNvPr>
            <p:cNvSpPr txBox="1">
              <a:spLocks noChangeArrowheads="1"/>
            </p:cNvSpPr>
            <p:nvPr/>
          </p:nvSpPr>
          <p:spPr bwMode="auto">
            <a:xfrm>
              <a:off x="3420" y="1752"/>
              <a:ext cx="53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it-IT" altLang="en-US" sz="1800">
                  <a:solidFill>
                    <a:srgbClr val="292929"/>
                  </a:solidFill>
                  <a:latin typeface="Arial Black" panose="020B0604020202020204" pitchFamily="34" charset="0"/>
                </a:rPr>
                <a:t>PET</a:t>
              </a:r>
            </a:p>
          </p:txBody>
        </p:sp>
      </p:grpSp>
      <p:sp>
        <p:nvSpPr>
          <p:cNvPr id="58370" name="Text Box 8">
            <a:extLst>
              <a:ext uri="{FF2B5EF4-FFF2-40B4-BE49-F238E27FC236}">
                <a16:creationId xmlns:a16="http://schemas.microsoft.com/office/drawing/2014/main" id="{DC7FE7FB-FC53-3A41-912D-B0F210B053B9}"/>
              </a:ext>
            </a:extLst>
          </p:cNvPr>
          <p:cNvSpPr txBox="1">
            <a:spLocks noChangeArrowheads="1"/>
          </p:cNvSpPr>
          <p:nvPr/>
        </p:nvSpPr>
        <p:spPr bwMode="auto">
          <a:xfrm>
            <a:off x="4425950" y="6532563"/>
            <a:ext cx="4629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1600" b="1">
                <a:latin typeface="Calibri" panose="020F0502020204030204" pitchFamily="34" charset="0"/>
              </a:rPr>
              <a:t>Choi et al. J Clin Oncol. 2007 May 1;25(13):1753-9.</a:t>
            </a:r>
          </a:p>
        </p:txBody>
      </p:sp>
    </p:spTree>
    <p:extLst>
      <p:ext uri="{BB962C8B-B14F-4D97-AF65-F5344CB8AC3E}">
        <p14:creationId xmlns:p14="http://schemas.microsoft.com/office/powerpoint/2010/main" val="208625904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olo 16">
            <a:extLst>
              <a:ext uri="{FF2B5EF4-FFF2-40B4-BE49-F238E27FC236}">
                <a16:creationId xmlns:a16="http://schemas.microsoft.com/office/drawing/2014/main" id="{1DCF96CA-8261-A342-8F32-4EFA5CB3CA98}"/>
              </a:ext>
            </a:extLst>
          </p:cNvPr>
          <p:cNvSpPr>
            <a:spLocks noGrp="1"/>
          </p:cNvSpPr>
          <p:nvPr>
            <p:ph type="title" idx="4294967295"/>
          </p:nvPr>
        </p:nvSpPr>
        <p:spPr>
          <a:xfrm>
            <a:off x="0" y="504825"/>
            <a:ext cx="9144000" cy="766877"/>
          </a:xfrm>
        </p:spPr>
        <p:txBody>
          <a:bodyPr lIns="90488" tIns="44450" rIns="90488" bIns="44450" anchor="t">
            <a:spAutoFit/>
          </a:bodyPr>
          <a:lstStyle/>
          <a:p>
            <a:pPr eaLnBrk="1" hangingPunct="1"/>
            <a:r>
              <a:rPr lang="el-GR" altLang="en-US" dirty="0">
                <a:solidFill>
                  <a:srgbClr val="002060"/>
                </a:solidFill>
                <a:ea typeface="ＭＳ Ｐゴシック" panose="020B0600070205080204" pitchFamily="34" charset="-128"/>
              </a:rPr>
              <a:t>Επιδείνωση ??</a:t>
            </a:r>
            <a:endParaRPr lang="it-IT" altLang="en-US" dirty="0">
              <a:solidFill>
                <a:srgbClr val="002060"/>
              </a:solidFill>
              <a:ea typeface="ＭＳ Ｐゴシック" panose="020B0600070205080204" pitchFamily="34" charset="-128"/>
            </a:endParaRPr>
          </a:p>
        </p:txBody>
      </p:sp>
      <p:sp>
        <p:nvSpPr>
          <p:cNvPr id="60418" name="Text Box 5">
            <a:extLst>
              <a:ext uri="{FF2B5EF4-FFF2-40B4-BE49-F238E27FC236}">
                <a16:creationId xmlns:a16="http://schemas.microsoft.com/office/drawing/2014/main" id="{BA977CEE-0666-194C-AEC4-25FC89EF2C8C}"/>
              </a:ext>
            </a:extLst>
          </p:cNvPr>
          <p:cNvSpPr txBox="1">
            <a:spLocks noChangeArrowheads="1"/>
          </p:cNvSpPr>
          <p:nvPr/>
        </p:nvSpPr>
        <p:spPr bwMode="auto">
          <a:xfrm>
            <a:off x="163513" y="6542088"/>
            <a:ext cx="89804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nb-NO" altLang="en-US" sz="1000" b="1">
                <a:latin typeface="Calibri" panose="020F0502020204030204" pitchFamily="34" charset="0"/>
              </a:rPr>
              <a:t>Adapted from </a:t>
            </a:r>
            <a:r>
              <a:rPr lang="en-US" altLang="en-US" sz="1000" b="1">
                <a:latin typeface="Calibri" panose="020F0502020204030204" pitchFamily="34" charset="0"/>
              </a:rPr>
              <a:t>Demetri et al. NCCN Task force report. J.N.C.C.N. 2007;5(S2): S1-S29</a:t>
            </a:r>
            <a:endParaRPr lang="nb-NO" altLang="en-US" sz="1000" b="1">
              <a:latin typeface="Calibri" panose="020F0502020204030204" pitchFamily="34" charset="0"/>
            </a:endParaRPr>
          </a:p>
        </p:txBody>
      </p:sp>
      <p:sp>
        <p:nvSpPr>
          <p:cNvPr id="3435526" name="Titolo 16">
            <a:extLst>
              <a:ext uri="{FF2B5EF4-FFF2-40B4-BE49-F238E27FC236}">
                <a16:creationId xmlns:a16="http://schemas.microsoft.com/office/drawing/2014/main" id="{26E9E3C8-84C5-054F-A3D1-DCAD7B450520}"/>
              </a:ext>
            </a:extLst>
          </p:cNvPr>
          <p:cNvSpPr>
            <a:spLocks/>
          </p:cNvSpPr>
          <p:nvPr/>
        </p:nvSpPr>
        <p:spPr bwMode="auto">
          <a:xfrm>
            <a:off x="0" y="4987925"/>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n-US" sz="3600" b="1">
                <a:latin typeface="Calibri" panose="020F0502020204030204" pitchFamily="34" charset="0"/>
              </a:rPr>
              <a:t>Τι θα πρέπει να αξιολογείται πριν από κάποιο </a:t>
            </a:r>
            <a:br>
              <a:rPr lang="el-GR" altLang="en-US" sz="3600" b="1">
                <a:latin typeface="Calibri" panose="020F0502020204030204" pitchFamily="34" charset="0"/>
              </a:rPr>
            </a:br>
            <a:r>
              <a:rPr lang="el-GR" altLang="en-US" sz="3600" b="1">
                <a:latin typeface="Calibri" panose="020F0502020204030204" pitchFamily="34" charset="0"/>
              </a:rPr>
              <a:t>θεραπευτικό χειρισμό ?</a:t>
            </a:r>
            <a:endParaRPr lang="it-IT" altLang="en-US" sz="3600" b="1">
              <a:latin typeface="Calibri" panose="020F0502020204030204" pitchFamily="34" charset="0"/>
            </a:endParaRPr>
          </a:p>
        </p:txBody>
      </p:sp>
      <p:graphicFrame>
        <p:nvGraphicFramePr>
          <p:cNvPr id="60420" name="Object 2">
            <a:extLst>
              <a:ext uri="{FF2B5EF4-FFF2-40B4-BE49-F238E27FC236}">
                <a16:creationId xmlns:a16="http://schemas.microsoft.com/office/drawing/2014/main" id="{9F1ABEEC-1230-8944-A25B-601049EB4442}"/>
              </a:ext>
            </a:extLst>
          </p:cNvPr>
          <p:cNvGraphicFramePr>
            <a:graphicFrameLocks noChangeAspect="1"/>
          </p:cNvGraphicFramePr>
          <p:nvPr/>
        </p:nvGraphicFramePr>
        <p:xfrm>
          <a:off x="842963" y="1816100"/>
          <a:ext cx="7537450" cy="2971800"/>
        </p:xfrm>
        <a:graphic>
          <a:graphicData uri="http://schemas.openxmlformats.org/presentationml/2006/ole">
            <mc:AlternateContent xmlns:mc="http://schemas.openxmlformats.org/markup-compatibility/2006">
              <mc:Choice xmlns:v="urn:schemas-microsoft-com:vml" Requires="v">
                <p:oleObj spid="_x0000_s27690" name="Photo Editor Photo" r:id="rId3" imgW="2641600" imgH="1041400" progId="MSPhotoEd.3">
                  <p:embed/>
                </p:oleObj>
              </mc:Choice>
              <mc:Fallback>
                <p:oleObj name="Photo Editor Photo" r:id="rId3" imgW="2641600" imgH="1041400" progId="MSPhotoEd.3">
                  <p:embed/>
                  <p:pic>
                    <p:nvPicPr>
                      <p:cNvPr id="60420" name="Object 2">
                        <a:extLst>
                          <a:ext uri="{FF2B5EF4-FFF2-40B4-BE49-F238E27FC236}">
                            <a16:creationId xmlns:a16="http://schemas.microsoft.com/office/drawing/2014/main" id="{9F1ABEEC-1230-8944-A25B-601049EB4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63" y="1816100"/>
                        <a:ext cx="75374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9515574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35526"/>
                                        </p:tgtEl>
                                        <p:attrNameLst>
                                          <p:attrName>style.visibility</p:attrName>
                                        </p:attrNameLst>
                                      </p:cBhvr>
                                      <p:to>
                                        <p:strVal val="visible"/>
                                      </p:to>
                                    </p:set>
                                    <p:animEffect transition="in" filter="fade">
                                      <p:cBhvr>
                                        <p:cTn id="7" dur="1000"/>
                                        <p:tgtEl>
                                          <p:spTgt spid="3435526"/>
                                        </p:tgtEl>
                                      </p:cBhvr>
                                    </p:animEffect>
                                    <p:anim calcmode="lin" valueType="num">
                                      <p:cBhvr>
                                        <p:cTn id="8" dur="1000" fill="hold"/>
                                        <p:tgtEl>
                                          <p:spTgt spid="3435526"/>
                                        </p:tgtEl>
                                        <p:attrNameLst>
                                          <p:attrName>ppt_x</p:attrName>
                                        </p:attrNameLst>
                                      </p:cBhvr>
                                      <p:tavLst>
                                        <p:tav tm="0">
                                          <p:val>
                                            <p:strVal val="#ppt_x"/>
                                          </p:val>
                                        </p:tav>
                                        <p:tav tm="100000">
                                          <p:val>
                                            <p:strVal val="#ppt_x"/>
                                          </p:val>
                                        </p:tav>
                                      </p:tavLst>
                                    </p:anim>
                                    <p:anim calcmode="lin" valueType="num">
                                      <p:cBhvr>
                                        <p:cTn id="9" dur="1000" fill="hold"/>
                                        <p:tgtEl>
                                          <p:spTgt spid="34355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55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FB90FB0E-6A8F-8D47-8E22-85A13F8B6A1C}"/>
              </a:ext>
            </a:extLst>
          </p:cNvPr>
          <p:cNvSpPr>
            <a:spLocks noGrp="1" noChangeArrowheads="1"/>
          </p:cNvSpPr>
          <p:nvPr>
            <p:ph type="body" idx="1"/>
          </p:nvPr>
        </p:nvSpPr>
        <p:spPr>
          <a:xfrm>
            <a:off x="1016000" y="1549400"/>
            <a:ext cx="8026400" cy="4525963"/>
          </a:xfrm>
        </p:spPr>
        <p:txBody>
          <a:bodyPr/>
          <a:lstStyle/>
          <a:p>
            <a:pPr eaLnBrk="1" hangingPunct="1">
              <a:lnSpc>
                <a:spcPct val="90000"/>
              </a:lnSpc>
              <a:spcBef>
                <a:spcPct val="50000"/>
              </a:spcBef>
            </a:pPr>
            <a:r>
              <a:rPr lang="el-GR" altLang="en-US" sz="3000">
                <a:ea typeface="ＭＳ Ｐゴシック" panose="020B0600070205080204" pitchFamily="34" charset="-128"/>
              </a:rPr>
              <a:t>Η μεταβολή της πυκνότητας (</a:t>
            </a:r>
            <a:r>
              <a:rPr lang="en-US" altLang="en-US" sz="3000">
                <a:ea typeface="ＭＳ Ｐゴシック" panose="020B0600070205080204" pitchFamily="34" charset="-128"/>
              </a:rPr>
              <a:t>Choi </a:t>
            </a:r>
            <a:r>
              <a:rPr lang="el-GR" altLang="en-US" sz="3000">
                <a:ea typeface="ＭＳ Ｐゴシック" panose="020B0600070205080204" pitchFamily="34" charset="-128"/>
              </a:rPr>
              <a:t>κριτήρια) </a:t>
            </a:r>
          </a:p>
          <a:p>
            <a:pPr eaLnBrk="1" hangingPunct="1">
              <a:lnSpc>
                <a:spcPct val="90000"/>
              </a:lnSpc>
              <a:spcBef>
                <a:spcPct val="50000"/>
              </a:spcBef>
            </a:pPr>
            <a:r>
              <a:rPr lang="el-GR" altLang="en-US" sz="3000">
                <a:ea typeface="ＭＳ Ｐゴシック" panose="020B0600070205080204" pitchFamily="34" charset="-128"/>
              </a:rPr>
              <a:t>Ο έλεγχος συμμόρφωσης ασθενών για να αποκλειστεί η περίπτωση της ελλιπούς συμμόρφωσης πριν την επιβεβαίωση της επιδείνωσης</a:t>
            </a:r>
          </a:p>
          <a:p>
            <a:pPr eaLnBrk="1" hangingPunct="1">
              <a:lnSpc>
                <a:spcPct val="90000"/>
              </a:lnSpc>
              <a:spcBef>
                <a:spcPct val="50000"/>
              </a:spcBef>
            </a:pPr>
            <a:r>
              <a:rPr lang="el-GR" altLang="en-US" sz="3000">
                <a:ea typeface="ＭＳ Ｐゴシック" panose="020B0600070205080204" pitchFamily="34" charset="-128"/>
              </a:rPr>
              <a:t>Έλεγχος για πιθανή αλληλεπίδραση φαρμάκων, που μπορεί να οδηγεί σε υψηλότερες ή χαμηλότερες συγκεντρώσεις φαρμάκου (Α.Ε., απώλεια ανταπόκρισης)</a:t>
            </a:r>
            <a:endParaRPr lang="en-US" altLang="en-US" sz="3000">
              <a:ea typeface="ＭＳ Ｐゴシック" panose="020B0600070205080204" pitchFamily="34" charset="-128"/>
            </a:endParaRPr>
          </a:p>
        </p:txBody>
      </p:sp>
      <p:sp>
        <p:nvSpPr>
          <p:cNvPr id="61442" name="Text Box 3">
            <a:extLst>
              <a:ext uri="{FF2B5EF4-FFF2-40B4-BE49-F238E27FC236}">
                <a16:creationId xmlns:a16="http://schemas.microsoft.com/office/drawing/2014/main" id="{14291435-B8DB-E843-9E3F-799E6BAE545D}"/>
              </a:ext>
            </a:extLst>
          </p:cNvPr>
          <p:cNvSpPr txBox="1">
            <a:spLocks noChangeArrowheads="1"/>
          </p:cNvSpPr>
          <p:nvPr/>
        </p:nvSpPr>
        <p:spPr bwMode="auto">
          <a:xfrm>
            <a:off x="468313" y="6453188"/>
            <a:ext cx="8564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fi-FI" altLang="en-US" sz="1200">
                <a:latin typeface="Calibri" panose="020F0502020204030204" pitchFamily="34" charset="0"/>
              </a:rPr>
              <a:t>Blay et al. J Clin Oncol. 2007;25:1107-1113. </a:t>
            </a:r>
            <a:endParaRPr lang="en-US" altLang="en-US" sz="1200">
              <a:latin typeface="Calibri" panose="020F0502020204030204" pitchFamily="34" charset="0"/>
            </a:endParaRPr>
          </a:p>
        </p:txBody>
      </p:sp>
      <p:sp>
        <p:nvSpPr>
          <p:cNvPr id="61443" name="Rectangle 4">
            <a:extLst>
              <a:ext uri="{FF2B5EF4-FFF2-40B4-BE49-F238E27FC236}">
                <a16:creationId xmlns:a16="http://schemas.microsoft.com/office/drawing/2014/main" id="{BF7D49B2-EA87-2245-B3B4-1BA917E0826C}"/>
              </a:ext>
            </a:extLst>
          </p:cNvPr>
          <p:cNvSpPr>
            <a:spLocks noChangeArrowheads="1"/>
          </p:cNvSpPr>
          <p:nvPr/>
        </p:nvSpPr>
        <p:spPr bwMode="auto">
          <a:xfrm>
            <a:off x="0" y="465138"/>
            <a:ext cx="9144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n-US" sz="3200" b="1" dirty="0">
                <a:solidFill>
                  <a:srgbClr val="002060"/>
                </a:solidFill>
                <a:latin typeface="Calibri" panose="020F0502020204030204" pitchFamily="34" charset="0"/>
              </a:rPr>
              <a:t>Βέλτιστος χειρισμός ασθενών με </a:t>
            </a:r>
            <a:r>
              <a:rPr lang="en-US" altLang="en-US" sz="3200" b="1" dirty="0">
                <a:solidFill>
                  <a:srgbClr val="002060"/>
                </a:solidFill>
                <a:latin typeface="Calibri" panose="020F0502020204030204" pitchFamily="34" charset="0"/>
              </a:rPr>
              <a:t>GIST</a:t>
            </a:r>
            <a:endParaRPr lang="fi-FI" altLang="en-US" sz="3200" b="1" dirty="0">
              <a:solidFill>
                <a:srgbClr val="002060"/>
              </a:solidFill>
              <a:latin typeface="Calibri" panose="020F0502020204030204" pitchFamily="34" charset="0"/>
            </a:endParaRPr>
          </a:p>
        </p:txBody>
      </p:sp>
      <p:sp>
        <p:nvSpPr>
          <p:cNvPr id="2229254" name="AutoShape 6">
            <a:extLst>
              <a:ext uri="{FF2B5EF4-FFF2-40B4-BE49-F238E27FC236}">
                <a16:creationId xmlns:a16="http://schemas.microsoft.com/office/drawing/2014/main" id="{67CBA0F7-595C-2B4A-9D15-546A02A0BB23}"/>
              </a:ext>
            </a:extLst>
          </p:cNvPr>
          <p:cNvSpPr>
            <a:spLocks noChangeArrowheads="1"/>
          </p:cNvSpPr>
          <p:nvPr/>
        </p:nvSpPr>
        <p:spPr bwMode="auto">
          <a:xfrm>
            <a:off x="673100" y="1704975"/>
            <a:ext cx="7856538" cy="3732213"/>
          </a:xfrm>
          <a:prstGeom prst="horizontalScroll">
            <a:avLst>
              <a:gd name="adj" fmla="val 12500"/>
            </a:avLst>
          </a:prstGeom>
          <a:solidFill>
            <a:srgbClr val="FFFFCC"/>
          </a:solidFill>
          <a:ln w="1905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n-US" sz="1800">
                <a:solidFill>
                  <a:schemeClr val="hlink"/>
                </a:solidFill>
                <a:latin typeface="Calibri" panose="020F0502020204030204" pitchFamily="34" charset="0"/>
              </a:rPr>
              <a:t>Η ελλιπής συμμόρφωση ή η αλληλεπίδραση </a:t>
            </a:r>
          </a:p>
          <a:p>
            <a:pPr algn="ctr" eaLnBrk="1" hangingPunct="1"/>
            <a:r>
              <a:rPr lang="el-GR" altLang="en-US" sz="1800">
                <a:solidFill>
                  <a:schemeClr val="hlink"/>
                </a:solidFill>
                <a:latin typeface="Calibri" panose="020F0502020204030204" pitchFamily="34" charset="0"/>
              </a:rPr>
              <a:t>φαρμάκων μπορεί να είναι αιτία </a:t>
            </a:r>
          </a:p>
          <a:p>
            <a:pPr algn="ctr" eaLnBrk="1" hangingPunct="1"/>
            <a:r>
              <a:rPr lang="el-GR" altLang="en-US" sz="1800">
                <a:solidFill>
                  <a:schemeClr val="hlink"/>
                </a:solidFill>
                <a:latin typeface="Calibri" panose="020F0502020204030204" pitchFamily="34" charset="0"/>
              </a:rPr>
              <a:t>για λιγότερο ικανοποιητική ανταπόκριση</a:t>
            </a:r>
          </a:p>
        </p:txBody>
      </p:sp>
    </p:spTree>
    <p:extLst>
      <p:ext uri="{BB962C8B-B14F-4D97-AF65-F5344CB8AC3E}">
        <p14:creationId xmlns:p14="http://schemas.microsoft.com/office/powerpoint/2010/main" val="4028156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229254"/>
                                        </p:tgtEl>
                                        <p:attrNameLst>
                                          <p:attrName>style.visibility</p:attrName>
                                        </p:attrNameLst>
                                      </p:cBhvr>
                                      <p:to>
                                        <p:strVal val="visible"/>
                                      </p:to>
                                    </p:set>
                                    <p:anim calcmode="lin" valueType="num">
                                      <p:cBhvr>
                                        <p:cTn id="7" dur="1000" fill="hold"/>
                                        <p:tgtEl>
                                          <p:spTgt spid="2229254"/>
                                        </p:tgtEl>
                                        <p:attrNameLst>
                                          <p:attrName>ppt_x</p:attrName>
                                        </p:attrNameLst>
                                      </p:cBhvr>
                                      <p:tavLst>
                                        <p:tav tm="0">
                                          <p:val>
                                            <p:strVal val="#ppt_x-.2"/>
                                          </p:val>
                                        </p:tav>
                                        <p:tav tm="100000">
                                          <p:val>
                                            <p:strVal val="#ppt_x"/>
                                          </p:val>
                                        </p:tav>
                                      </p:tavLst>
                                    </p:anim>
                                    <p:anim calcmode="lin" valueType="num">
                                      <p:cBhvr>
                                        <p:cTn id="8" dur="1000" fill="hold"/>
                                        <p:tgtEl>
                                          <p:spTgt spid="22292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29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92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The Disease is the Medium</a:t>
            </a:r>
            <a:br>
              <a:rPr lang="en-US" sz="3200" b="1" dirty="0">
                <a:solidFill>
                  <a:srgbClr val="002060"/>
                </a:solidFill>
              </a:rPr>
            </a:br>
            <a:r>
              <a:rPr lang="en-US" sz="3200" b="1" dirty="0">
                <a:solidFill>
                  <a:srgbClr val="002060"/>
                </a:solidFill>
              </a:rPr>
              <a:t>The Mechanism is the Message</a:t>
            </a:r>
          </a:p>
        </p:txBody>
      </p:sp>
      <p:sp>
        <p:nvSpPr>
          <p:cNvPr id="3" name="Content Placeholder 2"/>
          <p:cNvSpPr>
            <a:spLocks noGrp="1"/>
          </p:cNvSpPr>
          <p:nvPr>
            <p:ph idx="1"/>
          </p:nvPr>
        </p:nvSpPr>
        <p:spPr/>
        <p:txBody>
          <a:bodyPr/>
          <a:lstStyle/>
          <a:p>
            <a:r>
              <a:rPr lang="en-US" dirty="0"/>
              <a:t>Understanding the basic mechanisms of GIST at the molecular level</a:t>
            </a:r>
          </a:p>
          <a:p>
            <a:r>
              <a:rPr lang="en-US" dirty="0"/>
              <a:t>Diagnosing patients correctly</a:t>
            </a:r>
          </a:p>
          <a:p>
            <a:r>
              <a:rPr lang="en-US" dirty="0"/>
              <a:t>Understanding clinically relevant GIST variations</a:t>
            </a:r>
          </a:p>
          <a:p>
            <a:r>
              <a:rPr lang="en-US" dirty="0"/>
              <a:t>Understanding resistance to overcome barriers to cure </a:t>
            </a:r>
          </a:p>
          <a:p>
            <a:endParaRPr lang="en-US" dirty="0"/>
          </a:p>
          <a:p>
            <a:endParaRPr lang="en-US" dirty="0"/>
          </a:p>
        </p:txBody>
      </p:sp>
    </p:spTree>
    <p:extLst>
      <p:ext uri="{BB962C8B-B14F-4D97-AF65-F5344CB8AC3E}">
        <p14:creationId xmlns:p14="http://schemas.microsoft.com/office/powerpoint/2010/main" val="1823906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7" name="Group 13">
            <a:extLst>
              <a:ext uri="{FF2B5EF4-FFF2-40B4-BE49-F238E27FC236}">
                <a16:creationId xmlns:a16="http://schemas.microsoft.com/office/drawing/2014/main" id="{30461AD6-BA2C-F84C-A4B3-6AE851B781BB}"/>
              </a:ext>
            </a:extLst>
          </p:cNvPr>
          <p:cNvGrpSpPr>
            <a:grpSpLocks/>
          </p:cNvGrpSpPr>
          <p:nvPr/>
        </p:nvGrpSpPr>
        <p:grpSpPr bwMode="auto">
          <a:xfrm>
            <a:off x="2328863" y="2205038"/>
            <a:ext cx="5002212" cy="3960812"/>
            <a:chOff x="739" y="1797"/>
            <a:chExt cx="2631" cy="2087"/>
          </a:xfrm>
        </p:grpSpPr>
        <p:pic>
          <p:nvPicPr>
            <p:cNvPr id="70659" name="Picture 3" descr="Carbotti_Post1mese1">
              <a:extLst>
                <a:ext uri="{FF2B5EF4-FFF2-40B4-BE49-F238E27FC236}">
                  <a16:creationId xmlns:a16="http://schemas.microsoft.com/office/drawing/2014/main" id="{B416EA39-A774-3C46-B8D1-D6A3E6066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 y="1797"/>
              <a:ext cx="2631" cy="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Oval 5">
              <a:extLst>
                <a:ext uri="{FF2B5EF4-FFF2-40B4-BE49-F238E27FC236}">
                  <a16:creationId xmlns:a16="http://schemas.microsoft.com/office/drawing/2014/main" id="{3C289F73-F0A6-764A-A9A6-5AEE6F1F4A8B}"/>
                </a:ext>
              </a:extLst>
            </p:cNvPr>
            <p:cNvSpPr>
              <a:spLocks noChangeArrowheads="1"/>
            </p:cNvSpPr>
            <p:nvPr/>
          </p:nvSpPr>
          <p:spPr bwMode="auto">
            <a:xfrm>
              <a:off x="1601" y="1933"/>
              <a:ext cx="725" cy="545"/>
            </a:xfrm>
            <a:prstGeom prst="ellipse">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grpSp>
      <p:sp>
        <p:nvSpPr>
          <p:cNvPr id="70658" name="Rectangle 11">
            <a:extLst>
              <a:ext uri="{FF2B5EF4-FFF2-40B4-BE49-F238E27FC236}">
                <a16:creationId xmlns:a16="http://schemas.microsoft.com/office/drawing/2014/main" id="{BA2D650D-9516-8345-A579-A95944818F4C}"/>
              </a:ext>
            </a:extLst>
          </p:cNvPr>
          <p:cNvSpPr>
            <a:spLocks noChangeArrowheads="1"/>
          </p:cNvSpPr>
          <p:nvPr/>
        </p:nvSpPr>
        <p:spPr bwMode="auto">
          <a:xfrm>
            <a:off x="0" y="254000"/>
            <a:ext cx="91440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dirty="0">
                <a:latin typeface="Calibri" panose="020F0502020204030204" pitchFamily="34" charset="0"/>
              </a:rPr>
              <a:t> </a:t>
            </a:r>
            <a:r>
              <a:rPr lang="el-GR" altLang="en-US" sz="2800" b="1" dirty="0">
                <a:latin typeface="Calibri" panose="020F0502020204030204" pitchFamily="34" charset="0"/>
              </a:rPr>
              <a:t>Στην τοπική υποτροπή  </a:t>
            </a:r>
            <a:r>
              <a:rPr lang="el-GR" altLang="en-US" sz="2800" b="1" dirty="0">
                <a:solidFill>
                  <a:srgbClr val="F86400"/>
                </a:solidFill>
                <a:latin typeface="Calibri" panose="020F0502020204030204" pitchFamily="34" charset="0"/>
              </a:rPr>
              <a:t>θα πρέπει να εκτιμηθεί </a:t>
            </a:r>
          </a:p>
          <a:p>
            <a:pPr algn="ctr" eaLnBrk="1" hangingPunct="1"/>
            <a:r>
              <a:rPr lang="el-GR" altLang="en-US" sz="2800" b="1" dirty="0">
                <a:latin typeface="Calibri" panose="020F0502020204030204" pitchFamily="34" charset="0"/>
              </a:rPr>
              <a:t>η </a:t>
            </a:r>
            <a:r>
              <a:rPr lang="el-GR" altLang="en-US" sz="2800" b="1" dirty="0" err="1">
                <a:latin typeface="Calibri" panose="020F0502020204030204" pitchFamily="34" charset="0"/>
              </a:rPr>
              <a:t>εξαιρεσιμότητα</a:t>
            </a:r>
            <a:r>
              <a:rPr lang="en-US" altLang="en-US" sz="2800" b="1" dirty="0">
                <a:latin typeface="Calibri" panose="020F0502020204030204" pitchFamily="34" charset="0"/>
              </a:rPr>
              <a:t>/</a:t>
            </a:r>
            <a:r>
              <a:rPr lang="el-GR" altLang="en-US" sz="2800" b="1" dirty="0">
                <a:latin typeface="Calibri" panose="020F0502020204030204" pitchFamily="34" charset="0"/>
              </a:rPr>
              <a:t>τοπική θεραπεία </a:t>
            </a:r>
            <a:br>
              <a:rPr lang="el-GR" altLang="en-US" sz="2800" b="1" dirty="0">
                <a:latin typeface="Calibri" panose="020F0502020204030204" pitchFamily="34" charset="0"/>
              </a:rPr>
            </a:br>
            <a:endParaRPr lang="fi-FI" altLang="en-US" sz="2800" b="1" dirty="0">
              <a:solidFill>
                <a:srgbClr val="F86400"/>
              </a:solidFill>
              <a:latin typeface="Calibri" panose="020F0502020204030204" pitchFamily="34" charset="0"/>
            </a:endParaRPr>
          </a:p>
        </p:txBody>
      </p:sp>
    </p:spTree>
    <p:extLst>
      <p:ext uri="{BB962C8B-B14F-4D97-AF65-F5344CB8AC3E}">
        <p14:creationId xmlns:p14="http://schemas.microsoft.com/office/powerpoint/2010/main" val="3755275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a:solidFill>
                  <a:srgbClr val="002060"/>
                </a:solidFill>
              </a:rPr>
              <a:t>Imatinib</a:t>
            </a:r>
            <a:r>
              <a:rPr lang="en-US" sz="2400" b="1" dirty="0">
                <a:solidFill>
                  <a:srgbClr val="002060"/>
                </a:solidFill>
              </a:rPr>
              <a:t> dose escalation + local therapy </a:t>
            </a:r>
            <a:br>
              <a:rPr lang="en-US" sz="2400" dirty="0">
                <a:solidFill>
                  <a:srgbClr val="002060"/>
                </a:solidFill>
              </a:rPr>
            </a:br>
            <a:endParaRPr lang="en-US" sz="2400" dirty="0">
              <a:solidFill>
                <a:srgbClr val="002060"/>
              </a:solidFill>
            </a:endParaRPr>
          </a:p>
        </p:txBody>
      </p:sp>
      <p:pic>
        <p:nvPicPr>
          <p:cNvPr id="3" name="Picture 2" descr="Screen Shot 2017-12-16 at 07.3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843771"/>
            <a:ext cx="6858000" cy="4156979"/>
          </a:xfrm>
          <a:prstGeom prst="rect">
            <a:avLst/>
          </a:prstGeom>
        </p:spPr>
      </p:pic>
    </p:spTree>
    <p:extLst>
      <p:ext uri="{BB962C8B-B14F-4D97-AF65-F5344CB8AC3E}">
        <p14:creationId xmlns:p14="http://schemas.microsoft.com/office/powerpoint/2010/main" val="3823581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AEB7493-33D6-6C47-B3C0-FBC6CEEBBD65}"/>
              </a:ext>
            </a:extLst>
          </p:cNvPr>
          <p:cNvSpPr>
            <a:spLocks noChangeArrowheads="1"/>
          </p:cNvSpPr>
          <p:nvPr/>
        </p:nvSpPr>
        <p:spPr bwMode="auto">
          <a:xfrm>
            <a:off x="684213" y="188913"/>
            <a:ext cx="7632700" cy="6408737"/>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pic>
        <p:nvPicPr>
          <p:cNvPr id="1950723" name="Picture 3">
            <a:extLst>
              <a:ext uri="{FF2B5EF4-FFF2-40B4-BE49-F238E27FC236}">
                <a16:creationId xmlns:a16="http://schemas.microsoft.com/office/drawing/2014/main" id="{8507C00B-63B5-264D-AC08-C9DAFE0D1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90" t="3824" r="17569" b="1740"/>
          <a:stretch>
            <a:fillRect/>
          </a:stretch>
        </p:blipFill>
        <p:spPr bwMode="auto">
          <a:xfrm>
            <a:off x="1042988" y="404813"/>
            <a:ext cx="324167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50724" name="Picture 4">
            <a:extLst>
              <a:ext uri="{FF2B5EF4-FFF2-40B4-BE49-F238E27FC236}">
                <a16:creationId xmlns:a16="http://schemas.microsoft.com/office/drawing/2014/main" id="{BDA4F6B6-565F-1140-AB0A-090A14F87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541" t="3116" r="18182" b="2841"/>
          <a:stretch>
            <a:fillRect/>
          </a:stretch>
        </p:blipFill>
        <p:spPr bwMode="auto">
          <a:xfrm>
            <a:off x="4859338" y="404813"/>
            <a:ext cx="309721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50725" name="Picture 5">
            <a:extLst>
              <a:ext uri="{FF2B5EF4-FFF2-40B4-BE49-F238E27FC236}">
                <a16:creationId xmlns:a16="http://schemas.microsoft.com/office/drawing/2014/main" id="{E0212341-FFBC-D746-9CB3-4D9CFC2DC5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150" t="2769" r="18813" b="2464"/>
          <a:stretch>
            <a:fillRect/>
          </a:stretch>
        </p:blipFill>
        <p:spPr bwMode="auto">
          <a:xfrm>
            <a:off x="1042988" y="3429000"/>
            <a:ext cx="32416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50726" name="Picture 6">
            <a:extLst>
              <a:ext uri="{FF2B5EF4-FFF2-40B4-BE49-F238E27FC236}">
                <a16:creationId xmlns:a16="http://schemas.microsoft.com/office/drawing/2014/main" id="{A5766770-FD89-E54F-A0CF-26F934E757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794" t="3432" r="16090" b="3131"/>
          <a:stretch>
            <a:fillRect/>
          </a:stretch>
        </p:blipFill>
        <p:spPr bwMode="auto">
          <a:xfrm>
            <a:off x="4572000" y="3429000"/>
            <a:ext cx="360045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950727" name="Text Box 7">
            <a:extLst>
              <a:ext uri="{FF2B5EF4-FFF2-40B4-BE49-F238E27FC236}">
                <a16:creationId xmlns:a16="http://schemas.microsoft.com/office/drawing/2014/main" id="{C02F4223-93B8-6846-B0CA-0E46B8AE0B3B}"/>
              </a:ext>
            </a:extLst>
          </p:cNvPr>
          <p:cNvSpPr txBox="1">
            <a:spLocks noChangeArrowheads="1"/>
          </p:cNvSpPr>
          <p:nvPr/>
        </p:nvSpPr>
        <p:spPr bwMode="auto">
          <a:xfrm>
            <a:off x="755650" y="2736850"/>
            <a:ext cx="7632700" cy="155575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1" tIns="45715" rIns="91431" bIns="45715">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it-IT" altLang="en-US" sz="4800">
                <a:solidFill>
                  <a:schemeClr val="bg1"/>
                </a:solidFill>
                <a:latin typeface="Calibri" panose="020F0502020204030204" pitchFamily="34" charset="0"/>
              </a:rPr>
              <a:t>Median time to secondary progression 6-12 months</a:t>
            </a:r>
          </a:p>
        </p:txBody>
      </p:sp>
    </p:spTree>
    <p:extLst>
      <p:ext uri="{BB962C8B-B14F-4D97-AF65-F5344CB8AC3E}">
        <p14:creationId xmlns:p14="http://schemas.microsoft.com/office/powerpoint/2010/main" val="929464360"/>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950723"/>
                                        </p:tgtEl>
                                        <p:attrNameLst>
                                          <p:attrName>style.visibility</p:attrName>
                                        </p:attrNameLst>
                                      </p:cBhvr>
                                      <p:to>
                                        <p:strVal val="visible"/>
                                      </p:to>
                                    </p:set>
                                    <p:animEffect transition="in" filter="dissolve">
                                      <p:cBhvr>
                                        <p:cTn id="7" dur="500"/>
                                        <p:tgtEl>
                                          <p:spTgt spid="195072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950724"/>
                                        </p:tgtEl>
                                        <p:attrNameLst>
                                          <p:attrName>style.visibility</p:attrName>
                                        </p:attrNameLst>
                                      </p:cBhvr>
                                      <p:to>
                                        <p:strVal val="visible"/>
                                      </p:to>
                                    </p:set>
                                    <p:animEffect transition="in" filter="dissolve">
                                      <p:cBhvr>
                                        <p:cTn id="11" dur="500"/>
                                        <p:tgtEl>
                                          <p:spTgt spid="1950724"/>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950725"/>
                                        </p:tgtEl>
                                        <p:attrNameLst>
                                          <p:attrName>style.visibility</p:attrName>
                                        </p:attrNameLst>
                                      </p:cBhvr>
                                      <p:to>
                                        <p:strVal val="visible"/>
                                      </p:to>
                                    </p:set>
                                    <p:animEffect transition="in" filter="dissolve">
                                      <p:cBhvr>
                                        <p:cTn id="15" dur="500"/>
                                        <p:tgtEl>
                                          <p:spTgt spid="195072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950726"/>
                                        </p:tgtEl>
                                        <p:attrNameLst>
                                          <p:attrName>style.visibility</p:attrName>
                                        </p:attrNameLst>
                                      </p:cBhvr>
                                      <p:to>
                                        <p:strVal val="visible"/>
                                      </p:to>
                                    </p:set>
                                    <p:animEffect transition="in" filter="dissolve">
                                      <p:cBhvr>
                                        <p:cTn id="19" dur="500"/>
                                        <p:tgtEl>
                                          <p:spTgt spid="19507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950727"/>
                                        </p:tgtEl>
                                        <p:attrNameLst>
                                          <p:attrName>style.visibility</p:attrName>
                                        </p:attrNameLst>
                                      </p:cBhvr>
                                      <p:to>
                                        <p:strVal val="visible"/>
                                      </p:to>
                                    </p:set>
                                    <p:animEffect transition="in" filter="dissolve">
                                      <p:cBhvr>
                                        <p:cTn id="24" dur="500"/>
                                        <p:tgtEl>
                                          <p:spTgt spid="195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07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1715" name="Picture 3" descr="ser003img00049">
            <a:extLst>
              <a:ext uri="{FF2B5EF4-FFF2-40B4-BE49-F238E27FC236}">
                <a16:creationId xmlns:a16="http://schemas.microsoft.com/office/drawing/2014/main" id="{822CA2A6-911A-F04C-BCBE-8464CF2E7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484313"/>
            <a:ext cx="378618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1716" name="Picture 4" descr="ser005img00015">
            <a:extLst>
              <a:ext uri="{FF2B5EF4-FFF2-40B4-BE49-F238E27FC236}">
                <a16:creationId xmlns:a16="http://schemas.microsoft.com/office/drawing/2014/main" id="{2C417EF7-89B1-614D-ADC7-1C2400714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688" y="2520950"/>
            <a:ext cx="37846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1717" name="Picture 5" descr="ser002img00054">
            <a:extLst>
              <a:ext uri="{FF2B5EF4-FFF2-40B4-BE49-F238E27FC236}">
                <a16:creationId xmlns:a16="http://schemas.microsoft.com/office/drawing/2014/main" id="{F3A573F1-7FFC-6F4A-8E08-CD20A0E9C3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6350" y="3600450"/>
            <a:ext cx="38100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6">
            <a:extLst>
              <a:ext uri="{FF2B5EF4-FFF2-40B4-BE49-F238E27FC236}">
                <a16:creationId xmlns:a16="http://schemas.microsoft.com/office/drawing/2014/main" id="{3DECCBE2-C22C-B849-BC67-135CF8C38D1B}"/>
              </a:ext>
            </a:extLst>
          </p:cNvPr>
          <p:cNvSpPr>
            <a:spLocks noChangeArrowheads="1"/>
          </p:cNvSpPr>
          <p:nvPr/>
        </p:nvSpPr>
        <p:spPr bwMode="auto">
          <a:xfrm>
            <a:off x="0" y="373063"/>
            <a:ext cx="9144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a:latin typeface="Calibri" panose="020F0502020204030204" pitchFamily="34" charset="0"/>
              </a:rPr>
              <a:t> </a:t>
            </a:r>
            <a:r>
              <a:rPr lang="el-GR" altLang="en-US" sz="2800" b="1">
                <a:latin typeface="Calibri" panose="020F0502020204030204" pitchFamily="34" charset="0"/>
              </a:rPr>
              <a:t>Σε γενικευμένη επιδείνωση </a:t>
            </a:r>
            <a:br>
              <a:rPr lang="el-GR" altLang="en-US" sz="2800" b="1">
                <a:latin typeface="Calibri" panose="020F0502020204030204" pitchFamily="34" charset="0"/>
              </a:rPr>
            </a:br>
            <a:r>
              <a:rPr lang="el-GR" altLang="en-US" sz="2800" b="1">
                <a:latin typeface="Calibri" panose="020F0502020204030204" pitchFamily="34" charset="0"/>
              </a:rPr>
              <a:t>το χειρουργείο </a:t>
            </a:r>
            <a:r>
              <a:rPr lang="el-GR" altLang="en-US" sz="2800" b="1">
                <a:solidFill>
                  <a:srgbClr val="F86400"/>
                </a:solidFill>
                <a:latin typeface="Calibri" panose="020F0502020204030204" pitchFamily="34" charset="0"/>
              </a:rPr>
              <a:t>δε συνιστάται</a:t>
            </a:r>
            <a:endParaRPr lang="fi-FI" altLang="en-US" sz="2800" b="1">
              <a:solidFill>
                <a:srgbClr val="F86400"/>
              </a:solidFill>
              <a:latin typeface="Calibri" panose="020F0502020204030204" pitchFamily="34" charset="0"/>
            </a:endParaRPr>
          </a:p>
        </p:txBody>
      </p:sp>
    </p:spTree>
    <p:extLst>
      <p:ext uri="{BB962C8B-B14F-4D97-AF65-F5344CB8AC3E}">
        <p14:creationId xmlns:p14="http://schemas.microsoft.com/office/powerpoint/2010/main" val="766309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71715"/>
                                        </p:tgtEl>
                                        <p:attrNameLst>
                                          <p:attrName>style.visibility</p:attrName>
                                        </p:attrNameLst>
                                      </p:cBhvr>
                                      <p:to>
                                        <p:strVal val="visible"/>
                                      </p:to>
                                    </p:set>
                                    <p:animEffect transition="in" filter="dissolve">
                                      <p:cBhvr>
                                        <p:cTn id="7" dur="500"/>
                                        <p:tgtEl>
                                          <p:spTgt spid="35717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571716"/>
                                        </p:tgtEl>
                                        <p:attrNameLst>
                                          <p:attrName>style.visibility</p:attrName>
                                        </p:attrNameLst>
                                      </p:cBhvr>
                                      <p:to>
                                        <p:strVal val="visible"/>
                                      </p:to>
                                    </p:set>
                                    <p:animEffect transition="in" filter="dissolve">
                                      <p:cBhvr>
                                        <p:cTn id="12" dur="500"/>
                                        <p:tgtEl>
                                          <p:spTgt spid="35717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571717"/>
                                        </p:tgtEl>
                                        <p:attrNameLst>
                                          <p:attrName>style.visibility</p:attrName>
                                        </p:attrNameLst>
                                      </p:cBhvr>
                                      <p:to>
                                        <p:strVal val="visible"/>
                                      </p:to>
                                    </p:set>
                                    <p:animEffect transition="in" filter="dissolve">
                                      <p:cBhvr>
                                        <p:cTn id="17" dur="500"/>
                                        <p:tgtEl>
                                          <p:spTgt spid="3571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
            <a:extLst>
              <a:ext uri="{FF2B5EF4-FFF2-40B4-BE49-F238E27FC236}">
                <a16:creationId xmlns:a16="http://schemas.microsoft.com/office/drawing/2014/main" id="{D6D0969E-12BA-0341-8FFA-F4024B36F704}"/>
              </a:ext>
            </a:extLst>
          </p:cNvPr>
          <p:cNvSpPr txBox="1">
            <a:spLocks noChangeArrowheads="1"/>
          </p:cNvSpPr>
          <p:nvPr/>
        </p:nvSpPr>
        <p:spPr bwMode="auto">
          <a:xfrm>
            <a:off x="5640388" y="6361113"/>
            <a:ext cx="34178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12" tIns="43206" rIns="86412" bIns="43206">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b="1">
                <a:latin typeface="Calibri" panose="020F0502020204030204" pitchFamily="34" charset="0"/>
              </a:rPr>
              <a:t>Zalcberg et al. Proc Am Soc Clin Oncol. 2004</a:t>
            </a:r>
          </a:p>
          <a:p>
            <a:r>
              <a:rPr lang="en-US" altLang="en-US" sz="1200" b="1">
                <a:latin typeface="Calibri" panose="020F0502020204030204" pitchFamily="34" charset="0"/>
              </a:rPr>
              <a:t>Rankin et al. Proc Am Soc Clin Oncol. 2004</a:t>
            </a:r>
            <a:endParaRPr lang="fr-FR" altLang="en-US" sz="1200" b="1">
              <a:latin typeface="Calibri" panose="020F0502020204030204" pitchFamily="34" charset="0"/>
            </a:endParaRPr>
          </a:p>
        </p:txBody>
      </p:sp>
      <p:sp>
        <p:nvSpPr>
          <p:cNvPr id="75778" name="AutoShape 3">
            <a:extLst>
              <a:ext uri="{FF2B5EF4-FFF2-40B4-BE49-F238E27FC236}">
                <a16:creationId xmlns:a16="http://schemas.microsoft.com/office/drawing/2014/main" id="{F6CB4614-DE3D-CB44-A3E1-569ACEE83A17}"/>
              </a:ext>
            </a:extLst>
          </p:cNvPr>
          <p:cNvSpPr>
            <a:spLocks noChangeAspect="1" noChangeArrowheads="1" noTextEdit="1"/>
          </p:cNvSpPr>
          <p:nvPr/>
        </p:nvSpPr>
        <p:spPr bwMode="auto">
          <a:xfrm>
            <a:off x="242888" y="2117725"/>
            <a:ext cx="4160837"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79" name="Rectangle 4">
            <a:extLst>
              <a:ext uri="{FF2B5EF4-FFF2-40B4-BE49-F238E27FC236}">
                <a16:creationId xmlns:a16="http://schemas.microsoft.com/office/drawing/2014/main" id="{E2771F5E-BA7A-DC4F-B55B-52419808D00F}"/>
              </a:ext>
            </a:extLst>
          </p:cNvPr>
          <p:cNvSpPr>
            <a:spLocks noChangeArrowheads="1"/>
          </p:cNvSpPr>
          <p:nvPr/>
        </p:nvSpPr>
        <p:spPr bwMode="auto">
          <a:xfrm>
            <a:off x="2525713" y="4981575"/>
            <a:ext cx="288925" cy="968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75780" name="Rectangle 5">
            <a:extLst>
              <a:ext uri="{FF2B5EF4-FFF2-40B4-BE49-F238E27FC236}">
                <a16:creationId xmlns:a16="http://schemas.microsoft.com/office/drawing/2014/main" id="{ABF57E8F-A3CA-9345-9DF8-86215356B0D7}"/>
              </a:ext>
            </a:extLst>
          </p:cNvPr>
          <p:cNvSpPr>
            <a:spLocks noChangeArrowheads="1"/>
          </p:cNvSpPr>
          <p:nvPr/>
        </p:nvSpPr>
        <p:spPr bwMode="auto">
          <a:xfrm>
            <a:off x="3244850" y="3910013"/>
            <a:ext cx="292100" cy="11684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75781" name="Rectangle 6">
            <a:extLst>
              <a:ext uri="{FF2B5EF4-FFF2-40B4-BE49-F238E27FC236}">
                <a16:creationId xmlns:a16="http://schemas.microsoft.com/office/drawing/2014/main" id="{FE72E7F2-9469-144E-934D-59E72A8ED428}"/>
              </a:ext>
            </a:extLst>
          </p:cNvPr>
          <p:cNvSpPr>
            <a:spLocks noChangeArrowheads="1"/>
          </p:cNvSpPr>
          <p:nvPr/>
        </p:nvSpPr>
        <p:spPr bwMode="auto">
          <a:xfrm>
            <a:off x="3965575" y="2517775"/>
            <a:ext cx="290513" cy="25606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75782" name="Rectangle 7">
            <a:extLst>
              <a:ext uri="{FF2B5EF4-FFF2-40B4-BE49-F238E27FC236}">
                <a16:creationId xmlns:a16="http://schemas.microsoft.com/office/drawing/2014/main" id="{FDEB3870-838F-7D4D-BDC8-77E79F1B8265}"/>
              </a:ext>
            </a:extLst>
          </p:cNvPr>
          <p:cNvSpPr>
            <a:spLocks noChangeArrowheads="1"/>
          </p:cNvSpPr>
          <p:nvPr/>
        </p:nvSpPr>
        <p:spPr bwMode="auto">
          <a:xfrm>
            <a:off x="4683125" y="5046663"/>
            <a:ext cx="288925" cy="317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75783" name="Line 8">
            <a:extLst>
              <a:ext uri="{FF2B5EF4-FFF2-40B4-BE49-F238E27FC236}">
                <a16:creationId xmlns:a16="http://schemas.microsoft.com/office/drawing/2014/main" id="{2A41102C-AE8C-5349-8263-6A04678A30FF}"/>
              </a:ext>
            </a:extLst>
          </p:cNvPr>
          <p:cNvSpPr>
            <a:spLocks noChangeShapeType="1"/>
          </p:cNvSpPr>
          <p:nvPr/>
        </p:nvSpPr>
        <p:spPr bwMode="auto">
          <a:xfrm>
            <a:off x="1597025" y="2382838"/>
            <a:ext cx="0" cy="2695575"/>
          </a:xfrm>
          <a:prstGeom prst="line">
            <a:avLst/>
          </a:prstGeom>
          <a:noFill/>
          <a:ln w="19050">
            <a:solidFill>
              <a:srgbClr val="FF7D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4" name="Line 9">
            <a:extLst>
              <a:ext uri="{FF2B5EF4-FFF2-40B4-BE49-F238E27FC236}">
                <a16:creationId xmlns:a16="http://schemas.microsoft.com/office/drawing/2014/main" id="{79C13EB2-19F1-0647-BDEA-EA74D1DC5432}"/>
              </a:ext>
            </a:extLst>
          </p:cNvPr>
          <p:cNvSpPr>
            <a:spLocks noChangeShapeType="1"/>
          </p:cNvSpPr>
          <p:nvPr/>
        </p:nvSpPr>
        <p:spPr bwMode="auto">
          <a:xfrm>
            <a:off x="1566863" y="5078413"/>
            <a:ext cx="30162"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5" name="Line 10">
            <a:extLst>
              <a:ext uri="{FF2B5EF4-FFF2-40B4-BE49-F238E27FC236}">
                <a16:creationId xmlns:a16="http://schemas.microsoft.com/office/drawing/2014/main" id="{73E94D58-643B-7341-9451-AEA673AE5BA4}"/>
              </a:ext>
            </a:extLst>
          </p:cNvPr>
          <p:cNvSpPr>
            <a:spLocks noChangeShapeType="1"/>
          </p:cNvSpPr>
          <p:nvPr/>
        </p:nvSpPr>
        <p:spPr bwMode="auto">
          <a:xfrm>
            <a:off x="1566863" y="4694238"/>
            <a:ext cx="30162"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6" name="Line 11">
            <a:extLst>
              <a:ext uri="{FF2B5EF4-FFF2-40B4-BE49-F238E27FC236}">
                <a16:creationId xmlns:a16="http://schemas.microsoft.com/office/drawing/2014/main" id="{263ED1B8-762E-074D-BA59-E623F3AE3B1F}"/>
              </a:ext>
            </a:extLst>
          </p:cNvPr>
          <p:cNvSpPr>
            <a:spLocks noChangeShapeType="1"/>
          </p:cNvSpPr>
          <p:nvPr/>
        </p:nvSpPr>
        <p:spPr bwMode="auto">
          <a:xfrm>
            <a:off x="1566863" y="4310063"/>
            <a:ext cx="30162"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7" name="Line 12">
            <a:extLst>
              <a:ext uri="{FF2B5EF4-FFF2-40B4-BE49-F238E27FC236}">
                <a16:creationId xmlns:a16="http://schemas.microsoft.com/office/drawing/2014/main" id="{C76D0CF4-5DB8-CF48-BC3F-1EA3A391E703}"/>
              </a:ext>
            </a:extLst>
          </p:cNvPr>
          <p:cNvSpPr>
            <a:spLocks noChangeShapeType="1"/>
          </p:cNvSpPr>
          <p:nvPr/>
        </p:nvSpPr>
        <p:spPr bwMode="auto">
          <a:xfrm>
            <a:off x="1566863" y="3925888"/>
            <a:ext cx="30162"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8" name="Line 13">
            <a:extLst>
              <a:ext uri="{FF2B5EF4-FFF2-40B4-BE49-F238E27FC236}">
                <a16:creationId xmlns:a16="http://schemas.microsoft.com/office/drawing/2014/main" id="{F40629FB-A73E-EE46-A2E1-6D71879513CE}"/>
              </a:ext>
            </a:extLst>
          </p:cNvPr>
          <p:cNvSpPr>
            <a:spLocks noChangeShapeType="1"/>
          </p:cNvSpPr>
          <p:nvPr/>
        </p:nvSpPr>
        <p:spPr bwMode="auto">
          <a:xfrm>
            <a:off x="1566863" y="3533775"/>
            <a:ext cx="30162" cy="317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9" name="Line 14">
            <a:extLst>
              <a:ext uri="{FF2B5EF4-FFF2-40B4-BE49-F238E27FC236}">
                <a16:creationId xmlns:a16="http://schemas.microsoft.com/office/drawing/2014/main" id="{AD10A9D0-47C3-3D4D-A4B8-D0D97142D463}"/>
              </a:ext>
            </a:extLst>
          </p:cNvPr>
          <p:cNvSpPr>
            <a:spLocks noChangeShapeType="1"/>
          </p:cNvSpPr>
          <p:nvPr/>
        </p:nvSpPr>
        <p:spPr bwMode="auto">
          <a:xfrm>
            <a:off x="1566863" y="3151188"/>
            <a:ext cx="30162"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0" name="Line 15">
            <a:extLst>
              <a:ext uri="{FF2B5EF4-FFF2-40B4-BE49-F238E27FC236}">
                <a16:creationId xmlns:a16="http://schemas.microsoft.com/office/drawing/2014/main" id="{A5CB83E9-5D9A-0940-930F-C600C27EF0C7}"/>
              </a:ext>
            </a:extLst>
          </p:cNvPr>
          <p:cNvSpPr>
            <a:spLocks noChangeShapeType="1"/>
          </p:cNvSpPr>
          <p:nvPr/>
        </p:nvSpPr>
        <p:spPr bwMode="auto">
          <a:xfrm>
            <a:off x="1566863" y="2765425"/>
            <a:ext cx="30162" cy="317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1" name="Line 16">
            <a:extLst>
              <a:ext uri="{FF2B5EF4-FFF2-40B4-BE49-F238E27FC236}">
                <a16:creationId xmlns:a16="http://schemas.microsoft.com/office/drawing/2014/main" id="{B6CBFBE2-BD7A-F64F-95D2-6342413FC633}"/>
              </a:ext>
            </a:extLst>
          </p:cNvPr>
          <p:cNvSpPr>
            <a:spLocks noChangeShapeType="1"/>
          </p:cNvSpPr>
          <p:nvPr/>
        </p:nvSpPr>
        <p:spPr bwMode="auto">
          <a:xfrm>
            <a:off x="1566863" y="2382838"/>
            <a:ext cx="30162"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2" name="Line 17">
            <a:extLst>
              <a:ext uri="{FF2B5EF4-FFF2-40B4-BE49-F238E27FC236}">
                <a16:creationId xmlns:a16="http://schemas.microsoft.com/office/drawing/2014/main" id="{8D7812CF-9C40-D345-9AC4-138F507CE0E3}"/>
              </a:ext>
            </a:extLst>
          </p:cNvPr>
          <p:cNvSpPr>
            <a:spLocks noChangeShapeType="1"/>
          </p:cNvSpPr>
          <p:nvPr/>
        </p:nvSpPr>
        <p:spPr bwMode="auto">
          <a:xfrm>
            <a:off x="1597025" y="5078413"/>
            <a:ext cx="3592513" cy="1587"/>
          </a:xfrm>
          <a:prstGeom prst="line">
            <a:avLst/>
          </a:prstGeom>
          <a:noFill/>
          <a:ln w="19050">
            <a:solidFill>
              <a:srgbClr val="FF7D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3" name="Rectangle 18">
            <a:extLst>
              <a:ext uri="{FF2B5EF4-FFF2-40B4-BE49-F238E27FC236}">
                <a16:creationId xmlns:a16="http://schemas.microsoft.com/office/drawing/2014/main" id="{F39B5739-564C-9B46-A795-F2760F644841}"/>
              </a:ext>
            </a:extLst>
          </p:cNvPr>
          <p:cNvSpPr>
            <a:spLocks noChangeArrowheads="1"/>
          </p:cNvSpPr>
          <p:nvPr/>
        </p:nvSpPr>
        <p:spPr bwMode="auto">
          <a:xfrm>
            <a:off x="1876425" y="4711700"/>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FF7D00"/>
                </a:solidFill>
                <a:latin typeface="Calibri" panose="020F0502020204030204" pitchFamily="34" charset="0"/>
              </a:rPr>
              <a:t>0</a:t>
            </a:r>
            <a:endParaRPr lang="en-US" altLang="en-US" sz="1500">
              <a:solidFill>
                <a:srgbClr val="FF7D00"/>
              </a:solidFill>
              <a:latin typeface="News Gothic MT" panose="020B0503020103020203" pitchFamily="34" charset="0"/>
            </a:endParaRPr>
          </a:p>
        </p:txBody>
      </p:sp>
      <p:sp>
        <p:nvSpPr>
          <p:cNvPr id="75794" name="Rectangle 19">
            <a:extLst>
              <a:ext uri="{FF2B5EF4-FFF2-40B4-BE49-F238E27FC236}">
                <a16:creationId xmlns:a16="http://schemas.microsoft.com/office/drawing/2014/main" id="{EFD967B5-D26D-024B-A815-97ADA0E29C8F}"/>
              </a:ext>
            </a:extLst>
          </p:cNvPr>
          <p:cNvSpPr>
            <a:spLocks noChangeArrowheads="1"/>
          </p:cNvSpPr>
          <p:nvPr/>
        </p:nvSpPr>
        <p:spPr bwMode="auto">
          <a:xfrm>
            <a:off x="2463800" y="4605338"/>
            <a:ext cx="3095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900" b="1">
                <a:solidFill>
                  <a:srgbClr val="FF0000"/>
                </a:solidFill>
                <a:latin typeface="Calibri" panose="020F0502020204030204" pitchFamily="34" charset="0"/>
              </a:rPr>
              <a:t>2,5</a:t>
            </a:r>
            <a:endParaRPr lang="en-US" altLang="en-US" sz="1900">
              <a:solidFill>
                <a:srgbClr val="FF0000"/>
              </a:solidFill>
              <a:latin typeface="News Gothic MT" panose="020B0503020103020203" pitchFamily="34" charset="0"/>
            </a:endParaRPr>
          </a:p>
        </p:txBody>
      </p:sp>
      <p:sp>
        <p:nvSpPr>
          <p:cNvPr id="75795" name="Rectangle 20">
            <a:extLst>
              <a:ext uri="{FF2B5EF4-FFF2-40B4-BE49-F238E27FC236}">
                <a16:creationId xmlns:a16="http://schemas.microsoft.com/office/drawing/2014/main" id="{016B299B-6A3D-8347-82CF-E656209A65C9}"/>
              </a:ext>
            </a:extLst>
          </p:cNvPr>
          <p:cNvSpPr>
            <a:spLocks noChangeArrowheads="1"/>
          </p:cNvSpPr>
          <p:nvPr/>
        </p:nvSpPr>
        <p:spPr bwMode="auto">
          <a:xfrm>
            <a:off x="3167063" y="3403600"/>
            <a:ext cx="4222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900" b="1">
                <a:solidFill>
                  <a:srgbClr val="008000"/>
                </a:solidFill>
                <a:latin typeface="Calibri" panose="020F0502020204030204" pitchFamily="34" charset="0"/>
              </a:rPr>
              <a:t>33</a:t>
            </a:r>
            <a:endParaRPr lang="en-US" altLang="en-US" sz="1900">
              <a:solidFill>
                <a:srgbClr val="008000"/>
              </a:solidFill>
              <a:latin typeface="News Gothic MT" panose="020B0503020103020203" pitchFamily="34" charset="0"/>
            </a:endParaRPr>
          </a:p>
        </p:txBody>
      </p:sp>
      <p:sp>
        <p:nvSpPr>
          <p:cNvPr id="75796" name="Rectangle 21">
            <a:extLst>
              <a:ext uri="{FF2B5EF4-FFF2-40B4-BE49-F238E27FC236}">
                <a16:creationId xmlns:a16="http://schemas.microsoft.com/office/drawing/2014/main" id="{62453DBA-F2C4-5249-AEA3-CA76F77B08E5}"/>
              </a:ext>
            </a:extLst>
          </p:cNvPr>
          <p:cNvSpPr>
            <a:spLocks noChangeArrowheads="1"/>
          </p:cNvSpPr>
          <p:nvPr/>
        </p:nvSpPr>
        <p:spPr bwMode="auto">
          <a:xfrm>
            <a:off x="3962400" y="2154238"/>
            <a:ext cx="3714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99"/>
                </a:solidFill>
                <a:latin typeface="Calibri" panose="020F0502020204030204" pitchFamily="34" charset="0"/>
              </a:rPr>
              <a:t>66,4</a:t>
            </a:r>
            <a:endParaRPr lang="en-US" altLang="en-US" sz="1500">
              <a:solidFill>
                <a:srgbClr val="000099"/>
              </a:solidFill>
              <a:latin typeface="News Gothic MT" panose="020B0503020103020203" pitchFamily="34" charset="0"/>
            </a:endParaRPr>
          </a:p>
        </p:txBody>
      </p:sp>
      <p:sp>
        <p:nvSpPr>
          <p:cNvPr id="75797" name="Rectangle 22">
            <a:extLst>
              <a:ext uri="{FF2B5EF4-FFF2-40B4-BE49-F238E27FC236}">
                <a16:creationId xmlns:a16="http://schemas.microsoft.com/office/drawing/2014/main" id="{D9BC8DDF-0EDA-EB40-A55C-1206EAB16739}"/>
              </a:ext>
            </a:extLst>
          </p:cNvPr>
          <p:cNvSpPr>
            <a:spLocks noChangeArrowheads="1"/>
          </p:cNvSpPr>
          <p:nvPr/>
        </p:nvSpPr>
        <p:spPr bwMode="auto">
          <a:xfrm>
            <a:off x="4754563" y="4791075"/>
            <a:ext cx="15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100">
              <a:solidFill>
                <a:srgbClr val="FF7D00"/>
              </a:solidFill>
              <a:latin typeface="News Gothic MT" panose="020B0503020103020203" pitchFamily="34" charset="0"/>
            </a:endParaRPr>
          </a:p>
        </p:txBody>
      </p:sp>
      <p:sp>
        <p:nvSpPr>
          <p:cNvPr id="75798" name="Rectangle 23">
            <a:extLst>
              <a:ext uri="{FF2B5EF4-FFF2-40B4-BE49-F238E27FC236}">
                <a16:creationId xmlns:a16="http://schemas.microsoft.com/office/drawing/2014/main" id="{5900E36A-FBDA-824C-87D5-DE1BB23ADC75}"/>
              </a:ext>
            </a:extLst>
          </p:cNvPr>
          <p:cNvSpPr>
            <a:spLocks noChangeArrowheads="1"/>
          </p:cNvSpPr>
          <p:nvPr/>
        </p:nvSpPr>
        <p:spPr bwMode="auto">
          <a:xfrm>
            <a:off x="1465263" y="498475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FF7D00"/>
                </a:solidFill>
                <a:latin typeface="Calibri" panose="020F0502020204030204" pitchFamily="34" charset="0"/>
              </a:rPr>
              <a:t>0</a:t>
            </a:r>
            <a:endParaRPr lang="en-US" altLang="en-US" sz="1100">
              <a:solidFill>
                <a:srgbClr val="FF7D00"/>
              </a:solidFill>
              <a:latin typeface="News Gothic MT" panose="020B0503020103020203" pitchFamily="34" charset="0"/>
            </a:endParaRPr>
          </a:p>
        </p:txBody>
      </p:sp>
      <p:sp>
        <p:nvSpPr>
          <p:cNvPr id="75799" name="Rectangle 24">
            <a:extLst>
              <a:ext uri="{FF2B5EF4-FFF2-40B4-BE49-F238E27FC236}">
                <a16:creationId xmlns:a16="http://schemas.microsoft.com/office/drawing/2014/main" id="{08B7EF32-08E2-2F48-9867-09D9E49FE8B9}"/>
              </a:ext>
            </a:extLst>
          </p:cNvPr>
          <p:cNvSpPr>
            <a:spLocks noChangeArrowheads="1"/>
          </p:cNvSpPr>
          <p:nvPr/>
        </p:nvSpPr>
        <p:spPr bwMode="auto">
          <a:xfrm>
            <a:off x="1409700" y="4598988"/>
            <a:ext cx="13970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FF7D00"/>
                </a:solidFill>
                <a:latin typeface="Calibri" panose="020F0502020204030204" pitchFamily="34" charset="0"/>
              </a:rPr>
              <a:t>10</a:t>
            </a:r>
            <a:endParaRPr lang="en-US" altLang="en-US" sz="1100">
              <a:solidFill>
                <a:srgbClr val="FF7D00"/>
              </a:solidFill>
              <a:latin typeface="News Gothic MT" panose="020B0503020103020203" pitchFamily="34" charset="0"/>
            </a:endParaRPr>
          </a:p>
        </p:txBody>
      </p:sp>
      <p:sp>
        <p:nvSpPr>
          <p:cNvPr id="75800" name="Rectangle 25">
            <a:extLst>
              <a:ext uri="{FF2B5EF4-FFF2-40B4-BE49-F238E27FC236}">
                <a16:creationId xmlns:a16="http://schemas.microsoft.com/office/drawing/2014/main" id="{FB321997-6E25-5E4A-B1CA-160420D20F46}"/>
              </a:ext>
            </a:extLst>
          </p:cNvPr>
          <p:cNvSpPr>
            <a:spLocks noChangeArrowheads="1"/>
          </p:cNvSpPr>
          <p:nvPr/>
        </p:nvSpPr>
        <p:spPr bwMode="auto">
          <a:xfrm>
            <a:off x="1409700" y="4213225"/>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FF7D00"/>
                </a:solidFill>
                <a:latin typeface="Calibri" panose="020F0502020204030204" pitchFamily="34" charset="0"/>
              </a:rPr>
              <a:t>20</a:t>
            </a:r>
            <a:endParaRPr lang="en-US" altLang="en-US" sz="1100">
              <a:solidFill>
                <a:srgbClr val="FF7D00"/>
              </a:solidFill>
              <a:latin typeface="News Gothic MT" panose="020B0503020103020203" pitchFamily="34" charset="0"/>
            </a:endParaRPr>
          </a:p>
        </p:txBody>
      </p:sp>
      <p:sp>
        <p:nvSpPr>
          <p:cNvPr id="75801" name="Rectangle 26">
            <a:extLst>
              <a:ext uri="{FF2B5EF4-FFF2-40B4-BE49-F238E27FC236}">
                <a16:creationId xmlns:a16="http://schemas.microsoft.com/office/drawing/2014/main" id="{BEC7C93F-C50E-4741-92A4-177C9B014CA3}"/>
              </a:ext>
            </a:extLst>
          </p:cNvPr>
          <p:cNvSpPr>
            <a:spLocks noChangeArrowheads="1"/>
          </p:cNvSpPr>
          <p:nvPr/>
        </p:nvSpPr>
        <p:spPr bwMode="auto">
          <a:xfrm>
            <a:off x="1409700" y="3827463"/>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FF7D00"/>
                </a:solidFill>
                <a:latin typeface="Calibri" panose="020F0502020204030204" pitchFamily="34" charset="0"/>
              </a:rPr>
              <a:t>30</a:t>
            </a:r>
            <a:endParaRPr lang="en-US" altLang="en-US" sz="1100">
              <a:solidFill>
                <a:srgbClr val="FF7D00"/>
              </a:solidFill>
              <a:latin typeface="News Gothic MT" panose="020B0503020103020203" pitchFamily="34" charset="0"/>
            </a:endParaRPr>
          </a:p>
        </p:txBody>
      </p:sp>
      <p:sp>
        <p:nvSpPr>
          <p:cNvPr id="75802" name="Rectangle 27">
            <a:extLst>
              <a:ext uri="{FF2B5EF4-FFF2-40B4-BE49-F238E27FC236}">
                <a16:creationId xmlns:a16="http://schemas.microsoft.com/office/drawing/2014/main" id="{B34CAA75-3DF4-1C4B-A219-86DA649C64D6}"/>
              </a:ext>
            </a:extLst>
          </p:cNvPr>
          <p:cNvSpPr>
            <a:spLocks noChangeArrowheads="1"/>
          </p:cNvSpPr>
          <p:nvPr/>
        </p:nvSpPr>
        <p:spPr bwMode="auto">
          <a:xfrm>
            <a:off x="1409700" y="3436938"/>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FF7D00"/>
                </a:solidFill>
                <a:latin typeface="Calibri" panose="020F0502020204030204" pitchFamily="34" charset="0"/>
              </a:rPr>
              <a:t>40</a:t>
            </a:r>
            <a:endParaRPr lang="en-US" altLang="en-US" sz="1100">
              <a:solidFill>
                <a:srgbClr val="FF7D00"/>
              </a:solidFill>
              <a:latin typeface="News Gothic MT" panose="020B0503020103020203" pitchFamily="34" charset="0"/>
            </a:endParaRPr>
          </a:p>
        </p:txBody>
      </p:sp>
      <p:sp>
        <p:nvSpPr>
          <p:cNvPr id="75803" name="Rectangle 28">
            <a:extLst>
              <a:ext uri="{FF2B5EF4-FFF2-40B4-BE49-F238E27FC236}">
                <a16:creationId xmlns:a16="http://schemas.microsoft.com/office/drawing/2014/main" id="{0761994F-74C1-CA45-B3D6-844A30AA148F}"/>
              </a:ext>
            </a:extLst>
          </p:cNvPr>
          <p:cNvSpPr>
            <a:spLocks noChangeArrowheads="1"/>
          </p:cNvSpPr>
          <p:nvPr/>
        </p:nvSpPr>
        <p:spPr bwMode="auto">
          <a:xfrm>
            <a:off x="1409700" y="3052763"/>
            <a:ext cx="13970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FF7D00"/>
                </a:solidFill>
                <a:latin typeface="Calibri" panose="020F0502020204030204" pitchFamily="34" charset="0"/>
              </a:rPr>
              <a:t>50</a:t>
            </a:r>
            <a:endParaRPr lang="en-US" altLang="en-US" sz="1100">
              <a:solidFill>
                <a:srgbClr val="FF7D00"/>
              </a:solidFill>
              <a:latin typeface="News Gothic MT" panose="020B0503020103020203" pitchFamily="34" charset="0"/>
            </a:endParaRPr>
          </a:p>
        </p:txBody>
      </p:sp>
      <p:sp>
        <p:nvSpPr>
          <p:cNvPr id="75804" name="Rectangle 29">
            <a:extLst>
              <a:ext uri="{FF2B5EF4-FFF2-40B4-BE49-F238E27FC236}">
                <a16:creationId xmlns:a16="http://schemas.microsoft.com/office/drawing/2014/main" id="{2D45DA5B-48F5-8F43-986B-763E0F66D62F}"/>
              </a:ext>
            </a:extLst>
          </p:cNvPr>
          <p:cNvSpPr>
            <a:spLocks noChangeArrowheads="1"/>
          </p:cNvSpPr>
          <p:nvPr/>
        </p:nvSpPr>
        <p:spPr bwMode="auto">
          <a:xfrm>
            <a:off x="1409700" y="2671763"/>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FF7D00"/>
                </a:solidFill>
                <a:latin typeface="Calibri" panose="020F0502020204030204" pitchFamily="34" charset="0"/>
              </a:rPr>
              <a:t>60</a:t>
            </a:r>
            <a:endParaRPr lang="en-US" altLang="en-US" sz="1100">
              <a:solidFill>
                <a:srgbClr val="FF7D00"/>
              </a:solidFill>
              <a:latin typeface="News Gothic MT" panose="020B0503020103020203" pitchFamily="34" charset="0"/>
            </a:endParaRPr>
          </a:p>
        </p:txBody>
      </p:sp>
      <p:sp>
        <p:nvSpPr>
          <p:cNvPr id="75805" name="Rectangle 30">
            <a:extLst>
              <a:ext uri="{FF2B5EF4-FFF2-40B4-BE49-F238E27FC236}">
                <a16:creationId xmlns:a16="http://schemas.microsoft.com/office/drawing/2014/main" id="{19C65D17-062E-8544-B053-C5EA52883E42}"/>
              </a:ext>
            </a:extLst>
          </p:cNvPr>
          <p:cNvSpPr>
            <a:spLocks noChangeArrowheads="1"/>
          </p:cNvSpPr>
          <p:nvPr/>
        </p:nvSpPr>
        <p:spPr bwMode="auto">
          <a:xfrm>
            <a:off x="1409700" y="2286000"/>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FF7D00"/>
                </a:solidFill>
                <a:latin typeface="Calibri" panose="020F0502020204030204" pitchFamily="34" charset="0"/>
              </a:rPr>
              <a:t>70</a:t>
            </a:r>
            <a:endParaRPr lang="en-US" altLang="en-US" sz="1100">
              <a:solidFill>
                <a:srgbClr val="FF7D00"/>
              </a:solidFill>
              <a:latin typeface="News Gothic MT" panose="020B0503020103020203" pitchFamily="34" charset="0"/>
            </a:endParaRPr>
          </a:p>
        </p:txBody>
      </p:sp>
      <p:sp>
        <p:nvSpPr>
          <p:cNvPr id="75806" name="Rectangle 31">
            <a:extLst>
              <a:ext uri="{FF2B5EF4-FFF2-40B4-BE49-F238E27FC236}">
                <a16:creationId xmlns:a16="http://schemas.microsoft.com/office/drawing/2014/main" id="{74B73124-E51A-5A44-BBA4-EE66818DE8A7}"/>
              </a:ext>
            </a:extLst>
          </p:cNvPr>
          <p:cNvSpPr>
            <a:spLocks noChangeArrowheads="1"/>
          </p:cNvSpPr>
          <p:nvPr/>
        </p:nvSpPr>
        <p:spPr bwMode="auto">
          <a:xfrm>
            <a:off x="1876425" y="5264150"/>
            <a:ext cx="203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CR</a:t>
            </a:r>
            <a:endParaRPr lang="en-US" altLang="en-US" sz="1100">
              <a:solidFill>
                <a:srgbClr val="FF7D00"/>
              </a:solidFill>
              <a:latin typeface="News Gothic MT" panose="020B0503020103020203" pitchFamily="34" charset="0"/>
            </a:endParaRPr>
          </a:p>
        </p:txBody>
      </p:sp>
      <p:sp>
        <p:nvSpPr>
          <p:cNvPr id="75807" name="Rectangle 32">
            <a:extLst>
              <a:ext uri="{FF2B5EF4-FFF2-40B4-BE49-F238E27FC236}">
                <a16:creationId xmlns:a16="http://schemas.microsoft.com/office/drawing/2014/main" id="{32E92C22-F265-1B48-B377-BF04E56F68DA}"/>
              </a:ext>
            </a:extLst>
          </p:cNvPr>
          <p:cNvSpPr>
            <a:spLocks noChangeArrowheads="1"/>
          </p:cNvSpPr>
          <p:nvPr/>
        </p:nvSpPr>
        <p:spPr bwMode="auto">
          <a:xfrm>
            <a:off x="2598738" y="5264150"/>
            <a:ext cx="1952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PR</a:t>
            </a:r>
            <a:endParaRPr lang="en-US" altLang="en-US" sz="1100">
              <a:solidFill>
                <a:srgbClr val="FF7D00"/>
              </a:solidFill>
              <a:latin typeface="News Gothic MT" panose="020B0503020103020203" pitchFamily="34" charset="0"/>
            </a:endParaRPr>
          </a:p>
        </p:txBody>
      </p:sp>
      <p:sp>
        <p:nvSpPr>
          <p:cNvPr id="75808" name="Rectangle 33">
            <a:extLst>
              <a:ext uri="{FF2B5EF4-FFF2-40B4-BE49-F238E27FC236}">
                <a16:creationId xmlns:a16="http://schemas.microsoft.com/office/drawing/2014/main" id="{C624FD98-D9A5-654F-9A1B-A9113DF3B673}"/>
              </a:ext>
            </a:extLst>
          </p:cNvPr>
          <p:cNvSpPr>
            <a:spLocks noChangeArrowheads="1"/>
          </p:cNvSpPr>
          <p:nvPr/>
        </p:nvSpPr>
        <p:spPr bwMode="auto">
          <a:xfrm>
            <a:off x="3314700" y="5264150"/>
            <a:ext cx="1952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SD</a:t>
            </a:r>
            <a:endParaRPr lang="en-US" altLang="en-US" sz="1100">
              <a:solidFill>
                <a:srgbClr val="FF7D00"/>
              </a:solidFill>
              <a:latin typeface="News Gothic MT" panose="020B0503020103020203" pitchFamily="34" charset="0"/>
            </a:endParaRPr>
          </a:p>
        </p:txBody>
      </p:sp>
      <p:sp>
        <p:nvSpPr>
          <p:cNvPr id="75809" name="Rectangle 34">
            <a:extLst>
              <a:ext uri="{FF2B5EF4-FFF2-40B4-BE49-F238E27FC236}">
                <a16:creationId xmlns:a16="http://schemas.microsoft.com/office/drawing/2014/main" id="{255B705D-D5DC-3641-AFCA-5BCA1F8733BE}"/>
              </a:ext>
            </a:extLst>
          </p:cNvPr>
          <p:cNvSpPr>
            <a:spLocks noChangeArrowheads="1"/>
          </p:cNvSpPr>
          <p:nvPr/>
        </p:nvSpPr>
        <p:spPr bwMode="auto">
          <a:xfrm>
            <a:off x="4032250" y="5264150"/>
            <a:ext cx="1952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PD</a:t>
            </a:r>
            <a:endParaRPr lang="en-US" altLang="en-US" sz="1100">
              <a:solidFill>
                <a:srgbClr val="FF7D00"/>
              </a:solidFill>
              <a:latin typeface="News Gothic MT" panose="020B0503020103020203" pitchFamily="34" charset="0"/>
            </a:endParaRPr>
          </a:p>
        </p:txBody>
      </p:sp>
      <p:sp>
        <p:nvSpPr>
          <p:cNvPr id="75810" name="Rectangle 35">
            <a:extLst>
              <a:ext uri="{FF2B5EF4-FFF2-40B4-BE49-F238E27FC236}">
                <a16:creationId xmlns:a16="http://schemas.microsoft.com/office/drawing/2014/main" id="{947A2B81-8A0B-4148-822B-96142C1E1669}"/>
              </a:ext>
            </a:extLst>
          </p:cNvPr>
          <p:cNvSpPr>
            <a:spLocks noChangeArrowheads="1"/>
          </p:cNvSpPr>
          <p:nvPr/>
        </p:nvSpPr>
        <p:spPr bwMode="auto">
          <a:xfrm>
            <a:off x="4735513" y="5264150"/>
            <a:ext cx="15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100">
              <a:solidFill>
                <a:srgbClr val="FF7D00"/>
              </a:solidFill>
              <a:latin typeface="News Gothic MT" panose="020B0503020103020203" pitchFamily="34" charset="0"/>
            </a:endParaRPr>
          </a:p>
        </p:txBody>
      </p:sp>
      <p:sp>
        <p:nvSpPr>
          <p:cNvPr id="75811" name="Rectangle 36">
            <a:extLst>
              <a:ext uri="{FF2B5EF4-FFF2-40B4-BE49-F238E27FC236}">
                <a16:creationId xmlns:a16="http://schemas.microsoft.com/office/drawing/2014/main" id="{64B7D959-8673-0F45-967F-AD6BB7C69A51}"/>
              </a:ext>
            </a:extLst>
          </p:cNvPr>
          <p:cNvSpPr>
            <a:spLocks noChangeArrowheads="1"/>
          </p:cNvSpPr>
          <p:nvPr/>
        </p:nvSpPr>
        <p:spPr bwMode="auto">
          <a:xfrm rot="-5400000">
            <a:off x="723106" y="3658394"/>
            <a:ext cx="10318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a:solidFill>
                  <a:srgbClr val="FF7D00"/>
                </a:solidFill>
                <a:latin typeface="Calibri" panose="020F0502020204030204" pitchFamily="34" charset="0"/>
              </a:rPr>
              <a:t>% of patients</a:t>
            </a:r>
            <a:endParaRPr lang="en-US" altLang="en-US" sz="1300">
              <a:solidFill>
                <a:srgbClr val="FF7D00"/>
              </a:solidFill>
              <a:latin typeface="News Gothic MT" panose="020B0503020103020203" pitchFamily="34" charset="0"/>
            </a:endParaRPr>
          </a:p>
        </p:txBody>
      </p:sp>
      <p:sp>
        <p:nvSpPr>
          <p:cNvPr id="75812" name="AutoShape 37">
            <a:extLst>
              <a:ext uri="{FF2B5EF4-FFF2-40B4-BE49-F238E27FC236}">
                <a16:creationId xmlns:a16="http://schemas.microsoft.com/office/drawing/2014/main" id="{E70AADDA-6438-5C48-B1DC-FBE22ABD05F8}"/>
              </a:ext>
            </a:extLst>
          </p:cNvPr>
          <p:cNvSpPr>
            <a:spLocks noChangeAspect="1" noChangeArrowheads="1" noTextEdit="1"/>
          </p:cNvSpPr>
          <p:nvPr/>
        </p:nvSpPr>
        <p:spPr bwMode="auto">
          <a:xfrm>
            <a:off x="4916488" y="1917700"/>
            <a:ext cx="4064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13" name="Rectangle 38">
            <a:extLst>
              <a:ext uri="{FF2B5EF4-FFF2-40B4-BE49-F238E27FC236}">
                <a16:creationId xmlns:a16="http://schemas.microsoft.com/office/drawing/2014/main" id="{5E46D171-9323-E144-90CB-B3C6C6A5437E}"/>
              </a:ext>
            </a:extLst>
          </p:cNvPr>
          <p:cNvSpPr>
            <a:spLocks noChangeArrowheads="1"/>
          </p:cNvSpPr>
          <p:nvPr/>
        </p:nvSpPr>
        <p:spPr bwMode="auto">
          <a:xfrm>
            <a:off x="6273800" y="4770438"/>
            <a:ext cx="352425" cy="2809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75814" name="Rectangle 39">
            <a:extLst>
              <a:ext uri="{FF2B5EF4-FFF2-40B4-BE49-F238E27FC236}">
                <a16:creationId xmlns:a16="http://schemas.microsoft.com/office/drawing/2014/main" id="{ED355CA4-C90B-0A4C-8C95-466E156763BB}"/>
              </a:ext>
            </a:extLst>
          </p:cNvPr>
          <p:cNvSpPr>
            <a:spLocks noChangeArrowheads="1"/>
          </p:cNvSpPr>
          <p:nvPr/>
        </p:nvSpPr>
        <p:spPr bwMode="auto">
          <a:xfrm>
            <a:off x="6978650" y="3548063"/>
            <a:ext cx="347663" cy="150336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75815" name="Rectangle 40">
            <a:extLst>
              <a:ext uri="{FF2B5EF4-FFF2-40B4-BE49-F238E27FC236}">
                <a16:creationId xmlns:a16="http://schemas.microsoft.com/office/drawing/2014/main" id="{A5BD028A-34C3-CF48-BF78-39691F156C9E}"/>
              </a:ext>
            </a:extLst>
          </p:cNvPr>
          <p:cNvSpPr>
            <a:spLocks noChangeArrowheads="1"/>
          </p:cNvSpPr>
          <p:nvPr/>
        </p:nvSpPr>
        <p:spPr bwMode="auto">
          <a:xfrm>
            <a:off x="7678738" y="2792413"/>
            <a:ext cx="352425" cy="225901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75816" name="Rectangle 41">
            <a:extLst>
              <a:ext uri="{FF2B5EF4-FFF2-40B4-BE49-F238E27FC236}">
                <a16:creationId xmlns:a16="http://schemas.microsoft.com/office/drawing/2014/main" id="{A76CAB0E-465C-1B48-A78C-B5C9D64764E8}"/>
              </a:ext>
            </a:extLst>
          </p:cNvPr>
          <p:cNvSpPr>
            <a:spLocks noChangeArrowheads="1"/>
          </p:cNvSpPr>
          <p:nvPr/>
        </p:nvSpPr>
        <p:spPr bwMode="auto">
          <a:xfrm>
            <a:off x="8385175" y="4440238"/>
            <a:ext cx="347663" cy="6111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75817" name="Line 42">
            <a:extLst>
              <a:ext uri="{FF2B5EF4-FFF2-40B4-BE49-F238E27FC236}">
                <a16:creationId xmlns:a16="http://schemas.microsoft.com/office/drawing/2014/main" id="{C5DB68E3-2E43-8944-BF00-A3FC26691403}"/>
              </a:ext>
            </a:extLst>
          </p:cNvPr>
          <p:cNvSpPr>
            <a:spLocks noChangeShapeType="1"/>
          </p:cNvSpPr>
          <p:nvPr/>
        </p:nvSpPr>
        <p:spPr bwMode="auto">
          <a:xfrm>
            <a:off x="5395913" y="2230438"/>
            <a:ext cx="1587" cy="2820987"/>
          </a:xfrm>
          <a:prstGeom prst="line">
            <a:avLst/>
          </a:prstGeom>
          <a:noFill/>
          <a:ln w="19050">
            <a:solidFill>
              <a:srgbClr val="FF7D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18" name="Line 43">
            <a:extLst>
              <a:ext uri="{FF2B5EF4-FFF2-40B4-BE49-F238E27FC236}">
                <a16:creationId xmlns:a16="http://schemas.microsoft.com/office/drawing/2014/main" id="{C4D43649-3158-FA4F-BBC5-E25B8B7F2030}"/>
              </a:ext>
            </a:extLst>
          </p:cNvPr>
          <p:cNvSpPr>
            <a:spLocks noChangeShapeType="1"/>
          </p:cNvSpPr>
          <p:nvPr/>
        </p:nvSpPr>
        <p:spPr bwMode="auto">
          <a:xfrm>
            <a:off x="5359400" y="5051425"/>
            <a:ext cx="3651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19" name="Line 44">
            <a:extLst>
              <a:ext uri="{FF2B5EF4-FFF2-40B4-BE49-F238E27FC236}">
                <a16:creationId xmlns:a16="http://schemas.microsoft.com/office/drawing/2014/main" id="{1B5CCCA1-1A9D-3444-A529-051CD7C120AB}"/>
              </a:ext>
            </a:extLst>
          </p:cNvPr>
          <p:cNvSpPr>
            <a:spLocks noChangeShapeType="1"/>
          </p:cNvSpPr>
          <p:nvPr/>
        </p:nvSpPr>
        <p:spPr bwMode="auto">
          <a:xfrm>
            <a:off x="5359400" y="4584700"/>
            <a:ext cx="3651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20" name="Line 45">
            <a:extLst>
              <a:ext uri="{FF2B5EF4-FFF2-40B4-BE49-F238E27FC236}">
                <a16:creationId xmlns:a16="http://schemas.microsoft.com/office/drawing/2014/main" id="{E4E68319-6600-0D42-ADD5-004305A4A98B}"/>
              </a:ext>
            </a:extLst>
          </p:cNvPr>
          <p:cNvSpPr>
            <a:spLocks noChangeShapeType="1"/>
          </p:cNvSpPr>
          <p:nvPr/>
        </p:nvSpPr>
        <p:spPr bwMode="auto">
          <a:xfrm>
            <a:off x="5359400" y="4106863"/>
            <a:ext cx="36513" cy="317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21" name="Line 46">
            <a:extLst>
              <a:ext uri="{FF2B5EF4-FFF2-40B4-BE49-F238E27FC236}">
                <a16:creationId xmlns:a16="http://schemas.microsoft.com/office/drawing/2014/main" id="{217496CA-1AD3-5043-B665-8B99D96E2F2C}"/>
              </a:ext>
            </a:extLst>
          </p:cNvPr>
          <p:cNvSpPr>
            <a:spLocks noChangeShapeType="1"/>
          </p:cNvSpPr>
          <p:nvPr/>
        </p:nvSpPr>
        <p:spPr bwMode="auto">
          <a:xfrm>
            <a:off x="5359400" y="3640138"/>
            <a:ext cx="36513"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22" name="Line 47">
            <a:extLst>
              <a:ext uri="{FF2B5EF4-FFF2-40B4-BE49-F238E27FC236}">
                <a16:creationId xmlns:a16="http://schemas.microsoft.com/office/drawing/2014/main" id="{0989C1A8-12CA-8144-B5F3-4F56C8C8A390}"/>
              </a:ext>
            </a:extLst>
          </p:cNvPr>
          <p:cNvSpPr>
            <a:spLocks noChangeShapeType="1"/>
          </p:cNvSpPr>
          <p:nvPr/>
        </p:nvSpPr>
        <p:spPr bwMode="auto">
          <a:xfrm>
            <a:off x="5359400" y="3173413"/>
            <a:ext cx="36513"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23" name="Line 48">
            <a:extLst>
              <a:ext uri="{FF2B5EF4-FFF2-40B4-BE49-F238E27FC236}">
                <a16:creationId xmlns:a16="http://schemas.microsoft.com/office/drawing/2014/main" id="{8B907475-37B3-1A45-AB3E-9451ABEF21AD}"/>
              </a:ext>
            </a:extLst>
          </p:cNvPr>
          <p:cNvSpPr>
            <a:spLocks noChangeShapeType="1"/>
          </p:cNvSpPr>
          <p:nvPr/>
        </p:nvSpPr>
        <p:spPr bwMode="auto">
          <a:xfrm>
            <a:off x="5359400" y="2698750"/>
            <a:ext cx="36513"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24" name="Line 49">
            <a:extLst>
              <a:ext uri="{FF2B5EF4-FFF2-40B4-BE49-F238E27FC236}">
                <a16:creationId xmlns:a16="http://schemas.microsoft.com/office/drawing/2014/main" id="{28CDD8D0-4307-2A4A-A853-7F55394360AB}"/>
              </a:ext>
            </a:extLst>
          </p:cNvPr>
          <p:cNvSpPr>
            <a:spLocks noChangeShapeType="1"/>
          </p:cNvSpPr>
          <p:nvPr/>
        </p:nvSpPr>
        <p:spPr bwMode="auto">
          <a:xfrm>
            <a:off x="5359400" y="2230438"/>
            <a:ext cx="36513" cy="317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25" name="Line 50">
            <a:extLst>
              <a:ext uri="{FF2B5EF4-FFF2-40B4-BE49-F238E27FC236}">
                <a16:creationId xmlns:a16="http://schemas.microsoft.com/office/drawing/2014/main" id="{8D6A082A-40A9-9E4C-B1F6-0078C60EE5EC}"/>
              </a:ext>
            </a:extLst>
          </p:cNvPr>
          <p:cNvSpPr>
            <a:spLocks noChangeShapeType="1"/>
          </p:cNvSpPr>
          <p:nvPr/>
        </p:nvSpPr>
        <p:spPr bwMode="auto">
          <a:xfrm>
            <a:off x="5395913" y="5051425"/>
            <a:ext cx="3513137" cy="0"/>
          </a:xfrm>
          <a:prstGeom prst="line">
            <a:avLst/>
          </a:prstGeom>
          <a:noFill/>
          <a:ln w="19050">
            <a:solidFill>
              <a:srgbClr val="FF7D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26" name="Rectangle 51">
            <a:extLst>
              <a:ext uri="{FF2B5EF4-FFF2-40B4-BE49-F238E27FC236}">
                <a16:creationId xmlns:a16="http://schemas.microsoft.com/office/drawing/2014/main" id="{C7CBEFFF-2D96-2F43-B8D4-DD686C9CBDAD}"/>
              </a:ext>
            </a:extLst>
          </p:cNvPr>
          <p:cNvSpPr>
            <a:spLocks noChangeArrowheads="1"/>
          </p:cNvSpPr>
          <p:nvPr/>
        </p:nvSpPr>
        <p:spPr bwMode="auto">
          <a:xfrm>
            <a:off x="5705475" y="4664075"/>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500" b="1">
                <a:solidFill>
                  <a:srgbClr val="FF7D00"/>
                </a:solidFill>
                <a:latin typeface="Calibri" panose="020F0502020204030204" pitchFamily="34" charset="0"/>
              </a:rPr>
              <a:t>0</a:t>
            </a:r>
            <a:endParaRPr lang="en-US" altLang="en-US" sz="1500">
              <a:solidFill>
                <a:srgbClr val="FF7D00"/>
              </a:solidFill>
              <a:latin typeface="News Gothic MT" panose="020B0503020103020203" pitchFamily="34" charset="0"/>
            </a:endParaRPr>
          </a:p>
        </p:txBody>
      </p:sp>
      <p:sp>
        <p:nvSpPr>
          <p:cNvPr id="75827" name="Rectangle 52">
            <a:extLst>
              <a:ext uri="{FF2B5EF4-FFF2-40B4-BE49-F238E27FC236}">
                <a16:creationId xmlns:a16="http://schemas.microsoft.com/office/drawing/2014/main" id="{C971172C-C017-8740-BDB4-1DE26BDC1E94}"/>
              </a:ext>
            </a:extLst>
          </p:cNvPr>
          <p:cNvSpPr>
            <a:spLocks noChangeArrowheads="1"/>
          </p:cNvSpPr>
          <p:nvPr/>
        </p:nvSpPr>
        <p:spPr bwMode="auto">
          <a:xfrm>
            <a:off x="6303963" y="4384675"/>
            <a:ext cx="2619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100" b="1">
                <a:solidFill>
                  <a:srgbClr val="FF0000"/>
                </a:solidFill>
                <a:latin typeface="Calibri" panose="020F0502020204030204" pitchFamily="34" charset="0"/>
              </a:rPr>
              <a:t>6</a:t>
            </a:r>
            <a:endParaRPr lang="en-US" altLang="en-US" sz="2100">
              <a:solidFill>
                <a:srgbClr val="FF0000"/>
              </a:solidFill>
              <a:latin typeface="News Gothic MT" panose="020B0503020103020203" pitchFamily="34" charset="0"/>
            </a:endParaRPr>
          </a:p>
        </p:txBody>
      </p:sp>
      <p:sp>
        <p:nvSpPr>
          <p:cNvPr id="75828" name="Rectangle 53">
            <a:extLst>
              <a:ext uri="{FF2B5EF4-FFF2-40B4-BE49-F238E27FC236}">
                <a16:creationId xmlns:a16="http://schemas.microsoft.com/office/drawing/2014/main" id="{13EF94B4-576B-C841-B8BA-A64E3D8225DF}"/>
              </a:ext>
            </a:extLst>
          </p:cNvPr>
          <p:cNvSpPr>
            <a:spLocks noChangeArrowheads="1"/>
          </p:cNvSpPr>
          <p:nvPr/>
        </p:nvSpPr>
        <p:spPr bwMode="auto">
          <a:xfrm>
            <a:off x="6967538" y="3030538"/>
            <a:ext cx="3714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100" b="1">
                <a:solidFill>
                  <a:srgbClr val="008000"/>
                </a:solidFill>
                <a:latin typeface="Calibri" panose="020F0502020204030204" pitchFamily="34" charset="0"/>
              </a:rPr>
              <a:t>38</a:t>
            </a:r>
            <a:endParaRPr lang="en-US" altLang="en-US" sz="2100">
              <a:solidFill>
                <a:srgbClr val="008000"/>
              </a:solidFill>
              <a:latin typeface="News Gothic MT" panose="020B0503020103020203" pitchFamily="34" charset="0"/>
            </a:endParaRPr>
          </a:p>
        </p:txBody>
      </p:sp>
      <p:sp>
        <p:nvSpPr>
          <p:cNvPr id="75829" name="Rectangle 54">
            <a:extLst>
              <a:ext uri="{FF2B5EF4-FFF2-40B4-BE49-F238E27FC236}">
                <a16:creationId xmlns:a16="http://schemas.microsoft.com/office/drawing/2014/main" id="{B89FDAAC-38AB-C147-8804-3FDB8F4BAA0A}"/>
              </a:ext>
            </a:extLst>
          </p:cNvPr>
          <p:cNvSpPr>
            <a:spLocks noChangeArrowheads="1"/>
          </p:cNvSpPr>
          <p:nvPr/>
        </p:nvSpPr>
        <p:spPr bwMode="auto">
          <a:xfrm>
            <a:off x="7772400" y="2403475"/>
            <a:ext cx="2127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500" b="1">
                <a:solidFill>
                  <a:srgbClr val="000099"/>
                </a:solidFill>
                <a:latin typeface="Calibri" panose="020F0502020204030204" pitchFamily="34" charset="0"/>
              </a:rPr>
              <a:t>48</a:t>
            </a:r>
            <a:endParaRPr lang="en-US" altLang="en-US" sz="1500">
              <a:solidFill>
                <a:srgbClr val="000099"/>
              </a:solidFill>
              <a:latin typeface="News Gothic MT" panose="020B0503020103020203" pitchFamily="34" charset="0"/>
            </a:endParaRPr>
          </a:p>
        </p:txBody>
      </p:sp>
      <p:sp>
        <p:nvSpPr>
          <p:cNvPr id="75830" name="Rectangle 55">
            <a:extLst>
              <a:ext uri="{FF2B5EF4-FFF2-40B4-BE49-F238E27FC236}">
                <a16:creationId xmlns:a16="http://schemas.microsoft.com/office/drawing/2014/main" id="{94AAF213-1F85-8C41-B725-1FD542F22135}"/>
              </a:ext>
            </a:extLst>
          </p:cNvPr>
          <p:cNvSpPr>
            <a:spLocks noChangeArrowheads="1"/>
          </p:cNvSpPr>
          <p:nvPr/>
        </p:nvSpPr>
        <p:spPr bwMode="auto">
          <a:xfrm>
            <a:off x="8472488" y="4051300"/>
            <a:ext cx="2111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500" b="1">
                <a:solidFill>
                  <a:srgbClr val="FF7D00"/>
                </a:solidFill>
                <a:latin typeface="Calibri" panose="020F0502020204030204" pitchFamily="34" charset="0"/>
              </a:rPr>
              <a:t>13</a:t>
            </a:r>
            <a:endParaRPr lang="en-US" altLang="en-US" sz="1500">
              <a:solidFill>
                <a:srgbClr val="FF7D00"/>
              </a:solidFill>
              <a:latin typeface="News Gothic MT" panose="020B0503020103020203" pitchFamily="34" charset="0"/>
            </a:endParaRPr>
          </a:p>
        </p:txBody>
      </p:sp>
      <p:sp>
        <p:nvSpPr>
          <p:cNvPr id="75831" name="Rectangle 56">
            <a:extLst>
              <a:ext uri="{FF2B5EF4-FFF2-40B4-BE49-F238E27FC236}">
                <a16:creationId xmlns:a16="http://schemas.microsoft.com/office/drawing/2014/main" id="{D141EE4F-380E-4845-8C7F-24FA0934C14D}"/>
              </a:ext>
            </a:extLst>
          </p:cNvPr>
          <p:cNvSpPr>
            <a:spLocks noChangeArrowheads="1"/>
          </p:cNvSpPr>
          <p:nvPr/>
        </p:nvSpPr>
        <p:spPr bwMode="auto">
          <a:xfrm>
            <a:off x="5248275" y="4930775"/>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0</a:t>
            </a:r>
            <a:endParaRPr lang="en-US" altLang="en-US" sz="1100">
              <a:solidFill>
                <a:srgbClr val="FF7D00"/>
              </a:solidFill>
              <a:latin typeface="News Gothic MT" panose="020B0503020103020203" pitchFamily="34" charset="0"/>
            </a:endParaRPr>
          </a:p>
        </p:txBody>
      </p:sp>
      <p:sp>
        <p:nvSpPr>
          <p:cNvPr id="75832" name="Rectangle 57">
            <a:extLst>
              <a:ext uri="{FF2B5EF4-FFF2-40B4-BE49-F238E27FC236}">
                <a16:creationId xmlns:a16="http://schemas.microsoft.com/office/drawing/2014/main" id="{C78317BD-18E0-7846-AE88-A61CF47343EC}"/>
              </a:ext>
            </a:extLst>
          </p:cNvPr>
          <p:cNvSpPr>
            <a:spLocks noChangeArrowheads="1"/>
          </p:cNvSpPr>
          <p:nvPr/>
        </p:nvSpPr>
        <p:spPr bwMode="auto">
          <a:xfrm>
            <a:off x="5187950" y="4464050"/>
            <a:ext cx="1571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10</a:t>
            </a:r>
            <a:endParaRPr lang="en-US" altLang="en-US" sz="1100">
              <a:solidFill>
                <a:srgbClr val="FF7D00"/>
              </a:solidFill>
              <a:latin typeface="News Gothic MT" panose="020B0503020103020203" pitchFamily="34" charset="0"/>
            </a:endParaRPr>
          </a:p>
        </p:txBody>
      </p:sp>
      <p:sp>
        <p:nvSpPr>
          <p:cNvPr id="75833" name="Rectangle 58">
            <a:extLst>
              <a:ext uri="{FF2B5EF4-FFF2-40B4-BE49-F238E27FC236}">
                <a16:creationId xmlns:a16="http://schemas.microsoft.com/office/drawing/2014/main" id="{8DD6AD68-C9C8-BE40-8E9A-98475FA5A6C4}"/>
              </a:ext>
            </a:extLst>
          </p:cNvPr>
          <p:cNvSpPr>
            <a:spLocks noChangeArrowheads="1"/>
          </p:cNvSpPr>
          <p:nvPr/>
        </p:nvSpPr>
        <p:spPr bwMode="auto">
          <a:xfrm>
            <a:off x="5187950" y="3989388"/>
            <a:ext cx="1571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20</a:t>
            </a:r>
            <a:endParaRPr lang="en-US" altLang="en-US" sz="1100">
              <a:solidFill>
                <a:srgbClr val="FF7D00"/>
              </a:solidFill>
              <a:latin typeface="News Gothic MT" panose="020B0503020103020203" pitchFamily="34" charset="0"/>
            </a:endParaRPr>
          </a:p>
        </p:txBody>
      </p:sp>
      <p:sp>
        <p:nvSpPr>
          <p:cNvPr id="75834" name="Rectangle 59">
            <a:extLst>
              <a:ext uri="{FF2B5EF4-FFF2-40B4-BE49-F238E27FC236}">
                <a16:creationId xmlns:a16="http://schemas.microsoft.com/office/drawing/2014/main" id="{03CDE306-644D-FE40-A1CC-4568406CF353}"/>
              </a:ext>
            </a:extLst>
          </p:cNvPr>
          <p:cNvSpPr>
            <a:spLocks noChangeArrowheads="1"/>
          </p:cNvSpPr>
          <p:nvPr/>
        </p:nvSpPr>
        <p:spPr bwMode="auto">
          <a:xfrm>
            <a:off x="5187950" y="3522663"/>
            <a:ext cx="1571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30</a:t>
            </a:r>
            <a:endParaRPr lang="en-US" altLang="en-US" sz="1100">
              <a:solidFill>
                <a:srgbClr val="FF7D00"/>
              </a:solidFill>
              <a:latin typeface="News Gothic MT" panose="020B0503020103020203" pitchFamily="34" charset="0"/>
            </a:endParaRPr>
          </a:p>
        </p:txBody>
      </p:sp>
      <p:sp>
        <p:nvSpPr>
          <p:cNvPr id="75835" name="Rectangle 60">
            <a:extLst>
              <a:ext uri="{FF2B5EF4-FFF2-40B4-BE49-F238E27FC236}">
                <a16:creationId xmlns:a16="http://schemas.microsoft.com/office/drawing/2014/main" id="{732FB8B5-BC91-9243-AA2E-7BE52E845EDC}"/>
              </a:ext>
            </a:extLst>
          </p:cNvPr>
          <p:cNvSpPr>
            <a:spLocks noChangeArrowheads="1"/>
          </p:cNvSpPr>
          <p:nvPr/>
        </p:nvSpPr>
        <p:spPr bwMode="auto">
          <a:xfrm>
            <a:off x="5187950" y="3054350"/>
            <a:ext cx="1571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40</a:t>
            </a:r>
            <a:endParaRPr lang="en-US" altLang="en-US" sz="1100">
              <a:solidFill>
                <a:srgbClr val="FF7D00"/>
              </a:solidFill>
              <a:latin typeface="News Gothic MT" panose="020B0503020103020203" pitchFamily="34" charset="0"/>
            </a:endParaRPr>
          </a:p>
        </p:txBody>
      </p:sp>
      <p:sp>
        <p:nvSpPr>
          <p:cNvPr id="75836" name="Rectangle 61">
            <a:extLst>
              <a:ext uri="{FF2B5EF4-FFF2-40B4-BE49-F238E27FC236}">
                <a16:creationId xmlns:a16="http://schemas.microsoft.com/office/drawing/2014/main" id="{FDBA24C4-D603-884F-A095-91021D622EDC}"/>
              </a:ext>
            </a:extLst>
          </p:cNvPr>
          <p:cNvSpPr>
            <a:spLocks noChangeArrowheads="1"/>
          </p:cNvSpPr>
          <p:nvPr/>
        </p:nvSpPr>
        <p:spPr bwMode="auto">
          <a:xfrm>
            <a:off x="5187950" y="2579688"/>
            <a:ext cx="1571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50</a:t>
            </a:r>
            <a:endParaRPr lang="en-US" altLang="en-US" sz="1100">
              <a:solidFill>
                <a:srgbClr val="FF7D00"/>
              </a:solidFill>
              <a:latin typeface="News Gothic MT" panose="020B0503020103020203" pitchFamily="34" charset="0"/>
            </a:endParaRPr>
          </a:p>
        </p:txBody>
      </p:sp>
      <p:sp>
        <p:nvSpPr>
          <p:cNvPr id="75837" name="Rectangle 62">
            <a:extLst>
              <a:ext uri="{FF2B5EF4-FFF2-40B4-BE49-F238E27FC236}">
                <a16:creationId xmlns:a16="http://schemas.microsoft.com/office/drawing/2014/main" id="{1E92410B-CD72-0848-B17E-91A3A5F83DA9}"/>
              </a:ext>
            </a:extLst>
          </p:cNvPr>
          <p:cNvSpPr>
            <a:spLocks noChangeArrowheads="1"/>
          </p:cNvSpPr>
          <p:nvPr/>
        </p:nvSpPr>
        <p:spPr bwMode="auto">
          <a:xfrm>
            <a:off x="5187950" y="2112963"/>
            <a:ext cx="1571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60</a:t>
            </a:r>
            <a:endParaRPr lang="en-US" altLang="en-US" sz="1100">
              <a:solidFill>
                <a:srgbClr val="FF7D00"/>
              </a:solidFill>
              <a:latin typeface="News Gothic MT" panose="020B0503020103020203" pitchFamily="34" charset="0"/>
            </a:endParaRPr>
          </a:p>
        </p:txBody>
      </p:sp>
      <p:sp>
        <p:nvSpPr>
          <p:cNvPr id="75838" name="Rectangle 63">
            <a:extLst>
              <a:ext uri="{FF2B5EF4-FFF2-40B4-BE49-F238E27FC236}">
                <a16:creationId xmlns:a16="http://schemas.microsoft.com/office/drawing/2014/main" id="{6BC110D7-A898-8F47-BE3C-B6CB41833435}"/>
              </a:ext>
            </a:extLst>
          </p:cNvPr>
          <p:cNvSpPr>
            <a:spLocks noChangeArrowheads="1"/>
          </p:cNvSpPr>
          <p:nvPr/>
        </p:nvSpPr>
        <p:spPr bwMode="auto">
          <a:xfrm>
            <a:off x="5670550" y="5243513"/>
            <a:ext cx="2032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CR</a:t>
            </a:r>
            <a:endParaRPr lang="en-US" altLang="en-US" sz="1100">
              <a:solidFill>
                <a:srgbClr val="FF7D00"/>
              </a:solidFill>
              <a:latin typeface="News Gothic MT" panose="020B0503020103020203" pitchFamily="34" charset="0"/>
            </a:endParaRPr>
          </a:p>
        </p:txBody>
      </p:sp>
      <p:sp>
        <p:nvSpPr>
          <p:cNvPr id="75839" name="Rectangle 64">
            <a:extLst>
              <a:ext uri="{FF2B5EF4-FFF2-40B4-BE49-F238E27FC236}">
                <a16:creationId xmlns:a16="http://schemas.microsoft.com/office/drawing/2014/main" id="{3A1415D2-DADE-8E48-8E15-63BDE435D2F1}"/>
              </a:ext>
            </a:extLst>
          </p:cNvPr>
          <p:cNvSpPr>
            <a:spLocks noChangeArrowheads="1"/>
          </p:cNvSpPr>
          <p:nvPr/>
        </p:nvSpPr>
        <p:spPr bwMode="auto">
          <a:xfrm>
            <a:off x="6375400" y="5243513"/>
            <a:ext cx="19526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PR</a:t>
            </a:r>
            <a:endParaRPr lang="en-US" altLang="en-US" sz="1100">
              <a:solidFill>
                <a:srgbClr val="FF7D00"/>
              </a:solidFill>
              <a:latin typeface="News Gothic MT" panose="020B0503020103020203" pitchFamily="34" charset="0"/>
            </a:endParaRPr>
          </a:p>
        </p:txBody>
      </p:sp>
      <p:sp>
        <p:nvSpPr>
          <p:cNvPr id="75840" name="Rectangle 65">
            <a:extLst>
              <a:ext uri="{FF2B5EF4-FFF2-40B4-BE49-F238E27FC236}">
                <a16:creationId xmlns:a16="http://schemas.microsoft.com/office/drawing/2014/main" id="{DC142EA1-D5F0-EB47-B4E9-0A74206C5AB0}"/>
              </a:ext>
            </a:extLst>
          </p:cNvPr>
          <p:cNvSpPr>
            <a:spLocks noChangeArrowheads="1"/>
          </p:cNvSpPr>
          <p:nvPr/>
        </p:nvSpPr>
        <p:spPr bwMode="auto">
          <a:xfrm>
            <a:off x="7081838" y="5243513"/>
            <a:ext cx="19526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SD</a:t>
            </a:r>
            <a:endParaRPr lang="en-US" altLang="en-US" sz="1100">
              <a:solidFill>
                <a:srgbClr val="FF7D00"/>
              </a:solidFill>
              <a:latin typeface="News Gothic MT" panose="020B0503020103020203" pitchFamily="34" charset="0"/>
            </a:endParaRPr>
          </a:p>
        </p:txBody>
      </p:sp>
      <p:sp>
        <p:nvSpPr>
          <p:cNvPr id="75841" name="Rectangle 66">
            <a:extLst>
              <a:ext uri="{FF2B5EF4-FFF2-40B4-BE49-F238E27FC236}">
                <a16:creationId xmlns:a16="http://schemas.microsoft.com/office/drawing/2014/main" id="{A3848343-3506-AB46-89AC-B21CDBE84476}"/>
              </a:ext>
            </a:extLst>
          </p:cNvPr>
          <p:cNvSpPr>
            <a:spLocks noChangeArrowheads="1"/>
          </p:cNvSpPr>
          <p:nvPr/>
        </p:nvSpPr>
        <p:spPr bwMode="auto">
          <a:xfrm>
            <a:off x="7781925" y="5243513"/>
            <a:ext cx="19526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PD</a:t>
            </a:r>
            <a:endParaRPr lang="en-US" altLang="en-US" sz="1100">
              <a:solidFill>
                <a:srgbClr val="FF7D00"/>
              </a:solidFill>
              <a:latin typeface="News Gothic MT" panose="020B0503020103020203" pitchFamily="34" charset="0"/>
            </a:endParaRPr>
          </a:p>
        </p:txBody>
      </p:sp>
      <p:sp>
        <p:nvSpPr>
          <p:cNvPr id="75842" name="Rectangle 67">
            <a:extLst>
              <a:ext uri="{FF2B5EF4-FFF2-40B4-BE49-F238E27FC236}">
                <a16:creationId xmlns:a16="http://schemas.microsoft.com/office/drawing/2014/main" id="{724CF651-8AD2-D04B-B887-A309C4DF39F7}"/>
              </a:ext>
            </a:extLst>
          </p:cNvPr>
          <p:cNvSpPr>
            <a:spLocks noChangeArrowheads="1"/>
          </p:cNvSpPr>
          <p:nvPr/>
        </p:nvSpPr>
        <p:spPr bwMode="auto">
          <a:xfrm>
            <a:off x="8247063" y="5243513"/>
            <a:ext cx="8223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Assessment</a:t>
            </a:r>
            <a:endParaRPr lang="en-US" altLang="en-US" sz="1100">
              <a:solidFill>
                <a:srgbClr val="FF7D00"/>
              </a:solidFill>
              <a:latin typeface="News Gothic MT" panose="020B0503020103020203" pitchFamily="34" charset="0"/>
            </a:endParaRPr>
          </a:p>
        </p:txBody>
      </p:sp>
      <p:sp>
        <p:nvSpPr>
          <p:cNvPr id="75843" name="Rectangle 68">
            <a:extLst>
              <a:ext uri="{FF2B5EF4-FFF2-40B4-BE49-F238E27FC236}">
                <a16:creationId xmlns:a16="http://schemas.microsoft.com/office/drawing/2014/main" id="{A3C5A225-A740-1E43-8899-7913C39548C4}"/>
              </a:ext>
            </a:extLst>
          </p:cNvPr>
          <p:cNvSpPr>
            <a:spLocks noChangeArrowheads="1"/>
          </p:cNvSpPr>
          <p:nvPr/>
        </p:nvSpPr>
        <p:spPr bwMode="auto">
          <a:xfrm>
            <a:off x="8270875" y="5508625"/>
            <a:ext cx="7381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FF7D00"/>
                </a:solidFill>
                <a:latin typeface="Calibri" panose="020F0502020204030204" pitchFamily="34" charset="0"/>
              </a:rPr>
              <a:t>inadequate</a:t>
            </a:r>
            <a:endParaRPr lang="en-US" altLang="en-US" sz="1100">
              <a:solidFill>
                <a:srgbClr val="FF7D00"/>
              </a:solidFill>
              <a:latin typeface="News Gothic MT" panose="020B0503020103020203" pitchFamily="34" charset="0"/>
            </a:endParaRPr>
          </a:p>
        </p:txBody>
      </p:sp>
      <p:sp>
        <p:nvSpPr>
          <p:cNvPr id="75844" name="Rectangle 69">
            <a:extLst>
              <a:ext uri="{FF2B5EF4-FFF2-40B4-BE49-F238E27FC236}">
                <a16:creationId xmlns:a16="http://schemas.microsoft.com/office/drawing/2014/main" id="{F31CC702-9CDE-6240-AC94-BC99DECD05A2}"/>
              </a:ext>
            </a:extLst>
          </p:cNvPr>
          <p:cNvSpPr>
            <a:spLocks noChangeArrowheads="1"/>
          </p:cNvSpPr>
          <p:nvPr/>
        </p:nvSpPr>
        <p:spPr bwMode="auto">
          <a:xfrm rot="-5400000">
            <a:off x="4237831" y="3463132"/>
            <a:ext cx="15652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a:solidFill>
                  <a:srgbClr val="FF7D00"/>
                </a:solidFill>
                <a:latin typeface="Calibri" panose="020F0502020204030204" pitchFamily="34" charset="0"/>
              </a:rPr>
              <a:t>% of patients</a:t>
            </a:r>
          </a:p>
        </p:txBody>
      </p:sp>
      <p:sp>
        <p:nvSpPr>
          <p:cNvPr id="3550278" name="Text Box 70">
            <a:extLst>
              <a:ext uri="{FF2B5EF4-FFF2-40B4-BE49-F238E27FC236}">
                <a16:creationId xmlns:a16="http://schemas.microsoft.com/office/drawing/2014/main" id="{57ACFF45-29E2-044F-B062-901A78084BAB}"/>
              </a:ext>
            </a:extLst>
          </p:cNvPr>
          <p:cNvSpPr txBox="1">
            <a:spLocks noChangeArrowheads="1"/>
          </p:cNvSpPr>
          <p:nvPr/>
        </p:nvSpPr>
        <p:spPr bwMode="auto">
          <a:xfrm>
            <a:off x="642938" y="134938"/>
            <a:ext cx="7891462" cy="1195387"/>
          </a:xfrm>
          <a:prstGeom prst="rect">
            <a:avLst/>
          </a:prstGeom>
          <a:noFill/>
          <a:ln w="9525">
            <a:noFill/>
            <a:miter lim="800000"/>
            <a:headEnd/>
            <a:tailEnd/>
          </a:ln>
          <a:effectLst/>
        </p:spPr>
        <p:txBody>
          <a:bodyPr lIns="86412" tIns="43206" rIns="86412" bIns="43206">
            <a:spAutoFit/>
          </a:bodyPr>
          <a:lstStyle>
            <a:lvl1pPr defTabSz="8636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36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3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3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3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400" b="1" dirty="0">
                <a:solidFill>
                  <a:srgbClr val="002060"/>
                </a:solidFill>
                <a:effectLst>
                  <a:outerShdw blurRad="38100" dist="38100" dir="2700000" algn="tl">
                    <a:srgbClr val="C0C0C0"/>
                  </a:outerShdw>
                </a:effectLst>
                <a:latin typeface="Calibri" panose="020F0502020204030204" pitchFamily="34" charset="0"/>
              </a:rPr>
              <a:t> </a:t>
            </a:r>
            <a:r>
              <a:rPr lang="el-GR" altLang="en-US" sz="3600" b="1" dirty="0">
                <a:solidFill>
                  <a:srgbClr val="002060"/>
                </a:solidFill>
                <a:effectLst>
                  <a:outerShdw blurRad="38100" dist="38100" dir="2700000" algn="tl">
                    <a:srgbClr val="C0C0C0"/>
                  </a:outerShdw>
                </a:effectLst>
                <a:latin typeface="Calibri" panose="020F0502020204030204" pitchFamily="34" charset="0"/>
              </a:rPr>
              <a:t>Ανταπόκριση μετά την αύξηση σε 800 </a:t>
            </a:r>
            <a:r>
              <a:rPr lang="en-US" altLang="en-US" sz="3600" b="1" dirty="0">
                <a:solidFill>
                  <a:srgbClr val="002060"/>
                </a:solidFill>
                <a:effectLst>
                  <a:outerShdw blurRad="38100" dist="38100" dir="2700000" algn="tl">
                    <a:srgbClr val="C0C0C0"/>
                  </a:outerShdw>
                </a:effectLst>
                <a:latin typeface="Calibri" panose="020F0502020204030204" pitchFamily="34" charset="0"/>
              </a:rPr>
              <a:t>mg imatinib</a:t>
            </a:r>
            <a:endParaRPr lang="fr-FR" altLang="en-US" sz="3600" b="1" dirty="0">
              <a:solidFill>
                <a:srgbClr val="002060"/>
              </a:solidFill>
              <a:effectLst>
                <a:outerShdw blurRad="38100" dist="38100" dir="2700000" algn="tl">
                  <a:srgbClr val="C0C0C0"/>
                </a:outerShdw>
              </a:effectLst>
              <a:latin typeface="Calibri" panose="020F0502020204030204" pitchFamily="34" charset="0"/>
            </a:endParaRPr>
          </a:p>
        </p:txBody>
      </p:sp>
      <p:sp>
        <p:nvSpPr>
          <p:cNvPr id="3550279" name="Rectangle 71">
            <a:extLst>
              <a:ext uri="{FF2B5EF4-FFF2-40B4-BE49-F238E27FC236}">
                <a16:creationId xmlns:a16="http://schemas.microsoft.com/office/drawing/2014/main" id="{8DD628C9-3084-ED4A-97D0-FB81937D0E09}"/>
              </a:ext>
            </a:extLst>
          </p:cNvPr>
          <p:cNvSpPr>
            <a:spLocks noChangeArrowheads="1"/>
          </p:cNvSpPr>
          <p:nvPr/>
        </p:nvSpPr>
        <p:spPr bwMode="auto">
          <a:xfrm>
            <a:off x="2455863" y="1457325"/>
            <a:ext cx="5588000" cy="542925"/>
          </a:xfrm>
          <a:prstGeom prst="rect">
            <a:avLst/>
          </a:prstGeom>
          <a:noFill/>
          <a:ln w="9525">
            <a:noFill/>
            <a:miter lim="800000"/>
            <a:headEnd/>
            <a:tailEnd/>
          </a:ln>
          <a:effectLst/>
        </p:spPr>
        <p:txBody>
          <a:bodyPr wrap="none" lIns="86412" tIns="43206" rIns="86412" bIns="43206">
            <a:spAutoFit/>
          </a:bodyPr>
          <a:lstStyle/>
          <a:p>
            <a:pPr defTabSz="863600" eaLnBrk="0" hangingPunct="0">
              <a:defRPr/>
            </a:pPr>
            <a:r>
              <a:rPr lang="en-US" sz="3000" b="1">
                <a:effectLst>
                  <a:outerShdw blurRad="38100" dist="38100" dir="2700000" algn="tl">
                    <a:srgbClr val="DDDDDD"/>
                  </a:outerShdw>
                </a:effectLst>
                <a:latin typeface="Calibri" charset="0"/>
                <a:ea typeface="ＭＳ Ｐゴシック" charset="0"/>
                <a:cs typeface="ＭＳ Ｐゴシック" charset="0"/>
              </a:rPr>
              <a:t>62005 				S0033</a:t>
            </a:r>
            <a:endParaRPr lang="fr-FR" sz="3000" b="1">
              <a:effectLst>
                <a:outerShdw blurRad="38100" dist="38100" dir="2700000" algn="tl">
                  <a:srgbClr val="DDDDDD"/>
                </a:outerShdw>
              </a:effectLst>
              <a:latin typeface="Calibri" charset="0"/>
              <a:ea typeface="ＭＳ Ｐゴシック" charset="0"/>
              <a:cs typeface="ＭＳ Ｐゴシック" charset="0"/>
            </a:endParaRPr>
          </a:p>
        </p:txBody>
      </p:sp>
      <p:sp>
        <p:nvSpPr>
          <p:cNvPr id="75847" name="Rectangle 72">
            <a:extLst>
              <a:ext uri="{FF2B5EF4-FFF2-40B4-BE49-F238E27FC236}">
                <a16:creationId xmlns:a16="http://schemas.microsoft.com/office/drawing/2014/main" id="{60C5D313-6CE8-474B-8CB1-8C5F75914BDD}"/>
              </a:ext>
            </a:extLst>
          </p:cNvPr>
          <p:cNvSpPr>
            <a:spLocks noChangeArrowheads="1"/>
          </p:cNvSpPr>
          <p:nvPr/>
        </p:nvSpPr>
        <p:spPr bwMode="auto">
          <a:xfrm>
            <a:off x="1824038" y="5621338"/>
            <a:ext cx="2773362"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FF8A3B"/>
              </a:buClr>
              <a:buFont typeface="Wingdings 2" pitchFamily="2" charset="2"/>
              <a:buNone/>
            </a:pPr>
            <a:r>
              <a:rPr lang="de-DE" altLang="en-US" sz="1600" b="1">
                <a:latin typeface="Calibri" panose="020F0502020204030204" pitchFamily="34" charset="0"/>
              </a:rPr>
              <a:t>133 </a:t>
            </a:r>
            <a:r>
              <a:rPr lang="el-GR" altLang="en-US" sz="1600" b="1">
                <a:latin typeface="Calibri" panose="020F0502020204030204" pitchFamily="34" charset="0"/>
              </a:rPr>
              <a:t>ασθενείς που αύξησαν</a:t>
            </a:r>
            <a:endParaRPr lang="en-US" altLang="en-US" sz="1600" b="1">
              <a:latin typeface="Calibri" panose="020F0502020204030204" pitchFamily="34" charset="0"/>
            </a:endParaRPr>
          </a:p>
          <a:p>
            <a:pPr eaLnBrk="1" hangingPunct="1">
              <a:spcBef>
                <a:spcPct val="20000"/>
              </a:spcBef>
              <a:buClr>
                <a:srgbClr val="FF8A3B"/>
              </a:buClr>
              <a:buFont typeface="Wingdings 2" pitchFamily="2" charset="2"/>
              <a:buNone/>
            </a:pPr>
            <a:r>
              <a:rPr lang="el-GR" altLang="en-US" sz="1600" b="1">
                <a:latin typeface="Calibri" panose="020F0502020204030204" pitchFamily="34" charset="0"/>
              </a:rPr>
              <a:t> τη δοσολογία σε 800 </a:t>
            </a:r>
            <a:r>
              <a:rPr lang="en-US" altLang="en-US" sz="1600" b="1">
                <a:latin typeface="Calibri" panose="020F0502020204030204" pitchFamily="34" charset="0"/>
              </a:rPr>
              <a:t>mg</a:t>
            </a:r>
            <a:endParaRPr lang="de-DE" altLang="en-US" sz="1600" b="1">
              <a:latin typeface="Calibri" panose="020F0502020204030204" pitchFamily="34" charset="0"/>
            </a:endParaRPr>
          </a:p>
        </p:txBody>
      </p:sp>
      <p:sp>
        <p:nvSpPr>
          <p:cNvPr id="75848" name="Rectangle 73">
            <a:extLst>
              <a:ext uri="{FF2B5EF4-FFF2-40B4-BE49-F238E27FC236}">
                <a16:creationId xmlns:a16="http://schemas.microsoft.com/office/drawing/2014/main" id="{EBE347D7-6F76-214E-9DD9-70486CF5A5F6}"/>
              </a:ext>
            </a:extLst>
          </p:cNvPr>
          <p:cNvSpPr>
            <a:spLocks noChangeArrowheads="1"/>
          </p:cNvSpPr>
          <p:nvPr/>
        </p:nvSpPr>
        <p:spPr bwMode="auto">
          <a:xfrm>
            <a:off x="5773738" y="5634038"/>
            <a:ext cx="2773362"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FF8A3B"/>
              </a:buClr>
              <a:buFont typeface="Wingdings 2" pitchFamily="2" charset="2"/>
              <a:buNone/>
            </a:pPr>
            <a:r>
              <a:rPr lang="de-DE" altLang="en-US" sz="1600" b="1">
                <a:latin typeface="Calibri" panose="020F0502020204030204" pitchFamily="34" charset="0"/>
              </a:rPr>
              <a:t>136 </a:t>
            </a:r>
            <a:r>
              <a:rPr lang="el-GR" altLang="en-US" sz="1600" b="1">
                <a:latin typeface="Calibri" panose="020F0502020204030204" pitchFamily="34" charset="0"/>
              </a:rPr>
              <a:t>ασθενείς που αύξησαν</a:t>
            </a:r>
            <a:endParaRPr lang="en-US" altLang="en-US" sz="1600" b="1">
              <a:latin typeface="Calibri" panose="020F0502020204030204" pitchFamily="34" charset="0"/>
            </a:endParaRPr>
          </a:p>
          <a:p>
            <a:pPr eaLnBrk="1" hangingPunct="1">
              <a:spcBef>
                <a:spcPct val="20000"/>
              </a:spcBef>
              <a:buClr>
                <a:srgbClr val="FF8A3B"/>
              </a:buClr>
              <a:buFont typeface="Wingdings 2" pitchFamily="2" charset="2"/>
              <a:buNone/>
            </a:pPr>
            <a:r>
              <a:rPr lang="el-GR" altLang="en-US" sz="1600" b="1">
                <a:latin typeface="Calibri" panose="020F0502020204030204" pitchFamily="34" charset="0"/>
              </a:rPr>
              <a:t> τη δοσολογία σε 800 </a:t>
            </a:r>
            <a:r>
              <a:rPr lang="en-US" altLang="en-US" sz="1600" b="1">
                <a:latin typeface="Calibri" panose="020F0502020204030204" pitchFamily="34" charset="0"/>
              </a:rPr>
              <a:t>mg</a:t>
            </a:r>
            <a:endParaRPr lang="de-DE" altLang="en-US" sz="1600" b="1">
              <a:latin typeface="Calibri" panose="020F0502020204030204" pitchFamily="34" charset="0"/>
            </a:endParaRPr>
          </a:p>
        </p:txBody>
      </p:sp>
    </p:spTree>
    <p:extLst>
      <p:ext uri="{BB962C8B-B14F-4D97-AF65-F5344CB8AC3E}">
        <p14:creationId xmlns:p14="http://schemas.microsoft.com/office/powerpoint/2010/main" val="381544429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Approved agents after </a:t>
            </a:r>
            <a:r>
              <a:rPr lang="en-US" sz="3200" b="1" dirty="0" err="1">
                <a:solidFill>
                  <a:srgbClr val="002060"/>
                </a:solidFill>
              </a:rPr>
              <a:t>imatinib</a:t>
            </a:r>
            <a:r>
              <a:rPr lang="en-US" sz="3200" b="1" dirty="0">
                <a:solidFill>
                  <a:srgbClr val="002060"/>
                </a:solidFill>
              </a:rPr>
              <a:t> failure </a:t>
            </a:r>
            <a:br>
              <a:rPr lang="en-US" sz="3200" b="1" dirty="0">
                <a:solidFill>
                  <a:srgbClr val="002060"/>
                </a:solidFill>
              </a:rPr>
            </a:br>
            <a:endParaRPr lang="en-US" sz="3200" b="1" dirty="0">
              <a:solidFill>
                <a:srgbClr val="002060"/>
              </a:solidFill>
            </a:endParaRPr>
          </a:p>
        </p:txBody>
      </p:sp>
      <p:pic>
        <p:nvPicPr>
          <p:cNvPr id="4" name="Picture 3" descr="Screen Shot 2017-12-16 at 07.33.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3964"/>
            <a:ext cx="9144000" cy="5488269"/>
          </a:xfrm>
          <a:prstGeom prst="rect">
            <a:avLst/>
          </a:prstGeom>
        </p:spPr>
      </p:pic>
    </p:spTree>
    <p:extLst>
      <p:ext uri="{BB962C8B-B14F-4D97-AF65-F5344CB8AC3E}">
        <p14:creationId xmlns:p14="http://schemas.microsoft.com/office/powerpoint/2010/main" val="875913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219" y="2215256"/>
            <a:ext cx="2889518"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 y="2204864"/>
            <a:ext cx="2987448"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3467104" y="4427602"/>
            <a:ext cx="2044150" cy="738664"/>
          </a:xfrm>
          <a:prstGeom prst="rect">
            <a:avLst/>
          </a:prstGeom>
          <a:solidFill>
            <a:schemeClr val="bg1">
              <a:lumMod val="95000"/>
            </a:schemeClr>
          </a:solidFill>
        </p:spPr>
        <p:txBody>
          <a:bodyPr wrap="none" rtlCol="0">
            <a:spAutoFit/>
          </a:bodyPr>
          <a:lstStyle/>
          <a:p>
            <a:pPr algn="ctr" defTabSz="914378">
              <a:defRPr/>
            </a:pPr>
            <a:r>
              <a:rPr lang="fr-FR" sz="1400">
                <a:solidFill>
                  <a:srgbClr val="58595B"/>
                </a:solidFill>
                <a:latin typeface="Times New Roman" panose="02020603050405020304" pitchFamily="18" charset="0"/>
                <a:cs typeface="Times New Roman" panose="02020603050405020304" pitchFamily="18" charset="0"/>
              </a:rPr>
              <a:t>HR 0.27   </a:t>
            </a:r>
            <a:r>
              <a:rPr lang="fr-FR" sz="1400" err="1">
                <a:solidFill>
                  <a:srgbClr val="58595B"/>
                </a:solidFill>
                <a:latin typeface="Times New Roman" panose="02020603050405020304" pitchFamily="18" charset="0"/>
                <a:cs typeface="Times New Roman" panose="02020603050405020304" pitchFamily="18" charset="0"/>
              </a:rPr>
              <a:t>mPFS</a:t>
            </a:r>
            <a:r>
              <a:rPr lang="fr-FR" sz="1400">
                <a:solidFill>
                  <a:srgbClr val="58595B"/>
                </a:solidFill>
                <a:latin typeface="Times New Roman" panose="02020603050405020304" pitchFamily="18" charset="0"/>
                <a:cs typeface="Times New Roman" panose="02020603050405020304" pitchFamily="18" charset="0"/>
              </a:rPr>
              <a:t>: </a:t>
            </a:r>
            <a:r>
              <a:rPr lang="fr-FR" sz="1400">
                <a:solidFill>
                  <a:srgbClr val="C00000"/>
                </a:solidFill>
                <a:latin typeface="Times New Roman" panose="02020603050405020304" pitchFamily="18" charset="0"/>
                <a:cs typeface="Times New Roman" panose="02020603050405020304" pitchFamily="18" charset="0"/>
              </a:rPr>
              <a:t>4.8 m</a:t>
            </a:r>
          </a:p>
          <a:p>
            <a:pPr algn="ctr" defTabSz="914378">
              <a:defRPr/>
            </a:pPr>
            <a:r>
              <a:rPr lang="fr-FR" sz="1400">
                <a:solidFill>
                  <a:srgbClr val="58595B"/>
                </a:solidFill>
                <a:latin typeface="Times New Roman" panose="02020603050405020304" pitchFamily="18" charset="0"/>
                <a:cs typeface="Times New Roman" panose="02020603050405020304" pitchFamily="18" charset="0"/>
              </a:rPr>
              <a:t>Placebo: 0.9 m</a:t>
            </a:r>
          </a:p>
          <a:p>
            <a:pPr algn="ctr" defTabSz="914378">
              <a:defRPr/>
            </a:pPr>
            <a:r>
              <a:rPr lang="fr-FR" sz="1400">
                <a:solidFill>
                  <a:srgbClr val="58595B"/>
                </a:solidFill>
                <a:latin typeface="Times New Roman" panose="02020603050405020304" pitchFamily="18" charset="0"/>
                <a:cs typeface="Times New Roman" panose="02020603050405020304" pitchFamily="18" charset="0"/>
              </a:rPr>
              <a:t>RO: 4.5% (placebo 1.5%)</a:t>
            </a:r>
          </a:p>
        </p:txBody>
      </p:sp>
      <p:sp>
        <p:nvSpPr>
          <p:cNvPr id="4" name="Rectangle 3"/>
          <p:cNvSpPr/>
          <p:nvPr/>
        </p:nvSpPr>
        <p:spPr>
          <a:xfrm>
            <a:off x="390276" y="4439794"/>
            <a:ext cx="1964689" cy="738664"/>
          </a:xfrm>
          <a:prstGeom prst="rect">
            <a:avLst/>
          </a:prstGeom>
          <a:solidFill>
            <a:schemeClr val="bg1">
              <a:lumMod val="95000"/>
            </a:schemeClr>
          </a:solidFill>
        </p:spPr>
        <p:txBody>
          <a:bodyPr wrap="square">
            <a:spAutoFit/>
          </a:bodyPr>
          <a:lstStyle/>
          <a:p>
            <a:pPr algn="ctr" defTabSz="914378">
              <a:defRPr/>
            </a:pPr>
            <a:r>
              <a:rPr lang="fr-FR" sz="1400">
                <a:solidFill>
                  <a:srgbClr val="58595B"/>
                </a:solidFill>
                <a:latin typeface="Times New Roman" panose="02020603050405020304" pitchFamily="18" charset="0"/>
                <a:cs typeface="Times New Roman" panose="02020603050405020304" pitchFamily="18" charset="0"/>
              </a:rPr>
              <a:t>HR 0.33   </a:t>
            </a:r>
            <a:r>
              <a:rPr lang="fr-FR" sz="1400" err="1">
                <a:solidFill>
                  <a:srgbClr val="58595B"/>
                </a:solidFill>
                <a:latin typeface="Times New Roman" panose="02020603050405020304" pitchFamily="18" charset="0"/>
                <a:cs typeface="Times New Roman" panose="02020603050405020304" pitchFamily="18" charset="0"/>
              </a:rPr>
              <a:t>mPFS</a:t>
            </a:r>
            <a:r>
              <a:rPr lang="fr-FR" sz="1400">
                <a:solidFill>
                  <a:srgbClr val="58595B"/>
                </a:solidFill>
                <a:latin typeface="Times New Roman" panose="02020603050405020304" pitchFamily="18" charset="0"/>
                <a:cs typeface="Times New Roman" panose="02020603050405020304" pitchFamily="18" charset="0"/>
              </a:rPr>
              <a:t>: </a:t>
            </a:r>
            <a:r>
              <a:rPr lang="fr-FR" sz="1400">
                <a:solidFill>
                  <a:srgbClr val="C00000"/>
                </a:solidFill>
                <a:latin typeface="Times New Roman" panose="02020603050405020304" pitchFamily="18" charset="0"/>
                <a:cs typeface="Times New Roman" panose="02020603050405020304" pitchFamily="18" charset="0"/>
              </a:rPr>
              <a:t>5.6 m</a:t>
            </a:r>
          </a:p>
          <a:p>
            <a:pPr algn="ctr" defTabSz="914378">
              <a:defRPr/>
            </a:pPr>
            <a:r>
              <a:rPr lang="fr-FR" sz="1400">
                <a:solidFill>
                  <a:srgbClr val="58595B"/>
                </a:solidFill>
                <a:latin typeface="Times New Roman" panose="02020603050405020304" pitchFamily="18" charset="0"/>
                <a:cs typeface="Times New Roman" panose="02020603050405020304" pitchFamily="18" charset="0"/>
              </a:rPr>
              <a:t>Placebo: 1.47 m</a:t>
            </a:r>
          </a:p>
          <a:p>
            <a:pPr algn="ctr" defTabSz="914378">
              <a:defRPr/>
            </a:pPr>
            <a:r>
              <a:rPr lang="fr-FR" sz="1400">
                <a:solidFill>
                  <a:srgbClr val="58595B"/>
                </a:solidFill>
                <a:latin typeface="Times New Roman" panose="02020603050405020304" pitchFamily="18" charset="0"/>
                <a:cs typeface="Times New Roman" panose="02020603050405020304" pitchFamily="18" charset="0"/>
              </a:rPr>
              <a:t>RO: 5.1%</a:t>
            </a:r>
          </a:p>
        </p:txBody>
      </p:sp>
      <p:sp>
        <p:nvSpPr>
          <p:cNvPr id="5" name="Rectangle 4"/>
          <p:cNvSpPr/>
          <p:nvPr/>
        </p:nvSpPr>
        <p:spPr>
          <a:xfrm>
            <a:off x="6630819" y="4386590"/>
            <a:ext cx="1824538" cy="738664"/>
          </a:xfrm>
          <a:prstGeom prst="rect">
            <a:avLst/>
          </a:prstGeom>
          <a:solidFill>
            <a:schemeClr val="bg1">
              <a:lumMod val="95000"/>
            </a:schemeClr>
          </a:solidFill>
        </p:spPr>
        <p:txBody>
          <a:bodyPr wrap="none">
            <a:spAutoFit/>
          </a:bodyPr>
          <a:lstStyle/>
          <a:p>
            <a:pPr algn="ctr" defTabSz="914378">
              <a:defRPr/>
            </a:pPr>
            <a:r>
              <a:rPr lang="fr-FR" sz="1400">
                <a:solidFill>
                  <a:srgbClr val="58595B"/>
                </a:solidFill>
                <a:latin typeface="Times New Roman" panose="02020603050405020304" pitchFamily="18" charset="0"/>
                <a:cs typeface="Times New Roman" panose="02020603050405020304" pitchFamily="18" charset="0"/>
              </a:rPr>
              <a:t>HR 0.15  </a:t>
            </a:r>
            <a:r>
              <a:rPr lang="fr-FR" sz="1400" err="1">
                <a:solidFill>
                  <a:srgbClr val="58595B"/>
                </a:solidFill>
                <a:latin typeface="Times New Roman" panose="02020603050405020304" pitchFamily="18" charset="0"/>
                <a:cs typeface="Times New Roman" panose="02020603050405020304" pitchFamily="18" charset="0"/>
              </a:rPr>
              <a:t>mPFS</a:t>
            </a:r>
            <a:r>
              <a:rPr lang="fr-FR" sz="1400">
                <a:solidFill>
                  <a:srgbClr val="58595B"/>
                </a:solidFill>
                <a:latin typeface="Times New Roman" panose="02020603050405020304" pitchFamily="18" charset="0"/>
                <a:cs typeface="Times New Roman" panose="02020603050405020304" pitchFamily="18" charset="0"/>
              </a:rPr>
              <a:t>: </a:t>
            </a:r>
            <a:r>
              <a:rPr lang="fr-FR" sz="1400">
                <a:solidFill>
                  <a:srgbClr val="C00000"/>
                </a:solidFill>
                <a:latin typeface="Times New Roman" panose="02020603050405020304" pitchFamily="18" charset="0"/>
                <a:cs typeface="Times New Roman" panose="02020603050405020304" pitchFamily="18" charset="0"/>
              </a:rPr>
              <a:t>6.3 m</a:t>
            </a:r>
          </a:p>
          <a:p>
            <a:pPr algn="ctr" defTabSz="914378">
              <a:defRPr/>
            </a:pPr>
            <a:r>
              <a:rPr lang="fr-FR" sz="1400">
                <a:solidFill>
                  <a:srgbClr val="58595B"/>
                </a:solidFill>
                <a:latin typeface="Times New Roman" panose="02020603050405020304" pitchFamily="18" charset="0"/>
                <a:cs typeface="Times New Roman" panose="02020603050405020304" pitchFamily="18" charset="0"/>
              </a:rPr>
              <a:t>Placebo: 1 m</a:t>
            </a:r>
          </a:p>
          <a:p>
            <a:pPr algn="ctr" defTabSz="914378">
              <a:defRPr/>
            </a:pPr>
            <a:r>
              <a:rPr lang="fr-FR" sz="1400">
                <a:solidFill>
                  <a:srgbClr val="58595B"/>
                </a:solidFill>
                <a:latin typeface="Times New Roman" panose="02020603050405020304" pitchFamily="18" charset="0"/>
                <a:cs typeface="Times New Roman" panose="02020603050405020304" pitchFamily="18" charset="0"/>
              </a:rPr>
              <a:t>RO: 9.4%</a:t>
            </a:r>
          </a:p>
        </p:txBody>
      </p:sp>
      <p:sp>
        <p:nvSpPr>
          <p:cNvPr id="8" name="Rectangle 2"/>
          <p:cNvSpPr txBox="1">
            <a:spLocks noChangeArrowheads="1"/>
          </p:cNvSpPr>
          <p:nvPr/>
        </p:nvSpPr>
        <p:spPr>
          <a:xfrm>
            <a:off x="-5590" y="1097899"/>
            <a:ext cx="2756422" cy="585267"/>
          </a:xfrm>
          <a:prstGeom prst="rect">
            <a:avLst/>
          </a:prstGeom>
        </p:spPr>
        <p:txBody>
          <a:bodyPr/>
          <a:lstStyle>
            <a:lvl1pPr algn="ctr" rtl="0" eaLnBrk="1" fontAlgn="base" hangingPunct="1">
              <a:spcBef>
                <a:spcPct val="0"/>
              </a:spcBef>
              <a:spcAft>
                <a:spcPct val="0"/>
              </a:spcAft>
              <a:defRPr sz="3200">
                <a:solidFill>
                  <a:schemeClr val="accent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defTabSz="914378">
              <a:defRPr/>
            </a:pPr>
            <a:r>
              <a:rPr lang="en-US" sz="2000" kern="0" err="1">
                <a:solidFill>
                  <a:srgbClr val="C00000"/>
                </a:solidFill>
                <a:latin typeface="Times New Roman" pitchFamily="18" charset="0"/>
                <a:cs typeface="Times New Roman" pitchFamily="18" charset="0"/>
              </a:rPr>
              <a:t>Sunitinib</a:t>
            </a:r>
            <a:r>
              <a:rPr lang="en-US" sz="2000" kern="0">
                <a:solidFill>
                  <a:srgbClr val="C00000"/>
                </a:solidFill>
                <a:latin typeface="Times New Roman" pitchFamily="18" charset="0"/>
                <a:cs typeface="Times New Roman" pitchFamily="18" charset="0"/>
              </a:rPr>
              <a:t> in GIST </a:t>
            </a:r>
          </a:p>
          <a:p>
            <a:pPr defTabSz="914378">
              <a:defRPr/>
            </a:pPr>
            <a:r>
              <a:rPr lang="en-US" sz="2000" kern="0">
                <a:solidFill>
                  <a:srgbClr val="C00000"/>
                </a:solidFill>
                <a:latin typeface="Times New Roman" pitchFamily="18" charset="0"/>
                <a:cs typeface="Times New Roman" pitchFamily="18" charset="0"/>
              </a:rPr>
              <a:t>2</a:t>
            </a:r>
            <a:r>
              <a:rPr lang="en-US" sz="2000" kern="0" baseline="30000">
                <a:solidFill>
                  <a:srgbClr val="C00000"/>
                </a:solidFill>
                <a:latin typeface="Times New Roman" pitchFamily="18" charset="0"/>
                <a:cs typeface="Times New Roman" pitchFamily="18" charset="0"/>
              </a:rPr>
              <a:t>nd</a:t>
            </a:r>
            <a:r>
              <a:rPr lang="en-US" sz="2000" kern="0">
                <a:solidFill>
                  <a:srgbClr val="C00000"/>
                </a:solidFill>
                <a:latin typeface="Times New Roman" pitchFamily="18" charset="0"/>
                <a:cs typeface="Times New Roman" pitchFamily="18" charset="0"/>
              </a:rPr>
              <a:t>  line </a:t>
            </a:r>
          </a:p>
          <a:p>
            <a:pPr defTabSz="914378">
              <a:defRPr/>
            </a:pPr>
            <a:r>
              <a:rPr lang="en-US" sz="1050" kern="0">
                <a:solidFill>
                  <a:schemeClr val="tx1"/>
                </a:solidFill>
                <a:latin typeface="Times New Roman" pitchFamily="18" charset="0"/>
                <a:cs typeface="Times New Roman" pitchFamily="18" charset="0"/>
              </a:rPr>
              <a:t>Active in the ATP-binding pockets mutations</a:t>
            </a:r>
          </a:p>
        </p:txBody>
      </p:sp>
      <p:sp>
        <p:nvSpPr>
          <p:cNvPr id="9" name="Rectangle 2"/>
          <p:cNvSpPr>
            <a:spLocks noChangeArrowheads="1"/>
          </p:cNvSpPr>
          <p:nvPr/>
        </p:nvSpPr>
        <p:spPr bwMode="auto">
          <a:xfrm>
            <a:off x="2775052" y="1450744"/>
            <a:ext cx="3168352" cy="69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378">
              <a:defRPr/>
            </a:pPr>
            <a:r>
              <a:rPr lang="fr-FR" sz="2000" err="1">
                <a:solidFill>
                  <a:srgbClr val="C00000"/>
                </a:solidFill>
                <a:latin typeface="Times New Roman" pitchFamily="18" charset="0"/>
                <a:ea typeface="ＭＳ Ｐゴシック" pitchFamily="34" charset="-128"/>
                <a:cs typeface="Times New Roman" pitchFamily="18" charset="0"/>
              </a:rPr>
              <a:t>Regorafenib</a:t>
            </a:r>
            <a:r>
              <a:rPr lang="fr-FR" sz="2000">
                <a:solidFill>
                  <a:srgbClr val="C00000"/>
                </a:solidFill>
                <a:latin typeface="Times New Roman" pitchFamily="18" charset="0"/>
                <a:ea typeface="ＭＳ Ｐゴシック" pitchFamily="34" charset="-128"/>
                <a:cs typeface="Times New Roman" pitchFamily="18" charset="0"/>
              </a:rPr>
              <a:t> in GIST </a:t>
            </a:r>
          </a:p>
          <a:p>
            <a:pPr algn="ctr" defTabSz="914378">
              <a:defRPr/>
            </a:pPr>
            <a:r>
              <a:rPr lang="fr-FR" sz="2000">
                <a:solidFill>
                  <a:srgbClr val="C00000"/>
                </a:solidFill>
                <a:latin typeface="Times New Roman" pitchFamily="18" charset="0"/>
                <a:ea typeface="ＭＳ Ｐゴシック" pitchFamily="34" charset="-128"/>
                <a:cs typeface="Times New Roman" pitchFamily="18" charset="0"/>
              </a:rPr>
              <a:t>3rd line</a:t>
            </a:r>
          </a:p>
          <a:p>
            <a:pPr algn="ctr" defTabSz="914378">
              <a:defRPr/>
            </a:pPr>
            <a:r>
              <a:rPr lang="en-US" sz="1050" kern="0">
                <a:latin typeface="Times New Roman" pitchFamily="18" charset="0"/>
                <a:cs typeface="Times New Roman" pitchFamily="18" charset="0"/>
              </a:rPr>
              <a:t>Active in the activation loop mutations</a:t>
            </a:r>
          </a:p>
          <a:p>
            <a:pPr algn="ctr" defTabSz="914378">
              <a:defRPr/>
            </a:pPr>
            <a:endParaRPr lang="fr-FR" sz="2000">
              <a:solidFill>
                <a:srgbClr val="C00000"/>
              </a:solidFill>
              <a:latin typeface="Times New Roman" pitchFamily="18" charset="0"/>
              <a:ea typeface="ＭＳ Ｐゴシック" pitchFamily="34" charset="-128"/>
              <a:cs typeface="Times New Roman" pitchFamily="18" charset="0"/>
            </a:endParaRPr>
          </a:p>
          <a:p>
            <a:pPr algn="ctr" defTabSz="914378">
              <a:defRPr/>
            </a:pPr>
            <a:endParaRPr lang="fr-FR" sz="2000">
              <a:solidFill>
                <a:srgbClr val="C00000"/>
              </a:solidFill>
              <a:latin typeface="Times New Roman" pitchFamily="18" charset="0"/>
              <a:ea typeface="ＭＳ Ｐゴシック" pitchFamily="34" charset="-128"/>
              <a:cs typeface="Times New Roman" pitchFamily="18" charset="0"/>
            </a:endParaRPr>
          </a:p>
        </p:txBody>
      </p:sp>
      <p:sp>
        <p:nvSpPr>
          <p:cNvPr id="10" name="Rectangle 2"/>
          <p:cNvSpPr>
            <a:spLocks noChangeArrowheads="1"/>
          </p:cNvSpPr>
          <p:nvPr/>
        </p:nvSpPr>
        <p:spPr bwMode="auto">
          <a:xfrm>
            <a:off x="5971600" y="1287426"/>
            <a:ext cx="2836289" cy="69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378">
              <a:defRPr/>
            </a:pPr>
            <a:r>
              <a:rPr lang="fr-FR" sz="2000" err="1">
                <a:solidFill>
                  <a:srgbClr val="C00000"/>
                </a:solidFill>
                <a:latin typeface="Times New Roman" pitchFamily="18" charset="0"/>
                <a:ea typeface="ＭＳ Ｐゴシック" pitchFamily="34" charset="-128"/>
                <a:cs typeface="Times New Roman" pitchFamily="18" charset="0"/>
              </a:rPr>
              <a:t>Ripretinib</a:t>
            </a:r>
            <a:r>
              <a:rPr lang="fr-FR" sz="2000">
                <a:solidFill>
                  <a:srgbClr val="C00000"/>
                </a:solidFill>
                <a:latin typeface="Times New Roman" pitchFamily="18" charset="0"/>
                <a:ea typeface="ＭＳ Ｐゴシック" pitchFamily="34" charset="-128"/>
                <a:cs typeface="Times New Roman" pitchFamily="18" charset="0"/>
              </a:rPr>
              <a:t> in GIST </a:t>
            </a:r>
          </a:p>
          <a:p>
            <a:pPr algn="ctr" defTabSz="914378">
              <a:defRPr/>
            </a:pPr>
            <a:r>
              <a:rPr lang="fr-FR" sz="2000">
                <a:solidFill>
                  <a:srgbClr val="C00000"/>
                </a:solidFill>
                <a:latin typeface="Times New Roman" pitchFamily="18" charset="0"/>
                <a:ea typeface="ＭＳ Ｐゴシック" pitchFamily="34" charset="-128"/>
                <a:cs typeface="Times New Roman" pitchFamily="18" charset="0"/>
              </a:rPr>
              <a:t>4th line</a:t>
            </a:r>
          </a:p>
          <a:p>
            <a:pPr algn="ctr" defTabSz="914378">
              <a:defRPr/>
            </a:pPr>
            <a:r>
              <a:rPr lang="en-US" sz="1050" kern="0">
                <a:latin typeface="Times New Roman" pitchFamily="18" charset="0"/>
                <a:cs typeface="Times New Roman" pitchFamily="18" charset="0"/>
              </a:rPr>
              <a:t>Switch pocket kinase inhibitor</a:t>
            </a:r>
          </a:p>
          <a:p>
            <a:pPr algn="ctr" defTabSz="914378">
              <a:defRPr/>
            </a:pPr>
            <a:endParaRPr lang="fr-FR" sz="2000">
              <a:solidFill>
                <a:srgbClr val="C00000"/>
              </a:solidFill>
              <a:latin typeface="Times New Roman" pitchFamily="18" charset="0"/>
              <a:ea typeface="ＭＳ Ｐゴシック" pitchFamily="34" charset="-128"/>
              <a:cs typeface="Times New Roman" pitchFamily="18" charset="0"/>
            </a:endParaRPr>
          </a:p>
        </p:txBody>
      </p:sp>
      <p:grpSp>
        <p:nvGrpSpPr>
          <p:cNvPr id="11" name="Groupe 10"/>
          <p:cNvGrpSpPr/>
          <p:nvPr/>
        </p:nvGrpSpPr>
        <p:grpSpPr>
          <a:xfrm>
            <a:off x="5619936" y="2289805"/>
            <a:ext cx="3387089" cy="2071636"/>
            <a:chOff x="700233" y="1207875"/>
            <a:chExt cx="7683072" cy="3016877"/>
          </a:xfrm>
        </p:grpSpPr>
        <p:sp>
          <p:nvSpPr>
            <p:cNvPr id="12" name="Rectangle 11">
              <a:extLst>
                <a:ext uri="{FF2B5EF4-FFF2-40B4-BE49-F238E27FC236}">
                  <a16:creationId xmlns:a16="http://schemas.microsoft.com/office/drawing/2014/main" id="{CE2898BC-8A41-0243-8162-60138F9DF1EB}"/>
                </a:ext>
              </a:extLst>
            </p:cNvPr>
            <p:cNvSpPr/>
            <p:nvPr/>
          </p:nvSpPr>
          <p:spPr>
            <a:xfrm>
              <a:off x="1929495" y="2132215"/>
              <a:ext cx="5634050" cy="537850"/>
            </a:xfrm>
            <a:custGeom>
              <a:avLst/>
              <a:gdLst>
                <a:gd name="connsiteX0" fmla="*/ 0 w 4725198"/>
                <a:gd name="connsiteY0" fmla="*/ 0 h 1900611"/>
                <a:gd name="connsiteX1" fmla="*/ 4725198 w 4725198"/>
                <a:gd name="connsiteY1" fmla="*/ 0 h 1900611"/>
                <a:gd name="connsiteX2" fmla="*/ 4725198 w 4725198"/>
                <a:gd name="connsiteY2" fmla="*/ 1900611 h 1900611"/>
                <a:gd name="connsiteX3" fmla="*/ 0 w 4725198"/>
                <a:gd name="connsiteY3" fmla="*/ 1900611 h 1900611"/>
                <a:gd name="connsiteX4" fmla="*/ 0 w 4725198"/>
                <a:gd name="connsiteY4" fmla="*/ 0 h 1900611"/>
                <a:gd name="connsiteX0" fmla="*/ 4725198 w 4816638"/>
                <a:gd name="connsiteY0" fmla="*/ 0 h 1900611"/>
                <a:gd name="connsiteX1" fmla="*/ 4725198 w 4816638"/>
                <a:gd name="connsiteY1" fmla="*/ 1900611 h 1900611"/>
                <a:gd name="connsiteX2" fmla="*/ 0 w 4816638"/>
                <a:gd name="connsiteY2" fmla="*/ 1900611 h 1900611"/>
                <a:gd name="connsiteX3" fmla="*/ 0 w 4816638"/>
                <a:gd name="connsiteY3" fmla="*/ 0 h 1900611"/>
                <a:gd name="connsiteX4" fmla="*/ 4816638 w 4816638"/>
                <a:gd name="connsiteY4" fmla="*/ 91440 h 1900611"/>
                <a:gd name="connsiteX0" fmla="*/ 4725198 w 4816638"/>
                <a:gd name="connsiteY0" fmla="*/ 1900611 h 1900611"/>
                <a:gd name="connsiteX1" fmla="*/ 0 w 4816638"/>
                <a:gd name="connsiteY1" fmla="*/ 1900611 h 1900611"/>
                <a:gd name="connsiteX2" fmla="*/ 0 w 4816638"/>
                <a:gd name="connsiteY2" fmla="*/ 0 h 1900611"/>
                <a:gd name="connsiteX3" fmla="*/ 4816638 w 4816638"/>
                <a:gd name="connsiteY3" fmla="*/ 91440 h 1900611"/>
                <a:gd name="connsiteX0" fmla="*/ 4725198 w 4725198"/>
                <a:gd name="connsiteY0" fmla="*/ 1900611 h 1900611"/>
                <a:gd name="connsiteX1" fmla="*/ 0 w 4725198"/>
                <a:gd name="connsiteY1" fmla="*/ 1900611 h 1900611"/>
                <a:gd name="connsiteX2" fmla="*/ 0 w 4725198"/>
                <a:gd name="connsiteY2" fmla="*/ 0 h 1900611"/>
              </a:gdLst>
              <a:ahLst/>
              <a:cxnLst>
                <a:cxn ang="0">
                  <a:pos x="connsiteX0" y="connsiteY0"/>
                </a:cxn>
                <a:cxn ang="0">
                  <a:pos x="connsiteX1" y="connsiteY1"/>
                </a:cxn>
                <a:cxn ang="0">
                  <a:pos x="connsiteX2" y="connsiteY2"/>
                </a:cxn>
              </a:cxnLst>
              <a:rect l="l" t="t" r="r" b="b"/>
              <a:pathLst>
                <a:path w="4725198" h="1900611">
                  <a:moveTo>
                    <a:pt x="4725198" y="1900611"/>
                  </a:moveTo>
                  <a:lnTo>
                    <a:pt x="0" y="1900611"/>
                  </a:lnTo>
                  <a:lnTo>
                    <a:pt x="0" y="0"/>
                  </a:lnTo>
                </a:path>
              </a:pathLst>
            </a:custGeom>
            <a:ln w="12700">
              <a:solidFill>
                <a:schemeClr val="tx1"/>
              </a:solidFill>
            </a:ln>
          </p:spPr>
          <p:txBody>
            <a:bodyPr wrap="square" rtlCol="0" anchor="ctr">
              <a:spAutoFit/>
            </a:bodyPr>
            <a:lstStyle/>
            <a:p>
              <a:pPr algn="ctr" defTabSz="914378">
                <a:defRPr/>
              </a:pPr>
              <a:endParaRPr lang="en-US">
                <a:solidFill>
                  <a:srgbClr val="58595B"/>
                </a:solidFill>
                <a:latin typeface="Arial"/>
              </a:endParaRPr>
            </a:p>
          </p:txBody>
        </p:sp>
        <p:cxnSp>
          <p:nvCxnSpPr>
            <p:cNvPr id="13" name="Straight Connector 129">
              <a:extLst>
                <a:ext uri="{FF2B5EF4-FFF2-40B4-BE49-F238E27FC236}">
                  <a16:creationId xmlns:a16="http://schemas.microsoft.com/office/drawing/2014/main" id="{4F680F32-32D2-1C44-B947-836A691C443A}"/>
                </a:ext>
              </a:extLst>
            </p:cNvPr>
            <p:cNvCxnSpPr>
              <a:cxnSpLocks/>
            </p:cNvCxnSpPr>
            <p:nvPr/>
          </p:nvCxnSpPr>
          <p:spPr>
            <a:xfrm flipH="1">
              <a:off x="1856583" y="1370837"/>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0">
              <a:extLst>
                <a:ext uri="{FF2B5EF4-FFF2-40B4-BE49-F238E27FC236}">
                  <a16:creationId xmlns:a16="http://schemas.microsoft.com/office/drawing/2014/main" id="{6098BA22-3369-EF41-AEC0-F78A21C9F5E8}"/>
                </a:ext>
              </a:extLst>
            </p:cNvPr>
            <p:cNvCxnSpPr>
              <a:cxnSpLocks/>
            </p:cNvCxnSpPr>
            <p:nvPr/>
          </p:nvCxnSpPr>
          <p:spPr>
            <a:xfrm flipH="1">
              <a:off x="1856583" y="1772735"/>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31">
              <a:extLst>
                <a:ext uri="{FF2B5EF4-FFF2-40B4-BE49-F238E27FC236}">
                  <a16:creationId xmlns:a16="http://schemas.microsoft.com/office/drawing/2014/main" id="{91459662-D423-8746-8E7F-6F1D55C07ED1}"/>
                </a:ext>
              </a:extLst>
            </p:cNvPr>
            <p:cNvCxnSpPr>
              <a:cxnSpLocks/>
            </p:cNvCxnSpPr>
            <p:nvPr/>
          </p:nvCxnSpPr>
          <p:spPr>
            <a:xfrm flipH="1">
              <a:off x="1856583" y="2174633"/>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32">
              <a:extLst>
                <a:ext uri="{FF2B5EF4-FFF2-40B4-BE49-F238E27FC236}">
                  <a16:creationId xmlns:a16="http://schemas.microsoft.com/office/drawing/2014/main" id="{92B8CC19-497A-104C-84A2-E66627B334F1}"/>
                </a:ext>
              </a:extLst>
            </p:cNvPr>
            <p:cNvCxnSpPr>
              <a:cxnSpLocks/>
            </p:cNvCxnSpPr>
            <p:nvPr/>
          </p:nvCxnSpPr>
          <p:spPr>
            <a:xfrm flipH="1">
              <a:off x="1856583" y="2576531"/>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34">
              <a:extLst>
                <a:ext uri="{FF2B5EF4-FFF2-40B4-BE49-F238E27FC236}">
                  <a16:creationId xmlns:a16="http://schemas.microsoft.com/office/drawing/2014/main" id="{1B76220C-914A-F042-86BE-389EF031CAE8}"/>
                </a:ext>
              </a:extLst>
            </p:cNvPr>
            <p:cNvCxnSpPr>
              <a:cxnSpLocks/>
            </p:cNvCxnSpPr>
            <p:nvPr/>
          </p:nvCxnSpPr>
          <p:spPr>
            <a:xfrm flipH="1">
              <a:off x="1856583" y="2978429"/>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35">
              <a:extLst>
                <a:ext uri="{FF2B5EF4-FFF2-40B4-BE49-F238E27FC236}">
                  <a16:creationId xmlns:a16="http://schemas.microsoft.com/office/drawing/2014/main" id="{F1D80C7A-7D3D-C147-9DA4-3A4025527685}"/>
                </a:ext>
              </a:extLst>
            </p:cNvPr>
            <p:cNvCxnSpPr>
              <a:cxnSpLocks/>
            </p:cNvCxnSpPr>
            <p:nvPr/>
          </p:nvCxnSpPr>
          <p:spPr>
            <a:xfrm flipH="1">
              <a:off x="1856583" y="3380325"/>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36">
              <a:extLst>
                <a:ext uri="{FF2B5EF4-FFF2-40B4-BE49-F238E27FC236}">
                  <a16:creationId xmlns:a16="http://schemas.microsoft.com/office/drawing/2014/main" id="{B84AEEA9-5924-D543-B1CA-06F5509330E9}"/>
                </a:ext>
              </a:extLst>
            </p:cNvPr>
            <p:cNvCxnSpPr>
              <a:cxnSpLocks/>
            </p:cNvCxnSpPr>
            <p:nvPr/>
          </p:nvCxnSpPr>
          <p:spPr>
            <a:xfrm rot="5400000" flipH="1">
              <a:off x="2006020" y="3466671"/>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37">
              <a:extLst>
                <a:ext uri="{FF2B5EF4-FFF2-40B4-BE49-F238E27FC236}">
                  <a16:creationId xmlns:a16="http://schemas.microsoft.com/office/drawing/2014/main" id="{60014524-002A-424C-AD5E-300066FCA59C}"/>
                </a:ext>
              </a:extLst>
            </p:cNvPr>
            <p:cNvCxnSpPr>
              <a:cxnSpLocks/>
            </p:cNvCxnSpPr>
            <p:nvPr/>
          </p:nvCxnSpPr>
          <p:spPr>
            <a:xfrm rot="5400000" flipH="1">
              <a:off x="2777365" y="3466671"/>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142">
              <a:extLst>
                <a:ext uri="{FF2B5EF4-FFF2-40B4-BE49-F238E27FC236}">
                  <a16:creationId xmlns:a16="http://schemas.microsoft.com/office/drawing/2014/main" id="{B981BA7F-6DA1-EF42-91FC-E37F5CB6B8F9}"/>
                </a:ext>
              </a:extLst>
            </p:cNvPr>
            <p:cNvCxnSpPr>
              <a:cxnSpLocks/>
            </p:cNvCxnSpPr>
            <p:nvPr/>
          </p:nvCxnSpPr>
          <p:spPr>
            <a:xfrm rot="5400000" flipH="1">
              <a:off x="3548710" y="3466671"/>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143">
              <a:extLst>
                <a:ext uri="{FF2B5EF4-FFF2-40B4-BE49-F238E27FC236}">
                  <a16:creationId xmlns:a16="http://schemas.microsoft.com/office/drawing/2014/main" id="{00F90301-3ACF-5748-A4DF-5D1A7B869C72}"/>
                </a:ext>
              </a:extLst>
            </p:cNvPr>
            <p:cNvCxnSpPr>
              <a:cxnSpLocks/>
            </p:cNvCxnSpPr>
            <p:nvPr/>
          </p:nvCxnSpPr>
          <p:spPr>
            <a:xfrm rot="5400000" flipH="1">
              <a:off x="4320055" y="3466671"/>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144">
              <a:extLst>
                <a:ext uri="{FF2B5EF4-FFF2-40B4-BE49-F238E27FC236}">
                  <a16:creationId xmlns:a16="http://schemas.microsoft.com/office/drawing/2014/main" id="{2E0BE5AB-11B2-6E41-8C48-56274C80A082}"/>
                </a:ext>
              </a:extLst>
            </p:cNvPr>
            <p:cNvCxnSpPr>
              <a:cxnSpLocks/>
            </p:cNvCxnSpPr>
            <p:nvPr/>
          </p:nvCxnSpPr>
          <p:spPr>
            <a:xfrm rot="5400000" flipH="1">
              <a:off x="5091400" y="3466671"/>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145">
              <a:extLst>
                <a:ext uri="{FF2B5EF4-FFF2-40B4-BE49-F238E27FC236}">
                  <a16:creationId xmlns:a16="http://schemas.microsoft.com/office/drawing/2014/main" id="{D2D530DA-3D9C-DC4B-99A1-130AA4BB169E}"/>
                </a:ext>
              </a:extLst>
            </p:cNvPr>
            <p:cNvCxnSpPr>
              <a:cxnSpLocks/>
            </p:cNvCxnSpPr>
            <p:nvPr/>
          </p:nvCxnSpPr>
          <p:spPr>
            <a:xfrm rot="5400000" flipH="1">
              <a:off x="5862745" y="3466671"/>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146">
              <a:extLst>
                <a:ext uri="{FF2B5EF4-FFF2-40B4-BE49-F238E27FC236}">
                  <a16:creationId xmlns:a16="http://schemas.microsoft.com/office/drawing/2014/main" id="{82E30229-1F17-B146-BEF5-5458D1EDA1F4}"/>
                </a:ext>
              </a:extLst>
            </p:cNvPr>
            <p:cNvCxnSpPr>
              <a:cxnSpLocks/>
            </p:cNvCxnSpPr>
            <p:nvPr/>
          </p:nvCxnSpPr>
          <p:spPr>
            <a:xfrm rot="5400000" flipH="1">
              <a:off x="6634090" y="3466671"/>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66">
              <a:extLst>
                <a:ext uri="{FF2B5EF4-FFF2-40B4-BE49-F238E27FC236}">
                  <a16:creationId xmlns:a16="http://schemas.microsoft.com/office/drawing/2014/main" id="{35DF9272-9E52-0A40-BE0C-DE802778CBEB}"/>
                </a:ext>
              </a:extLst>
            </p:cNvPr>
            <p:cNvCxnSpPr>
              <a:cxnSpLocks/>
            </p:cNvCxnSpPr>
            <p:nvPr/>
          </p:nvCxnSpPr>
          <p:spPr>
            <a:xfrm rot="5400000" flipH="1">
              <a:off x="7405438" y="3466671"/>
              <a:ext cx="72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7">
              <a:extLst>
                <a:ext uri="{FF2B5EF4-FFF2-40B4-BE49-F238E27FC236}">
                  <a16:creationId xmlns:a16="http://schemas.microsoft.com/office/drawing/2014/main" id="{490FBB53-9B3E-E048-8D71-86E70AF7A930}"/>
                </a:ext>
              </a:extLst>
            </p:cNvPr>
            <p:cNvSpPr txBox="1"/>
            <p:nvPr/>
          </p:nvSpPr>
          <p:spPr>
            <a:xfrm>
              <a:off x="1007453" y="1207875"/>
              <a:ext cx="898857" cy="403387"/>
            </a:xfrm>
            <a:prstGeom prst="rect">
              <a:avLst/>
            </a:prstGeom>
            <a:noFill/>
          </p:spPr>
          <p:txBody>
            <a:bodyPr wrap="none" rtlCol="0">
              <a:spAutoFit/>
            </a:bodyPr>
            <a:lstStyle/>
            <a:p>
              <a:pPr algn="r" defTabSz="457189">
                <a:defRPr/>
              </a:pPr>
              <a:r>
                <a:rPr lang="en-US" sz="1200">
                  <a:solidFill>
                    <a:srgbClr val="58595B"/>
                  </a:solidFill>
                  <a:latin typeface="Arial Narrow"/>
                  <a:cs typeface="Arial Narrow"/>
                </a:rPr>
                <a:t>100</a:t>
              </a:r>
            </a:p>
          </p:txBody>
        </p:sp>
        <p:sp>
          <p:nvSpPr>
            <p:cNvPr id="28" name="TextBox 268">
              <a:extLst>
                <a:ext uri="{FF2B5EF4-FFF2-40B4-BE49-F238E27FC236}">
                  <a16:creationId xmlns:a16="http://schemas.microsoft.com/office/drawing/2014/main" id="{6E34CCDF-08CC-634D-9C4D-DD735D4736E7}"/>
                </a:ext>
              </a:extLst>
            </p:cNvPr>
            <p:cNvSpPr txBox="1"/>
            <p:nvPr/>
          </p:nvSpPr>
          <p:spPr>
            <a:xfrm>
              <a:off x="1167441" y="1611972"/>
              <a:ext cx="738867" cy="403387"/>
            </a:xfrm>
            <a:prstGeom prst="rect">
              <a:avLst/>
            </a:prstGeom>
            <a:noFill/>
          </p:spPr>
          <p:txBody>
            <a:bodyPr wrap="none" rtlCol="0">
              <a:spAutoFit/>
            </a:bodyPr>
            <a:lstStyle/>
            <a:p>
              <a:pPr algn="r" defTabSz="457189">
                <a:defRPr/>
              </a:pPr>
              <a:r>
                <a:rPr lang="en-US" sz="1200">
                  <a:solidFill>
                    <a:srgbClr val="58595B"/>
                  </a:solidFill>
                  <a:latin typeface="Arial Narrow"/>
                  <a:cs typeface="Arial Narrow"/>
                </a:rPr>
                <a:t>80</a:t>
              </a:r>
            </a:p>
          </p:txBody>
        </p:sp>
        <p:sp>
          <p:nvSpPr>
            <p:cNvPr id="29" name="TextBox 269">
              <a:extLst>
                <a:ext uri="{FF2B5EF4-FFF2-40B4-BE49-F238E27FC236}">
                  <a16:creationId xmlns:a16="http://schemas.microsoft.com/office/drawing/2014/main" id="{B9A986D5-22AA-B242-BF14-E6DB9852B18E}"/>
                </a:ext>
              </a:extLst>
            </p:cNvPr>
            <p:cNvSpPr txBox="1"/>
            <p:nvPr/>
          </p:nvSpPr>
          <p:spPr>
            <a:xfrm>
              <a:off x="1167441" y="2016067"/>
              <a:ext cx="738867" cy="403387"/>
            </a:xfrm>
            <a:prstGeom prst="rect">
              <a:avLst/>
            </a:prstGeom>
            <a:noFill/>
          </p:spPr>
          <p:txBody>
            <a:bodyPr wrap="none" rtlCol="0">
              <a:spAutoFit/>
            </a:bodyPr>
            <a:lstStyle/>
            <a:p>
              <a:pPr algn="r" defTabSz="457189">
                <a:defRPr/>
              </a:pPr>
              <a:r>
                <a:rPr lang="en-US" sz="1200">
                  <a:solidFill>
                    <a:srgbClr val="58595B"/>
                  </a:solidFill>
                  <a:latin typeface="Arial Narrow"/>
                  <a:cs typeface="Arial Narrow"/>
                </a:rPr>
                <a:t>60</a:t>
              </a:r>
            </a:p>
          </p:txBody>
        </p:sp>
        <p:sp>
          <p:nvSpPr>
            <p:cNvPr id="30" name="TextBox 270">
              <a:extLst>
                <a:ext uri="{FF2B5EF4-FFF2-40B4-BE49-F238E27FC236}">
                  <a16:creationId xmlns:a16="http://schemas.microsoft.com/office/drawing/2014/main" id="{CFFA14EC-99E7-F748-B538-ADDAB220939F}"/>
                </a:ext>
              </a:extLst>
            </p:cNvPr>
            <p:cNvSpPr txBox="1"/>
            <p:nvPr/>
          </p:nvSpPr>
          <p:spPr>
            <a:xfrm>
              <a:off x="1167441" y="2420165"/>
              <a:ext cx="738867" cy="403387"/>
            </a:xfrm>
            <a:prstGeom prst="rect">
              <a:avLst/>
            </a:prstGeom>
            <a:noFill/>
          </p:spPr>
          <p:txBody>
            <a:bodyPr wrap="none" rtlCol="0">
              <a:spAutoFit/>
            </a:bodyPr>
            <a:lstStyle/>
            <a:p>
              <a:pPr algn="r" defTabSz="457189">
                <a:defRPr/>
              </a:pPr>
              <a:r>
                <a:rPr lang="en-US" sz="1200">
                  <a:solidFill>
                    <a:srgbClr val="58595B"/>
                  </a:solidFill>
                  <a:latin typeface="Arial Narrow"/>
                  <a:cs typeface="Arial Narrow"/>
                </a:rPr>
                <a:t>40</a:t>
              </a:r>
            </a:p>
          </p:txBody>
        </p:sp>
        <p:sp>
          <p:nvSpPr>
            <p:cNvPr id="31" name="TextBox 271">
              <a:extLst>
                <a:ext uri="{FF2B5EF4-FFF2-40B4-BE49-F238E27FC236}">
                  <a16:creationId xmlns:a16="http://schemas.microsoft.com/office/drawing/2014/main" id="{D0407294-EBCE-914D-AA97-5FD1AFD6C7FA}"/>
                </a:ext>
              </a:extLst>
            </p:cNvPr>
            <p:cNvSpPr txBox="1"/>
            <p:nvPr/>
          </p:nvSpPr>
          <p:spPr>
            <a:xfrm>
              <a:off x="1167441" y="2824261"/>
              <a:ext cx="738867" cy="403387"/>
            </a:xfrm>
            <a:prstGeom prst="rect">
              <a:avLst/>
            </a:prstGeom>
            <a:noFill/>
          </p:spPr>
          <p:txBody>
            <a:bodyPr wrap="none" rtlCol="0">
              <a:spAutoFit/>
            </a:bodyPr>
            <a:lstStyle/>
            <a:p>
              <a:pPr algn="r" defTabSz="457189">
                <a:defRPr/>
              </a:pPr>
              <a:r>
                <a:rPr lang="en-US" sz="1200">
                  <a:solidFill>
                    <a:srgbClr val="58595B"/>
                  </a:solidFill>
                  <a:latin typeface="Arial Narrow"/>
                  <a:cs typeface="Arial Narrow"/>
                </a:rPr>
                <a:t>20</a:t>
              </a:r>
            </a:p>
          </p:txBody>
        </p:sp>
        <p:sp>
          <p:nvSpPr>
            <p:cNvPr id="32" name="TextBox 272">
              <a:extLst>
                <a:ext uri="{FF2B5EF4-FFF2-40B4-BE49-F238E27FC236}">
                  <a16:creationId xmlns:a16="http://schemas.microsoft.com/office/drawing/2014/main" id="{A447E2FF-3B4B-3248-AFA9-57A252C78C9D}"/>
                </a:ext>
              </a:extLst>
            </p:cNvPr>
            <p:cNvSpPr txBox="1"/>
            <p:nvPr/>
          </p:nvSpPr>
          <p:spPr>
            <a:xfrm>
              <a:off x="1327427" y="3228356"/>
              <a:ext cx="578878" cy="403387"/>
            </a:xfrm>
            <a:prstGeom prst="rect">
              <a:avLst/>
            </a:prstGeom>
            <a:noFill/>
          </p:spPr>
          <p:txBody>
            <a:bodyPr wrap="none" rtlCol="0">
              <a:spAutoFit/>
            </a:bodyPr>
            <a:lstStyle/>
            <a:p>
              <a:pPr algn="r" defTabSz="457189">
                <a:defRPr/>
              </a:pPr>
              <a:r>
                <a:rPr lang="en-US" sz="1200">
                  <a:solidFill>
                    <a:srgbClr val="58595B"/>
                  </a:solidFill>
                  <a:latin typeface="Arial Narrow"/>
                  <a:cs typeface="Arial Narrow"/>
                </a:rPr>
                <a:t>0</a:t>
              </a:r>
            </a:p>
          </p:txBody>
        </p:sp>
        <p:cxnSp>
          <p:nvCxnSpPr>
            <p:cNvPr id="33" name="Straight Connector 273">
              <a:extLst>
                <a:ext uri="{FF2B5EF4-FFF2-40B4-BE49-F238E27FC236}">
                  <a16:creationId xmlns:a16="http://schemas.microsoft.com/office/drawing/2014/main" id="{4BFBAA35-BB2A-2444-89F7-CC02A4AFC94C}"/>
                </a:ext>
              </a:extLst>
            </p:cNvPr>
            <p:cNvCxnSpPr>
              <a:cxnSpLocks/>
            </p:cNvCxnSpPr>
            <p:nvPr/>
          </p:nvCxnSpPr>
          <p:spPr>
            <a:xfrm flipH="1">
              <a:off x="1936943" y="2378718"/>
              <a:ext cx="5191086"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4" name="TextBox 274">
              <a:extLst>
                <a:ext uri="{FF2B5EF4-FFF2-40B4-BE49-F238E27FC236}">
                  <a16:creationId xmlns:a16="http://schemas.microsoft.com/office/drawing/2014/main" id="{B8E49D16-6B81-1B4B-A3B5-67FE9B9BB49B}"/>
                </a:ext>
              </a:extLst>
            </p:cNvPr>
            <p:cNvSpPr txBox="1"/>
            <p:nvPr/>
          </p:nvSpPr>
          <p:spPr>
            <a:xfrm>
              <a:off x="1757872" y="3470125"/>
              <a:ext cx="578878" cy="403387"/>
            </a:xfrm>
            <a:prstGeom prst="rect">
              <a:avLst/>
            </a:prstGeom>
            <a:noFill/>
          </p:spPr>
          <p:txBody>
            <a:bodyPr wrap="none" rtlCol="0">
              <a:spAutoFit/>
            </a:bodyPr>
            <a:lstStyle/>
            <a:p>
              <a:pPr algn="ctr" defTabSz="457189">
                <a:defRPr/>
              </a:pPr>
              <a:r>
                <a:rPr lang="en-US" sz="1200">
                  <a:solidFill>
                    <a:srgbClr val="58595B"/>
                  </a:solidFill>
                  <a:latin typeface="Arial Narrow"/>
                  <a:cs typeface="Arial Narrow"/>
                </a:rPr>
                <a:t>0</a:t>
              </a:r>
            </a:p>
          </p:txBody>
        </p:sp>
        <p:sp>
          <p:nvSpPr>
            <p:cNvPr id="35" name="TextBox 275">
              <a:extLst>
                <a:ext uri="{FF2B5EF4-FFF2-40B4-BE49-F238E27FC236}">
                  <a16:creationId xmlns:a16="http://schemas.microsoft.com/office/drawing/2014/main" id="{E4F8630B-F5B3-554A-A516-D63D0B77A14B}"/>
                </a:ext>
              </a:extLst>
            </p:cNvPr>
            <p:cNvSpPr txBox="1"/>
            <p:nvPr/>
          </p:nvSpPr>
          <p:spPr>
            <a:xfrm>
              <a:off x="2525250" y="3470125"/>
              <a:ext cx="578878" cy="403387"/>
            </a:xfrm>
            <a:prstGeom prst="rect">
              <a:avLst/>
            </a:prstGeom>
            <a:noFill/>
          </p:spPr>
          <p:txBody>
            <a:bodyPr wrap="none" rtlCol="0">
              <a:spAutoFit/>
            </a:bodyPr>
            <a:lstStyle/>
            <a:p>
              <a:pPr algn="ctr" defTabSz="457189">
                <a:defRPr/>
              </a:pPr>
              <a:r>
                <a:rPr lang="en-US" sz="1200">
                  <a:solidFill>
                    <a:srgbClr val="58595B"/>
                  </a:solidFill>
                  <a:latin typeface="Arial Narrow"/>
                  <a:cs typeface="Arial Narrow"/>
                </a:rPr>
                <a:t>2</a:t>
              </a:r>
            </a:p>
          </p:txBody>
        </p:sp>
        <p:sp>
          <p:nvSpPr>
            <p:cNvPr id="36" name="TextBox 276">
              <a:extLst>
                <a:ext uri="{FF2B5EF4-FFF2-40B4-BE49-F238E27FC236}">
                  <a16:creationId xmlns:a16="http://schemas.microsoft.com/office/drawing/2014/main" id="{35C9808E-974E-C24A-B467-0C4F26999AEB}"/>
                </a:ext>
              </a:extLst>
            </p:cNvPr>
            <p:cNvSpPr txBox="1"/>
            <p:nvPr/>
          </p:nvSpPr>
          <p:spPr>
            <a:xfrm>
              <a:off x="3314503" y="3470125"/>
              <a:ext cx="578878" cy="403387"/>
            </a:xfrm>
            <a:prstGeom prst="rect">
              <a:avLst/>
            </a:prstGeom>
            <a:noFill/>
          </p:spPr>
          <p:txBody>
            <a:bodyPr wrap="none" rtlCol="0">
              <a:spAutoFit/>
            </a:bodyPr>
            <a:lstStyle/>
            <a:p>
              <a:pPr algn="ctr" defTabSz="457189">
                <a:defRPr/>
              </a:pPr>
              <a:r>
                <a:rPr lang="en-US" sz="1200">
                  <a:solidFill>
                    <a:srgbClr val="58595B"/>
                  </a:solidFill>
                  <a:latin typeface="Arial Narrow"/>
                  <a:cs typeface="Arial Narrow"/>
                </a:rPr>
                <a:t>4</a:t>
              </a:r>
            </a:p>
          </p:txBody>
        </p:sp>
        <p:sp>
          <p:nvSpPr>
            <p:cNvPr id="37" name="TextBox 277">
              <a:extLst>
                <a:ext uri="{FF2B5EF4-FFF2-40B4-BE49-F238E27FC236}">
                  <a16:creationId xmlns:a16="http://schemas.microsoft.com/office/drawing/2014/main" id="{252EC024-68AD-6A4F-BE6D-19FFD741FA86}"/>
                </a:ext>
              </a:extLst>
            </p:cNvPr>
            <p:cNvSpPr txBox="1"/>
            <p:nvPr/>
          </p:nvSpPr>
          <p:spPr>
            <a:xfrm>
              <a:off x="4073127" y="3470125"/>
              <a:ext cx="578878" cy="403387"/>
            </a:xfrm>
            <a:prstGeom prst="rect">
              <a:avLst/>
            </a:prstGeom>
            <a:noFill/>
          </p:spPr>
          <p:txBody>
            <a:bodyPr wrap="none" rtlCol="0">
              <a:spAutoFit/>
            </a:bodyPr>
            <a:lstStyle/>
            <a:p>
              <a:pPr algn="ctr" defTabSz="457189">
                <a:defRPr/>
              </a:pPr>
              <a:r>
                <a:rPr lang="en-US" sz="1200">
                  <a:solidFill>
                    <a:srgbClr val="58595B"/>
                  </a:solidFill>
                  <a:latin typeface="Arial Narrow"/>
                  <a:cs typeface="Arial Narrow"/>
                </a:rPr>
                <a:t>6</a:t>
              </a:r>
            </a:p>
          </p:txBody>
        </p:sp>
        <p:sp>
          <p:nvSpPr>
            <p:cNvPr id="38" name="TextBox 278">
              <a:extLst>
                <a:ext uri="{FF2B5EF4-FFF2-40B4-BE49-F238E27FC236}">
                  <a16:creationId xmlns:a16="http://schemas.microsoft.com/office/drawing/2014/main" id="{72E30440-F337-6F4D-8210-68572A21813D}"/>
                </a:ext>
              </a:extLst>
            </p:cNvPr>
            <p:cNvSpPr txBox="1"/>
            <p:nvPr/>
          </p:nvSpPr>
          <p:spPr>
            <a:xfrm>
              <a:off x="4844877" y="3470125"/>
              <a:ext cx="578878" cy="403387"/>
            </a:xfrm>
            <a:prstGeom prst="rect">
              <a:avLst/>
            </a:prstGeom>
            <a:noFill/>
          </p:spPr>
          <p:txBody>
            <a:bodyPr wrap="none" rtlCol="0">
              <a:spAutoFit/>
            </a:bodyPr>
            <a:lstStyle/>
            <a:p>
              <a:pPr algn="ctr" defTabSz="457189">
                <a:defRPr/>
              </a:pPr>
              <a:r>
                <a:rPr lang="en-US" sz="1200">
                  <a:solidFill>
                    <a:srgbClr val="58595B"/>
                  </a:solidFill>
                  <a:latin typeface="Arial Narrow"/>
                  <a:cs typeface="Arial Narrow"/>
                </a:rPr>
                <a:t>8</a:t>
              </a:r>
            </a:p>
          </p:txBody>
        </p:sp>
        <p:sp>
          <p:nvSpPr>
            <p:cNvPr id="39" name="TextBox 279">
              <a:extLst>
                <a:ext uri="{FF2B5EF4-FFF2-40B4-BE49-F238E27FC236}">
                  <a16:creationId xmlns:a16="http://schemas.microsoft.com/office/drawing/2014/main" id="{D327C5EA-C413-7748-A653-C19B5BD84A32}"/>
                </a:ext>
              </a:extLst>
            </p:cNvPr>
            <p:cNvSpPr txBox="1"/>
            <p:nvPr/>
          </p:nvSpPr>
          <p:spPr>
            <a:xfrm>
              <a:off x="5532262" y="3470125"/>
              <a:ext cx="738869" cy="403387"/>
            </a:xfrm>
            <a:prstGeom prst="rect">
              <a:avLst/>
            </a:prstGeom>
            <a:noFill/>
          </p:spPr>
          <p:txBody>
            <a:bodyPr wrap="none" rtlCol="0">
              <a:spAutoFit/>
            </a:bodyPr>
            <a:lstStyle/>
            <a:p>
              <a:pPr algn="ctr" defTabSz="457189">
                <a:defRPr/>
              </a:pPr>
              <a:r>
                <a:rPr lang="en-US" sz="1200">
                  <a:solidFill>
                    <a:srgbClr val="58595B"/>
                  </a:solidFill>
                  <a:latin typeface="Arial Narrow"/>
                  <a:cs typeface="Arial Narrow"/>
                </a:rPr>
                <a:t>10</a:t>
              </a:r>
            </a:p>
          </p:txBody>
        </p:sp>
        <p:sp>
          <p:nvSpPr>
            <p:cNvPr id="40" name="TextBox 280">
              <a:extLst>
                <a:ext uri="{FF2B5EF4-FFF2-40B4-BE49-F238E27FC236}">
                  <a16:creationId xmlns:a16="http://schemas.microsoft.com/office/drawing/2014/main" id="{FE1A97FD-9A56-9B40-80A4-2C504EE09C96}"/>
                </a:ext>
              </a:extLst>
            </p:cNvPr>
            <p:cNvSpPr txBox="1"/>
            <p:nvPr/>
          </p:nvSpPr>
          <p:spPr>
            <a:xfrm>
              <a:off x="6304010" y="3470125"/>
              <a:ext cx="738869" cy="403387"/>
            </a:xfrm>
            <a:prstGeom prst="rect">
              <a:avLst/>
            </a:prstGeom>
            <a:noFill/>
          </p:spPr>
          <p:txBody>
            <a:bodyPr wrap="none" rtlCol="0">
              <a:spAutoFit/>
            </a:bodyPr>
            <a:lstStyle/>
            <a:p>
              <a:pPr algn="ctr" defTabSz="457189">
                <a:defRPr/>
              </a:pPr>
              <a:r>
                <a:rPr lang="en-US" sz="1200">
                  <a:solidFill>
                    <a:srgbClr val="58595B"/>
                  </a:solidFill>
                  <a:latin typeface="Arial Narrow"/>
                  <a:cs typeface="Arial Narrow"/>
                </a:rPr>
                <a:t>12</a:t>
              </a:r>
            </a:p>
          </p:txBody>
        </p:sp>
        <p:sp>
          <p:nvSpPr>
            <p:cNvPr id="41" name="TextBox 281">
              <a:extLst>
                <a:ext uri="{FF2B5EF4-FFF2-40B4-BE49-F238E27FC236}">
                  <a16:creationId xmlns:a16="http://schemas.microsoft.com/office/drawing/2014/main" id="{6EAA0FF7-C3CD-6446-80D8-67756D005FC4}"/>
                </a:ext>
              </a:extLst>
            </p:cNvPr>
            <p:cNvSpPr txBox="1"/>
            <p:nvPr/>
          </p:nvSpPr>
          <p:spPr>
            <a:xfrm>
              <a:off x="7075763" y="3470125"/>
              <a:ext cx="738869" cy="403387"/>
            </a:xfrm>
            <a:prstGeom prst="rect">
              <a:avLst/>
            </a:prstGeom>
            <a:noFill/>
          </p:spPr>
          <p:txBody>
            <a:bodyPr wrap="none" rtlCol="0">
              <a:spAutoFit/>
            </a:bodyPr>
            <a:lstStyle/>
            <a:p>
              <a:pPr algn="ctr" defTabSz="457189">
                <a:defRPr/>
              </a:pPr>
              <a:r>
                <a:rPr lang="en-US" sz="1200">
                  <a:solidFill>
                    <a:srgbClr val="58595B"/>
                  </a:solidFill>
                  <a:latin typeface="Arial Narrow"/>
                  <a:cs typeface="Arial Narrow"/>
                </a:rPr>
                <a:t>14</a:t>
              </a:r>
            </a:p>
          </p:txBody>
        </p:sp>
        <p:sp>
          <p:nvSpPr>
            <p:cNvPr id="44" name="TextBox 284">
              <a:extLst>
                <a:ext uri="{FF2B5EF4-FFF2-40B4-BE49-F238E27FC236}">
                  <a16:creationId xmlns:a16="http://schemas.microsoft.com/office/drawing/2014/main" id="{664B57E9-BE9E-EC45-A908-43ED28D864FD}"/>
                </a:ext>
              </a:extLst>
            </p:cNvPr>
            <p:cNvSpPr txBox="1"/>
            <p:nvPr/>
          </p:nvSpPr>
          <p:spPr>
            <a:xfrm>
              <a:off x="1732421" y="3731724"/>
              <a:ext cx="629784" cy="493028"/>
            </a:xfrm>
            <a:prstGeom prst="rect">
              <a:avLst/>
            </a:prstGeom>
            <a:noFill/>
          </p:spPr>
          <p:txBody>
            <a:bodyPr wrap="none" rtlCol="0">
              <a:spAutoFit/>
            </a:bodyPr>
            <a:lstStyle/>
            <a:p>
              <a:pPr algn="ctr" defTabSz="457189">
                <a:defRPr/>
              </a:pPr>
              <a:r>
                <a:rPr lang="en-US" sz="800">
                  <a:solidFill>
                    <a:srgbClr val="58595B"/>
                  </a:solidFill>
                  <a:latin typeface="Arial Narrow"/>
                  <a:cs typeface="Arial Narrow"/>
                </a:rPr>
                <a:t>85</a:t>
              </a:r>
            </a:p>
            <a:p>
              <a:pPr algn="ctr" defTabSz="457189">
                <a:defRPr/>
              </a:pPr>
              <a:r>
                <a:rPr lang="en-US" sz="800">
                  <a:solidFill>
                    <a:srgbClr val="58595B"/>
                  </a:solidFill>
                  <a:latin typeface="Arial Narrow"/>
                  <a:cs typeface="Arial Narrow"/>
                </a:rPr>
                <a:t>44</a:t>
              </a:r>
            </a:p>
          </p:txBody>
        </p:sp>
        <p:sp>
          <p:nvSpPr>
            <p:cNvPr id="45" name="TextBox 285">
              <a:extLst>
                <a:ext uri="{FF2B5EF4-FFF2-40B4-BE49-F238E27FC236}">
                  <a16:creationId xmlns:a16="http://schemas.microsoft.com/office/drawing/2014/main" id="{D5819990-4397-9346-99C1-DE82953214F0}"/>
                </a:ext>
              </a:extLst>
            </p:cNvPr>
            <p:cNvSpPr txBox="1"/>
            <p:nvPr/>
          </p:nvSpPr>
          <p:spPr>
            <a:xfrm>
              <a:off x="2508548" y="3731723"/>
              <a:ext cx="629784" cy="493029"/>
            </a:xfrm>
            <a:prstGeom prst="rect">
              <a:avLst/>
            </a:prstGeom>
            <a:noFill/>
          </p:spPr>
          <p:txBody>
            <a:bodyPr wrap="none" rtlCol="0">
              <a:spAutoFit/>
            </a:bodyPr>
            <a:lstStyle/>
            <a:p>
              <a:pPr algn="ctr" defTabSz="457189">
                <a:defRPr/>
              </a:pPr>
              <a:r>
                <a:rPr lang="en-US" sz="800">
                  <a:solidFill>
                    <a:srgbClr val="58595B"/>
                  </a:solidFill>
                  <a:latin typeface="Arial Narrow"/>
                  <a:cs typeface="Arial Narrow"/>
                </a:rPr>
                <a:t>64</a:t>
              </a:r>
            </a:p>
            <a:p>
              <a:pPr algn="ctr" defTabSz="457189">
                <a:defRPr/>
              </a:pPr>
              <a:r>
                <a:rPr lang="en-US" sz="800">
                  <a:solidFill>
                    <a:srgbClr val="58595B"/>
                  </a:solidFill>
                  <a:latin typeface="Arial Narrow"/>
                  <a:cs typeface="Arial Narrow"/>
                </a:rPr>
                <a:t>7</a:t>
              </a:r>
            </a:p>
          </p:txBody>
        </p:sp>
        <p:sp>
          <p:nvSpPr>
            <p:cNvPr id="46" name="TextBox 286">
              <a:extLst>
                <a:ext uri="{FF2B5EF4-FFF2-40B4-BE49-F238E27FC236}">
                  <a16:creationId xmlns:a16="http://schemas.microsoft.com/office/drawing/2014/main" id="{06486017-AF7C-D543-A5DA-4F640EFA5D60}"/>
                </a:ext>
              </a:extLst>
            </p:cNvPr>
            <p:cNvSpPr txBox="1"/>
            <p:nvPr/>
          </p:nvSpPr>
          <p:spPr>
            <a:xfrm>
              <a:off x="3297797" y="3731723"/>
              <a:ext cx="629784" cy="493029"/>
            </a:xfrm>
            <a:prstGeom prst="rect">
              <a:avLst/>
            </a:prstGeom>
            <a:noFill/>
          </p:spPr>
          <p:txBody>
            <a:bodyPr wrap="none" rtlCol="0">
              <a:spAutoFit/>
            </a:bodyPr>
            <a:lstStyle/>
            <a:p>
              <a:pPr algn="ctr" defTabSz="457189">
                <a:defRPr/>
              </a:pPr>
              <a:r>
                <a:rPr lang="en-US" sz="800">
                  <a:solidFill>
                    <a:srgbClr val="58595B"/>
                  </a:solidFill>
                  <a:latin typeface="Arial Narrow"/>
                  <a:cs typeface="Arial Narrow"/>
                </a:rPr>
                <a:t>52</a:t>
              </a:r>
            </a:p>
            <a:p>
              <a:pPr algn="ctr" defTabSz="457189">
                <a:defRPr/>
              </a:pPr>
              <a:r>
                <a:rPr lang="en-US" sz="800">
                  <a:solidFill>
                    <a:srgbClr val="58595B"/>
                  </a:solidFill>
                  <a:latin typeface="Arial Narrow"/>
                  <a:cs typeface="Arial Narrow"/>
                </a:rPr>
                <a:t>4</a:t>
              </a:r>
            </a:p>
          </p:txBody>
        </p:sp>
        <p:sp>
          <p:nvSpPr>
            <p:cNvPr id="47" name="TextBox 287">
              <a:extLst>
                <a:ext uri="{FF2B5EF4-FFF2-40B4-BE49-F238E27FC236}">
                  <a16:creationId xmlns:a16="http://schemas.microsoft.com/office/drawing/2014/main" id="{25D5E7E2-2643-AE4C-8614-39721DC713FF}"/>
                </a:ext>
              </a:extLst>
            </p:cNvPr>
            <p:cNvSpPr txBox="1"/>
            <p:nvPr/>
          </p:nvSpPr>
          <p:spPr>
            <a:xfrm>
              <a:off x="4052049" y="3731723"/>
              <a:ext cx="629784" cy="493029"/>
            </a:xfrm>
            <a:prstGeom prst="rect">
              <a:avLst/>
            </a:prstGeom>
            <a:noFill/>
          </p:spPr>
          <p:txBody>
            <a:bodyPr wrap="none" rtlCol="0">
              <a:spAutoFit/>
            </a:bodyPr>
            <a:lstStyle/>
            <a:p>
              <a:pPr algn="ctr" defTabSz="457189">
                <a:defRPr/>
              </a:pPr>
              <a:r>
                <a:rPr lang="en-US" sz="800">
                  <a:solidFill>
                    <a:srgbClr val="58595B"/>
                  </a:solidFill>
                  <a:latin typeface="Arial Narrow"/>
                  <a:cs typeface="Arial Narrow"/>
                </a:rPr>
                <a:t>37</a:t>
              </a:r>
            </a:p>
            <a:p>
              <a:pPr algn="ctr" defTabSz="457189">
                <a:defRPr/>
              </a:pPr>
              <a:r>
                <a:rPr lang="en-US" sz="800">
                  <a:solidFill>
                    <a:srgbClr val="58595B"/>
                  </a:solidFill>
                  <a:latin typeface="Arial Narrow"/>
                  <a:cs typeface="Arial Narrow"/>
                </a:rPr>
                <a:t>1</a:t>
              </a:r>
            </a:p>
          </p:txBody>
        </p:sp>
        <p:sp>
          <p:nvSpPr>
            <p:cNvPr id="48" name="TextBox 288">
              <a:extLst>
                <a:ext uri="{FF2B5EF4-FFF2-40B4-BE49-F238E27FC236}">
                  <a16:creationId xmlns:a16="http://schemas.microsoft.com/office/drawing/2014/main" id="{218FC62C-4412-B745-A3C9-9E4018BB876A}"/>
                </a:ext>
              </a:extLst>
            </p:cNvPr>
            <p:cNvSpPr txBox="1"/>
            <p:nvPr/>
          </p:nvSpPr>
          <p:spPr>
            <a:xfrm>
              <a:off x="4819424" y="3731723"/>
              <a:ext cx="629784" cy="493029"/>
            </a:xfrm>
            <a:prstGeom prst="rect">
              <a:avLst/>
            </a:prstGeom>
            <a:noFill/>
          </p:spPr>
          <p:txBody>
            <a:bodyPr wrap="none" rtlCol="0">
              <a:spAutoFit/>
            </a:bodyPr>
            <a:lstStyle/>
            <a:p>
              <a:pPr algn="ctr" defTabSz="457189">
                <a:defRPr/>
              </a:pPr>
              <a:r>
                <a:rPr lang="en-US" sz="800">
                  <a:solidFill>
                    <a:srgbClr val="58595B"/>
                  </a:solidFill>
                  <a:latin typeface="Arial Narrow"/>
                  <a:cs typeface="Arial Narrow"/>
                </a:rPr>
                <a:t>18</a:t>
              </a:r>
            </a:p>
            <a:p>
              <a:pPr algn="ctr" defTabSz="457189">
                <a:defRPr/>
              </a:pPr>
              <a:r>
                <a:rPr lang="en-US" sz="800">
                  <a:solidFill>
                    <a:srgbClr val="58595B"/>
                  </a:solidFill>
                  <a:latin typeface="Arial Narrow"/>
                  <a:cs typeface="Arial Narrow"/>
                </a:rPr>
                <a:t>1</a:t>
              </a:r>
            </a:p>
          </p:txBody>
        </p:sp>
        <p:sp>
          <p:nvSpPr>
            <p:cNvPr id="49" name="TextBox 289">
              <a:extLst>
                <a:ext uri="{FF2B5EF4-FFF2-40B4-BE49-F238E27FC236}">
                  <a16:creationId xmlns:a16="http://schemas.microsoft.com/office/drawing/2014/main" id="{6C6188A8-5A9E-EE46-84E0-D022087A61B1}"/>
                </a:ext>
              </a:extLst>
            </p:cNvPr>
            <p:cNvSpPr txBox="1"/>
            <p:nvPr/>
          </p:nvSpPr>
          <p:spPr>
            <a:xfrm>
              <a:off x="5661403" y="3731723"/>
              <a:ext cx="524336" cy="493029"/>
            </a:xfrm>
            <a:prstGeom prst="rect">
              <a:avLst/>
            </a:prstGeom>
            <a:noFill/>
          </p:spPr>
          <p:txBody>
            <a:bodyPr wrap="none" rtlCol="0">
              <a:spAutoFit/>
            </a:bodyPr>
            <a:lstStyle/>
            <a:p>
              <a:pPr algn="ctr" defTabSz="457189">
                <a:defRPr/>
              </a:pPr>
              <a:r>
                <a:rPr lang="en-US" sz="800">
                  <a:solidFill>
                    <a:srgbClr val="58595B"/>
                  </a:solidFill>
                  <a:latin typeface="Arial Narrow"/>
                  <a:cs typeface="Arial Narrow"/>
                </a:rPr>
                <a:t>8</a:t>
              </a:r>
            </a:p>
            <a:p>
              <a:pPr algn="ctr" defTabSz="457189">
                <a:defRPr/>
              </a:pPr>
              <a:r>
                <a:rPr lang="en-US" sz="800">
                  <a:solidFill>
                    <a:srgbClr val="58595B"/>
                  </a:solidFill>
                  <a:latin typeface="Arial Narrow"/>
                  <a:cs typeface="Arial Narrow"/>
                </a:rPr>
                <a:t>0</a:t>
              </a:r>
            </a:p>
          </p:txBody>
        </p:sp>
        <p:sp>
          <p:nvSpPr>
            <p:cNvPr id="50" name="TextBox 290">
              <a:extLst>
                <a:ext uri="{FF2B5EF4-FFF2-40B4-BE49-F238E27FC236}">
                  <a16:creationId xmlns:a16="http://schemas.microsoft.com/office/drawing/2014/main" id="{101BD982-5041-DC4A-936D-1C37A203676D}"/>
                </a:ext>
              </a:extLst>
            </p:cNvPr>
            <p:cNvSpPr txBox="1"/>
            <p:nvPr/>
          </p:nvSpPr>
          <p:spPr>
            <a:xfrm>
              <a:off x="6575367" y="3731723"/>
              <a:ext cx="231155" cy="313746"/>
            </a:xfrm>
            <a:prstGeom prst="rect">
              <a:avLst/>
            </a:prstGeom>
            <a:noFill/>
          </p:spPr>
          <p:txBody>
            <a:bodyPr wrap="square" rtlCol="0">
              <a:spAutoFit/>
            </a:bodyPr>
            <a:lstStyle/>
            <a:p>
              <a:pPr algn="ctr" defTabSz="457189">
                <a:defRPr/>
              </a:pPr>
              <a:r>
                <a:rPr lang="en-US" sz="800">
                  <a:solidFill>
                    <a:srgbClr val="58595B"/>
                  </a:solidFill>
                  <a:latin typeface="Arial Narrow"/>
                  <a:cs typeface="Arial Narrow"/>
                </a:rPr>
                <a:t>1</a:t>
              </a:r>
            </a:p>
          </p:txBody>
        </p:sp>
        <p:sp>
          <p:nvSpPr>
            <p:cNvPr id="51" name="TextBox 291">
              <a:extLst>
                <a:ext uri="{FF2B5EF4-FFF2-40B4-BE49-F238E27FC236}">
                  <a16:creationId xmlns:a16="http://schemas.microsoft.com/office/drawing/2014/main" id="{3F25B875-6BE6-4B43-AABF-97E08BEC944E}"/>
                </a:ext>
              </a:extLst>
            </p:cNvPr>
            <p:cNvSpPr txBox="1"/>
            <p:nvPr/>
          </p:nvSpPr>
          <p:spPr>
            <a:xfrm>
              <a:off x="7196153" y="3731723"/>
              <a:ext cx="524336" cy="313746"/>
            </a:xfrm>
            <a:prstGeom prst="rect">
              <a:avLst/>
            </a:prstGeom>
            <a:noFill/>
          </p:spPr>
          <p:txBody>
            <a:bodyPr wrap="none" rtlCol="0">
              <a:spAutoFit/>
            </a:bodyPr>
            <a:lstStyle/>
            <a:p>
              <a:pPr algn="ctr" defTabSz="457189">
                <a:defRPr/>
              </a:pPr>
              <a:r>
                <a:rPr lang="en-US" sz="800">
                  <a:solidFill>
                    <a:srgbClr val="58595B"/>
                  </a:solidFill>
                  <a:latin typeface="Arial Narrow"/>
                  <a:cs typeface="Arial Narrow"/>
                </a:rPr>
                <a:t>0</a:t>
              </a:r>
            </a:p>
          </p:txBody>
        </p:sp>
        <p:sp>
          <p:nvSpPr>
            <p:cNvPr id="52" name="TextBox 292">
              <a:extLst>
                <a:ext uri="{FF2B5EF4-FFF2-40B4-BE49-F238E27FC236}">
                  <a16:creationId xmlns:a16="http://schemas.microsoft.com/office/drawing/2014/main" id="{D21C7764-5338-F240-A402-585811AC5823}"/>
                </a:ext>
              </a:extLst>
            </p:cNvPr>
            <p:cNvSpPr txBox="1"/>
            <p:nvPr/>
          </p:nvSpPr>
          <p:spPr>
            <a:xfrm>
              <a:off x="707508" y="3731723"/>
              <a:ext cx="1226113" cy="493029"/>
            </a:xfrm>
            <a:prstGeom prst="rect">
              <a:avLst/>
            </a:prstGeom>
            <a:noFill/>
          </p:spPr>
          <p:txBody>
            <a:bodyPr wrap="none" rtlCol="0">
              <a:spAutoFit/>
            </a:bodyPr>
            <a:lstStyle/>
            <a:p>
              <a:pPr algn="r" defTabSz="914378">
                <a:defRPr/>
              </a:pPr>
              <a:r>
                <a:rPr lang="en-US" sz="800" err="1">
                  <a:solidFill>
                    <a:srgbClr val="58595B"/>
                  </a:solidFill>
                  <a:latin typeface="Arial Narrow"/>
                  <a:cs typeface="Arial Narrow"/>
                </a:rPr>
                <a:t>Ripretinib</a:t>
              </a:r>
              <a:endParaRPr lang="en-US" sz="800">
                <a:solidFill>
                  <a:srgbClr val="58595B"/>
                </a:solidFill>
                <a:latin typeface="Arial Narrow"/>
                <a:cs typeface="Arial Narrow"/>
              </a:endParaRPr>
            </a:p>
            <a:p>
              <a:pPr algn="r" defTabSz="457189">
                <a:defRPr/>
              </a:pPr>
              <a:r>
                <a:rPr lang="en-US" sz="800">
                  <a:solidFill>
                    <a:srgbClr val="58595B"/>
                  </a:solidFill>
                  <a:latin typeface="Arial Narrow"/>
                  <a:cs typeface="Arial Narrow"/>
                </a:rPr>
                <a:t>Placebo</a:t>
              </a:r>
            </a:p>
          </p:txBody>
        </p:sp>
        <p:sp>
          <p:nvSpPr>
            <p:cNvPr id="53" name="TextBox 293">
              <a:extLst>
                <a:ext uri="{FF2B5EF4-FFF2-40B4-BE49-F238E27FC236}">
                  <a16:creationId xmlns:a16="http://schemas.microsoft.com/office/drawing/2014/main" id="{F26C294F-0F29-2C48-80BF-0A91502DE472}"/>
                </a:ext>
              </a:extLst>
            </p:cNvPr>
            <p:cNvSpPr txBox="1"/>
            <p:nvPr/>
          </p:nvSpPr>
          <p:spPr>
            <a:xfrm>
              <a:off x="700233" y="3560413"/>
              <a:ext cx="1233388" cy="313746"/>
            </a:xfrm>
            <a:prstGeom prst="rect">
              <a:avLst/>
            </a:prstGeom>
            <a:noFill/>
          </p:spPr>
          <p:txBody>
            <a:bodyPr wrap="none" rtlCol="0">
              <a:spAutoFit/>
            </a:bodyPr>
            <a:lstStyle/>
            <a:p>
              <a:pPr algn="r" defTabSz="914378">
                <a:defRPr/>
              </a:pPr>
              <a:r>
                <a:rPr lang="en-US" sz="800" b="1">
                  <a:solidFill>
                    <a:srgbClr val="58595B"/>
                  </a:solidFill>
                  <a:latin typeface="Arial Narrow"/>
                  <a:cs typeface="Arial Narrow"/>
                </a:rPr>
                <a:t>N at risk:</a:t>
              </a:r>
            </a:p>
          </p:txBody>
        </p:sp>
        <p:sp>
          <p:nvSpPr>
            <p:cNvPr id="54" name="Freeform 294">
              <a:extLst>
                <a:ext uri="{FF2B5EF4-FFF2-40B4-BE49-F238E27FC236}">
                  <a16:creationId xmlns:a16="http://schemas.microsoft.com/office/drawing/2014/main" id="{C8B4BFE5-DBA6-9A48-80A0-03BCA4D6EBAE}"/>
                </a:ext>
              </a:extLst>
            </p:cNvPr>
            <p:cNvSpPr/>
            <p:nvPr/>
          </p:nvSpPr>
          <p:spPr>
            <a:xfrm>
              <a:off x="2031440" y="1367270"/>
              <a:ext cx="4683375" cy="1584833"/>
            </a:xfrm>
            <a:custGeom>
              <a:avLst/>
              <a:gdLst>
                <a:gd name="connsiteX0" fmla="*/ 0 w 4305300"/>
                <a:gd name="connsiteY0" fmla="*/ 0 h 1456893"/>
                <a:gd name="connsiteX1" fmla="*/ 146812 w 4305300"/>
                <a:gd name="connsiteY1" fmla="*/ 0 h 1456893"/>
                <a:gd name="connsiteX2" fmla="*/ 146812 w 4305300"/>
                <a:gd name="connsiteY2" fmla="*/ 26984 h 1456893"/>
                <a:gd name="connsiteX3" fmla="*/ 243332 w 4305300"/>
                <a:gd name="connsiteY3" fmla="*/ 26984 h 1456893"/>
                <a:gd name="connsiteX4" fmla="*/ 243332 w 4305300"/>
                <a:gd name="connsiteY4" fmla="*/ 52321 h 1456893"/>
                <a:gd name="connsiteX5" fmla="*/ 318643 w 4305300"/>
                <a:gd name="connsiteY5" fmla="*/ 52321 h 1456893"/>
                <a:gd name="connsiteX6" fmla="*/ 318643 w 4305300"/>
                <a:gd name="connsiteY6" fmla="*/ 71578 h 1456893"/>
                <a:gd name="connsiteX7" fmla="*/ 336042 w 4305300"/>
                <a:gd name="connsiteY7" fmla="*/ 71578 h 1456893"/>
                <a:gd name="connsiteX8" fmla="*/ 336042 w 4305300"/>
                <a:gd name="connsiteY8" fmla="*/ 88680 h 1456893"/>
                <a:gd name="connsiteX9" fmla="*/ 351409 w 4305300"/>
                <a:gd name="connsiteY9" fmla="*/ 88680 h 1456893"/>
                <a:gd name="connsiteX10" fmla="*/ 351409 w 4305300"/>
                <a:gd name="connsiteY10" fmla="*/ 184962 h 1456893"/>
                <a:gd name="connsiteX11" fmla="*/ 475107 w 4305300"/>
                <a:gd name="connsiteY11" fmla="*/ 184962 h 1456893"/>
                <a:gd name="connsiteX12" fmla="*/ 475107 w 4305300"/>
                <a:gd name="connsiteY12" fmla="*/ 204219 h 1456893"/>
                <a:gd name="connsiteX13" fmla="*/ 625729 w 4305300"/>
                <a:gd name="connsiteY13" fmla="*/ 204219 h 1456893"/>
                <a:gd name="connsiteX14" fmla="*/ 625729 w 4305300"/>
                <a:gd name="connsiteY14" fmla="*/ 229556 h 1456893"/>
                <a:gd name="connsiteX15" fmla="*/ 641096 w 4305300"/>
                <a:gd name="connsiteY15" fmla="*/ 229556 h 1456893"/>
                <a:gd name="connsiteX16" fmla="*/ 641096 w 4305300"/>
                <a:gd name="connsiteY16" fmla="*/ 273896 h 1456893"/>
                <a:gd name="connsiteX17" fmla="*/ 656590 w 4305300"/>
                <a:gd name="connsiteY17" fmla="*/ 273896 h 1456893"/>
                <a:gd name="connsiteX18" fmla="*/ 656590 w 4305300"/>
                <a:gd name="connsiteY18" fmla="*/ 360550 h 1456893"/>
                <a:gd name="connsiteX19" fmla="*/ 729996 w 4305300"/>
                <a:gd name="connsiteY19" fmla="*/ 360550 h 1456893"/>
                <a:gd name="connsiteX20" fmla="*/ 729996 w 4305300"/>
                <a:gd name="connsiteY20" fmla="*/ 412618 h 1456893"/>
                <a:gd name="connsiteX21" fmla="*/ 743458 w 4305300"/>
                <a:gd name="connsiteY21" fmla="*/ 412618 h 1456893"/>
                <a:gd name="connsiteX22" fmla="*/ 743458 w 4305300"/>
                <a:gd name="connsiteY22" fmla="*/ 433774 h 1456893"/>
                <a:gd name="connsiteX23" fmla="*/ 814959 w 4305300"/>
                <a:gd name="connsiteY23" fmla="*/ 433774 h 1456893"/>
                <a:gd name="connsiteX24" fmla="*/ 814959 w 4305300"/>
                <a:gd name="connsiteY24" fmla="*/ 449103 h 1456893"/>
                <a:gd name="connsiteX25" fmla="*/ 977138 w 4305300"/>
                <a:gd name="connsiteY25" fmla="*/ 449103 h 1456893"/>
                <a:gd name="connsiteX26" fmla="*/ 977138 w 4305300"/>
                <a:gd name="connsiteY26" fmla="*/ 549312 h 1456893"/>
                <a:gd name="connsiteX27" fmla="*/ 1000379 w 4305300"/>
                <a:gd name="connsiteY27" fmla="*/ 549312 h 1456893"/>
                <a:gd name="connsiteX28" fmla="*/ 1000379 w 4305300"/>
                <a:gd name="connsiteY28" fmla="*/ 570089 h 1456893"/>
                <a:gd name="connsiteX29" fmla="*/ 1067943 w 4305300"/>
                <a:gd name="connsiteY29" fmla="*/ 570089 h 1456893"/>
                <a:gd name="connsiteX30" fmla="*/ 1067943 w 4305300"/>
                <a:gd name="connsiteY30" fmla="*/ 595426 h 1456893"/>
                <a:gd name="connsiteX31" fmla="*/ 1216660 w 4305300"/>
                <a:gd name="connsiteY31" fmla="*/ 595426 h 1456893"/>
                <a:gd name="connsiteX32" fmla="*/ 1216660 w 4305300"/>
                <a:gd name="connsiteY32" fmla="*/ 612782 h 1456893"/>
                <a:gd name="connsiteX33" fmla="*/ 1587373 w 4305300"/>
                <a:gd name="connsiteY33" fmla="*/ 612782 h 1456893"/>
                <a:gd name="connsiteX34" fmla="*/ 1587373 w 4305300"/>
                <a:gd name="connsiteY34" fmla="*/ 641667 h 1456893"/>
                <a:gd name="connsiteX35" fmla="*/ 1599057 w 4305300"/>
                <a:gd name="connsiteY35" fmla="*/ 641667 h 1456893"/>
                <a:gd name="connsiteX36" fmla="*/ 1599057 w 4305300"/>
                <a:gd name="connsiteY36" fmla="*/ 664850 h 1456893"/>
                <a:gd name="connsiteX37" fmla="*/ 1620266 w 4305300"/>
                <a:gd name="connsiteY37" fmla="*/ 664850 h 1456893"/>
                <a:gd name="connsiteX38" fmla="*/ 1620266 w 4305300"/>
                <a:gd name="connsiteY38" fmla="*/ 687907 h 1456893"/>
                <a:gd name="connsiteX39" fmla="*/ 1639570 w 4305300"/>
                <a:gd name="connsiteY39" fmla="*/ 687907 h 1456893"/>
                <a:gd name="connsiteX40" fmla="*/ 1639570 w 4305300"/>
                <a:gd name="connsiteY40" fmla="*/ 768860 h 1456893"/>
                <a:gd name="connsiteX41" fmla="*/ 1662684 w 4305300"/>
                <a:gd name="connsiteY41" fmla="*/ 768860 h 1456893"/>
                <a:gd name="connsiteX42" fmla="*/ 1662684 w 4305300"/>
                <a:gd name="connsiteY42" fmla="*/ 795844 h 1456893"/>
                <a:gd name="connsiteX43" fmla="*/ 1672336 w 4305300"/>
                <a:gd name="connsiteY43" fmla="*/ 795844 h 1456893"/>
                <a:gd name="connsiteX44" fmla="*/ 1672336 w 4305300"/>
                <a:gd name="connsiteY44" fmla="*/ 828529 h 1456893"/>
                <a:gd name="connsiteX45" fmla="*/ 1691640 w 4305300"/>
                <a:gd name="connsiteY45" fmla="*/ 828529 h 1456893"/>
                <a:gd name="connsiteX46" fmla="*/ 1691640 w 4305300"/>
                <a:gd name="connsiteY46" fmla="*/ 855513 h 1456893"/>
                <a:gd name="connsiteX47" fmla="*/ 1737995 w 4305300"/>
                <a:gd name="connsiteY47" fmla="*/ 855513 h 1456893"/>
                <a:gd name="connsiteX48" fmla="*/ 1737995 w 4305300"/>
                <a:gd name="connsiteY48" fmla="*/ 880851 h 1456893"/>
                <a:gd name="connsiteX49" fmla="*/ 2139696 w 4305300"/>
                <a:gd name="connsiteY49" fmla="*/ 880851 h 1456893"/>
                <a:gd name="connsiteX50" fmla="*/ 2139696 w 4305300"/>
                <a:gd name="connsiteY50" fmla="*/ 909735 h 1456893"/>
                <a:gd name="connsiteX51" fmla="*/ 2259457 w 4305300"/>
                <a:gd name="connsiteY51" fmla="*/ 909735 h 1456893"/>
                <a:gd name="connsiteX52" fmla="*/ 2259457 w 4305300"/>
                <a:gd name="connsiteY52" fmla="*/ 927091 h 1456893"/>
                <a:gd name="connsiteX53" fmla="*/ 2280666 w 4305300"/>
                <a:gd name="connsiteY53" fmla="*/ 927091 h 1456893"/>
                <a:gd name="connsiteX54" fmla="*/ 2280666 w 4305300"/>
                <a:gd name="connsiteY54" fmla="*/ 955976 h 1456893"/>
                <a:gd name="connsiteX55" fmla="*/ 2294255 w 4305300"/>
                <a:gd name="connsiteY55" fmla="*/ 955976 h 1456893"/>
                <a:gd name="connsiteX56" fmla="*/ 2294255 w 4305300"/>
                <a:gd name="connsiteY56" fmla="*/ 993982 h 1456893"/>
                <a:gd name="connsiteX57" fmla="*/ 2315464 w 4305300"/>
                <a:gd name="connsiteY57" fmla="*/ 993982 h 1456893"/>
                <a:gd name="connsiteX58" fmla="*/ 2315464 w 4305300"/>
                <a:gd name="connsiteY58" fmla="*/ 1038829 h 1456893"/>
                <a:gd name="connsiteX59" fmla="*/ 2340864 w 4305300"/>
                <a:gd name="connsiteY59" fmla="*/ 1038829 h 1456893"/>
                <a:gd name="connsiteX60" fmla="*/ 2340864 w 4305300"/>
                <a:gd name="connsiteY60" fmla="*/ 1083042 h 1456893"/>
                <a:gd name="connsiteX61" fmla="*/ 2352421 w 4305300"/>
                <a:gd name="connsiteY61" fmla="*/ 1083042 h 1456893"/>
                <a:gd name="connsiteX62" fmla="*/ 2352421 w 4305300"/>
                <a:gd name="connsiteY62" fmla="*/ 1108380 h 1456893"/>
                <a:gd name="connsiteX63" fmla="*/ 2369820 w 4305300"/>
                <a:gd name="connsiteY63" fmla="*/ 1108380 h 1456893"/>
                <a:gd name="connsiteX64" fmla="*/ 2369820 w 4305300"/>
                <a:gd name="connsiteY64" fmla="*/ 1121808 h 1456893"/>
                <a:gd name="connsiteX65" fmla="*/ 2464435 w 4305300"/>
                <a:gd name="connsiteY65" fmla="*/ 1121808 h 1456893"/>
                <a:gd name="connsiteX66" fmla="*/ 2464435 w 4305300"/>
                <a:gd name="connsiteY66" fmla="*/ 1164248 h 1456893"/>
                <a:gd name="connsiteX67" fmla="*/ 2995549 w 4305300"/>
                <a:gd name="connsiteY67" fmla="*/ 1164248 h 1456893"/>
                <a:gd name="connsiteX68" fmla="*/ 2995549 w 4305300"/>
                <a:gd name="connsiteY68" fmla="*/ 1216190 h 1456893"/>
                <a:gd name="connsiteX69" fmla="*/ 3534283 w 4305300"/>
                <a:gd name="connsiteY69" fmla="*/ 1216190 h 1456893"/>
                <a:gd name="connsiteX70" fmla="*/ 3534283 w 4305300"/>
                <a:gd name="connsiteY70" fmla="*/ 1281687 h 1456893"/>
                <a:gd name="connsiteX71" fmla="*/ 3590290 w 4305300"/>
                <a:gd name="connsiteY71" fmla="*/ 1281687 h 1456893"/>
                <a:gd name="connsiteX72" fmla="*/ 3590290 w 4305300"/>
                <a:gd name="connsiteY72" fmla="*/ 1362513 h 1456893"/>
                <a:gd name="connsiteX73" fmla="*/ 3611499 w 4305300"/>
                <a:gd name="connsiteY73" fmla="*/ 1362513 h 1456893"/>
                <a:gd name="connsiteX74" fmla="*/ 3611499 w 4305300"/>
                <a:gd name="connsiteY74" fmla="*/ 1464622 h 1456893"/>
                <a:gd name="connsiteX75" fmla="*/ 4308729 w 4305300"/>
                <a:gd name="connsiteY75" fmla="*/ 1464622 h 14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05300" h="1456893">
                  <a:moveTo>
                    <a:pt x="0" y="0"/>
                  </a:moveTo>
                  <a:lnTo>
                    <a:pt x="146812" y="0"/>
                  </a:lnTo>
                  <a:lnTo>
                    <a:pt x="146812" y="26984"/>
                  </a:lnTo>
                  <a:lnTo>
                    <a:pt x="243332" y="26984"/>
                  </a:lnTo>
                  <a:lnTo>
                    <a:pt x="243332" y="52321"/>
                  </a:lnTo>
                  <a:lnTo>
                    <a:pt x="318643" y="52321"/>
                  </a:lnTo>
                  <a:lnTo>
                    <a:pt x="318643" y="71578"/>
                  </a:lnTo>
                  <a:lnTo>
                    <a:pt x="336042" y="71578"/>
                  </a:lnTo>
                  <a:lnTo>
                    <a:pt x="336042" y="88680"/>
                  </a:lnTo>
                  <a:lnTo>
                    <a:pt x="351409" y="88680"/>
                  </a:lnTo>
                  <a:lnTo>
                    <a:pt x="351409" y="184962"/>
                  </a:lnTo>
                  <a:lnTo>
                    <a:pt x="475107" y="184962"/>
                  </a:lnTo>
                  <a:lnTo>
                    <a:pt x="475107" y="204219"/>
                  </a:lnTo>
                  <a:lnTo>
                    <a:pt x="625729" y="204219"/>
                  </a:lnTo>
                  <a:lnTo>
                    <a:pt x="625729" y="229556"/>
                  </a:lnTo>
                  <a:lnTo>
                    <a:pt x="641096" y="229556"/>
                  </a:lnTo>
                  <a:lnTo>
                    <a:pt x="641096" y="273896"/>
                  </a:lnTo>
                  <a:lnTo>
                    <a:pt x="656590" y="273896"/>
                  </a:lnTo>
                  <a:lnTo>
                    <a:pt x="656590" y="360550"/>
                  </a:lnTo>
                  <a:lnTo>
                    <a:pt x="729996" y="360550"/>
                  </a:lnTo>
                  <a:lnTo>
                    <a:pt x="729996" y="412618"/>
                  </a:lnTo>
                  <a:lnTo>
                    <a:pt x="743458" y="412618"/>
                  </a:lnTo>
                  <a:lnTo>
                    <a:pt x="743458" y="433774"/>
                  </a:lnTo>
                  <a:lnTo>
                    <a:pt x="814959" y="433774"/>
                  </a:lnTo>
                  <a:lnTo>
                    <a:pt x="814959" y="449103"/>
                  </a:lnTo>
                  <a:lnTo>
                    <a:pt x="977138" y="449103"/>
                  </a:lnTo>
                  <a:lnTo>
                    <a:pt x="977138" y="549312"/>
                  </a:lnTo>
                  <a:lnTo>
                    <a:pt x="1000379" y="549312"/>
                  </a:lnTo>
                  <a:lnTo>
                    <a:pt x="1000379" y="570089"/>
                  </a:lnTo>
                  <a:lnTo>
                    <a:pt x="1067943" y="570089"/>
                  </a:lnTo>
                  <a:lnTo>
                    <a:pt x="1067943" y="595426"/>
                  </a:lnTo>
                  <a:lnTo>
                    <a:pt x="1216660" y="595426"/>
                  </a:lnTo>
                  <a:lnTo>
                    <a:pt x="1216660" y="612782"/>
                  </a:lnTo>
                  <a:lnTo>
                    <a:pt x="1587373" y="612782"/>
                  </a:lnTo>
                  <a:lnTo>
                    <a:pt x="1587373" y="641667"/>
                  </a:lnTo>
                  <a:lnTo>
                    <a:pt x="1599057" y="641667"/>
                  </a:lnTo>
                  <a:lnTo>
                    <a:pt x="1599057" y="664850"/>
                  </a:lnTo>
                  <a:lnTo>
                    <a:pt x="1620266" y="664850"/>
                  </a:lnTo>
                  <a:lnTo>
                    <a:pt x="1620266" y="687907"/>
                  </a:lnTo>
                  <a:lnTo>
                    <a:pt x="1639570" y="687907"/>
                  </a:lnTo>
                  <a:lnTo>
                    <a:pt x="1639570" y="768860"/>
                  </a:lnTo>
                  <a:lnTo>
                    <a:pt x="1662684" y="768860"/>
                  </a:lnTo>
                  <a:lnTo>
                    <a:pt x="1662684" y="795844"/>
                  </a:lnTo>
                  <a:lnTo>
                    <a:pt x="1672336" y="795844"/>
                  </a:lnTo>
                  <a:lnTo>
                    <a:pt x="1672336" y="828529"/>
                  </a:lnTo>
                  <a:lnTo>
                    <a:pt x="1691640" y="828529"/>
                  </a:lnTo>
                  <a:lnTo>
                    <a:pt x="1691640" y="855513"/>
                  </a:lnTo>
                  <a:lnTo>
                    <a:pt x="1737995" y="855513"/>
                  </a:lnTo>
                  <a:lnTo>
                    <a:pt x="1737995" y="880851"/>
                  </a:lnTo>
                  <a:lnTo>
                    <a:pt x="2139696" y="880851"/>
                  </a:lnTo>
                  <a:lnTo>
                    <a:pt x="2139696" y="909735"/>
                  </a:lnTo>
                  <a:lnTo>
                    <a:pt x="2259457" y="909735"/>
                  </a:lnTo>
                  <a:lnTo>
                    <a:pt x="2259457" y="927091"/>
                  </a:lnTo>
                  <a:lnTo>
                    <a:pt x="2280666" y="927091"/>
                  </a:lnTo>
                  <a:lnTo>
                    <a:pt x="2280666" y="955976"/>
                  </a:lnTo>
                  <a:lnTo>
                    <a:pt x="2294255" y="955976"/>
                  </a:lnTo>
                  <a:lnTo>
                    <a:pt x="2294255" y="993982"/>
                  </a:lnTo>
                  <a:cubicBezTo>
                    <a:pt x="2294255" y="993982"/>
                    <a:pt x="2315464" y="990054"/>
                    <a:pt x="2315464" y="993982"/>
                  </a:cubicBezTo>
                  <a:lnTo>
                    <a:pt x="2315464" y="1038829"/>
                  </a:lnTo>
                  <a:lnTo>
                    <a:pt x="2340864" y="1038829"/>
                  </a:lnTo>
                  <a:lnTo>
                    <a:pt x="2340864" y="1083042"/>
                  </a:lnTo>
                  <a:lnTo>
                    <a:pt x="2352421" y="1083042"/>
                  </a:lnTo>
                  <a:lnTo>
                    <a:pt x="2352421" y="1108380"/>
                  </a:lnTo>
                  <a:lnTo>
                    <a:pt x="2369820" y="1108380"/>
                  </a:lnTo>
                  <a:lnTo>
                    <a:pt x="2369820" y="1121808"/>
                  </a:lnTo>
                  <a:lnTo>
                    <a:pt x="2464435" y="1121808"/>
                  </a:lnTo>
                  <a:lnTo>
                    <a:pt x="2464435" y="1164248"/>
                  </a:lnTo>
                  <a:lnTo>
                    <a:pt x="2995549" y="1164248"/>
                  </a:lnTo>
                  <a:lnTo>
                    <a:pt x="2995549" y="1216190"/>
                  </a:lnTo>
                  <a:lnTo>
                    <a:pt x="3534283" y="1216190"/>
                  </a:lnTo>
                  <a:lnTo>
                    <a:pt x="3534283" y="1281687"/>
                  </a:lnTo>
                  <a:lnTo>
                    <a:pt x="3590290" y="1281687"/>
                  </a:lnTo>
                  <a:lnTo>
                    <a:pt x="3590290" y="1362513"/>
                  </a:lnTo>
                  <a:lnTo>
                    <a:pt x="3611499" y="1362513"/>
                  </a:lnTo>
                  <a:lnTo>
                    <a:pt x="3611499" y="1464622"/>
                  </a:lnTo>
                  <a:lnTo>
                    <a:pt x="4308729" y="1464622"/>
                  </a:lnTo>
                </a:path>
              </a:pathLst>
            </a:custGeom>
            <a:noFill/>
            <a:ln w="254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55" name="Freeform 295">
              <a:extLst>
                <a:ext uri="{FF2B5EF4-FFF2-40B4-BE49-F238E27FC236}">
                  <a16:creationId xmlns:a16="http://schemas.microsoft.com/office/drawing/2014/main" id="{FD85066D-BB62-2649-93C6-9A621D82CBD3}"/>
                </a:ext>
              </a:extLst>
            </p:cNvPr>
            <p:cNvSpPr/>
            <p:nvPr/>
          </p:nvSpPr>
          <p:spPr>
            <a:xfrm>
              <a:off x="3681949" y="2005337"/>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56" name="Freeform 296">
              <a:extLst>
                <a:ext uri="{FF2B5EF4-FFF2-40B4-BE49-F238E27FC236}">
                  <a16:creationId xmlns:a16="http://schemas.microsoft.com/office/drawing/2014/main" id="{E7C4550E-6A13-8B45-BD1B-46A097C8912C}"/>
                </a:ext>
              </a:extLst>
            </p:cNvPr>
            <p:cNvSpPr/>
            <p:nvPr/>
          </p:nvSpPr>
          <p:spPr>
            <a:xfrm>
              <a:off x="3651832" y="2035243"/>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57" name="Freeform 297">
              <a:extLst>
                <a:ext uri="{FF2B5EF4-FFF2-40B4-BE49-F238E27FC236}">
                  <a16:creationId xmlns:a16="http://schemas.microsoft.com/office/drawing/2014/main" id="{71E13A39-8A9F-9D4E-8531-087C75ECAAA2}"/>
                </a:ext>
              </a:extLst>
            </p:cNvPr>
            <p:cNvSpPr/>
            <p:nvPr/>
          </p:nvSpPr>
          <p:spPr>
            <a:xfrm>
              <a:off x="3404677" y="2005337"/>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58" name="Freeform 298">
              <a:extLst>
                <a:ext uri="{FF2B5EF4-FFF2-40B4-BE49-F238E27FC236}">
                  <a16:creationId xmlns:a16="http://schemas.microsoft.com/office/drawing/2014/main" id="{7ED24F4B-0C76-DE49-8F34-625C81BA8855}"/>
                </a:ext>
              </a:extLst>
            </p:cNvPr>
            <p:cNvSpPr/>
            <p:nvPr/>
          </p:nvSpPr>
          <p:spPr>
            <a:xfrm>
              <a:off x="3374560" y="2035243"/>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59" name="Freeform 299">
              <a:extLst>
                <a:ext uri="{FF2B5EF4-FFF2-40B4-BE49-F238E27FC236}">
                  <a16:creationId xmlns:a16="http://schemas.microsoft.com/office/drawing/2014/main" id="{F486AAE2-7599-B042-828F-0EABEADD8A02}"/>
                </a:ext>
              </a:extLst>
            </p:cNvPr>
            <p:cNvSpPr/>
            <p:nvPr/>
          </p:nvSpPr>
          <p:spPr>
            <a:xfrm>
              <a:off x="3028626" y="1825080"/>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60" name="Freeform 300">
              <a:extLst>
                <a:ext uri="{FF2B5EF4-FFF2-40B4-BE49-F238E27FC236}">
                  <a16:creationId xmlns:a16="http://schemas.microsoft.com/office/drawing/2014/main" id="{64161A9B-C61D-B44A-B24A-CD89E78BB0C8}"/>
                </a:ext>
              </a:extLst>
            </p:cNvPr>
            <p:cNvSpPr/>
            <p:nvPr/>
          </p:nvSpPr>
          <p:spPr>
            <a:xfrm>
              <a:off x="2998508" y="1855123"/>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61" name="Freeform 301">
              <a:extLst>
                <a:ext uri="{FF2B5EF4-FFF2-40B4-BE49-F238E27FC236}">
                  <a16:creationId xmlns:a16="http://schemas.microsoft.com/office/drawing/2014/main" id="{513CB97F-0B44-A149-802E-D100A678B2A3}"/>
                </a:ext>
              </a:extLst>
            </p:cNvPr>
            <p:cNvSpPr/>
            <p:nvPr/>
          </p:nvSpPr>
          <p:spPr>
            <a:xfrm>
              <a:off x="2751906" y="1703806"/>
              <a:ext cx="13815" cy="55125"/>
            </a:xfrm>
            <a:custGeom>
              <a:avLst/>
              <a:gdLst>
                <a:gd name="connsiteX0" fmla="*/ 0 w 0"/>
                <a:gd name="connsiteY0" fmla="*/ 0 h 50674"/>
                <a:gd name="connsiteX1" fmla="*/ 0 w 0"/>
                <a:gd name="connsiteY1" fmla="*/ 55235 h 50674"/>
              </a:gdLst>
              <a:ahLst/>
              <a:cxnLst>
                <a:cxn ang="0">
                  <a:pos x="connsiteX0" y="connsiteY0"/>
                </a:cxn>
                <a:cxn ang="0">
                  <a:pos x="connsiteX1" y="connsiteY1"/>
                </a:cxn>
              </a:cxnLst>
              <a:rect l="l" t="t" r="r" b="b"/>
              <a:pathLst>
                <a:path h="50674">
                  <a:moveTo>
                    <a:pt x="0" y="0"/>
                  </a:moveTo>
                  <a:lnTo>
                    <a:pt x="0" y="55235"/>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62" name="Freeform 302">
              <a:extLst>
                <a:ext uri="{FF2B5EF4-FFF2-40B4-BE49-F238E27FC236}">
                  <a16:creationId xmlns:a16="http://schemas.microsoft.com/office/drawing/2014/main" id="{9DC514B0-F9B9-C842-8998-3EE746E68A1B}"/>
                </a:ext>
              </a:extLst>
            </p:cNvPr>
            <p:cNvSpPr/>
            <p:nvPr/>
          </p:nvSpPr>
          <p:spPr>
            <a:xfrm>
              <a:off x="2721788" y="1733849"/>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63" name="Freeform 303">
              <a:extLst>
                <a:ext uri="{FF2B5EF4-FFF2-40B4-BE49-F238E27FC236}">
                  <a16:creationId xmlns:a16="http://schemas.microsoft.com/office/drawing/2014/main" id="{F23539B0-9A68-694A-AB7B-3D16C8B07B8E}"/>
                </a:ext>
              </a:extLst>
            </p:cNvPr>
            <p:cNvSpPr/>
            <p:nvPr/>
          </p:nvSpPr>
          <p:spPr>
            <a:xfrm>
              <a:off x="2436227" y="1538019"/>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64" name="Freeform 304">
              <a:extLst>
                <a:ext uri="{FF2B5EF4-FFF2-40B4-BE49-F238E27FC236}">
                  <a16:creationId xmlns:a16="http://schemas.microsoft.com/office/drawing/2014/main" id="{CBE58B9E-892F-8B4D-B30A-CEE24F0C3B55}"/>
                </a:ext>
              </a:extLst>
            </p:cNvPr>
            <p:cNvSpPr/>
            <p:nvPr/>
          </p:nvSpPr>
          <p:spPr>
            <a:xfrm>
              <a:off x="2406110" y="1567924"/>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65" name="Freeform 305">
              <a:extLst>
                <a:ext uri="{FF2B5EF4-FFF2-40B4-BE49-F238E27FC236}">
                  <a16:creationId xmlns:a16="http://schemas.microsoft.com/office/drawing/2014/main" id="{C38BD898-10AE-1F42-91A1-0358AAF7A369}"/>
                </a:ext>
              </a:extLst>
            </p:cNvPr>
            <p:cNvSpPr/>
            <p:nvPr/>
          </p:nvSpPr>
          <p:spPr>
            <a:xfrm>
              <a:off x="2394228" y="1538019"/>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66" name="Freeform 306">
              <a:extLst>
                <a:ext uri="{FF2B5EF4-FFF2-40B4-BE49-F238E27FC236}">
                  <a16:creationId xmlns:a16="http://schemas.microsoft.com/office/drawing/2014/main" id="{4D144763-6F73-5E4A-9326-C73425B5D304}"/>
                </a:ext>
              </a:extLst>
            </p:cNvPr>
            <p:cNvSpPr/>
            <p:nvPr/>
          </p:nvSpPr>
          <p:spPr>
            <a:xfrm>
              <a:off x="2364111" y="1567924"/>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67" name="Freeform 307">
              <a:extLst>
                <a:ext uri="{FF2B5EF4-FFF2-40B4-BE49-F238E27FC236}">
                  <a16:creationId xmlns:a16="http://schemas.microsoft.com/office/drawing/2014/main" id="{54450056-8CA0-B94E-9874-BCE4DF7ABE39}"/>
                </a:ext>
              </a:extLst>
            </p:cNvPr>
            <p:cNvSpPr/>
            <p:nvPr/>
          </p:nvSpPr>
          <p:spPr>
            <a:xfrm>
              <a:off x="2301804" y="1393317"/>
              <a:ext cx="13815" cy="55125"/>
            </a:xfrm>
            <a:custGeom>
              <a:avLst/>
              <a:gdLst>
                <a:gd name="connsiteX0" fmla="*/ 0 w 0"/>
                <a:gd name="connsiteY0" fmla="*/ 0 h 50674"/>
                <a:gd name="connsiteX1" fmla="*/ 0 w 0"/>
                <a:gd name="connsiteY1" fmla="*/ 55235 h 50674"/>
              </a:gdLst>
              <a:ahLst/>
              <a:cxnLst>
                <a:cxn ang="0">
                  <a:pos x="connsiteX0" y="connsiteY0"/>
                </a:cxn>
                <a:cxn ang="0">
                  <a:pos x="connsiteX1" y="connsiteY1"/>
                </a:cxn>
              </a:cxnLst>
              <a:rect l="l" t="t" r="r" b="b"/>
              <a:pathLst>
                <a:path h="50674">
                  <a:moveTo>
                    <a:pt x="0" y="0"/>
                  </a:moveTo>
                  <a:lnTo>
                    <a:pt x="0" y="55235"/>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68" name="Freeform 308">
              <a:extLst>
                <a:ext uri="{FF2B5EF4-FFF2-40B4-BE49-F238E27FC236}">
                  <a16:creationId xmlns:a16="http://schemas.microsoft.com/office/drawing/2014/main" id="{3BCEE8DB-1650-974B-815C-454D208DDD68}"/>
                </a:ext>
              </a:extLst>
            </p:cNvPr>
            <p:cNvSpPr/>
            <p:nvPr/>
          </p:nvSpPr>
          <p:spPr>
            <a:xfrm>
              <a:off x="2271687" y="1423360"/>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69" name="Freeform 309">
              <a:extLst>
                <a:ext uri="{FF2B5EF4-FFF2-40B4-BE49-F238E27FC236}">
                  <a16:creationId xmlns:a16="http://schemas.microsoft.com/office/drawing/2014/main" id="{A3C43964-6EC9-B144-A810-D93BD5FCD975}"/>
                </a:ext>
              </a:extLst>
            </p:cNvPr>
            <p:cNvSpPr/>
            <p:nvPr/>
          </p:nvSpPr>
          <p:spPr>
            <a:xfrm>
              <a:off x="3831154" y="2187662"/>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70" name="Freeform 310">
              <a:extLst>
                <a:ext uri="{FF2B5EF4-FFF2-40B4-BE49-F238E27FC236}">
                  <a16:creationId xmlns:a16="http://schemas.microsoft.com/office/drawing/2014/main" id="{D438E12F-3FD7-994F-AD9D-23B358BF21C6}"/>
                </a:ext>
              </a:extLst>
            </p:cNvPr>
            <p:cNvSpPr/>
            <p:nvPr/>
          </p:nvSpPr>
          <p:spPr>
            <a:xfrm>
              <a:off x="3801037" y="2217567"/>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71" name="Freeform 311">
              <a:extLst>
                <a:ext uri="{FF2B5EF4-FFF2-40B4-BE49-F238E27FC236}">
                  <a16:creationId xmlns:a16="http://schemas.microsoft.com/office/drawing/2014/main" id="{215A9C59-9653-DB4C-BCB0-1A70B513FF61}"/>
                </a:ext>
              </a:extLst>
            </p:cNvPr>
            <p:cNvSpPr/>
            <p:nvPr/>
          </p:nvSpPr>
          <p:spPr>
            <a:xfrm>
              <a:off x="4234422" y="2294466"/>
              <a:ext cx="13815" cy="55125"/>
            </a:xfrm>
            <a:custGeom>
              <a:avLst/>
              <a:gdLst>
                <a:gd name="connsiteX0" fmla="*/ 0 w 0"/>
                <a:gd name="connsiteY0" fmla="*/ 0 h 50674"/>
                <a:gd name="connsiteX1" fmla="*/ 0 w 0"/>
                <a:gd name="connsiteY1" fmla="*/ 55235 h 50674"/>
              </a:gdLst>
              <a:ahLst/>
              <a:cxnLst>
                <a:cxn ang="0">
                  <a:pos x="connsiteX0" y="connsiteY0"/>
                </a:cxn>
                <a:cxn ang="0">
                  <a:pos x="connsiteX1" y="connsiteY1"/>
                </a:cxn>
              </a:cxnLst>
              <a:rect l="l" t="t" r="r" b="b"/>
              <a:pathLst>
                <a:path h="50674">
                  <a:moveTo>
                    <a:pt x="0" y="0"/>
                  </a:moveTo>
                  <a:lnTo>
                    <a:pt x="0" y="55235"/>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72" name="Freeform 312">
              <a:extLst>
                <a:ext uri="{FF2B5EF4-FFF2-40B4-BE49-F238E27FC236}">
                  <a16:creationId xmlns:a16="http://schemas.microsoft.com/office/drawing/2014/main" id="{DFE59355-6FF0-6A4F-92C2-8CDDE76F122C}"/>
                </a:ext>
              </a:extLst>
            </p:cNvPr>
            <p:cNvSpPr/>
            <p:nvPr/>
          </p:nvSpPr>
          <p:spPr>
            <a:xfrm>
              <a:off x="4204443" y="2324509"/>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73" name="Freeform 313">
              <a:extLst>
                <a:ext uri="{FF2B5EF4-FFF2-40B4-BE49-F238E27FC236}">
                  <a16:creationId xmlns:a16="http://schemas.microsoft.com/office/drawing/2014/main" id="{3517807D-02B9-F447-8294-47727F865C77}"/>
                </a:ext>
              </a:extLst>
            </p:cNvPr>
            <p:cNvSpPr/>
            <p:nvPr/>
          </p:nvSpPr>
          <p:spPr>
            <a:xfrm>
              <a:off x="4465551" y="2323821"/>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74" name="Freeform 314">
              <a:extLst>
                <a:ext uri="{FF2B5EF4-FFF2-40B4-BE49-F238E27FC236}">
                  <a16:creationId xmlns:a16="http://schemas.microsoft.com/office/drawing/2014/main" id="{D38374D6-F3FD-3446-91DD-7D4943EB8DD1}"/>
                </a:ext>
              </a:extLst>
            </p:cNvPr>
            <p:cNvSpPr/>
            <p:nvPr/>
          </p:nvSpPr>
          <p:spPr>
            <a:xfrm>
              <a:off x="4435434" y="2353863"/>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75" name="Freeform 315">
              <a:extLst>
                <a:ext uri="{FF2B5EF4-FFF2-40B4-BE49-F238E27FC236}">
                  <a16:creationId xmlns:a16="http://schemas.microsoft.com/office/drawing/2014/main" id="{EC16449B-0AF6-BD48-AC48-D066630C4EDF}"/>
                </a:ext>
              </a:extLst>
            </p:cNvPr>
            <p:cNvSpPr/>
            <p:nvPr/>
          </p:nvSpPr>
          <p:spPr>
            <a:xfrm>
              <a:off x="4479643" y="2323821"/>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76" name="Freeform 316">
              <a:extLst>
                <a:ext uri="{FF2B5EF4-FFF2-40B4-BE49-F238E27FC236}">
                  <a16:creationId xmlns:a16="http://schemas.microsoft.com/office/drawing/2014/main" id="{9C338ABB-5177-9244-B97D-F180459A9049}"/>
                </a:ext>
              </a:extLst>
            </p:cNvPr>
            <p:cNvSpPr/>
            <p:nvPr/>
          </p:nvSpPr>
          <p:spPr>
            <a:xfrm>
              <a:off x="4449664" y="2353863"/>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77" name="Freeform 317">
              <a:extLst>
                <a:ext uri="{FF2B5EF4-FFF2-40B4-BE49-F238E27FC236}">
                  <a16:creationId xmlns:a16="http://schemas.microsoft.com/office/drawing/2014/main" id="{690D3947-F600-1247-9010-2AB3D591F9B5}"/>
                </a:ext>
              </a:extLst>
            </p:cNvPr>
            <p:cNvSpPr/>
            <p:nvPr/>
          </p:nvSpPr>
          <p:spPr>
            <a:xfrm>
              <a:off x="4518464" y="2384320"/>
              <a:ext cx="13815" cy="55125"/>
            </a:xfrm>
            <a:custGeom>
              <a:avLst/>
              <a:gdLst>
                <a:gd name="connsiteX0" fmla="*/ 0 w 0"/>
                <a:gd name="connsiteY0" fmla="*/ 0 h 50674"/>
                <a:gd name="connsiteX1" fmla="*/ 0 w 0"/>
                <a:gd name="connsiteY1" fmla="*/ 55235 h 50674"/>
              </a:gdLst>
              <a:ahLst/>
              <a:cxnLst>
                <a:cxn ang="0">
                  <a:pos x="connsiteX0" y="connsiteY0"/>
                </a:cxn>
                <a:cxn ang="0">
                  <a:pos x="connsiteX1" y="connsiteY1"/>
                </a:cxn>
              </a:cxnLst>
              <a:rect l="l" t="t" r="r" b="b"/>
              <a:pathLst>
                <a:path h="50674">
                  <a:moveTo>
                    <a:pt x="0" y="0"/>
                  </a:moveTo>
                  <a:lnTo>
                    <a:pt x="0" y="55235"/>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78" name="Freeform 318">
              <a:extLst>
                <a:ext uri="{FF2B5EF4-FFF2-40B4-BE49-F238E27FC236}">
                  <a16:creationId xmlns:a16="http://schemas.microsoft.com/office/drawing/2014/main" id="{BD98B2E1-AF86-FC44-B22F-2D926C6C8E30}"/>
                </a:ext>
              </a:extLst>
            </p:cNvPr>
            <p:cNvSpPr/>
            <p:nvPr/>
          </p:nvSpPr>
          <p:spPr>
            <a:xfrm>
              <a:off x="4488347" y="2414363"/>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79" name="Freeform 319">
              <a:extLst>
                <a:ext uri="{FF2B5EF4-FFF2-40B4-BE49-F238E27FC236}">
                  <a16:creationId xmlns:a16="http://schemas.microsoft.com/office/drawing/2014/main" id="{D7311BD3-D103-064F-A06F-8A400C7476A3}"/>
                </a:ext>
              </a:extLst>
            </p:cNvPr>
            <p:cNvSpPr/>
            <p:nvPr/>
          </p:nvSpPr>
          <p:spPr>
            <a:xfrm>
              <a:off x="4532832" y="2416705"/>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80" name="Freeform 320">
              <a:extLst>
                <a:ext uri="{FF2B5EF4-FFF2-40B4-BE49-F238E27FC236}">
                  <a16:creationId xmlns:a16="http://schemas.microsoft.com/office/drawing/2014/main" id="{5D123FF8-982B-F342-B5D0-2E5D2CA09CD7}"/>
                </a:ext>
              </a:extLst>
            </p:cNvPr>
            <p:cNvSpPr/>
            <p:nvPr/>
          </p:nvSpPr>
          <p:spPr>
            <a:xfrm>
              <a:off x="4502714" y="2446610"/>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81" name="Freeform 321">
              <a:extLst>
                <a:ext uri="{FF2B5EF4-FFF2-40B4-BE49-F238E27FC236}">
                  <a16:creationId xmlns:a16="http://schemas.microsoft.com/office/drawing/2014/main" id="{226AB636-C272-B544-9EBD-0FFE38CA925E}"/>
                </a:ext>
              </a:extLst>
            </p:cNvPr>
            <p:cNvSpPr/>
            <p:nvPr/>
          </p:nvSpPr>
          <p:spPr>
            <a:xfrm>
              <a:off x="4551344" y="2448402"/>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82" name="Freeform 322">
              <a:extLst>
                <a:ext uri="{FF2B5EF4-FFF2-40B4-BE49-F238E27FC236}">
                  <a16:creationId xmlns:a16="http://schemas.microsoft.com/office/drawing/2014/main" id="{407ECD61-2988-0B4B-929B-B7B4F935FAA9}"/>
                </a:ext>
              </a:extLst>
            </p:cNvPr>
            <p:cNvSpPr/>
            <p:nvPr/>
          </p:nvSpPr>
          <p:spPr>
            <a:xfrm>
              <a:off x="4521227" y="2478307"/>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83" name="Freeform 323">
              <a:extLst>
                <a:ext uri="{FF2B5EF4-FFF2-40B4-BE49-F238E27FC236}">
                  <a16:creationId xmlns:a16="http://schemas.microsoft.com/office/drawing/2014/main" id="{AAB79ACA-E2E6-5743-A826-0396C7015D42}"/>
                </a:ext>
              </a:extLst>
            </p:cNvPr>
            <p:cNvSpPr/>
            <p:nvPr/>
          </p:nvSpPr>
          <p:spPr>
            <a:xfrm>
              <a:off x="4565850" y="2466869"/>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84" name="Freeform 324">
              <a:extLst>
                <a:ext uri="{FF2B5EF4-FFF2-40B4-BE49-F238E27FC236}">
                  <a16:creationId xmlns:a16="http://schemas.microsoft.com/office/drawing/2014/main" id="{4CDEDD62-7FF1-AF4E-9A68-A6048CF06C1D}"/>
                </a:ext>
              </a:extLst>
            </p:cNvPr>
            <p:cNvSpPr/>
            <p:nvPr/>
          </p:nvSpPr>
          <p:spPr>
            <a:xfrm>
              <a:off x="4535733" y="2496774"/>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85" name="Freeform 325">
              <a:extLst>
                <a:ext uri="{FF2B5EF4-FFF2-40B4-BE49-F238E27FC236}">
                  <a16:creationId xmlns:a16="http://schemas.microsoft.com/office/drawing/2014/main" id="{429FEA9D-950E-ED48-A1DE-C0B5B09D3A7A}"/>
                </a:ext>
              </a:extLst>
            </p:cNvPr>
            <p:cNvSpPr/>
            <p:nvPr/>
          </p:nvSpPr>
          <p:spPr>
            <a:xfrm>
              <a:off x="4579113" y="2520477"/>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86" name="Freeform 326">
              <a:extLst>
                <a:ext uri="{FF2B5EF4-FFF2-40B4-BE49-F238E27FC236}">
                  <a16:creationId xmlns:a16="http://schemas.microsoft.com/office/drawing/2014/main" id="{82917131-433B-804A-BA43-377FB518B83C}"/>
                </a:ext>
              </a:extLst>
            </p:cNvPr>
            <p:cNvSpPr/>
            <p:nvPr/>
          </p:nvSpPr>
          <p:spPr>
            <a:xfrm>
              <a:off x="4548996" y="2550382"/>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87" name="Freeform 327">
              <a:extLst>
                <a:ext uri="{FF2B5EF4-FFF2-40B4-BE49-F238E27FC236}">
                  <a16:creationId xmlns:a16="http://schemas.microsoft.com/office/drawing/2014/main" id="{C3A06D4A-56C6-6B45-8181-28DDB0A30B41}"/>
                </a:ext>
              </a:extLst>
            </p:cNvPr>
            <p:cNvSpPr/>
            <p:nvPr/>
          </p:nvSpPr>
          <p:spPr>
            <a:xfrm>
              <a:off x="4812038" y="2601234"/>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88" name="Freeform 328">
              <a:extLst>
                <a:ext uri="{FF2B5EF4-FFF2-40B4-BE49-F238E27FC236}">
                  <a16:creationId xmlns:a16="http://schemas.microsoft.com/office/drawing/2014/main" id="{D3B43A36-E5E6-5C4B-B7E7-E92B9DF24676}"/>
                </a:ext>
              </a:extLst>
            </p:cNvPr>
            <p:cNvSpPr/>
            <p:nvPr/>
          </p:nvSpPr>
          <p:spPr>
            <a:xfrm>
              <a:off x="4781921" y="2631140"/>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89" name="Freeform 329">
              <a:extLst>
                <a:ext uri="{FF2B5EF4-FFF2-40B4-BE49-F238E27FC236}">
                  <a16:creationId xmlns:a16="http://schemas.microsoft.com/office/drawing/2014/main" id="{762F5A23-9D8C-7E49-BA0B-94045373A977}"/>
                </a:ext>
              </a:extLst>
            </p:cNvPr>
            <p:cNvSpPr/>
            <p:nvPr/>
          </p:nvSpPr>
          <p:spPr>
            <a:xfrm>
              <a:off x="5206326" y="2601234"/>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90" name="Freeform 330">
              <a:extLst>
                <a:ext uri="{FF2B5EF4-FFF2-40B4-BE49-F238E27FC236}">
                  <a16:creationId xmlns:a16="http://schemas.microsoft.com/office/drawing/2014/main" id="{596F88F3-55C7-7D45-8651-E205F47EE815}"/>
                </a:ext>
              </a:extLst>
            </p:cNvPr>
            <p:cNvSpPr/>
            <p:nvPr/>
          </p:nvSpPr>
          <p:spPr>
            <a:xfrm>
              <a:off x="5176209" y="2631140"/>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91" name="Freeform 331">
              <a:extLst>
                <a:ext uri="{FF2B5EF4-FFF2-40B4-BE49-F238E27FC236}">
                  <a16:creationId xmlns:a16="http://schemas.microsoft.com/office/drawing/2014/main" id="{810C9B74-1D2B-B047-8140-FBD1C1BD19DE}"/>
                </a:ext>
              </a:extLst>
            </p:cNvPr>
            <p:cNvSpPr/>
            <p:nvPr/>
          </p:nvSpPr>
          <p:spPr>
            <a:xfrm>
              <a:off x="5270429" y="2601234"/>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92" name="Freeform 332">
              <a:extLst>
                <a:ext uri="{FF2B5EF4-FFF2-40B4-BE49-F238E27FC236}">
                  <a16:creationId xmlns:a16="http://schemas.microsoft.com/office/drawing/2014/main" id="{25DF919C-FAA1-1749-988C-9432ED20DE61}"/>
                </a:ext>
              </a:extLst>
            </p:cNvPr>
            <p:cNvSpPr/>
            <p:nvPr/>
          </p:nvSpPr>
          <p:spPr>
            <a:xfrm>
              <a:off x="5240312" y="2631140"/>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93" name="Freeform 333">
              <a:extLst>
                <a:ext uri="{FF2B5EF4-FFF2-40B4-BE49-F238E27FC236}">
                  <a16:creationId xmlns:a16="http://schemas.microsoft.com/office/drawing/2014/main" id="{077B4278-E434-E34A-B211-7D10FB6DDCEF}"/>
                </a:ext>
              </a:extLst>
            </p:cNvPr>
            <p:cNvSpPr/>
            <p:nvPr/>
          </p:nvSpPr>
          <p:spPr>
            <a:xfrm>
              <a:off x="5284382" y="2656498"/>
              <a:ext cx="13815" cy="55125"/>
            </a:xfrm>
            <a:custGeom>
              <a:avLst/>
              <a:gdLst>
                <a:gd name="connsiteX0" fmla="*/ 0 w 0"/>
                <a:gd name="connsiteY0" fmla="*/ 0 h 50674"/>
                <a:gd name="connsiteX1" fmla="*/ 0 w 0"/>
                <a:gd name="connsiteY1" fmla="*/ 55235 h 50674"/>
              </a:gdLst>
              <a:ahLst/>
              <a:cxnLst>
                <a:cxn ang="0">
                  <a:pos x="connsiteX0" y="connsiteY0"/>
                </a:cxn>
                <a:cxn ang="0">
                  <a:pos x="connsiteX1" y="connsiteY1"/>
                </a:cxn>
              </a:cxnLst>
              <a:rect l="l" t="t" r="r" b="b"/>
              <a:pathLst>
                <a:path h="50674">
                  <a:moveTo>
                    <a:pt x="0" y="0"/>
                  </a:moveTo>
                  <a:lnTo>
                    <a:pt x="0" y="55235"/>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94" name="Freeform 334">
              <a:extLst>
                <a:ext uri="{FF2B5EF4-FFF2-40B4-BE49-F238E27FC236}">
                  <a16:creationId xmlns:a16="http://schemas.microsoft.com/office/drawing/2014/main" id="{E26EDEBB-95BB-5745-8BD4-B08B44270C06}"/>
                </a:ext>
              </a:extLst>
            </p:cNvPr>
            <p:cNvSpPr/>
            <p:nvPr/>
          </p:nvSpPr>
          <p:spPr>
            <a:xfrm>
              <a:off x="5254265" y="2686540"/>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95" name="Freeform 335">
              <a:extLst>
                <a:ext uri="{FF2B5EF4-FFF2-40B4-BE49-F238E27FC236}">
                  <a16:creationId xmlns:a16="http://schemas.microsoft.com/office/drawing/2014/main" id="{94602A5C-816F-DA4F-8049-6C5A6D316565}"/>
                </a:ext>
              </a:extLst>
            </p:cNvPr>
            <p:cNvSpPr/>
            <p:nvPr/>
          </p:nvSpPr>
          <p:spPr>
            <a:xfrm>
              <a:off x="5310908" y="2656498"/>
              <a:ext cx="13815" cy="55125"/>
            </a:xfrm>
            <a:custGeom>
              <a:avLst/>
              <a:gdLst>
                <a:gd name="connsiteX0" fmla="*/ 0 w 0"/>
                <a:gd name="connsiteY0" fmla="*/ 0 h 50674"/>
                <a:gd name="connsiteX1" fmla="*/ 0 w 0"/>
                <a:gd name="connsiteY1" fmla="*/ 55235 h 50674"/>
              </a:gdLst>
              <a:ahLst/>
              <a:cxnLst>
                <a:cxn ang="0">
                  <a:pos x="connsiteX0" y="connsiteY0"/>
                </a:cxn>
                <a:cxn ang="0">
                  <a:pos x="connsiteX1" y="connsiteY1"/>
                </a:cxn>
              </a:cxnLst>
              <a:rect l="l" t="t" r="r" b="b"/>
              <a:pathLst>
                <a:path h="50674">
                  <a:moveTo>
                    <a:pt x="0" y="0"/>
                  </a:moveTo>
                  <a:lnTo>
                    <a:pt x="0" y="55235"/>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96" name="Freeform 336">
              <a:extLst>
                <a:ext uri="{FF2B5EF4-FFF2-40B4-BE49-F238E27FC236}">
                  <a16:creationId xmlns:a16="http://schemas.microsoft.com/office/drawing/2014/main" id="{22B9FC0D-5C83-9D4B-9330-25B2EFCE21DE}"/>
                </a:ext>
              </a:extLst>
            </p:cNvPr>
            <p:cNvSpPr/>
            <p:nvPr/>
          </p:nvSpPr>
          <p:spPr>
            <a:xfrm>
              <a:off x="5280790" y="2686540"/>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97" name="Freeform 337">
              <a:extLst>
                <a:ext uri="{FF2B5EF4-FFF2-40B4-BE49-F238E27FC236}">
                  <a16:creationId xmlns:a16="http://schemas.microsoft.com/office/drawing/2014/main" id="{06B08DD4-11AF-5E48-BA90-75A9B45924D1}"/>
                </a:ext>
              </a:extLst>
            </p:cNvPr>
            <p:cNvSpPr/>
            <p:nvPr/>
          </p:nvSpPr>
          <p:spPr>
            <a:xfrm>
              <a:off x="5933976" y="2732570"/>
              <a:ext cx="13815" cy="55125"/>
            </a:xfrm>
            <a:custGeom>
              <a:avLst/>
              <a:gdLst>
                <a:gd name="connsiteX0" fmla="*/ 0 w 0"/>
                <a:gd name="connsiteY0" fmla="*/ 0 h 50674"/>
                <a:gd name="connsiteX1" fmla="*/ 0 w 0"/>
                <a:gd name="connsiteY1" fmla="*/ 55235 h 50674"/>
              </a:gdLst>
              <a:ahLst/>
              <a:cxnLst>
                <a:cxn ang="0">
                  <a:pos x="connsiteX0" y="connsiteY0"/>
                </a:cxn>
                <a:cxn ang="0">
                  <a:pos x="connsiteX1" y="connsiteY1"/>
                </a:cxn>
              </a:cxnLst>
              <a:rect l="l" t="t" r="r" b="b"/>
              <a:pathLst>
                <a:path h="50674">
                  <a:moveTo>
                    <a:pt x="0" y="0"/>
                  </a:moveTo>
                  <a:lnTo>
                    <a:pt x="0" y="55235"/>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98" name="Freeform 338">
              <a:extLst>
                <a:ext uri="{FF2B5EF4-FFF2-40B4-BE49-F238E27FC236}">
                  <a16:creationId xmlns:a16="http://schemas.microsoft.com/office/drawing/2014/main" id="{AEE608A6-D546-2746-9505-CBB1A4B8DEBC}"/>
                </a:ext>
              </a:extLst>
            </p:cNvPr>
            <p:cNvSpPr/>
            <p:nvPr/>
          </p:nvSpPr>
          <p:spPr>
            <a:xfrm>
              <a:off x="5903997" y="2762612"/>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99" name="Freeform 339">
              <a:extLst>
                <a:ext uri="{FF2B5EF4-FFF2-40B4-BE49-F238E27FC236}">
                  <a16:creationId xmlns:a16="http://schemas.microsoft.com/office/drawing/2014/main" id="{790AE21E-2166-BB4E-9CCD-E48B46585F65}"/>
                </a:ext>
              </a:extLst>
            </p:cNvPr>
            <p:cNvSpPr/>
            <p:nvPr/>
          </p:nvSpPr>
          <p:spPr>
            <a:xfrm>
              <a:off x="5957186" y="2817461"/>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100" name="Freeform 340">
              <a:extLst>
                <a:ext uri="{FF2B5EF4-FFF2-40B4-BE49-F238E27FC236}">
                  <a16:creationId xmlns:a16="http://schemas.microsoft.com/office/drawing/2014/main" id="{9C34C60E-95BA-A344-9737-FA137D354E71}"/>
                </a:ext>
              </a:extLst>
            </p:cNvPr>
            <p:cNvSpPr/>
            <p:nvPr/>
          </p:nvSpPr>
          <p:spPr>
            <a:xfrm>
              <a:off x="5927068" y="2847366"/>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101" name="Freeform 341">
              <a:extLst>
                <a:ext uri="{FF2B5EF4-FFF2-40B4-BE49-F238E27FC236}">
                  <a16:creationId xmlns:a16="http://schemas.microsoft.com/office/drawing/2014/main" id="{C91E1081-9F92-DF43-B6E9-D16EF0419696}"/>
                </a:ext>
              </a:extLst>
            </p:cNvPr>
            <p:cNvSpPr/>
            <p:nvPr/>
          </p:nvSpPr>
          <p:spPr>
            <a:xfrm>
              <a:off x="5968652" y="2924678"/>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102" name="Freeform 342">
              <a:extLst>
                <a:ext uri="{FF2B5EF4-FFF2-40B4-BE49-F238E27FC236}">
                  <a16:creationId xmlns:a16="http://schemas.microsoft.com/office/drawing/2014/main" id="{94F83998-EA54-5B46-83C5-AC49DFEDB177}"/>
                </a:ext>
              </a:extLst>
            </p:cNvPr>
            <p:cNvSpPr/>
            <p:nvPr/>
          </p:nvSpPr>
          <p:spPr>
            <a:xfrm>
              <a:off x="5938673" y="2954721"/>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103" name="Freeform 343">
              <a:extLst>
                <a:ext uri="{FF2B5EF4-FFF2-40B4-BE49-F238E27FC236}">
                  <a16:creationId xmlns:a16="http://schemas.microsoft.com/office/drawing/2014/main" id="{FFE1FABC-9ACB-BC4E-88E4-C2632CA724C4}"/>
                </a:ext>
              </a:extLst>
            </p:cNvPr>
            <p:cNvSpPr/>
            <p:nvPr/>
          </p:nvSpPr>
          <p:spPr>
            <a:xfrm>
              <a:off x="6650850" y="2924678"/>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104" name="Freeform 344">
              <a:extLst>
                <a:ext uri="{FF2B5EF4-FFF2-40B4-BE49-F238E27FC236}">
                  <a16:creationId xmlns:a16="http://schemas.microsoft.com/office/drawing/2014/main" id="{A9239082-3E81-754C-BDB5-4BCBA462086A}"/>
                </a:ext>
              </a:extLst>
            </p:cNvPr>
            <p:cNvSpPr/>
            <p:nvPr/>
          </p:nvSpPr>
          <p:spPr>
            <a:xfrm>
              <a:off x="6620733" y="2954721"/>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105" name="Freeform 345">
              <a:extLst>
                <a:ext uri="{FF2B5EF4-FFF2-40B4-BE49-F238E27FC236}">
                  <a16:creationId xmlns:a16="http://schemas.microsoft.com/office/drawing/2014/main" id="{8CA9739D-2136-E44C-B62A-23CD134DABB4}"/>
                </a:ext>
              </a:extLst>
            </p:cNvPr>
            <p:cNvSpPr/>
            <p:nvPr/>
          </p:nvSpPr>
          <p:spPr>
            <a:xfrm>
              <a:off x="6682625" y="2924678"/>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106" name="Freeform 346">
              <a:extLst>
                <a:ext uri="{FF2B5EF4-FFF2-40B4-BE49-F238E27FC236}">
                  <a16:creationId xmlns:a16="http://schemas.microsoft.com/office/drawing/2014/main" id="{62E69115-497E-6F41-B2D2-942FC2866875}"/>
                </a:ext>
              </a:extLst>
            </p:cNvPr>
            <p:cNvSpPr/>
            <p:nvPr/>
          </p:nvSpPr>
          <p:spPr>
            <a:xfrm>
              <a:off x="6652508" y="2954721"/>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107" name="Freeform 347">
              <a:extLst>
                <a:ext uri="{FF2B5EF4-FFF2-40B4-BE49-F238E27FC236}">
                  <a16:creationId xmlns:a16="http://schemas.microsoft.com/office/drawing/2014/main" id="{C71F07EA-5691-A046-A5A4-158F6E8C57D0}"/>
                </a:ext>
              </a:extLst>
            </p:cNvPr>
            <p:cNvSpPr/>
            <p:nvPr/>
          </p:nvSpPr>
          <p:spPr>
            <a:xfrm>
              <a:off x="6692434" y="2924678"/>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108" name="Freeform 348">
              <a:extLst>
                <a:ext uri="{FF2B5EF4-FFF2-40B4-BE49-F238E27FC236}">
                  <a16:creationId xmlns:a16="http://schemas.microsoft.com/office/drawing/2014/main" id="{7615D7E2-C0E5-4D4D-A044-2BF0B77D07AC}"/>
                </a:ext>
              </a:extLst>
            </p:cNvPr>
            <p:cNvSpPr/>
            <p:nvPr/>
          </p:nvSpPr>
          <p:spPr>
            <a:xfrm>
              <a:off x="6662317" y="2954721"/>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6E1E50"/>
              </a:solidFill>
              <a:prstDash val="solid"/>
              <a:miter/>
            </a:ln>
          </p:spPr>
          <p:txBody>
            <a:bodyPr rtlCol="0" anchor="ctr"/>
            <a:lstStyle/>
            <a:p>
              <a:pPr defTabSz="914378">
                <a:defRPr/>
              </a:pPr>
              <a:endParaRPr lang="en-US">
                <a:solidFill>
                  <a:srgbClr val="58595B"/>
                </a:solidFill>
                <a:latin typeface="Arial"/>
              </a:endParaRPr>
            </a:p>
          </p:txBody>
        </p:sp>
        <p:sp>
          <p:nvSpPr>
            <p:cNvPr id="109" name="Freeform 349">
              <a:extLst>
                <a:ext uri="{FF2B5EF4-FFF2-40B4-BE49-F238E27FC236}">
                  <a16:creationId xmlns:a16="http://schemas.microsoft.com/office/drawing/2014/main" id="{074D64C0-9605-4B4F-B8C6-AF0BF3262AB2}"/>
                </a:ext>
              </a:extLst>
            </p:cNvPr>
            <p:cNvSpPr/>
            <p:nvPr/>
          </p:nvSpPr>
          <p:spPr>
            <a:xfrm>
              <a:off x="2017210" y="1368648"/>
              <a:ext cx="3218957" cy="1929362"/>
            </a:xfrm>
            <a:custGeom>
              <a:avLst/>
              <a:gdLst>
                <a:gd name="connsiteX0" fmla="*/ 2966847 w 2959100"/>
                <a:gd name="connsiteY0" fmla="*/ 1783365 h 1773609"/>
                <a:gd name="connsiteX1" fmla="*/ 1757045 w 2959100"/>
                <a:gd name="connsiteY1" fmla="*/ 1783365 h 1773609"/>
                <a:gd name="connsiteX2" fmla="*/ 1757045 w 2959100"/>
                <a:gd name="connsiteY2" fmla="*/ 1726736 h 1773609"/>
                <a:gd name="connsiteX3" fmla="*/ 1624838 w 2959100"/>
                <a:gd name="connsiteY3" fmla="*/ 1726736 h 1773609"/>
                <a:gd name="connsiteX4" fmla="*/ 1624838 w 2959100"/>
                <a:gd name="connsiteY4" fmla="*/ 1611325 h 1773609"/>
                <a:gd name="connsiteX5" fmla="*/ 1019937 w 2959100"/>
                <a:gd name="connsiteY5" fmla="*/ 1611325 h 1773609"/>
                <a:gd name="connsiteX6" fmla="*/ 1019937 w 2959100"/>
                <a:gd name="connsiteY6" fmla="*/ 1554696 h 1773609"/>
                <a:gd name="connsiteX7" fmla="*/ 977392 w 2959100"/>
                <a:gd name="connsiteY7" fmla="*/ 1554696 h 1773609"/>
                <a:gd name="connsiteX8" fmla="*/ 977392 w 2959100"/>
                <a:gd name="connsiteY8" fmla="*/ 1488692 h 1773609"/>
                <a:gd name="connsiteX9" fmla="*/ 755269 w 2959100"/>
                <a:gd name="connsiteY9" fmla="*/ 1488692 h 1773609"/>
                <a:gd name="connsiteX10" fmla="*/ 755269 w 2959100"/>
                <a:gd name="connsiteY10" fmla="*/ 1439158 h 1773609"/>
                <a:gd name="connsiteX11" fmla="*/ 698500 w 2959100"/>
                <a:gd name="connsiteY11" fmla="*/ 1439158 h 1773609"/>
                <a:gd name="connsiteX12" fmla="*/ 698500 w 2959100"/>
                <a:gd name="connsiteY12" fmla="*/ 1367707 h 1773609"/>
                <a:gd name="connsiteX13" fmla="*/ 678053 w 2959100"/>
                <a:gd name="connsiteY13" fmla="*/ 1367707 h 1773609"/>
                <a:gd name="connsiteX14" fmla="*/ 678053 w 2959100"/>
                <a:gd name="connsiteY14" fmla="*/ 1259136 h 1773609"/>
                <a:gd name="connsiteX15" fmla="*/ 640461 w 2959100"/>
                <a:gd name="connsiteY15" fmla="*/ 1259136 h 1773609"/>
                <a:gd name="connsiteX16" fmla="*/ 640461 w 2959100"/>
                <a:gd name="connsiteY16" fmla="*/ 1211249 h 1773609"/>
                <a:gd name="connsiteX17" fmla="*/ 616458 w 2959100"/>
                <a:gd name="connsiteY17" fmla="*/ 1211249 h 1773609"/>
                <a:gd name="connsiteX18" fmla="*/ 616458 w 2959100"/>
                <a:gd name="connsiteY18" fmla="*/ 1157534 h 1773609"/>
                <a:gd name="connsiteX19" fmla="*/ 374015 w 2959100"/>
                <a:gd name="connsiteY19" fmla="*/ 1157534 h 1773609"/>
                <a:gd name="connsiteX20" fmla="*/ 374015 w 2959100"/>
                <a:gd name="connsiteY20" fmla="*/ 1110280 h 1773609"/>
                <a:gd name="connsiteX21" fmla="*/ 354584 w 2959100"/>
                <a:gd name="connsiteY21" fmla="*/ 1110280 h 1773609"/>
                <a:gd name="connsiteX22" fmla="*/ 354584 w 2959100"/>
                <a:gd name="connsiteY22" fmla="*/ 703616 h 1773609"/>
                <a:gd name="connsiteX23" fmla="*/ 345440 w 2959100"/>
                <a:gd name="connsiteY23" fmla="*/ 703616 h 1773609"/>
                <a:gd name="connsiteX24" fmla="*/ 345440 w 2959100"/>
                <a:gd name="connsiteY24" fmla="*/ 614936 h 1773609"/>
                <a:gd name="connsiteX25" fmla="*/ 331851 w 2959100"/>
                <a:gd name="connsiteY25" fmla="*/ 614936 h 1773609"/>
                <a:gd name="connsiteX26" fmla="*/ 331851 w 2959100"/>
                <a:gd name="connsiteY26" fmla="*/ 477228 h 1773609"/>
                <a:gd name="connsiteX27" fmla="*/ 326009 w 2959100"/>
                <a:gd name="connsiteY27" fmla="*/ 477228 h 1773609"/>
                <a:gd name="connsiteX28" fmla="*/ 326009 w 2959100"/>
                <a:gd name="connsiteY28" fmla="*/ 384113 h 1773609"/>
                <a:gd name="connsiteX29" fmla="*/ 308483 w 2959100"/>
                <a:gd name="connsiteY29" fmla="*/ 384113 h 1773609"/>
                <a:gd name="connsiteX30" fmla="*/ 308483 w 2959100"/>
                <a:gd name="connsiteY30" fmla="*/ 297460 h 1773609"/>
                <a:gd name="connsiteX31" fmla="*/ 291719 w 2959100"/>
                <a:gd name="connsiteY31" fmla="*/ 297460 h 1773609"/>
                <a:gd name="connsiteX32" fmla="*/ 291719 w 2959100"/>
                <a:gd name="connsiteY32" fmla="*/ 215367 h 1773609"/>
                <a:gd name="connsiteX33" fmla="*/ 270891 w 2959100"/>
                <a:gd name="connsiteY33" fmla="*/ 215367 h 1773609"/>
                <a:gd name="connsiteX34" fmla="*/ 270891 w 2959100"/>
                <a:gd name="connsiteY34" fmla="*/ 126686 h 1773609"/>
                <a:gd name="connsiteX35" fmla="*/ 243078 w 2959100"/>
                <a:gd name="connsiteY35" fmla="*/ 126686 h 1773609"/>
                <a:gd name="connsiteX36" fmla="*/ 243078 w 2959100"/>
                <a:gd name="connsiteY36" fmla="*/ 86654 h 1773609"/>
                <a:gd name="connsiteX37" fmla="*/ 136144 w 2959100"/>
                <a:gd name="connsiteY37" fmla="*/ 86654 h 1773609"/>
                <a:gd name="connsiteX38" fmla="*/ 136144 w 2959100"/>
                <a:gd name="connsiteY38" fmla="*/ 40033 h 1773609"/>
                <a:gd name="connsiteX39" fmla="*/ 85471 w 2959100"/>
                <a:gd name="connsiteY39" fmla="*/ 40033 h 1773609"/>
                <a:gd name="connsiteX40" fmla="*/ 85471 w 2959100"/>
                <a:gd name="connsiteY40" fmla="*/ 0 h 1773609"/>
                <a:gd name="connsiteX41" fmla="*/ 0 w 2959100"/>
                <a:gd name="connsiteY41" fmla="*/ 0 h 177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100" h="1773609">
                  <a:moveTo>
                    <a:pt x="2966847" y="1783365"/>
                  </a:moveTo>
                  <a:lnTo>
                    <a:pt x="1757045" y="1783365"/>
                  </a:lnTo>
                  <a:lnTo>
                    <a:pt x="1757045" y="1726736"/>
                  </a:lnTo>
                  <a:lnTo>
                    <a:pt x="1624838" y="1726736"/>
                  </a:lnTo>
                  <a:lnTo>
                    <a:pt x="1624838" y="1611325"/>
                  </a:lnTo>
                  <a:lnTo>
                    <a:pt x="1019937" y="1611325"/>
                  </a:lnTo>
                  <a:lnTo>
                    <a:pt x="1019937" y="1554696"/>
                  </a:lnTo>
                  <a:lnTo>
                    <a:pt x="977392" y="1554696"/>
                  </a:lnTo>
                  <a:lnTo>
                    <a:pt x="977392" y="1488692"/>
                  </a:lnTo>
                  <a:lnTo>
                    <a:pt x="755269" y="1488692"/>
                  </a:lnTo>
                  <a:lnTo>
                    <a:pt x="755269" y="1439158"/>
                  </a:lnTo>
                  <a:lnTo>
                    <a:pt x="698500" y="1439158"/>
                  </a:lnTo>
                  <a:lnTo>
                    <a:pt x="698500" y="1367707"/>
                  </a:lnTo>
                  <a:lnTo>
                    <a:pt x="678053" y="1367707"/>
                  </a:lnTo>
                  <a:lnTo>
                    <a:pt x="678053" y="1259136"/>
                  </a:lnTo>
                  <a:lnTo>
                    <a:pt x="640461" y="1259136"/>
                  </a:lnTo>
                  <a:lnTo>
                    <a:pt x="640461" y="1211249"/>
                  </a:lnTo>
                  <a:lnTo>
                    <a:pt x="616458" y="1211249"/>
                  </a:lnTo>
                  <a:lnTo>
                    <a:pt x="616458" y="1157534"/>
                  </a:lnTo>
                  <a:lnTo>
                    <a:pt x="374015" y="1157534"/>
                  </a:lnTo>
                  <a:lnTo>
                    <a:pt x="374015" y="1110280"/>
                  </a:lnTo>
                  <a:lnTo>
                    <a:pt x="354584" y="1110280"/>
                  </a:lnTo>
                  <a:lnTo>
                    <a:pt x="354584" y="703616"/>
                  </a:lnTo>
                  <a:lnTo>
                    <a:pt x="345440" y="703616"/>
                  </a:lnTo>
                  <a:lnTo>
                    <a:pt x="345440" y="614936"/>
                  </a:lnTo>
                  <a:lnTo>
                    <a:pt x="331851" y="614936"/>
                  </a:lnTo>
                  <a:lnTo>
                    <a:pt x="331851" y="477228"/>
                  </a:lnTo>
                  <a:lnTo>
                    <a:pt x="326009" y="477228"/>
                  </a:lnTo>
                  <a:lnTo>
                    <a:pt x="326009" y="384113"/>
                  </a:lnTo>
                  <a:lnTo>
                    <a:pt x="308483" y="384113"/>
                  </a:lnTo>
                  <a:lnTo>
                    <a:pt x="308483" y="297460"/>
                  </a:lnTo>
                  <a:lnTo>
                    <a:pt x="291719" y="297460"/>
                  </a:lnTo>
                  <a:lnTo>
                    <a:pt x="291719" y="215367"/>
                  </a:lnTo>
                  <a:lnTo>
                    <a:pt x="270891" y="215367"/>
                  </a:lnTo>
                  <a:lnTo>
                    <a:pt x="270891" y="126686"/>
                  </a:lnTo>
                  <a:lnTo>
                    <a:pt x="243078" y="126686"/>
                  </a:lnTo>
                  <a:lnTo>
                    <a:pt x="243078" y="86654"/>
                  </a:lnTo>
                  <a:lnTo>
                    <a:pt x="136144" y="86654"/>
                  </a:lnTo>
                  <a:lnTo>
                    <a:pt x="136144" y="40033"/>
                  </a:lnTo>
                  <a:lnTo>
                    <a:pt x="85471" y="40033"/>
                  </a:lnTo>
                  <a:lnTo>
                    <a:pt x="85471" y="0"/>
                  </a:lnTo>
                  <a:lnTo>
                    <a:pt x="0" y="0"/>
                  </a:lnTo>
                </a:path>
              </a:pathLst>
            </a:custGeom>
            <a:noFill/>
            <a:ln w="254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10" name="Freeform 350">
              <a:extLst>
                <a:ext uri="{FF2B5EF4-FFF2-40B4-BE49-F238E27FC236}">
                  <a16:creationId xmlns:a16="http://schemas.microsoft.com/office/drawing/2014/main" id="{34BC40B3-C432-344B-A979-4B12B684A365}"/>
                </a:ext>
              </a:extLst>
            </p:cNvPr>
            <p:cNvSpPr/>
            <p:nvPr/>
          </p:nvSpPr>
          <p:spPr>
            <a:xfrm>
              <a:off x="2056169" y="1335987"/>
              <a:ext cx="13815" cy="55125"/>
            </a:xfrm>
            <a:custGeom>
              <a:avLst/>
              <a:gdLst>
                <a:gd name="connsiteX0" fmla="*/ 0 w 0"/>
                <a:gd name="connsiteY0" fmla="*/ 0 h 50674"/>
                <a:gd name="connsiteX1" fmla="*/ 0 w 0"/>
                <a:gd name="connsiteY1" fmla="*/ 55235 h 50674"/>
              </a:gdLst>
              <a:ahLst/>
              <a:cxnLst>
                <a:cxn ang="0">
                  <a:pos x="connsiteX0" y="connsiteY0"/>
                </a:cxn>
                <a:cxn ang="0">
                  <a:pos x="connsiteX1" y="connsiteY1"/>
                </a:cxn>
              </a:cxnLst>
              <a:rect l="l" t="t" r="r" b="b"/>
              <a:pathLst>
                <a:path h="50674">
                  <a:moveTo>
                    <a:pt x="0" y="0"/>
                  </a:moveTo>
                  <a:lnTo>
                    <a:pt x="0" y="55235"/>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11" name="Freeform 351">
              <a:extLst>
                <a:ext uri="{FF2B5EF4-FFF2-40B4-BE49-F238E27FC236}">
                  <a16:creationId xmlns:a16="http://schemas.microsoft.com/office/drawing/2014/main" id="{16499B8B-70BF-624B-9D97-8EEC1DF46CB2}"/>
                </a:ext>
              </a:extLst>
            </p:cNvPr>
            <p:cNvSpPr/>
            <p:nvPr/>
          </p:nvSpPr>
          <p:spPr>
            <a:xfrm>
              <a:off x="2026190" y="1366030"/>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12" name="Freeform 352">
              <a:extLst>
                <a:ext uri="{FF2B5EF4-FFF2-40B4-BE49-F238E27FC236}">
                  <a16:creationId xmlns:a16="http://schemas.microsoft.com/office/drawing/2014/main" id="{8A71C79D-895B-2B47-A28E-F8092BB13674}"/>
                </a:ext>
              </a:extLst>
            </p:cNvPr>
            <p:cNvSpPr/>
            <p:nvPr/>
          </p:nvSpPr>
          <p:spPr>
            <a:xfrm>
              <a:off x="2356513" y="1759758"/>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13" name="Freeform 353">
              <a:extLst>
                <a:ext uri="{FF2B5EF4-FFF2-40B4-BE49-F238E27FC236}">
                  <a16:creationId xmlns:a16="http://schemas.microsoft.com/office/drawing/2014/main" id="{EA6D69D4-F170-AB44-A96A-7FF288C64BE0}"/>
                </a:ext>
              </a:extLst>
            </p:cNvPr>
            <p:cNvSpPr/>
            <p:nvPr/>
          </p:nvSpPr>
          <p:spPr>
            <a:xfrm>
              <a:off x="2326396" y="1789663"/>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14" name="Freeform 354">
              <a:extLst>
                <a:ext uri="{FF2B5EF4-FFF2-40B4-BE49-F238E27FC236}">
                  <a16:creationId xmlns:a16="http://schemas.microsoft.com/office/drawing/2014/main" id="{9A028FF7-AD01-D044-893E-7567E7A17A29}"/>
                </a:ext>
              </a:extLst>
            </p:cNvPr>
            <p:cNvSpPr/>
            <p:nvPr/>
          </p:nvSpPr>
          <p:spPr>
            <a:xfrm>
              <a:off x="2368670" y="1857053"/>
              <a:ext cx="13815" cy="55125"/>
            </a:xfrm>
            <a:custGeom>
              <a:avLst/>
              <a:gdLst>
                <a:gd name="connsiteX0" fmla="*/ 0 w 0"/>
                <a:gd name="connsiteY0" fmla="*/ 0 h 50674"/>
                <a:gd name="connsiteX1" fmla="*/ 0 w 0"/>
                <a:gd name="connsiteY1" fmla="*/ 55235 h 50674"/>
              </a:gdLst>
              <a:ahLst/>
              <a:cxnLst>
                <a:cxn ang="0">
                  <a:pos x="connsiteX0" y="connsiteY0"/>
                </a:cxn>
                <a:cxn ang="0">
                  <a:pos x="connsiteX1" y="connsiteY1"/>
                </a:cxn>
              </a:cxnLst>
              <a:rect l="l" t="t" r="r" b="b"/>
              <a:pathLst>
                <a:path h="50674">
                  <a:moveTo>
                    <a:pt x="0" y="0"/>
                  </a:moveTo>
                  <a:lnTo>
                    <a:pt x="0" y="55235"/>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15" name="Freeform 355">
              <a:extLst>
                <a:ext uri="{FF2B5EF4-FFF2-40B4-BE49-F238E27FC236}">
                  <a16:creationId xmlns:a16="http://schemas.microsoft.com/office/drawing/2014/main" id="{5E79D72A-A44D-8140-85FF-4B69F880D3C1}"/>
                </a:ext>
              </a:extLst>
            </p:cNvPr>
            <p:cNvSpPr/>
            <p:nvPr/>
          </p:nvSpPr>
          <p:spPr>
            <a:xfrm>
              <a:off x="2338553" y="1887095"/>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16" name="Freeform 356">
              <a:extLst>
                <a:ext uri="{FF2B5EF4-FFF2-40B4-BE49-F238E27FC236}">
                  <a16:creationId xmlns:a16="http://schemas.microsoft.com/office/drawing/2014/main" id="{BBC2592E-039F-7A4D-B599-EF0718E45A0B}"/>
                </a:ext>
              </a:extLst>
            </p:cNvPr>
            <p:cNvSpPr/>
            <p:nvPr/>
          </p:nvSpPr>
          <p:spPr>
            <a:xfrm>
              <a:off x="2480988" y="2597376"/>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17" name="Freeform 357">
              <a:extLst>
                <a:ext uri="{FF2B5EF4-FFF2-40B4-BE49-F238E27FC236}">
                  <a16:creationId xmlns:a16="http://schemas.microsoft.com/office/drawing/2014/main" id="{E0769E5E-5E3B-B243-B1B9-74CD073942DB}"/>
                </a:ext>
              </a:extLst>
            </p:cNvPr>
            <p:cNvSpPr/>
            <p:nvPr/>
          </p:nvSpPr>
          <p:spPr>
            <a:xfrm>
              <a:off x="2450871" y="2627281"/>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18" name="Freeform 358">
              <a:extLst>
                <a:ext uri="{FF2B5EF4-FFF2-40B4-BE49-F238E27FC236}">
                  <a16:creationId xmlns:a16="http://schemas.microsoft.com/office/drawing/2014/main" id="{27E9243D-4C70-6745-AA6C-9282358135E9}"/>
                </a:ext>
              </a:extLst>
            </p:cNvPr>
            <p:cNvSpPr/>
            <p:nvPr/>
          </p:nvSpPr>
          <p:spPr>
            <a:xfrm>
              <a:off x="2720131" y="2704456"/>
              <a:ext cx="13815" cy="5512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19" name="Freeform 359">
              <a:extLst>
                <a:ext uri="{FF2B5EF4-FFF2-40B4-BE49-F238E27FC236}">
                  <a16:creationId xmlns:a16="http://schemas.microsoft.com/office/drawing/2014/main" id="{94D9692C-7434-F247-B806-A1E9E90923E8}"/>
                </a:ext>
              </a:extLst>
            </p:cNvPr>
            <p:cNvSpPr/>
            <p:nvPr/>
          </p:nvSpPr>
          <p:spPr>
            <a:xfrm>
              <a:off x="2690151" y="2734498"/>
              <a:ext cx="55261" cy="13782"/>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20" name="Freeform 360">
              <a:extLst>
                <a:ext uri="{FF2B5EF4-FFF2-40B4-BE49-F238E27FC236}">
                  <a16:creationId xmlns:a16="http://schemas.microsoft.com/office/drawing/2014/main" id="{5452C462-C117-1C45-8872-080917EB6688}"/>
                </a:ext>
              </a:extLst>
            </p:cNvPr>
            <p:cNvSpPr/>
            <p:nvPr/>
          </p:nvSpPr>
          <p:spPr>
            <a:xfrm>
              <a:off x="5249015" y="3276650"/>
              <a:ext cx="13815" cy="55125"/>
            </a:xfrm>
            <a:custGeom>
              <a:avLst/>
              <a:gdLst>
                <a:gd name="connsiteX0" fmla="*/ 0 w 0"/>
                <a:gd name="connsiteY0" fmla="*/ 0 h 50674"/>
                <a:gd name="connsiteX1" fmla="*/ 0 w 0"/>
                <a:gd name="connsiteY1" fmla="*/ 55235 h 50674"/>
              </a:gdLst>
              <a:ahLst/>
              <a:cxnLst>
                <a:cxn ang="0">
                  <a:pos x="connsiteX0" y="connsiteY0"/>
                </a:cxn>
                <a:cxn ang="0">
                  <a:pos x="connsiteX1" y="connsiteY1"/>
                </a:cxn>
              </a:cxnLst>
              <a:rect l="l" t="t" r="r" b="b"/>
              <a:pathLst>
                <a:path h="50674">
                  <a:moveTo>
                    <a:pt x="0" y="0"/>
                  </a:moveTo>
                  <a:lnTo>
                    <a:pt x="0" y="55235"/>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sp>
          <p:nvSpPr>
            <p:cNvPr id="121" name="Freeform 361">
              <a:extLst>
                <a:ext uri="{FF2B5EF4-FFF2-40B4-BE49-F238E27FC236}">
                  <a16:creationId xmlns:a16="http://schemas.microsoft.com/office/drawing/2014/main" id="{C46DDA74-5A30-E643-B21B-359396C5D520}"/>
                </a:ext>
              </a:extLst>
            </p:cNvPr>
            <p:cNvSpPr/>
            <p:nvPr/>
          </p:nvSpPr>
          <p:spPr>
            <a:xfrm>
              <a:off x="5218898" y="3306692"/>
              <a:ext cx="55261" cy="13782"/>
            </a:xfrm>
            <a:custGeom>
              <a:avLst/>
              <a:gdLst>
                <a:gd name="connsiteX0" fmla="*/ 0 w 50800"/>
                <a:gd name="connsiteY0" fmla="*/ 0 h 0"/>
                <a:gd name="connsiteX1" fmla="*/ 55372 w 50800"/>
                <a:gd name="connsiteY1" fmla="*/ 0 h 0"/>
              </a:gdLst>
              <a:ahLst/>
              <a:cxnLst>
                <a:cxn ang="0">
                  <a:pos x="connsiteX0" y="connsiteY0"/>
                </a:cxn>
                <a:cxn ang="0">
                  <a:pos x="connsiteX1" y="connsiteY1"/>
                </a:cxn>
              </a:cxnLst>
              <a:rect l="l" t="t" r="r" b="b"/>
              <a:pathLst>
                <a:path w="50800">
                  <a:moveTo>
                    <a:pt x="0" y="0"/>
                  </a:moveTo>
                  <a:lnTo>
                    <a:pt x="55372" y="0"/>
                  </a:lnTo>
                </a:path>
              </a:pathLst>
            </a:custGeom>
            <a:ln w="12700" cap="flat">
              <a:solidFill>
                <a:srgbClr val="8795A0"/>
              </a:solidFill>
              <a:prstDash val="solid"/>
              <a:miter/>
            </a:ln>
          </p:spPr>
          <p:txBody>
            <a:bodyPr rtlCol="0" anchor="ctr"/>
            <a:lstStyle/>
            <a:p>
              <a:pPr defTabSz="914378">
                <a:defRPr/>
              </a:pPr>
              <a:endParaRPr lang="en-US">
                <a:solidFill>
                  <a:srgbClr val="58595B"/>
                </a:solidFill>
                <a:latin typeface="Arial"/>
              </a:endParaRPr>
            </a:p>
          </p:txBody>
        </p:sp>
        <p:cxnSp>
          <p:nvCxnSpPr>
            <p:cNvPr id="122" name="Straight Connector 362">
              <a:extLst>
                <a:ext uri="{FF2B5EF4-FFF2-40B4-BE49-F238E27FC236}">
                  <a16:creationId xmlns:a16="http://schemas.microsoft.com/office/drawing/2014/main" id="{DC1EFBD3-1576-8D48-B82B-6D0AC6694712}"/>
                </a:ext>
              </a:extLst>
            </p:cNvPr>
            <p:cNvCxnSpPr/>
            <p:nvPr/>
          </p:nvCxnSpPr>
          <p:spPr>
            <a:xfrm>
              <a:off x="5673937" y="3143261"/>
              <a:ext cx="197899" cy="0"/>
            </a:xfrm>
            <a:prstGeom prst="line">
              <a:avLst/>
            </a:prstGeom>
            <a:noFill/>
            <a:ln w="25400" cap="flat">
              <a:solidFill>
                <a:srgbClr val="6E1E50"/>
              </a:solidFill>
              <a:prstDash val="solid"/>
              <a:miter/>
            </a:ln>
          </p:spPr>
        </p:cxnSp>
        <p:cxnSp>
          <p:nvCxnSpPr>
            <p:cNvPr id="123" name="Straight Connector 363">
              <a:extLst>
                <a:ext uri="{FF2B5EF4-FFF2-40B4-BE49-F238E27FC236}">
                  <a16:creationId xmlns:a16="http://schemas.microsoft.com/office/drawing/2014/main" id="{8749D51E-E1AE-5A49-9638-03C03D0C5F52}"/>
                </a:ext>
              </a:extLst>
            </p:cNvPr>
            <p:cNvCxnSpPr/>
            <p:nvPr/>
          </p:nvCxnSpPr>
          <p:spPr>
            <a:xfrm>
              <a:off x="5673937" y="3343437"/>
              <a:ext cx="197899" cy="0"/>
            </a:xfrm>
            <a:prstGeom prst="line">
              <a:avLst/>
            </a:prstGeom>
            <a:noFill/>
            <a:ln w="25400" cap="flat">
              <a:solidFill>
                <a:srgbClr val="8795A0"/>
              </a:solidFill>
              <a:prstDash val="solid"/>
              <a:miter/>
            </a:ln>
          </p:spPr>
        </p:cxnSp>
        <p:sp>
          <p:nvSpPr>
            <p:cNvPr id="124" name="Rectangle 123">
              <a:extLst>
                <a:ext uri="{FF2B5EF4-FFF2-40B4-BE49-F238E27FC236}">
                  <a16:creationId xmlns:a16="http://schemas.microsoft.com/office/drawing/2014/main" id="{D708BB48-924C-3540-86EC-E28A608DD55C}"/>
                </a:ext>
              </a:extLst>
            </p:cNvPr>
            <p:cNvSpPr/>
            <p:nvPr/>
          </p:nvSpPr>
          <p:spPr>
            <a:xfrm>
              <a:off x="5862720" y="2997551"/>
              <a:ext cx="2520585" cy="313746"/>
            </a:xfrm>
            <a:prstGeom prst="rect">
              <a:avLst/>
            </a:prstGeom>
          </p:spPr>
          <p:txBody>
            <a:bodyPr wrap="none">
              <a:spAutoFit/>
            </a:bodyPr>
            <a:lstStyle/>
            <a:p>
              <a:pPr defTabSz="914378">
                <a:defRPr/>
              </a:pPr>
              <a:r>
                <a:rPr lang="en-US" sz="800">
                  <a:solidFill>
                    <a:srgbClr val="58595B"/>
                  </a:solidFill>
                  <a:latin typeface="Times New Roman" panose="02020603050405020304" pitchFamily="18" charset="0"/>
                  <a:cs typeface="Times New Roman" panose="02020603050405020304" pitchFamily="18" charset="0"/>
                </a:rPr>
                <a:t>Ripretinib 150 mg QD</a:t>
              </a:r>
            </a:p>
          </p:txBody>
        </p:sp>
        <p:sp>
          <p:nvSpPr>
            <p:cNvPr id="125" name="Rectangle 124">
              <a:extLst>
                <a:ext uri="{FF2B5EF4-FFF2-40B4-BE49-F238E27FC236}">
                  <a16:creationId xmlns:a16="http://schemas.microsoft.com/office/drawing/2014/main" id="{07BA6F7F-4895-8B4E-ADBC-0E617792655B}"/>
                </a:ext>
              </a:extLst>
            </p:cNvPr>
            <p:cNvSpPr/>
            <p:nvPr/>
          </p:nvSpPr>
          <p:spPr>
            <a:xfrm>
              <a:off x="5862720" y="3193276"/>
              <a:ext cx="1153390" cy="313746"/>
            </a:xfrm>
            <a:prstGeom prst="rect">
              <a:avLst/>
            </a:prstGeom>
          </p:spPr>
          <p:txBody>
            <a:bodyPr wrap="none">
              <a:spAutoFit/>
            </a:bodyPr>
            <a:lstStyle/>
            <a:p>
              <a:pPr defTabSz="914378">
                <a:defRPr/>
              </a:pPr>
              <a:r>
                <a:rPr lang="en-US" sz="800">
                  <a:solidFill>
                    <a:srgbClr val="58595B"/>
                  </a:solidFill>
                  <a:latin typeface="Times New Roman" panose="02020603050405020304" pitchFamily="18" charset="0"/>
                  <a:cs typeface="Times New Roman" panose="02020603050405020304" pitchFamily="18" charset="0"/>
                </a:rPr>
                <a:t>Placebo</a:t>
              </a:r>
            </a:p>
          </p:txBody>
        </p:sp>
        <p:grpSp>
          <p:nvGrpSpPr>
            <p:cNvPr id="128" name="Group 367">
              <a:extLst>
                <a:ext uri="{FF2B5EF4-FFF2-40B4-BE49-F238E27FC236}">
                  <a16:creationId xmlns:a16="http://schemas.microsoft.com/office/drawing/2014/main" id="{CFAC08A5-70A6-A04C-94E6-463C66478DD5}"/>
                </a:ext>
              </a:extLst>
            </p:cNvPr>
            <p:cNvGrpSpPr/>
            <p:nvPr/>
          </p:nvGrpSpPr>
          <p:grpSpPr>
            <a:xfrm>
              <a:off x="2017207" y="3233190"/>
              <a:ext cx="55261" cy="55125"/>
              <a:chOff x="3279140" y="2614006"/>
              <a:chExt cx="50800" cy="50675"/>
            </a:xfrm>
          </p:grpSpPr>
          <p:sp>
            <p:nvSpPr>
              <p:cNvPr id="130" name="Freeform 140">
                <a:extLst>
                  <a:ext uri="{FF2B5EF4-FFF2-40B4-BE49-F238E27FC236}">
                    <a16:creationId xmlns:a16="http://schemas.microsoft.com/office/drawing/2014/main" id="{5531BA7F-2741-D64F-886D-6B0E548E9857}"/>
                  </a:ext>
                </a:extLst>
              </p:cNvPr>
              <p:cNvSpPr/>
              <p:nvPr/>
            </p:nvSpPr>
            <p:spPr>
              <a:xfrm>
                <a:off x="3306826" y="2614006"/>
                <a:ext cx="12700" cy="50675"/>
              </a:xfrm>
              <a:custGeom>
                <a:avLst/>
                <a:gdLst>
                  <a:gd name="connsiteX0" fmla="*/ 0 w 0"/>
                  <a:gd name="connsiteY0" fmla="*/ 0 h 50674"/>
                  <a:gd name="connsiteX1" fmla="*/ 0 w 0"/>
                  <a:gd name="connsiteY1" fmla="*/ 55109 h 50674"/>
                </a:gdLst>
                <a:ahLst/>
                <a:cxnLst>
                  <a:cxn ang="0">
                    <a:pos x="connsiteX0" y="connsiteY0"/>
                  </a:cxn>
                  <a:cxn ang="0">
                    <a:pos x="connsiteX1" y="connsiteY1"/>
                  </a:cxn>
                </a:cxnLst>
                <a:rect l="l" t="t" r="r" b="b"/>
                <a:pathLst>
                  <a:path h="50674">
                    <a:moveTo>
                      <a:pt x="0" y="0"/>
                    </a:moveTo>
                    <a:lnTo>
                      <a:pt x="0" y="55109"/>
                    </a:lnTo>
                  </a:path>
                </a:pathLst>
              </a:custGeom>
              <a:ln w="12700" cap="flat">
                <a:solidFill>
                  <a:schemeClr val="tx1"/>
                </a:solidFill>
                <a:prstDash val="solid"/>
                <a:miter/>
              </a:ln>
            </p:spPr>
            <p:txBody>
              <a:bodyPr rtlCol="0" anchor="ctr"/>
              <a:lstStyle/>
              <a:p>
                <a:pPr defTabSz="914378">
                  <a:defRPr/>
                </a:pPr>
                <a:endParaRPr lang="en-US">
                  <a:solidFill>
                    <a:srgbClr val="58595B"/>
                  </a:solidFill>
                  <a:latin typeface="Arial"/>
                </a:endParaRPr>
              </a:p>
            </p:txBody>
          </p:sp>
          <p:sp>
            <p:nvSpPr>
              <p:cNvPr id="131" name="Freeform 141">
                <a:extLst>
                  <a:ext uri="{FF2B5EF4-FFF2-40B4-BE49-F238E27FC236}">
                    <a16:creationId xmlns:a16="http://schemas.microsoft.com/office/drawing/2014/main" id="{60C53E02-9D10-674F-A68A-345ED009E598}"/>
                  </a:ext>
                </a:extLst>
              </p:cNvPr>
              <p:cNvSpPr/>
              <p:nvPr/>
            </p:nvSpPr>
            <p:spPr>
              <a:xfrm>
                <a:off x="3279140" y="2641497"/>
                <a:ext cx="50800" cy="12669"/>
              </a:xfrm>
              <a:custGeom>
                <a:avLst/>
                <a:gdLst>
                  <a:gd name="connsiteX0" fmla="*/ 0 w 50800"/>
                  <a:gd name="connsiteY0" fmla="*/ 0 h 0"/>
                  <a:gd name="connsiteX1" fmla="*/ 55245 w 50800"/>
                  <a:gd name="connsiteY1" fmla="*/ 0 h 0"/>
                </a:gdLst>
                <a:ahLst/>
                <a:cxnLst>
                  <a:cxn ang="0">
                    <a:pos x="connsiteX0" y="connsiteY0"/>
                  </a:cxn>
                  <a:cxn ang="0">
                    <a:pos x="connsiteX1" y="connsiteY1"/>
                  </a:cxn>
                </a:cxnLst>
                <a:rect l="l" t="t" r="r" b="b"/>
                <a:pathLst>
                  <a:path w="50800">
                    <a:moveTo>
                      <a:pt x="0" y="0"/>
                    </a:moveTo>
                    <a:lnTo>
                      <a:pt x="55245" y="0"/>
                    </a:lnTo>
                  </a:path>
                </a:pathLst>
              </a:custGeom>
              <a:ln w="12700" cap="flat">
                <a:solidFill>
                  <a:schemeClr val="tx1"/>
                </a:solidFill>
                <a:prstDash val="solid"/>
                <a:miter/>
              </a:ln>
            </p:spPr>
            <p:txBody>
              <a:bodyPr rtlCol="0" anchor="ctr"/>
              <a:lstStyle/>
              <a:p>
                <a:pPr defTabSz="914378">
                  <a:defRPr/>
                </a:pPr>
                <a:endParaRPr lang="en-US">
                  <a:solidFill>
                    <a:srgbClr val="58595B"/>
                  </a:solidFill>
                  <a:latin typeface="Arial"/>
                </a:endParaRPr>
              </a:p>
            </p:txBody>
          </p:sp>
        </p:grpSp>
        <p:sp>
          <p:nvSpPr>
            <p:cNvPr id="127" name="Rectangle 126">
              <a:extLst>
                <a:ext uri="{FF2B5EF4-FFF2-40B4-BE49-F238E27FC236}">
                  <a16:creationId xmlns:a16="http://schemas.microsoft.com/office/drawing/2014/main" id="{D55CC956-AF27-42FF-A30B-3A8B92505837}"/>
                </a:ext>
              </a:extLst>
            </p:cNvPr>
            <p:cNvSpPr/>
            <p:nvPr/>
          </p:nvSpPr>
          <p:spPr>
            <a:xfrm>
              <a:off x="3266309" y="1243152"/>
              <a:ext cx="3540208" cy="493029"/>
            </a:xfrm>
            <a:prstGeom prst="rect">
              <a:avLst/>
            </a:prstGeom>
          </p:spPr>
          <p:txBody>
            <a:bodyPr wrap="square">
              <a:spAutoFit/>
            </a:bodyPr>
            <a:lstStyle/>
            <a:p>
              <a:pPr defTabSz="914378">
                <a:defRPr/>
              </a:pPr>
              <a:r>
                <a:rPr lang="en-US" sz="800" b="1">
                  <a:solidFill>
                    <a:srgbClr val="58595B"/>
                  </a:solidFill>
                  <a:latin typeface="Times New Roman" panose="02020603050405020304" pitchFamily="18" charset="0"/>
                  <a:cs typeface="Times New Roman" panose="02020603050405020304" pitchFamily="18" charset="0"/>
                </a:rPr>
                <a:t>Median PFS 6.3 m vs 1.0 m                          </a:t>
              </a:r>
              <a:r>
                <a:rPr lang="en-US" sz="800" b="1">
                  <a:solidFill>
                    <a:srgbClr val="F2632F"/>
                  </a:solidFill>
                  <a:latin typeface="Times New Roman" panose="02020603050405020304" pitchFamily="18" charset="0"/>
                  <a:cs typeface="Times New Roman" panose="02020603050405020304" pitchFamily="18" charset="0"/>
                </a:rPr>
                <a:t>HR=0.15         </a:t>
              </a:r>
              <a:r>
                <a:rPr lang="en-US" sz="800" b="1" i="1">
                  <a:solidFill>
                    <a:srgbClr val="58595B"/>
                  </a:solidFill>
                  <a:latin typeface="Times New Roman" panose="02020603050405020304" pitchFamily="18" charset="0"/>
                  <a:cs typeface="Times New Roman" panose="02020603050405020304" pitchFamily="18" charset="0"/>
                </a:rPr>
                <a:t>P</a:t>
              </a:r>
              <a:r>
                <a:rPr lang="en-US" sz="800" b="1">
                  <a:solidFill>
                    <a:srgbClr val="58595B"/>
                  </a:solidFill>
                  <a:latin typeface="Times New Roman" panose="02020603050405020304" pitchFamily="18" charset="0"/>
                  <a:cs typeface="Times New Roman" panose="02020603050405020304" pitchFamily="18" charset="0"/>
                </a:rPr>
                <a:t>&lt;0.0001</a:t>
              </a:r>
            </a:p>
          </p:txBody>
        </p:sp>
      </p:grpSp>
      <p:sp>
        <p:nvSpPr>
          <p:cNvPr id="2" name="ZoneTexte 1"/>
          <p:cNvSpPr txBox="1"/>
          <p:nvPr/>
        </p:nvSpPr>
        <p:spPr>
          <a:xfrm>
            <a:off x="649700" y="5157192"/>
            <a:ext cx="7824578" cy="307777"/>
          </a:xfrm>
          <a:prstGeom prst="rect">
            <a:avLst/>
          </a:prstGeom>
          <a:noFill/>
        </p:spPr>
        <p:txBody>
          <a:bodyPr wrap="none" rtlCol="0">
            <a:spAutoFit/>
          </a:bodyPr>
          <a:lstStyle/>
          <a:p>
            <a:pPr defTabSz="914378">
              <a:defRPr/>
            </a:pPr>
            <a:r>
              <a:rPr lang="fr-FR" sz="1400" err="1">
                <a:solidFill>
                  <a:srgbClr val="58595B"/>
                </a:solidFill>
                <a:latin typeface="Times New Roman" panose="02020603050405020304" pitchFamily="18" charset="0"/>
                <a:cs typeface="Times New Roman" panose="02020603050405020304" pitchFamily="18" charset="0"/>
              </a:rPr>
              <a:t>Approval</a:t>
            </a:r>
            <a:r>
              <a:rPr lang="fr-FR" sz="1400">
                <a:solidFill>
                  <a:srgbClr val="58595B"/>
                </a:solidFill>
                <a:latin typeface="Times New Roman" panose="02020603050405020304" pitchFamily="18" charset="0"/>
                <a:cs typeface="Times New Roman" panose="02020603050405020304" pitchFamily="18" charset="0"/>
              </a:rPr>
              <a:t>: 2006		        </a:t>
            </a:r>
            <a:r>
              <a:rPr lang="fr-FR" sz="1400" err="1">
                <a:solidFill>
                  <a:srgbClr val="58595B"/>
                </a:solidFill>
                <a:latin typeface="Times New Roman" panose="02020603050405020304" pitchFamily="18" charset="0"/>
                <a:cs typeface="Times New Roman" panose="02020603050405020304" pitchFamily="18" charset="0"/>
              </a:rPr>
              <a:t>Approval</a:t>
            </a:r>
            <a:r>
              <a:rPr lang="fr-FR" sz="1400">
                <a:solidFill>
                  <a:srgbClr val="58595B"/>
                </a:solidFill>
                <a:latin typeface="Times New Roman" panose="02020603050405020304" pitchFamily="18" charset="0"/>
                <a:cs typeface="Times New Roman" panose="02020603050405020304" pitchFamily="18" charset="0"/>
              </a:rPr>
              <a:t>: 2014	                         	</a:t>
            </a:r>
            <a:r>
              <a:rPr lang="fr-FR" sz="1400" err="1">
                <a:solidFill>
                  <a:srgbClr val="58595B"/>
                </a:solidFill>
                <a:latin typeface="Times New Roman" panose="02020603050405020304" pitchFamily="18" charset="0"/>
                <a:cs typeface="Times New Roman" panose="02020603050405020304" pitchFamily="18" charset="0"/>
              </a:rPr>
              <a:t>Approval</a:t>
            </a:r>
            <a:r>
              <a:rPr lang="fr-FR" sz="1400">
                <a:solidFill>
                  <a:srgbClr val="58595B"/>
                </a:solidFill>
                <a:latin typeface="Times New Roman" panose="02020603050405020304" pitchFamily="18" charset="0"/>
                <a:cs typeface="Times New Roman" panose="02020603050405020304" pitchFamily="18" charset="0"/>
              </a:rPr>
              <a:t>:  2020</a:t>
            </a:r>
          </a:p>
        </p:txBody>
      </p:sp>
      <p:sp>
        <p:nvSpPr>
          <p:cNvPr id="132" name="Rectangle 131"/>
          <p:cNvSpPr/>
          <p:nvPr/>
        </p:nvSpPr>
        <p:spPr>
          <a:xfrm>
            <a:off x="238937" y="5589240"/>
            <a:ext cx="2516983" cy="276973"/>
          </a:xfrm>
          <a:prstGeom prst="rect">
            <a:avLst/>
          </a:prstGeom>
        </p:spPr>
        <p:txBody>
          <a:bodyPr wrap="none" lIns="91414" tIns="45707" rIns="91414" bIns="45707">
            <a:spAutoFit/>
          </a:bodyPr>
          <a:lstStyle/>
          <a:p>
            <a:pPr defTabSz="914085">
              <a:defRPr/>
            </a:pPr>
            <a:r>
              <a:rPr lang="fi-FI" sz="1200" i="1">
                <a:solidFill>
                  <a:prstClr val="black"/>
                </a:solidFill>
                <a:latin typeface="Times New Roman" panose="02020603050405020304" pitchFamily="18" charset="0"/>
                <a:cs typeface="Times New Roman" panose="02020603050405020304" pitchFamily="18" charset="0"/>
              </a:rPr>
              <a:t>Demetri GD et al. Lancet Oncol 2006</a:t>
            </a:r>
            <a:endParaRPr lang="fr-FR" sz="1200" i="1">
              <a:solidFill>
                <a:srgbClr val="58595B"/>
              </a:solidFill>
              <a:latin typeface="Times New Roman" panose="02020603050405020304" pitchFamily="18" charset="0"/>
              <a:cs typeface="Times New Roman" panose="02020603050405020304" pitchFamily="18" charset="0"/>
            </a:endParaRPr>
          </a:p>
        </p:txBody>
      </p:sp>
      <p:sp>
        <p:nvSpPr>
          <p:cNvPr id="133" name="Rectangle 132"/>
          <p:cNvSpPr/>
          <p:nvPr/>
        </p:nvSpPr>
        <p:spPr>
          <a:xfrm>
            <a:off x="3335282" y="5589240"/>
            <a:ext cx="2516983" cy="276973"/>
          </a:xfrm>
          <a:prstGeom prst="rect">
            <a:avLst/>
          </a:prstGeom>
        </p:spPr>
        <p:txBody>
          <a:bodyPr wrap="none" lIns="91414" tIns="45707" rIns="91414" bIns="45707">
            <a:spAutoFit/>
          </a:bodyPr>
          <a:lstStyle/>
          <a:p>
            <a:pPr defTabSz="914085">
              <a:defRPr/>
            </a:pPr>
            <a:r>
              <a:rPr lang="fi-FI" sz="1200" i="1">
                <a:solidFill>
                  <a:prstClr val="black"/>
                </a:solidFill>
                <a:latin typeface="Times New Roman" panose="02020603050405020304" pitchFamily="18" charset="0"/>
                <a:cs typeface="Times New Roman" panose="02020603050405020304" pitchFamily="18" charset="0"/>
              </a:rPr>
              <a:t>Demetri GD et al. Lancet Oncol 2013</a:t>
            </a:r>
            <a:endParaRPr lang="fr-FR" sz="1200" i="1">
              <a:solidFill>
                <a:srgbClr val="58595B"/>
              </a:solidFill>
              <a:latin typeface="Times New Roman" panose="02020603050405020304" pitchFamily="18" charset="0"/>
              <a:cs typeface="Times New Roman" panose="02020603050405020304" pitchFamily="18" charset="0"/>
            </a:endParaRPr>
          </a:p>
        </p:txBody>
      </p:sp>
      <p:sp>
        <p:nvSpPr>
          <p:cNvPr id="134" name="Rectangle 133"/>
          <p:cNvSpPr/>
          <p:nvPr/>
        </p:nvSpPr>
        <p:spPr>
          <a:xfrm>
            <a:off x="6359617" y="5589240"/>
            <a:ext cx="2036082" cy="276973"/>
          </a:xfrm>
          <a:prstGeom prst="rect">
            <a:avLst/>
          </a:prstGeom>
        </p:spPr>
        <p:txBody>
          <a:bodyPr wrap="none" lIns="91414" tIns="45707" rIns="91414" bIns="45707">
            <a:spAutoFit/>
          </a:bodyPr>
          <a:lstStyle/>
          <a:p>
            <a:pPr defTabSz="914085">
              <a:defRPr/>
            </a:pPr>
            <a:r>
              <a:rPr lang="fi-FI" sz="1200" i="1">
                <a:solidFill>
                  <a:prstClr val="black"/>
                </a:solidFill>
                <a:latin typeface="Times New Roman" panose="02020603050405020304" pitchFamily="18" charset="0"/>
                <a:cs typeface="Times New Roman" panose="02020603050405020304" pitchFamily="18" charset="0"/>
              </a:rPr>
              <a:t>Blay et al. Lancet Oncol 2020</a:t>
            </a:r>
            <a:endParaRPr lang="fr-FR" sz="1200" i="1">
              <a:solidFill>
                <a:srgbClr val="58595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534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88EF02-F685-477B-AD96-7E45D3C1F27B}"/>
              </a:ext>
            </a:extLst>
          </p:cNvPr>
          <p:cNvPicPr>
            <a:picLocks noChangeAspect="1"/>
          </p:cNvPicPr>
          <p:nvPr/>
        </p:nvPicPr>
        <p:blipFill>
          <a:blip r:embed="rId2"/>
          <a:stretch>
            <a:fillRect/>
          </a:stretch>
        </p:blipFill>
        <p:spPr>
          <a:xfrm>
            <a:off x="539553" y="1916832"/>
            <a:ext cx="4394662" cy="3020928"/>
          </a:xfrm>
          <a:prstGeom prst="rect">
            <a:avLst/>
          </a:prstGeom>
        </p:spPr>
      </p:pic>
      <p:sp>
        <p:nvSpPr>
          <p:cNvPr id="10" name="Text Box 4"/>
          <p:cNvSpPr txBox="1">
            <a:spLocks noChangeArrowheads="1"/>
          </p:cNvSpPr>
          <p:nvPr/>
        </p:nvSpPr>
        <p:spPr bwMode="auto">
          <a:xfrm>
            <a:off x="1981565" y="5009768"/>
            <a:ext cx="130394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p>
            <a:pPr defTabSz="685562" fontAlgn="base">
              <a:spcBef>
                <a:spcPct val="0"/>
              </a:spcBef>
              <a:spcAft>
                <a:spcPct val="0"/>
              </a:spcAft>
              <a:defRPr/>
            </a:pPr>
            <a:r>
              <a:rPr lang="en-GB" sz="1200" i="1">
                <a:latin typeface="Times New Roman" pitchFamily="18" charset="0"/>
                <a:cs typeface="Times New Roman" pitchFamily="18" charset="0"/>
              </a:rPr>
              <a:t>George S, et al. 2018</a:t>
            </a:r>
          </a:p>
        </p:txBody>
      </p:sp>
      <p:sp>
        <p:nvSpPr>
          <p:cNvPr id="8" name="Content Placeholder 3">
            <a:extLst>
              <a:ext uri="{FF2B5EF4-FFF2-40B4-BE49-F238E27FC236}">
                <a16:creationId xmlns:a16="http://schemas.microsoft.com/office/drawing/2014/main" id="{863D61F7-DD39-4C09-9E69-CDF1E3D72B48}"/>
              </a:ext>
            </a:extLst>
          </p:cNvPr>
          <p:cNvSpPr>
            <a:spLocks noGrp="1"/>
          </p:cNvSpPr>
          <p:nvPr>
            <p:ph idx="1"/>
          </p:nvPr>
        </p:nvSpPr>
        <p:spPr>
          <a:xfrm>
            <a:off x="5611117" y="4100852"/>
            <a:ext cx="3277058" cy="846879"/>
          </a:xfrm>
          <a:solidFill>
            <a:schemeClr val="bg1">
              <a:lumMod val="95000"/>
            </a:schemeClr>
          </a:solidFill>
        </p:spPr>
        <p:txBody>
          <a:bodyPr>
            <a:normAutofit lnSpcReduction="10000"/>
          </a:bodyPr>
          <a:lstStyle/>
          <a:p>
            <a:pPr marL="0" indent="0" algn="ctr">
              <a:buNone/>
            </a:pPr>
            <a:r>
              <a:rPr lang="en-US" sz="1350">
                <a:latin typeface="Times New Roman" panose="02020603050405020304" pitchFamily="18" charset="0"/>
                <a:cs typeface="Times New Roman" panose="02020603050405020304" pitchFamily="18" charset="0"/>
              </a:rPr>
              <a:t>Ripretinib is a novel tyrosine kinase </a:t>
            </a:r>
            <a:r>
              <a:rPr lang="en-US" sz="1350" b="1">
                <a:latin typeface="Times New Roman" panose="02020603050405020304" pitchFamily="18" charset="0"/>
                <a:cs typeface="Times New Roman" panose="02020603050405020304" pitchFamily="18" charset="0"/>
              </a:rPr>
              <a:t>switch control</a:t>
            </a:r>
            <a:r>
              <a:rPr lang="en-US" sz="1350">
                <a:latin typeface="Times New Roman" panose="02020603050405020304" pitchFamily="18" charset="0"/>
                <a:cs typeface="Times New Roman" panose="02020603050405020304" pitchFamily="18" charset="0"/>
              </a:rPr>
              <a:t> inhibitor by using a unique </a:t>
            </a:r>
            <a:r>
              <a:rPr lang="en-US" sz="1350" b="1">
                <a:latin typeface="Times New Roman" panose="02020603050405020304" pitchFamily="18" charset="0"/>
                <a:cs typeface="Times New Roman" panose="02020603050405020304" pitchFamily="18" charset="0"/>
              </a:rPr>
              <a:t>dual mechanism of action </a:t>
            </a:r>
            <a:r>
              <a:rPr lang="en-US" sz="1350">
                <a:latin typeface="Times New Roman" panose="02020603050405020304" pitchFamily="18" charset="0"/>
                <a:cs typeface="Times New Roman" panose="02020603050405020304" pitchFamily="18" charset="0"/>
              </a:rPr>
              <a:t>that regulates the kinase switch pocket and activation loop</a:t>
            </a:r>
            <a:endParaRPr lang="en-US" sz="1350" baseline="30000">
              <a:latin typeface="Times New Roman" panose="02020603050405020304" pitchFamily="18" charset="0"/>
              <a:cs typeface="Times New Roman" panose="02020603050405020304" pitchFamily="18" charset="0"/>
            </a:endParaRPr>
          </a:p>
        </p:txBody>
      </p:sp>
      <p:sp>
        <p:nvSpPr>
          <p:cNvPr id="9" name="ZoneTexte 8"/>
          <p:cNvSpPr txBox="1"/>
          <p:nvPr/>
        </p:nvSpPr>
        <p:spPr>
          <a:xfrm>
            <a:off x="208645" y="534513"/>
            <a:ext cx="8903347" cy="461639"/>
          </a:xfrm>
          <a:prstGeom prst="rect">
            <a:avLst/>
          </a:prstGeom>
          <a:noFill/>
        </p:spPr>
        <p:txBody>
          <a:bodyPr wrap="none" lIns="91414" tIns="45707" rIns="91414" bIns="45707" rtlCol="0">
            <a:spAutoFit/>
          </a:bodyPr>
          <a:lstStyle/>
          <a:p>
            <a:r>
              <a:rPr lang="fr-FR" sz="2400" b="1" dirty="0" err="1">
                <a:solidFill>
                  <a:srgbClr val="002060"/>
                </a:solidFill>
                <a:latin typeface="+mj-lt"/>
                <a:cs typeface="Times New Roman" panose="02020603050405020304" pitchFamily="18" charset="0"/>
              </a:rPr>
              <a:t>Ripretinib</a:t>
            </a:r>
            <a:r>
              <a:rPr lang="fr-FR" sz="2400" b="1" dirty="0">
                <a:solidFill>
                  <a:srgbClr val="002060"/>
                </a:solidFill>
                <a:latin typeface="+mj-lt"/>
                <a:cs typeface="Times New Roman" panose="02020603050405020304" pitchFamily="18" charset="0"/>
              </a:rPr>
              <a:t> vs </a:t>
            </a:r>
            <a:r>
              <a:rPr lang="fr-FR" sz="2400" b="1" dirty="0" err="1">
                <a:solidFill>
                  <a:srgbClr val="002060"/>
                </a:solidFill>
                <a:latin typeface="+mj-lt"/>
                <a:cs typeface="Times New Roman" panose="02020603050405020304" pitchFamily="18" charset="0"/>
              </a:rPr>
              <a:t>Sunitinib</a:t>
            </a:r>
            <a:r>
              <a:rPr lang="fr-FR" sz="2400" b="1" dirty="0">
                <a:solidFill>
                  <a:srgbClr val="002060"/>
                </a:solidFill>
                <a:latin typeface="+mj-lt"/>
                <a:cs typeface="Times New Roman" panose="02020603050405020304" pitchFamily="18" charset="0"/>
              </a:rPr>
              <a:t> (2</a:t>
            </a:r>
            <a:r>
              <a:rPr lang="fr-FR" sz="2400" b="1" baseline="30000" dirty="0">
                <a:solidFill>
                  <a:srgbClr val="002060"/>
                </a:solidFill>
                <a:latin typeface="+mj-lt"/>
                <a:cs typeface="Times New Roman" panose="02020603050405020304" pitchFamily="18" charset="0"/>
              </a:rPr>
              <a:t>nd</a:t>
            </a:r>
            <a:r>
              <a:rPr lang="fr-FR" sz="2400" b="1" dirty="0">
                <a:solidFill>
                  <a:srgbClr val="002060"/>
                </a:solidFill>
                <a:latin typeface="+mj-lt"/>
                <a:cs typeface="Times New Roman" panose="02020603050405020304" pitchFamily="18" charset="0"/>
              </a:rPr>
              <a:t> line): phase III Intrigue trial </a:t>
            </a:r>
            <a:r>
              <a:rPr lang="en-US" sz="2100" b="1" dirty="0">
                <a:solidFill>
                  <a:srgbClr val="002060"/>
                </a:solidFill>
                <a:latin typeface="+mj-lt"/>
                <a:cs typeface="Times New Roman" panose="02020603050405020304" pitchFamily="18" charset="0"/>
              </a:rPr>
              <a:t>(NCT03673501)</a:t>
            </a:r>
          </a:p>
        </p:txBody>
      </p:sp>
      <p:sp>
        <p:nvSpPr>
          <p:cNvPr id="2" name="ZoneTexte 1"/>
          <p:cNvSpPr txBox="1"/>
          <p:nvPr/>
        </p:nvSpPr>
        <p:spPr>
          <a:xfrm>
            <a:off x="1763688" y="1988841"/>
            <a:ext cx="2478564" cy="307777"/>
          </a:xfrm>
          <a:prstGeom prst="rect">
            <a:avLst/>
          </a:prstGeom>
          <a:noFill/>
        </p:spPr>
        <p:txBody>
          <a:bodyPr wrap="none" rtlCol="0">
            <a:spAutoFit/>
          </a:bodyPr>
          <a:lstStyle/>
          <a:p>
            <a:r>
              <a:rPr lang="fr-FR" sz="1400" err="1">
                <a:latin typeface="Times New Roman" panose="02020603050405020304" pitchFamily="18" charset="0"/>
                <a:cs typeface="Times New Roman" panose="02020603050405020304" pitchFamily="18" charset="0"/>
              </a:rPr>
              <a:t>Mutational</a:t>
            </a:r>
            <a:r>
              <a:rPr lang="fr-FR" sz="1400">
                <a:latin typeface="Times New Roman" panose="02020603050405020304" pitchFamily="18" charset="0"/>
                <a:cs typeface="Times New Roman" panose="02020603050405020304" pitchFamily="18" charset="0"/>
              </a:rPr>
              <a:t> profile </a:t>
            </a:r>
            <a:r>
              <a:rPr lang="fr-FR" sz="1400" err="1">
                <a:latin typeface="Times New Roman" panose="02020603050405020304" pitchFamily="18" charset="0"/>
                <a:cs typeface="Times New Roman" panose="02020603050405020304" pitchFamily="18" charset="0"/>
              </a:rPr>
              <a:t>from</a:t>
            </a:r>
            <a:r>
              <a:rPr lang="fr-FR" sz="1400">
                <a:latin typeface="Times New Roman" panose="02020603050405020304" pitchFamily="18" charset="0"/>
                <a:cs typeface="Times New Roman" panose="02020603050405020304" pitchFamily="18" charset="0"/>
              </a:rPr>
              <a:t> phase 1</a:t>
            </a:r>
          </a:p>
        </p:txBody>
      </p:sp>
      <p:sp>
        <p:nvSpPr>
          <p:cNvPr id="11" name="Rectangle 10"/>
          <p:cNvSpPr/>
          <p:nvPr/>
        </p:nvSpPr>
        <p:spPr>
          <a:xfrm>
            <a:off x="280551" y="5302023"/>
            <a:ext cx="8759537" cy="507831"/>
          </a:xfrm>
          <a:prstGeom prst="rect">
            <a:avLst/>
          </a:prstGeom>
          <a:solidFill>
            <a:schemeClr val="bg1">
              <a:lumMod val="95000"/>
            </a:schemeClr>
          </a:solidFill>
        </p:spPr>
        <p:txBody>
          <a:bodyPr wrap="square">
            <a:spAutoFit/>
          </a:bodyPr>
          <a:lstStyle/>
          <a:p>
            <a:pPr>
              <a:defRPr/>
            </a:pPr>
            <a:r>
              <a:rPr lang="en-US" sz="1350">
                <a:solidFill>
                  <a:srgbClr val="000000"/>
                </a:solidFill>
                <a:latin typeface="Times New Roman" panose="02020603050405020304" pitchFamily="18" charset="0"/>
                <a:cs typeface="Times New Roman" panose="02020603050405020304" pitchFamily="18" charset="0"/>
              </a:rPr>
              <a:t>November 5, 2021 – The study did not meet the primary endpoint of improved PFS compared with the standard of care </a:t>
            </a:r>
            <a:r>
              <a:rPr lang="en-US" sz="1350" err="1">
                <a:solidFill>
                  <a:srgbClr val="000000"/>
                </a:solidFill>
                <a:latin typeface="Times New Roman" panose="02020603050405020304" pitchFamily="18" charset="0"/>
                <a:cs typeface="Times New Roman" panose="02020603050405020304" pitchFamily="18" charset="0"/>
              </a:rPr>
              <a:t>sunitinib</a:t>
            </a:r>
            <a:r>
              <a:rPr lang="en-US" sz="1350">
                <a:solidFill>
                  <a:srgbClr val="000000"/>
                </a:solidFill>
                <a:latin typeface="Times New Roman" panose="02020603050405020304" pitchFamily="18" charset="0"/>
                <a:cs typeface="Times New Roman" panose="02020603050405020304" pitchFamily="18" charset="0"/>
              </a:rPr>
              <a:t>. </a:t>
            </a:r>
            <a:r>
              <a:rPr lang="fr-FR" sz="1350">
                <a:latin typeface="Times New Roman" panose="02020603050405020304" pitchFamily="18" charset="0"/>
                <a:cs typeface="Times New Roman" panose="02020603050405020304" pitchFamily="18" charset="0"/>
              </a:rPr>
              <a:t>R</a:t>
            </a:r>
            <a:r>
              <a:rPr lang="en-US" sz="1350" err="1">
                <a:latin typeface="Times New Roman" panose="02020603050405020304" pitchFamily="18" charset="0"/>
                <a:cs typeface="Times New Roman" panose="02020603050405020304" pitchFamily="18" charset="0"/>
              </a:rPr>
              <a:t>ipretinib</a:t>
            </a:r>
            <a:r>
              <a:rPr lang="en-US" sz="1350">
                <a:latin typeface="Times New Roman" panose="02020603050405020304" pitchFamily="18" charset="0"/>
                <a:cs typeface="Times New Roman" panose="02020603050405020304" pitchFamily="18" charset="0"/>
              </a:rPr>
              <a:t> demonstrated a </a:t>
            </a:r>
            <a:r>
              <a:rPr lang="en-US" sz="1350" err="1">
                <a:latin typeface="Times New Roman" panose="02020603050405020304" pitchFamily="18" charset="0"/>
                <a:cs typeface="Times New Roman" panose="02020603050405020304" pitchFamily="18" charset="0"/>
              </a:rPr>
              <a:t>mPFS</a:t>
            </a:r>
            <a:r>
              <a:rPr lang="en-US" sz="1350">
                <a:latin typeface="Times New Roman" panose="02020603050405020304" pitchFamily="18" charset="0"/>
                <a:cs typeface="Times New Roman" panose="02020603050405020304" pitchFamily="18" charset="0"/>
              </a:rPr>
              <a:t> of 8.0 months compared to 8.3 months for the </a:t>
            </a:r>
            <a:r>
              <a:rPr lang="en-US" sz="1350" err="1">
                <a:latin typeface="Times New Roman" panose="02020603050405020304" pitchFamily="18" charset="0"/>
                <a:cs typeface="Times New Roman" panose="02020603050405020304" pitchFamily="18" charset="0"/>
              </a:rPr>
              <a:t>sunitinib</a:t>
            </a:r>
            <a:r>
              <a:rPr lang="en-US" sz="1350">
                <a:latin typeface="Times New Roman" panose="02020603050405020304" pitchFamily="18" charset="0"/>
                <a:cs typeface="Times New Roman" panose="02020603050405020304" pitchFamily="18" charset="0"/>
              </a:rPr>
              <a:t> arm (HR 1.05, p=0.715). </a:t>
            </a:r>
            <a:endParaRPr lang="fr-FR" sz="1350">
              <a:latin typeface="Times New Roman" panose="02020603050405020304" pitchFamily="18" charset="0"/>
              <a:cs typeface="Times New Roman" panose="02020603050405020304" pitchFamily="18" charset="0"/>
            </a:endParaRPr>
          </a:p>
        </p:txBody>
      </p:sp>
      <p:sp>
        <p:nvSpPr>
          <p:cNvPr id="13" name="Rectangle: Rounded Corners 24">
            <a:extLst>
              <a:ext uri="{FF2B5EF4-FFF2-40B4-BE49-F238E27FC236}">
                <a16:creationId xmlns:a16="http://schemas.microsoft.com/office/drawing/2014/main" id="{7573CF9D-DA9F-40C1-8C1D-BC6F11EB3203}"/>
              </a:ext>
            </a:extLst>
          </p:cNvPr>
          <p:cNvSpPr/>
          <p:nvPr/>
        </p:nvSpPr>
        <p:spPr>
          <a:xfrm>
            <a:off x="5496944" y="2000241"/>
            <a:ext cx="3257550" cy="1784346"/>
          </a:xfrm>
          <a:prstGeom prst="roundRect">
            <a:avLst>
              <a:gd name="adj" fmla="val 9599"/>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defTabSz="457034"/>
            <a:endParaRPr lang="en-US">
              <a:solidFill>
                <a:srgbClr val="FFFFFF"/>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163DF4A-362B-4F6C-AC20-D90D44CB6D28}"/>
              </a:ext>
            </a:extLst>
          </p:cNvPr>
          <p:cNvSpPr txBox="1"/>
          <p:nvPr/>
        </p:nvSpPr>
        <p:spPr>
          <a:xfrm>
            <a:off x="5868337" y="3446666"/>
            <a:ext cx="2781086" cy="307750"/>
          </a:xfrm>
          <a:prstGeom prst="rect">
            <a:avLst/>
          </a:prstGeom>
          <a:noFill/>
        </p:spPr>
        <p:txBody>
          <a:bodyPr wrap="square" lIns="91414" tIns="45707" rIns="91414" bIns="45707" rtlCol="0">
            <a:spAutoFit/>
          </a:bodyPr>
          <a:lstStyle/>
          <a:p>
            <a:pPr algn="ctr" defTabSz="457034">
              <a:defRPr/>
            </a:pPr>
            <a:r>
              <a:rPr lang="en-US" sz="1400" b="1">
                <a:solidFill>
                  <a:srgbClr val="000000"/>
                </a:solidFill>
                <a:latin typeface="Times New Roman" panose="02020603050405020304" pitchFamily="18" charset="0"/>
                <a:cs typeface="Times New Roman" panose="02020603050405020304" pitchFamily="18" charset="0"/>
              </a:rPr>
              <a:t>Primary endpoint: </a:t>
            </a:r>
            <a:r>
              <a:rPr lang="en-US" sz="1400">
                <a:solidFill>
                  <a:srgbClr val="000000"/>
                </a:solidFill>
                <a:latin typeface="Times New Roman" panose="02020603050405020304" pitchFamily="18" charset="0"/>
                <a:cs typeface="Times New Roman" panose="02020603050405020304" pitchFamily="18" charset="0"/>
              </a:rPr>
              <a:t>PFS</a:t>
            </a:r>
          </a:p>
        </p:txBody>
      </p:sp>
      <p:grpSp>
        <p:nvGrpSpPr>
          <p:cNvPr id="16" name="Group 19">
            <a:extLst>
              <a:ext uri="{FF2B5EF4-FFF2-40B4-BE49-F238E27FC236}">
                <a16:creationId xmlns:a16="http://schemas.microsoft.com/office/drawing/2014/main" id="{2CF318D3-DED6-F44D-9DFA-E4FD084DEB4A}"/>
              </a:ext>
            </a:extLst>
          </p:cNvPr>
          <p:cNvGrpSpPr/>
          <p:nvPr/>
        </p:nvGrpSpPr>
        <p:grpSpPr>
          <a:xfrm>
            <a:off x="6612221" y="2714427"/>
            <a:ext cx="712574" cy="559721"/>
            <a:chOff x="6291511" y="2216508"/>
            <a:chExt cx="712574" cy="559721"/>
          </a:xfrm>
        </p:grpSpPr>
        <p:cxnSp>
          <p:nvCxnSpPr>
            <p:cNvPr id="23" name="Straight Arrow Connector 63">
              <a:extLst>
                <a:ext uri="{FF2B5EF4-FFF2-40B4-BE49-F238E27FC236}">
                  <a16:creationId xmlns:a16="http://schemas.microsoft.com/office/drawing/2014/main" id="{AAAEE638-86E5-A244-AA9F-5B119A88E97A}"/>
                </a:ext>
              </a:extLst>
            </p:cNvPr>
            <p:cNvCxnSpPr>
              <a:cxnSpLocks/>
            </p:cNvCxnSpPr>
            <p:nvPr/>
          </p:nvCxnSpPr>
          <p:spPr>
            <a:xfrm rot="10800000" flipV="1">
              <a:off x="6291512" y="2216508"/>
              <a:ext cx="712573" cy="292429"/>
            </a:xfrm>
            <a:prstGeom prst="bentConnector3">
              <a:avLst>
                <a:gd name="adj1" fmla="val 50000"/>
              </a:avLst>
            </a:prstGeom>
            <a:ln w="12700">
              <a:solidFill>
                <a:srgbClr val="C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63">
              <a:extLst>
                <a:ext uri="{FF2B5EF4-FFF2-40B4-BE49-F238E27FC236}">
                  <a16:creationId xmlns:a16="http://schemas.microsoft.com/office/drawing/2014/main" id="{26026C2A-27D9-E54B-A4B6-CB8828557360}"/>
                </a:ext>
              </a:extLst>
            </p:cNvPr>
            <p:cNvCxnSpPr>
              <a:cxnSpLocks/>
            </p:cNvCxnSpPr>
            <p:nvPr/>
          </p:nvCxnSpPr>
          <p:spPr>
            <a:xfrm rot="10800000">
              <a:off x="6291511" y="2508939"/>
              <a:ext cx="712572" cy="267290"/>
            </a:xfrm>
            <a:prstGeom prst="bentConnector3">
              <a:avLst>
                <a:gd name="adj1" fmla="val 50000"/>
              </a:avLst>
            </a:prstGeom>
            <a:ln w="12700">
              <a:solidFill>
                <a:srgbClr val="C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sp>
        <p:nvSpPr>
          <p:cNvPr id="17" name="Oval 22">
            <a:extLst>
              <a:ext uri="{FF2B5EF4-FFF2-40B4-BE49-F238E27FC236}">
                <a16:creationId xmlns:a16="http://schemas.microsoft.com/office/drawing/2014/main" id="{7BD89423-05BA-B647-B894-E7349D097D9D}"/>
              </a:ext>
            </a:extLst>
          </p:cNvPr>
          <p:cNvSpPr/>
          <p:nvPr/>
        </p:nvSpPr>
        <p:spPr>
          <a:xfrm>
            <a:off x="5868337" y="2548662"/>
            <a:ext cx="931756" cy="931756"/>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14" tIns="45707" rIns="91414" bIns="45707" numCol="1" spcCol="0" rtlCol="0" fromWordArt="0" anchor="ctr" anchorCtr="0" forceAA="0" compatLnSpc="1">
            <a:prstTxWarp prst="textNoShape">
              <a:avLst/>
            </a:prstTxWarp>
            <a:noAutofit/>
          </a:bodyPr>
          <a:lstStyle/>
          <a:p>
            <a:pPr algn="ctr" defTabSz="457034"/>
            <a:r>
              <a:rPr lang="en-US" sz="1400">
                <a:solidFill>
                  <a:srgbClr val="000000"/>
                </a:solidFill>
                <a:latin typeface="Times New Roman" panose="02020603050405020304" pitchFamily="18" charset="0"/>
                <a:cs typeface="Times New Roman" panose="02020603050405020304" pitchFamily="18" charset="0"/>
              </a:rPr>
              <a:t>2L</a:t>
            </a:r>
          </a:p>
          <a:p>
            <a:pPr algn="ctr" defTabSz="457034"/>
            <a:r>
              <a:rPr lang="en-US" sz="1400" dirty="0">
                <a:solidFill>
                  <a:srgbClr val="000000"/>
                </a:solidFill>
                <a:latin typeface="Times New Roman" panose="02020603050405020304" pitchFamily="18" charset="0"/>
                <a:cs typeface="Times New Roman" panose="02020603050405020304" pitchFamily="18" charset="0"/>
              </a:rPr>
              <a:t>GIST</a:t>
            </a:r>
          </a:p>
          <a:p>
            <a:pPr algn="ctr" defTabSz="457034"/>
            <a:r>
              <a:rPr lang="en-US" sz="1400" dirty="0">
                <a:solidFill>
                  <a:srgbClr val="000000"/>
                </a:solidFill>
                <a:latin typeface="Times New Roman" panose="02020603050405020304" pitchFamily="18" charset="0"/>
                <a:cs typeface="Times New Roman" panose="02020603050405020304" pitchFamily="18" charset="0"/>
              </a:rPr>
              <a:t>R, 1:1</a:t>
            </a:r>
          </a:p>
        </p:txBody>
      </p:sp>
      <p:grpSp>
        <p:nvGrpSpPr>
          <p:cNvPr id="18" name="Group 26">
            <a:extLst>
              <a:ext uri="{FF2B5EF4-FFF2-40B4-BE49-F238E27FC236}">
                <a16:creationId xmlns:a16="http://schemas.microsoft.com/office/drawing/2014/main" id="{DD72E7A1-D465-6A47-83FF-025685BEF2F1}"/>
              </a:ext>
            </a:extLst>
          </p:cNvPr>
          <p:cNvGrpSpPr/>
          <p:nvPr/>
        </p:nvGrpSpPr>
        <p:grpSpPr>
          <a:xfrm>
            <a:off x="7351472" y="2517531"/>
            <a:ext cx="1084063" cy="843592"/>
            <a:chOff x="6996831" y="2795072"/>
            <a:chExt cx="1084062" cy="843592"/>
          </a:xfrm>
        </p:grpSpPr>
        <p:sp>
          <p:nvSpPr>
            <p:cNvPr id="20" name="Oval 27">
              <a:extLst>
                <a:ext uri="{FF2B5EF4-FFF2-40B4-BE49-F238E27FC236}">
                  <a16:creationId xmlns:a16="http://schemas.microsoft.com/office/drawing/2014/main" id="{F2D5EC8B-B11A-F146-9723-10220F4C8EDC}"/>
                </a:ext>
              </a:extLst>
            </p:cNvPr>
            <p:cNvSpPr/>
            <p:nvPr/>
          </p:nvSpPr>
          <p:spPr>
            <a:xfrm>
              <a:off x="6996831" y="2843471"/>
              <a:ext cx="228600" cy="22860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034"/>
              <a:endParaRPr lang="en-US">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B1582436-48B8-8A4A-95DB-CD4028D0B385}"/>
                </a:ext>
              </a:extLst>
            </p:cNvPr>
            <p:cNvSpPr/>
            <p:nvPr/>
          </p:nvSpPr>
          <p:spPr>
            <a:xfrm>
              <a:off x="7269453" y="2795072"/>
              <a:ext cx="811440" cy="276999"/>
            </a:xfrm>
            <a:prstGeom prst="rect">
              <a:avLst/>
            </a:prstGeom>
          </p:spPr>
          <p:txBody>
            <a:bodyPr wrap="none">
              <a:spAutoFit/>
            </a:bodyPr>
            <a:lstStyle/>
            <a:p>
              <a:pPr algn="ctr" defTabSz="457034"/>
              <a:r>
                <a:rPr lang="en-US" sz="1200" err="1">
                  <a:solidFill>
                    <a:srgbClr val="000000"/>
                  </a:solidFill>
                  <a:latin typeface="Times New Roman" panose="02020603050405020304" pitchFamily="18" charset="0"/>
                  <a:cs typeface="Times New Roman" panose="02020603050405020304" pitchFamily="18" charset="0"/>
                </a:rPr>
                <a:t>Ripretinib</a:t>
              </a:r>
              <a:endParaRPr lang="en-US" sz="1200">
                <a:solidFill>
                  <a:srgbClr val="000000"/>
                </a:solidFill>
                <a:latin typeface="Times New Roman" panose="02020603050405020304" pitchFamily="18" charset="0"/>
                <a:cs typeface="Times New Roman" panose="02020603050405020304" pitchFamily="18" charset="0"/>
              </a:endParaRPr>
            </a:p>
          </p:txBody>
        </p:sp>
        <p:sp>
          <p:nvSpPr>
            <p:cNvPr id="22" name="Oval 29">
              <a:extLst>
                <a:ext uri="{FF2B5EF4-FFF2-40B4-BE49-F238E27FC236}">
                  <a16:creationId xmlns:a16="http://schemas.microsoft.com/office/drawing/2014/main" id="{BC293F6D-0C2D-F643-8746-356CDA862147}"/>
                </a:ext>
              </a:extLst>
            </p:cNvPr>
            <p:cNvSpPr/>
            <p:nvPr/>
          </p:nvSpPr>
          <p:spPr>
            <a:xfrm>
              <a:off x="6996831" y="3410064"/>
              <a:ext cx="228600" cy="22860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034"/>
              <a:endParaRPr lang="en-US">
                <a:solidFill>
                  <a:schemeClr val="tx1"/>
                </a:solidFill>
                <a:latin typeface="Times New Roman" panose="02020603050405020304" pitchFamily="18" charset="0"/>
                <a:cs typeface="Times New Roman" panose="02020603050405020304" pitchFamily="18" charset="0"/>
              </a:endParaRPr>
            </a:p>
          </p:txBody>
        </p:sp>
      </p:grpSp>
      <p:sp>
        <p:nvSpPr>
          <p:cNvPr id="19" name="Rectangle 18">
            <a:extLst>
              <a:ext uri="{FF2B5EF4-FFF2-40B4-BE49-F238E27FC236}">
                <a16:creationId xmlns:a16="http://schemas.microsoft.com/office/drawing/2014/main" id="{7E85531A-ECD9-0344-B82B-E1D35E3F9C00}"/>
              </a:ext>
            </a:extLst>
          </p:cNvPr>
          <p:cNvSpPr/>
          <p:nvPr/>
        </p:nvSpPr>
        <p:spPr>
          <a:xfrm>
            <a:off x="7661580" y="3111860"/>
            <a:ext cx="750474" cy="276973"/>
          </a:xfrm>
          <a:prstGeom prst="rect">
            <a:avLst/>
          </a:prstGeom>
        </p:spPr>
        <p:txBody>
          <a:bodyPr wrap="none" lIns="91414" tIns="45707" rIns="91414" bIns="45707">
            <a:spAutoFit/>
          </a:bodyPr>
          <a:lstStyle/>
          <a:p>
            <a:pPr algn="ctr" defTabSz="457034"/>
            <a:r>
              <a:rPr lang="en-US" sz="1200" err="1">
                <a:solidFill>
                  <a:srgbClr val="000000"/>
                </a:solidFill>
                <a:latin typeface="Times New Roman" panose="02020603050405020304" pitchFamily="18" charset="0"/>
                <a:cs typeface="Times New Roman" panose="02020603050405020304" pitchFamily="18" charset="0"/>
              </a:rPr>
              <a:t>Sunitinib</a:t>
            </a:r>
            <a:endParaRPr lang="en-US" sz="1200">
              <a:solidFill>
                <a:srgbClr val="000000"/>
              </a:solidFill>
              <a:latin typeface="Times New Roman" panose="02020603050405020304" pitchFamily="18" charset="0"/>
              <a:cs typeface="Times New Roman" panose="02020603050405020304" pitchFamily="18" charset="0"/>
            </a:endParaRPr>
          </a:p>
        </p:txBody>
      </p:sp>
      <p:sp>
        <p:nvSpPr>
          <p:cNvPr id="3" name="ZoneTexte 2"/>
          <p:cNvSpPr txBox="1"/>
          <p:nvPr/>
        </p:nvSpPr>
        <p:spPr>
          <a:xfrm>
            <a:off x="6505933" y="2038479"/>
            <a:ext cx="1542410" cy="415498"/>
          </a:xfrm>
          <a:prstGeom prst="rect">
            <a:avLst/>
          </a:prstGeom>
          <a:noFill/>
        </p:spPr>
        <p:txBody>
          <a:bodyPr wrap="none" rtlCol="0">
            <a:spAutoFit/>
          </a:bodyPr>
          <a:lstStyle/>
          <a:p>
            <a:r>
              <a:rPr lang="fr-FR" sz="2100" dirty="0">
                <a:latin typeface="Times New Roman" panose="02020603050405020304" pitchFamily="18" charset="0"/>
                <a:cs typeface="Times New Roman" panose="02020603050405020304" pitchFamily="18" charset="0"/>
              </a:rPr>
              <a:t>Intrigue trial</a:t>
            </a:r>
          </a:p>
        </p:txBody>
      </p:sp>
    </p:spTree>
    <p:extLst>
      <p:ext uri="{BB962C8B-B14F-4D97-AF65-F5344CB8AC3E}">
        <p14:creationId xmlns:p14="http://schemas.microsoft.com/office/powerpoint/2010/main" val="110910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Avapritinib Therapy</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702443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91521F-7FBC-4291-A6C0-D78649098E4F}"/>
              </a:ext>
            </a:extLst>
          </p:cNvPr>
          <p:cNvSpPr/>
          <p:nvPr/>
        </p:nvSpPr>
        <p:spPr>
          <a:xfrm>
            <a:off x="601900" y="1722187"/>
            <a:ext cx="4248470" cy="592731"/>
          </a:xfrm>
          <a:prstGeom prst="rect">
            <a:avLst/>
          </a:prstGeom>
          <a:solidFill>
            <a:schemeClr val="bg1">
              <a:lumMod val="95000"/>
            </a:schemeClr>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defTabSz="457034"/>
            <a:r>
              <a:rPr lang="en-US" sz="1600">
                <a:solidFill>
                  <a:srgbClr val="00263D"/>
                </a:solidFill>
                <a:latin typeface="Times New Roman" panose="02020603050405020304" pitchFamily="18" charset="0"/>
                <a:cs typeface="Times New Roman" panose="02020603050405020304" pitchFamily="18" charset="0"/>
              </a:rPr>
              <a:t>ORR for </a:t>
            </a:r>
            <a:r>
              <a:rPr lang="en-US" sz="1600" err="1">
                <a:solidFill>
                  <a:srgbClr val="00263D"/>
                </a:solidFill>
                <a:latin typeface="Times New Roman" panose="02020603050405020304" pitchFamily="18" charset="0"/>
                <a:cs typeface="Times New Roman" panose="02020603050405020304" pitchFamily="18" charset="0"/>
              </a:rPr>
              <a:t>avapritinib</a:t>
            </a:r>
            <a:r>
              <a:rPr lang="en-US" sz="1600">
                <a:solidFill>
                  <a:srgbClr val="00263D"/>
                </a:solidFill>
                <a:latin typeface="Times New Roman" panose="02020603050405020304" pitchFamily="18" charset="0"/>
                <a:cs typeface="Times New Roman" panose="02020603050405020304" pitchFamily="18" charset="0"/>
              </a:rPr>
              <a:t> in </a:t>
            </a:r>
            <a:r>
              <a:rPr lang="en-US" sz="1600" err="1">
                <a:solidFill>
                  <a:srgbClr val="00263D"/>
                </a:solidFill>
                <a:latin typeface="Times New Roman" panose="02020603050405020304" pitchFamily="18" charset="0"/>
                <a:cs typeface="Times New Roman" panose="02020603050405020304" pitchFamily="18" charset="0"/>
              </a:rPr>
              <a:t>regonaive</a:t>
            </a:r>
            <a:r>
              <a:rPr lang="en-US" sz="1600">
                <a:solidFill>
                  <a:srgbClr val="00263D"/>
                </a:solidFill>
                <a:latin typeface="Times New Roman" panose="02020603050405020304" pitchFamily="18" charset="0"/>
                <a:cs typeface="Times New Roman" panose="02020603050405020304" pitchFamily="18" charset="0"/>
              </a:rPr>
              <a:t> pts: 26%</a:t>
            </a:r>
          </a:p>
          <a:p>
            <a:pPr algn="ctr" defTabSz="457034"/>
            <a:r>
              <a:rPr lang="en-US" sz="1600">
                <a:solidFill>
                  <a:srgbClr val="00263D"/>
                </a:solidFill>
                <a:latin typeface="Times New Roman" panose="02020603050405020304" pitchFamily="18" charset="0"/>
                <a:cs typeface="Times New Roman" panose="02020603050405020304" pitchFamily="18" charset="0"/>
              </a:rPr>
              <a:t>*ORR with </a:t>
            </a:r>
            <a:r>
              <a:rPr lang="en-US" sz="1600" err="1">
                <a:solidFill>
                  <a:srgbClr val="00263D"/>
                </a:solidFill>
                <a:latin typeface="Times New Roman" panose="02020603050405020304" pitchFamily="18" charset="0"/>
                <a:cs typeface="Times New Roman" panose="02020603050405020304" pitchFamily="18" charset="0"/>
              </a:rPr>
              <a:t>Regorafenib</a:t>
            </a:r>
            <a:r>
              <a:rPr lang="en-US" sz="1600">
                <a:solidFill>
                  <a:srgbClr val="00263D"/>
                </a:solidFill>
                <a:latin typeface="Times New Roman" panose="02020603050405020304" pitchFamily="18" charset="0"/>
                <a:cs typeface="Times New Roman" panose="02020603050405020304" pitchFamily="18" charset="0"/>
              </a:rPr>
              <a:t>: 5%</a:t>
            </a:r>
          </a:p>
        </p:txBody>
      </p:sp>
      <p:pic>
        <p:nvPicPr>
          <p:cNvPr id="6" name="Picture 5">
            <a:extLst>
              <a:ext uri="{FF2B5EF4-FFF2-40B4-BE49-F238E27FC236}">
                <a16:creationId xmlns:a16="http://schemas.microsoft.com/office/drawing/2014/main" id="{0AC2C0E9-03C7-487D-860B-C7A3EE320973}"/>
              </a:ext>
            </a:extLst>
          </p:cNvPr>
          <p:cNvPicPr>
            <a:picLocks noChangeAspect="1"/>
          </p:cNvPicPr>
          <p:nvPr/>
        </p:nvPicPr>
        <p:blipFill>
          <a:blip r:embed="rId2"/>
          <a:stretch>
            <a:fillRect/>
          </a:stretch>
        </p:blipFill>
        <p:spPr>
          <a:xfrm>
            <a:off x="146159" y="2438145"/>
            <a:ext cx="4929911" cy="2142991"/>
          </a:xfrm>
          <a:prstGeom prst="rect">
            <a:avLst/>
          </a:prstGeom>
        </p:spPr>
      </p:pic>
      <p:grpSp>
        <p:nvGrpSpPr>
          <p:cNvPr id="5" name="Groupe 4"/>
          <p:cNvGrpSpPr/>
          <p:nvPr/>
        </p:nvGrpSpPr>
        <p:grpSpPr>
          <a:xfrm>
            <a:off x="5735938" y="2019276"/>
            <a:ext cx="3257550" cy="2273820"/>
            <a:chOff x="7647917" y="1549368"/>
            <a:chExt cx="4343400" cy="3031760"/>
          </a:xfrm>
        </p:grpSpPr>
        <p:sp>
          <p:nvSpPr>
            <p:cNvPr id="25" name="Rectangle: Rounded Corners 24">
              <a:extLst>
                <a:ext uri="{FF2B5EF4-FFF2-40B4-BE49-F238E27FC236}">
                  <a16:creationId xmlns:a16="http://schemas.microsoft.com/office/drawing/2014/main" id="{7573CF9D-DA9F-40C1-8C1D-BC6F11EB3203}"/>
                </a:ext>
              </a:extLst>
            </p:cNvPr>
            <p:cNvSpPr/>
            <p:nvPr/>
          </p:nvSpPr>
          <p:spPr>
            <a:xfrm>
              <a:off x="7647917" y="1549368"/>
              <a:ext cx="4343400" cy="3031760"/>
            </a:xfrm>
            <a:prstGeom prst="roundRect">
              <a:avLst>
                <a:gd name="adj" fmla="val 9599"/>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defTabSz="457034"/>
              <a:endParaRPr lang="en-US">
                <a:solidFill>
                  <a:srgbClr val="FFFFFF"/>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163DF4A-362B-4F6C-AC20-D90D44CB6D28}"/>
                </a:ext>
              </a:extLst>
            </p:cNvPr>
            <p:cNvSpPr txBox="1"/>
            <p:nvPr/>
          </p:nvSpPr>
          <p:spPr>
            <a:xfrm>
              <a:off x="7965560" y="4093969"/>
              <a:ext cx="3708115" cy="410333"/>
            </a:xfrm>
            <a:prstGeom prst="rect">
              <a:avLst/>
            </a:prstGeom>
            <a:noFill/>
          </p:spPr>
          <p:txBody>
            <a:bodyPr wrap="square" lIns="91414" tIns="45707" rIns="91414" bIns="45707" rtlCol="0">
              <a:spAutoFit/>
            </a:bodyPr>
            <a:lstStyle/>
            <a:p>
              <a:pPr algn="ctr" defTabSz="457034">
                <a:defRPr/>
              </a:pPr>
              <a:r>
                <a:rPr lang="en-US" sz="1400" b="1">
                  <a:solidFill>
                    <a:srgbClr val="000000"/>
                  </a:solidFill>
                  <a:latin typeface="Times New Roman" panose="02020603050405020304" pitchFamily="18" charset="0"/>
                  <a:cs typeface="Times New Roman" panose="02020603050405020304" pitchFamily="18" charset="0"/>
                </a:rPr>
                <a:t>Primary endpoint: </a:t>
              </a:r>
              <a:r>
                <a:rPr lang="en-US" sz="1400">
                  <a:solidFill>
                    <a:srgbClr val="000000"/>
                  </a:solidFill>
                  <a:latin typeface="Times New Roman" panose="02020603050405020304" pitchFamily="18" charset="0"/>
                  <a:cs typeface="Times New Roman" panose="02020603050405020304" pitchFamily="18" charset="0"/>
                </a:rPr>
                <a:t>PFS</a:t>
              </a:r>
            </a:p>
          </p:txBody>
        </p:sp>
        <p:pic>
          <p:nvPicPr>
            <p:cNvPr id="18" name="Picture 17" descr="A close up of a sign&#10;&#10;Description generated with very high confidence">
              <a:extLst>
                <a:ext uri="{FF2B5EF4-FFF2-40B4-BE49-F238E27FC236}">
                  <a16:creationId xmlns:a16="http://schemas.microsoft.com/office/drawing/2014/main" id="{3854E524-37C4-43E1-990C-4C1BCB6BC7C4}"/>
                </a:ext>
              </a:extLst>
            </p:cNvPr>
            <p:cNvPicPr>
              <a:picLocks noChangeAspect="1"/>
            </p:cNvPicPr>
            <p:nvPr/>
          </p:nvPicPr>
          <p:blipFill>
            <a:blip r:embed="rId3"/>
            <a:stretch>
              <a:fillRect/>
            </a:stretch>
          </p:blipFill>
          <p:spPr>
            <a:xfrm>
              <a:off x="8680341" y="1656343"/>
              <a:ext cx="2505617" cy="711341"/>
            </a:xfrm>
            <a:prstGeom prst="rect">
              <a:avLst/>
            </a:prstGeom>
          </p:spPr>
        </p:pic>
        <p:grpSp>
          <p:nvGrpSpPr>
            <p:cNvPr id="20" name="Group 19">
              <a:extLst>
                <a:ext uri="{FF2B5EF4-FFF2-40B4-BE49-F238E27FC236}">
                  <a16:creationId xmlns:a16="http://schemas.microsoft.com/office/drawing/2014/main" id="{2CF318D3-DED6-F44D-9DFA-E4FD084DEB4A}"/>
                </a:ext>
              </a:extLst>
            </p:cNvPr>
            <p:cNvGrpSpPr/>
            <p:nvPr/>
          </p:nvGrpSpPr>
          <p:grpSpPr>
            <a:xfrm>
              <a:off x="9134953" y="2864167"/>
              <a:ext cx="950099" cy="746295"/>
              <a:chOff x="6291511" y="2216508"/>
              <a:chExt cx="712574" cy="559721"/>
            </a:xfrm>
          </p:grpSpPr>
          <p:cxnSp>
            <p:nvCxnSpPr>
              <p:cNvPr id="21" name="Straight Arrow Connector 63">
                <a:extLst>
                  <a:ext uri="{FF2B5EF4-FFF2-40B4-BE49-F238E27FC236}">
                    <a16:creationId xmlns:a16="http://schemas.microsoft.com/office/drawing/2014/main" id="{AAAEE638-86E5-A244-AA9F-5B119A88E97A}"/>
                  </a:ext>
                </a:extLst>
              </p:cNvPr>
              <p:cNvCxnSpPr>
                <a:cxnSpLocks/>
              </p:cNvCxnSpPr>
              <p:nvPr/>
            </p:nvCxnSpPr>
            <p:spPr>
              <a:xfrm rot="10800000" flipV="1">
                <a:off x="6291512" y="2216508"/>
                <a:ext cx="712573" cy="292429"/>
              </a:xfrm>
              <a:prstGeom prst="bentConnector3">
                <a:avLst>
                  <a:gd name="adj1" fmla="val 50000"/>
                </a:avLst>
              </a:prstGeom>
              <a:ln w="12700">
                <a:solidFill>
                  <a:schemeClr val="bg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63">
                <a:extLst>
                  <a:ext uri="{FF2B5EF4-FFF2-40B4-BE49-F238E27FC236}">
                    <a16:creationId xmlns:a16="http://schemas.microsoft.com/office/drawing/2014/main" id="{26026C2A-27D9-E54B-A4B6-CB8828557360}"/>
                  </a:ext>
                </a:extLst>
              </p:cNvPr>
              <p:cNvCxnSpPr>
                <a:cxnSpLocks/>
              </p:cNvCxnSpPr>
              <p:nvPr/>
            </p:nvCxnSpPr>
            <p:spPr>
              <a:xfrm rot="10800000">
                <a:off x="6291511" y="2508939"/>
                <a:ext cx="712572" cy="267290"/>
              </a:xfrm>
              <a:prstGeom prst="bentConnector3">
                <a:avLst>
                  <a:gd name="adj1" fmla="val 50000"/>
                </a:avLst>
              </a:prstGeom>
              <a:ln w="12700">
                <a:solidFill>
                  <a:schemeClr val="bg2"/>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sp>
          <p:nvSpPr>
            <p:cNvPr id="23" name="Oval 22">
              <a:extLst>
                <a:ext uri="{FF2B5EF4-FFF2-40B4-BE49-F238E27FC236}">
                  <a16:creationId xmlns:a16="http://schemas.microsoft.com/office/drawing/2014/main" id="{7BD89423-05BA-B647-B894-E7349D097D9D}"/>
                </a:ext>
              </a:extLst>
            </p:cNvPr>
            <p:cNvSpPr/>
            <p:nvPr/>
          </p:nvSpPr>
          <p:spPr>
            <a:xfrm>
              <a:off x="8143108" y="2643148"/>
              <a:ext cx="1242341" cy="124234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14" tIns="45707" rIns="91414" bIns="45707" numCol="1" spcCol="0" rtlCol="0" fromWordArt="0" anchor="ctr" anchorCtr="0" forceAA="0" compatLnSpc="1">
              <a:prstTxWarp prst="textNoShape">
                <a:avLst/>
              </a:prstTxWarp>
              <a:noAutofit/>
            </a:bodyPr>
            <a:lstStyle/>
            <a:p>
              <a:pPr algn="ctr" defTabSz="457034"/>
              <a:r>
                <a:rPr lang="en-US" sz="1400">
                  <a:solidFill>
                    <a:srgbClr val="000000"/>
                  </a:solidFill>
                  <a:latin typeface="Times New Roman" panose="02020603050405020304" pitchFamily="18" charset="0"/>
                  <a:cs typeface="Times New Roman" panose="02020603050405020304" pitchFamily="18" charset="0"/>
                </a:rPr>
                <a:t>3L/4L</a:t>
              </a:r>
            </a:p>
            <a:p>
              <a:pPr algn="ctr" defTabSz="457034"/>
              <a:r>
                <a:rPr lang="en-US" sz="1400">
                  <a:solidFill>
                    <a:srgbClr val="000000"/>
                  </a:solidFill>
                  <a:latin typeface="Times New Roman" panose="02020603050405020304" pitchFamily="18" charset="0"/>
                  <a:cs typeface="Times New Roman" panose="02020603050405020304" pitchFamily="18" charset="0"/>
                </a:rPr>
                <a:t>GIST</a:t>
              </a:r>
            </a:p>
            <a:p>
              <a:pPr algn="ctr" defTabSz="457034"/>
              <a:r>
                <a:rPr lang="en-US" sz="1400">
                  <a:solidFill>
                    <a:srgbClr val="000000"/>
                  </a:solidFill>
                  <a:latin typeface="Times New Roman" panose="02020603050405020304" pitchFamily="18" charset="0"/>
                  <a:cs typeface="Times New Roman" panose="02020603050405020304" pitchFamily="18" charset="0"/>
                </a:rPr>
                <a:t>R, 1:1</a:t>
              </a:r>
            </a:p>
          </p:txBody>
        </p:sp>
        <p:grpSp>
          <p:nvGrpSpPr>
            <p:cNvPr id="27" name="Group 26">
              <a:extLst>
                <a:ext uri="{FF2B5EF4-FFF2-40B4-BE49-F238E27FC236}">
                  <a16:creationId xmlns:a16="http://schemas.microsoft.com/office/drawing/2014/main" id="{DD72E7A1-D465-6A47-83FF-025685BEF2F1}"/>
                </a:ext>
              </a:extLst>
            </p:cNvPr>
            <p:cNvGrpSpPr/>
            <p:nvPr/>
          </p:nvGrpSpPr>
          <p:grpSpPr>
            <a:xfrm>
              <a:off x="10107111" y="2637368"/>
              <a:ext cx="1474272" cy="1124789"/>
              <a:chOff x="6996831" y="2795072"/>
              <a:chExt cx="1105702" cy="843592"/>
            </a:xfrm>
          </p:grpSpPr>
          <p:sp>
            <p:nvSpPr>
              <p:cNvPr id="28" name="Oval 27">
                <a:extLst>
                  <a:ext uri="{FF2B5EF4-FFF2-40B4-BE49-F238E27FC236}">
                    <a16:creationId xmlns:a16="http://schemas.microsoft.com/office/drawing/2014/main" id="{F2D5EC8B-B11A-F146-9723-10220F4C8EDC}"/>
                  </a:ext>
                </a:extLst>
              </p:cNvPr>
              <p:cNvSpPr/>
              <p:nvPr/>
            </p:nvSpPr>
            <p:spPr>
              <a:xfrm>
                <a:off x="6996831" y="2843471"/>
                <a:ext cx="228600" cy="2286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034"/>
                <a:endParaRPr lang="en-US">
                  <a:solidFill>
                    <a:srgbClr val="FFFFFF"/>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B1582436-48B8-8A4A-95DB-CD4028D0B385}"/>
                  </a:ext>
                </a:extLst>
              </p:cNvPr>
              <p:cNvSpPr/>
              <p:nvPr/>
            </p:nvSpPr>
            <p:spPr>
              <a:xfrm>
                <a:off x="7247813" y="2795072"/>
                <a:ext cx="854720" cy="276999"/>
              </a:xfrm>
              <a:prstGeom prst="rect">
                <a:avLst/>
              </a:prstGeom>
            </p:spPr>
            <p:txBody>
              <a:bodyPr wrap="none">
                <a:spAutoFit/>
              </a:bodyPr>
              <a:lstStyle/>
              <a:p>
                <a:pPr algn="ctr" defTabSz="457034"/>
                <a:r>
                  <a:rPr lang="en-US" sz="1200">
                    <a:solidFill>
                      <a:srgbClr val="000000"/>
                    </a:solidFill>
                    <a:latin typeface="Times New Roman" panose="02020603050405020304" pitchFamily="18" charset="0"/>
                    <a:cs typeface="Times New Roman" panose="02020603050405020304" pitchFamily="18" charset="0"/>
                  </a:rPr>
                  <a:t>avapritinib</a:t>
                </a:r>
              </a:p>
            </p:txBody>
          </p:sp>
          <p:sp>
            <p:nvSpPr>
              <p:cNvPr id="30" name="Oval 29">
                <a:extLst>
                  <a:ext uri="{FF2B5EF4-FFF2-40B4-BE49-F238E27FC236}">
                    <a16:creationId xmlns:a16="http://schemas.microsoft.com/office/drawing/2014/main" id="{BC293F6D-0C2D-F643-8746-356CDA862147}"/>
                  </a:ext>
                </a:extLst>
              </p:cNvPr>
              <p:cNvSpPr/>
              <p:nvPr/>
            </p:nvSpPr>
            <p:spPr>
              <a:xfrm>
                <a:off x="6996831" y="3410064"/>
                <a:ext cx="228600" cy="2286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034"/>
                <a:endParaRPr lang="en-US">
                  <a:solidFill>
                    <a:srgbClr val="FFFFFF"/>
                  </a:solidFill>
                  <a:latin typeface="Times New Roman" panose="02020603050405020304" pitchFamily="18" charset="0"/>
                  <a:cs typeface="Times New Roman" panose="02020603050405020304" pitchFamily="18" charset="0"/>
                </a:endParaRPr>
              </a:p>
            </p:txBody>
          </p:sp>
        </p:grpSp>
        <p:sp>
          <p:nvSpPr>
            <p:cNvPr id="31" name="Rectangle 30">
              <a:extLst>
                <a:ext uri="{FF2B5EF4-FFF2-40B4-BE49-F238E27FC236}">
                  <a16:creationId xmlns:a16="http://schemas.microsoft.com/office/drawing/2014/main" id="{7E85531A-ECD9-0344-B82B-E1D35E3F9C00}"/>
                </a:ext>
              </a:extLst>
            </p:cNvPr>
            <p:cNvSpPr/>
            <p:nvPr/>
          </p:nvSpPr>
          <p:spPr>
            <a:xfrm>
              <a:off x="10436850" y="3394079"/>
              <a:ext cx="1195131" cy="369297"/>
            </a:xfrm>
            <a:prstGeom prst="rect">
              <a:avLst/>
            </a:prstGeom>
          </p:spPr>
          <p:txBody>
            <a:bodyPr wrap="none" lIns="91414" tIns="45707" rIns="91414" bIns="45707">
              <a:spAutoFit/>
            </a:bodyPr>
            <a:lstStyle/>
            <a:p>
              <a:pPr algn="ctr" defTabSz="457034"/>
              <a:r>
                <a:rPr lang="en-US" sz="1200">
                  <a:solidFill>
                    <a:srgbClr val="000000"/>
                  </a:solidFill>
                  <a:latin typeface="Times New Roman" panose="02020603050405020304" pitchFamily="18" charset="0"/>
                  <a:cs typeface="Times New Roman" panose="02020603050405020304" pitchFamily="18" charset="0"/>
                </a:rPr>
                <a:t>regorafenib</a:t>
              </a:r>
            </a:p>
          </p:txBody>
        </p:sp>
      </p:grpSp>
      <p:sp>
        <p:nvSpPr>
          <p:cNvPr id="26" name="Arrow: Chevron 15">
            <a:extLst>
              <a:ext uri="{FF2B5EF4-FFF2-40B4-BE49-F238E27FC236}">
                <a16:creationId xmlns:a16="http://schemas.microsoft.com/office/drawing/2014/main" id="{4222BEC7-5965-4AD7-9260-E86179AA6D01}"/>
              </a:ext>
            </a:extLst>
          </p:cNvPr>
          <p:cNvSpPr/>
          <p:nvPr/>
        </p:nvSpPr>
        <p:spPr>
          <a:xfrm>
            <a:off x="5230781" y="2747525"/>
            <a:ext cx="351846" cy="849451"/>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defTabSz="457034"/>
            <a:endParaRPr lang="en-US">
              <a:solidFill>
                <a:srgbClr val="000000"/>
              </a:solidFill>
              <a:latin typeface="Times New Roman" panose="02020603050405020304" pitchFamily="18" charset="0"/>
              <a:cs typeface="Times New Roman" panose="02020603050405020304" pitchFamily="18" charset="0"/>
            </a:endParaRPr>
          </a:p>
        </p:txBody>
      </p:sp>
      <p:sp>
        <p:nvSpPr>
          <p:cNvPr id="32" name="Text Box 36"/>
          <p:cNvSpPr txBox="1">
            <a:spLocks noChangeArrowheads="1"/>
          </p:cNvSpPr>
          <p:nvPr/>
        </p:nvSpPr>
        <p:spPr bwMode="auto">
          <a:xfrm>
            <a:off x="6348289" y="5390991"/>
            <a:ext cx="2470496" cy="52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i="1">
                <a:latin typeface="Times New Roman" panose="02020603050405020304" pitchFamily="18" charset="0"/>
                <a:cs typeface="Times New Roman" pitchFamily="18" charset="0"/>
              </a:rPr>
              <a:t>Heinrich et al, CTOS 2018</a:t>
            </a:r>
          </a:p>
          <a:p>
            <a:pPr eaLnBrk="1" hangingPunct="1"/>
            <a:r>
              <a:rPr lang="fr-FR" sz="1400" i="1">
                <a:solidFill>
                  <a:schemeClr val="tx1">
                    <a:lumMod val="50000"/>
                  </a:schemeClr>
                </a:solidFill>
                <a:latin typeface="Times New Roman" panose="02020603050405020304" pitchFamily="18" charset="0"/>
                <a:ea typeface="ＭＳ Ｐゴシック" pitchFamily="34" charset="-128"/>
                <a:cs typeface="Times New Roman" panose="02020603050405020304" pitchFamily="18" charset="0"/>
              </a:rPr>
              <a:t>*Demetri G. et al, Lancet, 2012</a:t>
            </a:r>
          </a:p>
        </p:txBody>
      </p:sp>
      <p:sp>
        <p:nvSpPr>
          <p:cNvPr id="9" name="Rectangle 8"/>
          <p:cNvSpPr/>
          <p:nvPr/>
        </p:nvSpPr>
        <p:spPr>
          <a:xfrm>
            <a:off x="503235" y="4827591"/>
            <a:ext cx="8490253" cy="553972"/>
          </a:xfrm>
          <a:prstGeom prst="rect">
            <a:avLst/>
          </a:prstGeom>
          <a:solidFill>
            <a:schemeClr val="bg1">
              <a:lumMod val="95000"/>
            </a:schemeClr>
          </a:solidFill>
        </p:spPr>
        <p:txBody>
          <a:bodyPr wrap="square" lIns="91414" tIns="45707" rIns="91414" bIns="45707">
            <a:spAutoFit/>
          </a:bodyPr>
          <a:lstStyle/>
          <a:p>
            <a:pPr algn="ctr"/>
            <a:r>
              <a:rPr lang="en-US" sz="1500">
                <a:latin typeface="Times New Roman" panose="02020603050405020304" pitchFamily="18" charset="0"/>
                <a:cs typeface="Times New Roman" panose="02020603050405020304" pitchFamily="18" charset="0"/>
              </a:rPr>
              <a:t>Phase III VOYAGER trial comparing </a:t>
            </a:r>
            <a:r>
              <a:rPr lang="en-US" sz="1500" err="1">
                <a:latin typeface="Times New Roman" panose="02020603050405020304" pitchFamily="18" charset="0"/>
                <a:cs typeface="Times New Roman" panose="02020603050405020304" pitchFamily="18" charset="0"/>
              </a:rPr>
              <a:t>avapritinib</a:t>
            </a:r>
            <a:r>
              <a:rPr lang="en-US" sz="1500">
                <a:latin typeface="Times New Roman" panose="02020603050405020304" pitchFamily="18" charset="0"/>
                <a:cs typeface="Times New Roman" panose="02020603050405020304" pitchFamily="18" charset="0"/>
              </a:rPr>
              <a:t> to </a:t>
            </a:r>
            <a:r>
              <a:rPr lang="en-US" sz="1500" err="1">
                <a:latin typeface="Times New Roman" panose="02020603050405020304" pitchFamily="18" charset="0"/>
                <a:cs typeface="Times New Roman" panose="02020603050405020304" pitchFamily="18" charset="0"/>
              </a:rPr>
              <a:t>regorafenib</a:t>
            </a:r>
            <a:r>
              <a:rPr lang="en-US" sz="1500">
                <a:latin typeface="Times New Roman" panose="02020603050405020304" pitchFamily="18" charset="0"/>
                <a:cs typeface="Times New Roman" panose="02020603050405020304" pitchFamily="18" charset="0"/>
              </a:rPr>
              <a:t> failed to meet the primary endpoint (2020) and </a:t>
            </a:r>
            <a:r>
              <a:rPr lang="en-US" sz="1500" err="1">
                <a:latin typeface="Times New Roman" panose="02020603050405020304" pitchFamily="18" charset="0"/>
                <a:cs typeface="Times New Roman" panose="02020603050405020304" pitchFamily="18" charset="0"/>
              </a:rPr>
              <a:t>avapritinib</a:t>
            </a:r>
            <a:r>
              <a:rPr lang="en-US" sz="1500">
                <a:latin typeface="Times New Roman" panose="02020603050405020304" pitchFamily="18" charset="0"/>
                <a:cs typeface="Times New Roman" panose="02020603050405020304" pitchFamily="18" charset="0"/>
              </a:rPr>
              <a:t> did not received the regulatory authorization </a:t>
            </a:r>
            <a:r>
              <a:rPr lang="en-US" sz="1500" err="1">
                <a:latin typeface="Times New Roman" panose="02020603050405020304" pitchFamily="18" charset="0"/>
                <a:cs typeface="Times New Roman" panose="02020603050405020304" pitchFamily="18" charset="0"/>
              </a:rPr>
              <a:t>fot</a:t>
            </a:r>
            <a:r>
              <a:rPr lang="en-US" sz="1500">
                <a:latin typeface="Times New Roman" panose="02020603050405020304" pitchFamily="18" charset="0"/>
                <a:cs typeface="Times New Roman" panose="02020603050405020304" pitchFamily="18" charset="0"/>
              </a:rPr>
              <a:t> the treatment of KIT-mutant GIST</a:t>
            </a:r>
            <a:endParaRPr lang="fr-FR" sz="1500">
              <a:latin typeface="Times New Roman" panose="02020603050405020304" pitchFamily="18" charset="0"/>
              <a:cs typeface="Times New Roman" panose="02020603050405020304" pitchFamily="18" charset="0"/>
            </a:endParaRPr>
          </a:p>
        </p:txBody>
      </p:sp>
      <p:sp>
        <p:nvSpPr>
          <p:cNvPr id="2" name="Rectangle 1"/>
          <p:cNvSpPr/>
          <p:nvPr/>
        </p:nvSpPr>
        <p:spPr>
          <a:xfrm>
            <a:off x="930037" y="4077711"/>
            <a:ext cx="1872208" cy="211495"/>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prstTxWarp prst="textNoShape">
              <a:avLst/>
            </a:prstTxWarp>
            <a:noAutofit/>
          </a:bodyPr>
          <a:lstStyle/>
          <a:p>
            <a:pPr algn="ctr"/>
            <a:endParaRPr lang="fr-FR">
              <a:latin typeface="Times New Roman" panose="02020603050405020304" pitchFamily="18" charset="0"/>
              <a:cs typeface="Times New Roman" panose="02020603050405020304" pitchFamily="18" charset="0"/>
            </a:endParaRPr>
          </a:p>
        </p:txBody>
      </p:sp>
      <p:sp>
        <p:nvSpPr>
          <p:cNvPr id="3" name="Rectangle 2"/>
          <p:cNvSpPr/>
          <p:nvPr/>
        </p:nvSpPr>
        <p:spPr>
          <a:xfrm>
            <a:off x="6672487" y="4314582"/>
            <a:ext cx="1603324" cy="338554"/>
          </a:xfrm>
          <a:prstGeom prst="rect">
            <a:avLst/>
          </a:prstGeom>
        </p:spPr>
        <p:txBody>
          <a:bodyPr wrap="none">
            <a:spAutoFit/>
          </a:bodyPr>
          <a:lstStyle/>
          <a:p>
            <a:r>
              <a:rPr lang="en-US" sz="1600">
                <a:solidFill>
                  <a:srgbClr val="000000"/>
                </a:solidFill>
                <a:latin typeface="Times New Roman" panose="02020603050405020304" pitchFamily="18" charset="0"/>
                <a:cs typeface="Times New Roman" panose="02020603050405020304" pitchFamily="18" charset="0"/>
              </a:rPr>
              <a:t>(NCT03465722) </a:t>
            </a:r>
            <a:endParaRPr lang="fr-FR">
              <a:latin typeface="Times New Roman" panose="02020603050405020304" pitchFamily="18" charset="0"/>
              <a:cs typeface="Times New Roman" panose="02020603050405020304" pitchFamily="18" charset="0"/>
            </a:endParaRPr>
          </a:p>
        </p:txBody>
      </p:sp>
      <p:sp>
        <p:nvSpPr>
          <p:cNvPr id="33" name="ZoneTexte 32"/>
          <p:cNvSpPr txBox="1"/>
          <p:nvPr/>
        </p:nvSpPr>
        <p:spPr>
          <a:xfrm>
            <a:off x="724410" y="407253"/>
            <a:ext cx="7665059" cy="461639"/>
          </a:xfrm>
          <a:prstGeom prst="rect">
            <a:avLst/>
          </a:prstGeom>
          <a:noFill/>
        </p:spPr>
        <p:txBody>
          <a:bodyPr wrap="none" lIns="91414" tIns="45707" rIns="91414" bIns="45707" rtlCol="0">
            <a:spAutoFit/>
          </a:bodyPr>
          <a:lstStyle/>
          <a:p>
            <a:r>
              <a:rPr lang="fr-FR" sz="2400" dirty="0" err="1">
                <a:solidFill>
                  <a:srgbClr val="002060"/>
                </a:solidFill>
                <a:latin typeface="+mj-lt"/>
                <a:cs typeface="Times New Roman" panose="02020603050405020304" pitchFamily="18" charset="0"/>
              </a:rPr>
              <a:t>Avapritinib</a:t>
            </a:r>
            <a:r>
              <a:rPr lang="fr-FR" sz="2400" dirty="0">
                <a:solidFill>
                  <a:srgbClr val="002060"/>
                </a:solidFill>
                <a:latin typeface="+mj-lt"/>
                <a:cs typeface="Times New Roman" panose="02020603050405020304" pitchFamily="18" charset="0"/>
              </a:rPr>
              <a:t> vs </a:t>
            </a:r>
            <a:r>
              <a:rPr lang="fr-FR" sz="2400" dirty="0" err="1">
                <a:solidFill>
                  <a:srgbClr val="002060"/>
                </a:solidFill>
                <a:latin typeface="+mj-lt"/>
                <a:cs typeface="Times New Roman" panose="02020603050405020304" pitchFamily="18" charset="0"/>
              </a:rPr>
              <a:t>Regorafenib</a:t>
            </a:r>
            <a:r>
              <a:rPr lang="fr-FR" sz="2400" dirty="0">
                <a:solidFill>
                  <a:srgbClr val="002060"/>
                </a:solidFill>
                <a:latin typeface="+mj-lt"/>
                <a:cs typeface="Times New Roman" panose="02020603050405020304" pitchFamily="18" charset="0"/>
              </a:rPr>
              <a:t> (3rd line): phase III Voyager trial</a:t>
            </a:r>
            <a:endParaRPr lang="en-US" sz="2100"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2380114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CEB4C1B7-86B7-014A-8A75-79DA54A987FA}"/>
              </a:ext>
            </a:extLst>
          </p:cNvPr>
          <p:cNvSpPr>
            <a:spLocks noChangeArrowheads="1"/>
          </p:cNvSpPr>
          <p:nvPr/>
        </p:nvSpPr>
        <p:spPr bwMode="auto">
          <a:xfrm>
            <a:off x="795338" y="879475"/>
            <a:ext cx="7485062" cy="5764213"/>
          </a:xfrm>
          <a:prstGeom prst="rect">
            <a:avLst/>
          </a:prstGeom>
          <a:solidFill>
            <a:srgbClr val="FFFFFF"/>
          </a:solidFill>
          <a:ln w="3175">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itchFamily="2" charset="2"/>
              <a:buChar char="n"/>
            </a:pPr>
            <a:r>
              <a:rPr lang="el-GR" altLang="en-US" sz="1800">
                <a:cs typeface="Arial" panose="020B0604020202020204" pitchFamily="34" charset="0"/>
              </a:rPr>
              <a:t>Πριν από τον 21</a:t>
            </a:r>
            <a:r>
              <a:rPr lang="el-GR" altLang="en-US" sz="1800" baseline="30000">
                <a:cs typeface="Arial" panose="020B0604020202020204" pitchFamily="34" charset="0"/>
              </a:rPr>
              <a:t>ο</a:t>
            </a:r>
            <a:r>
              <a:rPr lang="el-GR" altLang="en-US" sz="1800">
                <a:cs typeface="Arial" panose="020B0604020202020204" pitchFamily="34" charset="0"/>
              </a:rPr>
              <a:t> αιώνα, η υποτροπή ήταν κατά κανόνα μοιραία</a:t>
            </a:r>
            <a:endParaRPr lang="en-US" altLang="en-US" sz="1800">
              <a:cs typeface="Arial" panose="020B0604020202020204" pitchFamily="34" charset="0"/>
            </a:endParaRPr>
          </a:p>
        </p:txBody>
      </p:sp>
      <p:sp>
        <p:nvSpPr>
          <p:cNvPr id="19458" name="Rectangle 4">
            <a:extLst>
              <a:ext uri="{FF2B5EF4-FFF2-40B4-BE49-F238E27FC236}">
                <a16:creationId xmlns:a16="http://schemas.microsoft.com/office/drawing/2014/main" id="{EDCE4F8A-2150-A642-888D-0AF15D3130E0}"/>
              </a:ext>
            </a:extLst>
          </p:cNvPr>
          <p:cNvSpPr>
            <a:spLocks noChangeArrowheads="1"/>
          </p:cNvSpPr>
          <p:nvPr/>
        </p:nvSpPr>
        <p:spPr bwMode="auto">
          <a:xfrm>
            <a:off x="4591050" y="5691188"/>
            <a:ext cx="741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500">
                <a:solidFill>
                  <a:srgbClr val="000000"/>
                </a:solidFill>
                <a:latin typeface="Calibri" panose="020F0502020204030204" pitchFamily="34" charset="0"/>
              </a:rPr>
              <a:t>Years</a:t>
            </a:r>
            <a:endParaRPr lang="en-US" altLang="en-US" sz="1800">
              <a:latin typeface="Calibri" panose="020F0502020204030204" pitchFamily="34" charset="0"/>
            </a:endParaRPr>
          </a:p>
        </p:txBody>
      </p:sp>
      <p:sp>
        <p:nvSpPr>
          <p:cNvPr id="19459" name="Rectangle 5">
            <a:extLst>
              <a:ext uri="{FF2B5EF4-FFF2-40B4-BE49-F238E27FC236}">
                <a16:creationId xmlns:a16="http://schemas.microsoft.com/office/drawing/2014/main" id="{E12AF631-B3D9-C04C-93A6-75321BBDB283}"/>
              </a:ext>
            </a:extLst>
          </p:cNvPr>
          <p:cNvSpPr>
            <a:spLocks noChangeArrowheads="1"/>
          </p:cNvSpPr>
          <p:nvPr/>
        </p:nvSpPr>
        <p:spPr bwMode="auto">
          <a:xfrm>
            <a:off x="7213600" y="5286375"/>
            <a:ext cx="266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16</a:t>
            </a:r>
            <a:endParaRPr lang="en-US" altLang="en-US" sz="1800">
              <a:latin typeface="Calibri" panose="020F0502020204030204" pitchFamily="34" charset="0"/>
            </a:endParaRPr>
          </a:p>
        </p:txBody>
      </p:sp>
      <p:sp>
        <p:nvSpPr>
          <p:cNvPr id="19460" name="Rectangle 6">
            <a:extLst>
              <a:ext uri="{FF2B5EF4-FFF2-40B4-BE49-F238E27FC236}">
                <a16:creationId xmlns:a16="http://schemas.microsoft.com/office/drawing/2014/main" id="{03720695-6E17-D94D-B7D3-B495DB92A932}"/>
              </a:ext>
            </a:extLst>
          </p:cNvPr>
          <p:cNvSpPr>
            <a:spLocks noChangeArrowheads="1"/>
          </p:cNvSpPr>
          <p:nvPr/>
        </p:nvSpPr>
        <p:spPr bwMode="auto">
          <a:xfrm>
            <a:off x="6610350" y="5286375"/>
            <a:ext cx="266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14</a:t>
            </a:r>
            <a:endParaRPr lang="en-US" altLang="en-US" sz="1800">
              <a:latin typeface="Calibri" panose="020F0502020204030204" pitchFamily="34" charset="0"/>
            </a:endParaRPr>
          </a:p>
        </p:txBody>
      </p:sp>
      <p:sp>
        <p:nvSpPr>
          <p:cNvPr id="19461" name="Rectangle 7">
            <a:extLst>
              <a:ext uri="{FF2B5EF4-FFF2-40B4-BE49-F238E27FC236}">
                <a16:creationId xmlns:a16="http://schemas.microsoft.com/office/drawing/2014/main" id="{FFBD39D5-6696-8642-9546-635A724184A6}"/>
              </a:ext>
            </a:extLst>
          </p:cNvPr>
          <p:cNvSpPr>
            <a:spLocks noChangeArrowheads="1"/>
          </p:cNvSpPr>
          <p:nvPr/>
        </p:nvSpPr>
        <p:spPr bwMode="auto">
          <a:xfrm>
            <a:off x="6003925" y="5286375"/>
            <a:ext cx="266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12</a:t>
            </a:r>
            <a:endParaRPr lang="en-US" altLang="en-US" sz="1800">
              <a:latin typeface="Calibri" panose="020F0502020204030204" pitchFamily="34" charset="0"/>
            </a:endParaRPr>
          </a:p>
        </p:txBody>
      </p:sp>
      <p:sp>
        <p:nvSpPr>
          <p:cNvPr id="19462" name="Rectangle 8">
            <a:extLst>
              <a:ext uri="{FF2B5EF4-FFF2-40B4-BE49-F238E27FC236}">
                <a16:creationId xmlns:a16="http://schemas.microsoft.com/office/drawing/2014/main" id="{A89BE1C9-5542-5041-AF73-F6FE31CB0C02}"/>
              </a:ext>
            </a:extLst>
          </p:cNvPr>
          <p:cNvSpPr>
            <a:spLocks noChangeArrowheads="1"/>
          </p:cNvSpPr>
          <p:nvPr/>
        </p:nvSpPr>
        <p:spPr bwMode="auto">
          <a:xfrm>
            <a:off x="5400675" y="5286375"/>
            <a:ext cx="266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10</a:t>
            </a:r>
            <a:endParaRPr lang="en-US" altLang="en-US" sz="1800">
              <a:latin typeface="Calibri" panose="020F0502020204030204" pitchFamily="34" charset="0"/>
            </a:endParaRPr>
          </a:p>
        </p:txBody>
      </p:sp>
      <p:sp>
        <p:nvSpPr>
          <p:cNvPr id="19463" name="Rectangle 9">
            <a:extLst>
              <a:ext uri="{FF2B5EF4-FFF2-40B4-BE49-F238E27FC236}">
                <a16:creationId xmlns:a16="http://schemas.microsoft.com/office/drawing/2014/main" id="{F8A50CBE-F90A-9043-85E7-8E6C94DD2DA4}"/>
              </a:ext>
            </a:extLst>
          </p:cNvPr>
          <p:cNvSpPr>
            <a:spLocks noChangeArrowheads="1"/>
          </p:cNvSpPr>
          <p:nvPr/>
        </p:nvSpPr>
        <p:spPr bwMode="auto">
          <a:xfrm>
            <a:off x="4856163" y="5286375"/>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8</a:t>
            </a:r>
            <a:endParaRPr lang="en-US" altLang="en-US" sz="1800">
              <a:latin typeface="Calibri" panose="020F0502020204030204" pitchFamily="34" charset="0"/>
            </a:endParaRPr>
          </a:p>
        </p:txBody>
      </p:sp>
      <p:sp>
        <p:nvSpPr>
          <p:cNvPr id="19464" name="Rectangle 10">
            <a:extLst>
              <a:ext uri="{FF2B5EF4-FFF2-40B4-BE49-F238E27FC236}">
                <a16:creationId xmlns:a16="http://schemas.microsoft.com/office/drawing/2014/main" id="{00AB9D06-14E3-2A4B-8575-61249E450AD4}"/>
              </a:ext>
            </a:extLst>
          </p:cNvPr>
          <p:cNvSpPr>
            <a:spLocks noChangeArrowheads="1"/>
          </p:cNvSpPr>
          <p:nvPr/>
        </p:nvSpPr>
        <p:spPr bwMode="auto">
          <a:xfrm>
            <a:off x="4252913" y="5286375"/>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6</a:t>
            </a:r>
            <a:endParaRPr lang="en-US" altLang="en-US" sz="1800">
              <a:latin typeface="Calibri" panose="020F0502020204030204" pitchFamily="34" charset="0"/>
            </a:endParaRPr>
          </a:p>
        </p:txBody>
      </p:sp>
      <p:sp>
        <p:nvSpPr>
          <p:cNvPr id="19465" name="Rectangle 11">
            <a:extLst>
              <a:ext uri="{FF2B5EF4-FFF2-40B4-BE49-F238E27FC236}">
                <a16:creationId xmlns:a16="http://schemas.microsoft.com/office/drawing/2014/main" id="{D51168FE-5076-FC4F-AAA8-A79D5AE82553}"/>
              </a:ext>
            </a:extLst>
          </p:cNvPr>
          <p:cNvSpPr>
            <a:spLocks noChangeArrowheads="1"/>
          </p:cNvSpPr>
          <p:nvPr/>
        </p:nvSpPr>
        <p:spPr bwMode="auto">
          <a:xfrm>
            <a:off x="3649663" y="5286375"/>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4</a:t>
            </a:r>
            <a:endParaRPr lang="en-US" altLang="en-US" sz="1800">
              <a:latin typeface="Calibri" panose="020F0502020204030204" pitchFamily="34" charset="0"/>
            </a:endParaRPr>
          </a:p>
        </p:txBody>
      </p:sp>
      <p:sp>
        <p:nvSpPr>
          <p:cNvPr id="19466" name="Rectangle 12">
            <a:extLst>
              <a:ext uri="{FF2B5EF4-FFF2-40B4-BE49-F238E27FC236}">
                <a16:creationId xmlns:a16="http://schemas.microsoft.com/office/drawing/2014/main" id="{ABA6FC55-4E02-D24C-BE15-B4B100B99149}"/>
              </a:ext>
            </a:extLst>
          </p:cNvPr>
          <p:cNvSpPr>
            <a:spLocks noChangeArrowheads="1"/>
          </p:cNvSpPr>
          <p:nvPr/>
        </p:nvSpPr>
        <p:spPr bwMode="auto">
          <a:xfrm>
            <a:off x="3046413" y="5286375"/>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2</a:t>
            </a:r>
            <a:endParaRPr lang="en-US" altLang="en-US" sz="1800">
              <a:latin typeface="Calibri" panose="020F0502020204030204" pitchFamily="34" charset="0"/>
            </a:endParaRPr>
          </a:p>
        </p:txBody>
      </p:sp>
      <p:sp>
        <p:nvSpPr>
          <p:cNvPr id="19467" name="Rectangle 13">
            <a:extLst>
              <a:ext uri="{FF2B5EF4-FFF2-40B4-BE49-F238E27FC236}">
                <a16:creationId xmlns:a16="http://schemas.microsoft.com/office/drawing/2014/main" id="{9B6A56BA-5F78-F24A-AAC4-EDBF87F0FE52}"/>
              </a:ext>
            </a:extLst>
          </p:cNvPr>
          <p:cNvSpPr>
            <a:spLocks noChangeArrowheads="1"/>
          </p:cNvSpPr>
          <p:nvPr/>
        </p:nvSpPr>
        <p:spPr bwMode="auto">
          <a:xfrm>
            <a:off x="2439988" y="5286375"/>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0</a:t>
            </a:r>
            <a:endParaRPr lang="en-US" altLang="en-US" sz="1800">
              <a:latin typeface="Calibri" panose="020F0502020204030204" pitchFamily="34" charset="0"/>
            </a:endParaRPr>
          </a:p>
        </p:txBody>
      </p:sp>
      <p:sp>
        <p:nvSpPr>
          <p:cNvPr id="19468" name="Rectangle 14">
            <a:extLst>
              <a:ext uri="{FF2B5EF4-FFF2-40B4-BE49-F238E27FC236}">
                <a16:creationId xmlns:a16="http://schemas.microsoft.com/office/drawing/2014/main" id="{44168EF5-2817-C642-A344-76FD6404D504}"/>
              </a:ext>
            </a:extLst>
          </p:cNvPr>
          <p:cNvSpPr>
            <a:spLocks noChangeArrowheads="1"/>
          </p:cNvSpPr>
          <p:nvPr/>
        </p:nvSpPr>
        <p:spPr bwMode="auto">
          <a:xfrm rot="-5400000">
            <a:off x="666750" y="3414713"/>
            <a:ext cx="2393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500">
                <a:solidFill>
                  <a:srgbClr val="000000"/>
                </a:solidFill>
                <a:latin typeface="Calibri" panose="020F0502020204030204" pitchFamily="34" charset="0"/>
              </a:rPr>
              <a:t>Fraction Surviving</a:t>
            </a:r>
            <a:endParaRPr lang="en-US" altLang="en-US" sz="1800">
              <a:latin typeface="Calibri" panose="020F0502020204030204" pitchFamily="34" charset="0"/>
            </a:endParaRPr>
          </a:p>
        </p:txBody>
      </p:sp>
      <p:sp>
        <p:nvSpPr>
          <p:cNvPr id="19469" name="Rectangle 15">
            <a:extLst>
              <a:ext uri="{FF2B5EF4-FFF2-40B4-BE49-F238E27FC236}">
                <a16:creationId xmlns:a16="http://schemas.microsoft.com/office/drawing/2014/main" id="{3466AB42-F5E3-DE47-9927-F4E4AAAF497B}"/>
              </a:ext>
            </a:extLst>
          </p:cNvPr>
          <p:cNvSpPr>
            <a:spLocks noChangeArrowheads="1"/>
          </p:cNvSpPr>
          <p:nvPr/>
        </p:nvSpPr>
        <p:spPr bwMode="auto">
          <a:xfrm>
            <a:off x="2138363" y="1857375"/>
            <a:ext cx="3333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1.0</a:t>
            </a:r>
            <a:endParaRPr lang="en-US" altLang="en-US" sz="1800">
              <a:latin typeface="Calibri" panose="020F0502020204030204" pitchFamily="34" charset="0"/>
            </a:endParaRPr>
          </a:p>
        </p:txBody>
      </p:sp>
      <p:sp>
        <p:nvSpPr>
          <p:cNvPr id="19470" name="Rectangle 16">
            <a:extLst>
              <a:ext uri="{FF2B5EF4-FFF2-40B4-BE49-F238E27FC236}">
                <a16:creationId xmlns:a16="http://schemas.microsoft.com/office/drawing/2014/main" id="{D5764D26-B758-B642-9196-7F3CF22EF7B5}"/>
              </a:ext>
            </a:extLst>
          </p:cNvPr>
          <p:cNvSpPr>
            <a:spLocks noChangeArrowheads="1"/>
          </p:cNvSpPr>
          <p:nvPr/>
        </p:nvSpPr>
        <p:spPr bwMode="auto">
          <a:xfrm>
            <a:off x="2255838" y="2501900"/>
            <a:ext cx="2000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.8</a:t>
            </a:r>
            <a:endParaRPr lang="en-US" altLang="en-US" sz="1800">
              <a:latin typeface="Calibri" panose="020F0502020204030204" pitchFamily="34" charset="0"/>
            </a:endParaRPr>
          </a:p>
        </p:txBody>
      </p:sp>
      <p:sp>
        <p:nvSpPr>
          <p:cNvPr id="19471" name="Rectangle 17">
            <a:extLst>
              <a:ext uri="{FF2B5EF4-FFF2-40B4-BE49-F238E27FC236}">
                <a16:creationId xmlns:a16="http://schemas.microsoft.com/office/drawing/2014/main" id="{6981E37F-4CC0-9B4B-959D-85DF6066D4CE}"/>
              </a:ext>
            </a:extLst>
          </p:cNvPr>
          <p:cNvSpPr>
            <a:spLocks noChangeArrowheads="1"/>
          </p:cNvSpPr>
          <p:nvPr/>
        </p:nvSpPr>
        <p:spPr bwMode="auto">
          <a:xfrm>
            <a:off x="2255838" y="3144838"/>
            <a:ext cx="2000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.6</a:t>
            </a:r>
            <a:endParaRPr lang="en-US" altLang="en-US" sz="1800">
              <a:latin typeface="Calibri" panose="020F0502020204030204" pitchFamily="34" charset="0"/>
            </a:endParaRPr>
          </a:p>
        </p:txBody>
      </p:sp>
      <p:sp>
        <p:nvSpPr>
          <p:cNvPr id="19472" name="Rectangle 18">
            <a:extLst>
              <a:ext uri="{FF2B5EF4-FFF2-40B4-BE49-F238E27FC236}">
                <a16:creationId xmlns:a16="http://schemas.microsoft.com/office/drawing/2014/main" id="{F0B0EDEA-68F7-744C-992F-504B22D1A2F6}"/>
              </a:ext>
            </a:extLst>
          </p:cNvPr>
          <p:cNvSpPr>
            <a:spLocks noChangeArrowheads="1"/>
          </p:cNvSpPr>
          <p:nvPr/>
        </p:nvSpPr>
        <p:spPr bwMode="auto">
          <a:xfrm>
            <a:off x="2255838" y="3790950"/>
            <a:ext cx="2000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.4</a:t>
            </a:r>
            <a:endParaRPr lang="en-US" altLang="en-US" sz="1800">
              <a:latin typeface="Calibri" panose="020F0502020204030204" pitchFamily="34" charset="0"/>
            </a:endParaRPr>
          </a:p>
        </p:txBody>
      </p:sp>
      <p:sp>
        <p:nvSpPr>
          <p:cNvPr id="19473" name="Rectangle 19">
            <a:extLst>
              <a:ext uri="{FF2B5EF4-FFF2-40B4-BE49-F238E27FC236}">
                <a16:creationId xmlns:a16="http://schemas.microsoft.com/office/drawing/2014/main" id="{6382BEC4-2083-A64A-9E4E-F1B4BCB3036F}"/>
              </a:ext>
            </a:extLst>
          </p:cNvPr>
          <p:cNvSpPr>
            <a:spLocks noChangeArrowheads="1"/>
          </p:cNvSpPr>
          <p:nvPr/>
        </p:nvSpPr>
        <p:spPr bwMode="auto">
          <a:xfrm>
            <a:off x="2255838" y="4433888"/>
            <a:ext cx="2000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.2</a:t>
            </a:r>
            <a:endParaRPr lang="en-US" altLang="en-US" sz="1800">
              <a:latin typeface="Calibri" panose="020F0502020204030204" pitchFamily="34" charset="0"/>
            </a:endParaRPr>
          </a:p>
        </p:txBody>
      </p:sp>
      <p:sp>
        <p:nvSpPr>
          <p:cNvPr id="19474" name="Rectangle 20">
            <a:extLst>
              <a:ext uri="{FF2B5EF4-FFF2-40B4-BE49-F238E27FC236}">
                <a16:creationId xmlns:a16="http://schemas.microsoft.com/office/drawing/2014/main" id="{0B0D7804-BC3F-2240-991A-E1DDBE3DB268}"/>
              </a:ext>
            </a:extLst>
          </p:cNvPr>
          <p:cNvSpPr>
            <a:spLocks noChangeArrowheads="1"/>
          </p:cNvSpPr>
          <p:nvPr/>
        </p:nvSpPr>
        <p:spPr bwMode="auto">
          <a:xfrm>
            <a:off x="2138363" y="4946650"/>
            <a:ext cx="3333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100">
                <a:solidFill>
                  <a:srgbClr val="000000"/>
                </a:solidFill>
                <a:latin typeface="Calibri" panose="020F0502020204030204" pitchFamily="34" charset="0"/>
              </a:rPr>
              <a:t>0.0</a:t>
            </a:r>
            <a:endParaRPr lang="en-US" altLang="en-US" sz="1800">
              <a:latin typeface="Calibri" panose="020F0502020204030204" pitchFamily="34" charset="0"/>
            </a:endParaRPr>
          </a:p>
        </p:txBody>
      </p:sp>
      <p:sp>
        <p:nvSpPr>
          <p:cNvPr id="19475" name="Rectangle 21">
            <a:extLst>
              <a:ext uri="{FF2B5EF4-FFF2-40B4-BE49-F238E27FC236}">
                <a16:creationId xmlns:a16="http://schemas.microsoft.com/office/drawing/2014/main" id="{49A2B55B-7D31-CB45-A30B-D895F533A45B}"/>
              </a:ext>
            </a:extLst>
          </p:cNvPr>
          <p:cNvSpPr>
            <a:spLocks noChangeArrowheads="1"/>
          </p:cNvSpPr>
          <p:nvPr/>
        </p:nvSpPr>
        <p:spPr bwMode="auto">
          <a:xfrm>
            <a:off x="7329488" y="5246688"/>
            <a:ext cx="4762" cy="412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76" name="Rectangle 22">
            <a:extLst>
              <a:ext uri="{FF2B5EF4-FFF2-40B4-BE49-F238E27FC236}">
                <a16:creationId xmlns:a16="http://schemas.microsoft.com/office/drawing/2014/main" id="{D5F39D72-F044-E54F-ABEE-BD7636E14B86}"/>
              </a:ext>
            </a:extLst>
          </p:cNvPr>
          <p:cNvSpPr>
            <a:spLocks noChangeArrowheads="1"/>
          </p:cNvSpPr>
          <p:nvPr/>
        </p:nvSpPr>
        <p:spPr bwMode="auto">
          <a:xfrm>
            <a:off x="6723063" y="5246688"/>
            <a:ext cx="7937" cy="412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77" name="Rectangle 23">
            <a:extLst>
              <a:ext uri="{FF2B5EF4-FFF2-40B4-BE49-F238E27FC236}">
                <a16:creationId xmlns:a16="http://schemas.microsoft.com/office/drawing/2014/main" id="{2A01607E-07CA-DC4E-85C6-FBD8B0DFF1D7}"/>
              </a:ext>
            </a:extLst>
          </p:cNvPr>
          <p:cNvSpPr>
            <a:spLocks noChangeArrowheads="1"/>
          </p:cNvSpPr>
          <p:nvPr/>
        </p:nvSpPr>
        <p:spPr bwMode="auto">
          <a:xfrm>
            <a:off x="6119813" y="5246688"/>
            <a:ext cx="7937" cy="412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78" name="Rectangle 24">
            <a:extLst>
              <a:ext uri="{FF2B5EF4-FFF2-40B4-BE49-F238E27FC236}">
                <a16:creationId xmlns:a16="http://schemas.microsoft.com/office/drawing/2014/main" id="{0DE88EC8-6435-A141-A339-AFCAEC913E89}"/>
              </a:ext>
            </a:extLst>
          </p:cNvPr>
          <p:cNvSpPr>
            <a:spLocks noChangeArrowheads="1"/>
          </p:cNvSpPr>
          <p:nvPr/>
        </p:nvSpPr>
        <p:spPr bwMode="auto">
          <a:xfrm>
            <a:off x="5514975" y="5246688"/>
            <a:ext cx="9525" cy="412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79" name="Rectangle 25">
            <a:extLst>
              <a:ext uri="{FF2B5EF4-FFF2-40B4-BE49-F238E27FC236}">
                <a16:creationId xmlns:a16="http://schemas.microsoft.com/office/drawing/2014/main" id="{89394084-35CB-A04E-B422-7405F701F4E8}"/>
              </a:ext>
            </a:extLst>
          </p:cNvPr>
          <p:cNvSpPr>
            <a:spLocks noChangeArrowheads="1"/>
          </p:cNvSpPr>
          <p:nvPr/>
        </p:nvSpPr>
        <p:spPr bwMode="auto">
          <a:xfrm>
            <a:off x="4911725" y="5246688"/>
            <a:ext cx="9525" cy="412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80" name="Rectangle 26">
            <a:extLst>
              <a:ext uri="{FF2B5EF4-FFF2-40B4-BE49-F238E27FC236}">
                <a16:creationId xmlns:a16="http://schemas.microsoft.com/office/drawing/2014/main" id="{D989BD9F-A9C5-AA44-8DA4-F6D063DD03F7}"/>
              </a:ext>
            </a:extLst>
          </p:cNvPr>
          <p:cNvSpPr>
            <a:spLocks noChangeArrowheads="1"/>
          </p:cNvSpPr>
          <p:nvPr/>
        </p:nvSpPr>
        <p:spPr bwMode="auto">
          <a:xfrm>
            <a:off x="4305300" y="5246688"/>
            <a:ext cx="9525" cy="412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81" name="Rectangle 27">
            <a:extLst>
              <a:ext uri="{FF2B5EF4-FFF2-40B4-BE49-F238E27FC236}">
                <a16:creationId xmlns:a16="http://schemas.microsoft.com/office/drawing/2014/main" id="{B1FF49E4-3A60-8542-81D8-8297E9F28446}"/>
              </a:ext>
            </a:extLst>
          </p:cNvPr>
          <p:cNvSpPr>
            <a:spLocks noChangeArrowheads="1"/>
          </p:cNvSpPr>
          <p:nvPr/>
        </p:nvSpPr>
        <p:spPr bwMode="auto">
          <a:xfrm>
            <a:off x="3702050" y="5246688"/>
            <a:ext cx="9525" cy="412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82" name="Rectangle 28">
            <a:extLst>
              <a:ext uri="{FF2B5EF4-FFF2-40B4-BE49-F238E27FC236}">
                <a16:creationId xmlns:a16="http://schemas.microsoft.com/office/drawing/2014/main" id="{0B86E634-6DF7-1E4F-BD18-D635B4588226}"/>
              </a:ext>
            </a:extLst>
          </p:cNvPr>
          <p:cNvSpPr>
            <a:spLocks noChangeArrowheads="1"/>
          </p:cNvSpPr>
          <p:nvPr/>
        </p:nvSpPr>
        <p:spPr bwMode="auto">
          <a:xfrm>
            <a:off x="3098800" y="5246688"/>
            <a:ext cx="9525" cy="412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83" name="Rectangle 29">
            <a:extLst>
              <a:ext uri="{FF2B5EF4-FFF2-40B4-BE49-F238E27FC236}">
                <a16:creationId xmlns:a16="http://schemas.microsoft.com/office/drawing/2014/main" id="{37B6545C-5FF9-8D45-B9A4-6481CF6D1F9E}"/>
              </a:ext>
            </a:extLst>
          </p:cNvPr>
          <p:cNvSpPr>
            <a:spLocks noChangeArrowheads="1"/>
          </p:cNvSpPr>
          <p:nvPr/>
        </p:nvSpPr>
        <p:spPr bwMode="auto">
          <a:xfrm>
            <a:off x="2495550" y="5246688"/>
            <a:ext cx="6350" cy="412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84" name="Rectangle 30">
            <a:extLst>
              <a:ext uri="{FF2B5EF4-FFF2-40B4-BE49-F238E27FC236}">
                <a16:creationId xmlns:a16="http://schemas.microsoft.com/office/drawing/2014/main" id="{DD851C7B-9518-3840-A1B7-F0EBD56A48A9}"/>
              </a:ext>
            </a:extLst>
          </p:cNvPr>
          <p:cNvSpPr>
            <a:spLocks noChangeArrowheads="1"/>
          </p:cNvSpPr>
          <p:nvPr/>
        </p:nvSpPr>
        <p:spPr bwMode="auto">
          <a:xfrm>
            <a:off x="2462213" y="2020888"/>
            <a:ext cx="55562" cy="95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85" name="Rectangle 31">
            <a:extLst>
              <a:ext uri="{FF2B5EF4-FFF2-40B4-BE49-F238E27FC236}">
                <a16:creationId xmlns:a16="http://schemas.microsoft.com/office/drawing/2014/main" id="{63BCECA8-1203-9943-A3E4-38ABF88E9FD7}"/>
              </a:ext>
            </a:extLst>
          </p:cNvPr>
          <p:cNvSpPr>
            <a:spLocks noChangeArrowheads="1"/>
          </p:cNvSpPr>
          <p:nvPr/>
        </p:nvSpPr>
        <p:spPr bwMode="auto">
          <a:xfrm>
            <a:off x="2462213" y="2663825"/>
            <a:ext cx="55562" cy="95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86" name="Rectangle 32">
            <a:extLst>
              <a:ext uri="{FF2B5EF4-FFF2-40B4-BE49-F238E27FC236}">
                <a16:creationId xmlns:a16="http://schemas.microsoft.com/office/drawing/2014/main" id="{F92EE66A-72BC-D34D-84BE-666B527FBC2A}"/>
              </a:ext>
            </a:extLst>
          </p:cNvPr>
          <p:cNvSpPr>
            <a:spLocks noChangeArrowheads="1"/>
          </p:cNvSpPr>
          <p:nvPr/>
        </p:nvSpPr>
        <p:spPr bwMode="auto">
          <a:xfrm>
            <a:off x="2462213" y="3306763"/>
            <a:ext cx="55562" cy="95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87" name="Rectangle 33">
            <a:extLst>
              <a:ext uri="{FF2B5EF4-FFF2-40B4-BE49-F238E27FC236}">
                <a16:creationId xmlns:a16="http://schemas.microsoft.com/office/drawing/2014/main" id="{41CFF9D5-4CCA-4E4B-A3C5-759FA81893EB}"/>
              </a:ext>
            </a:extLst>
          </p:cNvPr>
          <p:cNvSpPr>
            <a:spLocks noChangeArrowheads="1"/>
          </p:cNvSpPr>
          <p:nvPr/>
        </p:nvSpPr>
        <p:spPr bwMode="auto">
          <a:xfrm>
            <a:off x="2462213" y="3952875"/>
            <a:ext cx="55562" cy="7938"/>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88" name="Rectangle 34">
            <a:extLst>
              <a:ext uri="{FF2B5EF4-FFF2-40B4-BE49-F238E27FC236}">
                <a16:creationId xmlns:a16="http://schemas.microsoft.com/office/drawing/2014/main" id="{73BFC7E4-7FE4-9D4E-B0DE-9A26FB64EA2B}"/>
              </a:ext>
            </a:extLst>
          </p:cNvPr>
          <p:cNvSpPr>
            <a:spLocks noChangeArrowheads="1"/>
          </p:cNvSpPr>
          <p:nvPr/>
        </p:nvSpPr>
        <p:spPr bwMode="auto">
          <a:xfrm>
            <a:off x="2462213" y="4594225"/>
            <a:ext cx="55562" cy="95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89" name="Rectangle 35">
            <a:extLst>
              <a:ext uri="{FF2B5EF4-FFF2-40B4-BE49-F238E27FC236}">
                <a16:creationId xmlns:a16="http://schemas.microsoft.com/office/drawing/2014/main" id="{D2F5FBAA-FB04-F44D-9CE5-4F019F64D7E3}"/>
              </a:ext>
            </a:extLst>
          </p:cNvPr>
          <p:cNvSpPr>
            <a:spLocks noChangeArrowheads="1"/>
          </p:cNvSpPr>
          <p:nvPr/>
        </p:nvSpPr>
        <p:spPr bwMode="auto">
          <a:xfrm>
            <a:off x="2462213" y="5237163"/>
            <a:ext cx="55562" cy="12700"/>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90" name="Rectangle 36">
            <a:extLst>
              <a:ext uri="{FF2B5EF4-FFF2-40B4-BE49-F238E27FC236}">
                <a16:creationId xmlns:a16="http://schemas.microsoft.com/office/drawing/2014/main" id="{73282293-BD1B-F148-B352-DD1C27018861}"/>
              </a:ext>
            </a:extLst>
          </p:cNvPr>
          <p:cNvSpPr>
            <a:spLocks noChangeArrowheads="1"/>
          </p:cNvSpPr>
          <p:nvPr/>
        </p:nvSpPr>
        <p:spPr bwMode="auto">
          <a:xfrm>
            <a:off x="4922838" y="4002088"/>
            <a:ext cx="1984375"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91" name="Rectangle 37">
            <a:extLst>
              <a:ext uri="{FF2B5EF4-FFF2-40B4-BE49-F238E27FC236}">
                <a16:creationId xmlns:a16="http://schemas.microsoft.com/office/drawing/2014/main" id="{1722C9C1-C81E-DC44-8E44-539B160D1FED}"/>
              </a:ext>
            </a:extLst>
          </p:cNvPr>
          <p:cNvSpPr>
            <a:spLocks noChangeArrowheads="1"/>
          </p:cNvSpPr>
          <p:nvPr/>
        </p:nvSpPr>
        <p:spPr bwMode="auto">
          <a:xfrm>
            <a:off x="4914900" y="3835400"/>
            <a:ext cx="19050" cy="176213"/>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92" name="Rectangle 38">
            <a:extLst>
              <a:ext uri="{FF2B5EF4-FFF2-40B4-BE49-F238E27FC236}">
                <a16:creationId xmlns:a16="http://schemas.microsoft.com/office/drawing/2014/main" id="{DFC0AC0E-C8F8-D848-B6C7-E26343673E68}"/>
              </a:ext>
            </a:extLst>
          </p:cNvPr>
          <p:cNvSpPr>
            <a:spLocks noChangeArrowheads="1"/>
          </p:cNvSpPr>
          <p:nvPr/>
        </p:nvSpPr>
        <p:spPr bwMode="auto">
          <a:xfrm>
            <a:off x="4205288" y="3825875"/>
            <a:ext cx="717550"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93" name="Rectangle 39">
            <a:extLst>
              <a:ext uri="{FF2B5EF4-FFF2-40B4-BE49-F238E27FC236}">
                <a16:creationId xmlns:a16="http://schemas.microsoft.com/office/drawing/2014/main" id="{1E6DF12C-1C1A-2C4A-A075-C2A2D9AED6E7}"/>
              </a:ext>
            </a:extLst>
          </p:cNvPr>
          <p:cNvSpPr>
            <a:spLocks noChangeArrowheads="1"/>
          </p:cNvSpPr>
          <p:nvPr/>
        </p:nvSpPr>
        <p:spPr bwMode="auto">
          <a:xfrm>
            <a:off x="4194175" y="3729038"/>
            <a:ext cx="19050" cy="106362"/>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94" name="Rectangle 40">
            <a:extLst>
              <a:ext uri="{FF2B5EF4-FFF2-40B4-BE49-F238E27FC236}">
                <a16:creationId xmlns:a16="http://schemas.microsoft.com/office/drawing/2014/main" id="{C8283C54-4E6A-7142-881A-5EEC554E8F68}"/>
              </a:ext>
            </a:extLst>
          </p:cNvPr>
          <p:cNvSpPr>
            <a:spLocks noChangeArrowheads="1"/>
          </p:cNvSpPr>
          <p:nvPr/>
        </p:nvSpPr>
        <p:spPr bwMode="auto">
          <a:xfrm>
            <a:off x="4160838" y="3716338"/>
            <a:ext cx="44450"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95" name="Rectangle 41">
            <a:extLst>
              <a:ext uri="{FF2B5EF4-FFF2-40B4-BE49-F238E27FC236}">
                <a16:creationId xmlns:a16="http://schemas.microsoft.com/office/drawing/2014/main" id="{B4B4A8BC-7220-3444-8BC2-074603A77EEC}"/>
              </a:ext>
            </a:extLst>
          </p:cNvPr>
          <p:cNvSpPr>
            <a:spLocks noChangeArrowheads="1"/>
          </p:cNvSpPr>
          <p:nvPr/>
        </p:nvSpPr>
        <p:spPr bwMode="auto">
          <a:xfrm>
            <a:off x="4152900" y="3617913"/>
            <a:ext cx="19050" cy="1111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96" name="Rectangle 42">
            <a:extLst>
              <a:ext uri="{FF2B5EF4-FFF2-40B4-BE49-F238E27FC236}">
                <a16:creationId xmlns:a16="http://schemas.microsoft.com/office/drawing/2014/main" id="{B47197AE-3BFB-B141-BF30-0B337D79E861}"/>
              </a:ext>
            </a:extLst>
          </p:cNvPr>
          <p:cNvSpPr>
            <a:spLocks noChangeArrowheads="1"/>
          </p:cNvSpPr>
          <p:nvPr/>
        </p:nvSpPr>
        <p:spPr bwMode="auto">
          <a:xfrm>
            <a:off x="4021138" y="3608388"/>
            <a:ext cx="139700"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97" name="Rectangle 43">
            <a:extLst>
              <a:ext uri="{FF2B5EF4-FFF2-40B4-BE49-F238E27FC236}">
                <a16:creationId xmlns:a16="http://schemas.microsoft.com/office/drawing/2014/main" id="{7753DB8F-F526-1E42-B502-5359B8DFD9FF}"/>
              </a:ext>
            </a:extLst>
          </p:cNvPr>
          <p:cNvSpPr>
            <a:spLocks noChangeArrowheads="1"/>
          </p:cNvSpPr>
          <p:nvPr/>
        </p:nvSpPr>
        <p:spPr bwMode="auto">
          <a:xfrm>
            <a:off x="4013200" y="3511550"/>
            <a:ext cx="19050" cy="106363"/>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98" name="Rectangle 44">
            <a:extLst>
              <a:ext uri="{FF2B5EF4-FFF2-40B4-BE49-F238E27FC236}">
                <a16:creationId xmlns:a16="http://schemas.microsoft.com/office/drawing/2014/main" id="{380204F0-AC0C-D64B-9062-695E1B191CDF}"/>
              </a:ext>
            </a:extLst>
          </p:cNvPr>
          <p:cNvSpPr>
            <a:spLocks noChangeArrowheads="1"/>
          </p:cNvSpPr>
          <p:nvPr/>
        </p:nvSpPr>
        <p:spPr bwMode="auto">
          <a:xfrm>
            <a:off x="4002088" y="3502025"/>
            <a:ext cx="19050"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499" name="Rectangle 45">
            <a:extLst>
              <a:ext uri="{FF2B5EF4-FFF2-40B4-BE49-F238E27FC236}">
                <a16:creationId xmlns:a16="http://schemas.microsoft.com/office/drawing/2014/main" id="{483444F2-948F-4E4D-AAC2-E7C71483D1AE}"/>
              </a:ext>
            </a:extLst>
          </p:cNvPr>
          <p:cNvSpPr>
            <a:spLocks noChangeArrowheads="1"/>
          </p:cNvSpPr>
          <p:nvPr/>
        </p:nvSpPr>
        <p:spPr bwMode="auto">
          <a:xfrm>
            <a:off x="3990975" y="3403600"/>
            <a:ext cx="19050" cy="107950"/>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00" name="Rectangle 46">
            <a:extLst>
              <a:ext uri="{FF2B5EF4-FFF2-40B4-BE49-F238E27FC236}">
                <a16:creationId xmlns:a16="http://schemas.microsoft.com/office/drawing/2014/main" id="{A7912EF5-B5BB-FB45-B760-3B1B8850EAC1}"/>
              </a:ext>
            </a:extLst>
          </p:cNvPr>
          <p:cNvSpPr>
            <a:spLocks noChangeArrowheads="1"/>
          </p:cNvSpPr>
          <p:nvPr/>
        </p:nvSpPr>
        <p:spPr bwMode="auto">
          <a:xfrm>
            <a:off x="3705225" y="3390900"/>
            <a:ext cx="296863"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01" name="Rectangle 47">
            <a:extLst>
              <a:ext uri="{FF2B5EF4-FFF2-40B4-BE49-F238E27FC236}">
                <a16:creationId xmlns:a16="http://schemas.microsoft.com/office/drawing/2014/main" id="{7F17CE35-F20C-8542-998B-F57C8EE30BCB}"/>
              </a:ext>
            </a:extLst>
          </p:cNvPr>
          <p:cNvSpPr>
            <a:spLocks noChangeArrowheads="1"/>
          </p:cNvSpPr>
          <p:nvPr/>
        </p:nvSpPr>
        <p:spPr bwMode="auto">
          <a:xfrm>
            <a:off x="3697288" y="3322638"/>
            <a:ext cx="19050" cy="80962"/>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02" name="Rectangle 48">
            <a:extLst>
              <a:ext uri="{FF2B5EF4-FFF2-40B4-BE49-F238E27FC236}">
                <a16:creationId xmlns:a16="http://schemas.microsoft.com/office/drawing/2014/main" id="{EDF6AF93-651C-084E-8CA3-87E7B0B7AD2C}"/>
              </a:ext>
            </a:extLst>
          </p:cNvPr>
          <p:cNvSpPr>
            <a:spLocks noChangeArrowheads="1"/>
          </p:cNvSpPr>
          <p:nvPr/>
        </p:nvSpPr>
        <p:spPr bwMode="auto">
          <a:xfrm>
            <a:off x="3690938" y="3313113"/>
            <a:ext cx="14287"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03" name="Rectangle 49">
            <a:extLst>
              <a:ext uri="{FF2B5EF4-FFF2-40B4-BE49-F238E27FC236}">
                <a16:creationId xmlns:a16="http://schemas.microsoft.com/office/drawing/2014/main" id="{04FF133B-1E00-C14E-82BC-5516B79078BF}"/>
              </a:ext>
            </a:extLst>
          </p:cNvPr>
          <p:cNvSpPr>
            <a:spLocks noChangeArrowheads="1"/>
          </p:cNvSpPr>
          <p:nvPr/>
        </p:nvSpPr>
        <p:spPr bwMode="auto">
          <a:xfrm>
            <a:off x="3683000" y="3243263"/>
            <a:ext cx="19050" cy="793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04" name="Rectangle 50">
            <a:extLst>
              <a:ext uri="{FF2B5EF4-FFF2-40B4-BE49-F238E27FC236}">
                <a16:creationId xmlns:a16="http://schemas.microsoft.com/office/drawing/2014/main" id="{2A7642D2-FD23-7549-8708-B52B3E19BD51}"/>
              </a:ext>
            </a:extLst>
          </p:cNvPr>
          <p:cNvSpPr>
            <a:spLocks noChangeArrowheads="1"/>
          </p:cNvSpPr>
          <p:nvPr/>
        </p:nvSpPr>
        <p:spPr bwMode="auto">
          <a:xfrm>
            <a:off x="3675063" y="3230563"/>
            <a:ext cx="15875"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05" name="Rectangle 51">
            <a:extLst>
              <a:ext uri="{FF2B5EF4-FFF2-40B4-BE49-F238E27FC236}">
                <a16:creationId xmlns:a16="http://schemas.microsoft.com/office/drawing/2014/main" id="{3C89A78A-EB6E-C646-941D-33E1498EBA68}"/>
              </a:ext>
            </a:extLst>
          </p:cNvPr>
          <p:cNvSpPr>
            <a:spLocks noChangeArrowheads="1"/>
          </p:cNvSpPr>
          <p:nvPr/>
        </p:nvSpPr>
        <p:spPr bwMode="auto">
          <a:xfrm>
            <a:off x="3663950" y="3163888"/>
            <a:ext cx="19050" cy="793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06" name="Rectangle 52">
            <a:extLst>
              <a:ext uri="{FF2B5EF4-FFF2-40B4-BE49-F238E27FC236}">
                <a16:creationId xmlns:a16="http://schemas.microsoft.com/office/drawing/2014/main" id="{8E236F8B-67EF-D644-BEF3-57B69EA2D9CC}"/>
              </a:ext>
            </a:extLst>
          </p:cNvPr>
          <p:cNvSpPr>
            <a:spLocks noChangeArrowheads="1"/>
          </p:cNvSpPr>
          <p:nvPr/>
        </p:nvSpPr>
        <p:spPr bwMode="auto">
          <a:xfrm>
            <a:off x="3319463" y="3155950"/>
            <a:ext cx="355600" cy="20638"/>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07" name="Rectangle 53">
            <a:extLst>
              <a:ext uri="{FF2B5EF4-FFF2-40B4-BE49-F238E27FC236}">
                <a16:creationId xmlns:a16="http://schemas.microsoft.com/office/drawing/2014/main" id="{05BC8775-B022-B44E-B799-BBF011BBB266}"/>
              </a:ext>
            </a:extLst>
          </p:cNvPr>
          <p:cNvSpPr>
            <a:spLocks noChangeArrowheads="1"/>
          </p:cNvSpPr>
          <p:nvPr/>
        </p:nvSpPr>
        <p:spPr bwMode="auto">
          <a:xfrm>
            <a:off x="3308350" y="3101975"/>
            <a:ext cx="20638" cy="61913"/>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08" name="Rectangle 54">
            <a:extLst>
              <a:ext uri="{FF2B5EF4-FFF2-40B4-BE49-F238E27FC236}">
                <a16:creationId xmlns:a16="http://schemas.microsoft.com/office/drawing/2014/main" id="{4C622069-4525-F34C-91B8-1E65DCF40469}"/>
              </a:ext>
            </a:extLst>
          </p:cNvPr>
          <p:cNvSpPr>
            <a:spLocks noChangeArrowheads="1"/>
          </p:cNvSpPr>
          <p:nvPr/>
        </p:nvSpPr>
        <p:spPr bwMode="auto">
          <a:xfrm>
            <a:off x="3289300" y="3089275"/>
            <a:ext cx="30163"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09" name="Rectangle 55">
            <a:extLst>
              <a:ext uri="{FF2B5EF4-FFF2-40B4-BE49-F238E27FC236}">
                <a16:creationId xmlns:a16="http://schemas.microsoft.com/office/drawing/2014/main" id="{42573A21-F8FF-3F43-BCD7-7E8E9DEEF138}"/>
              </a:ext>
            </a:extLst>
          </p:cNvPr>
          <p:cNvSpPr>
            <a:spLocks noChangeArrowheads="1"/>
          </p:cNvSpPr>
          <p:nvPr/>
        </p:nvSpPr>
        <p:spPr bwMode="auto">
          <a:xfrm>
            <a:off x="3281363" y="3035300"/>
            <a:ext cx="19050" cy="666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10" name="Rectangle 56">
            <a:extLst>
              <a:ext uri="{FF2B5EF4-FFF2-40B4-BE49-F238E27FC236}">
                <a16:creationId xmlns:a16="http://schemas.microsoft.com/office/drawing/2014/main" id="{2B9B3221-AF92-7148-B8B5-6EE0CB85F070}"/>
              </a:ext>
            </a:extLst>
          </p:cNvPr>
          <p:cNvSpPr>
            <a:spLocks noChangeArrowheads="1"/>
          </p:cNvSpPr>
          <p:nvPr/>
        </p:nvSpPr>
        <p:spPr bwMode="auto">
          <a:xfrm>
            <a:off x="3219450" y="3025775"/>
            <a:ext cx="69850"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11" name="Rectangle 57">
            <a:extLst>
              <a:ext uri="{FF2B5EF4-FFF2-40B4-BE49-F238E27FC236}">
                <a16:creationId xmlns:a16="http://schemas.microsoft.com/office/drawing/2014/main" id="{4CE56E05-ED4B-7F47-B2F8-570E5B346FD4}"/>
              </a:ext>
            </a:extLst>
          </p:cNvPr>
          <p:cNvSpPr>
            <a:spLocks noChangeArrowheads="1"/>
          </p:cNvSpPr>
          <p:nvPr/>
        </p:nvSpPr>
        <p:spPr bwMode="auto">
          <a:xfrm>
            <a:off x="3211513" y="2971800"/>
            <a:ext cx="19050" cy="63500"/>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12" name="Rectangle 58">
            <a:extLst>
              <a:ext uri="{FF2B5EF4-FFF2-40B4-BE49-F238E27FC236}">
                <a16:creationId xmlns:a16="http://schemas.microsoft.com/office/drawing/2014/main" id="{0D8A90BB-A44E-444D-A74C-428FCF427E25}"/>
              </a:ext>
            </a:extLst>
          </p:cNvPr>
          <p:cNvSpPr>
            <a:spLocks noChangeArrowheads="1"/>
          </p:cNvSpPr>
          <p:nvPr/>
        </p:nvSpPr>
        <p:spPr bwMode="auto">
          <a:xfrm>
            <a:off x="3211513" y="2960688"/>
            <a:ext cx="7937" cy="20637"/>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13" name="Rectangle 59">
            <a:extLst>
              <a:ext uri="{FF2B5EF4-FFF2-40B4-BE49-F238E27FC236}">
                <a16:creationId xmlns:a16="http://schemas.microsoft.com/office/drawing/2014/main" id="{0772B126-ED1B-B841-8AE5-8868EEEAD949}"/>
              </a:ext>
            </a:extLst>
          </p:cNvPr>
          <p:cNvSpPr>
            <a:spLocks noChangeArrowheads="1"/>
          </p:cNvSpPr>
          <p:nvPr/>
        </p:nvSpPr>
        <p:spPr bwMode="auto">
          <a:xfrm>
            <a:off x="3201988" y="2906713"/>
            <a:ext cx="20637" cy="65087"/>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14" name="Rectangle 60">
            <a:extLst>
              <a:ext uri="{FF2B5EF4-FFF2-40B4-BE49-F238E27FC236}">
                <a16:creationId xmlns:a16="http://schemas.microsoft.com/office/drawing/2014/main" id="{B1CCDF4B-8087-C845-9A2F-EAC2B2FE8F4B}"/>
              </a:ext>
            </a:extLst>
          </p:cNvPr>
          <p:cNvSpPr>
            <a:spLocks noChangeArrowheads="1"/>
          </p:cNvSpPr>
          <p:nvPr/>
        </p:nvSpPr>
        <p:spPr bwMode="auto">
          <a:xfrm>
            <a:off x="3101975" y="2894013"/>
            <a:ext cx="109538"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15" name="Rectangle 61">
            <a:extLst>
              <a:ext uri="{FF2B5EF4-FFF2-40B4-BE49-F238E27FC236}">
                <a16:creationId xmlns:a16="http://schemas.microsoft.com/office/drawing/2014/main" id="{CEA1C687-74A4-A64B-9F62-F08964E57A89}"/>
              </a:ext>
            </a:extLst>
          </p:cNvPr>
          <p:cNvSpPr>
            <a:spLocks noChangeArrowheads="1"/>
          </p:cNvSpPr>
          <p:nvPr/>
        </p:nvSpPr>
        <p:spPr bwMode="auto">
          <a:xfrm>
            <a:off x="3094038" y="2846388"/>
            <a:ext cx="19050" cy="603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16" name="Rectangle 62">
            <a:extLst>
              <a:ext uri="{FF2B5EF4-FFF2-40B4-BE49-F238E27FC236}">
                <a16:creationId xmlns:a16="http://schemas.microsoft.com/office/drawing/2014/main" id="{9575359C-8307-1945-BB89-9DDA24CBCE0B}"/>
              </a:ext>
            </a:extLst>
          </p:cNvPr>
          <p:cNvSpPr>
            <a:spLocks noChangeArrowheads="1"/>
          </p:cNvSpPr>
          <p:nvPr/>
        </p:nvSpPr>
        <p:spPr bwMode="auto">
          <a:xfrm>
            <a:off x="3071813" y="2836863"/>
            <a:ext cx="30162"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17" name="Rectangle 63">
            <a:extLst>
              <a:ext uri="{FF2B5EF4-FFF2-40B4-BE49-F238E27FC236}">
                <a16:creationId xmlns:a16="http://schemas.microsoft.com/office/drawing/2014/main" id="{D5194B68-AB4A-1342-B3F3-2B413E9578B9}"/>
              </a:ext>
            </a:extLst>
          </p:cNvPr>
          <p:cNvSpPr>
            <a:spLocks noChangeArrowheads="1"/>
          </p:cNvSpPr>
          <p:nvPr/>
        </p:nvSpPr>
        <p:spPr bwMode="auto">
          <a:xfrm>
            <a:off x="3062288" y="2789238"/>
            <a:ext cx="20637" cy="57150"/>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18" name="Rectangle 64">
            <a:extLst>
              <a:ext uri="{FF2B5EF4-FFF2-40B4-BE49-F238E27FC236}">
                <a16:creationId xmlns:a16="http://schemas.microsoft.com/office/drawing/2014/main" id="{B05FCF65-85A6-D64A-B9D1-1ED92CC74B2B}"/>
              </a:ext>
            </a:extLst>
          </p:cNvPr>
          <p:cNvSpPr>
            <a:spLocks noChangeArrowheads="1"/>
          </p:cNvSpPr>
          <p:nvPr/>
        </p:nvSpPr>
        <p:spPr bwMode="auto">
          <a:xfrm>
            <a:off x="3057525" y="2779713"/>
            <a:ext cx="14288"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19" name="Rectangle 65">
            <a:extLst>
              <a:ext uri="{FF2B5EF4-FFF2-40B4-BE49-F238E27FC236}">
                <a16:creationId xmlns:a16="http://schemas.microsoft.com/office/drawing/2014/main" id="{620C1E00-8956-D84F-BA58-3C036FDB1B96}"/>
              </a:ext>
            </a:extLst>
          </p:cNvPr>
          <p:cNvSpPr>
            <a:spLocks noChangeArrowheads="1"/>
          </p:cNvSpPr>
          <p:nvPr/>
        </p:nvSpPr>
        <p:spPr bwMode="auto">
          <a:xfrm>
            <a:off x="3049588" y="2733675"/>
            <a:ext cx="19050" cy="55563"/>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20" name="Rectangle 66">
            <a:extLst>
              <a:ext uri="{FF2B5EF4-FFF2-40B4-BE49-F238E27FC236}">
                <a16:creationId xmlns:a16="http://schemas.microsoft.com/office/drawing/2014/main" id="{4A915B03-9996-C14A-80C6-688F87F828DD}"/>
              </a:ext>
            </a:extLst>
          </p:cNvPr>
          <p:cNvSpPr>
            <a:spLocks noChangeArrowheads="1"/>
          </p:cNvSpPr>
          <p:nvPr/>
        </p:nvSpPr>
        <p:spPr bwMode="auto">
          <a:xfrm>
            <a:off x="2987675" y="2724150"/>
            <a:ext cx="69850"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21" name="Rectangle 67">
            <a:extLst>
              <a:ext uri="{FF2B5EF4-FFF2-40B4-BE49-F238E27FC236}">
                <a16:creationId xmlns:a16="http://schemas.microsoft.com/office/drawing/2014/main" id="{5E33007D-4599-2948-AEBF-5582E68147B3}"/>
              </a:ext>
            </a:extLst>
          </p:cNvPr>
          <p:cNvSpPr>
            <a:spLocks noChangeArrowheads="1"/>
          </p:cNvSpPr>
          <p:nvPr/>
        </p:nvSpPr>
        <p:spPr bwMode="auto">
          <a:xfrm>
            <a:off x="2979738" y="2679700"/>
            <a:ext cx="19050" cy="539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22" name="Rectangle 68">
            <a:extLst>
              <a:ext uri="{FF2B5EF4-FFF2-40B4-BE49-F238E27FC236}">
                <a16:creationId xmlns:a16="http://schemas.microsoft.com/office/drawing/2014/main" id="{07493803-743B-8E46-B59E-E5A0493AD353}"/>
              </a:ext>
            </a:extLst>
          </p:cNvPr>
          <p:cNvSpPr>
            <a:spLocks noChangeArrowheads="1"/>
          </p:cNvSpPr>
          <p:nvPr/>
        </p:nvSpPr>
        <p:spPr bwMode="auto">
          <a:xfrm>
            <a:off x="2970213" y="2667000"/>
            <a:ext cx="17462"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23" name="Rectangle 69">
            <a:extLst>
              <a:ext uri="{FF2B5EF4-FFF2-40B4-BE49-F238E27FC236}">
                <a16:creationId xmlns:a16="http://schemas.microsoft.com/office/drawing/2014/main" id="{B569B4D2-7378-A24A-B605-6A3948362C97}"/>
              </a:ext>
            </a:extLst>
          </p:cNvPr>
          <p:cNvSpPr>
            <a:spLocks noChangeArrowheads="1"/>
          </p:cNvSpPr>
          <p:nvPr/>
        </p:nvSpPr>
        <p:spPr bwMode="auto">
          <a:xfrm>
            <a:off x="2959100" y="2625725"/>
            <a:ext cx="20638" cy="539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24" name="Rectangle 70">
            <a:extLst>
              <a:ext uri="{FF2B5EF4-FFF2-40B4-BE49-F238E27FC236}">
                <a16:creationId xmlns:a16="http://schemas.microsoft.com/office/drawing/2014/main" id="{31398834-027C-8C46-8A5E-A036A6F99585}"/>
              </a:ext>
            </a:extLst>
          </p:cNvPr>
          <p:cNvSpPr>
            <a:spLocks noChangeArrowheads="1"/>
          </p:cNvSpPr>
          <p:nvPr/>
        </p:nvSpPr>
        <p:spPr bwMode="auto">
          <a:xfrm>
            <a:off x="2895600" y="2613025"/>
            <a:ext cx="74613"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25" name="Rectangle 71">
            <a:extLst>
              <a:ext uri="{FF2B5EF4-FFF2-40B4-BE49-F238E27FC236}">
                <a16:creationId xmlns:a16="http://schemas.microsoft.com/office/drawing/2014/main" id="{3209D255-BA8D-1C45-81EC-EFF19CC5D0AD}"/>
              </a:ext>
            </a:extLst>
          </p:cNvPr>
          <p:cNvSpPr>
            <a:spLocks noChangeArrowheads="1"/>
          </p:cNvSpPr>
          <p:nvPr/>
        </p:nvSpPr>
        <p:spPr bwMode="auto">
          <a:xfrm>
            <a:off x="2884488" y="2571750"/>
            <a:ext cx="19050" cy="539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26" name="Rectangle 72">
            <a:extLst>
              <a:ext uri="{FF2B5EF4-FFF2-40B4-BE49-F238E27FC236}">
                <a16:creationId xmlns:a16="http://schemas.microsoft.com/office/drawing/2014/main" id="{7DB6A991-DC8E-5E42-BAFD-1699D03ED55F}"/>
              </a:ext>
            </a:extLst>
          </p:cNvPr>
          <p:cNvSpPr>
            <a:spLocks noChangeArrowheads="1"/>
          </p:cNvSpPr>
          <p:nvPr/>
        </p:nvSpPr>
        <p:spPr bwMode="auto">
          <a:xfrm>
            <a:off x="2892425" y="2563813"/>
            <a:ext cx="3175" cy="20637"/>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27" name="Rectangle 73">
            <a:extLst>
              <a:ext uri="{FF2B5EF4-FFF2-40B4-BE49-F238E27FC236}">
                <a16:creationId xmlns:a16="http://schemas.microsoft.com/office/drawing/2014/main" id="{C9E2614D-061B-534C-9E82-9E66DEED3FF0}"/>
              </a:ext>
            </a:extLst>
          </p:cNvPr>
          <p:cNvSpPr>
            <a:spLocks noChangeArrowheads="1"/>
          </p:cNvSpPr>
          <p:nvPr/>
        </p:nvSpPr>
        <p:spPr bwMode="auto">
          <a:xfrm>
            <a:off x="2884488" y="2522538"/>
            <a:ext cx="19050" cy="49212"/>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28" name="Rectangle 74">
            <a:extLst>
              <a:ext uri="{FF2B5EF4-FFF2-40B4-BE49-F238E27FC236}">
                <a16:creationId xmlns:a16="http://schemas.microsoft.com/office/drawing/2014/main" id="{61C894B7-4AA5-2F4F-BA53-86280F6B1025}"/>
              </a:ext>
            </a:extLst>
          </p:cNvPr>
          <p:cNvSpPr>
            <a:spLocks noChangeArrowheads="1"/>
          </p:cNvSpPr>
          <p:nvPr/>
        </p:nvSpPr>
        <p:spPr bwMode="auto">
          <a:xfrm>
            <a:off x="2859088" y="2509838"/>
            <a:ext cx="33337"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29" name="Rectangle 75">
            <a:extLst>
              <a:ext uri="{FF2B5EF4-FFF2-40B4-BE49-F238E27FC236}">
                <a16:creationId xmlns:a16="http://schemas.microsoft.com/office/drawing/2014/main" id="{B479ACA9-E8CA-3B45-8698-7E33385858A4}"/>
              </a:ext>
            </a:extLst>
          </p:cNvPr>
          <p:cNvSpPr>
            <a:spLocks noChangeArrowheads="1"/>
          </p:cNvSpPr>
          <p:nvPr/>
        </p:nvSpPr>
        <p:spPr bwMode="auto">
          <a:xfrm>
            <a:off x="2851150" y="2468563"/>
            <a:ext cx="19050" cy="5397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30" name="Rectangle 76">
            <a:extLst>
              <a:ext uri="{FF2B5EF4-FFF2-40B4-BE49-F238E27FC236}">
                <a16:creationId xmlns:a16="http://schemas.microsoft.com/office/drawing/2014/main" id="{50444547-F817-EE4A-AE41-E5DC562F5FB2}"/>
              </a:ext>
            </a:extLst>
          </p:cNvPr>
          <p:cNvSpPr>
            <a:spLocks noChangeArrowheads="1"/>
          </p:cNvSpPr>
          <p:nvPr/>
        </p:nvSpPr>
        <p:spPr bwMode="auto">
          <a:xfrm>
            <a:off x="2840038" y="2459038"/>
            <a:ext cx="19050"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31" name="Rectangle 77">
            <a:extLst>
              <a:ext uri="{FF2B5EF4-FFF2-40B4-BE49-F238E27FC236}">
                <a16:creationId xmlns:a16="http://schemas.microsoft.com/office/drawing/2014/main" id="{F7DD2995-079C-664A-9578-29AA8CE8C873}"/>
              </a:ext>
            </a:extLst>
          </p:cNvPr>
          <p:cNvSpPr>
            <a:spLocks noChangeArrowheads="1"/>
          </p:cNvSpPr>
          <p:nvPr/>
        </p:nvSpPr>
        <p:spPr bwMode="auto">
          <a:xfrm>
            <a:off x="2830513" y="2417763"/>
            <a:ext cx="20637" cy="50800"/>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32" name="Rectangle 78">
            <a:extLst>
              <a:ext uri="{FF2B5EF4-FFF2-40B4-BE49-F238E27FC236}">
                <a16:creationId xmlns:a16="http://schemas.microsoft.com/office/drawing/2014/main" id="{3FB0E70A-50C9-744B-B93C-CF3B5D7CFC89}"/>
              </a:ext>
            </a:extLst>
          </p:cNvPr>
          <p:cNvSpPr>
            <a:spLocks noChangeArrowheads="1"/>
          </p:cNvSpPr>
          <p:nvPr/>
        </p:nvSpPr>
        <p:spPr bwMode="auto">
          <a:xfrm>
            <a:off x="2800350" y="2408238"/>
            <a:ext cx="39688"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33" name="Rectangle 79">
            <a:extLst>
              <a:ext uri="{FF2B5EF4-FFF2-40B4-BE49-F238E27FC236}">
                <a16:creationId xmlns:a16="http://schemas.microsoft.com/office/drawing/2014/main" id="{7B8C04CE-D445-5640-9424-9074869D781E}"/>
              </a:ext>
            </a:extLst>
          </p:cNvPr>
          <p:cNvSpPr>
            <a:spLocks noChangeArrowheads="1"/>
          </p:cNvSpPr>
          <p:nvPr/>
        </p:nvSpPr>
        <p:spPr bwMode="auto">
          <a:xfrm>
            <a:off x="2789238" y="2368550"/>
            <a:ext cx="19050" cy="49213"/>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34" name="Rectangle 80">
            <a:extLst>
              <a:ext uri="{FF2B5EF4-FFF2-40B4-BE49-F238E27FC236}">
                <a16:creationId xmlns:a16="http://schemas.microsoft.com/office/drawing/2014/main" id="{322C222B-D1E3-0C42-A7AB-0CD0BDAEEEB7}"/>
              </a:ext>
            </a:extLst>
          </p:cNvPr>
          <p:cNvSpPr>
            <a:spLocks noChangeArrowheads="1"/>
          </p:cNvSpPr>
          <p:nvPr/>
        </p:nvSpPr>
        <p:spPr bwMode="auto">
          <a:xfrm>
            <a:off x="2794000" y="2359025"/>
            <a:ext cx="6350" cy="20638"/>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35" name="Rectangle 81">
            <a:extLst>
              <a:ext uri="{FF2B5EF4-FFF2-40B4-BE49-F238E27FC236}">
                <a16:creationId xmlns:a16="http://schemas.microsoft.com/office/drawing/2014/main" id="{BDE7957A-1A06-5346-8437-CD5F34015033}"/>
              </a:ext>
            </a:extLst>
          </p:cNvPr>
          <p:cNvSpPr>
            <a:spLocks noChangeArrowheads="1"/>
          </p:cNvSpPr>
          <p:nvPr/>
        </p:nvSpPr>
        <p:spPr bwMode="auto">
          <a:xfrm>
            <a:off x="2782888" y="2317750"/>
            <a:ext cx="20637" cy="50800"/>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36" name="Rectangle 82">
            <a:extLst>
              <a:ext uri="{FF2B5EF4-FFF2-40B4-BE49-F238E27FC236}">
                <a16:creationId xmlns:a16="http://schemas.microsoft.com/office/drawing/2014/main" id="{2FFC28B3-B7CE-1E45-AAE9-F1FF27C937D9}"/>
              </a:ext>
            </a:extLst>
          </p:cNvPr>
          <p:cNvSpPr>
            <a:spLocks noChangeArrowheads="1"/>
          </p:cNvSpPr>
          <p:nvPr/>
        </p:nvSpPr>
        <p:spPr bwMode="auto">
          <a:xfrm>
            <a:off x="2767013" y="2308225"/>
            <a:ext cx="26987"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37" name="Rectangle 83">
            <a:extLst>
              <a:ext uri="{FF2B5EF4-FFF2-40B4-BE49-F238E27FC236}">
                <a16:creationId xmlns:a16="http://schemas.microsoft.com/office/drawing/2014/main" id="{2AAB0F0A-049E-BA4D-8745-613491BE3DEC}"/>
              </a:ext>
            </a:extLst>
          </p:cNvPr>
          <p:cNvSpPr>
            <a:spLocks noChangeArrowheads="1"/>
          </p:cNvSpPr>
          <p:nvPr/>
        </p:nvSpPr>
        <p:spPr bwMode="auto">
          <a:xfrm>
            <a:off x="2759075" y="2266950"/>
            <a:ext cx="19050" cy="50800"/>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38" name="Rectangle 84">
            <a:extLst>
              <a:ext uri="{FF2B5EF4-FFF2-40B4-BE49-F238E27FC236}">
                <a16:creationId xmlns:a16="http://schemas.microsoft.com/office/drawing/2014/main" id="{5D4CC64F-6DD3-9740-A3A1-DF8E179479FD}"/>
              </a:ext>
            </a:extLst>
          </p:cNvPr>
          <p:cNvSpPr>
            <a:spLocks noChangeArrowheads="1"/>
          </p:cNvSpPr>
          <p:nvPr/>
        </p:nvSpPr>
        <p:spPr bwMode="auto">
          <a:xfrm>
            <a:off x="2708275" y="2254250"/>
            <a:ext cx="58738"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39" name="Rectangle 85">
            <a:extLst>
              <a:ext uri="{FF2B5EF4-FFF2-40B4-BE49-F238E27FC236}">
                <a16:creationId xmlns:a16="http://schemas.microsoft.com/office/drawing/2014/main" id="{910C7D16-9626-F741-BBBC-7DF2C5B3CA8C}"/>
              </a:ext>
            </a:extLst>
          </p:cNvPr>
          <p:cNvSpPr>
            <a:spLocks noChangeArrowheads="1"/>
          </p:cNvSpPr>
          <p:nvPr/>
        </p:nvSpPr>
        <p:spPr bwMode="auto">
          <a:xfrm>
            <a:off x="2700338" y="2219325"/>
            <a:ext cx="19050" cy="476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40" name="Rectangle 86">
            <a:extLst>
              <a:ext uri="{FF2B5EF4-FFF2-40B4-BE49-F238E27FC236}">
                <a16:creationId xmlns:a16="http://schemas.microsoft.com/office/drawing/2014/main" id="{2DC88E27-F93D-E44F-BB33-A16721E493B8}"/>
              </a:ext>
            </a:extLst>
          </p:cNvPr>
          <p:cNvSpPr>
            <a:spLocks noChangeArrowheads="1"/>
          </p:cNvSpPr>
          <p:nvPr/>
        </p:nvSpPr>
        <p:spPr bwMode="auto">
          <a:xfrm>
            <a:off x="2689225" y="2206625"/>
            <a:ext cx="19050"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41" name="Rectangle 87">
            <a:extLst>
              <a:ext uri="{FF2B5EF4-FFF2-40B4-BE49-F238E27FC236}">
                <a16:creationId xmlns:a16="http://schemas.microsoft.com/office/drawing/2014/main" id="{ED3B95B6-F4E5-824F-9D19-5F200AD3614A}"/>
              </a:ext>
            </a:extLst>
          </p:cNvPr>
          <p:cNvSpPr>
            <a:spLocks noChangeArrowheads="1"/>
          </p:cNvSpPr>
          <p:nvPr/>
        </p:nvSpPr>
        <p:spPr bwMode="auto">
          <a:xfrm>
            <a:off x="2679700" y="2170113"/>
            <a:ext cx="20638" cy="49212"/>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42" name="Rectangle 88">
            <a:extLst>
              <a:ext uri="{FF2B5EF4-FFF2-40B4-BE49-F238E27FC236}">
                <a16:creationId xmlns:a16="http://schemas.microsoft.com/office/drawing/2014/main" id="{9DAE8850-1034-BB49-8E2A-2A302A47CD1B}"/>
              </a:ext>
            </a:extLst>
          </p:cNvPr>
          <p:cNvSpPr>
            <a:spLocks noChangeArrowheads="1"/>
          </p:cNvSpPr>
          <p:nvPr/>
        </p:nvSpPr>
        <p:spPr bwMode="auto">
          <a:xfrm>
            <a:off x="2638425" y="2160588"/>
            <a:ext cx="50800" cy="20637"/>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43" name="Rectangle 89">
            <a:extLst>
              <a:ext uri="{FF2B5EF4-FFF2-40B4-BE49-F238E27FC236}">
                <a16:creationId xmlns:a16="http://schemas.microsoft.com/office/drawing/2014/main" id="{2CA75FB1-04BC-BA43-9499-100DED10CBB2}"/>
              </a:ext>
            </a:extLst>
          </p:cNvPr>
          <p:cNvSpPr>
            <a:spLocks noChangeArrowheads="1"/>
          </p:cNvSpPr>
          <p:nvPr/>
        </p:nvSpPr>
        <p:spPr bwMode="auto">
          <a:xfrm>
            <a:off x="2630488" y="2122488"/>
            <a:ext cx="19050" cy="476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44" name="Rectangle 90">
            <a:extLst>
              <a:ext uri="{FF2B5EF4-FFF2-40B4-BE49-F238E27FC236}">
                <a16:creationId xmlns:a16="http://schemas.microsoft.com/office/drawing/2014/main" id="{04403413-A5AE-3D4F-83BB-DA369BAD5892}"/>
              </a:ext>
            </a:extLst>
          </p:cNvPr>
          <p:cNvSpPr>
            <a:spLocks noChangeArrowheads="1"/>
          </p:cNvSpPr>
          <p:nvPr/>
        </p:nvSpPr>
        <p:spPr bwMode="auto">
          <a:xfrm>
            <a:off x="2632075" y="2109788"/>
            <a:ext cx="6350"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45" name="Rectangle 91">
            <a:extLst>
              <a:ext uri="{FF2B5EF4-FFF2-40B4-BE49-F238E27FC236}">
                <a16:creationId xmlns:a16="http://schemas.microsoft.com/office/drawing/2014/main" id="{FF4A396F-46C6-EF43-8E19-31D5602D4835}"/>
              </a:ext>
            </a:extLst>
          </p:cNvPr>
          <p:cNvSpPr>
            <a:spLocks noChangeArrowheads="1"/>
          </p:cNvSpPr>
          <p:nvPr/>
        </p:nvSpPr>
        <p:spPr bwMode="auto">
          <a:xfrm>
            <a:off x="2620963" y="2071688"/>
            <a:ext cx="20637" cy="50800"/>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46" name="Rectangle 92">
            <a:extLst>
              <a:ext uri="{FF2B5EF4-FFF2-40B4-BE49-F238E27FC236}">
                <a16:creationId xmlns:a16="http://schemas.microsoft.com/office/drawing/2014/main" id="{3C788E9E-0A25-F145-80AB-BFB8AFE73ED6}"/>
              </a:ext>
            </a:extLst>
          </p:cNvPr>
          <p:cNvSpPr>
            <a:spLocks noChangeArrowheads="1"/>
          </p:cNvSpPr>
          <p:nvPr/>
        </p:nvSpPr>
        <p:spPr bwMode="auto">
          <a:xfrm>
            <a:off x="2579688" y="2062163"/>
            <a:ext cx="52387"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47" name="Rectangle 93">
            <a:extLst>
              <a:ext uri="{FF2B5EF4-FFF2-40B4-BE49-F238E27FC236}">
                <a16:creationId xmlns:a16="http://schemas.microsoft.com/office/drawing/2014/main" id="{E7DABCA8-9BAD-084F-9D07-4C1CE070947E}"/>
              </a:ext>
            </a:extLst>
          </p:cNvPr>
          <p:cNvSpPr>
            <a:spLocks noChangeArrowheads="1"/>
          </p:cNvSpPr>
          <p:nvPr/>
        </p:nvSpPr>
        <p:spPr bwMode="auto">
          <a:xfrm>
            <a:off x="2571750" y="2024063"/>
            <a:ext cx="19050" cy="476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48" name="Rectangle 94">
            <a:extLst>
              <a:ext uri="{FF2B5EF4-FFF2-40B4-BE49-F238E27FC236}">
                <a16:creationId xmlns:a16="http://schemas.microsoft.com/office/drawing/2014/main" id="{1F1B576C-D74D-3B45-B513-6FF5CA153A2B}"/>
              </a:ext>
            </a:extLst>
          </p:cNvPr>
          <p:cNvSpPr>
            <a:spLocks noChangeArrowheads="1"/>
          </p:cNvSpPr>
          <p:nvPr/>
        </p:nvSpPr>
        <p:spPr bwMode="auto">
          <a:xfrm>
            <a:off x="2501900" y="2014538"/>
            <a:ext cx="77788"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49" name="Freeform 95">
            <a:extLst>
              <a:ext uri="{FF2B5EF4-FFF2-40B4-BE49-F238E27FC236}">
                <a16:creationId xmlns:a16="http://schemas.microsoft.com/office/drawing/2014/main" id="{A16846F8-76B1-924D-BACB-B11FC4C31629}"/>
              </a:ext>
            </a:extLst>
          </p:cNvPr>
          <p:cNvSpPr>
            <a:spLocks noEditPoints="1"/>
          </p:cNvSpPr>
          <p:nvPr/>
        </p:nvSpPr>
        <p:spPr bwMode="auto">
          <a:xfrm>
            <a:off x="2425700" y="1939925"/>
            <a:ext cx="4556125" cy="2157413"/>
          </a:xfrm>
          <a:custGeom>
            <a:avLst/>
            <a:gdLst>
              <a:gd name="T0" fmla="*/ 2147483647 w 2870"/>
              <a:gd name="T1" fmla="*/ 2147483647 h 1359"/>
              <a:gd name="T2" fmla="*/ 2147483647 w 2870"/>
              <a:gd name="T3" fmla="*/ 2147483647 h 1359"/>
              <a:gd name="T4" fmla="*/ 2147483647 w 2870"/>
              <a:gd name="T5" fmla="*/ 2147483647 h 1359"/>
              <a:gd name="T6" fmla="*/ 2147483647 w 2870"/>
              <a:gd name="T7" fmla="*/ 2147483647 h 1359"/>
              <a:gd name="T8" fmla="*/ 2147483647 w 2870"/>
              <a:gd name="T9" fmla="*/ 2147483647 h 1359"/>
              <a:gd name="T10" fmla="*/ 2147483647 w 2870"/>
              <a:gd name="T11" fmla="*/ 2147483647 h 1359"/>
              <a:gd name="T12" fmla="*/ 2147483647 w 2870"/>
              <a:gd name="T13" fmla="*/ 2147483647 h 1359"/>
              <a:gd name="T14" fmla="*/ 2147483647 w 2870"/>
              <a:gd name="T15" fmla="*/ 2147483647 h 1359"/>
              <a:gd name="T16" fmla="*/ 2147483647 w 2870"/>
              <a:gd name="T17" fmla="*/ 2147483647 h 1359"/>
              <a:gd name="T18" fmla="*/ 2147483647 w 2870"/>
              <a:gd name="T19" fmla="*/ 2147483647 h 1359"/>
              <a:gd name="T20" fmla="*/ 2147483647 w 2870"/>
              <a:gd name="T21" fmla="*/ 2147483647 h 1359"/>
              <a:gd name="T22" fmla="*/ 2147483647 w 2870"/>
              <a:gd name="T23" fmla="*/ 2147483647 h 1359"/>
              <a:gd name="T24" fmla="*/ 2147483647 w 2870"/>
              <a:gd name="T25" fmla="*/ 2147483647 h 1359"/>
              <a:gd name="T26" fmla="*/ 2147483647 w 2870"/>
              <a:gd name="T27" fmla="*/ 2147483647 h 1359"/>
              <a:gd name="T28" fmla="*/ 2147483647 w 2870"/>
              <a:gd name="T29" fmla="*/ 2147483647 h 1359"/>
              <a:gd name="T30" fmla="*/ 2147483647 w 2870"/>
              <a:gd name="T31" fmla="*/ 2147483647 h 1359"/>
              <a:gd name="T32" fmla="*/ 2147483647 w 2870"/>
              <a:gd name="T33" fmla="*/ 2147483647 h 1359"/>
              <a:gd name="T34" fmla="*/ 2147483647 w 2870"/>
              <a:gd name="T35" fmla="*/ 2147483647 h 1359"/>
              <a:gd name="T36" fmla="*/ 2147483647 w 2870"/>
              <a:gd name="T37" fmla="*/ 2147483647 h 1359"/>
              <a:gd name="T38" fmla="*/ 2147483647 w 2870"/>
              <a:gd name="T39" fmla="*/ 2147483647 h 1359"/>
              <a:gd name="T40" fmla="*/ 2147483647 w 2870"/>
              <a:gd name="T41" fmla="*/ 2147483647 h 1359"/>
              <a:gd name="T42" fmla="*/ 2147483647 w 2870"/>
              <a:gd name="T43" fmla="*/ 2147483647 h 1359"/>
              <a:gd name="T44" fmla="*/ 2147483647 w 2870"/>
              <a:gd name="T45" fmla="*/ 2147483647 h 1359"/>
              <a:gd name="T46" fmla="*/ 2147483647 w 2870"/>
              <a:gd name="T47" fmla="*/ 2147483647 h 1359"/>
              <a:gd name="T48" fmla="*/ 2147483647 w 2870"/>
              <a:gd name="T49" fmla="*/ 2147483647 h 1359"/>
              <a:gd name="T50" fmla="*/ 2147483647 w 2870"/>
              <a:gd name="T51" fmla="*/ 2147483647 h 1359"/>
              <a:gd name="T52" fmla="*/ 2147483647 w 2870"/>
              <a:gd name="T53" fmla="*/ 2147483647 h 1359"/>
              <a:gd name="T54" fmla="*/ 2147483647 w 2870"/>
              <a:gd name="T55" fmla="*/ 2147483647 h 1359"/>
              <a:gd name="T56" fmla="*/ 2147483647 w 2870"/>
              <a:gd name="T57" fmla="*/ 2147483647 h 1359"/>
              <a:gd name="T58" fmla="*/ 2147483647 w 2870"/>
              <a:gd name="T59" fmla="*/ 2147483647 h 1359"/>
              <a:gd name="T60" fmla="*/ 2147483647 w 2870"/>
              <a:gd name="T61" fmla="*/ 2147483647 h 1359"/>
              <a:gd name="T62" fmla="*/ 2147483647 w 2870"/>
              <a:gd name="T63" fmla="*/ 2147483647 h 1359"/>
              <a:gd name="T64" fmla="*/ 2147483647 w 2870"/>
              <a:gd name="T65" fmla="*/ 2147483647 h 1359"/>
              <a:gd name="T66" fmla="*/ 2147483647 w 2870"/>
              <a:gd name="T67" fmla="*/ 2147483647 h 1359"/>
              <a:gd name="T68" fmla="*/ 2147483647 w 2870"/>
              <a:gd name="T69" fmla="*/ 2147483647 h 1359"/>
              <a:gd name="T70" fmla="*/ 2147483647 w 2870"/>
              <a:gd name="T71" fmla="*/ 2147483647 h 1359"/>
              <a:gd name="T72" fmla="*/ 2147483647 w 2870"/>
              <a:gd name="T73" fmla="*/ 2147483647 h 1359"/>
              <a:gd name="T74" fmla="*/ 2147483647 w 2870"/>
              <a:gd name="T75" fmla="*/ 2147483647 h 1359"/>
              <a:gd name="T76" fmla="*/ 2147483647 w 2870"/>
              <a:gd name="T77" fmla="*/ 2147483647 h 1359"/>
              <a:gd name="T78" fmla="*/ 2147483647 w 2870"/>
              <a:gd name="T79" fmla="*/ 0 h 1359"/>
              <a:gd name="T80" fmla="*/ 2147483647 w 2870"/>
              <a:gd name="T81" fmla="*/ 0 h 1359"/>
              <a:gd name="T82" fmla="*/ 2147483647 w 2870"/>
              <a:gd name="T83" fmla="*/ 0 h 1359"/>
              <a:gd name="T84" fmla="*/ 2147483647 w 2870"/>
              <a:gd name="T85" fmla="*/ 0 h 1359"/>
              <a:gd name="T86" fmla="*/ 2147483647 w 2870"/>
              <a:gd name="T87" fmla="*/ 0 h 1359"/>
              <a:gd name="T88" fmla="*/ 2147483647 w 2870"/>
              <a:gd name="T89" fmla="*/ 0 h 1359"/>
              <a:gd name="T90" fmla="*/ 2147483647 w 2870"/>
              <a:gd name="T91" fmla="*/ 0 h 1359"/>
              <a:gd name="T92" fmla="*/ 2147483647 w 2870"/>
              <a:gd name="T93" fmla="*/ 0 h 1359"/>
              <a:gd name="T94" fmla="*/ 2147483647 w 2870"/>
              <a:gd name="T95" fmla="*/ 0 h 1359"/>
              <a:gd name="T96" fmla="*/ 2147483647 w 2870"/>
              <a:gd name="T97" fmla="*/ 0 h 1359"/>
              <a:gd name="T98" fmla="*/ 2147483647 w 2870"/>
              <a:gd name="T99" fmla="*/ 0 h 1359"/>
              <a:gd name="T100" fmla="*/ 2147483647 w 2870"/>
              <a:gd name="T101" fmla="*/ 0 h 13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70"/>
              <a:gd name="T154" fmla="*/ 0 h 1359"/>
              <a:gd name="T155" fmla="*/ 2870 w 2870"/>
              <a:gd name="T156" fmla="*/ 1359 h 13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70" h="1359">
                <a:moveTo>
                  <a:pt x="2775" y="1305"/>
                </a:moveTo>
                <a:lnTo>
                  <a:pt x="2870" y="1305"/>
                </a:lnTo>
                <a:moveTo>
                  <a:pt x="2823" y="1359"/>
                </a:moveTo>
                <a:lnTo>
                  <a:pt x="2823" y="1252"/>
                </a:lnTo>
                <a:moveTo>
                  <a:pt x="2638" y="1305"/>
                </a:moveTo>
                <a:lnTo>
                  <a:pt x="2733" y="1305"/>
                </a:lnTo>
                <a:moveTo>
                  <a:pt x="2686" y="1359"/>
                </a:moveTo>
                <a:lnTo>
                  <a:pt x="2686" y="1252"/>
                </a:lnTo>
                <a:moveTo>
                  <a:pt x="2555" y="1305"/>
                </a:moveTo>
                <a:lnTo>
                  <a:pt x="2650" y="1305"/>
                </a:lnTo>
                <a:moveTo>
                  <a:pt x="2603" y="1359"/>
                </a:moveTo>
                <a:lnTo>
                  <a:pt x="2603" y="1252"/>
                </a:lnTo>
                <a:moveTo>
                  <a:pt x="2487" y="1305"/>
                </a:moveTo>
                <a:lnTo>
                  <a:pt x="2582" y="1305"/>
                </a:lnTo>
                <a:moveTo>
                  <a:pt x="2534" y="1359"/>
                </a:moveTo>
                <a:lnTo>
                  <a:pt x="2534" y="1252"/>
                </a:lnTo>
                <a:moveTo>
                  <a:pt x="2212" y="1305"/>
                </a:moveTo>
                <a:lnTo>
                  <a:pt x="2307" y="1305"/>
                </a:lnTo>
                <a:moveTo>
                  <a:pt x="2260" y="1359"/>
                </a:moveTo>
                <a:lnTo>
                  <a:pt x="2260" y="1252"/>
                </a:lnTo>
                <a:moveTo>
                  <a:pt x="1725" y="1305"/>
                </a:moveTo>
                <a:lnTo>
                  <a:pt x="1820" y="1305"/>
                </a:lnTo>
                <a:moveTo>
                  <a:pt x="1772" y="1359"/>
                </a:moveTo>
                <a:lnTo>
                  <a:pt x="1772" y="1252"/>
                </a:lnTo>
                <a:moveTo>
                  <a:pt x="1558" y="1305"/>
                </a:moveTo>
                <a:lnTo>
                  <a:pt x="1653" y="1305"/>
                </a:lnTo>
                <a:moveTo>
                  <a:pt x="1605" y="1359"/>
                </a:moveTo>
                <a:lnTo>
                  <a:pt x="1605" y="1252"/>
                </a:lnTo>
                <a:moveTo>
                  <a:pt x="1507" y="1194"/>
                </a:moveTo>
                <a:lnTo>
                  <a:pt x="1602" y="1194"/>
                </a:lnTo>
                <a:moveTo>
                  <a:pt x="1554" y="1248"/>
                </a:moveTo>
                <a:lnTo>
                  <a:pt x="1554" y="1141"/>
                </a:lnTo>
                <a:moveTo>
                  <a:pt x="1501" y="1194"/>
                </a:moveTo>
                <a:lnTo>
                  <a:pt x="1596" y="1194"/>
                </a:lnTo>
                <a:moveTo>
                  <a:pt x="1549" y="1248"/>
                </a:moveTo>
                <a:lnTo>
                  <a:pt x="1549" y="1141"/>
                </a:lnTo>
                <a:moveTo>
                  <a:pt x="1267" y="1194"/>
                </a:moveTo>
                <a:lnTo>
                  <a:pt x="1362" y="1194"/>
                </a:lnTo>
                <a:moveTo>
                  <a:pt x="1315" y="1248"/>
                </a:moveTo>
                <a:lnTo>
                  <a:pt x="1315" y="1141"/>
                </a:lnTo>
                <a:moveTo>
                  <a:pt x="1155" y="1194"/>
                </a:moveTo>
                <a:lnTo>
                  <a:pt x="1250" y="1194"/>
                </a:lnTo>
                <a:moveTo>
                  <a:pt x="1202" y="1248"/>
                </a:moveTo>
                <a:lnTo>
                  <a:pt x="1202" y="1141"/>
                </a:lnTo>
                <a:moveTo>
                  <a:pt x="1084" y="1194"/>
                </a:moveTo>
                <a:lnTo>
                  <a:pt x="1179" y="1194"/>
                </a:lnTo>
                <a:moveTo>
                  <a:pt x="1132" y="1248"/>
                </a:moveTo>
                <a:lnTo>
                  <a:pt x="1132" y="1141"/>
                </a:lnTo>
                <a:moveTo>
                  <a:pt x="892" y="922"/>
                </a:moveTo>
                <a:lnTo>
                  <a:pt x="987" y="922"/>
                </a:lnTo>
                <a:moveTo>
                  <a:pt x="940" y="976"/>
                </a:moveTo>
                <a:lnTo>
                  <a:pt x="940" y="869"/>
                </a:lnTo>
                <a:moveTo>
                  <a:pt x="825" y="922"/>
                </a:moveTo>
                <a:lnTo>
                  <a:pt x="921" y="922"/>
                </a:lnTo>
                <a:moveTo>
                  <a:pt x="873" y="976"/>
                </a:moveTo>
                <a:lnTo>
                  <a:pt x="873" y="869"/>
                </a:lnTo>
                <a:moveTo>
                  <a:pt x="806" y="922"/>
                </a:moveTo>
                <a:lnTo>
                  <a:pt x="901" y="922"/>
                </a:lnTo>
                <a:moveTo>
                  <a:pt x="854" y="976"/>
                </a:moveTo>
                <a:lnTo>
                  <a:pt x="854" y="869"/>
                </a:lnTo>
                <a:moveTo>
                  <a:pt x="785" y="922"/>
                </a:moveTo>
                <a:lnTo>
                  <a:pt x="880" y="922"/>
                </a:lnTo>
                <a:moveTo>
                  <a:pt x="833" y="976"/>
                </a:moveTo>
                <a:lnTo>
                  <a:pt x="833" y="869"/>
                </a:lnTo>
                <a:moveTo>
                  <a:pt x="776" y="922"/>
                </a:moveTo>
                <a:lnTo>
                  <a:pt x="871" y="922"/>
                </a:lnTo>
                <a:moveTo>
                  <a:pt x="824" y="976"/>
                </a:moveTo>
                <a:lnTo>
                  <a:pt x="824" y="869"/>
                </a:lnTo>
                <a:moveTo>
                  <a:pt x="767" y="922"/>
                </a:moveTo>
                <a:lnTo>
                  <a:pt x="862" y="922"/>
                </a:lnTo>
                <a:moveTo>
                  <a:pt x="815" y="976"/>
                </a:moveTo>
                <a:lnTo>
                  <a:pt x="815" y="869"/>
                </a:lnTo>
                <a:moveTo>
                  <a:pt x="739" y="821"/>
                </a:moveTo>
                <a:lnTo>
                  <a:pt x="834" y="821"/>
                </a:lnTo>
                <a:moveTo>
                  <a:pt x="787" y="875"/>
                </a:moveTo>
                <a:lnTo>
                  <a:pt x="787" y="768"/>
                </a:lnTo>
                <a:moveTo>
                  <a:pt x="692" y="771"/>
                </a:moveTo>
                <a:lnTo>
                  <a:pt x="787" y="771"/>
                </a:lnTo>
                <a:moveTo>
                  <a:pt x="739" y="825"/>
                </a:moveTo>
                <a:lnTo>
                  <a:pt x="739" y="718"/>
                </a:lnTo>
                <a:moveTo>
                  <a:pt x="605" y="771"/>
                </a:moveTo>
                <a:lnTo>
                  <a:pt x="701" y="771"/>
                </a:lnTo>
                <a:moveTo>
                  <a:pt x="653" y="825"/>
                </a:moveTo>
                <a:lnTo>
                  <a:pt x="653" y="718"/>
                </a:lnTo>
                <a:moveTo>
                  <a:pt x="583" y="771"/>
                </a:moveTo>
                <a:lnTo>
                  <a:pt x="678" y="771"/>
                </a:lnTo>
                <a:moveTo>
                  <a:pt x="630" y="825"/>
                </a:moveTo>
                <a:lnTo>
                  <a:pt x="630" y="718"/>
                </a:lnTo>
                <a:moveTo>
                  <a:pt x="577" y="771"/>
                </a:moveTo>
                <a:lnTo>
                  <a:pt x="672" y="771"/>
                </a:lnTo>
                <a:moveTo>
                  <a:pt x="625" y="825"/>
                </a:moveTo>
                <a:lnTo>
                  <a:pt x="625" y="718"/>
                </a:lnTo>
                <a:moveTo>
                  <a:pt x="533" y="771"/>
                </a:moveTo>
                <a:lnTo>
                  <a:pt x="628" y="771"/>
                </a:lnTo>
                <a:moveTo>
                  <a:pt x="581" y="825"/>
                </a:moveTo>
                <a:lnTo>
                  <a:pt x="581" y="718"/>
                </a:lnTo>
                <a:moveTo>
                  <a:pt x="417" y="609"/>
                </a:moveTo>
                <a:lnTo>
                  <a:pt x="512" y="609"/>
                </a:lnTo>
                <a:moveTo>
                  <a:pt x="465" y="662"/>
                </a:moveTo>
                <a:lnTo>
                  <a:pt x="465" y="555"/>
                </a:lnTo>
                <a:moveTo>
                  <a:pt x="415" y="609"/>
                </a:moveTo>
                <a:lnTo>
                  <a:pt x="510" y="609"/>
                </a:lnTo>
                <a:moveTo>
                  <a:pt x="463" y="662"/>
                </a:moveTo>
                <a:lnTo>
                  <a:pt x="463" y="555"/>
                </a:lnTo>
                <a:moveTo>
                  <a:pt x="389" y="609"/>
                </a:moveTo>
                <a:lnTo>
                  <a:pt x="484" y="609"/>
                </a:lnTo>
                <a:moveTo>
                  <a:pt x="437" y="662"/>
                </a:moveTo>
                <a:lnTo>
                  <a:pt x="437" y="555"/>
                </a:lnTo>
                <a:moveTo>
                  <a:pt x="380" y="609"/>
                </a:moveTo>
                <a:lnTo>
                  <a:pt x="475" y="609"/>
                </a:lnTo>
                <a:moveTo>
                  <a:pt x="428" y="662"/>
                </a:moveTo>
                <a:lnTo>
                  <a:pt x="428" y="555"/>
                </a:lnTo>
                <a:moveTo>
                  <a:pt x="364" y="571"/>
                </a:moveTo>
                <a:lnTo>
                  <a:pt x="459" y="571"/>
                </a:lnTo>
                <a:moveTo>
                  <a:pt x="412" y="625"/>
                </a:moveTo>
                <a:lnTo>
                  <a:pt x="412" y="518"/>
                </a:lnTo>
                <a:moveTo>
                  <a:pt x="333" y="500"/>
                </a:moveTo>
                <a:lnTo>
                  <a:pt x="428" y="500"/>
                </a:lnTo>
                <a:moveTo>
                  <a:pt x="380" y="553"/>
                </a:moveTo>
                <a:lnTo>
                  <a:pt x="380" y="446"/>
                </a:lnTo>
                <a:moveTo>
                  <a:pt x="320" y="500"/>
                </a:moveTo>
                <a:lnTo>
                  <a:pt x="415" y="500"/>
                </a:lnTo>
                <a:moveTo>
                  <a:pt x="368" y="553"/>
                </a:moveTo>
                <a:lnTo>
                  <a:pt x="368" y="446"/>
                </a:lnTo>
                <a:moveTo>
                  <a:pt x="299" y="466"/>
                </a:moveTo>
                <a:lnTo>
                  <a:pt x="394" y="466"/>
                </a:lnTo>
                <a:moveTo>
                  <a:pt x="347" y="520"/>
                </a:moveTo>
                <a:lnTo>
                  <a:pt x="347" y="412"/>
                </a:lnTo>
                <a:moveTo>
                  <a:pt x="278" y="432"/>
                </a:moveTo>
                <a:lnTo>
                  <a:pt x="373" y="432"/>
                </a:lnTo>
                <a:moveTo>
                  <a:pt x="326" y="486"/>
                </a:moveTo>
                <a:lnTo>
                  <a:pt x="326" y="379"/>
                </a:lnTo>
                <a:moveTo>
                  <a:pt x="234" y="367"/>
                </a:moveTo>
                <a:lnTo>
                  <a:pt x="329" y="367"/>
                </a:lnTo>
                <a:moveTo>
                  <a:pt x="282" y="420"/>
                </a:moveTo>
                <a:lnTo>
                  <a:pt x="282" y="313"/>
                </a:lnTo>
                <a:moveTo>
                  <a:pt x="199" y="301"/>
                </a:moveTo>
                <a:lnTo>
                  <a:pt x="294" y="301"/>
                </a:lnTo>
                <a:moveTo>
                  <a:pt x="246" y="355"/>
                </a:moveTo>
                <a:lnTo>
                  <a:pt x="246" y="248"/>
                </a:lnTo>
                <a:moveTo>
                  <a:pt x="146" y="206"/>
                </a:moveTo>
                <a:lnTo>
                  <a:pt x="241" y="206"/>
                </a:lnTo>
                <a:moveTo>
                  <a:pt x="194" y="260"/>
                </a:moveTo>
                <a:lnTo>
                  <a:pt x="194" y="152"/>
                </a:lnTo>
                <a:moveTo>
                  <a:pt x="146" y="206"/>
                </a:moveTo>
                <a:lnTo>
                  <a:pt x="241" y="206"/>
                </a:lnTo>
                <a:moveTo>
                  <a:pt x="194" y="260"/>
                </a:moveTo>
                <a:lnTo>
                  <a:pt x="194" y="152"/>
                </a:lnTo>
                <a:moveTo>
                  <a:pt x="81" y="83"/>
                </a:moveTo>
                <a:lnTo>
                  <a:pt x="176" y="83"/>
                </a:lnTo>
                <a:moveTo>
                  <a:pt x="129" y="137"/>
                </a:moveTo>
                <a:lnTo>
                  <a:pt x="129" y="29"/>
                </a:lnTo>
                <a:moveTo>
                  <a:pt x="67" y="83"/>
                </a:moveTo>
                <a:lnTo>
                  <a:pt x="162" y="83"/>
                </a:lnTo>
                <a:moveTo>
                  <a:pt x="115" y="137"/>
                </a:moveTo>
                <a:lnTo>
                  <a:pt x="115" y="29"/>
                </a:lnTo>
                <a:moveTo>
                  <a:pt x="27" y="53"/>
                </a:moveTo>
                <a:lnTo>
                  <a:pt x="122" y="53"/>
                </a:lnTo>
                <a:moveTo>
                  <a:pt x="74" y="107"/>
                </a:moveTo>
                <a:lnTo>
                  <a:pt x="74" y="0"/>
                </a:lnTo>
                <a:moveTo>
                  <a:pt x="19" y="53"/>
                </a:moveTo>
                <a:lnTo>
                  <a:pt x="115" y="53"/>
                </a:lnTo>
                <a:moveTo>
                  <a:pt x="67" y="107"/>
                </a:moveTo>
                <a:lnTo>
                  <a:pt x="67" y="0"/>
                </a:lnTo>
                <a:moveTo>
                  <a:pt x="14" y="53"/>
                </a:moveTo>
                <a:lnTo>
                  <a:pt x="109" y="53"/>
                </a:lnTo>
                <a:moveTo>
                  <a:pt x="62" y="107"/>
                </a:moveTo>
                <a:lnTo>
                  <a:pt x="62" y="0"/>
                </a:lnTo>
                <a:moveTo>
                  <a:pt x="9" y="53"/>
                </a:moveTo>
                <a:lnTo>
                  <a:pt x="104" y="53"/>
                </a:lnTo>
                <a:moveTo>
                  <a:pt x="56" y="107"/>
                </a:moveTo>
                <a:lnTo>
                  <a:pt x="56" y="0"/>
                </a:lnTo>
                <a:moveTo>
                  <a:pt x="5" y="53"/>
                </a:moveTo>
                <a:lnTo>
                  <a:pt x="100" y="53"/>
                </a:lnTo>
                <a:moveTo>
                  <a:pt x="53" y="107"/>
                </a:moveTo>
                <a:lnTo>
                  <a:pt x="53" y="0"/>
                </a:lnTo>
                <a:moveTo>
                  <a:pt x="5" y="53"/>
                </a:moveTo>
                <a:lnTo>
                  <a:pt x="100" y="53"/>
                </a:lnTo>
                <a:moveTo>
                  <a:pt x="53" y="107"/>
                </a:moveTo>
                <a:lnTo>
                  <a:pt x="53" y="0"/>
                </a:lnTo>
                <a:moveTo>
                  <a:pt x="4" y="53"/>
                </a:moveTo>
                <a:lnTo>
                  <a:pt x="99" y="53"/>
                </a:lnTo>
                <a:moveTo>
                  <a:pt x="51" y="107"/>
                </a:moveTo>
                <a:lnTo>
                  <a:pt x="51" y="0"/>
                </a:lnTo>
                <a:moveTo>
                  <a:pt x="4" y="53"/>
                </a:moveTo>
                <a:lnTo>
                  <a:pt x="99" y="53"/>
                </a:lnTo>
                <a:moveTo>
                  <a:pt x="51" y="107"/>
                </a:moveTo>
                <a:lnTo>
                  <a:pt x="51" y="0"/>
                </a:lnTo>
                <a:moveTo>
                  <a:pt x="2" y="53"/>
                </a:moveTo>
                <a:lnTo>
                  <a:pt x="97" y="53"/>
                </a:lnTo>
                <a:moveTo>
                  <a:pt x="49" y="107"/>
                </a:moveTo>
                <a:lnTo>
                  <a:pt x="49" y="0"/>
                </a:lnTo>
                <a:moveTo>
                  <a:pt x="2" y="53"/>
                </a:moveTo>
                <a:lnTo>
                  <a:pt x="97" y="53"/>
                </a:lnTo>
                <a:moveTo>
                  <a:pt x="49" y="107"/>
                </a:moveTo>
                <a:lnTo>
                  <a:pt x="49" y="0"/>
                </a:lnTo>
                <a:moveTo>
                  <a:pt x="0" y="53"/>
                </a:moveTo>
                <a:lnTo>
                  <a:pt x="95" y="53"/>
                </a:lnTo>
                <a:moveTo>
                  <a:pt x="48" y="107"/>
                </a:moveTo>
                <a:lnTo>
                  <a:pt x="48" y="0"/>
                </a:lnTo>
                <a:moveTo>
                  <a:pt x="0" y="53"/>
                </a:moveTo>
                <a:lnTo>
                  <a:pt x="95" y="53"/>
                </a:lnTo>
                <a:moveTo>
                  <a:pt x="48" y="107"/>
                </a:moveTo>
                <a:lnTo>
                  <a:pt x="4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50" name="Rectangle 96">
            <a:extLst>
              <a:ext uri="{FF2B5EF4-FFF2-40B4-BE49-F238E27FC236}">
                <a16:creationId xmlns:a16="http://schemas.microsoft.com/office/drawing/2014/main" id="{13866EA2-F315-8C47-A306-704620198B0F}"/>
              </a:ext>
            </a:extLst>
          </p:cNvPr>
          <p:cNvSpPr>
            <a:spLocks noChangeArrowheads="1"/>
          </p:cNvSpPr>
          <p:nvPr/>
        </p:nvSpPr>
        <p:spPr bwMode="auto">
          <a:xfrm>
            <a:off x="2498725" y="5230813"/>
            <a:ext cx="4832350" cy="22225"/>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51" name="Rectangle 97">
            <a:extLst>
              <a:ext uri="{FF2B5EF4-FFF2-40B4-BE49-F238E27FC236}">
                <a16:creationId xmlns:a16="http://schemas.microsoft.com/office/drawing/2014/main" id="{ACA47A95-FE30-E441-87BD-72BD76A53968}"/>
              </a:ext>
            </a:extLst>
          </p:cNvPr>
          <p:cNvSpPr>
            <a:spLocks noChangeArrowheads="1"/>
          </p:cNvSpPr>
          <p:nvPr/>
        </p:nvSpPr>
        <p:spPr bwMode="auto">
          <a:xfrm>
            <a:off x="2490788" y="2024063"/>
            <a:ext cx="19050" cy="3219450"/>
          </a:xfrm>
          <a:prstGeom prst="rect">
            <a:avLst/>
          </a:prstGeom>
          <a:solidFill>
            <a:srgbClr val="000000"/>
          </a:solidFill>
          <a:ln w="317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9552" name="Text Box 98">
            <a:extLst>
              <a:ext uri="{FF2B5EF4-FFF2-40B4-BE49-F238E27FC236}">
                <a16:creationId xmlns:a16="http://schemas.microsoft.com/office/drawing/2014/main" id="{948E6E21-AEFF-4442-A295-5A2B4A142C8C}"/>
              </a:ext>
            </a:extLst>
          </p:cNvPr>
          <p:cNvSpPr txBox="1">
            <a:spLocks noChangeArrowheads="1"/>
          </p:cNvSpPr>
          <p:nvPr/>
        </p:nvSpPr>
        <p:spPr bwMode="auto">
          <a:xfrm>
            <a:off x="4029075" y="4114800"/>
            <a:ext cx="1185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a:solidFill>
                  <a:srgbClr val="000000"/>
                </a:solidFill>
                <a:latin typeface="Calibri" panose="020F0502020204030204" pitchFamily="34" charset="0"/>
              </a:rPr>
              <a:t>5 yr 54%</a:t>
            </a:r>
          </a:p>
        </p:txBody>
      </p:sp>
      <p:sp>
        <p:nvSpPr>
          <p:cNvPr id="19553" name="Text Box 99">
            <a:extLst>
              <a:ext uri="{FF2B5EF4-FFF2-40B4-BE49-F238E27FC236}">
                <a16:creationId xmlns:a16="http://schemas.microsoft.com/office/drawing/2014/main" id="{71F9817A-FAE0-C54D-A24D-4B6185031E4E}"/>
              </a:ext>
            </a:extLst>
          </p:cNvPr>
          <p:cNvSpPr txBox="1">
            <a:spLocks noChangeArrowheads="1"/>
          </p:cNvSpPr>
          <p:nvPr/>
        </p:nvSpPr>
        <p:spPr bwMode="auto">
          <a:xfrm>
            <a:off x="4406900" y="6253163"/>
            <a:ext cx="4364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cs typeface="Arial" panose="020B0604020202020204" pitchFamily="34" charset="0"/>
              </a:rPr>
              <a:t>DeMatteo RP et al. </a:t>
            </a:r>
            <a:r>
              <a:rPr lang="en-US" altLang="en-US" sz="1800">
                <a:solidFill>
                  <a:srgbClr val="000000"/>
                </a:solidFill>
                <a:latin typeface="Calibri" panose="020F0502020204030204" pitchFamily="34" charset="0"/>
              </a:rPr>
              <a:t>Ann Surg 2000; 231:51</a:t>
            </a:r>
          </a:p>
        </p:txBody>
      </p:sp>
      <p:sp>
        <p:nvSpPr>
          <p:cNvPr id="19554" name="Text Box 101">
            <a:extLst>
              <a:ext uri="{FF2B5EF4-FFF2-40B4-BE49-F238E27FC236}">
                <a16:creationId xmlns:a16="http://schemas.microsoft.com/office/drawing/2014/main" id="{E31D96D0-AB11-C246-8D94-1D2227762BF8}"/>
              </a:ext>
            </a:extLst>
          </p:cNvPr>
          <p:cNvSpPr txBox="1">
            <a:spLocks noChangeArrowheads="1"/>
          </p:cNvSpPr>
          <p:nvPr/>
        </p:nvSpPr>
        <p:spPr bwMode="auto">
          <a:xfrm>
            <a:off x="6176963" y="3438525"/>
            <a:ext cx="765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a:solidFill>
                  <a:srgbClr val="000000"/>
                </a:solidFill>
                <a:latin typeface="Calibri" panose="020F0502020204030204" pitchFamily="34" charset="0"/>
              </a:rPr>
              <a:t>N=80</a:t>
            </a:r>
          </a:p>
        </p:txBody>
      </p:sp>
      <p:sp>
        <p:nvSpPr>
          <p:cNvPr id="19555" name="Rectangle 101">
            <a:extLst>
              <a:ext uri="{FF2B5EF4-FFF2-40B4-BE49-F238E27FC236}">
                <a16:creationId xmlns:a16="http://schemas.microsoft.com/office/drawing/2014/main" id="{5E385351-DEED-2E43-9E08-32084CC9CF79}"/>
              </a:ext>
            </a:extLst>
          </p:cNvPr>
          <p:cNvSpPr>
            <a:spLocks noChangeArrowheads="1"/>
          </p:cNvSpPr>
          <p:nvPr/>
        </p:nvSpPr>
        <p:spPr bwMode="auto">
          <a:xfrm>
            <a:off x="3502025" y="192088"/>
            <a:ext cx="127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latin typeface="Calibri" panose="020F0502020204030204" pitchFamily="34" charset="0"/>
                <a:cs typeface="Arial" panose="020B0604020202020204" pitchFamily="34" charset="0"/>
              </a:rPr>
              <a:t>GIST</a:t>
            </a:r>
            <a:endParaRPr lang="en-US" altLang="en-US" sz="3600">
              <a:latin typeface="Calibri" panose="020F0502020204030204" pitchFamily="34" charset="0"/>
            </a:endParaRPr>
          </a:p>
        </p:txBody>
      </p:sp>
    </p:spTree>
    <p:extLst>
      <p:ext uri="{BB962C8B-B14F-4D97-AF65-F5344CB8AC3E}">
        <p14:creationId xmlns:p14="http://schemas.microsoft.com/office/powerpoint/2010/main" val="26883677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265" y="3523054"/>
            <a:ext cx="3756224" cy="211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2" name="ZoneTexte 1"/>
          <p:cNvSpPr txBox="1">
            <a:spLocks noChangeArrowheads="1"/>
          </p:cNvSpPr>
          <p:nvPr/>
        </p:nvSpPr>
        <p:spPr bwMode="auto">
          <a:xfrm>
            <a:off x="5532191" y="5693166"/>
            <a:ext cx="2496144" cy="30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i="1">
                <a:latin typeface="Times New Roman" panose="02020603050405020304" pitchFamily="18" charset="0"/>
                <a:cs typeface="Times New Roman" panose="02020603050405020304" pitchFamily="18" charset="0"/>
              </a:rPr>
              <a:t>Mir et al, Clin Cancer </a:t>
            </a:r>
            <a:r>
              <a:rPr lang="fr-FR" sz="1400" i="1" err="1">
                <a:latin typeface="Times New Roman" panose="02020603050405020304" pitchFamily="18" charset="0"/>
                <a:cs typeface="Times New Roman" panose="02020603050405020304" pitchFamily="18" charset="0"/>
              </a:rPr>
              <a:t>Res</a:t>
            </a:r>
            <a:r>
              <a:rPr lang="fr-FR" sz="1400" i="1">
                <a:latin typeface="Times New Roman" panose="02020603050405020304" pitchFamily="18" charset="0"/>
                <a:cs typeface="Times New Roman" panose="02020603050405020304" pitchFamily="18" charset="0"/>
              </a:rPr>
              <a:t> 2019</a:t>
            </a:r>
          </a:p>
        </p:txBody>
      </p:sp>
      <p:sp>
        <p:nvSpPr>
          <p:cNvPr id="6" name="Rectangle 26"/>
          <p:cNvSpPr>
            <a:spLocks noChangeArrowheads="1"/>
          </p:cNvSpPr>
          <p:nvPr/>
        </p:nvSpPr>
        <p:spPr bwMode="auto">
          <a:xfrm>
            <a:off x="715590" y="349670"/>
            <a:ext cx="7712820" cy="37742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nchor="ctr"/>
          <a:lstStyle/>
          <a:p>
            <a:pPr algn="ctr"/>
            <a:r>
              <a:rPr lang="fr-FR" sz="2400" b="1" dirty="0">
                <a:solidFill>
                  <a:srgbClr val="002060"/>
                </a:solidFill>
                <a:latin typeface="+mj-lt"/>
                <a:cs typeface="Times New Roman" pitchFamily="18" charset="0"/>
              </a:rPr>
              <a:t>Impact of concomitant </a:t>
            </a:r>
            <a:r>
              <a:rPr lang="fr-FR" sz="2400" b="1" dirty="0" err="1">
                <a:solidFill>
                  <a:srgbClr val="002060"/>
                </a:solidFill>
                <a:latin typeface="+mj-lt"/>
                <a:cs typeface="Times New Roman" pitchFamily="18" charset="0"/>
              </a:rPr>
              <a:t>medications</a:t>
            </a:r>
            <a:r>
              <a:rPr lang="fr-FR" sz="2400" b="1" dirty="0">
                <a:solidFill>
                  <a:srgbClr val="002060"/>
                </a:solidFill>
                <a:latin typeface="+mj-lt"/>
                <a:cs typeface="Times New Roman" pitchFamily="18" charset="0"/>
              </a:rPr>
              <a:t> in pts </a:t>
            </a:r>
            <a:r>
              <a:rPr lang="fr-FR" sz="2400" b="1" dirty="0" err="1">
                <a:solidFill>
                  <a:srgbClr val="002060"/>
                </a:solidFill>
                <a:latin typeface="+mj-lt"/>
                <a:cs typeface="Times New Roman" pitchFamily="18" charset="0"/>
              </a:rPr>
              <a:t>treated</a:t>
            </a:r>
            <a:r>
              <a:rPr lang="fr-FR" sz="2400" b="1" dirty="0">
                <a:solidFill>
                  <a:srgbClr val="002060"/>
                </a:solidFill>
                <a:latin typeface="+mj-lt"/>
                <a:cs typeface="Times New Roman" pitchFamily="18" charset="0"/>
              </a:rPr>
              <a:t> </a:t>
            </a:r>
            <a:r>
              <a:rPr lang="fr-FR" sz="2400" b="1" dirty="0" err="1">
                <a:solidFill>
                  <a:srgbClr val="002060"/>
                </a:solidFill>
                <a:latin typeface="+mj-lt"/>
                <a:cs typeface="Times New Roman" pitchFamily="18" charset="0"/>
              </a:rPr>
              <a:t>with</a:t>
            </a:r>
            <a:r>
              <a:rPr lang="fr-FR" sz="2400" b="1" dirty="0">
                <a:solidFill>
                  <a:srgbClr val="002060"/>
                </a:solidFill>
                <a:latin typeface="+mj-lt"/>
                <a:cs typeface="Times New Roman" pitchFamily="18" charset="0"/>
              </a:rPr>
              <a:t> post-IM </a:t>
            </a:r>
            <a:r>
              <a:rPr lang="fr-FR" sz="2400" b="1" dirty="0" err="1">
                <a:solidFill>
                  <a:srgbClr val="002060"/>
                </a:solidFill>
                <a:latin typeface="+mj-lt"/>
                <a:cs typeface="Times New Roman" pitchFamily="18" charset="0"/>
              </a:rPr>
              <a:t>TKIs</a:t>
            </a:r>
            <a:endParaRPr lang="fr-FR" sz="2400" b="1" dirty="0">
              <a:solidFill>
                <a:srgbClr val="002060"/>
              </a:solidFill>
              <a:latin typeface="+mj-lt"/>
              <a:cs typeface="Times New Roman" pitchFamily="18"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74" y="1860048"/>
            <a:ext cx="2581470" cy="174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a:xfrm>
            <a:off x="251521" y="1516690"/>
            <a:ext cx="3312368" cy="358557"/>
          </a:xfrm>
          <a:prstGeom prst="rect">
            <a:avLst/>
          </a:prstGeom>
          <a:solidFill>
            <a:schemeClr val="bg1">
              <a:lumMod val="95000"/>
            </a:schemeClr>
          </a:solidFill>
        </p:spPr>
        <p:txBody>
          <a:bodyPr lIns="91414" tIns="45707" rIns="91414" bIns="45707"/>
          <a:lstStyle>
            <a:lvl1pPr algn="ctr" rtl="0" eaLnBrk="1" fontAlgn="base" hangingPunct="1">
              <a:spcBef>
                <a:spcPct val="0"/>
              </a:spcBef>
              <a:spcAft>
                <a:spcPct val="0"/>
              </a:spcAft>
              <a:defRPr sz="3200">
                <a:solidFill>
                  <a:schemeClr val="accent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fr-FR" sz="1400" kern="0">
                <a:solidFill>
                  <a:schemeClr val="tx1">
                    <a:lumMod val="50000"/>
                  </a:schemeClr>
                </a:solidFill>
                <a:latin typeface="Times New Roman" panose="02020603050405020304" pitchFamily="18" charset="0"/>
                <a:cs typeface="Times New Roman" panose="02020603050405020304" pitchFamily="18" charset="0"/>
              </a:rPr>
              <a:t>Anti-</a:t>
            </a:r>
            <a:r>
              <a:rPr lang="fr-FR" sz="1400" kern="0" err="1">
                <a:solidFill>
                  <a:schemeClr val="tx1">
                    <a:lumMod val="50000"/>
                  </a:schemeClr>
                </a:solidFill>
                <a:latin typeface="Times New Roman" panose="02020603050405020304" pitchFamily="18" charset="0"/>
                <a:cs typeface="Times New Roman" panose="02020603050405020304" pitchFamily="18" charset="0"/>
              </a:rPr>
              <a:t>acids</a:t>
            </a:r>
            <a:r>
              <a:rPr lang="fr-FR" sz="1400" kern="0">
                <a:solidFill>
                  <a:schemeClr val="tx1">
                    <a:lumMod val="50000"/>
                  </a:schemeClr>
                </a:solidFill>
                <a:latin typeface="Times New Roman" panose="02020603050405020304" pitchFamily="18" charset="0"/>
                <a:cs typeface="Times New Roman" panose="02020603050405020304" pitchFamily="18" charset="0"/>
              </a:rPr>
              <a:t> and </a:t>
            </a:r>
            <a:r>
              <a:rPr lang="fr-FR" sz="1400" kern="0" err="1">
                <a:solidFill>
                  <a:schemeClr val="tx1">
                    <a:lumMod val="50000"/>
                  </a:schemeClr>
                </a:solidFill>
                <a:latin typeface="Times New Roman" panose="02020603050405020304" pitchFamily="18" charset="0"/>
                <a:cs typeface="Times New Roman" panose="02020603050405020304" pitchFamily="18" charset="0"/>
              </a:rPr>
              <a:t>sunitinib</a:t>
            </a:r>
            <a:r>
              <a:rPr lang="fr-FR" sz="1400" kern="0">
                <a:solidFill>
                  <a:schemeClr val="tx1">
                    <a:lumMod val="50000"/>
                  </a:schemeClr>
                </a:solidFill>
                <a:latin typeface="Times New Roman" panose="02020603050405020304" pitchFamily="18" charset="0"/>
                <a:cs typeface="Times New Roman" panose="02020603050405020304" pitchFamily="18" charset="0"/>
              </a:rPr>
              <a:t> </a:t>
            </a:r>
            <a:r>
              <a:rPr lang="fr-FR" sz="1400" kern="0" err="1">
                <a:solidFill>
                  <a:schemeClr val="tx1">
                    <a:lumMod val="50000"/>
                  </a:schemeClr>
                </a:solidFill>
                <a:latin typeface="Times New Roman" panose="02020603050405020304" pitchFamily="18" charset="0"/>
                <a:cs typeface="Times New Roman" panose="02020603050405020304" pitchFamily="18" charset="0"/>
              </a:rPr>
              <a:t>efficacy</a:t>
            </a:r>
            <a:r>
              <a:rPr lang="fr-FR" sz="1400" kern="0">
                <a:solidFill>
                  <a:schemeClr val="tx1">
                    <a:lumMod val="50000"/>
                  </a:schemeClr>
                </a:solidFill>
                <a:latin typeface="Times New Roman" panose="02020603050405020304" pitchFamily="18" charset="0"/>
                <a:cs typeface="Times New Roman" panose="02020603050405020304" pitchFamily="18" charset="0"/>
              </a:rPr>
              <a:t> in </a:t>
            </a:r>
            <a:r>
              <a:rPr lang="fr-FR" sz="1400" kern="0" err="1">
                <a:solidFill>
                  <a:schemeClr val="tx1">
                    <a:lumMod val="50000"/>
                  </a:schemeClr>
                </a:solidFill>
                <a:latin typeface="Times New Roman" panose="02020603050405020304" pitchFamily="18" charset="0"/>
                <a:cs typeface="Times New Roman" panose="02020603050405020304" pitchFamily="18" charset="0"/>
              </a:rPr>
              <a:t>mRCC</a:t>
            </a:r>
            <a:endParaRPr lang="fr-FR" sz="1400" kern="0">
              <a:solidFill>
                <a:schemeClr val="tx1">
                  <a:lumMod val="50000"/>
                </a:schemeClr>
              </a:solidFill>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1929630" y="2413063"/>
            <a:ext cx="445903" cy="33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600">
                <a:solidFill>
                  <a:schemeClr val="tx1">
                    <a:lumMod val="50000"/>
                  </a:schemeClr>
                </a:solidFill>
                <a:latin typeface="Times New Roman" panose="02020603050405020304" pitchFamily="18" charset="0"/>
                <a:cs typeface="Times New Roman" panose="02020603050405020304" pitchFamily="18" charset="0"/>
              </a:rPr>
              <a:t>OS</a:t>
            </a:r>
          </a:p>
        </p:txBody>
      </p:sp>
      <p:sp>
        <p:nvSpPr>
          <p:cNvPr id="10" name="Text Box 4"/>
          <p:cNvSpPr txBox="1">
            <a:spLocks noChangeArrowheads="1"/>
          </p:cNvSpPr>
          <p:nvPr/>
        </p:nvSpPr>
        <p:spPr bwMode="auto">
          <a:xfrm>
            <a:off x="1312682" y="2077911"/>
            <a:ext cx="1681755" cy="30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i="1">
                <a:latin typeface="Times New Roman" panose="02020603050405020304" pitchFamily="18" charset="0"/>
                <a:cs typeface="Times New Roman" panose="02020603050405020304" pitchFamily="18" charset="0"/>
              </a:rPr>
              <a:t>Ha et al, JOPP 2015</a:t>
            </a:r>
          </a:p>
        </p:txBody>
      </p:sp>
      <p:graphicFrame>
        <p:nvGraphicFramePr>
          <p:cNvPr id="11" name="Group 2"/>
          <p:cNvGraphicFramePr>
            <a:graphicFrameLocks noGrp="1"/>
          </p:cNvGraphicFramePr>
          <p:nvPr/>
        </p:nvGraphicFramePr>
        <p:xfrm>
          <a:off x="1763689" y="4503120"/>
          <a:ext cx="1188302" cy="757988"/>
        </p:xfrm>
        <a:graphic>
          <a:graphicData uri="http://schemas.openxmlformats.org/drawingml/2006/table">
            <a:tbl>
              <a:tblPr/>
              <a:tblGrid>
                <a:gridCol w="594151">
                  <a:extLst>
                    <a:ext uri="{9D8B030D-6E8A-4147-A177-3AD203B41FA5}">
                      <a16:colId xmlns:a16="http://schemas.microsoft.com/office/drawing/2014/main" val="20000"/>
                    </a:ext>
                  </a:extLst>
                </a:gridCol>
                <a:gridCol w="594151">
                  <a:extLst>
                    <a:ext uri="{9D8B030D-6E8A-4147-A177-3AD203B41FA5}">
                      <a16:colId xmlns:a16="http://schemas.microsoft.com/office/drawing/2014/main" val="20001"/>
                    </a:ext>
                  </a:extLst>
                </a:gridCol>
              </a:tblGrid>
              <a:tr h="2551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200" b="0" i="0" u="none" strike="noStrike" cap="none" normalizeH="0" baseline="0">
                        <a:ln>
                          <a:noFill/>
                        </a:ln>
                        <a:solidFill>
                          <a:schemeClr val="tx1"/>
                        </a:solidFill>
                        <a:effectLst/>
                        <a:latin typeface="Times New Roman" pitchFamily="18" charset="0"/>
                        <a:cs typeface="Times New Roman" pitchFamily="18" charset="0"/>
                      </a:endParaRPr>
                    </a:p>
                  </a:txBody>
                  <a:tcPr marT="34259" marB="342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200" b="0" i="0" u="none" strike="noStrike" cap="none" normalizeH="0" baseline="0" err="1">
                          <a:ln>
                            <a:noFill/>
                          </a:ln>
                          <a:solidFill>
                            <a:schemeClr val="tx1"/>
                          </a:solidFill>
                          <a:effectLst/>
                          <a:latin typeface="Times New Roman" pitchFamily="18" charset="0"/>
                          <a:cs typeface="Times New Roman" pitchFamily="18" charset="0"/>
                        </a:rPr>
                        <a:t>mPFS</a:t>
                      </a:r>
                      <a:endParaRPr kumimoji="0" lang="fr-FR" sz="1200" b="0" i="0" u="none" strike="noStrike" cap="none" normalizeH="0" baseline="0">
                        <a:ln>
                          <a:noFill/>
                        </a:ln>
                        <a:solidFill>
                          <a:schemeClr val="tx1"/>
                        </a:solidFill>
                        <a:effectLst/>
                        <a:latin typeface="Times New Roman" pitchFamily="18" charset="0"/>
                        <a:cs typeface="Times New Roman" pitchFamily="18" charset="0"/>
                      </a:endParaRPr>
                    </a:p>
                  </a:txBody>
                  <a:tcPr marT="34259" marB="342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139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PPI=0</a:t>
                      </a:r>
                    </a:p>
                  </a:txBody>
                  <a:tcPr marT="34259" marB="342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rgbClr val="C00000"/>
                          </a:solidFill>
                          <a:effectLst/>
                          <a:latin typeface="Times New Roman" pitchFamily="18" charset="0"/>
                          <a:cs typeface="Times New Roman" pitchFamily="18" charset="0"/>
                        </a:rPr>
                        <a:t>7,8</a:t>
                      </a:r>
                    </a:p>
                  </a:txBody>
                  <a:tcPr marT="34259" marB="342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139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PPI=1</a:t>
                      </a:r>
                    </a:p>
                  </a:txBody>
                  <a:tcPr marT="34259" marB="342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rgbClr val="C00000"/>
                          </a:solidFill>
                          <a:effectLst/>
                          <a:latin typeface="Times New Roman" pitchFamily="18" charset="0"/>
                          <a:cs typeface="Times New Roman" pitchFamily="18" charset="0"/>
                        </a:rPr>
                        <a:t>3</a:t>
                      </a:r>
                    </a:p>
                  </a:txBody>
                  <a:tcPr marT="34259" marB="342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2"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964960"/>
            <a:ext cx="3272080" cy="173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1012394" y="5641001"/>
            <a:ext cx="1752287" cy="307750"/>
          </a:xfrm>
          <a:prstGeom prst="rect">
            <a:avLst/>
          </a:prstGeom>
          <a:noFill/>
        </p:spPr>
        <p:txBody>
          <a:bodyPr wrap="none" lIns="91414" tIns="45707" rIns="91414" bIns="45707" rtlCol="0">
            <a:spAutoFit/>
          </a:bodyPr>
          <a:lstStyle/>
          <a:p>
            <a:r>
              <a:rPr lang="fr-FR" sz="1400" i="1">
                <a:latin typeface="Times New Roman" pitchFamily="18" charset="0"/>
                <a:cs typeface="Times New Roman" pitchFamily="18" charset="0"/>
              </a:rPr>
              <a:t>Mir et al, ASCO 2018</a:t>
            </a:r>
          </a:p>
        </p:txBody>
      </p:sp>
      <p:sp>
        <p:nvSpPr>
          <p:cNvPr id="2" name="Rectangle 1"/>
          <p:cNvSpPr/>
          <p:nvPr/>
        </p:nvSpPr>
        <p:spPr>
          <a:xfrm>
            <a:off x="485006" y="3873221"/>
            <a:ext cx="2862858" cy="307750"/>
          </a:xfrm>
          <a:prstGeom prst="rect">
            <a:avLst/>
          </a:prstGeom>
          <a:solidFill>
            <a:schemeClr val="bg1">
              <a:lumMod val="95000"/>
            </a:schemeClr>
          </a:solidFill>
        </p:spPr>
        <p:txBody>
          <a:bodyPr wrap="square" lIns="91414" tIns="45707" rIns="91414" bIns="45707">
            <a:spAutoFit/>
          </a:bodyPr>
          <a:lstStyle/>
          <a:p>
            <a:r>
              <a:rPr lang="fr-FR" sz="1400" err="1">
                <a:latin typeface="Times New Roman" pitchFamily="18" charset="0"/>
                <a:cs typeface="Times New Roman" pitchFamily="18" charset="0"/>
              </a:rPr>
              <a:t>PPIs</a:t>
            </a:r>
            <a:r>
              <a:rPr lang="fr-FR" sz="1400">
                <a:latin typeface="Times New Roman" pitchFamily="18" charset="0"/>
                <a:cs typeface="Times New Roman" pitchFamily="18" charset="0"/>
              </a:rPr>
              <a:t> and </a:t>
            </a:r>
            <a:r>
              <a:rPr lang="fr-FR" sz="1400" err="1">
                <a:latin typeface="Times New Roman" pitchFamily="18" charset="0"/>
                <a:cs typeface="Times New Roman" pitchFamily="18" charset="0"/>
              </a:rPr>
              <a:t>sunitinib</a:t>
            </a:r>
            <a:r>
              <a:rPr lang="fr-FR" sz="1400">
                <a:latin typeface="Times New Roman" pitchFamily="18" charset="0"/>
                <a:cs typeface="Times New Roman" pitchFamily="18" charset="0"/>
              </a:rPr>
              <a:t> </a:t>
            </a:r>
            <a:r>
              <a:rPr lang="fr-FR" sz="1400" err="1">
                <a:latin typeface="Times New Roman" pitchFamily="18" charset="0"/>
                <a:cs typeface="Times New Roman" pitchFamily="18" charset="0"/>
              </a:rPr>
              <a:t>efficacy</a:t>
            </a:r>
            <a:r>
              <a:rPr lang="fr-FR" sz="1400">
                <a:latin typeface="Times New Roman" pitchFamily="18" charset="0"/>
                <a:cs typeface="Times New Roman" pitchFamily="18" charset="0"/>
              </a:rPr>
              <a:t> in GIST</a:t>
            </a:r>
            <a:endParaRPr lang="en-US" sz="1400">
              <a:latin typeface="Times New Roman" pitchFamily="18" charset="0"/>
              <a:cs typeface="Times New Roman" pitchFamily="18" charset="0"/>
            </a:endParaRPr>
          </a:p>
        </p:txBody>
      </p:sp>
      <p:pic>
        <p:nvPicPr>
          <p:cNvPr id="1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3" y="1984345"/>
            <a:ext cx="3415034" cy="154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2"/>
          <p:cNvSpPr txBox="1">
            <a:spLocks noChangeArrowheads="1"/>
          </p:cNvSpPr>
          <p:nvPr/>
        </p:nvSpPr>
        <p:spPr>
          <a:xfrm>
            <a:off x="5220880" y="1516690"/>
            <a:ext cx="3414239" cy="358557"/>
          </a:xfrm>
          <a:prstGeom prst="rect">
            <a:avLst/>
          </a:prstGeom>
          <a:solidFill>
            <a:schemeClr val="bg1">
              <a:lumMod val="95000"/>
            </a:schemeClr>
          </a:solidFill>
        </p:spPr>
        <p:txBody>
          <a:bodyPr lIns="91414" tIns="45707" rIns="91414" bIns="45707"/>
          <a:lstStyle>
            <a:lvl1pPr algn="ctr" rtl="0" eaLnBrk="1" fontAlgn="base" hangingPunct="1">
              <a:spcBef>
                <a:spcPct val="0"/>
              </a:spcBef>
              <a:spcAft>
                <a:spcPct val="0"/>
              </a:spcAft>
              <a:defRPr sz="3200">
                <a:solidFill>
                  <a:schemeClr val="accent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fr-FR" sz="1400" kern="0" err="1">
                <a:solidFill>
                  <a:schemeClr val="tx1">
                    <a:lumMod val="50000"/>
                  </a:schemeClr>
                </a:solidFill>
                <a:latin typeface="Times New Roman" panose="02020603050405020304" pitchFamily="18" charset="0"/>
                <a:cs typeface="Times New Roman" panose="02020603050405020304" pitchFamily="18" charset="0"/>
              </a:rPr>
              <a:t>Esomeprazole</a:t>
            </a:r>
            <a:r>
              <a:rPr lang="fr-FR" sz="1400" kern="0">
                <a:solidFill>
                  <a:schemeClr val="tx1">
                    <a:lumMod val="50000"/>
                  </a:schemeClr>
                </a:solidFill>
                <a:latin typeface="Times New Roman" panose="02020603050405020304" pitchFamily="18" charset="0"/>
                <a:cs typeface="Times New Roman" panose="02020603050405020304" pitchFamily="18" charset="0"/>
              </a:rPr>
              <a:t> and </a:t>
            </a:r>
            <a:r>
              <a:rPr lang="fr-FR" sz="1400" kern="0" err="1">
                <a:solidFill>
                  <a:schemeClr val="tx1">
                    <a:lumMod val="50000"/>
                  </a:schemeClr>
                </a:solidFill>
                <a:latin typeface="Times New Roman" panose="02020603050405020304" pitchFamily="18" charset="0"/>
                <a:cs typeface="Times New Roman" panose="02020603050405020304" pitchFamily="18" charset="0"/>
              </a:rPr>
              <a:t>pazopanib</a:t>
            </a:r>
            <a:r>
              <a:rPr lang="fr-FR" sz="1400" kern="0">
                <a:solidFill>
                  <a:schemeClr val="tx1">
                    <a:lumMod val="50000"/>
                  </a:schemeClr>
                </a:solidFill>
                <a:latin typeface="Times New Roman" panose="02020603050405020304" pitchFamily="18" charset="0"/>
                <a:cs typeface="Times New Roman" panose="02020603050405020304" pitchFamily="18" charset="0"/>
              </a:rPr>
              <a:t> in </a:t>
            </a:r>
            <a:r>
              <a:rPr lang="fr-FR" sz="1400" kern="0" err="1">
                <a:solidFill>
                  <a:schemeClr val="tx1">
                    <a:lumMod val="50000"/>
                  </a:schemeClr>
                </a:solidFill>
                <a:latin typeface="Times New Roman" panose="02020603050405020304" pitchFamily="18" charset="0"/>
                <a:cs typeface="Times New Roman" panose="02020603050405020304" pitchFamily="18" charset="0"/>
              </a:rPr>
              <a:t>solid</a:t>
            </a:r>
            <a:r>
              <a:rPr lang="fr-FR" sz="1400" kern="0">
                <a:solidFill>
                  <a:schemeClr val="tx1">
                    <a:lumMod val="50000"/>
                  </a:schemeClr>
                </a:solidFill>
                <a:latin typeface="Times New Roman" panose="02020603050405020304" pitchFamily="18" charset="0"/>
                <a:cs typeface="Times New Roman" panose="02020603050405020304" pitchFamily="18" charset="0"/>
              </a:rPr>
              <a:t> </a:t>
            </a:r>
            <a:r>
              <a:rPr lang="fr-FR" sz="1400" kern="0" err="1">
                <a:solidFill>
                  <a:schemeClr val="tx1">
                    <a:lumMod val="50000"/>
                  </a:schemeClr>
                </a:solidFill>
                <a:latin typeface="Times New Roman" panose="02020603050405020304" pitchFamily="18" charset="0"/>
                <a:cs typeface="Times New Roman" panose="02020603050405020304" pitchFamily="18" charset="0"/>
              </a:rPr>
              <a:t>tumors</a:t>
            </a:r>
            <a:r>
              <a:rPr lang="fr-FR" sz="1400" kern="0">
                <a:solidFill>
                  <a:schemeClr val="tx1">
                    <a:lumMod val="50000"/>
                  </a:schemeClr>
                </a:solidFill>
                <a:latin typeface="Times New Roman" panose="02020603050405020304" pitchFamily="18" charset="0"/>
                <a:cs typeface="Times New Roman" panose="02020603050405020304" pitchFamily="18" charset="0"/>
              </a:rPr>
              <a:t> </a:t>
            </a:r>
          </a:p>
        </p:txBody>
      </p:sp>
      <p:sp>
        <p:nvSpPr>
          <p:cNvPr id="20" name="ZoneTexte 1"/>
          <p:cNvSpPr txBox="1">
            <a:spLocks noChangeArrowheads="1"/>
          </p:cNvSpPr>
          <p:nvPr/>
        </p:nvSpPr>
        <p:spPr bwMode="auto">
          <a:xfrm>
            <a:off x="4469034" y="2722623"/>
            <a:ext cx="1646039" cy="30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i="1">
                <a:latin typeface="Times New Roman" panose="02020603050405020304" pitchFamily="18" charset="0"/>
                <a:cs typeface="Times New Roman" panose="02020603050405020304" pitchFamily="18" charset="0"/>
              </a:rPr>
              <a:t>Tan et al, CCP 2013</a:t>
            </a:r>
          </a:p>
        </p:txBody>
      </p:sp>
      <p:sp>
        <p:nvSpPr>
          <p:cNvPr id="3" name="ZoneTexte 2"/>
          <p:cNvSpPr txBox="1"/>
          <p:nvPr/>
        </p:nvSpPr>
        <p:spPr>
          <a:xfrm>
            <a:off x="3410262" y="3028857"/>
            <a:ext cx="1665796" cy="1077192"/>
          </a:xfrm>
          <a:prstGeom prst="rect">
            <a:avLst/>
          </a:prstGeom>
          <a:solidFill>
            <a:schemeClr val="bg1">
              <a:lumMod val="95000"/>
            </a:schemeClr>
          </a:solidFill>
        </p:spPr>
        <p:txBody>
          <a:bodyPr wrap="square" lIns="91414" tIns="45707" rIns="91414" bIns="45707" rtlCol="0">
            <a:spAutoFit/>
          </a:bodyPr>
          <a:lstStyle/>
          <a:p>
            <a:pPr algn="ctr"/>
            <a:r>
              <a:rPr lang="fr-FR" sz="1600" err="1">
                <a:latin typeface="Times New Roman" panose="02020603050405020304" pitchFamily="18" charset="0"/>
                <a:cs typeface="Times New Roman" panose="02020603050405020304" pitchFamily="18" charset="0"/>
              </a:rPr>
              <a:t>Bioavailibility</a:t>
            </a:r>
            <a:endParaRPr lang="fr-FR" sz="1600">
              <a:latin typeface="Times New Roman" panose="02020603050405020304" pitchFamily="18" charset="0"/>
              <a:cs typeface="Times New Roman" panose="02020603050405020304" pitchFamily="18" charset="0"/>
            </a:endParaRPr>
          </a:p>
          <a:p>
            <a:pPr algn="ctr"/>
            <a:r>
              <a:rPr lang="fr-FR" sz="1600" err="1">
                <a:latin typeface="Times New Roman" panose="02020603050405020304" pitchFamily="18" charset="0"/>
                <a:cs typeface="Times New Roman" panose="02020603050405020304" pitchFamily="18" charset="0"/>
              </a:rPr>
              <a:t>decreasing</a:t>
            </a:r>
            <a:r>
              <a:rPr lang="fr-FR" sz="1600">
                <a:latin typeface="Times New Roman" panose="02020603050405020304" pitchFamily="18" charset="0"/>
                <a:cs typeface="Times New Roman" panose="02020603050405020304" pitchFamily="18" charset="0"/>
              </a:rPr>
              <a:t>: </a:t>
            </a:r>
          </a:p>
          <a:p>
            <a:pPr algn="ctr"/>
            <a:r>
              <a:rPr lang="fr-FR" sz="1600">
                <a:latin typeface="Times New Roman" panose="02020603050405020304" pitchFamily="18" charset="0"/>
                <a:cs typeface="Times New Roman" panose="02020603050405020304" pitchFamily="18" charset="0"/>
              </a:rPr>
              <a:t>30-50%</a:t>
            </a:r>
          </a:p>
          <a:p>
            <a:pPr algn="ctr"/>
            <a:endParaRPr lang="fr-FR" sz="1600">
              <a:latin typeface="Times New Roman" panose="02020603050405020304" pitchFamily="18" charset="0"/>
              <a:cs typeface="Times New Roman" panose="02020603050405020304" pitchFamily="18" charset="0"/>
            </a:endParaRPr>
          </a:p>
        </p:txBody>
      </p:sp>
      <p:sp>
        <p:nvSpPr>
          <p:cNvPr id="22" name="Rectangle 2"/>
          <p:cNvSpPr txBox="1">
            <a:spLocks noChangeArrowheads="1"/>
          </p:cNvSpPr>
          <p:nvPr/>
        </p:nvSpPr>
        <p:spPr>
          <a:xfrm>
            <a:off x="5220868" y="3532915"/>
            <a:ext cx="3599606" cy="358557"/>
          </a:xfrm>
          <a:prstGeom prst="rect">
            <a:avLst/>
          </a:prstGeom>
          <a:solidFill>
            <a:schemeClr val="bg1">
              <a:lumMod val="95000"/>
            </a:schemeClr>
          </a:solidFill>
        </p:spPr>
        <p:txBody>
          <a:bodyPr lIns="91414" tIns="45707" rIns="91414" bIns="45707"/>
          <a:lstStyle>
            <a:lvl1pPr algn="ctr" rtl="0" eaLnBrk="1" fontAlgn="base" hangingPunct="1">
              <a:spcBef>
                <a:spcPct val="0"/>
              </a:spcBef>
              <a:spcAft>
                <a:spcPct val="0"/>
              </a:spcAft>
              <a:defRPr sz="3200">
                <a:solidFill>
                  <a:schemeClr val="accent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fr-FR" sz="1400" kern="0" err="1">
                <a:solidFill>
                  <a:schemeClr val="tx1">
                    <a:lumMod val="50000"/>
                  </a:schemeClr>
                </a:solidFill>
                <a:latin typeface="Times New Roman" panose="02020603050405020304" pitchFamily="18" charset="0"/>
                <a:cs typeface="Times New Roman" panose="02020603050405020304" pitchFamily="18" charset="0"/>
              </a:rPr>
              <a:t>Esomeprazole</a:t>
            </a:r>
            <a:r>
              <a:rPr lang="fr-FR" sz="1400" kern="0">
                <a:solidFill>
                  <a:schemeClr val="tx1">
                    <a:lumMod val="50000"/>
                  </a:schemeClr>
                </a:solidFill>
                <a:latin typeface="Times New Roman" panose="02020603050405020304" pitchFamily="18" charset="0"/>
                <a:cs typeface="Times New Roman" panose="02020603050405020304" pitchFamily="18" charset="0"/>
              </a:rPr>
              <a:t>/</a:t>
            </a:r>
            <a:r>
              <a:rPr lang="fr-FR" sz="1400" kern="0" err="1">
                <a:solidFill>
                  <a:schemeClr val="tx1">
                    <a:lumMod val="50000"/>
                  </a:schemeClr>
                </a:solidFill>
                <a:latin typeface="Times New Roman" panose="02020603050405020304" pitchFamily="18" charset="0"/>
                <a:cs typeface="Times New Roman" panose="02020603050405020304" pitchFamily="18" charset="0"/>
              </a:rPr>
              <a:t>PPIs</a:t>
            </a:r>
            <a:r>
              <a:rPr lang="fr-FR" sz="1400" kern="0">
                <a:solidFill>
                  <a:schemeClr val="tx1">
                    <a:lumMod val="50000"/>
                  </a:schemeClr>
                </a:solidFill>
                <a:latin typeface="Times New Roman" panose="02020603050405020304" pitchFamily="18" charset="0"/>
                <a:cs typeface="Times New Roman" panose="02020603050405020304" pitchFamily="18" charset="0"/>
              </a:rPr>
              <a:t> and </a:t>
            </a:r>
            <a:r>
              <a:rPr lang="fr-FR" sz="1400" kern="0" err="1">
                <a:solidFill>
                  <a:schemeClr val="tx1">
                    <a:lumMod val="50000"/>
                  </a:schemeClr>
                </a:solidFill>
                <a:latin typeface="Times New Roman" panose="02020603050405020304" pitchFamily="18" charset="0"/>
                <a:cs typeface="Times New Roman" panose="02020603050405020304" pitchFamily="18" charset="0"/>
              </a:rPr>
              <a:t>pazopanib</a:t>
            </a:r>
            <a:r>
              <a:rPr lang="fr-FR" sz="1400" kern="0">
                <a:solidFill>
                  <a:schemeClr val="tx1">
                    <a:lumMod val="50000"/>
                  </a:schemeClr>
                </a:solidFill>
                <a:latin typeface="Times New Roman" panose="02020603050405020304" pitchFamily="18" charset="0"/>
                <a:cs typeface="Times New Roman" panose="02020603050405020304" pitchFamily="18" charset="0"/>
              </a:rPr>
              <a:t> in STS </a:t>
            </a:r>
          </a:p>
        </p:txBody>
      </p:sp>
      <p:sp>
        <p:nvSpPr>
          <p:cNvPr id="4" name="Rectangle 3"/>
          <p:cNvSpPr/>
          <p:nvPr/>
        </p:nvSpPr>
        <p:spPr>
          <a:xfrm>
            <a:off x="3410262" y="4381186"/>
            <a:ext cx="1665796" cy="830970"/>
          </a:xfrm>
          <a:prstGeom prst="rect">
            <a:avLst/>
          </a:prstGeom>
          <a:solidFill>
            <a:schemeClr val="bg1">
              <a:lumMod val="95000"/>
            </a:schemeClr>
          </a:solidFill>
        </p:spPr>
        <p:txBody>
          <a:bodyPr wrap="square" lIns="91414" tIns="45707" rIns="91414" bIns="45707">
            <a:spAutoFit/>
          </a:bodyPr>
          <a:lstStyle/>
          <a:p>
            <a:pPr lvl="0" algn="ctr"/>
            <a:r>
              <a:rPr lang="fr-FR" sz="1600" err="1">
                <a:latin typeface="Times New Roman" panose="02020603050405020304" pitchFamily="18" charset="0"/>
                <a:cs typeface="Times New Roman" panose="02020603050405020304" pitchFamily="18" charset="0"/>
              </a:rPr>
              <a:t>Higher</a:t>
            </a:r>
            <a:r>
              <a:rPr lang="fr-FR" sz="1600">
                <a:latin typeface="Times New Roman" panose="02020603050405020304" pitchFamily="18" charset="0"/>
                <a:cs typeface="Times New Roman" panose="02020603050405020304" pitchFamily="18" charset="0"/>
              </a:rPr>
              <a:t> </a:t>
            </a:r>
            <a:r>
              <a:rPr lang="fr-FR" sz="1600" err="1">
                <a:latin typeface="Times New Roman" panose="02020603050405020304" pitchFamily="18" charset="0"/>
                <a:cs typeface="Times New Roman" panose="02020603050405020304" pitchFamily="18" charset="0"/>
              </a:rPr>
              <a:t>co-medications</a:t>
            </a:r>
            <a:r>
              <a:rPr lang="fr-FR" sz="1600">
                <a:latin typeface="Times New Roman" panose="02020603050405020304" pitchFamily="18" charset="0"/>
                <a:cs typeface="Times New Roman" panose="02020603050405020304" pitchFamily="18" charset="0"/>
              </a:rPr>
              <a:t> in </a:t>
            </a:r>
            <a:r>
              <a:rPr lang="fr-FR" sz="1600" err="1">
                <a:latin typeface="Times New Roman" panose="02020603050405020304" pitchFamily="18" charset="0"/>
                <a:cs typeface="Times New Roman" panose="02020603050405020304" pitchFamily="18" charset="0"/>
              </a:rPr>
              <a:t>elderly</a:t>
            </a:r>
            <a:endParaRPr lang="fr-FR" sz="1600">
              <a:latin typeface="Times New Roman" panose="02020603050405020304" pitchFamily="18" charset="0"/>
              <a:cs typeface="Times New Roman" panose="02020603050405020304" pitchFamily="18" charset="0"/>
            </a:endParaRPr>
          </a:p>
        </p:txBody>
      </p:sp>
      <p:sp>
        <p:nvSpPr>
          <p:cNvPr id="21" name="Rectangle 20"/>
          <p:cNvSpPr/>
          <p:nvPr/>
        </p:nvSpPr>
        <p:spPr>
          <a:xfrm>
            <a:off x="2087215" y="1449188"/>
            <a:ext cx="7056785" cy="584775"/>
          </a:xfrm>
          <a:prstGeom prst="rect">
            <a:avLst/>
          </a:prstGeom>
          <a:solidFill>
            <a:schemeClr val="bg1">
              <a:lumMod val="95000"/>
            </a:schemeClr>
          </a:solidFill>
          <a:ln>
            <a:solidFill>
              <a:srgbClr val="C00000"/>
            </a:solidFill>
          </a:ln>
        </p:spPr>
        <p:txBody>
          <a:bodyPr wrap="square">
            <a:spAutoFit/>
          </a:bodyPr>
          <a:lstStyle/>
          <a:p>
            <a:r>
              <a:rPr lang="en-GB" sz="1600">
                <a:latin typeface="Times New Roman" pitchFamily="18" charset="0"/>
                <a:cs typeface="Times New Roman" pitchFamily="18" charset="0"/>
              </a:rPr>
              <a:t>When treatment is started, the </a:t>
            </a:r>
            <a:r>
              <a:rPr lang="en-GB" sz="1600" err="1">
                <a:latin typeface="Times New Roman" pitchFamily="18" charset="0"/>
                <a:cs typeface="Times New Roman" pitchFamily="18" charset="0"/>
              </a:rPr>
              <a:t>pt</a:t>
            </a:r>
            <a:r>
              <a:rPr lang="en-GB" sz="1600">
                <a:latin typeface="Times New Roman" pitchFamily="18" charset="0"/>
                <a:cs typeface="Times New Roman" pitchFamily="18" charset="0"/>
              </a:rPr>
              <a:t> should be alerted to the importance of  interactions with concomitant medications and foods, and the best ways to handle side-effects.</a:t>
            </a:r>
            <a:r>
              <a:rPr lang="en-US" sz="1400" i="1">
                <a:solidFill>
                  <a:srgbClr val="58595B"/>
                </a:solidFill>
                <a:latin typeface="Times New Roman" pitchFamily="18" charset="0"/>
                <a:cs typeface="Times New Roman" pitchFamily="18" charset="0"/>
              </a:rPr>
              <a:t> </a:t>
            </a:r>
            <a:endParaRPr lang="fr-FR" sz="1400">
              <a:latin typeface="Times New Roman" pitchFamily="18" charset="0"/>
              <a:cs typeface="Times New Roman" pitchFamily="18" charset="0"/>
            </a:endParaRPr>
          </a:p>
        </p:txBody>
      </p:sp>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449187"/>
            <a:ext cx="2087216"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901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barn(inVertical)">
                                      <p:cBhvr>
                                        <p:cTn id="7" dur="500"/>
                                        <p:tgtEl>
                                          <p:spTgt spid="788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a:cxnSpLocks/>
            <a:stCxn id="8" idx="1"/>
          </p:cNvCxnSpPr>
          <p:nvPr/>
        </p:nvCxnSpPr>
        <p:spPr>
          <a:xfrm flipH="1" flipV="1">
            <a:off x="5792353" y="3563397"/>
            <a:ext cx="231995" cy="151519"/>
          </a:xfrm>
          <a:prstGeom prst="line">
            <a:avLst/>
          </a:prstGeom>
          <a:ln w="3175">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87AE6803-75CD-42D1-B5D0-2725D38DBB42}"/>
              </a:ext>
            </a:extLst>
          </p:cNvPr>
          <p:cNvSpPr txBox="1">
            <a:spLocks/>
          </p:cNvSpPr>
          <p:nvPr/>
        </p:nvSpPr>
        <p:spPr>
          <a:xfrm>
            <a:off x="1312664" y="-678305"/>
            <a:ext cx="6463308" cy="308967"/>
          </a:xfrm>
        </p:spPr>
        <p:txBody>
          <a:bodyPr anchor="b" anchorCtr="0"/>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a:defRPr/>
            </a:pPr>
            <a:endParaRPr lang="en-US" sz="1575" dirty="0">
              <a:solidFill>
                <a:schemeClr val="bg1"/>
              </a:solidFill>
              <a:latin typeface="+mj-lt"/>
              <a:cs typeface="ＭＳ Ｐゴシック" charset="0"/>
            </a:endParaRPr>
          </a:p>
        </p:txBody>
      </p:sp>
      <p:sp>
        <p:nvSpPr>
          <p:cNvPr id="4" name="TextBox 1"/>
          <p:cNvSpPr txBox="1"/>
          <p:nvPr/>
        </p:nvSpPr>
        <p:spPr>
          <a:xfrm>
            <a:off x="6024348" y="2128861"/>
            <a:ext cx="1480325" cy="19910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t>Inflammatory myofibroblastic </a:t>
            </a:r>
          </a:p>
          <a:p>
            <a:r>
              <a:rPr lang="en-US" sz="900" b="1" dirty="0"/>
              <a:t>tumor (10%)</a:t>
            </a:r>
          </a:p>
          <a:p>
            <a:endParaRPr lang="en-US" sz="900" b="1" dirty="0"/>
          </a:p>
        </p:txBody>
      </p:sp>
      <p:sp>
        <p:nvSpPr>
          <p:cNvPr id="7" name="TextBox 1"/>
          <p:cNvSpPr txBox="1"/>
          <p:nvPr/>
        </p:nvSpPr>
        <p:spPr>
          <a:xfrm>
            <a:off x="6024350" y="2446381"/>
            <a:ext cx="995516" cy="19910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t>Peripheral nerve sheath (8%)</a:t>
            </a:r>
          </a:p>
        </p:txBody>
      </p:sp>
      <p:sp>
        <p:nvSpPr>
          <p:cNvPr id="8" name="TextBox 1"/>
          <p:cNvSpPr txBox="1"/>
          <p:nvPr/>
        </p:nvSpPr>
        <p:spPr>
          <a:xfrm>
            <a:off x="6024350" y="3615364"/>
            <a:ext cx="995516" cy="19910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t>Lipofibromatosis (2%)</a:t>
            </a:r>
          </a:p>
        </p:txBody>
      </p:sp>
      <p:sp>
        <p:nvSpPr>
          <p:cNvPr id="9" name="TextBox 1"/>
          <p:cNvSpPr txBox="1"/>
          <p:nvPr/>
        </p:nvSpPr>
        <p:spPr>
          <a:xfrm>
            <a:off x="6024350" y="2783875"/>
            <a:ext cx="995516" cy="19910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t>Infantile myofibromatosis (2%)</a:t>
            </a:r>
          </a:p>
        </p:txBody>
      </p:sp>
      <p:sp>
        <p:nvSpPr>
          <p:cNvPr id="10" name="TextBox 1"/>
          <p:cNvSpPr txBox="1"/>
          <p:nvPr/>
        </p:nvSpPr>
        <p:spPr>
          <a:xfrm>
            <a:off x="6024350" y="2950173"/>
            <a:ext cx="995516" cy="19910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t>Not determined (2%)</a:t>
            </a:r>
          </a:p>
        </p:txBody>
      </p:sp>
      <p:sp>
        <p:nvSpPr>
          <p:cNvPr id="11" name="TextBox 1"/>
          <p:cNvSpPr txBox="1"/>
          <p:nvPr/>
        </p:nvSpPr>
        <p:spPr>
          <a:xfrm>
            <a:off x="6024350" y="3116471"/>
            <a:ext cx="995516" cy="19910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t>Spindle, epithelioid (2%)</a:t>
            </a:r>
          </a:p>
        </p:txBody>
      </p:sp>
      <p:sp>
        <p:nvSpPr>
          <p:cNvPr id="12" name="TextBox 1"/>
          <p:cNvSpPr txBox="1"/>
          <p:nvPr/>
        </p:nvSpPr>
        <p:spPr>
          <a:xfrm>
            <a:off x="6024350" y="3282769"/>
            <a:ext cx="995516" cy="19910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t>Small round cell (2%)</a:t>
            </a:r>
          </a:p>
        </p:txBody>
      </p:sp>
      <p:sp>
        <p:nvSpPr>
          <p:cNvPr id="13" name="TextBox 1"/>
          <p:cNvSpPr txBox="1"/>
          <p:nvPr/>
        </p:nvSpPr>
        <p:spPr>
          <a:xfrm>
            <a:off x="6024350" y="3449067"/>
            <a:ext cx="995516" cy="19910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t>Stromal (2%)</a:t>
            </a:r>
          </a:p>
        </p:txBody>
      </p:sp>
      <p:sp>
        <p:nvSpPr>
          <p:cNvPr id="14" name="TextBox 1"/>
          <p:cNvSpPr txBox="1"/>
          <p:nvPr/>
        </p:nvSpPr>
        <p:spPr>
          <a:xfrm>
            <a:off x="6024350" y="2617578"/>
            <a:ext cx="995516" cy="19910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t>Myopericytoma (4%)</a:t>
            </a:r>
          </a:p>
        </p:txBody>
      </p:sp>
      <p:cxnSp>
        <p:nvCxnSpPr>
          <p:cNvPr id="17" name="Straight Connector 16"/>
          <p:cNvCxnSpPr>
            <a:cxnSpLocks/>
            <a:stCxn id="7" idx="1"/>
          </p:cNvCxnSpPr>
          <p:nvPr/>
        </p:nvCxnSpPr>
        <p:spPr>
          <a:xfrm flipH="1">
            <a:off x="4856118" y="2545932"/>
            <a:ext cx="1168231" cy="146166"/>
          </a:xfrm>
          <a:prstGeom prst="line">
            <a:avLst/>
          </a:prstGeom>
          <a:ln w="3175">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9E8AC8C-7746-449B-9270-A227022DA985}"/>
              </a:ext>
            </a:extLst>
          </p:cNvPr>
          <p:cNvSpPr>
            <a:spLocks noGrp="1"/>
          </p:cNvSpPr>
          <p:nvPr>
            <p:ph type="title"/>
          </p:nvPr>
        </p:nvSpPr>
        <p:spPr>
          <a:xfrm>
            <a:off x="489858" y="1080156"/>
            <a:ext cx="8265836" cy="714268"/>
          </a:xfrm>
        </p:spPr>
        <p:txBody>
          <a:bodyPr>
            <a:normAutofit/>
          </a:bodyPr>
          <a:lstStyle/>
          <a:p>
            <a:r>
              <a:rPr lang="en-US" sz="2400" b="1" dirty="0">
                <a:solidFill>
                  <a:srgbClr val="002060"/>
                </a:solidFill>
              </a:rPr>
              <a:t>TRK fusion sarcoma patients (n=51): Subtypes* </a:t>
            </a:r>
            <a:endParaRPr lang="en-GB" sz="2400" b="1" dirty="0">
              <a:solidFill>
                <a:srgbClr val="002060"/>
              </a:solidFill>
            </a:endParaRPr>
          </a:p>
        </p:txBody>
      </p:sp>
      <p:sp>
        <p:nvSpPr>
          <p:cNvPr id="18" name="Text Placeholder 17">
            <a:extLst>
              <a:ext uri="{FF2B5EF4-FFF2-40B4-BE49-F238E27FC236}">
                <a16:creationId xmlns:a16="http://schemas.microsoft.com/office/drawing/2014/main" id="{222F8880-1295-43EE-9F02-3A7C1B475A6F}"/>
              </a:ext>
            </a:extLst>
          </p:cNvPr>
          <p:cNvSpPr>
            <a:spLocks noGrp="1"/>
          </p:cNvSpPr>
          <p:nvPr>
            <p:ph type="body" sz="quarter" idx="10"/>
          </p:nvPr>
        </p:nvSpPr>
        <p:spPr>
          <a:xfrm>
            <a:off x="1510011" y="5078029"/>
            <a:ext cx="6003017" cy="254144"/>
          </a:xfrm>
        </p:spPr>
        <p:txBody>
          <a:bodyPr>
            <a:normAutofit fontScale="92500" lnSpcReduction="10000"/>
          </a:bodyPr>
          <a:lstStyle/>
          <a:p>
            <a:r>
              <a:rPr lang="en-GB" sz="675" dirty="0"/>
              <a:t>*Based on Investigator assessment</a:t>
            </a:r>
          </a:p>
          <a:p>
            <a:r>
              <a:rPr lang="en-GB" sz="675" dirty="0"/>
              <a:t>GIST, gastrointestinal stromal </a:t>
            </a:r>
            <a:r>
              <a:rPr lang="en-GB" sz="675" dirty="0" err="1"/>
              <a:t>tumor</a:t>
            </a:r>
            <a:r>
              <a:rPr lang="en-GB" sz="675" dirty="0"/>
              <a:t>; NOS, not otherwise specified.</a:t>
            </a:r>
          </a:p>
        </p:txBody>
      </p:sp>
      <p:sp>
        <p:nvSpPr>
          <p:cNvPr id="20" name="Slide Number Placeholder 19">
            <a:extLst>
              <a:ext uri="{FF2B5EF4-FFF2-40B4-BE49-F238E27FC236}">
                <a16:creationId xmlns:a16="http://schemas.microsoft.com/office/drawing/2014/main" id="{89D61E63-E239-44E4-99AA-3BC1F7800E24}"/>
              </a:ext>
            </a:extLst>
          </p:cNvPr>
          <p:cNvSpPr>
            <a:spLocks noGrp="1"/>
          </p:cNvSpPr>
          <p:nvPr>
            <p:ph type="sldNum" sz="quarter" idx="4"/>
          </p:nvPr>
        </p:nvSpPr>
        <p:spPr/>
        <p:txBody>
          <a:bodyPr/>
          <a:lstStyle/>
          <a:p>
            <a:fld id="{63905509-6B9D-44F8-A856-EA975E5E2BB5}" type="slidenum">
              <a:rPr lang="en-US" smtClean="0"/>
              <a:t>61</a:t>
            </a:fld>
            <a:endParaRPr lang="en-US"/>
          </a:p>
        </p:txBody>
      </p:sp>
      <p:cxnSp>
        <p:nvCxnSpPr>
          <p:cNvPr id="32" name="Straight Connector 31"/>
          <p:cNvCxnSpPr>
            <a:cxnSpLocks/>
            <a:stCxn id="14" idx="1"/>
          </p:cNvCxnSpPr>
          <p:nvPr/>
        </p:nvCxnSpPr>
        <p:spPr>
          <a:xfrm flipH="1">
            <a:off x="5212362" y="2717130"/>
            <a:ext cx="811987" cy="164405"/>
          </a:xfrm>
          <a:prstGeom prst="line">
            <a:avLst/>
          </a:prstGeom>
          <a:ln w="3175">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cxnSpLocks/>
            <a:stCxn id="9" idx="1"/>
          </p:cNvCxnSpPr>
          <p:nvPr/>
        </p:nvCxnSpPr>
        <p:spPr>
          <a:xfrm flipH="1">
            <a:off x="5688875" y="2883426"/>
            <a:ext cx="335474" cy="89634"/>
          </a:xfrm>
          <a:prstGeom prst="line">
            <a:avLst/>
          </a:prstGeom>
          <a:ln w="3175">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a:cxnSpLocks/>
            <a:stCxn id="10" idx="1"/>
          </p:cNvCxnSpPr>
          <p:nvPr/>
        </p:nvCxnSpPr>
        <p:spPr>
          <a:xfrm flipH="1">
            <a:off x="5560361" y="3049724"/>
            <a:ext cx="463988" cy="31587"/>
          </a:xfrm>
          <a:prstGeom prst="line">
            <a:avLst/>
          </a:prstGeom>
          <a:ln w="3175">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cxnSpLocks/>
            <a:stCxn id="11" idx="1"/>
          </p:cNvCxnSpPr>
          <p:nvPr/>
        </p:nvCxnSpPr>
        <p:spPr>
          <a:xfrm flipH="1" flipV="1">
            <a:off x="5856612" y="3183216"/>
            <a:ext cx="167737" cy="32805"/>
          </a:xfrm>
          <a:prstGeom prst="line">
            <a:avLst/>
          </a:prstGeom>
          <a:ln w="3175">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cxnSpLocks/>
            <a:stCxn id="12" idx="1"/>
          </p:cNvCxnSpPr>
          <p:nvPr/>
        </p:nvCxnSpPr>
        <p:spPr>
          <a:xfrm flipH="1" flipV="1">
            <a:off x="5856612" y="3286366"/>
            <a:ext cx="167737" cy="95954"/>
          </a:xfrm>
          <a:prstGeom prst="line">
            <a:avLst/>
          </a:prstGeom>
          <a:ln w="3175">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a:stCxn id="13" idx="1"/>
          </p:cNvCxnSpPr>
          <p:nvPr/>
        </p:nvCxnSpPr>
        <p:spPr>
          <a:xfrm flipH="1" flipV="1">
            <a:off x="5815979" y="3385917"/>
            <a:ext cx="208370" cy="162701"/>
          </a:xfrm>
          <a:prstGeom prst="line">
            <a:avLst/>
          </a:prstGeom>
          <a:ln w="3175">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flipH="1">
            <a:off x="4387847" y="2260701"/>
            <a:ext cx="1581546" cy="240556"/>
          </a:xfrm>
          <a:prstGeom prst="line">
            <a:avLst/>
          </a:prstGeom>
          <a:ln w="3175">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30" name="TextBox 1"/>
          <p:cNvSpPr txBox="1"/>
          <p:nvPr/>
        </p:nvSpPr>
        <p:spPr>
          <a:xfrm>
            <a:off x="3216424" y="3672824"/>
            <a:ext cx="995528" cy="1990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13" b="1" dirty="0">
                <a:solidFill>
                  <a:schemeClr val="bg1"/>
                </a:solidFill>
              </a:rPr>
              <a:t>Infantile fibrosarcoma (35%)</a:t>
            </a:r>
          </a:p>
        </p:txBody>
      </p:sp>
      <p:sp>
        <p:nvSpPr>
          <p:cNvPr id="39" name="TextBox 1"/>
          <p:cNvSpPr txBox="1"/>
          <p:nvPr/>
        </p:nvSpPr>
        <p:spPr>
          <a:xfrm>
            <a:off x="2332497" y="3113276"/>
            <a:ext cx="995528" cy="1990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13" b="1" dirty="0">
                <a:solidFill>
                  <a:schemeClr val="bg1"/>
                </a:solidFill>
              </a:rPr>
              <a:t>GIST (10%)</a:t>
            </a:r>
          </a:p>
        </p:txBody>
      </p:sp>
      <p:sp>
        <p:nvSpPr>
          <p:cNvPr id="40" name="TextBox 1"/>
          <p:cNvSpPr txBox="1"/>
          <p:nvPr/>
        </p:nvSpPr>
        <p:spPr>
          <a:xfrm>
            <a:off x="2523713" y="2781761"/>
            <a:ext cx="995528" cy="1990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13" b="1" dirty="0">
                <a:solidFill>
                  <a:schemeClr val="bg1"/>
                </a:solidFill>
              </a:rPr>
              <a:t>Spindle cell (14%)</a:t>
            </a:r>
          </a:p>
        </p:txBody>
      </p:sp>
      <p:sp>
        <p:nvSpPr>
          <p:cNvPr id="41" name="TextBox 1"/>
          <p:cNvSpPr txBox="1"/>
          <p:nvPr/>
        </p:nvSpPr>
        <p:spPr>
          <a:xfrm>
            <a:off x="3336736" y="2492287"/>
            <a:ext cx="553567" cy="17836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13" b="1" dirty="0">
                <a:solidFill>
                  <a:schemeClr val="bg1"/>
                </a:solidFill>
              </a:rPr>
              <a:t>NOS (8%)</a:t>
            </a:r>
          </a:p>
        </p:txBody>
      </p:sp>
      <p:graphicFrame>
        <p:nvGraphicFramePr>
          <p:cNvPr id="29" name="Chart 28"/>
          <p:cNvGraphicFramePr>
            <a:graphicFrameLocks/>
          </p:cNvGraphicFramePr>
          <p:nvPr/>
        </p:nvGraphicFramePr>
        <p:xfrm>
          <a:off x="1826121" y="2134279"/>
          <a:ext cx="4313040" cy="2678906"/>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1"/>
          <p:cNvSpPr txBox="1"/>
          <p:nvPr/>
        </p:nvSpPr>
        <p:spPr>
          <a:xfrm>
            <a:off x="3302149" y="3758549"/>
            <a:ext cx="995528" cy="1990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13" b="1" dirty="0">
                <a:solidFill>
                  <a:schemeClr val="bg1"/>
                </a:solidFill>
              </a:rPr>
              <a:t>Infantile fibrosarcoma (35%)</a:t>
            </a:r>
          </a:p>
        </p:txBody>
      </p:sp>
      <p:sp>
        <p:nvSpPr>
          <p:cNvPr id="42" name="TextBox 1"/>
          <p:cNvSpPr txBox="1"/>
          <p:nvPr/>
        </p:nvSpPr>
        <p:spPr>
          <a:xfrm>
            <a:off x="3369708" y="2518665"/>
            <a:ext cx="553567" cy="17836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13" b="1" dirty="0">
                <a:solidFill>
                  <a:schemeClr val="bg1"/>
                </a:solidFill>
              </a:rPr>
              <a:t>NOS (8%)</a:t>
            </a:r>
          </a:p>
        </p:txBody>
      </p:sp>
      <p:sp>
        <p:nvSpPr>
          <p:cNvPr id="43" name="TextBox 1"/>
          <p:cNvSpPr txBox="1"/>
          <p:nvPr/>
        </p:nvSpPr>
        <p:spPr>
          <a:xfrm>
            <a:off x="2569873" y="2775167"/>
            <a:ext cx="995528" cy="1990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13" b="1" dirty="0">
                <a:solidFill>
                  <a:schemeClr val="bg1"/>
                </a:solidFill>
              </a:rPr>
              <a:t>Spindle cell (14%)</a:t>
            </a:r>
          </a:p>
        </p:txBody>
      </p:sp>
      <p:sp>
        <p:nvSpPr>
          <p:cNvPr id="44" name="TextBox 1"/>
          <p:cNvSpPr txBox="1"/>
          <p:nvPr/>
        </p:nvSpPr>
        <p:spPr>
          <a:xfrm>
            <a:off x="2325902" y="3093494"/>
            <a:ext cx="995528" cy="1990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13" b="1" dirty="0">
                <a:solidFill>
                  <a:schemeClr val="bg1"/>
                </a:solidFill>
              </a:rPr>
              <a:t>GIST (10%)</a:t>
            </a:r>
          </a:p>
        </p:txBody>
      </p:sp>
    </p:spTree>
    <p:extLst>
      <p:ext uri="{BB962C8B-B14F-4D97-AF65-F5344CB8AC3E}">
        <p14:creationId xmlns:p14="http://schemas.microsoft.com/office/powerpoint/2010/main" val="27752384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5590-BC53-4244-9C46-C7BA284C21F9}"/>
              </a:ext>
            </a:extLst>
          </p:cNvPr>
          <p:cNvSpPr>
            <a:spLocks noGrp="1"/>
          </p:cNvSpPr>
          <p:nvPr>
            <p:ph type="title"/>
          </p:nvPr>
        </p:nvSpPr>
        <p:spPr>
          <a:xfrm>
            <a:off x="394555" y="1207184"/>
            <a:ext cx="8354891" cy="697835"/>
          </a:xfrm>
        </p:spPr>
        <p:txBody>
          <a:bodyPr vert="horz" lIns="68580" tIns="34290" rIns="68580" bIns="34290" rtlCol="0" anchor="b">
            <a:noAutofit/>
          </a:bodyPr>
          <a:lstStyle/>
          <a:p>
            <a:pPr algn="ctr"/>
            <a:r>
              <a:rPr lang="en-US" sz="2700" b="1" dirty="0">
                <a:solidFill>
                  <a:srgbClr val="002060"/>
                </a:solidFill>
              </a:rPr>
              <a:t>First-generation TRK inhibitors are active in TRK fusion-positive cancers</a:t>
            </a:r>
          </a:p>
        </p:txBody>
      </p:sp>
      <p:pic>
        <p:nvPicPr>
          <p:cNvPr id="3" name="Picture 2">
            <a:extLst>
              <a:ext uri="{FF2B5EF4-FFF2-40B4-BE49-F238E27FC236}">
                <a16:creationId xmlns:a16="http://schemas.microsoft.com/office/drawing/2014/main" id="{1363B9E1-0B57-B048-A635-F96DB3B2C258}"/>
              </a:ext>
            </a:extLst>
          </p:cNvPr>
          <p:cNvPicPr>
            <a:picLocks noChangeAspect="1"/>
          </p:cNvPicPr>
          <p:nvPr/>
        </p:nvPicPr>
        <p:blipFill>
          <a:blip r:embed="rId2"/>
          <a:stretch>
            <a:fillRect/>
          </a:stretch>
        </p:blipFill>
        <p:spPr>
          <a:xfrm>
            <a:off x="589788" y="2590376"/>
            <a:ext cx="7749540" cy="3268682"/>
          </a:xfrm>
          <a:prstGeom prst="rect">
            <a:avLst/>
          </a:prstGeom>
        </p:spPr>
      </p:pic>
    </p:spTree>
    <p:extLst>
      <p:ext uri="{BB962C8B-B14F-4D97-AF65-F5344CB8AC3E}">
        <p14:creationId xmlns:p14="http://schemas.microsoft.com/office/powerpoint/2010/main" val="4041605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64069" y="1636568"/>
            <a:ext cx="5311654" cy="3696380"/>
          </a:xfrm>
          <a:prstGeom prst="rect">
            <a:avLst/>
          </a:prstGeom>
        </p:spPr>
      </p:pic>
      <p:sp>
        <p:nvSpPr>
          <p:cNvPr id="6" name="ZoneTexte 5"/>
          <p:cNvSpPr txBox="1"/>
          <p:nvPr/>
        </p:nvSpPr>
        <p:spPr>
          <a:xfrm>
            <a:off x="5859788" y="4521948"/>
            <a:ext cx="3320204" cy="507831"/>
          </a:xfrm>
          <a:prstGeom prst="rect">
            <a:avLst/>
          </a:prstGeom>
          <a:noFill/>
        </p:spPr>
        <p:txBody>
          <a:bodyPr wrap="none" rtlCol="0">
            <a:spAutoFit/>
          </a:bodyPr>
          <a:lstStyle/>
          <a:p>
            <a:pPr algn="ctr"/>
            <a:r>
              <a:rPr lang="fr-FR" sz="1350" i="1" err="1">
                <a:solidFill>
                  <a:schemeClr val="tx1">
                    <a:lumMod val="50000"/>
                  </a:schemeClr>
                </a:solidFill>
                <a:latin typeface="Times New Roman" panose="02020603050405020304" pitchFamily="18" charset="0"/>
                <a:cs typeface="Times New Roman" panose="02020603050405020304" pitchFamily="18" charset="0"/>
              </a:rPr>
              <a:t>Adapted</a:t>
            </a:r>
            <a:r>
              <a:rPr lang="fr-FR" sz="1350" i="1">
                <a:solidFill>
                  <a:schemeClr val="tx1">
                    <a:lumMod val="50000"/>
                  </a:schemeClr>
                </a:solidFill>
                <a:latin typeface="Times New Roman" panose="02020603050405020304" pitchFamily="18" charset="0"/>
                <a:cs typeface="Times New Roman" panose="02020603050405020304" pitchFamily="18" charset="0"/>
              </a:rPr>
              <a:t> </a:t>
            </a:r>
            <a:r>
              <a:rPr lang="fr-FR" sz="1350" i="1" err="1">
                <a:solidFill>
                  <a:schemeClr val="tx1">
                    <a:lumMod val="50000"/>
                  </a:schemeClr>
                </a:solidFill>
                <a:latin typeface="Times New Roman" panose="02020603050405020304" pitchFamily="18" charset="0"/>
                <a:cs typeface="Times New Roman" panose="02020603050405020304" pitchFamily="18" charset="0"/>
              </a:rPr>
              <a:t>from</a:t>
            </a:r>
            <a:r>
              <a:rPr lang="fr-FR" sz="1350" i="1">
                <a:solidFill>
                  <a:schemeClr val="tx1">
                    <a:lumMod val="50000"/>
                  </a:schemeClr>
                </a:solidFill>
                <a:latin typeface="Times New Roman" panose="02020603050405020304" pitchFamily="18" charset="0"/>
                <a:cs typeface="Times New Roman" panose="02020603050405020304" pitchFamily="18" charset="0"/>
              </a:rPr>
              <a:t> </a:t>
            </a:r>
          </a:p>
          <a:p>
            <a:pPr algn="ctr"/>
            <a:r>
              <a:rPr lang="fr-FR" sz="1350" i="1">
                <a:solidFill>
                  <a:schemeClr val="tx1">
                    <a:lumMod val="50000"/>
                  </a:schemeClr>
                </a:solidFill>
                <a:latin typeface="Times New Roman" panose="02020603050405020304" pitchFamily="18" charset="0"/>
                <a:cs typeface="Times New Roman" panose="02020603050405020304" pitchFamily="18" charset="0"/>
              </a:rPr>
              <a:t>C. </a:t>
            </a:r>
            <a:r>
              <a:rPr lang="fr-FR" sz="1350" i="1" err="1">
                <a:solidFill>
                  <a:schemeClr val="tx1">
                    <a:lumMod val="50000"/>
                  </a:schemeClr>
                </a:solidFill>
                <a:latin typeface="Times New Roman" panose="02020603050405020304" pitchFamily="18" charset="0"/>
                <a:cs typeface="Times New Roman" panose="02020603050405020304" pitchFamily="18" charset="0"/>
              </a:rPr>
              <a:t>Vallilas</a:t>
            </a:r>
            <a:r>
              <a:rPr lang="fr-FR" sz="1350" i="1">
                <a:solidFill>
                  <a:schemeClr val="tx1">
                    <a:lumMod val="50000"/>
                  </a:schemeClr>
                </a:solidFill>
                <a:latin typeface="Times New Roman" panose="02020603050405020304" pitchFamily="18" charset="0"/>
                <a:cs typeface="Times New Roman" panose="02020603050405020304" pitchFamily="18" charset="0"/>
              </a:rPr>
              <a:t> et al, </a:t>
            </a:r>
            <a:r>
              <a:rPr lang="fr-FR" sz="1350" i="1" err="1">
                <a:solidFill>
                  <a:schemeClr val="tx1">
                    <a:lumMod val="50000"/>
                  </a:schemeClr>
                </a:solidFill>
                <a:latin typeface="Times New Roman" panose="02020603050405020304" pitchFamily="18" charset="0"/>
                <a:cs typeface="Times New Roman" panose="02020603050405020304" pitchFamily="18" charset="0"/>
              </a:rPr>
              <a:t>Intern</a:t>
            </a:r>
            <a:r>
              <a:rPr lang="fr-FR" sz="1350" i="1">
                <a:solidFill>
                  <a:schemeClr val="tx1">
                    <a:lumMod val="50000"/>
                  </a:schemeClr>
                </a:solidFill>
                <a:latin typeface="Times New Roman" panose="02020603050405020304" pitchFamily="18" charset="0"/>
                <a:cs typeface="Times New Roman" panose="02020603050405020304" pitchFamily="18" charset="0"/>
              </a:rPr>
              <a:t> J </a:t>
            </a:r>
            <a:r>
              <a:rPr lang="fr-FR" sz="1350" i="1" err="1">
                <a:solidFill>
                  <a:schemeClr val="tx1">
                    <a:lumMod val="50000"/>
                  </a:schemeClr>
                </a:solidFill>
                <a:latin typeface="Times New Roman" panose="02020603050405020304" pitchFamily="18" charset="0"/>
                <a:cs typeface="Times New Roman" panose="02020603050405020304" pitchFamily="18" charset="0"/>
              </a:rPr>
              <a:t>Molec</a:t>
            </a:r>
            <a:r>
              <a:rPr lang="fr-FR" sz="1350" i="1">
                <a:solidFill>
                  <a:schemeClr val="tx1">
                    <a:lumMod val="50000"/>
                  </a:schemeClr>
                </a:solidFill>
                <a:latin typeface="Times New Roman" panose="02020603050405020304" pitchFamily="18" charset="0"/>
                <a:cs typeface="Times New Roman" panose="02020603050405020304" pitchFamily="18" charset="0"/>
              </a:rPr>
              <a:t> Science 2021</a:t>
            </a:r>
          </a:p>
        </p:txBody>
      </p:sp>
      <p:sp>
        <p:nvSpPr>
          <p:cNvPr id="9" name="ZoneTexte 8"/>
          <p:cNvSpPr txBox="1"/>
          <p:nvPr/>
        </p:nvSpPr>
        <p:spPr>
          <a:xfrm>
            <a:off x="1744407" y="420080"/>
            <a:ext cx="5909182" cy="584775"/>
          </a:xfrm>
          <a:prstGeom prst="rect">
            <a:avLst/>
          </a:prstGeom>
          <a:noFill/>
        </p:spPr>
        <p:txBody>
          <a:bodyPr wrap="none" rtlCol="0">
            <a:spAutoFit/>
          </a:bodyPr>
          <a:lstStyle/>
          <a:p>
            <a:r>
              <a:rPr lang="fr-FR" sz="3200" dirty="0" err="1">
                <a:solidFill>
                  <a:srgbClr val="002060"/>
                </a:solidFill>
                <a:latin typeface="+mj-lt"/>
                <a:cs typeface="Times New Roman" panose="02020603050405020304" pitchFamily="18" charset="0"/>
              </a:rPr>
              <a:t>Novel</a:t>
            </a:r>
            <a:r>
              <a:rPr lang="fr-FR" sz="3200" dirty="0">
                <a:solidFill>
                  <a:srgbClr val="002060"/>
                </a:solidFill>
                <a:latin typeface="+mj-lt"/>
                <a:cs typeface="Times New Roman" panose="02020603050405020304" pitchFamily="18" charset="0"/>
              </a:rPr>
              <a:t> </a:t>
            </a:r>
            <a:r>
              <a:rPr lang="fr-FR" sz="3200" dirty="0" err="1">
                <a:solidFill>
                  <a:srgbClr val="002060"/>
                </a:solidFill>
                <a:latin typeface="+mj-lt"/>
                <a:cs typeface="Times New Roman" panose="02020603050405020304" pitchFamily="18" charset="0"/>
              </a:rPr>
              <a:t>Therapeutic</a:t>
            </a:r>
            <a:r>
              <a:rPr lang="fr-FR" sz="3200" dirty="0">
                <a:solidFill>
                  <a:srgbClr val="002060"/>
                </a:solidFill>
                <a:latin typeface="+mj-lt"/>
                <a:cs typeface="Times New Roman" panose="02020603050405020304" pitchFamily="18" charset="0"/>
              </a:rPr>
              <a:t> </a:t>
            </a:r>
            <a:r>
              <a:rPr lang="fr-FR" sz="3200" dirty="0" err="1">
                <a:solidFill>
                  <a:srgbClr val="002060"/>
                </a:solidFill>
                <a:latin typeface="+mj-lt"/>
                <a:cs typeface="Times New Roman" panose="02020603050405020304" pitchFamily="18" charset="0"/>
              </a:rPr>
              <a:t>strategy</a:t>
            </a:r>
            <a:r>
              <a:rPr lang="fr-FR" sz="3200" dirty="0">
                <a:solidFill>
                  <a:srgbClr val="002060"/>
                </a:solidFill>
                <a:latin typeface="+mj-lt"/>
                <a:cs typeface="Times New Roman" panose="02020603050405020304" pitchFamily="18" charset="0"/>
              </a:rPr>
              <a:t> in GIST</a:t>
            </a:r>
          </a:p>
        </p:txBody>
      </p:sp>
      <p:sp>
        <p:nvSpPr>
          <p:cNvPr id="10" name="ZoneTexte 9"/>
          <p:cNvSpPr txBox="1"/>
          <p:nvPr/>
        </p:nvSpPr>
        <p:spPr>
          <a:xfrm>
            <a:off x="5738408" y="2666831"/>
            <a:ext cx="3228769" cy="1546577"/>
          </a:xfrm>
          <a:prstGeom prst="rect">
            <a:avLst/>
          </a:prstGeom>
          <a:noFill/>
        </p:spPr>
        <p:txBody>
          <a:bodyPr wrap="none" rtlCol="0">
            <a:spAutoFit/>
          </a:bodyPr>
          <a:lstStyle/>
          <a:p>
            <a:pPr algn="ctr"/>
            <a:r>
              <a:rPr lang="fr-FR" sz="1350" dirty="0">
                <a:solidFill>
                  <a:schemeClr val="tx1">
                    <a:lumMod val="50000"/>
                  </a:schemeClr>
                </a:solidFill>
                <a:cs typeface="Times New Roman" panose="02020603050405020304" pitchFamily="18" charset="0"/>
              </a:rPr>
              <a:t>A </a:t>
            </a:r>
            <a:r>
              <a:rPr lang="fr-FR" sz="1350" dirty="0" err="1">
                <a:solidFill>
                  <a:schemeClr val="tx1">
                    <a:lumMod val="50000"/>
                  </a:schemeClr>
                </a:solidFill>
                <a:cs typeface="Times New Roman" panose="02020603050405020304" pitchFamily="18" charset="0"/>
              </a:rPr>
              <a:t>literature</a:t>
            </a:r>
            <a:r>
              <a:rPr lang="fr-FR" sz="1350" dirty="0">
                <a:solidFill>
                  <a:schemeClr val="tx1">
                    <a:lumMod val="50000"/>
                  </a:schemeClr>
                </a:solidFill>
                <a:cs typeface="Times New Roman" panose="02020603050405020304" pitchFamily="18" charset="0"/>
              </a:rPr>
              <a:t> </a:t>
            </a:r>
            <a:r>
              <a:rPr lang="fr-FR" sz="1350" dirty="0" err="1">
                <a:solidFill>
                  <a:schemeClr val="tx1">
                    <a:lumMod val="50000"/>
                  </a:schemeClr>
                </a:solidFill>
                <a:cs typeface="Times New Roman" panose="02020603050405020304" pitchFamily="18" charset="0"/>
              </a:rPr>
              <a:t>search</a:t>
            </a:r>
            <a:r>
              <a:rPr lang="fr-FR" sz="1350" dirty="0">
                <a:solidFill>
                  <a:schemeClr val="tx1">
                    <a:lumMod val="50000"/>
                  </a:schemeClr>
                </a:solidFill>
                <a:cs typeface="Times New Roman" panose="02020603050405020304" pitchFamily="18" charset="0"/>
              </a:rPr>
              <a:t> </a:t>
            </a:r>
            <a:r>
              <a:rPr lang="fr-FR" sz="1350" dirty="0" err="1">
                <a:solidFill>
                  <a:schemeClr val="tx1">
                    <a:lumMod val="50000"/>
                  </a:schemeClr>
                </a:solidFill>
                <a:cs typeface="Times New Roman" panose="02020603050405020304" pitchFamily="18" charset="0"/>
              </a:rPr>
              <a:t>revealed</a:t>
            </a:r>
            <a:r>
              <a:rPr lang="fr-FR" sz="1350" dirty="0">
                <a:solidFill>
                  <a:schemeClr val="tx1">
                    <a:lumMod val="50000"/>
                  </a:schemeClr>
                </a:solidFill>
                <a:cs typeface="Times New Roman" panose="02020603050405020304" pitchFamily="18" charset="0"/>
              </a:rPr>
              <a:t> more</a:t>
            </a:r>
          </a:p>
          <a:p>
            <a:pPr algn="ctr"/>
            <a:r>
              <a:rPr lang="fr-FR" sz="1350" dirty="0" err="1">
                <a:solidFill>
                  <a:schemeClr val="tx1">
                    <a:lumMod val="50000"/>
                  </a:schemeClr>
                </a:solidFill>
                <a:cs typeface="Times New Roman" panose="02020603050405020304" pitchFamily="18" charset="0"/>
              </a:rPr>
              <a:t>than</a:t>
            </a:r>
            <a:r>
              <a:rPr lang="fr-FR" sz="1350" dirty="0">
                <a:solidFill>
                  <a:schemeClr val="tx1">
                    <a:lumMod val="50000"/>
                  </a:schemeClr>
                </a:solidFill>
                <a:cs typeface="Times New Roman" panose="02020603050405020304" pitchFamily="18" charset="0"/>
              </a:rPr>
              <a:t> 300 </a:t>
            </a:r>
            <a:r>
              <a:rPr lang="fr-FR" sz="1350" dirty="0" err="1">
                <a:solidFill>
                  <a:schemeClr val="tx1">
                    <a:lumMod val="50000"/>
                  </a:schemeClr>
                </a:solidFill>
                <a:cs typeface="Times New Roman" panose="02020603050405020304" pitchFamily="18" charset="0"/>
              </a:rPr>
              <a:t>clinical</a:t>
            </a:r>
            <a:r>
              <a:rPr lang="fr-FR" sz="1350" dirty="0">
                <a:solidFill>
                  <a:schemeClr val="tx1">
                    <a:lumMod val="50000"/>
                  </a:schemeClr>
                </a:solidFill>
                <a:cs typeface="Times New Roman" panose="02020603050405020304" pitchFamily="18" charset="0"/>
              </a:rPr>
              <a:t> in trials </a:t>
            </a:r>
            <a:r>
              <a:rPr lang="fr-FR" sz="1350" dirty="0" err="1">
                <a:solidFill>
                  <a:schemeClr val="tx1">
                    <a:lumMod val="50000"/>
                  </a:schemeClr>
                </a:solidFill>
                <a:cs typeface="Times New Roman" panose="02020603050405020304" pitchFamily="18" charset="0"/>
              </a:rPr>
              <a:t>testing</a:t>
            </a:r>
            <a:endParaRPr lang="fr-FR" sz="1350" dirty="0">
              <a:solidFill>
                <a:schemeClr val="tx1">
                  <a:lumMod val="50000"/>
                </a:schemeClr>
              </a:solidFill>
              <a:cs typeface="Times New Roman" panose="02020603050405020304" pitchFamily="18" charset="0"/>
            </a:endParaRPr>
          </a:p>
          <a:p>
            <a:pPr algn="ctr"/>
            <a:r>
              <a:rPr lang="fr-FR" sz="1350" dirty="0">
                <a:solidFill>
                  <a:schemeClr val="tx1">
                    <a:lumMod val="50000"/>
                  </a:schemeClr>
                </a:solidFill>
                <a:cs typeface="Times New Roman" panose="02020603050405020304" pitchFamily="18" charset="0"/>
              </a:rPr>
              <a:t>more </a:t>
            </a:r>
            <a:r>
              <a:rPr lang="fr-FR" sz="1350" dirty="0" err="1">
                <a:solidFill>
                  <a:schemeClr val="tx1">
                    <a:lumMod val="50000"/>
                  </a:schemeClr>
                </a:solidFill>
                <a:cs typeface="Times New Roman" panose="02020603050405020304" pitchFamily="18" charset="0"/>
              </a:rPr>
              <a:t>than</a:t>
            </a:r>
            <a:r>
              <a:rPr lang="fr-FR" sz="1350" dirty="0">
                <a:solidFill>
                  <a:schemeClr val="tx1">
                    <a:lumMod val="50000"/>
                  </a:schemeClr>
                </a:solidFill>
                <a:cs typeface="Times New Roman" panose="02020603050405020304" pitchFamily="18" charset="0"/>
              </a:rPr>
              <a:t> 85 </a:t>
            </a:r>
            <a:r>
              <a:rPr lang="fr-FR" sz="1350" dirty="0" err="1">
                <a:solidFill>
                  <a:schemeClr val="tx1">
                    <a:lumMod val="50000"/>
                  </a:schemeClr>
                </a:solidFill>
                <a:cs typeface="Times New Roman" panose="02020603050405020304" pitchFamily="18" charset="0"/>
              </a:rPr>
              <a:t>molecules</a:t>
            </a:r>
            <a:endParaRPr lang="fr-FR" sz="1350" dirty="0">
              <a:solidFill>
                <a:schemeClr val="tx1">
                  <a:lumMod val="50000"/>
                </a:schemeClr>
              </a:solidFill>
              <a:cs typeface="Times New Roman" panose="02020603050405020304" pitchFamily="18" charset="0"/>
            </a:endParaRPr>
          </a:p>
          <a:p>
            <a:pPr algn="ctr"/>
            <a:r>
              <a:rPr lang="fr-FR" sz="1350" dirty="0" err="1">
                <a:solidFill>
                  <a:schemeClr val="tx1">
                    <a:lumMod val="50000"/>
                  </a:schemeClr>
                </a:solidFill>
                <a:cs typeface="Times New Roman" panose="02020603050405020304" pitchFamily="18" charset="0"/>
              </a:rPr>
              <a:t>including</a:t>
            </a:r>
            <a:r>
              <a:rPr lang="fr-FR" sz="1350" dirty="0">
                <a:solidFill>
                  <a:schemeClr val="tx1">
                    <a:lumMod val="50000"/>
                  </a:schemeClr>
                </a:solidFill>
                <a:cs typeface="Times New Roman" panose="02020603050405020304" pitchFamily="18" charset="0"/>
              </a:rPr>
              <a:t> 17 trials </a:t>
            </a:r>
          </a:p>
          <a:p>
            <a:pPr algn="ctr"/>
            <a:r>
              <a:rPr lang="fr-FR" sz="1350" dirty="0" err="1">
                <a:solidFill>
                  <a:schemeClr val="tx1">
                    <a:lumMod val="50000"/>
                  </a:schemeClr>
                </a:solidFill>
                <a:cs typeface="Times New Roman" panose="02020603050405020304" pitchFamily="18" charset="0"/>
              </a:rPr>
              <a:t>with</a:t>
            </a:r>
            <a:r>
              <a:rPr lang="fr-FR" sz="1350" dirty="0">
                <a:solidFill>
                  <a:schemeClr val="tx1">
                    <a:lumMod val="50000"/>
                  </a:schemeClr>
                </a:solidFill>
                <a:cs typeface="Times New Roman" panose="02020603050405020304" pitchFamily="18" charset="0"/>
              </a:rPr>
              <a:t> </a:t>
            </a:r>
            <a:r>
              <a:rPr lang="fr-FR" sz="1350" dirty="0" err="1">
                <a:solidFill>
                  <a:schemeClr val="tx1">
                    <a:lumMod val="50000"/>
                  </a:schemeClr>
                </a:solidFill>
                <a:cs typeface="Times New Roman" panose="02020603050405020304" pitchFamily="18" charset="0"/>
              </a:rPr>
              <a:t>immunotherapeutic</a:t>
            </a:r>
            <a:r>
              <a:rPr lang="fr-FR" sz="1350" dirty="0">
                <a:solidFill>
                  <a:schemeClr val="tx1">
                    <a:lumMod val="50000"/>
                  </a:schemeClr>
                </a:solidFill>
                <a:cs typeface="Times New Roman" panose="02020603050405020304" pitchFamily="18" charset="0"/>
              </a:rPr>
              <a:t> agents</a:t>
            </a:r>
          </a:p>
          <a:p>
            <a:pPr algn="ctr"/>
            <a:endParaRPr lang="fr-FR" sz="1350" dirty="0">
              <a:solidFill>
                <a:schemeClr val="tx1">
                  <a:lumMod val="50000"/>
                </a:schemeClr>
              </a:solidFill>
              <a:cs typeface="Times New Roman" panose="02020603050405020304" pitchFamily="18" charset="0"/>
            </a:endParaRPr>
          </a:p>
          <a:p>
            <a:pPr algn="ctr"/>
            <a:r>
              <a:rPr lang="fr-FR" sz="1350" dirty="0" err="1">
                <a:solidFill>
                  <a:schemeClr val="tx1">
                    <a:lumMod val="50000"/>
                  </a:schemeClr>
                </a:solidFill>
                <a:cs typeface="Times New Roman" panose="02020603050405020304" pitchFamily="18" charset="0"/>
              </a:rPr>
              <a:t>Majority</a:t>
            </a:r>
            <a:r>
              <a:rPr lang="fr-FR" sz="1350" dirty="0">
                <a:solidFill>
                  <a:schemeClr val="tx1">
                    <a:lumMod val="50000"/>
                  </a:schemeClr>
                </a:solidFill>
                <a:cs typeface="Times New Roman" panose="02020603050405020304" pitchFamily="18" charset="0"/>
              </a:rPr>
              <a:t> are </a:t>
            </a:r>
            <a:r>
              <a:rPr lang="fr-FR" sz="1350" dirty="0" err="1">
                <a:solidFill>
                  <a:schemeClr val="tx1">
                    <a:lumMod val="50000"/>
                  </a:schemeClr>
                </a:solidFill>
                <a:cs typeface="Times New Roman" panose="02020603050405020304" pitchFamily="18" charset="0"/>
              </a:rPr>
              <a:t>disappointing</a:t>
            </a:r>
            <a:r>
              <a:rPr lang="fr-FR" sz="1350" dirty="0">
                <a:solidFill>
                  <a:schemeClr val="tx1">
                    <a:lumMod val="50000"/>
                  </a:schemeClr>
                </a:solidFill>
                <a:cs typeface="Times New Roman" panose="02020603050405020304" pitchFamily="18" charset="0"/>
              </a:rPr>
              <a:t>, </a:t>
            </a:r>
            <a:r>
              <a:rPr lang="fr-FR" sz="1350" dirty="0" err="1">
                <a:solidFill>
                  <a:schemeClr val="tx1">
                    <a:lumMod val="50000"/>
                  </a:schemeClr>
                </a:solidFill>
                <a:cs typeface="Times New Roman" panose="02020603050405020304" pitchFamily="18" charset="0"/>
              </a:rPr>
              <a:t>other</a:t>
            </a:r>
            <a:r>
              <a:rPr lang="fr-FR" sz="1350" dirty="0">
                <a:solidFill>
                  <a:schemeClr val="tx1">
                    <a:lumMod val="50000"/>
                  </a:schemeClr>
                </a:solidFill>
                <a:cs typeface="Times New Roman" panose="02020603050405020304" pitchFamily="18" charset="0"/>
              </a:rPr>
              <a:t> </a:t>
            </a:r>
            <a:r>
              <a:rPr lang="fr-FR" sz="1350" dirty="0" err="1">
                <a:solidFill>
                  <a:schemeClr val="tx1">
                    <a:lumMod val="50000"/>
                  </a:schemeClr>
                </a:solidFill>
                <a:cs typeface="Times New Roman" panose="02020603050405020304" pitchFamily="18" charset="0"/>
              </a:rPr>
              <a:t>awaited</a:t>
            </a:r>
            <a:r>
              <a:rPr lang="fr-FR" sz="1350" dirty="0">
                <a:solidFill>
                  <a:schemeClr val="tx1">
                    <a:lumMod val="50000"/>
                  </a:schemeClr>
                </a:solidFill>
                <a:cs typeface="Times New Roman" panose="02020603050405020304" pitchFamily="18" charset="0"/>
              </a:rPr>
              <a:t>…</a:t>
            </a:r>
          </a:p>
        </p:txBody>
      </p:sp>
      <p:sp>
        <p:nvSpPr>
          <p:cNvPr id="11" name="ZoneTexte 10"/>
          <p:cNvSpPr txBox="1"/>
          <p:nvPr/>
        </p:nvSpPr>
        <p:spPr>
          <a:xfrm>
            <a:off x="707232" y="5476833"/>
            <a:ext cx="5175647" cy="300082"/>
          </a:xfrm>
          <a:prstGeom prst="rect">
            <a:avLst/>
          </a:prstGeom>
          <a:noFill/>
        </p:spPr>
        <p:txBody>
          <a:bodyPr wrap="square" rtlCol="0">
            <a:spAutoFit/>
          </a:bodyPr>
          <a:lstStyle/>
          <a:p>
            <a:r>
              <a:rPr lang="fr-FR" sz="1350" dirty="0" err="1">
                <a:latin typeface="+mj-lt"/>
                <a:cs typeface="Times New Roman" panose="02020603050405020304" pitchFamily="18" charset="0"/>
              </a:rPr>
              <a:t>Role</a:t>
            </a:r>
            <a:r>
              <a:rPr lang="fr-FR" sz="1350" dirty="0">
                <a:latin typeface="+mj-lt"/>
                <a:cs typeface="Times New Roman" panose="02020603050405020304" pitchFamily="18" charset="0"/>
              </a:rPr>
              <a:t> of the </a:t>
            </a:r>
            <a:r>
              <a:rPr lang="fr-FR" sz="1350" dirty="0" err="1">
                <a:latin typeface="+mj-lt"/>
                <a:cs typeface="Times New Roman" panose="02020603050405020304" pitchFamily="18" charset="0"/>
              </a:rPr>
              <a:t>receptors</a:t>
            </a:r>
            <a:r>
              <a:rPr lang="fr-FR" sz="1350" dirty="0">
                <a:latin typeface="+mj-lt"/>
                <a:cs typeface="Times New Roman" panose="02020603050405020304" pitchFamily="18" charset="0"/>
              </a:rPr>
              <a:t> in the activation of </a:t>
            </a:r>
            <a:r>
              <a:rPr lang="fr-FR" sz="1350" dirty="0" err="1">
                <a:latin typeface="+mj-lt"/>
                <a:cs typeface="Times New Roman" panose="02020603050405020304" pitchFamily="18" charset="0"/>
              </a:rPr>
              <a:t>signaling</a:t>
            </a:r>
            <a:r>
              <a:rPr lang="fr-FR" sz="1350" dirty="0">
                <a:latin typeface="+mj-lt"/>
                <a:cs typeface="Times New Roman" panose="02020603050405020304" pitchFamily="18" charset="0"/>
              </a:rPr>
              <a:t> </a:t>
            </a:r>
            <a:r>
              <a:rPr lang="fr-FR" sz="1350" dirty="0" err="1">
                <a:latin typeface="+mj-lt"/>
                <a:cs typeface="Times New Roman" panose="02020603050405020304" pitchFamily="18" charset="0"/>
              </a:rPr>
              <a:t>pathways</a:t>
            </a:r>
            <a:r>
              <a:rPr lang="fr-FR" sz="1350" dirty="0">
                <a:latin typeface="+mj-lt"/>
                <a:cs typeface="Times New Roman" panose="02020603050405020304" pitchFamily="18" charset="0"/>
              </a:rPr>
              <a:t> in </a:t>
            </a:r>
            <a:r>
              <a:rPr lang="fr-FR" sz="1350" dirty="0" err="1">
                <a:latin typeface="+mj-lt"/>
                <a:cs typeface="Times New Roman" panose="02020603050405020304" pitchFamily="18" charset="0"/>
              </a:rPr>
              <a:t>GISTs</a:t>
            </a:r>
            <a:endParaRPr lang="fr-FR" sz="1350" dirty="0">
              <a:latin typeface="+mj-lt"/>
              <a:cs typeface="Times New Roman" panose="02020603050405020304" pitchFamily="18" charset="0"/>
            </a:endParaRPr>
          </a:p>
        </p:txBody>
      </p:sp>
    </p:spTree>
    <p:extLst>
      <p:ext uri="{BB962C8B-B14F-4D97-AF65-F5344CB8AC3E}">
        <p14:creationId xmlns:p14="http://schemas.microsoft.com/office/powerpoint/2010/main" val="3870767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2" name="TextBox 707"/>
          <p:cNvSpPr txBox="1">
            <a:spLocks noChangeArrowheads="1"/>
          </p:cNvSpPr>
          <p:nvPr/>
        </p:nvSpPr>
        <p:spPr bwMode="auto">
          <a:xfrm>
            <a:off x="44033" y="5263182"/>
            <a:ext cx="23214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sz="1200" i="1" dirty="0" err="1">
                <a:latin typeface="+mn-lt"/>
                <a:cs typeface="Times New Roman" pitchFamily="18" charset="0"/>
              </a:rPr>
              <a:t>Blanke</a:t>
            </a:r>
            <a:r>
              <a:rPr lang="fr-FR" sz="1200" i="1" dirty="0">
                <a:latin typeface="+mn-lt"/>
                <a:cs typeface="Times New Roman" pitchFamily="18" charset="0"/>
              </a:rPr>
              <a:t> et al, JCO 2008</a:t>
            </a:r>
          </a:p>
          <a:p>
            <a:r>
              <a:rPr lang="en-US" sz="1200" i="1" dirty="0">
                <a:latin typeface="+mn-lt"/>
                <a:ea typeface="ＭＳ Ｐゴシック" pitchFamily="34" charset="-128"/>
                <a:cs typeface="Times New Roman" pitchFamily="18" charset="0"/>
              </a:rPr>
              <a:t>Le </a:t>
            </a:r>
            <a:r>
              <a:rPr lang="en-US" sz="1200" i="1" dirty="0" err="1">
                <a:latin typeface="+mn-lt"/>
                <a:ea typeface="ＭＳ Ｐゴシック" pitchFamily="34" charset="-128"/>
                <a:cs typeface="Times New Roman" pitchFamily="18" charset="0"/>
              </a:rPr>
              <a:t>Cesne</a:t>
            </a:r>
            <a:r>
              <a:rPr lang="en-US" sz="1200" i="1" dirty="0">
                <a:latin typeface="+mn-lt"/>
                <a:ea typeface="ＭＳ Ｐゴシック" pitchFamily="34" charset="-128"/>
                <a:cs typeface="Times New Roman" pitchFamily="18" charset="0"/>
              </a:rPr>
              <a:t> et al, Lancet Oncol 2010</a:t>
            </a:r>
          </a:p>
          <a:p>
            <a:r>
              <a:rPr lang="en-US" sz="1200" i="1" dirty="0" err="1">
                <a:latin typeface="+mn-lt"/>
                <a:ea typeface="ＭＳ Ｐゴシック" pitchFamily="34" charset="-128"/>
                <a:cs typeface="Times New Roman" pitchFamily="18" charset="0"/>
              </a:rPr>
              <a:t>Patrikidou</a:t>
            </a:r>
            <a:r>
              <a:rPr lang="en-US" sz="1200" i="1" dirty="0">
                <a:latin typeface="+mn-lt"/>
                <a:ea typeface="ＭＳ Ｐゴシック" pitchFamily="34" charset="-128"/>
                <a:cs typeface="Times New Roman" pitchFamily="18" charset="0"/>
              </a:rPr>
              <a:t> et al, EJC 2015</a:t>
            </a:r>
          </a:p>
        </p:txBody>
      </p:sp>
      <p:sp>
        <p:nvSpPr>
          <p:cNvPr id="1756672" name="Rectangle 512"/>
          <p:cNvSpPr>
            <a:spLocks noChangeArrowheads="1"/>
          </p:cNvSpPr>
          <p:nvPr/>
        </p:nvSpPr>
        <p:spPr bwMode="auto">
          <a:xfrm>
            <a:off x="1184453" y="4351204"/>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0.0</a:t>
            </a:r>
            <a:endParaRPr lang="fr-FR">
              <a:latin typeface="Times New Roman" pitchFamily="18" charset="0"/>
              <a:cs typeface="Times New Roman" pitchFamily="18" charset="0"/>
            </a:endParaRPr>
          </a:p>
        </p:txBody>
      </p:sp>
      <p:sp>
        <p:nvSpPr>
          <p:cNvPr id="1756673" name="Rectangle 513"/>
          <p:cNvSpPr>
            <a:spLocks noChangeArrowheads="1"/>
          </p:cNvSpPr>
          <p:nvPr/>
        </p:nvSpPr>
        <p:spPr bwMode="auto">
          <a:xfrm>
            <a:off x="1184453" y="4102364"/>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0.1</a:t>
            </a:r>
            <a:endParaRPr lang="fr-FR">
              <a:latin typeface="Times New Roman" pitchFamily="18" charset="0"/>
              <a:cs typeface="Times New Roman" pitchFamily="18" charset="0"/>
            </a:endParaRPr>
          </a:p>
        </p:txBody>
      </p:sp>
      <p:sp>
        <p:nvSpPr>
          <p:cNvPr id="1756674" name="Rectangle 514"/>
          <p:cNvSpPr>
            <a:spLocks noChangeArrowheads="1"/>
          </p:cNvSpPr>
          <p:nvPr/>
        </p:nvSpPr>
        <p:spPr bwMode="auto">
          <a:xfrm>
            <a:off x="1184453" y="3852332"/>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0.2</a:t>
            </a:r>
            <a:endParaRPr lang="fr-FR">
              <a:latin typeface="Times New Roman" pitchFamily="18" charset="0"/>
              <a:cs typeface="Times New Roman" pitchFamily="18" charset="0"/>
            </a:endParaRPr>
          </a:p>
        </p:txBody>
      </p:sp>
      <p:sp>
        <p:nvSpPr>
          <p:cNvPr id="1756675" name="Rectangle 515"/>
          <p:cNvSpPr>
            <a:spLocks noChangeArrowheads="1"/>
          </p:cNvSpPr>
          <p:nvPr/>
        </p:nvSpPr>
        <p:spPr bwMode="auto">
          <a:xfrm>
            <a:off x="1184453" y="3603491"/>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0.3</a:t>
            </a:r>
            <a:endParaRPr lang="fr-FR">
              <a:latin typeface="Times New Roman" pitchFamily="18" charset="0"/>
              <a:cs typeface="Times New Roman" pitchFamily="18" charset="0"/>
            </a:endParaRPr>
          </a:p>
        </p:txBody>
      </p:sp>
      <p:sp>
        <p:nvSpPr>
          <p:cNvPr id="1756676" name="Rectangle 516"/>
          <p:cNvSpPr>
            <a:spLocks noChangeArrowheads="1"/>
          </p:cNvSpPr>
          <p:nvPr/>
        </p:nvSpPr>
        <p:spPr bwMode="auto">
          <a:xfrm>
            <a:off x="1184453" y="3354651"/>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0.4</a:t>
            </a:r>
            <a:endParaRPr lang="fr-FR">
              <a:latin typeface="Times New Roman" pitchFamily="18" charset="0"/>
              <a:cs typeface="Times New Roman" pitchFamily="18" charset="0"/>
            </a:endParaRPr>
          </a:p>
        </p:txBody>
      </p:sp>
      <p:sp>
        <p:nvSpPr>
          <p:cNvPr id="1756677" name="Rectangle 517"/>
          <p:cNvSpPr>
            <a:spLocks noChangeArrowheads="1"/>
          </p:cNvSpPr>
          <p:nvPr/>
        </p:nvSpPr>
        <p:spPr bwMode="auto">
          <a:xfrm>
            <a:off x="1184453" y="3104620"/>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0.5</a:t>
            </a:r>
            <a:endParaRPr lang="fr-FR">
              <a:latin typeface="Times New Roman" pitchFamily="18" charset="0"/>
              <a:cs typeface="Times New Roman" pitchFamily="18" charset="0"/>
            </a:endParaRPr>
          </a:p>
        </p:txBody>
      </p:sp>
      <p:sp>
        <p:nvSpPr>
          <p:cNvPr id="1756678" name="Rectangle 518"/>
          <p:cNvSpPr>
            <a:spLocks noChangeArrowheads="1"/>
          </p:cNvSpPr>
          <p:nvPr/>
        </p:nvSpPr>
        <p:spPr bwMode="auto">
          <a:xfrm>
            <a:off x="1184453" y="2855779"/>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0.6</a:t>
            </a:r>
            <a:endParaRPr lang="fr-FR">
              <a:latin typeface="Times New Roman" pitchFamily="18" charset="0"/>
              <a:cs typeface="Times New Roman" pitchFamily="18" charset="0"/>
            </a:endParaRPr>
          </a:p>
        </p:txBody>
      </p:sp>
      <p:sp>
        <p:nvSpPr>
          <p:cNvPr id="1756679" name="Rectangle 519"/>
          <p:cNvSpPr>
            <a:spLocks noChangeArrowheads="1"/>
          </p:cNvSpPr>
          <p:nvPr/>
        </p:nvSpPr>
        <p:spPr bwMode="auto">
          <a:xfrm>
            <a:off x="1184453" y="2605748"/>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0.7</a:t>
            </a:r>
            <a:endParaRPr lang="fr-FR">
              <a:latin typeface="Times New Roman" pitchFamily="18" charset="0"/>
              <a:cs typeface="Times New Roman" pitchFamily="18" charset="0"/>
            </a:endParaRPr>
          </a:p>
        </p:txBody>
      </p:sp>
      <p:sp>
        <p:nvSpPr>
          <p:cNvPr id="1756680" name="Rectangle 520"/>
          <p:cNvSpPr>
            <a:spLocks noChangeArrowheads="1"/>
          </p:cNvSpPr>
          <p:nvPr/>
        </p:nvSpPr>
        <p:spPr bwMode="auto">
          <a:xfrm>
            <a:off x="1184453" y="2355716"/>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0.8</a:t>
            </a:r>
            <a:endParaRPr lang="fr-FR">
              <a:latin typeface="Times New Roman" pitchFamily="18" charset="0"/>
              <a:cs typeface="Times New Roman" pitchFamily="18" charset="0"/>
            </a:endParaRPr>
          </a:p>
        </p:txBody>
      </p:sp>
      <p:sp>
        <p:nvSpPr>
          <p:cNvPr id="1756681" name="Rectangle 521"/>
          <p:cNvSpPr>
            <a:spLocks noChangeArrowheads="1"/>
          </p:cNvSpPr>
          <p:nvPr/>
        </p:nvSpPr>
        <p:spPr bwMode="auto">
          <a:xfrm>
            <a:off x="1184453" y="2106876"/>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0.9</a:t>
            </a:r>
            <a:endParaRPr lang="fr-FR">
              <a:latin typeface="Times New Roman" pitchFamily="18" charset="0"/>
              <a:cs typeface="Times New Roman" pitchFamily="18" charset="0"/>
            </a:endParaRPr>
          </a:p>
        </p:txBody>
      </p:sp>
      <p:sp>
        <p:nvSpPr>
          <p:cNvPr id="1756682" name="Rectangle 522"/>
          <p:cNvSpPr>
            <a:spLocks noChangeArrowheads="1"/>
          </p:cNvSpPr>
          <p:nvPr/>
        </p:nvSpPr>
        <p:spPr bwMode="auto">
          <a:xfrm>
            <a:off x="1184453" y="1858035"/>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1.0</a:t>
            </a:r>
            <a:endParaRPr lang="fr-FR">
              <a:latin typeface="Times New Roman" pitchFamily="18" charset="0"/>
              <a:cs typeface="Times New Roman" pitchFamily="18" charset="0"/>
            </a:endParaRPr>
          </a:p>
        </p:txBody>
      </p:sp>
      <p:sp>
        <p:nvSpPr>
          <p:cNvPr id="1756683" name="Rectangle 523"/>
          <p:cNvSpPr>
            <a:spLocks noChangeArrowheads="1"/>
          </p:cNvSpPr>
          <p:nvPr/>
        </p:nvSpPr>
        <p:spPr bwMode="auto">
          <a:xfrm>
            <a:off x="1446392" y="4498841"/>
            <a:ext cx="769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0</a:t>
            </a:r>
            <a:endParaRPr lang="fr-FR">
              <a:latin typeface="Times New Roman" pitchFamily="18" charset="0"/>
              <a:cs typeface="Times New Roman" pitchFamily="18" charset="0"/>
            </a:endParaRPr>
          </a:p>
        </p:txBody>
      </p:sp>
      <p:sp>
        <p:nvSpPr>
          <p:cNvPr id="1756684" name="Rectangle 524"/>
          <p:cNvSpPr>
            <a:spLocks noChangeArrowheads="1"/>
          </p:cNvSpPr>
          <p:nvPr/>
        </p:nvSpPr>
        <p:spPr bwMode="auto">
          <a:xfrm>
            <a:off x="1755953" y="4498841"/>
            <a:ext cx="769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6</a:t>
            </a:r>
            <a:endParaRPr lang="fr-FR">
              <a:latin typeface="Times New Roman" pitchFamily="18" charset="0"/>
              <a:cs typeface="Times New Roman" pitchFamily="18" charset="0"/>
            </a:endParaRPr>
          </a:p>
        </p:txBody>
      </p:sp>
      <p:sp>
        <p:nvSpPr>
          <p:cNvPr id="1756685" name="Rectangle 525"/>
          <p:cNvSpPr>
            <a:spLocks noChangeArrowheads="1"/>
          </p:cNvSpPr>
          <p:nvPr/>
        </p:nvSpPr>
        <p:spPr bwMode="auto">
          <a:xfrm>
            <a:off x="2027417"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12</a:t>
            </a:r>
            <a:endParaRPr lang="fr-FR">
              <a:latin typeface="Times New Roman" pitchFamily="18" charset="0"/>
              <a:cs typeface="Times New Roman" pitchFamily="18" charset="0"/>
            </a:endParaRPr>
          </a:p>
        </p:txBody>
      </p:sp>
      <p:sp>
        <p:nvSpPr>
          <p:cNvPr id="1756686" name="Rectangle 526"/>
          <p:cNvSpPr>
            <a:spLocks noChangeArrowheads="1"/>
          </p:cNvSpPr>
          <p:nvPr/>
        </p:nvSpPr>
        <p:spPr bwMode="auto">
          <a:xfrm>
            <a:off x="2338566"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18</a:t>
            </a:r>
            <a:endParaRPr lang="fr-FR">
              <a:latin typeface="Times New Roman" pitchFamily="18" charset="0"/>
              <a:cs typeface="Times New Roman" pitchFamily="18" charset="0"/>
            </a:endParaRPr>
          </a:p>
        </p:txBody>
      </p:sp>
      <p:sp>
        <p:nvSpPr>
          <p:cNvPr id="1756687" name="Rectangle 527"/>
          <p:cNvSpPr>
            <a:spLocks noChangeArrowheads="1"/>
          </p:cNvSpPr>
          <p:nvPr/>
        </p:nvSpPr>
        <p:spPr bwMode="auto">
          <a:xfrm>
            <a:off x="2648129"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24</a:t>
            </a:r>
            <a:endParaRPr lang="fr-FR">
              <a:latin typeface="Times New Roman" pitchFamily="18" charset="0"/>
              <a:cs typeface="Times New Roman" pitchFamily="18" charset="0"/>
            </a:endParaRPr>
          </a:p>
        </p:txBody>
      </p:sp>
      <p:sp>
        <p:nvSpPr>
          <p:cNvPr id="1756688" name="Rectangle 528"/>
          <p:cNvSpPr>
            <a:spLocks noChangeArrowheads="1"/>
          </p:cNvSpPr>
          <p:nvPr/>
        </p:nvSpPr>
        <p:spPr bwMode="auto">
          <a:xfrm>
            <a:off x="2957693"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30</a:t>
            </a:r>
            <a:endParaRPr lang="fr-FR">
              <a:latin typeface="Times New Roman" pitchFamily="18" charset="0"/>
              <a:cs typeface="Times New Roman" pitchFamily="18" charset="0"/>
            </a:endParaRPr>
          </a:p>
        </p:txBody>
      </p:sp>
      <p:sp>
        <p:nvSpPr>
          <p:cNvPr id="1756689" name="Rectangle 529"/>
          <p:cNvSpPr>
            <a:spLocks noChangeArrowheads="1"/>
          </p:cNvSpPr>
          <p:nvPr/>
        </p:nvSpPr>
        <p:spPr bwMode="auto">
          <a:xfrm>
            <a:off x="3268842"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36</a:t>
            </a:r>
            <a:endParaRPr lang="fr-FR">
              <a:latin typeface="Times New Roman" pitchFamily="18" charset="0"/>
              <a:cs typeface="Times New Roman" pitchFamily="18" charset="0"/>
            </a:endParaRPr>
          </a:p>
        </p:txBody>
      </p:sp>
      <p:sp>
        <p:nvSpPr>
          <p:cNvPr id="1756690" name="Rectangle 530"/>
          <p:cNvSpPr>
            <a:spLocks noChangeArrowheads="1"/>
          </p:cNvSpPr>
          <p:nvPr/>
        </p:nvSpPr>
        <p:spPr bwMode="auto">
          <a:xfrm>
            <a:off x="3579992"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42</a:t>
            </a:r>
            <a:endParaRPr lang="fr-FR">
              <a:latin typeface="Times New Roman" pitchFamily="18" charset="0"/>
              <a:cs typeface="Times New Roman" pitchFamily="18" charset="0"/>
            </a:endParaRPr>
          </a:p>
        </p:txBody>
      </p:sp>
      <p:sp>
        <p:nvSpPr>
          <p:cNvPr id="1756691" name="Rectangle 531"/>
          <p:cNvSpPr>
            <a:spLocks noChangeArrowheads="1"/>
          </p:cNvSpPr>
          <p:nvPr/>
        </p:nvSpPr>
        <p:spPr bwMode="auto">
          <a:xfrm>
            <a:off x="3889554"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48</a:t>
            </a:r>
            <a:endParaRPr lang="fr-FR">
              <a:latin typeface="Times New Roman" pitchFamily="18" charset="0"/>
              <a:cs typeface="Times New Roman" pitchFamily="18" charset="0"/>
            </a:endParaRPr>
          </a:p>
        </p:txBody>
      </p:sp>
      <p:sp>
        <p:nvSpPr>
          <p:cNvPr id="1756692" name="Rectangle 532"/>
          <p:cNvSpPr>
            <a:spLocks noChangeArrowheads="1"/>
          </p:cNvSpPr>
          <p:nvPr/>
        </p:nvSpPr>
        <p:spPr bwMode="auto">
          <a:xfrm>
            <a:off x="4200704"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54</a:t>
            </a:r>
            <a:endParaRPr lang="fr-FR">
              <a:latin typeface="Times New Roman" pitchFamily="18" charset="0"/>
              <a:cs typeface="Times New Roman" pitchFamily="18" charset="0"/>
            </a:endParaRPr>
          </a:p>
        </p:txBody>
      </p:sp>
      <p:sp>
        <p:nvSpPr>
          <p:cNvPr id="1756693" name="Rectangle 533"/>
          <p:cNvSpPr>
            <a:spLocks noChangeArrowheads="1"/>
          </p:cNvSpPr>
          <p:nvPr/>
        </p:nvSpPr>
        <p:spPr bwMode="auto">
          <a:xfrm>
            <a:off x="4511855"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60</a:t>
            </a:r>
            <a:endParaRPr lang="fr-FR">
              <a:latin typeface="Times New Roman" pitchFamily="18" charset="0"/>
              <a:cs typeface="Times New Roman" pitchFamily="18" charset="0"/>
            </a:endParaRPr>
          </a:p>
        </p:txBody>
      </p:sp>
      <p:sp>
        <p:nvSpPr>
          <p:cNvPr id="1756694" name="Rectangle 534"/>
          <p:cNvSpPr>
            <a:spLocks noChangeArrowheads="1"/>
          </p:cNvSpPr>
          <p:nvPr/>
        </p:nvSpPr>
        <p:spPr bwMode="auto">
          <a:xfrm>
            <a:off x="4821417"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66</a:t>
            </a:r>
            <a:endParaRPr lang="fr-FR">
              <a:latin typeface="Times New Roman" pitchFamily="18" charset="0"/>
              <a:cs typeface="Times New Roman" pitchFamily="18" charset="0"/>
            </a:endParaRPr>
          </a:p>
        </p:txBody>
      </p:sp>
      <p:sp>
        <p:nvSpPr>
          <p:cNvPr id="1756695" name="Rectangle 535"/>
          <p:cNvSpPr>
            <a:spLocks noChangeArrowheads="1"/>
          </p:cNvSpPr>
          <p:nvPr/>
        </p:nvSpPr>
        <p:spPr bwMode="auto">
          <a:xfrm>
            <a:off x="5132567"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72</a:t>
            </a:r>
            <a:endParaRPr lang="fr-FR">
              <a:latin typeface="Times New Roman" pitchFamily="18" charset="0"/>
              <a:cs typeface="Times New Roman" pitchFamily="18" charset="0"/>
            </a:endParaRPr>
          </a:p>
        </p:txBody>
      </p:sp>
      <p:sp>
        <p:nvSpPr>
          <p:cNvPr id="1756696" name="Rectangle 536"/>
          <p:cNvSpPr>
            <a:spLocks noChangeArrowheads="1"/>
          </p:cNvSpPr>
          <p:nvPr/>
        </p:nvSpPr>
        <p:spPr bwMode="auto">
          <a:xfrm>
            <a:off x="5442129"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78</a:t>
            </a:r>
            <a:endParaRPr lang="fr-FR">
              <a:latin typeface="Times New Roman" pitchFamily="18" charset="0"/>
              <a:cs typeface="Times New Roman" pitchFamily="18" charset="0"/>
            </a:endParaRPr>
          </a:p>
        </p:txBody>
      </p:sp>
      <p:sp>
        <p:nvSpPr>
          <p:cNvPr id="1756697" name="Rectangle 537"/>
          <p:cNvSpPr>
            <a:spLocks noChangeArrowheads="1"/>
          </p:cNvSpPr>
          <p:nvPr/>
        </p:nvSpPr>
        <p:spPr bwMode="auto">
          <a:xfrm>
            <a:off x="5753279"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84</a:t>
            </a:r>
            <a:endParaRPr lang="fr-FR">
              <a:latin typeface="Times New Roman" pitchFamily="18" charset="0"/>
              <a:cs typeface="Times New Roman" pitchFamily="18" charset="0"/>
            </a:endParaRPr>
          </a:p>
        </p:txBody>
      </p:sp>
      <p:sp>
        <p:nvSpPr>
          <p:cNvPr id="1756698" name="Rectangle 538"/>
          <p:cNvSpPr>
            <a:spLocks noChangeArrowheads="1"/>
          </p:cNvSpPr>
          <p:nvPr/>
        </p:nvSpPr>
        <p:spPr bwMode="auto">
          <a:xfrm>
            <a:off x="6064430"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90</a:t>
            </a:r>
            <a:endParaRPr lang="fr-FR">
              <a:latin typeface="Times New Roman" pitchFamily="18" charset="0"/>
              <a:cs typeface="Times New Roman" pitchFamily="18" charset="0"/>
            </a:endParaRPr>
          </a:p>
        </p:txBody>
      </p:sp>
      <p:sp>
        <p:nvSpPr>
          <p:cNvPr id="1756699" name="Rectangle 539"/>
          <p:cNvSpPr>
            <a:spLocks noChangeArrowheads="1"/>
          </p:cNvSpPr>
          <p:nvPr/>
        </p:nvSpPr>
        <p:spPr bwMode="auto">
          <a:xfrm>
            <a:off x="6373992" y="4498841"/>
            <a:ext cx="1538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96</a:t>
            </a:r>
            <a:endParaRPr lang="fr-FR">
              <a:latin typeface="Times New Roman" pitchFamily="18" charset="0"/>
              <a:cs typeface="Times New Roman" pitchFamily="18" charset="0"/>
            </a:endParaRPr>
          </a:p>
        </p:txBody>
      </p:sp>
      <p:sp>
        <p:nvSpPr>
          <p:cNvPr id="1756700" name="Rectangle 540"/>
          <p:cNvSpPr>
            <a:spLocks noChangeArrowheads="1"/>
          </p:cNvSpPr>
          <p:nvPr/>
        </p:nvSpPr>
        <p:spPr bwMode="auto">
          <a:xfrm>
            <a:off x="6647042" y="4498841"/>
            <a:ext cx="2308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102</a:t>
            </a:r>
            <a:endParaRPr lang="fr-FR">
              <a:latin typeface="Times New Roman" pitchFamily="18" charset="0"/>
              <a:cs typeface="Times New Roman" pitchFamily="18" charset="0"/>
            </a:endParaRPr>
          </a:p>
        </p:txBody>
      </p:sp>
      <p:sp>
        <p:nvSpPr>
          <p:cNvPr id="1756701" name="Rectangle 541"/>
          <p:cNvSpPr>
            <a:spLocks noChangeArrowheads="1"/>
          </p:cNvSpPr>
          <p:nvPr/>
        </p:nvSpPr>
        <p:spPr bwMode="auto">
          <a:xfrm>
            <a:off x="6956605" y="4498841"/>
            <a:ext cx="2308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108</a:t>
            </a:r>
            <a:endParaRPr lang="fr-FR">
              <a:latin typeface="Times New Roman" pitchFamily="18" charset="0"/>
              <a:cs typeface="Times New Roman" pitchFamily="18" charset="0"/>
            </a:endParaRPr>
          </a:p>
        </p:txBody>
      </p:sp>
      <p:sp>
        <p:nvSpPr>
          <p:cNvPr id="1756702" name="Rectangle 542"/>
          <p:cNvSpPr>
            <a:spLocks noChangeArrowheads="1"/>
          </p:cNvSpPr>
          <p:nvPr/>
        </p:nvSpPr>
        <p:spPr bwMode="auto">
          <a:xfrm>
            <a:off x="7266166" y="4498841"/>
            <a:ext cx="2251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114</a:t>
            </a:r>
            <a:endParaRPr lang="fr-FR">
              <a:latin typeface="Times New Roman" pitchFamily="18" charset="0"/>
              <a:cs typeface="Times New Roman" pitchFamily="18" charset="0"/>
            </a:endParaRPr>
          </a:p>
        </p:txBody>
      </p:sp>
      <p:sp>
        <p:nvSpPr>
          <p:cNvPr id="1756703" name="Rectangle 543"/>
          <p:cNvSpPr>
            <a:spLocks noChangeArrowheads="1"/>
          </p:cNvSpPr>
          <p:nvPr/>
        </p:nvSpPr>
        <p:spPr bwMode="auto">
          <a:xfrm>
            <a:off x="7577317" y="4498841"/>
            <a:ext cx="2308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120</a:t>
            </a:r>
            <a:endParaRPr lang="fr-FR">
              <a:latin typeface="Times New Roman" pitchFamily="18" charset="0"/>
              <a:cs typeface="Times New Roman" pitchFamily="18" charset="0"/>
            </a:endParaRPr>
          </a:p>
        </p:txBody>
      </p:sp>
      <p:sp>
        <p:nvSpPr>
          <p:cNvPr id="1756704" name="Rectangle 544"/>
          <p:cNvSpPr>
            <a:spLocks noChangeArrowheads="1"/>
          </p:cNvSpPr>
          <p:nvPr/>
        </p:nvSpPr>
        <p:spPr bwMode="auto">
          <a:xfrm>
            <a:off x="4343580" y="4666720"/>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Months</a:t>
            </a:r>
            <a:endParaRPr lang="fr-FR">
              <a:latin typeface="Times New Roman" pitchFamily="18" charset="0"/>
              <a:cs typeface="Times New Roman" pitchFamily="18" charset="0"/>
            </a:endParaRPr>
          </a:p>
        </p:txBody>
      </p:sp>
      <p:sp>
        <p:nvSpPr>
          <p:cNvPr id="1756705" name="Rectangle 545"/>
          <p:cNvSpPr>
            <a:spLocks noChangeArrowheads="1"/>
          </p:cNvSpPr>
          <p:nvPr/>
        </p:nvSpPr>
        <p:spPr bwMode="auto">
          <a:xfrm rot="16200000">
            <a:off x="432337" y="2968234"/>
            <a:ext cx="12391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a:solidFill>
                  <a:srgbClr val="000000"/>
                </a:solidFill>
                <a:latin typeface="Times New Roman" pitchFamily="18" charset="0"/>
                <a:cs typeface="Times New Roman" pitchFamily="18" charset="0"/>
              </a:rPr>
              <a:t>Survival probability</a:t>
            </a:r>
            <a:endParaRPr lang="fr-FR">
              <a:latin typeface="Times New Roman" pitchFamily="18" charset="0"/>
              <a:cs typeface="Times New Roman" pitchFamily="18" charset="0"/>
            </a:endParaRPr>
          </a:p>
        </p:txBody>
      </p:sp>
      <p:sp>
        <p:nvSpPr>
          <p:cNvPr id="1756706" name="Rectangle 546"/>
          <p:cNvSpPr>
            <a:spLocks noChangeArrowheads="1"/>
          </p:cNvSpPr>
          <p:nvPr/>
        </p:nvSpPr>
        <p:spPr bwMode="auto">
          <a:xfrm>
            <a:off x="5514692" y="2708497"/>
            <a:ext cx="24205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600">
                <a:latin typeface="Times New Roman" pitchFamily="18" charset="0"/>
                <a:cs typeface="Times New Roman" pitchFamily="18" charset="0"/>
              </a:rPr>
              <a:t>BFR14 trial: </a:t>
            </a:r>
          </a:p>
          <a:p>
            <a:pPr algn="ctr"/>
            <a:r>
              <a:rPr lang="fr-FR" sz="1600" err="1">
                <a:solidFill>
                  <a:srgbClr val="C00000"/>
                </a:solidFill>
                <a:latin typeface="Times New Roman" pitchFamily="18" charset="0"/>
                <a:cs typeface="Times New Roman" pitchFamily="18" charset="0"/>
              </a:rPr>
              <a:t>Median</a:t>
            </a:r>
            <a:r>
              <a:rPr lang="fr-FR" sz="1600">
                <a:solidFill>
                  <a:srgbClr val="C00000"/>
                </a:solidFill>
                <a:latin typeface="Times New Roman" pitchFamily="18" charset="0"/>
                <a:cs typeface="Times New Roman" pitchFamily="18" charset="0"/>
              </a:rPr>
              <a:t> OS : 75.9 m (6.4 </a:t>
            </a:r>
            <a:r>
              <a:rPr lang="fr-FR" sz="1600" err="1">
                <a:solidFill>
                  <a:srgbClr val="C00000"/>
                </a:solidFill>
                <a:latin typeface="Times New Roman" pitchFamily="18" charset="0"/>
                <a:cs typeface="Times New Roman" pitchFamily="18" charset="0"/>
              </a:rPr>
              <a:t>yrs</a:t>
            </a:r>
            <a:r>
              <a:rPr lang="fr-FR" sz="1600">
                <a:solidFill>
                  <a:srgbClr val="C00000"/>
                </a:solidFill>
                <a:latin typeface="Times New Roman" pitchFamily="18" charset="0"/>
                <a:cs typeface="Times New Roman" pitchFamily="18" charset="0"/>
              </a:rPr>
              <a:t>)</a:t>
            </a:r>
          </a:p>
        </p:txBody>
      </p:sp>
      <p:sp>
        <p:nvSpPr>
          <p:cNvPr id="1756707" name="Rectangle 547"/>
          <p:cNvSpPr>
            <a:spLocks noChangeArrowheads="1"/>
          </p:cNvSpPr>
          <p:nvPr/>
        </p:nvSpPr>
        <p:spPr bwMode="auto">
          <a:xfrm>
            <a:off x="1614666" y="3257020"/>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80"/>
                </a:solidFill>
                <a:latin typeface="Times New Roman" pitchFamily="18" charset="0"/>
                <a:cs typeface="Times New Roman" pitchFamily="18" charset="0"/>
              </a:rPr>
              <a:t>  </a:t>
            </a:r>
            <a:endParaRPr lang="fr-FR">
              <a:latin typeface="Times New Roman" pitchFamily="18" charset="0"/>
              <a:cs typeface="Times New Roman" pitchFamily="18" charset="0"/>
            </a:endParaRPr>
          </a:p>
        </p:txBody>
      </p:sp>
      <p:sp>
        <p:nvSpPr>
          <p:cNvPr id="1756708" name="Rectangle 548"/>
          <p:cNvSpPr>
            <a:spLocks noChangeArrowheads="1"/>
          </p:cNvSpPr>
          <p:nvPr/>
        </p:nvSpPr>
        <p:spPr bwMode="auto">
          <a:xfrm>
            <a:off x="4522967" y="2167598"/>
            <a:ext cx="577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a:latin typeface="Times New Roman" pitchFamily="18" charset="0"/>
                <a:cs typeface="Times New Roman" pitchFamily="18" charset="0"/>
              </a:rPr>
              <a:t> </a:t>
            </a:r>
          </a:p>
        </p:txBody>
      </p:sp>
      <p:sp>
        <p:nvSpPr>
          <p:cNvPr id="1756709" name="Rectangle 549"/>
          <p:cNvSpPr>
            <a:spLocks noChangeArrowheads="1"/>
          </p:cNvSpPr>
          <p:nvPr/>
        </p:nvSpPr>
        <p:spPr bwMode="auto">
          <a:xfrm>
            <a:off x="1614666" y="4098793"/>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80"/>
                </a:solidFill>
                <a:latin typeface="Times New Roman" pitchFamily="18" charset="0"/>
                <a:cs typeface="Times New Roman" pitchFamily="18" charset="0"/>
              </a:rPr>
              <a:t>  </a:t>
            </a:r>
            <a:endParaRPr lang="fr-FR">
              <a:latin typeface="Times New Roman" pitchFamily="18" charset="0"/>
              <a:cs typeface="Times New Roman" pitchFamily="18" charset="0"/>
            </a:endParaRPr>
          </a:p>
        </p:txBody>
      </p:sp>
      <p:sp>
        <p:nvSpPr>
          <p:cNvPr id="1756711" name="Line 551"/>
          <p:cNvSpPr>
            <a:spLocks noChangeShapeType="1"/>
          </p:cNvSpPr>
          <p:nvPr/>
        </p:nvSpPr>
        <p:spPr bwMode="auto">
          <a:xfrm>
            <a:off x="1426622" y="3197488"/>
            <a:ext cx="40624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atin typeface="Times New Roman" pitchFamily="18" charset="0"/>
              <a:cs typeface="Times New Roman" pitchFamily="18" charset="0"/>
            </a:endParaRPr>
          </a:p>
        </p:txBody>
      </p:sp>
      <p:sp>
        <p:nvSpPr>
          <p:cNvPr id="1756712" name="Line 552"/>
          <p:cNvSpPr>
            <a:spLocks noChangeShapeType="1"/>
          </p:cNvSpPr>
          <p:nvPr/>
        </p:nvSpPr>
        <p:spPr bwMode="auto">
          <a:xfrm flipV="1">
            <a:off x="5387061" y="3239903"/>
            <a:ext cx="0" cy="1222902"/>
          </a:xfrm>
          <a:prstGeom prst="line">
            <a:avLst/>
          </a:prstGeom>
          <a:noFill/>
          <a:ln w="28575">
            <a:solidFill>
              <a:srgbClr val="FF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atin typeface="Times New Roman" pitchFamily="18" charset="0"/>
              <a:cs typeface="Times New Roman" pitchFamily="18" charset="0"/>
            </a:endParaRPr>
          </a:p>
        </p:txBody>
      </p:sp>
      <p:sp>
        <p:nvSpPr>
          <p:cNvPr id="1756714" name="Rectangle 2"/>
          <p:cNvSpPr>
            <a:spLocks noChangeArrowheads="1"/>
          </p:cNvSpPr>
          <p:nvPr/>
        </p:nvSpPr>
        <p:spPr bwMode="auto">
          <a:xfrm>
            <a:off x="636765" y="354415"/>
            <a:ext cx="7772400" cy="40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761981"/>
            <a:r>
              <a:rPr lang="en-US" altLang="ja-JP" sz="2400" b="1" dirty="0">
                <a:solidFill>
                  <a:srgbClr val="002060"/>
                </a:solidFill>
                <a:latin typeface="+mj-lt"/>
                <a:ea typeface="ＭＳ Ｐゴシック" pitchFamily="34" charset="-128"/>
                <a:cs typeface="Times New Roman" pitchFamily="18" charset="0"/>
              </a:rPr>
              <a:t>Overall survival – Advanced GIST</a:t>
            </a:r>
            <a:endParaRPr lang="ja-JP" altLang="en-US" sz="2100" b="1">
              <a:solidFill>
                <a:srgbClr val="002060"/>
              </a:solidFill>
              <a:latin typeface="+mj-lt"/>
              <a:ea typeface="ＭＳ Ｐゴシック" pitchFamily="34" charset="-128"/>
              <a:cs typeface="Times New Roman" pitchFamily="18" charset="0"/>
            </a:endParaRPr>
          </a:p>
        </p:txBody>
      </p:sp>
      <p:sp>
        <p:nvSpPr>
          <p:cNvPr id="1756715" name="Rectangle 555"/>
          <p:cNvSpPr>
            <a:spLocks noChangeArrowheads="1"/>
          </p:cNvSpPr>
          <p:nvPr/>
        </p:nvSpPr>
        <p:spPr bwMode="auto">
          <a:xfrm>
            <a:off x="2867629" y="3147281"/>
            <a:ext cx="18103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600">
                <a:solidFill>
                  <a:srgbClr val="FF0000"/>
                </a:solidFill>
                <a:latin typeface="Times New Roman" pitchFamily="18" charset="0"/>
                <a:cs typeface="Times New Roman" pitchFamily="18" charset="0"/>
              </a:rPr>
              <a:t> </a:t>
            </a:r>
            <a:r>
              <a:rPr lang="fr-FR" sz="1600">
                <a:latin typeface="Times New Roman" pitchFamily="18" charset="0"/>
                <a:cs typeface="Times New Roman" pitchFamily="18" charset="0"/>
              </a:rPr>
              <a:t>B2222 trial</a:t>
            </a:r>
          </a:p>
          <a:p>
            <a:pPr algn="ctr"/>
            <a:r>
              <a:rPr lang="fr-FR" sz="1600" err="1">
                <a:solidFill>
                  <a:srgbClr val="C00000"/>
                </a:solidFill>
                <a:latin typeface="Times New Roman" pitchFamily="18" charset="0"/>
                <a:cs typeface="Times New Roman" pitchFamily="18" charset="0"/>
              </a:rPr>
              <a:t>Median</a:t>
            </a:r>
            <a:r>
              <a:rPr lang="fr-FR" sz="1600">
                <a:solidFill>
                  <a:srgbClr val="C00000"/>
                </a:solidFill>
                <a:latin typeface="Times New Roman" pitchFamily="18" charset="0"/>
                <a:cs typeface="Times New Roman" pitchFamily="18" charset="0"/>
              </a:rPr>
              <a:t> OS: 58 m</a:t>
            </a:r>
          </a:p>
        </p:txBody>
      </p:sp>
      <p:sp>
        <p:nvSpPr>
          <p:cNvPr id="1756716" name="Line 556"/>
          <p:cNvSpPr>
            <a:spLocks noChangeShapeType="1"/>
          </p:cNvSpPr>
          <p:nvPr/>
        </p:nvSpPr>
        <p:spPr bwMode="auto">
          <a:xfrm flipV="1">
            <a:off x="4522965" y="3197488"/>
            <a:ext cx="0" cy="1241822"/>
          </a:xfrm>
          <a:prstGeom prst="line">
            <a:avLst/>
          </a:prstGeom>
          <a:noFill/>
          <a:ln w="28575">
            <a:solidFill>
              <a:srgbClr val="FF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atin typeface="Times New Roman" pitchFamily="18" charset="0"/>
              <a:cs typeface="Times New Roman" pitchFamily="18" charset="0"/>
            </a:endParaRPr>
          </a:p>
        </p:txBody>
      </p:sp>
      <p:sp>
        <p:nvSpPr>
          <p:cNvPr id="1756717" name="Line 557"/>
          <p:cNvSpPr>
            <a:spLocks noChangeShapeType="1"/>
          </p:cNvSpPr>
          <p:nvPr/>
        </p:nvSpPr>
        <p:spPr bwMode="auto">
          <a:xfrm flipV="1">
            <a:off x="2074694" y="3197488"/>
            <a:ext cx="0" cy="1241822"/>
          </a:xfrm>
          <a:prstGeom prst="line">
            <a:avLst/>
          </a:prstGeom>
          <a:noFill/>
          <a:ln w="28575">
            <a:solidFill>
              <a:srgbClr val="FF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atin typeface="Times New Roman" pitchFamily="18" charset="0"/>
              <a:cs typeface="Times New Roman" pitchFamily="18" charset="0"/>
            </a:endParaRPr>
          </a:p>
        </p:txBody>
      </p:sp>
      <p:grpSp>
        <p:nvGrpSpPr>
          <p:cNvPr id="564" name="Group 31"/>
          <p:cNvGrpSpPr>
            <a:grpSpLocks/>
          </p:cNvGrpSpPr>
          <p:nvPr/>
        </p:nvGrpSpPr>
        <p:grpSpPr bwMode="auto">
          <a:xfrm>
            <a:off x="1376814" y="1950369"/>
            <a:ext cx="3389914" cy="2551035"/>
            <a:chOff x="1128719" y="1516063"/>
            <a:chExt cx="2998787" cy="4331599"/>
          </a:xfrm>
        </p:grpSpPr>
        <p:sp>
          <p:nvSpPr>
            <p:cNvPr id="565" name="Freeform 4"/>
            <p:cNvSpPr>
              <a:spLocks/>
            </p:cNvSpPr>
            <p:nvPr/>
          </p:nvSpPr>
          <p:spPr bwMode="auto">
            <a:xfrm>
              <a:off x="1128719" y="1516063"/>
              <a:ext cx="2998787" cy="3822700"/>
            </a:xfrm>
            <a:custGeom>
              <a:avLst/>
              <a:gdLst>
                <a:gd name="T0" fmla="*/ 0 w 3373235"/>
                <a:gd name="T1" fmla="*/ 0 h 3823275"/>
                <a:gd name="T2" fmla="*/ 1333 w 3373235"/>
                <a:gd name="T3" fmla="*/ 27161 h 3823275"/>
                <a:gd name="T4" fmla="*/ 1778 w 3373235"/>
                <a:gd name="T5" fmla="*/ 108644 h 3823275"/>
                <a:gd name="T6" fmla="*/ 2223 w 3373235"/>
                <a:gd name="T7" fmla="*/ 149360 h 3823275"/>
                <a:gd name="T8" fmla="*/ 2667 w 3373235"/>
                <a:gd name="T9" fmla="*/ 230832 h 3823275"/>
                <a:gd name="T10" fmla="*/ 2889 w 3373235"/>
                <a:gd name="T11" fmla="*/ 271574 h 3823275"/>
                <a:gd name="T12" fmla="*/ 3334 w 3373235"/>
                <a:gd name="T13" fmla="*/ 312315 h 3823275"/>
                <a:gd name="T14" fmla="*/ 3778 w 3373235"/>
                <a:gd name="T15" fmla="*/ 461670 h 3823275"/>
                <a:gd name="T16" fmla="*/ 4223 w 3373235"/>
                <a:gd name="T17" fmla="*/ 488826 h 3823275"/>
                <a:gd name="T18" fmla="*/ 4667 w 3373235"/>
                <a:gd name="T19" fmla="*/ 529567 h 3823275"/>
                <a:gd name="T20" fmla="*/ 5334 w 3373235"/>
                <a:gd name="T21" fmla="*/ 583889 h 3823275"/>
                <a:gd name="T22" fmla="*/ 5778 w 3373235"/>
                <a:gd name="T23" fmla="*/ 706096 h 3823275"/>
                <a:gd name="T24" fmla="*/ 6001 w 3373235"/>
                <a:gd name="T25" fmla="*/ 869044 h 3823275"/>
                <a:gd name="T26" fmla="*/ 6889 w 3373235"/>
                <a:gd name="T27" fmla="*/ 1059143 h 3823275"/>
                <a:gd name="T28" fmla="*/ 7334 w 3373235"/>
                <a:gd name="T29" fmla="*/ 1127038 h 3823275"/>
                <a:gd name="T30" fmla="*/ 7779 w 3373235"/>
                <a:gd name="T31" fmla="*/ 1208511 h 3823275"/>
                <a:gd name="T32" fmla="*/ 8446 w 3373235"/>
                <a:gd name="T33" fmla="*/ 1330721 h 3823275"/>
                <a:gd name="T34" fmla="*/ 8668 w 3373235"/>
                <a:gd name="T35" fmla="*/ 1371458 h 3823275"/>
                <a:gd name="T36" fmla="*/ 8889 w 3373235"/>
                <a:gd name="T37" fmla="*/ 1425771 h 3823275"/>
                <a:gd name="T38" fmla="*/ 9334 w 3373235"/>
                <a:gd name="T39" fmla="*/ 1507242 h 3823275"/>
                <a:gd name="T40" fmla="*/ 9558 w 3373235"/>
                <a:gd name="T41" fmla="*/ 1547980 h 3823275"/>
                <a:gd name="T42" fmla="*/ 9779 w 3373235"/>
                <a:gd name="T43" fmla="*/ 1656613 h 3823275"/>
                <a:gd name="T44" fmla="*/ 10223 w 3373235"/>
                <a:gd name="T45" fmla="*/ 1928187 h 3823275"/>
                <a:gd name="T46" fmla="*/ 10668 w 3373235"/>
                <a:gd name="T47" fmla="*/ 2036815 h 3823275"/>
                <a:gd name="T48" fmla="*/ 11335 w 3373235"/>
                <a:gd name="T49" fmla="*/ 2077551 h 3823275"/>
                <a:gd name="T50" fmla="*/ 11779 w 3373235"/>
                <a:gd name="T51" fmla="*/ 2525652 h 3823275"/>
                <a:gd name="T52" fmla="*/ 12447 w 3373235"/>
                <a:gd name="T53" fmla="*/ 2661441 h 3823275"/>
                <a:gd name="T54" fmla="*/ 13112 w 3373235"/>
                <a:gd name="T55" fmla="*/ 2688597 h 3823275"/>
                <a:gd name="T56" fmla="*/ 13335 w 3373235"/>
                <a:gd name="T57" fmla="*/ 2729332 h 3823275"/>
                <a:gd name="T58" fmla="*/ 13779 w 3373235"/>
                <a:gd name="T59" fmla="*/ 2770070 h 3823275"/>
                <a:gd name="T60" fmla="*/ 15112 w 3373235"/>
                <a:gd name="T61" fmla="*/ 2810806 h 3823275"/>
                <a:gd name="T62" fmla="*/ 16002 w 3373235"/>
                <a:gd name="T63" fmla="*/ 2892281 h 3823275"/>
                <a:gd name="T64" fmla="*/ 16446 w 3373235"/>
                <a:gd name="T65" fmla="*/ 2973751 h 3823275"/>
                <a:gd name="T66" fmla="*/ 16669 w 3373235"/>
                <a:gd name="T67" fmla="*/ 3014488 h 3823275"/>
                <a:gd name="T68" fmla="*/ 17335 w 3373235"/>
                <a:gd name="T69" fmla="*/ 3028065 h 3823275"/>
                <a:gd name="T70" fmla="*/ 18669 w 3373235"/>
                <a:gd name="T71" fmla="*/ 3109540 h 3823275"/>
                <a:gd name="T72" fmla="*/ 19112 w 3373235"/>
                <a:gd name="T73" fmla="*/ 3150278 h 3823275"/>
                <a:gd name="T74" fmla="*/ 19781 w 3373235"/>
                <a:gd name="T75" fmla="*/ 3191013 h 3823275"/>
                <a:gd name="T76" fmla="*/ 20891 w 3373235"/>
                <a:gd name="T77" fmla="*/ 3272485 h 3823275"/>
                <a:gd name="T78" fmla="*/ 21559 w 3373235"/>
                <a:gd name="T79" fmla="*/ 3286063 h 3823275"/>
                <a:gd name="T80" fmla="*/ 22003 w 3373235"/>
                <a:gd name="T81" fmla="*/ 3326799 h 3823275"/>
                <a:gd name="T82" fmla="*/ 22669 w 3373235"/>
                <a:gd name="T83" fmla="*/ 3340378 h 3823275"/>
                <a:gd name="T84" fmla="*/ 24225 w 3373235"/>
                <a:gd name="T85" fmla="*/ 3394694 h 3823275"/>
                <a:gd name="T86" fmla="*/ 24670 w 3373235"/>
                <a:gd name="T87" fmla="*/ 3449009 h 3823275"/>
                <a:gd name="T88" fmla="*/ 28004 w 3373235"/>
                <a:gd name="T89" fmla="*/ 3489746 h 3823275"/>
                <a:gd name="T90" fmla="*/ 30004 w 3373235"/>
                <a:gd name="T91" fmla="*/ 3544061 h 3823275"/>
                <a:gd name="T92" fmla="*/ 31782 w 3373235"/>
                <a:gd name="T93" fmla="*/ 3571218 h 3823275"/>
                <a:gd name="T94" fmla="*/ 32447 w 3373235"/>
                <a:gd name="T95" fmla="*/ 3598375 h 3823275"/>
                <a:gd name="T96" fmla="*/ 33337 w 3373235"/>
                <a:gd name="T97" fmla="*/ 3611954 h 3823275"/>
                <a:gd name="T98" fmla="*/ 36004 w 3373235"/>
                <a:gd name="T99" fmla="*/ 3639112 h 3823275"/>
                <a:gd name="T100" fmla="*/ 37561 w 3373235"/>
                <a:gd name="T101" fmla="*/ 3666270 h 3823275"/>
                <a:gd name="T102" fmla="*/ 40671 w 3373235"/>
                <a:gd name="T103" fmla="*/ 3679847 h 3823275"/>
                <a:gd name="T104" fmla="*/ 43561 w 3373235"/>
                <a:gd name="T105" fmla="*/ 3707005 h 3823275"/>
                <a:gd name="T106" fmla="*/ 45562 w 3373235"/>
                <a:gd name="T107" fmla="*/ 3720584 h 3823275"/>
                <a:gd name="T108" fmla="*/ 46228 w 3373235"/>
                <a:gd name="T109" fmla="*/ 3734163 h 3823275"/>
                <a:gd name="T110" fmla="*/ 46894 w 3373235"/>
                <a:gd name="T111" fmla="*/ 3761321 h 3823275"/>
                <a:gd name="T112" fmla="*/ 48451 w 3373235"/>
                <a:gd name="T113" fmla="*/ 3774900 h 3823275"/>
                <a:gd name="T114" fmla="*/ 49340 w 3373235"/>
                <a:gd name="T115" fmla="*/ 3788478 h 3823275"/>
                <a:gd name="T116" fmla="*/ 51784 w 3373235"/>
                <a:gd name="T117" fmla="*/ 3802058 h 3823275"/>
                <a:gd name="T118" fmla="*/ 54896 w 3373235"/>
                <a:gd name="T119" fmla="*/ 3774900 h 38232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73235" h="3823275">
                  <a:moveTo>
                    <a:pt x="0" y="0"/>
                  </a:moveTo>
                  <a:cubicBezTo>
                    <a:pt x="27314" y="9103"/>
                    <a:pt x="61581" y="6953"/>
                    <a:pt x="81941" y="27309"/>
                  </a:cubicBezTo>
                  <a:cubicBezTo>
                    <a:pt x="102298" y="47663"/>
                    <a:pt x="93285" y="85285"/>
                    <a:pt x="109255" y="109236"/>
                  </a:cubicBezTo>
                  <a:lnTo>
                    <a:pt x="136569" y="150200"/>
                  </a:lnTo>
                  <a:lnTo>
                    <a:pt x="163882" y="232127"/>
                  </a:lnTo>
                  <a:cubicBezTo>
                    <a:pt x="168434" y="245782"/>
                    <a:pt x="169554" y="261116"/>
                    <a:pt x="177539" y="273091"/>
                  </a:cubicBezTo>
                  <a:lnTo>
                    <a:pt x="204853" y="314054"/>
                  </a:lnTo>
                  <a:cubicBezTo>
                    <a:pt x="205767" y="319537"/>
                    <a:pt x="226958" y="452104"/>
                    <a:pt x="232166" y="464254"/>
                  </a:cubicBezTo>
                  <a:cubicBezTo>
                    <a:pt x="237238" y="476088"/>
                    <a:pt x="251436" y="481511"/>
                    <a:pt x="259480" y="491564"/>
                  </a:cubicBezTo>
                  <a:cubicBezTo>
                    <a:pt x="269733" y="504378"/>
                    <a:pt x="277254" y="519173"/>
                    <a:pt x="286794" y="532527"/>
                  </a:cubicBezTo>
                  <a:cubicBezTo>
                    <a:pt x="300024" y="551046"/>
                    <a:pt x="314107" y="568939"/>
                    <a:pt x="327764" y="587145"/>
                  </a:cubicBezTo>
                  <a:cubicBezTo>
                    <a:pt x="346012" y="641879"/>
                    <a:pt x="347067" y="637944"/>
                    <a:pt x="355078" y="710036"/>
                  </a:cubicBezTo>
                  <a:cubicBezTo>
                    <a:pt x="361131" y="764508"/>
                    <a:pt x="360603" y="819690"/>
                    <a:pt x="368734" y="873891"/>
                  </a:cubicBezTo>
                  <a:cubicBezTo>
                    <a:pt x="374950" y="915325"/>
                    <a:pt x="405715" y="1020943"/>
                    <a:pt x="423362" y="1065055"/>
                  </a:cubicBezTo>
                  <a:cubicBezTo>
                    <a:pt x="432466" y="1087813"/>
                    <a:pt x="442297" y="1110293"/>
                    <a:pt x="450675" y="1133328"/>
                  </a:cubicBezTo>
                  <a:cubicBezTo>
                    <a:pt x="460514" y="1160381"/>
                    <a:pt x="468884" y="1187946"/>
                    <a:pt x="477989" y="1215255"/>
                  </a:cubicBezTo>
                  <a:lnTo>
                    <a:pt x="518959" y="1338146"/>
                  </a:lnTo>
                  <a:cubicBezTo>
                    <a:pt x="523511" y="1351801"/>
                    <a:pt x="529124" y="1365146"/>
                    <a:pt x="532616" y="1379110"/>
                  </a:cubicBezTo>
                  <a:cubicBezTo>
                    <a:pt x="537168" y="1397316"/>
                    <a:pt x="540880" y="1415753"/>
                    <a:pt x="546273" y="1433728"/>
                  </a:cubicBezTo>
                  <a:cubicBezTo>
                    <a:pt x="554546" y="1461300"/>
                    <a:pt x="564482" y="1488346"/>
                    <a:pt x="573587" y="1515655"/>
                  </a:cubicBezTo>
                  <a:lnTo>
                    <a:pt x="587244" y="1556619"/>
                  </a:lnTo>
                  <a:cubicBezTo>
                    <a:pt x="591796" y="1593031"/>
                    <a:pt x="596990" y="1629368"/>
                    <a:pt x="600900" y="1665855"/>
                  </a:cubicBezTo>
                  <a:cubicBezTo>
                    <a:pt x="610648" y="1756819"/>
                    <a:pt x="610269" y="1849239"/>
                    <a:pt x="628214" y="1938946"/>
                  </a:cubicBezTo>
                  <a:cubicBezTo>
                    <a:pt x="630184" y="1948796"/>
                    <a:pt x="643530" y="2030188"/>
                    <a:pt x="655528" y="2048183"/>
                  </a:cubicBezTo>
                  <a:cubicBezTo>
                    <a:pt x="666241" y="2064251"/>
                    <a:pt x="682841" y="2075492"/>
                    <a:pt x="696498" y="2089146"/>
                  </a:cubicBezTo>
                  <a:cubicBezTo>
                    <a:pt x="705603" y="2239346"/>
                    <a:pt x="711649" y="2389763"/>
                    <a:pt x="723812" y="2539747"/>
                  </a:cubicBezTo>
                  <a:cubicBezTo>
                    <a:pt x="725374" y="2559007"/>
                    <a:pt x="760798" y="2673637"/>
                    <a:pt x="764782" y="2676292"/>
                  </a:cubicBezTo>
                  <a:lnTo>
                    <a:pt x="805753" y="2703601"/>
                  </a:lnTo>
                  <a:cubicBezTo>
                    <a:pt x="810305" y="2717256"/>
                    <a:pt x="812972" y="2731691"/>
                    <a:pt x="819410" y="2744565"/>
                  </a:cubicBezTo>
                  <a:cubicBezTo>
                    <a:pt x="826750" y="2759244"/>
                    <a:pt x="835117" y="2773925"/>
                    <a:pt x="846723" y="2785529"/>
                  </a:cubicBezTo>
                  <a:cubicBezTo>
                    <a:pt x="873197" y="2811999"/>
                    <a:pt x="895344" y="2815387"/>
                    <a:pt x="928664" y="2826492"/>
                  </a:cubicBezTo>
                  <a:cubicBezTo>
                    <a:pt x="946873" y="2853801"/>
                    <a:pt x="972910" y="2877282"/>
                    <a:pt x="983291" y="2908420"/>
                  </a:cubicBezTo>
                  <a:lnTo>
                    <a:pt x="1010605" y="2990347"/>
                  </a:lnTo>
                  <a:cubicBezTo>
                    <a:pt x="1015157" y="3004002"/>
                    <a:pt x="1010607" y="3026760"/>
                    <a:pt x="1024262" y="3031311"/>
                  </a:cubicBezTo>
                  <a:lnTo>
                    <a:pt x="1065232" y="3044965"/>
                  </a:lnTo>
                  <a:cubicBezTo>
                    <a:pt x="1092546" y="3072274"/>
                    <a:pt x="1125745" y="3094758"/>
                    <a:pt x="1147173" y="3126893"/>
                  </a:cubicBezTo>
                  <a:cubicBezTo>
                    <a:pt x="1156278" y="3140547"/>
                    <a:pt x="1163980" y="3155249"/>
                    <a:pt x="1174487" y="3167856"/>
                  </a:cubicBezTo>
                  <a:cubicBezTo>
                    <a:pt x="1186851" y="3182691"/>
                    <a:pt x="1203093" y="3193985"/>
                    <a:pt x="1215457" y="3208820"/>
                  </a:cubicBezTo>
                  <a:cubicBezTo>
                    <a:pt x="1246949" y="3246604"/>
                    <a:pt x="1238856" y="3260829"/>
                    <a:pt x="1283741" y="3290747"/>
                  </a:cubicBezTo>
                  <a:cubicBezTo>
                    <a:pt x="1295719" y="3298731"/>
                    <a:pt x="1311055" y="3299850"/>
                    <a:pt x="1324712" y="3304402"/>
                  </a:cubicBezTo>
                  <a:cubicBezTo>
                    <a:pt x="1333817" y="3318056"/>
                    <a:pt x="1339210" y="3335114"/>
                    <a:pt x="1352026" y="3345365"/>
                  </a:cubicBezTo>
                  <a:cubicBezTo>
                    <a:pt x="1363268" y="3354357"/>
                    <a:pt x="1379764" y="3353350"/>
                    <a:pt x="1392996" y="3359020"/>
                  </a:cubicBezTo>
                  <a:cubicBezTo>
                    <a:pt x="1441511" y="3379809"/>
                    <a:pt x="1447446" y="3386211"/>
                    <a:pt x="1488594" y="3413638"/>
                  </a:cubicBezTo>
                  <a:cubicBezTo>
                    <a:pt x="1497698" y="3431844"/>
                    <a:pt x="1499622" y="3456044"/>
                    <a:pt x="1515907" y="3468256"/>
                  </a:cubicBezTo>
                  <a:cubicBezTo>
                    <a:pt x="1558013" y="3499831"/>
                    <a:pt x="1682264" y="3504944"/>
                    <a:pt x="1720760" y="3509220"/>
                  </a:cubicBezTo>
                  <a:cubicBezTo>
                    <a:pt x="1774569" y="3545087"/>
                    <a:pt x="1765662" y="3544339"/>
                    <a:pt x="1843671" y="3563838"/>
                  </a:cubicBezTo>
                  <a:lnTo>
                    <a:pt x="1952926" y="3591147"/>
                  </a:lnTo>
                  <a:cubicBezTo>
                    <a:pt x="1966583" y="3600250"/>
                    <a:pt x="1978810" y="3611992"/>
                    <a:pt x="1993896" y="3618456"/>
                  </a:cubicBezTo>
                  <a:cubicBezTo>
                    <a:pt x="2011148" y="3625849"/>
                    <a:pt x="2030476" y="3626955"/>
                    <a:pt x="2048523" y="3632111"/>
                  </a:cubicBezTo>
                  <a:cubicBezTo>
                    <a:pt x="2150439" y="3661226"/>
                    <a:pt x="2012655" y="3637230"/>
                    <a:pt x="2212405" y="3659420"/>
                  </a:cubicBezTo>
                  <a:cubicBezTo>
                    <a:pt x="2238305" y="3668052"/>
                    <a:pt x="2282277" y="3683871"/>
                    <a:pt x="2308003" y="3686729"/>
                  </a:cubicBezTo>
                  <a:cubicBezTo>
                    <a:pt x="2371506" y="3693784"/>
                    <a:pt x="2435592" y="3694327"/>
                    <a:pt x="2499198" y="3700384"/>
                  </a:cubicBezTo>
                  <a:cubicBezTo>
                    <a:pt x="2584128" y="3708471"/>
                    <a:pt x="2595802" y="3716903"/>
                    <a:pt x="2676737" y="3727693"/>
                  </a:cubicBezTo>
                  <a:cubicBezTo>
                    <a:pt x="2717598" y="3733140"/>
                    <a:pt x="2758678" y="3736796"/>
                    <a:pt x="2799648" y="3741347"/>
                  </a:cubicBezTo>
                  <a:cubicBezTo>
                    <a:pt x="2813305" y="3745899"/>
                    <a:pt x="2827743" y="3748565"/>
                    <a:pt x="2840619" y="3755002"/>
                  </a:cubicBezTo>
                  <a:cubicBezTo>
                    <a:pt x="2855299" y="3762341"/>
                    <a:pt x="2865869" y="3777596"/>
                    <a:pt x="2881589" y="3782311"/>
                  </a:cubicBezTo>
                  <a:cubicBezTo>
                    <a:pt x="2912421" y="3791559"/>
                    <a:pt x="2945517" y="3790209"/>
                    <a:pt x="2977187" y="3795966"/>
                  </a:cubicBezTo>
                  <a:cubicBezTo>
                    <a:pt x="2995654" y="3799323"/>
                    <a:pt x="3013209" y="3807140"/>
                    <a:pt x="3031814" y="3809620"/>
                  </a:cubicBezTo>
                  <a:cubicBezTo>
                    <a:pt x="3081655" y="3816264"/>
                    <a:pt x="3131964" y="3818723"/>
                    <a:pt x="3182039" y="3823275"/>
                  </a:cubicBezTo>
                  <a:cubicBezTo>
                    <a:pt x="3308277" y="3787213"/>
                    <a:pt x="3244496" y="3795966"/>
                    <a:pt x="3373235" y="3795966"/>
                  </a:cubicBezTo>
                </a:path>
              </a:pathLst>
            </a:custGeom>
            <a:noFill/>
            <a:ln w="28575" cmpd="sng">
              <a:solidFill>
                <a:srgbClr val="002060"/>
              </a:solidFill>
              <a:round/>
              <a:headEnd/>
              <a:tailEnd/>
            </a:ln>
            <a:extLst>
              <a:ext uri="{909E8E84-426E-40DD-AFC4-6F175D3DCCD1}">
                <a14:hiddenFill xmlns:a14="http://schemas.microsoft.com/office/drawing/2010/main">
                  <a:solidFill>
                    <a:srgbClr val="FFFFFF"/>
                  </a:solidFill>
                </a14:hiddenFill>
              </a:ext>
            </a:extLst>
          </p:spPr>
          <p:txBody>
            <a:bodyPr/>
            <a:lstStyle/>
            <a:p>
              <a:pPr defTabSz="685783">
                <a:defRPr/>
              </a:pPr>
              <a:endParaRPr lang="en-US" sz="1400" kern="0">
                <a:solidFill>
                  <a:sysClr val="windowText" lastClr="000000"/>
                </a:solidFill>
              </a:endParaRPr>
            </a:p>
          </p:txBody>
        </p:sp>
        <p:sp>
          <p:nvSpPr>
            <p:cNvPr id="568" name="TextBox 8"/>
            <p:cNvSpPr txBox="1">
              <a:spLocks noChangeArrowheads="1"/>
            </p:cNvSpPr>
            <p:nvPr/>
          </p:nvSpPr>
          <p:spPr bwMode="auto">
            <a:xfrm>
              <a:off x="1744134" y="4854727"/>
              <a:ext cx="1409825" cy="99293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hlink"/>
                  </a:solidFill>
                  <a:latin typeface="Arial" charset="0"/>
                  <a:ea typeface="ＭＳ Ｐゴシック" charset="-128"/>
                </a:defRPr>
              </a:lvl1pPr>
              <a:lvl2pPr marL="742950" indent="-285750">
                <a:defRPr sz="2400">
                  <a:solidFill>
                    <a:schemeClr val="hlink"/>
                  </a:solidFill>
                  <a:latin typeface="Arial" charset="0"/>
                  <a:ea typeface="ＭＳ Ｐゴシック" charset="-128"/>
                </a:defRPr>
              </a:lvl2pPr>
              <a:lvl3pPr marL="1143000" indent="-228600">
                <a:defRPr sz="2400">
                  <a:solidFill>
                    <a:schemeClr val="hlink"/>
                  </a:solidFill>
                  <a:latin typeface="Arial" charset="0"/>
                  <a:ea typeface="ＭＳ Ｐゴシック" charset="-128"/>
                </a:defRPr>
              </a:lvl3pPr>
              <a:lvl4pPr marL="1600200" indent="-228600">
                <a:defRPr sz="2400">
                  <a:solidFill>
                    <a:schemeClr val="hlink"/>
                  </a:solidFill>
                  <a:latin typeface="Arial" charset="0"/>
                  <a:ea typeface="ＭＳ Ｐゴシック" charset="-128"/>
                </a:defRPr>
              </a:lvl4pPr>
              <a:lvl5pPr marL="2057400" indent="-228600">
                <a:defRPr sz="2400">
                  <a:solidFill>
                    <a:schemeClr val="hlink"/>
                  </a:solidFill>
                  <a:latin typeface="Arial" charset="0"/>
                  <a:ea typeface="ＭＳ Ｐゴシック" charset="-128"/>
                </a:defRPr>
              </a:lvl5pPr>
              <a:lvl6pPr marL="2514600" indent="-228600" eaLnBrk="0" fontAlgn="base" hangingPunct="0">
                <a:spcBef>
                  <a:spcPct val="0"/>
                </a:spcBef>
                <a:spcAft>
                  <a:spcPct val="0"/>
                </a:spcAft>
                <a:defRPr sz="2400">
                  <a:solidFill>
                    <a:schemeClr val="hlink"/>
                  </a:solidFill>
                  <a:latin typeface="Arial" charset="0"/>
                  <a:ea typeface="ＭＳ Ｐゴシック" charset="-128"/>
                </a:defRPr>
              </a:lvl6pPr>
              <a:lvl7pPr marL="2971800" indent="-228600" eaLnBrk="0" fontAlgn="base" hangingPunct="0">
                <a:spcBef>
                  <a:spcPct val="0"/>
                </a:spcBef>
                <a:spcAft>
                  <a:spcPct val="0"/>
                </a:spcAft>
                <a:defRPr sz="2400">
                  <a:solidFill>
                    <a:schemeClr val="hlink"/>
                  </a:solidFill>
                  <a:latin typeface="Arial" charset="0"/>
                  <a:ea typeface="ＭＳ Ｐゴシック" charset="-128"/>
                </a:defRPr>
              </a:lvl7pPr>
              <a:lvl8pPr marL="3429000" indent="-228600" eaLnBrk="0" fontAlgn="base" hangingPunct="0">
                <a:spcBef>
                  <a:spcPct val="0"/>
                </a:spcBef>
                <a:spcAft>
                  <a:spcPct val="0"/>
                </a:spcAft>
                <a:defRPr sz="2400">
                  <a:solidFill>
                    <a:schemeClr val="hlink"/>
                  </a:solidFill>
                  <a:latin typeface="Arial" charset="0"/>
                  <a:ea typeface="ＭＳ Ｐゴシック" charset="-128"/>
                </a:defRPr>
              </a:lvl8pPr>
              <a:lvl9pPr marL="3886200" indent="-228600" eaLnBrk="0" fontAlgn="base" hangingPunct="0">
                <a:spcBef>
                  <a:spcPct val="0"/>
                </a:spcBef>
                <a:spcAft>
                  <a:spcPct val="0"/>
                </a:spcAft>
                <a:defRPr sz="2400">
                  <a:solidFill>
                    <a:schemeClr val="hlink"/>
                  </a:solidFill>
                  <a:latin typeface="Arial" charset="0"/>
                  <a:ea typeface="ＭＳ Ｐゴシック" charset="-128"/>
                </a:defRPr>
              </a:lvl9pPr>
            </a:lstStyle>
            <a:p>
              <a:pPr defTabSz="685783">
                <a:defRPr/>
              </a:pPr>
              <a:r>
                <a:rPr lang="en-US" altLang="en-US" sz="1600" kern="0">
                  <a:solidFill>
                    <a:schemeClr val="tx1"/>
                  </a:solidFill>
                  <a:latin typeface="Times New Roman" panose="02020603050405020304" pitchFamily="18" charset="0"/>
                  <a:cs typeface="Times New Roman" panose="02020603050405020304" pitchFamily="18" charset="0"/>
                </a:rPr>
                <a:t>Historical</a:t>
              </a:r>
            </a:p>
            <a:p>
              <a:pPr defTabSz="685783">
                <a:defRPr/>
              </a:pPr>
              <a:r>
                <a:rPr lang="en-US" altLang="en-US" sz="1600" kern="0">
                  <a:solidFill>
                    <a:srgbClr val="C00000"/>
                  </a:solidFill>
                  <a:latin typeface="Times New Roman" panose="02020603050405020304" pitchFamily="18" charset="0"/>
                  <a:cs typeface="Times New Roman" panose="02020603050405020304" pitchFamily="18" charset="0"/>
                </a:rPr>
                <a:t>Median OS 12 m</a:t>
              </a:r>
              <a:endParaRPr lang="en-US" altLang="en-US" sz="1400" kern="0">
                <a:solidFill>
                  <a:schemeClr val="tx1"/>
                </a:solidFill>
                <a:latin typeface="Times New Roman" panose="02020603050405020304" pitchFamily="18" charset="0"/>
                <a:cs typeface="Times New Roman" panose="02020603050405020304" pitchFamily="18" charset="0"/>
              </a:endParaRPr>
            </a:p>
          </p:txBody>
        </p:sp>
      </p:grpSp>
      <p:sp>
        <p:nvSpPr>
          <p:cNvPr id="3" name="Forme libre 2"/>
          <p:cNvSpPr/>
          <p:nvPr/>
        </p:nvSpPr>
        <p:spPr>
          <a:xfrm>
            <a:off x="1398659" y="1991439"/>
            <a:ext cx="6101110" cy="1612052"/>
          </a:xfrm>
          <a:custGeom>
            <a:avLst/>
            <a:gdLst>
              <a:gd name="connsiteX0" fmla="*/ 0 w 5987142"/>
              <a:gd name="connsiteY0" fmla="*/ 0 h 1650319"/>
              <a:gd name="connsiteX1" fmla="*/ 1143000 w 5987142"/>
              <a:gd name="connsiteY1" fmla="*/ 555171 h 1650319"/>
              <a:gd name="connsiteX2" fmla="*/ 2536371 w 5987142"/>
              <a:gd name="connsiteY2" fmla="*/ 1110343 h 1650319"/>
              <a:gd name="connsiteX3" fmla="*/ 5029200 w 5987142"/>
              <a:gd name="connsiteY3" fmla="*/ 1589314 h 1650319"/>
              <a:gd name="connsiteX4" fmla="*/ 5976257 w 5987142"/>
              <a:gd name="connsiteY4" fmla="*/ 1643743 h 1650319"/>
              <a:gd name="connsiteX5" fmla="*/ 5976257 w 5987142"/>
              <a:gd name="connsiteY5" fmla="*/ 1643743 h 1650319"/>
              <a:gd name="connsiteX6" fmla="*/ 5987142 w 5987142"/>
              <a:gd name="connsiteY6" fmla="*/ 1643743 h 165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7142" h="1650319">
                <a:moveTo>
                  <a:pt x="0" y="0"/>
                </a:moveTo>
                <a:cubicBezTo>
                  <a:pt x="360136" y="185057"/>
                  <a:pt x="720272" y="370114"/>
                  <a:pt x="1143000" y="555171"/>
                </a:cubicBezTo>
                <a:cubicBezTo>
                  <a:pt x="1565728" y="740228"/>
                  <a:pt x="1888671" y="937986"/>
                  <a:pt x="2536371" y="1110343"/>
                </a:cubicBezTo>
                <a:cubicBezTo>
                  <a:pt x="3184071" y="1282700"/>
                  <a:pt x="4455886" y="1500414"/>
                  <a:pt x="5029200" y="1589314"/>
                </a:cubicBezTo>
                <a:cubicBezTo>
                  <a:pt x="5602514" y="1678214"/>
                  <a:pt x="5976257" y="1643743"/>
                  <a:pt x="5976257" y="1643743"/>
                </a:cubicBezTo>
                <a:lnTo>
                  <a:pt x="5976257" y="1643743"/>
                </a:lnTo>
                <a:lnTo>
                  <a:pt x="5987142" y="164374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71" name="Group 5"/>
          <p:cNvGrpSpPr>
            <a:grpSpLocks/>
          </p:cNvGrpSpPr>
          <p:nvPr/>
        </p:nvGrpSpPr>
        <p:grpSpPr bwMode="auto">
          <a:xfrm>
            <a:off x="1354614" y="1906404"/>
            <a:ext cx="6249987" cy="2587229"/>
            <a:chOff x="811" y="1049"/>
            <a:chExt cx="4257" cy="2434"/>
          </a:xfrm>
        </p:grpSpPr>
        <p:sp>
          <p:nvSpPr>
            <p:cNvPr id="572" name="Line 6"/>
            <p:cNvSpPr>
              <a:spLocks noChangeShapeType="1"/>
            </p:cNvSpPr>
            <p:nvPr/>
          </p:nvSpPr>
          <p:spPr bwMode="auto">
            <a:xfrm>
              <a:off x="841" y="1049"/>
              <a:ext cx="0" cy="240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73" name="Line 7"/>
            <p:cNvSpPr>
              <a:spLocks noChangeShapeType="1"/>
            </p:cNvSpPr>
            <p:nvPr/>
          </p:nvSpPr>
          <p:spPr bwMode="auto">
            <a:xfrm>
              <a:off x="811" y="3454"/>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74" name="Line 8"/>
            <p:cNvSpPr>
              <a:spLocks noChangeShapeType="1"/>
            </p:cNvSpPr>
            <p:nvPr/>
          </p:nvSpPr>
          <p:spPr bwMode="auto">
            <a:xfrm>
              <a:off x="811" y="3219"/>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75" name="Line 9"/>
            <p:cNvSpPr>
              <a:spLocks noChangeShapeType="1"/>
            </p:cNvSpPr>
            <p:nvPr/>
          </p:nvSpPr>
          <p:spPr bwMode="auto">
            <a:xfrm>
              <a:off x="811" y="2984"/>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76" name="Line 10"/>
            <p:cNvSpPr>
              <a:spLocks noChangeShapeType="1"/>
            </p:cNvSpPr>
            <p:nvPr/>
          </p:nvSpPr>
          <p:spPr bwMode="auto">
            <a:xfrm>
              <a:off x="811" y="2750"/>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77" name="Line 11"/>
            <p:cNvSpPr>
              <a:spLocks noChangeShapeType="1"/>
            </p:cNvSpPr>
            <p:nvPr/>
          </p:nvSpPr>
          <p:spPr bwMode="auto">
            <a:xfrm>
              <a:off x="811" y="2515"/>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78" name="Line 12"/>
            <p:cNvSpPr>
              <a:spLocks noChangeShapeType="1"/>
            </p:cNvSpPr>
            <p:nvPr/>
          </p:nvSpPr>
          <p:spPr bwMode="auto">
            <a:xfrm>
              <a:off x="811" y="228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79" name="Line 13"/>
            <p:cNvSpPr>
              <a:spLocks noChangeShapeType="1"/>
            </p:cNvSpPr>
            <p:nvPr/>
          </p:nvSpPr>
          <p:spPr bwMode="auto">
            <a:xfrm>
              <a:off x="811" y="2046"/>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80" name="Line 14"/>
            <p:cNvSpPr>
              <a:spLocks noChangeShapeType="1"/>
            </p:cNvSpPr>
            <p:nvPr/>
          </p:nvSpPr>
          <p:spPr bwMode="auto">
            <a:xfrm>
              <a:off x="811" y="181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81" name="Line 15"/>
            <p:cNvSpPr>
              <a:spLocks noChangeShapeType="1"/>
            </p:cNvSpPr>
            <p:nvPr/>
          </p:nvSpPr>
          <p:spPr bwMode="auto">
            <a:xfrm>
              <a:off x="811" y="1576"/>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82" name="Line 16"/>
            <p:cNvSpPr>
              <a:spLocks noChangeShapeType="1"/>
            </p:cNvSpPr>
            <p:nvPr/>
          </p:nvSpPr>
          <p:spPr bwMode="auto">
            <a:xfrm>
              <a:off x="811" y="134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83" name="Line 17"/>
            <p:cNvSpPr>
              <a:spLocks noChangeShapeType="1"/>
            </p:cNvSpPr>
            <p:nvPr/>
          </p:nvSpPr>
          <p:spPr bwMode="auto">
            <a:xfrm>
              <a:off x="811" y="1107"/>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84" name="Line 18"/>
            <p:cNvSpPr>
              <a:spLocks noChangeShapeType="1"/>
            </p:cNvSpPr>
            <p:nvPr/>
          </p:nvSpPr>
          <p:spPr bwMode="auto">
            <a:xfrm>
              <a:off x="841" y="3454"/>
              <a:ext cx="422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85" name="Line 19"/>
            <p:cNvSpPr>
              <a:spLocks noChangeShapeType="1"/>
            </p:cNvSpPr>
            <p:nvPr/>
          </p:nvSpPr>
          <p:spPr bwMode="auto">
            <a:xfrm flipV="1">
              <a:off x="841"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86" name="Line 20"/>
            <p:cNvSpPr>
              <a:spLocks noChangeShapeType="1"/>
            </p:cNvSpPr>
            <p:nvPr/>
          </p:nvSpPr>
          <p:spPr bwMode="auto">
            <a:xfrm flipV="1">
              <a:off x="1052"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87" name="Line 21"/>
            <p:cNvSpPr>
              <a:spLocks noChangeShapeType="1"/>
            </p:cNvSpPr>
            <p:nvPr/>
          </p:nvSpPr>
          <p:spPr bwMode="auto">
            <a:xfrm flipV="1">
              <a:off x="1263"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88" name="Line 22"/>
            <p:cNvSpPr>
              <a:spLocks noChangeShapeType="1"/>
            </p:cNvSpPr>
            <p:nvPr/>
          </p:nvSpPr>
          <p:spPr bwMode="auto">
            <a:xfrm flipV="1">
              <a:off x="1475"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89" name="Line 23"/>
            <p:cNvSpPr>
              <a:spLocks noChangeShapeType="1"/>
            </p:cNvSpPr>
            <p:nvPr/>
          </p:nvSpPr>
          <p:spPr bwMode="auto">
            <a:xfrm flipV="1">
              <a:off x="1686"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90" name="Line 24"/>
            <p:cNvSpPr>
              <a:spLocks noChangeShapeType="1"/>
            </p:cNvSpPr>
            <p:nvPr/>
          </p:nvSpPr>
          <p:spPr bwMode="auto">
            <a:xfrm flipV="1">
              <a:off x="1897"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91" name="Line 25"/>
            <p:cNvSpPr>
              <a:spLocks noChangeShapeType="1"/>
            </p:cNvSpPr>
            <p:nvPr/>
          </p:nvSpPr>
          <p:spPr bwMode="auto">
            <a:xfrm flipV="1">
              <a:off x="2109"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92" name="Line 26"/>
            <p:cNvSpPr>
              <a:spLocks noChangeShapeType="1"/>
            </p:cNvSpPr>
            <p:nvPr/>
          </p:nvSpPr>
          <p:spPr bwMode="auto">
            <a:xfrm flipV="1">
              <a:off x="2320"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93" name="Line 27"/>
            <p:cNvSpPr>
              <a:spLocks noChangeShapeType="1"/>
            </p:cNvSpPr>
            <p:nvPr/>
          </p:nvSpPr>
          <p:spPr bwMode="auto">
            <a:xfrm flipV="1">
              <a:off x="2531"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94" name="Line 28"/>
            <p:cNvSpPr>
              <a:spLocks noChangeShapeType="1"/>
            </p:cNvSpPr>
            <p:nvPr/>
          </p:nvSpPr>
          <p:spPr bwMode="auto">
            <a:xfrm flipV="1">
              <a:off x="2743"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95" name="Line 29"/>
            <p:cNvSpPr>
              <a:spLocks noChangeShapeType="1"/>
            </p:cNvSpPr>
            <p:nvPr/>
          </p:nvSpPr>
          <p:spPr bwMode="auto">
            <a:xfrm flipV="1">
              <a:off x="2955"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96" name="Line 30"/>
            <p:cNvSpPr>
              <a:spLocks noChangeShapeType="1"/>
            </p:cNvSpPr>
            <p:nvPr/>
          </p:nvSpPr>
          <p:spPr bwMode="auto">
            <a:xfrm flipV="1">
              <a:off x="3166"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97" name="Line 31"/>
            <p:cNvSpPr>
              <a:spLocks noChangeShapeType="1"/>
            </p:cNvSpPr>
            <p:nvPr/>
          </p:nvSpPr>
          <p:spPr bwMode="auto">
            <a:xfrm flipV="1">
              <a:off x="3378"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98" name="Line 32"/>
            <p:cNvSpPr>
              <a:spLocks noChangeShapeType="1"/>
            </p:cNvSpPr>
            <p:nvPr/>
          </p:nvSpPr>
          <p:spPr bwMode="auto">
            <a:xfrm flipV="1">
              <a:off x="3589"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599" name="Line 33"/>
            <p:cNvSpPr>
              <a:spLocks noChangeShapeType="1"/>
            </p:cNvSpPr>
            <p:nvPr/>
          </p:nvSpPr>
          <p:spPr bwMode="auto">
            <a:xfrm flipV="1">
              <a:off x="3800"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00" name="Line 34"/>
            <p:cNvSpPr>
              <a:spLocks noChangeShapeType="1"/>
            </p:cNvSpPr>
            <p:nvPr/>
          </p:nvSpPr>
          <p:spPr bwMode="auto">
            <a:xfrm flipV="1">
              <a:off x="4012"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01" name="Line 35"/>
            <p:cNvSpPr>
              <a:spLocks noChangeShapeType="1"/>
            </p:cNvSpPr>
            <p:nvPr/>
          </p:nvSpPr>
          <p:spPr bwMode="auto">
            <a:xfrm flipV="1">
              <a:off x="4223"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02" name="Line 36"/>
            <p:cNvSpPr>
              <a:spLocks noChangeShapeType="1"/>
            </p:cNvSpPr>
            <p:nvPr/>
          </p:nvSpPr>
          <p:spPr bwMode="auto">
            <a:xfrm flipV="1">
              <a:off x="4434"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03" name="Line 37"/>
            <p:cNvSpPr>
              <a:spLocks noChangeShapeType="1"/>
            </p:cNvSpPr>
            <p:nvPr/>
          </p:nvSpPr>
          <p:spPr bwMode="auto">
            <a:xfrm flipV="1">
              <a:off x="4646"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04" name="Line 38"/>
            <p:cNvSpPr>
              <a:spLocks noChangeShapeType="1"/>
            </p:cNvSpPr>
            <p:nvPr/>
          </p:nvSpPr>
          <p:spPr bwMode="auto">
            <a:xfrm flipV="1">
              <a:off x="4857"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05" name="Line 39"/>
            <p:cNvSpPr>
              <a:spLocks noChangeShapeType="1"/>
            </p:cNvSpPr>
            <p:nvPr/>
          </p:nvSpPr>
          <p:spPr bwMode="auto">
            <a:xfrm flipV="1">
              <a:off x="5068" y="345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06" name="Freeform 40"/>
            <p:cNvSpPr>
              <a:spLocks/>
            </p:cNvSpPr>
            <p:nvPr/>
          </p:nvSpPr>
          <p:spPr bwMode="auto">
            <a:xfrm>
              <a:off x="841" y="1107"/>
              <a:ext cx="4097" cy="2347"/>
            </a:xfrm>
            <a:custGeom>
              <a:avLst/>
              <a:gdLst>
                <a:gd name="T0" fmla="*/ 62 w 5118"/>
                <a:gd name="T1" fmla="*/ 48 h 2931"/>
                <a:gd name="T2" fmla="*/ 126 w 5118"/>
                <a:gd name="T3" fmla="*/ 95 h 2931"/>
                <a:gd name="T4" fmla="*/ 197 w 5118"/>
                <a:gd name="T5" fmla="*/ 122 h 2931"/>
                <a:gd name="T6" fmla="*/ 263 w 5118"/>
                <a:gd name="T7" fmla="*/ 156 h 2931"/>
                <a:gd name="T8" fmla="*/ 359 w 5118"/>
                <a:gd name="T9" fmla="*/ 197 h 2931"/>
                <a:gd name="T10" fmla="*/ 455 w 5118"/>
                <a:gd name="T11" fmla="*/ 232 h 2931"/>
                <a:gd name="T12" fmla="*/ 552 w 5118"/>
                <a:gd name="T13" fmla="*/ 253 h 2931"/>
                <a:gd name="T14" fmla="*/ 625 w 5118"/>
                <a:gd name="T15" fmla="*/ 288 h 2931"/>
                <a:gd name="T16" fmla="*/ 688 w 5118"/>
                <a:gd name="T17" fmla="*/ 330 h 2931"/>
                <a:gd name="T18" fmla="*/ 782 w 5118"/>
                <a:gd name="T19" fmla="*/ 365 h 2931"/>
                <a:gd name="T20" fmla="*/ 865 w 5118"/>
                <a:gd name="T21" fmla="*/ 401 h 2931"/>
                <a:gd name="T22" fmla="*/ 938 w 5118"/>
                <a:gd name="T23" fmla="*/ 429 h 2931"/>
                <a:gd name="T24" fmla="*/ 1018 w 5118"/>
                <a:gd name="T25" fmla="*/ 472 h 2931"/>
                <a:gd name="T26" fmla="*/ 1071 w 5118"/>
                <a:gd name="T27" fmla="*/ 494 h 2931"/>
                <a:gd name="T28" fmla="*/ 1132 w 5118"/>
                <a:gd name="T29" fmla="*/ 516 h 2931"/>
                <a:gd name="T30" fmla="*/ 1212 w 5118"/>
                <a:gd name="T31" fmla="*/ 568 h 2931"/>
                <a:gd name="T32" fmla="*/ 1310 w 5118"/>
                <a:gd name="T33" fmla="*/ 598 h 2931"/>
                <a:gd name="T34" fmla="*/ 1388 w 5118"/>
                <a:gd name="T35" fmla="*/ 642 h 2931"/>
                <a:gd name="T36" fmla="*/ 1465 w 5118"/>
                <a:gd name="T37" fmla="*/ 680 h 2931"/>
                <a:gd name="T38" fmla="*/ 1502 w 5118"/>
                <a:gd name="T39" fmla="*/ 710 h 2931"/>
                <a:gd name="T40" fmla="*/ 1559 w 5118"/>
                <a:gd name="T41" fmla="*/ 725 h 2931"/>
                <a:gd name="T42" fmla="*/ 1590 w 5118"/>
                <a:gd name="T43" fmla="*/ 756 h 2931"/>
                <a:gd name="T44" fmla="*/ 1683 w 5118"/>
                <a:gd name="T45" fmla="*/ 811 h 2931"/>
                <a:gd name="T46" fmla="*/ 1754 w 5118"/>
                <a:gd name="T47" fmla="*/ 850 h 2931"/>
                <a:gd name="T48" fmla="*/ 1840 w 5118"/>
                <a:gd name="T49" fmla="*/ 906 h 2931"/>
                <a:gd name="T50" fmla="*/ 1895 w 5118"/>
                <a:gd name="T51" fmla="*/ 946 h 2931"/>
                <a:gd name="T52" fmla="*/ 1976 w 5118"/>
                <a:gd name="T53" fmla="*/ 962 h 2931"/>
                <a:gd name="T54" fmla="*/ 2027 w 5118"/>
                <a:gd name="T55" fmla="*/ 978 h 2931"/>
                <a:gd name="T56" fmla="*/ 2067 w 5118"/>
                <a:gd name="T57" fmla="*/ 1004 h 2931"/>
                <a:gd name="T58" fmla="*/ 2119 w 5118"/>
                <a:gd name="T59" fmla="*/ 1029 h 2931"/>
                <a:gd name="T60" fmla="*/ 2147 w 5118"/>
                <a:gd name="T61" fmla="*/ 1038 h 2931"/>
                <a:gd name="T62" fmla="*/ 2208 w 5118"/>
                <a:gd name="T63" fmla="*/ 1055 h 2931"/>
                <a:gd name="T64" fmla="*/ 2287 w 5118"/>
                <a:gd name="T65" fmla="*/ 1092 h 2931"/>
                <a:gd name="T66" fmla="*/ 2375 w 5118"/>
                <a:gd name="T67" fmla="*/ 1101 h 2931"/>
                <a:gd name="T68" fmla="*/ 2426 w 5118"/>
                <a:gd name="T69" fmla="*/ 1140 h 2931"/>
                <a:gd name="T70" fmla="*/ 2471 w 5118"/>
                <a:gd name="T71" fmla="*/ 1179 h 2931"/>
                <a:gd name="T72" fmla="*/ 2568 w 5118"/>
                <a:gd name="T73" fmla="*/ 1208 h 2931"/>
                <a:gd name="T74" fmla="*/ 2631 w 5118"/>
                <a:gd name="T75" fmla="*/ 1249 h 2931"/>
                <a:gd name="T76" fmla="*/ 2691 w 5118"/>
                <a:gd name="T77" fmla="*/ 1269 h 2931"/>
                <a:gd name="T78" fmla="*/ 2732 w 5118"/>
                <a:gd name="T79" fmla="*/ 1291 h 2931"/>
                <a:gd name="T80" fmla="*/ 2834 w 5118"/>
                <a:gd name="T81" fmla="*/ 1291 h 2931"/>
                <a:gd name="T82" fmla="*/ 2945 w 5118"/>
                <a:gd name="T83" fmla="*/ 1337 h 2931"/>
                <a:gd name="T84" fmla="*/ 3035 w 5118"/>
                <a:gd name="T85" fmla="*/ 1361 h 2931"/>
                <a:gd name="T86" fmla="*/ 3147 w 5118"/>
                <a:gd name="T87" fmla="*/ 1410 h 2931"/>
                <a:gd name="T88" fmla="*/ 3207 w 5118"/>
                <a:gd name="T89" fmla="*/ 1435 h 2931"/>
                <a:gd name="T90" fmla="*/ 3338 w 5118"/>
                <a:gd name="T91" fmla="*/ 1462 h 2931"/>
                <a:gd name="T92" fmla="*/ 3502 w 5118"/>
                <a:gd name="T93" fmla="*/ 1490 h 2931"/>
                <a:gd name="T94" fmla="*/ 3614 w 5118"/>
                <a:gd name="T95" fmla="*/ 1533 h 2931"/>
                <a:gd name="T96" fmla="*/ 3692 w 5118"/>
                <a:gd name="T97" fmla="*/ 1594 h 2931"/>
                <a:gd name="T98" fmla="*/ 3778 w 5118"/>
                <a:gd name="T99" fmla="*/ 1657 h 2931"/>
                <a:gd name="T100" fmla="*/ 3850 w 5118"/>
                <a:gd name="T101" fmla="*/ 1657 h 2931"/>
                <a:gd name="T102" fmla="*/ 3979 w 5118"/>
                <a:gd name="T103" fmla="*/ 1657 h 2931"/>
                <a:gd name="T104" fmla="*/ 4089 w 5118"/>
                <a:gd name="T105" fmla="*/ 1657 h 2931"/>
                <a:gd name="T106" fmla="*/ 4298 w 5118"/>
                <a:gd name="T107" fmla="*/ 1679 h 2931"/>
                <a:gd name="T108" fmla="*/ 4433 w 5118"/>
                <a:gd name="T109" fmla="*/ 1705 h 2931"/>
                <a:gd name="T110" fmla="*/ 4545 w 5118"/>
                <a:gd name="T111" fmla="*/ 1733 h 2931"/>
                <a:gd name="T112" fmla="*/ 4634 w 5118"/>
                <a:gd name="T113" fmla="*/ 1733 h 2931"/>
                <a:gd name="T114" fmla="*/ 4768 w 5118"/>
                <a:gd name="T115" fmla="*/ 1733 h 2931"/>
                <a:gd name="T116" fmla="*/ 4942 w 5118"/>
                <a:gd name="T117" fmla="*/ 1733 h 2931"/>
                <a:gd name="T118" fmla="*/ 5018 w 5118"/>
                <a:gd name="T119" fmla="*/ 1833 h 2931"/>
                <a:gd name="T120" fmla="*/ 5102 w 5118"/>
                <a:gd name="T121" fmla="*/ 1833 h 2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8" h="2931">
                  <a:moveTo>
                    <a:pt x="0" y="0"/>
                  </a:moveTo>
                  <a:lnTo>
                    <a:pt x="1" y="0"/>
                  </a:lnTo>
                  <a:lnTo>
                    <a:pt x="1" y="7"/>
                  </a:lnTo>
                  <a:lnTo>
                    <a:pt x="27" y="7"/>
                  </a:lnTo>
                  <a:lnTo>
                    <a:pt x="27" y="14"/>
                  </a:lnTo>
                  <a:lnTo>
                    <a:pt x="45" y="14"/>
                  </a:lnTo>
                  <a:lnTo>
                    <a:pt x="45" y="21"/>
                  </a:lnTo>
                  <a:lnTo>
                    <a:pt x="46" y="21"/>
                  </a:lnTo>
                  <a:lnTo>
                    <a:pt x="46" y="34"/>
                  </a:lnTo>
                  <a:lnTo>
                    <a:pt x="53" y="34"/>
                  </a:lnTo>
                  <a:lnTo>
                    <a:pt x="53" y="41"/>
                  </a:lnTo>
                  <a:lnTo>
                    <a:pt x="58" y="41"/>
                  </a:lnTo>
                  <a:lnTo>
                    <a:pt x="58" y="48"/>
                  </a:lnTo>
                  <a:lnTo>
                    <a:pt x="62" y="48"/>
                  </a:lnTo>
                  <a:lnTo>
                    <a:pt x="62" y="54"/>
                  </a:lnTo>
                  <a:lnTo>
                    <a:pt x="64" y="54"/>
                  </a:lnTo>
                  <a:lnTo>
                    <a:pt x="64" y="61"/>
                  </a:lnTo>
                  <a:lnTo>
                    <a:pt x="65" y="61"/>
                  </a:lnTo>
                  <a:lnTo>
                    <a:pt x="65" y="68"/>
                  </a:lnTo>
                  <a:lnTo>
                    <a:pt x="71" y="68"/>
                  </a:lnTo>
                  <a:lnTo>
                    <a:pt x="71" y="81"/>
                  </a:lnTo>
                  <a:lnTo>
                    <a:pt x="75" y="81"/>
                  </a:lnTo>
                  <a:lnTo>
                    <a:pt x="75" y="88"/>
                  </a:lnTo>
                  <a:lnTo>
                    <a:pt x="95" y="88"/>
                  </a:lnTo>
                  <a:lnTo>
                    <a:pt x="95" y="88"/>
                  </a:lnTo>
                  <a:lnTo>
                    <a:pt x="108" y="88"/>
                  </a:lnTo>
                  <a:lnTo>
                    <a:pt x="108" y="95"/>
                  </a:lnTo>
                  <a:lnTo>
                    <a:pt x="126" y="95"/>
                  </a:lnTo>
                  <a:lnTo>
                    <a:pt x="126" y="102"/>
                  </a:lnTo>
                  <a:lnTo>
                    <a:pt x="126" y="102"/>
                  </a:lnTo>
                  <a:lnTo>
                    <a:pt x="126" y="102"/>
                  </a:lnTo>
                  <a:lnTo>
                    <a:pt x="132" y="102"/>
                  </a:lnTo>
                  <a:lnTo>
                    <a:pt x="132" y="108"/>
                  </a:lnTo>
                  <a:lnTo>
                    <a:pt x="132" y="108"/>
                  </a:lnTo>
                  <a:lnTo>
                    <a:pt x="132" y="108"/>
                  </a:lnTo>
                  <a:lnTo>
                    <a:pt x="150" y="108"/>
                  </a:lnTo>
                  <a:lnTo>
                    <a:pt x="150" y="115"/>
                  </a:lnTo>
                  <a:lnTo>
                    <a:pt x="159" y="115"/>
                  </a:lnTo>
                  <a:lnTo>
                    <a:pt x="159" y="122"/>
                  </a:lnTo>
                  <a:lnTo>
                    <a:pt x="184" y="122"/>
                  </a:lnTo>
                  <a:lnTo>
                    <a:pt x="184" y="122"/>
                  </a:lnTo>
                  <a:lnTo>
                    <a:pt x="197" y="122"/>
                  </a:lnTo>
                  <a:lnTo>
                    <a:pt x="197" y="122"/>
                  </a:lnTo>
                  <a:lnTo>
                    <a:pt x="221" y="122"/>
                  </a:lnTo>
                  <a:lnTo>
                    <a:pt x="221" y="129"/>
                  </a:lnTo>
                  <a:lnTo>
                    <a:pt x="227" y="129"/>
                  </a:lnTo>
                  <a:lnTo>
                    <a:pt x="227" y="136"/>
                  </a:lnTo>
                  <a:lnTo>
                    <a:pt x="233" y="136"/>
                  </a:lnTo>
                  <a:lnTo>
                    <a:pt x="233" y="142"/>
                  </a:lnTo>
                  <a:lnTo>
                    <a:pt x="246" y="142"/>
                  </a:lnTo>
                  <a:lnTo>
                    <a:pt x="246" y="149"/>
                  </a:lnTo>
                  <a:lnTo>
                    <a:pt x="250" y="149"/>
                  </a:lnTo>
                  <a:lnTo>
                    <a:pt x="250" y="149"/>
                  </a:lnTo>
                  <a:lnTo>
                    <a:pt x="254" y="149"/>
                  </a:lnTo>
                  <a:lnTo>
                    <a:pt x="254" y="156"/>
                  </a:lnTo>
                  <a:lnTo>
                    <a:pt x="263" y="156"/>
                  </a:lnTo>
                  <a:lnTo>
                    <a:pt x="263" y="163"/>
                  </a:lnTo>
                  <a:lnTo>
                    <a:pt x="263" y="163"/>
                  </a:lnTo>
                  <a:lnTo>
                    <a:pt x="263" y="163"/>
                  </a:lnTo>
                  <a:lnTo>
                    <a:pt x="265" y="163"/>
                  </a:lnTo>
                  <a:lnTo>
                    <a:pt x="265" y="170"/>
                  </a:lnTo>
                  <a:lnTo>
                    <a:pt x="288" y="170"/>
                  </a:lnTo>
                  <a:lnTo>
                    <a:pt x="288" y="177"/>
                  </a:lnTo>
                  <a:lnTo>
                    <a:pt x="335" y="177"/>
                  </a:lnTo>
                  <a:lnTo>
                    <a:pt x="335" y="184"/>
                  </a:lnTo>
                  <a:lnTo>
                    <a:pt x="347" y="184"/>
                  </a:lnTo>
                  <a:lnTo>
                    <a:pt x="347" y="190"/>
                  </a:lnTo>
                  <a:lnTo>
                    <a:pt x="356" y="190"/>
                  </a:lnTo>
                  <a:lnTo>
                    <a:pt x="356" y="197"/>
                  </a:lnTo>
                  <a:lnTo>
                    <a:pt x="359" y="197"/>
                  </a:lnTo>
                  <a:lnTo>
                    <a:pt x="359" y="197"/>
                  </a:lnTo>
                  <a:lnTo>
                    <a:pt x="360" y="197"/>
                  </a:lnTo>
                  <a:lnTo>
                    <a:pt x="360" y="204"/>
                  </a:lnTo>
                  <a:lnTo>
                    <a:pt x="382" y="204"/>
                  </a:lnTo>
                  <a:lnTo>
                    <a:pt x="382" y="211"/>
                  </a:lnTo>
                  <a:lnTo>
                    <a:pt x="387" y="211"/>
                  </a:lnTo>
                  <a:lnTo>
                    <a:pt x="387" y="218"/>
                  </a:lnTo>
                  <a:lnTo>
                    <a:pt x="396" y="218"/>
                  </a:lnTo>
                  <a:lnTo>
                    <a:pt x="396" y="225"/>
                  </a:lnTo>
                  <a:lnTo>
                    <a:pt x="419" y="225"/>
                  </a:lnTo>
                  <a:lnTo>
                    <a:pt x="419" y="232"/>
                  </a:lnTo>
                  <a:lnTo>
                    <a:pt x="440" y="232"/>
                  </a:lnTo>
                  <a:lnTo>
                    <a:pt x="440" y="232"/>
                  </a:lnTo>
                  <a:lnTo>
                    <a:pt x="455" y="232"/>
                  </a:lnTo>
                  <a:lnTo>
                    <a:pt x="455" y="239"/>
                  </a:lnTo>
                  <a:lnTo>
                    <a:pt x="460" y="239"/>
                  </a:lnTo>
                  <a:lnTo>
                    <a:pt x="460" y="239"/>
                  </a:lnTo>
                  <a:lnTo>
                    <a:pt x="506" y="239"/>
                  </a:lnTo>
                  <a:lnTo>
                    <a:pt x="506" y="239"/>
                  </a:lnTo>
                  <a:lnTo>
                    <a:pt x="519" y="239"/>
                  </a:lnTo>
                  <a:lnTo>
                    <a:pt x="519" y="239"/>
                  </a:lnTo>
                  <a:lnTo>
                    <a:pt x="525" y="239"/>
                  </a:lnTo>
                  <a:lnTo>
                    <a:pt x="525" y="246"/>
                  </a:lnTo>
                  <a:lnTo>
                    <a:pt x="531" y="246"/>
                  </a:lnTo>
                  <a:lnTo>
                    <a:pt x="531" y="246"/>
                  </a:lnTo>
                  <a:lnTo>
                    <a:pt x="552" y="246"/>
                  </a:lnTo>
                  <a:lnTo>
                    <a:pt x="552" y="253"/>
                  </a:lnTo>
                  <a:lnTo>
                    <a:pt x="552" y="253"/>
                  </a:lnTo>
                  <a:lnTo>
                    <a:pt x="552" y="253"/>
                  </a:lnTo>
                  <a:lnTo>
                    <a:pt x="574" y="253"/>
                  </a:lnTo>
                  <a:lnTo>
                    <a:pt x="574" y="260"/>
                  </a:lnTo>
                  <a:lnTo>
                    <a:pt x="583" y="260"/>
                  </a:lnTo>
                  <a:lnTo>
                    <a:pt x="583" y="267"/>
                  </a:lnTo>
                  <a:lnTo>
                    <a:pt x="587" y="267"/>
                  </a:lnTo>
                  <a:lnTo>
                    <a:pt x="587" y="274"/>
                  </a:lnTo>
                  <a:lnTo>
                    <a:pt x="591" y="274"/>
                  </a:lnTo>
                  <a:lnTo>
                    <a:pt x="591" y="281"/>
                  </a:lnTo>
                  <a:lnTo>
                    <a:pt x="597" y="281"/>
                  </a:lnTo>
                  <a:lnTo>
                    <a:pt x="597" y="288"/>
                  </a:lnTo>
                  <a:lnTo>
                    <a:pt x="607" y="288"/>
                  </a:lnTo>
                  <a:lnTo>
                    <a:pt x="607" y="288"/>
                  </a:lnTo>
                  <a:lnTo>
                    <a:pt x="625" y="288"/>
                  </a:lnTo>
                  <a:lnTo>
                    <a:pt x="625" y="288"/>
                  </a:lnTo>
                  <a:lnTo>
                    <a:pt x="629" y="288"/>
                  </a:lnTo>
                  <a:lnTo>
                    <a:pt x="629" y="295"/>
                  </a:lnTo>
                  <a:lnTo>
                    <a:pt x="638" y="295"/>
                  </a:lnTo>
                  <a:lnTo>
                    <a:pt x="638" y="302"/>
                  </a:lnTo>
                  <a:lnTo>
                    <a:pt x="648" y="302"/>
                  </a:lnTo>
                  <a:lnTo>
                    <a:pt x="648" y="309"/>
                  </a:lnTo>
                  <a:lnTo>
                    <a:pt x="649" y="309"/>
                  </a:lnTo>
                  <a:lnTo>
                    <a:pt x="649" y="316"/>
                  </a:lnTo>
                  <a:lnTo>
                    <a:pt x="661" y="316"/>
                  </a:lnTo>
                  <a:lnTo>
                    <a:pt x="661" y="323"/>
                  </a:lnTo>
                  <a:lnTo>
                    <a:pt x="688" y="323"/>
                  </a:lnTo>
                  <a:lnTo>
                    <a:pt x="688" y="330"/>
                  </a:lnTo>
                  <a:lnTo>
                    <a:pt x="688" y="330"/>
                  </a:lnTo>
                  <a:lnTo>
                    <a:pt x="688" y="330"/>
                  </a:lnTo>
                  <a:lnTo>
                    <a:pt x="691" y="330"/>
                  </a:lnTo>
                  <a:lnTo>
                    <a:pt x="691" y="330"/>
                  </a:lnTo>
                  <a:lnTo>
                    <a:pt x="720" y="330"/>
                  </a:lnTo>
                  <a:lnTo>
                    <a:pt x="720" y="337"/>
                  </a:lnTo>
                  <a:lnTo>
                    <a:pt x="726" y="337"/>
                  </a:lnTo>
                  <a:lnTo>
                    <a:pt x="726" y="344"/>
                  </a:lnTo>
                  <a:lnTo>
                    <a:pt x="745" y="344"/>
                  </a:lnTo>
                  <a:lnTo>
                    <a:pt x="745" y="351"/>
                  </a:lnTo>
                  <a:lnTo>
                    <a:pt x="765" y="351"/>
                  </a:lnTo>
                  <a:lnTo>
                    <a:pt x="765" y="358"/>
                  </a:lnTo>
                  <a:lnTo>
                    <a:pt x="773" y="358"/>
                  </a:lnTo>
                  <a:lnTo>
                    <a:pt x="773" y="365"/>
                  </a:lnTo>
                  <a:lnTo>
                    <a:pt x="782" y="365"/>
                  </a:lnTo>
                  <a:lnTo>
                    <a:pt x="782" y="365"/>
                  </a:lnTo>
                  <a:lnTo>
                    <a:pt x="791" y="365"/>
                  </a:lnTo>
                  <a:lnTo>
                    <a:pt x="791" y="372"/>
                  </a:lnTo>
                  <a:lnTo>
                    <a:pt x="805" y="372"/>
                  </a:lnTo>
                  <a:lnTo>
                    <a:pt x="805" y="379"/>
                  </a:lnTo>
                  <a:lnTo>
                    <a:pt x="824" y="379"/>
                  </a:lnTo>
                  <a:lnTo>
                    <a:pt x="824" y="386"/>
                  </a:lnTo>
                  <a:lnTo>
                    <a:pt x="837" y="386"/>
                  </a:lnTo>
                  <a:lnTo>
                    <a:pt x="837" y="393"/>
                  </a:lnTo>
                  <a:lnTo>
                    <a:pt x="860" y="393"/>
                  </a:lnTo>
                  <a:lnTo>
                    <a:pt x="860" y="393"/>
                  </a:lnTo>
                  <a:lnTo>
                    <a:pt x="863" y="393"/>
                  </a:lnTo>
                  <a:lnTo>
                    <a:pt x="863" y="401"/>
                  </a:lnTo>
                  <a:lnTo>
                    <a:pt x="865" y="401"/>
                  </a:lnTo>
                  <a:lnTo>
                    <a:pt x="865" y="408"/>
                  </a:lnTo>
                  <a:lnTo>
                    <a:pt x="872" y="408"/>
                  </a:lnTo>
                  <a:lnTo>
                    <a:pt x="872" y="415"/>
                  </a:lnTo>
                  <a:lnTo>
                    <a:pt x="891" y="415"/>
                  </a:lnTo>
                  <a:lnTo>
                    <a:pt x="891" y="415"/>
                  </a:lnTo>
                  <a:lnTo>
                    <a:pt x="892" y="415"/>
                  </a:lnTo>
                  <a:lnTo>
                    <a:pt x="892" y="415"/>
                  </a:lnTo>
                  <a:lnTo>
                    <a:pt x="898" y="415"/>
                  </a:lnTo>
                  <a:lnTo>
                    <a:pt x="898" y="422"/>
                  </a:lnTo>
                  <a:lnTo>
                    <a:pt x="925" y="422"/>
                  </a:lnTo>
                  <a:lnTo>
                    <a:pt x="925" y="429"/>
                  </a:lnTo>
                  <a:lnTo>
                    <a:pt x="937" y="429"/>
                  </a:lnTo>
                  <a:lnTo>
                    <a:pt x="937" y="429"/>
                  </a:lnTo>
                  <a:lnTo>
                    <a:pt x="938" y="429"/>
                  </a:lnTo>
                  <a:lnTo>
                    <a:pt x="938" y="436"/>
                  </a:lnTo>
                  <a:lnTo>
                    <a:pt x="946" y="436"/>
                  </a:lnTo>
                  <a:lnTo>
                    <a:pt x="946" y="436"/>
                  </a:lnTo>
                  <a:lnTo>
                    <a:pt x="954" y="436"/>
                  </a:lnTo>
                  <a:lnTo>
                    <a:pt x="954" y="436"/>
                  </a:lnTo>
                  <a:lnTo>
                    <a:pt x="974" y="436"/>
                  </a:lnTo>
                  <a:lnTo>
                    <a:pt x="974" y="443"/>
                  </a:lnTo>
                  <a:lnTo>
                    <a:pt x="987" y="443"/>
                  </a:lnTo>
                  <a:lnTo>
                    <a:pt x="987" y="451"/>
                  </a:lnTo>
                  <a:lnTo>
                    <a:pt x="993" y="451"/>
                  </a:lnTo>
                  <a:lnTo>
                    <a:pt x="993" y="465"/>
                  </a:lnTo>
                  <a:lnTo>
                    <a:pt x="996" y="465"/>
                  </a:lnTo>
                  <a:lnTo>
                    <a:pt x="996" y="472"/>
                  </a:lnTo>
                  <a:lnTo>
                    <a:pt x="1018" y="472"/>
                  </a:lnTo>
                  <a:lnTo>
                    <a:pt x="1018" y="472"/>
                  </a:lnTo>
                  <a:lnTo>
                    <a:pt x="1032" y="472"/>
                  </a:lnTo>
                  <a:lnTo>
                    <a:pt x="1032" y="480"/>
                  </a:lnTo>
                  <a:lnTo>
                    <a:pt x="1039" y="480"/>
                  </a:lnTo>
                  <a:lnTo>
                    <a:pt x="1039" y="487"/>
                  </a:lnTo>
                  <a:lnTo>
                    <a:pt x="1052" y="487"/>
                  </a:lnTo>
                  <a:lnTo>
                    <a:pt x="1052" y="487"/>
                  </a:lnTo>
                  <a:lnTo>
                    <a:pt x="1052" y="487"/>
                  </a:lnTo>
                  <a:lnTo>
                    <a:pt x="1052" y="487"/>
                  </a:lnTo>
                  <a:lnTo>
                    <a:pt x="1063" y="487"/>
                  </a:lnTo>
                  <a:lnTo>
                    <a:pt x="1063" y="494"/>
                  </a:lnTo>
                  <a:lnTo>
                    <a:pt x="1067" y="494"/>
                  </a:lnTo>
                  <a:lnTo>
                    <a:pt x="1067" y="494"/>
                  </a:lnTo>
                  <a:lnTo>
                    <a:pt x="1071" y="494"/>
                  </a:lnTo>
                  <a:lnTo>
                    <a:pt x="1071" y="494"/>
                  </a:lnTo>
                  <a:lnTo>
                    <a:pt x="1079" y="494"/>
                  </a:lnTo>
                  <a:lnTo>
                    <a:pt x="1079" y="494"/>
                  </a:lnTo>
                  <a:lnTo>
                    <a:pt x="1083" y="494"/>
                  </a:lnTo>
                  <a:lnTo>
                    <a:pt x="1083" y="501"/>
                  </a:lnTo>
                  <a:lnTo>
                    <a:pt x="1097" y="501"/>
                  </a:lnTo>
                  <a:lnTo>
                    <a:pt x="1097" y="501"/>
                  </a:lnTo>
                  <a:lnTo>
                    <a:pt x="1099" y="501"/>
                  </a:lnTo>
                  <a:lnTo>
                    <a:pt x="1099" y="501"/>
                  </a:lnTo>
                  <a:lnTo>
                    <a:pt x="1106" y="501"/>
                  </a:lnTo>
                  <a:lnTo>
                    <a:pt x="1106" y="509"/>
                  </a:lnTo>
                  <a:lnTo>
                    <a:pt x="1126" y="509"/>
                  </a:lnTo>
                  <a:lnTo>
                    <a:pt x="1126" y="516"/>
                  </a:lnTo>
                  <a:lnTo>
                    <a:pt x="1132" y="516"/>
                  </a:lnTo>
                  <a:lnTo>
                    <a:pt x="1132" y="524"/>
                  </a:lnTo>
                  <a:lnTo>
                    <a:pt x="1154" y="524"/>
                  </a:lnTo>
                  <a:lnTo>
                    <a:pt x="1154" y="531"/>
                  </a:lnTo>
                  <a:lnTo>
                    <a:pt x="1174" y="531"/>
                  </a:lnTo>
                  <a:lnTo>
                    <a:pt x="1174" y="538"/>
                  </a:lnTo>
                  <a:lnTo>
                    <a:pt x="1183" y="538"/>
                  </a:lnTo>
                  <a:lnTo>
                    <a:pt x="1183" y="546"/>
                  </a:lnTo>
                  <a:lnTo>
                    <a:pt x="1184" y="546"/>
                  </a:lnTo>
                  <a:lnTo>
                    <a:pt x="1184" y="553"/>
                  </a:lnTo>
                  <a:lnTo>
                    <a:pt x="1190" y="553"/>
                  </a:lnTo>
                  <a:lnTo>
                    <a:pt x="1190" y="560"/>
                  </a:lnTo>
                  <a:lnTo>
                    <a:pt x="1212" y="560"/>
                  </a:lnTo>
                  <a:lnTo>
                    <a:pt x="1212" y="568"/>
                  </a:lnTo>
                  <a:lnTo>
                    <a:pt x="1212" y="568"/>
                  </a:lnTo>
                  <a:lnTo>
                    <a:pt x="1212" y="568"/>
                  </a:lnTo>
                  <a:lnTo>
                    <a:pt x="1259" y="568"/>
                  </a:lnTo>
                  <a:lnTo>
                    <a:pt x="1259" y="575"/>
                  </a:lnTo>
                  <a:lnTo>
                    <a:pt x="1266" y="575"/>
                  </a:lnTo>
                  <a:lnTo>
                    <a:pt x="1266" y="583"/>
                  </a:lnTo>
                  <a:lnTo>
                    <a:pt x="1287" y="583"/>
                  </a:lnTo>
                  <a:lnTo>
                    <a:pt x="1287" y="583"/>
                  </a:lnTo>
                  <a:lnTo>
                    <a:pt x="1292" y="583"/>
                  </a:lnTo>
                  <a:lnTo>
                    <a:pt x="1292" y="590"/>
                  </a:lnTo>
                  <a:lnTo>
                    <a:pt x="1304" y="590"/>
                  </a:lnTo>
                  <a:lnTo>
                    <a:pt x="1304" y="598"/>
                  </a:lnTo>
                  <a:lnTo>
                    <a:pt x="1306" y="598"/>
                  </a:lnTo>
                  <a:lnTo>
                    <a:pt x="1306" y="598"/>
                  </a:lnTo>
                  <a:lnTo>
                    <a:pt x="1310" y="598"/>
                  </a:lnTo>
                  <a:lnTo>
                    <a:pt x="1310" y="605"/>
                  </a:lnTo>
                  <a:lnTo>
                    <a:pt x="1316" y="605"/>
                  </a:lnTo>
                  <a:lnTo>
                    <a:pt x="1316" y="612"/>
                  </a:lnTo>
                  <a:lnTo>
                    <a:pt x="1323" y="612"/>
                  </a:lnTo>
                  <a:lnTo>
                    <a:pt x="1323" y="620"/>
                  </a:lnTo>
                  <a:lnTo>
                    <a:pt x="1334" y="620"/>
                  </a:lnTo>
                  <a:lnTo>
                    <a:pt x="1334" y="627"/>
                  </a:lnTo>
                  <a:lnTo>
                    <a:pt x="1343" y="627"/>
                  </a:lnTo>
                  <a:lnTo>
                    <a:pt x="1343" y="635"/>
                  </a:lnTo>
                  <a:lnTo>
                    <a:pt x="1350" y="635"/>
                  </a:lnTo>
                  <a:lnTo>
                    <a:pt x="1350" y="642"/>
                  </a:lnTo>
                  <a:lnTo>
                    <a:pt x="1362" y="642"/>
                  </a:lnTo>
                  <a:lnTo>
                    <a:pt x="1362" y="642"/>
                  </a:lnTo>
                  <a:lnTo>
                    <a:pt x="1388" y="642"/>
                  </a:lnTo>
                  <a:lnTo>
                    <a:pt x="1388" y="650"/>
                  </a:lnTo>
                  <a:lnTo>
                    <a:pt x="1391" y="650"/>
                  </a:lnTo>
                  <a:lnTo>
                    <a:pt x="1391" y="657"/>
                  </a:lnTo>
                  <a:lnTo>
                    <a:pt x="1394" y="657"/>
                  </a:lnTo>
                  <a:lnTo>
                    <a:pt x="1394" y="665"/>
                  </a:lnTo>
                  <a:lnTo>
                    <a:pt x="1402" y="665"/>
                  </a:lnTo>
                  <a:lnTo>
                    <a:pt x="1402" y="665"/>
                  </a:lnTo>
                  <a:lnTo>
                    <a:pt x="1412" y="665"/>
                  </a:lnTo>
                  <a:lnTo>
                    <a:pt x="1412" y="672"/>
                  </a:lnTo>
                  <a:lnTo>
                    <a:pt x="1430" y="672"/>
                  </a:lnTo>
                  <a:lnTo>
                    <a:pt x="1430" y="680"/>
                  </a:lnTo>
                  <a:lnTo>
                    <a:pt x="1454" y="680"/>
                  </a:lnTo>
                  <a:lnTo>
                    <a:pt x="1454" y="680"/>
                  </a:lnTo>
                  <a:lnTo>
                    <a:pt x="1465" y="680"/>
                  </a:lnTo>
                  <a:lnTo>
                    <a:pt x="1465" y="680"/>
                  </a:lnTo>
                  <a:lnTo>
                    <a:pt x="1466" y="680"/>
                  </a:lnTo>
                  <a:lnTo>
                    <a:pt x="1466" y="687"/>
                  </a:lnTo>
                  <a:lnTo>
                    <a:pt x="1476" y="687"/>
                  </a:lnTo>
                  <a:lnTo>
                    <a:pt x="1476" y="695"/>
                  </a:lnTo>
                  <a:lnTo>
                    <a:pt x="1480" y="695"/>
                  </a:lnTo>
                  <a:lnTo>
                    <a:pt x="1480" y="702"/>
                  </a:lnTo>
                  <a:lnTo>
                    <a:pt x="1491" y="702"/>
                  </a:lnTo>
                  <a:lnTo>
                    <a:pt x="1491" y="710"/>
                  </a:lnTo>
                  <a:lnTo>
                    <a:pt x="1498" y="710"/>
                  </a:lnTo>
                  <a:lnTo>
                    <a:pt x="1498" y="710"/>
                  </a:lnTo>
                  <a:lnTo>
                    <a:pt x="1498" y="710"/>
                  </a:lnTo>
                  <a:lnTo>
                    <a:pt x="1498" y="710"/>
                  </a:lnTo>
                  <a:lnTo>
                    <a:pt x="1502" y="710"/>
                  </a:lnTo>
                  <a:lnTo>
                    <a:pt x="1502" y="710"/>
                  </a:lnTo>
                  <a:lnTo>
                    <a:pt x="1527" y="710"/>
                  </a:lnTo>
                  <a:lnTo>
                    <a:pt x="1527" y="718"/>
                  </a:lnTo>
                  <a:lnTo>
                    <a:pt x="1538" y="718"/>
                  </a:lnTo>
                  <a:lnTo>
                    <a:pt x="1538" y="725"/>
                  </a:lnTo>
                  <a:lnTo>
                    <a:pt x="1541" y="725"/>
                  </a:lnTo>
                  <a:lnTo>
                    <a:pt x="1541" y="725"/>
                  </a:lnTo>
                  <a:lnTo>
                    <a:pt x="1548" y="725"/>
                  </a:lnTo>
                  <a:lnTo>
                    <a:pt x="1548" y="725"/>
                  </a:lnTo>
                  <a:lnTo>
                    <a:pt x="1553" y="725"/>
                  </a:lnTo>
                  <a:lnTo>
                    <a:pt x="1553" y="725"/>
                  </a:lnTo>
                  <a:lnTo>
                    <a:pt x="1557" y="725"/>
                  </a:lnTo>
                  <a:lnTo>
                    <a:pt x="1557" y="725"/>
                  </a:lnTo>
                  <a:lnTo>
                    <a:pt x="1559" y="725"/>
                  </a:lnTo>
                  <a:lnTo>
                    <a:pt x="1559" y="733"/>
                  </a:lnTo>
                  <a:lnTo>
                    <a:pt x="1561" y="733"/>
                  </a:lnTo>
                  <a:lnTo>
                    <a:pt x="1561" y="748"/>
                  </a:lnTo>
                  <a:lnTo>
                    <a:pt x="1569" y="748"/>
                  </a:lnTo>
                  <a:lnTo>
                    <a:pt x="1569" y="748"/>
                  </a:lnTo>
                  <a:lnTo>
                    <a:pt x="1580" y="748"/>
                  </a:lnTo>
                  <a:lnTo>
                    <a:pt x="1580" y="748"/>
                  </a:lnTo>
                  <a:lnTo>
                    <a:pt x="1583" y="748"/>
                  </a:lnTo>
                  <a:lnTo>
                    <a:pt x="1583" y="748"/>
                  </a:lnTo>
                  <a:lnTo>
                    <a:pt x="1585" y="748"/>
                  </a:lnTo>
                  <a:lnTo>
                    <a:pt x="1585" y="756"/>
                  </a:lnTo>
                  <a:lnTo>
                    <a:pt x="1585" y="756"/>
                  </a:lnTo>
                  <a:lnTo>
                    <a:pt x="1585" y="756"/>
                  </a:lnTo>
                  <a:lnTo>
                    <a:pt x="1590" y="756"/>
                  </a:lnTo>
                  <a:lnTo>
                    <a:pt x="1590" y="764"/>
                  </a:lnTo>
                  <a:lnTo>
                    <a:pt x="1598" y="764"/>
                  </a:lnTo>
                  <a:lnTo>
                    <a:pt x="1598" y="772"/>
                  </a:lnTo>
                  <a:lnTo>
                    <a:pt x="1609" y="772"/>
                  </a:lnTo>
                  <a:lnTo>
                    <a:pt x="1609" y="780"/>
                  </a:lnTo>
                  <a:lnTo>
                    <a:pt x="1616" y="780"/>
                  </a:lnTo>
                  <a:lnTo>
                    <a:pt x="1616" y="788"/>
                  </a:lnTo>
                  <a:lnTo>
                    <a:pt x="1625" y="788"/>
                  </a:lnTo>
                  <a:lnTo>
                    <a:pt x="1625" y="795"/>
                  </a:lnTo>
                  <a:lnTo>
                    <a:pt x="1638" y="795"/>
                  </a:lnTo>
                  <a:lnTo>
                    <a:pt x="1638" y="803"/>
                  </a:lnTo>
                  <a:lnTo>
                    <a:pt x="1651" y="803"/>
                  </a:lnTo>
                  <a:lnTo>
                    <a:pt x="1651" y="811"/>
                  </a:lnTo>
                  <a:lnTo>
                    <a:pt x="1683" y="811"/>
                  </a:lnTo>
                  <a:lnTo>
                    <a:pt x="1683" y="819"/>
                  </a:lnTo>
                  <a:lnTo>
                    <a:pt x="1699" y="819"/>
                  </a:lnTo>
                  <a:lnTo>
                    <a:pt x="1699" y="827"/>
                  </a:lnTo>
                  <a:lnTo>
                    <a:pt x="1702" y="827"/>
                  </a:lnTo>
                  <a:lnTo>
                    <a:pt x="1702" y="835"/>
                  </a:lnTo>
                  <a:lnTo>
                    <a:pt x="1707" y="835"/>
                  </a:lnTo>
                  <a:lnTo>
                    <a:pt x="1707" y="843"/>
                  </a:lnTo>
                  <a:lnTo>
                    <a:pt x="1728" y="843"/>
                  </a:lnTo>
                  <a:lnTo>
                    <a:pt x="1728" y="850"/>
                  </a:lnTo>
                  <a:lnTo>
                    <a:pt x="1733" y="850"/>
                  </a:lnTo>
                  <a:lnTo>
                    <a:pt x="1733" y="850"/>
                  </a:lnTo>
                  <a:lnTo>
                    <a:pt x="1752" y="850"/>
                  </a:lnTo>
                  <a:lnTo>
                    <a:pt x="1752" y="850"/>
                  </a:lnTo>
                  <a:lnTo>
                    <a:pt x="1754" y="850"/>
                  </a:lnTo>
                  <a:lnTo>
                    <a:pt x="1754" y="858"/>
                  </a:lnTo>
                  <a:lnTo>
                    <a:pt x="1762" y="858"/>
                  </a:lnTo>
                  <a:lnTo>
                    <a:pt x="1762" y="866"/>
                  </a:lnTo>
                  <a:lnTo>
                    <a:pt x="1764" y="866"/>
                  </a:lnTo>
                  <a:lnTo>
                    <a:pt x="1764" y="874"/>
                  </a:lnTo>
                  <a:lnTo>
                    <a:pt x="1780" y="874"/>
                  </a:lnTo>
                  <a:lnTo>
                    <a:pt x="1780" y="882"/>
                  </a:lnTo>
                  <a:lnTo>
                    <a:pt x="1785" y="882"/>
                  </a:lnTo>
                  <a:lnTo>
                    <a:pt x="1785" y="890"/>
                  </a:lnTo>
                  <a:lnTo>
                    <a:pt x="1806" y="890"/>
                  </a:lnTo>
                  <a:lnTo>
                    <a:pt x="1806" y="898"/>
                  </a:lnTo>
                  <a:lnTo>
                    <a:pt x="1826" y="898"/>
                  </a:lnTo>
                  <a:lnTo>
                    <a:pt x="1826" y="906"/>
                  </a:lnTo>
                  <a:lnTo>
                    <a:pt x="1840" y="906"/>
                  </a:lnTo>
                  <a:lnTo>
                    <a:pt x="1840" y="914"/>
                  </a:lnTo>
                  <a:lnTo>
                    <a:pt x="1842" y="914"/>
                  </a:lnTo>
                  <a:lnTo>
                    <a:pt x="1842" y="914"/>
                  </a:lnTo>
                  <a:lnTo>
                    <a:pt x="1851" y="914"/>
                  </a:lnTo>
                  <a:lnTo>
                    <a:pt x="1851" y="914"/>
                  </a:lnTo>
                  <a:lnTo>
                    <a:pt x="1856" y="914"/>
                  </a:lnTo>
                  <a:lnTo>
                    <a:pt x="1856" y="922"/>
                  </a:lnTo>
                  <a:lnTo>
                    <a:pt x="1859" y="922"/>
                  </a:lnTo>
                  <a:lnTo>
                    <a:pt x="1859" y="930"/>
                  </a:lnTo>
                  <a:lnTo>
                    <a:pt x="1872" y="930"/>
                  </a:lnTo>
                  <a:lnTo>
                    <a:pt x="1872" y="938"/>
                  </a:lnTo>
                  <a:lnTo>
                    <a:pt x="1874" y="938"/>
                  </a:lnTo>
                  <a:lnTo>
                    <a:pt x="1874" y="946"/>
                  </a:lnTo>
                  <a:lnTo>
                    <a:pt x="1895" y="946"/>
                  </a:lnTo>
                  <a:lnTo>
                    <a:pt x="1895" y="946"/>
                  </a:lnTo>
                  <a:lnTo>
                    <a:pt x="1900" y="946"/>
                  </a:lnTo>
                  <a:lnTo>
                    <a:pt x="1900" y="946"/>
                  </a:lnTo>
                  <a:lnTo>
                    <a:pt x="1901" y="946"/>
                  </a:lnTo>
                  <a:lnTo>
                    <a:pt x="1901" y="954"/>
                  </a:lnTo>
                  <a:lnTo>
                    <a:pt x="1921" y="954"/>
                  </a:lnTo>
                  <a:lnTo>
                    <a:pt x="1921" y="954"/>
                  </a:lnTo>
                  <a:lnTo>
                    <a:pt x="1943" y="954"/>
                  </a:lnTo>
                  <a:lnTo>
                    <a:pt x="1943" y="962"/>
                  </a:lnTo>
                  <a:lnTo>
                    <a:pt x="1965" y="962"/>
                  </a:lnTo>
                  <a:lnTo>
                    <a:pt x="1965" y="962"/>
                  </a:lnTo>
                  <a:lnTo>
                    <a:pt x="1973" y="962"/>
                  </a:lnTo>
                  <a:lnTo>
                    <a:pt x="1973" y="962"/>
                  </a:lnTo>
                  <a:lnTo>
                    <a:pt x="1976" y="962"/>
                  </a:lnTo>
                  <a:lnTo>
                    <a:pt x="1976" y="962"/>
                  </a:lnTo>
                  <a:lnTo>
                    <a:pt x="1985" y="962"/>
                  </a:lnTo>
                  <a:lnTo>
                    <a:pt x="1985" y="962"/>
                  </a:lnTo>
                  <a:lnTo>
                    <a:pt x="2002" y="962"/>
                  </a:lnTo>
                  <a:lnTo>
                    <a:pt x="2002" y="970"/>
                  </a:lnTo>
                  <a:lnTo>
                    <a:pt x="2014" y="970"/>
                  </a:lnTo>
                  <a:lnTo>
                    <a:pt x="2014" y="970"/>
                  </a:lnTo>
                  <a:lnTo>
                    <a:pt x="2014" y="970"/>
                  </a:lnTo>
                  <a:lnTo>
                    <a:pt x="2014" y="970"/>
                  </a:lnTo>
                  <a:lnTo>
                    <a:pt x="2018" y="970"/>
                  </a:lnTo>
                  <a:lnTo>
                    <a:pt x="2018" y="970"/>
                  </a:lnTo>
                  <a:lnTo>
                    <a:pt x="2021" y="970"/>
                  </a:lnTo>
                  <a:lnTo>
                    <a:pt x="2021" y="978"/>
                  </a:lnTo>
                  <a:lnTo>
                    <a:pt x="2027" y="978"/>
                  </a:lnTo>
                  <a:lnTo>
                    <a:pt x="2027" y="978"/>
                  </a:lnTo>
                  <a:lnTo>
                    <a:pt x="2036" y="978"/>
                  </a:lnTo>
                  <a:lnTo>
                    <a:pt x="2036" y="978"/>
                  </a:lnTo>
                  <a:lnTo>
                    <a:pt x="2037" y="978"/>
                  </a:lnTo>
                  <a:lnTo>
                    <a:pt x="2037" y="978"/>
                  </a:lnTo>
                  <a:lnTo>
                    <a:pt x="2050" y="978"/>
                  </a:lnTo>
                  <a:lnTo>
                    <a:pt x="2050" y="987"/>
                  </a:lnTo>
                  <a:lnTo>
                    <a:pt x="2053" y="987"/>
                  </a:lnTo>
                  <a:lnTo>
                    <a:pt x="2053" y="995"/>
                  </a:lnTo>
                  <a:lnTo>
                    <a:pt x="2062" y="995"/>
                  </a:lnTo>
                  <a:lnTo>
                    <a:pt x="2062" y="1004"/>
                  </a:lnTo>
                  <a:lnTo>
                    <a:pt x="2066" y="1004"/>
                  </a:lnTo>
                  <a:lnTo>
                    <a:pt x="2066" y="1004"/>
                  </a:lnTo>
                  <a:lnTo>
                    <a:pt x="2067" y="1004"/>
                  </a:lnTo>
                  <a:lnTo>
                    <a:pt x="2067" y="1012"/>
                  </a:lnTo>
                  <a:lnTo>
                    <a:pt x="2070" y="1012"/>
                  </a:lnTo>
                  <a:lnTo>
                    <a:pt x="2070" y="1020"/>
                  </a:lnTo>
                  <a:lnTo>
                    <a:pt x="2079" y="1020"/>
                  </a:lnTo>
                  <a:lnTo>
                    <a:pt x="2079" y="1020"/>
                  </a:lnTo>
                  <a:lnTo>
                    <a:pt x="2086" y="1020"/>
                  </a:lnTo>
                  <a:lnTo>
                    <a:pt x="2086" y="1020"/>
                  </a:lnTo>
                  <a:lnTo>
                    <a:pt x="2096" y="1020"/>
                  </a:lnTo>
                  <a:lnTo>
                    <a:pt x="2096" y="1020"/>
                  </a:lnTo>
                  <a:lnTo>
                    <a:pt x="2105" y="1020"/>
                  </a:lnTo>
                  <a:lnTo>
                    <a:pt x="2105" y="1029"/>
                  </a:lnTo>
                  <a:lnTo>
                    <a:pt x="2111" y="1029"/>
                  </a:lnTo>
                  <a:lnTo>
                    <a:pt x="2111" y="1029"/>
                  </a:lnTo>
                  <a:lnTo>
                    <a:pt x="2119" y="1029"/>
                  </a:lnTo>
                  <a:lnTo>
                    <a:pt x="2119" y="1038"/>
                  </a:lnTo>
                  <a:lnTo>
                    <a:pt x="2124" y="1038"/>
                  </a:lnTo>
                  <a:lnTo>
                    <a:pt x="2124" y="1038"/>
                  </a:lnTo>
                  <a:lnTo>
                    <a:pt x="2127" y="1038"/>
                  </a:lnTo>
                  <a:lnTo>
                    <a:pt x="2127" y="1038"/>
                  </a:lnTo>
                  <a:lnTo>
                    <a:pt x="2134" y="1038"/>
                  </a:lnTo>
                  <a:lnTo>
                    <a:pt x="2134" y="1038"/>
                  </a:lnTo>
                  <a:lnTo>
                    <a:pt x="2140" y="1038"/>
                  </a:lnTo>
                  <a:lnTo>
                    <a:pt x="2140" y="1038"/>
                  </a:lnTo>
                  <a:lnTo>
                    <a:pt x="2144" y="1038"/>
                  </a:lnTo>
                  <a:lnTo>
                    <a:pt x="2144" y="1038"/>
                  </a:lnTo>
                  <a:lnTo>
                    <a:pt x="2145" y="1038"/>
                  </a:lnTo>
                  <a:lnTo>
                    <a:pt x="2145" y="1038"/>
                  </a:lnTo>
                  <a:lnTo>
                    <a:pt x="2147" y="1038"/>
                  </a:lnTo>
                  <a:lnTo>
                    <a:pt x="2147" y="1046"/>
                  </a:lnTo>
                  <a:lnTo>
                    <a:pt x="2157" y="1046"/>
                  </a:lnTo>
                  <a:lnTo>
                    <a:pt x="2157" y="1055"/>
                  </a:lnTo>
                  <a:lnTo>
                    <a:pt x="2158" y="1055"/>
                  </a:lnTo>
                  <a:lnTo>
                    <a:pt x="2158" y="1055"/>
                  </a:lnTo>
                  <a:lnTo>
                    <a:pt x="2158" y="1055"/>
                  </a:lnTo>
                  <a:lnTo>
                    <a:pt x="2158" y="1055"/>
                  </a:lnTo>
                  <a:lnTo>
                    <a:pt x="2158" y="1055"/>
                  </a:lnTo>
                  <a:lnTo>
                    <a:pt x="2158" y="1055"/>
                  </a:lnTo>
                  <a:lnTo>
                    <a:pt x="2170" y="1055"/>
                  </a:lnTo>
                  <a:lnTo>
                    <a:pt x="2170" y="1055"/>
                  </a:lnTo>
                  <a:lnTo>
                    <a:pt x="2208" y="1055"/>
                  </a:lnTo>
                  <a:lnTo>
                    <a:pt x="2208" y="1055"/>
                  </a:lnTo>
                  <a:lnTo>
                    <a:pt x="2208" y="1055"/>
                  </a:lnTo>
                  <a:lnTo>
                    <a:pt x="2208" y="1055"/>
                  </a:lnTo>
                  <a:lnTo>
                    <a:pt x="2211" y="1055"/>
                  </a:lnTo>
                  <a:lnTo>
                    <a:pt x="2211" y="1055"/>
                  </a:lnTo>
                  <a:lnTo>
                    <a:pt x="2212" y="1055"/>
                  </a:lnTo>
                  <a:lnTo>
                    <a:pt x="2212" y="1055"/>
                  </a:lnTo>
                  <a:lnTo>
                    <a:pt x="2228" y="1055"/>
                  </a:lnTo>
                  <a:lnTo>
                    <a:pt x="2228" y="1064"/>
                  </a:lnTo>
                  <a:lnTo>
                    <a:pt x="2238" y="1064"/>
                  </a:lnTo>
                  <a:lnTo>
                    <a:pt x="2238" y="1074"/>
                  </a:lnTo>
                  <a:lnTo>
                    <a:pt x="2244" y="1074"/>
                  </a:lnTo>
                  <a:lnTo>
                    <a:pt x="2244" y="1083"/>
                  </a:lnTo>
                  <a:lnTo>
                    <a:pt x="2250" y="1083"/>
                  </a:lnTo>
                  <a:lnTo>
                    <a:pt x="2250" y="1092"/>
                  </a:lnTo>
                  <a:lnTo>
                    <a:pt x="2287" y="1092"/>
                  </a:lnTo>
                  <a:lnTo>
                    <a:pt x="2287" y="1092"/>
                  </a:lnTo>
                  <a:lnTo>
                    <a:pt x="2287" y="1092"/>
                  </a:lnTo>
                  <a:lnTo>
                    <a:pt x="2287" y="1092"/>
                  </a:lnTo>
                  <a:lnTo>
                    <a:pt x="2309" y="1092"/>
                  </a:lnTo>
                  <a:lnTo>
                    <a:pt x="2309" y="1101"/>
                  </a:lnTo>
                  <a:lnTo>
                    <a:pt x="2331" y="1101"/>
                  </a:lnTo>
                  <a:lnTo>
                    <a:pt x="2331" y="1101"/>
                  </a:lnTo>
                  <a:lnTo>
                    <a:pt x="2355" y="1101"/>
                  </a:lnTo>
                  <a:lnTo>
                    <a:pt x="2355" y="1101"/>
                  </a:lnTo>
                  <a:lnTo>
                    <a:pt x="2361" y="1101"/>
                  </a:lnTo>
                  <a:lnTo>
                    <a:pt x="2361" y="1101"/>
                  </a:lnTo>
                  <a:lnTo>
                    <a:pt x="2368" y="1101"/>
                  </a:lnTo>
                  <a:lnTo>
                    <a:pt x="2368" y="1101"/>
                  </a:lnTo>
                  <a:lnTo>
                    <a:pt x="2375" y="1101"/>
                  </a:lnTo>
                  <a:lnTo>
                    <a:pt x="2375" y="1101"/>
                  </a:lnTo>
                  <a:lnTo>
                    <a:pt x="2388" y="1101"/>
                  </a:lnTo>
                  <a:lnTo>
                    <a:pt x="2388" y="1101"/>
                  </a:lnTo>
                  <a:lnTo>
                    <a:pt x="2410" y="1101"/>
                  </a:lnTo>
                  <a:lnTo>
                    <a:pt x="2410" y="1111"/>
                  </a:lnTo>
                  <a:lnTo>
                    <a:pt x="2410" y="1111"/>
                  </a:lnTo>
                  <a:lnTo>
                    <a:pt x="2410" y="1111"/>
                  </a:lnTo>
                  <a:lnTo>
                    <a:pt x="2411" y="1111"/>
                  </a:lnTo>
                  <a:lnTo>
                    <a:pt x="2411" y="1121"/>
                  </a:lnTo>
                  <a:lnTo>
                    <a:pt x="2416" y="1121"/>
                  </a:lnTo>
                  <a:lnTo>
                    <a:pt x="2416" y="1130"/>
                  </a:lnTo>
                  <a:lnTo>
                    <a:pt x="2420" y="1130"/>
                  </a:lnTo>
                  <a:lnTo>
                    <a:pt x="2420" y="1140"/>
                  </a:lnTo>
                  <a:lnTo>
                    <a:pt x="2426" y="1140"/>
                  </a:lnTo>
                  <a:lnTo>
                    <a:pt x="2426" y="1140"/>
                  </a:lnTo>
                  <a:lnTo>
                    <a:pt x="2429" y="1140"/>
                  </a:lnTo>
                  <a:lnTo>
                    <a:pt x="2429" y="1149"/>
                  </a:lnTo>
                  <a:lnTo>
                    <a:pt x="2439" y="1149"/>
                  </a:lnTo>
                  <a:lnTo>
                    <a:pt x="2439" y="1159"/>
                  </a:lnTo>
                  <a:lnTo>
                    <a:pt x="2442" y="1159"/>
                  </a:lnTo>
                  <a:lnTo>
                    <a:pt x="2442" y="1169"/>
                  </a:lnTo>
                  <a:lnTo>
                    <a:pt x="2452" y="1169"/>
                  </a:lnTo>
                  <a:lnTo>
                    <a:pt x="2452" y="1179"/>
                  </a:lnTo>
                  <a:lnTo>
                    <a:pt x="2461" y="1179"/>
                  </a:lnTo>
                  <a:lnTo>
                    <a:pt x="2461" y="1179"/>
                  </a:lnTo>
                  <a:lnTo>
                    <a:pt x="2462" y="1179"/>
                  </a:lnTo>
                  <a:lnTo>
                    <a:pt x="2462" y="1179"/>
                  </a:lnTo>
                  <a:lnTo>
                    <a:pt x="2471" y="1179"/>
                  </a:lnTo>
                  <a:lnTo>
                    <a:pt x="2471" y="1179"/>
                  </a:lnTo>
                  <a:lnTo>
                    <a:pt x="2479" y="1179"/>
                  </a:lnTo>
                  <a:lnTo>
                    <a:pt x="2479" y="1179"/>
                  </a:lnTo>
                  <a:lnTo>
                    <a:pt x="2481" y="1179"/>
                  </a:lnTo>
                  <a:lnTo>
                    <a:pt x="2481" y="1179"/>
                  </a:lnTo>
                  <a:lnTo>
                    <a:pt x="2490" y="1179"/>
                  </a:lnTo>
                  <a:lnTo>
                    <a:pt x="2490" y="1189"/>
                  </a:lnTo>
                  <a:lnTo>
                    <a:pt x="2530" y="1189"/>
                  </a:lnTo>
                  <a:lnTo>
                    <a:pt x="2530" y="1198"/>
                  </a:lnTo>
                  <a:lnTo>
                    <a:pt x="2539" y="1198"/>
                  </a:lnTo>
                  <a:lnTo>
                    <a:pt x="2539" y="1198"/>
                  </a:lnTo>
                  <a:lnTo>
                    <a:pt x="2552" y="1198"/>
                  </a:lnTo>
                  <a:lnTo>
                    <a:pt x="2552" y="1208"/>
                  </a:lnTo>
                  <a:lnTo>
                    <a:pt x="2568" y="1208"/>
                  </a:lnTo>
                  <a:lnTo>
                    <a:pt x="2568" y="1218"/>
                  </a:lnTo>
                  <a:lnTo>
                    <a:pt x="2569" y="1218"/>
                  </a:lnTo>
                  <a:lnTo>
                    <a:pt x="2569" y="1229"/>
                  </a:lnTo>
                  <a:lnTo>
                    <a:pt x="2576" y="1229"/>
                  </a:lnTo>
                  <a:lnTo>
                    <a:pt x="2576" y="1229"/>
                  </a:lnTo>
                  <a:lnTo>
                    <a:pt x="2579" y="1229"/>
                  </a:lnTo>
                  <a:lnTo>
                    <a:pt x="2579" y="1229"/>
                  </a:lnTo>
                  <a:lnTo>
                    <a:pt x="2604" y="1229"/>
                  </a:lnTo>
                  <a:lnTo>
                    <a:pt x="2604" y="1239"/>
                  </a:lnTo>
                  <a:lnTo>
                    <a:pt x="2607" y="1239"/>
                  </a:lnTo>
                  <a:lnTo>
                    <a:pt x="2607" y="1239"/>
                  </a:lnTo>
                  <a:lnTo>
                    <a:pt x="2628" y="1239"/>
                  </a:lnTo>
                  <a:lnTo>
                    <a:pt x="2628" y="1249"/>
                  </a:lnTo>
                  <a:lnTo>
                    <a:pt x="2631" y="1249"/>
                  </a:lnTo>
                  <a:lnTo>
                    <a:pt x="2631" y="1259"/>
                  </a:lnTo>
                  <a:lnTo>
                    <a:pt x="2631" y="1259"/>
                  </a:lnTo>
                  <a:lnTo>
                    <a:pt x="2631" y="1259"/>
                  </a:lnTo>
                  <a:lnTo>
                    <a:pt x="2631" y="1259"/>
                  </a:lnTo>
                  <a:lnTo>
                    <a:pt x="2631" y="1259"/>
                  </a:lnTo>
                  <a:lnTo>
                    <a:pt x="2644" y="1259"/>
                  </a:lnTo>
                  <a:lnTo>
                    <a:pt x="2644" y="1259"/>
                  </a:lnTo>
                  <a:lnTo>
                    <a:pt x="2647" y="1259"/>
                  </a:lnTo>
                  <a:lnTo>
                    <a:pt x="2647" y="1269"/>
                  </a:lnTo>
                  <a:lnTo>
                    <a:pt x="2654" y="1269"/>
                  </a:lnTo>
                  <a:lnTo>
                    <a:pt x="2654" y="1269"/>
                  </a:lnTo>
                  <a:lnTo>
                    <a:pt x="2672" y="1269"/>
                  </a:lnTo>
                  <a:lnTo>
                    <a:pt x="2672" y="1269"/>
                  </a:lnTo>
                  <a:lnTo>
                    <a:pt x="2691" y="1269"/>
                  </a:lnTo>
                  <a:lnTo>
                    <a:pt x="2691" y="1269"/>
                  </a:lnTo>
                  <a:lnTo>
                    <a:pt x="2693" y="1269"/>
                  </a:lnTo>
                  <a:lnTo>
                    <a:pt x="2693" y="1269"/>
                  </a:lnTo>
                  <a:lnTo>
                    <a:pt x="2712" y="1269"/>
                  </a:lnTo>
                  <a:lnTo>
                    <a:pt x="2712" y="1280"/>
                  </a:lnTo>
                  <a:lnTo>
                    <a:pt x="2714" y="1280"/>
                  </a:lnTo>
                  <a:lnTo>
                    <a:pt x="2714" y="1280"/>
                  </a:lnTo>
                  <a:lnTo>
                    <a:pt x="2715" y="1280"/>
                  </a:lnTo>
                  <a:lnTo>
                    <a:pt x="2715" y="1291"/>
                  </a:lnTo>
                  <a:lnTo>
                    <a:pt x="2721" y="1291"/>
                  </a:lnTo>
                  <a:lnTo>
                    <a:pt x="2721" y="1291"/>
                  </a:lnTo>
                  <a:lnTo>
                    <a:pt x="2728" y="1291"/>
                  </a:lnTo>
                  <a:lnTo>
                    <a:pt x="2728" y="1291"/>
                  </a:lnTo>
                  <a:lnTo>
                    <a:pt x="2732" y="1291"/>
                  </a:lnTo>
                  <a:lnTo>
                    <a:pt x="2732" y="1291"/>
                  </a:lnTo>
                  <a:lnTo>
                    <a:pt x="2745" y="1291"/>
                  </a:lnTo>
                  <a:lnTo>
                    <a:pt x="2745" y="1291"/>
                  </a:lnTo>
                  <a:lnTo>
                    <a:pt x="2764" y="1291"/>
                  </a:lnTo>
                  <a:lnTo>
                    <a:pt x="2764" y="1291"/>
                  </a:lnTo>
                  <a:lnTo>
                    <a:pt x="2789" y="1291"/>
                  </a:lnTo>
                  <a:lnTo>
                    <a:pt x="2789" y="1291"/>
                  </a:lnTo>
                  <a:lnTo>
                    <a:pt x="2793" y="1291"/>
                  </a:lnTo>
                  <a:lnTo>
                    <a:pt x="2793" y="1291"/>
                  </a:lnTo>
                  <a:lnTo>
                    <a:pt x="2798" y="1291"/>
                  </a:lnTo>
                  <a:lnTo>
                    <a:pt x="2798" y="1291"/>
                  </a:lnTo>
                  <a:lnTo>
                    <a:pt x="2799" y="1291"/>
                  </a:lnTo>
                  <a:lnTo>
                    <a:pt x="2799" y="1291"/>
                  </a:lnTo>
                  <a:lnTo>
                    <a:pt x="2834" y="1291"/>
                  </a:lnTo>
                  <a:lnTo>
                    <a:pt x="2834" y="1291"/>
                  </a:lnTo>
                  <a:lnTo>
                    <a:pt x="2860" y="1291"/>
                  </a:lnTo>
                  <a:lnTo>
                    <a:pt x="2860" y="1302"/>
                  </a:lnTo>
                  <a:lnTo>
                    <a:pt x="2887" y="1302"/>
                  </a:lnTo>
                  <a:lnTo>
                    <a:pt x="2887" y="1302"/>
                  </a:lnTo>
                  <a:lnTo>
                    <a:pt x="2893" y="1302"/>
                  </a:lnTo>
                  <a:lnTo>
                    <a:pt x="2893" y="1302"/>
                  </a:lnTo>
                  <a:lnTo>
                    <a:pt x="2902" y="1302"/>
                  </a:lnTo>
                  <a:lnTo>
                    <a:pt x="2902" y="1302"/>
                  </a:lnTo>
                  <a:lnTo>
                    <a:pt x="2920" y="1302"/>
                  </a:lnTo>
                  <a:lnTo>
                    <a:pt x="2920" y="1326"/>
                  </a:lnTo>
                  <a:lnTo>
                    <a:pt x="2941" y="1326"/>
                  </a:lnTo>
                  <a:lnTo>
                    <a:pt x="2941" y="1337"/>
                  </a:lnTo>
                  <a:lnTo>
                    <a:pt x="2945" y="1337"/>
                  </a:lnTo>
                  <a:lnTo>
                    <a:pt x="2945" y="1337"/>
                  </a:lnTo>
                  <a:lnTo>
                    <a:pt x="2962" y="1337"/>
                  </a:lnTo>
                  <a:lnTo>
                    <a:pt x="2962" y="1337"/>
                  </a:lnTo>
                  <a:lnTo>
                    <a:pt x="2980" y="1337"/>
                  </a:lnTo>
                  <a:lnTo>
                    <a:pt x="2980" y="1349"/>
                  </a:lnTo>
                  <a:lnTo>
                    <a:pt x="2993" y="1349"/>
                  </a:lnTo>
                  <a:lnTo>
                    <a:pt x="2993" y="1349"/>
                  </a:lnTo>
                  <a:lnTo>
                    <a:pt x="2997" y="1349"/>
                  </a:lnTo>
                  <a:lnTo>
                    <a:pt x="2997" y="1361"/>
                  </a:lnTo>
                  <a:lnTo>
                    <a:pt x="3014" y="1361"/>
                  </a:lnTo>
                  <a:lnTo>
                    <a:pt x="3014" y="1361"/>
                  </a:lnTo>
                  <a:lnTo>
                    <a:pt x="3017" y="1361"/>
                  </a:lnTo>
                  <a:lnTo>
                    <a:pt x="3017" y="1361"/>
                  </a:lnTo>
                  <a:lnTo>
                    <a:pt x="3035" y="1361"/>
                  </a:lnTo>
                  <a:lnTo>
                    <a:pt x="3035" y="1373"/>
                  </a:lnTo>
                  <a:lnTo>
                    <a:pt x="3078" y="1373"/>
                  </a:lnTo>
                  <a:lnTo>
                    <a:pt x="3078" y="1386"/>
                  </a:lnTo>
                  <a:lnTo>
                    <a:pt x="3079" y="1386"/>
                  </a:lnTo>
                  <a:lnTo>
                    <a:pt x="3079" y="1398"/>
                  </a:lnTo>
                  <a:lnTo>
                    <a:pt x="3103" y="1398"/>
                  </a:lnTo>
                  <a:lnTo>
                    <a:pt x="3103" y="1398"/>
                  </a:lnTo>
                  <a:lnTo>
                    <a:pt x="3105" y="1398"/>
                  </a:lnTo>
                  <a:lnTo>
                    <a:pt x="3105" y="1410"/>
                  </a:lnTo>
                  <a:lnTo>
                    <a:pt x="3117" y="1410"/>
                  </a:lnTo>
                  <a:lnTo>
                    <a:pt x="3117" y="1410"/>
                  </a:lnTo>
                  <a:lnTo>
                    <a:pt x="3127" y="1410"/>
                  </a:lnTo>
                  <a:lnTo>
                    <a:pt x="3127" y="1410"/>
                  </a:lnTo>
                  <a:lnTo>
                    <a:pt x="3147" y="1410"/>
                  </a:lnTo>
                  <a:lnTo>
                    <a:pt x="3147" y="1423"/>
                  </a:lnTo>
                  <a:lnTo>
                    <a:pt x="3157" y="1423"/>
                  </a:lnTo>
                  <a:lnTo>
                    <a:pt x="3157" y="1423"/>
                  </a:lnTo>
                  <a:lnTo>
                    <a:pt x="3172" y="1423"/>
                  </a:lnTo>
                  <a:lnTo>
                    <a:pt x="3172" y="1423"/>
                  </a:lnTo>
                  <a:lnTo>
                    <a:pt x="3173" y="1423"/>
                  </a:lnTo>
                  <a:lnTo>
                    <a:pt x="3173" y="1435"/>
                  </a:lnTo>
                  <a:lnTo>
                    <a:pt x="3185" y="1435"/>
                  </a:lnTo>
                  <a:lnTo>
                    <a:pt x="3185" y="1435"/>
                  </a:lnTo>
                  <a:lnTo>
                    <a:pt x="3191" y="1435"/>
                  </a:lnTo>
                  <a:lnTo>
                    <a:pt x="3191" y="1435"/>
                  </a:lnTo>
                  <a:lnTo>
                    <a:pt x="3204" y="1435"/>
                  </a:lnTo>
                  <a:lnTo>
                    <a:pt x="3204" y="1435"/>
                  </a:lnTo>
                  <a:lnTo>
                    <a:pt x="3207" y="1435"/>
                  </a:lnTo>
                  <a:lnTo>
                    <a:pt x="3207" y="1435"/>
                  </a:lnTo>
                  <a:lnTo>
                    <a:pt x="3214" y="1435"/>
                  </a:lnTo>
                  <a:lnTo>
                    <a:pt x="3214" y="1435"/>
                  </a:lnTo>
                  <a:lnTo>
                    <a:pt x="3225" y="1435"/>
                  </a:lnTo>
                  <a:lnTo>
                    <a:pt x="3225" y="1448"/>
                  </a:lnTo>
                  <a:lnTo>
                    <a:pt x="3240" y="1448"/>
                  </a:lnTo>
                  <a:lnTo>
                    <a:pt x="3240" y="1448"/>
                  </a:lnTo>
                  <a:lnTo>
                    <a:pt x="3267" y="1448"/>
                  </a:lnTo>
                  <a:lnTo>
                    <a:pt x="3267" y="1462"/>
                  </a:lnTo>
                  <a:lnTo>
                    <a:pt x="3267" y="1462"/>
                  </a:lnTo>
                  <a:lnTo>
                    <a:pt x="3267" y="1462"/>
                  </a:lnTo>
                  <a:lnTo>
                    <a:pt x="3331" y="1462"/>
                  </a:lnTo>
                  <a:lnTo>
                    <a:pt x="3331" y="1462"/>
                  </a:lnTo>
                  <a:lnTo>
                    <a:pt x="3338" y="1462"/>
                  </a:lnTo>
                  <a:lnTo>
                    <a:pt x="3338" y="1475"/>
                  </a:lnTo>
                  <a:lnTo>
                    <a:pt x="3356" y="1475"/>
                  </a:lnTo>
                  <a:lnTo>
                    <a:pt x="3356" y="1475"/>
                  </a:lnTo>
                  <a:lnTo>
                    <a:pt x="3412" y="1475"/>
                  </a:lnTo>
                  <a:lnTo>
                    <a:pt x="3412" y="1475"/>
                  </a:lnTo>
                  <a:lnTo>
                    <a:pt x="3421" y="1475"/>
                  </a:lnTo>
                  <a:lnTo>
                    <a:pt x="3421" y="1475"/>
                  </a:lnTo>
                  <a:lnTo>
                    <a:pt x="3454" y="1475"/>
                  </a:lnTo>
                  <a:lnTo>
                    <a:pt x="3454" y="1475"/>
                  </a:lnTo>
                  <a:lnTo>
                    <a:pt x="3489" y="1475"/>
                  </a:lnTo>
                  <a:lnTo>
                    <a:pt x="3489" y="1490"/>
                  </a:lnTo>
                  <a:lnTo>
                    <a:pt x="3490" y="1490"/>
                  </a:lnTo>
                  <a:lnTo>
                    <a:pt x="3490" y="1490"/>
                  </a:lnTo>
                  <a:lnTo>
                    <a:pt x="3502" y="1490"/>
                  </a:lnTo>
                  <a:lnTo>
                    <a:pt x="3502" y="1490"/>
                  </a:lnTo>
                  <a:lnTo>
                    <a:pt x="3529" y="1490"/>
                  </a:lnTo>
                  <a:lnTo>
                    <a:pt x="3529" y="1504"/>
                  </a:lnTo>
                  <a:lnTo>
                    <a:pt x="3536" y="1504"/>
                  </a:lnTo>
                  <a:lnTo>
                    <a:pt x="3536" y="1504"/>
                  </a:lnTo>
                  <a:lnTo>
                    <a:pt x="3538" y="1504"/>
                  </a:lnTo>
                  <a:lnTo>
                    <a:pt x="3538" y="1519"/>
                  </a:lnTo>
                  <a:lnTo>
                    <a:pt x="3544" y="1519"/>
                  </a:lnTo>
                  <a:lnTo>
                    <a:pt x="3544" y="1533"/>
                  </a:lnTo>
                  <a:lnTo>
                    <a:pt x="3570" y="1533"/>
                  </a:lnTo>
                  <a:lnTo>
                    <a:pt x="3570" y="1533"/>
                  </a:lnTo>
                  <a:lnTo>
                    <a:pt x="3596" y="1533"/>
                  </a:lnTo>
                  <a:lnTo>
                    <a:pt x="3596" y="1533"/>
                  </a:lnTo>
                  <a:lnTo>
                    <a:pt x="3614" y="1533"/>
                  </a:lnTo>
                  <a:lnTo>
                    <a:pt x="3614" y="1548"/>
                  </a:lnTo>
                  <a:lnTo>
                    <a:pt x="3623" y="1548"/>
                  </a:lnTo>
                  <a:lnTo>
                    <a:pt x="3623" y="1548"/>
                  </a:lnTo>
                  <a:lnTo>
                    <a:pt x="3624" y="1548"/>
                  </a:lnTo>
                  <a:lnTo>
                    <a:pt x="3624" y="1563"/>
                  </a:lnTo>
                  <a:lnTo>
                    <a:pt x="3640" y="1563"/>
                  </a:lnTo>
                  <a:lnTo>
                    <a:pt x="3640" y="1563"/>
                  </a:lnTo>
                  <a:lnTo>
                    <a:pt x="3643" y="1563"/>
                  </a:lnTo>
                  <a:lnTo>
                    <a:pt x="3643" y="1563"/>
                  </a:lnTo>
                  <a:lnTo>
                    <a:pt x="3656" y="1563"/>
                  </a:lnTo>
                  <a:lnTo>
                    <a:pt x="3656" y="1578"/>
                  </a:lnTo>
                  <a:lnTo>
                    <a:pt x="3688" y="1578"/>
                  </a:lnTo>
                  <a:lnTo>
                    <a:pt x="3688" y="1594"/>
                  </a:lnTo>
                  <a:lnTo>
                    <a:pt x="3692" y="1594"/>
                  </a:lnTo>
                  <a:lnTo>
                    <a:pt x="3692" y="1609"/>
                  </a:lnTo>
                  <a:lnTo>
                    <a:pt x="3703" y="1609"/>
                  </a:lnTo>
                  <a:lnTo>
                    <a:pt x="3703" y="1609"/>
                  </a:lnTo>
                  <a:lnTo>
                    <a:pt x="3705" y="1609"/>
                  </a:lnTo>
                  <a:lnTo>
                    <a:pt x="3705" y="1609"/>
                  </a:lnTo>
                  <a:lnTo>
                    <a:pt x="3711" y="1609"/>
                  </a:lnTo>
                  <a:lnTo>
                    <a:pt x="3711" y="1609"/>
                  </a:lnTo>
                  <a:lnTo>
                    <a:pt x="3726" y="1609"/>
                  </a:lnTo>
                  <a:lnTo>
                    <a:pt x="3726" y="1625"/>
                  </a:lnTo>
                  <a:lnTo>
                    <a:pt x="3768" y="1625"/>
                  </a:lnTo>
                  <a:lnTo>
                    <a:pt x="3768" y="1641"/>
                  </a:lnTo>
                  <a:lnTo>
                    <a:pt x="3776" y="1641"/>
                  </a:lnTo>
                  <a:lnTo>
                    <a:pt x="3776" y="1657"/>
                  </a:lnTo>
                  <a:lnTo>
                    <a:pt x="3778" y="1657"/>
                  </a:lnTo>
                  <a:lnTo>
                    <a:pt x="3778" y="1657"/>
                  </a:lnTo>
                  <a:lnTo>
                    <a:pt x="3778" y="1657"/>
                  </a:lnTo>
                  <a:lnTo>
                    <a:pt x="3778" y="1657"/>
                  </a:lnTo>
                  <a:lnTo>
                    <a:pt x="3804" y="1657"/>
                  </a:lnTo>
                  <a:lnTo>
                    <a:pt x="3804" y="1657"/>
                  </a:lnTo>
                  <a:lnTo>
                    <a:pt x="3804" y="1657"/>
                  </a:lnTo>
                  <a:lnTo>
                    <a:pt x="3804" y="1657"/>
                  </a:lnTo>
                  <a:lnTo>
                    <a:pt x="3838" y="1657"/>
                  </a:lnTo>
                  <a:lnTo>
                    <a:pt x="3838" y="1657"/>
                  </a:lnTo>
                  <a:lnTo>
                    <a:pt x="3844" y="1657"/>
                  </a:lnTo>
                  <a:lnTo>
                    <a:pt x="3844" y="1657"/>
                  </a:lnTo>
                  <a:lnTo>
                    <a:pt x="3847" y="1657"/>
                  </a:lnTo>
                  <a:lnTo>
                    <a:pt x="3847" y="1657"/>
                  </a:lnTo>
                  <a:lnTo>
                    <a:pt x="3850" y="1657"/>
                  </a:lnTo>
                  <a:lnTo>
                    <a:pt x="3850" y="1657"/>
                  </a:lnTo>
                  <a:lnTo>
                    <a:pt x="3856" y="1657"/>
                  </a:lnTo>
                  <a:lnTo>
                    <a:pt x="3856" y="1657"/>
                  </a:lnTo>
                  <a:lnTo>
                    <a:pt x="3860" y="1657"/>
                  </a:lnTo>
                  <a:lnTo>
                    <a:pt x="3860" y="1657"/>
                  </a:lnTo>
                  <a:lnTo>
                    <a:pt x="3886" y="1657"/>
                  </a:lnTo>
                  <a:lnTo>
                    <a:pt x="3886" y="1657"/>
                  </a:lnTo>
                  <a:lnTo>
                    <a:pt x="3918" y="1657"/>
                  </a:lnTo>
                  <a:lnTo>
                    <a:pt x="3918" y="1657"/>
                  </a:lnTo>
                  <a:lnTo>
                    <a:pt x="3935" y="1657"/>
                  </a:lnTo>
                  <a:lnTo>
                    <a:pt x="3935" y="1657"/>
                  </a:lnTo>
                  <a:lnTo>
                    <a:pt x="3969" y="1657"/>
                  </a:lnTo>
                  <a:lnTo>
                    <a:pt x="3969" y="1657"/>
                  </a:lnTo>
                  <a:lnTo>
                    <a:pt x="3979" y="1657"/>
                  </a:lnTo>
                  <a:lnTo>
                    <a:pt x="3979" y="1657"/>
                  </a:lnTo>
                  <a:lnTo>
                    <a:pt x="3979" y="1657"/>
                  </a:lnTo>
                  <a:lnTo>
                    <a:pt x="3979" y="1657"/>
                  </a:lnTo>
                  <a:lnTo>
                    <a:pt x="4048" y="1657"/>
                  </a:lnTo>
                  <a:lnTo>
                    <a:pt x="4048" y="1657"/>
                  </a:lnTo>
                  <a:lnTo>
                    <a:pt x="4050" y="1657"/>
                  </a:lnTo>
                  <a:lnTo>
                    <a:pt x="4050" y="1657"/>
                  </a:lnTo>
                  <a:lnTo>
                    <a:pt x="4050" y="1657"/>
                  </a:lnTo>
                  <a:lnTo>
                    <a:pt x="4050" y="1657"/>
                  </a:lnTo>
                  <a:lnTo>
                    <a:pt x="4071" y="1657"/>
                  </a:lnTo>
                  <a:lnTo>
                    <a:pt x="4071" y="1657"/>
                  </a:lnTo>
                  <a:lnTo>
                    <a:pt x="4080" y="1657"/>
                  </a:lnTo>
                  <a:lnTo>
                    <a:pt x="4080" y="1657"/>
                  </a:lnTo>
                  <a:lnTo>
                    <a:pt x="4089" y="1657"/>
                  </a:lnTo>
                  <a:lnTo>
                    <a:pt x="4089" y="1657"/>
                  </a:lnTo>
                  <a:lnTo>
                    <a:pt x="4097" y="1657"/>
                  </a:lnTo>
                  <a:lnTo>
                    <a:pt x="4097" y="1679"/>
                  </a:lnTo>
                  <a:lnTo>
                    <a:pt x="4168" y="1679"/>
                  </a:lnTo>
                  <a:lnTo>
                    <a:pt x="4168" y="1679"/>
                  </a:lnTo>
                  <a:lnTo>
                    <a:pt x="4200" y="1679"/>
                  </a:lnTo>
                  <a:lnTo>
                    <a:pt x="4200" y="1679"/>
                  </a:lnTo>
                  <a:lnTo>
                    <a:pt x="4233" y="1679"/>
                  </a:lnTo>
                  <a:lnTo>
                    <a:pt x="4233" y="1679"/>
                  </a:lnTo>
                  <a:lnTo>
                    <a:pt x="4252" y="1679"/>
                  </a:lnTo>
                  <a:lnTo>
                    <a:pt x="4252" y="1679"/>
                  </a:lnTo>
                  <a:lnTo>
                    <a:pt x="4268" y="1679"/>
                  </a:lnTo>
                  <a:lnTo>
                    <a:pt x="4268" y="1679"/>
                  </a:lnTo>
                  <a:lnTo>
                    <a:pt x="4298" y="1679"/>
                  </a:lnTo>
                  <a:lnTo>
                    <a:pt x="4298" y="1679"/>
                  </a:lnTo>
                  <a:lnTo>
                    <a:pt x="4320" y="1679"/>
                  </a:lnTo>
                  <a:lnTo>
                    <a:pt x="4320" y="1679"/>
                  </a:lnTo>
                  <a:lnTo>
                    <a:pt x="4321" y="1679"/>
                  </a:lnTo>
                  <a:lnTo>
                    <a:pt x="4321" y="1679"/>
                  </a:lnTo>
                  <a:lnTo>
                    <a:pt x="4337" y="1679"/>
                  </a:lnTo>
                  <a:lnTo>
                    <a:pt x="4337" y="1679"/>
                  </a:lnTo>
                  <a:lnTo>
                    <a:pt x="4352" y="1679"/>
                  </a:lnTo>
                  <a:lnTo>
                    <a:pt x="4352" y="1705"/>
                  </a:lnTo>
                  <a:lnTo>
                    <a:pt x="4352" y="1705"/>
                  </a:lnTo>
                  <a:lnTo>
                    <a:pt x="4352" y="1705"/>
                  </a:lnTo>
                  <a:lnTo>
                    <a:pt x="4386" y="1705"/>
                  </a:lnTo>
                  <a:lnTo>
                    <a:pt x="4386" y="1705"/>
                  </a:lnTo>
                  <a:lnTo>
                    <a:pt x="4433" y="1705"/>
                  </a:lnTo>
                  <a:lnTo>
                    <a:pt x="4433" y="1705"/>
                  </a:lnTo>
                  <a:lnTo>
                    <a:pt x="4477" y="1705"/>
                  </a:lnTo>
                  <a:lnTo>
                    <a:pt x="4477" y="1733"/>
                  </a:lnTo>
                  <a:lnTo>
                    <a:pt x="4477" y="1733"/>
                  </a:lnTo>
                  <a:lnTo>
                    <a:pt x="4477" y="1733"/>
                  </a:lnTo>
                  <a:lnTo>
                    <a:pt x="4514" y="1733"/>
                  </a:lnTo>
                  <a:lnTo>
                    <a:pt x="4514" y="1733"/>
                  </a:lnTo>
                  <a:lnTo>
                    <a:pt x="4514" y="1733"/>
                  </a:lnTo>
                  <a:lnTo>
                    <a:pt x="4514" y="1733"/>
                  </a:lnTo>
                  <a:lnTo>
                    <a:pt x="4516" y="1733"/>
                  </a:lnTo>
                  <a:lnTo>
                    <a:pt x="4516" y="1733"/>
                  </a:lnTo>
                  <a:lnTo>
                    <a:pt x="4527" y="1733"/>
                  </a:lnTo>
                  <a:lnTo>
                    <a:pt x="4527" y="1733"/>
                  </a:lnTo>
                  <a:lnTo>
                    <a:pt x="4545" y="1733"/>
                  </a:lnTo>
                  <a:lnTo>
                    <a:pt x="4545" y="1733"/>
                  </a:lnTo>
                  <a:lnTo>
                    <a:pt x="4554" y="1733"/>
                  </a:lnTo>
                  <a:lnTo>
                    <a:pt x="4554" y="1733"/>
                  </a:lnTo>
                  <a:lnTo>
                    <a:pt x="4563" y="1733"/>
                  </a:lnTo>
                  <a:lnTo>
                    <a:pt x="4563" y="1733"/>
                  </a:lnTo>
                  <a:lnTo>
                    <a:pt x="4569" y="1733"/>
                  </a:lnTo>
                  <a:lnTo>
                    <a:pt x="4569" y="1733"/>
                  </a:lnTo>
                  <a:lnTo>
                    <a:pt x="4595" y="1733"/>
                  </a:lnTo>
                  <a:lnTo>
                    <a:pt x="4595" y="1733"/>
                  </a:lnTo>
                  <a:lnTo>
                    <a:pt x="4612" y="1733"/>
                  </a:lnTo>
                  <a:lnTo>
                    <a:pt x="4612" y="1733"/>
                  </a:lnTo>
                  <a:lnTo>
                    <a:pt x="4618" y="1733"/>
                  </a:lnTo>
                  <a:lnTo>
                    <a:pt x="4618" y="1733"/>
                  </a:lnTo>
                  <a:lnTo>
                    <a:pt x="4634" y="1733"/>
                  </a:lnTo>
                  <a:lnTo>
                    <a:pt x="4634" y="1733"/>
                  </a:lnTo>
                  <a:lnTo>
                    <a:pt x="4645" y="1733"/>
                  </a:lnTo>
                  <a:lnTo>
                    <a:pt x="4645" y="1733"/>
                  </a:lnTo>
                  <a:lnTo>
                    <a:pt x="4674" y="1733"/>
                  </a:lnTo>
                  <a:lnTo>
                    <a:pt x="4674" y="1733"/>
                  </a:lnTo>
                  <a:lnTo>
                    <a:pt x="4680" y="1733"/>
                  </a:lnTo>
                  <a:lnTo>
                    <a:pt x="4680" y="1733"/>
                  </a:lnTo>
                  <a:lnTo>
                    <a:pt x="4715" y="1733"/>
                  </a:lnTo>
                  <a:lnTo>
                    <a:pt x="4715" y="1733"/>
                  </a:lnTo>
                  <a:lnTo>
                    <a:pt x="4723" y="1733"/>
                  </a:lnTo>
                  <a:lnTo>
                    <a:pt x="4723" y="1733"/>
                  </a:lnTo>
                  <a:lnTo>
                    <a:pt x="4759" y="1733"/>
                  </a:lnTo>
                  <a:lnTo>
                    <a:pt x="4759" y="1733"/>
                  </a:lnTo>
                  <a:lnTo>
                    <a:pt x="4768" y="1733"/>
                  </a:lnTo>
                  <a:lnTo>
                    <a:pt x="4768" y="1733"/>
                  </a:lnTo>
                  <a:lnTo>
                    <a:pt x="4800" y="1733"/>
                  </a:lnTo>
                  <a:lnTo>
                    <a:pt x="4800" y="1733"/>
                  </a:lnTo>
                  <a:lnTo>
                    <a:pt x="4820" y="1733"/>
                  </a:lnTo>
                  <a:lnTo>
                    <a:pt x="4820" y="1733"/>
                  </a:lnTo>
                  <a:lnTo>
                    <a:pt x="4829" y="1733"/>
                  </a:lnTo>
                  <a:lnTo>
                    <a:pt x="4829" y="1733"/>
                  </a:lnTo>
                  <a:lnTo>
                    <a:pt x="4837" y="1733"/>
                  </a:lnTo>
                  <a:lnTo>
                    <a:pt x="4837" y="1733"/>
                  </a:lnTo>
                  <a:lnTo>
                    <a:pt x="4839" y="1733"/>
                  </a:lnTo>
                  <a:lnTo>
                    <a:pt x="4839" y="1733"/>
                  </a:lnTo>
                  <a:lnTo>
                    <a:pt x="4852" y="1733"/>
                  </a:lnTo>
                  <a:lnTo>
                    <a:pt x="4852" y="1733"/>
                  </a:lnTo>
                  <a:lnTo>
                    <a:pt x="4942" y="1733"/>
                  </a:lnTo>
                  <a:lnTo>
                    <a:pt x="4942" y="1733"/>
                  </a:lnTo>
                  <a:lnTo>
                    <a:pt x="4949" y="1733"/>
                  </a:lnTo>
                  <a:lnTo>
                    <a:pt x="4949" y="1733"/>
                  </a:lnTo>
                  <a:lnTo>
                    <a:pt x="4962" y="1733"/>
                  </a:lnTo>
                  <a:lnTo>
                    <a:pt x="4962" y="1733"/>
                  </a:lnTo>
                  <a:lnTo>
                    <a:pt x="4969" y="1733"/>
                  </a:lnTo>
                  <a:lnTo>
                    <a:pt x="4969" y="1733"/>
                  </a:lnTo>
                  <a:lnTo>
                    <a:pt x="4969" y="1733"/>
                  </a:lnTo>
                  <a:lnTo>
                    <a:pt x="4969" y="1733"/>
                  </a:lnTo>
                  <a:lnTo>
                    <a:pt x="4989" y="1733"/>
                  </a:lnTo>
                  <a:lnTo>
                    <a:pt x="4989" y="1833"/>
                  </a:lnTo>
                  <a:lnTo>
                    <a:pt x="5002" y="1833"/>
                  </a:lnTo>
                  <a:lnTo>
                    <a:pt x="5002" y="1833"/>
                  </a:lnTo>
                  <a:lnTo>
                    <a:pt x="5018" y="1833"/>
                  </a:lnTo>
                  <a:lnTo>
                    <a:pt x="5018" y="1833"/>
                  </a:lnTo>
                  <a:lnTo>
                    <a:pt x="5024" y="1833"/>
                  </a:lnTo>
                  <a:lnTo>
                    <a:pt x="5024" y="1833"/>
                  </a:lnTo>
                  <a:lnTo>
                    <a:pt x="5050" y="1833"/>
                  </a:lnTo>
                  <a:lnTo>
                    <a:pt x="5050" y="1833"/>
                  </a:lnTo>
                  <a:lnTo>
                    <a:pt x="5063" y="1833"/>
                  </a:lnTo>
                  <a:lnTo>
                    <a:pt x="5063" y="1833"/>
                  </a:lnTo>
                  <a:lnTo>
                    <a:pt x="5070" y="1833"/>
                  </a:lnTo>
                  <a:lnTo>
                    <a:pt x="5070" y="1833"/>
                  </a:lnTo>
                  <a:lnTo>
                    <a:pt x="5088" y="1833"/>
                  </a:lnTo>
                  <a:lnTo>
                    <a:pt x="5088" y="1833"/>
                  </a:lnTo>
                  <a:lnTo>
                    <a:pt x="5102" y="1833"/>
                  </a:lnTo>
                  <a:lnTo>
                    <a:pt x="5102" y="1833"/>
                  </a:lnTo>
                  <a:lnTo>
                    <a:pt x="5102" y="1833"/>
                  </a:lnTo>
                  <a:lnTo>
                    <a:pt x="5102" y="1833"/>
                  </a:lnTo>
                  <a:lnTo>
                    <a:pt x="5111" y="1833"/>
                  </a:lnTo>
                  <a:lnTo>
                    <a:pt x="5111" y="1833"/>
                  </a:lnTo>
                  <a:lnTo>
                    <a:pt x="5118" y="1833"/>
                  </a:lnTo>
                  <a:lnTo>
                    <a:pt x="5118" y="2931"/>
                  </a:lnTo>
                </a:path>
              </a:pathLst>
            </a:custGeom>
            <a:noFill/>
            <a:ln w="30163">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latin typeface="Times New Roman" pitchFamily="18" charset="0"/>
                <a:cs typeface="Times New Roman" pitchFamily="18" charset="0"/>
              </a:endParaRPr>
            </a:p>
          </p:txBody>
        </p:sp>
        <p:sp>
          <p:nvSpPr>
            <p:cNvPr id="607" name="Line 41"/>
            <p:cNvSpPr>
              <a:spLocks noChangeShapeType="1"/>
            </p:cNvSpPr>
            <p:nvPr/>
          </p:nvSpPr>
          <p:spPr bwMode="auto">
            <a:xfrm flipV="1">
              <a:off x="917" y="1119"/>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08" name="Line 42"/>
            <p:cNvSpPr>
              <a:spLocks noChangeShapeType="1"/>
            </p:cNvSpPr>
            <p:nvPr/>
          </p:nvSpPr>
          <p:spPr bwMode="auto">
            <a:xfrm flipV="1">
              <a:off x="941" y="1129"/>
              <a:ext cx="0" cy="6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09" name="Line 43"/>
            <p:cNvSpPr>
              <a:spLocks noChangeShapeType="1"/>
            </p:cNvSpPr>
            <p:nvPr/>
          </p:nvSpPr>
          <p:spPr bwMode="auto">
            <a:xfrm flipV="1">
              <a:off x="946" y="1135"/>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10" name="Line 44"/>
            <p:cNvSpPr>
              <a:spLocks noChangeShapeType="1"/>
            </p:cNvSpPr>
            <p:nvPr/>
          </p:nvSpPr>
          <p:spPr bwMode="auto">
            <a:xfrm flipV="1">
              <a:off x="988" y="1146"/>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11" name="Line 45"/>
            <p:cNvSpPr>
              <a:spLocks noChangeShapeType="1"/>
            </p:cNvSpPr>
            <p:nvPr/>
          </p:nvSpPr>
          <p:spPr bwMode="auto">
            <a:xfrm flipV="1">
              <a:off x="998" y="1146"/>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12" name="Line 46"/>
            <p:cNvSpPr>
              <a:spLocks noChangeShapeType="1"/>
            </p:cNvSpPr>
            <p:nvPr/>
          </p:nvSpPr>
          <p:spPr bwMode="auto">
            <a:xfrm flipV="1">
              <a:off x="1041" y="1168"/>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13" name="Line 47"/>
            <p:cNvSpPr>
              <a:spLocks noChangeShapeType="1"/>
            </p:cNvSpPr>
            <p:nvPr/>
          </p:nvSpPr>
          <p:spPr bwMode="auto">
            <a:xfrm flipV="1">
              <a:off x="1051" y="1179"/>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14" name="Line 48"/>
            <p:cNvSpPr>
              <a:spLocks noChangeShapeType="1"/>
            </p:cNvSpPr>
            <p:nvPr/>
          </p:nvSpPr>
          <p:spPr bwMode="auto">
            <a:xfrm flipV="1">
              <a:off x="1128" y="1206"/>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15" name="Line 49"/>
            <p:cNvSpPr>
              <a:spLocks noChangeShapeType="1"/>
            </p:cNvSpPr>
            <p:nvPr/>
          </p:nvSpPr>
          <p:spPr bwMode="auto">
            <a:xfrm flipV="1">
              <a:off x="1193" y="1234"/>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16" name="Line 50"/>
            <p:cNvSpPr>
              <a:spLocks noChangeShapeType="1"/>
            </p:cNvSpPr>
            <p:nvPr/>
          </p:nvSpPr>
          <p:spPr bwMode="auto">
            <a:xfrm flipV="1">
              <a:off x="1209" y="123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17" name="Line 51"/>
            <p:cNvSpPr>
              <a:spLocks noChangeShapeType="1"/>
            </p:cNvSpPr>
            <p:nvPr/>
          </p:nvSpPr>
          <p:spPr bwMode="auto">
            <a:xfrm flipV="1">
              <a:off x="1246" y="123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18" name="Line 52"/>
            <p:cNvSpPr>
              <a:spLocks noChangeShapeType="1"/>
            </p:cNvSpPr>
            <p:nvPr/>
          </p:nvSpPr>
          <p:spPr bwMode="auto">
            <a:xfrm flipV="1">
              <a:off x="1256" y="123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19" name="Line 53"/>
            <p:cNvSpPr>
              <a:spLocks noChangeShapeType="1"/>
            </p:cNvSpPr>
            <p:nvPr/>
          </p:nvSpPr>
          <p:spPr bwMode="auto">
            <a:xfrm flipV="1">
              <a:off x="1266" y="124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20" name="Line 54"/>
            <p:cNvSpPr>
              <a:spLocks noChangeShapeType="1"/>
            </p:cNvSpPr>
            <p:nvPr/>
          </p:nvSpPr>
          <p:spPr bwMode="auto">
            <a:xfrm flipV="1">
              <a:off x="1282" y="1250"/>
              <a:ext cx="0" cy="6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21" name="Line 55"/>
            <p:cNvSpPr>
              <a:spLocks noChangeShapeType="1"/>
            </p:cNvSpPr>
            <p:nvPr/>
          </p:nvSpPr>
          <p:spPr bwMode="auto">
            <a:xfrm flipV="1">
              <a:off x="1326" y="1278"/>
              <a:ext cx="0" cy="6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22" name="Line 56"/>
            <p:cNvSpPr>
              <a:spLocks noChangeShapeType="1"/>
            </p:cNvSpPr>
            <p:nvPr/>
          </p:nvSpPr>
          <p:spPr bwMode="auto">
            <a:xfrm flipV="1">
              <a:off x="1341" y="1278"/>
              <a:ext cx="0" cy="6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23" name="Line 57"/>
            <p:cNvSpPr>
              <a:spLocks noChangeShapeType="1"/>
            </p:cNvSpPr>
            <p:nvPr/>
          </p:nvSpPr>
          <p:spPr bwMode="auto">
            <a:xfrm flipV="1">
              <a:off x="1391" y="1313"/>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24" name="Line 58"/>
            <p:cNvSpPr>
              <a:spLocks noChangeShapeType="1"/>
            </p:cNvSpPr>
            <p:nvPr/>
          </p:nvSpPr>
          <p:spPr bwMode="auto">
            <a:xfrm flipV="1">
              <a:off x="1394" y="1313"/>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25" name="Line 59"/>
            <p:cNvSpPr>
              <a:spLocks noChangeShapeType="1"/>
            </p:cNvSpPr>
            <p:nvPr/>
          </p:nvSpPr>
          <p:spPr bwMode="auto">
            <a:xfrm flipV="1">
              <a:off x="1467" y="1341"/>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26" name="Line 60"/>
            <p:cNvSpPr>
              <a:spLocks noChangeShapeType="1"/>
            </p:cNvSpPr>
            <p:nvPr/>
          </p:nvSpPr>
          <p:spPr bwMode="auto">
            <a:xfrm flipV="1">
              <a:off x="1529" y="1363"/>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27" name="Line 61"/>
            <p:cNvSpPr>
              <a:spLocks noChangeShapeType="1"/>
            </p:cNvSpPr>
            <p:nvPr/>
          </p:nvSpPr>
          <p:spPr bwMode="auto">
            <a:xfrm flipV="1">
              <a:off x="1554" y="1381"/>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28" name="Line 62"/>
            <p:cNvSpPr>
              <a:spLocks noChangeShapeType="1"/>
            </p:cNvSpPr>
            <p:nvPr/>
          </p:nvSpPr>
          <p:spPr bwMode="auto">
            <a:xfrm flipV="1">
              <a:off x="1555" y="1381"/>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29" name="Line 63"/>
            <p:cNvSpPr>
              <a:spLocks noChangeShapeType="1"/>
            </p:cNvSpPr>
            <p:nvPr/>
          </p:nvSpPr>
          <p:spPr bwMode="auto">
            <a:xfrm flipV="1">
              <a:off x="1591" y="1392"/>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30" name="Line 64"/>
            <p:cNvSpPr>
              <a:spLocks noChangeShapeType="1"/>
            </p:cNvSpPr>
            <p:nvPr/>
          </p:nvSpPr>
          <p:spPr bwMode="auto">
            <a:xfrm flipV="1">
              <a:off x="1598" y="1398"/>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31" name="Line 65"/>
            <p:cNvSpPr>
              <a:spLocks noChangeShapeType="1"/>
            </p:cNvSpPr>
            <p:nvPr/>
          </p:nvSpPr>
          <p:spPr bwMode="auto">
            <a:xfrm flipV="1">
              <a:off x="1604" y="1398"/>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32" name="Line 66"/>
            <p:cNvSpPr>
              <a:spLocks noChangeShapeType="1"/>
            </p:cNvSpPr>
            <p:nvPr/>
          </p:nvSpPr>
          <p:spPr bwMode="auto">
            <a:xfrm flipV="1">
              <a:off x="1656" y="1426"/>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33" name="Line 67"/>
            <p:cNvSpPr>
              <a:spLocks noChangeShapeType="1"/>
            </p:cNvSpPr>
            <p:nvPr/>
          </p:nvSpPr>
          <p:spPr bwMode="auto">
            <a:xfrm flipV="1">
              <a:off x="1683" y="1438"/>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34" name="Line 68"/>
            <p:cNvSpPr>
              <a:spLocks noChangeShapeType="1"/>
            </p:cNvSpPr>
            <p:nvPr/>
          </p:nvSpPr>
          <p:spPr bwMode="auto">
            <a:xfrm flipV="1">
              <a:off x="1683" y="1438"/>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35" name="Line 69"/>
            <p:cNvSpPr>
              <a:spLocks noChangeShapeType="1"/>
            </p:cNvSpPr>
            <p:nvPr/>
          </p:nvSpPr>
          <p:spPr bwMode="auto">
            <a:xfrm flipV="1">
              <a:off x="1695" y="1444"/>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36" name="Line 70"/>
            <p:cNvSpPr>
              <a:spLocks noChangeShapeType="1"/>
            </p:cNvSpPr>
            <p:nvPr/>
          </p:nvSpPr>
          <p:spPr bwMode="auto">
            <a:xfrm flipV="1">
              <a:off x="1698" y="1444"/>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37" name="Line 71"/>
            <p:cNvSpPr>
              <a:spLocks noChangeShapeType="1"/>
            </p:cNvSpPr>
            <p:nvPr/>
          </p:nvSpPr>
          <p:spPr bwMode="auto">
            <a:xfrm flipV="1">
              <a:off x="1704" y="1444"/>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38" name="Line 72"/>
            <p:cNvSpPr>
              <a:spLocks noChangeShapeType="1"/>
            </p:cNvSpPr>
            <p:nvPr/>
          </p:nvSpPr>
          <p:spPr bwMode="auto">
            <a:xfrm flipV="1">
              <a:off x="1719" y="1450"/>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39" name="Line 73"/>
            <p:cNvSpPr>
              <a:spLocks noChangeShapeType="1"/>
            </p:cNvSpPr>
            <p:nvPr/>
          </p:nvSpPr>
          <p:spPr bwMode="auto">
            <a:xfrm flipV="1">
              <a:off x="1720" y="1450"/>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40" name="Line 74"/>
            <p:cNvSpPr>
              <a:spLocks noChangeShapeType="1"/>
            </p:cNvSpPr>
            <p:nvPr/>
          </p:nvSpPr>
          <p:spPr bwMode="auto">
            <a:xfrm flipV="1">
              <a:off x="1811" y="1503"/>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41" name="Line 75"/>
            <p:cNvSpPr>
              <a:spLocks noChangeShapeType="1"/>
            </p:cNvSpPr>
            <p:nvPr/>
          </p:nvSpPr>
          <p:spPr bwMode="auto">
            <a:xfrm flipV="1">
              <a:off x="1871" y="151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42" name="Line 76"/>
            <p:cNvSpPr>
              <a:spLocks noChangeShapeType="1"/>
            </p:cNvSpPr>
            <p:nvPr/>
          </p:nvSpPr>
          <p:spPr bwMode="auto">
            <a:xfrm flipV="1">
              <a:off x="1886" y="152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43" name="Line 77"/>
            <p:cNvSpPr>
              <a:spLocks noChangeShapeType="1"/>
            </p:cNvSpPr>
            <p:nvPr/>
          </p:nvSpPr>
          <p:spPr bwMode="auto">
            <a:xfrm flipV="1">
              <a:off x="1931" y="1563"/>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44" name="Line 78"/>
            <p:cNvSpPr>
              <a:spLocks noChangeShapeType="1"/>
            </p:cNvSpPr>
            <p:nvPr/>
          </p:nvSpPr>
          <p:spPr bwMode="auto">
            <a:xfrm flipV="1">
              <a:off x="1963" y="1580"/>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45" name="Line 79"/>
            <p:cNvSpPr>
              <a:spLocks noChangeShapeType="1"/>
            </p:cNvSpPr>
            <p:nvPr/>
          </p:nvSpPr>
          <p:spPr bwMode="auto">
            <a:xfrm flipV="1">
              <a:off x="2005" y="159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46" name="Line 80"/>
            <p:cNvSpPr>
              <a:spLocks noChangeShapeType="1"/>
            </p:cNvSpPr>
            <p:nvPr/>
          </p:nvSpPr>
          <p:spPr bwMode="auto">
            <a:xfrm flipV="1">
              <a:off x="2013" y="159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47" name="Line 81"/>
            <p:cNvSpPr>
              <a:spLocks noChangeShapeType="1"/>
            </p:cNvSpPr>
            <p:nvPr/>
          </p:nvSpPr>
          <p:spPr bwMode="auto">
            <a:xfrm flipV="1">
              <a:off x="2040" y="1617"/>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48" name="Line 82"/>
            <p:cNvSpPr>
              <a:spLocks noChangeShapeType="1"/>
            </p:cNvSpPr>
            <p:nvPr/>
          </p:nvSpPr>
          <p:spPr bwMode="auto">
            <a:xfrm flipV="1">
              <a:off x="2040" y="1617"/>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49" name="Line 83"/>
            <p:cNvSpPr>
              <a:spLocks noChangeShapeType="1"/>
            </p:cNvSpPr>
            <p:nvPr/>
          </p:nvSpPr>
          <p:spPr bwMode="auto">
            <a:xfrm flipV="1">
              <a:off x="2043" y="1617"/>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50" name="Line 84"/>
            <p:cNvSpPr>
              <a:spLocks noChangeShapeType="1"/>
            </p:cNvSpPr>
            <p:nvPr/>
          </p:nvSpPr>
          <p:spPr bwMode="auto">
            <a:xfrm flipV="1">
              <a:off x="2074" y="1629"/>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51" name="Line 85"/>
            <p:cNvSpPr>
              <a:spLocks noChangeShapeType="1"/>
            </p:cNvSpPr>
            <p:nvPr/>
          </p:nvSpPr>
          <p:spPr bwMode="auto">
            <a:xfrm flipV="1">
              <a:off x="2080" y="1629"/>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52" name="Line 86"/>
            <p:cNvSpPr>
              <a:spLocks noChangeShapeType="1"/>
            </p:cNvSpPr>
            <p:nvPr/>
          </p:nvSpPr>
          <p:spPr bwMode="auto">
            <a:xfrm flipV="1">
              <a:off x="2084" y="1629"/>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53" name="Line 87"/>
            <p:cNvSpPr>
              <a:spLocks noChangeShapeType="1"/>
            </p:cNvSpPr>
            <p:nvPr/>
          </p:nvSpPr>
          <p:spPr bwMode="auto">
            <a:xfrm flipV="1">
              <a:off x="2087" y="1629"/>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54" name="Line 88"/>
            <p:cNvSpPr>
              <a:spLocks noChangeShapeType="1"/>
            </p:cNvSpPr>
            <p:nvPr/>
          </p:nvSpPr>
          <p:spPr bwMode="auto">
            <a:xfrm flipV="1">
              <a:off x="2097" y="164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55" name="Line 89"/>
            <p:cNvSpPr>
              <a:spLocks noChangeShapeType="1"/>
            </p:cNvSpPr>
            <p:nvPr/>
          </p:nvSpPr>
          <p:spPr bwMode="auto">
            <a:xfrm flipV="1">
              <a:off x="2105" y="164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56" name="Line 90"/>
            <p:cNvSpPr>
              <a:spLocks noChangeShapeType="1"/>
            </p:cNvSpPr>
            <p:nvPr/>
          </p:nvSpPr>
          <p:spPr bwMode="auto">
            <a:xfrm flipV="1">
              <a:off x="2108" y="164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57" name="Line 91"/>
            <p:cNvSpPr>
              <a:spLocks noChangeShapeType="1"/>
            </p:cNvSpPr>
            <p:nvPr/>
          </p:nvSpPr>
          <p:spPr bwMode="auto">
            <a:xfrm flipV="1">
              <a:off x="2109" y="1654"/>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58" name="Line 92"/>
            <p:cNvSpPr>
              <a:spLocks noChangeShapeType="1"/>
            </p:cNvSpPr>
            <p:nvPr/>
          </p:nvSpPr>
          <p:spPr bwMode="auto">
            <a:xfrm flipV="1">
              <a:off x="2228" y="172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59" name="Line 93"/>
            <p:cNvSpPr>
              <a:spLocks noChangeShapeType="1"/>
            </p:cNvSpPr>
            <p:nvPr/>
          </p:nvSpPr>
          <p:spPr bwMode="auto">
            <a:xfrm flipV="1">
              <a:off x="2243" y="172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60" name="Line 94"/>
            <p:cNvSpPr>
              <a:spLocks noChangeShapeType="1"/>
            </p:cNvSpPr>
            <p:nvPr/>
          </p:nvSpPr>
          <p:spPr bwMode="auto">
            <a:xfrm flipV="1">
              <a:off x="2315" y="1780"/>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61" name="Line 95"/>
            <p:cNvSpPr>
              <a:spLocks noChangeShapeType="1"/>
            </p:cNvSpPr>
            <p:nvPr/>
          </p:nvSpPr>
          <p:spPr bwMode="auto">
            <a:xfrm flipV="1">
              <a:off x="2322" y="1780"/>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62" name="Line 96"/>
            <p:cNvSpPr>
              <a:spLocks noChangeShapeType="1"/>
            </p:cNvSpPr>
            <p:nvPr/>
          </p:nvSpPr>
          <p:spPr bwMode="auto">
            <a:xfrm flipV="1">
              <a:off x="2358" y="180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63" name="Line 97"/>
            <p:cNvSpPr>
              <a:spLocks noChangeShapeType="1"/>
            </p:cNvSpPr>
            <p:nvPr/>
          </p:nvSpPr>
          <p:spPr bwMode="auto">
            <a:xfrm flipV="1">
              <a:off x="2362" y="180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64" name="Line 98"/>
            <p:cNvSpPr>
              <a:spLocks noChangeShapeType="1"/>
            </p:cNvSpPr>
            <p:nvPr/>
          </p:nvSpPr>
          <p:spPr bwMode="auto">
            <a:xfrm flipV="1">
              <a:off x="2378" y="181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65" name="Line 99"/>
            <p:cNvSpPr>
              <a:spLocks noChangeShapeType="1"/>
            </p:cNvSpPr>
            <p:nvPr/>
          </p:nvSpPr>
          <p:spPr bwMode="auto">
            <a:xfrm flipV="1">
              <a:off x="2414" y="1818"/>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66" name="Line 100"/>
            <p:cNvSpPr>
              <a:spLocks noChangeShapeType="1"/>
            </p:cNvSpPr>
            <p:nvPr/>
          </p:nvSpPr>
          <p:spPr bwMode="auto">
            <a:xfrm flipV="1">
              <a:off x="2420" y="1818"/>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67" name="Line 101"/>
            <p:cNvSpPr>
              <a:spLocks noChangeShapeType="1"/>
            </p:cNvSpPr>
            <p:nvPr/>
          </p:nvSpPr>
          <p:spPr bwMode="auto">
            <a:xfrm flipV="1">
              <a:off x="2423" y="1818"/>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68" name="Line 102"/>
            <p:cNvSpPr>
              <a:spLocks noChangeShapeType="1"/>
            </p:cNvSpPr>
            <p:nvPr/>
          </p:nvSpPr>
          <p:spPr bwMode="auto">
            <a:xfrm flipV="1">
              <a:off x="2430" y="1818"/>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69" name="Line 103"/>
            <p:cNvSpPr>
              <a:spLocks noChangeShapeType="1"/>
            </p:cNvSpPr>
            <p:nvPr/>
          </p:nvSpPr>
          <p:spPr bwMode="auto">
            <a:xfrm flipV="1">
              <a:off x="2453" y="182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70" name="Line 104"/>
            <p:cNvSpPr>
              <a:spLocks noChangeShapeType="1"/>
            </p:cNvSpPr>
            <p:nvPr/>
          </p:nvSpPr>
          <p:spPr bwMode="auto">
            <a:xfrm flipV="1">
              <a:off x="2453" y="182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71" name="Line 105"/>
            <p:cNvSpPr>
              <a:spLocks noChangeShapeType="1"/>
            </p:cNvSpPr>
            <p:nvPr/>
          </p:nvSpPr>
          <p:spPr bwMode="auto">
            <a:xfrm flipV="1">
              <a:off x="2456" y="182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72" name="Line 106"/>
            <p:cNvSpPr>
              <a:spLocks noChangeShapeType="1"/>
            </p:cNvSpPr>
            <p:nvPr/>
          </p:nvSpPr>
          <p:spPr bwMode="auto">
            <a:xfrm flipV="1">
              <a:off x="2463" y="1832"/>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73" name="Line 107"/>
            <p:cNvSpPr>
              <a:spLocks noChangeShapeType="1"/>
            </p:cNvSpPr>
            <p:nvPr/>
          </p:nvSpPr>
          <p:spPr bwMode="auto">
            <a:xfrm flipV="1">
              <a:off x="2471" y="1832"/>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74" name="Line 108"/>
            <p:cNvSpPr>
              <a:spLocks noChangeShapeType="1"/>
            </p:cNvSpPr>
            <p:nvPr/>
          </p:nvSpPr>
          <p:spPr bwMode="auto">
            <a:xfrm flipV="1">
              <a:off x="2471" y="1832"/>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75" name="Line 109"/>
            <p:cNvSpPr>
              <a:spLocks noChangeShapeType="1"/>
            </p:cNvSpPr>
            <p:nvPr/>
          </p:nvSpPr>
          <p:spPr bwMode="auto">
            <a:xfrm flipV="1">
              <a:off x="2495" y="185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76" name="Line 110"/>
            <p:cNvSpPr>
              <a:spLocks noChangeShapeType="1"/>
            </p:cNvSpPr>
            <p:nvPr/>
          </p:nvSpPr>
          <p:spPr bwMode="auto">
            <a:xfrm flipV="1">
              <a:off x="2505" y="186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77" name="Line 111"/>
            <p:cNvSpPr>
              <a:spLocks noChangeShapeType="1"/>
            </p:cNvSpPr>
            <p:nvPr/>
          </p:nvSpPr>
          <p:spPr bwMode="auto">
            <a:xfrm flipV="1">
              <a:off x="2511" y="186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78" name="Line 112"/>
            <p:cNvSpPr>
              <a:spLocks noChangeShapeType="1"/>
            </p:cNvSpPr>
            <p:nvPr/>
          </p:nvSpPr>
          <p:spPr bwMode="auto">
            <a:xfrm flipV="1">
              <a:off x="2519" y="186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79" name="Line 113"/>
            <p:cNvSpPr>
              <a:spLocks noChangeShapeType="1"/>
            </p:cNvSpPr>
            <p:nvPr/>
          </p:nvSpPr>
          <p:spPr bwMode="auto">
            <a:xfrm flipV="1">
              <a:off x="2531" y="187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80" name="Line 114"/>
            <p:cNvSpPr>
              <a:spLocks noChangeShapeType="1"/>
            </p:cNvSpPr>
            <p:nvPr/>
          </p:nvSpPr>
          <p:spPr bwMode="auto">
            <a:xfrm flipV="1">
              <a:off x="2541" y="187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81" name="Line 115"/>
            <p:cNvSpPr>
              <a:spLocks noChangeShapeType="1"/>
            </p:cNvSpPr>
            <p:nvPr/>
          </p:nvSpPr>
          <p:spPr bwMode="auto">
            <a:xfrm flipV="1">
              <a:off x="2543" y="187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82" name="Line 116"/>
            <p:cNvSpPr>
              <a:spLocks noChangeShapeType="1"/>
            </p:cNvSpPr>
            <p:nvPr/>
          </p:nvSpPr>
          <p:spPr bwMode="auto">
            <a:xfrm flipV="1">
              <a:off x="2549" y="187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83" name="Line 117"/>
            <p:cNvSpPr>
              <a:spLocks noChangeShapeType="1"/>
            </p:cNvSpPr>
            <p:nvPr/>
          </p:nvSpPr>
          <p:spPr bwMode="auto">
            <a:xfrm flipV="1">
              <a:off x="2554" y="187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84" name="Line 118"/>
            <p:cNvSpPr>
              <a:spLocks noChangeShapeType="1"/>
            </p:cNvSpPr>
            <p:nvPr/>
          </p:nvSpPr>
          <p:spPr bwMode="auto">
            <a:xfrm flipV="1">
              <a:off x="2557" y="187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85" name="Line 119"/>
            <p:cNvSpPr>
              <a:spLocks noChangeShapeType="1"/>
            </p:cNvSpPr>
            <p:nvPr/>
          </p:nvSpPr>
          <p:spPr bwMode="auto">
            <a:xfrm flipV="1">
              <a:off x="2558" y="187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86" name="Line 120"/>
            <p:cNvSpPr>
              <a:spLocks noChangeShapeType="1"/>
            </p:cNvSpPr>
            <p:nvPr/>
          </p:nvSpPr>
          <p:spPr bwMode="auto">
            <a:xfrm flipV="1">
              <a:off x="2568" y="1893"/>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87" name="Line 121"/>
            <p:cNvSpPr>
              <a:spLocks noChangeShapeType="1"/>
            </p:cNvSpPr>
            <p:nvPr/>
          </p:nvSpPr>
          <p:spPr bwMode="auto">
            <a:xfrm flipV="1">
              <a:off x="2568" y="1893"/>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88" name="Line 122"/>
            <p:cNvSpPr>
              <a:spLocks noChangeShapeType="1"/>
            </p:cNvSpPr>
            <p:nvPr/>
          </p:nvSpPr>
          <p:spPr bwMode="auto">
            <a:xfrm flipV="1">
              <a:off x="2568" y="1893"/>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89" name="Line 123"/>
            <p:cNvSpPr>
              <a:spLocks noChangeShapeType="1"/>
            </p:cNvSpPr>
            <p:nvPr/>
          </p:nvSpPr>
          <p:spPr bwMode="auto">
            <a:xfrm flipV="1">
              <a:off x="2578" y="1893"/>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90" name="Line 124"/>
            <p:cNvSpPr>
              <a:spLocks noChangeShapeType="1"/>
            </p:cNvSpPr>
            <p:nvPr/>
          </p:nvSpPr>
          <p:spPr bwMode="auto">
            <a:xfrm flipV="1">
              <a:off x="2608" y="1893"/>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91" name="Line 125"/>
            <p:cNvSpPr>
              <a:spLocks noChangeShapeType="1"/>
            </p:cNvSpPr>
            <p:nvPr/>
          </p:nvSpPr>
          <p:spPr bwMode="auto">
            <a:xfrm flipV="1">
              <a:off x="2608" y="1893"/>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92" name="Line 126"/>
            <p:cNvSpPr>
              <a:spLocks noChangeShapeType="1"/>
            </p:cNvSpPr>
            <p:nvPr/>
          </p:nvSpPr>
          <p:spPr bwMode="auto">
            <a:xfrm flipV="1">
              <a:off x="2611" y="1893"/>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93" name="Line 127"/>
            <p:cNvSpPr>
              <a:spLocks noChangeShapeType="1"/>
            </p:cNvSpPr>
            <p:nvPr/>
          </p:nvSpPr>
          <p:spPr bwMode="auto">
            <a:xfrm flipV="1">
              <a:off x="2611" y="1893"/>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94" name="Line 128"/>
            <p:cNvSpPr>
              <a:spLocks noChangeShapeType="1"/>
            </p:cNvSpPr>
            <p:nvPr/>
          </p:nvSpPr>
          <p:spPr bwMode="auto">
            <a:xfrm flipV="1">
              <a:off x="2671" y="1923"/>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95" name="Line 129"/>
            <p:cNvSpPr>
              <a:spLocks noChangeShapeType="1"/>
            </p:cNvSpPr>
            <p:nvPr/>
          </p:nvSpPr>
          <p:spPr bwMode="auto">
            <a:xfrm flipV="1">
              <a:off x="2671" y="1923"/>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96" name="Line 130"/>
            <p:cNvSpPr>
              <a:spLocks noChangeShapeType="1"/>
            </p:cNvSpPr>
            <p:nvPr/>
          </p:nvSpPr>
          <p:spPr bwMode="auto">
            <a:xfrm flipV="1">
              <a:off x="2707" y="1930"/>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97" name="Line 131"/>
            <p:cNvSpPr>
              <a:spLocks noChangeShapeType="1"/>
            </p:cNvSpPr>
            <p:nvPr/>
          </p:nvSpPr>
          <p:spPr bwMode="auto">
            <a:xfrm flipV="1">
              <a:off x="2726" y="1930"/>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98" name="Line 132"/>
            <p:cNvSpPr>
              <a:spLocks noChangeShapeType="1"/>
            </p:cNvSpPr>
            <p:nvPr/>
          </p:nvSpPr>
          <p:spPr bwMode="auto">
            <a:xfrm flipV="1">
              <a:off x="2731" y="1930"/>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699" name="Line 133"/>
            <p:cNvSpPr>
              <a:spLocks noChangeShapeType="1"/>
            </p:cNvSpPr>
            <p:nvPr/>
          </p:nvSpPr>
          <p:spPr bwMode="auto">
            <a:xfrm flipV="1">
              <a:off x="2736" y="1930"/>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00" name="Line 134"/>
            <p:cNvSpPr>
              <a:spLocks noChangeShapeType="1"/>
            </p:cNvSpPr>
            <p:nvPr/>
          </p:nvSpPr>
          <p:spPr bwMode="auto">
            <a:xfrm flipV="1">
              <a:off x="2742" y="1930"/>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01" name="Line 135"/>
            <p:cNvSpPr>
              <a:spLocks noChangeShapeType="1"/>
            </p:cNvSpPr>
            <p:nvPr/>
          </p:nvSpPr>
          <p:spPr bwMode="auto">
            <a:xfrm flipV="1">
              <a:off x="2752" y="1930"/>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02" name="Line 136"/>
            <p:cNvSpPr>
              <a:spLocks noChangeShapeType="1"/>
            </p:cNvSpPr>
            <p:nvPr/>
          </p:nvSpPr>
          <p:spPr bwMode="auto">
            <a:xfrm flipV="1">
              <a:off x="2770" y="1938"/>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03" name="Line 137"/>
            <p:cNvSpPr>
              <a:spLocks noChangeShapeType="1"/>
            </p:cNvSpPr>
            <p:nvPr/>
          </p:nvSpPr>
          <p:spPr bwMode="auto">
            <a:xfrm flipV="1">
              <a:off x="2783" y="1961"/>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04" name="Line 138"/>
            <p:cNvSpPr>
              <a:spLocks noChangeShapeType="1"/>
            </p:cNvSpPr>
            <p:nvPr/>
          </p:nvSpPr>
          <p:spPr bwMode="auto">
            <a:xfrm flipV="1">
              <a:off x="2811" y="199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05" name="Line 139"/>
            <p:cNvSpPr>
              <a:spLocks noChangeShapeType="1"/>
            </p:cNvSpPr>
            <p:nvPr/>
          </p:nvSpPr>
          <p:spPr bwMode="auto">
            <a:xfrm flipV="1">
              <a:off x="2812" y="199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06" name="Line 140"/>
            <p:cNvSpPr>
              <a:spLocks noChangeShapeType="1"/>
            </p:cNvSpPr>
            <p:nvPr/>
          </p:nvSpPr>
          <p:spPr bwMode="auto">
            <a:xfrm flipV="1">
              <a:off x="2819" y="199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07" name="Line 141"/>
            <p:cNvSpPr>
              <a:spLocks noChangeShapeType="1"/>
            </p:cNvSpPr>
            <p:nvPr/>
          </p:nvSpPr>
          <p:spPr bwMode="auto">
            <a:xfrm flipV="1">
              <a:off x="2825" y="199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08" name="Line 142"/>
            <p:cNvSpPr>
              <a:spLocks noChangeShapeType="1"/>
            </p:cNvSpPr>
            <p:nvPr/>
          </p:nvSpPr>
          <p:spPr bwMode="auto">
            <a:xfrm flipV="1">
              <a:off x="2827" y="199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09" name="Line 143"/>
            <p:cNvSpPr>
              <a:spLocks noChangeShapeType="1"/>
            </p:cNvSpPr>
            <p:nvPr/>
          </p:nvSpPr>
          <p:spPr bwMode="auto">
            <a:xfrm flipV="1">
              <a:off x="2873" y="2008"/>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10" name="Line 144"/>
            <p:cNvSpPr>
              <a:spLocks noChangeShapeType="1"/>
            </p:cNvSpPr>
            <p:nvPr/>
          </p:nvSpPr>
          <p:spPr bwMode="auto">
            <a:xfrm flipV="1">
              <a:off x="2903" y="203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11" name="Line 145"/>
            <p:cNvSpPr>
              <a:spLocks noChangeShapeType="1"/>
            </p:cNvSpPr>
            <p:nvPr/>
          </p:nvSpPr>
          <p:spPr bwMode="auto">
            <a:xfrm flipV="1">
              <a:off x="2905" y="203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12" name="Line 146"/>
            <p:cNvSpPr>
              <a:spLocks noChangeShapeType="1"/>
            </p:cNvSpPr>
            <p:nvPr/>
          </p:nvSpPr>
          <p:spPr bwMode="auto">
            <a:xfrm flipV="1">
              <a:off x="2928" y="2040"/>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13" name="Line 147"/>
            <p:cNvSpPr>
              <a:spLocks noChangeShapeType="1"/>
            </p:cNvSpPr>
            <p:nvPr/>
          </p:nvSpPr>
          <p:spPr bwMode="auto">
            <a:xfrm flipV="1">
              <a:off x="2947" y="2057"/>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14" name="Line 148"/>
            <p:cNvSpPr>
              <a:spLocks noChangeShapeType="1"/>
            </p:cNvSpPr>
            <p:nvPr/>
          </p:nvSpPr>
          <p:spPr bwMode="auto">
            <a:xfrm flipV="1">
              <a:off x="2947" y="2057"/>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15" name="Line 149"/>
            <p:cNvSpPr>
              <a:spLocks noChangeShapeType="1"/>
            </p:cNvSpPr>
            <p:nvPr/>
          </p:nvSpPr>
          <p:spPr bwMode="auto">
            <a:xfrm flipV="1">
              <a:off x="2957" y="2057"/>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16" name="Line 150"/>
            <p:cNvSpPr>
              <a:spLocks noChangeShapeType="1"/>
            </p:cNvSpPr>
            <p:nvPr/>
          </p:nvSpPr>
          <p:spPr bwMode="auto">
            <a:xfrm flipV="1">
              <a:off x="2965" y="2065"/>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17" name="Line 151"/>
            <p:cNvSpPr>
              <a:spLocks noChangeShapeType="1"/>
            </p:cNvSpPr>
            <p:nvPr/>
          </p:nvSpPr>
          <p:spPr bwMode="auto">
            <a:xfrm flipV="1">
              <a:off x="2980" y="2065"/>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18" name="Line 152"/>
            <p:cNvSpPr>
              <a:spLocks noChangeShapeType="1"/>
            </p:cNvSpPr>
            <p:nvPr/>
          </p:nvSpPr>
          <p:spPr bwMode="auto">
            <a:xfrm flipV="1">
              <a:off x="2995" y="2065"/>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19" name="Line 153"/>
            <p:cNvSpPr>
              <a:spLocks noChangeShapeType="1"/>
            </p:cNvSpPr>
            <p:nvPr/>
          </p:nvSpPr>
          <p:spPr bwMode="auto">
            <a:xfrm flipV="1">
              <a:off x="2997" y="2065"/>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20" name="Line 154"/>
            <p:cNvSpPr>
              <a:spLocks noChangeShapeType="1"/>
            </p:cNvSpPr>
            <p:nvPr/>
          </p:nvSpPr>
          <p:spPr bwMode="auto">
            <a:xfrm flipV="1">
              <a:off x="3013" y="2073"/>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21" name="Line 155"/>
            <p:cNvSpPr>
              <a:spLocks noChangeShapeType="1"/>
            </p:cNvSpPr>
            <p:nvPr/>
          </p:nvSpPr>
          <p:spPr bwMode="auto">
            <a:xfrm flipV="1">
              <a:off x="3019" y="208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22" name="Line 156"/>
            <p:cNvSpPr>
              <a:spLocks noChangeShapeType="1"/>
            </p:cNvSpPr>
            <p:nvPr/>
          </p:nvSpPr>
          <p:spPr bwMode="auto">
            <a:xfrm flipV="1">
              <a:off x="3025" y="208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23" name="Line 157"/>
            <p:cNvSpPr>
              <a:spLocks noChangeShapeType="1"/>
            </p:cNvSpPr>
            <p:nvPr/>
          </p:nvSpPr>
          <p:spPr bwMode="auto">
            <a:xfrm flipV="1">
              <a:off x="3028" y="208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24" name="Line 158"/>
            <p:cNvSpPr>
              <a:spLocks noChangeShapeType="1"/>
            </p:cNvSpPr>
            <p:nvPr/>
          </p:nvSpPr>
          <p:spPr bwMode="auto">
            <a:xfrm flipV="1">
              <a:off x="3038" y="208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25" name="Line 159"/>
            <p:cNvSpPr>
              <a:spLocks noChangeShapeType="1"/>
            </p:cNvSpPr>
            <p:nvPr/>
          </p:nvSpPr>
          <p:spPr bwMode="auto">
            <a:xfrm flipV="1">
              <a:off x="3053" y="208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26" name="Line 160"/>
            <p:cNvSpPr>
              <a:spLocks noChangeShapeType="1"/>
            </p:cNvSpPr>
            <p:nvPr/>
          </p:nvSpPr>
          <p:spPr bwMode="auto">
            <a:xfrm flipV="1">
              <a:off x="3073" y="208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27" name="Line 161"/>
            <p:cNvSpPr>
              <a:spLocks noChangeShapeType="1"/>
            </p:cNvSpPr>
            <p:nvPr/>
          </p:nvSpPr>
          <p:spPr bwMode="auto">
            <a:xfrm flipV="1">
              <a:off x="3077" y="208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28" name="Line 162"/>
            <p:cNvSpPr>
              <a:spLocks noChangeShapeType="1"/>
            </p:cNvSpPr>
            <p:nvPr/>
          </p:nvSpPr>
          <p:spPr bwMode="auto">
            <a:xfrm flipV="1">
              <a:off x="3081" y="208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29" name="Line 163"/>
            <p:cNvSpPr>
              <a:spLocks noChangeShapeType="1"/>
            </p:cNvSpPr>
            <p:nvPr/>
          </p:nvSpPr>
          <p:spPr bwMode="auto">
            <a:xfrm flipV="1">
              <a:off x="3081" y="208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30" name="Line 164"/>
            <p:cNvSpPr>
              <a:spLocks noChangeShapeType="1"/>
            </p:cNvSpPr>
            <p:nvPr/>
          </p:nvSpPr>
          <p:spPr bwMode="auto">
            <a:xfrm flipV="1">
              <a:off x="3109" y="2082"/>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31" name="Line 165"/>
            <p:cNvSpPr>
              <a:spLocks noChangeShapeType="1"/>
            </p:cNvSpPr>
            <p:nvPr/>
          </p:nvSpPr>
          <p:spPr bwMode="auto">
            <a:xfrm flipV="1">
              <a:off x="3152" y="2091"/>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32" name="Line 166"/>
            <p:cNvSpPr>
              <a:spLocks noChangeShapeType="1"/>
            </p:cNvSpPr>
            <p:nvPr/>
          </p:nvSpPr>
          <p:spPr bwMode="auto">
            <a:xfrm flipV="1">
              <a:off x="3157" y="2091"/>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33" name="Line 167"/>
            <p:cNvSpPr>
              <a:spLocks noChangeShapeType="1"/>
            </p:cNvSpPr>
            <p:nvPr/>
          </p:nvSpPr>
          <p:spPr bwMode="auto">
            <a:xfrm flipV="1">
              <a:off x="3164" y="2091"/>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34" name="Line 168"/>
            <p:cNvSpPr>
              <a:spLocks noChangeShapeType="1"/>
            </p:cNvSpPr>
            <p:nvPr/>
          </p:nvSpPr>
          <p:spPr bwMode="auto">
            <a:xfrm flipV="1">
              <a:off x="3198" y="2119"/>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35" name="Line 169"/>
            <p:cNvSpPr>
              <a:spLocks noChangeShapeType="1"/>
            </p:cNvSpPr>
            <p:nvPr/>
          </p:nvSpPr>
          <p:spPr bwMode="auto">
            <a:xfrm flipV="1">
              <a:off x="3212" y="2119"/>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36" name="Line 170"/>
            <p:cNvSpPr>
              <a:spLocks noChangeShapeType="1"/>
            </p:cNvSpPr>
            <p:nvPr/>
          </p:nvSpPr>
          <p:spPr bwMode="auto">
            <a:xfrm flipV="1">
              <a:off x="3237" y="2129"/>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37" name="Line 171"/>
            <p:cNvSpPr>
              <a:spLocks noChangeShapeType="1"/>
            </p:cNvSpPr>
            <p:nvPr/>
          </p:nvSpPr>
          <p:spPr bwMode="auto">
            <a:xfrm flipV="1">
              <a:off x="3254" y="2138"/>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38" name="Line 172"/>
            <p:cNvSpPr>
              <a:spLocks noChangeShapeType="1"/>
            </p:cNvSpPr>
            <p:nvPr/>
          </p:nvSpPr>
          <p:spPr bwMode="auto">
            <a:xfrm flipV="1">
              <a:off x="3256" y="2138"/>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39" name="Line 173"/>
            <p:cNvSpPr>
              <a:spLocks noChangeShapeType="1"/>
            </p:cNvSpPr>
            <p:nvPr/>
          </p:nvSpPr>
          <p:spPr bwMode="auto">
            <a:xfrm flipV="1">
              <a:off x="3325" y="2168"/>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40" name="Line 174"/>
            <p:cNvSpPr>
              <a:spLocks noChangeShapeType="1"/>
            </p:cNvSpPr>
            <p:nvPr/>
          </p:nvSpPr>
          <p:spPr bwMode="auto">
            <a:xfrm flipV="1">
              <a:off x="3336" y="217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41" name="Line 175"/>
            <p:cNvSpPr>
              <a:spLocks noChangeShapeType="1"/>
            </p:cNvSpPr>
            <p:nvPr/>
          </p:nvSpPr>
          <p:spPr bwMode="auto">
            <a:xfrm flipV="1">
              <a:off x="3344" y="217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42" name="Line 176"/>
            <p:cNvSpPr>
              <a:spLocks noChangeShapeType="1"/>
            </p:cNvSpPr>
            <p:nvPr/>
          </p:nvSpPr>
          <p:spPr bwMode="auto">
            <a:xfrm flipV="1">
              <a:off x="3368" y="218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43" name="Line 177"/>
            <p:cNvSpPr>
              <a:spLocks noChangeShapeType="1"/>
            </p:cNvSpPr>
            <p:nvPr/>
          </p:nvSpPr>
          <p:spPr bwMode="auto">
            <a:xfrm flipV="1">
              <a:off x="3380" y="218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44" name="Line 178"/>
            <p:cNvSpPr>
              <a:spLocks noChangeShapeType="1"/>
            </p:cNvSpPr>
            <p:nvPr/>
          </p:nvSpPr>
          <p:spPr bwMode="auto">
            <a:xfrm flipV="1">
              <a:off x="3390" y="219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45" name="Line 179"/>
            <p:cNvSpPr>
              <a:spLocks noChangeShapeType="1"/>
            </p:cNvSpPr>
            <p:nvPr/>
          </p:nvSpPr>
          <p:spPr bwMode="auto">
            <a:xfrm flipV="1">
              <a:off x="3395" y="219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46" name="Line 180"/>
            <p:cNvSpPr>
              <a:spLocks noChangeShapeType="1"/>
            </p:cNvSpPr>
            <p:nvPr/>
          </p:nvSpPr>
          <p:spPr bwMode="auto">
            <a:xfrm flipV="1">
              <a:off x="3406" y="219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47" name="Line 181"/>
            <p:cNvSpPr>
              <a:spLocks noChangeShapeType="1"/>
            </p:cNvSpPr>
            <p:nvPr/>
          </p:nvSpPr>
          <p:spPr bwMode="auto">
            <a:xfrm flipV="1">
              <a:off x="3408" y="219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48" name="Line 182"/>
            <p:cNvSpPr>
              <a:spLocks noChangeShapeType="1"/>
            </p:cNvSpPr>
            <p:nvPr/>
          </p:nvSpPr>
          <p:spPr bwMode="auto">
            <a:xfrm flipV="1">
              <a:off x="3414" y="2197"/>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49" name="Line 183"/>
            <p:cNvSpPr>
              <a:spLocks noChangeShapeType="1"/>
            </p:cNvSpPr>
            <p:nvPr/>
          </p:nvSpPr>
          <p:spPr bwMode="auto">
            <a:xfrm flipV="1">
              <a:off x="3434" y="2208"/>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50" name="Line 184"/>
            <p:cNvSpPr>
              <a:spLocks noChangeShapeType="1"/>
            </p:cNvSpPr>
            <p:nvPr/>
          </p:nvSpPr>
          <p:spPr bwMode="auto">
            <a:xfrm flipV="1">
              <a:off x="3456" y="221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51" name="Line 185"/>
            <p:cNvSpPr>
              <a:spLocks noChangeShapeType="1"/>
            </p:cNvSpPr>
            <p:nvPr/>
          </p:nvSpPr>
          <p:spPr bwMode="auto">
            <a:xfrm flipV="1">
              <a:off x="3507" y="221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52" name="Line 186"/>
            <p:cNvSpPr>
              <a:spLocks noChangeShapeType="1"/>
            </p:cNvSpPr>
            <p:nvPr/>
          </p:nvSpPr>
          <p:spPr bwMode="auto">
            <a:xfrm flipV="1">
              <a:off x="3527" y="222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53" name="Line 187"/>
            <p:cNvSpPr>
              <a:spLocks noChangeShapeType="1"/>
            </p:cNvSpPr>
            <p:nvPr/>
          </p:nvSpPr>
          <p:spPr bwMode="auto">
            <a:xfrm flipV="1">
              <a:off x="3572" y="222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54" name="Line 188"/>
            <p:cNvSpPr>
              <a:spLocks noChangeShapeType="1"/>
            </p:cNvSpPr>
            <p:nvPr/>
          </p:nvSpPr>
          <p:spPr bwMode="auto">
            <a:xfrm flipV="1">
              <a:off x="3579" y="222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55" name="Line 189"/>
            <p:cNvSpPr>
              <a:spLocks noChangeShapeType="1"/>
            </p:cNvSpPr>
            <p:nvPr/>
          </p:nvSpPr>
          <p:spPr bwMode="auto">
            <a:xfrm flipV="1">
              <a:off x="3606" y="2229"/>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56" name="Line 190"/>
            <p:cNvSpPr>
              <a:spLocks noChangeShapeType="1"/>
            </p:cNvSpPr>
            <p:nvPr/>
          </p:nvSpPr>
          <p:spPr bwMode="auto">
            <a:xfrm flipV="1">
              <a:off x="3635" y="2241"/>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57" name="Line 191"/>
            <p:cNvSpPr>
              <a:spLocks noChangeShapeType="1"/>
            </p:cNvSpPr>
            <p:nvPr/>
          </p:nvSpPr>
          <p:spPr bwMode="auto">
            <a:xfrm flipV="1">
              <a:off x="3644" y="2241"/>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58" name="Line 192"/>
            <p:cNvSpPr>
              <a:spLocks noChangeShapeType="1"/>
            </p:cNvSpPr>
            <p:nvPr/>
          </p:nvSpPr>
          <p:spPr bwMode="auto">
            <a:xfrm flipV="1">
              <a:off x="3671" y="2253"/>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59" name="Line 193"/>
            <p:cNvSpPr>
              <a:spLocks noChangeShapeType="1"/>
            </p:cNvSpPr>
            <p:nvPr/>
          </p:nvSpPr>
          <p:spPr bwMode="auto">
            <a:xfrm flipV="1">
              <a:off x="3699" y="2276"/>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60" name="Line 194"/>
            <p:cNvSpPr>
              <a:spLocks noChangeShapeType="1"/>
            </p:cNvSpPr>
            <p:nvPr/>
          </p:nvSpPr>
          <p:spPr bwMode="auto">
            <a:xfrm flipV="1">
              <a:off x="3719" y="2276"/>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61" name="Line 195"/>
            <p:cNvSpPr>
              <a:spLocks noChangeShapeType="1"/>
            </p:cNvSpPr>
            <p:nvPr/>
          </p:nvSpPr>
          <p:spPr bwMode="auto">
            <a:xfrm flipV="1">
              <a:off x="3741" y="2288"/>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62" name="Line 196"/>
            <p:cNvSpPr>
              <a:spLocks noChangeShapeType="1"/>
            </p:cNvSpPr>
            <p:nvPr/>
          </p:nvSpPr>
          <p:spPr bwMode="auto">
            <a:xfrm flipV="1">
              <a:off x="3755" y="2300"/>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63" name="Line 197"/>
            <p:cNvSpPr>
              <a:spLocks noChangeShapeType="1"/>
            </p:cNvSpPr>
            <p:nvPr/>
          </p:nvSpPr>
          <p:spPr bwMode="auto">
            <a:xfrm flipV="1">
              <a:off x="3757" y="2300"/>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64" name="Line 198"/>
            <p:cNvSpPr>
              <a:spLocks noChangeShapeType="1"/>
            </p:cNvSpPr>
            <p:nvPr/>
          </p:nvSpPr>
          <p:spPr bwMode="auto">
            <a:xfrm flipV="1">
              <a:off x="3805" y="2337"/>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65" name="Line 199"/>
            <p:cNvSpPr>
              <a:spLocks noChangeShapeType="1"/>
            </p:cNvSpPr>
            <p:nvPr/>
          </p:nvSpPr>
          <p:spPr bwMode="auto">
            <a:xfrm flipV="1">
              <a:off x="3807" y="2337"/>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66" name="Line 200"/>
            <p:cNvSpPr>
              <a:spLocks noChangeShapeType="1"/>
            </p:cNvSpPr>
            <p:nvPr/>
          </p:nvSpPr>
          <p:spPr bwMode="auto">
            <a:xfrm flipV="1">
              <a:off x="3812" y="2337"/>
              <a:ext cx="0" cy="5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67" name="Line 201"/>
            <p:cNvSpPr>
              <a:spLocks noChangeShapeType="1"/>
            </p:cNvSpPr>
            <p:nvPr/>
          </p:nvSpPr>
          <p:spPr bwMode="auto">
            <a:xfrm flipV="1">
              <a:off x="3865" y="237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68" name="Line 202"/>
            <p:cNvSpPr>
              <a:spLocks noChangeShapeType="1"/>
            </p:cNvSpPr>
            <p:nvPr/>
          </p:nvSpPr>
          <p:spPr bwMode="auto">
            <a:xfrm flipV="1">
              <a:off x="3865" y="237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69" name="Line 203"/>
            <p:cNvSpPr>
              <a:spLocks noChangeShapeType="1"/>
            </p:cNvSpPr>
            <p:nvPr/>
          </p:nvSpPr>
          <p:spPr bwMode="auto">
            <a:xfrm flipV="1">
              <a:off x="3886" y="237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70" name="Line 204"/>
            <p:cNvSpPr>
              <a:spLocks noChangeShapeType="1"/>
            </p:cNvSpPr>
            <p:nvPr/>
          </p:nvSpPr>
          <p:spPr bwMode="auto">
            <a:xfrm flipV="1">
              <a:off x="3886" y="237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sp>
          <p:nvSpPr>
            <p:cNvPr id="771" name="Line 205"/>
            <p:cNvSpPr>
              <a:spLocks noChangeShapeType="1"/>
            </p:cNvSpPr>
            <p:nvPr/>
          </p:nvSpPr>
          <p:spPr bwMode="auto">
            <a:xfrm flipV="1">
              <a:off x="3913" y="2375"/>
              <a:ext cx="0" cy="5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fr-FR">
                <a:latin typeface="Times New Roman" pitchFamily="18" charset="0"/>
                <a:cs typeface="Times New Roman" pitchFamily="18" charset="0"/>
              </a:endParaRPr>
            </a:p>
          </p:txBody>
        </p:sp>
      </p:grpSp>
      <p:sp>
        <p:nvSpPr>
          <p:cNvPr id="259" name="Forme libre 258"/>
          <p:cNvSpPr/>
          <p:nvPr/>
        </p:nvSpPr>
        <p:spPr>
          <a:xfrm>
            <a:off x="1409147" y="1966611"/>
            <a:ext cx="6023109" cy="1427112"/>
          </a:xfrm>
          <a:custGeom>
            <a:avLst/>
            <a:gdLst>
              <a:gd name="connsiteX0" fmla="*/ 0 w 6117771"/>
              <a:gd name="connsiteY0" fmla="*/ 0 h 1578429"/>
              <a:gd name="connsiteX1" fmla="*/ 2013857 w 6117771"/>
              <a:gd name="connsiteY1" fmla="*/ 522515 h 1578429"/>
              <a:gd name="connsiteX2" fmla="*/ 4833257 w 6117771"/>
              <a:gd name="connsiteY2" fmla="*/ 1360715 h 1578429"/>
              <a:gd name="connsiteX3" fmla="*/ 6096000 w 6117771"/>
              <a:gd name="connsiteY3" fmla="*/ 1578429 h 1578429"/>
              <a:gd name="connsiteX4" fmla="*/ 6096000 w 6117771"/>
              <a:gd name="connsiteY4" fmla="*/ 1578429 h 1578429"/>
              <a:gd name="connsiteX5" fmla="*/ 6096000 w 6117771"/>
              <a:gd name="connsiteY5" fmla="*/ 1578429 h 1578429"/>
              <a:gd name="connsiteX6" fmla="*/ 6096000 w 6117771"/>
              <a:gd name="connsiteY6" fmla="*/ 1578429 h 1578429"/>
              <a:gd name="connsiteX7" fmla="*/ 6096000 w 6117771"/>
              <a:gd name="connsiteY7" fmla="*/ 1578429 h 1578429"/>
              <a:gd name="connsiteX8" fmla="*/ 6096000 w 6117771"/>
              <a:gd name="connsiteY8" fmla="*/ 1578429 h 1578429"/>
              <a:gd name="connsiteX9" fmla="*/ 6117771 w 6117771"/>
              <a:gd name="connsiteY9" fmla="*/ 1578429 h 157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7771" h="1578429">
                <a:moveTo>
                  <a:pt x="0" y="0"/>
                </a:moveTo>
                <a:cubicBezTo>
                  <a:pt x="604157" y="147864"/>
                  <a:pt x="1208314" y="295729"/>
                  <a:pt x="2013857" y="522515"/>
                </a:cubicBezTo>
                <a:cubicBezTo>
                  <a:pt x="2819400" y="749301"/>
                  <a:pt x="4152900" y="1184729"/>
                  <a:pt x="4833257" y="1360715"/>
                </a:cubicBezTo>
                <a:cubicBezTo>
                  <a:pt x="5513614" y="1536701"/>
                  <a:pt x="6096000" y="1578429"/>
                  <a:pt x="6096000" y="1578429"/>
                </a:cubicBezTo>
                <a:lnTo>
                  <a:pt x="6096000" y="1578429"/>
                </a:lnTo>
                <a:lnTo>
                  <a:pt x="6096000" y="1578429"/>
                </a:lnTo>
                <a:lnTo>
                  <a:pt x="6096000" y="1578429"/>
                </a:lnTo>
                <a:lnTo>
                  <a:pt x="6096000" y="1578429"/>
                </a:lnTo>
                <a:lnTo>
                  <a:pt x="6096000" y="1578429"/>
                </a:lnTo>
                <a:lnTo>
                  <a:pt x="6117771" y="157842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fr-FR"/>
          </a:p>
        </p:txBody>
      </p:sp>
      <p:sp>
        <p:nvSpPr>
          <p:cNvPr id="260" name="ZoneTexte 259"/>
          <p:cNvSpPr txBox="1"/>
          <p:nvPr/>
        </p:nvSpPr>
        <p:spPr>
          <a:xfrm>
            <a:off x="4093042" y="1854304"/>
            <a:ext cx="5108918" cy="646305"/>
          </a:xfrm>
          <a:prstGeom prst="rect">
            <a:avLst/>
          </a:prstGeom>
          <a:noFill/>
        </p:spPr>
        <p:txBody>
          <a:bodyPr wrap="square" lIns="91414" tIns="45707" rIns="91414" bIns="45707" rtlCol="0">
            <a:spAutoFit/>
          </a:bodyPr>
          <a:lstStyle/>
          <a:p>
            <a:r>
              <a:rPr lang="fr-FR" sz="1200" dirty="0">
                <a:cs typeface="Times New Roman" pitchFamily="18" charset="0"/>
              </a:rPr>
              <a:t>+ impact of new/</a:t>
            </a:r>
            <a:r>
              <a:rPr lang="fr-FR" sz="1200" dirty="0" err="1">
                <a:cs typeface="Times New Roman" pitchFamily="18" charset="0"/>
              </a:rPr>
              <a:t>old</a:t>
            </a:r>
            <a:r>
              <a:rPr lang="fr-FR" sz="1200" dirty="0">
                <a:cs typeface="Times New Roman" pitchFamily="18" charset="0"/>
              </a:rPr>
              <a:t> agents (not all on the </a:t>
            </a:r>
            <a:r>
              <a:rPr lang="fr-FR" sz="1200" dirty="0" err="1">
                <a:cs typeface="Times New Roman" pitchFamily="18" charset="0"/>
              </a:rPr>
              <a:t>market</a:t>
            </a:r>
            <a:r>
              <a:rPr lang="fr-FR" sz="1200" dirty="0">
                <a:cs typeface="Times New Roman" pitchFamily="18" charset="0"/>
              </a:rPr>
              <a:t>): </a:t>
            </a:r>
          </a:p>
          <a:p>
            <a:r>
              <a:rPr lang="fr-FR" sz="1200" dirty="0" err="1">
                <a:cs typeface="Times New Roman" pitchFamily="18" charset="0"/>
              </a:rPr>
              <a:t>Avapritinib</a:t>
            </a:r>
            <a:r>
              <a:rPr lang="fr-FR" sz="1200" dirty="0">
                <a:cs typeface="Times New Roman" pitchFamily="18" charset="0"/>
              </a:rPr>
              <a:t>, </a:t>
            </a:r>
            <a:r>
              <a:rPr lang="fr-FR" sz="1200" dirty="0" err="1">
                <a:cs typeface="Times New Roman" pitchFamily="18" charset="0"/>
              </a:rPr>
              <a:t>Ripretinib</a:t>
            </a:r>
            <a:r>
              <a:rPr lang="fr-FR" sz="1200" dirty="0">
                <a:cs typeface="Times New Roman" pitchFamily="18" charset="0"/>
              </a:rPr>
              <a:t>, </a:t>
            </a:r>
            <a:r>
              <a:rPr lang="fr-FR" sz="1200" dirty="0" err="1">
                <a:cs typeface="Times New Roman" pitchFamily="18" charset="0"/>
              </a:rPr>
              <a:t>Cabozantinib</a:t>
            </a:r>
            <a:r>
              <a:rPr lang="fr-FR" sz="1200" dirty="0">
                <a:cs typeface="Times New Roman" pitchFamily="18" charset="0"/>
              </a:rPr>
              <a:t>, </a:t>
            </a:r>
            <a:r>
              <a:rPr lang="fr-FR" sz="1200" dirty="0" err="1">
                <a:cs typeface="Times New Roman" pitchFamily="18" charset="0"/>
              </a:rPr>
              <a:t>pazopanib</a:t>
            </a:r>
            <a:r>
              <a:rPr lang="fr-FR" sz="1200" dirty="0">
                <a:cs typeface="Times New Roman" pitchFamily="18" charset="0"/>
              </a:rPr>
              <a:t>, </a:t>
            </a:r>
            <a:r>
              <a:rPr lang="fr-FR" sz="1200" dirty="0" err="1">
                <a:cs typeface="Times New Roman" pitchFamily="18" charset="0"/>
              </a:rPr>
              <a:t>nilotinib</a:t>
            </a:r>
            <a:r>
              <a:rPr lang="fr-FR" sz="1200" dirty="0">
                <a:cs typeface="Times New Roman" pitchFamily="18" charset="0"/>
              </a:rPr>
              <a:t>, </a:t>
            </a:r>
            <a:r>
              <a:rPr lang="fr-FR" sz="1200" dirty="0" err="1">
                <a:cs typeface="Times New Roman" pitchFamily="18" charset="0"/>
              </a:rPr>
              <a:t>larotrectinib</a:t>
            </a:r>
            <a:r>
              <a:rPr lang="fr-FR" sz="1200" dirty="0">
                <a:cs typeface="Times New Roman" pitchFamily="18" charset="0"/>
              </a:rPr>
              <a:t>, </a:t>
            </a:r>
            <a:r>
              <a:rPr lang="fr-FR" sz="1200" dirty="0" err="1">
                <a:cs typeface="Times New Roman" pitchFamily="18" charset="0"/>
              </a:rPr>
              <a:t>sorafenib</a:t>
            </a:r>
            <a:r>
              <a:rPr lang="fr-FR" sz="1200" dirty="0">
                <a:cs typeface="Times New Roman" pitchFamily="18" charset="0"/>
              </a:rPr>
              <a:t>, </a:t>
            </a:r>
            <a:r>
              <a:rPr lang="fr-FR" sz="1200" dirty="0" err="1">
                <a:cs typeface="Times New Roman" pitchFamily="18" charset="0"/>
              </a:rPr>
              <a:t>dasatinib</a:t>
            </a:r>
            <a:r>
              <a:rPr lang="fr-FR" sz="1200" dirty="0">
                <a:cs typeface="Times New Roman" pitchFamily="18" charset="0"/>
              </a:rPr>
              <a:t>….</a:t>
            </a:r>
            <a:r>
              <a:rPr lang="fr-FR" sz="1200" dirty="0" err="1">
                <a:cs typeface="Times New Roman" pitchFamily="18" charset="0"/>
              </a:rPr>
              <a:t>Imatinib</a:t>
            </a:r>
            <a:r>
              <a:rPr lang="fr-FR" sz="1200" dirty="0">
                <a:cs typeface="Times New Roman" pitchFamily="18" charset="0"/>
              </a:rPr>
              <a:t>,  </a:t>
            </a:r>
            <a:r>
              <a:rPr lang="fr-FR" sz="1200" dirty="0">
                <a:solidFill>
                  <a:srgbClr val="C00000"/>
                </a:solidFill>
                <a:cs typeface="Times New Roman" pitchFamily="18" charset="0"/>
              </a:rPr>
              <a:t>1 </a:t>
            </a:r>
            <a:r>
              <a:rPr lang="fr-FR" sz="1200" dirty="0" err="1">
                <a:solidFill>
                  <a:srgbClr val="C00000"/>
                </a:solidFill>
                <a:cs typeface="Times New Roman" pitchFamily="18" charset="0"/>
              </a:rPr>
              <a:t>yr</a:t>
            </a:r>
            <a:r>
              <a:rPr lang="fr-FR" sz="1200" dirty="0">
                <a:solidFill>
                  <a:srgbClr val="C00000"/>
                </a:solidFill>
                <a:cs typeface="Times New Roman" pitchFamily="18" charset="0"/>
              </a:rPr>
              <a:t> more!!</a:t>
            </a:r>
          </a:p>
        </p:txBody>
      </p:sp>
      <p:sp>
        <p:nvSpPr>
          <p:cNvPr id="256" name="ZoneTexte 255"/>
          <p:cNvSpPr txBox="1"/>
          <p:nvPr/>
        </p:nvSpPr>
        <p:spPr>
          <a:xfrm>
            <a:off x="2691079" y="5076394"/>
            <a:ext cx="5971636" cy="507831"/>
          </a:xfrm>
          <a:prstGeom prst="rect">
            <a:avLst/>
          </a:prstGeom>
          <a:solidFill>
            <a:schemeClr val="bg1">
              <a:lumMod val="95000"/>
            </a:schemeClr>
          </a:solidFill>
        </p:spPr>
        <p:txBody>
          <a:bodyPr wrap="none">
            <a:spAutoFit/>
          </a:bodyPr>
          <a:lstStyle/>
          <a:p>
            <a:pPr algn="ctr">
              <a:defRPr/>
            </a:pPr>
            <a:r>
              <a:rPr lang="fr-FR" sz="1350" dirty="0" err="1">
                <a:cs typeface="Times New Roman" panose="02020603050405020304" pitchFamily="18" charset="0"/>
              </a:rPr>
              <a:t>Until</a:t>
            </a:r>
            <a:r>
              <a:rPr lang="fr-FR" sz="1350" dirty="0">
                <a:cs typeface="Times New Roman" panose="02020603050405020304" pitchFamily="18" charset="0"/>
              </a:rPr>
              <a:t> </a:t>
            </a:r>
            <a:r>
              <a:rPr lang="fr-FR" sz="1350" dirty="0" err="1">
                <a:cs typeface="Times New Roman" panose="02020603050405020304" pitchFamily="18" charset="0"/>
              </a:rPr>
              <a:t>early</a:t>
            </a:r>
            <a:r>
              <a:rPr lang="fr-FR" sz="1350" dirty="0">
                <a:cs typeface="Times New Roman" panose="02020603050405020304" pitchFamily="18" charset="0"/>
              </a:rPr>
              <a:t> </a:t>
            </a:r>
            <a:r>
              <a:rPr lang="fr-FR" sz="1350" dirty="0" err="1">
                <a:cs typeface="Times New Roman" panose="02020603050405020304" pitchFamily="18" charset="0"/>
              </a:rPr>
              <a:t>TKI’s</a:t>
            </a:r>
            <a:r>
              <a:rPr lang="fr-FR" sz="1350" dirty="0">
                <a:cs typeface="Times New Roman" panose="02020603050405020304" pitchFamily="18" charset="0"/>
              </a:rPr>
              <a:t> switch </a:t>
            </a:r>
            <a:r>
              <a:rPr lang="fr-FR" sz="1350" dirty="0" err="1">
                <a:cs typeface="Times New Roman" panose="02020603050405020304" pitchFamily="18" charset="0"/>
              </a:rPr>
              <a:t>based</a:t>
            </a:r>
            <a:r>
              <a:rPr lang="fr-FR" sz="1350" dirty="0">
                <a:cs typeface="Times New Roman" panose="02020603050405020304" pitchFamily="18" charset="0"/>
              </a:rPr>
              <a:t> on </a:t>
            </a:r>
            <a:r>
              <a:rPr lang="fr-FR" sz="1350" dirty="0" err="1">
                <a:cs typeface="Times New Roman" panose="02020603050405020304" pitchFamily="18" charset="0"/>
              </a:rPr>
              <a:t>liquid</a:t>
            </a:r>
            <a:r>
              <a:rPr lang="fr-FR" sz="1350" dirty="0">
                <a:cs typeface="Times New Roman" panose="02020603050405020304" pitchFamily="18" charset="0"/>
              </a:rPr>
              <a:t> </a:t>
            </a:r>
            <a:r>
              <a:rPr lang="fr-FR" sz="1350" dirty="0" err="1">
                <a:cs typeface="Times New Roman" panose="02020603050405020304" pitchFamily="18" charset="0"/>
              </a:rPr>
              <a:t>biopsy</a:t>
            </a:r>
            <a:r>
              <a:rPr lang="fr-FR" sz="1350" dirty="0">
                <a:cs typeface="Times New Roman" panose="02020603050405020304" pitchFamily="18" charset="0"/>
              </a:rPr>
              <a:t> datas do not have an impact on OS,</a:t>
            </a:r>
          </a:p>
          <a:p>
            <a:pPr algn="ctr">
              <a:defRPr/>
            </a:pPr>
            <a:r>
              <a:rPr lang="fr-FR" sz="1350" dirty="0" err="1">
                <a:cs typeface="Times New Roman" panose="02020603050405020304" pitchFamily="18" charset="0"/>
              </a:rPr>
              <a:t>each</a:t>
            </a:r>
            <a:r>
              <a:rPr lang="fr-FR" sz="1350" dirty="0">
                <a:cs typeface="Times New Roman" panose="02020603050405020304" pitchFamily="18" charset="0"/>
              </a:rPr>
              <a:t> </a:t>
            </a:r>
            <a:r>
              <a:rPr lang="fr-FR" sz="1350" dirty="0" err="1">
                <a:cs typeface="Times New Roman" panose="02020603050405020304" pitchFamily="18" charset="0"/>
              </a:rPr>
              <a:t>lines</a:t>
            </a:r>
            <a:r>
              <a:rPr lang="fr-FR" sz="1350" dirty="0">
                <a:cs typeface="Times New Roman" panose="02020603050405020304" pitchFamily="18" charset="0"/>
              </a:rPr>
              <a:t> of </a:t>
            </a:r>
            <a:r>
              <a:rPr lang="fr-FR" sz="1350" dirty="0" err="1">
                <a:cs typeface="Times New Roman" panose="02020603050405020304" pitchFamily="18" charset="0"/>
              </a:rPr>
              <a:t>TKIs</a:t>
            </a:r>
            <a:r>
              <a:rPr lang="fr-FR" sz="1350" dirty="0">
                <a:cs typeface="Times New Roman" panose="02020603050405020304" pitchFamily="18" charset="0"/>
              </a:rPr>
              <a:t> have to </a:t>
            </a:r>
            <a:r>
              <a:rPr lang="fr-FR" sz="1350" dirty="0" err="1">
                <a:cs typeface="Times New Roman" panose="02020603050405020304" pitchFamily="18" charset="0"/>
              </a:rPr>
              <a:t>be</a:t>
            </a:r>
            <a:r>
              <a:rPr lang="fr-FR" sz="1350" dirty="0">
                <a:cs typeface="Times New Roman" panose="02020603050405020304" pitchFamily="18" charset="0"/>
              </a:rPr>
              <a:t> </a:t>
            </a:r>
            <a:r>
              <a:rPr lang="fr-FR" sz="1350" dirty="0" err="1">
                <a:cs typeface="Times New Roman" panose="02020603050405020304" pitchFamily="18" charset="0"/>
              </a:rPr>
              <a:t>optimized</a:t>
            </a:r>
            <a:r>
              <a:rPr lang="fr-FR" sz="1350" dirty="0">
                <a:cs typeface="Times New Roman" panose="02020603050405020304" pitchFamily="18" charset="0"/>
              </a:rPr>
              <a:t>!!!</a:t>
            </a:r>
          </a:p>
        </p:txBody>
      </p:sp>
    </p:spTree>
    <p:extLst>
      <p:ext uri="{BB962C8B-B14F-4D97-AF65-F5344CB8AC3E}">
        <p14:creationId xmlns:p14="http://schemas.microsoft.com/office/powerpoint/2010/main" val="95406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56716"/>
                                        </p:tgtEl>
                                        <p:attrNameLst>
                                          <p:attrName>style.visibility</p:attrName>
                                        </p:attrNameLst>
                                      </p:cBhvr>
                                      <p:to>
                                        <p:strVal val="visible"/>
                                      </p:to>
                                    </p:set>
                                    <p:animEffect transition="in" filter="barn(inVertical)">
                                      <p:cBhvr>
                                        <p:cTn id="10" dur="500"/>
                                        <p:tgtEl>
                                          <p:spTgt spid="17567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56715"/>
                                        </p:tgtEl>
                                        <p:attrNameLst>
                                          <p:attrName>style.visibility</p:attrName>
                                        </p:attrNameLst>
                                      </p:cBhvr>
                                      <p:to>
                                        <p:strVal val="visible"/>
                                      </p:to>
                                    </p:set>
                                    <p:animEffect transition="in" filter="barn(inVertical)">
                                      <p:cBhvr>
                                        <p:cTn id="13" dur="500"/>
                                        <p:tgtEl>
                                          <p:spTgt spid="17567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71"/>
                                        </p:tgtEl>
                                        <p:attrNameLst>
                                          <p:attrName>style.visibility</p:attrName>
                                        </p:attrNameLst>
                                      </p:cBhvr>
                                      <p:to>
                                        <p:strVal val="visible"/>
                                      </p:to>
                                    </p:set>
                                    <p:anim calcmode="lin" valueType="num">
                                      <p:cBhvr additive="base">
                                        <p:cTn id="18" dur="500" fill="hold"/>
                                        <p:tgtEl>
                                          <p:spTgt spid="571"/>
                                        </p:tgtEl>
                                        <p:attrNameLst>
                                          <p:attrName>ppt_x</p:attrName>
                                        </p:attrNameLst>
                                      </p:cBhvr>
                                      <p:tavLst>
                                        <p:tav tm="0">
                                          <p:val>
                                            <p:strVal val="#ppt_x"/>
                                          </p:val>
                                        </p:tav>
                                        <p:tav tm="100000">
                                          <p:val>
                                            <p:strVal val="#ppt_x"/>
                                          </p:val>
                                        </p:tav>
                                      </p:tavLst>
                                    </p:anim>
                                    <p:anim calcmode="lin" valueType="num">
                                      <p:cBhvr additive="base">
                                        <p:cTn id="19" dur="500" fill="hold"/>
                                        <p:tgtEl>
                                          <p:spTgt spid="57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756712"/>
                                        </p:tgtEl>
                                        <p:attrNameLst>
                                          <p:attrName>style.visibility</p:attrName>
                                        </p:attrNameLst>
                                      </p:cBhvr>
                                      <p:to>
                                        <p:strVal val="visible"/>
                                      </p:to>
                                    </p:set>
                                    <p:anim calcmode="lin" valueType="num">
                                      <p:cBhvr additive="base">
                                        <p:cTn id="22" dur="500" fill="hold"/>
                                        <p:tgtEl>
                                          <p:spTgt spid="1756712"/>
                                        </p:tgtEl>
                                        <p:attrNameLst>
                                          <p:attrName>ppt_x</p:attrName>
                                        </p:attrNameLst>
                                      </p:cBhvr>
                                      <p:tavLst>
                                        <p:tav tm="0">
                                          <p:val>
                                            <p:strVal val="#ppt_x"/>
                                          </p:val>
                                        </p:tav>
                                        <p:tav tm="100000">
                                          <p:val>
                                            <p:strVal val="#ppt_x"/>
                                          </p:val>
                                        </p:tav>
                                      </p:tavLst>
                                    </p:anim>
                                    <p:anim calcmode="lin" valueType="num">
                                      <p:cBhvr additive="base">
                                        <p:cTn id="23" dur="500" fill="hold"/>
                                        <p:tgtEl>
                                          <p:spTgt spid="17567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756706"/>
                                        </p:tgtEl>
                                        <p:attrNameLst>
                                          <p:attrName>style.visibility</p:attrName>
                                        </p:attrNameLst>
                                      </p:cBhvr>
                                      <p:to>
                                        <p:strVal val="visible"/>
                                      </p:to>
                                    </p:set>
                                    <p:anim calcmode="lin" valueType="num">
                                      <p:cBhvr additive="base">
                                        <p:cTn id="26" dur="500" fill="hold"/>
                                        <p:tgtEl>
                                          <p:spTgt spid="1756706"/>
                                        </p:tgtEl>
                                        <p:attrNameLst>
                                          <p:attrName>ppt_x</p:attrName>
                                        </p:attrNameLst>
                                      </p:cBhvr>
                                      <p:tavLst>
                                        <p:tav tm="0">
                                          <p:val>
                                            <p:strVal val="#ppt_x"/>
                                          </p:val>
                                        </p:tav>
                                        <p:tav tm="100000">
                                          <p:val>
                                            <p:strVal val="#ppt_x"/>
                                          </p:val>
                                        </p:tav>
                                      </p:tavLst>
                                    </p:anim>
                                    <p:anim calcmode="lin" valueType="num">
                                      <p:cBhvr additive="base">
                                        <p:cTn id="27" dur="500" fill="hold"/>
                                        <p:tgtEl>
                                          <p:spTgt spid="175670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9"/>
                                        </p:tgtEl>
                                        <p:attrNameLst>
                                          <p:attrName>style.visibility</p:attrName>
                                        </p:attrNameLst>
                                      </p:cBhvr>
                                      <p:to>
                                        <p:strVal val="visible"/>
                                      </p:to>
                                    </p:set>
                                    <p:animEffect transition="in" filter="barn(inVertical)">
                                      <p:cBhvr>
                                        <p:cTn id="32" dur="500"/>
                                        <p:tgtEl>
                                          <p:spTgt spid="25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60"/>
                                        </p:tgtEl>
                                        <p:attrNameLst>
                                          <p:attrName>style.visibility</p:attrName>
                                        </p:attrNameLst>
                                      </p:cBhvr>
                                      <p:to>
                                        <p:strVal val="visible"/>
                                      </p:to>
                                    </p:set>
                                    <p:animEffect transition="in" filter="barn(inVertical)">
                                      <p:cBhvr>
                                        <p:cTn id="35" dur="500"/>
                                        <p:tgtEl>
                                          <p:spTgt spid="26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6"/>
                                        </p:tgtEl>
                                        <p:attrNameLst>
                                          <p:attrName>style.visibility</p:attrName>
                                        </p:attrNameLst>
                                      </p:cBhvr>
                                      <p:to>
                                        <p:strVal val="visible"/>
                                      </p:to>
                                    </p:set>
                                    <p:animEffect transition="in" filter="barn(inVertical)">
                                      <p:cBhvr>
                                        <p:cTn id="40"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6706" grpId="0"/>
      <p:bldP spid="1756712" grpId="0" animBg="1"/>
      <p:bldP spid="1756715" grpId="0"/>
      <p:bldP spid="1756716" grpId="0" animBg="1"/>
      <p:bldP spid="3" grpId="0" animBg="1"/>
      <p:bldP spid="259" grpId="0" animBg="1"/>
      <p:bldP spid="260" grpId="0"/>
      <p:bldP spid="25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a:extLst>
              <a:ext uri="{FF2B5EF4-FFF2-40B4-BE49-F238E27FC236}">
                <a16:creationId xmlns:a16="http://schemas.microsoft.com/office/drawing/2014/main" id="{0A059A93-6280-7D41-AD95-6AB253E97F0B}"/>
              </a:ext>
            </a:extLst>
          </p:cNvPr>
          <p:cNvSpPr>
            <a:spLocks noGrp="1" noChangeArrowheads="1"/>
          </p:cNvSpPr>
          <p:nvPr>
            <p:ph type="title"/>
          </p:nvPr>
        </p:nvSpPr>
        <p:spPr/>
        <p:txBody>
          <a:bodyPr>
            <a:normAutofit/>
          </a:bodyPr>
          <a:lstStyle/>
          <a:p>
            <a:pPr eaLnBrk="1" hangingPunct="1"/>
            <a:r>
              <a:rPr lang="el-GR" altLang="en-GR" sz="2800" b="1" dirty="0">
                <a:solidFill>
                  <a:srgbClr val="002060"/>
                </a:solidFill>
                <a:latin typeface="Calibri" panose="020F0502020204030204" pitchFamily="34" charset="0"/>
                <a:ea typeface="ＭＳ Ｐゴシック" panose="020B0600070205080204" pitchFamily="34" charset="-128"/>
                <a:cs typeface="Arial" panose="020B0604020202020204" pitchFamily="34" charset="0"/>
              </a:rPr>
              <a:t>Μαθήματα που πήραμε από τα </a:t>
            </a:r>
            <a:r>
              <a:rPr lang="en-US" altLang="en-GR" sz="2800" b="1" dirty="0">
                <a:solidFill>
                  <a:srgbClr val="002060"/>
                </a:solidFill>
                <a:latin typeface="Calibri" panose="020F0502020204030204" pitchFamily="34" charset="0"/>
                <a:ea typeface="ＭＳ Ｐゴシック" panose="020B0600070205080204" pitchFamily="34" charset="-128"/>
                <a:cs typeface="Arial" panose="020B0604020202020204" pitchFamily="34" charset="0"/>
              </a:rPr>
              <a:t>GIST</a:t>
            </a:r>
          </a:p>
        </p:txBody>
      </p:sp>
      <p:sp>
        <p:nvSpPr>
          <p:cNvPr id="238594" name="Rectangle 3">
            <a:extLst>
              <a:ext uri="{FF2B5EF4-FFF2-40B4-BE49-F238E27FC236}">
                <a16:creationId xmlns:a16="http://schemas.microsoft.com/office/drawing/2014/main" id="{5B9DF4B5-43D4-5843-A8A9-AE3D38ACF003}"/>
              </a:ext>
            </a:extLst>
          </p:cNvPr>
          <p:cNvSpPr>
            <a:spLocks noGrp="1" noChangeArrowheads="1"/>
          </p:cNvSpPr>
          <p:nvPr>
            <p:ph type="body" idx="1"/>
          </p:nvPr>
        </p:nvSpPr>
        <p:spPr/>
        <p:txBody>
          <a:bodyPr>
            <a:normAutofit fontScale="92500" lnSpcReduction="20000"/>
          </a:bodyPr>
          <a:lstStyle/>
          <a:p>
            <a:pPr eaLnBrk="1" hangingPunct="1">
              <a:lnSpc>
                <a:spcPct val="90000"/>
              </a:lnSpc>
              <a:buFont typeface="Wingdings" pitchFamily="2" charset="2"/>
              <a:buChar char="n"/>
            </a:pPr>
            <a:r>
              <a:rPr lang="el-GR" altLang="en-GR">
                <a:latin typeface="Calibri" panose="020F0502020204030204" pitchFamily="34" charset="0"/>
                <a:ea typeface="ＭＳ Ｐゴシック" panose="020B0600070205080204" pitchFamily="34" charset="-128"/>
                <a:cs typeface="Arial" panose="020B0604020202020204" pitchFamily="34" charset="0"/>
              </a:rPr>
              <a:t>Ο στόχος θα πρέπει να είναι βιολογικά σχετικός</a:t>
            </a:r>
            <a:endParaRPr lang="en-US" altLang="en-GR">
              <a:latin typeface="Calibri" panose="020F0502020204030204" pitchFamily="34" charset="0"/>
              <a:ea typeface="ＭＳ Ｐゴシック" panose="020B0600070205080204" pitchFamily="34" charset="-128"/>
              <a:cs typeface="Arial" panose="020B0604020202020204" pitchFamily="34" charset="0"/>
            </a:endParaRPr>
          </a:p>
          <a:p>
            <a:pPr lvl="1" eaLnBrk="1" hangingPunct="1">
              <a:lnSpc>
                <a:spcPct val="90000"/>
              </a:lnSpc>
            </a:pPr>
            <a:r>
              <a:rPr lang="en-US" altLang="en-GR">
                <a:latin typeface="Calibri" panose="020F0502020204030204" pitchFamily="34" charset="0"/>
                <a:ea typeface="ＭＳ Ｐゴシック" panose="020B0600070205080204" pitchFamily="34" charset="-128"/>
                <a:cs typeface="Arial" panose="020B0604020202020204" pitchFamily="34" charset="0"/>
              </a:rPr>
              <a:t>KIT/PDGFR </a:t>
            </a:r>
            <a:r>
              <a:rPr lang="el-GR" altLang="en-GR">
                <a:latin typeface="Calibri" panose="020F0502020204030204" pitchFamily="34" charset="0"/>
                <a:ea typeface="ＭＳ Ｐゴシック" panose="020B0600070205080204" pitchFamily="34" charset="-128"/>
                <a:cs typeface="Arial" panose="020B0604020202020204" pitchFamily="34" charset="0"/>
              </a:rPr>
              <a:t>είναι οι ογκογενετικοί οδηγοί για τα περισσότερα </a:t>
            </a:r>
            <a:r>
              <a:rPr lang="en-US" altLang="en-GR">
                <a:latin typeface="Calibri" panose="020F0502020204030204" pitchFamily="34" charset="0"/>
                <a:ea typeface="ＭＳ Ｐゴシック" panose="020B0600070205080204" pitchFamily="34" charset="-128"/>
                <a:cs typeface="Arial" panose="020B0604020202020204" pitchFamily="34" charset="0"/>
              </a:rPr>
              <a:t>GIST</a:t>
            </a:r>
          </a:p>
          <a:p>
            <a:pPr eaLnBrk="1" hangingPunct="1">
              <a:lnSpc>
                <a:spcPct val="90000"/>
              </a:lnSpc>
              <a:buFont typeface="Wingdings" pitchFamily="2" charset="2"/>
              <a:buChar char="n"/>
            </a:pPr>
            <a:r>
              <a:rPr lang="el-GR" altLang="en-GR">
                <a:latin typeface="Calibri" panose="020F0502020204030204" pitchFamily="34" charset="0"/>
                <a:ea typeface="ＭＳ Ｐゴシック" panose="020B0600070205080204" pitchFamily="34" charset="-128"/>
                <a:cs typeface="Arial" panose="020B0604020202020204" pitchFamily="34" charset="0"/>
              </a:rPr>
              <a:t>Δεν είναι ανάγκη η θεραπεία να είναι κυτταροτοξική για να έχουμε όφελος</a:t>
            </a:r>
            <a:endParaRPr lang="en-US" altLang="en-GR">
              <a:latin typeface="Calibri" panose="020F0502020204030204" pitchFamily="34" charset="0"/>
              <a:ea typeface="ＭＳ Ｐゴシック" panose="020B0600070205080204" pitchFamily="34" charset="-128"/>
              <a:cs typeface="Arial" panose="020B0604020202020204" pitchFamily="34" charset="0"/>
            </a:endParaRPr>
          </a:p>
          <a:p>
            <a:pPr eaLnBrk="1" hangingPunct="1">
              <a:lnSpc>
                <a:spcPct val="90000"/>
              </a:lnSpc>
              <a:buFont typeface="Wingdings" pitchFamily="2" charset="2"/>
              <a:buChar char="n"/>
            </a:pPr>
            <a:r>
              <a:rPr lang="el-GR" altLang="en-GR">
                <a:latin typeface="Calibri" panose="020F0502020204030204" pitchFamily="34" charset="0"/>
                <a:ea typeface="ＭＳ Ｐゴシック" panose="020B0600070205080204" pitchFamily="34" charset="-128"/>
                <a:cs typeface="Arial" panose="020B0604020202020204" pitchFamily="34" charset="0"/>
              </a:rPr>
              <a:t>Η θεραπεία θα πρέπει να έχει περιορισμένη τοξικότητα λόγω της χρόνιας χορήγησης της</a:t>
            </a:r>
            <a:endParaRPr lang="en-US" altLang="en-GR">
              <a:latin typeface="Calibri" panose="020F0502020204030204" pitchFamily="34" charset="0"/>
              <a:ea typeface="ＭＳ Ｐゴシック" panose="020B0600070205080204" pitchFamily="34" charset="-128"/>
              <a:cs typeface="Arial" panose="020B0604020202020204" pitchFamily="34" charset="0"/>
            </a:endParaRPr>
          </a:p>
          <a:p>
            <a:pPr eaLnBrk="1" hangingPunct="1">
              <a:lnSpc>
                <a:spcPct val="90000"/>
              </a:lnSpc>
              <a:buFont typeface="Wingdings" pitchFamily="2" charset="2"/>
              <a:buChar char="n"/>
            </a:pPr>
            <a:r>
              <a:rPr lang="el-GR" altLang="en-GR">
                <a:latin typeface="Calibri" panose="020F0502020204030204" pitchFamily="34" charset="0"/>
                <a:ea typeface="ＭＳ Ｐゴシック" panose="020B0600070205080204" pitchFamily="34" charset="-128"/>
                <a:cs typeface="Arial" panose="020B0604020202020204" pitchFamily="34" charset="0"/>
              </a:rPr>
              <a:t>Τα καρκινικά κύτταρα αναπτύσσουν μηχανισμούς επιβίωσης για να υπερκεράσουν τον αναστελλόμενο στόχο</a:t>
            </a:r>
          </a:p>
          <a:p>
            <a:pPr eaLnBrk="1" hangingPunct="1">
              <a:lnSpc>
                <a:spcPct val="90000"/>
              </a:lnSpc>
              <a:buFont typeface="Wingdings" pitchFamily="2" charset="2"/>
              <a:buChar char="n"/>
            </a:pPr>
            <a:r>
              <a:rPr lang="el-GR" altLang="en-GR">
                <a:latin typeface="Calibri" panose="020F0502020204030204" pitchFamily="34" charset="0"/>
                <a:ea typeface="ＭＳ Ｐゴシック" panose="020B0600070205080204" pitchFamily="34" charset="-128"/>
              </a:rPr>
              <a:t>Τα </a:t>
            </a:r>
            <a:r>
              <a:rPr lang="en-US" altLang="en-GR">
                <a:latin typeface="Calibri" panose="020F0502020204030204" pitchFamily="34" charset="0"/>
                <a:ea typeface="ＭＳ Ｐゴシック" panose="020B0600070205080204" pitchFamily="34" charset="-128"/>
              </a:rPr>
              <a:t>GIST</a:t>
            </a:r>
            <a:r>
              <a:rPr lang="el-GR" altLang="en-GR">
                <a:latin typeface="Calibri" panose="020F0502020204030204" pitchFamily="34" charset="0"/>
                <a:ea typeface="ＭＳ Ｐゴシック" panose="020B0600070205080204" pitchFamily="34" charset="-128"/>
              </a:rPr>
              <a:t> άνοιξαν τον δρόμο ως μοντέλο ανάπτυξης καινοτόμων φαρμάκων</a:t>
            </a:r>
            <a:endParaRPr lang="en-US" altLang="en-GR">
              <a:latin typeface="Calibri" panose="020F0502020204030204" pitchFamily="34" charset="0"/>
              <a:ea typeface="ＭＳ Ｐゴシック" panose="020B0600070205080204" pitchFamily="34" charset="-128"/>
            </a:endParaRPr>
          </a:p>
          <a:p>
            <a:pPr eaLnBrk="1" hangingPunct="1">
              <a:lnSpc>
                <a:spcPct val="90000"/>
              </a:lnSpc>
              <a:buFont typeface="Wingdings" pitchFamily="2" charset="2"/>
              <a:buChar char="n"/>
            </a:pPr>
            <a:endParaRPr lang="en-US" altLang="en-GR">
              <a:ea typeface="ＭＳ Ｐゴシック" panose="020B0600070205080204" pitchFamily="34" charset="-128"/>
              <a:cs typeface="Arial" panose="020B0604020202020204" pitchFamily="34" charset="0"/>
            </a:endParaRPr>
          </a:p>
          <a:p>
            <a:pPr lvl="1" eaLnBrk="1" hangingPunct="1">
              <a:lnSpc>
                <a:spcPct val="90000"/>
              </a:lnSpc>
            </a:pPr>
            <a:endParaRPr lang="en-US" altLang="en-GR">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60340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65719-51A8-3647-81FA-749596ACB225}"/>
              </a:ext>
            </a:extLst>
          </p:cNvPr>
          <p:cNvSpPr>
            <a:spLocks noGrp="1"/>
          </p:cNvSpPr>
          <p:nvPr>
            <p:ph type="title"/>
          </p:nvPr>
        </p:nvSpPr>
        <p:spPr>
          <a:xfrm>
            <a:off x="628650" y="571843"/>
            <a:ext cx="7886700" cy="994172"/>
          </a:xfrm>
        </p:spPr>
        <p:txBody>
          <a:bodyPr>
            <a:normAutofit/>
          </a:bodyPr>
          <a:lstStyle/>
          <a:p>
            <a:r>
              <a:rPr lang="en-GR" sz="2700" b="1" dirty="0">
                <a:solidFill>
                  <a:srgbClr val="002060"/>
                </a:solidFill>
              </a:rPr>
              <a:t>Concluding thoughts</a:t>
            </a:r>
            <a:r>
              <a:rPr lang="el-GR" sz="2700" b="1" dirty="0">
                <a:solidFill>
                  <a:srgbClr val="002060"/>
                </a:solidFill>
              </a:rPr>
              <a:t> </a:t>
            </a:r>
            <a:r>
              <a:rPr lang="en-US" sz="2700" b="1" dirty="0">
                <a:solidFill>
                  <a:srgbClr val="002060"/>
                </a:solidFill>
              </a:rPr>
              <a:t>for GISTs</a:t>
            </a:r>
            <a:endParaRPr lang="en-GR" sz="2700" b="1" dirty="0">
              <a:solidFill>
                <a:srgbClr val="002060"/>
              </a:solidFill>
            </a:endParaRPr>
          </a:p>
        </p:txBody>
      </p:sp>
      <p:pic>
        <p:nvPicPr>
          <p:cNvPr id="4" name="Picture 3">
            <a:extLst>
              <a:ext uri="{FF2B5EF4-FFF2-40B4-BE49-F238E27FC236}">
                <a16:creationId xmlns:a16="http://schemas.microsoft.com/office/drawing/2014/main" id="{B911C423-4D89-AC43-9D5F-73AF87D3D9A5}"/>
              </a:ext>
            </a:extLst>
          </p:cNvPr>
          <p:cNvPicPr>
            <a:picLocks noChangeAspect="1"/>
          </p:cNvPicPr>
          <p:nvPr/>
        </p:nvPicPr>
        <p:blipFill>
          <a:blip r:embed="rId3"/>
          <a:stretch>
            <a:fillRect/>
          </a:stretch>
        </p:blipFill>
        <p:spPr>
          <a:xfrm>
            <a:off x="0" y="1566016"/>
            <a:ext cx="9144000" cy="4489412"/>
          </a:xfrm>
          <a:prstGeom prst="rect">
            <a:avLst/>
          </a:prstGeom>
        </p:spPr>
      </p:pic>
    </p:spTree>
    <p:extLst>
      <p:ext uri="{BB962C8B-B14F-4D97-AF65-F5344CB8AC3E}">
        <p14:creationId xmlns:p14="http://schemas.microsoft.com/office/powerpoint/2010/main" val="3391801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B2D57CED-8AB8-5B43-8411-4B8798C4E235}"/>
              </a:ext>
            </a:extLst>
          </p:cNvPr>
          <p:cNvSpPr>
            <a:spLocks noGrp="1" noChangeArrowheads="1"/>
          </p:cNvSpPr>
          <p:nvPr>
            <p:ph type="title"/>
          </p:nvPr>
        </p:nvSpPr>
        <p:spPr>
          <a:xfrm>
            <a:off x="385763" y="168275"/>
            <a:ext cx="8372475" cy="560388"/>
          </a:xfrm>
        </p:spPr>
        <p:txBody>
          <a:bodyPr/>
          <a:lstStyle/>
          <a:p>
            <a:r>
              <a:rPr lang="en-US" altLang="en-US" sz="2800" b="1" dirty="0">
                <a:solidFill>
                  <a:srgbClr val="002060"/>
                </a:solidFill>
                <a:ea typeface="ＭＳ Ｐゴシック" panose="020B0600070205080204" pitchFamily="34" charset="-128"/>
              </a:rPr>
              <a:t>GIST: </a:t>
            </a:r>
            <a:r>
              <a:rPr lang="el-GR" altLang="en-US" sz="2800" b="1" dirty="0">
                <a:solidFill>
                  <a:srgbClr val="002060"/>
                </a:solidFill>
                <a:ea typeface="ＭＳ Ｐゴシック" panose="020B0600070205080204" pitchFamily="34" charset="-128"/>
              </a:rPr>
              <a:t>Διάμεσα κύτταρα του</a:t>
            </a:r>
            <a:r>
              <a:rPr lang="en-US" altLang="en-US" sz="2800" b="1" dirty="0">
                <a:solidFill>
                  <a:srgbClr val="002060"/>
                </a:solidFill>
                <a:ea typeface="ＭＳ Ｐゴシック" panose="020B0600070205080204" pitchFamily="34" charset="-128"/>
              </a:rPr>
              <a:t> </a:t>
            </a:r>
            <a:r>
              <a:rPr lang="en-US" altLang="en-US" sz="2800" b="1" dirty="0" err="1">
                <a:solidFill>
                  <a:srgbClr val="002060"/>
                </a:solidFill>
                <a:ea typeface="ＭＳ Ｐゴシック" panose="020B0600070205080204" pitchFamily="34" charset="-128"/>
              </a:rPr>
              <a:t>Cajal</a:t>
            </a:r>
            <a:endParaRPr lang="en-US" altLang="en-US" sz="2800" b="1" dirty="0">
              <a:solidFill>
                <a:srgbClr val="002060"/>
              </a:solidFill>
              <a:ea typeface="ＭＳ Ｐゴシック" panose="020B0600070205080204" pitchFamily="34" charset="-128"/>
            </a:endParaRPr>
          </a:p>
        </p:txBody>
      </p:sp>
      <p:sp>
        <p:nvSpPr>
          <p:cNvPr id="57347" name="Rectangle 3">
            <a:extLst>
              <a:ext uri="{FF2B5EF4-FFF2-40B4-BE49-F238E27FC236}">
                <a16:creationId xmlns:a16="http://schemas.microsoft.com/office/drawing/2014/main" id="{2B741DFC-D83D-5D4E-A8A5-F470C2EF3089}"/>
              </a:ext>
            </a:extLst>
          </p:cNvPr>
          <p:cNvSpPr>
            <a:spLocks noGrp="1" noChangeArrowheads="1"/>
          </p:cNvSpPr>
          <p:nvPr>
            <p:ph type="body" sz="half" idx="1"/>
          </p:nvPr>
        </p:nvSpPr>
        <p:spPr>
          <a:xfrm>
            <a:off x="1266825" y="1857375"/>
            <a:ext cx="4375150" cy="4560888"/>
          </a:xfrm>
        </p:spPr>
        <p:txBody>
          <a:bodyPr/>
          <a:lstStyle/>
          <a:p>
            <a:pPr>
              <a:spcBef>
                <a:spcPct val="0"/>
              </a:spcBef>
              <a:spcAft>
                <a:spcPct val="60000"/>
              </a:spcAft>
            </a:pPr>
            <a:r>
              <a:rPr lang="el-GR" altLang="en-US" sz="2000">
                <a:ea typeface="ＭＳ Ｐゴシック" panose="020B0600070205080204" pitchFamily="34" charset="-128"/>
              </a:rPr>
              <a:t>Αρχικά περιγράφηκαν από τον </a:t>
            </a:r>
            <a:r>
              <a:rPr lang="en-US" altLang="en-US" sz="2000">
                <a:ea typeface="ＭＳ Ｐゴシック" panose="020B0600070205080204" pitchFamily="34" charset="-128"/>
              </a:rPr>
              <a:t> Cajal</a:t>
            </a:r>
          </a:p>
          <a:p>
            <a:pPr>
              <a:spcBef>
                <a:spcPct val="0"/>
              </a:spcBef>
              <a:spcAft>
                <a:spcPct val="60000"/>
              </a:spcAft>
            </a:pPr>
            <a:r>
              <a:rPr lang="en-US" altLang="en-US" sz="2000">
                <a:ea typeface="ＭＳ Ｐゴシック" panose="020B0600070205080204" pitchFamily="34" charset="-128"/>
              </a:rPr>
              <a:t>KIT-</a:t>
            </a:r>
            <a:r>
              <a:rPr lang="el-GR" altLang="en-US" sz="2000">
                <a:ea typeface="ＭＳ Ｐゴシック" panose="020B0600070205080204" pitchFamily="34" charset="-128"/>
              </a:rPr>
              <a:t>θετικά ινοβλαστικά κύτταρα</a:t>
            </a:r>
            <a:endParaRPr lang="en-US" altLang="en-US" sz="2000">
              <a:ea typeface="ＭＳ Ｐゴシック" panose="020B0600070205080204" pitchFamily="34" charset="-128"/>
            </a:endParaRPr>
          </a:p>
          <a:p>
            <a:pPr>
              <a:spcBef>
                <a:spcPct val="0"/>
              </a:spcBef>
              <a:spcAft>
                <a:spcPct val="60000"/>
              </a:spcAft>
            </a:pPr>
            <a:r>
              <a:rPr lang="el-GR" altLang="en-US" sz="2000">
                <a:ea typeface="ＭＳ Ｐゴシック" panose="020B0600070205080204" pitchFamily="34" charset="-128"/>
              </a:rPr>
              <a:t>Βηματοδότες του εντέρου</a:t>
            </a:r>
            <a:endParaRPr lang="en-US" altLang="en-US" sz="2000">
              <a:ea typeface="ＭＳ Ｐゴシック" panose="020B0600070205080204" pitchFamily="34" charset="-128"/>
            </a:endParaRPr>
          </a:p>
          <a:p>
            <a:pPr lvl="1">
              <a:spcBef>
                <a:spcPct val="0"/>
              </a:spcBef>
              <a:spcAft>
                <a:spcPct val="60000"/>
              </a:spcAft>
            </a:pPr>
            <a:r>
              <a:rPr lang="el-GR" altLang="en-US" sz="2000">
                <a:ea typeface="ＭＳ Ｐゴシック" panose="020B0600070205080204" pitchFamily="34" charset="-128"/>
              </a:rPr>
              <a:t>Εντοπισμένα μεταξύ ενδοτοιχωματικών νευρώνων και λείων μυικών ινών</a:t>
            </a:r>
            <a:endParaRPr lang="en-US" altLang="en-US" sz="2000">
              <a:ea typeface="ＭＳ Ｐゴシック" panose="020B0600070205080204" pitchFamily="34" charset="-128"/>
            </a:endParaRPr>
          </a:p>
          <a:p>
            <a:pPr lvl="1">
              <a:spcBef>
                <a:spcPct val="0"/>
              </a:spcBef>
              <a:spcAft>
                <a:spcPct val="60000"/>
              </a:spcAft>
            </a:pPr>
            <a:r>
              <a:rPr lang="el-GR" altLang="en-US" sz="2000">
                <a:ea typeface="ＭＳ Ｐゴシック" panose="020B0600070205080204" pitchFamily="34" charset="-128"/>
              </a:rPr>
              <a:t>Παράγουν ηλεκτρικά κύματα</a:t>
            </a:r>
            <a:endParaRPr lang="en-US" altLang="en-US" sz="2000">
              <a:ea typeface="ＭＳ Ｐゴシック" panose="020B0600070205080204" pitchFamily="34" charset="-128"/>
            </a:endParaRPr>
          </a:p>
          <a:p>
            <a:pPr>
              <a:spcBef>
                <a:spcPct val="0"/>
              </a:spcBef>
              <a:spcAft>
                <a:spcPct val="60000"/>
              </a:spcAft>
            </a:pPr>
            <a:r>
              <a:rPr lang="el-GR" altLang="en-US" sz="2000">
                <a:ea typeface="ＭＳ Ｐゴシック" panose="020B0600070205080204" pitchFamily="34" charset="-128"/>
              </a:rPr>
              <a:t>Απώλεια της λειτουργίας των </a:t>
            </a:r>
            <a:r>
              <a:rPr lang="en-US" altLang="en-US" sz="2000">
                <a:ea typeface="ＭＳ Ｐゴシック" panose="020B0600070205080204" pitchFamily="34" charset="-128"/>
              </a:rPr>
              <a:t> ICC </a:t>
            </a:r>
            <a:r>
              <a:rPr lang="el-GR" altLang="en-US" sz="2000">
                <a:ea typeface="ＭＳ Ｐゴシック" panose="020B0600070205080204" pitchFamily="34" charset="-128"/>
              </a:rPr>
              <a:t>βρίσκεται στη διαβητική γαστρο-εντεροπάθεια, νόσο του </a:t>
            </a:r>
            <a:r>
              <a:rPr lang="en-US" altLang="en-US" sz="2000">
                <a:ea typeface="ＭＳ Ｐゴシック" panose="020B0600070205080204" pitchFamily="34" charset="-128"/>
              </a:rPr>
              <a:t>H</a:t>
            </a:r>
            <a:r>
              <a:rPr lang="en-US" altLang="en-US" sz="1800">
                <a:ea typeface="ＭＳ Ｐゴシック" panose="020B0600070205080204" pitchFamily="34" charset="-128"/>
              </a:rPr>
              <a:t>irschsprung</a:t>
            </a:r>
          </a:p>
        </p:txBody>
      </p:sp>
      <p:sp>
        <p:nvSpPr>
          <p:cNvPr id="57348" name="Text Box 4">
            <a:extLst>
              <a:ext uri="{FF2B5EF4-FFF2-40B4-BE49-F238E27FC236}">
                <a16:creationId xmlns:a16="http://schemas.microsoft.com/office/drawing/2014/main" id="{0E4DF4C8-CF9D-3248-BA75-3DA7F83EDCAA}"/>
              </a:ext>
            </a:extLst>
          </p:cNvPr>
          <p:cNvSpPr txBox="1">
            <a:spLocks noChangeArrowheads="1"/>
          </p:cNvSpPr>
          <p:nvPr/>
        </p:nvSpPr>
        <p:spPr bwMode="auto">
          <a:xfrm>
            <a:off x="4545013" y="6516688"/>
            <a:ext cx="3236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srgbClr val="000000"/>
                </a:solidFill>
              </a:rPr>
              <a:t>Takayama et al. </a:t>
            </a:r>
            <a:r>
              <a:rPr lang="en-US" altLang="en-US" sz="1200" i="1">
                <a:solidFill>
                  <a:srgbClr val="000000"/>
                </a:solidFill>
              </a:rPr>
              <a:t>Arch Histol Cytol.</a:t>
            </a:r>
            <a:r>
              <a:rPr lang="en-US" altLang="en-US" sz="1200">
                <a:solidFill>
                  <a:srgbClr val="000000"/>
                </a:solidFill>
              </a:rPr>
              <a:t> 2002;65:1.</a:t>
            </a:r>
          </a:p>
        </p:txBody>
      </p:sp>
      <p:pic>
        <p:nvPicPr>
          <p:cNvPr id="57349" name="Picture 5">
            <a:extLst>
              <a:ext uri="{FF2B5EF4-FFF2-40B4-BE49-F238E27FC236}">
                <a16:creationId xmlns:a16="http://schemas.microsoft.com/office/drawing/2014/main" id="{906F5BAD-C736-E34C-B0E8-8F9C3107CE6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948" t="2141" r="3616" b="2783"/>
          <a:stretch>
            <a:fillRect/>
          </a:stretch>
        </p:blipFill>
        <p:spPr>
          <a:xfrm>
            <a:off x="5826125" y="2651125"/>
            <a:ext cx="3167063" cy="2562225"/>
          </a:xfrm>
          <a:noFill/>
        </p:spPr>
      </p:pic>
    </p:spTree>
    <p:extLst>
      <p:ext uri="{BB962C8B-B14F-4D97-AF65-F5344CB8AC3E}">
        <p14:creationId xmlns:p14="http://schemas.microsoft.com/office/powerpoint/2010/main" val="1249792993"/>
      </p:ext>
    </p:extLst>
  </p:cSld>
  <p:clrMapOvr>
    <a:masterClrMapping/>
  </p:clrMapOvr>
  <p:transition>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3E6FB432-9ECD-9145-9E5B-C1895908A826}"/>
              </a:ext>
            </a:extLst>
          </p:cNvPr>
          <p:cNvSpPr>
            <a:spLocks noGrp="1" noChangeArrowheads="1"/>
          </p:cNvSpPr>
          <p:nvPr>
            <p:ph type="title"/>
          </p:nvPr>
        </p:nvSpPr>
        <p:spPr>
          <a:xfrm>
            <a:off x="547688" y="274638"/>
            <a:ext cx="8077200" cy="1143000"/>
          </a:xfrm>
        </p:spPr>
        <p:txBody>
          <a:bodyPr>
            <a:normAutofit fontScale="90000"/>
          </a:bodyPr>
          <a:lstStyle/>
          <a:p>
            <a:pPr eaLnBrk="1" hangingPunct="1"/>
            <a:r>
              <a:rPr lang="el-GR" altLang="en-US" sz="3600" b="1" dirty="0">
                <a:solidFill>
                  <a:srgbClr val="002060"/>
                </a:solidFill>
                <a:ea typeface="ＭＳ Ｐゴシック" panose="020B0600070205080204" pitchFamily="34" charset="-128"/>
                <a:cs typeface="Arial" panose="020B0604020202020204" pitchFamily="34" charset="0"/>
              </a:rPr>
              <a:t>Ανακάλυψη των </a:t>
            </a:r>
            <a:r>
              <a:rPr lang="en-US" altLang="en-US" sz="3600" b="1" dirty="0">
                <a:solidFill>
                  <a:srgbClr val="002060"/>
                </a:solidFill>
                <a:ea typeface="ＭＳ Ｐゴシック" panose="020B0600070205080204" pitchFamily="34" charset="-128"/>
                <a:cs typeface="Arial" panose="020B0604020202020204" pitchFamily="34" charset="0"/>
              </a:rPr>
              <a:t>KIT </a:t>
            </a:r>
            <a:r>
              <a:rPr lang="el-GR" altLang="en-US" sz="3600" b="1" dirty="0">
                <a:solidFill>
                  <a:srgbClr val="002060"/>
                </a:solidFill>
                <a:ea typeface="ＭＳ Ｐゴシック" panose="020B0600070205080204" pitchFamily="34" charset="-128"/>
                <a:cs typeface="Arial" panose="020B0604020202020204" pitchFamily="34" charset="0"/>
              </a:rPr>
              <a:t>μεταλλάξεων στα </a:t>
            </a:r>
            <a:r>
              <a:rPr lang="en-US" altLang="en-US" sz="3600" b="1" dirty="0">
                <a:solidFill>
                  <a:srgbClr val="002060"/>
                </a:solidFill>
                <a:ea typeface="ＭＳ Ｐゴシック" panose="020B0600070205080204" pitchFamily="34" charset="-128"/>
                <a:cs typeface="Arial" panose="020B0604020202020204" pitchFamily="34" charset="0"/>
              </a:rPr>
              <a:t>GIST</a:t>
            </a:r>
          </a:p>
        </p:txBody>
      </p:sp>
      <p:pic>
        <p:nvPicPr>
          <p:cNvPr id="21506" name="Picture 4">
            <a:extLst>
              <a:ext uri="{FF2B5EF4-FFF2-40B4-BE49-F238E27FC236}">
                <a16:creationId xmlns:a16="http://schemas.microsoft.com/office/drawing/2014/main" id="{25E51F4B-A424-9C48-9D92-0769DF76A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7400"/>
            <a:ext cx="5614988"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5">
            <a:extLst>
              <a:ext uri="{FF2B5EF4-FFF2-40B4-BE49-F238E27FC236}">
                <a16:creationId xmlns:a16="http://schemas.microsoft.com/office/drawing/2014/main" id="{BBC04073-677C-784E-975D-562928EF9234}"/>
              </a:ext>
            </a:extLst>
          </p:cNvPr>
          <p:cNvSpPr txBox="1">
            <a:spLocks noChangeArrowheads="1"/>
          </p:cNvSpPr>
          <p:nvPr/>
        </p:nvSpPr>
        <p:spPr bwMode="auto">
          <a:xfrm>
            <a:off x="895350" y="6284913"/>
            <a:ext cx="3144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Hirota S, et al. Science, 1998</a:t>
            </a:r>
          </a:p>
        </p:txBody>
      </p:sp>
    </p:spTree>
    <p:extLst>
      <p:ext uri="{BB962C8B-B14F-4D97-AF65-F5344CB8AC3E}">
        <p14:creationId xmlns:p14="http://schemas.microsoft.com/office/powerpoint/2010/main" val="350153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22" name="Text Box 2">
            <a:extLst>
              <a:ext uri="{FF2B5EF4-FFF2-40B4-BE49-F238E27FC236}">
                <a16:creationId xmlns:a16="http://schemas.microsoft.com/office/drawing/2014/main" id="{5DB82E08-8BF4-9E40-A48C-225840F20EA2}"/>
              </a:ext>
            </a:extLst>
          </p:cNvPr>
          <p:cNvSpPr txBox="1">
            <a:spLocks noChangeArrowheads="1"/>
          </p:cNvSpPr>
          <p:nvPr/>
        </p:nvSpPr>
        <p:spPr bwMode="auto">
          <a:xfrm>
            <a:off x="3332163" y="4548188"/>
            <a:ext cx="1960562"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b="1">
                <a:solidFill>
                  <a:schemeClr val="folHlink"/>
                </a:solidFill>
                <a:effectLst>
                  <a:outerShdw blurRad="38100" dist="38100" dir="2700000" algn="tl">
                    <a:srgbClr val="C0C0C0"/>
                  </a:outerShdw>
                </a:effectLst>
                <a:cs typeface="Arial" panose="020B0604020202020204" pitchFamily="34" charset="0"/>
              </a:rPr>
              <a:t>Exon 11 (67%)</a:t>
            </a:r>
          </a:p>
        </p:txBody>
      </p:sp>
      <p:sp>
        <p:nvSpPr>
          <p:cNvPr id="3512323" name="Text Box 3">
            <a:extLst>
              <a:ext uri="{FF2B5EF4-FFF2-40B4-BE49-F238E27FC236}">
                <a16:creationId xmlns:a16="http://schemas.microsoft.com/office/drawing/2014/main" id="{5B5EED0D-5146-5F43-B7FF-4F0B7FAC40AF}"/>
              </a:ext>
            </a:extLst>
          </p:cNvPr>
          <p:cNvSpPr txBox="1">
            <a:spLocks noChangeArrowheads="1"/>
          </p:cNvSpPr>
          <p:nvPr/>
        </p:nvSpPr>
        <p:spPr bwMode="auto">
          <a:xfrm>
            <a:off x="3332163" y="3797300"/>
            <a:ext cx="1673225"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b="1">
                <a:solidFill>
                  <a:schemeClr val="folHlink"/>
                </a:solidFill>
                <a:effectLst>
                  <a:outerShdw blurRad="38100" dist="38100" dir="2700000" algn="tl">
                    <a:srgbClr val="C0C0C0"/>
                  </a:outerShdw>
                </a:effectLst>
                <a:cs typeface="Arial" panose="020B0604020202020204" pitchFamily="34" charset="0"/>
              </a:rPr>
              <a:t>Exon 9 (9%)</a:t>
            </a:r>
          </a:p>
        </p:txBody>
      </p:sp>
      <p:sp>
        <p:nvSpPr>
          <p:cNvPr id="23555" name="Line 4">
            <a:extLst>
              <a:ext uri="{FF2B5EF4-FFF2-40B4-BE49-F238E27FC236}">
                <a16:creationId xmlns:a16="http://schemas.microsoft.com/office/drawing/2014/main" id="{F5857A77-9E18-734A-A49F-2FFE3D5B112C}"/>
              </a:ext>
            </a:extLst>
          </p:cNvPr>
          <p:cNvSpPr>
            <a:spLocks noChangeShapeType="1"/>
          </p:cNvSpPr>
          <p:nvPr/>
        </p:nvSpPr>
        <p:spPr bwMode="auto">
          <a:xfrm>
            <a:off x="2951163" y="3995738"/>
            <a:ext cx="3810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12325" name="Text Box 5">
            <a:extLst>
              <a:ext uri="{FF2B5EF4-FFF2-40B4-BE49-F238E27FC236}">
                <a16:creationId xmlns:a16="http://schemas.microsoft.com/office/drawing/2014/main" id="{09111828-485E-F447-962E-501537A44ED4}"/>
              </a:ext>
            </a:extLst>
          </p:cNvPr>
          <p:cNvSpPr txBox="1">
            <a:spLocks noChangeArrowheads="1"/>
          </p:cNvSpPr>
          <p:nvPr/>
        </p:nvSpPr>
        <p:spPr bwMode="auto">
          <a:xfrm>
            <a:off x="3332163" y="5068888"/>
            <a:ext cx="1889125"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b="1">
                <a:solidFill>
                  <a:schemeClr val="folHlink"/>
                </a:solidFill>
                <a:effectLst>
                  <a:outerShdw blurRad="38100" dist="38100" dir="2700000" algn="tl">
                    <a:srgbClr val="C0C0C0"/>
                  </a:outerShdw>
                </a:effectLst>
                <a:cs typeface="Arial" panose="020B0604020202020204" pitchFamily="34" charset="0"/>
              </a:rPr>
              <a:t>Exon 13 (1%)</a:t>
            </a:r>
          </a:p>
        </p:txBody>
      </p:sp>
      <p:sp>
        <p:nvSpPr>
          <p:cNvPr id="3512326" name="Text Box 6">
            <a:extLst>
              <a:ext uri="{FF2B5EF4-FFF2-40B4-BE49-F238E27FC236}">
                <a16:creationId xmlns:a16="http://schemas.microsoft.com/office/drawing/2014/main" id="{87BCB64E-CD57-1644-879D-1F7B759AFAEB}"/>
              </a:ext>
            </a:extLst>
          </p:cNvPr>
          <p:cNvSpPr txBox="1">
            <a:spLocks noChangeArrowheads="1"/>
          </p:cNvSpPr>
          <p:nvPr/>
        </p:nvSpPr>
        <p:spPr bwMode="auto">
          <a:xfrm>
            <a:off x="3332163" y="5613400"/>
            <a:ext cx="1816100"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b="1">
                <a:solidFill>
                  <a:schemeClr val="folHlink"/>
                </a:solidFill>
                <a:effectLst>
                  <a:outerShdw blurRad="38100" dist="38100" dir="2700000" algn="tl">
                    <a:srgbClr val="C0C0C0"/>
                  </a:outerShdw>
                </a:effectLst>
                <a:cs typeface="Arial" panose="020B0604020202020204" pitchFamily="34" charset="0"/>
              </a:rPr>
              <a:t>Exon 17 (1%)</a:t>
            </a:r>
          </a:p>
        </p:txBody>
      </p:sp>
      <p:sp>
        <p:nvSpPr>
          <p:cNvPr id="23558" name="Text Box 7">
            <a:extLst>
              <a:ext uri="{FF2B5EF4-FFF2-40B4-BE49-F238E27FC236}">
                <a16:creationId xmlns:a16="http://schemas.microsoft.com/office/drawing/2014/main" id="{BE696396-53BD-CE45-91AE-CF5E5E4A8D05}"/>
              </a:ext>
            </a:extLst>
          </p:cNvPr>
          <p:cNvSpPr txBox="1">
            <a:spLocks noChangeArrowheads="1"/>
          </p:cNvSpPr>
          <p:nvPr/>
        </p:nvSpPr>
        <p:spPr bwMode="auto">
          <a:xfrm>
            <a:off x="2541588" y="2601913"/>
            <a:ext cx="157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b="1">
                <a:latin typeface="Calibri" panose="020F0502020204030204" pitchFamily="34" charset="0"/>
              </a:rPr>
              <a:t>KIT (78.5%)</a:t>
            </a:r>
          </a:p>
        </p:txBody>
      </p:sp>
      <p:sp>
        <p:nvSpPr>
          <p:cNvPr id="23559" name="Line 8">
            <a:extLst>
              <a:ext uri="{FF2B5EF4-FFF2-40B4-BE49-F238E27FC236}">
                <a16:creationId xmlns:a16="http://schemas.microsoft.com/office/drawing/2014/main" id="{AADAAA0F-DD42-1245-95D4-A57DFCB4B7F9}"/>
              </a:ext>
            </a:extLst>
          </p:cNvPr>
          <p:cNvSpPr>
            <a:spLocks noChangeShapeType="1"/>
          </p:cNvSpPr>
          <p:nvPr/>
        </p:nvSpPr>
        <p:spPr bwMode="auto">
          <a:xfrm>
            <a:off x="2951163" y="5237163"/>
            <a:ext cx="3810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60" name="Line 9">
            <a:extLst>
              <a:ext uri="{FF2B5EF4-FFF2-40B4-BE49-F238E27FC236}">
                <a16:creationId xmlns:a16="http://schemas.microsoft.com/office/drawing/2014/main" id="{CD3F6972-F0DB-6B40-81B6-995AB7146012}"/>
              </a:ext>
            </a:extLst>
          </p:cNvPr>
          <p:cNvSpPr>
            <a:spLocks noChangeShapeType="1"/>
          </p:cNvSpPr>
          <p:nvPr/>
        </p:nvSpPr>
        <p:spPr bwMode="auto">
          <a:xfrm>
            <a:off x="2951163" y="5811838"/>
            <a:ext cx="3810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61" name="Line 10">
            <a:extLst>
              <a:ext uri="{FF2B5EF4-FFF2-40B4-BE49-F238E27FC236}">
                <a16:creationId xmlns:a16="http://schemas.microsoft.com/office/drawing/2014/main" id="{B704018D-153A-8D47-8361-FD9D8D7C7E38}"/>
              </a:ext>
            </a:extLst>
          </p:cNvPr>
          <p:cNvSpPr>
            <a:spLocks noChangeShapeType="1"/>
          </p:cNvSpPr>
          <p:nvPr/>
        </p:nvSpPr>
        <p:spPr bwMode="auto">
          <a:xfrm>
            <a:off x="2951163" y="4746625"/>
            <a:ext cx="3810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23562" name="Picture 11" descr="C-KIT1Bcopy">
            <a:extLst>
              <a:ext uri="{FF2B5EF4-FFF2-40B4-BE49-F238E27FC236}">
                <a16:creationId xmlns:a16="http://schemas.microsoft.com/office/drawing/2014/main" id="{0B91B1F8-30F7-2F44-8650-D632A0713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0" y="4981575"/>
            <a:ext cx="122078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2" descr="membrane4 copy">
            <a:extLst>
              <a:ext uri="{FF2B5EF4-FFF2-40B4-BE49-F238E27FC236}">
                <a16:creationId xmlns:a16="http://schemas.microsoft.com/office/drawing/2014/main" id="{583141CF-40C0-A14D-A9A5-DF296A646C8F}"/>
              </a:ext>
            </a:extLst>
          </p:cNvPr>
          <p:cNvPicPr>
            <a:picLocks noChangeAspect="1" noChangeArrowheads="1"/>
          </p:cNvPicPr>
          <p:nvPr/>
        </p:nvPicPr>
        <p:blipFill>
          <a:blip r:embed="rId4">
            <a:lum bright="2000" contrast="2000"/>
            <a:extLst>
              <a:ext uri="{28A0092B-C50C-407E-A947-70E740481C1C}">
                <a14:useLocalDpi xmlns:a14="http://schemas.microsoft.com/office/drawing/2010/main" val="0"/>
              </a:ext>
            </a:extLst>
          </a:blip>
          <a:srcRect/>
          <a:stretch>
            <a:fillRect/>
          </a:stretch>
        </p:blipFill>
        <p:spPr bwMode="auto">
          <a:xfrm>
            <a:off x="1357313" y="4032250"/>
            <a:ext cx="16017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3" descr="connector copy1">
            <a:extLst>
              <a:ext uri="{FF2B5EF4-FFF2-40B4-BE49-F238E27FC236}">
                <a16:creationId xmlns:a16="http://schemas.microsoft.com/office/drawing/2014/main" id="{ADF75B7E-23DD-4D43-B4F5-9DA1E3705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413" y="3902075"/>
            <a:ext cx="1825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4" descr="nodule 1smooth top copy">
            <a:extLst>
              <a:ext uri="{FF2B5EF4-FFF2-40B4-BE49-F238E27FC236}">
                <a16:creationId xmlns:a16="http://schemas.microsoft.com/office/drawing/2014/main" id="{F3C4545E-EDD2-B34C-9040-ED218B599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5163" y="3429000"/>
            <a:ext cx="434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15" descr="nodule 1smooth top copy">
            <a:extLst>
              <a:ext uri="{FF2B5EF4-FFF2-40B4-BE49-F238E27FC236}">
                <a16:creationId xmlns:a16="http://schemas.microsoft.com/office/drawing/2014/main" id="{DBA4B283-09A4-C943-A739-EFECB7C0D9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5163" y="3073400"/>
            <a:ext cx="4349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16" descr="nodule 1smooth top copy">
            <a:extLst>
              <a:ext uri="{FF2B5EF4-FFF2-40B4-BE49-F238E27FC236}">
                <a16:creationId xmlns:a16="http://schemas.microsoft.com/office/drawing/2014/main" id="{ACE44FDE-D0EC-1D41-B624-94ADFEBFBE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5163" y="2716213"/>
            <a:ext cx="4349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17" descr="nodule 1smooth top copy">
            <a:extLst>
              <a:ext uri="{FF2B5EF4-FFF2-40B4-BE49-F238E27FC236}">
                <a16:creationId xmlns:a16="http://schemas.microsoft.com/office/drawing/2014/main" id="{F1C7EF9E-6005-9C4D-BE95-CA64EAB261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5163" y="2354263"/>
            <a:ext cx="4349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18" descr="nodule 1smooth top copy">
            <a:extLst>
              <a:ext uri="{FF2B5EF4-FFF2-40B4-BE49-F238E27FC236}">
                <a16:creationId xmlns:a16="http://schemas.microsoft.com/office/drawing/2014/main" id="{DF6EF434-81D3-1842-9AC6-81514811DD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5163" y="1992313"/>
            <a:ext cx="4349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39" name="Text Box 19">
            <a:extLst>
              <a:ext uri="{FF2B5EF4-FFF2-40B4-BE49-F238E27FC236}">
                <a16:creationId xmlns:a16="http://schemas.microsoft.com/office/drawing/2014/main" id="{A006C114-45A3-9845-9483-3E7C4D4743C5}"/>
              </a:ext>
            </a:extLst>
          </p:cNvPr>
          <p:cNvSpPr txBox="1">
            <a:spLocks noChangeArrowheads="1"/>
          </p:cNvSpPr>
          <p:nvPr/>
        </p:nvSpPr>
        <p:spPr bwMode="auto">
          <a:xfrm>
            <a:off x="7173913" y="5003800"/>
            <a:ext cx="2362200"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b="1">
                <a:solidFill>
                  <a:schemeClr val="folHlink"/>
                </a:solidFill>
                <a:effectLst>
                  <a:outerShdw blurRad="38100" dist="38100" dir="2700000" algn="tl">
                    <a:srgbClr val="C0C0C0"/>
                  </a:outerShdw>
                </a:effectLst>
                <a:cs typeface="Arial" panose="020B0604020202020204" pitchFamily="34" charset="0"/>
              </a:rPr>
              <a:t>Exon 14</a:t>
            </a:r>
            <a:r>
              <a:rPr lang="el-GR" altLang="en-US" sz="2000" b="1">
                <a:solidFill>
                  <a:schemeClr val="folHlink"/>
                </a:solidFill>
                <a:effectLst>
                  <a:outerShdw blurRad="38100" dist="38100" dir="2700000" algn="tl">
                    <a:srgbClr val="C0C0C0"/>
                  </a:outerShdw>
                </a:effectLst>
                <a:cs typeface="Arial" panose="020B0604020202020204" pitchFamily="34" charset="0"/>
              </a:rPr>
              <a:t> </a:t>
            </a:r>
            <a:r>
              <a:rPr lang="en-US" altLang="en-US" sz="2000" b="1">
                <a:solidFill>
                  <a:schemeClr val="folHlink"/>
                </a:solidFill>
                <a:effectLst>
                  <a:outerShdw blurRad="38100" dist="38100" dir="2700000" algn="tl">
                    <a:srgbClr val="C0C0C0"/>
                  </a:outerShdw>
                </a:effectLst>
                <a:cs typeface="Arial" panose="020B0604020202020204" pitchFamily="34" charset="0"/>
              </a:rPr>
              <a:t>(</a:t>
            </a:r>
            <a:r>
              <a:rPr lang="el-GR" altLang="en-US" sz="2000" b="1">
                <a:solidFill>
                  <a:schemeClr val="folHlink"/>
                </a:solidFill>
                <a:effectLst>
                  <a:outerShdw blurRad="38100" dist="38100" dir="2700000" algn="tl">
                    <a:srgbClr val="C0C0C0"/>
                  </a:outerShdw>
                </a:effectLst>
                <a:cs typeface="Arial" panose="020B0604020202020204" pitchFamily="34" charset="0"/>
              </a:rPr>
              <a:t>?</a:t>
            </a:r>
            <a:r>
              <a:rPr lang="en-US" altLang="en-US" sz="2000" b="1">
                <a:solidFill>
                  <a:schemeClr val="folHlink"/>
                </a:solidFill>
                <a:effectLst>
                  <a:outerShdw blurRad="38100" dist="38100" dir="2700000" algn="tl">
                    <a:srgbClr val="C0C0C0"/>
                  </a:outerShdw>
                </a:effectLst>
                <a:cs typeface="Arial" panose="020B0604020202020204" pitchFamily="34" charset="0"/>
              </a:rPr>
              <a:t>)</a:t>
            </a:r>
          </a:p>
        </p:txBody>
      </p:sp>
      <p:sp>
        <p:nvSpPr>
          <p:cNvPr id="23571" name="Line 20">
            <a:extLst>
              <a:ext uri="{FF2B5EF4-FFF2-40B4-BE49-F238E27FC236}">
                <a16:creationId xmlns:a16="http://schemas.microsoft.com/office/drawing/2014/main" id="{29CF843F-7108-7C48-BAD4-7CC70A8DFE93}"/>
              </a:ext>
            </a:extLst>
          </p:cNvPr>
          <p:cNvSpPr>
            <a:spLocks noChangeShapeType="1"/>
          </p:cNvSpPr>
          <p:nvPr/>
        </p:nvSpPr>
        <p:spPr bwMode="auto">
          <a:xfrm>
            <a:off x="6786563" y="5216525"/>
            <a:ext cx="3810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72" name="Line 21">
            <a:extLst>
              <a:ext uri="{FF2B5EF4-FFF2-40B4-BE49-F238E27FC236}">
                <a16:creationId xmlns:a16="http://schemas.microsoft.com/office/drawing/2014/main" id="{A41D2CD5-05D8-9A49-80AC-7740B29F027C}"/>
              </a:ext>
            </a:extLst>
          </p:cNvPr>
          <p:cNvSpPr>
            <a:spLocks noChangeShapeType="1"/>
          </p:cNvSpPr>
          <p:nvPr/>
        </p:nvSpPr>
        <p:spPr bwMode="auto">
          <a:xfrm>
            <a:off x="6786563" y="5791200"/>
            <a:ext cx="3810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73" name="Line 22">
            <a:extLst>
              <a:ext uri="{FF2B5EF4-FFF2-40B4-BE49-F238E27FC236}">
                <a16:creationId xmlns:a16="http://schemas.microsoft.com/office/drawing/2014/main" id="{F479B0DE-E524-904F-AE25-54070D380FE9}"/>
              </a:ext>
            </a:extLst>
          </p:cNvPr>
          <p:cNvSpPr>
            <a:spLocks noChangeShapeType="1"/>
          </p:cNvSpPr>
          <p:nvPr/>
        </p:nvSpPr>
        <p:spPr bwMode="auto">
          <a:xfrm>
            <a:off x="6786563" y="4725988"/>
            <a:ext cx="3810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23574" name="Picture 23" descr="C-KIT1Bcopy">
            <a:extLst>
              <a:ext uri="{FF2B5EF4-FFF2-40B4-BE49-F238E27FC236}">
                <a16:creationId xmlns:a16="http://schemas.microsoft.com/office/drawing/2014/main" id="{71EBABDB-EB31-5543-B229-C12B08995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850" y="4960938"/>
            <a:ext cx="122078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24" descr="membrane4 copy">
            <a:extLst>
              <a:ext uri="{FF2B5EF4-FFF2-40B4-BE49-F238E27FC236}">
                <a16:creationId xmlns:a16="http://schemas.microsoft.com/office/drawing/2014/main" id="{22893C7F-70AF-4343-8EF6-B8B99FD0BB4A}"/>
              </a:ext>
            </a:extLst>
          </p:cNvPr>
          <p:cNvPicPr>
            <a:picLocks noChangeAspect="1" noChangeArrowheads="1"/>
          </p:cNvPicPr>
          <p:nvPr/>
        </p:nvPicPr>
        <p:blipFill>
          <a:blip r:embed="rId4">
            <a:lum bright="2000" contrast="2000"/>
            <a:extLst>
              <a:ext uri="{28A0092B-C50C-407E-A947-70E740481C1C}">
                <a14:useLocalDpi xmlns:a14="http://schemas.microsoft.com/office/drawing/2010/main" val="0"/>
              </a:ext>
            </a:extLst>
          </a:blip>
          <a:srcRect/>
          <a:stretch>
            <a:fillRect/>
          </a:stretch>
        </p:blipFill>
        <p:spPr bwMode="auto">
          <a:xfrm>
            <a:off x="5192713" y="4011613"/>
            <a:ext cx="160178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5" descr="connector copy1">
            <a:extLst>
              <a:ext uri="{FF2B5EF4-FFF2-40B4-BE49-F238E27FC236}">
                <a16:creationId xmlns:a16="http://schemas.microsoft.com/office/drawing/2014/main" id="{DF220E60-1BEA-7944-B76A-463FBAA54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5813" y="3881438"/>
            <a:ext cx="1825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26" descr="nodule 1smooth top copy">
            <a:extLst>
              <a:ext uri="{FF2B5EF4-FFF2-40B4-BE49-F238E27FC236}">
                <a16:creationId xmlns:a16="http://schemas.microsoft.com/office/drawing/2014/main" id="{DD55132A-AD62-D34D-846F-CF22E4D9DA47}"/>
              </a:ext>
            </a:extLst>
          </p:cNvPr>
          <p:cNvPicPr>
            <a:picLocks noChangeAspect="1" noChangeArrowheads="1"/>
          </p:cNvPicPr>
          <p:nvPr/>
        </p:nvPicPr>
        <p:blipFill>
          <a:blip r:embed="rId6">
            <a:lum bright="-28000"/>
            <a:extLst>
              <a:ext uri="{28A0092B-C50C-407E-A947-70E740481C1C}">
                <a14:useLocalDpi xmlns:a14="http://schemas.microsoft.com/office/drawing/2010/main" val="0"/>
              </a:ext>
            </a:extLst>
          </a:blip>
          <a:srcRect/>
          <a:stretch>
            <a:fillRect/>
          </a:stretch>
        </p:blipFill>
        <p:spPr bwMode="auto">
          <a:xfrm>
            <a:off x="5770563" y="3408363"/>
            <a:ext cx="434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8" name="Picture 27" descr="nodule 1smooth top copy">
            <a:extLst>
              <a:ext uri="{FF2B5EF4-FFF2-40B4-BE49-F238E27FC236}">
                <a16:creationId xmlns:a16="http://schemas.microsoft.com/office/drawing/2014/main" id="{72AE90E1-406C-B648-9F38-AE32A5789325}"/>
              </a:ext>
            </a:extLst>
          </p:cNvPr>
          <p:cNvPicPr>
            <a:picLocks noChangeAspect="1" noChangeArrowheads="1"/>
          </p:cNvPicPr>
          <p:nvPr/>
        </p:nvPicPr>
        <p:blipFill>
          <a:blip r:embed="rId6">
            <a:lum bright="-28000"/>
            <a:extLst>
              <a:ext uri="{28A0092B-C50C-407E-A947-70E740481C1C}">
                <a14:useLocalDpi xmlns:a14="http://schemas.microsoft.com/office/drawing/2010/main" val="0"/>
              </a:ext>
            </a:extLst>
          </a:blip>
          <a:srcRect/>
          <a:stretch>
            <a:fillRect/>
          </a:stretch>
        </p:blipFill>
        <p:spPr bwMode="auto">
          <a:xfrm>
            <a:off x="5770563" y="3052763"/>
            <a:ext cx="4349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9" name="Picture 28" descr="nodule 1smooth top copy">
            <a:extLst>
              <a:ext uri="{FF2B5EF4-FFF2-40B4-BE49-F238E27FC236}">
                <a16:creationId xmlns:a16="http://schemas.microsoft.com/office/drawing/2014/main" id="{6C3474B2-227F-2543-88AA-A276214069A4}"/>
              </a:ext>
            </a:extLst>
          </p:cNvPr>
          <p:cNvPicPr>
            <a:picLocks noChangeAspect="1" noChangeArrowheads="1"/>
          </p:cNvPicPr>
          <p:nvPr/>
        </p:nvPicPr>
        <p:blipFill>
          <a:blip r:embed="rId6">
            <a:lum bright="-28000"/>
            <a:extLst>
              <a:ext uri="{28A0092B-C50C-407E-A947-70E740481C1C}">
                <a14:useLocalDpi xmlns:a14="http://schemas.microsoft.com/office/drawing/2010/main" val="0"/>
              </a:ext>
            </a:extLst>
          </a:blip>
          <a:srcRect/>
          <a:stretch>
            <a:fillRect/>
          </a:stretch>
        </p:blipFill>
        <p:spPr bwMode="auto">
          <a:xfrm>
            <a:off x="5770563" y="2695575"/>
            <a:ext cx="4349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0" name="Picture 29" descr="nodule 1smooth top copy">
            <a:extLst>
              <a:ext uri="{FF2B5EF4-FFF2-40B4-BE49-F238E27FC236}">
                <a16:creationId xmlns:a16="http://schemas.microsoft.com/office/drawing/2014/main" id="{D8234C2E-B423-304E-B8A2-C0555E2CF603}"/>
              </a:ext>
            </a:extLst>
          </p:cNvPr>
          <p:cNvPicPr>
            <a:picLocks noChangeAspect="1" noChangeArrowheads="1"/>
          </p:cNvPicPr>
          <p:nvPr/>
        </p:nvPicPr>
        <p:blipFill>
          <a:blip r:embed="rId6">
            <a:lum bright="-28000"/>
            <a:extLst>
              <a:ext uri="{28A0092B-C50C-407E-A947-70E740481C1C}">
                <a14:useLocalDpi xmlns:a14="http://schemas.microsoft.com/office/drawing/2010/main" val="0"/>
              </a:ext>
            </a:extLst>
          </a:blip>
          <a:srcRect/>
          <a:stretch>
            <a:fillRect/>
          </a:stretch>
        </p:blipFill>
        <p:spPr bwMode="auto">
          <a:xfrm>
            <a:off x="5770563" y="2333625"/>
            <a:ext cx="4349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1" name="Picture 30" descr="nodule 1smooth top copy">
            <a:extLst>
              <a:ext uri="{FF2B5EF4-FFF2-40B4-BE49-F238E27FC236}">
                <a16:creationId xmlns:a16="http://schemas.microsoft.com/office/drawing/2014/main" id="{2D854C3E-5B00-6449-9F8B-9B0EF74C59CA}"/>
              </a:ext>
            </a:extLst>
          </p:cNvPr>
          <p:cNvPicPr>
            <a:picLocks noChangeAspect="1" noChangeArrowheads="1"/>
          </p:cNvPicPr>
          <p:nvPr/>
        </p:nvPicPr>
        <p:blipFill>
          <a:blip r:embed="rId6">
            <a:lum bright="-28000"/>
            <a:extLst>
              <a:ext uri="{28A0092B-C50C-407E-A947-70E740481C1C}">
                <a14:useLocalDpi xmlns:a14="http://schemas.microsoft.com/office/drawing/2010/main" val="0"/>
              </a:ext>
            </a:extLst>
          </a:blip>
          <a:srcRect/>
          <a:stretch>
            <a:fillRect/>
          </a:stretch>
        </p:blipFill>
        <p:spPr bwMode="auto">
          <a:xfrm>
            <a:off x="5770563" y="1971675"/>
            <a:ext cx="4349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2" name="Text Box 31">
            <a:extLst>
              <a:ext uri="{FF2B5EF4-FFF2-40B4-BE49-F238E27FC236}">
                <a16:creationId xmlns:a16="http://schemas.microsoft.com/office/drawing/2014/main" id="{6BC15DE7-36BA-FC49-933F-FB2D05AD33B7}"/>
              </a:ext>
            </a:extLst>
          </p:cNvPr>
          <p:cNvSpPr txBox="1">
            <a:spLocks noChangeArrowheads="1"/>
          </p:cNvSpPr>
          <p:nvPr/>
        </p:nvSpPr>
        <p:spPr bwMode="auto">
          <a:xfrm>
            <a:off x="6305550" y="2625725"/>
            <a:ext cx="2686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b="1">
                <a:latin typeface="Calibri" panose="020F0502020204030204" pitchFamily="34" charset="0"/>
              </a:rPr>
              <a:t>PDGFRA (7.5% )</a:t>
            </a:r>
          </a:p>
        </p:txBody>
      </p:sp>
      <p:sp>
        <p:nvSpPr>
          <p:cNvPr id="3512352" name="Text Box 32">
            <a:extLst>
              <a:ext uri="{FF2B5EF4-FFF2-40B4-BE49-F238E27FC236}">
                <a16:creationId xmlns:a16="http://schemas.microsoft.com/office/drawing/2014/main" id="{03B15044-8160-754E-A65D-418D02869B96}"/>
              </a:ext>
            </a:extLst>
          </p:cNvPr>
          <p:cNvSpPr txBox="1">
            <a:spLocks noChangeArrowheads="1"/>
          </p:cNvSpPr>
          <p:nvPr/>
        </p:nvSpPr>
        <p:spPr bwMode="auto">
          <a:xfrm>
            <a:off x="7173913" y="4486275"/>
            <a:ext cx="2146300"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b="1">
                <a:solidFill>
                  <a:schemeClr val="folHlink"/>
                </a:solidFill>
                <a:effectLst>
                  <a:outerShdw blurRad="38100" dist="38100" dir="2700000" algn="tl">
                    <a:srgbClr val="C0C0C0"/>
                  </a:outerShdw>
                </a:effectLst>
                <a:cs typeface="Arial" panose="020B0604020202020204" pitchFamily="34" charset="0"/>
              </a:rPr>
              <a:t>Exon 12 (2%)</a:t>
            </a:r>
          </a:p>
        </p:txBody>
      </p:sp>
      <p:sp>
        <p:nvSpPr>
          <p:cNvPr id="3512353" name="Text Box 33">
            <a:extLst>
              <a:ext uri="{FF2B5EF4-FFF2-40B4-BE49-F238E27FC236}">
                <a16:creationId xmlns:a16="http://schemas.microsoft.com/office/drawing/2014/main" id="{4F429B33-BFB5-F446-BAD3-2A03F815229A}"/>
              </a:ext>
            </a:extLst>
          </p:cNvPr>
          <p:cNvSpPr txBox="1">
            <a:spLocks noChangeArrowheads="1"/>
          </p:cNvSpPr>
          <p:nvPr/>
        </p:nvSpPr>
        <p:spPr bwMode="auto">
          <a:xfrm>
            <a:off x="7173913" y="5551488"/>
            <a:ext cx="2438400"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b="1">
                <a:solidFill>
                  <a:schemeClr val="folHlink"/>
                </a:solidFill>
                <a:effectLst>
                  <a:outerShdw blurRad="38100" dist="38100" dir="2700000" algn="tl">
                    <a:srgbClr val="C0C0C0"/>
                  </a:outerShdw>
                </a:effectLst>
                <a:cs typeface="Arial" panose="020B0604020202020204" pitchFamily="34" charset="0"/>
              </a:rPr>
              <a:t>Exon 18 (5.5%)</a:t>
            </a:r>
          </a:p>
        </p:txBody>
      </p:sp>
      <p:sp>
        <p:nvSpPr>
          <p:cNvPr id="23585" name="Text Box 34">
            <a:extLst>
              <a:ext uri="{FF2B5EF4-FFF2-40B4-BE49-F238E27FC236}">
                <a16:creationId xmlns:a16="http://schemas.microsoft.com/office/drawing/2014/main" id="{FA4C8494-93AC-C441-8054-5539D867A26B}"/>
              </a:ext>
            </a:extLst>
          </p:cNvPr>
          <p:cNvSpPr txBox="1">
            <a:spLocks noChangeArrowheads="1"/>
          </p:cNvSpPr>
          <p:nvPr/>
        </p:nvSpPr>
        <p:spPr bwMode="auto">
          <a:xfrm>
            <a:off x="611188" y="1362075"/>
            <a:ext cx="807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l-GR" altLang="en-US" sz="1800" b="1">
                <a:latin typeface="Calibri" panose="020F0502020204030204" pitchFamily="34" charset="0"/>
              </a:rPr>
              <a:t>Συχνότητα εμφάνισης (συνολικά)</a:t>
            </a:r>
            <a:r>
              <a:rPr lang="en-US" altLang="en-US" sz="1800" b="1">
                <a:latin typeface="Calibri" panose="020F0502020204030204" pitchFamily="34" charset="0"/>
              </a:rPr>
              <a:t>:  ≥</a:t>
            </a:r>
            <a:r>
              <a:rPr lang="el-GR" altLang="en-US" sz="1800" b="1">
                <a:latin typeface="Calibri" panose="020F0502020204030204" pitchFamily="34" charset="0"/>
              </a:rPr>
              <a:t> </a:t>
            </a:r>
            <a:r>
              <a:rPr lang="en-US" altLang="en-US" sz="1800" b="1">
                <a:latin typeface="Calibri" panose="020F0502020204030204" pitchFamily="34" charset="0"/>
              </a:rPr>
              <a:t>86%</a:t>
            </a:r>
          </a:p>
        </p:txBody>
      </p:sp>
      <p:sp>
        <p:nvSpPr>
          <p:cNvPr id="23586" name="Text Box 35">
            <a:extLst>
              <a:ext uri="{FF2B5EF4-FFF2-40B4-BE49-F238E27FC236}">
                <a16:creationId xmlns:a16="http://schemas.microsoft.com/office/drawing/2014/main" id="{089620AD-722F-2D49-BB69-D6CCA5FCB819}"/>
              </a:ext>
            </a:extLst>
          </p:cNvPr>
          <p:cNvSpPr txBox="1">
            <a:spLocks noChangeArrowheads="1"/>
          </p:cNvSpPr>
          <p:nvPr/>
        </p:nvSpPr>
        <p:spPr bwMode="auto">
          <a:xfrm>
            <a:off x="1187450" y="6481763"/>
            <a:ext cx="4608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200">
                <a:latin typeface="Calibri" panose="020F0502020204030204" pitchFamily="34" charset="0"/>
              </a:rPr>
              <a:t>Corless &amp; Heinrich. Annu Rev Pathol. 2008;3:557-586.</a:t>
            </a:r>
          </a:p>
        </p:txBody>
      </p:sp>
      <p:sp>
        <p:nvSpPr>
          <p:cNvPr id="23587" name="Rectangle 36">
            <a:extLst>
              <a:ext uri="{FF2B5EF4-FFF2-40B4-BE49-F238E27FC236}">
                <a16:creationId xmlns:a16="http://schemas.microsoft.com/office/drawing/2014/main" id="{6890DB65-7762-9A40-B707-0EAD10E7D97B}"/>
              </a:ext>
            </a:extLst>
          </p:cNvPr>
          <p:cNvSpPr>
            <a:spLocks noGrp="1" noChangeArrowheads="1"/>
          </p:cNvSpPr>
          <p:nvPr>
            <p:ph type="title"/>
          </p:nvPr>
        </p:nvSpPr>
        <p:spPr>
          <a:xfrm>
            <a:off x="0" y="325438"/>
            <a:ext cx="9144000" cy="854075"/>
          </a:xfrm>
          <a:noFill/>
        </p:spPr>
        <p:txBody>
          <a:bodyPr/>
          <a:lstStyle/>
          <a:p>
            <a:pPr eaLnBrk="1" hangingPunct="1"/>
            <a:r>
              <a:rPr lang="el-GR" altLang="en-US" sz="3600" b="1" dirty="0">
                <a:solidFill>
                  <a:srgbClr val="002060"/>
                </a:solidFill>
                <a:ea typeface="ＭＳ Ｐゴシック" panose="020B0600070205080204" pitchFamily="34" charset="-128"/>
              </a:rPr>
              <a:t>Μεταλλάξεις </a:t>
            </a:r>
            <a:r>
              <a:rPr lang="en-US" altLang="en-US" sz="3600" b="1" dirty="0">
                <a:solidFill>
                  <a:srgbClr val="002060"/>
                </a:solidFill>
                <a:ea typeface="ＭＳ Ｐゴシック" panose="020B0600070205080204" pitchFamily="34" charset="-128"/>
              </a:rPr>
              <a:t>KIT </a:t>
            </a:r>
            <a:r>
              <a:rPr lang="el-GR" altLang="en-US" sz="3600" b="1" dirty="0">
                <a:solidFill>
                  <a:srgbClr val="002060"/>
                </a:solidFill>
                <a:ea typeface="ＭＳ Ｐゴシック" panose="020B0600070205080204" pitchFamily="34" charset="-128"/>
              </a:rPr>
              <a:t>και</a:t>
            </a:r>
            <a:r>
              <a:rPr lang="en-US" altLang="en-US" sz="3600" b="1" dirty="0">
                <a:solidFill>
                  <a:srgbClr val="002060"/>
                </a:solidFill>
                <a:ea typeface="ＭＳ Ｐゴシック" panose="020B0600070205080204" pitchFamily="34" charset="-128"/>
              </a:rPr>
              <a:t> PDGFRA</a:t>
            </a:r>
            <a:endParaRPr lang="de-CH" altLang="en-US" sz="3600" b="1" dirty="0">
              <a:solidFill>
                <a:srgbClr val="002060"/>
              </a:solidFill>
              <a:ea typeface="ＭＳ Ｐゴシック" panose="020B0600070205080204" pitchFamily="34" charset="-128"/>
            </a:endParaRPr>
          </a:p>
        </p:txBody>
      </p:sp>
    </p:spTree>
    <p:extLst>
      <p:ext uri="{BB962C8B-B14F-4D97-AF65-F5344CB8AC3E}">
        <p14:creationId xmlns:p14="http://schemas.microsoft.com/office/powerpoint/2010/main" val="3251787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lain_Blueprint_template">
  <a:themeElements>
    <a:clrScheme name="Custom 4">
      <a:dk1>
        <a:srgbClr val="000000"/>
      </a:dk1>
      <a:lt1>
        <a:srgbClr val="FFFFFF"/>
      </a:lt1>
      <a:dk2>
        <a:srgbClr val="00263D"/>
      </a:dk2>
      <a:lt2>
        <a:srgbClr val="006E96"/>
      </a:lt2>
      <a:accent1>
        <a:srgbClr val="286D96"/>
      </a:accent1>
      <a:accent2>
        <a:srgbClr val="8E847A"/>
      </a:accent2>
      <a:accent3>
        <a:srgbClr val="C6BFB6"/>
      </a:accent3>
      <a:accent4>
        <a:srgbClr val="B8D879"/>
      </a:accent4>
      <a:accent5>
        <a:srgbClr val="983E53"/>
      </a:accent5>
      <a:accent6>
        <a:srgbClr val="55555A"/>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100000">
              <a:srgbClr val="00263D"/>
            </a:gs>
            <a:gs pos="20000">
              <a:srgbClr val="006E96"/>
            </a:gs>
          </a:gsLst>
          <a:path path="circle">
            <a:fillToRect l="50000" t="50000" r="50000" b="50000"/>
          </a:path>
          <a:tileRect/>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_Blueprint Corporate Template wide" id="{3947582A-BCBC-4341-940D-360E7E3CCCAE}" vid="{D6EE66DF-C1A1-E443-86AE-31E9017D6889}"/>
    </a:ext>
  </a:extLst>
</a:theme>
</file>

<file path=ppt/theme/theme3.xml><?xml version="1.0" encoding="utf-8"?>
<a:theme xmlns:a="http://schemas.openxmlformats.org/drawingml/2006/main" name="1_Plain_Blueprint_template">
  <a:themeElements>
    <a:clrScheme name="Custom 4">
      <a:dk1>
        <a:srgbClr val="000000"/>
      </a:dk1>
      <a:lt1>
        <a:srgbClr val="FFFFFF"/>
      </a:lt1>
      <a:dk2>
        <a:srgbClr val="00263D"/>
      </a:dk2>
      <a:lt2>
        <a:srgbClr val="006E96"/>
      </a:lt2>
      <a:accent1>
        <a:srgbClr val="286D96"/>
      </a:accent1>
      <a:accent2>
        <a:srgbClr val="8E847A"/>
      </a:accent2>
      <a:accent3>
        <a:srgbClr val="C6BFB6"/>
      </a:accent3>
      <a:accent4>
        <a:srgbClr val="B8D879"/>
      </a:accent4>
      <a:accent5>
        <a:srgbClr val="983E53"/>
      </a:accent5>
      <a:accent6>
        <a:srgbClr val="55555A"/>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100000">
              <a:srgbClr val="00263D"/>
            </a:gs>
            <a:gs pos="20000">
              <a:srgbClr val="006E96"/>
            </a:gs>
          </a:gsLst>
          <a:path path="circle">
            <a:fillToRect l="50000" t="50000" r="50000" b="50000"/>
          </a:path>
          <a:tileRect/>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_Blueprint Corporate Template wide" id="{3947582A-BCBC-4341-940D-360E7E3CCCAE}" vid="{D6EE66DF-C1A1-E443-86AE-31E9017D688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3407</TotalTime>
  <Words>4344</Words>
  <Application>Microsoft Macintosh PowerPoint</Application>
  <PresentationFormat>On-screen Show (4:3)</PresentationFormat>
  <Paragraphs>715</Paragraphs>
  <Slides>66</Slides>
  <Notes>27</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66</vt:i4>
      </vt:variant>
    </vt:vector>
  </HeadingPairs>
  <TitlesOfParts>
    <vt:vector size="82" baseType="lpstr">
      <vt:lpstr>Arial</vt:lpstr>
      <vt:lpstr>Arial Black</vt:lpstr>
      <vt:lpstr>Arial Narrow</vt:lpstr>
      <vt:lpstr>Calibri</vt:lpstr>
      <vt:lpstr>Helvetica</vt:lpstr>
      <vt:lpstr>Helvetica Neue Thin</vt:lpstr>
      <vt:lpstr>News Gothic MT</vt:lpstr>
      <vt:lpstr>Symbol</vt:lpstr>
      <vt:lpstr>Times</vt:lpstr>
      <vt:lpstr>Times New Roman</vt:lpstr>
      <vt:lpstr>Wingdings</vt:lpstr>
      <vt:lpstr>Wingdings 2</vt:lpstr>
      <vt:lpstr>Office Theme</vt:lpstr>
      <vt:lpstr>Plain_Blueprint_template</vt:lpstr>
      <vt:lpstr>1_Plain_Blueprint_template</vt:lpstr>
      <vt:lpstr>Photo Editor Photo</vt:lpstr>
      <vt:lpstr>  GIST management  </vt:lpstr>
      <vt:lpstr>Overview</vt:lpstr>
      <vt:lpstr>PowerPoint Presentation</vt:lpstr>
      <vt:lpstr>Incidence of sarcomas in 3 EU regions</vt:lpstr>
      <vt:lpstr>The Disease is the Medium The Mechanism is the Message</vt:lpstr>
      <vt:lpstr>PowerPoint Presentation</vt:lpstr>
      <vt:lpstr>GIST: Διάμεσα κύτταρα του Cajal</vt:lpstr>
      <vt:lpstr>Ανακάλυψη των KIT μεταλλάξεων στα GIST</vt:lpstr>
      <vt:lpstr>Μεταλλάξεις KIT και PDGFRA</vt:lpstr>
      <vt:lpstr>PowerPoint Presentation</vt:lpstr>
      <vt:lpstr>Για κάποια καρκινικά κύτταρα,μεταλλάξεις στην κινάση οδηγούν στην ενεργοποίηση του διακόπτη σε θέση “ON”</vt:lpstr>
      <vt:lpstr>Σηματοδότηση KIT</vt:lpstr>
      <vt:lpstr>Αναστολή της σηματοδότησης ΚΙΤ</vt:lpstr>
      <vt:lpstr>PowerPoint Presentation</vt:lpstr>
      <vt:lpstr> Studies of imatinib therapy in GISTs</vt:lpstr>
      <vt:lpstr>Localized phase: ESMO guidelines 2021</vt:lpstr>
      <vt:lpstr>To plan a biopsy before any «unplanned» surgery  or any systemic treatment</vt:lpstr>
      <vt:lpstr>To plan a biopsy before any «unplanned» surgery  or any systemic treatment</vt:lpstr>
      <vt:lpstr>To plan a biopsy before any «unplanned» surgery  or any systemic treatment</vt:lpstr>
      <vt:lpstr>The optimal strategy</vt:lpstr>
      <vt:lpstr>The optimal strategy</vt:lpstr>
      <vt:lpstr>Adjuvant imatinib</vt:lpstr>
      <vt:lpstr>Evolution of histo-prognostic classifications</vt:lpstr>
      <vt:lpstr>Risk Stratification of Primary GIST: Miettinen (AFIP)</vt:lpstr>
      <vt:lpstr>Risk Group Classifications ”Significant risk of relapse”</vt:lpstr>
      <vt:lpstr>Overview of adjuvant trials</vt:lpstr>
      <vt:lpstr>ACOSOG Z9001 Phase III trial : RFS</vt:lpstr>
      <vt:lpstr>SSGXVIII: Recurrence-Free Survival (ITT)</vt:lpstr>
      <vt:lpstr>SSGXVIII: Overall Survival (ITT)</vt:lpstr>
      <vt:lpstr>PowerPoint Presentation</vt:lpstr>
      <vt:lpstr>Adjuvant imatinib in high-risk GIST  Optimal duration of adjuvant imatinib?  </vt:lpstr>
      <vt:lpstr>SSGXVIII/AIO - Localized GIST  Impact of tumor rupture on PFS (20% of patients)  </vt:lpstr>
      <vt:lpstr>Molecular Subclassification of GIST (NGS)</vt:lpstr>
      <vt:lpstr>To identity KIT those who do not  benefit from adjuvant imatinib  </vt:lpstr>
      <vt:lpstr>To identity KIT those who do not  benefit from adjuvant imatinib (II) </vt:lpstr>
      <vt:lpstr>To identity KIT exon 11 those who benefit the most (in terms of duration)  </vt:lpstr>
      <vt:lpstr>Metastatic phase</vt:lpstr>
      <vt:lpstr>Long-term survival data from 2 trials comparing IM 400 mg/d with 800 mg/d in advanced GIST  </vt:lpstr>
      <vt:lpstr>Long-term OS advanced GIST 1st line imatinib </vt:lpstr>
      <vt:lpstr>Imatinib interruption in advanced GIST-PFS</vt:lpstr>
      <vt:lpstr>GIST exon 11 kit mutation with del 557-558: Favorable predictive factor?</vt:lpstr>
      <vt:lpstr>PowerPoint Presentation</vt:lpstr>
      <vt:lpstr>PowerPoint Presentation</vt:lpstr>
      <vt:lpstr>PowerPoint Presentation</vt:lpstr>
      <vt:lpstr>PowerPoint Presentation</vt:lpstr>
      <vt:lpstr>Choi κριτήρια : Αλλαγές στο μέγεθος ή πυκνότητα</vt:lpstr>
      <vt:lpstr>PowerPoint Presentation</vt:lpstr>
      <vt:lpstr>Επιδείνωση ??</vt:lpstr>
      <vt:lpstr>PowerPoint Presentation</vt:lpstr>
      <vt:lpstr>PowerPoint Presentation</vt:lpstr>
      <vt:lpstr>Imatinib dose escalation + local therapy  </vt:lpstr>
      <vt:lpstr>PowerPoint Presentation</vt:lpstr>
      <vt:lpstr>PowerPoint Presentation</vt:lpstr>
      <vt:lpstr>PowerPoint Presentation</vt:lpstr>
      <vt:lpstr>Approved agents after imatinib failure  </vt:lpstr>
      <vt:lpstr>PowerPoint Presentation</vt:lpstr>
      <vt:lpstr>PowerPoint Presentation</vt:lpstr>
      <vt:lpstr>Avapritinib Therapy</vt:lpstr>
      <vt:lpstr>PowerPoint Presentation</vt:lpstr>
      <vt:lpstr>PowerPoint Presentation</vt:lpstr>
      <vt:lpstr>TRK fusion sarcoma patients (n=51): Subtypes* </vt:lpstr>
      <vt:lpstr>First-generation TRK inhibitors are active in TRK fusion-positive cancers</vt:lpstr>
      <vt:lpstr>PowerPoint Presentation</vt:lpstr>
      <vt:lpstr>PowerPoint Presentation</vt:lpstr>
      <vt:lpstr>Μαθήματα που πήραμε από τα GIST</vt:lpstr>
      <vt:lpstr>Concluding thoughts for GISTs</vt:lpstr>
    </vt:vector>
  </TitlesOfParts>
  <Company>anemos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Ιωαννης Μπουκοβινας</dc:creator>
  <cp:lastModifiedBy>Ioannis Boukovinas</cp:lastModifiedBy>
  <cp:revision>207</cp:revision>
  <cp:lastPrinted>2017-12-16T05:35:39Z</cp:lastPrinted>
  <dcterms:created xsi:type="dcterms:W3CDTF">2016-11-30T17:20:54Z</dcterms:created>
  <dcterms:modified xsi:type="dcterms:W3CDTF">2022-03-27T19:30:44Z</dcterms:modified>
</cp:coreProperties>
</file>