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9" r:id="rId5"/>
    <p:sldMasterId id="2147483712" r:id="rId6"/>
    <p:sldMasterId id="2147483724" r:id="rId7"/>
  </p:sldMasterIdLst>
  <p:notesMasterIdLst>
    <p:notesMasterId r:id="rId68"/>
  </p:notesMasterIdLst>
  <p:sldIdLst>
    <p:sldId id="256" r:id="rId8"/>
    <p:sldId id="338"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26" r:id="rId29"/>
    <p:sldId id="315" r:id="rId30"/>
    <p:sldId id="343" r:id="rId31"/>
    <p:sldId id="316" r:id="rId32"/>
    <p:sldId id="317" r:id="rId33"/>
    <p:sldId id="318" r:id="rId34"/>
    <p:sldId id="319" r:id="rId35"/>
    <p:sldId id="320" r:id="rId36"/>
    <p:sldId id="342" r:id="rId37"/>
    <p:sldId id="341" r:id="rId38"/>
    <p:sldId id="325" r:id="rId39"/>
    <p:sldId id="339" r:id="rId40"/>
    <p:sldId id="340" r:id="rId41"/>
    <p:sldId id="344" r:id="rId42"/>
    <p:sldId id="345" r:id="rId43"/>
    <p:sldId id="346" r:id="rId44"/>
    <p:sldId id="347" r:id="rId45"/>
    <p:sldId id="348" r:id="rId46"/>
    <p:sldId id="349" r:id="rId47"/>
    <p:sldId id="350" r:id="rId48"/>
    <p:sldId id="351" r:id="rId49"/>
    <p:sldId id="321" r:id="rId50"/>
    <p:sldId id="322" r:id="rId51"/>
    <p:sldId id="323" r:id="rId52"/>
    <p:sldId id="324" r:id="rId53"/>
    <p:sldId id="294" r:id="rId54"/>
    <p:sldId id="257" r:id="rId55"/>
    <p:sldId id="259" r:id="rId56"/>
    <p:sldId id="328" r:id="rId57"/>
    <p:sldId id="329" r:id="rId58"/>
    <p:sldId id="330" r:id="rId59"/>
    <p:sldId id="331" r:id="rId60"/>
    <p:sldId id="332" r:id="rId61"/>
    <p:sldId id="333" r:id="rId62"/>
    <p:sldId id="334" r:id="rId63"/>
    <p:sldId id="335" r:id="rId64"/>
    <p:sldId id="336" r:id="rId65"/>
    <p:sldId id="337" r:id="rId66"/>
    <p:sldId id="327"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EBE3A-7AAD-40E3-9707-0251AF454E68}" type="datetimeFigureOut">
              <a:rPr lang="el-GR" smtClean="0"/>
              <a:t>23/3/2022</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FFC4B0-171B-496D-B160-A70DF562EE36}" type="slidenum">
              <a:rPr lang="el-GR" smtClean="0"/>
              <a:t>‹#›</a:t>
            </a:fld>
            <a:endParaRPr lang="el-GR"/>
          </a:p>
        </p:txBody>
      </p:sp>
    </p:spTree>
    <p:extLst>
      <p:ext uri="{BB962C8B-B14F-4D97-AF65-F5344CB8AC3E}">
        <p14:creationId xmlns:p14="http://schemas.microsoft.com/office/powerpoint/2010/main" val="156427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dirty="0">
                <a:latin typeface="Arial"/>
                <a:ea typeface="Arial"/>
              </a:rPr>
              <a:t>Figure 2. </a:t>
            </a:r>
            <a:r>
              <a:rPr lang="en-US" altLang="en-US" dirty="0">
                <a:latin typeface="Arial"/>
                <a:ea typeface="Arial"/>
              </a:rPr>
              <a:t>General therapeutic strategy for the three most frequent bone sarcomas. &lt;sup&gt;a&lt;/sup&gt;The treatment of primary bone sarcoma must be carried out in a bone sarcoma reference centre. &lt;sup&gt;b&lt;/sup&gt;Depending on the </a:t>
            </a:r>
            <a:r>
              <a:rPr lang="en-US" altLang="en-US" dirty="0" err="1">
                <a:latin typeface="Arial"/>
                <a:ea typeface="Arial"/>
              </a:rPr>
              <a:t>chondrosarcoma</a:t>
            </a:r>
            <a:r>
              <a:rPr lang="en-US" altLang="en-US" dirty="0">
                <a:latin typeface="Arial"/>
                <a:ea typeface="Arial"/>
              </a:rPr>
              <a:t> subtype, treatment can be surgery, </a:t>
            </a:r>
            <a:r>
              <a:rPr lang="en-US" altLang="en-US" dirty="0" err="1">
                <a:latin typeface="Arial"/>
                <a:ea typeface="Arial"/>
              </a:rPr>
              <a:t>neoadjuvant</a:t>
            </a:r>
            <a:r>
              <a:rPr lang="en-US" altLang="en-US" dirty="0">
                <a:latin typeface="Arial"/>
                <a:ea typeface="Arial"/>
              </a:rPr>
              <a:t> and adjuvant </a:t>
            </a:r>
            <a:r>
              <a:rPr lang="en-US" altLang="en-US" dirty="0" err="1">
                <a:latin typeface="Arial"/>
                <a:ea typeface="Arial"/>
              </a:rPr>
              <a:t>ChT</a:t>
            </a:r>
            <a:r>
              <a:rPr lang="en-US" altLang="en-US" dirty="0">
                <a:latin typeface="Arial"/>
                <a:ea typeface="Arial"/>
              </a:rPr>
              <a:t> or RT. </a:t>
            </a:r>
            <a:r>
              <a:rPr lang="en-US" altLang="en-US" dirty="0" err="1">
                <a:latin typeface="Arial"/>
                <a:ea typeface="Arial"/>
              </a:rPr>
              <a:t>BuMel</a:t>
            </a:r>
            <a:r>
              <a:rPr lang="en-US" altLang="en-US" dirty="0">
                <a:latin typeface="Arial"/>
                <a:ea typeface="Arial"/>
              </a:rPr>
              <a:t>, </a:t>
            </a:r>
            <a:r>
              <a:rPr lang="en-US" altLang="en-US" dirty="0" err="1">
                <a:latin typeface="Arial"/>
                <a:ea typeface="Arial"/>
              </a:rPr>
              <a:t>busulfan</a:t>
            </a:r>
            <a:r>
              <a:rPr lang="en-US" altLang="en-US" dirty="0">
                <a:latin typeface="Arial"/>
                <a:ea typeface="Arial"/>
              </a:rPr>
              <a:t> and </a:t>
            </a:r>
            <a:r>
              <a:rPr lang="en-US" altLang="en-US" dirty="0" err="1">
                <a:latin typeface="Arial"/>
                <a:ea typeface="Arial"/>
              </a:rPr>
              <a:t>melphalan</a:t>
            </a:r>
            <a:r>
              <a:rPr lang="en-US" altLang="en-US" dirty="0">
                <a:latin typeface="Arial"/>
                <a:ea typeface="Arial"/>
              </a:rPr>
              <a:t>; </a:t>
            </a:r>
            <a:r>
              <a:rPr lang="en-US" altLang="en-US" dirty="0" err="1">
                <a:latin typeface="Arial"/>
                <a:ea typeface="Arial"/>
              </a:rPr>
              <a:t>ChT</a:t>
            </a:r>
            <a:r>
              <a:rPr lang="en-US" altLang="en-US" dirty="0">
                <a:latin typeface="Arial"/>
                <a:ea typeface="Arial"/>
              </a:rPr>
              <a:t>, chemotherapy; RT, radiotherapy.
</a:t>
            </a:r>
          </a:p>
          <a:p>
            <a:pPr marL="0" lvl="0" indent="0"/>
            <a:r>
              <a:rPr lang="en-US" altLang="en-US" dirty="0">
                <a:latin typeface="Arial"/>
                <a:ea typeface="Arial"/>
              </a:rPr>
              <a:t>Unless provided in the caption above, the following copyright applies to the content of this slide: © The Author(s) 2018. Published by Oxford University Press on behalf of the European Society for Medical Oncology. All rights reserved. For permissions, please email: journals.permissions@oup.com.This article is published and distributed under the terms of the Oxford University Press, Standard Journals Publication Model (https://academic.oup.com/journals/pages/about_us/legal/notices)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algn="r" eaLnBrk="1" hangingPunct="1"/>
            <a:fld id="{B05541C7-4A2C-4212-928F-842CE3EC6B9B}" type="slidenum">
              <a:rPr sz="1200">
                <a:solidFill>
                  <a:prstClr val="black"/>
                </a:solidFill>
              </a:rPr>
              <a:pPr algn="r" eaLnBrk="1" hangingPunct="1"/>
              <a:t>3</a:t>
            </a:fld>
            <a:endParaRPr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 Θέση εικόνας διαφάνειας"/>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95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517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398E9A-2ED6-4900-A46C-D706C2DD4824}" type="slidenum">
              <a:rPr lang="el-GR">
                <a:solidFill>
                  <a:prstClr val="black"/>
                </a:solidFill>
                <a:cs typeface="Arial" pitchFamily="34" charset="0"/>
              </a:rPr>
              <a:pPr fontAlgn="base">
                <a:spcBef>
                  <a:spcPct val="0"/>
                </a:spcBef>
                <a:spcAft>
                  <a:spcPct val="0"/>
                </a:spcAft>
                <a:defRPr/>
              </a:pPr>
              <a:t>20</a:t>
            </a:fld>
            <a:endParaRPr lang="el-GR">
              <a:solidFill>
                <a:prstClr val="black"/>
              </a:solidFill>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a:ln/>
        </p:spPr>
        <p:txBody>
          <a:bodyPr/>
          <a:lstStyle/>
          <a:p>
            <a:r>
              <a:rPr lang="en-GB" sz="900" dirty="0">
                <a:ea typeface="Tahoma" pitchFamily="34" charset="0"/>
              </a:rPr>
              <a:t>Before the 1970s when patients underwent amputation with no chemotherapy the long term overall survival was &lt;20%.  By the mid 1980s, following the introduction of chemotherapy, long term overall survival was up to 50-60%</a:t>
            </a:r>
            <a:r>
              <a:rPr lang="en-GB" sz="900" baseline="30000" dirty="0">
                <a:ea typeface="Tahoma" pitchFamily="34" charset="0"/>
              </a:rPr>
              <a:t>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2011/P2432/Col1/Para 1/L8-12 &amp; Fig1]</a:t>
            </a:r>
            <a:r>
              <a:rPr lang="en-US" sz="900" dirty="0">
                <a:ea typeface="Tahoma" pitchFamily="34" charset="0"/>
              </a:rPr>
              <a:t>.</a:t>
            </a:r>
            <a:r>
              <a:rPr lang="en-GB" sz="900" baseline="30000" dirty="0">
                <a:ea typeface="Tahoma" pitchFamily="34" charset="0"/>
              </a:rPr>
              <a:t> </a:t>
            </a:r>
            <a:r>
              <a:rPr lang="en-GB" sz="900" dirty="0">
                <a:ea typeface="Tahoma" pitchFamily="34" charset="0"/>
              </a:rPr>
              <a:t> Some studies showed better rates, but overall there has little significant improvement for over three decades</a:t>
            </a:r>
            <a:r>
              <a:rPr lang="en-GB" sz="900" baseline="30000" dirty="0">
                <a:ea typeface="Tahoma" pitchFamily="34" charset="0"/>
              </a:rPr>
              <a:t>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2011/P2432/Col1/Para 1/L11-12 &amp; Fig1].</a:t>
            </a:r>
            <a:endParaRPr lang="en-GB" sz="900" baseline="30000" dirty="0">
              <a:ea typeface="Tahoma" pitchFamily="34" charset="0"/>
            </a:endParaRPr>
          </a:p>
          <a:p>
            <a:endParaRPr lang="en-GB" sz="900" baseline="30000" dirty="0">
              <a:ea typeface="Tahoma" pitchFamily="34" charset="0"/>
            </a:endParaRPr>
          </a:p>
          <a:p>
            <a:r>
              <a:rPr lang="en-GB" sz="900" dirty="0">
                <a:ea typeface="Tahoma" pitchFamily="34" charset="0"/>
              </a:rPr>
              <a:t>A meta-analysis of chemotherapy studies showed</a:t>
            </a:r>
            <a:r>
              <a:rPr lang="en-GB" sz="900" baseline="30000" dirty="0">
                <a:ea typeface="Tahoma" pitchFamily="34" charset="0"/>
              </a:rPr>
              <a:t> </a:t>
            </a:r>
            <a:r>
              <a:rPr lang="en-GB" sz="900" dirty="0">
                <a:ea typeface="Tahoma" pitchFamily="34" charset="0"/>
              </a:rPr>
              <a:t>a 5 year overall survival of 60% with a 2-drug chemotherapy regimen compared with 66% for 3-drug regimen (p=0.04)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2011/P2439/Discussion/Para 2/L5-6].  </a:t>
            </a:r>
            <a:r>
              <a:rPr lang="en-GB" sz="900" dirty="0">
                <a:ea typeface="Tahoma" pitchFamily="34" charset="0"/>
              </a:rPr>
              <a:t>There was no benefit of adding a fourth drug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2011/P2440/Col1/Para 1/L2-6</a:t>
            </a:r>
            <a:r>
              <a:rPr lang="en-GB" sz="900" dirty="0">
                <a:solidFill>
                  <a:srgbClr val="FF0000"/>
                </a:solidFill>
                <a:ea typeface="Tahoma" pitchFamily="34" charset="0"/>
              </a:rPr>
              <a:t>].</a:t>
            </a:r>
            <a:endParaRPr lang="en-GB" sz="900" dirty="0">
              <a:ea typeface="Tahoma" pitchFamily="34" charset="0"/>
            </a:endParaRPr>
          </a:p>
          <a:p>
            <a:pPr lvl="1"/>
            <a:endParaRPr lang="en-GB" sz="900" dirty="0">
              <a:ea typeface="Tahoma" pitchFamily="34" charset="0"/>
            </a:endParaRPr>
          </a:p>
          <a:p>
            <a:r>
              <a:rPr lang="en-GB" sz="900" dirty="0">
                <a:ea typeface="Tahoma" pitchFamily="34" charset="0"/>
              </a:rPr>
              <a:t>Most investigators agree that treatment has reached a plateau</a:t>
            </a:r>
            <a:r>
              <a:rPr lang="en-GB" sz="900" baseline="30000" dirty="0">
                <a:ea typeface="Tahoma" pitchFamily="34" charset="0"/>
              </a:rPr>
              <a:t> </a:t>
            </a:r>
            <a:r>
              <a:rPr lang="en-US" sz="900" dirty="0">
                <a:solidFill>
                  <a:srgbClr val="FF0000"/>
                </a:solidFill>
                <a:ea typeface="Tahoma" pitchFamily="34" charset="0"/>
              </a:rPr>
              <a:t>[Meyers 2009/P1035/Col2/Para 1/L6-10].</a:t>
            </a:r>
            <a:endParaRPr lang="en-GB" sz="900" baseline="30000" dirty="0">
              <a:ea typeface="Tahoma" pitchFamily="34" charset="0"/>
            </a:endParaRPr>
          </a:p>
          <a:p>
            <a:pPr marL="225675" indent="-225675"/>
            <a:endParaRPr lang="en-GB" sz="900" b="1" dirty="0">
              <a:ea typeface="Tahoma" pitchFamily="34" charset="0"/>
            </a:endParaRPr>
          </a:p>
          <a:p>
            <a:pPr marL="225675" indent="-225675"/>
            <a:r>
              <a:rPr lang="en-GB" sz="900" b="1" dirty="0">
                <a:ea typeface="Tahoma" pitchFamily="34" charset="0"/>
              </a:rPr>
              <a:t>References</a:t>
            </a:r>
          </a:p>
          <a:p>
            <a:pPr marL="225675" indent="-225675">
              <a:buFontTx/>
              <a:buAutoNum type="arabicPeriod"/>
            </a:pPr>
            <a:r>
              <a:rPr lang="en-GB" sz="900" dirty="0" err="1">
                <a:ea typeface="Tahoma" pitchFamily="34" charset="0"/>
              </a:rPr>
              <a:t>Anninga</a:t>
            </a:r>
            <a:r>
              <a:rPr lang="en-GB" sz="900" dirty="0">
                <a:ea typeface="Tahoma" pitchFamily="34" charset="0"/>
              </a:rPr>
              <a:t> JK, </a:t>
            </a:r>
            <a:r>
              <a:rPr lang="en-GB" sz="900" dirty="0" err="1">
                <a:ea typeface="Tahoma" pitchFamily="34" charset="0"/>
              </a:rPr>
              <a:t>Gelderblom</a:t>
            </a:r>
            <a:r>
              <a:rPr lang="en-GB" sz="900" dirty="0">
                <a:ea typeface="Tahoma" pitchFamily="34" charset="0"/>
              </a:rPr>
              <a:t> H, </a:t>
            </a:r>
            <a:r>
              <a:rPr lang="en-GB" sz="900" dirty="0" err="1">
                <a:ea typeface="Tahoma" pitchFamily="34" charset="0"/>
              </a:rPr>
              <a:t>Fiocco</a:t>
            </a:r>
            <a:r>
              <a:rPr lang="en-GB" sz="900" dirty="0">
                <a:ea typeface="Tahoma" pitchFamily="34" charset="0"/>
              </a:rPr>
              <a:t> M et al. Chemotherapeutic adjuvant treatment for osteosarcoma: Where do we stand?  </a:t>
            </a:r>
            <a:r>
              <a:rPr lang="en-US" sz="900" dirty="0" err="1">
                <a:ea typeface="Tahoma" pitchFamily="34" charset="0"/>
              </a:rPr>
              <a:t>Eur</a:t>
            </a:r>
            <a:r>
              <a:rPr lang="en-US" sz="900" dirty="0">
                <a:ea typeface="Tahoma" pitchFamily="34" charset="0"/>
              </a:rPr>
              <a:t> J Cancer 2011;47(16):2431-45</a:t>
            </a:r>
            <a:endParaRPr lang="en-GB" sz="900" dirty="0">
              <a:ea typeface="Tahoma" pitchFamily="34" charset="0"/>
            </a:endParaRPr>
          </a:p>
          <a:p>
            <a:pPr marL="225675" indent="-225675">
              <a:buFontTx/>
              <a:buAutoNum type="arabicPeriod"/>
            </a:pPr>
            <a:r>
              <a:rPr lang="en-GB" sz="900" dirty="0">
                <a:ea typeface="Tahoma" pitchFamily="34" charset="0"/>
              </a:rPr>
              <a:t>Meyers PA. </a:t>
            </a:r>
            <a:r>
              <a:rPr lang="en-GB" sz="900" dirty="0" err="1">
                <a:ea typeface="Tahoma" pitchFamily="34" charset="0"/>
              </a:rPr>
              <a:t>Muramyl</a:t>
            </a:r>
            <a:r>
              <a:rPr lang="en-GB" sz="900" dirty="0">
                <a:ea typeface="Tahoma" pitchFamily="34" charset="0"/>
              </a:rPr>
              <a:t> </a:t>
            </a:r>
            <a:r>
              <a:rPr lang="en-GB" sz="900" dirty="0" err="1">
                <a:ea typeface="Tahoma" pitchFamily="34" charset="0"/>
              </a:rPr>
              <a:t>tripeptide</a:t>
            </a:r>
            <a:r>
              <a:rPr lang="en-GB" sz="900" dirty="0">
                <a:ea typeface="Tahoma" pitchFamily="34" charset="0"/>
              </a:rPr>
              <a:t> (mifamurtide) for the treatment of osteosarcoma. Expert Rev Anticancer </a:t>
            </a:r>
            <a:r>
              <a:rPr lang="en-GB" sz="900" dirty="0" err="1">
                <a:ea typeface="Tahoma" pitchFamily="34" charset="0"/>
              </a:rPr>
              <a:t>Ther</a:t>
            </a:r>
            <a:r>
              <a:rPr lang="en-GB" sz="900" dirty="0">
                <a:ea typeface="Tahoma" pitchFamily="34" charset="0"/>
              </a:rPr>
              <a:t> 2009;9:1035-49.</a:t>
            </a:r>
          </a:p>
        </p:txBody>
      </p:sp>
      <p:sp>
        <p:nvSpPr>
          <p:cNvPr id="46084" name="Slide Number Placeholder 3"/>
          <p:cNvSpPr>
            <a:spLocks noGrp="1"/>
          </p:cNvSpPr>
          <p:nvPr>
            <p:ph type="sldNum" sz="quarter" idx="5"/>
          </p:nvPr>
        </p:nvSpPr>
        <p:spPr>
          <a:noFill/>
        </p:spPr>
        <p:txBody>
          <a:bodyPr/>
          <a:lstStyle/>
          <a:p>
            <a:fld id="{82600197-D1CE-4ABB-89AD-0CC2655FC77F}" type="slidenum">
              <a:rPr lang="en-US" smtClean="0">
                <a:solidFill>
                  <a:srgbClr val="000000"/>
                </a:solidFill>
              </a:rPr>
              <a:pPr/>
              <a:t>6</a:t>
            </a:fld>
            <a:endParaRPr lang="en-US" smtClean="0">
              <a:solidFill>
                <a:srgbClr val="000000"/>
              </a:solidFill>
            </a:endParaRPr>
          </a:p>
        </p:txBody>
      </p:sp>
    </p:spTree>
    <p:extLst>
      <p:ext uri="{BB962C8B-B14F-4D97-AF65-F5344CB8AC3E}">
        <p14:creationId xmlns:p14="http://schemas.microsoft.com/office/powerpoint/2010/main" val="304091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Θέση εικόνας διαφάνειας"/>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349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80899"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ACBD62-64E4-4E3C-8895-9DD0A8F9811D}" type="slidenum">
              <a:rPr lang="el-GR">
                <a:solidFill>
                  <a:prstClr val="black"/>
                </a:solidFill>
                <a:cs typeface="Arial" pitchFamily="34" charset="0"/>
              </a:rPr>
              <a:pPr fontAlgn="base">
                <a:spcBef>
                  <a:spcPct val="0"/>
                </a:spcBef>
                <a:spcAft>
                  <a:spcPct val="0"/>
                </a:spcAft>
                <a:defRPr/>
              </a:pPr>
              <a:t>7</a:t>
            </a:fld>
            <a:endParaRPr lang="el-GR">
              <a:solidFill>
                <a:prstClr val="black"/>
              </a:solidFill>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81F88B-BA59-4B39-93DF-96846C6973D5}" type="slidenum">
              <a:rPr lang="en-US">
                <a:solidFill>
                  <a:prstClr val="black"/>
                </a:solidFill>
              </a:rPr>
              <a:pPr/>
              <a:t>10</a:t>
            </a:fld>
            <a:endParaRPr lang="en-US">
              <a:solidFill>
                <a:prstClr val="black"/>
              </a:solidFill>
            </a:endParaRPr>
          </a:p>
        </p:txBody>
      </p:sp>
      <p:sp>
        <p:nvSpPr>
          <p:cNvPr id="135170" name="Rectangle 7"/>
          <p:cNvSpPr txBox="1">
            <a:spLocks noGrp="1" noChangeArrowheads="1"/>
          </p:cNvSpPr>
          <p:nvPr/>
        </p:nvSpPr>
        <p:spPr bwMode="auto">
          <a:xfrm>
            <a:off x="3777608" y="9430094"/>
            <a:ext cx="2889938" cy="496411"/>
          </a:xfrm>
          <a:prstGeom prst="rect">
            <a:avLst/>
          </a:prstGeom>
          <a:noFill/>
          <a:ln>
            <a:miter lim="800000"/>
            <a:headEnd/>
            <a:tailEnd/>
          </a:ln>
        </p:spPr>
        <p:txBody>
          <a:bodyPr lIns="91435" tIns="45718" rIns="91435" bIns="45718" anchor="b"/>
          <a:lstStyle/>
          <a:p>
            <a:pPr algn="r" eaLnBrk="0" hangingPunct="0">
              <a:defRPr/>
            </a:pPr>
            <a:fld id="{384B29EE-032D-40A5-8699-3EFACB71549F}" type="slidenum">
              <a:rPr lang="en-US" sz="1200">
                <a:solidFill>
                  <a:srgbClr val="000000"/>
                </a:solidFill>
                <a:latin typeface="Garamond" pitchFamily="18" charset="0"/>
                <a:cs typeface="Tahoma" pitchFamily="34" charset="0"/>
              </a:rPr>
              <a:pPr algn="r" eaLnBrk="0" hangingPunct="0">
                <a:defRPr/>
              </a:pPr>
              <a:t>10</a:t>
            </a:fld>
            <a:endParaRPr lang="en-US" sz="1200">
              <a:solidFill>
                <a:srgbClr val="000000"/>
              </a:solidFill>
              <a:latin typeface="Garamond" pitchFamily="18" charset="0"/>
              <a:cs typeface="Tahoma" pitchFamily="34" charset="0"/>
            </a:endParaRPr>
          </a:p>
        </p:txBody>
      </p:sp>
      <p:sp>
        <p:nvSpPr>
          <p:cNvPr id="129027" name="Rectangle 2"/>
          <p:cNvSpPr>
            <a:spLocks noGrp="1" noRot="1" noChangeAspect="1" noChangeArrowheads="1" noTextEdit="1"/>
          </p:cNvSpPr>
          <p:nvPr>
            <p:ph type="sldImg"/>
          </p:nvPr>
        </p:nvSpPr>
        <p:spPr>
          <a:xfrm>
            <a:off x="865188" y="252413"/>
            <a:ext cx="4960937" cy="3721100"/>
          </a:xfrm>
          <a:ln/>
          <a:extLst>
            <a:ext uri="{909E8E84-426E-40DD-AFC4-6F175D3DCCD1}">
              <a14:hiddenFill xmlns:a14="http://schemas.microsoft.com/office/drawing/2010/main">
                <a:noFill/>
              </a14:hiddenFill>
            </a:ext>
          </a:extLst>
        </p:spPr>
      </p:sp>
      <p:sp>
        <p:nvSpPr>
          <p:cNvPr id="110596" name="Rectangle 3"/>
          <p:cNvSpPr>
            <a:spLocks noGrp="1" noChangeArrowheads="1"/>
          </p:cNvSpPr>
          <p:nvPr>
            <p:ph type="body" idx="1"/>
          </p:nvPr>
        </p:nvSpPr>
        <p:spPr>
          <a:xfrm>
            <a:off x="666910" y="4715910"/>
            <a:ext cx="5335270" cy="4964113"/>
          </a:xfrm>
        </p:spPr>
        <p:txBody>
          <a:bodyPr lIns="96656" tIns="48329" rIns="96656" bIns="48329">
            <a:normAutofit/>
          </a:bodyPr>
          <a:lstStyle/>
          <a:p>
            <a:pPr>
              <a:lnSpc>
                <a:spcPct val="90000"/>
              </a:lnSpc>
              <a:spcBef>
                <a:spcPct val="0"/>
              </a:spcBef>
            </a:pPr>
            <a:r>
              <a:rPr lang="es-ES" altLang="ja-JP" sz="2000" dirty="0" err="1"/>
              <a:t>The</a:t>
            </a:r>
            <a:r>
              <a:rPr lang="es-ES" altLang="ja-JP" sz="2000" dirty="0"/>
              <a:t> </a:t>
            </a:r>
            <a:r>
              <a:rPr lang="es-ES" altLang="ja-JP" sz="2000" dirty="0" err="1"/>
              <a:t>first</a:t>
            </a:r>
            <a:r>
              <a:rPr lang="es-ES" altLang="ja-JP" sz="2000" dirty="0"/>
              <a:t> </a:t>
            </a:r>
            <a:r>
              <a:rPr lang="es-ES" altLang="ja-JP" sz="2000" dirty="0" err="1"/>
              <a:t>question</a:t>
            </a:r>
            <a:r>
              <a:rPr lang="es-ES" altLang="ja-JP" sz="2000" dirty="0"/>
              <a:t> </a:t>
            </a:r>
            <a:r>
              <a:rPr lang="es-ES" altLang="ja-JP" sz="2000" dirty="0" err="1"/>
              <a:t>was</a:t>
            </a:r>
            <a:r>
              <a:rPr lang="es-ES" altLang="ja-JP" sz="2000" dirty="0"/>
              <a:t> a </a:t>
            </a:r>
            <a:r>
              <a:rPr lang="es-ES" altLang="ja-JP" sz="2000" dirty="0" err="1"/>
              <a:t>comparison</a:t>
            </a:r>
            <a:r>
              <a:rPr lang="es-ES" altLang="ja-JP" sz="2000" dirty="0"/>
              <a:t> of </a:t>
            </a:r>
            <a:r>
              <a:rPr lang="es-ES" altLang="ja-JP" sz="2000" dirty="0" err="1"/>
              <a:t>three</a:t>
            </a:r>
            <a:r>
              <a:rPr lang="es-ES" altLang="ja-JP" sz="2000" dirty="0"/>
              <a:t> </a:t>
            </a:r>
            <a:r>
              <a:rPr lang="es-ES" altLang="ja-JP" sz="2000" dirty="0" err="1"/>
              <a:t>drug</a:t>
            </a:r>
            <a:r>
              <a:rPr lang="es-ES" altLang="ja-JP" sz="2000" dirty="0"/>
              <a:t> </a:t>
            </a:r>
            <a:r>
              <a:rPr lang="es-ES" altLang="ja-JP" sz="2000" dirty="0" err="1"/>
              <a:t>chemotherapy</a:t>
            </a:r>
            <a:r>
              <a:rPr lang="es-ES" altLang="ja-JP" sz="2000" dirty="0"/>
              <a:t>  </a:t>
            </a:r>
            <a:r>
              <a:rPr lang="es-ES" altLang="ja-JP" sz="2000" dirty="0" err="1"/>
              <a:t>without</a:t>
            </a:r>
            <a:r>
              <a:rPr lang="es-ES" altLang="ja-JP" sz="2000" dirty="0"/>
              <a:t> </a:t>
            </a:r>
            <a:r>
              <a:rPr lang="es-ES" altLang="ja-JP" sz="2000" dirty="0" err="1"/>
              <a:t>ifosfamide</a:t>
            </a:r>
            <a:r>
              <a:rPr lang="es-ES" altLang="ja-JP" sz="2000" dirty="0"/>
              <a:t> </a:t>
            </a:r>
            <a:r>
              <a:rPr lang="es-ES" altLang="ja-JP" sz="2000" dirty="0" err="1"/>
              <a:t>to</a:t>
            </a:r>
            <a:r>
              <a:rPr lang="es-ES" altLang="ja-JP" sz="2000" dirty="0"/>
              <a:t> </a:t>
            </a:r>
            <a:r>
              <a:rPr lang="es-ES" altLang="ja-JP" sz="2000" dirty="0" err="1"/>
              <a:t>four</a:t>
            </a:r>
            <a:r>
              <a:rPr lang="es-ES" altLang="ja-JP" sz="2000" dirty="0"/>
              <a:t> </a:t>
            </a:r>
            <a:r>
              <a:rPr lang="es-ES" altLang="ja-JP" sz="2000" dirty="0" err="1"/>
              <a:t>drug</a:t>
            </a:r>
            <a:r>
              <a:rPr lang="es-ES" altLang="ja-JP" sz="2000" dirty="0"/>
              <a:t> </a:t>
            </a:r>
            <a:r>
              <a:rPr lang="es-ES" altLang="ja-JP" sz="2000" dirty="0" err="1"/>
              <a:t>chemotherapy</a:t>
            </a:r>
            <a:r>
              <a:rPr lang="es-ES" altLang="ja-JP" sz="2000" dirty="0"/>
              <a:t> </a:t>
            </a:r>
            <a:r>
              <a:rPr lang="es-ES" altLang="ja-JP" sz="2000" dirty="0" err="1"/>
              <a:t>including</a:t>
            </a:r>
            <a:r>
              <a:rPr lang="es-ES" altLang="ja-JP" sz="2000" dirty="0"/>
              <a:t> </a:t>
            </a:r>
            <a:r>
              <a:rPr lang="es-ES" altLang="ja-JP" sz="2000" dirty="0" err="1"/>
              <a:t>ifosfamide</a:t>
            </a:r>
            <a:r>
              <a:rPr lang="es-ES" altLang="ja-JP" sz="2000" dirty="0"/>
              <a:t>. </a:t>
            </a:r>
          </a:p>
          <a:p>
            <a:pPr>
              <a:lnSpc>
                <a:spcPct val="90000"/>
              </a:lnSpc>
              <a:spcBef>
                <a:spcPct val="0"/>
              </a:spcBef>
            </a:pPr>
            <a:r>
              <a:rPr lang="es-ES" altLang="ja-JP" sz="2000" dirty="0" err="1"/>
              <a:t>The</a:t>
            </a:r>
            <a:r>
              <a:rPr lang="es-ES" altLang="ja-JP" sz="2000" dirty="0"/>
              <a:t> </a:t>
            </a:r>
            <a:r>
              <a:rPr lang="es-ES" altLang="ja-JP" sz="2000" dirty="0" err="1"/>
              <a:t>second</a:t>
            </a:r>
            <a:r>
              <a:rPr lang="es-ES" altLang="ja-JP" sz="2000" dirty="0"/>
              <a:t> </a:t>
            </a:r>
            <a:r>
              <a:rPr lang="es-ES" altLang="ja-JP" sz="2000" dirty="0" err="1"/>
              <a:t>question</a:t>
            </a:r>
            <a:r>
              <a:rPr lang="es-ES" altLang="ja-JP" sz="2000" dirty="0"/>
              <a:t> </a:t>
            </a:r>
            <a:r>
              <a:rPr lang="es-ES" altLang="ja-JP" sz="2000" dirty="0" err="1"/>
              <a:t>was</a:t>
            </a:r>
            <a:r>
              <a:rPr lang="es-ES" altLang="ja-JP" sz="2000" dirty="0"/>
              <a:t> </a:t>
            </a:r>
            <a:r>
              <a:rPr lang="es-ES" altLang="ja-JP" sz="2000" dirty="0" err="1"/>
              <a:t>whether</a:t>
            </a:r>
            <a:r>
              <a:rPr lang="es-ES" altLang="ja-JP" sz="2000" dirty="0"/>
              <a:t> </a:t>
            </a:r>
            <a:r>
              <a:rPr lang="es-ES" altLang="ja-JP" sz="2000" dirty="0" err="1"/>
              <a:t>the</a:t>
            </a:r>
            <a:r>
              <a:rPr lang="es-ES" altLang="ja-JP" sz="2000" dirty="0"/>
              <a:t> </a:t>
            </a:r>
            <a:r>
              <a:rPr lang="es-ES" altLang="ja-JP" sz="2000" dirty="0" err="1"/>
              <a:t>addition</a:t>
            </a:r>
            <a:r>
              <a:rPr lang="es-ES" altLang="ja-JP" sz="2000" dirty="0"/>
              <a:t> of  MTP </a:t>
            </a:r>
            <a:r>
              <a:rPr lang="es-ES" altLang="ja-JP" sz="2000" dirty="0" err="1"/>
              <a:t>to</a:t>
            </a:r>
            <a:r>
              <a:rPr lang="es-ES" altLang="ja-JP" sz="2000" dirty="0"/>
              <a:t> </a:t>
            </a:r>
            <a:r>
              <a:rPr lang="es-ES" altLang="ja-JP" sz="2000" dirty="0" err="1"/>
              <a:t>the</a:t>
            </a:r>
            <a:r>
              <a:rPr lang="es-ES" altLang="ja-JP" sz="2000" dirty="0"/>
              <a:t> </a:t>
            </a:r>
            <a:r>
              <a:rPr lang="es-ES" altLang="ja-JP" sz="2000" dirty="0" err="1"/>
              <a:t>maintenance</a:t>
            </a:r>
            <a:r>
              <a:rPr lang="es-ES" altLang="ja-JP" sz="2000" dirty="0"/>
              <a:t> </a:t>
            </a:r>
            <a:r>
              <a:rPr lang="es-ES" altLang="ja-JP" sz="2000" dirty="0" err="1"/>
              <a:t>therapy</a:t>
            </a:r>
            <a:r>
              <a:rPr lang="es-ES" altLang="ja-JP" sz="2000" dirty="0"/>
              <a:t> </a:t>
            </a:r>
            <a:r>
              <a:rPr lang="es-ES" altLang="ja-JP" sz="2000" dirty="0" err="1"/>
              <a:t>would</a:t>
            </a:r>
            <a:r>
              <a:rPr lang="es-ES" altLang="ja-JP" sz="2000" dirty="0"/>
              <a:t> </a:t>
            </a:r>
            <a:r>
              <a:rPr lang="es-ES" altLang="ja-JP" sz="2000" dirty="0" err="1"/>
              <a:t>improve</a:t>
            </a:r>
            <a:r>
              <a:rPr lang="es-ES" altLang="ja-JP" sz="2000" dirty="0"/>
              <a:t> </a:t>
            </a:r>
            <a:r>
              <a:rPr lang="es-ES" altLang="ja-JP" sz="2000" dirty="0" err="1"/>
              <a:t>the</a:t>
            </a:r>
            <a:r>
              <a:rPr lang="es-ES" altLang="ja-JP" sz="2000" dirty="0"/>
              <a:t> </a:t>
            </a:r>
            <a:r>
              <a:rPr lang="es-ES" altLang="ja-JP" sz="2000" dirty="0" err="1"/>
              <a:t>outcome</a:t>
            </a:r>
            <a:r>
              <a:rPr lang="es-ES" altLang="ja-JP" sz="2000" dirty="0"/>
              <a:t>. </a:t>
            </a:r>
          </a:p>
          <a:p>
            <a:pPr>
              <a:lnSpc>
                <a:spcPct val="90000"/>
              </a:lnSpc>
              <a:spcBef>
                <a:spcPct val="0"/>
              </a:spcBef>
            </a:pPr>
            <a:r>
              <a:rPr lang="es-ES" altLang="ja-JP" sz="2000" dirty="0" err="1"/>
              <a:t>The</a:t>
            </a:r>
            <a:r>
              <a:rPr lang="es-ES" altLang="ja-JP" sz="2000" dirty="0"/>
              <a:t> </a:t>
            </a:r>
            <a:r>
              <a:rPr lang="es-ES" altLang="ja-JP" sz="2000" dirty="0" err="1"/>
              <a:t>objective</a:t>
            </a:r>
            <a:r>
              <a:rPr lang="es-ES" altLang="ja-JP" sz="2000" dirty="0"/>
              <a:t> of </a:t>
            </a:r>
            <a:r>
              <a:rPr lang="es-ES" altLang="ja-JP" sz="2000" dirty="0" err="1"/>
              <a:t>this</a:t>
            </a:r>
            <a:r>
              <a:rPr lang="es-ES" altLang="ja-JP" sz="2000" dirty="0"/>
              <a:t> </a:t>
            </a:r>
            <a:r>
              <a:rPr lang="es-ES" altLang="ja-JP" sz="2000" dirty="0" err="1"/>
              <a:t>design</a:t>
            </a:r>
            <a:r>
              <a:rPr lang="es-ES" altLang="ja-JP" sz="2000" dirty="0"/>
              <a:t> </a:t>
            </a:r>
            <a:r>
              <a:rPr lang="es-ES" altLang="ja-JP" sz="2000" dirty="0" err="1"/>
              <a:t>was</a:t>
            </a:r>
            <a:r>
              <a:rPr lang="es-ES" altLang="ja-JP" sz="2000" dirty="0"/>
              <a:t> </a:t>
            </a:r>
            <a:r>
              <a:rPr lang="es-ES" altLang="ja-JP" sz="2000" dirty="0" err="1"/>
              <a:t>to</a:t>
            </a:r>
            <a:r>
              <a:rPr lang="es-ES" altLang="ja-JP" sz="2000" dirty="0"/>
              <a:t> </a:t>
            </a:r>
            <a:r>
              <a:rPr lang="es-ES" altLang="ja-JP" sz="2000" dirty="0" err="1"/>
              <a:t>answer</a:t>
            </a:r>
            <a:r>
              <a:rPr lang="es-ES" altLang="ja-JP" sz="2000" dirty="0"/>
              <a:t> </a:t>
            </a:r>
            <a:r>
              <a:rPr lang="es-ES" altLang="ja-JP" sz="2000" dirty="0" err="1"/>
              <a:t>each</a:t>
            </a:r>
            <a:r>
              <a:rPr lang="es-ES" altLang="ja-JP" sz="2000" dirty="0"/>
              <a:t> </a:t>
            </a:r>
            <a:r>
              <a:rPr lang="es-ES" altLang="ja-JP" sz="2000" dirty="0" err="1"/>
              <a:t>question</a:t>
            </a:r>
            <a:r>
              <a:rPr lang="es-ES" altLang="ja-JP" sz="2000" dirty="0"/>
              <a:t> </a:t>
            </a:r>
            <a:r>
              <a:rPr lang="es-ES" altLang="ja-JP" sz="2000" dirty="0" err="1"/>
              <a:t>independently</a:t>
            </a:r>
            <a:r>
              <a:rPr lang="es-ES" altLang="ja-JP" sz="2000" dirty="0"/>
              <a:t>, </a:t>
            </a:r>
            <a:r>
              <a:rPr lang="es-ES" altLang="ja-JP" sz="2000" dirty="0" err="1"/>
              <a:t>that</a:t>
            </a:r>
            <a:r>
              <a:rPr lang="es-ES" altLang="ja-JP" sz="2000" dirty="0"/>
              <a:t> </a:t>
            </a:r>
            <a:r>
              <a:rPr lang="es-ES" altLang="ja-JP" sz="2000" dirty="0" err="1"/>
              <a:t>is</a:t>
            </a:r>
            <a:r>
              <a:rPr lang="es-ES" altLang="ja-JP" sz="2000" dirty="0"/>
              <a:t> </a:t>
            </a:r>
            <a:r>
              <a:rPr lang="es-ES" altLang="ja-JP" sz="2000" dirty="0" err="1"/>
              <a:t>to</a:t>
            </a:r>
            <a:r>
              <a:rPr lang="es-ES" altLang="ja-JP" sz="2000" dirty="0"/>
              <a:t> determine </a:t>
            </a:r>
            <a:r>
              <a:rPr lang="es-ES" altLang="ja-JP" sz="2000" dirty="0" err="1"/>
              <a:t>the</a:t>
            </a:r>
            <a:r>
              <a:rPr lang="es-ES" altLang="ja-JP" sz="2000" dirty="0"/>
              <a:t> </a:t>
            </a:r>
            <a:r>
              <a:rPr lang="es-ES" altLang="ja-JP" sz="2000" dirty="0" err="1"/>
              <a:t>efficacy</a:t>
            </a:r>
            <a:r>
              <a:rPr lang="es-ES" altLang="ja-JP" sz="2000" dirty="0"/>
              <a:t> of MTP </a:t>
            </a:r>
            <a:r>
              <a:rPr lang="es-ES" altLang="ja-JP" sz="2000" dirty="0" err="1"/>
              <a:t>by</a:t>
            </a:r>
            <a:r>
              <a:rPr lang="es-ES" altLang="ja-JP" sz="2000" dirty="0"/>
              <a:t> </a:t>
            </a:r>
            <a:r>
              <a:rPr lang="es-ES" altLang="ja-JP" sz="2000" dirty="0" err="1"/>
              <a:t>comparing</a:t>
            </a:r>
            <a:r>
              <a:rPr lang="es-ES" altLang="ja-JP" sz="2000" dirty="0"/>
              <a:t> </a:t>
            </a:r>
            <a:r>
              <a:rPr lang="es-ES" altLang="ja-JP" sz="2000" dirty="0" err="1"/>
              <a:t>the</a:t>
            </a:r>
            <a:r>
              <a:rPr lang="es-ES" altLang="ja-JP" sz="2000" dirty="0"/>
              <a:t> </a:t>
            </a:r>
            <a:r>
              <a:rPr lang="es-ES" altLang="ja-JP" sz="2000" dirty="0" err="1"/>
              <a:t>patients</a:t>
            </a:r>
            <a:r>
              <a:rPr lang="es-ES" altLang="ja-JP" sz="2000" dirty="0"/>
              <a:t> in </a:t>
            </a:r>
            <a:r>
              <a:rPr lang="es-ES" altLang="ja-JP" sz="2000" dirty="0" err="1"/>
              <a:t>both</a:t>
            </a:r>
            <a:r>
              <a:rPr lang="es-ES" altLang="ja-JP" sz="2000" dirty="0"/>
              <a:t> </a:t>
            </a:r>
            <a:r>
              <a:rPr lang="es-ES" altLang="ja-JP" sz="2000" dirty="0" err="1"/>
              <a:t>groups</a:t>
            </a:r>
            <a:r>
              <a:rPr lang="es-ES" altLang="ja-JP" sz="2000" dirty="0"/>
              <a:t> </a:t>
            </a:r>
            <a:r>
              <a:rPr lang="es-ES" altLang="ja-JP" sz="2000" dirty="0" err="1"/>
              <a:t>assigned</a:t>
            </a:r>
            <a:r>
              <a:rPr lang="es-ES" altLang="ja-JP" sz="2000" dirty="0"/>
              <a:t> </a:t>
            </a:r>
            <a:r>
              <a:rPr lang="es-ES" altLang="ja-JP" sz="2000" dirty="0" err="1"/>
              <a:t>to</a:t>
            </a:r>
            <a:r>
              <a:rPr lang="es-ES" altLang="ja-JP" sz="2000" dirty="0"/>
              <a:t> </a:t>
            </a:r>
            <a:r>
              <a:rPr lang="es-ES" altLang="ja-JP" sz="2000" dirty="0" err="1"/>
              <a:t>receive</a:t>
            </a:r>
            <a:r>
              <a:rPr lang="es-ES" altLang="ja-JP" sz="2000" dirty="0"/>
              <a:t> MTP (A+ and B+) </a:t>
            </a:r>
            <a:r>
              <a:rPr lang="es-ES" altLang="ja-JP" sz="2000" dirty="0" err="1"/>
              <a:t>to</a:t>
            </a:r>
            <a:r>
              <a:rPr lang="es-ES" altLang="ja-JP" sz="2000" dirty="0"/>
              <a:t> </a:t>
            </a:r>
            <a:r>
              <a:rPr lang="es-ES" altLang="ja-JP" sz="2000" dirty="0" err="1"/>
              <a:t>the</a:t>
            </a:r>
            <a:r>
              <a:rPr lang="es-ES" altLang="ja-JP" sz="2000" dirty="0"/>
              <a:t> </a:t>
            </a:r>
            <a:r>
              <a:rPr lang="es-ES" altLang="ja-JP" sz="2000" dirty="0" err="1"/>
              <a:t>the</a:t>
            </a:r>
            <a:r>
              <a:rPr lang="es-ES" altLang="ja-JP" sz="2000" dirty="0"/>
              <a:t> </a:t>
            </a:r>
            <a:r>
              <a:rPr lang="es-ES" altLang="ja-JP" sz="2000" dirty="0" err="1"/>
              <a:t>patients</a:t>
            </a:r>
            <a:r>
              <a:rPr lang="es-ES" altLang="ja-JP" sz="2000" dirty="0"/>
              <a:t> in </a:t>
            </a:r>
            <a:r>
              <a:rPr lang="es-ES" altLang="ja-JP" sz="2000" dirty="0" err="1"/>
              <a:t>both</a:t>
            </a:r>
            <a:r>
              <a:rPr lang="es-ES" altLang="ja-JP" sz="2000" dirty="0"/>
              <a:t> </a:t>
            </a:r>
            <a:r>
              <a:rPr lang="es-ES" altLang="ja-JP" sz="2000" dirty="0" err="1"/>
              <a:t>groups</a:t>
            </a:r>
            <a:r>
              <a:rPr lang="es-ES" altLang="ja-JP" sz="2000" dirty="0"/>
              <a:t> </a:t>
            </a:r>
            <a:r>
              <a:rPr lang="es-ES" altLang="ja-JP" sz="2000" dirty="0" err="1"/>
              <a:t>assigned</a:t>
            </a:r>
            <a:r>
              <a:rPr lang="es-ES" altLang="ja-JP" sz="2000" dirty="0"/>
              <a:t> </a:t>
            </a:r>
            <a:r>
              <a:rPr lang="es-ES" altLang="ja-JP" sz="2000" dirty="0" err="1"/>
              <a:t>not</a:t>
            </a:r>
            <a:r>
              <a:rPr lang="es-ES" altLang="ja-JP" sz="2000" dirty="0"/>
              <a:t> </a:t>
            </a:r>
            <a:r>
              <a:rPr lang="es-ES" altLang="ja-JP" sz="2000" dirty="0" err="1"/>
              <a:t>to</a:t>
            </a:r>
            <a:r>
              <a:rPr lang="es-ES" altLang="ja-JP" sz="2000" dirty="0"/>
              <a:t> </a:t>
            </a:r>
            <a:r>
              <a:rPr lang="es-ES" altLang="ja-JP" sz="2000" dirty="0" err="1"/>
              <a:t>receive</a:t>
            </a:r>
            <a:r>
              <a:rPr lang="es-ES" altLang="ja-JP" sz="2000" dirty="0"/>
              <a:t> MTP (A- and B-).  </a:t>
            </a:r>
            <a:r>
              <a:rPr lang="es-ES" altLang="ja-JP" sz="2000" dirty="0" err="1"/>
              <a:t>This</a:t>
            </a:r>
            <a:r>
              <a:rPr lang="es-ES" altLang="ja-JP" sz="2000" dirty="0"/>
              <a:t> </a:t>
            </a:r>
            <a:r>
              <a:rPr lang="es-ES" altLang="ja-JP" sz="2000" dirty="0" err="1"/>
              <a:t>was</a:t>
            </a:r>
            <a:r>
              <a:rPr lang="es-ES" altLang="ja-JP" sz="2000" dirty="0"/>
              <a:t> </a:t>
            </a:r>
            <a:r>
              <a:rPr lang="es-ES" altLang="ja-JP" sz="2000" dirty="0" err="1"/>
              <a:t>the</a:t>
            </a:r>
            <a:r>
              <a:rPr lang="es-ES" altLang="ja-JP" sz="2000" dirty="0"/>
              <a:t> </a:t>
            </a:r>
            <a:r>
              <a:rPr lang="es-ES" altLang="ja-JP" sz="2000" dirty="0" err="1"/>
              <a:t>prospective</a:t>
            </a:r>
            <a:r>
              <a:rPr lang="es-ES" altLang="ja-JP" sz="2000" dirty="0"/>
              <a:t> </a:t>
            </a:r>
            <a:r>
              <a:rPr lang="es-ES" altLang="ja-JP" sz="2000" dirty="0" err="1"/>
              <a:t>design</a:t>
            </a:r>
            <a:r>
              <a:rPr lang="es-ES" altLang="ja-JP" sz="2000" dirty="0"/>
              <a:t> of </a:t>
            </a:r>
            <a:r>
              <a:rPr lang="es-ES" altLang="ja-JP" sz="2000" dirty="0" err="1"/>
              <a:t>the</a:t>
            </a:r>
            <a:r>
              <a:rPr lang="es-ES" altLang="ja-JP" sz="2000" dirty="0"/>
              <a:t> </a:t>
            </a:r>
            <a:r>
              <a:rPr lang="es-ES" altLang="ja-JP" sz="2000" dirty="0" err="1"/>
              <a:t>study</a:t>
            </a:r>
            <a:r>
              <a:rPr lang="es-ES" altLang="ja-JP" sz="2000" dirty="0"/>
              <a:t>.  In </a:t>
            </a:r>
            <a:r>
              <a:rPr lang="es-ES" altLang="ja-JP" sz="2000" dirty="0" err="1"/>
              <a:t>the</a:t>
            </a:r>
            <a:r>
              <a:rPr lang="es-ES" altLang="ja-JP" sz="2000" dirty="0"/>
              <a:t> </a:t>
            </a:r>
            <a:r>
              <a:rPr lang="es-ES" altLang="ja-JP" sz="2000" dirty="0" err="1"/>
              <a:t>course</a:t>
            </a:r>
            <a:r>
              <a:rPr lang="es-ES" altLang="ja-JP" sz="2000" dirty="0"/>
              <a:t> of </a:t>
            </a:r>
            <a:r>
              <a:rPr lang="es-ES" altLang="ja-JP" sz="2000" dirty="0" err="1"/>
              <a:t>the</a:t>
            </a:r>
            <a:r>
              <a:rPr lang="es-ES" altLang="ja-JP" sz="2000" dirty="0"/>
              <a:t> </a:t>
            </a:r>
            <a:r>
              <a:rPr lang="es-ES" altLang="ja-JP" sz="2000" dirty="0" err="1"/>
              <a:t>study</a:t>
            </a:r>
            <a:r>
              <a:rPr lang="es-ES" altLang="ja-JP" sz="2000" dirty="0"/>
              <a:t> </a:t>
            </a:r>
            <a:r>
              <a:rPr lang="es-ES" altLang="ja-JP" sz="2000" dirty="0" err="1"/>
              <a:t>we</a:t>
            </a:r>
            <a:r>
              <a:rPr lang="es-ES" altLang="ja-JP" sz="2000" dirty="0"/>
              <a:t> </a:t>
            </a:r>
            <a:r>
              <a:rPr lang="es-ES" altLang="ja-JP" sz="2000" dirty="0" err="1"/>
              <a:t>the</a:t>
            </a:r>
            <a:r>
              <a:rPr lang="es-ES" altLang="ja-JP" sz="2000" dirty="0"/>
              <a:t> COG </a:t>
            </a:r>
            <a:r>
              <a:rPr lang="es-ES" altLang="ja-JP" sz="2000" dirty="0" err="1"/>
              <a:t>enrolled</a:t>
            </a:r>
            <a:r>
              <a:rPr lang="es-ES" altLang="ja-JP" sz="2000" dirty="0"/>
              <a:t> 662 </a:t>
            </a:r>
            <a:r>
              <a:rPr lang="es-ES" altLang="ja-JP" sz="2000" dirty="0" err="1"/>
              <a:t>patients</a:t>
            </a:r>
            <a:r>
              <a:rPr lang="es-ES" altLang="ja-JP" sz="2000" dirty="0"/>
              <a:t> </a:t>
            </a:r>
            <a:r>
              <a:rPr lang="es-ES" altLang="ja-JP" sz="2000" dirty="0" err="1"/>
              <a:t>with</a:t>
            </a:r>
            <a:r>
              <a:rPr lang="es-ES" altLang="ja-JP" sz="2000" dirty="0"/>
              <a:t> </a:t>
            </a:r>
            <a:r>
              <a:rPr lang="es-ES" altLang="ja-JP" sz="2000" dirty="0" err="1"/>
              <a:t>localized</a:t>
            </a:r>
            <a:r>
              <a:rPr lang="es-ES" altLang="ja-JP" sz="2000" dirty="0"/>
              <a:t> </a:t>
            </a:r>
            <a:r>
              <a:rPr lang="es-ES" altLang="ja-JP" sz="2000" dirty="0" err="1"/>
              <a:t>osteosarcoma</a:t>
            </a:r>
            <a:r>
              <a:rPr lang="es-ES" altLang="ja-JP" sz="2000" dirty="0"/>
              <a:t>.</a:t>
            </a:r>
          </a:p>
        </p:txBody>
      </p:sp>
    </p:spTree>
    <p:extLst>
      <p:ext uri="{BB962C8B-B14F-4D97-AF65-F5344CB8AC3E}">
        <p14:creationId xmlns:p14="http://schemas.microsoft.com/office/powerpoint/2010/main" val="89555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p:nvPr>
        </p:nvSpPr>
        <p:spPr>
          <a:noFill/>
        </p:spPr>
        <p:txBody>
          <a:bodyPr/>
          <a:lstStyle/>
          <a:p>
            <a:fld id="{E9C29DE2-F380-4C3A-B4FC-429817D16F5F}" type="slidenum">
              <a:rPr lang="de-DE" smtClean="0">
                <a:solidFill>
                  <a:prstClr val="black"/>
                </a:solidFill>
              </a:rPr>
              <a:pPr/>
              <a:t>13</a:t>
            </a:fld>
            <a:endParaRPr lang="de-DE" smtClean="0">
              <a:solidFill>
                <a:prstClr val="black"/>
              </a:solidFill>
            </a:endParaRPr>
          </a:p>
        </p:txBody>
      </p:sp>
      <p:sp>
        <p:nvSpPr>
          <p:cNvPr id="166915" name="Text Box 1"/>
          <p:cNvSpPr txBox="1">
            <a:spLocks noChangeArrowheads="1"/>
          </p:cNvSpPr>
          <p:nvPr/>
        </p:nvSpPr>
        <p:spPr bwMode="auto">
          <a:xfrm>
            <a:off x="-1632" y="8688126"/>
            <a:ext cx="2971583" cy="457347"/>
          </a:xfrm>
          <a:prstGeom prst="rect">
            <a:avLst/>
          </a:prstGeom>
          <a:noFill/>
          <a:ln w="9525">
            <a:noFill/>
            <a:round/>
            <a:headEnd/>
            <a:tailEnd/>
          </a:ln>
        </p:spPr>
        <p:txBody>
          <a:bodyPr lIns="19077" tIns="0" rIns="19077" bIns="0" anchor="b"/>
          <a:lstStyle/>
          <a:p>
            <a:pP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6" name="Text Box 2"/>
          <p:cNvSpPr txBox="1">
            <a:spLocks noChangeArrowheads="1"/>
          </p:cNvSpPr>
          <p:nvPr/>
        </p:nvSpPr>
        <p:spPr bwMode="auto">
          <a:xfrm>
            <a:off x="-1632" y="-1468"/>
            <a:ext cx="2971583" cy="457347"/>
          </a:xfrm>
          <a:prstGeom prst="rect">
            <a:avLst/>
          </a:prstGeom>
          <a:noFill/>
          <a:ln w="9525">
            <a:noFill/>
            <a:round/>
            <a:headEnd/>
            <a:tailEnd/>
          </a:ln>
        </p:spPr>
        <p:txBody>
          <a:bodyPr lIns="19077" tIns="0" rIns="19077" bIns="0"/>
          <a:lstStyle/>
          <a:p>
            <a:pP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7" name="Text Box 3"/>
          <p:cNvSpPr txBox="1">
            <a:spLocks noChangeArrowheads="1"/>
          </p:cNvSpPr>
          <p:nvPr/>
        </p:nvSpPr>
        <p:spPr bwMode="auto">
          <a:xfrm>
            <a:off x="3884786" y="-1468"/>
            <a:ext cx="2971583" cy="457347"/>
          </a:xfrm>
          <a:prstGeom prst="rect">
            <a:avLst/>
          </a:prstGeom>
          <a:noFill/>
          <a:ln w="9525">
            <a:noFill/>
            <a:round/>
            <a:headEnd/>
            <a:tailEnd/>
          </a:ln>
        </p:spPr>
        <p:txBody>
          <a:bodyPr lIns="19077" tIns="0" rIns="19077" bIns="0"/>
          <a:lstStyle/>
          <a:p>
            <a:pPr algn="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8" name="Rectangle 4"/>
          <p:cNvSpPr>
            <a:spLocks noGrp="1" noRot="1" noChangeAspect="1" noChangeArrowheads="1" noTextEdit="1"/>
          </p:cNvSpPr>
          <p:nvPr>
            <p:ph type="sldImg"/>
          </p:nvPr>
        </p:nvSpPr>
        <p:spPr>
          <a:xfrm>
            <a:off x="1162050" y="708025"/>
            <a:ext cx="4516438" cy="3387725"/>
          </a:xfrm>
          <a:solidFill>
            <a:srgbClr val="FFFFFF"/>
          </a:solidFill>
          <a:ln/>
        </p:spPr>
      </p:sp>
      <p:sp>
        <p:nvSpPr>
          <p:cNvPr id="166919" name="Rectangle 5"/>
          <p:cNvSpPr>
            <a:spLocks noGrp="1" noChangeArrowheads="1"/>
          </p:cNvSpPr>
          <p:nvPr>
            <p:ph type="body" idx="1"/>
          </p:nvPr>
        </p:nvSpPr>
        <p:spPr>
          <a:xfrm>
            <a:off x="777611" y="4679352"/>
            <a:ext cx="6209448" cy="4424944"/>
          </a:xfrm>
          <a:noFill/>
          <a:ln/>
        </p:spPr>
        <p:txBody>
          <a:bodyPr wrap="none" anchor="ct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t>
            </a:r>
            <a:r>
              <a:rPr lang="en-GB" dirty="0" err="1" smtClean="0"/>
              <a:t>Gordana’s</a:t>
            </a:r>
            <a:r>
              <a:rPr lang="en-GB" dirty="0" smtClean="0"/>
              <a:t> notes ---------------</a:t>
            </a:r>
          </a:p>
          <a:p>
            <a:endParaRPr lang="en-GB" baseline="0" dirty="0" smtClean="0"/>
          </a:p>
          <a:p>
            <a:r>
              <a:rPr lang="en-GB" b="1" baseline="0" dirty="0" smtClean="0"/>
              <a:t>RMST - interpretation of results</a:t>
            </a:r>
          </a:p>
          <a:p>
            <a:r>
              <a:rPr lang="en-GB" baseline="0" dirty="0" smtClean="0"/>
              <a:t>Because hazards are not proportional, another summary of difference between the treatments has been used. Difference is expressed in terms of Restricted Mean Survival Time; RMST is an average event-free time over a 5-year period after randomisation.</a:t>
            </a:r>
          </a:p>
          <a:p>
            <a:endParaRPr lang="en-GB" baseline="0" dirty="0" smtClean="0"/>
          </a:p>
          <a:p>
            <a:r>
              <a:rPr lang="en-GB" baseline="0" dirty="0" smtClean="0"/>
              <a:t>Time to first event is on average 37.5 month in MAP arm and 38.1 months in MAPIE arm, when time to 5 years from randomisation is considered. The difference in average times to first event is 0.6 months (18 days), in favour of MAPIE arm (time to first event is on average 18 days longer in MAPIE arm). The difference is not statistically significant, therefore we can conclude that there is not enough evidence to suggest that there is EFS difference between the two treatment arms.</a:t>
            </a:r>
          </a:p>
          <a:p>
            <a:endParaRPr lang="en-GB" dirty="0" smtClean="0"/>
          </a:p>
          <a:p>
            <a:endParaRPr lang="en-GB" dirty="0" smtClean="0"/>
          </a:p>
          <a:p>
            <a:r>
              <a:rPr lang="en-GB" dirty="0" smtClean="0"/>
              <a:t>---------------------------</a:t>
            </a:r>
          </a:p>
          <a:p>
            <a:r>
              <a:rPr lang="en-GB" b="1" dirty="0" smtClean="0"/>
              <a:t>Other points:</a:t>
            </a:r>
          </a:p>
          <a:p>
            <a:r>
              <a:rPr lang="en-GB" dirty="0" smtClean="0"/>
              <a:t>-lower event rate than predicted (expected/observed 3y EFS 45%/55%)</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-target/observed</a:t>
            </a:r>
            <a:r>
              <a:rPr lang="en-GB" baseline="0" dirty="0" smtClean="0"/>
              <a:t> </a:t>
            </a:r>
            <a:r>
              <a:rPr lang="en-GB" dirty="0" smtClean="0"/>
              <a:t>number of events (378/300)</a:t>
            </a:r>
          </a:p>
          <a:p>
            <a:r>
              <a:rPr lang="en-GB" dirty="0" smtClean="0"/>
              <a:t>-consequence: need more time to reach target number of events</a:t>
            </a:r>
          </a:p>
          <a:p>
            <a:r>
              <a:rPr lang="en-GB" dirty="0" smtClean="0"/>
              <a:t>At the end of the talk, there is an</a:t>
            </a:r>
            <a:r>
              <a:rPr lang="en-GB" baseline="0" dirty="0" smtClean="0"/>
              <a:t> additional slide with event prediction – time to reaching the target number of EFS events</a:t>
            </a:r>
            <a:endParaRPr lang="en-GB" dirty="0" smtClean="0"/>
          </a:p>
        </p:txBody>
      </p:sp>
      <p:sp>
        <p:nvSpPr>
          <p:cNvPr id="4" name="Slide Number Placeholder 3"/>
          <p:cNvSpPr>
            <a:spLocks noGrp="1"/>
          </p:cNvSpPr>
          <p:nvPr>
            <p:ph type="sldNum" sz="quarter" idx="10"/>
          </p:nvPr>
        </p:nvSpPr>
        <p:spPr/>
        <p:txBody>
          <a:bodyPr/>
          <a:lstStyle/>
          <a:p>
            <a:fld id="{6DAD8E4D-D618-47B2-A07C-8918718575B9}"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29224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smtClean="0"/>
          </a:p>
          <a:p>
            <a:r>
              <a:rPr lang="en-US" dirty="0" smtClean="0"/>
              <a:t>----- Meeting Notes (10/12/14 17:11) -----</a:t>
            </a:r>
          </a:p>
          <a:p>
            <a:r>
              <a:rPr lang="en-US" dirty="0" smtClean="0"/>
              <a:t>In conclusion:</a:t>
            </a:r>
          </a:p>
          <a:p>
            <a:r>
              <a:rPr lang="en-US" dirty="0" smtClean="0"/>
              <a:t>1. We find no evidence of an advantage of MAPIE over MAP in terms of EFS or OS</a:t>
            </a:r>
          </a:p>
          <a:p>
            <a:r>
              <a:rPr lang="en-US" dirty="0" smtClean="0"/>
              <a:t>2. Fewer MAPIE patients received the intended dose</a:t>
            </a:r>
          </a:p>
          <a:p>
            <a:r>
              <a:rPr lang="en-US" dirty="0" smtClean="0"/>
              <a:t>3. MAPIE was associated with greater toxicity and a higher risk of second malignancies.</a:t>
            </a:r>
          </a:p>
          <a:p>
            <a:endParaRPr lang="en-GB" dirty="0"/>
          </a:p>
        </p:txBody>
      </p:sp>
      <p:sp>
        <p:nvSpPr>
          <p:cNvPr id="4" name="Slide Number Placeholder 3"/>
          <p:cNvSpPr>
            <a:spLocks noGrp="1"/>
          </p:cNvSpPr>
          <p:nvPr>
            <p:ph type="sldNum" sz="quarter" idx="10"/>
          </p:nvPr>
        </p:nvSpPr>
        <p:spPr/>
        <p:txBody>
          <a:bodyPr/>
          <a:lstStyle/>
          <a:p>
            <a:fld id="{6DAD8E4D-D618-47B2-A07C-8918718575B9}"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76470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smtClean="0"/>
          </a:p>
          <a:p>
            <a:r>
              <a:rPr lang="en-US" dirty="0" smtClean="0"/>
              <a:t>----- Meeting Notes (10/12/14 17:11) -----</a:t>
            </a:r>
          </a:p>
          <a:p>
            <a:r>
              <a:rPr lang="en-US" dirty="0" smtClean="0"/>
              <a:t>In conclusion:</a:t>
            </a:r>
          </a:p>
          <a:p>
            <a:r>
              <a:rPr lang="en-US" dirty="0" smtClean="0"/>
              <a:t>1. We find no evidence of an advantage of MAPIE over MAP in terms of EFS or OS</a:t>
            </a:r>
          </a:p>
          <a:p>
            <a:r>
              <a:rPr lang="en-US" dirty="0" smtClean="0"/>
              <a:t>2. Fewer MAPIE patients received the intended dose</a:t>
            </a:r>
          </a:p>
          <a:p>
            <a:r>
              <a:rPr lang="en-US" dirty="0" smtClean="0"/>
              <a:t>3. MAPIE was associated with greater toxicity and a higher risk of second malignancies.</a:t>
            </a:r>
          </a:p>
          <a:p>
            <a:endParaRPr lang="en-GB" dirty="0"/>
          </a:p>
        </p:txBody>
      </p:sp>
      <p:sp>
        <p:nvSpPr>
          <p:cNvPr id="4" name="Slide Number Placeholder 3"/>
          <p:cNvSpPr>
            <a:spLocks noGrp="1"/>
          </p:cNvSpPr>
          <p:nvPr>
            <p:ph type="sldNum" sz="quarter" idx="10"/>
          </p:nvPr>
        </p:nvSpPr>
        <p:spPr/>
        <p:txBody>
          <a:bodyPr/>
          <a:lstStyle/>
          <a:p>
            <a:fld id="{6DAD8E4D-D618-47B2-A07C-8918718575B9}"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76470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 - Θέση εικόνας διαφάνειας"/>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34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4" name="3 - Θέση αριθμού διαφάνειας"/>
          <p:cNvSpPr>
            <a:spLocks noGrp="1"/>
          </p:cNvSpPr>
          <p:nvPr>
            <p:ph type="sldNum" sz="quarter" idx="5"/>
          </p:nvPr>
        </p:nvSpPr>
        <p:spPr/>
        <p:txBody>
          <a:bodyPr/>
          <a:lstStyle/>
          <a:p>
            <a:pPr>
              <a:defRPr/>
            </a:pPr>
            <a:fld id="{11701096-AC31-4D02-AD02-AF1A4BFAB2AA}" type="slidenum">
              <a:rPr lang="el-GR" smtClean="0">
                <a:solidFill>
                  <a:prstClr val="black"/>
                </a:solidFill>
              </a:rPr>
              <a:pPr>
                <a:defRPr/>
              </a:pPr>
              <a:t>19</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31"/>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t>23/3/2022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265483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t>23/3/2022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5295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4"/>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4"/>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t>23/3/2022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377063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1"/>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8629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1772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6"/>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98727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6910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96038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47926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06464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9308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t>23/3/2022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3460137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3611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76176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4"/>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4"/>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16470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p14="http://schemas.microsoft.com/office/powerpoint/2010/main" xmlns:a14="http://schemas.microsoft.com/office/drawing/2010/main" xmlns:p15="http://schemas.microsoft.com/office/powerpoint/2012/main" xmlns:a16="http://schemas.microsoft.com/office/drawing/2014/main" id="{B8998003-1E31-4241-866C-75C5B9575ADD}"/>
              </a:ext>
            </a:extLst>
          </p:cNvPr>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3" y="425456"/>
            <a:ext cx="61088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 xmlns:p14="http://schemas.microsoft.com/office/powerpoint/2010/main" xmlns:a14="http://schemas.microsoft.com/office/drawing/2010/main" xmlns:p15="http://schemas.microsoft.com/office/powerpoint/2012/main" xmlns:a16="http://schemas.microsoft.com/office/drawing/2014/main" id="{C6460008-2D95-48E7-AC1C-DA06D43C99CA}"/>
              </a:ext>
            </a:extLst>
          </p:cNvPr>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algn="l" fontAlgn="base">
              <a:spcBef>
                <a:spcPct val="0"/>
              </a:spcBef>
              <a:spcAft>
                <a:spcPts val="600"/>
              </a:spcAft>
              <a:defRPr/>
            </a:pPr>
            <a:endParaRPr lang="en-US">
              <a:solidFill>
                <a:srgbClr val="2A2A2A"/>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15366532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yout 5">
    <p:spTree>
      <p:nvGrpSpPr>
        <p:cNvPr id="1" name=""/>
        <p:cNvGrpSpPr/>
        <p:nvPr/>
      </p:nvGrpSpPr>
      <p:grpSpPr>
        <a:xfrm>
          <a:off x="0" y="0"/>
          <a:ext cx="0" cy="0"/>
          <a:chOff x="0" y="0"/>
          <a:chExt cx="0" cy="0"/>
        </a:xfrm>
      </p:grpSpPr>
      <p:pic>
        <p:nvPicPr>
          <p:cNvPr id="3" name="Picture 2" descr="PowerPoint Inner 5.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8056627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EDB031A-257F-467C-8A81-63EF1B604011}"/>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xmlns="" id="{6119959F-59B8-496D-A60B-28C8C4841523}"/>
              </a:ext>
            </a:extLst>
          </p:cNvPr>
          <p:cNvSpPr>
            <a:spLocks noGrp="1"/>
          </p:cNvSpPr>
          <p:nvPr>
            <p:ph type="subTitle" idx="1"/>
          </p:nvPr>
        </p:nvSpPr>
        <p:spPr>
          <a:xfrm>
            <a:off x="1143000" y="3602040"/>
            <a:ext cx="6858000" cy="1655763"/>
          </a:xfrm>
        </p:spPr>
        <p:txBody>
          <a:bodyPr/>
          <a:lstStyle>
            <a:lvl1pPr marL="0" indent="0" algn="ctr">
              <a:buNone/>
              <a:defRPr sz="2400"/>
            </a:lvl1pPr>
            <a:lvl2pPr marL="457167" indent="0" algn="ctr">
              <a:buNone/>
              <a:defRPr sz="2000"/>
            </a:lvl2pPr>
            <a:lvl3pPr marL="914332" indent="0" algn="ctr">
              <a:buNone/>
              <a:defRPr sz="19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xmlns="" id="{7CC1AD87-C99B-4423-BD95-DB89E1C5137E}"/>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5" name="Θέση υποσέλιδου 4">
            <a:extLst>
              <a:ext uri="{FF2B5EF4-FFF2-40B4-BE49-F238E27FC236}">
                <a16:creationId xmlns:a16="http://schemas.microsoft.com/office/drawing/2014/main" xmlns="" id="{BF8E981E-CF30-453E-A5A8-F6359EDC116E}"/>
              </a:ext>
            </a:extLst>
          </p:cNvPr>
          <p:cNvSpPr>
            <a:spLocks noGrp="1"/>
          </p:cNvSpPr>
          <p:nvPr>
            <p:ph type="ftr" sz="quarter" idx="11"/>
          </p:nvPr>
        </p:nvSpPr>
        <p:spPr/>
        <p:txBody>
          <a:bodyPr/>
          <a:lstStyle/>
          <a:p>
            <a:endParaRPr lang="en-GB">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xmlns="" id="{4EE76F24-97D3-4511-9F21-93DA6C379CE3}"/>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5907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924727A-332A-4741-8776-8CADB95DAF84}"/>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32278DF0-0098-4B90-83BC-D779CB681AE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AEA361C9-DDFB-4DB0-85F0-0B6DF697C3C9}"/>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5" name="Θέση υποσέλιδου 4">
            <a:extLst>
              <a:ext uri="{FF2B5EF4-FFF2-40B4-BE49-F238E27FC236}">
                <a16:creationId xmlns:a16="http://schemas.microsoft.com/office/drawing/2014/main" xmlns="" id="{8F8D7648-70FF-4593-831F-5192C8C92E56}"/>
              </a:ext>
            </a:extLst>
          </p:cNvPr>
          <p:cNvSpPr>
            <a:spLocks noGrp="1"/>
          </p:cNvSpPr>
          <p:nvPr>
            <p:ph type="ftr" sz="quarter" idx="11"/>
          </p:nvPr>
        </p:nvSpPr>
        <p:spPr/>
        <p:txBody>
          <a:bodyPr/>
          <a:lstStyle/>
          <a:p>
            <a:endParaRPr lang="en-GB">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xmlns="" id="{787C5638-C31E-4C66-B8D9-233FFD9D2BF1}"/>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1975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5871835-4FAA-40C8-B8F5-1D2029BD2788}"/>
              </a:ext>
            </a:extLst>
          </p:cNvPr>
          <p:cNvSpPr>
            <a:spLocks noGrp="1"/>
          </p:cNvSpPr>
          <p:nvPr>
            <p:ph type="title"/>
          </p:nvPr>
        </p:nvSpPr>
        <p:spPr>
          <a:xfrm>
            <a:off x="623888" y="1709745"/>
            <a:ext cx="78867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xmlns="" id="{1E8C87D3-6323-413A-89FC-6AAB1CDECAAD}"/>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DD7EDD88-EDC9-4A32-978E-E8B98EEF7A2B}"/>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5" name="Θέση υποσέλιδου 4">
            <a:extLst>
              <a:ext uri="{FF2B5EF4-FFF2-40B4-BE49-F238E27FC236}">
                <a16:creationId xmlns:a16="http://schemas.microsoft.com/office/drawing/2014/main" xmlns="" id="{C59E8A55-C7AA-4C96-B43C-8DF93E38C70D}"/>
              </a:ext>
            </a:extLst>
          </p:cNvPr>
          <p:cNvSpPr>
            <a:spLocks noGrp="1"/>
          </p:cNvSpPr>
          <p:nvPr>
            <p:ph type="ftr" sz="quarter" idx="11"/>
          </p:nvPr>
        </p:nvSpPr>
        <p:spPr/>
        <p:txBody>
          <a:bodyPr/>
          <a:lstStyle/>
          <a:p>
            <a:endParaRPr lang="en-GB">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xmlns="" id="{26B3B7AE-D483-4FF9-8AB7-C370838F75BA}"/>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17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D4B158-6184-4C91-B5F8-4A78D0CB095F}"/>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4D26F417-53FA-48EA-92AC-5B9F028820FA}"/>
              </a:ext>
            </a:extLst>
          </p:cNvPr>
          <p:cNvSpPr>
            <a:spLocks noGrp="1"/>
          </p:cNvSpPr>
          <p:nvPr>
            <p:ph sz="half" idx="1"/>
          </p:nvPr>
        </p:nvSpPr>
        <p:spPr>
          <a:xfrm>
            <a:off x="628650" y="1825625"/>
            <a:ext cx="3886200" cy="435133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xmlns="" id="{E543B949-C8C3-492B-A411-CCCBD6F44922}"/>
              </a:ext>
            </a:extLst>
          </p:cNvPr>
          <p:cNvSpPr>
            <a:spLocks noGrp="1"/>
          </p:cNvSpPr>
          <p:nvPr>
            <p:ph sz="half" idx="2"/>
          </p:nvPr>
        </p:nvSpPr>
        <p:spPr>
          <a:xfrm>
            <a:off x="4629150" y="1825625"/>
            <a:ext cx="3886200" cy="435133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xmlns="" id="{D843BF1C-F2D4-4740-902C-BE3EAD17BCD8}"/>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6" name="Θέση υποσέλιδου 5">
            <a:extLst>
              <a:ext uri="{FF2B5EF4-FFF2-40B4-BE49-F238E27FC236}">
                <a16:creationId xmlns:a16="http://schemas.microsoft.com/office/drawing/2014/main" xmlns="" id="{510FEF4A-3736-42A6-BF09-7CA7C2431536}"/>
              </a:ext>
            </a:extLst>
          </p:cNvPr>
          <p:cNvSpPr>
            <a:spLocks noGrp="1"/>
          </p:cNvSpPr>
          <p:nvPr>
            <p:ph type="ftr" sz="quarter" idx="11"/>
          </p:nvPr>
        </p:nvSpPr>
        <p:spPr/>
        <p:txBody>
          <a:bodyPr/>
          <a:lstStyle/>
          <a:p>
            <a:endParaRPr lang="en-GB">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xmlns="" id="{93E2F25E-D56E-4BB4-BD03-06C5C60ECCA2}"/>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2748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21815D-E276-4E99-9F8A-7AD6ADB1B41C}"/>
              </a:ext>
            </a:extLst>
          </p:cNvPr>
          <p:cNvSpPr>
            <a:spLocks noGrp="1"/>
          </p:cNvSpPr>
          <p:nvPr>
            <p:ph type="title"/>
          </p:nvPr>
        </p:nvSpPr>
        <p:spPr>
          <a:xfrm>
            <a:off x="629841" y="365128"/>
            <a:ext cx="78867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xmlns="" id="{34C12B9B-646D-4E2B-833B-BE8AAE5A937B}"/>
              </a:ext>
            </a:extLst>
          </p:cNvPr>
          <p:cNvSpPr>
            <a:spLocks noGrp="1"/>
          </p:cNvSpPr>
          <p:nvPr>
            <p:ph type="body" idx="1"/>
          </p:nvPr>
        </p:nvSpPr>
        <p:spPr>
          <a:xfrm>
            <a:off x="629842" y="1681163"/>
            <a:ext cx="3868340"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BD189722-B98A-48BF-A7EA-8690DCE18816}"/>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xmlns="" id="{7E4F0852-56B8-4F27-BDC7-923F944D4F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66253B2D-D499-4529-9878-1E851D7564EB}"/>
              </a:ext>
            </a:extLst>
          </p:cNvPr>
          <p:cNvSpPr>
            <a:spLocks noGrp="1"/>
          </p:cNvSpPr>
          <p:nvPr>
            <p:ph sz="quarter" idx="4"/>
          </p:nvPr>
        </p:nvSpPr>
        <p:spPr>
          <a:xfrm>
            <a:off x="4629152"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xmlns="" id="{F56F7171-D5D4-4702-989C-3CBD05C96B3B}"/>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8" name="Θέση υποσέλιδου 7">
            <a:extLst>
              <a:ext uri="{FF2B5EF4-FFF2-40B4-BE49-F238E27FC236}">
                <a16:creationId xmlns:a16="http://schemas.microsoft.com/office/drawing/2014/main" xmlns="" id="{55A812EF-9B09-461A-BE3F-4BFA91980EDB}"/>
              </a:ext>
            </a:extLst>
          </p:cNvPr>
          <p:cNvSpPr>
            <a:spLocks noGrp="1"/>
          </p:cNvSpPr>
          <p:nvPr>
            <p:ph type="ftr" sz="quarter" idx="11"/>
          </p:nvPr>
        </p:nvSpPr>
        <p:spPr/>
        <p:txBody>
          <a:bodyPr/>
          <a:lstStyle/>
          <a:p>
            <a:endParaRPr lang="en-GB">
              <a:solidFill>
                <a:prstClr val="black">
                  <a:tint val="75000"/>
                </a:prstClr>
              </a:solidFill>
            </a:endParaRPr>
          </a:p>
        </p:txBody>
      </p:sp>
      <p:sp>
        <p:nvSpPr>
          <p:cNvPr id="9" name="Θέση αριθμού διαφάνειας 8">
            <a:extLst>
              <a:ext uri="{FF2B5EF4-FFF2-40B4-BE49-F238E27FC236}">
                <a16:creationId xmlns:a16="http://schemas.microsoft.com/office/drawing/2014/main" xmlns="" id="{B2C76872-F544-44C9-9457-5AB258F8C1E8}"/>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3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6"/>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81D725D-83E4-47C5-9A60-54D680638B56}" type="datetimeFigureOut">
              <a:rPr lang="el-GR" smtClean="0"/>
              <a:t>23/3/2022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1031442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B951859-9198-42A4-BB53-84AE1E2B3312}"/>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xmlns="" id="{F9D12AA2-196F-4A06-8354-A1289A793FFA}"/>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4" name="Θέση υποσέλιδου 3">
            <a:extLst>
              <a:ext uri="{FF2B5EF4-FFF2-40B4-BE49-F238E27FC236}">
                <a16:creationId xmlns:a16="http://schemas.microsoft.com/office/drawing/2014/main" xmlns="" id="{A4CC1C8B-6E2B-4C24-B51E-6C0FD9FE7DC3}"/>
              </a:ext>
            </a:extLst>
          </p:cNvPr>
          <p:cNvSpPr>
            <a:spLocks noGrp="1"/>
          </p:cNvSpPr>
          <p:nvPr>
            <p:ph type="ftr" sz="quarter" idx="11"/>
          </p:nvPr>
        </p:nvSpPr>
        <p:spPr/>
        <p:txBody>
          <a:bodyPr/>
          <a:lstStyle/>
          <a:p>
            <a:endParaRPr lang="en-GB">
              <a:solidFill>
                <a:prstClr val="black">
                  <a:tint val="75000"/>
                </a:prstClr>
              </a:solidFill>
            </a:endParaRPr>
          </a:p>
        </p:txBody>
      </p:sp>
      <p:sp>
        <p:nvSpPr>
          <p:cNvPr id="5" name="Θέση αριθμού διαφάνειας 4">
            <a:extLst>
              <a:ext uri="{FF2B5EF4-FFF2-40B4-BE49-F238E27FC236}">
                <a16:creationId xmlns:a16="http://schemas.microsoft.com/office/drawing/2014/main" xmlns="" id="{78CA10DE-1315-4F40-94BF-6AB6D6D22DA6}"/>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215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B93870ED-018A-45EF-9425-7A7A86083E3F}"/>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3" name="Θέση υποσέλιδου 2">
            <a:extLst>
              <a:ext uri="{FF2B5EF4-FFF2-40B4-BE49-F238E27FC236}">
                <a16:creationId xmlns:a16="http://schemas.microsoft.com/office/drawing/2014/main" xmlns="" id="{E36F13E7-7AC7-4640-BACF-9E58350BECED}"/>
              </a:ext>
            </a:extLst>
          </p:cNvPr>
          <p:cNvSpPr>
            <a:spLocks noGrp="1"/>
          </p:cNvSpPr>
          <p:nvPr>
            <p:ph type="ftr" sz="quarter" idx="11"/>
          </p:nvPr>
        </p:nvSpPr>
        <p:spPr/>
        <p:txBody>
          <a:bodyPr/>
          <a:lstStyle/>
          <a:p>
            <a:endParaRPr lang="en-GB">
              <a:solidFill>
                <a:prstClr val="black">
                  <a:tint val="75000"/>
                </a:prstClr>
              </a:solidFill>
            </a:endParaRPr>
          </a:p>
        </p:txBody>
      </p:sp>
      <p:sp>
        <p:nvSpPr>
          <p:cNvPr id="4" name="Θέση αριθμού διαφάνειας 3">
            <a:extLst>
              <a:ext uri="{FF2B5EF4-FFF2-40B4-BE49-F238E27FC236}">
                <a16:creationId xmlns:a16="http://schemas.microsoft.com/office/drawing/2014/main" xmlns="" id="{4E8D3F85-310A-4C1B-BC33-0E8A35BA4BB2}"/>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4812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EF52FE-B8A6-4B88-A9B4-FB5567CA7B5A}"/>
              </a:ext>
            </a:extLst>
          </p:cNvPr>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73768357-59AC-40E2-9689-38EF92B0FABE}"/>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xmlns="" id="{BB5F8718-30E1-42C1-9C2C-7F214FDE3868}"/>
              </a:ext>
            </a:extLst>
          </p:cNvPr>
          <p:cNvSpPr>
            <a:spLocks noGrp="1"/>
          </p:cNvSpPr>
          <p:nvPr>
            <p:ph type="body" sz="half" idx="2"/>
          </p:nvPr>
        </p:nvSpPr>
        <p:spPr>
          <a:xfrm>
            <a:off x="629841" y="2057403"/>
            <a:ext cx="2949178"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B2EC61D2-CAFB-4FD5-8A81-7336BC42460D}"/>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6" name="Θέση υποσέλιδου 5">
            <a:extLst>
              <a:ext uri="{FF2B5EF4-FFF2-40B4-BE49-F238E27FC236}">
                <a16:creationId xmlns:a16="http://schemas.microsoft.com/office/drawing/2014/main" xmlns="" id="{608A7A3C-C67B-488C-8672-A74925694E68}"/>
              </a:ext>
            </a:extLst>
          </p:cNvPr>
          <p:cNvSpPr>
            <a:spLocks noGrp="1"/>
          </p:cNvSpPr>
          <p:nvPr>
            <p:ph type="ftr" sz="quarter" idx="11"/>
          </p:nvPr>
        </p:nvSpPr>
        <p:spPr/>
        <p:txBody>
          <a:bodyPr/>
          <a:lstStyle/>
          <a:p>
            <a:endParaRPr lang="en-GB">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xmlns="" id="{84492D26-3502-4073-BE9A-24A7B2F9D224}"/>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185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006978-3FD0-4F62-BB08-B1A4E600F630}"/>
              </a:ext>
            </a:extLst>
          </p:cNvPr>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xmlns="" id="{3336A98F-6AD7-4400-B372-0612E40A65FA}"/>
              </a:ext>
            </a:extLst>
          </p:cNvPr>
          <p:cNvSpPr>
            <a:spLocks noGrp="1"/>
          </p:cNvSpPr>
          <p:nvPr>
            <p:ph type="pic" idx="1"/>
          </p:nvPr>
        </p:nvSpPr>
        <p:spPr>
          <a:xfrm>
            <a:off x="3887391" y="987432"/>
            <a:ext cx="462915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GB"/>
          </a:p>
        </p:txBody>
      </p:sp>
      <p:sp>
        <p:nvSpPr>
          <p:cNvPr id="4" name="Θέση κειμένου 3">
            <a:extLst>
              <a:ext uri="{FF2B5EF4-FFF2-40B4-BE49-F238E27FC236}">
                <a16:creationId xmlns:a16="http://schemas.microsoft.com/office/drawing/2014/main" xmlns="" id="{6304652D-1909-4231-AE70-00D409E4778B}"/>
              </a:ext>
            </a:extLst>
          </p:cNvPr>
          <p:cNvSpPr>
            <a:spLocks noGrp="1"/>
          </p:cNvSpPr>
          <p:nvPr>
            <p:ph type="body" sz="half" idx="2"/>
          </p:nvPr>
        </p:nvSpPr>
        <p:spPr>
          <a:xfrm>
            <a:off x="629841" y="2057403"/>
            <a:ext cx="2949178"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3CA84579-2331-4D5D-8271-F33772829300}"/>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6" name="Θέση υποσέλιδου 5">
            <a:extLst>
              <a:ext uri="{FF2B5EF4-FFF2-40B4-BE49-F238E27FC236}">
                <a16:creationId xmlns:a16="http://schemas.microsoft.com/office/drawing/2014/main" xmlns="" id="{A71DBD09-368E-40DB-9D6D-179B4039C996}"/>
              </a:ext>
            </a:extLst>
          </p:cNvPr>
          <p:cNvSpPr>
            <a:spLocks noGrp="1"/>
          </p:cNvSpPr>
          <p:nvPr>
            <p:ph type="ftr" sz="quarter" idx="11"/>
          </p:nvPr>
        </p:nvSpPr>
        <p:spPr/>
        <p:txBody>
          <a:bodyPr/>
          <a:lstStyle/>
          <a:p>
            <a:endParaRPr lang="en-GB">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xmlns="" id="{C8EA8B79-A3CE-4939-A9CF-C457C857B809}"/>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2329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052F119-D9D2-4D0B-A8E2-5C55D4CB94FD}"/>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xmlns="" id="{5D9B52A9-D42E-41E8-BB38-350873C310D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7D4A7BBF-E102-4CBB-AAA9-08081538F91F}"/>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5" name="Θέση υποσέλιδου 4">
            <a:extLst>
              <a:ext uri="{FF2B5EF4-FFF2-40B4-BE49-F238E27FC236}">
                <a16:creationId xmlns:a16="http://schemas.microsoft.com/office/drawing/2014/main" xmlns="" id="{DA85BAE9-ECB0-4D95-84E3-3C75DD87C21F}"/>
              </a:ext>
            </a:extLst>
          </p:cNvPr>
          <p:cNvSpPr>
            <a:spLocks noGrp="1"/>
          </p:cNvSpPr>
          <p:nvPr>
            <p:ph type="ftr" sz="quarter" idx="11"/>
          </p:nvPr>
        </p:nvSpPr>
        <p:spPr/>
        <p:txBody>
          <a:bodyPr/>
          <a:lstStyle/>
          <a:p>
            <a:endParaRPr lang="en-GB">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xmlns="" id="{7594822B-B028-4A3D-9382-F2F67E067799}"/>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9686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4DCF3874-C509-4D2D-994A-D29A74F20566}"/>
              </a:ext>
            </a:extLst>
          </p:cNvPr>
          <p:cNvSpPr>
            <a:spLocks noGrp="1"/>
          </p:cNvSpPr>
          <p:nvPr>
            <p:ph type="title" orient="vert"/>
          </p:nvPr>
        </p:nvSpPr>
        <p:spPr>
          <a:xfrm>
            <a:off x="6543676" y="365132"/>
            <a:ext cx="1971675" cy="5811839"/>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xmlns="" id="{487EEA55-8B24-492B-9E9C-67755EA4442A}"/>
              </a:ext>
            </a:extLst>
          </p:cNvPr>
          <p:cNvSpPr>
            <a:spLocks noGrp="1"/>
          </p:cNvSpPr>
          <p:nvPr>
            <p:ph type="body" orient="vert" idx="1"/>
          </p:nvPr>
        </p:nvSpPr>
        <p:spPr>
          <a:xfrm>
            <a:off x="628652" y="365132"/>
            <a:ext cx="5800725" cy="581183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A9FD0447-24B0-4E2B-9615-540AB4AB6EFE}"/>
              </a:ext>
            </a:extLst>
          </p:cNvPr>
          <p:cNvSpPr>
            <a:spLocks noGrp="1"/>
          </p:cNvSpPr>
          <p:nvPr>
            <p:ph type="dt" sz="half" idx="10"/>
          </p:nvPr>
        </p:nvSpPr>
        <p:spPr/>
        <p:txBody>
          <a:bodyPr/>
          <a:lstStyle/>
          <a:p>
            <a:fld id="{288D6D5B-CA18-4243-8DF4-7C98E9033EB1}" type="datetimeFigureOut">
              <a:rPr lang="en-GB" smtClean="0">
                <a:solidFill>
                  <a:prstClr val="black">
                    <a:tint val="75000"/>
                  </a:prstClr>
                </a:solidFill>
              </a:rPr>
              <a:pPr/>
              <a:t>23/03/2022</a:t>
            </a:fld>
            <a:endParaRPr lang="en-GB">
              <a:solidFill>
                <a:prstClr val="black">
                  <a:tint val="75000"/>
                </a:prstClr>
              </a:solidFill>
            </a:endParaRPr>
          </a:p>
        </p:txBody>
      </p:sp>
      <p:sp>
        <p:nvSpPr>
          <p:cNvPr id="5" name="Θέση υποσέλιδου 4">
            <a:extLst>
              <a:ext uri="{FF2B5EF4-FFF2-40B4-BE49-F238E27FC236}">
                <a16:creationId xmlns:a16="http://schemas.microsoft.com/office/drawing/2014/main" xmlns="" id="{FF0B69F1-3614-4909-964A-79FE325DFCE2}"/>
              </a:ext>
            </a:extLst>
          </p:cNvPr>
          <p:cNvSpPr>
            <a:spLocks noGrp="1"/>
          </p:cNvSpPr>
          <p:nvPr>
            <p:ph type="ftr" sz="quarter" idx="11"/>
          </p:nvPr>
        </p:nvSpPr>
        <p:spPr/>
        <p:txBody>
          <a:bodyPr/>
          <a:lstStyle/>
          <a:p>
            <a:endParaRPr lang="en-GB">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xmlns="" id="{DE02AC4E-AEC1-4D2F-932C-1B11F9DEEA21}"/>
              </a:ext>
            </a:extLst>
          </p:cNvPr>
          <p:cNvSpPr>
            <a:spLocks noGrp="1"/>
          </p:cNvSpPr>
          <p:nvPr>
            <p:ph type="sldNum" sz="quarter" idx="12"/>
          </p:nvPr>
        </p:nvSpPr>
        <p:spPr/>
        <p:txBody>
          <a:bodyPr/>
          <a:lstStyle/>
          <a:p>
            <a:fld id="{987D05AC-F240-4294-BDFB-009CCE115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320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9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useBgFill="1">
        <p:nvSpPr>
          <p:cNvPr id="5" name="10 - Στρογγυλεμένο ορθογώνιο"/>
          <p:cNvSpPr/>
          <p:nvPr/>
        </p:nvSpPr>
        <p:spPr>
          <a:xfrm>
            <a:off x="65486" y="69850"/>
            <a:ext cx="9013031"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11 - Ορθογώνιο"/>
          <p:cNvSpPr/>
          <p:nvPr/>
        </p:nvSpPr>
        <p:spPr>
          <a:xfrm>
            <a:off x="63105" y="1449391"/>
            <a:ext cx="902136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14 - Ορθογώνιο"/>
          <p:cNvSpPr/>
          <p:nvPr/>
        </p:nvSpPr>
        <p:spPr>
          <a:xfrm>
            <a:off x="63105" y="1397000"/>
            <a:ext cx="902136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 name="15 - Ορθογώνιο"/>
          <p:cNvSpPr/>
          <p:nvPr/>
        </p:nvSpPr>
        <p:spPr>
          <a:xfrm>
            <a:off x="63105" y="2976566"/>
            <a:ext cx="902136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lang="el-GR"/>
              <a:t>Kλικ για επεξεργασία του τίτλου</a:t>
            </a:r>
            <a:endParaRPr lang="en-US"/>
          </a:p>
        </p:txBody>
      </p:sp>
      <p:sp>
        <p:nvSpPr>
          <p:cNvPr id="11" name="27 - Θέση ημερομηνίας"/>
          <p:cNvSpPr>
            <a:spLocks noGrp="1"/>
          </p:cNvSpPr>
          <p:nvPr>
            <p:ph type="dt" sz="half" idx="10"/>
          </p:nvPr>
        </p:nvSpPr>
        <p:spPr/>
        <p:txBody>
          <a:bodyPr/>
          <a:lstStyle>
            <a:lvl1pPr>
              <a:defRPr/>
            </a:lvl1pPr>
          </a:lstStyle>
          <a:p>
            <a:pPr>
              <a:defRPr/>
            </a:pPr>
            <a:fld id="{84470E4A-0DD4-4183-88A0-7BA4E9EA2748}" type="datetimeFigureOut">
              <a:rPr lang="en-US">
                <a:solidFill>
                  <a:srgbClr val="B13F9A"/>
                </a:solidFill>
              </a:rPr>
              <a:pPr>
                <a:defRPr/>
              </a:pPr>
              <a:t>3/23/2022</a:t>
            </a:fld>
            <a:endParaRPr lang="en-US">
              <a:solidFill>
                <a:srgbClr val="B13F9A"/>
              </a:solidFill>
            </a:endParaRPr>
          </a:p>
        </p:txBody>
      </p:sp>
      <p:sp>
        <p:nvSpPr>
          <p:cNvPr id="12" name="16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13" name="28 - Θέση αριθμού διαφάνειας"/>
          <p:cNvSpPr>
            <a:spLocks noGrp="1"/>
          </p:cNvSpPr>
          <p:nvPr>
            <p:ph type="sldNum" sz="quarter" idx="12"/>
          </p:nvPr>
        </p:nvSpPr>
        <p:spPr/>
        <p:txBody>
          <a:bodyPr/>
          <a:lstStyle>
            <a:lvl1pPr>
              <a:defRPr/>
            </a:lvl1pPr>
          </a:lstStyle>
          <a:p>
            <a:pPr>
              <a:defRPr/>
            </a:pPr>
            <a:fld id="{EC44D65A-C3A3-4EE5-9567-887441832234}" type="slidenum">
              <a:rPr lang="en-US" altLang="en-US"/>
              <a:pPr>
                <a:defRPr/>
              </a:pPr>
              <a:t>‹#›</a:t>
            </a:fld>
            <a:endParaRPr lang="en-US" altLang="en-US"/>
          </a:p>
        </p:txBody>
      </p:sp>
    </p:spTree>
    <p:extLst>
      <p:ext uri="{BB962C8B-B14F-4D97-AF65-F5344CB8AC3E}">
        <p14:creationId xmlns:p14="http://schemas.microsoft.com/office/powerpoint/2010/main" val="289947466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8" name="7 - Θέση περιεχομένου"/>
          <p:cNvSpPr>
            <a:spLocks noGrp="1"/>
          </p:cNvSpPr>
          <p:nvPr>
            <p:ph sz="quarter" idx="1"/>
          </p:nvPr>
        </p:nvSpPr>
        <p:spPr>
          <a:xfrm>
            <a:off x="914400" y="1447800"/>
            <a:ext cx="777240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DADE627B-60D5-42F9-939E-4FF675CEF920}" type="datetimeFigureOut">
              <a:rPr lang="en-US">
                <a:solidFill>
                  <a:srgbClr val="B13F9A"/>
                </a:solidFill>
              </a:rPr>
              <a:pPr>
                <a:defRPr/>
              </a:pPr>
              <a:t>3/23/2022</a:t>
            </a:fld>
            <a:endParaRPr lang="en-U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E86D0403-0351-435B-8FE0-A7518BA2C65A}" type="slidenum">
              <a:rPr lang="en-US" altLang="en-US"/>
              <a:pPr>
                <a:defRPr/>
              </a:pPr>
              <a:t>‹#›</a:t>
            </a:fld>
            <a:endParaRPr lang="en-US" altLang="en-US"/>
          </a:p>
        </p:txBody>
      </p:sp>
    </p:spTree>
    <p:extLst>
      <p:ext uri="{BB962C8B-B14F-4D97-AF65-F5344CB8AC3E}">
        <p14:creationId xmlns:p14="http://schemas.microsoft.com/office/powerpoint/2010/main" val="1456428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9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useBgFill="1">
        <p:nvSpPr>
          <p:cNvPr id="5" name="10 - Στρογγυλεμένο ορθογώνιο"/>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11 - Ορθογώνιο"/>
          <p:cNvSpPr/>
          <p:nvPr/>
        </p:nvSpPr>
        <p:spPr>
          <a:xfrm flipV="1">
            <a:off x="69058" y="2376491"/>
            <a:ext cx="9014222"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14 - Ορθογώνιο"/>
          <p:cNvSpPr/>
          <p:nvPr/>
        </p:nvSpPr>
        <p:spPr>
          <a:xfrm>
            <a:off x="69058" y="2341566"/>
            <a:ext cx="9014222"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8" name="15 - Ορθογώνιο"/>
          <p:cNvSpPr/>
          <p:nvPr/>
        </p:nvSpPr>
        <p:spPr>
          <a:xfrm>
            <a:off x="67867" y="2468566"/>
            <a:ext cx="9015413"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 name="1 - Τίτλος"/>
          <p:cNvSpPr>
            <a:spLocks noGrp="1"/>
          </p:cNvSpPr>
          <p:nvPr>
            <p:ph type="title"/>
          </p:nvPr>
        </p:nvSpPr>
        <p:spPr>
          <a:xfrm>
            <a:off x="722313" y="952504"/>
            <a:ext cx="7772400" cy="1362075"/>
          </a:xfrm>
        </p:spPr>
        <p:txBody>
          <a:bodyPr/>
          <a:lstStyle>
            <a:lvl1pPr algn="l">
              <a:buNone/>
              <a:defRPr sz="4000" b="0" cap="none"/>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9" name="3 - Θέση ημερομηνίας"/>
          <p:cNvSpPr>
            <a:spLocks noGrp="1"/>
          </p:cNvSpPr>
          <p:nvPr>
            <p:ph type="dt" sz="half" idx="10"/>
          </p:nvPr>
        </p:nvSpPr>
        <p:spPr/>
        <p:txBody>
          <a:bodyPr/>
          <a:lstStyle>
            <a:lvl1pPr>
              <a:defRPr/>
            </a:lvl1pPr>
          </a:lstStyle>
          <a:p>
            <a:pPr>
              <a:defRPr/>
            </a:pPr>
            <a:fld id="{3651AA57-D102-4C5B-B400-4192846E8B5B}" type="datetimeFigureOut">
              <a:rPr lang="en-US">
                <a:solidFill>
                  <a:srgbClr val="B13F9A"/>
                </a:solidFill>
              </a:rPr>
              <a:pPr>
                <a:defRPr/>
              </a:pPr>
              <a:t>3/23/2022</a:t>
            </a:fld>
            <a:endParaRPr lang="en-US">
              <a:solidFill>
                <a:srgbClr val="B13F9A"/>
              </a:solidFill>
            </a:endParaRPr>
          </a:p>
        </p:txBody>
      </p:sp>
      <p:sp>
        <p:nvSpPr>
          <p:cNvPr id="10" name="4 - Θέση υποσέλιδου"/>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B13F9A"/>
              </a:solidFill>
            </a:endParaRPr>
          </a:p>
        </p:txBody>
      </p:sp>
      <p:sp>
        <p:nvSpPr>
          <p:cNvPr id="11" name="5 - Θέση αριθμού διαφάνειας"/>
          <p:cNvSpPr>
            <a:spLocks noGrp="1"/>
          </p:cNvSpPr>
          <p:nvPr>
            <p:ph type="sldNum" sz="quarter" idx="12"/>
          </p:nvPr>
        </p:nvSpPr>
        <p:spPr>
          <a:xfrm>
            <a:off x="146447" y="6208713"/>
            <a:ext cx="457200" cy="457200"/>
          </a:xfrm>
        </p:spPr>
        <p:txBody>
          <a:bodyPr/>
          <a:lstStyle>
            <a:lvl1pPr>
              <a:defRPr/>
            </a:lvl1pPr>
          </a:lstStyle>
          <a:p>
            <a:pPr>
              <a:defRPr/>
            </a:pPr>
            <a:fld id="{B84D626C-3865-47E8-A49E-A9F1A387EF17}" type="slidenum">
              <a:rPr lang="en-US" altLang="en-US"/>
              <a:pPr>
                <a:defRPr/>
              </a:pPr>
              <a:t>‹#›</a:t>
            </a:fld>
            <a:endParaRPr lang="en-US" altLang="en-US"/>
          </a:p>
        </p:txBody>
      </p:sp>
    </p:spTree>
    <p:extLst>
      <p:ext uri="{BB962C8B-B14F-4D97-AF65-F5344CB8AC3E}">
        <p14:creationId xmlns:p14="http://schemas.microsoft.com/office/powerpoint/2010/main" val="160990074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9" name="8 - Θέση περιεχομένου"/>
          <p:cNvSpPr>
            <a:spLocks noGrp="1"/>
          </p:cNvSpPr>
          <p:nvPr>
            <p:ph sz="quarter" idx="1"/>
          </p:nvPr>
        </p:nvSpPr>
        <p:spPr>
          <a:xfrm>
            <a:off x="914400" y="1447800"/>
            <a:ext cx="374904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10 - Θέση περιεχομένου"/>
          <p:cNvSpPr>
            <a:spLocks noGrp="1"/>
          </p:cNvSpPr>
          <p:nvPr>
            <p:ph sz="quarter" idx="2"/>
          </p:nvPr>
        </p:nvSpPr>
        <p:spPr>
          <a:xfrm>
            <a:off x="4933950" y="1447800"/>
            <a:ext cx="374904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6A397609-8C42-4A8F-A484-190239526B75}" type="datetimeFigureOut">
              <a:rPr lang="en-US">
                <a:solidFill>
                  <a:srgbClr val="B13F9A"/>
                </a:solidFill>
              </a:rPr>
              <a:pPr>
                <a:defRPr/>
              </a:pPr>
              <a:t>3/23/2022</a:t>
            </a:fld>
            <a:endParaRPr lang="en-US">
              <a:solidFill>
                <a:srgbClr val="B13F9A"/>
              </a:solidFill>
            </a:endParaRPr>
          </a:p>
        </p:txBody>
      </p:sp>
      <p:sp>
        <p:nvSpPr>
          <p:cNvPr id="6"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22 - Θέση αριθμού διαφάνειας"/>
          <p:cNvSpPr>
            <a:spLocks noGrp="1"/>
          </p:cNvSpPr>
          <p:nvPr>
            <p:ph type="sldNum" sz="quarter" idx="12"/>
          </p:nvPr>
        </p:nvSpPr>
        <p:spPr/>
        <p:txBody>
          <a:bodyPr/>
          <a:lstStyle>
            <a:lvl1pPr>
              <a:defRPr/>
            </a:lvl1pPr>
          </a:lstStyle>
          <a:p>
            <a:pPr>
              <a:defRPr/>
            </a:pPr>
            <a:fld id="{0319EE54-71A8-423C-A2D3-BB4438D357D0}" type="slidenum">
              <a:rPr lang="en-US" altLang="en-US"/>
              <a:pPr>
                <a:defRPr/>
              </a:pPr>
              <a:t>‹#›</a:t>
            </a:fld>
            <a:endParaRPr lang="en-US" altLang="en-US"/>
          </a:p>
        </p:txBody>
      </p:sp>
    </p:spTree>
    <p:extLst>
      <p:ext uri="{BB962C8B-B14F-4D97-AF65-F5344CB8AC3E}">
        <p14:creationId xmlns:p14="http://schemas.microsoft.com/office/powerpoint/2010/main" val="43877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81D725D-83E4-47C5-9A60-54D680638B56}" type="datetimeFigureOut">
              <a:rPr lang="el-GR" smtClean="0"/>
              <a:t>23/3/2022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4255644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11" name="10 - Θέση περιεχομένου"/>
          <p:cNvSpPr>
            <a:spLocks noGrp="1"/>
          </p:cNvSpPr>
          <p:nvPr>
            <p:ph sz="half" idx="2"/>
          </p:nvPr>
        </p:nvSpPr>
        <p:spPr>
          <a:xfrm>
            <a:off x="914400" y="2247900"/>
            <a:ext cx="3733800" cy="3886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3" name="12 - Θέση περιεχομένου"/>
          <p:cNvSpPr>
            <a:spLocks noGrp="1"/>
          </p:cNvSpPr>
          <p:nvPr>
            <p:ph sz="half" idx="4"/>
          </p:nvPr>
        </p:nvSpPr>
        <p:spPr>
          <a:xfrm>
            <a:off x="4953000" y="2247900"/>
            <a:ext cx="3733800" cy="3886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13 - Θέση ημερομηνίας"/>
          <p:cNvSpPr>
            <a:spLocks noGrp="1"/>
          </p:cNvSpPr>
          <p:nvPr>
            <p:ph type="dt" sz="half" idx="10"/>
          </p:nvPr>
        </p:nvSpPr>
        <p:spPr/>
        <p:txBody>
          <a:bodyPr/>
          <a:lstStyle>
            <a:lvl1pPr>
              <a:defRPr/>
            </a:lvl1pPr>
          </a:lstStyle>
          <a:p>
            <a:pPr>
              <a:defRPr/>
            </a:pPr>
            <a:fld id="{94FE36CD-C161-4917-AF7D-AAF97E257E98}" type="datetimeFigureOut">
              <a:rPr lang="en-US">
                <a:solidFill>
                  <a:srgbClr val="B13F9A"/>
                </a:solidFill>
              </a:rPr>
              <a:pPr>
                <a:defRPr/>
              </a:pPr>
              <a:t>3/23/2022</a:t>
            </a:fld>
            <a:endParaRPr lang="en-US">
              <a:solidFill>
                <a:srgbClr val="B13F9A"/>
              </a:solidFill>
            </a:endParaRPr>
          </a:p>
        </p:txBody>
      </p:sp>
      <p:sp>
        <p:nvSpPr>
          <p:cNvPr id="8"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22 - Θέση αριθμού διαφάνειας"/>
          <p:cNvSpPr>
            <a:spLocks noGrp="1"/>
          </p:cNvSpPr>
          <p:nvPr>
            <p:ph type="sldNum" sz="quarter" idx="12"/>
          </p:nvPr>
        </p:nvSpPr>
        <p:spPr/>
        <p:txBody>
          <a:bodyPr/>
          <a:lstStyle>
            <a:lvl1pPr>
              <a:defRPr/>
            </a:lvl1pPr>
          </a:lstStyle>
          <a:p>
            <a:pPr>
              <a:defRPr/>
            </a:pPr>
            <a:fld id="{D7E9501F-8075-460E-9B89-401C5666103D}" type="slidenum">
              <a:rPr lang="en-US" altLang="en-US"/>
              <a:pPr>
                <a:defRPr/>
              </a:pPr>
              <a:t>‹#›</a:t>
            </a:fld>
            <a:endParaRPr lang="en-US" altLang="en-US"/>
          </a:p>
        </p:txBody>
      </p:sp>
    </p:spTree>
    <p:extLst>
      <p:ext uri="{BB962C8B-B14F-4D97-AF65-F5344CB8AC3E}">
        <p14:creationId xmlns:p14="http://schemas.microsoft.com/office/powerpoint/2010/main" val="1030637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475372D5-92BD-4FB0-BA97-A2DEACCF6DD2}" type="datetimeFigureOut">
              <a:rPr lang="en-US">
                <a:solidFill>
                  <a:srgbClr val="B13F9A"/>
                </a:solidFill>
              </a:rPr>
              <a:pPr>
                <a:defRPr/>
              </a:pPr>
              <a:t>3/23/2022</a:t>
            </a:fld>
            <a:endParaRPr lang="en-US">
              <a:solidFill>
                <a:srgbClr val="B13F9A"/>
              </a:solidFill>
            </a:endParaRPr>
          </a:p>
        </p:txBody>
      </p:sp>
      <p:sp>
        <p:nvSpPr>
          <p:cNvPr id="4"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22 - Θέση αριθμού διαφάνειας"/>
          <p:cNvSpPr>
            <a:spLocks noGrp="1"/>
          </p:cNvSpPr>
          <p:nvPr>
            <p:ph type="sldNum" sz="quarter" idx="12"/>
          </p:nvPr>
        </p:nvSpPr>
        <p:spPr/>
        <p:txBody>
          <a:bodyPr/>
          <a:lstStyle>
            <a:lvl1pPr>
              <a:defRPr/>
            </a:lvl1pPr>
          </a:lstStyle>
          <a:p>
            <a:pPr>
              <a:defRPr/>
            </a:pPr>
            <a:fld id="{94387F67-929D-40C6-821E-F119D4C07656}" type="slidenum">
              <a:rPr lang="en-US" altLang="en-US"/>
              <a:pPr>
                <a:defRPr/>
              </a:pPr>
              <a:t>‹#›</a:t>
            </a:fld>
            <a:endParaRPr lang="en-US" altLang="en-US"/>
          </a:p>
        </p:txBody>
      </p:sp>
    </p:spTree>
    <p:extLst>
      <p:ext uri="{BB962C8B-B14F-4D97-AF65-F5344CB8AC3E}">
        <p14:creationId xmlns:p14="http://schemas.microsoft.com/office/powerpoint/2010/main" val="2567210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0F6DECB3-DBEA-493C-9D71-7612FA10E33A}" type="datetimeFigureOut">
              <a:rPr lang="en-US">
                <a:solidFill>
                  <a:srgbClr val="B13F9A"/>
                </a:solidFill>
              </a:rPr>
              <a:pPr>
                <a:defRPr/>
              </a:pPr>
              <a:t>3/23/2022</a:t>
            </a:fld>
            <a:endParaRPr lang="en-US">
              <a:solidFill>
                <a:srgbClr val="B13F9A"/>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22 - Θέση αριθμού διαφάνειας"/>
          <p:cNvSpPr>
            <a:spLocks noGrp="1"/>
          </p:cNvSpPr>
          <p:nvPr>
            <p:ph type="sldNum" sz="quarter" idx="12"/>
          </p:nvPr>
        </p:nvSpPr>
        <p:spPr/>
        <p:txBody>
          <a:bodyPr/>
          <a:lstStyle>
            <a:lvl1pPr>
              <a:defRPr/>
            </a:lvl1pPr>
          </a:lstStyle>
          <a:p>
            <a:pPr>
              <a:defRPr/>
            </a:pPr>
            <a:fld id="{672A7F18-7949-40DA-AD87-890047F776CF}" type="slidenum">
              <a:rPr lang="en-US" altLang="en-US"/>
              <a:pPr>
                <a:defRPr/>
              </a:pPr>
              <a:t>‹#›</a:t>
            </a:fld>
            <a:endParaRPr lang="en-US" altLang="en-US"/>
          </a:p>
        </p:txBody>
      </p:sp>
    </p:spTree>
    <p:extLst>
      <p:ext uri="{BB962C8B-B14F-4D97-AF65-F5344CB8AC3E}">
        <p14:creationId xmlns:p14="http://schemas.microsoft.com/office/powerpoint/2010/main" val="1019901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9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useBgFill="1">
        <p:nvSpPr>
          <p:cNvPr id="6" name="10 - Στρογγυλεμένο ορθογώνιο"/>
          <p:cNvSpPr/>
          <p:nvPr/>
        </p:nvSpPr>
        <p:spPr>
          <a:xfrm>
            <a:off x="64295" y="69850"/>
            <a:ext cx="9013031"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 name="1 - Τίτλος"/>
          <p:cNvSpPr>
            <a:spLocks noGrp="1"/>
          </p:cNvSpPr>
          <p:nvPr>
            <p:ph type="title"/>
          </p:nvPr>
        </p:nvSpPr>
        <p:spPr>
          <a:xfrm>
            <a:off x="914400" y="273050"/>
            <a:ext cx="7772400" cy="1143000"/>
          </a:xfrm>
        </p:spPr>
        <p:txBody>
          <a:bodyPr/>
          <a:lstStyle>
            <a:lvl1pPr algn="l">
              <a:buNone/>
              <a:defRPr sz="4000" b="0"/>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11" name="10 - Θέση περιεχομένου"/>
          <p:cNvSpPr>
            <a:spLocks noGrp="1"/>
          </p:cNvSpPr>
          <p:nvPr>
            <p:ph sz="quarter" idx="1"/>
          </p:nvPr>
        </p:nvSpPr>
        <p:spPr>
          <a:xfrm>
            <a:off x="2971800" y="1600200"/>
            <a:ext cx="5715000" cy="4495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4 - Θέση ημερομηνίας"/>
          <p:cNvSpPr>
            <a:spLocks noGrp="1"/>
          </p:cNvSpPr>
          <p:nvPr>
            <p:ph type="dt" sz="half" idx="10"/>
          </p:nvPr>
        </p:nvSpPr>
        <p:spPr/>
        <p:txBody>
          <a:bodyPr/>
          <a:lstStyle>
            <a:lvl1pPr>
              <a:defRPr/>
            </a:lvl1pPr>
          </a:lstStyle>
          <a:p>
            <a:pPr>
              <a:defRPr/>
            </a:pPr>
            <a:fld id="{65FA2BAD-B2FE-49CC-8FC1-60AD9219C48F}" type="datetimeFigureOut">
              <a:rPr lang="en-US">
                <a:solidFill>
                  <a:srgbClr val="B13F9A"/>
                </a:solidFill>
              </a:rPr>
              <a:pPr>
                <a:defRPr/>
              </a:pPr>
              <a:t>3/23/2022</a:t>
            </a:fld>
            <a:endParaRPr lang="en-US">
              <a:solidFill>
                <a:srgbClr val="B13F9A"/>
              </a:solidFill>
            </a:endParaRPr>
          </a:p>
        </p:txBody>
      </p:sp>
      <p:sp>
        <p:nvSpPr>
          <p:cNvPr id="8" name="5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6 - Θέση αριθμού διαφάνειας"/>
          <p:cNvSpPr>
            <a:spLocks noGrp="1"/>
          </p:cNvSpPr>
          <p:nvPr>
            <p:ph type="sldNum" sz="quarter" idx="12"/>
          </p:nvPr>
        </p:nvSpPr>
        <p:spPr/>
        <p:txBody>
          <a:bodyPr/>
          <a:lstStyle>
            <a:lvl1pPr>
              <a:defRPr/>
            </a:lvl1pPr>
          </a:lstStyle>
          <a:p>
            <a:pPr>
              <a:defRPr/>
            </a:pPr>
            <a:fld id="{2D0DCAB2-B3F2-475A-8FE0-EA19D0356C3A}" type="slidenum">
              <a:rPr lang="en-US" altLang="en-US"/>
              <a:pPr>
                <a:defRPr/>
              </a:pPr>
              <a:t>‹#›</a:t>
            </a:fld>
            <a:endParaRPr lang="en-US" altLang="en-US"/>
          </a:p>
        </p:txBody>
      </p:sp>
    </p:spTree>
    <p:extLst>
      <p:ext uri="{BB962C8B-B14F-4D97-AF65-F5344CB8AC3E}">
        <p14:creationId xmlns:p14="http://schemas.microsoft.com/office/powerpoint/2010/main" val="3278976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9 - Ορθογώνιο"/>
          <p:cNvSpPr/>
          <p:nvPr/>
        </p:nvSpPr>
        <p:spPr>
          <a:xfrm flipV="1">
            <a:off x="67866" y="4683128"/>
            <a:ext cx="9007078"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10 - Ορθογώνιο"/>
          <p:cNvSpPr/>
          <p:nvPr/>
        </p:nvSpPr>
        <p:spPr>
          <a:xfrm>
            <a:off x="69057" y="4649791"/>
            <a:ext cx="9005888"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11 - Ορθογώνιο"/>
          <p:cNvSpPr/>
          <p:nvPr/>
        </p:nvSpPr>
        <p:spPr>
          <a:xfrm>
            <a:off x="69057" y="4773613"/>
            <a:ext cx="9005888"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a:off x="68310" y="66679"/>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8" name="4 - Θέση ημερομηνίας"/>
          <p:cNvSpPr>
            <a:spLocks noGrp="1"/>
          </p:cNvSpPr>
          <p:nvPr>
            <p:ph type="dt" sz="half" idx="10"/>
          </p:nvPr>
        </p:nvSpPr>
        <p:spPr/>
        <p:txBody>
          <a:bodyPr/>
          <a:lstStyle>
            <a:lvl1pPr>
              <a:defRPr/>
            </a:lvl1pPr>
          </a:lstStyle>
          <a:p>
            <a:pPr>
              <a:defRPr/>
            </a:pPr>
            <a:fld id="{B2B10D4A-35ED-46E6-B6AB-C2042F3EF23D}" type="datetimeFigureOut">
              <a:rPr lang="en-US">
                <a:solidFill>
                  <a:srgbClr val="B13F9A"/>
                </a:solidFill>
              </a:rPr>
              <a:pPr>
                <a:defRPr/>
              </a:pPr>
              <a:t>3/23/2022</a:t>
            </a:fld>
            <a:endParaRPr lang="en-US">
              <a:solidFill>
                <a:srgbClr val="B13F9A"/>
              </a:solidFill>
            </a:endParaRPr>
          </a:p>
        </p:txBody>
      </p:sp>
      <p:sp>
        <p:nvSpPr>
          <p:cNvPr id="9" name="5 - Θέση υποσέλιδου"/>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B13F9A"/>
              </a:solidFill>
            </a:endParaRPr>
          </a:p>
        </p:txBody>
      </p:sp>
      <p:sp>
        <p:nvSpPr>
          <p:cNvPr id="10" name="6 - Θέση αριθμού διαφάνειας"/>
          <p:cNvSpPr>
            <a:spLocks noGrp="1"/>
          </p:cNvSpPr>
          <p:nvPr>
            <p:ph type="sldNum" sz="quarter" idx="12"/>
          </p:nvPr>
        </p:nvSpPr>
        <p:spPr>
          <a:xfrm>
            <a:off x="146447" y="6208713"/>
            <a:ext cx="457200" cy="457200"/>
          </a:xfrm>
        </p:spPr>
        <p:txBody>
          <a:bodyPr/>
          <a:lstStyle>
            <a:lvl1pPr>
              <a:defRPr/>
            </a:lvl1pPr>
          </a:lstStyle>
          <a:p>
            <a:pPr>
              <a:defRPr/>
            </a:pPr>
            <a:fld id="{36571723-DBDC-4B12-B4FB-7BA6DEB6968E}" type="slidenum">
              <a:rPr lang="en-US" altLang="en-US"/>
              <a:pPr>
                <a:defRPr/>
              </a:pPr>
              <a:t>‹#›</a:t>
            </a:fld>
            <a:endParaRPr lang="en-US" altLang="en-US"/>
          </a:p>
        </p:txBody>
      </p:sp>
    </p:spTree>
    <p:extLst>
      <p:ext uri="{BB962C8B-B14F-4D97-AF65-F5344CB8AC3E}">
        <p14:creationId xmlns:p14="http://schemas.microsoft.com/office/powerpoint/2010/main" val="4145567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905EAF34-7222-4DE3-8E3E-A5E933514B53}" type="datetimeFigureOut">
              <a:rPr lang="en-US">
                <a:solidFill>
                  <a:srgbClr val="B13F9A"/>
                </a:solidFill>
              </a:rPr>
              <a:pPr>
                <a:defRPr/>
              </a:pPr>
              <a:t>3/23/2022</a:t>
            </a:fld>
            <a:endParaRPr lang="en-U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5537B5E4-F8B1-4CBC-BA7F-60B6FC593069}" type="slidenum">
              <a:rPr lang="en-US" altLang="en-US"/>
              <a:pPr>
                <a:defRPr/>
              </a:pPr>
              <a:t>‹#›</a:t>
            </a:fld>
            <a:endParaRPr lang="en-US" altLang="en-US"/>
          </a:p>
        </p:txBody>
      </p:sp>
    </p:spTree>
    <p:extLst>
      <p:ext uri="{BB962C8B-B14F-4D97-AF65-F5344CB8AC3E}">
        <p14:creationId xmlns:p14="http://schemas.microsoft.com/office/powerpoint/2010/main" val="1970818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5"/>
            <a:ext cx="201168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914400" y="274644"/>
            <a:ext cx="55626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18CA0570-F000-480F-B358-345050868E6C}" type="datetimeFigureOut">
              <a:rPr lang="en-US">
                <a:solidFill>
                  <a:srgbClr val="B13F9A"/>
                </a:solidFill>
              </a:rPr>
              <a:pPr>
                <a:defRPr/>
              </a:pPr>
              <a:t>3/23/2022</a:t>
            </a:fld>
            <a:endParaRPr lang="en-U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451B1D74-47D0-418E-8F9F-650C631478BD}" type="slidenum">
              <a:rPr lang="en-US" altLang="en-US"/>
              <a:pPr>
                <a:defRPr/>
              </a:pPr>
              <a:t>‹#›</a:t>
            </a:fld>
            <a:endParaRPr lang="en-US" altLang="en-US"/>
          </a:p>
        </p:txBody>
      </p:sp>
    </p:spTree>
    <p:extLst>
      <p:ext uri="{BB962C8B-B14F-4D97-AF65-F5344CB8AC3E}">
        <p14:creationId xmlns:p14="http://schemas.microsoft.com/office/powerpoint/2010/main" val="3836034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4" name="Text Placeholder 7"/>
          <p:cNvSpPr>
            <a:spLocks noGrp="1"/>
          </p:cNvSpPr>
          <p:nvPr>
            <p:ph type="body" sz="quarter" idx="11"/>
          </p:nvPr>
        </p:nvSpPr>
        <p:spPr>
          <a:xfrm>
            <a:off x="783432" y="6051600"/>
            <a:ext cx="6108700" cy="438150"/>
          </a:xfrm>
        </p:spPr>
        <p:txBody>
          <a:bodyPr anchor="b"/>
          <a:lstStyle>
            <a:lvl1pPr algn="l">
              <a:spcAft>
                <a:spcPts val="0"/>
              </a:spcAft>
              <a:defRPr sz="1000" b="0"/>
            </a:lvl1pPr>
            <a:lvl2pPr algn="l">
              <a:spcAft>
                <a:spcPts val="300"/>
              </a:spcAft>
              <a:defRPr sz="1000"/>
            </a:lvl2pPr>
            <a:lvl3pPr algn="l">
              <a:spcAft>
                <a:spcPts val="300"/>
              </a:spcAft>
              <a:defRPr sz="1000"/>
            </a:lvl3pPr>
            <a:lvl4pPr algn="l">
              <a:spcAft>
                <a:spcPts val="300"/>
              </a:spcAft>
              <a:defRPr sz="1000"/>
            </a:lvl4pPr>
            <a:lvl5pPr algn="l">
              <a:spcAft>
                <a:spcPts val="300"/>
              </a:spcAft>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80273801"/>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9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useBgFill="1">
        <p:nvSpPr>
          <p:cNvPr id="5" name="10 - Στρογγυλεμένο ορθογώνιο"/>
          <p:cNvSpPr/>
          <p:nvPr/>
        </p:nvSpPr>
        <p:spPr>
          <a:xfrm>
            <a:off x="65485" y="69850"/>
            <a:ext cx="9013031"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11 - Ορθογώνιο"/>
          <p:cNvSpPr/>
          <p:nvPr/>
        </p:nvSpPr>
        <p:spPr>
          <a:xfrm>
            <a:off x="63104" y="1449389"/>
            <a:ext cx="902136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14 - Ορθογώνιο"/>
          <p:cNvSpPr/>
          <p:nvPr/>
        </p:nvSpPr>
        <p:spPr>
          <a:xfrm>
            <a:off x="63104" y="1397000"/>
            <a:ext cx="902136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 name="15 - Ορθογώνιο"/>
          <p:cNvSpPr/>
          <p:nvPr/>
        </p:nvSpPr>
        <p:spPr>
          <a:xfrm>
            <a:off x="63104" y="2976564"/>
            <a:ext cx="902136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l-GR"/>
              <a:t>Kλικ για επεξεργασία του τίτλου</a:t>
            </a:r>
            <a:endParaRPr lang="en-US"/>
          </a:p>
        </p:txBody>
      </p:sp>
      <p:sp>
        <p:nvSpPr>
          <p:cNvPr id="11" name="27 - Θέση ημερομηνίας"/>
          <p:cNvSpPr>
            <a:spLocks noGrp="1"/>
          </p:cNvSpPr>
          <p:nvPr>
            <p:ph type="dt" sz="half" idx="10"/>
          </p:nvPr>
        </p:nvSpPr>
        <p:spPr/>
        <p:txBody>
          <a:bodyPr/>
          <a:lstStyle>
            <a:lvl1pPr>
              <a:defRPr/>
            </a:lvl1pPr>
          </a:lstStyle>
          <a:p>
            <a:pPr>
              <a:defRPr/>
            </a:pPr>
            <a:fld id="{AFE6DEA8-EF75-4C7D-A9A1-B5336912F775}" type="datetimeFigureOut">
              <a:rPr lang="en-US">
                <a:solidFill>
                  <a:srgbClr val="B13F9A"/>
                </a:solidFill>
              </a:rPr>
              <a:pPr>
                <a:defRPr/>
              </a:pPr>
              <a:t>3/23/2022</a:t>
            </a:fld>
            <a:endParaRPr lang="en-US">
              <a:solidFill>
                <a:srgbClr val="B13F9A"/>
              </a:solidFill>
            </a:endParaRPr>
          </a:p>
        </p:txBody>
      </p:sp>
      <p:sp>
        <p:nvSpPr>
          <p:cNvPr id="12" name="16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13" name="28 - Θέση αριθμού διαφάνειας"/>
          <p:cNvSpPr>
            <a:spLocks noGrp="1"/>
          </p:cNvSpPr>
          <p:nvPr>
            <p:ph type="sldNum" sz="quarter" idx="12"/>
          </p:nvPr>
        </p:nvSpPr>
        <p:spPr/>
        <p:txBody>
          <a:bodyPr/>
          <a:lstStyle>
            <a:lvl1pPr>
              <a:defRPr/>
            </a:lvl1pPr>
          </a:lstStyle>
          <a:p>
            <a:pPr>
              <a:defRPr/>
            </a:pPr>
            <a:fld id="{021EF79B-6859-4B66-96CE-EB93E4CBC63D}" type="slidenum">
              <a:rPr lang="en-US" altLang="en-US"/>
              <a:pPr>
                <a:defRPr/>
              </a:pPr>
              <a:t>‹#›</a:t>
            </a:fld>
            <a:endParaRPr lang="en-US" altLang="en-US"/>
          </a:p>
        </p:txBody>
      </p:sp>
    </p:spTree>
    <p:extLst>
      <p:ext uri="{BB962C8B-B14F-4D97-AF65-F5344CB8AC3E}">
        <p14:creationId xmlns:p14="http://schemas.microsoft.com/office/powerpoint/2010/main" val="338379422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8" name="7 - Θέση περιεχομένου"/>
          <p:cNvSpPr>
            <a:spLocks noGrp="1"/>
          </p:cNvSpPr>
          <p:nvPr>
            <p:ph sz="quarter" idx="1"/>
          </p:nvPr>
        </p:nvSpPr>
        <p:spPr>
          <a:xfrm>
            <a:off x="914400" y="1447800"/>
            <a:ext cx="777240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D1AD13AF-99E4-4453-BD26-9E2A72937686}" type="datetimeFigureOut">
              <a:rPr lang="en-US">
                <a:solidFill>
                  <a:srgbClr val="B13F9A"/>
                </a:solidFill>
              </a:rPr>
              <a:pPr>
                <a:defRPr/>
              </a:pPr>
              <a:t>3/23/2022</a:t>
            </a:fld>
            <a:endParaRPr lang="en-U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DCEB0FA6-8709-4AEE-AB2E-95773F9A3CFA}" type="slidenum">
              <a:rPr lang="en-US" altLang="en-US"/>
              <a:pPr>
                <a:defRPr/>
              </a:pPr>
              <a:t>‹#›</a:t>
            </a:fld>
            <a:endParaRPr lang="en-US" altLang="en-US"/>
          </a:p>
        </p:txBody>
      </p:sp>
    </p:spTree>
    <p:extLst>
      <p:ext uri="{BB962C8B-B14F-4D97-AF65-F5344CB8AC3E}">
        <p14:creationId xmlns:p14="http://schemas.microsoft.com/office/powerpoint/2010/main" val="277666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81D725D-83E4-47C5-9A60-54D680638B56}" type="datetimeFigureOut">
              <a:rPr lang="el-GR" smtClean="0"/>
              <a:t>23/3/2022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265479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9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useBgFill="1">
        <p:nvSpPr>
          <p:cNvPr id="5" name="10 - Στρογγυλεμένο ορθογώνιο"/>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11 - Ορθογώνιο"/>
          <p:cNvSpPr/>
          <p:nvPr/>
        </p:nvSpPr>
        <p:spPr>
          <a:xfrm flipV="1">
            <a:off x="69057" y="2376489"/>
            <a:ext cx="9014222"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14 - Ορθογώνιο"/>
          <p:cNvSpPr/>
          <p:nvPr/>
        </p:nvSpPr>
        <p:spPr>
          <a:xfrm>
            <a:off x="69057" y="2341564"/>
            <a:ext cx="9014222"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8" name="15 - Ορθογώνιο"/>
          <p:cNvSpPr/>
          <p:nvPr/>
        </p:nvSpPr>
        <p:spPr>
          <a:xfrm>
            <a:off x="67866" y="2468564"/>
            <a:ext cx="9015413"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 name="1 - Τίτλος"/>
          <p:cNvSpPr>
            <a:spLocks noGrp="1"/>
          </p:cNvSpPr>
          <p:nvPr>
            <p:ph type="title"/>
          </p:nvPr>
        </p:nvSpPr>
        <p:spPr>
          <a:xfrm>
            <a:off x="722313" y="952502"/>
            <a:ext cx="7772400" cy="1362075"/>
          </a:xfrm>
        </p:spPr>
        <p:txBody>
          <a:bodyPr/>
          <a:lstStyle>
            <a:lvl1pPr algn="l">
              <a:buNone/>
              <a:defRPr sz="4000" b="0" cap="none"/>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9" name="3 - Θέση ημερομηνίας"/>
          <p:cNvSpPr>
            <a:spLocks noGrp="1"/>
          </p:cNvSpPr>
          <p:nvPr>
            <p:ph type="dt" sz="half" idx="10"/>
          </p:nvPr>
        </p:nvSpPr>
        <p:spPr/>
        <p:txBody>
          <a:bodyPr/>
          <a:lstStyle>
            <a:lvl1pPr>
              <a:defRPr/>
            </a:lvl1pPr>
          </a:lstStyle>
          <a:p>
            <a:pPr>
              <a:defRPr/>
            </a:pPr>
            <a:fld id="{8DAEEFA6-93C2-45FB-ACB1-F048767BF39A}" type="datetimeFigureOut">
              <a:rPr lang="en-US">
                <a:solidFill>
                  <a:srgbClr val="B13F9A"/>
                </a:solidFill>
              </a:rPr>
              <a:pPr>
                <a:defRPr/>
              </a:pPr>
              <a:t>3/23/2022</a:t>
            </a:fld>
            <a:endParaRPr lang="en-US">
              <a:solidFill>
                <a:srgbClr val="B13F9A"/>
              </a:solidFill>
            </a:endParaRPr>
          </a:p>
        </p:txBody>
      </p:sp>
      <p:sp>
        <p:nvSpPr>
          <p:cNvPr id="10" name="4 - Θέση υποσέλιδου"/>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B13F9A"/>
              </a:solidFill>
            </a:endParaRPr>
          </a:p>
        </p:txBody>
      </p:sp>
      <p:sp>
        <p:nvSpPr>
          <p:cNvPr id="11" name="5 - Θέση αριθμού διαφάνειας"/>
          <p:cNvSpPr>
            <a:spLocks noGrp="1"/>
          </p:cNvSpPr>
          <p:nvPr>
            <p:ph type="sldNum" sz="quarter" idx="12"/>
          </p:nvPr>
        </p:nvSpPr>
        <p:spPr>
          <a:xfrm>
            <a:off x="146447" y="6208713"/>
            <a:ext cx="457200" cy="457200"/>
          </a:xfrm>
        </p:spPr>
        <p:txBody>
          <a:bodyPr/>
          <a:lstStyle>
            <a:lvl1pPr>
              <a:defRPr/>
            </a:lvl1pPr>
          </a:lstStyle>
          <a:p>
            <a:pPr>
              <a:defRPr/>
            </a:pPr>
            <a:fld id="{60EBE724-F955-46F8-87DB-9AE0D8DDA2C9}" type="slidenum">
              <a:rPr lang="en-US" altLang="en-US"/>
              <a:pPr>
                <a:defRPr/>
              </a:pPr>
              <a:t>‹#›</a:t>
            </a:fld>
            <a:endParaRPr lang="en-US" altLang="en-US"/>
          </a:p>
        </p:txBody>
      </p:sp>
    </p:spTree>
    <p:extLst>
      <p:ext uri="{BB962C8B-B14F-4D97-AF65-F5344CB8AC3E}">
        <p14:creationId xmlns:p14="http://schemas.microsoft.com/office/powerpoint/2010/main" val="299910638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9" name="8 - Θέση περιεχομένου"/>
          <p:cNvSpPr>
            <a:spLocks noGrp="1"/>
          </p:cNvSpPr>
          <p:nvPr>
            <p:ph sz="quarter" idx="1"/>
          </p:nvPr>
        </p:nvSpPr>
        <p:spPr>
          <a:xfrm>
            <a:off x="914400" y="1447800"/>
            <a:ext cx="374904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10 - Θέση περιεχομένου"/>
          <p:cNvSpPr>
            <a:spLocks noGrp="1"/>
          </p:cNvSpPr>
          <p:nvPr>
            <p:ph sz="quarter" idx="2"/>
          </p:nvPr>
        </p:nvSpPr>
        <p:spPr>
          <a:xfrm>
            <a:off x="4933950" y="1447800"/>
            <a:ext cx="374904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F57261FE-5C1E-4223-A034-5993D2E7637E}" type="datetimeFigureOut">
              <a:rPr lang="en-US">
                <a:solidFill>
                  <a:srgbClr val="B13F9A"/>
                </a:solidFill>
              </a:rPr>
              <a:pPr>
                <a:defRPr/>
              </a:pPr>
              <a:t>3/23/2022</a:t>
            </a:fld>
            <a:endParaRPr lang="en-US">
              <a:solidFill>
                <a:srgbClr val="B13F9A"/>
              </a:solidFill>
            </a:endParaRPr>
          </a:p>
        </p:txBody>
      </p:sp>
      <p:sp>
        <p:nvSpPr>
          <p:cNvPr id="6"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22 - Θέση αριθμού διαφάνειας"/>
          <p:cNvSpPr>
            <a:spLocks noGrp="1"/>
          </p:cNvSpPr>
          <p:nvPr>
            <p:ph type="sldNum" sz="quarter" idx="12"/>
          </p:nvPr>
        </p:nvSpPr>
        <p:spPr/>
        <p:txBody>
          <a:bodyPr/>
          <a:lstStyle>
            <a:lvl1pPr>
              <a:defRPr/>
            </a:lvl1pPr>
          </a:lstStyle>
          <a:p>
            <a:pPr>
              <a:defRPr/>
            </a:pPr>
            <a:fld id="{D5FD5EB2-02B3-4467-82D9-98CFC20BB704}" type="slidenum">
              <a:rPr lang="en-US" altLang="en-US"/>
              <a:pPr>
                <a:defRPr/>
              </a:pPr>
              <a:t>‹#›</a:t>
            </a:fld>
            <a:endParaRPr lang="en-US" altLang="en-US"/>
          </a:p>
        </p:txBody>
      </p:sp>
    </p:spTree>
    <p:extLst>
      <p:ext uri="{BB962C8B-B14F-4D97-AF65-F5344CB8AC3E}">
        <p14:creationId xmlns:p14="http://schemas.microsoft.com/office/powerpoint/2010/main" val="353683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11" name="10 - Θέση περιεχομένου"/>
          <p:cNvSpPr>
            <a:spLocks noGrp="1"/>
          </p:cNvSpPr>
          <p:nvPr>
            <p:ph sz="half" idx="2"/>
          </p:nvPr>
        </p:nvSpPr>
        <p:spPr>
          <a:xfrm>
            <a:off x="914400" y="2247900"/>
            <a:ext cx="3733800" cy="3886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3" name="12 - Θέση περιεχομένου"/>
          <p:cNvSpPr>
            <a:spLocks noGrp="1"/>
          </p:cNvSpPr>
          <p:nvPr>
            <p:ph sz="half" idx="4"/>
          </p:nvPr>
        </p:nvSpPr>
        <p:spPr>
          <a:xfrm>
            <a:off x="4953000" y="2247900"/>
            <a:ext cx="3733800" cy="3886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13 - Θέση ημερομηνίας"/>
          <p:cNvSpPr>
            <a:spLocks noGrp="1"/>
          </p:cNvSpPr>
          <p:nvPr>
            <p:ph type="dt" sz="half" idx="10"/>
          </p:nvPr>
        </p:nvSpPr>
        <p:spPr/>
        <p:txBody>
          <a:bodyPr/>
          <a:lstStyle>
            <a:lvl1pPr>
              <a:defRPr/>
            </a:lvl1pPr>
          </a:lstStyle>
          <a:p>
            <a:pPr>
              <a:defRPr/>
            </a:pPr>
            <a:fld id="{F969C5BA-BFA4-4215-8DE9-EEB35B42688F}" type="datetimeFigureOut">
              <a:rPr lang="en-US">
                <a:solidFill>
                  <a:srgbClr val="B13F9A"/>
                </a:solidFill>
              </a:rPr>
              <a:pPr>
                <a:defRPr/>
              </a:pPr>
              <a:t>3/23/2022</a:t>
            </a:fld>
            <a:endParaRPr lang="en-US">
              <a:solidFill>
                <a:srgbClr val="B13F9A"/>
              </a:solidFill>
            </a:endParaRPr>
          </a:p>
        </p:txBody>
      </p:sp>
      <p:sp>
        <p:nvSpPr>
          <p:cNvPr id="8"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22 - Θέση αριθμού διαφάνειας"/>
          <p:cNvSpPr>
            <a:spLocks noGrp="1"/>
          </p:cNvSpPr>
          <p:nvPr>
            <p:ph type="sldNum" sz="quarter" idx="12"/>
          </p:nvPr>
        </p:nvSpPr>
        <p:spPr/>
        <p:txBody>
          <a:bodyPr/>
          <a:lstStyle>
            <a:lvl1pPr>
              <a:defRPr/>
            </a:lvl1pPr>
          </a:lstStyle>
          <a:p>
            <a:pPr>
              <a:defRPr/>
            </a:pPr>
            <a:fld id="{CBDAF4F0-2ABF-42CD-B4E3-CFDCE4038B60}" type="slidenum">
              <a:rPr lang="en-US" altLang="en-US"/>
              <a:pPr>
                <a:defRPr/>
              </a:pPr>
              <a:t>‹#›</a:t>
            </a:fld>
            <a:endParaRPr lang="en-US" altLang="en-US"/>
          </a:p>
        </p:txBody>
      </p:sp>
    </p:spTree>
    <p:extLst>
      <p:ext uri="{BB962C8B-B14F-4D97-AF65-F5344CB8AC3E}">
        <p14:creationId xmlns:p14="http://schemas.microsoft.com/office/powerpoint/2010/main" val="761740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31466741-C5A3-4A33-AD68-01AB65F45FB0}" type="datetimeFigureOut">
              <a:rPr lang="en-US">
                <a:solidFill>
                  <a:srgbClr val="B13F9A"/>
                </a:solidFill>
              </a:rPr>
              <a:pPr>
                <a:defRPr/>
              </a:pPr>
              <a:t>3/23/2022</a:t>
            </a:fld>
            <a:endParaRPr lang="en-US">
              <a:solidFill>
                <a:srgbClr val="B13F9A"/>
              </a:solidFill>
            </a:endParaRPr>
          </a:p>
        </p:txBody>
      </p:sp>
      <p:sp>
        <p:nvSpPr>
          <p:cNvPr id="4"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22 - Θέση αριθμού διαφάνειας"/>
          <p:cNvSpPr>
            <a:spLocks noGrp="1"/>
          </p:cNvSpPr>
          <p:nvPr>
            <p:ph type="sldNum" sz="quarter" idx="12"/>
          </p:nvPr>
        </p:nvSpPr>
        <p:spPr/>
        <p:txBody>
          <a:bodyPr/>
          <a:lstStyle>
            <a:lvl1pPr>
              <a:defRPr/>
            </a:lvl1pPr>
          </a:lstStyle>
          <a:p>
            <a:pPr>
              <a:defRPr/>
            </a:pPr>
            <a:fld id="{65B478A2-BA98-4207-8D3D-6D3ADE29F8A0}" type="slidenum">
              <a:rPr lang="en-US" altLang="en-US"/>
              <a:pPr>
                <a:defRPr/>
              </a:pPr>
              <a:t>‹#›</a:t>
            </a:fld>
            <a:endParaRPr lang="en-US" altLang="en-US"/>
          </a:p>
        </p:txBody>
      </p:sp>
    </p:spTree>
    <p:extLst>
      <p:ext uri="{BB962C8B-B14F-4D97-AF65-F5344CB8AC3E}">
        <p14:creationId xmlns:p14="http://schemas.microsoft.com/office/powerpoint/2010/main" val="3584660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55D323A1-890C-467C-8946-49F52F2124D3}" type="datetimeFigureOut">
              <a:rPr lang="en-US">
                <a:solidFill>
                  <a:srgbClr val="B13F9A"/>
                </a:solidFill>
              </a:rPr>
              <a:pPr>
                <a:defRPr/>
              </a:pPr>
              <a:t>3/23/2022</a:t>
            </a:fld>
            <a:endParaRPr lang="en-US">
              <a:solidFill>
                <a:srgbClr val="B13F9A"/>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22 - Θέση αριθμού διαφάνειας"/>
          <p:cNvSpPr>
            <a:spLocks noGrp="1"/>
          </p:cNvSpPr>
          <p:nvPr>
            <p:ph type="sldNum" sz="quarter" idx="12"/>
          </p:nvPr>
        </p:nvSpPr>
        <p:spPr/>
        <p:txBody>
          <a:bodyPr/>
          <a:lstStyle>
            <a:lvl1pPr>
              <a:defRPr/>
            </a:lvl1pPr>
          </a:lstStyle>
          <a:p>
            <a:pPr>
              <a:defRPr/>
            </a:pPr>
            <a:fld id="{C53F25C1-F454-4593-883C-A0DBEA42936E}" type="slidenum">
              <a:rPr lang="en-US" altLang="en-US"/>
              <a:pPr>
                <a:defRPr/>
              </a:pPr>
              <a:t>‹#›</a:t>
            </a:fld>
            <a:endParaRPr lang="en-US" altLang="en-US"/>
          </a:p>
        </p:txBody>
      </p:sp>
    </p:spTree>
    <p:extLst>
      <p:ext uri="{BB962C8B-B14F-4D97-AF65-F5344CB8AC3E}">
        <p14:creationId xmlns:p14="http://schemas.microsoft.com/office/powerpoint/2010/main" val="3142864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9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useBgFill="1">
        <p:nvSpPr>
          <p:cNvPr id="6" name="10 - Στρογγυλεμένο ορθογώνιο"/>
          <p:cNvSpPr/>
          <p:nvPr/>
        </p:nvSpPr>
        <p:spPr>
          <a:xfrm>
            <a:off x="64294" y="69850"/>
            <a:ext cx="9013031"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 name="1 - Τίτλος"/>
          <p:cNvSpPr>
            <a:spLocks noGrp="1"/>
          </p:cNvSpPr>
          <p:nvPr>
            <p:ph type="title"/>
          </p:nvPr>
        </p:nvSpPr>
        <p:spPr>
          <a:xfrm>
            <a:off x="914400" y="273050"/>
            <a:ext cx="7772400" cy="1143000"/>
          </a:xfrm>
        </p:spPr>
        <p:txBody>
          <a:bodyPr/>
          <a:lstStyle>
            <a:lvl1pPr algn="l">
              <a:buNone/>
              <a:defRPr sz="4000" b="0"/>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11" name="10 - Θέση περιεχομένου"/>
          <p:cNvSpPr>
            <a:spLocks noGrp="1"/>
          </p:cNvSpPr>
          <p:nvPr>
            <p:ph sz="quarter" idx="1"/>
          </p:nvPr>
        </p:nvSpPr>
        <p:spPr>
          <a:xfrm>
            <a:off x="2971800" y="1600200"/>
            <a:ext cx="5715000" cy="4495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4 - Θέση ημερομηνίας"/>
          <p:cNvSpPr>
            <a:spLocks noGrp="1"/>
          </p:cNvSpPr>
          <p:nvPr>
            <p:ph type="dt" sz="half" idx="10"/>
          </p:nvPr>
        </p:nvSpPr>
        <p:spPr/>
        <p:txBody>
          <a:bodyPr/>
          <a:lstStyle>
            <a:lvl1pPr>
              <a:defRPr/>
            </a:lvl1pPr>
          </a:lstStyle>
          <a:p>
            <a:pPr>
              <a:defRPr/>
            </a:pPr>
            <a:fld id="{312A06F8-4339-4A3E-B90B-45167380600F}" type="datetimeFigureOut">
              <a:rPr lang="en-US">
                <a:solidFill>
                  <a:srgbClr val="B13F9A"/>
                </a:solidFill>
              </a:rPr>
              <a:pPr>
                <a:defRPr/>
              </a:pPr>
              <a:t>3/23/2022</a:t>
            </a:fld>
            <a:endParaRPr lang="en-US">
              <a:solidFill>
                <a:srgbClr val="B13F9A"/>
              </a:solidFill>
            </a:endParaRPr>
          </a:p>
        </p:txBody>
      </p:sp>
      <p:sp>
        <p:nvSpPr>
          <p:cNvPr id="8" name="5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6 - Θέση αριθμού διαφάνειας"/>
          <p:cNvSpPr>
            <a:spLocks noGrp="1"/>
          </p:cNvSpPr>
          <p:nvPr>
            <p:ph type="sldNum" sz="quarter" idx="12"/>
          </p:nvPr>
        </p:nvSpPr>
        <p:spPr/>
        <p:txBody>
          <a:bodyPr/>
          <a:lstStyle>
            <a:lvl1pPr>
              <a:defRPr/>
            </a:lvl1pPr>
          </a:lstStyle>
          <a:p>
            <a:pPr>
              <a:defRPr/>
            </a:pPr>
            <a:fld id="{EB91D365-1BE5-4467-B670-5CFB1D7688D1}" type="slidenum">
              <a:rPr lang="en-US" altLang="en-US"/>
              <a:pPr>
                <a:defRPr/>
              </a:pPr>
              <a:t>‹#›</a:t>
            </a:fld>
            <a:endParaRPr lang="en-US" altLang="en-US"/>
          </a:p>
        </p:txBody>
      </p:sp>
    </p:spTree>
    <p:extLst>
      <p:ext uri="{BB962C8B-B14F-4D97-AF65-F5344CB8AC3E}">
        <p14:creationId xmlns:p14="http://schemas.microsoft.com/office/powerpoint/2010/main" val="1990262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9 - Ορθογώνιο"/>
          <p:cNvSpPr/>
          <p:nvPr/>
        </p:nvSpPr>
        <p:spPr>
          <a:xfrm flipV="1">
            <a:off x="67866" y="4683126"/>
            <a:ext cx="9007078"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10 - Ορθογώνιο"/>
          <p:cNvSpPr/>
          <p:nvPr/>
        </p:nvSpPr>
        <p:spPr>
          <a:xfrm>
            <a:off x="69056" y="4649789"/>
            <a:ext cx="9005888"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11 - Ορθογώνιο"/>
          <p:cNvSpPr/>
          <p:nvPr/>
        </p:nvSpPr>
        <p:spPr>
          <a:xfrm>
            <a:off x="69056" y="4773613"/>
            <a:ext cx="9005888"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8" name="4 - Θέση ημερομηνίας"/>
          <p:cNvSpPr>
            <a:spLocks noGrp="1"/>
          </p:cNvSpPr>
          <p:nvPr>
            <p:ph type="dt" sz="half" idx="10"/>
          </p:nvPr>
        </p:nvSpPr>
        <p:spPr/>
        <p:txBody>
          <a:bodyPr/>
          <a:lstStyle>
            <a:lvl1pPr>
              <a:defRPr/>
            </a:lvl1pPr>
          </a:lstStyle>
          <a:p>
            <a:pPr>
              <a:defRPr/>
            </a:pPr>
            <a:fld id="{4CC7E33B-80DD-493C-82F9-0076138B6C98}" type="datetimeFigureOut">
              <a:rPr lang="en-US">
                <a:solidFill>
                  <a:srgbClr val="B13F9A"/>
                </a:solidFill>
              </a:rPr>
              <a:pPr>
                <a:defRPr/>
              </a:pPr>
              <a:t>3/23/2022</a:t>
            </a:fld>
            <a:endParaRPr lang="en-US">
              <a:solidFill>
                <a:srgbClr val="B13F9A"/>
              </a:solidFill>
            </a:endParaRPr>
          </a:p>
        </p:txBody>
      </p:sp>
      <p:sp>
        <p:nvSpPr>
          <p:cNvPr id="9" name="5 - Θέση υποσέλιδου"/>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B13F9A"/>
              </a:solidFill>
            </a:endParaRPr>
          </a:p>
        </p:txBody>
      </p:sp>
      <p:sp>
        <p:nvSpPr>
          <p:cNvPr id="10" name="6 - Θέση αριθμού διαφάνειας"/>
          <p:cNvSpPr>
            <a:spLocks noGrp="1"/>
          </p:cNvSpPr>
          <p:nvPr>
            <p:ph type="sldNum" sz="quarter" idx="12"/>
          </p:nvPr>
        </p:nvSpPr>
        <p:spPr>
          <a:xfrm>
            <a:off x="146447" y="6208713"/>
            <a:ext cx="457200" cy="457200"/>
          </a:xfrm>
        </p:spPr>
        <p:txBody>
          <a:bodyPr/>
          <a:lstStyle>
            <a:lvl1pPr>
              <a:defRPr/>
            </a:lvl1pPr>
          </a:lstStyle>
          <a:p>
            <a:pPr>
              <a:defRPr/>
            </a:pPr>
            <a:fld id="{EA3BDB98-6EDC-4AA9-AA7B-DB2EBE4C6997}" type="slidenum">
              <a:rPr lang="en-US" altLang="en-US"/>
              <a:pPr>
                <a:defRPr/>
              </a:pPr>
              <a:t>‹#›</a:t>
            </a:fld>
            <a:endParaRPr lang="en-US" altLang="en-US"/>
          </a:p>
        </p:txBody>
      </p:sp>
    </p:spTree>
    <p:extLst>
      <p:ext uri="{BB962C8B-B14F-4D97-AF65-F5344CB8AC3E}">
        <p14:creationId xmlns:p14="http://schemas.microsoft.com/office/powerpoint/2010/main" val="1404421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AFF8721F-00F1-4300-ACA2-8043A88DA45B}" type="datetimeFigureOut">
              <a:rPr lang="en-US">
                <a:solidFill>
                  <a:srgbClr val="B13F9A"/>
                </a:solidFill>
              </a:rPr>
              <a:pPr>
                <a:defRPr/>
              </a:pPr>
              <a:t>3/23/2022</a:t>
            </a:fld>
            <a:endParaRPr lang="en-U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675B8D72-BC1E-4495-B932-ED22A4203E54}" type="slidenum">
              <a:rPr lang="en-US" altLang="en-US"/>
              <a:pPr>
                <a:defRPr/>
              </a:pPr>
              <a:t>‹#›</a:t>
            </a:fld>
            <a:endParaRPr lang="en-US" altLang="en-US"/>
          </a:p>
        </p:txBody>
      </p:sp>
    </p:spTree>
    <p:extLst>
      <p:ext uri="{BB962C8B-B14F-4D97-AF65-F5344CB8AC3E}">
        <p14:creationId xmlns:p14="http://schemas.microsoft.com/office/powerpoint/2010/main" val="2569543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3"/>
            <a:ext cx="201168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914400" y="274642"/>
            <a:ext cx="55626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7683D119-8674-464C-8145-38E92BECD221}" type="datetimeFigureOut">
              <a:rPr lang="en-US">
                <a:solidFill>
                  <a:srgbClr val="B13F9A"/>
                </a:solidFill>
              </a:rPr>
              <a:pPr>
                <a:defRPr/>
              </a:pPr>
              <a:t>3/23/2022</a:t>
            </a:fld>
            <a:endParaRPr lang="en-U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93B7642E-2564-4FE9-A3B6-BF69862CE9BE}" type="slidenum">
              <a:rPr lang="en-US" altLang="en-US"/>
              <a:pPr>
                <a:defRPr/>
              </a:pPr>
              <a:t>‹#›</a:t>
            </a:fld>
            <a:endParaRPr lang="en-US" altLang="en-US"/>
          </a:p>
        </p:txBody>
      </p:sp>
    </p:spTree>
    <p:extLst>
      <p:ext uri="{BB962C8B-B14F-4D97-AF65-F5344CB8AC3E}">
        <p14:creationId xmlns:p14="http://schemas.microsoft.com/office/powerpoint/2010/main" val="464108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4" name="Text Placeholder 7"/>
          <p:cNvSpPr>
            <a:spLocks noGrp="1"/>
          </p:cNvSpPr>
          <p:nvPr>
            <p:ph type="body" sz="quarter" idx="11"/>
          </p:nvPr>
        </p:nvSpPr>
        <p:spPr>
          <a:xfrm>
            <a:off x="783432" y="6051600"/>
            <a:ext cx="6108700" cy="438150"/>
          </a:xfrm>
        </p:spPr>
        <p:txBody>
          <a:bodyPr anchor="b"/>
          <a:lstStyle>
            <a:lvl1pPr algn="l">
              <a:spcAft>
                <a:spcPts val="0"/>
              </a:spcAft>
              <a:defRPr sz="1000" b="0"/>
            </a:lvl1pPr>
            <a:lvl2pPr algn="l">
              <a:spcAft>
                <a:spcPts val="300"/>
              </a:spcAft>
              <a:defRPr sz="1000"/>
            </a:lvl2pPr>
            <a:lvl3pPr algn="l">
              <a:spcAft>
                <a:spcPts val="300"/>
              </a:spcAft>
              <a:defRPr sz="1000"/>
            </a:lvl3pPr>
            <a:lvl4pPr algn="l">
              <a:spcAft>
                <a:spcPts val="300"/>
              </a:spcAft>
              <a:defRPr sz="1000"/>
            </a:lvl4pPr>
            <a:lvl5pPr algn="l">
              <a:spcAft>
                <a:spcPts val="300"/>
              </a:spcAft>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8553269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81D725D-83E4-47C5-9A60-54D680638B56}" type="datetimeFigureOut">
              <a:rPr lang="el-GR" smtClean="0"/>
              <a:t>23/3/2022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20214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40609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62313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27315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48889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2624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20735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17496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404631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81796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771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81D725D-83E4-47C5-9A60-54D680638B56}" type="datetimeFigureOut">
              <a:rPr lang="el-GR" smtClean="0"/>
              <a:t>23/3/2022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771855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008476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9"/>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75118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47820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4"/>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09251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97227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9432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053974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144105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2"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754474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8909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2"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81D725D-83E4-47C5-9A60-54D680638B56}" type="datetimeFigureOut">
              <a:rPr lang="el-GR" smtClean="0"/>
              <a:t>23/3/2022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10035357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47397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2"/>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2"/>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2402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81D725D-83E4-47C5-9A60-54D680638B56}" type="datetimeFigureOut">
              <a:rPr lang="el-GR" smtClean="0"/>
              <a:t>23/3/2022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6639DCE-86C2-404A-895B-4CF59EF78BC0}" type="slidenum">
              <a:rPr lang="el-GR" smtClean="0"/>
              <a:t>‹#›</a:t>
            </a:fld>
            <a:endParaRPr lang="el-GR"/>
          </a:p>
        </p:txBody>
      </p:sp>
    </p:spTree>
    <p:extLst>
      <p:ext uri="{BB962C8B-B14F-4D97-AF65-F5344CB8AC3E}">
        <p14:creationId xmlns:p14="http://schemas.microsoft.com/office/powerpoint/2010/main" val="417019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725D-83E4-47C5-9A60-54D680638B56}" type="datetimeFigureOut">
              <a:rPr lang="el-GR" smtClean="0"/>
              <a:t>23/3/2022</a:t>
            </a:fld>
            <a:endParaRPr lang="el-GR"/>
          </a:p>
        </p:txBody>
      </p:sp>
      <p:sp>
        <p:nvSpPr>
          <p:cNvPr id="5" name="Θέση υποσέλιδου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39DCE-86C2-404A-895B-4CF59EF78BC0}" type="slidenum">
              <a:rPr lang="el-GR" smtClean="0"/>
              <a:t>‹#›</a:t>
            </a:fld>
            <a:endParaRPr lang="el-GR"/>
          </a:p>
        </p:txBody>
      </p:sp>
    </p:spTree>
    <p:extLst>
      <p:ext uri="{BB962C8B-B14F-4D97-AF65-F5344CB8AC3E}">
        <p14:creationId xmlns:p14="http://schemas.microsoft.com/office/powerpoint/2010/main" val="832771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5515-5A45-4D8A-801F-88F447540A25}" type="datetimeFigureOut">
              <a:rPr lang="el-GR" smtClean="0">
                <a:solidFill>
                  <a:prstClr val="black">
                    <a:tint val="75000"/>
                  </a:prstClr>
                </a:solidFill>
              </a:rPr>
              <a:pPr/>
              <a:t>23/3/2022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AB2DF-021C-48D5-8B09-457037C96F2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9064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F9D4EF4F-4F18-4F0E-8B0E-5A537D38F377}"/>
              </a:ext>
            </a:extLst>
          </p:cNvPr>
          <p:cNvSpPr>
            <a:spLocks noGrp="1"/>
          </p:cNvSpPr>
          <p:nvPr>
            <p:ph type="title"/>
          </p:nvPr>
        </p:nvSpPr>
        <p:spPr>
          <a:xfrm>
            <a:off x="628650" y="365128"/>
            <a:ext cx="7886700" cy="1325563"/>
          </a:xfrm>
          <a:prstGeom prst="rect">
            <a:avLst/>
          </a:prstGeom>
        </p:spPr>
        <p:txBody>
          <a:bodyPr vert="horz" lIns="91434" tIns="45718" rIns="91434" bIns="45718"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xmlns="" id="{166F0576-2CA1-48B6-B456-9B26591EF0F3}"/>
              </a:ext>
            </a:extLst>
          </p:cNvPr>
          <p:cNvSpPr>
            <a:spLocks noGrp="1"/>
          </p:cNvSpPr>
          <p:nvPr>
            <p:ph type="body" idx="1"/>
          </p:nvPr>
        </p:nvSpPr>
        <p:spPr>
          <a:xfrm>
            <a:off x="628650" y="1825625"/>
            <a:ext cx="7886700" cy="4351339"/>
          </a:xfrm>
          <a:prstGeom prst="rect">
            <a:avLst/>
          </a:prstGeom>
        </p:spPr>
        <p:txBody>
          <a:bodyPr vert="horz" lIns="91434" tIns="45718" rIns="91434" bIns="45718"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C0F73941-8852-4CAF-A47B-CB6871621FB1}"/>
              </a:ext>
            </a:extLst>
          </p:cNvPr>
          <p:cNvSpPr>
            <a:spLocks noGrp="1"/>
          </p:cNvSpPr>
          <p:nvPr>
            <p:ph type="dt" sz="half" idx="2"/>
          </p:nvPr>
        </p:nvSpPr>
        <p:spPr>
          <a:xfrm>
            <a:off x="628650" y="6356355"/>
            <a:ext cx="20574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pPr defTabSz="914332"/>
            <a:fld id="{288D6D5B-CA18-4243-8DF4-7C98E9033EB1}" type="datetimeFigureOut">
              <a:rPr lang="en-GB" smtClean="0">
                <a:solidFill>
                  <a:prstClr val="black">
                    <a:tint val="75000"/>
                  </a:prstClr>
                </a:solidFill>
              </a:rPr>
              <a:pPr defTabSz="914332"/>
              <a:t>23/03/2022</a:t>
            </a:fld>
            <a:endParaRPr lang="en-GB">
              <a:solidFill>
                <a:prstClr val="black">
                  <a:tint val="75000"/>
                </a:prstClr>
              </a:solidFill>
            </a:endParaRPr>
          </a:p>
        </p:txBody>
      </p:sp>
      <p:sp>
        <p:nvSpPr>
          <p:cNvPr id="5" name="Θέση υποσέλιδου 4">
            <a:extLst>
              <a:ext uri="{FF2B5EF4-FFF2-40B4-BE49-F238E27FC236}">
                <a16:creationId xmlns:a16="http://schemas.microsoft.com/office/drawing/2014/main" xmlns="" id="{44657F11-853C-44A4-99A5-DA03956376B7}"/>
              </a:ext>
            </a:extLst>
          </p:cNvPr>
          <p:cNvSpPr>
            <a:spLocks noGrp="1"/>
          </p:cNvSpPr>
          <p:nvPr>
            <p:ph type="ftr" sz="quarter" idx="3"/>
          </p:nvPr>
        </p:nvSpPr>
        <p:spPr>
          <a:xfrm>
            <a:off x="3028950" y="6356355"/>
            <a:ext cx="30861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pPr defTabSz="914332"/>
            <a:endParaRPr lang="en-GB">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xmlns="" id="{1101138E-DB0F-4969-B72C-879B59C7A0D6}"/>
              </a:ext>
            </a:extLst>
          </p:cNvPr>
          <p:cNvSpPr>
            <a:spLocks noGrp="1"/>
          </p:cNvSpPr>
          <p:nvPr>
            <p:ph type="sldNum" sz="quarter" idx="4"/>
          </p:nvPr>
        </p:nvSpPr>
        <p:spPr>
          <a:xfrm>
            <a:off x="6457950" y="6356355"/>
            <a:ext cx="20574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pPr defTabSz="914332"/>
            <a:fld id="{987D05AC-F240-4294-BDFB-009CCE115966}" type="slidenum">
              <a:rPr lang="en-GB" smtClean="0">
                <a:solidFill>
                  <a:prstClr val="black">
                    <a:tint val="75000"/>
                  </a:prstClr>
                </a:solidFill>
              </a:rPr>
              <a:pPr defTabSz="914332"/>
              <a:t>‹#›</a:t>
            </a:fld>
            <a:endParaRPr lang="en-GB">
              <a:solidFill>
                <a:prstClr val="black">
                  <a:tint val="75000"/>
                </a:prstClr>
              </a:solidFill>
            </a:endParaRPr>
          </a:p>
        </p:txBody>
      </p:sp>
    </p:spTree>
    <p:extLst>
      <p:ext uri="{BB962C8B-B14F-4D97-AF65-F5344CB8AC3E}">
        <p14:creationId xmlns:p14="http://schemas.microsoft.com/office/powerpoint/2010/main" val="13144886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useBgFill="1">
        <p:nvSpPr>
          <p:cNvPr id="8" name="7 - Στρογγυλεμένο ορθογώνιο"/>
          <p:cNvSpPr/>
          <p:nvPr/>
        </p:nvSpPr>
        <p:spPr>
          <a:xfrm>
            <a:off x="64295" y="69850"/>
            <a:ext cx="9013031"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28" name="21 - Θέση τίτλου"/>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l-GR" altLang="en-US" smtClean="0"/>
              <a:t>Kλικ για επεξεργασία του τίτλου</a:t>
            </a:r>
            <a:endParaRPr lang="en-US" altLang="en-US" smtClean="0"/>
          </a:p>
        </p:txBody>
      </p:sp>
      <p:sp>
        <p:nvSpPr>
          <p:cNvPr id="1029" name="12 - Θέση κειμένου"/>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endParaRPr lang="en-US" altLang="en-US" smtClean="0"/>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ea typeface="+mn-ea"/>
                <a:cs typeface="+mn-cs"/>
              </a:defRPr>
            </a:lvl1pPr>
          </a:lstStyle>
          <a:p>
            <a:pPr defTabSz="457200" fontAlgn="base">
              <a:spcBef>
                <a:spcPct val="0"/>
              </a:spcBef>
              <a:spcAft>
                <a:spcPct val="0"/>
              </a:spcAft>
              <a:defRPr/>
            </a:pPr>
            <a:fld id="{D7E69AAB-2669-4CF3-9F7D-EC5B2BE1BE9C}" type="datetimeFigureOut">
              <a:rPr lang="en-US">
                <a:solidFill>
                  <a:srgbClr val="B13F9A"/>
                </a:solidFill>
              </a:rPr>
              <a:pPr defTabSz="457200" fontAlgn="base">
                <a:spcBef>
                  <a:spcPct val="0"/>
                </a:spcBef>
                <a:spcAft>
                  <a:spcPct val="0"/>
                </a:spcAft>
                <a:defRPr/>
              </a:pPr>
              <a:t>3/23/2022</a:t>
            </a:fld>
            <a:endParaRPr lang="en-US">
              <a:solidFill>
                <a:srgbClr val="B13F9A"/>
              </a:solidFill>
            </a:endParaRP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ea typeface="+mn-ea"/>
                <a:cs typeface="+mn-cs"/>
              </a:defRPr>
            </a:lvl1pPr>
          </a:lstStyle>
          <a:p>
            <a:pPr defTabSz="457200" fontAlgn="base">
              <a:spcBef>
                <a:spcPct val="0"/>
              </a:spcBef>
              <a:spcAft>
                <a:spcPct val="0"/>
              </a:spcAft>
              <a:defRPr/>
            </a:pPr>
            <a:endParaRPr lang="en-US">
              <a:solidFill>
                <a:srgbClr val="B13F9A"/>
              </a:solidFill>
            </a:endParaRPr>
          </a:p>
        </p:txBody>
      </p:sp>
      <p:sp>
        <p:nvSpPr>
          <p:cNvPr id="23" name="22 - Θέση αριθμού διαφάνειας"/>
          <p:cNvSpPr>
            <a:spLocks noGrp="1"/>
          </p:cNvSpPr>
          <p:nvPr>
            <p:ph type="sldNum" sz="quarter" idx="4"/>
          </p:nvPr>
        </p:nvSpPr>
        <p:spPr>
          <a:xfrm>
            <a:off x="146447"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cs typeface="Arial" pitchFamily="34" charset="0"/>
              </a:defRPr>
            </a:lvl1pPr>
          </a:lstStyle>
          <a:p>
            <a:pPr defTabSz="457200" fontAlgn="base">
              <a:spcBef>
                <a:spcPct val="0"/>
              </a:spcBef>
              <a:spcAft>
                <a:spcPct val="0"/>
              </a:spcAft>
              <a:defRPr/>
            </a:pPr>
            <a:fld id="{0C191F0E-6739-4FCA-AA58-C3759D33C6FB}"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13498665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charset="0"/>
        </a:defRPr>
      </a:lvl2pPr>
      <a:lvl3pPr algn="l" rtl="0" eaLnBrk="0" fontAlgn="base" hangingPunct="0">
        <a:spcBef>
          <a:spcPct val="0"/>
        </a:spcBef>
        <a:spcAft>
          <a:spcPct val="0"/>
        </a:spcAft>
        <a:defRPr sz="4000">
          <a:solidFill>
            <a:schemeClr val="tx2"/>
          </a:solidFill>
          <a:latin typeface="Franklin Gothic Book" charset="0"/>
        </a:defRPr>
      </a:lvl3pPr>
      <a:lvl4pPr algn="l" rtl="0" eaLnBrk="0" fontAlgn="base" hangingPunct="0">
        <a:spcBef>
          <a:spcPct val="0"/>
        </a:spcBef>
        <a:spcAft>
          <a:spcPct val="0"/>
        </a:spcAft>
        <a:defRPr sz="4000">
          <a:solidFill>
            <a:schemeClr val="tx2"/>
          </a:solidFill>
          <a:latin typeface="Franklin Gothic Book" charset="0"/>
        </a:defRPr>
      </a:lvl4pPr>
      <a:lvl5pPr algn="l" rtl="0" eaLnBrk="0" fontAlgn="base" hangingPunct="0">
        <a:spcBef>
          <a:spcPct val="0"/>
        </a:spcBef>
        <a:spcAft>
          <a:spcPct val="0"/>
        </a:spcAft>
        <a:defRPr sz="4000">
          <a:solidFill>
            <a:schemeClr val="tx2"/>
          </a:solidFill>
          <a:latin typeface="Franklin Gothic Book" charset="0"/>
        </a:defRPr>
      </a:lvl5pPr>
      <a:lvl6pPr marL="457200" algn="l" rtl="0" fontAlgn="base">
        <a:spcBef>
          <a:spcPct val="0"/>
        </a:spcBef>
        <a:spcAft>
          <a:spcPct val="0"/>
        </a:spcAft>
        <a:defRPr sz="4000">
          <a:solidFill>
            <a:schemeClr val="tx2"/>
          </a:solidFill>
          <a:latin typeface="Franklin Gothic Book" charset="0"/>
        </a:defRPr>
      </a:lvl6pPr>
      <a:lvl7pPr marL="914400" algn="l" rtl="0" fontAlgn="base">
        <a:spcBef>
          <a:spcPct val="0"/>
        </a:spcBef>
        <a:spcAft>
          <a:spcPct val="0"/>
        </a:spcAft>
        <a:defRPr sz="4000">
          <a:solidFill>
            <a:schemeClr val="tx2"/>
          </a:solidFill>
          <a:latin typeface="Franklin Gothic Book" charset="0"/>
        </a:defRPr>
      </a:lvl7pPr>
      <a:lvl8pPr marL="1371600" algn="l" rtl="0" fontAlgn="base">
        <a:spcBef>
          <a:spcPct val="0"/>
        </a:spcBef>
        <a:spcAft>
          <a:spcPct val="0"/>
        </a:spcAft>
        <a:defRPr sz="4000">
          <a:solidFill>
            <a:schemeClr val="tx2"/>
          </a:solidFill>
          <a:latin typeface="Franklin Gothic Book" charset="0"/>
        </a:defRPr>
      </a:lvl8pPr>
      <a:lvl9pPr marL="1828800" algn="l" rtl="0" fontAlgn="base">
        <a:spcBef>
          <a:spcPct val="0"/>
        </a:spcBef>
        <a:spcAft>
          <a:spcPct val="0"/>
        </a:spcAft>
        <a:defRPr sz="4000">
          <a:solidFill>
            <a:schemeClr val="tx2"/>
          </a:solidFill>
          <a:latin typeface="Franklin Gothic Book"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D8AFB9"/>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DE6C36"/>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DE6C36"/>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useBgFill="1">
        <p:nvSpPr>
          <p:cNvPr id="8" name="7 - Στρογγυλεμένο ορθογώνιο"/>
          <p:cNvSpPr/>
          <p:nvPr/>
        </p:nvSpPr>
        <p:spPr>
          <a:xfrm>
            <a:off x="64294" y="69850"/>
            <a:ext cx="9013031"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28" name="21 - Θέση τίτλου"/>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l-GR" altLang="en-US" smtClean="0"/>
              <a:t>Kλικ για επεξεργασία του τίτλου</a:t>
            </a:r>
            <a:endParaRPr lang="en-US" altLang="en-US" smtClean="0"/>
          </a:p>
        </p:txBody>
      </p:sp>
      <p:sp>
        <p:nvSpPr>
          <p:cNvPr id="1029" name="12 - Θέση κειμένου"/>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endParaRPr lang="en-US" altLang="en-US" smtClean="0"/>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ea typeface="+mn-ea"/>
                <a:cs typeface="+mn-cs"/>
              </a:defRPr>
            </a:lvl1pPr>
          </a:lstStyle>
          <a:p>
            <a:pPr defTabSz="457200" fontAlgn="base">
              <a:spcBef>
                <a:spcPct val="0"/>
              </a:spcBef>
              <a:spcAft>
                <a:spcPct val="0"/>
              </a:spcAft>
              <a:defRPr/>
            </a:pPr>
            <a:fld id="{2303C466-BD4F-4AB2-A54D-3F0098DE210D}" type="datetimeFigureOut">
              <a:rPr lang="en-US">
                <a:solidFill>
                  <a:srgbClr val="B13F9A"/>
                </a:solidFill>
              </a:rPr>
              <a:pPr defTabSz="457200" fontAlgn="base">
                <a:spcBef>
                  <a:spcPct val="0"/>
                </a:spcBef>
                <a:spcAft>
                  <a:spcPct val="0"/>
                </a:spcAft>
                <a:defRPr/>
              </a:pPr>
              <a:t>3/23/2022</a:t>
            </a:fld>
            <a:endParaRPr lang="en-US">
              <a:solidFill>
                <a:srgbClr val="B13F9A"/>
              </a:solidFill>
            </a:endParaRP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ea typeface="+mn-ea"/>
                <a:cs typeface="+mn-cs"/>
              </a:defRPr>
            </a:lvl1pPr>
          </a:lstStyle>
          <a:p>
            <a:pPr defTabSz="457200" fontAlgn="base">
              <a:spcBef>
                <a:spcPct val="0"/>
              </a:spcBef>
              <a:spcAft>
                <a:spcPct val="0"/>
              </a:spcAft>
              <a:defRPr/>
            </a:pPr>
            <a:endParaRPr lang="en-US">
              <a:solidFill>
                <a:srgbClr val="B13F9A"/>
              </a:solidFill>
            </a:endParaRPr>
          </a:p>
        </p:txBody>
      </p:sp>
      <p:sp>
        <p:nvSpPr>
          <p:cNvPr id="23" name="22 - Θέση αριθμού διαφάνειας"/>
          <p:cNvSpPr>
            <a:spLocks noGrp="1"/>
          </p:cNvSpPr>
          <p:nvPr>
            <p:ph type="sldNum" sz="quarter" idx="4"/>
          </p:nvPr>
        </p:nvSpPr>
        <p:spPr>
          <a:xfrm>
            <a:off x="146447"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cs typeface="Arial" pitchFamily="34" charset="0"/>
              </a:defRPr>
            </a:lvl1pPr>
          </a:lstStyle>
          <a:p>
            <a:pPr defTabSz="457200" fontAlgn="base">
              <a:spcBef>
                <a:spcPct val="0"/>
              </a:spcBef>
              <a:spcAft>
                <a:spcPct val="0"/>
              </a:spcAft>
              <a:defRPr/>
            </a:pPr>
            <a:fld id="{4806D0BC-374A-44AB-A775-CC68179F74A3}"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33364985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charset="0"/>
        </a:defRPr>
      </a:lvl2pPr>
      <a:lvl3pPr algn="l" rtl="0" eaLnBrk="0" fontAlgn="base" hangingPunct="0">
        <a:spcBef>
          <a:spcPct val="0"/>
        </a:spcBef>
        <a:spcAft>
          <a:spcPct val="0"/>
        </a:spcAft>
        <a:defRPr sz="4000">
          <a:solidFill>
            <a:schemeClr val="tx2"/>
          </a:solidFill>
          <a:latin typeface="Franklin Gothic Book" charset="0"/>
        </a:defRPr>
      </a:lvl3pPr>
      <a:lvl4pPr algn="l" rtl="0" eaLnBrk="0" fontAlgn="base" hangingPunct="0">
        <a:spcBef>
          <a:spcPct val="0"/>
        </a:spcBef>
        <a:spcAft>
          <a:spcPct val="0"/>
        </a:spcAft>
        <a:defRPr sz="4000">
          <a:solidFill>
            <a:schemeClr val="tx2"/>
          </a:solidFill>
          <a:latin typeface="Franklin Gothic Book" charset="0"/>
        </a:defRPr>
      </a:lvl4pPr>
      <a:lvl5pPr algn="l" rtl="0" eaLnBrk="0" fontAlgn="base" hangingPunct="0">
        <a:spcBef>
          <a:spcPct val="0"/>
        </a:spcBef>
        <a:spcAft>
          <a:spcPct val="0"/>
        </a:spcAft>
        <a:defRPr sz="4000">
          <a:solidFill>
            <a:schemeClr val="tx2"/>
          </a:solidFill>
          <a:latin typeface="Franklin Gothic Book" charset="0"/>
        </a:defRPr>
      </a:lvl5pPr>
      <a:lvl6pPr marL="457200" algn="l" rtl="0" fontAlgn="base">
        <a:spcBef>
          <a:spcPct val="0"/>
        </a:spcBef>
        <a:spcAft>
          <a:spcPct val="0"/>
        </a:spcAft>
        <a:defRPr sz="4000">
          <a:solidFill>
            <a:schemeClr val="tx2"/>
          </a:solidFill>
          <a:latin typeface="Franklin Gothic Book" charset="0"/>
        </a:defRPr>
      </a:lvl6pPr>
      <a:lvl7pPr marL="914400" algn="l" rtl="0" fontAlgn="base">
        <a:spcBef>
          <a:spcPct val="0"/>
        </a:spcBef>
        <a:spcAft>
          <a:spcPct val="0"/>
        </a:spcAft>
        <a:defRPr sz="4000">
          <a:solidFill>
            <a:schemeClr val="tx2"/>
          </a:solidFill>
          <a:latin typeface="Franklin Gothic Book" charset="0"/>
        </a:defRPr>
      </a:lvl7pPr>
      <a:lvl8pPr marL="1371600" algn="l" rtl="0" fontAlgn="base">
        <a:spcBef>
          <a:spcPct val="0"/>
        </a:spcBef>
        <a:spcAft>
          <a:spcPct val="0"/>
        </a:spcAft>
        <a:defRPr sz="4000">
          <a:solidFill>
            <a:schemeClr val="tx2"/>
          </a:solidFill>
          <a:latin typeface="Franklin Gothic Book" charset="0"/>
        </a:defRPr>
      </a:lvl8pPr>
      <a:lvl9pPr marL="1828800" algn="l" rtl="0" fontAlgn="base">
        <a:spcBef>
          <a:spcPct val="0"/>
        </a:spcBef>
        <a:spcAft>
          <a:spcPct val="0"/>
        </a:spcAft>
        <a:defRPr sz="4000">
          <a:solidFill>
            <a:schemeClr val="tx2"/>
          </a:solidFill>
          <a:latin typeface="Franklin Gothic Book"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D8AFB9"/>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DE6C36"/>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DE6C36"/>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912208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725D-83E4-47C5-9A60-54D680638B56}" type="datetimeFigureOut">
              <a:rPr lang="el-GR" smtClean="0">
                <a:solidFill>
                  <a:prstClr val="black">
                    <a:tint val="75000"/>
                  </a:prstClr>
                </a:solidFill>
              </a:rPr>
              <a:pPr/>
              <a:t>23/3/2022</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39DCE-86C2-404A-895B-4CF59EF78BC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307433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6.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6.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jpg"/><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4.pn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tif"/><Relationship Id="rId1" Type="http://schemas.openxmlformats.org/officeDocument/2006/relationships/slideLayout" Target="../slideLayouts/slideLayout76.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7.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9.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895079"/>
            <a:ext cx="7772400" cy="1470025"/>
          </a:xfrm>
        </p:spPr>
        <p:txBody>
          <a:bodyPr>
            <a:normAutofit/>
          </a:bodyPr>
          <a:lstStyle/>
          <a:p>
            <a:r>
              <a:rPr lang="el-GR" sz="3100" dirty="0" smtClean="0"/>
              <a:t>Στρατηγική θεραπείας πρωτοπαθών όγκων των οστών</a:t>
            </a:r>
            <a:endParaRPr lang="el-GR" sz="3100" dirty="0"/>
          </a:p>
        </p:txBody>
      </p:sp>
      <p:sp>
        <p:nvSpPr>
          <p:cNvPr id="3" name="Υπότιτλος 2"/>
          <p:cNvSpPr>
            <a:spLocks noGrp="1"/>
          </p:cNvSpPr>
          <p:nvPr>
            <p:ph type="subTitle" idx="1"/>
          </p:nvPr>
        </p:nvSpPr>
        <p:spPr>
          <a:xfrm>
            <a:off x="1371600" y="4725144"/>
            <a:ext cx="6400800" cy="1752600"/>
          </a:xfrm>
        </p:spPr>
        <p:txBody>
          <a:bodyPr/>
          <a:lstStyle/>
          <a:p>
            <a:r>
              <a:rPr lang="en-US" dirty="0" err="1" smtClean="0"/>
              <a:t>Anastasios</a:t>
            </a:r>
            <a:r>
              <a:rPr lang="en-US" dirty="0" smtClean="0"/>
              <a:t> </a:t>
            </a:r>
            <a:r>
              <a:rPr lang="en-US" dirty="0" err="1" smtClean="0"/>
              <a:t>Kyriazoglou</a:t>
            </a:r>
            <a:r>
              <a:rPr lang="en-US" dirty="0" smtClean="0"/>
              <a:t> </a:t>
            </a:r>
            <a:r>
              <a:rPr lang="en-US" dirty="0" err="1" smtClean="0"/>
              <a:t>MD,PhD</a:t>
            </a:r>
            <a:endParaRPr lang="en-US" dirty="0" smtClean="0"/>
          </a:p>
          <a:p>
            <a:r>
              <a:rPr lang="en-US" dirty="0" smtClean="0"/>
              <a:t>2</a:t>
            </a:r>
            <a:r>
              <a:rPr lang="en-US" baseline="30000" dirty="0" smtClean="0"/>
              <a:t>nd</a:t>
            </a:r>
            <a:r>
              <a:rPr lang="en-US" dirty="0" smtClean="0"/>
              <a:t> Propaedeutic Department of Medicine, </a:t>
            </a:r>
            <a:r>
              <a:rPr lang="en-US" dirty="0" err="1" smtClean="0"/>
              <a:t>Attikon</a:t>
            </a:r>
            <a:r>
              <a:rPr lang="en-US" dirty="0" smtClean="0"/>
              <a:t> University Hospital</a:t>
            </a:r>
            <a:endParaRPr lang="el-GR" dirty="0"/>
          </a:p>
        </p:txBody>
      </p:sp>
    </p:spTree>
    <p:extLst>
      <p:ext uri="{BB962C8B-B14F-4D97-AF65-F5344CB8AC3E}">
        <p14:creationId xmlns:p14="http://schemas.microsoft.com/office/powerpoint/2010/main" val="4163721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title" idx="4294967295"/>
          </p:nvPr>
        </p:nvSpPr>
        <p:spPr>
          <a:xfrm>
            <a:off x="417190" y="188640"/>
            <a:ext cx="8153400" cy="990600"/>
          </a:xfrm>
          <a:prstGeom prst="rect">
            <a:avLst/>
          </a:prstGeom>
        </p:spPr>
        <p:txBody>
          <a:bodyPr/>
          <a:lstStyle/>
          <a:p>
            <a:r>
              <a:rPr lang="en-US" sz="3200" b="1" dirty="0">
                <a:solidFill>
                  <a:srgbClr val="C00000"/>
                </a:solidFill>
              </a:rPr>
              <a:t>Phase III Study Design</a:t>
            </a:r>
          </a:p>
        </p:txBody>
      </p:sp>
      <p:sp>
        <p:nvSpPr>
          <p:cNvPr id="40" name="Rectangle 17"/>
          <p:cNvSpPr>
            <a:spLocks noChangeArrowheads="1"/>
          </p:cNvSpPr>
          <p:nvPr/>
        </p:nvSpPr>
        <p:spPr bwMode="auto">
          <a:xfrm>
            <a:off x="4878912" y="6021288"/>
            <a:ext cx="3600400" cy="600164"/>
          </a:xfrm>
          <a:prstGeom prst="rect">
            <a:avLst/>
          </a:prstGeom>
          <a:noFill/>
          <a:ln w="9525">
            <a:noFill/>
            <a:miter lim="800000"/>
            <a:headEnd/>
            <a:tailEnd/>
          </a:ln>
        </p:spPr>
        <p:txBody>
          <a:bodyPr wrap="square">
            <a:spAutoFit/>
          </a:bodyPr>
          <a:lstStyle/>
          <a:p>
            <a:r>
              <a:rPr lang="en-GB" sz="1100" dirty="0" smtClean="0">
                <a:solidFill>
                  <a:prstClr val="black"/>
                </a:solidFill>
                <a:latin typeface="Tw Cen MT"/>
                <a:cs typeface="Tahoma" pitchFamily="34" charset="0"/>
              </a:rPr>
              <a:t>Adapted from:</a:t>
            </a:r>
          </a:p>
          <a:p>
            <a:r>
              <a:rPr lang="en-GB" sz="1100" dirty="0" smtClean="0">
                <a:solidFill>
                  <a:prstClr val="black"/>
                </a:solidFill>
                <a:latin typeface="Tw Cen MT"/>
                <a:cs typeface="Tahoma" pitchFamily="34" charset="0"/>
              </a:rPr>
              <a:t>Meyers </a:t>
            </a:r>
            <a:r>
              <a:rPr lang="en-GB" sz="1100" dirty="0">
                <a:solidFill>
                  <a:prstClr val="black"/>
                </a:solidFill>
                <a:latin typeface="Tw Cen MT"/>
                <a:cs typeface="Tahoma" pitchFamily="34" charset="0"/>
              </a:rPr>
              <a:t>PA et al</a:t>
            </a:r>
            <a:r>
              <a:rPr lang="en-US" sz="1100" dirty="0">
                <a:solidFill>
                  <a:prstClr val="black"/>
                </a:solidFill>
                <a:latin typeface="Tw Cen MT"/>
                <a:cs typeface="Tahoma" pitchFamily="34" charset="0"/>
              </a:rPr>
              <a:t>. J </a:t>
            </a:r>
            <a:r>
              <a:rPr lang="en-US" sz="1100" dirty="0" err="1">
                <a:solidFill>
                  <a:prstClr val="black"/>
                </a:solidFill>
                <a:latin typeface="Tw Cen MT"/>
                <a:cs typeface="Tahoma" pitchFamily="34" charset="0"/>
              </a:rPr>
              <a:t>Clin</a:t>
            </a:r>
            <a:r>
              <a:rPr lang="en-US" sz="1100" dirty="0">
                <a:solidFill>
                  <a:prstClr val="black"/>
                </a:solidFill>
                <a:latin typeface="Tw Cen MT"/>
                <a:cs typeface="Tahoma" pitchFamily="34" charset="0"/>
              </a:rPr>
              <a:t> </a:t>
            </a:r>
            <a:r>
              <a:rPr lang="en-US" sz="1100" dirty="0" err="1">
                <a:solidFill>
                  <a:prstClr val="black"/>
                </a:solidFill>
                <a:latin typeface="Tw Cen MT"/>
                <a:cs typeface="Tahoma" pitchFamily="34" charset="0"/>
              </a:rPr>
              <a:t>Oncol</a:t>
            </a:r>
            <a:r>
              <a:rPr lang="en-US" sz="1100" dirty="0">
                <a:solidFill>
                  <a:prstClr val="black"/>
                </a:solidFill>
                <a:latin typeface="Tw Cen MT"/>
                <a:cs typeface="Tahoma" pitchFamily="34" charset="0"/>
              </a:rPr>
              <a:t> 2005;23:2004-2011</a:t>
            </a:r>
            <a:endParaRPr lang="en-GB" sz="1100" dirty="0">
              <a:solidFill>
                <a:prstClr val="black"/>
              </a:solidFill>
              <a:latin typeface="Tw Cen MT"/>
              <a:cs typeface="Tahoma" pitchFamily="34" charset="0"/>
            </a:endParaRPr>
          </a:p>
          <a:p>
            <a:r>
              <a:rPr lang="en-GB" sz="1100" dirty="0">
                <a:solidFill>
                  <a:prstClr val="black"/>
                </a:solidFill>
                <a:latin typeface="Tw Cen MT"/>
                <a:cs typeface="Tahoma" pitchFamily="34" charset="0"/>
              </a:rPr>
              <a:t>Meyers PA et al. J </a:t>
            </a:r>
            <a:r>
              <a:rPr lang="en-GB" sz="1100" dirty="0" err="1">
                <a:solidFill>
                  <a:prstClr val="black"/>
                </a:solidFill>
                <a:latin typeface="Tw Cen MT"/>
                <a:cs typeface="Tahoma" pitchFamily="34" charset="0"/>
              </a:rPr>
              <a:t>Clin</a:t>
            </a:r>
            <a:r>
              <a:rPr lang="en-GB" sz="1100" dirty="0">
                <a:solidFill>
                  <a:prstClr val="black"/>
                </a:solidFill>
                <a:latin typeface="Tw Cen MT"/>
                <a:cs typeface="Tahoma" pitchFamily="34" charset="0"/>
              </a:rPr>
              <a:t> </a:t>
            </a:r>
            <a:r>
              <a:rPr lang="en-GB" sz="1100" dirty="0" err="1">
                <a:solidFill>
                  <a:prstClr val="black"/>
                </a:solidFill>
                <a:latin typeface="Tw Cen MT"/>
                <a:cs typeface="Tahoma" pitchFamily="34" charset="0"/>
              </a:rPr>
              <a:t>Oncol</a:t>
            </a:r>
            <a:r>
              <a:rPr lang="en-GB" sz="1100" dirty="0">
                <a:solidFill>
                  <a:prstClr val="black"/>
                </a:solidFill>
                <a:latin typeface="Tw Cen MT"/>
                <a:cs typeface="Tahoma" pitchFamily="34" charset="0"/>
              </a:rPr>
              <a:t> 2008;26:633-638</a:t>
            </a:r>
            <a:endParaRPr lang="en-US" sz="1100" dirty="0">
              <a:solidFill>
                <a:prstClr val="black"/>
              </a:solidFill>
              <a:latin typeface="Tw Cen MT"/>
              <a:cs typeface="Tahoma" pitchFamily="34" charset="0"/>
            </a:endParaRPr>
          </a:p>
        </p:txBody>
      </p:sp>
      <p:sp>
        <p:nvSpPr>
          <p:cNvPr id="118" name="Rectangle 2"/>
          <p:cNvSpPr>
            <a:spLocks noChangeArrowheads="1"/>
          </p:cNvSpPr>
          <p:nvPr/>
        </p:nvSpPr>
        <p:spPr bwMode="invGray">
          <a:xfrm>
            <a:off x="3500115" y="5006981"/>
            <a:ext cx="5060950" cy="523875"/>
          </a:xfrm>
          <a:prstGeom prst="rect">
            <a:avLst/>
          </a:prstGeom>
          <a:solidFill>
            <a:srgbClr val="ED1C24"/>
          </a:solidFill>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spAutoFit/>
          </a:bodyPr>
          <a:lstStyle/>
          <a:p>
            <a:pPr algn="ctr" eaLnBrk="0" hangingPunct="0">
              <a:defRPr/>
            </a:pPr>
            <a:endParaRPr lang="en-US" sz="2800" b="1">
              <a:solidFill>
                <a:srgbClr val="FFFFFF"/>
              </a:solidFill>
            </a:endParaRPr>
          </a:p>
        </p:txBody>
      </p:sp>
      <p:sp>
        <p:nvSpPr>
          <p:cNvPr id="119" name="Rectangle 4"/>
          <p:cNvSpPr>
            <a:spLocks noChangeArrowheads="1"/>
          </p:cNvSpPr>
          <p:nvPr/>
        </p:nvSpPr>
        <p:spPr bwMode="auto">
          <a:xfrm>
            <a:off x="990277" y="1908181"/>
            <a:ext cx="1409700" cy="862013"/>
          </a:xfrm>
          <a:prstGeom prst="rect">
            <a:avLst/>
          </a:prstGeom>
          <a:noFill/>
          <a:ln w="9525">
            <a:noFill/>
            <a:miter lim="800000"/>
            <a:headEnd/>
            <a:tailEnd/>
          </a:ln>
        </p:spPr>
        <p:txBody>
          <a:bodyPr lIns="0" tIns="0" rIns="0" bIns="0">
            <a:spAutoFit/>
          </a:bodyPr>
          <a:lstStyle/>
          <a:p>
            <a:pPr marL="223838" indent="-223838" algn="ctr" eaLnBrk="0" hangingPunct="0">
              <a:tabLst>
                <a:tab pos="744538" algn="l"/>
                <a:tab pos="5029200" algn="l"/>
                <a:tab pos="5770563" algn="l"/>
              </a:tabLst>
            </a:pPr>
            <a:r>
              <a:rPr lang="en-US" sz="1400" b="1" u="sng">
                <a:solidFill>
                  <a:srgbClr val="000000"/>
                </a:solidFill>
                <a:latin typeface="Tahoma" pitchFamily="34" charset="0"/>
                <a:cs typeface="Tahoma" pitchFamily="34" charset="0"/>
              </a:rPr>
              <a:t>A</a:t>
            </a:r>
            <a:r>
              <a:rPr lang="en-US" sz="1400" b="1">
                <a:solidFill>
                  <a:srgbClr val="000000"/>
                </a:solidFill>
                <a:latin typeface="Tahoma" pitchFamily="34" charset="0"/>
                <a:cs typeface="Tahoma" pitchFamily="34" charset="0"/>
              </a:rPr>
              <a:t> </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Cisplatin</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Doxorubicin</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HDMTX</a:t>
            </a:r>
          </a:p>
        </p:txBody>
      </p:sp>
      <p:sp>
        <p:nvSpPr>
          <p:cNvPr id="120" name="Rectangle 5"/>
          <p:cNvSpPr>
            <a:spLocks noChangeArrowheads="1"/>
          </p:cNvSpPr>
          <p:nvPr/>
        </p:nvSpPr>
        <p:spPr bwMode="auto">
          <a:xfrm>
            <a:off x="990277" y="3889381"/>
            <a:ext cx="1473200" cy="862013"/>
          </a:xfrm>
          <a:prstGeom prst="rect">
            <a:avLst/>
          </a:prstGeom>
          <a:noFill/>
          <a:ln w="9525">
            <a:noFill/>
            <a:miter lim="800000"/>
            <a:headEnd/>
            <a:tailEnd/>
          </a:ln>
        </p:spPr>
        <p:txBody>
          <a:bodyPr lIns="0" tIns="0" rIns="0" bIns="0">
            <a:spAutoFit/>
          </a:bodyPr>
          <a:lstStyle/>
          <a:p>
            <a:pPr marL="223838" indent="-223838" algn="ctr" eaLnBrk="0" hangingPunct="0">
              <a:tabLst>
                <a:tab pos="744538" algn="l"/>
                <a:tab pos="5029200" algn="l"/>
                <a:tab pos="5770563" algn="l"/>
              </a:tabLst>
            </a:pPr>
            <a:r>
              <a:rPr lang="en-US" sz="1400" b="1" u="sng" dirty="0">
                <a:solidFill>
                  <a:srgbClr val="000000"/>
                </a:solidFill>
                <a:latin typeface="Tahoma" pitchFamily="34" charset="0"/>
                <a:cs typeface="Tahoma" pitchFamily="34" charset="0"/>
              </a:rPr>
              <a:t>B</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Ifosfamide</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Doxorubicin</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HDMTX</a:t>
            </a:r>
          </a:p>
        </p:txBody>
      </p:sp>
      <p:sp>
        <p:nvSpPr>
          <p:cNvPr id="121" name="Rectangle 6"/>
          <p:cNvSpPr>
            <a:spLocks noChangeArrowheads="1"/>
          </p:cNvSpPr>
          <p:nvPr/>
        </p:nvSpPr>
        <p:spPr bwMode="invGray">
          <a:xfrm>
            <a:off x="1001392" y="1296988"/>
            <a:ext cx="1511300" cy="347662"/>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tIns="91440" anchor="ctr" anchorCtr="1">
            <a:spAutoFit/>
          </a:bodyPr>
          <a:lstStyle/>
          <a:p>
            <a:pPr algn="ctr" eaLnBrk="0" hangingPunct="0">
              <a:lnSpc>
                <a:spcPct val="85000"/>
              </a:lnSpc>
              <a:defRPr/>
            </a:pPr>
            <a:r>
              <a:rPr lang="en-US" sz="1600">
                <a:solidFill>
                  <a:srgbClr val="FFFFFF"/>
                </a:solidFill>
              </a:rPr>
              <a:t>INDUCTION</a:t>
            </a:r>
          </a:p>
        </p:txBody>
      </p:sp>
      <p:grpSp>
        <p:nvGrpSpPr>
          <p:cNvPr id="2" name="Group 7"/>
          <p:cNvGrpSpPr>
            <a:grpSpLocks/>
          </p:cNvGrpSpPr>
          <p:nvPr/>
        </p:nvGrpSpPr>
        <p:grpSpPr bwMode="auto">
          <a:xfrm>
            <a:off x="6341740" y="1679575"/>
            <a:ext cx="2197100" cy="3352800"/>
            <a:chOff x="3186" y="912"/>
            <a:chExt cx="1074" cy="2352"/>
          </a:xfrm>
        </p:grpSpPr>
        <p:sp>
          <p:nvSpPr>
            <p:cNvPr id="123" name="Line 8"/>
            <p:cNvSpPr>
              <a:spLocks noChangeShapeType="1"/>
            </p:cNvSpPr>
            <p:nvPr/>
          </p:nvSpPr>
          <p:spPr bwMode="auto">
            <a:xfrm>
              <a:off x="3651"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24" name="Line 9"/>
            <p:cNvSpPr>
              <a:spLocks noChangeShapeType="1"/>
            </p:cNvSpPr>
            <p:nvPr/>
          </p:nvSpPr>
          <p:spPr bwMode="auto">
            <a:xfrm>
              <a:off x="3186"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25" name="Line 10"/>
            <p:cNvSpPr>
              <a:spLocks noChangeShapeType="1"/>
            </p:cNvSpPr>
            <p:nvPr/>
          </p:nvSpPr>
          <p:spPr bwMode="auto">
            <a:xfrm>
              <a:off x="4260"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grpSp>
      <p:sp>
        <p:nvSpPr>
          <p:cNvPr id="126" name="Rectangle 11"/>
          <p:cNvSpPr>
            <a:spLocks noChangeArrowheads="1"/>
          </p:cNvSpPr>
          <p:nvPr/>
        </p:nvSpPr>
        <p:spPr bwMode="invGray">
          <a:xfrm>
            <a:off x="3668393" y="3877948"/>
            <a:ext cx="3364639" cy="190821"/>
          </a:xfrm>
          <a:prstGeom prst="rect">
            <a:avLst/>
          </a:prstGeom>
          <a:solidFill>
            <a:schemeClr val="bg1"/>
          </a:solidFill>
          <a:ln w="28575">
            <a:noFill/>
            <a:miter lim="800000"/>
            <a:headEnd/>
            <a:tailEnd/>
          </a:ln>
        </p:spPr>
        <p:txBody>
          <a:bodyPr wrap="none" lIns="0" tIns="9144" rIns="9144" bIns="9144" anchor="b">
            <a:spAutoFit/>
          </a:bodyPr>
          <a:lstStyle/>
          <a:p>
            <a:pPr marL="342900" indent="-342900" eaLnBrk="0" hangingPunct="0">
              <a:lnSpc>
                <a:spcPct val="80000"/>
              </a:lnSpc>
              <a:buClr>
                <a:srgbClr val="B2B2B2"/>
              </a:buClr>
              <a:buFont typeface="Wingdings" pitchFamily="2" charset="2"/>
              <a:buNone/>
            </a:pPr>
            <a:r>
              <a:rPr lang="en-US" sz="1400" dirty="0" smtClean="0">
                <a:solidFill>
                  <a:srgbClr val="000000"/>
                </a:solidFill>
                <a:latin typeface="Tahoma" pitchFamily="34" charset="0"/>
                <a:cs typeface="Tahoma" pitchFamily="34" charset="0"/>
              </a:rPr>
              <a:t>Ifosfamide, </a:t>
            </a:r>
            <a:r>
              <a:rPr lang="en-US" sz="1400" dirty="0" err="1" smtClean="0">
                <a:solidFill>
                  <a:srgbClr val="000000"/>
                </a:solidFill>
                <a:latin typeface="Tahoma" pitchFamily="34" charset="0"/>
                <a:cs typeface="Tahoma" pitchFamily="34" charset="0"/>
              </a:rPr>
              <a:t>Cisplatin</a:t>
            </a:r>
            <a:r>
              <a:rPr lang="en-US" sz="1400" dirty="0" smtClean="0">
                <a:solidFill>
                  <a:srgbClr val="000000"/>
                </a:solidFill>
                <a:latin typeface="Tahoma" pitchFamily="34" charset="0"/>
                <a:cs typeface="Tahoma" pitchFamily="34" charset="0"/>
              </a:rPr>
              <a:t>, </a:t>
            </a:r>
            <a:r>
              <a:rPr lang="en-US" sz="1400" dirty="0">
                <a:solidFill>
                  <a:srgbClr val="000000"/>
                </a:solidFill>
                <a:latin typeface="Tahoma" pitchFamily="34" charset="0"/>
                <a:cs typeface="Tahoma" pitchFamily="34" charset="0"/>
              </a:rPr>
              <a:t>Doxorubicin, HDMTX</a:t>
            </a:r>
          </a:p>
        </p:txBody>
      </p:sp>
      <p:sp>
        <p:nvSpPr>
          <p:cNvPr id="127" name="Line 12"/>
          <p:cNvSpPr>
            <a:spLocks noChangeShapeType="1"/>
          </p:cNvSpPr>
          <p:nvPr/>
        </p:nvSpPr>
        <p:spPr bwMode="auto">
          <a:xfrm>
            <a:off x="3509642" y="2212975"/>
            <a:ext cx="2847975" cy="0"/>
          </a:xfrm>
          <a:prstGeom prst="line">
            <a:avLst/>
          </a:prstGeom>
          <a:noFill/>
          <a:ln w="76200">
            <a:solidFill>
              <a:schemeClr val="accent1">
                <a:lumMod val="60000"/>
                <a:lumOff val="40000"/>
              </a:schemeClr>
            </a:solidFill>
            <a:round/>
            <a:headEnd/>
            <a:tailEnd/>
          </a:ln>
        </p:spPr>
        <p:txBody>
          <a:bodyPr wrap="none" anchor="ctr"/>
          <a:lstStyle/>
          <a:p>
            <a:pPr>
              <a:defRPr/>
            </a:pPr>
            <a:endParaRPr lang="en-GB">
              <a:solidFill>
                <a:srgbClr val="000000"/>
              </a:solidFill>
              <a:latin typeface="Arial" charset="0"/>
              <a:cs typeface="Tahoma" pitchFamily="34" charset="0"/>
            </a:endParaRPr>
          </a:p>
        </p:txBody>
      </p:sp>
      <p:sp>
        <p:nvSpPr>
          <p:cNvPr id="128" name="Line 13"/>
          <p:cNvSpPr>
            <a:spLocks noChangeShapeType="1"/>
          </p:cNvSpPr>
          <p:nvPr/>
        </p:nvSpPr>
        <p:spPr bwMode="auto">
          <a:xfrm flipV="1">
            <a:off x="3523927" y="4184650"/>
            <a:ext cx="3760788" cy="0"/>
          </a:xfrm>
          <a:prstGeom prst="line">
            <a:avLst/>
          </a:prstGeom>
          <a:noFill/>
          <a:ln w="76200">
            <a:solidFill>
              <a:schemeClr val="accent1">
                <a:lumMod val="60000"/>
                <a:lumOff val="40000"/>
              </a:schemeClr>
            </a:solidFill>
            <a:round/>
            <a:headEnd/>
            <a:tailEnd/>
          </a:ln>
        </p:spPr>
        <p:txBody>
          <a:bodyPr wrap="none" anchor="ctr"/>
          <a:lstStyle/>
          <a:p>
            <a:pPr>
              <a:defRPr/>
            </a:pPr>
            <a:endParaRPr lang="en-GB">
              <a:solidFill>
                <a:srgbClr val="000000"/>
              </a:solidFill>
              <a:latin typeface="Arial" charset="0"/>
              <a:cs typeface="Tahoma" pitchFamily="34" charset="0"/>
            </a:endParaRPr>
          </a:p>
        </p:txBody>
      </p:sp>
      <p:sp>
        <p:nvSpPr>
          <p:cNvPr id="129" name="Rectangle 14"/>
          <p:cNvSpPr>
            <a:spLocks noChangeArrowheads="1"/>
          </p:cNvSpPr>
          <p:nvPr/>
        </p:nvSpPr>
        <p:spPr bwMode="auto">
          <a:xfrm>
            <a:off x="6182685" y="5199068"/>
            <a:ext cx="227627" cy="172355"/>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20</a:t>
            </a:r>
          </a:p>
        </p:txBody>
      </p:sp>
      <p:sp>
        <p:nvSpPr>
          <p:cNvPr id="130" name="Rectangle 15"/>
          <p:cNvSpPr>
            <a:spLocks noChangeArrowheads="1"/>
          </p:cNvSpPr>
          <p:nvPr/>
        </p:nvSpPr>
        <p:spPr bwMode="auto">
          <a:xfrm>
            <a:off x="8316285" y="5183194"/>
            <a:ext cx="227627" cy="172355"/>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36</a:t>
            </a:r>
          </a:p>
        </p:txBody>
      </p:sp>
      <p:sp>
        <p:nvSpPr>
          <p:cNvPr id="131" name="Rectangle 16"/>
          <p:cNvSpPr>
            <a:spLocks noChangeArrowheads="1"/>
          </p:cNvSpPr>
          <p:nvPr/>
        </p:nvSpPr>
        <p:spPr bwMode="auto">
          <a:xfrm>
            <a:off x="7149473" y="5199068"/>
            <a:ext cx="227627" cy="172355"/>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27</a:t>
            </a:r>
          </a:p>
        </p:txBody>
      </p:sp>
      <p:sp>
        <p:nvSpPr>
          <p:cNvPr id="132" name="Line 17"/>
          <p:cNvSpPr>
            <a:spLocks noChangeShapeType="1"/>
          </p:cNvSpPr>
          <p:nvPr/>
        </p:nvSpPr>
        <p:spPr bwMode="auto">
          <a:xfrm>
            <a:off x="4222427"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3" name="Line 18"/>
          <p:cNvSpPr>
            <a:spLocks noChangeShapeType="1"/>
          </p:cNvSpPr>
          <p:nvPr/>
        </p:nvSpPr>
        <p:spPr bwMode="auto">
          <a:xfrm>
            <a:off x="492569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4" name="Line 19"/>
          <p:cNvSpPr>
            <a:spLocks noChangeShapeType="1"/>
          </p:cNvSpPr>
          <p:nvPr/>
        </p:nvSpPr>
        <p:spPr bwMode="auto">
          <a:xfrm>
            <a:off x="563054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5" name="Line 20"/>
          <p:cNvSpPr>
            <a:spLocks noChangeShapeType="1"/>
          </p:cNvSpPr>
          <p:nvPr/>
        </p:nvSpPr>
        <p:spPr bwMode="auto">
          <a:xfrm>
            <a:off x="633539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6" name="Line 21"/>
          <p:cNvSpPr>
            <a:spLocks noChangeShapeType="1"/>
          </p:cNvSpPr>
          <p:nvPr/>
        </p:nvSpPr>
        <p:spPr bwMode="auto">
          <a:xfrm>
            <a:off x="7037065"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7" name="Line 22"/>
          <p:cNvSpPr>
            <a:spLocks noChangeShapeType="1"/>
          </p:cNvSpPr>
          <p:nvPr/>
        </p:nvSpPr>
        <p:spPr bwMode="auto">
          <a:xfrm>
            <a:off x="7741915"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8" name="Line 23"/>
          <p:cNvSpPr>
            <a:spLocks noChangeShapeType="1"/>
          </p:cNvSpPr>
          <p:nvPr/>
        </p:nvSpPr>
        <p:spPr bwMode="auto">
          <a:xfrm>
            <a:off x="8445177"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9" name="Rectangle 24"/>
          <p:cNvSpPr>
            <a:spLocks noChangeArrowheads="1"/>
          </p:cNvSpPr>
          <p:nvPr/>
        </p:nvSpPr>
        <p:spPr bwMode="invGray">
          <a:xfrm>
            <a:off x="5250990" y="5330830"/>
            <a:ext cx="619400" cy="221599"/>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a:solidFill>
                  <a:srgbClr val="FFFFFF"/>
                </a:solidFill>
                <a:cs typeface="Tahoma" pitchFamily="34" charset="0"/>
              </a:rPr>
              <a:t>Weeks</a:t>
            </a:r>
          </a:p>
        </p:txBody>
      </p:sp>
      <p:sp>
        <p:nvSpPr>
          <p:cNvPr id="140" name="Rectangle 25"/>
          <p:cNvSpPr>
            <a:spLocks noChangeArrowheads="1"/>
          </p:cNvSpPr>
          <p:nvPr/>
        </p:nvSpPr>
        <p:spPr bwMode="invGray">
          <a:xfrm>
            <a:off x="3668394" y="1923729"/>
            <a:ext cx="2416367" cy="190821"/>
          </a:xfrm>
          <a:prstGeom prst="rect">
            <a:avLst/>
          </a:prstGeom>
          <a:solidFill>
            <a:schemeClr val="bg1"/>
          </a:solidFill>
          <a:ln w="28575">
            <a:noFill/>
            <a:miter lim="800000"/>
            <a:headEnd/>
            <a:tailEnd/>
          </a:ln>
        </p:spPr>
        <p:txBody>
          <a:bodyPr wrap="none" lIns="0" tIns="9144" rIns="9144" bIns="9144" anchor="b">
            <a:spAutoFit/>
          </a:bodyPr>
          <a:lstStyle/>
          <a:p>
            <a:pPr eaLnBrk="0" hangingPunct="0">
              <a:lnSpc>
                <a:spcPct val="80000"/>
              </a:lnSpc>
              <a:buClr>
                <a:srgbClr val="B2B2B2"/>
              </a:buClr>
              <a:buFont typeface="Wingdings" pitchFamily="2" charset="2"/>
              <a:buNone/>
            </a:pPr>
            <a:r>
              <a:rPr lang="en-US" sz="1400">
                <a:solidFill>
                  <a:srgbClr val="000000"/>
                </a:solidFill>
                <a:latin typeface="Tahoma" pitchFamily="34" charset="0"/>
                <a:cs typeface="Tahoma" pitchFamily="34" charset="0"/>
              </a:rPr>
              <a:t>Cisplatin, Doxorubicin, HDMTX</a:t>
            </a:r>
          </a:p>
        </p:txBody>
      </p:sp>
      <p:sp>
        <p:nvSpPr>
          <p:cNvPr id="141" name="Rectangle 26"/>
          <p:cNvSpPr>
            <a:spLocks noChangeArrowheads="1"/>
          </p:cNvSpPr>
          <p:nvPr/>
        </p:nvSpPr>
        <p:spPr bwMode="invGray">
          <a:xfrm>
            <a:off x="3485827" y="1298581"/>
            <a:ext cx="5060950" cy="347663"/>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tIns="91440" anchor="ctr" anchorCtr="1">
            <a:spAutoFit/>
          </a:bodyPr>
          <a:lstStyle/>
          <a:p>
            <a:pPr algn="ctr" eaLnBrk="0" hangingPunct="0">
              <a:lnSpc>
                <a:spcPct val="85000"/>
              </a:lnSpc>
              <a:defRPr/>
            </a:pPr>
            <a:r>
              <a:rPr lang="en-US" sz="1600">
                <a:solidFill>
                  <a:srgbClr val="FFFFFF"/>
                </a:solidFill>
              </a:rPr>
              <a:t> MAINTENANCE</a:t>
            </a:r>
          </a:p>
        </p:txBody>
      </p:sp>
      <p:sp>
        <p:nvSpPr>
          <p:cNvPr id="142" name="Text Box 27"/>
          <p:cNvSpPr txBox="1">
            <a:spLocks noChangeArrowheads="1"/>
          </p:cNvSpPr>
          <p:nvPr/>
        </p:nvSpPr>
        <p:spPr bwMode="auto">
          <a:xfrm>
            <a:off x="8543602" y="1876762"/>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a:solidFill>
                  <a:srgbClr val="000000"/>
                </a:solidFill>
                <a:latin typeface="Arial" charset="0"/>
                <a:cs typeface="Tahoma" pitchFamily="34" charset="0"/>
              </a:rPr>
              <a:t>A-</a:t>
            </a:r>
          </a:p>
        </p:txBody>
      </p:sp>
      <p:grpSp>
        <p:nvGrpSpPr>
          <p:cNvPr id="3" name="Group 29"/>
          <p:cNvGrpSpPr>
            <a:grpSpLocks/>
          </p:cNvGrpSpPr>
          <p:nvPr/>
        </p:nvGrpSpPr>
        <p:grpSpPr bwMode="auto">
          <a:xfrm>
            <a:off x="3517580" y="2557470"/>
            <a:ext cx="5053013" cy="2246313"/>
            <a:chOff x="1920" y="1801"/>
            <a:chExt cx="3183" cy="1415"/>
          </a:xfrm>
        </p:grpSpPr>
        <p:sp>
          <p:nvSpPr>
            <p:cNvPr id="144" name="Rectangle 30"/>
            <p:cNvSpPr>
              <a:spLocks noChangeArrowheads="1"/>
            </p:cNvSpPr>
            <p:nvPr/>
          </p:nvSpPr>
          <p:spPr bwMode="invGray">
            <a:xfrm>
              <a:off x="2018" y="1801"/>
              <a:ext cx="2288" cy="120"/>
            </a:xfrm>
            <a:prstGeom prst="rect">
              <a:avLst/>
            </a:prstGeom>
            <a:solidFill>
              <a:schemeClr val="bg1"/>
            </a:solidFill>
            <a:ln w="28575">
              <a:noFill/>
              <a:miter lim="800000"/>
              <a:headEnd/>
              <a:tailEnd/>
            </a:ln>
          </p:spPr>
          <p:txBody>
            <a:bodyPr wrap="none" lIns="0" tIns="9144" rIns="9144" bIns="9144" anchor="b">
              <a:spAutoFit/>
            </a:bodyPr>
            <a:lstStyle/>
            <a:p>
              <a:pPr eaLnBrk="0" hangingPunct="0">
                <a:lnSpc>
                  <a:spcPct val="80000"/>
                </a:lnSpc>
                <a:buClr>
                  <a:srgbClr val="B2B2B2"/>
                </a:buClr>
                <a:buFont typeface="Wingdings" pitchFamily="2" charset="2"/>
                <a:buNone/>
              </a:pPr>
              <a:r>
                <a:rPr lang="en-US" sz="1400" dirty="0" err="1">
                  <a:solidFill>
                    <a:srgbClr val="000000"/>
                  </a:solidFill>
                  <a:latin typeface="Tahoma" pitchFamily="34" charset="0"/>
                  <a:cs typeface="Tahoma" pitchFamily="34" charset="0"/>
                </a:rPr>
                <a:t>Cisplatin</a:t>
              </a:r>
              <a:r>
                <a:rPr lang="en-US" sz="1400" dirty="0">
                  <a:solidFill>
                    <a:srgbClr val="000000"/>
                  </a:solidFill>
                  <a:latin typeface="Tahoma" pitchFamily="34" charset="0"/>
                  <a:cs typeface="Tahoma" pitchFamily="34" charset="0"/>
                </a:rPr>
                <a:t>, Doxorubicin, HDMTX, </a:t>
              </a:r>
              <a:r>
                <a:rPr lang="en-US" sz="1400" dirty="0" smtClean="0">
                  <a:solidFill>
                    <a:srgbClr val="FF0000"/>
                  </a:solidFill>
                  <a:latin typeface="Tahoma" pitchFamily="34" charset="0"/>
                  <a:cs typeface="Tahoma" pitchFamily="34" charset="0"/>
                </a:rPr>
                <a:t>MTP (</a:t>
              </a:r>
              <a:r>
                <a:rPr lang="en-US" sz="1400" dirty="0" err="1" smtClean="0">
                  <a:solidFill>
                    <a:srgbClr val="FF0000"/>
                  </a:solidFill>
                  <a:latin typeface="Tahoma" pitchFamily="34" charset="0"/>
                  <a:cs typeface="Tahoma" pitchFamily="34" charset="0"/>
                </a:rPr>
                <a:t>Mepact</a:t>
              </a:r>
              <a:r>
                <a:rPr lang="en-US" sz="1400" dirty="0" smtClean="0">
                  <a:solidFill>
                    <a:srgbClr val="FF0000"/>
                  </a:solidFill>
                  <a:latin typeface="Tahoma" pitchFamily="34" charset="0"/>
                  <a:cs typeface="Tahoma" pitchFamily="34" charset="0"/>
                </a:rPr>
                <a:t>)</a:t>
              </a:r>
              <a:endParaRPr lang="en-US" sz="1400" dirty="0">
                <a:solidFill>
                  <a:srgbClr val="FF0000"/>
                </a:solidFill>
                <a:latin typeface="Tahoma" pitchFamily="34" charset="0"/>
                <a:cs typeface="Tahoma" pitchFamily="34" charset="0"/>
              </a:endParaRPr>
            </a:p>
          </p:txBody>
        </p:sp>
        <p:sp>
          <p:nvSpPr>
            <p:cNvPr id="145" name="Rectangle 31"/>
            <p:cNvSpPr>
              <a:spLocks noChangeArrowheads="1"/>
            </p:cNvSpPr>
            <p:nvPr/>
          </p:nvSpPr>
          <p:spPr bwMode="invGray">
            <a:xfrm>
              <a:off x="2021" y="3023"/>
              <a:ext cx="2885" cy="120"/>
            </a:xfrm>
            <a:prstGeom prst="rect">
              <a:avLst/>
            </a:prstGeom>
            <a:solidFill>
              <a:schemeClr val="bg1"/>
            </a:solidFill>
            <a:ln w="28575">
              <a:noFill/>
              <a:miter lim="800000"/>
              <a:headEnd/>
              <a:tailEnd/>
            </a:ln>
          </p:spPr>
          <p:txBody>
            <a:bodyPr wrap="none" lIns="0" tIns="9144" rIns="9144" bIns="9144" anchor="b">
              <a:spAutoFit/>
            </a:bodyPr>
            <a:lstStyle/>
            <a:p>
              <a:pPr marL="342900" indent="-342900" eaLnBrk="0" hangingPunct="0">
                <a:lnSpc>
                  <a:spcPct val="80000"/>
                </a:lnSpc>
                <a:buClr>
                  <a:srgbClr val="B2B2B2"/>
                </a:buClr>
                <a:buFont typeface="Wingdings" pitchFamily="2" charset="2"/>
                <a:buNone/>
              </a:pPr>
              <a:r>
                <a:rPr lang="en-US" sz="1400" dirty="0" smtClean="0">
                  <a:solidFill>
                    <a:srgbClr val="000000"/>
                  </a:solidFill>
                  <a:latin typeface="Tahoma" pitchFamily="34" charset="0"/>
                  <a:cs typeface="Tahoma" pitchFamily="34" charset="0"/>
                </a:rPr>
                <a:t>Ifosfamide, </a:t>
              </a:r>
              <a:r>
                <a:rPr lang="en-US" sz="1400" dirty="0" err="1" smtClean="0">
                  <a:solidFill>
                    <a:srgbClr val="000000"/>
                  </a:solidFill>
                  <a:latin typeface="Tahoma" pitchFamily="34" charset="0"/>
                  <a:cs typeface="Tahoma" pitchFamily="34" charset="0"/>
                </a:rPr>
                <a:t>Cisplatin</a:t>
              </a:r>
              <a:r>
                <a:rPr lang="en-US" sz="1400" dirty="0" smtClean="0">
                  <a:solidFill>
                    <a:srgbClr val="000000"/>
                  </a:solidFill>
                  <a:latin typeface="Tahoma" pitchFamily="34" charset="0"/>
                  <a:cs typeface="Tahoma" pitchFamily="34" charset="0"/>
                </a:rPr>
                <a:t>, </a:t>
              </a:r>
              <a:r>
                <a:rPr lang="en-US" sz="1400" dirty="0">
                  <a:solidFill>
                    <a:srgbClr val="000000"/>
                  </a:solidFill>
                  <a:latin typeface="Tahoma" pitchFamily="34" charset="0"/>
                  <a:cs typeface="Tahoma" pitchFamily="34" charset="0"/>
                </a:rPr>
                <a:t>Doxorubicin, HDMTX, </a:t>
              </a:r>
              <a:r>
                <a:rPr lang="en-US" sz="1400" dirty="0" smtClean="0">
                  <a:solidFill>
                    <a:srgbClr val="FF0000"/>
                  </a:solidFill>
                  <a:latin typeface="Tahoma" pitchFamily="34" charset="0"/>
                  <a:cs typeface="Tahoma" pitchFamily="34" charset="0"/>
                </a:rPr>
                <a:t>MTP</a:t>
              </a:r>
              <a:r>
                <a:rPr lang="en-US" sz="1400" dirty="0" smtClean="0">
                  <a:solidFill>
                    <a:srgbClr val="000000"/>
                  </a:solidFill>
                  <a:latin typeface="Tahoma" pitchFamily="34" charset="0"/>
                  <a:cs typeface="Tahoma" pitchFamily="34" charset="0"/>
                </a:rPr>
                <a:t> </a:t>
              </a:r>
              <a:r>
                <a:rPr lang="en-US" sz="1400" dirty="0" smtClean="0">
                  <a:solidFill>
                    <a:srgbClr val="FF0000"/>
                  </a:solidFill>
                  <a:latin typeface="Tahoma" pitchFamily="34" charset="0"/>
                  <a:cs typeface="Tahoma" pitchFamily="34" charset="0"/>
                </a:rPr>
                <a:t>(</a:t>
              </a:r>
              <a:r>
                <a:rPr lang="en-US" sz="1400" dirty="0" err="1" smtClean="0">
                  <a:solidFill>
                    <a:srgbClr val="FF0000"/>
                  </a:solidFill>
                  <a:latin typeface="Tahoma" pitchFamily="34" charset="0"/>
                  <a:cs typeface="Tahoma" pitchFamily="34" charset="0"/>
                </a:rPr>
                <a:t>Mepact</a:t>
              </a:r>
              <a:r>
                <a:rPr lang="en-US" sz="1400" dirty="0" smtClean="0">
                  <a:solidFill>
                    <a:srgbClr val="FF0000"/>
                  </a:solidFill>
                  <a:latin typeface="Tahoma" pitchFamily="34" charset="0"/>
                  <a:cs typeface="Tahoma" pitchFamily="34" charset="0"/>
                </a:rPr>
                <a:t>)</a:t>
              </a:r>
              <a:endParaRPr lang="en-US" sz="1400" dirty="0">
                <a:solidFill>
                  <a:srgbClr val="FF0000"/>
                </a:solidFill>
                <a:latin typeface="Tahoma" pitchFamily="34" charset="0"/>
                <a:cs typeface="Tahoma" pitchFamily="34" charset="0"/>
              </a:endParaRPr>
            </a:p>
          </p:txBody>
        </p:sp>
        <p:sp>
          <p:nvSpPr>
            <p:cNvPr id="146" name="Line 32"/>
            <p:cNvSpPr>
              <a:spLocks noChangeShapeType="1"/>
            </p:cNvSpPr>
            <p:nvPr/>
          </p:nvSpPr>
          <p:spPr bwMode="auto">
            <a:xfrm>
              <a:off x="1920" y="1993"/>
              <a:ext cx="3183" cy="0"/>
            </a:xfrm>
            <a:prstGeom prst="line">
              <a:avLst/>
            </a:prstGeom>
            <a:noFill/>
            <a:ln w="76200">
              <a:solidFill>
                <a:schemeClr val="accent1">
                  <a:lumMod val="75000"/>
                </a:schemeClr>
              </a:solidFill>
              <a:round/>
              <a:headEnd/>
              <a:tailEnd/>
            </a:ln>
          </p:spPr>
          <p:txBody>
            <a:bodyPr wrap="none" anchor="ctr"/>
            <a:lstStyle/>
            <a:p>
              <a:pPr>
                <a:defRPr/>
              </a:pPr>
              <a:endParaRPr lang="en-GB" sz="1400">
                <a:solidFill>
                  <a:srgbClr val="000000"/>
                </a:solidFill>
                <a:latin typeface="Arial" charset="0"/>
                <a:cs typeface="Tahoma" pitchFamily="34" charset="0"/>
              </a:endParaRPr>
            </a:p>
          </p:txBody>
        </p:sp>
        <p:sp>
          <p:nvSpPr>
            <p:cNvPr id="147" name="Line 33"/>
            <p:cNvSpPr>
              <a:spLocks noChangeShapeType="1"/>
            </p:cNvSpPr>
            <p:nvPr/>
          </p:nvSpPr>
          <p:spPr bwMode="auto">
            <a:xfrm>
              <a:off x="1920" y="3216"/>
              <a:ext cx="3156" cy="0"/>
            </a:xfrm>
            <a:prstGeom prst="line">
              <a:avLst/>
            </a:prstGeom>
            <a:noFill/>
            <a:ln w="76200">
              <a:solidFill>
                <a:schemeClr val="accent1">
                  <a:lumMod val="75000"/>
                </a:schemeClr>
              </a:solidFill>
              <a:round/>
              <a:headEnd/>
              <a:tailEnd/>
            </a:ln>
          </p:spPr>
          <p:txBody>
            <a:bodyPr wrap="none" anchor="ctr"/>
            <a:lstStyle/>
            <a:p>
              <a:pPr>
                <a:defRPr/>
              </a:pPr>
              <a:endParaRPr lang="en-GB" sz="1400">
                <a:solidFill>
                  <a:srgbClr val="000000"/>
                </a:solidFill>
                <a:latin typeface="Arial" charset="0"/>
                <a:cs typeface="Tahoma" pitchFamily="34" charset="0"/>
              </a:endParaRPr>
            </a:p>
          </p:txBody>
        </p:sp>
      </p:grpSp>
      <p:sp>
        <p:nvSpPr>
          <p:cNvPr id="148" name="Rectangle 36"/>
          <p:cNvSpPr>
            <a:spLocks noChangeArrowheads="1"/>
          </p:cNvSpPr>
          <p:nvPr/>
        </p:nvSpPr>
        <p:spPr bwMode="invGray">
          <a:xfrm>
            <a:off x="2557142" y="1298581"/>
            <a:ext cx="384175" cy="4219575"/>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600" dirty="0">
                <a:solidFill>
                  <a:srgbClr val="FFFFFF"/>
                </a:solidFill>
              </a:rPr>
              <a:t>D</a:t>
            </a:r>
            <a:br>
              <a:rPr lang="en-US" sz="1600" dirty="0">
                <a:solidFill>
                  <a:srgbClr val="FFFFFF"/>
                </a:solidFill>
              </a:rPr>
            </a:br>
            <a:r>
              <a:rPr lang="en-US" sz="1600" dirty="0">
                <a:solidFill>
                  <a:srgbClr val="FFFFFF"/>
                </a:solidFill>
              </a:rPr>
              <a:t>E</a:t>
            </a:r>
            <a:br>
              <a:rPr lang="en-US" sz="1600" dirty="0">
                <a:solidFill>
                  <a:srgbClr val="FFFFFF"/>
                </a:solidFill>
              </a:rPr>
            </a:br>
            <a:r>
              <a:rPr lang="en-US" sz="1600" dirty="0">
                <a:solidFill>
                  <a:srgbClr val="FFFFFF"/>
                </a:solidFill>
              </a:rPr>
              <a:t>F</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N</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T</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V</a:t>
            </a:r>
            <a:br>
              <a:rPr lang="en-US" sz="1600" dirty="0">
                <a:solidFill>
                  <a:srgbClr val="FFFFFF"/>
                </a:solidFill>
              </a:rPr>
            </a:br>
            <a:r>
              <a:rPr lang="en-US" sz="1600" dirty="0">
                <a:solidFill>
                  <a:srgbClr val="FFFFFF"/>
                </a:solidFill>
              </a:rPr>
              <a:t>E</a:t>
            </a:r>
            <a:br>
              <a:rPr lang="en-US" sz="1600" dirty="0">
                <a:solidFill>
                  <a:srgbClr val="FFFFFF"/>
                </a:solidFill>
              </a:rPr>
            </a:br>
            <a:r>
              <a:rPr lang="en-US" sz="1600" dirty="0">
                <a:solidFill>
                  <a:srgbClr val="FFFFFF"/>
                </a:solidFill>
              </a:rPr>
              <a:t/>
            </a:r>
            <a:br>
              <a:rPr lang="en-US" sz="1600" dirty="0">
                <a:solidFill>
                  <a:srgbClr val="FFFFFF"/>
                </a:solidFill>
              </a:rPr>
            </a:br>
            <a:r>
              <a:rPr lang="en-US" sz="1600" dirty="0">
                <a:solidFill>
                  <a:srgbClr val="FFFFFF"/>
                </a:solidFill>
              </a:rPr>
              <a:t>S</a:t>
            </a:r>
            <a:br>
              <a:rPr lang="en-US" sz="1600" dirty="0">
                <a:solidFill>
                  <a:srgbClr val="FFFFFF"/>
                </a:solidFill>
              </a:rPr>
            </a:br>
            <a:r>
              <a:rPr lang="en-US" sz="1600" dirty="0">
                <a:solidFill>
                  <a:srgbClr val="FFFFFF"/>
                </a:solidFill>
              </a:rPr>
              <a:t>U</a:t>
            </a:r>
            <a:br>
              <a:rPr lang="en-US" sz="1600" dirty="0">
                <a:solidFill>
                  <a:srgbClr val="FFFFFF"/>
                </a:solidFill>
              </a:rPr>
            </a:br>
            <a:r>
              <a:rPr lang="en-US" sz="1600" dirty="0">
                <a:solidFill>
                  <a:srgbClr val="FFFFFF"/>
                </a:solidFill>
              </a:rPr>
              <a:t>R</a:t>
            </a:r>
            <a:br>
              <a:rPr lang="en-US" sz="1600" dirty="0">
                <a:solidFill>
                  <a:srgbClr val="FFFFFF"/>
                </a:solidFill>
              </a:rPr>
            </a:br>
            <a:r>
              <a:rPr lang="en-US" sz="1600" dirty="0">
                <a:solidFill>
                  <a:srgbClr val="FFFFFF"/>
                </a:solidFill>
              </a:rPr>
              <a:t>G</a:t>
            </a:r>
            <a:br>
              <a:rPr lang="en-US" sz="1600" dirty="0">
                <a:solidFill>
                  <a:srgbClr val="FFFFFF"/>
                </a:solidFill>
              </a:rPr>
            </a:br>
            <a:r>
              <a:rPr lang="en-US" sz="1600" dirty="0">
                <a:solidFill>
                  <a:srgbClr val="FFFFFF"/>
                </a:solidFill>
              </a:rPr>
              <a:t>E</a:t>
            </a:r>
            <a:br>
              <a:rPr lang="en-US" sz="1600" dirty="0">
                <a:solidFill>
                  <a:srgbClr val="FFFFFF"/>
                </a:solidFill>
              </a:rPr>
            </a:br>
            <a:r>
              <a:rPr lang="en-US" sz="1600" dirty="0">
                <a:solidFill>
                  <a:srgbClr val="FFFFFF"/>
                </a:solidFill>
              </a:rPr>
              <a:t>R</a:t>
            </a:r>
            <a:br>
              <a:rPr lang="en-US" sz="1600" dirty="0">
                <a:solidFill>
                  <a:srgbClr val="FFFFFF"/>
                </a:solidFill>
              </a:rPr>
            </a:br>
            <a:r>
              <a:rPr lang="en-US" sz="1600" dirty="0">
                <a:solidFill>
                  <a:srgbClr val="FFFFFF"/>
                </a:solidFill>
              </a:rPr>
              <a:t>Y</a:t>
            </a:r>
          </a:p>
        </p:txBody>
      </p:sp>
      <p:sp>
        <p:nvSpPr>
          <p:cNvPr id="149" name="Text Box 37"/>
          <p:cNvSpPr txBox="1">
            <a:spLocks noChangeArrowheads="1"/>
          </p:cNvSpPr>
          <p:nvPr/>
        </p:nvSpPr>
        <p:spPr bwMode="auto">
          <a:xfrm>
            <a:off x="550540" y="5634038"/>
            <a:ext cx="8990012" cy="553998"/>
          </a:xfrm>
          <a:prstGeom prst="rect">
            <a:avLst/>
          </a:prstGeom>
          <a:noFill/>
          <a:ln w="38100" algn="ctr">
            <a:noFill/>
            <a:miter lim="800000"/>
            <a:headEnd type="none" w="sm" len="sm"/>
            <a:tailEnd type="none" w="lg" len="lg"/>
          </a:ln>
        </p:spPr>
        <p:txBody>
          <a:bodyPr wrap="square">
            <a:spAutoFit/>
          </a:bodyPr>
          <a:lstStyle/>
          <a:p>
            <a:pPr marL="2336800" indent="-2336800" eaLnBrk="0" hangingPunct="0"/>
            <a:r>
              <a:rPr lang="en-US" sz="1000" b="1" dirty="0">
                <a:solidFill>
                  <a:srgbClr val="000000"/>
                </a:solidFill>
                <a:latin typeface="Tahoma" pitchFamily="34" charset="0"/>
                <a:cs typeface="Tahoma" pitchFamily="34" charset="0"/>
              </a:rPr>
              <a:t>Regimens A and B:  Doxorubicin x 6 ea (25 mg/m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/day x 3), </a:t>
            </a:r>
            <a:r>
              <a:rPr lang="en-US" sz="1000" b="1" dirty="0" err="1">
                <a:solidFill>
                  <a:srgbClr val="000000"/>
                </a:solidFill>
                <a:latin typeface="Tahoma" pitchFamily="34" charset="0"/>
                <a:cs typeface="Tahoma" pitchFamily="34" charset="0"/>
              </a:rPr>
              <a:t>Cisplatin</a:t>
            </a:r>
            <a:r>
              <a:rPr lang="en-US" sz="1000" b="1" dirty="0">
                <a:solidFill>
                  <a:srgbClr val="000000"/>
                </a:solidFill>
                <a:latin typeface="Tahoma" pitchFamily="34" charset="0"/>
                <a:cs typeface="Tahoma" pitchFamily="34" charset="0"/>
              </a:rPr>
              <a:t> x 4 ea (120 mg/m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 and </a:t>
            </a:r>
            <a:r>
              <a:rPr lang="en-US" sz="1000" b="1" dirty="0" err="1">
                <a:solidFill>
                  <a:srgbClr val="000000"/>
                </a:solidFill>
                <a:latin typeface="Tahoma" pitchFamily="34" charset="0"/>
                <a:cs typeface="Tahoma" pitchFamily="34" charset="0"/>
              </a:rPr>
              <a:t>Methotrexate</a:t>
            </a:r>
            <a:r>
              <a:rPr lang="en-US" sz="1000" b="1" dirty="0">
                <a:solidFill>
                  <a:srgbClr val="000000"/>
                </a:solidFill>
                <a:latin typeface="Tahoma" pitchFamily="34" charset="0"/>
                <a:cs typeface="Tahoma" pitchFamily="34" charset="0"/>
              </a:rPr>
              <a:t> x 12 ea (12 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a:t>
            </a:r>
          </a:p>
          <a:p>
            <a:pPr marL="2336800" indent="-2336800" eaLnBrk="0" hangingPunct="0"/>
            <a:r>
              <a:rPr lang="en-US" sz="1000" b="1" dirty="0">
                <a:solidFill>
                  <a:srgbClr val="000000"/>
                </a:solidFill>
                <a:latin typeface="Tahoma" pitchFamily="34" charset="0"/>
                <a:cs typeface="Tahoma" pitchFamily="34" charset="0"/>
              </a:rPr>
              <a:t>Regimen B only: </a:t>
            </a:r>
            <a:r>
              <a:rPr lang="en-US" sz="1000" b="1" dirty="0" smtClean="0">
                <a:solidFill>
                  <a:srgbClr val="000000"/>
                </a:solidFill>
                <a:latin typeface="Tahoma" pitchFamily="34" charset="0"/>
                <a:cs typeface="Tahoma" pitchFamily="34" charset="0"/>
              </a:rPr>
              <a:t>Ifosfamide x 5 ea </a:t>
            </a:r>
            <a:r>
              <a:rPr lang="en-US" sz="1000" b="1" dirty="0">
                <a:solidFill>
                  <a:srgbClr val="000000"/>
                </a:solidFill>
                <a:latin typeface="Tahoma" pitchFamily="34" charset="0"/>
                <a:cs typeface="Tahoma" pitchFamily="34" charset="0"/>
              </a:rPr>
              <a:t>(1.8 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/day x 5</a:t>
            </a:r>
            <a:r>
              <a:rPr lang="en-US" sz="1000" b="1" dirty="0" smtClean="0">
                <a:solidFill>
                  <a:srgbClr val="000000"/>
                </a:solidFill>
                <a:latin typeface="Tahoma" pitchFamily="34" charset="0"/>
                <a:cs typeface="Tahoma" pitchFamily="34" charset="0"/>
              </a:rPr>
              <a:t>)</a:t>
            </a:r>
          </a:p>
          <a:p>
            <a:pPr marL="2336800" indent="-2336800" eaLnBrk="0" hangingPunct="0"/>
            <a:r>
              <a:rPr lang="en-US" sz="1000" dirty="0" smtClean="0">
                <a:solidFill>
                  <a:srgbClr val="000000"/>
                </a:solidFill>
                <a:latin typeface="Tahoma" pitchFamily="34" charset="0"/>
                <a:cs typeface="Tahoma" pitchFamily="34" charset="0"/>
              </a:rPr>
              <a:t>HDMTX = High-Dose Methotrexate;</a:t>
            </a:r>
            <a:endParaRPr lang="en-US" sz="1000" b="1" dirty="0">
              <a:solidFill>
                <a:srgbClr val="FF0000"/>
              </a:solidFill>
              <a:latin typeface="Tahoma" pitchFamily="34" charset="0"/>
              <a:cs typeface="Tahoma" pitchFamily="34" charset="0"/>
            </a:endParaRPr>
          </a:p>
        </p:txBody>
      </p:sp>
      <p:sp>
        <p:nvSpPr>
          <p:cNvPr id="150" name="Rectangle 38"/>
          <p:cNvSpPr>
            <a:spLocks noChangeArrowheads="1"/>
          </p:cNvSpPr>
          <p:nvPr/>
        </p:nvSpPr>
        <p:spPr bwMode="invGray">
          <a:xfrm>
            <a:off x="621980" y="1303338"/>
            <a:ext cx="301625" cy="4214812"/>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600" dirty="0">
                <a:solidFill>
                  <a:srgbClr val="FFFFFF"/>
                </a:solidFill>
              </a:rPr>
              <a:t>RANDOMI</a:t>
            </a:r>
          </a:p>
          <a:p>
            <a:pPr algn="ctr" eaLnBrk="0" hangingPunct="0">
              <a:lnSpc>
                <a:spcPct val="85000"/>
              </a:lnSpc>
              <a:defRPr/>
            </a:pPr>
            <a:r>
              <a:rPr lang="en-US" sz="1600" dirty="0">
                <a:solidFill>
                  <a:srgbClr val="FFFFFF"/>
                </a:solidFill>
              </a:rPr>
              <a:t>SATION</a:t>
            </a:r>
          </a:p>
        </p:txBody>
      </p:sp>
      <p:sp>
        <p:nvSpPr>
          <p:cNvPr id="151" name="Rectangle 39"/>
          <p:cNvSpPr>
            <a:spLocks noChangeArrowheads="1"/>
          </p:cNvSpPr>
          <p:nvPr/>
        </p:nvSpPr>
        <p:spPr bwMode="invGray">
          <a:xfrm>
            <a:off x="3039743" y="1285875"/>
            <a:ext cx="384175" cy="4230688"/>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400" b="1" dirty="0">
                <a:solidFill>
                  <a:srgbClr val="FFFFFF"/>
                </a:solidFill>
              </a:rPr>
              <a:t>H</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STOLOG</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CAL</a:t>
            </a:r>
          </a:p>
          <a:p>
            <a:pPr algn="ctr" eaLnBrk="0" hangingPunct="0">
              <a:lnSpc>
                <a:spcPct val="85000"/>
              </a:lnSpc>
              <a:defRPr/>
            </a:pPr>
            <a:r>
              <a:rPr lang="en-US" sz="1400" b="1" dirty="0">
                <a:solidFill>
                  <a:srgbClr val="FFFFFF"/>
                </a:solidFill>
              </a:rPr>
              <a:t> EVALUAT</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ON</a:t>
            </a:r>
          </a:p>
        </p:txBody>
      </p:sp>
      <p:sp>
        <p:nvSpPr>
          <p:cNvPr id="152" name="Text Box 27"/>
          <p:cNvSpPr txBox="1">
            <a:spLocks noChangeArrowheads="1"/>
          </p:cNvSpPr>
          <p:nvPr/>
        </p:nvSpPr>
        <p:spPr bwMode="auto">
          <a:xfrm>
            <a:off x="8543602" y="2636912"/>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smtClean="0">
                <a:solidFill>
                  <a:srgbClr val="000000"/>
                </a:solidFill>
                <a:latin typeface="Arial" charset="0"/>
                <a:cs typeface="Tahoma" pitchFamily="34" charset="0"/>
              </a:rPr>
              <a:t>A+</a:t>
            </a:r>
            <a:endParaRPr lang="en-US" sz="2000" b="1" dirty="0">
              <a:solidFill>
                <a:srgbClr val="000000"/>
              </a:solidFill>
              <a:latin typeface="Arial" charset="0"/>
              <a:cs typeface="Tahoma" pitchFamily="34" charset="0"/>
            </a:endParaRPr>
          </a:p>
        </p:txBody>
      </p:sp>
      <p:sp>
        <p:nvSpPr>
          <p:cNvPr id="153" name="Text Box 27"/>
          <p:cNvSpPr txBox="1">
            <a:spLocks noChangeArrowheads="1"/>
          </p:cNvSpPr>
          <p:nvPr/>
        </p:nvSpPr>
        <p:spPr bwMode="auto">
          <a:xfrm>
            <a:off x="8568952" y="3789040"/>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smtClean="0">
                <a:solidFill>
                  <a:srgbClr val="000000"/>
                </a:solidFill>
                <a:latin typeface="Arial" charset="0"/>
                <a:cs typeface="Tahoma" pitchFamily="34" charset="0"/>
              </a:rPr>
              <a:t>B-</a:t>
            </a:r>
            <a:endParaRPr lang="en-US" sz="2000" b="1" dirty="0">
              <a:solidFill>
                <a:srgbClr val="000000"/>
              </a:solidFill>
              <a:latin typeface="Arial" charset="0"/>
              <a:cs typeface="Tahoma" pitchFamily="34" charset="0"/>
            </a:endParaRPr>
          </a:p>
        </p:txBody>
      </p:sp>
      <p:sp>
        <p:nvSpPr>
          <p:cNvPr id="154" name="Text Box 27"/>
          <p:cNvSpPr txBox="1">
            <a:spLocks noChangeArrowheads="1"/>
          </p:cNvSpPr>
          <p:nvPr/>
        </p:nvSpPr>
        <p:spPr bwMode="auto">
          <a:xfrm>
            <a:off x="8568952" y="4581128"/>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smtClean="0">
                <a:solidFill>
                  <a:srgbClr val="000000"/>
                </a:solidFill>
                <a:latin typeface="Arial" charset="0"/>
                <a:cs typeface="Tahoma" pitchFamily="34" charset="0"/>
              </a:rPr>
              <a:t>B+</a:t>
            </a:r>
            <a:endParaRPr lang="en-US" sz="2000" b="1" dirty="0">
              <a:solidFill>
                <a:srgbClr val="000000"/>
              </a:solidFill>
              <a:latin typeface="Arial" charset="0"/>
              <a:cs typeface="Tahoma" pitchFamily="34" charset="0"/>
            </a:endParaRPr>
          </a:p>
        </p:txBody>
      </p:sp>
    </p:spTree>
    <p:extLst>
      <p:ext uri="{BB962C8B-B14F-4D97-AF65-F5344CB8AC3E}">
        <p14:creationId xmlns:p14="http://schemas.microsoft.com/office/powerpoint/2010/main" val="196517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 xmlns:a16="http://schemas.microsoft.com/office/drawing/2014/main" id="{9E30708D-8CB2-43B8-AA57-A03B0F7BDA16}"/>
              </a:ext>
            </a:extLst>
          </p:cNvPr>
          <p:cNvPicPr>
            <a:picLocks noChangeAspect="1"/>
          </p:cNvPicPr>
          <p:nvPr/>
        </p:nvPicPr>
        <p:blipFill>
          <a:blip r:embed="rId2"/>
          <a:stretch>
            <a:fillRect/>
          </a:stretch>
        </p:blipFill>
        <p:spPr>
          <a:xfrm>
            <a:off x="755576" y="1147766"/>
            <a:ext cx="7344816" cy="4562475"/>
          </a:xfrm>
          <a:prstGeom prst="rect">
            <a:avLst/>
          </a:prstGeom>
        </p:spPr>
      </p:pic>
    </p:spTree>
    <p:extLst>
      <p:ext uri="{BB962C8B-B14F-4D97-AF65-F5344CB8AC3E}">
        <p14:creationId xmlns:p14="http://schemas.microsoft.com/office/powerpoint/2010/main" val="43870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794" y="3788887"/>
            <a:ext cx="1998353" cy="72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486530"/>
            <a:ext cx="81629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22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270892" y="6225208"/>
            <a:ext cx="163664" cy="304800"/>
          </a:xfrm>
          <a:prstGeom prst="rect">
            <a:avLst/>
          </a:prstGeom>
          <a:noFill/>
          <a:ln w="9525">
            <a:noFill/>
            <a:round/>
            <a:headEnd/>
            <a:tailEnd/>
          </a:ln>
        </p:spPr>
        <p:txBody>
          <a:bodyPr wrap="none" anchor="ctr"/>
          <a:lstStyle/>
          <a:p>
            <a:pPr eaLnBrk="0" hangingPunct="0">
              <a:lnSpc>
                <a:spcPct val="95000"/>
              </a:lnSpc>
              <a:buClr>
                <a:srgbClr val="FFFFFF"/>
              </a:buClr>
              <a:buSzPct val="100000"/>
              <a:buFont typeface="Times New Roman" pitchFamily="18" charset="0"/>
              <a:buNone/>
            </a:pPr>
            <a:endParaRPr lang="de-DE">
              <a:solidFill>
                <a:prstClr val="black"/>
              </a:solidFill>
            </a:endParaRPr>
          </a:p>
        </p:txBody>
      </p:sp>
      <p:sp>
        <p:nvSpPr>
          <p:cNvPr id="82947" name="Rectangle 2"/>
          <p:cNvSpPr>
            <a:spLocks noGrp="1" noChangeArrowheads="1"/>
          </p:cNvSpPr>
          <p:nvPr>
            <p:ph type="title" idx="4294967295"/>
          </p:nvPr>
        </p:nvSpPr>
        <p:spPr>
          <a:xfrm>
            <a:off x="3" y="1588"/>
            <a:ext cx="8367713" cy="792162"/>
          </a:xfrm>
          <a:prstGeom prst="rect">
            <a:avLst/>
          </a:prstGeom>
        </p:spPr>
        <p:txBody>
          <a:bodyPr lIns="90000" tIns="45000" rIns="90000" bIns="45000" anchor="t">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800" b="1" dirty="0" smtClean="0">
                <a:solidFill>
                  <a:schemeClr val="tx1"/>
                </a:solidFill>
                <a:latin typeface="Arial" pitchFamily="34" charset="0"/>
              </a:rPr>
              <a:t>EURAMOS </a:t>
            </a:r>
            <a:r>
              <a:rPr lang="de-DE" sz="2800" dirty="0" err="1" smtClean="0">
                <a:solidFill>
                  <a:schemeClr val="tx1"/>
                </a:solidFill>
                <a:latin typeface="Arial" pitchFamily="34" charset="0"/>
              </a:rPr>
              <a:t>Recruitment</a:t>
            </a:r>
            <a:r>
              <a:rPr lang="de-DE" sz="2800" dirty="0" smtClean="0">
                <a:solidFill>
                  <a:schemeClr val="tx1"/>
                </a:solidFill>
                <a:latin typeface="Arial" pitchFamily="34" charset="0"/>
              </a:rPr>
              <a:t>  04/05 – 06/11</a:t>
            </a:r>
          </a:p>
        </p:txBody>
      </p:sp>
      <p:sp>
        <p:nvSpPr>
          <p:cNvPr id="82948" name="Text Box 3"/>
          <p:cNvSpPr txBox="1">
            <a:spLocks noChangeArrowheads="1"/>
          </p:cNvSpPr>
          <p:nvPr/>
        </p:nvSpPr>
        <p:spPr bwMode="auto">
          <a:xfrm>
            <a:off x="6948264" y="5288191"/>
            <a:ext cx="2029756" cy="402291"/>
          </a:xfrm>
          <a:prstGeom prst="rect">
            <a:avLst/>
          </a:prstGeom>
          <a:solidFill>
            <a:schemeClr val="bg1"/>
          </a:solidFill>
          <a:ln w="38100">
            <a:solidFill>
              <a:srgbClr val="000000"/>
            </a:solidFill>
            <a:miter lim="800000"/>
            <a:headEnd/>
            <a:tailEnd/>
          </a:ln>
        </p:spPr>
        <p:txBody>
          <a:bodyPr wrap="square" lIns="90000" tIns="46800" rIns="90000" bIns="46800">
            <a:spAutoFit/>
          </a:bodyPr>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000" b="1" dirty="0" err="1" smtClean="0">
                <a:solidFill>
                  <a:srgbClr val="000000"/>
                </a:solidFill>
              </a:rPr>
              <a:t>Thanks</a:t>
            </a:r>
            <a:r>
              <a:rPr lang="de-DE" sz="1000" b="1" dirty="0" smtClean="0">
                <a:solidFill>
                  <a:srgbClr val="000000"/>
                </a:solidFill>
              </a:rPr>
              <a:t> </a:t>
            </a:r>
            <a:r>
              <a:rPr lang="de-DE" sz="1000" b="1" dirty="0" err="1" smtClean="0">
                <a:solidFill>
                  <a:srgbClr val="000000"/>
                </a:solidFill>
              </a:rPr>
              <a:t>to</a:t>
            </a:r>
            <a:r>
              <a:rPr lang="de-DE" sz="1000" b="1" dirty="0" smtClean="0">
                <a:solidFill>
                  <a:srgbClr val="000000"/>
                </a:solidFill>
              </a:rPr>
              <a:t> EURAMOS-CDC</a:t>
            </a:r>
            <a:r>
              <a:rPr lang="de-DE" sz="1000" b="1" dirty="0">
                <a:solidFill>
                  <a:srgbClr val="000000"/>
                </a:solidFill>
              </a:rPr>
              <a:t>, </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000" b="1" dirty="0">
                <a:solidFill>
                  <a:srgbClr val="000000"/>
                </a:solidFill>
              </a:rPr>
              <a:t>MRC London</a:t>
            </a:r>
          </a:p>
        </p:txBody>
      </p:sp>
      <p:sp>
        <p:nvSpPr>
          <p:cNvPr id="82949" name="Text Box 4"/>
          <p:cNvSpPr txBox="1">
            <a:spLocks noChangeArrowheads="1"/>
          </p:cNvSpPr>
          <p:nvPr/>
        </p:nvSpPr>
        <p:spPr bwMode="auto">
          <a:xfrm>
            <a:off x="785872" y="900746"/>
            <a:ext cx="6388393" cy="2741393"/>
          </a:xfrm>
          <a:prstGeom prst="rect">
            <a:avLst/>
          </a:prstGeom>
          <a:solidFill>
            <a:schemeClr val="bg1"/>
          </a:solidFill>
          <a:ln w="38100">
            <a:solidFill>
              <a:srgbClr val="000000"/>
            </a:solidFill>
            <a:miter lim="800000"/>
            <a:headEnd/>
            <a:tailEnd/>
          </a:ln>
        </p:spPr>
        <p:txBody>
          <a:bodyPr wrap="none" lIns="90000" tIns="46800" rIns="90000" bIns="46800">
            <a:spAutoFit/>
          </a:bodyPr>
          <a:lstStyle/>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5400" b="1" dirty="0" smtClean="0">
                <a:solidFill>
                  <a:srgbClr val="DC2300"/>
                </a:solidFill>
              </a:rPr>
              <a:t>2.260 </a:t>
            </a:r>
            <a:r>
              <a:rPr lang="de-DE" sz="5400" b="1" dirty="0" err="1" smtClean="0">
                <a:solidFill>
                  <a:srgbClr val="DC2300"/>
                </a:solidFill>
              </a:rPr>
              <a:t>patients</a:t>
            </a:r>
            <a:endParaRPr lang="de-DE" sz="5400" b="1" dirty="0">
              <a:solidFill>
                <a:srgbClr val="DC2300"/>
              </a:solidFill>
            </a:endParaRPr>
          </a:p>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err="1" smtClean="0">
                <a:solidFill>
                  <a:srgbClr val="000000"/>
                </a:solidFill>
              </a:rPr>
              <a:t>from</a:t>
            </a:r>
            <a:r>
              <a:rPr lang="de-DE" sz="3200" dirty="0" smtClean="0">
                <a:solidFill>
                  <a:srgbClr val="000000"/>
                </a:solidFill>
              </a:rPr>
              <a:t> </a:t>
            </a:r>
            <a:r>
              <a:rPr lang="de-DE" sz="5400" b="1" dirty="0" smtClean="0">
                <a:solidFill>
                  <a:srgbClr val="DC2300"/>
                </a:solidFill>
              </a:rPr>
              <a:t>326 </a:t>
            </a:r>
            <a:r>
              <a:rPr lang="de-DE" sz="5400" b="1" dirty="0" err="1" smtClean="0">
                <a:solidFill>
                  <a:srgbClr val="DC2300"/>
                </a:solidFill>
              </a:rPr>
              <a:t>institutions</a:t>
            </a:r>
            <a:endParaRPr lang="de-DE" sz="5400" b="1" dirty="0">
              <a:solidFill>
                <a:srgbClr val="DC2300"/>
              </a:solidFill>
            </a:endParaRPr>
          </a:p>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rPr>
              <a:t>				 		in </a:t>
            </a:r>
            <a:r>
              <a:rPr lang="de-DE" sz="5400" b="1" dirty="0">
                <a:solidFill>
                  <a:srgbClr val="DC2300"/>
                </a:solidFill>
              </a:rPr>
              <a:t>17 </a:t>
            </a:r>
            <a:r>
              <a:rPr lang="de-DE" sz="5400" b="1" dirty="0" smtClean="0">
                <a:solidFill>
                  <a:srgbClr val="DC2300"/>
                </a:solidFill>
              </a:rPr>
              <a:t>countries</a:t>
            </a:r>
            <a:endParaRPr lang="de-DE" sz="5400" b="1" dirty="0">
              <a:solidFill>
                <a:srgbClr val="000000"/>
              </a:solidFill>
            </a:endParaRPr>
          </a:p>
        </p:txBody>
      </p:sp>
      <p:pic>
        <p:nvPicPr>
          <p:cNvPr id="82951" name="Picture 7"/>
          <p:cNvPicPr>
            <a:picLocks noChangeAspect="1" noChangeArrowheads="1"/>
          </p:cNvPicPr>
          <p:nvPr/>
        </p:nvPicPr>
        <p:blipFill>
          <a:blip r:embed="rId3" cstate="print"/>
          <a:srcRect/>
          <a:stretch>
            <a:fillRect/>
          </a:stretch>
        </p:blipFill>
        <p:spPr bwMode="auto">
          <a:xfrm>
            <a:off x="800387" y="3702443"/>
            <a:ext cx="4355427" cy="2643188"/>
          </a:xfrm>
          <a:prstGeom prst="rect">
            <a:avLst/>
          </a:prstGeom>
          <a:noFill/>
          <a:ln w="38100">
            <a:solidFill>
              <a:srgbClr val="000000"/>
            </a:solidFill>
            <a:miter lim="800000"/>
            <a:headEnd/>
            <a:tailEnd/>
          </a:ln>
        </p:spPr>
      </p:pic>
      <p:pic>
        <p:nvPicPr>
          <p:cNvPr id="181251" name="Picture 3"/>
          <p:cNvPicPr>
            <a:picLocks noChangeAspect="1" noChangeArrowheads="1"/>
          </p:cNvPicPr>
          <p:nvPr/>
        </p:nvPicPr>
        <p:blipFill>
          <a:blip r:embed="rId4" cstate="print"/>
          <a:srcRect l="4215" r="62108"/>
          <a:stretch>
            <a:fillRect/>
          </a:stretch>
        </p:blipFill>
        <p:spPr bwMode="auto">
          <a:xfrm>
            <a:off x="5264684" y="3979130"/>
            <a:ext cx="3690645" cy="1286667"/>
          </a:xfrm>
          <a:prstGeom prst="rect">
            <a:avLst/>
          </a:prstGeom>
          <a:noFill/>
          <a:ln w="38100">
            <a:solidFill>
              <a:schemeClr val="tx1"/>
            </a:solidFill>
            <a:miter lim="800000"/>
            <a:headEnd/>
            <a:tailEnd/>
          </a:ln>
          <a:effectLst/>
        </p:spPr>
      </p:pic>
      <p:pic>
        <p:nvPicPr>
          <p:cNvPr id="10" name="Picture 6"/>
          <p:cNvPicPr>
            <a:picLocks noChangeAspect="1" noChangeArrowheads="1"/>
          </p:cNvPicPr>
          <p:nvPr/>
        </p:nvPicPr>
        <p:blipFill>
          <a:blip r:embed="rId5" cstate="print"/>
          <a:srcRect/>
          <a:stretch>
            <a:fillRect/>
          </a:stretch>
        </p:blipFill>
        <p:spPr bwMode="auto">
          <a:xfrm>
            <a:off x="8065000" y="46363"/>
            <a:ext cx="1079000" cy="214291"/>
          </a:xfrm>
          <a:prstGeom prst="rect">
            <a:avLst/>
          </a:prstGeom>
          <a:noFill/>
          <a:ln w="9525">
            <a:noFill/>
            <a:round/>
            <a:headEnd/>
            <a:tailEnd/>
          </a:ln>
          <a:effectLst/>
        </p:spPr>
      </p:pic>
    </p:spTree>
    <p:extLst>
      <p:ext uri="{BB962C8B-B14F-4D97-AF65-F5344CB8AC3E}">
        <p14:creationId xmlns:p14="http://schemas.microsoft.com/office/powerpoint/2010/main" val="194276505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57158" y="428604"/>
            <a:ext cx="8501121" cy="6072230"/>
          </a:xfrm>
          <a:prstGeom prst="rect">
            <a:avLst/>
          </a:prstGeom>
          <a:noFill/>
          <a:ln w="9525">
            <a:noFill/>
            <a:miter lim="800000"/>
            <a:headEnd/>
            <a:tailEnd/>
          </a:ln>
          <a:effectLst/>
        </p:spPr>
      </p:pic>
    </p:spTree>
    <p:extLst>
      <p:ext uri="{BB962C8B-B14F-4D97-AF65-F5344CB8AC3E}">
        <p14:creationId xmlns:p14="http://schemas.microsoft.com/office/powerpoint/2010/main" val="3271088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3375"/>
            <a:ext cx="8229600" cy="488950"/>
          </a:xfrm>
          <a:prstGeom prst="rect">
            <a:avLst/>
          </a:prstGeom>
        </p:spPr>
        <p:txBody>
          <a:bodyPr>
            <a:noAutofit/>
          </a:bodyPr>
          <a:lstStyle/>
          <a:p>
            <a:pPr algn="l"/>
            <a:r>
              <a:rPr lang="en-GB" sz="1800" b="1" dirty="0" smtClean="0">
                <a:latin typeface="+mn-lt"/>
                <a:ea typeface="Verdana" panose="020B0604030504040204" pitchFamily="34" charset="0"/>
                <a:cs typeface="Verdana" panose="020B0604030504040204" pitchFamily="34" charset="0"/>
              </a:rPr>
              <a:t>MAPIE vs. MAP in Poor Responders</a:t>
            </a:r>
            <a:r>
              <a:rPr lang="en-GB" sz="4800" b="1" dirty="0" smtClean="0">
                <a:latin typeface="+mn-lt"/>
                <a:ea typeface="Verdana" panose="020B0604030504040204" pitchFamily="34" charset="0"/>
                <a:cs typeface="Verdana" panose="020B0604030504040204" pitchFamily="34" charset="0"/>
              </a:rPr>
              <a:t/>
            </a:r>
            <a:br>
              <a:rPr lang="en-GB" sz="4800" b="1" dirty="0" smtClean="0">
                <a:latin typeface="+mn-lt"/>
                <a:ea typeface="Verdana" panose="020B0604030504040204" pitchFamily="34" charset="0"/>
                <a:cs typeface="Verdana" panose="020B0604030504040204" pitchFamily="34" charset="0"/>
              </a:rPr>
            </a:br>
            <a:r>
              <a:rPr lang="en-GB" sz="4800" b="1" dirty="0" smtClean="0">
                <a:latin typeface="+mn-lt"/>
                <a:ea typeface="Verdana" panose="020B0604030504040204" pitchFamily="34" charset="0"/>
                <a:cs typeface="Verdana" panose="020B0604030504040204" pitchFamily="34" charset="0"/>
              </a:rPr>
              <a:t>Event-Free Survival</a:t>
            </a:r>
            <a:endParaRPr lang="en-GB" sz="4800" b="1" dirty="0">
              <a:latin typeface="+mn-lt"/>
              <a:ea typeface="Verdana" panose="020B0604030504040204" pitchFamily="34" charset="0"/>
              <a:cs typeface="Verdana" panose="020B0604030504040204" pitchFamily="34" charset="0"/>
            </a:endParaRPr>
          </a:p>
        </p:txBody>
      </p:sp>
      <p:pic>
        <p:nvPicPr>
          <p:cNvPr id="10" name="Picture 6"/>
          <p:cNvPicPr>
            <a:picLocks noChangeAspect="1" noChangeArrowheads="1"/>
          </p:cNvPicPr>
          <p:nvPr/>
        </p:nvPicPr>
        <p:blipFill>
          <a:blip r:embed="rId3" cstate="print"/>
          <a:srcRect/>
          <a:stretch>
            <a:fillRect/>
          </a:stretch>
        </p:blipFill>
        <p:spPr bwMode="auto">
          <a:xfrm>
            <a:off x="7884370" y="188646"/>
            <a:ext cx="1079000" cy="214291"/>
          </a:xfrm>
          <a:prstGeom prst="rect">
            <a:avLst/>
          </a:prstGeom>
          <a:noFill/>
          <a:ln w="9525">
            <a:noFill/>
            <a:round/>
            <a:headEnd/>
            <a:tailEnd/>
          </a:ln>
          <a:effec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100" y="2252669"/>
            <a:ext cx="6527301" cy="319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497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33375"/>
            <a:ext cx="8229600" cy="488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smtClean="0">
                <a:solidFill>
                  <a:prstClr val="black"/>
                </a:solidFill>
                <a:ea typeface="Verdana" panose="020B0604030504040204" pitchFamily="34" charset="0"/>
                <a:cs typeface="Verdana" panose="020B0604030504040204" pitchFamily="34" charset="0"/>
              </a:rPr>
              <a:t>MAPIE vs. MAP in Poor Responders</a:t>
            </a:r>
            <a:r>
              <a:rPr lang="en-GB" sz="4800" b="1" dirty="0" smtClean="0">
                <a:solidFill>
                  <a:prstClr val="black"/>
                </a:solidFill>
                <a:ea typeface="Verdana" panose="020B0604030504040204" pitchFamily="34" charset="0"/>
                <a:cs typeface="Verdana" panose="020B0604030504040204" pitchFamily="34" charset="0"/>
              </a:rPr>
              <a:t/>
            </a:r>
            <a:br>
              <a:rPr lang="en-GB" sz="4800" b="1" dirty="0" smtClean="0">
                <a:solidFill>
                  <a:prstClr val="black"/>
                </a:solidFill>
                <a:ea typeface="Verdana" panose="020B0604030504040204" pitchFamily="34" charset="0"/>
                <a:cs typeface="Verdana" panose="020B0604030504040204" pitchFamily="34" charset="0"/>
              </a:rPr>
            </a:br>
            <a:r>
              <a:rPr lang="en-GB" sz="4800" b="1" dirty="0" smtClean="0">
                <a:solidFill>
                  <a:prstClr val="black"/>
                </a:solidFill>
                <a:ea typeface="Verdana" panose="020B0604030504040204" pitchFamily="34" charset="0"/>
                <a:cs typeface="Verdana" panose="020B0604030504040204" pitchFamily="34" charset="0"/>
              </a:rPr>
              <a:t>Overall Survival</a:t>
            </a:r>
            <a:endParaRPr lang="en-GB" sz="4800" b="1" dirty="0">
              <a:solidFill>
                <a:prstClr val="black"/>
              </a:solidFill>
              <a:ea typeface="Verdana" panose="020B0604030504040204" pitchFamily="34" charset="0"/>
              <a:cs typeface="Verdana" panose="020B0604030504040204" pitchFamily="34" charset="0"/>
            </a:endParaRPr>
          </a:p>
        </p:txBody>
      </p:sp>
      <p:pic>
        <p:nvPicPr>
          <p:cNvPr id="4" name="Picture 6"/>
          <p:cNvPicPr>
            <a:picLocks noChangeAspect="1" noChangeArrowheads="1"/>
          </p:cNvPicPr>
          <p:nvPr/>
        </p:nvPicPr>
        <p:blipFill>
          <a:blip r:embed="rId2" cstate="print"/>
          <a:srcRect/>
          <a:stretch>
            <a:fillRect/>
          </a:stretch>
        </p:blipFill>
        <p:spPr bwMode="auto">
          <a:xfrm>
            <a:off x="7884370" y="188646"/>
            <a:ext cx="1079000" cy="214291"/>
          </a:xfrm>
          <a:prstGeom prst="rect">
            <a:avLst/>
          </a:prstGeom>
          <a:noFill/>
          <a:ln w="9525">
            <a:noFill/>
            <a:round/>
            <a:headEnd/>
            <a:tailEnd/>
          </a:ln>
          <a:effec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69" y="2132856"/>
            <a:ext cx="650716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88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41586" y="476687"/>
            <a:ext cx="6673686" cy="769441"/>
          </a:xfrm>
          <a:prstGeom prst="rect">
            <a:avLst/>
          </a:prstGeom>
        </p:spPr>
        <p:txBody>
          <a:bodyPr wrap="none">
            <a:spAutoFit/>
          </a:bodyPr>
          <a:lstStyle/>
          <a:p>
            <a:pPr>
              <a:defRPr/>
            </a:pPr>
            <a:r>
              <a:rPr lang="en-US" sz="4400" dirty="0" smtClean="0">
                <a:solidFill>
                  <a:prstClr val="black"/>
                </a:solidFill>
              </a:rPr>
              <a:t>MAPIE more toxic than MAP</a:t>
            </a:r>
          </a:p>
        </p:txBody>
      </p:sp>
      <p:sp>
        <p:nvSpPr>
          <p:cNvPr id="8" name="Untertitel 2"/>
          <p:cNvSpPr txBox="1">
            <a:spLocks/>
          </p:cNvSpPr>
          <p:nvPr/>
        </p:nvSpPr>
        <p:spPr bwMode="auto">
          <a:xfrm>
            <a:off x="395536" y="1988840"/>
            <a:ext cx="7992888"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FontTx/>
              <a:buChar char="•"/>
              <a:defRPr/>
            </a:pPr>
            <a:r>
              <a:rPr lang="en-US" sz="3200" b="1" kern="0" dirty="0" smtClean="0">
                <a:solidFill>
                  <a:srgbClr val="000099"/>
                </a:solidFill>
              </a:rPr>
              <a:t>MAPIE: </a:t>
            </a:r>
            <a:r>
              <a:rPr lang="en-US" sz="3200" b="1" kern="0" dirty="0" smtClean="0">
                <a:solidFill>
                  <a:srgbClr val="C00000"/>
                </a:solidFill>
              </a:rPr>
              <a:t>More grade III/IV toxicity </a:t>
            </a:r>
            <a:r>
              <a:rPr lang="en-US" sz="1400" i="1" kern="0" dirty="0" smtClean="0">
                <a:solidFill>
                  <a:prstClr val="black"/>
                </a:solidFill>
              </a:rPr>
              <a:t>(examples</a:t>
            </a:r>
            <a:r>
              <a:rPr lang="en-US" sz="1400" kern="0" dirty="0" smtClean="0">
                <a:solidFill>
                  <a:prstClr val="black"/>
                </a:solidFill>
              </a:rPr>
              <a:t>)</a:t>
            </a:r>
            <a:endParaRPr lang="en-US" sz="2800" kern="0" dirty="0" smtClean="0">
              <a:solidFill>
                <a:prstClr val="black"/>
              </a:solidFill>
            </a:endParaRPr>
          </a:p>
          <a:p>
            <a:pPr marL="800100" lvl="1" indent="-342900">
              <a:spcBef>
                <a:spcPct val="20000"/>
              </a:spcBef>
              <a:buFontTx/>
              <a:buChar char="-"/>
              <a:defRPr/>
            </a:pPr>
            <a:r>
              <a:rPr lang="en-US" sz="2800" kern="0" dirty="0" smtClean="0">
                <a:solidFill>
                  <a:prstClr val="black"/>
                </a:solidFill>
              </a:rPr>
              <a:t> febrile </a:t>
            </a:r>
            <a:r>
              <a:rPr lang="en-US" sz="2800" kern="0" dirty="0" err="1" smtClean="0">
                <a:solidFill>
                  <a:prstClr val="black"/>
                </a:solidFill>
              </a:rPr>
              <a:t>neutropenia</a:t>
            </a:r>
            <a:r>
              <a:rPr lang="en-US" sz="2800" kern="0" dirty="0" smtClean="0">
                <a:solidFill>
                  <a:prstClr val="black"/>
                </a:solidFill>
              </a:rPr>
              <a:t>	73% vs. 50%</a:t>
            </a:r>
          </a:p>
          <a:p>
            <a:pPr marL="800100" lvl="1" indent="-342900">
              <a:spcBef>
                <a:spcPct val="20000"/>
              </a:spcBef>
              <a:buFontTx/>
              <a:buChar char="-"/>
              <a:defRPr/>
            </a:pPr>
            <a:r>
              <a:rPr lang="en-US" sz="2800" kern="0" dirty="0" smtClean="0">
                <a:solidFill>
                  <a:prstClr val="black"/>
                </a:solidFill>
              </a:rPr>
              <a:t> infection			83% vs. 65%</a:t>
            </a:r>
          </a:p>
          <a:p>
            <a:pPr marL="800100" lvl="1" indent="-342900">
              <a:spcBef>
                <a:spcPct val="20000"/>
              </a:spcBef>
              <a:buFontTx/>
              <a:buChar char="-"/>
              <a:defRPr/>
            </a:pPr>
            <a:r>
              <a:rPr lang="en-US" sz="2800" kern="0" dirty="0" smtClean="0">
                <a:solidFill>
                  <a:prstClr val="black"/>
                </a:solidFill>
              </a:rPr>
              <a:t> </a:t>
            </a:r>
            <a:r>
              <a:rPr lang="en-US" sz="2800" kern="0" dirty="0" err="1" smtClean="0">
                <a:solidFill>
                  <a:prstClr val="black"/>
                </a:solidFill>
              </a:rPr>
              <a:t>hypophosphatemia</a:t>
            </a:r>
            <a:r>
              <a:rPr lang="en-US" sz="2800" kern="0" dirty="0" smtClean="0">
                <a:solidFill>
                  <a:prstClr val="black"/>
                </a:solidFill>
              </a:rPr>
              <a:t>	29% vs. 19%</a:t>
            </a:r>
            <a:br>
              <a:rPr lang="en-US" sz="2800" kern="0" dirty="0" smtClean="0">
                <a:solidFill>
                  <a:prstClr val="black"/>
                </a:solidFill>
              </a:rPr>
            </a:br>
            <a:endParaRPr lang="en-US" kern="0" dirty="0" smtClean="0">
              <a:solidFill>
                <a:prstClr val="black"/>
              </a:solidFill>
            </a:endParaRPr>
          </a:p>
          <a:p>
            <a:pPr marL="342900" indent="-342900" eaLnBrk="0" fontAlgn="base" hangingPunct="0">
              <a:spcBef>
                <a:spcPct val="20000"/>
              </a:spcBef>
              <a:spcAft>
                <a:spcPct val="0"/>
              </a:spcAft>
              <a:buFontTx/>
              <a:buChar char="•"/>
              <a:defRPr/>
            </a:pPr>
            <a:r>
              <a:rPr lang="en-US" sz="3200" b="1" kern="0" dirty="0" smtClean="0">
                <a:solidFill>
                  <a:srgbClr val="000099"/>
                </a:solidFill>
              </a:rPr>
              <a:t>MAPIE: </a:t>
            </a:r>
            <a:r>
              <a:rPr lang="en-US" sz="3200" b="1" kern="0" dirty="0" smtClean="0">
                <a:solidFill>
                  <a:srgbClr val="C00000"/>
                </a:solidFill>
              </a:rPr>
              <a:t>More secondary </a:t>
            </a:r>
            <a:r>
              <a:rPr lang="en-US" sz="3200" b="1" kern="0" dirty="0" err="1" smtClean="0">
                <a:solidFill>
                  <a:srgbClr val="C00000"/>
                </a:solidFill>
              </a:rPr>
              <a:t>leukemias</a:t>
            </a:r>
            <a:endParaRPr lang="en-US" sz="3200" b="1" kern="0" dirty="0" smtClean="0">
              <a:solidFill>
                <a:srgbClr val="C00000"/>
              </a:solidFill>
            </a:endParaRPr>
          </a:p>
          <a:p>
            <a:pPr marL="342900" indent="-342900" eaLnBrk="0" fontAlgn="base" hangingPunct="0">
              <a:spcBef>
                <a:spcPct val="20000"/>
              </a:spcBef>
              <a:spcAft>
                <a:spcPct val="0"/>
              </a:spcAft>
              <a:defRPr/>
            </a:pPr>
            <a:r>
              <a:rPr lang="en-US" sz="2800" i="1" kern="0" dirty="0" smtClean="0">
                <a:solidFill>
                  <a:prstClr val="black"/>
                </a:solidFill>
              </a:rPr>
              <a:t>	 -   </a:t>
            </a:r>
            <a:r>
              <a:rPr lang="en-US" sz="2800" kern="0" dirty="0" smtClean="0">
                <a:solidFill>
                  <a:prstClr val="black"/>
                </a:solidFill>
              </a:rPr>
              <a:t>MAPIE ≥7/307 vs. MAP 2/308 		</a:t>
            </a:r>
          </a:p>
        </p:txBody>
      </p:sp>
      <p:pic>
        <p:nvPicPr>
          <p:cNvPr id="9" name="Picture 6"/>
          <p:cNvPicPr>
            <a:picLocks noChangeAspect="1" noChangeArrowheads="1"/>
          </p:cNvPicPr>
          <p:nvPr/>
        </p:nvPicPr>
        <p:blipFill>
          <a:blip r:embed="rId3" cstate="print"/>
          <a:srcRect/>
          <a:stretch>
            <a:fillRect/>
          </a:stretch>
        </p:blipFill>
        <p:spPr bwMode="auto">
          <a:xfrm>
            <a:off x="7848925" y="221490"/>
            <a:ext cx="1079000" cy="214291"/>
          </a:xfrm>
          <a:prstGeom prst="rect">
            <a:avLst/>
          </a:prstGeom>
          <a:noFill/>
          <a:ln w="9525">
            <a:noFill/>
            <a:round/>
            <a:headEnd/>
            <a:tailEnd/>
          </a:ln>
          <a:effectLst/>
        </p:spPr>
      </p:pic>
    </p:spTree>
    <p:extLst>
      <p:ext uri="{BB962C8B-B14F-4D97-AF65-F5344CB8AC3E}">
        <p14:creationId xmlns:p14="http://schemas.microsoft.com/office/powerpoint/2010/main" val="2446412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295785"/>
            <a:ext cx="8229600" cy="850900"/>
          </a:xfrm>
          <a:prstGeom prst="rect">
            <a:avLst/>
          </a:prstGeom>
        </p:spPr>
        <p:txBody>
          <a:bodyPr>
            <a:normAutofit fontScale="90000"/>
          </a:bodyPr>
          <a:lstStyle/>
          <a:p>
            <a:pPr algn="l"/>
            <a:r>
              <a:rPr lang="en-GB" sz="3600" dirty="0" smtClean="0">
                <a:latin typeface="+mn-lt"/>
                <a:ea typeface="Verdana" panose="020B0604030504040204" pitchFamily="34" charset="0"/>
                <a:cs typeface="Verdana" panose="020B0604030504040204" pitchFamily="34" charset="0"/>
              </a:rPr>
              <a:t>EURAMOS-1 </a:t>
            </a:r>
            <a:r>
              <a:rPr lang="en-GB" sz="4800" dirty="0" smtClean="0">
                <a:latin typeface="+mn-lt"/>
                <a:ea typeface="Verdana" panose="020B0604030504040204" pitchFamily="34" charset="0"/>
                <a:cs typeface="Verdana" panose="020B0604030504040204" pitchFamily="34" charset="0"/>
              </a:rPr>
              <a:t/>
            </a:r>
            <a:br>
              <a:rPr lang="en-GB" sz="4800" dirty="0" smtClean="0">
                <a:latin typeface="+mn-lt"/>
                <a:ea typeface="Verdana" panose="020B0604030504040204" pitchFamily="34" charset="0"/>
                <a:cs typeface="Verdana" panose="020B0604030504040204" pitchFamily="34" charset="0"/>
              </a:rPr>
            </a:br>
            <a:r>
              <a:rPr lang="en-GB" sz="4800" dirty="0" smtClean="0">
                <a:latin typeface="+mn-lt"/>
                <a:ea typeface="Verdana" panose="020B0604030504040204" pitchFamily="34" charset="0"/>
                <a:cs typeface="Verdana" panose="020B0604030504040204" pitchFamily="34" charset="0"/>
              </a:rPr>
              <a:t>Conclusions</a:t>
            </a:r>
            <a:r>
              <a:rPr lang="en-GB" sz="2800" dirty="0" smtClean="0">
                <a:latin typeface="+mn-lt"/>
                <a:ea typeface="Verdana" panose="020B0604030504040204" pitchFamily="34" charset="0"/>
                <a:cs typeface="Verdana" panose="020B0604030504040204" pitchFamily="34" charset="0"/>
              </a:rPr>
              <a:t> </a:t>
            </a:r>
            <a:endParaRPr lang="en-GB" sz="2800" dirty="0">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4294967295"/>
          </p:nvPr>
        </p:nvSpPr>
        <p:spPr>
          <a:xfrm>
            <a:off x="178146" y="1772822"/>
            <a:ext cx="8785225" cy="3959225"/>
          </a:xfrm>
          <a:prstGeom prst="rect">
            <a:avLst/>
          </a:prstGeom>
        </p:spPr>
        <p:txBody>
          <a:bodyPr>
            <a:noAutofit/>
          </a:bodyPr>
          <a:lstStyle/>
          <a:p>
            <a:r>
              <a:rPr lang="en-US" sz="4400" u="sng" dirty="0" smtClean="0"/>
              <a:t>Poor Response</a:t>
            </a:r>
            <a:r>
              <a:rPr lang="en-US" sz="4400" dirty="0" smtClean="0"/>
              <a:t/>
            </a:r>
            <a:br>
              <a:rPr lang="en-US" sz="4400" dirty="0" smtClean="0"/>
            </a:br>
            <a:r>
              <a:rPr lang="en-US" sz="4400" dirty="0" smtClean="0"/>
              <a:t>Adding </a:t>
            </a:r>
            <a:r>
              <a:rPr lang="en-US" sz="4400" dirty="0" err="1" smtClean="0"/>
              <a:t>ifosfamide</a:t>
            </a:r>
            <a:r>
              <a:rPr lang="en-US" sz="4400" dirty="0" smtClean="0"/>
              <a:t> and etoposide to MAP is associated with additional morbidity and has no effect on survival outcomes. </a:t>
            </a:r>
          </a:p>
        </p:txBody>
      </p:sp>
      <p:pic>
        <p:nvPicPr>
          <p:cNvPr id="4" name="Picture 6"/>
          <p:cNvPicPr>
            <a:picLocks noChangeAspect="1" noChangeArrowheads="1"/>
          </p:cNvPicPr>
          <p:nvPr/>
        </p:nvPicPr>
        <p:blipFill>
          <a:blip r:embed="rId3" cstate="print"/>
          <a:srcRect/>
          <a:stretch>
            <a:fillRect/>
          </a:stretch>
        </p:blipFill>
        <p:spPr bwMode="auto">
          <a:xfrm>
            <a:off x="7884370" y="188646"/>
            <a:ext cx="1079000" cy="214291"/>
          </a:xfrm>
          <a:prstGeom prst="rect">
            <a:avLst/>
          </a:prstGeom>
          <a:noFill/>
          <a:ln w="9525">
            <a:noFill/>
            <a:round/>
            <a:headEnd/>
            <a:tailEnd/>
          </a:ln>
          <a:effectLst/>
        </p:spPr>
      </p:pic>
    </p:spTree>
    <p:extLst>
      <p:ext uri="{BB962C8B-B14F-4D97-AF65-F5344CB8AC3E}">
        <p14:creationId xmlns:p14="http://schemas.microsoft.com/office/powerpoint/2010/main" val="3342515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612775" y="228600"/>
            <a:ext cx="8153400" cy="990600"/>
          </a:xfrm>
        </p:spPr>
        <p:txBody>
          <a:bodyPr>
            <a:normAutofit fontScale="90000"/>
          </a:bodyPr>
          <a:lstStyle/>
          <a:p>
            <a:pPr eaLnBrk="1" hangingPunct="1"/>
            <a:r>
              <a:rPr lang="el-GR" sz="3600" b="1" smtClean="0"/>
              <a:t>Ιστολογική ανταπόκριση μετά από εισαγωγική χημειοθεραπεία</a:t>
            </a:r>
          </a:p>
        </p:txBody>
      </p:sp>
      <p:sp>
        <p:nvSpPr>
          <p:cNvPr id="102402" name="2 - Θέση περιεχομένου"/>
          <p:cNvSpPr>
            <a:spLocks noGrp="1"/>
          </p:cNvSpPr>
          <p:nvPr>
            <p:ph sz="quarter" idx="1"/>
          </p:nvPr>
        </p:nvSpPr>
        <p:spPr>
          <a:xfrm>
            <a:off x="612775" y="1600200"/>
            <a:ext cx="8153400" cy="1328738"/>
          </a:xfrm>
        </p:spPr>
        <p:txBody>
          <a:bodyPr/>
          <a:lstStyle/>
          <a:p>
            <a:pPr eaLnBrk="1" hangingPunct="1"/>
            <a:r>
              <a:rPr lang="el-GR" sz="2400" smtClean="0"/>
              <a:t>Η οστική νέκρωση είναι ισχυρός προγνωστικός παράγοντας και σχετίζεται με </a:t>
            </a:r>
            <a:r>
              <a:rPr lang="en-US" sz="2400" smtClean="0">
                <a:latin typeface="Calibri" pitchFamily="34" charset="0"/>
              </a:rPr>
              <a:t>DFS </a:t>
            </a:r>
            <a:r>
              <a:rPr lang="el-GR" sz="2400" smtClean="0"/>
              <a:t>και </a:t>
            </a:r>
            <a:r>
              <a:rPr lang="en-US" sz="2400" smtClean="0">
                <a:latin typeface="Calibri" pitchFamily="34" charset="0"/>
              </a:rPr>
              <a:t>OS</a:t>
            </a:r>
          </a:p>
        </p:txBody>
      </p:sp>
      <p:sp>
        <p:nvSpPr>
          <p:cNvPr id="102403" name="4 - TextBox"/>
          <p:cNvSpPr txBox="1">
            <a:spLocks noChangeArrowheads="1"/>
          </p:cNvSpPr>
          <p:nvPr/>
        </p:nvSpPr>
        <p:spPr bwMode="auto">
          <a:xfrm>
            <a:off x="2286002" y="6072188"/>
            <a:ext cx="6715125" cy="461962"/>
          </a:xfrm>
          <a:prstGeom prst="rect">
            <a:avLst/>
          </a:prstGeom>
          <a:noFill/>
          <a:ln w="9525">
            <a:noFill/>
            <a:miter lim="800000"/>
            <a:headEnd/>
            <a:tailEnd/>
          </a:ln>
        </p:spPr>
        <p:txBody>
          <a:bodyPr>
            <a:spAutoFit/>
          </a:bodyPr>
          <a:lstStyle/>
          <a:p>
            <a:pPr algn="r"/>
            <a:r>
              <a:rPr lang="en-US" sz="1200">
                <a:solidFill>
                  <a:prstClr val="black"/>
                </a:solidFill>
              </a:rPr>
              <a:t>Rosen G, </a:t>
            </a:r>
            <a:r>
              <a:rPr lang="it-IT" sz="1200">
                <a:solidFill>
                  <a:prstClr val="black"/>
                </a:solidFill>
              </a:rPr>
              <a:t>et al. </a:t>
            </a:r>
            <a:r>
              <a:rPr lang="en-US" sz="1200">
                <a:solidFill>
                  <a:prstClr val="black"/>
                </a:solidFill>
              </a:rPr>
              <a:t>Cancer 1982;49(6):1221–30</a:t>
            </a:r>
          </a:p>
          <a:p>
            <a:pPr algn="r"/>
            <a:r>
              <a:rPr lang="en-US" sz="1200">
                <a:solidFill>
                  <a:prstClr val="black"/>
                </a:solidFill>
              </a:rPr>
              <a:t>Bielack SS, et al. J Clin Oncol 2002;20:776–90.</a:t>
            </a:r>
            <a:endParaRPr lang="el-GR" sz="1200">
              <a:solidFill>
                <a:prstClr val="black"/>
              </a:solidFill>
            </a:endParaRPr>
          </a:p>
        </p:txBody>
      </p:sp>
      <p:pic>
        <p:nvPicPr>
          <p:cNvPr id="102404" name="Picture 4" descr="http://library.med.utah.edu/WebPath/jpeg3/BONE004.jpg"/>
          <p:cNvPicPr>
            <a:picLocks noChangeAspect="1" noChangeArrowheads="1"/>
          </p:cNvPicPr>
          <p:nvPr/>
        </p:nvPicPr>
        <p:blipFill>
          <a:blip r:embed="rId3"/>
          <a:srcRect/>
          <a:stretch>
            <a:fillRect/>
          </a:stretch>
        </p:blipFill>
        <p:spPr bwMode="auto">
          <a:xfrm>
            <a:off x="1403350" y="2357438"/>
            <a:ext cx="2928938" cy="1928812"/>
          </a:xfrm>
          <a:prstGeom prst="rect">
            <a:avLst/>
          </a:prstGeom>
          <a:noFill/>
          <a:ln w="9525">
            <a:noFill/>
            <a:miter lim="800000"/>
            <a:headEnd/>
            <a:tailEnd/>
          </a:ln>
        </p:spPr>
      </p:pic>
      <p:pic>
        <p:nvPicPr>
          <p:cNvPr id="102405" name="Picture 6" descr="http://pathologyoutlines.com/caseofweek/case200769necrosis.jpg"/>
          <p:cNvPicPr>
            <a:picLocks noChangeAspect="1" noChangeArrowheads="1"/>
          </p:cNvPicPr>
          <p:nvPr/>
        </p:nvPicPr>
        <p:blipFill>
          <a:blip r:embed="rId4"/>
          <a:srcRect/>
          <a:stretch>
            <a:fillRect/>
          </a:stretch>
        </p:blipFill>
        <p:spPr bwMode="auto">
          <a:xfrm>
            <a:off x="4356100" y="2357438"/>
            <a:ext cx="2928938" cy="1928812"/>
          </a:xfrm>
          <a:prstGeom prst="rect">
            <a:avLst/>
          </a:prstGeom>
          <a:noFill/>
          <a:ln w="9525">
            <a:noFill/>
            <a:miter lim="800000"/>
            <a:headEnd/>
            <a:tailEnd/>
          </a:ln>
        </p:spPr>
      </p:pic>
      <p:pic>
        <p:nvPicPr>
          <p:cNvPr id="102406" name="Picture 8" descr="femoral_osteosarcoma_02_3"/>
          <p:cNvPicPr>
            <a:picLocks noChangeAspect="1" noChangeArrowheads="1"/>
          </p:cNvPicPr>
          <p:nvPr/>
        </p:nvPicPr>
        <p:blipFill>
          <a:blip r:embed="rId5"/>
          <a:srcRect/>
          <a:stretch>
            <a:fillRect/>
          </a:stretch>
        </p:blipFill>
        <p:spPr bwMode="auto">
          <a:xfrm>
            <a:off x="3500438" y="4286256"/>
            <a:ext cx="2028825" cy="1878013"/>
          </a:xfrm>
          <a:prstGeom prst="rect">
            <a:avLst/>
          </a:prstGeom>
          <a:noFill/>
          <a:ln w="9525">
            <a:noFill/>
            <a:miter lim="800000"/>
            <a:headEnd/>
            <a:tailEnd/>
          </a:ln>
        </p:spPr>
      </p:pic>
      <p:sp>
        <p:nvSpPr>
          <p:cNvPr id="102407" name="7 - TextBox"/>
          <p:cNvSpPr txBox="1">
            <a:spLocks noChangeArrowheads="1"/>
          </p:cNvSpPr>
          <p:nvPr/>
        </p:nvSpPr>
        <p:spPr bwMode="auto">
          <a:xfrm>
            <a:off x="2" y="4643443"/>
            <a:ext cx="3571875" cy="830997"/>
          </a:xfrm>
          <a:prstGeom prst="rect">
            <a:avLst/>
          </a:prstGeom>
          <a:noFill/>
          <a:ln w="9525">
            <a:noFill/>
            <a:miter lim="800000"/>
            <a:headEnd/>
            <a:tailEnd/>
          </a:ln>
        </p:spPr>
        <p:txBody>
          <a:bodyPr>
            <a:spAutoFit/>
          </a:bodyPr>
          <a:lstStyle/>
          <a:p>
            <a:r>
              <a:rPr lang="en-US" sz="1600">
                <a:solidFill>
                  <a:prstClr val="black"/>
                </a:solidFill>
              </a:rPr>
              <a:t>Poor responders with tumor necrosis </a:t>
            </a:r>
            <a:r>
              <a:rPr lang="el-GR" sz="1600">
                <a:solidFill>
                  <a:prstClr val="black"/>
                </a:solidFill>
              </a:rPr>
              <a:t>	</a:t>
            </a:r>
            <a:r>
              <a:rPr lang="en-US" sz="1600">
                <a:solidFill>
                  <a:prstClr val="black"/>
                </a:solidFill>
              </a:rPr>
              <a:t>&lt; 90%</a:t>
            </a:r>
            <a:endParaRPr lang="el-GR" sz="1600">
              <a:solidFill>
                <a:prstClr val="black"/>
              </a:solidFill>
            </a:endParaRPr>
          </a:p>
          <a:p>
            <a:endParaRPr lang="el-GR" sz="1600">
              <a:solidFill>
                <a:prstClr val="black"/>
              </a:solidFill>
            </a:endParaRPr>
          </a:p>
        </p:txBody>
      </p:sp>
      <p:sp>
        <p:nvSpPr>
          <p:cNvPr id="102408" name="8 - TextBox"/>
          <p:cNvSpPr txBox="1">
            <a:spLocks noChangeArrowheads="1"/>
          </p:cNvSpPr>
          <p:nvPr/>
        </p:nvSpPr>
        <p:spPr bwMode="auto">
          <a:xfrm>
            <a:off x="5500689" y="4572002"/>
            <a:ext cx="3643312" cy="584775"/>
          </a:xfrm>
          <a:prstGeom prst="rect">
            <a:avLst/>
          </a:prstGeom>
          <a:noFill/>
          <a:ln w="9525">
            <a:noFill/>
            <a:miter lim="800000"/>
            <a:headEnd/>
            <a:tailEnd/>
          </a:ln>
        </p:spPr>
        <p:txBody>
          <a:bodyPr>
            <a:spAutoFit/>
          </a:bodyPr>
          <a:lstStyle/>
          <a:p>
            <a:r>
              <a:rPr lang="en-US" sz="1600">
                <a:solidFill>
                  <a:prstClr val="black"/>
                </a:solidFill>
              </a:rPr>
              <a:t>Good responders with tumor necrosis </a:t>
            </a:r>
            <a:r>
              <a:rPr lang="el-GR" sz="1600">
                <a:solidFill>
                  <a:prstClr val="black"/>
                </a:solidFill>
              </a:rPr>
              <a:t>	</a:t>
            </a:r>
            <a:r>
              <a:rPr lang="en-US" sz="1600">
                <a:solidFill>
                  <a:prstClr val="black"/>
                </a:solidFill>
              </a:rPr>
              <a:t>&gt; 90% </a:t>
            </a:r>
          </a:p>
        </p:txBody>
      </p:sp>
    </p:spTree>
    <p:extLst>
      <p:ext uri="{BB962C8B-B14F-4D97-AF65-F5344CB8AC3E}">
        <p14:creationId xmlns:p14="http://schemas.microsoft.com/office/powerpoint/2010/main" val="402228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l-GR" altLang="en-US" b="1" smtClean="0">
                <a:solidFill>
                  <a:srgbClr val="EA648A"/>
                </a:solidFill>
              </a:rPr>
              <a:t>Καλύτερη έκβαση όταν αντιμετωπίζονται σε εξειδικευμένα κέντρα</a:t>
            </a:r>
            <a:endParaRPr lang="en-US" altLang="en-US" b="1" smtClean="0">
              <a:solidFill>
                <a:srgbClr val="EA648A"/>
              </a:solidFill>
            </a:endParaRPr>
          </a:p>
        </p:txBody>
      </p:sp>
      <p:pic>
        <p:nvPicPr>
          <p:cNvPr id="9219" name="Content Placeholder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350545" y="2813050"/>
            <a:ext cx="4687491" cy="3352800"/>
          </a:xfrm>
        </p:spPr>
      </p:pic>
      <p:sp>
        <p:nvSpPr>
          <p:cNvPr id="9220" name="TextBox 3"/>
          <p:cNvSpPr txBox="1">
            <a:spLocks noChangeArrowheads="1"/>
          </p:cNvSpPr>
          <p:nvPr/>
        </p:nvSpPr>
        <p:spPr bwMode="auto">
          <a:xfrm>
            <a:off x="6858000" y="6248402"/>
            <a:ext cx="2000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r>
              <a:rPr lang="en-US" altLang="en-US" smtClean="0">
                <a:solidFill>
                  <a:prstClr val="black"/>
                </a:solidFill>
              </a:rPr>
              <a:t>Derbel, PLOS One 2017</a:t>
            </a:r>
          </a:p>
          <a:p>
            <a:pPr defTabSz="457200" eaLnBrk="1" fontAlgn="base" hangingPunct="1">
              <a:spcBef>
                <a:spcPct val="0"/>
              </a:spcBef>
              <a:spcAft>
                <a:spcPct val="0"/>
              </a:spcAft>
            </a:pPr>
            <a:endParaRPr lang="en-US" altLang="en-US" smtClean="0">
              <a:solidFill>
                <a:prstClr val="black"/>
              </a:solidFill>
            </a:endParaRPr>
          </a:p>
        </p:txBody>
      </p:sp>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8" y="1295400"/>
            <a:ext cx="428386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6"/>
          <p:cNvSpPr txBox="1">
            <a:spLocks noChangeArrowheads="1"/>
          </p:cNvSpPr>
          <p:nvPr/>
        </p:nvSpPr>
        <p:spPr bwMode="auto">
          <a:xfrm>
            <a:off x="914400" y="5715002"/>
            <a:ext cx="2628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r>
              <a:rPr lang="el-GR" altLang="en-US" smtClean="0">
                <a:solidFill>
                  <a:prstClr val="black"/>
                </a:solidFill>
              </a:rPr>
              <a:t>Γαλλική αναδρομική μελέτη </a:t>
            </a:r>
          </a:p>
          <a:p>
            <a:pPr defTabSz="457200" eaLnBrk="1" fontAlgn="base" hangingPunct="1">
              <a:spcBef>
                <a:spcPct val="0"/>
              </a:spcBef>
              <a:spcAft>
                <a:spcPct val="0"/>
              </a:spcAft>
            </a:pPr>
            <a:endParaRPr lang="en-US" altLang="en-US" smtClean="0">
              <a:solidFill>
                <a:prstClr val="black"/>
              </a:solidFill>
            </a:endParaRPr>
          </a:p>
        </p:txBody>
      </p:sp>
      <p:sp>
        <p:nvSpPr>
          <p:cNvPr id="2" name="TextBox 1">
            <a:extLst>
              <a:ext uri="{FF2B5EF4-FFF2-40B4-BE49-F238E27FC236}"/>
            </a:extLst>
          </p:cNvPr>
          <p:cNvSpPr txBox="1"/>
          <p:nvPr/>
        </p:nvSpPr>
        <p:spPr>
          <a:xfrm>
            <a:off x="2457450" y="4627602"/>
            <a:ext cx="628650" cy="369332"/>
          </a:xfrm>
          <a:prstGeom prst="rect">
            <a:avLst/>
          </a:prstGeom>
          <a:noFill/>
        </p:spPr>
        <p:txBody>
          <a:bodyPr>
            <a:spAutoFit/>
          </a:bodyPr>
          <a:lstStyle/>
          <a:p>
            <a:pPr defTabSz="457200" fontAlgn="base">
              <a:spcBef>
                <a:spcPct val="0"/>
              </a:spcBef>
              <a:spcAft>
                <a:spcPct val="0"/>
              </a:spcAft>
              <a:defRPr/>
            </a:pPr>
            <a:r>
              <a:rPr lang="en-US" dirty="0">
                <a:solidFill>
                  <a:prstClr val="black"/>
                </a:solidFill>
                <a:highlight>
                  <a:srgbClr val="EA648A"/>
                </a:highlight>
                <a:latin typeface="Arial" charset="0"/>
                <a:cs typeface="Arial" charset="0"/>
              </a:rPr>
              <a:t>PFS</a:t>
            </a:r>
          </a:p>
        </p:txBody>
      </p:sp>
      <p:sp>
        <p:nvSpPr>
          <p:cNvPr id="3" name="TextBox 2">
            <a:extLst>
              <a:ext uri="{FF2B5EF4-FFF2-40B4-BE49-F238E27FC236}"/>
            </a:extLst>
          </p:cNvPr>
          <p:cNvSpPr txBox="1"/>
          <p:nvPr/>
        </p:nvSpPr>
        <p:spPr>
          <a:xfrm>
            <a:off x="6572250" y="2813050"/>
            <a:ext cx="571500" cy="369332"/>
          </a:xfrm>
          <a:prstGeom prst="rect">
            <a:avLst/>
          </a:prstGeom>
          <a:noFill/>
        </p:spPr>
        <p:txBody>
          <a:bodyPr>
            <a:spAutoFit/>
          </a:bodyPr>
          <a:lstStyle/>
          <a:p>
            <a:pPr defTabSz="457200" fontAlgn="base">
              <a:spcBef>
                <a:spcPct val="0"/>
              </a:spcBef>
              <a:spcAft>
                <a:spcPct val="0"/>
              </a:spcAft>
              <a:defRPr/>
            </a:pPr>
            <a:r>
              <a:rPr lang="en-US" dirty="0">
                <a:solidFill>
                  <a:prstClr val="black"/>
                </a:solidFill>
                <a:highlight>
                  <a:srgbClr val="EA648A"/>
                </a:highlight>
                <a:latin typeface="Arial" charset="0"/>
                <a:cs typeface="Arial" charset="0"/>
              </a:rPr>
              <a:t>OS</a:t>
            </a:r>
          </a:p>
        </p:txBody>
      </p:sp>
    </p:spTree>
    <p:extLst>
      <p:ext uri="{BB962C8B-B14F-4D97-AF65-F5344CB8AC3E}">
        <p14:creationId xmlns:p14="http://schemas.microsoft.com/office/powerpoint/2010/main" val="2760898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 - Τίτλος"/>
          <p:cNvSpPr>
            <a:spLocks noGrp="1"/>
          </p:cNvSpPr>
          <p:nvPr>
            <p:ph type="title"/>
          </p:nvPr>
        </p:nvSpPr>
        <p:spPr>
          <a:xfrm>
            <a:off x="612775" y="228600"/>
            <a:ext cx="8153400" cy="990600"/>
          </a:xfrm>
        </p:spPr>
        <p:txBody>
          <a:bodyPr/>
          <a:lstStyle/>
          <a:p>
            <a:pPr eaLnBrk="1" hangingPunct="1"/>
            <a:r>
              <a:rPr lang="el-GR" sz="4000" b="1" smtClean="0"/>
              <a:t>Ιστολογική Ανταπόκριση</a:t>
            </a:r>
          </a:p>
        </p:txBody>
      </p:sp>
      <p:sp>
        <p:nvSpPr>
          <p:cNvPr id="108546" name="2 - Θέση περιεχομένου"/>
          <p:cNvSpPr>
            <a:spLocks noGrp="1"/>
          </p:cNvSpPr>
          <p:nvPr>
            <p:ph sz="quarter" idx="1"/>
          </p:nvPr>
        </p:nvSpPr>
        <p:spPr>
          <a:xfrm>
            <a:off x="642939" y="1643064"/>
            <a:ext cx="8158162" cy="4071937"/>
          </a:xfrm>
          <a:ln w="19050">
            <a:solidFill>
              <a:srgbClr val="0070C0"/>
            </a:solidFill>
          </a:ln>
        </p:spPr>
        <p:txBody>
          <a:bodyPr/>
          <a:lstStyle/>
          <a:p>
            <a:pPr algn="ctr" eaLnBrk="1" hangingPunct="1">
              <a:buFont typeface="Wingdings" pitchFamily="2" charset="2"/>
              <a:buNone/>
            </a:pPr>
            <a:endParaRPr lang="en-US" smtClean="0"/>
          </a:p>
          <a:p>
            <a:pPr algn="ctr" eaLnBrk="1" hangingPunct="1">
              <a:buFont typeface="Wingdings" pitchFamily="2" charset="2"/>
              <a:buNone/>
            </a:pPr>
            <a:r>
              <a:rPr lang="el-GR" smtClean="0"/>
              <a:t>Πώς αντιμετωπίζονται μετεγχειρητικά οι ασθενείς με πτωχή ανταπόκριση σε εισαγωγική χημειοθεραπεία;</a:t>
            </a:r>
          </a:p>
          <a:p>
            <a:pPr algn="ctr" eaLnBrk="1" hangingPunct="1">
              <a:buFont typeface="Wingdings" pitchFamily="2" charset="2"/>
              <a:buNone/>
            </a:pPr>
            <a:endParaRPr lang="el-GR" smtClean="0"/>
          </a:p>
          <a:p>
            <a:pPr algn="ctr" eaLnBrk="1" hangingPunct="1">
              <a:buFont typeface="Wingdings" pitchFamily="2" charset="2"/>
              <a:buNone/>
            </a:pPr>
            <a:r>
              <a:rPr lang="el-GR" smtClean="0"/>
              <a:t>Αλλάζουμε το χημειοθεραπευτικό σχήμα;</a:t>
            </a:r>
          </a:p>
        </p:txBody>
      </p:sp>
    </p:spTree>
    <p:extLst>
      <p:ext uri="{BB962C8B-B14F-4D97-AF65-F5344CB8AC3E}">
        <p14:creationId xmlns:p14="http://schemas.microsoft.com/office/powerpoint/2010/main" val="797684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smtClean="0"/>
              <a:t>If </a:t>
            </a:r>
            <a:r>
              <a:rPr lang="en-US" dirty="0" err="1" smtClean="0"/>
              <a:t>postop</a:t>
            </a:r>
            <a:r>
              <a:rPr lang="en-US" dirty="0" smtClean="0"/>
              <a:t> &gt; 10% viable tumor</a:t>
            </a:r>
            <a:r>
              <a:rPr lang="en-US" dirty="0" smtClean="0">
                <a:sym typeface="Wingdings" pitchFamily="2" charset="2"/>
              </a:rPr>
              <a:t> change regimen ?</a:t>
            </a:r>
          </a:p>
          <a:p>
            <a:r>
              <a:rPr lang="en-US" dirty="0" smtClean="0">
                <a:sym typeface="Wingdings" pitchFamily="2" charset="2"/>
              </a:rPr>
              <a:t>If &lt;40 </a:t>
            </a:r>
            <a:r>
              <a:rPr lang="en-US" dirty="0" err="1" smtClean="0">
                <a:sym typeface="Wingdings" pitchFamily="2" charset="2"/>
              </a:rPr>
              <a:t>y.o</a:t>
            </a:r>
            <a:r>
              <a:rPr lang="en-US" dirty="0" smtClean="0">
                <a:sym typeface="Wingdings" pitchFamily="2" charset="2"/>
              </a:rPr>
              <a:t> add </a:t>
            </a:r>
            <a:r>
              <a:rPr lang="en-US" dirty="0" err="1" smtClean="0">
                <a:sym typeface="Wingdings" pitchFamily="2" charset="2"/>
              </a:rPr>
              <a:t>methotrexate</a:t>
            </a:r>
            <a:endParaRPr lang="en-US" dirty="0" smtClean="0">
              <a:sym typeface="Wingdings" pitchFamily="2" charset="2"/>
            </a:endParaRPr>
          </a:p>
          <a:p>
            <a:r>
              <a:rPr lang="en-US" dirty="0" smtClean="0">
                <a:sym typeface="Wingdings" pitchFamily="2" charset="2"/>
              </a:rPr>
              <a:t>If </a:t>
            </a:r>
            <a:r>
              <a:rPr lang="en-US" dirty="0" err="1" smtClean="0">
                <a:sym typeface="Wingdings" pitchFamily="2" charset="2"/>
              </a:rPr>
              <a:t>methotrexate</a:t>
            </a:r>
            <a:r>
              <a:rPr lang="en-US" dirty="0" smtClean="0">
                <a:sym typeface="Wingdings" pitchFamily="2" charset="2"/>
              </a:rPr>
              <a:t> intolerant </a:t>
            </a:r>
            <a:r>
              <a:rPr lang="en-US" dirty="0" err="1" smtClean="0">
                <a:sym typeface="Wingdings" pitchFamily="2" charset="2"/>
              </a:rPr>
              <a:t>ifo</a:t>
            </a:r>
            <a:r>
              <a:rPr lang="en-US" dirty="0" smtClean="0">
                <a:sym typeface="Wingdings" pitchFamily="2" charset="2"/>
              </a:rPr>
              <a:t> </a:t>
            </a:r>
          </a:p>
          <a:p>
            <a:r>
              <a:rPr lang="en-US" dirty="0" err="1" smtClean="0">
                <a:sym typeface="Wingdings" pitchFamily="2" charset="2"/>
              </a:rPr>
              <a:t>Adj</a:t>
            </a:r>
            <a:r>
              <a:rPr lang="en-US" dirty="0" smtClean="0">
                <a:sym typeface="Wingdings" pitchFamily="2" charset="2"/>
              </a:rPr>
              <a:t> RT if incompletely </a:t>
            </a:r>
            <a:r>
              <a:rPr lang="en-US" dirty="0" err="1" smtClean="0">
                <a:sym typeface="Wingdings" pitchFamily="2" charset="2"/>
              </a:rPr>
              <a:t>resected</a:t>
            </a:r>
            <a:endParaRPr lang="en-US" dirty="0">
              <a:sym typeface="Wingdings" pitchFamily="2" charset="2"/>
            </a:endParaRPr>
          </a:p>
        </p:txBody>
      </p:sp>
    </p:spTree>
    <p:extLst>
      <p:ext uri="{BB962C8B-B14F-4D97-AF65-F5344CB8AC3E}">
        <p14:creationId xmlns:p14="http://schemas.microsoft.com/office/powerpoint/2010/main" val="1082775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40" y="1988840"/>
            <a:ext cx="8584705" cy="2880320"/>
          </a:xfrm>
          <a:prstGeom prst="rect">
            <a:avLst/>
          </a:prstGeom>
        </p:spPr>
      </p:pic>
    </p:spTree>
    <p:extLst>
      <p:ext uri="{BB962C8B-B14F-4D97-AF65-F5344CB8AC3E}">
        <p14:creationId xmlns:p14="http://schemas.microsoft.com/office/powerpoint/2010/main" val="316684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Ewing sarcoma 	</a:t>
            </a:r>
            <a:endParaRPr lang="en-US" dirty="0"/>
          </a:p>
        </p:txBody>
      </p:sp>
    </p:spTree>
    <p:extLst>
      <p:ext uri="{BB962C8B-B14F-4D97-AF65-F5344CB8AC3E}">
        <p14:creationId xmlns:p14="http://schemas.microsoft.com/office/powerpoint/2010/main" val="2830728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Ewing’s molecular biology</a:t>
            </a:r>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4121499" cy="299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270" y="5085183"/>
            <a:ext cx="4904978" cy="159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0808"/>
            <a:ext cx="32403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8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INT-0091 TRIAL</a:t>
            </a:r>
            <a:endParaRPr lang="en-US" dirty="0"/>
          </a:p>
        </p:txBody>
      </p:sp>
      <p:sp>
        <p:nvSpPr>
          <p:cNvPr id="3" name="Content Placeholder 2"/>
          <p:cNvSpPr>
            <a:spLocks noGrp="1"/>
          </p:cNvSpPr>
          <p:nvPr>
            <p:ph idx="1"/>
          </p:nvPr>
        </p:nvSpPr>
        <p:spPr/>
        <p:txBody>
          <a:bodyPr>
            <a:normAutofit fontScale="92500"/>
          </a:bodyPr>
          <a:lstStyle/>
          <a:p>
            <a:r>
              <a:rPr lang="en-US" dirty="0" smtClean="0"/>
              <a:t>NON METASTATIC </a:t>
            </a:r>
          </a:p>
          <a:p>
            <a:pPr>
              <a:buNone/>
            </a:pPr>
            <a:r>
              <a:rPr lang="en-US" dirty="0" smtClean="0"/>
              <a:t>VACD (</a:t>
            </a:r>
            <a:r>
              <a:rPr lang="en-US" dirty="0" err="1" smtClean="0"/>
              <a:t>Doxo</a:t>
            </a:r>
            <a:r>
              <a:rPr lang="en-US" dirty="0" smtClean="0"/>
              <a:t>, </a:t>
            </a:r>
            <a:r>
              <a:rPr lang="en-US" dirty="0" err="1" smtClean="0"/>
              <a:t>Vincristine</a:t>
            </a:r>
            <a:r>
              <a:rPr lang="en-US" dirty="0" smtClean="0"/>
              <a:t>, </a:t>
            </a:r>
            <a:r>
              <a:rPr lang="en-US" dirty="0" err="1" smtClean="0"/>
              <a:t>Cycloph</a:t>
            </a:r>
            <a:r>
              <a:rPr lang="en-US" dirty="0" smtClean="0"/>
              <a:t>/</a:t>
            </a:r>
            <a:r>
              <a:rPr lang="en-US" dirty="0" err="1" smtClean="0"/>
              <a:t>Mesna</a:t>
            </a:r>
            <a:r>
              <a:rPr lang="en-US" dirty="0" smtClean="0"/>
              <a:t>, </a:t>
            </a:r>
            <a:r>
              <a:rPr lang="en-US" dirty="0" err="1" smtClean="0"/>
              <a:t>actinomycin</a:t>
            </a:r>
            <a:r>
              <a:rPr lang="en-US" dirty="0" smtClean="0"/>
              <a:t>-D at cycle 11)</a:t>
            </a:r>
          </a:p>
          <a:p>
            <a:pPr>
              <a:buNone/>
            </a:pPr>
            <a:r>
              <a:rPr lang="en-US" dirty="0" smtClean="0"/>
              <a:t>Vs VACD-IE (alternative with </a:t>
            </a:r>
            <a:r>
              <a:rPr lang="en-US" dirty="0" err="1" smtClean="0"/>
              <a:t>Ifo</a:t>
            </a:r>
            <a:r>
              <a:rPr lang="en-US" dirty="0" smtClean="0"/>
              <a:t>/</a:t>
            </a:r>
            <a:r>
              <a:rPr lang="en-US" dirty="0" err="1" smtClean="0"/>
              <a:t>Mesna</a:t>
            </a:r>
            <a:r>
              <a:rPr lang="en-US" dirty="0" smtClean="0"/>
              <a:t>/</a:t>
            </a:r>
            <a:r>
              <a:rPr lang="en-US" dirty="0" err="1" smtClean="0"/>
              <a:t>Etoposide</a:t>
            </a:r>
            <a:r>
              <a:rPr lang="en-US" dirty="0" smtClean="0"/>
              <a:t>)</a:t>
            </a:r>
          </a:p>
          <a:p>
            <a:pPr>
              <a:buNone/>
            </a:pPr>
            <a:r>
              <a:rPr lang="en-US" dirty="0" smtClean="0">
                <a:sym typeface="Wingdings" pitchFamily="2" charset="2"/>
              </a:rPr>
              <a:t>VACD-IE:  Increase of OS 11% (72% </a:t>
            </a:r>
            <a:r>
              <a:rPr lang="en-US" dirty="0" err="1" smtClean="0">
                <a:sym typeface="Wingdings" pitchFamily="2" charset="2"/>
              </a:rPr>
              <a:t>vs</a:t>
            </a:r>
            <a:r>
              <a:rPr lang="en-US" dirty="0" smtClean="0">
                <a:sym typeface="Wingdings" pitchFamily="2" charset="2"/>
              </a:rPr>
              <a:t> 61% )</a:t>
            </a:r>
          </a:p>
          <a:p>
            <a:pPr>
              <a:buNone/>
            </a:pPr>
            <a:r>
              <a:rPr lang="en-US" dirty="0" smtClean="0">
                <a:sym typeface="Wingdings" pitchFamily="2" charset="2"/>
              </a:rPr>
              <a:t>                      Increase of EFS</a:t>
            </a:r>
          </a:p>
          <a:p>
            <a:pPr>
              <a:buNone/>
            </a:pPr>
            <a:r>
              <a:rPr lang="en-US" dirty="0" smtClean="0">
                <a:sym typeface="Wingdings" pitchFamily="2" charset="2"/>
              </a:rPr>
              <a:t>                       decrease of incidence of local failure </a:t>
            </a:r>
            <a:endParaRPr lang="en-US" dirty="0"/>
          </a:p>
        </p:txBody>
      </p:sp>
    </p:spTree>
    <p:extLst>
      <p:ext uri="{BB962C8B-B14F-4D97-AF65-F5344CB8AC3E}">
        <p14:creationId xmlns:p14="http://schemas.microsoft.com/office/powerpoint/2010/main" val="150203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 xmlns:a16="http://schemas.microsoft.com/office/drawing/2014/main" id="{D47B03E9-37B7-4BA7-BBCE-F12834FA02E8}"/>
              </a:ext>
            </a:extLst>
          </p:cNvPr>
          <p:cNvPicPr>
            <a:picLocks noChangeAspect="1"/>
          </p:cNvPicPr>
          <p:nvPr/>
        </p:nvPicPr>
        <p:blipFill>
          <a:blip r:embed="rId2"/>
          <a:stretch>
            <a:fillRect/>
          </a:stretch>
        </p:blipFill>
        <p:spPr>
          <a:xfrm>
            <a:off x="0" y="27384"/>
            <a:ext cx="9144000" cy="6858000"/>
          </a:xfrm>
          <a:prstGeom prst="rect">
            <a:avLst/>
          </a:prstGeom>
        </p:spPr>
      </p:pic>
    </p:spTree>
    <p:extLst>
      <p:ext uri="{BB962C8B-B14F-4D97-AF65-F5344CB8AC3E}">
        <p14:creationId xmlns:p14="http://schemas.microsoft.com/office/powerpoint/2010/main" val="1655389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304806"/>
            <a:ext cx="8991600" cy="5872163"/>
          </a:xfrm>
          <a:prstGeom prst="rect">
            <a:avLst/>
          </a:prstGeom>
          <a:noFill/>
          <a:ln w="9525">
            <a:noFill/>
            <a:miter lim="800000"/>
            <a:headEnd/>
            <a:tailEnd/>
          </a:ln>
        </p:spPr>
      </p:pic>
    </p:spTree>
    <p:extLst>
      <p:ext uri="{BB962C8B-B14F-4D97-AF65-F5344CB8AC3E}">
        <p14:creationId xmlns:p14="http://schemas.microsoft.com/office/powerpoint/2010/main" val="1844954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 y="357166"/>
            <a:ext cx="8929717" cy="6143668"/>
          </a:xfrm>
          <a:prstGeom prst="rect">
            <a:avLst/>
          </a:prstGeom>
          <a:noFill/>
          <a:ln w="9525">
            <a:noFill/>
            <a:miter lim="800000"/>
            <a:headEnd/>
            <a:tailEnd/>
          </a:ln>
          <a:effectLst/>
        </p:spPr>
      </p:pic>
    </p:spTree>
    <p:extLst>
      <p:ext uri="{BB962C8B-B14F-4D97-AF65-F5344CB8AC3E}">
        <p14:creationId xmlns:p14="http://schemas.microsoft.com/office/powerpoint/2010/main" val="2126717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42846" y="285728"/>
            <a:ext cx="8643998" cy="6286544"/>
          </a:xfrm>
          <a:prstGeom prst="rect">
            <a:avLst/>
          </a:prstGeom>
          <a:noFill/>
          <a:ln w="9525">
            <a:noFill/>
            <a:miter lim="800000"/>
            <a:headEnd/>
            <a:tailEnd/>
          </a:ln>
          <a:effectLst/>
        </p:spPr>
      </p:pic>
    </p:spTree>
    <p:extLst>
      <p:ext uri="{BB962C8B-B14F-4D97-AF65-F5344CB8AC3E}">
        <p14:creationId xmlns:p14="http://schemas.microsoft.com/office/powerpoint/2010/main" val="2718570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FontTx/>
              <a:buNone/>
            </a:pPr>
            <a:r>
              <a:rPr sz="1000">
                <a:solidFill>
                  <a:srgbClr val="333333"/>
                </a:solidFill>
              </a:rPr>
              <a:t>Annals of Oncology, Volume 29, Issue Supplement_4, October 2018, Pages iv79–iv95, https://doi.org/10.1093/annonc/mdy310</a:t>
            </a:r>
          </a:p>
          <a:p>
            <a:pPr marL="0" indent="0" eaLnBrk="1" hangingPunct="1">
              <a:spcBef>
                <a:spcPct val="0"/>
              </a:spcBef>
              <a:spcAft>
                <a:spcPts val="600"/>
              </a:spcAft>
              <a:buFont typeface="Arial" panose="020B0604020202020204" pitchFamily="34" charset="0"/>
              <a:buNone/>
            </a:pPr>
            <a:r>
              <a:rPr sz="800">
                <a:solidFill>
                  <a:srgbClr val="2A2A2A"/>
                </a:solidFill>
              </a:rPr>
              <a:t>The content of this slide may be subject to copyright: please see the slide notes for details.</a:t>
            </a:r>
            <a:endParaRPr sz="800">
              <a:solidFill>
                <a:srgbClr val="333333"/>
              </a:solidFill>
            </a:endParaRPr>
          </a:p>
        </p:txBody>
      </p:sp>
      <p:sp>
        <p:nvSpPr>
          <p:cNvPr id="5123" name="Title 1"/>
          <p:cNvSpPr>
            <a:spLocks noGrp="1"/>
          </p:cNvSpPr>
          <p:nvPr>
            <p:ph type="title"/>
          </p:nvPr>
        </p:nvSpPr>
        <p:spPr>
          <a:xfrm>
            <a:off x="1463697" y="285734"/>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dirty="0" smtClean="0"/>
              <a:t> </a:t>
            </a:r>
            <a:r>
              <a:rPr lang="en-US" altLang="en-US" dirty="0"/>
              <a:t>General therapeutic strategy for the three most frequent bone sarcomas. </a:t>
            </a:r>
          </a:p>
        </p:txBody>
      </p:sp>
      <p:pic>
        <p:nvPicPr>
          <p:cNvPr id="5124" name="Picture 4"/>
          <p:cNvPicPr>
            <a:picLocks noChangeAspect="1"/>
          </p:cNvPicPr>
          <p:nvPr/>
        </p:nvPicPr>
        <p:blipFill>
          <a:blip r:embed="rId3"/>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a:stretch>
            <a:fillRect/>
          </a:stretch>
        </p:blipFill>
        <p:spPr>
          <a:xfrm>
            <a:off x="642912" y="1020628"/>
            <a:ext cx="7858180" cy="5000660"/>
          </a:xfrm>
          <a:prstGeom prst="rect">
            <a:avLst/>
          </a:prstGeom>
        </p:spPr>
      </p:pic>
    </p:spTree>
    <p:extLst>
      <p:ext uri="{BB962C8B-B14F-4D97-AF65-F5344CB8AC3E}">
        <p14:creationId xmlns:p14="http://schemas.microsoft.com/office/powerpoint/2010/main" val="41028530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rEECur</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000" y="1600200"/>
            <a:ext cx="6071999" cy="4525963"/>
          </a:xfrm>
        </p:spPr>
      </p:pic>
    </p:spTree>
    <p:extLst>
      <p:ext uri="{BB962C8B-B14F-4D97-AF65-F5344CB8AC3E}">
        <p14:creationId xmlns:p14="http://schemas.microsoft.com/office/powerpoint/2010/main" val="2464642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rEECur</a:t>
            </a:r>
            <a:r>
              <a:rPr lang="en-US" dirty="0" smtClean="0"/>
              <a:t> trial</a:t>
            </a:r>
            <a:endParaRPr lang="el-GR" dirty="0"/>
          </a:p>
        </p:txBody>
      </p:sp>
      <p:sp>
        <p:nvSpPr>
          <p:cNvPr id="3" name="Θέση περιεχομένου 2"/>
          <p:cNvSpPr>
            <a:spLocks noGrp="1"/>
          </p:cNvSpPr>
          <p:nvPr>
            <p:ph idx="1"/>
          </p:nvPr>
        </p:nvSpPr>
        <p:spPr>
          <a:xfrm>
            <a:off x="457200" y="1268760"/>
            <a:ext cx="8229600" cy="5472608"/>
          </a:xfrm>
        </p:spPr>
        <p:txBody>
          <a:bodyPr>
            <a:noAutofit/>
          </a:bodyPr>
          <a:lstStyle/>
          <a:p>
            <a:r>
              <a:rPr lang="en-US" sz="1200" dirty="0"/>
              <a:t>Background: Five-year survival of RR-ES is about 15%. Several chemotherapy regimens are used, but without robust evidence. </a:t>
            </a:r>
            <a:r>
              <a:rPr lang="en-US" sz="1200" dirty="0" err="1"/>
              <a:t>rEECur</a:t>
            </a:r>
            <a:r>
              <a:rPr lang="en-US" sz="1200" dirty="0"/>
              <a:t>, the first </a:t>
            </a:r>
            <a:r>
              <a:rPr lang="en-US" sz="1200" dirty="0" err="1"/>
              <a:t>randomised</a:t>
            </a:r>
            <a:r>
              <a:rPr lang="en-US" sz="1200" dirty="0"/>
              <a:t> controlled trial in this setting, is defining a standard of care, balancing efficacy and toxicity. Methods: Patients aged 4 to 50 with RR-ES and fit to receive chemotherapy were </a:t>
            </a:r>
            <a:r>
              <a:rPr lang="en-US" sz="1200" dirty="0" err="1"/>
              <a:t>randomised</a:t>
            </a:r>
            <a:r>
              <a:rPr lang="en-US" sz="1200" dirty="0"/>
              <a:t> between </a:t>
            </a:r>
            <a:r>
              <a:rPr lang="en-US" sz="1200" dirty="0" err="1"/>
              <a:t>topotecan</a:t>
            </a:r>
            <a:r>
              <a:rPr lang="en-US" sz="1200" dirty="0"/>
              <a:t> &amp; cyclophosphamide (TC), </a:t>
            </a:r>
            <a:r>
              <a:rPr lang="en-US" sz="1200" dirty="0" err="1"/>
              <a:t>irinotecan</a:t>
            </a:r>
            <a:r>
              <a:rPr lang="en-US" sz="1200" dirty="0"/>
              <a:t> &amp; </a:t>
            </a:r>
            <a:r>
              <a:rPr lang="en-US" sz="1200" dirty="0" err="1"/>
              <a:t>temolozomide</a:t>
            </a:r>
            <a:r>
              <a:rPr lang="en-US" sz="1200" dirty="0"/>
              <a:t> (IT), gemcitabine &amp; </a:t>
            </a:r>
            <a:r>
              <a:rPr lang="en-US" sz="1200" dirty="0" err="1"/>
              <a:t>docetaxel</a:t>
            </a:r>
            <a:r>
              <a:rPr lang="en-US" sz="1200" dirty="0"/>
              <a:t> (GD) or high-dose </a:t>
            </a:r>
            <a:r>
              <a:rPr lang="en-US" sz="1200" dirty="0" err="1"/>
              <a:t>ifosfamide</a:t>
            </a:r>
            <a:r>
              <a:rPr lang="en-US" sz="1200" dirty="0"/>
              <a:t> (IFOS). Primary outcome measure was objective response (OR) after 4 cycles by RECIST 1.1. Secondary outcomes included PFS, OS and toxicity. A probability-based Bayesian approach was used with multiple pairwise comparisons. At the first interim analysis patients allocated to GD had worse OR and PFS than the other arms and accrual to the GD arm was halted. The second interim assessment was planned to determine which arm should be closed when at least 75 evaluable patients had been recruited to the remaining arms and evaluated for the primary outcome measure. Results: 366 patients (87% RECIST-evaluable), recruited between 18/12/14 and 17/12/19, were </a:t>
            </a:r>
            <a:r>
              <a:rPr lang="en-US" sz="1200" dirty="0" err="1"/>
              <a:t>randomised</a:t>
            </a:r>
            <a:r>
              <a:rPr lang="en-US" sz="1200" dirty="0"/>
              <a:t> to TC (n=124), IT (118), GD (72) and IFOS (53). Median age was 20 years (range 4-49). Patients had: refractory disease (19%), first recurrence (66%), &gt; first recurrence (14%). Initial disease site was bone in (66%). Sites of progression were: primary site only (16%) </a:t>
            </a:r>
            <a:r>
              <a:rPr lang="en-US" sz="1200" dirty="0" err="1"/>
              <a:t>pleuropulmonary</a:t>
            </a:r>
            <a:r>
              <a:rPr lang="en-US" sz="1200" dirty="0"/>
              <a:t> only (32%), other metastatic (52%). At median follow up of 9.2 months, outcome in the IT arm was: response rate 20%, median PFS 4.7 months (95% CI: 3.4 to 5.7), median OS 13.9 months (95% CI: 10.6 to 18.1). The table shows, for each pairwise comparison of IT with the other open arms (randomly </a:t>
            </a:r>
            <a:r>
              <a:rPr lang="en-US" sz="1200" dirty="0" err="1"/>
              <a:t>labelled</a:t>
            </a:r>
            <a:r>
              <a:rPr lang="en-US" sz="1200" dirty="0"/>
              <a:t> A and B to maintain blinding), the probabilities that OR, PFS and OS were better for X than for each other arm (RR = risk ratio, HR = hazard ratio). For OR, PFS and OS, all comparisons </a:t>
            </a:r>
            <a:r>
              <a:rPr lang="en-US" sz="1200" dirty="0" err="1"/>
              <a:t>favoured</a:t>
            </a:r>
            <a:r>
              <a:rPr lang="en-US" sz="1200" dirty="0"/>
              <a:t> arms A and B. The main grade 3/4 adverse events (% patients with an event) for IT (left hand values) compared with A and B pooled were: vomiting (6% v 1%), nausea (6% v 0%), </a:t>
            </a:r>
            <a:r>
              <a:rPr lang="en-US" sz="1200" dirty="0" err="1"/>
              <a:t>diarrhoea</a:t>
            </a:r>
            <a:r>
              <a:rPr lang="en-US" sz="1200" dirty="0"/>
              <a:t> (17% v 0%), fatigue (3% v 1%) and febrile neutropenia (3% v 24%). Conclusions: The first </a:t>
            </a:r>
            <a:r>
              <a:rPr lang="en-US" sz="1200" dirty="0" err="1"/>
              <a:t>randomised</a:t>
            </a:r>
            <a:r>
              <a:rPr lang="en-US" sz="1200" dirty="0"/>
              <a:t> trial in RR-ES has shown that IT, used as a control arm in planned and ongoing </a:t>
            </a:r>
            <a:r>
              <a:rPr lang="en-US" sz="1200" dirty="0" err="1"/>
              <a:t>randomised</a:t>
            </a:r>
            <a:r>
              <a:rPr lang="en-US" sz="1200" dirty="0"/>
              <a:t> phase II studies in RR-ES, is less effective than A and B in achieving </a:t>
            </a:r>
            <a:r>
              <a:rPr lang="en-US" sz="1200" dirty="0" err="1"/>
              <a:t>tumour</a:t>
            </a:r>
            <a:r>
              <a:rPr lang="en-US" sz="1200" dirty="0"/>
              <a:t> shrinkage or prolonging PFS and OS. The remaining two arms are continuing to recruit patients. Clinical trial information: ISRCTN36453794.</a:t>
            </a:r>
          </a:p>
          <a:p>
            <a:endParaRPr lang="en-US" sz="1200" dirty="0"/>
          </a:p>
          <a:p>
            <a:r>
              <a:rPr lang="en-US" sz="1200" dirty="0"/>
              <a:t>Pairwise comparison	OR</a:t>
            </a:r>
          </a:p>
          <a:p>
            <a:r>
              <a:rPr lang="en-US" sz="1200" dirty="0" err="1"/>
              <a:t>Pr</a:t>
            </a:r>
            <a:r>
              <a:rPr lang="en-US" sz="1200" dirty="0"/>
              <a:t>(true RR &gt;1)	PFS</a:t>
            </a:r>
          </a:p>
          <a:p>
            <a:r>
              <a:rPr lang="en-US" sz="1200" dirty="0" err="1"/>
              <a:t>Pr</a:t>
            </a:r>
            <a:r>
              <a:rPr lang="en-US" sz="1200" dirty="0"/>
              <a:t>(true HR &lt;1)	OS</a:t>
            </a:r>
          </a:p>
          <a:p>
            <a:r>
              <a:rPr lang="en-US" sz="1200" dirty="0" err="1"/>
              <a:t>Pr</a:t>
            </a:r>
            <a:r>
              <a:rPr lang="en-US" sz="1200" dirty="0"/>
              <a:t>(true HR &lt;1)</a:t>
            </a:r>
          </a:p>
          <a:p>
            <a:r>
              <a:rPr lang="en-US" sz="1200" dirty="0"/>
              <a:t>IT v A	41%	7%	32%</a:t>
            </a:r>
          </a:p>
          <a:p>
            <a:r>
              <a:rPr lang="en-US" sz="1200" dirty="0"/>
              <a:t>IT v B	44%	33%	38%</a:t>
            </a:r>
          </a:p>
          <a:p>
            <a:endParaRPr lang="el-GR" sz="1200" dirty="0"/>
          </a:p>
        </p:txBody>
      </p:sp>
    </p:spTree>
    <p:extLst>
      <p:ext uri="{BB962C8B-B14F-4D97-AF65-F5344CB8AC3E}">
        <p14:creationId xmlns:p14="http://schemas.microsoft.com/office/powerpoint/2010/main" val="3143159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Systemic treatments</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99" y="2132857"/>
            <a:ext cx="7123810" cy="3285715"/>
          </a:xfrm>
          <a:prstGeom prst="rect">
            <a:avLst/>
          </a:prstGeom>
        </p:spPr>
      </p:pic>
    </p:spTree>
    <p:extLst>
      <p:ext uri="{BB962C8B-B14F-4D97-AF65-F5344CB8AC3E}">
        <p14:creationId xmlns:p14="http://schemas.microsoft.com/office/powerpoint/2010/main" val="1036435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Ewing sarcomas</a:t>
            </a:r>
            <a:endParaRPr lang="el-GR" dirty="0"/>
          </a:p>
        </p:txBody>
      </p:sp>
      <p:sp>
        <p:nvSpPr>
          <p:cNvPr id="3" name="Θέση περιεχομένου 2"/>
          <p:cNvSpPr>
            <a:spLocks noGrp="1"/>
          </p:cNvSpPr>
          <p:nvPr>
            <p:ph idx="1"/>
          </p:nvPr>
        </p:nvSpPr>
        <p:spPr>
          <a:xfrm>
            <a:off x="457200" y="1600200"/>
            <a:ext cx="8229600" cy="2980927"/>
          </a:xfrm>
        </p:spPr>
        <p:txBody>
          <a:bodyPr>
            <a:normAutofit fontScale="77500" lnSpcReduction="20000"/>
          </a:bodyPr>
          <a:lstStyle/>
          <a:p>
            <a:r>
              <a:rPr lang="en-US" dirty="0" smtClean="0"/>
              <a:t>TK216: Small molecule EWS/FLI1 inhibitor (</a:t>
            </a:r>
            <a:r>
              <a:rPr lang="en-US" dirty="0" err="1" smtClean="0"/>
              <a:t>ets</a:t>
            </a:r>
            <a:r>
              <a:rPr lang="en-US" dirty="0" smtClean="0"/>
              <a:t> transcription factor inhibitor)</a:t>
            </a:r>
          </a:p>
          <a:p>
            <a:r>
              <a:rPr lang="en-US" dirty="0"/>
              <a:t>Phase I study of TK216, a novel anti-ETS agent for Ewing sarcoma</a:t>
            </a:r>
          </a:p>
          <a:p>
            <a:r>
              <a:rPr lang="en-US" dirty="0" smtClean="0"/>
              <a:t>Observed </a:t>
            </a:r>
            <a:r>
              <a:rPr lang="en-US" dirty="0"/>
              <a:t>efficacy was partial response (PR) 18% (2/11), stable disease 45% (5/11), for an overall clinical benefit rate of 64% (7/11). 3 of the patients experienced PD before reaching C2 evaluation (overall PD 36% (4/11).</a:t>
            </a:r>
            <a:endParaRPr lang="en-US" dirty="0" smtClean="0"/>
          </a:p>
          <a:p>
            <a:endParaRPr lang="el-GR" dirty="0"/>
          </a:p>
        </p:txBody>
      </p:sp>
      <p:sp>
        <p:nvSpPr>
          <p:cNvPr id="4" name="TextBox 3"/>
          <p:cNvSpPr txBox="1"/>
          <p:nvPr/>
        </p:nvSpPr>
        <p:spPr>
          <a:xfrm>
            <a:off x="395536" y="6366520"/>
            <a:ext cx="8208912" cy="230832"/>
          </a:xfrm>
          <a:prstGeom prst="rect">
            <a:avLst/>
          </a:prstGeom>
          <a:noFill/>
        </p:spPr>
        <p:txBody>
          <a:bodyPr wrap="square" rtlCol="0">
            <a:spAutoFit/>
          </a:bodyPr>
          <a:lstStyle/>
          <a:p>
            <a:r>
              <a:rPr lang="en-US" sz="900" dirty="0">
                <a:solidFill>
                  <a:prstClr val="black"/>
                </a:solidFill>
              </a:rPr>
              <a:t>Annals of Oncology (2020) 31 (suppl_4): S914-S933. </a:t>
            </a:r>
            <a:r>
              <a:rPr lang="en-US" sz="900" dirty="0" smtClean="0">
                <a:solidFill>
                  <a:prstClr val="black"/>
                </a:solidFill>
              </a:rPr>
              <a:t>10.1016/</a:t>
            </a:r>
            <a:r>
              <a:rPr lang="en-US" sz="900" dirty="0" err="1" smtClean="0">
                <a:solidFill>
                  <a:prstClr val="black"/>
                </a:solidFill>
              </a:rPr>
              <a:t>annonc</a:t>
            </a:r>
            <a:r>
              <a:rPr lang="en-US" sz="900" dirty="0" smtClean="0">
                <a:solidFill>
                  <a:prstClr val="black"/>
                </a:solidFill>
              </a:rPr>
              <a:t>/annonc288, ESMO2020</a:t>
            </a:r>
            <a:endParaRPr lang="el-GR" sz="900"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264" y="4379976"/>
            <a:ext cx="4443984" cy="1901952"/>
          </a:xfrm>
          <a:prstGeom prst="rect">
            <a:avLst/>
          </a:prstGeom>
        </p:spPr>
      </p:pic>
    </p:spTree>
    <p:extLst>
      <p:ext uri="{BB962C8B-B14F-4D97-AF65-F5344CB8AC3E}">
        <p14:creationId xmlns:p14="http://schemas.microsoft.com/office/powerpoint/2010/main" val="744268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Nivo-sutent</a:t>
            </a:r>
            <a:r>
              <a:rPr lang="en-US" dirty="0" smtClean="0"/>
              <a:t>, bone sarcomas</a:t>
            </a:r>
            <a:endParaRPr lang="el-GR" dirty="0"/>
          </a:p>
        </p:txBody>
      </p:sp>
      <p:sp>
        <p:nvSpPr>
          <p:cNvPr id="3" name="Θέση περιεχομένου 2"/>
          <p:cNvSpPr>
            <a:spLocks noGrp="1"/>
          </p:cNvSpPr>
          <p:nvPr>
            <p:ph idx="1"/>
          </p:nvPr>
        </p:nvSpPr>
        <p:spPr/>
        <p:txBody>
          <a:bodyPr>
            <a:normAutofit fontScale="47500" lnSpcReduction="20000"/>
          </a:bodyPr>
          <a:lstStyle/>
          <a:p>
            <a:r>
              <a:rPr lang="en-US" dirty="0"/>
              <a:t>Background: Herein, we present the results of the cohort on advanced bone sarcoma patients of the phase II part of the IMMUNOSARC study (NCT03277924), a European </a:t>
            </a:r>
            <a:r>
              <a:rPr lang="en-US" dirty="0" err="1"/>
              <a:t>multicentre</a:t>
            </a:r>
            <a:r>
              <a:rPr lang="en-US" dirty="0"/>
              <a:t> phase I-II trial aimed at investigating the activity of the combination of </a:t>
            </a:r>
            <a:r>
              <a:rPr lang="en-US" dirty="0" err="1"/>
              <a:t>sunitinib</a:t>
            </a:r>
            <a:r>
              <a:rPr lang="en-US" dirty="0"/>
              <a:t> (SU) and </a:t>
            </a:r>
            <a:r>
              <a:rPr lang="en-US" dirty="0" err="1"/>
              <a:t>nivolumab</a:t>
            </a:r>
            <a:r>
              <a:rPr lang="en-US" dirty="0"/>
              <a:t> (NI) in selected advanced sarcoma subtypes. Methods: Adult, pre-treated, progressing patients, ECOG 0-1, with a diagnosis of osteosarcoma, high-grade bone sarcoma, Ewing sarcoma, </a:t>
            </a:r>
            <a:r>
              <a:rPr lang="en-US" dirty="0" err="1"/>
              <a:t>chondrosarcoma</a:t>
            </a:r>
            <a:r>
              <a:rPr lang="en-US" dirty="0"/>
              <a:t> or dedifferentiated </a:t>
            </a:r>
            <a:r>
              <a:rPr lang="en-US" dirty="0" err="1"/>
              <a:t>chondrosarcoma</a:t>
            </a:r>
            <a:r>
              <a:rPr lang="en-US" dirty="0"/>
              <a:t> were eligible. SU 37.5 mg/day as induction was given days 1-14 and then reduced to 25mg/day continuously. NI was administered at 3 mg/Kg every 2 weeks from week 3. SU-NI was maintained up to progression or intolerance. Primary end-point was progression-free survival rate (PFSR) at 6 months (H1: PFSR 6-months: 15%). Secondary end-points: overall survival (OS), objective response rate (ORR) by RECIST v 1.1 and toxicity. Results: From Nov 2017 to Dec 2018, 40 eligible patients were included: (M/F = 27/13), median age 47 years (range 21-74), ECOG 0 in 11 (27%) cases, 36 (90%) were metastatic, 4 (10%) locally advanced. Histology: 17 osteosarcomas (43%), 14 </a:t>
            </a:r>
            <a:r>
              <a:rPr lang="en-US" dirty="0" err="1"/>
              <a:t>chondrosarcomas</a:t>
            </a:r>
            <a:r>
              <a:rPr lang="en-US" dirty="0"/>
              <a:t> (35%) (4 dedifferentiated), 8 Ewing sarcomas (20%), 1 bone undifferentiated pleomorphic sarcoma (2%). PFSR at 6 months based on local evaluation was 32%. At a median FU of 12.5 months (2-26), median PFS was 3.7 months (95% IC 3.4-4) while median OS was 14.2 months (95%CI: 7.1-21.3). OS rate at 3 and 6 months were 87% and 73%, respectively. ORR by RECIST: 1 CR (2.5%) (1 patient with dedifferentiated </a:t>
            </a:r>
            <a:r>
              <a:rPr lang="en-US" dirty="0" err="1"/>
              <a:t>chondrosarcoma</a:t>
            </a:r>
            <a:r>
              <a:rPr lang="en-US" dirty="0"/>
              <a:t>, lasting 22 months and on going), 1 PR (2.5%) (1 patient with osteosarcoma, lasting 5.7 months), 22 SD (55%, lasting &gt; 6 months in 45% of the cases) and 16 PD (40%). G3/5 toxicities are detailed in Table. </a:t>
            </a:r>
            <a:r>
              <a:rPr lang="en-US" b="1" u="sng" dirty="0"/>
              <a:t>Conclusions: The trial met its primary endpoint in the cohort of patients with advanced bone sarcoma, with &gt; 30% of patients free from progression at 6 months</a:t>
            </a:r>
            <a:r>
              <a:rPr lang="en-US" dirty="0"/>
              <a:t>. Pre-planned tumor microenvironment genomic, exploratory analysis on pre and post-treatment tumor samples is on going. Clinical trial information: NCT03277924.</a:t>
            </a:r>
            <a:endParaRPr lang="el-GR" dirty="0"/>
          </a:p>
        </p:txBody>
      </p:sp>
    </p:spTree>
    <p:extLst>
      <p:ext uri="{BB962C8B-B14F-4D97-AF65-F5344CB8AC3E}">
        <p14:creationId xmlns:p14="http://schemas.microsoft.com/office/powerpoint/2010/main" val="3129899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6896" y="274638"/>
            <a:ext cx="8229600" cy="1143000"/>
          </a:xfrm>
        </p:spPr>
        <p:txBody>
          <a:bodyPr>
            <a:normAutofit fontScale="90000"/>
          </a:bodyPr>
          <a:lstStyle/>
          <a:p>
            <a:r>
              <a:rPr lang="en-US" dirty="0" smtClean="0"/>
              <a:t>BCOR rearranged sarcomas </a:t>
            </a:r>
            <a:br>
              <a:rPr lang="en-US" dirty="0" smtClean="0"/>
            </a:br>
            <a:endParaRPr lang="el-GR" dirty="0"/>
          </a:p>
        </p:txBody>
      </p:sp>
      <p:sp>
        <p:nvSpPr>
          <p:cNvPr id="3" name="TextBox 2"/>
          <p:cNvSpPr txBox="1"/>
          <p:nvPr/>
        </p:nvSpPr>
        <p:spPr>
          <a:xfrm>
            <a:off x="899593" y="2060848"/>
            <a:ext cx="6768752" cy="1754326"/>
          </a:xfrm>
          <a:prstGeom prst="rect">
            <a:avLst/>
          </a:prstGeom>
          <a:noFill/>
        </p:spPr>
        <p:txBody>
          <a:bodyPr wrap="square" rtlCol="0">
            <a:spAutoFit/>
          </a:bodyPr>
          <a:lstStyle/>
          <a:p>
            <a:r>
              <a:rPr lang="en-US" dirty="0" smtClean="0">
                <a:solidFill>
                  <a:prstClr val="black"/>
                </a:solidFill>
              </a:rPr>
              <a:t>Undifferentiated round cell sarcomas </a:t>
            </a:r>
            <a:r>
              <a:rPr lang="en-US" dirty="0">
                <a:solidFill>
                  <a:prstClr val="black"/>
                </a:solidFill>
              </a:rPr>
              <a:t> (Ewing-like sarcomas</a:t>
            </a:r>
            <a:r>
              <a:rPr lang="en-US" dirty="0" smtClean="0">
                <a:solidFill>
                  <a:prstClr val="black"/>
                </a:solidFill>
              </a:rPr>
              <a:t>) with BCOR genetic alterations</a:t>
            </a:r>
            <a:endParaRPr lang="en-US" dirty="0">
              <a:solidFill>
                <a:prstClr val="black"/>
              </a:solidFill>
            </a:endParaRPr>
          </a:p>
          <a:p>
            <a:endParaRPr lang="en-US" dirty="0" smtClean="0">
              <a:solidFill>
                <a:prstClr val="black"/>
              </a:solidFill>
            </a:endParaRPr>
          </a:p>
          <a:p>
            <a:pPr marL="285750" indent="-285750">
              <a:buFont typeface="Arial" pitchFamily="34" charset="0"/>
              <a:buChar char="•"/>
            </a:pPr>
            <a:r>
              <a:rPr lang="en-US" dirty="0" smtClean="0">
                <a:solidFill>
                  <a:prstClr val="black"/>
                </a:solidFill>
              </a:rPr>
              <a:t>BCOR/CCNB3 and </a:t>
            </a:r>
          </a:p>
          <a:p>
            <a:pPr marL="285750" indent="-285750">
              <a:buFont typeface="Arial" pitchFamily="34" charset="0"/>
              <a:buChar char="•"/>
            </a:pPr>
            <a:r>
              <a:rPr lang="en-US" dirty="0" smtClean="0">
                <a:solidFill>
                  <a:prstClr val="black"/>
                </a:solidFill>
              </a:rPr>
              <a:t>BCOR/MAML3 fusion genes and </a:t>
            </a:r>
          </a:p>
          <a:p>
            <a:pPr marL="285750" indent="-285750">
              <a:buFont typeface="Arial" pitchFamily="34" charset="0"/>
              <a:buChar char="•"/>
            </a:pPr>
            <a:r>
              <a:rPr lang="en-US" dirty="0" smtClean="0">
                <a:solidFill>
                  <a:prstClr val="black"/>
                </a:solidFill>
              </a:rPr>
              <a:t>BCOR ITD (internal tandem duplications)</a:t>
            </a:r>
            <a:endParaRPr lang="el-GR" dirty="0">
              <a:solidFill>
                <a:prstClr val="black"/>
              </a:solidFill>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384"/>
            <a:ext cx="1681738" cy="1532106"/>
          </a:xfrm>
          <a:prstGeom prst="rect">
            <a:avLst/>
          </a:prstGeom>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6" y="3933060"/>
            <a:ext cx="498633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850" y="4149084"/>
            <a:ext cx="27686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44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38944" y="197768"/>
            <a:ext cx="7797552" cy="1143000"/>
          </a:xfrm>
        </p:spPr>
        <p:txBody>
          <a:bodyPr/>
          <a:lstStyle/>
          <a:p>
            <a:r>
              <a:rPr lang="en-US" dirty="0" smtClean="0"/>
              <a:t>Discussion for treatment options</a:t>
            </a:r>
            <a:endParaRPr lang="el-GR" dirty="0"/>
          </a:p>
        </p:txBody>
      </p:sp>
      <p:sp>
        <p:nvSpPr>
          <p:cNvPr id="3" name="Ορθογώνιο 2"/>
          <p:cNvSpPr/>
          <p:nvPr/>
        </p:nvSpPr>
        <p:spPr>
          <a:xfrm>
            <a:off x="971601" y="1340768"/>
            <a:ext cx="7272808" cy="1754326"/>
          </a:xfrm>
          <a:prstGeom prst="rect">
            <a:avLst/>
          </a:prstGeom>
        </p:spPr>
        <p:txBody>
          <a:bodyPr wrap="square">
            <a:spAutoFit/>
          </a:bodyPr>
          <a:lstStyle/>
          <a:p>
            <a:pPr marL="285750" indent="-285750">
              <a:buFont typeface="Arial" pitchFamily="34" charset="0"/>
              <a:buChar char="•"/>
            </a:pPr>
            <a:r>
              <a:rPr lang="en-US" dirty="0">
                <a:solidFill>
                  <a:prstClr val="black"/>
                </a:solidFill>
              </a:rPr>
              <a:t>E</a:t>
            </a:r>
            <a:r>
              <a:rPr lang="en-US" dirty="0" smtClean="0">
                <a:solidFill>
                  <a:prstClr val="black"/>
                </a:solidFill>
              </a:rPr>
              <a:t>xpression data from BCOR sarcomas analyses show a different profile from Ewing sarcomas </a:t>
            </a:r>
          </a:p>
          <a:p>
            <a:pPr marL="285750" indent="-285750">
              <a:buFont typeface="Arial" pitchFamily="34" charset="0"/>
              <a:buChar char="•"/>
            </a:pPr>
            <a:r>
              <a:rPr lang="en-US" dirty="0" smtClean="0">
                <a:solidFill>
                  <a:prstClr val="black"/>
                </a:solidFill>
              </a:rPr>
              <a:t>Morphology and histopathology is distinct from Ewing sarcomas and other undifferentiated round cell sarcomas</a:t>
            </a:r>
          </a:p>
          <a:p>
            <a:endParaRPr lang="en-US" dirty="0">
              <a:solidFill>
                <a:prstClr val="black"/>
              </a:solidFill>
            </a:endParaRPr>
          </a:p>
          <a:p>
            <a:endParaRPr lang="el-GR" dirty="0">
              <a:solidFill>
                <a:prstClr val="black"/>
              </a:solidFill>
            </a:endParaRPr>
          </a:p>
        </p:txBody>
      </p:sp>
      <p:sp>
        <p:nvSpPr>
          <p:cNvPr id="4" name="TextBox 3"/>
          <p:cNvSpPr txBox="1"/>
          <p:nvPr/>
        </p:nvSpPr>
        <p:spPr>
          <a:xfrm>
            <a:off x="1532918" y="1556792"/>
            <a:ext cx="6692940" cy="1077218"/>
          </a:xfrm>
          <a:prstGeom prst="rect">
            <a:avLst/>
          </a:prstGeom>
          <a:solidFill>
            <a:srgbClr val="FFFF00"/>
          </a:solidFill>
        </p:spPr>
        <p:txBody>
          <a:bodyPr wrap="square" rtlCol="0">
            <a:spAutoFit/>
          </a:bodyPr>
          <a:lstStyle/>
          <a:p>
            <a:r>
              <a:rPr lang="en-US" sz="3200" dirty="0" smtClean="0">
                <a:solidFill>
                  <a:srgbClr val="FF0000"/>
                </a:solidFill>
              </a:rPr>
              <a:t>Should BCOR rearranged sarcomas be treated like Ewing sarcomas?</a:t>
            </a:r>
            <a:endParaRPr lang="el-GR" sz="3200" dirty="0">
              <a:solidFill>
                <a:srgbClr val="FF00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787444"/>
            <a:ext cx="3420380" cy="33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996952"/>
            <a:ext cx="5075211" cy="280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539553" y="5949282"/>
            <a:ext cx="8136904" cy="954107"/>
          </a:xfrm>
          <a:prstGeom prst="rect">
            <a:avLst/>
          </a:prstGeom>
        </p:spPr>
        <p:txBody>
          <a:bodyPr wrap="square">
            <a:spAutoFit/>
          </a:bodyPr>
          <a:lstStyle/>
          <a:p>
            <a:r>
              <a:rPr lang="en-US" sz="1400" dirty="0" err="1">
                <a:solidFill>
                  <a:prstClr val="black"/>
                </a:solidFill>
              </a:rPr>
              <a:t>Pierron</a:t>
            </a:r>
            <a:r>
              <a:rPr lang="en-US" sz="1400" dirty="0">
                <a:solidFill>
                  <a:prstClr val="black"/>
                </a:solidFill>
              </a:rPr>
              <a:t> </a:t>
            </a:r>
            <a:r>
              <a:rPr lang="en-US" sz="1400" dirty="0" smtClean="0">
                <a:solidFill>
                  <a:prstClr val="black"/>
                </a:solidFill>
              </a:rPr>
              <a:t>G, </a:t>
            </a:r>
            <a:r>
              <a:rPr lang="en-US" sz="1400" dirty="0">
                <a:solidFill>
                  <a:prstClr val="black"/>
                </a:solidFill>
              </a:rPr>
              <a:t>et al. A new subtype of bone sarcoma defined by BCOR-CCNB3 gene fusion. Nat Genet. 2012 Mar 4;44(4):</a:t>
            </a:r>
            <a:r>
              <a:rPr lang="en-US" sz="1400" dirty="0" smtClean="0">
                <a:solidFill>
                  <a:prstClr val="black"/>
                </a:solidFill>
              </a:rPr>
              <a:t>461-6</a:t>
            </a:r>
          </a:p>
          <a:p>
            <a:r>
              <a:rPr lang="en-US" sz="1400" dirty="0" smtClean="0">
                <a:solidFill>
                  <a:prstClr val="black"/>
                </a:solidFill>
              </a:rPr>
              <a:t>Watson </a:t>
            </a:r>
            <a:r>
              <a:rPr lang="en-US" sz="1400" dirty="0" err="1" smtClean="0">
                <a:solidFill>
                  <a:prstClr val="black"/>
                </a:solidFill>
              </a:rPr>
              <a:t>S,et</a:t>
            </a:r>
            <a:r>
              <a:rPr lang="en-US" sz="1400" dirty="0" smtClean="0">
                <a:solidFill>
                  <a:prstClr val="black"/>
                </a:solidFill>
              </a:rPr>
              <a:t> </a:t>
            </a:r>
            <a:r>
              <a:rPr lang="en-US" sz="1400" dirty="0">
                <a:solidFill>
                  <a:prstClr val="black"/>
                </a:solidFill>
              </a:rPr>
              <a:t>al. </a:t>
            </a:r>
            <a:r>
              <a:rPr lang="en-US" sz="1400" dirty="0" err="1">
                <a:solidFill>
                  <a:prstClr val="black"/>
                </a:solidFill>
              </a:rPr>
              <a:t>Transcriptomic</a:t>
            </a:r>
            <a:r>
              <a:rPr lang="en-US" sz="1400" dirty="0">
                <a:solidFill>
                  <a:prstClr val="black"/>
                </a:solidFill>
              </a:rPr>
              <a:t> definition of molecular subgroups of small round cell sarcomas. J </a:t>
            </a:r>
            <a:r>
              <a:rPr lang="en-US" sz="1400" dirty="0" err="1">
                <a:solidFill>
                  <a:prstClr val="black"/>
                </a:solidFill>
              </a:rPr>
              <a:t>Pathol</a:t>
            </a:r>
            <a:r>
              <a:rPr lang="en-US" sz="1400" dirty="0">
                <a:solidFill>
                  <a:prstClr val="black"/>
                </a:solidFill>
              </a:rPr>
              <a:t>. 2018 May;245(1):29-40</a:t>
            </a:r>
            <a:endParaRPr lang="el-GR" sz="1400" dirty="0">
              <a:solidFill>
                <a:prstClr val="black"/>
              </a:solidFill>
            </a:endParaRP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71068"/>
            <a:ext cx="1393705" cy="1269700"/>
          </a:xfrm>
          <a:prstGeom prst="rect">
            <a:avLst/>
          </a:prstGeom>
        </p:spPr>
      </p:pic>
    </p:spTree>
    <p:extLst>
      <p:ext uri="{BB962C8B-B14F-4D97-AF65-F5344CB8AC3E}">
        <p14:creationId xmlns:p14="http://schemas.microsoft.com/office/powerpoint/2010/main" val="1409112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lstStyle/>
          <a:p>
            <a:r>
              <a:rPr lang="en-US" dirty="0" smtClean="0"/>
              <a:t>Meta-analysis</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582910"/>
            <a:ext cx="5832648" cy="4106199"/>
          </a:xfrm>
          <a:prstGeom prst="rect">
            <a:avLst/>
          </a:prstGeom>
        </p:spPr>
      </p:pic>
      <p:sp>
        <p:nvSpPr>
          <p:cNvPr id="4" name="Ορθογώνιο 3"/>
          <p:cNvSpPr/>
          <p:nvPr/>
        </p:nvSpPr>
        <p:spPr>
          <a:xfrm>
            <a:off x="899593" y="1303602"/>
            <a:ext cx="7632848" cy="1477328"/>
          </a:xfrm>
          <a:prstGeom prst="rect">
            <a:avLst/>
          </a:prstGeom>
        </p:spPr>
        <p:txBody>
          <a:bodyPr wrap="square">
            <a:spAutoFit/>
          </a:bodyPr>
          <a:lstStyle/>
          <a:p>
            <a:r>
              <a:rPr lang="en-US" dirty="0" smtClean="0">
                <a:solidFill>
                  <a:prstClr val="black"/>
                </a:solidFill>
              </a:rPr>
              <a:t>Medline search: </a:t>
            </a:r>
          </a:p>
          <a:p>
            <a:pPr marL="285750" indent="-285750">
              <a:buFont typeface="Arial" pitchFamily="34" charset="0"/>
              <a:buChar char="•"/>
            </a:pPr>
            <a:r>
              <a:rPr lang="en-US" dirty="0" smtClean="0">
                <a:solidFill>
                  <a:prstClr val="black"/>
                </a:solidFill>
              </a:rPr>
              <a:t>BCOR </a:t>
            </a:r>
            <a:r>
              <a:rPr lang="en-US" dirty="0">
                <a:solidFill>
                  <a:prstClr val="black"/>
                </a:solidFill>
              </a:rPr>
              <a:t>AND (neoplasm OR cancer OR sarcoma) AND (chemotherapy OR systemic therapy OR management OR </a:t>
            </a:r>
            <a:r>
              <a:rPr lang="en-US" dirty="0" err="1">
                <a:solidFill>
                  <a:prstClr val="black"/>
                </a:solidFill>
              </a:rPr>
              <a:t>clinicopathologic</a:t>
            </a:r>
            <a:r>
              <a:rPr lang="en-US" dirty="0">
                <a:solidFill>
                  <a:prstClr val="black"/>
                </a:solidFill>
              </a:rPr>
              <a:t> OR molecular OR clinical</a:t>
            </a:r>
            <a:r>
              <a:rPr lang="en-US" dirty="0" smtClean="0">
                <a:solidFill>
                  <a:prstClr val="black"/>
                </a:solidFill>
              </a:rPr>
              <a:t>).</a:t>
            </a:r>
          </a:p>
          <a:p>
            <a:pPr marL="285750" indent="-285750">
              <a:buFont typeface="Arial" pitchFamily="34" charset="0"/>
              <a:buChar char="•"/>
            </a:pPr>
            <a:r>
              <a:rPr lang="en-US" dirty="0" smtClean="0">
                <a:solidFill>
                  <a:prstClr val="black"/>
                </a:solidFill>
              </a:rPr>
              <a:t>Time points: January 1, 2000 up to September 1, 2020</a:t>
            </a:r>
            <a:endParaRPr lang="el-GR" dirty="0">
              <a:solidFill>
                <a:prstClr val="black"/>
              </a:solidFill>
            </a:endParaRPr>
          </a:p>
        </p:txBody>
      </p:sp>
      <p:sp>
        <p:nvSpPr>
          <p:cNvPr id="5" name="TextBox 4"/>
          <p:cNvSpPr txBox="1"/>
          <p:nvPr/>
        </p:nvSpPr>
        <p:spPr>
          <a:xfrm>
            <a:off x="899593" y="6381332"/>
            <a:ext cx="7632848" cy="307777"/>
          </a:xfrm>
          <a:prstGeom prst="rect">
            <a:avLst/>
          </a:prstGeom>
          <a:noFill/>
        </p:spPr>
        <p:txBody>
          <a:bodyPr wrap="square" rtlCol="0">
            <a:spAutoFit/>
          </a:bodyPr>
          <a:lstStyle/>
          <a:p>
            <a:r>
              <a:rPr lang="en-US" sz="1400" dirty="0" err="1" smtClean="0">
                <a:solidFill>
                  <a:prstClr val="black"/>
                </a:solidFill>
              </a:rPr>
              <a:t>Kyriazoglou</a:t>
            </a:r>
            <a:r>
              <a:rPr lang="en-US" sz="1400" dirty="0" smtClean="0">
                <a:solidFill>
                  <a:prstClr val="black"/>
                </a:solidFill>
              </a:rPr>
              <a:t> A, </a:t>
            </a:r>
            <a:r>
              <a:rPr lang="en-US" sz="1400" dirty="0" err="1" smtClean="0">
                <a:solidFill>
                  <a:prstClr val="black"/>
                </a:solidFill>
              </a:rPr>
              <a:t>Bagos</a:t>
            </a:r>
            <a:r>
              <a:rPr lang="en-US" sz="1400" dirty="0" smtClean="0">
                <a:solidFill>
                  <a:prstClr val="black"/>
                </a:solidFill>
              </a:rPr>
              <a:t> P – under review </a:t>
            </a:r>
            <a:endParaRPr lang="el-GR" sz="1400" dirty="0">
              <a:solidFill>
                <a:prstClr val="black"/>
              </a:solidFill>
            </a:endParaRP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7" y="71071"/>
            <a:ext cx="1393706" cy="1269701"/>
          </a:xfrm>
          <a:prstGeom prst="rect">
            <a:avLst/>
          </a:prstGeom>
        </p:spPr>
      </p:pic>
    </p:spTree>
    <p:extLst>
      <p:ext uri="{BB962C8B-B14F-4D97-AF65-F5344CB8AC3E}">
        <p14:creationId xmlns:p14="http://schemas.microsoft.com/office/powerpoint/2010/main" val="3839459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Studies</a:t>
            </a:r>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3757667974"/>
              </p:ext>
            </p:extLst>
          </p:nvPr>
        </p:nvGraphicFramePr>
        <p:xfrm>
          <a:off x="1646239" y="1646142"/>
          <a:ext cx="5851525" cy="3084576"/>
        </p:xfrm>
        <a:graphic>
          <a:graphicData uri="http://schemas.openxmlformats.org/drawingml/2006/table">
            <a:tbl>
              <a:tblPr firstRow="1" firstCol="1" bandRow="1"/>
              <a:tblGrid>
                <a:gridCol w="1489075"/>
                <a:gridCol w="500584"/>
                <a:gridCol w="625271"/>
                <a:gridCol w="675005"/>
                <a:gridCol w="1301115"/>
                <a:gridCol w="1260475"/>
              </a:tblGrid>
              <a:tr h="0">
                <a:tc>
                  <a:txBody>
                    <a:bodyPr/>
                    <a:lstStyle/>
                    <a:p>
                      <a:pPr algn="ctr">
                        <a:lnSpc>
                          <a:spcPct val="115000"/>
                        </a:lnSpc>
                        <a:spcAft>
                          <a:spcPts val="0"/>
                        </a:spcAft>
                      </a:pPr>
                      <a:r>
                        <a:rPr lang="en-US" sz="1100" b="1">
                          <a:effectLst/>
                          <a:latin typeface="Calibri"/>
                          <a:ea typeface="Calibri"/>
                          <a:cs typeface="Times New Roman"/>
                        </a:rPr>
                        <a:t>Study</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Year</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Country</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Patients</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Ewing protocol patients</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Non-Ewing protocol patients</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Kao et al. (7)</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2017</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USA</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Yoshida et al. (23)</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2020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Japan</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7</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5</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Puls et al. (3)</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2014</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USA</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8</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Peters et al. (22)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2014</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USA</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5</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4</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Kyriazoglou et al. (28)</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2020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Greece</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5</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4</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Shibayama et al. (24)</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2015</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Japan</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3</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3</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Specht et al. (4)</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2016</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Germany-USA</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Mansor et al. (25)</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2018</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Singapore</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Han et al. (26)</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2019</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USA</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a:effectLst/>
                          <a:latin typeface="Calibri"/>
                          <a:ea typeface="Calibri"/>
                          <a:cs typeface="Times New Roman"/>
                        </a:rPr>
                        <a:t>Muthukumarana et al. (27)</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2020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USA</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100" b="1">
                          <a:effectLst/>
                          <a:latin typeface="Calibri"/>
                          <a:ea typeface="Calibri"/>
                          <a:cs typeface="Times New Roman"/>
                        </a:rPr>
                        <a:t>Total</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57</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32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effectLst/>
                          <a:latin typeface="Calibri"/>
                          <a:ea typeface="Calibri"/>
                          <a:cs typeface="Times New Roman"/>
                        </a:rPr>
                        <a:t>25</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7" y="6369897"/>
            <a:ext cx="7651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8" y="188640"/>
            <a:ext cx="1465714" cy="1335302"/>
          </a:xfrm>
          <a:prstGeom prst="rect">
            <a:avLst/>
          </a:prstGeom>
        </p:spPr>
      </p:pic>
    </p:spTree>
    <p:extLst>
      <p:ext uri="{BB962C8B-B14F-4D97-AF65-F5344CB8AC3E}">
        <p14:creationId xmlns:p14="http://schemas.microsoft.com/office/powerpoint/2010/main" val="3786047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Patients’ characteristics</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2285459783"/>
              </p:ext>
            </p:extLst>
          </p:nvPr>
        </p:nvGraphicFramePr>
        <p:xfrm>
          <a:off x="1331642" y="2068432"/>
          <a:ext cx="6264695" cy="2728716"/>
        </p:xfrm>
        <a:graphic>
          <a:graphicData uri="http://schemas.openxmlformats.org/drawingml/2006/table">
            <a:tbl>
              <a:tblPr firstRow="1" firstCol="1" bandRow="1"/>
              <a:tblGrid>
                <a:gridCol w="2466347"/>
                <a:gridCol w="2089125"/>
                <a:gridCol w="1709223"/>
              </a:tblGrid>
              <a:tr h="227393">
                <a:tc>
                  <a:txBody>
                    <a:bodyPr/>
                    <a:lstStyle/>
                    <a:p>
                      <a:pPr>
                        <a:lnSpc>
                          <a:spcPct val="107000"/>
                        </a:lnSpc>
                        <a:spcAft>
                          <a:spcPts val="0"/>
                        </a:spcAft>
                      </a:pPr>
                      <a:r>
                        <a:rPr lang="en-US" sz="1100">
                          <a:effectLst/>
                          <a:latin typeface="Calibri"/>
                          <a:ea typeface="Calibri"/>
                          <a:cs typeface="Times New Roman"/>
                        </a:rPr>
                        <a:t>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b="1">
                          <a:effectLst/>
                          <a:latin typeface="Calibri"/>
                          <a:ea typeface="Calibri"/>
                          <a:cs typeface="Times New Roman"/>
                        </a:rPr>
                        <a:t>Ewing Treatment =1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b="1">
                          <a:effectLst/>
                          <a:latin typeface="Calibri"/>
                          <a:ea typeface="Calibri"/>
                          <a:cs typeface="Times New Roman"/>
                        </a:rPr>
                        <a:t>Non-Ewing Treatment=0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N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32 (56.14)</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25 (43.86)</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Age in years (sd)</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15.25 (9.28)</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25.08 (19.71)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Male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28 (87.50)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19 (76.00)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Bones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16 (75.00</a:t>
                      </a:r>
                      <a:r>
                        <a:rPr lang="en-US" sz="800">
                          <a:effectLst/>
                          <a:latin typeface="Calibri"/>
                          <a:ea typeface="Calibri"/>
                          <a:cs typeface="Times New Roman"/>
                        </a:rPr>
                        <a:t> </a:t>
                      </a:r>
                      <a:r>
                        <a:rPr lang="en-US" sz="1100">
                          <a:effectLst/>
                          <a:latin typeface="Calibri"/>
                          <a:ea typeface="Calibri"/>
                          <a:cs typeface="Times New Roman"/>
                        </a:rPr>
                        <a:t>)</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24 (64.00</a:t>
                      </a:r>
                      <a:r>
                        <a:rPr lang="en-US" sz="800">
                          <a:effectLst/>
                          <a:latin typeface="Calibri"/>
                          <a:ea typeface="Calibri"/>
                          <a:cs typeface="Times New Roman"/>
                        </a:rPr>
                        <a:t> </a:t>
                      </a:r>
                      <a:r>
                        <a:rPr lang="en-US" sz="1100">
                          <a:effectLst/>
                          <a:latin typeface="Calibri"/>
                          <a:ea typeface="Calibri"/>
                          <a:cs typeface="Times New Roman"/>
                        </a:rPr>
                        <a:t>)</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Non metastatic at diagnosis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26 (81%)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23 (92%)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BCOR-CCNB3</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31 (97%)</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18 (72%)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Deaths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7 (21.88)</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5 (20.00)</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Exposure in months (sd)</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48.21 (7.94)</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51.85 (8.52)</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Personmonths (total</a:t>
                      </a:r>
                      <a:r>
                        <a:rPr lang="en-US" sz="800">
                          <a:effectLst/>
                          <a:latin typeface="Calibri"/>
                          <a:ea typeface="Calibri"/>
                          <a:cs typeface="Times New Roman"/>
                        </a:rPr>
                        <a:t> </a:t>
                      </a:r>
                      <a:r>
                        <a:rPr lang="en-US" sz="1100">
                          <a:effectLst/>
                          <a:latin typeface="Calibri"/>
                          <a:ea typeface="Calibri"/>
                          <a:cs typeface="Times New Roman"/>
                        </a:rPr>
                        <a:t>)</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1542.7</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1296.3</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Incidence Rate (death/personmonth)</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0.0045375</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0.0038571</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3">
                <a:tc>
                  <a:txBody>
                    <a:bodyPr/>
                    <a:lstStyle/>
                    <a:p>
                      <a:pPr>
                        <a:lnSpc>
                          <a:spcPct val="107000"/>
                        </a:lnSpc>
                        <a:spcAft>
                          <a:spcPts val="0"/>
                        </a:spcAft>
                      </a:pPr>
                      <a:r>
                        <a:rPr lang="en-US" sz="1100">
                          <a:effectLst/>
                          <a:latin typeface="Calibri"/>
                          <a:ea typeface="Calibri"/>
                          <a:cs typeface="Times New Roman"/>
                        </a:rPr>
                        <a:t>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a:ea typeface="Calibri"/>
                          <a:cs typeface="Times New Roman"/>
                        </a:rPr>
                        <a:t> </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a:ea typeface="Calibri"/>
                          <a:cs typeface="Times New Roman"/>
                        </a:rPr>
                        <a:t> </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7" y="6309324"/>
            <a:ext cx="7651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5" y="188640"/>
            <a:ext cx="1681738" cy="1532106"/>
          </a:xfrm>
          <a:prstGeom prst="rect">
            <a:avLst/>
          </a:prstGeom>
        </p:spPr>
      </p:pic>
    </p:spTree>
    <p:extLst>
      <p:ext uri="{BB962C8B-B14F-4D97-AF65-F5344CB8AC3E}">
        <p14:creationId xmlns:p14="http://schemas.microsoft.com/office/powerpoint/2010/main" val="1816955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osteosarcoma</a:t>
            </a:r>
            <a:endParaRPr lang="en-US" dirty="0"/>
          </a:p>
        </p:txBody>
      </p:sp>
    </p:spTree>
    <p:extLst>
      <p:ext uri="{BB962C8B-B14F-4D97-AF65-F5344CB8AC3E}">
        <p14:creationId xmlns:p14="http://schemas.microsoft.com/office/powerpoint/2010/main" val="362831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260648"/>
            <a:ext cx="7426766" cy="1143000"/>
          </a:xfrm>
        </p:spPr>
        <p:txBody>
          <a:bodyPr>
            <a:normAutofit/>
          </a:bodyPr>
          <a:lstStyle/>
          <a:p>
            <a:r>
              <a:rPr lang="en-US" sz="2800" dirty="0" smtClean="0"/>
              <a:t>Ewing treatment when compared to non-Ewing treatment showed similar survival </a:t>
            </a:r>
            <a:endParaRPr lang="el-GR" sz="2800"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6" y="1628801"/>
            <a:ext cx="5918906" cy="4536504"/>
          </a:xfrm>
          <a:prstGeom prst="rect">
            <a:avLst/>
          </a:prstGeom>
        </p:spPr>
      </p:pic>
      <p:sp>
        <p:nvSpPr>
          <p:cNvPr id="4" name="TextBox 3"/>
          <p:cNvSpPr txBox="1"/>
          <p:nvPr/>
        </p:nvSpPr>
        <p:spPr>
          <a:xfrm>
            <a:off x="6300193" y="1540772"/>
            <a:ext cx="2448272" cy="3970318"/>
          </a:xfrm>
          <a:prstGeom prst="rect">
            <a:avLst/>
          </a:prstGeom>
          <a:noFill/>
        </p:spPr>
        <p:txBody>
          <a:bodyPr wrap="square" rtlCol="0">
            <a:spAutoFit/>
          </a:bodyPr>
          <a:lstStyle/>
          <a:p>
            <a:r>
              <a:rPr lang="en-US" dirty="0" smtClean="0">
                <a:solidFill>
                  <a:prstClr val="black"/>
                </a:solidFill>
              </a:rPr>
              <a:t>Incidence Rate Ratio remained larger than one (indicating higher risk for Ewing treatment) but still was far from significance (IRR=1.176, 95% CI: 0.321, 4.700)</a:t>
            </a:r>
          </a:p>
          <a:p>
            <a:endParaRPr lang="en-US" dirty="0">
              <a:solidFill>
                <a:prstClr val="black"/>
              </a:solidFill>
            </a:endParaRPr>
          </a:p>
          <a:p>
            <a:r>
              <a:rPr lang="en-US" dirty="0" smtClean="0">
                <a:solidFill>
                  <a:prstClr val="black"/>
                </a:solidFill>
              </a:rPr>
              <a:t>Long rank p=0.736</a:t>
            </a:r>
          </a:p>
          <a:p>
            <a:endParaRPr lang="en-US" dirty="0" smtClean="0">
              <a:solidFill>
                <a:prstClr val="black"/>
              </a:solidFill>
            </a:endParaRPr>
          </a:p>
          <a:p>
            <a:r>
              <a:rPr lang="en-US" dirty="0" smtClean="0">
                <a:solidFill>
                  <a:prstClr val="black"/>
                </a:solidFill>
              </a:rPr>
              <a:t>Cox hazards </a:t>
            </a:r>
            <a:r>
              <a:rPr lang="it-IT" dirty="0" smtClean="0">
                <a:solidFill>
                  <a:prstClr val="black"/>
                </a:solidFill>
              </a:rPr>
              <a:t>(HR=1.219, 95% CI: 0.284, 3.870, P=0.736)</a:t>
            </a:r>
            <a:endParaRPr lang="el-GR"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7" y="6369897"/>
            <a:ext cx="7651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6" y="40347"/>
            <a:ext cx="1609730" cy="1466505"/>
          </a:xfrm>
          <a:prstGeom prst="rect">
            <a:avLst/>
          </a:prstGeom>
        </p:spPr>
      </p:pic>
    </p:spTree>
    <p:extLst>
      <p:ext uri="{BB962C8B-B14F-4D97-AF65-F5344CB8AC3E}">
        <p14:creationId xmlns:p14="http://schemas.microsoft.com/office/powerpoint/2010/main" val="1760956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Extra statistics</a:t>
            </a:r>
            <a:endParaRPr lang="el-GR" dirty="0"/>
          </a:p>
        </p:txBody>
      </p:sp>
      <p:sp>
        <p:nvSpPr>
          <p:cNvPr id="3" name="Ορθογώνιο 2"/>
          <p:cNvSpPr/>
          <p:nvPr/>
        </p:nvSpPr>
        <p:spPr>
          <a:xfrm>
            <a:off x="1259632" y="1556792"/>
            <a:ext cx="6641946" cy="369332"/>
          </a:xfrm>
          <a:prstGeom prst="rect">
            <a:avLst/>
          </a:prstGeom>
        </p:spPr>
        <p:txBody>
          <a:bodyPr wrap="none">
            <a:spAutoFit/>
          </a:bodyPr>
          <a:lstStyle/>
          <a:p>
            <a:r>
              <a:rPr lang="en-US" dirty="0">
                <a:solidFill>
                  <a:prstClr val="black"/>
                </a:solidFill>
              </a:rPr>
              <a:t>A</a:t>
            </a:r>
            <a:r>
              <a:rPr lang="en-US" dirty="0" smtClean="0">
                <a:solidFill>
                  <a:prstClr val="black"/>
                </a:solidFill>
              </a:rPr>
              <a:t>fter adjusting for de novo metastatic cases results remain unaltered</a:t>
            </a:r>
            <a:endParaRPr lang="el-GR" dirty="0">
              <a:solidFill>
                <a:prstClr val="black"/>
              </a:solidFill>
            </a:endParaRPr>
          </a:p>
        </p:txBody>
      </p:sp>
      <p:sp>
        <p:nvSpPr>
          <p:cNvPr id="4" name="Ορθογώνιο 3"/>
          <p:cNvSpPr/>
          <p:nvPr/>
        </p:nvSpPr>
        <p:spPr>
          <a:xfrm>
            <a:off x="1293526" y="2217327"/>
            <a:ext cx="6446828" cy="923330"/>
          </a:xfrm>
          <a:prstGeom prst="rect">
            <a:avLst/>
          </a:prstGeom>
        </p:spPr>
        <p:txBody>
          <a:bodyPr wrap="square">
            <a:spAutoFit/>
          </a:bodyPr>
          <a:lstStyle/>
          <a:p>
            <a:r>
              <a:rPr lang="en-US" dirty="0" smtClean="0">
                <a:solidFill>
                  <a:prstClr val="black"/>
                </a:solidFill>
              </a:rPr>
              <a:t>Sex, age, the site of primary tumor (bone or soft tissue), as well as the type of BCOR fusion, similarly did not influence the result of treatment option to BCOR sarcoma patients </a:t>
            </a:r>
            <a:endParaRPr lang="el-GR"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7" y="6369897"/>
            <a:ext cx="7651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00" y="99520"/>
            <a:ext cx="1653264" cy="1506165"/>
          </a:xfrm>
          <a:prstGeom prst="rect">
            <a:avLst/>
          </a:prstGeom>
        </p:spPr>
      </p:pic>
    </p:spTree>
    <p:extLst>
      <p:ext uri="{BB962C8B-B14F-4D97-AF65-F5344CB8AC3E}">
        <p14:creationId xmlns:p14="http://schemas.microsoft.com/office/powerpoint/2010/main" val="1978508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Conclusions</a:t>
            </a:r>
            <a:endParaRPr lang="el-GR" dirty="0"/>
          </a:p>
        </p:txBody>
      </p:sp>
      <p:sp>
        <p:nvSpPr>
          <p:cNvPr id="3" name="Ορθογώνιο 2"/>
          <p:cNvSpPr/>
          <p:nvPr/>
        </p:nvSpPr>
        <p:spPr>
          <a:xfrm>
            <a:off x="1187624" y="2621062"/>
            <a:ext cx="7344816" cy="1477328"/>
          </a:xfrm>
          <a:prstGeom prst="rect">
            <a:avLst/>
          </a:prstGeom>
        </p:spPr>
        <p:txBody>
          <a:bodyPr wrap="square">
            <a:spAutoFit/>
          </a:bodyPr>
          <a:lstStyle/>
          <a:p>
            <a:pPr marL="342900" indent="-342900">
              <a:buFont typeface="+mj-lt"/>
              <a:buAutoNum type="arabicPeriod"/>
            </a:pPr>
            <a:endParaRPr lang="en-US" dirty="0" smtClean="0">
              <a:solidFill>
                <a:prstClr val="black"/>
              </a:solidFill>
            </a:endParaRPr>
          </a:p>
          <a:p>
            <a:pPr marL="342900" indent="-342900">
              <a:buFont typeface="Arial" pitchFamily="34" charset="0"/>
              <a:buChar char="•"/>
            </a:pPr>
            <a:r>
              <a:rPr lang="en-US" dirty="0" smtClean="0">
                <a:solidFill>
                  <a:prstClr val="black"/>
                </a:solidFill>
              </a:rPr>
              <a:t>BCOR </a:t>
            </a:r>
            <a:r>
              <a:rPr lang="en-US" dirty="0">
                <a:solidFill>
                  <a:prstClr val="black"/>
                </a:solidFill>
              </a:rPr>
              <a:t>rearranged sarcomas deserve their independence from Ewing sarcomas and the rest of the undifferentiated round cell sarcomas by limiting the use of the term Ewing-like </a:t>
            </a:r>
            <a:r>
              <a:rPr lang="en-US" dirty="0" smtClean="0">
                <a:solidFill>
                  <a:prstClr val="black"/>
                </a:solidFill>
              </a:rPr>
              <a:t>sarcomas</a:t>
            </a:r>
          </a:p>
          <a:p>
            <a:endParaRPr lang="el-GR" dirty="0">
              <a:solidFill>
                <a:prstClr val="black"/>
              </a:solidFill>
            </a:endParaRP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8" y="138031"/>
            <a:ext cx="1653607" cy="1506478"/>
          </a:xfrm>
          <a:prstGeom prst="rect">
            <a:avLst/>
          </a:prstGeom>
        </p:spPr>
      </p:pic>
      <p:sp>
        <p:nvSpPr>
          <p:cNvPr id="5" name="Ορθογώνιο 4"/>
          <p:cNvSpPr/>
          <p:nvPr/>
        </p:nvSpPr>
        <p:spPr>
          <a:xfrm>
            <a:off x="1196008" y="1853210"/>
            <a:ext cx="7344816" cy="1477328"/>
          </a:xfrm>
          <a:prstGeom prst="rect">
            <a:avLst/>
          </a:prstGeom>
        </p:spPr>
        <p:txBody>
          <a:bodyPr wrap="square">
            <a:spAutoFit/>
          </a:bodyPr>
          <a:lstStyle/>
          <a:p>
            <a:pPr marL="342900" indent="-342900">
              <a:buFont typeface="Arial" pitchFamily="34" charset="0"/>
              <a:buChar char="•"/>
            </a:pPr>
            <a:r>
              <a:rPr lang="en-US" dirty="0" smtClean="0">
                <a:solidFill>
                  <a:prstClr val="black"/>
                </a:solidFill>
              </a:rPr>
              <a:t>BCOR rearranged sarcomas can be treated with non-Ewing sarcoma protocols</a:t>
            </a:r>
          </a:p>
          <a:p>
            <a:pPr marL="342900" indent="-342900">
              <a:buFont typeface="+mj-lt"/>
              <a:buAutoNum type="arabicPeriod"/>
            </a:pPr>
            <a:endParaRPr lang="en-US" dirty="0" smtClean="0">
              <a:solidFill>
                <a:prstClr val="black"/>
              </a:solidFill>
            </a:endParaRPr>
          </a:p>
          <a:p>
            <a:endParaRPr lang="el-GR" dirty="0">
              <a:solidFill>
                <a:prstClr val="black"/>
              </a:solidFill>
            </a:endParaRPr>
          </a:p>
          <a:p>
            <a:pPr marL="285750" indent="-285750">
              <a:buFont typeface="Arial" pitchFamily="34" charset="0"/>
              <a:buChar char="•"/>
            </a:pPr>
            <a:endParaRPr lang="el-GR" dirty="0">
              <a:solidFill>
                <a:prstClr val="black"/>
              </a:solidFill>
            </a:endParaRPr>
          </a:p>
        </p:txBody>
      </p:sp>
      <p:sp>
        <p:nvSpPr>
          <p:cNvPr id="7" name="Ορθογώνιο 6"/>
          <p:cNvSpPr/>
          <p:nvPr/>
        </p:nvSpPr>
        <p:spPr>
          <a:xfrm>
            <a:off x="1222339" y="4039906"/>
            <a:ext cx="7344816" cy="1477328"/>
          </a:xfrm>
          <a:prstGeom prst="rect">
            <a:avLst/>
          </a:prstGeom>
        </p:spPr>
        <p:txBody>
          <a:bodyPr wrap="square">
            <a:spAutoFit/>
          </a:bodyPr>
          <a:lstStyle/>
          <a:p>
            <a:pPr marL="342900" indent="-342900">
              <a:buFont typeface="+mj-lt"/>
              <a:buAutoNum type="arabicPeriod"/>
            </a:pPr>
            <a:endParaRPr lang="el-GR" dirty="0">
              <a:solidFill>
                <a:prstClr val="black"/>
              </a:solidFill>
            </a:endParaRPr>
          </a:p>
          <a:p>
            <a:pPr marL="342900" indent="-342900">
              <a:buFont typeface="Arial" pitchFamily="34" charset="0"/>
              <a:buChar char="•"/>
            </a:pPr>
            <a:r>
              <a:rPr lang="en-US" dirty="0">
                <a:solidFill>
                  <a:prstClr val="black"/>
                </a:solidFill>
              </a:rPr>
              <a:t>A prospective clinical trial studying the administration of Ewing protocols to non-Ewing treatment strategy will ideally define the optimal therapeutic option for these tumors.</a:t>
            </a:r>
            <a:endParaRPr lang="el-GR" dirty="0">
              <a:solidFill>
                <a:prstClr val="black"/>
              </a:solidFill>
            </a:endParaRPr>
          </a:p>
          <a:p>
            <a:pPr marL="342900" indent="-342900">
              <a:buFont typeface="+mj-lt"/>
              <a:buAutoNum type="arabicPeriod"/>
            </a:pPr>
            <a:endParaRPr lang="el-GR" dirty="0">
              <a:solidFill>
                <a:prstClr val="black"/>
              </a:solidFill>
            </a:endParaRPr>
          </a:p>
        </p:txBody>
      </p:sp>
    </p:spTree>
    <p:extLst>
      <p:ext uri="{BB962C8B-B14F-4D97-AF65-F5344CB8AC3E}">
        <p14:creationId xmlns:p14="http://schemas.microsoft.com/office/powerpoint/2010/main" val="258700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Chondrosarcoma</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9" y="1340768"/>
            <a:ext cx="6408712" cy="4899805"/>
          </a:xfrm>
          <a:prstGeom prst="rect">
            <a:avLst/>
          </a:prstGeom>
        </p:spPr>
      </p:pic>
    </p:spTree>
    <p:extLst>
      <p:ext uri="{BB962C8B-B14F-4D97-AF65-F5344CB8AC3E}">
        <p14:creationId xmlns:p14="http://schemas.microsoft.com/office/powerpoint/2010/main" val="1313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86" y="595670"/>
            <a:ext cx="7371429" cy="5666667"/>
          </a:xfrm>
          <a:prstGeom prst="rect">
            <a:avLst/>
          </a:prstGeom>
        </p:spPr>
      </p:pic>
    </p:spTree>
    <p:extLst>
      <p:ext uri="{BB962C8B-B14F-4D97-AF65-F5344CB8AC3E}">
        <p14:creationId xmlns:p14="http://schemas.microsoft.com/office/powerpoint/2010/main" val="1104337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Chordoma</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7" y="1196754"/>
            <a:ext cx="6945221" cy="5330053"/>
          </a:xfrm>
          <a:prstGeom prst="rect">
            <a:avLst/>
          </a:prstGeom>
        </p:spPr>
      </p:pic>
    </p:spTree>
    <p:extLst>
      <p:ext uri="{BB962C8B-B14F-4D97-AF65-F5344CB8AC3E}">
        <p14:creationId xmlns:p14="http://schemas.microsoft.com/office/powerpoint/2010/main" val="2822139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21" y="2248051"/>
            <a:ext cx="7304762" cy="2361905"/>
          </a:xfrm>
          <a:prstGeom prst="rect">
            <a:avLst/>
          </a:prstGeom>
        </p:spPr>
      </p:pic>
    </p:spTree>
    <p:extLst>
      <p:ext uri="{BB962C8B-B14F-4D97-AF65-F5344CB8AC3E}">
        <p14:creationId xmlns:p14="http://schemas.microsoft.com/office/powerpoint/2010/main" val="3871362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UPS (MFH)</a:t>
            </a:r>
            <a:endParaRPr lang="el-GR" dirty="0"/>
          </a:p>
        </p:txBody>
      </p:sp>
      <p:sp>
        <p:nvSpPr>
          <p:cNvPr id="3" name="Θέση περιεχομένου 2"/>
          <p:cNvSpPr>
            <a:spLocks noGrp="1"/>
          </p:cNvSpPr>
          <p:nvPr>
            <p:ph idx="1"/>
          </p:nvPr>
        </p:nvSpPr>
        <p:spPr/>
        <p:txBody>
          <a:bodyPr>
            <a:normAutofit fontScale="55000" lnSpcReduction="20000"/>
          </a:bodyPr>
          <a:lstStyle/>
          <a:p>
            <a:r>
              <a:rPr lang="en-US" dirty="0"/>
              <a:t>Undifferentiated pleomorphic sarcoma (UPS), previously known as malignant fibrous </a:t>
            </a:r>
            <a:r>
              <a:rPr lang="en-US" dirty="0" err="1"/>
              <a:t>histiocytoma</a:t>
            </a:r>
            <a:r>
              <a:rPr lang="en-US" dirty="0"/>
              <a:t> (MFH), is considered the most common type of soft tissue sarcoma. It has an aggressive biological behavior and a poor prognosis.</a:t>
            </a:r>
          </a:p>
          <a:p>
            <a:endParaRPr lang="en-US" dirty="0"/>
          </a:p>
          <a:p>
            <a:r>
              <a:rPr lang="en-US" dirty="0"/>
              <a:t>As in the majority of the cases, UPS affects the extremities, this article focuses on musculoskeletal involvement. </a:t>
            </a:r>
          </a:p>
          <a:p>
            <a:endParaRPr lang="en-US" dirty="0" smtClean="0"/>
          </a:p>
          <a:p>
            <a:r>
              <a:rPr lang="en-US" dirty="0" smtClean="0"/>
              <a:t>Terminology</a:t>
            </a:r>
            <a:endParaRPr lang="en-US" dirty="0"/>
          </a:p>
          <a:p>
            <a:r>
              <a:rPr lang="en-US" dirty="0"/>
              <a:t>Malignant fibrous </a:t>
            </a:r>
            <a:r>
              <a:rPr lang="en-US" dirty="0" err="1"/>
              <a:t>histiocytoma</a:t>
            </a:r>
            <a:r>
              <a:rPr lang="en-US" dirty="0"/>
              <a:t> (MFH) was removed from the 2013 World Health Organization Classification of Tumors of Soft Tissue and Bone 7. </a:t>
            </a:r>
          </a:p>
          <a:p>
            <a:endParaRPr lang="en-US" dirty="0"/>
          </a:p>
          <a:p>
            <a:r>
              <a:rPr lang="en-US" dirty="0"/>
              <a:t>Epidemiology</a:t>
            </a:r>
          </a:p>
          <a:p>
            <a:r>
              <a:rPr lang="en-US" dirty="0"/>
              <a:t>Typically, UPS occurs in adults (range 32-80; mean 59 years) with a slight male predilection with an M: F ratio of 1.2:1</a:t>
            </a:r>
            <a:r>
              <a:rPr lang="en-US"/>
              <a:t>) </a:t>
            </a:r>
            <a:endParaRPr lang="en-US" dirty="0"/>
          </a:p>
          <a:p>
            <a:endParaRPr lang="en-US" dirty="0"/>
          </a:p>
          <a:p>
            <a:r>
              <a:rPr lang="en-US" dirty="0"/>
              <a:t>Clinical presentation</a:t>
            </a:r>
          </a:p>
          <a:p>
            <a:r>
              <a:rPr lang="en-US" dirty="0"/>
              <a:t>The presentation is usually with a painless, enlarging palpable mass.</a:t>
            </a:r>
            <a:endParaRPr lang="el-GR" dirty="0"/>
          </a:p>
        </p:txBody>
      </p:sp>
    </p:spTree>
    <p:extLst>
      <p:ext uri="{BB962C8B-B14F-4D97-AF65-F5344CB8AC3E}">
        <p14:creationId xmlns:p14="http://schemas.microsoft.com/office/powerpoint/2010/main" val="412165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4536504" cy="1143000"/>
          </a:xfrm>
        </p:spPr>
        <p:txBody>
          <a:bodyPr/>
          <a:lstStyle/>
          <a:p>
            <a:r>
              <a:rPr lang="en-US" dirty="0" smtClean="0"/>
              <a:t>Histopathology</a:t>
            </a:r>
            <a:endParaRPr lang="el-GR" dirty="0"/>
          </a:p>
        </p:txBody>
      </p:sp>
      <p:sp>
        <p:nvSpPr>
          <p:cNvPr id="3" name="Θέση περιεχομένου 2"/>
          <p:cNvSpPr>
            <a:spLocks noGrp="1"/>
          </p:cNvSpPr>
          <p:nvPr>
            <p:ph idx="1"/>
          </p:nvPr>
        </p:nvSpPr>
        <p:spPr>
          <a:xfrm>
            <a:off x="323529" y="1412783"/>
            <a:ext cx="4474840" cy="1584175"/>
          </a:xfrm>
        </p:spPr>
        <p:txBody>
          <a:bodyPr>
            <a:normAutofit/>
          </a:bodyPr>
          <a:lstStyle/>
          <a:p>
            <a:r>
              <a:rPr lang="en-US" sz="2000" dirty="0" smtClean="0"/>
              <a:t>2020 WHO Classification of bone and soft tissue sarcomas identifies 120 tumor entities</a:t>
            </a:r>
          </a:p>
          <a:p>
            <a:r>
              <a:rPr lang="en-US" sz="2000" dirty="0" smtClean="0"/>
              <a:t>New  entities based on genetics</a:t>
            </a:r>
            <a:endParaRPr lang="el-GR"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3888432" cy="339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020" y="207242"/>
            <a:ext cx="3625452" cy="665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0554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lstStyle/>
          <a:p>
            <a:r>
              <a:rPr lang="en-US" dirty="0" smtClean="0"/>
              <a:t>Systemic treatment</a:t>
            </a:r>
            <a:endParaRPr lang="el-GR" dirty="0"/>
          </a:p>
        </p:txBody>
      </p:sp>
      <p:sp>
        <p:nvSpPr>
          <p:cNvPr id="3" name="Θέση περιεχομένου 2"/>
          <p:cNvSpPr>
            <a:spLocks noGrp="1"/>
          </p:cNvSpPr>
          <p:nvPr>
            <p:ph idx="1"/>
          </p:nvPr>
        </p:nvSpPr>
        <p:spPr>
          <a:xfrm>
            <a:off x="457200" y="1124744"/>
            <a:ext cx="8229600" cy="1180728"/>
          </a:xfrm>
        </p:spPr>
        <p:txBody>
          <a:bodyPr/>
          <a:lstStyle/>
          <a:p>
            <a:r>
              <a:rPr lang="en-US" dirty="0" smtClean="0"/>
              <a:t>Doxorubicin (</a:t>
            </a:r>
            <a:r>
              <a:rPr lang="en-US" dirty="0" err="1" smtClean="0"/>
              <a:t>anthracyclines</a:t>
            </a:r>
            <a:r>
              <a:rPr lang="en-US" dirty="0" smtClean="0"/>
              <a:t>) is the gold standard!!!</a:t>
            </a:r>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66" y="2220369"/>
            <a:ext cx="8645525"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8965" y="6341258"/>
            <a:ext cx="8357493" cy="400110"/>
          </a:xfrm>
          <a:prstGeom prst="rect">
            <a:avLst/>
          </a:prstGeom>
          <a:noFill/>
        </p:spPr>
        <p:txBody>
          <a:bodyPr wrap="square" rtlCol="0">
            <a:spAutoFit/>
          </a:bodyPr>
          <a:lstStyle/>
          <a:p>
            <a:r>
              <a:rPr lang="en-US" sz="1000" dirty="0" err="1"/>
              <a:t>Neoadjuvant</a:t>
            </a:r>
            <a:r>
              <a:rPr lang="en-US" sz="1000" dirty="0"/>
              <a:t> Chemotherapy in High-Risk Soft Tissue Sarcomas: Final Results of a Randomized Trial From Italian (ISG), Spanish (GEIS), French (FSG), and Polish (PSG) Sarcoma </a:t>
            </a:r>
            <a:r>
              <a:rPr lang="en-US" sz="1000" dirty="0" smtClean="0"/>
              <a:t>Groups. </a:t>
            </a:r>
            <a:r>
              <a:rPr lang="en-US" sz="1000" dirty="0" err="1" smtClean="0"/>
              <a:t>Gronchi</a:t>
            </a:r>
            <a:r>
              <a:rPr lang="en-US" sz="1000" dirty="0" smtClean="0"/>
              <a:t> </a:t>
            </a:r>
            <a:r>
              <a:rPr lang="en-US" sz="1000" dirty="0"/>
              <a:t>A, et al. J </a:t>
            </a:r>
            <a:r>
              <a:rPr lang="en-US" sz="1000" dirty="0" err="1"/>
              <a:t>Clin</a:t>
            </a:r>
            <a:r>
              <a:rPr lang="en-US" sz="1000" dirty="0"/>
              <a:t> </a:t>
            </a:r>
            <a:r>
              <a:rPr lang="en-US" sz="1000" dirty="0" err="1"/>
              <a:t>Oncol</a:t>
            </a:r>
            <a:r>
              <a:rPr lang="en-US" sz="1000" dirty="0"/>
              <a:t>. 2020. PMID: 32421444</a:t>
            </a:r>
            <a:endParaRPr lang="el-GR" sz="1000" dirty="0"/>
          </a:p>
        </p:txBody>
      </p:sp>
    </p:spTree>
    <p:extLst>
      <p:ext uri="{BB962C8B-B14F-4D97-AF65-F5344CB8AC3E}">
        <p14:creationId xmlns:p14="http://schemas.microsoft.com/office/powerpoint/2010/main" val="1989066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lstStyle/>
          <a:p>
            <a:r>
              <a:rPr lang="en-US" dirty="0" smtClean="0"/>
              <a:t>Tumor size</a:t>
            </a:r>
          </a:p>
          <a:p>
            <a:r>
              <a:rPr lang="en-US" dirty="0" smtClean="0"/>
              <a:t>Site </a:t>
            </a:r>
          </a:p>
          <a:p>
            <a:r>
              <a:rPr lang="en-US" dirty="0" smtClean="0"/>
              <a:t>Mets</a:t>
            </a:r>
          </a:p>
          <a:p>
            <a:r>
              <a:rPr lang="en-US" dirty="0" err="1" smtClean="0"/>
              <a:t>Histologic</a:t>
            </a:r>
            <a:r>
              <a:rPr lang="en-US" dirty="0" smtClean="0"/>
              <a:t> response to chemo (&gt; 90% tumor necrosis)  </a:t>
            </a:r>
          </a:p>
          <a:p>
            <a:r>
              <a:rPr lang="en-US" dirty="0" smtClean="0"/>
              <a:t>Surgery + margins</a:t>
            </a:r>
          </a:p>
          <a:p>
            <a:r>
              <a:rPr lang="en-US" dirty="0" smtClean="0"/>
              <a:t>Female sex better </a:t>
            </a:r>
            <a:endParaRPr lang="en-US" dirty="0"/>
          </a:p>
        </p:txBody>
      </p:sp>
    </p:spTree>
    <p:extLst>
      <p:ext uri="{BB962C8B-B14F-4D97-AF65-F5344CB8AC3E}">
        <p14:creationId xmlns:p14="http://schemas.microsoft.com/office/powerpoint/2010/main" val="3738315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n-US" smtClean="0"/>
              <a:t>Antiangiogenic TKIs tested in osteosarcoma</a:t>
            </a:r>
            <a:endParaRPr lang="el-GR" smtClean="0"/>
          </a:p>
        </p:txBody>
      </p:sp>
      <p:graphicFrame>
        <p:nvGraphicFramePr>
          <p:cNvPr id="4" name="3 - Θέση περιεχομένου"/>
          <p:cNvGraphicFramePr>
            <a:graphicFrameLocks noGrp="1"/>
          </p:cNvGraphicFramePr>
          <p:nvPr>
            <p:ph sz="quarter" idx="1"/>
          </p:nvPr>
        </p:nvGraphicFramePr>
        <p:xfrm>
          <a:off x="400050" y="2366966"/>
          <a:ext cx="8286750" cy="3850498"/>
        </p:xfrm>
        <a:graphic>
          <a:graphicData uri="http://schemas.openxmlformats.org/drawingml/2006/table">
            <a:tbl>
              <a:tblPr firstRow="1" bandRow="1">
                <a:tableStyleId>{5C22544A-7EE6-4342-B048-85BDC9FD1C3A}</a:tableStyleId>
              </a:tblPr>
              <a:tblGrid>
                <a:gridCol w="971550"/>
                <a:gridCol w="1876974"/>
                <a:gridCol w="1666326"/>
                <a:gridCol w="1257300"/>
                <a:gridCol w="2514600"/>
              </a:tblGrid>
              <a:tr h="370793">
                <a:tc>
                  <a:txBody>
                    <a:bodyPr/>
                    <a:lstStyle/>
                    <a:p>
                      <a:r>
                        <a:rPr lang="en-US" sz="1800" dirty="0" smtClean="0"/>
                        <a:t>TKI</a:t>
                      </a:r>
                      <a:endParaRPr lang="el-GR" sz="1800" dirty="0"/>
                    </a:p>
                  </a:txBody>
                  <a:tcPr marL="68580" marR="68580" marT="45714" marB="45714"/>
                </a:tc>
                <a:tc>
                  <a:txBody>
                    <a:bodyPr/>
                    <a:lstStyle/>
                    <a:p>
                      <a:r>
                        <a:rPr lang="en-US" sz="1800" dirty="0" smtClean="0"/>
                        <a:t>Type</a:t>
                      </a:r>
                      <a:r>
                        <a:rPr lang="en-US" sz="1800" baseline="0" dirty="0" smtClean="0"/>
                        <a:t> of trial</a:t>
                      </a:r>
                      <a:endParaRPr lang="el-GR" sz="1800" dirty="0"/>
                    </a:p>
                  </a:txBody>
                  <a:tcPr marL="68580" marR="68580" marT="45714" marB="45714"/>
                </a:tc>
                <a:tc>
                  <a:txBody>
                    <a:bodyPr/>
                    <a:lstStyle/>
                    <a:p>
                      <a:r>
                        <a:rPr lang="en-US" sz="1800" dirty="0" smtClean="0"/>
                        <a:t>N</a:t>
                      </a:r>
                      <a:endParaRPr lang="el-GR" sz="1800" dirty="0"/>
                    </a:p>
                  </a:txBody>
                  <a:tcPr marL="68580" marR="68580" marT="45714" marB="45714"/>
                </a:tc>
                <a:tc>
                  <a:txBody>
                    <a:bodyPr/>
                    <a:lstStyle/>
                    <a:p>
                      <a:r>
                        <a:rPr lang="en-US" sz="1800" dirty="0" err="1" smtClean="0"/>
                        <a:t>mPFS</a:t>
                      </a:r>
                      <a:endParaRPr lang="el-GR" sz="1800" dirty="0"/>
                    </a:p>
                  </a:txBody>
                  <a:tcPr marL="68580" marR="68580" marT="45714" marB="45714"/>
                </a:tc>
                <a:tc>
                  <a:txBody>
                    <a:bodyPr/>
                    <a:lstStyle/>
                    <a:p>
                      <a:r>
                        <a:rPr lang="en-US" sz="1800" dirty="0" smtClean="0"/>
                        <a:t>Reference</a:t>
                      </a:r>
                      <a:endParaRPr lang="el-GR" sz="1800" dirty="0"/>
                    </a:p>
                  </a:txBody>
                  <a:tcPr marL="68580" marR="68580" marT="45714" marB="45714"/>
                </a:tc>
              </a:tr>
              <a:tr h="370793">
                <a:tc>
                  <a:txBody>
                    <a:bodyPr/>
                    <a:lstStyle/>
                    <a:p>
                      <a:r>
                        <a:rPr lang="en-US" sz="1800" dirty="0" err="1" smtClean="0"/>
                        <a:t>Lenvatinib</a:t>
                      </a:r>
                      <a:endParaRPr lang="el-GR" sz="1800" dirty="0"/>
                    </a:p>
                  </a:txBody>
                  <a:tcPr marL="68580" marR="68580" marT="45714" marB="45714"/>
                </a:tc>
                <a:tc>
                  <a:txBody>
                    <a:bodyPr/>
                    <a:lstStyle/>
                    <a:p>
                      <a:r>
                        <a:rPr lang="en-US" sz="1800" dirty="0" smtClean="0"/>
                        <a:t>Phase 2, single-arm</a:t>
                      </a:r>
                      <a:endParaRPr lang="el-GR" sz="1800" dirty="0"/>
                    </a:p>
                  </a:txBody>
                  <a:tcPr marL="68580" marR="68580" marT="45714" marB="45714"/>
                </a:tc>
                <a:tc>
                  <a:txBody>
                    <a:bodyPr/>
                    <a:lstStyle/>
                    <a:p>
                      <a:r>
                        <a:rPr lang="en-US" sz="1800" dirty="0" smtClean="0"/>
                        <a:t>31</a:t>
                      </a:r>
                      <a:endParaRPr lang="el-GR" sz="1800" dirty="0"/>
                    </a:p>
                  </a:txBody>
                  <a:tcPr marL="68580" marR="68580" marT="45714" marB="45714"/>
                </a:tc>
                <a:tc>
                  <a:txBody>
                    <a:bodyPr/>
                    <a:lstStyle/>
                    <a:p>
                      <a:r>
                        <a:rPr lang="en-US" sz="1800" dirty="0" smtClean="0"/>
                        <a:t>3 m.</a:t>
                      </a:r>
                      <a:endParaRPr lang="el-GR" sz="1800" dirty="0"/>
                    </a:p>
                  </a:txBody>
                  <a:tcPr marL="68580" marR="6858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dk1"/>
                          </a:solidFill>
                          <a:latin typeface="+mn-lt"/>
                          <a:ea typeface="+mn-ea"/>
                          <a:cs typeface="+mn-cs"/>
                        </a:rPr>
                        <a:t>Gaspar et al., ASCO 2018 </a:t>
                      </a:r>
                      <a:endParaRPr kumimoji="0" lang="el-GR" sz="1800" kern="1200" dirty="0" smtClean="0">
                        <a:solidFill>
                          <a:schemeClr val="dk1"/>
                        </a:solidFill>
                        <a:latin typeface="+mn-lt"/>
                        <a:ea typeface="+mn-ea"/>
                        <a:cs typeface="+mn-cs"/>
                      </a:endParaRPr>
                    </a:p>
                  </a:txBody>
                  <a:tcPr marL="68580" marR="68580" marT="45714" marB="45714"/>
                </a:tc>
              </a:tr>
              <a:tr h="370793">
                <a:tc>
                  <a:txBody>
                    <a:bodyPr/>
                    <a:lstStyle/>
                    <a:p>
                      <a:r>
                        <a:rPr lang="en-US" sz="1800" dirty="0" err="1" smtClean="0"/>
                        <a:t>Sorafenib</a:t>
                      </a:r>
                      <a:endParaRPr lang="el-GR" sz="1800" dirty="0"/>
                    </a:p>
                  </a:txBody>
                  <a:tcPr marL="68580" marR="68580" marT="45714" marB="45714"/>
                </a:tc>
                <a:tc>
                  <a:txBody>
                    <a:bodyPr/>
                    <a:lstStyle/>
                    <a:p>
                      <a:r>
                        <a:rPr lang="en-US" sz="1800" dirty="0" smtClean="0"/>
                        <a:t>Phase 2,</a:t>
                      </a:r>
                      <a:r>
                        <a:rPr lang="en-US" sz="1800" baseline="0" dirty="0" smtClean="0"/>
                        <a:t> single arm</a:t>
                      </a:r>
                      <a:endParaRPr lang="el-GR" sz="1800" dirty="0"/>
                    </a:p>
                  </a:txBody>
                  <a:tcPr marL="68580" marR="68580" marT="45714" marB="45714"/>
                </a:tc>
                <a:tc>
                  <a:txBody>
                    <a:bodyPr/>
                    <a:lstStyle/>
                    <a:p>
                      <a:r>
                        <a:rPr lang="en-US" sz="1800" dirty="0" smtClean="0"/>
                        <a:t>35</a:t>
                      </a:r>
                      <a:endParaRPr lang="el-GR" sz="1800" dirty="0"/>
                    </a:p>
                  </a:txBody>
                  <a:tcPr marL="68580" marR="68580" marT="45714" marB="45714"/>
                </a:tc>
                <a:tc>
                  <a:txBody>
                    <a:bodyPr/>
                    <a:lstStyle/>
                    <a:p>
                      <a:r>
                        <a:rPr lang="en-US" sz="1800" dirty="0" smtClean="0"/>
                        <a:t>4 m.</a:t>
                      </a:r>
                      <a:endParaRPr lang="el-GR" sz="1800" dirty="0"/>
                    </a:p>
                  </a:txBody>
                  <a:tcPr marL="68580" marR="6858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err="1" smtClean="0">
                          <a:solidFill>
                            <a:schemeClr val="dk1"/>
                          </a:solidFill>
                          <a:latin typeface="+mn-lt"/>
                          <a:ea typeface="+mn-ea"/>
                          <a:cs typeface="+mn-cs"/>
                        </a:rPr>
                        <a:t>Grignani</a:t>
                      </a:r>
                      <a:r>
                        <a:rPr kumimoji="0" lang="fr-FR" sz="1800" kern="1200" dirty="0" smtClean="0">
                          <a:solidFill>
                            <a:schemeClr val="dk1"/>
                          </a:solidFill>
                          <a:latin typeface="+mn-lt"/>
                          <a:ea typeface="+mn-ea"/>
                          <a:cs typeface="+mn-cs"/>
                        </a:rPr>
                        <a:t> et al., Lancet </a:t>
                      </a:r>
                      <a:r>
                        <a:rPr kumimoji="0" lang="fr-FR" sz="1800" kern="1200" dirty="0" err="1" smtClean="0">
                          <a:solidFill>
                            <a:schemeClr val="dk1"/>
                          </a:solidFill>
                          <a:latin typeface="+mn-lt"/>
                          <a:ea typeface="+mn-ea"/>
                          <a:cs typeface="+mn-cs"/>
                        </a:rPr>
                        <a:t>Oncol</a:t>
                      </a:r>
                      <a:r>
                        <a:rPr kumimoji="0" lang="fr-FR" sz="1800" kern="1200" dirty="0" smtClean="0">
                          <a:solidFill>
                            <a:schemeClr val="dk1"/>
                          </a:solidFill>
                          <a:latin typeface="+mn-lt"/>
                          <a:ea typeface="+mn-ea"/>
                          <a:cs typeface="+mn-cs"/>
                        </a:rPr>
                        <a:t> 2015</a:t>
                      </a:r>
                      <a:endParaRPr kumimoji="0" lang="el-GR" sz="1800" kern="1200" dirty="0" smtClean="0">
                        <a:solidFill>
                          <a:schemeClr val="dk1"/>
                        </a:solidFill>
                        <a:latin typeface="+mn-lt"/>
                        <a:ea typeface="+mn-ea"/>
                        <a:cs typeface="+mn-cs"/>
                      </a:endParaRPr>
                    </a:p>
                  </a:txBody>
                  <a:tcPr marL="68580" marR="68580" marT="45714" marB="45714"/>
                </a:tc>
              </a:tr>
              <a:tr h="639998">
                <a:tc>
                  <a:txBody>
                    <a:bodyPr/>
                    <a:lstStyle/>
                    <a:p>
                      <a:r>
                        <a:rPr lang="en-US" sz="1800" dirty="0" err="1" smtClean="0"/>
                        <a:t>Regorafenib</a:t>
                      </a:r>
                      <a:endParaRPr lang="el-GR" sz="1800" dirty="0"/>
                    </a:p>
                  </a:txBody>
                  <a:tcPr marL="68580" marR="68580" marT="45714" marB="45714"/>
                </a:tc>
                <a:tc>
                  <a:txBody>
                    <a:bodyPr/>
                    <a:lstStyle/>
                    <a:p>
                      <a:r>
                        <a:rPr lang="en-US" sz="1800" dirty="0" smtClean="0"/>
                        <a:t>Phase 2, placebo-controlled</a:t>
                      </a:r>
                    </a:p>
                    <a:p>
                      <a:r>
                        <a:rPr lang="en-US" sz="1800" dirty="0" smtClean="0"/>
                        <a:t>Phase 2, placebo-controlled</a:t>
                      </a:r>
                      <a:endParaRPr lang="el-GR" sz="1800" dirty="0"/>
                    </a:p>
                  </a:txBody>
                  <a:tcPr marL="68580" marR="68580" marT="45714" marB="45714"/>
                </a:tc>
                <a:tc>
                  <a:txBody>
                    <a:bodyPr/>
                    <a:lstStyle/>
                    <a:p>
                      <a:r>
                        <a:rPr lang="en-US" sz="1800" dirty="0" smtClean="0"/>
                        <a:t>42</a:t>
                      </a:r>
                    </a:p>
                    <a:p>
                      <a:r>
                        <a:rPr lang="en-US" sz="1800" dirty="0" smtClean="0"/>
                        <a:t>43</a:t>
                      </a:r>
                      <a:endParaRPr lang="el-GR" sz="1800" dirty="0"/>
                    </a:p>
                  </a:txBody>
                  <a:tcPr marL="68580" marR="68580" marT="45714" marB="45714"/>
                </a:tc>
                <a:tc>
                  <a:txBody>
                    <a:bodyPr/>
                    <a:lstStyle/>
                    <a:p>
                      <a:r>
                        <a:rPr lang="en-US" sz="1800" dirty="0" smtClean="0"/>
                        <a:t>5.3 m.</a:t>
                      </a:r>
                    </a:p>
                    <a:p>
                      <a:r>
                        <a:rPr lang="en-US" sz="1800" dirty="0" smtClean="0"/>
                        <a:t>4.1 m.</a:t>
                      </a:r>
                      <a:endParaRPr lang="el-GR" sz="1800" dirty="0"/>
                    </a:p>
                  </a:txBody>
                  <a:tcPr marL="68580" marR="6858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dk1"/>
                          </a:solidFill>
                          <a:latin typeface="+mn-lt"/>
                          <a:ea typeface="+mn-ea"/>
                          <a:cs typeface="+mn-cs"/>
                        </a:rPr>
                        <a:t>Davis et al., JCO 2019</a:t>
                      </a:r>
                      <a:endParaRPr kumimoji="0" lang="el-GR" sz="180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err="1" smtClean="0">
                          <a:solidFill>
                            <a:schemeClr val="dk1"/>
                          </a:solidFill>
                          <a:latin typeface="+mn-lt"/>
                          <a:ea typeface="+mn-ea"/>
                          <a:cs typeface="+mn-cs"/>
                        </a:rPr>
                        <a:t>Duffaud</a:t>
                      </a:r>
                      <a:r>
                        <a:rPr kumimoji="0" lang="fr-FR" sz="1800" kern="1200" dirty="0" smtClean="0">
                          <a:solidFill>
                            <a:schemeClr val="dk1"/>
                          </a:solidFill>
                          <a:latin typeface="+mn-lt"/>
                          <a:ea typeface="+mn-ea"/>
                          <a:cs typeface="+mn-cs"/>
                        </a:rPr>
                        <a:t> et al., Lancet </a:t>
                      </a:r>
                      <a:r>
                        <a:rPr kumimoji="0" lang="fr-FR" sz="1800" kern="1200" dirty="0" err="1" smtClean="0">
                          <a:solidFill>
                            <a:schemeClr val="dk1"/>
                          </a:solidFill>
                          <a:latin typeface="+mn-lt"/>
                          <a:ea typeface="+mn-ea"/>
                          <a:cs typeface="+mn-cs"/>
                        </a:rPr>
                        <a:t>Oncol</a:t>
                      </a:r>
                      <a:r>
                        <a:rPr kumimoji="0" lang="fr-FR" sz="1800" kern="1200" dirty="0" smtClean="0">
                          <a:solidFill>
                            <a:schemeClr val="dk1"/>
                          </a:solidFill>
                          <a:latin typeface="+mn-lt"/>
                          <a:ea typeface="+mn-ea"/>
                          <a:cs typeface="+mn-cs"/>
                        </a:rPr>
                        <a:t> 2019</a:t>
                      </a:r>
                      <a:endParaRPr kumimoji="0" lang="el-GR" sz="1800" kern="1200" dirty="0" smtClean="0">
                        <a:solidFill>
                          <a:schemeClr val="dk1"/>
                        </a:solidFill>
                        <a:latin typeface="+mn-lt"/>
                        <a:ea typeface="+mn-ea"/>
                        <a:cs typeface="+mn-cs"/>
                      </a:endParaRPr>
                    </a:p>
                  </a:txBody>
                  <a:tcPr marL="68580" marR="68580" marT="45714" marB="45714"/>
                </a:tc>
              </a:tr>
              <a:tr h="370793">
                <a:tc>
                  <a:txBody>
                    <a:bodyPr/>
                    <a:lstStyle/>
                    <a:p>
                      <a:r>
                        <a:rPr lang="en-US" sz="1800" dirty="0" err="1" smtClean="0"/>
                        <a:t>Apatinib</a:t>
                      </a:r>
                      <a:endParaRPr lang="el-GR" sz="1800" dirty="0"/>
                    </a:p>
                  </a:txBody>
                  <a:tcPr marL="68580" marR="68580" marT="45714" marB="45714"/>
                </a:tc>
                <a:tc>
                  <a:txBody>
                    <a:bodyPr/>
                    <a:lstStyle/>
                    <a:p>
                      <a:r>
                        <a:rPr lang="en-US" sz="1800" dirty="0" smtClean="0"/>
                        <a:t>Observational</a:t>
                      </a:r>
                      <a:endParaRPr lang="el-GR" sz="1800" dirty="0"/>
                    </a:p>
                  </a:txBody>
                  <a:tcPr marL="68580" marR="68580" marT="45714" marB="45714"/>
                </a:tc>
                <a:tc>
                  <a:txBody>
                    <a:bodyPr/>
                    <a:lstStyle/>
                    <a:p>
                      <a:r>
                        <a:rPr lang="en-US" sz="1800" dirty="0" smtClean="0"/>
                        <a:t>10</a:t>
                      </a:r>
                      <a:endParaRPr lang="el-GR" sz="1800" dirty="0"/>
                    </a:p>
                  </a:txBody>
                  <a:tcPr marL="68580" marR="68580" marT="45714" marB="45714"/>
                </a:tc>
                <a:tc>
                  <a:txBody>
                    <a:bodyPr/>
                    <a:lstStyle/>
                    <a:p>
                      <a:r>
                        <a:rPr lang="en-US" sz="1800" dirty="0" smtClean="0"/>
                        <a:t>7.5 m</a:t>
                      </a:r>
                      <a:endParaRPr lang="el-GR" sz="1800" dirty="0"/>
                    </a:p>
                  </a:txBody>
                  <a:tcPr marL="68580" marR="6858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Zheng</a:t>
                      </a:r>
                      <a:r>
                        <a:rPr kumimoji="0" lang="en-US" sz="1800" kern="1200" dirty="0" smtClean="0">
                          <a:solidFill>
                            <a:schemeClr val="dk1"/>
                          </a:solidFill>
                          <a:latin typeface="+mn-lt"/>
                          <a:ea typeface="+mn-ea"/>
                          <a:cs typeface="+mn-cs"/>
                        </a:rPr>
                        <a:t> et al., Medicine 2018</a:t>
                      </a:r>
                      <a:endParaRPr kumimoji="0" lang="el-GR" sz="1800" kern="1200" dirty="0" smtClean="0">
                        <a:solidFill>
                          <a:schemeClr val="dk1"/>
                        </a:solidFill>
                        <a:latin typeface="+mn-lt"/>
                        <a:ea typeface="+mn-ea"/>
                        <a:cs typeface="+mn-cs"/>
                      </a:endParaRPr>
                    </a:p>
                  </a:txBody>
                  <a:tcPr marL="68580" marR="68580" marT="45714" marB="45714"/>
                </a:tc>
              </a:tr>
              <a:tr h="370793">
                <a:tc>
                  <a:txBody>
                    <a:bodyPr/>
                    <a:lstStyle/>
                    <a:p>
                      <a:r>
                        <a:rPr lang="en-US" sz="1800" dirty="0" err="1" smtClean="0"/>
                        <a:t>Cabozantinib</a:t>
                      </a:r>
                      <a:endParaRPr lang="el-GR" sz="1800" dirty="0"/>
                    </a:p>
                  </a:txBody>
                  <a:tcPr marL="68580" marR="68580" marT="45714" marB="45714"/>
                </a:tc>
                <a:tc>
                  <a:txBody>
                    <a:bodyPr/>
                    <a:lstStyle/>
                    <a:p>
                      <a:r>
                        <a:rPr lang="en-US" sz="1800" dirty="0" smtClean="0"/>
                        <a:t>Phase 2</a:t>
                      </a:r>
                      <a:endParaRPr lang="el-GR" sz="1800" dirty="0"/>
                    </a:p>
                  </a:txBody>
                  <a:tcPr marL="68580" marR="68580" marT="45714" marB="45714"/>
                </a:tc>
                <a:tc>
                  <a:txBody>
                    <a:bodyPr/>
                    <a:lstStyle/>
                    <a:p>
                      <a:r>
                        <a:rPr lang="en-US" sz="1800" dirty="0" smtClean="0"/>
                        <a:t>42</a:t>
                      </a:r>
                      <a:endParaRPr lang="el-GR" sz="1800" dirty="0"/>
                    </a:p>
                  </a:txBody>
                  <a:tcPr marL="68580" marR="68580" marT="45714" marB="45714"/>
                </a:tc>
                <a:tc>
                  <a:txBody>
                    <a:bodyPr/>
                    <a:lstStyle/>
                    <a:p>
                      <a:r>
                        <a:rPr lang="en-US" sz="1800" dirty="0" smtClean="0"/>
                        <a:t>6.2 m.</a:t>
                      </a:r>
                      <a:endParaRPr lang="el-GR" sz="1800" dirty="0"/>
                    </a:p>
                  </a:txBody>
                  <a:tcPr marL="68580" marR="6858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Italiano</a:t>
                      </a:r>
                      <a:r>
                        <a:rPr kumimoji="0" lang="en-US" sz="1800" kern="1200" dirty="0" smtClean="0">
                          <a:solidFill>
                            <a:schemeClr val="dk1"/>
                          </a:solidFill>
                          <a:latin typeface="+mn-lt"/>
                          <a:ea typeface="+mn-ea"/>
                          <a:cs typeface="+mn-cs"/>
                        </a:rPr>
                        <a:t> et al., Lancet </a:t>
                      </a:r>
                      <a:r>
                        <a:rPr kumimoji="0" lang="en-US" sz="1800" kern="1200" dirty="0" err="1" smtClean="0">
                          <a:solidFill>
                            <a:schemeClr val="dk1"/>
                          </a:solidFill>
                          <a:latin typeface="+mn-lt"/>
                          <a:ea typeface="+mn-ea"/>
                          <a:cs typeface="+mn-cs"/>
                        </a:rPr>
                        <a:t>Oncol</a:t>
                      </a:r>
                      <a:r>
                        <a:rPr kumimoji="0" lang="en-US" sz="1800" kern="1200" dirty="0" smtClean="0">
                          <a:solidFill>
                            <a:schemeClr val="dk1"/>
                          </a:solidFill>
                          <a:latin typeface="+mn-lt"/>
                          <a:ea typeface="+mn-ea"/>
                          <a:cs typeface="+mn-cs"/>
                        </a:rPr>
                        <a:t> 2020</a:t>
                      </a:r>
                      <a:endParaRPr kumimoji="0" lang="el-GR" sz="1800" kern="1200" dirty="0" smtClean="0">
                        <a:solidFill>
                          <a:schemeClr val="dk1"/>
                        </a:solidFill>
                        <a:latin typeface="+mn-lt"/>
                        <a:ea typeface="+mn-ea"/>
                        <a:cs typeface="+mn-cs"/>
                      </a:endParaRPr>
                    </a:p>
                  </a:txBody>
                  <a:tcPr marL="68580" marR="68580" marT="45714" marB="45714"/>
                </a:tc>
              </a:tr>
            </a:tbl>
          </a:graphicData>
        </a:graphic>
      </p:graphicFrame>
    </p:spTree>
    <p:extLst>
      <p:ext uri="{BB962C8B-B14F-4D97-AF65-F5344CB8AC3E}">
        <p14:creationId xmlns:p14="http://schemas.microsoft.com/office/powerpoint/2010/main" val="2393723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r>
              <a:rPr lang="en-US" altLang="el-GR" smtClean="0"/>
              <a:t>Regobone&gt; osteosarcoma cohort</a:t>
            </a:r>
            <a:endParaRPr lang="el-GR" altLang="el-GR" smtClean="0"/>
          </a:p>
        </p:txBody>
      </p:sp>
      <p:sp>
        <p:nvSpPr>
          <p:cNvPr id="26627" name="2 - Θέση περιεχομένου"/>
          <p:cNvSpPr>
            <a:spLocks noGrp="1"/>
          </p:cNvSpPr>
          <p:nvPr>
            <p:ph sz="quarter" idx="1"/>
          </p:nvPr>
        </p:nvSpPr>
        <p:spPr>
          <a:xfrm>
            <a:off x="514350" y="1447800"/>
            <a:ext cx="6000750" cy="4572000"/>
          </a:xfrm>
        </p:spPr>
        <p:txBody>
          <a:bodyPr/>
          <a:lstStyle/>
          <a:p>
            <a:r>
              <a:rPr lang="en-US" altLang="el-GR" smtClean="0"/>
              <a:t>Double-blind placebo-controlled ph.2 trial</a:t>
            </a:r>
          </a:p>
          <a:p>
            <a:r>
              <a:rPr lang="en-US" altLang="el-GR" smtClean="0"/>
              <a:t>Patients ≥10 y.</a:t>
            </a:r>
          </a:p>
          <a:p>
            <a:r>
              <a:rPr lang="en-US" altLang="el-GR" smtClean="0"/>
              <a:t>1-2 previous lines for metastatic disease</a:t>
            </a:r>
          </a:p>
          <a:p>
            <a:r>
              <a:rPr lang="en-US" altLang="el-GR" smtClean="0"/>
              <a:t>Regorafenib 160 mg/d, 21/28 days</a:t>
            </a:r>
          </a:p>
          <a:p>
            <a:r>
              <a:rPr lang="en-US" altLang="el-GR" smtClean="0"/>
              <a:t>N=43</a:t>
            </a:r>
          </a:p>
          <a:p>
            <a:r>
              <a:rPr lang="en-US" altLang="el-GR" smtClean="0"/>
              <a:t>Cross-over</a:t>
            </a:r>
          </a:p>
          <a:p>
            <a:pPr lvl="1">
              <a:buFont typeface="Wingdings" pitchFamily="2" charset="2"/>
              <a:buChar char="Ø"/>
            </a:pPr>
            <a:r>
              <a:rPr lang="en-US" altLang="el-GR" smtClean="0"/>
              <a:t>At 8 w.: 17/26 (65%) non-PD v. 0/12</a:t>
            </a:r>
          </a:p>
          <a:p>
            <a:pPr lvl="1">
              <a:buFont typeface="Wingdings" pitchFamily="2" charset="2"/>
              <a:buChar char="Ø"/>
            </a:pPr>
            <a:r>
              <a:rPr lang="en-US" altLang="el-GR" smtClean="0"/>
              <a:t>24% SAE with regorafenib (hypertension, hand-foot skin reaction, fatigue, hypophosphataemia, chest pain) </a:t>
            </a:r>
            <a:endParaRPr lang="el-GR" altLang="el-GR" smtClean="0"/>
          </a:p>
        </p:txBody>
      </p:sp>
      <p:sp>
        <p:nvSpPr>
          <p:cNvPr id="26628" name="3 - TextBox"/>
          <p:cNvSpPr txBox="1">
            <a:spLocks noChangeArrowheads="1"/>
          </p:cNvSpPr>
          <p:nvPr/>
        </p:nvSpPr>
        <p:spPr bwMode="auto">
          <a:xfrm>
            <a:off x="4057650" y="6049966"/>
            <a:ext cx="4914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r>
              <a:rPr lang="en-US" altLang="el-GR" smtClean="0">
                <a:solidFill>
                  <a:prstClr val="black"/>
                </a:solidFill>
              </a:rPr>
              <a:t>French Sarcoma Group, Duffaud et al., ASCO 2018</a:t>
            </a:r>
          </a:p>
        </p:txBody>
      </p:sp>
    </p:spTree>
    <p:extLst>
      <p:ext uri="{BB962C8B-B14F-4D97-AF65-F5344CB8AC3E}">
        <p14:creationId xmlns:p14="http://schemas.microsoft.com/office/powerpoint/2010/main" val="2726453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a:xfrm>
            <a:off x="342900" y="274638"/>
            <a:ext cx="8515350" cy="944562"/>
          </a:xfrm>
        </p:spPr>
        <p:txBody>
          <a:bodyPr/>
          <a:lstStyle/>
          <a:p>
            <a:r>
              <a:rPr lang="en-US" altLang="el-GR" smtClean="0"/>
              <a:t>Regorafenib in refractory osteosarcoma / SARC024</a:t>
            </a:r>
            <a:endParaRPr lang="el-GR" altLang="el-GR" smtClean="0"/>
          </a:p>
        </p:txBody>
      </p:sp>
      <p:sp>
        <p:nvSpPr>
          <p:cNvPr id="27651" name="2 - Θέση περιεχομένου"/>
          <p:cNvSpPr>
            <a:spLocks noGrp="1"/>
          </p:cNvSpPr>
          <p:nvPr>
            <p:ph sz="quarter" idx="1"/>
          </p:nvPr>
        </p:nvSpPr>
        <p:spPr>
          <a:xfrm>
            <a:off x="514350" y="1447800"/>
            <a:ext cx="4669631" cy="4572000"/>
          </a:xfrm>
        </p:spPr>
        <p:txBody>
          <a:bodyPr/>
          <a:lstStyle/>
          <a:p>
            <a:r>
              <a:rPr lang="en-US" altLang="el-GR" smtClean="0"/>
              <a:t>USA, similar design (phase 2, placebo-controlled, randomized), 1:1 R, ≥1 prior therapy</a:t>
            </a:r>
          </a:p>
          <a:p>
            <a:r>
              <a:rPr lang="en-US" altLang="el-GR" smtClean="0"/>
              <a:t>N=42</a:t>
            </a:r>
          </a:p>
          <a:p>
            <a:r>
              <a:rPr lang="en-US" altLang="el-GR" smtClean="0"/>
              <a:t>Median PFS 5.3 v. 1.7 m. </a:t>
            </a:r>
          </a:p>
          <a:p>
            <a:r>
              <a:rPr lang="en-US" altLang="el-GR" smtClean="0"/>
              <a:t>Median OS 26.7 m. (regorafenib)</a:t>
            </a:r>
          </a:p>
          <a:p>
            <a:r>
              <a:rPr lang="en-US" altLang="el-GR" smtClean="0"/>
              <a:t>11 patients crossed-over</a:t>
            </a:r>
          </a:p>
          <a:p>
            <a:r>
              <a:rPr lang="en-US" altLang="el-GR" smtClean="0"/>
              <a:t>AE</a:t>
            </a:r>
            <a:endParaRPr lang="el-GR" altLang="el-GR" smtClean="0"/>
          </a:p>
        </p:txBody>
      </p:sp>
      <p:sp>
        <p:nvSpPr>
          <p:cNvPr id="27652" name="3 - TextBox"/>
          <p:cNvSpPr txBox="1">
            <a:spLocks noChangeArrowheads="1"/>
          </p:cNvSpPr>
          <p:nvPr/>
        </p:nvSpPr>
        <p:spPr bwMode="auto">
          <a:xfrm>
            <a:off x="5715000" y="6248402"/>
            <a:ext cx="325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r>
              <a:rPr lang="en-US" altLang="el-GR" smtClean="0">
                <a:solidFill>
                  <a:prstClr val="black"/>
                </a:solidFill>
              </a:rPr>
              <a:t>Davis et al., CTOS 2018 (Paper 041)</a:t>
            </a:r>
            <a:endParaRPr lang="el-GR" altLang="el-GR" smtClean="0">
              <a:solidFill>
                <a:prstClr val="black"/>
              </a:solidFill>
            </a:endParaRP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696" y="1447800"/>
            <a:ext cx="416004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013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endParaRPr lang="el-GR" smtClean="0"/>
          </a:p>
        </p:txBody>
      </p:sp>
      <p:sp>
        <p:nvSpPr>
          <p:cNvPr id="28675" name="2 - Θέση περιεχομένου"/>
          <p:cNvSpPr>
            <a:spLocks noGrp="1"/>
          </p:cNvSpPr>
          <p:nvPr>
            <p:ph sz="quarter" idx="1"/>
          </p:nvPr>
        </p:nvSpPr>
        <p:spPr/>
        <p:txBody>
          <a:bodyPr/>
          <a:lstStyle/>
          <a:p>
            <a:endParaRPr lang="el-GR"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05" y="533400"/>
            <a:ext cx="8865394"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04" y="3219450"/>
            <a:ext cx="88868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p:cNvPicPr>
            <a:picLocks noChangeAspect="1" noChangeArrowheads="1"/>
          </p:cNvPicPr>
          <p:nvPr/>
        </p:nvPicPr>
        <p:blipFill>
          <a:blip r:embed="rId4">
            <a:extLst>
              <a:ext uri="{28A0092B-C50C-407E-A947-70E740481C1C}">
                <a14:useLocalDpi xmlns:a14="http://schemas.microsoft.com/office/drawing/2010/main" val="0"/>
              </a:ext>
            </a:extLst>
          </a:blip>
          <a:srcRect b="41640"/>
          <a:stretch>
            <a:fillRect/>
          </a:stretch>
        </p:blipFill>
        <p:spPr bwMode="auto">
          <a:xfrm>
            <a:off x="139304" y="4800600"/>
            <a:ext cx="75723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598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r>
              <a:rPr lang="en-US" altLang="el-GR" smtClean="0"/>
              <a:t>CABONE: Cabozantinib in bone sarcomas</a:t>
            </a:r>
            <a:endParaRPr lang="el-GR" altLang="el-GR" smtClean="0"/>
          </a:p>
        </p:txBody>
      </p:sp>
      <p:sp>
        <p:nvSpPr>
          <p:cNvPr id="29699" name="2 - Θέση περιεχομένου"/>
          <p:cNvSpPr>
            <a:spLocks noGrp="1"/>
          </p:cNvSpPr>
          <p:nvPr>
            <p:ph sz="quarter" idx="1"/>
          </p:nvPr>
        </p:nvSpPr>
        <p:spPr>
          <a:xfrm>
            <a:off x="914400" y="1676400"/>
            <a:ext cx="7772400" cy="3962400"/>
          </a:xfrm>
        </p:spPr>
        <p:txBody>
          <a:bodyPr/>
          <a:lstStyle/>
          <a:p>
            <a:r>
              <a:rPr lang="en-US" altLang="el-GR" smtClean="0"/>
              <a:t>Collaborative French/USA single-arm, phase II study</a:t>
            </a:r>
          </a:p>
          <a:p>
            <a:r>
              <a:rPr lang="en-US" altLang="el-GR" smtClean="0"/>
              <a:t>Ewing Sarcoma, osteosarcoma </a:t>
            </a:r>
          </a:p>
          <a:p>
            <a:r>
              <a:rPr lang="en-US" altLang="el-GR" smtClean="0"/>
              <a:t>Cabozatinib orally: adults 60 mg/d, children 40 mg/m2/d</a:t>
            </a:r>
          </a:p>
          <a:p>
            <a:r>
              <a:rPr lang="en-US" altLang="el-GR" smtClean="0"/>
              <a:t>mF.U. 31.3 m.</a:t>
            </a:r>
          </a:p>
          <a:p>
            <a:r>
              <a:rPr lang="en-US" altLang="el-GR" smtClean="0"/>
              <a:t>N= 81 (42 OS + 39 ES)</a:t>
            </a:r>
          </a:p>
          <a:p>
            <a:pPr lvl="1">
              <a:buFont typeface="Wingdings" pitchFamily="2" charset="2"/>
              <a:buChar char="Ø"/>
            </a:pPr>
            <a:r>
              <a:rPr lang="en-US" altLang="el-GR" smtClean="0"/>
              <a:t>10 ES (26%) objective response by 6 months</a:t>
            </a:r>
          </a:p>
          <a:p>
            <a:pPr lvl="1">
              <a:buFont typeface="Wingdings" pitchFamily="2" charset="2"/>
              <a:buChar char="Ø"/>
            </a:pPr>
            <a:r>
              <a:rPr lang="en-US" altLang="el-GR" smtClean="0"/>
              <a:t>5 OS (12%) objective response by 6 months &amp; 14 OS (33%) non-PD at 6 months</a:t>
            </a:r>
          </a:p>
          <a:p>
            <a:pPr lvl="1">
              <a:buFont typeface="Wingdings" pitchFamily="2" charset="2"/>
              <a:buChar char="Ø"/>
            </a:pPr>
            <a:r>
              <a:rPr lang="en-US" altLang="el-GR" smtClean="0"/>
              <a:t>68% at least 1 SAE</a:t>
            </a:r>
          </a:p>
          <a:p>
            <a:endParaRPr lang="el-GR" altLang="el-GR" smtClean="0"/>
          </a:p>
        </p:txBody>
      </p:sp>
      <p:sp>
        <p:nvSpPr>
          <p:cNvPr id="29700" name="3 - TextBox"/>
          <p:cNvSpPr txBox="1">
            <a:spLocks noChangeArrowheads="1"/>
          </p:cNvSpPr>
          <p:nvPr/>
        </p:nvSpPr>
        <p:spPr bwMode="auto">
          <a:xfrm>
            <a:off x="5200650" y="6019803"/>
            <a:ext cx="3257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r>
              <a:rPr lang="en-US" altLang="el-GR" smtClean="0">
                <a:solidFill>
                  <a:prstClr val="black"/>
                </a:solidFill>
              </a:rPr>
              <a:t>Italiano, CTOS 2018 (paper 042)</a:t>
            </a:r>
          </a:p>
          <a:p>
            <a:pPr defTabSz="457200" eaLnBrk="1" fontAlgn="base" hangingPunct="1">
              <a:spcBef>
                <a:spcPct val="0"/>
              </a:spcBef>
              <a:spcAft>
                <a:spcPct val="0"/>
              </a:spcAft>
            </a:pPr>
            <a:r>
              <a:rPr lang="en-US" altLang="el-GR" smtClean="0">
                <a:solidFill>
                  <a:prstClr val="black"/>
                </a:solidFill>
              </a:rPr>
              <a:t>Italiano, Lancet Oncol 2020</a:t>
            </a:r>
            <a:endParaRPr lang="el-GR" altLang="el-GR" smtClean="0">
              <a:solidFill>
                <a:prstClr val="black"/>
              </a:solidFill>
            </a:endParaRPr>
          </a:p>
        </p:txBody>
      </p:sp>
    </p:spTree>
    <p:extLst>
      <p:ext uri="{BB962C8B-B14F-4D97-AF65-F5344CB8AC3E}">
        <p14:creationId xmlns:p14="http://schemas.microsoft.com/office/powerpoint/2010/main" val="3037348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914400" y="2133600"/>
            <a:ext cx="3657600" cy="1143000"/>
          </a:xfrm>
        </p:spPr>
        <p:txBody>
          <a:bodyPr/>
          <a:lstStyle/>
          <a:p>
            <a:r>
              <a:rPr lang="en-US" smtClean="0"/>
              <a:t>Patients’ characteristics</a:t>
            </a:r>
            <a:endParaRPr lang="el-GR" smtClean="0"/>
          </a:p>
        </p:txBody>
      </p:sp>
      <p:pic>
        <p:nvPicPr>
          <p:cNvPr id="3072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543550" y="311150"/>
            <a:ext cx="3314700" cy="6235700"/>
          </a:xfrm>
          <a:noFill/>
        </p:spPr>
      </p:pic>
    </p:spTree>
    <p:extLst>
      <p:ext uri="{BB962C8B-B14F-4D97-AF65-F5344CB8AC3E}">
        <p14:creationId xmlns:p14="http://schemas.microsoft.com/office/powerpoint/2010/main" val="316143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171450" y="274638"/>
            <a:ext cx="8743950" cy="868362"/>
          </a:xfrm>
        </p:spPr>
        <p:txBody>
          <a:bodyPr/>
          <a:lstStyle/>
          <a:p>
            <a:r>
              <a:rPr lang="en-US" smtClean="0"/>
              <a:t>Best overall response in patients with Ewing sarcoma </a:t>
            </a:r>
            <a:endParaRPr lang="el-GR" smtClean="0"/>
          </a:p>
        </p:txBody>
      </p:sp>
      <p:pic>
        <p:nvPicPr>
          <p:cNvPr id="3174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28863" y="2190750"/>
            <a:ext cx="4943475" cy="3086100"/>
          </a:xfrm>
          <a:noFill/>
        </p:spPr>
      </p:pic>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791205"/>
            <a:ext cx="7258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30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171450" y="274638"/>
            <a:ext cx="8743950" cy="868362"/>
          </a:xfrm>
        </p:spPr>
        <p:txBody>
          <a:bodyPr/>
          <a:lstStyle/>
          <a:p>
            <a:r>
              <a:rPr lang="en-US" smtClean="0"/>
              <a:t>Best overall response in patients with Osteosarcoma </a:t>
            </a:r>
            <a:endParaRPr lang="el-GR" smtClean="0"/>
          </a:p>
        </p:txBody>
      </p:sp>
      <p:pic>
        <p:nvPicPr>
          <p:cNvPr id="3277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28863" y="2101850"/>
            <a:ext cx="4943475" cy="3263900"/>
          </a:xfrm>
          <a:noFill/>
        </p:spPr>
      </p:pic>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5943605"/>
            <a:ext cx="7258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995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914400" y="152404"/>
            <a:ext cx="7772400" cy="563563"/>
          </a:xfrm>
        </p:spPr>
        <p:txBody>
          <a:bodyPr/>
          <a:lstStyle/>
          <a:p>
            <a:r>
              <a:rPr lang="en-US" smtClean="0"/>
              <a:t>Kaplan Meier curves of PFS and OS</a:t>
            </a:r>
            <a:endParaRPr lang="el-GR" smtClean="0"/>
          </a:p>
        </p:txBody>
      </p:sp>
      <p:pic>
        <p:nvPicPr>
          <p:cNvPr id="3379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43051" y="609603"/>
            <a:ext cx="6502004" cy="6048375"/>
          </a:xfrm>
          <a:noFill/>
        </p:spPr>
      </p:pic>
    </p:spTree>
    <p:extLst>
      <p:ext uri="{BB962C8B-B14F-4D97-AF65-F5344CB8AC3E}">
        <p14:creationId xmlns:p14="http://schemas.microsoft.com/office/powerpoint/2010/main" val="3924355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914400" y="274638"/>
            <a:ext cx="3657600" cy="639762"/>
          </a:xfrm>
        </p:spPr>
        <p:txBody>
          <a:bodyPr/>
          <a:lstStyle/>
          <a:p>
            <a:pPr algn="ctr"/>
            <a:r>
              <a:rPr lang="en-US" smtClean="0"/>
              <a:t>Adverse events</a:t>
            </a:r>
            <a:endParaRPr lang="el-GR" smtClean="0"/>
          </a:p>
        </p:txBody>
      </p:sp>
      <p:pic>
        <p:nvPicPr>
          <p:cNvPr id="3481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1452" y="914400"/>
            <a:ext cx="3986213" cy="5715000"/>
          </a:xfrm>
          <a:noFill/>
        </p:spPr>
      </p:pic>
      <p:pic>
        <p:nvPicPr>
          <p:cNvPr id="34820"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57663" y="1016000"/>
            <a:ext cx="4800600" cy="5613400"/>
          </a:xfrm>
          <a:noFill/>
        </p:spPr>
      </p:pic>
      <p:pic>
        <p:nvPicPr>
          <p:cNvPr id="348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663" y="430218"/>
            <a:ext cx="4800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75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95538" y="404664"/>
            <a:ext cx="8424862" cy="476250"/>
          </a:xfrm>
          <a:prstGeom prst="rect">
            <a:avLst/>
          </a:prstGeom>
        </p:spPr>
        <p:txBody>
          <a:bodyPr>
            <a:normAutofit fontScale="90000"/>
          </a:bodyPr>
          <a:lstStyle/>
          <a:p>
            <a:r>
              <a:rPr lang="en-GB" dirty="0" smtClean="0"/>
              <a:t>History of osteosarcoma treatment</a:t>
            </a:r>
          </a:p>
        </p:txBody>
      </p:sp>
      <p:sp>
        <p:nvSpPr>
          <p:cNvPr id="4" name="Text Placeholder 3"/>
          <p:cNvSpPr>
            <a:spLocks noGrp="1"/>
          </p:cNvSpPr>
          <p:nvPr>
            <p:ph type="body" sz="quarter" idx="4294967295"/>
          </p:nvPr>
        </p:nvSpPr>
        <p:spPr>
          <a:xfrm>
            <a:off x="539552" y="5877278"/>
            <a:ext cx="6913563" cy="574675"/>
          </a:xfrm>
          <a:prstGeom prst="rect">
            <a:avLst/>
          </a:prstGeom>
        </p:spPr>
        <p:txBody>
          <a:bodyPr/>
          <a:lstStyle/>
          <a:p>
            <a:pPr marL="0" indent="0">
              <a:buNone/>
            </a:pPr>
            <a:r>
              <a:rPr lang="en-GB" sz="1400" dirty="0" err="1" smtClean="0"/>
              <a:t>Anninga</a:t>
            </a:r>
            <a:r>
              <a:rPr lang="en-GB" sz="1400" dirty="0" smtClean="0"/>
              <a:t> JK et al. </a:t>
            </a:r>
            <a:r>
              <a:rPr lang="en-US" sz="1400" dirty="0" err="1" smtClean="0"/>
              <a:t>Eur</a:t>
            </a:r>
            <a:r>
              <a:rPr lang="en-US" sz="1400" dirty="0" smtClean="0"/>
              <a:t> J Cancer 2011;47(16):2431-45.</a:t>
            </a:r>
            <a:endParaRPr lang="en-GB" sz="1400" dirty="0" smtClean="0"/>
          </a:p>
        </p:txBody>
      </p:sp>
      <p:sp>
        <p:nvSpPr>
          <p:cNvPr id="9219" name="Content Placeholder 2"/>
          <p:cNvSpPr>
            <a:spLocks noGrp="1"/>
          </p:cNvSpPr>
          <p:nvPr>
            <p:ph type="body" sz="quarter" idx="4294967295"/>
          </p:nvPr>
        </p:nvSpPr>
        <p:spPr>
          <a:xfrm>
            <a:off x="683569" y="1700814"/>
            <a:ext cx="8208962" cy="3095625"/>
          </a:xfrm>
          <a:prstGeom prst="rect">
            <a:avLst/>
          </a:prstGeom>
        </p:spPr>
        <p:txBody>
          <a:bodyPr>
            <a:normAutofit lnSpcReduction="10000"/>
          </a:bodyPr>
          <a:lstStyle/>
          <a:p>
            <a:r>
              <a:rPr lang="en-GB" sz="2400" dirty="0" smtClean="0"/>
              <a:t>Before the 1970s patients underwent amputation and no chemotherapy</a:t>
            </a:r>
          </a:p>
          <a:p>
            <a:pPr lvl="1"/>
            <a:r>
              <a:rPr lang="en-GB" sz="2400" dirty="0" smtClean="0"/>
              <a:t>Long term overall survival was &lt;20%</a:t>
            </a:r>
            <a:endParaRPr lang="en-GB" sz="2400" baseline="30000" dirty="0" smtClean="0"/>
          </a:p>
          <a:p>
            <a:r>
              <a:rPr lang="en-GB" sz="2400" dirty="0" smtClean="0"/>
              <a:t>Introduction of chemotherapy in the early 1970s significantly improved outcomes</a:t>
            </a:r>
          </a:p>
          <a:p>
            <a:r>
              <a:rPr lang="en-GB" sz="2400" dirty="0" smtClean="0"/>
              <a:t>By the mid 1980s long term overall survival up to 50-60%</a:t>
            </a:r>
            <a:endParaRPr lang="en-GB" sz="2400" baseline="30000" dirty="0" smtClean="0"/>
          </a:p>
          <a:p>
            <a:r>
              <a:rPr lang="en-GB" sz="2400" dirty="0" smtClean="0"/>
              <a:t>Some studies showed better rates, but overall little significant improvement for over three decades</a:t>
            </a:r>
            <a:endParaRPr lang="en-GB" sz="2400" baseline="30000" dirty="0" smtClean="0"/>
          </a:p>
          <a:p>
            <a:pPr marL="0" indent="0">
              <a:buNone/>
            </a:pPr>
            <a:endParaRPr lang="en-GB" sz="2400" dirty="0" smtClean="0"/>
          </a:p>
          <a:p>
            <a:pPr lvl="1"/>
            <a:endParaRPr lang="en-GB" sz="2000" dirty="0" smtClean="0"/>
          </a:p>
          <a:p>
            <a:endParaRPr lang="en-GB" sz="2400" dirty="0" smtClean="0"/>
          </a:p>
        </p:txBody>
      </p:sp>
    </p:spTree>
    <p:extLst>
      <p:ext uri="{BB962C8B-B14F-4D97-AF65-F5344CB8AC3E}">
        <p14:creationId xmlns:p14="http://schemas.microsoft.com/office/powerpoint/2010/main" val="9384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Ευχαριστώ!!!</a:t>
            </a:r>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709" y="2180820"/>
            <a:ext cx="4270929" cy="403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411" y="1873622"/>
            <a:ext cx="2609667" cy="464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59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Έλλειψη"/>
          <p:cNvSpPr/>
          <p:nvPr/>
        </p:nvSpPr>
        <p:spPr>
          <a:xfrm>
            <a:off x="428627" y="3214688"/>
            <a:ext cx="1000125"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solidFill>
                  <a:prstClr val="black"/>
                </a:solidFill>
              </a:rPr>
              <a:t>R</a:t>
            </a:r>
            <a:endParaRPr lang="el-GR" b="1" dirty="0">
              <a:solidFill>
                <a:prstClr val="black"/>
              </a:solidFill>
            </a:endParaRPr>
          </a:p>
        </p:txBody>
      </p:sp>
      <p:sp>
        <p:nvSpPr>
          <p:cNvPr id="62466" name="1 - Τίτλος"/>
          <p:cNvSpPr>
            <a:spLocks noGrp="1"/>
          </p:cNvSpPr>
          <p:nvPr>
            <p:ph type="title"/>
          </p:nvPr>
        </p:nvSpPr>
        <p:spPr>
          <a:xfrm>
            <a:off x="612775" y="228600"/>
            <a:ext cx="8153400" cy="990600"/>
          </a:xfrm>
        </p:spPr>
        <p:txBody>
          <a:bodyPr/>
          <a:lstStyle/>
          <a:p>
            <a:pPr eaLnBrk="1" hangingPunct="1"/>
            <a:r>
              <a:rPr lang="el-GR" sz="3600" b="1" smtClean="0"/>
              <a:t>ΟΣΤΕΟΣΑΡΚΩΜΑ</a:t>
            </a:r>
            <a:endParaRPr lang="el-GR" sz="3200" b="1" smtClean="0"/>
          </a:p>
        </p:txBody>
      </p:sp>
      <p:sp>
        <p:nvSpPr>
          <p:cNvPr id="62467" name="2 - Θέση περιεχομένου"/>
          <p:cNvSpPr>
            <a:spLocks noGrp="1"/>
          </p:cNvSpPr>
          <p:nvPr>
            <p:ph sz="quarter" idx="1"/>
          </p:nvPr>
        </p:nvSpPr>
        <p:spPr>
          <a:xfrm>
            <a:off x="457200" y="1600202"/>
            <a:ext cx="4043363" cy="614363"/>
          </a:xfrm>
        </p:spPr>
        <p:txBody>
          <a:bodyPr/>
          <a:lstStyle/>
          <a:p>
            <a:pPr eaLnBrk="1" hangingPunct="1"/>
            <a:r>
              <a:rPr lang="el-GR" sz="2400" smtClean="0"/>
              <a:t>Δεκαετία του 1980 :</a:t>
            </a:r>
          </a:p>
        </p:txBody>
      </p:sp>
      <p:sp>
        <p:nvSpPr>
          <p:cNvPr id="62468" name="3 - TextBox"/>
          <p:cNvSpPr txBox="1">
            <a:spLocks noChangeArrowheads="1"/>
          </p:cNvSpPr>
          <p:nvPr/>
        </p:nvSpPr>
        <p:spPr bwMode="auto">
          <a:xfrm>
            <a:off x="3071813" y="6000756"/>
            <a:ext cx="5572125" cy="307975"/>
          </a:xfrm>
          <a:prstGeom prst="rect">
            <a:avLst/>
          </a:prstGeom>
          <a:noFill/>
          <a:ln w="9525">
            <a:noFill/>
            <a:miter lim="800000"/>
            <a:headEnd/>
            <a:tailEnd/>
          </a:ln>
        </p:spPr>
        <p:txBody>
          <a:bodyPr>
            <a:spAutoFit/>
          </a:bodyPr>
          <a:lstStyle/>
          <a:p>
            <a:pPr algn="r"/>
            <a:r>
              <a:rPr lang="en-US" sz="1400">
                <a:solidFill>
                  <a:prstClr val="black"/>
                </a:solidFill>
                <a:latin typeface="Tw Cen MT" pitchFamily="34" charset="0"/>
              </a:rPr>
              <a:t>Link MP</a:t>
            </a:r>
            <a:r>
              <a:rPr lang="el-GR" sz="1400">
                <a:solidFill>
                  <a:prstClr val="black"/>
                </a:solidFill>
              </a:rPr>
              <a:t>, </a:t>
            </a:r>
            <a:r>
              <a:rPr lang="en-US" sz="1400">
                <a:solidFill>
                  <a:prstClr val="black"/>
                </a:solidFill>
                <a:latin typeface="Tw Cen MT" pitchFamily="34" charset="0"/>
              </a:rPr>
              <a:t>N Engl J Med 1986 Jun 19;314(25):1600-6.</a:t>
            </a:r>
            <a:endParaRPr lang="el-GR" sz="1400">
              <a:solidFill>
                <a:prstClr val="black"/>
              </a:solidFill>
            </a:endParaRPr>
          </a:p>
        </p:txBody>
      </p:sp>
      <p:cxnSp>
        <p:nvCxnSpPr>
          <p:cNvPr id="14" name="13 - Ευθύγραμμο βέλος σύνδεσης"/>
          <p:cNvCxnSpPr>
            <a:stCxn id="12" idx="6"/>
          </p:cNvCxnSpPr>
          <p:nvPr/>
        </p:nvCxnSpPr>
        <p:spPr>
          <a:xfrm flipV="1">
            <a:off x="1428752" y="3143250"/>
            <a:ext cx="714375"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a:stCxn id="12" idx="6"/>
          </p:cNvCxnSpPr>
          <p:nvPr/>
        </p:nvCxnSpPr>
        <p:spPr>
          <a:xfrm>
            <a:off x="1428752" y="3786188"/>
            <a:ext cx="71437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71" name="16 - TextBox"/>
          <p:cNvSpPr txBox="1">
            <a:spLocks noChangeArrowheads="1"/>
          </p:cNvSpPr>
          <p:nvPr/>
        </p:nvSpPr>
        <p:spPr bwMode="auto">
          <a:xfrm>
            <a:off x="2214563" y="4143381"/>
            <a:ext cx="4286250" cy="923925"/>
          </a:xfrm>
          <a:prstGeom prst="rect">
            <a:avLst/>
          </a:prstGeom>
          <a:noFill/>
          <a:ln w="9525">
            <a:solidFill>
              <a:schemeClr val="tx1"/>
            </a:solidFill>
            <a:miter lim="800000"/>
            <a:headEnd/>
            <a:tailEnd/>
          </a:ln>
        </p:spPr>
        <p:txBody>
          <a:bodyPr>
            <a:spAutoFit/>
          </a:bodyPr>
          <a:lstStyle/>
          <a:p>
            <a:endParaRPr lang="el-GR">
              <a:solidFill>
                <a:prstClr val="black"/>
              </a:solidFill>
            </a:endParaRPr>
          </a:p>
          <a:p>
            <a:r>
              <a:rPr lang="el-GR">
                <a:solidFill>
                  <a:prstClr val="black"/>
                </a:solidFill>
              </a:rPr>
              <a:t>Επικουρική ΧΜΘ	  	     </a:t>
            </a:r>
            <a:r>
              <a:rPr lang="en-US">
                <a:solidFill>
                  <a:prstClr val="black"/>
                </a:solidFill>
                <a:latin typeface="Tw Cen MT" pitchFamily="34" charset="0"/>
              </a:rPr>
              <a:t>  </a:t>
            </a:r>
            <a:r>
              <a:rPr lang="el-GR" b="1">
                <a:solidFill>
                  <a:prstClr val="black"/>
                </a:solidFill>
              </a:rPr>
              <a:t>66%</a:t>
            </a:r>
          </a:p>
          <a:p>
            <a:endParaRPr lang="el-GR">
              <a:solidFill>
                <a:prstClr val="black"/>
              </a:solidFill>
            </a:endParaRPr>
          </a:p>
        </p:txBody>
      </p:sp>
      <p:sp>
        <p:nvSpPr>
          <p:cNvPr id="62472" name="17 - TextBox"/>
          <p:cNvSpPr txBox="1">
            <a:spLocks noChangeArrowheads="1"/>
          </p:cNvSpPr>
          <p:nvPr/>
        </p:nvSpPr>
        <p:spPr bwMode="auto">
          <a:xfrm>
            <a:off x="2214563" y="2786069"/>
            <a:ext cx="4286250" cy="923925"/>
          </a:xfrm>
          <a:prstGeom prst="rect">
            <a:avLst/>
          </a:prstGeom>
          <a:noFill/>
          <a:ln w="9525">
            <a:solidFill>
              <a:schemeClr val="tx1"/>
            </a:solidFill>
            <a:miter lim="800000"/>
            <a:headEnd/>
            <a:tailEnd/>
          </a:ln>
        </p:spPr>
        <p:txBody>
          <a:bodyPr>
            <a:spAutoFit/>
          </a:bodyPr>
          <a:lstStyle/>
          <a:p>
            <a:endParaRPr lang="el-GR">
              <a:solidFill>
                <a:prstClr val="black"/>
              </a:solidFill>
            </a:endParaRPr>
          </a:p>
          <a:p>
            <a:r>
              <a:rPr lang="el-GR">
                <a:solidFill>
                  <a:prstClr val="black"/>
                </a:solidFill>
              </a:rPr>
              <a:t>Παρακολούθηση		      </a:t>
            </a:r>
            <a:r>
              <a:rPr lang="en-US">
                <a:solidFill>
                  <a:prstClr val="black"/>
                </a:solidFill>
                <a:latin typeface="Tw Cen MT" pitchFamily="34" charset="0"/>
              </a:rPr>
              <a:t> </a:t>
            </a:r>
            <a:r>
              <a:rPr lang="el-GR" b="1">
                <a:solidFill>
                  <a:prstClr val="black"/>
                </a:solidFill>
              </a:rPr>
              <a:t>17%</a:t>
            </a:r>
          </a:p>
          <a:p>
            <a:endParaRPr lang="el-GR">
              <a:solidFill>
                <a:prstClr val="black"/>
              </a:solidFill>
            </a:endParaRPr>
          </a:p>
        </p:txBody>
      </p:sp>
      <p:sp>
        <p:nvSpPr>
          <p:cNvPr id="62473" name="14 - TextBox"/>
          <p:cNvSpPr txBox="1">
            <a:spLocks noChangeArrowheads="1"/>
          </p:cNvSpPr>
          <p:nvPr/>
        </p:nvSpPr>
        <p:spPr bwMode="auto">
          <a:xfrm>
            <a:off x="4714876" y="2000256"/>
            <a:ext cx="1785938" cy="646113"/>
          </a:xfrm>
          <a:prstGeom prst="rect">
            <a:avLst/>
          </a:prstGeom>
          <a:noFill/>
          <a:ln w="9525">
            <a:solidFill>
              <a:schemeClr val="tx1"/>
            </a:solidFill>
            <a:miter lim="800000"/>
            <a:headEnd/>
            <a:tailEnd/>
          </a:ln>
        </p:spPr>
        <p:txBody>
          <a:bodyPr>
            <a:spAutoFit/>
          </a:bodyPr>
          <a:lstStyle/>
          <a:p>
            <a:pPr algn="ctr"/>
            <a:r>
              <a:rPr lang="el-GR">
                <a:solidFill>
                  <a:prstClr val="black"/>
                </a:solidFill>
              </a:rPr>
              <a:t>2-ετής επιβίωση</a:t>
            </a:r>
          </a:p>
          <a:p>
            <a:pPr algn="ctr"/>
            <a:r>
              <a:rPr lang="el-GR">
                <a:solidFill>
                  <a:prstClr val="black"/>
                </a:solidFill>
              </a:rPr>
              <a:t>Χωρίς υποτροπή</a:t>
            </a:r>
          </a:p>
        </p:txBody>
      </p:sp>
      <p:sp>
        <p:nvSpPr>
          <p:cNvPr id="62474" name="18 - TextBox"/>
          <p:cNvSpPr txBox="1">
            <a:spLocks noChangeArrowheads="1"/>
          </p:cNvSpPr>
          <p:nvPr/>
        </p:nvSpPr>
        <p:spPr bwMode="auto">
          <a:xfrm>
            <a:off x="6715126" y="4714875"/>
            <a:ext cx="1500188" cy="369888"/>
          </a:xfrm>
          <a:prstGeom prst="rect">
            <a:avLst/>
          </a:prstGeom>
          <a:noFill/>
          <a:ln w="9525">
            <a:noFill/>
            <a:miter lim="800000"/>
            <a:headEnd/>
            <a:tailEnd/>
          </a:ln>
        </p:spPr>
        <p:txBody>
          <a:bodyPr>
            <a:spAutoFit/>
          </a:bodyPr>
          <a:lstStyle/>
          <a:p>
            <a:r>
              <a:rPr lang="en-US">
                <a:solidFill>
                  <a:prstClr val="black"/>
                </a:solidFill>
                <a:latin typeface="Tw Cen MT" pitchFamily="34" charset="0"/>
              </a:rPr>
              <a:t>p&lt;0.001</a:t>
            </a:r>
            <a:endParaRPr lang="el-GR">
              <a:solidFill>
                <a:prstClr val="black"/>
              </a:solidFill>
            </a:endParaRPr>
          </a:p>
        </p:txBody>
      </p:sp>
      <p:sp>
        <p:nvSpPr>
          <p:cNvPr id="62475" name="12 - TextBox"/>
          <p:cNvSpPr txBox="1">
            <a:spLocks noChangeArrowheads="1"/>
          </p:cNvSpPr>
          <p:nvPr/>
        </p:nvSpPr>
        <p:spPr bwMode="auto">
          <a:xfrm>
            <a:off x="214313" y="5643563"/>
            <a:ext cx="4143375" cy="584200"/>
          </a:xfrm>
          <a:prstGeom prst="rect">
            <a:avLst/>
          </a:prstGeom>
          <a:noFill/>
          <a:ln w="28575">
            <a:solidFill>
              <a:schemeClr val="tx1"/>
            </a:solidFill>
            <a:miter lim="800000"/>
            <a:headEnd/>
            <a:tailEnd/>
          </a:ln>
        </p:spPr>
        <p:txBody>
          <a:bodyPr>
            <a:spAutoFit/>
          </a:bodyPr>
          <a:lstStyle/>
          <a:p>
            <a:pPr algn="ctr"/>
            <a:r>
              <a:rPr lang="en-US" sz="1600">
                <a:solidFill>
                  <a:prstClr val="black"/>
                </a:solidFill>
                <a:latin typeface="Tw Cen MT" pitchFamily="34" charset="0"/>
              </a:rPr>
              <a:t>HD MTX, Cisplatin, Doxorubicin</a:t>
            </a:r>
          </a:p>
          <a:p>
            <a:pPr algn="ctr"/>
            <a:r>
              <a:rPr lang="en-US" sz="1600">
                <a:solidFill>
                  <a:prstClr val="black"/>
                </a:solidFill>
                <a:latin typeface="Tw Cen MT" pitchFamily="34" charset="0"/>
              </a:rPr>
              <a:t>Bleomycin/Cyclophosphamide/Actinomycin D</a:t>
            </a:r>
            <a:endParaRPr lang="el-GR" sz="1600">
              <a:solidFill>
                <a:prstClr val="black"/>
              </a:solidFill>
            </a:endParaRPr>
          </a:p>
        </p:txBody>
      </p:sp>
      <p:sp>
        <p:nvSpPr>
          <p:cNvPr id="62476" name="19 - TextBox"/>
          <p:cNvSpPr txBox="1">
            <a:spLocks noChangeArrowheads="1"/>
          </p:cNvSpPr>
          <p:nvPr/>
        </p:nvSpPr>
        <p:spPr bwMode="auto">
          <a:xfrm>
            <a:off x="142875" y="2286000"/>
            <a:ext cx="2000250" cy="738188"/>
          </a:xfrm>
          <a:prstGeom prst="rect">
            <a:avLst/>
          </a:prstGeom>
          <a:noFill/>
          <a:ln w="9525">
            <a:solidFill>
              <a:schemeClr val="tx1"/>
            </a:solidFill>
            <a:miter lim="800000"/>
            <a:headEnd/>
            <a:tailEnd/>
          </a:ln>
        </p:spPr>
        <p:txBody>
          <a:bodyPr>
            <a:spAutoFit/>
          </a:bodyPr>
          <a:lstStyle/>
          <a:p>
            <a:pPr algn="ctr"/>
            <a:r>
              <a:rPr lang="el-GR" sz="1400" b="1">
                <a:solidFill>
                  <a:prstClr val="black"/>
                </a:solidFill>
              </a:rPr>
              <a:t>113 ασθενείς</a:t>
            </a:r>
          </a:p>
          <a:p>
            <a:pPr algn="ctr"/>
            <a:r>
              <a:rPr lang="el-GR" sz="1400" b="1">
                <a:solidFill>
                  <a:prstClr val="black"/>
                </a:solidFill>
              </a:rPr>
              <a:t>τυχαιοποίηση =  36</a:t>
            </a:r>
            <a:endParaRPr lang="en-US" sz="1400" b="1">
              <a:solidFill>
                <a:prstClr val="black"/>
              </a:solidFill>
              <a:latin typeface="Tw Cen MT" pitchFamily="34" charset="0"/>
            </a:endParaRPr>
          </a:p>
          <a:p>
            <a:pPr algn="ctr"/>
            <a:r>
              <a:rPr lang="el-GR" sz="1400" b="1">
                <a:solidFill>
                  <a:prstClr val="black"/>
                </a:solidFill>
              </a:rPr>
              <a:t>ελεύθερη επιλογή = 77</a:t>
            </a:r>
          </a:p>
        </p:txBody>
      </p:sp>
    </p:spTree>
    <p:extLst>
      <p:ext uri="{BB962C8B-B14F-4D97-AF65-F5344CB8AC3E}">
        <p14:creationId xmlns:p14="http://schemas.microsoft.com/office/powerpoint/2010/main" val="3333774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0" y="0"/>
            <a:ext cx="9144000" cy="57332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dirty="0">
              <a:solidFill>
                <a:prstClr val="black"/>
              </a:solidFill>
              <a:latin typeface="Arial" charset="0"/>
              <a:ea typeface="ヒラギノ角ゴ Pro W3" charset="-128"/>
              <a:cs typeface="ヒラギノ角ゴ Pro W3" charset="-128"/>
            </a:endParaRPr>
          </a:p>
        </p:txBody>
      </p:sp>
      <p:pic>
        <p:nvPicPr>
          <p:cNvPr id="675842" name="Picture 2"/>
          <p:cNvPicPr>
            <a:picLocks noChangeAspect="1" noChangeArrowheads="1"/>
          </p:cNvPicPr>
          <p:nvPr/>
        </p:nvPicPr>
        <p:blipFill>
          <a:blip r:embed="rId2" cstate="print"/>
          <a:srcRect/>
          <a:stretch>
            <a:fillRect/>
          </a:stretch>
        </p:blipFill>
        <p:spPr bwMode="auto">
          <a:xfrm>
            <a:off x="252551" y="2428873"/>
            <a:ext cx="4197531" cy="3673743"/>
          </a:xfrm>
          <a:prstGeom prst="rect">
            <a:avLst/>
          </a:prstGeom>
          <a:noFill/>
          <a:ln w="9525">
            <a:solidFill>
              <a:schemeClr val="tx1"/>
            </a:solidFill>
            <a:miter lim="800000"/>
            <a:headEnd/>
            <a:tailEnd/>
          </a:ln>
        </p:spPr>
      </p:pic>
      <p:pic>
        <p:nvPicPr>
          <p:cNvPr id="675843" name="Picture 3"/>
          <p:cNvPicPr>
            <a:picLocks noChangeAspect="1" noChangeArrowheads="1"/>
          </p:cNvPicPr>
          <p:nvPr/>
        </p:nvPicPr>
        <p:blipFill>
          <a:blip r:embed="rId3" cstate="print"/>
          <a:srcRect/>
          <a:stretch>
            <a:fillRect/>
          </a:stretch>
        </p:blipFill>
        <p:spPr bwMode="auto">
          <a:xfrm>
            <a:off x="4650403" y="2428868"/>
            <a:ext cx="4263993" cy="3675848"/>
          </a:xfrm>
          <a:prstGeom prst="rect">
            <a:avLst/>
          </a:prstGeom>
          <a:noFill/>
          <a:ln w="9525">
            <a:solidFill>
              <a:schemeClr val="tx1"/>
            </a:solidFill>
            <a:miter lim="800000"/>
            <a:headEnd/>
            <a:tailEnd/>
          </a:ln>
        </p:spPr>
      </p:pic>
      <p:pic>
        <p:nvPicPr>
          <p:cNvPr id="675844" name="Picture 4"/>
          <p:cNvPicPr>
            <a:picLocks noChangeAspect="1" noChangeArrowheads="1"/>
          </p:cNvPicPr>
          <p:nvPr/>
        </p:nvPicPr>
        <p:blipFill>
          <a:blip r:embed="rId4" cstate="print"/>
          <a:srcRect/>
          <a:stretch>
            <a:fillRect/>
          </a:stretch>
        </p:blipFill>
        <p:spPr bwMode="auto">
          <a:xfrm>
            <a:off x="250289" y="104503"/>
            <a:ext cx="3172770" cy="2038619"/>
          </a:xfrm>
          <a:prstGeom prst="rect">
            <a:avLst/>
          </a:prstGeom>
          <a:noFill/>
          <a:ln w="9525">
            <a:solidFill>
              <a:schemeClr val="tx1"/>
            </a:solidFill>
            <a:miter lim="800000"/>
            <a:headEnd/>
            <a:tailEnd/>
          </a:ln>
        </p:spPr>
      </p:pic>
      <p:sp>
        <p:nvSpPr>
          <p:cNvPr id="7" name="6 - TextBox"/>
          <p:cNvSpPr txBox="1"/>
          <p:nvPr/>
        </p:nvSpPr>
        <p:spPr>
          <a:xfrm>
            <a:off x="3571868" y="214293"/>
            <a:ext cx="5357850" cy="1200329"/>
          </a:xfrm>
          <a:prstGeom prst="rect">
            <a:avLst/>
          </a:prstGeom>
          <a:noFill/>
        </p:spPr>
        <p:txBody>
          <a:bodyPr wrap="square" rtlCol="0">
            <a:spAutoFit/>
          </a:bodyPr>
          <a:lstStyle/>
          <a:p>
            <a:r>
              <a:rPr lang="en-GB" dirty="0" smtClean="0">
                <a:solidFill>
                  <a:prstClr val="black"/>
                </a:solidFill>
                <a:ea typeface="Tahoma" pitchFamily="34" charset="0"/>
              </a:rPr>
              <a:t>A meta-analysis of chemotherapy studies showed</a:t>
            </a:r>
            <a:r>
              <a:rPr lang="en-GB" baseline="30000" dirty="0" smtClean="0">
                <a:solidFill>
                  <a:prstClr val="black"/>
                </a:solidFill>
                <a:ea typeface="Tahoma" pitchFamily="34" charset="0"/>
              </a:rPr>
              <a:t> </a:t>
            </a:r>
            <a:r>
              <a:rPr lang="en-GB" dirty="0" smtClean="0">
                <a:solidFill>
                  <a:prstClr val="black"/>
                </a:solidFill>
                <a:ea typeface="Tahoma" pitchFamily="34" charset="0"/>
              </a:rPr>
              <a:t>a 5 year overall survival of 60% with a 2-drug chemotherapy regimen compared with 66% for 3-drug regimen (p=0.04) </a:t>
            </a:r>
            <a:endParaRPr lang="el-GR" dirty="0">
              <a:solidFill>
                <a:prstClr val="black"/>
              </a:solidFill>
            </a:endParaRPr>
          </a:p>
        </p:txBody>
      </p:sp>
    </p:spTree>
    <p:extLst>
      <p:ext uri="{BB962C8B-B14F-4D97-AF65-F5344CB8AC3E}">
        <p14:creationId xmlns:p14="http://schemas.microsoft.com/office/powerpoint/2010/main" val="290038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48608" y="5765608"/>
            <a:ext cx="700760" cy="857250"/>
            <a:chOff x="5904" y="3568"/>
            <a:chExt cx="773" cy="808"/>
          </a:xfrm>
        </p:grpSpPr>
        <p:pic>
          <p:nvPicPr>
            <p:cNvPr id="655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 y="3568"/>
              <a:ext cx="576"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5544" name="Rectangle 4"/>
            <p:cNvSpPr>
              <a:spLocks noChangeArrowheads="1"/>
            </p:cNvSpPr>
            <p:nvPr/>
          </p:nvSpPr>
          <p:spPr bwMode="auto">
            <a:xfrm>
              <a:off x="5904" y="3941"/>
              <a:ext cx="773"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de-DE" sz="800">
                  <a:solidFill>
                    <a:srgbClr val="FFFF00"/>
                  </a:solidFill>
                </a:rPr>
                <a:t>POG/CCG</a:t>
              </a:r>
            </a:p>
            <a:p>
              <a:r>
                <a:rPr lang="de-DE" sz="800">
                  <a:solidFill>
                    <a:srgbClr val="FFFF00"/>
                  </a:solidFill>
                </a:rPr>
                <a:t>Meyers et al</a:t>
              </a:r>
            </a:p>
            <a:p>
              <a:r>
                <a:rPr lang="de-DE" sz="800">
                  <a:solidFill>
                    <a:srgbClr val="FFFF00"/>
                  </a:solidFill>
                </a:rPr>
                <a:t>2005</a:t>
              </a:r>
              <a:endParaRPr lang="en-US" sz="800">
                <a:solidFill>
                  <a:srgbClr val="FFFF00"/>
                </a:solidFill>
              </a:endParaRPr>
            </a:p>
          </p:txBody>
        </p:sp>
      </p:grpSp>
      <p:pic>
        <p:nvPicPr>
          <p:cNvPr id="655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40" y="381000"/>
            <a:ext cx="57134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55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91" y="1752600"/>
            <a:ext cx="887253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4965437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Δικαιοσύνη">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1_Δικαιοσύνη">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TotalTime>
  <Words>3477</Words>
  <Application>Microsoft Office PowerPoint</Application>
  <PresentationFormat>Προβολή στην οθόνη (4:3)</PresentationFormat>
  <Paragraphs>434</Paragraphs>
  <Slides>60</Slides>
  <Notes>10</Notes>
  <HiddenSlides>0</HiddenSlides>
  <MMClips>0</MMClips>
  <ScaleCrop>false</ScaleCrop>
  <HeadingPairs>
    <vt:vector size="4" baseType="variant">
      <vt:variant>
        <vt:lpstr>Θέμα</vt:lpstr>
      </vt:variant>
      <vt:variant>
        <vt:i4>7</vt:i4>
      </vt:variant>
      <vt:variant>
        <vt:lpstr>Τίτλοι διαφανειών</vt:lpstr>
      </vt:variant>
      <vt:variant>
        <vt:i4>60</vt:i4>
      </vt:variant>
    </vt:vector>
  </HeadingPairs>
  <TitlesOfParts>
    <vt:vector size="67" baseType="lpstr">
      <vt:lpstr>Θέμα του Office</vt:lpstr>
      <vt:lpstr>1_Θέμα του Office</vt:lpstr>
      <vt:lpstr>2_Θέμα του Office</vt:lpstr>
      <vt:lpstr>Δικαιοσύνη</vt:lpstr>
      <vt:lpstr>1_Δικαιοσύνη</vt:lpstr>
      <vt:lpstr>3_Θέμα του Office</vt:lpstr>
      <vt:lpstr>4_Θέμα του Office</vt:lpstr>
      <vt:lpstr>Στρατηγική θεραπείας πρωτοπαθών όγκων των οστών</vt:lpstr>
      <vt:lpstr>Καλύτερη έκβαση όταν αντιμετωπίζονται σε εξειδικευμένα κέντρα</vt:lpstr>
      <vt:lpstr> General therapeutic strategy for the three most frequent bone sarcomas. </vt:lpstr>
      <vt:lpstr>osteosarcoma</vt:lpstr>
      <vt:lpstr>Prognosis</vt:lpstr>
      <vt:lpstr>History of osteosarcoma treatment</vt:lpstr>
      <vt:lpstr>ΟΣΤΕΟΣΑΡΚΩΜΑ</vt:lpstr>
      <vt:lpstr>Παρουσίαση του PowerPoint</vt:lpstr>
      <vt:lpstr>Παρουσίαση του PowerPoint</vt:lpstr>
      <vt:lpstr>Phase III Study Design</vt:lpstr>
      <vt:lpstr>Παρουσίαση του PowerPoint</vt:lpstr>
      <vt:lpstr>Παρουσίαση του PowerPoint</vt:lpstr>
      <vt:lpstr>EURAMOS Recruitment  04/05 – 06/11</vt:lpstr>
      <vt:lpstr>Παρουσίαση του PowerPoint</vt:lpstr>
      <vt:lpstr>MAPIE vs. MAP in Poor Responders Event-Free Survival</vt:lpstr>
      <vt:lpstr>Παρουσίαση του PowerPoint</vt:lpstr>
      <vt:lpstr>Παρουσίαση του PowerPoint</vt:lpstr>
      <vt:lpstr>EURAMOS-1  Conclusions </vt:lpstr>
      <vt:lpstr>Ιστολογική ανταπόκριση μετά από εισαγωγική χημειοθεραπεία</vt:lpstr>
      <vt:lpstr>Ιστολογική Ανταπόκριση</vt:lpstr>
      <vt:lpstr>Treatment </vt:lpstr>
      <vt:lpstr>Παρουσίαση του PowerPoint</vt:lpstr>
      <vt:lpstr>Ewing sarcoma  </vt:lpstr>
      <vt:lpstr>Ewing’s molecular biology</vt:lpstr>
      <vt:lpstr>INT-0091 TRIAL</vt:lpstr>
      <vt:lpstr>Παρουσίαση του PowerPoint</vt:lpstr>
      <vt:lpstr>Παρουσίαση του PowerPoint</vt:lpstr>
      <vt:lpstr>Παρουσίαση του PowerPoint</vt:lpstr>
      <vt:lpstr>Παρουσίαση του PowerPoint</vt:lpstr>
      <vt:lpstr>rEECur</vt:lpstr>
      <vt:lpstr>rEECur trial</vt:lpstr>
      <vt:lpstr>Systemic treatments</vt:lpstr>
      <vt:lpstr>Ewing sarcomas</vt:lpstr>
      <vt:lpstr>Nivo-sutent, bone sarcomas</vt:lpstr>
      <vt:lpstr>BCOR rearranged sarcomas  </vt:lpstr>
      <vt:lpstr>Discussion for treatment options</vt:lpstr>
      <vt:lpstr>Meta-analysis</vt:lpstr>
      <vt:lpstr>Studies</vt:lpstr>
      <vt:lpstr>Patients’ characteristics</vt:lpstr>
      <vt:lpstr>Ewing treatment when compared to non-Ewing treatment showed similar survival </vt:lpstr>
      <vt:lpstr>Extra statistics</vt:lpstr>
      <vt:lpstr>Conclusions</vt:lpstr>
      <vt:lpstr>Chondrosarcoma</vt:lpstr>
      <vt:lpstr>Παρουσίαση του PowerPoint</vt:lpstr>
      <vt:lpstr>Chordoma</vt:lpstr>
      <vt:lpstr>Παρουσίαση του PowerPoint</vt:lpstr>
      <vt:lpstr>UPS (MFH)</vt:lpstr>
      <vt:lpstr>Histopathology</vt:lpstr>
      <vt:lpstr>Systemic treatment</vt:lpstr>
      <vt:lpstr>Antiangiogenic TKIs tested in osteosarcoma</vt:lpstr>
      <vt:lpstr>Regobone&gt; osteosarcoma cohort</vt:lpstr>
      <vt:lpstr>Regorafenib in refractory osteosarcoma / SARC024</vt:lpstr>
      <vt:lpstr>Παρουσίαση του PowerPoint</vt:lpstr>
      <vt:lpstr>CABONE: Cabozantinib in bone sarcomas</vt:lpstr>
      <vt:lpstr>Patients’ characteristics</vt:lpstr>
      <vt:lpstr>Best overall response in patients with Ewing sarcoma </vt:lpstr>
      <vt:lpstr>Best overall response in patients with Osteosarcoma </vt:lpstr>
      <vt:lpstr>Kaplan Meier curves of PFS and OS</vt:lpstr>
      <vt:lpstr>Adverse events</vt:lpstr>
      <vt:lpstr>Ευχαριστώ!!!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targets in sarcomas</dc:title>
  <dc:creator>Tasos Kyriazoglou</dc:creator>
  <cp:lastModifiedBy>Tasos Kyriazoglou</cp:lastModifiedBy>
  <cp:revision>56</cp:revision>
  <dcterms:created xsi:type="dcterms:W3CDTF">2020-12-06T08:22:42Z</dcterms:created>
  <dcterms:modified xsi:type="dcterms:W3CDTF">2022-03-23T14:19:15Z</dcterms:modified>
</cp:coreProperties>
</file>