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511" r:id="rId2"/>
    <p:sldId id="513" r:id="rId3"/>
    <p:sldId id="514" r:id="rId4"/>
    <p:sldId id="515" r:id="rId5"/>
    <p:sldId id="518" r:id="rId6"/>
    <p:sldId id="517" r:id="rId7"/>
    <p:sldId id="516" r:id="rId8"/>
    <p:sldId id="519" r:id="rId9"/>
    <p:sldId id="529" r:id="rId10"/>
    <p:sldId id="521" r:id="rId11"/>
    <p:sldId id="522" r:id="rId12"/>
    <p:sldId id="524" r:id="rId13"/>
    <p:sldId id="530" r:id="rId14"/>
    <p:sldId id="523" r:id="rId15"/>
    <p:sldId id="526" r:id="rId16"/>
    <p:sldId id="500" r:id="rId17"/>
    <p:sldId id="504" r:id="rId18"/>
    <p:sldId id="531" r:id="rId19"/>
    <p:sldId id="505" r:id="rId20"/>
    <p:sldId id="506" r:id="rId21"/>
    <p:sldId id="512" r:id="rId22"/>
    <p:sldId id="507" r:id="rId23"/>
    <p:sldId id="508" r:id="rId24"/>
    <p:sldId id="509" r:id="rId25"/>
    <p:sldId id="532" r:id="rId26"/>
    <p:sldId id="510" r:id="rId27"/>
    <p:sldId id="525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telis Antonakis" initials="PA" lastIdx="1" clrIdx="0">
    <p:extLst>
      <p:ext uri="{19B8F6BF-5375-455C-9EA6-DF929625EA0E}">
        <p15:presenceInfo xmlns:p15="http://schemas.microsoft.com/office/powerpoint/2012/main" userId="b06701a8bbb2e8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6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C1E61-9520-4F24-84CD-01D9BED6FE1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4C9107-B916-4615-B1FC-D98D522151DB}">
      <dgm:prSet/>
      <dgm:spPr/>
      <dgm:t>
        <a:bodyPr/>
        <a:lstStyle/>
        <a:p>
          <a:r>
            <a:rPr lang="el-GR" dirty="0"/>
            <a:t>9</a:t>
          </a:r>
          <a:r>
            <a:rPr lang="en-US" dirty="0"/>
            <a:t>0</a:t>
          </a:r>
          <a:r>
            <a:rPr lang="el-GR" dirty="0"/>
            <a:t>% σποραδικοί</a:t>
          </a:r>
          <a:r>
            <a:rPr lang="en-US" dirty="0"/>
            <a:t> (CTNNB1)</a:t>
          </a:r>
        </a:p>
      </dgm:t>
    </dgm:pt>
    <dgm:pt modelId="{C226299E-F902-42CE-9501-87CA7BAB9517}" type="parTrans" cxnId="{7C337F6B-6A3D-4A85-B5F2-AFDBA1EC6AB1}">
      <dgm:prSet/>
      <dgm:spPr/>
      <dgm:t>
        <a:bodyPr/>
        <a:lstStyle/>
        <a:p>
          <a:endParaRPr lang="en-US"/>
        </a:p>
      </dgm:t>
    </dgm:pt>
    <dgm:pt modelId="{E6AA9AD7-BA35-45BD-AAF4-8CE98BF1ECD1}" type="sibTrans" cxnId="{7C337F6B-6A3D-4A85-B5F2-AFDBA1EC6AB1}">
      <dgm:prSet/>
      <dgm:spPr/>
      <dgm:t>
        <a:bodyPr/>
        <a:lstStyle/>
        <a:p>
          <a:endParaRPr lang="en-US"/>
        </a:p>
      </dgm:t>
    </dgm:pt>
    <dgm:pt modelId="{260C71F6-A404-4F60-B8BB-A25BCBEA1815}">
      <dgm:prSet/>
      <dgm:spPr/>
      <dgm:t>
        <a:bodyPr/>
        <a:lstStyle/>
        <a:p>
          <a:r>
            <a:rPr lang="en-US" dirty="0"/>
            <a:t>7.</a:t>
          </a:r>
          <a:r>
            <a:rPr lang="el-GR" dirty="0"/>
            <a:t>5% </a:t>
          </a:r>
          <a:r>
            <a:rPr lang="en-US" dirty="0"/>
            <a:t>- 16% </a:t>
          </a:r>
          <a:r>
            <a:rPr lang="el-GR" dirty="0" err="1"/>
            <a:t>οικογενής</a:t>
          </a:r>
          <a:r>
            <a:rPr lang="el-GR" dirty="0"/>
            <a:t> </a:t>
          </a:r>
          <a:r>
            <a:rPr lang="el-GR" dirty="0" err="1"/>
            <a:t>αδενωματώδης</a:t>
          </a:r>
          <a:r>
            <a:rPr lang="el-GR" dirty="0"/>
            <a:t> </a:t>
          </a:r>
          <a:r>
            <a:rPr lang="el-GR" dirty="0" err="1"/>
            <a:t>πολυποδίασης</a:t>
          </a:r>
          <a:r>
            <a:rPr lang="el-GR" dirty="0"/>
            <a:t> (FAP)  </a:t>
          </a:r>
          <a:endParaRPr lang="en-US" dirty="0"/>
        </a:p>
      </dgm:t>
    </dgm:pt>
    <dgm:pt modelId="{D6D74FCE-581D-45C5-A2C7-D9BF225F7070}" type="parTrans" cxnId="{B351E1B1-6B00-49AF-A3D4-1B8A095A6170}">
      <dgm:prSet/>
      <dgm:spPr/>
      <dgm:t>
        <a:bodyPr/>
        <a:lstStyle/>
        <a:p>
          <a:endParaRPr lang="en-US"/>
        </a:p>
      </dgm:t>
    </dgm:pt>
    <dgm:pt modelId="{DAA5F2BD-A242-47F1-92D6-BE8505EC886C}" type="sibTrans" cxnId="{B351E1B1-6B00-49AF-A3D4-1B8A095A6170}">
      <dgm:prSet/>
      <dgm:spPr/>
      <dgm:t>
        <a:bodyPr/>
        <a:lstStyle/>
        <a:p>
          <a:endParaRPr lang="en-US"/>
        </a:p>
      </dgm:t>
    </dgm:pt>
    <dgm:pt modelId="{4D029857-ECCE-4045-89A6-A23341A5BB66}">
      <dgm:prSet/>
      <dgm:spPr/>
      <dgm:t>
        <a:bodyPr/>
        <a:lstStyle/>
        <a:p>
          <a:r>
            <a:rPr lang="el-GR" dirty="0" err="1"/>
            <a:t>Gardner</a:t>
          </a:r>
          <a:r>
            <a:rPr lang="el-GR" dirty="0"/>
            <a:t> </a:t>
          </a:r>
          <a:r>
            <a:rPr lang="el-GR" dirty="0" err="1"/>
            <a:t>syndrome</a:t>
          </a:r>
          <a:r>
            <a:rPr lang="el-GR" dirty="0"/>
            <a:t> μια </a:t>
          </a:r>
          <a:r>
            <a:rPr lang="el-GR" dirty="0" err="1"/>
            <a:t>μικροπαραλλαγή</a:t>
          </a:r>
          <a:r>
            <a:rPr lang="el-GR" dirty="0"/>
            <a:t> της FAP </a:t>
          </a:r>
          <a:endParaRPr lang="en-US" dirty="0"/>
        </a:p>
      </dgm:t>
    </dgm:pt>
    <dgm:pt modelId="{8574DBB8-8DE9-40F3-AEFF-7D5EC7EA9BFC}" type="parTrans" cxnId="{ACB262FB-E400-4010-B18A-07A1D863220E}">
      <dgm:prSet/>
      <dgm:spPr/>
      <dgm:t>
        <a:bodyPr/>
        <a:lstStyle/>
        <a:p>
          <a:endParaRPr lang="en-US"/>
        </a:p>
      </dgm:t>
    </dgm:pt>
    <dgm:pt modelId="{136CE1CF-BAEE-4B5F-9159-6928B772D57E}" type="sibTrans" cxnId="{ACB262FB-E400-4010-B18A-07A1D863220E}">
      <dgm:prSet/>
      <dgm:spPr/>
      <dgm:t>
        <a:bodyPr/>
        <a:lstStyle/>
        <a:p>
          <a:endParaRPr lang="en-US"/>
        </a:p>
      </dgm:t>
    </dgm:pt>
    <dgm:pt modelId="{A9D2F9D4-7F95-4A6E-933E-216E9BE648D9}">
      <dgm:prSet/>
      <dgm:spPr/>
      <dgm:t>
        <a:bodyPr/>
        <a:lstStyle/>
        <a:p>
          <a:r>
            <a:rPr lang="en-US" dirty="0"/>
            <a:t>10% - </a:t>
          </a:r>
          <a:r>
            <a:rPr lang="el-GR" dirty="0"/>
            <a:t>3</a:t>
          </a:r>
          <a:r>
            <a:rPr lang="en-US" dirty="0"/>
            <a:t>0</a:t>
          </a:r>
          <a:r>
            <a:rPr lang="el-GR" dirty="0"/>
            <a:t>% των ασθενών με FAP και έχουν πιο επιθετική συμπεριφορά σε σχέση με τους σποραδικούς</a:t>
          </a:r>
          <a:endParaRPr lang="en-US" dirty="0"/>
        </a:p>
      </dgm:t>
    </dgm:pt>
    <dgm:pt modelId="{796D39E9-B632-4F1D-AC5D-7C7C26B8A9A2}" type="parTrans" cxnId="{CBBC5E92-682E-4650-A89F-FF5BEB2BD021}">
      <dgm:prSet/>
      <dgm:spPr/>
      <dgm:t>
        <a:bodyPr/>
        <a:lstStyle/>
        <a:p>
          <a:endParaRPr lang="en-US"/>
        </a:p>
      </dgm:t>
    </dgm:pt>
    <dgm:pt modelId="{1B7D883A-098D-413D-8927-B9C9DCA5672A}" type="sibTrans" cxnId="{CBBC5E92-682E-4650-A89F-FF5BEB2BD021}">
      <dgm:prSet/>
      <dgm:spPr/>
      <dgm:t>
        <a:bodyPr/>
        <a:lstStyle/>
        <a:p>
          <a:endParaRPr lang="en-US"/>
        </a:p>
      </dgm:t>
    </dgm:pt>
    <dgm:pt modelId="{6F8E4C75-520D-4085-B496-A1CB85296BA9}">
      <dgm:prSet/>
      <dgm:spPr/>
      <dgm:t>
        <a:bodyPr/>
        <a:lstStyle/>
        <a:p>
          <a:r>
            <a:rPr lang="en-US" dirty="0"/>
            <a:t>50% </a:t>
          </a:r>
          <a:r>
            <a:rPr lang="el-GR" dirty="0"/>
            <a:t>στο </a:t>
          </a:r>
          <a:r>
            <a:rPr lang="el-GR" dirty="0" err="1"/>
            <a:t>μεσεντέριο</a:t>
          </a:r>
          <a:r>
            <a:rPr lang="el-GR" dirty="0"/>
            <a:t> σε αυτήν την ομάδα</a:t>
          </a:r>
          <a:endParaRPr lang="en-US" dirty="0"/>
        </a:p>
      </dgm:t>
    </dgm:pt>
    <dgm:pt modelId="{D46BE6AA-5434-4F1C-988D-F68EFA46270D}" type="parTrans" cxnId="{B6480212-08BB-4C19-A535-B259E5996961}">
      <dgm:prSet/>
      <dgm:spPr/>
      <dgm:t>
        <a:bodyPr/>
        <a:lstStyle/>
        <a:p>
          <a:endParaRPr lang="en-US"/>
        </a:p>
      </dgm:t>
    </dgm:pt>
    <dgm:pt modelId="{186785C0-B047-4321-9170-CCB24553C8D8}" type="sibTrans" cxnId="{B6480212-08BB-4C19-A535-B259E5996961}">
      <dgm:prSet/>
      <dgm:spPr/>
      <dgm:t>
        <a:bodyPr/>
        <a:lstStyle/>
        <a:p>
          <a:endParaRPr lang="en-US"/>
        </a:p>
      </dgm:t>
    </dgm:pt>
    <dgm:pt modelId="{502B2EAC-CB4E-4B1A-BAB1-88159DFADF94}">
      <dgm:prSet/>
      <dgm:spPr/>
      <dgm:t>
        <a:bodyPr/>
        <a:lstStyle/>
        <a:p>
          <a:r>
            <a:rPr lang="el-GR" dirty="0"/>
            <a:t>5% των σποραδικών </a:t>
          </a:r>
          <a:r>
            <a:rPr lang="en-US" dirty="0"/>
            <a:t>wild type CTNNB1 </a:t>
          </a:r>
        </a:p>
      </dgm:t>
    </dgm:pt>
    <dgm:pt modelId="{BEDC34E4-FD5B-469E-B73E-7940F47CBF55}" type="parTrans" cxnId="{18E5B247-F745-4819-A156-AA7D6DC0E3C2}">
      <dgm:prSet/>
      <dgm:spPr/>
      <dgm:t>
        <a:bodyPr/>
        <a:lstStyle/>
        <a:p>
          <a:endParaRPr lang="el-GR"/>
        </a:p>
      </dgm:t>
    </dgm:pt>
    <dgm:pt modelId="{3AF7374A-6DCE-4B55-926D-0D69B01D6AE1}" type="sibTrans" cxnId="{18E5B247-F745-4819-A156-AA7D6DC0E3C2}">
      <dgm:prSet/>
      <dgm:spPr/>
      <dgm:t>
        <a:bodyPr/>
        <a:lstStyle/>
        <a:p>
          <a:endParaRPr lang="el-GR"/>
        </a:p>
      </dgm:t>
    </dgm:pt>
    <dgm:pt modelId="{85BFA45B-005D-4CE1-B901-839C4A18C95D}">
      <dgm:prSet/>
      <dgm:spPr/>
      <dgm:t>
        <a:bodyPr/>
        <a:lstStyle/>
        <a:p>
          <a:endParaRPr lang="en-US" dirty="0"/>
        </a:p>
      </dgm:t>
    </dgm:pt>
    <dgm:pt modelId="{F706C90A-18A8-43D5-92A7-D7D38C18A82D}" type="parTrans" cxnId="{E01525DC-E1EA-40BD-BBC9-B23A3C06520C}">
      <dgm:prSet/>
      <dgm:spPr/>
      <dgm:t>
        <a:bodyPr/>
        <a:lstStyle/>
        <a:p>
          <a:endParaRPr lang="el-GR"/>
        </a:p>
      </dgm:t>
    </dgm:pt>
    <dgm:pt modelId="{5ADFF72B-4DFE-4637-B33E-3217A5278CF9}" type="sibTrans" cxnId="{E01525DC-E1EA-40BD-BBC9-B23A3C06520C}">
      <dgm:prSet/>
      <dgm:spPr/>
      <dgm:t>
        <a:bodyPr/>
        <a:lstStyle/>
        <a:p>
          <a:endParaRPr lang="el-GR"/>
        </a:p>
      </dgm:t>
    </dgm:pt>
    <dgm:pt modelId="{AD78E6D0-E48F-4C04-94E1-4070B2B10757}" type="pres">
      <dgm:prSet presAssocID="{BE2C1E61-9520-4F24-84CD-01D9BED6FE18}" presName="vert0" presStyleCnt="0">
        <dgm:presLayoutVars>
          <dgm:dir/>
          <dgm:animOne val="branch"/>
          <dgm:animLvl val="lvl"/>
        </dgm:presLayoutVars>
      </dgm:prSet>
      <dgm:spPr/>
    </dgm:pt>
    <dgm:pt modelId="{5F13D13C-344A-4C80-AF9B-3BC9DFF5D9BA}" type="pres">
      <dgm:prSet presAssocID="{A34C9107-B916-4615-B1FC-D98D522151DB}" presName="thickLine" presStyleLbl="alignNode1" presStyleIdx="0" presStyleCnt="7"/>
      <dgm:spPr/>
    </dgm:pt>
    <dgm:pt modelId="{8042A96E-9AEE-4C5A-816C-EC5F46AAD590}" type="pres">
      <dgm:prSet presAssocID="{A34C9107-B916-4615-B1FC-D98D522151DB}" presName="horz1" presStyleCnt="0"/>
      <dgm:spPr/>
    </dgm:pt>
    <dgm:pt modelId="{EFEA2DE8-9B48-4E90-ACD7-169A2E4F5707}" type="pres">
      <dgm:prSet presAssocID="{A34C9107-B916-4615-B1FC-D98D522151DB}" presName="tx1" presStyleLbl="revTx" presStyleIdx="0" presStyleCnt="7"/>
      <dgm:spPr/>
    </dgm:pt>
    <dgm:pt modelId="{893376C9-161D-4C0C-BD18-E0D55D801BC9}" type="pres">
      <dgm:prSet presAssocID="{A34C9107-B916-4615-B1FC-D98D522151DB}" presName="vert1" presStyleCnt="0"/>
      <dgm:spPr/>
    </dgm:pt>
    <dgm:pt modelId="{9FC856B8-EF17-4212-BFFA-C2747F43B389}" type="pres">
      <dgm:prSet presAssocID="{260C71F6-A404-4F60-B8BB-A25BCBEA1815}" presName="thickLine" presStyleLbl="alignNode1" presStyleIdx="1" presStyleCnt="7"/>
      <dgm:spPr/>
    </dgm:pt>
    <dgm:pt modelId="{1F485E1A-513A-49F0-893B-854557E788E5}" type="pres">
      <dgm:prSet presAssocID="{260C71F6-A404-4F60-B8BB-A25BCBEA1815}" presName="horz1" presStyleCnt="0"/>
      <dgm:spPr/>
    </dgm:pt>
    <dgm:pt modelId="{80F94D05-ABFF-4DCC-9E66-436CA8956D54}" type="pres">
      <dgm:prSet presAssocID="{260C71F6-A404-4F60-B8BB-A25BCBEA1815}" presName="tx1" presStyleLbl="revTx" presStyleIdx="1" presStyleCnt="7"/>
      <dgm:spPr/>
    </dgm:pt>
    <dgm:pt modelId="{1AD66F45-0C14-4A9C-B334-A7322A843F6A}" type="pres">
      <dgm:prSet presAssocID="{260C71F6-A404-4F60-B8BB-A25BCBEA1815}" presName="vert1" presStyleCnt="0"/>
      <dgm:spPr/>
    </dgm:pt>
    <dgm:pt modelId="{8A1A5563-213D-45FD-8B8C-24E7835B479F}" type="pres">
      <dgm:prSet presAssocID="{4D029857-ECCE-4045-89A6-A23341A5BB66}" presName="thickLine" presStyleLbl="alignNode1" presStyleIdx="2" presStyleCnt="7"/>
      <dgm:spPr/>
    </dgm:pt>
    <dgm:pt modelId="{03707E31-305A-4E09-8B77-8ABBA97CC943}" type="pres">
      <dgm:prSet presAssocID="{4D029857-ECCE-4045-89A6-A23341A5BB66}" presName="horz1" presStyleCnt="0"/>
      <dgm:spPr/>
    </dgm:pt>
    <dgm:pt modelId="{1418C501-547E-4809-9E9B-DBE889A94901}" type="pres">
      <dgm:prSet presAssocID="{4D029857-ECCE-4045-89A6-A23341A5BB66}" presName="tx1" presStyleLbl="revTx" presStyleIdx="2" presStyleCnt="7"/>
      <dgm:spPr/>
    </dgm:pt>
    <dgm:pt modelId="{B8EFA5E0-4EEC-422B-996F-619B2D676655}" type="pres">
      <dgm:prSet presAssocID="{4D029857-ECCE-4045-89A6-A23341A5BB66}" presName="vert1" presStyleCnt="0"/>
      <dgm:spPr/>
    </dgm:pt>
    <dgm:pt modelId="{A9ACAA3F-3EE5-4A12-820E-6702344D45C9}" type="pres">
      <dgm:prSet presAssocID="{A9D2F9D4-7F95-4A6E-933E-216E9BE648D9}" presName="thickLine" presStyleLbl="alignNode1" presStyleIdx="3" presStyleCnt="7"/>
      <dgm:spPr/>
    </dgm:pt>
    <dgm:pt modelId="{315A81C7-E5E3-4A0C-9948-0006E5B51D2C}" type="pres">
      <dgm:prSet presAssocID="{A9D2F9D4-7F95-4A6E-933E-216E9BE648D9}" presName="horz1" presStyleCnt="0"/>
      <dgm:spPr/>
    </dgm:pt>
    <dgm:pt modelId="{5D026399-52C8-4A3E-AB37-38400485796B}" type="pres">
      <dgm:prSet presAssocID="{A9D2F9D4-7F95-4A6E-933E-216E9BE648D9}" presName="tx1" presStyleLbl="revTx" presStyleIdx="3" presStyleCnt="7"/>
      <dgm:spPr/>
    </dgm:pt>
    <dgm:pt modelId="{0F98D167-4E39-4A8A-A207-A9C6D165C8D7}" type="pres">
      <dgm:prSet presAssocID="{A9D2F9D4-7F95-4A6E-933E-216E9BE648D9}" presName="vert1" presStyleCnt="0"/>
      <dgm:spPr/>
    </dgm:pt>
    <dgm:pt modelId="{692386B7-B4D1-4E39-864C-5E2C5B10E8F6}" type="pres">
      <dgm:prSet presAssocID="{6F8E4C75-520D-4085-B496-A1CB85296BA9}" presName="thickLine" presStyleLbl="alignNode1" presStyleIdx="4" presStyleCnt="7"/>
      <dgm:spPr/>
    </dgm:pt>
    <dgm:pt modelId="{D19FD536-4AF7-4FBF-A23D-F0E58679C8E6}" type="pres">
      <dgm:prSet presAssocID="{6F8E4C75-520D-4085-B496-A1CB85296BA9}" presName="horz1" presStyleCnt="0"/>
      <dgm:spPr/>
    </dgm:pt>
    <dgm:pt modelId="{B547CA5A-3D06-4302-9FBF-3666D4341B82}" type="pres">
      <dgm:prSet presAssocID="{6F8E4C75-520D-4085-B496-A1CB85296BA9}" presName="tx1" presStyleLbl="revTx" presStyleIdx="4" presStyleCnt="7"/>
      <dgm:spPr/>
    </dgm:pt>
    <dgm:pt modelId="{AFE710BB-BB6B-4AC4-82A0-243FBD6A3841}" type="pres">
      <dgm:prSet presAssocID="{6F8E4C75-520D-4085-B496-A1CB85296BA9}" presName="vert1" presStyleCnt="0"/>
      <dgm:spPr/>
    </dgm:pt>
    <dgm:pt modelId="{2B070195-F57B-45D6-AB6C-709C04073DEF}" type="pres">
      <dgm:prSet presAssocID="{502B2EAC-CB4E-4B1A-BAB1-88159DFADF94}" presName="thickLine" presStyleLbl="alignNode1" presStyleIdx="5" presStyleCnt="7"/>
      <dgm:spPr/>
    </dgm:pt>
    <dgm:pt modelId="{526565B0-0E46-453A-A86F-819E58FBD171}" type="pres">
      <dgm:prSet presAssocID="{502B2EAC-CB4E-4B1A-BAB1-88159DFADF94}" presName="horz1" presStyleCnt="0"/>
      <dgm:spPr/>
    </dgm:pt>
    <dgm:pt modelId="{ED9C4277-190E-4949-AD6C-D6C1E1025AB2}" type="pres">
      <dgm:prSet presAssocID="{502B2EAC-CB4E-4B1A-BAB1-88159DFADF94}" presName="tx1" presStyleLbl="revTx" presStyleIdx="5" presStyleCnt="7"/>
      <dgm:spPr/>
    </dgm:pt>
    <dgm:pt modelId="{0043116F-5A9E-4912-95E2-1B3CE8130090}" type="pres">
      <dgm:prSet presAssocID="{502B2EAC-CB4E-4B1A-BAB1-88159DFADF94}" presName="vert1" presStyleCnt="0"/>
      <dgm:spPr/>
    </dgm:pt>
    <dgm:pt modelId="{8B51F9BB-CEA4-4A45-ACFC-18FAB5026A79}" type="pres">
      <dgm:prSet presAssocID="{85BFA45B-005D-4CE1-B901-839C4A18C95D}" presName="thickLine" presStyleLbl="alignNode1" presStyleIdx="6" presStyleCnt="7"/>
      <dgm:spPr/>
    </dgm:pt>
    <dgm:pt modelId="{45945ED6-0879-420C-A828-D3ED98E6E7C1}" type="pres">
      <dgm:prSet presAssocID="{85BFA45B-005D-4CE1-B901-839C4A18C95D}" presName="horz1" presStyleCnt="0"/>
      <dgm:spPr/>
    </dgm:pt>
    <dgm:pt modelId="{F0B3BE16-97A3-4291-842D-61ABF4A47358}" type="pres">
      <dgm:prSet presAssocID="{85BFA45B-005D-4CE1-B901-839C4A18C95D}" presName="tx1" presStyleLbl="revTx" presStyleIdx="6" presStyleCnt="7"/>
      <dgm:spPr/>
    </dgm:pt>
    <dgm:pt modelId="{B48D5686-F6C5-405D-BC8C-75A80245878A}" type="pres">
      <dgm:prSet presAssocID="{85BFA45B-005D-4CE1-B901-839C4A18C95D}" presName="vert1" presStyleCnt="0"/>
      <dgm:spPr/>
    </dgm:pt>
  </dgm:ptLst>
  <dgm:cxnLst>
    <dgm:cxn modelId="{B6480212-08BB-4C19-A535-B259E5996961}" srcId="{BE2C1E61-9520-4F24-84CD-01D9BED6FE18}" destId="{6F8E4C75-520D-4085-B496-A1CB85296BA9}" srcOrd="4" destOrd="0" parTransId="{D46BE6AA-5434-4F1C-988D-F68EFA46270D}" sibTransId="{186785C0-B047-4321-9170-CCB24553C8D8}"/>
    <dgm:cxn modelId="{2DFC0313-1475-464C-B0F4-CE66A3942ABA}" type="presOf" srcId="{502B2EAC-CB4E-4B1A-BAB1-88159DFADF94}" destId="{ED9C4277-190E-4949-AD6C-D6C1E1025AB2}" srcOrd="0" destOrd="0" presId="urn:microsoft.com/office/officeart/2008/layout/LinedList"/>
    <dgm:cxn modelId="{5ED30C3A-7AA7-4B92-B2DC-D51F8DE2487D}" type="presOf" srcId="{85BFA45B-005D-4CE1-B901-839C4A18C95D}" destId="{F0B3BE16-97A3-4291-842D-61ABF4A47358}" srcOrd="0" destOrd="0" presId="urn:microsoft.com/office/officeart/2008/layout/LinedList"/>
    <dgm:cxn modelId="{4CBFC044-7AF8-4BCA-81CE-FB3BCDA99168}" type="presOf" srcId="{4D029857-ECCE-4045-89A6-A23341A5BB66}" destId="{1418C501-547E-4809-9E9B-DBE889A94901}" srcOrd="0" destOrd="0" presId="urn:microsoft.com/office/officeart/2008/layout/LinedList"/>
    <dgm:cxn modelId="{18E5B247-F745-4819-A156-AA7D6DC0E3C2}" srcId="{BE2C1E61-9520-4F24-84CD-01D9BED6FE18}" destId="{502B2EAC-CB4E-4B1A-BAB1-88159DFADF94}" srcOrd="5" destOrd="0" parTransId="{BEDC34E4-FD5B-469E-B73E-7940F47CBF55}" sibTransId="{3AF7374A-6DCE-4B55-926D-0D69B01D6AE1}"/>
    <dgm:cxn modelId="{7C337F6B-6A3D-4A85-B5F2-AFDBA1EC6AB1}" srcId="{BE2C1E61-9520-4F24-84CD-01D9BED6FE18}" destId="{A34C9107-B916-4615-B1FC-D98D522151DB}" srcOrd="0" destOrd="0" parTransId="{C226299E-F902-42CE-9501-87CA7BAB9517}" sibTransId="{E6AA9AD7-BA35-45BD-AAF4-8CE98BF1ECD1}"/>
    <dgm:cxn modelId="{A1D48090-67C1-4736-A5DA-CCEF48DBE319}" type="presOf" srcId="{260C71F6-A404-4F60-B8BB-A25BCBEA1815}" destId="{80F94D05-ABFF-4DCC-9E66-436CA8956D54}" srcOrd="0" destOrd="0" presId="urn:microsoft.com/office/officeart/2008/layout/LinedList"/>
    <dgm:cxn modelId="{2AEE8690-C7D6-4ADB-AD36-F602515223B1}" type="presOf" srcId="{A9D2F9D4-7F95-4A6E-933E-216E9BE648D9}" destId="{5D026399-52C8-4A3E-AB37-38400485796B}" srcOrd="0" destOrd="0" presId="urn:microsoft.com/office/officeart/2008/layout/LinedList"/>
    <dgm:cxn modelId="{CBBC5E92-682E-4650-A89F-FF5BEB2BD021}" srcId="{BE2C1E61-9520-4F24-84CD-01D9BED6FE18}" destId="{A9D2F9D4-7F95-4A6E-933E-216E9BE648D9}" srcOrd="3" destOrd="0" parTransId="{796D39E9-B632-4F1D-AC5D-7C7C26B8A9A2}" sibTransId="{1B7D883A-098D-413D-8927-B9C9DCA5672A}"/>
    <dgm:cxn modelId="{DBE531A1-FBE1-460B-8237-B541D8B95B56}" type="presOf" srcId="{6F8E4C75-520D-4085-B496-A1CB85296BA9}" destId="{B547CA5A-3D06-4302-9FBF-3666D4341B82}" srcOrd="0" destOrd="0" presId="urn:microsoft.com/office/officeart/2008/layout/LinedList"/>
    <dgm:cxn modelId="{B351E1B1-6B00-49AF-A3D4-1B8A095A6170}" srcId="{BE2C1E61-9520-4F24-84CD-01D9BED6FE18}" destId="{260C71F6-A404-4F60-B8BB-A25BCBEA1815}" srcOrd="1" destOrd="0" parTransId="{D6D74FCE-581D-45C5-A2C7-D9BF225F7070}" sibTransId="{DAA5F2BD-A242-47F1-92D6-BE8505EC886C}"/>
    <dgm:cxn modelId="{4B5DC7D3-134A-4B79-AE84-882A7AA44925}" type="presOf" srcId="{BE2C1E61-9520-4F24-84CD-01D9BED6FE18}" destId="{AD78E6D0-E48F-4C04-94E1-4070B2B10757}" srcOrd="0" destOrd="0" presId="urn:microsoft.com/office/officeart/2008/layout/LinedList"/>
    <dgm:cxn modelId="{E01525DC-E1EA-40BD-BBC9-B23A3C06520C}" srcId="{BE2C1E61-9520-4F24-84CD-01D9BED6FE18}" destId="{85BFA45B-005D-4CE1-B901-839C4A18C95D}" srcOrd="6" destOrd="0" parTransId="{F706C90A-18A8-43D5-92A7-D7D38C18A82D}" sibTransId="{5ADFF72B-4DFE-4637-B33E-3217A5278CF9}"/>
    <dgm:cxn modelId="{632A91EA-F61D-4D6F-B70D-AB1D3F695B03}" type="presOf" srcId="{A34C9107-B916-4615-B1FC-D98D522151DB}" destId="{EFEA2DE8-9B48-4E90-ACD7-169A2E4F5707}" srcOrd="0" destOrd="0" presId="urn:microsoft.com/office/officeart/2008/layout/LinedList"/>
    <dgm:cxn modelId="{ACB262FB-E400-4010-B18A-07A1D863220E}" srcId="{BE2C1E61-9520-4F24-84CD-01D9BED6FE18}" destId="{4D029857-ECCE-4045-89A6-A23341A5BB66}" srcOrd="2" destOrd="0" parTransId="{8574DBB8-8DE9-40F3-AEFF-7D5EC7EA9BFC}" sibTransId="{136CE1CF-BAEE-4B5F-9159-6928B772D57E}"/>
    <dgm:cxn modelId="{C8DB68FD-7E8F-4AFD-9503-2A9DBDA0AE4D}" type="presParOf" srcId="{AD78E6D0-E48F-4C04-94E1-4070B2B10757}" destId="{5F13D13C-344A-4C80-AF9B-3BC9DFF5D9BA}" srcOrd="0" destOrd="0" presId="urn:microsoft.com/office/officeart/2008/layout/LinedList"/>
    <dgm:cxn modelId="{1A7D7C85-8007-4D4F-B262-6725C210177B}" type="presParOf" srcId="{AD78E6D0-E48F-4C04-94E1-4070B2B10757}" destId="{8042A96E-9AEE-4C5A-816C-EC5F46AAD590}" srcOrd="1" destOrd="0" presId="urn:microsoft.com/office/officeart/2008/layout/LinedList"/>
    <dgm:cxn modelId="{5E9901D8-CB57-4533-8031-90BE6D2394B7}" type="presParOf" srcId="{8042A96E-9AEE-4C5A-816C-EC5F46AAD590}" destId="{EFEA2DE8-9B48-4E90-ACD7-169A2E4F5707}" srcOrd="0" destOrd="0" presId="urn:microsoft.com/office/officeart/2008/layout/LinedList"/>
    <dgm:cxn modelId="{C1B64B05-2CFC-42F8-BCAC-5E4BCC18BA8B}" type="presParOf" srcId="{8042A96E-9AEE-4C5A-816C-EC5F46AAD590}" destId="{893376C9-161D-4C0C-BD18-E0D55D801BC9}" srcOrd="1" destOrd="0" presId="urn:microsoft.com/office/officeart/2008/layout/LinedList"/>
    <dgm:cxn modelId="{2044C9AA-81B4-4DDF-8AD5-E159AC714FBD}" type="presParOf" srcId="{AD78E6D0-E48F-4C04-94E1-4070B2B10757}" destId="{9FC856B8-EF17-4212-BFFA-C2747F43B389}" srcOrd="2" destOrd="0" presId="urn:microsoft.com/office/officeart/2008/layout/LinedList"/>
    <dgm:cxn modelId="{474E9513-3516-4C7F-84E5-413954EBE991}" type="presParOf" srcId="{AD78E6D0-E48F-4C04-94E1-4070B2B10757}" destId="{1F485E1A-513A-49F0-893B-854557E788E5}" srcOrd="3" destOrd="0" presId="urn:microsoft.com/office/officeart/2008/layout/LinedList"/>
    <dgm:cxn modelId="{64B2F676-8810-4774-936A-F2C03F7A7390}" type="presParOf" srcId="{1F485E1A-513A-49F0-893B-854557E788E5}" destId="{80F94D05-ABFF-4DCC-9E66-436CA8956D54}" srcOrd="0" destOrd="0" presId="urn:microsoft.com/office/officeart/2008/layout/LinedList"/>
    <dgm:cxn modelId="{4B77F15D-95BC-481C-AE5B-D379A5410E0E}" type="presParOf" srcId="{1F485E1A-513A-49F0-893B-854557E788E5}" destId="{1AD66F45-0C14-4A9C-B334-A7322A843F6A}" srcOrd="1" destOrd="0" presId="urn:microsoft.com/office/officeart/2008/layout/LinedList"/>
    <dgm:cxn modelId="{B9F2F30D-DBE8-459A-A02D-D284FF768625}" type="presParOf" srcId="{AD78E6D0-E48F-4C04-94E1-4070B2B10757}" destId="{8A1A5563-213D-45FD-8B8C-24E7835B479F}" srcOrd="4" destOrd="0" presId="urn:microsoft.com/office/officeart/2008/layout/LinedList"/>
    <dgm:cxn modelId="{478BA7D9-F647-4046-B19F-A0599884A583}" type="presParOf" srcId="{AD78E6D0-E48F-4C04-94E1-4070B2B10757}" destId="{03707E31-305A-4E09-8B77-8ABBA97CC943}" srcOrd="5" destOrd="0" presId="urn:microsoft.com/office/officeart/2008/layout/LinedList"/>
    <dgm:cxn modelId="{7CAB0A34-3A73-4A41-B8AD-FA9367EA6C09}" type="presParOf" srcId="{03707E31-305A-4E09-8B77-8ABBA97CC943}" destId="{1418C501-547E-4809-9E9B-DBE889A94901}" srcOrd="0" destOrd="0" presId="urn:microsoft.com/office/officeart/2008/layout/LinedList"/>
    <dgm:cxn modelId="{06B3BCAB-1E12-4720-9F88-0349697C7640}" type="presParOf" srcId="{03707E31-305A-4E09-8B77-8ABBA97CC943}" destId="{B8EFA5E0-4EEC-422B-996F-619B2D676655}" srcOrd="1" destOrd="0" presId="urn:microsoft.com/office/officeart/2008/layout/LinedList"/>
    <dgm:cxn modelId="{E8EE9A97-4FBE-4A41-BC8D-C9A86474D918}" type="presParOf" srcId="{AD78E6D0-E48F-4C04-94E1-4070B2B10757}" destId="{A9ACAA3F-3EE5-4A12-820E-6702344D45C9}" srcOrd="6" destOrd="0" presId="urn:microsoft.com/office/officeart/2008/layout/LinedList"/>
    <dgm:cxn modelId="{5F9FBDAF-2931-4D31-90DA-70B4CD7CC8EE}" type="presParOf" srcId="{AD78E6D0-E48F-4C04-94E1-4070B2B10757}" destId="{315A81C7-E5E3-4A0C-9948-0006E5B51D2C}" srcOrd="7" destOrd="0" presId="urn:microsoft.com/office/officeart/2008/layout/LinedList"/>
    <dgm:cxn modelId="{0737B2E0-5D86-49B0-9A72-5D8975091475}" type="presParOf" srcId="{315A81C7-E5E3-4A0C-9948-0006E5B51D2C}" destId="{5D026399-52C8-4A3E-AB37-38400485796B}" srcOrd="0" destOrd="0" presId="urn:microsoft.com/office/officeart/2008/layout/LinedList"/>
    <dgm:cxn modelId="{2A0A6267-CFD9-4F29-909B-B95DB5250E68}" type="presParOf" srcId="{315A81C7-E5E3-4A0C-9948-0006E5B51D2C}" destId="{0F98D167-4E39-4A8A-A207-A9C6D165C8D7}" srcOrd="1" destOrd="0" presId="urn:microsoft.com/office/officeart/2008/layout/LinedList"/>
    <dgm:cxn modelId="{29BB1B04-C74C-4687-A3C0-4C640B55D11A}" type="presParOf" srcId="{AD78E6D0-E48F-4C04-94E1-4070B2B10757}" destId="{692386B7-B4D1-4E39-864C-5E2C5B10E8F6}" srcOrd="8" destOrd="0" presId="urn:microsoft.com/office/officeart/2008/layout/LinedList"/>
    <dgm:cxn modelId="{428B6CCA-AFF9-4AFB-9AA5-976B4619849A}" type="presParOf" srcId="{AD78E6D0-E48F-4C04-94E1-4070B2B10757}" destId="{D19FD536-4AF7-4FBF-A23D-F0E58679C8E6}" srcOrd="9" destOrd="0" presId="urn:microsoft.com/office/officeart/2008/layout/LinedList"/>
    <dgm:cxn modelId="{F988E63F-A2C0-4425-93EF-C31335287595}" type="presParOf" srcId="{D19FD536-4AF7-4FBF-A23D-F0E58679C8E6}" destId="{B547CA5A-3D06-4302-9FBF-3666D4341B82}" srcOrd="0" destOrd="0" presId="urn:microsoft.com/office/officeart/2008/layout/LinedList"/>
    <dgm:cxn modelId="{1A621C0F-C8E6-4645-8ABC-77752C2CB4FB}" type="presParOf" srcId="{D19FD536-4AF7-4FBF-A23D-F0E58679C8E6}" destId="{AFE710BB-BB6B-4AC4-82A0-243FBD6A3841}" srcOrd="1" destOrd="0" presId="urn:microsoft.com/office/officeart/2008/layout/LinedList"/>
    <dgm:cxn modelId="{5755679E-33EE-4A0B-96E9-F85B6AF6A7BB}" type="presParOf" srcId="{AD78E6D0-E48F-4C04-94E1-4070B2B10757}" destId="{2B070195-F57B-45D6-AB6C-709C04073DEF}" srcOrd="10" destOrd="0" presId="urn:microsoft.com/office/officeart/2008/layout/LinedList"/>
    <dgm:cxn modelId="{B5D75B4A-F8AD-48C7-B282-5887152E75FA}" type="presParOf" srcId="{AD78E6D0-E48F-4C04-94E1-4070B2B10757}" destId="{526565B0-0E46-453A-A86F-819E58FBD171}" srcOrd="11" destOrd="0" presId="urn:microsoft.com/office/officeart/2008/layout/LinedList"/>
    <dgm:cxn modelId="{70149E9E-C369-4DA2-BAFB-6D1F40CE37E4}" type="presParOf" srcId="{526565B0-0E46-453A-A86F-819E58FBD171}" destId="{ED9C4277-190E-4949-AD6C-D6C1E1025AB2}" srcOrd="0" destOrd="0" presId="urn:microsoft.com/office/officeart/2008/layout/LinedList"/>
    <dgm:cxn modelId="{A53E8A7A-FD64-434F-B5D8-5BBFC321EEC6}" type="presParOf" srcId="{526565B0-0E46-453A-A86F-819E58FBD171}" destId="{0043116F-5A9E-4912-95E2-1B3CE8130090}" srcOrd="1" destOrd="0" presId="urn:microsoft.com/office/officeart/2008/layout/LinedList"/>
    <dgm:cxn modelId="{BBA82A04-15B5-4070-A967-22BF42C25874}" type="presParOf" srcId="{AD78E6D0-E48F-4C04-94E1-4070B2B10757}" destId="{8B51F9BB-CEA4-4A45-ACFC-18FAB5026A79}" srcOrd="12" destOrd="0" presId="urn:microsoft.com/office/officeart/2008/layout/LinedList"/>
    <dgm:cxn modelId="{53C4D769-8D40-475E-AD3C-303E0CCB8547}" type="presParOf" srcId="{AD78E6D0-E48F-4C04-94E1-4070B2B10757}" destId="{45945ED6-0879-420C-A828-D3ED98E6E7C1}" srcOrd="13" destOrd="0" presId="urn:microsoft.com/office/officeart/2008/layout/LinedList"/>
    <dgm:cxn modelId="{365B160E-06FA-4074-B446-323A05B10074}" type="presParOf" srcId="{45945ED6-0879-420C-A828-D3ED98E6E7C1}" destId="{F0B3BE16-97A3-4291-842D-61ABF4A47358}" srcOrd="0" destOrd="0" presId="urn:microsoft.com/office/officeart/2008/layout/LinedList"/>
    <dgm:cxn modelId="{5AD72DF3-7F41-4D23-8756-3C355DA97DCB}" type="presParOf" srcId="{45945ED6-0879-420C-A828-D3ED98E6E7C1}" destId="{B48D5686-F6C5-405D-BC8C-75A80245878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E2520F-3F08-4906-B8CC-BE8F7F9B52BE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867D766-D900-4CE0-A0A2-A02514179F9A}">
      <dgm:prSet/>
      <dgm:spPr/>
      <dgm:t>
        <a:bodyPr/>
        <a:lstStyle/>
        <a:p>
          <a:r>
            <a:rPr lang="el-GR" dirty="0"/>
            <a:t>Χειρουργείο- Ακτινοθεραπεία- Χημειοθεραπεία</a:t>
          </a:r>
          <a:endParaRPr lang="en-US" dirty="0"/>
        </a:p>
      </dgm:t>
    </dgm:pt>
    <dgm:pt modelId="{9553030C-4C1F-4ED2-9B02-5298EA1A21A6}" type="parTrans" cxnId="{E7DAE3B5-D510-426E-A217-546CFBF2945A}">
      <dgm:prSet/>
      <dgm:spPr/>
      <dgm:t>
        <a:bodyPr/>
        <a:lstStyle/>
        <a:p>
          <a:endParaRPr lang="en-US"/>
        </a:p>
      </dgm:t>
    </dgm:pt>
    <dgm:pt modelId="{AFFBAA93-B6EE-4703-9A6F-0BE687D069B8}" type="sibTrans" cxnId="{E7DAE3B5-D510-426E-A217-546CFBF2945A}">
      <dgm:prSet/>
      <dgm:spPr/>
      <dgm:t>
        <a:bodyPr/>
        <a:lstStyle/>
        <a:p>
          <a:endParaRPr lang="en-US"/>
        </a:p>
      </dgm:t>
    </dgm:pt>
    <dgm:pt modelId="{475DE642-987B-4477-B23B-FB9D17D5425B}">
      <dgm:prSet/>
      <dgm:spPr/>
      <dgm:t>
        <a:bodyPr/>
        <a:lstStyle/>
        <a:p>
          <a:r>
            <a:rPr lang="el-GR"/>
            <a:t>1/3 των περιπτώσεων υποστρέφει αυτόματα, 1/3 παραμένει σταθερό και 1/3 προοδο νόσου</a:t>
          </a:r>
          <a:endParaRPr lang="en-US"/>
        </a:p>
      </dgm:t>
    </dgm:pt>
    <dgm:pt modelId="{90F6348F-8241-4955-8044-5547589557C2}" type="parTrans" cxnId="{92697343-AF23-412A-A613-25D348AEFEBD}">
      <dgm:prSet/>
      <dgm:spPr/>
      <dgm:t>
        <a:bodyPr/>
        <a:lstStyle/>
        <a:p>
          <a:endParaRPr lang="en-US"/>
        </a:p>
      </dgm:t>
    </dgm:pt>
    <dgm:pt modelId="{E6887F85-3651-4188-ADA4-5084CB1CE60D}" type="sibTrans" cxnId="{92697343-AF23-412A-A613-25D348AEFEBD}">
      <dgm:prSet/>
      <dgm:spPr/>
      <dgm:t>
        <a:bodyPr/>
        <a:lstStyle/>
        <a:p>
          <a:endParaRPr lang="en-US"/>
        </a:p>
      </dgm:t>
    </dgm:pt>
    <dgm:pt modelId="{1BB45A85-9C3B-4C76-B824-0B7DA9FEB5EB}">
      <dgm:prSet/>
      <dgm:spPr/>
      <dgm:t>
        <a:bodyPr/>
        <a:lstStyle/>
        <a:p>
          <a:r>
            <a:rPr lang="el-GR"/>
            <a:t>Ενεργή επιτήρηση σε κέντρα αναφοράς σε ασθενείς ασυμπτωματικούς είναι η κύρια προτεινόμενη θεραπεία</a:t>
          </a:r>
          <a:endParaRPr lang="en-US"/>
        </a:p>
      </dgm:t>
    </dgm:pt>
    <dgm:pt modelId="{77C9FFD2-CC35-4F01-BC41-EE48386287DC}" type="parTrans" cxnId="{8559F05A-BD21-4789-BD37-D721CA44804E}">
      <dgm:prSet/>
      <dgm:spPr/>
      <dgm:t>
        <a:bodyPr/>
        <a:lstStyle/>
        <a:p>
          <a:endParaRPr lang="en-US"/>
        </a:p>
      </dgm:t>
    </dgm:pt>
    <dgm:pt modelId="{EDE289ED-B028-43FF-8217-FCC44646A375}" type="sibTrans" cxnId="{8559F05A-BD21-4789-BD37-D721CA44804E}">
      <dgm:prSet/>
      <dgm:spPr/>
      <dgm:t>
        <a:bodyPr/>
        <a:lstStyle/>
        <a:p>
          <a:endParaRPr lang="en-US"/>
        </a:p>
      </dgm:t>
    </dgm:pt>
    <dgm:pt modelId="{0A6CD83A-1A94-4ED3-8D3D-CB5DE5875D66}">
      <dgm:prSet/>
      <dgm:spPr/>
      <dgm:t>
        <a:bodyPr/>
        <a:lstStyle/>
        <a:p>
          <a:r>
            <a:rPr lang="en-US"/>
            <a:t>MRI </a:t>
          </a:r>
          <a:r>
            <a:rPr lang="el-GR"/>
            <a:t>σε 1-2 μήνες και έπειτα κάθε 3-6 μήνες</a:t>
          </a:r>
          <a:endParaRPr lang="en-US"/>
        </a:p>
      </dgm:t>
    </dgm:pt>
    <dgm:pt modelId="{ED9D1FF7-CC3A-4B42-8D46-09F3460B8BB5}" type="parTrans" cxnId="{6CDE6B6F-C0AC-4A1A-ABC9-883FA55A7F0D}">
      <dgm:prSet/>
      <dgm:spPr/>
      <dgm:t>
        <a:bodyPr/>
        <a:lstStyle/>
        <a:p>
          <a:endParaRPr lang="en-US"/>
        </a:p>
      </dgm:t>
    </dgm:pt>
    <dgm:pt modelId="{96894B17-5823-4CFD-882F-C055B82FDD48}" type="sibTrans" cxnId="{6CDE6B6F-C0AC-4A1A-ABC9-883FA55A7F0D}">
      <dgm:prSet/>
      <dgm:spPr/>
      <dgm:t>
        <a:bodyPr/>
        <a:lstStyle/>
        <a:p>
          <a:endParaRPr lang="en-US"/>
        </a:p>
      </dgm:t>
    </dgm:pt>
    <dgm:pt modelId="{32FF1B1B-BABF-4C7C-A691-CD7BDBE731A5}">
      <dgm:prSet/>
      <dgm:spPr/>
      <dgm:t>
        <a:bodyPr/>
        <a:lstStyle/>
        <a:p>
          <a:r>
            <a:rPr lang="el-GR" dirty="0"/>
            <a:t>Περιπτώσεις παραβίασης του πρωτοκόλλου επιτήρησης είναι α) αύξηση μεγέθους β) συμπτώματα γ) εντόπιση ευπαθή όργανα</a:t>
          </a:r>
          <a:endParaRPr lang="en-US" dirty="0"/>
        </a:p>
      </dgm:t>
    </dgm:pt>
    <dgm:pt modelId="{B8D3ED1D-AA41-4C7F-AC12-D7608731324F}" type="parTrans" cxnId="{9288D8EE-48B1-4A2D-854E-FB56E347628E}">
      <dgm:prSet/>
      <dgm:spPr/>
      <dgm:t>
        <a:bodyPr/>
        <a:lstStyle/>
        <a:p>
          <a:endParaRPr lang="en-US"/>
        </a:p>
      </dgm:t>
    </dgm:pt>
    <dgm:pt modelId="{B355EED2-DB29-4C89-A895-3D939EED419F}" type="sibTrans" cxnId="{9288D8EE-48B1-4A2D-854E-FB56E347628E}">
      <dgm:prSet/>
      <dgm:spPr/>
      <dgm:t>
        <a:bodyPr/>
        <a:lstStyle/>
        <a:p>
          <a:endParaRPr lang="en-US"/>
        </a:p>
      </dgm:t>
    </dgm:pt>
    <dgm:pt modelId="{DDE384BB-EBE6-468B-B938-B75EAD2711D5}" type="pres">
      <dgm:prSet presAssocID="{B1E2520F-3F08-4906-B8CC-BE8F7F9B52BE}" presName="vert0" presStyleCnt="0">
        <dgm:presLayoutVars>
          <dgm:dir/>
          <dgm:animOne val="branch"/>
          <dgm:animLvl val="lvl"/>
        </dgm:presLayoutVars>
      </dgm:prSet>
      <dgm:spPr/>
    </dgm:pt>
    <dgm:pt modelId="{B4453DD5-CEED-4F60-80FE-99A65B76F44C}" type="pres">
      <dgm:prSet presAssocID="{0867D766-D900-4CE0-A0A2-A02514179F9A}" presName="thickLine" presStyleLbl="alignNode1" presStyleIdx="0" presStyleCnt="5"/>
      <dgm:spPr/>
    </dgm:pt>
    <dgm:pt modelId="{50286D8F-F124-4780-BBDC-7158BEB3934B}" type="pres">
      <dgm:prSet presAssocID="{0867D766-D900-4CE0-A0A2-A02514179F9A}" presName="horz1" presStyleCnt="0"/>
      <dgm:spPr/>
    </dgm:pt>
    <dgm:pt modelId="{853A8F25-5499-4074-A148-CBC66AA631AA}" type="pres">
      <dgm:prSet presAssocID="{0867D766-D900-4CE0-A0A2-A02514179F9A}" presName="tx1" presStyleLbl="revTx" presStyleIdx="0" presStyleCnt="5"/>
      <dgm:spPr/>
    </dgm:pt>
    <dgm:pt modelId="{1A97F734-8740-44C3-A59E-B6291C13801A}" type="pres">
      <dgm:prSet presAssocID="{0867D766-D900-4CE0-A0A2-A02514179F9A}" presName="vert1" presStyleCnt="0"/>
      <dgm:spPr/>
    </dgm:pt>
    <dgm:pt modelId="{871422DB-9C4F-4A26-B29D-23577CDE9DB0}" type="pres">
      <dgm:prSet presAssocID="{475DE642-987B-4477-B23B-FB9D17D5425B}" presName="thickLine" presStyleLbl="alignNode1" presStyleIdx="1" presStyleCnt="5"/>
      <dgm:spPr/>
    </dgm:pt>
    <dgm:pt modelId="{5981E7A3-2FC1-4F1E-B00A-BD76D1819FFC}" type="pres">
      <dgm:prSet presAssocID="{475DE642-987B-4477-B23B-FB9D17D5425B}" presName="horz1" presStyleCnt="0"/>
      <dgm:spPr/>
    </dgm:pt>
    <dgm:pt modelId="{7F7C3BB9-79CF-40FC-803A-D4C1A0B5068E}" type="pres">
      <dgm:prSet presAssocID="{475DE642-987B-4477-B23B-FB9D17D5425B}" presName="tx1" presStyleLbl="revTx" presStyleIdx="1" presStyleCnt="5"/>
      <dgm:spPr/>
    </dgm:pt>
    <dgm:pt modelId="{7388D0F4-324A-4253-81F6-970739B8D1E1}" type="pres">
      <dgm:prSet presAssocID="{475DE642-987B-4477-B23B-FB9D17D5425B}" presName="vert1" presStyleCnt="0"/>
      <dgm:spPr/>
    </dgm:pt>
    <dgm:pt modelId="{F1F743A8-8536-4617-B7DF-1E4D5254E7BD}" type="pres">
      <dgm:prSet presAssocID="{1BB45A85-9C3B-4C76-B824-0B7DA9FEB5EB}" presName="thickLine" presStyleLbl="alignNode1" presStyleIdx="2" presStyleCnt="5"/>
      <dgm:spPr/>
    </dgm:pt>
    <dgm:pt modelId="{58B1E1A7-2236-49E0-9AE6-6C8DECA80B09}" type="pres">
      <dgm:prSet presAssocID="{1BB45A85-9C3B-4C76-B824-0B7DA9FEB5EB}" presName="horz1" presStyleCnt="0"/>
      <dgm:spPr/>
    </dgm:pt>
    <dgm:pt modelId="{71B587D6-CF5D-4F0B-9ECE-8E26290D7D87}" type="pres">
      <dgm:prSet presAssocID="{1BB45A85-9C3B-4C76-B824-0B7DA9FEB5EB}" presName="tx1" presStyleLbl="revTx" presStyleIdx="2" presStyleCnt="5"/>
      <dgm:spPr/>
    </dgm:pt>
    <dgm:pt modelId="{36956B16-E37B-4CD3-A52B-E0BC2D7349DB}" type="pres">
      <dgm:prSet presAssocID="{1BB45A85-9C3B-4C76-B824-0B7DA9FEB5EB}" presName="vert1" presStyleCnt="0"/>
      <dgm:spPr/>
    </dgm:pt>
    <dgm:pt modelId="{CA9CCF79-E2E9-4BA4-8DF4-945DA74D83BB}" type="pres">
      <dgm:prSet presAssocID="{0A6CD83A-1A94-4ED3-8D3D-CB5DE5875D66}" presName="thickLine" presStyleLbl="alignNode1" presStyleIdx="3" presStyleCnt="5"/>
      <dgm:spPr/>
    </dgm:pt>
    <dgm:pt modelId="{0F49B9B0-83C9-4A7B-BDAD-85ECB8375CF6}" type="pres">
      <dgm:prSet presAssocID="{0A6CD83A-1A94-4ED3-8D3D-CB5DE5875D66}" presName="horz1" presStyleCnt="0"/>
      <dgm:spPr/>
    </dgm:pt>
    <dgm:pt modelId="{94010665-01E0-469B-89C0-4B361A0DF67D}" type="pres">
      <dgm:prSet presAssocID="{0A6CD83A-1A94-4ED3-8D3D-CB5DE5875D66}" presName="tx1" presStyleLbl="revTx" presStyleIdx="3" presStyleCnt="5"/>
      <dgm:spPr/>
    </dgm:pt>
    <dgm:pt modelId="{8D4D6515-3F86-473B-92D0-6124B3010786}" type="pres">
      <dgm:prSet presAssocID="{0A6CD83A-1A94-4ED3-8D3D-CB5DE5875D66}" presName="vert1" presStyleCnt="0"/>
      <dgm:spPr/>
    </dgm:pt>
    <dgm:pt modelId="{EE8A61A3-D4FD-4968-AF16-CD14411C2589}" type="pres">
      <dgm:prSet presAssocID="{32FF1B1B-BABF-4C7C-A691-CD7BDBE731A5}" presName="thickLine" presStyleLbl="alignNode1" presStyleIdx="4" presStyleCnt="5"/>
      <dgm:spPr/>
    </dgm:pt>
    <dgm:pt modelId="{790DB094-1BB8-40D1-BD0E-C1CD9342E664}" type="pres">
      <dgm:prSet presAssocID="{32FF1B1B-BABF-4C7C-A691-CD7BDBE731A5}" presName="horz1" presStyleCnt="0"/>
      <dgm:spPr/>
    </dgm:pt>
    <dgm:pt modelId="{B0EEA53E-E025-49E1-871E-DE59AF164086}" type="pres">
      <dgm:prSet presAssocID="{32FF1B1B-BABF-4C7C-A691-CD7BDBE731A5}" presName="tx1" presStyleLbl="revTx" presStyleIdx="4" presStyleCnt="5"/>
      <dgm:spPr/>
    </dgm:pt>
    <dgm:pt modelId="{B117FFE3-BD54-48D2-B79F-3675BC223513}" type="pres">
      <dgm:prSet presAssocID="{32FF1B1B-BABF-4C7C-A691-CD7BDBE731A5}" presName="vert1" presStyleCnt="0"/>
      <dgm:spPr/>
    </dgm:pt>
  </dgm:ptLst>
  <dgm:cxnLst>
    <dgm:cxn modelId="{933DD521-A8DA-4759-9638-4F6E34E8B35A}" type="presOf" srcId="{475DE642-987B-4477-B23B-FB9D17D5425B}" destId="{7F7C3BB9-79CF-40FC-803A-D4C1A0B5068E}" srcOrd="0" destOrd="0" presId="urn:microsoft.com/office/officeart/2008/layout/LinedList"/>
    <dgm:cxn modelId="{55EF262B-5FD4-420D-BEB4-87D52CCDD481}" type="presOf" srcId="{32FF1B1B-BABF-4C7C-A691-CD7BDBE731A5}" destId="{B0EEA53E-E025-49E1-871E-DE59AF164086}" srcOrd="0" destOrd="0" presId="urn:microsoft.com/office/officeart/2008/layout/LinedList"/>
    <dgm:cxn modelId="{92697343-AF23-412A-A613-25D348AEFEBD}" srcId="{B1E2520F-3F08-4906-B8CC-BE8F7F9B52BE}" destId="{475DE642-987B-4477-B23B-FB9D17D5425B}" srcOrd="1" destOrd="0" parTransId="{90F6348F-8241-4955-8044-5547589557C2}" sibTransId="{E6887F85-3651-4188-ADA4-5084CB1CE60D}"/>
    <dgm:cxn modelId="{6CDE6B6F-C0AC-4A1A-ABC9-883FA55A7F0D}" srcId="{B1E2520F-3F08-4906-B8CC-BE8F7F9B52BE}" destId="{0A6CD83A-1A94-4ED3-8D3D-CB5DE5875D66}" srcOrd="3" destOrd="0" parTransId="{ED9D1FF7-CC3A-4B42-8D46-09F3460B8BB5}" sibTransId="{96894B17-5823-4CFD-882F-C055B82FDD48}"/>
    <dgm:cxn modelId="{3F7D9A76-69F5-4798-A44F-84A9004B862B}" type="presOf" srcId="{1BB45A85-9C3B-4C76-B824-0B7DA9FEB5EB}" destId="{71B587D6-CF5D-4F0B-9ECE-8E26290D7D87}" srcOrd="0" destOrd="0" presId="urn:microsoft.com/office/officeart/2008/layout/LinedList"/>
    <dgm:cxn modelId="{8559F05A-BD21-4789-BD37-D721CA44804E}" srcId="{B1E2520F-3F08-4906-B8CC-BE8F7F9B52BE}" destId="{1BB45A85-9C3B-4C76-B824-0B7DA9FEB5EB}" srcOrd="2" destOrd="0" parTransId="{77C9FFD2-CC35-4F01-BC41-EE48386287DC}" sibTransId="{EDE289ED-B028-43FF-8217-FCC44646A375}"/>
    <dgm:cxn modelId="{E7DAE3B5-D510-426E-A217-546CFBF2945A}" srcId="{B1E2520F-3F08-4906-B8CC-BE8F7F9B52BE}" destId="{0867D766-D900-4CE0-A0A2-A02514179F9A}" srcOrd="0" destOrd="0" parTransId="{9553030C-4C1F-4ED2-9B02-5298EA1A21A6}" sibTransId="{AFFBAA93-B6EE-4703-9A6F-0BE687D069B8}"/>
    <dgm:cxn modelId="{C5C969B7-E605-454E-BCE6-0132E0366DD8}" type="presOf" srcId="{0A6CD83A-1A94-4ED3-8D3D-CB5DE5875D66}" destId="{94010665-01E0-469B-89C0-4B361A0DF67D}" srcOrd="0" destOrd="0" presId="urn:microsoft.com/office/officeart/2008/layout/LinedList"/>
    <dgm:cxn modelId="{63A891BE-B784-4177-916C-5378BBB80626}" type="presOf" srcId="{B1E2520F-3F08-4906-B8CC-BE8F7F9B52BE}" destId="{DDE384BB-EBE6-468B-B938-B75EAD2711D5}" srcOrd="0" destOrd="0" presId="urn:microsoft.com/office/officeart/2008/layout/LinedList"/>
    <dgm:cxn modelId="{9288D8EE-48B1-4A2D-854E-FB56E347628E}" srcId="{B1E2520F-3F08-4906-B8CC-BE8F7F9B52BE}" destId="{32FF1B1B-BABF-4C7C-A691-CD7BDBE731A5}" srcOrd="4" destOrd="0" parTransId="{B8D3ED1D-AA41-4C7F-AC12-D7608731324F}" sibTransId="{B355EED2-DB29-4C89-A895-3D939EED419F}"/>
    <dgm:cxn modelId="{65187BFA-B836-4970-8959-2AF33F028696}" type="presOf" srcId="{0867D766-D900-4CE0-A0A2-A02514179F9A}" destId="{853A8F25-5499-4074-A148-CBC66AA631AA}" srcOrd="0" destOrd="0" presId="urn:microsoft.com/office/officeart/2008/layout/LinedList"/>
    <dgm:cxn modelId="{906AAAD0-44D6-4313-A17F-EAB74D9C9ED9}" type="presParOf" srcId="{DDE384BB-EBE6-468B-B938-B75EAD2711D5}" destId="{B4453DD5-CEED-4F60-80FE-99A65B76F44C}" srcOrd="0" destOrd="0" presId="urn:microsoft.com/office/officeart/2008/layout/LinedList"/>
    <dgm:cxn modelId="{71FE3D2C-DFC5-419D-B38F-6E5D8BB45198}" type="presParOf" srcId="{DDE384BB-EBE6-468B-B938-B75EAD2711D5}" destId="{50286D8F-F124-4780-BBDC-7158BEB3934B}" srcOrd="1" destOrd="0" presId="urn:microsoft.com/office/officeart/2008/layout/LinedList"/>
    <dgm:cxn modelId="{748B701B-5F48-46BF-AA9E-A0E3F711FA97}" type="presParOf" srcId="{50286D8F-F124-4780-BBDC-7158BEB3934B}" destId="{853A8F25-5499-4074-A148-CBC66AA631AA}" srcOrd="0" destOrd="0" presId="urn:microsoft.com/office/officeart/2008/layout/LinedList"/>
    <dgm:cxn modelId="{569238CE-99DF-42EB-A795-C36B5FA7D7EE}" type="presParOf" srcId="{50286D8F-F124-4780-BBDC-7158BEB3934B}" destId="{1A97F734-8740-44C3-A59E-B6291C13801A}" srcOrd="1" destOrd="0" presId="urn:microsoft.com/office/officeart/2008/layout/LinedList"/>
    <dgm:cxn modelId="{9CE628CC-CA32-4177-AE94-3F7DC648AFF8}" type="presParOf" srcId="{DDE384BB-EBE6-468B-B938-B75EAD2711D5}" destId="{871422DB-9C4F-4A26-B29D-23577CDE9DB0}" srcOrd="2" destOrd="0" presId="urn:microsoft.com/office/officeart/2008/layout/LinedList"/>
    <dgm:cxn modelId="{5425452B-AAE7-4A5E-8AD2-CC579ABF4951}" type="presParOf" srcId="{DDE384BB-EBE6-468B-B938-B75EAD2711D5}" destId="{5981E7A3-2FC1-4F1E-B00A-BD76D1819FFC}" srcOrd="3" destOrd="0" presId="urn:microsoft.com/office/officeart/2008/layout/LinedList"/>
    <dgm:cxn modelId="{EB654884-158B-4459-AE29-4F7C6FF66E70}" type="presParOf" srcId="{5981E7A3-2FC1-4F1E-B00A-BD76D1819FFC}" destId="{7F7C3BB9-79CF-40FC-803A-D4C1A0B5068E}" srcOrd="0" destOrd="0" presId="urn:microsoft.com/office/officeart/2008/layout/LinedList"/>
    <dgm:cxn modelId="{7D7078B3-74DB-4739-98FF-157B7FBCC159}" type="presParOf" srcId="{5981E7A3-2FC1-4F1E-B00A-BD76D1819FFC}" destId="{7388D0F4-324A-4253-81F6-970739B8D1E1}" srcOrd="1" destOrd="0" presId="urn:microsoft.com/office/officeart/2008/layout/LinedList"/>
    <dgm:cxn modelId="{A5F33AD2-C917-4D10-8568-F8492B24EB81}" type="presParOf" srcId="{DDE384BB-EBE6-468B-B938-B75EAD2711D5}" destId="{F1F743A8-8536-4617-B7DF-1E4D5254E7BD}" srcOrd="4" destOrd="0" presId="urn:microsoft.com/office/officeart/2008/layout/LinedList"/>
    <dgm:cxn modelId="{B19D0935-F0AD-4DA0-8AEB-506A949BDB63}" type="presParOf" srcId="{DDE384BB-EBE6-468B-B938-B75EAD2711D5}" destId="{58B1E1A7-2236-49E0-9AE6-6C8DECA80B09}" srcOrd="5" destOrd="0" presId="urn:microsoft.com/office/officeart/2008/layout/LinedList"/>
    <dgm:cxn modelId="{23E57718-119B-469B-9960-F13657BECB0E}" type="presParOf" srcId="{58B1E1A7-2236-49E0-9AE6-6C8DECA80B09}" destId="{71B587D6-CF5D-4F0B-9ECE-8E26290D7D87}" srcOrd="0" destOrd="0" presId="urn:microsoft.com/office/officeart/2008/layout/LinedList"/>
    <dgm:cxn modelId="{B649072D-7EAA-4759-86D9-5F48F1FCC107}" type="presParOf" srcId="{58B1E1A7-2236-49E0-9AE6-6C8DECA80B09}" destId="{36956B16-E37B-4CD3-A52B-E0BC2D7349DB}" srcOrd="1" destOrd="0" presId="urn:microsoft.com/office/officeart/2008/layout/LinedList"/>
    <dgm:cxn modelId="{4D9E46E0-11FB-40B0-8B6D-FBDE8EA30D2C}" type="presParOf" srcId="{DDE384BB-EBE6-468B-B938-B75EAD2711D5}" destId="{CA9CCF79-E2E9-4BA4-8DF4-945DA74D83BB}" srcOrd="6" destOrd="0" presId="urn:microsoft.com/office/officeart/2008/layout/LinedList"/>
    <dgm:cxn modelId="{99DCA888-ED16-430E-A4A8-DD1585B36BF1}" type="presParOf" srcId="{DDE384BB-EBE6-468B-B938-B75EAD2711D5}" destId="{0F49B9B0-83C9-4A7B-BDAD-85ECB8375CF6}" srcOrd="7" destOrd="0" presId="urn:microsoft.com/office/officeart/2008/layout/LinedList"/>
    <dgm:cxn modelId="{FB8EAA72-191A-4975-BB4E-839B2EB947DB}" type="presParOf" srcId="{0F49B9B0-83C9-4A7B-BDAD-85ECB8375CF6}" destId="{94010665-01E0-469B-89C0-4B361A0DF67D}" srcOrd="0" destOrd="0" presId="urn:microsoft.com/office/officeart/2008/layout/LinedList"/>
    <dgm:cxn modelId="{83AD2F2F-4E62-4414-AC8C-83D607A20001}" type="presParOf" srcId="{0F49B9B0-83C9-4A7B-BDAD-85ECB8375CF6}" destId="{8D4D6515-3F86-473B-92D0-6124B3010786}" srcOrd="1" destOrd="0" presId="urn:microsoft.com/office/officeart/2008/layout/LinedList"/>
    <dgm:cxn modelId="{7E0E4A76-0DF4-4D0D-93A2-243B480C67F7}" type="presParOf" srcId="{DDE384BB-EBE6-468B-B938-B75EAD2711D5}" destId="{EE8A61A3-D4FD-4968-AF16-CD14411C2589}" srcOrd="8" destOrd="0" presId="urn:microsoft.com/office/officeart/2008/layout/LinedList"/>
    <dgm:cxn modelId="{EDFED4DA-81A2-4DF7-A4AC-D48C69401FA9}" type="presParOf" srcId="{DDE384BB-EBE6-468B-B938-B75EAD2711D5}" destId="{790DB094-1BB8-40D1-BD0E-C1CD9342E664}" srcOrd="9" destOrd="0" presId="urn:microsoft.com/office/officeart/2008/layout/LinedList"/>
    <dgm:cxn modelId="{F1957CDD-367E-471C-BAC9-A694B526B6E0}" type="presParOf" srcId="{790DB094-1BB8-40D1-BD0E-C1CD9342E664}" destId="{B0EEA53E-E025-49E1-871E-DE59AF164086}" srcOrd="0" destOrd="0" presId="urn:microsoft.com/office/officeart/2008/layout/LinedList"/>
    <dgm:cxn modelId="{25D3C2F3-222B-4F6D-9AA5-2279EA993EB1}" type="presParOf" srcId="{790DB094-1BB8-40D1-BD0E-C1CD9342E664}" destId="{B117FFE3-BD54-48D2-B79F-3675BC2235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9AAFA6-BDBB-42AC-B446-B9C45A974B1F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39808C1-35F1-4B3E-8FE1-DCC130E9136E}">
      <dgm:prSet/>
      <dgm:spPr/>
      <dgm:t>
        <a:bodyPr/>
        <a:lstStyle/>
        <a:p>
          <a:r>
            <a:rPr lang="el-GR" dirty="0"/>
            <a:t>Στόχος η </a:t>
          </a:r>
          <a:r>
            <a:rPr lang="en-US" dirty="0"/>
            <a:t>R0 </a:t>
          </a:r>
          <a:r>
            <a:rPr lang="el-GR" dirty="0"/>
            <a:t>εκτομή (υποτροπή 30%) </a:t>
          </a:r>
          <a:endParaRPr lang="en-US" dirty="0"/>
        </a:p>
      </dgm:t>
    </dgm:pt>
    <dgm:pt modelId="{3D57C376-5728-4FF1-AC42-C9E5242F2235}" type="parTrans" cxnId="{7F87A530-78D6-4FAB-877C-D627651594F7}">
      <dgm:prSet/>
      <dgm:spPr/>
      <dgm:t>
        <a:bodyPr/>
        <a:lstStyle/>
        <a:p>
          <a:endParaRPr lang="en-US"/>
        </a:p>
      </dgm:t>
    </dgm:pt>
    <dgm:pt modelId="{F70E27A5-38ED-4F34-A62B-FC00CAAC9146}" type="sibTrans" cxnId="{7F87A530-78D6-4FAB-877C-D627651594F7}">
      <dgm:prSet/>
      <dgm:spPr/>
      <dgm:t>
        <a:bodyPr/>
        <a:lstStyle/>
        <a:p>
          <a:endParaRPr lang="en-US"/>
        </a:p>
      </dgm:t>
    </dgm:pt>
    <dgm:pt modelId="{8F27E299-51B5-49FE-8FC9-00C0280637D4}">
      <dgm:prSet/>
      <dgm:spPr/>
      <dgm:t>
        <a:bodyPr/>
        <a:lstStyle/>
        <a:p>
          <a:r>
            <a:rPr lang="el-GR" dirty="0"/>
            <a:t>Σε περίπτωσή που αυτό δεν είναι εφικτό η επικουρική ακτινοθεραπεία μπορεί να χρησιμοποιηθεί (όχι σε νέα άτομα </a:t>
          </a:r>
          <a:r>
            <a:rPr lang="en-US" dirty="0" err="1"/>
            <a:t>RISarcoma</a:t>
          </a:r>
          <a:r>
            <a:rPr lang="el-GR" dirty="0"/>
            <a:t>)</a:t>
          </a:r>
          <a:endParaRPr lang="en-US" dirty="0"/>
        </a:p>
      </dgm:t>
    </dgm:pt>
    <dgm:pt modelId="{3E286531-CFF4-4445-B773-05852C5383AA}" type="parTrans" cxnId="{23912FAE-1CD7-4E80-BA7C-1D912F202329}">
      <dgm:prSet/>
      <dgm:spPr/>
      <dgm:t>
        <a:bodyPr/>
        <a:lstStyle/>
        <a:p>
          <a:endParaRPr lang="en-US"/>
        </a:p>
      </dgm:t>
    </dgm:pt>
    <dgm:pt modelId="{2078A01B-156E-4D8A-A139-27C07F4C1685}" type="sibTrans" cxnId="{23912FAE-1CD7-4E80-BA7C-1D912F202329}">
      <dgm:prSet/>
      <dgm:spPr/>
      <dgm:t>
        <a:bodyPr/>
        <a:lstStyle/>
        <a:p>
          <a:endParaRPr lang="en-US"/>
        </a:p>
      </dgm:t>
    </dgm:pt>
    <dgm:pt modelId="{BEFEB51F-54ED-4935-BB80-95ADE19332D5}">
      <dgm:prSet/>
      <dgm:spPr/>
      <dgm:t>
        <a:bodyPr/>
        <a:lstStyle/>
        <a:p>
          <a:r>
            <a:rPr lang="el-GR"/>
            <a:t>Η ακτινοθεραπεία μπορεί επίσης να χρησιμοποιηθεί εναλλακτικά σε περιπτώσεις μη εξαιρεσιμότητας και αποτυχίας ελέγχου της νόσου με ΧΜΘ</a:t>
          </a:r>
          <a:endParaRPr lang="en-US"/>
        </a:p>
      </dgm:t>
    </dgm:pt>
    <dgm:pt modelId="{10D5D276-1B6C-47CB-AF75-A98D51B0E318}" type="parTrans" cxnId="{68B27E85-8469-4B42-8E3A-60E2AEF025CF}">
      <dgm:prSet/>
      <dgm:spPr/>
      <dgm:t>
        <a:bodyPr/>
        <a:lstStyle/>
        <a:p>
          <a:endParaRPr lang="en-US"/>
        </a:p>
      </dgm:t>
    </dgm:pt>
    <dgm:pt modelId="{2F14B8DB-6C68-4D65-B319-922A5958233C}" type="sibTrans" cxnId="{68B27E85-8469-4B42-8E3A-60E2AEF025CF}">
      <dgm:prSet/>
      <dgm:spPr/>
      <dgm:t>
        <a:bodyPr/>
        <a:lstStyle/>
        <a:p>
          <a:endParaRPr lang="en-US"/>
        </a:p>
      </dgm:t>
    </dgm:pt>
    <dgm:pt modelId="{BF228F7F-8754-4EA6-BC68-8D5ECC9BFD52}" type="pres">
      <dgm:prSet presAssocID="{AF9AAFA6-BDBB-42AC-B446-B9C45A974B1F}" presName="vert0" presStyleCnt="0">
        <dgm:presLayoutVars>
          <dgm:dir/>
          <dgm:animOne val="branch"/>
          <dgm:animLvl val="lvl"/>
        </dgm:presLayoutVars>
      </dgm:prSet>
      <dgm:spPr/>
    </dgm:pt>
    <dgm:pt modelId="{112E72DF-FFB4-4138-9232-DEE75074EC8F}" type="pres">
      <dgm:prSet presAssocID="{539808C1-35F1-4B3E-8FE1-DCC130E9136E}" presName="thickLine" presStyleLbl="alignNode1" presStyleIdx="0" presStyleCnt="3"/>
      <dgm:spPr/>
    </dgm:pt>
    <dgm:pt modelId="{5D7D8CD5-2781-405D-B9F3-84B1BF596559}" type="pres">
      <dgm:prSet presAssocID="{539808C1-35F1-4B3E-8FE1-DCC130E9136E}" presName="horz1" presStyleCnt="0"/>
      <dgm:spPr/>
    </dgm:pt>
    <dgm:pt modelId="{41AA90F1-D793-464E-9933-B299BC65CB77}" type="pres">
      <dgm:prSet presAssocID="{539808C1-35F1-4B3E-8FE1-DCC130E9136E}" presName="tx1" presStyleLbl="revTx" presStyleIdx="0" presStyleCnt="3"/>
      <dgm:spPr/>
    </dgm:pt>
    <dgm:pt modelId="{FE939384-6CF5-480E-9AFA-F24430EB3AE2}" type="pres">
      <dgm:prSet presAssocID="{539808C1-35F1-4B3E-8FE1-DCC130E9136E}" presName="vert1" presStyleCnt="0"/>
      <dgm:spPr/>
    </dgm:pt>
    <dgm:pt modelId="{4836670C-0E15-4E80-B378-67CDBBE4779A}" type="pres">
      <dgm:prSet presAssocID="{8F27E299-51B5-49FE-8FC9-00C0280637D4}" presName="thickLine" presStyleLbl="alignNode1" presStyleIdx="1" presStyleCnt="3"/>
      <dgm:spPr/>
    </dgm:pt>
    <dgm:pt modelId="{E9D936D5-BD9E-4C1F-B05A-B40D77BC2656}" type="pres">
      <dgm:prSet presAssocID="{8F27E299-51B5-49FE-8FC9-00C0280637D4}" presName="horz1" presStyleCnt="0"/>
      <dgm:spPr/>
    </dgm:pt>
    <dgm:pt modelId="{A327B88E-D56C-4748-9FF4-82AC0A625872}" type="pres">
      <dgm:prSet presAssocID="{8F27E299-51B5-49FE-8FC9-00C0280637D4}" presName="tx1" presStyleLbl="revTx" presStyleIdx="1" presStyleCnt="3"/>
      <dgm:spPr/>
    </dgm:pt>
    <dgm:pt modelId="{EFD10BFC-7A7F-4D55-8E32-643E49475918}" type="pres">
      <dgm:prSet presAssocID="{8F27E299-51B5-49FE-8FC9-00C0280637D4}" presName="vert1" presStyleCnt="0"/>
      <dgm:spPr/>
    </dgm:pt>
    <dgm:pt modelId="{A40AF391-53DC-490A-81BC-22CBF83AC79E}" type="pres">
      <dgm:prSet presAssocID="{BEFEB51F-54ED-4935-BB80-95ADE19332D5}" presName="thickLine" presStyleLbl="alignNode1" presStyleIdx="2" presStyleCnt="3"/>
      <dgm:spPr/>
    </dgm:pt>
    <dgm:pt modelId="{75F7C5DA-0310-438A-948D-CFFEE3D6247B}" type="pres">
      <dgm:prSet presAssocID="{BEFEB51F-54ED-4935-BB80-95ADE19332D5}" presName="horz1" presStyleCnt="0"/>
      <dgm:spPr/>
    </dgm:pt>
    <dgm:pt modelId="{B4FCDE84-000A-469A-BC7F-98B6AF1DAF5D}" type="pres">
      <dgm:prSet presAssocID="{BEFEB51F-54ED-4935-BB80-95ADE19332D5}" presName="tx1" presStyleLbl="revTx" presStyleIdx="2" presStyleCnt="3"/>
      <dgm:spPr/>
    </dgm:pt>
    <dgm:pt modelId="{86DCF465-4477-4C6B-BE9B-E15E5D211178}" type="pres">
      <dgm:prSet presAssocID="{BEFEB51F-54ED-4935-BB80-95ADE19332D5}" presName="vert1" presStyleCnt="0"/>
      <dgm:spPr/>
    </dgm:pt>
  </dgm:ptLst>
  <dgm:cxnLst>
    <dgm:cxn modelId="{25E4AC07-5B86-4D83-A854-75F16AC19407}" type="presOf" srcId="{BEFEB51F-54ED-4935-BB80-95ADE19332D5}" destId="{B4FCDE84-000A-469A-BC7F-98B6AF1DAF5D}" srcOrd="0" destOrd="0" presId="urn:microsoft.com/office/officeart/2008/layout/LinedList"/>
    <dgm:cxn modelId="{7F87A530-78D6-4FAB-877C-D627651594F7}" srcId="{AF9AAFA6-BDBB-42AC-B446-B9C45A974B1F}" destId="{539808C1-35F1-4B3E-8FE1-DCC130E9136E}" srcOrd="0" destOrd="0" parTransId="{3D57C376-5728-4FF1-AC42-C9E5242F2235}" sibTransId="{F70E27A5-38ED-4F34-A62B-FC00CAAC9146}"/>
    <dgm:cxn modelId="{1C8C053D-8E04-4588-9BB7-2A00948BEEA9}" type="presOf" srcId="{AF9AAFA6-BDBB-42AC-B446-B9C45A974B1F}" destId="{BF228F7F-8754-4EA6-BC68-8D5ECC9BFD52}" srcOrd="0" destOrd="0" presId="urn:microsoft.com/office/officeart/2008/layout/LinedList"/>
    <dgm:cxn modelId="{FA41EB79-FC98-43AC-9CD7-8D273F2C04E4}" type="presOf" srcId="{539808C1-35F1-4B3E-8FE1-DCC130E9136E}" destId="{41AA90F1-D793-464E-9933-B299BC65CB77}" srcOrd="0" destOrd="0" presId="urn:microsoft.com/office/officeart/2008/layout/LinedList"/>
    <dgm:cxn modelId="{707E9C81-19C1-4F6E-BDF0-FCB83A5DB61A}" type="presOf" srcId="{8F27E299-51B5-49FE-8FC9-00C0280637D4}" destId="{A327B88E-D56C-4748-9FF4-82AC0A625872}" srcOrd="0" destOrd="0" presId="urn:microsoft.com/office/officeart/2008/layout/LinedList"/>
    <dgm:cxn modelId="{68B27E85-8469-4B42-8E3A-60E2AEF025CF}" srcId="{AF9AAFA6-BDBB-42AC-B446-B9C45A974B1F}" destId="{BEFEB51F-54ED-4935-BB80-95ADE19332D5}" srcOrd="2" destOrd="0" parTransId="{10D5D276-1B6C-47CB-AF75-A98D51B0E318}" sibTransId="{2F14B8DB-6C68-4D65-B319-922A5958233C}"/>
    <dgm:cxn modelId="{23912FAE-1CD7-4E80-BA7C-1D912F202329}" srcId="{AF9AAFA6-BDBB-42AC-B446-B9C45A974B1F}" destId="{8F27E299-51B5-49FE-8FC9-00C0280637D4}" srcOrd="1" destOrd="0" parTransId="{3E286531-CFF4-4445-B773-05852C5383AA}" sibTransId="{2078A01B-156E-4D8A-A139-27C07F4C1685}"/>
    <dgm:cxn modelId="{DF509E53-BDFD-49A2-B80B-EC2ACC4E84F3}" type="presParOf" srcId="{BF228F7F-8754-4EA6-BC68-8D5ECC9BFD52}" destId="{112E72DF-FFB4-4138-9232-DEE75074EC8F}" srcOrd="0" destOrd="0" presId="urn:microsoft.com/office/officeart/2008/layout/LinedList"/>
    <dgm:cxn modelId="{6A012045-AFD2-4939-9B80-C6469C59DB47}" type="presParOf" srcId="{BF228F7F-8754-4EA6-BC68-8D5ECC9BFD52}" destId="{5D7D8CD5-2781-405D-B9F3-84B1BF596559}" srcOrd="1" destOrd="0" presId="urn:microsoft.com/office/officeart/2008/layout/LinedList"/>
    <dgm:cxn modelId="{9387B20A-F6E6-4A06-A591-AA689210A40C}" type="presParOf" srcId="{5D7D8CD5-2781-405D-B9F3-84B1BF596559}" destId="{41AA90F1-D793-464E-9933-B299BC65CB77}" srcOrd="0" destOrd="0" presId="urn:microsoft.com/office/officeart/2008/layout/LinedList"/>
    <dgm:cxn modelId="{0BF135E9-578E-40C9-B973-D688D3D42CE9}" type="presParOf" srcId="{5D7D8CD5-2781-405D-B9F3-84B1BF596559}" destId="{FE939384-6CF5-480E-9AFA-F24430EB3AE2}" srcOrd="1" destOrd="0" presId="urn:microsoft.com/office/officeart/2008/layout/LinedList"/>
    <dgm:cxn modelId="{71BB1705-523E-41F6-AF54-1ED2E6BBF7E6}" type="presParOf" srcId="{BF228F7F-8754-4EA6-BC68-8D5ECC9BFD52}" destId="{4836670C-0E15-4E80-B378-67CDBBE4779A}" srcOrd="2" destOrd="0" presId="urn:microsoft.com/office/officeart/2008/layout/LinedList"/>
    <dgm:cxn modelId="{2DB6E171-EC2F-4F3C-A77C-3BD20A05BDEA}" type="presParOf" srcId="{BF228F7F-8754-4EA6-BC68-8D5ECC9BFD52}" destId="{E9D936D5-BD9E-4C1F-B05A-B40D77BC2656}" srcOrd="3" destOrd="0" presId="urn:microsoft.com/office/officeart/2008/layout/LinedList"/>
    <dgm:cxn modelId="{1EA6A58B-2557-41EF-9375-FBA46BE73C05}" type="presParOf" srcId="{E9D936D5-BD9E-4C1F-B05A-B40D77BC2656}" destId="{A327B88E-D56C-4748-9FF4-82AC0A625872}" srcOrd="0" destOrd="0" presId="urn:microsoft.com/office/officeart/2008/layout/LinedList"/>
    <dgm:cxn modelId="{0728737E-33E3-426D-9781-E168C3167004}" type="presParOf" srcId="{E9D936D5-BD9E-4C1F-B05A-B40D77BC2656}" destId="{EFD10BFC-7A7F-4D55-8E32-643E49475918}" srcOrd="1" destOrd="0" presId="urn:microsoft.com/office/officeart/2008/layout/LinedList"/>
    <dgm:cxn modelId="{F63C7AA9-C93B-4440-BF8B-7025735AAC1E}" type="presParOf" srcId="{BF228F7F-8754-4EA6-BC68-8D5ECC9BFD52}" destId="{A40AF391-53DC-490A-81BC-22CBF83AC79E}" srcOrd="4" destOrd="0" presId="urn:microsoft.com/office/officeart/2008/layout/LinedList"/>
    <dgm:cxn modelId="{1B70C727-987B-4F86-A135-F8905C0888A0}" type="presParOf" srcId="{BF228F7F-8754-4EA6-BC68-8D5ECC9BFD52}" destId="{75F7C5DA-0310-438A-948D-CFFEE3D6247B}" srcOrd="5" destOrd="0" presId="urn:microsoft.com/office/officeart/2008/layout/LinedList"/>
    <dgm:cxn modelId="{B469902B-3B1C-4770-B71E-7BC67E1198BA}" type="presParOf" srcId="{75F7C5DA-0310-438A-948D-CFFEE3D6247B}" destId="{B4FCDE84-000A-469A-BC7F-98B6AF1DAF5D}" srcOrd="0" destOrd="0" presId="urn:microsoft.com/office/officeart/2008/layout/LinedList"/>
    <dgm:cxn modelId="{3DA6C0F5-FC97-496D-A1AD-070DF5BDB597}" type="presParOf" srcId="{75F7C5DA-0310-438A-948D-CFFEE3D6247B}" destId="{86DCF465-4477-4C6B-BE9B-E15E5D2111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318EA0-D61C-431E-A416-7CF3A2E098D6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C5A309-E464-44D5-9686-8BC8AAD5F591}">
      <dgm:prSet/>
      <dgm:spPr/>
      <dgm:t>
        <a:bodyPr/>
        <a:lstStyle/>
        <a:p>
          <a:r>
            <a:rPr lang="el-GR"/>
            <a:t>Ο δεσμοπλαστικός μικροστρογγυλοκυτταρικός όγκος (DSRCT) είναι μια επιθετική μορφή καρκίνου των μαλακών ιστών που συνήθως παρουσιάζεται στις ορολογονικές επιφάνειες του κοιλιακού ή πυελικού περιτοναίου</a:t>
          </a:r>
          <a:endParaRPr lang="en-US"/>
        </a:p>
      </dgm:t>
    </dgm:pt>
    <dgm:pt modelId="{5733E26D-9079-4B2B-91D9-280EBCC5E787}" type="parTrans" cxnId="{D75992EA-701A-4263-9499-D215BF7FF7D9}">
      <dgm:prSet/>
      <dgm:spPr/>
      <dgm:t>
        <a:bodyPr/>
        <a:lstStyle/>
        <a:p>
          <a:endParaRPr lang="en-US"/>
        </a:p>
      </dgm:t>
    </dgm:pt>
    <dgm:pt modelId="{A4FD45F3-EB77-42FD-B589-BF2E49C942EB}" type="sibTrans" cxnId="{D75992EA-701A-4263-9499-D215BF7FF7D9}">
      <dgm:prSet/>
      <dgm:spPr/>
      <dgm:t>
        <a:bodyPr/>
        <a:lstStyle/>
        <a:p>
          <a:endParaRPr lang="en-US"/>
        </a:p>
      </dgm:t>
    </dgm:pt>
    <dgm:pt modelId="{EB377B31-D503-4BAA-89C1-7C6CE01E9461}">
      <dgm:prSet/>
      <dgm:spPr/>
      <dgm:t>
        <a:bodyPr/>
        <a:lstStyle/>
        <a:p>
          <a:r>
            <a:rPr lang="el-GR"/>
            <a:t>Εμφανίζεται σε νεαρούς ενήλικες και εφήβους 2</a:t>
          </a:r>
          <a:r>
            <a:rPr lang="el-GR" baseline="30000"/>
            <a:t>η</a:t>
          </a:r>
          <a:r>
            <a:rPr lang="el-GR"/>
            <a:t>-3</a:t>
          </a:r>
          <a:r>
            <a:rPr lang="el-GR" baseline="30000"/>
            <a:t>η</a:t>
          </a:r>
          <a:r>
            <a:rPr lang="el-GR"/>
            <a:t> δεκαετία </a:t>
          </a:r>
          <a:endParaRPr lang="en-US"/>
        </a:p>
      </dgm:t>
    </dgm:pt>
    <dgm:pt modelId="{F1B7CAE2-CEC5-48CB-A49E-30899A1D8E2E}" type="parTrans" cxnId="{D3825B84-7646-43BC-816D-487336C4C3CB}">
      <dgm:prSet/>
      <dgm:spPr/>
      <dgm:t>
        <a:bodyPr/>
        <a:lstStyle/>
        <a:p>
          <a:endParaRPr lang="en-US"/>
        </a:p>
      </dgm:t>
    </dgm:pt>
    <dgm:pt modelId="{83C644E6-64D1-4568-88E4-851D9E9DF71E}" type="sibTrans" cxnId="{D3825B84-7646-43BC-816D-487336C4C3CB}">
      <dgm:prSet/>
      <dgm:spPr/>
      <dgm:t>
        <a:bodyPr/>
        <a:lstStyle/>
        <a:p>
          <a:endParaRPr lang="en-US"/>
        </a:p>
      </dgm:t>
    </dgm:pt>
    <dgm:pt modelId="{0488D6E8-2A5D-429B-9CBB-332A1DB02C21}" type="pres">
      <dgm:prSet presAssocID="{9E318EA0-D61C-431E-A416-7CF3A2E098D6}" presName="Name0" presStyleCnt="0">
        <dgm:presLayoutVars>
          <dgm:dir/>
          <dgm:animLvl val="lvl"/>
          <dgm:resizeHandles val="exact"/>
        </dgm:presLayoutVars>
      </dgm:prSet>
      <dgm:spPr/>
    </dgm:pt>
    <dgm:pt modelId="{F0C1C975-EED5-4697-9B73-D2E71E20D3C1}" type="pres">
      <dgm:prSet presAssocID="{EB377B31-D503-4BAA-89C1-7C6CE01E9461}" presName="boxAndChildren" presStyleCnt="0"/>
      <dgm:spPr/>
    </dgm:pt>
    <dgm:pt modelId="{D2BD6210-88A3-46C1-BBE5-7109D19742AB}" type="pres">
      <dgm:prSet presAssocID="{EB377B31-D503-4BAA-89C1-7C6CE01E9461}" presName="parentTextBox" presStyleLbl="node1" presStyleIdx="0" presStyleCnt="2"/>
      <dgm:spPr/>
    </dgm:pt>
    <dgm:pt modelId="{F1066E5B-8EB3-417E-A94B-81F88AA3325E}" type="pres">
      <dgm:prSet presAssocID="{A4FD45F3-EB77-42FD-B589-BF2E49C942EB}" presName="sp" presStyleCnt="0"/>
      <dgm:spPr/>
    </dgm:pt>
    <dgm:pt modelId="{C1709378-6BAA-42FA-B9B6-DB8B17661002}" type="pres">
      <dgm:prSet presAssocID="{08C5A309-E464-44D5-9686-8BC8AAD5F591}" presName="arrowAndChildren" presStyleCnt="0"/>
      <dgm:spPr/>
    </dgm:pt>
    <dgm:pt modelId="{88B09264-AD1C-4DC9-882F-49AB73BD6768}" type="pres">
      <dgm:prSet presAssocID="{08C5A309-E464-44D5-9686-8BC8AAD5F591}" presName="parentTextArrow" presStyleLbl="node1" presStyleIdx="1" presStyleCnt="2"/>
      <dgm:spPr/>
    </dgm:pt>
  </dgm:ptLst>
  <dgm:cxnLst>
    <dgm:cxn modelId="{1AD94459-FA2D-426E-A831-9C8A4F5C1EC8}" type="presOf" srcId="{08C5A309-E464-44D5-9686-8BC8AAD5F591}" destId="{88B09264-AD1C-4DC9-882F-49AB73BD6768}" srcOrd="0" destOrd="0" presId="urn:microsoft.com/office/officeart/2005/8/layout/process4"/>
    <dgm:cxn modelId="{D990A559-C58C-4236-8D6C-877E69B5B0FB}" type="presOf" srcId="{EB377B31-D503-4BAA-89C1-7C6CE01E9461}" destId="{D2BD6210-88A3-46C1-BBE5-7109D19742AB}" srcOrd="0" destOrd="0" presId="urn:microsoft.com/office/officeart/2005/8/layout/process4"/>
    <dgm:cxn modelId="{D3825B84-7646-43BC-816D-487336C4C3CB}" srcId="{9E318EA0-D61C-431E-A416-7CF3A2E098D6}" destId="{EB377B31-D503-4BAA-89C1-7C6CE01E9461}" srcOrd="1" destOrd="0" parTransId="{F1B7CAE2-CEC5-48CB-A49E-30899A1D8E2E}" sibTransId="{83C644E6-64D1-4568-88E4-851D9E9DF71E}"/>
    <dgm:cxn modelId="{2B7BCAB5-F0DB-45FD-AA8F-0AB8C39C5440}" type="presOf" srcId="{9E318EA0-D61C-431E-A416-7CF3A2E098D6}" destId="{0488D6E8-2A5D-429B-9CBB-332A1DB02C21}" srcOrd="0" destOrd="0" presId="urn:microsoft.com/office/officeart/2005/8/layout/process4"/>
    <dgm:cxn modelId="{D75992EA-701A-4263-9499-D215BF7FF7D9}" srcId="{9E318EA0-D61C-431E-A416-7CF3A2E098D6}" destId="{08C5A309-E464-44D5-9686-8BC8AAD5F591}" srcOrd="0" destOrd="0" parTransId="{5733E26D-9079-4B2B-91D9-280EBCC5E787}" sibTransId="{A4FD45F3-EB77-42FD-B589-BF2E49C942EB}"/>
    <dgm:cxn modelId="{62135049-0704-46A4-982A-1330DBD9815E}" type="presParOf" srcId="{0488D6E8-2A5D-429B-9CBB-332A1DB02C21}" destId="{F0C1C975-EED5-4697-9B73-D2E71E20D3C1}" srcOrd="0" destOrd="0" presId="urn:microsoft.com/office/officeart/2005/8/layout/process4"/>
    <dgm:cxn modelId="{ABB029DD-7C57-4B5F-8CF6-62DA17A5FAAF}" type="presParOf" srcId="{F0C1C975-EED5-4697-9B73-D2E71E20D3C1}" destId="{D2BD6210-88A3-46C1-BBE5-7109D19742AB}" srcOrd="0" destOrd="0" presId="urn:microsoft.com/office/officeart/2005/8/layout/process4"/>
    <dgm:cxn modelId="{D4667D3D-D7BF-47C9-9C82-0F4513394274}" type="presParOf" srcId="{0488D6E8-2A5D-429B-9CBB-332A1DB02C21}" destId="{F1066E5B-8EB3-417E-A94B-81F88AA3325E}" srcOrd="1" destOrd="0" presId="urn:microsoft.com/office/officeart/2005/8/layout/process4"/>
    <dgm:cxn modelId="{92C7B833-32BF-45F2-98A1-00E52C141B71}" type="presParOf" srcId="{0488D6E8-2A5D-429B-9CBB-332A1DB02C21}" destId="{C1709378-6BAA-42FA-B9B6-DB8B17661002}" srcOrd="2" destOrd="0" presId="urn:microsoft.com/office/officeart/2005/8/layout/process4"/>
    <dgm:cxn modelId="{1273539C-C725-497A-B475-7D08761AE369}" type="presParOf" srcId="{C1709378-6BAA-42FA-B9B6-DB8B17661002}" destId="{88B09264-AD1C-4DC9-882F-49AB73BD676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7BA7EF-1141-479A-93AF-50792362AFEA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72645F7-1669-4679-8879-3AAB66690370}">
      <dgm:prSet/>
      <dgm:spPr/>
      <dgm:t>
        <a:bodyPr/>
        <a:lstStyle/>
        <a:p>
          <a:r>
            <a:rPr lang="el-GR"/>
            <a:t>Σπάνιος όγκος </a:t>
          </a:r>
          <a:endParaRPr lang="en-US"/>
        </a:p>
      </dgm:t>
    </dgm:pt>
    <dgm:pt modelId="{22B5A5FB-8F1A-4602-A27B-AF7DF8B2C425}" type="parTrans" cxnId="{3E30E5DB-2FD4-49DD-91DA-7E3A2D2C39AB}">
      <dgm:prSet/>
      <dgm:spPr/>
      <dgm:t>
        <a:bodyPr/>
        <a:lstStyle/>
        <a:p>
          <a:endParaRPr lang="en-US"/>
        </a:p>
      </dgm:t>
    </dgm:pt>
    <dgm:pt modelId="{57DEA3B9-8512-41CC-9CA2-C2149F776EA1}" type="sibTrans" cxnId="{3E30E5DB-2FD4-49DD-91DA-7E3A2D2C39AB}">
      <dgm:prSet/>
      <dgm:spPr/>
      <dgm:t>
        <a:bodyPr/>
        <a:lstStyle/>
        <a:p>
          <a:endParaRPr lang="en-US"/>
        </a:p>
      </dgm:t>
    </dgm:pt>
    <dgm:pt modelId="{41D6485C-735C-42E8-9110-4D5DAC98C6BD}">
      <dgm:prSet/>
      <dgm:spPr/>
      <dgm:t>
        <a:bodyPr/>
        <a:lstStyle/>
        <a:p>
          <a:r>
            <a:rPr lang="el-GR"/>
            <a:t>Πρώτη περιγραφή :1989 </a:t>
          </a:r>
          <a:r>
            <a:rPr lang="en-US"/>
            <a:t>Gerald and Rosai</a:t>
          </a:r>
        </a:p>
      </dgm:t>
    </dgm:pt>
    <dgm:pt modelId="{8030B067-292B-46EE-8A43-2D90B235F579}" type="parTrans" cxnId="{CCD21DB7-64DF-4915-8132-FD6073521956}">
      <dgm:prSet/>
      <dgm:spPr/>
      <dgm:t>
        <a:bodyPr/>
        <a:lstStyle/>
        <a:p>
          <a:endParaRPr lang="en-US"/>
        </a:p>
      </dgm:t>
    </dgm:pt>
    <dgm:pt modelId="{2C638171-25E2-47E0-AABE-50C9F63EBDD1}" type="sibTrans" cxnId="{CCD21DB7-64DF-4915-8132-FD6073521956}">
      <dgm:prSet/>
      <dgm:spPr/>
      <dgm:t>
        <a:bodyPr/>
        <a:lstStyle/>
        <a:p>
          <a:endParaRPr lang="en-US"/>
        </a:p>
      </dgm:t>
    </dgm:pt>
    <dgm:pt modelId="{6DFC976C-7D55-46AE-88AB-90ABC376DF85}">
      <dgm:prSet/>
      <dgm:spPr/>
      <dgm:t>
        <a:bodyPr/>
        <a:lstStyle/>
        <a:p>
          <a:r>
            <a:rPr lang="el-GR"/>
            <a:t>Αρχικά θεωρήθηκε όγκος του περιτοναίου «μεσοθηλιοβλάστωμα»</a:t>
          </a:r>
          <a:endParaRPr lang="en-US"/>
        </a:p>
      </dgm:t>
    </dgm:pt>
    <dgm:pt modelId="{D8011A4D-A2B4-4D71-B191-700E3E431EB5}" type="parTrans" cxnId="{FAA211C0-3CEE-463A-9883-99C9B2672AC6}">
      <dgm:prSet/>
      <dgm:spPr/>
      <dgm:t>
        <a:bodyPr/>
        <a:lstStyle/>
        <a:p>
          <a:endParaRPr lang="en-US"/>
        </a:p>
      </dgm:t>
    </dgm:pt>
    <dgm:pt modelId="{4F598D6F-4DD2-42C7-978A-F4AFC598FF11}" type="sibTrans" cxnId="{FAA211C0-3CEE-463A-9883-99C9B2672AC6}">
      <dgm:prSet/>
      <dgm:spPr/>
      <dgm:t>
        <a:bodyPr/>
        <a:lstStyle/>
        <a:p>
          <a:endParaRPr lang="en-US"/>
        </a:p>
      </dgm:t>
    </dgm:pt>
    <dgm:pt modelId="{ADB8111A-EC4F-4FBA-81D8-8B5480A7F0A4}">
      <dgm:prSet/>
      <dgm:spPr/>
      <dgm:t>
        <a:bodyPr/>
        <a:lstStyle/>
        <a:p>
          <a:r>
            <a:rPr lang="el-GR"/>
            <a:t>1991 ξεχωριστή οντότητα </a:t>
          </a:r>
          <a:endParaRPr lang="en-US"/>
        </a:p>
      </dgm:t>
    </dgm:pt>
    <dgm:pt modelId="{9CD184A4-BD3C-4DEB-9159-A6111492036D}" type="parTrans" cxnId="{789A73E3-926B-4D97-B083-1971BC43F921}">
      <dgm:prSet/>
      <dgm:spPr/>
      <dgm:t>
        <a:bodyPr/>
        <a:lstStyle/>
        <a:p>
          <a:endParaRPr lang="en-US"/>
        </a:p>
      </dgm:t>
    </dgm:pt>
    <dgm:pt modelId="{88887164-F212-462E-8F1D-0E4D40BCD8EB}" type="sibTrans" cxnId="{789A73E3-926B-4D97-B083-1971BC43F921}">
      <dgm:prSet/>
      <dgm:spPr/>
      <dgm:t>
        <a:bodyPr/>
        <a:lstStyle/>
        <a:p>
          <a:endParaRPr lang="en-US"/>
        </a:p>
      </dgm:t>
    </dgm:pt>
    <dgm:pt modelId="{CF5EB584-A4D2-41A3-87E9-CFE0C29FECF4}">
      <dgm:prSet/>
      <dgm:spPr/>
      <dgm:t>
        <a:bodyPr/>
        <a:lstStyle/>
        <a:p>
          <a:r>
            <a:rPr lang="el-GR"/>
            <a:t>90% άρρεν φύλο</a:t>
          </a:r>
          <a:endParaRPr lang="en-US"/>
        </a:p>
      </dgm:t>
    </dgm:pt>
    <dgm:pt modelId="{167DD837-5806-4229-BD65-4F0A3D290DE4}" type="parTrans" cxnId="{C719185C-CD34-4815-B037-CA3D4C98E658}">
      <dgm:prSet/>
      <dgm:spPr/>
      <dgm:t>
        <a:bodyPr/>
        <a:lstStyle/>
        <a:p>
          <a:endParaRPr lang="en-US"/>
        </a:p>
      </dgm:t>
    </dgm:pt>
    <dgm:pt modelId="{15E0CD8B-2A12-4D61-9B99-C7BB7228972D}" type="sibTrans" cxnId="{C719185C-CD34-4815-B037-CA3D4C98E658}">
      <dgm:prSet/>
      <dgm:spPr/>
      <dgm:t>
        <a:bodyPr/>
        <a:lstStyle/>
        <a:p>
          <a:endParaRPr lang="en-US"/>
        </a:p>
      </dgm:t>
    </dgm:pt>
    <dgm:pt modelId="{A7F2EC4B-D4B3-41B8-9588-8A5A72252787}">
      <dgm:prSet/>
      <dgm:spPr/>
      <dgm:t>
        <a:bodyPr/>
        <a:lstStyle/>
        <a:p>
          <a:r>
            <a:rPr lang="el-GR"/>
            <a:t>85% Καυκάσια φυλή</a:t>
          </a:r>
          <a:endParaRPr lang="en-US"/>
        </a:p>
      </dgm:t>
    </dgm:pt>
    <dgm:pt modelId="{1CDD03E9-2204-404C-A713-CEFFA33E5EDE}" type="parTrans" cxnId="{BC00D182-23E1-44AC-93E7-689415EABB29}">
      <dgm:prSet/>
      <dgm:spPr/>
      <dgm:t>
        <a:bodyPr/>
        <a:lstStyle/>
        <a:p>
          <a:endParaRPr lang="en-US"/>
        </a:p>
      </dgm:t>
    </dgm:pt>
    <dgm:pt modelId="{AA845C7D-45D6-41EA-9F58-FE95D513333E}" type="sibTrans" cxnId="{BC00D182-23E1-44AC-93E7-689415EABB29}">
      <dgm:prSet/>
      <dgm:spPr/>
      <dgm:t>
        <a:bodyPr/>
        <a:lstStyle/>
        <a:p>
          <a:endParaRPr lang="en-US"/>
        </a:p>
      </dgm:t>
    </dgm:pt>
    <dgm:pt modelId="{D5E11AC8-2EF4-4748-AA73-7F8841AEA45A}" type="pres">
      <dgm:prSet presAssocID="{9C7BA7EF-1141-479A-93AF-50792362AFEA}" presName="diagram" presStyleCnt="0">
        <dgm:presLayoutVars>
          <dgm:dir/>
          <dgm:resizeHandles val="exact"/>
        </dgm:presLayoutVars>
      </dgm:prSet>
      <dgm:spPr/>
    </dgm:pt>
    <dgm:pt modelId="{CCEC5D9A-BBDC-4D9E-8083-96F177BC4512}" type="pres">
      <dgm:prSet presAssocID="{172645F7-1669-4679-8879-3AAB66690370}" presName="node" presStyleLbl="node1" presStyleIdx="0" presStyleCnt="6">
        <dgm:presLayoutVars>
          <dgm:bulletEnabled val="1"/>
        </dgm:presLayoutVars>
      </dgm:prSet>
      <dgm:spPr/>
    </dgm:pt>
    <dgm:pt modelId="{962EDE04-16BF-4599-B84D-CF23123851EE}" type="pres">
      <dgm:prSet presAssocID="{57DEA3B9-8512-41CC-9CA2-C2149F776EA1}" presName="sibTrans" presStyleCnt="0"/>
      <dgm:spPr/>
    </dgm:pt>
    <dgm:pt modelId="{D8A33F41-E61A-4816-B7C6-6B626F737B48}" type="pres">
      <dgm:prSet presAssocID="{41D6485C-735C-42E8-9110-4D5DAC98C6BD}" presName="node" presStyleLbl="node1" presStyleIdx="1" presStyleCnt="6">
        <dgm:presLayoutVars>
          <dgm:bulletEnabled val="1"/>
        </dgm:presLayoutVars>
      </dgm:prSet>
      <dgm:spPr/>
    </dgm:pt>
    <dgm:pt modelId="{B383B651-0C88-4046-A510-107978479848}" type="pres">
      <dgm:prSet presAssocID="{2C638171-25E2-47E0-AABE-50C9F63EBDD1}" presName="sibTrans" presStyleCnt="0"/>
      <dgm:spPr/>
    </dgm:pt>
    <dgm:pt modelId="{7F7061A3-9880-408E-A9F7-2CD3CC29C71A}" type="pres">
      <dgm:prSet presAssocID="{6DFC976C-7D55-46AE-88AB-90ABC376DF85}" presName="node" presStyleLbl="node1" presStyleIdx="2" presStyleCnt="6">
        <dgm:presLayoutVars>
          <dgm:bulletEnabled val="1"/>
        </dgm:presLayoutVars>
      </dgm:prSet>
      <dgm:spPr/>
    </dgm:pt>
    <dgm:pt modelId="{72FE3F9E-7E95-48AD-B8C5-C540E6E50509}" type="pres">
      <dgm:prSet presAssocID="{4F598D6F-4DD2-42C7-978A-F4AFC598FF11}" presName="sibTrans" presStyleCnt="0"/>
      <dgm:spPr/>
    </dgm:pt>
    <dgm:pt modelId="{E0CDE890-8906-4706-BE0B-B379BF366D35}" type="pres">
      <dgm:prSet presAssocID="{ADB8111A-EC4F-4FBA-81D8-8B5480A7F0A4}" presName="node" presStyleLbl="node1" presStyleIdx="3" presStyleCnt="6">
        <dgm:presLayoutVars>
          <dgm:bulletEnabled val="1"/>
        </dgm:presLayoutVars>
      </dgm:prSet>
      <dgm:spPr/>
    </dgm:pt>
    <dgm:pt modelId="{0528C618-F155-464E-A5CB-9474C38DA55C}" type="pres">
      <dgm:prSet presAssocID="{88887164-F212-462E-8F1D-0E4D40BCD8EB}" presName="sibTrans" presStyleCnt="0"/>
      <dgm:spPr/>
    </dgm:pt>
    <dgm:pt modelId="{FEBA2D5A-BB4D-4A5C-8DED-4C405593FA5B}" type="pres">
      <dgm:prSet presAssocID="{CF5EB584-A4D2-41A3-87E9-CFE0C29FECF4}" presName="node" presStyleLbl="node1" presStyleIdx="4" presStyleCnt="6">
        <dgm:presLayoutVars>
          <dgm:bulletEnabled val="1"/>
        </dgm:presLayoutVars>
      </dgm:prSet>
      <dgm:spPr/>
    </dgm:pt>
    <dgm:pt modelId="{C8C0209B-19A7-4973-94AD-AB37991AE6CC}" type="pres">
      <dgm:prSet presAssocID="{15E0CD8B-2A12-4D61-9B99-C7BB7228972D}" presName="sibTrans" presStyleCnt="0"/>
      <dgm:spPr/>
    </dgm:pt>
    <dgm:pt modelId="{1B63FA00-1D29-4ED4-B2BD-2A474F6631E7}" type="pres">
      <dgm:prSet presAssocID="{A7F2EC4B-D4B3-41B8-9588-8A5A72252787}" presName="node" presStyleLbl="node1" presStyleIdx="5" presStyleCnt="6">
        <dgm:presLayoutVars>
          <dgm:bulletEnabled val="1"/>
        </dgm:presLayoutVars>
      </dgm:prSet>
      <dgm:spPr/>
    </dgm:pt>
  </dgm:ptLst>
  <dgm:cxnLst>
    <dgm:cxn modelId="{F75F4E01-486E-49AE-9EA3-99265821F4EE}" type="presOf" srcId="{172645F7-1669-4679-8879-3AAB66690370}" destId="{CCEC5D9A-BBDC-4D9E-8083-96F177BC4512}" srcOrd="0" destOrd="0" presId="urn:microsoft.com/office/officeart/2005/8/layout/default"/>
    <dgm:cxn modelId="{C719185C-CD34-4815-B037-CA3D4C98E658}" srcId="{9C7BA7EF-1141-479A-93AF-50792362AFEA}" destId="{CF5EB584-A4D2-41A3-87E9-CFE0C29FECF4}" srcOrd="4" destOrd="0" parTransId="{167DD837-5806-4229-BD65-4F0A3D290DE4}" sibTransId="{15E0CD8B-2A12-4D61-9B99-C7BB7228972D}"/>
    <dgm:cxn modelId="{A51DB84B-8B96-4CFB-9152-2626E8FA69FC}" type="presOf" srcId="{6DFC976C-7D55-46AE-88AB-90ABC376DF85}" destId="{7F7061A3-9880-408E-A9F7-2CD3CC29C71A}" srcOrd="0" destOrd="0" presId="urn:microsoft.com/office/officeart/2005/8/layout/default"/>
    <dgm:cxn modelId="{BC00D182-23E1-44AC-93E7-689415EABB29}" srcId="{9C7BA7EF-1141-479A-93AF-50792362AFEA}" destId="{A7F2EC4B-D4B3-41B8-9588-8A5A72252787}" srcOrd="5" destOrd="0" parTransId="{1CDD03E9-2204-404C-A713-CEFFA33E5EDE}" sibTransId="{AA845C7D-45D6-41EA-9F58-FE95D513333E}"/>
    <dgm:cxn modelId="{CCD21DB7-64DF-4915-8132-FD6073521956}" srcId="{9C7BA7EF-1141-479A-93AF-50792362AFEA}" destId="{41D6485C-735C-42E8-9110-4D5DAC98C6BD}" srcOrd="1" destOrd="0" parTransId="{8030B067-292B-46EE-8A43-2D90B235F579}" sibTransId="{2C638171-25E2-47E0-AABE-50C9F63EBDD1}"/>
    <dgm:cxn modelId="{19DAF2B8-3BEF-4FCF-91AE-5CA4DDB1E621}" type="presOf" srcId="{9C7BA7EF-1141-479A-93AF-50792362AFEA}" destId="{D5E11AC8-2EF4-4748-AA73-7F8841AEA45A}" srcOrd="0" destOrd="0" presId="urn:microsoft.com/office/officeart/2005/8/layout/default"/>
    <dgm:cxn modelId="{9A09ECBC-CB13-4CE3-B4E9-CFE3809D0CEA}" type="presOf" srcId="{ADB8111A-EC4F-4FBA-81D8-8B5480A7F0A4}" destId="{E0CDE890-8906-4706-BE0B-B379BF366D35}" srcOrd="0" destOrd="0" presId="urn:microsoft.com/office/officeart/2005/8/layout/default"/>
    <dgm:cxn modelId="{FAA211C0-3CEE-463A-9883-99C9B2672AC6}" srcId="{9C7BA7EF-1141-479A-93AF-50792362AFEA}" destId="{6DFC976C-7D55-46AE-88AB-90ABC376DF85}" srcOrd="2" destOrd="0" parTransId="{D8011A4D-A2B4-4D71-B191-700E3E431EB5}" sibTransId="{4F598D6F-4DD2-42C7-978A-F4AFC598FF11}"/>
    <dgm:cxn modelId="{4FD9FBC4-8FC2-49FE-81F2-F34047CE60C1}" type="presOf" srcId="{41D6485C-735C-42E8-9110-4D5DAC98C6BD}" destId="{D8A33F41-E61A-4816-B7C6-6B626F737B48}" srcOrd="0" destOrd="0" presId="urn:microsoft.com/office/officeart/2005/8/layout/default"/>
    <dgm:cxn modelId="{3E30E5DB-2FD4-49DD-91DA-7E3A2D2C39AB}" srcId="{9C7BA7EF-1141-479A-93AF-50792362AFEA}" destId="{172645F7-1669-4679-8879-3AAB66690370}" srcOrd="0" destOrd="0" parTransId="{22B5A5FB-8F1A-4602-A27B-AF7DF8B2C425}" sibTransId="{57DEA3B9-8512-41CC-9CA2-C2149F776EA1}"/>
    <dgm:cxn modelId="{789A73E3-926B-4D97-B083-1971BC43F921}" srcId="{9C7BA7EF-1141-479A-93AF-50792362AFEA}" destId="{ADB8111A-EC4F-4FBA-81D8-8B5480A7F0A4}" srcOrd="3" destOrd="0" parTransId="{9CD184A4-BD3C-4DEB-9159-A6111492036D}" sibTransId="{88887164-F212-462E-8F1D-0E4D40BCD8EB}"/>
    <dgm:cxn modelId="{A8EFA1E3-B7E9-4191-8EF9-D89858C9BCE8}" type="presOf" srcId="{A7F2EC4B-D4B3-41B8-9588-8A5A72252787}" destId="{1B63FA00-1D29-4ED4-B2BD-2A474F6631E7}" srcOrd="0" destOrd="0" presId="urn:microsoft.com/office/officeart/2005/8/layout/default"/>
    <dgm:cxn modelId="{FBF9A2FF-B276-4E60-B4E3-94CDB09DED0C}" type="presOf" srcId="{CF5EB584-A4D2-41A3-87E9-CFE0C29FECF4}" destId="{FEBA2D5A-BB4D-4A5C-8DED-4C405593FA5B}" srcOrd="0" destOrd="0" presId="urn:microsoft.com/office/officeart/2005/8/layout/default"/>
    <dgm:cxn modelId="{F3ED8A07-2E5F-4051-B03A-207A54A261ED}" type="presParOf" srcId="{D5E11AC8-2EF4-4748-AA73-7F8841AEA45A}" destId="{CCEC5D9A-BBDC-4D9E-8083-96F177BC4512}" srcOrd="0" destOrd="0" presId="urn:microsoft.com/office/officeart/2005/8/layout/default"/>
    <dgm:cxn modelId="{64E419FB-7A4D-4BD3-A258-D30CFCF5E506}" type="presParOf" srcId="{D5E11AC8-2EF4-4748-AA73-7F8841AEA45A}" destId="{962EDE04-16BF-4599-B84D-CF23123851EE}" srcOrd="1" destOrd="0" presId="urn:microsoft.com/office/officeart/2005/8/layout/default"/>
    <dgm:cxn modelId="{7E90E5E1-CF68-4417-85F6-BCC7391FD786}" type="presParOf" srcId="{D5E11AC8-2EF4-4748-AA73-7F8841AEA45A}" destId="{D8A33F41-E61A-4816-B7C6-6B626F737B48}" srcOrd="2" destOrd="0" presId="urn:microsoft.com/office/officeart/2005/8/layout/default"/>
    <dgm:cxn modelId="{53B98F80-4156-47A9-8ACA-6C9F81C25833}" type="presParOf" srcId="{D5E11AC8-2EF4-4748-AA73-7F8841AEA45A}" destId="{B383B651-0C88-4046-A510-107978479848}" srcOrd="3" destOrd="0" presId="urn:microsoft.com/office/officeart/2005/8/layout/default"/>
    <dgm:cxn modelId="{0DEDEEEC-5F41-475F-A325-CA9BF4FD4BF0}" type="presParOf" srcId="{D5E11AC8-2EF4-4748-AA73-7F8841AEA45A}" destId="{7F7061A3-9880-408E-A9F7-2CD3CC29C71A}" srcOrd="4" destOrd="0" presId="urn:microsoft.com/office/officeart/2005/8/layout/default"/>
    <dgm:cxn modelId="{93D5EE9B-95F7-4DA7-93AA-DA8CDBA98D60}" type="presParOf" srcId="{D5E11AC8-2EF4-4748-AA73-7F8841AEA45A}" destId="{72FE3F9E-7E95-48AD-B8C5-C540E6E50509}" srcOrd="5" destOrd="0" presId="urn:microsoft.com/office/officeart/2005/8/layout/default"/>
    <dgm:cxn modelId="{C6EC6BCA-0C3F-4F2D-A4BC-49080B1B68E5}" type="presParOf" srcId="{D5E11AC8-2EF4-4748-AA73-7F8841AEA45A}" destId="{E0CDE890-8906-4706-BE0B-B379BF366D35}" srcOrd="6" destOrd="0" presId="urn:microsoft.com/office/officeart/2005/8/layout/default"/>
    <dgm:cxn modelId="{391944F4-CDAB-4608-B646-89A4385FB1EB}" type="presParOf" srcId="{D5E11AC8-2EF4-4748-AA73-7F8841AEA45A}" destId="{0528C618-F155-464E-A5CB-9474C38DA55C}" srcOrd="7" destOrd="0" presId="urn:microsoft.com/office/officeart/2005/8/layout/default"/>
    <dgm:cxn modelId="{546D5B43-306C-4C49-9DAE-CB57D5A37C1D}" type="presParOf" srcId="{D5E11AC8-2EF4-4748-AA73-7F8841AEA45A}" destId="{FEBA2D5A-BB4D-4A5C-8DED-4C405593FA5B}" srcOrd="8" destOrd="0" presId="urn:microsoft.com/office/officeart/2005/8/layout/default"/>
    <dgm:cxn modelId="{5E38D975-EB70-4B9A-B9F0-C93605F2A661}" type="presParOf" srcId="{D5E11AC8-2EF4-4748-AA73-7F8841AEA45A}" destId="{C8C0209B-19A7-4973-94AD-AB37991AE6CC}" srcOrd="9" destOrd="0" presId="urn:microsoft.com/office/officeart/2005/8/layout/default"/>
    <dgm:cxn modelId="{1782606A-E942-48EB-912C-E82C25B3ED33}" type="presParOf" srcId="{D5E11AC8-2EF4-4748-AA73-7F8841AEA45A}" destId="{1B63FA00-1D29-4ED4-B2BD-2A474F6631E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636523-ED43-4DFA-8FAB-3270B8EFB58F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1A44C5F-41B5-41AB-971A-76CFD8025531}">
      <dgm:prSet custT="1"/>
      <dgm:spPr/>
      <dgm:t>
        <a:bodyPr/>
        <a:lstStyle/>
        <a:p>
          <a:r>
            <a:rPr lang="el-GR" sz="2800" dirty="0"/>
            <a:t>Δυσμενής Πρόγνωση</a:t>
          </a:r>
          <a:endParaRPr lang="en-US" sz="2800" dirty="0"/>
        </a:p>
      </dgm:t>
    </dgm:pt>
    <dgm:pt modelId="{0C3B6B1F-8301-42FC-AABD-9B6506D411AA}" type="parTrans" cxnId="{1B14D8D5-F8A8-4171-A57D-32D3449FD636}">
      <dgm:prSet/>
      <dgm:spPr/>
      <dgm:t>
        <a:bodyPr/>
        <a:lstStyle/>
        <a:p>
          <a:endParaRPr lang="en-US"/>
        </a:p>
      </dgm:t>
    </dgm:pt>
    <dgm:pt modelId="{B3E5E081-8854-4756-B527-49EC571AA068}" type="sibTrans" cxnId="{1B14D8D5-F8A8-4171-A57D-32D3449FD636}">
      <dgm:prSet/>
      <dgm:spPr/>
      <dgm:t>
        <a:bodyPr/>
        <a:lstStyle/>
        <a:p>
          <a:endParaRPr lang="en-US"/>
        </a:p>
      </dgm:t>
    </dgm:pt>
    <dgm:pt modelId="{2FF2AA92-0BDF-4B77-A7A6-9FC7EBFA3C5D}">
      <dgm:prSet custT="1"/>
      <dgm:spPr/>
      <dgm:t>
        <a:bodyPr/>
        <a:lstStyle/>
        <a:p>
          <a:r>
            <a:rPr lang="el-GR" sz="2800" dirty="0"/>
            <a:t>Διάμεση</a:t>
          </a:r>
          <a:r>
            <a:rPr lang="el-GR" sz="2800" b="0" i="0" dirty="0"/>
            <a:t> </a:t>
          </a:r>
          <a:r>
            <a:rPr lang="el-GR" sz="2800" dirty="0"/>
            <a:t>επιβίωση 17 μήνες</a:t>
          </a:r>
          <a:endParaRPr lang="en-US" sz="2800" dirty="0"/>
        </a:p>
      </dgm:t>
    </dgm:pt>
    <dgm:pt modelId="{5F2FA3F4-38B6-4824-AC42-572DFB32379A}" type="parTrans" cxnId="{C32F031C-30AF-4481-9224-D910FBC51427}">
      <dgm:prSet/>
      <dgm:spPr/>
      <dgm:t>
        <a:bodyPr/>
        <a:lstStyle/>
        <a:p>
          <a:endParaRPr lang="en-US"/>
        </a:p>
      </dgm:t>
    </dgm:pt>
    <dgm:pt modelId="{63056DDC-64A8-44CC-B5B2-8EB9A06B3426}" type="sibTrans" cxnId="{C32F031C-30AF-4481-9224-D910FBC51427}">
      <dgm:prSet/>
      <dgm:spPr/>
      <dgm:t>
        <a:bodyPr/>
        <a:lstStyle/>
        <a:p>
          <a:endParaRPr lang="en-US"/>
        </a:p>
      </dgm:t>
    </dgm:pt>
    <dgm:pt modelId="{436A1811-5CE3-4FB6-8F11-F7F0E993A1C8}">
      <dgm:prSet custT="1"/>
      <dgm:spPr/>
      <dgm:t>
        <a:bodyPr/>
        <a:lstStyle/>
        <a:p>
          <a:r>
            <a:rPr lang="el-GR" sz="2800" dirty="0"/>
            <a:t>5 </a:t>
          </a:r>
          <a:r>
            <a:rPr lang="el-GR" sz="2800" dirty="0" err="1"/>
            <a:t>ετής</a:t>
          </a:r>
          <a:r>
            <a:rPr lang="el-GR" sz="2800" dirty="0"/>
            <a:t> επιβίωση &lt;5%</a:t>
          </a:r>
          <a:endParaRPr lang="en-US" sz="2800" dirty="0"/>
        </a:p>
      </dgm:t>
    </dgm:pt>
    <dgm:pt modelId="{C7ABEE3B-25AE-42DC-97D3-B0A0FEC7CA73}" type="parTrans" cxnId="{EB1AAF0A-0DFF-412A-AE88-B9D978DB4EC1}">
      <dgm:prSet/>
      <dgm:spPr/>
      <dgm:t>
        <a:bodyPr/>
        <a:lstStyle/>
        <a:p>
          <a:endParaRPr lang="en-US"/>
        </a:p>
      </dgm:t>
    </dgm:pt>
    <dgm:pt modelId="{D3A1B586-C808-43C8-A6BE-6300895A1B01}" type="sibTrans" cxnId="{EB1AAF0A-0DFF-412A-AE88-B9D978DB4EC1}">
      <dgm:prSet/>
      <dgm:spPr/>
      <dgm:t>
        <a:bodyPr/>
        <a:lstStyle/>
        <a:p>
          <a:endParaRPr lang="en-US"/>
        </a:p>
      </dgm:t>
    </dgm:pt>
    <dgm:pt modelId="{28CC2555-C38C-4D70-B43F-97726054ABB2}" type="pres">
      <dgm:prSet presAssocID="{BD636523-ED43-4DFA-8FAB-3270B8EFB58F}" presName="vert0" presStyleCnt="0">
        <dgm:presLayoutVars>
          <dgm:dir/>
          <dgm:animOne val="branch"/>
          <dgm:animLvl val="lvl"/>
        </dgm:presLayoutVars>
      </dgm:prSet>
      <dgm:spPr/>
    </dgm:pt>
    <dgm:pt modelId="{DC1933BF-8EC2-4F6A-9EF2-DCBDAB18ADBB}" type="pres">
      <dgm:prSet presAssocID="{41A44C5F-41B5-41AB-971A-76CFD8025531}" presName="thickLine" presStyleLbl="alignNode1" presStyleIdx="0" presStyleCnt="3"/>
      <dgm:spPr/>
    </dgm:pt>
    <dgm:pt modelId="{6401A51E-CB27-4D20-9831-B288A97A91A4}" type="pres">
      <dgm:prSet presAssocID="{41A44C5F-41B5-41AB-971A-76CFD8025531}" presName="horz1" presStyleCnt="0"/>
      <dgm:spPr/>
    </dgm:pt>
    <dgm:pt modelId="{02AA62E5-3716-4F64-81EF-DA363E36F600}" type="pres">
      <dgm:prSet presAssocID="{41A44C5F-41B5-41AB-971A-76CFD8025531}" presName="tx1" presStyleLbl="revTx" presStyleIdx="0" presStyleCnt="3" custLinFactNeighborX="-208" custLinFactNeighborY="17124"/>
      <dgm:spPr/>
    </dgm:pt>
    <dgm:pt modelId="{A3A10941-1EB3-41B7-9399-0E28F363D00C}" type="pres">
      <dgm:prSet presAssocID="{41A44C5F-41B5-41AB-971A-76CFD8025531}" presName="vert1" presStyleCnt="0"/>
      <dgm:spPr/>
    </dgm:pt>
    <dgm:pt modelId="{2B3377D4-988F-49B2-AFC4-4B8EE7507DE9}" type="pres">
      <dgm:prSet presAssocID="{2FF2AA92-0BDF-4B77-A7A6-9FC7EBFA3C5D}" presName="thickLine" presStyleLbl="alignNode1" presStyleIdx="1" presStyleCnt="3"/>
      <dgm:spPr/>
    </dgm:pt>
    <dgm:pt modelId="{DA174624-06C1-420C-8972-C9928A5D245B}" type="pres">
      <dgm:prSet presAssocID="{2FF2AA92-0BDF-4B77-A7A6-9FC7EBFA3C5D}" presName="horz1" presStyleCnt="0"/>
      <dgm:spPr/>
    </dgm:pt>
    <dgm:pt modelId="{AACC13D6-31C6-4D60-9EEC-B8606AD39086}" type="pres">
      <dgm:prSet presAssocID="{2FF2AA92-0BDF-4B77-A7A6-9FC7EBFA3C5D}" presName="tx1" presStyleLbl="revTx" presStyleIdx="1" presStyleCnt="3"/>
      <dgm:spPr/>
    </dgm:pt>
    <dgm:pt modelId="{99B49E1E-940A-45E4-A9DF-AB18DF5B166D}" type="pres">
      <dgm:prSet presAssocID="{2FF2AA92-0BDF-4B77-A7A6-9FC7EBFA3C5D}" presName="vert1" presStyleCnt="0"/>
      <dgm:spPr/>
    </dgm:pt>
    <dgm:pt modelId="{2D5AD193-6CDF-4942-8138-A80DE5805E5C}" type="pres">
      <dgm:prSet presAssocID="{436A1811-5CE3-4FB6-8F11-F7F0E993A1C8}" presName="thickLine" presStyleLbl="alignNode1" presStyleIdx="2" presStyleCnt="3"/>
      <dgm:spPr/>
    </dgm:pt>
    <dgm:pt modelId="{6B6FA610-E3B7-4B41-8836-23BF85DDE4C2}" type="pres">
      <dgm:prSet presAssocID="{436A1811-5CE3-4FB6-8F11-F7F0E993A1C8}" presName="horz1" presStyleCnt="0"/>
      <dgm:spPr/>
    </dgm:pt>
    <dgm:pt modelId="{5A062189-DB96-4D2A-A91B-7EA75EAF57D9}" type="pres">
      <dgm:prSet presAssocID="{436A1811-5CE3-4FB6-8F11-F7F0E993A1C8}" presName="tx1" presStyleLbl="revTx" presStyleIdx="2" presStyleCnt="3"/>
      <dgm:spPr/>
    </dgm:pt>
    <dgm:pt modelId="{751E710B-15A6-438C-9F2C-714414E70E47}" type="pres">
      <dgm:prSet presAssocID="{436A1811-5CE3-4FB6-8F11-F7F0E993A1C8}" presName="vert1" presStyleCnt="0"/>
      <dgm:spPr/>
    </dgm:pt>
  </dgm:ptLst>
  <dgm:cxnLst>
    <dgm:cxn modelId="{EB1AAF0A-0DFF-412A-AE88-B9D978DB4EC1}" srcId="{BD636523-ED43-4DFA-8FAB-3270B8EFB58F}" destId="{436A1811-5CE3-4FB6-8F11-F7F0E993A1C8}" srcOrd="2" destOrd="0" parTransId="{C7ABEE3B-25AE-42DC-97D3-B0A0FEC7CA73}" sibTransId="{D3A1B586-C808-43C8-A6BE-6300895A1B01}"/>
    <dgm:cxn modelId="{C32F031C-30AF-4481-9224-D910FBC51427}" srcId="{BD636523-ED43-4DFA-8FAB-3270B8EFB58F}" destId="{2FF2AA92-0BDF-4B77-A7A6-9FC7EBFA3C5D}" srcOrd="1" destOrd="0" parTransId="{5F2FA3F4-38B6-4824-AC42-572DFB32379A}" sibTransId="{63056DDC-64A8-44CC-B5B2-8EB9A06B3426}"/>
    <dgm:cxn modelId="{C79CEEBC-8E1C-4930-B5BE-F771BE3DFAF6}" type="presOf" srcId="{2FF2AA92-0BDF-4B77-A7A6-9FC7EBFA3C5D}" destId="{AACC13D6-31C6-4D60-9EEC-B8606AD39086}" srcOrd="0" destOrd="0" presId="urn:microsoft.com/office/officeart/2008/layout/LinedList"/>
    <dgm:cxn modelId="{025B47C8-06BA-47E0-910D-961A04593275}" type="presOf" srcId="{BD636523-ED43-4DFA-8FAB-3270B8EFB58F}" destId="{28CC2555-C38C-4D70-B43F-97726054ABB2}" srcOrd="0" destOrd="0" presId="urn:microsoft.com/office/officeart/2008/layout/LinedList"/>
    <dgm:cxn modelId="{2888B3CF-8D44-4B93-B9CC-7AE7B735EEB3}" type="presOf" srcId="{41A44C5F-41B5-41AB-971A-76CFD8025531}" destId="{02AA62E5-3716-4F64-81EF-DA363E36F600}" srcOrd="0" destOrd="0" presId="urn:microsoft.com/office/officeart/2008/layout/LinedList"/>
    <dgm:cxn modelId="{1B14D8D5-F8A8-4171-A57D-32D3449FD636}" srcId="{BD636523-ED43-4DFA-8FAB-3270B8EFB58F}" destId="{41A44C5F-41B5-41AB-971A-76CFD8025531}" srcOrd="0" destOrd="0" parTransId="{0C3B6B1F-8301-42FC-AABD-9B6506D411AA}" sibTransId="{B3E5E081-8854-4756-B527-49EC571AA068}"/>
    <dgm:cxn modelId="{97BD00EE-A71D-49A8-83BB-ACCB4731CE68}" type="presOf" srcId="{436A1811-5CE3-4FB6-8F11-F7F0E993A1C8}" destId="{5A062189-DB96-4D2A-A91B-7EA75EAF57D9}" srcOrd="0" destOrd="0" presId="urn:microsoft.com/office/officeart/2008/layout/LinedList"/>
    <dgm:cxn modelId="{458966F0-4028-4C13-9DFB-BF3EB742747D}" type="presParOf" srcId="{28CC2555-C38C-4D70-B43F-97726054ABB2}" destId="{DC1933BF-8EC2-4F6A-9EF2-DCBDAB18ADBB}" srcOrd="0" destOrd="0" presId="urn:microsoft.com/office/officeart/2008/layout/LinedList"/>
    <dgm:cxn modelId="{7B7F0D46-D7D0-421F-8C9F-6BC4E0E55EC5}" type="presParOf" srcId="{28CC2555-C38C-4D70-B43F-97726054ABB2}" destId="{6401A51E-CB27-4D20-9831-B288A97A91A4}" srcOrd="1" destOrd="0" presId="urn:microsoft.com/office/officeart/2008/layout/LinedList"/>
    <dgm:cxn modelId="{871A6BF7-F711-4FB1-BCED-60D66AB2A119}" type="presParOf" srcId="{6401A51E-CB27-4D20-9831-B288A97A91A4}" destId="{02AA62E5-3716-4F64-81EF-DA363E36F600}" srcOrd="0" destOrd="0" presId="urn:microsoft.com/office/officeart/2008/layout/LinedList"/>
    <dgm:cxn modelId="{721AB9C0-A634-4807-8A66-BD5CB8D362F2}" type="presParOf" srcId="{6401A51E-CB27-4D20-9831-B288A97A91A4}" destId="{A3A10941-1EB3-41B7-9399-0E28F363D00C}" srcOrd="1" destOrd="0" presId="urn:microsoft.com/office/officeart/2008/layout/LinedList"/>
    <dgm:cxn modelId="{B33D6843-4541-47B4-B9FF-76D09AFEEB37}" type="presParOf" srcId="{28CC2555-C38C-4D70-B43F-97726054ABB2}" destId="{2B3377D4-988F-49B2-AFC4-4B8EE7507DE9}" srcOrd="2" destOrd="0" presId="urn:microsoft.com/office/officeart/2008/layout/LinedList"/>
    <dgm:cxn modelId="{3F5C5D56-BF9F-42FC-93FF-AA1E5D4A9147}" type="presParOf" srcId="{28CC2555-C38C-4D70-B43F-97726054ABB2}" destId="{DA174624-06C1-420C-8972-C9928A5D245B}" srcOrd="3" destOrd="0" presId="urn:microsoft.com/office/officeart/2008/layout/LinedList"/>
    <dgm:cxn modelId="{6DB6552D-338A-4DF7-81BA-6F1557DCB223}" type="presParOf" srcId="{DA174624-06C1-420C-8972-C9928A5D245B}" destId="{AACC13D6-31C6-4D60-9EEC-B8606AD39086}" srcOrd="0" destOrd="0" presId="urn:microsoft.com/office/officeart/2008/layout/LinedList"/>
    <dgm:cxn modelId="{2D3F500C-69E1-48BB-88CF-1468ADC1FE1A}" type="presParOf" srcId="{DA174624-06C1-420C-8972-C9928A5D245B}" destId="{99B49E1E-940A-45E4-A9DF-AB18DF5B166D}" srcOrd="1" destOrd="0" presId="urn:microsoft.com/office/officeart/2008/layout/LinedList"/>
    <dgm:cxn modelId="{B489776D-9C64-4C65-AD66-AF4D56284922}" type="presParOf" srcId="{28CC2555-C38C-4D70-B43F-97726054ABB2}" destId="{2D5AD193-6CDF-4942-8138-A80DE5805E5C}" srcOrd="4" destOrd="0" presId="urn:microsoft.com/office/officeart/2008/layout/LinedList"/>
    <dgm:cxn modelId="{12EB4A0F-10C1-409C-842F-C6E5B6A0FE14}" type="presParOf" srcId="{28CC2555-C38C-4D70-B43F-97726054ABB2}" destId="{6B6FA610-E3B7-4B41-8836-23BF85DDE4C2}" srcOrd="5" destOrd="0" presId="urn:microsoft.com/office/officeart/2008/layout/LinedList"/>
    <dgm:cxn modelId="{3B43D812-0449-47C3-B179-A414FCA19AE5}" type="presParOf" srcId="{6B6FA610-E3B7-4B41-8836-23BF85DDE4C2}" destId="{5A062189-DB96-4D2A-A91B-7EA75EAF57D9}" srcOrd="0" destOrd="0" presId="urn:microsoft.com/office/officeart/2008/layout/LinedList"/>
    <dgm:cxn modelId="{0ACB8B94-775E-4903-92F4-F6D4928AE020}" type="presParOf" srcId="{6B6FA610-E3B7-4B41-8836-23BF85DDE4C2}" destId="{751E710B-15A6-438C-9F2C-714414E70E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3D13C-344A-4C80-AF9B-3BC9DFF5D9BA}">
      <dsp:nvSpPr>
        <dsp:cNvPr id="0" name=""/>
        <dsp:cNvSpPr/>
      </dsp:nvSpPr>
      <dsp:spPr>
        <a:xfrm>
          <a:off x="0" y="69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A2DE8-9B48-4E90-ACD7-169A2E4F5707}">
      <dsp:nvSpPr>
        <dsp:cNvPr id="0" name=""/>
        <dsp:cNvSpPr/>
      </dsp:nvSpPr>
      <dsp:spPr>
        <a:xfrm>
          <a:off x="0" y="694"/>
          <a:ext cx="8229600" cy="81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9</a:t>
          </a:r>
          <a:r>
            <a:rPr lang="en-US" sz="2200" kern="1200" dirty="0"/>
            <a:t>0</a:t>
          </a:r>
          <a:r>
            <a:rPr lang="el-GR" sz="2200" kern="1200" dirty="0"/>
            <a:t>% σποραδικοί</a:t>
          </a:r>
          <a:r>
            <a:rPr lang="en-US" sz="2200" kern="1200" dirty="0"/>
            <a:t> (CTNNB1)</a:t>
          </a:r>
        </a:p>
      </dsp:txBody>
      <dsp:txXfrm>
        <a:off x="0" y="694"/>
        <a:ext cx="8229600" cy="812463"/>
      </dsp:txXfrm>
    </dsp:sp>
    <dsp:sp modelId="{9FC856B8-EF17-4212-BFFA-C2747F43B389}">
      <dsp:nvSpPr>
        <dsp:cNvPr id="0" name=""/>
        <dsp:cNvSpPr/>
      </dsp:nvSpPr>
      <dsp:spPr>
        <a:xfrm>
          <a:off x="0" y="81315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94D05-ABFF-4DCC-9E66-436CA8956D54}">
      <dsp:nvSpPr>
        <dsp:cNvPr id="0" name=""/>
        <dsp:cNvSpPr/>
      </dsp:nvSpPr>
      <dsp:spPr>
        <a:xfrm>
          <a:off x="0" y="813157"/>
          <a:ext cx="8229600" cy="81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7.</a:t>
          </a:r>
          <a:r>
            <a:rPr lang="el-GR" sz="2200" kern="1200" dirty="0"/>
            <a:t>5% </a:t>
          </a:r>
          <a:r>
            <a:rPr lang="en-US" sz="2200" kern="1200" dirty="0"/>
            <a:t>- 16% </a:t>
          </a:r>
          <a:r>
            <a:rPr lang="el-GR" sz="2200" kern="1200" dirty="0" err="1"/>
            <a:t>οικογενής</a:t>
          </a:r>
          <a:r>
            <a:rPr lang="el-GR" sz="2200" kern="1200" dirty="0"/>
            <a:t> </a:t>
          </a:r>
          <a:r>
            <a:rPr lang="el-GR" sz="2200" kern="1200" dirty="0" err="1"/>
            <a:t>αδενωματώδης</a:t>
          </a:r>
          <a:r>
            <a:rPr lang="el-GR" sz="2200" kern="1200" dirty="0"/>
            <a:t> </a:t>
          </a:r>
          <a:r>
            <a:rPr lang="el-GR" sz="2200" kern="1200" dirty="0" err="1"/>
            <a:t>πολυποδίασης</a:t>
          </a:r>
          <a:r>
            <a:rPr lang="el-GR" sz="2200" kern="1200" dirty="0"/>
            <a:t> (FAP)  </a:t>
          </a:r>
          <a:endParaRPr lang="en-US" sz="2200" kern="1200" dirty="0"/>
        </a:p>
      </dsp:txBody>
      <dsp:txXfrm>
        <a:off x="0" y="813157"/>
        <a:ext cx="8229600" cy="812463"/>
      </dsp:txXfrm>
    </dsp:sp>
    <dsp:sp modelId="{8A1A5563-213D-45FD-8B8C-24E7835B479F}">
      <dsp:nvSpPr>
        <dsp:cNvPr id="0" name=""/>
        <dsp:cNvSpPr/>
      </dsp:nvSpPr>
      <dsp:spPr>
        <a:xfrm>
          <a:off x="0" y="162562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8C501-547E-4809-9E9B-DBE889A94901}">
      <dsp:nvSpPr>
        <dsp:cNvPr id="0" name=""/>
        <dsp:cNvSpPr/>
      </dsp:nvSpPr>
      <dsp:spPr>
        <a:xfrm>
          <a:off x="0" y="1625621"/>
          <a:ext cx="8229600" cy="81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 err="1"/>
            <a:t>Gardner</a:t>
          </a:r>
          <a:r>
            <a:rPr lang="el-GR" sz="2200" kern="1200" dirty="0"/>
            <a:t> </a:t>
          </a:r>
          <a:r>
            <a:rPr lang="el-GR" sz="2200" kern="1200" dirty="0" err="1"/>
            <a:t>syndrome</a:t>
          </a:r>
          <a:r>
            <a:rPr lang="el-GR" sz="2200" kern="1200" dirty="0"/>
            <a:t> μια </a:t>
          </a:r>
          <a:r>
            <a:rPr lang="el-GR" sz="2200" kern="1200" dirty="0" err="1"/>
            <a:t>μικροπαραλλαγή</a:t>
          </a:r>
          <a:r>
            <a:rPr lang="el-GR" sz="2200" kern="1200" dirty="0"/>
            <a:t> της FAP </a:t>
          </a:r>
          <a:endParaRPr lang="en-US" sz="2200" kern="1200" dirty="0"/>
        </a:p>
      </dsp:txBody>
      <dsp:txXfrm>
        <a:off x="0" y="1625621"/>
        <a:ext cx="8229600" cy="812463"/>
      </dsp:txXfrm>
    </dsp:sp>
    <dsp:sp modelId="{A9ACAA3F-3EE5-4A12-820E-6702344D45C9}">
      <dsp:nvSpPr>
        <dsp:cNvPr id="0" name=""/>
        <dsp:cNvSpPr/>
      </dsp:nvSpPr>
      <dsp:spPr>
        <a:xfrm>
          <a:off x="0" y="243808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26399-52C8-4A3E-AB37-38400485796B}">
      <dsp:nvSpPr>
        <dsp:cNvPr id="0" name=""/>
        <dsp:cNvSpPr/>
      </dsp:nvSpPr>
      <dsp:spPr>
        <a:xfrm>
          <a:off x="0" y="2438084"/>
          <a:ext cx="8229600" cy="81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10% - </a:t>
          </a:r>
          <a:r>
            <a:rPr lang="el-GR" sz="2200" kern="1200" dirty="0"/>
            <a:t>3</a:t>
          </a:r>
          <a:r>
            <a:rPr lang="en-US" sz="2200" kern="1200" dirty="0"/>
            <a:t>0</a:t>
          </a:r>
          <a:r>
            <a:rPr lang="el-GR" sz="2200" kern="1200" dirty="0"/>
            <a:t>% των ασθενών με FAP και έχουν πιο επιθετική συμπεριφορά σε σχέση με τους σποραδικούς</a:t>
          </a:r>
          <a:endParaRPr lang="en-US" sz="2200" kern="1200" dirty="0"/>
        </a:p>
      </dsp:txBody>
      <dsp:txXfrm>
        <a:off x="0" y="2438084"/>
        <a:ext cx="8229600" cy="812463"/>
      </dsp:txXfrm>
    </dsp:sp>
    <dsp:sp modelId="{692386B7-B4D1-4E39-864C-5E2C5B10E8F6}">
      <dsp:nvSpPr>
        <dsp:cNvPr id="0" name=""/>
        <dsp:cNvSpPr/>
      </dsp:nvSpPr>
      <dsp:spPr>
        <a:xfrm>
          <a:off x="0" y="325054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7CA5A-3D06-4302-9FBF-3666D4341B82}">
      <dsp:nvSpPr>
        <dsp:cNvPr id="0" name=""/>
        <dsp:cNvSpPr/>
      </dsp:nvSpPr>
      <dsp:spPr>
        <a:xfrm>
          <a:off x="0" y="3250547"/>
          <a:ext cx="8229600" cy="81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50% </a:t>
          </a:r>
          <a:r>
            <a:rPr lang="el-GR" sz="2200" kern="1200" dirty="0"/>
            <a:t>στο </a:t>
          </a:r>
          <a:r>
            <a:rPr lang="el-GR" sz="2200" kern="1200" dirty="0" err="1"/>
            <a:t>μεσεντέριο</a:t>
          </a:r>
          <a:r>
            <a:rPr lang="el-GR" sz="2200" kern="1200" dirty="0"/>
            <a:t> σε αυτήν την ομάδα</a:t>
          </a:r>
          <a:endParaRPr lang="en-US" sz="2200" kern="1200" dirty="0"/>
        </a:p>
      </dsp:txBody>
      <dsp:txXfrm>
        <a:off x="0" y="3250547"/>
        <a:ext cx="8229600" cy="812463"/>
      </dsp:txXfrm>
    </dsp:sp>
    <dsp:sp modelId="{2B070195-F57B-45D6-AB6C-709C04073DEF}">
      <dsp:nvSpPr>
        <dsp:cNvPr id="0" name=""/>
        <dsp:cNvSpPr/>
      </dsp:nvSpPr>
      <dsp:spPr>
        <a:xfrm>
          <a:off x="0" y="406301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C4277-190E-4949-AD6C-D6C1E1025AB2}">
      <dsp:nvSpPr>
        <dsp:cNvPr id="0" name=""/>
        <dsp:cNvSpPr/>
      </dsp:nvSpPr>
      <dsp:spPr>
        <a:xfrm>
          <a:off x="0" y="4063010"/>
          <a:ext cx="8229600" cy="81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5% των σποραδικών </a:t>
          </a:r>
          <a:r>
            <a:rPr lang="en-US" sz="2200" kern="1200" dirty="0"/>
            <a:t>wild type CTNNB1 </a:t>
          </a:r>
        </a:p>
      </dsp:txBody>
      <dsp:txXfrm>
        <a:off x="0" y="4063010"/>
        <a:ext cx="8229600" cy="812463"/>
      </dsp:txXfrm>
    </dsp:sp>
    <dsp:sp modelId="{8B51F9BB-CEA4-4A45-ACFC-18FAB5026A79}">
      <dsp:nvSpPr>
        <dsp:cNvPr id="0" name=""/>
        <dsp:cNvSpPr/>
      </dsp:nvSpPr>
      <dsp:spPr>
        <a:xfrm>
          <a:off x="0" y="487547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3BE16-97A3-4291-842D-61ABF4A47358}">
      <dsp:nvSpPr>
        <dsp:cNvPr id="0" name=""/>
        <dsp:cNvSpPr/>
      </dsp:nvSpPr>
      <dsp:spPr>
        <a:xfrm>
          <a:off x="0" y="4875474"/>
          <a:ext cx="8229600" cy="81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0" y="4875474"/>
        <a:ext cx="8229600" cy="812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53DD5-CEED-4F60-80FE-99A65B76F44C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A8F25-5499-4074-A148-CBC66AA631AA}">
      <dsp:nvSpPr>
        <dsp:cNvPr id="0" name=""/>
        <dsp:cNvSpPr/>
      </dsp:nvSpPr>
      <dsp:spPr>
        <a:xfrm>
          <a:off x="0" y="552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Χειρουργείο- Ακτινοθεραπεία- Χημειοθεραπεία</a:t>
          </a:r>
          <a:endParaRPr lang="en-US" sz="2400" kern="1200" dirty="0"/>
        </a:p>
      </dsp:txBody>
      <dsp:txXfrm>
        <a:off x="0" y="552"/>
        <a:ext cx="8229600" cy="904971"/>
      </dsp:txXfrm>
    </dsp:sp>
    <dsp:sp modelId="{871422DB-9C4F-4A26-B29D-23577CDE9DB0}">
      <dsp:nvSpPr>
        <dsp:cNvPr id="0" name=""/>
        <dsp:cNvSpPr/>
      </dsp:nvSpPr>
      <dsp:spPr>
        <a:xfrm>
          <a:off x="0" y="905524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C3BB9-79CF-40FC-803A-D4C1A0B5068E}">
      <dsp:nvSpPr>
        <dsp:cNvPr id="0" name=""/>
        <dsp:cNvSpPr/>
      </dsp:nvSpPr>
      <dsp:spPr>
        <a:xfrm>
          <a:off x="0" y="905524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1/3 των περιπτώσεων υποστρέφει αυτόματα, 1/3 παραμένει σταθερό και 1/3 προοδο νόσου</a:t>
          </a:r>
          <a:endParaRPr lang="en-US" sz="2400" kern="1200"/>
        </a:p>
      </dsp:txBody>
      <dsp:txXfrm>
        <a:off x="0" y="905524"/>
        <a:ext cx="8229600" cy="904971"/>
      </dsp:txXfrm>
    </dsp:sp>
    <dsp:sp modelId="{F1F743A8-8536-4617-B7DF-1E4D5254E7BD}">
      <dsp:nvSpPr>
        <dsp:cNvPr id="0" name=""/>
        <dsp:cNvSpPr/>
      </dsp:nvSpPr>
      <dsp:spPr>
        <a:xfrm>
          <a:off x="0" y="1810495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587D6-CF5D-4F0B-9ECE-8E26290D7D87}">
      <dsp:nvSpPr>
        <dsp:cNvPr id="0" name=""/>
        <dsp:cNvSpPr/>
      </dsp:nvSpPr>
      <dsp:spPr>
        <a:xfrm>
          <a:off x="0" y="1810495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Ενεργή επιτήρηση σε κέντρα αναφοράς σε ασθενείς ασυμπτωματικούς είναι η κύρια προτεινόμενη θεραπεία</a:t>
          </a:r>
          <a:endParaRPr lang="en-US" sz="2400" kern="1200"/>
        </a:p>
      </dsp:txBody>
      <dsp:txXfrm>
        <a:off x="0" y="1810495"/>
        <a:ext cx="8229600" cy="904971"/>
      </dsp:txXfrm>
    </dsp:sp>
    <dsp:sp modelId="{CA9CCF79-E2E9-4BA4-8DF4-945DA74D83BB}">
      <dsp:nvSpPr>
        <dsp:cNvPr id="0" name=""/>
        <dsp:cNvSpPr/>
      </dsp:nvSpPr>
      <dsp:spPr>
        <a:xfrm>
          <a:off x="0" y="2715467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10665-01E0-469B-89C0-4B361A0DF67D}">
      <dsp:nvSpPr>
        <dsp:cNvPr id="0" name=""/>
        <dsp:cNvSpPr/>
      </dsp:nvSpPr>
      <dsp:spPr>
        <a:xfrm>
          <a:off x="0" y="2715467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MRI </a:t>
          </a:r>
          <a:r>
            <a:rPr lang="el-GR" sz="2400" kern="1200"/>
            <a:t>σε 1-2 μήνες και έπειτα κάθε 3-6 μήνες</a:t>
          </a:r>
          <a:endParaRPr lang="en-US" sz="2400" kern="1200"/>
        </a:p>
      </dsp:txBody>
      <dsp:txXfrm>
        <a:off x="0" y="2715467"/>
        <a:ext cx="8229600" cy="904971"/>
      </dsp:txXfrm>
    </dsp:sp>
    <dsp:sp modelId="{EE8A61A3-D4FD-4968-AF16-CD14411C2589}">
      <dsp:nvSpPr>
        <dsp:cNvPr id="0" name=""/>
        <dsp:cNvSpPr/>
      </dsp:nvSpPr>
      <dsp:spPr>
        <a:xfrm>
          <a:off x="0" y="3620438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EA53E-E025-49E1-871E-DE59AF164086}">
      <dsp:nvSpPr>
        <dsp:cNvPr id="0" name=""/>
        <dsp:cNvSpPr/>
      </dsp:nvSpPr>
      <dsp:spPr>
        <a:xfrm>
          <a:off x="0" y="3620438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Περιπτώσεις παραβίασης του πρωτοκόλλου επιτήρησης είναι α) αύξηση μεγέθους β) συμπτώματα γ) εντόπιση ευπαθή όργανα</a:t>
          </a:r>
          <a:endParaRPr lang="en-US" sz="2400" kern="1200" dirty="0"/>
        </a:p>
      </dsp:txBody>
      <dsp:txXfrm>
        <a:off x="0" y="3620438"/>
        <a:ext cx="8229600" cy="904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E72DF-FFB4-4138-9232-DEE75074EC8F}">
      <dsp:nvSpPr>
        <dsp:cNvPr id="0" name=""/>
        <dsp:cNvSpPr/>
      </dsp:nvSpPr>
      <dsp:spPr>
        <a:xfrm>
          <a:off x="0" y="2209"/>
          <a:ext cx="8229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AA90F1-D793-464E-9933-B299BC65CB77}">
      <dsp:nvSpPr>
        <dsp:cNvPr id="0" name=""/>
        <dsp:cNvSpPr/>
      </dsp:nvSpPr>
      <dsp:spPr>
        <a:xfrm>
          <a:off x="0" y="2209"/>
          <a:ext cx="82296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 dirty="0"/>
            <a:t>Στόχος η </a:t>
          </a:r>
          <a:r>
            <a:rPr lang="en-US" sz="2900" kern="1200" dirty="0"/>
            <a:t>R0 </a:t>
          </a:r>
          <a:r>
            <a:rPr lang="el-GR" sz="2900" kern="1200" dirty="0"/>
            <a:t>εκτομή (υποτροπή 30%) </a:t>
          </a:r>
          <a:endParaRPr lang="en-US" sz="2900" kern="1200" dirty="0"/>
        </a:p>
      </dsp:txBody>
      <dsp:txXfrm>
        <a:off x="0" y="2209"/>
        <a:ext cx="8229600" cy="1507181"/>
      </dsp:txXfrm>
    </dsp:sp>
    <dsp:sp modelId="{4836670C-0E15-4E80-B378-67CDBBE4779A}">
      <dsp:nvSpPr>
        <dsp:cNvPr id="0" name=""/>
        <dsp:cNvSpPr/>
      </dsp:nvSpPr>
      <dsp:spPr>
        <a:xfrm>
          <a:off x="0" y="1509390"/>
          <a:ext cx="8229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27B88E-D56C-4748-9FF4-82AC0A625872}">
      <dsp:nvSpPr>
        <dsp:cNvPr id="0" name=""/>
        <dsp:cNvSpPr/>
      </dsp:nvSpPr>
      <dsp:spPr>
        <a:xfrm>
          <a:off x="0" y="1509390"/>
          <a:ext cx="82296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 dirty="0"/>
            <a:t>Σε περίπτωσή που αυτό δεν είναι εφικτό η επικουρική ακτινοθεραπεία μπορεί να χρησιμοποιηθεί (όχι σε νέα άτομα </a:t>
          </a:r>
          <a:r>
            <a:rPr lang="en-US" sz="2900" kern="1200" dirty="0" err="1"/>
            <a:t>RISarcoma</a:t>
          </a:r>
          <a:r>
            <a:rPr lang="el-GR" sz="2900" kern="1200" dirty="0"/>
            <a:t>)</a:t>
          </a:r>
          <a:endParaRPr lang="en-US" sz="2900" kern="1200" dirty="0"/>
        </a:p>
      </dsp:txBody>
      <dsp:txXfrm>
        <a:off x="0" y="1509390"/>
        <a:ext cx="8229600" cy="1507181"/>
      </dsp:txXfrm>
    </dsp:sp>
    <dsp:sp modelId="{A40AF391-53DC-490A-81BC-22CBF83AC79E}">
      <dsp:nvSpPr>
        <dsp:cNvPr id="0" name=""/>
        <dsp:cNvSpPr/>
      </dsp:nvSpPr>
      <dsp:spPr>
        <a:xfrm>
          <a:off x="0" y="3016572"/>
          <a:ext cx="8229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FCDE84-000A-469A-BC7F-98B6AF1DAF5D}">
      <dsp:nvSpPr>
        <dsp:cNvPr id="0" name=""/>
        <dsp:cNvSpPr/>
      </dsp:nvSpPr>
      <dsp:spPr>
        <a:xfrm>
          <a:off x="0" y="3016572"/>
          <a:ext cx="82296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/>
            <a:t>Η ακτινοθεραπεία μπορεί επίσης να χρησιμοποιηθεί εναλλακτικά σε περιπτώσεις μη εξαιρεσιμότητας και αποτυχίας ελέγχου της νόσου με ΧΜΘ</a:t>
          </a:r>
          <a:endParaRPr lang="en-US" sz="2900" kern="1200"/>
        </a:p>
      </dsp:txBody>
      <dsp:txXfrm>
        <a:off x="0" y="3016572"/>
        <a:ext cx="8229600" cy="15071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D6210-88A3-46C1-BBE5-7109D19742AB}">
      <dsp:nvSpPr>
        <dsp:cNvPr id="0" name=""/>
        <dsp:cNvSpPr/>
      </dsp:nvSpPr>
      <dsp:spPr>
        <a:xfrm>
          <a:off x="0" y="2731658"/>
          <a:ext cx="8229600" cy="1792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Εμφανίζεται σε νεαρούς ενήλικες και εφήβους 2</a:t>
          </a:r>
          <a:r>
            <a:rPr lang="el-GR" sz="2500" kern="1200" baseline="30000"/>
            <a:t>η</a:t>
          </a:r>
          <a:r>
            <a:rPr lang="el-GR" sz="2500" kern="1200"/>
            <a:t>-3</a:t>
          </a:r>
          <a:r>
            <a:rPr lang="el-GR" sz="2500" kern="1200" baseline="30000"/>
            <a:t>η</a:t>
          </a:r>
          <a:r>
            <a:rPr lang="el-GR" sz="2500" kern="1200"/>
            <a:t> δεκαετία </a:t>
          </a:r>
          <a:endParaRPr lang="en-US" sz="2500" kern="1200"/>
        </a:p>
      </dsp:txBody>
      <dsp:txXfrm>
        <a:off x="0" y="2731658"/>
        <a:ext cx="8229600" cy="1792263"/>
      </dsp:txXfrm>
    </dsp:sp>
    <dsp:sp modelId="{88B09264-AD1C-4DC9-882F-49AB73BD6768}">
      <dsp:nvSpPr>
        <dsp:cNvPr id="0" name=""/>
        <dsp:cNvSpPr/>
      </dsp:nvSpPr>
      <dsp:spPr>
        <a:xfrm rot="10800000">
          <a:off x="0" y="2040"/>
          <a:ext cx="8229600" cy="275650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Ο δεσμοπλαστικός μικροστρογγυλοκυτταρικός όγκος (DSRCT) είναι μια επιθετική μορφή καρκίνου των μαλακών ιστών που συνήθως παρουσιάζεται στις ορολογονικές επιφάνειες του κοιλιακού ή πυελικού περιτοναίου</a:t>
          </a:r>
          <a:endParaRPr lang="en-US" sz="2500" kern="1200"/>
        </a:p>
      </dsp:txBody>
      <dsp:txXfrm rot="10800000">
        <a:off x="0" y="2040"/>
        <a:ext cx="8229600" cy="17910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C5D9A-BBDC-4D9E-8083-96F177BC4512}">
      <dsp:nvSpPr>
        <dsp:cNvPr id="0" name=""/>
        <dsp:cNvSpPr/>
      </dsp:nvSpPr>
      <dsp:spPr>
        <a:xfrm>
          <a:off x="0" y="214870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Σπάνιος όγκος </a:t>
          </a:r>
          <a:endParaRPr lang="en-US" sz="1900" kern="1200"/>
        </a:p>
      </dsp:txBody>
      <dsp:txXfrm>
        <a:off x="0" y="214870"/>
        <a:ext cx="2571749" cy="1543050"/>
      </dsp:txXfrm>
    </dsp:sp>
    <dsp:sp modelId="{D8A33F41-E61A-4816-B7C6-6B626F737B48}">
      <dsp:nvSpPr>
        <dsp:cNvPr id="0" name=""/>
        <dsp:cNvSpPr/>
      </dsp:nvSpPr>
      <dsp:spPr>
        <a:xfrm>
          <a:off x="2828925" y="214870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Πρώτη περιγραφή :1989 </a:t>
          </a:r>
          <a:r>
            <a:rPr lang="en-US" sz="1900" kern="1200"/>
            <a:t>Gerald and Rosai</a:t>
          </a:r>
        </a:p>
      </dsp:txBody>
      <dsp:txXfrm>
        <a:off x="2828925" y="214870"/>
        <a:ext cx="2571749" cy="1543050"/>
      </dsp:txXfrm>
    </dsp:sp>
    <dsp:sp modelId="{7F7061A3-9880-408E-A9F7-2CD3CC29C71A}">
      <dsp:nvSpPr>
        <dsp:cNvPr id="0" name=""/>
        <dsp:cNvSpPr/>
      </dsp:nvSpPr>
      <dsp:spPr>
        <a:xfrm>
          <a:off x="5657849" y="214870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Αρχικά θεωρήθηκε όγκος του περιτοναίου «μεσοθηλιοβλάστωμα»</a:t>
          </a:r>
          <a:endParaRPr lang="en-US" sz="1900" kern="1200"/>
        </a:p>
      </dsp:txBody>
      <dsp:txXfrm>
        <a:off x="5657849" y="214870"/>
        <a:ext cx="2571749" cy="1543050"/>
      </dsp:txXfrm>
    </dsp:sp>
    <dsp:sp modelId="{E0CDE890-8906-4706-BE0B-B379BF366D35}">
      <dsp:nvSpPr>
        <dsp:cNvPr id="0" name=""/>
        <dsp:cNvSpPr/>
      </dsp:nvSpPr>
      <dsp:spPr>
        <a:xfrm>
          <a:off x="0" y="2015095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1991 ξεχωριστή οντότητα </a:t>
          </a:r>
          <a:endParaRPr lang="en-US" sz="1900" kern="1200"/>
        </a:p>
      </dsp:txBody>
      <dsp:txXfrm>
        <a:off x="0" y="2015095"/>
        <a:ext cx="2571749" cy="1543050"/>
      </dsp:txXfrm>
    </dsp:sp>
    <dsp:sp modelId="{FEBA2D5A-BB4D-4A5C-8DED-4C405593FA5B}">
      <dsp:nvSpPr>
        <dsp:cNvPr id="0" name=""/>
        <dsp:cNvSpPr/>
      </dsp:nvSpPr>
      <dsp:spPr>
        <a:xfrm>
          <a:off x="2828925" y="2015095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90% άρρεν φύλο</a:t>
          </a:r>
          <a:endParaRPr lang="en-US" sz="1900" kern="1200"/>
        </a:p>
      </dsp:txBody>
      <dsp:txXfrm>
        <a:off x="2828925" y="2015095"/>
        <a:ext cx="2571749" cy="1543050"/>
      </dsp:txXfrm>
    </dsp:sp>
    <dsp:sp modelId="{1B63FA00-1D29-4ED4-B2BD-2A474F6631E7}">
      <dsp:nvSpPr>
        <dsp:cNvPr id="0" name=""/>
        <dsp:cNvSpPr/>
      </dsp:nvSpPr>
      <dsp:spPr>
        <a:xfrm>
          <a:off x="5657849" y="2015095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85% Καυκάσια φυλή</a:t>
          </a:r>
          <a:endParaRPr lang="en-US" sz="1900" kern="1200"/>
        </a:p>
      </dsp:txBody>
      <dsp:txXfrm>
        <a:off x="5657849" y="2015095"/>
        <a:ext cx="2571749" cy="1543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933BF-8EC2-4F6A-9EF2-DCBDAB18ADBB}">
      <dsp:nvSpPr>
        <dsp:cNvPr id="0" name=""/>
        <dsp:cNvSpPr/>
      </dsp:nvSpPr>
      <dsp:spPr>
        <a:xfrm>
          <a:off x="0" y="2160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A62E5-3716-4F64-81EF-DA363E36F600}">
      <dsp:nvSpPr>
        <dsp:cNvPr id="0" name=""/>
        <dsp:cNvSpPr/>
      </dsp:nvSpPr>
      <dsp:spPr>
        <a:xfrm>
          <a:off x="0" y="254513"/>
          <a:ext cx="8229600" cy="1473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Δυσμενής Πρόγνωση</a:t>
          </a:r>
          <a:endParaRPr lang="en-US" sz="2800" kern="1200" dirty="0"/>
        </a:p>
      </dsp:txBody>
      <dsp:txXfrm>
        <a:off x="0" y="254513"/>
        <a:ext cx="8229600" cy="1473677"/>
      </dsp:txXfrm>
    </dsp:sp>
    <dsp:sp modelId="{2B3377D4-988F-49B2-AFC4-4B8EE7507DE9}">
      <dsp:nvSpPr>
        <dsp:cNvPr id="0" name=""/>
        <dsp:cNvSpPr/>
      </dsp:nvSpPr>
      <dsp:spPr>
        <a:xfrm>
          <a:off x="0" y="1475838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C13D6-31C6-4D60-9EEC-B8606AD39086}">
      <dsp:nvSpPr>
        <dsp:cNvPr id="0" name=""/>
        <dsp:cNvSpPr/>
      </dsp:nvSpPr>
      <dsp:spPr>
        <a:xfrm>
          <a:off x="0" y="1475838"/>
          <a:ext cx="8229600" cy="1473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Διάμεση</a:t>
          </a:r>
          <a:r>
            <a:rPr lang="el-GR" sz="2800" b="0" i="0" kern="1200" dirty="0"/>
            <a:t> </a:t>
          </a:r>
          <a:r>
            <a:rPr lang="el-GR" sz="2800" kern="1200" dirty="0"/>
            <a:t>επιβίωση 17 μήνες</a:t>
          </a:r>
          <a:endParaRPr lang="en-US" sz="2800" kern="1200" dirty="0"/>
        </a:p>
      </dsp:txBody>
      <dsp:txXfrm>
        <a:off x="0" y="1475838"/>
        <a:ext cx="8229600" cy="1473677"/>
      </dsp:txXfrm>
    </dsp:sp>
    <dsp:sp modelId="{2D5AD193-6CDF-4942-8138-A80DE5805E5C}">
      <dsp:nvSpPr>
        <dsp:cNvPr id="0" name=""/>
        <dsp:cNvSpPr/>
      </dsp:nvSpPr>
      <dsp:spPr>
        <a:xfrm>
          <a:off x="0" y="2949516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62189-DB96-4D2A-A91B-7EA75EAF57D9}">
      <dsp:nvSpPr>
        <dsp:cNvPr id="0" name=""/>
        <dsp:cNvSpPr/>
      </dsp:nvSpPr>
      <dsp:spPr>
        <a:xfrm>
          <a:off x="0" y="2949516"/>
          <a:ext cx="8229600" cy="1473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5 </a:t>
          </a:r>
          <a:r>
            <a:rPr lang="el-GR" sz="2800" kern="1200" dirty="0" err="1"/>
            <a:t>ετής</a:t>
          </a:r>
          <a:r>
            <a:rPr lang="el-GR" sz="2800" kern="1200" dirty="0"/>
            <a:t> επιβίωση &lt;5%</a:t>
          </a:r>
          <a:endParaRPr lang="en-US" sz="2800" kern="1200" dirty="0"/>
        </a:p>
      </dsp:txBody>
      <dsp:txXfrm>
        <a:off x="0" y="2949516"/>
        <a:ext cx="8229600" cy="1473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21013-3340-44D0-AD0A-B912FFF57738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29E93-DE74-46E3-BEF4-F9FB4FA2CB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813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9A7F-B87F-4C17-AD11-A92372DB75F8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6886-7967-4833-B842-1748B1DBB6E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9A7F-B87F-4C17-AD11-A92372DB75F8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6886-7967-4833-B842-1748B1DBB6E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9A7F-B87F-4C17-AD11-A92372DB75F8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6886-7967-4833-B842-1748B1DBB6E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9A7F-B87F-4C17-AD11-A92372DB75F8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6886-7967-4833-B842-1748B1DBB6E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9A7F-B87F-4C17-AD11-A92372DB75F8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6886-7967-4833-B842-1748B1DBB6E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9A7F-B87F-4C17-AD11-A92372DB75F8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6886-7967-4833-B842-1748B1DBB6E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9A7F-B87F-4C17-AD11-A92372DB75F8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6886-7967-4833-B842-1748B1DBB6E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9A7F-B87F-4C17-AD11-A92372DB75F8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6886-7967-4833-B842-1748B1DBB6E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9A7F-B87F-4C17-AD11-A92372DB75F8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6886-7967-4833-B842-1748B1DBB6E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9A7F-B87F-4C17-AD11-A92372DB75F8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6886-7967-4833-B842-1748B1DBB6E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9A7F-B87F-4C17-AD11-A92372DB75F8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6886-7967-4833-B842-1748B1DBB6E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F9A7F-B87F-4C17-AD11-A92372DB75F8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56886-7967-4833-B842-1748B1DBB6E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391FDB-26F2-4189-BE56-5746ECB5C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Δεσμοειδείς Όγκοι</a:t>
            </a:r>
          </a:p>
        </p:txBody>
      </p:sp>
      <p:sp>
        <p:nvSpPr>
          <p:cNvPr id="4" name="Υπότιτλος 3">
            <a:extLst>
              <a:ext uri="{FF2B5EF4-FFF2-40B4-BE49-F238E27FC236}">
                <a16:creationId xmlns:a16="http://schemas.microsoft.com/office/drawing/2014/main" id="{150F5A57-CA8A-43AB-9567-490EAD218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4293096"/>
            <a:ext cx="8424936" cy="1345704"/>
          </a:xfrm>
        </p:spPr>
        <p:txBody>
          <a:bodyPr>
            <a:normAutofit/>
          </a:bodyPr>
          <a:lstStyle/>
          <a:p>
            <a:r>
              <a:rPr lang="el-GR" sz="2400" dirty="0"/>
              <a:t>Παντελής Αντωνάκης, Ακαδημαϊκός Υπότροφος</a:t>
            </a:r>
          </a:p>
          <a:p>
            <a:r>
              <a:rPr lang="el-GR" sz="2400" dirty="0"/>
              <a:t>Β´ Χειρουργική Κλινική ΕΚΠΑ</a:t>
            </a:r>
          </a:p>
          <a:p>
            <a:r>
              <a:rPr lang="el-GR" sz="2400" dirty="0"/>
              <a:t>Αρεταίειο Νοσοκομείο</a:t>
            </a:r>
          </a:p>
        </p:txBody>
      </p:sp>
    </p:spTree>
    <p:extLst>
      <p:ext uri="{BB962C8B-B14F-4D97-AF65-F5344CB8AC3E}">
        <p14:creationId xmlns:p14="http://schemas.microsoft.com/office/powerpoint/2010/main" val="3843170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E53DC3-9E0E-4BF1-8C22-15AB8094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l-GR" dirty="0"/>
              <a:t>Θεραπεία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840FEF9C-1D7E-AA15-DBF7-DDE31D34D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736911"/>
              </p:ext>
            </p:extLst>
          </p:nvPr>
        </p:nvGraphicFramePr>
        <p:xfrm>
          <a:off x="539552" y="140308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084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BE0A71-1AA4-433D-A62F-9944FC0F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Θεραπευτικός Αλγόριθμος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16D7BDF-C705-4C3F-B3CE-ECD28C307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394213"/>
            <a:ext cx="7200800" cy="4880230"/>
          </a:xfr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C7FF0A16-F995-4391-81AB-73566275C758}"/>
              </a:ext>
            </a:extLst>
          </p:cNvPr>
          <p:cNvSpPr/>
          <p:nvPr/>
        </p:nvSpPr>
        <p:spPr>
          <a:xfrm>
            <a:off x="755576" y="3068960"/>
            <a:ext cx="2088232" cy="3514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AB1FFAFE-6864-4388-9152-F41834A9285E}"/>
              </a:ext>
            </a:extLst>
          </p:cNvPr>
          <p:cNvSpPr/>
          <p:nvPr/>
        </p:nvSpPr>
        <p:spPr>
          <a:xfrm rot="1612999">
            <a:off x="1258596" y="4293274"/>
            <a:ext cx="3248334" cy="1064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0878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8C5D1A-E909-43CA-99C2-5EEEFEB4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700"/>
              <a:t>Χειρουργείο</a:t>
            </a:r>
            <a:br>
              <a:rPr lang="el-GR" sz="3700"/>
            </a:br>
            <a:endParaRPr lang="el-GR" sz="370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2ADA0AAB-BFAE-4D14-F25A-5680B2D8E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9144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7609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1F2C-1EE7-404C-8B01-20600C5A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Συστηματική θεραπεία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02A0D-E6CB-49B0-8A5F-E11C5C4BA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err="1"/>
              <a:t>Αντιορμονική</a:t>
            </a:r>
            <a:r>
              <a:rPr lang="el-GR" dirty="0"/>
              <a:t> θεραπεία (</a:t>
            </a:r>
            <a:r>
              <a:rPr lang="en-US" dirty="0"/>
              <a:t>Tamoxifen</a:t>
            </a:r>
            <a:r>
              <a:rPr lang="el-GR" dirty="0"/>
              <a:t>)</a:t>
            </a:r>
            <a:r>
              <a:rPr lang="en-US" dirty="0"/>
              <a:t> +</a:t>
            </a:r>
            <a:r>
              <a:rPr lang="el-GR" dirty="0"/>
              <a:t>ΜΣΑΦ</a:t>
            </a:r>
            <a:endParaRPr lang="en-US" dirty="0"/>
          </a:p>
          <a:p>
            <a:pPr lvl="1"/>
            <a:r>
              <a:rPr lang="en-US" dirty="0"/>
              <a:t>75% </a:t>
            </a:r>
            <a:r>
              <a:rPr lang="el-GR" dirty="0"/>
              <a:t>βελτίωση συμπτωμάτων</a:t>
            </a:r>
          </a:p>
          <a:p>
            <a:r>
              <a:rPr lang="el-GR" dirty="0"/>
              <a:t>Αναστολείς </a:t>
            </a:r>
            <a:r>
              <a:rPr lang="el-GR" dirty="0" err="1"/>
              <a:t>κινάσης</a:t>
            </a:r>
            <a:r>
              <a:rPr lang="el-GR" dirty="0"/>
              <a:t> </a:t>
            </a:r>
            <a:r>
              <a:rPr lang="el-GR" dirty="0" err="1"/>
              <a:t>τυροσίνης</a:t>
            </a:r>
            <a:r>
              <a:rPr lang="el-GR" dirty="0"/>
              <a:t> (</a:t>
            </a:r>
            <a:r>
              <a:rPr lang="en-US" dirty="0"/>
              <a:t>imatinib, nilotinib, </a:t>
            </a:r>
            <a:r>
              <a:rPr lang="en-US" b="1" dirty="0"/>
              <a:t>sorafenib, pazopanib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30% βελτίωση</a:t>
            </a:r>
          </a:p>
          <a:p>
            <a:pPr lvl="1"/>
            <a:r>
              <a:rPr lang="el-GR" dirty="0"/>
              <a:t>80% ΜΗ επιδείνωση της νόσου</a:t>
            </a:r>
          </a:p>
          <a:p>
            <a:pPr lvl="1"/>
            <a:r>
              <a:rPr lang="el-GR" dirty="0"/>
              <a:t>20% ΑΥΤΟΜΑΤΗ ΒΕΛΤΙΩΣΗ στους μάρτυρες</a:t>
            </a:r>
          </a:p>
          <a:p>
            <a:r>
              <a:rPr lang="el-GR" dirty="0"/>
              <a:t>Χημειοθεραπεία (</a:t>
            </a:r>
            <a:r>
              <a:rPr lang="en-US" dirty="0"/>
              <a:t>doxorubicin</a:t>
            </a:r>
            <a:r>
              <a:rPr lang="el-GR" dirty="0"/>
              <a:t> ή </a:t>
            </a:r>
            <a:r>
              <a:rPr lang="en-US" dirty="0"/>
              <a:t>“</a:t>
            </a:r>
            <a:r>
              <a:rPr lang="el-GR" dirty="0"/>
              <a:t>σχήμα χαμηλής δόσης</a:t>
            </a:r>
            <a:r>
              <a:rPr lang="en-US" dirty="0"/>
              <a:t>” </a:t>
            </a:r>
            <a:r>
              <a:rPr lang="el-GR" dirty="0"/>
              <a:t>με</a:t>
            </a:r>
            <a:r>
              <a:rPr lang="en-US" dirty="0"/>
              <a:t> methotrexate </a:t>
            </a:r>
            <a:r>
              <a:rPr lang="el-GR" dirty="0"/>
              <a:t>+</a:t>
            </a:r>
            <a:r>
              <a:rPr lang="en-US" dirty="0"/>
              <a:t> vinblastine </a:t>
            </a:r>
            <a:r>
              <a:rPr lang="el-GR" dirty="0"/>
              <a:t>ή</a:t>
            </a:r>
            <a:r>
              <a:rPr lang="en-US" dirty="0"/>
              <a:t> vinorelbine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50%-70% μακροπρόθεσμος έλεγχος της νόσου</a:t>
            </a:r>
          </a:p>
        </p:txBody>
      </p:sp>
    </p:spTree>
    <p:extLst>
      <p:ext uri="{BB962C8B-B14F-4D97-AF65-F5344CB8AC3E}">
        <p14:creationId xmlns:p14="http://schemas.microsoft.com/office/powerpoint/2010/main" val="3774698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F76562-DB77-467D-B044-BC96682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l-GR" dirty="0"/>
              <a:t>Θεραπεία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812EEDC-0135-466B-B20B-B1AB68A582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20" b="1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49325D-8D55-41DA-9D6A-E5EA54A8F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l-GR" sz="2600"/>
              <a:t>Σε περιπτώσεις με σύνδρομο </a:t>
            </a:r>
            <a:r>
              <a:rPr lang="en-US" sz="2600"/>
              <a:t>Gardner </a:t>
            </a:r>
            <a:r>
              <a:rPr lang="el-GR" sz="2600"/>
              <a:t>οι </a:t>
            </a:r>
            <a:r>
              <a:rPr lang="el-GR" sz="2600" err="1"/>
              <a:t>δεσμοειδείς</a:t>
            </a:r>
            <a:r>
              <a:rPr lang="el-GR" sz="2600"/>
              <a:t> όγκοι είναι συνήθως πολλαπλοί και διηθητικοί στο </a:t>
            </a:r>
            <a:r>
              <a:rPr lang="el-GR" sz="2600" err="1"/>
              <a:t>μεσεντέριο</a:t>
            </a:r>
            <a:r>
              <a:rPr lang="el-GR" sz="2600"/>
              <a:t> </a:t>
            </a:r>
          </a:p>
          <a:p>
            <a:r>
              <a:rPr lang="el-GR" sz="2600"/>
              <a:t>Σε αυτές τις περιπτώσεις η χημειοθεραπεία αποτελεί την πρώτη θεραπευτική παρέμβαση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1809E2-1A5A-4935-BBEA-2CCD3D9ED9D2}"/>
              </a:ext>
            </a:extLst>
          </p:cNvPr>
          <p:cNvSpPr txBox="1"/>
          <p:nvPr/>
        </p:nvSpPr>
        <p:spPr>
          <a:xfrm>
            <a:off x="2771800" y="537321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Μετά 3 κύκλους ΧΜΘ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BA0F90-30BA-44B0-AE10-6C9D1CC79A29}"/>
              </a:ext>
            </a:extLst>
          </p:cNvPr>
          <p:cNvSpPr txBox="1"/>
          <p:nvPr/>
        </p:nvSpPr>
        <p:spPr>
          <a:xfrm>
            <a:off x="910077" y="537321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Μετά 3 κύκλους ΧΜΘ</a:t>
            </a:r>
          </a:p>
        </p:txBody>
      </p:sp>
    </p:spTree>
    <p:extLst>
      <p:ext uri="{BB962C8B-B14F-4D97-AF65-F5344CB8AC3E}">
        <p14:creationId xmlns:p14="http://schemas.microsoft.com/office/powerpoint/2010/main" val="3616821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03B14-267A-4F03-93CD-2AD4ACC4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l-GR" dirty="0" err="1"/>
              <a:t>ποτελέσματα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58964-EEFD-452A-AB51-E46D895FF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98% 5ετής επιβίωση</a:t>
            </a:r>
          </a:p>
          <a:p>
            <a:r>
              <a:rPr lang="el-GR" dirty="0"/>
              <a:t>Τοπική υποτροπή μετά χειρουργική επέμβαση</a:t>
            </a:r>
          </a:p>
          <a:p>
            <a:r>
              <a:rPr lang="el-GR" dirty="0"/>
              <a:t>Ανταπόκριση στη θεραπεία</a:t>
            </a:r>
          </a:p>
          <a:p>
            <a:pPr lvl="1"/>
            <a:r>
              <a:rPr lang="el-GR" dirty="0"/>
              <a:t>Ακτινολογικά κριτήρια μεγέθους (</a:t>
            </a:r>
            <a:r>
              <a:rPr lang="en-US" dirty="0"/>
              <a:t>RECIST</a:t>
            </a:r>
            <a:r>
              <a:rPr lang="el-GR" dirty="0"/>
              <a:t>)</a:t>
            </a:r>
            <a:r>
              <a:rPr lang="en-US" dirty="0"/>
              <a:t> </a:t>
            </a:r>
            <a:r>
              <a:rPr lang="el-GR" dirty="0"/>
              <a:t>και ενεργού νόσου (Τ2 </a:t>
            </a:r>
            <a:r>
              <a:rPr lang="en-US" dirty="0"/>
              <a:t>hyperintensity</a:t>
            </a:r>
            <a:r>
              <a:rPr lang="el-GR" dirty="0"/>
              <a:t>)</a:t>
            </a:r>
            <a:endParaRPr lang="en-US" dirty="0"/>
          </a:p>
          <a:p>
            <a:pPr lvl="1"/>
            <a:r>
              <a:rPr lang="el-GR" dirty="0"/>
              <a:t>Συμπτώματα</a:t>
            </a:r>
            <a:r>
              <a:rPr lang="en-US" dirty="0"/>
              <a:t> – </a:t>
            </a:r>
            <a:r>
              <a:rPr lang="el-GR" dirty="0"/>
              <a:t>Εργαλεία αποτίμησης</a:t>
            </a:r>
          </a:p>
          <a:p>
            <a:pPr lvl="1"/>
            <a:r>
              <a:rPr lang="el-GR" dirty="0"/>
              <a:t>Υγρή βιοψία (</a:t>
            </a:r>
            <a:r>
              <a:rPr lang="en-US" dirty="0"/>
              <a:t>CTNNB1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5141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86F3F-7E46-4D57-9960-C48057CE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060848"/>
            <a:ext cx="8363272" cy="1714202"/>
          </a:xfrm>
        </p:spPr>
        <p:txBody>
          <a:bodyPr>
            <a:normAutofit fontScale="90000"/>
          </a:bodyPr>
          <a:lstStyle/>
          <a:p>
            <a:r>
              <a:rPr lang="el-GR" dirty="0"/>
              <a:t>Δεσμοπλαστικός </a:t>
            </a:r>
            <a:r>
              <a:rPr lang="el-GR" dirty="0" err="1"/>
              <a:t>μικροστρογγυλοκυτταρικός</a:t>
            </a:r>
            <a:r>
              <a:rPr lang="el-GR" dirty="0"/>
              <a:t> όγκος (</a:t>
            </a:r>
            <a:r>
              <a:rPr lang="en-US" dirty="0"/>
              <a:t>DSRCT)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8251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60DB59-6F4B-4E87-B86A-48FCC849B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700"/>
              <a:t>Δεσμοπλαστικός </a:t>
            </a:r>
            <a:r>
              <a:rPr lang="el-GR" sz="3700" err="1"/>
              <a:t>μικροστρογγυλοκυτταρικός</a:t>
            </a:r>
            <a:r>
              <a:rPr lang="el-GR" sz="3700"/>
              <a:t> όγκος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9FA02603-F6AC-4ADF-67F3-542DEF232C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1182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5452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909F9-C410-4EF1-9070-543B50E8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Άλλες εντοπίσεις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4D3D8-EE41-48AE-87D6-78732CDD9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Όσχεο</a:t>
            </a:r>
          </a:p>
          <a:p>
            <a:r>
              <a:rPr lang="el-GR" dirty="0" err="1"/>
              <a:t>Υπεζωκότας</a:t>
            </a:r>
            <a:endParaRPr lang="el-GR" dirty="0"/>
          </a:p>
          <a:p>
            <a:r>
              <a:rPr lang="el-GR" dirty="0"/>
              <a:t>Οπίσθιος κρανιακός βόθρος</a:t>
            </a:r>
          </a:p>
          <a:p>
            <a:r>
              <a:rPr lang="el-GR" dirty="0"/>
              <a:t>Οστά</a:t>
            </a:r>
          </a:p>
          <a:p>
            <a:r>
              <a:rPr lang="el-GR" dirty="0"/>
              <a:t>Μαλακά μόρια</a:t>
            </a:r>
          </a:p>
          <a:p>
            <a:r>
              <a:rPr lang="el-GR" dirty="0"/>
              <a:t>Ωοθήκη</a:t>
            </a:r>
          </a:p>
          <a:p>
            <a:r>
              <a:rPr lang="el-GR" dirty="0"/>
              <a:t>Παρωτίδα</a:t>
            </a:r>
          </a:p>
          <a:p>
            <a:r>
              <a:rPr lang="el-GR" dirty="0"/>
              <a:t>Πνεύμονας</a:t>
            </a:r>
          </a:p>
        </p:txBody>
      </p:sp>
    </p:spTree>
    <p:extLst>
      <p:ext uri="{BB962C8B-B14F-4D97-AF65-F5344CB8AC3E}">
        <p14:creationId xmlns:p14="http://schemas.microsoft.com/office/powerpoint/2010/main" val="4105869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23B28C-1197-4F60-9925-76277FFAD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l-GR" dirty="0"/>
              <a:t>Επιδημιολογία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FB1C9523-8117-0DCF-2FC7-91375828B1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661578"/>
              </p:ext>
            </p:extLst>
          </p:nvPr>
        </p:nvGraphicFramePr>
        <p:xfrm>
          <a:off x="457200" y="1600201"/>
          <a:ext cx="8229600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01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614F98-E765-465B-8E40-9EB1CC487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Δεσμοειδείς Όγκοι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C51062-8BB8-43F3-A588-5264D6B2D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349079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dvPS497E2"/>
              </a:rPr>
              <a:t>Ινώδη νεοπλάσματα που προέρχονται από τα </a:t>
            </a:r>
            <a:r>
              <a:rPr lang="el-GR" sz="2400" dirty="0" err="1">
                <a:latin typeface="AdvPS497E2"/>
              </a:rPr>
              <a:t>μυοαπονευρωτικά</a:t>
            </a:r>
            <a:r>
              <a:rPr lang="el-GR" sz="2400" dirty="0">
                <a:latin typeface="AdvPS497E2"/>
              </a:rPr>
              <a:t> πέταλα σε όλο το σώμα.</a:t>
            </a:r>
          </a:p>
          <a:p>
            <a:pPr algn="l"/>
            <a:r>
              <a:rPr lang="el-GR" sz="2400" dirty="0">
                <a:latin typeface="AdvPS497E2"/>
              </a:rPr>
              <a:t>Ορισμός σύμφωνα με τον ΠΟΥ </a:t>
            </a:r>
            <a:r>
              <a:rPr lang="en-US" sz="2400" b="0" i="0" u="none" strike="noStrike" baseline="0" dirty="0">
                <a:latin typeface="AdvPS497E2"/>
              </a:rPr>
              <a:t> “</a:t>
            </a:r>
            <a:r>
              <a:rPr lang="en-US" sz="2400" b="1" i="0" u="none" strike="noStrike" baseline="0" dirty="0">
                <a:latin typeface="AdvPS497E2"/>
              </a:rPr>
              <a:t>clonal</a:t>
            </a:r>
            <a:r>
              <a:rPr lang="en-US" sz="2400" b="0" i="0" u="none" strike="noStrike" baseline="0" dirty="0">
                <a:latin typeface="AdvPS497E2"/>
              </a:rPr>
              <a:t> fibroblastic proliferation that arises in</a:t>
            </a:r>
            <a:r>
              <a:rPr lang="el-GR" sz="2400" b="0" i="0" u="none" strike="noStrike" baseline="0" dirty="0">
                <a:latin typeface="AdvPS497E2"/>
              </a:rPr>
              <a:t> </a:t>
            </a:r>
            <a:r>
              <a:rPr lang="en-US" sz="2400" b="0" i="0" u="none" strike="noStrike" baseline="0" dirty="0">
                <a:latin typeface="AdvPS497E2"/>
              </a:rPr>
              <a:t>the </a:t>
            </a:r>
            <a:r>
              <a:rPr lang="en-US" sz="2400" b="1" i="0" u="none" strike="noStrike" baseline="0" dirty="0">
                <a:latin typeface="AdvPS497E2"/>
              </a:rPr>
              <a:t>deep soft </a:t>
            </a:r>
            <a:r>
              <a:rPr lang="en-US" sz="2400" b="0" i="0" u="none" strike="noStrike" baseline="0" dirty="0">
                <a:latin typeface="AdvPS497E2"/>
              </a:rPr>
              <a:t>tissues and is </a:t>
            </a:r>
            <a:r>
              <a:rPr lang="en-US" sz="2400" b="0" i="0" u="none" strike="noStrike" baseline="0" dirty="0" err="1">
                <a:latin typeface="AdvPS497E2"/>
              </a:rPr>
              <a:t>characterised</a:t>
            </a:r>
            <a:r>
              <a:rPr lang="en-US" sz="2400" b="0" i="0" u="none" strike="noStrike" baseline="0" dirty="0">
                <a:latin typeface="AdvPS497E2"/>
              </a:rPr>
              <a:t> by </a:t>
            </a:r>
            <a:r>
              <a:rPr lang="en-US" sz="2400" b="1" i="0" u="none" strike="noStrike" baseline="0" dirty="0">
                <a:latin typeface="AdvPS497E2"/>
              </a:rPr>
              <a:t>infiltrative</a:t>
            </a:r>
            <a:r>
              <a:rPr lang="el-GR" sz="2400" b="1" i="0" u="none" strike="noStrike" baseline="0" dirty="0">
                <a:latin typeface="AdvPS497E2"/>
              </a:rPr>
              <a:t> </a:t>
            </a:r>
            <a:r>
              <a:rPr lang="en-US" sz="2400" b="1" i="0" u="none" strike="noStrike" baseline="0" dirty="0">
                <a:latin typeface="AdvPS497E2"/>
              </a:rPr>
              <a:t>growth </a:t>
            </a:r>
            <a:r>
              <a:rPr lang="en-US" sz="2400" b="0" i="0" u="none" strike="noStrike" baseline="0" dirty="0">
                <a:latin typeface="AdvPS497E2"/>
              </a:rPr>
              <a:t>and a tendency toward </a:t>
            </a:r>
            <a:r>
              <a:rPr lang="en-US" sz="2400" b="1" i="0" u="none" strike="noStrike" baseline="0" dirty="0">
                <a:latin typeface="AdvPS497E2"/>
              </a:rPr>
              <a:t>local recurrence </a:t>
            </a:r>
            <a:r>
              <a:rPr lang="en-US" sz="2400" b="0" i="0" u="none" strike="noStrike" baseline="0" dirty="0">
                <a:latin typeface="AdvPS497E2"/>
              </a:rPr>
              <a:t>but </a:t>
            </a:r>
            <a:r>
              <a:rPr lang="en-US" sz="2400" b="1" i="0" u="none" strike="noStrike" baseline="0" dirty="0">
                <a:latin typeface="AdvPS497E2"/>
              </a:rPr>
              <a:t>an</a:t>
            </a:r>
            <a:r>
              <a:rPr lang="el-GR" sz="2400" b="1" i="0" u="none" strike="noStrike" baseline="0" dirty="0">
                <a:latin typeface="AdvPS497E2"/>
              </a:rPr>
              <a:t> </a:t>
            </a:r>
            <a:r>
              <a:rPr lang="en-US" sz="2400" b="1" i="0" u="none" strike="noStrike" baseline="0" dirty="0">
                <a:latin typeface="AdvPS497E2"/>
              </a:rPr>
              <a:t>inability </a:t>
            </a:r>
            <a:r>
              <a:rPr lang="en-US" sz="2400" b="0" i="0" u="none" strike="noStrike" baseline="0" dirty="0">
                <a:latin typeface="AdvPS497E2"/>
              </a:rPr>
              <a:t>to metastasize”</a:t>
            </a:r>
            <a:endParaRPr lang="el-GR" sz="2400" b="0" i="0" u="none" strike="noStrike" baseline="0" dirty="0">
              <a:latin typeface="AdvPS497E2"/>
            </a:endParaRPr>
          </a:p>
          <a:p>
            <a:pPr algn="l"/>
            <a:r>
              <a:rPr lang="el-GR" sz="2400" b="0" i="0" u="none" strike="noStrike" baseline="0" dirty="0">
                <a:latin typeface="AdvPS497E2"/>
              </a:rPr>
              <a:t>Καλοήθης όγκοι και τοπικά επιθετική συμπεριφορά</a:t>
            </a:r>
          </a:p>
          <a:p>
            <a:pPr algn="l"/>
            <a:r>
              <a:rPr lang="el-GR" sz="2400" dirty="0">
                <a:latin typeface="AdvPS497E2"/>
              </a:rPr>
              <a:t>Επίπτωση </a:t>
            </a:r>
            <a:r>
              <a:rPr lang="en-US" sz="2400" dirty="0">
                <a:latin typeface="AdvPS497E2"/>
              </a:rPr>
              <a:t>2</a:t>
            </a:r>
            <a:r>
              <a:rPr lang="el-GR" sz="2400" dirty="0">
                <a:latin typeface="AdvPS497E2"/>
              </a:rPr>
              <a:t>-</a:t>
            </a:r>
            <a:r>
              <a:rPr lang="en-US" sz="2400" dirty="0">
                <a:latin typeface="AdvPS497E2"/>
              </a:rPr>
              <a:t>4</a:t>
            </a:r>
            <a:r>
              <a:rPr lang="el-GR" sz="2400" dirty="0">
                <a:latin typeface="AdvPS497E2"/>
              </a:rPr>
              <a:t>/1</a:t>
            </a:r>
            <a:r>
              <a:rPr lang="en-US" sz="2400" dirty="0">
                <a:latin typeface="AdvPS497E2"/>
              </a:rPr>
              <a:t>.</a:t>
            </a:r>
            <a:r>
              <a:rPr lang="el-GR" sz="2400" dirty="0">
                <a:latin typeface="AdvPS497E2"/>
              </a:rPr>
              <a:t>000</a:t>
            </a:r>
            <a:r>
              <a:rPr lang="en-US" sz="2400" dirty="0">
                <a:latin typeface="AdvPS497E2"/>
              </a:rPr>
              <a:t>.</a:t>
            </a:r>
            <a:r>
              <a:rPr lang="el-GR" sz="2400" dirty="0">
                <a:latin typeface="AdvPS497E2"/>
              </a:rPr>
              <a:t>00</a:t>
            </a:r>
            <a:r>
              <a:rPr lang="en-US" sz="2400" dirty="0">
                <a:latin typeface="AdvPS497E2"/>
              </a:rPr>
              <a:t>0</a:t>
            </a:r>
            <a:r>
              <a:rPr lang="el-GR" sz="2400" dirty="0">
                <a:latin typeface="AdvPS497E2"/>
              </a:rPr>
              <a:t> ετησίως</a:t>
            </a:r>
          </a:p>
          <a:p>
            <a:pPr algn="l"/>
            <a:r>
              <a:rPr lang="el-GR" sz="2400" b="0" i="0" u="none" strike="noStrike" baseline="0" dirty="0">
                <a:latin typeface="AdvPS497E2"/>
              </a:rPr>
              <a:t>3</a:t>
            </a:r>
            <a:r>
              <a:rPr lang="el-GR" sz="2400" b="0" i="0" u="none" strike="noStrike" baseline="30000" dirty="0">
                <a:latin typeface="AdvPS497E2"/>
              </a:rPr>
              <a:t>η</a:t>
            </a:r>
            <a:r>
              <a:rPr lang="el-GR" sz="2400" b="0" i="0" u="none" strike="noStrike" baseline="0" dirty="0">
                <a:latin typeface="AdvPS497E2"/>
              </a:rPr>
              <a:t>-4</a:t>
            </a:r>
            <a:r>
              <a:rPr lang="el-GR" sz="2400" b="0" i="0" u="none" strike="noStrike" baseline="30000" dirty="0">
                <a:latin typeface="AdvPS497E2"/>
              </a:rPr>
              <a:t>η</a:t>
            </a:r>
            <a:r>
              <a:rPr lang="el-GR" sz="2400" b="0" i="0" u="none" strike="noStrike" baseline="0" dirty="0">
                <a:latin typeface="AdvPS497E2"/>
              </a:rPr>
              <a:t> δεκαετία της ζωής</a:t>
            </a:r>
            <a:endParaRPr lang="en-US" sz="2400" b="0" i="0" u="none" strike="noStrike" baseline="0" dirty="0">
              <a:latin typeface="AdvPS497E2"/>
            </a:endParaRPr>
          </a:p>
          <a:p>
            <a:pPr algn="l"/>
            <a:r>
              <a:rPr lang="el-GR" sz="2400" b="0" i="0" u="none" strike="noStrike" baseline="0" dirty="0">
                <a:latin typeface="AdvPS497E2"/>
              </a:rPr>
              <a:t>Γυναίκες : Άνδρες 2:1</a:t>
            </a:r>
          </a:p>
        </p:txBody>
      </p:sp>
    </p:spTree>
    <p:extLst>
      <p:ext uri="{BB962C8B-B14F-4D97-AF65-F5344CB8AC3E}">
        <p14:creationId xmlns:p14="http://schemas.microsoft.com/office/powerpoint/2010/main" val="2645888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1A0DA6-1982-47A5-BDE3-8DBD62F6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700"/>
              <a:t>Δεσμοπλαστικός </a:t>
            </a:r>
            <a:r>
              <a:rPr lang="el-GR" sz="3700" err="1"/>
              <a:t>μικροστρογγυλοκυτταρικός</a:t>
            </a:r>
            <a:r>
              <a:rPr lang="el-GR" sz="3700"/>
              <a:t> όγκος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C8061A7-2C08-4E6F-B529-6BD790D564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1" r="14558" b="3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94DA70-5280-43AC-A846-F98167833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400" dirty="0"/>
              <a:t>Μικρά στρογγυλά κύτταρα με μικρή ποσότητα κυτταροπλάσματος </a:t>
            </a:r>
          </a:p>
          <a:p>
            <a:pPr>
              <a:lnSpc>
                <a:spcPct val="90000"/>
              </a:lnSpc>
            </a:pPr>
            <a:r>
              <a:rPr lang="el-GR" sz="2400" dirty="0" err="1"/>
              <a:t>Υπερχρωματικός</a:t>
            </a:r>
            <a:r>
              <a:rPr lang="el-GR" sz="2400" dirty="0"/>
              <a:t> πυρήνα που περιβάλλεται από </a:t>
            </a:r>
            <a:r>
              <a:rPr lang="el-GR" sz="2400" dirty="0" err="1"/>
              <a:t>δεσμοπλαστικό</a:t>
            </a:r>
            <a:r>
              <a:rPr lang="el-GR" sz="2400" dirty="0"/>
              <a:t> στρώμα. 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Τα κύτταρα μπορεί να εμφανίζουν επιθηλιακή, </a:t>
            </a:r>
            <a:r>
              <a:rPr lang="el-GR" sz="2400" dirty="0" err="1"/>
              <a:t>μεσεγχυματική</a:t>
            </a:r>
            <a:r>
              <a:rPr lang="el-GR" sz="2400" dirty="0"/>
              <a:t>, ή </a:t>
            </a:r>
            <a:r>
              <a:rPr lang="el-GR" sz="2400" dirty="0" err="1"/>
              <a:t>νευρωνική</a:t>
            </a:r>
            <a:r>
              <a:rPr lang="el-GR" sz="2400" dirty="0"/>
              <a:t> διαφοροποίηση.</a:t>
            </a:r>
          </a:p>
        </p:txBody>
      </p:sp>
    </p:spTree>
    <p:extLst>
      <p:ext uri="{BB962C8B-B14F-4D97-AF65-F5344CB8AC3E}">
        <p14:creationId xmlns:p14="http://schemas.microsoft.com/office/powerpoint/2010/main" val="3651863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3569752-6BA7-4638-8657-13F481E9FE30}"/>
              </a:ext>
            </a:extLst>
          </p:cNvPr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100" b="0" i="0" kern="1200">
                <a:effectLst/>
                <a:latin typeface="+mj-lt"/>
                <a:ea typeface="+mj-ea"/>
                <a:cs typeface="+mj-cs"/>
              </a:rPr>
              <a:t>Α) DESMIN 20×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100" kern="1200">
                <a:latin typeface="+mj-lt"/>
                <a:ea typeface="+mj-ea"/>
                <a:cs typeface="+mj-cs"/>
              </a:rPr>
              <a:t>Β)NSE 20x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2100" kern="1200">
                <a:latin typeface="+mj-lt"/>
                <a:ea typeface="+mj-ea"/>
                <a:cs typeface="+mj-cs"/>
              </a:rPr>
              <a:t>C) EMA 20x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AE78363-9A41-4D3B-A863-91F06A39F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Η διάγνωση επιβεβαιώνεται από την παρουσία ενός </a:t>
            </a:r>
            <a:r>
              <a:rPr kumimoji="0" lang="el-G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πολυ-φαινοτυπικού</a:t>
            </a:r>
            <a:r>
              <a:rPr kumimoji="0" lang="el-G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ανοσολογικού προφίλ (τα καρκινικά κύτταρα εκφράζουν αρκετές </a:t>
            </a:r>
            <a:r>
              <a:rPr kumimoji="0" lang="el-G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κυτταροκερατίνες</a:t>
            </a:r>
            <a:r>
              <a:rPr kumimoji="0" lang="el-G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(KL1, AE1/AE3), </a:t>
            </a:r>
            <a:r>
              <a:rPr kumimoji="0" lang="el-G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δεσμίνη</a:t>
            </a:r>
            <a:r>
              <a:rPr kumimoji="0" lang="el-G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και </a:t>
            </a:r>
            <a:r>
              <a:rPr kumimoji="0" lang="el-G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νευρονοειδική</a:t>
            </a:r>
            <a:r>
              <a:rPr kumimoji="0" lang="el-G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l-GR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ενολάση</a:t>
            </a:r>
            <a:r>
              <a:rPr kumimoji="0" lang="el-G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)</a:t>
            </a:r>
          </a:p>
          <a:p>
            <a:pPr marL="342900" marR="0" lvl="0" indent="-342900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Μοριακή ταυτοποίηση (FISH, RT-PCR) της μετατόπισης </a:t>
            </a:r>
            <a:r>
              <a:rPr kumimoji="0" lang="el-GR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EWSR1/WT1.</a:t>
            </a:r>
          </a:p>
          <a:p>
            <a:pPr marL="342900" marR="0" lvl="0" indent="-342900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t(11;22)(p13:q12)</a:t>
            </a:r>
            <a:r>
              <a:rPr kumimoji="0" lang="el-GR" sz="24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χιμαιρική πρωτεΐνη</a:t>
            </a:r>
            <a:r>
              <a:rPr kumimoji="0" lang="en-US" sz="24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EWSR1-WT1</a:t>
            </a:r>
            <a:endParaRPr lang="el-GR" sz="24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F13897A-7BFA-4DF9-8AF1-0BC94669F8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903" r="24175" b="3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9766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F3B85F-2B91-4F3F-8425-8B6EB3095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Δεσμοπλαστικός </a:t>
            </a:r>
            <a:r>
              <a:rPr lang="el-GR" dirty="0" err="1"/>
              <a:t>μικροστρογγυλοκυτταρικός</a:t>
            </a:r>
            <a:r>
              <a:rPr lang="el-GR" dirty="0"/>
              <a:t> όγκος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D6B081-296F-47F8-BB64-4E4896C5A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1"/>
          </a:xfrm>
        </p:spPr>
        <p:txBody>
          <a:bodyPr>
            <a:normAutofit fontScale="85000" lnSpcReduction="20000"/>
          </a:bodyPr>
          <a:lstStyle/>
          <a:p>
            <a:r>
              <a:rPr lang="el-GR" dirty="0" err="1"/>
              <a:t>Ενδοκοιλιακή</a:t>
            </a:r>
            <a:r>
              <a:rPr lang="el-GR" dirty="0"/>
              <a:t> εντόπιση</a:t>
            </a:r>
          </a:p>
          <a:p>
            <a:r>
              <a:rPr lang="el-GR" dirty="0"/>
              <a:t>Στο περιτόναιο με επέκταση </a:t>
            </a:r>
            <a:r>
              <a:rPr lang="el-GR" dirty="0" err="1"/>
              <a:t>επίπλουν</a:t>
            </a:r>
            <a:r>
              <a:rPr lang="el-GR" dirty="0"/>
              <a:t> </a:t>
            </a:r>
          </a:p>
          <a:p>
            <a:r>
              <a:rPr lang="el-GR" dirty="0"/>
              <a:t>Ψηλαφητή μάζα κοιλίας</a:t>
            </a:r>
          </a:p>
          <a:p>
            <a:r>
              <a:rPr lang="el-GR" dirty="0"/>
              <a:t>Συμπτωματολογία: άτυπη κυρίως κοιλιακά άλγη </a:t>
            </a:r>
          </a:p>
          <a:p>
            <a:r>
              <a:rPr lang="el-GR" dirty="0"/>
              <a:t>Μακροσκοπικά πολλαπλά οζίδια στο περιτόναιο και το </a:t>
            </a:r>
            <a:r>
              <a:rPr lang="el-GR" dirty="0" err="1"/>
              <a:t>επίπλουν</a:t>
            </a:r>
            <a:r>
              <a:rPr lang="el-GR" dirty="0"/>
              <a:t> διαφόρων μεγεθών και μια συνήθως </a:t>
            </a:r>
            <a:r>
              <a:rPr lang="el-GR" dirty="0" err="1"/>
              <a:t>προεξάρχουσα</a:t>
            </a:r>
            <a:r>
              <a:rPr lang="el-GR" dirty="0"/>
              <a:t> βλάβη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2352C7F-5E32-49BC-9996-40F518B3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5104"/>
            <a:ext cx="9144000" cy="244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75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5F4C9E-1018-40A5-9D5B-EAFC2C59D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Δεσμοπλαστικός </a:t>
            </a:r>
            <a:r>
              <a:rPr lang="el-GR" dirty="0" err="1"/>
              <a:t>μικροστρογγυλοκυτταρικός</a:t>
            </a:r>
            <a:r>
              <a:rPr lang="el-GR" dirty="0"/>
              <a:t> όγκος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6BAE18-3E40-492B-B182-3CB8BDEE9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 fontScale="62500" lnSpcReduction="20000"/>
          </a:bodyPr>
          <a:lstStyle/>
          <a:p>
            <a:r>
              <a:rPr lang="el-GR" dirty="0"/>
              <a:t>Η εντόπιση μπορεί να αφορά το </a:t>
            </a:r>
            <a:r>
              <a:rPr lang="el-GR" dirty="0" err="1"/>
              <a:t>επίπλουν</a:t>
            </a:r>
            <a:r>
              <a:rPr lang="el-GR" dirty="0"/>
              <a:t> </a:t>
            </a:r>
          </a:p>
          <a:p>
            <a:r>
              <a:rPr lang="el-GR" dirty="0"/>
              <a:t>Κατά συνέχεια ιστού τα </a:t>
            </a:r>
            <a:r>
              <a:rPr lang="el-GR" dirty="0" err="1"/>
              <a:t>ενδοκοιλιακά</a:t>
            </a:r>
            <a:r>
              <a:rPr lang="el-GR" dirty="0"/>
              <a:t> όργανα</a:t>
            </a:r>
          </a:p>
          <a:p>
            <a:r>
              <a:rPr lang="el-GR" dirty="0" err="1"/>
              <a:t>Μεθίσταται</a:t>
            </a:r>
            <a:r>
              <a:rPr lang="el-GR" dirty="0"/>
              <a:t> στου λεμφαδένες, στο ήπαρ και τα οστά</a:t>
            </a:r>
          </a:p>
          <a:p>
            <a:r>
              <a:rPr lang="el-GR" dirty="0"/>
              <a:t>Κατά την στιγμή της διάγνωσης 50% υπάρχουν </a:t>
            </a:r>
            <a:r>
              <a:rPr lang="el-GR" dirty="0" err="1"/>
              <a:t>λεμφαδενικές</a:t>
            </a:r>
            <a:r>
              <a:rPr lang="el-GR" dirty="0"/>
              <a:t> </a:t>
            </a:r>
            <a:r>
              <a:rPr lang="el-GR" dirty="0" err="1"/>
              <a:t>μεταστασεις</a:t>
            </a:r>
            <a:r>
              <a:rPr lang="el-GR" dirty="0"/>
              <a:t> </a:t>
            </a:r>
          </a:p>
          <a:p>
            <a:r>
              <a:rPr lang="el-GR" dirty="0"/>
              <a:t>25-50% απομακρυσμένες μεταστάσεις 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37F3ADF-94AB-4FF6-9294-905F49645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668950"/>
            <a:ext cx="6840760" cy="25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91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56C6FC-C33F-4A92-95C9-F0E3A5D0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l-GR" sz="3200"/>
              <a:t>Δεσμοπλαστικός μικροστρογγυλοκυτταρικός όγκος</a:t>
            </a:r>
            <a:br>
              <a:rPr lang="el-GR" sz="3200"/>
            </a:br>
            <a:r>
              <a:rPr lang="el-GR" sz="3200"/>
              <a:t>Θεραπεία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66CB0D-A298-464E-BD89-991ECF7F1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6612" y="1700808"/>
            <a:ext cx="4040188" cy="3951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200" dirty="0"/>
              <a:t>Χειρουργείο-ΑΚΘ-ΧΜΘ</a:t>
            </a:r>
          </a:p>
          <a:p>
            <a:pPr>
              <a:lnSpc>
                <a:spcPct val="90000"/>
              </a:lnSpc>
            </a:pPr>
            <a:r>
              <a:rPr lang="el-GR" sz="2200" dirty="0"/>
              <a:t>Χειρουργική εξαίρεση των βλαβών και </a:t>
            </a:r>
            <a:r>
              <a:rPr lang="el-GR" sz="2200" dirty="0" err="1"/>
              <a:t>λεμφαδενικός</a:t>
            </a:r>
            <a:r>
              <a:rPr lang="el-GR" sz="2200" dirty="0"/>
              <a:t> καθαρισμός</a:t>
            </a:r>
          </a:p>
          <a:p>
            <a:pPr>
              <a:lnSpc>
                <a:spcPct val="90000"/>
              </a:lnSpc>
            </a:pPr>
            <a:r>
              <a:rPr lang="el-GR" sz="2200" dirty="0"/>
              <a:t>Λόγω της έκτασης της νόσου σπάνια επιτυγχάνεται πλήρης εκτομή</a:t>
            </a:r>
          </a:p>
          <a:p>
            <a:pPr>
              <a:lnSpc>
                <a:spcPct val="90000"/>
              </a:lnSpc>
            </a:pPr>
            <a:r>
              <a:rPr lang="el-GR" sz="2200" dirty="0"/>
              <a:t>Η </a:t>
            </a:r>
            <a:r>
              <a:rPr lang="el-GR" sz="2200" dirty="0" err="1"/>
              <a:t>κυτταρομείωση</a:t>
            </a:r>
            <a:r>
              <a:rPr lang="el-GR" sz="2200" dirty="0"/>
              <a:t> σε συνδυασμό με χημειοθεραπεία έχει τα καλύτερα αποτελέσματα σε τοπικά ελεγχόμενη νόσο</a:t>
            </a:r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329DE8DF-4752-43F9-9F34-22C5C5D39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108370"/>
              </p:ext>
            </p:extLst>
          </p:nvPr>
        </p:nvGraphicFramePr>
        <p:xfrm>
          <a:off x="4716016" y="1844824"/>
          <a:ext cx="4041775" cy="385281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41789">
                  <a:extLst>
                    <a:ext uri="{9D8B030D-6E8A-4147-A177-3AD203B41FA5}">
                      <a16:colId xmlns:a16="http://schemas.microsoft.com/office/drawing/2014/main" val="242091179"/>
                    </a:ext>
                  </a:extLst>
                </a:gridCol>
                <a:gridCol w="2399986">
                  <a:extLst>
                    <a:ext uri="{9D8B030D-6E8A-4147-A177-3AD203B41FA5}">
                      <a16:colId xmlns:a16="http://schemas.microsoft.com/office/drawing/2014/main" val="2480306126"/>
                    </a:ext>
                  </a:extLst>
                </a:gridCol>
              </a:tblGrid>
              <a:tr h="307945">
                <a:tc gridSpan="2">
                  <a:txBody>
                    <a:bodyPr/>
                    <a:lstStyle/>
                    <a:p>
                      <a:r>
                        <a:rPr lang="en-US" sz="1400"/>
                        <a:t>Table 1: Local Control Options for DSRCT</a:t>
                      </a:r>
                    </a:p>
                  </a:txBody>
                  <a:tcPr marL="69987" marR="69987" marT="34994" marB="34994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968100"/>
                  </a:ext>
                </a:extLst>
              </a:tr>
              <a:tr h="310861"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Tumor Location</a:t>
                      </a:r>
                      <a:endParaRPr lang="en-US" sz="1400">
                        <a:effectLst/>
                      </a:endParaRPr>
                    </a:p>
                  </a:txBody>
                  <a:tcPr marL="36452" marR="36452" marT="36452" marB="36452" anchor="ctr"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Treatment Options</a:t>
                      </a:r>
                      <a:endParaRPr lang="en-US" sz="1400">
                        <a:effectLst/>
                      </a:endParaRPr>
                    </a:p>
                  </a:txBody>
                  <a:tcPr marL="36452" marR="36452" marT="36452" marB="36452" anchor="ctr"/>
                </a:tc>
                <a:extLst>
                  <a:ext uri="{0D108BD9-81ED-4DB2-BD59-A6C34878D82A}">
                    <a16:rowId xmlns:a16="http://schemas.microsoft.com/office/drawing/2014/main" val="1032923036"/>
                  </a:ext>
                </a:extLst>
              </a:tr>
              <a:tr h="940748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Peritoneal Disease</a:t>
                      </a:r>
                    </a:p>
                  </a:txBody>
                  <a:tcPr marL="36452" marR="36452" marT="36452" marB="36452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Surgery, whole abdominal radiotherapy, continuous hyperthermic peritoneal perfusion</a:t>
                      </a:r>
                    </a:p>
                  </a:txBody>
                  <a:tcPr marL="36452" marR="36452" marT="36452" marB="36452" anchor="ctr"/>
                </a:tc>
                <a:extLst>
                  <a:ext uri="{0D108BD9-81ED-4DB2-BD59-A6C34878D82A}">
                    <a16:rowId xmlns:a16="http://schemas.microsoft.com/office/drawing/2014/main" val="2683154319"/>
                  </a:ext>
                </a:extLst>
              </a:tr>
              <a:tr h="940748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Liver Metastases</a:t>
                      </a:r>
                    </a:p>
                  </a:txBody>
                  <a:tcPr marL="36452" marR="36452" marT="36452" marB="36452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Surgery, stereotactic radiosurgery, radiofrequency ablation, cryoablation, 90Y-microspheres</a:t>
                      </a:r>
                    </a:p>
                  </a:txBody>
                  <a:tcPr marL="36452" marR="36452" marT="36452" marB="36452" anchor="ctr"/>
                </a:tc>
                <a:extLst>
                  <a:ext uri="{0D108BD9-81ED-4DB2-BD59-A6C34878D82A}">
                    <a16:rowId xmlns:a16="http://schemas.microsoft.com/office/drawing/2014/main" val="702028614"/>
                  </a:ext>
                </a:extLst>
              </a:tr>
              <a:tr h="520824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Lung Metastases</a:t>
                      </a:r>
                    </a:p>
                  </a:txBody>
                  <a:tcPr marL="36452" marR="36452" marT="36452" marB="36452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Surgery, stereotactic radiosurgery</a:t>
                      </a:r>
                    </a:p>
                  </a:txBody>
                  <a:tcPr marL="36452" marR="36452" marT="36452" marB="36452" anchor="ctr"/>
                </a:tc>
                <a:extLst>
                  <a:ext uri="{0D108BD9-81ED-4DB2-BD59-A6C34878D82A}">
                    <a16:rowId xmlns:a16="http://schemas.microsoft.com/office/drawing/2014/main" val="3190842701"/>
                  </a:ext>
                </a:extLst>
              </a:tr>
              <a:tr h="520824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Mediastinal Lymph Nodes</a:t>
                      </a:r>
                    </a:p>
                  </a:txBody>
                  <a:tcPr marL="36452" marR="36452" marT="36452" marB="36452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Radiation therapy</a:t>
                      </a:r>
                    </a:p>
                  </a:txBody>
                  <a:tcPr marL="36452" marR="36452" marT="36452" marB="36452" anchor="ctr"/>
                </a:tc>
                <a:extLst>
                  <a:ext uri="{0D108BD9-81ED-4DB2-BD59-A6C34878D82A}">
                    <a16:rowId xmlns:a16="http://schemas.microsoft.com/office/drawing/2014/main" val="3465082643"/>
                  </a:ext>
                </a:extLst>
              </a:tr>
              <a:tr h="310861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Bone Metastases</a:t>
                      </a:r>
                    </a:p>
                  </a:txBody>
                  <a:tcPr marL="36452" marR="36452" marT="36452" marB="36452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Radiation therapy</a:t>
                      </a:r>
                    </a:p>
                  </a:txBody>
                  <a:tcPr marL="36452" marR="36452" marT="36452" marB="36452" anchor="ctr"/>
                </a:tc>
                <a:extLst>
                  <a:ext uri="{0D108BD9-81ED-4DB2-BD59-A6C34878D82A}">
                    <a16:rowId xmlns:a16="http://schemas.microsoft.com/office/drawing/2014/main" val="1389052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861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B285C1-D6A3-4FC5-B27D-633BCF39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654270-9A4E-4D7A-BA0B-E67891F84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56" y="274638"/>
            <a:ext cx="8722288" cy="6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46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58953779-C9E9-40CD-B23A-C45AFEB1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el-GR" sz="3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Δεσμοπλαστικός</a:t>
            </a:r>
            <a:r>
              <a:rPr kumimoji="0" lang="el-GR" sz="3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l-GR" sz="3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μικροστρογγυλοκυτταρικός</a:t>
            </a:r>
            <a:r>
              <a:rPr kumimoji="0" lang="el-GR" sz="3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όγκος</a:t>
            </a:r>
            <a:endParaRPr lang="el-GR" sz="3700" dirty="0"/>
          </a:p>
        </p:txBody>
      </p:sp>
      <p:graphicFrame>
        <p:nvGraphicFramePr>
          <p:cNvPr id="12" name="Θέση περιεχομένου 7">
            <a:extLst>
              <a:ext uri="{FF2B5EF4-FFF2-40B4-BE49-F238E27FC236}">
                <a16:creationId xmlns:a16="http://schemas.microsoft.com/office/drawing/2014/main" id="{2BDB6909-7238-1402-3E42-E41921EC93A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9453363"/>
              </p:ext>
            </p:extLst>
          </p:nvPr>
        </p:nvGraphicFramePr>
        <p:xfrm>
          <a:off x="457200" y="1700808"/>
          <a:ext cx="8229600" cy="442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0095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03C251-DBFB-49DD-B4BA-B20109047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3A7B55C-FE1F-408C-839F-B720FA2B546B}"/>
              </a:ext>
            </a:extLst>
          </p:cNvPr>
          <p:cNvSpPr/>
          <p:nvPr/>
        </p:nvSpPr>
        <p:spPr>
          <a:xfrm>
            <a:off x="2092090" y="2967335"/>
            <a:ext cx="4959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Ευχαριστώ πολύ</a:t>
            </a:r>
          </a:p>
        </p:txBody>
      </p:sp>
    </p:spTree>
    <p:extLst>
      <p:ext uri="{BB962C8B-B14F-4D97-AF65-F5344CB8AC3E}">
        <p14:creationId xmlns:p14="http://schemas.microsoft.com/office/powerpoint/2010/main" val="371640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0C0ABF-E0E4-4D5C-A16E-A927FDBC1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Δεσμοειδείς Όγκοι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FDB0EF-B71D-445C-A99C-D598E1C8F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414721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Εντόπιση:</a:t>
            </a:r>
          </a:p>
          <a:p>
            <a:r>
              <a:rPr lang="el-GR" dirty="0"/>
              <a:t>Οπουδήποτε στο σώμα </a:t>
            </a:r>
          </a:p>
          <a:p>
            <a:r>
              <a:rPr lang="el-GR" dirty="0"/>
              <a:t>Στην κοιλία είτε στο κοιλιακό τοίχωμα είτε στο </a:t>
            </a:r>
            <a:r>
              <a:rPr lang="el-GR" dirty="0" err="1"/>
              <a:t>μεσεντέριο</a:t>
            </a:r>
            <a:endParaRPr lang="el-GR" dirty="0"/>
          </a:p>
          <a:p>
            <a:r>
              <a:rPr lang="el-GR" dirty="0"/>
              <a:t>Συμπτωματολογία: ψηλαφητή μάζα, άλγος, εφιδρώσεις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02AAA4A-1C0F-4249-92E8-F38C3D77A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753524"/>
            <a:ext cx="3404245" cy="39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02DA37C3-6B2A-4B4C-88F0-94D7E1DF1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799" y="1268760"/>
            <a:ext cx="7220401" cy="5420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D4A0E1-5442-468D-860E-68E90B763900}"/>
              </a:ext>
            </a:extLst>
          </p:cNvPr>
          <p:cNvSpPr txBox="1"/>
          <p:nvPr/>
        </p:nvSpPr>
        <p:spPr>
          <a:xfrm>
            <a:off x="251520" y="332656"/>
            <a:ext cx="8507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Μπορεί να εμφανιστεί σε παλιές τομές και συχνά σε τομές καισαρικής τομής σε γυναίκες</a:t>
            </a:r>
            <a:r>
              <a:rPr lang="en-US" dirty="0"/>
              <a:t> </a:t>
            </a:r>
            <a:r>
              <a:rPr lang="el-GR" dirty="0"/>
              <a:t>σαν επώδυνη σκληρή μάζα </a:t>
            </a:r>
          </a:p>
        </p:txBody>
      </p:sp>
    </p:spTree>
    <p:extLst>
      <p:ext uri="{BB962C8B-B14F-4D97-AF65-F5344CB8AC3E}">
        <p14:creationId xmlns:p14="http://schemas.microsoft.com/office/powerpoint/2010/main" val="553948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1017A1-2B78-4F9C-A3CE-3A96517A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l-GR" dirty="0"/>
              <a:t>Κλινική </a:t>
            </a:r>
            <a:r>
              <a:rPr lang="el-GR" dirty="0" err="1"/>
              <a:t>εικονα</a:t>
            </a:r>
            <a:r>
              <a:rPr lang="el-GR" dirty="0"/>
              <a:t> 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932E931-BC28-4A11-8615-B1530608EA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9632" y="3861048"/>
            <a:ext cx="6491064" cy="2499060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770BEF-3D72-F13A-5F8E-CA43044DE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568" y="1600201"/>
            <a:ext cx="8003232" cy="1972815"/>
          </a:xfrm>
        </p:spPr>
        <p:txBody>
          <a:bodyPr>
            <a:normAutofit fontScale="92500"/>
          </a:bodyPr>
          <a:lstStyle/>
          <a:p>
            <a:r>
              <a:rPr lang="el-GR" dirty="0"/>
              <a:t>Μπορεί να είναι από </a:t>
            </a:r>
            <a:r>
              <a:rPr lang="el-GR" dirty="0" err="1"/>
              <a:t>ασυμπτωματική</a:t>
            </a:r>
            <a:r>
              <a:rPr lang="el-GR" dirty="0"/>
              <a:t> με ψηλαφητή μάζα ή οξεία κοιλία λόγω διήθησης κοίλων σπλάγχνων</a:t>
            </a:r>
          </a:p>
          <a:p>
            <a:r>
              <a:rPr lang="el-GR" dirty="0"/>
              <a:t>12-22% τυχαίο εύρημα σε περιπτώσεις χειρουργικής επέμβασης για </a:t>
            </a:r>
            <a:r>
              <a:rPr lang="en-US" dirty="0"/>
              <a:t>FAP</a:t>
            </a:r>
            <a:endParaRPr lang="el-GR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1F02C-B7E0-4C27-9726-3873BDB9194A}"/>
              </a:ext>
            </a:extLst>
          </p:cNvPr>
          <p:cNvSpPr txBox="1"/>
          <p:nvPr/>
        </p:nvSpPr>
        <p:spPr>
          <a:xfrm>
            <a:off x="1691680" y="3858545"/>
            <a:ext cx="181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Συμπαγής μορφή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4FBD94-6FC3-499B-98AE-3D89C6FB9DF5}"/>
              </a:ext>
            </a:extLst>
          </p:cNvPr>
          <p:cNvSpPr txBox="1"/>
          <p:nvPr/>
        </p:nvSpPr>
        <p:spPr>
          <a:xfrm>
            <a:off x="5364088" y="3861048"/>
            <a:ext cx="181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Διηθητική μορφή</a:t>
            </a:r>
          </a:p>
        </p:txBody>
      </p:sp>
    </p:spTree>
    <p:extLst>
      <p:ext uri="{BB962C8B-B14F-4D97-AF65-F5344CB8AC3E}">
        <p14:creationId xmlns:p14="http://schemas.microsoft.com/office/powerpoint/2010/main" val="407794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3D7945-8F14-419A-9334-7A30DE96B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Αιτιολογία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E800D4-27E3-4592-A12F-D0A0A4B1B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β-</a:t>
            </a:r>
            <a:r>
              <a:rPr lang="en-US" sz="2800" dirty="0"/>
              <a:t>catenin</a:t>
            </a:r>
            <a:r>
              <a:rPr lang="el-GR" sz="2800" dirty="0"/>
              <a:t> (Σποραδικό </a:t>
            </a:r>
            <a:r>
              <a:rPr lang="en-US" sz="2800" dirty="0"/>
              <a:t>80</a:t>
            </a:r>
            <a:r>
              <a:rPr lang="el-GR" sz="2800" dirty="0"/>
              <a:t>%</a:t>
            </a:r>
            <a:r>
              <a:rPr lang="en-US" sz="2800" dirty="0"/>
              <a:t>-98</a:t>
            </a:r>
            <a:r>
              <a:rPr lang="el-GR" sz="2800" dirty="0"/>
              <a:t>%</a:t>
            </a:r>
            <a:r>
              <a:rPr lang="en-US" sz="2800" dirty="0"/>
              <a:t> vs FAP 60</a:t>
            </a:r>
            <a:r>
              <a:rPr lang="el-GR" sz="2800" dirty="0"/>
              <a:t>%</a:t>
            </a:r>
            <a:r>
              <a:rPr lang="en-US" sz="2800" dirty="0"/>
              <a:t>-100</a:t>
            </a:r>
            <a:r>
              <a:rPr lang="el-GR" sz="2800" dirty="0"/>
              <a:t>%)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3E810AB-3972-454F-9690-9DFECCFB8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564904"/>
            <a:ext cx="6084168" cy="342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8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444597-3AA0-40F6-AD7D-286DC2AE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l-GR" dirty="0"/>
              <a:t>Αιτιολογία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5C57BD36-3EC5-740E-D1B9-DCA07D0533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914079"/>
              </p:ext>
            </p:extLst>
          </p:nvPr>
        </p:nvGraphicFramePr>
        <p:xfrm>
          <a:off x="755576" y="1417638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929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96DC96-1936-42C1-A2DE-FABB8A77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Διάγνωση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3AA5DC-9FCE-4D95-AA59-32C575DDA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679" y="2420888"/>
            <a:ext cx="5040042" cy="3969928"/>
          </a:xfrm>
        </p:spPr>
        <p:txBody>
          <a:bodyPr>
            <a:normAutofit/>
          </a:bodyPr>
          <a:lstStyle/>
          <a:p>
            <a:r>
              <a:rPr lang="el-GR" sz="2400" dirty="0"/>
              <a:t>Βιοψία με </a:t>
            </a:r>
            <a:r>
              <a:rPr lang="en-US" sz="2400" dirty="0" err="1"/>
              <a:t>tru</a:t>
            </a:r>
            <a:r>
              <a:rPr lang="en-US" sz="2400" dirty="0"/>
              <a:t>-cut </a:t>
            </a:r>
            <a:r>
              <a:rPr lang="el-GR" sz="2400" dirty="0"/>
              <a:t>βελόνα</a:t>
            </a:r>
          </a:p>
          <a:p>
            <a:r>
              <a:rPr lang="el-GR" sz="2400" dirty="0"/>
              <a:t>Εξειδικευμένο παθολογοανατόμο ΜΣΚ</a:t>
            </a:r>
          </a:p>
          <a:p>
            <a:r>
              <a:rPr lang="el-GR" sz="2400" dirty="0"/>
              <a:t>Μορφολογία (ατρακτοειδή κύτταρα σε στρώμα κολλαγόνου)</a:t>
            </a:r>
            <a:endParaRPr lang="en-US" sz="2000" dirty="0"/>
          </a:p>
          <a:p>
            <a:r>
              <a:rPr lang="el-GR" sz="2400" dirty="0"/>
              <a:t>Διαφορετικοί ιστολογικοί </a:t>
            </a:r>
            <a:r>
              <a:rPr lang="el-GR" sz="2400" dirty="0" err="1"/>
              <a:t>υπότυποι</a:t>
            </a:r>
            <a:r>
              <a:rPr lang="el-GR" sz="2400" dirty="0"/>
              <a:t> </a:t>
            </a:r>
            <a:br>
              <a:rPr lang="el-GR" sz="2400" dirty="0"/>
            </a:br>
            <a:r>
              <a:rPr lang="el-GR" sz="2400" dirty="0"/>
              <a:t>(</a:t>
            </a:r>
            <a:r>
              <a:rPr lang="el-GR" sz="2400" dirty="0" err="1"/>
              <a:t>κυτταροπενικός</a:t>
            </a:r>
            <a:r>
              <a:rPr lang="el-GR" sz="2400" dirty="0"/>
              <a:t>, χηλοειδής </a:t>
            </a:r>
            <a:r>
              <a:rPr lang="el-GR" sz="2400" dirty="0" err="1"/>
              <a:t>κτλ</a:t>
            </a:r>
            <a:r>
              <a:rPr lang="el-GR" sz="2400" dirty="0"/>
              <a:t>)</a:t>
            </a:r>
          </a:p>
          <a:p>
            <a:endParaRPr lang="el-GR" dirty="0"/>
          </a:p>
        </p:txBody>
      </p:sp>
      <p:pic>
        <p:nvPicPr>
          <p:cNvPr id="2050" name="Picture 2" descr="Pathology Outlines - Fibromatosis-desmoid">
            <a:extLst>
              <a:ext uri="{FF2B5EF4-FFF2-40B4-BE49-F238E27FC236}">
                <a16:creationId xmlns:a16="http://schemas.microsoft.com/office/drawing/2014/main" id="{D3D9B29E-CEDD-436B-B737-07622F98DE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3083024" cy="232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4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96DC96-1936-42C1-A2DE-FABB8A77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Διάγνωση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3AA5DC-9FCE-4D95-AA59-32C575DDA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86" y="1763328"/>
            <a:ext cx="4752010" cy="4545992"/>
          </a:xfrm>
        </p:spPr>
        <p:txBody>
          <a:bodyPr>
            <a:normAutofit fontScale="70000" lnSpcReduction="20000"/>
          </a:bodyPr>
          <a:lstStyle/>
          <a:p>
            <a:r>
              <a:rPr lang="el-GR" sz="2900" dirty="0" err="1"/>
              <a:t>Ανοσοϊστοχημεία</a:t>
            </a:r>
            <a:r>
              <a:rPr lang="el-GR" sz="2900" dirty="0"/>
              <a:t> </a:t>
            </a:r>
            <a:endParaRPr lang="en-US" sz="2900" dirty="0"/>
          </a:p>
          <a:p>
            <a:pPr lvl="1"/>
            <a:r>
              <a:rPr lang="el-GR" sz="2500" dirty="0"/>
              <a:t>β-</a:t>
            </a:r>
            <a:r>
              <a:rPr lang="en-US" sz="2500" dirty="0"/>
              <a:t>catenin</a:t>
            </a:r>
            <a:endParaRPr lang="el-GR" sz="2500" dirty="0"/>
          </a:p>
          <a:p>
            <a:pPr lvl="1"/>
            <a:r>
              <a:rPr lang="en-US" sz="2500" dirty="0"/>
              <a:t>SMA</a:t>
            </a:r>
          </a:p>
          <a:p>
            <a:pPr lvl="1"/>
            <a:r>
              <a:rPr lang="el-GR" sz="2500" dirty="0"/>
              <a:t>ΔΔ 30% εσφαλμένη διάγνωση</a:t>
            </a:r>
            <a:endParaRPr lang="en-US" sz="2500" dirty="0"/>
          </a:p>
          <a:p>
            <a:pPr lvl="1"/>
            <a:r>
              <a:rPr lang="el-GR" sz="2500" dirty="0"/>
              <a:t>χαμηλόβαθμο</a:t>
            </a:r>
            <a:r>
              <a:rPr lang="en-US" sz="2500" dirty="0"/>
              <a:t> </a:t>
            </a:r>
            <a:r>
              <a:rPr lang="el-GR" sz="2500" dirty="0" err="1"/>
              <a:t>ινομυοβλαστικό</a:t>
            </a:r>
            <a:r>
              <a:rPr lang="el-GR" sz="2500" dirty="0"/>
              <a:t> σάρκωμα, </a:t>
            </a:r>
            <a:r>
              <a:rPr lang="en-US" sz="2500" dirty="0"/>
              <a:t>GIST</a:t>
            </a:r>
            <a:endParaRPr lang="el-GR" sz="2500" dirty="0"/>
          </a:p>
          <a:p>
            <a:r>
              <a:rPr lang="el-GR" sz="2900" dirty="0"/>
              <a:t>Μοριακός έλεγχος</a:t>
            </a:r>
            <a:endParaRPr lang="en-US" sz="2900" dirty="0"/>
          </a:p>
          <a:p>
            <a:pPr lvl="1"/>
            <a:r>
              <a:rPr lang="en-US" sz="2500" dirty="0"/>
              <a:t>CTNNB1  ~90% </a:t>
            </a:r>
            <a:r>
              <a:rPr lang="el-GR" sz="2500" dirty="0"/>
              <a:t>κυρίως </a:t>
            </a:r>
            <a:r>
              <a:rPr lang="el-GR" sz="2500" dirty="0" err="1"/>
              <a:t>εξώνιο</a:t>
            </a:r>
            <a:r>
              <a:rPr lang="el-GR" sz="2500" dirty="0"/>
              <a:t> </a:t>
            </a:r>
            <a:r>
              <a:rPr lang="en-US" sz="2500" dirty="0"/>
              <a:t>3; </a:t>
            </a:r>
            <a:r>
              <a:rPr lang="el-GR" sz="2500" dirty="0"/>
              <a:t>Πιο συχνές μεταλλάξεις </a:t>
            </a:r>
            <a:r>
              <a:rPr lang="en-US" sz="2500" dirty="0"/>
              <a:t>T41A, S45F </a:t>
            </a:r>
            <a:r>
              <a:rPr lang="el-GR" sz="2500" dirty="0"/>
              <a:t>και</a:t>
            </a:r>
            <a:r>
              <a:rPr lang="en-US" sz="2500" dirty="0"/>
              <a:t> S45P </a:t>
            </a:r>
            <a:r>
              <a:rPr lang="el-GR" sz="2500" dirty="0"/>
              <a:t>και </a:t>
            </a:r>
            <a:r>
              <a:rPr lang="en-US" sz="2500" dirty="0"/>
              <a:t>APC</a:t>
            </a:r>
          </a:p>
          <a:p>
            <a:r>
              <a:rPr lang="el-GR" sz="2900" dirty="0"/>
              <a:t>Οι μεταλλάξεις είναι </a:t>
            </a:r>
            <a:r>
              <a:rPr lang="el-GR" sz="2900" dirty="0" err="1"/>
              <a:t>παθογνωμονικές</a:t>
            </a:r>
            <a:r>
              <a:rPr lang="el-GR" sz="2900" dirty="0"/>
              <a:t> για τους </a:t>
            </a:r>
            <a:r>
              <a:rPr lang="el-GR" sz="2900" dirty="0" err="1"/>
              <a:t>δεσμοειδείς</a:t>
            </a:r>
            <a:r>
              <a:rPr lang="el-GR" sz="2900" dirty="0"/>
              <a:t> όγκους και αποκλείεται έτσι η πιθανότητα </a:t>
            </a:r>
            <a:r>
              <a:rPr lang="el-GR" sz="2900" dirty="0" err="1"/>
              <a:t>οικογενούς</a:t>
            </a:r>
            <a:r>
              <a:rPr lang="el-GR" sz="2900" dirty="0"/>
              <a:t> </a:t>
            </a:r>
            <a:r>
              <a:rPr lang="el-GR" sz="2900" dirty="0" err="1"/>
              <a:t>πολυποδίασης</a:t>
            </a:r>
            <a:r>
              <a:rPr lang="el-GR" sz="2900" dirty="0"/>
              <a:t> ειδικά σε νέους ασθενείς και </a:t>
            </a:r>
            <a:r>
              <a:rPr lang="el-GR" sz="2900" dirty="0" err="1"/>
              <a:t>δεσμοειδή</a:t>
            </a:r>
            <a:r>
              <a:rPr lang="el-GR" sz="2900" dirty="0"/>
              <a:t> όγκο </a:t>
            </a:r>
            <a:r>
              <a:rPr lang="el-GR" sz="2900" dirty="0" err="1"/>
              <a:t>μεσεντερίου</a:t>
            </a:r>
            <a:endParaRPr lang="el-GR" sz="2900" dirty="0"/>
          </a:p>
          <a:p>
            <a:endParaRPr lang="el-GR" sz="2900" dirty="0"/>
          </a:p>
          <a:p>
            <a:endParaRPr lang="el-GR" dirty="0"/>
          </a:p>
        </p:txBody>
      </p:sp>
      <p:pic>
        <p:nvPicPr>
          <p:cNvPr id="2050" name="Picture 2" descr="Pathology Outlines - Fibromatosis-desmoid">
            <a:extLst>
              <a:ext uri="{FF2B5EF4-FFF2-40B4-BE49-F238E27FC236}">
                <a16:creationId xmlns:a16="http://schemas.microsoft.com/office/drawing/2014/main" id="{D3D9B29E-CEDD-436B-B737-07622F98DE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3083024" cy="232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94202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925</Words>
  <Application>Microsoft Office PowerPoint</Application>
  <PresentationFormat>On-screen Show (4:3)</PresentationFormat>
  <Paragraphs>143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AdvPS497E2</vt:lpstr>
      <vt:lpstr>Arial</vt:lpstr>
      <vt:lpstr>Calibri</vt:lpstr>
      <vt:lpstr>Θέμα του Office</vt:lpstr>
      <vt:lpstr>Δεσμοειδείς Όγκοι</vt:lpstr>
      <vt:lpstr>Δεσμοειδείς Όγκοι</vt:lpstr>
      <vt:lpstr>Δεσμοειδείς Όγκοι</vt:lpstr>
      <vt:lpstr>PowerPoint Presentation</vt:lpstr>
      <vt:lpstr>Κλινική εικονα </vt:lpstr>
      <vt:lpstr>Αιτιολογία</vt:lpstr>
      <vt:lpstr>Αιτιολογία</vt:lpstr>
      <vt:lpstr>Διάγνωση</vt:lpstr>
      <vt:lpstr>Διάγνωση</vt:lpstr>
      <vt:lpstr>Θεραπεία</vt:lpstr>
      <vt:lpstr>Θεραπευτικός Αλγόριθμος </vt:lpstr>
      <vt:lpstr>Χειρουργείο </vt:lpstr>
      <vt:lpstr>Συστηματική θεραπεία</vt:lpstr>
      <vt:lpstr>Θεραπεία</vt:lpstr>
      <vt:lpstr>Aποτελέσματα</vt:lpstr>
      <vt:lpstr>Δεσμοπλαστικός μικροστρογγυλοκυτταρικός όγκος (DSRCT)</vt:lpstr>
      <vt:lpstr>Δεσμοπλαστικός μικροστρογγυλοκυτταρικός όγκος</vt:lpstr>
      <vt:lpstr>Άλλες εντοπίσεις</vt:lpstr>
      <vt:lpstr>Επιδημιολογία</vt:lpstr>
      <vt:lpstr>Δεσμοπλαστικός μικροστρογγυλοκυτταρικός όγκος</vt:lpstr>
      <vt:lpstr>PowerPoint Presentation</vt:lpstr>
      <vt:lpstr>Δεσμοπλαστικός μικροστρογγυλοκυτταρικός όγκος</vt:lpstr>
      <vt:lpstr>Δεσμοπλαστικός μικροστρογγυλοκυτταρικός όγκος</vt:lpstr>
      <vt:lpstr>Δεσμοπλαστικός μικροστρογγυλοκυτταρικός όγκος Θεραπεία</vt:lpstr>
      <vt:lpstr>PowerPoint Presentation</vt:lpstr>
      <vt:lpstr>Δεσμοπλαστικός μικροστρογγυλοκυτταρικός όγκος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Στρωματικοί όγκοι του ΓΕΣ(Gastrointestinal Stromal Tumours)</dc:title>
  <dc:creator>nmemos</dc:creator>
  <cp:lastModifiedBy>Pantelis Antonakis</cp:lastModifiedBy>
  <cp:revision>84</cp:revision>
  <dcterms:created xsi:type="dcterms:W3CDTF">2022-04-13T16:33:31Z</dcterms:created>
  <dcterms:modified xsi:type="dcterms:W3CDTF">2022-04-15T13:57:30Z</dcterms:modified>
</cp:coreProperties>
</file>