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258" r:id="rId3"/>
    <p:sldId id="259" r:id="rId4"/>
    <p:sldId id="309" r:id="rId5"/>
    <p:sldId id="317" r:id="rId6"/>
    <p:sldId id="318" r:id="rId7"/>
    <p:sldId id="265" r:id="rId8"/>
    <p:sldId id="266" r:id="rId9"/>
    <p:sldId id="274" r:id="rId10"/>
    <p:sldId id="319" r:id="rId11"/>
    <p:sldId id="268" r:id="rId12"/>
    <p:sldId id="320" r:id="rId13"/>
    <p:sldId id="270" r:id="rId14"/>
    <p:sldId id="321" r:id="rId15"/>
    <p:sldId id="302" r:id="rId16"/>
    <p:sldId id="296" r:id="rId17"/>
    <p:sldId id="313" r:id="rId18"/>
    <p:sldId id="301" r:id="rId19"/>
    <p:sldId id="271" r:id="rId20"/>
    <p:sldId id="263" r:id="rId21"/>
    <p:sldId id="272" r:id="rId22"/>
    <p:sldId id="276" r:id="rId23"/>
    <p:sldId id="327" r:id="rId24"/>
    <p:sldId id="290" r:id="rId25"/>
    <p:sldId id="280" r:id="rId26"/>
    <p:sldId id="322" r:id="rId27"/>
    <p:sldId id="282" r:id="rId28"/>
    <p:sldId id="293" r:id="rId29"/>
    <p:sldId id="315" r:id="rId30"/>
    <p:sldId id="303" r:id="rId31"/>
    <p:sldId id="310" r:id="rId32"/>
    <p:sldId id="305" r:id="rId33"/>
    <p:sldId id="323" r:id="rId34"/>
    <p:sldId id="324" r:id="rId35"/>
    <p:sldId id="325" r:id="rId36"/>
    <p:sldId id="306" r:id="rId37"/>
    <p:sldId id="307" r:id="rId38"/>
    <p:sldId id="311" r:id="rId39"/>
    <p:sldId id="289" r:id="rId40"/>
    <p:sldId id="299" r:id="rId41"/>
    <p:sldId id="326" r:id="rId42"/>
    <p:sldId id="284" r:id="rId43"/>
  </p:sldIdLst>
  <p:sldSz cx="12192000" cy="6858000"/>
  <p:notesSz cx="6797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90129" autoAdjust="0"/>
  </p:normalViewPr>
  <p:slideViewPr>
    <p:cSldViewPr snapToGrid="0">
      <p:cViewPr varScale="1">
        <p:scale>
          <a:sx n="99" d="100"/>
          <a:sy n="99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53337-6EBB-4564-949F-65D95E340B38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3D531-C84A-4C58-AD02-8524CCA1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27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3D531-C84A-4C58-AD02-8524CCA1CA5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15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1E408-22B8-45B7-B76A-E98D85969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37F95-7EEC-459A-9D75-41778356C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8BAB4-88BE-424B-B913-4ACEA38B6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138B3-645C-467B-94D0-F5FF496BE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3BFFB-94DB-486E-996E-0609A860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8D22-CABA-464A-B27F-99718509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B7518-33C5-4E03-BB3A-9845B35B9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A12B2-7DD7-4C63-8120-A80BD4791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D173D-ECD1-4CC5-B314-AB13C02FF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1E6B5-57EF-4855-885C-5AC5DA2D7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70FB2-F071-40C8-B8E6-856AC3DB6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B21E2-C4B5-45D6-ABAD-7D247A4C4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65A5F-9509-44DC-97A8-D6BA5700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0198B-BA7E-4346-BDEB-DFA525363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E0703-E836-42CD-A36E-6592675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4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89410-C0BE-4980-8B9D-0F924460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5BE1B-46E8-47EF-A26A-E4CC55038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9C988-7825-476A-AB58-DB4AFCB3F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BF617-3758-4325-B0E4-44A8A604B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A5449C-843D-4BB7-9D9B-10F03F89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6E734-5D9D-4D75-9D92-17789590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4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4E98-0E42-4401-AA79-A53EAEC02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035A8-C677-4001-B435-2B0C07808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E5D3F2-A4EF-483C-98EA-A0955C775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FF09B-99B6-432F-9DA7-2E82B7A39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BE0DB-15DF-425F-B792-5CB665ED9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FDF4BA-FB2B-4740-A952-EE4B40A56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04C35C-B0BC-41E5-82DB-D43DB5AA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3A72CF-5D32-4B8A-B625-F5410CE84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85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ED73-1939-403F-95A4-B828862D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089835-8164-4D85-9E61-D245167A7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F393C1-EC1C-49AD-914C-5B4B9C6F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3E318-6A3A-449F-8B95-2B8A27EB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6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1AAF7-B170-4B03-8790-1C26EC929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D1D1C-FEDB-40A4-98A8-3C89B15C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8C199-69D5-4687-A9D3-BD244C174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4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2B0E6-F161-414C-8A89-3411222BD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73145-3ACE-4535-A439-B047B841A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E9125-9E9D-419A-B33A-B8DB14D51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93279-A6A8-400B-8EEC-19C72492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C1856-5663-40A2-BAF5-93474112A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E05E6-FEF2-40F2-80F1-A6F66932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3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1E554-B578-4C8F-85FB-7457D7EF0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953BAE-53F5-41ED-A962-30637BCB9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1D571-D029-4C07-99A3-F3F9378B4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B3C4E-9803-42AF-8201-577513393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BF2D8-B116-42C4-A5C4-B15494869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A2FC5-51CD-4639-A8CC-A081CE379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6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293FD-51EB-4539-9839-DDD875A0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067740-ED1E-495C-B53D-D82965D12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A2ABA-E85C-4D49-8FFF-DFFB51BBD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E6ABA-C9FE-4C59-9837-7FE521B26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E0180-62F5-4BEB-9AF2-2A1AB1521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894C60-D64B-4443-BBA0-9C88C5070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5E778-5DAC-4FEB-AC21-3F1FF850C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34B54-D321-4FD8-A1B8-5D8A6DDC6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C083B-43A6-44A0-B85C-2FCBC1943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702AF-51B4-418C-8935-575C0360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07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C748F-D2D9-47BF-A80C-E5B8AB70A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2FB3A-04AD-45DF-9A05-C30B8CDEC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88A71-3F4A-4757-A6A7-291C4D8552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2588E-7F63-4E0A-BF00-33EEDDFD061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9A92A-8CA3-48E8-BB64-C74F15A9D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00E56-2363-4AA4-AE51-F77C0C1E8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3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8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1.png"/><Relationship Id="rId10" Type="http://schemas.openxmlformats.org/officeDocument/2006/relationships/image" Target="../media/image84.jpg"/><Relationship Id="rId4" Type="http://schemas.openxmlformats.org/officeDocument/2006/relationships/image" Target="../media/image80.png"/><Relationship Id="rId9" Type="http://schemas.openxmlformats.org/officeDocument/2006/relationships/image" Target="../media/image83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BF79-82B9-493D-A260-11D13DBFA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764" y="557243"/>
            <a:ext cx="11702472" cy="2677648"/>
          </a:xfrm>
        </p:spPr>
        <p:txBody>
          <a:bodyPr/>
          <a:lstStyle/>
          <a:p>
            <a:pPr algn="ctr"/>
            <a:r>
              <a:rPr lang="el-GR" sz="4400" dirty="0" err="1">
                <a:latin typeface="+mn-lt"/>
              </a:rPr>
              <a:t>Στρωματικοί</a:t>
            </a:r>
            <a:r>
              <a:rPr lang="el-GR" sz="4400" dirty="0">
                <a:latin typeface="+mn-lt"/>
              </a:rPr>
              <a:t> όγκοι του γαστρεντερικού</a:t>
            </a:r>
            <a:br>
              <a:rPr lang="el-GR" sz="4400" dirty="0">
                <a:latin typeface="+mn-lt"/>
              </a:rPr>
            </a:br>
            <a:r>
              <a:rPr lang="el-GR" sz="4400" dirty="0">
                <a:latin typeface="+mn-lt"/>
              </a:rPr>
              <a:t>Ιστολογική ταυτοποίηση και μοριακή ταξινόμηση</a:t>
            </a:r>
            <a:br>
              <a:rPr lang="en-US" sz="4400" dirty="0">
                <a:latin typeface="+mn-lt"/>
              </a:rPr>
            </a:br>
            <a:endParaRPr lang="en-US" sz="4400" dirty="0">
              <a:latin typeface="+mn-lt"/>
            </a:endParaRPr>
          </a:p>
        </p:txBody>
      </p:sp>
      <p:sp>
        <p:nvSpPr>
          <p:cNvPr id="3" name="2 - TextBox"/>
          <p:cNvSpPr txBox="1"/>
          <p:nvPr/>
        </p:nvSpPr>
        <p:spPr>
          <a:xfrm>
            <a:off x="8215745" y="5694218"/>
            <a:ext cx="3976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5863565" y="4137472"/>
            <a:ext cx="5814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sz="2800" b="1" dirty="0" err="1"/>
              <a:t>Π.Κορκολοπούλου</a:t>
            </a:r>
            <a:endParaRPr lang="el-GR" sz="2800" b="1" dirty="0"/>
          </a:p>
          <a:p>
            <a:pPr algn="ctr" eaLnBrk="0" hangingPunct="0"/>
            <a:endParaRPr lang="el-GR" sz="2800" b="1" dirty="0"/>
          </a:p>
          <a:p>
            <a:pPr algn="ctr" eaLnBrk="0" hangingPunct="0"/>
            <a:r>
              <a:rPr lang="el-GR" sz="2800" b="1" dirty="0"/>
              <a:t>Α΄ Εργαστήριο Παθολογικής Ανατομικής Πανεπιστημίου Αθηνών</a:t>
            </a:r>
            <a:endParaRPr lang="en-US" sz="2800" b="1" dirty="0"/>
          </a:p>
          <a:p>
            <a:pPr algn="ctr" eaLnBrk="0" hangingPunct="0"/>
            <a:r>
              <a:rPr lang="el-GR" sz="2800" b="1" dirty="0"/>
              <a:t>Λαϊκό Νοσοκομείο</a:t>
            </a:r>
          </a:p>
        </p:txBody>
      </p:sp>
    </p:spTree>
    <p:extLst>
      <p:ext uri="{BB962C8B-B14F-4D97-AF65-F5344CB8AC3E}">
        <p14:creationId xmlns:p14="http://schemas.microsoft.com/office/powerpoint/2010/main" val="75361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B18B4-5AED-439D-B4BD-A948985C478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9312" y="1200607"/>
            <a:ext cx="10493375" cy="4446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dirty="0"/>
              <a:t>Ορισμός </a:t>
            </a:r>
            <a:r>
              <a:rPr lang="en-US" sz="1800" dirty="0"/>
              <a:t>: </a:t>
            </a:r>
            <a:r>
              <a:rPr lang="el-GR" sz="1800" dirty="0" err="1"/>
              <a:t>Μεσεγχυματικά</a:t>
            </a:r>
            <a:r>
              <a:rPr lang="el-GR" sz="1800" dirty="0"/>
              <a:t> νεοπλάσματα με </a:t>
            </a:r>
            <a:r>
              <a:rPr lang="el-GR" sz="1800" b="1" dirty="0"/>
              <a:t>ποικίλλουσα βιολογική συμπεριφορά</a:t>
            </a:r>
            <a:r>
              <a:rPr lang="en-US" sz="1800" dirty="0"/>
              <a:t>, </a:t>
            </a:r>
            <a:r>
              <a:rPr lang="el-GR" sz="1800" dirty="0"/>
              <a:t>τα οποία </a:t>
            </a:r>
            <a:r>
              <a:rPr lang="el-GR" sz="1800" b="1" dirty="0"/>
              <a:t>χαρακτηρίζονται από διαφοροποίηση προς τα διάμεσα κύτταρα του</a:t>
            </a:r>
            <a:r>
              <a:rPr lang="en-US" sz="1800" b="1" dirty="0"/>
              <a:t> </a:t>
            </a:r>
            <a:r>
              <a:rPr lang="en-US" sz="1800" b="1" dirty="0" err="1"/>
              <a:t>Cajal</a:t>
            </a:r>
            <a:r>
              <a:rPr lang="en-US" sz="1800" dirty="0"/>
              <a:t> (ICC)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l-GR" sz="1800" dirty="0"/>
              <a:t>Εντόπιση</a:t>
            </a:r>
            <a:r>
              <a:rPr lang="en-US" sz="1800" dirty="0"/>
              <a:t>:      </a:t>
            </a:r>
            <a:r>
              <a:rPr lang="el-GR" sz="1800" dirty="0"/>
              <a:t>    </a:t>
            </a:r>
            <a:r>
              <a:rPr lang="el-GR" sz="1800" b="1" dirty="0"/>
              <a:t>Στόμαχος</a:t>
            </a:r>
            <a:r>
              <a:rPr lang="en-US" sz="1800" b="1" dirty="0"/>
              <a:t> 54%</a:t>
            </a:r>
          </a:p>
          <a:p>
            <a:pPr marL="0" indent="0">
              <a:buNone/>
            </a:pPr>
            <a:r>
              <a:rPr lang="en-US" sz="1800" dirty="0"/>
              <a:t>                            </a:t>
            </a:r>
            <a:r>
              <a:rPr lang="el-GR" sz="1800" b="1" dirty="0"/>
              <a:t>Λεπτό έντερο </a:t>
            </a:r>
            <a:r>
              <a:rPr lang="en-US" sz="1800" b="1" dirty="0"/>
              <a:t>30%</a:t>
            </a:r>
          </a:p>
          <a:p>
            <a:pPr marL="0" indent="0">
              <a:buNone/>
            </a:pPr>
            <a:r>
              <a:rPr lang="en-US" sz="1800" dirty="0"/>
              <a:t>                            </a:t>
            </a:r>
            <a:r>
              <a:rPr lang="el-GR" sz="1800" dirty="0"/>
              <a:t>Παχύ έντερο – ορθό </a:t>
            </a:r>
            <a:r>
              <a:rPr lang="en-US" sz="1800" dirty="0"/>
              <a:t>5%</a:t>
            </a:r>
          </a:p>
          <a:p>
            <a:pPr marL="0" indent="0">
              <a:buNone/>
            </a:pPr>
            <a:r>
              <a:rPr lang="en-US" sz="1800" dirty="0"/>
              <a:t>                            </a:t>
            </a:r>
            <a:r>
              <a:rPr lang="el-GR" sz="1800" dirty="0"/>
              <a:t>Οισοφάγος</a:t>
            </a:r>
            <a:r>
              <a:rPr lang="en-US" sz="1800" dirty="0"/>
              <a:t> 1%</a:t>
            </a:r>
          </a:p>
          <a:p>
            <a:pPr marL="0" indent="0">
              <a:buNone/>
            </a:pPr>
            <a:r>
              <a:rPr lang="en-US" sz="1800" dirty="0"/>
              <a:t>                            </a:t>
            </a:r>
            <a:r>
              <a:rPr lang="el-GR" sz="1800" dirty="0" err="1"/>
              <a:t>Εξωγαστρεντερικά</a:t>
            </a:r>
            <a:r>
              <a:rPr lang="el-GR" sz="1800" dirty="0"/>
              <a:t> </a:t>
            </a:r>
            <a:r>
              <a:rPr lang="en-US" sz="1800" b="1" dirty="0"/>
              <a:t>(e-GIST) 10%</a:t>
            </a:r>
          </a:p>
          <a:p>
            <a:pPr marL="0" indent="0">
              <a:buNone/>
            </a:pPr>
            <a:r>
              <a:rPr lang="en-US" sz="1800" dirty="0"/>
              <a:t>                    (</a:t>
            </a:r>
            <a:r>
              <a:rPr lang="el-GR" sz="1800" dirty="0" err="1"/>
              <a:t>μεσεντέριο</a:t>
            </a:r>
            <a:r>
              <a:rPr lang="en-US" sz="1800" dirty="0"/>
              <a:t>, </a:t>
            </a:r>
            <a:r>
              <a:rPr lang="el-GR" sz="1800" dirty="0" err="1"/>
              <a:t>επίπλουν</a:t>
            </a:r>
            <a:r>
              <a:rPr lang="en-US" sz="1800" dirty="0"/>
              <a:t>, </a:t>
            </a:r>
            <a:r>
              <a:rPr lang="el-GR" sz="1800" dirty="0" err="1"/>
              <a:t>οπισθοπεριτόναιο</a:t>
            </a:r>
            <a:r>
              <a:rPr lang="en-US" sz="1800" dirty="0"/>
              <a:t>,</a:t>
            </a:r>
          </a:p>
          <a:p>
            <a:pPr marL="0" indent="0">
              <a:buNone/>
            </a:pPr>
            <a:r>
              <a:rPr lang="en-US" sz="1800" dirty="0"/>
              <a:t>	                             </a:t>
            </a:r>
            <a:r>
              <a:rPr lang="el-GR" sz="1800" dirty="0"/>
              <a:t>προστάτη, άλλα όργανα</a:t>
            </a:r>
            <a:r>
              <a:rPr lang="en-US" sz="1800" dirty="0"/>
              <a:t>)	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F5C4B-2215-4411-A2FE-86560AD384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0742" y="0"/>
            <a:ext cx="10589623" cy="708025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 err="1">
                <a:solidFill>
                  <a:schemeClr val="accent1"/>
                </a:solidFill>
                <a:latin typeface="+mn-lt"/>
              </a:rPr>
              <a:t>Στρωματικοί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 όγκοι του γαστρεντερικού σωλήνα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(GISTs)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3F05133-0B6C-4FDF-9B22-B5D5561A548E}"/>
              </a:ext>
            </a:extLst>
          </p:cNvPr>
          <p:cNvCxnSpPr>
            <a:cxnSpLocks/>
          </p:cNvCxnSpPr>
          <p:nvPr/>
        </p:nvCxnSpPr>
        <p:spPr>
          <a:xfrm flipV="1">
            <a:off x="5399368" y="2835564"/>
            <a:ext cx="2266814" cy="9865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AB558C-F028-47F6-A483-1D8480126F48}"/>
              </a:ext>
            </a:extLst>
          </p:cNvPr>
          <p:cNvCxnSpPr>
            <a:cxnSpLocks/>
          </p:cNvCxnSpPr>
          <p:nvPr/>
        </p:nvCxnSpPr>
        <p:spPr>
          <a:xfrm>
            <a:off x="5403010" y="3846353"/>
            <a:ext cx="1805626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489C68E-61DE-411E-8AD1-6503225E4C13}"/>
              </a:ext>
            </a:extLst>
          </p:cNvPr>
          <p:cNvSpPr txBox="1"/>
          <p:nvPr/>
        </p:nvSpPr>
        <p:spPr>
          <a:xfrm>
            <a:off x="6805075" y="2481776"/>
            <a:ext cx="3783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Μετάσταση </a:t>
            </a:r>
            <a:r>
              <a:rPr lang="en-US" dirty="0"/>
              <a:t> </a:t>
            </a:r>
            <a:r>
              <a:rPr lang="el-GR" dirty="0"/>
              <a:t>από μη</a:t>
            </a:r>
            <a:r>
              <a:rPr lang="en-US" dirty="0"/>
              <a:t> </a:t>
            </a:r>
            <a:r>
              <a:rPr lang="el-GR" dirty="0"/>
              <a:t>γνωστή πρωτοπαθή εστία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AC524A-8B75-49E5-A3C7-85836D5E5DF1}"/>
              </a:ext>
            </a:extLst>
          </p:cNvPr>
          <p:cNvSpPr txBox="1"/>
          <p:nvPr/>
        </p:nvSpPr>
        <p:spPr>
          <a:xfrm>
            <a:off x="6868212" y="353502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Αποκολληθείς όγκος </a:t>
            </a:r>
            <a:r>
              <a:rPr lang="el-GR" dirty="0"/>
              <a:t>από την </a:t>
            </a:r>
            <a:r>
              <a:rPr lang="el-GR" dirty="0" err="1"/>
              <a:t>ορογονική</a:t>
            </a:r>
            <a:r>
              <a:rPr lang="el-GR" dirty="0"/>
              <a:t> επιφάνεια του ΓΕΣ</a:t>
            </a:r>
            <a:endParaRPr lang="en-US" dirty="0"/>
          </a:p>
        </p:txBody>
      </p:sp>
      <p:sp>
        <p:nvSpPr>
          <p:cNvPr id="10" name="9 - TextBox"/>
          <p:cNvSpPr txBox="1"/>
          <p:nvPr/>
        </p:nvSpPr>
        <p:spPr>
          <a:xfrm>
            <a:off x="6757851" y="6277209"/>
            <a:ext cx="54341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Kim Front Oncol 2024</a:t>
            </a:r>
            <a:endParaRPr lang="el-GR" sz="11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862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5F92E-B7EA-4E72-A94F-263D894F2A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05447" y="-9949"/>
            <a:ext cx="8761413" cy="70802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GISTs – 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Κλινικά χαρακτηριστικά 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6344F-B431-4E62-9E0A-F43991C9506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610016"/>
            <a:ext cx="7499632" cy="43497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1700" b="1" dirty="0"/>
              <a:t>Συμπτώματα</a:t>
            </a:r>
            <a:r>
              <a:rPr lang="el-GR" sz="1700" dirty="0"/>
              <a:t>: Σχετίζονται με εξέλκωση του βλεννογόνου, οξεία/χρόνια αιμορραγία, κοιλιακή μάζα, διάτρηση του όγκου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l-GR" sz="1700" b="1" dirty="0"/>
              <a:t>Διασπορά</a:t>
            </a:r>
            <a:r>
              <a:rPr lang="el-GR" sz="1700" dirty="0"/>
              <a:t>:</a:t>
            </a:r>
            <a:r>
              <a:rPr lang="en-US" sz="1700" dirty="0"/>
              <a:t>   </a:t>
            </a:r>
            <a:r>
              <a:rPr lang="el-GR" sz="1700" dirty="0"/>
              <a:t>Περιτοναϊκή κοιλότητα και </a:t>
            </a:r>
            <a:r>
              <a:rPr lang="el-GR" sz="1700" dirty="0" err="1"/>
              <a:t>οπισθοπεριτοναϊκός</a:t>
            </a:r>
            <a:r>
              <a:rPr lang="el-GR" sz="1700" dirty="0"/>
              <a:t> χώρος </a:t>
            </a:r>
            <a:endParaRPr lang="en-US" sz="1700" dirty="0"/>
          </a:p>
          <a:p>
            <a:pPr marL="0" indent="0">
              <a:buNone/>
            </a:pPr>
            <a:r>
              <a:rPr lang="en-US" sz="1700" dirty="0"/>
              <a:t>                 </a:t>
            </a:r>
            <a:r>
              <a:rPr lang="el-GR" sz="1700" dirty="0"/>
              <a:t>     </a:t>
            </a:r>
            <a:r>
              <a:rPr lang="el-GR" sz="1700" b="1" dirty="0"/>
              <a:t>Μεταστάσεις σε ήπαρ, οστά, δέρμα και μαλακά μόρια</a:t>
            </a:r>
            <a:endParaRPr lang="en-US" sz="1700" b="1" dirty="0"/>
          </a:p>
          <a:p>
            <a:pPr marL="0" indent="0">
              <a:buNone/>
            </a:pPr>
            <a:r>
              <a:rPr lang="en-US" sz="1700" dirty="0"/>
              <a:t>                 </a:t>
            </a:r>
            <a:r>
              <a:rPr lang="el-GR" sz="1700" dirty="0"/>
              <a:t>     Δυνατόν να παρατηρηθούν </a:t>
            </a:r>
            <a:r>
              <a:rPr lang="el-GR" sz="1700" b="1" dirty="0"/>
              <a:t>έτη μετά την αρχική διάγνωση</a:t>
            </a:r>
            <a:endParaRPr lang="en-US" sz="1700" b="1" dirty="0"/>
          </a:p>
          <a:p>
            <a:pPr marL="1025525" indent="0">
              <a:buNone/>
            </a:pPr>
            <a:r>
              <a:rPr lang="el-GR" sz="1700" b="1" dirty="0"/>
              <a:t>Τα </a:t>
            </a:r>
            <a:r>
              <a:rPr lang="en-US" sz="1700" b="1" dirty="0"/>
              <a:t>GIST </a:t>
            </a:r>
            <a:r>
              <a:rPr lang="el-GR" sz="1700" b="1" dirty="0"/>
              <a:t>του λεπτού εντέρου ενέχουν μεγαλύτερο κίνδυνο       	             </a:t>
            </a:r>
            <a:r>
              <a:rPr lang="el-GR" sz="1700" b="1" dirty="0" err="1"/>
              <a:t>ενδοκοιλιακής</a:t>
            </a:r>
            <a:r>
              <a:rPr lang="el-GR" sz="1700" b="1" dirty="0"/>
              <a:t> διασποράς</a:t>
            </a:r>
            <a:endParaRPr lang="en-US" sz="1700" b="1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l-GR" sz="1700" b="1" dirty="0"/>
              <a:t>Τοπική υποτροπή</a:t>
            </a:r>
            <a:r>
              <a:rPr lang="en-US" sz="1700" dirty="0"/>
              <a:t>:   </a:t>
            </a:r>
            <a:r>
              <a:rPr lang="el-GR" sz="1700" dirty="0"/>
              <a:t>Υψηλότερα ποσοστά στα </a:t>
            </a:r>
            <a:r>
              <a:rPr lang="en-US" sz="1700" dirty="0"/>
              <a:t>GIST</a:t>
            </a:r>
            <a:r>
              <a:rPr lang="el-GR" sz="1700" dirty="0"/>
              <a:t> του στομάχου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l-GR" sz="1700" b="1" dirty="0"/>
              <a:t>Ηλικία</a:t>
            </a:r>
            <a:r>
              <a:rPr lang="el-GR" sz="1700" dirty="0"/>
              <a:t> </a:t>
            </a:r>
            <a:r>
              <a:rPr lang="en-US" sz="1700" dirty="0"/>
              <a:t>:    </a:t>
            </a:r>
            <a:r>
              <a:rPr lang="el-GR" sz="1700" dirty="0"/>
              <a:t>Διάμεση ηλικία 60-65 έτη για τα σποραδικά</a:t>
            </a:r>
            <a:r>
              <a:rPr lang="en-US" sz="1700" dirty="0"/>
              <a:t> GIST</a:t>
            </a:r>
          </a:p>
          <a:p>
            <a:pPr marL="0" indent="0">
              <a:buNone/>
            </a:pPr>
            <a:r>
              <a:rPr lang="en-US" sz="1700" dirty="0"/>
              <a:t>                </a:t>
            </a:r>
            <a:r>
              <a:rPr lang="el-GR" sz="1700" b="1" dirty="0"/>
              <a:t>Παιδιά και έφηβοι </a:t>
            </a:r>
            <a:r>
              <a:rPr lang="en-US" sz="1700" b="1" dirty="0"/>
              <a:t>(≤2%) </a:t>
            </a:r>
            <a:r>
              <a:rPr lang="el-GR" sz="1700" b="1" dirty="0"/>
              <a:t>για τα </a:t>
            </a:r>
            <a:r>
              <a:rPr lang="el-GR" sz="1700" b="1" dirty="0" err="1"/>
              <a:t>συνδρομικά</a:t>
            </a:r>
            <a:r>
              <a:rPr lang="el-GR" sz="1700" b="1" dirty="0"/>
              <a:t> </a:t>
            </a:r>
            <a:r>
              <a:rPr lang="en-US" sz="1700" b="1" dirty="0"/>
              <a:t>GISTs </a:t>
            </a:r>
          </a:p>
          <a:p>
            <a:pPr marL="0" indent="0">
              <a:buNone/>
            </a:pPr>
            <a:r>
              <a:rPr lang="en-US" sz="1900" dirty="0"/>
              <a:t>                             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A49236E-F44E-49C3-A700-5E95E654B8C6}"/>
              </a:ext>
            </a:extLst>
          </p:cNvPr>
          <p:cNvSpPr txBox="1"/>
          <p:nvPr/>
        </p:nvSpPr>
        <p:spPr>
          <a:xfrm>
            <a:off x="1782619" y="5762311"/>
            <a:ext cx="58752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/>
              <a:t>Κατά κανόνα εμφανίζουν ανεπάρκεια </a:t>
            </a:r>
            <a:r>
              <a:rPr lang="en-US" sz="1600" b="1" dirty="0"/>
              <a:t>SDH</a:t>
            </a:r>
            <a:r>
              <a:rPr lang="el-GR" sz="1600" b="1" dirty="0"/>
              <a:t> (</a:t>
            </a:r>
            <a:r>
              <a:rPr lang="en-US" sz="1600" b="1" dirty="0"/>
              <a:t>SDH-deficient</a:t>
            </a:r>
            <a:r>
              <a:rPr lang="el-GR" sz="1600" b="1" dirty="0"/>
              <a:t>)</a:t>
            </a:r>
            <a:r>
              <a:rPr lang="en-US" sz="1600" b="1" dirty="0"/>
              <a:t> </a:t>
            </a:r>
            <a:r>
              <a:rPr lang="el-GR" sz="1600" b="1" dirty="0"/>
              <a:t>σχετιζόμενη με τη μη κληρονομική τριάδα του </a:t>
            </a:r>
            <a:r>
              <a:rPr lang="en-US" sz="1600" b="1" dirty="0"/>
              <a:t>Carney </a:t>
            </a:r>
            <a:r>
              <a:rPr lang="el-GR" sz="1600" b="1" dirty="0"/>
              <a:t>και το σύνδρομο </a:t>
            </a:r>
            <a:r>
              <a:rPr lang="en-US" sz="1600" b="1" dirty="0">
                <a:solidFill>
                  <a:schemeClr val="accent1"/>
                </a:solidFill>
              </a:rPr>
              <a:t>Carney – </a:t>
            </a:r>
            <a:r>
              <a:rPr lang="en-US" sz="1600" b="1" dirty="0" err="1">
                <a:solidFill>
                  <a:schemeClr val="accent1"/>
                </a:solidFill>
              </a:rPr>
              <a:t>Stratakis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l-GR" sz="1600" dirty="0">
                <a:solidFill>
                  <a:schemeClr val="accent1"/>
                </a:solidFill>
              </a:rPr>
              <a:t>        </a:t>
            </a:r>
            <a:r>
              <a:rPr lang="el-GR" sz="1600" dirty="0"/>
              <a:t>κληρονομούμενο με </a:t>
            </a:r>
            <a:r>
              <a:rPr lang="el-GR" sz="1600" dirty="0" err="1"/>
              <a:t>αυτοσωμικό</a:t>
            </a:r>
            <a:r>
              <a:rPr lang="el-GR" sz="1600" dirty="0"/>
              <a:t> επικρατούντα χαρακτήρα </a:t>
            </a:r>
            <a:r>
              <a:rPr lang="el-GR" sz="1600" b="1" dirty="0"/>
              <a:t>(</a:t>
            </a:r>
            <a:r>
              <a:rPr lang="en-US" sz="1600" b="1" dirty="0"/>
              <a:t>SDH </a:t>
            </a:r>
            <a:r>
              <a:rPr lang="el-GR" sz="1600" b="1" dirty="0"/>
              <a:t>γαμετικές μεταλλάξεις</a:t>
            </a:r>
            <a:r>
              <a:rPr lang="en-US" sz="1600" b="1" dirty="0"/>
              <a:t>)</a:t>
            </a:r>
          </a:p>
        </p:txBody>
      </p:sp>
      <p:cxnSp>
        <p:nvCxnSpPr>
          <p:cNvPr id="9" name="Straight Arrow Connector 17">
            <a:extLst>
              <a:ext uri="{FF2B5EF4-FFF2-40B4-BE49-F238E27FC236}">
                <a16:creationId xmlns:a16="http://schemas.microsoft.com/office/drawing/2014/main" id="{2BD00937-0401-4A48-9662-6B252FF9F401}"/>
              </a:ext>
            </a:extLst>
          </p:cNvPr>
          <p:cNvCxnSpPr>
            <a:cxnSpLocks/>
          </p:cNvCxnSpPr>
          <p:nvPr/>
        </p:nvCxnSpPr>
        <p:spPr>
          <a:xfrm>
            <a:off x="4348412" y="6408642"/>
            <a:ext cx="260535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- Ορθογώνιο"/>
          <p:cNvSpPr/>
          <p:nvPr/>
        </p:nvSpPr>
        <p:spPr>
          <a:xfrm>
            <a:off x="0" y="4618601"/>
            <a:ext cx="45901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dirty="0"/>
              <a:t>  </a:t>
            </a:r>
            <a:r>
              <a:rPr lang="el-GR" sz="1600" dirty="0"/>
              <a:t>   Η μεγαλύτερη πλειοψηφία των </a:t>
            </a:r>
            <a:r>
              <a:rPr lang="en-US" sz="1600" dirty="0"/>
              <a:t>GISTs </a:t>
            </a:r>
            <a:r>
              <a:rPr lang="el-GR" sz="1600" dirty="0"/>
              <a:t>είναι     	σποραδικά</a:t>
            </a:r>
            <a:endParaRPr lang="en-US" sz="16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dirty="0"/>
              <a:t>  </a:t>
            </a:r>
            <a:r>
              <a:rPr lang="el-GR" sz="1600" dirty="0"/>
              <a:t>    </a:t>
            </a:r>
            <a:r>
              <a:rPr lang="en-US" sz="1600" b="1" dirty="0"/>
              <a:t>5-10%</a:t>
            </a:r>
            <a:r>
              <a:rPr lang="en-US" sz="1600" dirty="0"/>
              <a:t> </a:t>
            </a:r>
            <a:r>
              <a:rPr lang="el-GR" sz="1600" dirty="0"/>
              <a:t>εμφανίζονται στα πλαίσια </a:t>
            </a:r>
            <a:r>
              <a:rPr lang="el-GR" sz="1600" b="1" dirty="0"/>
              <a:t>ποικίλων    	συνδρόμων</a:t>
            </a:r>
            <a:endParaRPr lang="en-US" sz="1600" b="1" dirty="0"/>
          </a:p>
        </p:txBody>
      </p:sp>
      <p:cxnSp>
        <p:nvCxnSpPr>
          <p:cNvPr id="11" name="Connector: Elbow 5">
            <a:extLst>
              <a:ext uri="{FF2B5EF4-FFF2-40B4-BE49-F238E27FC236}">
                <a16:creationId xmlns:a16="http://schemas.microsoft.com/office/drawing/2014/main" id="{48A7094C-50A0-47F8-A6AC-A5FA905EFA96}"/>
              </a:ext>
            </a:extLst>
          </p:cNvPr>
          <p:cNvCxnSpPr>
            <a:cxnSpLocks/>
          </p:cNvCxnSpPr>
          <p:nvPr/>
        </p:nvCxnSpPr>
        <p:spPr>
          <a:xfrm>
            <a:off x="1127101" y="5695818"/>
            <a:ext cx="609335" cy="565044"/>
          </a:xfrm>
          <a:prstGeom prst="bentConnector3">
            <a:avLst>
              <a:gd name="adj1" fmla="val 1494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- TextBox"/>
          <p:cNvSpPr txBox="1"/>
          <p:nvPr/>
        </p:nvSpPr>
        <p:spPr>
          <a:xfrm>
            <a:off x="7583055" y="6136580"/>
            <a:ext cx="4590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Kim Front Oncol 2024</a:t>
            </a: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 Adv </a:t>
            </a:r>
            <a:r>
              <a:rPr lang="en-US" sz="1100" i="1" dirty="0" err="1">
                <a:solidFill>
                  <a:srgbClr val="FF0000"/>
                </a:solidFill>
              </a:rPr>
              <a:t>Anat</a:t>
            </a:r>
            <a:r>
              <a:rPr lang="en-US" sz="1100" i="1" dirty="0">
                <a:solidFill>
                  <a:srgbClr val="FF0000"/>
                </a:solidFill>
              </a:rPr>
              <a:t>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2024</a:t>
            </a:r>
            <a:endParaRPr lang="el-GR" sz="1100" i="1" dirty="0">
              <a:solidFill>
                <a:srgbClr val="FF000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8B22406-E71A-4DF2-80FE-4182DA9B4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903" y="764568"/>
            <a:ext cx="4642993" cy="16585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10E32D-4828-4D3C-B8B1-3C14D3868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03" y="2463834"/>
            <a:ext cx="4642993" cy="360625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CB02584-949C-4D7C-B84E-7569ABAA527B}"/>
              </a:ext>
            </a:extLst>
          </p:cNvPr>
          <p:cNvSpPr txBox="1"/>
          <p:nvPr/>
        </p:nvSpPr>
        <p:spPr>
          <a:xfrm>
            <a:off x="8328809" y="1876590"/>
            <a:ext cx="2770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Μετάσταση </a:t>
            </a:r>
            <a:r>
              <a:rPr lang="en-US" dirty="0"/>
              <a:t>GIST</a:t>
            </a:r>
            <a:r>
              <a:rPr lang="el-GR" dirty="0"/>
              <a:t> σε οστούν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E2D09E-7469-4D64-8D3E-2AB79E9C65E5}"/>
              </a:ext>
            </a:extLst>
          </p:cNvPr>
          <p:cNvSpPr txBox="1"/>
          <p:nvPr/>
        </p:nvSpPr>
        <p:spPr>
          <a:xfrm>
            <a:off x="7285902" y="5344591"/>
            <a:ext cx="464299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dirty="0"/>
              <a:t>Ομοιόμορφα </a:t>
            </a:r>
            <a:r>
              <a:rPr lang="el-GR" sz="1400" dirty="0" err="1"/>
              <a:t>νεοπλασματικά</a:t>
            </a:r>
            <a:r>
              <a:rPr lang="el-GR" sz="1400" dirty="0"/>
              <a:t> κύτταρα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l-GR" sz="1400" dirty="0"/>
              <a:t> αδυναμία διάγνωσης χωρίς ιστορικό (</a:t>
            </a:r>
            <a:r>
              <a:rPr lang="en-US" sz="1400" dirty="0"/>
              <a:t>c-kit+</a:t>
            </a:r>
            <a:r>
              <a:rPr lang="el-GR" sz="1400" dirty="0"/>
              <a:t>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l-GR" sz="1400" dirty="0"/>
              <a:t>δ/δ από μεταστατικό μελάνωμα)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0DB1FD-58C4-46FD-B359-02F0A5437B1F}"/>
              </a:ext>
            </a:extLst>
          </p:cNvPr>
          <p:cNvSpPr txBox="1"/>
          <p:nvPr/>
        </p:nvSpPr>
        <p:spPr>
          <a:xfrm>
            <a:off x="7963973" y="787912"/>
            <a:ext cx="7296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c-kit</a:t>
            </a:r>
          </a:p>
        </p:txBody>
      </p:sp>
    </p:spTree>
    <p:extLst>
      <p:ext uri="{BB962C8B-B14F-4D97-AF65-F5344CB8AC3E}">
        <p14:creationId xmlns:p14="http://schemas.microsoft.com/office/powerpoint/2010/main" val="2272442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Douleia\holmebaack figure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6453" y="1296044"/>
            <a:ext cx="7494872" cy="4030222"/>
          </a:xfrm>
          <a:prstGeom prst="rect">
            <a:avLst/>
          </a:prstGeom>
          <a:noFill/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B1A406AE-D501-4C3A-BBCB-EFC247A24E8A}"/>
              </a:ext>
            </a:extLst>
          </p:cNvPr>
          <p:cNvSpPr txBox="1"/>
          <p:nvPr/>
        </p:nvSpPr>
        <p:spPr>
          <a:xfrm>
            <a:off x="55414" y="589080"/>
            <a:ext cx="50984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ACD433"/>
              </a:buClr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/>
              <a:t>Εξωφυτικός</a:t>
            </a:r>
            <a:r>
              <a:rPr lang="el-GR" sz="1600" b="1" dirty="0"/>
              <a:t> </a:t>
            </a:r>
            <a:r>
              <a:rPr lang="el-GR" sz="1600" b="1" dirty="0" err="1"/>
              <a:t>υπορογόνιος</a:t>
            </a:r>
            <a:r>
              <a:rPr lang="el-GR" sz="1600" b="1" dirty="0"/>
              <a:t> όγκος</a:t>
            </a:r>
            <a:r>
              <a:rPr lang="en-US" sz="1600" dirty="0"/>
              <a:t>(</a:t>
            </a:r>
            <a:r>
              <a:rPr lang="el-GR" sz="1600" dirty="0"/>
              <a:t>λεπτό έντερο</a:t>
            </a:r>
            <a:r>
              <a:rPr lang="en-US" sz="1600" dirty="0"/>
              <a:t>) (</a:t>
            </a:r>
            <a:r>
              <a:rPr lang="el-GR" sz="1600" dirty="0"/>
              <a:t>σπάνια συνδέεται με τον ορογόνο με στενό μίσχο       	          </a:t>
            </a:r>
            <a:r>
              <a:rPr lang="en-US" sz="1600" b="1" dirty="0"/>
              <a:t>e-GIST</a:t>
            </a:r>
            <a:r>
              <a:rPr lang="en-US" sz="1600" dirty="0"/>
              <a:t>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/>
              <a:t>Πολυεστιακή</a:t>
            </a:r>
            <a:r>
              <a:rPr lang="el-GR" sz="1600" b="1" dirty="0"/>
              <a:t> νόσος στο ΓΕΣ</a:t>
            </a:r>
            <a:r>
              <a:rPr lang="en-US" sz="1600" b="1" dirty="0"/>
              <a:t> </a:t>
            </a:r>
            <a:r>
              <a:rPr lang="el-GR" sz="1600" dirty="0"/>
              <a:t>είναι χαρακτηριστική των </a:t>
            </a:r>
            <a:r>
              <a:rPr lang="en-US" sz="1600" dirty="0"/>
              <a:t> </a:t>
            </a:r>
            <a:r>
              <a:rPr lang="el-GR" sz="1600" b="1" dirty="0" err="1"/>
              <a:t>συνδρομικών</a:t>
            </a:r>
            <a:r>
              <a:rPr lang="en-US" sz="1600" dirty="0"/>
              <a:t> GISTs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Ιστολογία: </a:t>
            </a:r>
            <a:r>
              <a:rPr lang="el-GR" sz="1600" b="1" dirty="0" err="1"/>
              <a:t>Ατρακτοκυτταρική</a:t>
            </a:r>
            <a:r>
              <a:rPr lang="el-GR" sz="1600" b="1" dirty="0"/>
              <a:t> (70%), </a:t>
            </a:r>
            <a:r>
              <a:rPr lang="el-GR" sz="1600" b="1" dirty="0" err="1"/>
              <a:t>επιθηλιοειδής</a:t>
            </a:r>
            <a:r>
              <a:rPr lang="el-GR" sz="1600" b="1" dirty="0"/>
              <a:t> (20%), μικτή (10%) – σχετιζόμενη με την εντόπιση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l-GR" sz="1600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l-GR" sz="1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3367642-4DAC-4F79-B862-2CC1AD2F5DF4}"/>
              </a:ext>
            </a:extLst>
          </p:cNvPr>
          <p:cNvSpPr txBox="1">
            <a:spLocks/>
          </p:cNvSpPr>
          <p:nvPr/>
        </p:nvSpPr>
        <p:spPr>
          <a:xfrm>
            <a:off x="1435537" y="-55764"/>
            <a:ext cx="8761413" cy="7069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GISTs – </a:t>
            </a:r>
            <a:r>
              <a:rPr kumimoji="0" lang="el-GR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Παθολογοανατομική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 εικόνα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cxnSp>
        <p:nvCxnSpPr>
          <p:cNvPr id="4" name="Straight Arrow Connector 4">
            <a:extLst>
              <a:ext uri="{FF2B5EF4-FFF2-40B4-BE49-F238E27FC236}">
                <a16:creationId xmlns:a16="http://schemas.microsoft.com/office/drawing/2014/main" id="{4D225354-FD4C-4B94-886B-52BF9B052481}"/>
              </a:ext>
            </a:extLst>
          </p:cNvPr>
          <p:cNvCxnSpPr>
            <a:cxnSpLocks/>
          </p:cNvCxnSpPr>
          <p:nvPr/>
        </p:nvCxnSpPr>
        <p:spPr>
          <a:xfrm>
            <a:off x="3986443" y="1296044"/>
            <a:ext cx="9033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- TextBox"/>
          <p:cNvSpPr txBox="1"/>
          <p:nvPr/>
        </p:nvSpPr>
        <p:spPr>
          <a:xfrm>
            <a:off x="8024884" y="6427113"/>
            <a:ext cx="4167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7848719" y="4929333"/>
            <a:ext cx="2909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solidFill>
                  <a:srgbClr val="FF0000"/>
                </a:solidFill>
              </a:rPr>
              <a:t>Holmebaak</a:t>
            </a:r>
            <a:r>
              <a:rPr lang="en-US" sz="1200" i="1" dirty="0">
                <a:solidFill>
                  <a:srgbClr val="FF0000"/>
                </a:solidFill>
              </a:rPr>
              <a:t>, Ann </a:t>
            </a:r>
            <a:r>
              <a:rPr lang="en-US" sz="1200" i="1" dirty="0" err="1">
                <a:solidFill>
                  <a:srgbClr val="FF0000"/>
                </a:solidFill>
              </a:rPr>
              <a:t>Surg</a:t>
            </a:r>
            <a:r>
              <a:rPr lang="en-US" sz="1200" i="1" dirty="0">
                <a:solidFill>
                  <a:srgbClr val="FF0000"/>
                </a:solidFill>
              </a:rPr>
              <a:t> </a:t>
            </a:r>
            <a:r>
              <a:rPr lang="en-US" sz="1200" i="1" dirty="0" err="1">
                <a:solidFill>
                  <a:srgbClr val="FF0000"/>
                </a:solidFill>
              </a:rPr>
              <a:t>Oncol</a:t>
            </a:r>
            <a:r>
              <a:rPr lang="en-US" sz="1200" i="1" dirty="0">
                <a:solidFill>
                  <a:srgbClr val="FF0000"/>
                </a:solidFill>
              </a:rPr>
              <a:t> 2020</a:t>
            </a:r>
            <a:endParaRPr lang="el-GR" sz="1200" i="1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BE6DB8C-0A57-41EF-8345-D6A1658332A7}"/>
              </a:ext>
            </a:extLst>
          </p:cNvPr>
          <p:cNvSpPr txBox="1">
            <a:spLocks/>
          </p:cNvSpPr>
          <p:nvPr/>
        </p:nvSpPr>
        <p:spPr>
          <a:xfrm>
            <a:off x="55414" y="5198468"/>
            <a:ext cx="6531092" cy="720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338F122-4E10-4EA2-B11B-D5599E6E0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0" y="3902065"/>
            <a:ext cx="5465166" cy="29559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AF3299-627B-41D7-8624-41505CF6DCF3}"/>
              </a:ext>
            </a:extLst>
          </p:cNvPr>
          <p:cNvSpPr txBox="1"/>
          <p:nvPr/>
        </p:nvSpPr>
        <p:spPr>
          <a:xfrm>
            <a:off x="150461" y="3965987"/>
            <a:ext cx="236404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 err="1"/>
              <a:t>Ατρακτοκυτταρικό</a:t>
            </a:r>
            <a:r>
              <a:rPr lang="el-GR" sz="1100" b="1" dirty="0"/>
              <a:t> </a:t>
            </a:r>
            <a:r>
              <a:rPr lang="en-US" sz="1100" b="1" dirty="0"/>
              <a:t>GIST</a:t>
            </a:r>
          </a:p>
        </p:txBody>
      </p:sp>
      <p:sp>
        <p:nvSpPr>
          <p:cNvPr id="19" name="10 - TextBox">
            <a:extLst>
              <a:ext uri="{FF2B5EF4-FFF2-40B4-BE49-F238E27FC236}">
                <a16:creationId xmlns:a16="http://schemas.microsoft.com/office/drawing/2014/main" id="{7D2CE21A-31C5-4E72-A106-5F8E35A60F0A}"/>
              </a:ext>
            </a:extLst>
          </p:cNvPr>
          <p:cNvSpPr txBox="1"/>
          <p:nvPr/>
        </p:nvSpPr>
        <p:spPr>
          <a:xfrm>
            <a:off x="2863003" y="3995158"/>
            <a:ext cx="260465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 err="1"/>
              <a:t>Επιθηλιοειδή</a:t>
            </a:r>
            <a:r>
              <a:rPr lang="el-GR" sz="1100" b="1" dirty="0"/>
              <a:t> </a:t>
            </a:r>
            <a:r>
              <a:rPr lang="en-US" sz="1100" b="1" dirty="0"/>
              <a:t>GIST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9517-E570-4151-B204-AC5F36CC9069}"/>
              </a:ext>
            </a:extLst>
          </p:cNvPr>
          <p:cNvSpPr txBox="1">
            <a:spLocks/>
          </p:cNvSpPr>
          <p:nvPr/>
        </p:nvSpPr>
        <p:spPr>
          <a:xfrm>
            <a:off x="1435537" y="-55764"/>
            <a:ext cx="8761413" cy="7069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GISTs –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Μορφολογική ταξινόμηση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4" name="Picture 2" descr="C:\Users\User\Desktop\gist\figure 1259.png">
            <a:extLst>
              <a:ext uri="{FF2B5EF4-FFF2-40B4-BE49-F238E27FC236}">
                <a16:creationId xmlns:a16="http://schemas.microsoft.com/office/drawing/2014/main" id="{98691DF3-78B5-4215-B623-7B176E424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5801" y="579067"/>
            <a:ext cx="6716199" cy="1937472"/>
          </a:xfrm>
          <a:prstGeom prst="rect">
            <a:avLst/>
          </a:prstGeom>
          <a:noFill/>
        </p:spPr>
      </p:pic>
      <p:sp>
        <p:nvSpPr>
          <p:cNvPr id="5" name="10 - TextBox">
            <a:extLst>
              <a:ext uri="{FF2B5EF4-FFF2-40B4-BE49-F238E27FC236}">
                <a16:creationId xmlns:a16="http://schemas.microsoft.com/office/drawing/2014/main" id="{F3DE24DC-1CB3-4092-BD1D-E314A00D3070}"/>
              </a:ext>
            </a:extLst>
          </p:cNvPr>
          <p:cNvSpPr txBox="1"/>
          <p:nvPr/>
        </p:nvSpPr>
        <p:spPr>
          <a:xfrm>
            <a:off x="5624944" y="2213906"/>
            <a:ext cx="18010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skenoid</a:t>
            </a:r>
            <a:r>
              <a:rPr lang="en-US" sz="1600" b="1" dirty="0"/>
              <a:t> fibers </a:t>
            </a:r>
            <a:endParaRPr lang="el-GR" sz="1600" b="1" dirty="0"/>
          </a:p>
        </p:txBody>
      </p:sp>
      <p:sp>
        <p:nvSpPr>
          <p:cNvPr id="6" name="11 - TextBox">
            <a:extLst>
              <a:ext uri="{FF2B5EF4-FFF2-40B4-BE49-F238E27FC236}">
                <a16:creationId xmlns:a16="http://schemas.microsoft.com/office/drawing/2014/main" id="{162870E9-89E1-4C13-A5D5-152EDD0405D2}"/>
              </a:ext>
            </a:extLst>
          </p:cNvPr>
          <p:cNvSpPr txBox="1"/>
          <p:nvPr/>
        </p:nvSpPr>
        <p:spPr>
          <a:xfrm>
            <a:off x="7794171" y="2200049"/>
            <a:ext cx="215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err="1"/>
              <a:t>Υποκυτταρικός</a:t>
            </a:r>
            <a:r>
              <a:rPr lang="el-GR" sz="1400" b="1" dirty="0"/>
              <a:t> όγκος</a:t>
            </a:r>
          </a:p>
        </p:txBody>
      </p:sp>
      <p:sp>
        <p:nvSpPr>
          <p:cNvPr id="7" name="12 - TextBox">
            <a:extLst>
              <a:ext uri="{FF2B5EF4-FFF2-40B4-BE49-F238E27FC236}">
                <a16:creationId xmlns:a16="http://schemas.microsoft.com/office/drawing/2014/main" id="{FCB7733B-393E-4C67-84EC-2BD7CA58BEA1}"/>
              </a:ext>
            </a:extLst>
          </p:cNvPr>
          <p:cNvSpPr txBox="1"/>
          <p:nvPr/>
        </p:nvSpPr>
        <p:spPr>
          <a:xfrm>
            <a:off x="10196950" y="2186194"/>
            <a:ext cx="1939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/>
              <a:t>Πυρηνική ατυπία </a:t>
            </a:r>
          </a:p>
        </p:txBody>
      </p:sp>
      <p:sp>
        <p:nvSpPr>
          <p:cNvPr id="8" name="5 - TextBox">
            <a:extLst>
              <a:ext uri="{FF2B5EF4-FFF2-40B4-BE49-F238E27FC236}">
                <a16:creationId xmlns:a16="http://schemas.microsoft.com/office/drawing/2014/main" id="{AD49991B-A067-4365-943F-873D2075B2BA}"/>
              </a:ext>
            </a:extLst>
          </p:cNvPr>
          <p:cNvSpPr txBox="1"/>
          <p:nvPr/>
        </p:nvSpPr>
        <p:spPr>
          <a:xfrm>
            <a:off x="3627055" y="6427113"/>
            <a:ext cx="41671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ct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4C1BDFB-1E5F-4599-9B47-BA67A01397C5}"/>
              </a:ext>
            </a:extLst>
          </p:cNvPr>
          <p:cNvSpPr txBox="1"/>
          <p:nvPr/>
        </p:nvSpPr>
        <p:spPr>
          <a:xfrm>
            <a:off x="0" y="297718"/>
            <a:ext cx="5475800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l-GR" b="1" dirty="0" err="1"/>
              <a:t>Ατρακτοκυτταρικά</a:t>
            </a:r>
            <a:r>
              <a:rPr lang="el-GR" b="1" dirty="0"/>
              <a:t> </a:t>
            </a:r>
            <a:r>
              <a:rPr lang="en-US" b="1" dirty="0"/>
              <a:t>GIST</a:t>
            </a:r>
          </a:p>
          <a:p>
            <a:pPr>
              <a:buClr>
                <a:schemeClr val="accent1"/>
              </a:buClr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70% </a:t>
            </a:r>
            <a:r>
              <a:rPr lang="el-GR" sz="1600" b="1" dirty="0"/>
              <a:t>όλων των </a:t>
            </a:r>
            <a:r>
              <a:rPr lang="en-US" sz="1600" b="1" dirty="0"/>
              <a:t>GISTs / </a:t>
            </a:r>
            <a:r>
              <a:rPr lang="el-GR" sz="1600" b="1" dirty="0"/>
              <a:t>η πλειοψηφία των εντερικών </a:t>
            </a:r>
            <a:r>
              <a:rPr lang="en-US" sz="1600" b="1" dirty="0"/>
              <a:t>GIST</a:t>
            </a:r>
            <a:endParaRPr lang="el-GR" sz="1600" b="1" dirty="0"/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“</a:t>
            </a:r>
            <a:r>
              <a:rPr lang="el-GR" sz="1600" b="1" dirty="0"/>
              <a:t>Αθώα</a:t>
            </a:r>
            <a:r>
              <a:rPr lang="en-US" sz="1600" b="1" dirty="0"/>
              <a:t>” </a:t>
            </a:r>
            <a:r>
              <a:rPr lang="el-GR" sz="1600" b="1" dirty="0" err="1"/>
              <a:t>ατρακτόμορφα</a:t>
            </a:r>
            <a:r>
              <a:rPr lang="el-GR" sz="1600" b="1" dirty="0"/>
              <a:t> κύτταρα με </a:t>
            </a:r>
            <a:r>
              <a:rPr lang="el-GR" sz="1600" dirty="0" err="1"/>
              <a:t>ηωσινόφιλο</a:t>
            </a:r>
            <a:r>
              <a:rPr lang="el-GR" sz="1600" dirty="0"/>
              <a:t> κυτταρόπλασμα</a:t>
            </a:r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Ιδιαίτερα χαρακτηριστικά</a:t>
            </a:r>
            <a:r>
              <a:rPr lang="el-GR" sz="1600" b="1" dirty="0"/>
              <a:t>: Παρουσία </a:t>
            </a:r>
            <a:r>
              <a:rPr lang="el-GR" sz="1600" b="1" dirty="0" err="1"/>
              <a:t>παραπυρηνικών</a:t>
            </a:r>
            <a:r>
              <a:rPr lang="el-GR" sz="1600" b="1" dirty="0"/>
              <a:t> </a:t>
            </a:r>
            <a:r>
              <a:rPr lang="el-GR" sz="1600" b="1" dirty="0" err="1"/>
              <a:t>κενοτοπίων</a:t>
            </a:r>
            <a:r>
              <a:rPr lang="el-GR" sz="1600" b="1" dirty="0"/>
              <a:t> σε γαστρικά </a:t>
            </a:r>
            <a:r>
              <a:rPr lang="en-US" sz="1600" b="1" dirty="0"/>
              <a:t>GIST / </a:t>
            </a:r>
            <a:r>
              <a:rPr lang="el-GR" sz="1600" b="1" dirty="0" err="1"/>
              <a:t>σχοινιοειδείς</a:t>
            </a:r>
            <a:r>
              <a:rPr lang="el-GR" sz="1600" b="1" dirty="0"/>
              <a:t> (</a:t>
            </a:r>
            <a:r>
              <a:rPr lang="en-US" sz="1600" b="1" dirty="0" err="1"/>
              <a:t>skenoid</a:t>
            </a:r>
            <a:r>
              <a:rPr lang="en-US" sz="1600" b="1" dirty="0"/>
              <a:t>)</a:t>
            </a:r>
            <a:r>
              <a:rPr lang="el-GR" sz="1600" b="1" dirty="0"/>
              <a:t> ίνες</a:t>
            </a:r>
            <a:r>
              <a:rPr lang="el-GR" sz="1600" dirty="0"/>
              <a:t> σε </a:t>
            </a:r>
            <a:r>
              <a:rPr lang="el-GR" sz="1600" b="1" dirty="0"/>
              <a:t>εντερικό</a:t>
            </a:r>
            <a:r>
              <a:rPr lang="el-GR" sz="1600" dirty="0"/>
              <a:t> </a:t>
            </a:r>
            <a:r>
              <a:rPr lang="en-US" sz="1600" dirty="0"/>
              <a:t>GIST</a:t>
            </a:r>
            <a:endParaRPr lang="el-GR" sz="1600" dirty="0"/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Ποικίλλουσα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κυτταροβρίθεια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l-G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Κατ’ εξοχήν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υποκυτταρικά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στο λεπτό έντερο </a:t>
            </a:r>
            <a:r>
              <a:rPr lang="el-GR" sz="1600" dirty="0"/>
              <a:t>με </a:t>
            </a:r>
            <a:r>
              <a:rPr lang="el-GR" sz="1600" dirty="0" err="1"/>
              <a:t>αφθονο</a:t>
            </a:r>
            <a:r>
              <a:rPr lang="el-GR" sz="1600" dirty="0"/>
              <a:t> ινώδες στρώμα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Ιδιαίτεροι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υπότυποι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el-G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Σκληρυντικός, </a:t>
            </a:r>
            <a:r>
              <a:rPr kumimoji="0" lang="el-GR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πασσαλοειδής</a:t>
            </a:r>
            <a:r>
              <a:rPr kumimoji="0" lang="el-G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l-GR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κενοτοπιώδης</a:t>
            </a:r>
            <a:r>
              <a:rPr kumimoji="0" lang="el-GR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διάχυτα </a:t>
            </a:r>
            <a:r>
              <a:rPr kumimoji="0" lang="el-GR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υπερκυτταρικός</a:t>
            </a:r>
            <a:r>
              <a:rPr lang="el-GR" sz="1600" dirty="0"/>
              <a:t>, </a:t>
            </a:r>
            <a:r>
              <a:rPr lang="el-GR" sz="1600" dirty="0" err="1"/>
              <a:t>σαρκωματοειδής</a:t>
            </a:r>
            <a:r>
              <a:rPr lang="el-GR" sz="1600" dirty="0"/>
              <a:t> (με έντονη ατυπία και </a:t>
            </a:r>
            <a:r>
              <a:rPr lang="el-GR" sz="1600" dirty="0" err="1"/>
              <a:t>μιτωτική</a:t>
            </a:r>
            <a:r>
              <a:rPr lang="el-GR" sz="1600" dirty="0"/>
              <a:t> δραστηριότητα)</a:t>
            </a:r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dirty="0" err="1">
                <a:solidFill>
                  <a:schemeClr val="accent1"/>
                </a:solidFill>
              </a:rPr>
              <a:t>Δεσμιδωτό</a:t>
            </a:r>
            <a:r>
              <a:rPr lang="el-GR" sz="1600" dirty="0">
                <a:solidFill>
                  <a:schemeClr val="accent1"/>
                </a:solidFill>
              </a:rPr>
              <a:t> ή ασαφώς στροβιλοειδές πρότυπο</a:t>
            </a:r>
            <a:endParaRPr lang="en-US" sz="1600" dirty="0">
              <a:solidFill>
                <a:schemeClr val="accent1"/>
              </a:solidFill>
            </a:endParaRPr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Ενίοτε μιμούνται </a:t>
            </a:r>
            <a:r>
              <a:rPr lang="el-GR" sz="1600" dirty="0"/>
              <a:t>τα σωμάτια </a:t>
            </a:r>
            <a:r>
              <a:rPr lang="en-US" sz="1600" dirty="0" err="1"/>
              <a:t>Verocay</a:t>
            </a:r>
            <a:r>
              <a:rPr lang="el-GR" sz="1600" dirty="0"/>
              <a:t> του </a:t>
            </a:r>
            <a:r>
              <a:rPr lang="el-GR" sz="1600" b="1" dirty="0" err="1"/>
              <a:t>σβαννώματος</a:t>
            </a:r>
            <a:r>
              <a:rPr lang="el-GR" sz="1600" b="1" dirty="0"/>
              <a:t> </a:t>
            </a:r>
            <a:r>
              <a:rPr lang="en-US" sz="1600" dirty="0"/>
              <a:t> (</a:t>
            </a:r>
            <a:r>
              <a:rPr lang="el-GR" sz="1600" dirty="0"/>
              <a:t>συχνά με συνοδό εκφυλιστική ατυπία</a:t>
            </a:r>
            <a:r>
              <a:rPr lang="en-US" sz="1600" dirty="0"/>
              <a:t>)</a:t>
            </a:r>
            <a:endParaRPr lang="el-GR" sz="1600" dirty="0"/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/>
              <a:t>Ανοσοφαινότυπος</a:t>
            </a:r>
            <a:r>
              <a:rPr lang="el-GR" sz="1600" b="1" dirty="0"/>
              <a:t>: </a:t>
            </a:r>
            <a:r>
              <a:rPr lang="en-US" sz="1600" b="1" dirty="0"/>
              <a:t>c-kit(+), DOG-1 (+), CD34 (+)</a:t>
            </a:r>
          </a:p>
          <a:p>
            <a:pPr marL="969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Διαφορική διάγνωση</a:t>
            </a:r>
            <a:r>
              <a:rPr lang="el-GR" sz="1600" dirty="0"/>
              <a:t>: Λοιποί </a:t>
            </a:r>
            <a:r>
              <a:rPr lang="el-GR" sz="1600" dirty="0" err="1"/>
              <a:t>ατρακτοκυτταρικοί</a:t>
            </a:r>
            <a:r>
              <a:rPr lang="el-GR" sz="1600" dirty="0"/>
              <a:t> </a:t>
            </a:r>
            <a:r>
              <a:rPr lang="el-GR" sz="1600" dirty="0" err="1"/>
              <a:t>μεσεγχυματικοί</a:t>
            </a:r>
            <a:r>
              <a:rPr lang="el-GR" sz="1600" dirty="0"/>
              <a:t> όγκοι</a:t>
            </a:r>
            <a:endParaRPr lang="en-US" sz="16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CAC249-80EB-4FFC-81D5-DE66B3492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332" y="2568171"/>
            <a:ext cx="5181801" cy="21423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DCF694-5690-476B-880C-F8B669581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424" y="4764750"/>
            <a:ext cx="2496525" cy="2139879"/>
          </a:xfrm>
          <a:prstGeom prst="rect">
            <a:avLst/>
          </a:prstGeom>
        </p:spPr>
      </p:pic>
      <p:sp>
        <p:nvSpPr>
          <p:cNvPr id="14" name="13 - TextBox">
            <a:extLst>
              <a:ext uri="{FF2B5EF4-FFF2-40B4-BE49-F238E27FC236}">
                <a16:creationId xmlns:a16="http://schemas.microsoft.com/office/drawing/2014/main" id="{DBE938F5-E61A-484C-81AB-345721AC28F4}"/>
              </a:ext>
            </a:extLst>
          </p:cNvPr>
          <p:cNvSpPr txBox="1"/>
          <p:nvPr/>
        </p:nvSpPr>
        <p:spPr>
          <a:xfrm>
            <a:off x="7700423" y="6618679"/>
            <a:ext cx="249652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050" b="1" dirty="0" err="1"/>
              <a:t>Προβάλλοντα</a:t>
            </a:r>
            <a:r>
              <a:rPr lang="el-GR" sz="1050" b="1" dirty="0"/>
              <a:t> </a:t>
            </a:r>
            <a:r>
              <a:rPr lang="el-GR" sz="1050" b="1" dirty="0" err="1"/>
              <a:t>παραπυρηνικά</a:t>
            </a:r>
            <a:r>
              <a:rPr lang="el-GR" sz="1050" b="1" dirty="0"/>
              <a:t> </a:t>
            </a:r>
            <a:r>
              <a:rPr lang="el-GR" sz="1050" b="1" dirty="0" err="1"/>
              <a:t>κενοτόπια</a:t>
            </a:r>
            <a:endParaRPr lang="en-US" sz="1050" b="1" dirty="0"/>
          </a:p>
        </p:txBody>
      </p:sp>
      <p:sp>
        <p:nvSpPr>
          <p:cNvPr id="15" name="12 - TextBox">
            <a:extLst>
              <a:ext uri="{FF2B5EF4-FFF2-40B4-BE49-F238E27FC236}">
                <a16:creationId xmlns:a16="http://schemas.microsoft.com/office/drawing/2014/main" id="{FD4368A5-22E4-4E21-9986-057DBDE63668}"/>
              </a:ext>
            </a:extLst>
          </p:cNvPr>
          <p:cNvSpPr txBox="1"/>
          <p:nvPr/>
        </p:nvSpPr>
        <p:spPr>
          <a:xfrm>
            <a:off x="6128494" y="2532250"/>
            <a:ext cx="257694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/>
              <a:t>Στροβιλοειδές πρότυπο σε </a:t>
            </a:r>
            <a:r>
              <a:rPr lang="el-GR" sz="1100" b="1" dirty="0" err="1"/>
              <a:t>ατρακτοκυτταρικό</a:t>
            </a:r>
            <a:r>
              <a:rPr lang="el-GR" sz="1100" b="1" dirty="0"/>
              <a:t> </a:t>
            </a:r>
            <a:r>
              <a:rPr lang="en-US" sz="1100" b="1" dirty="0"/>
              <a:t>GIST </a:t>
            </a:r>
          </a:p>
        </p:txBody>
      </p:sp>
      <p:sp>
        <p:nvSpPr>
          <p:cNvPr id="16" name="11 - TextBox">
            <a:extLst>
              <a:ext uri="{FF2B5EF4-FFF2-40B4-BE49-F238E27FC236}">
                <a16:creationId xmlns:a16="http://schemas.microsoft.com/office/drawing/2014/main" id="{667E603F-F192-405B-B538-71886B5031B2}"/>
              </a:ext>
            </a:extLst>
          </p:cNvPr>
          <p:cNvSpPr txBox="1"/>
          <p:nvPr/>
        </p:nvSpPr>
        <p:spPr>
          <a:xfrm>
            <a:off x="8769669" y="2557909"/>
            <a:ext cx="254646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 err="1"/>
              <a:t>Πασσαλοειδής</a:t>
            </a:r>
            <a:r>
              <a:rPr lang="el-GR" sz="1100" b="1" dirty="0"/>
              <a:t> διάταξη σε </a:t>
            </a:r>
            <a:r>
              <a:rPr lang="el-GR" sz="1100" b="1" dirty="0" err="1"/>
              <a:t>ατρακτοκυτταρικό</a:t>
            </a:r>
            <a:r>
              <a:rPr lang="el-GR" sz="1100" b="1" dirty="0"/>
              <a:t> </a:t>
            </a:r>
            <a:r>
              <a:rPr lang="en-US" sz="1100" b="1" dirty="0"/>
              <a:t>GIST</a:t>
            </a:r>
          </a:p>
        </p:txBody>
      </p:sp>
    </p:spTree>
    <p:extLst>
      <p:ext uri="{BB962C8B-B14F-4D97-AF65-F5344CB8AC3E}">
        <p14:creationId xmlns:p14="http://schemas.microsoft.com/office/powerpoint/2010/main" val="1545820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CEB5C8C5-1878-4C91-A4EA-FF54E3454F23}"/>
              </a:ext>
            </a:extLst>
          </p:cNvPr>
          <p:cNvSpPr txBox="1"/>
          <p:nvPr/>
        </p:nvSpPr>
        <p:spPr>
          <a:xfrm>
            <a:off x="0" y="33195"/>
            <a:ext cx="7195128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l-GR" sz="2000" b="1" dirty="0" err="1"/>
              <a:t>Επιθηλιοειδή</a:t>
            </a:r>
            <a:r>
              <a:rPr lang="el-GR" sz="2000" b="1" dirty="0"/>
              <a:t> </a:t>
            </a:r>
            <a:r>
              <a:rPr lang="en-US" sz="2000" b="1" dirty="0"/>
              <a:t>GIST</a:t>
            </a:r>
          </a:p>
          <a:p>
            <a:pPr>
              <a:buClr>
                <a:schemeClr val="accent1"/>
              </a:buClr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Συνηθέστερα στον στόμαχο</a:t>
            </a:r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Ισχυρή συσχέτιση με απώλεια</a:t>
            </a:r>
            <a:r>
              <a:rPr lang="en-US" sz="1600" b="1" dirty="0"/>
              <a:t> SDH</a:t>
            </a:r>
            <a:r>
              <a:rPr lang="el-GR" sz="1600" b="1" dirty="0"/>
              <a:t> σε νέους ασθενείς </a:t>
            </a:r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dirty="0"/>
              <a:t>Αποτελούν μέρος του </a:t>
            </a:r>
            <a:r>
              <a:rPr lang="el-GR" sz="1600" b="1" dirty="0"/>
              <a:t>συνδρόμου </a:t>
            </a:r>
            <a:r>
              <a:rPr lang="en-US" sz="1600" b="1" dirty="0"/>
              <a:t>Carney-</a:t>
            </a:r>
            <a:r>
              <a:rPr lang="en-US" sz="1600" b="1" dirty="0" err="1"/>
              <a:t>Stratakis</a:t>
            </a:r>
            <a:endParaRPr lang="en-US" sz="1600" b="1" dirty="0"/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/>
              <a:t>Υποστρόγγυλα</a:t>
            </a:r>
            <a:r>
              <a:rPr lang="el-GR" sz="1600" b="1" dirty="0"/>
              <a:t> </a:t>
            </a:r>
            <a:r>
              <a:rPr lang="el-GR" sz="1600" b="1"/>
              <a:t>κύτταρα με </a:t>
            </a:r>
            <a:r>
              <a:rPr lang="el-GR" sz="1600" b="1" dirty="0"/>
              <a:t>διαυγές ή </a:t>
            </a:r>
            <a:r>
              <a:rPr lang="el-GR" sz="1600" b="1" dirty="0" err="1"/>
              <a:t>ηωσινόφιλο</a:t>
            </a:r>
            <a:r>
              <a:rPr lang="el-GR" sz="1600" b="1" dirty="0"/>
              <a:t> κυτταρόπλασμα διατασσόμενα σε </a:t>
            </a:r>
            <a:r>
              <a:rPr lang="el-GR" sz="1600" b="1" dirty="0" err="1"/>
              <a:t>φωλεές</a:t>
            </a:r>
            <a:r>
              <a:rPr lang="el-GR" sz="1600" b="1" dirty="0"/>
              <a:t> ή αθροίσεις </a:t>
            </a:r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Ιδιαίτεροι </a:t>
            </a:r>
            <a:r>
              <a:rPr lang="el-GR" sz="1600" b="1" dirty="0" err="1"/>
              <a:t>υπότυποι</a:t>
            </a:r>
            <a:r>
              <a:rPr lang="el-GR" sz="1600" dirty="0"/>
              <a:t>: σκληρυντικός, </a:t>
            </a:r>
            <a:r>
              <a:rPr lang="el-GR" sz="1600" dirty="0" err="1"/>
              <a:t>υπερκυτταρικός</a:t>
            </a:r>
            <a:r>
              <a:rPr lang="el-GR" sz="1600" dirty="0"/>
              <a:t>, σαρκωματώδης (με έντονη ατυπία και </a:t>
            </a:r>
            <a:r>
              <a:rPr lang="el-GR" sz="1600" dirty="0" err="1"/>
              <a:t>μιτωτική</a:t>
            </a:r>
            <a:r>
              <a:rPr lang="el-GR" sz="1600" dirty="0"/>
              <a:t> δραστηριότητα), με μειωμένη συνοχή</a:t>
            </a:r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dirty="0"/>
              <a:t>Χειρότερη πρόγνωση όταν εντοπίζονται στο λεπτό έντερο</a:t>
            </a:r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Μετατροπή των </a:t>
            </a:r>
            <a:r>
              <a:rPr lang="el-GR" sz="1600" b="1" dirty="0" err="1"/>
              <a:t>ατρακτοκυτταρικών</a:t>
            </a:r>
            <a:r>
              <a:rPr lang="el-GR" sz="1600" b="1" dirty="0"/>
              <a:t> </a:t>
            </a:r>
            <a:r>
              <a:rPr lang="en-US" sz="1600" b="1" dirty="0"/>
              <a:t>GIST</a:t>
            </a:r>
            <a:r>
              <a:rPr lang="el-GR" sz="1600" b="1" dirty="0"/>
              <a:t> σε </a:t>
            </a:r>
            <a:r>
              <a:rPr lang="el-GR" sz="1600" b="1" dirty="0" err="1"/>
              <a:t>επιθηλιοειδή</a:t>
            </a:r>
            <a:r>
              <a:rPr lang="el-GR" sz="1600" b="1" dirty="0"/>
              <a:t> μετά από </a:t>
            </a:r>
            <a:r>
              <a:rPr lang="en-US" sz="1600" b="1" dirty="0"/>
              <a:t>Imatinib</a:t>
            </a:r>
            <a:endParaRPr lang="el-GR" sz="1600" b="1" dirty="0"/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Τα περισσότερα </a:t>
            </a:r>
            <a:r>
              <a:rPr lang="en-US" sz="1600" b="1" dirty="0"/>
              <a:t>c-kit (-) GIST </a:t>
            </a:r>
            <a:r>
              <a:rPr lang="el-GR" sz="1600" b="1" dirty="0"/>
              <a:t>είναι </a:t>
            </a:r>
            <a:r>
              <a:rPr lang="el-GR" sz="1600" b="1" dirty="0" err="1"/>
              <a:t>επιθηλιοειδή</a:t>
            </a:r>
            <a:endParaRPr lang="en-US" sz="1600" b="1" dirty="0"/>
          </a:p>
          <a:p>
            <a:pPr marL="461963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/>
              <a:t>Ανοσοφαινότυπος</a:t>
            </a:r>
            <a:r>
              <a:rPr lang="el-GR" sz="1600" b="1" dirty="0"/>
              <a:t>:  </a:t>
            </a:r>
            <a:r>
              <a:rPr lang="en-US" sz="1600" b="1" dirty="0"/>
              <a:t>c-kit (+) &gt; (-), DOG-1 (+), CD34 (-) &gt; (+)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57A60E-EFAF-46AC-AC14-637B8B859B14}"/>
              </a:ext>
            </a:extLst>
          </p:cNvPr>
          <p:cNvSpPr txBox="1">
            <a:spLocks/>
          </p:cNvSpPr>
          <p:nvPr/>
        </p:nvSpPr>
        <p:spPr>
          <a:xfrm>
            <a:off x="1435537" y="-55764"/>
            <a:ext cx="8761413" cy="7069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GISTs –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Μορφολογική ταξινόμηση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BF651-73BD-4F39-AB07-951E1F6FA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91" y="4080457"/>
            <a:ext cx="4590196" cy="26840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4C2498-7C3B-4E24-9592-23DED1618D93}"/>
              </a:ext>
            </a:extLst>
          </p:cNvPr>
          <p:cNvSpPr txBox="1"/>
          <p:nvPr/>
        </p:nvSpPr>
        <p:spPr>
          <a:xfrm>
            <a:off x="1813645" y="4172097"/>
            <a:ext cx="325206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l-GR" sz="1200" b="1" dirty="0" err="1"/>
              <a:t>Πλασματοκυτταροειδής</a:t>
            </a:r>
            <a:r>
              <a:rPr lang="el-GR" sz="1200" b="1" dirty="0"/>
              <a:t>  μορφολογία σε </a:t>
            </a:r>
            <a:r>
              <a:rPr lang="el-GR" sz="1200" b="1" dirty="0" err="1"/>
              <a:t>επιθηλιοειδές</a:t>
            </a:r>
            <a:r>
              <a:rPr lang="el-GR" sz="1200" b="1" dirty="0"/>
              <a:t> </a:t>
            </a:r>
            <a:r>
              <a:rPr lang="en-US" sz="1200" b="1" dirty="0"/>
              <a:t>GIST</a:t>
            </a:r>
          </a:p>
        </p:txBody>
      </p:sp>
      <p:sp>
        <p:nvSpPr>
          <p:cNvPr id="8" name="18 - TextBox">
            <a:extLst>
              <a:ext uri="{FF2B5EF4-FFF2-40B4-BE49-F238E27FC236}">
                <a16:creationId xmlns:a16="http://schemas.microsoft.com/office/drawing/2014/main" id="{071DE989-013D-4878-BC90-4253E1D881E1}"/>
              </a:ext>
            </a:extLst>
          </p:cNvPr>
          <p:cNvSpPr txBox="1"/>
          <p:nvPr/>
        </p:nvSpPr>
        <p:spPr>
          <a:xfrm>
            <a:off x="7601803" y="6596390"/>
            <a:ext cx="45901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 Adv </a:t>
            </a:r>
            <a:r>
              <a:rPr lang="en-US" sz="1100" i="1" dirty="0" err="1">
                <a:solidFill>
                  <a:srgbClr val="FF0000"/>
                </a:solidFill>
              </a:rPr>
              <a:t>Anat</a:t>
            </a:r>
            <a:r>
              <a:rPr lang="en-US" sz="1100" i="1" dirty="0">
                <a:solidFill>
                  <a:srgbClr val="FF0000"/>
                </a:solidFill>
              </a:rPr>
              <a:t>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2024</a:t>
            </a:r>
            <a:endParaRPr lang="el-GR" sz="1100" i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FDE88E-8B53-436A-A770-CEC6889A3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327" y="535997"/>
            <a:ext cx="5019673" cy="44005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59AC72-3C05-4E5C-8AE9-D23DDB3DBF06}"/>
              </a:ext>
            </a:extLst>
          </p:cNvPr>
          <p:cNvSpPr txBox="1"/>
          <p:nvPr/>
        </p:nvSpPr>
        <p:spPr>
          <a:xfrm>
            <a:off x="7432385" y="4526040"/>
            <a:ext cx="4759615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l-GR" sz="1200" b="1" dirty="0"/>
              <a:t>Διήθηση γαστρικού βλεννογόνου από </a:t>
            </a:r>
            <a:r>
              <a:rPr lang="el-GR" sz="1200" b="1" dirty="0" err="1"/>
              <a:t>επιθηλιοειδές</a:t>
            </a:r>
            <a:r>
              <a:rPr lang="el-GR" sz="1200" b="1" dirty="0"/>
              <a:t> </a:t>
            </a:r>
            <a:r>
              <a:rPr lang="en-US" sz="1200" b="1" dirty="0"/>
              <a:t>GIST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CA68B6-2A98-4448-A6EE-632859AA9C61}"/>
              </a:ext>
            </a:extLst>
          </p:cNvPr>
          <p:cNvSpPr txBox="1"/>
          <p:nvPr/>
        </p:nvSpPr>
        <p:spPr>
          <a:xfrm>
            <a:off x="6063674" y="5398673"/>
            <a:ext cx="61283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algn="ctr">
              <a:spcBef>
                <a:spcPts val="600"/>
              </a:spcBef>
              <a:buClr>
                <a:schemeClr val="accent1"/>
              </a:buClr>
            </a:pPr>
            <a:r>
              <a:rPr lang="el-GR" sz="1800" b="1" dirty="0"/>
              <a:t>Δ/δ: Λέμφωμα, καρκίνωμα, μελάνωμα,</a:t>
            </a:r>
            <a:r>
              <a:rPr lang="en-US" sz="1800" b="1" dirty="0"/>
              <a:t> </a:t>
            </a:r>
            <a:r>
              <a:rPr lang="en-US" sz="1800" b="1" dirty="0" err="1"/>
              <a:t>PEComa</a:t>
            </a:r>
            <a:r>
              <a:rPr lang="en-US" sz="1800" b="1" dirty="0"/>
              <a:t> - </a:t>
            </a:r>
            <a:r>
              <a:rPr lang="el-GR" sz="1800" b="1" dirty="0"/>
              <a:t>  απαραίτητος έλεγχος για </a:t>
            </a:r>
            <a:r>
              <a:rPr lang="en-US" sz="1800" b="1" dirty="0"/>
              <a:t>c-kit, DOG-1, SOX10, S100, </a:t>
            </a:r>
            <a:r>
              <a:rPr lang="en-US" sz="1800" b="1" dirty="0" err="1"/>
              <a:t>MelanA</a:t>
            </a:r>
            <a:r>
              <a:rPr lang="en-US" sz="1800" b="1" dirty="0"/>
              <a:t>, HMB45, </a:t>
            </a:r>
            <a:r>
              <a:rPr lang="el-GR" sz="1800" b="1" dirty="0"/>
              <a:t>κερατίνες, </a:t>
            </a:r>
            <a:r>
              <a:rPr lang="en-US" sz="1800" b="1" dirty="0"/>
              <a:t>LCA, CD30, CD20, CD3</a:t>
            </a:r>
          </a:p>
        </p:txBody>
      </p:sp>
    </p:spTree>
    <p:extLst>
      <p:ext uri="{BB962C8B-B14F-4D97-AF65-F5344CB8AC3E}">
        <p14:creationId xmlns:p14="http://schemas.microsoft.com/office/powerpoint/2010/main" val="3553014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ADC9-E7E0-4C21-80A8-F098A4B91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26" y="-15014"/>
            <a:ext cx="10515600" cy="637743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 err="1">
                <a:solidFill>
                  <a:schemeClr val="accent1"/>
                </a:solidFill>
                <a:latin typeface="+mn-lt"/>
              </a:rPr>
              <a:t>Αποδιαφοροποιημένο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 GIST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0FA71-90EF-4A7A-8EA8-D5F56446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27" y="1232477"/>
            <a:ext cx="4551327" cy="4393045"/>
          </a:xfrm>
        </p:spPr>
        <p:txBody>
          <a:bodyPr>
            <a:normAutofit/>
          </a:bodyPr>
          <a:lstStyle/>
          <a:p>
            <a:r>
              <a:rPr lang="el-GR" sz="1800" dirty="0"/>
              <a:t>Υψηλόβαθμη </a:t>
            </a:r>
            <a:r>
              <a:rPr lang="el-GR" sz="1800" b="1" dirty="0"/>
              <a:t>σαρκωματώδης μορφολογία</a:t>
            </a:r>
            <a:endParaRPr lang="en-US" sz="1800" b="1" dirty="0"/>
          </a:p>
          <a:p>
            <a:r>
              <a:rPr lang="en-US" sz="1800" b="1" dirty="0"/>
              <a:t>De novo </a:t>
            </a:r>
            <a:r>
              <a:rPr lang="el-GR" sz="1800" b="1" dirty="0"/>
              <a:t>ή συνήθως μετά από θεραπεία με </a:t>
            </a:r>
            <a:r>
              <a:rPr lang="en-US" sz="1800" b="1" dirty="0"/>
              <a:t>imatinib</a:t>
            </a:r>
          </a:p>
          <a:p>
            <a:r>
              <a:rPr lang="el-GR" sz="1800" dirty="0"/>
              <a:t>Δυνατόν να συνοδεύονται  από </a:t>
            </a:r>
            <a:r>
              <a:rPr lang="el-GR" sz="1800" b="1" dirty="0" err="1"/>
              <a:t>ετερόλογα</a:t>
            </a:r>
            <a:r>
              <a:rPr lang="en-US" sz="1800" dirty="0"/>
              <a:t> </a:t>
            </a:r>
            <a:r>
              <a:rPr lang="el-GR" sz="1800" dirty="0"/>
              <a:t>επιθηλιακά, </a:t>
            </a:r>
            <a:r>
              <a:rPr lang="el-GR" sz="1800" dirty="0" err="1"/>
              <a:t>μυογενή</a:t>
            </a:r>
            <a:r>
              <a:rPr lang="el-GR" sz="1800" dirty="0"/>
              <a:t> ή </a:t>
            </a:r>
            <a:r>
              <a:rPr lang="el-GR" sz="1800" dirty="0" err="1"/>
              <a:t>αγγειοσαρκωματώδη</a:t>
            </a:r>
            <a:r>
              <a:rPr lang="en-US" sz="1800" dirty="0"/>
              <a:t> </a:t>
            </a:r>
            <a:r>
              <a:rPr lang="el-GR" sz="1800" b="1" dirty="0"/>
              <a:t>στοιχεία</a:t>
            </a:r>
            <a:endParaRPr lang="en-US" sz="1800" b="1" dirty="0"/>
          </a:p>
          <a:p>
            <a:r>
              <a:rPr lang="el-GR" sz="1800" b="1" dirty="0"/>
              <a:t>Πιθανή εστιακή παρουσία </a:t>
            </a:r>
            <a:r>
              <a:rPr lang="en-US" sz="1800" b="1" dirty="0"/>
              <a:t>GIST – like </a:t>
            </a:r>
            <a:r>
              <a:rPr lang="el-GR" sz="1800" b="1" dirty="0"/>
              <a:t>περιοχών</a:t>
            </a:r>
            <a:r>
              <a:rPr lang="en-US" sz="1800" b="1" dirty="0"/>
              <a:t> KIT – </a:t>
            </a:r>
            <a:r>
              <a:rPr lang="el-GR" sz="1800" b="1" dirty="0"/>
              <a:t>θετικών</a:t>
            </a:r>
            <a:endParaRPr lang="en-US" sz="1800" b="1" dirty="0"/>
          </a:p>
          <a:p>
            <a:r>
              <a:rPr lang="el-GR" sz="1800" dirty="0"/>
              <a:t>Διάγνωση δυσχερής            </a:t>
            </a:r>
            <a:r>
              <a:rPr lang="el-GR" sz="1800" b="1" dirty="0"/>
              <a:t>απουσία </a:t>
            </a:r>
            <a:r>
              <a:rPr lang="en-US" sz="1800" b="1" dirty="0"/>
              <a:t>DOG1, c-Kit, CD34, wild type KIT and PDGFRA</a:t>
            </a:r>
          </a:p>
          <a:p>
            <a:r>
              <a:rPr lang="el-GR" sz="1800" dirty="0"/>
              <a:t>Σπανιότατα </a:t>
            </a:r>
            <a:r>
              <a:rPr lang="el-GR" sz="1800" dirty="0" err="1"/>
              <a:t>αποδιαφοροποίηση</a:t>
            </a:r>
            <a:r>
              <a:rPr lang="el-GR" sz="1800" dirty="0"/>
              <a:t> σε </a:t>
            </a:r>
            <a:r>
              <a:rPr lang="en-US" sz="1800" dirty="0"/>
              <a:t>SDH-deficient GIST</a:t>
            </a:r>
            <a:endParaRPr lang="el-GR" sz="1800" dirty="0"/>
          </a:p>
          <a:p>
            <a:r>
              <a:rPr lang="el-GR" sz="1800" b="1" dirty="0"/>
              <a:t>Διαφορική διάγνωση στο πλειόμορφο </a:t>
            </a:r>
            <a:r>
              <a:rPr lang="en-US" sz="1800" b="1" dirty="0"/>
              <a:t>GIST (c-kit (+) / DOG-1 (+) 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E1FE09A-C984-4C95-A035-4179BF246D8D}"/>
              </a:ext>
            </a:extLst>
          </p:cNvPr>
          <p:cNvCxnSpPr>
            <a:cxnSpLocks/>
          </p:cNvCxnSpPr>
          <p:nvPr/>
        </p:nvCxnSpPr>
        <p:spPr>
          <a:xfrm>
            <a:off x="2439790" y="3857914"/>
            <a:ext cx="46966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- TextBox"/>
          <p:cNvSpPr txBox="1"/>
          <p:nvPr/>
        </p:nvSpPr>
        <p:spPr>
          <a:xfrm>
            <a:off x="7038109" y="6304002"/>
            <a:ext cx="5153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rgbClr val="FF0000"/>
                </a:solidFill>
              </a:rPr>
              <a:t>Shah, BMJU Case Rep 2021                Karakas Ann Diagn </a:t>
            </a:r>
            <a:r>
              <a:rPr lang="en-US" sz="1000" i="1" dirty="0" err="1">
                <a:solidFill>
                  <a:srgbClr val="FF0000"/>
                </a:solidFill>
              </a:rPr>
              <a:t>Pathol</a:t>
            </a:r>
            <a:r>
              <a:rPr lang="en-US" sz="1000" i="1" dirty="0">
                <a:solidFill>
                  <a:srgbClr val="FF0000"/>
                </a:solidFill>
              </a:rPr>
              <a:t> 2019</a:t>
            </a:r>
          </a:p>
          <a:p>
            <a:pPr algn="r"/>
            <a:r>
              <a:rPr lang="en-US" sz="1000" i="1" dirty="0" err="1">
                <a:solidFill>
                  <a:srgbClr val="FF0000"/>
                </a:solidFill>
              </a:rPr>
              <a:t>Antonescu</a:t>
            </a:r>
            <a:r>
              <a:rPr lang="en-US" sz="1000" i="1" dirty="0">
                <a:solidFill>
                  <a:srgbClr val="FF0000"/>
                </a:solidFill>
              </a:rPr>
              <a:t> Am J </a:t>
            </a:r>
            <a:r>
              <a:rPr lang="en-US" sz="1000" i="1" dirty="0" err="1">
                <a:solidFill>
                  <a:srgbClr val="FF0000"/>
                </a:solidFill>
              </a:rPr>
              <a:t>Surg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Pathol</a:t>
            </a:r>
            <a:r>
              <a:rPr lang="en-US" sz="1000" i="1" dirty="0">
                <a:solidFill>
                  <a:srgbClr val="FF0000"/>
                </a:solidFill>
              </a:rPr>
              <a:t> 2013           Jiang x, Case Rep </a:t>
            </a:r>
            <a:r>
              <a:rPr lang="en-US" sz="1000" i="1" dirty="0" err="1">
                <a:solidFill>
                  <a:srgbClr val="FF0000"/>
                </a:solidFill>
              </a:rPr>
              <a:t>Oncol</a:t>
            </a:r>
            <a:r>
              <a:rPr lang="en-US" sz="1000" i="1" dirty="0">
                <a:solidFill>
                  <a:srgbClr val="FF0000"/>
                </a:solidFill>
              </a:rPr>
              <a:t> Med 2015</a:t>
            </a:r>
          </a:p>
          <a:p>
            <a:pPr algn="r"/>
            <a:r>
              <a:rPr lang="en-US" sz="1000" i="1" dirty="0" err="1">
                <a:solidFill>
                  <a:srgbClr val="FF0000"/>
                </a:solidFill>
              </a:rPr>
              <a:t>Canzonieri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Pathol</a:t>
            </a:r>
            <a:r>
              <a:rPr lang="en-US" sz="1000" i="1" dirty="0">
                <a:solidFill>
                  <a:srgbClr val="FF0000"/>
                </a:solidFill>
              </a:rPr>
              <a:t> Res </a:t>
            </a:r>
            <a:r>
              <a:rPr lang="en-US" sz="1000" i="1" dirty="0" err="1">
                <a:solidFill>
                  <a:srgbClr val="FF0000"/>
                </a:solidFill>
              </a:rPr>
              <a:t>Pract</a:t>
            </a:r>
            <a:r>
              <a:rPr lang="en-US" sz="1000" i="1" dirty="0">
                <a:solidFill>
                  <a:srgbClr val="FF0000"/>
                </a:solidFill>
              </a:rPr>
              <a:t> 2016</a:t>
            </a:r>
            <a:endParaRPr lang="el-GR" sz="1000" i="1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User\Desktop\gist\antonesc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3168" y="1256146"/>
            <a:ext cx="7263412" cy="5019964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6785834" y="2457790"/>
            <a:ext cx="2479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CD117</a:t>
            </a:r>
            <a:endParaRPr lang="el-GR" b="1" dirty="0"/>
          </a:p>
        </p:txBody>
      </p:sp>
      <p:sp>
        <p:nvSpPr>
          <p:cNvPr id="8" name="7 - TextBox"/>
          <p:cNvSpPr txBox="1"/>
          <p:nvPr/>
        </p:nvSpPr>
        <p:spPr>
          <a:xfrm>
            <a:off x="8559421" y="4054516"/>
            <a:ext cx="81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Ki67</a:t>
            </a:r>
            <a:endParaRPr lang="el-GR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8582891" y="2443844"/>
            <a:ext cx="81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Ki67</a:t>
            </a:r>
            <a:endParaRPr lang="el-GR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10327637" y="4055310"/>
            <a:ext cx="723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p53</a:t>
            </a:r>
            <a:endParaRPr lang="el-GR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10339523" y="2443844"/>
            <a:ext cx="723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p53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084283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A641A-1B88-458A-B553-5E684049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18" y="60883"/>
            <a:ext cx="10515600" cy="604693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>
                <a:solidFill>
                  <a:schemeClr val="accent1"/>
                </a:solidFill>
                <a:latin typeface="+mn-lt"/>
              </a:rPr>
              <a:t>GISTs – </a:t>
            </a:r>
            <a:r>
              <a:rPr lang="el-GR" sz="3500" b="1" dirty="0" err="1">
                <a:solidFill>
                  <a:schemeClr val="accent1"/>
                </a:solidFill>
                <a:latin typeface="+mn-lt"/>
              </a:rPr>
              <a:t>Ανοσοφαινότυπος</a:t>
            </a:r>
            <a:r>
              <a:rPr lang="en-US" sz="3500" b="1" dirty="0">
                <a:solidFill>
                  <a:schemeClr val="accent1"/>
                </a:solidFill>
                <a:latin typeface="+mn-lt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4CAB4-A0BE-4BE3-8EBE-E05940F1F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27" y="937822"/>
            <a:ext cx="11682746" cy="4581556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en-US" sz="1600" b="1" dirty="0"/>
              <a:t>&gt;95% KIT(CD117) </a:t>
            </a:r>
            <a:r>
              <a:rPr lang="el-GR" sz="1600" b="1" dirty="0"/>
              <a:t>θετικό  </a:t>
            </a:r>
            <a:r>
              <a:rPr lang="en-US" sz="1600" dirty="0"/>
              <a:t>          </a:t>
            </a:r>
            <a:r>
              <a:rPr lang="el-GR" sz="1600" dirty="0" err="1"/>
              <a:t>κυτταροπλασματική</a:t>
            </a:r>
            <a:r>
              <a:rPr lang="el-GR" sz="1600" dirty="0"/>
              <a:t>, </a:t>
            </a:r>
            <a:r>
              <a:rPr lang="el-GR" sz="1600" dirty="0" err="1"/>
              <a:t>μεμβρανική</a:t>
            </a:r>
            <a:r>
              <a:rPr lang="el-GR" sz="1600" dirty="0"/>
              <a:t> ή </a:t>
            </a:r>
            <a:r>
              <a:rPr lang="el-GR" sz="1600" dirty="0" err="1"/>
              <a:t>παραπυρηνική</a:t>
            </a:r>
            <a:r>
              <a:rPr lang="el-GR" sz="1600" dirty="0"/>
              <a:t> στικτή κατανομή</a:t>
            </a:r>
            <a:endParaRPr lang="en-US" sz="1600" dirty="0"/>
          </a:p>
          <a:p>
            <a:pPr>
              <a:buClr>
                <a:schemeClr val="accent1"/>
              </a:buClr>
            </a:pPr>
            <a:r>
              <a:rPr lang="en-US" sz="1600" b="1" dirty="0"/>
              <a:t>&lt;5% KIT </a:t>
            </a:r>
            <a:r>
              <a:rPr lang="el-GR" sz="1600" b="1" dirty="0"/>
              <a:t>αρνητικό</a:t>
            </a:r>
            <a:r>
              <a:rPr lang="en-US" sz="1600" dirty="0"/>
              <a:t> </a:t>
            </a:r>
            <a:r>
              <a:rPr lang="el-GR" sz="1600" dirty="0"/>
              <a:t>ή εστιακά θετικό           </a:t>
            </a:r>
            <a:r>
              <a:rPr lang="el-GR" sz="1600" b="1" dirty="0"/>
              <a:t>συνήθως παρουσία μετάλλαξης</a:t>
            </a:r>
            <a:r>
              <a:rPr lang="en-US" sz="1600" b="1" dirty="0"/>
              <a:t> PDGFRA</a:t>
            </a:r>
          </a:p>
          <a:p>
            <a:pPr>
              <a:buClr>
                <a:schemeClr val="accent1"/>
              </a:buClr>
            </a:pPr>
            <a:r>
              <a:rPr lang="en-US" sz="1600" b="1" dirty="0"/>
              <a:t>DOG1 </a:t>
            </a:r>
            <a:r>
              <a:rPr lang="el-GR" sz="1600" b="1" dirty="0"/>
              <a:t>θετικό </a:t>
            </a:r>
            <a:r>
              <a:rPr lang="en-US" sz="1600" b="1" dirty="0"/>
              <a:t>( 75-80%)</a:t>
            </a:r>
            <a:r>
              <a:rPr lang="en-US" sz="1600" dirty="0"/>
              <a:t>, </a:t>
            </a:r>
            <a:r>
              <a:rPr lang="el-GR" sz="1600" b="1" dirty="0"/>
              <a:t>επίσης στο </a:t>
            </a:r>
            <a:r>
              <a:rPr lang="en-US" sz="1600" b="1" dirty="0"/>
              <a:t>50% </a:t>
            </a:r>
            <a:r>
              <a:rPr lang="el-GR" sz="1600" b="1" dirty="0"/>
              <a:t>των</a:t>
            </a:r>
            <a:r>
              <a:rPr lang="en-US" sz="1600" b="1" dirty="0"/>
              <a:t> KIT </a:t>
            </a:r>
            <a:r>
              <a:rPr lang="el-GR" sz="1600" b="1" dirty="0"/>
              <a:t>αρνητικών</a:t>
            </a:r>
            <a:r>
              <a:rPr lang="en-US" sz="1600" b="1" dirty="0"/>
              <a:t> GISTs</a:t>
            </a:r>
          </a:p>
          <a:p>
            <a:pPr>
              <a:buClr>
                <a:schemeClr val="accent1"/>
              </a:buClr>
            </a:pPr>
            <a:r>
              <a:rPr lang="en-US" sz="1600" dirty="0"/>
              <a:t>DOG </a:t>
            </a:r>
            <a:r>
              <a:rPr lang="el-GR" sz="1600" dirty="0"/>
              <a:t>και</a:t>
            </a:r>
            <a:r>
              <a:rPr lang="en-US" sz="1600" dirty="0"/>
              <a:t> KIT </a:t>
            </a:r>
            <a:r>
              <a:rPr lang="el-GR" sz="1600" dirty="0"/>
              <a:t>εκφράζονται από τα διάμεσα κύτταρα του </a:t>
            </a:r>
            <a:r>
              <a:rPr lang="en-US" sz="1600" dirty="0" err="1"/>
              <a:t>Cajal</a:t>
            </a:r>
            <a:endParaRPr lang="en-US" sz="1600" dirty="0"/>
          </a:p>
          <a:p>
            <a:pPr>
              <a:buClr>
                <a:schemeClr val="accent1"/>
              </a:buClr>
            </a:pPr>
            <a:r>
              <a:rPr lang="en-US" sz="1600" b="1" dirty="0"/>
              <a:t>CD34</a:t>
            </a:r>
            <a:r>
              <a:rPr lang="en-US" sz="1600" dirty="0"/>
              <a:t> </a:t>
            </a:r>
            <a:r>
              <a:rPr lang="el-GR" sz="1600" dirty="0"/>
              <a:t>εκφράζεται στην μεγάλη πλειοψηφία των </a:t>
            </a:r>
            <a:r>
              <a:rPr lang="el-GR" sz="1600" b="1" dirty="0" err="1"/>
              <a:t>ατρακτοκυτταρικών</a:t>
            </a:r>
            <a:r>
              <a:rPr lang="el-GR" sz="1600" b="1" dirty="0"/>
              <a:t> </a:t>
            </a:r>
            <a:r>
              <a:rPr lang="en-US" sz="1600" dirty="0"/>
              <a:t>GISTs  (</a:t>
            </a:r>
            <a:r>
              <a:rPr lang="el-GR" sz="1600" dirty="0"/>
              <a:t>σπανιότερα στα </a:t>
            </a:r>
            <a:r>
              <a:rPr lang="el-GR" sz="1600" dirty="0" err="1"/>
              <a:t>επιθηλιοειδή</a:t>
            </a:r>
            <a:r>
              <a:rPr lang="en-US" sz="1600" dirty="0"/>
              <a:t>)(</a:t>
            </a:r>
            <a:r>
              <a:rPr lang="el-GR" sz="1600" dirty="0"/>
              <a:t>συνολικό ποσοστό θετικότητας</a:t>
            </a:r>
            <a:r>
              <a:rPr lang="en-US" sz="1600" dirty="0"/>
              <a:t> </a:t>
            </a:r>
            <a:r>
              <a:rPr lang="en-US" sz="1600" b="1" dirty="0"/>
              <a:t>60-70%</a:t>
            </a:r>
            <a:r>
              <a:rPr lang="en-US" sz="1600" dirty="0"/>
              <a:t>)</a:t>
            </a:r>
          </a:p>
          <a:p>
            <a:pPr>
              <a:buClr>
                <a:schemeClr val="accent1"/>
              </a:buClr>
            </a:pPr>
            <a:r>
              <a:rPr lang="en-US" sz="1600" dirty="0"/>
              <a:t>h-</a:t>
            </a:r>
            <a:r>
              <a:rPr lang="en-US" sz="1600" dirty="0" err="1"/>
              <a:t>caldesmon</a:t>
            </a:r>
            <a:r>
              <a:rPr lang="el-GR" sz="1600" dirty="0"/>
              <a:t> +</a:t>
            </a:r>
            <a:r>
              <a:rPr lang="en-US" sz="1600" dirty="0"/>
              <a:t> (80%) </a:t>
            </a:r>
            <a:r>
              <a:rPr lang="el-GR" sz="1600" dirty="0"/>
              <a:t>και </a:t>
            </a:r>
            <a:r>
              <a:rPr lang="en-US" sz="1600" dirty="0"/>
              <a:t>SMA </a:t>
            </a:r>
            <a:r>
              <a:rPr lang="el-GR" sz="1600" dirty="0"/>
              <a:t>+ </a:t>
            </a:r>
            <a:r>
              <a:rPr lang="en-US" sz="1600" dirty="0"/>
              <a:t>(30-40%), </a:t>
            </a:r>
            <a:r>
              <a:rPr lang="el-GR" sz="1600" dirty="0"/>
              <a:t>σπάνια</a:t>
            </a:r>
            <a:r>
              <a:rPr lang="en-US" sz="1600" dirty="0"/>
              <a:t> </a:t>
            </a:r>
            <a:r>
              <a:rPr lang="el-GR" sz="1600" dirty="0"/>
              <a:t>έκφραση </a:t>
            </a:r>
            <a:r>
              <a:rPr lang="el-GR" sz="1600" dirty="0" err="1"/>
              <a:t>δεσμίνης</a:t>
            </a:r>
            <a:r>
              <a:rPr lang="en-US" sz="1600" dirty="0"/>
              <a:t>(5%) (</a:t>
            </a:r>
            <a:r>
              <a:rPr lang="el-GR" sz="1600" dirty="0" err="1"/>
              <a:t>δ.δ</a:t>
            </a:r>
            <a:r>
              <a:rPr lang="el-GR" sz="1600" dirty="0"/>
              <a:t> από λείους μυϊκούς όγκους</a:t>
            </a:r>
            <a:r>
              <a:rPr lang="en-US" sz="1600" dirty="0"/>
              <a:t>)</a:t>
            </a:r>
          </a:p>
          <a:p>
            <a:pPr>
              <a:buClr>
                <a:schemeClr val="accent1"/>
              </a:buClr>
            </a:pPr>
            <a:r>
              <a:rPr lang="el-GR" sz="1600" b="1" dirty="0"/>
              <a:t>Πλήρης απώλεια έκφρασης </a:t>
            </a:r>
            <a:r>
              <a:rPr lang="en-US" sz="1600" b="1" dirty="0"/>
              <a:t>SDHB </a:t>
            </a:r>
            <a:r>
              <a:rPr lang="el-GR" sz="1600" b="1" dirty="0"/>
              <a:t>σε </a:t>
            </a:r>
            <a:r>
              <a:rPr lang="en-US" sz="1600" b="1" dirty="0"/>
              <a:t>SDH – deficient GISTs, </a:t>
            </a:r>
            <a:r>
              <a:rPr lang="el-GR" sz="1600" b="1" dirty="0"/>
              <a:t>ανεξάρτητα από το είδος του υποκείμενου </a:t>
            </a:r>
            <a:r>
              <a:rPr lang="en-US" sz="1600" b="1" dirty="0"/>
              <a:t>SDH</a:t>
            </a:r>
            <a:r>
              <a:rPr lang="el-GR" sz="1600" b="1" dirty="0"/>
              <a:t> μεταλλαγμένου γονιδίου</a:t>
            </a:r>
          </a:p>
          <a:p>
            <a:pPr marL="858838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dirty="0"/>
              <a:t>Απώλεια έκφρασης </a:t>
            </a:r>
            <a:r>
              <a:rPr lang="en-US" sz="1600" dirty="0"/>
              <a:t>SDHA </a:t>
            </a:r>
            <a:r>
              <a:rPr lang="el-GR" sz="1600" dirty="0"/>
              <a:t>είναι ειδική για </a:t>
            </a:r>
            <a:r>
              <a:rPr lang="en-US" sz="1600" dirty="0"/>
              <a:t>SDHA-</a:t>
            </a:r>
            <a:r>
              <a:rPr lang="el-GR" sz="1600" dirty="0"/>
              <a:t>μεταλλαγμένους όγκους</a:t>
            </a:r>
            <a:endParaRPr lang="en-US" sz="1600" dirty="0"/>
          </a:p>
          <a:p>
            <a:pPr>
              <a:buClr>
                <a:schemeClr val="accent1"/>
              </a:buClr>
            </a:pPr>
            <a:r>
              <a:rPr lang="el-GR" sz="1600" b="1" dirty="0"/>
              <a:t>Απώλεια </a:t>
            </a:r>
            <a:r>
              <a:rPr lang="el-GR" sz="1600" b="1" dirty="0" err="1"/>
              <a:t>νευροϊνωμίνης</a:t>
            </a:r>
            <a:r>
              <a:rPr lang="el-GR" sz="1600" b="1" dirty="0"/>
              <a:t> </a:t>
            </a:r>
            <a:r>
              <a:rPr lang="en-US" sz="1600" b="1" dirty="0"/>
              <a:t>(NF1)</a:t>
            </a:r>
            <a:r>
              <a:rPr lang="en-US" sz="1600" dirty="0"/>
              <a:t> </a:t>
            </a:r>
            <a:r>
              <a:rPr lang="el-GR" sz="1600" dirty="0"/>
              <a:t>χρήσιμη για την ταυτοποίηση των </a:t>
            </a:r>
            <a:r>
              <a:rPr lang="en-US" sz="1600" b="1" dirty="0"/>
              <a:t>NF1- </a:t>
            </a:r>
            <a:r>
              <a:rPr lang="el-GR" sz="1600" b="1" dirty="0"/>
              <a:t>σχετιζόμενων</a:t>
            </a:r>
            <a:r>
              <a:rPr lang="en-US" sz="1600" b="1" dirty="0"/>
              <a:t> GISTs</a:t>
            </a:r>
            <a:endParaRPr lang="el-GR" sz="1600" b="1" dirty="0"/>
          </a:p>
          <a:p>
            <a:pPr>
              <a:buClr>
                <a:schemeClr val="accent1"/>
              </a:buClr>
            </a:pPr>
            <a:r>
              <a:rPr lang="el-GR" sz="1600" b="1" dirty="0"/>
              <a:t>Ενίοτε έκφραση </a:t>
            </a:r>
            <a:r>
              <a:rPr lang="en-US" sz="1600" b="1" dirty="0"/>
              <a:t>Melan-A</a:t>
            </a:r>
            <a:r>
              <a:rPr lang="el-GR" sz="1600" b="1" dirty="0"/>
              <a:t> και κερατίνης</a:t>
            </a:r>
            <a:endParaRPr lang="en-US" sz="1600" b="1" dirty="0"/>
          </a:p>
          <a:p>
            <a:endParaRPr lang="en-US" sz="1600" dirty="0"/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59E0B2E6-1C81-42B3-A6E9-044168E171CB}"/>
              </a:ext>
            </a:extLst>
          </p:cNvPr>
          <p:cNvCxnSpPr>
            <a:cxnSpLocks/>
          </p:cNvCxnSpPr>
          <p:nvPr/>
        </p:nvCxnSpPr>
        <p:spPr>
          <a:xfrm>
            <a:off x="546641" y="3529356"/>
            <a:ext cx="358134" cy="195621"/>
          </a:xfrm>
          <a:prstGeom prst="bentConnector3">
            <a:avLst>
              <a:gd name="adj1" fmla="val 1623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C3CE31B-3747-4837-91DF-20C4E353A5D1}"/>
              </a:ext>
            </a:extLst>
          </p:cNvPr>
          <p:cNvCxnSpPr/>
          <p:nvPr/>
        </p:nvCxnSpPr>
        <p:spPr>
          <a:xfrm>
            <a:off x="2653377" y="1107892"/>
            <a:ext cx="47897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07E307D-3021-4AB5-A7EF-8F3493FF4A1E}"/>
              </a:ext>
            </a:extLst>
          </p:cNvPr>
          <p:cNvCxnSpPr>
            <a:cxnSpLocks/>
          </p:cNvCxnSpPr>
          <p:nvPr/>
        </p:nvCxnSpPr>
        <p:spPr>
          <a:xfrm>
            <a:off x="3509718" y="1425359"/>
            <a:ext cx="42896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TextBox"/>
          <p:cNvSpPr txBox="1"/>
          <p:nvPr/>
        </p:nvSpPr>
        <p:spPr>
          <a:xfrm>
            <a:off x="8010960" y="5791625"/>
            <a:ext cx="41810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 Arch Path Lab Med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Kövecsi</a:t>
            </a:r>
            <a:r>
              <a:rPr lang="en-US" sz="1100" dirty="0">
                <a:solidFill>
                  <a:srgbClr val="FF0000"/>
                </a:solidFill>
              </a:rPr>
              <a:t>, </a:t>
            </a:r>
            <a:r>
              <a:rPr lang="en-US" sz="1100" dirty="0" err="1">
                <a:solidFill>
                  <a:srgbClr val="FF0000"/>
                </a:solidFill>
              </a:rPr>
              <a:t>Oncotarget</a:t>
            </a:r>
            <a:r>
              <a:rPr lang="en-US" sz="1100" dirty="0">
                <a:solidFill>
                  <a:srgbClr val="FF0000"/>
                </a:solidFill>
              </a:rPr>
              <a:t> 2017</a:t>
            </a:r>
            <a:endParaRPr lang="el-GR" sz="1100" dirty="0">
              <a:solidFill>
                <a:srgbClr val="FF0000"/>
              </a:solidFill>
            </a:endParaRP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Kim Front Oncol 2024</a:t>
            </a: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 Adv </a:t>
            </a:r>
            <a:r>
              <a:rPr lang="en-US" sz="1100" i="1" dirty="0" err="1">
                <a:solidFill>
                  <a:srgbClr val="FF0000"/>
                </a:solidFill>
              </a:rPr>
              <a:t>Anat</a:t>
            </a:r>
            <a:r>
              <a:rPr lang="en-US" sz="1100" i="1" dirty="0">
                <a:solidFill>
                  <a:srgbClr val="FF0000"/>
                </a:solidFill>
              </a:rPr>
              <a:t>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2024</a:t>
            </a:r>
            <a:endParaRPr lang="el-GR" sz="1100" i="1" dirty="0">
              <a:solidFill>
                <a:srgbClr val="FF0000"/>
              </a:solidFill>
            </a:endParaRPr>
          </a:p>
          <a:p>
            <a:pPr algn="r"/>
            <a:endParaRPr lang="en-US" sz="11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109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3E612-201C-4538-8C11-3478765CE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6545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Molecular classification of GISTs</a:t>
            </a:r>
          </a:p>
        </p:txBody>
      </p:sp>
      <p:pic>
        <p:nvPicPr>
          <p:cNvPr id="5122" name="Picture 2" descr="E:\Douleia\brcic figure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055" y="591127"/>
            <a:ext cx="11263745" cy="6266873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8492836" y="6596390"/>
            <a:ext cx="36991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err="1">
                <a:solidFill>
                  <a:schemeClr val="accent1"/>
                </a:solidFill>
              </a:rPr>
              <a:t>Brčić</a:t>
            </a:r>
            <a:r>
              <a:rPr lang="en-US" sz="1100" i="1" dirty="0">
                <a:solidFill>
                  <a:schemeClr val="accent1"/>
                </a:solidFill>
              </a:rPr>
              <a:t> Diagnostics 2021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F59078-CB9F-4458-813A-1DAF0B36E08E}"/>
              </a:ext>
            </a:extLst>
          </p:cNvPr>
          <p:cNvSpPr txBox="1"/>
          <p:nvPr/>
        </p:nvSpPr>
        <p:spPr>
          <a:xfrm>
            <a:off x="9943375" y="3577059"/>
            <a:ext cx="10806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Negative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56E44A-DA03-4601-8197-BBC7D619C1C0}"/>
              </a:ext>
            </a:extLst>
          </p:cNvPr>
          <p:cNvSpPr txBox="1"/>
          <p:nvPr/>
        </p:nvSpPr>
        <p:spPr>
          <a:xfrm>
            <a:off x="5337142" y="2516900"/>
            <a:ext cx="1517716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CSS</a:t>
            </a:r>
          </a:p>
          <a:p>
            <a:pPr algn="ctr"/>
            <a:r>
              <a:rPr lang="en-US" sz="1400" b="1" dirty="0"/>
              <a:t>SDHA/B/C/D</a:t>
            </a:r>
          </a:p>
          <a:p>
            <a:pPr algn="ctr"/>
            <a:r>
              <a:rPr lang="en-US" sz="1400" b="1" dirty="0"/>
              <a:t>germline mutation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4111BE-B16A-441D-9B85-A9422DEF5F0B}"/>
              </a:ext>
            </a:extLst>
          </p:cNvPr>
          <p:cNvCxnSpPr>
            <a:cxnSpLocks/>
          </p:cNvCxnSpPr>
          <p:nvPr/>
        </p:nvCxnSpPr>
        <p:spPr>
          <a:xfrm flipH="1">
            <a:off x="471055" y="1894788"/>
            <a:ext cx="6318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CF08A8-B2DD-442A-81E2-91B92131F279}"/>
              </a:ext>
            </a:extLst>
          </p:cNvPr>
          <p:cNvCxnSpPr>
            <a:cxnSpLocks/>
          </p:cNvCxnSpPr>
          <p:nvPr/>
        </p:nvCxnSpPr>
        <p:spPr>
          <a:xfrm>
            <a:off x="471055" y="1904214"/>
            <a:ext cx="0" cy="218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539849-6ABA-437B-9BB6-3CBA02638D7A}"/>
              </a:ext>
            </a:extLst>
          </p:cNvPr>
          <p:cNvCxnSpPr/>
          <p:nvPr/>
        </p:nvCxnSpPr>
        <p:spPr>
          <a:xfrm>
            <a:off x="471055" y="4091233"/>
            <a:ext cx="6318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723D391-F981-40D3-A2BF-22E200F19646}"/>
              </a:ext>
            </a:extLst>
          </p:cNvPr>
          <p:cNvSpPr txBox="1"/>
          <p:nvPr/>
        </p:nvSpPr>
        <p:spPr>
          <a:xfrm>
            <a:off x="-47131" y="2731558"/>
            <a:ext cx="11500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Quadruple </a:t>
            </a:r>
            <a:r>
              <a:rPr lang="en-US" sz="1200" b="1" dirty="0" err="1"/>
              <a:t>wt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224792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B3C427-6E3F-4C87-8C8C-DC595C7F9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0"/>
            <a:ext cx="64008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7990F6-E699-4F55-9AE1-CDADB5969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0546"/>
            <a:ext cx="5412509" cy="2290618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EF60A6-E09A-4AE0-9B91-E6E9C7B4DC3D}"/>
              </a:ext>
            </a:extLst>
          </p:cNvPr>
          <p:cNvCxnSpPr/>
          <p:nvPr/>
        </p:nvCxnSpPr>
        <p:spPr>
          <a:xfrm flipH="1">
            <a:off x="7286324" y="3137836"/>
            <a:ext cx="2310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83452A-69F1-4CD3-9296-E463D60AFB6A}"/>
              </a:ext>
            </a:extLst>
          </p:cNvPr>
          <p:cNvCxnSpPr/>
          <p:nvPr/>
        </p:nvCxnSpPr>
        <p:spPr>
          <a:xfrm>
            <a:off x="7286324" y="3137836"/>
            <a:ext cx="0" cy="462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6846F1-10A3-4CEE-BA74-886555CF6E3F}"/>
              </a:ext>
            </a:extLst>
          </p:cNvPr>
          <p:cNvCxnSpPr/>
          <p:nvPr/>
        </p:nvCxnSpPr>
        <p:spPr>
          <a:xfrm flipH="1">
            <a:off x="7286324" y="3598245"/>
            <a:ext cx="2310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866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F3D6B3-089F-485D-8001-8B7AD6E40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25" y="434974"/>
            <a:ext cx="4657725" cy="5581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167860-BAEA-4109-A4F1-AD412C51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3488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accent1"/>
                </a:solidFill>
                <a:latin typeface="+mn-lt"/>
              </a:rPr>
              <a:t>Διαγνωστική μοριακή Παθολογική Ανατομική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0" y="6451598"/>
            <a:ext cx="369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2020, </a:t>
            </a:r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5300344" y="664159"/>
            <a:ext cx="613658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~85% </a:t>
            </a:r>
            <a:r>
              <a:rPr lang="el-GR" sz="1600" b="1" dirty="0" err="1"/>
              <a:t>ενεργοποιητικές</a:t>
            </a:r>
            <a:r>
              <a:rPr lang="el-GR" sz="1600" b="1" dirty="0"/>
              <a:t> μεταλλάξεις </a:t>
            </a:r>
            <a:r>
              <a:rPr lang="en-US" sz="1600" b="1" dirty="0"/>
              <a:t>KIT </a:t>
            </a:r>
            <a:r>
              <a:rPr lang="el-GR" sz="1600" b="1" dirty="0"/>
              <a:t>ή </a:t>
            </a:r>
            <a:r>
              <a:rPr lang="en-US" sz="1600" b="1" dirty="0"/>
              <a:t> PDGFRA </a:t>
            </a:r>
            <a:r>
              <a:rPr lang="el-GR" sz="1600" b="1" dirty="0" err="1"/>
              <a:t>ογκογονιδίων</a:t>
            </a:r>
            <a:r>
              <a:rPr lang="en-US" sz="1600" dirty="0"/>
              <a:t>(4q12) </a:t>
            </a:r>
            <a:r>
              <a:rPr lang="el-GR" sz="1600" dirty="0"/>
              <a:t>που κωδικοποιούν τη μεταγραφή </a:t>
            </a:r>
            <a:r>
              <a:rPr lang="el-GR" sz="1600" dirty="0" err="1"/>
              <a:t>διαμεμβρανικών</a:t>
            </a:r>
            <a:r>
              <a:rPr lang="el-GR" sz="1600" dirty="0"/>
              <a:t> υποδοχέων τυροσινικής </a:t>
            </a:r>
            <a:r>
              <a:rPr lang="el-GR" sz="1600" dirty="0" err="1"/>
              <a:t>κινάσης</a:t>
            </a:r>
            <a:r>
              <a:rPr lang="el-GR" sz="1600" dirty="0"/>
              <a:t> (</a:t>
            </a:r>
            <a:r>
              <a:rPr lang="en-US" sz="1600" dirty="0"/>
              <a:t>RTKs</a:t>
            </a:r>
            <a:r>
              <a:rPr lang="el-GR" sz="1600" dirty="0"/>
              <a:t> τύπου ΙΙΙ)</a:t>
            </a:r>
            <a:endParaRPr lang="en-US" sz="1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KIT </a:t>
            </a:r>
            <a:r>
              <a:rPr lang="el-GR" sz="1600" b="1" dirty="0">
                <a:solidFill>
                  <a:schemeClr val="accent1"/>
                </a:solidFill>
              </a:rPr>
              <a:t>και</a:t>
            </a:r>
            <a:r>
              <a:rPr lang="en-US" sz="1600" b="1" dirty="0">
                <a:solidFill>
                  <a:schemeClr val="accent1"/>
                </a:solidFill>
              </a:rPr>
              <a:t> PDGFRA </a:t>
            </a:r>
            <a:r>
              <a:rPr lang="el-GR" sz="1600" b="1" dirty="0">
                <a:solidFill>
                  <a:schemeClr val="accent1"/>
                </a:solidFill>
              </a:rPr>
              <a:t>μεταλλάξεις αμοιβαίως εξαιρετέες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l-GR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/>
              <a:t>καθοδική ενεργοποίηση της σηματοδότησης </a:t>
            </a:r>
            <a:r>
              <a:rPr lang="en-US" sz="1600" dirty="0"/>
              <a:t>RAS/MAPK </a:t>
            </a:r>
            <a:r>
              <a:rPr lang="el-GR" sz="1600" dirty="0"/>
              <a:t>και</a:t>
            </a:r>
            <a:r>
              <a:rPr lang="en-US" sz="1600" dirty="0"/>
              <a:t> PI3K/ATK/mTOR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KIT </a:t>
            </a:r>
            <a:r>
              <a:rPr lang="el-GR" sz="1600" b="1" dirty="0"/>
              <a:t>μεταλλάξεις στο </a:t>
            </a:r>
            <a:r>
              <a:rPr lang="en-US" sz="1600" b="1" dirty="0"/>
              <a:t>~75% </a:t>
            </a:r>
            <a:r>
              <a:rPr lang="el-GR" sz="1600" b="1" dirty="0"/>
              <a:t>των</a:t>
            </a:r>
            <a:r>
              <a:rPr lang="en-US" sz="1600" b="1" dirty="0"/>
              <a:t> GISTs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KIT </a:t>
            </a:r>
            <a:r>
              <a:rPr lang="el-GR" sz="1600" b="1" dirty="0"/>
              <a:t>μεταλλάξεις στο </a:t>
            </a:r>
            <a:r>
              <a:rPr lang="el-GR" sz="1600" b="1" dirty="0" err="1"/>
              <a:t>εξώνιο</a:t>
            </a:r>
            <a:r>
              <a:rPr lang="el-GR" sz="1600" b="1" dirty="0"/>
              <a:t> 11</a:t>
            </a:r>
            <a:r>
              <a:rPr lang="en-US" sz="1600" b="1" dirty="0"/>
              <a:t>:</a:t>
            </a:r>
          </a:p>
          <a:p>
            <a:pPr marL="1144588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b="1" dirty="0"/>
              <a:t>Απαλείψεις</a:t>
            </a:r>
            <a:r>
              <a:rPr lang="en-US" sz="1600" b="1" dirty="0"/>
              <a:t> (45%)</a:t>
            </a:r>
          </a:p>
          <a:p>
            <a:pPr marL="1144588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b="1" dirty="0"/>
              <a:t>Σημειακές μεταλλαγές (αντικατάσταση βάσης)</a:t>
            </a:r>
            <a:r>
              <a:rPr lang="en-US" sz="1600" b="1" dirty="0"/>
              <a:t>(30%)</a:t>
            </a:r>
          </a:p>
          <a:p>
            <a:pPr marL="1144588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dirty="0"/>
              <a:t>Προσθήκες και απαλείψεις </a:t>
            </a:r>
            <a:r>
              <a:rPr lang="en-US" sz="1600" dirty="0"/>
              <a:t>(15%)(</a:t>
            </a:r>
            <a:r>
              <a:rPr lang="el-GR" sz="1600" dirty="0"/>
              <a:t>συμπεριλαμβανομένου διπλασιασμού</a:t>
            </a:r>
            <a:r>
              <a:rPr lang="en-US" sz="1600" dirty="0"/>
              <a:t>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Όλες οι</a:t>
            </a:r>
            <a:r>
              <a:rPr lang="en-US" sz="1600" b="1" dirty="0"/>
              <a:t> KIT</a:t>
            </a:r>
            <a:r>
              <a:rPr lang="el-GR" sz="1600" b="1" dirty="0"/>
              <a:t> μεταλλάξεις </a:t>
            </a:r>
            <a:r>
              <a:rPr lang="en-US" sz="1600" b="1" dirty="0"/>
              <a:t> </a:t>
            </a:r>
            <a:r>
              <a:rPr lang="el-GR" sz="1600" b="1" dirty="0"/>
              <a:t>στο </a:t>
            </a:r>
            <a:r>
              <a:rPr lang="el-GR" sz="1600" b="1" dirty="0" err="1"/>
              <a:t>εξώνιο</a:t>
            </a:r>
            <a:r>
              <a:rPr lang="el-GR" sz="1600" b="1" dirty="0"/>
              <a:t> </a:t>
            </a:r>
            <a:r>
              <a:rPr lang="en-US" sz="1600" b="1" dirty="0"/>
              <a:t> 9 </a:t>
            </a:r>
            <a:r>
              <a:rPr lang="el-GR" sz="1600" b="1" dirty="0"/>
              <a:t>είναι διπλασιασμοί 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l-GR" sz="1600" b="1" dirty="0"/>
              <a:t>          </a:t>
            </a:r>
            <a:r>
              <a:rPr lang="el-GR" sz="1600" dirty="0"/>
              <a:t>συνήθως </a:t>
            </a:r>
            <a:r>
              <a:rPr lang="en-US" sz="1600" dirty="0"/>
              <a:t>(80%) </a:t>
            </a:r>
            <a:r>
              <a:rPr lang="el-GR" sz="1600" dirty="0"/>
              <a:t>σε νεοπλάσματα του λεπτού εντέρου πιο επιθετικά</a:t>
            </a:r>
            <a:endParaRPr lang="en-US" sz="1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Απαλείψεις </a:t>
            </a:r>
            <a:r>
              <a:rPr lang="el-GR" sz="1600" b="1" dirty="0" err="1"/>
              <a:t>εξωνίου</a:t>
            </a:r>
            <a:r>
              <a:rPr lang="el-GR" sz="1600" b="1" dirty="0"/>
              <a:t> 11 </a:t>
            </a:r>
            <a:r>
              <a:rPr lang="el-GR" sz="1600" dirty="0"/>
              <a:t>σχετίζονται με επιθετικούς όγκους </a:t>
            </a:r>
            <a:r>
              <a:rPr lang="en-US" sz="1600" b="1" dirty="0"/>
              <a:t>high</a:t>
            </a:r>
            <a:r>
              <a:rPr lang="en-US" sz="1600" dirty="0"/>
              <a:t> </a:t>
            </a:r>
            <a:r>
              <a:rPr lang="en-US" sz="1600" b="1" dirty="0"/>
              <a:t>grade</a:t>
            </a:r>
            <a:r>
              <a:rPr lang="el-GR" sz="1600" b="1" dirty="0"/>
              <a:t> &gt; 5 εκ</a:t>
            </a:r>
            <a:r>
              <a:rPr lang="el-GR" sz="1600" dirty="0"/>
              <a:t>. σε στόμαχο και </a:t>
            </a:r>
            <a:r>
              <a:rPr lang="el-GR" sz="1600" dirty="0" err="1"/>
              <a:t>εξωγαστρικές</a:t>
            </a:r>
            <a:r>
              <a:rPr lang="el-GR" sz="1600" dirty="0"/>
              <a:t> θέσεις, τυπικά σε </a:t>
            </a:r>
            <a:r>
              <a:rPr lang="el-GR" sz="1600" b="1" dirty="0"/>
              <a:t>άτομα &lt;60 ετών</a:t>
            </a:r>
            <a:endParaRPr lang="en-US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04629D-F7A6-4A8B-B1D5-224F8ABACE9D}"/>
              </a:ext>
            </a:extLst>
          </p:cNvPr>
          <p:cNvSpPr txBox="1"/>
          <p:nvPr/>
        </p:nvSpPr>
        <p:spPr>
          <a:xfrm>
            <a:off x="6014225" y="4871259"/>
            <a:ext cx="4815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US" sz="1600" b="1" dirty="0"/>
              <a:t>KIT </a:t>
            </a:r>
            <a:r>
              <a:rPr lang="el-GR" sz="1600" b="1" dirty="0"/>
              <a:t>μεταλλάξεις στα </a:t>
            </a:r>
            <a:r>
              <a:rPr lang="el-GR" sz="1600" b="1" dirty="0" err="1"/>
              <a:t>εξώνια</a:t>
            </a:r>
            <a:r>
              <a:rPr lang="el-GR" sz="1600" b="1" dirty="0"/>
              <a:t> 13 και 17</a:t>
            </a:r>
            <a:endParaRPr lang="en-US" sz="1600" b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2C06D3C-61D8-4E78-B3F1-D3C08A472A24}"/>
              </a:ext>
            </a:extLst>
          </p:cNvPr>
          <p:cNvCxnSpPr>
            <a:cxnSpLocks/>
          </p:cNvCxnSpPr>
          <p:nvPr/>
        </p:nvCxnSpPr>
        <p:spPr>
          <a:xfrm>
            <a:off x="8287251" y="5209813"/>
            <a:ext cx="0" cy="378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6B0BAFF-6C15-4CFB-B5D1-DA4C8213AE57}"/>
              </a:ext>
            </a:extLst>
          </p:cNvPr>
          <p:cNvCxnSpPr>
            <a:cxnSpLocks/>
          </p:cNvCxnSpPr>
          <p:nvPr/>
        </p:nvCxnSpPr>
        <p:spPr>
          <a:xfrm>
            <a:off x="9874270" y="5167384"/>
            <a:ext cx="686008" cy="554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AAA53BF-D441-4C46-97F0-C015082D37AD}"/>
              </a:ext>
            </a:extLst>
          </p:cNvPr>
          <p:cNvCxnSpPr>
            <a:cxnSpLocks/>
          </p:cNvCxnSpPr>
          <p:nvPr/>
        </p:nvCxnSpPr>
        <p:spPr>
          <a:xfrm flipH="1">
            <a:off x="6221691" y="5250860"/>
            <a:ext cx="830386" cy="544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AADDD3E-A890-49DD-A976-ECA2B3F6BA46}"/>
              </a:ext>
            </a:extLst>
          </p:cNvPr>
          <p:cNvSpPr txBox="1"/>
          <p:nvPr/>
        </p:nvSpPr>
        <p:spPr>
          <a:xfrm>
            <a:off x="9834619" y="5810825"/>
            <a:ext cx="2236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/>
              <a:t>Γαστρικά </a:t>
            </a:r>
            <a:r>
              <a:rPr lang="en-US" sz="1600" dirty="0"/>
              <a:t>GISTs </a:t>
            </a:r>
            <a:r>
              <a:rPr lang="el-GR" sz="1600" dirty="0"/>
              <a:t>με μετάλλαξη στο </a:t>
            </a:r>
            <a:r>
              <a:rPr lang="el-GR" sz="1600" dirty="0" err="1"/>
              <a:t>εξώνιο</a:t>
            </a:r>
            <a:r>
              <a:rPr lang="el-GR" sz="1600" dirty="0"/>
              <a:t> 13 του </a:t>
            </a:r>
            <a:r>
              <a:rPr lang="en-US" sz="1600" dirty="0"/>
              <a:t>KIT</a:t>
            </a:r>
            <a:r>
              <a:rPr lang="el-GR" sz="1600" dirty="0"/>
              <a:t> πιο επιθετικά </a:t>
            </a:r>
            <a:endParaRPr lang="en-US" sz="1600" dirty="0"/>
          </a:p>
        </p:txBody>
      </p:sp>
      <p:sp>
        <p:nvSpPr>
          <p:cNvPr id="26" name="29 - Ορθογώνιο">
            <a:extLst>
              <a:ext uri="{FF2B5EF4-FFF2-40B4-BE49-F238E27FC236}">
                <a16:creationId xmlns:a16="http://schemas.microsoft.com/office/drawing/2014/main" id="{B05F3D91-F4B0-4C6C-A439-6215269E4C6F}"/>
              </a:ext>
            </a:extLst>
          </p:cNvPr>
          <p:cNvSpPr/>
          <p:nvPr/>
        </p:nvSpPr>
        <p:spPr>
          <a:xfrm>
            <a:off x="4917650" y="5818274"/>
            <a:ext cx="1899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 </a:t>
            </a:r>
            <a:r>
              <a:rPr lang="el-GR" sz="1600" dirty="0"/>
              <a:t>λεπτό έντερο, </a:t>
            </a:r>
            <a:r>
              <a:rPr lang="el-GR" sz="1600" dirty="0" err="1"/>
              <a:t>ατρακτοκυτταρική</a:t>
            </a:r>
            <a:r>
              <a:rPr lang="el-GR" sz="1600" dirty="0"/>
              <a:t> ιστολογία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14B6B2-E46B-4E7D-9EE4-8BE5DDF1F33F}"/>
              </a:ext>
            </a:extLst>
          </p:cNvPr>
          <p:cNvSpPr txBox="1"/>
          <p:nvPr/>
        </p:nvSpPr>
        <p:spPr>
          <a:xfrm>
            <a:off x="7250607" y="5692677"/>
            <a:ext cx="2236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/>
              <a:t>Συχνά δευτεροπαθείς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67440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D9AFF3-C93F-4BAE-88AC-DFA06F07C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2419" cy="1590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2B232B-42D8-41AD-87CC-ED8E1D9E1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7" y="1530814"/>
            <a:ext cx="11210925" cy="4648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58F4BC-7601-4C40-A384-A85204D07618}"/>
              </a:ext>
            </a:extLst>
          </p:cNvPr>
          <p:cNvSpPr txBox="1"/>
          <p:nvPr/>
        </p:nvSpPr>
        <p:spPr>
          <a:xfrm>
            <a:off x="838045" y="5924828"/>
            <a:ext cx="28263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Common primary mutations in kit exons 9 and 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5665FF-B03B-4C54-9D0F-016F2F1BE54E}"/>
              </a:ext>
            </a:extLst>
          </p:cNvPr>
          <p:cNvSpPr txBox="1"/>
          <p:nvPr/>
        </p:nvSpPr>
        <p:spPr>
          <a:xfrm>
            <a:off x="8081818" y="5924828"/>
            <a:ext cx="41101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Complex AP/AL compound mutations occurring on the same allele, representing a mechanism of advanced resistance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23798-AC60-40C1-8AA4-8659B5E5C47A}"/>
              </a:ext>
            </a:extLst>
          </p:cNvPr>
          <p:cNvSpPr txBox="1"/>
          <p:nvPr/>
        </p:nvSpPr>
        <p:spPr>
          <a:xfrm>
            <a:off x="3808622" y="5924828"/>
            <a:ext cx="41289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Development of secondary resistance mutations in the ATP-binding pocket (AP, exons 13/14) and activation Loop (AL, exons 17/18)</a:t>
            </a:r>
          </a:p>
        </p:txBody>
      </p:sp>
    </p:spTree>
    <p:extLst>
      <p:ext uri="{BB962C8B-B14F-4D97-AF65-F5344CB8AC3E}">
        <p14:creationId xmlns:p14="http://schemas.microsoft.com/office/powerpoint/2010/main" val="3261196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879E3-C028-4868-9596-B87C36B8D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156" y="3627965"/>
            <a:ext cx="5173684" cy="928255"/>
          </a:xfrm>
        </p:spPr>
        <p:txBody>
          <a:bodyPr>
            <a:normAutofit/>
          </a:bodyPr>
          <a:lstStyle/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C2BDF7-B49C-4E63-B89E-761270C51931}"/>
              </a:ext>
            </a:extLst>
          </p:cNvPr>
          <p:cNvSpPr txBox="1"/>
          <p:nvPr/>
        </p:nvSpPr>
        <p:spPr>
          <a:xfrm>
            <a:off x="5741779" y="1143599"/>
            <a:ext cx="599596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PDGFRA </a:t>
            </a:r>
            <a:r>
              <a:rPr lang="el-GR" sz="1600" b="1" dirty="0"/>
              <a:t>μεταλλάξεις στο</a:t>
            </a:r>
            <a:r>
              <a:rPr lang="en-US" sz="1600" b="1" dirty="0"/>
              <a:t> ~10% </a:t>
            </a:r>
            <a:r>
              <a:rPr lang="el-GR" sz="1600" b="1" dirty="0"/>
              <a:t>των </a:t>
            </a:r>
            <a:r>
              <a:rPr lang="en-US" sz="1600" b="1" dirty="0"/>
              <a:t> GISTs</a:t>
            </a:r>
            <a:r>
              <a:rPr lang="en-US" sz="1600" dirty="0"/>
              <a:t>, </a:t>
            </a:r>
            <a:r>
              <a:rPr lang="el-GR" sz="1600" dirty="0"/>
              <a:t>κυρίως στον</a:t>
            </a:r>
            <a:r>
              <a:rPr lang="en-US" sz="1600" dirty="0"/>
              <a:t> </a:t>
            </a:r>
            <a:r>
              <a:rPr lang="el-GR" sz="1600" b="1" dirty="0"/>
              <a:t>στόμαχο</a:t>
            </a:r>
            <a:r>
              <a:rPr lang="en-US" sz="1600" dirty="0"/>
              <a:t>, </a:t>
            </a:r>
            <a:r>
              <a:rPr lang="el-GR" sz="1600" dirty="0"/>
              <a:t>αφορούν συνήθως</a:t>
            </a:r>
            <a:r>
              <a:rPr lang="en-US" sz="1600" dirty="0"/>
              <a:t> </a:t>
            </a:r>
            <a:r>
              <a:rPr lang="el-GR" sz="1600" dirty="0"/>
              <a:t>στο </a:t>
            </a:r>
            <a:r>
              <a:rPr lang="el-GR" sz="1600" b="1" dirty="0" err="1"/>
              <a:t>εξώνιο</a:t>
            </a:r>
            <a:r>
              <a:rPr lang="el-GR" sz="1600" b="1" dirty="0"/>
              <a:t> 18</a:t>
            </a:r>
            <a:r>
              <a:rPr lang="en-US" sz="1600" dirty="0"/>
              <a:t>(8% </a:t>
            </a:r>
            <a:r>
              <a:rPr lang="el-GR" sz="1600" dirty="0"/>
              <a:t>συνολικά </a:t>
            </a:r>
            <a:r>
              <a:rPr lang="en-US" sz="1600" dirty="0"/>
              <a:t>)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PDGFRA – </a:t>
            </a:r>
            <a:r>
              <a:rPr lang="el-GR" sz="1600" dirty="0"/>
              <a:t>μεταλλαγμένα</a:t>
            </a:r>
            <a:r>
              <a:rPr lang="en-US" sz="1600" dirty="0"/>
              <a:t> GISTs</a:t>
            </a:r>
            <a:r>
              <a:rPr lang="el-GR" sz="1600" dirty="0"/>
              <a:t> κυρίως στο </a:t>
            </a:r>
            <a:r>
              <a:rPr lang="el-GR" sz="1600" dirty="0" err="1"/>
              <a:t>εξώνιο</a:t>
            </a:r>
            <a:r>
              <a:rPr lang="el-GR" sz="1600" dirty="0"/>
              <a:t> 18</a:t>
            </a:r>
            <a:r>
              <a:rPr lang="en-US" sz="1600" dirty="0"/>
              <a:t> </a:t>
            </a:r>
            <a:r>
              <a:rPr lang="el-GR" sz="1600" b="1" dirty="0"/>
              <a:t>συνήθως χαμηλότερο μεταστατικό δυναμικό </a:t>
            </a:r>
            <a:r>
              <a:rPr lang="el-GR" sz="1600" dirty="0"/>
              <a:t>από τα νεοπλάσματα με μετάλλαξη </a:t>
            </a:r>
            <a:r>
              <a:rPr lang="en-US" sz="1600" dirty="0"/>
              <a:t>KIT</a:t>
            </a:r>
            <a:r>
              <a:rPr lang="el-GR" sz="1600" dirty="0"/>
              <a:t> στο </a:t>
            </a:r>
            <a:r>
              <a:rPr lang="el-GR" sz="1600" dirty="0" err="1"/>
              <a:t>εξώνιο</a:t>
            </a:r>
            <a:r>
              <a:rPr lang="el-GR" sz="1600" dirty="0"/>
              <a:t> 9 και απάλειψη του </a:t>
            </a:r>
            <a:r>
              <a:rPr lang="el-GR" sz="1600" dirty="0" err="1"/>
              <a:t>εξωνίου</a:t>
            </a:r>
            <a:r>
              <a:rPr lang="el-GR" sz="1600" dirty="0"/>
              <a:t> 11</a:t>
            </a:r>
            <a:r>
              <a:rPr lang="en-US" sz="1600" dirty="0"/>
              <a:t>                85% </a:t>
            </a:r>
            <a:r>
              <a:rPr lang="el-GR" sz="1600" dirty="0"/>
              <a:t>των προχωρημένων </a:t>
            </a:r>
            <a:r>
              <a:rPr lang="en-US" sz="1600" dirty="0"/>
              <a:t>GISTs </a:t>
            </a:r>
            <a:r>
              <a:rPr lang="el-GR" sz="1600" dirty="0"/>
              <a:t>έχουν</a:t>
            </a:r>
            <a:r>
              <a:rPr lang="en-US" sz="1600" dirty="0"/>
              <a:t> KIT </a:t>
            </a:r>
            <a:r>
              <a:rPr lang="el-GR" sz="1600" dirty="0"/>
              <a:t>μετάλλαξη και </a:t>
            </a:r>
            <a:r>
              <a:rPr lang="en-US" sz="1600" dirty="0"/>
              <a:t>2% PDGFRA </a:t>
            </a:r>
            <a:r>
              <a:rPr lang="el-GR" sz="1600" dirty="0"/>
              <a:t>μετάλλαξη</a:t>
            </a:r>
            <a:r>
              <a:rPr lang="en-US" sz="1600" dirty="0"/>
              <a:t>    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Κυρίως </a:t>
            </a:r>
            <a:r>
              <a:rPr lang="el-GR" sz="1600" b="1" dirty="0" err="1"/>
              <a:t>επιθηλιοειδούς</a:t>
            </a:r>
            <a:r>
              <a:rPr lang="el-GR" sz="1600" b="1" dirty="0"/>
              <a:t> μορφολογίας με σαφή προτίμηση τον στόμαχο 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Μεταλλάξεις </a:t>
            </a:r>
            <a:r>
              <a:rPr lang="en-US" sz="1600" b="1" dirty="0"/>
              <a:t>D842V</a:t>
            </a:r>
            <a:r>
              <a:rPr lang="el-GR" sz="1600" b="1" dirty="0"/>
              <a:t> </a:t>
            </a:r>
            <a:r>
              <a:rPr lang="el-GR" sz="1600" b="1" dirty="0" err="1"/>
              <a:t>εξώνιο</a:t>
            </a:r>
            <a:r>
              <a:rPr lang="el-GR" sz="1600" b="1" dirty="0"/>
              <a:t> 18 και στο </a:t>
            </a:r>
            <a:r>
              <a:rPr lang="el-GR" sz="1600" b="1" dirty="0" err="1"/>
              <a:t>εξώνιο</a:t>
            </a:r>
            <a:r>
              <a:rPr lang="el-GR" sz="1600" b="1" dirty="0"/>
              <a:t> 15 ανθεκτική σε </a:t>
            </a:r>
            <a:r>
              <a:rPr lang="en-US" sz="1600" b="1" dirty="0"/>
              <a:t>TKIs</a:t>
            </a:r>
            <a:r>
              <a:rPr lang="el-GR" sz="1600" b="1" dirty="0"/>
              <a:t> </a:t>
            </a:r>
            <a:r>
              <a:rPr lang="el-GR" sz="1600" dirty="0"/>
              <a:t>αντίθετα με τις λοιπές μεταλλάξεις </a:t>
            </a:r>
            <a:r>
              <a:rPr lang="en-US" sz="1600" dirty="0"/>
              <a:t>non-D842V</a:t>
            </a:r>
            <a:r>
              <a:rPr lang="el-GR" sz="1600" dirty="0"/>
              <a:t> </a:t>
            </a:r>
            <a:r>
              <a:rPr lang="el-GR" sz="1600" dirty="0" err="1"/>
              <a:t>εξώνιο</a:t>
            </a:r>
            <a:r>
              <a:rPr lang="el-GR" sz="1600" dirty="0"/>
              <a:t> 18 και </a:t>
            </a:r>
            <a:r>
              <a:rPr lang="el-GR" sz="1600" dirty="0" err="1"/>
              <a:t>εξώνια</a:t>
            </a:r>
            <a:r>
              <a:rPr lang="el-GR" sz="1600" dirty="0"/>
              <a:t> 12 και 14</a:t>
            </a:r>
            <a:endParaRPr lang="en-US" sz="1600" dirty="0"/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accent1"/>
                </a:solidFill>
              </a:rPr>
              <a:t>Συχνά αρνητικά ή εστιακά θετικά για </a:t>
            </a:r>
            <a:r>
              <a:rPr lang="en-US" sz="1600" b="1" dirty="0">
                <a:solidFill>
                  <a:schemeClr val="accent1"/>
                </a:solidFill>
              </a:rPr>
              <a:t>c-kit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442D57A-92BD-4BB5-B7EF-18E2160F90AF}"/>
              </a:ext>
            </a:extLst>
          </p:cNvPr>
          <p:cNvCxnSpPr>
            <a:cxnSpLocks/>
          </p:cNvCxnSpPr>
          <p:nvPr/>
        </p:nvCxnSpPr>
        <p:spPr>
          <a:xfrm>
            <a:off x="10920957" y="2366883"/>
            <a:ext cx="608881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- TextBox"/>
          <p:cNvSpPr txBox="1"/>
          <p:nvPr/>
        </p:nvSpPr>
        <p:spPr>
          <a:xfrm>
            <a:off x="6450221" y="6427113"/>
            <a:ext cx="57417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CBEFCD6-A3CE-4F58-98A7-A7C64BA888E4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73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200" b="1" dirty="0">
                <a:solidFill>
                  <a:schemeClr val="accent1"/>
                </a:solidFill>
                <a:latin typeface="+mn-lt"/>
              </a:rPr>
              <a:t>Διαγνωστική μοριακή Παθολογική Ανατομική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EEFB3F-9036-4227-831B-5AC90218C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77" y="636010"/>
            <a:ext cx="5476875" cy="5572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4DAA9A-5F9C-4F58-B769-CCCF0E2E9A52}"/>
              </a:ext>
            </a:extLst>
          </p:cNvPr>
          <p:cNvSpPr txBox="1"/>
          <p:nvPr/>
        </p:nvSpPr>
        <p:spPr>
          <a:xfrm>
            <a:off x="75311" y="4177529"/>
            <a:ext cx="25122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Tyrosine kinase domain 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D20063-4381-436C-BEF6-93A73956C6E1}"/>
              </a:ext>
            </a:extLst>
          </p:cNvPr>
          <p:cNvSpPr txBox="1"/>
          <p:nvPr/>
        </p:nvSpPr>
        <p:spPr>
          <a:xfrm>
            <a:off x="75310" y="5401347"/>
            <a:ext cx="26309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Tyrosine kinase domain II</a:t>
            </a:r>
          </a:p>
        </p:txBody>
      </p:sp>
    </p:spTree>
    <p:extLst>
      <p:ext uri="{BB962C8B-B14F-4D97-AF65-F5344CB8AC3E}">
        <p14:creationId xmlns:p14="http://schemas.microsoft.com/office/powerpoint/2010/main" val="283965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microscope&#10;&#10;Description automatically generated">
            <a:extLst>
              <a:ext uri="{FF2B5EF4-FFF2-40B4-BE49-F238E27FC236}">
                <a16:creationId xmlns:a16="http://schemas.microsoft.com/office/drawing/2014/main" id="{C7FF1757-0409-4E71-9B88-9EA47F0D9E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94" b="1"/>
          <a:stretch>
            <a:fillRect/>
          </a:stretch>
        </p:blipFill>
        <p:spPr>
          <a:xfrm>
            <a:off x="3926449" y="927819"/>
            <a:ext cx="8195202" cy="4608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A527BA-AA64-4E74-87B2-BCEAADF8A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0036"/>
            <a:ext cx="3857625" cy="19022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C46DDE-D7BD-47CA-8BD3-AF380734D14F}"/>
              </a:ext>
            </a:extLst>
          </p:cNvPr>
          <p:cNvSpPr txBox="1"/>
          <p:nvPr/>
        </p:nvSpPr>
        <p:spPr>
          <a:xfrm>
            <a:off x="4211430" y="4830711"/>
            <a:ext cx="378690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PDGFRA-mutated gastrointestinal stromal tumor of the stomach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EE5BA4-1B33-41FE-90EC-D107AA9AF56C}"/>
              </a:ext>
            </a:extLst>
          </p:cNvPr>
          <p:cNvSpPr txBox="1"/>
          <p:nvPr/>
        </p:nvSpPr>
        <p:spPr>
          <a:xfrm>
            <a:off x="9844959" y="4845001"/>
            <a:ext cx="111825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/>
              <a:t>PDGFRA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FEB48B-0BB4-4FF7-93B0-D10C167605DF}"/>
              </a:ext>
            </a:extLst>
          </p:cNvPr>
          <p:cNvSpPr txBox="1"/>
          <p:nvPr/>
        </p:nvSpPr>
        <p:spPr>
          <a:xfrm>
            <a:off x="7324825" y="5640404"/>
            <a:ext cx="1193533" cy="46166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c-kit (-)</a:t>
            </a:r>
          </a:p>
        </p:txBody>
      </p:sp>
    </p:spTree>
    <p:extLst>
      <p:ext uri="{BB962C8B-B14F-4D97-AF65-F5344CB8AC3E}">
        <p14:creationId xmlns:p14="http://schemas.microsoft.com/office/powerpoint/2010/main" val="877262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-55417" y="390231"/>
            <a:ext cx="4128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n-US" b="1" dirty="0"/>
              <a:t> </a:t>
            </a:r>
            <a:r>
              <a:rPr lang="el-GR" b="1" dirty="0"/>
              <a:t>Άντρας, 65 ετών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1950229" y="390231"/>
            <a:ext cx="967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n-US" b="1" dirty="0"/>
              <a:t> </a:t>
            </a:r>
            <a:r>
              <a:rPr lang="el-GR" b="1" dirty="0"/>
              <a:t>Χειρουργική αφαίρεση γαστρικού όγκου </a:t>
            </a:r>
            <a:r>
              <a:rPr lang="el-GR" b="1" dirty="0" err="1"/>
              <a:t>μεγ</a:t>
            </a:r>
            <a:r>
              <a:rPr lang="el-GR" b="1" dirty="0"/>
              <a:t>. </a:t>
            </a:r>
            <a:r>
              <a:rPr lang="el-GR" b="1" dirty="0" err="1"/>
              <a:t>διαμ</a:t>
            </a:r>
            <a:r>
              <a:rPr lang="el-GR" b="1" dirty="0"/>
              <a:t>. </a:t>
            </a:r>
            <a:r>
              <a:rPr lang="en-US" b="1" dirty="0"/>
              <a:t>5.6</a:t>
            </a:r>
            <a:r>
              <a:rPr lang="el-GR" b="1" dirty="0"/>
              <a:t>εκ</a:t>
            </a:r>
            <a:r>
              <a:rPr lang="en-US" b="1" dirty="0"/>
              <a:t>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b="1" dirty="0"/>
              <a:t>  </a:t>
            </a:r>
            <a:r>
              <a:rPr lang="el-GR" b="1" dirty="0" err="1"/>
              <a:t>Προεγχειρητική</a:t>
            </a:r>
            <a:r>
              <a:rPr lang="el-GR" b="1" dirty="0"/>
              <a:t> διάγνωση</a:t>
            </a:r>
            <a:r>
              <a:rPr lang="en-US" b="1" dirty="0"/>
              <a:t>: GIST</a:t>
            </a:r>
            <a:endParaRPr lang="el-GR" b="1" dirty="0"/>
          </a:p>
        </p:txBody>
      </p:sp>
      <p:pic>
        <p:nvPicPr>
          <p:cNvPr id="11" name="Picture 2" descr="C:\Users\User\Desktop\gist\44521\200X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599" y="3864523"/>
            <a:ext cx="4184073" cy="2922288"/>
          </a:xfrm>
          <a:prstGeom prst="rect">
            <a:avLst/>
          </a:prstGeom>
          <a:noFill/>
        </p:spPr>
      </p:pic>
      <p:pic>
        <p:nvPicPr>
          <p:cNvPr id="12" name="Picture 3" descr="C:\Users\User\Desktop\gist\44521\200X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599" y="759563"/>
            <a:ext cx="4184073" cy="3027346"/>
          </a:xfrm>
          <a:prstGeom prst="rect">
            <a:avLst/>
          </a:prstGeom>
          <a:noFill/>
        </p:spPr>
      </p:pic>
      <p:sp>
        <p:nvSpPr>
          <p:cNvPr id="29" name="28 - TextBox"/>
          <p:cNvSpPr txBox="1"/>
          <p:nvPr/>
        </p:nvSpPr>
        <p:spPr>
          <a:xfrm>
            <a:off x="213391" y="3494521"/>
            <a:ext cx="382385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err="1"/>
              <a:t>Επιθηλιοειδή</a:t>
            </a:r>
            <a:r>
              <a:rPr lang="el-GR" sz="1600" b="1" dirty="0"/>
              <a:t> κύτταρα με διαυγές κυτταρόπλασμα, ατυπία και μιτώσεις (&gt;5/5</a:t>
            </a:r>
            <a:r>
              <a:rPr lang="en-US" sz="1600" b="1" dirty="0"/>
              <a:t>mm</a:t>
            </a:r>
            <a:r>
              <a:rPr lang="en-US" sz="1600" b="1" baseline="30000" dirty="0"/>
              <a:t>2</a:t>
            </a:r>
            <a:r>
              <a:rPr lang="en-US" sz="1600" b="1" dirty="0"/>
              <a:t>) </a:t>
            </a:r>
            <a:endParaRPr lang="el-GR" sz="1600" b="1" dirty="0"/>
          </a:p>
        </p:txBody>
      </p:sp>
      <p:sp>
        <p:nvSpPr>
          <p:cNvPr id="9" name="3 - TextBox">
            <a:extLst>
              <a:ext uri="{FF2B5EF4-FFF2-40B4-BE49-F238E27FC236}">
                <a16:creationId xmlns:a16="http://schemas.microsoft.com/office/drawing/2014/main" id="{4A7F8A5C-16FF-4E3A-BE11-10D1C3E0354F}"/>
              </a:ext>
            </a:extLst>
          </p:cNvPr>
          <p:cNvSpPr txBox="1"/>
          <p:nvPr/>
        </p:nvSpPr>
        <p:spPr>
          <a:xfrm>
            <a:off x="-55417" y="-110833"/>
            <a:ext cx="4184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1"/>
                </a:solidFill>
              </a:rPr>
              <a:t>Κλινικό Περιστατικό </a:t>
            </a:r>
          </a:p>
        </p:txBody>
      </p:sp>
      <p:pic>
        <p:nvPicPr>
          <p:cNvPr id="10" name="Picture 2" descr="C:\Users\User\Desktop\gist\44521\DOG1X100.jpg">
            <a:extLst>
              <a:ext uri="{FF2B5EF4-FFF2-40B4-BE49-F238E27FC236}">
                <a16:creationId xmlns:a16="http://schemas.microsoft.com/office/drawing/2014/main" id="{A60B10F9-0C3C-4057-9489-849E258BF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38474" y="759562"/>
            <a:ext cx="4451928" cy="3027345"/>
          </a:xfrm>
          <a:prstGeom prst="rect">
            <a:avLst/>
          </a:prstGeom>
          <a:noFill/>
        </p:spPr>
      </p:pic>
      <p:pic>
        <p:nvPicPr>
          <p:cNvPr id="13" name="Picture 8" descr="C:\Users\User\Desktop\gist\44521\CKIT-2X100.jpg">
            <a:extLst>
              <a:ext uri="{FF2B5EF4-FFF2-40B4-BE49-F238E27FC236}">
                <a16:creationId xmlns:a16="http://schemas.microsoft.com/office/drawing/2014/main" id="{E65F4B02-9FCA-4669-9CA9-7485FD9EF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38474" y="3864522"/>
            <a:ext cx="4451928" cy="2922287"/>
          </a:xfrm>
          <a:prstGeom prst="rect">
            <a:avLst/>
          </a:prstGeom>
          <a:noFill/>
        </p:spPr>
      </p:pic>
      <p:sp>
        <p:nvSpPr>
          <p:cNvPr id="14" name="15 - TextBox">
            <a:extLst>
              <a:ext uri="{FF2B5EF4-FFF2-40B4-BE49-F238E27FC236}">
                <a16:creationId xmlns:a16="http://schemas.microsoft.com/office/drawing/2014/main" id="{0CEA1AA8-13D4-430B-A950-844EE4DB4C4D}"/>
              </a:ext>
            </a:extLst>
          </p:cNvPr>
          <p:cNvSpPr txBox="1"/>
          <p:nvPr/>
        </p:nvSpPr>
        <p:spPr>
          <a:xfrm>
            <a:off x="8199196" y="839675"/>
            <a:ext cx="852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DOG-1</a:t>
            </a:r>
            <a:endParaRPr lang="el-GR" b="1" dirty="0"/>
          </a:p>
        </p:txBody>
      </p:sp>
      <p:sp>
        <p:nvSpPr>
          <p:cNvPr id="15" name="17 - TextBox">
            <a:extLst>
              <a:ext uri="{FF2B5EF4-FFF2-40B4-BE49-F238E27FC236}">
                <a16:creationId xmlns:a16="http://schemas.microsoft.com/office/drawing/2014/main" id="{F43734DD-EA34-45B0-876C-EEA21A5DBD59}"/>
              </a:ext>
            </a:extLst>
          </p:cNvPr>
          <p:cNvSpPr txBox="1"/>
          <p:nvPr/>
        </p:nvSpPr>
        <p:spPr>
          <a:xfrm>
            <a:off x="8405090" y="6317673"/>
            <a:ext cx="6465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c-kit</a:t>
            </a:r>
            <a:endParaRPr lang="el-GR" b="1" dirty="0"/>
          </a:p>
        </p:txBody>
      </p:sp>
      <p:sp>
        <p:nvSpPr>
          <p:cNvPr id="16" name="13 - TextBox">
            <a:extLst>
              <a:ext uri="{FF2B5EF4-FFF2-40B4-BE49-F238E27FC236}">
                <a16:creationId xmlns:a16="http://schemas.microsoft.com/office/drawing/2014/main" id="{E8D42586-754A-4A1B-9A4C-790B6C33B5AC}"/>
              </a:ext>
            </a:extLst>
          </p:cNvPr>
          <p:cNvSpPr txBox="1"/>
          <p:nvPr/>
        </p:nvSpPr>
        <p:spPr>
          <a:xfrm>
            <a:off x="4321665" y="1286621"/>
            <a:ext cx="3205972" cy="120032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Μοριακά ευρήματα</a:t>
            </a:r>
            <a:r>
              <a:rPr lang="en-US" b="1" dirty="0"/>
              <a:t>: </a:t>
            </a:r>
            <a:r>
              <a:rPr lang="en-US" dirty="0"/>
              <a:t>PDGFRA</a:t>
            </a:r>
            <a:r>
              <a:rPr lang="el-GR" dirty="0"/>
              <a:t> μετάλλαξη στο </a:t>
            </a:r>
            <a:r>
              <a:rPr lang="el-GR" dirty="0" err="1"/>
              <a:t>εξώνιο</a:t>
            </a:r>
            <a:r>
              <a:rPr lang="en-US" dirty="0"/>
              <a:t> 18 (p.Asp842 Val)</a:t>
            </a:r>
          </a:p>
          <a:p>
            <a:pPr algn="ctr"/>
            <a:r>
              <a:rPr lang="el-GR" b="1" dirty="0"/>
              <a:t>Ενδιάμεσου κινδύνου</a:t>
            </a:r>
          </a:p>
        </p:txBody>
      </p:sp>
      <p:sp>
        <p:nvSpPr>
          <p:cNvPr id="17" name="16 - TextBox">
            <a:extLst>
              <a:ext uri="{FF2B5EF4-FFF2-40B4-BE49-F238E27FC236}">
                <a16:creationId xmlns:a16="http://schemas.microsoft.com/office/drawing/2014/main" id="{BBE6E877-85C3-4410-9D57-DA18BB457052}"/>
              </a:ext>
            </a:extLst>
          </p:cNvPr>
          <p:cNvSpPr txBox="1"/>
          <p:nvPr/>
        </p:nvSpPr>
        <p:spPr>
          <a:xfrm>
            <a:off x="4531792" y="3408601"/>
            <a:ext cx="2932292" cy="14773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Εκτίμηση κινδύνου</a:t>
            </a:r>
            <a:r>
              <a:rPr lang="en-US" b="1" dirty="0"/>
              <a:t>: </a:t>
            </a:r>
            <a:r>
              <a:rPr lang="en-US" dirty="0"/>
              <a:t>pT3, stage grouping IIIA, prognostic grouping: 6a (</a:t>
            </a:r>
            <a:r>
              <a:rPr lang="el-GR" dirty="0"/>
              <a:t>κλίμακα</a:t>
            </a:r>
            <a:r>
              <a:rPr lang="en-US" dirty="0"/>
              <a:t> 1-6b, Miettinen 2006)</a:t>
            </a:r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User\Desktop\gist\47811\2X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8961" y="1454714"/>
            <a:ext cx="3566378" cy="4339691"/>
          </a:xfrm>
          <a:prstGeom prst="rect">
            <a:avLst/>
          </a:prstGeom>
          <a:noFill/>
        </p:spPr>
      </p:pic>
      <p:pic>
        <p:nvPicPr>
          <p:cNvPr id="10" name="Picture 4" descr="C:\Users\User\Desktop\gist\47811\100X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3040" y="1454715"/>
            <a:ext cx="4198955" cy="4339691"/>
          </a:xfrm>
          <a:prstGeom prst="rect">
            <a:avLst/>
          </a:prstGeom>
          <a:noFill/>
        </p:spPr>
      </p:pic>
      <p:pic>
        <p:nvPicPr>
          <p:cNvPr id="7" name="Picture 2" descr="C:\Users\User\Desktop\gist\47811\400X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5" y="1454716"/>
            <a:ext cx="4124067" cy="4339692"/>
          </a:xfrm>
          <a:prstGeom prst="rect">
            <a:avLst/>
          </a:prstGeom>
          <a:noFill/>
        </p:spPr>
      </p:pic>
      <p:sp>
        <p:nvSpPr>
          <p:cNvPr id="17" name="16 - TextBox"/>
          <p:cNvSpPr txBox="1"/>
          <p:nvPr/>
        </p:nvSpPr>
        <p:spPr>
          <a:xfrm>
            <a:off x="2375104" y="5828496"/>
            <a:ext cx="733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Ατρακτόμορφα</a:t>
            </a:r>
            <a:r>
              <a:rPr lang="el-GR" b="1" dirty="0"/>
              <a:t> κύτταρα, με ήπια </a:t>
            </a:r>
            <a:r>
              <a:rPr lang="el-GR" b="1" dirty="0" err="1"/>
              <a:t>ατυπία</a:t>
            </a:r>
            <a:r>
              <a:rPr lang="el-GR" b="1" dirty="0"/>
              <a:t> και σπάνιες μιτώσεις</a:t>
            </a:r>
          </a:p>
        </p:txBody>
      </p:sp>
      <p:sp>
        <p:nvSpPr>
          <p:cNvPr id="11" name="3 - TextBox">
            <a:extLst>
              <a:ext uri="{FF2B5EF4-FFF2-40B4-BE49-F238E27FC236}">
                <a16:creationId xmlns:a16="http://schemas.microsoft.com/office/drawing/2014/main" id="{37189297-06CA-4FDF-9AAD-AC87D3D29EE9}"/>
              </a:ext>
            </a:extLst>
          </p:cNvPr>
          <p:cNvSpPr txBox="1"/>
          <p:nvPr/>
        </p:nvSpPr>
        <p:spPr>
          <a:xfrm>
            <a:off x="0" y="-57934"/>
            <a:ext cx="4184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1"/>
                </a:solidFill>
              </a:rPr>
              <a:t>Κλινικό περιστατικό </a:t>
            </a:r>
          </a:p>
        </p:txBody>
      </p:sp>
      <p:sp>
        <p:nvSpPr>
          <p:cNvPr id="12" name="4 - TextBox">
            <a:extLst>
              <a:ext uri="{FF2B5EF4-FFF2-40B4-BE49-F238E27FC236}">
                <a16:creationId xmlns:a16="http://schemas.microsoft.com/office/drawing/2014/main" id="{114731A8-E5C6-44EB-98BD-6379CC63C679}"/>
              </a:ext>
            </a:extLst>
          </p:cNvPr>
          <p:cNvSpPr txBox="1"/>
          <p:nvPr/>
        </p:nvSpPr>
        <p:spPr>
          <a:xfrm>
            <a:off x="-55417" y="509736"/>
            <a:ext cx="32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n-US" sz="2200" b="1" dirty="0"/>
              <a:t>  </a:t>
            </a:r>
            <a:r>
              <a:rPr lang="el-GR" sz="2200" b="1" dirty="0"/>
              <a:t>Άνδρας, 68 ετών</a:t>
            </a:r>
          </a:p>
        </p:txBody>
      </p:sp>
      <p:sp>
        <p:nvSpPr>
          <p:cNvPr id="13" name="5 - TextBox">
            <a:extLst>
              <a:ext uri="{FF2B5EF4-FFF2-40B4-BE49-F238E27FC236}">
                <a16:creationId xmlns:a16="http://schemas.microsoft.com/office/drawing/2014/main" id="{15A9F86E-CD42-4F28-9CF9-29F5E208C34B}"/>
              </a:ext>
            </a:extLst>
          </p:cNvPr>
          <p:cNvSpPr txBox="1"/>
          <p:nvPr/>
        </p:nvSpPr>
        <p:spPr>
          <a:xfrm>
            <a:off x="3144983" y="68792"/>
            <a:ext cx="8968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l-GR" sz="1800" b="1" dirty="0"/>
              <a:t>Χειρουργική αφαίρεση γαστρικού όγκου </a:t>
            </a:r>
            <a:r>
              <a:rPr lang="el-GR" sz="1800" b="1" dirty="0" err="1"/>
              <a:t>μεγ</a:t>
            </a:r>
            <a:r>
              <a:rPr lang="el-GR" sz="1800" b="1" dirty="0"/>
              <a:t>. </a:t>
            </a:r>
            <a:r>
              <a:rPr lang="el-GR" sz="1800" b="1" dirty="0" err="1"/>
              <a:t>διαμ</a:t>
            </a:r>
            <a:r>
              <a:rPr lang="el-GR" sz="1800" b="1" dirty="0"/>
              <a:t>. 4,2εκ στον πυθμένα του στομάχου  </a:t>
            </a:r>
            <a:r>
              <a:rPr lang="en-US" sz="1800" b="1" dirty="0"/>
              <a:t>         </a:t>
            </a:r>
            <a:r>
              <a:rPr lang="el-GR" sz="1800" b="1" dirty="0"/>
              <a:t>   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l-GR" sz="1800" b="1" dirty="0" err="1"/>
              <a:t>προεγχειρητική</a:t>
            </a:r>
            <a:r>
              <a:rPr lang="el-GR" sz="1800" b="1" dirty="0"/>
              <a:t> διάγνωση </a:t>
            </a:r>
            <a:r>
              <a:rPr lang="en-US" sz="1800" b="1" dirty="0"/>
              <a:t>GIST</a:t>
            </a:r>
            <a:endParaRPr lang="el-GR" sz="1800" b="1" dirty="0"/>
          </a:p>
          <a:p>
            <a:pPr>
              <a:buClr>
                <a:schemeClr val="accent1"/>
              </a:buClr>
            </a:pP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411876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gist\47811\SMAX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6543" y="3508753"/>
            <a:ext cx="4144223" cy="3099736"/>
          </a:xfrm>
          <a:prstGeom prst="rect">
            <a:avLst/>
          </a:prstGeom>
          <a:noFill/>
        </p:spPr>
      </p:pic>
      <p:pic>
        <p:nvPicPr>
          <p:cNvPr id="7" name="Picture 3" descr="C:\Users\User\Desktop\gist\47811\CD34X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4832" y="277089"/>
            <a:ext cx="4144224" cy="3099735"/>
          </a:xfrm>
          <a:prstGeom prst="rect">
            <a:avLst/>
          </a:prstGeom>
          <a:noFill/>
        </p:spPr>
      </p:pic>
      <p:pic>
        <p:nvPicPr>
          <p:cNvPr id="8" name="Picture 4" descr="C:\Users\User\Desktop\gist\47811\CKITX1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6553" y="256651"/>
            <a:ext cx="4144224" cy="3099735"/>
          </a:xfrm>
          <a:prstGeom prst="rect">
            <a:avLst/>
          </a:prstGeom>
          <a:noFill/>
        </p:spPr>
      </p:pic>
      <p:pic>
        <p:nvPicPr>
          <p:cNvPr id="9" name="Picture 5" descr="C:\Users\User\Desktop\gist\47811\DOG1X1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22541" y="3550446"/>
            <a:ext cx="4144223" cy="3099736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926543" y="2987054"/>
            <a:ext cx="7465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c-kit</a:t>
            </a:r>
            <a:endParaRPr lang="el-GR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6923789" y="3006801"/>
            <a:ext cx="6897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CD34</a:t>
            </a:r>
            <a:endParaRPr lang="el-GR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926543" y="6276109"/>
            <a:ext cx="7326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SMA</a:t>
            </a:r>
            <a:endParaRPr lang="el-GR" b="1" dirty="0"/>
          </a:p>
        </p:txBody>
      </p:sp>
      <p:sp>
        <p:nvSpPr>
          <p:cNvPr id="13" name="12 - TextBox"/>
          <p:cNvSpPr txBox="1"/>
          <p:nvPr/>
        </p:nvSpPr>
        <p:spPr>
          <a:xfrm>
            <a:off x="7003291" y="6396245"/>
            <a:ext cx="8919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DOG</a:t>
            </a:r>
            <a:r>
              <a:rPr lang="el-GR" b="1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093564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1825" y="55855"/>
            <a:ext cx="10515600" cy="674403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  <a:latin typeface="+mn-lt"/>
              </a:rPr>
              <a:t>Ιστολογική εξέταση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40555" y="741043"/>
            <a:ext cx="8761412" cy="3555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dirty="0"/>
              <a:t>Γαστρικό </a:t>
            </a:r>
            <a:r>
              <a:rPr lang="en-US" sz="2000" dirty="0"/>
              <a:t>GIST </a:t>
            </a:r>
            <a:r>
              <a:rPr lang="el-GR" sz="2000" dirty="0" err="1"/>
              <a:t>μεγ</a:t>
            </a:r>
            <a:r>
              <a:rPr lang="el-GR" sz="2000" dirty="0"/>
              <a:t>. </a:t>
            </a:r>
            <a:r>
              <a:rPr lang="el-GR" sz="2000" dirty="0" err="1"/>
              <a:t>διαμ</a:t>
            </a:r>
            <a:r>
              <a:rPr lang="el-GR" sz="2000" dirty="0"/>
              <a:t>.</a:t>
            </a:r>
            <a:r>
              <a:rPr lang="en-US" sz="2000" dirty="0"/>
              <a:t> </a:t>
            </a:r>
            <a:r>
              <a:rPr lang="el-GR" sz="2000" dirty="0"/>
              <a:t> </a:t>
            </a:r>
            <a:r>
              <a:rPr lang="en-US" sz="2000" dirty="0"/>
              <a:t>4.2</a:t>
            </a:r>
            <a:r>
              <a:rPr lang="el-GR" sz="2000" dirty="0"/>
              <a:t>εκ</a:t>
            </a:r>
            <a:r>
              <a:rPr lang="en-US" sz="2000" dirty="0"/>
              <a:t>, </a:t>
            </a:r>
            <a:r>
              <a:rPr lang="el-GR" sz="2000" dirty="0"/>
              <a:t>με τα ακόλουθα </a:t>
            </a:r>
            <a:r>
              <a:rPr lang="el-GR" sz="2000" dirty="0" err="1"/>
              <a:t>χαρακτηριστικα</a:t>
            </a:r>
            <a:r>
              <a:rPr lang="el-GR" sz="2000" dirty="0"/>
              <a:t>: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680546" y="1243029"/>
            <a:ext cx="117713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 err="1"/>
              <a:t>Μιτωτική</a:t>
            </a:r>
            <a:r>
              <a:rPr lang="el-GR" dirty="0"/>
              <a:t> δραστηριότητα</a:t>
            </a:r>
            <a:r>
              <a:rPr lang="en-US" dirty="0"/>
              <a:t>: &lt;5/5mm²  </a:t>
            </a:r>
            <a:r>
              <a:rPr lang="el-GR" dirty="0"/>
              <a:t> χαμηλόβαθμο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Κυτταρικός ιστός</a:t>
            </a:r>
            <a:r>
              <a:rPr lang="en-US" dirty="0"/>
              <a:t>: </a:t>
            </a:r>
            <a:r>
              <a:rPr lang="el-GR" dirty="0" err="1"/>
              <a:t>Ατρακτόμορφος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Αρχιτεκτονικό πρότυπο</a:t>
            </a:r>
            <a:r>
              <a:rPr lang="en-US" dirty="0"/>
              <a:t>: </a:t>
            </a:r>
            <a:r>
              <a:rPr lang="el-GR" dirty="0" err="1"/>
              <a:t>Δεσμιδωτό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Εντόπιση</a:t>
            </a:r>
            <a:r>
              <a:rPr lang="en-US" dirty="0"/>
              <a:t>: </a:t>
            </a:r>
            <a:r>
              <a:rPr lang="el-GR" dirty="0" err="1"/>
              <a:t>Ενδοτοιχωματική</a:t>
            </a:r>
            <a:r>
              <a:rPr lang="el-GR" dirty="0"/>
              <a:t> με </a:t>
            </a:r>
            <a:r>
              <a:rPr lang="el-GR" dirty="0" err="1"/>
              <a:t>ενδοαυλική</a:t>
            </a:r>
            <a:r>
              <a:rPr lang="el-GR" dirty="0"/>
              <a:t> και </a:t>
            </a:r>
            <a:r>
              <a:rPr lang="el-GR" dirty="0" err="1"/>
              <a:t>υπορογόνια</a:t>
            </a:r>
            <a:r>
              <a:rPr lang="el-GR" dirty="0"/>
              <a:t> προβολή, χωρίς διάτρηση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 err="1"/>
              <a:t>Κυτταροβρίθεια</a:t>
            </a:r>
            <a:r>
              <a:rPr lang="en-US" dirty="0"/>
              <a:t>: </a:t>
            </a:r>
            <a:r>
              <a:rPr lang="el-GR" dirty="0"/>
              <a:t>Χαμηλή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Νέκρωση</a:t>
            </a:r>
            <a:r>
              <a:rPr lang="en-US" dirty="0"/>
              <a:t>: </a:t>
            </a:r>
            <a:r>
              <a:rPr lang="el-GR" dirty="0"/>
              <a:t>Απούσα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Εξέλκωση βλεννογόνου</a:t>
            </a:r>
            <a:r>
              <a:rPr lang="en-US" dirty="0"/>
              <a:t>: </a:t>
            </a:r>
            <a:r>
              <a:rPr lang="el-GR" dirty="0"/>
              <a:t>Απούσα</a:t>
            </a:r>
            <a:r>
              <a:rPr lang="en-US" dirty="0"/>
              <a:t> </a:t>
            </a:r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Κυτταρική ατυπία</a:t>
            </a:r>
            <a:r>
              <a:rPr lang="en-US" dirty="0"/>
              <a:t>: </a:t>
            </a:r>
            <a:r>
              <a:rPr lang="el-GR" dirty="0"/>
              <a:t>Ήπια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Αιμορραγική διήθηση</a:t>
            </a:r>
            <a:r>
              <a:rPr lang="en-US" dirty="0"/>
              <a:t>: </a:t>
            </a:r>
            <a:r>
              <a:rPr lang="el-GR" dirty="0"/>
              <a:t>Παρούσα</a:t>
            </a:r>
            <a:endParaRPr lang="en-US" dirty="0"/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Περιφέρεια</a:t>
            </a:r>
            <a:r>
              <a:rPr lang="en-US" dirty="0"/>
              <a:t>: </a:t>
            </a:r>
            <a:r>
              <a:rPr lang="el-GR" dirty="0" err="1"/>
              <a:t>Απωστική</a:t>
            </a:r>
            <a:r>
              <a:rPr lang="en-US" dirty="0"/>
              <a:t> </a:t>
            </a:r>
          </a:p>
          <a:p>
            <a:pPr indent="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Όρια</a:t>
            </a:r>
            <a:r>
              <a:rPr lang="en-US" dirty="0"/>
              <a:t>: </a:t>
            </a:r>
            <a:r>
              <a:rPr lang="el-GR" dirty="0"/>
              <a:t>Ελεύθερα νεοπλάσματος</a:t>
            </a:r>
            <a:r>
              <a:rPr lang="en-US" dirty="0"/>
              <a:t>(Ro)</a:t>
            </a:r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 err="1"/>
              <a:t>Ανοσοφαινότυπος</a:t>
            </a:r>
            <a:r>
              <a:rPr lang="en-US" dirty="0"/>
              <a:t>: c-Kit+, DOG-1+,CD34+, SMA+, </a:t>
            </a:r>
            <a:r>
              <a:rPr lang="en-US" dirty="0" err="1"/>
              <a:t>Desmin</a:t>
            </a:r>
            <a:r>
              <a:rPr lang="en-US" dirty="0"/>
              <a:t> -,</a:t>
            </a:r>
            <a:r>
              <a:rPr lang="el-GR" dirty="0"/>
              <a:t> </a:t>
            </a:r>
            <a:r>
              <a:rPr lang="en-US" dirty="0"/>
              <a:t>Ki67 10%, Pan-TRK (clone EPR-1734</a:t>
            </a:r>
            <a:r>
              <a:rPr lang="el-GR" dirty="0"/>
              <a:t>1</a:t>
            </a:r>
            <a:r>
              <a:rPr lang="en-US" dirty="0"/>
              <a:t>), SDHA/B</a:t>
            </a:r>
            <a:r>
              <a:rPr lang="el-GR" dirty="0"/>
              <a:t>   	                              διατηρείται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582587" y="5449119"/>
            <a:ext cx="4884561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/>
              <a:t>Μοριακά ευρήματα</a:t>
            </a:r>
            <a:r>
              <a:rPr lang="en-US" b="1" dirty="0"/>
              <a:t>: </a:t>
            </a:r>
            <a:endParaRPr lang="el-GR" b="1" dirty="0"/>
          </a:p>
          <a:p>
            <a:r>
              <a:rPr lang="en-US" dirty="0"/>
              <a:t>PDGFRA </a:t>
            </a:r>
            <a:r>
              <a:rPr lang="el-GR" dirty="0"/>
              <a:t>μετάλλαξη στο </a:t>
            </a:r>
            <a:r>
              <a:rPr lang="el-GR" dirty="0" err="1"/>
              <a:t>εξώνιο</a:t>
            </a:r>
            <a:r>
              <a:rPr lang="en-US" dirty="0"/>
              <a:t>18 (</a:t>
            </a:r>
            <a:r>
              <a:rPr lang="en-US" dirty="0" err="1"/>
              <a:t>p.Asp</a:t>
            </a:r>
            <a:r>
              <a:rPr lang="en-US" dirty="0"/>
              <a:t> 842 Val) </a:t>
            </a:r>
            <a:r>
              <a:rPr lang="el-GR" dirty="0"/>
              <a:t>  </a:t>
            </a:r>
            <a:r>
              <a:rPr lang="el-GR" b="1" dirty="0"/>
              <a:t>Ενδιάμεσου κινδύνου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6797782" y="5587618"/>
            <a:ext cx="4884561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/>
              <a:t>Εκτίμηση κινδύνου</a:t>
            </a:r>
            <a:r>
              <a:rPr lang="en-US" b="1" dirty="0"/>
              <a:t>: </a:t>
            </a:r>
            <a:r>
              <a:rPr lang="en-US" dirty="0"/>
              <a:t>pT2, stage grouping IA, prognostic group 2/ </a:t>
            </a:r>
            <a:r>
              <a:rPr lang="el-GR" dirty="0"/>
              <a:t>κλίμακα</a:t>
            </a:r>
            <a:r>
              <a:rPr lang="en-US" dirty="0"/>
              <a:t> 1-6b, Miettinen 2006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164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FCD76-4F21-43B6-8831-8D1E84C1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64" y="6668"/>
            <a:ext cx="10515600" cy="70364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KIT 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και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 PGFRA wild-type (wt) GISTs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7782177" y="6257836"/>
            <a:ext cx="44098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Strauss Oncol Rep 2025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8A730-F076-4860-91EB-4CAC64EA6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197" y="835255"/>
            <a:ext cx="11707605" cy="4816023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/>
              </a:buClr>
            </a:pPr>
            <a:r>
              <a:rPr lang="en-US" sz="1600" b="1" dirty="0"/>
              <a:t>10-12% </a:t>
            </a:r>
            <a:r>
              <a:rPr lang="el-GR" sz="1600" b="1" dirty="0"/>
              <a:t>όλων των </a:t>
            </a:r>
            <a:r>
              <a:rPr lang="en-US" sz="1600" b="1" dirty="0"/>
              <a:t>GISTs </a:t>
            </a:r>
            <a:r>
              <a:rPr lang="el-GR" sz="1600" b="1" dirty="0"/>
              <a:t>δεν εμφανίζουν μεταλλάξεις </a:t>
            </a:r>
            <a:r>
              <a:rPr lang="en-US" sz="1600" b="1" dirty="0"/>
              <a:t>KIT</a:t>
            </a:r>
            <a:r>
              <a:rPr lang="el-GR" sz="1600" b="1" dirty="0"/>
              <a:t> και </a:t>
            </a:r>
            <a:r>
              <a:rPr lang="en-US" sz="1600" b="1" dirty="0"/>
              <a:t>PDGFRA (</a:t>
            </a:r>
            <a:r>
              <a:rPr lang="en-US" sz="1600" b="1" dirty="0" err="1"/>
              <a:t>wt</a:t>
            </a:r>
            <a:r>
              <a:rPr lang="en-US" sz="1600" b="1" dirty="0"/>
              <a:t> GISTs)</a:t>
            </a:r>
            <a:r>
              <a:rPr lang="el-GR" sz="1600" b="1" dirty="0"/>
              <a:t>: </a:t>
            </a:r>
            <a:r>
              <a:rPr lang="el-GR" sz="1600" b="1" dirty="0" err="1"/>
              <a:t>φαινοτυπικά</a:t>
            </a:r>
            <a:r>
              <a:rPr lang="el-GR" sz="1600" b="1" dirty="0"/>
              <a:t> και μοριακά ετερογενής ομάδα </a:t>
            </a:r>
            <a:endParaRPr lang="en-US" sz="1600" b="1" dirty="0"/>
          </a:p>
          <a:p>
            <a:pPr>
              <a:buClr>
                <a:schemeClr val="accent1"/>
              </a:buClr>
            </a:pPr>
            <a:r>
              <a:rPr lang="el-GR" sz="1600" b="1" dirty="0"/>
              <a:t>Ανωμαλίες των γονιδίων των </a:t>
            </a:r>
            <a:r>
              <a:rPr lang="el-GR" sz="1600" b="1" dirty="0" err="1"/>
              <a:t>υπομονάδων</a:t>
            </a:r>
            <a:r>
              <a:rPr lang="el-GR" sz="1600" b="1" dirty="0"/>
              <a:t> </a:t>
            </a:r>
            <a:r>
              <a:rPr lang="en-US" sz="1600" b="1" dirty="0"/>
              <a:t>SDH (5-10% </a:t>
            </a:r>
            <a:r>
              <a:rPr lang="el-GR" sz="1600" b="1" dirty="0"/>
              <a:t>όλων των </a:t>
            </a:r>
            <a:r>
              <a:rPr lang="en-US" sz="1600" b="1" dirty="0"/>
              <a:t>GISTs)</a:t>
            </a:r>
            <a:endParaRPr lang="el-GR" sz="1600" b="1" dirty="0"/>
          </a:p>
          <a:p>
            <a:pPr marL="1312863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60%</a:t>
            </a:r>
            <a:r>
              <a:rPr lang="en-US" sz="1600" dirty="0"/>
              <a:t> </a:t>
            </a:r>
            <a:r>
              <a:rPr lang="el-GR" sz="1600" dirty="0" err="1"/>
              <a:t>απενεργοποιητικών</a:t>
            </a:r>
            <a:r>
              <a:rPr lang="el-GR" sz="1600" dirty="0"/>
              <a:t> μεταλλάξεων </a:t>
            </a:r>
            <a:r>
              <a:rPr lang="en-US" sz="1600" dirty="0"/>
              <a:t>(</a:t>
            </a:r>
            <a:r>
              <a:rPr lang="el-GR" sz="1600" dirty="0"/>
              <a:t>σχεδόν πάντα γαμετικές</a:t>
            </a:r>
            <a:r>
              <a:rPr lang="en-US" sz="1600" dirty="0"/>
              <a:t>)</a:t>
            </a:r>
          </a:p>
          <a:p>
            <a:pPr marL="1312863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/>
              <a:t>40%</a:t>
            </a:r>
            <a:r>
              <a:rPr lang="en-US" sz="1600" dirty="0"/>
              <a:t> </a:t>
            </a:r>
            <a:r>
              <a:rPr lang="el-GR" sz="1600" b="1" dirty="0" err="1"/>
              <a:t>μεθυλίωση</a:t>
            </a:r>
            <a:r>
              <a:rPr lang="el-GR" sz="1600" b="1" dirty="0"/>
              <a:t> υποκινητή </a:t>
            </a:r>
            <a:r>
              <a:rPr lang="en-US" sz="1600" b="1" dirty="0"/>
              <a:t>SDHC (</a:t>
            </a:r>
            <a:r>
              <a:rPr lang="el-GR" sz="1600" b="1" dirty="0"/>
              <a:t>συνήθως στην τριάδα του </a:t>
            </a:r>
            <a:r>
              <a:rPr lang="en-US" sz="1600" b="1" dirty="0"/>
              <a:t>Carney)</a:t>
            </a:r>
          </a:p>
          <a:p>
            <a:pPr marL="1312863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b="1" dirty="0" err="1"/>
              <a:t>Υπερέκφραση</a:t>
            </a:r>
            <a:r>
              <a:rPr lang="el-GR" sz="1600" b="1" dirty="0"/>
              <a:t> </a:t>
            </a:r>
            <a:r>
              <a:rPr lang="en-US" sz="1600" b="1" dirty="0"/>
              <a:t>IGFR1, KIT, FGFR1, FGF3 and FGF4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1600" b="1" dirty="0"/>
              <a:t> </a:t>
            </a:r>
            <a:r>
              <a:rPr lang="el-GR" sz="1600" b="1" dirty="0"/>
              <a:t>πτωχή ανταπόκριση σε </a:t>
            </a:r>
            <a:r>
              <a:rPr lang="en-US" sz="1600" b="1" dirty="0"/>
              <a:t>TKIs</a:t>
            </a:r>
            <a:r>
              <a:rPr lang="el-GR" sz="1600" b="1" dirty="0"/>
              <a:t>, πιθανή ανταπόκριση σε στόχευση οδού </a:t>
            </a:r>
            <a:r>
              <a:rPr lang="en-US" sz="1600" b="1" dirty="0"/>
              <a:t>FGF</a:t>
            </a:r>
            <a:endParaRPr lang="en-US" sz="1600" dirty="0"/>
          </a:p>
          <a:p>
            <a:pPr>
              <a:buClr>
                <a:schemeClr val="accent1"/>
              </a:buClr>
            </a:pPr>
            <a:r>
              <a:rPr lang="el-GR" sz="1600" dirty="0"/>
              <a:t>Σχεδόν όλα τα </a:t>
            </a:r>
            <a:r>
              <a:rPr lang="el-GR" sz="1600" b="1" dirty="0"/>
              <a:t>παιδιατρικά</a:t>
            </a:r>
            <a:r>
              <a:rPr lang="en-US" sz="1600" b="1" dirty="0"/>
              <a:t> GISTs </a:t>
            </a:r>
            <a:r>
              <a:rPr lang="el-GR" sz="1600" dirty="0"/>
              <a:t>είναι</a:t>
            </a:r>
            <a:r>
              <a:rPr lang="en-US" sz="1600" dirty="0"/>
              <a:t> </a:t>
            </a:r>
            <a:r>
              <a:rPr lang="en-US" sz="1600" b="1" dirty="0"/>
              <a:t>SDH-deficient</a:t>
            </a:r>
            <a:r>
              <a:rPr lang="en-US" sz="1600" dirty="0"/>
              <a:t> </a:t>
            </a:r>
          </a:p>
          <a:p>
            <a:pPr>
              <a:buClr>
                <a:schemeClr val="accent1"/>
              </a:buClr>
            </a:pPr>
            <a:r>
              <a:rPr lang="el-GR" sz="1600" b="1" dirty="0"/>
              <a:t>Μεταλλάξεις </a:t>
            </a:r>
            <a:r>
              <a:rPr lang="en-US" sz="1600" b="1" dirty="0"/>
              <a:t>SDHA </a:t>
            </a:r>
            <a:r>
              <a:rPr lang="el-GR" sz="1600" b="1" dirty="0"/>
              <a:t>στο </a:t>
            </a:r>
            <a:r>
              <a:rPr lang="en-US" sz="1600" b="1" dirty="0"/>
              <a:t>~35% </a:t>
            </a:r>
            <a:r>
              <a:rPr lang="el-GR" sz="1600" b="1" dirty="0"/>
              <a:t>των</a:t>
            </a:r>
            <a:r>
              <a:rPr lang="en-US" sz="1600" b="1" dirty="0"/>
              <a:t> SDH-deficient GISTs</a:t>
            </a:r>
            <a:endParaRPr lang="el-GR" sz="1600" b="1" dirty="0"/>
          </a:p>
          <a:p>
            <a:pPr marL="1368425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dirty="0"/>
              <a:t>Τα </a:t>
            </a:r>
            <a:r>
              <a:rPr lang="en-US" sz="1600" dirty="0"/>
              <a:t>SDHA </a:t>
            </a:r>
            <a:r>
              <a:rPr lang="el-GR" sz="1600" dirty="0"/>
              <a:t>μεταλλαγμένα</a:t>
            </a:r>
            <a:r>
              <a:rPr lang="en-US" sz="1600" dirty="0"/>
              <a:t> GISTs </a:t>
            </a:r>
            <a:r>
              <a:rPr lang="el-GR" sz="1600" dirty="0"/>
              <a:t>εμφανίζονται σε μεγαλύτερη ηλικία από τα υπόλοιπα </a:t>
            </a:r>
            <a:r>
              <a:rPr lang="en-US" sz="1600" dirty="0"/>
              <a:t>SDH-deficient GISTs</a:t>
            </a:r>
          </a:p>
          <a:p>
            <a:pPr>
              <a:buClr>
                <a:schemeClr val="accent1"/>
              </a:buClr>
            </a:pPr>
            <a:r>
              <a:rPr lang="el-GR" sz="1600" b="1" dirty="0"/>
              <a:t>Σπάνια</a:t>
            </a:r>
            <a:r>
              <a:rPr lang="en-US" sz="1600" dirty="0"/>
              <a:t> GISTs </a:t>
            </a:r>
            <a:r>
              <a:rPr lang="el-GR" sz="1600" dirty="0"/>
              <a:t>σχετίζονται με </a:t>
            </a:r>
            <a:r>
              <a:rPr lang="en-US" sz="1600" b="1" dirty="0"/>
              <a:t>NF1 </a:t>
            </a:r>
            <a:r>
              <a:rPr lang="el-GR" sz="1600" b="1" dirty="0"/>
              <a:t>μεταλλάξεις </a:t>
            </a:r>
            <a:r>
              <a:rPr lang="en-US" sz="1600" b="1" dirty="0"/>
              <a:t> </a:t>
            </a:r>
            <a:r>
              <a:rPr lang="en-US" sz="1600" dirty="0"/>
              <a:t>(</a:t>
            </a:r>
            <a:r>
              <a:rPr lang="el-GR" sz="1600" b="1" dirty="0"/>
              <a:t>γαμετικές</a:t>
            </a:r>
            <a:r>
              <a:rPr lang="en-US" sz="1600" b="1" dirty="0"/>
              <a:t> &gt; </a:t>
            </a:r>
            <a:r>
              <a:rPr lang="el-GR" sz="1600" b="1" dirty="0"/>
              <a:t>σωματικές</a:t>
            </a:r>
            <a:r>
              <a:rPr lang="en-US" sz="1600" dirty="0"/>
              <a:t>) </a:t>
            </a:r>
            <a:r>
              <a:rPr lang="el-GR" sz="1600" b="1" dirty="0"/>
              <a:t>αμοιβαίως εξαιρετέες με </a:t>
            </a:r>
            <a:r>
              <a:rPr lang="en-US" sz="1600" b="1" dirty="0"/>
              <a:t> </a:t>
            </a:r>
            <a:r>
              <a:rPr lang="en-US" sz="1600" dirty="0"/>
              <a:t>KIT/PDGFRA NF1, BRAF </a:t>
            </a:r>
            <a:r>
              <a:rPr lang="el-GR" sz="1600" dirty="0"/>
              <a:t>ή </a:t>
            </a:r>
            <a:r>
              <a:rPr lang="en-US" sz="1600" dirty="0"/>
              <a:t>KRAS </a:t>
            </a:r>
            <a:r>
              <a:rPr lang="el-GR" sz="1600" dirty="0"/>
              <a:t>μεταλλάξεις</a:t>
            </a:r>
            <a:endParaRPr lang="en-US" sz="1600" b="1" dirty="0"/>
          </a:p>
          <a:p>
            <a:pPr>
              <a:buClr>
                <a:schemeClr val="accent1"/>
              </a:buClr>
            </a:pPr>
            <a:r>
              <a:rPr lang="el-GR" sz="1600" b="1" dirty="0"/>
              <a:t>Μετάλλαξη </a:t>
            </a:r>
            <a:r>
              <a:rPr lang="en-US" sz="1600" b="1" dirty="0"/>
              <a:t>BRAFV600E </a:t>
            </a:r>
            <a:r>
              <a:rPr lang="el-GR" sz="1600" b="1" dirty="0"/>
              <a:t>στο </a:t>
            </a:r>
            <a:r>
              <a:rPr lang="en-US" sz="1600" b="1" dirty="0"/>
              <a:t>8-13% </a:t>
            </a:r>
            <a:r>
              <a:rPr lang="el-GR" sz="1600" b="1" dirty="0"/>
              <a:t>των</a:t>
            </a:r>
            <a:r>
              <a:rPr lang="en-US" sz="1600" b="1" dirty="0"/>
              <a:t> wt GISTs</a:t>
            </a:r>
            <a:r>
              <a:rPr lang="en-US" sz="1600" dirty="0"/>
              <a:t>, </a:t>
            </a:r>
            <a:r>
              <a:rPr lang="el-GR" sz="1600" dirty="0"/>
              <a:t>- </a:t>
            </a:r>
            <a:r>
              <a:rPr lang="el-GR" sz="1600" b="1" dirty="0"/>
              <a:t>αμοιβαίως εξαιρετέα με </a:t>
            </a:r>
            <a:r>
              <a:rPr lang="en-US" sz="1600" b="1" dirty="0"/>
              <a:t>KIT/PDGFRA </a:t>
            </a:r>
            <a:r>
              <a:rPr lang="el-GR" sz="1600" b="1" dirty="0"/>
              <a:t>μεταλλάξεις</a:t>
            </a:r>
          </a:p>
          <a:p>
            <a:pPr marL="1311275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b="1" dirty="0"/>
              <a:t>Δεν παρατηρείται σε παιδιατρικούς/ νέους ενήλικες</a:t>
            </a:r>
            <a:endParaRPr lang="en-US" sz="1600" dirty="0"/>
          </a:p>
          <a:p>
            <a:pPr marL="1311275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b="1" dirty="0"/>
              <a:t>Εντόπιση στο λεπτό έντερο</a:t>
            </a:r>
            <a:endParaRPr lang="en-US" sz="1600" b="1" dirty="0"/>
          </a:p>
          <a:p>
            <a:pPr>
              <a:buClr>
                <a:schemeClr val="accent1"/>
              </a:buClr>
            </a:pPr>
            <a:r>
              <a:rPr lang="el-GR" sz="1600" b="1" dirty="0"/>
              <a:t>Ορισμένα τετραπλά (</a:t>
            </a:r>
            <a:r>
              <a:rPr lang="en-US" sz="1600" b="1" dirty="0"/>
              <a:t>KIT/PDGFRA/NF1/BRAF) </a:t>
            </a:r>
            <a:r>
              <a:rPr lang="en-US" sz="1600" b="1" dirty="0" err="1"/>
              <a:t>wt</a:t>
            </a:r>
            <a:r>
              <a:rPr lang="en-US" sz="1600" b="1" dirty="0"/>
              <a:t> GIST</a:t>
            </a:r>
            <a:r>
              <a:rPr lang="el-GR" sz="1600" b="1" dirty="0"/>
              <a:t> επίσης </a:t>
            </a:r>
            <a:r>
              <a:rPr lang="el-GR" sz="1600" b="1" dirty="0" err="1"/>
              <a:t>υπερεκφράζουν</a:t>
            </a:r>
            <a:r>
              <a:rPr lang="el-GR" sz="1600" b="1" dirty="0"/>
              <a:t> </a:t>
            </a:r>
            <a:r>
              <a:rPr lang="en-US" sz="1600" b="1" dirty="0"/>
              <a:t>FGF4</a:t>
            </a:r>
            <a:r>
              <a:rPr lang="el-GR" sz="1600" b="1" dirty="0"/>
              <a:t> (</a:t>
            </a:r>
            <a:r>
              <a:rPr lang="el-GR" sz="1600" b="1" dirty="0" err="1"/>
              <a:t>υπερμεθυλίωση</a:t>
            </a:r>
            <a:r>
              <a:rPr lang="el-GR" sz="1600" b="1" dirty="0"/>
              <a:t> ή άλλες μοριακές αλλοιώσεις)</a:t>
            </a:r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258068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DD8706-3E33-4CAB-99E2-6056B5318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8" y="-38695"/>
            <a:ext cx="6544089" cy="48025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5CE3A8-B0CC-42FB-B9D3-7E5C1BC10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618" y="-22458"/>
            <a:ext cx="10515600" cy="61069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SDH-deficient GISTs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D59697-1F22-4F7E-9A22-5C240AB28706}"/>
              </a:ext>
            </a:extLst>
          </p:cNvPr>
          <p:cNvSpPr txBox="1"/>
          <p:nvPr/>
        </p:nvSpPr>
        <p:spPr>
          <a:xfrm>
            <a:off x="6544089" y="497830"/>
            <a:ext cx="540802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Προκύπτουν από γαμετικές μεταλλάξεις </a:t>
            </a:r>
            <a:r>
              <a:rPr lang="en-US" sz="1600" b="1" dirty="0"/>
              <a:t>SDHA/B/C/D</a:t>
            </a:r>
            <a:r>
              <a:rPr lang="el-GR" sz="1600" b="1" dirty="0"/>
              <a:t> ή </a:t>
            </a:r>
            <a:r>
              <a:rPr lang="el-GR" sz="1600" b="1" dirty="0" err="1"/>
              <a:t>μεθυλίωση</a:t>
            </a:r>
            <a:r>
              <a:rPr lang="el-GR" sz="1600" b="1" dirty="0"/>
              <a:t> υποκινητή </a:t>
            </a:r>
            <a:r>
              <a:rPr lang="en-US" sz="1600" b="1" dirty="0"/>
              <a:t>SDHC</a:t>
            </a:r>
            <a:endParaRPr lang="el-GR" sz="1600" b="1" dirty="0"/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Κατά κανόνα </a:t>
            </a:r>
            <a:r>
              <a:rPr lang="el-GR" sz="1600" b="1" dirty="0">
                <a:solidFill>
                  <a:schemeClr val="accent1"/>
                </a:solidFill>
              </a:rPr>
              <a:t>σε νέες γυναίκες</a:t>
            </a:r>
            <a:r>
              <a:rPr lang="en-US" sz="1600" b="1" dirty="0">
                <a:solidFill>
                  <a:schemeClr val="accent1"/>
                </a:solidFill>
              </a:rPr>
              <a:t> (&lt;40 </a:t>
            </a:r>
            <a:r>
              <a:rPr lang="el-GR" sz="1600" b="1" dirty="0">
                <a:solidFill>
                  <a:schemeClr val="accent1"/>
                </a:solidFill>
              </a:rPr>
              <a:t>ετών)</a:t>
            </a:r>
            <a:endParaRPr lang="en-US" sz="1600" b="1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Προτίμηση για τον </a:t>
            </a:r>
            <a:r>
              <a:rPr lang="el-GR" sz="1600" b="1" dirty="0">
                <a:solidFill>
                  <a:schemeClr val="accent1"/>
                </a:solidFill>
              </a:rPr>
              <a:t>στόμαχο</a:t>
            </a:r>
            <a:endParaRPr lang="en-US" sz="1600" b="1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>
                <a:solidFill>
                  <a:schemeClr val="accent1"/>
                </a:solidFill>
              </a:rPr>
              <a:t>Επιθηλιοειδής</a:t>
            </a:r>
            <a:r>
              <a:rPr lang="el-GR" sz="1600" b="1" dirty="0">
                <a:solidFill>
                  <a:schemeClr val="accent1"/>
                </a:solidFill>
              </a:rPr>
              <a:t> μορφολογία </a:t>
            </a:r>
            <a:endParaRPr lang="en-US" sz="1600" b="1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>
                <a:solidFill>
                  <a:schemeClr val="accent1"/>
                </a:solidFill>
              </a:rPr>
              <a:t>Πλεξοειδές</a:t>
            </a:r>
            <a:r>
              <a:rPr lang="el-GR" sz="1600" b="1" dirty="0">
                <a:solidFill>
                  <a:schemeClr val="accent1"/>
                </a:solidFill>
              </a:rPr>
              <a:t>/</a:t>
            </a:r>
            <a:r>
              <a:rPr lang="el-GR" sz="1600" b="1" dirty="0" err="1">
                <a:solidFill>
                  <a:schemeClr val="accent1"/>
                </a:solidFill>
              </a:rPr>
              <a:t>πολυοζώδες</a:t>
            </a:r>
            <a:r>
              <a:rPr lang="el-GR" sz="1600" b="1" dirty="0">
                <a:solidFill>
                  <a:schemeClr val="accent1"/>
                </a:solidFill>
              </a:rPr>
              <a:t> πρότυπο</a:t>
            </a:r>
            <a:endParaRPr lang="en-US" sz="1600" b="1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accent1"/>
                </a:solidFill>
              </a:rPr>
              <a:t>Συχνά διήθηση λεμφαγγείων, λεμφαδένων (αντίθετα με τα υπόλοιπα </a:t>
            </a:r>
            <a:r>
              <a:rPr lang="en-US" sz="1600" b="1" dirty="0">
                <a:solidFill>
                  <a:schemeClr val="accent1"/>
                </a:solidFill>
              </a:rPr>
              <a:t>GISTs)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/>
              <a:t>Έκφραση νευρικών δεικτών</a:t>
            </a:r>
            <a:r>
              <a:rPr lang="en-US" sz="1600" b="1" dirty="0"/>
              <a:t>, </a:t>
            </a:r>
            <a:r>
              <a:rPr lang="el-GR" sz="1600" b="1" dirty="0"/>
              <a:t>απουσία έκφρασης </a:t>
            </a:r>
            <a:r>
              <a:rPr lang="en-US" sz="1600" b="1" dirty="0"/>
              <a:t>SMA</a:t>
            </a:r>
            <a:endParaRPr lang="el-GR" sz="1600" b="1" dirty="0"/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accent1"/>
                </a:solidFill>
              </a:rPr>
              <a:t>Έκφραση </a:t>
            </a:r>
            <a:r>
              <a:rPr lang="en-US" sz="1600" b="1" dirty="0">
                <a:solidFill>
                  <a:schemeClr val="accent1"/>
                </a:solidFill>
              </a:rPr>
              <a:t>c-kit</a:t>
            </a:r>
            <a:r>
              <a:rPr lang="el-GR" sz="1600" b="1" dirty="0">
                <a:solidFill>
                  <a:schemeClr val="accent1"/>
                </a:solidFill>
              </a:rPr>
              <a:t> και </a:t>
            </a:r>
            <a:r>
              <a:rPr lang="en-US" sz="1600" b="1" dirty="0">
                <a:solidFill>
                  <a:schemeClr val="accent1"/>
                </a:solidFill>
              </a:rPr>
              <a:t>DOG-1</a:t>
            </a:r>
            <a:r>
              <a:rPr lang="el-GR" sz="1600" b="1" dirty="0">
                <a:solidFill>
                  <a:schemeClr val="accent1"/>
                </a:solidFill>
              </a:rPr>
              <a:t> παρά την απουσία </a:t>
            </a:r>
            <a:r>
              <a:rPr lang="en-US" sz="1600" b="1" dirty="0">
                <a:solidFill>
                  <a:schemeClr val="accent1"/>
                </a:solidFill>
              </a:rPr>
              <a:t>KIT</a:t>
            </a:r>
            <a:r>
              <a:rPr lang="el-GR" sz="1600" b="1" dirty="0">
                <a:solidFill>
                  <a:schemeClr val="accent1"/>
                </a:solidFill>
              </a:rPr>
              <a:t> (και </a:t>
            </a:r>
            <a:r>
              <a:rPr lang="en-US" sz="1600" b="1" dirty="0">
                <a:solidFill>
                  <a:schemeClr val="accent1"/>
                </a:solidFill>
              </a:rPr>
              <a:t>PDGFRA)</a:t>
            </a:r>
            <a:r>
              <a:rPr lang="el-GR" sz="1600" b="1" dirty="0">
                <a:solidFill>
                  <a:schemeClr val="accent1"/>
                </a:solidFill>
              </a:rPr>
              <a:t> μεταλλάξεων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accent1"/>
                </a:solidFill>
              </a:rPr>
              <a:t>Πρόγνωση μη καθοριζόμενη από τις παραμέτρους  των </a:t>
            </a:r>
            <a:r>
              <a:rPr lang="en-US" sz="1600" b="1" dirty="0">
                <a:solidFill>
                  <a:schemeClr val="accent1"/>
                </a:solidFill>
              </a:rPr>
              <a:t>SDH-proficient GIST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accent1"/>
                </a:solidFill>
              </a:rPr>
              <a:t>Απουσία έκφρασης </a:t>
            </a:r>
            <a:r>
              <a:rPr lang="en-US" sz="1600" b="1" dirty="0">
                <a:solidFill>
                  <a:schemeClr val="accent1"/>
                </a:solidFill>
              </a:rPr>
              <a:t>SDHB</a:t>
            </a:r>
            <a:r>
              <a:rPr lang="el-GR" sz="1600" b="1" dirty="0">
                <a:solidFill>
                  <a:schemeClr val="accent1"/>
                </a:solidFill>
              </a:rPr>
              <a:t> ασχέτως υποκείμενης μετάλλαξης – ασθενής έκφραση συνήθως σε </a:t>
            </a:r>
            <a:r>
              <a:rPr lang="en-US" sz="1600" b="1" dirty="0">
                <a:solidFill>
                  <a:schemeClr val="accent1"/>
                </a:solidFill>
              </a:rPr>
              <a:t>SDHD </a:t>
            </a:r>
            <a:r>
              <a:rPr lang="el-GR" sz="1600" b="1" dirty="0">
                <a:solidFill>
                  <a:schemeClr val="accent1"/>
                </a:solidFill>
              </a:rPr>
              <a:t>μεταλλαγμένα </a:t>
            </a:r>
            <a:r>
              <a:rPr lang="en-US" sz="1600" b="1" dirty="0">
                <a:solidFill>
                  <a:schemeClr val="accent1"/>
                </a:solidFill>
              </a:rPr>
              <a:t>GIST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accent1"/>
                </a:solidFill>
              </a:rPr>
              <a:t>Κλινική σημασία: απουσία ανταπόκρισης σε </a:t>
            </a:r>
            <a:r>
              <a:rPr lang="en-US" sz="1600" b="1" dirty="0">
                <a:solidFill>
                  <a:schemeClr val="accent1"/>
                </a:solidFill>
              </a:rPr>
              <a:t>TKIs</a:t>
            </a:r>
            <a:r>
              <a:rPr lang="el-GR" sz="1600" b="1" dirty="0">
                <a:solidFill>
                  <a:schemeClr val="accent1"/>
                </a:solidFill>
              </a:rPr>
              <a:t>, αυξημένη πιθανότητα εμφάνισης </a:t>
            </a:r>
            <a:r>
              <a:rPr lang="el-GR" sz="1600" b="1" dirty="0" err="1">
                <a:solidFill>
                  <a:schemeClr val="accent1"/>
                </a:solidFill>
              </a:rPr>
              <a:t>παραγαγγλιώματος</a:t>
            </a:r>
            <a:r>
              <a:rPr lang="el-GR" sz="1600" b="1" dirty="0">
                <a:solidFill>
                  <a:schemeClr val="accent1"/>
                </a:solidFill>
              </a:rPr>
              <a:t> και ΝΚΚ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1600" b="1" dirty="0" err="1">
                <a:solidFill>
                  <a:schemeClr val="accent1"/>
                </a:solidFill>
              </a:rPr>
              <a:t>Υπερμεθυλιωμένος</a:t>
            </a:r>
            <a:r>
              <a:rPr lang="el-GR" sz="1600" b="1" dirty="0">
                <a:solidFill>
                  <a:schemeClr val="accent1"/>
                </a:solidFill>
              </a:rPr>
              <a:t> φαινότυπος</a:t>
            </a:r>
            <a:endParaRPr lang="en-US" sz="1600" b="1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Clr>
                <a:srgbClr val="ACD433"/>
              </a:buClr>
            </a:pPr>
            <a:endParaRPr lang="en-US" sz="1600" b="1" dirty="0"/>
          </a:p>
        </p:txBody>
      </p:sp>
      <p:sp>
        <p:nvSpPr>
          <p:cNvPr id="14" name="13 - TextBox"/>
          <p:cNvSpPr txBox="1"/>
          <p:nvPr/>
        </p:nvSpPr>
        <p:spPr>
          <a:xfrm>
            <a:off x="8963891" y="5959244"/>
            <a:ext cx="322810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rgbClr val="FF0000"/>
                </a:solidFill>
              </a:rPr>
              <a:t>Malik</a:t>
            </a:r>
            <a:r>
              <a:rPr lang="en-US" sz="1100" i="1" dirty="0">
                <a:solidFill>
                  <a:srgbClr val="FF0000"/>
                </a:solidFill>
              </a:rPr>
              <a:t>, </a:t>
            </a:r>
            <a:r>
              <a:rPr lang="en-US" sz="1100" i="1" dirty="0" err="1">
                <a:solidFill>
                  <a:srgbClr val="FF0000"/>
                </a:solidFill>
              </a:rPr>
              <a:t>Pediatr</a:t>
            </a:r>
            <a:r>
              <a:rPr lang="en-US" sz="1100" i="1" dirty="0">
                <a:solidFill>
                  <a:srgbClr val="FF0000"/>
                </a:solidFill>
              </a:rPr>
              <a:t> Dev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 2019</a:t>
            </a: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Indio J </a:t>
            </a:r>
            <a:r>
              <a:rPr lang="en-US" sz="1100" i="1" dirty="0" err="1">
                <a:solidFill>
                  <a:srgbClr val="FF0000"/>
                </a:solidFill>
              </a:rPr>
              <a:t>Clin</a:t>
            </a:r>
            <a:r>
              <a:rPr lang="en-US" sz="1100" i="1" dirty="0">
                <a:solidFill>
                  <a:srgbClr val="FF0000"/>
                </a:solidFill>
              </a:rPr>
              <a:t> Med 2021</a:t>
            </a: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Ibrahim, Arch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Lab Med 2020</a:t>
            </a:r>
            <a:endParaRPr lang="el-GR" sz="1100" i="1" dirty="0">
              <a:solidFill>
                <a:srgbClr val="FF0000"/>
              </a:solidFill>
            </a:endParaRP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 Adv </a:t>
            </a:r>
            <a:r>
              <a:rPr lang="en-US" sz="1100" i="1" dirty="0" err="1">
                <a:solidFill>
                  <a:srgbClr val="FF0000"/>
                </a:solidFill>
              </a:rPr>
              <a:t>Anat</a:t>
            </a:r>
            <a:r>
              <a:rPr lang="en-US" sz="1100" i="1" dirty="0">
                <a:solidFill>
                  <a:srgbClr val="FF0000"/>
                </a:solidFill>
              </a:rPr>
              <a:t>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2024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0" y="-62093"/>
            <a:ext cx="295101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 err="1"/>
              <a:t>Πολυοζώδες</a:t>
            </a:r>
            <a:r>
              <a:rPr lang="el-GR" sz="1400" b="1" dirty="0"/>
              <a:t>/</a:t>
            </a:r>
            <a:r>
              <a:rPr lang="el-GR" sz="1400" b="1" dirty="0" err="1"/>
              <a:t>Πλεξοειδές</a:t>
            </a:r>
            <a:r>
              <a:rPr lang="el-GR" sz="1400" b="1" dirty="0"/>
              <a:t> πρότυπο</a:t>
            </a:r>
          </a:p>
        </p:txBody>
      </p:sp>
      <p:sp>
        <p:nvSpPr>
          <p:cNvPr id="16" name="15 - TextBox"/>
          <p:cNvSpPr txBox="1"/>
          <p:nvPr/>
        </p:nvSpPr>
        <p:spPr>
          <a:xfrm>
            <a:off x="3244333" y="-31070"/>
            <a:ext cx="329975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err="1"/>
              <a:t>Επιθηλιοειδή</a:t>
            </a:r>
            <a:r>
              <a:rPr lang="el-GR" sz="1200" b="1" dirty="0"/>
              <a:t> κύτταρα σε </a:t>
            </a:r>
            <a:r>
              <a:rPr lang="el-GR" sz="1200" b="1" dirty="0" err="1"/>
              <a:t>συγκυτιακή</a:t>
            </a:r>
            <a:r>
              <a:rPr lang="el-GR" sz="1200" b="1" dirty="0"/>
              <a:t> ανάπτυξη</a:t>
            </a:r>
          </a:p>
        </p:txBody>
      </p:sp>
      <p:sp>
        <p:nvSpPr>
          <p:cNvPr id="19" name="12 - TextBox">
            <a:extLst>
              <a:ext uri="{FF2B5EF4-FFF2-40B4-BE49-F238E27FC236}">
                <a16:creationId xmlns:a16="http://schemas.microsoft.com/office/drawing/2014/main" id="{14E450F3-30D6-45F0-954B-6E793498E5CA}"/>
              </a:ext>
            </a:extLst>
          </p:cNvPr>
          <p:cNvSpPr txBox="1"/>
          <p:nvPr/>
        </p:nvSpPr>
        <p:spPr>
          <a:xfrm>
            <a:off x="734294" y="4330719"/>
            <a:ext cx="7481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KIT</a:t>
            </a:r>
            <a:endParaRPr lang="el-GR" b="1" dirty="0"/>
          </a:p>
        </p:txBody>
      </p:sp>
      <p:sp>
        <p:nvSpPr>
          <p:cNvPr id="20" name="12 - TextBox">
            <a:extLst>
              <a:ext uri="{FF2B5EF4-FFF2-40B4-BE49-F238E27FC236}">
                <a16:creationId xmlns:a16="http://schemas.microsoft.com/office/drawing/2014/main" id="{39849F4A-E484-4845-81A0-9CC0B856EBFC}"/>
              </a:ext>
            </a:extLst>
          </p:cNvPr>
          <p:cNvSpPr txBox="1"/>
          <p:nvPr/>
        </p:nvSpPr>
        <p:spPr>
          <a:xfrm>
            <a:off x="2309091" y="4330719"/>
            <a:ext cx="8358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DOG-1</a:t>
            </a:r>
            <a:endParaRPr lang="el-GR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0AE83-A8E0-45AC-B173-4FFC1FFBF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73" y="4763822"/>
            <a:ext cx="2438545" cy="20865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EF5004-1D0C-4918-81E0-127F6C0D6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549" y="2453260"/>
            <a:ext cx="3154540" cy="23105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B8D3940-4433-4A86-9DCC-42A9C399D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4144" y="4771446"/>
            <a:ext cx="2283323" cy="2072001"/>
          </a:xfrm>
          <a:prstGeom prst="rect">
            <a:avLst/>
          </a:prstGeom>
        </p:spPr>
      </p:pic>
      <p:sp>
        <p:nvSpPr>
          <p:cNvPr id="13" name="12 - TextBox"/>
          <p:cNvSpPr txBox="1"/>
          <p:nvPr/>
        </p:nvSpPr>
        <p:spPr>
          <a:xfrm>
            <a:off x="4546983" y="4607589"/>
            <a:ext cx="1911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SDHB lost</a:t>
            </a:r>
            <a:endParaRPr lang="el-GR" b="1" dirty="0"/>
          </a:p>
        </p:txBody>
      </p:sp>
      <p:sp>
        <p:nvSpPr>
          <p:cNvPr id="25" name="12 - TextBox">
            <a:extLst>
              <a:ext uri="{FF2B5EF4-FFF2-40B4-BE49-F238E27FC236}">
                <a16:creationId xmlns:a16="http://schemas.microsoft.com/office/drawing/2014/main" id="{6E7CE5A2-6EB9-4E2D-957D-2119AC62A943}"/>
              </a:ext>
            </a:extLst>
          </p:cNvPr>
          <p:cNvSpPr txBox="1"/>
          <p:nvPr/>
        </p:nvSpPr>
        <p:spPr>
          <a:xfrm>
            <a:off x="212527" y="6481043"/>
            <a:ext cx="1911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Abnormal</a:t>
            </a:r>
            <a:r>
              <a:rPr lang="el-GR" b="1" dirty="0"/>
              <a:t> </a:t>
            </a:r>
            <a:r>
              <a:rPr lang="en-US" b="1" dirty="0"/>
              <a:t>SDHB</a:t>
            </a:r>
            <a:endParaRPr lang="el-GR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AA0EA8-EBD7-484D-A1FB-91A990B681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9091" y="4763823"/>
            <a:ext cx="2011303" cy="2079624"/>
          </a:xfrm>
          <a:prstGeom prst="rect">
            <a:avLst/>
          </a:prstGeom>
        </p:spPr>
      </p:pic>
      <p:sp>
        <p:nvSpPr>
          <p:cNvPr id="17" name="12 - TextBox">
            <a:extLst>
              <a:ext uri="{FF2B5EF4-FFF2-40B4-BE49-F238E27FC236}">
                <a16:creationId xmlns:a16="http://schemas.microsoft.com/office/drawing/2014/main" id="{64258B12-93E4-40E0-BD00-F5AB1B9531C8}"/>
              </a:ext>
            </a:extLst>
          </p:cNvPr>
          <p:cNvSpPr txBox="1"/>
          <p:nvPr/>
        </p:nvSpPr>
        <p:spPr>
          <a:xfrm>
            <a:off x="2338084" y="6481043"/>
            <a:ext cx="1911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Normal</a:t>
            </a:r>
            <a:r>
              <a:rPr lang="el-GR" b="1" dirty="0"/>
              <a:t> </a:t>
            </a:r>
            <a:r>
              <a:rPr lang="en-US" b="1" dirty="0"/>
              <a:t>SDHB</a:t>
            </a:r>
            <a:endParaRPr lang="el-GR" b="1" dirty="0"/>
          </a:p>
        </p:txBody>
      </p:sp>
      <p:sp>
        <p:nvSpPr>
          <p:cNvPr id="22" name="13 - TextBox">
            <a:extLst>
              <a:ext uri="{FF2B5EF4-FFF2-40B4-BE49-F238E27FC236}">
                <a16:creationId xmlns:a16="http://schemas.microsoft.com/office/drawing/2014/main" id="{494CC0E6-AB79-4FBD-9A88-3F27C2305E77}"/>
              </a:ext>
            </a:extLst>
          </p:cNvPr>
          <p:cNvSpPr txBox="1"/>
          <p:nvPr/>
        </p:nvSpPr>
        <p:spPr>
          <a:xfrm>
            <a:off x="7077363" y="6636353"/>
            <a:ext cx="32281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Miettinen, AJS 2011</a:t>
            </a:r>
            <a:endParaRPr lang="el-GR" sz="11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12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A81AE-5E65-499C-B92D-15D924A6C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1"/>
            <a:ext cx="10515600" cy="66501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Diagnostic algorithm in </a:t>
            </a:r>
            <a:r>
              <a:rPr lang="en-US" sz="3200" b="1" dirty="0" err="1">
                <a:solidFill>
                  <a:schemeClr val="accent1"/>
                </a:solidFill>
                <a:latin typeface="+mn-lt"/>
              </a:rPr>
              <a:t>wt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 GISTs</a:t>
            </a:r>
          </a:p>
        </p:txBody>
      </p:sp>
      <p:pic>
        <p:nvPicPr>
          <p:cNvPr id="4098" name="Picture 2" descr="E:\Douleia\brcic figure 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345" y="554183"/>
            <a:ext cx="11277600" cy="6303818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9143174" y="6263058"/>
            <a:ext cx="31034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CF217E-26EF-48E6-BEF9-58BDC39CB11A}"/>
              </a:ext>
            </a:extLst>
          </p:cNvPr>
          <p:cNvSpPr/>
          <p:nvPr/>
        </p:nvSpPr>
        <p:spPr>
          <a:xfrm>
            <a:off x="258618" y="1514763"/>
            <a:ext cx="5227782" cy="478905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00D757-7694-417A-91E6-AA24327E971A}"/>
              </a:ext>
            </a:extLst>
          </p:cNvPr>
          <p:cNvSpPr txBox="1"/>
          <p:nvPr/>
        </p:nvSpPr>
        <p:spPr>
          <a:xfrm>
            <a:off x="6814687" y="6418876"/>
            <a:ext cx="587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,RCC</a:t>
            </a:r>
          </a:p>
        </p:txBody>
      </p:sp>
    </p:spTree>
    <p:extLst>
      <p:ext uri="{BB962C8B-B14F-4D97-AF65-F5344CB8AC3E}">
        <p14:creationId xmlns:p14="http://schemas.microsoft.com/office/powerpoint/2010/main" val="3671033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BE702-94C6-4FD2-87FA-30791EE1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61" y="0"/>
            <a:ext cx="11341847" cy="706964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GISTs – 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Προγνωστικές και προβλεπτικές παράμετροι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3B32A-DE7A-4519-B936-0D23F749B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021" y="1548311"/>
            <a:ext cx="7527492" cy="4049849"/>
          </a:xfrm>
        </p:spPr>
        <p:txBody>
          <a:bodyPr>
            <a:noAutofit/>
          </a:bodyPr>
          <a:lstStyle/>
          <a:p>
            <a:pPr>
              <a:buClr>
                <a:schemeClr val="accent1"/>
              </a:buClr>
            </a:pPr>
            <a:r>
              <a:rPr lang="el-GR" sz="1600" dirty="0"/>
              <a:t>Καλύτερα τεκμηριωμένη προγνωστική παράμετρος</a:t>
            </a:r>
            <a:endParaRPr lang="en-US" sz="1600" dirty="0"/>
          </a:p>
          <a:p>
            <a:pPr marL="858838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b="1" dirty="0" err="1">
                <a:solidFill>
                  <a:schemeClr val="accent1"/>
                </a:solidFill>
              </a:rPr>
              <a:t>Μιτωτικός</a:t>
            </a:r>
            <a:r>
              <a:rPr lang="el-GR" sz="1600" b="1" dirty="0">
                <a:solidFill>
                  <a:schemeClr val="accent1"/>
                </a:solidFill>
              </a:rPr>
              <a:t> δείκτης </a:t>
            </a:r>
            <a:r>
              <a:rPr lang="en-US" sz="1600" b="1" dirty="0">
                <a:solidFill>
                  <a:schemeClr val="accent1"/>
                </a:solidFill>
              </a:rPr>
              <a:t>5mm² (20-25 H.P.F)          </a:t>
            </a:r>
            <a:r>
              <a:rPr lang="el-GR" sz="1600" b="1" dirty="0">
                <a:solidFill>
                  <a:schemeClr val="accent1"/>
                </a:solidFill>
              </a:rPr>
              <a:t>καθορίζει τον βαθμό κακοήθειας/</a:t>
            </a:r>
            <a:r>
              <a:rPr lang="en-US" sz="1600" b="1" dirty="0">
                <a:solidFill>
                  <a:schemeClr val="accent1"/>
                </a:solidFill>
              </a:rPr>
              <a:t>grade</a:t>
            </a:r>
          </a:p>
          <a:p>
            <a:pPr marL="858838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l-GR" sz="1600" b="1" dirty="0">
                <a:solidFill>
                  <a:schemeClr val="accent1"/>
                </a:solidFill>
              </a:rPr>
              <a:t>Δεν ενδείκνυται για τα </a:t>
            </a:r>
            <a:r>
              <a:rPr lang="en-US" sz="1600" b="1" dirty="0">
                <a:solidFill>
                  <a:schemeClr val="accent1"/>
                </a:solidFill>
              </a:rPr>
              <a:t>SDH-deficient GISTs</a:t>
            </a:r>
            <a:endParaRPr lang="en-US" sz="1600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r>
              <a:rPr lang="el-GR" sz="1600" b="1" dirty="0"/>
              <a:t>Ρήξη του όγκου θεωρείται </a:t>
            </a:r>
            <a:r>
              <a:rPr lang="en-US" sz="1600" b="1" dirty="0"/>
              <a:t>“high risk” </a:t>
            </a:r>
            <a:r>
              <a:rPr lang="el-GR" sz="1600" b="1" dirty="0"/>
              <a:t>ανεξαρτήτως μεγέθους ή </a:t>
            </a:r>
            <a:r>
              <a:rPr lang="el-GR" sz="1600" b="1" dirty="0" err="1"/>
              <a:t>μιτωτικού</a:t>
            </a:r>
            <a:r>
              <a:rPr lang="el-GR" sz="1600" b="1" dirty="0"/>
              <a:t> δείκτη</a:t>
            </a:r>
            <a:endParaRPr lang="en-US" sz="1600" b="1" dirty="0"/>
          </a:p>
          <a:p>
            <a:pPr>
              <a:buClr>
                <a:schemeClr val="accent1"/>
              </a:buClr>
            </a:pPr>
            <a:r>
              <a:rPr lang="el-GR" sz="1600" b="1" dirty="0"/>
              <a:t>Γαστρικά </a:t>
            </a:r>
            <a:r>
              <a:rPr lang="en-US" sz="1600" b="1" dirty="0"/>
              <a:t>GIST</a:t>
            </a:r>
            <a:r>
              <a:rPr lang="el-GR" sz="1600" b="1" dirty="0"/>
              <a:t> έχουν καλύτερη πρόγνωση από </a:t>
            </a:r>
            <a:r>
              <a:rPr lang="el-GR" sz="1600" b="1" dirty="0" err="1"/>
              <a:t>εξωγαστρικά</a:t>
            </a:r>
            <a:r>
              <a:rPr lang="el-GR" sz="1600" b="1" dirty="0"/>
              <a:t> </a:t>
            </a:r>
            <a:r>
              <a:rPr lang="en-US" sz="1600" b="1" dirty="0"/>
              <a:t>GIST</a:t>
            </a:r>
          </a:p>
          <a:p>
            <a:pPr>
              <a:buClr>
                <a:schemeClr val="accent1"/>
              </a:buClr>
            </a:pPr>
            <a:r>
              <a:rPr lang="el-GR" sz="1600" b="1" dirty="0"/>
              <a:t>Εκτίμηση της πρόγνωσης πιο ακριβής για τα </a:t>
            </a:r>
            <a:r>
              <a:rPr lang="en-US" sz="1600" b="1" dirty="0"/>
              <a:t>KIT/PDGFRA </a:t>
            </a:r>
            <a:r>
              <a:rPr lang="el-GR" sz="1600" b="1" dirty="0"/>
              <a:t>μεταλλαγμένα </a:t>
            </a:r>
            <a:r>
              <a:rPr lang="en-US" sz="1600" b="1" dirty="0"/>
              <a:t>GISTs</a:t>
            </a:r>
          </a:p>
          <a:p>
            <a:pPr>
              <a:buClr>
                <a:schemeClr val="accent1"/>
              </a:buClr>
            </a:pPr>
            <a:r>
              <a:rPr lang="el-GR" sz="1600" b="1" dirty="0"/>
              <a:t>Τα </a:t>
            </a:r>
            <a:r>
              <a:rPr lang="en-US" sz="1600" b="1" dirty="0"/>
              <a:t>SDH-deficient GISTs </a:t>
            </a:r>
            <a:r>
              <a:rPr lang="el-GR" sz="1600" b="1" dirty="0"/>
              <a:t>λιγότερο επιθετικά σε σχέση με τα </a:t>
            </a:r>
            <a:r>
              <a:rPr lang="en-US" sz="1600" b="1" dirty="0"/>
              <a:t>KIT/PDGFRA-</a:t>
            </a:r>
            <a:r>
              <a:rPr lang="el-GR" sz="1600" b="1" dirty="0"/>
              <a:t>μεταλλαγμένα</a:t>
            </a:r>
            <a:r>
              <a:rPr lang="en-US" sz="1600" dirty="0"/>
              <a:t> GISTs </a:t>
            </a:r>
            <a:r>
              <a:rPr lang="el-GR" sz="1600" dirty="0"/>
              <a:t>με μεταστάσεις</a:t>
            </a:r>
            <a:endParaRPr lang="en-US" sz="1600" dirty="0"/>
          </a:p>
          <a:p>
            <a:pPr>
              <a:buClr>
                <a:schemeClr val="accent1"/>
              </a:buClr>
            </a:pPr>
            <a:r>
              <a:rPr lang="el-GR" sz="1600" dirty="0"/>
              <a:t>Σε μικρά γαστρικά </a:t>
            </a:r>
            <a:r>
              <a:rPr lang="en-US" sz="1600" dirty="0"/>
              <a:t>GIST: </a:t>
            </a:r>
            <a:r>
              <a:rPr lang="el-GR" sz="1600" dirty="0"/>
              <a:t> </a:t>
            </a:r>
            <a:r>
              <a:rPr lang="el-GR" sz="1600" dirty="0" err="1"/>
              <a:t>μιτωτικός</a:t>
            </a:r>
            <a:r>
              <a:rPr lang="el-GR" sz="1600" dirty="0"/>
              <a:t> δείκτης, ανώμαλη έκφραση </a:t>
            </a:r>
            <a:r>
              <a:rPr lang="en-US" sz="1600" dirty="0"/>
              <a:t>p53</a:t>
            </a:r>
            <a:r>
              <a:rPr lang="el-GR" sz="1600" dirty="0"/>
              <a:t>, μεταλλάξεις </a:t>
            </a:r>
            <a:r>
              <a:rPr lang="en-US" sz="1600" dirty="0"/>
              <a:t>KIT </a:t>
            </a:r>
            <a:r>
              <a:rPr lang="el-GR" sz="1600" dirty="0" err="1"/>
              <a:t>εξώνιο</a:t>
            </a:r>
            <a:r>
              <a:rPr lang="en-US" sz="1600" dirty="0"/>
              <a:t> 11</a:t>
            </a:r>
            <a:r>
              <a:rPr lang="el-GR" sz="1600" dirty="0"/>
              <a:t> σχετίζονται με συχνότερη υποτροπή</a:t>
            </a:r>
            <a:endParaRPr lang="en-US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8F8BDF3-07BC-42C0-9FB7-5798004F297E}"/>
              </a:ext>
            </a:extLst>
          </p:cNvPr>
          <p:cNvCxnSpPr>
            <a:cxnSpLocks/>
          </p:cNvCxnSpPr>
          <p:nvPr/>
        </p:nvCxnSpPr>
        <p:spPr>
          <a:xfrm>
            <a:off x="4473066" y="2072640"/>
            <a:ext cx="385261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8C521894-A700-40C3-86AA-0650F33A6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234" y="1441875"/>
            <a:ext cx="3692001" cy="2854320"/>
          </a:xfrm>
          <a:prstGeom prst="rect">
            <a:avLst/>
          </a:prstGeom>
        </p:spPr>
      </p:pic>
      <p:sp>
        <p:nvSpPr>
          <p:cNvPr id="8" name="7 - TextBox"/>
          <p:cNvSpPr txBox="1"/>
          <p:nvPr/>
        </p:nvSpPr>
        <p:spPr>
          <a:xfrm>
            <a:off x="8492836" y="6257836"/>
            <a:ext cx="36991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  <a:p>
            <a:pPr algn="r"/>
            <a:r>
              <a:rPr lang="en-US" sz="1100" i="1" dirty="0">
                <a:solidFill>
                  <a:srgbClr val="FF0000"/>
                </a:solidFill>
              </a:rPr>
              <a:t>Kim Front Oncol 2024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8542080" y="4345928"/>
            <a:ext cx="31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/>
              <a:t>Υψηλόβαθμη ατυπία σε υψηλόβαθμο </a:t>
            </a:r>
            <a:r>
              <a:rPr lang="en-US" sz="1200" dirty="0"/>
              <a:t>GIST</a:t>
            </a:r>
            <a:r>
              <a:rPr lang="el-GR" sz="1200" dirty="0"/>
              <a:t> με αυξημένες μιτώσεις</a:t>
            </a:r>
            <a:r>
              <a:rPr lang="en-US" sz="1200" dirty="0"/>
              <a:t> </a:t>
            </a:r>
            <a:r>
              <a:rPr lang="el-G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9343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67A4C2-2464-4B10-9F8E-1C1526A226E8}"/>
              </a:ext>
            </a:extLst>
          </p:cNvPr>
          <p:cNvSpPr txBox="1"/>
          <p:nvPr/>
        </p:nvSpPr>
        <p:spPr>
          <a:xfrm>
            <a:off x="1" y="775435"/>
            <a:ext cx="436024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solidFill>
                  <a:srgbClr val="337AB7"/>
                </a:solidFill>
                <a:effectLst/>
              </a:rPr>
              <a:t>TNM Clinical Classification</a:t>
            </a:r>
            <a:endParaRPr lang="en-US" sz="1600" b="0" i="0" dirty="0">
              <a:solidFill>
                <a:srgbClr val="666666"/>
              </a:solidFill>
              <a:effectLst/>
            </a:endParaRP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T – Primary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Tumour</a:t>
            </a:r>
            <a:endParaRPr lang="en-US" sz="1600" b="0" i="0" dirty="0">
              <a:solidFill>
                <a:srgbClr val="666666"/>
              </a:solidFill>
              <a:effectLst/>
            </a:endParaRP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TX       Primary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tumour</a:t>
            </a:r>
            <a:r>
              <a:rPr lang="en-US" sz="1600" b="0" i="0" dirty="0">
                <a:solidFill>
                  <a:srgbClr val="666666"/>
                </a:solidFill>
                <a:effectLst/>
              </a:rPr>
              <a:t> cannot be assessed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T0       No evidence for primary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tumour</a:t>
            </a:r>
            <a:endParaRPr lang="en-US" sz="1600" b="0" i="0" dirty="0">
              <a:solidFill>
                <a:srgbClr val="666666"/>
              </a:solidFill>
              <a:effectLst/>
            </a:endParaRP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T1      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Tumour</a:t>
            </a:r>
            <a:r>
              <a:rPr lang="en-US" sz="1600" b="0" i="0" dirty="0">
                <a:solidFill>
                  <a:srgbClr val="666666"/>
                </a:solidFill>
                <a:effectLst/>
              </a:rPr>
              <a:t> 2 cm or less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T2      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Tumour</a:t>
            </a:r>
            <a:r>
              <a:rPr lang="en-US" sz="1600" b="0" i="0" dirty="0">
                <a:solidFill>
                  <a:srgbClr val="666666"/>
                </a:solidFill>
                <a:effectLst/>
              </a:rPr>
              <a:t> more than 2 cm but not more than 5 cm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T3      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Tumour</a:t>
            </a:r>
            <a:r>
              <a:rPr lang="en-US" sz="1600" b="0" i="0" dirty="0">
                <a:solidFill>
                  <a:srgbClr val="666666"/>
                </a:solidFill>
                <a:effectLst/>
              </a:rPr>
              <a:t> more than 5 cm but not more than 10 cm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T4      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Tumour</a:t>
            </a:r>
            <a:r>
              <a:rPr lang="en-US" sz="1600" b="0" i="0" dirty="0">
                <a:solidFill>
                  <a:srgbClr val="666666"/>
                </a:solidFill>
                <a:effectLst/>
              </a:rPr>
              <a:t> more than 10 cm in greatest dimension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N – Regional Lymph Nodes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NX       Regional lymph nodes cannot be assessed*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N0       No regional lymph node metastasis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N1       Regional lymph node metastasis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 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Note</a:t>
            </a:r>
            <a:br>
              <a:rPr lang="en-US" sz="1600" b="0" i="0" dirty="0">
                <a:solidFill>
                  <a:srgbClr val="666666"/>
                </a:solidFill>
                <a:effectLst/>
              </a:rPr>
            </a:br>
            <a:r>
              <a:rPr lang="en-US" sz="1600" b="0" i="0" dirty="0">
                <a:solidFill>
                  <a:srgbClr val="666666"/>
                </a:solidFill>
                <a:effectLst/>
              </a:rPr>
              <a:t>* NX: Regional lymph node involvement is rare for GISTs, so that cases in which the nodal status is not assessed clinically or pathologically could be considered N0 instead of NX or </a:t>
            </a:r>
            <a:r>
              <a:rPr lang="en-US" sz="1600" b="0" i="0" dirty="0" err="1">
                <a:solidFill>
                  <a:srgbClr val="666666"/>
                </a:solidFill>
                <a:effectLst/>
              </a:rPr>
              <a:t>pNX</a:t>
            </a:r>
            <a:r>
              <a:rPr lang="en-US" sz="1600" b="0" i="0" dirty="0">
                <a:solidFill>
                  <a:srgbClr val="666666"/>
                </a:solidFill>
                <a:effectLst/>
              </a:rPr>
              <a:t>.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M – Distant Metastasis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M0      No distant metastasis</a:t>
            </a:r>
          </a:p>
          <a:p>
            <a:pPr algn="l"/>
            <a:r>
              <a:rPr lang="en-US" sz="1600" b="0" i="0" dirty="0">
                <a:solidFill>
                  <a:srgbClr val="666666"/>
                </a:solidFill>
                <a:effectLst/>
              </a:rPr>
              <a:t>M1      Distant metastasis</a:t>
            </a:r>
          </a:p>
        </p:txBody>
      </p:sp>
      <p:sp>
        <p:nvSpPr>
          <p:cNvPr id="4" name="1 - Τίτλος">
            <a:extLst>
              <a:ext uri="{FF2B5EF4-FFF2-40B4-BE49-F238E27FC236}">
                <a16:creationId xmlns:a16="http://schemas.microsoft.com/office/drawing/2014/main" id="{7694DB29-7CB7-46EE-B91A-A79DD8DE9182}"/>
              </a:ext>
            </a:extLst>
          </p:cNvPr>
          <p:cNvSpPr txBox="1">
            <a:spLocks/>
          </p:cNvSpPr>
          <p:nvPr/>
        </p:nvSpPr>
        <p:spPr>
          <a:xfrm>
            <a:off x="1228842" y="0"/>
            <a:ext cx="9360647" cy="5726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chemeClr val="accent1"/>
                </a:solidFill>
              </a:rPr>
              <a:t>TNM staging of gastric and small intestinal GIST</a:t>
            </a:r>
            <a:endParaRPr lang="el-GR" sz="3200" b="1" dirty="0">
              <a:solidFill>
                <a:schemeClr val="accent1"/>
              </a:solidFill>
            </a:endParaRPr>
          </a:p>
        </p:txBody>
      </p:sp>
      <p:sp>
        <p:nvSpPr>
          <p:cNvPr id="5" name="5 - Ορθογώνιο">
            <a:extLst>
              <a:ext uri="{FF2B5EF4-FFF2-40B4-BE49-F238E27FC236}">
                <a16:creationId xmlns:a16="http://schemas.microsoft.com/office/drawing/2014/main" id="{5E15F402-0875-4A88-96E6-B95471C07DBD}"/>
              </a:ext>
            </a:extLst>
          </p:cNvPr>
          <p:cNvSpPr/>
          <p:nvPr/>
        </p:nvSpPr>
        <p:spPr>
          <a:xfrm>
            <a:off x="0" y="6596390"/>
            <a:ext cx="4267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F96B6C-A791-4E27-9AD8-41AABFA66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245" y="466775"/>
            <a:ext cx="7831755" cy="3473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B81AFE-EAF5-4DE9-8953-BCFD2B21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940642"/>
            <a:ext cx="7924800" cy="291735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FAC97DB-4C21-4F41-AFCD-FB021D4C3894}"/>
              </a:ext>
            </a:extLst>
          </p:cNvPr>
          <p:cNvSpPr/>
          <p:nvPr/>
        </p:nvSpPr>
        <p:spPr>
          <a:xfrm>
            <a:off x="4360245" y="1386038"/>
            <a:ext cx="7831754" cy="37538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AD0979-6060-418B-AAE5-DC91A5AF45CE}"/>
              </a:ext>
            </a:extLst>
          </p:cNvPr>
          <p:cNvSpPr/>
          <p:nvPr/>
        </p:nvSpPr>
        <p:spPr>
          <a:xfrm>
            <a:off x="4267200" y="4792906"/>
            <a:ext cx="7924800" cy="38771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87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4B1E7-7026-42F8-A4B2-0D5113BCC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745" y="0"/>
            <a:ext cx="11202510" cy="706964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GISTs – 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Προγνωστικές και προβλεπτικές παράμετροι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05A790-985C-433E-8842-F18625FDB65F}"/>
              </a:ext>
            </a:extLst>
          </p:cNvPr>
          <p:cNvSpPr/>
          <p:nvPr/>
        </p:nvSpPr>
        <p:spPr>
          <a:xfrm>
            <a:off x="1580606" y="806728"/>
            <a:ext cx="9030788" cy="706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The grading parameters for soft tissue sarcomas do not apply to GISTs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DDBD32-3B12-42FC-9A62-E411EE795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44" y="1653309"/>
            <a:ext cx="10885937" cy="4236326"/>
          </a:xfrm>
          <a:prstGeom prst="rect">
            <a:avLst/>
          </a:prstGeom>
        </p:spPr>
      </p:pic>
      <p:sp>
        <p:nvSpPr>
          <p:cNvPr id="5" name="4 - TextBox"/>
          <p:cNvSpPr txBox="1"/>
          <p:nvPr/>
        </p:nvSpPr>
        <p:spPr>
          <a:xfrm>
            <a:off x="8492836" y="6427113"/>
            <a:ext cx="369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WHO Classification of Bone and soft tissue </a:t>
            </a:r>
            <a:r>
              <a:rPr lang="en-US" sz="1100" i="1" dirty="0" err="1">
                <a:solidFill>
                  <a:srgbClr val="FF0000"/>
                </a:solidFill>
              </a:rPr>
              <a:t>Tumours</a:t>
            </a:r>
            <a:r>
              <a:rPr lang="en-US" sz="1100" i="1" dirty="0">
                <a:solidFill>
                  <a:srgbClr val="FF0000"/>
                </a:solidFill>
              </a:rPr>
              <a:t>, 2020, </a:t>
            </a:r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cxnSp>
        <p:nvCxnSpPr>
          <p:cNvPr id="6" name="5 - Ευθεία γραμμή σύνδεσης"/>
          <p:cNvCxnSpPr/>
          <p:nvPr/>
        </p:nvCxnSpPr>
        <p:spPr>
          <a:xfrm flipV="1">
            <a:off x="1445492" y="3980873"/>
            <a:ext cx="3962399" cy="1385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214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2E096-9608-4704-B95D-A0BE94A3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785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+mn-lt"/>
              </a:rPr>
              <a:t>GISTs </a:t>
            </a:r>
            <a:r>
              <a:rPr lang="el-GR" sz="3200" b="1" dirty="0">
                <a:solidFill>
                  <a:srgbClr val="0070C0"/>
                </a:solidFill>
                <a:latin typeface="+mn-lt"/>
              </a:rPr>
              <a:t>με σύντηξη</a:t>
            </a:r>
            <a:r>
              <a:rPr lang="en-US" sz="3200" b="1" dirty="0">
                <a:solidFill>
                  <a:srgbClr val="0070C0"/>
                </a:solidFill>
                <a:latin typeface="+mn-lt"/>
              </a:rPr>
              <a:t> ETV6-NTRK3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21860-3518-47CB-AFE2-22BF22D35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86" y="1642181"/>
            <a:ext cx="6705950" cy="311454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Σύντηξη </a:t>
            </a:r>
            <a:r>
              <a:rPr lang="en-US" sz="1600" b="1" dirty="0"/>
              <a:t>NTRK </a:t>
            </a:r>
            <a:r>
              <a:rPr lang="el-GR" sz="1600" b="1" dirty="0"/>
              <a:t>θεωρείται οδηγός </a:t>
            </a:r>
            <a:r>
              <a:rPr lang="el-GR" sz="1600" b="1" dirty="0" err="1"/>
              <a:t>ογκογόνος</a:t>
            </a:r>
            <a:r>
              <a:rPr lang="el-GR" sz="1600" b="1" dirty="0"/>
              <a:t> ανωμαλία</a:t>
            </a:r>
            <a:endParaRPr lang="en-US" sz="1600" b="1" dirty="0"/>
          </a:p>
          <a:p>
            <a:pPr>
              <a:spcBef>
                <a:spcPts val="600"/>
              </a:spcBef>
            </a:pPr>
            <a:r>
              <a:rPr lang="el-GR" sz="1600" b="1" dirty="0"/>
              <a:t>Πολύ μικρό ποσοστό των </a:t>
            </a:r>
            <a:r>
              <a:rPr lang="en-US" sz="1600" b="1" dirty="0"/>
              <a:t>GISTs (5% </a:t>
            </a:r>
            <a:r>
              <a:rPr lang="el-GR" sz="1600" b="1" dirty="0"/>
              <a:t>από τους </a:t>
            </a:r>
            <a:r>
              <a:rPr lang="en-US" sz="1600" b="1" dirty="0"/>
              <a:t>wild type)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Screening </a:t>
            </a:r>
            <a:r>
              <a:rPr lang="el-GR" sz="1600" b="1" dirty="0"/>
              <a:t>για τους </a:t>
            </a:r>
            <a:r>
              <a:rPr lang="en-US" sz="1600" b="1" dirty="0"/>
              <a:t>NTRK</a:t>
            </a:r>
            <a:r>
              <a:rPr lang="el-GR" sz="1600" b="1" dirty="0"/>
              <a:t> + </a:t>
            </a:r>
            <a:r>
              <a:rPr lang="en-US" sz="1600" b="1" dirty="0"/>
              <a:t> </a:t>
            </a:r>
            <a:r>
              <a:rPr lang="el-GR" sz="1600" b="1" dirty="0"/>
              <a:t>όγκους με την χρήση </a:t>
            </a:r>
            <a:r>
              <a:rPr lang="en-US" sz="1600" b="1" dirty="0"/>
              <a:t>pan-TRK</a:t>
            </a:r>
            <a:r>
              <a:rPr lang="el-GR" sz="1600" b="1" dirty="0"/>
              <a:t> </a:t>
            </a:r>
            <a:r>
              <a:rPr lang="el-GR" sz="1600" b="1" dirty="0" err="1"/>
              <a:t>ανοσοϊστοχημείας</a:t>
            </a:r>
            <a:r>
              <a:rPr lang="el-GR" sz="1600" b="1" dirty="0"/>
              <a:t> 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1600" b="1" dirty="0"/>
              <a:t> </a:t>
            </a:r>
            <a:r>
              <a:rPr lang="el-GR" sz="1600" b="1" dirty="0"/>
              <a:t>διαθέσιμοι ισχυροί </a:t>
            </a:r>
            <a:r>
              <a:rPr lang="en-US" sz="1600" b="1" dirty="0"/>
              <a:t>NTRK </a:t>
            </a:r>
            <a:r>
              <a:rPr lang="el-GR" sz="1600" b="1" dirty="0"/>
              <a:t>αναστολείς</a:t>
            </a:r>
            <a:endParaRPr lang="en-US" sz="1600" b="1" dirty="0"/>
          </a:p>
          <a:p>
            <a:pPr>
              <a:spcBef>
                <a:spcPts val="600"/>
              </a:spcBef>
            </a:pPr>
            <a:r>
              <a:rPr lang="el-GR" sz="1600" b="1" dirty="0"/>
              <a:t>Διάχυτη μέτριας έως ικανής έντασης θετικότητας για </a:t>
            </a:r>
            <a:r>
              <a:rPr lang="en-US" sz="1600" b="1" dirty="0"/>
              <a:t>pan-TRK </a:t>
            </a:r>
            <a:r>
              <a:rPr lang="el-GR" sz="1600" b="1" dirty="0"/>
              <a:t>δυνατόν να παρατηρηθεί σε </a:t>
            </a:r>
            <a:r>
              <a:rPr lang="en-US" sz="1600" b="1" dirty="0"/>
              <a:t>KIT/PDGFRA</a:t>
            </a:r>
            <a:r>
              <a:rPr lang="el-GR" sz="1600" b="1" dirty="0"/>
              <a:t> μεταλλαγμένα </a:t>
            </a:r>
            <a:r>
              <a:rPr lang="en-US" sz="1600" b="1" dirty="0"/>
              <a:t>GISTs</a:t>
            </a:r>
            <a:r>
              <a:rPr lang="el-GR" sz="1600" b="1" dirty="0"/>
              <a:t>, χωρίς υποκείμενη </a:t>
            </a:r>
            <a:r>
              <a:rPr lang="en-US" sz="1600" b="1" dirty="0"/>
              <a:t>NTRK </a:t>
            </a:r>
            <a:r>
              <a:rPr lang="el-GR" sz="1600" b="1" dirty="0"/>
              <a:t> σύντηξη</a:t>
            </a:r>
            <a:r>
              <a:rPr lang="en-US" sz="1600" b="1" dirty="0"/>
              <a:t>,</a:t>
            </a:r>
            <a:r>
              <a:rPr lang="el-GR" sz="1600" b="1" dirty="0"/>
              <a:t> κυρίως επί παρουσίας μεταστάσεων  </a:t>
            </a:r>
            <a:endParaRPr lang="en-US" sz="1600" b="1" dirty="0"/>
          </a:p>
          <a:p>
            <a:pPr>
              <a:spcBef>
                <a:spcPts val="600"/>
              </a:spcBef>
            </a:pPr>
            <a:r>
              <a:rPr lang="el-GR" sz="1600" b="1" dirty="0"/>
              <a:t>Συνιστάται ο έλεγχος για </a:t>
            </a:r>
            <a:r>
              <a:rPr lang="en-US" sz="1600" b="1" dirty="0"/>
              <a:t>NTRK</a:t>
            </a:r>
            <a:r>
              <a:rPr lang="el-GR" sz="1600" b="1" dirty="0"/>
              <a:t> σύντηξη σε </a:t>
            </a:r>
            <a:r>
              <a:rPr lang="en-US" sz="1600" b="1" dirty="0"/>
              <a:t>GIST</a:t>
            </a:r>
            <a:r>
              <a:rPr lang="el-GR" sz="1600" b="1" dirty="0"/>
              <a:t> αρνητικό για μετάλλαξη και με διατήρηση της έκφρασης </a:t>
            </a:r>
            <a:r>
              <a:rPr lang="en-US" sz="1600" b="1" dirty="0"/>
              <a:t>SDHB</a:t>
            </a:r>
          </a:p>
          <a:p>
            <a:pPr>
              <a:spcBef>
                <a:spcPts val="600"/>
              </a:spcBef>
            </a:pPr>
            <a:r>
              <a:rPr lang="el-GR" sz="1600" b="1" dirty="0">
                <a:solidFill>
                  <a:schemeClr val="accent1"/>
                </a:solidFill>
              </a:rPr>
              <a:t>Πάντως, μικρό μόνον ποσοστό από τους </a:t>
            </a:r>
            <a:r>
              <a:rPr lang="el-GR" sz="1600" b="1" dirty="0" err="1">
                <a:solidFill>
                  <a:schemeClr val="accent1"/>
                </a:solidFill>
              </a:rPr>
              <a:t>μεσεγχυματικόύς</a:t>
            </a:r>
            <a:r>
              <a:rPr lang="el-GR" sz="1600" b="1" dirty="0">
                <a:solidFill>
                  <a:schemeClr val="accent1"/>
                </a:solidFill>
              </a:rPr>
              <a:t> του ΓΕΣ με </a:t>
            </a:r>
            <a:r>
              <a:rPr lang="en-US" sz="1600" b="1" dirty="0">
                <a:solidFill>
                  <a:schemeClr val="accent1"/>
                </a:solidFill>
              </a:rPr>
              <a:t>NTRK</a:t>
            </a:r>
            <a:r>
              <a:rPr lang="el-GR" sz="1600" b="1" dirty="0">
                <a:solidFill>
                  <a:schemeClr val="accent1"/>
                </a:solidFill>
              </a:rPr>
              <a:t> συντήξεις αντιστοιχούν σε </a:t>
            </a:r>
            <a:r>
              <a:rPr lang="en-US" sz="1600" b="1" dirty="0">
                <a:solidFill>
                  <a:schemeClr val="accent1"/>
                </a:solidFill>
              </a:rPr>
              <a:t>GISTs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26020-C7F9-48A2-839D-4292EE795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251" y="860201"/>
            <a:ext cx="5309749" cy="41456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A813E-2C7E-459B-A261-43B5F62DB855}"/>
              </a:ext>
            </a:extLst>
          </p:cNvPr>
          <p:cNvSpPr txBox="1"/>
          <p:nvPr/>
        </p:nvSpPr>
        <p:spPr>
          <a:xfrm>
            <a:off x="7935034" y="4956628"/>
            <a:ext cx="3500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Pan-TRK IHC: diffuse cytoplasmic and membranous expression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59656-C82C-4AB9-86C1-2ECA1498CA93}"/>
              </a:ext>
            </a:extLst>
          </p:cNvPr>
          <p:cNvSpPr txBox="1"/>
          <p:nvPr/>
        </p:nvSpPr>
        <p:spPr>
          <a:xfrm>
            <a:off x="10328365" y="6427113"/>
            <a:ext cx="18636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rgbClr val="FF0000"/>
                </a:solidFill>
              </a:rPr>
              <a:t>Castillon</a:t>
            </a:r>
            <a:r>
              <a:rPr lang="en-US" sz="1100" i="1" dirty="0">
                <a:solidFill>
                  <a:srgbClr val="FF0000"/>
                </a:solidFill>
              </a:rPr>
              <a:t>, AIMM 2021</a:t>
            </a:r>
          </a:p>
          <a:p>
            <a:pPr algn="r"/>
            <a:r>
              <a:rPr lang="en-US" sz="1100" i="1" dirty="0" err="1">
                <a:solidFill>
                  <a:srgbClr val="FF0000"/>
                </a:solidFill>
              </a:rPr>
              <a:t>Atiq</a:t>
            </a:r>
            <a:r>
              <a:rPr lang="en-US" sz="1100" i="1" dirty="0">
                <a:solidFill>
                  <a:srgbClr val="FF0000"/>
                </a:solidFill>
              </a:rPr>
              <a:t>, Med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4053697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39AC62-CA3F-4FAA-AF6A-C8459FD03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36291" cy="21804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A04D85-2CFE-463D-8760-460057FAF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542" y="11376"/>
            <a:ext cx="5690340" cy="2476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6213C5-5550-4F8D-9466-DA359749E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681" y="2521921"/>
            <a:ext cx="6501660" cy="4354552"/>
          </a:xfrm>
          <a:prstGeom prst="rect">
            <a:avLst/>
          </a:prstGeom>
        </p:spPr>
      </p:pic>
      <p:sp>
        <p:nvSpPr>
          <p:cNvPr id="13" name="6 - TextBox">
            <a:extLst>
              <a:ext uri="{FF2B5EF4-FFF2-40B4-BE49-F238E27FC236}">
                <a16:creationId xmlns:a16="http://schemas.microsoft.com/office/drawing/2014/main" id="{22916140-66AA-4C7A-BD1B-E89A8467F0D6}"/>
              </a:ext>
            </a:extLst>
          </p:cNvPr>
          <p:cNvSpPr txBox="1"/>
          <p:nvPr/>
        </p:nvSpPr>
        <p:spPr>
          <a:xfrm>
            <a:off x="9881318" y="6220812"/>
            <a:ext cx="108952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/>
              <a:t>panTRK</a:t>
            </a:r>
            <a:endParaRPr lang="el-GR" sz="1200" b="1" dirty="0"/>
          </a:p>
        </p:txBody>
      </p:sp>
      <p:sp>
        <p:nvSpPr>
          <p:cNvPr id="14" name="6 - TextBox">
            <a:extLst>
              <a:ext uri="{FF2B5EF4-FFF2-40B4-BE49-F238E27FC236}">
                <a16:creationId xmlns:a16="http://schemas.microsoft.com/office/drawing/2014/main" id="{0D052DA0-0F3A-4879-9BE0-DB764EF9A6DA}"/>
              </a:ext>
            </a:extLst>
          </p:cNvPr>
          <p:cNvSpPr txBox="1"/>
          <p:nvPr/>
        </p:nvSpPr>
        <p:spPr>
          <a:xfrm>
            <a:off x="8947267" y="4322701"/>
            <a:ext cx="8936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DOG-1</a:t>
            </a:r>
            <a:endParaRPr lang="el-GR" sz="1200" b="1" dirty="0"/>
          </a:p>
        </p:txBody>
      </p:sp>
      <p:sp>
        <p:nvSpPr>
          <p:cNvPr id="15" name="6 - TextBox">
            <a:extLst>
              <a:ext uri="{FF2B5EF4-FFF2-40B4-BE49-F238E27FC236}">
                <a16:creationId xmlns:a16="http://schemas.microsoft.com/office/drawing/2014/main" id="{8266D356-81C5-4FA8-9625-BB8C16D41D94}"/>
              </a:ext>
            </a:extLst>
          </p:cNvPr>
          <p:cNvSpPr txBox="1"/>
          <p:nvPr/>
        </p:nvSpPr>
        <p:spPr>
          <a:xfrm>
            <a:off x="5740377" y="4322701"/>
            <a:ext cx="8936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CD117</a:t>
            </a:r>
            <a:endParaRPr lang="el-GR" sz="1200" b="1" dirty="0"/>
          </a:p>
        </p:txBody>
      </p:sp>
      <p:sp>
        <p:nvSpPr>
          <p:cNvPr id="16" name="6 - TextBox">
            <a:extLst>
              <a:ext uri="{FF2B5EF4-FFF2-40B4-BE49-F238E27FC236}">
                <a16:creationId xmlns:a16="http://schemas.microsoft.com/office/drawing/2014/main" id="{DAFB4527-F241-45E9-90B1-BD960753BEB6}"/>
              </a:ext>
            </a:extLst>
          </p:cNvPr>
          <p:cNvSpPr txBox="1"/>
          <p:nvPr/>
        </p:nvSpPr>
        <p:spPr>
          <a:xfrm>
            <a:off x="5655681" y="6405478"/>
            <a:ext cx="8936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CD34</a:t>
            </a:r>
            <a:endParaRPr lang="el-GR" sz="12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9C0A56D-1734-44F6-86AF-2DDB43CC0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43895"/>
            <a:ext cx="2895600" cy="36195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865199-99B8-4A25-B57D-988BE40F5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0292" y="1552598"/>
            <a:ext cx="2536618" cy="16524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12C7B1-D27D-4F81-9190-C167798238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0290" y="3228797"/>
            <a:ext cx="2536618" cy="17716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4BA029E-925C-45BF-A5FD-F71B3DAD7B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0291" y="5028155"/>
            <a:ext cx="2536617" cy="1762125"/>
          </a:xfrm>
          <a:prstGeom prst="rect">
            <a:avLst/>
          </a:prstGeom>
        </p:spPr>
      </p:pic>
      <p:sp>
        <p:nvSpPr>
          <p:cNvPr id="25" name="6 - TextBox">
            <a:extLst>
              <a:ext uri="{FF2B5EF4-FFF2-40B4-BE49-F238E27FC236}">
                <a16:creationId xmlns:a16="http://schemas.microsoft.com/office/drawing/2014/main" id="{C1C2B612-FAF1-4E74-BE80-165915800102}"/>
              </a:ext>
            </a:extLst>
          </p:cNvPr>
          <p:cNvSpPr txBox="1"/>
          <p:nvPr/>
        </p:nvSpPr>
        <p:spPr>
          <a:xfrm>
            <a:off x="34636" y="5836173"/>
            <a:ext cx="282632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Large intrabdominal tumor with peritoneal nodules showing complete response after 3 months of TRK inhibitor</a:t>
            </a:r>
            <a:endParaRPr lang="el-GR" sz="1400" b="1" dirty="0"/>
          </a:p>
        </p:txBody>
      </p:sp>
      <p:sp>
        <p:nvSpPr>
          <p:cNvPr id="26" name="6 - TextBox">
            <a:extLst>
              <a:ext uri="{FF2B5EF4-FFF2-40B4-BE49-F238E27FC236}">
                <a16:creationId xmlns:a16="http://schemas.microsoft.com/office/drawing/2014/main" id="{1689B2F0-0A24-422F-B579-9D62C6F74E17}"/>
              </a:ext>
            </a:extLst>
          </p:cNvPr>
          <p:cNvSpPr txBox="1"/>
          <p:nvPr/>
        </p:nvSpPr>
        <p:spPr>
          <a:xfrm>
            <a:off x="3506517" y="6482503"/>
            <a:ext cx="16935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Post treatment</a:t>
            </a:r>
            <a:endParaRPr lang="el-GR" sz="1400" b="1" dirty="0"/>
          </a:p>
        </p:txBody>
      </p:sp>
      <p:sp>
        <p:nvSpPr>
          <p:cNvPr id="27" name="6 - TextBox">
            <a:extLst>
              <a:ext uri="{FF2B5EF4-FFF2-40B4-BE49-F238E27FC236}">
                <a16:creationId xmlns:a16="http://schemas.microsoft.com/office/drawing/2014/main" id="{8BEE9A31-504C-4B67-9CBE-298F1C26A815}"/>
              </a:ext>
            </a:extLst>
          </p:cNvPr>
          <p:cNvSpPr txBox="1"/>
          <p:nvPr/>
        </p:nvSpPr>
        <p:spPr>
          <a:xfrm>
            <a:off x="3521340" y="3275111"/>
            <a:ext cx="16935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Pretreatment</a:t>
            </a:r>
            <a:endParaRPr lang="el-GR" sz="1400" b="1" dirty="0"/>
          </a:p>
        </p:txBody>
      </p:sp>
      <p:sp>
        <p:nvSpPr>
          <p:cNvPr id="28" name="6 - TextBox">
            <a:extLst>
              <a:ext uri="{FF2B5EF4-FFF2-40B4-BE49-F238E27FC236}">
                <a16:creationId xmlns:a16="http://schemas.microsoft.com/office/drawing/2014/main" id="{DBAEDC8E-DF94-460D-9012-DF83071310BD}"/>
              </a:ext>
            </a:extLst>
          </p:cNvPr>
          <p:cNvSpPr txBox="1"/>
          <p:nvPr/>
        </p:nvSpPr>
        <p:spPr>
          <a:xfrm>
            <a:off x="3521340" y="1687988"/>
            <a:ext cx="16935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Pretreatment</a:t>
            </a:r>
            <a:endParaRPr lang="el-GR" sz="1400" b="1" dirty="0"/>
          </a:p>
        </p:txBody>
      </p:sp>
      <p:sp>
        <p:nvSpPr>
          <p:cNvPr id="29" name="6 - TextBox">
            <a:extLst>
              <a:ext uri="{FF2B5EF4-FFF2-40B4-BE49-F238E27FC236}">
                <a16:creationId xmlns:a16="http://schemas.microsoft.com/office/drawing/2014/main" id="{105F6900-6C75-4DB9-BB32-0BE5B7AEC01A}"/>
              </a:ext>
            </a:extLst>
          </p:cNvPr>
          <p:cNvSpPr txBox="1"/>
          <p:nvPr/>
        </p:nvSpPr>
        <p:spPr>
          <a:xfrm>
            <a:off x="489712" y="2268154"/>
            <a:ext cx="16935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Pretreatment</a:t>
            </a:r>
            <a:endParaRPr lang="el-GR" sz="1400" b="1" dirty="0"/>
          </a:p>
        </p:txBody>
      </p:sp>
      <p:sp>
        <p:nvSpPr>
          <p:cNvPr id="30" name="6 - TextBox">
            <a:extLst>
              <a:ext uri="{FF2B5EF4-FFF2-40B4-BE49-F238E27FC236}">
                <a16:creationId xmlns:a16="http://schemas.microsoft.com/office/drawing/2014/main" id="{3BDAE3D3-AAAD-43BA-8C4B-89AA8946761D}"/>
              </a:ext>
            </a:extLst>
          </p:cNvPr>
          <p:cNvSpPr txBox="1"/>
          <p:nvPr/>
        </p:nvSpPr>
        <p:spPr>
          <a:xfrm>
            <a:off x="6187186" y="26145"/>
            <a:ext cx="535826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Spindle-cell predominant, myxoid stroma, prominent lymphocytic aggregates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val="2545640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05AA22-732B-419D-8603-5B242469D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" y="1088843"/>
            <a:ext cx="12192000" cy="3331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ABCAAD-615B-4BB1-A591-5450B35B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493" y="0"/>
            <a:ext cx="8761413" cy="494927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GISTs – 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Διαφορική διάγνωση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9352251" y="6427113"/>
            <a:ext cx="28397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1100" i="1" dirty="0">
              <a:solidFill>
                <a:srgbClr val="FF0000"/>
              </a:solidFill>
            </a:endParaRPr>
          </a:p>
          <a:p>
            <a:pPr algn="r"/>
            <a:r>
              <a:rPr lang="en-US" sz="1100" dirty="0" err="1">
                <a:solidFill>
                  <a:srgbClr val="FF0000"/>
                </a:solidFill>
              </a:rPr>
              <a:t>Brčić</a:t>
            </a:r>
            <a:r>
              <a:rPr lang="en-US" sz="1100" i="1" dirty="0">
                <a:solidFill>
                  <a:srgbClr val="FF0000"/>
                </a:solidFill>
              </a:rPr>
              <a:t> Diagnostics 2021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cxnSp>
        <p:nvCxnSpPr>
          <p:cNvPr id="5" name="4 - Ευθεία γραμμή σύνδεσης"/>
          <p:cNvCxnSpPr>
            <a:cxnSpLocks/>
          </p:cNvCxnSpPr>
          <p:nvPr/>
        </p:nvCxnSpPr>
        <p:spPr>
          <a:xfrm flipV="1">
            <a:off x="7232073" y="4253347"/>
            <a:ext cx="4211782" cy="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- Έλλειψη"/>
          <p:cNvSpPr/>
          <p:nvPr/>
        </p:nvSpPr>
        <p:spPr>
          <a:xfrm>
            <a:off x="3893126" y="3819239"/>
            <a:ext cx="2128983" cy="601403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6 - Έλλειψη">
            <a:extLst>
              <a:ext uri="{FF2B5EF4-FFF2-40B4-BE49-F238E27FC236}">
                <a16:creationId xmlns:a16="http://schemas.microsoft.com/office/drawing/2014/main" id="{659533AE-A8CA-4DEF-B83E-FC616931CE51}"/>
              </a:ext>
            </a:extLst>
          </p:cNvPr>
          <p:cNvSpPr/>
          <p:nvPr/>
        </p:nvSpPr>
        <p:spPr>
          <a:xfrm>
            <a:off x="4456541" y="3537527"/>
            <a:ext cx="1002151" cy="36588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6 - Έλλειψη">
            <a:extLst>
              <a:ext uri="{FF2B5EF4-FFF2-40B4-BE49-F238E27FC236}">
                <a16:creationId xmlns:a16="http://schemas.microsoft.com/office/drawing/2014/main" id="{3364D7DD-B0DE-43AF-A70C-B977228A5477}"/>
              </a:ext>
            </a:extLst>
          </p:cNvPr>
          <p:cNvSpPr/>
          <p:nvPr/>
        </p:nvSpPr>
        <p:spPr>
          <a:xfrm>
            <a:off x="4114796" y="2937164"/>
            <a:ext cx="1630219" cy="297396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8577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TextBox"/>
          <p:cNvSpPr txBox="1"/>
          <p:nvPr/>
        </p:nvSpPr>
        <p:spPr>
          <a:xfrm>
            <a:off x="-41635" y="358316"/>
            <a:ext cx="4502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n-US" sz="2000" b="1" dirty="0"/>
              <a:t>  </a:t>
            </a:r>
            <a:r>
              <a:rPr lang="el-GR" sz="2000" b="1" dirty="0" err="1"/>
              <a:t>Γυνάικα</a:t>
            </a:r>
            <a:r>
              <a:rPr lang="el-GR" sz="2000" b="1" dirty="0"/>
              <a:t>, 18 ετών</a:t>
            </a:r>
          </a:p>
        </p:txBody>
      </p:sp>
      <p:pic>
        <p:nvPicPr>
          <p:cNvPr id="15" name="Picture 5" descr="C:\Users\User\Desktop\gist\47157\40X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4004" y="1174674"/>
            <a:ext cx="5647996" cy="4517648"/>
          </a:xfrm>
          <a:prstGeom prst="rect">
            <a:avLst/>
          </a:prstGeom>
          <a:noFill/>
        </p:spPr>
      </p:pic>
      <p:pic>
        <p:nvPicPr>
          <p:cNvPr id="16" name="Picture 6" descr="C:\Users\User\Desktop\gist\47157\200X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37" y="1174675"/>
            <a:ext cx="5647996" cy="4517648"/>
          </a:xfrm>
          <a:prstGeom prst="rect">
            <a:avLst/>
          </a:prstGeom>
          <a:noFill/>
        </p:spPr>
      </p:pic>
      <p:cxnSp>
        <p:nvCxnSpPr>
          <p:cNvPr id="21" name="20 - Ευθύγραμμο βέλος σύνδεσης"/>
          <p:cNvCxnSpPr/>
          <p:nvPr/>
        </p:nvCxnSpPr>
        <p:spPr>
          <a:xfrm>
            <a:off x="5798127" y="558371"/>
            <a:ext cx="595745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- TextBox"/>
          <p:cNvSpPr txBox="1"/>
          <p:nvPr/>
        </p:nvSpPr>
        <p:spPr>
          <a:xfrm>
            <a:off x="134754" y="5692323"/>
            <a:ext cx="523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Επιθηλιοειδή</a:t>
            </a:r>
            <a:r>
              <a:rPr lang="el-GR" b="1" dirty="0"/>
              <a:t> και </a:t>
            </a:r>
            <a:r>
              <a:rPr lang="el-GR" b="1" dirty="0" err="1"/>
              <a:t>ατρακτόμορφα</a:t>
            </a:r>
            <a:r>
              <a:rPr lang="el-GR" b="1" dirty="0"/>
              <a:t> </a:t>
            </a:r>
            <a:r>
              <a:rPr lang="el-GR" b="1" dirty="0" err="1"/>
              <a:t>κύττρα</a:t>
            </a:r>
            <a:r>
              <a:rPr lang="el-GR" b="1" dirty="0"/>
              <a:t> με ατυπία</a:t>
            </a:r>
          </a:p>
        </p:txBody>
      </p:sp>
      <p:sp>
        <p:nvSpPr>
          <p:cNvPr id="18" name="17 - TextBox"/>
          <p:cNvSpPr txBox="1"/>
          <p:nvPr/>
        </p:nvSpPr>
        <p:spPr>
          <a:xfrm>
            <a:off x="8076458" y="5692323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Διήθηση λεμφαδένα</a:t>
            </a:r>
          </a:p>
        </p:txBody>
      </p:sp>
      <p:sp>
        <p:nvSpPr>
          <p:cNvPr id="10" name="3 - TextBox">
            <a:extLst>
              <a:ext uri="{FF2B5EF4-FFF2-40B4-BE49-F238E27FC236}">
                <a16:creationId xmlns:a16="http://schemas.microsoft.com/office/drawing/2014/main" id="{246E15A8-9427-4EB5-8917-6FF50273B9EC}"/>
              </a:ext>
            </a:extLst>
          </p:cNvPr>
          <p:cNvSpPr txBox="1"/>
          <p:nvPr/>
        </p:nvSpPr>
        <p:spPr>
          <a:xfrm>
            <a:off x="0" y="-57934"/>
            <a:ext cx="4184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1"/>
                </a:solidFill>
              </a:rPr>
              <a:t>Κλινικό περιστατικό </a:t>
            </a:r>
          </a:p>
        </p:txBody>
      </p:sp>
      <p:sp>
        <p:nvSpPr>
          <p:cNvPr id="13" name="5 - TextBox">
            <a:extLst>
              <a:ext uri="{FF2B5EF4-FFF2-40B4-BE49-F238E27FC236}">
                <a16:creationId xmlns:a16="http://schemas.microsoft.com/office/drawing/2014/main" id="{89DB7E40-CE1D-49AF-80B9-D3B33F6926E9}"/>
              </a:ext>
            </a:extLst>
          </p:cNvPr>
          <p:cNvSpPr txBox="1"/>
          <p:nvPr/>
        </p:nvSpPr>
        <p:spPr>
          <a:xfrm>
            <a:off x="3144983" y="68792"/>
            <a:ext cx="8968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l-GR" b="1" dirty="0"/>
              <a:t>Ολική γαστρεκτομή με </a:t>
            </a:r>
            <a:r>
              <a:rPr lang="el-GR" b="1" dirty="0" err="1"/>
              <a:t>προυσία</a:t>
            </a:r>
            <a:r>
              <a:rPr lang="el-GR" b="1" dirty="0"/>
              <a:t> 3 </a:t>
            </a:r>
            <a:r>
              <a:rPr lang="el-GR" b="1" dirty="0" err="1"/>
              <a:t>ενδοτοιχωματικών</a:t>
            </a:r>
            <a:r>
              <a:rPr lang="el-GR" b="1" dirty="0"/>
              <a:t> όγκων με </a:t>
            </a:r>
            <a:r>
              <a:rPr lang="el-GR" b="1" dirty="0" err="1"/>
              <a:t>ενδοαυλική</a:t>
            </a:r>
            <a:r>
              <a:rPr lang="el-GR" b="1" dirty="0"/>
              <a:t> επέκταση </a:t>
            </a:r>
            <a:r>
              <a:rPr lang="el-GR" b="1" dirty="0" err="1"/>
              <a:t>μεγ</a:t>
            </a:r>
            <a:r>
              <a:rPr lang="el-GR" b="1" dirty="0"/>
              <a:t>. </a:t>
            </a:r>
            <a:r>
              <a:rPr lang="el-GR" b="1" dirty="0" err="1"/>
              <a:t>διαμ</a:t>
            </a:r>
            <a:r>
              <a:rPr lang="el-GR" b="1" dirty="0"/>
              <a:t>. 2εκ, 2,8εκ  και 6,5εκ</a:t>
            </a:r>
            <a:r>
              <a:rPr lang="en-US" b="1" dirty="0"/>
              <a:t>             </a:t>
            </a:r>
            <a:r>
              <a:rPr lang="el-GR" b="1" dirty="0" err="1"/>
              <a:t>προεγχειρητική</a:t>
            </a:r>
            <a:r>
              <a:rPr lang="el-GR" b="1" dirty="0"/>
              <a:t> διάγνωση</a:t>
            </a:r>
            <a:r>
              <a:rPr lang="en-US" b="1" dirty="0"/>
              <a:t> GIST</a:t>
            </a:r>
          </a:p>
          <a:p>
            <a:pPr>
              <a:buClr>
                <a:srgbClr val="ACD433"/>
              </a:buClr>
            </a:pPr>
            <a:r>
              <a:rPr lang="en-US" b="1" dirty="0"/>
              <a:t> </a:t>
            </a:r>
            <a:r>
              <a:rPr lang="el-GR" b="1" dirty="0"/>
              <a:t>Βιοψίες από ύποπτες μεταστατικές αλλοιώσεις στο ήπαρ, το </a:t>
            </a:r>
            <a:r>
              <a:rPr lang="el-GR" b="1" dirty="0" err="1"/>
              <a:t>μεσεντέριο</a:t>
            </a:r>
            <a:r>
              <a:rPr lang="el-GR" b="1" dirty="0"/>
              <a:t> και το περιτόναιο</a:t>
            </a:r>
          </a:p>
          <a:p>
            <a:pPr>
              <a:buClr>
                <a:schemeClr val="accent1"/>
              </a:buClr>
            </a:pPr>
            <a:endParaRPr lang="el-GR" b="1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F18F8E1-E493-4929-B76F-B9412C7320A4}"/>
              </a:ext>
            </a:extLst>
          </p:cNvPr>
          <p:cNvSpPr/>
          <p:nvPr/>
        </p:nvSpPr>
        <p:spPr>
          <a:xfrm>
            <a:off x="7498080" y="3043929"/>
            <a:ext cx="664143" cy="291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gist\47157\2X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768088"/>
            <a:ext cx="4100362" cy="4698369"/>
          </a:xfrm>
          <a:prstGeom prst="rect">
            <a:avLst/>
          </a:prstGeom>
          <a:noFill/>
        </p:spPr>
      </p:pic>
      <p:pic>
        <p:nvPicPr>
          <p:cNvPr id="5" name="Picture 3" descr="C:\Users\User\Desktop\gist\47157\40X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45218" y="768088"/>
            <a:ext cx="4246782" cy="4698368"/>
          </a:xfrm>
          <a:prstGeom prst="rect">
            <a:avLst/>
          </a:prstGeom>
          <a:noFill/>
        </p:spPr>
      </p:pic>
      <p:pic>
        <p:nvPicPr>
          <p:cNvPr id="6" name="Picture 4" descr="C:\Users\User\Desktop\gist\47157\40X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87529" y="768087"/>
            <a:ext cx="3857689" cy="4698369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4807527" y="5466456"/>
            <a:ext cx="257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Πολυοζώδες</a:t>
            </a:r>
            <a:r>
              <a:rPr lang="el-GR" b="1" dirty="0"/>
              <a:t> πρότυπο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gist\47157\SDHBX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182" y="556897"/>
            <a:ext cx="3609792" cy="270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3" descr="C:\Users\User\Desktop\gist\47157\CD34X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0472" y="570748"/>
            <a:ext cx="3609792" cy="270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4" descr="C:\Users\User\Desktop\gist\47157\CKITX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001" y="3410932"/>
            <a:ext cx="3609792" cy="2700000"/>
          </a:xfrm>
          <a:prstGeom prst="rect">
            <a:avLst/>
          </a:prstGeom>
          <a:noFill/>
        </p:spPr>
      </p:pic>
      <p:pic>
        <p:nvPicPr>
          <p:cNvPr id="7" name="Picture 5" descr="C:\Users\User\Desktop\gist\47157\DOG1X4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62035" y="3410933"/>
            <a:ext cx="3609792" cy="2700000"/>
          </a:xfrm>
          <a:prstGeom prst="rect">
            <a:avLst/>
          </a:prstGeom>
          <a:noFill/>
        </p:spPr>
      </p:pic>
      <p:pic>
        <p:nvPicPr>
          <p:cNvPr id="8" name="Picture 6" descr="C:\Users\User\Desktop\gist\47157\KI67X1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35163" y="3410934"/>
            <a:ext cx="3609792" cy="2700000"/>
          </a:xfrm>
          <a:prstGeom prst="rect">
            <a:avLst/>
          </a:prstGeom>
          <a:noFill/>
        </p:spPr>
      </p:pic>
      <p:pic>
        <p:nvPicPr>
          <p:cNvPr id="9" name="Picture 7" descr="C:\Users\User\Desktop\gist\47157\SDHAX1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25638" y="556899"/>
            <a:ext cx="3609792" cy="270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10 - TextBox"/>
          <p:cNvSpPr txBox="1"/>
          <p:nvPr/>
        </p:nvSpPr>
        <p:spPr>
          <a:xfrm>
            <a:off x="554181" y="526473"/>
            <a:ext cx="7741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SDHB</a:t>
            </a:r>
            <a:endParaRPr lang="el-GR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7855527" y="540327"/>
            <a:ext cx="7879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CD34</a:t>
            </a:r>
            <a:endParaRPr lang="el-GR" b="1" dirty="0"/>
          </a:p>
        </p:txBody>
      </p:sp>
      <p:sp>
        <p:nvSpPr>
          <p:cNvPr id="13" name="12 - TextBox"/>
          <p:cNvSpPr txBox="1"/>
          <p:nvPr/>
        </p:nvSpPr>
        <p:spPr>
          <a:xfrm>
            <a:off x="4225637" y="526473"/>
            <a:ext cx="859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SDHA</a:t>
            </a:r>
            <a:endParaRPr lang="el-GR" b="1" dirty="0"/>
          </a:p>
        </p:txBody>
      </p:sp>
      <p:sp>
        <p:nvSpPr>
          <p:cNvPr id="14" name="13 - TextBox"/>
          <p:cNvSpPr txBox="1"/>
          <p:nvPr/>
        </p:nvSpPr>
        <p:spPr>
          <a:xfrm>
            <a:off x="540327" y="3408218"/>
            <a:ext cx="7879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c-kit</a:t>
            </a:r>
            <a:endParaRPr lang="el-GR" b="1" dirty="0"/>
          </a:p>
        </p:txBody>
      </p:sp>
      <p:sp>
        <p:nvSpPr>
          <p:cNvPr id="15" name="14 - TextBox"/>
          <p:cNvSpPr txBox="1"/>
          <p:nvPr/>
        </p:nvSpPr>
        <p:spPr>
          <a:xfrm>
            <a:off x="4225636" y="3408219"/>
            <a:ext cx="6254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Ki67</a:t>
            </a:r>
            <a:endParaRPr lang="el-GR" b="1" dirty="0"/>
          </a:p>
        </p:txBody>
      </p:sp>
      <p:sp>
        <p:nvSpPr>
          <p:cNvPr id="16" name="15 - TextBox"/>
          <p:cNvSpPr txBox="1"/>
          <p:nvPr/>
        </p:nvSpPr>
        <p:spPr>
          <a:xfrm>
            <a:off x="7950778" y="3386137"/>
            <a:ext cx="8563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DOG-1</a:t>
            </a:r>
            <a:endParaRPr lang="el-GR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- Τίτλος"/>
          <p:cNvSpPr txBox="1">
            <a:spLocks/>
          </p:cNvSpPr>
          <p:nvPr/>
        </p:nvSpPr>
        <p:spPr>
          <a:xfrm>
            <a:off x="1293498" y="405638"/>
            <a:ext cx="8761413" cy="7069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Ιστολογική εξέταση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827809" y="1358014"/>
            <a:ext cx="77446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 err="1"/>
              <a:t>Μιτωτική</a:t>
            </a:r>
            <a:r>
              <a:rPr lang="el-GR" dirty="0"/>
              <a:t> δραστηριότητα</a:t>
            </a:r>
            <a:r>
              <a:rPr lang="en-US" dirty="0"/>
              <a:t>: &gt;5/5mm²           </a:t>
            </a:r>
            <a:r>
              <a:rPr lang="el-GR" dirty="0"/>
              <a:t>υψηλόβαθμο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Κυτταρικός τύπος</a:t>
            </a:r>
            <a:r>
              <a:rPr lang="en-US" dirty="0"/>
              <a:t>: </a:t>
            </a:r>
            <a:r>
              <a:rPr lang="el-GR" dirty="0" err="1"/>
              <a:t>Επιθηλιοειδής</a:t>
            </a:r>
            <a:r>
              <a:rPr lang="en-US" dirty="0"/>
              <a:t> </a:t>
            </a:r>
            <a:r>
              <a:rPr lang="el-GR" dirty="0"/>
              <a:t>με </a:t>
            </a:r>
            <a:r>
              <a:rPr lang="el-GR" dirty="0" err="1"/>
              <a:t>διαυγοκυτταρικά</a:t>
            </a:r>
            <a:r>
              <a:rPr lang="el-GR" dirty="0"/>
              <a:t> χαρακτηριστικά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Αρχιτεκτονικό πρότυπο</a:t>
            </a:r>
            <a:r>
              <a:rPr lang="en-US" dirty="0"/>
              <a:t>: </a:t>
            </a:r>
            <a:r>
              <a:rPr lang="el-GR" dirty="0" err="1"/>
              <a:t>Πολυοζώδες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Εντόπιση:</a:t>
            </a:r>
            <a:r>
              <a:rPr lang="en-US" dirty="0"/>
              <a:t> </a:t>
            </a:r>
            <a:r>
              <a:rPr lang="el-GR" dirty="0" err="1"/>
              <a:t>Ενδοτοιχωματική</a:t>
            </a:r>
            <a:r>
              <a:rPr lang="el-GR" dirty="0"/>
              <a:t> με </a:t>
            </a:r>
            <a:r>
              <a:rPr lang="el-GR" dirty="0" err="1"/>
              <a:t>ενδοαυλική</a:t>
            </a:r>
            <a:r>
              <a:rPr lang="el-GR" dirty="0"/>
              <a:t> επέκταση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 err="1"/>
              <a:t>Κυτταροβρίθεια</a:t>
            </a:r>
            <a:r>
              <a:rPr lang="en-US" dirty="0"/>
              <a:t>: </a:t>
            </a:r>
            <a:r>
              <a:rPr lang="el-GR" dirty="0"/>
              <a:t>Μέτρια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Νέκρωση</a:t>
            </a:r>
            <a:r>
              <a:rPr lang="en-US" dirty="0"/>
              <a:t>: </a:t>
            </a:r>
            <a:r>
              <a:rPr lang="el-GR" dirty="0"/>
              <a:t>Παρούσα</a:t>
            </a:r>
            <a:r>
              <a:rPr lang="en-US" dirty="0"/>
              <a:t> (</a:t>
            </a:r>
            <a:r>
              <a:rPr lang="el-GR" dirty="0"/>
              <a:t>εστιακά ισχαιμική</a:t>
            </a:r>
            <a:r>
              <a:rPr lang="en-US" dirty="0"/>
              <a:t>)</a:t>
            </a:r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Εξέλκωση βλεννογόνου</a:t>
            </a:r>
            <a:r>
              <a:rPr lang="en-US" dirty="0"/>
              <a:t>: </a:t>
            </a:r>
            <a:r>
              <a:rPr lang="el-GR" dirty="0"/>
              <a:t>Παρούσα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Αιμορραγική διήθηση</a:t>
            </a:r>
            <a:r>
              <a:rPr lang="en-US" dirty="0"/>
              <a:t>: </a:t>
            </a:r>
            <a:r>
              <a:rPr lang="el-GR" dirty="0"/>
              <a:t>παρούσα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Περιφέρεια</a:t>
            </a:r>
            <a:r>
              <a:rPr lang="en-US" dirty="0"/>
              <a:t>: </a:t>
            </a:r>
            <a:r>
              <a:rPr lang="el-GR" dirty="0"/>
              <a:t>Εστιακά διηθητική με διάτρηση ορογόνου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Όρια</a:t>
            </a:r>
            <a:r>
              <a:rPr lang="en-US" dirty="0"/>
              <a:t>: </a:t>
            </a:r>
            <a:r>
              <a:rPr lang="el-GR" dirty="0"/>
              <a:t>Ελεύθερα νεοπλάσματος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/>
              <a:t>Μεταστατικές εστίες στο</a:t>
            </a:r>
            <a:r>
              <a:rPr lang="en-US" dirty="0"/>
              <a:t> </a:t>
            </a:r>
            <a:r>
              <a:rPr lang="el-GR" dirty="0"/>
              <a:t>διάφραγμα</a:t>
            </a:r>
            <a:r>
              <a:rPr lang="en-US" dirty="0"/>
              <a:t>, </a:t>
            </a:r>
            <a:r>
              <a:rPr lang="el-GR" dirty="0"/>
              <a:t>ήπαρ</a:t>
            </a:r>
            <a:r>
              <a:rPr lang="en-US" dirty="0"/>
              <a:t>, </a:t>
            </a:r>
            <a:r>
              <a:rPr lang="el-GR" dirty="0" err="1"/>
              <a:t>μεσεντέριο</a:t>
            </a:r>
            <a:r>
              <a:rPr lang="en-US" dirty="0"/>
              <a:t>, </a:t>
            </a:r>
            <a:r>
              <a:rPr lang="el-GR" dirty="0"/>
              <a:t>περιτόναιο</a:t>
            </a:r>
            <a:r>
              <a:rPr lang="en-US" dirty="0"/>
              <a:t> </a:t>
            </a:r>
            <a:r>
              <a:rPr lang="el-GR" dirty="0"/>
              <a:t>και </a:t>
            </a:r>
            <a:r>
              <a:rPr lang="el-GR" dirty="0" err="1"/>
              <a:t>περιγαστρικούς</a:t>
            </a:r>
            <a:r>
              <a:rPr lang="en-US" dirty="0"/>
              <a:t> </a:t>
            </a:r>
            <a:r>
              <a:rPr lang="el-GR" dirty="0"/>
              <a:t>λεμφαδένες</a:t>
            </a:r>
            <a:endParaRPr lang="en-US" dirty="0"/>
          </a:p>
          <a:p>
            <a:pPr marL="288925" indent="-2889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l-GR" dirty="0" err="1"/>
              <a:t>Ανοσοφαινότυπος</a:t>
            </a:r>
            <a:r>
              <a:rPr lang="en-US" dirty="0"/>
              <a:t>:  c-Kit+, DOG-1 +, CD34 -, SDHB – lost, SDHA- 	retained , pan-TRK negative, SMA -, </a:t>
            </a:r>
            <a:r>
              <a:rPr lang="en-US" dirty="0" err="1"/>
              <a:t>desmin</a:t>
            </a:r>
            <a:r>
              <a:rPr lang="en-US" dirty="0"/>
              <a:t> - , Ki67 10%</a:t>
            </a:r>
            <a:endParaRPr lang="el-GR" dirty="0"/>
          </a:p>
        </p:txBody>
      </p:sp>
      <p:cxnSp>
        <p:nvCxnSpPr>
          <p:cNvPr id="10" name="9 - Ευθύγραμμο βέλος σύνδεσης"/>
          <p:cNvCxnSpPr>
            <a:cxnSpLocks/>
          </p:cNvCxnSpPr>
          <p:nvPr/>
        </p:nvCxnSpPr>
        <p:spPr>
          <a:xfrm>
            <a:off x="4700154" y="1554025"/>
            <a:ext cx="373373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TextBox"/>
          <p:cNvSpPr txBox="1"/>
          <p:nvPr/>
        </p:nvSpPr>
        <p:spPr>
          <a:xfrm>
            <a:off x="2543077" y="5666159"/>
            <a:ext cx="3131127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Μοριακά ευρήματα</a:t>
            </a:r>
            <a:r>
              <a:rPr lang="en-US" b="1" dirty="0"/>
              <a:t>: KIT/PDGFRA/BRAF/RAS wt</a:t>
            </a:r>
            <a:endParaRPr lang="el-GR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9079831" y="2113254"/>
            <a:ext cx="2632364" cy="147732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/>
              <a:t>Εκτίμηση κινδύνου: </a:t>
            </a:r>
            <a:endParaRPr lang="en-US" b="1" dirty="0"/>
          </a:p>
          <a:p>
            <a:r>
              <a:rPr lang="en-US" dirty="0"/>
              <a:t>pT3(m) N1M1, stage grouping: IV, prognostic group 6a(scale 1-6b, Miettinen)</a:t>
            </a:r>
            <a:endParaRPr lang="el-GR" dirty="0"/>
          </a:p>
        </p:txBody>
      </p:sp>
      <p:sp>
        <p:nvSpPr>
          <p:cNvPr id="13" name="12 - Ορθογώνιο"/>
          <p:cNvSpPr/>
          <p:nvPr/>
        </p:nvSpPr>
        <p:spPr>
          <a:xfrm>
            <a:off x="332509" y="859470"/>
            <a:ext cx="115269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err="1"/>
              <a:t>Πολυεστιακό</a:t>
            </a:r>
            <a:r>
              <a:rPr lang="en-US" dirty="0"/>
              <a:t> </a:t>
            </a:r>
            <a:r>
              <a:rPr lang="el-GR" dirty="0"/>
              <a:t>γαστρικό</a:t>
            </a:r>
            <a:r>
              <a:rPr lang="en-US" dirty="0"/>
              <a:t> GIST </a:t>
            </a:r>
            <a:r>
              <a:rPr lang="el-GR" dirty="0" err="1"/>
              <a:t>μεγ</a:t>
            </a:r>
            <a:r>
              <a:rPr lang="el-GR" dirty="0"/>
              <a:t>. </a:t>
            </a:r>
            <a:r>
              <a:rPr lang="el-GR" dirty="0" err="1"/>
              <a:t>διαμ</a:t>
            </a:r>
            <a:r>
              <a:rPr lang="el-GR" dirty="0"/>
              <a:t>. </a:t>
            </a:r>
            <a:r>
              <a:rPr lang="en-US" dirty="0"/>
              <a:t>6.5</a:t>
            </a:r>
            <a:r>
              <a:rPr lang="el-GR" dirty="0"/>
              <a:t>εκ</a:t>
            </a:r>
            <a:r>
              <a:rPr lang="en-US" dirty="0"/>
              <a:t>, </a:t>
            </a:r>
            <a:r>
              <a:rPr lang="el-GR" dirty="0"/>
              <a:t>με τα ακόλουθα χαρακτηριστικά: </a:t>
            </a:r>
            <a:endParaRPr lang="en-US" dirty="0"/>
          </a:p>
        </p:txBody>
      </p:sp>
      <p:sp>
        <p:nvSpPr>
          <p:cNvPr id="16" name="15 - TextBox"/>
          <p:cNvSpPr txBox="1"/>
          <p:nvPr/>
        </p:nvSpPr>
        <p:spPr>
          <a:xfrm>
            <a:off x="8830449" y="3736370"/>
            <a:ext cx="3131127" cy="14773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Εντόπιση, μέγεθος και </a:t>
            </a:r>
            <a:r>
              <a:rPr lang="el-GR" b="1" dirty="0" err="1"/>
              <a:t>μιτωτική</a:t>
            </a:r>
            <a:r>
              <a:rPr lang="el-GR" b="1" dirty="0"/>
              <a:t> δραστηριότητα δεν έχουν προγνωστική αξία στα </a:t>
            </a:r>
            <a:r>
              <a:rPr lang="en-US" b="1" dirty="0"/>
              <a:t>SDH-deficient</a:t>
            </a:r>
            <a:r>
              <a:rPr lang="el-GR" b="1" dirty="0"/>
              <a:t> </a:t>
            </a:r>
            <a:r>
              <a:rPr lang="en-US" b="1" dirty="0"/>
              <a:t>GIST</a:t>
            </a:r>
            <a:endParaRPr lang="el-GR" b="1" dirty="0"/>
          </a:p>
        </p:txBody>
      </p:sp>
      <p:sp>
        <p:nvSpPr>
          <p:cNvPr id="17" name="1 - Τίτλος">
            <a:extLst>
              <a:ext uri="{FF2B5EF4-FFF2-40B4-BE49-F238E27FC236}">
                <a16:creationId xmlns:a16="http://schemas.microsoft.com/office/drawing/2014/main" id="{AC94192C-8C3B-4F25-9C86-0FAAB48ED27B}"/>
              </a:ext>
            </a:extLst>
          </p:cNvPr>
          <p:cNvSpPr txBox="1">
            <a:spLocks/>
          </p:cNvSpPr>
          <p:nvPr/>
        </p:nvSpPr>
        <p:spPr>
          <a:xfrm>
            <a:off x="911825" y="55855"/>
            <a:ext cx="10515600" cy="674403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>
                <a:solidFill>
                  <a:schemeClr val="accent1"/>
                </a:solidFill>
                <a:latin typeface="+mn-lt"/>
              </a:rPr>
              <a:t>Ιστολογική εξέταση</a:t>
            </a:r>
            <a:endParaRPr lang="el-GR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276E74-7574-466A-B0C4-7303DE590E4E}"/>
              </a:ext>
            </a:extLst>
          </p:cNvPr>
          <p:cNvSpPr txBox="1"/>
          <p:nvPr/>
        </p:nvSpPr>
        <p:spPr>
          <a:xfrm>
            <a:off x="9307155" y="1212721"/>
            <a:ext cx="2177716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b="1" dirty="0"/>
              <a:t>Διάγνωση: </a:t>
            </a:r>
          </a:p>
          <a:p>
            <a:r>
              <a:rPr lang="en-US" b="1" dirty="0"/>
              <a:t>SDH-deficient GIST 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0DFA81-4574-4EA8-BAE6-EF6011BA4791}"/>
              </a:ext>
            </a:extLst>
          </p:cNvPr>
          <p:cNvCxnSpPr/>
          <p:nvPr/>
        </p:nvCxnSpPr>
        <p:spPr>
          <a:xfrm flipV="1">
            <a:off x="8572500" y="1997054"/>
            <a:ext cx="3439828" cy="15935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036A97-4593-4F42-A575-2B77909BE033}"/>
              </a:ext>
            </a:extLst>
          </p:cNvPr>
          <p:cNvCxnSpPr>
            <a:cxnSpLocks/>
          </p:cNvCxnSpPr>
          <p:nvPr/>
        </p:nvCxnSpPr>
        <p:spPr>
          <a:xfrm flipH="1" flipV="1">
            <a:off x="8830449" y="1918461"/>
            <a:ext cx="3029042" cy="16721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10 - TextBox">
            <a:extLst>
              <a:ext uri="{FF2B5EF4-FFF2-40B4-BE49-F238E27FC236}">
                <a16:creationId xmlns:a16="http://schemas.microsoft.com/office/drawing/2014/main" id="{A86712CB-A9A3-47B5-B951-CC23995E01DD}"/>
              </a:ext>
            </a:extLst>
          </p:cNvPr>
          <p:cNvSpPr txBox="1"/>
          <p:nvPr/>
        </p:nvSpPr>
        <p:spPr>
          <a:xfrm>
            <a:off x="8621464" y="5431202"/>
            <a:ext cx="3549096" cy="9233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Διακριτή οντότητα στην επερχόμενη 6</a:t>
            </a:r>
            <a:r>
              <a:rPr lang="el-GR" b="1" baseline="30000" dirty="0"/>
              <a:t>η</a:t>
            </a:r>
            <a:r>
              <a:rPr lang="el-GR" b="1" dirty="0"/>
              <a:t> έκδοση </a:t>
            </a:r>
            <a:r>
              <a:rPr lang="en-US" b="1" dirty="0"/>
              <a:t>WHO 2026 Soft tissue and bone tumors</a:t>
            </a:r>
            <a:endParaRPr lang="el-GR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gist\table 2 ibrahi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2 - TextBox"/>
          <p:cNvSpPr txBox="1"/>
          <p:nvPr/>
        </p:nvSpPr>
        <p:spPr>
          <a:xfrm>
            <a:off x="9047018" y="6581001"/>
            <a:ext cx="2964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FF0000"/>
                </a:solidFill>
              </a:rPr>
              <a:t>Ibrahim, Arch </a:t>
            </a:r>
            <a:r>
              <a:rPr lang="en-US" sz="1200" i="1" dirty="0" err="1">
                <a:solidFill>
                  <a:srgbClr val="FF0000"/>
                </a:solidFill>
              </a:rPr>
              <a:t>Pathol</a:t>
            </a:r>
            <a:r>
              <a:rPr lang="en-US" sz="1200" i="1" dirty="0">
                <a:solidFill>
                  <a:srgbClr val="FF0000"/>
                </a:solidFill>
              </a:rPr>
              <a:t> Lab Med 2020</a:t>
            </a:r>
            <a:endParaRPr lang="el-GR" sz="1200" i="1" dirty="0">
              <a:solidFill>
                <a:srgbClr val="FF0000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0" y="0"/>
            <a:ext cx="4681182" cy="163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3 - TextBox"/>
          <p:cNvSpPr txBox="1"/>
          <p:nvPr/>
        </p:nvSpPr>
        <p:spPr>
          <a:xfrm>
            <a:off x="354842" y="0"/>
            <a:ext cx="1183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Comparison of SDH-Deficient Gastrointestinal </a:t>
            </a:r>
            <a:r>
              <a:rPr lang="en-US" b="1" dirty="0" err="1"/>
              <a:t>Stromal</a:t>
            </a:r>
            <a:r>
              <a:rPr lang="en-US" b="1" dirty="0"/>
              <a:t> </a:t>
            </a:r>
            <a:r>
              <a:rPr lang="en-US" b="1" dirty="0" err="1"/>
              <a:t>Tumours</a:t>
            </a:r>
            <a:r>
              <a:rPr lang="en-US" b="1" dirty="0"/>
              <a:t> (GISTs) with GISTs With Intact SDH</a:t>
            </a:r>
            <a:endParaRPr lang="el-GR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17A9BF-0FCB-4ACE-8506-A398295AD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366712"/>
            <a:ext cx="12182475" cy="6124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062B3E-A60C-4256-9D63-2DD4459E6323}"/>
              </a:ext>
            </a:extLst>
          </p:cNvPr>
          <p:cNvSpPr txBox="1"/>
          <p:nvPr/>
        </p:nvSpPr>
        <p:spPr>
          <a:xfrm>
            <a:off x="10155237" y="6596390"/>
            <a:ext cx="203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 Adv </a:t>
            </a:r>
            <a:r>
              <a:rPr lang="en-US" sz="1100" i="1" dirty="0" err="1">
                <a:solidFill>
                  <a:srgbClr val="FF0000"/>
                </a:solidFill>
              </a:rPr>
              <a:t>Anat</a:t>
            </a:r>
            <a:r>
              <a:rPr lang="en-US" sz="1100" i="1" dirty="0">
                <a:solidFill>
                  <a:srgbClr val="FF0000"/>
                </a:solidFill>
              </a:rPr>
              <a:t>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2024</a:t>
            </a:r>
            <a:endParaRPr lang="el-GR" sz="1100" i="1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506539E-276C-4070-BD76-029DD4FB3473}"/>
              </a:ext>
            </a:extLst>
          </p:cNvPr>
          <p:cNvCxnSpPr/>
          <p:nvPr/>
        </p:nvCxnSpPr>
        <p:spPr>
          <a:xfrm>
            <a:off x="0" y="1542473"/>
            <a:ext cx="185650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C8D49FC-3F03-4326-8949-E43C41344FE0}"/>
              </a:ext>
            </a:extLst>
          </p:cNvPr>
          <p:cNvCxnSpPr>
            <a:cxnSpLocks/>
          </p:cNvCxnSpPr>
          <p:nvPr/>
        </p:nvCxnSpPr>
        <p:spPr>
          <a:xfrm>
            <a:off x="2858654" y="1542473"/>
            <a:ext cx="310803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B999DC-E577-4E6A-A3A3-13D71B19DB38}"/>
              </a:ext>
            </a:extLst>
          </p:cNvPr>
          <p:cNvCxnSpPr>
            <a:cxnSpLocks/>
          </p:cNvCxnSpPr>
          <p:nvPr/>
        </p:nvCxnSpPr>
        <p:spPr>
          <a:xfrm>
            <a:off x="78509" y="2424546"/>
            <a:ext cx="216592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00600D-00A4-4A07-BFA4-0D3A7385CD8A}"/>
              </a:ext>
            </a:extLst>
          </p:cNvPr>
          <p:cNvCxnSpPr>
            <a:cxnSpLocks/>
          </p:cNvCxnSpPr>
          <p:nvPr/>
        </p:nvCxnSpPr>
        <p:spPr>
          <a:xfrm>
            <a:off x="254000" y="2664691"/>
            <a:ext cx="72505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E2CB9C-AB8C-4BFF-8D3D-4D7AA72052A7}"/>
              </a:ext>
            </a:extLst>
          </p:cNvPr>
          <p:cNvCxnSpPr/>
          <p:nvPr/>
        </p:nvCxnSpPr>
        <p:spPr>
          <a:xfrm>
            <a:off x="2858654" y="2424546"/>
            <a:ext cx="185650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9B60DD-FD71-41DB-B509-31CDC46B1B50}"/>
              </a:ext>
            </a:extLst>
          </p:cNvPr>
          <p:cNvCxnSpPr>
            <a:cxnSpLocks/>
          </p:cNvCxnSpPr>
          <p:nvPr/>
        </p:nvCxnSpPr>
        <p:spPr>
          <a:xfrm>
            <a:off x="50800" y="3108037"/>
            <a:ext cx="92825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84960E-8E12-449E-816E-8842C683D9CC}"/>
              </a:ext>
            </a:extLst>
          </p:cNvPr>
          <p:cNvCxnSpPr>
            <a:cxnSpLocks/>
          </p:cNvCxnSpPr>
          <p:nvPr/>
        </p:nvCxnSpPr>
        <p:spPr>
          <a:xfrm>
            <a:off x="78509" y="3565237"/>
            <a:ext cx="92825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654ECF-AB06-4632-9373-DB8821B757D1}"/>
              </a:ext>
            </a:extLst>
          </p:cNvPr>
          <p:cNvCxnSpPr>
            <a:cxnSpLocks/>
          </p:cNvCxnSpPr>
          <p:nvPr/>
        </p:nvCxnSpPr>
        <p:spPr>
          <a:xfrm>
            <a:off x="254000" y="5144655"/>
            <a:ext cx="151938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E83FEB-A0C0-4A08-B80C-CDBCDED8544A}"/>
              </a:ext>
            </a:extLst>
          </p:cNvPr>
          <p:cNvCxnSpPr>
            <a:cxnSpLocks/>
          </p:cNvCxnSpPr>
          <p:nvPr/>
        </p:nvCxnSpPr>
        <p:spPr>
          <a:xfrm>
            <a:off x="78509" y="4479637"/>
            <a:ext cx="231370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0FE199-E53C-4FB7-97A3-4597B1454998}"/>
              </a:ext>
            </a:extLst>
          </p:cNvPr>
          <p:cNvCxnSpPr>
            <a:cxnSpLocks/>
          </p:cNvCxnSpPr>
          <p:nvPr/>
        </p:nvCxnSpPr>
        <p:spPr>
          <a:xfrm>
            <a:off x="78509" y="4922982"/>
            <a:ext cx="231370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A93659C-4EEB-4684-AE15-EAB8CBFE0415}"/>
              </a:ext>
            </a:extLst>
          </p:cNvPr>
          <p:cNvCxnSpPr>
            <a:cxnSpLocks/>
          </p:cNvCxnSpPr>
          <p:nvPr/>
        </p:nvCxnSpPr>
        <p:spPr>
          <a:xfrm>
            <a:off x="8682182" y="4479637"/>
            <a:ext cx="24753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4513492-C992-442D-A57E-4428FD67FDE5}"/>
              </a:ext>
            </a:extLst>
          </p:cNvPr>
          <p:cNvCxnSpPr>
            <a:cxnSpLocks/>
          </p:cNvCxnSpPr>
          <p:nvPr/>
        </p:nvCxnSpPr>
        <p:spPr>
          <a:xfrm>
            <a:off x="2133600" y="6234546"/>
            <a:ext cx="97443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03C595E-6FC3-46E7-90EA-2F362EA7EBA1}"/>
              </a:ext>
            </a:extLst>
          </p:cNvPr>
          <p:cNvCxnSpPr>
            <a:cxnSpLocks/>
          </p:cNvCxnSpPr>
          <p:nvPr/>
        </p:nvCxnSpPr>
        <p:spPr>
          <a:xfrm flipV="1">
            <a:off x="2133600" y="6243782"/>
            <a:ext cx="535709" cy="92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F1B946-B07E-490D-815C-305A25AF23D2}"/>
              </a:ext>
            </a:extLst>
          </p:cNvPr>
          <p:cNvCxnSpPr>
            <a:cxnSpLocks/>
          </p:cNvCxnSpPr>
          <p:nvPr/>
        </p:nvCxnSpPr>
        <p:spPr>
          <a:xfrm>
            <a:off x="7753927" y="5412510"/>
            <a:ext cx="394854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8D625D0-41B0-4DDB-ACBD-D275A5580812}"/>
              </a:ext>
            </a:extLst>
          </p:cNvPr>
          <p:cNvCxnSpPr>
            <a:cxnSpLocks/>
          </p:cNvCxnSpPr>
          <p:nvPr/>
        </p:nvCxnSpPr>
        <p:spPr>
          <a:xfrm>
            <a:off x="8026400" y="5643418"/>
            <a:ext cx="38515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510F052-A12D-4427-90AC-AA9D6B60771A}"/>
              </a:ext>
            </a:extLst>
          </p:cNvPr>
          <p:cNvCxnSpPr>
            <a:cxnSpLocks/>
          </p:cNvCxnSpPr>
          <p:nvPr/>
        </p:nvCxnSpPr>
        <p:spPr>
          <a:xfrm>
            <a:off x="8026400" y="5837383"/>
            <a:ext cx="229061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A39A3B0-31D8-44E5-8A1B-49B7057A5404}"/>
              </a:ext>
            </a:extLst>
          </p:cNvPr>
          <p:cNvCxnSpPr>
            <a:cxnSpLocks/>
          </p:cNvCxnSpPr>
          <p:nvPr/>
        </p:nvCxnSpPr>
        <p:spPr>
          <a:xfrm flipV="1">
            <a:off x="7970982" y="5144655"/>
            <a:ext cx="2613891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2DC0466-7C13-436E-9DB9-8F6C7E058774}"/>
              </a:ext>
            </a:extLst>
          </p:cNvPr>
          <p:cNvCxnSpPr>
            <a:cxnSpLocks/>
          </p:cNvCxnSpPr>
          <p:nvPr/>
        </p:nvCxnSpPr>
        <p:spPr>
          <a:xfrm>
            <a:off x="9656618" y="4922982"/>
            <a:ext cx="229523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EA3740B-5FBC-4B76-8D9A-CE273046F90F}"/>
              </a:ext>
            </a:extLst>
          </p:cNvPr>
          <p:cNvCxnSpPr>
            <a:cxnSpLocks/>
          </p:cNvCxnSpPr>
          <p:nvPr/>
        </p:nvCxnSpPr>
        <p:spPr>
          <a:xfrm>
            <a:off x="2858654" y="3108037"/>
            <a:ext cx="456738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9CCAD43-8696-4F50-8B2D-BCBE3237F5AD}"/>
              </a:ext>
            </a:extLst>
          </p:cNvPr>
          <p:cNvCxnSpPr>
            <a:cxnSpLocks/>
          </p:cNvCxnSpPr>
          <p:nvPr/>
        </p:nvCxnSpPr>
        <p:spPr>
          <a:xfrm>
            <a:off x="2858653" y="3565237"/>
            <a:ext cx="31080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488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E3F243-3086-4C39-B0D0-E095A46D4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089" y="417782"/>
            <a:ext cx="5305425" cy="2990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CB2FDB-B679-4103-A958-2AFC013C3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4" y="3429000"/>
            <a:ext cx="5314950" cy="31145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157133-2DA4-45D0-B0EF-EF8012D0FBD3}"/>
              </a:ext>
            </a:extLst>
          </p:cNvPr>
          <p:cNvSpPr txBox="1"/>
          <p:nvPr/>
        </p:nvSpPr>
        <p:spPr>
          <a:xfrm>
            <a:off x="10160000" y="6596390"/>
            <a:ext cx="203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Ibrahim Adv </a:t>
            </a:r>
            <a:r>
              <a:rPr lang="en-US" sz="1100" i="1" dirty="0" err="1">
                <a:solidFill>
                  <a:srgbClr val="FF0000"/>
                </a:solidFill>
              </a:rPr>
              <a:t>Anat</a:t>
            </a:r>
            <a:r>
              <a:rPr lang="en-US" sz="1100" i="1" dirty="0">
                <a:solidFill>
                  <a:srgbClr val="FF0000"/>
                </a:solidFill>
              </a:rPr>
              <a:t>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2024</a:t>
            </a:r>
            <a:endParaRPr lang="el-GR" sz="1100" i="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77945D-F724-46BF-8535-8C62300F4FA2}"/>
              </a:ext>
            </a:extLst>
          </p:cNvPr>
          <p:cNvSpPr txBox="1">
            <a:spLocks/>
          </p:cNvSpPr>
          <p:nvPr/>
        </p:nvSpPr>
        <p:spPr>
          <a:xfrm>
            <a:off x="1410493" y="0"/>
            <a:ext cx="8761413" cy="494927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E738C2-6882-40A0-9A6A-5820940F1831}"/>
              </a:ext>
            </a:extLst>
          </p:cNvPr>
          <p:cNvSpPr txBox="1">
            <a:spLocks/>
          </p:cNvSpPr>
          <p:nvPr/>
        </p:nvSpPr>
        <p:spPr>
          <a:xfrm>
            <a:off x="230909" y="152400"/>
            <a:ext cx="11443855" cy="4949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200" b="1" dirty="0">
                <a:solidFill>
                  <a:schemeClr val="accent1"/>
                </a:solidFill>
                <a:latin typeface="+mn-lt"/>
              </a:rPr>
              <a:t>Προκλήσεις στη διάγνωση των 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GIST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 – θεραπεία με 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Imatinib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F4D992B-E9F5-4CFE-B716-CBC751EF5780}"/>
              </a:ext>
            </a:extLst>
          </p:cNvPr>
          <p:cNvSpPr txBox="1">
            <a:spLocks/>
          </p:cNvSpPr>
          <p:nvPr/>
        </p:nvSpPr>
        <p:spPr>
          <a:xfrm>
            <a:off x="110486" y="1727617"/>
            <a:ext cx="6382678" cy="31145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l-GR" sz="1600" b="1" dirty="0"/>
              <a:t>Η ανταπόκριση στη θεραπεία εξαρτάται από το είδος της υποκείμενης μετάλλαξης </a:t>
            </a:r>
            <a:r>
              <a:rPr lang="el-GR" sz="1600" dirty="0"/>
              <a:t>(</a:t>
            </a:r>
            <a:r>
              <a:rPr lang="en-US" sz="1600" dirty="0"/>
              <a:t>KIT</a:t>
            </a:r>
            <a:r>
              <a:rPr lang="el-GR" sz="1600" dirty="0"/>
              <a:t> </a:t>
            </a:r>
            <a:r>
              <a:rPr lang="el-GR" sz="1600" dirty="0" err="1"/>
              <a:t>εξώνιο</a:t>
            </a:r>
            <a:r>
              <a:rPr lang="el-GR" sz="1600" dirty="0"/>
              <a:t> 1</a:t>
            </a:r>
            <a:r>
              <a:rPr lang="en-US" sz="1600" dirty="0"/>
              <a:t>1 vs </a:t>
            </a:r>
            <a:r>
              <a:rPr lang="el-GR" sz="1600" dirty="0" err="1"/>
              <a:t>εξώνια</a:t>
            </a:r>
            <a:r>
              <a:rPr lang="el-GR" sz="1600" dirty="0"/>
              <a:t> 9,13,17 / </a:t>
            </a:r>
            <a:r>
              <a:rPr lang="en-US" sz="1600" dirty="0"/>
              <a:t>PDGFRA</a:t>
            </a:r>
            <a:r>
              <a:rPr lang="el-GR" sz="1600" dirty="0"/>
              <a:t> </a:t>
            </a:r>
            <a:r>
              <a:rPr lang="el-GR" sz="1600" dirty="0" err="1"/>
              <a:t>εξώνιο</a:t>
            </a:r>
            <a:r>
              <a:rPr lang="el-GR" sz="1600" dirty="0"/>
              <a:t> 18 </a:t>
            </a:r>
            <a:r>
              <a:rPr lang="en-US" sz="1600" dirty="0"/>
              <a:t>D842V vs non-D842V, </a:t>
            </a:r>
            <a:r>
              <a:rPr lang="el-GR" sz="1600" dirty="0" err="1"/>
              <a:t>εξώνια</a:t>
            </a:r>
            <a:r>
              <a:rPr lang="el-GR" sz="1600" dirty="0"/>
              <a:t> 12 και 14)</a:t>
            </a:r>
          </a:p>
          <a:p>
            <a:pPr>
              <a:spcBef>
                <a:spcPts val="1200"/>
              </a:spcBef>
            </a:pPr>
            <a:r>
              <a:rPr lang="el-GR" sz="1600" b="1" dirty="0"/>
              <a:t>Αντοχή αναπτύσσεται </a:t>
            </a:r>
            <a:r>
              <a:rPr lang="el-GR" sz="1600" b="1" dirty="0" err="1"/>
              <a:t>πρωτοπαθώς</a:t>
            </a:r>
            <a:r>
              <a:rPr lang="el-GR" sz="1600" b="1" dirty="0"/>
              <a:t> ή </a:t>
            </a:r>
            <a:r>
              <a:rPr lang="el-GR" sz="1600" b="1" dirty="0" err="1"/>
              <a:t>δευτεροπαθώς</a:t>
            </a:r>
            <a:r>
              <a:rPr lang="el-GR" sz="1600" dirty="0"/>
              <a:t> (κατόπιν αρχικής ανταπόκρισης λόγω δευτερογενούς </a:t>
            </a:r>
            <a:r>
              <a:rPr lang="en-US" sz="1600" dirty="0"/>
              <a:t>KIT / PDGFRA</a:t>
            </a:r>
            <a:r>
              <a:rPr lang="el-GR" sz="1600" dirty="0"/>
              <a:t> μεταλλάξεων ή εναλλακτικής παράκαμψης </a:t>
            </a:r>
            <a:r>
              <a:rPr lang="en-US" sz="1600" dirty="0"/>
              <a:t>KIT)</a:t>
            </a:r>
            <a:endParaRPr lang="el-GR" sz="1600" dirty="0"/>
          </a:p>
          <a:p>
            <a:pPr>
              <a:spcBef>
                <a:spcPts val="1200"/>
              </a:spcBef>
            </a:pPr>
            <a:r>
              <a:rPr lang="el-GR" sz="1600" b="1" dirty="0"/>
              <a:t>Ιστολογική ανταπόκριση</a:t>
            </a:r>
            <a:r>
              <a:rPr lang="el-GR" sz="1600" dirty="0"/>
              <a:t>: </a:t>
            </a:r>
            <a:r>
              <a:rPr lang="el-GR" sz="1600" dirty="0">
                <a:cs typeface="Arial" panose="020B0604020202020204" pitchFamily="34" charset="0"/>
              </a:rPr>
              <a:t>↓</a:t>
            </a:r>
            <a:r>
              <a:rPr lang="el-GR" sz="1600" dirty="0"/>
              <a:t> αριθμού </a:t>
            </a:r>
            <a:r>
              <a:rPr lang="el-GR" sz="1600" dirty="0" err="1"/>
              <a:t>νεοπλασματικών</a:t>
            </a:r>
            <a:r>
              <a:rPr lang="el-GR" sz="1600" dirty="0"/>
              <a:t> κυττάρων,</a:t>
            </a:r>
            <a:r>
              <a:rPr lang="en-US" sz="1600" dirty="0"/>
              <a:t> </a:t>
            </a:r>
            <a:r>
              <a:rPr lang="el-GR" sz="1600" dirty="0">
                <a:cs typeface="Arial" panose="020B0604020202020204" pitchFamily="34" charset="0"/>
              </a:rPr>
              <a:t>↓</a:t>
            </a:r>
            <a:r>
              <a:rPr lang="en-US" sz="1600" dirty="0"/>
              <a:t>Ki67, </a:t>
            </a:r>
            <a:r>
              <a:rPr lang="el-GR" sz="1600" dirty="0" err="1"/>
              <a:t>μυξοειδής</a:t>
            </a:r>
            <a:r>
              <a:rPr lang="el-GR" sz="1600" dirty="0"/>
              <a:t> ή κυστική εκφύλιση, </a:t>
            </a:r>
            <a:r>
              <a:rPr lang="el-GR" sz="1600" dirty="0" err="1"/>
              <a:t>υαλοειδοποίηση</a:t>
            </a:r>
            <a:r>
              <a:rPr lang="el-GR" sz="1600" dirty="0"/>
              <a:t>, νέκρωση / απότομη μετάπτωση μεταξύ βιώσιμων και νεκρωτικών περιοχών </a:t>
            </a:r>
          </a:p>
          <a:p>
            <a:pPr>
              <a:spcBef>
                <a:spcPts val="1200"/>
              </a:spcBef>
            </a:pPr>
            <a:r>
              <a:rPr lang="el-GR" sz="1600" b="1" dirty="0"/>
              <a:t>Αλλαγές στη μορφολογία</a:t>
            </a:r>
            <a:r>
              <a:rPr lang="el-GR" sz="1600" dirty="0"/>
              <a:t>: Μετάπτωση </a:t>
            </a:r>
            <a:r>
              <a:rPr lang="el-GR" sz="1600" dirty="0" err="1"/>
              <a:t>ατρακτοκυτταρικής</a:t>
            </a:r>
            <a:r>
              <a:rPr lang="el-GR" sz="1600" dirty="0"/>
              <a:t> σε </a:t>
            </a:r>
            <a:r>
              <a:rPr lang="el-GR" sz="1600" dirty="0" err="1"/>
              <a:t>επιθηλιοειδή</a:t>
            </a:r>
            <a:r>
              <a:rPr lang="el-GR" sz="1600" dirty="0"/>
              <a:t> ή </a:t>
            </a:r>
            <a:r>
              <a:rPr lang="el-GR" sz="1600" dirty="0" err="1"/>
              <a:t>ψευδοθηλώδη</a:t>
            </a:r>
            <a:endParaRPr lang="el-GR" sz="1600" dirty="0"/>
          </a:p>
          <a:p>
            <a:pPr>
              <a:spcBef>
                <a:spcPts val="1200"/>
              </a:spcBef>
            </a:pPr>
            <a:r>
              <a:rPr lang="el-GR" sz="1600" b="1" dirty="0"/>
              <a:t>Αλλαγές στον </a:t>
            </a:r>
            <a:r>
              <a:rPr lang="el-GR" sz="1600" b="1" dirty="0" err="1"/>
              <a:t>ανοσοφαινότυπο</a:t>
            </a:r>
            <a:r>
              <a:rPr lang="el-GR" sz="1600" dirty="0"/>
              <a:t>: Ικανή έκφραση </a:t>
            </a:r>
            <a:r>
              <a:rPr lang="el-GR" sz="1600" dirty="0" err="1"/>
              <a:t>δεσμίνης</a:t>
            </a:r>
            <a:r>
              <a:rPr lang="el-GR" sz="1600" dirty="0"/>
              <a:t>, απώλεια </a:t>
            </a:r>
            <a:r>
              <a:rPr lang="en-US" sz="1600" dirty="0"/>
              <a:t>c-kit, </a:t>
            </a:r>
            <a:r>
              <a:rPr lang="el-GR" sz="1600" dirty="0"/>
              <a:t>έκφραση κερατίνης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08359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0C76-0255-4C3C-B6D7-93821B52E90C}"/>
              </a:ext>
            </a:extLst>
          </p:cNvPr>
          <p:cNvSpPr txBox="1">
            <a:spLocks/>
          </p:cNvSpPr>
          <p:nvPr/>
        </p:nvSpPr>
        <p:spPr>
          <a:xfrm>
            <a:off x="230909" y="152400"/>
            <a:ext cx="11443855" cy="4949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200" b="1" dirty="0">
                <a:solidFill>
                  <a:schemeClr val="accent1"/>
                </a:solidFill>
                <a:latin typeface="+mn-lt"/>
              </a:rPr>
              <a:t>Προκλήσεις στη διάγνωση των 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GIST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 – </a:t>
            </a:r>
            <a:r>
              <a:rPr lang="el-GR" sz="3200" b="1" dirty="0" err="1">
                <a:solidFill>
                  <a:schemeClr val="accent1"/>
                </a:solidFill>
                <a:latin typeface="+mn-lt"/>
              </a:rPr>
              <a:t>Οπισθοπεριτοναϊκό</a:t>
            </a:r>
            <a:r>
              <a:rPr lang="el-GR" sz="32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GIST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C916B-D976-40E2-92CE-DADFBD49960F}"/>
              </a:ext>
            </a:extLst>
          </p:cNvPr>
          <p:cNvSpPr txBox="1">
            <a:spLocks/>
          </p:cNvSpPr>
          <p:nvPr/>
        </p:nvSpPr>
        <p:spPr>
          <a:xfrm>
            <a:off x="650988" y="1524417"/>
            <a:ext cx="10603696" cy="31145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l-GR" sz="1800" dirty="0"/>
              <a:t>Συνήθως </a:t>
            </a:r>
            <a:r>
              <a:rPr lang="el-GR" sz="1800" b="1" dirty="0" err="1"/>
              <a:t>περιπαγκρετικά</a:t>
            </a:r>
            <a:r>
              <a:rPr lang="el-GR" sz="1800" b="1" dirty="0"/>
              <a:t> και </a:t>
            </a:r>
            <a:r>
              <a:rPr lang="el-GR" sz="1800" b="1" dirty="0" err="1"/>
              <a:t>ενδοπυελικά</a:t>
            </a:r>
            <a:r>
              <a:rPr lang="el-GR" sz="1800" b="1" dirty="0"/>
              <a:t> </a:t>
            </a:r>
          </a:p>
          <a:p>
            <a:pPr>
              <a:spcBef>
                <a:spcPts val="600"/>
              </a:spcBef>
            </a:pPr>
            <a:r>
              <a:rPr lang="el-GR" sz="1800" b="1" dirty="0"/>
              <a:t>Ποικίλλουσα μορφολογία </a:t>
            </a:r>
            <a:r>
              <a:rPr lang="el-GR" sz="1800" dirty="0"/>
              <a:t>και συνήθως </a:t>
            </a:r>
            <a:r>
              <a:rPr lang="el-GR" sz="1800" b="1" dirty="0"/>
              <a:t>μεγάλο μέγεθος ( &gt;10 εκ.)</a:t>
            </a:r>
          </a:p>
          <a:p>
            <a:pPr>
              <a:spcBef>
                <a:spcPts val="600"/>
              </a:spcBef>
            </a:pPr>
            <a:r>
              <a:rPr lang="el-GR" sz="1800" b="1" dirty="0"/>
              <a:t>Μορφολογική ομοιότητα με σαρκώματα </a:t>
            </a:r>
            <a:r>
              <a:rPr lang="el-GR" sz="1800" dirty="0"/>
              <a:t>στην ίδια ανατομική περιοχή [</a:t>
            </a:r>
            <a:r>
              <a:rPr lang="el-GR" sz="1800" dirty="0" err="1"/>
              <a:t>αποδιαφοροποιημένο</a:t>
            </a:r>
            <a:r>
              <a:rPr lang="el-GR" sz="1800" dirty="0"/>
              <a:t> </a:t>
            </a:r>
            <a:r>
              <a:rPr lang="el-GR" sz="1800" dirty="0" err="1"/>
              <a:t>λιποσάρκωμα</a:t>
            </a:r>
            <a:r>
              <a:rPr lang="el-GR" sz="1800" dirty="0"/>
              <a:t>, </a:t>
            </a:r>
            <a:r>
              <a:rPr lang="en-US" sz="1800" dirty="0"/>
              <a:t>MPNST</a:t>
            </a:r>
            <a:r>
              <a:rPr lang="el-GR" sz="1800" dirty="0"/>
              <a:t>, </a:t>
            </a:r>
            <a:r>
              <a:rPr lang="el-GR" sz="1800" dirty="0" err="1"/>
              <a:t>λειομυοσάρκωμα</a:t>
            </a:r>
            <a:r>
              <a:rPr lang="el-GR" sz="1800" dirty="0"/>
              <a:t>, κακοήθης μονήρης ινώδης όγκος, </a:t>
            </a:r>
            <a:r>
              <a:rPr lang="en-US" sz="1800" dirty="0" err="1"/>
              <a:t>PEComa</a:t>
            </a:r>
            <a:r>
              <a:rPr lang="el-GR" sz="1800" dirty="0"/>
              <a:t>, μεταστατικό </a:t>
            </a:r>
            <a:r>
              <a:rPr lang="el-GR" sz="1800" dirty="0" err="1"/>
              <a:t>σαρκωματοειδές</a:t>
            </a:r>
            <a:r>
              <a:rPr lang="el-GR" sz="1800" dirty="0"/>
              <a:t> καρκίνωμα] </a:t>
            </a:r>
          </a:p>
          <a:p>
            <a:pPr>
              <a:spcBef>
                <a:spcPts val="600"/>
              </a:spcBef>
            </a:pPr>
            <a:r>
              <a:rPr lang="el-GR" sz="1800" b="1" dirty="0"/>
              <a:t>Διαφορική διάγνωση από </a:t>
            </a:r>
            <a:r>
              <a:rPr lang="el-GR" sz="1800" b="1" dirty="0" err="1"/>
              <a:t>αποδιαφοροποιημένο</a:t>
            </a:r>
            <a:r>
              <a:rPr lang="el-GR" sz="1800" b="1" dirty="0"/>
              <a:t> </a:t>
            </a:r>
            <a:r>
              <a:rPr lang="el-GR" sz="1800" b="1" dirty="0" err="1"/>
              <a:t>λιποσάρκωμα</a:t>
            </a:r>
            <a:r>
              <a:rPr lang="el-GR" sz="1800" b="1" dirty="0"/>
              <a:t> ιδιαίτερα δυσχερής, </a:t>
            </a:r>
            <a:r>
              <a:rPr lang="el-GR" sz="1800" dirty="0"/>
              <a:t>λόγω έκφρασης </a:t>
            </a:r>
            <a:r>
              <a:rPr lang="en-US" sz="1800" dirty="0"/>
              <a:t>MDM2</a:t>
            </a:r>
            <a:r>
              <a:rPr lang="el-GR" sz="1800" dirty="0"/>
              <a:t> ενίοτε σε </a:t>
            </a:r>
            <a:r>
              <a:rPr lang="en-US" sz="1800" dirty="0"/>
              <a:t>GISTs</a:t>
            </a:r>
            <a:r>
              <a:rPr lang="el-GR" sz="1800" dirty="0"/>
              <a:t> και ενίσχυσης </a:t>
            </a:r>
            <a:r>
              <a:rPr lang="en-US" sz="1800" dirty="0"/>
              <a:t>MDM2</a:t>
            </a:r>
            <a:r>
              <a:rPr lang="el-GR" sz="1800" dirty="0"/>
              <a:t> σε </a:t>
            </a:r>
            <a:r>
              <a:rPr lang="en-US" sz="1800" dirty="0"/>
              <a:t>3-9% </a:t>
            </a:r>
            <a:r>
              <a:rPr lang="el-GR" sz="1800" dirty="0"/>
              <a:t>των </a:t>
            </a:r>
            <a:r>
              <a:rPr lang="el-GR" sz="1800" dirty="0" err="1"/>
              <a:t>οπισθοπεριτοναϊκών</a:t>
            </a:r>
            <a:r>
              <a:rPr lang="el-GR" sz="1800" dirty="0"/>
              <a:t> </a:t>
            </a:r>
            <a:r>
              <a:rPr lang="en-US" sz="1800" dirty="0"/>
              <a:t>GISTs</a:t>
            </a:r>
            <a:r>
              <a:rPr lang="el-GR" sz="1800" dirty="0"/>
              <a:t> κυρίως κακοήθων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05688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-55417" y="-110833"/>
            <a:ext cx="4184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1"/>
                </a:solidFill>
              </a:rPr>
              <a:t>Κλινικό περιστατικό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-55417" y="509736"/>
            <a:ext cx="32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n-US" sz="2200" b="1" dirty="0"/>
              <a:t>  </a:t>
            </a:r>
            <a:r>
              <a:rPr lang="el-GR" sz="2200" b="1" dirty="0"/>
              <a:t>Άνδρας, 59 ετών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144983" y="68792"/>
            <a:ext cx="8968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l-GR" b="1" dirty="0"/>
              <a:t>Μάζα στο επίπλουν </a:t>
            </a:r>
            <a:r>
              <a:rPr lang="el-GR" b="1" dirty="0" err="1"/>
              <a:t>διαμ</a:t>
            </a:r>
            <a:r>
              <a:rPr lang="el-GR" b="1" dirty="0"/>
              <a:t>. </a:t>
            </a:r>
            <a:r>
              <a:rPr lang="en-US" b="1" dirty="0"/>
              <a:t> 28x18x12</a:t>
            </a:r>
            <a:r>
              <a:rPr lang="el-GR" b="1" dirty="0"/>
              <a:t>εκ</a:t>
            </a:r>
            <a:r>
              <a:rPr lang="en-US" b="1" dirty="0"/>
              <a:t>, </a:t>
            </a:r>
            <a:r>
              <a:rPr lang="el-GR" b="1" dirty="0"/>
              <a:t>που περικλείει έλικα λεπτού εντέρου μήκους </a:t>
            </a:r>
            <a:r>
              <a:rPr lang="en-US" b="1" dirty="0"/>
              <a:t>32</a:t>
            </a:r>
            <a:r>
              <a:rPr lang="el-GR" b="1" dirty="0"/>
              <a:t>εκ. Παρουσία πολλαπλών μεταστατικών εστιών σε ήπαρ και περιτόναιο</a:t>
            </a:r>
          </a:p>
        </p:txBody>
      </p:sp>
      <p:pic>
        <p:nvPicPr>
          <p:cNvPr id="7" name="Picture 2" descr="C:\Users\User\Desktop\gist\33227 TSAK1\400X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59434" y="908604"/>
            <a:ext cx="3908346" cy="2923308"/>
          </a:xfrm>
          <a:prstGeom prst="rect">
            <a:avLst/>
          </a:prstGeom>
          <a:noFill/>
        </p:spPr>
      </p:pic>
      <p:pic>
        <p:nvPicPr>
          <p:cNvPr id="8" name="Picture 3" descr="C:\Users\User\Desktop\gist\33227 TSAK1\20X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5261" y="894748"/>
            <a:ext cx="4094174" cy="2937163"/>
          </a:xfrm>
          <a:prstGeom prst="rect">
            <a:avLst/>
          </a:prstGeom>
          <a:noFill/>
        </p:spPr>
      </p:pic>
      <p:pic>
        <p:nvPicPr>
          <p:cNvPr id="10" name="Picture 5" descr="C:\Users\User\Desktop\gist\33227 TSAK1\200X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90" y="908603"/>
            <a:ext cx="3926870" cy="2937163"/>
          </a:xfrm>
          <a:prstGeom prst="rect">
            <a:avLst/>
          </a:prstGeom>
          <a:noFill/>
        </p:spPr>
      </p:pic>
      <p:sp>
        <p:nvSpPr>
          <p:cNvPr id="20" name="19 - TextBox"/>
          <p:cNvSpPr txBox="1"/>
          <p:nvPr/>
        </p:nvSpPr>
        <p:spPr>
          <a:xfrm>
            <a:off x="1703673" y="3291017"/>
            <a:ext cx="78399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Σαρκωματώδη κύτταρα με ικανή ατυπία και </a:t>
            </a:r>
            <a:r>
              <a:rPr lang="el-GR" b="1" dirty="0" err="1"/>
              <a:t>μιτωτική</a:t>
            </a:r>
            <a:r>
              <a:rPr lang="el-GR" b="1" dirty="0"/>
              <a:t> δραστηριότητα</a:t>
            </a:r>
          </a:p>
        </p:txBody>
      </p:sp>
      <p:pic>
        <p:nvPicPr>
          <p:cNvPr id="9" name="Picture 4" descr="C:\Users\User\Desktop\gist\33227 TSAK1\CKITX200.jpg">
            <a:extLst>
              <a:ext uri="{FF2B5EF4-FFF2-40B4-BE49-F238E27FC236}">
                <a16:creationId xmlns:a16="http://schemas.microsoft.com/office/drawing/2014/main" id="{ED2A347F-0D56-427A-BB17-98146591A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05" y="4011534"/>
            <a:ext cx="3908346" cy="2748015"/>
          </a:xfrm>
          <a:prstGeom prst="rect">
            <a:avLst/>
          </a:prstGeom>
          <a:noFill/>
        </p:spPr>
      </p:pic>
      <p:pic>
        <p:nvPicPr>
          <p:cNvPr id="11" name="Picture 5" descr="C:\Users\User\Desktop\gist\33227 TSAK1\DOG1X200.jpg">
            <a:extLst>
              <a:ext uri="{FF2B5EF4-FFF2-40B4-BE49-F238E27FC236}">
                <a16:creationId xmlns:a16="http://schemas.microsoft.com/office/drawing/2014/main" id="{334D09BC-3178-4F26-A0F5-C0C589497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59434" y="4011534"/>
            <a:ext cx="3908346" cy="2748015"/>
          </a:xfrm>
          <a:prstGeom prst="rect">
            <a:avLst/>
          </a:prstGeom>
          <a:noFill/>
        </p:spPr>
      </p:pic>
      <p:pic>
        <p:nvPicPr>
          <p:cNvPr id="12" name="Picture 7" descr="C:\Users\User\Desktop\gist\33227 TSAK1\MDM2-2X200.jpg">
            <a:extLst>
              <a:ext uri="{FF2B5EF4-FFF2-40B4-BE49-F238E27FC236}">
                <a16:creationId xmlns:a16="http://schemas.microsoft.com/office/drawing/2014/main" id="{ED029F1D-6A41-4D52-AD74-C6604DD5B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5252" y="4011536"/>
            <a:ext cx="4104182" cy="2748014"/>
          </a:xfrm>
          <a:prstGeom prst="rect">
            <a:avLst/>
          </a:prstGeom>
          <a:noFill/>
        </p:spPr>
      </p:pic>
      <p:sp>
        <p:nvSpPr>
          <p:cNvPr id="13" name="6 - TextBox">
            <a:extLst>
              <a:ext uri="{FF2B5EF4-FFF2-40B4-BE49-F238E27FC236}">
                <a16:creationId xmlns:a16="http://schemas.microsoft.com/office/drawing/2014/main" id="{C3A7AAAD-E622-47F5-B54C-5EF4E1E15228}"/>
              </a:ext>
            </a:extLst>
          </p:cNvPr>
          <p:cNvSpPr txBox="1"/>
          <p:nvPr/>
        </p:nvSpPr>
        <p:spPr>
          <a:xfrm>
            <a:off x="224220" y="4138300"/>
            <a:ext cx="6419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c-kit</a:t>
            </a:r>
            <a:endParaRPr lang="el-GR" b="1" dirty="0"/>
          </a:p>
        </p:txBody>
      </p:sp>
      <p:sp>
        <p:nvSpPr>
          <p:cNvPr id="14" name="7 - TextBox">
            <a:extLst>
              <a:ext uri="{FF2B5EF4-FFF2-40B4-BE49-F238E27FC236}">
                <a16:creationId xmlns:a16="http://schemas.microsoft.com/office/drawing/2014/main" id="{A1DDA2F1-C633-4F83-9964-D61AAFB138CC}"/>
              </a:ext>
            </a:extLst>
          </p:cNvPr>
          <p:cNvSpPr txBox="1"/>
          <p:nvPr/>
        </p:nvSpPr>
        <p:spPr>
          <a:xfrm>
            <a:off x="8257003" y="4138300"/>
            <a:ext cx="8175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DOG-1</a:t>
            </a:r>
            <a:endParaRPr lang="el-GR" b="1" dirty="0"/>
          </a:p>
        </p:txBody>
      </p:sp>
      <p:sp>
        <p:nvSpPr>
          <p:cNvPr id="15" name="8 - TextBox">
            <a:extLst>
              <a:ext uri="{FF2B5EF4-FFF2-40B4-BE49-F238E27FC236}">
                <a16:creationId xmlns:a16="http://schemas.microsoft.com/office/drawing/2014/main" id="{23F24400-1650-4F3C-B51D-7551BA39F4DF}"/>
              </a:ext>
            </a:extLst>
          </p:cNvPr>
          <p:cNvSpPr txBox="1"/>
          <p:nvPr/>
        </p:nvSpPr>
        <p:spPr>
          <a:xfrm>
            <a:off x="4092429" y="4126956"/>
            <a:ext cx="877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MDM2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42046827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31273" y="0"/>
            <a:ext cx="10515600" cy="558511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accent1"/>
                </a:solidFill>
                <a:latin typeface="+mn-lt"/>
              </a:rPr>
              <a:t>Σύνοψη ιστολογικών ευρημάτων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401782" y="721250"/>
            <a:ext cx="113745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b="1" dirty="0"/>
              <a:t>Υψηλής κακοήθειας σάρκωμα με </a:t>
            </a:r>
            <a:r>
              <a:rPr lang="el-GR" b="1" dirty="0" err="1"/>
              <a:t>επιθηλιοειδή</a:t>
            </a:r>
            <a:r>
              <a:rPr lang="el-GR" b="1" dirty="0"/>
              <a:t> και </a:t>
            </a:r>
            <a:r>
              <a:rPr lang="el-GR" b="1" dirty="0" err="1"/>
              <a:t>ατρακτοκυτταρική</a:t>
            </a:r>
            <a:r>
              <a:rPr lang="el-GR" b="1" dirty="0"/>
              <a:t> μορφολογία, έντονη πυρηνική ατυπία και προβάλλουσα </a:t>
            </a:r>
            <a:r>
              <a:rPr lang="el-GR" b="1" dirty="0" err="1"/>
              <a:t>μιτωτική</a:t>
            </a:r>
            <a:r>
              <a:rPr lang="el-GR" b="1" dirty="0"/>
              <a:t> δραστηριότητα</a:t>
            </a:r>
            <a:endParaRPr lang="en-US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Φαινομενικά αναπτυσσόμενο στο </a:t>
            </a:r>
            <a:r>
              <a:rPr lang="el-GR" b="1" dirty="0"/>
              <a:t>επίπλουν</a:t>
            </a:r>
            <a:r>
              <a:rPr lang="el-GR" dirty="0"/>
              <a:t>, σε επαφή με έλικα λεπτού εντέρου</a:t>
            </a: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b="1" dirty="0" err="1"/>
              <a:t>Ανοσοφαινότυπος</a:t>
            </a:r>
            <a:r>
              <a:rPr lang="en-US" b="1" dirty="0"/>
              <a:t>:  c-Kit </a:t>
            </a:r>
            <a:r>
              <a:rPr lang="el-GR" b="1" dirty="0"/>
              <a:t>έντονη διάχυτη έκφραση</a:t>
            </a:r>
            <a:r>
              <a:rPr lang="en-US" b="1" dirty="0"/>
              <a:t>; MDM2 </a:t>
            </a:r>
            <a:r>
              <a:rPr lang="el-GR" b="1" dirty="0"/>
              <a:t>διάσπαρτοι θετικοί πυρήνες</a:t>
            </a:r>
            <a:r>
              <a:rPr lang="el-GR" dirty="0"/>
              <a:t>, απουσία</a:t>
            </a:r>
            <a:r>
              <a:rPr lang="en-US" dirty="0"/>
              <a:t> DOG1,  CD34, </a:t>
            </a:r>
            <a:r>
              <a:rPr lang="el-GR" dirty="0"/>
              <a:t>επιθηλιακών, </a:t>
            </a:r>
            <a:r>
              <a:rPr lang="el-GR" dirty="0" err="1"/>
              <a:t>μεσοθηλιακών</a:t>
            </a:r>
            <a:r>
              <a:rPr lang="el-GR" dirty="0"/>
              <a:t>, λείων μυϊκών και </a:t>
            </a:r>
            <a:r>
              <a:rPr lang="el-GR" dirty="0" err="1"/>
              <a:t>μελανοκυτταρικών</a:t>
            </a:r>
            <a:r>
              <a:rPr lang="el-GR" dirty="0"/>
              <a:t> </a:t>
            </a:r>
            <a:r>
              <a:rPr lang="el-GR" dirty="0" err="1"/>
              <a:t>δεικτών,αρνητικό</a:t>
            </a:r>
            <a:r>
              <a:rPr lang="el-GR" dirty="0"/>
              <a:t> για </a:t>
            </a:r>
            <a:r>
              <a:rPr lang="en-US" dirty="0"/>
              <a:t>pan-TRK</a:t>
            </a:r>
            <a:r>
              <a:rPr lang="el-GR" dirty="0"/>
              <a:t>, διατήρηση</a:t>
            </a:r>
            <a:r>
              <a:rPr lang="en-US" dirty="0"/>
              <a:t> SDHAB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554181" y="2773388"/>
            <a:ext cx="11069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Διαφορική διάγνωση</a:t>
            </a:r>
            <a:r>
              <a:rPr lang="en-US" dirty="0"/>
              <a:t>:</a:t>
            </a:r>
            <a:endParaRPr lang="el-GR" dirty="0"/>
          </a:p>
          <a:p>
            <a:pPr marL="2114550" indent="-285750">
              <a:buAutoNum type="alphaUcParenBoth"/>
            </a:pPr>
            <a:r>
              <a:rPr lang="el-GR" b="1" dirty="0"/>
              <a:t>Υψηλόβαθμο </a:t>
            </a:r>
            <a:r>
              <a:rPr lang="en-US" b="1" dirty="0"/>
              <a:t>e-GIST</a:t>
            </a:r>
            <a:r>
              <a:rPr lang="en-US" dirty="0"/>
              <a:t>         KIT/PDGFRA/BRAF/RAS/NF1 </a:t>
            </a:r>
            <a:r>
              <a:rPr lang="en-US" dirty="0" err="1"/>
              <a:t>wt</a:t>
            </a:r>
            <a:endParaRPr lang="en-US" dirty="0"/>
          </a:p>
          <a:p>
            <a:pPr marL="2114550" indent="-285750">
              <a:buAutoNum type="alphaUcParenBoth"/>
            </a:pPr>
            <a:r>
              <a:rPr lang="el-GR" b="1" dirty="0" err="1"/>
              <a:t>Αποδιαφοροποιημένο</a:t>
            </a:r>
            <a:r>
              <a:rPr lang="el-GR" b="1" dirty="0"/>
              <a:t> </a:t>
            </a:r>
            <a:r>
              <a:rPr lang="el-GR" b="1" dirty="0" err="1"/>
              <a:t>λιποσάρκωμα</a:t>
            </a:r>
            <a:r>
              <a:rPr lang="el-GR" b="1" dirty="0"/>
              <a:t>           </a:t>
            </a:r>
            <a:r>
              <a:rPr lang="en-US" dirty="0"/>
              <a:t>FISH </a:t>
            </a:r>
            <a:r>
              <a:rPr lang="el-GR" dirty="0"/>
              <a:t>για</a:t>
            </a:r>
            <a:r>
              <a:rPr lang="en-US" dirty="0"/>
              <a:t> MDM2 </a:t>
            </a:r>
            <a:r>
              <a:rPr lang="el-GR" dirty="0"/>
              <a:t>ενίσχυση αρνητικό</a:t>
            </a:r>
            <a:endParaRPr lang="en-US" dirty="0"/>
          </a:p>
          <a:p>
            <a:endParaRPr lang="en-US" dirty="0"/>
          </a:p>
        </p:txBody>
      </p:sp>
      <p:sp>
        <p:nvSpPr>
          <p:cNvPr id="6" name="5 - TextBox"/>
          <p:cNvSpPr txBox="1"/>
          <p:nvPr/>
        </p:nvSpPr>
        <p:spPr>
          <a:xfrm>
            <a:off x="831273" y="3925455"/>
            <a:ext cx="5417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b="1" dirty="0"/>
              <a:t>15%</a:t>
            </a:r>
            <a:r>
              <a:rPr lang="en-US" dirty="0"/>
              <a:t> </a:t>
            </a:r>
            <a:r>
              <a:rPr lang="el-GR" dirty="0"/>
              <a:t>των</a:t>
            </a:r>
            <a:r>
              <a:rPr lang="en-US" dirty="0"/>
              <a:t> GISTs </a:t>
            </a:r>
            <a:r>
              <a:rPr lang="el-GR" dirty="0"/>
              <a:t>είναι</a:t>
            </a:r>
            <a:r>
              <a:rPr lang="en-US" dirty="0"/>
              <a:t> </a:t>
            </a:r>
            <a:r>
              <a:rPr lang="en-US" b="1" dirty="0"/>
              <a:t>c-Kit+/DOG1-</a:t>
            </a:r>
          </a:p>
          <a:p>
            <a:pPr marL="111125" indent="-11112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b="1" dirty="0"/>
              <a:t>~40% </a:t>
            </a:r>
            <a:r>
              <a:rPr lang="el-GR" dirty="0"/>
              <a:t>των </a:t>
            </a:r>
            <a:r>
              <a:rPr lang="en-US" dirty="0"/>
              <a:t>GISTs </a:t>
            </a:r>
            <a:r>
              <a:rPr lang="el-GR" dirty="0"/>
              <a:t>εκφράζουν </a:t>
            </a:r>
            <a:r>
              <a:rPr lang="en-US" b="1" dirty="0"/>
              <a:t>MDM2</a:t>
            </a:r>
            <a:r>
              <a:rPr lang="en-US" dirty="0"/>
              <a:t> </a:t>
            </a:r>
            <a:r>
              <a:rPr lang="el-GR" dirty="0"/>
              <a:t>συνήθως υψηλόβαθμα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360216" y="3897743"/>
            <a:ext cx="789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(A)</a:t>
            </a:r>
            <a:endParaRPr lang="el-GR" sz="2000" b="1" dirty="0"/>
          </a:p>
        </p:txBody>
      </p:sp>
      <p:sp>
        <p:nvSpPr>
          <p:cNvPr id="8" name="7 - TextBox"/>
          <p:cNvSpPr txBox="1"/>
          <p:nvPr/>
        </p:nvSpPr>
        <p:spPr>
          <a:xfrm>
            <a:off x="6026727" y="3856182"/>
            <a:ext cx="581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(B)</a:t>
            </a:r>
            <a:endParaRPr lang="el-GR" sz="2000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6567054" y="3870037"/>
            <a:ext cx="5098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Το </a:t>
            </a:r>
            <a:r>
              <a:rPr lang="el-GR" dirty="0" err="1"/>
              <a:t>λιποσάρκωμα</a:t>
            </a:r>
            <a:r>
              <a:rPr lang="el-GR" dirty="0"/>
              <a:t> δυνατόν να εκφράζει </a:t>
            </a:r>
            <a:r>
              <a:rPr lang="en-US" dirty="0"/>
              <a:t>c-Kit </a:t>
            </a:r>
            <a:r>
              <a:rPr lang="el-GR" dirty="0"/>
              <a:t>ή/και </a:t>
            </a:r>
            <a:r>
              <a:rPr lang="en-US" dirty="0"/>
              <a:t>DOG1 (</a:t>
            </a:r>
            <a:r>
              <a:rPr lang="el-GR" dirty="0" err="1"/>
              <a:t>μυξοειδές</a:t>
            </a:r>
            <a:r>
              <a:rPr lang="el-GR" dirty="0"/>
              <a:t> και πλειόμορφο)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2140528" y="5236636"/>
            <a:ext cx="7910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chemeClr val="accent1"/>
                </a:solidFill>
              </a:rPr>
              <a:t>Προτεινόμενη διάγνωση</a:t>
            </a:r>
            <a:r>
              <a:rPr lang="en-US" sz="2000" b="1" dirty="0">
                <a:solidFill>
                  <a:schemeClr val="accent1"/>
                </a:solidFill>
              </a:rPr>
              <a:t>: </a:t>
            </a:r>
            <a:r>
              <a:rPr lang="el-GR" sz="2000" b="1" dirty="0">
                <a:solidFill>
                  <a:schemeClr val="accent1"/>
                </a:solidFill>
              </a:rPr>
              <a:t>Υψηλής κακοήθειας/σαρκωματώδες </a:t>
            </a:r>
            <a:r>
              <a:rPr lang="en-US" sz="2000" b="1" dirty="0">
                <a:solidFill>
                  <a:schemeClr val="accent1"/>
                </a:solidFill>
              </a:rPr>
              <a:t>e-GIST,</a:t>
            </a:r>
            <a:r>
              <a:rPr lang="el-GR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>
                <a:solidFill>
                  <a:schemeClr val="accent1"/>
                </a:solidFill>
              </a:rPr>
              <a:t>PT4M1, stage grouping IV, prognostic grouping 6b</a:t>
            </a:r>
            <a:endParaRPr lang="el-GR" sz="2000" b="1" dirty="0">
              <a:solidFill>
                <a:schemeClr val="accent1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9541164" y="6420883"/>
            <a:ext cx="259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rgbClr val="FF0000"/>
                </a:solidFill>
              </a:rPr>
              <a:t>Kovecsi</a:t>
            </a:r>
            <a:r>
              <a:rPr lang="en-US" sz="1100" i="1" dirty="0">
                <a:solidFill>
                  <a:srgbClr val="FF0000"/>
                </a:solidFill>
              </a:rPr>
              <a:t>, </a:t>
            </a:r>
            <a:r>
              <a:rPr lang="en-US" sz="1100" i="1" dirty="0" err="1">
                <a:solidFill>
                  <a:srgbClr val="FF0000"/>
                </a:solidFill>
              </a:rPr>
              <a:t>Oncotarget</a:t>
            </a:r>
            <a:r>
              <a:rPr lang="en-US" sz="1100" i="1" dirty="0">
                <a:solidFill>
                  <a:srgbClr val="FF0000"/>
                </a:solidFill>
              </a:rPr>
              <a:t> 2017</a:t>
            </a:r>
          </a:p>
          <a:p>
            <a:pPr algn="r"/>
            <a:r>
              <a:rPr lang="en-US" sz="1100" i="1" dirty="0" err="1">
                <a:solidFill>
                  <a:srgbClr val="FF0000"/>
                </a:solidFill>
              </a:rPr>
              <a:t>Efared</a:t>
            </a:r>
            <a:r>
              <a:rPr lang="en-US" sz="1100" i="1" dirty="0">
                <a:solidFill>
                  <a:srgbClr val="FF0000"/>
                </a:solidFill>
              </a:rPr>
              <a:t>, BMC </a:t>
            </a:r>
            <a:r>
              <a:rPr lang="en-US" sz="1100" i="1" dirty="0" err="1">
                <a:solidFill>
                  <a:srgbClr val="FF0000"/>
                </a:solidFill>
              </a:rPr>
              <a:t>Clin</a:t>
            </a:r>
            <a:r>
              <a:rPr lang="en-US" sz="1100" i="1" dirty="0">
                <a:solidFill>
                  <a:srgbClr val="FF0000"/>
                </a:solidFill>
              </a:rPr>
              <a:t> </a:t>
            </a:r>
            <a:r>
              <a:rPr lang="en-US" sz="1100" i="1" dirty="0" err="1">
                <a:solidFill>
                  <a:srgbClr val="FF0000"/>
                </a:solidFill>
              </a:rPr>
              <a:t>Pathol</a:t>
            </a:r>
            <a:r>
              <a:rPr lang="en-US" sz="1100" i="1" dirty="0">
                <a:solidFill>
                  <a:srgbClr val="FF0000"/>
                </a:solidFill>
              </a:rPr>
              <a:t> 2018</a:t>
            </a:r>
            <a:endParaRPr lang="el-GR" sz="1100" i="1" dirty="0">
              <a:solidFill>
                <a:srgbClr val="FF0000"/>
              </a:solidFill>
            </a:endParaRPr>
          </a:p>
        </p:txBody>
      </p:sp>
      <p:cxnSp>
        <p:nvCxnSpPr>
          <p:cNvPr id="16" name="15 - Ευθύγραμμο βέλος σύνδεσης"/>
          <p:cNvCxnSpPr/>
          <p:nvPr/>
        </p:nvCxnSpPr>
        <p:spPr>
          <a:xfrm>
            <a:off x="4760035" y="3213979"/>
            <a:ext cx="327546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Ευθύγραμμο βέλος σύνδεσης"/>
          <p:cNvCxnSpPr>
            <a:cxnSpLocks/>
          </p:cNvCxnSpPr>
          <p:nvPr/>
        </p:nvCxnSpPr>
        <p:spPr>
          <a:xfrm>
            <a:off x="6344760" y="3528292"/>
            <a:ext cx="46244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416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FFC500D-29E1-4ADF-AAF2-B50C5AD49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514" y="2731098"/>
            <a:ext cx="4019550" cy="3514725"/>
          </a:xfrm>
          <a:prstGeom prst="rect">
            <a:avLst/>
          </a:prstGeom>
        </p:spPr>
      </p:pic>
      <p:sp>
        <p:nvSpPr>
          <p:cNvPr id="2" name="1 - Τίτλος"/>
          <p:cNvSpPr txBox="1">
            <a:spLocks/>
          </p:cNvSpPr>
          <p:nvPr/>
        </p:nvSpPr>
        <p:spPr>
          <a:xfrm>
            <a:off x="1344298" y="0"/>
            <a:ext cx="8761413" cy="54990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j-ea"/>
                <a:cs typeface="+mj-cs"/>
              </a:rPr>
              <a:t>Πορεία νόσου</a:t>
            </a:r>
          </a:p>
        </p:txBody>
      </p:sp>
      <p:sp>
        <p:nvSpPr>
          <p:cNvPr id="3" name="2 - TextBox"/>
          <p:cNvSpPr txBox="1"/>
          <p:nvPr/>
        </p:nvSpPr>
        <p:spPr>
          <a:xfrm>
            <a:off x="179637" y="575698"/>
            <a:ext cx="106957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2000" dirty="0"/>
              <a:t>Θεραπεία με </a:t>
            </a:r>
            <a:r>
              <a:rPr lang="en-US" sz="2000" b="1" dirty="0" err="1"/>
              <a:t>Imatinib</a:t>
            </a:r>
            <a:r>
              <a:rPr lang="en-US" sz="2000" b="1" dirty="0"/>
              <a:t> 800mg/D         </a:t>
            </a:r>
            <a:r>
              <a:rPr lang="el-GR" sz="2000" b="1" dirty="0"/>
              <a:t>σημαντική βελτίωση</a:t>
            </a:r>
            <a:endParaRPr lang="en-US" sz="2000" b="1" dirty="0"/>
          </a:p>
          <a:p>
            <a:pPr>
              <a:buClr>
                <a:srgbClr val="ACD433"/>
              </a:buClr>
              <a:buFont typeface="Century Gothic" pitchFamily="34" charset="0"/>
              <a:buChar char="►"/>
            </a:pPr>
            <a:endParaRPr lang="en-US" dirty="0"/>
          </a:p>
        </p:txBody>
      </p:sp>
      <p:sp>
        <p:nvSpPr>
          <p:cNvPr id="4" name="3 - TextBox"/>
          <p:cNvSpPr txBox="1"/>
          <p:nvPr/>
        </p:nvSpPr>
        <p:spPr>
          <a:xfrm>
            <a:off x="179637" y="946770"/>
            <a:ext cx="789709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2000" dirty="0"/>
              <a:t>6 μήνες αργότερα επιδείνωση        λήψη νέας βιοψίας</a:t>
            </a:r>
          </a:p>
          <a:p>
            <a:pPr>
              <a:buClr>
                <a:srgbClr val="ACD433"/>
              </a:buClr>
              <a:buFont typeface="Century Gothic" pitchFamily="34" charset="0"/>
              <a:buChar char="►"/>
            </a:pP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8260281" y="1027044"/>
            <a:ext cx="3520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ACD433"/>
              </a:buClr>
            </a:pPr>
            <a:r>
              <a:rPr lang="en-US" dirty="0"/>
              <a:t> </a:t>
            </a:r>
            <a:r>
              <a:rPr lang="en-US" sz="2400" b="1" dirty="0"/>
              <a:t>NGS </a:t>
            </a:r>
            <a:r>
              <a:rPr lang="el-GR" sz="2400" b="1" dirty="0"/>
              <a:t>στο νέο υλικό</a:t>
            </a:r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1114950" y="5928359"/>
            <a:ext cx="5832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ACD433"/>
              </a:buClr>
            </a:pPr>
            <a:r>
              <a:rPr lang="en-US" sz="2000" dirty="0"/>
              <a:t> </a:t>
            </a:r>
            <a:r>
              <a:rPr lang="el-GR" sz="2000" dirty="0"/>
              <a:t>Θάνατος από την νόσο 15 μήνες μετά την αρχική διάγνωση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8497004" y="5629197"/>
            <a:ext cx="6927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c-kit</a:t>
            </a:r>
            <a:endParaRPr lang="el-GR" b="1" dirty="0"/>
          </a:p>
        </p:txBody>
      </p:sp>
      <p:pic>
        <p:nvPicPr>
          <p:cNvPr id="9" name="Picture 6" descr="C:\Users\User\Desktop\gist\45496 45236 TSAK2\400X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8164" y="1427813"/>
            <a:ext cx="4005395" cy="2995897"/>
          </a:xfrm>
          <a:prstGeom prst="rect">
            <a:avLst/>
          </a:prstGeom>
          <a:noFill/>
        </p:spPr>
      </p:pic>
      <p:pic>
        <p:nvPicPr>
          <p:cNvPr id="10" name="Picture 7" descr="C:\Users\User\Desktop\gist\45496 45236 TSAK2\100X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36" y="1427814"/>
            <a:ext cx="4005396" cy="2995898"/>
          </a:xfrm>
          <a:prstGeom prst="rect">
            <a:avLst/>
          </a:prstGeom>
          <a:noFill/>
        </p:spPr>
      </p:pic>
      <p:cxnSp>
        <p:nvCxnSpPr>
          <p:cNvPr id="11" name="10 - Ευθύγραμμο βέλος σύνδεσης"/>
          <p:cNvCxnSpPr/>
          <p:nvPr/>
        </p:nvCxnSpPr>
        <p:spPr>
          <a:xfrm>
            <a:off x="3745446" y="1155937"/>
            <a:ext cx="443345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ύγραμμο βέλος σύνδεσης"/>
          <p:cNvCxnSpPr/>
          <p:nvPr/>
        </p:nvCxnSpPr>
        <p:spPr>
          <a:xfrm>
            <a:off x="4001755" y="771761"/>
            <a:ext cx="374073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- TextBox"/>
          <p:cNvSpPr txBox="1"/>
          <p:nvPr/>
        </p:nvSpPr>
        <p:spPr>
          <a:xfrm>
            <a:off x="611355" y="4510159"/>
            <a:ext cx="6913617" cy="101566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/>
              <a:t>Διάγνωση</a:t>
            </a:r>
            <a:r>
              <a:rPr lang="en-US" sz="2000" b="1" dirty="0"/>
              <a:t>: </a:t>
            </a:r>
            <a:r>
              <a:rPr lang="el-GR" sz="2000" b="1" dirty="0"/>
              <a:t>Υψηλής κακοήθειας σαρκωματώδες </a:t>
            </a:r>
            <a:r>
              <a:rPr lang="en-US" sz="2000" b="1" dirty="0"/>
              <a:t>e-GIST, </a:t>
            </a:r>
            <a:r>
              <a:rPr lang="el-GR" sz="2000" b="1" dirty="0"/>
              <a:t>με</a:t>
            </a:r>
            <a:r>
              <a:rPr lang="en-US" sz="2000" b="1" dirty="0"/>
              <a:t> KIT </a:t>
            </a:r>
            <a:r>
              <a:rPr lang="el-GR" sz="2000" b="1" dirty="0"/>
              <a:t>μετάλλαξη στο </a:t>
            </a:r>
            <a:r>
              <a:rPr lang="el-GR" sz="2000" b="1" dirty="0" err="1"/>
              <a:t>εξώνιο</a:t>
            </a:r>
            <a:r>
              <a:rPr lang="en-US" sz="2000" b="1" dirty="0"/>
              <a:t> 11 (</a:t>
            </a:r>
            <a:r>
              <a:rPr lang="el-GR" sz="2000" b="1" dirty="0"/>
              <a:t>πρωτογενής</a:t>
            </a:r>
            <a:r>
              <a:rPr lang="en-US" sz="2000" b="1" dirty="0"/>
              <a:t>) </a:t>
            </a:r>
            <a:r>
              <a:rPr lang="el-GR" sz="2000" b="1" dirty="0"/>
              <a:t>και</a:t>
            </a:r>
            <a:r>
              <a:rPr lang="en-US" sz="2000" b="1" dirty="0"/>
              <a:t> KIT</a:t>
            </a:r>
            <a:r>
              <a:rPr lang="el-GR" sz="2000" b="1" dirty="0"/>
              <a:t> μετάλλαξη στο </a:t>
            </a:r>
            <a:r>
              <a:rPr lang="el-GR" sz="2000" b="1" dirty="0" err="1"/>
              <a:t>εξώνιο</a:t>
            </a:r>
            <a:r>
              <a:rPr lang="en-US" sz="2000" b="1" dirty="0"/>
              <a:t> 1</a:t>
            </a:r>
            <a:r>
              <a:rPr lang="el-GR" sz="2000" b="1" dirty="0"/>
              <a:t>7</a:t>
            </a:r>
            <a:r>
              <a:rPr lang="en-US" sz="2000" b="1" dirty="0"/>
              <a:t> </a:t>
            </a:r>
            <a:r>
              <a:rPr lang="el-GR" sz="2000" b="1" dirty="0"/>
              <a:t>πιθανώς δευτερογενής</a:t>
            </a:r>
            <a:r>
              <a:rPr lang="en-US" sz="2000" b="1" dirty="0"/>
              <a:t>)</a:t>
            </a:r>
            <a:endParaRPr lang="el-GR" sz="2000" b="1" dirty="0"/>
          </a:p>
        </p:txBody>
      </p:sp>
      <p:sp>
        <p:nvSpPr>
          <p:cNvPr id="18" name="17 - TextBox"/>
          <p:cNvSpPr txBox="1"/>
          <p:nvPr/>
        </p:nvSpPr>
        <p:spPr>
          <a:xfrm>
            <a:off x="8617528" y="1469990"/>
            <a:ext cx="3821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KIT   </a:t>
            </a:r>
            <a:r>
              <a:rPr lang="en-US" sz="2000" b="1" dirty="0" err="1"/>
              <a:t>exon</a:t>
            </a:r>
            <a:r>
              <a:rPr lang="en-US" sz="2000" b="1" dirty="0"/>
              <a:t> 11: p.Val560Asp</a:t>
            </a:r>
          </a:p>
          <a:p>
            <a:r>
              <a:rPr lang="en-US" sz="2000" b="1" dirty="0"/>
              <a:t>KIT   </a:t>
            </a:r>
            <a:r>
              <a:rPr lang="en-US" sz="2000" b="1" dirty="0" err="1"/>
              <a:t>exon</a:t>
            </a:r>
            <a:r>
              <a:rPr lang="en-US" sz="2000" b="1" dirty="0"/>
              <a:t> 17: p.Asp816His</a:t>
            </a:r>
            <a:endParaRPr lang="el-GR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09E786-9A4E-4083-BD53-D414DF6A6E89}"/>
              </a:ext>
            </a:extLst>
          </p:cNvPr>
          <p:cNvSpPr/>
          <p:nvPr/>
        </p:nvSpPr>
        <p:spPr>
          <a:xfrm>
            <a:off x="8260281" y="771761"/>
            <a:ext cx="3638565" cy="185117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00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516689-A7D6-43B4-BF7A-539A566DC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08" y="2974645"/>
            <a:ext cx="5019183" cy="3578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11A22C-3A49-440B-BA0A-E672A1C42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895" y="197160"/>
            <a:ext cx="6151599" cy="5580177"/>
          </a:xfrm>
          <a:prstGeom prst="rect">
            <a:avLst/>
          </a:prstGeom>
        </p:spPr>
      </p:pic>
      <p:sp>
        <p:nvSpPr>
          <p:cNvPr id="6" name="5 - TextBox"/>
          <p:cNvSpPr txBox="1"/>
          <p:nvPr/>
        </p:nvSpPr>
        <p:spPr>
          <a:xfrm>
            <a:off x="9324109" y="6581001"/>
            <a:ext cx="2867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rgbClr val="FF0000"/>
                </a:solidFill>
              </a:rPr>
              <a:t>Riddle, Cancer Control 2011</a:t>
            </a:r>
            <a:endParaRPr lang="el-GR" sz="1100" i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E:\Douleia\riddle abstrac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1657" y="235528"/>
            <a:ext cx="5729958" cy="270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8471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User\Desktop\gist\gheys abstr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110" y="1468582"/>
            <a:ext cx="5707281" cy="3699164"/>
          </a:xfrm>
          <a:prstGeom prst="rect">
            <a:avLst/>
          </a:prstGeom>
          <a:noFill/>
        </p:spPr>
      </p:pic>
      <p:pic>
        <p:nvPicPr>
          <p:cNvPr id="8194" name="Picture 2" descr="E:\Douleia\astolf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7700" y="402214"/>
            <a:ext cx="6464300" cy="6054003"/>
          </a:xfrm>
          <a:prstGeom prst="rect">
            <a:avLst/>
          </a:prstGeom>
          <a:noFill/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B36FE8C9-75DA-461A-AD1B-E666960A7C93}"/>
              </a:ext>
            </a:extLst>
          </p:cNvPr>
          <p:cNvSpPr txBox="1"/>
          <p:nvPr/>
        </p:nvSpPr>
        <p:spPr>
          <a:xfrm>
            <a:off x="7207529" y="3373581"/>
            <a:ext cx="2124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Front Oncol 2020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D5DCE453-FD62-4729-BBDF-0FC4697F869D}"/>
              </a:ext>
            </a:extLst>
          </p:cNvPr>
          <p:cNvSpPr txBox="1"/>
          <p:nvPr/>
        </p:nvSpPr>
        <p:spPr>
          <a:xfrm>
            <a:off x="1436118" y="3033357"/>
            <a:ext cx="303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Oncol Res Treat 2020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71EF05-FCD1-4A19-B8BA-D5545C2A6633}"/>
              </a:ext>
            </a:extLst>
          </p:cNvPr>
          <p:cNvCxnSpPr/>
          <p:nvPr/>
        </p:nvCxnSpPr>
        <p:spPr>
          <a:xfrm>
            <a:off x="7389091" y="4913745"/>
            <a:ext cx="444269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5240DB-CB47-4231-BCBF-8146FFADA283}"/>
              </a:ext>
            </a:extLst>
          </p:cNvPr>
          <p:cNvCxnSpPr>
            <a:cxnSpLocks/>
          </p:cNvCxnSpPr>
          <p:nvPr/>
        </p:nvCxnSpPr>
        <p:spPr>
          <a:xfrm>
            <a:off x="5814291" y="5611090"/>
            <a:ext cx="351812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E92901-9746-4E72-99F2-F273C341CF0B}"/>
              </a:ext>
            </a:extLst>
          </p:cNvPr>
          <p:cNvCxnSpPr>
            <a:cxnSpLocks/>
          </p:cNvCxnSpPr>
          <p:nvPr/>
        </p:nvCxnSpPr>
        <p:spPr>
          <a:xfrm>
            <a:off x="5814291" y="5269345"/>
            <a:ext cx="336665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5F9E89-CD92-4740-92F2-1067C6526D9D}"/>
              </a:ext>
            </a:extLst>
          </p:cNvPr>
          <p:cNvCxnSpPr>
            <a:cxnSpLocks/>
          </p:cNvCxnSpPr>
          <p:nvPr/>
        </p:nvCxnSpPr>
        <p:spPr>
          <a:xfrm flipV="1">
            <a:off x="10414000" y="5269345"/>
            <a:ext cx="1048327" cy="46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787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5AE7A190-0914-4D94-9A6F-E4C93CC03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1479" y="424873"/>
            <a:ext cx="4795029" cy="3155834"/>
          </a:xfrm>
          <a:prstGeom prst="rect">
            <a:avLst/>
          </a:prstGeom>
        </p:spPr>
      </p:pic>
      <p:sp>
        <p:nvSpPr>
          <p:cNvPr id="2" name="3 - TextBox">
            <a:extLst>
              <a:ext uri="{FF2B5EF4-FFF2-40B4-BE49-F238E27FC236}">
                <a16:creationId xmlns:a16="http://schemas.microsoft.com/office/drawing/2014/main" id="{32C8A3AA-FED7-4699-A43F-D05667B6578F}"/>
              </a:ext>
            </a:extLst>
          </p:cNvPr>
          <p:cNvSpPr txBox="1"/>
          <p:nvPr/>
        </p:nvSpPr>
        <p:spPr>
          <a:xfrm>
            <a:off x="-55417" y="-98347"/>
            <a:ext cx="3371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1"/>
                </a:solidFill>
              </a:rPr>
              <a:t>Κλινικό περιστατικό </a:t>
            </a:r>
          </a:p>
        </p:txBody>
      </p:sp>
      <p:sp>
        <p:nvSpPr>
          <p:cNvPr id="3" name="4 - TextBox">
            <a:extLst>
              <a:ext uri="{FF2B5EF4-FFF2-40B4-BE49-F238E27FC236}">
                <a16:creationId xmlns:a16="http://schemas.microsoft.com/office/drawing/2014/main" id="{0A6F0DF7-BBBF-407D-B893-3CED61AC21E2}"/>
              </a:ext>
            </a:extLst>
          </p:cNvPr>
          <p:cNvSpPr txBox="1"/>
          <p:nvPr/>
        </p:nvSpPr>
        <p:spPr>
          <a:xfrm>
            <a:off x="-217088" y="253507"/>
            <a:ext cx="32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ACD433"/>
              </a:buClr>
            </a:pPr>
            <a:r>
              <a:rPr lang="en-US" sz="2200" b="1" dirty="0"/>
              <a:t>  </a:t>
            </a:r>
            <a:r>
              <a:rPr lang="el-GR" sz="2200" b="1" dirty="0"/>
              <a:t>Γυναίκα, 68 ετών</a:t>
            </a:r>
          </a:p>
        </p:txBody>
      </p:sp>
      <p:sp>
        <p:nvSpPr>
          <p:cNvPr id="4" name="5 - TextBox">
            <a:extLst>
              <a:ext uri="{FF2B5EF4-FFF2-40B4-BE49-F238E27FC236}">
                <a16:creationId xmlns:a16="http://schemas.microsoft.com/office/drawing/2014/main" id="{5D8E4FAD-0FE5-4C51-AF93-094A05326121}"/>
              </a:ext>
            </a:extLst>
          </p:cNvPr>
          <p:cNvSpPr txBox="1"/>
          <p:nvPr/>
        </p:nvSpPr>
        <p:spPr>
          <a:xfrm>
            <a:off x="3177309" y="17293"/>
            <a:ext cx="9014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l-GR" b="1" dirty="0"/>
              <a:t>Τμήμα λεπτού εντέρου μήκους 16,5 εκ. με </a:t>
            </a:r>
            <a:r>
              <a:rPr lang="el-GR" b="1" dirty="0" err="1"/>
              <a:t>ενδοτοιχωματικό</a:t>
            </a:r>
            <a:r>
              <a:rPr lang="el-GR" b="1" dirty="0"/>
              <a:t> όγκο 6,5</a:t>
            </a:r>
            <a:r>
              <a:rPr lang="en-US" b="1" dirty="0"/>
              <a:t>x6x3</a:t>
            </a:r>
            <a:r>
              <a:rPr lang="el-GR" b="1" dirty="0"/>
              <a:t>εκ</a:t>
            </a:r>
            <a:r>
              <a:rPr lang="en-US" b="1" dirty="0"/>
              <a:t>. </a:t>
            </a:r>
            <a:endParaRPr lang="el-GR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571EB78-99EE-437B-B23E-E62A7113E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969" y="3572164"/>
            <a:ext cx="4800540" cy="3285836"/>
          </a:xfrm>
          <a:prstGeom prst="rect">
            <a:avLst/>
          </a:prstGeom>
        </p:spPr>
      </p:pic>
      <p:sp>
        <p:nvSpPr>
          <p:cNvPr id="13" name="6 - TextBox">
            <a:extLst>
              <a:ext uri="{FF2B5EF4-FFF2-40B4-BE49-F238E27FC236}">
                <a16:creationId xmlns:a16="http://schemas.microsoft.com/office/drawing/2014/main" id="{3AFF4816-5564-4B52-B1B5-05936E0F0809}"/>
              </a:ext>
            </a:extLst>
          </p:cNvPr>
          <p:cNvSpPr txBox="1"/>
          <p:nvPr/>
        </p:nvSpPr>
        <p:spPr>
          <a:xfrm>
            <a:off x="7252561" y="3121475"/>
            <a:ext cx="6419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c-kit</a:t>
            </a:r>
            <a:endParaRPr lang="el-GR" b="1" dirty="0"/>
          </a:p>
        </p:txBody>
      </p:sp>
      <p:sp>
        <p:nvSpPr>
          <p:cNvPr id="14" name="6 - TextBox">
            <a:extLst>
              <a:ext uri="{FF2B5EF4-FFF2-40B4-BE49-F238E27FC236}">
                <a16:creationId xmlns:a16="http://schemas.microsoft.com/office/drawing/2014/main" id="{9892C53E-9B91-4602-9397-C459E639C50F}"/>
              </a:ext>
            </a:extLst>
          </p:cNvPr>
          <p:cNvSpPr txBox="1"/>
          <p:nvPr/>
        </p:nvSpPr>
        <p:spPr>
          <a:xfrm>
            <a:off x="7247195" y="6471375"/>
            <a:ext cx="6419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SMA</a:t>
            </a:r>
            <a:endParaRPr lang="el-GR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01F7C0-6ACD-4058-88BF-58E157917517}"/>
              </a:ext>
            </a:extLst>
          </p:cNvPr>
          <p:cNvSpPr txBox="1"/>
          <p:nvPr/>
        </p:nvSpPr>
        <p:spPr>
          <a:xfrm>
            <a:off x="5113078" y="601143"/>
            <a:ext cx="729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NGS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B35D09BD-2416-419F-AB1F-BBFEE2EA05CB}"/>
              </a:ext>
            </a:extLst>
          </p:cNvPr>
          <p:cNvSpPr/>
          <p:nvPr/>
        </p:nvSpPr>
        <p:spPr>
          <a:xfrm>
            <a:off x="5327448" y="1008317"/>
            <a:ext cx="300931" cy="4001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E90AE7-8FF1-4982-AE20-7DD54FD5A56E}"/>
              </a:ext>
            </a:extLst>
          </p:cNvPr>
          <p:cNvSpPr txBox="1"/>
          <p:nvPr/>
        </p:nvSpPr>
        <p:spPr>
          <a:xfrm>
            <a:off x="3721071" y="1321125"/>
            <a:ext cx="365610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b="1" dirty="0"/>
              <a:t>Απουσία μεταλλάξεων </a:t>
            </a:r>
            <a:r>
              <a:rPr lang="en-US" b="1" dirty="0"/>
              <a:t>KIT/PDGFRA/NF1/BRAF</a:t>
            </a:r>
          </a:p>
          <a:p>
            <a:pPr algn="ctr">
              <a:spcBef>
                <a:spcPts val="600"/>
              </a:spcBef>
            </a:pPr>
            <a:r>
              <a:rPr lang="el-GR" b="1" dirty="0">
                <a:solidFill>
                  <a:schemeClr val="accent1"/>
                </a:solidFill>
              </a:rPr>
              <a:t>Παρουσία μετάλλαξης </a:t>
            </a:r>
            <a:r>
              <a:rPr lang="en-US" b="1" dirty="0">
                <a:solidFill>
                  <a:schemeClr val="accent1"/>
                </a:solidFill>
              </a:rPr>
              <a:t>CTNNB1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68EB9D53-1B74-4CD3-824A-1D04D77A3937}"/>
              </a:ext>
            </a:extLst>
          </p:cNvPr>
          <p:cNvSpPr/>
          <p:nvPr/>
        </p:nvSpPr>
        <p:spPr>
          <a:xfrm>
            <a:off x="5384485" y="2347387"/>
            <a:ext cx="300931" cy="4492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6389B6-7239-41D1-AB2C-298A8F6DAD5C}"/>
              </a:ext>
            </a:extLst>
          </p:cNvPr>
          <p:cNvSpPr txBox="1"/>
          <p:nvPr/>
        </p:nvSpPr>
        <p:spPr>
          <a:xfrm>
            <a:off x="3853933" y="2802852"/>
            <a:ext cx="33620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GIST </a:t>
            </a:r>
            <a:r>
              <a:rPr lang="en-US" sz="3200" dirty="0"/>
              <a:t>vs </a:t>
            </a:r>
            <a:r>
              <a:rPr lang="el-GR" b="1" dirty="0" err="1">
                <a:solidFill>
                  <a:schemeClr val="accent1"/>
                </a:solidFill>
              </a:rPr>
              <a:t>ενδοτοιχωματική</a:t>
            </a:r>
            <a:r>
              <a:rPr lang="el-GR" b="1" dirty="0">
                <a:solidFill>
                  <a:schemeClr val="accent1"/>
                </a:solidFill>
              </a:rPr>
              <a:t> ινωμάτωση </a:t>
            </a:r>
            <a:r>
              <a:rPr lang="el-GR" b="1" dirty="0" err="1">
                <a:solidFill>
                  <a:schemeClr val="accent1"/>
                </a:solidFill>
              </a:rPr>
              <a:t>δεσμοειδούς</a:t>
            </a:r>
            <a:r>
              <a:rPr lang="el-GR" b="1" dirty="0">
                <a:solidFill>
                  <a:schemeClr val="accent1"/>
                </a:solidFill>
              </a:rPr>
              <a:t> τύπου 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6" name="5 - TextBox">
            <a:extLst>
              <a:ext uri="{FF2B5EF4-FFF2-40B4-BE49-F238E27FC236}">
                <a16:creationId xmlns:a16="http://schemas.microsoft.com/office/drawing/2014/main" id="{220AAA72-2E89-490E-A4A6-AC90777C9097}"/>
              </a:ext>
            </a:extLst>
          </p:cNvPr>
          <p:cNvSpPr txBox="1"/>
          <p:nvPr/>
        </p:nvSpPr>
        <p:spPr>
          <a:xfrm>
            <a:off x="4099073" y="3975725"/>
            <a:ext cx="327809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30188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z="1600" dirty="0" err="1"/>
              <a:t>Ενδοτοιχωματική</a:t>
            </a:r>
            <a:r>
              <a:rPr lang="el-GR" sz="1600" dirty="0"/>
              <a:t> ινωμάτωση </a:t>
            </a:r>
            <a:r>
              <a:rPr lang="el-GR" sz="1600" dirty="0" err="1"/>
              <a:t>δεσμοειδούς</a:t>
            </a:r>
            <a:r>
              <a:rPr lang="el-GR" sz="1600" dirty="0"/>
              <a:t> τύπου ιδιαίτερα σπάνια</a:t>
            </a:r>
          </a:p>
          <a:p>
            <a:pPr indent="230188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z="1600" dirty="0"/>
              <a:t>Η χρώση </a:t>
            </a:r>
            <a:r>
              <a:rPr lang="en-US" sz="1600" dirty="0"/>
              <a:t>c-kit</a:t>
            </a:r>
            <a:r>
              <a:rPr lang="el-GR" sz="1600" dirty="0"/>
              <a:t> στην ινωμάτωση είναι εστιακή και ασθενής </a:t>
            </a:r>
          </a:p>
          <a:p>
            <a:pPr indent="230188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z="1600" b="1" dirty="0"/>
              <a:t>Μετάλλαξη </a:t>
            </a:r>
            <a:r>
              <a:rPr lang="en-US" sz="1600" b="1" dirty="0"/>
              <a:t>CTNNB1</a:t>
            </a:r>
            <a:r>
              <a:rPr lang="el-GR" sz="1600" b="1" dirty="0"/>
              <a:t> δεν περιγράφεται σε </a:t>
            </a:r>
            <a:r>
              <a:rPr lang="en-US" sz="1600" b="1" dirty="0"/>
              <a:t>GIST </a:t>
            </a:r>
            <a:r>
              <a:rPr lang="el-GR" sz="1600" dirty="0"/>
              <a:t>ενώ περιγράφεται </a:t>
            </a:r>
            <a:r>
              <a:rPr lang="el-GR" sz="1600" dirty="0" err="1"/>
              <a:t>ανοσοϊστοχημική</a:t>
            </a:r>
            <a:r>
              <a:rPr lang="el-GR" sz="1600" dirty="0"/>
              <a:t>  πυρηνική έκφραση </a:t>
            </a:r>
            <a:r>
              <a:rPr lang="en-US" sz="1600" dirty="0"/>
              <a:t>b-catenin</a:t>
            </a:r>
            <a:endParaRPr lang="el-GR" sz="16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6DD0CA-B166-4AD9-8FE0-A88423841CA7}"/>
              </a:ext>
            </a:extLst>
          </p:cNvPr>
          <p:cNvCxnSpPr>
            <a:cxnSpLocks/>
          </p:cNvCxnSpPr>
          <p:nvPr/>
        </p:nvCxnSpPr>
        <p:spPr>
          <a:xfrm flipH="1">
            <a:off x="4196830" y="2955289"/>
            <a:ext cx="552870" cy="35779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4FF9C03-E14B-4925-8346-8933DD498EF9}"/>
              </a:ext>
            </a:extLst>
          </p:cNvPr>
          <p:cNvCxnSpPr>
            <a:cxnSpLocks/>
          </p:cNvCxnSpPr>
          <p:nvPr/>
        </p:nvCxnSpPr>
        <p:spPr>
          <a:xfrm>
            <a:off x="4166468" y="2975905"/>
            <a:ext cx="520607" cy="3371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B9233E5B-2DDF-4A33-973D-BDA1E85A9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3000" contrast="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23055" y="1937066"/>
            <a:ext cx="1893453" cy="160303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5" name="6 - TextBox">
            <a:extLst>
              <a:ext uri="{FF2B5EF4-FFF2-40B4-BE49-F238E27FC236}">
                <a16:creationId xmlns:a16="http://schemas.microsoft.com/office/drawing/2014/main" id="{E418BFCE-828D-4C0E-914F-13F7F6E2BF1D}"/>
              </a:ext>
            </a:extLst>
          </p:cNvPr>
          <p:cNvSpPr txBox="1"/>
          <p:nvPr/>
        </p:nvSpPr>
        <p:spPr>
          <a:xfrm>
            <a:off x="11092874" y="3147242"/>
            <a:ext cx="8821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DOG-1</a:t>
            </a:r>
            <a:endParaRPr lang="el-GR" b="1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A247C08-8689-4B57-B825-9AB93A799D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733"/>
                    </a14:imgEffect>
                    <a14:imgEffect>
                      <a14:brightnessContrast bright="-17000" contrast="4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52000" y="3563621"/>
            <a:ext cx="2364508" cy="3294379"/>
          </a:xfrm>
          <a:prstGeom prst="rect">
            <a:avLst/>
          </a:prstGeom>
        </p:spPr>
      </p:pic>
      <p:sp>
        <p:nvSpPr>
          <p:cNvPr id="38" name="6 - TextBox">
            <a:extLst>
              <a:ext uri="{FF2B5EF4-FFF2-40B4-BE49-F238E27FC236}">
                <a16:creationId xmlns:a16="http://schemas.microsoft.com/office/drawing/2014/main" id="{C6F9BE42-67AE-4E15-B719-192B9084DDCA}"/>
              </a:ext>
            </a:extLst>
          </p:cNvPr>
          <p:cNvSpPr txBox="1"/>
          <p:nvPr/>
        </p:nvSpPr>
        <p:spPr>
          <a:xfrm>
            <a:off x="11092874" y="6439759"/>
            <a:ext cx="8821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SDH</a:t>
            </a:r>
            <a:endParaRPr lang="el-GR" b="1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2FA6F9F-5EAF-4D17-A435-B85D437B8628}"/>
              </a:ext>
            </a:extLst>
          </p:cNvPr>
          <p:cNvCxnSpPr>
            <a:cxnSpLocks/>
          </p:cNvCxnSpPr>
          <p:nvPr/>
        </p:nvCxnSpPr>
        <p:spPr>
          <a:xfrm>
            <a:off x="9634118" y="3580707"/>
            <a:ext cx="35761" cy="3285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A close-up of a cell&#10;&#10;Description automatically generated">
            <a:extLst>
              <a:ext uri="{FF2B5EF4-FFF2-40B4-BE49-F238E27FC236}">
                <a16:creationId xmlns:a16="http://schemas.microsoft.com/office/drawing/2014/main" id="{E568EA56-2EBF-4E22-8675-DC4F14BFF4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728"/>
            <a:ext cx="4053946" cy="3027898"/>
          </a:xfrm>
          <a:prstGeom prst="rect">
            <a:avLst/>
          </a:prstGeom>
        </p:spPr>
      </p:pic>
      <p:pic>
        <p:nvPicPr>
          <p:cNvPr id="47" name="Picture 46" descr="A close-up of a purple and white background&#10;&#10;Description automatically generated">
            <a:extLst>
              <a:ext uri="{FF2B5EF4-FFF2-40B4-BE49-F238E27FC236}">
                <a16:creationId xmlns:a16="http://schemas.microsoft.com/office/drawing/2014/main" id="{4850B08A-50E1-4668-B4D2-ED5B638F08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9687"/>
            <a:ext cx="4053946" cy="307940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9A5CCB7-F5CB-467B-A6CC-E96A36065BD0}"/>
              </a:ext>
            </a:extLst>
          </p:cNvPr>
          <p:cNvSpPr txBox="1"/>
          <p:nvPr/>
        </p:nvSpPr>
        <p:spPr>
          <a:xfrm>
            <a:off x="4976032" y="3631517"/>
            <a:ext cx="106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Pitfalls</a:t>
            </a:r>
          </a:p>
        </p:txBody>
      </p:sp>
      <p:sp>
        <p:nvSpPr>
          <p:cNvPr id="51" name="5 - TextBox">
            <a:extLst>
              <a:ext uri="{FF2B5EF4-FFF2-40B4-BE49-F238E27FC236}">
                <a16:creationId xmlns:a16="http://schemas.microsoft.com/office/drawing/2014/main" id="{573D4660-664D-44B4-BB6B-3CD5D1CDE36C}"/>
              </a:ext>
            </a:extLst>
          </p:cNvPr>
          <p:cNvSpPr txBox="1"/>
          <p:nvPr/>
        </p:nvSpPr>
        <p:spPr>
          <a:xfrm>
            <a:off x="3950539" y="6399523"/>
            <a:ext cx="28678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rgbClr val="FF0000"/>
                </a:solidFill>
              </a:rPr>
              <a:t>Lee,  </a:t>
            </a:r>
            <a:r>
              <a:rPr lang="en-US" sz="1100" i="1" dirty="0" err="1">
                <a:solidFill>
                  <a:srgbClr val="FF0000"/>
                </a:solidFill>
              </a:rPr>
              <a:t>Cureus</a:t>
            </a:r>
            <a:r>
              <a:rPr lang="en-US" sz="1100" i="1" dirty="0">
                <a:solidFill>
                  <a:srgbClr val="FF0000"/>
                </a:solidFill>
              </a:rPr>
              <a:t> 2021</a:t>
            </a:r>
          </a:p>
          <a:p>
            <a:pPr algn="ctr"/>
            <a:r>
              <a:rPr lang="en-US" sz="1100" i="1" dirty="0" err="1">
                <a:solidFill>
                  <a:srgbClr val="FF0000"/>
                </a:solidFill>
              </a:rPr>
              <a:t>Bertucci</a:t>
            </a:r>
            <a:r>
              <a:rPr lang="en-US" sz="1100" i="1" dirty="0">
                <a:solidFill>
                  <a:srgbClr val="FF0000"/>
                </a:solidFill>
              </a:rPr>
              <a:t>, Mol Cancer </a:t>
            </a:r>
            <a:r>
              <a:rPr lang="en-US" sz="1100" i="1" dirty="0" err="1">
                <a:solidFill>
                  <a:srgbClr val="FF0000"/>
                </a:solidFill>
              </a:rPr>
              <a:t>Ther</a:t>
            </a:r>
            <a:r>
              <a:rPr lang="en-US" sz="1100" i="1" dirty="0">
                <a:solidFill>
                  <a:srgbClr val="FF0000"/>
                </a:solidFill>
              </a:rPr>
              <a:t> 2018</a:t>
            </a:r>
            <a:endParaRPr lang="el-GR" sz="11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37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 animBg="1"/>
      <p:bldP spid="25" grpId="0"/>
      <p:bldP spid="26" grpId="0"/>
      <p:bldP spid="5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CFFC-CB85-4F3A-B5E6-628E9B931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accent1"/>
                </a:solidFill>
                <a:latin typeface="+mn-lt"/>
              </a:rPr>
              <a:t>Μηνύματα για το σπίτι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8EFA7-1560-4B4B-9233-199E813E7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4394"/>
            <a:ext cx="10515600" cy="2349211"/>
          </a:xfrm>
        </p:spPr>
        <p:txBody>
          <a:bodyPr>
            <a:normAutofit/>
          </a:bodyPr>
          <a:lstStyle/>
          <a:p>
            <a:r>
              <a:rPr lang="el-GR" sz="1800" b="1" dirty="0"/>
              <a:t>Η μοριακή Παθολογική Ανατομική </a:t>
            </a:r>
            <a:r>
              <a:rPr lang="el-GR" sz="1800" dirty="0"/>
              <a:t>έχει συμβάλει σημαντικά στην αποσαφήνιση της παθογένειας των </a:t>
            </a:r>
            <a:r>
              <a:rPr lang="en-US" sz="1800" b="1" dirty="0"/>
              <a:t>GIST</a:t>
            </a:r>
            <a:r>
              <a:rPr lang="en-US" sz="1800" dirty="0"/>
              <a:t> </a:t>
            </a:r>
          </a:p>
          <a:p>
            <a:r>
              <a:rPr lang="el-GR" sz="1800" b="1" dirty="0"/>
              <a:t>Ο μοριακός έλεγχος </a:t>
            </a:r>
            <a:r>
              <a:rPr lang="el-GR" sz="1800" dirty="0"/>
              <a:t>για μεταλλάξεις έχει </a:t>
            </a:r>
            <a:r>
              <a:rPr lang="el-GR" sz="1800" b="1" dirty="0"/>
              <a:t>προγνωστική, προβλεπτική </a:t>
            </a:r>
            <a:r>
              <a:rPr lang="el-GR" sz="1800" dirty="0"/>
              <a:t>και ενίοτε</a:t>
            </a:r>
            <a:r>
              <a:rPr lang="en-US" sz="1800" dirty="0"/>
              <a:t>, </a:t>
            </a:r>
            <a:r>
              <a:rPr lang="el-GR" sz="1800" b="1" dirty="0"/>
              <a:t>διαγνωστική αξία</a:t>
            </a:r>
            <a:endParaRPr lang="en-US" sz="1800" dirty="0"/>
          </a:p>
          <a:p>
            <a:r>
              <a:rPr lang="el-GR" sz="1800" b="1" dirty="0"/>
              <a:t>Η </a:t>
            </a:r>
            <a:r>
              <a:rPr lang="en-US" sz="1800" b="1" dirty="0"/>
              <a:t>NGS </a:t>
            </a:r>
            <a:r>
              <a:rPr lang="el-GR" sz="1800" b="1" dirty="0"/>
              <a:t>ανάλυση, </a:t>
            </a:r>
            <a:r>
              <a:rPr lang="el-GR" sz="1800" dirty="0"/>
              <a:t>ενδείκνυται εάν ο έλεγχος για τις κοινές </a:t>
            </a:r>
            <a:r>
              <a:rPr lang="en-US" sz="1800" dirty="0"/>
              <a:t>KIT </a:t>
            </a:r>
            <a:r>
              <a:rPr lang="el-GR" sz="1800" dirty="0"/>
              <a:t>και</a:t>
            </a:r>
            <a:r>
              <a:rPr lang="en-US" sz="1800" dirty="0"/>
              <a:t> PDGFRA </a:t>
            </a:r>
            <a:r>
              <a:rPr lang="el-GR" sz="1800" dirty="0"/>
              <a:t>μεταλλάξεις είναι αρνητικός καθώς και για την ανεύρεση </a:t>
            </a:r>
            <a:r>
              <a:rPr lang="en-US" sz="1800" dirty="0"/>
              <a:t>NTRK </a:t>
            </a:r>
            <a:r>
              <a:rPr lang="el-GR" sz="1800" dirty="0"/>
              <a:t>συντήξεων</a:t>
            </a:r>
            <a:r>
              <a:rPr lang="en-US" sz="1800" dirty="0"/>
              <a:t> </a:t>
            </a:r>
          </a:p>
          <a:p>
            <a:r>
              <a:rPr lang="el-GR" sz="1800" b="1" dirty="0"/>
              <a:t>Η ιστολογική ταξινόμηση είναι η </a:t>
            </a:r>
            <a:r>
              <a:rPr lang="en-US" sz="1800" b="1" dirty="0"/>
              <a:t>“</a:t>
            </a:r>
            <a:r>
              <a:rPr lang="el-GR" sz="1800" b="1" dirty="0" err="1"/>
              <a:t>ραχοκοκκαλιά</a:t>
            </a:r>
            <a:r>
              <a:rPr lang="en-US" sz="1800" b="1" dirty="0"/>
              <a:t>” </a:t>
            </a:r>
            <a:r>
              <a:rPr lang="el-GR" sz="1800" b="1" dirty="0"/>
              <a:t>της θεραπείας των </a:t>
            </a:r>
            <a:r>
              <a:rPr lang="en-US" sz="1800" b="1" dirty="0"/>
              <a:t>GIST  </a:t>
            </a:r>
            <a:r>
              <a:rPr lang="el-GR" sz="1800" dirty="0"/>
              <a:t>και περιλαμβάνει μορφολογική, </a:t>
            </a:r>
            <a:r>
              <a:rPr lang="el-GR" sz="1800" dirty="0" err="1"/>
              <a:t>ανοσοϊστοχημική</a:t>
            </a:r>
            <a:r>
              <a:rPr lang="el-GR" sz="1800" dirty="0"/>
              <a:t> </a:t>
            </a:r>
            <a:r>
              <a:rPr lang="en-US" sz="1800" dirty="0"/>
              <a:t>(KIT, DOG1, SDHB), </a:t>
            </a:r>
            <a:r>
              <a:rPr lang="el-GR" sz="1800" dirty="0"/>
              <a:t>και μοριακή ανάλυση καθώς και εκτίμηση του κινδύνου επιθετικής βιολογικής συμπεριφοράς.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59055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3338</Words>
  <Application>Microsoft Office PowerPoint</Application>
  <PresentationFormat>Widescreen</PresentationFormat>
  <Paragraphs>414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Calibri Light</vt:lpstr>
      <vt:lpstr>Century Gothic</vt:lpstr>
      <vt:lpstr>Wingdings</vt:lpstr>
      <vt:lpstr>Wingdings 3</vt:lpstr>
      <vt:lpstr>Office Theme</vt:lpstr>
      <vt:lpstr>Στρωματικοί όγκοι του γαστρεντερικού Ιστολογική ταυτοποίηση και μοριακή ταξινόμηση </vt:lpstr>
      <vt:lpstr>Στρωματικοί όγκοι του γαστρεντερικού σωλήνα(GISTs)</vt:lpstr>
      <vt:lpstr>GISTs – Κλινικά χαρακτηριστικά </vt:lpstr>
      <vt:lpstr>PowerPoint Presentation</vt:lpstr>
      <vt:lpstr>PowerPoint Presentation</vt:lpstr>
      <vt:lpstr>PowerPoint Presentation</vt:lpstr>
      <vt:lpstr>Αποδιαφοροποιημένο GIST</vt:lpstr>
      <vt:lpstr>GISTs – Ανοσοφαινότυπος </vt:lpstr>
      <vt:lpstr>Molecular classification of GISTs</vt:lpstr>
      <vt:lpstr>PowerPoint Presentation</vt:lpstr>
      <vt:lpstr>Διαγνωστική μοριακή Παθολογική Ανατομική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Ιστολογική εξέταση</vt:lpstr>
      <vt:lpstr>KIT και PGFRA wild-type (wt) GISTs</vt:lpstr>
      <vt:lpstr>SDH-deficient GISTs</vt:lpstr>
      <vt:lpstr>Diagnostic algorithm in wt GISTs</vt:lpstr>
      <vt:lpstr>GISTs – Προγνωστικές και προβλεπτικές παράμετροι</vt:lpstr>
      <vt:lpstr>PowerPoint Presentation</vt:lpstr>
      <vt:lpstr>GISTs – Προγνωστικές και προβλεπτικές παράμετροι</vt:lpstr>
      <vt:lpstr>GISTs με σύντηξη ETV6-NTRK3</vt:lpstr>
      <vt:lpstr>PowerPoint Presentation</vt:lpstr>
      <vt:lpstr>GISTs – Διαφορική διάγνωση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Σύνοψη ιστολογικών ευρημάτων</vt:lpstr>
      <vt:lpstr>PowerPoint Presentation</vt:lpstr>
      <vt:lpstr>PowerPoint Presentation</vt:lpstr>
      <vt:lpstr>PowerPoint Presentation</vt:lpstr>
      <vt:lpstr>PowerPoint Presentation</vt:lpstr>
      <vt:lpstr>Μηνύματα για το σπίτι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Στρωματικοί όγκοι του γαστρεντερικού Ιστολογική και μοριακή ταξινόμηση </dc:title>
  <dc:creator>Penelope</dc:creator>
  <cp:lastModifiedBy>Penelope</cp:lastModifiedBy>
  <cp:revision>79</cp:revision>
  <cp:lastPrinted>2025-11-18T14:01:21Z</cp:lastPrinted>
  <dcterms:created xsi:type="dcterms:W3CDTF">2025-11-17T12:08:24Z</dcterms:created>
  <dcterms:modified xsi:type="dcterms:W3CDTF">2026-02-11T13:21:15Z</dcterms:modified>
</cp:coreProperties>
</file>