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8"/>
  </p:notesMasterIdLst>
  <p:handoutMasterIdLst>
    <p:handoutMasterId r:id="rId139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405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412" r:id="rId22"/>
    <p:sldId id="279" r:id="rId23"/>
    <p:sldId id="280" r:id="rId24"/>
    <p:sldId id="284" r:id="rId25"/>
    <p:sldId id="282" r:id="rId26"/>
    <p:sldId id="281" r:id="rId27"/>
    <p:sldId id="285" r:id="rId28"/>
    <p:sldId id="286" r:id="rId29"/>
    <p:sldId id="287" r:id="rId30"/>
    <p:sldId id="288" r:id="rId31"/>
    <p:sldId id="290" r:id="rId32"/>
    <p:sldId id="291" r:id="rId33"/>
    <p:sldId id="292" r:id="rId34"/>
    <p:sldId id="293" r:id="rId35"/>
    <p:sldId id="294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407" r:id="rId48"/>
    <p:sldId id="310" r:id="rId49"/>
    <p:sldId id="311" r:id="rId50"/>
    <p:sldId id="309" r:id="rId51"/>
    <p:sldId id="313" r:id="rId52"/>
    <p:sldId id="312" r:id="rId53"/>
    <p:sldId id="314" r:id="rId54"/>
    <p:sldId id="315" r:id="rId55"/>
    <p:sldId id="318" r:id="rId56"/>
    <p:sldId id="316" r:id="rId57"/>
    <p:sldId id="317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9" r:id="rId67"/>
    <p:sldId id="330" r:id="rId68"/>
    <p:sldId id="331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3" r:id="rId78"/>
    <p:sldId id="345" r:id="rId79"/>
    <p:sldId id="346" r:id="rId80"/>
    <p:sldId id="347" r:id="rId81"/>
    <p:sldId id="350" r:id="rId82"/>
    <p:sldId id="348" r:id="rId83"/>
    <p:sldId id="349" r:id="rId84"/>
    <p:sldId id="354" r:id="rId85"/>
    <p:sldId id="351" r:id="rId86"/>
    <p:sldId id="352" r:id="rId87"/>
    <p:sldId id="353" r:id="rId88"/>
    <p:sldId id="357" r:id="rId89"/>
    <p:sldId id="358" r:id="rId90"/>
    <p:sldId id="359" r:id="rId91"/>
    <p:sldId id="365" r:id="rId92"/>
    <p:sldId id="361" r:id="rId93"/>
    <p:sldId id="362" r:id="rId94"/>
    <p:sldId id="363" r:id="rId95"/>
    <p:sldId id="364" r:id="rId96"/>
    <p:sldId id="367" r:id="rId97"/>
    <p:sldId id="368" r:id="rId98"/>
    <p:sldId id="369" r:id="rId99"/>
    <p:sldId id="370" r:id="rId100"/>
    <p:sldId id="371" r:id="rId101"/>
    <p:sldId id="372" r:id="rId102"/>
    <p:sldId id="373" r:id="rId103"/>
    <p:sldId id="374" r:id="rId104"/>
    <p:sldId id="375" r:id="rId105"/>
    <p:sldId id="376" r:id="rId106"/>
    <p:sldId id="377" r:id="rId107"/>
    <p:sldId id="378" r:id="rId108"/>
    <p:sldId id="379" r:id="rId109"/>
    <p:sldId id="380" r:id="rId110"/>
    <p:sldId id="381" r:id="rId111"/>
    <p:sldId id="382" r:id="rId112"/>
    <p:sldId id="383" r:id="rId113"/>
    <p:sldId id="384" r:id="rId114"/>
    <p:sldId id="385" r:id="rId115"/>
    <p:sldId id="408" r:id="rId116"/>
    <p:sldId id="386" r:id="rId117"/>
    <p:sldId id="387" r:id="rId118"/>
    <p:sldId id="388" r:id="rId119"/>
    <p:sldId id="389" r:id="rId120"/>
    <p:sldId id="390" r:id="rId121"/>
    <p:sldId id="392" r:id="rId122"/>
    <p:sldId id="393" r:id="rId123"/>
    <p:sldId id="394" r:id="rId124"/>
    <p:sldId id="396" r:id="rId125"/>
    <p:sldId id="395" r:id="rId126"/>
    <p:sldId id="411" r:id="rId127"/>
    <p:sldId id="397" r:id="rId128"/>
    <p:sldId id="398" r:id="rId129"/>
    <p:sldId id="399" r:id="rId130"/>
    <p:sldId id="401" r:id="rId131"/>
    <p:sldId id="402" r:id="rId132"/>
    <p:sldId id="403" r:id="rId133"/>
    <p:sldId id="404" r:id="rId134"/>
    <p:sldId id="409" r:id="rId135"/>
    <p:sldId id="410" r:id="rId136"/>
    <p:sldId id="406" r:id="rId1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108" d="100"/>
          <a:sy n="108" d="100"/>
        </p:scale>
        <p:origin x="172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BAE97-865A-483B-AA01-9B59A06BFDF6}" type="datetimeFigureOut">
              <a:rPr lang="el-GR" smtClean="0"/>
              <a:pPr/>
              <a:t>16/2/2024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DFC97-B5C6-4ADE-8542-D2492ECA276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1CBB9-AD7D-4ED5-98D5-AD6E8879CDCF}" type="datetimeFigureOut">
              <a:rPr lang="el-GR" smtClean="0"/>
              <a:pPr/>
              <a:t>16/2/2024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70BA6-284B-4CD2-9159-603B31C5ED91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70BA6-284B-4CD2-9159-603B31C5ED91}" type="slidenum">
              <a:rPr lang="el-GR" smtClean="0"/>
              <a:pPr/>
              <a:t>116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4333433"/>
            <a:ext cx="49551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7CDD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;p3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33" name="Google Shape;33;p3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2305150" y="3845837"/>
            <a:ext cx="5811000" cy="6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305150" y="4513915"/>
            <a:ext cx="5811000" cy="5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3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2500800" y="380634"/>
            <a:ext cx="4142388" cy="609672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4F0089">
              <a:alpha val="150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239143" y="139864"/>
            <a:ext cx="665704" cy="97985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2753950" y="1119700"/>
            <a:ext cx="3636000" cy="484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⬢"/>
              <a:defRPr i="1">
                <a:solidFill>
                  <a:schemeClr val="lt1"/>
                </a:solidFill>
              </a:defRPr>
            </a:lvl1pPr>
            <a:lvl2pPr marL="914400" lvl="1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2pPr>
            <a:lvl3pPr marL="1371600" lvl="2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8" name="Google Shape;58;p4"/>
          <p:cNvSpPr txBox="1"/>
          <p:nvPr/>
        </p:nvSpPr>
        <p:spPr>
          <a:xfrm>
            <a:off x="3593400" y="512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“</a:t>
            </a:r>
            <a:endParaRPr sz="9600">
              <a:solidFill>
                <a:schemeClr val="accen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9" name="Google Shape;59;p4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0" name="Google Shape;60;p4"/>
          <p:cNvSpPr/>
          <p:nvPr/>
        </p:nvSpPr>
        <p:spPr>
          <a:xfrm rot="10800000">
            <a:off x="6914577" y="-4"/>
            <a:ext cx="2002536" cy="979837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1" name="Google Shape;61;p4"/>
          <p:cNvSpPr/>
          <p:nvPr/>
        </p:nvSpPr>
        <p:spPr>
          <a:xfrm rot="10800000">
            <a:off x="2189989" y="-4"/>
            <a:ext cx="2002536" cy="979837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609650" y="5385637"/>
            <a:ext cx="2001186" cy="1472299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7591188" y="5385637"/>
            <a:ext cx="2001186" cy="1472299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875252" y="4144996"/>
            <a:ext cx="1238537" cy="182300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5" name="Google Shape;65;p4"/>
          <p:cNvSpPr/>
          <p:nvPr/>
        </p:nvSpPr>
        <p:spPr>
          <a:xfrm>
            <a:off x="6750100" y="3420920"/>
            <a:ext cx="1670713" cy="245889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8078503" y="2195064"/>
            <a:ext cx="1238537" cy="1822929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-276225" y="496117"/>
            <a:ext cx="2001163" cy="294530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8" name="Google Shape;68;p4"/>
          <p:cNvSpPr/>
          <p:nvPr/>
        </p:nvSpPr>
        <p:spPr>
          <a:xfrm>
            <a:off x="6750101" y="1325242"/>
            <a:ext cx="874503" cy="128707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-211075" y="5385642"/>
            <a:ext cx="874503" cy="128707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89;p6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90" name="Google Shape;90;p6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779075" y="2004733"/>
            <a:ext cx="28083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3981304" y="2004733"/>
            <a:ext cx="28083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07;p7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108" name="Google Shape;108;p7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6771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779100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077669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376238" y="2004733"/>
            <a:ext cx="2079900" cy="43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>
            <a:off x="-45517" y="919669"/>
            <a:ext cx="624020" cy="918392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26;p8"/>
          <p:cNvGrpSpPr/>
          <p:nvPr/>
        </p:nvGrpSpPr>
        <p:grpSpPr>
          <a:xfrm>
            <a:off x="6320991" y="-9"/>
            <a:ext cx="3630818" cy="6857997"/>
            <a:chOff x="6320991" y="-7"/>
            <a:chExt cx="3630818" cy="5143498"/>
          </a:xfrm>
        </p:grpSpPr>
        <p:sp>
          <p:nvSpPr>
            <p:cNvPr id="127" name="Google Shape;127;p8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1;p9"/>
          <p:cNvGrpSpPr/>
          <p:nvPr/>
        </p:nvGrpSpPr>
        <p:grpSpPr>
          <a:xfrm>
            <a:off x="-981075" y="-3"/>
            <a:ext cx="11516344" cy="6857940"/>
            <a:chOff x="-981075" y="-3"/>
            <a:chExt cx="11516344" cy="5143455"/>
          </a:xfrm>
        </p:grpSpPr>
        <p:sp>
          <p:nvSpPr>
            <p:cNvPr id="142" name="Google Shape;142;p9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4" name="Google Shape;144;p9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855300" y="5773467"/>
            <a:ext cx="7433400" cy="3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55" name="Google Shape;155;p9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6" name="Google Shape;156;p9"/>
          <p:cNvSpPr/>
          <p:nvPr/>
        </p:nvSpPr>
        <p:spPr>
          <a:xfrm>
            <a:off x="4259988" y="6248742"/>
            <a:ext cx="624024" cy="609188"/>
          </a:xfrm>
          <a:custGeom>
            <a:avLst/>
            <a:gdLst/>
            <a:ahLst/>
            <a:cxnLst/>
            <a:rect l="l" t="t" r="r" b="b"/>
            <a:pathLst>
              <a:path w="21600" h="21385" extrusionOk="0">
                <a:moveTo>
                  <a:pt x="21600" y="21385"/>
                </a:moveTo>
                <a:lnTo>
                  <a:pt x="21600" y="10472"/>
                </a:lnTo>
                <a:cubicBezTo>
                  <a:pt x="21600" y="8748"/>
                  <a:pt x="20920" y="7155"/>
                  <a:pt x="19816" y="6292"/>
                </a:cubicBezTo>
                <a:lnTo>
                  <a:pt x="12585" y="647"/>
                </a:lnTo>
                <a:cubicBezTo>
                  <a:pt x="11480" y="-215"/>
                  <a:pt x="10120" y="-215"/>
                  <a:pt x="9015" y="647"/>
                </a:cubicBezTo>
                <a:lnTo>
                  <a:pt x="1785" y="6292"/>
                </a:lnTo>
                <a:cubicBezTo>
                  <a:pt x="680" y="7154"/>
                  <a:pt x="0" y="8748"/>
                  <a:pt x="0" y="10472"/>
                </a:cubicBezTo>
                <a:lnTo>
                  <a:pt x="0" y="213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8;p10"/>
          <p:cNvGrpSpPr/>
          <p:nvPr/>
        </p:nvGrpSpPr>
        <p:grpSpPr>
          <a:xfrm>
            <a:off x="-981075" y="-3"/>
            <a:ext cx="11516344" cy="6857940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oogle Shape;174;p11"/>
          <p:cNvGrpSpPr/>
          <p:nvPr/>
        </p:nvGrpSpPr>
        <p:grpSpPr>
          <a:xfrm>
            <a:off x="-981075" y="-104133"/>
            <a:ext cx="11516344" cy="6962069"/>
            <a:chOff x="-981075" y="-78100"/>
            <a:chExt cx="11516344" cy="5221552"/>
          </a:xfrm>
        </p:grpSpPr>
        <p:sp>
          <p:nvSpPr>
            <p:cNvPr id="175" name="Google Shape;175;p1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1114667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2004733"/>
            <a:ext cx="6010500" cy="3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216024" y="1052736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spc="-20" dirty="0">
                <a:solidFill>
                  <a:schemeClr val="bg1"/>
                </a:solidFill>
              </a:rPr>
              <a:t>ΙΝΟΒΛΑΣΤΙΚΟΙ</a:t>
            </a:r>
            <a:r>
              <a:rPr lang="en-US" sz="3200" b="1" spc="-20" dirty="0">
                <a:solidFill>
                  <a:schemeClr val="bg1"/>
                </a:solidFill>
              </a:rPr>
              <a:t> </a:t>
            </a:r>
            <a:r>
              <a:rPr lang="el-GR" sz="3200" b="1" spc="-20" dirty="0">
                <a:solidFill>
                  <a:schemeClr val="bg1"/>
                </a:solidFill>
              </a:rPr>
              <a:t>-</a:t>
            </a:r>
            <a:r>
              <a:rPr lang="en-US" sz="3200" b="1" spc="-20" dirty="0">
                <a:solidFill>
                  <a:schemeClr val="bg1"/>
                </a:solidFill>
              </a:rPr>
              <a:t> </a:t>
            </a:r>
            <a:r>
              <a:rPr lang="el-GR" sz="3200" b="1" spc="-20" dirty="0">
                <a:solidFill>
                  <a:schemeClr val="bg1"/>
                </a:solidFill>
              </a:rPr>
              <a:t>ΜΥΟΪΝΟΒΛΑΣΤΙΚΟΙ </a:t>
            </a:r>
            <a:r>
              <a:rPr lang="el-GR" sz="3200" b="1" spc="-35" dirty="0">
                <a:solidFill>
                  <a:schemeClr val="bg1"/>
                </a:solidFill>
              </a:rPr>
              <a:t>ΟΓΚΟΙ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637928" y="3846527"/>
            <a:ext cx="5814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2800" b="1" dirty="0" err="1">
                <a:solidFill>
                  <a:schemeClr val="tx2"/>
                </a:solidFill>
              </a:rPr>
              <a:t>Π.Κορκολοπούλου</a:t>
            </a:r>
            <a:endParaRPr lang="el-GR" sz="2800" b="1" dirty="0">
              <a:solidFill>
                <a:schemeClr val="tx2"/>
              </a:solidFill>
            </a:endParaRPr>
          </a:p>
          <a:p>
            <a:pPr algn="ctr" eaLnBrk="0" hangingPunct="0"/>
            <a:endParaRPr lang="el-GR" sz="2800" b="1" i="1" dirty="0">
              <a:solidFill>
                <a:schemeClr val="tx2"/>
              </a:solidFill>
            </a:endParaRPr>
          </a:p>
          <a:p>
            <a:pPr algn="ctr" eaLnBrk="0" hangingPunct="0"/>
            <a:r>
              <a:rPr lang="el-GR" sz="2800" b="1" i="1" dirty="0">
                <a:solidFill>
                  <a:schemeClr val="tx2"/>
                </a:solidFill>
              </a:rPr>
              <a:t>Α΄ Εργαστήριο Παθολογικής Ανατομικής Πανεπιστημίου Αθηνών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8155" y="4136198"/>
            <a:ext cx="7216213" cy="389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5500"/>
              </a:lnSpc>
              <a:spcBef>
                <a:spcPts val="5"/>
              </a:spcBef>
            </a:pPr>
            <a:r>
              <a:rPr lang="el-GR" spc="-75" dirty="0">
                <a:uFill>
                  <a:solidFill>
                    <a:srgbClr val="D9D9D9"/>
                  </a:solidFill>
                </a:uFill>
                <a:cs typeface="Calibri"/>
              </a:rPr>
              <a:t>Ο</a:t>
            </a:r>
            <a:r>
              <a:rPr sz="1800" spc="-75" dirty="0"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sz="1800" dirty="0" err="1">
                <a:uFill>
                  <a:solidFill>
                    <a:srgbClr val="D9D9D9"/>
                  </a:solidFill>
                </a:uFill>
                <a:cs typeface="Calibri"/>
              </a:rPr>
              <a:t>αυξημένο</a:t>
            </a:r>
            <a:r>
              <a:rPr lang="el-GR" sz="1800" dirty="0">
                <a:uFill>
                  <a:solidFill>
                    <a:srgbClr val="D9D9D9"/>
                  </a:solidFill>
                </a:uFill>
                <a:cs typeface="Calibri"/>
              </a:rPr>
              <a:t>ς δείκτης</a:t>
            </a:r>
            <a:r>
              <a:rPr sz="1800" dirty="0">
                <a:uFill>
                  <a:solidFill>
                    <a:srgbClr val="D9D9D9"/>
                  </a:solidFill>
                </a:uFill>
                <a:cs typeface="Calibri"/>
              </a:rPr>
              <a:t> ki67 δεν αποτελεί </a:t>
            </a:r>
            <a:r>
              <a:rPr sz="1800" spc="-10" dirty="0">
                <a:uFill>
                  <a:solidFill>
                    <a:srgbClr val="D9D9D9"/>
                  </a:solidFill>
                </a:uFill>
                <a:cs typeface="Calibri"/>
              </a:rPr>
              <a:t>κριτήριο </a:t>
            </a:r>
            <a:r>
              <a:rPr sz="1800" spc="-5" dirty="0">
                <a:uFill>
                  <a:solidFill>
                    <a:srgbClr val="D9D9D9"/>
                  </a:solidFill>
                </a:uFill>
                <a:cs typeface="Calibri"/>
              </a:rPr>
              <a:t>διάγνωσης </a:t>
            </a:r>
            <a:r>
              <a:rPr sz="1800" spc="-10" dirty="0">
                <a:uFill>
                  <a:solidFill>
                    <a:srgbClr val="D9D9D9"/>
                  </a:solidFill>
                </a:uFill>
                <a:cs typeface="Calibri"/>
              </a:rPr>
              <a:t>κακοήθειας</a:t>
            </a:r>
            <a:r>
              <a:rPr sz="1800" spc="-10" dirty="0">
                <a:cs typeface="Calibri"/>
              </a:rPr>
              <a:t>. </a:t>
            </a:r>
            <a:endParaRPr sz="1800" dirty="0"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0203" y="476672"/>
            <a:ext cx="4140707" cy="309676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343900" y="3280832"/>
            <a:ext cx="454659" cy="2774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5"/>
              </a:spcBef>
            </a:pPr>
            <a:r>
              <a:rPr sz="1200" b="1" dirty="0">
                <a:solidFill>
                  <a:srgbClr val="824100"/>
                </a:solidFill>
                <a:latin typeface="Calibri"/>
                <a:cs typeface="Calibri"/>
              </a:rPr>
              <a:t>ki67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476672"/>
            <a:ext cx="4139184" cy="309676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39540" y="3280832"/>
            <a:ext cx="485140" cy="2774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5"/>
              </a:spcBef>
            </a:pPr>
            <a:r>
              <a:rPr sz="1200" b="1" spc="-5" dirty="0">
                <a:solidFill>
                  <a:srgbClr val="824100"/>
                </a:solidFill>
                <a:latin typeface="Calibri"/>
                <a:cs typeface="Calibri"/>
              </a:rPr>
              <a:t>SMA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1619672" y="-27384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lvl="0" algn="ctr">
              <a:spcBef>
                <a:spcPts val="100"/>
              </a:spcBef>
              <a:buClr>
                <a:schemeClr val="accent1"/>
              </a:buClr>
              <a:buSzPts val="3200"/>
              <a:defRPr/>
            </a:pPr>
            <a:r>
              <a:rPr lang="el-GR" sz="3200" b="1" kern="0" spc="-15" dirty="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Οζώδης </a:t>
            </a:r>
            <a:r>
              <a:rPr lang="el-GR" sz="3200" b="1" kern="0" spc="-15" dirty="0" err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περιτονιΐτιδα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107504" y="350100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5" dirty="0" err="1">
                <a:solidFill>
                  <a:schemeClr val="accent1"/>
                </a:solidFill>
                <a:cs typeface="Calibri"/>
              </a:rPr>
              <a:t>Ανοσοφαινότυπος</a:t>
            </a:r>
            <a:r>
              <a:rPr lang="el-GR" b="1" spc="-5" dirty="0">
                <a:solidFill>
                  <a:schemeClr val="accent1"/>
                </a:solidFill>
                <a:cs typeface="Calibri"/>
              </a:rPr>
              <a:t>: </a:t>
            </a:r>
            <a:r>
              <a:rPr lang="el-GR" dirty="0">
                <a:cs typeface="Calibri"/>
              </a:rPr>
              <a:t>SMA </a:t>
            </a:r>
            <a:r>
              <a:rPr lang="el-GR" spc="-20" dirty="0">
                <a:cs typeface="Calibri"/>
              </a:rPr>
              <a:t>και </a:t>
            </a:r>
            <a:r>
              <a:rPr lang="el-GR" spc="-10" dirty="0">
                <a:cs typeface="Calibri"/>
              </a:rPr>
              <a:t>MSA </a:t>
            </a:r>
            <a:r>
              <a:rPr lang="el-GR" spc="-5" dirty="0">
                <a:cs typeface="Calibri"/>
              </a:rPr>
              <a:t>θετικές. </a:t>
            </a:r>
            <a:r>
              <a:rPr lang="el-GR" spc="-39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CD68 </a:t>
            </a:r>
            <a:r>
              <a:rPr lang="el-GR" spc="-10" dirty="0">
                <a:cs typeface="Calibri"/>
              </a:rPr>
              <a:t>θετικά</a:t>
            </a:r>
            <a:r>
              <a:rPr lang="el-GR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τα </a:t>
            </a:r>
            <a:r>
              <a:rPr lang="el-GR" spc="-5" dirty="0" err="1">
                <a:cs typeface="Calibri"/>
              </a:rPr>
              <a:t>γιγαντοκύτταρα</a:t>
            </a:r>
            <a:r>
              <a:rPr lang="el-GR" spc="-5" dirty="0">
                <a:cs typeface="Calibri"/>
              </a:rPr>
              <a:t>.</a:t>
            </a:r>
            <a:endParaRPr lang="el-GR" dirty="0">
              <a:cs typeface="Calibri"/>
            </a:endParaRPr>
          </a:p>
          <a:p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611560" y="378904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Calibri"/>
              </a:rPr>
              <a:t>Desmin</a:t>
            </a:r>
            <a:r>
              <a:rPr lang="en-US" dirty="0">
                <a:cs typeface="Calibri"/>
              </a:rPr>
              <a:t>,</a:t>
            </a:r>
            <a:r>
              <a:rPr lang="en-US" spc="-5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h-</a:t>
            </a:r>
            <a:r>
              <a:rPr lang="en-US" spc="-10" dirty="0" err="1">
                <a:cs typeface="Calibri"/>
              </a:rPr>
              <a:t>caldesmon</a:t>
            </a:r>
            <a:r>
              <a:rPr lang="en-US" spc="-10" dirty="0">
                <a:cs typeface="Calibri"/>
              </a:rPr>
              <a:t>,</a:t>
            </a:r>
            <a:r>
              <a:rPr lang="en-US" spc="-5" dirty="0">
                <a:cs typeface="Calibri"/>
              </a:rPr>
              <a:t> CD34,</a:t>
            </a:r>
            <a:r>
              <a:rPr lang="en-US" spc="-3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S-100,</a:t>
            </a:r>
            <a:r>
              <a:rPr lang="en-US" spc="1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β-</a:t>
            </a:r>
            <a:r>
              <a:rPr lang="en-US" spc="-5" dirty="0" err="1">
                <a:cs typeface="Calibri"/>
              </a:rPr>
              <a:t>catenin</a:t>
            </a:r>
            <a:r>
              <a:rPr lang="en-US" spc="-25" dirty="0">
                <a:cs typeface="Calibri"/>
              </a:rPr>
              <a:t> </a:t>
            </a:r>
            <a:r>
              <a:rPr lang="el-GR" spc="-25" dirty="0">
                <a:cs typeface="Calibri"/>
              </a:rPr>
              <a:t>και</a:t>
            </a:r>
            <a:r>
              <a:rPr lang="el-GR" spc="5" dirty="0">
                <a:cs typeface="Calibri"/>
              </a:rPr>
              <a:t> </a:t>
            </a:r>
            <a:r>
              <a:rPr lang="en-US" spc="-25" dirty="0">
                <a:cs typeface="Calibri"/>
              </a:rPr>
              <a:t>CK’s:</a:t>
            </a:r>
            <a:r>
              <a:rPr lang="en-US" spc="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αρνητικές</a:t>
            </a:r>
            <a:endParaRPr lang="el-GR" dirty="0">
              <a:cs typeface="Calibri"/>
            </a:endParaRPr>
          </a:p>
          <a:p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108520" y="458112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>
                <a:solidFill>
                  <a:schemeClr val="accent1"/>
                </a:solidFill>
              </a:rPr>
              <a:t>Μοριακό υπόστρωμα: αναδιατάξεις </a:t>
            </a:r>
            <a:r>
              <a:rPr lang="en-US" b="1" dirty="0">
                <a:solidFill>
                  <a:schemeClr val="accent1"/>
                </a:solidFill>
              </a:rPr>
              <a:t>USP6 (17p13.2) </a:t>
            </a:r>
            <a:r>
              <a:rPr lang="en-US" dirty="0"/>
              <a:t>– </a:t>
            </a:r>
            <a:r>
              <a:rPr lang="el-GR" dirty="0"/>
              <a:t>συνήθως</a:t>
            </a:r>
            <a:r>
              <a:rPr lang="en-US" dirty="0"/>
              <a:t> </a:t>
            </a:r>
            <a:r>
              <a:rPr lang="en-US" dirty="0">
                <a:cs typeface="Calibri"/>
              </a:rPr>
              <a:t>USP6-MYH9 </a:t>
            </a:r>
            <a:r>
              <a:rPr lang="el-GR" dirty="0">
                <a:cs typeface="Calibri"/>
              </a:rPr>
              <a:t>σύντηξη</a:t>
            </a:r>
            <a:endParaRPr lang="el-GR" dirty="0"/>
          </a:p>
          <a:p>
            <a:pPr marL="274638" indent="-274638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74638" indent="-27463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Συνήθεις μεθοδολογίες για ανάδειξη </a:t>
            </a:r>
            <a:r>
              <a:rPr lang="en-US" dirty="0"/>
              <a:t>USP6</a:t>
            </a:r>
            <a:r>
              <a:rPr lang="el-GR" dirty="0"/>
              <a:t> αναδιάταξης: </a:t>
            </a:r>
            <a:r>
              <a:rPr lang="en-US" dirty="0"/>
              <a:t>FISH</a:t>
            </a:r>
            <a:r>
              <a:rPr lang="el-GR" dirty="0"/>
              <a:t> (ποικιλία </a:t>
            </a:r>
            <a:r>
              <a:rPr lang="en-US" dirty="0"/>
              <a:t>cut-offs</a:t>
            </a:r>
            <a:r>
              <a:rPr lang="el-GR" dirty="0"/>
              <a:t>, συχνά ψευδώς θετικό αποτέλεσμα,  </a:t>
            </a:r>
            <a:r>
              <a:rPr lang="en-US" b="1" dirty="0">
                <a:solidFill>
                  <a:schemeClr val="accent1"/>
                </a:solidFill>
              </a:rPr>
              <a:t>NGS</a:t>
            </a:r>
            <a:r>
              <a:rPr lang="el-GR" b="1" dirty="0">
                <a:solidFill>
                  <a:schemeClr val="accent1"/>
                </a:solidFill>
              </a:rPr>
              <a:t> [</a:t>
            </a:r>
            <a:r>
              <a:rPr lang="en-US" b="1" dirty="0">
                <a:solidFill>
                  <a:schemeClr val="accent1"/>
                </a:solidFill>
              </a:rPr>
              <a:t>RNA</a:t>
            </a:r>
            <a:r>
              <a:rPr lang="el-GR" b="1" dirty="0">
                <a:solidFill>
                  <a:schemeClr val="accent1"/>
                </a:solidFill>
              </a:rPr>
              <a:t> μεθοδολογίες]</a:t>
            </a:r>
          </a:p>
          <a:p>
            <a:pPr marL="274638" indent="-274638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74638" indent="-274638"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USP6 [de-</a:t>
            </a:r>
            <a:r>
              <a:rPr lang="en-US" dirty="0" err="1"/>
              <a:t>ubiquitinating</a:t>
            </a:r>
            <a:r>
              <a:rPr lang="el-GR" dirty="0"/>
              <a:t> </a:t>
            </a:r>
            <a:r>
              <a:rPr lang="el-GR" dirty="0" err="1"/>
              <a:t>πρωτεάση</a:t>
            </a:r>
            <a:r>
              <a:rPr lang="el-GR" dirty="0"/>
              <a:t>]</a:t>
            </a:r>
            <a:r>
              <a:rPr lang="en-US" dirty="0"/>
              <a:t> : </a:t>
            </a:r>
            <a:r>
              <a:rPr lang="el-GR" dirty="0"/>
              <a:t>Εμπλοκή σε αποδόμηση πρωτεϊνών, σηματοδότηση, φλεγμονή, </a:t>
            </a:r>
            <a:r>
              <a:rPr lang="en-US" dirty="0"/>
              <a:t>cell trafficking 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6451586" y="6623774"/>
            <a:ext cx="26484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 soft tissue and bone tumors 2020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-36512" y="236304"/>
            <a:ext cx="9144000" cy="528400"/>
          </a:xfrm>
        </p:spPr>
        <p:txBody>
          <a:bodyPr/>
          <a:lstStyle/>
          <a:p>
            <a:pPr algn="ctr"/>
            <a:r>
              <a:rPr lang="el-GR" sz="2400" dirty="0"/>
              <a:t>Επιφανειακός </a:t>
            </a:r>
            <a:r>
              <a:rPr lang="en-US" sz="2400" dirty="0"/>
              <a:t>CD34+</a:t>
            </a:r>
            <a:r>
              <a:rPr lang="el-GR" sz="2400" dirty="0"/>
              <a:t> </a:t>
            </a:r>
            <a:r>
              <a:rPr lang="el-GR" sz="2400" dirty="0" err="1"/>
              <a:t>ινοβλαστικός</a:t>
            </a:r>
            <a:r>
              <a:rPr lang="el-GR" sz="2400" dirty="0"/>
              <a:t> όγκος – Ιστολογική εικόνα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043608" y="155679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1.123 </a:t>
            </a:r>
            <a:r>
              <a:rPr lang="en-US" dirty="0"/>
              <a:t>ABCD who page 114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39552" y="4221088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Περίγραπτη</a:t>
            </a:r>
            <a:r>
              <a:rPr lang="el-GR" b="1" dirty="0"/>
              <a:t> εστιακή διηθητική αλλοίωση</a:t>
            </a:r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n-US" b="1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Δεσμιδωτή</a:t>
            </a:r>
            <a:r>
              <a:rPr lang="el-GR" b="1" dirty="0"/>
              <a:t> ή σε αθροίσεις ανάπτυξη πλειόμορφων κυττάρων με </a:t>
            </a:r>
            <a:r>
              <a:rPr lang="el-GR" b="1" dirty="0" err="1"/>
              <a:t>ηωσινόφιλο</a:t>
            </a:r>
            <a:r>
              <a:rPr lang="el-GR" b="1" dirty="0"/>
              <a:t> υαλοειδές ή κοκκιώδες κυτταρόπλασμα</a:t>
            </a:r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n-US" b="1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Έντονα πυρηνικός </a:t>
            </a:r>
            <a:r>
              <a:rPr lang="el-GR" b="1" dirty="0" err="1"/>
              <a:t>πλειομορφισμός</a:t>
            </a:r>
            <a:r>
              <a:rPr lang="el-GR" b="1" dirty="0"/>
              <a:t> με παρουσία </a:t>
            </a:r>
            <a:r>
              <a:rPr lang="el-GR" b="1" dirty="0" err="1"/>
              <a:t>ψευδοεγκλείστων</a:t>
            </a:r>
            <a:r>
              <a:rPr lang="el-GR" b="1" dirty="0"/>
              <a:t>, μικτό φλεγμονώδες διήθημα με </a:t>
            </a:r>
            <a:r>
              <a:rPr lang="el-GR" b="1" dirty="0" err="1"/>
              <a:t>ηωσινόφιλα</a:t>
            </a:r>
            <a:endParaRPr lang="el-GR" b="1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b="1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Σπάνιες μιτώσεις</a:t>
            </a:r>
          </a:p>
        </p:txBody>
      </p:sp>
      <p:pic>
        <p:nvPicPr>
          <p:cNvPr id="40962" name="Picture 2" descr="C:\Users\User\Desktop\Ινοβλστικός\32.87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836712"/>
            <a:ext cx="4276842" cy="3384056"/>
          </a:xfrm>
          <a:prstGeom prst="rect">
            <a:avLst/>
          </a:prstGeom>
          <a:noFill/>
        </p:spPr>
      </p:pic>
      <p:pic>
        <p:nvPicPr>
          <p:cNvPr id="40963" name="Picture 3" descr="C:\Users\User\Desktop\Ινοβλστικός\32.87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967" y="836712"/>
            <a:ext cx="4136009" cy="3384376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191672" y="64533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-108520" y="92288"/>
            <a:ext cx="9396536" cy="528400"/>
          </a:xfrm>
        </p:spPr>
        <p:txBody>
          <a:bodyPr/>
          <a:lstStyle/>
          <a:p>
            <a:pPr algn="ctr"/>
            <a:r>
              <a:rPr lang="el-GR" sz="2400" dirty="0"/>
              <a:t>Επιφανειακός </a:t>
            </a:r>
            <a:r>
              <a:rPr lang="en-US" sz="2400" dirty="0"/>
              <a:t>CD34+</a:t>
            </a:r>
            <a:r>
              <a:rPr lang="el-GR" sz="2400" dirty="0"/>
              <a:t> </a:t>
            </a:r>
            <a:r>
              <a:rPr lang="el-GR" sz="2400" dirty="0" err="1"/>
              <a:t>ινοβλαστικός</a:t>
            </a:r>
            <a:r>
              <a:rPr lang="el-GR" sz="2400" dirty="0"/>
              <a:t> όγκος - </a:t>
            </a:r>
            <a:r>
              <a:rPr lang="el-GR" sz="2400" dirty="0" err="1"/>
              <a:t>Ανοσοφαινότυπος</a:t>
            </a:r>
            <a:endParaRPr lang="el-GR" sz="2400" dirty="0"/>
          </a:p>
        </p:txBody>
      </p:sp>
      <p:sp>
        <p:nvSpPr>
          <p:cNvPr id="4" name="3 - TextBox"/>
          <p:cNvSpPr txBox="1"/>
          <p:nvPr/>
        </p:nvSpPr>
        <p:spPr>
          <a:xfrm>
            <a:off x="1619672" y="184482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1,124 Α+Β </a:t>
            </a:r>
            <a:r>
              <a:rPr lang="en-US" dirty="0"/>
              <a:t>who page 115</a:t>
            </a:r>
            <a:endParaRPr lang="el-GR" dirty="0"/>
          </a:p>
        </p:txBody>
      </p:sp>
      <p:pic>
        <p:nvPicPr>
          <p:cNvPr id="41986" name="Picture 2" descr="C:\Users\User\Desktop\Ινοβλστικός\32.89k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3290" y="2564904"/>
            <a:ext cx="4600710" cy="3240000"/>
          </a:xfrm>
          <a:prstGeom prst="rect">
            <a:avLst/>
          </a:prstGeom>
          <a:noFill/>
        </p:spPr>
      </p:pic>
      <p:pic>
        <p:nvPicPr>
          <p:cNvPr id="41987" name="Picture 3" descr="C:\Users\User\Desktop\Ινοβλστικός\32.89cd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637448" cy="324000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0" y="3419708"/>
            <a:ext cx="899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4499992" y="5435932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endParaRPr lang="el-GR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0" y="3419708"/>
            <a:ext cx="29158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Διάχυτη έκφραση </a:t>
            </a:r>
            <a:r>
              <a:rPr lang="en-US" b="1" dirty="0"/>
              <a:t>CD34</a:t>
            </a:r>
            <a:endParaRPr lang="el-GR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5445224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Εστιακή έκφραση κερατίνης (70% των περιπτώσεων </a:t>
            </a:r>
            <a:r>
              <a:rPr lang="en-US" b="1" dirty="0"/>
              <a:t>KerAE1/AE3)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6191672" y="6381328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72008" y="92288"/>
            <a:ext cx="889248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Επιφανειακός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CD34+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ινοβλαστικός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όγκος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755576" y="1196752"/>
            <a:ext cx="39604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Διαγνωστικά κριτήρια: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Μοριακά ευρήματα: 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Πρόγνωση: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347864" y="1110997"/>
            <a:ext cx="56166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Επιφανειακή ανάπτυξη </a:t>
            </a:r>
          </a:p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Μεγάλα </a:t>
            </a:r>
            <a:r>
              <a:rPr lang="el-GR" b="1" dirty="0" err="1"/>
              <a:t>ηωσινόφιλα</a:t>
            </a:r>
            <a:r>
              <a:rPr lang="el-GR" b="1" dirty="0"/>
              <a:t> κύτταρα </a:t>
            </a:r>
            <a:r>
              <a:rPr lang="el-GR" dirty="0"/>
              <a:t>με έντονο </a:t>
            </a:r>
            <a:r>
              <a:rPr lang="el-GR" dirty="0" err="1"/>
              <a:t>πλειομορφισμό</a:t>
            </a:r>
            <a:r>
              <a:rPr lang="el-GR" dirty="0"/>
              <a:t> </a:t>
            </a:r>
          </a:p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Σπάνιες μιτώσεις </a:t>
            </a:r>
          </a:p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Διάχυτη έκφραση </a:t>
            </a:r>
            <a:r>
              <a:rPr lang="en-US" b="1" dirty="0"/>
              <a:t>CD34</a:t>
            </a:r>
            <a:r>
              <a:rPr lang="el-GR" b="1" dirty="0"/>
              <a:t> </a:t>
            </a:r>
          </a:p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Συχνή έκφραση </a:t>
            </a:r>
            <a:r>
              <a:rPr lang="el-GR" b="1" dirty="0"/>
              <a:t>κερατίνης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059832" y="422108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Σε σπάνιες περιπτώσεις αναδιατάξεις </a:t>
            </a:r>
            <a:r>
              <a:rPr lang="en-US" b="1" dirty="0"/>
              <a:t>PRDM10</a:t>
            </a:r>
            <a:endParaRPr lang="el-GR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2123728" y="55892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Εξαιρετική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</a:t>
            </a:r>
            <a:r>
              <a:rPr lang="el-GR" sz="1100" i="1" dirty="0">
                <a:solidFill>
                  <a:schemeClr val="accent1"/>
                </a:solidFill>
              </a:rPr>
              <a:t> 20</a:t>
            </a:r>
            <a:r>
              <a:rPr lang="en-US" sz="1100" i="1" dirty="0">
                <a:solidFill>
                  <a:schemeClr val="accent1"/>
                </a:solidFill>
              </a:rPr>
              <a:t>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92288"/>
            <a:ext cx="8820472" cy="528400"/>
          </a:xfrm>
        </p:spPr>
        <p:txBody>
          <a:bodyPr/>
          <a:lstStyle/>
          <a:p>
            <a:pPr algn="ctr"/>
            <a:r>
              <a:rPr lang="el-GR" sz="2800" dirty="0" err="1"/>
              <a:t>Μυξοφλεγμονώδες</a:t>
            </a:r>
            <a:r>
              <a:rPr lang="el-GR" sz="2800" dirty="0"/>
              <a:t> </a:t>
            </a:r>
            <a:r>
              <a:rPr lang="el-GR" sz="2800" dirty="0" err="1"/>
              <a:t>ινοβλαστικό</a:t>
            </a:r>
            <a:r>
              <a:rPr lang="el-GR" sz="2800" dirty="0"/>
              <a:t> σάρκωμα </a:t>
            </a:r>
            <a:r>
              <a:rPr lang="en-US" sz="2800" dirty="0"/>
              <a:t>(MIFS)</a:t>
            </a:r>
            <a:endParaRPr lang="el-GR" sz="2800" dirty="0"/>
          </a:p>
        </p:txBody>
      </p:sp>
      <p:sp>
        <p:nvSpPr>
          <p:cNvPr id="3" name="2 - TextBox"/>
          <p:cNvSpPr txBox="1"/>
          <p:nvPr/>
        </p:nvSpPr>
        <p:spPr>
          <a:xfrm>
            <a:off x="683568" y="980728"/>
            <a:ext cx="3672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Ορισμός: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Εντόπιση: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Ηλικία: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835696" y="98072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Διηθητικό, τοπικά επιθετικό </a:t>
            </a:r>
            <a:r>
              <a:rPr lang="el-GR" b="1" dirty="0" err="1"/>
              <a:t>ινοβλαστικό</a:t>
            </a:r>
            <a:r>
              <a:rPr lang="el-GR" b="1" dirty="0"/>
              <a:t> νεόπλασμα </a:t>
            </a:r>
            <a:r>
              <a:rPr lang="el-GR" dirty="0"/>
              <a:t>το οποίο εμφανίζεται στα</a:t>
            </a:r>
            <a:r>
              <a:rPr lang="el-GR" b="1" dirty="0"/>
              <a:t> άπω άκρα </a:t>
            </a:r>
            <a:r>
              <a:rPr lang="el-GR" dirty="0"/>
              <a:t>και χαρακτηρίζεται από </a:t>
            </a:r>
            <a:r>
              <a:rPr lang="el-GR" b="1" dirty="0"/>
              <a:t>πλειόμορφα </a:t>
            </a:r>
            <a:r>
              <a:rPr lang="el-GR" dirty="0" err="1"/>
              <a:t>ινοβλαστικά</a:t>
            </a:r>
            <a:r>
              <a:rPr lang="el-GR" dirty="0"/>
              <a:t> </a:t>
            </a:r>
            <a:r>
              <a:rPr lang="el-GR" b="1" dirty="0"/>
              <a:t>κύτταρα</a:t>
            </a:r>
            <a:r>
              <a:rPr lang="el-GR" dirty="0"/>
              <a:t> με προβάλλον πυρήνιο, </a:t>
            </a:r>
            <a:r>
              <a:rPr lang="el-GR" b="1" dirty="0" err="1"/>
              <a:t>μυξοειδές</a:t>
            </a:r>
            <a:r>
              <a:rPr lang="el-GR" dirty="0"/>
              <a:t> στρώμα  και ποικίλο φλεγμονώδες διήθημα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979712" y="2590066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Άκρα χείρα (60%) 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Άκρος πόδας και </a:t>
            </a:r>
            <a:r>
              <a:rPr lang="el-GR" dirty="0" err="1"/>
              <a:t>ποδοκνημική</a:t>
            </a:r>
            <a:r>
              <a:rPr lang="el-GR" dirty="0"/>
              <a:t> (20%)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Συνήθως στο υποδόριο (2/3 των περιπτώσεων)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Εγγύς περιοχές (5%)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691680" y="45718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Ευρεία ηλικιακή κατανομή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084168" y="6623774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539552" y="308312"/>
            <a:ext cx="8208912" cy="528400"/>
          </a:xfrm>
        </p:spPr>
        <p:txBody>
          <a:bodyPr/>
          <a:lstStyle/>
          <a:p>
            <a:pPr algn="ctr"/>
            <a:r>
              <a:rPr lang="el-GR" sz="2800" dirty="0" err="1"/>
              <a:t>Μυξοφλεγμονώδες</a:t>
            </a:r>
            <a:r>
              <a:rPr lang="el-GR" sz="2800" dirty="0"/>
              <a:t> </a:t>
            </a:r>
            <a:r>
              <a:rPr lang="el-GR" sz="2800" dirty="0" err="1"/>
              <a:t>ινοβλαστικό</a:t>
            </a:r>
            <a:r>
              <a:rPr lang="el-GR" sz="2800" dirty="0"/>
              <a:t> σάρκωμα </a:t>
            </a:r>
            <a:r>
              <a:rPr lang="en-US" sz="2800" dirty="0"/>
              <a:t>(MIFS)</a:t>
            </a:r>
            <a:r>
              <a:rPr lang="el-GR" sz="2800" dirty="0"/>
              <a:t> – Ιστολογική εικόνα (Ι)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331640" y="1988840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1.126 </a:t>
            </a:r>
            <a:r>
              <a:rPr lang="en-US" dirty="0"/>
              <a:t> Who page 116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n-US" dirty="0"/>
          </a:p>
          <a:p>
            <a:r>
              <a:rPr lang="en-US" dirty="0"/>
              <a:t>1.125B who page 116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283968" y="170080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Πολυοζώδης</a:t>
            </a:r>
            <a:r>
              <a:rPr lang="el-GR" dirty="0"/>
              <a:t> διηθητική αλλοίωση στον υποδόριο ιστό. Παρουσία λεμφοκυτταρικών αθροίσεων στο εν τω </a:t>
            </a:r>
            <a:r>
              <a:rPr lang="el-GR" dirty="0" err="1"/>
              <a:t>βάθει</a:t>
            </a:r>
            <a:r>
              <a:rPr lang="el-GR" dirty="0"/>
              <a:t> χόριο</a:t>
            </a:r>
          </a:p>
        </p:txBody>
      </p:sp>
      <p:pic>
        <p:nvPicPr>
          <p:cNvPr id="43010" name="Picture 2" descr="C:\Users\User\Desktop\Ινοβλστικός\9.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56992"/>
            <a:ext cx="7704856" cy="3378109"/>
          </a:xfrm>
          <a:prstGeom prst="rect">
            <a:avLst/>
          </a:prstGeom>
          <a:noFill/>
        </p:spPr>
      </p:pic>
      <p:pic>
        <p:nvPicPr>
          <p:cNvPr id="43011" name="Picture 3" descr="C:\Users\User\Desktop\Ινοβλστικός\9.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3137136" cy="2376264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539552" y="6273225"/>
            <a:ext cx="78488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err="1"/>
              <a:t>Μυξοειδές</a:t>
            </a:r>
            <a:r>
              <a:rPr lang="el-GR" sz="1600" b="1" dirty="0"/>
              <a:t> στρώμα παρουσία </a:t>
            </a:r>
            <a:r>
              <a:rPr lang="el-GR" sz="1600" b="1" dirty="0" err="1"/>
              <a:t>αιμοσιδηρίνης</a:t>
            </a:r>
            <a:r>
              <a:rPr lang="el-GR" sz="1600" b="1" dirty="0"/>
              <a:t>, αφρώδη </a:t>
            </a:r>
            <a:r>
              <a:rPr lang="el-GR" sz="1600" b="1" dirty="0" err="1"/>
              <a:t>ιστιοκύτταρα</a:t>
            </a:r>
            <a:r>
              <a:rPr lang="el-GR" sz="1600" b="1" dirty="0"/>
              <a:t>, διάσπαρτα ευμεγέθη κύτταρα με πυρήνιο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191672" y="6525344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accent1"/>
                </a:solidFill>
              </a:rPr>
              <a:t>WHO</a:t>
            </a:r>
            <a:r>
              <a:rPr lang="el-GR" sz="1000" i="1" dirty="0">
                <a:solidFill>
                  <a:schemeClr val="accent1"/>
                </a:solidFill>
              </a:rPr>
              <a:t>, </a:t>
            </a:r>
            <a:r>
              <a:rPr lang="en-US" sz="10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000" i="1" dirty="0" err="1">
                <a:solidFill>
                  <a:schemeClr val="accent1"/>
                </a:solidFill>
              </a:rPr>
              <a:t>Enzinger</a:t>
            </a:r>
            <a:r>
              <a:rPr lang="en-US" sz="10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41372" cy="528400"/>
          </a:xfrm>
        </p:spPr>
        <p:txBody>
          <a:bodyPr/>
          <a:lstStyle/>
          <a:p>
            <a:pPr algn="ctr"/>
            <a:r>
              <a:rPr lang="el-GR" sz="2800" dirty="0" err="1"/>
              <a:t>Μυξοφλεγμονώδες</a:t>
            </a:r>
            <a:r>
              <a:rPr lang="el-GR" sz="2800" dirty="0"/>
              <a:t> </a:t>
            </a:r>
            <a:r>
              <a:rPr lang="el-GR" sz="2800" dirty="0" err="1"/>
              <a:t>ινοβλαστικό</a:t>
            </a:r>
            <a:r>
              <a:rPr lang="el-GR" sz="2800" dirty="0"/>
              <a:t> σάρκωμα </a:t>
            </a:r>
            <a:r>
              <a:rPr lang="en-US" sz="2800" dirty="0"/>
              <a:t>(MIFS)</a:t>
            </a:r>
            <a:r>
              <a:rPr lang="el-GR" sz="2800" dirty="0"/>
              <a:t> – Ιστολογική εικόνα (ΙΙ)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043608" y="227687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1.127 </a:t>
            </a:r>
            <a:r>
              <a:rPr lang="en-US" dirty="0"/>
              <a:t>who page 117 ABC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427984" y="1087576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Άτυπα ευμεγέθη κύτταρα μονοπύρηνα ή ενίοτε διπύρηνη με </a:t>
            </a:r>
            <a:r>
              <a:rPr lang="el-GR" b="1" dirty="0"/>
              <a:t>λίαν προβάλλον πυρήνιο (τύπου </a:t>
            </a:r>
            <a:r>
              <a:rPr lang="en-US" b="1" dirty="0"/>
              <a:t>Hodgkin </a:t>
            </a:r>
            <a:r>
              <a:rPr lang="el-GR" b="1" dirty="0"/>
              <a:t>και </a:t>
            </a:r>
            <a:r>
              <a:rPr lang="en-US" b="1" dirty="0"/>
              <a:t> Reed-Sternberg)</a:t>
            </a:r>
            <a:r>
              <a:rPr lang="el-GR" b="1" dirty="0"/>
              <a:t> και άφθονα φλεγμονώδη κύτταρα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39552" y="52640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Λοιπά ευρήματα</a:t>
            </a:r>
            <a:r>
              <a:rPr lang="el-GR" dirty="0"/>
              <a:t>: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411760" y="5264040"/>
            <a:ext cx="5832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 err="1"/>
              <a:t>Εμπεριπόλεση</a:t>
            </a: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Κύτταρα με μορφολογία τύπου </a:t>
            </a:r>
            <a:r>
              <a:rPr lang="el-GR" dirty="0" err="1"/>
              <a:t>ψευδολιποβλάστης</a:t>
            </a: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Ελάχιστη </a:t>
            </a:r>
            <a:r>
              <a:rPr lang="el-GR" b="1" dirty="0" err="1"/>
              <a:t>μιτωτική</a:t>
            </a:r>
            <a:r>
              <a:rPr lang="el-GR" b="1" dirty="0"/>
              <a:t> δραστηριότητα</a:t>
            </a:r>
          </a:p>
        </p:txBody>
      </p:sp>
      <p:pic>
        <p:nvPicPr>
          <p:cNvPr id="44034" name="Picture 2" descr="C:\Users\User\Desktop\Ινοβλστικός\9.6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780928"/>
            <a:ext cx="4215966" cy="2880000"/>
          </a:xfrm>
          <a:prstGeom prst="rect">
            <a:avLst/>
          </a:prstGeom>
          <a:noFill/>
        </p:spPr>
      </p:pic>
      <p:pic>
        <p:nvPicPr>
          <p:cNvPr id="44035" name="Picture 3" descr="C:\Users\User\Desktop\Ινοβλστικός\9.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9040"/>
            <a:ext cx="4384211" cy="288000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683568" y="236304"/>
            <a:ext cx="8041372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Μυξοφλεγμονώδες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ινοβλαστικό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σάρκωμα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(MIFS)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– Ιστολογική εικόνα (ΙΙΙ)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39552" y="1236816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Μοριακή παθογένεια: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 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Κριτήρια διάγνωσης: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059832" y="1253659"/>
            <a:ext cx="5688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n-US" b="1" dirty="0"/>
              <a:t>t(1;10)</a:t>
            </a:r>
            <a:r>
              <a:rPr lang="el-GR" b="1" dirty="0"/>
              <a:t> </a:t>
            </a:r>
            <a:r>
              <a:rPr lang="el-GR" dirty="0"/>
              <a:t>σε ένα ποσοστό </a:t>
            </a:r>
            <a:r>
              <a:rPr lang="en-US" dirty="0"/>
              <a:t>MIFS</a:t>
            </a:r>
            <a:r>
              <a:rPr lang="el-GR" dirty="0"/>
              <a:t> συνηθέστερα όμως σε περιπτώσεις υβριδικές μεταξύ </a:t>
            </a:r>
            <a:r>
              <a:rPr lang="en-US" dirty="0"/>
              <a:t>MIFS</a:t>
            </a:r>
            <a:r>
              <a:rPr lang="el-GR" dirty="0"/>
              <a:t> και </a:t>
            </a:r>
            <a:r>
              <a:rPr lang="el-GR" dirty="0" err="1"/>
              <a:t>αιμοσιδηρωτικού</a:t>
            </a:r>
            <a:r>
              <a:rPr lang="el-GR" dirty="0"/>
              <a:t> </a:t>
            </a:r>
            <a:r>
              <a:rPr lang="el-GR" dirty="0" err="1"/>
              <a:t>ινολιπωματώδους</a:t>
            </a:r>
            <a:r>
              <a:rPr lang="el-GR" dirty="0"/>
              <a:t> όγκου (</a:t>
            </a:r>
            <a:r>
              <a:rPr lang="en-US" dirty="0"/>
              <a:t>HFLT)</a:t>
            </a: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n-US" b="1" dirty="0"/>
              <a:t>BRAF</a:t>
            </a:r>
            <a:r>
              <a:rPr lang="el-GR" b="1" dirty="0"/>
              <a:t> σύντηξη </a:t>
            </a:r>
            <a:r>
              <a:rPr lang="el-GR" dirty="0"/>
              <a:t>στο 1/3 </a:t>
            </a:r>
            <a:r>
              <a:rPr lang="en-US" dirty="0"/>
              <a:t>MIFS</a:t>
            </a: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Ενίσχυση </a:t>
            </a:r>
            <a:r>
              <a:rPr lang="en-US" b="1" dirty="0"/>
              <a:t>VGLL3 </a:t>
            </a:r>
            <a:r>
              <a:rPr lang="en-US" dirty="0"/>
              <a:t>(MIFS </a:t>
            </a:r>
            <a:r>
              <a:rPr lang="el-GR" dirty="0"/>
              <a:t>και </a:t>
            </a:r>
            <a:r>
              <a:rPr lang="en-US" dirty="0"/>
              <a:t>HFLT)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3059832" y="3717032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Εντόπιση σε </a:t>
            </a:r>
            <a:r>
              <a:rPr lang="el-GR" b="1" dirty="0"/>
              <a:t>άπω άκρα</a:t>
            </a:r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Άτυπα </a:t>
            </a:r>
            <a:r>
              <a:rPr lang="el-GR" b="1" dirty="0" err="1"/>
              <a:t>ινοβλαστικά</a:t>
            </a:r>
            <a:r>
              <a:rPr lang="el-GR" b="1" dirty="0"/>
              <a:t> </a:t>
            </a:r>
            <a:r>
              <a:rPr lang="el-GR" dirty="0"/>
              <a:t>κύτταρα με λίαν ευμέγεθες πυρήνιο</a:t>
            </a:r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Ψευδολιποβλάστες</a:t>
            </a:r>
            <a:endParaRPr lang="el-GR" b="1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Μικτού τύπου φλεγμονώδες διήθημα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75656" y="164296"/>
            <a:ext cx="6010500" cy="528400"/>
          </a:xfrm>
        </p:spPr>
        <p:txBody>
          <a:bodyPr/>
          <a:lstStyle/>
          <a:p>
            <a:pPr algn="ctr"/>
            <a:r>
              <a:rPr lang="el-GR" dirty="0"/>
              <a:t>Νεογνικό </a:t>
            </a:r>
            <a:r>
              <a:rPr lang="el-GR" dirty="0" err="1"/>
              <a:t>Ινοσάρκωμα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11560" y="1042858"/>
            <a:ext cx="4392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Ορισμός: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Εντόπιση: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Ηλικία: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763688" y="1052736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Κακοήθης </a:t>
            </a:r>
            <a:r>
              <a:rPr lang="el-GR" b="1" dirty="0" err="1"/>
              <a:t>ινοβλαστικός</a:t>
            </a:r>
            <a:r>
              <a:rPr lang="el-GR" b="1" dirty="0"/>
              <a:t> όγκος, κατά κανόνα της βρεφικής ηλικίας, ο </a:t>
            </a:r>
            <a:r>
              <a:rPr lang="el-GR" b="1" dirty="0" err="1"/>
              <a:t>οποιός</a:t>
            </a:r>
            <a:r>
              <a:rPr lang="el-GR" b="1" dirty="0"/>
              <a:t> συχνά φέρει </a:t>
            </a:r>
            <a:r>
              <a:rPr lang="en-US" b="1" dirty="0"/>
              <a:t>ETV6-NTRK3</a:t>
            </a:r>
            <a:r>
              <a:rPr lang="el-GR" b="1" dirty="0"/>
              <a:t> σύντηξη, αναπτύσσεται ταχέως, είναι τοπικά επιθετικός αλλά σπανίως </a:t>
            </a:r>
            <a:r>
              <a:rPr lang="el-GR" dirty="0" err="1"/>
              <a:t>μεθίσταται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1835696" y="2420888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Επιφανειακές και εν τω </a:t>
            </a:r>
            <a:r>
              <a:rPr lang="el-GR" b="1" dirty="0" err="1"/>
              <a:t>βάθει</a:t>
            </a:r>
            <a:r>
              <a:rPr lang="el-GR" b="1" dirty="0"/>
              <a:t> θέσεις άκρων &gt; κορμού &gt; κεφαλής – τραχήλου </a:t>
            </a:r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Σπάνια σε σπλάχνα, </a:t>
            </a:r>
            <a:r>
              <a:rPr lang="el-GR" dirty="0" err="1"/>
              <a:t>ενδοκοιλιακά</a:t>
            </a:r>
            <a:r>
              <a:rPr lang="el-GR" dirty="0"/>
              <a:t> ή </a:t>
            </a:r>
            <a:r>
              <a:rPr lang="el-GR" dirty="0" err="1"/>
              <a:t>ενδομυικά</a:t>
            </a:r>
            <a:r>
              <a:rPr lang="el-GR" dirty="0"/>
              <a:t> </a:t>
            </a:r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Αντίστοιχο του συγγενούς </a:t>
            </a:r>
            <a:r>
              <a:rPr lang="el-GR" dirty="0" err="1"/>
              <a:t>μεσοβλαστικού</a:t>
            </a:r>
            <a:r>
              <a:rPr lang="el-GR" dirty="0"/>
              <a:t> </a:t>
            </a:r>
            <a:r>
              <a:rPr lang="el-GR" dirty="0" err="1"/>
              <a:t>νεφρώματος</a:t>
            </a:r>
            <a:r>
              <a:rPr lang="el-GR" dirty="0"/>
              <a:t>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547664" y="4643844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&gt;75% τον 1</a:t>
            </a:r>
            <a:r>
              <a:rPr lang="el-GR" baseline="30000" dirty="0"/>
              <a:t>ου</a:t>
            </a:r>
            <a:r>
              <a:rPr lang="el-GR" dirty="0"/>
              <a:t> χρόνου, 15% τον 2</a:t>
            </a:r>
            <a:r>
              <a:rPr lang="el-GR" baseline="30000" dirty="0"/>
              <a:t>ο</a:t>
            </a:r>
            <a:r>
              <a:rPr lang="el-GR" dirty="0"/>
              <a:t> χρόνο, &lt;10% σε μεγαλύτερα παιδιά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1475656" y="164296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Νεογνικό </a:t>
            </a:r>
            <a:r>
              <a:rPr kumimoji="0" lang="el-GR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Ινοσάρκωμα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39552" y="105273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Μακροσκοπική εικόνα: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024336" y="1052736"/>
            <a:ext cx="594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Ευμεγέθης, πτωχά περιγεγραμμένη, διηθητική αλλοίωση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971600" y="256490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1.129 </a:t>
            </a:r>
            <a:r>
              <a:rPr lang="en-US" dirty="0"/>
              <a:t>who page 119</a:t>
            </a:r>
            <a:endParaRPr lang="el-GR" dirty="0"/>
          </a:p>
        </p:txBody>
      </p:sp>
      <p:pic>
        <p:nvPicPr>
          <p:cNvPr id="45058" name="Picture 2" descr="C:\Users\User\Desktop\Ινοβλστικός\9.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49874" y="450527"/>
            <a:ext cx="4965176" cy="7177707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191672" y="64533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0" y="44624"/>
            <a:ext cx="889248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Νεογνικό </a:t>
            </a:r>
            <a:r>
              <a:rPr kumimoji="0" lang="el-GR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Ινοσάρκωμα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– Ιστολογική εικόνα</a:t>
            </a:r>
            <a:r>
              <a:rPr kumimoji="0" lang="el-GR" sz="32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899592" y="15091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1.130 </a:t>
            </a:r>
            <a:r>
              <a:rPr lang="en-US" dirty="0"/>
              <a:t>ABD who page 120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788024" y="518153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1.131 who page 120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251520" y="4245432"/>
            <a:ext cx="43204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/>
              <a:t>Κυτταροβριθές</a:t>
            </a:r>
            <a:r>
              <a:rPr lang="el-GR" b="1" dirty="0"/>
              <a:t> νεόπλασμα με </a:t>
            </a:r>
            <a:r>
              <a:rPr lang="el-GR" b="1" dirty="0" err="1"/>
              <a:t>αιμαγγειοπερικιτωματώδες</a:t>
            </a:r>
            <a:r>
              <a:rPr lang="el-GR" b="1" dirty="0"/>
              <a:t> πρότυπο (Α) και περιοχή νέκρωσης ( </a:t>
            </a:r>
            <a:r>
              <a:rPr lang="el-GR" sz="2400" b="1" dirty="0"/>
              <a:t>*</a:t>
            </a:r>
            <a:r>
              <a:rPr lang="el-GR" b="1" dirty="0"/>
              <a:t> )</a:t>
            </a:r>
          </a:p>
          <a:p>
            <a:endParaRPr lang="en-US" dirty="0"/>
          </a:p>
          <a:p>
            <a:r>
              <a:rPr lang="el-GR" dirty="0" err="1"/>
              <a:t>Δεσμιδωτό</a:t>
            </a:r>
            <a:r>
              <a:rPr lang="el-GR" dirty="0"/>
              <a:t> πρότυπο ανάπτυξης (</a:t>
            </a:r>
            <a:r>
              <a:rPr lang="el-GR" b="1" dirty="0"/>
              <a:t>Β</a:t>
            </a:r>
            <a:r>
              <a:rPr lang="el-GR" dirty="0"/>
              <a:t>)</a:t>
            </a:r>
          </a:p>
          <a:p>
            <a:endParaRPr lang="el-GR" dirty="0"/>
          </a:p>
          <a:p>
            <a:r>
              <a:rPr lang="el-GR" dirty="0"/>
              <a:t>Ωοειδή ή </a:t>
            </a:r>
            <a:r>
              <a:rPr lang="el-GR" dirty="0" err="1"/>
              <a:t>υποστρόγγυλα</a:t>
            </a:r>
            <a:r>
              <a:rPr lang="el-GR" dirty="0"/>
              <a:t> κύτταρα </a:t>
            </a:r>
            <a:r>
              <a:rPr lang="en-US" dirty="0"/>
              <a:t>(</a:t>
            </a:r>
            <a:r>
              <a:rPr lang="en-US" b="1" dirty="0"/>
              <a:t>C</a:t>
            </a:r>
            <a:r>
              <a:rPr lang="en-US" dirty="0"/>
              <a:t>)</a:t>
            </a:r>
          </a:p>
          <a:p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611560" y="6239053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Αρχέγονα αστεροειδή κύτταρα εντός </a:t>
            </a:r>
            <a:r>
              <a:rPr lang="el-GR" b="1" dirty="0" err="1"/>
              <a:t>μυξοειδούς</a:t>
            </a:r>
            <a:r>
              <a:rPr lang="el-GR" b="1" dirty="0"/>
              <a:t> στρώματος</a:t>
            </a:r>
          </a:p>
        </p:txBody>
      </p:sp>
      <p:pic>
        <p:nvPicPr>
          <p:cNvPr id="46082" name="Picture 2" descr="C:\Users\User\Desktop\Ινοβλστικός\4.29E 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245432"/>
            <a:ext cx="4320480" cy="2314575"/>
          </a:xfrm>
          <a:prstGeom prst="rect">
            <a:avLst/>
          </a:prstGeom>
          <a:noFill/>
        </p:spPr>
      </p:pic>
      <p:pic>
        <p:nvPicPr>
          <p:cNvPr id="46083" name="Picture 3" descr="C:\Users\User\Desktop\Ινοβλστικός\4.29Abcd 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01017"/>
            <a:ext cx="8568952" cy="3744416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8028384" y="57302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*</a:t>
            </a:r>
            <a:endParaRPr lang="el-GR" sz="36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323528" y="201318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323528" y="3885392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endParaRPr lang="el-GR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4644008" y="388539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  <a:endParaRPr lang="el-GR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6191672" y="6525344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accent1"/>
                </a:solidFill>
              </a:rPr>
              <a:t>WHO</a:t>
            </a:r>
            <a:r>
              <a:rPr lang="el-GR" sz="1000" i="1" dirty="0">
                <a:solidFill>
                  <a:schemeClr val="accent1"/>
                </a:solidFill>
              </a:rPr>
              <a:t>, </a:t>
            </a:r>
            <a:r>
              <a:rPr lang="en-US" sz="10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000" i="1" dirty="0" err="1">
                <a:solidFill>
                  <a:schemeClr val="accent1"/>
                </a:solidFill>
              </a:rPr>
              <a:t>Enzinger</a:t>
            </a:r>
            <a:r>
              <a:rPr lang="en-US" sz="10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5150" y="246613"/>
            <a:ext cx="8441346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l-GR" spc="-5" dirty="0"/>
              <a:t>ΕΝΔΑΓΓΕΙΑΚΗ</a:t>
            </a:r>
            <a:r>
              <a:rPr lang="el-GR" dirty="0"/>
              <a:t> </a:t>
            </a:r>
            <a:r>
              <a:rPr lang="el-GR" spc="-15" dirty="0"/>
              <a:t>ΟΖΩΔΗΣ</a:t>
            </a:r>
            <a:r>
              <a:rPr lang="el-GR" spc="-30" dirty="0"/>
              <a:t> </a:t>
            </a:r>
            <a:r>
              <a:rPr lang="el-GR" spc="-10" dirty="0"/>
              <a:t>ΠΕΡΙΤΟΝΙΪΤΙΔΑ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395536" y="3943604"/>
            <a:ext cx="4039485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69875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sz="1800" spc="-5" dirty="0">
                <a:cs typeface="Calibri"/>
              </a:rPr>
              <a:t>&lt;30</a:t>
            </a:r>
            <a:r>
              <a:rPr sz="1800" spc="-3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ετών</a:t>
            </a:r>
            <a:endParaRPr sz="1800" dirty="0">
              <a:cs typeface="Calibri"/>
            </a:endParaRPr>
          </a:p>
          <a:p>
            <a:pPr marL="269875" indent="-2698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dirty="0">
                <a:cs typeface="Calibri"/>
              </a:rPr>
              <a:t>Μ</a:t>
            </a:r>
            <a:r>
              <a:rPr sz="1800" dirty="0" err="1">
                <a:cs typeface="Calibri"/>
              </a:rPr>
              <a:t>έγεθος</a:t>
            </a:r>
            <a:r>
              <a:rPr sz="1800" spc="-50" dirty="0">
                <a:cs typeface="Calibri"/>
              </a:rPr>
              <a:t> </a:t>
            </a:r>
            <a:r>
              <a:rPr sz="1800" dirty="0">
                <a:cs typeface="Calibri"/>
              </a:rPr>
              <a:t>έως</a:t>
            </a:r>
            <a:r>
              <a:rPr sz="1800" spc="-30" dirty="0">
                <a:cs typeface="Calibri"/>
              </a:rPr>
              <a:t> </a:t>
            </a:r>
            <a:r>
              <a:rPr sz="1800" dirty="0">
                <a:cs typeface="Calibri"/>
              </a:rPr>
              <a:t>2</a:t>
            </a:r>
            <a:r>
              <a:rPr sz="1800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εκ.</a:t>
            </a:r>
          </a:p>
          <a:p>
            <a:pPr marL="269875" indent="-2698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b="1" spc="-10" dirty="0">
                <a:solidFill>
                  <a:schemeClr val="accent1"/>
                </a:solidFill>
                <a:cs typeface="Calibri"/>
              </a:rPr>
              <a:t>Τ</a:t>
            </a:r>
            <a:r>
              <a:rPr sz="1800" b="1" spc="-10" dirty="0" err="1">
                <a:solidFill>
                  <a:schemeClr val="accent1"/>
                </a:solidFill>
                <a:cs typeface="Calibri"/>
              </a:rPr>
              <a:t>οίχωμα</a:t>
            </a:r>
            <a:r>
              <a:rPr sz="1800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μικρού</a:t>
            </a:r>
            <a:r>
              <a:rPr sz="1800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20" dirty="0" err="1">
                <a:solidFill>
                  <a:schemeClr val="accent1"/>
                </a:solidFill>
                <a:cs typeface="Calibri"/>
              </a:rPr>
              <a:t>και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chemeClr val="accent1"/>
                </a:solidFill>
                <a:cs typeface="Calibri"/>
              </a:rPr>
              <a:t>μέσου</a:t>
            </a:r>
            <a:r>
              <a:rPr lang="el-GR" b="1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chemeClr val="accent1"/>
                </a:solidFill>
                <a:cs typeface="Calibri"/>
              </a:rPr>
              <a:t>μεγέθους</a:t>
            </a:r>
            <a:r>
              <a:rPr sz="18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αρτηριών</a:t>
            </a:r>
            <a:r>
              <a:rPr sz="1800" b="1" spc="-2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ή</a:t>
            </a:r>
            <a:r>
              <a:rPr sz="1800" b="1" spc="-1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φλεβών</a:t>
            </a:r>
            <a:endParaRPr sz="1800" b="1" dirty="0">
              <a:solidFill>
                <a:schemeClr val="accent1"/>
              </a:solidFill>
              <a:cs typeface="Calibri"/>
            </a:endParaRPr>
          </a:p>
          <a:p>
            <a:pPr marL="269875" indent="-2698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dirty="0">
                <a:cs typeface="Calibri"/>
              </a:rPr>
              <a:t>Ά</a:t>
            </a:r>
            <a:r>
              <a:rPr sz="1800" dirty="0" err="1">
                <a:cs typeface="Calibri"/>
              </a:rPr>
              <a:t>νω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άκρα,</a:t>
            </a:r>
            <a:r>
              <a:rPr sz="1800" spc="-3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θωρακικό</a:t>
            </a:r>
            <a:r>
              <a:rPr sz="1800" spc="-4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τοίχωμα</a:t>
            </a:r>
            <a:endParaRPr sz="1800" dirty="0">
              <a:cs typeface="Calibri"/>
            </a:endParaRPr>
          </a:p>
          <a:p>
            <a:pPr marL="269875" indent="-2698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dirty="0">
                <a:cs typeface="Calibri"/>
              </a:rPr>
              <a:t>Α</a:t>
            </a:r>
            <a:r>
              <a:rPr sz="1800" dirty="0" err="1">
                <a:cs typeface="Calibri"/>
              </a:rPr>
              <a:t>ναπτύσσεται</a:t>
            </a:r>
            <a:r>
              <a:rPr sz="1800" spc="-6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πιο</a:t>
            </a:r>
            <a:r>
              <a:rPr sz="1800" spc="-35" dirty="0">
                <a:cs typeface="Calibri"/>
              </a:rPr>
              <a:t> </a:t>
            </a:r>
            <a:r>
              <a:rPr sz="1800" dirty="0">
                <a:cs typeface="Calibri"/>
              </a:rPr>
              <a:t>αργά</a:t>
            </a:r>
          </a:p>
          <a:p>
            <a:pPr marL="269875" indent="-2698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dirty="0">
                <a:cs typeface="Calibri"/>
              </a:rPr>
              <a:t>Α</a:t>
            </a:r>
            <a:r>
              <a:rPr sz="1800" dirty="0" err="1">
                <a:cs typeface="Calibri"/>
              </a:rPr>
              <a:t>νώδυνη</a:t>
            </a:r>
            <a:r>
              <a:rPr sz="1800" dirty="0">
                <a:cs typeface="Calibri"/>
              </a:rPr>
              <a:t>,</a:t>
            </a:r>
            <a:r>
              <a:rPr sz="1800" spc="-3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μονήρης</a:t>
            </a:r>
            <a:r>
              <a:rPr sz="1800" spc="-40" dirty="0">
                <a:cs typeface="Calibri"/>
              </a:rPr>
              <a:t> </a:t>
            </a:r>
            <a:r>
              <a:rPr sz="1800" dirty="0">
                <a:cs typeface="Calibri"/>
              </a:rPr>
              <a:t>στο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υποδόριο</a:t>
            </a:r>
            <a:endParaRPr sz="1800" dirty="0">
              <a:cs typeface="Calibri"/>
            </a:endParaRPr>
          </a:p>
          <a:p>
            <a:pPr marL="269875" indent="-269875">
              <a:lnSpc>
                <a:spcPct val="100000"/>
              </a:lnSpc>
              <a:spcBef>
                <a:spcPts val="5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b="1" spc="-10" dirty="0" err="1">
                <a:cs typeface="Calibri"/>
              </a:rPr>
              <a:t>Λι</a:t>
            </a:r>
            <a:r>
              <a:rPr sz="1800" b="1" spc="-10" dirty="0" err="1">
                <a:cs typeface="Calibri"/>
              </a:rPr>
              <a:t>γότερο</a:t>
            </a:r>
            <a:r>
              <a:rPr sz="1800" b="1" spc="-40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μυξοειδές</a:t>
            </a:r>
            <a:r>
              <a:rPr sz="1800" b="1" spc="-20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στρώμα</a:t>
            </a:r>
            <a:endParaRPr lang="en-US" sz="1800" b="1" dirty="0">
              <a:cs typeface="Calibri"/>
            </a:endParaRPr>
          </a:p>
          <a:p>
            <a:pPr marL="269875" indent="-269875">
              <a:lnSpc>
                <a:spcPct val="100000"/>
              </a:lnSpc>
              <a:spcBef>
                <a:spcPts val="5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b="1" dirty="0">
                <a:cs typeface="Calibri"/>
              </a:rPr>
              <a:t>Περισσότερα </a:t>
            </a:r>
            <a:r>
              <a:rPr lang="el-GR" b="1" dirty="0" err="1">
                <a:cs typeface="Calibri"/>
              </a:rPr>
              <a:t>οστεοκλαστικά</a:t>
            </a:r>
            <a:r>
              <a:rPr lang="el-GR" b="1" dirty="0">
                <a:cs typeface="Calibri"/>
              </a:rPr>
              <a:t> </a:t>
            </a:r>
            <a:r>
              <a:rPr lang="el-GR" b="1" dirty="0" err="1">
                <a:cs typeface="Calibri"/>
              </a:rPr>
              <a:t>τυπου</a:t>
            </a:r>
            <a:r>
              <a:rPr lang="el-GR" b="1" dirty="0">
                <a:cs typeface="Calibri"/>
              </a:rPr>
              <a:t> </a:t>
            </a:r>
            <a:r>
              <a:rPr lang="el-GR" b="1" dirty="0" err="1">
                <a:cs typeface="Calibri"/>
              </a:rPr>
              <a:t>γιγαντοκύτταρα</a:t>
            </a:r>
            <a:endParaRPr sz="1800" b="1" dirty="0">
              <a:cs typeface="Calibri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5868144" y="422108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Εικόνα  1.52Β  από σελ 49</a:t>
            </a:r>
            <a:r>
              <a:rPr lang="en-US" b="1" dirty="0"/>
              <a:t>WHO</a:t>
            </a:r>
            <a:endParaRPr lang="el-GR" b="1" dirty="0"/>
          </a:p>
        </p:txBody>
      </p:sp>
      <p:pic>
        <p:nvPicPr>
          <p:cNvPr id="1027" name="Picture 3" descr="C:\Users\User\Desktop\Ινοβλστικός\7.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348880"/>
            <a:ext cx="4300140" cy="3888432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755576" y="126876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7.15 </a:t>
            </a:r>
            <a:r>
              <a:rPr lang="en-US" dirty="0" err="1"/>
              <a:t>enzinger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8194" name="Picture 2" descr="C:\Users\User\Desktop\Ινοβλαστικός\7.15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505262" cy="2736304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6012160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- Έλλειψη"/>
          <p:cNvSpPr/>
          <p:nvPr/>
        </p:nvSpPr>
        <p:spPr>
          <a:xfrm>
            <a:off x="5580112" y="5661248"/>
            <a:ext cx="2952328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Έλλειψη"/>
          <p:cNvSpPr/>
          <p:nvPr/>
        </p:nvSpPr>
        <p:spPr>
          <a:xfrm>
            <a:off x="0" y="5589240"/>
            <a:ext cx="3851920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0" y="92288"/>
            <a:ext cx="889248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Νεογνικό </a:t>
            </a:r>
            <a:r>
              <a:rPr kumimoji="0" lang="el-G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Ινοσάρκωμα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– Ιστολογική εικόνα και </a:t>
            </a:r>
            <a:r>
              <a:rPr kumimoji="0" lang="el-G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Ανοσοφαινότυπος</a:t>
            </a:r>
            <a:r>
              <a:rPr kumimoji="0" lang="el-GR" sz="20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83568" y="1124744"/>
            <a:ext cx="59766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Λοιπά ευρήματα: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 err="1">
                <a:solidFill>
                  <a:schemeClr val="accent1"/>
                </a:solidFill>
              </a:rPr>
              <a:t>Ανοσοφαινότυπος</a:t>
            </a:r>
            <a:r>
              <a:rPr lang="el-GR" b="1" dirty="0">
                <a:solidFill>
                  <a:schemeClr val="accent1"/>
                </a:solidFill>
              </a:rPr>
              <a:t>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Μοριακά ευρήματα: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915816" y="1052736"/>
            <a:ext cx="3744416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Πυκνή χρόνια φλεγμονή 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Ευρεία διηθητική ανάπτυξη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Εστιακή νέκρωση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987824" y="2780928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Ποικίλλουσα έκφραση </a:t>
            </a:r>
            <a:r>
              <a:rPr lang="en-US" dirty="0"/>
              <a:t>SMA, CD34, S100,desmin</a:t>
            </a: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Πυρηνική έκφραση </a:t>
            </a:r>
            <a:r>
              <a:rPr lang="en-US" b="1" dirty="0" err="1"/>
              <a:t>PanTRK</a:t>
            </a:r>
            <a:r>
              <a:rPr lang="el-GR" b="1" dirty="0"/>
              <a:t> (</a:t>
            </a:r>
            <a:r>
              <a:rPr lang="en-US" b="1" dirty="0"/>
              <a:t> </a:t>
            </a:r>
            <a:r>
              <a:rPr lang="el-GR" b="1" dirty="0" err="1"/>
              <a:t>επι</a:t>
            </a:r>
            <a:r>
              <a:rPr lang="el-GR" b="1" dirty="0"/>
              <a:t> παρουσίας </a:t>
            </a:r>
            <a:r>
              <a:rPr lang="en-US" b="1" dirty="0"/>
              <a:t>NTRK </a:t>
            </a:r>
            <a:r>
              <a:rPr lang="el-GR" b="1" dirty="0"/>
              <a:t>συντήξεων)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987824" y="4077072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n-US" b="1" dirty="0"/>
              <a:t>ETV6 – NTRK3 </a:t>
            </a:r>
            <a:r>
              <a:rPr lang="el-GR" b="1" dirty="0"/>
              <a:t>σύντηξη (συνηθέστερα)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Άλλες συντήξεις που εμπλέκουν </a:t>
            </a:r>
            <a:r>
              <a:rPr lang="en-US" dirty="0"/>
              <a:t>NTRK1, BRAF, MET</a:t>
            </a:r>
            <a:endParaRPr lang="el-GR" dirty="0"/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>
            <a:off x="1835696" y="4509120"/>
            <a:ext cx="0" cy="1008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>
            <a:off x="3995936" y="6165304"/>
            <a:ext cx="144016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TextBox"/>
          <p:cNvSpPr txBox="1"/>
          <p:nvPr/>
        </p:nvSpPr>
        <p:spPr>
          <a:xfrm>
            <a:off x="323528" y="573325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bg1"/>
                </a:solidFill>
              </a:rPr>
              <a:t>Ογκογόνος</a:t>
            </a:r>
            <a:r>
              <a:rPr lang="el-GR" b="1" dirty="0">
                <a:solidFill>
                  <a:schemeClr val="bg1"/>
                </a:solidFill>
              </a:rPr>
              <a:t> ενεργοποίηση</a:t>
            </a:r>
          </a:p>
          <a:p>
            <a:pPr algn="ctr"/>
            <a:r>
              <a:rPr lang="el-GR" b="1" dirty="0">
                <a:solidFill>
                  <a:schemeClr val="bg1"/>
                </a:solidFill>
              </a:rPr>
              <a:t>Σηματοδότησης μέσω </a:t>
            </a:r>
            <a:r>
              <a:rPr lang="el-GR" b="1" dirty="0" err="1">
                <a:solidFill>
                  <a:schemeClr val="bg1"/>
                </a:solidFill>
              </a:rPr>
              <a:t>κινασών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5652120" y="59399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Θεραπευτική σημασία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6156176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92288"/>
            <a:ext cx="8640960" cy="528400"/>
          </a:xfrm>
        </p:spPr>
        <p:txBody>
          <a:bodyPr/>
          <a:lstStyle/>
          <a:p>
            <a:pPr algn="ctr"/>
            <a:r>
              <a:rPr lang="el-GR" dirty="0"/>
              <a:t>Έκφραση </a:t>
            </a:r>
            <a:r>
              <a:rPr lang="en-US" dirty="0"/>
              <a:t>Pan</a:t>
            </a:r>
            <a:r>
              <a:rPr lang="el-GR" dirty="0"/>
              <a:t>Τ</a:t>
            </a:r>
            <a:r>
              <a:rPr lang="en-US" dirty="0"/>
              <a:t>RK</a:t>
            </a:r>
            <a:r>
              <a:rPr lang="el-GR" dirty="0"/>
              <a:t> σε νεογνικό </a:t>
            </a:r>
            <a:r>
              <a:rPr lang="el-GR" dirty="0" err="1"/>
              <a:t>ινοσάρκωμα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755576" y="184482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1.132 </a:t>
            </a:r>
            <a:r>
              <a:rPr lang="en-US" dirty="0"/>
              <a:t>who page 121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323528" y="402606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Διαγνωστικά Κριτήρια: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987824" y="3933056"/>
            <a:ext cx="55446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Ηλικία &lt;2 έτη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Αρχέγονα ωοειδή κύτταρα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Δεσμιδωτό</a:t>
            </a:r>
            <a:r>
              <a:rPr lang="el-GR" b="1" dirty="0"/>
              <a:t> και </a:t>
            </a:r>
            <a:r>
              <a:rPr lang="el-GR" b="1" dirty="0" err="1"/>
              <a:t>αιμαγγειοπερικυτωματώδες</a:t>
            </a:r>
            <a:r>
              <a:rPr lang="el-GR" b="1" dirty="0"/>
              <a:t> </a:t>
            </a:r>
            <a:r>
              <a:rPr lang="el-GR" dirty="0"/>
              <a:t>πρότυπο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Μικτού τύπου φλεγμονή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n-US" b="1" dirty="0"/>
              <a:t>ETV6-NTRK3</a:t>
            </a:r>
            <a:r>
              <a:rPr lang="el-GR" dirty="0"/>
              <a:t> αναδιατάξεις </a:t>
            </a:r>
            <a:r>
              <a:rPr lang="en-US" dirty="0"/>
              <a:t>NTRK1, BRAF, MET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611560" y="206084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Θα </a:t>
            </a:r>
            <a:r>
              <a:rPr lang="el-GR" dirty="0" err="1"/>
              <a:t>μπεί</a:t>
            </a:r>
            <a:r>
              <a:rPr lang="el-GR" dirty="0"/>
              <a:t> από ομιλία μου για </a:t>
            </a:r>
            <a:r>
              <a:rPr lang="en-US" dirty="0"/>
              <a:t>NTRK</a:t>
            </a:r>
            <a:endParaRPr lang="el-GR" dirty="0"/>
          </a:p>
        </p:txBody>
      </p:sp>
      <p:pic>
        <p:nvPicPr>
          <p:cNvPr id="67586" name="Picture 2" descr="C:\Users\User\Desktop\Ινοβλστικός\presence nt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305163"/>
            <a:ext cx="4048908" cy="2339861"/>
          </a:xfrm>
          <a:prstGeom prst="rect">
            <a:avLst/>
          </a:prstGeom>
          <a:noFill/>
        </p:spPr>
      </p:pic>
      <p:pic>
        <p:nvPicPr>
          <p:cNvPr id="67587" name="Picture 3" descr="C:\Users\User\Desktop\Ινοβλστικός\panntr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504766" cy="2880320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4860032" y="1270501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FISH</a:t>
            </a:r>
            <a:r>
              <a:rPr lang="el-GR" b="1" dirty="0">
                <a:solidFill>
                  <a:schemeClr val="bg1"/>
                </a:solidFill>
              </a:rPr>
              <a:t> παρουσία </a:t>
            </a:r>
            <a:r>
              <a:rPr lang="en-US" b="1" dirty="0">
                <a:solidFill>
                  <a:schemeClr val="bg1"/>
                </a:solidFill>
              </a:rPr>
              <a:t>NTRK1 </a:t>
            </a:r>
            <a:r>
              <a:rPr lang="el-GR" b="1" dirty="0">
                <a:solidFill>
                  <a:schemeClr val="bg1"/>
                </a:solidFill>
              </a:rPr>
              <a:t>αναδιάταξης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11560" y="764704"/>
            <a:ext cx="37444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Πυρηνική έκφραση </a:t>
            </a:r>
            <a:r>
              <a:rPr lang="en-US" sz="1400" dirty="0" err="1"/>
              <a:t>PanTRK</a:t>
            </a:r>
            <a:r>
              <a:rPr lang="el-GR" sz="1400" dirty="0"/>
              <a:t> </a:t>
            </a:r>
            <a:r>
              <a:rPr lang="el-GR" sz="1400" dirty="0" err="1"/>
              <a:t>επι</a:t>
            </a:r>
            <a:r>
              <a:rPr lang="el-GR" sz="1400" dirty="0"/>
              <a:t> παρουσίας </a:t>
            </a:r>
            <a:r>
              <a:rPr lang="en-US" sz="1400" dirty="0"/>
              <a:t>ETV</a:t>
            </a:r>
            <a:r>
              <a:rPr lang="el-GR" sz="1400" dirty="0"/>
              <a:t>6</a:t>
            </a:r>
            <a:r>
              <a:rPr lang="en-US" sz="1400" dirty="0"/>
              <a:t>-NTRK3</a:t>
            </a:r>
            <a:endParaRPr lang="el-GR" sz="1400" dirty="0"/>
          </a:p>
        </p:txBody>
      </p:sp>
      <p:sp>
        <p:nvSpPr>
          <p:cNvPr id="14" name="13 - TextBox"/>
          <p:cNvSpPr txBox="1"/>
          <p:nvPr/>
        </p:nvSpPr>
        <p:spPr>
          <a:xfrm>
            <a:off x="2987824" y="357301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</a:rPr>
              <a:t>Marino </a:t>
            </a:r>
            <a:r>
              <a:rPr lang="en-US" sz="1400" i="1" dirty="0" err="1">
                <a:solidFill>
                  <a:schemeClr val="accent1"/>
                </a:solidFill>
              </a:rPr>
              <a:t>Int</a:t>
            </a:r>
            <a:r>
              <a:rPr lang="en-US" sz="1400" i="1" dirty="0">
                <a:solidFill>
                  <a:schemeClr val="accent1"/>
                </a:solidFill>
              </a:rPr>
              <a:t> J mol </a:t>
            </a:r>
            <a:r>
              <a:rPr lang="en-US" sz="1400" i="1" dirty="0" err="1">
                <a:solidFill>
                  <a:schemeClr val="accent1"/>
                </a:solidFill>
              </a:rPr>
              <a:t>Sci</a:t>
            </a:r>
            <a:r>
              <a:rPr lang="en-US" sz="1400" i="1" dirty="0">
                <a:solidFill>
                  <a:schemeClr val="accent1"/>
                </a:solidFill>
              </a:rPr>
              <a:t> 2020</a:t>
            </a:r>
            <a:endParaRPr lang="el-GR" sz="1400" i="1" dirty="0">
              <a:solidFill>
                <a:schemeClr val="accent1"/>
              </a:solidFill>
            </a:endParaRPr>
          </a:p>
          <a:p>
            <a:pPr algn="ctr"/>
            <a:endParaRPr lang="el-GR" sz="1400" dirty="0"/>
          </a:p>
        </p:txBody>
      </p:sp>
      <p:sp>
        <p:nvSpPr>
          <p:cNvPr id="15" name="14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03648" y="308312"/>
            <a:ext cx="6010500" cy="528400"/>
          </a:xfrm>
        </p:spPr>
        <p:txBody>
          <a:bodyPr/>
          <a:lstStyle/>
          <a:p>
            <a:pPr algn="ctr"/>
            <a:r>
              <a:rPr lang="el-GR" dirty="0" err="1"/>
              <a:t>Ινοσάρκωμα</a:t>
            </a:r>
            <a:r>
              <a:rPr lang="el-GR" dirty="0"/>
              <a:t> τύπου ενήλικος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827584" y="1124744"/>
            <a:ext cx="17281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Ορισμός: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Εντόπιση: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Ηλικία: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979712" y="1124744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Σπάνιος τύπος σαρκώματος αποτελούμενος από άτυπα </a:t>
            </a:r>
            <a:r>
              <a:rPr lang="el-GR" b="1" dirty="0" err="1"/>
              <a:t>μονόμορφα</a:t>
            </a:r>
            <a:r>
              <a:rPr lang="el-GR" b="1" dirty="0"/>
              <a:t> </a:t>
            </a:r>
            <a:r>
              <a:rPr lang="el-GR" b="1" dirty="0" err="1"/>
              <a:t>ινοβλαστικού</a:t>
            </a:r>
            <a:r>
              <a:rPr lang="el-GR" b="1" dirty="0"/>
              <a:t> τύπου κύτταρα με </a:t>
            </a:r>
            <a:r>
              <a:rPr lang="el-GR" b="1" dirty="0" err="1"/>
              <a:t>δεσμιδωτό</a:t>
            </a:r>
            <a:r>
              <a:rPr lang="el-GR" b="1" dirty="0"/>
              <a:t> πρότυπο και </a:t>
            </a:r>
            <a:r>
              <a:rPr lang="el-GR" b="1" dirty="0" err="1"/>
              <a:t>ποικίλλουα</a:t>
            </a:r>
            <a:r>
              <a:rPr lang="el-GR" b="1" dirty="0"/>
              <a:t> </a:t>
            </a:r>
            <a:r>
              <a:rPr lang="el-GR" b="1" dirty="0" err="1"/>
              <a:t>κολλαγονοποίηση</a:t>
            </a:r>
            <a:r>
              <a:rPr lang="el-GR" b="1" dirty="0"/>
              <a:t> – Παριστά διάγνωση εξ’ </a:t>
            </a:r>
            <a:r>
              <a:rPr lang="el-GR" b="1" dirty="0" err="1"/>
              <a:t>αποκλεισμου</a:t>
            </a:r>
            <a:endParaRPr lang="el-GR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2051720" y="522920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Εν τω </a:t>
            </a:r>
            <a:r>
              <a:rPr lang="el-GR" dirty="0" err="1"/>
              <a:t>βάθει</a:t>
            </a:r>
            <a:r>
              <a:rPr lang="el-GR" dirty="0"/>
              <a:t> τύπου άκρων, κορμού, κεφαλής/τραχήλου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691680" y="579597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Μέσης/μεγάλης ηλικίας άτομα, Α&gt;Γ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51520" y="630932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Σχέση με προηγηθείσα ακτινοθεραπεία 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83568" y="285293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Box 3.9 </a:t>
            </a:r>
            <a:r>
              <a:rPr lang="en-US" dirty="0" err="1"/>
              <a:t>Hornick</a:t>
            </a:r>
            <a:r>
              <a:rPr lang="en-US" dirty="0"/>
              <a:t> page 81</a:t>
            </a:r>
            <a:endParaRPr lang="el-GR" dirty="0"/>
          </a:p>
        </p:txBody>
      </p:sp>
      <p:pic>
        <p:nvPicPr>
          <p:cNvPr id="47106" name="Picture 2" descr="C:\Users\User\Desktop\Ινοβλστικός\box3.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348880"/>
            <a:ext cx="7848872" cy="2808312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0" y="20280"/>
            <a:ext cx="8964488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Ινοσάρκωμα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τύπου ενήλικος – Ιστολογική εικόνα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259632" y="98072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1.133 </a:t>
            </a:r>
            <a:r>
              <a:rPr lang="en-US" dirty="0"/>
              <a:t>C+D</a:t>
            </a:r>
            <a:r>
              <a:rPr lang="el-GR" dirty="0"/>
              <a:t> </a:t>
            </a:r>
            <a:r>
              <a:rPr lang="en-US" dirty="0"/>
              <a:t>page 122 WHO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-36512" y="3503811"/>
            <a:ext cx="7488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Μονόμορφα</a:t>
            </a:r>
            <a:r>
              <a:rPr lang="el-GR" b="1" dirty="0"/>
              <a:t> </a:t>
            </a:r>
            <a:r>
              <a:rPr lang="el-GR" b="1" dirty="0" err="1"/>
              <a:t>ατρακτόμορφα</a:t>
            </a:r>
            <a:r>
              <a:rPr lang="el-GR" b="1" dirty="0"/>
              <a:t> κύτταρα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 err="1"/>
              <a:t>Δεσμιδωτό</a:t>
            </a:r>
            <a:r>
              <a:rPr lang="el-GR" dirty="0"/>
              <a:t> πρότυπο </a:t>
            </a:r>
            <a:r>
              <a:rPr lang="en-US" b="1" dirty="0"/>
              <a:t>“</a:t>
            </a:r>
            <a:r>
              <a:rPr lang="el-GR" b="1" dirty="0"/>
              <a:t>δίκην </a:t>
            </a:r>
            <a:r>
              <a:rPr lang="el-GR" b="1" dirty="0" err="1"/>
              <a:t>ψαροκόκκαλου</a:t>
            </a:r>
            <a:r>
              <a:rPr lang="en-US" b="1" dirty="0"/>
              <a:t>”</a:t>
            </a:r>
            <a:r>
              <a:rPr lang="el-GR" b="1" dirty="0"/>
              <a:t> </a:t>
            </a:r>
            <a:r>
              <a:rPr lang="el-GR" dirty="0"/>
              <a:t>(</a:t>
            </a:r>
            <a:r>
              <a:rPr lang="el-GR" sz="2000" b="1" dirty="0"/>
              <a:t> * </a:t>
            </a:r>
            <a:r>
              <a:rPr lang="el-GR" dirty="0"/>
              <a:t>) 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Ατυπία</a:t>
            </a:r>
            <a:r>
              <a:rPr lang="el-GR" b="1" dirty="0"/>
              <a:t> έως μέτρια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Ποικίλλουσα </a:t>
            </a:r>
            <a:r>
              <a:rPr lang="el-GR" b="1" dirty="0" err="1"/>
              <a:t>μιτωτική</a:t>
            </a:r>
            <a:r>
              <a:rPr lang="el-GR" dirty="0"/>
              <a:t> δραστηριότητα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Ενίοτε </a:t>
            </a:r>
            <a:r>
              <a:rPr lang="el-GR" dirty="0" err="1"/>
              <a:t>κολλαγονοποίηση</a:t>
            </a:r>
            <a:r>
              <a:rPr lang="el-GR" dirty="0"/>
              <a:t> δίκην χηλοειδούς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Σπάνιες περιοχές τύπου </a:t>
            </a:r>
            <a:r>
              <a:rPr lang="el-GR" b="1" dirty="0" err="1"/>
              <a:t>δεσμοειδούς</a:t>
            </a:r>
            <a:r>
              <a:rPr lang="el-GR" b="1" dirty="0"/>
              <a:t> ινωμάτωσης 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Περιοχές νέκρωσης              </a:t>
            </a:r>
            <a:r>
              <a:rPr lang="en-US" dirty="0"/>
              <a:t>high grade </a:t>
            </a:r>
            <a:r>
              <a:rPr lang="el-GR" dirty="0"/>
              <a:t>όγκος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>
            <a:off x="2411760" y="6309320"/>
            <a:ext cx="64807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0" name="Picture 2" descr="C:\Users\User\Desktop\Ινοβλστικός\9.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61856" y="3262672"/>
            <a:ext cx="3068959" cy="3456384"/>
          </a:xfrm>
          <a:prstGeom prst="rect">
            <a:avLst/>
          </a:prstGeom>
          <a:noFill/>
        </p:spPr>
      </p:pic>
      <p:pic>
        <p:nvPicPr>
          <p:cNvPr id="48131" name="Picture 3" descr="C:\Users\User\Desktop\Ινοβλστικός\9.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886" y="476672"/>
            <a:ext cx="4324146" cy="2880000"/>
          </a:xfrm>
          <a:prstGeom prst="rect">
            <a:avLst/>
          </a:prstGeom>
          <a:noFill/>
        </p:spPr>
      </p:pic>
      <p:pic>
        <p:nvPicPr>
          <p:cNvPr id="48132" name="Picture 4" descr="C:\Users\User\Desktop\Ινοβλστικός\9.35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76672"/>
            <a:ext cx="3652660" cy="2880000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539552" y="2987660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5076056" y="2987660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grade</a:t>
            </a:r>
            <a:endParaRPr lang="el-GR" dirty="0"/>
          </a:p>
        </p:txBody>
      </p:sp>
      <p:cxnSp>
        <p:nvCxnSpPr>
          <p:cNvPr id="14" name="13 - Ευθύγραμμο βέλος σύνδεσης"/>
          <p:cNvCxnSpPr/>
          <p:nvPr/>
        </p:nvCxnSpPr>
        <p:spPr>
          <a:xfrm flipV="1">
            <a:off x="5292080" y="2996952"/>
            <a:ext cx="0" cy="2880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>
            <a:off x="827584" y="3068960"/>
            <a:ext cx="0" cy="2880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TextBox"/>
          <p:cNvSpPr txBox="1"/>
          <p:nvPr/>
        </p:nvSpPr>
        <p:spPr>
          <a:xfrm>
            <a:off x="5868144" y="5757063"/>
            <a:ext cx="936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/>
              <a:t>*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6191672" y="6475402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accent1"/>
                </a:solidFill>
              </a:rPr>
              <a:t>WHO</a:t>
            </a:r>
            <a:r>
              <a:rPr lang="el-GR" sz="1000" i="1" dirty="0">
                <a:solidFill>
                  <a:schemeClr val="accent1"/>
                </a:solidFill>
              </a:rPr>
              <a:t>, </a:t>
            </a:r>
            <a:r>
              <a:rPr lang="en-US" sz="10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000" i="1" dirty="0" err="1">
                <a:solidFill>
                  <a:schemeClr val="accent1"/>
                </a:solidFill>
              </a:rPr>
              <a:t>Enzinger</a:t>
            </a:r>
            <a:r>
              <a:rPr lang="en-US" sz="10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Ορθογώνιο"/>
          <p:cNvSpPr/>
          <p:nvPr/>
        </p:nvSpPr>
        <p:spPr>
          <a:xfrm>
            <a:off x="2627784" y="1412776"/>
            <a:ext cx="561662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1 - Τίτλος"/>
          <p:cNvSpPr txBox="1">
            <a:spLocks/>
          </p:cNvSpPr>
          <p:nvPr/>
        </p:nvSpPr>
        <p:spPr>
          <a:xfrm>
            <a:off x="0" y="236304"/>
            <a:ext cx="8964488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Ινοσάρκωμα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τύπου ενήλικος – Ιστολογική εικόνα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323528" y="980728"/>
            <a:ext cx="295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bg1"/>
                </a:solidFill>
              </a:rPr>
              <a:t>Α</a:t>
            </a:r>
            <a:r>
              <a:rPr lang="el-GR" b="1" dirty="0" err="1">
                <a:solidFill>
                  <a:schemeClr val="accent1"/>
                </a:solidFill>
              </a:rPr>
              <a:t>νοσοφαινότυπος</a:t>
            </a:r>
            <a:r>
              <a:rPr lang="el-GR" b="1" dirty="0">
                <a:solidFill>
                  <a:schemeClr val="accent1"/>
                </a:solidFill>
              </a:rPr>
              <a:t>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Πρόγνωση: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Μοριακά ευρήματα: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Διαγνωστικά κριτήρια: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699792" y="980728"/>
            <a:ext cx="6444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Ενίοτε εστιακή έκφραση </a:t>
            </a:r>
            <a:r>
              <a:rPr lang="en-US" dirty="0"/>
              <a:t>SMA</a:t>
            </a:r>
            <a:r>
              <a:rPr lang="el-GR" dirty="0"/>
              <a:t> ή </a:t>
            </a:r>
            <a:r>
              <a:rPr lang="en-US" dirty="0"/>
              <a:t> </a:t>
            </a:r>
            <a:r>
              <a:rPr lang="en-US" dirty="0" err="1"/>
              <a:t>calponin</a:t>
            </a:r>
            <a:r>
              <a:rPr lang="en-US" dirty="0"/>
              <a:t>, CD34 -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* CD34 +   </a:t>
            </a:r>
            <a:r>
              <a:rPr lang="el-GR" dirty="0">
                <a:solidFill>
                  <a:schemeClr val="bg1"/>
                </a:solidFill>
              </a:rPr>
              <a:t>        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Ινοσαρκωματώδες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DFSP</a:t>
            </a:r>
            <a:r>
              <a:rPr lang="el-GR" dirty="0">
                <a:solidFill>
                  <a:schemeClr val="bg1"/>
                </a:solidFill>
              </a:rPr>
              <a:t> ή υψηλού κινδύνου μονήρης ινώδης όγκος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835696" y="292494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&gt;80% θεωρούνται </a:t>
            </a:r>
            <a:r>
              <a:rPr lang="en-US" dirty="0"/>
              <a:t>high grade</a:t>
            </a:r>
            <a:r>
              <a:rPr lang="el-GR" dirty="0"/>
              <a:t>             2ετής επιβίωση &lt;70%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555776" y="342900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Σπάνια </a:t>
            </a:r>
            <a:r>
              <a:rPr lang="en-US" b="1" dirty="0"/>
              <a:t>NTRK3</a:t>
            </a:r>
            <a:r>
              <a:rPr lang="el-GR" b="1" dirty="0"/>
              <a:t> σύντηξη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771800" y="4293096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Ατρακτοκυτταρικό</a:t>
            </a:r>
            <a:r>
              <a:rPr lang="el-GR" b="1" dirty="0"/>
              <a:t> </a:t>
            </a:r>
            <a:r>
              <a:rPr lang="el-GR" b="1" dirty="0" err="1"/>
              <a:t>δεσμιδωτό</a:t>
            </a:r>
            <a:r>
              <a:rPr lang="el-GR" b="1" dirty="0"/>
              <a:t> με </a:t>
            </a:r>
            <a:r>
              <a:rPr lang="el-GR" b="1" dirty="0" err="1"/>
              <a:t>εώς</a:t>
            </a:r>
            <a:r>
              <a:rPr lang="el-GR" b="1" dirty="0"/>
              <a:t> μέτρια </a:t>
            </a:r>
            <a:r>
              <a:rPr lang="el-GR" b="1" dirty="0" err="1"/>
              <a:t>ατυπία</a:t>
            </a:r>
            <a:r>
              <a:rPr lang="el-GR" b="1" dirty="0"/>
              <a:t> </a:t>
            </a:r>
            <a:r>
              <a:rPr lang="el-GR" dirty="0"/>
              <a:t>νεόπλασμα</a:t>
            </a:r>
          </a:p>
          <a:p>
            <a:pPr marL="360363" indent="-36036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360363" indent="-36036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Απουσία μορφολογικών/ανοσοϊστοχημικών/μοριακών ευρημάτων των όγκων που περιλαμβάνονται στη διαφορική διάγνωση</a:t>
            </a:r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>
            <a:off x="5004048" y="3140968"/>
            <a:ext cx="5760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ύγραμμο βέλος σύνδεσης"/>
          <p:cNvCxnSpPr/>
          <p:nvPr/>
        </p:nvCxnSpPr>
        <p:spPr>
          <a:xfrm>
            <a:off x="3851920" y="1700808"/>
            <a:ext cx="576064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908448"/>
              </p:ext>
            </p:extLst>
          </p:nvPr>
        </p:nvGraphicFramePr>
        <p:xfrm>
          <a:off x="667486" y="969010"/>
          <a:ext cx="7777479" cy="3235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10565" marR="307975" indent="-39497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Δεσμοειδούς</a:t>
                      </a:r>
                      <a:r>
                        <a:rPr sz="18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τύπου </a:t>
                      </a:r>
                      <a:r>
                        <a:rPr sz="1800" b="1" spc="-3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ινωμάτωση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93420" marR="285115" indent="-40132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en-US" sz="1800" b="1" spc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        Low</a:t>
                      </a:r>
                      <a:r>
                        <a:rPr lang="en-US" sz="1800" b="1" spc="0" baseline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grade </a:t>
                      </a:r>
                      <a:r>
                        <a:rPr sz="1800" b="1" spc="-10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ινοσάρκωμα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Κυτταροβρίθεια</a:t>
                      </a:r>
                      <a:endParaRPr sz="1600" b="1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χαμηλή-μέτρια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χαμηλή-μέτρια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Υπερχρωμασία</a:t>
                      </a:r>
                      <a:endParaRPr sz="1600" b="1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Όχι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Ναι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Αλληλοεπικάλυψη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πυρήνων</a:t>
                      </a:r>
                      <a:endParaRPr sz="1600" b="1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συνήθως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όχι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Ναι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Πυρήνιο</a:t>
                      </a:r>
                      <a:endParaRPr sz="1600" b="1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lang="el-GR" sz="1800" b="1" spc="-5" dirty="0">
                          <a:latin typeface="Calibri"/>
                          <a:cs typeface="Calibri"/>
                        </a:rPr>
                        <a:t>Μη εμφανές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προέχον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Μιτώσεις</a:t>
                      </a:r>
                      <a:endParaRPr sz="1600" b="1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1/ο.π.μ.μ.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1-3/ο.π.μ.μ.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Νέκρωση</a:t>
                      </a:r>
                      <a:endParaRPr sz="1600" b="1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Όχι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Σπάνια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Διήθηση</a:t>
                      </a:r>
                      <a:r>
                        <a:rPr sz="16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5" dirty="0">
                          <a:latin typeface="Calibri"/>
                          <a:cs typeface="Calibri"/>
                        </a:rPr>
                        <a:t>τοιχώματος</a:t>
                      </a:r>
                      <a:r>
                        <a:rPr sz="16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αγγείων</a:t>
                      </a:r>
                      <a:endParaRPr sz="1600" b="1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Όχι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Σπάνια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520" y="164153"/>
            <a:ext cx="8568952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ΣΥΓΚΡΙΣΗ</a:t>
            </a:r>
            <a:r>
              <a:rPr sz="2800" spc="-40" dirty="0"/>
              <a:t> </a:t>
            </a:r>
            <a:r>
              <a:rPr sz="2800" spc="-20" dirty="0"/>
              <a:t>ΙΣΤΟΛΟΓΙΚΩΝ</a:t>
            </a:r>
            <a:r>
              <a:rPr sz="2800" spc="-55" dirty="0"/>
              <a:t> </a:t>
            </a:r>
            <a:r>
              <a:rPr sz="2800" spc="-15" dirty="0"/>
              <a:t>ΧΑΡΑΚΤΗΡΙΣΤΙΚΩΝ</a:t>
            </a:r>
            <a:endParaRPr sz="2800" dirty="0"/>
          </a:p>
        </p:txBody>
      </p:sp>
      <p:sp>
        <p:nvSpPr>
          <p:cNvPr id="5" name="4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95536" y="2042065"/>
            <a:ext cx="5904656" cy="4483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800" b="1" spc="-5" dirty="0">
                <a:solidFill>
                  <a:schemeClr val="accent1"/>
                </a:solidFill>
                <a:cs typeface="Calibri"/>
              </a:rPr>
              <a:t>Ορισμός: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l-GR" b="1" spc="-5" dirty="0">
              <a:solidFill>
                <a:schemeClr val="accent1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l-GR" b="1" spc="-5" dirty="0">
              <a:solidFill>
                <a:schemeClr val="accent1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cs typeface="Calibri"/>
            </a:endParaRPr>
          </a:p>
          <a:p>
            <a:pPr marL="12700" marR="671830">
              <a:lnSpc>
                <a:spcPct val="100000"/>
              </a:lnSpc>
            </a:pPr>
            <a:r>
              <a:rPr sz="1800" b="1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endParaRPr lang="el-GR" sz="1800" b="1" dirty="0">
              <a:solidFill>
                <a:schemeClr val="accent1"/>
              </a:solid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b="1" dirty="0">
              <a:solidFill>
                <a:schemeClr val="accent1"/>
              </a:solid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sz="1800" b="1" dirty="0">
              <a:solidFill>
                <a:schemeClr val="accent1"/>
              </a:solid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b="1" dirty="0">
              <a:solidFill>
                <a:schemeClr val="accent1"/>
              </a:solid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b="1" spc="-395" dirty="0">
              <a:solidFill>
                <a:schemeClr val="accent1"/>
              </a:solidFill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b="1" spc="-395" dirty="0">
              <a:solidFill>
                <a:schemeClr val="accent1"/>
              </a:solidFill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b="1" spc="-395" dirty="0">
              <a:solidFill>
                <a:schemeClr val="accent1"/>
              </a:solidFill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b="1" spc="-395" dirty="0">
              <a:solidFill>
                <a:schemeClr val="accent1"/>
              </a:solidFill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574040">
              <a:lnSpc>
                <a:spcPct val="100000"/>
              </a:lnSpc>
            </a:pPr>
            <a:r>
              <a:rPr sz="1800" b="1" spc="-10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</a:t>
            </a: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sz="1800" b="1" spc="-10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</a:t>
            </a:r>
            <a:endParaRPr lang="el-GR" sz="1800" b="1" spc="-10" dirty="0">
              <a:solidFill>
                <a:schemeClr val="accent1"/>
              </a:solidFill>
              <a:cs typeface="Calibri"/>
            </a:endParaRPr>
          </a:p>
          <a:p>
            <a:pPr marL="12700" marR="574040">
              <a:lnSpc>
                <a:spcPct val="100000"/>
              </a:lnSpc>
            </a:pPr>
            <a:endParaRPr lang="el-GR" sz="1800" spc="-10" dirty="0">
              <a:cs typeface="Calibri"/>
            </a:endParaRPr>
          </a:p>
          <a:p>
            <a:pPr marL="12700" marR="57404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endParaRPr sz="1800" dirty="0">
              <a:cs typeface="Calibri"/>
            </a:endParaRPr>
          </a:p>
        </p:txBody>
      </p:sp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1331640" y="44624"/>
            <a:ext cx="6010500" cy="528400"/>
          </a:xfrm>
        </p:spPr>
        <p:txBody>
          <a:bodyPr/>
          <a:lstStyle/>
          <a:p>
            <a:pPr algn="ctr"/>
            <a:r>
              <a:rPr lang="el-GR" dirty="0"/>
              <a:t>Μυξοϊνοσάρκωμα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835696" y="109736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1.134</a:t>
            </a:r>
            <a:r>
              <a:rPr lang="el-GR" baseline="30000" dirty="0"/>
              <a:t>Α</a:t>
            </a:r>
            <a:r>
              <a:rPr lang="el-GR" dirty="0"/>
              <a:t> </a:t>
            </a:r>
            <a:r>
              <a:rPr lang="en-US" dirty="0"/>
              <a:t>who page 124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1403648" y="1985263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spc="-5" dirty="0">
                <a:cs typeface="Calibri"/>
              </a:rPr>
              <a:t>Φάσμα</a:t>
            </a:r>
            <a:r>
              <a:rPr lang="el-GR" b="1" spc="-30" dirty="0">
                <a:cs typeface="Calibri"/>
              </a:rPr>
              <a:t> </a:t>
            </a:r>
            <a:r>
              <a:rPr lang="el-GR" b="1" spc="-15" dirty="0">
                <a:cs typeface="Calibri"/>
              </a:rPr>
              <a:t>κακοήθων</a:t>
            </a:r>
            <a:r>
              <a:rPr lang="el-GR" b="1" spc="-35" dirty="0">
                <a:cs typeface="Calibri"/>
              </a:rPr>
              <a:t> </a:t>
            </a:r>
            <a:r>
              <a:rPr lang="el-GR" b="1" spc="-35" dirty="0" err="1">
                <a:cs typeface="Calibri"/>
              </a:rPr>
              <a:t>ινοβλαστικών</a:t>
            </a:r>
            <a:r>
              <a:rPr lang="el-GR" b="1" spc="-35" dirty="0">
                <a:cs typeface="Calibri"/>
              </a:rPr>
              <a:t>  </a:t>
            </a:r>
            <a:r>
              <a:rPr lang="el-GR" b="1" spc="-10" dirty="0">
                <a:cs typeface="Calibri"/>
              </a:rPr>
              <a:t>νεοπλασμάτων </a:t>
            </a:r>
            <a:r>
              <a:rPr lang="el-GR" b="1" dirty="0">
                <a:cs typeface="Calibri"/>
              </a:rPr>
              <a:t>με</a:t>
            </a:r>
            <a:r>
              <a:rPr lang="el-GR" b="1" spc="-15" dirty="0">
                <a:cs typeface="Calibri"/>
              </a:rPr>
              <a:t> ποικίλο </a:t>
            </a:r>
            <a:r>
              <a:rPr lang="el-GR" b="1" spc="-5" dirty="0" err="1">
                <a:cs typeface="Calibri"/>
              </a:rPr>
              <a:t>μυξοειδές</a:t>
            </a:r>
            <a:r>
              <a:rPr lang="el-GR" b="1" spc="-5" dirty="0">
                <a:cs typeface="Calibri"/>
              </a:rPr>
              <a:t> </a:t>
            </a:r>
            <a:r>
              <a:rPr lang="el-GR" b="1" dirty="0">
                <a:cs typeface="Calibri"/>
              </a:rPr>
              <a:t>στρώμα, πυρηνικό </a:t>
            </a:r>
            <a:r>
              <a:rPr lang="el-GR" b="1" dirty="0" err="1">
                <a:cs typeface="Calibri"/>
              </a:rPr>
              <a:t>πλειομορφισμό</a:t>
            </a:r>
            <a:r>
              <a:rPr lang="el-GR" b="1" dirty="0">
                <a:cs typeface="Calibri"/>
              </a:rPr>
              <a:t> και </a:t>
            </a:r>
            <a:r>
              <a:rPr lang="el-GR" b="1" dirty="0" err="1">
                <a:cs typeface="Calibri"/>
              </a:rPr>
              <a:t>κεκαμμένα</a:t>
            </a:r>
            <a:r>
              <a:rPr lang="el-GR" b="1" dirty="0">
                <a:cs typeface="Calibri"/>
              </a:rPr>
              <a:t> αγγεία</a:t>
            </a:r>
          </a:p>
          <a:p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1547664" y="3087450"/>
            <a:ext cx="7056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671830">
              <a:lnSpc>
                <a:spcPct val="100000"/>
              </a:lnSpc>
            </a:pPr>
            <a:r>
              <a:rPr lang="el-GR" b="1" spc="-5" dirty="0">
                <a:cs typeface="Calibri"/>
              </a:rPr>
              <a:t>Άκρα</a:t>
            </a:r>
            <a:r>
              <a:rPr lang="el-GR" spc="-5" dirty="0">
                <a:cs typeface="Calibri"/>
              </a:rPr>
              <a:t> </a:t>
            </a:r>
            <a:r>
              <a:rPr lang="el-GR" spc="-10" dirty="0">
                <a:cs typeface="Calibri"/>
              </a:rPr>
              <a:t>(</a:t>
            </a:r>
            <a:r>
              <a:rPr lang="el-GR" spc="-10" dirty="0" err="1">
                <a:cs typeface="Calibri"/>
              </a:rPr>
              <a:t>άνω&gt;κάτω</a:t>
            </a:r>
            <a:r>
              <a:rPr lang="el-GR" spc="-10" dirty="0">
                <a:cs typeface="Calibri"/>
              </a:rPr>
              <a:t>), </a:t>
            </a:r>
            <a:r>
              <a:rPr lang="el-GR" spc="-5" dirty="0">
                <a:cs typeface="Calibri"/>
              </a:rPr>
              <a:t>σπάνια σε </a:t>
            </a:r>
            <a:r>
              <a:rPr lang="el-GR" spc="-10" dirty="0">
                <a:cs typeface="Calibri"/>
              </a:rPr>
              <a:t>θώρακα, κεφαλή-τράχηλο</a:t>
            </a:r>
            <a:r>
              <a:rPr lang="el-GR" dirty="0">
                <a:cs typeface="Calibri"/>
              </a:rPr>
              <a:t>, </a:t>
            </a:r>
            <a:r>
              <a:rPr lang="el-GR" spc="-395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σπανιότατα</a:t>
            </a:r>
            <a:r>
              <a:rPr lang="el-GR" b="1" dirty="0">
                <a:cs typeface="Calibri"/>
              </a:rPr>
              <a:t> </a:t>
            </a:r>
            <a:r>
              <a:rPr lang="el-GR" b="1" spc="-10" dirty="0" err="1">
                <a:cs typeface="Calibri"/>
              </a:rPr>
              <a:t>οπισθοπεριτόναιο</a:t>
            </a:r>
            <a:endParaRPr lang="el-GR" dirty="0">
              <a:cs typeface="Calibri"/>
            </a:endParaRPr>
          </a:p>
          <a:p>
            <a:pPr marL="12700" marR="574040">
              <a:lnSpc>
                <a:spcPct val="100000"/>
              </a:lnSpc>
            </a:pPr>
            <a:r>
              <a:rPr lang="el-GR" spc="-5" dirty="0">
                <a:cs typeface="Calibri"/>
              </a:rPr>
              <a:t>Επιφανειακό: πολλαπλοί όζοι. </a:t>
            </a:r>
            <a:r>
              <a:rPr lang="el-GR" spc="-20" dirty="0">
                <a:cs typeface="Calibri"/>
              </a:rPr>
              <a:t>50% </a:t>
            </a:r>
            <a:r>
              <a:rPr lang="el-GR" spc="-10" dirty="0">
                <a:cs typeface="Calibri"/>
              </a:rPr>
              <a:t>χόριο/υποδόριο</a:t>
            </a:r>
            <a:endParaRPr lang="el-GR" spc="-5" dirty="0">
              <a:cs typeface="Calibri"/>
            </a:endParaRPr>
          </a:p>
          <a:p>
            <a:pPr marL="12700" marR="574040">
              <a:lnSpc>
                <a:spcPct val="100000"/>
              </a:lnSpc>
            </a:pPr>
            <a:r>
              <a:rPr lang="el-GR" dirty="0">
                <a:cs typeface="Calibri"/>
              </a:rPr>
              <a:t>Εν </a:t>
            </a:r>
            <a:r>
              <a:rPr lang="el-GR" spc="-5" dirty="0">
                <a:cs typeface="Calibri"/>
              </a:rPr>
              <a:t>τω </a:t>
            </a:r>
            <a:r>
              <a:rPr lang="el-GR" dirty="0" err="1">
                <a:cs typeface="Calibri"/>
              </a:rPr>
              <a:t>βάθει</a:t>
            </a:r>
            <a:r>
              <a:rPr lang="el-GR" dirty="0">
                <a:cs typeface="Calibri"/>
              </a:rPr>
              <a:t>: </a:t>
            </a:r>
            <a:r>
              <a:rPr lang="el-GR" spc="-5" dirty="0">
                <a:cs typeface="Calibri"/>
              </a:rPr>
              <a:t>μονήρης </a:t>
            </a:r>
            <a:r>
              <a:rPr lang="el-GR" spc="-10" dirty="0">
                <a:cs typeface="Calibri"/>
              </a:rPr>
              <a:t>μάζα, διηθητικά </a:t>
            </a:r>
            <a:r>
              <a:rPr lang="el-GR" spc="-5" dirty="0">
                <a:cs typeface="Calibri"/>
              </a:rPr>
              <a:t>όρια. </a:t>
            </a:r>
            <a:r>
              <a:rPr lang="el-GR" spc="-395" dirty="0">
                <a:cs typeface="Calibri"/>
              </a:rPr>
              <a:t> </a:t>
            </a:r>
          </a:p>
          <a:p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2483768" y="530120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cs typeface="Calibri"/>
              </a:rPr>
              <a:t>Ανώδυνος,</a:t>
            </a:r>
            <a:r>
              <a:rPr lang="el-GR" spc="-2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αργά</a:t>
            </a:r>
            <a:r>
              <a:rPr lang="el-GR" spc="-2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διογκούμενος</a:t>
            </a:r>
            <a:r>
              <a:rPr lang="el-GR" spc="-25" dirty="0">
                <a:cs typeface="Calibri"/>
              </a:rPr>
              <a:t> </a:t>
            </a:r>
            <a:r>
              <a:rPr lang="el-GR" spc="-10" dirty="0">
                <a:cs typeface="Calibri"/>
              </a:rPr>
              <a:t>όγκος.</a:t>
            </a:r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1187624" y="5901079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l-GR" spc="-5" dirty="0">
                <a:cs typeface="Calibri"/>
              </a:rPr>
              <a:t>Ενήλικες,</a:t>
            </a:r>
            <a:r>
              <a:rPr lang="el-GR" spc="-20" dirty="0">
                <a:cs typeface="Calibri"/>
              </a:rPr>
              <a:t> </a:t>
            </a:r>
            <a:r>
              <a:rPr lang="el-GR" spc="-10" dirty="0">
                <a:cs typeface="Calibri"/>
              </a:rPr>
              <a:t>κυρίως</a:t>
            </a:r>
            <a:r>
              <a:rPr lang="el-GR" spc="-20" dirty="0">
                <a:cs typeface="Calibri"/>
              </a:rPr>
              <a:t> </a:t>
            </a:r>
            <a:r>
              <a:rPr lang="el-GR" dirty="0">
                <a:cs typeface="Calibri"/>
              </a:rPr>
              <a:t>άνδρες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l-GR" spc="-5" dirty="0">
                <a:cs typeface="Calibri"/>
              </a:rPr>
              <a:t>Επαναλαμβανόμενες</a:t>
            </a:r>
            <a:r>
              <a:rPr lang="el-GR" spc="-10" dirty="0">
                <a:cs typeface="Calibri"/>
              </a:rPr>
              <a:t> τοπικές</a:t>
            </a:r>
            <a:r>
              <a:rPr lang="el-GR" spc="1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υποτροπές</a:t>
            </a:r>
            <a:r>
              <a:rPr lang="el-GR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50-60%.</a:t>
            </a:r>
            <a:r>
              <a:rPr lang="el-GR" spc="1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Μεταστάσεις </a:t>
            </a:r>
            <a:r>
              <a:rPr lang="el-GR" dirty="0">
                <a:cs typeface="Calibri"/>
              </a:rPr>
              <a:t>οστά, </a:t>
            </a:r>
            <a:r>
              <a:rPr lang="el-GR" spc="-5" dirty="0">
                <a:cs typeface="Calibri"/>
              </a:rPr>
              <a:t>πνεύμονες.</a:t>
            </a:r>
            <a:endParaRPr lang="el-GR" dirty="0">
              <a:cs typeface="Calibri"/>
            </a:endParaRPr>
          </a:p>
          <a:p>
            <a:endParaRPr lang="el-GR" dirty="0"/>
          </a:p>
        </p:txBody>
      </p:sp>
      <p:pic>
        <p:nvPicPr>
          <p:cNvPr id="62466" name="Picture 2" descr="C:\Users\User\Desktop\Ινοβλστικός\1.134wh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21296"/>
            <a:ext cx="5695404" cy="1428750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5868144" y="6454497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395536" y="4510861"/>
            <a:ext cx="784887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Μορφολογία </a:t>
            </a:r>
            <a:r>
              <a:rPr lang="el-GR" dirty="0" err="1">
                <a:solidFill>
                  <a:schemeClr val="bg1"/>
                </a:solidFill>
              </a:rPr>
              <a:t>μυξοϊνοσαρκώματος</a:t>
            </a:r>
            <a:r>
              <a:rPr lang="el-GR" dirty="0">
                <a:solidFill>
                  <a:schemeClr val="bg1"/>
                </a:solidFill>
              </a:rPr>
              <a:t> στο </a:t>
            </a:r>
            <a:r>
              <a:rPr lang="el-GR" dirty="0" err="1">
                <a:solidFill>
                  <a:schemeClr val="bg1"/>
                </a:solidFill>
              </a:rPr>
              <a:t>οπισθοπεριτόναιο</a:t>
            </a:r>
            <a:r>
              <a:rPr lang="el-GR" dirty="0">
                <a:solidFill>
                  <a:schemeClr val="bg1"/>
                </a:solidFill>
              </a:rPr>
              <a:t>       </a:t>
            </a:r>
            <a:r>
              <a:rPr lang="el-GR" dirty="0" err="1">
                <a:solidFill>
                  <a:schemeClr val="bg1"/>
                </a:solidFill>
              </a:rPr>
              <a:t>αποδιαφοροποιημένο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λιποσάρκωμα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15" name="14 - Γωνιακή σύνδεση"/>
          <p:cNvCxnSpPr/>
          <p:nvPr/>
        </p:nvCxnSpPr>
        <p:spPr>
          <a:xfrm>
            <a:off x="1763688" y="4869160"/>
            <a:ext cx="504056" cy="144016"/>
          </a:xfrm>
          <a:prstGeom prst="bentConnector3">
            <a:avLst>
              <a:gd name="adj1" fmla="val -353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- Τίτλος"/>
          <p:cNvSpPr txBox="1">
            <a:spLocks/>
          </p:cNvSpPr>
          <p:nvPr/>
        </p:nvSpPr>
        <p:spPr>
          <a:xfrm>
            <a:off x="323528" y="167099"/>
            <a:ext cx="8748464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Μυξοϊνοσάρκωμα – Ιστολογική εικόνα</a:t>
            </a:r>
            <a:r>
              <a:rPr kumimoji="0" lang="el-GR" sz="32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(Ι)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1547664" y="911523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5.14 A+B </a:t>
            </a:r>
            <a:r>
              <a:rPr lang="en-US" dirty="0" err="1"/>
              <a:t>Hornick</a:t>
            </a:r>
            <a:r>
              <a:rPr lang="en-US" dirty="0"/>
              <a:t> 149</a:t>
            </a:r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395536" y="3651989"/>
            <a:ext cx="6048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Πολυοζώδες</a:t>
            </a:r>
            <a:r>
              <a:rPr lang="el-GR" b="1" dirty="0"/>
              <a:t> πρότυπο 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Εναλλαγή </a:t>
            </a:r>
            <a:r>
              <a:rPr lang="el-GR" b="1" dirty="0" err="1"/>
              <a:t>υποκυτταρικών</a:t>
            </a:r>
            <a:r>
              <a:rPr lang="el-GR" b="1" dirty="0"/>
              <a:t> και </a:t>
            </a:r>
            <a:r>
              <a:rPr lang="el-GR" b="1" dirty="0" err="1"/>
              <a:t>κυτταροβριθών</a:t>
            </a:r>
            <a:r>
              <a:rPr lang="el-GR" b="1" dirty="0"/>
              <a:t> περιοχών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Χαμηλής κακοήθειας</a:t>
            </a:r>
            <a:r>
              <a:rPr lang="el-GR" dirty="0"/>
              <a:t> όγκοι: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3563888" y="5258524"/>
            <a:ext cx="525658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l-GR" b="1" dirty="0"/>
              <a:t>Άφθονο </a:t>
            </a:r>
            <a:r>
              <a:rPr lang="el-GR" b="1" dirty="0" err="1"/>
              <a:t>μυξοειδές</a:t>
            </a:r>
            <a:r>
              <a:rPr lang="el-GR" b="1" dirty="0"/>
              <a:t> </a:t>
            </a:r>
            <a:r>
              <a:rPr lang="el-GR" dirty="0"/>
              <a:t>στρώμα 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l-GR" dirty="0"/>
              <a:t>Διάσπαρτα </a:t>
            </a:r>
            <a:r>
              <a:rPr lang="el-GR" b="1" dirty="0"/>
              <a:t>πλειόμορφα κύτταρα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l-GR" b="1" dirty="0" err="1"/>
              <a:t>Κεκαμμένα</a:t>
            </a:r>
            <a:r>
              <a:rPr lang="el-GR" b="1" dirty="0"/>
              <a:t> προβάλλοντα αγγεία </a:t>
            </a:r>
          </a:p>
        </p:txBody>
      </p:sp>
      <p:pic>
        <p:nvPicPr>
          <p:cNvPr id="49154" name="Picture 2" descr="C:\Users\User\Desktop\Ινοβλστικός\5.14ab 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5499"/>
            <a:ext cx="8237292" cy="2952328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- Τίτλος"/>
          <p:cNvSpPr txBox="1">
            <a:spLocks/>
          </p:cNvSpPr>
          <p:nvPr/>
        </p:nvSpPr>
        <p:spPr>
          <a:xfrm>
            <a:off x="323528" y="146293"/>
            <a:ext cx="8748464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Μυξοϊνοσάρκωμα – Ιστολογική εικόνα</a:t>
            </a:r>
            <a:r>
              <a:rPr kumimoji="0" lang="el-GR" sz="32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(ΙΙ)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187624" y="1322765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5.14 </a:t>
            </a:r>
            <a:r>
              <a:rPr lang="en-US" dirty="0"/>
              <a:t>C+D </a:t>
            </a:r>
            <a:r>
              <a:rPr lang="en-US" dirty="0" err="1"/>
              <a:t>hornick</a:t>
            </a:r>
            <a:r>
              <a:rPr lang="en-US" dirty="0"/>
              <a:t> 149</a:t>
            </a:r>
            <a:endParaRPr lang="el-GR" dirty="0"/>
          </a:p>
        </p:txBody>
      </p:sp>
      <p:pic>
        <p:nvPicPr>
          <p:cNvPr id="50178" name="Picture 2" descr="C:\Users\User\Desktop\Ινοβλστικός\5.14cd 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46701"/>
            <a:ext cx="8749250" cy="4824536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4860032" y="5139189"/>
            <a:ext cx="3600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Υψηλής κακοήθειας, κυρίως </a:t>
            </a:r>
            <a:r>
              <a:rPr lang="el-GR" sz="1400" b="1" dirty="0" err="1"/>
              <a:t>κυτταροβριθές</a:t>
            </a:r>
            <a:r>
              <a:rPr lang="el-GR" sz="1400" b="1" dirty="0"/>
              <a:t> νεόπλασμα χωρίς </a:t>
            </a:r>
            <a:r>
              <a:rPr lang="el-GR" sz="1400" b="1" dirty="0" err="1"/>
              <a:t>μυξωματώδες</a:t>
            </a:r>
            <a:r>
              <a:rPr lang="el-GR" sz="1400" b="1" dirty="0"/>
              <a:t> στρώμα, </a:t>
            </a:r>
            <a:r>
              <a:rPr lang="el-GR" sz="1400" b="1" dirty="0" err="1"/>
              <a:t>επιθηλιοειδής</a:t>
            </a:r>
            <a:r>
              <a:rPr lang="el-GR" sz="1400" b="1" dirty="0"/>
              <a:t> ή πλειόμορφη μορφολογία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51520" y="5139189"/>
            <a:ext cx="40324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0363" indent="-360363" algn="ctr">
              <a:buClr>
                <a:schemeClr val="accent1"/>
              </a:buClr>
              <a:buSzPct val="110000"/>
            </a:pPr>
            <a:r>
              <a:rPr lang="el-GR" sz="1600" b="1" dirty="0"/>
              <a:t>Ενδιάμεσης κακοήθειας, παρουσία έστω και εστιακά </a:t>
            </a:r>
            <a:r>
              <a:rPr lang="el-GR" sz="1600" b="1" dirty="0" err="1"/>
              <a:t>κυτταροβριθών</a:t>
            </a:r>
            <a:r>
              <a:rPr lang="el-GR" sz="1600" b="1" dirty="0"/>
              <a:t> περιοχών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39552" y="746701"/>
            <a:ext cx="34563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err="1"/>
              <a:t>Ψευδολιποβλάστες</a:t>
            </a:r>
            <a:r>
              <a:rPr lang="el-GR" sz="1400" b="1" dirty="0"/>
              <a:t>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191672" y="65985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- Τίτλος"/>
          <p:cNvSpPr txBox="1">
            <a:spLocks/>
          </p:cNvSpPr>
          <p:nvPr/>
        </p:nvSpPr>
        <p:spPr>
          <a:xfrm>
            <a:off x="323528" y="164296"/>
            <a:ext cx="8424936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Μυξοϊνοσάρκωμα – Διαφορική διάγνωση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699792" y="98072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accent1"/>
                </a:solidFill>
              </a:rPr>
              <a:t>Ανάλογη του </a:t>
            </a:r>
            <a:r>
              <a:rPr lang="en-US" sz="2400" b="1" dirty="0">
                <a:solidFill>
                  <a:schemeClr val="accent1"/>
                </a:solidFill>
              </a:rPr>
              <a:t>Grade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11560" y="1916832"/>
            <a:ext cx="6048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Χαμηλής κακοήθειας: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Υψηλής κακοήθειας: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987824" y="1916832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Ενδομυϊκό και </a:t>
            </a:r>
            <a:r>
              <a:rPr lang="el-GR" b="1" dirty="0" err="1"/>
              <a:t>κυτταροβριθές</a:t>
            </a:r>
            <a:r>
              <a:rPr lang="el-GR" b="1" dirty="0"/>
              <a:t> μύξωμα </a:t>
            </a:r>
            <a:r>
              <a:rPr lang="el-GR" dirty="0"/>
              <a:t>(απουσία </a:t>
            </a:r>
            <a:r>
              <a:rPr lang="el-GR" dirty="0" err="1"/>
              <a:t>πλειομορφισμού</a:t>
            </a:r>
            <a:r>
              <a:rPr lang="el-GR" dirty="0"/>
              <a:t>)</a:t>
            </a:r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Χαμηλής κακοήθειας </a:t>
            </a:r>
            <a:r>
              <a:rPr lang="en-US" b="1" dirty="0"/>
              <a:t>MPNST</a:t>
            </a:r>
            <a:r>
              <a:rPr lang="el-GR" dirty="0"/>
              <a:t> και </a:t>
            </a:r>
            <a:r>
              <a:rPr lang="el-GR" b="1" dirty="0" err="1"/>
              <a:t>μυξοειδές</a:t>
            </a:r>
            <a:r>
              <a:rPr lang="el-GR" b="1" dirty="0"/>
              <a:t> </a:t>
            </a:r>
            <a:r>
              <a:rPr lang="el-GR" b="1" dirty="0" err="1"/>
              <a:t>νευροΐνωμα</a:t>
            </a:r>
            <a:r>
              <a:rPr lang="el-GR" dirty="0"/>
              <a:t> (</a:t>
            </a:r>
            <a:r>
              <a:rPr lang="en-US" dirty="0"/>
              <a:t>S100/SOX10+, </a:t>
            </a:r>
            <a:r>
              <a:rPr lang="el-GR" dirty="0"/>
              <a:t>απουσία </a:t>
            </a:r>
            <a:r>
              <a:rPr lang="el-GR" dirty="0" err="1"/>
              <a:t>κεκαμμένων</a:t>
            </a:r>
            <a:r>
              <a:rPr lang="el-GR" dirty="0"/>
              <a:t> αγγείων)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987824" y="436510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Άλλα σαρκώματα με πλειόμορφη μορφολογία </a:t>
            </a:r>
            <a:r>
              <a:rPr lang="el-GR" dirty="0"/>
              <a:t>(αγγειακό πρότυπο, ενίσχυση </a:t>
            </a:r>
            <a:r>
              <a:rPr lang="en-US" dirty="0"/>
              <a:t>MDM2/CDK4</a:t>
            </a:r>
            <a:r>
              <a:rPr lang="el-GR" dirty="0"/>
              <a:t> σε </a:t>
            </a:r>
            <a:r>
              <a:rPr lang="el-GR" dirty="0" err="1"/>
              <a:t>οπισθοπεριτοναϊκούς</a:t>
            </a:r>
            <a:r>
              <a:rPr lang="el-GR" dirty="0"/>
              <a:t> όγκους)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-27384"/>
            <a:ext cx="8352928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-15" dirty="0"/>
              <a:t>ΟΖΩΔΗΣ</a:t>
            </a:r>
            <a:r>
              <a:rPr sz="2800" spc="-55" dirty="0"/>
              <a:t> </a:t>
            </a:r>
            <a:r>
              <a:rPr sz="2800" spc="-5" dirty="0"/>
              <a:t>ΠΕΡΙΤΟΝΙΪΤΙΔΑ-ΚΡΙΤΗΡΙΑ</a:t>
            </a:r>
            <a:r>
              <a:rPr sz="2800" spc="-55" dirty="0"/>
              <a:t> </a:t>
            </a:r>
            <a:r>
              <a:rPr sz="2800" dirty="0"/>
              <a:t>ΔΙΑΓΝΩΣΗΣ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016" y="3429000"/>
            <a:ext cx="8748464" cy="3058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1312545" indent="-257175">
              <a:lnSpc>
                <a:spcPct val="127800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15" dirty="0">
                <a:solidFill>
                  <a:schemeClr val="accent1"/>
                </a:solidFill>
                <a:cs typeface="Calibri"/>
              </a:rPr>
              <a:t>Κλινικό ιστορικό </a:t>
            </a:r>
            <a:r>
              <a:rPr spc="-5" dirty="0" err="1">
                <a:cs typeface="Calibri"/>
              </a:rPr>
              <a:t>πρωτεύουσας</a:t>
            </a:r>
            <a:r>
              <a:rPr spc="-30" dirty="0">
                <a:cs typeface="Calibri"/>
              </a:rPr>
              <a:t> </a:t>
            </a:r>
            <a:r>
              <a:rPr spc="-5" dirty="0">
                <a:cs typeface="Calibri"/>
              </a:rPr>
              <a:t>σημασίας</a:t>
            </a:r>
            <a:r>
              <a:rPr spc="-25" dirty="0">
                <a:cs typeface="Calibri"/>
              </a:rPr>
              <a:t> </a:t>
            </a:r>
            <a:r>
              <a:rPr dirty="0">
                <a:cs typeface="Calibri"/>
              </a:rPr>
              <a:t>!!! </a:t>
            </a:r>
            <a:r>
              <a:rPr spc="-390" dirty="0">
                <a:cs typeface="Calibri"/>
              </a:rPr>
              <a:t> </a:t>
            </a:r>
            <a:endParaRPr lang="el-GR" spc="-390" dirty="0">
              <a:cs typeface="Calibri"/>
            </a:endParaRPr>
          </a:p>
          <a:p>
            <a:pPr marL="269875" marR="1312545" indent="-257175">
              <a:lnSpc>
                <a:spcPct val="127800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pc="-10" dirty="0">
                <a:cs typeface="Calibri"/>
              </a:rPr>
              <a:t>Εντόπιση</a:t>
            </a:r>
            <a:endParaRPr dirty="0"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pc="-5" dirty="0">
                <a:cs typeface="Calibri"/>
              </a:rPr>
              <a:t>Όρια</a:t>
            </a:r>
            <a:endParaRPr dirty="0"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20" dirty="0">
                <a:solidFill>
                  <a:schemeClr val="accent1"/>
                </a:solidFill>
                <a:cs typeface="Calibri"/>
              </a:rPr>
              <a:t>Ιστολογική εικόνα </a:t>
            </a:r>
            <a:r>
              <a:rPr lang="el-GR" spc="-15" dirty="0">
                <a:cs typeface="Calibri"/>
              </a:rPr>
              <a:t>– </a:t>
            </a:r>
            <a:r>
              <a:rPr lang="el-GR" b="1" spc="-15" dirty="0" err="1">
                <a:cs typeface="Calibri"/>
              </a:rPr>
              <a:t>κυτταροβριθή</a:t>
            </a:r>
            <a:r>
              <a:rPr lang="el-GR" spc="-15" dirty="0" err="1">
                <a:cs typeface="Calibri"/>
              </a:rPr>
              <a:t>ς</a:t>
            </a:r>
            <a:r>
              <a:rPr lang="el-GR" spc="-15" dirty="0">
                <a:cs typeface="Calibri"/>
              </a:rPr>
              <a:t> </a:t>
            </a:r>
            <a:r>
              <a:rPr lang="el-GR" spc="-15" dirty="0" err="1">
                <a:cs typeface="Calibri"/>
              </a:rPr>
              <a:t>μυοϊνοβλαστική</a:t>
            </a:r>
            <a:r>
              <a:rPr lang="el-GR" spc="-15" dirty="0">
                <a:cs typeface="Calibri"/>
              </a:rPr>
              <a:t> αλλοίωση με εικόνα τύπου </a:t>
            </a:r>
            <a:r>
              <a:rPr lang="el-GR" spc="-15" dirty="0" err="1">
                <a:cs typeface="Calibri"/>
              </a:rPr>
              <a:t>κυτταροκαλλιέργειας</a:t>
            </a:r>
            <a:r>
              <a:rPr lang="el-GR" spc="-15" dirty="0">
                <a:cs typeface="Calibri"/>
              </a:rPr>
              <a:t>, </a:t>
            </a:r>
            <a:r>
              <a:rPr lang="el-GR" b="1" spc="-15" dirty="0">
                <a:cs typeface="Calibri"/>
              </a:rPr>
              <a:t>ποικίλλουσα </a:t>
            </a:r>
            <a:r>
              <a:rPr lang="el-GR" b="1" spc="-15" dirty="0" err="1">
                <a:cs typeface="Calibri"/>
              </a:rPr>
              <a:t>μυξοειδής</a:t>
            </a:r>
            <a:r>
              <a:rPr lang="el-GR" b="1" spc="-15" dirty="0">
                <a:cs typeface="Calibri"/>
              </a:rPr>
              <a:t> </a:t>
            </a:r>
            <a:r>
              <a:rPr lang="el-GR" spc="-15" dirty="0">
                <a:cs typeface="Calibri"/>
              </a:rPr>
              <a:t>εκφύλιση στρώματος, </a:t>
            </a:r>
            <a:r>
              <a:rPr lang="el-GR" b="1" spc="-15" dirty="0" err="1">
                <a:cs typeface="Calibri"/>
              </a:rPr>
              <a:t>εξαγγείωση</a:t>
            </a:r>
            <a:r>
              <a:rPr lang="el-GR" b="1" spc="-15" dirty="0">
                <a:cs typeface="Calibri"/>
              </a:rPr>
              <a:t> ερυθρών</a:t>
            </a:r>
            <a:endParaRPr b="1" dirty="0"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58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b="1" dirty="0">
                <a:uFill>
                  <a:solidFill>
                    <a:srgbClr val="FFFF00"/>
                  </a:solidFill>
                </a:uFill>
                <a:cs typeface="Calibri"/>
              </a:rPr>
              <a:t>Η</a:t>
            </a:r>
            <a:r>
              <a:rPr b="1" spc="-5" dirty="0">
                <a:uFill>
                  <a:solidFill>
                    <a:srgbClr val="FFFF00"/>
                  </a:solidFill>
                </a:uFill>
                <a:cs typeface="Calibri"/>
              </a:rPr>
              <a:t> υποτροπή</a:t>
            </a:r>
            <a:r>
              <a:rPr b="1" spc="-25" dirty="0">
                <a:cs typeface="Calibri"/>
              </a:rPr>
              <a:t> </a:t>
            </a:r>
            <a:r>
              <a:rPr b="1" dirty="0">
                <a:cs typeface="Calibri"/>
              </a:rPr>
              <a:t>(&lt;2%)</a:t>
            </a:r>
            <a:r>
              <a:rPr b="1" spc="10" dirty="0">
                <a:cs typeface="Calibri"/>
              </a:rPr>
              <a:t> </a:t>
            </a:r>
            <a:r>
              <a:rPr b="1" dirty="0">
                <a:uFill>
                  <a:solidFill>
                    <a:srgbClr val="FFFF00"/>
                  </a:solidFill>
                </a:uFill>
                <a:cs typeface="Calibri"/>
              </a:rPr>
              <a:t>επιβάλλει</a:t>
            </a:r>
            <a:r>
              <a:rPr b="1" spc="-25" dirty="0">
                <a:uFill>
                  <a:solidFill>
                    <a:srgbClr val="FFFF00"/>
                  </a:solidFill>
                </a:uFill>
                <a:cs typeface="Calibri"/>
              </a:rPr>
              <a:t> </a:t>
            </a:r>
            <a:r>
              <a:rPr b="1" spc="-5" dirty="0">
                <a:uFill>
                  <a:solidFill>
                    <a:srgbClr val="FFFF00"/>
                  </a:solidFill>
                </a:uFill>
                <a:cs typeface="Calibri"/>
              </a:rPr>
              <a:t>επανεκτίμηση</a:t>
            </a:r>
            <a:r>
              <a:rPr b="1" spc="-50" dirty="0">
                <a:uFill>
                  <a:solidFill>
                    <a:srgbClr val="FFFF00"/>
                  </a:solidFill>
                </a:uFill>
                <a:cs typeface="Calibri"/>
              </a:rPr>
              <a:t> </a:t>
            </a:r>
            <a:r>
              <a:rPr b="1" dirty="0" err="1">
                <a:uFill>
                  <a:solidFill>
                    <a:srgbClr val="FFFF00"/>
                  </a:solidFill>
                </a:uFill>
                <a:cs typeface="Calibri"/>
              </a:rPr>
              <a:t>της</a:t>
            </a:r>
            <a:r>
              <a:rPr b="1" spc="10" dirty="0">
                <a:uFill>
                  <a:solidFill>
                    <a:srgbClr val="FFFF00"/>
                  </a:solidFill>
                </a:uFill>
                <a:cs typeface="Calibri"/>
              </a:rPr>
              <a:t> </a:t>
            </a:r>
            <a:r>
              <a:rPr b="1" dirty="0" err="1">
                <a:uFill>
                  <a:solidFill>
                    <a:srgbClr val="FFFF00"/>
                  </a:solidFill>
                </a:uFill>
                <a:cs typeface="Calibri"/>
              </a:rPr>
              <a:t>διάγνωσης</a:t>
            </a:r>
            <a:r>
              <a:rPr lang="el-GR" b="1" dirty="0">
                <a:cs typeface="Calibri"/>
              </a:rPr>
              <a:t>        πιθανότητα χαμηλής κακοήθειας </a:t>
            </a:r>
            <a:r>
              <a:rPr lang="el-GR" b="1" dirty="0" err="1">
                <a:cs typeface="Calibri"/>
              </a:rPr>
              <a:t>μυοϊνοβλαστικού</a:t>
            </a:r>
            <a:r>
              <a:rPr lang="el-GR" b="1" dirty="0">
                <a:cs typeface="Calibri"/>
              </a:rPr>
              <a:t> σαρκώματος </a:t>
            </a:r>
          </a:p>
          <a:p>
            <a:pPr marL="269875" indent="-257175">
              <a:lnSpc>
                <a:spcPct val="100000"/>
              </a:lnSpc>
              <a:spcBef>
                <a:spcPts val="58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>
                <a:cs typeface="Calibri"/>
              </a:rPr>
              <a:t>Ανάδειξη </a:t>
            </a:r>
            <a:r>
              <a:rPr lang="en-US" b="1" dirty="0">
                <a:cs typeface="Calibri"/>
              </a:rPr>
              <a:t>USP6</a:t>
            </a:r>
            <a:r>
              <a:rPr lang="el-GR" b="1" dirty="0">
                <a:cs typeface="Calibri"/>
              </a:rPr>
              <a:t> αναδιάταξης στις διαγνωστικά αμφίβολες περιπτώσεις</a:t>
            </a:r>
            <a:r>
              <a:rPr lang="el-GR" dirty="0">
                <a:cs typeface="Calibri"/>
              </a:rPr>
              <a:t> 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476672"/>
            <a:ext cx="3959352" cy="29702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7740" y="476672"/>
            <a:ext cx="3960875" cy="2970276"/>
          </a:xfrm>
          <a:prstGeom prst="rect">
            <a:avLst/>
          </a:prstGeom>
        </p:spPr>
      </p:pic>
      <p:cxnSp>
        <p:nvCxnSpPr>
          <p:cNvPr id="7" name="6 - Ευθύγραμμο βέλος σύνδεσης"/>
          <p:cNvCxnSpPr/>
          <p:nvPr/>
        </p:nvCxnSpPr>
        <p:spPr>
          <a:xfrm>
            <a:off x="6804248" y="5661248"/>
            <a:ext cx="432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43608" y="980728"/>
            <a:ext cx="7128792" cy="272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885950">
              <a:lnSpc>
                <a:spcPct val="101099"/>
              </a:lnSpc>
              <a:spcBef>
                <a:spcPts val="75"/>
              </a:spcBef>
            </a:pPr>
            <a:r>
              <a:rPr b="1" spc="-5" dirty="0" err="1">
                <a:solidFill>
                  <a:schemeClr val="accent1"/>
                </a:solidFill>
                <a:cs typeface="Calibri"/>
              </a:rPr>
              <a:t>Ανοσοφαινότυπος</a:t>
            </a:r>
            <a:r>
              <a:rPr b="1" spc="-5" dirty="0">
                <a:solidFill>
                  <a:schemeClr val="accent1"/>
                </a:solidFill>
                <a:cs typeface="Calibri"/>
              </a:rPr>
              <a:t>:</a:t>
            </a:r>
            <a:endParaRPr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7" name="4 - Τίτλος"/>
          <p:cNvSpPr>
            <a:spLocks noGrp="1"/>
          </p:cNvSpPr>
          <p:nvPr>
            <p:ph type="title"/>
          </p:nvPr>
        </p:nvSpPr>
        <p:spPr>
          <a:xfrm>
            <a:off x="1331640" y="92288"/>
            <a:ext cx="6010500" cy="528400"/>
          </a:xfrm>
        </p:spPr>
        <p:txBody>
          <a:bodyPr/>
          <a:lstStyle/>
          <a:p>
            <a:pPr algn="ctr"/>
            <a:r>
              <a:rPr lang="el-GR" dirty="0"/>
              <a:t>Μυξοϊνοσάρκωμα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1043608" y="277163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Πρόγνωση: </a:t>
            </a:r>
            <a:r>
              <a:rPr lang="el-GR" dirty="0"/>
              <a:t>Τοπική υποτροπή 50-60% ανεξαρτήτως </a:t>
            </a:r>
            <a:r>
              <a:rPr lang="en-US" dirty="0"/>
              <a:t>grade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3203848" y="980728"/>
            <a:ext cx="5760640" cy="175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marR="1885950" indent="-257175">
              <a:lnSpc>
                <a:spcPct val="101099"/>
              </a:lnSpc>
              <a:spcBef>
                <a:spcPts val="75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>
                <a:cs typeface="Calibri"/>
              </a:rPr>
              <a:t>Μη</a:t>
            </a:r>
            <a:r>
              <a:rPr lang="el-GR" b="1" spc="-40" dirty="0">
                <a:cs typeface="Calibri"/>
              </a:rPr>
              <a:t> </a:t>
            </a:r>
            <a:r>
              <a:rPr lang="el-GR" b="1" spc="-10" dirty="0">
                <a:cs typeface="Calibri"/>
              </a:rPr>
              <a:t>ειδικός </a:t>
            </a:r>
            <a:r>
              <a:rPr lang="el-GR" b="1" spc="-395" dirty="0">
                <a:cs typeface="Calibri"/>
              </a:rPr>
              <a:t> </a:t>
            </a:r>
            <a:r>
              <a:rPr lang="el-GR" b="1" spc="-10" dirty="0">
                <a:cs typeface="Calibri"/>
              </a:rPr>
              <a:t>MSA</a:t>
            </a:r>
            <a:r>
              <a:rPr lang="el-GR" b="1" dirty="0">
                <a:cs typeface="Calibri"/>
              </a:rPr>
              <a:t> </a:t>
            </a:r>
            <a:r>
              <a:rPr lang="el-GR" b="1" spc="-20" dirty="0">
                <a:cs typeface="Calibri"/>
              </a:rPr>
              <a:t>και</a:t>
            </a:r>
            <a:r>
              <a:rPr lang="el-GR" b="1" dirty="0">
                <a:cs typeface="Calibri"/>
              </a:rPr>
              <a:t> SMA: </a:t>
            </a:r>
            <a:r>
              <a:rPr lang="el-GR" b="1" dirty="0">
                <a:cs typeface="Arial"/>
              </a:rPr>
              <a:t>±</a:t>
            </a:r>
          </a:p>
          <a:p>
            <a:pPr marL="269875" marR="1885950" indent="-257175">
              <a:lnSpc>
                <a:spcPct val="101099"/>
              </a:lnSpc>
              <a:spcBef>
                <a:spcPts val="75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b="1" dirty="0">
              <a:cs typeface="Arial"/>
            </a:endParaRPr>
          </a:p>
          <a:p>
            <a:pPr marL="269875" indent="-257175">
              <a:lnSpc>
                <a:spcPts val="2135"/>
              </a:lnSpc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>
                <a:cs typeface="Calibri"/>
              </a:rPr>
              <a:t>Desmin</a:t>
            </a:r>
            <a:r>
              <a:rPr lang="el-GR" b="1" dirty="0">
                <a:cs typeface="Calibri"/>
              </a:rPr>
              <a:t>,</a:t>
            </a:r>
            <a:r>
              <a:rPr lang="el-GR" b="1" spc="-10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S-100,</a:t>
            </a:r>
            <a:r>
              <a:rPr lang="el-GR" b="1" spc="-30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EMA</a:t>
            </a:r>
            <a:r>
              <a:rPr lang="el-GR" b="1" spc="10" dirty="0">
                <a:cs typeface="Calibri"/>
              </a:rPr>
              <a:t> </a:t>
            </a:r>
            <a:r>
              <a:rPr lang="el-GR" b="1" spc="-25" dirty="0">
                <a:cs typeface="Calibri"/>
              </a:rPr>
              <a:t>και</a:t>
            </a:r>
            <a:r>
              <a:rPr lang="el-GR" b="1" spc="-5" dirty="0">
                <a:cs typeface="Calibri"/>
              </a:rPr>
              <a:t> </a:t>
            </a:r>
            <a:r>
              <a:rPr lang="el-GR" b="1" spc="-5" dirty="0" err="1">
                <a:cs typeface="Calibri"/>
              </a:rPr>
              <a:t>ιστιοκυτταρικοί</a:t>
            </a:r>
            <a:r>
              <a:rPr lang="el-GR" b="1" spc="-5" dirty="0">
                <a:cs typeface="Calibri"/>
              </a:rPr>
              <a:t> </a:t>
            </a:r>
            <a:r>
              <a:rPr lang="el-GR" b="1" dirty="0">
                <a:cs typeface="Calibri"/>
              </a:rPr>
              <a:t>δείκτες:</a:t>
            </a:r>
            <a:r>
              <a:rPr lang="el-GR" b="1" spc="-15" dirty="0">
                <a:cs typeface="Calibri"/>
              </a:rPr>
              <a:t> </a:t>
            </a:r>
            <a:r>
              <a:rPr lang="el-GR" b="1" dirty="0">
                <a:cs typeface="Calibri"/>
              </a:rPr>
              <a:t>-</a:t>
            </a:r>
          </a:p>
          <a:p>
            <a:pPr marL="269875" indent="-257175">
              <a:lnSpc>
                <a:spcPts val="2135"/>
              </a:lnSpc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b="1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spc="-5" dirty="0">
                <a:cs typeface="Calibri"/>
              </a:rPr>
              <a:t>MU</a:t>
            </a:r>
            <a:r>
              <a:rPr lang="en-US" b="1" spc="-5" dirty="0">
                <a:cs typeface="Calibri"/>
              </a:rPr>
              <a:t>C</a:t>
            </a:r>
            <a:r>
              <a:rPr lang="el-GR" b="1" spc="-5" dirty="0">
                <a:cs typeface="Calibri"/>
              </a:rPr>
              <a:t>4</a:t>
            </a:r>
            <a:r>
              <a:rPr lang="el-GR" b="1" spc="-10" dirty="0">
                <a:cs typeface="Calibri"/>
              </a:rPr>
              <a:t> </a:t>
            </a:r>
            <a:r>
              <a:rPr lang="el-GR" b="1" spc="-20" dirty="0">
                <a:cs typeface="Calibri"/>
              </a:rPr>
              <a:t>και</a:t>
            </a:r>
            <a:r>
              <a:rPr lang="el-GR" b="1" spc="-10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MDM2*: </a:t>
            </a:r>
            <a:r>
              <a:rPr lang="el-GR" b="1" spc="-10" dirty="0">
                <a:cs typeface="Calibri"/>
              </a:rPr>
              <a:t>αρνητικά</a:t>
            </a:r>
            <a:endParaRPr lang="el-GR" b="1" dirty="0">
              <a:cs typeface="Calibri"/>
            </a:endParaRPr>
          </a:p>
          <a:p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827584" y="357301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Κριτήρια διάγνωσης: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3275856" y="3663022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/>
              <a:t>Πολυοζώδες</a:t>
            </a:r>
            <a:r>
              <a:rPr lang="el-GR" b="1" dirty="0"/>
              <a:t> πρότυπο</a:t>
            </a:r>
          </a:p>
          <a:p>
            <a:pPr marL="269875" indent="-269875">
              <a:buClr>
                <a:schemeClr val="accent1"/>
              </a:buClr>
              <a:buSzPct val="120000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Διηθητική ανάπτυξη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/>
              <a:t>Μυξοειδές</a:t>
            </a:r>
            <a:r>
              <a:rPr lang="el-GR" dirty="0"/>
              <a:t> στρώμα (εστιακό σε υψηλής κακοήθειας όγκος)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/>
              <a:t>Πυρηνικός </a:t>
            </a:r>
            <a:r>
              <a:rPr lang="el-GR" b="1" dirty="0" err="1"/>
              <a:t>πλειομορφισμός</a:t>
            </a:r>
            <a:r>
              <a:rPr lang="el-GR" dirty="0"/>
              <a:t> 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/>
              <a:t>Χαρακτηριστικό </a:t>
            </a:r>
            <a:r>
              <a:rPr lang="el-GR" b="1" dirty="0"/>
              <a:t>αγγειακό πρότυπο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TextBox"/>
          <p:cNvSpPr txBox="1"/>
          <p:nvPr/>
        </p:nvSpPr>
        <p:spPr>
          <a:xfrm>
            <a:off x="251520" y="5818038"/>
            <a:ext cx="849694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pc="-5" dirty="0">
                <a:solidFill>
                  <a:schemeClr val="bg1"/>
                </a:solidFill>
                <a:cs typeface="Calibri"/>
              </a:rPr>
              <a:t>Στην 5ετία           υψηλό ποσοστό υποτροπής (64%), μετάστασης(45%) και θνησιμότητα(42%) μετά από μακρό </a:t>
            </a:r>
            <a:r>
              <a:rPr lang="el-GR" spc="-5" dirty="0" err="1">
                <a:solidFill>
                  <a:schemeClr val="bg1"/>
                </a:solidFill>
                <a:cs typeface="Calibri"/>
              </a:rPr>
              <a:t>follow</a:t>
            </a:r>
            <a:r>
              <a:rPr lang="el-GR" spc="-5" dirty="0">
                <a:solidFill>
                  <a:schemeClr val="bg1"/>
                </a:solidFill>
                <a:cs typeface="Calibri"/>
              </a:rPr>
              <a:t>-</a:t>
            </a:r>
            <a:r>
              <a:rPr lang="el-GR" spc="-5" dirty="0" err="1">
                <a:solidFill>
                  <a:schemeClr val="bg1"/>
                </a:solidFill>
                <a:cs typeface="Calibri"/>
              </a:rPr>
              <a:t>up</a:t>
            </a:r>
            <a:r>
              <a:rPr lang="el-GR" spc="-5" dirty="0">
                <a:solidFill>
                  <a:schemeClr val="bg1"/>
                </a:solidFill>
                <a:cs typeface="Calibri"/>
              </a:rPr>
              <a:t> </a:t>
            </a:r>
            <a:endParaRPr lang="el-GR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5576" y="908720"/>
            <a:ext cx="8064896" cy="3954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5025">
              <a:lnSpc>
                <a:spcPct val="100000"/>
              </a:lnSpc>
              <a:spcBef>
                <a:spcPts val="100"/>
              </a:spcBef>
            </a:pPr>
            <a:r>
              <a:rPr lang="el-GR" sz="1800" b="1" spc="-5" dirty="0">
                <a:solidFill>
                  <a:schemeClr val="accent1"/>
                </a:solidFill>
                <a:cs typeface="Calibri"/>
              </a:rPr>
              <a:t>Ορισμός:</a:t>
            </a:r>
          </a:p>
          <a:p>
            <a:pPr marL="12700" marR="835025">
              <a:lnSpc>
                <a:spcPct val="100000"/>
              </a:lnSpc>
              <a:spcBef>
                <a:spcPts val="100"/>
              </a:spcBef>
            </a:pPr>
            <a:endParaRPr lang="el-GR" b="1" spc="-5" dirty="0">
              <a:solidFill>
                <a:schemeClr val="accent1"/>
              </a:solidFill>
              <a:cs typeface="Calibri"/>
            </a:endParaRPr>
          </a:p>
          <a:p>
            <a:pPr marL="12700" marR="835025">
              <a:lnSpc>
                <a:spcPct val="100000"/>
              </a:lnSpc>
              <a:spcBef>
                <a:spcPts val="100"/>
              </a:spcBef>
            </a:pPr>
            <a:endParaRPr lang="el-GR" sz="1800" b="1" spc="-5" dirty="0">
              <a:solidFill>
                <a:schemeClr val="accent1"/>
              </a:solidFill>
              <a:cs typeface="Calibri"/>
            </a:endParaRPr>
          </a:p>
          <a:p>
            <a:pPr marL="12700" marR="835025">
              <a:lnSpc>
                <a:spcPct val="100000"/>
              </a:lnSpc>
              <a:spcBef>
                <a:spcPts val="100"/>
              </a:spcBef>
            </a:pPr>
            <a:endParaRPr lang="el-GR" b="1" spc="-5" dirty="0">
              <a:solidFill>
                <a:schemeClr val="accent1"/>
              </a:solidFill>
              <a:cs typeface="Calibri"/>
            </a:endParaRPr>
          </a:p>
          <a:p>
            <a:pPr marL="12700" marR="835025">
              <a:lnSpc>
                <a:spcPct val="100000"/>
              </a:lnSpc>
              <a:spcBef>
                <a:spcPts val="100"/>
              </a:spcBef>
            </a:pPr>
            <a:endParaRPr lang="el-GR" sz="1800" spc="-5" dirty="0">
              <a:cs typeface="Calibri"/>
            </a:endParaRPr>
          </a:p>
          <a:p>
            <a:pPr marL="12700" marR="835025">
              <a:lnSpc>
                <a:spcPct val="100000"/>
              </a:lnSpc>
              <a:spcBef>
                <a:spcPts val="100"/>
              </a:spcBef>
            </a:pPr>
            <a:endParaRPr sz="1800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lang="el-GR"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:</a:t>
            </a:r>
          </a:p>
          <a:p>
            <a:pPr marL="12700" marR="5080">
              <a:lnSpc>
                <a:spcPct val="100000"/>
              </a:lnSpc>
            </a:pPr>
            <a:endParaRPr lang="el-GR" b="1" spc="-5" dirty="0">
              <a:solidFill>
                <a:schemeClr val="accent1"/>
              </a:solidFill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lang="el-GR" sz="1800" b="1" spc="-5" dirty="0">
              <a:solidFill>
                <a:schemeClr val="accent1"/>
              </a:solidFill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lang="el-GR" sz="1800" spc="-5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lang="el-GR" spc="-5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395" dirty="0"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10" dirty="0">
                <a:cs typeface="Calibri"/>
              </a:rPr>
              <a:t>κυρίως </a:t>
            </a:r>
            <a:r>
              <a:rPr sz="1800" b="1" spc="-5" dirty="0">
                <a:cs typeface="Calibri"/>
              </a:rPr>
              <a:t>νεαροί</a:t>
            </a:r>
            <a:r>
              <a:rPr sz="1800" b="1" spc="-3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ενήλικες</a:t>
            </a:r>
            <a:r>
              <a:rPr sz="1800" b="1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(30-50</a:t>
            </a:r>
            <a:r>
              <a:rPr sz="1800" spc="5" dirty="0">
                <a:cs typeface="Calibri"/>
              </a:rPr>
              <a:t> </a:t>
            </a:r>
            <a:r>
              <a:rPr sz="1800" dirty="0">
                <a:cs typeface="Calibri"/>
              </a:rPr>
              <a:t>έτη)</a:t>
            </a:r>
            <a:r>
              <a:rPr sz="1800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ή </a:t>
            </a:r>
            <a:r>
              <a:rPr sz="1800" spc="-20" dirty="0">
                <a:cs typeface="Calibri"/>
              </a:rPr>
              <a:t>και</a:t>
            </a:r>
            <a:r>
              <a:rPr sz="180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παιδιά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(20% </a:t>
            </a:r>
            <a:r>
              <a:rPr sz="1800" spc="-5" dirty="0">
                <a:cs typeface="Calibri"/>
              </a:rPr>
              <a:t>&lt;18</a:t>
            </a:r>
            <a:r>
              <a:rPr sz="1800" dirty="0">
                <a:cs typeface="Calibri"/>
              </a:rPr>
              <a:t> </a:t>
            </a:r>
            <a:r>
              <a:rPr sz="1800" dirty="0" err="1">
                <a:cs typeface="Calibri"/>
              </a:rPr>
              <a:t>έτη</a:t>
            </a:r>
            <a:r>
              <a:rPr sz="1800" dirty="0">
                <a:cs typeface="Calibri"/>
              </a:rPr>
              <a:t>)</a:t>
            </a:r>
            <a:endParaRPr lang="el-GR" sz="1800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 marR="28575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 </a:t>
            </a:r>
            <a:r>
              <a:rPr sz="1800" b="1" spc="-10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</a:t>
            </a:r>
            <a:endParaRPr sz="1800" dirty="0">
              <a:cs typeface="Calibri"/>
            </a:endParaRPr>
          </a:p>
        </p:txBody>
      </p:sp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251520" y="236304"/>
            <a:ext cx="8640960" cy="528400"/>
          </a:xfrm>
        </p:spPr>
        <p:txBody>
          <a:bodyPr/>
          <a:lstStyle/>
          <a:p>
            <a:pPr algn="ctr"/>
            <a:r>
              <a:rPr lang="el-GR" dirty="0"/>
              <a:t>Χαμηλής κακοήθειας </a:t>
            </a:r>
            <a:r>
              <a:rPr lang="el-GR" dirty="0" err="1"/>
              <a:t>ινομυξοειδές</a:t>
            </a:r>
            <a:r>
              <a:rPr lang="el-GR" dirty="0"/>
              <a:t> σάρκωμα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835696" y="871552"/>
            <a:ext cx="691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spc="-5" dirty="0">
                <a:cs typeface="Calibri"/>
              </a:rPr>
              <a:t>Κακοήθης </a:t>
            </a:r>
            <a:r>
              <a:rPr lang="el-GR" b="1" spc="-5" dirty="0" err="1">
                <a:cs typeface="Calibri"/>
              </a:rPr>
              <a:t>ινοβλαστικός</a:t>
            </a:r>
            <a:r>
              <a:rPr lang="el-GR" b="1" spc="-5" dirty="0">
                <a:cs typeface="Calibri"/>
              </a:rPr>
              <a:t> όγκος που χαρακτηρίζεται από εναλλαγή </a:t>
            </a:r>
            <a:r>
              <a:rPr lang="el-GR" b="1" spc="-5" dirty="0" err="1">
                <a:cs typeface="Calibri"/>
              </a:rPr>
              <a:t>κολλαγονωδών</a:t>
            </a:r>
            <a:r>
              <a:rPr lang="el-GR" b="1" spc="-5" dirty="0">
                <a:cs typeface="Calibri"/>
              </a:rPr>
              <a:t> και </a:t>
            </a:r>
            <a:r>
              <a:rPr lang="el-GR" b="1" spc="-5" dirty="0" err="1">
                <a:cs typeface="Calibri"/>
              </a:rPr>
              <a:t>μυξοειδών</a:t>
            </a:r>
            <a:r>
              <a:rPr lang="el-GR" b="1" spc="-5" dirty="0">
                <a:cs typeface="Calibri"/>
              </a:rPr>
              <a:t> περιοχών, “αθώα” κυτταρολογική εμφάνιση </a:t>
            </a:r>
            <a:r>
              <a:rPr lang="el-GR" b="1" spc="-20" dirty="0">
                <a:cs typeface="Calibri"/>
              </a:rPr>
              <a:t>και</a:t>
            </a:r>
            <a:r>
              <a:rPr lang="el-GR" b="1" dirty="0">
                <a:cs typeface="Calibri"/>
              </a:rPr>
              <a:t> σταθερή </a:t>
            </a:r>
            <a:r>
              <a:rPr lang="el-GR" b="1" spc="-5" dirty="0">
                <a:cs typeface="Calibri"/>
              </a:rPr>
              <a:t>παρουσία του γονιδίου σύντηξης FUS-CREB3L2 [t(11;16)(q33;p11)]</a:t>
            </a:r>
            <a:r>
              <a:rPr lang="el-GR" b="1" dirty="0">
                <a:cs typeface="Calibri"/>
              </a:rPr>
              <a:t> ή</a:t>
            </a:r>
            <a:r>
              <a:rPr lang="el-GR" b="1" spc="5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FUS-CREB3L1</a:t>
            </a:r>
            <a:r>
              <a:rPr lang="el-GR" b="1" spc="5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[t(11;16)(p11;p11)].</a:t>
            </a:r>
            <a:endParaRPr lang="el-GR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1907704" y="2564904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cs typeface="Calibri"/>
              </a:rPr>
              <a:t>Εν </a:t>
            </a:r>
            <a:r>
              <a:rPr lang="el-GR" spc="-5" dirty="0">
                <a:cs typeface="Calibri"/>
              </a:rPr>
              <a:t>τω </a:t>
            </a:r>
            <a:r>
              <a:rPr lang="el-GR" dirty="0" err="1">
                <a:cs typeface="Calibri"/>
              </a:rPr>
              <a:t>βάθει</a:t>
            </a:r>
            <a:r>
              <a:rPr lang="el-GR" dirty="0">
                <a:cs typeface="Calibri"/>
              </a:rPr>
              <a:t> ιστοί - </a:t>
            </a:r>
            <a:r>
              <a:rPr lang="el-GR" spc="-5" dirty="0" err="1">
                <a:cs typeface="Calibri"/>
              </a:rPr>
              <a:t>περιτονία</a:t>
            </a:r>
            <a:r>
              <a:rPr lang="el-GR" spc="-5" dirty="0">
                <a:cs typeface="Calibri"/>
              </a:rPr>
              <a:t> σε άκρα </a:t>
            </a:r>
            <a:r>
              <a:rPr lang="el-GR" dirty="0">
                <a:cs typeface="Calibri"/>
              </a:rPr>
              <a:t>(μηρός), </a:t>
            </a:r>
            <a:r>
              <a:rPr lang="el-GR" spc="-10" dirty="0">
                <a:cs typeface="Calibri"/>
              </a:rPr>
              <a:t>κορμό, </a:t>
            </a:r>
            <a:r>
              <a:rPr lang="el-GR" spc="-5" dirty="0">
                <a:cs typeface="Calibri"/>
              </a:rPr>
              <a:t>σπάνια </a:t>
            </a:r>
            <a:r>
              <a:rPr lang="el-GR" dirty="0">
                <a:cs typeface="Calibri"/>
              </a:rPr>
              <a:t> </a:t>
            </a:r>
            <a:r>
              <a:rPr lang="el-GR" spc="5" dirty="0">
                <a:cs typeface="Calibri"/>
              </a:rPr>
              <a:t>άλλες </a:t>
            </a:r>
            <a:r>
              <a:rPr lang="el-GR" dirty="0">
                <a:cs typeface="Calibri"/>
              </a:rPr>
              <a:t>εντοπίσεις. Η </a:t>
            </a:r>
            <a:r>
              <a:rPr lang="el-GR" spc="-5" dirty="0">
                <a:cs typeface="Calibri"/>
              </a:rPr>
              <a:t>επιφανειακή μορφή </a:t>
            </a:r>
            <a:r>
              <a:rPr lang="el-GR" dirty="0">
                <a:cs typeface="Calibri"/>
              </a:rPr>
              <a:t>αφορά </a:t>
            </a:r>
            <a:r>
              <a:rPr lang="el-GR" spc="-5" dirty="0">
                <a:cs typeface="Calibri"/>
              </a:rPr>
              <a:t>σε παιδιά, </a:t>
            </a:r>
            <a:r>
              <a:rPr lang="el-GR" spc="-10" dirty="0">
                <a:cs typeface="Calibri"/>
              </a:rPr>
              <a:t>καλύτερη </a:t>
            </a:r>
            <a:r>
              <a:rPr lang="el-GR" spc="-5" dirty="0">
                <a:cs typeface="Calibri"/>
              </a:rPr>
              <a:t>πρόγνωση.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2771800" y="4509120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28575">
              <a:lnSpc>
                <a:spcPct val="100000"/>
              </a:lnSpc>
              <a:spcBef>
                <a:spcPts val="5"/>
              </a:spcBef>
            </a:pPr>
            <a:r>
              <a:rPr lang="el-GR" dirty="0">
                <a:cs typeface="Calibri"/>
              </a:rPr>
              <a:t>Αργή ανάπτυξη , 15% </a:t>
            </a:r>
            <a:r>
              <a:rPr lang="el-GR" spc="-5" dirty="0">
                <a:cs typeface="Calibri"/>
              </a:rPr>
              <a:t>&gt;5 </a:t>
            </a:r>
            <a:r>
              <a:rPr lang="el-GR" dirty="0">
                <a:cs typeface="Calibri"/>
              </a:rPr>
              <a:t>έτη, ανώδυνη </a:t>
            </a:r>
            <a:r>
              <a:rPr lang="el-GR" spc="-20" dirty="0">
                <a:cs typeface="Calibri"/>
              </a:rPr>
              <a:t>καλά </a:t>
            </a:r>
            <a:r>
              <a:rPr lang="el-GR" spc="-10" dirty="0">
                <a:cs typeface="Calibri"/>
              </a:rPr>
              <a:t>περιγεγραμμένη </a:t>
            </a:r>
            <a:r>
              <a:rPr lang="el-GR" spc="-395" dirty="0">
                <a:cs typeface="Calibri"/>
              </a:rPr>
              <a:t> </a:t>
            </a:r>
            <a:r>
              <a:rPr lang="el-GR" spc="-10" dirty="0">
                <a:cs typeface="Calibri"/>
              </a:rPr>
              <a:t>μάζα,</a:t>
            </a:r>
            <a:r>
              <a:rPr lang="el-GR" spc="-3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1-&gt;20</a:t>
            </a:r>
            <a:r>
              <a:rPr lang="el-GR" spc="10" dirty="0">
                <a:cs typeface="Calibri"/>
              </a:rPr>
              <a:t> </a:t>
            </a:r>
            <a:r>
              <a:rPr lang="el-GR" dirty="0">
                <a:cs typeface="Calibri"/>
              </a:rPr>
              <a:t>εκ.</a:t>
            </a:r>
          </a:p>
          <a:p>
            <a:pPr marL="12700" marR="28575">
              <a:lnSpc>
                <a:spcPct val="100000"/>
              </a:lnSpc>
              <a:spcBef>
                <a:spcPts val="5"/>
              </a:spcBef>
            </a:pPr>
            <a:endParaRPr lang="el-GR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l-GR" spc="-5" dirty="0">
                <a:cs typeface="Calibri"/>
              </a:rPr>
              <a:t>Χαμηλά</a:t>
            </a:r>
            <a:r>
              <a:rPr lang="el-GR" spc="-2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ποσοστά</a:t>
            </a:r>
            <a:r>
              <a:rPr lang="el-GR" spc="-4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υποτροπής</a:t>
            </a:r>
            <a:r>
              <a:rPr lang="el-GR" spc="-40" dirty="0">
                <a:cs typeface="Calibri"/>
              </a:rPr>
              <a:t> </a:t>
            </a:r>
            <a:r>
              <a:rPr lang="el-GR" spc="-20" dirty="0">
                <a:cs typeface="Calibri"/>
              </a:rPr>
              <a:t>και</a:t>
            </a:r>
            <a:r>
              <a:rPr lang="el-GR" spc="-5" dirty="0">
                <a:cs typeface="Calibri"/>
              </a:rPr>
              <a:t> μεταστάσεων.</a:t>
            </a:r>
          </a:p>
          <a:p>
            <a:pPr marL="12700">
              <a:lnSpc>
                <a:spcPct val="100000"/>
              </a:lnSpc>
            </a:pPr>
            <a:endParaRPr lang="el-GR" spc="-5" dirty="0">
              <a:cs typeface="Calibri"/>
            </a:endParaRPr>
          </a:p>
          <a:p>
            <a:endParaRPr lang="el-GR" dirty="0"/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>
            <a:off x="1835696" y="6021288"/>
            <a:ext cx="576064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5868144" y="6623774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- Τίτλος"/>
          <p:cNvSpPr txBox="1">
            <a:spLocks/>
          </p:cNvSpPr>
          <p:nvPr/>
        </p:nvSpPr>
        <p:spPr>
          <a:xfrm>
            <a:off x="251520" y="164296"/>
            <a:ext cx="864096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Χαμηλής κακοήθειας </a:t>
            </a:r>
            <a:r>
              <a:rPr kumimoji="0" lang="el-GR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ινομυξοειδές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σάρκωμα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123728" y="105273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1.139</a:t>
            </a:r>
            <a:r>
              <a:rPr lang="en-US" dirty="0"/>
              <a:t> </a:t>
            </a:r>
            <a:r>
              <a:rPr lang="en-US" baseline="30000" dirty="0"/>
              <a:t> </a:t>
            </a:r>
            <a:r>
              <a:rPr lang="en-US" dirty="0"/>
              <a:t> A</a:t>
            </a:r>
            <a:r>
              <a:rPr lang="el-GR" dirty="0"/>
              <a:t>+Β </a:t>
            </a:r>
            <a:r>
              <a:rPr lang="en-US" dirty="0"/>
              <a:t>who page 127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3949263"/>
            <a:ext cx="4932040" cy="259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Εναλλαγή ινωδών/</a:t>
            </a:r>
            <a:r>
              <a:rPr lang="el-GR" b="1" dirty="0" err="1"/>
              <a:t>μυξοειδών</a:t>
            </a:r>
            <a:r>
              <a:rPr lang="el-GR" b="1" dirty="0"/>
              <a:t> περιοχών </a:t>
            </a:r>
          </a:p>
          <a:p>
            <a:pPr marL="360363" indent="-347663">
              <a:spcBef>
                <a:spcPts val="100"/>
              </a:spcBef>
              <a:buClr>
                <a:schemeClr val="accent1"/>
              </a:buClr>
              <a:buSzPct val="120000"/>
              <a:buFont typeface="Arial MT"/>
              <a:buChar char="•"/>
              <a:tabLst>
                <a:tab pos="144145" algn="l"/>
              </a:tabLst>
            </a:pPr>
            <a:r>
              <a:rPr lang="el-GR" b="1" dirty="0"/>
              <a:t>Περιοχές </a:t>
            </a:r>
            <a:r>
              <a:rPr lang="el-GR" b="1" dirty="0" err="1"/>
              <a:t>υποκυτταρικές</a:t>
            </a:r>
            <a:r>
              <a:rPr lang="el-GR" b="1" dirty="0"/>
              <a:t>, έντονα </a:t>
            </a:r>
            <a:r>
              <a:rPr lang="el-GR" b="1" dirty="0" err="1"/>
              <a:t>κολλαγονοποιημένες</a:t>
            </a:r>
            <a:r>
              <a:rPr lang="el-GR" b="1" dirty="0"/>
              <a:t> και </a:t>
            </a:r>
            <a:r>
              <a:rPr lang="el-GR" b="1" dirty="0" err="1"/>
              <a:t>κυτταροβριθείς</a:t>
            </a:r>
            <a:r>
              <a:rPr lang="el-GR" b="1" dirty="0"/>
              <a:t> </a:t>
            </a:r>
            <a:r>
              <a:rPr lang="el-GR" dirty="0" err="1"/>
              <a:t>οζοειδούς</a:t>
            </a:r>
            <a:r>
              <a:rPr lang="el-GR" dirty="0"/>
              <a:t> διαμόρφωσης, </a:t>
            </a:r>
            <a:r>
              <a:rPr lang="el-GR" dirty="0" err="1"/>
              <a:t>μυξοειδείς</a:t>
            </a:r>
            <a:r>
              <a:rPr lang="el-GR" dirty="0"/>
              <a:t> με απότομη μετάπτωση</a:t>
            </a:r>
            <a:endParaRPr lang="el-GR" dirty="0">
              <a:cs typeface="Calibri"/>
            </a:endParaRPr>
          </a:p>
          <a:p>
            <a:pPr marL="360363" indent="-347663">
              <a:buClr>
                <a:schemeClr val="accent1"/>
              </a:buClr>
              <a:buSzPct val="120000"/>
              <a:buFont typeface="Arial MT"/>
              <a:buChar char="•"/>
              <a:tabLst>
                <a:tab pos="144145" algn="l"/>
              </a:tabLst>
            </a:pPr>
            <a:r>
              <a:rPr lang="el-GR" spc="-5" dirty="0">
                <a:cs typeface="Calibri"/>
              </a:rPr>
              <a:t>Ατρακτοειδή</a:t>
            </a:r>
            <a:r>
              <a:rPr lang="el-GR" spc="-20" dirty="0">
                <a:cs typeface="Calibri"/>
              </a:rPr>
              <a:t> </a:t>
            </a:r>
            <a:r>
              <a:rPr lang="el-GR" dirty="0">
                <a:cs typeface="Calibri"/>
              </a:rPr>
              <a:t>κύτταρα</a:t>
            </a:r>
            <a:r>
              <a:rPr lang="el-GR" spc="-1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χωρίς</a:t>
            </a:r>
            <a:r>
              <a:rPr lang="el-GR" spc="-2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ουσιώδη</a:t>
            </a:r>
            <a:r>
              <a:rPr lang="el-GR" spc="-15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ατυπία</a:t>
            </a:r>
            <a:endParaRPr lang="el-GR" dirty="0">
              <a:cs typeface="Calibri"/>
            </a:endParaRPr>
          </a:p>
          <a:p>
            <a:pPr marL="360363" indent="-347663">
              <a:buClr>
                <a:schemeClr val="accent1"/>
              </a:buClr>
              <a:buSzPct val="120000"/>
              <a:buFont typeface="Arial MT"/>
              <a:buChar char="•"/>
              <a:tabLst>
                <a:tab pos="144145" algn="l"/>
              </a:tabLst>
            </a:pPr>
            <a:r>
              <a:rPr lang="el-GR" spc="-10" dirty="0">
                <a:cs typeface="Calibri"/>
              </a:rPr>
              <a:t>Πολύ</a:t>
            </a:r>
            <a:r>
              <a:rPr lang="el-GR" spc="-35" dirty="0">
                <a:cs typeface="Calibri"/>
              </a:rPr>
              <a:t> </a:t>
            </a:r>
            <a:r>
              <a:rPr lang="el-GR" dirty="0">
                <a:cs typeface="Calibri"/>
              </a:rPr>
              <a:t>σπάνιες</a:t>
            </a:r>
            <a:r>
              <a:rPr lang="el-GR" spc="-4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μιτώσεις</a:t>
            </a:r>
            <a:endParaRPr lang="el-GR" dirty="0">
              <a:cs typeface="Calibri"/>
            </a:endParaRPr>
          </a:p>
          <a:p>
            <a:pPr marL="360363" indent="-36036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</p:txBody>
      </p:sp>
      <p:pic>
        <p:nvPicPr>
          <p:cNvPr id="51202" name="Picture 2" descr="C:\Users\User\Desktop\Ινοβλστικός\5.18a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496944" cy="3096344"/>
          </a:xfrm>
          <a:prstGeom prst="rect">
            <a:avLst/>
          </a:prstGeom>
          <a:noFill/>
        </p:spPr>
      </p:pic>
      <p:pic>
        <p:nvPicPr>
          <p:cNvPr id="51203" name="Picture 3" descr="C:\Users\User\Desktop\Ινοβλστικός\5.18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0"/>
            <a:ext cx="4176464" cy="2771629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4427984" y="3337828"/>
            <a:ext cx="424847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60363" marR="5080" indent="-347663" algn="ctr">
              <a:spcBef>
                <a:spcPts val="100"/>
              </a:spcBef>
              <a:buClr>
                <a:schemeClr val="accent1"/>
              </a:buClr>
              <a:buSzPct val="120000"/>
              <a:tabLst>
                <a:tab pos="144145" algn="l"/>
              </a:tabLst>
            </a:pPr>
            <a:r>
              <a:rPr lang="el-GR" sz="1400" b="1" spc="-5" dirty="0">
                <a:cs typeface="Calibri"/>
              </a:rPr>
              <a:t>Μικρά διακλαδιζόμενα, τοξοειδή, αγγεία </a:t>
            </a:r>
            <a:r>
              <a:rPr lang="el-GR" sz="1400" b="1" dirty="0">
                <a:cs typeface="Calibri"/>
              </a:rPr>
              <a:t>με </a:t>
            </a:r>
            <a:r>
              <a:rPr lang="el-GR" sz="1400" b="1" spc="-5" dirty="0" err="1">
                <a:cs typeface="Calibri"/>
              </a:rPr>
              <a:t>περιαγγειακή</a:t>
            </a:r>
            <a:r>
              <a:rPr lang="el-GR" sz="1400" b="1" spc="-5" dirty="0">
                <a:cs typeface="Calibri"/>
              </a:rPr>
              <a:t> </a:t>
            </a:r>
            <a:r>
              <a:rPr lang="el-GR" sz="1400" b="1" spc="-395" dirty="0">
                <a:cs typeface="Calibri"/>
              </a:rPr>
              <a:t> </a:t>
            </a:r>
            <a:r>
              <a:rPr lang="el-GR" sz="1400" b="1" spc="-5" dirty="0">
                <a:cs typeface="Calibri"/>
              </a:rPr>
              <a:t>σκλήρυνση</a:t>
            </a:r>
            <a:endParaRPr lang="el-GR" sz="1400" b="1" dirty="0">
              <a:cs typeface="Calibri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156176" y="6525344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accent1"/>
                </a:solidFill>
              </a:rPr>
              <a:t>WHO</a:t>
            </a:r>
            <a:r>
              <a:rPr lang="el-GR" sz="1000" i="1" dirty="0">
                <a:solidFill>
                  <a:schemeClr val="accent1"/>
                </a:solidFill>
              </a:rPr>
              <a:t>, </a:t>
            </a:r>
            <a:r>
              <a:rPr lang="en-US" sz="10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000" i="1" dirty="0" err="1">
                <a:solidFill>
                  <a:schemeClr val="accent1"/>
                </a:solidFill>
              </a:rPr>
              <a:t>Enzinger</a:t>
            </a:r>
            <a:r>
              <a:rPr lang="en-US" sz="10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Ινοβλαστικός\9.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7497" y="3212976"/>
            <a:ext cx="4856503" cy="3291855"/>
          </a:xfrm>
          <a:prstGeom prst="rect">
            <a:avLst/>
          </a:prstGeom>
          <a:noFill/>
        </p:spPr>
      </p:pic>
      <p:sp>
        <p:nvSpPr>
          <p:cNvPr id="4" name="4 - Τίτλος"/>
          <p:cNvSpPr txBox="1">
            <a:spLocks/>
          </p:cNvSpPr>
          <p:nvPr/>
        </p:nvSpPr>
        <p:spPr>
          <a:xfrm>
            <a:off x="251520" y="236304"/>
            <a:ext cx="864096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Χαμηλής κακοήθειας </a:t>
            </a:r>
            <a:r>
              <a:rPr kumimoji="0" lang="el-GR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ινομυξοειδές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σάρκωμα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979712" y="134076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1.139D who page 127</a:t>
            </a:r>
            <a:endParaRPr lang="el-GR" dirty="0"/>
          </a:p>
        </p:txBody>
      </p:sp>
      <p:pic>
        <p:nvPicPr>
          <p:cNvPr id="52226" name="Picture 2" descr="C:\Users\User\Desktop\Ινοβλστικός\9.44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4788024" cy="3053919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179512" y="3861048"/>
            <a:ext cx="37444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Έντονα </a:t>
            </a:r>
            <a:r>
              <a:rPr lang="el-GR" b="1" dirty="0" err="1"/>
              <a:t>κυτταροβριθής</a:t>
            </a:r>
            <a:r>
              <a:rPr lang="el-GR" b="1" dirty="0"/>
              <a:t> περιοχή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4283968" y="6372036"/>
            <a:ext cx="4860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Περιοχή με </a:t>
            </a:r>
            <a:r>
              <a:rPr lang="el-GR" b="1" dirty="0" err="1"/>
              <a:t>ινοσαρκωματώδη</a:t>
            </a:r>
            <a:r>
              <a:rPr lang="el-GR" b="1" dirty="0"/>
              <a:t> μορφολογία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0" y="64533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- Τίτλος"/>
          <p:cNvSpPr txBox="1">
            <a:spLocks/>
          </p:cNvSpPr>
          <p:nvPr/>
        </p:nvSpPr>
        <p:spPr>
          <a:xfrm>
            <a:off x="251520" y="332656"/>
            <a:ext cx="864096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Χαμηλής κακοήθειας </a:t>
            </a:r>
            <a:r>
              <a:rPr kumimoji="0" lang="el-G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ινομυξοειδές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σάρκωμα – ιστολογικές ποικιλίες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907704" y="162880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1.140 </a:t>
            </a:r>
            <a:r>
              <a:rPr lang="en-US" dirty="0"/>
              <a:t>A+B who page 128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1043608" y="472514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Παρουσία γιγάντιων </a:t>
            </a:r>
            <a:r>
              <a:rPr lang="el-GR" b="1" dirty="0" err="1"/>
              <a:t>ροζεττών</a:t>
            </a:r>
            <a:r>
              <a:rPr lang="el-GR" b="1" dirty="0"/>
              <a:t> στο 30% των περιπτώσεων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899592" y="5397023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r>
              <a:rPr lang="el-GR" dirty="0" err="1"/>
              <a:t>Κολλαγονώδες</a:t>
            </a:r>
            <a:r>
              <a:rPr lang="el-GR" dirty="0"/>
              <a:t> κέντρο και περιφερική διάταξη </a:t>
            </a:r>
            <a:r>
              <a:rPr lang="el-GR" dirty="0" err="1"/>
              <a:t>επιθηλιοειδών</a:t>
            </a:r>
            <a:r>
              <a:rPr lang="el-GR" dirty="0"/>
              <a:t> κυττάρων</a:t>
            </a:r>
          </a:p>
          <a:p>
            <a:pPr marL="360363" indent="-360363">
              <a:buClr>
                <a:schemeClr val="accent1"/>
              </a:buClr>
              <a:buSzPct val="100000"/>
              <a:buFont typeface="Wingdings" pitchFamily="2" charset="2"/>
              <a:buChar char="Ø"/>
            </a:pPr>
            <a:endParaRPr lang="el-GR" dirty="0"/>
          </a:p>
          <a:p>
            <a:pPr marL="360363" indent="-269875"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l-GR" b="1" dirty="0"/>
              <a:t>Ενίοτε παρουσία περιοχών με μορφολογία σκληρυντικού </a:t>
            </a:r>
            <a:r>
              <a:rPr lang="el-GR" b="1" dirty="0" err="1"/>
              <a:t>επιθηλιοειδόύς</a:t>
            </a:r>
            <a:r>
              <a:rPr lang="el-GR" b="1" dirty="0"/>
              <a:t> </a:t>
            </a:r>
            <a:r>
              <a:rPr lang="el-GR" b="1" dirty="0" err="1"/>
              <a:t>ινοσαρκώματος</a:t>
            </a:r>
            <a:endParaRPr lang="el-GR" b="1" dirty="0"/>
          </a:p>
        </p:txBody>
      </p:sp>
      <p:pic>
        <p:nvPicPr>
          <p:cNvPr id="53250" name="Picture 2" descr="C:\Users\User\Desktop\Ινοβλστικός\9.41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80728"/>
            <a:ext cx="5832648" cy="3600400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/>
          <p:nvPr/>
        </p:nvSpPr>
        <p:spPr>
          <a:xfrm>
            <a:off x="1043608" y="908720"/>
            <a:ext cx="7128792" cy="1161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2335" algn="ctr">
              <a:lnSpc>
                <a:spcPct val="100000"/>
              </a:lnSpc>
              <a:spcBef>
                <a:spcPts val="100"/>
              </a:spcBef>
            </a:pPr>
            <a:endParaRPr sz="2000" b="1" dirty="0">
              <a:solidFill>
                <a:schemeClr val="accent1"/>
              </a:solidFill>
              <a:cs typeface="Calibri"/>
            </a:endParaRPr>
          </a:p>
          <a:p>
            <a:pPr marL="12700" marR="5080" algn="ctr">
              <a:lnSpc>
                <a:spcPts val="2180"/>
              </a:lnSpc>
              <a:spcBef>
                <a:spcPts val="55"/>
              </a:spcBef>
            </a:pPr>
            <a:r>
              <a:rPr sz="1800" b="1" spc="-5" dirty="0">
                <a:cs typeface="Calibri"/>
              </a:rPr>
              <a:t>MUC4+ </a:t>
            </a:r>
            <a:r>
              <a:rPr sz="1800" b="1" dirty="0">
                <a:cs typeface="Calibri"/>
              </a:rPr>
              <a:t>δείκτης </a:t>
            </a:r>
            <a:r>
              <a:rPr sz="1800" b="1" spc="-5" dirty="0">
                <a:cs typeface="Calibri"/>
              </a:rPr>
              <a:t>υψηλής ευαισθησίας </a:t>
            </a:r>
            <a:r>
              <a:rPr sz="1800" b="1" spc="-395" dirty="0">
                <a:cs typeface="Calibri"/>
              </a:rPr>
              <a:t> </a:t>
            </a:r>
            <a:r>
              <a:rPr sz="1800" b="1" spc="-20" dirty="0">
                <a:cs typeface="Calibri"/>
              </a:rPr>
              <a:t>και</a:t>
            </a:r>
            <a:r>
              <a:rPr sz="1800" b="1" dirty="0">
                <a:cs typeface="Calibri"/>
              </a:rPr>
              <a:t> </a:t>
            </a:r>
            <a:r>
              <a:rPr sz="1800" b="1" spc="-10" dirty="0">
                <a:cs typeface="Calibri"/>
              </a:rPr>
              <a:t>ειδικότητας</a:t>
            </a:r>
            <a:r>
              <a:rPr sz="1800" spc="-10" dirty="0">
                <a:cs typeface="Calibri"/>
              </a:rPr>
              <a:t>,</a:t>
            </a:r>
            <a:r>
              <a:rPr sz="1800" spc="-5" dirty="0">
                <a:cs typeface="Calibri"/>
              </a:rPr>
              <a:t> </a:t>
            </a:r>
            <a:r>
              <a:rPr sz="1800" spc="-5" dirty="0">
                <a:cs typeface="Arial"/>
              </a:rPr>
              <a:t>~</a:t>
            </a:r>
            <a:r>
              <a:rPr sz="1800" spc="-5" dirty="0">
                <a:cs typeface="Calibri"/>
              </a:rPr>
              <a:t>100%+</a:t>
            </a:r>
            <a:endParaRPr sz="1800" dirty="0">
              <a:cs typeface="Calibri"/>
            </a:endParaRPr>
          </a:p>
          <a:p>
            <a:pPr marL="12700" algn="ctr">
              <a:lnSpc>
                <a:spcPts val="2065"/>
              </a:lnSpc>
            </a:pPr>
            <a:r>
              <a:rPr sz="1800" spc="-5" dirty="0">
                <a:cs typeface="Calibri"/>
              </a:rPr>
              <a:t>SMA+/-,</a:t>
            </a:r>
            <a:r>
              <a:rPr sz="1800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EMA+</a:t>
            </a:r>
            <a:r>
              <a:rPr sz="1800" spc="-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εστιακά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80%.</a:t>
            </a:r>
            <a:endParaRPr sz="1800" dirty="0">
              <a:cs typeface="Calibri"/>
            </a:endParaRPr>
          </a:p>
          <a:p>
            <a:pPr marL="12700" algn="ctr">
              <a:lnSpc>
                <a:spcPct val="100000"/>
              </a:lnSpc>
            </a:pPr>
            <a:r>
              <a:rPr sz="1800" spc="-5" dirty="0">
                <a:cs typeface="Calibri"/>
              </a:rPr>
              <a:t>CD34, </a:t>
            </a:r>
            <a:r>
              <a:rPr sz="1800" dirty="0">
                <a:cs typeface="Calibri"/>
              </a:rPr>
              <a:t>desmin,</a:t>
            </a:r>
            <a:r>
              <a:rPr sz="1800" spc="-4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S-100, </a:t>
            </a:r>
            <a:r>
              <a:rPr sz="1800" dirty="0">
                <a:cs typeface="Calibri"/>
              </a:rPr>
              <a:t>ΕΜΑ</a:t>
            </a:r>
            <a:r>
              <a:rPr sz="1800" spc="-10" dirty="0">
                <a:cs typeface="Calibri"/>
              </a:rPr>
              <a:t> </a:t>
            </a:r>
            <a:r>
              <a:rPr sz="1800" spc="-20" dirty="0">
                <a:cs typeface="Calibri"/>
              </a:rPr>
              <a:t>και</a:t>
            </a:r>
            <a:r>
              <a:rPr sz="1800" dirty="0">
                <a:cs typeface="Calibri"/>
              </a:rPr>
              <a:t> </a:t>
            </a:r>
            <a:r>
              <a:rPr sz="1800" spc="-25" dirty="0">
                <a:cs typeface="Calibri"/>
              </a:rPr>
              <a:t>CK’s:</a:t>
            </a:r>
            <a:r>
              <a:rPr sz="1800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-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6191672" y="6454497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>
                <a:solidFill>
                  <a:schemeClr val="accent1"/>
                </a:solidFill>
              </a:rPr>
              <a:t>Anderson Diagnostics 2021</a:t>
            </a:r>
            <a:endParaRPr lang="el-GR" sz="1100" i="1" dirty="0">
              <a:solidFill>
                <a:schemeClr val="accent1"/>
              </a:solidFill>
            </a:endParaRPr>
          </a:p>
        </p:txBody>
      </p:sp>
      <p:sp>
        <p:nvSpPr>
          <p:cNvPr id="13" name="4 - Τίτλος"/>
          <p:cNvSpPr txBox="1">
            <a:spLocks/>
          </p:cNvSpPr>
          <p:nvPr/>
        </p:nvSpPr>
        <p:spPr>
          <a:xfrm>
            <a:off x="251520" y="380320"/>
            <a:ext cx="864096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Χαμηλής κακοήθειας </a:t>
            </a:r>
            <a:r>
              <a:rPr kumimoji="0" lang="el-G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ινομυξοειδές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σάρκωμα – </a:t>
            </a:r>
            <a:r>
              <a:rPr kumimoji="0" lang="el-G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Ανοσοφαινότυπος</a:t>
            </a:r>
            <a:endParaRPr kumimoji="0" lang="el-GR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FF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043608" y="2204864"/>
            <a:ext cx="7056784" cy="2053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5" name="4 - TextBox"/>
          <p:cNvSpPr txBox="1">
            <a:spLocks noChangeArrowheads="1"/>
          </p:cNvSpPr>
          <p:nvPr/>
        </p:nvSpPr>
        <p:spPr bwMode="auto">
          <a:xfrm>
            <a:off x="467544" y="4653136"/>
            <a:ext cx="828092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2425" indent="-35242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2000" b="1" dirty="0"/>
              <a:t>Παρουσία </a:t>
            </a:r>
            <a:r>
              <a:rPr lang="en-US" sz="2000" b="1" dirty="0"/>
              <a:t>FUS-CREB3L2</a:t>
            </a:r>
            <a:r>
              <a:rPr lang="el-GR" sz="2000" b="1" dirty="0"/>
              <a:t> στο 90% του χαμηλής κακοήθειας </a:t>
            </a:r>
            <a:r>
              <a:rPr lang="el-GR" sz="2000" b="1" dirty="0" err="1"/>
              <a:t>ινομυξοειδούς</a:t>
            </a:r>
            <a:r>
              <a:rPr lang="el-GR" sz="2000" b="1" dirty="0"/>
              <a:t> σαρκώματος (</a:t>
            </a:r>
            <a:r>
              <a:rPr lang="en-US" sz="2000" b="1" dirty="0"/>
              <a:t>LGFMS)</a:t>
            </a:r>
            <a:r>
              <a:rPr lang="el-GR" sz="2000" b="1" dirty="0"/>
              <a:t> στις υπόλοιπες </a:t>
            </a:r>
            <a:r>
              <a:rPr lang="en-US" sz="2000" b="1" dirty="0"/>
              <a:t>FUS-CREB3L1 </a:t>
            </a:r>
            <a:r>
              <a:rPr lang="el-GR" sz="2000" b="1" dirty="0"/>
              <a:t>ή </a:t>
            </a:r>
            <a:r>
              <a:rPr lang="en-US" sz="2000" b="1" dirty="0"/>
              <a:t>EWSR1-CREB3L1)</a:t>
            </a:r>
            <a:endParaRPr lang="el-GR" sz="2000" b="1" dirty="0"/>
          </a:p>
          <a:p>
            <a:pPr marL="352425" indent="-35242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n-US" sz="2000" dirty="0"/>
          </a:p>
          <a:p>
            <a:pPr marL="352425" indent="-35242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</a:rPr>
              <a:t>MUC4: </a:t>
            </a:r>
            <a:r>
              <a:rPr lang="el-GR" sz="2000" b="1" dirty="0" err="1">
                <a:solidFill>
                  <a:schemeClr val="accent1"/>
                </a:solidFill>
              </a:rPr>
              <a:t>Διαμεμβρανική</a:t>
            </a:r>
            <a:r>
              <a:rPr lang="el-GR" sz="2000" b="1" dirty="0">
                <a:solidFill>
                  <a:schemeClr val="accent1"/>
                </a:solidFill>
              </a:rPr>
              <a:t> </a:t>
            </a:r>
            <a:r>
              <a:rPr lang="el-GR" sz="2000" b="1" dirty="0" err="1">
                <a:solidFill>
                  <a:schemeClr val="accent1"/>
                </a:solidFill>
              </a:rPr>
              <a:t>γλυκοπρωτεϊνη</a:t>
            </a:r>
            <a:r>
              <a:rPr lang="el-GR" sz="2000" b="1" dirty="0">
                <a:solidFill>
                  <a:schemeClr val="accent1"/>
                </a:solidFill>
              </a:rPr>
              <a:t> που εκφράζεται σε πολλούς τύπους επιθηλιακών κυττάρων</a:t>
            </a:r>
          </a:p>
          <a:p>
            <a:pPr marL="352425" indent="-35242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sz="2000" dirty="0"/>
          </a:p>
          <a:p>
            <a:pPr marL="352425" indent="-352425">
              <a:buClr>
                <a:srgbClr val="FFFF00"/>
              </a:buClr>
              <a:buSzPct val="120000"/>
            </a:pPr>
            <a:endParaRPr lang="el-GR" sz="2000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55863" cy="329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9963" y="0"/>
            <a:ext cx="2443162" cy="32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84575"/>
            <a:ext cx="2446338" cy="327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9963" y="3579813"/>
            <a:ext cx="2457450" cy="327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- Στρογγυλεμένο ορθογώνιο"/>
          <p:cNvSpPr/>
          <p:nvPr/>
        </p:nvSpPr>
        <p:spPr>
          <a:xfrm>
            <a:off x="2484438" y="0"/>
            <a:ext cx="1133475" cy="6270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LGFMS</a:t>
            </a:r>
            <a:endParaRPr lang="el-GR" dirty="0"/>
          </a:p>
        </p:txBody>
      </p:sp>
      <p:sp>
        <p:nvSpPr>
          <p:cNvPr id="7" name="6 - Στρογγυλεμένο ορθογώνιο"/>
          <p:cNvSpPr/>
          <p:nvPr/>
        </p:nvSpPr>
        <p:spPr>
          <a:xfrm>
            <a:off x="7265988" y="0"/>
            <a:ext cx="1538287" cy="9794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LGFMS </a:t>
            </a:r>
            <a:r>
              <a:rPr lang="el-GR" dirty="0"/>
              <a:t>με γιγάντιες </a:t>
            </a:r>
            <a:r>
              <a:rPr lang="el-GR" dirty="0" err="1"/>
              <a:t>ροζέττες</a:t>
            </a:r>
            <a:endParaRPr lang="el-GR" dirty="0"/>
          </a:p>
        </p:txBody>
      </p:sp>
      <p:sp>
        <p:nvSpPr>
          <p:cNvPr id="8" name="7 - Στρογγυλεμένο ορθογώνιο"/>
          <p:cNvSpPr/>
          <p:nvPr/>
        </p:nvSpPr>
        <p:spPr>
          <a:xfrm>
            <a:off x="2511425" y="3527425"/>
            <a:ext cx="1711325" cy="8223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Σκληρυντικό </a:t>
            </a:r>
            <a:r>
              <a:rPr lang="el-GR" dirty="0" err="1"/>
              <a:t>επιθηλιοειδές</a:t>
            </a:r>
            <a:r>
              <a:rPr lang="el-GR" dirty="0"/>
              <a:t> </a:t>
            </a:r>
            <a:r>
              <a:rPr lang="el-GR" dirty="0" err="1"/>
              <a:t>ινοσάρκωμα</a:t>
            </a:r>
            <a:endParaRPr lang="el-GR" dirty="0"/>
          </a:p>
        </p:txBody>
      </p:sp>
      <p:sp>
        <p:nvSpPr>
          <p:cNvPr id="9" name="8 - Στρογγυλεμένο ορθογώνιο"/>
          <p:cNvSpPr/>
          <p:nvPr/>
        </p:nvSpPr>
        <p:spPr>
          <a:xfrm>
            <a:off x="7307263" y="3540125"/>
            <a:ext cx="1622425" cy="6921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Διφασικό </a:t>
            </a:r>
            <a:r>
              <a:rPr lang="el-GR" dirty="0" err="1"/>
              <a:t>συνοβιακό</a:t>
            </a:r>
            <a:r>
              <a:rPr lang="el-GR" dirty="0"/>
              <a:t> σ.</a:t>
            </a:r>
          </a:p>
        </p:txBody>
      </p:sp>
      <p:sp>
        <p:nvSpPr>
          <p:cNvPr id="57354" name="9 - TextBox"/>
          <p:cNvSpPr txBox="1">
            <a:spLocks noChangeArrowheads="1"/>
          </p:cNvSpPr>
          <p:nvPr/>
        </p:nvSpPr>
        <p:spPr bwMode="auto">
          <a:xfrm>
            <a:off x="6732240" y="6608385"/>
            <a:ext cx="23762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Hornick</a:t>
            </a:r>
            <a:r>
              <a:rPr lang="en-US" sz="1200" i="1" dirty="0">
                <a:solidFill>
                  <a:schemeClr val="accent1"/>
                </a:solidFill>
              </a:rPr>
              <a:t>, USCAP 2013</a:t>
            </a:r>
            <a:endParaRPr lang="el-GR" sz="12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- Τίτλος"/>
          <p:cNvSpPr txBox="1">
            <a:spLocks/>
          </p:cNvSpPr>
          <p:nvPr/>
        </p:nvSpPr>
        <p:spPr>
          <a:xfrm>
            <a:off x="251520" y="308312"/>
            <a:ext cx="864096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Χαμηλής κακοήθειας </a:t>
            </a:r>
            <a:r>
              <a:rPr kumimoji="0" lang="el-G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ινομυξοειδές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σάρκωμα – ιστολογικές ποικιλίες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467544" y="220486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Κριτήρια διάγνωσης: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915816" y="2272804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Εναλλαγή </a:t>
            </a:r>
            <a:r>
              <a:rPr lang="el-GR" b="1" dirty="0" err="1"/>
              <a:t>μυξοειδών</a:t>
            </a:r>
            <a:r>
              <a:rPr lang="el-GR" b="1" dirty="0"/>
              <a:t> και ινωδών περιοχών 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b="1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/>
              <a:t>Ατρακτόμορφα</a:t>
            </a:r>
            <a:r>
              <a:rPr lang="el-GR" b="1" dirty="0"/>
              <a:t> κύτταρα χωρίς </a:t>
            </a:r>
            <a:r>
              <a:rPr lang="el-GR" b="1" dirty="0" err="1"/>
              <a:t>ατυπία</a:t>
            </a:r>
            <a:r>
              <a:rPr lang="el-GR" b="1" dirty="0"/>
              <a:t> σε στροβιλοειδές ή </a:t>
            </a:r>
            <a:r>
              <a:rPr lang="el-GR" b="1" dirty="0" err="1"/>
              <a:t>δεσμιδωτό</a:t>
            </a:r>
            <a:r>
              <a:rPr lang="el-GR" b="1" dirty="0"/>
              <a:t> πρότυπο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b="1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Έντονη διάχυτη έκφραση </a:t>
            </a:r>
            <a:r>
              <a:rPr lang="en-US" b="1" dirty="0"/>
              <a:t>MUC4</a:t>
            </a:r>
            <a:endParaRPr lang="el-GR" b="1" dirty="0"/>
          </a:p>
          <a:p>
            <a:endParaRPr lang="el-GR" dirty="0"/>
          </a:p>
          <a:p>
            <a:r>
              <a:rPr lang="el-GR" dirty="0"/>
              <a:t>(*  Αν </a:t>
            </a:r>
            <a:r>
              <a:rPr lang="en-US" dirty="0"/>
              <a:t>MUC4 - </a:t>
            </a:r>
            <a:r>
              <a:rPr lang="el-GR" dirty="0"/>
              <a:t>           αναζήτηση αναδιατάξεων )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>
            <a:off x="4499992" y="4361036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92288"/>
            <a:ext cx="8892480" cy="528400"/>
          </a:xfrm>
        </p:spPr>
        <p:txBody>
          <a:bodyPr/>
          <a:lstStyle/>
          <a:p>
            <a:pPr algn="ctr"/>
            <a:r>
              <a:rPr lang="el-GR" dirty="0"/>
              <a:t>Χαμηλής κακοήθειας </a:t>
            </a:r>
            <a:r>
              <a:rPr lang="el-GR" dirty="0" err="1"/>
              <a:t>ινομυξοειδές</a:t>
            </a:r>
            <a:r>
              <a:rPr lang="el-GR" dirty="0"/>
              <a:t> σάρκωμα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1835696" y="119675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3.10 </a:t>
            </a:r>
            <a:r>
              <a:rPr lang="en-US" dirty="0" err="1"/>
              <a:t>Hornick</a:t>
            </a:r>
            <a:r>
              <a:rPr lang="en-US" dirty="0"/>
              <a:t> page 84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043608" y="455499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Panel:  MUC4, EMA, CD34, S-100, SOX0, </a:t>
            </a:r>
            <a:r>
              <a:rPr lang="el-GR" sz="2000" b="1" dirty="0">
                <a:solidFill>
                  <a:schemeClr val="accent1"/>
                </a:solidFill>
              </a:rPr>
              <a:t>β-</a:t>
            </a:r>
            <a:r>
              <a:rPr lang="en-US" sz="2000" b="1" dirty="0" err="1">
                <a:solidFill>
                  <a:schemeClr val="accent1"/>
                </a:solidFill>
              </a:rPr>
              <a:t>catenin</a:t>
            </a:r>
            <a:r>
              <a:rPr lang="en-US" sz="2000" b="1" dirty="0">
                <a:solidFill>
                  <a:schemeClr val="accent1"/>
                </a:solidFill>
              </a:rPr>
              <a:t>, STAT6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331640" y="5059050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MUC4                      LGFMS</a:t>
            </a:r>
          </a:p>
          <a:p>
            <a:r>
              <a:rPr lang="en-US" dirty="0"/>
              <a:t>EMA                         LGFMS</a:t>
            </a:r>
          </a:p>
          <a:p>
            <a:r>
              <a:rPr lang="en-US" dirty="0"/>
              <a:t>CD34                       </a:t>
            </a:r>
            <a:r>
              <a:rPr lang="en-US" dirty="0" err="1"/>
              <a:t>perineurioma</a:t>
            </a:r>
            <a:r>
              <a:rPr lang="en-US" dirty="0"/>
              <a:t>, MPNST, SFT, cellular </a:t>
            </a:r>
            <a:r>
              <a:rPr lang="en-US" dirty="0" err="1"/>
              <a:t>myxoma</a:t>
            </a:r>
            <a:endParaRPr lang="en-US" dirty="0"/>
          </a:p>
          <a:p>
            <a:r>
              <a:rPr lang="en-US" dirty="0"/>
              <a:t>STAT6                      SFT</a:t>
            </a:r>
          </a:p>
          <a:p>
            <a:r>
              <a:rPr lang="en-US" dirty="0"/>
              <a:t>S100/SOX10           MPNST</a:t>
            </a:r>
          </a:p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en-US" dirty="0" err="1"/>
              <a:t>catenin</a:t>
            </a:r>
            <a:r>
              <a:rPr lang="en-US" dirty="0"/>
              <a:t>                 </a:t>
            </a:r>
            <a:r>
              <a:rPr lang="en-US" dirty="0" err="1"/>
              <a:t>desmoid</a:t>
            </a:r>
            <a:r>
              <a:rPr lang="en-US" dirty="0"/>
              <a:t> </a:t>
            </a:r>
            <a:r>
              <a:rPr lang="en-US" dirty="0" err="1"/>
              <a:t>fibromatosis</a:t>
            </a:r>
            <a:endParaRPr lang="el-GR" dirty="0"/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>
            <a:off x="2843808" y="6355194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>
            <a:off x="2843808" y="5491098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>
            <a:off x="2843808" y="5779130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>
            <a:off x="2843808" y="6067162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ύγραμμο βέλος σύνδεσης"/>
          <p:cNvCxnSpPr/>
          <p:nvPr/>
        </p:nvCxnSpPr>
        <p:spPr>
          <a:xfrm>
            <a:off x="2843808" y="5203066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>
            <a:off x="2843808" y="6643226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0" name="Picture 2" descr="C:\Users\User\Desktop\Ινοβλστικός\box3.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511" y="836712"/>
            <a:ext cx="8593977" cy="3168352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236304"/>
            <a:ext cx="7969364" cy="528400"/>
          </a:xfrm>
        </p:spPr>
        <p:txBody>
          <a:bodyPr/>
          <a:lstStyle/>
          <a:p>
            <a:pPr algn="ctr"/>
            <a:r>
              <a:rPr lang="el-GR" dirty="0"/>
              <a:t>Σκληρυντικό </a:t>
            </a:r>
            <a:r>
              <a:rPr lang="el-GR" dirty="0" err="1"/>
              <a:t>επιθηλιοειδές</a:t>
            </a:r>
            <a:r>
              <a:rPr lang="el-GR" dirty="0"/>
              <a:t> </a:t>
            </a:r>
            <a:r>
              <a:rPr lang="el-GR" dirty="0" err="1"/>
              <a:t>ινοσάρκωμα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755576" y="1124744"/>
            <a:ext cx="2736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Ορισμός: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Εντόπιση: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Μακροσκοπική εικόνα: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907704" y="1148551"/>
            <a:ext cx="684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Κακόηθες </a:t>
            </a:r>
            <a:r>
              <a:rPr lang="el-GR" b="1" dirty="0" err="1"/>
              <a:t>ινοβλαστικό</a:t>
            </a:r>
            <a:r>
              <a:rPr lang="el-GR" b="1" dirty="0"/>
              <a:t> νεόπλασμα αποτελούμενο από </a:t>
            </a:r>
            <a:r>
              <a:rPr lang="el-GR" b="1" dirty="0" err="1"/>
              <a:t>επιθηλιοειδές</a:t>
            </a:r>
            <a:r>
              <a:rPr lang="el-GR" b="1" dirty="0"/>
              <a:t> </a:t>
            </a:r>
            <a:r>
              <a:rPr lang="el-GR" b="1" dirty="0" err="1"/>
              <a:t>ινοβλαστες</a:t>
            </a:r>
            <a:r>
              <a:rPr lang="el-GR" b="1" dirty="0"/>
              <a:t> και σκληρυντικό </a:t>
            </a:r>
            <a:r>
              <a:rPr lang="el-GR" b="1" dirty="0" err="1"/>
              <a:t>υαλοειδοποιημένο</a:t>
            </a:r>
            <a:r>
              <a:rPr lang="el-GR" b="1" dirty="0"/>
              <a:t> στρώμα. Ένα ποσοστό περιπτώσεων σχετίζονται μορφολογικά και μοριακά με το χαμηλής </a:t>
            </a:r>
            <a:r>
              <a:rPr lang="el-GR" b="1" dirty="0" err="1"/>
              <a:t>κάκοήθειας</a:t>
            </a:r>
            <a:r>
              <a:rPr lang="el-GR" b="1" dirty="0"/>
              <a:t> </a:t>
            </a:r>
            <a:r>
              <a:rPr lang="el-GR" b="1" dirty="0" err="1"/>
              <a:t>ινομυξοειδές</a:t>
            </a:r>
            <a:r>
              <a:rPr lang="el-GR" b="1" dirty="0"/>
              <a:t> σάρκωμα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123728" y="3068960"/>
            <a:ext cx="655272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Άνω και κάτω άκρα &gt; κορμός</a:t>
            </a:r>
          </a:p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Κεφαλή/τράχηλος </a:t>
            </a:r>
          </a:p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Σπάνια σε πύελο, </a:t>
            </a:r>
            <a:r>
              <a:rPr lang="el-GR" dirty="0" err="1"/>
              <a:t>οπισθοπεριτόναιο</a:t>
            </a:r>
            <a:r>
              <a:rPr lang="el-GR" dirty="0"/>
              <a:t>, οστά ή σπλάχνα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347864" y="465313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Λοβιώδες</a:t>
            </a:r>
            <a:r>
              <a:rPr lang="el-GR" dirty="0"/>
              <a:t> νεόπλασμα, σχετικώς </a:t>
            </a:r>
            <a:r>
              <a:rPr lang="el-GR" dirty="0" err="1"/>
              <a:t>περίγραπτο</a:t>
            </a:r>
            <a:r>
              <a:rPr lang="el-GR" dirty="0"/>
              <a:t>, στερρής σύστασης, ενίοτε γιγάντιο μέγεθος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528400"/>
          </a:xfrm>
        </p:spPr>
        <p:txBody>
          <a:bodyPr/>
          <a:lstStyle/>
          <a:p>
            <a:pPr algn="ctr"/>
            <a:r>
              <a:rPr lang="el-GR" sz="2400" dirty="0"/>
              <a:t>Υπερπλαστική </a:t>
            </a:r>
            <a:r>
              <a:rPr lang="el-GR" sz="2400" dirty="0" err="1"/>
              <a:t>περιτονιίτιδα</a:t>
            </a:r>
            <a:r>
              <a:rPr lang="el-GR" sz="2400" dirty="0"/>
              <a:t> – Υπερπλαστική </a:t>
            </a:r>
            <a:r>
              <a:rPr lang="el-GR" sz="2400" dirty="0" err="1"/>
              <a:t>μυοσίτιδα</a:t>
            </a:r>
            <a:endParaRPr lang="el-GR" sz="2400" dirty="0"/>
          </a:p>
        </p:txBody>
      </p:sp>
      <p:sp>
        <p:nvSpPr>
          <p:cNvPr id="3" name="2 - TextBox"/>
          <p:cNvSpPr txBox="1"/>
          <p:nvPr/>
        </p:nvSpPr>
        <p:spPr>
          <a:xfrm>
            <a:off x="251520" y="1087576"/>
            <a:ext cx="85689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bg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b="1" dirty="0">
                <a:solidFill>
                  <a:schemeClr val="accent1"/>
                </a:solidFill>
              </a:rPr>
              <a:t>Ορισμός: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b="1" dirty="0">
                <a:solidFill>
                  <a:schemeClr val="accent1"/>
                </a:solidFill>
              </a:rPr>
              <a:t>Εντόπιση: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b="1" dirty="0">
                <a:solidFill>
                  <a:schemeClr val="accent1"/>
                </a:solidFill>
              </a:rPr>
              <a:t>Κλινική εικόνα: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  <a:tabLst>
                <a:tab pos="0" algn="l"/>
              </a:tabLst>
            </a:pPr>
            <a:r>
              <a:rPr lang="el-GR" b="1" dirty="0">
                <a:solidFill>
                  <a:schemeClr val="accent1"/>
                </a:solidFill>
              </a:rPr>
              <a:t>Ηλικία : </a:t>
            </a:r>
          </a:p>
          <a:p>
            <a:pPr marL="269875" indent="-269875">
              <a:buClr>
                <a:schemeClr val="accent1"/>
              </a:buClr>
              <a:tabLst>
                <a:tab pos="0" algn="l"/>
              </a:tabLst>
            </a:pPr>
            <a:r>
              <a:rPr lang="el-GR" dirty="0"/>
              <a:t>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267744" y="3009726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Ταχεία ανάπτυξη </a:t>
            </a:r>
            <a:r>
              <a:rPr lang="el-GR" dirty="0"/>
              <a:t>(~ 2 μήνες έως την εξαίρεση)</a:t>
            </a:r>
          </a:p>
          <a:p>
            <a:r>
              <a:rPr lang="el-GR" dirty="0"/>
              <a:t>Μέγεθος &lt;5εκ (</a:t>
            </a:r>
            <a:r>
              <a:rPr lang="el-GR" dirty="0" err="1"/>
              <a:t>υπερπλαστική</a:t>
            </a:r>
            <a:r>
              <a:rPr lang="el-GR" dirty="0"/>
              <a:t> </a:t>
            </a:r>
            <a:r>
              <a:rPr lang="el-GR" dirty="0" err="1"/>
              <a:t>μυοσίτιδα</a:t>
            </a:r>
            <a:r>
              <a:rPr lang="el-GR" dirty="0"/>
              <a:t> πιθανώς μεγαλύτερη)</a:t>
            </a:r>
          </a:p>
          <a:p>
            <a:r>
              <a:rPr lang="el-GR" dirty="0"/>
              <a:t>Πόνος/Ευαισθησία στην περιοχή της βλάβης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691680" y="191683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l-GR" b="1" dirty="0"/>
              <a:t>Άνω άκρα &gt; κάτω άκρα, κορμός ( υπερπλαστική περιτονίτιδα)</a:t>
            </a:r>
          </a:p>
          <a:p>
            <a:pPr>
              <a:buClr>
                <a:schemeClr val="accent1"/>
              </a:buClr>
            </a:pPr>
            <a:r>
              <a:rPr lang="el-GR" b="1" dirty="0"/>
              <a:t>Κορμός, ωμική ζώνη, άνω βραχίονας &gt; γλουτός (υπερπλαστική </a:t>
            </a:r>
            <a:r>
              <a:rPr lang="el-GR" b="1" dirty="0" err="1"/>
              <a:t>μυοσίτιδα</a:t>
            </a:r>
            <a:r>
              <a:rPr lang="el-GR" b="1" dirty="0"/>
              <a:t>)</a:t>
            </a:r>
          </a:p>
          <a:p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1619672" y="1124744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Υποδόρια ή ενδομυϊκή ανάπτυξη </a:t>
            </a:r>
            <a:r>
              <a:rPr lang="el-GR" dirty="0" err="1"/>
              <a:t>ινοβλαστικών</a:t>
            </a:r>
            <a:r>
              <a:rPr lang="el-GR" dirty="0"/>
              <a:t>/</a:t>
            </a:r>
            <a:r>
              <a:rPr lang="el-GR" dirty="0" err="1"/>
              <a:t>μυοϊνοβλαστικού</a:t>
            </a:r>
            <a:r>
              <a:rPr lang="el-GR" dirty="0"/>
              <a:t> τύπου κυττάρων και </a:t>
            </a:r>
            <a:r>
              <a:rPr lang="el-GR" b="1" dirty="0" err="1">
                <a:solidFill>
                  <a:schemeClr val="accent1"/>
                </a:solidFill>
              </a:rPr>
              <a:t>ευμεγέθων</a:t>
            </a:r>
            <a:r>
              <a:rPr lang="el-GR" dirty="0"/>
              <a:t> </a:t>
            </a:r>
            <a:r>
              <a:rPr lang="el-GR" b="1" dirty="0">
                <a:solidFill>
                  <a:schemeClr val="accent1"/>
                </a:solidFill>
              </a:rPr>
              <a:t>γαγγλιακού τύπου κυττάρων </a:t>
            </a:r>
          </a:p>
          <a:p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1475656" y="4150821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Μέσης ηλικίας ή μεγαλύτερα άτομα </a:t>
            </a:r>
            <a:r>
              <a:rPr lang="el-GR" dirty="0"/>
              <a:t>( ηλικία μεγαλύτερη από ότι στην οζώδη περιτονίτιδα)</a:t>
            </a:r>
          </a:p>
        </p:txBody>
      </p:sp>
      <p:pic>
        <p:nvPicPr>
          <p:cNvPr id="10" name="Picture 2" descr="C:\Users\User\Desktop\Ινοβλστικός\7.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869160"/>
            <a:ext cx="5184576" cy="2119487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5436096" y="522920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Επέκταση στο υποδόριο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6012160" y="631657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611560" y="188640"/>
            <a:ext cx="7969364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Σκληρυντικό </a:t>
            </a:r>
            <a:r>
              <a:rPr kumimoji="0" lang="el-G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επιθηλιοειδές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ινοσάρκωμα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– </a:t>
            </a:r>
            <a:r>
              <a:rPr kumimoji="0" lang="el-G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Ιστολογικη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εικόνα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043608" y="371703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Εικόνες από δικό μας άρθρο + Λεζάντες</a:t>
            </a:r>
          </a:p>
        </p:txBody>
      </p:sp>
      <p:pic>
        <p:nvPicPr>
          <p:cNvPr id="66562" name="Picture 2" descr="C:\Users\User\Desktop\Ινοβλστικός\9.48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5508104" cy="2860522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5292080" y="134076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Αθροίσεις </a:t>
            </a:r>
            <a:r>
              <a:rPr lang="el-GR" b="1" dirty="0" err="1"/>
              <a:t>επιθηλιοειδών</a:t>
            </a:r>
            <a:r>
              <a:rPr lang="el-GR" b="1" dirty="0"/>
              <a:t> κυττάρων εντός σκληρυντικού υποστρώματος</a:t>
            </a:r>
          </a:p>
        </p:txBody>
      </p:sp>
      <p:pic>
        <p:nvPicPr>
          <p:cNvPr id="66563" name="Picture 3" descr="C:\Users\User\Desktop\Ινοβλστικός\9.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5508104" cy="306896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5580112" y="4964975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Μορφολογία τύπου </a:t>
            </a:r>
            <a:r>
              <a:rPr lang="en-US" b="1" dirty="0"/>
              <a:t>‘</a:t>
            </a:r>
            <a:r>
              <a:rPr lang="el-GR" b="1" dirty="0" err="1"/>
              <a:t>λοβιακού</a:t>
            </a:r>
            <a:r>
              <a:rPr lang="en-US" b="1" dirty="0"/>
              <a:t>’</a:t>
            </a:r>
            <a:r>
              <a:rPr lang="el-GR" b="1" dirty="0"/>
              <a:t> καρκινώματος μαστού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191672" y="65985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395536" y="236304"/>
            <a:ext cx="8113380" cy="528400"/>
          </a:xfrm>
        </p:spPr>
        <p:txBody>
          <a:bodyPr/>
          <a:lstStyle/>
          <a:p>
            <a:pPr algn="ctr"/>
            <a:r>
              <a:rPr lang="el-GR" dirty="0"/>
              <a:t>Σκληρυντικό </a:t>
            </a:r>
            <a:r>
              <a:rPr lang="el-GR" dirty="0" err="1"/>
              <a:t>επιθηλιοειδές</a:t>
            </a:r>
            <a:r>
              <a:rPr lang="el-GR" dirty="0"/>
              <a:t> </a:t>
            </a:r>
            <a:r>
              <a:rPr lang="el-GR" dirty="0" err="1"/>
              <a:t>ινοσάρκωμα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475656" y="191683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1.144 </a:t>
            </a:r>
            <a:r>
              <a:rPr lang="en-US" dirty="0"/>
              <a:t>who page 131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827584" y="5085184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Σκληρυντικό </a:t>
            </a:r>
            <a:r>
              <a:rPr lang="el-GR" dirty="0" err="1"/>
              <a:t>επιθηλιοειδές</a:t>
            </a:r>
            <a:r>
              <a:rPr lang="el-GR" dirty="0"/>
              <a:t> </a:t>
            </a:r>
            <a:r>
              <a:rPr lang="el-GR" dirty="0" err="1"/>
              <a:t>ινοσάρκωμα</a:t>
            </a:r>
            <a:r>
              <a:rPr lang="el-GR" dirty="0"/>
              <a:t> με απότομη μετάπτωση σε χαμηλής κακοήθειας </a:t>
            </a:r>
            <a:r>
              <a:rPr lang="el-GR" dirty="0" err="1"/>
              <a:t>ινομυξοειδές</a:t>
            </a:r>
            <a:r>
              <a:rPr lang="el-GR" dirty="0"/>
              <a:t> σάρκωμα ( </a:t>
            </a:r>
            <a:r>
              <a:rPr lang="el-GR" sz="2400" b="1" dirty="0"/>
              <a:t>*</a:t>
            </a:r>
            <a:r>
              <a:rPr lang="el-GR" dirty="0"/>
              <a:t> )</a:t>
            </a:r>
          </a:p>
          <a:p>
            <a:endParaRPr lang="el-GR" dirty="0"/>
          </a:p>
          <a:p>
            <a:r>
              <a:rPr lang="el-GR" dirty="0"/>
              <a:t>(             </a:t>
            </a:r>
            <a:r>
              <a:rPr lang="el-GR" b="1" dirty="0"/>
              <a:t>υβριδικό σκληρυντικό </a:t>
            </a:r>
            <a:r>
              <a:rPr lang="el-GR" b="1" dirty="0" err="1"/>
              <a:t>επιθηλιοειδές</a:t>
            </a:r>
            <a:r>
              <a:rPr lang="el-GR" b="1" dirty="0"/>
              <a:t> </a:t>
            </a:r>
            <a:r>
              <a:rPr lang="el-GR" b="1" dirty="0" err="1"/>
              <a:t>ινοσάρκωμα</a:t>
            </a:r>
            <a:r>
              <a:rPr lang="el-GR" b="1" dirty="0"/>
              <a:t>/ χαμηλής  κακοήθειας </a:t>
            </a:r>
            <a:r>
              <a:rPr lang="el-GR" b="1" dirty="0" err="1"/>
              <a:t>ινομυξοειδές</a:t>
            </a:r>
            <a:r>
              <a:rPr lang="el-GR" b="1" dirty="0"/>
              <a:t> σάρκωμα</a:t>
            </a:r>
            <a:r>
              <a:rPr lang="el-GR" dirty="0"/>
              <a:t>)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>
            <a:off x="1115616" y="6093296"/>
            <a:ext cx="5760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4" name="Picture 2" descr="C:\Users\User\Desktop\Ινοβλστικός\1.144wh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6696744" cy="4204429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1979712" y="4077072"/>
            <a:ext cx="115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b="1" dirty="0"/>
              <a:t>*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191672" y="6501244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Ορθογώνιο"/>
          <p:cNvSpPr/>
          <p:nvPr/>
        </p:nvSpPr>
        <p:spPr>
          <a:xfrm>
            <a:off x="2915816" y="1340768"/>
            <a:ext cx="316835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1 - Τίτλος"/>
          <p:cNvSpPr txBox="1">
            <a:spLocks/>
          </p:cNvSpPr>
          <p:nvPr/>
        </p:nvSpPr>
        <p:spPr>
          <a:xfrm>
            <a:off x="611560" y="308312"/>
            <a:ext cx="7969364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Σκληρυντικό </a:t>
            </a:r>
            <a:r>
              <a:rPr kumimoji="0" lang="el-GR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επιθηλιοειδές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ινοσάρκωμα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lang="el-GR" sz="3200" b="1" kern="0" dirty="0" err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Ανοσοφαινότυπος</a:t>
            </a:r>
            <a:r>
              <a:rPr lang="el-GR" sz="3200" b="1" kern="0" dirty="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 – Μοριακά ευρήματα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755576" y="1340768"/>
            <a:ext cx="3744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accent1"/>
                </a:solidFill>
              </a:rPr>
              <a:t>Ανοσοφαινότυπος</a:t>
            </a:r>
            <a:r>
              <a:rPr lang="el-GR" b="1" dirty="0">
                <a:solidFill>
                  <a:schemeClr val="accent1"/>
                </a:solidFill>
              </a:rPr>
              <a:t>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Μοριακά ευρήματα: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915816" y="13407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MUC4+ (80-90%), EMA (40%), </a:t>
            </a:r>
            <a:r>
              <a:rPr lang="en-US" dirty="0"/>
              <a:t>SMA (40%), </a:t>
            </a:r>
            <a:r>
              <a:rPr lang="el-GR" dirty="0"/>
              <a:t>κερατίνες - 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2987824" y="4365104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FUS-CREB3L1(10%), FUS-CREB3L2 (</a:t>
            </a:r>
            <a:r>
              <a:rPr lang="el-GR" b="1" dirty="0"/>
              <a:t>στην πλειοψηφία των υβριδικών όγκων     </a:t>
            </a:r>
            <a:r>
              <a:rPr lang="el-GR" dirty="0"/>
              <a:t>      ομοιότητα με χαμηλής κακοήθειας </a:t>
            </a:r>
            <a:r>
              <a:rPr lang="el-GR" dirty="0" err="1"/>
              <a:t>ινομυξοειδές</a:t>
            </a:r>
            <a:r>
              <a:rPr lang="el-GR" dirty="0"/>
              <a:t> σάρκωμα) </a:t>
            </a:r>
          </a:p>
          <a:p>
            <a:endParaRPr lang="el-GR" dirty="0"/>
          </a:p>
          <a:p>
            <a:r>
              <a:rPr lang="el-GR" dirty="0"/>
              <a:t>μια μικρή μειοψηφία δεν έχει αυτές τις συντήξεις και στερείται </a:t>
            </a:r>
            <a:r>
              <a:rPr lang="en-US" dirty="0"/>
              <a:t>MUC4</a:t>
            </a:r>
            <a:r>
              <a:rPr lang="el-GR" dirty="0"/>
              <a:t>  - σύνθετος </a:t>
            </a:r>
            <a:r>
              <a:rPr lang="el-GR" dirty="0" err="1"/>
              <a:t>καρυότυπος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899592" y="23488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1.145 who page 131</a:t>
            </a:r>
            <a:endParaRPr lang="el-GR" dirty="0"/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>
            <a:off x="3203848" y="2564904"/>
            <a:ext cx="122413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TextBox"/>
          <p:cNvSpPr txBox="1"/>
          <p:nvPr/>
        </p:nvSpPr>
        <p:spPr>
          <a:xfrm>
            <a:off x="4860032" y="23488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Έντονη διάχυτη έκφραση </a:t>
            </a:r>
            <a:r>
              <a:rPr lang="en-US" dirty="0"/>
              <a:t>MUC4</a:t>
            </a:r>
            <a:endParaRPr lang="el-GR" dirty="0"/>
          </a:p>
        </p:txBody>
      </p:sp>
      <p:cxnSp>
        <p:nvCxnSpPr>
          <p:cNvPr id="13" name="12 - Ευθύγραμμο βέλος σύνδεσης"/>
          <p:cNvCxnSpPr/>
          <p:nvPr/>
        </p:nvCxnSpPr>
        <p:spPr>
          <a:xfrm>
            <a:off x="6876256" y="4797152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8" name="Picture 2" descr="C:\Users\User\Desktop\Ινοβλστικός\1.145wh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3596688" cy="2448272"/>
          </a:xfrm>
          <a:prstGeom prst="rect">
            <a:avLst/>
          </a:prstGeom>
          <a:noFill/>
        </p:spPr>
      </p:pic>
      <p:sp>
        <p:nvSpPr>
          <p:cNvPr id="14" name="13 - TextBox"/>
          <p:cNvSpPr txBox="1"/>
          <p:nvPr/>
        </p:nvSpPr>
        <p:spPr>
          <a:xfrm>
            <a:off x="2627784" y="5517232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/>
              <a:t>*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611560" y="308312"/>
            <a:ext cx="7969364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Σκληρυντικό </a:t>
            </a:r>
            <a:r>
              <a:rPr kumimoji="0" lang="el-GR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επιθηλιοειδές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ινοσάρκωμα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lang="el-GR" sz="3200" b="1" kern="0" dirty="0" err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Ανοσοφαινότυπος</a:t>
            </a:r>
            <a:r>
              <a:rPr lang="el-GR" sz="3200" b="1" kern="0" dirty="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 – Μοριακά ευρήματα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755576" y="1412776"/>
            <a:ext cx="2808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Κριτήρια διάγνωσης: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Πρόγνωση: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267744" y="5025950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Πιο επιθετικό σε σχέση με το χαμηλής κακοήθειας </a:t>
            </a:r>
            <a:r>
              <a:rPr lang="el-GR" dirty="0" err="1"/>
              <a:t>ινομυξοειδές</a:t>
            </a:r>
            <a:r>
              <a:rPr lang="el-GR" dirty="0"/>
              <a:t> σάρκωμα: ποσοστό υποτροπής 40-50%, ποσοστό μεταστάσεων 50%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131840" y="1412776"/>
            <a:ext cx="56886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/>
              <a:t>Επιθηλιοειδή</a:t>
            </a:r>
            <a:r>
              <a:rPr lang="el-GR" b="1" dirty="0"/>
              <a:t> κύτταρα </a:t>
            </a:r>
            <a:r>
              <a:rPr lang="el-GR" b="1" dirty="0" err="1"/>
              <a:t>χώρις</a:t>
            </a:r>
            <a:r>
              <a:rPr lang="el-GR" b="1" dirty="0"/>
              <a:t> έντονη </a:t>
            </a:r>
            <a:r>
              <a:rPr lang="el-GR" b="1" dirty="0" err="1"/>
              <a:t>ατυπία</a:t>
            </a:r>
            <a:r>
              <a:rPr lang="el-GR" b="1" dirty="0"/>
              <a:t> </a:t>
            </a:r>
            <a:endParaRPr lang="en-US" b="1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Πυκνό </a:t>
            </a:r>
            <a:r>
              <a:rPr lang="el-GR" b="1" dirty="0" err="1"/>
              <a:t>υαλοειδοποιημένο</a:t>
            </a:r>
            <a:r>
              <a:rPr lang="el-GR" b="1" dirty="0"/>
              <a:t>/</a:t>
            </a:r>
            <a:r>
              <a:rPr lang="el-GR" b="1" dirty="0" err="1"/>
              <a:t>κολλαγονοποιημένο</a:t>
            </a:r>
            <a:r>
              <a:rPr lang="el-GR" b="1" dirty="0"/>
              <a:t> στρώμα</a:t>
            </a:r>
            <a:endParaRPr lang="en-US" b="1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Έντονη διάχυτη έκφραση </a:t>
            </a:r>
            <a:r>
              <a:rPr lang="en-US" b="1" dirty="0"/>
              <a:t>MUC4</a:t>
            </a:r>
            <a:r>
              <a:rPr lang="el-GR" b="1" dirty="0"/>
              <a:t> </a:t>
            </a:r>
            <a:r>
              <a:rPr lang="el-GR" b="1" dirty="0">
                <a:solidFill>
                  <a:schemeClr val="accent1"/>
                </a:solidFill>
              </a:rPr>
              <a:t>(χωρίς κερατίνες)</a:t>
            </a:r>
            <a:endParaRPr lang="en-US" b="1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/>
              <a:t>Ανάδειξη </a:t>
            </a:r>
            <a:r>
              <a:rPr lang="en-US" b="1" dirty="0"/>
              <a:t>EWSR1 – CREB3L1 </a:t>
            </a:r>
            <a:r>
              <a:rPr lang="el-GR" dirty="0"/>
              <a:t>ή των λοιπών γονιδιακών συντήξεων δεν απαιτείται παρά μόνον σε επιλεγμένες περιπτώσεις (</a:t>
            </a:r>
            <a:r>
              <a:rPr lang="en-US" dirty="0"/>
              <a:t>MUC4 - )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010500" cy="528400"/>
          </a:xfrm>
        </p:spPr>
        <p:txBody>
          <a:bodyPr/>
          <a:lstStyle/>
          <a:p>
            <a:pPr algn="ctr"/>
            <a:r>
              <a:rPr lang="el-GR" dirty="0"/>
              <a:t>Μηνύματα για το σπίτι </a:t>
            </a:r>
            <a:r>
              <a:rPr lang="en-US" dirty="0"/>
              <a:t>(I)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11560" y="1556792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2000" dirty="0"/>
              <a:t>Η ομάδα των </a:t>
            </a:r>
            <a:r>
              <a:rPr lang="el-GR" sz="2000" dirty="0" err="1"/>
              <a:t>ινοβλαστικών</a:t>
            </a:r>
            <a:r>
              <a:rPr lang="el-GR" sz="2000" dirty="0"/>
              <a:t>/</a:t>
            </a:r>
            <a:r>
              <a:rPr lang="el-GR" sz="2000" dirty="0" err="1"/>
              <a:t>μυοϊνοβλαστικών</a:t>
            </a:r>
            <a:r>
              <a:rPr lang="el-GR" sz="2000" dirty="0"/>
              <a:t> όγκων περιλαμβάνει </a:t>
            </a:r>
            <a:r>
              <a:rPr lang="el-GR" sz="2000" b="1" dirty="0">
                <a:solidFill>
                  <a:schemeClr val="accent1"/>
                </a:solidFill>
              </a:rPr>
              <a:t>όλο το φάσμα βιολογικής συμπεριφοράς</a:t>
            </a:r>
            <a:r>
              <a:rPr lang="el-GR" sz="2000" dirty="0"/>
              <a:t> (καλοήθεις έως υψηλής κακοήθειας)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sz="2000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2000" dirty="0"/>
              <a:t>Απαραίτητη </a:t>
            </a:r>
            <a:r>
              <a:rPr lang="el-GR" sz="2000" b="1" dirty="0">
                <a:solidFill>
                  <a:schemeClr val="accent1"/>
                </a:solidFill>
              </a:rPr>
              <a:t>η γνώση του ιστορικού </a:t>
            </a:r>
            <a:r>
              <a:rPr lang="el-GR" sz="2000" dirty="0"/>
              <a:t>για την αναγνώριση </a:t>
            </a:r>
            <a:r>
              <a:rPr lang="el-GR" sz="2000" b="1" dirty="0">
                <a:solidFill>
                  <a:schemeClr val="accent1"/>
                </a:solidFill>
              </a:rPr>
              <a:t>οζώδους </a:t>
            </a:r>
            <a:r>
              <a:rPr lang="el-GR" sz="2000" b="1" dirty="0" err="1">
                <a:solidFill>
                  <a:schemeClr val="accent1"/>
                </a:solidFill>
              </a:rPr>
              <a:t>περιτονιίτιδας</a:t>
            </a:r>
            <a:r>
              <a:rPr lang="el-GR" sz="2000" b="1" dirty="0">
                <a:solidFill>
                  <a:schemeClr val="accent1"/>
                </a:solidFill>
              </a:rPr>
              <a:t> και </a:t>
            </a:r>
            <a:r>
              <a:rPr lang="el-GR" sz="2000" b="1" dirty="0" err="1">
                <a:solidFill>
                  <a:schemeClr val="accent1"/>
                </a:solidFill>
              </a:rPr>
              <a:t>οστεοποιού</a:t>
            </a:r>
            <a:r>
              <a:rPr lang="el-GR" sz="2000" b="1" dirty="0">
                <a:solidFill>
                  <a:schemeClr val="accent1"/>
                </a:solidFill>
              </a:rPr>
              <a:t>  </a:t>
            </a:r>
            <a:r>
              <a:rPr lang="el-GR" sz="2000" b="1" dirty="0" err="1">
                <a:solidFill>
                  <a:schemeClr val="accent1"/>
                </a:solidFill>
              </a:rPr>
              <a:t>μυοσίτιδας</a:t>
            </a:r>
            <a:r>
              <a:rPr lang="el-GR" sz="2000" b="1" dirty="0">
                <a:solidFill>
                  <a:schemeClr val="accent1"/>
                </a:solidFill>
              </a:rPr>
              <a:t> 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sz="2000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2000" dirty="0"/>
              <a:t>Για την </a:t>
            </a:r>
            <a:r>
              <a:rPr lang="el-GR" sz="2000" b="1" dirty="0">
                <a:solidFill>
                  <a:schemeClr val="accent1"/>
                </a:solidFill>
              </a:rPr>
              <a:t>διαφορική διάγνωση ινωμάτωσης από χαμηλής κακοήθειας </a:t>
            </a:r>
            <a:r>
              <a:rPr lang="el-GR" sz="2000" b="1" dirty="0" err="1">
                <a:solidFill>
                  <a:schemeClr val="accent1"/>
                </a:solidFill>
              </a:rPr>
              <a:t>ινοβλαστικό</a:t>
            </a:r>
            <a:r>
              <a:rPr lang="el-GR" sz="2000" b="1" dirty="0">
                <a:solidFill>
                  <a:schemeClr val="accent1"/>
                </a:solidFill>
              </a:rPr>
              <a:t> σάρκωμα</a:t>
            </a:r>
            <a:r>
              <a:rPr lang="el-GR" sz="2000" dirty="0"/>
              <a:t> ελέγχουμε </a:t>
            </a:r>
            <a:r>
              <a:rPr lang="el-GR" sz="2000" b="1" dirty="0">
                <a:solidFill>
                  <a:schemeClr val="accent1"/>
                </a:solidFill>
              </a:rPr>
              <a:t>την κυτταρολογική </a:t>
            </a:r>
            <a:r>
              <a:rPr lang="el-GR" sz="2000" b="1" dirty="0" err="1">
                <a:solidFill>
                  <a:schemeClr val="accent1"/>
                </a:solidFill>
              </a:rPr>
              <a:t>ατυπία</a:t>
            </a:r>
            <a:r>
              <a:rPr lang="el-GR" sz="2000" dirty="0"/>
              <a:t>, την έκφραση </a:t>
            </a:r>
            <a:r>
              <a:rPr lang="el-GR" sz="2000" dirty="0" err="1"/>
              <a:t>δεσμίνης</a:t>
            </a:r>
            <a:r>
              <a:rPr lang="el-GR" sz="2000" dirty="0"/>
              <a:t>, τον </a:t>
            </a:r>
            <a:r>
              <a:rPr lang="el-GR" sz="2000" b="1" dirty="0">
                <a:solidFill>
                  <a:schemeClr val="accent1"/>
                </a:solidFill>
              </a:rPr>
              <a:t>αριθμό των μιτώσεων </a:t>
            </a:r>
            <a:r>
              <a:rPr lang="el-GR" sz="2000" dirty="0"/>
              <a:t>– η έκφραση β</a:t>
            </a:r>
            <a:r>
              <a:rPr lang="en-US" sz="2000" dirty="0"/>
              <a:t>-</a:t>
            </a:r>
            <a:r>
              <a:rPr lang="en-US" sz="2000" dirty="0" err="1"/>
              <a:t>catenin</a:t>
            </a:r>
            <a:r>
              <a:rPr lang="el-GR" sz="2000" dirty="0"/>
              <a:t> θα πρέπει να </a:t>
            </a:r>
            <a:r>
              <a:rPr lang="el-GR" sz="2000" dirty="0" err="1"/>
              <a:t>συναξιολογείται</a:t>
            </a:r>
            <a:r>
              <a:rPr lang="el-GR" sz="2000" dirty="0"/>
              <a:t> με τα υπόλοιπα χαρακτηριστικά 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1547664" y="332656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Μηνύματα για το σπίτι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(II)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827584" y="1412776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sz="2000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2000" dirty="0"/>
              <a:t>Επί </a:t>
            </a:r>
            <a:r>
              <a:rPr lang="el-GR" sz="2000" b="1" dirty="0">
                <a:solidFill>
                  <a:schemeClr val="accent1"/>
                </a:solidFill>
              </a:rPr>
              <a:t>παρουσίας </a:t>
            </a:r>
            <a:r>
              <a:rPr lang="el-GR" sz="2000" b="1" dirty="0" err="1">
                <a:solidFill>
                  <a:schemeClr val="accent1"/>
                </a:solidFill>
              </a:rPr>
              <a:t>μυξωματώδους</a:t>
            </a:r>
            <a:r>
              <a:rPr lang="el-GR" sz="2000" b="1" dirty="0">
                <a:solidFill>
                  <a:schemeClr val="accent1"/>
                </a:solidFill>
              </a:rPr>
              <a:t> υποστρώματος σε </a:t>
            </a:r>
            <a:r>
              <a:rPr lang="el-GR" sz="2000" b="1" dirty="0" err="1">
                <a:solidFill>
                  <a:schemeClr val="accent1"/>
                </a:solidFill>
              </a:rPr>
              <a:t>ινοβλαστικά</a:t>
            </a:r>
            <a:r>
              <a:rPr lang="el-GR" sz="2000" b="1" dirty="0">
                <a:solidFill>
                  <a:schemeClr val="accent1"/>
                </a:solidFill>
              </a:rPr>
              <a:t> νεοπλάσματα χωρίς αξιόλογη </a:t>
            </a:r>
            <a:r>
              <a:rPr lang="el-GR" sz="2000" b="1" dirty="0" err="1">
                <a:solidFill>
                  <a:schemeClr val="accent1"/>
                </a:solidFill>
              </a:rPr>
              <a:t>ατυπία</a:t>
            </a:r>
            <a:r>
              <a:rPr lang="el-GR" sz="2000" b="1" dirty="0">
                <a:solidFill>
                  <a:schemeClr val="accent1"/>
                </a:solidFill>
              </a:rPr>
              <a:t>         έλεγχος  </a:t>
            </a:r>
            <a:r>
              <a:rPr lang="en-US" sz="2000" b="1" dirty="0">
                <a:solidFill>
                  <a:schemeClr val="accent1"/>
                </a:solidFill>
              </a:rPr>
              <a:t>MUC</a:t>
            </a:r>
            <a:r>
              <a:rPr lang="el-GR" sz="2000" b="1" dirty="0">
                <a:solidFill>
                  <a:schemeClr val="accent1"/>
                </a:solidFill>
              </a:rPr>
              <a:t>4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n-US" sz="2000" b="1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2000" dirty="0"/>
              <a:t>Σε κάθε </a:t>
            </a:r>
            <a:r>
              <a:rPr lang="el-GR" sz="2000" dirty="0" err="1"/>
              <a:t>ατρακτοκυτταρικό</a:t>
            </a:r>
            <a:r>
              <a:rPr lang="el-GR" sz="2000" dirty="0"/>
              <a:t> </a:t>
            </a:r>
            <a:r>
              <a:rPr lang="el-GR" sz="2000" dirty="0" err="1"/>
              <a:t>ινοβλαστικού</a:t>
            </a:r>
            <a:r>
              <a:rPr lang="el-GR" sz="2000" dirty="0"/>
              <a:t> τύπου νεόπλασμα    </a:t>
            </a:r>
            <a:r>
              <a:rPr lang="en-US" sz="2000" dirty="0"/>
              <a:t>  </a:t>
            </a:r>
            <a:r>
              <a:rPr lang="el-GR" sz="2000" dirty="0"/>
              <a:t> </a:t>
            </a:r>
            <a:r>
              <a:rPr lang="en-US" sz="2000" dirty="0"/>
              <a:t> </a:t>
            </a:r>
            <a:r>
              <a:rPr lang="el-GR" sz="2000" dirty="0"/>
              <a:t>έλεγχος για </a:t>
            </a:r>
            <a:r>
              <a:rPr lang="en-US" sz="2000" b="1" dirty="0">
                <a:solidFill>
                  <a:schemeClr val="accent1"/>
                </a:solidFill>
              </a:rPr>
              <a:t>STAT6</a:t>
            </a:r>
            <a:r>
              <a:rPr lang="en-US" sz="2000" dirty="0"/>
              <a:t> </a:t>
            </a:r>
            <a:r>
              <a:rPr lang="el-GR" sz="2000" dirty="0"/>
              <a:t>και </a:t>
            </a:r>
            <a:r>
              <a:rPr lang="en-US" sz="2000" b="1" dirty="0" err="1">
                <a:solidFill>
                  <a:schemeClr val="accent1"/>
                </a:solidFill>
              </a:rPr>
              <a:t>panTRK</a:t>
            </a:r>
            <a:r>
              <a:rPr lang="en-US" sz="2000" dirty="0"/>
              <a:t> (</a:t>
            </a:r>
            <a:r>
              <a:rPr lang="el-GR" sz="2000" dirty="0"/>
              <a:t>ιδιαίτερα αν </a:t>
            </a:r>
            <a:r>
              <a:rPr lang="en-US" sz="2000" dirty="0"/>
              <a:t>CD34 + ) </a:t>
            </a:r>
            <a:endParaRPr lang="el-GR" sz="2000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sz="2000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2000" dirty="0"/>
              <a:t>Σε κάθε </a:t>
            </a:r>
            <a:r>
              <a:rPr lang="el-GR" sz="2000" dirty="0" err="1"/>
              <a:t>ατρακτοκυτταρικό</a:t>
            </a:r>
            <a:r>
              <a:rPr lang="el-GR" sz="2000" dirty="0"/>
              <a:t> (ή </a:t>
            </a:r>
            <a:r>
              <a:rPr lang="el-GR" sz="2000" dirty="0" err="1"/>
              <a:t>επιθηλιοειδές</a:t>
            </a:r>
            <a:r>
              <a:rPr lang="el-GR" sz="2000" dirty="0"/>
              <a:t>) νεόπλασμα με προβάλλουσα </a:t>
            </a:r>
            <a:r>
              <a:rPr lang="el-GR" sz="2000" b="1" dirty="0">
                <a:solidFill>
                  <a:schemeClr val="accent1"/>
                </a:solidFill>
              </a:rPr>
              <a:t>φλεγμονή</a:t>
            </a:r>
            <a:r>
              <a:rPr lang="el-GR" sz="2000" dirty="0"/>
              <a:t> διερευνούμε με </a:t>
            </a:r>
            <a:r>
              <a:rPr lang="el-GR" sz="2000" b="1" dirty="0">
                <a:solidFill>
                  <a:schemeClr val="accent1"/>
                </a:solidFill>
              </a:rPr>
              <a:t>λείους μυϊκούς δείκτες</a:t>
            </a:r>
            <a:r>
              <a:rPr lang="el-GR" sz="2000" dirty="0"/>
              <a:t>. </a:t>
            </a:r>
            <a:r>
              <a:rPr lang="en-US" sz="2000" b="1" dirty="0">
                <a:solidFill>
                  <a:schemeClr val="accent1"/>
                </a:solidFill>
              </a:rPr>
              <a:t>ALK</a:t>
            </a:r>
            <a:r>
              <a:rPr lang="el-GR" sz="2000" dirty="0"/>
              <a:t> και (αν είναι </a:t>
            </a:r>
            <a:r>
              <a:rPr lang="el-GR" sz="2000" dirty="0" err="1"/>
              <a:t>ενδοκοιλιακό</a:t>
            </a:r>
            <a:r>
              <a:rPr lang="el-GR" sz="2000" dirty="0"/>
              <a:t>) </a:t>
            </a:r>
            <a:r>
              <a:rPr lang="en-US" sz="2000" b="1" dirty="0">
                <a:solidFill>
                  <a:schemeClr val="accent1"/>
                </a:solidFill>
              </a:rPr>
              <a:t>MDM2/CDK4</a:t>
            </a:r>
            <a:endParaRPr lang="el-GR" sz="2000" b="1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sz="2000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2000" b="1" dirty="0">
                <a:solidFill>
                  <a:schemeClr val="accent1"/>
                </a:solidFill>
              </a:rPr>
              <a:t>Μορφολογία </a:t>
            </a:r>
            <a:r>
              <a:rPr lang="el-GR" sz="2000" b="1" dirty="0" err="1">
                <a:solidFill>
                  <a:schemeClr val="accent1"/>
                </a:solidFill>
              </a:rPr>
              <a:t>μυξοϊνοσαρκώματος</a:t>
            </a:r>
            <a:r>
              <a:rPr lang="el-GR" sz="2000" b="1" dirty="0">
                <a:solidFill>
                  <a:schemeClr val="accent1"/>
                </a:solidFill>
              </a:rPr>
              <a:t> σε </a:t>
            </a:r>
            <a:r>
              <a:rPr lang="el-GR" sz="2000" b="1" dirty="0" err="1">
                <a:solidFill>
                  <a:schemeClr val="accent1"/>
                </a:solidFill>
              </a:rPr>
              <a:t>ενδοκοιλιακό</a:t>
            </a:r>
            <a:r>
              <a:rPr lang="el-GR" sz="2000" dirty="0"/>
              <a:t> νεόπλασμα είναι κατ’ αρχήν συμβατή με </a:t>
            </a:r>
            <a:r>
              <a:rPr lang="el-GR" sz="2000" b="1" dirty="0" err="1">
                <a:solidFill>
                  <a:schemeClr val="accent1"/>
                </a:solidFill>
              </a:rPr>
              <a:t>αποδιαφοροποιημένο</a:t>
            </a:r>
            <a:r>
              <a:rPr lang="el-GR" sz="2000" b="1" dirty="0">
                <a:solidFill>
                  <a:schemeClr val="accent1"/>
                </a:solidFill>
              </a:rPr>
              <a:t> </a:t>
            </a:r>
            <a:r>
              <a:rPr lang="el-GR" sz="2000" b="1" dirty="0" err="1">
                <a:solidFill>
                  <a:schemeClr val="accent1"/>
                </a:solidFill>
              </a:rPr>
              <a:t>λιποσάρκωμα</a:t>
            </a:r>
            <a:r>
              <a:rPr lang="el-GR" sz="2000" b="1" dirty="0">
                <a:solidFill>
                  <a:schemeClr val="accent1"/>
                </a:solidFill>
              </a:rPr>
              <a:t> </a:t>
            </a:r>
            <a:r>
              <a:rPr lang="el-GR" sz="2000" dirty="0"/>
              <a:t>   </a:t>
            </a:r>
            <a:r>
              <a:rPr lang="en-US" sz="2000" dirty="0"/>
              <a:t>    </a:t>
            </a:r>
            <a:r>
              <a:rPr lang="el-GR" sz="2000" dirty="0"/>
              <a:t> έλεγχος </a:t>
            </a:r>
            <a:r>
              <a:rPr lang="en-US" sz="2000" dirty="0"/>
              <a:t>MDM2/CDK4</a:t>
            </a:r>
            <a:endParaRPr lang="el-GR" sz="2000" dirty="0"/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>
            <a:off x="3059832" y="5589240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>
            <a:off x="5796136" y="2204864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>
            <a:off x="7812360" y="2852936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 rot="19965871">
            <a:off x="1403648" y="2276872"/>
            <a:ext cx="6552728" cy="1546400"/>
          </a:xfrm>
        </p:spPr>
        <p:txBody>
          <a:bodyPr/>
          <a:lstStyle/>
          <a:p>
            <a:r>
              <a:rPr lang="el-GR" sz="8800" dirty="0"/>
              <a:t>Ευχαριστώ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5836" y="116632"/>
            <a:ext cx="6010500" cy="528400"/>
          </a:xfrm>
        </p:spPr>
        <p:txBody>
          <a:bodyPr/>
          <a:lstStyle/>
          <a:p>
            <a:pPr algn="ctr"/>
            <a:r>
              <a:rPr lang="el-GR" dirty="0"/>
              <a:t>Υπερπλαστική </a:t>
            </a:r>
            <a:r>
              <a:rPr lang="el-GR" dirty="0" err="1"/>
              <a:t>περιτονιίτιδα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2483768" y="134076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err="1"/>
              <a:t>Εικ</a:t>
            </a:r>
            <a:r>
              <a:rPr lang="el-GR" dirty="0"/>
              <a:t> 1.54 Α-Β </a:t>
            </a:r>
            <a:r>
              <a:rPr lang="en-US" dirty="0"/>
              <a:t>WHO</a:t>
            </a:r>
            <a:r>
              <a:rPr lang="el-GR" dirty="0"/>
              <a:t> σελ 51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0" y="3429000"/>
            <a:ext cx="8964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Μορφολογία και </a:t>
            </a:r>
            <a:r>
              <a:rPr lang="el-GR" dirty="0" err="1"/>
              <a:t>ανοσοφαινότυπος</a:t>
            </a:r>
            <a:r>
              <a:rPr lang="el-GR" dirty="0"/>
              <a:t> </a:t>
            </a:r>
            <a:r>
              <a:rPr lang="el-GR" b="1" dirty="0"/>
              <a:t>τύπου οζώδους </a:t>
            </a:r>
            <a:r>
              <a:rPr lang="el-GR" b="1" dirty="0" err="1"/>
              <a:t>περιτονιΐτιδας</a:t>
            </a:r>
            <a:r>
              <a:rPr lang="el-GR" b="1" dirty="0"/>
              <a:t> </a:t>
            </a:r>
            <a:r>
              <a:rPr lang="el-GR" dirty="0"/>
              <a:t>(</a:t>
            </a:r>
            <a:r>
              <a:rPr lang="el-GR" dirty="0" err="1"/>
              <a:t>ατρακτόμορφα</a:t>
            </a:r>
            <a:r>
              <a:rPr lang="el-GR" dirty="0"/>
              <a:t> κύτταρα, χαλαρό στρώμα, φλεγμονώδη κύτταρα)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Παρουσία </a:t>
            </a:r>
            <a:r>
              <a:rPr lang="el-GR" b="1" dirty="0" err="1"/>
              <a:t>ευμεγέθων</a:t>
            </a:r>
            <a:r>
              <a:rPr lang="el-GR" b="1" dirty="0"/>
              <a:t> γαγγλιακού τύπου κυττάρων με εμφανές πυρήνιο, </a:t>
            </a:r>
            <a:r>
              <a:rPr lang="el-GR" dirty="0"/>
              <a:t>συχνά αρνητικών για  </a:t>
            </a:r>
            <a:r>
              <a:rPr lang="el-GR" dirty="0" err="1"/>
              <a:t>ακτίνη</a:t>
            </a:r>
            <a:r>
              <a:rPr lang="el-GR" dirty="0"/>
              <a:t> 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Μιτώσεις άφθονες – όχι άτυπες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n-US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Στην παιδική ηλικία: Μεγαλύτερη </a:t>
            </a:r>
            <a:r>
              <a:rPr lang="el-GR" dirty="0" err="1"/>
              <a:t>κυτταροβρίθεια</a:t>
            </a:r>
            <a:r>
              <a:rPr lang="el-GR" dirty="0"/>
              <a:t>, περισσότερα γαγγλιακού τύπου κύτταρα και μιτώσεις </a:t>
            </a:r>
            <a:r>
              <a:rPr lang="el-GR" b="1" dirty="0"/>
              <a:t>ενίοτε νέκρωση </a:t>
            </a:r>
            <a:r>
              <a:rPr lang="el-GR" dirty="0"/>
              <a:t>και οξεία φλεγμονή</a:t>
            </a:r>
          </a:p>
        </p:txBody>
      </p:sp>
      <p:pic>
        <p:nvPicPr>
          <p:cNvPr id="2051" name="Picture 3" descr="C:\Users\User\Desktop\Ινοβλστικός\7.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923" y="692696"/>
            <a:ext cx="4215991" cy="2808000"/>
          </a:xfrm>
          <a:prstGeom prst="rect">
            <a:avLst/>
          </a:prstGeom>
          <a:noFill/>
        </p:spPr>
      </p:pic>
      <p:pic>
        <p:nvPicPr>
          <p:cNvPr id="2052" name="Picture 4" descr="C:\Users\User\Desktop\Ινοβλστικός\7.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93008"/>
            <a:ext cx="4111229" cy="28080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 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19672" y="92288"/>
            <a:ext cx="6010500" cy="528400"/>
          </a:xfrm>
        </p:spPr>
        <p:txBody>
          <a:bodyPr/>
          <a:lstStyle/>
          <a:p>
            <a:pPr algn="ctr"/>
            <a:r>
              <a:rPr lang="el-GR" dirty="0" err="1"/>
              <a:t>Υπερπλαστική</a:t>
            </a:r>
            <a:r>
              <a:rPr lang="el-GR" dirty="0"/>
              <a:t> </a:t>
            </a:r>
            <a:r>
              <a:rPr lang="el-GR" dirty="0" err="1"/>
              <a:t>μυοσίτιδα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2699792" y="126876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Εικονα</a:t>
            </a:r>
            <a:r>
              <a:rPr lang="el-GR" dirty="0"/>
              <a:t> 1.55 Α+Β σελ 52 </a:t>
            </a:r>
            <a:r>
              <a:rPr lang="en-US" dirty="0"/>
              <a:t>WHO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539552" y="4869160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Διήθηση γραμμωτών </a:t>
            </a:r>
            <a:r>
              <a:rPr lang="el-GR" b="1" dirty="0" err="1"/>
              <a:t>μυικών</a:t>
            </a:r>
            <a:r>
              <a:rPr lang="el-GR" b="1" dirty="0"/>
              <a:t> </a:t>
            </a:r>
            <a:r>
              <a:rPr lang="el-GR" dirty="0"/>
              <a:t>ινών από </a:t>
            </a:r>
            <a:r>
              <a:rPr lang="el-GR" dirty="0" err="1"/>
              <a:t>ατρακτόμορφα</a:t>
            </a:r>
            <a:r>
              <a:rPr lang="el-GR" dirty="0"/>
              <a:t> κύτταρα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Ευμεγέθη γαγγλιακού τύπου κύτταρα με πυρήνιο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Πιθανή παρουσία μεταπλαστικού οστού         </a:t>
            </a:r>
            <a:r>
              <a:rPr lang="el-GR" b="1" dirty="0"/>
              <a:t>ομοιότητα με </a:t>
            </a:r>
            <a:r>
              <a:rPr lang="el-GR" b="1" dirty="0" err="1"/>
              <a:t>οστεοποιό</a:t>
            </a:r>
            <a:r>
              <a:rPr lang="el-GR" b="1" dirty="0"/>
              <a:t> </a:t>
            </a:r>
            <a:r>
              <a:rPr lang="el-GR" b="1" dirty="0" err="1"/>
              <a:t>μυοσίτιδα</a:t>
            </a:r>
            <a:r>
              <a:rPr lang="el-GR" b="1" dirty="0"/>
              <a:t> </a:t>
            </a:r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>
            <a:off x="5004048" y="6165304"/>
            <a:ext cx="432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 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  <a:endParaRPr lang="el-GR" sz="1100" i="1" dirty="0">
              <a:solidFill>
                <a:schemeClr val="accent1"/>
              </a:solidFill>
            </a:endParaRPr>
          </a:p>
        </p:txBody>
      </p:sp>
      <p:pic>
        <p:nvPicPr>
          <p:cNvPr id="3076" name="Picture 4" descr="C:\Users\User\Desktop\Ινοβλστικός\7.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92896"/>
            <a:ext cx="3456384" cy="1800000"/>
          </a:xfrm>
          <a:prstGeom prst="rect">
            <a:avLst/>
          </a:prstGeom>
          <a:noFill/>
        </p:spPr>
      </p:pic>
      <p:pic>
        <p:nvPicPr>
          <p:cNvPr id="3074" name="Picture 2" descr="C:\Users\User\Desktop\Ινοβλστικός\7.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9160"/>
            <a:ext cx="3688428" cy="2520000"/>
          </a:xfrm>
          <a:prstGeom prst="rect">
            <a:avLst/>
          </a:prstGeom>
          <a:noFill/>
        </p:spPr>
      </p:pic>
      <p:pic>
        <p:nvPicPr>
          <p:cNvPr id="3075" name="Picture 3" descr="C:\Users\User\Desktop\Ινοβλστικός\7.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349160"/>
            <a:ext cx="3743517" cy="25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308312"/>
            <a:ext cx="8748464" cy="528400"/>
          </a:xfrm>
        </p:spPr>
        <p:txBody>
          <a:bodyPr/>
          <a:lstStyle/>
          <a:p>
            <a:pPr algn="ctr"/>
            <a:r>
              <a:rPr lang="el-GR" dirty="0" err="1"/>
              <a:t>Οστεοποιός</a:t>
            </a:r>
            <a:r>
              <a:rPr lang="el-GR" dirty="0"/>
              <a:t> </a:t>
            </a:r>
            <a:r>
              <a:rPr lang="el-GR" dirty="0" err="1"/>
              <a:t>Μυοσίτιδα</a:t>
            </a:r>
            <a:r>
              <a:rPr lang="el-GR" dirty="0"/>
              <a:t> και </a:t>
            </a:r>
            <a:r>
              <a:rPr lang="el-GR" dirty="0" err="1"/>
              <a:t>ινο</a:t>
            </a:r>
            <a:r>
              <a:rPr lang="el-GR" dirty="0"/>
              <a:t>-οστέινος </a:t>
            </a:r>
            <a:r>
              <a:rPr lang="el-GR" dirty="0" err="1"/>
              <a:t>ψευδόγκος</a:t>
            </a:r>
            <a:r>
              <a:rPr lang="el-GR" dirty="0"/>
              <a:t> των δακτύλων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827584" y="1268760"/>
            <a:ext cx="763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>
                <a:solidFill>
                  <a:schemeClr val="accent1"/>
                </a:solidFill>
              </a:rPr>
              <a:t>Ορισμός:</a:t>
            </a:r>
            <a:r>
              <a:rPr lang="el-GR" dirty="0"/>
              <a:t> </a:t>
            </a:r>
            <a:r>
              <a:rPr lang="el-GR" b="1" dirty="0" err="1"/>
              <a:t>Αυτοπεριοριζόμενα</a:t>
            </a:r>
            <a:r>
              <a:rPr lang="el-GR" b="1" dirty="0"/>
              <a:t> καλοήθη </a:t>
            </a:r>
            <a:r>
              <a:rPr lang="el-GR" dirty="0"/>
              <a:t>νεοπλάσματα αποτελούμενα </a:t>
            </a:r>
            <a:r>
              <a:rPr lang="el-GR" b="1" dirty="0"/>
              <a:t>από </a:t>
            </a:r>
            <a:r>
              <a:rPr lang="el-GR" b="1" dirty="0" err="1"/>
              <a:t>ατρακτόμορφα</a:t>
            </a:r>
            <a:r>
              <a:rPr lang="el-GR" b="1" dirty="0"/>
              <a:t> κύτταρα και οστεοβλάστες 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Ανήκουν </a:t>
            </a:r>
            <a:r>
              <a:rPr lang="el-GR" b="1" dirty="0"/>
              <a:t>στο ίδιο φάσμα νεοπλασμάτων με την ανευρυσματική κύστη των μαλακών μορίων 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331640" y="3933056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Σελ 53 </a:t>
            </a:r>
            <a:r>
              <a:rPr lang="en-US" dirty="0"/>
              <a:t>who </a:t>
            </a:r>
            <a:r>
              <a:rPr lang="el-GR" dirty="0"/>
              <a:t>   </a:t>
            </a:r>
            <a:r>
              <a:rPr lang="el-GR" dirty="0" err="1"/>
              <a:t>εικονα</a:t>
            </a:r>
            <a:r>
              <a:rPr lang="el-GR" dirty="0"/>
              <a:t> 1.56Β ( </a:t>
            </a:r>
            <a:r>
              <a:rPr lang="el-GR" dirty="0" err="1"/>
              <a:t>Οστεοποιός</a:t>
            </a:r>
            <a:r>
              <a:rPr lang="el-GR" dirty="0"/>
              <a:t> </a:t>
            </a:r>
            <a:r>
              <a:rPr lang="el-GR" dirty="0" err="1"/>
              <a:t>μυοσίτιδα</a:t>
            </a:r>
            <a:r>
              <a:rPr lang="el-GR" dirty="0"/>
              <a:t>) +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 1.57( </a:t>
            </a:r>
            <a:r>
              <a:rPr lang="el-GR" dirty="0" err="1"/>
              <a:t>ινο</a:t>
            </a:r>
            <a:r>
              <a:rPr lang="el-GR" dirty="0"/>
              <a:t>-οστέινος  </a:t>
            </a:r>
            <a:r>
              <a:rPr lang="el-GR" dirty="0" err="1"/>
              <a:t>ψευδόγκος</a:t>
            </a:r>
            <a:r>
              <a:rPr lang="el-GR" dirty="0"/>
              <a:t> των δακτύλων)</a:t>
            </a:r>
          </a:p>
        </p:txBody>
      </p:sp>
      <p:pic>
        <p:nvPicPr>
          <p:cNvPr id="54274" name="Picture 2" descr="C:\Users\User\Desktop\Ινοβλστικός\1.57wh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919" y="2780928"/>
            <a:ext cx="4956081" cy="3168352"/>
          </a:xfrm>
          <a:prstGeom prst="rect">
            <a:avLst/>
          </a:prstGeom>
          <a:noFill/>
        </p:spPr>
      </p:pic>
      <p:pic>
        <p:nvPicPr>
          <p:cNvPr id="54275" name="Picture 3" descr="C:\Users\User\Desktop\Ινοβλστικός\1.56wh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4104456" cy="3168352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</a:t>
            </a:r>
            <a:r>
              <a:rPr lang="en-US" sz="1100" i="1" dirty="0">
                <a:solidFill>
                  <a:schemeClr val="accent1"/>
                </a:solidFill>
              </a:rPr>
              <a:t> soft tissue and bone tumors 2020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51520" y="609329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err="1"/>
              <a:t>Οστεοποιός</a:t>
            </a:r>
            <a:r>
              <a:rPr lang="el-GR" dirty="0"/>
              <a:t> </a:t>
            </a:r>
            <a:r>
              <a:rPr lang="el-GR" dirty="0" err="1"/>
              <a:t>μυοσίτιδα</a:t>
            </a:r>
            <a:endParaRPr lang="el-GR" dirty="0"/>
          </a:p>
          <a:p>
            <a:pPr algn="ctr"/>
            <a:r>
              <a:rPr lang="el-GR" dirty="0"/>
              <a:t>Κυστική εκφύλιση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427984" y="609329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Ινο</a:t>
            </a:r>
            <a:r>
              <a:rPr lang="el-GR" dirty="0"/>
              <a:t>-οστέινος </a:t>
            </a:r>
            <a:r>
              <a:rPr lang="el-GR" dirty="0" err="1"/>
              <a:t>ψευδόγκος</a:t>
            </a:r>
            <a:r>
              <a:rPr lang="el-GR" dirty="0"/>
              <a:t> των δακτύλων</a:t>
            </a:r>
          </a:p>
          <a:p>
            <a:pPr algn="ctr"/>
            <a:r>
              <a:rPr lang="el-GR" dirty="0"/>
              <a:t>Περίγραπτη αλλοίωση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1680" y="0"/>
            <a:ext cx="6010500" cy="52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ΟΣΤΕΟΠΟΙΟΣ</a:t>
            </a:r>
            <a:r>
              <a:rPr sz="3200" spc="-50" dirty="0"/>
              <a:t> </a:t>
            </a:r>
            <a:r>
              <a:rPr sz="3200" spc="-20" dirty="0"/>
              <a:t>ΜΥΟΣΙΤΙΔΑ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07504" y="3645024"/>
            <a:ext cx="8676456" cy="315304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ct val="92500"/>
              </a:lnSpc>
              <a:spcBef>
                <a:spcPts val="260"/>
              </a:spcBef>
            </a:pPr>
            <a:r>
              <a:rPr sz="1800" b="1" spc="-5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Αίτιο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dirty="0">
                <a:cs typeface="Calibri"/>
              </a:rPr>
              <a:t>η </a:t>
            </a:r>
            <a:r>
              <a:rPr sz="1800" spc="-15" dirty="0">
                <a:cs typeface="Calibri"/>
              </a:rPr>
              <a:t>κάκωση </a:t>
            </a:r>
            <a:r>
              <a:rPr sz="1800" spc="-5" dirty="0">
                <a:cs typeface="Calibri"/>
              </a:rPr>
              <a:t>του </a:t>
            </a:r>
            <a:r>
              <a:rPr sz="1800" dirty="0">
                <a:cs typeface="Calibri"/>
              </a:rPr>
              <a:t>ιστού</a:t>
            </a:r>
            <a:r>
              <a:rPr sz="1800" b="1" dirty="0">
                <a:cs typeface="Calibri"/>
              </a:rPr>
              <a:t>. </a:t>
            </a:r>
            <a:r>
              <a:rPr sz="1800" b="1" spc="-5" dirty="0">
                <a:cs typeface="Calibri"/>
              </a:rPr>
              <a:t>Τραύμα (60-75%)</a:t>
            </a:r>
            <a:r>
              <a:rPr sz="1800" spc="-5" dirty="0">
                <a:cs typeface="Calibri"/>
              </a:rPr>
              <a:t>, </a:t>
            </a:r>
            <a:r>
              <a:rPr lang="el-GR" sz="1800" dirty="0">
                <a:cs typeface="Calibri"/>
              </a:rPr>
              <a:t>κυρίως σε σχέση με αθλητική δραστηριότητα</a:t>
            </a:r>
            <a:r>
              <a:rPr sz="1800" spc="-5" dirty="0">
                <a:cs typeface="Calibri"/>
              </a:rPr>
              <a:t>.</a:t>
            </a:r>
            <a:endParaRPr lang="el-GR" sz="1800" spc="-5" dirty="0">
              <a:cs typeface="Calibri"/>
            </a:endParaRPr>
          </a:p>
          <a:p>
            <a:pPr marL="12700" marR="5080">
              <a:lnSpc>
                <a:spcPct val="92500"/>
              </a:lnSpc>
              <a:spcBef>
                <a:spcPts val="260"/>
              </a:spcBef>
            </a:pPr>
            <a:endParaRPr sz="1800" dirty="0">
              <a:cs typeface="Calibri"/>
            </a:endParaRPr>
          </a:p>
          <a:p>
            <a:pPr marL="12700">
              <a:lnSpc>
                <a:spcPts val="1925"/>
              </a:lnSpc>
            </a:pP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cs typeface="Calibri"/>
              </a:rPr>
              <a:t>πάντα</a:t>
            </a:r>
            <a:r>
              <a:rPr sz="1800" b="1" spc="-2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σε</a:t>
            </a:r>
            <a:r>
              <a:rPr sz="1800" b="1" spc="5" dirty="0">
                <a:cs typeface="Calibri"/>
              </a:rPr>
              <a:t> </a:t>
            </a:r>
            <a:r>
              <a:rPr sz="1800" b="1" dirty="0">
                <a:cs typeface="Calibri"/>
              </a:rPr>
              <a:t>μυ</a:t>
            </a:r>
            <a:r>
              <a:rPr sz="1800" b="1" spc="-5" dirty="0">
                <a:cs typeface="Calibri"/>
              </a:rPr>
              <a:t> σε</a:t>
            </a:r>
            <a:r>
              <a:rPr sz="1800" b="1" spc="-1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οποιοδήποτε</a:t>
            </a:r>
            <a:r>
              <a:rPr sz="1800" b="1" spc="-25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σημείο</a:t>
            </a:r>
            <a:r>
              <a:rPr sz="1800" b="1" spc="-40" dirty="0">
                <a:cs typeface="Calibri"/>
              </a:rPr>
              <a:t> </a:t>
            </a:r>
            <a:r>
              <a:rPr lang="el-GR" sz="1800" b="1" spc="5" dirty="0">
                <a:cs typeface="Calibri"/>
              </a:rPr>
              <a:t>του σώματος</a:t>
            </a:r>
            <a:r>
              <a:rPr sz="1800" spc="-5" dirty="0">
                <a:cs typeface="Calibri"/>
              </a:rPr>
              <a:t>,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άκρα,</a:t>
            </a:r>
            <a:endParaRPr sz="1800" dirty="0">
              <a:cs typeface="Calibri"/>
            </a:endParaRPr>
          </a:p>
          <a:p>
            <a:pPr marL="12700">
              <a:lnSpc>
                <a:spcPts val="2000"/>
              </a:lnSpc>
            </a:pPr>
            <a:r>
              <a:rPr sz="1800" spc="-10" dirty="0">
                <a:cs typeface="Calibri"/>
              </a:rPr>
              <a:t>θώρακας,</a:t>
            </a:r>
            <a:r>
              <a:rPr sz="1800" spc="-3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γλουτός, </a:t>
            </a:r>
            <a:r>
              <a:rPr sz="1800" dirty="0">
                <a:cs typeface="Calibri"/>
              </a:rPr>
              <a:t>ώμος,</a:t>
            </a:r>
            <a:r>
              <a:rPr sz="1800" spc="-1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αγκώνας,</a:t>
            </a:r>
            <a:r>
              <a:rPr sz="1800" spc="-2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βραχίονας</a:t>
            </a:r>
            <a:endParaRPr lang="el-GR" sz="1800" spc="-5" dirty="0">
              <a:cs typeface="Calibri"/>
            </a:endParaRPr>
          </a:p>
          <a:p>
            <a:pPr marL="12700">
              <a:lnSpc>
                <a:spcPts val="2000"/>
              </a:lnSpc>
            </a:pPr>
            <a:endParaRPr sz="1800" dirty="0">
              <a:cs typeface="Calibri"/>
            </a:endParaRPr>
          </a:p>
          <a:p>
            <a:pPr marL="12700" marR="353060">
              <a:lnSpc>
                <a:spcPts val="2000"/>
              </a:lnSpc>
              <a:spcBef>
                <a:spcPts val="120"/>
              </a:spcBef>
            </a:pP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 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b="1" spc="-5" dirty="0">
                <a:cs typeface="Calibri"/>
              </a:rPr>
              <a:t>ταχεία αύξηση</a:t>
            </a:r>
            <a:r>
              <a:rPr sz="1800" spc="-5" dirty="0">
                <a:cs typeface="Calibri"/>
              </a:rPr>
              <a:t>, επώδυνη </a:t>
            </a:r>
            <a:r>
              <a:rPr sz="1800" spc="5" dirty="0">
                <a:cs typeface="Calibri"/>
              </a:rPr>
              <a:t>στο </a:t>
            </a:r>
            <a:r>
              <a:rPr sz="1800" spc="-10" dirty="0">
                <a:cs typeface="Calibri"/>
              </a:rPr>
              <a:t>αρχικό </a:t>
            </a:r>
            <a:r>
              <a:rPr sz="1800" spc="-5" dirty="0">
                <a:cs typeface="Calibri"/>
              </a:rPr>
              <a:t>στάδιο </a:t>
            </a:r>
            <a:r>
              <a:rPr sz="1800" dirty="0">
                <a:cs typeface="Calibri"/>
              </a:rPr>
              <a:t>(1-2 </a:t>
            </a:r>
            <a:r>
              <a:rPr sz="1800" spc="-39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εβδομάδες),</a:t>
            </a:r>
            <a:r>
              <a:rPr sz="1800" spc="-10" dirty="0">
                <a:cs typeface="Calibri"/>
              </a:rPr>
              <a:t> </a:t>
            </a:r>
            <a:r>
              <a:rPr sz="1800" spc="-20" dirty="0">
                <a:cs typeface="Calibri"/>
              </a:rPr>
              <a:t>καλά</a:t>
            </a:r>
            <a:r>
              <a:rPr sz="1800" spc="-10" dirty="0">
                <a:cs typeface="Calibri"/>
              </a:rPr>
              <a:t> περιγεγραμμένη</a:t>
            </a:r>
            <a:r>
              <a:rPr sz="1800" spc="-30" dirty="0">
                <a:cs typeface="Calibri"/>
              </a:rPr>
              <a:t> </a:t>
            </a:r>
            <a:r>
              <a:rPr sz="1800" dirty="0">
                <a:cs typeface="Calibri"/>
              </a:rPr>
              <a:t>έως 5 εκ. (2-12</a:t>
            </a:r>
            <a:r>
              <a:rPr sz="1800" spc="5" dirty="0">
                <a:cs typeface="Calibri"/>
              </a:rPr>
              <a:t> </a:t>
            </a:r>
            <a:r>
              <a:rPr sz="1800" dirty="0" err="1">
                <a:cs typeface="Calibri"/>
              </a:rPr>
              <a:t>εκ</a:t>
            </a:r>
            <a:r>
              <a:rPr sz="1800" dirty="0">
                <a:cs typeface="Calibri"/>
              </a:rPr>
              <a:t>.)</a:t>
            </a:r>
            <a:endParaRPr lang="el-GR" sz="1800" dirty="0">
              <a:cs typeface="Calibri"/>
            </a:endParaRPr>
          </a:p>
          <a:p>
            <a:pPr marL="12700" marR="353060">
              <a:lnSpc>
                <a:spcPts val="2000"/>
              </a:lnSpc>
              <a:spcBef>
                <a:spcPts val="120"/>
              </a:spcBef>
            </a:pPr>
            <a:endParaRPr sz="1800" dirty="0">
              <a:cs typeface="Calibri"/>
            </a:endParaRPr>
          </a:p>
          <a:p>
            <a:pPr marL="12700">
              <a:lnSpc>
                <a:spcPts val="1885"/>
              </a:lnSpc>
            </a:pPr>
            <a:r>
              <a:rPr sz="1800" b="1" spc="-5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lang="el-GR" b="1" spc="-5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spc="-5" dirty="0">
                <a:cs typeface="Calibri"/>
              </a:rPr>
              <a:t>συνήθως νέοι ενήλικες, με αθλητική δραστηριότητα</a:t>
            </a:r>
            <a:endParaRPr lang="el-GR" sz="1800" spc="-10" dirty="0">
              <a:cs typeface="Calibri"/>
            </a:endParaRPr>
          </a:p>
          <a:p>
            <a:pPr marL="12700">
              <a:lnSpc>
                <a:spcPts val="1885"/>
              </a:lnSpc>
            </a:pPr>
            <a:endParaRPr sz="1800" dirty="0">
              <a:cs typeface="Calibri"/>
            </a:endParaRPr>
          </a:p>
          <a:p>
            <a:pPr marL="12700">
              <a:lnSpc>
                <a:spcPts val="2075"/>
              </a:lnSpc>
            </a:pPr>
            <a:r>
              <a:rPr sz="1800" b="1" spc="-10" dirty="0">
                <a:uFill>
                  <a:solidFill>
                    <a:srgbClr val="D9D9D9"/>
                  </a:solidFill>
                </a:uFill>
                <a:cs typeface="Calibri"/>
              </a:rPr>
              <a:t>Απεικονιστικά</a:t>
            </a:r>
            <a:r>
              <a:rPr sz="1800" b="1" spc="-20" dirty="0"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sz="1800" b="1" spc="-5" dirty="0">
                <a:uFill>
                  <a:solidFill>
                    <a:srgbClr val="D9D9D9"/>
                  </a:solidFill>
                </a:uFill>
                <a:cs typeface="Calibri"/>
              </a:rPr>
              <a:t>ευρήματα</a:t>
            </a:r>
            <a:r>
              <a:rPr sz="1800" b="1" spc="-2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συναρτώνται</a:t>
            </a:r>
            <a:r>
              <a:rPr sz="1800" b="1" spc="-15" dirty="0">
                <a:cs typeface="Calibri"/>
              </a:rPr>
              <a:t> </a:t>
            </a:r>
            <a:r>
              <a:rPr sz="1800" b="1" dirty="0">
                <a:cs typeface="Calibri"/>
              </a:rPr>
              <a:t>με </a:t>
            </a:r>
            <a:r>
              <a:rPr sz="1800" b="1" spc="-5" dirty="0">
                <a:cs typeface="Calibri"/>
              </a:rPr>
              <a:t>την </a:t>
            </a:r>
            <a:r>
              <a:rPr sz="1800" b="1" spc="-10" dirty="0">
                <a:cs typeface="Calibri"/>
              </a:rPr>
              <a:t>ηλικία</a:t>
            </a:r>
            <a:r>
              <a:rPr sz="1800" b="1" spc="-15" dirty="0">
                <a:cs typeface="Calibri"/>
              </a:rPr>
              <a:t> </a:t>
            </a:r>
            <a:r>
              <a:rPr sz="1800" b="1" dirty="0">
                <a:cs typeface="Calibri"/>
              </a:rPr>
              <a:t>της</a:t>
            </a:r>
            <a:r>
              <a:rPr sz="1800" b="1" spc="1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βλάβης.</a:t>
            </a:r>
            <a:endParaRPr sz="1800" b="1" dirty="0"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2407" y="548680"/>
            <a:ext cx="4139184" cy="3095244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7664" y="92288"/>
            <a:ext cx="6010500" cy="52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ΟΣΤΕΟΠΟΙΟΣ</a:t>
            </a:r>
            <a:r>
              <a:rPr sz="3200" spc="-50" dirty="0"/>
              <a:t> </a:t>
            </a:r>
            <a:r>
              <a:rPr sz="3200" spc="-20" dirty="0"/>
              <a:t>ΜΥΟΣΙΤΙΔΑ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5004048" y="1198637"/>
            <a:ext cx="3960440" cy="165429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92405" algn="ctr">
              <a:lnSpc>
                <a:spcPct val="100000"/>
              </a:lnSpc>
              <a:spcBef>
                <a:spcPts val="700"/>
              </a:spcBef>
            </a:pPr>
            <a:r>
              <a:rPr lang="el-GR" sz="1800" b="1" spc="-5" dirty="0">
                <a:cs typeface="Calibri"/>
              </a:rPr>
              <a:t>Κεντρική μοίρα:</a:t>
            </a:r>
          </a:p>
          <a:p>
            <a:pPr marL="192405" algn="ctr">
              <a:lnSpc>
                <a:spcPct val="100000"/>
              </a:lnSpc>
              <a:spcBef>
                <a:spcPts val="700"/>
              </a:spcBef>
            </a:pPr>
            <a:r>
              <a:rPr lang="el-GR" b="1" spc="-5" dirty="0">
                <a:cs typeface="Calibri"/>
              </a:rPr>
              <a:t>κ</a:t>
            </a:r>
            <a:r>
              <a:rPr sz="1800" b="1" spc="-5" dirty="0" err="1">
                <a:cs typeface="Calibri"/>
              </a:rPr>
              <a:t>υτταροβριθής</a:t>
            </a:r>
            <a:r>
              <a:rPr sz="1800" b="1" spc="-20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αλλοίωση ομοιάζουσα με </a:t>
            </a:r>
            <a:r>
              <a:rPr sz="1800" b="1" spc="5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οζώδη</a:t>
            </a:r>
            <a:r>
              <a:rPr sz="1800" b="1" spc="-30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περιτονιίτιδα</a:t>
            </a:r>
            <a:endParaRPr lang="el-GR" sz="1800" b="1" spc="-10" dirty="0">
              <a:cs typeface="Calibri"/>
            </a:endParaRPr>
          </a:p>
          <a:p>
            <a:pPr marL="192405" algn="ctr">
              <a:lnSpc>
                <a:spcPct val="100000"/>
              </a:lnSpc>
              <a:spcBef>
                <a:spcPts val="700"/>
              </a:spcBef>
            </a:pPr>
            <a:endParaRPr sz="1800" b="1" dirty="0">
              <a:cs typeface="Calibri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395536" y="4223117"/>
            <a:ext cx="842493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 MT"/>
              <a:buChar char="•"/>
            </a:pPr>
            <a:r>
              <a:rPr lang="el-GR" spc="-5" dirty="0">
                <a:cs typeface="Calibri"/>
              </a:rPr>
              <a:t>Εμφανής κυρίως στην αρχική φάση (ινοβλαστική) </a:t>
            </a:r>
          </a:p>
          <a:p>
            <a:pPr marL="269875" indent="-257175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 MT"/>
              <a:buChar char="•"/>
            </a:pPr>
            <a:r>
              <a:rPr lang="el-GR" b="1" spc="-5" dirty="0" err="1">
                <a:cs typeface="Calibri"/>
              </a:rPr>
              <a:t>Αγγειοβριθές</a:t>
            </a:r>
            <a:r>
              <a:rPr lang="el-GR" b="1" spc="-5" dirty="0">
                <a:cs typeface="Calibri"/>
              </a:rPr>
              <a:t>,</a:t>
            </a:r>
            <a:r>
              <a:rPr lang="el-GR" b="1" spc="-20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οιδηματώδες</a:t>
            </a:r>
            <a:r>
              <a:rPr lang="el-GR" b="1" spc="-25" dirty="0">
                <a:cs typeface="Calibri"/>
              </a:rPr>
              <a:t> </a:t>
            </a:r>
            <a:r>
              <a:rPr lang="el-GR" b="1" dirty="0">
                <a:cs typeface="Calibri"/>
              </a:rPr>
              <a:t>ή</a:t>
            </a:r>
            <a:r>
              <a:rPr lang="el-GR" b="1" spc="10" dirty="0">
                <a:cs typeface="Calibri"/>
              </a:rPr>
              <a:t> </a:t>
            </a:r>
            <a:r>
              <a:rPr lang="el-GR" b="1" spc="-5" dirty="0" err="1">
                <a:cs typeface="Calibri"/>
              </a:rPr>
              <a:t>μυξοειδές</a:t>
            </a:r>
            <a:r>
              <a:rPr lang="el-GR" b="1" spc="-10" dirty="0">
                <a:cs typeface="Calibri"/>
              </a:rPr>
              <a:t> </a:t>
            </a:r>
            <a:r>
              <a:rPr lang="el-GR" b="1" dirty="0">
                <a:cs typeface="Calibri"/>
              </a:rPr>
              <a:t>στρώμα</a:t>
            </a:r>
            <a:r>
              <a:rPr lang="el-GR" dirty="0">
                <a:cs typeface="Calibri"/>
              </a:rPr>
              <a:t>,</a:t>
            </a:r>
            <a:r>
              <a:rPr lang="el-GR" spc="-3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που</a:t>
            </a:r>
            <a:r>
              <a:rPr lang="el-GR" spc="-1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περιέχει </a:t>
            </a:r>
            <a:r>
              <a:rPr lang="el-GR" b="1" spc="-10" dirty="0" err="1">
                <a:cs typeface="Calibri"/>
              </a:rPr>
              <a:t>ινική</a:t>
            </a:r>
            <a:endParaRPr lang="el-GR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spc="-5" dirty="0">
                <a:cs typeface="Calibri"/>
              </a:rPr>
              <a:t>Πολλαπλασιαζόμενες</a:t>
            </a:r>
            <a:r>
              <a:rPr lang="el-GR" spc="-60" dirty="0">
                <a:cs typeface="Calibri"/>
              </a:rPr>
              <a:t> </a:t>
            </a:r>
            <a:r>
              <a:rPr lang="el-GR" b="1" spc="-5" dirty="0" err="1">
                <a:cs typeface="Calibri"/>
              </a:rPr>
              <a:t>ινοβλάστες</a:t>
            </a:r>
            <a:r>
              <a:rPr lang="el-GR" b="1" spc="-5" dirty="0">
                <a:cs typeface="Calibri"/>
              </a:rPr>
              <a:t>,</a:t>
            </a:r>
            <a:r>
              <a:rPr lang="el-GR" spc="-5" dirty="0">
                <a:cs typeface="Calibri"/>
              </a:rPr>
              <a:t> με ηωσινόφιλο κυτταρόπλασμα και εμφανές πυρήνιο </a:t>
            </a:r>
            <a:endParaRPr lang="el-GR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 err="1">
                <a:cs typeface="Calibri"/>
              </a:rPr>
              <a:t>Εξαγγειωμένα</a:t>
            </a:r>
            <a:r>
              <a:rPr lang="el-GR" b="1" spc="-75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ερυθρά</a:t>
            </a:r>
            <a:r>
              <a:rPr lang="el-GR" spc="-5" dirty="0">
                <a:cs typeface="Calibri"/>
              </a:rPr>
              <a:t>, χρόνια φλεγμονώδη στοιχεία, </a:t>
            </a:r>
            <a:r>
              <a:rPr lang="el-GR" spc="-5" dirty="0" err="1">
                <a:cs typeface="Calibri"/>
              </a:rPr>
              <a:t>οστεοκλαστικού</a:t>
            </a:r>
            <a:r>
              <a:rPr lang="el-GR" spc="-5" dirty="0">
                <a:cs typeface="Calibri"/>
              </a:rPr>
              <a:t> τύπου </a:t>
            </a:r>
            <a:r>
              <a:rPr lang="el-GR" b="1" spc="-5" dirty="0">
                <a:cs typeface="Calibri"/>
              </a:rPr>
              <a:t>πολυπύρηνα </a:t>
            </a:r>
            <a:r>
              <a:rPr lang="el-GR" b="1" spc="-5" dirty="0" err="1">
                <a:cs typeface="Calibri"/>
              </a:rPr>
              <a:t>γιγαντοκύτταρα</a:t>
            </a:r>
            <a:endParaRPr lang="el-GR" spc="-5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>
                <a:cs typeface="Calibri"/>
              </a:rPr>
              <a:t>Κύστεις</a:t>
            </a:r>
            <a:r>
              <a:rPr lang="el-GR" spc="-5" dirty="0">
                <a:cs typeface="Calibri"/>
              </a:rPr>
              <a:t> που περιέχουν αίμα </a:t>
            </a: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spc="-5" dirty="0">
                <a:cs typeface="Calibri"/>
              </a:rPr>
              <a:t>Άφθονες </a:t>
            </a:r>
            <a:r>
              <a:rPr lang="el-GR" b="1" spc="-5" dirty="0">
                <a:cs typeface="Calibri"/>
              </a:rPr>
              <a:t>μιτώσεις</a:t>
            </a:r>
            <a:r>
              <a:rPr lang="el-GR" spc="-5" dirty="0">
                <a:cs typeface="Calibri"/>
              </a:rPr>
              <a:t>, όχι άτυπες </a:t>
            </a:r>
            <a:endParaRPr lang="el-GR" dirty="0">
              <a:cs typeface="Calibri"/>
            </a:endParaRPr>
          </a:p>
          <a:p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611560" y="10527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Enzinger</a:t>
            </a:r>
            <a:r>
              <a:rPr lang="en-US" dirty="0"/>
              <a:t> 3</a:t>
            </a:r>
            <a:r>
              <a:rPr lang="el-GR" dirty="0"/>
              <a:t>0</a:t>
            </a:r>
            <a:r>
              <a:rPr lang="en-US" dirty="0"/>
              <a:t>.20</a:t>
            </a:r>
            <a:endParaRPr lang="el-GR" dirty="0"/>
          </a:p>
        </p:txBody>
      </p:sp>
      <p:pic>
        <p:nvPicPr>
          <p:cNvPr id="9218" name="Picture 2" descr="C:\Users\User\Desktop\Ινοβλαστικός\30.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4608512" cy="3213296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012160" y="6316578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3648" y="0"/>
            <a:ext cx="6010500" cy="52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ΟΣΤΕΟΠΟΙΟΣ</a:t>
            </a:r>
            <a:r>
              <a:rPr sz="3200" spc="-50" dirty="0"/>
              <a:t> </a:t>
            </a:r>
            <a:r>
              <a:rPr sz="3200" spc="-20" dirty="0"/>
              <a:t>ΜΥΟΣΙΤΙΔΑ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44016" y="4429512"/>
            <a:ext cx="8964488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69875">
              <a:spcBef>
                <a:spcPts val="45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pc="-5" dirty="0">
                <a:cs typeface="Calibri"/>
              </a:rPr>
              <a:t>2</a:t>
            </a:r>
            <a:r>
              <a:rPr lang="el-GR" spc="-7" baseline="25462" dirty="0">
                <a:cs typeface="Calibri"/>
              </a:rPr>
              <a:t>η</a:t>
            </a:r>
            <a:r>
              <a:rPr lang="el-GR" spc="-5" dirty="0">
                <a:cs typeface="Calibri"/>
              </a:rPr>
              <a:t>-6</a:t>
            </a:r>
            <a:r>
              <a:rPr lang="el-GR" spc="-7" baseline="25462" dirty="0">
                <a:cs typeface="Calibri"/>
              </a:rPr>
              <a:t>η</a:t>
            </a:r>
            <a:r>
              <a:rPr lang="el-GR" spc="209" baseline="25462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εβδομάδα:</a:t>
            </a:r>
            <a:r>
              <a:rPr lang="el-GR" spc="-15" dirty="0">
                <a:cs typeface="Calibri"/>
              </a:rPr>
              <a:t> </a:t>
            </a:r>
            <a:r>
              <a:rPr lang="el-GR" dirty="0">
                <a:cs typeface="Calibri"/>
              </a:rPr>
              <a:t>οστεοειδές αδρό </a:t>
            </a:r>
            <a:r>
              <a:rPr lang="el-GR" dirty="0" err="1">
                <a:cs typeface="Calibri"/>
              </a:rPr>
              <a:t>πεταλιώδες</a:t>
            </a:r>
            <a:r>
              <a:rPr lang="el-GR" dirty="0">
                <a:cs typeface="Calibri"/>
              </a:rPr>
              <a:t> και </a:t>
            </a:r>
            <a:r>
              <a:rPr lang="el-GR" dirty="0" err="1">
                <a:cs typeface="Calibri"/>
              </a:rPr>
              <a:t>πεταλιώδες</a:t>
            </a:r>
            <a:r>
              <a:rPr lang="el-GR" dirty="0">
                <a:cs typeface="Calibri"/>
              </a:rPr>
              <a:t>,</a:t>
            </a:r>
            <a:r>
              <a:rPr lang="el-GR" spc="-15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οστούν</a:t>
            </a:r>
            <a:r>
              <a:rPr lang="el-GR" spc="-2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σε</a:t>
            </a:r>
            <a:r>
              <a:rPr lang="el-GR" spc="10" dirty="0">
                <a:cs typeface="Calibri"/>
              </a:rPr>
              <a:t> </a:t>
            </a:r>
            <a:r>
              <a:rPr lang="el-GR" spc="-5" dirty="0" err="1">
                <a:cs typeface="Calibri"/>
              </a:rPr>
              <a:t>δοκίδες</a:t>
            </a:r>
            <a:endParaRPr lang="el-GR" dirty="0">
              <a:cs typeface="Calibri"/>
            </a:endParaRPr>
          </a:p>
          <a:p>
            <a:pPr marL="269875" indent="-269875">
              <a:lnSpc>
                <a:spcPct val="100000"/>
              </a:lnSpc>
              <a:spcBef>
                <a:spcPts val="45"/>
              </a:spcBef>
              <a:buClr>
                <a:schemeClr val="accent1"/>
              </a:buClr>
            </a:pPr>
            <a:endParaRPr lang="el-GR" dirty="0">
              <a:cs typeface="Calibri"/>
            </a:endParaRPr>
          </a:p>
          <a:p>
            <a:pPr marL="269875" indent="-269875">
              <a:lnSpc>
                <a:spcPct val="100000"/>
              </a:lnSpc>
              <a:spcBef>
                <a:spcPts val="45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>
                <a:cs typeface="Calibri"/>
              </a:rPr>
              <a:t>Η οστεοποίηση είναι εμφανέστερη στην περιφέρεια </a:t>
            </a:r>
          </a:p>
          <a:p>
            <a:pPr marL="269875" indent="-269875">
              <a:lnSpc>
                <a:spcPct val="100000"/>
              </a:lnSpc>
              <a:spcBef>
                <a:spcPts val="45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el-GR" spc="-5" dirty="0">
              <a:cs typeface="Calibri"/>
            </a:endParaRPr>
          </a:p>
          <a:p>
            <a:pPr marL="269875" indent="-269875">
              <a:lnSpc>
                <a:spcPct val="100000"/>
              </a:lnSpc>
              <a:spcBef>
                <a:spcPts val="45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spc="-5" dirty="0">
                <a:cs typeface="Calibri"/>
              </a:rPr>
              <a:t>Ανοσοφαινότυπος:</a:t>
            </a:r>
            <a:r>
              <a:rPr spc="-45" dirty="0">
                <a:cs typeface="Calibri"/>
              </a:rPr>
              <a:t> </a:t>
            </a:r>
            <a:r>
              <a:rPr dirty="0">
                <a:cs typeface="Calibri"/>
              </a:rPr>
              <a:t>SMA</a:t>
            </a:r>
            <a:r>
              <a:rPr spc="-15" dirty="0">
                <a:cs typeface="Calibri"/>
              </a:rPr>
              <a:t> </a:t>
            </a:r>
            <a:r>
              <a:rPr spc="-20" dirty="0">
                <a:cs typeface="Calibri"/>
              </a:rPr>
              <a:t>και</a:t>
            </a:r>
            <a:r>
              <a:rPr spc="-10" dirty="0">
                <a:cs typeface="Calibri"/>
              </a:rPr>
              <a:t> </a:t>
            </a:r>
            <a:r>
              <a:rPr dirty="0">
                <a:cs typeface="Calibri"/>
              </a:rPr>
              <a:t>desmin:</a:t>
            </a:r>
            <a:r>
              <a:rPr spc="-40" dirty="0">
                <a:cs typeface="Calibri"/>
              </a:rPr>
              <a:t> </a:t>
            </a:r>
            <a:r>
              <a:rPr dirty="0">
                <a:cs typeface="Arial"/>
              </a:rPr>
              <a:t>±</a:t>
            </a:r>
            <a:r>
              <a:rPr lang="el-GR" dirty="0">
                <a:cs typeface="Arial"/>
              </a:rPr>
              <a:t> ,  </a:t>
            </a:r>
            <a:r>
              <a:rPr lang="en-US" dirty="0">
                <a:cs typeface="Arial"/>
              </a:rPr>
              <a:t>SATB2+</a:t>
            </a:r>
            <a:endParaRPr lang="el-GR" dirty="0">
              <a:cs typeface="Arial"/>
            </a:endParaRPr>
          </a:p>
          <a:p>
            <a:pPr marL="269875" indent="-269875">
              <a:lnSpc>
                <a:spcPct val="100000"/>
              </a:lnSpc>
              <a:spcBef>
                <a:spcPts val="45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el-GR" dirty="0">
              <a:cs typeface="Arial"/>
            </a:endParaRPr>
          </a:p>
          <a:p>
            <a:pPr marL="269875" indent="-269875">
              <a:lnSpc>
                <a:spcPct val="100000"/>
              </a:lnSpc>
              <a:spcBef>
                <a:spcPts val="45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>
                <a:cs typeface="Arial"/>
              </a:rPr>
              <a:t>Μοριακό υπόστρωμα: αναδιάταξη </a:t>
            </a:r>
            <a:r>
              <a:rPr lang="en-US" b="1" dirty="0">
                <a:cs typeface="Arial"/>
              </a:rPr>
              <a:t>USP6</a:t>
            </a:r>
            <a:r>
              <a:rPr lang="el-GR" b="1" dirty="0">
                <a:cs typeface="Arial"/>
              </a:rPr>
              <a:t> αναδιατάξεις [</a:t>
            </a:r>
            <a:r>
              <a:rPr lang="en-US" b="1" dirty="0">
                <a:cs typeface="Arial"/>
              </a:rPr>
              <a:t>COLIA</a:t>
            </a:r>
            <a:r>
              <a:rPr lang="el-GR" b="1" dirty="0">
                <a:cs typeface="Arial"/>
              </a:rPr>
              <a:t>1/</a:t>
            </a:r>
            <a:r>
              <a:rPr lang="en-US" b="1" dirty="0">
                <a:cs typeface="Arial"/>
              </a:rPr>
              <a:t>USP6</a:t>
            </a:r>
            <a:r>
              <a:rPr lang="el-GR" b="1" dirty="0">
                <a:cs typeface="Arial"/>
              </a:rPr>
              <a:t> σύντηξη]</a:t>
            </a:r>
            <a:endParaRPr b="1" dirty="0">
              <a:cs typeface="Arial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79512" y="98072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Enzinger</a:t>
            </a:r>
            <a:r>
              <a:rPr lang="en-US" dirty="0"/>
              <a:t> 3</a:t>
            </a:r>
            <a:r>
              <a:rPr lang="el-GR" dirty="0"/>
              <a:t>0</a:t>
            </a:r>
            <a:r>
              <a:rPr lang="en-US" dirty="0"/>
              <a:t>.23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364088" y="9087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Enzinger</a:t>
            </a:r>
            <a:r>
              <a:rPr lang="en-US" dirty="0"/>
              <a:t> 3</a:t>
            </a:r>
            <a:r>
              <a:rPr lang="el-GR" dirty="0"/>
              <a:t>0</a:t>
            </a:r>
            <a:r>
              <a:rPr lang="en-US" dirty="0"/>
              <a:t>.24</a:t>
            </a:r>
            <a:endParaRPr lang="el-GR" dirty="0"/>
          </a:p>
        </p:txBody>
      </p:sp>
      <p:pic>
        <p:nvPicPr>
          <p:cNvPr id="10242" name="Picture 2" descr="C:\Users\User\Desktop\Ινοβλαστικός\30.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80"/>
            <a:ext cx="4131711" cy="3240360"/>
          </a:xfrm>
          <a:prstGeom prst="rect">
            <a:avLst/>
          </a:prstGeom>
          <a:noFill/>
        </p:spPr>
      </p:pic>
      <p:pic>
        <p:nvPicPr>
          <p:cNvPr id="10243" name="Picture 3" descr="C:\Users\User\Desktop\Ινοβλαστικός\30.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4464496" cy="3205511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251520" y="3645024"/>
            <a:ext cx="4320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Ενδιάμεση μοίρα: μετάπτωση </a:t>
            </a:r>
            <a:r>
              <a:rPr lang="el-GR" b="1" dirty="0" err="1"/>
              <a:t>ινοβλαστικού</a:t>
            </a:r>
            <a:r>
              <a:rPr lang="el-GR" b="1" dirty="0"/>
              <a:t> σε </a:t>
            </a:r>
            <a:r>
              <a:rPr lang="el-GR" b="1" dirty="0" err="1"/>
              <a:t>οστεοβλαστικό</a:t>
            </a:r>
            <a:r>
              <a:rPr lang="el-GR" b="1" dirty="0"/>
              <a:t> ιστό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716016" y="3645024"/>
            <a:ext cx="42484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Περιφέρεια: οστεοειδές </a:t>
            </a:r>
            <a:r>
              <a:rPr lang="el-GR" b="1" dirty="0" err="1"/>
              <a:t>μεταχωρεί</a:t>
            </a:r>
            <a:r>
              <a:rPr lang="el-GR" b="1" dirty="0"/>
              <a:t> σε αδρό πεταλώδες </a:t>
            </a:r>
            <a:r>
              <a:rPr lang="el-GR" b="1" dirty="0" err="1"/>
              <a:t>οστούν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6012160" y="6381328"/>
            <a:ext cx="2952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>
            <a:spLocks/>
          </p:cNvSpPr>
          <p:nvPr/>
        </p:nvSpPr>
        <p:spPr>
          <a:xfrm>
            <a:off x="467544" y="245972"/>
            <a:ext cx="8352928" cy="5187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ΙΝΟΒΛΑΣΤΙΚΟ</a:t>
            </a:r>
            <a:r>
              <a:rPr kumimoji="0" lang="en-US" sz="3200" b="1" i="0" u="none" strike="noStrike" kern="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I-</a:t>
            </a:r>
            <a:r>
              <a:rPr kumimoji="0" lang="el-GR" sz="3200" b="1" i="0" u="none" strike="noStrike" kern="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ΜΥΟΪΝΟΒΛΑΣΤΙΚΟΙ</a:t>
            </a:r>
            <a:r>
              <a:rPr kumimoji="0" lang="el-GR" sz="3200" b="1" i="0" u="none" strike="noStrike" kern="0" cap="none" spc="-6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3200" b="1" i="0" u="none" strike="noStrike" kern="0" cap="none" spc="-3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ΟΓΚΟΙ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755576" y="2420888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 err="1"/>
              <a:t>Ψευδοσαρκωματώδεις</a:t>
            </a:r>
            <a:r>
              <a:rPr lang="el-GR" dirty="0"/>
              <a:t> αλλοιώσεις</a:t>
            </a:r>
          </a:p>
          <a:p>
            <a:pPr marL="354013" indent="-3540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354013" indent="-3540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/>
              <a:t>Ινωματώσεις (τοπικά υποτροπιάζουσες, μη </a:t>
            </a:r>
            <a:r>
              <a:rPr lang="el-GR" dirty="0" err="1"/>
              <a:t>μεθιστάμενες</a:t>
            </a:r>
            <a:r>
              <a:rPr lang="el-GR" dirty="0"/>
              <a:t>)</a:t>
            </a:r>
          </a:p>
          <a:p>
            <a:pPr marL="354013" indent="-3540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354013" indent="-3540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/>
              <a:t>Σαρκώματα με </a:t>
            </a:r>
            <a:r>
              <a:rPr lang="el-GR" dirty="0" err="1"/>
              <a:t>ινοβλαστικά</a:t>
            </a:r>
            <a:r>
              <a:rPr lang="el-GR" dirty="0"/>
              <a:t> ή/και </a:t>
            </a:r>
            <a:r>
              <a:rPr lang="el-GR" dirty="0" err="1"/>
              <a:t>μυοϊνοβλαστικά</a:t>
            </a:r>
            <a:r>
              <a:rPr lang="el-GR" dirty="0"/>
              <a:t> χαρακτηριστικά (χαμηλόβαθμα έως υψηλόβαθμα) </a:t>
            </a:r>
          </a:p>
          <a:p>
            <a:pPr marL="354013" indent="-3540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354013" indent="-3540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 err="1"/>
              <a:t>Ινοβλαστικές</a:t>
            </a:r>
            <a:r>
              <a:rPr lang="el-GR" dirty="0"/>
              <a:t>/</a:t>
            </a:r>
            <a:r>
              <a:rPr lang="el-GR" dirty="0" err="1"/>
              <a:t>μυοϊνοβλαστικές</a:t>
            </a:r>
            <a:r>
              <a:rPr lang="el-GR" dirty="0"/>
              <a:t> αλλοιώσεις βρεφικής και παιδικής ηλικίας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012160" y="6316578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520" y="236161"/>
            <a:ext cx="8748464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-10" dirty="0"/>
              <a:t>ΟΣΤΕΟΠΟΙΟΣ</a:t>
            </a:r>
            <a:r>
              <a:rPr sz="2800" spc="-25" dirty="0"/>
              <a:t> </a:t>
            </a:r>
            <a:r>
              <a:rPr sz="2800" spc="-10" dirty="0"/>
              <a:t>ΜΥΟΣΙΤΙΔΑ-ΚΡΙΤΗΡΙΑ</a:t>
            </a:r>
            <a:r>
              <a:rPr sz="2800" spc="-55" dirty="0"/>
              <a:t> </a:t>
            </a:r>
            <a:r>
              <a:rPr sz="2800" dirty="0"/>
              <a:t>ΔΙΑΓΝΩΣΗΣ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539552" y="821611"/>
            <a:ext cx="5976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Πάντα προσβάλλει γραμμικό </a:t>
            </a:r>
            <a:r>
              <a:rPr lang="el-GR" dirty="0" err="1"/>
              <a:t>μύ</a:t>
            </a: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/>
              <a:t>Κυτταροβριθής</a:t>
            </a:r>
            <a:r>
              <a:rPr lang="el-GR" b="1" dirty="0"/>
              <a:t> </a:t>
            </a:r>
            <a:r>
              <a:rPr lang="el-GR" b="1" dirty="0" err="1"/>
              <a:t>ατρακτοκυτταρική</a:t>
            </a:r>
            <a:r>
              <a:rPr lang="el-GR" b="1" dirty="0"/>
              <a:t> αλλοίωση με παραγωγή αδρού </a:t>
            </a:r>
            <a:r>
              <a:rPr lang="el-GR" b="1" dirty="0" err="1"/>
              <a:t>πεταλειώδου</a:t>
            </a:r>
            <a:r>
              <a:rPr lang="el-GR" b="1" dirty="0"/>
              <a:t> οστού κυρίως στην περιφέρεια (φαινόμενο ζώνης)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Συνεκτίμηση κλινικής και ακτινολογικής εικόνας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5436096" y="4581128"/>
            <a:ext cx="3203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Διαφορική Διάγνωση: </a:t>
            </a:r>
            <a:r>
              <a:rPr lang="el-GR" dirty="0" err="1"/>
              <a:t>Εξωσκελετικό</a:t>
            </a:r>
            <a:r>
              <a:rPr lang="el-GR" dirty="0"/>
              <a:t> οστεοσάρκωμα (κυτταρολογική </a:t>
            </a:r>
            <a:r>
              <a:rPr lang="el-GR" dirty="0" err="1"/>
              <a:t>ατυπία</a:t>
            </a:r>
            <a:r>
              <a:rPr lang="el-GR" dirty="0"/>
              <a:t>, απουσία φαινόμενου ζώνης)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611560" y="494116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30,19 </a:t>
            </a:r>
            <a:r>
              <a:rPr lang="en-US" dirty="0" err="1"/>
              <a:t>enzinger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611560" y="53012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Φαινόμενο ζώνης</a:t>
            </a:r>
          </a:p>
        </p:txBody>
      </p:sp>
      <p:pic>
        <p:nvPicPr>
          <p:cNvPr id="11266" name="Picture 2" descr="C:\Users\User\Desktop\Ινοβλαστικός\30.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6952"/>
            <a:ext cx="4951413" cy="3573056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012160" y="6316578"/>
            <a:ext cx="2952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Ινοβλαστικός\artrh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87763"/>
            <a:ext cx="8174038" cy="2770237"/>
          </a:xfrm>
          <a:prstGeom prst="rect">
            <a:avLst/>
          </a:prstGeom>
          <a:noFill/>
        </p:spPr>
      </p:pic>
      <p:pic>
        <p:nvPicPr>
          <p:cNvPr id="29699" name="Picture 3" descr="C:\Users\User\Desktop\Ινοβλαστικός\lak sa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676456" cy="4034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6512" y="188640"/>
            <a:ext cx="9217024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-15" dirty="0"/>
              <a:t>ΙΝΟ-ΟΣΤ</a:t>
            </a:r>
            <a:r>
              <a:rPr lang="el-GR" sz="2800" spc="-15" dirty="0"/>
              <a:t>ΕΪΝ</a:t>
            </a:r>
            <a:r>
              <a:rPr sz="2800" spc="-15" dirty="0"/>
              <a:t>ΟΣ</a:t>
            </a:r>
            <a:r>
              <a:rPr sz="2800" spc="-50" dirty="0"/>
              <a:t> </a:t>
            </a:r>
            <a:r>
              <a:rPr sz="2800" spc="-40" dirty="0"/>
              <a:t>ΨΕΥΔΟ-ΟΓΚΟΣ</a:t>
            </a:r>
            <a:r>
              <a:rPr sz="2800" spc="-50" dirty="0"/>
              <a:t> </a:t>
            </a:r>
            <a:r>
              <a:rPr sz="2800" spc="-5" dirty="0"/>
              <a:t>ΤΩΝ</a:t>
            </a:r>
            <a:r>
              <a:rPr sz="2800" spc="-15" dirty="0"/>
              <a:t> </a:t>
            </a:r>
            <a:r>
              <a:rPr sz="2800" spc="-30" dirty="0"/>
              <a:t>ΔΑΚΤΥΛΩΝ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467544" y="4167885"/>
            <a:ext cx="8208911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chemeClr val="accent1"/>
                </a:solidFill>
                <a:cs typeface="Calibri"/>
              </a:rPr>
              <a:t>Ομόλογο</a:t>
            </a:r>
            <a:r>
              <a:rPr sz="1800" b="1" spc="-4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dirty="0">
                <a:cs typeface="Calibri"/>
              </a:rPr>
              <a:t>της</a:t>
            </a:r>
            <a:r>
              <a:rPr sz="1800" spc="5" dirty="0">
                <a:cs typeface="Calibri"/>
              </a:rPr>
              <a:t> </a:t>
            </a:r>
            <a:r>
              <a:rPr sz="1800" dirty="0">
                <a:cs typeface="Calibri"/>
              </a:rPr>
              <a:t>οστεοποιού</a:t>
            </a:r>
            <a:r>
              <a:rPr sz="1800" spc="-2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μυοσίτιδας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με</a:t>
            </a:r>
            <a:r>
              <a:rPr sz="1800" spc="-5" dirty="0">
                <a:cs typeface="Calibri"/>
              </a:rPr>
              <a:t> </a:t>
            </a:r>
            <a:r>
              <a:rPr sz="1800" dirty="0">
                <a:cs typeface="Calibri"/>
              </a:rPr>
              <a:t>εντόπιση</a:t>
            </a:r>
            <a:r>
              <a:rPr sz="1800" spc="-35" dirty="0">
                <a:cs typeface="Calibri"/>
              </a:rPr>
              <a:t> </a:t>
            </a:r>
            <a:r>
              <a:rPr sz="1800" b="1" spc="5" dirty="0">
                <a:cs typeface="Calibri"/>
              </a:rPr>
              <a:t>στα</a:t>
            </a:r>
            <a:r>
              <a:rPr sz="1800" b="1" spc="-15" dirty="0">
                <a:cs typeface="Calibri"/>
              </a:rPr>
              <a:t> </a:t>
            </a:r>
            <a:r>
              <a:rPr sz="1800" b="1" spc="-10" dirty="0">
                <a:cs typeface="Calibri"/>
              </a:rPr>
              <a:t>δάκτυλα</a:t>
            </a:r>
            <a:r>
              <a:rPr sz="1800" spc="-10" dirty="0">
                <a:cs typeface="Calibri"/>
              </a:rPr>
              <a:t>.</a:t>
            </a:r>
            <a:endParaRPr sz="1800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spc="-5" dirty="0">
                <a:cs typeface="Calibri"/>
              </a:rPr>
              <a:t>υποδόριο </a:t>
            </a:r>
            <a:r>
              <a:rPr sz="1800" dirty="0">
                <a:cs typeface="Calibri"/>
              </a:rPr>
              <a:t>σε </a:t>
            </a:r>
            <a:r>
              <a:rPr sz="1800" spc="-10" dirty="0">
                <a:cs typeface="Calibri"/>
              </a:rPr>
              <a:t>κεντρικές </a:t>
            </a:r>
            <a:r>
              <a:rPr sz="1800" spc="-5" dirty="0">
                <a:cs typeface="Calibri"/>
              </a:rPr>
              <a:t>φάλαγγες </a:t>
            </a:r>
            <a:r>
              <a:rPr sz="1800" spc="-10" dirty="0">
                <a:cs typeface="Calibri"/>
              </a:rPr>
              <a:t>δακτύλων </a:t>
            </a:r>
            <a:r>
              <a:rPr sz="1800" spc="-5" dirty="0">
                <a:cs typeface="Calibri"/>
              </a:rPr>
              <a:t>χεριού, σπάνια </a:t>
            </a:r>
            <a:r>
              <a:rPr sz="1800" spc="-5" dirty="0" err="1">
                <a:cs typeface="Calibri"/>
              </a:rPr>
              <a:t>ποδιού</a:t>
            </a:r>
            <a:r>
              <a:rPr sz="1800" spc="-5" dirty="0">
                <a:cs typeface="Calibri"/>
              </a:rPr>
              <a:t> </a:t>
            </a:r>
            <a:r>
              <a:rPr sz="1800" spc="-395" dirty="0">
                <a:cs typeface="Calibri"/>
              </a:rPr>
              <a:t> </a:t>
            </a:r>
            <a:endParaRPr lang="el-GR" sz="1800" spc="-395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15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Φύλο</a:t>
            </a:r>
            <a:r>
              <a:rPr sz="1800" b="1" spc="-1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spc="-5" dirty="0">
                <a:cs typeface="Calibri"/>
              </a:rPr>
              <a:t> συνηθέστερα</a:t>
            </a:r>
            <a:r>
              <a:rPr sz="1800" spc="-3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γυναίκες</a:t>
            </a:r>
            <a:endParaRPr sz="1800" dirty="0">
              <a:cs typeface="Calibri"/>
            </a:endParaRPr>
          </a:p>
          <a:p>
            <a:pPr marL="12700" marR="1087755">
              <a:lnSpc>
                <a:spcPct val="100000"/>
              </a:lnSpc>
            </a:pP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 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spc="-5" dirty="0">
                <a:cs typeface="Calibri"/>
              </a:rPr>
              <a:t>τραυματισμός </a:t>
            </a:r>
            <a:r>
              <a:rPr sz="1800" dirty="0">
                <a:cs typeface="Calibri"/>
              </a:rPr>
              <a:t>προ </a:t>
            </a:r>
            <a:r>
              <a:rPr sz="1800" spc="-15" dirty="0">
                <a:cs typeface="Calibri"/>
              </a:rPr>
              <a:t>λίγων </a:t>
            </a:r>
            <a:r>
              <a:rPr sz="1800" spc="-5" dirty="0">
                <a:cs typeface="Calibri"/>
              </a:rPr>
              <a:t>εβδομάδων, βραδεία </a:t>
            </a:r>
            <a:r>
              <a:rPr sz="1800" spc="-395" dirty="0">
                <a:cs typeface="Calibri"/>
              </a:rPr>
              <a:t> </a:t>
            </a:r>
            <a:r>
              <a:rPr sz="1800" dirty="0">
                <a:cs typeface="Calibri"/>
              </a:rPr>
              <a:t>ανάπτυξη</a:t>
            </a:r>
            <a:r>
              <a:rPr sz="1800" spc="-25" dirty="0">
                <a:cs typeface="Calibri"/>
              </a:rPr>
              <a:t> </a:t>
            </a:r>
            <a:r>
              <a:rPr sz="1800" dirty="0">
                <a:cs typeface="Calibri"/>
              </a:rPr>
              <a:t>με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διόγκωση,</a:t>
            </a:r>
            <a:r>
              <a:rPr sz="180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ερυθρότητα,</a:t>
            </a:r>
            <a:r>
              <a:rPr sz="1800" spc="-4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ευαισθησία</a:t>
            </a:r>
            <a:endParaRPr sz="1800" dirty="0">
              <a:cs typeface="Calibri"/>
            </a:endParaRPr>
          </a:p>
          <a:p>
            <a:pPr marL="12700" marR="61594">
              <a:lnSpc>
                <a:spcPct val="100000"/>
              </a:lnSpc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Μέγεθος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5" dirty="0">
                <a:cs typeface="Calibri"/>
              </a:rPr>
              <a:t>χιλιοστά-συνήθως</a:t>
            </a:r>
            <a:r>
              <a:rPr sz="1800" spc="-1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&lt;1</a:t>
            </a:r>
            <a:r>
              <a:rPr sz="1800" spc="5" dirty="0">
                <a:cs typeface="Calibri"/>
              </a:rPr>
              <a:t> </a:t>
            </a:r>
            <a:r>
              <a:rPr sz="1800" dirty="0">
                <a:cs typeface="Calibri"/>
              </a:rPr>
              <a:t>εκ.</a:t>
            </a:r>
            <a:r>
              <a:rPr sz="1800" spc="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Περιγεγραμμένη</a:t>
            </a:r>
            <a:r>
              <a:rPr sz="1800" spc="-2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σε</a:t>
            </a:r>
            <a:r>
              <a:rPr sz="1800" spc="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επαφή</a:t>
            </a:r>
            <a:r>
              <a:rPr sz="1800" dirty="0">
                <a:cs typeface="Calibri"/>
              </a:rPr>
              <a:t> με</a:t>
            </a:r>
            <a:r>
              <a:rPr sz="1800" spc="5" dirty="0">
                <a:cs typeface="Calibri"/>
              </a:rPr>
              <a:t> </a:t>
            </a:r>
            <a:r>
              <a:rPr sz="1800" dirty="0">
                <a:cs typeface="Calibri"/>
              </a:rPr>
              <a:t>περιόστεο. </a:t>
            </a:r>
            <a:r>
              <a:rPr sz="1800" spc="-395" dirty="0">
                <a:cs typeface="Calibri"/>
              </a:rPr>
              <a:t> </a:t>
            </a: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Α/α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10" dirty="0">
                <a:cs typeface="Calibri"/>
              </a:rPr>
              <a:t>τυχαία</a:t>
            </a:r>
            <a:r>
              <a:rPr sz="1800" spc="-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κατανομή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αποτιτανώσεων,</a:t>
            </a:r>
            <a:r>
              <a:rPr sz="1800" spc="-4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σταδιακά </a:t>
            </a:r>
            <a:r>
              <a:rPr sz="1800" dirty="0">
                <a:cs typeface="Calibri"/>
              </a:rPr>
              <a:t>με σαφή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όρια.</a:t>
            </a:r>
            <a:endParaRPr sz="1800" dirty="0">
              <a:cs typeface="Calibri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  <a:endParaRPr lang="el-GR" sz="1100" i="1" dirty="0">
              <a:solidFill>
                <a:schemeClr val="accent1"/>
              </a:solidFill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11560" y="126876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30,25Β</a:t>
            </a:r>
          </a:p>
        </p:txBody>
      </p:sp>
      <p:pic>
        <p:nvPicPr>
          <p:cNvPr id="12290" name="Picture 2" descr="C:\Users\User\Desktop\Ινοβλαστικός\30.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33" y="764704"/>
            <a:ext cx="5038031" cy="3082590"/>
          </a:xfrm>
          <a:prstGeom prst="rect">
            <a:avLst/>
          </a:prstGeom>
          <a:noFill/>
        </p:spPr>
      </p:pic>
      <p:pic>
        <p:nvPicPr>
          <p:cNvPr id="12291" name="Picture 3" descr="C:\Users\User\Desktop\Ινοβλαστικός\1.57wh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764704"/>
            <a:ext cx="4214199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1520" y="3717032"/>
            <a:ext cx="5112568" cy="2705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5"/>
              </a:spcBef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sz="1800" b="1" dirty="0">
                <a:cs typeface="Calibri"/>
              </a:rPr>
              <a:t>Ανάμιξη </a:t>
            </a:r>
            <a:r>
              <a:rPr lang="el-GR" sz="1800" b="1" dirty="0" err="1">
                <a:cs typeface="Calibri"/>
              </a:rPr>
              <a:t>ινοβλαστικών</a:t>
            </a:r>
            <a:r>
              <a:rPr lang="el-GR" b="1" dirty="0">
                <a:cs typeface="Calibri"/>
              </a:rPr>
              <a:t>/</a:t>
            </a:r>
            <a:r>
              <a:rPr lang="el-GR" b="1" dirty="0" err="1">
                <a:cs typeface="Calibri"/>
              </a:rPr>
              <a:t>μυοϊνοβλαστικών</a:t>
            </a:r>
            <a:r>
              <a:rPr lang="el-GR" b="1" dirty="0">
                <a:cs typeface="Calibri"/>
              </a:rPr>
              <a:t> κυττάρων, </a:t>
            </a:r>
            <a:r>
              <a:rPr lang="el-GR" b="1" dirty="0" err="1">
                <a:cs typeface="Calibri"/>
              </a:rPr>
              <a:t>μυξοειδές</a:t>
            </a:r>
            <a:r>
              <a:rPr lang="el-GR" b="1" dirty="0">
                <a:cs typeface="Calibri"/>
              </a:rPr>
              <a:t> στρώμα και οστεοειδές  </a:t>
            </a:r>
            <a:endParaRPr lang="el-GR" sz="1800" b="1" dirty="0"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5"/>
              </a:spcBef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endParaRPr sz="1800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spc="-5" dirty="0">
                <a:cs typeface="Calibri"/>
              </a:rPr>
              <a:t>Ε</a:t>
            </a:r>
            <a:r>
              <a:rPr sz="1800" spc="-5" dirty="0" err="1">
                <a:cs typeface="Calibri"/>
              </a:rPr>
              <a:t>μφανείς</a:t>
            </a:r>
            <a:r>
              <a:rPr sz="1800" spc="-2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μιτώσεις,</a:t>
            </a:r>
            <a:r>
              <a:rPr sz="1800" spc="-30" dirty="0">
                <a:cs typeface="Calibri"/>
              </a:rPr>
              <a:t> </a:t>
            </a:r>
            <a:r>
              <a:rPr sz="1800" dirty="0" err="1">
                <a:cs typeface="Calibri"/>
              </a:rPr>
              <a:t>όχι</a:t>
            </a:r>
            <a:r>
              <a:rPr sz="1800" spc="-20" dirty="0">
                <a:cs typeface="Calibri"/>
              </a:rPr>
              <a:t> </a:t>
            </a:r>
            <a:r>
              <a:rPr sz="1800" dirty="0" err="1">
                <a:cs typeface="Calibri"/>
              </a:rPr>
              <a:t>άτυπες</a:t>
            </a:r>
            <a:endParaRPr lang="el-GR" sz="1800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endParaRPr sz="1800" dirty="0">
              <a:cs typeface="Calibri"/>
            </a:endParaRPr>
          </a:p>
          <a:p>
            <a:pPr marL="269875" indent="-257175">
              <a:lnSpc>
                <a:spcPts val="208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dirty="0" err="1">
                <a:cs typeface="Calibri"/>
              </a:rPr>
              <a:t>Ε</a:t>
            </a:r>
            <a:r>
              <a:rPr sz="1800" dirty="0" err="1">
                <a:cs typeface="Calibri"/>
              </a:rPr>
              <a:t>στίες</a:t>
            </a:r>
            <a:r>
              <a:rPr sz="1800" spc="-10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χονδροπλασίας</a:t>
            </a:r>
            <a:r>
              <a:rPr lang="el-GR" sz="1800" spc="-10" dirty="0">
                <a:cs typeface="Calibri"/>
              </a:rPr>
              <a:t>*</a:t>
            </a:r>
          </a:p>
          <a:p>
            <a:pPr marL="269875" indent="-257175">
              <a:lnSpc>
                <a:spcPts val="208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endParaRPr sz="1800" dirty="0">
              <a:cs typeface="Calibri"/>
            </a:endParaRPr>
          </a:p>
          <a:p>
            <a:pPr marL="269875" indent="-257175">
              <a:lnSpc>
                <a:spcPts val="2005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b="1" spc="-5" dirty="0">
                <a:cs typeface="Calibri"/>
              </a:rPr>
              <a:t>Ε</a:t>
            </a:r>
            <a:r>
              <a:rPr sz="1800" b="1" spc="-5" dirty="0" err="1">
                <a:cs typeface="Calibri"/>
              </a:rPr>
              <a:t>ναπόθεση</a:t>
            </a:r>
            <a:r>
              <a:rPr sz="1800" b="1" spc="-40" dirty="0">
                <a:cs typeface="Calibri"/>
              </a:rPr>
              <a:t> </a:t>
            </a:r>
            <a:r>
              <a:rPr sz="1800" b="1" dirty="0">
                <a:cs typeface="Calibri"/>
              </a:rPr>
              <a:t>οστεοειδούς</a:t>
            </a:r>
            <a:r>
              <a:rPr sz="1800" b="1" spc="-2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σε</a:t>
            </a:r>
            <a:r>
              <a:rPr sz="1800" b="1" spc="1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άωρες,</a:t>
            </a:r>
            <a:r>
              <a:rPr sz="1800" b="1" spc="-15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τυχαία</a:t>
            </a:r>
            <a:r>
              <a:rPr sz="1800" b="1" spc="-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κατανεμημένες</a:t>
            </a:r>
            <a:r>
              <a:rPr sz="1800" b="1" spc="-5" dirty="0">
                <a:cs typeface="Calibri"/>
              </a:rPr>
              <a:t>,</a:t>
            </a:r>
            <a:r>
              <a:rPr lang="el-GR" b="1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δοκίδες</a:t>
            </a:r>
            <a:r>
              <a:rPr sz="1800" b="1" spc="-1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χωρίς</a:t>
            </a:r>
            <a:r>
              <a:rPr sz="1800" b="1" spc="-2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φαινόμενο</a:t>
            </a:r>
            <a:r>
              <a:rPr sz="1800" b="1" spc="-20" dirty="0">
                <a:cs typeface="Calibri"/>
              </a:rPr>
              <a:t> ζώνης</a:t>
            </a:r>
            <a:endParaRPr sz="1800" b="1" dirty="0">
              <a:cs typeface="Calibri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107504" y="92145"/>
            <a:ext cx="9217024" cy="4565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-15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ΙΝΟ-ΟΣΤΕΪΝΟΣ</a:t>
            </a:r>
            <a:r>
              <a:rPr kumimoji="0" lang="el-GR" sz="2800" b="1" i="0" u="none" strike="noStrike" kern="0" cap="none" spc="-5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2800" b="1" i="0" u="none" strike="noStrike" kern="0" cap="none" spc="-4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ΨΕΥΔΟ-ΟΓΚΟΣ</a:t>
            </a:r>
            <a:r>
              <a:rPr kumimoji="0" lang="el-GR" sz="2800" b="1" i="0" u="none" strike="noStrike" kern="0" cap="none" spc="-5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2800" b="1" i="0" u="none" strike="noStrike" kern="0" cap="none" spc="-5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ΤΩΝ</a:t>
            </a:r>
            <a:r>
              <a:rPr kumimoji="0" lang="el-GR" sz="2800" b="1" i="0" u="none" strike="noStrike" kern="0" cap="none" spc="-15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2800" b="1" i="0" u="none" strike="noStrike" kern="0" cap="none" spc="-3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ΔΑΚΤΥΛΩΝ</a:t>
            </a:r>
            <a:endParaRPr kumimoji="0" lang="el-GR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5580112" y="3717032"/>
            <a:ext cx="3384376" cy="188513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54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800" spc="-10" dirty="0">
                <a:cs typeface="Calibri"/>
              </a:rPr>
              <a:t>Εντόπιση στα </a:t>
            </a:r>
            <a:r>
              <a:rPr lang="el-GR" sz="1800" b="1" spc="-10" dirty="0">
                <a:cs typeface="Calibri"/>
              </a:rPr>
              <a:t>δάκτυλα</a:t>
            </a:r>
            <a:endParaRPr lang="el-GR" sz="1800" b="1" spc="-2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  <a:buClr>
                <a:schemeClr val="accent1"/>
              </a:buClr>
            </a:pPr>
            <a:endParaRPr sz="1800" dirty="0"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434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800" b="1" dirty="0">
                <a:cs typeface="Calibri"/>
              </a:rPr>
              <a:t>Κριτήρια διάγνωσης </a:t>
            </a:r>
            <a:r>
              <a:rPr lang="el-GR" sz="1800" b="1" dirty="0" err="1">
                <a:cs typeface="Calibri"/>
              </a:rPr>
              <a:t>οστεοποιου</a:t>
            </a:r>
            <a:r>
              <a:rPr lang="el-GR" sz="1800" b="1" dirty="0">
                <a:cs typeface="Calibri"/>
              </a:rPr>
              <a:t> </a:t>
            </a:r>
            <a:r>
              <a:rPr lang="el-GR" sz="1800" b="1" dirty="0" err="1">
                <a:cs typeface="Calibri"/>
              </a:rPr>
              <a:t>μυοσίτιδας</a:t>
            </a:r>
            <a:r>
              <a:rPr lang="el-GR" sz="1800" b="1" dirty="0">
                <a:cs typeface="Calibri"/>
              </a:rPr>
              <a:t> (χωρίς φαινόμενο ζώνης)</a:t>
            </a:r>
            <a:r>
              <a:rPr sz="1800" b="1" spc="-10" dirty="0">
                <a:cs typeface="Calibri"/>
              </a:rPr>
              <a:t> </a:t>
            </a:r>
            <a:endParaRPr lang="el-GR" sz="1800" b="1" spc="-10" dirty="0"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434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lang="el-GR" spc="-10" dirty="0">
              <a:cs typeface="Calibri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755576" y="83671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30,26 + 30,27 αστέρι στο χόνδρο </a:t>
            </a:r>
          </a:p>
        </p:txBody>
      </p:sp>
      <p:pic>
        <p:nvPicPr>
          <p:cNvPr id="13314" name="Picture 2" descr="C:\Users\User\Desktop\Ινοβλαστικός\30.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602163" cy="3021355"/>
          </a:xfrm>
          <a:prstGeom prst="rect">
            <a:avLst/>
          </a:prstGeom>
          <a:noFill/>
        </p:spPr>
      </p:pic>
      <p:pic>
        <p:nvPicPr>
          <p:cNvPr id="13315" name="Picture 3" descr="C:\Users\User\Desktop\Ινοβλαστικός\30.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3293" y="548680"/>
            <a:ext cx="4490707" cy="3024336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6191672" y="6237312"/>
            <a:ext cx="2952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6804248" y="2636912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/>
              <a:t>*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03648" y="236304"/>
            <a:ext cx="6010500" cy="528400"/>
          </a:xfrm>
        </p:spPr>
        <p:txBody>
          <a:bodyPr/>
          <a:lstStyle/>
          <a:p>
            <a:pPr algn="ctr"/>
            <a:r>
              <a:rPr lang="el-GR" dirty="0"/>
              <a:t>Ισχαιμική </a:t>
            </a:r>
            <a:r>
              <a:rPr lang="el-GR" dirty="0" err="1"/>
              <a:t>περιτονιίτις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755576" y="1923797"/>
            <a:ext cx="7920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Ορισμός: </a:t>
            </a:r>
            <a:r>
              <a:rPr lang="el-GR" b="1" dirty="0"/>
              <a:t>Αντιδραστική</a:t>
            </a:r>
            <a:r>
              <a:rPr lang="el-GR" dirty="0"/>
              <a:t> </a:t>
            </a:r>
            <a:r>
              <a:rPr lang="el-GR" dirty="0" err="1"/>
              <a:t>ψευδοσαρκωματώδης</a:t>
            </a:r>
            <a:r>
              <a:rPr lang="el-GR" dirty="0"/>
              <a:t> </a:t>
            </a:r>
            <a:r>
              <a:rPr lang="el-GR" dirty="0" err="1"/>
              <a:t>ινοβλαστική</a:t>
            </a:r>
            <a:r>
              <a:rPr lang="el-GR" dirty="0"/>
              <a:t>/</a:t>
            </a:r>
            <a:r>
              <a:rPr lang="el-GR" dirty="0" err="1"/>
              <a:t>μυοϊνοβλαστική</a:t>
            </a:r>
            <a:r>
              <a:rPr lang="el-GR" dirty="0"/>
              <a:t> ανάπτυξη, ενίοτε σχετιζόμενη με </a:t>
            </a:r>
            <a:r>
              <a:rPr lang="el-GR" b="1" dirty="0"/>
              <a:t>ακινησία</a:t>
            </a:r>
          </a:p>
          <a:p>
            <a:endParaRPr lang="el-GR" dirty="0"/>
          </a:p>
          <a:p>
            <a:r>
              <a:rPr lang="el-GR" b="1" dirty="0">
                <a:solidFill>
                  <a:schemeClr val="accent1"/>
                </a:solidFill>
              </a:rPr>
              <a:t>Εντόπιση: </a:t>
            </a:r>
            <a:r>
              <a:rPr lang="el-GR" dirty="0"/>
              <a:t>Συνήθως, στο </a:t>
            </a:r>
            <a:r>
              <a:rPr lang="el-GR" b="1" dirty="0"/>
              <a:t>εν τω βάθει υποδόριο στην περιοχή πυέλου, κόκκυγα και μείζονος </a:t>
            </a:r>
            <a:r>
              <a:rPr lang="el-GR" b="1" dirty="0" err="1"/>
              <a:t>τροχαντήρα</a:t>
            </a:r>
            <a:endParaRPr lang="el-GR" b="1" dirty="0"/>
          </a:p>
          <a:p>
            <a:endParaRPr lang="el-GR" dirty="0"/>
          </a:p>
          <a:p>
            <a:r>
              <a:rPr lang="el-GR" b="1" dirty="0">
                <a:solidFill>
                  <a:schemeClr val="accent1"/>
                </a:solidFill>
              </a:rPr>
              <a:t>Επιδημιολογία</a:t>
            </a:r>
            <a:r>
              <a:rPr lang="el-GR" dirty="0"/>
              <a:t>: </a:t>
            </a:r>
            <a:r>
              <a:rPr lang="el-GR" b="1" dirty="0"/>
              <a:t>Ηλικιωμένοι ασθενείς </a:t>
            </a:r>
            <a:r>
              <a:rPr lang="el-GR" dirty="0"/>
              <a:t>( 7</a:t>
            </a:r>
            <a:r>
              <a:rPr lang="el-GR" baseline="30000" dirty="0"/>
              <a:t>η</a:t>
            </a:r>
            <a:r>
              <a:rPr lang="el-GR" dirty="0"/>
              <a:t>- 8</a:t>
            </a:r>
            <a:r>
              <a:rPr lang="el-GR" baseline="30000" dirty="0"/>
              <a:t>η</a:t>
            </a:r>
            <a:r>
              <a:rPr lang="el-GR" dirty="0"/>
              <a:t> δεκαετία )</a:t>
            </a:r>
          </a:p>
          <a:p>
            <a:endParaRPr lang="el-GR" dirty="0"/>
          </a:p>
          <a:p>
            <a:r>
              <a:rPr lang="el-GR" b="1" dirty="0">
                <a:solidFill>
                  <a:schemeClr val="accent1"/>
                </a:solidFill>
              </a:rPr>
              <a:t>Ιστολογική εικόνα: </a:t>
            </a:r>
            <a:r>
              <a:rPr lang="el-GR" dirty="0"/>
              <a:t>Ζωνοειδής αρχιτεκτονική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75044" y="92288"/>
            <a:ext cx="8689444" cy="528400"/>
          </a:xfrm>
        </p:spPr>
        <p:txBody>
          <a:bodyPr/>
          <a:lstStyle/>
          <a:p>
            <a:pPr algn="ctr"/>
            <a:r>
              <a:rPr lang="el-GR" dirty="0"/>
              <a:t>Ισχαιμική </a:t>
            </a:r>
            <a:r>
              <a:rPr lang="el-GR" dirty="0" err="1"/>
              <a:t>περιτονιίτις</a:t>
            </a:r>
            <a:r>
              <a:rPr lang="el-GR" dirty="0"/>
              <a:t>  - Ιστολογία (Ι)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5436096" y="134076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Εικ</a:t>
            </a:r>
            <a:r>
              <a:rPr lang="el-GR" dirty="0"/>
              <a:t> 1.59 </a:t>
            </a:r>
            <a:r>
              <a:rPr lang="en-US" dirty="0"/>
              <a:t>AB</a:t>
            </a:r>
            <a:r>
              <a:rPr lang="el-GR" dirty="0"/>
              <a:t> σελ 55</a:t>
            </a:r>
            <a:r>
              <a:rPr lang="en-US" dirty="0"/>
              <a:t> who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0" y="4941168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Νεόπλαστα αγγεία με προβάλλουσα </a:t>
            </a:r>
            <a:r>
              <a:rPr lang="el-GR" dirty="0" err="1"/>
              <a:t>μονόστιβη</a:t>
            </a:r>
            <a:r>
              <a:rPr lang="el-GR" dirty="0"/>
              <a:t> ενδοθηλιακή επένδυση, χρόνια φλεγμονώδη στοιχεία, </a:t>
            </a:r>
            <a:r>
              <a:rPr lang="el-GR" dirty="0" err="1"/>
              <a:t>εξαγγειωμένα</a:t>
            </a:r>
            <a:r>
              <a:rPr lang="el-GR" dirty="0"/>
              <a:t> ερυθρά, </a:t>
            </a:r>
            <a:r>
              <a:rPr lang="el-GR" dirty="0" err="1"/>
              <a:t>ατρακτόμορφα</a:t>
            </a:r>
            <a:r>
              <a:rPr lang="el-GR" dirty="0"/>
              <a:t> κύτταρα</a:t>
            </a:r>
          </a:p>
        </p:txBody>
      </p:sp>
      <p:pic>
        <p:nvPicPr>
          <p:cNvPr id="4098" name="Picture 2" descr="C:\Users\User\Desktop\Ινοβλστικός\7.34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3523578" cy="2520000"/>
          </a:xfrm>
          <a:prstGeom prst="rect">
            <a:avLst/>
          </a:prstGeom>
          <a:noFill/>
        </p:spPr>
      </p:pic>
      <p:pic>
        <p:nvPicPr>
          <p:cNvPr id="4099" name="Picture 3" descr="C:\Users\User\Desktop\Ινοβλστικός\7.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620688"/>
            <a:ext cx="3816423" cy="2520000"/>
          </a:xfrm>
          <a:prstGeom prst="rect">
            <a:avLst/>
          </a:prstGeom>
          <a:noFill/>
        </p:spPr>
      </p:pic>
      <p:pic>
        <p:nvPicPr>
          <p:cNvPr id="4100" name="Picture 4" descr="C:\Users\User\Desktop\Ινοβλστικός\7.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212976"/>
            <a:ext cx="3802629" cy="25200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395536" y="98072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Κεντρική περιοχή ινοειδούς νέκρωσης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355976" y="5445224"/>
            <a:ext cx="324036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Περιοχή ινοειδούς νέκρωσης και </a:t>
            </a:r>
            <a:r>
              <a:rPr lang="el-GR" dirty="0" err="1"/>
              <a:t>περιξ</a:t>
            </a:r>
            <a:r>
              <a:rPr lang="el-GR" dirty="0"/>
              <a:t> αυτής άτυπα </a:t>
            </a:r>
            <a:r>
              <a:rPr lang="el-GR" dirty="0" err="1"/>
              <a:t>ατρακτόμορφα</a:t>
            </a:r>
            <a:r>
              <a:rPr lang="el-GR" dirty="0"/>
              <a:t> κύτταρα</a:t>
            </a:r>
          </a:p>
        </p:txBody>
      </p:sp>
      <p:cxnSp>
        <p:nvCxnSpPr>
          <p:cNvPr id="11" name="10 - Ευθύγραμμο βέλος σύνδεσης"/>
          <p:cNvCxnSpPr/>
          <p:nvPr/>
        </p:nvCxnSpPr>
        <p:spPr>
          <a:xfrm>
            <a:off x="2915816" y="1268760"/>
            <a:ext cx="11521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- TextBox"/>
          <p:cNvSpPr txBox="1"/>
          <p:nvPr/>
        </p:nvSpPr>
        <p:spPr>
          <a:xfrm>
            <a:off x="6012160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7664" y="-51871"/>
            <a:ext cx="60105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-15" dirty="0"/>
              <a:t>ΕΛΑΣΤΟΪΝΩΜΑ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144016" y="3429000"/>
            <a:ext cx="8964488" cy="334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800" b="1" dirty="0">
                <a:solidFill>
                  <a:schemeClr val="accent1"/>
                </a:solidFill>
                <a:cs typeface="Calibri"/>
              </a:rPr>
              <a:t>Ορισμός: </a:t>
            </a:r>
            <a:r>
              <a:rPr sz="1800" b="1" dirty="0" err="1">
                <a:cs typeface="Calibri"/>
              </a:rPr>
              <a:t>Ινοελαστική</a:t>
            </a:r>
            <a:r>
              <a:rPr sz="1800" b="1" dirty="0">
                <a:cs typeface="Calibri"/>
              </a:rPr>
              <a:t> </a:t>
            </a:r>
            <a:r>
              <a:rPr sz="1800" b="1" spc="-10" dirty="0">
                <a:cs typeface="Calibri"/>
              </a:rPr>
              <a:t>υπερπλασία, </a:t>
            </a:r>
            <a:r>
              <a:rPr sz="1800" b="1" spc="-5" dirty="0">
                <a:cs typeface="Calibri"/>
              </a:rPr>
              <a:t>πιθανότερα αντίδραση σε τραύμα, </a:t>
            </a:r>
            <a:r>
              <a:rPr sz="1800" b="1" dirty="0">
                <a:cs typeface="Calibri"/>
              </a:rPr>
              <a:t>με </a:t>
            </a:r>
            <a:r>
              <a:rPr sz="1800" b="1" spc="-10" dirty="0">
                <a:cs typeface="Calibri"/>
              </a:rPr>
              <a:t>υπερπαραγωγή </a:t>
            </a:r>
            <a:r>
              <a:rPr sz="1800" b="1" spc="-395" dirty="0">
                <a:cs typeface="Calibri"/>
              </a:rPr>
              <a:t> </a:t>
            </a:r>
            <a:r>
              <a:rPr sz="1800" b="1" spc="-10" dirty="0">
                <a:cs typeface="Calibri"/>
              </a:rPr>
              <a:t>κολλαγόνου</a:t>
            </a:r>
            <a:r>
              <a:rPr sz="1800" b="1" spc="-40" dirty="0">
                <a:cs typeface="Calibri"/>
              </a:rPr>
              <a:t> </a:t>
            </a:r>
            <a:r>
              <a:rPr sz="1800" b="1" spc="-20" dirty="0">
                <a:cs typeface="Calibri"/>
              </a:rPr>
              <a:t>και</a:t>
            </a:r>
            <a:r>
              <a:rPr sz="1800" b="1" spc="-5" dirty="0">
                <a:cs typeface="Calibri"/>
              </a:rPr>
              <a:t> ανώμαλων</a:t>
            </a:r>
            <a:r>
              <a:rPr sz="1800" b="1" spc="-2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ελαστικών</a:t>
            </a:r>
            <a:r>
              <a:rPr sz="1800" b="1" spc="-30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ινών</a:t>
            </a:r>
            <a:r>
              <a:rPr sz="1800" b="1" spc="-5" dirty="0">
                <a:cs typeface="Calibri"/>
              </a:rPr>
              <a:t>.</a:t>
            </a:r>
            <a:endParaRPr lang="el-GR" sz="1800" b="1" spc="-5" dirty="0"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Αίτιο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dirty="0" err="1">
                <a:cs typeface="Calibri"/>
              </a:rPr>
              <a:t>άγνωστο</a:t>
            </a:r>
            <a:r>
              <a:rPr sz="1800" spc="-25" dirty="0">
                <a:cs typeface="Calibri"/>
              </a:rPr>
              <a:t> </a:t>
            </a:r>
            <a:r>
              <a:rPr sz="1800" dirty="0" err="1">
                <a:cs typeface="Calibri"/>
              </a:rPr>
              <a:t>ίσως</a:t>
            </a:r>
            <a:r>
              <a:rPr sz="1800" spc="-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συσχετίζεται</a:t>
            </a:r>
            <a:r>
              <a:rPr sz="1800" spc="-25" dirty="0">
                <a:cs typeface="Calibri"/>
              </a:rPr>
              <a:t> </a:t>
            </a:r>
            <a:r>
              <a:rPr sz="1800" dirty="0" err="1">
                <a:cs typeface="Calibri"/>
              </a:rPr>
              <a:t>με</a:t>
            </a:r>
            <a:r>
              <a:rPr sz="1800" spc="5" dirty="0">
                <a:cs typeface="Calibri"/>
              </a:rPr>
              <a:t> </a:t>
            </a:r>
            <a:r>
              <a:rPr sz="1800" dirty="0" err="1">
                <a:cs typeface="Calibri"/>
              </a:rPr>
              <a:t>έντονη</a:t>
            </a:r>
            <a:r>
              <a:rPr sz="1800" dirty="0">
                <a:cs typeface="Calibri"/>
              </a:rPr>
              <a:t>,</a:t>
            </a:r>
            <a:r>
              <a:rPr lang="el-GR" sz="1800" dirty="0">
                <a:cs typeface="Calibri"/>
              </a:rPr>
              <a:t> </a:t>
            </a:r>
            <a:r>
              <a:rPr sz="1800" dirty="0" err="1">
                <a:cs typeface="Calibri"/>
              </a:rPr>
              <a:t>συχνά</a:t>
            </a:r>
            <a:r>
              <a:rPr sz="1800" spc="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επαναλαμβανόμενη,</a:t>
            </a:r>
            <a:r>
              <a:rPr sz="1800" spc="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χειρονακτική</a:t>
            </a:r>
            <a:r>
              <a:rPr sz="1800" spc="1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εργασία.</a:t>
            </a:r>
            <a:r>
              <a:rPr sz="1800" spc="-2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Σπανιότατα </a:t>
            </a:r>
            <a:r>
              <a:rPr sz="1800" spc="-5" dirty="0" err="1">
                <a:cs typeface="Calibri"/>
              </a:rPr>
              <a:t>υποτροπή</a:t>
            </a:r>
            <a:r>
              <a:rPr sz="1800" spc="-5" dirty="0">
                <a:cs typeface="Calibri"/>
              </a:rPr>
              <a:t>.</a:t>
            </a:r>
            <a:endParaRPr lang="el-GR" sz="1800" spc="-5" dirty="0">
              <a:cs typeface="Calibri"/>
            </a:endParaRPr>
          </a:p>
          <a:p>
            <a:pPr marL="1270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 marR="163830">
              <a:lnSpc>
                <a:spcPct val="100000"/>
              </a:lnSpc>
            </a:pP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spc="-5" dirty="0">
                <a:cs typeface="Calibri"/>
              </a:rPr>
              <a:t>μεταξύ </a:t>
            </a:r>
            <a:r>
              <a:rPr sz="1800" spc="-10" dirty="0">
                <a:cs typeface="Calibri"/>
              </a:rPr>
              <a:t>κατώτερου </a:t>
            </a:r>
            <a:r>
              <a:rPr sz="1800" spc="-5" dirty="0">
                <a:cs typeface="Calibri"/>
              </a:rPr>
              <a:t>τμήματος ωμοπλάτης </a:t>
            </a:r>
            <a:r>
              <a:rPr sz="1800" spc="-20" dirty="0">
                <a:cs typeface="Calibri"/>
              </a:rPr>
              <a:t>και </a:t>
            </a:r>
            <a:r>
              <a:rPr sz="1800" spc="-10" dirty="0">
                <a:cs typeface="Calibri"/>
              </a:rPr>
              <a:t>θωρακικού </a:t>
            </a:r>
            <a:r>
              <a:rPr sz="1800" spc="-10" dirty="0" err="1">
                <a:cs typeface="Calibri"/>
              </a:rPr>
              <a:t>τοιχώματος</a:t>
            </a:r>
            <a:r>
              <a:rPr sz="1800" spc="-10" dirty="0">
                <a:cs typeface="Calibri"/>
              </a:rPr>
              <a:t> </a:t>
            </a:r>
            <a:r>
              <a:rPr sz="1800" spc="-395" dirty="0">
                <a:cs typeface="Calibri"/>
              </a:rPr>
              <a:t> </a:t>
            </a:r>
            <a:endParaRPr lang="el-GR" sz="1800" spc="-395" dirty="0">
              <a:cs typeface="Calibri"/>
            </a:endParaRPr>
          </a:p>
          <a:p>
            <a:pPr marL="12700" marR="163830">
              <a:lnSpc>
                <a:spcPct val="100000"/>
              </a:lnSpc>
            </a:pPr>
            <a:endParaRPr lang="el-GR" b="1" spc="-395" dirty="0">
              <a:solidFill>
                <a:schemeClr val="accent1"/>
              </a:solidFill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163830">
              <a:lnSpc>
                <a:spcPct val="100000"/>
              </a:lnSpc>
            </a:pPr>
            <a:r>
              <a:rPr sz="1800" b="1" spc="-10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</a:t>
            </a: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dirty="0">
                <a:cs typeface="Calibri"/>
              </a:rPr>
              <a:t>αργή ανάπτυξη, </a:t>
            </a:r>
            <a:r>
              <a:rPr sz="1800" spc="-5" dirty="0">
                <a:cs typeface="Calibri"/>
              </a:rPr>
              <a:t>σπάνια πόνος </a:t>
            </a:r>
            <a:r>
              <a:rPr sz="1800" dirty="0">
                <a:cs typeface="Calibri"/>
              </a:rPr>
              <a:t>ή </a:t>
            </a:r>
            <a:r>
              <a:rPr sz="1800" spc="-5" dirty="0">
                <a:cs typeface="Calibri"/>
              </a:rPr>
              <a:t>ευαισθησία, περιορισμός </a:t>
            </a:r>
            <a:r>
              <a:rPr sz="180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κινητικότητας,</a:t>
            </a:r>
            <a:r>
              <a:rPr sz="1800" spc="-2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ασαφή</a:t>
            </a:r>
            <a:r>
              <a:rPr sz="1800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όρια,</a:t>
            </a:r>
            <a:r>
              <a:rPr sz="1800" spc="-3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2-15</a:t>
            </a:r>
            <a:r>
              <a:rPr sz="1800" spc="10" dirty="0">
                <a:cs typeface="Calibri"/>
              </a:rPr>
              <a:t> </a:t>
            </a:r>
            <a:r>
              <a:rPr sz="1800" dirty="0" err="1">
                <a:cs typeface="Calibri"/>
              </a:rPr>
              <a:t>εκ</a:t>
            </a:r>
            <a:r>
              <a:rPr sz="1800" dirty="0">
                <a:cs typeface="Calibri"/>
              </a:rPr>
              <a:t>.</a:t>
            </a:r>
            <a:endParaRPr lang="el-GR" sz="1800" dirty="0">
              <a:cs typeface="Calibri"/>
            </a:endParaRPr>
          </a:p>
          <a:p>
            <a:pPr marL="12700" marR="16383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4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5" dirty="0">
                <a:cs typeface="Calibri"/>
              </a:rPr>
              <a:t>&gt;60</a:t>
            </a:r>
            <a:r>
              <a:rPr sz="1800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έτη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6" y="332656"/>
            <a:ext cx="2644140" cy="3096768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4427984" y="69269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7.40 </a:t>
            </a:r>
            <a:r>
              <a:rPr lang="en-US" dirty="0" err="1"/>
              <a:t>Enzinger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14338" name="Picture 2" descr="C:\Users\User\Desktop\Ινοβλαστικός\7.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050" y="387102"/>
            <a:ext cx="4933950" cy="2609850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4211960" y="2924944"/>
            <a:ext cx="4932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Κολλαγονώδης</a:t>
            </a:r>
            <a:r>
              <a:rPr lang="el-GR" b="1" dirty="0"/>
              <a:t> και λιπώδης ιστός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012160" y="6316578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3648" y="164296"/>
            <a:ext cx="6010500" cy="52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15" dirty="0"/>
              <a:t>ΕΛΑΣΤΟΪΝΩΜΑ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39552" y="3903389"/>
            <a:ext cx="828092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363" marR="5080" indent="-347663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b="1" spc="-10" dirty="0">
                <a:cs typeface="Calibri"/>
              </a:rPr>
              <a:t>Ι</a:t>
            </a:r>
            <a:r>
              <a:rPr sz="1800" b="1" spc="-10" dirty="0" err="1">
                <a:cs typeface="Calibri"/>
              </a:rPr>
              <a:t>νοκολλαγονώδης</a:t>
            </a:r>
            <a:r>
              <a:rPr sz="1800" b="1" spc="-10" dirty="0">
                <a:cs typeface="Calibri"/>
              </a:rPr>
              <a:t> </a:t>
            </a:r>
            <a:r>
              <a:rPr sz="1800" b="1" dirty="0">
                <a:cs typeface="Calibri"/>
              </a:rPr>
              <a:t>ιστός </a:t>
            </a:r>
            <a:r>
              <a:rPr sz="1800" b="1" dirty="0" err="1">
                <a:cs typeface="Calibri"/>
              </a:rPr>
              <a:t>που</a:t>
            </a:r>
            <a:r>
              <a:rPr sz="1800" b="1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περικλείει</a:t>
            </a:r>
            <a:r>
              <a:rPr lang="el-GR" sz="1800" b="1" dirty="0">
                <a:cs typeface="Calibri"/>
              </a:rPr>
              <a:t> αθροίσεις </a:t>
            </a:r>
            <a:r>
              <a:rPr lang="el-GR" sz="1800" b="1" dirty="0" err="1">
                <a:cs typeface="Calibri"/>
              </a:rPr>
              <a:t>λιποκυττάρων</a:t>
            </a:r>
            <a:r>
              <a:rPr lang="el-GR" sz="1800" b="1" dirty="0">
                <a:cs typeface="Calibri"/>
              </a:rPr>
              <a:t> και</a:t>
            </a:r>
            <a:r>
              <a:rPr sz="1800" b="1" dirty="0">
                <a:cs typeface="Calibri"/>
              </a:rPr>
              <a:t> άφθονες </a:t>
            </a:r>
            <a:r>
              <a:rPr sz="1800" b="1" spc="-5" dirty="0">
                <a:cs typeface="Calibri"/>
              </a:rPr>
              <a:t>ελαστικές ίνες </a:t>
            </a:r>
            <a:r>
              <a:rPr sz="1800" b="1" spc="-395" dirty="0">
                <a:cs typeface="Calibri"/>
              </a:rPr>
              <a:t> </a:t>
            </a:r>
            <a:r>
              <a:rPr sz="1800" b="1" spc="-10" dirty="0">
                <a:cs typeface="Calibri"/>
              </a:rPr>
              <a:t>τυπικά</a:t>
            </a:r>
            <a:r>
              <a:rPr sz="1800" b="1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παχιές</a:t>
            </a:r>
            <a:r>
              <a:rPr sz="1800" b="1" spc="-20" dirty="0">
                <a:cs typeface="Calibri"/>
              </a:rPr>
              <a:t> και</a:t>
            </a:r>
            <a:r>
              <a:rPr sz="1800" b="1" spc="-5" dirty="0">
                <a:cs typeface="Calibri"/>
              </a:rPr>
              <a:t> διασπασμένες</a:t>
            </a:r>
            <a:endParaRPr sz="1800" b="1" dirty="0">
              <a:cs typeface="Calibri"/>
            </a:endParaRPr>
          </a:p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dirty="0">
                <a:cs typeface="Calibri"/>
              </a:rPr>
              <a:t>Δ</a:t>
            </a:r>
            <a:r>
              <a:rPr sz="1800" dirty="0" err="1">
                <a:cs typeface="Calibri"/>
              </a:rPr>
              <a:t>ιάσπαρτες</a:t>
            </a:r>
            <a:r>
              <a:rPr sz="1800" spc="-6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ινοβλάστες</a:t>
            </a:r>
            <a:endParaRPr sz="1800" dirty="0">
              <a:cs typeface="Calibri"/>
            </a:endParaRPr>
          </a:p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dirty="0">
                <a:cs typeface="Calibri"/>
              </a:rPr>
              <a:t>Σ</a:t>
            </a:r>
            <a:r>
              <a:rPr sz="1800" dirty="0" err="1">
                <a:cs typeface="Calibri"/>
              </a:rPr>
              <a:t>υχνή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μυξοειδής</a:t>
            </a:r>
            <a:r>
              <a:rPr sz="1800" spc="-20" dirty="0">
                <a:cs typeface="Calibri"/>
              </a:rPr>
              <a:t> </a:t>
            </a:r>
            <a:r>
              <a:rPr sz="1800" spc="-15" dirty="0">
                <a:cs typeface="Calibri"/>
              </a:rPr>
              <a:t>εκφύλιση </a:t>
            </a:r>
            <a:r>
              <a:rPr sz="1800" spc="-5" dirty="0" err="1">
                <a:cs typeface="Calibri"/>
              </a:rPr>
              <a:t>του</a:t>
            </a:r>
            <a:r>
              <a:rPr sz="1800" spc="-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στρώματος</a:t>
            </a:r>
            <a:endParaRPr lang="el-GR" sz="1800" spc="-5" dirty="0">
              <a:cs typeface="Calibri"/>
            </a:endParaRPr>
          </a:p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sz="1800" spc="-5" dirty="0">
                <a:cs typeface="Calibri"/>
              </a:rPr>
              <a:t>Ανοσοφαινότυπος: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CD34</a:t>
            </a:r>
            <a:r>
              <a:rPr lang="el-GR" sz="1800" spc="-5" dirty="0">
                <a:cs typeface="Calibri"/>
              </a:rPr>
              <a:t> συχνά </a:t>
            </a:r>
            <a:r>
              <a:rPr sz="1800" spc="-5" dirty="0">
                <a:cs typeface="Calibri"/>
              </a:rPr>
              <a:t>+. </a:t>
            </a:r>
            <a:r>
              <a:rPr sz="1800" spc="5" dirty="0">
                <a:cs typeface="Calibri"/>
              </a:rPr>
              <a:t>SMA,</a:t>
            </a:r>
            <a:r>
              <a:rPr sz="1800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desmin</a:t>
            </a:r>
            <a:r>
              <a:rPr sz="1800" spc="-5" dirty="0">
                <a:cs typeface="Calibri"/>
              </a:rPr>
              <a:t> </a:t>
            </a:r>
            <a:r>
              <a:rPr sz="1800" spc="-20" dirty="0">
                <a:cs typeface="Calibri"/>
              </a:rPr>
              <a:t>και</a:t>
            </a:r>
            <a:r>
              <a:rPr sz="1800" spc="-3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S-100:</a:t>
            </a:r>
            <a:r>
              <a:rPr sz="1800" dirty="0">
                <a:cs typeface="Calibri"/>
              </a:rPr>
              <a:t> -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008" y="735037"/>
            <a:ext cx="4157471" cy="309981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956376" y="3543349"/>
            <a:ext cx="584200" cy="2774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90"/>
              </a:spcBef>
            </a:pPr>
            <a:r>
              <a:rPr sz="1200" b="1" spc="-5" dirty="0">
                <a:solidFill>
                  <a:srgbClr val="6F2F9F"/>
                </a:solidFill>
                <a:latin typeface="Calibri"/>
                <a:cs typeface="Calibri"/>
              </a:rPr>
              <a:t>orcein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611560" y="557994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Κριτήρια διάγνωσης: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987824" y="5589240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Χαρακτηριστική </a:t>
            </a:r>
            <a:r>
              <a:rPr lang="el-GR" b="1" dirty="0"/>
              <a:t>εντόπιση</a:t>
            </a:r>
          </a:p>
          <a:p>
            <a:r>
              <a:rPr lang="el-GR" b="1" dirty="0" err="1"/>
              <a:t>Υποκυτταρικός</a:t>
            </a:r>
            <a:r>
              <a:rPr lang="el-GR" b="1" dirty="0"/>
              <a:t> ινολιπώδης ιστός </a:t>
            </a:r>
            <a:r>
              <a:rPr lang="el-GR" dirty="0"/>
              <a:t>με άφθονες </a:t>
            </a:r>
            <a:r>
              <a:rPr lang="el-GR" b="1" dirty="0"/>
              <a:t>ανώμαλες ελαστικές ίνες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827584" y="951061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7.41</a:t>
            </a:r>
            <a:r>
              <a:rPr lang="el-GR" baseline="30000" dirty="0"/>
              <a:t> Α</a:t>
            </a:r>
            <a:r>
              <a:rPr lang="el-GR" dirty="0"/>
              <a:t> </a:t>
            </a:r>
            <a:r>
              <a:rPr lang="en-US" dirty="0" err="1"/>
              <a:t>enzinger</a:t>
            </a:r>
            <a:r>
              <a:rPr lang="el-GR" dirty="0"/>
              <a:t> </a:t>
            </a:r>
          </a:p>
        </p:txBody>
      </p:sp>
      <p:pic>
        <p:nvPicPr>
          <p:cNvPr id="15362" name="Picture 2" descr="C:\Users\User\Desktop\Ινοβλαστικός\7.41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35038"/>
            <a:ext cx="4320480" cy="3075494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6191672" y="6316578"/>
            <a:ext cx="2952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1680" y="-27384"/>
            <a:ext cx="6010500" cy="52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ΙΝΩΜΑ</a:t>
            </a:r>
            <a:r>
              <a:rPr sz="3200" spc="-40" dirty="0"/>
              <a:t> </a:t>
            </a:r>
            <a:r>
              <a:rPr sz="3200" spc="-15" dirty="0"/>
              <a:t>ΤΕΝΟΝΤΙ</a:t>
            </a:r>
            <a:r>
              <a:rPr lang="el-GR" spc="-15" dirty="0"/>
              <a:t>ΩΝ</a:t>
            </a:r>
            <a:r>
              <a:rPr sz="3200" spc="-30" dirty="0"/>
              <a:t> </a:t>
            </a:r>
            <a:r>
              <a:rPr sz="3200" spc="-50" dirty="0"/>
              <a:t>ΕΛΥΤΡ</a:t>
            </a:r>
            <a:r>
              <a:rPr lang="el-GR" sz="3200" spc="-50" dirty="0"/>
              <a:t>ΩΝ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726914" y="4040629"/>
            <a:ext cx="8093558" cy="270073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765175">
              <a:lnSpc>
                <a:spcPts val="2000"/>
              </a:lnSpc>
              <a:spcBef>
                <a:spcPts val="300"/>
              </a:spcBef>
            </a:pPr>
            <a:r>
              <a:rPr lang="el-GR" sz="1800" b="1" dirty="0">
                <a:solidFill>
                  <a:schemeClr val="accent1"/>
                </a:solidFill>
                <a:cs typeface="Calibri"/>
              </a:rPr>
              <a:t>Ορισμός: </a:t>
            </a:r>
            <a:r>
              <a:rPr sz="1800" dirty="0" err="1">
                <a:cs typeface="Calibri"/>
              </a:rPr>
              <a:t>Καλόηθες</a:t>
            </a:r>
            <a:r>
              <a:rPr sz="180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ινοβλαστικό-</a:t>
            </a:r>
            <a:r>
              <a:rPr sz="1800" spc="-10" dirty="0" err="1">
                <a:cs typeface="Calibri"/>
              </a:rPr>
              <a:t>μυοϊνοβλαστικό</a:t>
            </a:r>
            <a:r>
              <a:rPr sz="1800" spc="-10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οζώδες</a:t>
            </a:r>
            <a:r>
              <a:rPr sz="1800" spc="-10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νεόπλασμα</a:t>
            </a:r>
            <a:r>
              <a:rPr lang="el-GR" spc="-10" dirty="0">
                <a:cs typeface="Calibri"/>
              </a:rPr>
              <a:t>, συνήθως σε </a:t>
            </a:r>
            <a:r>
              <a:rPr lang="el-GR" b="1" spc="-10" dirty="0">
                <a:cs typeface="Calibri"/>
              </a:rPr>
              <a:t>σχέση με τένοντα</a:t>
            </a:r>
            <a:r>
              <a:rPr lang="el-GR" spc="-10" dirty="0">
                <a:cs typeface="Calibri"/>
              </a:rPr>
              <a:t>,</a:t>
            </a:r>
            <a:r>
              <a:rPr sz="1800" spc="-395" dirty="0">
                <a:cs typeface="Calibri"/>
              </a:rPr>
              <a:t> </a:t>
            </a:r>
            <a:r>
              <a:rPr sz="1800" dirty="0">
                <a:cs typeface="Calibri"/>
              </a:rPr>
              <a:t>20% </a:t>
            </a:r>
            <a:r>
              <a:rPr sz="1800" spc="-10" dirty="0" err="1">
                <a:cs typeface="Calibri"/>
              </a:rPr>
              <a:t>πιθανότητα</a:t>
            </a:r>
            <a:r>
              <a:rPr sz="1800" spc="-3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υποτροπής</a:t>
            </a:r>
            <a:endParaRPr lang="el-GR" sz="1800" spc="-5" dirty="0">
              <a:cs typeface="Calibri"/>
            </a:endParaRPr>
          </a:p>
          <a:p>
            <a:pPr marL="12700" marR="765175">
              <a:lnSpc>
                <a:spcPts val="2000"/>
              </a:lnSpc>
              <a:spcBef>
                <a:spcPts val="300"/>
              </a:spcBef>
            </a:pPr>
            <a:endParaRPr sz="1800" dirty="0">
              <a:cs typeface="Calibri"/>
            </a:endParaRPr>
          </a:p>
          <a:p>
            <a:pPr marL="12700">
              <a:lnSpc>
                <a:spcPts val="1955"/>
              </a:lnSpc>
            </a:pP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sz="1800" spc="-5" dirty="0">
                <a:cs typeface="Calibri"/>
              </a:rPr>
              <a:t>συνήθως δάκτυλα χεριών, σπάνια </a:t>
            </a:r>
            <a:r>
              <a:rPr lang="el-GR" sz="1800" spc="-5" dirty="0" err="1">
                <a:cs typeface="Calibri"/>
              </a:rPr>
              <a:t>ενδαρθρική</a:t>
            </a:r>
            <a:r>
              <a:rPr lang="el-GR" sz="1800" spc="-5" dirty="0">
                <a:cs typeface="Calibri"/>
              </a:rPr>
              <a:t> ανάπτυξη</a:t>
            </a:r>
          </a:p>
          <a:p>
            <a:pPr marL="12700">
              <a:lnSpc>
                <a:spcPts val="1955"/>
              </a:lnSpc>
            </a:pPr>
            <a:endParaRPr sz="1800" dirty="0">
              <a:cs typeface="Calibri"/>
            </a:endParaRPr>
          </a:p>
          <a:p>
            <a:pPr marL="12700">
              <a:lnSpc>
                <a:spcPts val="2070"/>
              </a:lnSpc>
              <a:spcBef>
                <a:spcPts val="20"/>
              </a:spcBef>
            </a:pP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 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dirty="0">
                <a:cs typeface="Calibri"/>
              </a:rPr>
              <a:t>αργή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ανάπτυξη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(επί</a:t>
            </a:r>
            <a:r>
              <a:rPr sz="1800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έτη),</a:t>
            </a:r>
            <a:r>
              <a:rPr sz="1800" spc="-10" dirty="0">
                <a:cs typeface="Calibri"/>
              </a:rPr>
              <a:t> ακίνητος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όζος</a:t>
            </a:r>
            <a:r>
              <a:rPr sz="1800" spc="-5" dirty="0">
                <a:cs typeface="Calibri"/>
              </a:rPr>
              <a:t> </a:t>
            </a:r>
            <a:r>
              <a:rPr sz="1800" dirty="0">
                <a:cs typeface="Arial"/>
              </a:rPr>
              <a:t>≤ 3</a:t>
            </a:r>
            <a:r>
              <a:rPr sz="1800" spc="-5" dirty="0">
                <a:cs typeface="Arial"/>
              </a:rPr>
              <a:t> </a:t>
            </a:r>
            <a:r>
              <a:rPr sz="1800" dirty="0">
                <a:cs typeface="Arial"/>
              </a:rPr>
              <a:t>εκ.,</a:t>
            </a:r>
          </a:p>
          <a:p>
            <a:pPr marL="12700">
              <a:lnSpc>
                <a:spcPts val="1995"/>
              </a:lnSpc>
            </a:pPr>
            <a:r>
              <a:rPr sz="1800" spc="-20" dirty="0" err="1">
                <a:cs typeface="Calibri"/>
              </a:rPr>
              <a:t>καλά</a:t>
            </a:r>
            <a:r>
              <a:rPr sz="1800" spc="-15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περιγεγραμμένο</a:t>
            </a:r>
            <a:r>
              <a:rPr lang="el-GR" spc="-10" dirty="0">
                <a:cs typeface="Calibri"/>
              </a:rPr>
              <a:t>ς με</a:t>
            </a:r>
            <a:r>
              <a:rPr sz="1800" spc="-35" dirty="0">
                <a:cs typeface="Calibri"/>
              </a:rPr>
              <a:t> </a:t>
            </a:r>
            <a:r>
              <a:rPr sz="1800" dirty="0">
                <a:cs typeface="Calibri"/>
              </a:rPr>
              <a:t>ελαφρά</a:t>
            </a:r>
            <a:r>
              <a:rPr sz="1800" spc="-25" dirty="0">
                <a:cs typeface="Calibri"/>
              </a:rPr>
              <a:t> </a:t>
            </a:r>
            <a:r>
              <a:rPr sz="1800" dirty="0">
                <a:cs typeface="Calibri"/>
              </a:rPr>
              <a:t>ευαισθησία</a:t>
            </a:r>
            <a:r>
              <a:rPr sz="1800" spc="-40" dirty="0">
                <a:cs typeface="Calibri"/>
              </a:rPr>
              <a:t> </a:t>
            </a:r>
            <a:r>
              <a:rPr sz="1800" dirty="0">
                <a:cs typeface="Calibri"/>
              </a:rPr>
              <a:t>ή</a:t>
            </a:r>
            <a:r>
              <a:rPr sz="1800" spc="-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περιορισμό</a:t>
            </a:r>
            <a:r>
              <a:rPr sz="1800" spc="-3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κινητικότητας.</a:t>
            </a:r>
            <a:endParaRPr sz="1800" dirty="0">
              <a:cs typeface="Calibri"/>
            </a:endParaRPr>
          </a:p>
          <a:p>
            <a:pPr marL="12700">
              <a:lnSpc>
                <a:spcPts val="2085"/>
              </a:lnSpc>
            </a:pPr>
            <a:endParaRPr lang="el-GR" sz="1800" dirty="0">
              <a:cs typeface="Calibri"/>
            </a:endParaRPr>
          </a:p>
          <a:p>
            <a:pPr marL="12700">
              <a:lnSpc>
                <a:spcPts val="2085"/>
              </a:lnSpc>
            </a:pP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4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5" dirty="0">
                <a:cs typeface="Calibri"/>
              </a:rPr>
              <a:t>20-50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ετών</a:t>
            </a:r>
            <a:endParaRPr sz="1800" dirty="0">
              <a:cs typeface="Calibri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115616" y="170080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7,35 </a:t>
            </a:r>
            <a:r>
              <a:rPr lang="en-US" dirty="0" err="1"/>
              <a:t>enzinger</a:t>
            </a:r>
            <a:endParaRPr lang="el-GR" dirty="0"/>
          </a:p>
        </p:txBody>
      </p:sp>
      <p:pic>
        <p:nvPicPr>
          <p:cNvPr id="16386" name="Picture 2" descr="C:\Users\User\Desktop\Ινοβλαστικός\7.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7992888" cy="3387553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012160" y="6316578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55576" y="4365104"/>
            <a:ext cx="7992888" cy="2115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363" indent="-347663">
              <a:lnSpc>
                <a:spcPts val="2085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5" dirty="0" err="1">
                <a:cs typeface="Calibri"/>
              </a:rPr>
              <a:t>Χ</a:t>
            </a:r>
            <a:r>
              <a:rPr sz="1800" b="1" spc="-5" dirty="0" err="1">
                <a:cs typeface="Calibri"/>
              </a:rPr>
              <a:t>αμηλή</a:t>
            </a:r>
            <a:r>
              <a:rPr sz="1800" b="1" spc="-3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κυτταροβρίθεια</a:t>
            </a:r>
            <a:endParaRPr lang="el-GR" sz="1800" b="1" spc="-5" dirty="0">
              <a:cs typeface="Calibri"/>
            </a:endParaRPr>
          </a:p>
          <a:p>
            <a:pPr marL="360363" indent="-347663">
              <a:lnSpc>
                <a:spcPts val="2085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sz="1800" dirty="0">
              <a:cs typeface="Calibri"/>
            </a:endParaRPr>
          </a:p>
          <a:p>
            <a:pPr marL="360363" indent="-347663">
              <a:lnSpc>
                <a:spcPts val="2005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pc="-10" dirty="0">
                <a:cs typeface="Calibri"/>
              </a:rPr>
              <a:t>Ι</a:t>
            </a:r>
            <a:r>
              <a:rPr sz="1800" spc="-10" dirty="0" err="1">
                <a:cs typeface="Calibri"/>
              </a:rPr>
              <a:t>νο</a:t>
            </a:r>
            <a:r>
              <a:rPr sz="1800" spc="-10" dirty="0">
                <a:cs typeface="Calibri"/>
              </a:rPr>
              <a:t>/</a:t>
            </a:r>
            <a:r>
              <a:rPr sz="1800" spc="-10" dirty="0" err="1">
                <a:cs typeface="Calibri"/>
              </a:rPr>
              <a:t>μυοϊνοβλαστικά</a:t>
            </a:r>
            <a:r>
              <a:rPr sz="1800" spc="-1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κύτταρα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χωρίς</a:t>
            </a:r>
            <a:r>
              <a:rPr sz="1800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ατυπία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σε</a:t>
            </a:r>
            <a:r>
              <a:rPr sz="1800" spc="20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κολλαγονώδες</a:t>
            </a:r>
            <a:r>
              <a:rPr sz="1800" b="1" spc="-15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στρώμα</a:t>
            </a:r>
            <a:endParaRPr lang="el-GR" sz="1800" b="1" dirty="0">
              <a:cs typeface="Calibri"/>
            </a:endParaRPr>
          </a:p>
          <a:p>
            <a:pPr marL="360363" indent="-347663">
              <a:lnSpc>
                <a:spcPts val="2005"/>
              </a:lnSpc>
              <a:buClr>
                <a:schemeClr val="accent1"/>
              </a:buClr>
              <a:buFont typeface="Arial" pitchFamily="34" charset="0"/>
              <a:buChar char="•"/>
            </a:pPr>
            <a:endParaRPr sz="1800" dirty="0">
              <a:cs typeface="Calibri"/>
            </a:endParaRPr>
          </a:p>
          <a:p>
            <a:pPr marL="360363" indent="-347663">
              <a:lnSpc>
                <a:spcPts val="2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5" dirty="0">
                <a:cs typeface="Calibri"/>
              </a:rPr>
              <a:t>Σ</a:t>
            </a:r>
            <a:r>
              <a:rPr sz="1800" b="1" spc="-5" dirty="0" err="1">
                <a:cs typeface="Calibri"/>
              </a:rPr>
              <a:t>χισμοειδή</a:t>
            </a:r>
            <a:r>
              <a:rPr sz="1800" b="1" spc="-40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αγγεία</a:t>
            </a:r>
            <a:r>
              <a:rPr lang="en-US" sz="1800" b="1" spc="-10" dirty="0">
                <a:cs typeface="Calibri"/>
              </a:rPr>
              <a:t> </a:t>
            </a:r>
            <a:r>
              <a:rPr lang="el-GR" sz="1800" b="1" spc="-10" dirty="0">
                <a:cs typeface="Calibri"/>
              </a:rPr>
              <a:t>στην περιφέρεια*</a:t>
            </a:r>
          </a:p>
          <a:p>
            <a:pPr marL="360363" indent="-347663">
              <a:lnSpc>
                <a:spcPts val="2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sz="1800" dirty="0">
              <a:cs typeface="Calibri"/>
            </a:endParaRPr>
          </a:p>
          <a:p>
            <a:pPr marL="360363" marR="5080" indent="-347663">
              <a:lnSpc>
                <a:spcPts val="2000"/>
              </a:lnSpc>
              <a:spcBef>
                <a:spcPts val="114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pc="-5" dirty="0">
                <a:cs typeface="Calibri"/>
              </a:rPr>
              <a:t>Ενίοτε</a:t>
            </a:r>
            <a:r>
              <a:rPr sz="1800" spc="-5" dirty="0">
                <a:cs typeface="Calibri"/>
              </a:rPr>
              <a:t> </a:t>
            </a:r>
            <a:r>
              <a:rPr sz="1800" spc="-15" dirty="0">
                <a:cs typeface="Calibri"/>
              </a:rPr>
              <a:t>εκφυλιστικού </a:t>
            </a:r>
            <a:r>
              <a:rPr sz="1800" dirty="0">
                <a:cs typeface="Calibri"/>
              </a:rPr>
              <a:t>τύπου αλλοιώσεις: </a:t>
            </a:r>
            <a:r>
              <a:rPr sz="1800" spc="-5" dirty="0">
                <a:cs typeface="Calibri"/>
              </a:rPr>
              <a:t>μυξωματώδης, χόνδρινη </a:t>
            </a:r>
            <a:r>
              <a:rPr sz="1800" dirty="0">
                <a:cs typeface="Calibri"/>
              </a:rPr>
              <a:t>ή </a:t>
            </a:r>
            <a:r>
              <a:rPr sz="1800" spc="5" dirty="0">
                <a:cs typeface="Calibri"/>
              </a:rPr>
              <a:t>οστική </a:t>
            </a:r>
            <a:r>
              <a:rPr sz="1800" spc="-39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μετάπλαση</a:t>
            </a:r>
            <a:r>
              <a:rPr sz="1800" spc="-45" dirty="0">
                <a:cs typeface="Calibri"/>
              </a:rPr>
              <a:t> </a:t>
            </a:r>
            <a:r>
              <a:rPr sz="1800" dirty="0">
                <a:cs typeface="Calibri"/>
              </a:rPr>
              <a:t>ή </a:t>
            </a:r>
            <a:r>
              <a:rPr lang="el-GR" sz="1800" spc="-5" dirty="0">
                <a:cs typeface="Calibri"/>
              </a:rPr>
              <a:t>υαλοειδοποίηση **</a:t>
            </a:r>
            <a:endParaRPr sz="1800" dirty="0">
              <a:cs typeface="Calibri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899592" y="9087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7,35 </a:t>
            </a:r>
            <a:r>
              <a:rPr lang="en-US" dirty="0" err="1"/>
              <a:t>enzinger</a:t>
            </a:r>
            <a:r>
              <a:rPr lang="el-GR" dirty="0"/>
              <a:t> *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004048" y="11247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7,36 </a:t>
            </a:r>
            <a:r>
              <a:rPr lang="en-US" dirty="0" err="1"/>
              <a:t>enzinger</a:t>
            </a:r>
            <a:r>
              <a:rPr lang="el-GR" dirty="0"/>
              <a:t> **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1691680" y="-27384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ΙΝΩΜΑ</a:t>
            </a:r>
            <a:r>
              <a:rPr kumimoji="0" lang="el-GR" sz="3200" b="1" i="0" u="none" strike="noStrike" kern="0" cap="none" spc="-4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3200" b="1" i="0" u="none" strike="noStrike" kern="0" cap="none" spc="-15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ΤΕΝΟΝΤΙΩΝ</a:t>
            </a:r>
            <a:r>
              <a:rPr kumimoji="0" lang="el-GR" sz="3200" b="1" i="0" u="none" strike="noStrike" kern="0" cap="none" spc="-3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3200" b="1" i="0" u="none" strike="noStrike" kern="0" cap="none" spc="-5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ΕΛΥΤΡΩΝ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  <a:endParaRPr lang="el-GR" sz="1100" i="1" dirty="0">
              <a:solidFill>
                <a:schemeClr val="accent1"/>
              </a:solidFill>
            </a:endParaRPr>
          </a:p>
        </p:txBody>
      </p:sp>
      <p:pic>
        <p:nvPicPr>
          <p:cNvPr id="17410" name="Picture 2" descr="C:\Users\User\Desktop\Ινοβλαστικός\7.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33966"/>
            <a:ext cx="4716016" cy="3687122"/>
          </a:xfrm>
          <a:prstGeom prst="rect">
            <a:avLst/>
          </a:prstGeom>
          <a:noFill/>
        </p:spPr>
      </p:pic>
      <p:pic>
        <p:nvPicPr>
          <p:cNvPr id="17411" name="Picture 3" descr="C:\Users\User\Desktop\Ινοβλαστικός\7.3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534688"/>
            <a:ext cx="4589419" cy="3686400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3563888" y="2996952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/>
              <a:t>*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8100392" y="3284984"/>
            <a:ext cx="10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**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819144"/>
            <a:ext cx="4571560" cy="1416413"/>
          </a:xfrm>
          <a:prstGeom prst="rect">
            <a:avLst/>
          </a:prstGeom>
          <a:solidFill>
            <a:schemeClr val="accent1"/>
          </a:solidFill>
          <a:ln w="9144">
            <a:solidFill>
              <a:srgbClr val="D9D9D9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0805" marR="124460" algn="ctr">
              <a:lnSpc>
                <a:spcPct val="100000"/>
              </a:lnSpc>
              <a:spcBef>
                <a:spcPts val="245"/>
              </a:spcBef>
            </a:pPr>
            <a:r>
              <a:rPr sz="1800" b="1" u="heavy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Μορφολογία </a:t>
            </a:r>
            <a:r>
              <a:rPr sz="1800" b="1" u="heavy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σε </a:t>
            </a:r>
            <a:r>
              <a:rPr sz="1800" b="1" u="heavy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φάση ενεργοποίησης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: </a:t>
            </a:r>
            <a:r>
              <a:rPr sz="1800" b="1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κύτταρα ατρακτοειδή, </a:t>
            </a:r>
            <a:r>
              <a:rPr sz="1800" b="1" spc="-10" dirty="0">
                <a:solidFill>
                  <a:srgbClr val="D9D9D9"/>
                </a:solidFill>
                <a:cs typeface="Calibri"/>
              </a:rPr>
              <a:t>πρωτόπλασμα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15" dirty="0">
                <a:solidFill>
                  <a:srgbClr val="D9D9D9"/>
                </a:solidFill>
                <a:cs typeface="Calibri"/>
              </a:rPr>
              <a:t>λίγο</a:t>
            </a:r>
            <a:r>
              <a:rPr sz="1800" b="1" spc="-40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dirty="0">
                <a:solidFill>
                  <a:srgbClr val="D9D9D9"/>
                </a:solidFill>
                <a:cs typeface="Calibri"/>
              </a:rPr>
              <a:t>ή</a:t>
            </a:r>
            <a:r>
              <a:rPr sz="1800" b="1" spc="-20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dirty="0">
                <a:solidFill>
                  <a:srgbClr val="D9D9D9"/>
                </a:solidFill>
                <a:cs typeface="Calibri"/>
              </a:rPr>
              <a:t>άφθονο</a:t>
            </a:r>
            <a:r>
              <a:rPr sz="1800" b="1" spc="-20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ηωσινόφιλο</a:t>
            </a:r>
            <a:r>
              <a:rPr sz="1800" b="1" spc="-15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dirty="0">
                <a:solidFill>
                  <a:srgbClr val="D9D9D9"/>
                </a:solidFill>
                <a:cs typeface="Calibri"/>
              </a:rPr>
              <a:t>ή</a:t>
            </a:r>
            <a:r>
              <a:rPr sz="1800" b="1" spc="-45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βασίφιλο, </a:t>
            </a:r>
            <a:r>
              <a:rPr sz="1800" b="1" spc="-390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πυρήνας αραιοχρωματικός, </a:t>
            </a:r>
            <a:r>
              <a:rPr sz="1800" b="1" dirty="0">
                <a:solidFill>
                  <a:srgbClr val="D9D9D9"/>
                </a:solidFill>
                <a:cs typeface="Calibri"/>
              </a:rPr>
              <a:t>ένα ή δύο </a:t>
            </a:r>
            <a:r>
              <a:rPr sz="1800" b="1" spc="5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μικρά</a:t>
            </a:r>
            <a:r>
              <a:rPr sz="1800" b="1" spc="-25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πυρήνια,</a:t>
            </a:r>
            <a:r>
              <a:rPr sz="1800" b="1" spc="-20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ασαφή</a:t>
            </a:r>
            <a:r>
              <a:rPr sz="1800" b="1" spc="-20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D9D9D9"/>
                </a:solidFill>
                <a:cs typeface="Calibri"/>
              </a:rPr>
              <a:t>κυτταρικά</a:t>
            </a:r>
            <a:r>
              <a:rPr sz="1800" b="1" spc="-20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όρια.</a:t>
            </a:r>
            <a:endParaRPr sz="1800" dirty="0"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84859"/>
            <a:ext cx="4499991" cy="30236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4" y="784859"/>
            <a:ext cx="4464555" cy="30236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27543" y="3819144"/>
            <a:ext cx="4536945" cy="1416413"/>
          </a:xfrm>
          <a:prstGeom prst="rect">
            <a:avLst/>
          </a:prstGeom>
          <a:solidFill>
            <a:schemeClr val="accent1"/>
          </a:solidFill>
          <a:ln w="9144">
            <a:solidFill>
              <a:srgbClr val="D9D9D9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 marR="329565" algn="ctr">
              <a:lnSpc>
                <a:spcPct val="100000"/>
              </a:lnSpc>
              <a:spcBef>
                <a:spcPts val="245"/>
              </a:spcBef>
            </a:pPr>
            <a:r>
              <a:rPr sz="1800" b="1" u="heavy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Μορφολογία</a:t>
            </a:r>
            <a:r>
              <a:rPr sz="1800" b="1" u="heavy" spc="-3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sz="1800" b="1" u="heavy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σε</a:t>
            </a:r>
            <a:r>
              <a:rPr sz="1800" b="1" u="heavy" spc="-5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sz="1800" b="1" u="heavy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προχωρημένη</a:t>
            </a:r>
            <a:r>
              <a:rPr sz="1800" b="1" u="heavy" spc="-6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sz="1800" b="1" u="heavy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φάση</a:t>
            </a:r>
            <a:r>
              <a:rPr sz="1800" b="1" dirty="0">
                <a:solidFill>
                  <a:srgbClr val="D9D9D9"/>
                </a:solidFill>
                <a:cs typeface="Calibri"/>
              </a:rPr>
              <a:t>: </a:t>
            </a:r>
            <a:r>
              <a:rPr sz="1800" b="1" spc="-395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κύτταρα</a:t>
            </a:r>
            <a:r>
              <a:rPr sz="1800" b="1" spc="-15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ατρακτοειδή</a:t>
            </a:r>
            <a:r>
              <a:rPr sz="1800" b="1" spc="-20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dirty="0">
                <a:solidFill>
                  <a:srgbClr val="D9D9D9"/>
                </a:solidFill>
                <a:cs typeface="Calibri"/>
              </a:rPr>
              <a:t>με</a:t>
            </a:r>
            <a:r>
              <a:rPr sz="1800" b="1" spc="-15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D9D9D9"/>
                </a:solidFill>
                <a:cs typeface="Calibri"/>
              </a:rPr>
              <a:t>λιγότερο</a:t>
            </a:r>
            <a:endParaRPr sz="1800" dirty="0">
              <a:cs typeface="Calibri"/>
            </a:endParaRPr>
          </a:p>
          <a:p>
            <a:pPr marL="92075" marR="150495" algn="ctr">
              <a:lnSpc>
                <a:spcPct val="100000"/>
              </a:lnSpc>
            </a:pPr>
            <a:r>
              <a:rPr sz="1800" b="1" spc="-10" dirty="0">
                <a:solidFill>
                  <a:srgbClr val="D9D9D9"/>
                </a:solidFill>
                <a:cs typeface="Calibri"/>
              </a:rPr>
              <a:t>πρωτόπλασμα </a:t>
            </a:r>
            <a:r>
              <a:rPr sz="1800" b="1" spc="-20" dirty="0">
                <a:solidFill>
                  <a:srgbClr val="D9D9D9"/>
                </a:solidFill>
                <a:cs typeface="Calibri"/>
              </a:rPr>
              <a:t>και </a:t>
            </a:r>
            <a:r>
              <a:rPr sz="1800" b="1" spc="-10" dirty="0">
                <a:solidFill>
                  <a:srgbClr val="D9D9D9"/>
                </a:solidFill>
                <a:cs typeface="Calibri"/>
              </a:rPr>
              <a:t>λιγότερη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χρωματίνη, </a:t>
            </a:r>
            <a:r>
              <a:rPr sz="1800" b="1" spc="-395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ασαφή </a:t>
            </a:r>
            <a:r>
              <a:rPr sz="1800" b="1" spc="-10" dirty="0">
                <a:solidFill>
                  <a:srgbClr val="D9D9D9"/>
                </a:solidFill>
                <a:cs typeface="Calibri"/>
              </a:rPr>
              <a:t>κυτταρικά </a:t>
            </a:r>
            <a:r>
              <a:rPr sz="1800" b="1" spc="-5" dirty="0">
                <a:solidFill>
                  <a:srgbClr val="D9D9D9"/>
                </a:solidFill>
                <a:cs typeface="Calibri"/>
              </a:rPr>
              <a:t>όρια, εναπόθεση </a:t>
            </a:r>
            <a:r>
              <a:rPr sz="1800" b="1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-10" dirty="0">
                <a:solidFill>
                  <a:srgbClr val="D9D9D9"/>
                </a:solidFill>
                <a:cs typeface="Calibri"/>
              </a:rPr>
              <a:t>κολλαγόνου</a:t>
            </a:r>
            <a:r>
              <a:rPr sz="1800" b="1" spc="-45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spc="5" dirty="0">
                <a:solidFill>
                  <a:srgbClr val="D9D9D9"/>
                </a:solidFill>
                <a:cs typeface="Calibri"/>
              </a:rPr>
              <a:t>στο</a:t>
            </a:r>
            <a:r>
              <a:rPr sz="1800" b="1" spc="-10" dirty="0">
                <a:solidFill>
                  <a:srgbClr val="D9D9D9"/>
                </a:solidFill>
                <a:cs typeface="Calibri"/>
              </a:rPr>
              <a:t> </a:t>
            </a:r>
            <a:r>
              <a:rPr sz="1800" b="1" dirty="0">
                <a:solidFill>
                  <a:srgbClr val="D9D9D9"/>
                </a:solidFill>
                <a:cs typeface="Calibri"/>
              </a:rPr>
              <a:t>στρώμα.</a:t>
            </a:r>
            <a:endParaRPr sz="1800" dirty="0"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9895" y="5661248"/>
            <a:ext cx="848423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75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Το</a:t>
            </a:r>
            <a:r>
              <a:rPr sz="1800" b="1" spc="-15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προέχον</a:t>
            </a:r>
            <a:r>
              <a:rPr sz="1800" b="1" spc="-25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πυρήνιο</a:t>
            </a:r>
            <a:r>
              <a:rPr sz="1800" b="1" spc="-30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είναι</a:t>
            </a: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 δηλωτικό</a:t>
            </a:r>
            <a:r>
              <a:rPr sz="1800" b="1" spc="-15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 </a:t>
            </a:r>
            <a:r>
              <a:rPr sz="1800" b="1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της </a:t>
            </a: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ενεργοποίησής</a:t>
            </a:r>
            <a:r>
              <a:rPr sz="1800" b="1" spc="-35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FFD656"/>
                  </a:solidFill>
                </a:uFill>
                <a:cs typeface="Calibri"/>
              </a:rPr>
              <a:t>τους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.</a:t>
            </a:r>
            <a:endParaRPr sz="1800" dirty="0">
              <a:solidFill>
                <a:schemeClr val="accent1"/>
              </a:solidFill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chemeClr val="accent1"/>
                </a:solidFill>
                <a:cs typeface="Calibri"/>
              </a:rPr>
              <a:t>Τα</a:t>
            </a:r>
            <a:r>
              <a:rPr sz="1800" b="1" spc="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15" dirty="0">
                <a:solidFill>
                  <a:schemeClr val="accent1"/>
                </a:solidFill>
                <a:cs typeface="Calibri"/>
              </a:rPr>
              <a:t>μορφολογικά</a:t>
            </a:r>
            <a:r>
              <a:rPr sz="1800" b="1" spc="-2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χαρακτηριστικά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συσχετίζονται</a:t>
            </a:r>
            <a:r>
              <a:rPr sz="1800" b="1" spc="-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με</a:t>
            </a:r>
            <a:r>
              <a:rPr sz="1800" b="1" spc="1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τη</a:t>
            </a:r>
            <a:r>
              <a:rPr sz="1800" b="1" spc="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φάση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της</a:t>
            </a:r>
            <a:r>
              <a:rPr sz="1800" b="1" spc="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«δραστηριότητας»</a:t>
            </a:r>
            <a:r>
              <a:rPr sz="1800" b="1" spc="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τους.</a:t>
            </a:r>
            <a:endParaRPr sz="1800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9" name="object 3"/>
          <p:cNvSpPr txBox="1">
            <a:spLocks/>
          </p:cNvSpPr>
          <p:nvPr/>
        </p:nvSpPr>
        <p:spPr>
          <a:xfrm>
            <a:off x="467544" y="101956"/>
            <a:ext cx="8352928" cy="5187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ΙΝΟΒΛΑΣΤΙΚΟ</a:t>
            </a:r>
            <a:r>
              <a:rPr kumimoji="0" lang="en-US" sz="3200" b="1" i="0" u="none" strike="noStrike" kern="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I-</a:t>
            </a:r>
            <a:r>
              <a:rPr kumimoji="0" lang="el-GR" sz="3200" b="1" i="0" u="none" strike="noStrike" kern="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ΜΥΟΪΝΟΒΛΑΣΤΙΚΟΙ</a:t>
            </a:r>
            <a:r>
              <a:rPr kumimoji="0" lang="el-GR" sz="3200" b="1" i="0" u="none" strike="noStrike" kern="0" cap="none" spc="-6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3200" b="1" i="0" u="none" strike="noStrike" kern="0" cap="none" spc="-3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ΟΓΚΟΙ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191672" y="6381328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2584" y="827532"/>
            <a:ext cx="4140708" cy="30967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314943" y="3636264"/>
            <a:ext cx="483234" cy="2774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5"/>
              </a:spcBef>
            </a:pPr>
            <a:r>
              <a:rPr sz="1200" b="1" spc="-5" dirty="0">
                <a:solidFill>
                  <a:srgbClr val="824100"/>
                </a:solidFill>
                <a:latin typeface="Calibri"/>
                <a:cs typeface="Calibri"/>
              </a:rPr>
              <a:t>SMA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31640" y="164296"/>
            <a:ext cx="6010500" cy="52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ΙΝΩΜΑ</a:t>
            </a:r>
            <a:r>
              <a:rPr sz="3200" spc="-40" dirty="0"/>
              <a:t> </a:t>
            </a:r>
            <a:r>
              <a:rPr sz="3200" spc="-15" dirty="0"/>
              <a:t>ΤΕΝΟΝΤΙ</a:t>
            </a:r>
            <a:r>
              <a:rPr lang="el-GR" sz="3200" spc="-15" dirty="0"/>
              <a:t>ΩΝ</a:t>
            </a:r>
            <a:r>
              <a:rPr sz="3200" spc="-30" dirty="0"/>
              <a:t> </a:t>
            </a:r>
            <a:r>
              <a:rPr sz="3200" spc="-50" dirty="0"/>
              <a:t>ΕΛΥΤΡ</a:t>
            </a:r>
            <a:r>
              <a:rPr lang="el-GR" sz="3200" spc="-50" dirty="0"/>
              <a:t>ΩΝ</a:t>
            </a:r>
            <a:endParaRPr sz="3200" dirty="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43" y="827532"/>
            <a:ext cx="4139183" cy="30967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15616" y="3861048"/>
            <a:ext cx="650653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cs typeface="Calibri"/>
              </a:rPr>
              <a:t>Ανοσοφαινότυπος:</a:t>
            </a:r>
            <a:r>
              <a:rPr sz="1800" spc="-45" dirty="0">
                <a:cs typeface="Calibri"/>
              </a:rPr>
              <a:t> </a:t>
            </a:r>
            <a:r>
              <a:rPr sz="1800" dirty="0">
                <a:cs typeface="Calibri"/>
              </a:rPr>
              <a:t>SMA</a:t>
            </a:r>
            <a:r>
              <a:rPr sz="1800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+</a:t>
            </a:r>
            <a:r>
              <a:rPr sz="1800" spc="-5" dirty="0">
                <a:cs typeface="Calibri"/>
              </a:rPr>
              <a:t> τουλάχιστον</a:t>
            </a:r>
            <a:r>
              <a:rPr sz="1800" spc="-3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εστιακά</a:t>
            </a:r>
            <a:endParaRPr sz="1800" dirty="0">
              <a:cs typeface="Calibri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179512" y="436510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Μοριακά ευρήματα: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411760" y="4365104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Αναδιάταξη </a:t>
            </a:r>
            <a:r>
              <a:rPr lang="en-US" b="1" dirty="0"/>
              <a:t>USP6</a:t>
            </a:r>
            <a:r>
              <a:rPr lang="el-GR" b="1" dirty="0"/>
              <a:t> </a:t>
            </a:r>
            <a:r>
              <a:rPr lang="el-GR" dirty="0"/>
              <a:t>σε </a:t>
            </a:r>
            <a:r>
              <a:rPr lang="el-GR" dirty="0" err="1"/>
              <a:t>κυτταροβριθείς</a:t>
            </a:r>
            <a:r>
              <a:rPr lang="el-GR" dirty="0"/>
              <a:t> </a:t>
            </a:r>
            <a:r>
              <a:rPr lang="el-GR" dirty="0" err="1"/>
              <a:t>περιτώσεις</a:t>
            </a:r>
            <a:r>
              <a:rPr lang="el-GR" dirty="0"/>
              <a:t>, σπάνια αναδιάταξη 11</a:t>
            </a:r>
            <a:r>
              <a:rPr lang="en-US" dirty="0"/>
              <a:t>q12</a:t>
            </a:r>
            <a:r>
              <a:rPr lang="el-GR" dirty="0"/>
              <a:t> (όπως σε </a:t>
            </a:r>
            <a:r>
              <a:rPr lang="el-GR" dirty="0" err="1"/>
              <a:t>δεσμοπλαστικό</a:t>
            </a:r>
            <a:r>
              <a:rPr lang="el-GR" dirty="0"/>
              <a:t> </a:t>
            </a:r>
            <a:r>
              <a:rPr lang="el-GR" dirty="0" err="1"/>
              <a:t>ινοβλάστωμα</a:t>
            </a:r>
            <a:r>
              <a:rPr lang="el-GR" dirty="0"/>
              <a:t>)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179512" y="551723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Κριτήρια Διάγνωσης: 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2555776" y="5517232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Επαφή με το </a:t>
            </a:r>
            <a:r>
              <a:rPr lang="el-GR" b="1" dirty="0"/>
              <a:t>έλυτρο τένοντα</a:t>
            </a:r>
          </a:p>
          <a:p>
            <a:r>
              <a:rPr lang="el-GR" dirty="0"/>
              <a:t>Κλινική εκδήλωση</a:t>
            </a:r>
          </a:p>
          <a:p>
            <a:r>
              <a:rPr lang="el-GR" dirty="0" err="1"/>
              <a:t>Ινοβλαστική</a:t>
            </a:r>
            <a:r>
              <a:rPr lang="el-GR" dirty="0"/>
              <a:t> σκληρυντική εξεργασία με </a:t>
            </a:r>
            <a:r>
              <a:rPr lang="el-GR" b="1" dirty="0" err="1"/>
              <a:t>σχισμοειδή</a:t>
            </a:r>
            <a:r>
              <a:rPr lang="el-GR" b="1" dirty="0"/>
              <a:t> αγγεία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6191672" y="64533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-27384"/>
            <a:ext cx="8278244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200" spc="-15" dirty="0"/>
              <a:t>ΔΕΣΜΟΠΛΑΣΤΙΚΟ</a:t>
            </a:r>
            <a:r>
              <a:rPr sz="3200" spc="-30" dirty="0"/>
              <a:t> </a:t>
            </a:r>
            <a:r>
              <a:rPr sz="3200" spc="-5" dirty="0"/>
              <a:t>ΙΝΟΒΛΑΣΤΩΜΑ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455925"/>
            <a:ext cx="3959352" cy="33329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1520" y="4149080"/>
            <a:ext cx="8892480" cy="22801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lang="el-GR" sz="1800" b="1" dirty="0">
                <a:solidFill>
                  <a:schemeClr val="accent1"/>
                </a:solidFill>
                <a:cs typeface="Calibri"/>
              </a:rPr>
              <a:t>Ορισμός: </a:t>
            </a:r>
            <a:r>
              <a:rPr sz="1800" b="1" dirty="0" err="1">
                <a:cs typeface="Calibri"/>
              </a:rPr>
              <a:t>Καλ</a:t>
            </a:r>
            <a:r>
              <a:rPr lang="el-GR" sz="1800" b="1" dirty="0" err="1">
                <a:cs typeface="Calibri"/>
              </a:rPr>
              <a:t>όη</a:t>
            </a:r>
            <a:r>
              <a:rPr sz="1800" b="1" dirty="0">
                <a:cs typeface="Calibri"/>
              </a:rPr>
              <a:t>θ</a:t>
            </a:r>
            <a:r>
              <a:rPr lang="el-GR" sz="1800" b="1" dirty="0">
                <a:cs typeface="Calibri"/>
              </a:rPr>
              <a:t>ε</a:t>
            </a:r>
            <a:r>
              <a:rPr sz="1800" b="1" dirty="0">
                <a:cs typeface="Calibri"/>
              </a:rPr>
              <a:t>ς </a:t>
            </a:r>
            <a:r>
              <a:rPr sz="1800" b="1" spc="-10" dirty="0" err="1">
                <a:cs typeface="Calibri"/>
              </a:rPr>
              <a:t>κολλαγονώδ</a:t>
            </a:r>
            <a:r>
              <a:rPr lang="el-GR" sz="1800" b="1" spc="-10" dirty="0">
                <a:cs typeface="Calibri"/>
              </a:rPr>
              <a:t>ε</a:t>
            </a:r>
            <a:r>
              <a:rPr sz="1800" b="1" spc="-10" dirty="0">
                <a:cs typeface="Calibri"/>
              </a:rPr>
              <a:t>ς </a:t>
            </a:r>
            <a:r>
              <a:rPr sz="1800" b="1" dirty="0">
                <a:cs typeface="Calibri"/>
              </a:rPr>
              <a:t>ή </a:t>
            </a:r>
            <a:r>
              <a:rPr sz="1800" b="1" spc="-10" dirty="0" err="1">
                <a:cs typeface="Calibri"/>
              </a:rPr>
              <a:t>μυξοκολλαγονώδ</a:t>
            </a:r>
            <a:r>
              <a:rPr lang="el-GR" sz="1800" b="1" spc="-10" dirty="0">
                <a:cs typeface="Calibri"/>
              </a:rPr>
              <a:t>ε</a:t>
            </a:r>
            <a:r>
              <a:rPr sz="1800" b="1" spc="-10" dirty="0">
                <a:cs typeface="Calibri"/>
              </a:rPr>
              <a:t>ς </a:t>
            </a:r>
            <a:r>
              <a:rPr lang="el-GR" sz="1800" b="1" spc="-10" dirty="0">
                <a:cs typeface="Calibri"/>
              </a:rPr>
              <a:t>νεόπλασμα με  	   	   αστεροειδείς  ή </a:t>
            </a:r>
            <a:r>
              <a:rPr lang="el-GR" sz="1800" b="1" spc="-10" dirty="0" err="1">
                <a:cs typeface="Calibri"/>
              </a:rPr>
              <a:t>ατρακτόμορφες</a:t>
            </a:r>
            <a:r>
              <a:rPr lang="el-GR" sz="1800" b="1" spc="-10" dirty="0">
                <a:cs typeface="Calibri"/>
              </a:rPr>
              <a:t> </a:t>
            </a:r>
            <a:r>
              <a:rPr lang="el-GR" sz="1800" b="1" spc="-10" dirty="0" err="1">
                <a:cs typeface="Calibri"/>
              </a:rPr>
              <a:t>ινοβλάστες</a:t>
            </a:r>
            <a:r>
              <a:rPr lang="el-GR" sz="1800" b="1" spc="-10" dirty="0">
                <a:cs typeface="Calibri"/>
              </a:rPr>
              <a:t> </a:t>
            </a:r>
          </a:p>
          <a:p>
            <a:pPr marL="38100" marR="30480">
              <a:lnSpc>
                <a:spcPct val="100000"/>
              </a:lnSpc>
              <a:spcBef>
                <a:spcPts val="100"/>
              </a:spcBef>
            </a:pPr>
            <a:endParaRPr lang="el-GR" sz="1800" dirty="0">
              <a:cs typeface="Calibri"/>
            </a:endParaRPr>
          </a:p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b="1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cs typeface="Calibri"/>
              </a:rPr>
              <a:t>υποδόρια</a:t>
            </a:r>
            <a:r>
              <a:rPr sz="1800" spc="-3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σε </a:t>
            </a:r>
            <a:r>
              <a:rPr sz="1800" dirty="0">
                <a:cs typeface="Calibri"/>
              </a:rPr>
              <a:t>άνω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άκρα,</a:t>
            </a:r>
            <a:r>
              <a:rPr sz="1800" spc="-20" dirty="0">
                <a:cs typeface="Calibri"/>
              </a:rPr>
              <a:t> κάτω</a:t>
            </a:r>
            <a:r>
              <a:rPr sz="180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άκρα,</a:t>
            </a:r>
            <a:r>
              <a:rPr sz="1800" spc="-30" dirty="0">
                <a:cs typeface="Calibri"/>
              </a:rPr>
              <a:t> </a:t>
            </a:r>
            <a:r>
              <a:rPr sz="1800" dirty="0">
                <a:cs typeface="Calibri"/>
              </a:rPr>
              <a:t>ράχη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ή </a:t>
            </a:r>
            <a:r>
              <a:rPr sz="1800" spc="-5" dirty="0">
                <a:cs typeface="Calibri"/>
              </a:rPr>
              <a:t>σε γραμμωτό</a:t>
            </a:r>
            <a:r>
              <a:rPr sz="1800" spc="-45" dirty="0">
                <a:cs typeface="Calibri"/>
              </a:rPr>
              <a:t> </a:t>
            </a:r>
            <a:r>
              <a:rPr sz="1800" dirty="0" err="1">
                <a:cs typeface="Calibri"/>
              </a:rPr>
              <a:t>μυ</a:t>
            </a:r>
            <a:r>
              <a:rPr sz="1800" dirty="0">
                <a:cs typeface="Calibri"/>
              </a:rPr>
              <a:t> </a:t>
            </a:r>
            <a:r>
              <a:rPr sz="1800" spc="-395" dirty="0">
                <a:cs typeface="Calibri"/>
              </a:rPr>
              <a:t> </a:t>
            </a:r>
            <a:endParaRPr lang="el-GR" sz="1800" spc="-395" dirty="0">
              <a:cs typeface="Calibri"/>
            </a:endParaRPr>
          </a:p>
          <a:p>
            <a:pPr marL="38100" marR="30480">
              <a:lnSpc>
                <a:spcPct val="100000"/>
              </a:lnSpc>
              <a:spcBef>
                <a:spcPts val="100"/>
              </a:spcBef>
            </a:pPr>
            <a:endParaRPr lang="el-GR" sz="1800" spc="-395" dirty="0">
              <a:cs typeface="Calibri"/>
            </a:endParaRPr>
          </a:p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b="1" spc="-10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</a:t>
            </a: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10" dirty="0">
                <a:cs typeface="Calibri"/>
              </a:rPr>
              <a:t>ασυμπτωματικό, </a:t>
            </a:r>
            <a:r>
              <a:rPr sz="1800" spc="-5" dirty="0">
                <a:cs typeface="Calibri"/>
              </a:rPr>
              <a:t>αργή</a:t>
            </a:r>
            <a:r>
              <a:rPr sz="1800" spc="-45" dirty="0">
                <a:cs typeface="Calibri"/>
              </a:rPr>
              <a:t> </a:t>
            </a:r>
            <a:r>
              <a:rPr sz="1800" dirty="0">
                <a:cs typeface="Calibri"/>
              </a:rPr>
              <a:t>ανάπτυξη,</a:t>
            </a:r>
            <a:r>
              <a:rPr sz="1800" spc="-20" dirty="0">
                <a:cs typeface="Calibri"/>
              </a:rPr>
              <a:t> </a:t>
            </a:r>
            <a:r>
              <a:rPr sz="1800" b="1" spc="-20" dirty="0" err="1">
                <a:cs typeface="Calibri"/>
              </a:rPr>
              <a:t>καλά</a:t>
            </a:r>
            <a:r>
              <a:rPr lang="el-GR" b="1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περιγεγραμμένο</a:t>
            </a:r>
            <a:r>
              <a:rPr sz="1800" spc="-10" dirty="0">
                <a:cs typeface="Calibri"/>
              </a:rPr>
              <a:t>,</a:t>
            </a:r>
            <a:r>
              <a:rPr sz="1800" spc="-55" dirty="0">
                <a:cs typeface="Calibri"/>
              </a:rPr>
              <a:t> </a:t>
            </a:r>
            <a:r>
              <a:rPr sz="1800" dirty="0">
                <a:cs typeface="Calibri"/>
              </a:rPr>
              <a:t>1-4</a:t>
            </a:r>
            <a:r>
              <a:rPr sz="1800" spc="-20" dirty="0">
                <a:cs typeface="Calibri"/>
              </a:rPr>
              <a:t> </a:t>
            </a:r>
            <a:r>
              <a:rPr sz="1800" dirty="0" err="1">
                <a:cs typeface="Calibri"/>
              </a:rPr>
              <a:t>εκ</a:t>
            </a:r>
            <a:r>
              <a:rPr sz="1800" dirty="0">
                <a:cs typeface="Calibri"/>
              </a:rPr>
              <a:t>.</a:t>
            </a:r>
            <a:endParaRPr lang="el-GR" sz="1800" dirty="0">
              <a:cs typeface="Calibri"/>
            </a:endParaRPr>
          </a:p>
          <a:p>
            <a:pPr marL="3810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5" dirty="0">
                <a:cs typeface="Calibri"/>
              </a:rPr>
              <a:t>5</a:t>
            </a:r>
            <a:r>
              <a:rPr sz="1800" spc="-7" baseline="25462" dirty="0">
                <a:cs typeface="Calibri"/>
              </a:rPr>
              <a:t>η</a:t>
            </a:r>
            <a:r>
              <a:rPr sz="1800" spc="-5" dirty="0">
                <a:cs typeface="Calibri"/>
              </a:rPr>
              <a:t>-7</a:t>
            </a:r>
            <a:r>
              <a:rPr sz="1800" spc="-7" baseline="25462" dirty="0">
                <a:cs typeface="Calibri"/>
              </a:rPr>
              <a:t>η</a:t>
            </a:r>
            <a:r>
              <a:rPr sz="1800" spc="195" baseline="25462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δεκαετία</a:t>
            </a:r>
            <a:r>
              <a:rPr sz="1800" spc="-25" dirty="0">
                <a:cs typeface="Calibri"/>
              </a:rPr>
              <a:t> </a:t>
            </a:r>
            <a:r>
              <a:rPr sz="1800" dirty="0">
                <a:cs typeface="Calibri"/>
              </a:rPr>
              <a:t>(70%)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712647" y="455925"/>
            <a:ext cx="4025265" cy="3333115"/>
            <a:chOff x="4785359" y="815339"/>
            <a:chExt cx="4025265" cy="33331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5359" y="815339"/>
              <a:ext cx="4024884" cy="33329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5587" y="3758183"/>
              <a:ext cx="1363980" cy="27736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012876" y="3398770"/>
            <a:ext cx="1363980" cy="27749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latin typeface="Calibri"/>
                <a:cs typeface="Calibri"/>
              </a:rPr>
              <a:t>Pathology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Outlines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3568" y="-27384"/>
            <a:ext cx="8208912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200" spc="-15" dirty="0"/>
              <a:t>ΔΕΣΜΟΠΛΑΣΤΙΚΟ</a:t>
            </a:r>
            <a:r>
              <a:rPr sz="3200" spc="-30" dirty="0"/>
              <a:t> </a:t>
            </a:r>
            <a:r>
              <a:rPr sz="3200" spc="-5" dirty="0"/>
              <a:t>ΙΝΟΒΛΑΣΤΩΜΑ</a:t>
            </a:r>
            <a:endParaRPr sz="32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624" y="404664"/>
            <a:ext cx="3959352" cy="328574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644008" y="438528"/>
            <a:ext cx="3961129" cy="3278504"/>
            <a:chOff x="4777740" y="841247"/>
            <a:chExt cx="3961129" cy="327850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7740" y="841247"/>
              <a:ext cx="3960875" cy="3278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400" y="3706368"/>
              <a:ext cx="1362455" cy="27736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009490" y="3223513"/>
            <a:ext cx="1362710" cy="27749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200" spc="-5" dirty="0">
                <a:latin typeface="Calibri"/>
                <a:cs typeface="Calibri"/>
              </a:rPr>
              <a:t>Pathology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Outlines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51520" y="3573016"/>
            <a:ext cx="8352928" cy="28700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57175">
              <a:lnSpc>
                <a:spcPct val="15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</a:pPr>
            <a:r>
              <a:rPr lang="el-GR" spc="-15" dirty="0" err="1">
                <a:cs typeface="Calibri"/>
              </a:rPr>
              <a:t>Μ</a:t>
            </a:r>
            <a:r>
              <a:rPr sz="1800" spc="-15" dirty="0" err="1">
                <a:cs typeface="Calibri"/>
              </a:rPr>
              <a:t>ικροσκοπικ</a:t>
            </a:r>
            <a:r>
              <a:rPr lang="el-GR" sz="1800" spc="-15" dirty="0">
                <a:cs typeface="Calibri"/>
              </a:rPr>
              <a:t>ή</a:t>
            </a:r>
            <a:r>
              <a:rPr sz="1800" spc="-40" dirty="0">
                <a:cs typeface="Calibri"/>
              </a:rPr>
              <a:t> </a:t>
            </a:r>
            <a:r>
              <a:rPr sz="1800" dirty="0">
                <a:cs typeface="Calibri"/>
              </a:rPr>
              <a:t>διήθηση</a:t>
            </a:r>
            <a:r>
              <a:rPr sz="1800" spc="-10" dirty="0">
                <a:cs typeface="Calibri"/>
              </a:rPr>
              <a:t> λιπώδους</a:t>
            </a:r>
            <a:r>
              <a:rPr sz="1800" spc="-25" dirty="0">
                <a:cs typeface="Calibri"/>
              </a:rPr>
              <a:t> </a:t>
            </a:r>
            <a:r>
              <a:rPr sz="1800" dirty="0">
                <a:cs typeface="Calibri"/>
              </a:rPr>
              <a:t>ιστού</a:t>
            </a:r>
            <a:r>
              <a:rPr sz="1800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ή</a:t>
            </a:r>
            <a:r>
              <a:rPr sz="1800" spc="-5" dirty="0">
                <a:cs typeface="Calibri"/>
              </a:rPr>
              <a:t> μυός</a:t>
            </a:r>
            <a:r>
              <a:rPr sz="1800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(25%)</a:t>
            </a:r>
          </a:p>
          <a:p>
            <a:pPr marL="269875" indent="-257175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dirty="0">
                <a:cs typeface="Calibri"/>
              </a:rPr>
              <a:t>Ά</a:t>
            </a:r>
            <a:r>
              <a:rPr sz="1800" b="1" dirty="0" err="1">
                <a:cs typeface="Calibri"/>
              </a:rPr>
              <a:t>φθονο</a:t>
            </a:r>
            <a:r>
              <a:rPr sz="1800" b="1" spc="-20" dirty="0">
                <a:cs typeface="Calibri"/>
              </a:rPr>
              <a:t> </a:t>
            </a:r>
            <a:r>
              <a:rPr sz="1800" b="1" spc="-10" dirty="0">
                <a:cs typeface="Calibri"/>
              </a:rPr>
              <a:t>κολλαγονώδες</a:t>
            </a:r>
            <a:r>
              <a:rPr sz="1800" b="1" spc="-20" dirty="0">
                <a:cs typeface="Calibri"/>
              </a:rPr>
              <a:t> </a:t>
            </a:r>
            <a:r>
              <a:rPr sz="1800" b="1" dirty="0">
                <a:cs typeface="Calibri"/>
              </a:rPr>
              <a:t>ή </a:t>
            </a:r>
            <a:r>
              <a:rPr sz="1800" b="1" spc="-10" dirty="0" err="1">
                <a:cs typeface="Calibri"/>
              </a:rPr>
              <a:t>μυξοκολλαγονώδες</a:t>
            </a:r>
            <a:r>
              <a:rPr sz="1800" b="1" spc="-30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στρώμα</a:t>
            </a:r>
            <a:endParaRPr sz="1800" b="1" dirty="0">
              <a:cs typeface="Calibri"/>
            </a:endParaRPr>
          </a:p>
          <a:p>
            <a:pPr marL="269875" indent="-257175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spc="-5" dirty="0">
                <a:cs typeface="Calibri"/>
              </a:rPr>
              <a:t>Χ</a:t>
            </a:r>
            <a:r>
              <a:rPr sz="1800" spc="-5" dirty="0" err="1">
                <a:cs typeface="Calibri"/>
              </a:rPr>
              <a:t>αμηλή</a:t>
            </a:r>
            <a:r>
              <a:rPr sz="1800" spc="-30" dirty="0">
                <a:cs typeface="Calibri"/>
              </a:rPr>
              <a:t> </a:t>
            </a:r>
            <a:r>
              <a:rPr sz="1800" dirty="0">
                <a:cs typeface="Calibri"/>
              </a:rPr>
              <a:t>έως</a:t>
            </a:r>
            <a:r>
              <a:rPr sz="1800" spc="-10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μέτρια</a:t>
            </a:r>
            <a:r>
              <a:rPr sz="1800" spc="-1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κυτταροβρίθεια</a:t>
            </a:r>
            <a:endParaRPr sz="1800" dirty="0">
              <a:cs typeface="Calibri"/>
            </a:endParaRPr>
          </a:p>
          <a:p>
            <a:pPr marL="269875" indent="-257175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>
                <a:cs typeface="Calibri"/>
              </a:rPr>
              <a:t>Ο</a:t>
            </a:r>
            <a:r>
              <a:rPr sz="1800" b="1" spc="-5" dirty="0" err="1">
                <a:cs typeface="Calibri"/>
              </a:rPr>
              <a:t>μοιόμορφα</a:t>
            </a:r>
            <a:r>
              <a:rPr sz="1800" b="1" spc="-30" dirty="0">
                <a:cs typeface="Calibri"/>
              </a:rPr>
              <a:t> </a:t>
            </a:r>
            <a:r>
              <a:rPr sz="1800" b="1" spc="-10" dirty="0">
                <a:cs typeface="Calibri"/>
              </a:rPr>
              <a:t>κατανεμημένα</a:t>
            </a:r>
            <a:r>
              <a:rPr sz="1800" b="1" spc="-25" dirty="0">
                <a:cs typeface="Calibri"/>
              </a:rPr>
              <a:t> </a:t>
            </a:r>
            <a:r>
              <a:rPr sz="1800" b="1" dirty="0">
                <a:cs typeface="Calibri"/>
              </a:rPr>
              <a:t>αστεροειδή,</a:t>
            </a:r>
            <a:r>
              <a:rPr sz="1800" b="1" spc="-3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δίπολα</a:t>
            </a:r>
            <a:r>
              <a:rPr sz="1800" b="1" spc="-15" dirty="0">
                <a:cs typeface="Calibri"/>
              </a:rPr>
              <a:t> </a:t>
            </a:r>
            <a:r>
              <a:rPr sz="1800" b="1" dirty="0">
                <a:cs typeface="Calibri"/>
              </a:rPr>
              <a:t>ή</a:t>
            </a:r>
            <a:r>
              <a:rPr sz="1800" b="1" spc="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ατρακτοειδή</a:t>
            </a:r>
            <a:r>
              <a:rPr sz="1800" b="1" spc="-30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κύτταρα</a:t>
            </a:r>
            <a:r>
              <a:rPr lang="el-GR" b="1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χωρίς</a:t>
            </a:r>
            <a:r>
              <a:rPr sz="1800" b="1" spc="-25" dirty="0">
                <a:cs typeface="Calibri"/>
              </a:rPr>
              <a:t> </a:t>
            </a:r>
            <a:r>
              <a:rPr sz="1800" b="1" dirty="0">
                <a:cs typeface="Calibri"/>
              </a:rPr>
              <a:t>ατυπία,</a:t>
            </a:r>
            <a:r>
              <a:rPr sz="1800" b="1" spc="-20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μικρό</a:t>
            </a:r>
            <a:r>
              <a:rPr sz="1800" b="1" spc="-1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πυρήνιο</a:t>
            </a:r>
            <a:r>
              <a:rPr lang="el-GR" sz="1800" b="1" spc="-5" dirty="0">
                <a:cs typeface="Calibri"/>
              </a:rPr>
              <a:t>, μιτώσεις σπανιότατες</a:t>
            </a:r>
            <a:endParaRPr sz="1800" b="1" dirty="0">
              <a:cs typeface="Calibri"/>
            </a:endParaRPr>
          </a:p>
          <a:p>
            <a:pPr marL="269875" indent="-257175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spc="-15" dirty="0" err="1">
                <a:cs typeface="Calibri"/>
              </a:rPr>
              <a:t>Λ</a:t>
            </a:r>
            <a:r>
              <a:rPr sz="1800" spc="-15" dirty="0" err="1">
                <a:cs typeface="Calibri"/>
              </a:rPr>
              <a:t>ίγα</a:t>
            </a:r>
            <a:r>
              <a:rPr sz="1800" spc="-35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αγγεία</a:t>
            </a:r>
            <a:endParaRPr sz="1800" dirty="0">
              <a:cs typeface="Calibri"/>
            </a:endParaRPr>
          </a:p>
          <a:p>
            <a:pPr marL="269875" indent="-257175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sz="1800" spc="-5" dirty="0">
                <a:cs typeface="Calibri"/>
              </a:rPr>
              <a:t>Ανοσοφαινότυπος: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SMA+</a:t>
            </a:r>
            <a:r>
              <a:rPr sz="1800" spc="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εστιακά.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Desmin,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CD34,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S-100</a:t>
            </a:r>
            <a:r>
              <a:rPr sz="1800" dirty="0">
                <a:cs typeface="Calibri"/>
              </a:rPr>
              <a:t> </a:t>
            </a:r>
            <a:r>
              <a:rPr sz="1800" spc="-20" dirty="0">
                <a:cs typeface="Calibri"/>
              </a:rPr>
              <a:t>και</a:t>
            </a:r>
            <a:r>
              <a:rPr sz="1800" spc="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EMA:</a:t>
            </a:r>
            <a:r>
              <a:rPr sz="1800" spc="5" dirty="0">
                <a:cs typeface="Calibri"/>
              </a:rPr>
              <a:t> </a:t>
            </a:r>
            <a:r>
              <a:rPr sz="1800" dirty="0">
                <a:cs typeface="Calibri"/>
              </a:rPr>
              <a:t>-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084168" y="6611779"/>
            <a:ext cx="29523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solidFill>
                  <a:schemeClr val="accent1"/>
                </a:solidFill>
              </a:rPr>
              <a:t>WHO</a:t>
            </a:r>
            <a:r>
              <a:rPr lang="el-GR" sz="1050" i="1" dirty="0">
                <a:solidFill>
                  <a:schemeClr val="accent1"/>
                </a:solidFill>
              </a:rPr>
              <a:t>, </a:t>
            </a:r>
            <a:r>
              <a:rPr lang="en-US" sz="105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512" y="116632"/>
            <a:ext cx="8748464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15" dirty="0"/>
              <a:t>ΔΕΣΜΟΠΛΑΣΤΙΚΟ</a:t>
            </a:r>
            <a:r>
              <a:rPr sz="2400" spc="10" dirty="0"/>
              <a:t> </a:t>
            </a:r>
            <a:r>
              <a:rPr sz="2400" spc="-5" dirty="0"/>
              <a:t>ΙΝΟΒΛΑΣΤΩΜΑ</a:t>
            </a:r>
            <a:endParaRPr sz="2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313943" y="476672"/>
            <a:ext cx="3961129" cy="3279775"/>
            <a:chOff x="313943" y="836675"/>
            <a:chExt cx="3961129" cy="32797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943" y="836675"/>
              <a:ext cx="3960876" cy="3279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652" y="3717036"/>
              <a:ext cx="1362456" cy="27736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44651" y="3357032"/>
            <a:ext cx="1362710" cy="27749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5"/>
              </a:spcBef>
            </a:pPr>
            <a:r>
              <a:rPr sz="1200" spc="-5" dirty="0">
                <a:latin typeface="Calibri"/>
                <a:cs typeface="Calibri"/>
              </a:rPr>
              <a:t>Pathology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Outlines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37888" y="476672"/>
            <a:ext cx="4370832" cy="327964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339752" y="4695815"/>
            <a:ext cx="6552728" cy="211083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el-GR" b="1" spc="-10" dirty="0">
                <a:cs typeface="Calibri"/>
              </a:rPr>
              <a:t>Εντόπιση</a:t>
            </a: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el-GR" b="1" spc="-10" dirty="0">
                <a:cs typeface="Calibri"/>
              </a:rPr>
              <a:t>Χαμηλή </a:t>
            </a:r>
            <a:r>
              <a:rPr lang="el-GR" b="1" spc="-10" dirty="0" err="1">
                <a:cs typeface="Calibri"/>
              </a:rPr>
              <a:t>κυτταροβρίθεια</a:t>
            </a:r>
            <a:r>
              <a:rPr lang="el-GR" b="1" spc="-10" dirty="0">
                <a:cs typeface="Calibri"/>
              </a:rPr>
              <a:t>, </a:t>
            </a:r>
            <a:r>
              <a:rPr lang="el-GR" b="1" spc="-10" dirty="0" err="1">
                <a:cs typeface="Calibri"/>
              </a:rPr>
              <a:t>κολλαγονώδες</a:t>
            </a:r>
            <a:r>
              <a:rPr lang="el-GR" b="1" spc="-10" dirty="0">
                <a:cs typeface="Calibri"/>
              </a:rPr>
              <a:t> ή </a:t>
            </a:r>
            <a:r>
              <a:rPr lang="el-GR" b="1" spc="-10" dirty="0" err="1">
                <a:cs typeface="Calibri"/>
              </a:rPr>
              <a:t>μυξοκολλαγονώδες</a:t>
            </a:r>
            <a:r>
              <a:rPr lang="el-GR" b="1" spc="-10" dirty="0">
                <a:cs typeface="Calibri"/>
              </a:rPr>
              <a:t> στρώμα</a:t>
            </a: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el-GR" b="1" spc="-10" dirty="0">
                <a:cs typeface="Calibri"/>
              </a:rPr>
              <a:t>Αστεροειδή ή </a:t>
            </a:r>
            <a:r>
              <a:rPr lang="el-GR" b="1" spc="-10" dirty="0" err="1">
                <a:cs typeface="Calibri"/>
              </a:rPr>
              <a:t>ατρακτόμορφα</a:t>
            </a:r>
            <a:r>
              <a:rPr lang="el-GR" b="1" spc="-10" dirty="0">
                <a:cs typeface="Calibri"/>
              </a:rPr>
              <a:t> </a:t>
            </a:r>
            <a:r>
              <a:rPr lang="el-GR" b="1" spc="-10" dirty="0" err="1">
                <a:cs typeface="Calibri"/>
              </a:rPr>
              <a:t>ινοβλαστικού</a:t>
            </a:r>
            <a:r>
              <a:rPr lang="el-GR" b="1" spc="-10" dirty="0">
                <a:cs typeface="Calibri"/>
              </a:rPr>
              <a:t> τύπου κύτταρα</a:t>
            </a: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endParaRPr lang="el-GR" spc="-1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endParaRPr dirty="0">
              <a:cs typeface="Calibri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47251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Κριτήρια διάγνωσης: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-72008" y="3861085"/>
            <a:ext cx="954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Μοριακά ευρήματα: </a:t>
            </a:r>
            <a:r>
              <a:rPr lang="el-GR" b="1" dirty="0"/>
              <a:t>Αναδιατάξεις 11</a:t>
            </a:r>
            <a:r>
              <a:rPr lang="en-US" b="1" dirty="0"/>
              <a:t>q12</a:t>
            </a:r>
            <a:r>
              <a:rPr lang="el-GR" b="1" dirty="0"/>
              <a:t>   έντονη διάχυτη πυρηνική θετικότητα </a:t>
            </a:r>
          </a:p>
          <a:p>
            <a:r>
              <a:rPr lang="el-GR" b="1" dirty="0"/>
              <a:t>		      </a:t>
            </a:r>
            <a:r>
              <a:rPr lang="en-US" b="1" dirty="0"/>
              <a:t>FOSL1</a:t>
            </a:r>
            <a:r>
              <a:rPr lang="el-GR" b="1" dirty="0"/>
              <a:t> (</a:t>
            </a:r>
            <a:r>
              <a:rPr lang="el-GR" b="1" dirty="0" err="1"/>
              <a:t>δ.δ</a:t>
            </a:r>
            <a:r>
              <a:rPr lang="el-GR" b="1" dirty="0"/>
              <a:t> από ίνωμα </a:t>
            </a:r>
            <a:r>
              <a:rPr lang="el-GR" b="1" dirty="0" err="1"/>
              <a:t>τενοντίων</a:t>
            </a:r>
            <a:r>
              <a:rPr lang="el-GR" b="1" dirty="0"/>
              <a:t> ελύτρων </a:t>
            </a:r>
            <a:r>
              <a:rPr lang="en-US" b="1" dirty="0"/>
              <a:t>FOSL1 - )</a:t>
            </a:r>
            <a:endParaRPr lang="el-GR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6191672" y="64533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6680"/>
            <a:ext cx="889248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spc="-10" dirty="0"/>
              <a:t>ΚΑΛΟΗΘΕΙΣ</a:t>
            </a:r>
            <a:r>
              <a:rPr sz="2800" spc="-50" dirty="0"/>
              <a:t> </a:t>
            </a:r>
            <a:r>
              <a:rPr sz="2800" spc="-40" dirty="0"/>
              <a:t>ΣΤΡΩΜΑΤΙΚΟΙ</a:t>
            </a:r>
            <a:r>
              <a:rPr sz="2800" spc="-35" dirty="0"/>
              <a:t> </a:t>
            </a:r>
            <a:r>
              <a:rPr sz="2800" spc="-30" dirty="0"/>
              <a:t>ΟΓΚΟΙ</a:t>
            </a:r>
            <a:r>
              <a:rPr sz="2800" spc="-25" dirty="0"/>
              <a:t> ΓΕΝΝΗΤΙΚΟΥ</a:t>
            </a:r>
            <a:r>
              <a:rPr sz="2800" dirty="0"/>
              <a:t> </a:t>
            </a:r>
            <a:r>
              <a:rPr sz="2800" spc="-5" dirty="0"/>
              <a:t>Σ</a:t>
            </a:r>
            <a:r>
              <a:rPr lang="el-GR" sz="2800" spc="-5" dirty="0"/>
              <a:t>ΥΣΤΗΜΑΤΟΣ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971600" y="2708920"/>
            <a:ext cx="6895465" cy="142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9263" indent="-449263">
              <a:lnSpc>
                <a:spcPct val="100000"/>
              </a:lnSpc>
              <a:spcBef>
                <a:spcPts val="20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b="1" dirty="0">
              <a:cs typeface="Calibri"/>
            </a:endParaRPr>
          </a:p>
          <a:p>
            <a:pPr marL="449263" indent="-449263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  <a:tabLst>
                <a:tab pos="157480" algn="l"/>
              </a:tabLst>
            </a:pPr>
            <a:r>
              <a:rPr b="1" spc="-10" dirty="0">
                <a:cs typeface="Calibri"/>
              </a:rPr>
              <a:t>ΜΥΟΪΝΟΒΛΑΣΤΩΜΑ</a:t>
            </a:r>
            <a:endParaRPr b="1" dirty="0">
              <a:cs typeface="Calibri"/>
            </a:endParaRPr>
          </a:p>
          <a:p>
            <a:pPr marL="449263" indent="-449263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57480" algn="l"/>
              </a:tabLst>
            </a:pPr>
            <a:r>
              <a:rPr b="1" spc="-5" dirty="0">
                <a:cs typeface="Calibri"/>
              </a:rPr>
              <a:t>ΑΓΓΕΙΟΜΥΟΪΝΟΒΛΑΣΤΩΜΑ</a:t>
            </a:r>
            <a:endParaRPr b="1" dirty="0">
              <a:cs typeface="Calibri"/>
            </a:endParaRPr>
          </a:p>
          <a:p>
            <a:pPr marL="449263" indent="-449263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57480" algn="l"/>
              </a:tabLst>
            </a:pPr>
            <a:r>
              <a:rPr b="1" spc="-10" dirty="0">
                <a:cs typeface="Calibri"/>
              </a:rPr>
              <a:t>ΚΥΤΤΑΡΟΒΡΙΘΕΣ</a:t>
            </a:r>
            <a:r>
              <a:rPr b="1" spc="-65" dirty="0">
                <a:cs typeface="Calibri"/>
              </a:rPr>
              <a:t> </a:t>
            </a:r>
            <a:r>
              <a:rPr b="1" dirty="0">
                <a:cs typeface="Calibri"/>
              </a:rPr>
              <a:t>ΑΓΓΕΙΟΪΝΩΜΑ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11560" y="134076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l-GR" b="1" spc="-5" dirty="0">
                <a:cs typeface="Calibri"/>
              </a:rPr>
              <a:t>Στενά</a:t>
            </a:r>
            <a:r>
              <a:rPr lang="el-GR" b="1" spc="10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σχετιζόμενες</a:t>
            </a:r>
            <a:r>
              <a:rPr lang="el-GR" b="1" spc="50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αλλοιώσεις</a:t>
            </a:r>
            <a:r>
              <a:rPr lang="el-GR" b="1" spc="45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με</a:t>
            </a:r>
            <a:r>
              <a:rPr lang="el-GR" b="1" spc="15" dirty="0">
                <a:cs typeface="Calibri"/>
              </a:rPr>
              <a:t> </a:t>
            </a:r>
            <a:r>
              <a:rPr lang="el-GR" b="1" spc="-10" dirty="0" err="1">
                <a:cs typeface="Calibri"/>
              </a:rPr>
              <a:t>αλληλοεπικαλυπτόμενη</a:t>
            </a:r>
            <a:r>
              <a:rPr lang="el-GR" b="1" spc="-10" dirty="0">
                <a:cs typeface="Calibri"/>
              </a:rPr>
              <a:t> </a:t>
            </a:r>
            <a:r>
              <a:rPr lang="el-GR" b="1" spc="-484" dirty="0">
                <a:cs typeface="Calibri"/>
              </a:rPr>
              <a:t> </a:t>
            </a:r>
            <a:r>
              <a:rPr lang="el-GR" b="1" spc="-10" dirty="0">
                <a:cs typeface="Calibri"/>
              </a:rPr>
              <a:t>ιστολογική</a:t>
            </a:r>
            <a:r>
              <a:rPr lang="el-GR" b="1" spc="25" dirty="0">
                <a:cs typeface="Calibri"/>
              </a:rPr>
              <a:t> </a:t>
            </a:r>
            <a:r>
              <a:rPr lang="el-GR" b="1" spc="-15" dirty="0">
                <a:cs typeface="Calibri"/>
              </a:rPr>
              <a:t>εικόνα</a:t>
            </a:r>
            <a:r>
              <a:rPr lang="el-GR" b="1" spc="25" dirty="0">
                <a:cs typeface="Calibri"/>
              </a:rPr>
              <a:t> </a:t>
            </a:r>
            <a:r>
              <a:rPr lang="el-GR" b="1" spc="-30" dirty="0">
                <a:cs typeface="Calibri"/>
              </a:rPr>
              <a:t>και</a:t>
            </a:r>
            <a:r>
              <a:rPr lang="el-GR" b="1" spc="-5" dirty="0">
                <a:cs typeface="Calibri"/>
              </a:rPr>
              <a:t> </a:t>
            </a:r>
            <a:r>
              <a:rPr lang="el-GR" b="1" spc="-10" dirty="0" err="1">
                <a:cs typeface="Calibri"/>
              </a:rPr>
              <a:t>ανοσοφαινότυπο</a:t>
            </a:r>
            <a:r>
              <a:rPr lang="el-GR" b="1" spc="-10" dirty="0">
                <a:cs typeface="Calibri"/>
              </a:rPr>
              <a:t>.</a:t>
            </a:r>
            <a:endParaRPr lang="el-GR" b="1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l-GR" b="1" spc="-10" dirty="0">
                <a:cs typeface="Calibri"/>
              </a:rPr>
              <a:t>Παρόμοια</a:t>
            </a:r>
            <a:r>
              <a:rPr lang="el-GR" b="1" spc="30" dirty="0">
                <a:cs typeface="Calibri"/>
              </a:rPr>
              <a:t> </a:t>
            </a:r>
            <a:r>
              <a:rPr lang="el-GR" b="1" spc="-15" dirty="0">
                <a:cs typeface="Calibri"/>
              </a:rPr>
              <a:t>κλινική</a:t>
            </a:r>
            <a:r>
              <a:rPr lang="el-GR" b="1" spc="-5" dirty="0">
                <a:cs typeface="Calibri"/>
              </a:rPr>
              <a:t> </a:t>
            </a:r>
            <a:r>
              <a:rPr lang="el-GR" b="1" spc="-30" dirty="0">
                <a:cs typeface="Calibri"/>
              </a:rPr>
              <a:t>και</a:t>
            </a:r>
            <a:r>
              <a:rPr lang="el-GR" b="1" spc="-5" dirty="0">
                <a:cs typeface="Calibri"/>
              </a:rPr>
              <a:t> </a:t>
            </a:r>
            <a:r>
              <a:rPr lang="el-GR" b="1" spc="-10" dirty="0">
                <a:cs typeface="Calibri"/>
              </a:rPr>
              <a:t>βιολογική</a:t>
            </a:r>
            <a:r>
              <a:rPr lang="el-GR" b="1" spc="30" dirty="0">
                <a:cs typeface="Calibri"/>
              </a:rPr>
              <a:t> </a:t>
            </a:r>
            <a:r>
              <a:rPr lang="el-GR" b="1" spc="-10" dirty="0">
                <a:cs typeface="Calibri"/>
              </a:rPr>
              <a:t>συμπεριφορά</a:t>
            </a:r>
            <a:endParaRPr lang="el-GR" b="1" dirty="0">
              <a:cs typeface="Calibri"/>
            </a:endParaRPr>
          </a:p>
          <a:p>
            <a:endParaRPr lang="el-GR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6191672" y="624457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67544" y="485986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Οφείλουν να διακριθούν από το επιθετικό (εν τω </a:t>
            </a:r>
            <a:r>
              <a:rPr lang="el-GR" b="1" dirty="0" err="1">
                <a:solidFill>
                  <a:schemeClr val="accent1"/>
                </a:solidFill>
              </a:rPr>
              <a:t>βάθει</a:t>
            </a:r>
            <a:r>
              <a:rPr lang="el-GR" b="1" dirty="0">
                <a:solidFill>
                  <a:schemeClr val="accent1"/>
                </a:solidFill>
              </a:rPr>
              <a:t>) </a:t>
            </a:r>
            <a:r>
              <a:rPr lang="el-GR" b="1" dirty="0" err="1">
                <a:solidFill>
                  <a:schemeClr val="accent1"/>
                </a:solidFill>
              </a:rPr>
              <a:t>αγγειομύξωμα</a:t>
            </a:r>
            <a:endParaRPr lang="el-GR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5132" y="1913000"/>
            <a:ext cx="2878836" cy="15880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5696" y="4834"/>
            <a:ext cx="6010500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l-GR" spc="-10" dirty="0" err="1"/>
              <a:t>Μυοϊνοβλάστωμα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179512" y="3588832"/>
            <a:ext cx="8784976" cy="3071354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ct val="92500"/>
              </a:lnSpc>
              <a:spcBef>
                <a:spcPts val="260"/>
              </a:spcBef>
            </a:pPr>
            <a:r>
              <a:rPr lang="el-GR"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Ορισμός: </a:t>
            </a:r>
            <a:r>
              <a:rPr lang="el-GR" sz="1800" dirty="0" err="1">
                <a:uFill>
                  <a:solidFill>
                    <a:srgbClr val="D9D9D9"/>
                  </a:solidFill>
                </a:uFill>
                <a:cs typeface="Calibri"/>
              </a:rPr>
              <a:t>Καλόηθες</a:t>
            </a:r>
            <a:r>
              <a:rPr lang="el-GR" sz="1800" dirty="0">
                <a:uFill>
                  <a:solidFill>
                    <a:srgbClr val="D9D9D9"/>
                  </a:solidFill>
                </a:uFill>
                <a:cs typeface="Calibri"/>
              </a:rPr>
              <a:t> νεόπλασμα των μαλακών μορίων αντίστοιχο με το ομώνυμο νεόπλασμα του μαστού, αποτελούμενο από </a:t>
            </a:r>
            <a:r>
              <a:rPr lang="el-GR" sz="1800" b="1" dirty="0" err="1">
                <a:uFill>
                  <a:solidFill>
                    <a:srgbClr val="D9D9D9"/>
                  </a:solidFill>
                </a:uFill>
                <a:cs typeface="Calibri"/>
              </a:rPr>
              <a:t>μυοϊνοβλαστικού</a:t>
            </a:r>
            <a:r>
              <a:rPr lang="el-GR" sz="1800" b="1" dirty="0">
                <a:uFill>
                  <a:solidFill>
                    <a:srgbClr val="D9D9D9"/>
                  </a:solidFill>
                </a:uFill>
                <a:cs typeface="Calibri"/>
              </a:rPr>
              <a:t> τύπου κύτταρα</a:t>
            </a:r>
            <a:r>
              <a:rPr lang="el-GR" sz="1800" dirty="0">
                <a:uFill>
                  <a:solidFill>
                    <a:srgbClr val="D9D9D9"/>
                  </a:solidFill>
                </a:uFill>
                <a:cs typeface="Calibri"/>
              </a:rPr>
              <a:t>, λωρίδες </a:t>
            </a:r>
            <a:r>
              <a:rPr lang="el-GR" sz="1800" b="1" dirty="0" err="1">
                <a:uFill>
                  <a:solidFill>
                    <a:srgbClr val="D9D9D9"/>
                  </a:solidFill>
                </a:uFill>
                <a:cs typeface="Calibri"/>
              </a:rPr>
              <a:t>υαλοειδοποιημένου</a:t>
            </a:r>
            <a:r>
              <a:rPr lang="el-GR" sz="1800" b="1" dirty="0">
                <a:uFill>
                  <a:solidFill>
                    <a:srgbClr val="D9D9D9"/>
                  </a:solidFill>
                </a:uFill>
                <a:cs typeface="Calibri"/>
              </a:rPr>
              <a:t> κολλαγόνου</a:t>
            </a:r>
            <a:r>
              <a:rPr lang="el-GR" sz="1800" dirty="0"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lang="el-GR" sz="1800" b="1" dirty="0">
                <a:uFill>
                  <a:solidFill>
                    <a:srgbClr val="D9D9D9"/>
                  </a:solidFill>
                </a:uFill>
                <a:cs typeface="Calibri"/>
              </a:rPr>
              <a:t>και </a:t>
            </a:r>
            <a:r>
              <a:rPr lang="el-GR" sz="1800" b="1" dirty="0" err="1">
                <a:uFill>
                  <a:solidFill>
                    <a:srgbClr val="D9D9D9"/>
                  </a:solidFill>
                </a:uFill>
                <a:cs typeface="Calibri"/>
              </a:rPr>
              <a:t>λιποκυτταρικό</a:t>
            </a:r>
            <a:r>
              <a:rPr lang="el-GR" sz="1800" b="1" dirty="0">
                <a:uFill>
                  <a:solidFill>
                    <a:srgbClr val="D9D9D9"/>
                  </a:solidFill>
                </a:uFill>
                <a:cs typeface="Calibri"/>
              </a:rPr>
              <a:t> στοιχείο</a:t>
            </a:r>
          </a:p>
          <a:p>
            <a:pPr marL="12700" marR="5080">
              <a:lnSpc>
                <a:spcPct val="92500"/>
              </a:lnSpc>
              <a:spcBef>
                <a:spcPts val="260"/>
              </a:spcBef>
            </a:pPr>
            <a:endParaRPr lang="en-US" sz="1800" dirty="0"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5080">
              <a:lnSpc>
                <a:spcPct val="92500"/>
              </a:lnSpc>
              <a:spcBef>
                <a:spcPts val="260"/>
              </a:spcBef>
            </a:pPr>
            <a:r>
              <a:rPr sz="1800" b="1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spc="-5" dirty="0">
                <a:cs typeface="Calibri"/>
              </a:rPr>
              <a:t>υποδόριος </a:t>
            </a:r>
            <a:r>
              <a:rPr sz="1800" dirty="0">
                <a:cs typeface="Calibri"/>
              </a:rPr>
              <a:t>ιστός </a:t>
            </a:r>
            <a:r>
              <a:rPr sz="1800" spc="-5" dirty="0">
                <a:cs typeface="Calibri"/>
              </a:rPr>
              <a:t>σε </a:t>
            </a:r>
            <a:r>
              <a:rPr sz="1800" b="1" spc="-5" dirty="0">
                <a:cs typeface="Calibri"/>
              </a:rPr>
              <a:t>βουβωνική χώρα, </a:t>
            </a:r>
            <a:r>
              <a:rPr sz="1800" b="1" spc="-15" dirty="0">
                <a:cs typeface="Calibri"/>
              </a:rPr>
              <a:t>αιδοιο-κολπικά, </a:t>
            </a:r>
            <a:r>
              <a:rPr sz="1800" b="1" spc="-10" dirty="0">
                <a:cs typeface="Calibri"/>
              </a:rPr>
              <a:t>περιορχικά, </a:t>
            </a:r>
            <a:r>
              <a:rPr sz="1800" b="1" spc="-5" dirty="0">
                <a:cs typeface="Calibri"/>
              </a:rPr>
              <a:t> </a:t>
            </a:r>
            <a:r>
              <a:rPr sz="1800" dirty="0">
                <a:cs typeface="Calibri"/>
              </a:rPr>
              <a:t>σπανιότερα </a:t>
            </a:r>
            <a:r>
              <a:rPr sz="1800" spc="-10" dirty="0">
                <a:cs typeface="Calibri"/>
              </a:rPr>
              <a:t>περιπρωκτικά, </a:t>
            </a:r>
            <a:r>
              <a:rPr sz="1800" spc="-15" dirty="0">
                <a:cs typeface="Calibri"/>
              </a:rPr>
              <a:t>γλουτό, κοιλιακό </a:t>
            </a:r>
            <a:r>
              <a:rPr sz="1800" spc="-5" dirty="0">
                <a:cs typeface="Calibri"/>
              </a:rPr>
              <a:t>τοίχωμα, </a:t>
            </a:r>
            <a:r>
              <a:rPr sz="1800" dirty="0">
                <a:cs typeface="Calibri"/>
              </a:rPr>
              <a:t>ράχη, </a:t>
            </a:r>
            <a:r>
              <a:rPr sz="1800" spc="-5" dirty="0">
                <a:cs typeface="Calibri"/>
              </a:rPr>
              <a:t>αυχένα, </a:t>
            </a:r>
            <a:r>
              <a:rPr sz="1800" spc="-15" dirty="0">
                <a:cs typeface="Calibri"/>
              </a:rPr>
              <a:t>ιγνυακό </a:t>
            </a:r>
            <a:r>
              <a:rPr sz="1800" spc="-5" dirty="0" err="1">
                <a:cs typeface="Calibri"/>
              </a:rPr>
              <a:t>βόθρο</a:t>
            </a:r>
            <a:r>
              <a:rPr sz="1800" spc="-5" dirty="0">
                <a:cs typeface="Calibri"/>
              </a:rPr>
              <a:t> </a:t>
            </a:r>
            <a:r>
              <a:rPr sz="1800" spc="-395" dirty="0">
                <a:cs typeface="Calibri"/>
              </a:rPr>
              <a:t> </a:t>
            </a:r>
            <a:endParaRPr lang="el-GR" sz="1800" spc="-395" dirty="0">
              <a:cs typeface="Calibri"/>
            </a:endParaRPr>
          </a:p>
          <a:p>
            <a:pPr marL="12700" marR="5080">
              <a:lnSpc>
                <a:spcPct val="92500"/>
              </a:lnSpc>
              <a:spcBef>
                <a:spcPts val="260"/>
              </a:spcBef>
            </a:pPr>
            <a:endParaRPr lang="el-GR" spc="-395" dirty="0"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5080">
              <a:lnSpc>
                <a:spcPct val="92500"/>
              </a:lnSpc>
              <a:spcBef>
                <a:spcPts val="260"/>
              </a:spcBef>
            </a:pPr>
            <a:r>
              <a:rPr sz="1800" b="1" spc="-10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</a:t>
            </a: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εκδήλωση</a:t>
            </a:r>
            <a:r>
              <a:rPr sz="1800" spc="-10" dirty="0">
                <a:cs typeface="Calibri"/>
              </a:rPr>
              <a:t>: </a:t>
            </a:r>
            <a:r>
              <a:rPr sz="1800" spc="-15" dirty="0">
                <a:cs typeface="Calibri"/>
              </a:rPr>
              <a:t>γενικά </a:t>
            </a:r>
            <a:r>
              <a:rPr sz="1800" dirty="0">
                <a:cs typeface="Calibri"/>
              </a:rPr>
              <a:t>ανώδυνη, </a:t>
            </a:r>
            <a:r>
              <a:rPr sz="1800" spc="-10" dirty="0">
                <a:cs typeface="Calibri"/>
              </a:rPr>
              <a:t>κινητή </a:t>
            </a:r>
            <a:r>
              <a:rPr sz="1800" dirty="0">
                <a:cs typeface="Calibri"/>
              </a:rPr>
              <a:t>ή </a:t>
            </a:r>
            <a:r>
              <a:rPr sz="1800" spc="-10" dirty="0">
                <a:cs typeface="Calibri"/>
              </a:rPr>
              <a:t>ακίνητη μάζα </a:t>
            </a:r>
            <a:r>
              <a:rPr sz="1800" dirty="0">
                <a:cs typeface="Calibri"/>
              </a:rPr>
              <a:t>από </a:t>
            </a:r>
            <a:r>
              <a:rPr sz="1800" spc="-5" dirty="0">
                <a:cs typeface="Calibri"/>
              </a:rPr>
              <a:t>ετών, </a:t>
            </a:r>
            <a:r>
              <a:rPr sz="1800" spc="-395" dirty="0">
                <a:cs typeface="Calibri"/>
              </a:rPr>
              <a:t> </a:t>
            </a:r>
            <a:r>
              <a:rPr sz="1800" spc="-15" dirty="0">
                <a:cs typeface="Calibri"/>
              </a:rPr>
              <a:t>καλά </a:t>
            </a:r>
            <a:r>
              <a:rPr sz="1800" spc="-5" dirty="0">
                <a:cs typeface="Calibri"/>
              </a:rPr>
              <a:t>περιγεγραμμένη,</a:t>
            </a:r>
            <a:r>
              <a:rPr sz="1800" spc="-4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0,8-13</a:t>
            </a:r>
            <a:r>
              <a:rPr sz="1800" spc="95" dirty="0">
                <a:cs typeface="Calibri"/>
              </a:rPr>
              <a:t> </a:t>
            </a:r>
            <a:r>
              <a:rPr sz="1800" spc="-5" dirty="0" err="1">
                <a:cs typeface="Arial"/>
              </a:rPr>
              <a:t>εκ</a:t>
            </a:r>
            <a:r>
              <a:rPr sz="1800" spc="-5" dirty="0">
                <a:cs typeface="Calibri"/>
              </a:rPr>
              <a:t>.</a:t>
            </a:r>
            <a:endParaRPr lang="el-GR" sz="1800" spc="-5" dirty="0">
              <a:cs typeface="Calibri"/>
            </a:endParaRPr>
          </a:p>
          <a:p>
            <a:pPr marL="12700" marR="5080">
              <a:lnSpc>
                <a:spcPct val="92500"/>
              </a:lnSpc>
              <a:spcBef>
                <a:spcPts val="260"/>
              </a:spcBef>
            </a:pPr>
            <a:endParaRPr sz="1800" dirty="0">
              <a:cs typeface="Calibri"/>
            </a:endParaRPr>
          </a:p>
          <a:p>
            <a:pPr marL="12700">
              <a:lnSpc>
                <a:spcPts val="2075"/>
              </a:lnSpc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spc="-5" dirty="0">
                <a:cs typeface="Calibri"/>
              </a:rPr>
              <a:t>Μέση ηλικία, Α/Γ 2:1</a:t>
            </a:r>
            <a:endParaRPr sz="1800" dirty="0"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5132" y="508993"/>
            <a:ext cx="2878836" cy="1412748"/>
          </a:xfrm>
          <a:prstGeom prst="rect">
            <a:avLst/>
          </a:prstGeom>
        </p:spPr>
      </p:pic>
      <p:pic>
        <p:nvPicPr>
          <p:cNvPr id="8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8024" y="440817"/>
            <a:ext cx="3602736" cy="3060191"/>
          </a:xfrm>
          <a:prstGeom prst="rect">
            <a:avLst/>
          </a:prstGeom>
        </p:spPr>
      </p:pic>
      <p:sp>
        <p:nvSpPr>
          <p:cNvPr id="9" name="8 - TextBox"/>
          <p:cNvSpPr txBox="1"/>
          <p:nvPr/>
        </p:nvSpPr>
        <p:spPr>
          <a:xfrm>
            <a:off x="6012160" y="6357228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/>
          </p:cNvSpPr>
          <p:nvPr/>
        </p:nvSpPr>
        <p:spPr>
          <a:xfrm>
            <a:off x="1259632" y="188640"/>
            <a:ext cx="7033260" cy="5187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lvl="0" algn="ctr">
              <a:spcBef>
                <a:spcPts val="105"/>
              </a:spcBef>
              <a:buClr>
                <a:schemeClr val="accent1"/>
              </a:buClr>
              <a:buSzPts val="3200"/>
            </a:pPr>
            <a:r>
              <a:rPr lang="el-GR" sz="3200" b="1" kern="0" spc="-10" dirty="0" err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Μυοϊνοβλάστωμα</a:t>
            </a:r>
            <a:r>
              <a:rPr lang="el-GR" sz="3200" b="1" kern="0" spc="-10" dirty="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– Ιστολογία 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547664" y="105273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Εικονα</a:t>
            </a:r>
            <a:r>
              <a:rPr lang="el-GR" dirty="0"/>
              <a:t> 1.74 Α+Β σελ 72 </a:t>
            </a:r>
            <a:r>
              <a:rPr lang="en-US" dirty="0"/>
              <a:t>WHO 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076056" y="429309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Εγκλωβισμός </a:t>
            </a:r>
            <a:r>
              <a:rPr lang="el-GR" dirty="0" err="1"/>
              <a:t>λιποκυττάρων</a:t>
            </a:r>
            <a:endParaRPr lang="el-GR" dirty="0"/>
          </a:p>
          <a:p>
            <a:pPr algn="ctr"/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83568" y="5734997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Λοιπά ευρήματα: </a:t>
            </a:r>
            <a:r>
              <a:rPr lang="el-GR" dirty="0" err="1"/>
              <a:t>Υαλοειδοποίηση</a:t>
            </a:r>
            <a:r>
              <a:rPr lang="el-GR" dirty="0"/>
              <a:t> στρώματος, </a:t>
            </a:r>
            <a:r>
              <a:rPr lang="el-GR" dirty="0" err="1"/>
              <a:t>στρογγυλοκυτταρική</a:t>
            </a:r>
            <a:r>
              <a:rPr lang="el-GR" dirty="0"/>
              <a:t> ή </a:t>
            </a:r>
            <a:r>
              <a:rPr lang="el-GR" dirty="0" err="1"/>
              <a:t>επιθηλιοειδής</a:t>
            </a:r>
            <a:r>
              <a:rPr lang="el-GR" dirty="0"/>
              <a:t> μορφολογία, </a:t>
            </a:r>
            <a:r>
              <a:rPr lang="el-GR" dirty="0" err="1"/>
              <a:t>πασσαλοειδής</a:t>
            </a:r>
            <a:r>
              <a:rPr lang="el-GR" dirty="0"/>
              <a:t> διάταξη, εκφυλιστική </a:t>
            </a:r>
            <a:r>
              <a:rPr lang="el-GR" dirty="0" err="1"/>
              <a:t>ατυπία</a:t>
            </a:r>
            <a:r>
              <a:rPr lang="el-GR" dirty="0"/>
              <a:t>. </a:t>
            </a:r>
          </a:p>
        </p:txBody>
      </p:sp>
      <p:pic>
        <p:nvPicPr>
          <p:cNvPr id="6146" name="Picture 2" descr="C:\Users\User\Desktop\Ινοβλστικός\7.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275856" cy="3240000"/>
          </a:xfrm>
          <a:prstGeom prst="rect">
            <a:avLst/>
          </a:prstGeom>
          <a:noFill/>
        </p:spPr>
      </p:pic>
      <p:pic>
        <p:nvPicPr>
          <p:cNvPr id="6147" name="Picture 3" descr="C:\Users\User\Desktop\Ινοβλστικός\7.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8870" y="980728"/>
            <a:ext cx="4875130" cy="32400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83568" y="429309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err="1"/>
              <a:t>Πασσαλοειδής</a:t>
            </a:r>
            <a:r>
              <a:rPr lang="el-GR" dirty="0"/>
              <a:t> διάταξη και υαλοειδοποίηση τοιχώματος αγγείων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"/>
          <p:cNvSpPr/>
          <p:nvPr/>
        </p:nvSpPr>
        <p:spPr>
          <a:xfrm>
            <a:off x="1979712" y="5805264"/>
            <a:ext cx="38884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635084" y="173964"/>
            <a:ext cx="8041372" cy="5187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lvl="0" algn="ctr">
              <a:spcBef>
                <a:spcPts val="105"/>
              </a:spcBef>
              <a:buClr>
                <a:schemeClr val="accent1"/>
              </a:buClr>
              <a:buSzPts val="3200"/>
            </a:pPr>
            <a:r>
              <a:rPr lang="el-GR" sz="3200" b="1" kern="0" spc="-10" dirty="0" err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Μυοϊνοβλάστωμα</a:t>
            </a:r>
            <a:r>
              <a:rPr lang="el-GR" sz="3200" b="1" kern="0" spc="-10" dirty="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– </a:t>
            </a:r>
            <a:r>
              <a:rPr kumimoji="0" lang="el-GR" sz="3200" b="1" i="0" u="none" strike="noStrike" kern="0" cap="none" spc="-1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Ανοσοφαινότυπος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403648" y="126876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1.75 A,B,C Who </a:t>
            </a:r>
            <a:r>
              <a:rPr lang="el-GR" dirty="0"/>
              <a:t>σελ 72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979712" y="587727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Μοριακά ευρήματα</a:t>
            </a:r>
            <a:r>
              <a:rPr lang="el-GR" dirty="0">
                <a:solidFill>
                  <a:schemeClr val="bg1"/>
                </a:solidFill>
              </a:rPr>
              <a:t>: Απάλειψη </a:t>
            </a:r>
            <a:r>
              <a:rPr lang="en-US" dirty="0">
                <a:solidFill>
                  <a:schemeClr val="bg1"/>
                </a:solidFill>
              </a:rPr>
              <a:t>Rb1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55298" name="Picture 2" descr="C:\Users\User\Desktop\Ινοβλστικός\1.75wh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8801329" cy="3672408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0" y="4293096"/>
            <a:ext cx="1115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CD34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2915816" y="4283804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Δεσμίνη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5868144" y="4293096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Rb1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251520" y="480992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accent1"/>
                </a:solidFill>
              </a:rPr>
              <a:t>Ανοσοφαινότυπος</a:t>
            </a:r>
            <a:r>
              <a:rPr lang="el-GR" b="1" dirty="0">
                <a:solidFill>
                  <a:schemeClr val="accent1"/>
                </a:solidFill>
              </a:rPr>
              <a:t>: 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2411760" y="480992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Απώλεια έκφρασης </a:t>
            </a:r>
            <a:r>
              <a:rPr lang="en-US" b="1" dirty="0"/>
              <a:t>Rb1</a:t>
            </a:r>
            <a:endParaRPr lang="el-GR" b="1" dirty="0"/>
          </a:p>
          <a:p>
            <a:endParaRPr lang="el-GR" b="1" dirty="0"/>
          </a:p>
          <a:p>
            <a:r>
              <a:rPr lang="el-GR" b="1" dirty="0" err="1"/>
              <a:t>Συνέκφραση</a:t>
            </a:r>
            <a:r>
              <a:rPr lang="el-GR" b="1" dirty="0"/>
              <a:t> </a:t>
            </a:r>
            <a:r>
              <a:rPr lang="en-US" b="1" dirty="0"/>
              <a:t>CD34</a:t>
            </a:r>
            <a:r>
              <a:rPr lang="el-GR" b="1" dirty="0"/>
              <a:t> και </a:t>
            </a:r>
            <a:r>
              <a:rPr lang="el-GR" b="1" dirty="0" err="1"/>
              <a:t>δεσμίνης</a:t>
            </a:r>
            <a:endParaRPr lang="el-GR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/>
          </p:cNvSpPr>
          <p:nvPr/>
        </p:nvSpPr>
        <p:spPr>
          <a:xfrm>
            <a:off x="635084" y="245972"/>
            <a:ext cx="8041372" cy="5187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1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Μυοϊνοβλάστωμα</a:t>
            </a:r>
            <a:r>
              <a:rPr kumimoji="0" lang="el-GR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– Διαγνωστικά κριτήρια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11560" y="256490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Ιστολογικά ευρήματα: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987824" y="2564904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Βραχείες δέσμες </a:t>
            </a:r>
            <a:r>
              <a:rPr lang="el-GR" b="1" dirty="0" err="1"/>
              <a:t>ατρακτόμορφων</a:t>
            </a:r>
            <a:r>
              <a:rPr lang="el-GR" dirty="0"/>
              <a:t> ή και ωοειδών κυττάρων</a:t>
            </a:r>
          </a:p>
          <a:p>
            <a:endParaRPr lang="el-GR" dirty="0"/>
          </a:p>
          <a:p>
            <a:r>
              <a:rPr lang="el-GR" dirty="0"/>
              <a:t>Λωρίδες </a:t>
            </a:r>
            <a:r>
              <a:rPr lang="el-GR" b="1" dirty="0" err="1"/>
              <a:t>υαλοειδοποιημένου</a:t>
            </a:r>
            <a:r>
              <a:rPr lang="el-GR" b="1" dirty="0"/>
              <a:t> κολλαγόνου</a:t>
            </a:r>
          </a:p>
          <a:p>
            <a:endParaRPr lang="el-GR" dirty="0"/>
          </a:p>
          <a:p>
            <a:r>
              <a:rPr lang="el-GR" dirty="0"/>
              <a:t>Ποικίλο </a:t>
            </a:r>
            <a:r>
              <a:rPr lang="el-GR" b="1" dirty="0" err="1"/>
              <a:t>λιποκυτταρικό</a:t>
            </a:r>
            <a:r>
              <a:rPr lang="el-GR" b="1" dirty="0"/>
              <a:t> στοιχείο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6191672" y="6623774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1680" y="44624"/>
            <a:ext cx="6010500" cy="528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l-GR" dirty="0" err="1"/>
              <a:t>Αγγειομυοϊνοβλάστωμα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647056" y="3501008"/>
            <a:ext cx="8496944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80"/>
              </a:lnSpc>
              <a:spcBef>
                <a:spcPts val="100"/>
              </a:spcBef>
            </a:pPr>
            <a:r>
              <a:rPr lang="el-GR" sz="1800" b="1" spc="-10" dirty="0">
                <a:solidFill>
                  <a:schemeClr val="accent1"/>
                </a:solidFill>
                <a:cs typeface="Calibri"/>
              </a:rPr>
              <a:t>Ορισμός: </a:t>
            </a:r>
            <a:r>
              <a:rPr sz="1800" spc="-10" dirty="0" err="1">
                <a:cs typeface="Calibri"/>
              </a:rPr>
              <a:t>Μυοϊνοβλαστικό</a:t>
            </a:r>
            <a:r>
              <a:rPr sz="1800" spc="-5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νεόπλασμα</a:t>
            </a:r>
            <a:r>
              <a:rPr sz="1800" spc="-2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πυελο-περιν</a:t>
            </a:r>
            <a:r>
              <a:rPr lang="el-GR" sz="1800" b="1" spc="-5" dirty="0">
                <a:cs typeface="Calibri"/>
              </a:rPr>
              <a:t>ε</a:t>
            </a:r>
            <a:r>
              <a:rPr sz="1800" b="1" spc="-5" dirty="0" err="1">
                <a:cs typeface="Calibri"/>
              </a:rPr>
              <a:t>ϊκής</a:t>
            </a:r>
            <a:r>
              <a:rPr sz="1800" b="1" spc="-2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περιοχής</a:t>
            </a:r>
            <a:r>
              <a:rPr sz="1800" spc="-5" dirty="0">
                <a:cs typeface="Calibri"/>
              </a:rPr>
              <a:t>.</a:t>
            </a:r>
            <a:endParaRPr lang="el-GR" sz="1800" spc="-5" dirty="0">
              <a:cs typeface="Calibri"/>
            </a:endParaRPr>
          </a:p>
          <a:p>
            <a:pPr marL="12700">
              <a:lnSpc>
                <a:spcPts val="2080"/>
              </a:lnSpc>
              <a:spcBef>
                <a:spcPts val="100"/>
              </a:spcBef>
            </a:pPr>
            <a:endParaRPr sz="1800" dirty="0">
              <a:cs typeface="Calibri"/>
            </a:endParaRPr>
          </a:p>
          <a:p>
            <a:pPr marL="12700">
              <a:lnSpc>
                <a:spcPts val="2080"/>
              </a:lnSpc>
            </a:pP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2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5" dirty="0">
                <a:cs typeface="Calibri"/>
              </a:rPr>
              <a:t>υποδόριος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ιστός</a:t>
            </a:r>
            <a:r>
              <a:rPr sz="1800" spc="-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αιδοίου</a:t>
            </a:r>
            <a:r>
              <a:rPr sz="1800" spc="-5" dirty="0">
                <a:cs typeface="Calibri"/>
              </a:rPr>
              <a:t>,</a:t>
            </a:r>
            <a:r>
              <a:rPr sz="1800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10-15%</a:t>
            </a:r>
            <a:r>
              <a:rPr sz="1800" spc="5" dirty="0">
                <a:cs typeface="Calibri"/>
              </a:rPr>
              <a:t> </a:t>
            </a:r>
            <a:r>
              <a:rPr sz="1800" spc="-15" dirty="0">
                <a:cs typeface="Calibri"/>
              </a:rPr>
              <a:t>κόλπος.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Όσχεο</a:t>
            </a:r>
            <a:r>
              <a:rPr sz="1800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ή</a:t>
            </a:r>
            <a:r>
              <a:rPr sz="1800" spc="15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περιορχικά</a:t>
            </a:r>
            <a:endParaRPr lang="el-GR" sz="1800" spc="-10" dirty="0">
              <a:cs typeface="Calibri"/>
            </a:endParaRPr>
          </a:p>
          <a:p>
            <a:pPr marL="12700">
              <a:lnSpc>
                <a:spcPts val="2080"/>
              </a:lnSpc>
            </a:pPr>
            <a:r>
              <a:rPr sz="1800" spc="-10" dirty="0">
                <a:cs typeface="Calibri"/>
              </a:rPr>
              <a:t>.</a:t>
            </a:r>
            <a:endParaRPr sz="1800" dirty="0">
              <a:cs typeface="Calibri"/>
            </a:endParaRPr>
          </a:p>
          <a:p>
            <a:pPr marL="12700" marR="5080">
              <a:lnSpc>
                <a:spcPts val="2150"/>
              </a:lnSpc>
              <a:spcBef>
                <a:spcPts val="95"/>
              </a:spcBef>
            </a:pP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 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dirty="0">
                <a:cs typeface="Calibri"/>
              </a:rPr>
              <a:t>ανώδυνη, </a:t>
            </a:r>
            <a:r>
              <a:rPr sz="1800" spc="-10" dirty="0">
                <a:cs typeface="Calibri"/>
              </a:rPr>
              <a:t>περιγεγραμμένη μάζα, </a:t>
            </a:r>
            <a:r>
              <a:rPr sz="1800" spc="-5" dirty="0">
                <a:cs typeface="Calibri"/>
              </a:rPr>
              <a:t>βραδεία </a:t>
            </a:r>
            <a:r>
              <a:rPr sz="1800" dirty="0">
                <a:cs typeface="Calibri"/>
              </a:rPr>
              <a:t>ανάπτυξη, &lt;5 </a:t>
            </a:r>
            <a:r>
              <a:rPr sz="1800" spc="-5" dirty="0">
                <a:cs typeface="Arial"/>
              </a:rPr>
              <a:t>εκ</a:t>
            </a:r>
            <a:r>
              <a:rPr sz="1800" spc="-5" dirty="0">
                <a:cs typeface="Calibri"/>
              </a:rPr>
              <a:t>. </a:t>
            </a:r>
            <a:endParaRPr lang="el-GR" sz="1800" spc="-5" dirty="0">
              <a:cs typeface="Calibri"/>
            </a:endParaRPr>
          </a:p>
          <a:p>
            <a:pPr marL="12700" marR="5080">
              <a:lnSpc>
                <a:spcPts val="2150"/>
              </a:lnSpc>
              <a:spcBef>
                <a:spcPts val="95"/>
              </a:spcBef>
            </a:pPr>
            <a:endParaRPr lang="el-GR" spc="-5" dirty="0">
              <a:cs typeface="Calibri"/>
            </a:endParaRPr>
          </a:p>
          <a:p>
            <a:pPr marL="12700" marR="5080">
              <a:lnSpc>
                <a:spcPts val="2150"/>
              </a:lnSpc>
              <a:spcBef>
                <a:spcPts val="95"/>
              </a:spcBef>
            </a:pPr>
            <a:r>
              <a:rPr sz="1800" b="1" spc="-39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5" dirty="0" err="1">
                <a:cs typeface="Calibri"/>
              </a:rPr>
              <a:t>εμμηναρχή</a:t>
            </a:r>
            <a:r>
              <a:rPr sz="1800" spc="-30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εώς</a:t>
            </a:r>
            <a:r>
              <a:rPr sz="1800" spc="10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εμμηνόπαυση</a:t>
            </a:r>
            <a:r>
              <a:rPr sz="1800" spc="-10" dirty="0">
                <a:cs typeface="Calibri"/>
              </a:rPr>
              <a:t>.</a:t>
            </a:r>
            <a:r>
              <a:rPr sz="1800" spc="-3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Σπάνια</a:t>
            </a:r>
            <a:r>
              <a:rPr sz="1800" spc="-10" dirty="0">
                <a:cs typeface="Calibri"/>
              </a:rPr>
              <a:t> </a:t>
            </a:r>
            <a:r>
              <a:rPr sz="1800" dirty="0" err="1">
                <a:cs typeface="Calibri"/>
              </a:rPr>
              <a:t>άνδρες</a:t>
            </a:r>
            <a:endParaRPr lang="el-GR" sz="1800" dirty="0">
              <a:cs typeface="Calibri"/>
            </a:endParaRPr>
          </a:p>
          <a:p>
            <a:pPr marL="12700" marR="5080">
              <a:lnSpc>
                <a:spcPts val="2150"/>
              </a:lnSpc>
              <a:spcBef>
                <a:spcPts val="95"/>
              </a:spcBef>
            </a:pPr>
            <a:endParaRPr sz="1800" dirty="0">
              <a:cs typeface="Calibri"/>
            </a:endParaRPr>
          </a:p>
          <a:p>
            <a:pPr marL="12700">
              <a:lnSpc>
                <a:spcPts val="2090"/>
              </a:lnSpc>
            </a:pPr>
            <a:r>
              <a:rPr sz="1800" b="1" spc="-5" dirty="0">
                <a:solidFill>
                  <a:schemeClr val="accent1"/>
                </a:solidFill>
                <a:cs typeface="Calibri"/>
              </a:rPr>
              <a:t>Υποτροπή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15" dirty="0" err="1">
                <a:solidFill>
                  <a:schemeClr val="accent1"/>
                </a:solidFill>
                <a:cs typeface="Calibri"/>
              </a:rPr>
              <a:t>εξαιρετικά</a:t>
            </a:r>
            <a:r>
              <a:rPr sz="1800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chemeClr val="accent1"/>
                </a:solidFill>
                <a:cs typeface="Calibri"/>
              </a:rPr>
              <a:t>σπάνια</a:t>
            </a:r>
            <a:endParaRPr lang="el-GR" sz="1800" b="1" spc="-5" dirty="0">
              <a:solidFill>
                <a:schemeClr val="accent1"/>
              </a:solidFill>
              <a:cs typeface="Calibri"/>
            </a:endParaRPr>
          </a:p>
          <a:p>
            <a:pPr marL="12700">
              <a:lnSpc>
                <a:spcPts val="2090"/>
              </a:lnSpc>
            </a:pPr>
            <a:endParaRPr lang="el-GR" spc="-5" dirty="0">
              <a:cs typeface="Calibri"/>
            </a:endParaRPr>
          </a:p>
          <a:p>
            <a:pPr marL="12700">
              <a:lnSpc>
                <a:spcPts val="2090"/>
              </a:lnSpc>
            </a:pPr>
            <a:r>
              <a:rPr lang="el-GR" sz="1800" b="1" spc="-5" dirty="0">
                <a:solidFill>
                  <a:schemeClr val="accent1"/>
                </a:solidFill>
                <a:cs typeface="Calibri"/>
              </a:rPr>
              <a:t>Μακροσκοπική εικόνα: </a:t>
            </a:r>
            <a:r>
              <a:rPr lang="el-GR" sz="1800" spc="-5" dirty="0">
                <a:cs typeface="Calibri"/>
              </a:rPr>
              <a:t>Περίγραπτη αλλοίωση, χωρίς κάψα</a:t>
            </a:r>
            <a:endParaRPr sz="1800" dirty="0">
              <a:cs typeface="Calibri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1619672" y="11247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1.81A who page 78</a:t>
            </a:r>
            <a:endParaRPr lang="el-GR" dirty="0"/>
          </a:p>
        </p:txBody>
      </p:sp>
      <p:pic>
        <p:nvPicPr>
          <p:cNvPr id="56322" name="Picture 2" descr="C:\Users\User\Desktop\Ινοβλστικός\1.81awh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6552728" cy="2592288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 2020</a:t>
            </a:r>
            <a:endParaRPr lang="en-US" sz="1100" i="1" dirty="0">
              <a:solidFill>
                <a:schemeClr val="accent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115616" y="2935977"/>
            <a:ext cx="39604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b="1" dirty="0"/>
              <a:t>Περίγραπτη περιφέρεια – οιδηματώδες στρώμα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9672" y="-27384"/>
            <a:ext cx="6010500" cy="52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l-GR" spc="-15" dirty="0"/>
              <a:t>Οζώδης </a:t>
            </a:r>
            <a:r>
              <a:rPr lang="el-GR" spc="-15" dirty="0" err="1"/>
              <a:t>περιτονιΐτιδα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07504" y="3866360"/>
            <a:ext cx="8964487" cy="2985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96520" algn="just">
              <a:spcBef>
                <a:spcPts val="100"/>
              </a:spcBef>
              <a:spcAft>
                <a:spcPts val="100"/>
              </a:spcAft>
            </a:pPr>
            <a:r>
              <a:rPr b="1" spc="-5" dirty="0">
                <a:cs typeface="Calibri"/>
              </a:rPr>
              <a:t>Αυτοπεριοριζόμενο</a:t>
            </a:r>
            <a:r>
              <a:rPr spc="-5" dirty="0">
                <a:cs typeface="Calibri"/>
              </a:rPr>
              <a:t>, </a:t>
            </a:r>
            <a:r>
              <a:rPr spc="-10" dirty="0">
                <a:cs typeface="Calibri"/>
              </a:rPr>
              <a:t>σχετικά </a:t>
            </a:r>
            <a:r>
              <a:rPr spc="-5" dirty="0">
                <a:cs typeface="Calibri"/>
              </a:rPr>
              <a:t>συχνό, ι</a:t>
            </a:r>
            <a:r>
              <a:rPr lang="el-GR" spc="-5" dirty="0" err="1">
                <a:cs typeface="Calibri"/>
              </a:rPr>
              <a:t>νοβλαστικό</a:t>
            </a:r>
            <a:r>
              <a:rPr spc="-5" dirty="0">
                <a:cs typeface="Calibri"/>
              </a:rPr>
              <a:t> νεόπλασμα, που εξορμάται </a:t>
            </a:r>
            <a:r>
              <a:rPr spc="-395" dirty="0">
                <a:cs typeface="Calibri"/>
              </a:rPr>
              <a:t> </a:t>
            </a:r>
            <a:r>
              <a:rPr dirty="0">
                <a:cs typeface="Calibri"/>
              </a:rPr>
              <a:t>από</a:t>
            </a:r>
            <a:r>
              <a:rPr spc="-15" dirty="0">
                <a:cs typeface="Calibri"/>
              </a:rPr>
              <a:t> </a:t>
            </a:r>
            <a:r>
              <a:rPr spc="-10" dirty="0">
                <a:cs typeface="Calibri"/>
              </a:rPr>
              <a:t>την </a:t>
            </a:r>
            <a:r>
              <a:rPr spc="-5" dirty="0">
                <a:cs typeface="Calibri"/>
              </a:rPr>
              <a:t>επιφάνεια</a:t>
            </a:r>
            <a:r>
              <a:rPr spc="-20" dirty="0">
                <a:cs typeface="Calibri"/>
              </a:rPr>
              <a:t> </a:t>
            </a:r>
            <a:r>
              <a:rPr dirty="0">
                <a:cs typeface="Calibri"/>
              </a:rPr>
              <a:t>της</a:t>
            </a:r>
            <a:r>
              <a:rPr spc="10" dirty="0">
                <a:cs typeface="Calibri"/>
              </a:rPr>
              <a:t> </a:t>
            </a:r>
            <a:r>
              <a:rPr b="1" spc="-5" dirty="0">
                <a:cs typeface="Calibri"/>
              </a:rPr>
              <a:t>περιτονίας</a:t>
            </a:r>
            <a:r>
              <a:rPr spc="-5" dirty="0">
                <a:cs typeface="Calibri"/>
              </a:rPr>
              <a:t>.</a:t>
            </a:r>
            <a:endParaRPr dirty="0">
              <a:cs typeface="Calibri"/>
            </a:endParaRPr>
          </a:p>
          <a:p>
            <a:pPr marL="38100" marR="394970" algn="just">
              <a:lnSpc>
                <a:spcPct val="150000"/>
              </a:lnSpc>
              <a:spcAft>
                <a:spcPts val="100"/>
              </a:spcAft>
            </a:pPr>
            <a:r>
              <a:rPr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Αίτιο</a:t>
            </a:r>
            <a:r>
              <a:rPr b="1" spc="-5" dirty="0">
                <a:solidFill>
                  <a:schemeClr val="accent1"/>
                </a:solidFill>
                <a:cs typeface="Calibri"/>
              </a:rPr>
              <a:t>: </a:t>
            </a:r>
            <a:r>
              <a:rPr spc="-5" dirty="0">
                <a:cs typeface="Calibri"/>
              </a:rPr>
              <a:t>συσχετίζεται </a:t>
            </a:r>
            <a:r>
              <a:rPr spc="-10" dirty="0">
                <a:cs typeface="Calibri"/>
              </a:rPr>
              <a:t>περιστασιακά </a:t>
            </a:r>
            <a:r>
              <a:rPr dirty="0">
                <a:cs typeface="Calibri"/>
              </a:rPr>
              <a:t>με </a:t>
            </a:r>
            <a:r>
              <a:rPr spc="-5" dirty="0">
                <a:cs typeface="Calibri"/>
              </a:rPr>
              <a:t>τραυματισμό, </a:t>
            </a:r>
            <a:r>
              <a:rPr dirty="0">
                <a:cs typeface="Calibri"/>
              </a:rPr>
              <a:t>αλλά όχι </a:t>
            </a:r>
            <a:r>
              <a:rPr spc="-5" dirty="0">
                <a:cs typeface="Calibri"/>
              </a:rPr>
              <a:t>συχνά. </a:t>
            </a:r>
            <a:endParaRPr lang="el-GR" spc="-5" dirty="0">
              <a:cs typeface="Calibri"/>
            </a:endParaRPr>
          </a:p>
          <a:p>
            <a:pPr marL="38100" marR="394970" algn="just">
              <a:spcAft>
                <a:spcPts val="100"/>
              </a:spcAft>
            </a:pPr>
            <a:r>
              <a:rPr b="1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b="1" dirty="0">
                <a:solidFill>
                  <a:schemeClr val="accent1"/>
                </a:solidFill>
                <a:cs typeface="Calibri"/>
              </a:rPr>
              <a:t>:</a:t>
            </a:r>
            <a:r>
              <a:rPr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pc="-5" dirty="0">
                <a:cs typeface="Calibri"/>
              </a:rPr>
              <a:t>οποιοδήποτε</a:t>
            </a:r>
            <a:r>
              <a:rPr spc="-30" dirty="0">
                <a:cs typeface="Calibri"/>
              </a:rPr>
              <a:t> </a:t>
            </a:r>
            <a:r>
              <a:rPr dirty="0">
                <a:cs typeface="Calibri"/>
              </a:rPr>
              <a:t>σημείο</a:t>
            </a:r>
            <a:r>
              <a:rPr spc="-30" dirty="0">
                <a:cs typeface="Calibri"/>
              </a:rPr>
              <a:t> </a:t>
            </a:r>
            <a:r>
              <a:rPr spc="-5" dirty="0">
                <a:cs typeface="Calibri"/>
              </a:rPr>
              <a:t>του</a:t>
            </a:r>
            <a:r>
              <a:rPr dirty="0">
                <a:cs typeface="Calibri"/>
              </a:rPr>
              <a:t> </a:t>
            </a:r>
            <a:r>
              <a:rPr spc="-5" dirty="0">
                <a:cs typeface="Calibri"/>
              </a:rPr>
              <a:t>σώματος,</a:t>
            </a:r>
            <a:r>
              <a:rPr spc="-20" dirty="0">
                <a:cs typeface="Calibri"/>
              </a:rPr>
              <a:t> </a:t>
            </a:r>
            <a:r>
              <a:rPr b="1" dirty="0">
                <a:cs typeface="Calibri"/>
              </a:rPr>
              <a:t>συχνότερα</a:t>
            </a:r>
            <a:r>
              <a:rPr b="1" spc="-35" dirty="0">
                <a:cs typeface="Calibri"/>
              </a:rPr>
              <a:t> </a:t>
            </a:r>
            <a:r>
              <a:rPr b="1" dirty="0">
                <a:cs typeface="Calibri"/>
              </a:rPr>
              <a:t>άνω</a:t>
            </a:r>
            <a:r>
              <a:rPr b="1" spc="-10" dirty="0">
                <a:cs typeface="Calibri"/>
              </a:rPr>
              <a:t> </a:t>
            </a:r>
            <a:r>
              <a:rPr b="1" spc="-5" dirty="0">
                <a:cs typeface="Calibri"/>
              </a:rPr>
              <a:t>άκρα, </a:t>
            </a:r>
            <a:r>
              <a:rPr b="1" spc="-395" dirty="0">
                <a:cs typeface="Calibri"/>
              </a:rPr>
              <a:t> </a:t>
            </a:r>
            <a:r>
              <a:rPr b="1" spc="-10" dirty="0">
                <a:cs typeface="Calibri"/>
              </a:rPr>
              <a:t>θώρακα,</a:t>
            </a:r>
            <a:r>
              <a:rPr spc="-35" dirty="0">
                <a:cs typeface="Calibri"/>
              </a:rPr>
              <a:t> </a:t>
            </a:r>
            <a:r>
              <a:rPr spc="-10" dirty="0">
                <a:cs typeface="Calibri"/>
              </a:rPr>
              <a:t>κεφαλή</a:t>
            </a:r>
            <a:r>
              <a:rPr spc="-25" dirty="0">
                <a:cs typeface="Calibri"/>
              </a:rPr>
              <a:t> και</a:t>
            </a:r>
            <a:r>
              <a:rPr spc="5" dirty="0">
                <a:cs typeface="Calibri"/>
              </a:rPr>
              <a:t> </a:t>
            </a:r>
            <a:r>
              <a:rPr spc="-10" dirty="0">
                <a:cs typeface="Calibri"/>
              </a:rPr>
              <a:t>τράχηλο, </a:t>
            </a:r>
            <a:r>
              <a:rPr lang="el-GR" spc="-10" dirty="0">
                <a:cs typeface="Calibri"/>
              </a:rPr>
              <a:t>ενίοτε</a:t>
            </a:r>
            <a:r>
              <a:rPr spc="-35" dirty="0">
                <a:cs typeface="Calibri"/>
              </a:rPr>
              <a:t> </a:t>
            </a:r>
            <a:r>
              <a:rPr spc="-10" dirty="0">
                <a:cs typeface="Calibri"/>
              </a:rPr>
              <a:t>ενδομυϊκά.</a:t>
            </a:r>
            <a:endParaRPr dirty="0">
              <a:cs typeface="Calibri"/>
            </a:endParaRPr>
          </a:p>
          <a:p>
            <a:pPr marL="38100" marR="30480">
              <a:spcAft>
                <a:spcPts val="100"/>
              </a:spcAft>
            </a:pPr>
            <a:r>
              <a:rPr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 εκδήλωση</a:t>
            </a:r>
            <a:r>
              <a:rPr b="1" spc="-10" dirty="0">
                <a:solidFill>
                  <a:schemeClr val="accent1"/>
                </a:solidFill>
                <a:cs typeface="Calibri"/>
              </a:rPr>
              <a:t>: </a:t>
            </a:r>
            <a:r>
              <a:rPr spc="-10" dirty="0">
                <a:cs typeface="Calibri"/>
              </a:rPr>
              <a:t>τυπικά </a:t>
            </a:r>
            <a:r>
              <a:rPr b="1" spc="-5" dirty="0">
                <a:cs typeface="Calibri"/>
              </a:rPr>
              <a:t>ταχεία </a:t>
            </a:r>
            <a:r>
              <a:rPr b="1" dirty="0">
                <a:cs typeface="Calibri"/>
              </a:rPr>
              <a:t>ανάπτυξη </a:t>
            </a:r>
            <a:r>
              <a:rPr b="1" spc="-5" dirty="0">
                <a:cs typeface="Calibri"/>
              </a:rPr>
              <a:t>(2-3 μήνες), επώδυνη </a:t>
            </a:r>
            <a:r>
              <a:rPr b="1" dirty="0">
                <a:cs typeface="Calibri"/>
              </a:rPr>
              <a:t>ή με </a:t>
            </a:r>
            <a:r>
              <a:rPr b="1" spc="5" dirty="0">
                <a:cs typeface="Calibri"/>
              </a:rPr>
              <a:t> </a:t>
            </a:r>
            <a:r>
              <a:rPr b="1" dirty="0">
                <a:cs typeface="Calibri"/>
              </a:rPr>
              <a:t>ευαισθησία</a:t>
            </a:r>
            <a:r>
              <a:rPr dirty="0">
                <a:cs typeface="Calibri"/>
              </a:rPr>
              <a:t>, </a:t>
            </a:r>
            <a:r>
              <a:rPr spc="-10" dirty="0">
                <a:cs typeface="Calibri"/>
              </a:rPr>
              <a:t>μάζα </a:t>
            </a:r>
            <a:r>
              <a:rPr dirty="0">
                <a:cs typeface="Calibri"/>
              </a:rPr>
              <a:t>έως 2 εκ. </a:t>
            </a:r>
            <a:r>
              <a:rPr spc="-5" dirty="0">
                <a:cs typeface="Calibri"/>
              </a:rPr>
              <a:t>(πάντα &lt;5 </a:t>
            </a:r>
            <a:r>
              <a:rPr dirty="0">
                <a:cs typeface="Calibri"/>
              </a:rPr>
              <a:t>εκ.) </a:t>
            </a:r>
            <a:r>
              <a:rPr spc="-10" dirty="0">
                <a:cs typeface="Calibri"/>
              </a:rPr>
              <a:t>περιγεγραμμένη </a:t>
            </a:r>
            <a:r>
              <a:rPr spc="-5" dirty="0">
                <a:cs typeface="Calibri"/>
              </a:rPr>
              <a:t>χωρίς </a:t>
            </a:r>
            <a:r>
              <a:rPr spc="-15" dirty="0">
                <a:cs typeface="Calibri"/>
              </a:rPr>
              <a:t>κάψα </a:t>
            </a:r>
            <a:r>
              <a:rPr spc="-395" dirty="0">
                <a:cs typeface="Calibri"/>
              </a:rPr>
              <a:t> </a:t>
            </a:r>
            <a:r>
              <a:rPr spc="-20" dirty="0">
                <a:cs typeface="Calibri"/>
              </a:rPr>
              <a:t>και</a:t>
            </a:r>
            <a:r>
              <a:rPr spc="5" dirty="0">
                <a:cs typeface="Calibri"/>
              </a:rPr>
              <a:t> </a:t>
            </a:r>
            <a:r>
              <a:rPr spc="-5" dirty="0">
                <a:cs typeface="Calibri"/>
              </a:rPr>
              <a:t>ασαφή</a:t>
            </a:r>
            <a:r>
              <a:rPr spc="-20" dirty="0">
                <a:cs typeface="Calibri"/>
              </a:rPr>
              <a:t> </a:t>
            </a:r>
            <a:r>
              <a:rPr spc="-5" dirty="0">
                <a:cs typeface="Calibri"/>
              </a:rPr>
              <a:t>όρια.</a:t>
            </a:r>
            <a:r>
              <a:rPr spc="-20" dirty="0">
                <a:cs typeface="Calibri"/>
              </a:rPr>
              <a:t> </a:t>
            </a:r>
            <a:endParaRPr dirty="0">
              <a:cs typeface="Calibri"/>
            </a:endParaRPr>
          </a:p>
          <a:p>
            <a:pPr marL="38100">
              <a:lnSpc>
                <a:spcPct val="150000"/>
              </a:lnSpc>
              <a:spcAft>
                <a:spcPts val="100"/>
              </a:spcAft>
            </a:pPr>
            <a:r>
              <a:rPr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b="1" spc="-25" dirty="0">
                <a:solidFill>
                  <a:schemeClr val="accent1"/>
                </a:solidFill>
                <a:cs typeface="Calibri"/>
              </a:rPr>
              <a:t> </a:t>
            </a:r>
            <a:r>
              <a:rPr spc="-5" dirty="0">
                <a:cs typeface="Calibri"/>
              </a:rPr>
              <a:t>όλες</a:t>
            </a:r>
            <a:r>
              <a:rPr dirty="0">
                <a:cs typeface="Calibri"/>
              </a:rPr>
              <a:t> οι</a:t>
            </a:r>
            <a:r>
              <a:rPr spc="-10" dirty="0">
                <a:cs typeface="Calibri"/>
              </a:rPr>
              <a:t> ηλικίες,</a:t>
            </a:r>
            <a:r>
              <a:rPr spc="-20" dirty="0">
                <a:cs typeface="Calibri"/>
              </a:rPr>
              <a:t> </a:t>
            </a:r>
            <a:r>
              <a:rPr dirty="0">
                <a:cs typeface="Calibri"/>
              </a:rPr>
              <a:t>συχνότερα</a:t>
            </a:r>
            <a:r>
              <a:rPr spc="385" dirty="0">
                <a:cs typeface="Calibri"/>
              </a:rPr>
              <a:t> </a:t>
            </a:r>
            <a:r>
              <a:rPr b="1" dirty="0">
                <a:cs typeface="Calibri"/>
              </a:rPr>
              <a:t>2</a:t>
            </a:r>
            <a:r>
              <a:rPr b="1" baseline="25462" dirty="0">
                <a:cs typeface="Calibri"/>
              </a:rPr>
              <a:t>η</a:t>
            </a:r>
            <a:r>
              <a:rPr b="1" dirty="0">
                <a:cs typeface="Calibri"/>
              </a:rPr>
              <a:t>-4</a:t>
            </a:r>
            <a:r>
              <a:rPr b="1" baseline="25462" dirty="0">
                <a:cs typeface="Calibri"/>
              </a:rPr>
              <a:t>η</a:t>
            </a:r>
            <a:r>
              <a:rPr b="1" spc="209" baseline="25462" dirty="0">
                <a:cs typeface="Calibri"/>
              </a:rPr>
              <a:t> </a:t>
            </a:r>
            <a:r>
              <a:rPr b="1" spc="-10" dirty="0" err="1">
                <a:cs typeface="Calibri"/>
              </a:rPr>
              <a:t>δεκαετία</a:t>
            </a:r>
            <a:endParaRPr b="1" dirty="0">
              <a:cs typeface="Calibri"/>
            </a:endParaRPr>
          </a:p>
          <a:p>
            <a:pPr marL="38100">
              <a:lnSpc>
                <a:spcPct val="150000"/>
              </a:lnSpc>
              <a:spcAft>
                <a:spcPts val="100"/>
              </a:spcAft>
            </a:pPr>
            <a:r>
              <a:rPr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Απεικόνιση</a:t>
            </a:r>
            <a:r>
              <a:rPr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b="1" spc="-40" dirty="0">
                <a:solidFill>
                  <a:schemeClr val="accent1"/>
                </a:solidFill>
                <a:cs typeface="Calibri"/>
              </a:rPr>
              <a:t> </a:t>
            </a:r>
            <a:r>
              <a:rPr spc="-5" dirty="0">
                <a:cs typeface="Calibri"/>
              </a:rPr>
              <a:t>ασαφής</a:t>
            </a:r>
            <a:r>
              <a:rPr spc="-35" dirty="0">
                <a:cs typeface="Calibri"/>
              </a:rPr>
              <a:t> </a:t>
            </a:r>
            <a:r>
              <a:rPr spc="-10" dirty="0">
                <a:cs typeface="Calibri"/>
              </a:rPr>
              <a:t>μάζα</a:t>
            </a:r>
            <a:r>
              <a:rPr spc="-25" dirty="0">
                <a:cs typeface="Calibri"/>
              </a:rPr>
              <a:t> </a:t>
            </a:r>
            <a:r>
              <a:rPr spc="-10" dirty="0">
                <a:cs typeface="Calibri"/>
              </a:rPr>
              <a:t>μαλακών</a:t>
            </a:r>
            <a:r>
              <a:rPr spc="-35" dirty="0">
                <a:cs typeface="Calibri"/>
              </a:rPr>
              <a:t> </a:t>
            </a:r>
            <a:r>
              <a:rPr spc="-5" dirty="0">
                <a:cs typeface="Calibri"/>
              </a:rPr>
              <a:t>μορίων</a:t>
            </a:r>
            <a:endParaRPr dirty="0">
              <a:cs typeface="Calibri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084168" y="6454497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  <a:endParaRPr lang="el-GR" sz="1100" i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C:\Users\User\Desktop\Ινοβλαστικός\7.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20688"/>
            <a:ext cx="5616624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5696" y="72542"/>
            <a:ext cx="6010500" cy="528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l-GR" dirty="0" err="1"/>
              <a:t>Αγγειομυοϊνοβλάστωμα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79512" y="3645024"/>
            <a:ext cx="5112568" cy="2972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0" indent="-5270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5" dirty="0">
                <a:cs typeface="Calibri"/>
              </a:rPr>
              <a:t>Π</a:t>
            </a:r>
            <a:r>
              <a:rPr sz="1800" b="1" spc="-5" dirty="0" err="1">
                <a:cs typeface="Calibri"/>
              </a:rPr>
              <a:t>οικίλουσα</a:t>
            </a:r>
            <a:r>
              <a:rPr sz="1800" b="1" spc="-3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κυτταροβρίθεια</a:t>
            </a:r>
            <a:endParaRPr sz="1800" b="1" dirty="0">
              <a:cs typeface="Calibri"/>
            </a:endParaRPr>
          </a:p>
          <a:p>
            <a:pPr marL="539750" indent="-527050">
              <a:lnSpc>
                <a:spcPct val="15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pc="-5" dirty="0">
                <a:cs typeface="Calibri"/>
              </a:rPr>
              <a:t>Π</a:t>
            </a:r>
            <a:r>
              <a:rPr sz="1800" spc="-5" dirty="0" err="1">
                <a:cs typeface="Calibri"/>
              </a:rPr>
              <a:t>ροέχοντα</a:t>
            </a:r>
            <a:r>
              <a:rPr sz="1800" spc="-4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μεσαίου</a:t>
            </a:r>
            <a:r>
              <a:rPr sz="1800" spc="-3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μεγέθους,</a:t>
            </a:r>
            <a:r>
              <a:rPr sz="1800" spc="-15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λεπτοτοιχωματικά</a:t>
            </a:r>
            <a:r>
              <a:rPr sz="1800" b="1" spc="-30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αγγεία</a:t>
            </a:r>
            <a:endParaRPr sz="1800" b="1" dirty="0">
              <a:cs typeface="Calibri"/>
            </a:endParaRPr>
          </a:p>
          <a:p>
            <a:pPr marL="539750" indent="-527050">
              <a:lnSpc>
                <a:spcPct val="15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pc="-5" dirty="0">
                <a:cs typeface="Calibri"/>
              </a:rPr>
              <a:t>Κ</a:t>
            </a:r>
            <a:r>
              <a:rPr sz="1800" spc="-5" dirty="0" err="1">
                <a:cs typeface="Calibri"/>
              </a:rPr>
              <a:t>ύτταρα</a:t>
            </a:r>
            <a:r>
              <a:rPr sz="1800" spc="-1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ατρακτοειδή</a:t>
            </a:r>
            <a:r>
              <a:rPr sz="1800" b="1" spc="-20" dirty="0">
                <a:cs typeface="Calibri"/>
              </a:rPr>
              <a:t> </a:t>
            </a:r>
            <a:r>
              <a:rPr sz="1800" b="1" spc="-10" dirty="0">
                <a:cs typeface="Calibri"/>
              </a:rPr>
              <a:t>κυρίως </a:t>
            </a:r>
            <a:r>
              <a:rPr sz="1800" b="1" spc="-5" dirty="0">
                <a:cs typeface="Calibri"/>
              </a:rPr>
              <a:t>γύρω </a:t>
            </a:r>
            <a:r>
              <a:rPr sz="1800" b="1" dirty="0">
                <a:cs typeface="Calibri"/>
              </a:rPr>
              <a:t>από</a:t>
            </a:r>
            <a:r>
              <a:rPr sz="1800" b="1" spc="-10" dirty="0">
                <a:cs typeface="Calibri"/>
              </a:rPr>
              <a:t> αγγεία</a:t>
            </a:r>
            <a:endParaRPr sz="1800" b="1" dirty="0">
              <a:cs typeface="Calibri"/>
            </a:endParaRPr>
          </a:p>
          <a:p>
            <a:pPr marL="539750" indent="-527050">
              <a:lnSpc>
                <a:spcPct val="15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>
                <a:cs typeface="Calibri"/>
              </a:rPr>
              <a:t>Σ</a:t>
            </a:r>
            <a:r>
              <a:rPr sz="1800" b="1" dirty="0" err="1">
                <a:cs typeface="Calibri"/>
              </a:rPr>
              <a:t>υχνά</a:t>
            </a:r>
            <a:r>
              <a:rPr sz="1800" b="1" spc="-2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μαστοκύτταρα</a:t>
            </a:r>
            <a:endParaRPr sz="1800" b="1" dirty="0">
              <a:cs typeface="Calibri"/>
            </a:endParaRPr>
          </a:p>
          <a:p>
            <a:pPr marL="539750" indent="-527050">
              <a:lnSpc>
                <a:spcPct val="15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5" dirty="0">
                <a:cs typeface="Calibri"/>
              </a:rPr>
              <a:t>Δ</a:t>
            </a:r>
            <a:r>
              <a:rPr sz="1800" b="1" spc="-5" dirty="0" err="1">
                <a:cs typeface="Calibri"/>
              </a:rPr>
              <a:t>ιπύρηνα</a:t>
            </a:r>
            <a:r>
              <a:rPr sz="1800" b="1" spc="-25" dirty="0">
                <a:cs typeface="Calibri"/>
              </a:rPr>
              <a:t> </a:t>
            </a:r>
            <a:r>
              <a:rPr sz="1800" b="1" dirty="0">
                <a:cs typeface="Calibri"/>
              </a:rPr>
              <a:t>ή</a:t>
            </a:r>
            <a:r>
              <a:rPr sz="1800" b="1" spc="-15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πολυπύρηνα</a:t>
            </a:r>
            <a:r>
              <a:rPr sz="1800" b="1" spc="-40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κύτταρα</a:t>
            </a:r>
            <a:endParaRPr sz="1800" b="1" dirty="0">
              <a:cs typeface="Calibri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691680" y="672951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1.81B + 1.82B +C Who page 78 </a:t>
            </a:r>
            <a:endParaRPr lang="el-GR" dirty="0"/>
          </a:p>
        </p:txBody>
      </p:sp>
      <p:pic>
        <p:nvPicPr>
          <p:cNvPr id="7170" name="Picture 2" descr="C:\Users\User\Desktop\Ινοβλστικός\17.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645024"/>
            <a:ext cx="3456384" cy="2614124"/>
          </a:xfrm>
          <a:prstGeom prst="rect">
            <a:avLst/>
          </a:prstGeom>
          <a:noFill/>
        </p:spPr>
      </p:pic>
      <p:pic>
        <p:nvPicPr>
          <p:cNvPr id="7171" name="Picture 3" descr="C:\Users\User\Desktop\Ινοβλστικός\17.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00942"/>
            <a:ext cx="3600400" cy="2739154"/>
          </a:xfrm>
          <a:prstGeom prst="rect">
            <a:avLst/>
          </a:prstGeom>
          <a:noFill/>
        </p:spPr>
      </p:pic>
      <p:pic>
        <p:nvPicPr>
          <p:cNvPr id="7172" name="Picture 4" descr="C:\Users\User\Desktop\Ινοβλστικός\17.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249" y="600943"/>
            <a:ext cx="3685769" cy="2736304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5580112" y="5899388"/>
            <a:ext cx="3563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900" b="1" spc="-5" dirty="0">
                <a:cs typeface="Calibri"/>
              </a:rPr>
              <a:t>Ενίοτε </a:t>
            </a:r>
            <a:r>
              <a:rPr lang="el-GR" sz="900" b="1" spc="-5" dirty="0" err="1">
                <a:cs typeface="Calibri"/>
              </a:rPr>
              <a:t>πλασματοκυτταροειδή</a:t>
            </a:r>
            <a:r>
              <a:rPr lang="el-GR" sz="900" b="1" spc="-5" dirty="0">
                <a:cs typeface="Calibri"/>
              </a:rPr>
              <a:t> </a:t>
            </a:r>
            <a:r>
              <a:rPr lang="el-GR" sz="900" b="1" dirty="0">
                <a:cs typeface="Calibri"/>
              </a:rPr>
              <a:t>ή</a:t>
            </a:r>
            <a:r>
              <a:rPr lang="el-GR" sz="900" b="1" spc="-35" dirty="0">
                <a:cs typeface="Calibri"/>
              </a:rPr>
              <a:t> </a:t>
            </a:r>
            <a:r>
              <a:rPr lang="el-GR" sz="900" b="1" spc="-5" dirty="0">
                <a:cs typeface="Calibri"/>
              </a:rPr>
              <a:t>επιθηλιοειδή μορφολογία</a:t>
            </a:r>
            <a:endParaRPr lang="el-GR" sz="900" b="1" dirty="0">
              <a:cs typeface="Calibri"/>
            </a:endParaRPr>
          </a:p>
          <a:p>
            <a:endParaRPr lang="el-GR" sz="9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1187624" y="3049215"/>
            <a:ext cx="6624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b="1" dirty="0" err="1"/>
              <a:t>Ατρακτοκυτταρική</a:t>
            </a:r>
            <a:r>
              <a:rPr lang="el-GR" sz="1400" b="1" dirty="0"/>
              <a:t> μορφολογία ( κυρίως σε </a:t>
            </a:r>
            <a:r>
              <a:rPr lang="el-GR" sz="1400" b="1" dirty="0" err="1"/>
              <a:t>μετεμμηνοπαυσιακές</a:t>
            </a:r>
            <a:r>
              <a:rPr lang="el-GR" sz="1400" b="1" dirty="0"/>
              <a:t> γυναίκες)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6191672" y="6244570"/>
            <a:ext cx="2952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108520" y="171400"/>
            <a:ext cx="9361040" cy="528400"/>
          </a:xfrm>
        </p:spPr>
        <p:txBody>
          <a:bodyPr/>
          <a:lstStyle/>
          <a:p>
            <a:pPr algn="ctr"/>
            <a:r>
              <a:rPr lang="el-GR" dirty="0" err="1"/>
              <a:t>Αγγειομυοϊνοβλάστωμα</a:t>
            </a:r>
            <a:r>
              <a:rPr lang="el-GR" dirty="0"/>
              <a:t> - </a:t>
            </a:r>
            <a:r>
              <a:rPr lang="el-GR" dirty="0" err="1"/>
              <a:t>Ανοσοφαινότυπος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1835696" y="180020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1.83 who page 79 + </a:t>
            </a:r>
            <a:r>
              <a:rPr lang="en-US" dirty="0" err="1"/>
              <a:t>enzinger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3707904" y="4680520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n-US" b="1" dirty="0"/>
              <a:t>ER, PR + 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n-US" b="1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n-US" b="1" dirty="0"/>
              <a:t>SMA -/+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n-US" b="1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n-US" b="1" dirty="0"/>
              <a:t>CD34 -/+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n-US" b="1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/>
              <a:t>Δεσμίνη</a:t>
            </a:r>
            <a:r>
              <a:rPr lang="el-GR" b="1" dirty="0"/>
              <a:t> + </a:t>
            </a:r>
          </a:p>
        </p:txBody>
      </p:sp>
      <p:pic>
        <p:nvPicPr>
          <p:cNvPr id="57346" name="Picture 2" descr="C:\Users\User\Desktop\Ινοβλστικός\1.83wh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20080"/>
            <a:ext cx="6984776" cy="3798738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6191672" y="6597352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971600" y="3960440"/>
            <a:ext cx="32403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Διάχυτη έκφραση </a:t>
            </a:r>
            <a:r>
              <a:rPr lang="el-GR" b="1" dirty="0" err="1"/>
              <a:t>δεσμίνης</a:t>
            </a:r>
            <a:r>
              <a:rPr lang="el-GR" b="1" dirty="0"/>
              <a:t>  σταθερό εύρημα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164296"/>
            <a:ext cx="8364900" cy="528400"/>
          </a:xfrm>
        </p:spPr>
        <p:txBody>
          <a:bodyPr/>
          <a:lstStyle/>
          <a:p>
            <a:pPr algn="ctr"/>
            <a:r>
              <a:rPr lang="el-GR" sz="2800" dirty="0" err="1"/>
              <a:t>Αγγειομυοϊνοβλάστωμα</a:t>
            </a:r>
            <a:r>
              <a:rPr lang="el-GR" sz="2800" dirty="0"/>
              <a:t> – Κριτήρια Διάγνωσης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1259632" y="2420888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Εντόπιση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 err="1">
                <a:solidFill>
                  <a:schemeClr val="accent1"/>
                </a:solidFill>
              </a:rPr>
              <a:t>Ανοσοφαινότυπος</a:t>
            </a:r>
            <a:r>
              <a:rPr lang="el-GR" b="1" dirty="0">
                <a:solidFill>
                  <a:schemeClr val="accent1"/>
                </a:solidFill>
              </a:rPr>
              <a:t>:</a:t>
            </a:r>
            <a:r>
              <a:rPr lang="el-GR" dirty="0"/>
              <a:t> </a:t>
            </a:r>
            <a:r>
              <a:rPr lang="el-GR" b="1" dirty="0" err="1"/>
              <a:t>Δεσμίνη</a:t>
            </a:r>
            <a:r>
              <a:rPr lang="el-GR" dirty="0"/>
              <a:t> Θετική</a:t>
            </a:r>
          </a:p>
          <a:p>
            <a:endParaRPr lang="el-GR" dirty="0"/>
          </a:p>
          <a:p>
            <a:r>
              <a:rPr lang="el-GR" b="1" dirty="0">
                <a:solidFill>
                  <a:schemeClr val="accent1"/>
                </a:solidFill>
              </a:rPr>
              <a:t>Ιστολογική εικόνα: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3384376" y="3501008"/>
            <a:ext cx="579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Προβάλλοντα αγγεία, </a:t>
            </a:r>
            <a:r>
              <a:rPr lang="el-GR" b="1" dirty="0" err="1"/>
              <a:t>περιαγγειακή</a:t>
            </a:r>
            <a:r>
              <a:rPr lang="el-GR" b="1" dirty="0"/>
              <a:t> διάταξη</a:t>
            </a:r>
            <a:r>
              <a:rPr lang="el-GR" dirty="0"/>
              <a:t>, </a:t>
            </a:r>
            <a:r>
              <a:rPr lang="el-GR" dirty="0" err="1"/>
              <a:t>ατρακτόμορφων</a:t>
            </a:r>
            <a:r>
              <a:rPr lang="el-GR" dirty="0"/>
              <a:t> ή </a:t>
            </a:r>
            <a:r>
              <a:rPr lang="el-GR" dirty="0" err="1"/>
              <a:t>επιθηλιοειδών</a:t>
            </a:r>
            <a:r>
              <a:rPr lang="el-GR" dirty="0"/>
              <a:t> συχνά </a:t>
            </a:r>
            <a:r>
              <a:rPr lang="el-GR" b="1" dirty="0"/>
              <a:t>πολυπύρηνων</a:t>
            </a:r>
            <a:r>
              <a:rPr lang="el-GR" dirty="0"/>
              <a:t> κυττάρων</a:t>
            </a:r>
          </a:p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458772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l-GR" spc="-15" dirty="0" err="1"/>
              <a:t>Κυτταροβριθές</a:t>
            </a:r>
            <a:r>
              <a:rPr lang="el-GR" spc="-15" dirty="0"/>
              <a:t> </a:t>
            </a:r>
            <a:r>
              <a:rPr lang="el-GR" spc="-15" dirty="0" err="1"/>
              <a:t>Αγγειοϊνωμα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144016" y="3861048"/>
            <a:ext cx="8892480" cy="3059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50000"/>
              </a:lnSpc>
              <a:spcBef>
                <a:spcPts val="100"/>
              </a:spcBef>
            </a:pPr>
            <a:r>
              <a:rPr sz="1800" dirty="0">
                <a:cs typeface="Calibri"/>
              </a:rPr>
              <a:t>Καλόηθες</a:t>
            </a:r>
            <a:r>
              <a:rPr sz="1800" spc="-4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ινοβλαστικό</a:t>
            </a:r>
            <a:r>
              <a:rPr sz="1800" spc="-30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νεόπλασμα</a:t>
            </a:r>
            <a:r>
              <a:rPr sz="1800" spc="-10" dirty="0">
                <a:cs typeface="Calibri"/>
              </a:rPr>
              <a:t>.</a:t>
            </a:r>
            <a:endParaRPr sz="1800" dirty="0">
              <a:cs typeface="Calibri"/>
            </a:endParaRPr>
          </a:p>
          <a:p>
            <a:pPr marL="38100">
              <a:lnSpc>
                <a:spcPct val="150000"/>
              </a:lnSpc>
            </a:pP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cs typeface="Calibri"/>
              </a:rPr>
              <a:t>επιπολής</a:t>
            </a:r>
            <a:r>
              <a:rPr sz="1800" b="1" spc="-10" dirty="0">
                <a:cs typeface="Calibri"/>
              </a:rPr>
              <a:t> </a:t>
            </a:r>
            <a:r>
              <a:rPr sz="1800" b="1" spc="-15" dirty="0">
                <a:cs typeface="Calibri"/>
              </a:rPr>
              <a:t>μαλακά</a:t>
            </a:r>
            <a:r>
              <a:rPr sz="1800" b="1" spc="-1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μόρια αιδοίου, βουβωνο-οσχεϊκής</a:t>
            </a:r>
            <a:r>
              <a:rPr sz="1800" b="1" spc="-1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περιοχής,</a:t>
            </a:r>
            <a:r>
              <a:rPr sz="1800" b="1" spc="-10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όσχεο</a:t>
            </a:r>
            <a:r>
              <a:rPr sz="1800" b="1" dirty="0">
                <a:cs typeface="Calibri"/>
              </a:rPr>
              <a:t>.</a:t>
            </a:r>
          </a:p>
          <a:p>
            <a:pPr marL="38100">
              <a:lnSpc>
                <a:spcPct val="150000"/>
              </a:lnSpc>
            </a:pP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Αιτιολογία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dirty="0">
                <a:cs typeface="Calibri"/>
              </a:rPr>
              <a:t>οι</a:t>
            </a:r>
            <a:r>
              <a:rPr sz="1800" spc="-5" dirty="0">
                <a:cs typeface="Calibri"/>
              </a:rPr>
              <a:t> υποδοχείς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ER </a:t>
            </a:r>
            <a:r>
              <a:rPr sz="1800" spc="-20" dirty="0">
                <a:cs typeface="Calibri"/>
              </a:rPr>
              <a:t>και</a:t>
            </a:r>
            <a:r>
              <a:rPr sz="1800" spc="5" dirty="0">
                <a:cs typeface="Calibri"/>
              </a:rPr>
              <a:t> </a:t>
            </a:r>
            <a:r>
              <a:rPr sz="1800" dirty="0">
                <a:cs typeface="Calibri"/>
              </a:rPr>
              <a:t>PR</a:t>
            </a:r>
            <a:r>
              <a:rPr sz="1800" spc="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φαίνεται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να</a:t>
            </a:r>
            <a:r>
              <a:rPr sz="180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παίζουν</a:t>
            </a:r>
            <a:r>
              <a:rPr sz="1800" spc="-2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ρόλο</a:t>
            </a:r>
            <a:r>
              <a:rPr sz="1800" spc="-5" dirty="0">
                <a:cs typeface="Calibri"/>
              </a:rPr>
              <a:t>.</a:t>
            </a:r>
            <a:endParaRPr sz="1800" dirty="0">
              <a:cs typeface="Calibri"/>
            </a:endParaRPr>
          </a:p>
          <a:p>
            <a:pPr marL="38100" marR="542925"/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</a:t>
            </a: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1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dirty="0">
                <a:cs typeface="Calibri"/>
              </a:rPr>
              <a:t>ανώδυνος,</a:t>
            </a:r>
            <a:r>
              <a:rPr sz="1800" spc="-10" dirty="0">
                <a:cs typeface="Calibri"/>
              </a:rPr>
              <a:t> περιγεγραμμένος</a:t>
            </a:r>
            <a:r>
              <a:rPr sz="1800" spc="-2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όγκος,</a:t>
            </a:r>
            <a:r>
              <a:rPr sz="1800" spc="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βραδεία</a:t>
            </a:r>
            <a:r>
              <a:rPr sz="1800" spc="5" dirty="0">
                <a:cs typeface="Calibri"/>
              </a:rPr>
              <a:t> </a:t>
            </a:r>
            <a:r>
              <a:rPr sz="1800" dirty="0">
                <a:cs typeface="Calibri"/>
              </a:rPr>
              <a:t>ανάπτυξη, </a:t>
            </a:r>
            <a:r>
              <a:rPr sz="1800" spc="-395" dirty="0">
                <a:cs typeface="Calibri"/>
              </a:rPr>
              <a:t> </a:t>
            </a:r>
            <a:r>
              <a:rPr sz="1800" dirty="0">
                <a:cs typeface="Calibri"/>
              </a:rPr>
              <a:t>0,6-25 εκ.</a:t>
            </a:r>
            <a:r>
              <a:rPr sz="1800" spc="-1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Υποδύεται </a:t>
            </a:r>
            <a:r>
              <a:rPr sz="1800" dirty="0">
                <a:cs typeface="Calibri"/>
              </a:rPr>
              <a:t>κήλη</a:t>
            </a:r>
            <a:r>
              <a:rPr sz="1800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ή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υδροκήλη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(άνδρες)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ή</a:t>
            </a:r>
            <a:r>
              <a:rPr sz="1800" spc="2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βαρθολίνειο</a:t>
            </a:r>
            <a:r>
              <a:rPr sz="1800" spc="-2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αδένα</a:t>
            </a:r>
            <a:r>
              <a:rPr sz="1800" spc="-5" dirty="0">
                <a:cs typeface="Calibri"/>
              </a:rPr>
              <a:t>.</a:t>
            </a:r>
            <a:endParaRPr sz="1800" dirty="0">
              <a:cs typeface="Calibri"/>
            </a:endParaRPr>
          </a:p>
          <a:p>
            <a:pPr marL="38100" marR="2959100">
              <a:lnSpc>
                <a:spcPct val="150000"/>
              </a:lnSpc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10" dirty="0">
                <a:cs typeface="Calibri"/>
              </a:rPr>
              <a:t>Γυναίκες</a:t>
            </a:r>
            <a:r>
              <a:rPr sz="1800" spc="20" dirty="0">
                <a:cs typeface="Calibri"/>
              </a:rPr>
              <a:t> </a:t>
            </a:r>
            <a:r>
              <a:rPr sz="1800" dirty="0">
                <a:cs typeface="Calibri"/>
              </a:rPr>
              <a:t>5</a:t>
            </a:r>
            <a:r>
              <a:rPr sz="1800" baseline="25462" dirty="0">
                <a:cs typeface="Calibri"/>
              </a:rPr>
              <a:t>η</a:t>
            </a:r>
            <a:r>
              <a:rPr sz="1800" spc="195" baseline="25462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δεκαετία. </a:t>
            </a:r>
            <a:r>
              <a:rPr sz="1800" dirty="0">
                <a:cs typeface="Calibri"/>
              </a:rPr>
              <a:t>Άνδρες</a:t>
            </a:r>
            <a:r>
              <a:rPr sz="1800" spc="-5" dirty="0">
                <a:cs typeface="Calibri"/>
              </a:rPr>
              <a:t> </a:t>
            </a:r>
            <a:r>
              <a:rPr sz="1800" dirty="0">
                <a:cs typeface="Calibri"/>
              </a:rPr>
              <a:t>7</a:t>
            </a:r>
            <a:r>
              <a:rPr sz="1800" baseline="25462" dirty="0">
                <a:cs typeface="Calibri"/>
              </a:rPr>
              <a:t>η</a:t>
            </a:r>
            <a:r>
              <a:rPr sz="1800" spc="217" baseline="25462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δεκαετία. </a:t>
            </a:r>
            <a:r>
              <a:rPr sz="1800" spc="-395" dirty="0">
                <a:cs typeface="Calibri"/>
              </a:rPr>
              <a:t> </a:t>
            </a:r>
            <a:r>
              <a:rPr sz="1800" b="1" spc="-5" dirty="0" err="1">
                <a:solidFill>
                  <a:schemeClr val="accent1"/>
                </a:solidFill>
                <a:cs typeface="Calibri"/>
              </a:rPr>
              <a:t>Υποτροπή</a:t>
            </a:r>
            <a:r>
              <a:rPr sz="1800" b="1" spc="-1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πολύ</a:t>
            </a:r>
            <a:r>
              <a:rPr sz="1800" b="1" spc="-4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chemeClr val="accent1"/>
                </a:solidFill>
                <a:cs typeface="Calibri"/>
              </a:rPr>
              <a:t>σπάνια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.</a:t>
            </a:r>
            <a:endParaRPr lang="el-GR" sz="1800" b="1" spc="-5" dirty="0">
              <a:solidFill>
                <a:schemeClr val="accent1"/>
              </a:solidFill>
              <a:cs typeface="Calibri"/>
            </a:endParaRPr>
          </a:p>
          <a:p>
            <a:pPr marL="38100" marR="2959100">
              <a:lnSpc>
                <a:spcPct val="150000"/>
              </a:lnSpc>
            </a:pPr>
            <a:r>
              <a:rPr lang="el-GR" b="1" spc="-5" dirty="0">
                <a:solidFill>
                  <a:schemeClr val="accent1"/>
                </a:solidFill>
                <a:cs typeface="Calibri"/>
              </a:rPr>
              <a:t>Μακροσκοπική εικόνα: </a:t>
            </a:r>
            <a:r>
              <a:rPr lang="el-GR" spc="-5" dirty="0">
                <a:cs typeface="Calibri"/>
              </a:rPr>
              <a:t>Συνήθως </a:t>
            </a:r>
            <a:r>
              <a:rPr lang="el-GR" b="1" spc="-5" dirty="0">
                <a:cs typeface="Calibri"/>
              </a:rPr>
              <a:t>καλά περιγεγραμμένο</a:t>
            </a:r>
            <a:endParaRPr sz="1800" b="1" dirty="0">
              <a:cs typeface="Calibri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979712" y="83671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17.11 </a:t>
            </a:r>
            <a:r>
              <a:rPr lang="en-US" dirty="0" err="1"/>
              <a:t>Hornick</a:t>
            </a:r>
            <a:endParaRPr lang="el-GR" dirty="0"/>
          </a:p>
        </p:txBody>
      </p:sp>
      <p:pic>
        <p:nvPicPr>
          <p:cNvPr id="18434" name="Picture 2" descr="C:\Users\User\Desktop\Ινοβλαστικός\17.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20688"/>
            <a:ext cx="5616624" cy="3312367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520" y="0"/>
            <a:ext cx="8316416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l-GR" spc="-15" dirty="0" err="1"/>
              <a:t>Κυτταροβριθές</a:t>
            </a:r>
            <a:r>
              <a:rPr lang="el-GR" spc="-15" dirty="0"/>
              <a:t> </a:t>
            </a:r>
            <a:r>
              <a:rPr lang="el-GR" spc="-15" dirty="0" err="1"/>
              <a:t>Αγγειοϊνωμα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395536" y="4221088"/>
            <a:ext cx="7195257" cy="334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0" indent="-527050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</a:pPr>
            <a:r>
              <a:rPr lang="el-GR" spc="-5" dirty="0">
                <a:cs typeface="Calibri"/>
              </a:rPr>
              <a:t>Ο</a:t>
            </a:r>
            <a:r>
              <a:rPr sz="1800" spc="-5" dirty="0" err="1">
                <a:cs typeface="Calibri"/>
              </a:rPr>
              <a:t>ιδηματώδες</a:t>
            </a:r>
            <a:r>
              <a:rPr sz="1800" spc="-15" dirty="0">
                <a:cs typeface="Calibri"/>
              </a:rPr>
              <a:t> </a:t>
            </a:r>
            <a:r>
              <a:rPr sz="1800" dirty="0" err="1">
                <a:cs typeface="Calibri"/>
              </a:rPr>
              <a:t>έως</a:t>
            </a:r>
            <a:r>
              <a:rPr sz="1800" spc="-15" dirty="0">
                <a:cs typeface="Calibri"/>
              </a:rPr>
              <a:t> </a:t>
            </a:r>
            <a:r>
              <a:rPr lang="el-GR" spc="-5" dirty="0" err="1">
                <a:cs typeface="Calibri"/>
              </a:rPr>
              <a:t>κολλαγονώδες</a:t>
            </a:r>
            <a:r>
              <a:rPr sz="1800" spc="-10" dirty="0">
                <a:cs typeface="Calibri"/>
              </a:rPr>
              <a:t> </a:t>
            </a:r>
            <a:r>
              <a:rPr sz="1800" dirty="0" err="1">
                <a:cs typeface="Calibri"/>
              </a:rPr>
              <a:t>στρώμα</a:t>
            </a:r>
            <a:endParaRPr lang="el-GR" sz="1800" spc="-15" dirty="0">
              <a:cs typeface="Calibri"/>
            </a:endParaRPr>
          </a:p>
          <a:p>
            <a:pPr marL="539750" indent="-527050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</a:pPr>
            <a:endParaRPr sz="1800" dirty="0">
              <a:cs typeface="Calibri"/>
            </a:endParaRPr>
          </a:p>
          <a:p>
            <a:pPr marL="539750" indent="-527050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>
                <a:cs typeface="Calibri"/>
              </a:rPr>
              <a:t>Μ</a:t>
            </a:r>
            <a:r>
              <a:rPr sz="1800" b="1" spc="-5" dirty="0" err="1">
                <a:cs typeface="Calibri"/>
              </a:rPr>
              <a:t>έτρια</a:t>
            </a:r>
            <a:r>
              <a:rPr sz="1800" b="1" spc="-5" dirty="0">
                <a:cs typeface="Calibri"/>
              </a:rPr>
              <a:t> </a:t>
            </a:r>
            <a:r>
              <a:rPr sz="1800" b="1" dirty="0">
                <a:cs typeface="Calibri"/>
              </a:rPr>
              <a:t>ή</a:t>
            </a:r>
            <a:r>
              <a:rPr sz="1800" b="1" spc="-5" dirty="0">
                <a:cs typeface="Calibri"/>
              </a:rPr>
              <a:t> </a:t>
            </a:r>
            <a:r>
              <a:rPr lang="el-GR" b="1" dirty="0">
                <a:cs typeface="Calibri"/>
              </a:rPr>
              <a:t>ικανή </a:t>
            </a:r>
            <a:r>
              <a:rPr sz="1800" b="1" spc="-5" dirty="0">
                <a:cs typeface="Calibri"/>
              </a:rPr>
              <a:t>κυτταροβρίθεια</a:t>
            </a:r>
            <a:endParaRPr lang="el-GR" sz="1800" b="1" spc="-10" dirty="0">
              <a:cs typeface="Calibri"/>
            </a:endParaRPr>
          </a:p>
          <a:p>
            <a:pPr marL="539750" indent="-527050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endParaRPr sz="1800" dirty="0">
              <a:cs typeface="Calibri"/>
            </a:endParaRPr>
          </a:p>
          <a:p>
            <a:pPr marL="539750" indent="-527050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>
                <a:cs typeface="Calibri"/>
              </a:rPr>
              <a:t>Δ</a:t>
            </a:r>
            <a:r>
              <a:rPr sz="1800" b="1" spc="-5" dirty="0" err="1">
                <a:cs typeface="Calibri"/>
              </a:rPr>
              <a:t>εσμιδωτή</a:t>
            </a:r>
            <a:r>
              <a:rPr sz="1800" b="1" spc="-5" dirty="0">
                <a:cs typeface="Calibri"/>
              </a:rPr>
              <a:t> διάταξη</a:t>
            </a:r>
            <a:r>
              <a:rPr sz="1800" b="1" spc="-2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ατρακτοειδών</a:t>
            </a:r>
            <a:r>
              <a:rPr sz="1800" b="1" spc="-3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κυττάρων</a:t>
            </a:r>
            <a:endParaRPr lang="el-GR" sz="1800" b="1" spc="-5" dirty="0">
              <a:cs typeface="Calibri"/>
            </a:endParaRPr>
          </a:p>
          <a:p>
            <a:pPr marL="539750" indent="-527050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endParaRPr sz="1800" dirty="0">
              <a:cs typeface="Calibri"/>
            </a:endParaRPr>
          </a:p>
          <a:p>
            <a:pPr marL="539750" indent="-527050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sz="1800" dirty="0">
                <a:cs typeface="Calibri"/>
              </a:rPr>
              <a:t>50% </a:t>
            </a:r>
            <a:r>
              <a:rPr sz="1800" spc="-5" dirty="0" err="1">
                <a:cs typeface="Calibri"/>
              </a:rPr>
              <a:t>εγκλωβισμένα</a:t>
            </a:r>
            <a:r>
              <a:rPr sz="1800" spc="-20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λιποκύτταρα</a:t>
            </a:r>
            <a:endParaRPr lang="el-GR" sz="1800" spc="-5" dirty="0">
              <a:cs typeface="Calibri"/>
            </a:endParaRPr>
          </a:p>
          <a:p>
            <a:pPr marL="539750" indent="-527050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endParaRPr lang="el-GR" spc="-5" dirty="0">
              <a:cs typeface="Calibri"/>
            </a:endParaRPr>
          </a:p>
          <a:p>
            <a:pPr marL="539750" indent="-527050">
              <a:buClr>
                <a:schemeClr val="accent1"/>
              </a:buClr>
              <a:buFont typeface="Arial MT"/>
              <a:buChar char="•"/>
            </a:pPr>
            <a:r>
              <a:rPr lang="el-GR" b="1" spc="-5" dirty="0">
                <a:cs typeface="Calibri"/>
              </a:rPr>
              <a:t>Άφθονα αγγεία</a:t>
            </a:r>
            <a:r>
              <a:rPr lang="el-GR" b="1" spc="-25" dirty="0">
                <a:cs typeface="Calibri"/>
              </a:rPr>
              <a:t> </a:t>
            </a:r>
            <a:r>
              <a:rPr lang="el-GR" b="1" dirty="0">
                <a:cs typeface="Calibri"/>
              </a:rPr>
              <a:t>με</a:t>
            </a:r>
            <a:r>
              <a:rPr lang="el-GR" b="1" spc="5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υαλοειδοποίηση</a:t>
            </a:r>
            <a:r>
              <a:rPr lang="el-GR" b="1" spc="-55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του</a:t>
            </a:r>
            <a:r>
              <a:rPr lang="el-GR" b="1" spc="-10" dirty="0">
                <a:cs typeface="Calibri"/>
              </a:rPr>
              <a:t> τοιχώματος</a:t>
            </a:r>
            <a:r>
              <a:rPr lang="el-GR" b="1" spc="-25" dirty="0">
                <a:cs typeface="Calibri"/>
              </a:rPr>
              <a:t>!</a:t>
            </a:r>
            <a:endParaRPr lang="el-GR" b="1" dirty="0">
              <a:cs typeface="Calibri"/>
            </a:endParaRPr>
          </a:p>
          <a:p>
            <a:pPr marL="539750" indent="-527050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endParaRPr lang="el-GR" sz="1800" spc="-5" dirty="0">
              <a:cs typeface="Calibri"/>
            </a:endParaRPr>
          </a:p>
          <a:p>
            <a:pPr marL="539750" indent="-527050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endParaRPr lang="el-GR" spc="-5" dirty="0">
              <a:cs typeface="Calibri"/>
            </a:endParaRPr>
          </a:p>
          <a:p>
            <a:pPr marL="539750" indent="-527050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endParaRPr sz="1800" dirty="0">
              <a:cs typeface="Calibri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39552" y="134076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17.12 </a:t>
            </a:r>
            <a:r>
              <a:rPr lang="en-US" dirty="0" err="1"/>
              <a:t>hornick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364088" y="112474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15.33 </a:t>
            </a:r>
            <a:r>
              <a:rPr lang="en-US" dirty="0" err="1"/>
              <a:t>Enzinger</a:t>
            </a:r>
            <a:endParaRPr lang="el-GR" dirty="0"/>
          </a:p>
        </p:txBody>
      </p:sp>
      <p:pic>
        <p:nvPicPr>
          <p:cNvPr id="19458" name="Picture 2" descr="C:\Users\User\Desktop\Ινοβλαστικός\17.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76672"/>
            <a:ext cx="4860032" cy="3800475"/>
          </a:xfrm>
          <a:prstGeom prst="rect">
            <a:avLst/>
          </a:prstGeom>
          <a:noFill/>
        </p:spPr>
      </p:pic>
      <p:pic>
        <p:nvPicPr>
          <p:cNvPr id="19459" name="Picture 3" descr="C:\Users\User\Desktop\Ινοβλαστικός\15.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5184576" cy="3816424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191672" y="6316578"/>
            <a:ext cx="2952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1600" y="0"/>
            <a:ext cx="7632848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l-GR" spc="-15" dirty="0" err="1"/>
              <a:t>Κυτταροβριθές</a:t>
            </a:r>
            <a:r>
              <a:rPr lang="el-GR" spc="-15" dirty="0"/>
              <a:t> </a:t>
            </a:r>
            <a:r>
              <a:rPr lang="el-GR" spc="-15" dirty="0" err="1"/>
              <a:t>Αγγειοϊνωμα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755576" y="4163546"/>
            <a:ext cx="8388424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9263" indent="-436563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b="1" spc="-5" dirty="0" err="1">
                <a:cs typeface="Calibri"/>
              </a:rPr>
              <a:t>Νοεπλασματικά</a:t>
            </a:r>
            <a:r>
              <a:rPr lang="el-GR" b="1" spc="-5" dirty="0">
                <a:cs typeface="Calibri"/>
              </a:rPr>
              <a:t> κύτταρα με σ</a:t>
            </a:r>
            <a:r>
              <a:rPr b="1" spc="-5" dirty="0" err="1">
                <a:cs typeface="Calibri"/>
              </a:rPr>
              <a:t>τρογγυλο</a:t>
            </a:r>
            <a:r>
              <a:rPr lang="el-GR" b="1" spc="-5" dirty="0" err="1">
                <a:cs typeface="Calibri"/>
              </a:rPr>
              <a:t>ύς</a:t>
            </a:r>
            <a:r>
              <a:rPr lang="el-GR" b="1" spc="-5" dirty="0">
                <a:cs typeface="Calibri"/>
              </a:rPr>
              <a:t> </a:t>
            </a:r>
            <a:r>
              <a:rPr b="1" spc="-40" dirty="0">
                <a:cs typeface="Calibri"/>
              </a:rPr>
              <a:t> </a:t>
            </a:r>
            <a:r>
              <a:rPr b="1" dirty="0">
                <a:cs typeface="Calibri"/>
              </a:rPr>
              <a:t>ή</a:t>
            </a:r>
            <a:r>
              <a:rPr b="1" spc="-10" dirty="0">
                <a:cs typeface="Calibri"/>
              </a:rPr>
              <a:t> </a:t>
            </a:r>
            <a:r>
              <a:rPr b="1" spc="-5" dirty="0">
                <a:cs typeface="Calibri"/>
              </a:rPr>
              <a:t>ατρακτοειδείς</a:t>
            </a:r>
            <a:r>
              <a:rPr b="1" spc="-30" dirty="0">
                <a:cs typeface="Calibri"/>
              </a:rPr>
              <a:t> </a:t>
            </a:r>
            <a:r>
              <a:rPr b="1" spc="-5" dirty="0">
                <a:cs typeface="Calibri"/>
              </a:rPr>
              <a:t>πυρήνες,</a:t>
            </a:r>
            <a:r>
              <a:rPr b="1" spc="-45" dirty="0">
                <a:cs typeface="Calibri"/>
              </a:rPr>
              <a:t> </a:t>
            </a:r>
            <a:r>
              <a:rPr b="1" spc="-5" dirty="0" err="1">
                <a:cs typeface="Calibri"/>
              </a:rPr>
              <a:t>μικρό</a:t>
            </a:r>
            <a:r>
              <a:rPr b="1" spc="-5" dirty="0">
                <a:cs typeface="Calibri"/>
              </a:rPr>
              <a:t> </a:t>
            </a:r>
            <a:r>
              <a:rPr b="1" spc="-5" dirty="0" err="1">
                <a:cs typeface="Calibri"/>
              </a:rPr>
              <a:t>πυρήνιο</a:t>
            </a:r>
            <a:r>
              <a:rPr lang="el-GR" b="1" spc="-5" dirty="0">
                <a:cs typeface="Calibri"/>
              </a:rPr>
              <a:t> και </a:t>
            </a:r>
            <a:r>
              <a:rPr lang="el-GR" b="1" dirty="0">
                <a:cs typeface="Calibri"/>
              </a:rPr>
              <a:t> </a:t>
            </a:r>
            <a:r>
              <a:rPr lang="el-GR" b="1" spc="-15" dirty="0">
                <a:cs typeface="Calibri"/>
              </a:rPr>
              <a:t>λ</a:t>
            </a:r>
            <a:r>
              <a:rPr b="1" spc="-15" dirty="0" err="1">
                <a:cs typeface="Calibri"/>
              </a:rPr>
              <a:t>ίγο</a:t>
            </a:r>
            <a:r>
              <a:rPr b="1" spc="-30" dirty="0">
                <a:cs typeface="Calibri"/>
              </a:rPr>
              <a:t> </a:t>
            </a:r>
            <a:r>
              <a:rPr b="1" spc="-5" dirty="0">
                <a:cs typeface="Calibri"/>
              </a:rPr>
              <a:t>ηωσινόφιλο</a:t>
            </a:r>
            <a:r>
              <a:rPr b="1" spc="-15" dirty="0">
                <a:cs typeface="Calibri"/>
              </a:rPr>
              <a:t> </a:t>
            </a:r>
            <a:r>
              <a:rPr b="1" spc="-10" dirty="0">
                <a:cs typeface="Calibri"/>
              </a:rPr>
              <a:t>πρωτόπλασμα</a:t>
            </a:r>
            <a:endParaRPr b="1" dirty="0">
              <a:cs typeface="Calibri"/>
            </a:endParaRPr>
          </a:p>
          <a:p>
            <a:pPr marL="449263" indent="-4365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b="1" spc="-5" dirty="0">
                <a:cs typeface="Calibri"/>
              </a:rPr>
              <a:t>Α</a:t>
            </a:r>
            <a:r>
              <a:rPr b="1" spc="-5" dirty="0" err="1">
                <a:cs typeface="Calibri"/>
              </a:rPr>
              <a:t>ρκετά</a:t>
            </a:r>
            <a:r>
              <a:rPr b="1" spc="-30" dirty="0">
                <a:cs typeface="Calibri"/>
              </a:rPr>
              <a:t> </a:t>
            </a:r>
            <a:r>
              <a:rPr b="1" spc="-5" dirty="0">
                <a:cs typeface="Calibri"/>
              </a:rPr>
              <a:t>μαστοκύτταρα</a:t>
            </a:r>
            <a:endParaRPr b="1" dirty="0">
              <a:cs typeface="Calibri"/>
            </a:endParaRPr>
          </a:p>
          <a:p>
            <a:pPr marL="449263" indent="-4365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spc="-5" dirty="0">
                <a:cs typeface="Calibri"/>
              </a:rPr>
              <a:t>Α</a:t>
            </a:r>
            <a:r>
              <a:rPr spc="-5" dirty="0" err="1">
                <a:cs typeface="Calibri"/>
              </a:rPr>
              <a:t>πουσία</a:t>
            </a:r>
            <a:r>
              <a:rPr spc="-85" dirty="0">
                <a:cs typeface="Calibri"/>
              </a:rPr>
              <a:t> </a:t>
            </a:r>
            <a:r>
              <a:rPr dirty="0" err="1">
                <a:cs typeface="Calibri"/>
              </a:rPr>
              <a:t>ατυπίας</a:t>
            </a:r>
            <a:r>
              <a:rPr lang="el-GR" dirty="0">
                <a:cs typeface="Calibri"/>
              </a:rPr>
              <a:t>, ήπια μιτωτική δραστηριότητα</a:t>
            </a:r>
            <a:endParaRPr dirty="0">
              <a:cs typeface="Calibri"/>
            </a:endParaRPr>
          </a:p>
          <a:p>
            <a:pPr marL="449263" indent="-4365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spc="-5" dirty="0">
                <a:cs typeface="Calibri"/>
              </a:rPr>
              <a:t>Ενίοτε αθροίσεις λεμφοκυττάρων, </a:t>
            </a:r>
            <a:r>
              <a:rPr spc="-15" dirty="0" err="1">
                <a:cs typeface="Calibri"/>
              </a:rPr>
              <a:t>εκφυλιστικ</a:t>
            </a:r>
            <a:r>
              <a:rPr lang="el-GR" spc="-15" dirty="0">
                <a:cs typeface="Calibri"/>
              </a:rPr>
              <a:t>ή </a:t>
            </a:r>
            <a:r>
              <a:rPr dirty="0" err="1">
                <a:cs typeface="Calibri"/>
              </a:rPr>
              <a:t>ατυπία</a:t>
            </a:r>
            <a:endParaRPr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l-GR" spc="-10" dirty="0">
                <a:cs typeface="Calibri"/>
              </a:rPr>
              <a:t>Σ</a:t>
            </a:r>
            <a:r>
              <a:rPr spc="-10" dirty="0" err="1">
                <a:cs typeface="Calibri"/>
              </a:rPr>
              <a:t>αρκωματώδη</a:t>
            </a:r>
            <a:r>
              <a:rPr lang="el-GR" spc="-10" dirty="0">
                <a:cs typeface="Calibri"/>
              </a:rPr>
              <a:t>ς</a:t>
            </a:r>
            <a:r>
              <a:rPr spc="5" dirty="0">
                <a:cs typeface="Calibri"/>
              </a:rPr>
              <a:t> </a:t>
            </a:r>
            <a:r>
              <a:rPr spc="-10" dirty="0">
                <a:cs typeface="Calibri"/>
              </a:rPr>
              <a:t>εξαλλαγή,</a:t>
            </a:r>
            <a:r>
              <a:rPr spc="-30" dirty="0">
                <a:cs typeface="Calibri"/>
              </a:rPr>
              <a:t> </a:t>
            </a:r>
            <a:r>
              <a:rPr lang="el-GR" spc="-30" dirty="0">
                <a:cs typeface="Calibri"/>
              </a:rPr>
              <a:t>σπάνια </a:t>
            </a:r>
            <a:r>
              <a:rPr spc="-10" dirty="0" err="1">
                <a:cs typeface="Calibri"/>
              </a:rPr>
              <a:t>κυρίως</a:t>
            </a:r>
            <a:r>
              <a:rPr spc="-5" dirty="0">
                <a:cs typeface="Calibri"/>
              </a:rPr>
              <a:t> αιδοίο.</a:t>
            </a:r>
            <a:endParaRPr dirty="0">
              <a:cs typeface="Calibri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627784" y="90872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15,34 </a:t>
            </a:r>
            <a:r>
              <a:rPr lang="en-US" dirty="0" err="1"/>
              <a:t>enzinger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20483" name="Picture 3" descr="C:\Users\User\Desktop\Ινοβλαστικός\15.34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549080"/>
            <a:ext cx="4609816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7664" y="101956"/>
            <a:ext cx="6010500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l-GR" spc="-15" dirty="0" err="1"/>
              <a:t>Κυτταροβριθές</a:t>
            </a:r>
            <a:r>
              <a:rPr lang="el-GR" spc="-15" dirty="0"/>
              <a:t> </a:t>
            </a:r>
            <a:r>
              <a:rPr lang="el-GR" spc="-15" dirty="0" err="1"/>
              <a:t>Αγγειοΐνωμα</a:t>
            </a:r>
            <a:endParaRPr sz="3200" dirty="0"/>
          </a:p>
        </p:txBody>
      </p:sp>
      <p:sp>
        <p:nvSpPr>
          <p:cNvPr id="11" name="object 11"/>
          <p:cNvSpPr txBox="1"/>
          <p:nvPr/>
        </p:nvSpPr>
        <p:spPr>
          <a:xfrm>
            <a:off x="4858258" y="3717032"/>
            <a:ext cx="4285742" cy="262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3545" indent="1002665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chemeClr val="accent1"/>
                </a:solidFill>
                <a:cs typeface="Calibri"/>
              </a:rPr>
              <a:t>Αν</a:t>
            </a:r>
            <a:r>
              <a:rPr b="1" spc="5" dirty="0" err="1">
                <a:solidFill>
                  <a:schemeClr val="accent1"/>
                </a:solidFill>
                <a:cs typeface="Calibri"/>
              </a:rPr>
              <a:t>ο</a:t>
            </a:r>
            <a:r>
              <a:rPr b="1" spc="-5" dirty="0" err="1">
                <a:solidFill>
                  <a:schemeClr val="accent1"/>
                </a:solidFill>
                <a:cs typeface="Calibri"/>
              </a:rPr>
              <a:t>σ</a:t>
            </a:r>
            <a:r>
              <a:rPr b="1" spc="5" dirty="0" err="1">
                <a:solidFill>
                  <a:schemeClr val="accent1"/>
                </a:solidFill>
                <a:cs typeface="Calibri"/>
              </a:rPr>
              <a:t>ο</a:t>
            </a:r>
            <a:r>
              <a:rPr b="1" spc="-5" dirty="0" err="1">
                <a:solidFill>
                  <a:schemeClr val="accent1"/>
                </a:solidFill>
                <a:cs typeface="Calibri"/>
              </a:rPr>
              <a:t>φ</a:t>
            </a:r>
            <a:r>
              <a:rPr b="1" dirty="0" err="1">
                <a:solidFill>
                  <a:schemeClr val="accent1"/>
                </a:solidFill>
                <a:cs typeface="Calibri"/>
              </a:rPr>
              <a:t>α</a:t>
            </a:r>
            <a:r>
              <a:rPr b="1" spc="-35" dirty="0" err="1">
                <a:solidFill>
                  <a:schemeClr val="accent1"/>
                </a:solidFill>
                <a:cs typeface="Calibri"/>
              </a:rPr>
              <a:t>ι</a:t>
            </a:r>
            <a:r>
              <a:rPr b="1" spc="-5" dirty="0" err="1">
                <a:solidFill>
                  <a:schemeClr val="accent1"/>
                </a:solidFill>
                <a:cs typeface="Calibri"/>
              </a:rPr>
              <a:t>νότ</a:t>
            </a:r>
            <a:r>
              <a:rPr b="1" spc="-10" dirty="0" err="1">
                <a:solidFill>
                  <a:schemeClr val="accent1"/>
                </a:solidFill>
                <a:cs typeface="Calibri"/>
              </a:rPr>
              <a:t>υ</a:t>
            </a:r>
            <a:r>
              <a:rPr b="1" spc="-5" dirty="0" err="1">
                <a:solidFill>
                  <a:schemeClr val="accent1"/>
                </a:solidFill>
                <a:cs typeface="Calibri"/>
              </a:rPr>
              <a:t>π</a:t>
            </a:r>
            <a:r>
              <a:rPr b="1" dirty="0" err="1">
                <a:solidFill>
                  <a:schemeClr val="accent1"/>
                </a:solidFill>
                <a:cs typeface="Calibri"/>
              </a:rPr>
              <a:t>ος</a:t>
            </a:r>
            <a:endParaRPr lang="el-GR" b="1" dirty="0">
              <a:solidFill>
                <a:schemeClr val="accent1"/>
              </a:solidFill>
              <a:cs typeface="Calibri"/>
            </a:endParaRPr>
          </a:p>
          <a:p>
            <a:pPr marL="12700" marR="423545" indent="1002665">
              <a:lnSpc>
                <a:spcPct val="100000"/>
              </a:lnSpc>
              <a:spcBef>
                <a:spcPts val="100"/>
              </a:spcBef>
            </a:pPr>
            <a:endParaRPr lang="el-GR" b="1" dirty="0">
              <a:cs typeface="Calibri"/>
            </a:endParaRPr>
          </a:p>
          <a:p>
            <a:pPr marL="269875" marR="423545" indent="-269875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b="1" spc="-5" dirty="0">
                <a:cs typeface="Calibri"/>
              </a:rPr>
              <a:t>CD34</a:t>
            </a:r>
            <a:r>
              <a:rPr b="1" spc="-10" dirty="0">
                <a:cs typeface="Calibri"/>
              </a:rPr>
              <a:t> </a:t>
            </a:r>
            <a:r>
              <a:rPr b="1" dirty="0">
                <a:cs typeface="Calibri"/>
              </a:rPr>
              <a:t>+</a:t>
            </a:r>
            <a:r>
              <a:rPr b="1" spc="10" dirty="0">
                <a:cs typeface="Calibri"/>
              </a:rPr>
              <a:t> </a:t>
            </a:r>
            <a:r>
              <a:rPr b="1" spc="-5" dirty="0">
                <a:cs typeface="Calibri"/>
              </a:rPr>
              <a:t>30-60%</a:t>
            </a:r>
            <a:endParaRPr b="1" dirty="0">
              <a:cs typeface="Calibri"/>
            </a:endParaRPr>
          </a:p>
          <a:p>
            <a:pPr marL="269875" indent="-2698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b="1" dirty="0">
                <a:cs typeface="Calibri"/>
              </a:rPr>
              <a:t>ER</a:t>
            </a:r>
            <a:r>
              <a:rPr b="1" spc="-20" dirty="0">
                <a:cs typeface="Calibri"/>
              </a:rPr>
              <a:t> και </a:t>
            </a:r>
            <a:r>
              <a:rPr b="1" dirty="0">
                <a:cs typeface="Calibri"/>
              </a:rPr>
              <a:t>PR</a:t>
            </a:r>
            <a:r>
              <a:rPr b="1" spc="-25" dirty="0">
                <a:cs typeface="Calibri"/>
              </a:rPr>
              <a:t> </a:t>
            </a:r>
            <a:r>
              <a:rPr b="1" dirty="0">
                <a:cs typeface="Calibri"/>
              </a:rPr>
              <a:t>+</a:t>
            </a:r>
          </a:p>
          <a:p>
            <a:pPr marL="269875" indent="-269875">
              <a:lnSpc>
                <a:spcPts val="2150"/>
              </a:lnSpc>
              <a:spcBef>
                <a:spcPts val="25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b="1" dirty="0">
                <a:cs typeface="Calibri"/>
              </a:rPr>
              <a:t>SMA</a:t>
            </a:r>
            <a:r>
              <a:rPr b="1" spc="-30" dirty="0">
                <a:cs typeface="Calibri"/>
              </a:rPr>
              <a:t> </a:t>
            </a:r>
            <a:r>
              <a:rPr b="1" spc="-20" dirty="0">
                <a:cs typeface="Calibri"/>
              </a:rPr>
              <a:t>και </a:t>
            </a:r>
            <a:r>
              <a:rPr b="1" dirty="0">
                <a:cs typeface="Calibri"/>
              </a:rPr>
              <a:t>desmin</a:t>
            </a:r>
            <a:r>
              <a:rPr b="1" spc="-55" dirty="0">
                <a:cs typeface="Calibri"/>
              </a:rPr>
              <a:t> </a:t>
            </a:r>
            <a:r>
              <a:rPr b="1" dirty="0">
                <a:cs typeface="Arial"/>
              </a:rPr>
              <a:t>±</a:t>
            </a:r>
          </a:p>
          <a:p>
            <a:pPr marL="269875" indent="-269875">
              <a:lnSpc>
                <a:spcPts val="215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b="1" dirty="0">
                <a:cs typeface="Calibri"/>
              </a:rPr>
              <a:t>S-100,</a:t>
            </a:r>
            <a:r>
              <a:rPr b="1" spc="-25" dirty="0">
                <a:cs typeface="Calibri"/>
              </a:rPr>
              <a:t> </a:t>
            </a:r>
            <a:r>
              <a:rPr b="1" spc="-5" dirty="0">
                <a:cs typeface="Calibri"/>
              </a:rPr>
              <a:t>CK,</a:t>
            </a:r>
            <a:r>
              <a:rPr b="1" spc="-25" dirty="0">
                <a:cs typeface="Calibri"/>
              </a:rPr>
              <a:t> </a:t>
            </a:r>
            <a:r>
              <a:rPr b="1" dirty="0">
                <a:cs typeface="Calibri"/>
              </a:rPr>
              <a:t>p16*:</a:t>
            </a:r>
            <a:r>
              <a:rPr b="1" spc="-25" dirty="0">
                <a:cs typeface="Calibri"/>
              </a:rPr>
              <a:t> </a:t>
            </a:r>
            <a:r>
              <a:rPr b="1" spc="-5" dirty="0" err="1">
                <a:cs typeface="Calibri"/>
              </a:rPr>
              <a:t>αρνητικές</a:t>
            </a:r>
            <a:endParaRPr lang="el-GR" b="1" spc="-5" dirty="0">
              <a:cs typeface="Calibri"/>
            </a:endParaRPr>
          </a:p>
          <a:p>
            <a:pPr marL="269875" indent="-269875">
              <a:lnSpc>
                <a:spcPts val="215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5" dirty="0">
                <a:cs typeface="Calibri"/>
              </a:rPr>
              <a:t>Απώλεια </a:t>
            </a:r>
            <a:r>
              <a:rPr lang="en-US" b="1" spc="-5" dirty="0">
                <a:cs typeface="Calibri"/>
              </a:rPr>
              <a:t>Rb1</a:t>
            </a:r>
            <a:endParaRPr b="1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b="1" spc="-5" dirty="0">
                <a:cs typeface="Calibri"/>
              </a:rPr>
              <a:t>* </a:t>
            </a:r>
            <a:r>
              <a:rPr b="1" spc="-15" dirty="0" err="1">
                <a:cs typeface="Calibri"/>
              </a:rPr>
              <a:t>Θετικό</a:t>
            </a:r>
            <a:r>
              <a:rPr lang="el-GR" b="1" spc="-15" dirty="0">
                <a:cs typeface="Calibri"/>
              </a:rPr>
              <a:t> </a:t>
            </a:r>
            <a:r>
              <a:rPr lang="en-US" b="1" spc="-15" dirty="0">
                <a:cs typeface="Calibri"/>
              </a:rPr>
              <a:t>p16</a:t>
            </a:r>
            <a:r>
              <a:rPr b="1" spc="5" dirty="0">
                <a:cs typeface="Calibri"/>
              </a:rPr>
              <a:t> </a:t>
            </a:r>
            <a:r>
              <a:rPr b="1" spc="-5" dirty="0">
                <a:cs typeface="Calibri"/>
              </a:rPr>
              <a:t>σε</a:t>
            </a:r>
            <a:r>
              <a:rPr b="1" spc="-10" dirty="0">
                <a:cs typeface="Calibri"/>
              </a:rPr>
              <a:t> σαρκωματώδεις</a:t>
            </a:r>
            <a:r>
              <a:rPr b="1" spc="45" dirty="0">
                <a:cs typeface="Calibri"/>
              </a:rPr>
              <a:t> </a:t>
            </a:r>
            <a:r>
              <a:rPr b="1" spc="-10" dirty="0">
                <a:cs typeface="Calibri"/>
              </a:rPr>
              <a:t>περιοχές</a:t>
            </a:r>
            <a:endParaRPr b="1" dirty="0">
              <a:cs typeface="Calibri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611560" y="10527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15,34 </a:t>
            </a:r>
            <a:r>
              <a:rPr lang="en-US" dirty="0" err="1"/>
              <a:t>enzinger</a:t>
            </a:r>
            <a:r>
              <a:rPr lang="en-US" dirty="0"/>
              <a:t> rb1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467544" y="4725144"/>
            <a:ext cx="3672408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Rb1 family of tumors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l-GR" b="1" dirty="0" err="1">
                <a:solidFill>
                  <a:schemeClr val="bg1"/>
                </a:solidFill>
              </a:rPr>
              <a:t>Μυοϊνοβλάστωμα</a:t>
            </a:r>
            <a:r>
              <a:rPr lang="el-GR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l-GR" b="1" dirty="0" err="1">
                <a:solidFill>
                  <a:schemeClr val="bg1"/>
                </a:solidFill>
              </a:rPr>
              <a:t>Ατρακτοκυτταρικό</a:t>
            </a:r>
            <a:r>
              <a:rPr lang="el-GR" b="1" dirty="0">
                <a:solidFill>
                  <a:schemeClr val="bg1"/>
                </a:solidFill>
              </a:rPr>
              <a:t> λίπωμα </a:t>
            </a:r>
          </a:p>
          <a:p>
            <a:pPr algn="ctr"/>
            <a:r>
              <a:rPr lang="el-GR" b="1" dirty="0" err="1">
                <a:solidFill>
                  <a:schemeClr val="bg1"/>
                </a:solidFill>
              </a:rPr>
              <a:t>Κυτταροβριθές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err="1">
                <a:solidFill>
                  <a:schemeClr val="bg1"/>
                </a:solidFill>
              </a:rPr>
              <a:t>αγγειοΐνωμα</a:t>
            </a:r>
            <a:r>
              <a:rPr lang="el-GR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4716016" y="908720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Κριτήρια διάγνωσης</a:t>
            </a:r>
          </a:p>
          <a:p>
            <a:endParaRPr lang="el-GR" dirty="0"/>
          </a:p>
          <a:p>
            <a:pPr marL="265113" indent="-26511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Εντόπιση</a:t>
            </a:r>
          </a:p>
          <a:p>
            <a:pPr marL="265113" indent="-26511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Ιστολογική εικόνα: Προβάλλον </a:t>
            </a:r>
            <a:r>
              <a:rPr lang="el-GR" b="1" dirty="0"/>
              <a:t>αγγειακό δίκτυο </a:t>
            </a:r>
            <a:r>
              <a:rPr lang="el-GR" dirty="0"/>
              <a:t>με αναρίθμητα αγγεία, </a:t>
            </a:r>
            <a:r>
              <a:rPr lang="el-GR" dirty="0" err="1"/>
              <a:t>ατρακτόμορφα</a:t>
            </a:r>
            <a:r>
              <a:rPr lang="el-GR" dirty="0"/>
              <a:t> κύτταρα</a:t>
            </a:r>
          </a:p>
          <a:p>
            <a:pPr marL="265113" indent="-26511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Απώλεια </a:t>
            </a:r>
            <a:r>
              <a:rPr lang="en-US" b="1" dirty="0"/>
              <a:t>Rb1</a:t>
            </a:r>
            <a:endParaRPr lang="el-GR" b="1" dirty="0"/>
          </a:p>
        </p:txBody>
      </p:sp>
      <p:pic>
        <p:nvPicPr>
          <p:cNvPr id="21506" name="Picture 2" descr="C:\Users\User\Desktop\Ινοβλαστικός\15.34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96" y="692696"/>
            <a:ext cx="4635492" cy="3816424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191672" y="6244570"/>
            <a:ext cx="2952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Picture 2" descr="C:\Users\User\Desktop\Ινοβλαστικός\15.1 tab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676456" cy="6307479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191672" y="6642556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72008" y="3933056"/>
            <a:ext cx="8676456" cy="252028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1187624" y="1988840"/>
            <a:ext cx="619268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Διάκριση εν τω </a:t>
            </a:r>
            <a:r>
              <a:rPr lang="el-GR" b="1" dirty="0" err="1">
                <a:solidFill>
                  <a:schemeClr val="bg1"/>
                </a:solidFill>
              </a:rPr>
              <a:t>βάθει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err="1">
                <a:solidFill>
                  <a:schemeClr val="bg1"/>
                </a:solidFill>
              </a:rPr>
              <a:t>αγγειομυξώματος</a:t>
            </a:r>
            <a:r>
              <a:rPr lang="el-GR" b="1" dirty="0">
                <a:solidFill>
                  <a:schemeClr val="bg1"/>
                </a:solidFill>
              </a:rPr>
              <a:t> από τους λοιπούς όγκους αυτής της ομάδας 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971600" y="3014950"/>
            <a:ext cx="7488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b="1" dirty="0"/>
              <a:t>Παρουσία </a:t>
            </a:r>
            <a:r>
              <a:rPr lang="el-GR" b="1" dirty="0" err="1"/>
              <a:t>μυξωματώδους</a:t>
            </a:r>
            <a:r>
              <a:rPr lang="el-GR" b="1" dirty="0"/>
              <a:t> υποστρώματος </a:t>
            </a:r>
          </a:p>
          <a:p>
            <a:pPr marL="342900" indent="-342900">
              <a:buFont typeface="+mj-lt"/>
              <a:buAutoNum type="arabicPeriod"/>
            </a:pPr>
            <a:endParaRPr lang="el-GR" b="1" dirty="0"/>
          </a:p>
          <a:p>
            <a:pPr marL="342900" indent="-342900">
              <a:buFont typeface="+mj-lt"/>
              <a:buAutoNum type="arabicPeriod"/>
            </a:pPr>
            <a:r>
              <a:rPr lang="el-GR" b="1" dirty="0"/>
              <a:t>Επιφανειακή/πολυποειδής/εξωφυτική ή εν τω βάθει εντόπιση</a:t>
            </a:r>
          </a:p>
          <a:p>
            <a:pPr marL="342900" indent="-342900">
              <a:buFont typeface="+mj-lt"/>
              <a:buAutoNum type="arabicPeriod"/>
            </a:pPr>
            <a:endParaRPr lang="el-GR" b="1" dirty="0"/>
          </a:p>
          <a:p>
            <a:pPr marL="342900" indent="-342900">
              <a:buFont typeface="+mj-lt"/>
              <a:buAutoNum type="arabicPeriod"/>
            </a:pPr>
            <a:r>
              <a:rPr lang="el-GR" b="1" dirty="0"/>
              <a:t>Όρια διηθητικά ή </a:t>
            </a:r>
            <a:r>
              <a:rPr lang="el-GR" b="1" dirty="0" err="1"/>
              <a:t>περίγραπτα</a:t>
            </a:r>
            <a:r>
              <a:rPr lang="el-GR" b="1" dirty="0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el-GR" b="1" dirty="0"/>
          </a:p>
          <a:p>
            <a:pPr marL="342900" indent="-342900">
              <a:buFont typeface="+mj-lt"/>
              <a:buAutoNum type="arabicPeriod"/>
            </a:pPr>
            <a:r>
              <a:rPr lang="el-GR" b="1" dirty="0"/>
              <a:t>Παρουσία προβάλλοντος αγγειακού δικτύου</a:t>
            </a:r>
          </a:p>
          <a:p>
            <a:pPr marL="342900" indent="-342900">
              <a:buFont typeface="+mj-lt"/>
              <a:buAutoNum type="arabicPeriod"/>
            </a:pPr>
            <a:endParaRPr lang="el-GR" b="1" dirty="0"/>
          </a:p>
          <a:p>
            <a:pPr marL="342900" indent="-342900">
              <a:buFont typeface="+mj-lt"/>
              <a:buAutoNum type="arabicPeriod"/>
            </a:pPr>
            <a:r>
              <a:rPr lang="el-GR" b="1" dirty="0"/>
              <a:t>Επί παρουσίας προβάλλοντος αγγειακού δικτύου, είναι μικρού/μέσου ή μέσου/μεγάλου αγγεία</a:t>
            </a:r>
          </a:p>
        </p:txBody>
      </p:sp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144016" y="113570"/>
            <a:ext cx="8532440" cy="10111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l-GR" spc="-15" dirty="0"/>
              <a:t>Διαφορική διάγνωση </a:t>
            </a:r>
            <a:r>
              <a:rPr lang="el-GR" spc="-15" dirty="0" err="1"/>
              <a:t>στρωματικών</a:t>
            </a:r>
            <a:r>
              <a:rPr lang="el-GR" spc="-15" dirty="0"/>
              <a:t> όγκων  γεννητικού συστήματος</a:t>
            </a:r>
            <a:endParaRPr sz="3200" dirty="0"/>
          </a:p>
        </p:txBody>
      </p:sp>
      <p:sp>
        <p:nvSpPr>
          <p:cNvPr id="11" name="10 - TextBox"/>
          <p:cNvSpPr txBox="1"/>
          <p:nvPr/>
        </p:nvSpPr>
        <p:spPr>
          <a:xfrm>
            <a:off x="6191672" y="6357228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2915816" y="13407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Διαγνωστική προσέγγιση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57844" y="164296"/>
            <a:ext cx="6010500" cy="528400"/>
          </a:xfrm>
        </p:spPr>
        <p:txBody>
          <a:bodyPr/>
          <a:lstStyle/>
          <a:p>
            <a:r>
              <a:rPr lang="el-GR" spc="-15" dirty="0" err="1"/>
              <a:t>Αγγειοΐνωμα</a:t>
            </a:r>
            <a:r>
              <a:rPr lang="en-US" spc="-15" dirty="0"/>
              <a:t> </a:t>
            </a:r>
            <a:r>
              <a:rPr lang="el-GR" spc="-15" dirty="0"/>
              <a:t>μαλακών μορίων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83568" y="980728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Ορισμός: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b="1" dirty="0">
                <a:solidFill>
                  <a:schemeClr val="accent1"/>
                </a:solidFill>
              </a:rPr>
              <a:t>Εντόπιση: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b="1" dirty="0">
                <a:solidFill>
                  <a:schemeClr val="accent1"/>
                </a:solidFill>
              </a:rPr>
              <a:t>Επιδημιολογία:</a:t>
            </a:r>
            <a:r>
              <a:rPr lang="el-GR" dirty="0"/>
              <a:t> Κυρίως μέσης ηλικίας ενήλικες</a:t>
            </a:r>
          </a:p>
          <a:p>
            <a:endParaRPr lang="el-GR" dirty="0"/>
          </a:p>
          <a:p>
            <a:r>
              <a:rPr lang="el-GR" b="1" dirty="0">
                <a:solidFill>
                  <a:schemeClr val="accent1"/>
                </a:solidFill>
              </a:rPr>
              <a:t>Μακροσκοπική εικόνα: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835696" y="980728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Καλόηθες</a:t>
            </a:r>
            <a:r>
              <a:rPr lang="el-GR" dirty="0"/>
              <a:t> </a:t>
            </a:r>
            <a:r>
              <a:rPr lang="el-GR" dirty="0" err="1"/>
              <a:t>ινοβλαστικό</a:t>
            </a:r>
            <a:r>
              <a:rPr lang="el-GR" dirty="0"/>
              <a:t> νεόπλασμα με </a:t>
            </a:r>
            <a:r>
              <a:rPr lang="el-GR" b="1" dirty="0"/>
              <a:t>ομοιόμορφα </a:t>
            </a:r>
            <a:r>
              <a:rPr lang="el-GR" b="1" dirty="0" err="1"/>
              <a:t>ατρακτόμορφα</a:t>
            </a:r>
            <a:r>
              <a:rPr lang="el-GR" b="1" dirty="0"/>
              <a:t> κύτταρα</a:t>
            </a:r>
            <a:r>
              <a:rPr lang="el-GR" dirty="0"/>
              <a:t>, άφθονο </a:t>
            </a:r>
            <a:r>
              <a:rPr lang="el-GR" b="1" dirty="0" err="1"/>
              <a:t>ινομυξοειδές</a:t>
            </a:r>
            <a:r>
              <a:rPr lang="el-GR" b="1" dirty="0"/>
              <a:t> στρώμα </a:t>
            </a:r>
            <a:r>
              <a:rPr lang="el-GR" dirty="0"/>
              <a:t>και </a:t>
            </a:r>
            <a:r>
              <a:rPr lang="el-GR" b="1" dirty="0"/>
              <a:t>προβάλλον δίκτυο </a:t>
            </a:r>
            <a:r>
              <a:rPr lang="el-GR" b="1" dirty="0" err="1"/>
              <a:t>διακλαδούμενων</a:t>
            </a:r>
            <a:r>
              <a:rPr lang="el-GR" b="1" dirty="0"/>
              <a:t> </a:t>
            </a:r>
            <a:r>
              <a:rPr lang="el-GR" b="1" dirty="0" err="1"/>
              <a:t>λεπτοτοιχωματικών</a:t>
            </a:r>
            <a:r>
              <a:rPr lang="el-GR" b="1" dirty="0"/>
              <a:t> αγγείων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907704" y="2348880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Άκρα, συχνά σε γειτνίαση/ συνάφεια με μεγάλες αρθρώσεις &gt; ράχη, </a:t>
            </a:r>
            <a:r>
              <a:rPr lang="el-GR" dirty="0" err="1"/>
              <a:t>ενδοκοιλιακά</a:t>
            </a:r>
            <a:r>
              <a:rPr lang="el-GR" dirty="0"/>
              <a:t> ή στο μαστό – Κυρίως στον υποδόριο ιστό, ενίοτε ενδομυϊκά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275856" y="4005064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Καλά περιγραμμένη οζώδης/</a:t>
            </a:r>
            <a:r>
              <a:rPr lang="el-GR" dirty="0" err="1"/>
              <a:t>πολυοζώδης</a:t>
            </a:r>
            <a:r>
              <a:rPr lang="el-GR" dirty="0"/>
              <a:t> αλλοίωση με ζελατινώδεις περιοχές </a:t>
            </a:r>
          </a:p>
          <a:p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  <p:pic>
        <p:nvPicPr>
          <p:cNvPr id="9" name="Picture 3" descr="C:\Users\User\Desktop\Ινοβλστικός\7.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09120"/>
            <a:ext cx="3033893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592" y="4437112"/>
            <a:ext cx="7272808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pc="-10" dirty="0">
                <a:cs typeface="Calibri"/>
              </a:rPr>
              <a:t>Π</a:t>
            </a:r>
            <a:r>
              <a:rPr sz="1800" spc="-10" dirty="0" err="1">
                <a:cs typeface="Calibri"/>
              </a:rPr>
              <a:t>εριγεγραμμένη</a:t>
            </a:r>
            <a:r>
              <a:rPr sz="1800" spc="-4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χωρίς </a:t>
            </a:r>
            <a:r>
              <a:rPr sz="1800" spc="-15" dirty="0">
                <a:cs typeface="Calibri"/>
              </a:rPr>
              <a:t>κάψα,</a:t>
            </a:r>
            <a:r>
              <a:rPr sz="1800" spc="-5" dirty="0">
                <a:cs typeface="Calibri"/>
              </a:rPr>
              <a:t> </a:t>
            </a:r>
            <a:r>
              <a:rPr sz="1800" b="1" dirty="0">
                <a:cs typeface="Calibri"/>
              </a:rPr>
              <a:t>όρια</a:t>
            </a:r>
            <a:r>
              <a:rPr sz="1800" b="1" spc="-10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τουλάχιστον</a:t>
            </a:r>
            <a:r>
              <a:rPr sz="1800" b="1" spc="-20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εστιακά</a:t>
            </a:r>
            <a:r>
              <a:rPr lang="el-GR" b="1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διηθητικά</a:t>
            </a:r>
            <a:r>
              <a:rPr sz="1800" spc="-10" dirty="0">
                <a:cs typeface="Calibri"/>
              </a:rPr>
              <a:t>,</a:t>
            </a:r>
            <a:r>
              <a:rPr sz="1800" spc="-3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επέκταση</a:t>
            </a:r>
            <a:r>
              <a:rPr sz="1800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στο</a:t>
            </a:r>
            <a:r>
              <a:rPr sz="1800" spc="-1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υποδόριο</a:t>
            </a:r>
            <a:r>
              <a:rPr sz="1800" spc="-5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λίπος</a:t>
            </a:r>
            <a:endParaRPr lang="el-GR" sz="1800" spc="-5" dirty="0"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5"/>
              </a:spcBef>
              <a:buClr>
                <a:schemeClr val="accent1"/>
              </a:buClr>
              <a:buFont typeface="Arial" pitchFamily="34" charset="0"/>
              <a:buChar char="•"/>
            </a:pPr>
            <a:endParaRPr sz="1800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5" dirty="0">
                <a:solidFill>
                  <a:schemeClr val="accent1"/>
                </a:solidFill>
                <a:cs typeface="Calibri"/>
              </a:rPr>
              <a:t>Ά</a:t>
            </a:r>
            <a:r>
              <a:rPr sz="1800" b="1" spc="-5" dirty="0" err="1">
                <a:solidFill>
                  <a:schemeClr val="accent1"/>
                </a:solidFill>
                <a:cs typeface="Calibri"/>
              </a:rPr>
              <a:t>μεση</a:t>
            </a:r>
            <a:r>
              <a:rPr sz="18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επαφή</a:t>
            </a:r>
            <a:r>
              <a:rPr sz="18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dirty="0" err="1">
                <a:solidFill>
                  <a:schemeClr val="accent1"/>
                </a:solidFill>
                <a:cs typeface="Calibri"/>
              </a:rPr>
              <a:t>με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10" dirty="0" err="1">
                <a:solidFill>
                  <a:schemeClr val="accent1"/>
                </a:solidFill>
                <a:cs typeface="Calibri"/>
              </a:rPr>
              <a:t>περιτονία</a:t>
            </a:r>
            <a:endParaRPr lang="el-GR" sz="1800" b="1" spc="-10" dirty="0">
              <a:solidFill>
                <a:schemeClr val="accent1"/>
              </a:solidFill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sz="1800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5" dirty="0">
                <a:cs typeface="Calibri"/>
              </a:rPr>
              <a:t>Κ</a:t>
            </a:r>
            <a:r>
              <a:rPr sz="1800" b="1" spc="-5" dirty="0" err="1">
                <a:cs typeface="Calibri"/>
              </a:rPr>
              <a:t>υτταροβριθής</a:t>
            </a:r>
            <a:r>
              <a:rPr sz="1800" b="1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βλάβη,</a:t>
            </a:r>
            <a:r>
              <a:rPr sz="1800" spc="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τουλάχιστον </a:t>
            </a:r>
            <a:r>
              <a:rPr sz="1800" spc="-10" dirty="0" err="1">
                <a:cs typeface="Calibri"/>
              </a:rPr>
              <a:t>τμηματικά</a:t>
            </a:r>
            <a:r>
              <a:rPr sz="1800" spc="-10" dirty="0">
                <a:cs typeface="Calibri"/>
              </a:rPr>
              <a:t> </a:t>
            </a:r>
            <a:r>
              <a:rPr lang="el-GR" sz="1800" b="1" spc="-10" dirty="0" err="1">
                <a:cs typeface="Calibri"/>
              </a:rPr>
              <a:t>μυξοειδής</a:t>
            </a:r>
            <a:r>
              <a:rPr lang="el-GR" spc="-10" dirty="0">
                <a:cs typeface="Calibri"/>
              </a:rPr>
              <a:t> εκφύλιση</a:t>
            </a:r>
            <a:endParaRPr sz="1800" dirty="0">
              <a:cs typeface="Calibri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251520" y="102597"/>
            <a:ext cx="8712968" cy="5180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1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Οζώδης </a:t>
            </a:r>
            <a:r>
              <a:rPr kumimoji="0" lang="el-GR" sz="3200" b="1" i="0" u="none" strike="noStrike" kern="0" cap="none" spc="-15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περιτονιΐτιδα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– </a:t>
            </a:r>
            <a:r>
              <a:rPr kumimoji="0" lang="el-GR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Ιστολογική</a:t>
            </a:r>
            <a:r>
              <a:rPr kumimoji="0" lang="el-GR" sz="32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εικόνα(Ι)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331640" y="134076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Enzinger</a:t>
            </a:r>
            <a:r>
              <a:rPr lang="en-US" dirty="0"/>
              <a:t> 7.3  + 7.7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 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  <a:endParaRPr lang="el-GR" sz="1100" i="1" dirty="0">
              <a:solidFill>
                <a:schemeClr val="accent1"/>
              </a:solidFill>
            </a:endParaRPr>
          </a:p>
        </p:txBody>
      </p:sp>
      <p:pic>
        <p:nvPicPr>
          <p:cNvPr id="3075" name="Picture 3" descr="C:\Users\User\Desktop\Ινοβλαστικός\7.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915" y="815464"/>
            <a:ext cx="4247557" cy="3189600"/>
          </a:xfrm>
          <a:prstGeom prst="rect">
            <a:avLst/>
          </a:prstGeom>
          <a:noFill/>
        </p:spPr>
      </p:pic>
      <p:pic>
        <p:nvPicPr>
          <p:cNvPr id="1026" name="Picture 2" descr="C:\Users\User\Desktop\nodular fasciliti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860032" cy="3259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32044" y="44624"/>
            <a:ext cx="8832444" cy="528400"/>
          </a:xfrm>
        </p:spPr>
        <p:txBody>
          <a:bodyPr/>
          <a:lstStyle/>
          <a:p>
            <a:pPr algn="ctr"/>
            <a:r>
              <a:rPr lang="el-GR" sz="2800" spc="-15" dirty="0" err="1"/>
              <a:t>Αγγειοΐνωμα</a:t>
            </a:r>
            <a:r>
              <a:rPr lang="en-US" sz="2800" spc="-15" dirty="0"/>
              <a:t> </a:t>
            </a:r>
            <a:r>
              <a:rPr lang="el-GR" sz="2800" spc="-15" dirty="0"/>
              <a:t>μαλακών μορίων– Ιστολογική εικόνα</a:t>
            </a:r>
            <a:endParaRPr lang="el-GR" sz="2800" dirty="0"/>
          </a:p>
        </p:txBody>
      </p:sp>
      <p:sp>
        <p:nvSpPr>
          <p:cNvPr id="3" name="2 - TextBox"/>
          <p:cNvSpPr txBox="1"/>
          <p:nvPr/>
        </p:nvSpPr>
        <p:spPr>
          <a:xfrm>
            <a:off x="1726147" y="119675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1.86 ABC who page 82 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79512" y="3645024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Εναλλαγή </a:t>
            </a:r>
            <a:r>
              <a:rPr lang="el-GR" b="1" dirty="0" err="1"/>
              <a:t>μυξοειδών</a:t>
            </a:r>
            <a:r>
              <a:rPr lang="el-GR" b="1" dirty="0"/>
              <a:t> και </a:t>
            </a:r>
            <a:r>
              <a:rPr lang="el-GR" b="1" dirty="0" err="1"/>
              <a:t>κολλαγονοποιημένων</a:t>
            </a:r>
            <a:r>
              <a:rPr lang="el-GR" b="1" dirty="0"/>
              <a:t> περιοχών</a:t>
            </a:r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Πυκνά δίκτυο </a:t>
            </a:r>
            <a:r>
              <a:rPr lang="el-GR" b="1" dirty="0" err="1"/>
              <a:t>διακλαδούμενων</a:t>
            </a:r>
            <a:r>
              <a:rPr lang="el-GR" b="1" dirty="0"/>
              <a:t> </a:t>
            </a:r>
            <a:r>
              <a:rPr lang="el-GR" b="1" dirty="0" err="1"/>
              <a:t>λεπτοτοιχωματικών</a:t>
            </a:r>
            <a:r>
              <a:rPr lang="el-GR" b="1" dirty="0"/>
              <a:t> αγγείων </a:t>
            </a:r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Ομοιόμορφα κύτταρα </a:t>
            </a:r>
            <a:r>
              <a:rPr lang="el-GR" dirty="0"/>
              <a:t>με δυσδιάκριτο ηωσινόφιλο κυτταρόπλασμα και </a:t>
            </a:r>
            <a:r>
              <a:rPr lang="el-GR" b="1" dirty="0"/>
              <a:t>ωοειδείς πυρήνες 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51520" y="5661248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Λοιπά ιστολογικά ευρήματα: </a:t>
            </a:r>
            <a:r>
              <a:rPr lang="el-GR" b="1" dirty="0"/>
              <a:t>Μέσου μεγέθους αγγεία με σκλήρυνση του τοιχώματος</a:t>
            </a:r>
            <a:r>
              <a:rPr lang="el-GR" dirty="0"/>
              <a:t>, χρόνια φλεγμονώδη κύτταρα ενίοτε </a:t>
            </a:r>
            <a:r>
              <a:rPr lang="el-GR" dirty="0" err="1"/>
              <a:t>περιαγγειακά</a:t>
            </a:r>
            <a:r>
              <a:rPr lang="el-GR" dirty="0"/>
              <a:t>, εκφυλιστικά φαινόμενα </a:t>
            </a:r>
          </a:p>
        </p:txBody>
      </p:sp>
      <p:pic>
        <p:nvPicPr>
          <p:cNvPr id="8194" name="Picture 2" descr="C:\Users\User\Desktop\Ινοβλστικός\7.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19" y="548680"/>
            <a:ext cx="3888819" cy="2952328"/>
          </a:xfrm>
          <a:prstGeom prst="rect">
            <a:avLst/>
          </a:prstGeom>
          <a:noFill/>
        </p:spPr>
      </p:pic>
      <p:pic>
        <p:nvPicPr>
          <p:cNvPr id="8196" name="Picture 4" descr="C:\Users\User\Desktop\Ινοβλστικός\7.7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51" y="548680"/>
            <a:ext cx="3853965" cy="2952328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191672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Ινοβλαστικός\linos ko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89330" cy="2852936"/>
          </a:xfrm>
          <a:prstGeom prst="rect">
            <a:avLst/>
          </a:prstGeom>
          <a:noFill/>
        </p:spPr>
      </p:pic>
      <p:pic>
        <p:nvPicPr>
          <p:cNvPr id="1027" name="Picture 3" descr="C:\Users\User\Desktop\Ινοβλαστικός\figure  linos kor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988839"/>
            <a:ext cx="6012160" cy="4907353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0" y="2852936"/>
            <a:ext cx="3131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 rare case of</a:t>
            </a:r>
            <a:r>
              <a:rPr lang="el-GR" sz="1500" dirty="0"/>
              <a:t> </a:t>
            </a:r>
            <a:r>
              <a:rPr lang="en-US" sz="1500" dirty="0" err="1"/>
              <a:t>angiofibroma</a:t>
            </a:r>
            <a:r>
              <a:rPr lang="en-US" sz="1500" dirty="0"/>
              <a:t> of soft tissue (AFST) on the</a:t>
            </a:r>
            <a:r>
              <a:rPr lang="el-GR" sz="1500" dirty="0"/>
              <a:t> </a:t>
            </a:r>
            <a:r>
              <a:rPr lang="en-US" sz="1500" dirty="0"/>
              <a:t>right thigh of a 43 year old female with an</a:t>
            </a:r>
            <a:r>
              <a:rPr lang="el-GR" sz="1500" dirty="0"/>
              <a:t> </a:t>
            </a:r>
            <a:r>
              <a:rPr lang="en-US" sz="1500" dirty="0"/>
              <a:t>unusually prominent </a:t>
            </a:r>
            <a:r>
              <a:rPr lang="en-US" sz="1500" dirty="0" err="1"/>
              <a:t>myxoid</a:t>
            </a:r>
            <a:r>
              <a:rPr lang="el-GR" sz="1500" dirty="0"/>
              <a:t> </a:t>
            </a:r>
            <a:r>
              <a:rPr lang="en-US" sz="1500" dirty="0"/>
              <a:t>component. A, Low-power (×25) image of</a:t>
            </a:r>
            <a:r>
              <a:rPr lang="el-GR" sz="1500" dirty="0"/>
              <a:t> </a:t>
            </a:r>
            <a:r>
              <a:rPr lang="en-US" sz="1500" dirty="0"/>
              <a:t>H&amp;E stained representative section of</a:t>
            </a:r>
            <a:r>
              <a:rPr lang="el-GR" sz="1500" dirty="0"/>
              <a:t> </a:t>
            </a:r>
            <a:r>
              <a:rPr lang="en-US" sz="1500" dirty="0"/>
              <a:t>tumor showing its </a:t>
            </a:r>
            <a:r>
              <a:rPr lang="en-US" sz="1500" dirty="0" err="1"/>
              <a:t>lobulated</a:t>
            </a:r>
            <a:r>
              <a:rPr lang="el-GR" sz="1500" dirty="0"/>
              <a:t> </a:t>
            </a:r>
            <a:r>
              <a:rPr lang="en-US" sz="1500" dirty="0"/>
              <a:t>appearance. B, C Higher-power (×80)image demonstrating </a:t>
            </a:r>
            <a:r>
              <a:rPr lang="en-US" sz="1500" dirty="0" err="1"/>
              <a:t>myxomatous</a:t>
            </a:r>
            <a:r>
              <a:rPr lang="en-US" sz="1500" dirty="0"/>
              <a:t> areas</a:t>
            </a:r>
            <a:r>
              <a:rPr lang="el-GR" sz="1500" dirty="0"/>
              <a:t> </a:t>
            </a:r>
            <a:r>
              <a:rPr lang="en-US" sz="1500" dirty="0"/>
              <a:t>and </a:t>
            </a:r>
            <a:r>
              <a:rPr lang="en-US" sz="1500" dirty="0" err="1"/>
              <a:t>collagenous</a:t>
            </a:r>
            <a:r>
              <a:rPr lang="en-US" sz="1500" dirty="0"/>
              <a:t> areas, respectively. </a:t>
            </a:r>
            <a:r>
              <a:rPr lang="en-US" sz="1500" dirty="0" err="1"/>
              <a:t>D,Immunohistochemical</a:t>
            </a:r>
            <a:r>
              <a:rPr lang="en-US" sz="1500" dirty="0"/>
              <a:t> staining (×70) for</a:t>
            </a:r>
            <a:r>
              <a:rPr lang="el-GR" sz="1500" dirty="0"/>
              <a:t> </a:t>
            </a:r>
            <a:r>
              <a:rPr lang="en-US" sz="1500" dirty="0"/>
              <a:t>EMA with significant positivity. EMA,</a:t>
            </a:r>
            <a:r>
              <a:rPr lang="el-GR" sz="1500" dirty="0"/>
              <a:t> </a:t>
            </a:r>
            <a:r>
              <a:rPr lang="en-US" sz="1500" dirty="0"/>
              <a:t>epithelial membrane antigen</a:t>
            </a:r>
            <a:endParaRPr lang="el-GR" sz="15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47664" y="92288"/>
            <a:ext cx="6010500" cy="528400"/>
          </a:xfrm>
        </p:spPr>
        <p:txBody>
          <a:bodyPr/>
          <a:lstStyle/>
          <a:p>
            <a:r>
              <a:rPr lang="el-GR" spc="-15" dirty="0" err="1"/>
              <a:t>Αγγειοΐνωμα</a:t>
            </a:r>
            <a:r>
              <a:rPr lang="en-US" spc="-15" dirty="0"/>
              <a:t> </a:t>
            </a:r>
            <a:r>
              <a:rPr lang="el-GR" spc="-15" dirty="0"/>
              <a:t>μαλακών μορίων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83568" y="1124744"/>
            <a:ext cx="54726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accent1"/>
                </a:solidFill>
              </a:rPr>
              <a:t>Ανοσοφαινότυπος</a:t>
            </a:r>
            <a:r>
              <a:rPr lang="el-GR" b="1" dirty="0">
                <a:solidFill>
                  <a:schemeClr val="accent1"/>
                </a:solidFill>
              </a:rPr>
              <a:t>: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b="1" dirty="0">
                <a:solidFill>
                  <a:schemeClr val="accent1"/>
                </a:solidFill>
              </a:rPr>
              <a:t>Μοριακά ευρήματα: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b="1" dirty="0">
                <a:solidFill>
                  <a:schemeClr val="accent1"/>
                </a:solidFill>
              </a:rPr>
              <a:t>Διαγνωστικά κριτήρια: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771800" y="112474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Ποικίλλουσα έκφραση </a:t>
            </a:r>
            <a:r>
              <a:rPr lang="en-US" b="1" dirty="0"/>
              <a:t>EMA </a:t>
            </a:r>
            <a:r>
              <a:rPr lang="el-GR" b="1" dirty="0"/>
              <a:t>και </a:t>
            </a:r>
            <a:r>
              <a:rPr lang="en-US" b="1" dirty="0"/>
              <a:t>CD34</a:t>
            </a:r>
            <a:r>
              <a:rPr lang="el-GR" b="1" dirty="0"/>
              <a:t> – </a:t>
            </a:r>
            <a:r>
              <a:rPr lang="el-GR" b="1" dirty="0" err="1"/>
              <a:t>δεσμίνη</a:t>
            </a:r>
            <a:r>
              <a:rPr lang="el-GR" b="1" dirty="0"/>
              <a:t> σε </a:t>
            </a:r>
            <a:r>
              <a:rPr lang="el-GR" b="1" dirty="0" err="1"/>
              <a:t>δενδριτικά</a:t>
            </a:r>
            <a:r>
              <a:rPr lang="el-GR" b="1" dirty="0"/>
              <a:t> κύτταρα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843808" y="2204864"/>
            <a:ext cx="630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AHRR – NCOA2 </a:t>
            </a:r>
            <a:r>
              <a:rPr lang="el-GR" b="1" dirty="0"/>
              <a:t>σύντηξη στο 60-80% των περιπτώσεων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635896" y="2924944"/>
            <a:ext cx="51845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/>
              <a:t>Μυξοειδές</a:t>
            </a:r>
            <a:r>
              <a:rPr lang="el-GR" b="1" dirty="0"/>
              <a:t>/ </a:t>
            </a:r>
            <a:r>
              <a:rPr lang="el-GR" b="1" dirty="0" err="1"/>
              <a:t>κολλαγονώδες</a:t>
            </a:r>
            <a:r>
              <a:rPr lang="el-GR" b="1" dirty="0"/>
              <a:t> στρώμα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Άφθονα </a:t>
            </a:r>
            <a:r>
              <a:rPr lang="el-GR" b="1" dirty="0" err="1"/>
              <a:t>διαπλεκόμενα</a:t>
            </a:r>
            <a:r>
              <a:rPr lang="el-GR" b="1" dirty="0"/>
              <a:t> </a:t>
            </a:r>
            <a:r>
              <a:rPr lang="el-GR" b="1" dirty="0" err="1"/>
              <a:t>λεπτοτοιχωματικά</a:t>
            </a:r>
            <a:r>
              <a:rPr lang="el-GR" b="1" dirty="0"/>
              <a:t> αγγεία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Ομοιόμορφα </a:t>
            </a:r>
            <a:r>
              <a:rPr lang="el-GR" dirty="0" err="1"/>
              <a:t>νεοπλασματικά</a:t>
            </a:r>
            <a:r>
              <a:rPr lang="el-GR" dirty="0"/>
              <a:t> κύτταρα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Αναδιατάξεις </a:t>
            </a:r>
            <a:r>
              <a:rPr lang="en-US" b="1" dirty="0"/>
              <a:t>NCOA2</a:t>
            </a:r>
            <a:r>
              <a:rPr lang="el-GR" b="1" dirty="0"/>
              <a:t> </a:t>
            </a:r>
            <a:r>
              <a:rPr lang="el-GR" dirty="0"/>
              <a:t>( σε αμφίβολες περιπτώσεις )</a:t>
            </a:r>
          </a:p>
        </p:txBody>
      </p:sp>
      <p:sp>
        <p:nvSpPr>
          <p:cNvPr id="7" name="6 - Αριστερό άγκιστρο"/>
          <p:cNvSpPr/>
          <p:nvPr/>
        </p:nvSpPr>
        <p:spPr>
          <a:xfrm>
            <a:off x="3347864" y="2996952"/>
            <a:ext cx="216024" cy="20882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108520" y="524336"/>
            <a:ext cx="9217024" cy="528400"/>
          </a:xfrm>
        </p:spPr>
        <p:txBody>
          <a:bodyPr/>
          <a:lstStyle/>
          <a:p>
            <a:pPr algn="ctr"/>
            <a:r>
              <a:rPr lang="en-US" dirty="0"/>
              <a:t>EWSR1 – SMAD3 </a:t>
            </a:r>
            <a:r>
              <a:rPr lang="el-GR" dirty="0"/>
              <a:t>θετικός </a:t>
            </a:r>
            <a:r>
              <a:rPr lang="el-GR" dirty="0" err="1"/>
              <a:t>ινοβλαστικός</a:t>
            </a:r>
            <a:r>
              <a:rPr lang="el-GR" dirty="0"/>
              <a:t> όγκος</a:t>
            </a:r>
            <a:br>
              <a:rPr lang="el-GR" dirty="0"/>
            </a:br>
            <a:r>
              <a:rPr lang="el-GR" dirty="0"/>
              <a:t>(Νέα οντότητα κατά </a:t>
            </a:r>
            <a:r>
              <a:rPr lang="en-US" dirty="0"/>
              <a:t>WHO 2020)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467544" y="2204864"/>
            <a:ext cx="46085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1"/>
                </a:solidFill>
              </a:rPr>
              <a:t>Ορισμός:</a:t>
            </a:r>
          </a:p>
          <a:p>
            <a:endParaRPr lang="el-GR" sz="2000" dirty="0"/>
          </a:p>
          <a:p>
            <a:endParaRPr lang="el-GR" sz="2000" dirty="0"/>
          </a:p>
          <a:p>
            <a:endParaRPr lang="el-GR" sz="2000" dirty="0"/>
          </a:p>
          <a:p>
            <a:endParaRPr lang="el-GR" sz="2000" dirty="0"/>
          </a:p>
          <a:p>
            <a:r>
              <a:rPr lang="el-GR" sz="2000" b="1" dirty="0">
                <a:solidFill>
                  <a:schemeClr val="accent1"/>
                </a:solidFill>
              </a:rPr>
              <a:t>Εντόπιση:</a:t>
            </a:r>
          </a:p>
          <a:p>
            <a:endParaRPr lang="el-GR" sz="2000" dirty="0"/>
          </a:p>
          <a:p>
            <a:endParaRPr lang="el-GR" sz="2000" dirty="0"/>
          </a:p>
          <a:p>
            <a:endParaRPr lang="el-GR" sz="2000" dirty="0"/>
          </a:p>
          <a:p>
            <a:r>
              <a:rPr lang="el-GR" sz="2000" b="1" dirty="0">
                <a:solidFill>
                  <a:schemeClr val="accent1"/>
                </a:solidFill>
              </a:rPr>
              <a:t>Μακροσκοπική εικόνα: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691680" y="2204864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Καλοήθης όγκος με έντονη προτίμηση για </a:t>
            </a:r>
            <a:r>
              <a:rPr lang="el-GR" sz="2000" b="1" dirty="0"/>
              <a:t>άκρα</a:t>
            </a:r>
            <a:r>
              <a:rPr lang="el-GR" sz="2000" dirty="0"/>
              <a:t> χείρα και άκρο πόδα που χαρακτηρίζεται από </a:t>
            </a:r>
            <a:r>
              <a:rPr lang="el-GR" sz="2000" b="1" dirty="0"/>
              <a:t>σύντηξη </a:t>
            </a:r>
            <a:r>
              <a:rPr lang="en-US" sz="2000" b="1" dirty="0"/>
              <a:t>EWSR1- SMAD3</a:t>
            </a:r>
            <a:endParaRPr lang="el-GR" sz="20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1835696" y="374897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Χόριο δέρματος +/- υποδόριος ιστός άπω άκρων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275856" y="4953362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Μικρού μεγέθους νεοπλάσματα με οζώδες πρότυπο, καλά περιγραμμένα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191672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-108520" y="-99392"/>
            <a:ext cx="9217024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EWSR1 – SMAD3 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θετικός </a:t>
            </a:r>
            <a:r>
              <a:rPr kumimoji="0" lang="el-G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ινοβλαστικός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όγκος - Ιστολογία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547664" y="1124743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1.78A+B who page 76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3429000"/>
            <a:ext cx="5580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    </a:t>
            </a:r>
            <a:r>
              <a:rPr lang="el-GR" b="1" dirty="0"/>
              <a:t>Ζωνοειδής αρχιτεκτονική </a:t>
            </a:r>
            <a:r>
              <a:rPr lang="el-GR" dirty="0"/>
              <a:t>με </a:t>
            </a:r>
            <a:r>
              <a:rPr lang="el-GR" dirty="0" err="1"/>
              <a:t>ακυτταρικό</a:t>
            </a:r>
            <a:r>
              <a:rPr lang="el-GR" dirty="0"/>
              <a:t> </a:t>
            </a:r>
            <a:r>
              <a:rPr lang="el-GR" dirty="0" err="1"/>
              <a:t>υαλοειδοποιημένο</a:t>
            </a:r>
            <a:r>
              <a:rPr lang="el-GR" dirty="0"/>
              <a:t> κέντρο και </a:t>
            </a:r>
            <a:r>
              <a:rPr lang="el-GR" dirty="0" err="1"/>
              <a:t>κυτταροβριθή</a:t>
            </a:r>
            <a:r>
              <a:rPr lang="el-GR" dirty="0"/>
              <a:t> περιφέρεια με </a:t>
            </a:r>
            <a:r>
              <a:rPr lang="el-GR" dirty="0" err="1"/>
              <a:t>ατρακτοκυτταρική</a:t>
            </a:r>
            <a:r>
              <a:rPr lang="el-GR" dirty="0"/>
              <a:t> μορφολογία</a:t>
            </a:r>
          </a:p>
          <a:p>
            <a:endParaRPr lang="el-GR" dirty="0"/>
          </a:p>
          <a:p>
            <a:r>
              <a:rPr lang="el-GR" dirty="0"/>
              <a:t>Β   </a:t>
            </a:r>
            <a:r>
              <a:rPr lang="el-GR" b="1" dirty="0" err="1"/>
              <a:t>Κυτταροβριθής</a:t>
            </a:r>
            <a:r>
              <a:rPr lang="el-GR" b="1" dirty="0"/>
              <a:t> περιφερική </a:t>
            </a:r>
            <a:r>
              <a:rPr lang="el-GR" dirty="0"/>
              <a:t>περιοχή με </a:t>
            </a:r>
            <a:r>
              <a:rPr lang="el-GR" dirty="0" err="1"/>
              <a:t>διαπλεκόμενες</a:t>
            </a:r>
            <a:r>
              <a:rPr lang="el-GR" dirty="0"/>
              <a:t> δέσμες </a:t>
            </a:r>
            <a:r>
              <a:rPr lang="el-GR" dirty="0" err="1"/>
              <a:t>μονόμορφων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 err="1"/>
              <a:t>ατρακτόμορφων</a:t>
            </a:r>
            <a:r>
              <a:rPr lang="el-GR" dirty="0"/>
              <a:t> κυττάρων</a:t>
            </a:r>
          </a:p>
          <a:p>
            <a:endParaRPr lang="el-GR" dirty="0"/>
          </a:p>
          <a:p>
            <a:r>
              <a:rPr lang="el-GR" b="1" dirty="0"/>
              <a:t>Απουσία </a:t>
            </a:r>
            <a:r>
              <a:rPr lang="el-GR" b="1" dirty="0" err="1"/>
              <a:t>μιτωτικής</a:t>
            </a:r>
            <a:r>
              <a:rPr lang="el-GR" b="1" dirty="0"/>
              <a:t> δραστηριότητας ή </a:t>
            </a:r>
            <a:endParaRPr lang="en-US" b="1" dirty="0"/>
          </a:p>
          <a:p>
            <a:r>
              <a:rPr lang="el-GR" b="1" dirty="0" err="1"/>
              <a:t>ατυπίας</a:t>
            </a:r>
            <a:r>
              <a:rPr lang="el-GR" b="1" dirty="0"/>
              <a:t> </a:t>
            </a:r>
            <a:r>
              <a:rPr lang="el-GR" dirty="0"/>
              <a:t>– ενίοτε </a:t>
            </a:r>
            <a:r>
              <a:rPr lang="el-GR" dirty="0" err="1"/>
              <a:t>δυστροφική</a:t>
            </a:r>
            <a:r>
              <a:rPr lang="el-GR" dirty="0"/>
              <a:t> </a:t>
            </a:r>
            <a:r>
              <a:rPr lang="el-GR" dirty="0" err="1"/>
              <a:t>ασβέστωση</a:t>
            </a:r>
            <a:r>
              <a:rPr lang="el-GR" dirty="0"/>
              <a:t> </a:t>
            </a:r>
          </a:p>
        </p:txBody>
      </p:sp>
      <p:pic>
        <p:nvPicPr>
          <p:cNvPr id="9219" name="Picture 3" descr="C:\Users\User\Desktop\Ινοβλστικός\1.79wh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645024"/>
            <a:ext cx="4326866" cy="3024336"/>
          </a:xfrm>
          <a:prstGeom prst="rect">
            <a:avLst/>
          </a:prstGeom>
          <a:noFill/>
        </p:spPr>
      </p:pic>
      <p:pic>
        <p:nvPicPr>
          <p:cNvPr id="9220" name="Picture 4" descr="C:\Users\User\Desktop\Ινοβλστικός\1.78wh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987824" y="-2655169"/>
            <a:ext cx="3168352" cy="91440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0" y="332655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4644008" y="332655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4572000" y="6581001"/>
            <a:ext cx="47880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/>
              <a:t>Διάχυτη έκφραση</a:t>
            </a:r>
            <a:r>
              <a:rPr lang="en-US" sz="1200" dirty="0"/>
              <a:t> ERG</a:t>
            </a:r>
            <a:r>
              <a:rPr lang="el-GR" sz="1200" dirty="0"/>
              <a:t> (χωρίς έκφραση ενδοθηλιακών δεικτών)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0" y="6290736"/>
            <a:ext cx="3563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accent1"/>
                </a:solidFill>
              </a:rPr>
              <a:t>WHO</a:t>
            </a:r>
            <a:r>
              <a:rPr lang="el-GR" sz="1050" i="1" dirty="0">
                <a:solidFill>
                  <a:schemeClr val="accent1"/>
                </a:solidFill>
              </a:rPr>
              <a:t>, </a:t>
            </a:r>
            <a:r>
              <a:rPr lang="en-US" sz="1050" i="1" dirty="0">
                <a:solidFill>
                  <a:schemeClr val="accent1"/>
                </a:solidFill>
              </a:rPr>
              <a:t>Soft tissue and bone tumors 2020</a:t>
            </a:r>
          </a:p>
          <a:p>
            <a:r>
              <a:rPr lang="en-US" sz="1050" i="1" dirty="0" err="1">
                <a:solidFill>
                  <a:schemeClr val="accent1"/>
                </a:solidFill>
              </a:rPr>
              <a:t>Enzinger</a:t>
            </a:r>
            <a:r>
              <a:rPr lang="en-US" sz="1050" i="1" dirty="0">
                <a:solidFill>
                  <a:schemeClr val="accent1"/>
                </a:solidFill>
              </a:rPr>
              <a:t>, Soft tissue tumors 2020</a:t>
            </a:r>
          </a:p>
          <a:p>
            <a:r>
              <a:rPr lang="en-US" sz="1050" i="1" dirty="0" err="1">
                <a:solidFill>
                  <a:schemeClr val="accent1"/>
                </a:solidFill>
              </a:rPr>
              <a:t>Hornick</a:t>
            </a:r>
            <a:r>
              <a:rPr lang="en-US" sz="1050" i="1" dirty="0">
                <a:solidFill>
                  <a:schemeClr val="accent1"/>
                </a:solidFill>
              </a:rPr>
              <a:t>, Practical soft tissue pathology 2019</a:t>
            </a:r>
            <a:endParaRPr lang="el-GR" sz="1050" i="1" dirty="0">
              <a:solidFill>
                <a:schemeClr val="accent1"/>
              </a:solidFill>
            </a:endParaRPr>
          </a:p>
          <a:p>
            <a:endParaRPr lang="el-GR" sz="105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0" y="215255"/>
            <a:ext cx="8892480" cy="333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lvl="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en-US" sz="2000" dirty="0"/>
              <a:t>EWSR1 – SMAD3 </a:t>
            </a:r>
            <a:r>
              <a:rPr lang="el-GR" sz="2000" dirty="0"/>
              <a:t>θετικός </a:t>
            </a:r>
            <a:r>
              <a:rPr lang="el-GR" sz="2000" dirty="0" err="1"/>
              <a:t>ινοβλαστικός</a:t>
            </a:r>
            <a:r>
              <a:rPr lang="el-GR" sz="2000" dirty="0"/>
              <a:t> όγκος</a:t>
            </a:r>
            <a:endParaRPr kumimoji="0" lang="el-GR" sz="2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11560" y="1772816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Απουσία έκφρασης </a:t>
            </a:r>
            <a:r>
              <a:rPr lang="en-US" b="1" dirty="0"/>
              <a:t>SMA </a:t>
            </a:r>
            <a:r>
              <a:rPr lang="el-GR" b="1" dirty="0"/>
              <a:t>και </a:t>
            </a:r>
            <a:r>
              <a:rPr lang="en-US" b="1" dirty="0"/>
              <a:t>CD34</a:t>
            </a:r>
            <a:endParaRPr lang="el-GR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Διαγνωστικά Κριτήρια</a:t>
            </a:r>
            <a:r>
              <a:rPr lang="el-GR" dirty="0"/>
              <a:t>: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131840" y="3413899"/>
            <a:ext cx="56166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Εντόπιση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Ζωνοειδής αρχιτεκτονική με </a:t>
            </a:r>
            <a:r>
              <a:rPr lang="el-GR" b="1" dirty="0" err="1"/>
              <a:t>ακυτταρικό</a:t>
            </a:r>
            <a:r>
              <a:rPr lang="el-GR" b="1" dirty="0"/>
              <a:t> κέντρο και </a:t>
            </a:r>
            <a:r>
              <a:rPr lang="el-GR" b="1" dirty="0" err="1"/>
              <a:t>κυτταροβριθή</a:t>
            </a:r>
            <a:r>
              <a:rPr lang="el-GR" b="1" dirty="0"/>
              <a:t> περιφέρεια με δέσμες αθώων </a:t>
            </a:r>
            <a:r>
              <a:rPr lang="el-GR" b="1" dirty="0" err="1"/>
              <a:t>ατρακτόμορφων</a:t>
            </a:r>
            <a:r>
              <a:rPr lang="el-GR" b="1" dirty="0"/>
              <a:t> κυττάρων χωρίς ατυπία</a:t>
            </a:r>
            <a:endParaRPr lang="en-US" b="1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Διάχυτη έκφραση </a:t>
            </a:r>
            <a:r>
              <a:rPr lang="en-US" b="1" dirty="0"/>
              <a:t>ERG</a:t>
            </a:r>
            <a:r>
              <a:rPr lang="el-GR" b="1" dirty="0"/>
              <a:t> </a:t>
            </a:r>
            <a:endParaRPr lang="en-US" b="1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Σύντηξη </a:t>
            </a:r>
            <a:r>
              <a:rPr lang="en-US" b="1" dirty="0"/>
              <a:t>EWSR1 – SMAD3</a:t>
            </a:r>
            <a:endParaRPr lang="el-GR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528" y="174605"/>
            <a:ext cx="8352928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l-GR" spc="-10" dirty="0"/>
              <a:t>Ασβεστοποιούμενο Απονευρωτικό Ίνωμα 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0" y="3789040"/>
            <a:ext cx="9001000" cy="28084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l-GR"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Ορισμός: </a:t>
            </a:r>
            <a:r>
              <a:rPr lang="el-GR" sz="1800" dirty="0">
                <a:uFill>
                  <a:solidFill>
                    <a:srgbClr val="D9D9D9"/>
                  </a:solidFill>
                </a:uFill>
                <a:cs typeface="Calibri"/>
              </a:rPr>
              <a:t>Καλοήθης αλλοίωση με δυνατότητα τοπικής υποτροπής και εντόπιση </a:t>
            </a:r>
            <a:r>
              <a:rPr lang="el-GR" sz="1800" b="1" dirty="0">
                <a:uFill>
                  <a:solidFill>
                    <a:srgbClr val="D9D9D9"/>
                  </a:solidFill>
                </a:uFill>
                <a:cs typeface="Calibri"/>
              </a:rPr>
              <a:t>στα άπω άκρα κυρίως νέων ατόμων </a:t>
            </a:r>
            <a:r>
              <a:rPr lang="el-GR" sz="1800" dirty="0">
                <a:uFill>
                  <a:solidFill>
                    <a:srgbClr val="D9D9D9"/>
                  </a:solidFill>
                </a:uFill>
                <a:cs typeface="Calibri"/>
              </a:rPr>
              <a:t>και κύριο χαρακτηριστικό είναι η παρουσία </a:t>
            </a:r>
            <a:r>
              <a:rPr lang="el-GR" sz="1800" dirty="0" err="1">
                <a:uFill>
                  <a:solidFill>
                    <a:srgbClr val="D9D9D9"/>
                  </a:solidFill>
                </a:uFill>
                <a:cs typeface="Calibri"/>
              </a:rPr>
              <a:t>κυτταροβριθών</a:t>
            </a:r>
            <a:r>
              <a:rPr lang="el-GR" sz="1800" dirty="0">
                <a:uFill>
                  <a:solidFill>
                    <a:srgbClr val="D9D9D9"/>
                  </a:solidFill>
                </a:uFill>
                <a:cs typeface="Calibri"/>
              </a:rPr>
              <a:t> περιοχών και εστιών </a:t>
            </a:r>
            <a:r>
              <a:rPr lang="el-GR" sz="1800" b="1" dirty="0">
                <a:uFill>
                  <a:solidFill>
                    <a:srgbClr val="D9D9D9"/>
                  </a:solidFill>
                </a:uFill>
                <a:cs typeface="Calibri"/>
              </a:rPr>
              <a:t>ασβεστοποίησης</a:t>
            </a:r>
            <a:r>
              <a:rPr lang="el-GR" sz="1800" dirty="0">
                <a:uFill>
                  <a:solidFill>
                    <a:srgbClr val="D9D9D9"/>
                  </a:solidFill>
                </a:uFill>
                <a:cs typeface="Calibri"/>
              </a:rPr>
              <a:t> περιβαλλόμενες από </a:t>
            </a:r>
            <a:r>
              <a:rPr lang="el-GR" sz="1800" b="1" dirty="0" err="1">
                <a:uFill>
                  <a:solidFill>
                    <a:srgbClr val="D9D9D9"/>
                  </a:solidFill>
                </a:uFill>
                <a:cs typeface="Calibri"/>
              </a:rPr>
              <a:t>επιθηλιοειδές</a:t>
            </a:r>
            <a:r>
              <a:rPr lang="el-GR" sz="1800" b="1" dirty="0"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lang="el-GR" sz="1800" b="1" dirty="0" err="1">
                <a:uFill>
                  <a:solidFill>
                    <a:srgbClr val="D9D9D9"/>
                  </a:solidFill>
                </a:uFill>
                <a:cs typeface="Calibri"/>
              </a:rPr>
              <a:t>ινοβλάστες</a:t>
            </a:r>
            <a:endParaRPr lang="el-GR" sz="1800" b="1" dirty="0"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l-GR" sz="1800" dirty="0"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spc="-5" dirty="0">
                <a:cs typeface="Calibri"/>
              </a:rPr>
              <a:t>επαφή </a:t>
            </a:r>
            <a:r>
              <a:rPr sz="1800" dirty="0">
                <a:cs typeface="Calibri"/>
              </a:rPr>
              <a:t>με </a:t>
            </a:r>
            <a:r>
              <a:rPr sz="1800" spc="-5" dirty="0">
                <a:cs typeface="Calibri"/>
              </a:rPr>
              <a:t>απονεύρωση, </a:t>
            </a:r>
            <a:r>
              <a:rPr sz="1800" dirty="0">
                <a:cs typeface="Calibri"/>
              </a:rPr>
              <a:t>τένοντες ή </a:t>
            </a:r>
            <a:r>
              <a:rPr sz="1800" spc="-10" dirty="0">
                <a:cs typeface="Calibri"/>
              </a:rPr>
              <a:t>περιτονία </a:t>
            </a:r>
            <a:r>
              <a:rPr sz="1800" spc="-5" dirty="0">
                <a:cs typeface="Calibri"/>
              </a:rPr>
              <a:t>σε παλαμιαία </a:t>
            </a:r>
            <a:r>
              <a:rPr sz="1800" spc="-39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επιφάνεια</a:t>
            </a:r>
            <a:r>
              <a:rPr sz="1800" spc="-3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χεριών</a:t>
            </a:r>
            <a:r>
              <a:rPr sz="1800" spc="-20" dirty="0">
                <a:cs typeface="Calibri"/>
              </a:rPr>
              <a:t> και</a:t>
            </a:r>
            <a:r>
              <a:rPr sz="1800" spc="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σπανιότερα</a:t>
            </a:r>
            <a:r>
              <a:rPr sz="1800" spc="-1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πελματιαία</a:t>
            </a:r>
            <a:r>
              <a:rPr sz="1800" spc="-3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ποδιού</a:t>
            </a:r>
            <a:endParaRPr lang="el-GR" sz="1800" spc="-5" dirty="0">
              <a:cs typeface="Calibri"/>
            </a:endParaRPr>
          </a:p>
          <a:p>
            <a:pPr marL="12700" marR="539115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25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sz="1800" spc="-25" dirty="0">
                <a:cs typeface="Calibri"/>
              </a:rPr>
              <a:t>Συνήθως </a:t>
            </a:r>
            <a:r>
              <a:rPr sz="1800" spc="-5" dirty="0" err="1">
                <a:cs typeface="Calibri"/>
              </a:rPr>
              <a:t>παιδιά</a:t>
            </a:r>
            <a:r>
              <a:rPr sz="1800" spc="-15" dirty="0">
                <a:cs typeface="Calibri"/>
              </a:rPr>
              <a:t> </a:t>
            </a:r>
            <a:r>
              <a:rPr sz="1800" spc="-25" dirty="0">
                <a:cs typeface="Calibri"/>
              </a:rPr>
              <a:t>και</a:t>
            </a:r>
            <a:r>
              <a:rPr sz="1800" spc="-5" dirty="0">
                <a:cs typeface="Calibri"/>
              </a:rPr>
              <a:t> </a:t>
            </a:r>
            <a:r>
              <a:rPr sz="1800" dirty="0" err="1">
                <a:cs typeface="Calibri"/>
              </a:rPr>
              <a:t>νεαροί</a:t>
            </a:r>
            <a:r>
              <a:rPr sz="1800" spc="-15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ενήλικες</a:t>
            </a:r>
            <a:r>
              <a:rPr lang="el-GR" sz="1800" spc="-10" dirty="0">
                <a:cs typeface="Calibri"/>
              </a:rPr>
              <a:t>, σπάνια σε μεγάλης ηλικίας άτομα Α&gt;Γ</a:t>
            </a:r>
          </a:p>
          <a:p>
            <a:pPr marL="12700">
              <a:lnSpc>
                <a:spcPct val="100000"/>
              </a:lnSpc>
            </a:pPr>
            <a:endParaRPr sz="1800" dirty="0">
              <a:cs typeface="Calibri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2267744" y="105273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1.76 A</a:t>
            </a:r>
            <a:r>
              <a:rPr lang="el-GR" dirty="0"/>
              <a:t>+</a:t>
            </a:r>
            <a:r>
              <a:rPr lang="en-US" dirty="0"/>
              <a:t>B who page 74</a:t>
            </a:r>
            <a:endParaRPr lang="el-GR" dirty="0"/>
          </a:p>
        </p:txBody>
      </p:sp>
      <p:pic>
        <p:nvPicPr>
          <p:cNvPr id="5" name="Picture 2" descr="C:\Users\User\Desktop\Ινοβλστικός\8.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92696"/>
            <a:ext cx="5068153" cy="252028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6191672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Ορθογώνιο"/>
          <p:cNvSpPr/>
          <p:nvPr/>
        </p:nvSpPr>
        <p:spPr>
          <a:xfrm>
            <a:off x="-1016" y="6165304"/>
            <a:ext cx="5904656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object 6"/>
          <p:cNvSpPr txBox="1"/>
          <p:nvPr/>
        </p:nvSpPr>
        <p:spPr>
          <a:xfrm>
            <a:off x="5724128" y="4365104"/>
            <a:ext cx="3270692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l-GR" sz="1800" b="1" spc="-5" dirty="0">
                <a:solidFill>
                  <a:schemeClr val="accent1"/>
                </a:solidFill>
                <a:cs typeface="Calibri"/>
              </a:rPr>
              <a:t>Προχωρημένη</a:t>
            </a:r>
            <a:r>
              <a:rPr sz="1800" b="1" spc="-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 err="1">
                <a:solidFill>
                  <a:schemeClr val="accent1"/>
                </a:solidFill>
                <a:cs typeface="Calibri"/>
              </a:rPr>
              <a:t>φάση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lang="el-GR" sz="1800" b="1" spc="-5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sz="1800" b="1" spc="-5" dirty="0">
                <a:cs typeface="Calibri"/>
              </a:rPr>
              <a:t>Δέσμες </a:t>
            </a:r>
            <a:r>
              <a:rPr lang="el-GR" sz="1800" b="1" spc="-5" dirty="0" err="1">
                <a:cs typeface="Calibri"/>
              </a:rPr>
              <a:t>ινοβλαστικών</a:t>
            </a:r>
            <a:r>
              <a:rPr lang="el-GR" sz="1800" b="1" spc="-5" dirty="0">
                <a:cs typeface="Calibri"/>
              </a:rPr>
              <a:t> κυττάρων</a:t>
            </a:r>
            <a:r>
              <a:rPr lang="el-GR" sz="1800" spc="-5" dirty="0">
                <a:cs typeface="Calibri"/>
              </a:rPr>
              <a:t>, χονδροειδείς περιοχές, κοκκιώδεις αποτιτανώσεις </a:t>
            </a:r>
            <a:r>
              <a:rPr lang="el-GR" sz="1800" spc="-5" dirty="0" err="1">
                <a:cs typeface="Calibri"/>
              </a:rPr>
              <a:t>οστεοκλαστικού</a:t>
            </a:r>
            <a:r>
              <a:rPr lang="el-GR" sz="1800" spc="-5" dirty="0">
                <a:cs typeface="Calibri"/>
              </a:rPr>
              <a:t> τύπου </a:t>
            </a:r>
            <a:r>
              <a:rPr lang="el-GR" sz="1800" spc="-5" dirty="0" err="1">
                <a:cs typeface="Calibri"/>
              </a:rPr>
              <a:t>γιγαντοκύτταρα</a:t>
            </a:r>
            <a:r>
              <a:rPr lang="el-GR" sz="1800" spc="-5" dirty="0">
                <a:cs typeface="Calibri"/>
              </a:rPr>
              <a:t>, </a:t>
            </a:r>
            <a:r>
              <a:rPr lang="el-GR" sz="1800" spc="-5" dirty="0" err="1">
                <a:cs typeface="Calibri"/>
              </a:rPr>
              <a:t>επιθηλιοειδείς</a:t>
            </a:r>
            <a:r>
              <a:rPr lang="el-GR" sz="1800" spc="-5" dirty="0">
                <a:cs typeface="Calibri"/>
              </a:rPr>
              <a:t> </a:t>
            </a:r>
            <a:r>
              <a:rPr lang="el-GR" sz="1800" spc="-5" dirty="0" err="1">
                <a:cs typeface="Calibri"/>
              </a:rPr>
              <a:t>ινοβλάστες</a:t>
            </a:r>
            <a:endParaRPr lang="el-GR" sz="1800" dirty="0">
              <a:uFill>
                <a:solidFill>
                  <a:srgbClr val="D9D9D9"/>
                </a:solidFill>
              </a:uFill>
              <a:cs typeface="Calibri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3203848" y="260648"/>
            <a:ext cx="2592288" cy="5796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Ασβεστοποιούμενο Απονευρωτικό Ίνωμα </a:t>
            </a:r>
            <a:endParaRPr kumimoji="0" lang="el-GR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1547664" y="1124744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page 75 </a:t>
            </a:r>
          </a:p>
          <a:p>
            <a:endParaRPr lang="en-US" dirty="0"/>
          </a:p>
          <a:p>
            <a:r>
              <a:rPr lang="en-US" dirty="0"/>
              <a:t>1.77A</a:t>
            </a:r>
          </a:p>
          <a:p>
            <a:endParaRPr lang="en-US" dirty="0"/>
          </a:p>
          <a:p>
            <a:r>
              <a:rPr lang="en-US" dirty="0"/>
              <a:t>1.77B (A)</a:t>
            </a:r>
          </a:p>
          <a:p>
            <a:r>
              <a:rPr lang="en-US" dirty="0"/>
              <a:t>1.77C (B)</a:t>
            </a:r>
          </a:p>
          <a:p>
            <a:r>
              <a:rPr lang="en-US" dirty="0"/>
              <a:t>1.77D (B)</a:t>
            </a:r>
            <a:endParaRPr lang="el-GR" dirty="0"/>
          </a:p>
        </p:txBody>
      </p:sp>
      <p:pic>
        <p:nvPicPr>
          <p:cNvPr id="10242" name="Picture 2" descr="C:\Users\User\Desktop\Ινοβλστικός\8.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3147537" cy="2160000"/>
          </a:xfrm>
          <a:prstGeom prst="rect">
            <a:avLst/>
          </a:prstGeom>
          <a:noFill/>
        </p:spPr>
      </p:pic>
      <p:pic>
        <p:nvPicPr>
          <p:cNvPr id="10243" name="Picture 3" descr="C:\Users\User\Desktop\Ινοβλστικός\8.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204864"/>
            <a:ext cx="3170274" cy="2160000"/>
          </a:xfrm>
          <a:prstGeom prst="rect">
            <a:avLst/>
          </a:prstGeom>
          <a:noFill/>
        </p:spPr>
      </p:pic>
      <p:pic>
        <p:nvPicPr>
          <p:cNvPr id="10245" name="Picture 5" descr="C:\Users\User\Desktop\Ινοβλστικός\8.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0"/>
            <a:ext cx="3150000" cy="2160000"/>
          </a:xfrm>
          <a:prstGeom prst="rect">
            <a:avLst/>
          </a:prstGeom>
          <a:noFill/>
        </p:spPr>
      </p:pic>
      <p:pic>
        <p:nvPicPr>
          <p:cNvPr id="10244" name="Picture 4" descr="C:\Users\User\Desktop\Ινοβλστικός\8.3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204864"/>
            <a:ext cx="3131849" cy="2160000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107504" y="4437112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  <a:cs typeface="Calibri"/>
              </a:rPr>
              <a:t>Αρχική</a:t>
            </a:r>
            <a:r>
              <a:rPr lang="el-GR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b="1" spc="-5" dirty="0">
                <a:solidFill>
                  <a:schemeClr val="accent1"/>
                </a:solidFill>
                <a:cs typeface="Calibri"/>
              </a:rPr>
              <a:t>φάση:</a:t>
            </a:r>
            <a:r>
              <a:rPr lang="el-GR" b="1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spc="-5" dirty="0">
                <a:cs typeface="Calibri"/>
              </a:rPr>
              <a:t>χωρίς</a:t>
            </a:r>
            <a:r>
              <a:rPr lang="el-GR" spc="-1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αποτιτανώσεις,</a:t>
            </a:r>
            <a:r>
              <a:rPr lang="el-GR" spc="-2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μοιάζει </a:t>
            </a:r>
            <a:r>
              <a:rPr lang="el-GR" dirty="0">
                <a:cs typeface="Calibri"/>
              </a:rPr>
              <a:t>με</a:t>
            </a:r>
            <a:r>
              <a:rPr lang="el-GR" spc="-30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ινωμάτωση</a:t>
            </a:r>
            <a:r>
              <a:rPr lang="el-GR" spc="-35" dirty="0">
                <a:cs typeface="Calibri"/>
              </a:rPr>
              <a:t> </a:t>
            </a:r>
            <a:r>
              <a:rPr lang="el-GR" dirty="0">
                <a:cs typeface="Calibri"/>
              </a:rPr>
              <a:t>της</a:t>
            </a:r>
            <a:r>
              <a:rPr lang="el-GR" spc="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παιδικής</a:t>
            </a:r>
            <a:r>
              <a:rPr lang="el-GR" spc="-10" dirty="0">
                <a:cs typeface="Calibri"/>
              </a:rPr>
              <a:t> ηλικίας, παρουσία </a:t>
            </a:r>
            <a:r>
              <a:rPr lang="el-GR" b="1" spc="-10" dirty="0">
                <a:cs typeface="Calibri"/>
              </a:rPr>
              <a:t>άωρου χόνδρου</a:t>
            </a:r>
          </a:p>
          <a:p>
            <a:pPr algn="ctr"/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3203848" y="256490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Φάσεις </a:t>
            </a:r>
            <a:r>
              <a:rPr lang="el-GR" b="1" spc="-5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lang="el-GR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ανάπτυξης</a:t>
            </a:r>
            <a:endParaRPr lang="el-GR" b="1" dirty="0">
              <a:solidFill>
                <a:schemeClr val="accent1"/>
              </a:solidFill>
              <a:cs typeface="Calibri"/>
            </a:endParaRPr>
          </a:p>
          <a:p>
            <a:pPr algn="ctr"/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-252536" y="6165304"/>
            <a:ext cx="630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</a:t>
            </a:r>
            <a:r>
              <a:rPr lang="el-GR" spc="-5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lang="el-GR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αναλογία</a:t>
            </a:r>
            <a:r>
              <a:rPr lang="el-GR" spc="-35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lang="el-GR" spc="-10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των </a:t>
            </a:r>
            <a:r>
              <a:rPr lang="el-GR" spc="-5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δύο</a:t>
            </a:r>
            <a:r>
              <a:rPr lang="el-GR" spc="-10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lang="el-GR" spc="-5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συστατικών</a:t>
            </a:r>
            <a:r>
              <a:rPr lang="el-GR" spc="-25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lang="el-GR" spc="-5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ποικίλει</a:t>
            </a:r>
            <a:r>
              <a:rPr lang="el-GR" spc="-30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lang="el-GR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ανάλογα</a:t>
            </a:r>
            <a:r>
              <a:rPr lang="el-GR" spc="-35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lang="el-GR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με τη </a:t>
            </a:r>
            <a:r>
              <a:rPr lang="el-GR" spc="-5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φάση</a:t>
            </a:r>
            <a:r>
              <a:rPr lang="el-GR" spc="-25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lang="el-GR" dirty="0">
                <a:solidFill>
                  <a:schemeClr val="bg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ανάπτυξης</a:t>
            </a:r>
            <a:endParaRPr lang="el-GR" dirty="0">
              <a:solidFill>
                <a:schemeClr val="bg1"/>
              </a:solidFill>
              <a:cs typeface="Calibri"/>
            </a:endParaRPr>
          </a:p>
          <a:p>
            <a:pPr algn="ctr"/>
            <a:endParaRPr lang="el-GR" dirty="0"/>
          </a:p>
        </p:txBody>
      </p:sp>
      <p:sp>
        <p:nvSpPr>
          <p:cNvPr id="15" name="14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467544" y="199867"/>
            <a:ext cx="8352928" cy="348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1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Ασβεστοποιούμενο Απονευρωτικό Ίνωμα</a:t>
            </a:r>
            <a:r>
              <a:rPr kumimoji="0" lang="en-US" sz="21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– </a:t>
            </a:r>
            <a:r>
              <a:rPr kumimoji="0" lang="el-GR" sz="21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κριτήρια</a:t>
            </a:r>
            <a:r>
              <a:rPr kumimoji="0" lang="el-GR" sz="21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διάγνωσης</a:t>
            </a:r>
            <a:r>
              <a:rPr kumimoji="0" lang="el-GR" sz="21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 kumimoji="0" lang="el-GR" sz="21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11560" y="926718"/>
            <a:ext cx="47525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accent1"/>
                </a:solidFill>
              </a:rPr>
              <a:t>Ανοσοφαινότυπος</a:t>
            </a:r>
            <a:r>
              <a:rPr lang="el-GR" b="1" dirty="0">
                <a:solidFill>
                  <a:schemeClr val="accent1"/>
                </a:solidFill>
              </a:rPr>
              <a:t>: 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Μοριακά ευρήματα: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Διαγνωστικά κριτήρια: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Ινωμάτωση: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 err="1">
                <a:solidFill>
                  <a:schemeClr val="accent1"/>
                </a:solidFill>
              </a:rPr>
              <a:t>Χονδρωμα</a:t>
            </a:r>
            <a:r>
              <a:rPr lang="el-GR" b="1" dirty="0">
                <a:solidFill>
                  <a:schemeClr val="accent1"/>
                </a:solidFill>
              </a:rPr>
              <a:t> μαλακών μορίων: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 err="1">
                <a:solidFill>
                  <a:schemeClr val="accent1"/>
                </a:solidFill>
              </a:rPr>
              <a:t>Επιθηλιοειδές</a:t>
            </a:r>
            <a:r>
              <a:rPr lang="el-GR" b="1" dirty="0">
                <a:solidFill>
                  <a:schemeClr val="accent1"/>
                </a:solidFill>
              </a:rPr>
              <a:t> σάρκωμα: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843808" y="982469"/>
            <a:ext cx="630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SMA +, MSA +, CD99+, S100+ </a:t>
            </a:r>
            <a:r>
              <a:rPr lang="el-GR" b="1" dirty="0"/>
              <a:t>στις χονδροειδείς περιοχές</a:t>
            </a:r>
            <a:r>
              <a:rPr lang="en-US" b="1" dirty="0"/>
              <a:t>, </a:t>
            </a:r>
            <a:r>
              <a:rPr lang="el-GR" b="1" dirty="0"/>
              <a:t>β-</a:t>
            </a:r>
            <a:r>
              <a:rPr lang="en-US" b="1" dirty="0" err="1"/>
              <a:t>catenin</a:t>
            </a:r>
            <a:r>
              <a:rPr lang="en-US" b="1" dirty="0"/>
              <a:t> - 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2843808" y="177281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Σύντηξη </a:t>
            </a:r>
            <a:r>
              <a:rPr lang="en-US" b="1" dirty="0"/>
              <a:t>FN1 - EGF</a:t>
            </a:r>
            <a:endParaRPr lang="el-GR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3131840" y="2588711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Διηθητική αλλοίωση </a:t>
            </a:r>
          </a:p>
          <a:p>
            <a:r>
              <a:rPr lang="el-GR" b="1" dirty="0" err="1"/>
              <a:t>Ατρακτόμορφα</a:t>
            </a:r>
            <a:r>
              <a:rPr lang="el-GR" b="1" dirty="0"/>
              <a:t> κύτταρα</a:t>
            </a:r>
            <a:r>
              <a:rPr lang="el-GR" dirty="0"/>
              <a:t> σε παράλληλη διάταξη</a:t>
            </a:r>
          </a:p>
          <a:p>
            <a:r>
              <a:rPr lang="el-GR" dirty="0"/>
              <a:t>Περιοχές </a:t>
            </a:r>
            <a:r>
              <a:rPr lang="el-GR" b="1" dirty="0" err="1"/>
              <a:t>ασβεστοποιήσης</a:t>
            </a:r>
            <a:r>
              <a:rPr lang="el-GR" dirty="0"/>
              <a:t> περιβαλλόμενες από </a:t>
            </a:r>
            <a:r>
              <a:rPr lang="el-GR" b="1" dirty="0" err="1"/>
              <a:t>επιθηλιοειδείς</a:t>
            </a:r>
            <a:r>
              <a:rPr lang="el-GR" b="1" dirty="0"/>
              <a:t> </a:t>
            </a:r>
            <a:r>
              <a:rPr lang="el-GR" b="1" dirty="0" err="1"/>
              <a:t>ινοβλάστες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2195736" y="4545701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Απουσία χόνδρου και </a:t>
            </a:r>
            <a:r>
              <a:rPr lang="el-GR" dirty="0" err="1"/>
              <a:t>οστεοκλαστικού</a:t>
            </a:r>
            <a:r>
              <a:rPr lang="el-GR" dirty="0"/>
              <a:t> τύπου </a:t>
            </a:r>
            <a:r>
              <a:rPr lang="el-GR" dirty="0" err="1"/>
              <a:t>γιγαντοκυττάρων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3923928" y="5374957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Απουσία </a:t>
            </a:r>
            <a:r>
              <a:rPr lang="el-GR" dirty="0" err="1"/>
              <a:t>ατρακτόμορφων</a:t>
            </a:r>
            <a:r>
              <a:rPr lang="el-GR" dirty="0"/>
              <a:t> </a:t>
            </a:r>
            <a:r>
              <a:rPr lang="el-GR" dirty="0" err="1"/>
              <a:t>ινοβλαστικού</a:t>
            </a:r>
            <a:r>
              <a:rPr lang="el-GR" dirty="0"/>
              <a:t> τύπου κυττάρων 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3347864" y="6023029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Κυτταρολογική </a:t>
            </a:r>
            <a:r>
              <a:rPr lang="el-GR" dirty="0" err="1"/>
              <a:t>ατυπία</a:t>
            </a:r>
            <a:r>
              <a:rPr lang="el-GR" dirty="0"/>
              <a:t>, έκφραση επιθηλιακών δεικτών, απώλεια </a:t>
            </a:r>
            <a:r>
              <a:rPr lang="en-US" dirty="0"/>
              <a:t>INI1</a:t>
            </a:r>
            <a:r>
              <a:rPr lang="el-GR" dirty="0"/>
              <a:t> (σπάνια </a:t>
            </a:r>
            <a:r>
              <a:rPr lang="en-US" dirty="0"/>
              <a:t>BRG1)</a:t>
            </a:r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-324544" y="393305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Διαφορική Διάγνωση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6191672" y="6521569"/>
            <a:ext cx="2952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accent1"/>
                </a:solidFill>
              </a:rPr>
              <a:t>WHO</a:t>
            </a:r>
            <a:r>
              <a:rPr lang="el-GR" sz="900" i="1" dirty="0">
                <a:solidFill>
                  <a:schemeClr val="accent1"/>
                </a:solidFill>
              </a:rPr>
              <a:t>, </a:t>
            </a:r>
            <a:r>
              <a:rPr lang="en-US" sz="9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900" i="1" dirty="0" err="1">
                <a:solidFill>
                  <a:schemeClr val="accent1"/>
                </a:solidFill>
              </a:rPr>
              <a:t>Hornick</a:t>
            </a:r>
            <a:r>
              <a:rPr lang="en-US" sz="900" i="1" dirty="0">
                <a:solidFill>
                  <a:schemeClr val="accent1"/>
                </a:solidFill>
              </a:rPr>
              <a:t>, Practical soft tissue pathology 2019</a:t>
            </a:r>
            <a:endParaRPr lang="el-GR" sz="900" i="1" dirty="0">
              <a:solidFill>
                <a:schemeClr val="accent1"/>
              </a:solidFill>
            </a:endParaRPr>
          </a:p>
          <a:p>
            <a:pPr algn="r"/>
            <a:endParaRPr lang="el-GR" sz="9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9672" y="92288"/>
            <a:ext cx="6010500" cy="52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l-GR" dirty="0"/>
              <a:t>Ίνωμα τύπου αυχένα </a:t>
            </a:r>
            <a:endParaRPr sz="3200" dirty="0"/>
          </a:p>
        </p:txBody>
      </p:sp>
      <p:sp>
        <p:nvSpPr>
          <p:cNvPr id="6" name="5 - TextBox"/>
          <p:cNvSpPr txBox="1"/>
          <p:nvPr/>
        </p:nvSpPr>
        <p:spPr>
          <a:xfrm>
            <a:off x="539552" y="1196752"/>
            <a:ext cx="8424936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marR="252729">
              <a:lnSpc>
                <a:spcPct val="100000"/>
              </a:lnSpc>
              <a:spcBef>
                <a:spcPts val="100"/>
              </a:spcBef>
            </a:pPr>
            <a:r>
              <a:rPr lang="el-GR" b="1" dirty="0">
                <a:solidFill>
                  <a:schemeClr val="accent1"/>
                </a:solidFill>
                <a:cs typeface="Calibri"/>
              </a:rPr>
              <a:t>Ορισμός: </a:t>
            </a:r>
            <a:r>
              <a:rPr lang="el-GR" dirty="0">
                <a:cs typeface="Calibri"/>
              </a:rPr>
              <a:t>Καλοήθης</a:t>
            </a:r>
            <a:r>
              <a:rPr lang="el-GR" spc="-15" dirty="0">
                <a:cs typeface="Calibri"/>
              </a:rPr>
              <a:t> </a:t>
            </a:r>
            <a:r>
              <a:rPr lang="el-GR" b="1" spc="-10" dirty="0" err="1">
                <a:cs typeface="Calibri"/>
              </a:rPr>
              <a:t>ινοκολλαγονώδης</a:t>
            </a:r>
            <a:r>
              <a:rPr lang="el-GR" spc="-10" dirty="0">
                <a:cs typeface="Calibri"/>
              </a:rPr>
              <a:t> αλλοίωση συνήθως αναπτυσσόμενη </a:t>
            </a:r>
            <a:r>
              <a:rPr lang="el-GR" b="1" spc="-10" dirty="0">
                <a:cs typeface="Calibri"/>
              </a:rPr>
              <a:t>στον αυχένα</a:t>
            </a:r>
            <a:r>
              <a:rPr lang="el-GR" b="1" spc="5" dirty="0">
                <a:cs typeface="Calibri"/>
              </a:rPr>
              <a:t> </a:t>
            </a:r>
          </a:p>
          <a:p>
            <a:pPr marL="38100" marR="252729">
              <a:lnSpc>
                <a:spcPct val="100000"/>
              </a:lnSpc>
              <a:spcBef>
                <a:spcPts val="100"/>
              </a:spcBef>
            </a:pPr>
            <a:endParaRPr lang="el-GR" spc="5" dirty="0">
              <a:cs typeface="Calibri"/>
            </a:endParaRPr>
          </a:p>
          <a:p>
            <a:pPr marL="38100" marR="252729">
              <a:lnSpc>
                <a:spcPct val="100000"/>
              </a:lnSpc>
              <a:spcBef>
                <a:spcPts val="100"/>
              </a:spcBef>
            </a:pPr>
            <a:r>
              <a:rPr lang="el-GR" spc="-5" dirty="0">
                <a:cs typeface="Calibri"/>
              </a:rPr>
              <a:t>Συσχετίζεται</a:t>
            </a:r>
            <a:r>
              <a:rPr lang="el-GR" spc="-25" dirty="0">
                <a:cs typeface="Calibri"/>
              </a:rPr>
              <a:t> </a:t>
            </a:r>
            <a:r>
              <a:rPr lang="el-GR" dirty="0">
                <a:cs typeface="Calibri"/>
              </a:rPr>
              <a:t>με </a:t>
            </a:r>
            <a:r>
              <a:rPr lang="el-GR" b="1" dirty="0">
                <a:cs typeface="Calibri"/>
              </a:rPr>
              <a:t>σακχαρώδη </a:t>
            </a:r>
            <a:r>
              <a:rPr lang="el-GR" b="1" spc="-5" dirty="0">
                <a:cs typeface="Calibri"/>
              </a:rPr>
              <a:t>διαβήτη</a:t>
            </a:r>
            <a:r>
              <a:rPr lang="el-GR" b="1" spc="-10" dirty="0">
                <a:cs typeface="Calibri"/>
              </a:rPr>
              <a:t> </a:t>
            </a:r>
            <a:r>
              <a:rPr lang="el-GR" b="1" dirty="0">
                <a:cs typeface="Calibri"/>
              </a:rPr>
              <a:t>(44%)</a:t>
            </a:r>
          </a:p>
          <a:p>
            <a:pPr marL="38100" marR="252729">
              <a:lnSpc>
                <a:spcPct val="100000"/>
              </a:lnSpc>
              <a:spcBef>
                <a:spcPts val="100"/>
              </a:spcBef>
            </a:pPr>
            <a:endParaRPr lang="el-GR" dirty="0"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lang="el-GR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lang="el-GR" b="1" dirty="0">
                <a:solidFill>
                  <a:schemeClr val="accent1"/>
                </a:solidFill>
                <a:cs typeface="Calibri"/>
              </a:rPr>
              <a:t>:</a:t>
            </a:r>
            <a:r>
              <a:rPr lang="el-GR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b="1" spc="-35" dirty="0">
                <a:cs typeface="Calibri"/>
              </a:rPr>
              <a:t>Στον </a:t>
            </a:r>
            <a:r>
              <a:rPr lang="el-GR" b="1" spc="-5" dirty="0">
                <a:cs typeface="Calibri"/>
              </a:rPr>
              <a:t>υποδόριο</a:t>
            </a:r>
            <a:r>
              <a:rPr lang="el-GR" b="1" spc="-25" dirty="0">
                <a:cs typeface="Calibri"/>
              </a:rPr>
              <a:t> </a:t>
            </a:r>
            <a:r>
              <a:rPr lang="el-GR" b="1" dirty="0">
                <a:cs typeface="Calibri"/>
              </a:rPr>
              <a:t>ιστό του</a:t>
            </a:r>
            <a:r>
              <a:rPr lang="el-GR" b="1" spc="5" dirty="0">
                <a:cs typeface="Calibri"/>
              </a:rPr>
              <a:t> </a:t>
            </a:r>
            <a:r>
              <a:rPr lang="el-GR" b="1" dirty="0">
                <a:cs typeface="Calibri"/>
              </a:rPr>
              <a:t>αυχένα</a:t>
            </a:r>
            <a:r>
              <a:rPr lang="el-GR" dirty="0">
                <a:cs typeface="Calibri"/>
              </a:rPr>
              <a:t>,</a:t>
            </a:r>
            <a:r>
              <a:rPr lang="el-GR" spc="-2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σπάνια</a:t>
            </a:r>
            <a:r>
              <a:rPr lang="el-GR" spc="-3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σε άλλες θέσεις (άνω κορμός, πρόσωπο, άκρα)</a:t>
            </a:r>
          </a:p>
          <a:p>
            <a:pPr marL="38100" marR="3346450">
              <a:lnSpc>
                <a:spcPct val="100000"/>
              </a:lnSpc>
            </a:pPr>
            <a:endParaRPr lang="el-GR" spc="-390" dirty="0">
              <a:cs typeface="Calibri"/>
            </a:endParaRPr>
          </a:p>
          <a:p>
            <a:pPr marL="38100" marR="3346450">
              <a:lnSpc>
                <a:spcPct val="100000"/>
              </a:lnSpc>
            </a:pPr>
            <a:r>
              <a:rPr lang="el-GR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lang="el-GR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lang="el-GR" b="1" spc="-25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spc="-5" dirty="0">
                <a:cs typeface="Calibri"/>
              </a:rPr>
              <a:t>3</a:t>
            </a:r>
            <a:r>
              <a:rPr lang="el-GR" spc="-7" baseline="25462" dirty="0">
                <a:cs typeface="Calibri"/>
              </a:rPr>
              <a:t>η</a:t>
            </a:r>
            <a:r>
              <a:rPr lang="el-GR" spc="-5" dirty="0">
                <a:cs typeface="Calibri"/>
              </a:rPr>
              <a:t>-5</a:t>
            </a:r>
            <a:r>
              <a:rPr lang="el-GR" spc="-7" baseline="25462" dirty="0">
                <a:cs typeface="Calibri"/>
              </a:rPr>
              <a:t>η</a:t>
            </a:r>
            <a:r>
              <a:rPr lang="el-GR" spc="209" baseline="25462" dirty="0">
                <a:cs typeface="Calibri"/>
              </a:rPr>
              <a:t> </a:t>
            </a:r>
            <a:r>
              <a:rPr lang="el-GR" spc="-10" dirty="0">
                <a:cs typeface="Calibri"/>
              </a:rPr>
              <a:t>δεκαετία</a:t>
            </a:r>
          </a:p>
          <a:p>
            <a:pPr marL="38100" marR="3346450">
              <a:lnSpc>
                <a:spcPct val="100000"/>
              </a:lnSpc>
            </a:pPr>
            <a:endParaRPr lang="el-GR" spc="-10" dirty="0">
              <a:cs typeface="Calibri"/>
            </a:endParaRPr>
          </a:p>
          <a:p>
            <a:pPr marL="38100" marR="3346450">
              <a:lnSpc>
                <a:spcPct val="100000"/>
              </a:lnSpc>
            </a:pPr>
            <a:r>
              <a:rPr lang="el-GR" spc="-10" dirty="0">
                <a:cs typeface="Calibri"/>
              </a:rPr>
              <a:t>Συχνή τοπική υποτροπή </a:t>
            </a:r>
          </a:p>
          <a:p>
            <a:pPr marL="38100" marR="3346450">
              <a:lnSpc>
                <a:spcPct val="100000"/>
              </a:lnSpc>
            </a:pPr>
            <a:endParaRPr lang="el-GR" spc="-10" dirty="0">
              <a:cs typeface="Calibri"/>
            </a:endParaRPr>
          </a:p>
          <a:p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1187624" y="508518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spc="-10" dirty="0">
                <a:solidFill>
                  <a:schemeClr val="accent1"/>
                </a:solidFill>
                <a:cs typeface="Calibri"/>
              </a:rPr>
              <a:t>Ιστολογικά όμοιο με ίνωμα επί συνδρόμου </a:t>
            </a:r>
            <a:r>
              <a:rPr lang="el-GR" b="1" spc="-10" dirty="0" err="1">
                <a:solidFill>
                  <a:schemeClr val="accent1"/>
                </a:solidFill>
                <a:cs typeface="Calibri"/>
              </a:rPr>
              <a:t>Gardner</a:t>
            </a:r>
            <a:endParaRPr lang="el-GR" b="1" dirty="0">
              <a:solidFill>
                <a:schemeClr val="accent1"/>
              </a:solidFill>
              <a:cs typeface="Calibri"/>
            </a:endParaRPr>
          </a:p>
          <a:p>
            <a:pPr algn="ctr"/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1600" y="4222730"/>
            <a:ext cx="7524328" cy="2518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9263" indent="-436563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b="1" spc="-5" dirty="0">
                <a:solidFill>
                  <a:schemeClr val="accent1"/>
                </a:solidFill>
                <a:cs typeface="Calibri"/>
              </a:rPr>
              <a:t>Π</a:t>
            </a:r>
            <a:r>
              <a:rPr sz="1800" b="1" spc="-5" dirty="0" err="1">
                <a:solidFill>
                  <a:schemeClr val="accent1"/>
                </a:solidFill>
                <a:cs typeface="Calibri"/>
              </a:rPr>
              <a:t>ολλές</a:t>
            </a:r>
            <a:r>
              <a:rPr sz="1800" b="1" spc="-2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μιτώσεις,</a:t>
            </a:r>
            <a:r>
              <a:rPr sz="1800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αλλά</a:t>
            </a:r>
            <a:r>
              <a:rPr sz="1800" b="1" spc="-1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όχι</a:t>
            </a:r>
            <a:r>
              <a:rPr sz="1800" b="1" spc="-1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dirty="0" err="1">
                <a:solidFill>
                  <a:schemeClr val="accent1"/>
                </a:solidFill>
                <a:cs typeface="Calibri"/>
              </a:rPr>
              <a:t>άτυπες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dirty="0">
                <a:cs typeface="Calibri"/>
              </a:rPr>
              <a:t>!!!</a:t>
            </a:r>
            <a:endParaRPr lang="el-GR" sz="1800" dirty="0">
              <a:cs typeface="Calibri"/>
            </a:endParaRPr>
          </a:p>
          <a:p>
            <a:pPr marL="449263" indent="-436563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endParaRPr sz="1800" dirty="0">
              <a:cs typeface="Calibri"/>
            </a:endParaRPr>
          </a:p>
          <a:p>
            <a:pPr marL="449263" marR="22860" indent="-4365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sz="1800" spc="-5" dirty="0">
                <a:cs typeface="Calibri"/>
              </a:rPr>
              <a:t>«ευτραφείς»</a:t>
            </a:r>
            <a:r>
              <a:rPr sz="1800" spc="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ομοιόμορφοι</a:t>
            </a:r>
            <a:r>
              <a:rPr sz="180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ινοβλάστες</a:t>
            </a:r>
            <a:r>
              <a:rPr sz="1800" spc="-15" dirty="0">
                <a:cs typeface="Calibri"/>
              </a:rPr>
              <a:t> </a:t>
            </a:r>
            <a:r>
              <a:rPr sz="1800" spc="-20" dirty="0">
                <a:cs typeface="Calibri"/>
              </a:rPr>
              <a:t>και</a:t>
            </a:r>
            <a:r>
              <a:rPr sz="1800" spc="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μυοϊνοβλάστες </a:t>
            </a:r>
            <a:r>
              <a:rPr sz="1800" spc="-39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χωρίς</a:t>
            </a:r>
            <a:r>
              <a:rPr sz="1800" spc="-1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υπερχρωμασία</a:t>
            </a:r>
            <a:r>
              <a:rPr sz="1800" dirty="0">
                <a:cs typeface="Calibri"/>
              </a:rPr>
              <a:t> </a:t>
            </a:r>
            <a:r>
              <a:rPr sz="1800" spc="-20" dirty="0" err="1">
                <a:cs typeface="Calibri"/>
              </a:rPr>
              <a:t>και</a:t>
            </a:r>
            <a:r>
              <a:rPr sz="1800" spc="-20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πολυμορφία</a:t>
            </a:r>
            <a:endParaRPr lang="el-GR" sz="1800" spc="-5" dirty="0">
              <a:cs typeface="Calibri"/>
            </a:endParaRPr>
          </a:p>
          <a:p>
            <a:pPr marL="449263" marR="22860" indent="-4365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endParaRPr sz="1800" dirty="0">
              <a:cs typeface="Calibri"/>
            </a:endParaRPr>
          </a:p>
          <a:p>
            <a:pPr marL="449263" indent="-4365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b="1" spc="-5" dirty="0">
                <a:cs typeface="Calibri"/>
              </a:rPr>
              <a:t>Δ</a:t>
            </a:r>
            <a:r>
              <a:rPr sz="1800" b="1" spc="-5" dirty="0" err="1">
                <a:cs typeface="Calibri"/>
              </a:rPr>
              <a:t>εσμίδες</a:t>
            </a:r>
            <a:r>
              <a:rPr sz="1800" b="1" spc="-15" dirty="0">
                <a:cs typeface="Calibri"/>
              </a:rPr>
              <a:t> </a:t>
            </a:r>
            <a:r>
              <a:rPr sz="1800" dirty="0">
                <a:cs typeface="Calibri"/>
              </a:rPr>
              <a:t>σε</a:t>
            </a:r>
            <a:r>
              <a:rPr sz="1800" spc="-25" dirty="0">
                <a:cs typeface="Calibri"/>
              </a:rPr>
              <a:t> </a:t>
            </a:r>
            <a:r>
              <a:rPr sz="1800" dirty="0">
                <a:cs typeface="Calibri"/>
              </a:rPr>
              <a:t>σχήμα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S</a:t>
            </a:r>
            <a:r>
              <a:rPr sz="1800" spc="-5" dirty="0">
                <a:cs typeface="Calibri"/>
              </a:rPr>
              <a:t> </a:t>
            </a:r>
            <a:r>
              <a:rPr sz="1800" dirty="0">
                <a:cs typeface="Calibri"/>
              </a:rPr>
              <a:t>ή</a:t>
            </a:r>
            <a:r>
              <a:rPr sz="1800" spc="-25" dirty="0">
                <a:cs typeface="Calibri"/>
              </a:rPr>
              <a:t> </a:t>
            </a:r>
            <a:r>
              <a:rPr sz="1800" dirty="0">
                <a:cs typeface="Calibri"/>
              </a:rPr>
              <a:t>C</a:t>
            </a:r>
            <a:r>
              <a:rPr lang="el-GR" sz="1800" dirty="0">
                <a:cs typeface="Calibri"/>
              </a:rPr>
              <a:t> – </a:t>
            </a:r>
            <a:r>
              <a:rPr lang="el-GR" sz="1800" b="1" dirty="0">
                <a:cs typeface="Calibri"/>
              </a:rPr>
              <a:t>στροβιλοειδές πρότυπο</a:t>
            </a:r>
          </a:p>
          <a:p>
            <a:pPr marL="449263" indent="-4365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endParaRPr sz="1800" dirty="0">
              <a:cs typeface="Calibri"/>
            </a:endParaRPr>
          </a:p>
          <a:p>
            <a:pPr marL="449263" indent="-4365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  <a:tabLst>
                <a:tab pos="144145" algn="l"/>
              </a:tabLst>
            </a:pPr>
            <a:r>
              <a:rPr lang="el-GR" spc="-5" dirty="0">
                <a:cs typeface="Calibri"/>
              </a:rPr>
              <a:t>Περιοχικά </a:t>
            </a:r>
            <a:r>
              <a:rPr lang="el-GR" spc="-5" dirty="0" err="1">
                <a:cs typeface="Calibri"/>
              </a:rPr>
              <a:t>μυξοειδής</a:t>
            </a:r>
            <a:r>
              <a:rPr lang="el-GR" spc="-5" dirty="0">
                <a:cs typeface="Calibri"/>
              </a:rPr>
              <a:t> εκφύλιση          μορφολογία δίκην </a:t>
            </a:r>
            <a:r>
              <a:rPr lang="el-GR" spc="-5" dirty="0" err="1">
                <a:cs typeface="Calibri"/>
              </a:rPr>
              <a:t>κυτταροκαλλιέργειας</a:t>
            </a:r>
            <a:r>
              <a:rPr lang="el-GR" spc="-5" dirty="0">
                <a:cs typeface="Calibri"/>
              </a:rPr>
              <a:t> </a:t>
            </a:r>
            <a:endParaRPr sz="1800" dirty="0">
              <a:cs typeface="Calibri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251520" y="44624"/>
            <a:ext cx="8712968" cy="5180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1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Οζώδης </a:t>
            </a:r>
            <a:r>
              <a:rPr kumimoji="0" lang="el-GR" sz="3200" b="1" i="0" u="none" strike="noStrike" kern="0" cap="none" spc="-15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περιτονιΐτιδα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– </a:t>
            </a:r>
            <a:r>
              <a:rPr kumimoji="0" lang="el-GR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Ιστολογική</a:t>
            </a:r>
            <a:r>
              <a:rPr kumimoji="0" lang="el-GR" sz="32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εικόνα(ΙΙ)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979712" y="126876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Enzinger</a:t>
            </a:r>
            <a:r>
              <a:rPr lang="en-US" dirty="0"/>
              <a:t> 7.8B</a:t>
            </a:r>
            <a:endParaRPr lang="el-GR" dirty="0"/>
          </a:p>
        </p:txBody>
      </p:sp>
      <p:cxnSp>
        <p:nvCxnSpPr>
          <p:cNvPr id="12" name="11 - Ευθύγραμμο βέλος σύνδεσης"/>
          <p:cNvCxnSpPr/>
          <p:nvPr/>
        </p:nvCxnSpPr>
        <p:spPr>
          <a:xfrm>
            <a:off x="4499992" y="6310962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  <a:endParaRPr lang="el-GR" sz="1100" i="1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C:\Users\User\Desktop\Ινοβλαστικός\7.8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01249"/>
            <a:ext cx="5760640" cy="36198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4139183" cy="32403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9552" y="4005064"/>
            <a:ext cx="8208912" cy="2182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57175">
              <a:lnSpc>
                <a:spcPct val="15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</a:pPr>
            <a:r>
              <a:rPr lang="el-GR" sz="1800" b="1" spc="-5" dirty="0">
                <a:cs typeface="Calibri"/>
              </a:rPr>
              <a:t>Πτωχά περιγεγραμμένη αλλοίωση, </a:t>
            </a:r>
            <a:r>
              <a:rPr sz="1800" b="1" spc="-5" dirty="0" err="1">
                <a:cs typeface="Calibri"/>
              </a:rPr>
              <a:t>χωρίς</a:t>
            </a:r>
            <a:r>
              <a:rPr sz="1800" b="1" spc="-55" dirty="0">
                <a:cs typeface="Calibri"/>
              </a:rPr>
              <a:t> </a:t>
            </a:r>
            <a:r>
              <a:rPr sz="1800" b="1" spc="-15" dirty="0">
                <a:cs typeface="Calibri"/>
              </a:rPr>
              <a:t>κάψα</a:t>
            </a:r>
            <a:endParaRPr sz="1800" b="1" dirty="0">
              <a:cs typeface="Calibri"/>
            </a:endParaRPr>
          </a:p>
          <a:p>
            <a:pPr marL="269875" indent="-257175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dirty="0" err="1">
                <a:cs typeface="Calibri"/>
              </a:rPr>
              <a:t>Έ</a:t>
            </a:r>
            <a:r>
              <a:rPr sz="1800" b="1" dirty="0" err="1">
                <a:cs typeface="Calibri"/>
              </a:rPr>
              <a:t>ντονα</a:t>
            </a:r>
            <a:r>
              <a:rPr sz="1800" b="1" spc="-25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κολλαγονοποιημέν</a:t>
            </a:r>
            <a:r>
              <a:rPr lang="el-GR" sz="1800" b="1" spc="-10" dirty="0" err="1">
                <a:cs typeface="Calibri"/>
              </a:rPr>
              <a:t>ος</a:t>
            </a:r>
            <a:r>
              <a:rPr lang="el-GR" sz="1800" b="1" spc="-1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πλήρως</a:t>
            </a:r>
            <a:r>
              <a:rPr lang="el-GR" spc="-35" dirty="0">
                <a:cs typeface="Calibri"/>
              </a:rPr>
              <a:t> </a:t>
            </a:r>
            <a:r>
              <a:rPr lang="el-GR" spc="-5" dirty="0" err="1">
                <a:cs typeface="Calibri"/>
              </a:rPr>
              <a:t>ακυτταρικός</a:t>
            </a:r>
            <a:r>
              <a:rPr lang="el-GR" spc="-5" dirty="0">
                <a:cs typeface="Calibri"/>
              </a:rPr>
              <a:t> ιστός</a:t>
            </a:r>
            <a:endParaRPr sz="1800" dirty="0">
              <a:cs typeface="Calibri"/>
            </a:endParaRPr>
          </a:p>
          <a:p>
            <a:pPr marL="269875" indent="-257175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>
                <a:cs typeface="Calibri"/>
              </a:rPr>
              <a:t>Ε</a:t>
            </a:r>
            <a:r>
              <a:rPr sz="1800" b="1" spc="-5" dirty="0" err="1">
                <a:cs typeface="Calibri"/>
              </a:rPr>
              <a:t>γκλωβισμένα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εξαρτήματα</a:t>
            </a:r>
            <a:r>
              <a:rPr sz="1800" spc="-3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δέρματος </a:t>
            </a:r>
            <a:r>
              <a:rPr sz="1800" dirty="0">
                <a:cs typeface="Calibri"/>
              </a:rPr>
              <a:t>ή</a:t>
            </a:r>
            <a:r>
              <a:rPr sz="1800" spc="-10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λιποκύτταρα</a:t>
            </a:r>
            <a:r>
              <a:rPr lang="el-GR" sz="1800" spc="-5" dirty="0">
                <a:cs typeface="Calibri"/>
              </a:rPr>
              <a:t> (</a:t>
            </a:r>
            <a:r>
              <a:rPr lang="el-GR" sz="2000" b="1" spc="-5" dirty="0">
                <a:cs typeface="Calibri"/>
              </a:rPr>
              <a:t>Α</a:t>
            </a:r>
            <a:r>
              <a:rPr lang="el-GR" sz="1800" spc="-5" dirty="0">
                <a:cs typeface="Calibri"/>
              </a:rPr>
              <a:t>)</a:t>
            </a:r>
            <a:endParaRPr sz="1800" dirty="0">
              <a:cs typeface="Calibri"/>
            </a:endParaRPr>
          </a:p>
          <a:p>
            <a:pPr marL="269875" indent="-257175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spc="-5" dirty="0">
                <a:cs typeface="Calibri"/>
              </a:rPr>
              <a:t>Δ</a:t>
            </a:r>
            <a:r>
              <a:rPr sz="1800" spc="-5" dirty="0" err="1">
                <a:cs typeface="Calibri"/>
              </a:rPr>
              <a:t>ιάσπαρτες</a:t>
            </a:r>
            <a:r>
              <a:rPr sz="1800" spc="-5" dirty="0">
                <a:cs typeface="Calibri"/>
              </a:rPr>
              <a:t>,</a:t>
            </a:r>
            <a:r>
              <a:rPr sz="1800" spc="-4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σπάνιες</a:t>
            </a:r>
            <a:r>
              <a:rPr sz="1800" spc="-25" dirty="0">
                <a:cs typeface="Calibri"/>
              </a:rPr>
              <a:t> </a:t>
            </a:r>
            <a:r>
              <a:rPr sz="1800" dirty="0" err="1">
                <a:cs typeface="Calibri"/>
              </a:rPr>
              <a:t>ώριμες</a:t>
            </a:r>
            <a:r>
              <a:rPr sz="1800" spc="-20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ινοβλάστες</a:t>
            </a:r>
            <a:endParaRPr lang="el-GR" sz="1800" spc="-5" dirty="0">
              <a:cs typeface="Calibri"/>
            </a:endParaRPr>
          </a:p>
          <a:p>
            <a:pPr marL="269875" indent="-257175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 err="1">
                <a:cs typeface="Calibri"/>
              </a:rPr>
              <a:t>Παχειές</a:t>
            </a:r>
            <a:r>
              <a:rPr lang="el-GR" b="1" spc="-5" dirty="0">
                <a:cs typeface="Calibri"/>
              </a:rPr>
              <a:t> </a:t>
            </a:r>
            <a:r>
              <a:rPr lang="el-GR" b="1" spc="-5" dirty="0" err="1">
                <a:cs typeface="Calibri"/>
              </a:rPr>
              <a:t>κολλαγόνες</a:t>
            </a:r>
            <a:r>
              <a:rPr lang="el-GR" b="1" spc="-5" dirty="0">
                <a:cs typeface="Calibri"/>
              </a:rPr>
              <a:t> ίνες </a:t>
            </a:r>
            <a:r>
              <a:rPr lang="el-GR" spc="-5" dirty="0">
                <a:cs typeface="Calibri"/>
              </a:rPr>
              <a:t>(</a:t>
            </a:r>
            <a:r>
              <a:rPr lang="el-GR" sz="2000" b="1" spc="-5" dirty="0">
                <a:cs typeface="Calibri"/>
              </a:rPr>
              <a:t>Β</a:t>
            </a:r>
            <a:r>
              <a:rPr lang="el-GR" spc="-5" dirty="0">
                <a:cs typeface="Calibri"/>
              </a:rPr>
              <a:t>)</a:t>
            </a:r>
            <a:endParaRPr sz="1800" dirty="0">
              <a:cs typeface="Calibri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1619672" y="44624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Ίνωμα τύπου αυχένα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395536" y="328498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Α</a:t>
            </a:r>
          </a:p>
        </p:txBody>
      </p:sp>
      <p:pic>
        <p:nvPicPr>
          <p:cNvPr id="1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548680"/>
            <a:ext cx="4319015" cy="3230880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4644008" y="328498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Β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6156176" y="6381328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520" y="4861421"/>
            <a:ext cx="8280920" cy="21800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0" indent="-471488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57480" algn="l"/>
              </a:tabLst>
            </a:pPr>
            <a:r>
              <a:rPr lang="el-GR" sz="2000" b="1" spc="-5" dirty="0" err="1">
                <a:cs typeface="Calibri"/>
              </a:rPr>
              <a:t>Ε</a:t>
            </a:r>
            <a:r>
              <a:rPr sz="2000" b="1" spc="-5" dirty="0" err="1">
                <a:cs typeface="Calibri"/>
              </a:rPr>
              <a:t>γκλωβισμένα</a:t>
            </a:r>
            <a:r>
              <a:rPr sz="2000" b="1" spc="-30" dirty="0">
                <a:cs typeface="Calibri"/>
              </a:rPr>
              <a:t> </a:t>
            </a:r>
            <a:r>
              <a:rPr sz="2000" b="1" dirty="0" err="1">
                <a:cs typeface="Calibri"/>
              </a:rPr>
              <a:t>νεύρα</a:t>
            </a:r>
            <a:r>
              <a:rPr lang="en-US" sz="2000" b="1" dirty="0">
                <a:cs typeface="Calibri"/>
              </a:rPr>
              <a:t> </a:t>
            </a:r>
            <a:r>
              <a:rPr lang="el-GR" sz="2000" dirty="0">
                <a:cs typeface="Calibri"/>
              </a:rPr>
              <a:t>(Α)</a:t>
            </a:r>
          </a:p>
          <a:p>
            <a:pPr marL="539750" indent="-471488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57480" algn="l"/>
              </a:tabLst>
            </a:pPr>
            <a:r>
              <a:rPr lang="el-GR" sz="2000" b="1" dirty="0">
                <a:cs typeface="Calibri"/>
              </a:rPr>
              <a:t>Υπερπλασία μικρών νευρικών κλάδων </a:t>
            </a:r>
            <a:r>
              <a:rPr lang="en-US" sz="2000" b="1" dirty="0">
                <a:cs typeface="Calibri"/>
              </a:rPr>
              <a:t>(</a:t>
            </a:r>
            <a:r>
              <a:rPr lang="el-GR" sz="2000" b="1" dirty="0">
                <a:cs typeface="Calibri"/>
              </a:rPr>
              <a:t>όχι σε ίνωμα σε σύνδρομο </a:t>
            </a:r>
            <a:r>
              <a:rPr lang="en-US" sz="2000" b="1" dirty="0">
                <a:cs typeface="Calibri"/>
              </a:rPr>
              <a:t>Gardner)</a:t>
            </a:r>
            <a:r>
              <a:rPr lang="el-GR" sz="2000" b="1" dirty="0">
                <a:cs typeface="Calibri"/>
              </a:rPr>
              <a:t> </a:t>
            </a:r>
            <a:r>
              <a:rPr lang="el-GR" sz="2000" dirty="0">
                <a:cs typeface="Calibri"/>
              </a:rPr>
              <a:t>(Β)</a:t>
            </a:r>
            <a:endParaRPr sz="2000" dirty="0">
              <a:cs typeface="Calibri"/>
            </a:endParaRPr>
          </a:p>
          <a:p>
            <a:pPr marL="539750" indent="-471488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000" dirty="0">
                <a:cs typeface="Calibri"/>
              </a:rPr>
              <a:t>Πιθανή επέκταση σε γραμμωτό </a:t>
            </a:r>
            <a:r>
              <a:rPr lang="el-GR" sz="2000" dirty="0" err="1">
                <a:cs typeface="Calibri"/>
              </a:rPr>
              <a:t>μύ</a:t>
            </a:r>
            <a:r>
              <a:rPr lang="el-GR" sz="2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(C)</a:t>
            </a:r>
            <a:endParaRPr lang="el-GR" sz="2000" dirty="0">
              <a:cs typeface="Calibri"/>
            </a:endParaRPr>
          </a:p>
          <a:p>
            <a:pPr marL="539750" indent="-4714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2000" b="1" spc="-5" dirty="0">
                <a:cs typeface="Calibri"/>
              </a:rPr>
              <a:t>Ανοσοφαινότυπος:</a:t>
            </a:r>
            <a:r>
              <a:rPr lang="el-GR" sz="2000" b="1" spc="-45" dirty="0">
                <a:cs typeface="Calibri"/>
              </a:rPr>
              <a:t> </a:t>
            </a:r>
            <a:r>
              <a:rPr lang="en-US" sz="2000" b="1" spc="-5" dirty="0">
                <a:cs typeface="Calibri"/>
              </a:rPr>
              <a:t>CD34</a:t>
            </a:r>
            <a:r>
              <a:rPr lang="en-US" sz="2000" b="1" dirty="0">
                <a:cs typeface="Calibri"/>
              </a:rPr>
              <a:t> </a:t>
            </a:r>
            <a:r>
              <a:rPr lang="en-US" sz="2000" b="1" spc="-5" dirty="0">
                <a:cs typeface="Calibri"/>
              </a:rPr>
              <a:t>+.</a:t>
            </a:r>
            <a:r>
              <a:rPr lang="en-US" sz="2000" b="1" spc="10" dirty="0">
                <a:cs typeface="Calibri"/>
              </a:rPr>
              <a:t> </a:t>
            </a:r>
            <a:r>
              <a:rPr lang="en-US" sz="2000" b="1" dirty="0">
                <a:cs typeface="Calibri"/>
              </a:rPr>
              <a:t>SMA</a:t>
            </a:r>
            <a:r>
              <a:rPr lang="en-US" sz="2000" b="1" spc="-10" dirty="0">
                <a:cs typeface="Calibri"/>
              </a:rPr>
              <a:t> </a:t>
            </a:r>
            <a:r>
              <a:rPr lang="el-GR" sz="2000" b="1" spc="-20" dirty="0">
                <a:cs typeface="Calibri"/>
              </a:rPr>
              <a:t>και</a:t>
            </a:r>
            <a:r>
              <a:rPr lang="el-GR" sz="2000" b="1" spc="15" dirty="0">
                <a:cs typeface="Calibri"/>
              </a:rPr>
              <a:t> </a:t>
            </a:r>
            <a:r>
              <a:rPr lang="en-US" sz="2000" b="1" dirty="0" err="1">
                <a:cs typeface="Calibri"/>
              </a:rPr>
              <a:t>desmin</a:t>
            </a:r>
            <a:r>
              <a:rPr lang="en-US" sz="2000" b="1" dirty="0">
                <a:cs typeface="Calibri"/>
              </a:rPr>
              <a:t>:</a:t>
            </a:r>
            <a:r>
              <a:rPr lang="en-US" sz="2000" b="1" spc="-25" dirty="0">
                <a:cs typeface="Calibri"/>
              </a:rPr>
              <a:t> </a:t>
            </a:r>
            <a:r>
              <a:rPr lang="en-US" sz="2000" b="1" dirty="0">
                <a:cs typeface="Calibri"/>
              </a:rPr>
              <a:t>- , </a:t>
            </a:r>
            <a:r>
              <a:rPr lang="el-GR" sz="2000" b="1" dirty="0">
                <a:cs typeface="Calibri"/>
              </a:rPr>
              <a:t>		 απουσία β-</a:t>
            </a:r>
            <a:r>
              <a:rPr lang="en-US" sz="2000" b="1" dirty="0" err="1">
                <a:cs typeface="Calibri"/>
              </a:rPr>
              <a:t>catenin</a:t>
            </a:r>
            <a:endParaRPr lang="en-US" sz="2000" b="1" dirty="0">
              <a:cs typeface="Calibri"/>
            </a:endParaRPr>
          </a:p>
          <a:p>
            <a:pPr marL="539750" indent="-471488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sz="2000" dirty="0"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2636912"/>
            <a:ext cx="4140708" cy="223224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143824" y="4518300"/>
            <a:ext cx="521334" cy="22249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5"/>
              </a:spcBef>
            </a:pPr>
            <a:r>
              <a:rPr sz="1200" b="1" spc="-5" dirty="0">
                <a:solidFill>
                  <a:srgbClr val="824100"/>
                </a:solidFill>
                <a:latin typeface="Calibri"/>
                <a:cs typeface="Calibri"/>
              </a:rPr>
              <a:t>CD34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1619672" y="-99392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Ίνωμα τύπου αυχένα 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1115616" y="155679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1.87B page 84 Who</a:t>
            </a:r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1187624" y="22048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3.22 </a:t>
            </a:r>
            <a:r>
              <a:rPr lang="en-US" dirty="0"/>
              <a:t>page 36 </a:t>
            </a:r>
            <a:r>
              <a:rPr lang="en-US" dirty="0" err="1"/>
              <a:t>hornick</a:t>
            </a:r>
            <a:endParaRPr lang="el-GR" dirty="0"/>
          </a:p>
        </p:txBody>
      </p:sp>
      <p:pic>
        <p:nvPicPr>
          <p:cNvPr id="12290" name="Picture 2" descr="C:\Users\User\Desktop\Ινοβλστικός\3.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36912"/>
            <a:ext cx="3960440" cy="2228927"/>
          </a:xfrm>
          <a:prstGeom prst="rect">
            <a:avLst/>
          </a:prstGeom>
          <a:noFill/>
        </p:spPr>
      </p:pic>
      <p:pic>
        <p:nvPicPr>
          <p:cNvPr id="12291" name="Picture 3" descr="C:\Users\User\Desktop\Ινοβλστικός\7.3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4032448" cy="2160000"/>
          </a:xfrm>
          <a:prstGeom prst="rect">
            <a:avLst/>
          </a:prstGeom>
          <a:noFill/>
        </p:spPr>
      </p:pic>
      <p:pic>
        <p:nvPicPr>
          <p:cNvPr id="12292" name="Picture 4" descr="C:\Users\User\Desktop\Ινοβλστικός\7.38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4664"/>
            <a:ext cx="4104456" cy="2160000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395536" y="2204864"/>
            <a:ext cx="432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b="1"/>
              <a:t>Α</a:t>
            </a:r>
            <a:endParaRPr lang="el-GR" sz="2000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395536" y="450912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Β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4644008" y="219533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  <a:endParaRPr lang="el-GR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/>
          </p:cNvSpPr>
          <p:nvPr/>
        </p:nvSpPr>
        <p:spPr>
          <a:xfrm>
            <a:off x="251520" y="174605"/>
            <a:ext cx="8676456" cy="5180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Ίνωμα τύπου αυχένα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899592" y="2366878"/>
            <a:ext cx="7632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Εντόπιση </a:t>
            </a:r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b="1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Έντονα </a:t>
            </a:r>
            <a:r>
              <a:rPr lang="el-GR" b="1" dirty="0" err="1"/>
              <a:t>κολλαγονοποιημένη</a:t>
            </a:r>
            <a:r>
              <a:rPr lang="el-GR" b="1" dirty="0"/>
              <a:t> αλλοίωση, πτωχά περιγεγραμμένη</a:t>
            </a:r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/>
              <a:t>Ινολίπωμα</a:t>
            </a:r>
            <a:r>
              <a:rPr lang="el-GR" dirty="0"/>
              <a:t> ( περίγραπτο </a:t>
            </a:r>
            <a:r>
              <a:rPr lang="el-GR" dirty="0" err="1"/>
              <a:t>λιποκυτταρικό</a:t>
            </a:r>
            <a:r>
              <a:rPr lang="el-GR" dirty="0"/>
              <a:t> στοιχείο &gt; </a:t>
            </a:r>
            <a:r>
              <a:rPr lang="el-GR" dirty="0" err="1"/>
              <a:t>κολλαγονοποιημένο</a:t>
            </a:r>
            <a:r>
              <a:rPr lang="el-GR" dirty="0"/>
              <a:t> ιστό)</a:t>
            </a:r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Ίνωμα </a:t>
            </a:r>
            <a:r>
              <a:rPr lang="el-GR" b="1" dirty="0" err="1"/>
              <a:t>επι</a:t>
            </a:r>
            <a:r>
              <a:rPr lang="el-GR" b="1" dirty="0"/>
              <a:t> συνδρόμου </a:t>
            </a:r>
            <a:r>
              <a:rPr lang="en-US" b="1" dirty="0"/>
              <a:t>Gardner</a:t>
            </a:r>
            <a:endParaRPr lang="el-GR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899592" y="1484784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kern="0" dirty="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Κριτήρια διάγνωσης</a:t>
            </a:r>
          </a:p>
          <a:p>
            <a:endParaRPr lang="el-GR" sz="2400" b="1" kern="0" dirty="0">
              <a:solidFill>
                <a:schemeClr val="accent1"/>
              </a:solidFill>
              <a:latin typeface="Catamaran"/>
              <a:sym typeface="Catamaran"/>
            </a:endParaRPr>
          </a:p>
          <a:p>
            <a:endParaRPr lang="el-GR" sz="2400" b="1" kern="0" dirty="0">
              <a:solidFill>
                <a:schemeClr val="accent1"/>
              </a:solidFill>
              <a:latin typeface="Catamaran"/>
              <a:sym typeface="Catamaran"/>
            </a:endParaRPr>
          </a:p>
          <a:p>
            <a:endParaRPr lang="el-GR" sz="2400" b="1" kern="0" dirty="0">
              <a:solidFill>
                <a:schemeClr val="accent1"/>
              </a:solidFill>
              <a:latin typeface="Catamaran"/>
              <a:sym typeface="Catamaran"/>
            </a:endParaRPr>
          </a:p>
          <a:p>
            <a:endParaRPr lang="el-GR" sz="2400" b="1" kern="0" dirty="0">
              <a:solidFill>
                <a:schemeClr val="accent1"/>
              </a:solidFill>
              <a:latin typeface="Catamaran"/>
              <a:sym typeface="Catamaran"/>
            </a:endParaRPr>
          </a:p>
          <a:p>
            <a:endParaRPr lang="el-GR" sz="2400" b="1" kern="0" dirty="0">
              <a:solidFill>
                <a:schemeClr val="accent1"/>
              </a:solidFill>
              <a:latin typeface="Catamaran"/>
              <a:sym typeface="Catamaran"/>
            </a:endParaRPr>
          </a:p>
          <a:p>
            <a:r>
              <a:rPr lang="el-GR" sz="2400" b="1" kern="0" dirty="0">
                <a:solidFill>
                  <a:schemeClr val="accent1"/>
                </a:solidFill>
                <a:latin typeface="Catamaran"/>
                <a:sym typeface="Catamaran"/>
              </a:rPr>
              <a:t>Διαφορική διάγνωση</a:t>
            </a:r>
            <a:endParaRPr lang="el-GR" sz="2400" dirty="0"/>
          </a:p>
        </p:txBody>
      </p:sp>
      <p:sp>
        <p:nvSpPr>
          <p:cNvPr id="5" name="4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71600" y="164296"/>
            <a:ext cx="7402176" cy="528400"/>
          </a:xfrm>
        </p:spPr>
        <p:txBody>
          <a:bodyPr/>
          <a:lstStyle/>
          <a:p>
            <a:pPr algn="ctr"/>
            <a:r>
              <a:rPr lang="el-GR" dirty="0"/>
              <a:t>Ίνωμα επί συνδρόμου </a:t>
            </a:r>
            <a:r>
              <a:rPr lang="en-US" dirty="0"/>
              <a:t>Gardner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11560" y="1988840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Ορισμός: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Εντόπιση: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Ηλικία:</a:t>
            </a:r>
          </a:p>
          <a:p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763688" y="2060848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Μάζα με την μορφή πλάκας </a:t>
            </a:r>
            <a:r>
              <a:rPr lang="el-GR" b="1" dirty="0"/>
              <a:t>συνήθως σχετιζόμενη με </a:t>
            </a:r>
            <a:r>
              <a:rPr lang="en-US" b="1" dirty="0"/>
              <a:t>FAP </a:t>
            </a:r>
            <a:r>
              <a:rPr lang="el-GR" b="1" dirty="0"/>
              <a:t>   </a:t>
            </a:r>
            <a:r>
              <a:rPr lang="el-GR" dirty="0"/>
              <a:t>δυνατόν να αποτελεί </a:t>
            </a:r>
            <a:r>
              <a:rPr lang="el-GR" dirty="0" err="1"/>
              <a:t>πρώϊμη</a:t>
            </a:r>
            <a:r>
              <a:rPr lang="el-GR" dirty="0"/>
              <a:t> εκδήλωση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835696" y="278092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Ράχη – παρασπονδυλική περιοχή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63688" y="364502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Παιδιά, νέα άτομα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11560" y="429309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Μακροσκοπική εικόνα: </a:t>
            </a:r>
            <a:r>
              <a:rPr lang="el-GR" b="1" dirty="0"/>
              <a:t>Πτωχά </a:t>
            </a:r>
            <a:r>
              <a:rPr lang="el-GR" b="1" dirty="0" err="1"/>
              <a:t>αφοριζόμενη</a:t>
            </a:r>
            <a:r>
              <a:rPr lang="el-GR" b="1" dirty="0"/>
              <a:t> </a:t>
            </a:r>
            <a:r>
              <a:rPr lang="el-GR" dirty="0"/>
              <a:t>αλλοίωση σε επιφανειακές και εν τω βάθει </a:t>
            </a:r>
            <a:r>
              <a:rPr lang="el-GR" b="1" dirty="0"/>
              <a:t>μη σπλαχνικές </a:t>
            </a:r>
            <a:r>
              <a:rPr lang="el-GR" dirty="0"/>
              <a:t>θέσεις, ενίοτε μεγάλου μεγέθους</a:t>
            </a:r>
          </a:p>
        </p:txBody>
      </p:sp>
      <p:cxnSp>
        <p:nvCxnSpPr>
          <p:cNvPr id="9" name="8 - Ευθύγραμμο βέλος σύνδεσης"/>
          <p:cNvCxnSpPr/>
          <p:nvPr/>
        </p:nvCxnSpPr>
        <p:spPr>
          <a:xfrm>
            <a:off x="7884368" y="2276872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TextBox"/>
          <p:cNvSpPr txBox="1"/>
          <p:nvPr/>
        </p:nvSpPr>
        <p:spPr>
          <a:xfrm>
            <a:off x="6191672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0" y="92288"/>
            <a:ext cx="8892480" cy="528400"/>
          </a:xfrm>
        </p:spPr>
        <p:txBody>
          <a:bodyPr/>
          <a:lstStyle/>
          <a:p>
            <a:pPr algn="ctr"/>
            <a:r>
              <a:rPr lang="el-GR" sz="2800" dirty="0"/>
              <a:t>Ίνωμα επί συνδρόμου </a:t>
            </a:r>
            <a:r>
              <a:rPr lang="en-US" sz="2800" dirty="0"/>
              <a:t>Gardner</a:t>
            </a:r>
            <a:r>
              <a:rPr lang="el-GR" sz="2800" dirty="0"/>
              <a:t> – Ιστολογική εικόνα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619672" y="191683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1.90 A+B who page 88 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107504" y="4050938"/>
            <a:ext cx="8892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/>
              <a:t>Αραιά </a:t>
            </a:r>
            <a:r>
              <a:rPr lang="el-GR" dirty="0" err="1"/>
              <a:t>ατρακτόμορφα</a:t>
            </a:r>
            <a:r>
              <a:rPr lang="el-GR" dirty="0"/>
              <a:t> κύτταρα </a:t>
            </a:r>
            <a:r>
              <a:rPr lang="el-GR" b="1" dirty="0"/>
              <a:t>εντός σχισμών μεταξύ παχιών κολλαγόνων ινών </a:t>
            </a:r>
            <a:r>
              <a:rPr lang="el-GR" dirty="0"/>
              <a:t>(Α)</a:t>
            </a:r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Εγκλωβισμός ώριμων </a:t>
            </a:r>
            <a:r>
              <a:rPr lang="el-GR" b="1" dirty="0" err="1"/>
              <a:t>λιποκυττάρων</a:t>
            </a:r>
            <a:r>
              <a:rPr lang="el-GR" b="1" dirty="0"/>
              <a:t> </a:t>
            </a:r>
            <a:r>
              <a:rPr lang="el-GR" dirty="0"/>
              <a:t>(Β)</a:t>
            </a:r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b="1" dirty="0"/>
          </a:p>
          <a:p>
            <a:pPr marL="265113" indent="-265113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Παρουσία </a:t>
            </a:r>
            <a:r>
              <a:rPr lang="el-GR" b="1" dirty="0" err="1"/>
              <a:t>μαστοκυττάρων</a:t>
            </a:r>
            <a:endParaRPr lang="el-GR" b="1" dirty="0"/>
          </a:p>
          <a:p>
            <a:endParaRPr lang="el-GR" dirty="0"/>
          </a:p>
        </p:txBody>
      </p:sp>
      <p:pic>
        <p:nvPicPr>
          <p:cNvPr id="13314" name="Picture 2" descr="C:\Users\User\Desktop\Ινοβλστικός\7.39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36712"/>
            <a:ext cx="3842749" cy="2880000"/>
          </a:xfrm>
          <a:prstGeom prst="rect">
            <a:avLst/>
          </a:prstGeom>
          <a:noFill/>
        </p:spPr>
      </p:pic>
      <p:pic>
        <p:nvPicPr>
          <p:cNvPr id="13315" name="Picture 3" descr="C:\Users\User\Desktop\Ινοβλστικός\7.39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3837267" cy="28800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83568" y="342900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644008" y="342900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Β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6191672" y="6309320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 txBox="1">
            <a:spLocks/>
          </p:cNvSpPr>
          <p:nvPr/>
        </p:nvSpPr>
        <p:spPr>
          <a:xfrm>
            <a:off x="0" y="164296"/>
            <a:ext cx="889248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Ίνωμα επί συνδρόμου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Gardner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– Ιστολογική εικόνα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11560" y="1124744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accent1"/>
                </a:solidFill>
              </a:rPr>
              <a:t>Ανοσοφαινότυπος</a:t>
            </a:r>
            <a:r>
              <a:rPr lang="el-GR" b="1" dirty="0">
                <a:solidFill>
                  <a:schemeClr val="accent1"/>
                </a:solidFill>
              </a:rPr>
              <a:t>: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Διαφορική διάγνωση από ίνωμα τύπου αυχένα : 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843808" y="112474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CD34+</a:t>
            </a:r>
            <a:r>
              <a:rPr lang="el-GR" b="1" dirty="0"/>
              <a:t>(συνήθως), πυρηνική έκφραση β-</a:t>
            </a:r>
            <a:r>
              <a:rPr lang="en-US" b="1" dirty="0" err="1"/>
              <a:t>catenin</a:t>
            </a:r>
            <a:r>
              <a:rPr lang="el-GR" b="1" dirty="0"/>
              <a:t>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5220072" y="2708920"/>
            <a:ext cx="3708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/>
              <a:t>Νέα άτομα χωρίς ιστορικό διαβήτη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/>
              <a:t>Απουσία υπερπλασίας μικρών νευρικών κλάδων 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/>
              <a:t>Σχέση με </a:t>
            </a:r>
            <a:r>
              <a:rPr lang="en-US" b="1" dirty="0"/>
              <a:t>APC</a:t>
            </a:r>
            <a:r>
              <a:rPr lang="el-GR" b="1" dirty="0"/>
              <a:t> γαμετικές μεταλλάξεις  (&gt;70%)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dirty="0"/>
              <a:t>Πυρηνική β-</a:t>
            </a:r>
            <a:r>
              <a:rPr lang="en-US" b="1" dirty="0" err="1"/>
              <a:t>catenin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755576" y="508518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4.4  </a:t>
            </a:r>
            <a:r>
              <a:rPr lang="en-US" dirty="0" err="1"/>
              <a:t>Hornick</a:t>
            </a:r>
            <a:r>
              <a:rPr lang="en-US" dirty="0"/>
              <a:t> page 106</a:t>
            </a:r>
            <a:endParaRPr lang="el-GR" dirty="0"/>
          </a:p>
        </p:txBody>
      </p:sp>
      <p:pic>
        <p:nvPicPr>
          <p:cNvPr id="14338" name="Picture 2" descr="C:\Users\User\Desktop\Ινοβλστικός\4.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2849358"/>
            <a:ext cx="4932040" cy="3747994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6191672" y="6237312"/>
            <a:ext cx="29523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  <p:cxnSp>
        <p:nvCxnSpPr>
          <p:cNvPr id="15" name="14 - Ευθύγραμμο βέλος σύνδεσης"/>
          <p:cNvCxnSpPr/>
          <p:nvPr/>
        </p:nvCxnSpPr>
        <p:spPr>
          <a:xfrm>
            <a:off x="7740352" y="4293096"/>
            <a:ext cx="432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1520" y="627553"/>
            <a:ext cx="8280920" cy="44576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800" b="1" spc="-5" dirty="0">
                <a:solidFill>
                  <a:schemeClr val="accent1"/>
                </a:solidFill>
                <a:cs typeface="Calibri"/>
              </a:rPr>
              <a:t>Ορισμός: </a:t>
            </a:r>
            <a:r>
              <a:rPr lang="el-GR" sz="1800" spc="-5" dirty="0">
                <a:cs typeface="Calibri"/>
              </a:rPr>
              <a:t>Καλοήθης </a:t>
            </a:r>
            <a:r>
              <a:rPr lang="el-GR" spc="-5" dirty="0">
                <a:cs typeface="Calibri"/>
              </a:rPr>
              <a:t>ι</a:t>
            </a:r>
            <a:r>
              <a:rPr sz="1800" spc="-5" dirty="0" err="1">
                <a:cs typeface="Calibri"/>
              </a:rPr>
              <a:t>νοβλαστικ</a:t>
            </a:r>
            <a:r>
              <a:rPr lang="el-GR" sz="1800" spc="-5" dirty="0">
                <a:cs typeface="Calibri"/>
              </a:rPr>
              <a:t>ή/</a:t>
            </a:r>
            <a:r>
              <a:rPr lang="el-GR" sz="1800" spc="-5" dirty="0" err="1">
                <a:cs typeface="Calibri"/>
              </a:rPr>
              <a:t>μυοϊνοβλαστική</a:t>
            </a:r>
            <a:r>
              <a:rPr lang="el-GR" sz="1800" spc="-5" dirty="0">
                <a:cs typeface="Calibri"/>
              </a:rPr>
              <a:t> αλλοίωση που αναπτύσσεται στη </a:t>
            </a:r>
            <a:r>
              <a:rPr lang="el-GR" sz="1800" b="1" spc="-5" dirty="0">
                <a:cs typeface="Calibri"/>
              </a:rPr>
              <a:t>παλαμιαία επιφάνεια </a:t>
            </a:r>
            <a:r>
              <a:rPr lang="el-GR" sz="1800" spc="-5" dirty="0">
                <a:cs typeface="Calibri"/>
              </a:rPr>
              <a:t>άκρας χειρός και δακτύλων ή σχετίζεται με την </a:t>
            </a:r>
            <a:r>
              <a:rPr lang="el-GR" sz="1800" b="1" spc="-5" dirty="0">
                <a:cs typeface="Calibri"/>
              </a:rPr>
              <a:t>πελματιαία</a:t>
            </a:r>
            <a:r>
              <a:rPr lang="el-GR" sz="1800" spc="-5" dirty="0">
                <a:cs typeface="Calibri"/>
              </a:rPr>
              <a:t> </a:t>
            </a:r>
            <a:r>
              <a:rPr lang="el-GR" sz="1800" b="1" spc="-5" dirty="0">
                <a:cs typeface="Calibri"/>
              </a:rPr>
              <a:t>απονεύρωση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cs typeface="Calibri"/>
              </a:rPr>
              <a:t>Συσχετίζεται</a:t>
            </a:r>
            <a:r>
              <a:rPr sz="1800" spc="-1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με</a:t>
            </a:r>
            <a:r>
              <a:rPr sz="1800" spc="15" dirty="0">
                <a:cs typeface="Calibri"/>
              </a:rPr>
              <a:t> </a:t>
            </a:r>
            <a:r>
              <a:rPr sz="1800" spc="5" dirty="0">
                <a:cs typeface="Calibri"/>
              </a:rPr>
              <a:t>άλλες</a:t>
            </a:r>
            <a:r>
              <a:rPr sz="1800" spc="-5" dirty="0">
                <a:cs typeface="Calibri"/>
              </a:rPr>
              <a:t> μορφές</a:t>
            </a:r>
            <a:r>
              <a:rPr sz="1800" spc="-10" dirty="0">
                <a:cs typeface="Calibri"/>
              </a:rPr>
              <a:t> ινωμάτωσης,</a:t>
            </a:r>
            <a:r>
              <a:rPr sz="1800" spc="-1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διαβήτη,</a:t>
            </a:r>
            <a:r>
              <a:rPr sz="1800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αλκοολισμό</a:t>
            </a:r>
            <a:r>
              <a:rPr sz="1800" spc="-10" dirty="0">
                <a:cs typeface="Calibri"/>
              </a:rPr>
              <a:t>.</a:t>
            </a:r>
            <a:endParaRPr lang="el-GR" sz="1800" spc="-10" dirty="0">
              <a:cs typeface="Calibri"/>
            </a:endParaRPr>
          </a:p>
          <a:p>
            <a:pPr marL="1270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Αίτιο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spc="-10" dirty="0">
                <a:cs typeface="Calibri"/>
              </a:rPr>
              <a:t>Ο</a:t>
            </a:r>
            <a:r>
              <a:rPr sz="1800" spc="-10" dirty="0" err="1">
                <a:cs typeface="Calibri"/>
              </a:rPr>
              <a:t>ικογενειακό</a:t>
            </a:r>
            <a:r>
              <a:rPr sz="1800" spc="-2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ιστορικό,</a:t>
            </a:r>
            <a:r>
              <a:rPr sz="1800" spc="-50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τραύμα</a:t>
            </a:r>
            <a:r>
              <a:rPr sz="1800" spc="-5" dirty="0">
                <a:cs typeface="Calibri"/>
              </a:rPr>
              <a:t>.</a:t>
            </a:r>
            <a:endParaRPr lang="el-GR" sz="1800" spc="-5" dirty="0">
              <a:cs typeface="Calibri"/>
            </a:endParaRPr>
          </a:p>
          <a:p>
            <a:pPr marL="1270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 marR="615315">
              <a:lnSpc>
                <a:spcPct val="100000"/>
              </a:lnSpc>
            </a:pP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 </a:t>
            </a:r>
            <a:r>
              <a:rPr lang="el-GR" sz="1800" spc="-5" dirty="0">
                <a:cs typeface="Calibri"/>
              </a:rPr>
              <a:t>Παλάμες και πέλματα, 50% </a:t>
            </a:r>
            <a:r>
              <a:rPr lang="el-GR" sz="1800" spc="-5" dirty="0" err="1">
                <a:cs typeface="Calibri"/>
              </a:rPr>
              <a:t>αμφοτερόπλευρη</a:t>
            </a:r>
            <a:r>
              <a:rPr lang="el-GR" sz="1800" spc="-5" dirty="0">
                <a:cs typeface="Calibri"/>
              </a:rPr>
              <a:t> πελματιαία ινωμάτωση</a:t>
            </a:r>
          </a:p>
          <a:p>
            <a:pPr marL="12700" marR="615315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 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spc="-10" dirty="0">
                <a:cs typeface="Calibri"/>
              </a:rPr>
              <a:t>ασυμπτωματικός, </a:t>
            </a:r>
            <a:r>
              <a:rPr sz="1800" dirty="0">
                <a:cs typeface="Calibri"/>
              </a:rPr>
              <a:t>στερρός όζος, </a:t>
            </a:r>
            <a:r>
              <a:rPr sz="1800" spc="-5" dirty="0">
                <a:cs typeface="Calibri"/>
              </a:rPr>
              <a:t>που </a:t>
            </a:r>
            <a:r>
              <a:rPr sz="1800" spc="-10" dirty="0">
                <a:cs typeface="Calibri"/>
              </a:rPr>
              <a:t>προκαλεί </a:t>
            </a:r>
            <a:r>
              <a:rPr sz="1800" spc="-5" dirty="0">
                <a:cs typeface="Calibri"/>
              </a:rPr>
              <a:t>πτύχωση </a:t>
            </a:r>
            <a:r>
              <a:rPr sz="1800" spc="-39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του</a:t>
            </a:r>
            <a:r>
              <a:rPr sz="1800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δέρματος</a:t>
            </a:r>
            <a:r>
              <a:rPr lang="el-GR" sz="1800" spc="-5" dirty="0">
                <a:cs typeface="Calibri"/>
              </a:rPr>
              <a:t> και σύσπαση των δακτύλων</a:t>
            </a:r>
            <a:r>
              <a:rPr lang="el-GR" spc="-5" dirty="0">
                <a:cs typeface="Calibri"/>
              </a:rPr>
              <a:t>.</a:t>
            </a:r>
            <a:r>
              <a:rPr sz="1800" spc="-2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Ε</a:t>
            </a:r>
            <a:r>
              <a:rPr sz="1800" spc="-5" dirty="0" err="1">
                <a:cs typeface="Calibri"/>
              </a:rPr>
              <a:t>πώδυν</a:t>
            </a:r>
            <a:r>
              <a:rPr lang="el-GR" spc="-5" dirty="0">
                <a:cs typeface="Calibri"/>
              </a:rPr>
              <a:t>η αλλοίωση</a:t>
            </a:r>
            <a:r>
              <a:rPr sz="1800" spc="-15" dirty="0">
                <a:cs typeface="Calibri"/>
              </a:rPr>
              <a:t> </a:t>
            </a:r>
            <a:r>
              <a:rPr sz="1800" spc="5" dirty="0">
                <a:cs typeface="Calibri"/>
              </a:rPr>
              <a:t>στο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πέλμα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μετά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μακρά</a:t>
            </a:r>
            <a:r>
              <a:rPr sz="1800" spc="-1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ορθοστασία</a:t>
            </a:r>
            <a:r>
              <a:rPr sz="1800" spc="-35" dirty="0">
                <a:cs typeface="Calibri"/>
              </a:rPr>
              <a:t> </a:t>
            </a:r>
            <a:r>
              <a:rPr sz="1800" spc="-20" dirty="0">
                <a:cs typeface="Calibri"/>
              </a:rPr>
              <a:t>και</a:t>
            </a:r>
            <a:r>
              <a:rPr sz="1800" spc="10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βάδιση</a:t>
            </a:r>
            <a:r>
              <a:rPr sz="1800" spc="-5" dirty="0">
                <a:cs typeface="Calibri"/>
              </a:rPr>
              <a:t>.</a:t>
            </a:r>
            <a:endParaRPr lang="el-GR" sz="1800" spc="-5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4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5" dirty="0">
                <a:cs typeface="Calibri"/>
              </a:rPr>
              <a:t>ενήλικες</a:t>
            </a:r>
            <a:r>
              <a:rPr sz="1800" spc="-3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&lt;30</a:t>
            </a:r>
            <a:r>
              <a:rPr sz="1800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έτη</a:t>
            </a: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395536" y="92288"/>
            <a:ext cx="8748464" cy="52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1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Παλαμιαία / Πελματιαία Ινωμάτωση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251520" y="6309320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  <p:pic>
        <p:nvPicPr>
          <p:cNvPr id="24578" name="Picture 2" descr="C:\Users\User\Desktop\Ινοβλαστικός\7.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221089"/>
            <a:ext cx="3695501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>
          <a:xfrm>
            <a:off x="395536" y="92288"/>
            <a:ext cx="8748464" cy="52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1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Παλαμιαία / Πελματιαία Ινωμάτωση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11560" y="5445224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Διακρίνονται </a:t>
            </a:r>
            <a:r>
              <a:rPr lang="el-GR" b="1" dirty="0"/>
              <a:t>3 φάσεις:</a:t>
            </a:r>
            <a:r>
              <a:rPr lang="el-GR" dirty="0"/>
              <a:t>  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3131840" y="5373216"/>
            <a:ext cx="280831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/>
              <a:t>Υπερπλαστική</a:t>
            </a:r>
            <a:endParaRPr lang="el-GR" b="1" dirty="0"/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/>
              <a:t>Υποστρέφουσα</a:t>
            </a:r>
            <a:r>
              <a:rPr lang="el-GR" b="1" dirty="0"/>
              <a:t> 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Όψιμη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1403648" y="90872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1.92 A+B who page 91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1043608" y="400506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Κυτταροβριθής</a:t>
            </a:r>
            <a:r>
              <a:rPr lang="el-GR" b="1" dirty="0"/>
              <a:t> </a:t>
            </a:r>
            <a:r>
              <a:rPr lang="el-GR" b="1" dirty="0" err="1"/>
              <a:t>πολυοζώδης</a:t>
            </a:r>
            <a:r>
              <a:rPr lang="el-GR" b="1" dirty="0"/>
              <a:t> αλλοίωση σε σχέση με απονεύρωση/τένοντα</a:t>
            </a:r>
          </a:p>
        </p:txBody>
      </p:sp>
      <p:pic>
        <p:nvPicPr>
          <p:cNvPr id="15362" name="Picture 2" descr="C:\Users\User\Desktop\Ινοβλστικός\7.7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546381" cy="3240000"/>
          </a:xfrm>
          <a:prstGeom prst="rect">
            <a:avLst/>
          </a:prstGeom>
          <a:noFill/>
        </p:spPr>
      </p:pic>
      <p:pic>
        <p:nvPicPr>
          <p:cNvPr id="15363" name="Picture 3" descr="C:\Users\User\Desktop\Ινοβλστικός\7.7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4749520" cy="3240000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6191672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748464" cy="528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l-GR" spc="-15" dirty="0"/>
              <a:t>Παλαμιαία / Πελματιαία Ινωμάτωση</a:t>
            </a:r>
            <a:endParaRPr sz="3200" dirty="0"/>
          </a:p>
        </p:txBody>
      </p:sp>
      <p:sp>
        <p:nvSpPr>
          <p:cNvPr id="6" name="5 - TextBox"/>
          <p:cNvSpPr txBox="1"/>
          <p:nvPr/>
        </p:nvSpPr>
        <p:spPr>
          <a:xfrm>
            <a:off x="1619672" y="764704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Εικόνα 1.92 </a:t>
            </a:r>
            <a:r>
              <a:rPr lang="en-US" dirty="0"/>
              <a:t>C+D Who</a:t>
            </a:r>
            <a:r>
              <a:rPr lang="el-GR" dirty="0"/>
              <a:t> 91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51520" y="4077072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/>
              <a:t>Ατρακτόμορφα</a:t>
            </a:r>
            <a:r>
              <a:rPr lang="el-GR" b="1" dirty="0"/>
              <a:t> κύτταρα χωρίς </a:t>
            </a:r>
            <a:r>
              <a:rPr lang="el-GR" b="1" dirty="0" err="1"/>
              <a:t>ατυπία</a:t>
            </a:r>
            <a:r>
              <a:rPr lang="el-GR" b="1" dirty="0"/>
              <a:t> σε παράλληλες δέσμες 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/>
              <a:t>Κολλαγονώδες</a:t>
            </a:r>
            <a:r>
              <a:rPr lang="el-GR" b="1" dirty="0"/>
              <a:t> υπόστρωμα (προβάλλον στις όψιμες φάσεις)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Σπάνια χρόνια φλεγμονώδη στοιχεία 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Μικρό πυρήνιο και σπάνιες τυπικές μιτώσεις στην </a:t>
            </a:r>
            <a:r>
              <a:rPr lang="el-GR" b="1" dirty="0" err="1"/>
              <a:t>υπερπλαστική</a:t>
            </a:r>
            <a:r>
              <a:rPr lang="el-GR" b="1" dirty="0"/>
              <a:t> φάση</a:t>
            </a:r>
          </a:p>
        </p:txBody>
      </p:sp>
      <p:pic>
        <p:nvPicPr>
          <p:cNvPr id="16386" name="Picture 2" descr="C:\Users\User\Desktop\Ινοβλστικός\7.7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1717" y="620688"/>
            <a:ext cx="5002283" cy="3240000"/>
          </a:xfrm>
          <a:prstGeom prst="rect">
            <a:avLst/>
          </a:prstGeom>
          <a:noFill/>
        </p:spPr>
      </p:pic>
      <p:pic>
        <p:nvPicPr>
          <p:cNvPr id="16387" name="Picture 3" descr="C:\Users\User\Desktop\Ινοβλστικός\7.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809979" cy="32400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191672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395536" y="164296"/>
            <a:ext cx="8748464" cy="52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1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Παλαμιαία / Πελματιαία Ινωμάτωση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83568" y="1196752"/>
            <a:ext cx="5040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accent1"/>
                </a:solidFill>
              </a:rPr>
              <a:t>Ανοσοφαινότυπος</a:t>
            </a:r>
            <a:r>
              <a:rPr lang="el-GR" b="1" dirty="0">
                <a:solidFill>
                  <a:schemeClr val="accent1"/>
                </a:solidFill>
              </a:rPr>
              <a:t>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Κριτήρια Διάγνωσης: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843808" y="1196752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Ποικίλλουσα έκφραση </a:t>
            </a:r>
            <a:r>
              <a:rPr lang="en-US" dirty="0"/>
              <a:t>SMA</a:t>
            </a:r>
            <a:r>
              <a:rPr lang="el-GR" dirty="0"/>
              <a:t>, σπάνια </a:t>
            </a:r>
            <a:r>
              <a:rPr lang="el-GR" dirty="0" err="1"/>
              <a:t>δεσμίνη</a:t>
            </a: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Σε ένα ποσοστό πυρηνική έκφραση β-</a:t>
            </a:r>
            <a:r>
              <a:rPr lang="en-US" b="1" dirty="0" err="1"/>
              <a:t>catenin</a:t>
            </a:r>
            <a:r>
              <a:rPr lang="el-GR" b="1" dirty="0"/>
              <a:t> </a:t>
            </a:r>
          </a:p>
          <a:p>
            <a:pPr>
              <a:buClr>
                <a:schemeClr val="accent1"/>
              </a:buClr>
            </a:pPr>
            <a:r>
              <a:rPr lang="el-GR" b="1" dirty="0"/>
              <a:t>         (απουσία </a:t>
            </a:r>
            <a:r>
              <a:rPr lang="en-US" b="1" dirty="0"/>
              <a:t>CTNNB1 </a:t>
            </a:r>
            <a:r>
              <a:rPr lang="el-GR" b="1" dirty="0"/>
              <a:t>ή</a:t>
            </a:r>
            <a:r>
              <a:rPr lang="en-US" b="1" dirty="0"/>
              <a:t> APC</a:t>
            </a:r>
            <a:r>
              <a:rPr lang="el-GR" b="1" dirty="0"/>
              <a:t> μεταλλάξεων)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971600" y="3319824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Ποικίλλουσας </a:t>
            </a:r>
            <a:r>
              <a:rPr lang="el-GR" b="1" dirty="0" err="1"/>
              <a:t>κυτταροβρίθειας</a:t>
            </a:r>
            <a:r>
              <a:rPr lang="el-GR" b="1" dirty="0"/>
              <a:t> ινοβλαστική/</a:t>
            </a:r>
            <a:r>
              <a:rPr lang="el-GR" b="1" dirty="0" err="1"/>
              <a:t>μυοϊνοβλαστική</a:t>
            </a:r>
            <a:r>
              <a:rPr lang="el-GR" b="1" dirty="0"/>
              <a:t> αλλοίωση</a:t>
            </a:r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/>
              <a:t>Κολλαγονώδες</a:t>
            </a:r>
            <a:r>
              <a:rPr lang="el-GR" b="1" dirty="0"/>
              <a:t> υπόστρωμα</a:t>
            </a:r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Σχέση με απονεύρωση/τένοντα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31640" y="5733256"/>
            <a:ext cx="7056784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363" indent="-347663" algn="ctr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</a:pPr>
            <a:r>
              <a:rPr lang="el-GR" b="1" spc="-10" dirty="0">
                <a:cs typeface="Calibri"/>
              </a:rPr>
              <a:t>Π</a:t>
            </a:r>
            <a:r>
              <a:rPr b="1" spc="-10" dirty="0" err="1">
                <a:cs typeface="Calibri"/>
              </a:rPr>
              <a:t>ολυπύρηνα</a:t>
            </a:r>
            <a:r>
              <a:rPr b="1" spc="-10" dirty="0">
                <a:cs typeface="Calibri"/>
              </a:rPr>
              <a:t> </a:t>
            </a:r>
            <a:r>
              <a:rPr b="1" spc="-5" dirty="0">
                <a:cs typeface="Calibri"/>
              </a:rPr>
              <a:t>γιγαντοκύτταρα</a:t>
            </a:r>
            <a:r>
              <a:rPr b="1" spc="-30" dirty="0">
                <a:cs typeface="Calibri"/>
              </a:rPr>
              <a:t> </a:t>
            </a:r>
            <a:r>
              <a:rPr b="1" dirty="0" err="1">
                <a:cs typeface="Calibri"/>
              </a:rPr>
              <a:t>τύπου</a:t>
            </a:r>
            <a:r>
              <a:rPr b="1" spc="10" dirty="0">
                <a:cs typeface="Calibri"/>
              </a:rPr>
              <a:t> </a:t>
            </a:r>
            <a:r>
              <a:rPr b="1" dirty="0" err="1">
                <a:cs typeface="Calibri"/>
              </a:rPr>
              <a:t>οστεοκλάστης</a:t>
            </a:r>
            <a:endParaRPr lang="el-GR" b="1" dirty="0">
              <a:cs typeface="Calibri"/>
            </a:endParaRPr>
          </a:p>
          <a:p>
            <a:pPr marL="360363" indent="-347663" algn="ctr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</a:pPr>
            <a:endParaRPr dirty="0">
              <a:cs typeface="Calibri"/>
            </a:endParaRPr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251520" y="-22229"/>
            <a:ext cx="8712968" cy="5180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1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Οζώδης </a:t>
            </a:r>
            <a:r>
              <a:rPr kumimoji="0" lang="el-GR" sz="3200" b="1" i="0" u="none" strike="noStrike" kern="0" cap="none" spc="-15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περιτονιΐτιδα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– </a:t>
            </a:r>
            <a:r>
              <a:rPr kumimoji="0" lang="el-GR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Ιστολογική</a:t>
            </a:r>
            <a:r>
              <a:rPr kumimoji="0" lang="el-GR" sz="32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εικόνα(ΙΙΙ)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1691680" y="134076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Enzinger</a:t>
            </a:r>
            <a:r>
              <a:rPr lang="en-US" dirty="0"/>
              <a:t> 7.7  </a:t>
            </a:r>
            <a:r>
              <a:rPr lang="el-GR" dirty="0"/>
              <a:t>αστέρι στα πολυπύρηνα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6191672" y="6381328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 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  <a:endParaRPr lang="el-GR" sz="1100" i="1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C:\Users\User\Desktop\Ινοβλαστικός\7.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20688"/>
            <a:ext cx="6768752" cy="5082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3648" y="173964"/>
            <a:ext cx="6658572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l-GR" spc="-20" dirty="0" err="1"/>
              <a:t>Δεσμοειδούς</a:t>
            </a:r>
            <a:r>
              <a:rPr lang="el-GR" spc="-20" dirty="0"/>
              <a:t> τύπου ινωμάτωση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611560" y="1111707"/>
            <a:ext cx="8064895" cy="47224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10" dirty="0">
                <a:solidFill>
                  <a:schemeClr val="accent1"/>
                </a:solidFill>
                <a:cs typeface="Calibri"/>
              </a:rPr>
              <a:t>Εξωκοιλιακή: </a:t>
            </a:r>
            <a:r>
              <a:rPr dirty="0">
                <a:cs typeface="Calibri"/>
              </a:rPr>
              <a:t>ώμος,</a:t>
            </a:r>
            <a:r>
              <a:rPr spc="-20" dirty="0">
                <a:cs typeface="Calibri"/>
              </a:rPr>
              <a:t> </a:t>
            </a:r>
            <a:r>
              <a:rPr spc="-5" dirty="0">
                <a:cs typeface="Calibri"/>
              </a:rPr>
              <a:t>θωρακικό</a:t>
            </a:r>
            <a:r>
              <a:rPr spc="-25" dirty="0">
                <a:cs typeface="Calibri"/>
              </a:rPr>
              <a:t> </a:t>
            </a:r>
            <a:r>
              <a:rPr spc="-10" dirty="0">
                <a:cs typeface="Calibri"/>
              </a:rPr>
              <a:t>τοίχωμα,</a:t>
            </a:r>
            <a:r>
              <a:rPr spc="-15" dirty="0">
                <a:cs typeface="Calibri"/>
              </a:rPr>
              <a:t> </a:t>
            </a:r>
            <a:r>
              <a:rPr spc="-5" dirty="0">
                <a:cs typeface="Calibri"/>
              </a:rPr>
              <a:t>μηρός,</a:t>
            </a:r>
            <a:r>
              <a:rPr spc="-25" dirty="0">
                <a:cs typeface="Calibri"/>
              </a:rPr>
              <a:t> </a:t>
            </a:r>
            <a:r>
              <a:rPr spc="-5" dirty="0">
                <a:cs typeface="Calibri"/>
              </a:rPr>
              <a:t>κεφαλή-τράχηλος</a:t>
            </a:r>
            <a:endParaRPr dirty="0">
              <a:cs typeface="Calibri"/>
            </a:endParaRPr>
          </a:p>
          <a:p>
            <a:pPr marL="12700" marR="718185">
              <a:lnSpc>
                <a:spcPct val="100000"/>
              </a:lnSpc>
            </a:pPr>
            <a:r>
              <a:rPr b="1" spc="-5" dirty="0">
                <a:solidFill>
                  <a:schemeClr val="accent1"/>
                </a:solidFill>
                <a:cs typeface="Calibri"/>
              </a:rPr>
              <a:t>Κοιλιακή:</a:t>
            </a:r>
            <a:r>
              <a:rPr b="1" spc="-40" dirty="0">
                <a:solidFill>
                  <a:schemeClr val="accent1"/>
                </a:solidFill>
                <a:cs typeface="Calibri"/>
              </a:rPr>
              <a:t> </a:t>
            </a:r>
            <a:r>
              <a:rPr dirty="0">
                <a:cs typeface="Calibri"/>
              </a:rPr>
              <a:t>μυοαπονευρωτικές</a:t>
            </a:r>
            <a:r>
              <a:rPr spc="-60" dirty="0">
                <a:cs typeface="Calibri"/>
              </a:rPr>
              <a:t> </a:t>
            </a:r>
            <a:r>
              <a:rPr dirty="0">
                <a:cs typeface="Calibri"/>
              </a:rPr>
              <a:t>δομές</a:t>
            </a:r>
            <a:r>
              <a:rPr spc="-30" dirty="0">
                <a:cs typeface="Calibri"/>
              </a:rPr>
              <a:t> </a:t>
            </a:r>
            <a:r>
              <a:rPr spc="-10" dirty="0">
                <a:cs typeface="Calibri"/>
              </a:rPr>
              <a:t>κοιλιακού</a:t>
            </a:r>
            <a:r>
              <a:rPr spc="-45" dirty="0">
                <a:cs typeface="Calibri"/>
              </a:rPr>
              <a:t> </a:t>
            </a:r>
            <a:r>
              <a:rPr spc="-5" dirty="0" err="1">
                <a:cs typeface="Calibri"/>
              </a:rPr>
              <a:t>τοιχώματος</a:t>
            </a:r>
            <a:r>
              <a:rPr spc="-5" dirty="0">
                <a:cs typeface="Calibri"/>
              </a:rPr>
              <a:t> </a:t>
            </a:r>
            <a:r>
              <a:rPr spc="-434" dirty="0">
                <a:cs typeface="Calibri"/>
              </a:rPr>
              <a:t> </a:t>
            </a:r>
            <a:endParaRPr lang="en-US" spc="-434" dirty="0">
              <a:cs typeface="Calibri"/>
            </a:endParaRPr>
          </a:p>
          <a:p>
            <a:pPr marL="12700" marR="718185">
              <a:lnSpc>
                <a:spcPct val="100000"/>
              </a:lnSpc>
            </a:pPr>
            <a:r>
              <a:rPr b="1" spc="-5" dirty="0" err="1">
                <a:solidFill>
                  <a:schemeClr val="accent1"/>
                </a:solidFill>
                <a:cs typeface="Calibri"/>
              </a:rPr>
              <a:t>Ενδοκοιλιακή</a:t>
            </a:r>
            <a:r>
              <a:rPr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b="1" spc="-40" dirty="0">
                <a:solidFill>
                  <a:schemeClr val="accent1"/>
                </a:solidFill>
                <a:cs typeface="Calibri"/>
              </a:rPr>
              <a:t> </a:t>
            </a:r>
            <a:r>
              <a:rPr spc="-5" dirty="0">
                <a:cs typeface="Calibri"/>
              </a:rPr>
              <a:t>μεσεντέριο,</a:t>
            </a:r>
            <a:r>
              <a:rPr spc="-35" dirty="0">
                <a:cs typeface="Calibri"/>
              </a:rPr>
              <a:t> </a:t>
            </a:r>
            <a:r>
              <a:rPr spc="-10" dirty="0">
                <a:cs typeface="Calibri"/>
              </a:rPr>
              <a:t>πύελος</a:t>
            </a:r>
            <a:endParaRPr dirty="0">
              <a:cs typeface="Calibri"/>
            </a:endParaRPr>
          </a:p>
          <a:p>
            <a:pPr marL="12700" marR="897255">
              <a:lnSpc>
                <a:spcPct val="100000"/>
              </a:lnSpc>
            </a:pPr>
            <a:endParaRPr lang="el-GR" spc="-5" dirty="0"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897255">
              <a:lnSpc>
                <a:spcPct val="100000"/>
              </a:lnSpc>
            </a:pPr>
            <a:r>
              <a:rPr b="1" spc="-5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Αίτιο</a:t>
            </a:r>
            <a:r>
              <a:rPr b="1" spc="-5" dirty="0">
                <a:solidFill>
                  <a:schemeClr val="accent1"/>
                </a:solidFill>
                <a:cs typeface="Calibri"/>
              </a:rPr>
              <a:t>: </a:t>
            </a:r>
            <a:r>
              <a:rPr lang="el-GR" spc="-10" dirty="0" err="1">
                <a:cs typeface="Calibri"/>
              </a:rPr>
              <a:t>Γ</a:t>
            </a:r>
            <a:r>
              <a:rPr spc="-10" dirty="0" err="1">
                <a:cs typeface="Calibri"/>
              </a:rPr>
              <a:t>ενετικ</a:t>
            </a:r>
            <a:r>
              <a:rPr lang="el-GR" spc="-10" dirty="0" err="1">
                <a:cs typeface="Calibri"/>
              </a:rPr>
              <a:t>οί</a:t>
            </a:r>
            <a:r>
              <a:rPr lang="el-GR" spc="-10" dirty="0">
                <a:cs typeface="Calibri"/>
              </a:rPr>
              <a:t> παράγοντες: </a:t>
            </a:r>
            <a:r>
              <a:rPr lang="el-GR" b="1" spc="-10" dirty="0">
                <a:cs typeface="Calibri"/>
              </a:rPr>
              <a:t>σποραδικές μεταλλάξεις στο γονίδιο </a:t>
            </a:r>
            <a:r>
              <a:rPr lang="en-US" b="1" spc="-10" dirty="0">
                <a:cs typeface="Calibri"/>
              </a:rPr>
              <a:t>CTNNB1</a:t>
            </a:r>
            <a:r>
              <a:rPr lang="el-GR" b="1" spc="-10" dirty="0">
                <a:cs typeface="Calibri"/>
              </a:rPr>
              <a:t> της β-</a:t>
            </a:r>
            <a:r>
              <a:rPr lang="en-US" b="1" spc="-10" dirty="0" err="1">
                <a:cs typeface="Calibri"/>
              </a:rPr>
              <a:t>catenin</a:t>
            </a:r>
            <a:r>
              <a:rPr lang="en-US" b="1" spc="-10" dirty="0">
                <a:cs typeface="Calibri"/>
              </a:rPr>
              <a:t> 90-95%</a:t>
            </a:r>
            <a:r>
              <a:rPr lang="en-US" spc="-10" dirty="0">
                <a:cs typeface="Calibri"/>
              </a:rPr>
              <a:t>, </a:t>
            </a:r>
            <a:r>
              <a:rPr lang="el-GR" spc="-10" dirty="0">
                <a:cs typeface="Calibri"/>
              </a:rPr>
              <a:t>σπανιότερα γαμετικές μεταλλάξεις γονιδίων </a:t>
            </a:r>
            <a:r>
              <a:rPr lang="en-US" spc="-10" dirty="0">
                <a:cs typeface="Calibri"/>
              </a:rPr>
              <a:t>APC</a:t>
            </a:r>
            <a:r>
              <a:rPr lang="el-GR" spc="-10" dirty="0">
                <a:cs typeface="Calibri"/>
              </a:rPr>
              <a:t> στο σύνδρομο </a:t>
            </a:r>
            <a:r>
              <a:rPr lang="en-US" spc="-10" dirty="0">
                <a:cs typeface="Calibri"/>
              </a:rPr>
              <a:t>Gardner</a:t>
            </a:r>
            <a:r>
              <a:rPr lang="el-GR" spc="-10" dirty="0">
                <a:cs typeface="Calibri"/>
              </a:rPr>
              <a:t>, σπάνια σποραδικές μεταλλάξεις γονιδίων </a:t>
            </a:r>
            <a:r>
              <a:rPr lang="en-US" spc="-10" dirty="0">
                <a:cs typeface="Calibri"/>
              </a:rPr>
              <a:t>APC</a:t>
            </a:r>
            <a:endParaRPr lang="el-GR" spc="-10" dirty="0">
              <a:cs typeface="Calibri"/>
            </a:endParaRPr>
          </a:p>
          <a:p>
            <a:pPr marL="12700" marR="897255">
              <a:lnSpc>
                <a:spcPct val="100000"/>
              </a:lnSpc>
            </a:pPr>
            <a:endParaRPr lang="el-GR" spc="-10" dirty="0">
              <a:cs typeface="Calibri"/>
            </a:endParaRPr>
          </a:p>
          <a:p>
            <a:pPr marL="12700" marR="897255">
              <a:lnSpc>
                <a:spcPct val="100000"/>
              </a:lnSpc>
            </a:pPr>
            <a:endParaRPr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>
                <a:cs typeface="Calibri"/>
              </a:rPr>
              <a:t>Τραύμα,</a:t>
            </a:r>
            <a:r>
              <a:rPr spc="-35" dirty="0">
                <a:cs typeface="Calibri"/>
              </a:rPr>
              <a:t> </a:t>
            </a:r>
            <a:r>
              <a:rPr spc="-5" dirty="0">
                <a:cs typeface="Calibri"/>
              </a:rPr>
              <a:t>κυρίως</a:t>
            </a:r>
            <a:r>
              <a:rPr spc="-30" dirty="0">
                <a:cs typeface="Calibri"/>
              </a:rPr>
              <a:t> </a:t>
            </a:r>
            <a:r>
              <a:rPr spc="-10" dirty="0" err="1">
                <a:cs typeface="Calibri"/>
              </a:rPr>
              <a:t>χειρουργικό</a:t>
            </a:r>
            <a:r>
              <a:rPr spc="-10" dirty="0">
                <a:cs typeface="Calibri"/>
              </a:rPr>
              <a:t>.</a:t>
            </a:r>
            <a:endParaRPr lang="el-GR" spc="-10" dirty="0">
              <a:cs typeface="Calibri"/>
            </a:endParaRPr>
          </a:p>
          <a:p>
            <a:pPr marL="12700">
              <a:lnSpc>
                <a:spcPct val="100000"/>
              </a:lnSpc>
            </a:pPr>
            <a:endParaRPr lang="el-GR" spc="-1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l-GR" b="1" spc="-10" dirty="0">
                <a:solidFill>
                  <a:schemeClr val="accent1"/>
                </a:solidFill>
                <a:cs typeface="Calibri"/>
              </a:rPr>
              <a:t>Μοριακή παθογένεια: </a:t>
            </a:r>
            <a:r>
              <a:rPr lang="el-GR" b="1" spc="-10" dirty="0">
                <a:cs typeface="Calibri"/>
              </a:rPr>
              <a:t>Οι </a:t>
            </a:r>
            <a:r>
              <a:rPr lang="el-GR" b="1" spc="-10" dirty="0" err="1">
                <a:cs typeface="Calibri"/>
              </a:rPr>
              <a:t>ενεργοποιητικές</a:t>
            </a:r>
            <a:r>
              <a:rPr lang="el-GR" b="1" spc="-10" dirty="0">
                <a:cs typeface="Calibri"/>
              </a:rPr>
              <a:t> μεταλλάξεις </a:t>
            </a:r>
            <a:r>
              <a:rPr lang="en-US" b="1" spc="-10" dirty="0">
                <a:cs typeface="Calibri"/>
              </a:rPr>
              <a:t>CTNNB1</a:t>
            </a:r>
            <a:r>
              <a:rPr lang="el-GR" b="1" spc="-10" dirty="0">
                <a:cs typeface="Calibri"/>
              </a:rPr>
              <a:t> ή οι </a:t>
            </a:r>
            <a:r>
              <a:rPr lang="el-GR" b="1" spc="-10" dirty="0" err="1">
                <a:cs typeface="Calibri"/>
              </a:rPr>
              <a:t>απενεργοποιητικές</a:t>
            </a:r>
            <a:r>
              <a:rPr lang="el-GR" b="1" spc="-10" dirty="0">
                <a:cs typeface="Calibri"/>
              </a:rPr>
              <a:t> μεταλλάξεις των γονιδίων </a:t>
            </a:r>
            <a:r>
              <a:rPr lang="en-US" b="1" spc="-10" dirty="0">
                <a:cs typeface="Calibri"/>
              </a:rPr>
              <a:t>APC</a:t>
            </a:r>
            <a:r>
              <a:rPr lang="el-GR" b="1" spc="-10" dirty="0">
                <a:cs typeface="Calibri"/>
              </a:rPr>
              <a:t> εμποδίζουν την </a:t>
            </a:r>
            <a:r>
              <a:rPr lang="el-GR" b="1" spc="-10" dirty="0" err="1">
                <a:cs typeface="Calibri"/>
              </a:rPr>
              <a:t>προτεοσωμική</a:t>
            </a:r>
            <a:r>
              <a:rPr lang="el-GR" b="1" spc="-10" dirty="0">
                <a:cs typeface="Calibri"/>
              </a:rPr>
              <a:t> </a:t>
            </a:r>
            <a:r>
              <a:rPr lang="el-GR" b="1" spc="-10" dirty="0" err="1">
                <a:cs typeface="Calibri"/>
              </a:rPr>
              <a:t>απενεργοποιήση</a:t>
            </a:r>
            <a:r>
              <a:rPr lang="el-GR" b="1" spc="-10" dirty="0">
                <a:cs typeface="Calibri"/>
              </a:rPr>
              <a:t> της β-</a:t>
            </a:r>
            <a:r>
              <a:rPr lang="en-US" b="1" spc="-10" dirty="0" err="1">
                <a:cs typeface="Calibri"/>
              </a:rPr>
              <a:t>catenin</a:t>
            </a:r>
            <a:r>
              <a:rPr lang="el-GR" b="1" spc="-10" dirty="0">
                <a:cs typeface="Calibri"/>
              </a:rPr>
              <a:t>          πυρηνική συσσώρευση β-</a:t>
            </a:r>
            <a:r>
              <a:rPr lang="en-US" b="1" spc="-10" dirty="0" err="1">
                <a:cs typeface="Calibri"/>
              </a:rPr>
              <a:t>catenin</a:t>
            </a:r>
            <a:r>
              <a:rPr lang="el-GR" b="1" spc="-10" dirty="0">
                <a:cs typeface="Calibri"/>
              </a:rPr>
              <a:t> </a:t>
            </a:r>
            <a:r>
              <a:rPr lang="el-GR" spc="-10" dirty="0">
                <a:cs typeface="Calibri"/>
              </a:rPr>
              <a:t>       ενεργοποίηση  </a:t>
            </a:r>
            <a:r>
              <a:rPr lang="el-GR" spc="-10" dirty="0" err="1">
                <a:cs typeface="Calibri"/>
              </a:rPr>
              <a:t>σηματοδοτικής</a:t>
            </a:r>
            <a:r>
              <a:rPr lang="el-GR" spc="-10" dirty="0">
                <a:cs typeface="Calibri"/>
              </a:rPr>
              <a:t> οδού</a:t>
            </a:r>
            <a:r>
              <a:rPr lang="en-US" spc="-10" dirty="0">
                <a:cs typeface="Calibri"/>
              </a:rPr>
              <a:t> WNT/</a:t>
            </a:r>
            <a:r>
              <a:rPr lang="el-GR" spc="-10" dirty="0">
                <a:cs typeface="Calibri"/>
              </a:rPr>
              <a:t>β-</a:t>
            </a:r>
            <a:r>
              <a:rPr lang="en-US" spc="-10" dirty="0" err="1">
                <a:cs typeface="Calibri"/>
              </a:rPr>
              <a:t>catenin</a:t>
            </a:r>
            <a:r>
              <a:rPr lang="en-US" spc="-10" dirty="0">
                <a:cs typeface="Calibri"/>
              </a:rPr>
              <a:t>.</a:t>
            </a:r>
            <a:endParaRPr dirty="0">
              <a:cs typeface="Calibri"/>
            </a:endParaRP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>
            <a:off x="5724128" y="5085184"/>
            <a:ext cx="432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>
            <a:off x="3203848" y="5373216"/>
            <a:ext cx="432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23528" y="3521189"/>
            <a:ext cx="8424936" cy="2921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l-GR" sz="1800" b="1" spc="-10" dirty="0">
                <a:solidFill>
                  <a:schemeClr val="accent1"/>
                </a:solidFill>
                <a:cs typeface="Calibri"/>
              </a:rPr>
              <a:t>Ορισμός: </a:t>
            </a:r>
            <a:r>
              <a:rPr sz="1800" b="1" spc="-10" dirty="0">
                <a:cs typeface="Calibri"/>
              </a:rPr>
              <a:t>(</a:t>
            </a:r>
            <a:r>
              <a:rPr sz="1800" b="1" spc="-10" dirty="0" err="1">
                <a:cs typeface="Calibri"/>
              </a:rPr>
              <a:t>Μυο</a:t>
            </a:r>
            <a:r>
              <a:rPr sz="1800" b="1" spc="-10" dirty="0">
                <a:cs typeface="Calibri"/>
              </a:rPr>
              <a:t>)</a:t>
            </a:r>
            <a:r>
              <a:rPr sz="1800" b="1" spc="-10" dirty="0" err="1">
                <a:cs typeface="Calibri"/>
              </a:rPr>
              <a:t>ϊνοβλαστικό</a:t>
            </a:r>
            <a:r>
              <a:rPr sz="1800" b="1" spc="-4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νεόπλασμα</a:t>
            </a:r>
            <a:r>
              <a:rPr sz="1800" b="1" dirty="0">
                <a:cs typeface="Calibri"/>
              </a:rPr>
              <a:t> </a:t>
            </a:r>
            <a:r>
              <a:rPr sz="1800" b="1" spc="-15" dirty="0">
                <a:cs typeface="Calibri"/>
              </a:rPr>
              <a:t>τοπικά</a:t>
            </a:r>
            <a:r>
              <a:rPr sz="1800" b="1" spc="-25" dirty="0">
                <a:cs typeface="Calibri"/>
              </a:rPr>
              <a:t> </a:t>
            </a:r>
            <a:r>
              <a:rPr sz="1800" b="1" spc="-10" dirty="0">
                <a:cs typeface="Calibri"/>
              </a:rPr>
              <a:t>επιθετικό,</a:t>
            </a:r>
            <a:r>
              <a:rPr sz="1800" b="1" dirty="0">
                <a:cs typeface="Calibri"/>
              </a:rPr>
              <a:t> </a:t>
            </a:r>
            <a:r>
              <a:rPr lang="el-GR" sz="1800" b="1" dirty="0">
                <a:cs typeface="Calibri"/>
              </a:rPr>
              <a:t>με </a:t>
            </a:r>
            <a:r>
              <a:rPr sz="1800" b="1" spc="-10" dirty="0" err="1">
                <a:cs typeface="Calibri"/>
              </a:rPr>
              <a:t>τάση</a:t>
            </a:r>
            <a:r>
              <a:rPr sz="1800" b="1" spc="-3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τοπικής</a:t>
            </a:r>
            <a:r>
              <a:rPr sz="1800" b="1" spc="-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υποτροπής</a:t>
            </a:r>
            <a:r>
              <a:rPr lang="en-US" sz="1800" b="1" spc="-5" dirty="0">
                <a:cs typeface="Calibri"/>
              </a:rPr>
              <a:t>, </a:t>
            </a:r>
            <a:r>
              <a:rPr lang="el-GR" sz="1800" b="1" spc="-5" dirty="0">
                <a:cs typeface="Calibri"/>
              </a:rPr>
              <a:t>χωρίς μεταστατικό δυναμικό.</a:t>
            </a:r>
            <a:endParaRPr sz="1800" b="1" dirty="0">
              <a:cs typeface="Calibri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1800" b="1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lang="el-GR" sz="1800" b="1" dirty="0">
                <a:solidFill>
                  <a:schemeClr val="accent1"/>
                </a:solidFill>
                <a:cs typeface="Calibri"/>
              </a:rPr>
              <a:t> </a:t>
            </a:r>
            <a:r>
              <a:rPr lang="el-GR" sz="1800" b="1" dirty="0">
                <a:cs typeface="Calibri"/>
              </a:rPr>
              <a:t>Άκρα (30-40%), </a:t>
            </a:r>
            <a:r>
              <a:rPr lang="el-GR" sz="1800" b="1" dirty="0" err="1">
                <a:cs typeface="Calibri"/>
              </a:rPr>
              <a:t>ενδοκοιλιακά</a:t>
            </a:r>
            <a:r>
              <a:rPr lang="el-GR" sz="1800" b="1" dirty="0">
                <a:cs typeface="Calibri"/>
              </a:rPr>
              <a:t> (15%), κοιλιακό τοίχωμα (20%), θωρακικό τοίχωμα (10-15%), σπάνια κεφαλή – τράχηλος, παρασπονδυλικά </a:t>
            </a: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lang="el-GR" b="1" dirty="0">
                <a:solidFill>
                  <a:schemeClr val="accent1"/>
                </a:solidFill>
                <a:cs typeface="Calibri"/>
              </a:rPr>
              <a:t>Ηλικία: </a:t>
            </a:r>
            <a:r>
              <a:rPr lang="el-GR" dirty="0">
                <a:cs typeface="Calibri"/>
              </a:rPr>
              <a:t>Συνήθως νέοι ενήλικες, Γ&gt;Α, 15% πρόσφατη εγκυμοσύνη</a:t>
            </a:r>
            <a:endParaRPr sz="1800" dirty="0">
              <a:cs typeface="Calibri"/>
            </a:endParaRPr>
          </a:p>
          <a:p>
            <a:pPr marL="12700" marR="479425">
              <a:lnSpc>
                <a:spcPct val="150000"/>
              </a:lnSpc>
            </a:pP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 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dirty="0">
                <a:cs typeface="Calibri"/>
              </a:rPr>
              <a:t>εν </a:t>
            </a:r>
            <a:r>
              <a:rPr sz="1800" spc="-5" dirty="0">
                <a:cs typeface="Calibri"/>
              </a:rPr>
              <a:t>τω </a:t>
            </a:r>
            <a:r>
              <a:rPr sz="1800" dirty="0">
                <a:cs typeface="Calibri"/>
              </a:rPr>
              <a:t>βάθει </a:t>
            </a:r>
            <a:r>
              <a:rPr sz="1800" spc="-10" dirty="0">
                <a:cs typeface="Calibri"/>
              </a:rPr>
              <a:t>μάζα, </a:t>
            </a:r>
            <a:r>
              <a:rPr sz="1800" spc="-5" dirty="0">
                <a:cs typeface="Calibri"/>
              </a:rPr>
              <a:t>ασαφώς </a:t>
            </a:r>
            <a:r>
              <a:rPr sz="1800" spc="-10" dirty="0">
                <a:cs typeface="Calibri"/>
              </a:rPr>
              <a:t>περιγεγραμμένη, </a:t>
            </a:r>
            <a:r>
              <a:rPr sz="1800" dirty="0" err="1">
                <a:cs typeface="Calibri"/>
              </a:rPr>
              <a:t>με</a:t>
            </a:r>
            <a:r>
              <a:rPr sz="1800" dirty="0">
                <a:cs typeface="Calibri"/>
              </a:rPr>
              <a:t> </a:t>
            </a:r>
            <a:r>
              <a:rPr lang="el-GR" sz="1800" spc="-10" dirty="0">
                <a:cs typeface="Calibri"/>
              </a:rPr>
              <a:t>βραδεία </a:t>
            </a:r>
            <a:r>
              <a:rPr sz="1800" dirty="0" err="1">
                <a:cs typeface="Calibri"/>
              </a:rPr>
              <a:t>ανάπτυξη</a:t>
            </a:r>
            <a:r>
              <a:rPr sz="1800" spc="-10" dirty="0">
                <a:cs typeface="Calibri"/>
              </a:rPr>
              <a:t>,</a:t>
            </a:r>
            <a:r>
              <a:rPr sz="1800" spc="-35" dirty="0">
                <a:cs typeface="Calibri"/>
              </a:rPr>
              <a:t> </a:t>
            </a:r>
            <a:r>
              <a:rPr sz="1800" dirty="0">
                <a:cs typeface="Calibri"/>
              </a:rPr>
              <a:t>5-10</a:t>
            </a:r>
            <a:r>
              <a:rPr sz="1800" spc="10" dirty="0">
                <a:cs typeface="Calibri"/>
              </a:rPr>
              <a:t> </a:t>
            </a:r>
            <a:r>
              <a:rPr sz="1800" dirty="0">
                <a:cs typeface="Calibri"/>
              </a:rPr>
              <a:t>εκ.</a:t>
            </a: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1403648" y="51434"/>
            <a:ext cx="6658572" cy="5187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2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Δεσμοειδούς</a:t>
            </a:r>
            <a:r>
              <a:rPr kumimoji="0" lang="el-GR" sz="3200" b="1" i="0" u="none" strike="noStrike" kern="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τύπου ινωμάτωση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5004048" y="121823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1.94 </a:t>
            </a:r>
            <a:r>
              <a:rPr lang="en-US" dirty="0"/>
              <a:t>who page 93</a:t>
            </a:r>
            <a:endParaRPr lang="el-GR" dirty="0"/>
          </a:p>
        </p:txBody>
      </p:sp>
      <p:pic>
        <p:nvPicPr>
          <p:cNvPr id="17410" name="Picture 2" descr="C:\Users\User\Desktop\Ινοβλστικός\9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0441"/>
            <a:ext cx="5040560" cy="2910045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191672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1979712" y="3234462"/>
            <a:ext cx="50405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Κοιλιακός </a:t>
            </a:r>
            <a:r>
              <a:rPr lang="el-GR" sz="1600" dirty="0" err="1"/>
              <a:t>δεσμοειδής</a:t>
            </a:r>
            <a:r>
              <a:rPr lang="el-GR" sz="1600" dirty="0"/>
              <a:t> με επέκταση στον γραμμωτό </a:t>
            </a:r>
            <a:r>
              <a:rPr lang="el-GR" sz="1600" dirty="0" err="1"/>
              <a:t>μύ</a:t>
            </a:r>
            <a:endParaRPr lang="el-GR" sz="16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/>
          </p:cNvSpPr>
          <p:nvPr/>
        </p:nvSpPr>
        <p:spPr>
          <a:xfrm>
            <a:off x="-612576" y="194289"/>
            <a:ext cx="10225136" cy="426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600" b="1" i="0" u="none" strike="noStrike" kern="0" cap="none" spc="-2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Δεσμοειδούς</a:t>
            </a:r>
            <a:r>
              <a:rPr kumimoji="0" lang="el-GR" sz="2600" b="1" i="0" u="none" strike="noStrike" kern="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τύπου ινωμάτωση – Ιστολογική εικόνα (Ι)</a:t>
            </a:r>
            <a:r>
              <a:rPr kumimoji="0" lang="el-GR" sz="2600" b="1" i="0" u="none" strike="noStrike" kern="0" cap="none" spc="-2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 kumimoji="0" lang="el-GR" sz="2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971600" y="148478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1.95</a:t>
            </a:r>
            <a:r>
              <a:rPr lang="en-US" dirty="0"/>
              <a:t> A+B Who page 93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539552" y="5301208"/>
            <a:ext cx="78488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Διηθητική αλλοίωση που επεκτείνεται στον πέριξ λιπώδη ιστό και παρουσία λεμφοκυτταρικών αθροίσεων στην περιφέρεια (</a:t>
            </a:r>
            <a:r>
              <a:rPr lang="el-GR" sz="2000" b="1" dirty="0"/>
              <a:t>Α</a:t>
            </a:r>
            <a:r>
              <a:rPr lang="el-GR" b="1" dirty="0"/>
              <a:t>)</a:t>
            </a:r>
          </a:p>
          <a:p>
            <a:pPr marL="265113" indent="-26511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b="1" dirty="0"/>
          </a:p>
          <a:p>
            <a:pPr marL="265113" indent="-26511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Διήθηση παρακείμενων γραμμωτών μυϊκών ινών (</a:t>
            </a:r>
            <a:r>
              <a:rPr lang="el-GR" sz="2000" b="1" dirty="0"/>
              <a:t>Β</a:t>
            </a:r>
            <a:r>
              <a:rPr lang="el-GR" b="1" dirty="0"/>
              <a:t>)</a:t>
            </a:r>
          </a:p>
        </p:txBody>
      </p:sp>
      <p:pic>
        <p:nvPicPr>
          <p:cNvPr id="18434" name="Picture 2" descr="C:\Users\User\Desktop\Ινοβλστικός\9.3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908720"/>
            <a:ext cx="4187350" cy="4032448"/>
          </a:xfrm>
          <a:prstGeom prst="rect">
            <a:avLst/>
          </a:prstGeom>
          <a:noFill/>
        </p:spPr>
      </p:pic>
      <p:pic>
        <p:nvPicPr>
          <p:cNvPr id="18435" name="Picture 3" descr="C:\Users\User\Desktop\Ινοβλστικός\9.3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163192" cy="4032448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251520" y="457183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Α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4644008" y="458112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Β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6191672" y="64533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>
          <a:xfrm>
            <a:off x="-612576" y="-21735"/>
            <a:ext cx="10225136" cy="426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600" b="1" i="0" u="none" strike="noStrike" kern="0" cap="none" spc="-2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Δεσμοειδούς</a:t>
            </a:r>
            <a:r>
              <a:rPr kumimoji="0" lang="el-GR" sz="2600" b="1" i="0" u="none" strike="noStrike" kern="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τύπου ινωμάτωση – Ιστολογική εικόνα (ΙΙ)</a:t>
            </a:r>
            <a:r>
              <a:rPr kumimoji="0" lang="el-GR" sz="2600" b="1" i="0" u="none" strike="noStrike" kern="0" cap="none" spc="-2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 kumimoji="0" lang="el-GR" sz="2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411760" y="105273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1.96 </a:t>
            </a:r>
            <a:r>
              <a:rPr lang="en-US" dirty="0"/>
              <a:t>A+B who page 94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251520" y="3660358"/>
            <a:ext cx="417646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5113" indent="-26511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Μακρές δεσμίδες ομοιόμορφων </a:t>
            </a:r>
            <a:r>
              <a:rPr lang="el-GR" b="1" dirty="0" err="1"/>
              <a:t>ατρακτόμορφων</a:t>
            </a:r>
            <a:r>
              <a:rPr lang="el-GR" b="1" dirty="0"/>
              <a:t> κυττάρων </a:t>
            </a:r>
            <a:r>
              <a:rPr lang="el-GR" dirty="0"/>
              <a:t>(Α) </a:t>
            </a:r>
          </a:p>
          <a:p>
            <a:pPr marL="265113" indent="-26511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Χωρίς ατυπία </a:t>
            </a:r>
            <a:r>
              <a:rPr lang="el-GR" dirty="0"/>
              <a:t>(Β)</a:t>
            </a:r>
          </a:p>
          <a:p>
            <a:pPr marL="265113" indent="-265113">
              <a:buClr>
                <a:schemeClr val="accent1"/>
              </a:buClr>
              <a:buSzPct val="110000"/>
            </a:pPr>
            <a:endParaRPr lang="el-GR" dirty="0"/>
          </a:p>
          <a:p>
            <a:pPr marL="265113" indent="-26511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/>
              <a:t>Περιοχή </a:t>
            </a:r>
            <a:r>
              <a:rPr lang="el-GR" dirty="0" err="1"/>
              <a:t>υαλοειδοποίησης</a:t>
            </a:r>
            <a:r>
              <a:rPr lang="el-GR" dirty="0"/>
              <a:t> με </a:t>
            </a:r>
            <a:r>
              <a:rPr lang="el-GR" dirty="0" err="1"/>
              <a:t>χαίνοντα</a:t>
            </a:r>
            <a:r>
              <a:rPr lang="el-GR" dirty="0"/>
              <a:t> αγγεία </a:t>
            </a:r>
            <a:r>
              <a:rPr lang="en-US" dirty="0"/>
              <a:t>(C)</a:t>
            </a:r>
            <a:endParaRPr lang="el-GR" dirty="0"/>
          </a:p>
        </p:txBody>
      </p:sp>
      <p:pic>
        <p:nvPicPr>
          <p:cNvPr id="19458" name="Picture 2" descr="C:\Users\User\Desktop\Ινοβλστικός\9.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804374"/>
            <a:ext cx="4392488" cy="2564904"/>
          </a:xfrm>
          <a:prstGeom prst="rect">
            <a:avLst/>
          </a:prstGeom>
          <a:noFill/>
        </p:spPr>
      </p:pic>
      <p:pic>
        <p:nvPicPr>
          <p:cNvPr id="19459" name="Picture 3" descr="C:\Users\User\Desktop\Ινοβλστικός\9.5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92" y="419998"/>
            <a:ext cx="4284000" cy="3240000"/>
          </a:xfrm>
          <a:prstGeom prst="rect">
            <a:avLst/>
          </a:prstGeom>
          <a:noFill/>
        </p:spPr>
      </p:pic>
      <p:pic>
        <p:nvPicPr>
          <p:cNvPr id="19460" name="Picture 4" descr="C:\Users\User\Desktop\Ινοβλστικός\9.8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19998"/>
            <a:ext cx="4343747" cy="3240000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251520" y="5892606"/>
            <a:ext cx="367240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Μιτώσεις ελάχιστες (όχι άτυπες) ή απούσες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179512" y="330031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endParaRPr lang="el-GR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499992" y="330031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endParaRPr lang="el-GR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4427984" y="6036622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  <a:endParaRPr lang="el-GR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-612576" y="116632"/>
            <a:ext cx="10225136" cy="426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35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600" b="1" i="0" u="none" strike="noStrike" kern="0" cap="none" spc="-2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Δεσμοειδούς</a:t>
            </a:r>
            <a:r>
              <a:rPr kumimoji="0" lang="el-GR" sz="2600" b="1" i="0" u="none" strike="noStrike" kern="0" cap="none" spc="-2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τύπου ινωμάτωση – Ιστολογική εικόνα (ΙΙΙ)</a:t>
            </a:r>
            <a:r>
              <a:rPr kumimoji="0" lang="el-GR" sz="2600" b="1" i="0" u="none" strike="noStrike" kern="0" cap="none" spc="-2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 kumimoji="0" lang="el-GR" sz="2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187624" y="112474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1.97 Α+Β </a:t>
            </a:r>
            <a:r>
              <a:rPr lang="en-US" dirty="0"/>
              <a:t>who 94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67544" y="465313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b="1" dirty="0"/>
          </a:p>
          <a:p>
            <a:r>
              <a:rPr lang="el-GR" b="1" dirty="0"/>
              <a:t>Κολλαγόνο τύπου χηλοειδούς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436096" y="4941168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εστιακή </a:t>
            </a:r>
            <a:r>
              <a:rPr lang="el-GR" b="1" dirty="0" err="1"/>
              <a:t>μυξοειδής</a:t>
            </a:r>
            <a:r>
              <a:rPr lang="el-GR" b="1" dirty="0"/>
              <a:t> εκφύλιση (</a:t>
            </a:r>
            <a:r>
              <a:rPr lang="el-GR" b="1" dirty="0" err="1"/>
              <a:t>δ.δ</a:t>
            </a:r>
            <a:r>
              <a:rPr lang="el-GR" b="1" dirty="0"/>
              <a:t>. από οζώδη </a:t>
            </a:r>
            <a:r>
              <a:rPr lang="el-GR" b="1" dirty="0" err="1"/>
              <a:t>περιτονιίτιδα</a:t>
            </a:r>
            <a:r>
              <a:rPr lang="el-GR" b="1" dirty="0"/>
              <a:t>) </a:t>
            </a:r>
          </a:p>
        </p:txBody>
      </p:sp>
      <p:pic>
        <p:nvPicPr>
          <p:cNvPr id="20482" name="Picture 2" descr="C:\Users\User\Desktop\Ινοβλστικός\9.10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644007" cy="3960440"/>
          </a:xfrm>
          <a:prstGeom prst="rect">
            <a:avLst/>
          </a:prstGeom>
          <a:noFill/>
        </p:spPr>
      </p:pic>
      <p:pic>
        <p:nvPicPr>
          <p:cNvPr id="20483" name="Picture 3" descr="C:\Users\User\Desktop\Ινοβλστικός\9.10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4778203" cy="396044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1691680" y="54868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Ποικιλία στην εμφάνιση του στρώματος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79" y="548643"/>
            <a:ext cx="3960876" cy="29611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8955" y="3214120"/>
            <a:ext cx="485140" cy="2774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746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5"/>
              </a:spcBef>
            </a:pPr>
            <a:r>
              <a:rPr sz="1200" b="1" spc="-5" dirty="0">
                <a:solidFill>
                  <a:srgbClr val="824100"/>
                </a:solidFill>
                <a:latin typeface="Calibri"/>
                <a:cs typeface="Calibri"/>
              </a:rPr>
              <a:t>SMA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73379" y="3555496"/>
            <a:ext cx="3961129" cy="2970530"/>
            <a:chOff x="373379" y="3843528"/>
            <a:chExt cx="3961129" cy="29705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79" y="3843528"/>
              <a:ext cx="3960876" cy="29702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69791" y="6495288"/>
              <a:ext cx="654050" cy="277495"/>
            </a:xfrm>
            <a:custGeom>
              <a:avLst/>
              <a:gdLst/>
              <a:ahLst/>
              <a:cxnLst/>
              <a:rect l="l" t="t" r="r" b="b"/>
              <a:pathLst>
                <a:path w="654050" h="277495">
                  <a:moveTo>
                    <a:pt x="653796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653796" y="277368"/>
                  </a:lnTo>
                  <a:lnTo>
                    <a:pt x="653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49802" y="6233265"/>
            <a:ext cx="488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824100"/>
                </a:solidFill>
                <a:latin typeface="Calibri"/>
                <a:cs typeface="Calibri"/>
              </a:rPr>
              <a:t>d</a:t>
            </a:r>
            <a:r>
              <a:rPr sz="1200" b="1" spc="-5" dirty="0">
                <a:solidFill>
                  <a:srgbClr val="824100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824100"/>
                </a:solidFill>
                <a:latin typeface="Calibri"/>
                <a:cs typeface="Calibri"/>
              </a:rPr>
              <a:t>smin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6016" y="3933056"/>
            <a:ext cx="4427984" cy="2539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b="1" spc="-5" dirty="0">
                <a:solidFill>
                  <a:schemeClr val="accent1"/>
                </a:solidFill>
                <a:cs typeface="Calibri"/>
              </a:rPr>
              <a:t>Πυρηνική έκφραση</a:t>
            </a:r>
            <a:r>
              <a:rPr lang="el-GR" b="1" dirty="0">
                <a:solidFill>
                  <a:schemeClr val="accent1"/>
                </a:solidFill>
                <a:cs typeface="Calibri"/>
              </a:rPr>
              <a:t> </a:t>
            </a:r>
            <a:r>
              <a:rPr b="1" spc="-10" dirty="0">
                <a:solidFill>
                  <a:schemeClr val="accent1"/>
                </a:solidFill>
                <a:cs typeface="Calibri"/>
              </a:rPr>
              <a:t>β-</a:t>
            </a:r>
            <a:r>
              <a:rPr b="1" spc="-10" dirty="0" err="1">
                <a:solidFill>
                  <a:schemeClr val="accent1"/>
                </a:solidFill>
                <a:cs typeface="Calibri"/>
              </a:rPr>
              <a:t>catenin</a:t>
            </a:r>
            <a:r>
              <a:rPr b="1" spc="-10" dirty="0">
                <a:solidFill>
                  <a:schemeClr val="accent1"/>
                </a:solidFill>
                <a:cs typeface="Calibri"/>
              </a:rPr>
              <a:t>*</a:t>
            </a:r>
            <a:r>
              <a:rPr lang="el-GR" b="1" spc="-10" dirty="0">
                <a:solidFill>
                  <a:schemeClr val="accent1"/>
                </a:solidFill>
                <a:cs typeface="Calibri"/>
              </a:rPr>
              <a:t> (συχνά δυσχερής η εκτίμηση της πυρηνικής θετικότητας)</a:t>
            </a:r>
            <a:r>
              <a:rPr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b="1" spc="-15" dirty="0">
                <a:solidFill>
                  <a:schemeClr val="accent1"/>
                </a:solidFill>
                <a:cs typeface="Calibri"/>
              </a:rPr>
              <a:t> </a:t>
            </a:r>
            <a:r>
              <a:rPr b="1" spc="-5" dirty="0">
                <a:solidFill>
                  <a:schemeClr val="accent1"/>
                </a:solidFill>
                <a:cs typeface="Calibri"/>
              </a:rPr>
              <a:t>70-75%</a:t>
            </a:r>
            <a:endParaRPr lang="el-GR" b="1" spc="-5" dirty="0">
              <a:solidFill>
                <a:schemeClr val="accent1"/>
              </a:solidFill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dirty="0">
              <a:cs typeface="Calibri"/>
            </a:endParaRPr>
          </a:p>
          <a:p>
            <a:pPr marL="269875" indent="-257175">
              <a:lnSpc>
                <a:spcPts val="2150"/>
              </a:lnSpc>
              <a:spcBef>
                <a:spcPts val="25"/>
              </a:spcBef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dirty="0">
                <a:cs typeface="Calibri"/>
              </a:rPr>
              <a:t>SMA</a:t>
            </a:r>
            <a:r>
              <a:rPr spc="-25" dirty="0">
                <a:cs typeface="Calibri"/>
              </a:rPr>
              <a:t> και</a:t>
            </a:r>
            <a:r>
              <a:rPr spc="-15" dirty="0">
                <a:cs typeface="Calibri"/>
              </a:rPr>
              <a:t> </a:t>
            </a:r>
            <a:r>
              <a:rPr spc="-10" dirty="0">
                <a:cs typeface="Calibri"/>
              </a:rPr>
              <a:t>MSA</a:t>
            </a:r>
            <a:r>
              <a:rPr spc="-20" dirty="0">
                <a:cs typeface="Calibri"/>
              </a:rPr>
              <a:t> </a:t>
            </a:r>
            <a:r>
              <a:rPr dirty="0">
                <a:cs typeface="Arial"/>
              </a:rPr>
              <a:t>±</a:t>
            </a:r>
            <a:endParaRPr lang="el-GR" dirty="0">
              <a:cs typeface="Arial"/>
            </a:endParaRPr>
          </a:p>
          <a:p>
            <a:pPr marL="269875" indent="-257175">
              <a:lnSpc>
                <a:spcPts val="2150"/>
              </a:lnSpc>
              <a:spcBef>
                <a:spcPts val="25"/>
              </a:spcBef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dirty="0">
              <a:cs typeface="Arial"/>
            </a:endParaRPr>
          </a:p>
          <a:p>
            <a:pPr marL="269875" indent="-257175">
              <a:lnSpc>
                <a:spcPts val="2150"/>
              </a:lnSpc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dirty="0">
                <a:cs typeface="Calibri"/>
              </a:rPr>
              <a:t>Desmin,</a:t>
            </a:r>
            <a:r>
              <a:rPr spc="-20" dirty="0">
                <a:cs typeface="Calibri"/>
              </a:rPr>
              <a:t> </a:t>
            </a:r>
            <a:r>
              <a:rPr spc="-10" dirty="0">
                <a:cs typeface="Calibri"/>
              </a:rPr>
              <a:t>h-caldesmon</a:t>
            </a:r>
            <a:r>
              <a:rPr spc="-35" dirty="0">
                <a:cs typeface="Calibri"/>
              </a:rPr>
              <a:t> </a:t>
            </a:r>
            <a:r>
              <a:rPr spc="-20" dirty="0">
                <a:cs typeface="Calibri"/>
              </a:rPr>
              <a:t>και</a:t>
            </a:r>
            <a:r>
              <a:rPr spc="-5" dirty="0">
                <a:cs typeface="Calibri"/>
              </a:rPr>
              <a:t> S-100:</a:t>
            </a:r>
            <a:r>
              <a:rPr dirty="0">
                <a:cs typeface="Calibri"/>
              </a:rPr>
              <a:t> -</a:t>
            </a:r>
            <a:endParaRPr lang="el-GR" dirty="0">
              <a:cs typeface="Calibri"/>
            </a:endParaRPr>
          </a:p>
          <a:p>
            <a:pPr marL="12700">
              <a:lnSpc>
                <a:spcPts val="2150"/>
              </a:lnSpc>
            </a:pPr>
            <a:endParaRPr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pc="-10" dirty="0">
                <a:cs typeface="Calibri"/>
              </a:rPr>
              <a:t>*μέτρια</a:t>
            </a:r>
            <a:r>
              <a:rPr spc="5" dirty="0">
                <a:cs typeface="Calibri"/>
              </a:rPr>
              <a:t> </a:t>
            </a:r>
            <a:r>
              <a:rPr spc="-5" dirty="0">
                <a:cs typeface="Calibri"/>
              </a:rPr>
              <a:t>ευαισθησία</a:t>
            </a:r>
            <a:r>
              <a:rPr spc="55" dirty="0">
                <a:cs typeface="Calibri"/>
              </a:rPr>
              <a:t> </a:t>
            </a:r>
            <a:r>
              <a:rPr spc="-20" dirty="0">
                <a:cs typeface="Calibri"/>
              </a:rPr>
              <a:t>και</a:t>
            </a:r>
            <a:r>
              <a:rPr spc="10" dirty="0">
                <a:cs typeface="Calibri"/>
              </a:rPr>
              <a:t> </a:t>
            </a:r>
            <a:r>
              <a:rPr spc="-15" dirty="0">
                <a:cs typeface="Calibri"/>
              </a:rPr>
              <a:t>ειδικότητα</a:t>
            </a:r>
            <a:endParaRPr dirty="0">
              <a:cs typeface="Calibri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1422021" y="0"/>
            <a:ext cx="6462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kern="0" spc="-20" dirty="0" err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Δεσμοειδούς</a:t>
            </a:r>
            <a:r>
              <a:rPr lang="el-GR" sz="3200" b="1" kern="0" spc="-20" dirty="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 τύπου ινωμάτωση </a:t>
            </a:r>
            <a:endParaRPr lang="el-GR" sz="32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50609" t="10637"/>
          <a:stretch>
            <a:fillRect/>
          </a:stretch>
        </p:blipFill>
        <p:spPr bwMode="auto">
          <a:xfrm>
            <a:off x="4788024" y="548680"/>
            <a:ext cx="3888432" cy="289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14 - TextBox"/>
          <p:cNvSpPr txBox="1"/>
          <p:nvPr/>
        </p:nvSpPr>
        <p:spPr>
          <a:xfrm>
            <a:off x="4788024" y="357301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spc="-5" dirty="0" err="1">
                <a:solidFill>
                  <a:schemeClr val="accent1"/>
                </a:solidFill>
                <a:cs typeface="Calibri"/>
              </a:rPr>
              <a:t>Ανοσοφαινότυπος</a:t>
            </a:r>
            <a:r>
              <a:rPr lang="el-GR" b="1" spc="-5" dirty="0">
                <a:solidFill>
                  <a:schemeClr val="accent1"/>
                </a:solidFill>
                <a:cs typeface="Calibri"/>
              </a:rPr>
              <a:t>: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422021" y="107921"/>
            <a:ext cx="6462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kern="0" spc="-20" dirty="0" err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Δεσμοειδούς</a:t>
            </a:r>
            <a:r>
              <a:rPr lang="el-GR" sz="3200" b="1" kern="0" spc="-20" dirty="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 τύπου ινωμάτωση </a:t>
            </a:r>
            <a:endParaRPr lang="el-GR" sz="3200" dirty="0"/>
          </a:p>
        </p:txBody>
      </p:sp>
      <p:sp>
        <p:nvSpPr>
          <p:cNvPr id="5" name="4 - TextBox"/>
          <p:cNvSpPr txBox="1"/>
          <p:nvPr/>
        </p:nvSpPr>
        <p:spPr>
          <a:xfrm>
            <a:off x="467544" y="191683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Κριτήρια διάγνωσης: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915816" y="1916832"/>
            <a:ext cx="5832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Διηθητική ανάπτυξη </a:t>
            </a:r>
            <a:r>
              <a:rPr lang="el-GR" b="1" dirty="0" err="1"/>
              <a:t>ατρακτόμορφων</a:t>
            </a:r>
            <a:r>
              <a:rPr lang="el-GR" b="1" dirty="0"/>
              <a:t> κυττάρων χωρίς ατυπία, σε μακρές δέσμες 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 err="1"/>
              <a:t>Ινοβλαστικός</a:t>
            </a:r>
            <a:r>
              <a:rPr lang="el-GR" dirty="0"/>
              <a:t> </a:t>
            </a:r>
            <a:r>
              <a:rPr lang="el-GR" dirty="0" err="1"/>
              <a:t>μυοϊνοβλαστικός</a:t>
            </a:r>
            <a:r>
              <a:rPr lang="el-GR" dirty="0"/>
              <a:t> φαινότυπος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Πυρηνική έκφραση β-</a:t>
            </a:r>
            <a:r>
              <a:rPr lang="en-US" b="1" dirty="0" err="1"/>
              <a:t>catenin</a:t>
            </a:r>
            <a:r>
              <a:rPr lang="el-GR" b="1" dirty="0"/>
              <a:t> 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Μετάλλαξη </a:t>
            </a:r>
            <a:r>
              <a:rPr lang="en-US" b="1" dirty="0"/>
              <a:t>CTNNB1</a:t>
            </a:r>
            <a:r>
              <a:rPr lang="el-GR" b="1" dirty="0"/>
              <a:t> (σε αμφίβολη περίπτωση ή βιοπτικό υλικό )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35696" y="0"/>
            <a:ext cx="6010500" cy="528400"/>
          </a:xfrm>
        </p:spPr>
        <p:txBody>
          <a:bodyPr/>
          <a:lstStyle/>
          <a:p>
            <a:pPr algn="ctr"/>
            <a:r>
              <a:rPr lang="el-GR" dirty="0" err="1"/>
              <a:t>Λιποϊνωμάτωση</a:t>
            </a:r>
            <a:r>
              <a:rPr lang="el-GR" dirty="0"/>
              <a:t> 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432048" y="4149080"/>
            <a:ext cx="8100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Ορισμός: 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835696" y="76470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198 Α </a:t>
            </a:r>
            <a:r>
              <a:rPr lang="en-US" dirty="0"/>
              <a:t>who page 96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1259632" y="428380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Κυτταροβριθής</a:t>
            </a:r>
            <a:r>
              <a:rPr lang="el-GR" dirty="0"/>
              <a:t> ινώδης ιστός και </a:t>
            </a:r>
            <a:r>
              <a:rPr lang="el-GR" dirty="0" err="1"/>
              <a:t>λιποκυτταρικό</a:t>
            </a:r>
            <a:r>
              <a:rPr lang="el-GR" dirty="0"/>
              <a:t> στοιχείο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547664" y="4725144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Σπάνιος, </a:t>
            </a:r>
            <a:r>
              <a:rPr lang="el-GR" b="1" dirty="0"/>
              <a:t>υποτροπιάζων</a:t>
            </a:r>
            <a:r>
              <a:rPr lang="el-GR" dirty="0"/>
              <a:t> όγκος μαλακών μορίων </a:t>
            </a:r>
            <a:r>
              <a:rPr lang="el-GR" b="1" dirty="0"/>
              <a:t>παιδιατρικής</a:t>
            </a:r>
            <a:r>
              <a:rPr lang="el-GR" dirty="0"/>
              <a:t> ηλικίας (ενίοτε συγγενής) με προτίμηση </a:t>
            </a:r>
            <a:r>
              <a:rPr lang="el-GR" b="1" dirty="0"/>
              <a:t>για άκρα </a:t>
            </a:r>
            <a:r>
              <a:rPr lang="el-GR" dirty="0"/>
              <a:t>χέρια/άκρα πόδια με συνιστώσες </a:t>
            </a:r>
            <a:r>
              <a:rPr lang="el-GR" b="1" dirty="0"/>
              <a:t>ώριμου λιπώδους ιστού και δεσμίδων </a:t>
            </a:r>
            <a:r>
              <a:rPr lang="el-GR" b="1" dirty="0" err="1"/>
              <a:t>ινοβλαστικού</a:t>
            </a:r>
            <a:r>
              <a:rPr lang="el-GR" b="1" dirty="0"/>
              <a:t> τύπου κυττάρων   </a:t>
            </a:r>
          </a:p>
        </p:txBody>
      </p:sp>
      <p:pic>
        <p:nvPicPr>
          <p:cNvPr id="21507" name="Picture 3" descr="C:\Users\User\Desktop\Ινοβλστικός\8.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352928" cy="3855418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012160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323528" y="6011996"/>
            <a:ext cx="835292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Πτωχά </a:t>
            </a:r>
            <a:r>
              <a:rPr lang="el-GR" b="1" dirty="0" err="1">
                <a:solidFill>
                  <a:schemeClr val="bg1"/>
                </a:solidFill>
              </a:rPr>
              <a:t>αφοριζόμενη</a:t>
            </a:r>
            <a:r>
              <a:rPr lang="el-GR" dirty="0">
                <a:solidFill>
                  <a:schemeClr val="bg1"/>
                </a:solidFill>
              </a:rPr>
              <a:t>, δυνατότητα επέκτασης μεταξύ γραμμωτών </a:t>
            </a:r>
            <a:r>
              <a:rPr lang="el-GR" dirty="0" err="1">
                <a:solidFill>
                  <a:schemeClr val="bg1"/>
                </a:solidFill>
              </a:rPr>
              <a:t>μυικών</a:t>
            </a:r>
            <a:r>
              <a:rPr lang="el-GR" dirty="0">
                <a:solidFill>
                  <a:schemeClr val="bg1"/>
                </a:solidFill>
              </a:rPr>
              <a:t> ινών 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323528" y="164296"/>
            <a:ext cx="8496944" cy="528400"/>
          </a:xfrm>
        </p:spPr>
        <p:txBody>
          <a:bodyPr/>
          <a:lstStyle/>
          <a:p>
            <a:pPr algn="ctr"/>
            <a:r>
              <a:rPr lang="el-GR" dirty="0" err="1"/>
              <a:t>Λιποϊνωμάτωση</a:t>
            </a:r>
            <a:r>
              <a:rPr lang="el-GR" dirty="0"/>
              <a:t> – Διαφορική διάγνωση 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323528" y="1801847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Ινωμάτωση</a:t>
            </a:r>
            <a:r>
              <a:rPr lang="el-GR" dirty="0"/>
              <a:t>         απουσία συνιστώσας </a:t>
            </a:r>
            <a:r>
              <a:rPr lang="el-GR" dirty="0" err="1"/>
              <a:t>λιπωδους</a:t>
            </a:r>
            <a:r>
              <a:rPr lang="el-GR" dirty="0"/>
              <a:t> ιστού</a:t>
            </a:r>
          </a:p>
          <a:p>
            <a:endParaRPr lang="el-GR" dirty="0"/>
          </a:p>
          <a:p>
            <a:r>
              <a:rPr lang="el-GR" b="1" dirty="0" err="1">
                <a:solidFill>
                  <a:schemeClr val="accent1"/>
                </a:solidFill>
              </a:rPr>
              <a:t>Ινολίπωμα</a:t>
            </a:r>
            <a:r>
              <a:rPr lang="el-GR" dirty="0"/>
              <a:t>          </a:t>
            </a:r>
            <a:r>
              <a:rPr lang="el-GR" dirty="0" err="1"/>
              <a:t>περιλοβιακή</a:t>
            </a:r>
            <a:r>
              <a:rPr lang="el-GR" dirty="0"/>
              <a:t> ίνωση, απουσία δεσμίδων </a:t>
            </a:r>
            <a:r>
              <a:rPr lang="el-GR" dirty="0" err="1"/>
              <a:t>ινοβλαστικού</a:t>
            </a:r>
            <a:r>
              <a:rPr lang="el-GR" dirty="0"/>
              <a:t> τύπου 	          	              κυττάρων</a:t>
            </a:r>
          </a:p>
          <a:p>
            <a:endParaRPr lang="el-GR" dirty="0"/>
          </a:p>
          <a:p>
            <a:r>
              <a:rPr lang="el-GR" b="1" dirty="0" err="1">
                <a:solidFill>
                  <a:schemeClr val="accent1"/>
                </a:solidFill>
              </a:rPr>
              <a:t>Λιποβλάστωμα</a:t>
            </a:r>
            <a:r>
              <a:rPr lang="el-GR" dirty="0"/>
              <a:t>         παρουσία λοβίων αποτελούμενων από </a:t>
            </a:r>
            <a:r>
              <a:rPr lang="el-GR" b="1" dirty="0" err="1"/>
              <a:t>πολύκενοτοπιώδεις</a:t>
            </a:r>
            <a:r>
              <a:rPr lang="el-GR" b="1" dirty="0"/>
              <a:t> 	                     </a:t>
            </a:r>
            <a:r>
              <a:rPr lang="el-GR" b="1" dirty="0" err="1"/>
              <a:t>λιποβλάστες</a:t>
            </a:r>
            <a:r>
              <a:rPr lang="el-GR" b="1" dirty="0"/>
              <a:t> </a:t>
            </a:r>
          </a:p>
          <a:p>
            <a:endParaRPr lang="el-GR" dirty="0"/>
          </a:p>
          <a:p>
            <a:pPr marL="3043238" indent="-3043238"/>
            <a:r>
              <a:rPr lang="en-US" b="1" dirty="0">
                <a:solidFill>
                  <a:schemeClr val="accent1"/>
                </a:solidFill>
              </a:rPr>
              <a:t>NTRK </a:t>
            </a:r>
            <a:r>
              <a:rPr lang="el-GR" b="1" dirty="0">
                <a:solidFill>
                  <a:schemeClr val="accent1"/>
                </a:solidFill>
              </a:rPr>
              <a:t>αναδιατεταγμένο         </a:t>
            </a:r>
            <a:r>
              <a:rPr lang="en-US" b="1" dirty="0"/>
              <a:t>CD34 </a:t>
            </a:r>
            <a:r>
              <a:rPr lang="el-GR" b="1" dirty="0"/>
              <a:t>και </a:t>
            </a:r>
            <a:r>
              <a:rPr lang="en-US" b="1" dirty="0"/>
              <a:t>S100</a:t>
            </a:r>
            <a:r>
              <a:rPr lang="el-GR" dirty="0"/>
              <a:t>, </a:t>
            </a:r>
            <a:r>
              <a:rPr lang="el-GR" b="1" dirty="0"/>
              <a:t>σύντηξη </a:t>
            </a:r>
            <a:r>
              <a:rPr lang="en-US" b="1" dirty="0"/>
              <a:t>NTRK1</a:t>
            </a:r>
            <a:r>
              <a:rPr lang="el-GR" b="1" dirty="0"/>
              <a:t>, διάχυτη έκφραση </a:t>
            </a:r>
            <a:r>
              <a:rPr lang="en-US" b="1" dirty="0"/>
              <a:t>pan-TRK</a:t>
            </a:r>
            <a:r>
              <a:rPr lang="el-GR" b="1" dirty="0"/>
              <a:t> </a:t>
            </a:r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>
            <a:off x="2915816" y="4149080"/>
            <a:ext cx="432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>
            <a:off x="2195736" y="3356992"/>
            <a:ext cx="432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>
            <a:off x="1763688" y="1988840"/>
            <a:ext cx="432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>
            <a:off x="1691680" y="2564904"/>
            <a:ext cx="432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TextBox"/>
          <p:cNvSpPr txBox="1"/>
          <p:nvPr/>
        </p:nvSpPr>
        <p:spPr>
          <a:xfrm>
            <a:off x="6191672" y="6381328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323528" y="422108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accent1"/>
                </a:solidFill>
              </a:rPr>
              <a:t>ατρακτοκυτταρικό</a:t>
            </a:r>
            <a:r>
              <a:rPr lang="el-GR" b="1" dirty="0">
                <a:solidFill>
                  <a:schemeClr val="accent1"/>
                </a:solidFill>
              </a:rPr>
              <a:t> νεόπλασμα</a:t>
            </a:r>
            <a:endParaRPr lang="el-GR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03648" y="236304"/>
            <a:ext cx="6010500" cy="528400"/>
          </a:xfrm>
        </p:spPr>
        <p:txBody>
          <a:bodyPr/>
          <a:lstStyle/>
          <a:p>
            <a:pPr algn="ctr"/>
            <a:r>
              <a:rPr lang="el-GR" dirty="0" err="1"/>
              <a:t>Ινομύξωμα</a:t>
            </a:r>
            <a:r>
              <a:rPr lang="el-GR" dirty="0"/>
              <a:t> των άκρων 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683568" y="908720"/>
            <a:ext cx="36724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Ορισμός: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Κλινικά στοιχεία: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Ηλικία: 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Μακροσκοπική εικόνα: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763688" y="908720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Καλόηθες</a:t>
            </a:r>
            <a:r>
              <a:rPr lang="el-GR" dirty="0"/>
              <a:t> </a:t>
            </a:r>
            <a:r>
              <a:rPr lang="el-GR" dirty="0" err="1"/>
              <a:t>ινοβλαστικό</a:t>
            </a:r>
            <a:r>
              <a:rPr lang="el-GR" dirty="0"/>
              <a:t> νεόπλασμα με ιδιαίτερη προτίμηση για την </a:t>
            </a:r>
            <a:r>
              <a:rPr lang="el-GR" b="1" dirty="0" err="1"/>
              <a:t>υπονύχια</a:t>
            </a:r>
            <a:r>
              <a:rPr lang="el-GR" b="1" dirty="0"/>
              <a:t>/</a:t>
            </a:r>
            <a:r>
              <a:rPr lang="el-GR" b="1" dirty="0" err="1"/>
              <a:t>περινύχια</a:t>
            </a:r>
            <a:r>
              <a:rPr lang="el-GR" b="1" dirty="0"/>
              <a:t> επιφάνεια των δακτύλων </a:t>
            </a:r>
            <a:r>
              <a:rPr lang="el-GR" dirty="0"/>
              <a:t>και δυνατότητα τοπικής υποτροπής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555776" y="2276872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Σπάνια εμφανίζεται και στις υπόλοιπες θέσεις άκρων χειρών/ποδών ή εκτός των άπω άκρων.</a:t>
            </a:r>
          </a:p>
          <a:p>
            <a:r>
              <a:rPr lang="el-GR" b="1" dirty="0"/>
              <a:t>Συχνά επώδυνο</a:t>
            </a:r>
            <a:r>
              <a:rPr lang="el-GR" dirty="0"/>
              <a:t>, προκαλεί δυσμορφία </a:t>
            </a:r>
            <a:r>
              <a:rPr lang="el-GR" dirty="0" err="1"/>
              <a:t>όνυχος</a:t>
            </a:r>
            <a:r>
              <a:rPr lang="el-GR" dirty="0"/>
              <a:t> και διάβρωση του οστού της φάλαγγας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547664" y="39330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Μέση ηλικία, Α&gt;Γ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203848" y="472514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Πολυποειδής ή </a:t>
            </a:r>
            <a:r>
              <a:rPr lang="el-GR" dirty="0" err="1"/>
              <a:t>μυρμηκιώδης</a:t>
            </a:r>
            <a:r>
              <a:rPr lang="el-GR" dirty="0"/>
              <a:t> αλλοίωση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95536" y="4941168"/>
            <a:ext cx="6912768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363" indent="-347663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</a:pPr>
            <a:r>
              <a:rPr lang="el-GR" spc="-5" dirty="0">
                <a:cs typeface="Calibri"/>
              </a:rPr>
              <a:t>Σ</a:t>
            </a:r>
            <a:r>
              <a:rPr sz="1800" spc="-5" dirty="0" err="1">
                <a:cs typeface="Calibri"/>
              </a:rPr>
              <a:t>υνήθως</a:t>
            </a:r>
            <a:r>
              <a:rPr sz="1800" spc="-30" dirty="0">
                <a:cs typeface="Calibri"/>
              </a:rPr>
              <a:t> </a:t>
            </a:r>
            <a:r>
              <a:rPr sz="1800" b="1" dirty="0">
                <a:cs typeface="Calibri"/>
              </a:rPr>
              <a:t>χρόνια</a:t>
            </a:r>
            <a:r>
              <a:rPr sz="1800" spc="-2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φλεγμονώδη</a:t>
            </a:r>
            <a:r>
              <a:rPr sz="1800" b="1" spc="-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κύτταρα</a:t>
            </a:r>
            <a:endParaRPr lang="el-GR" sz="1800" b="1" spc="-5" dirty="0">
              <a:cs typeface="Calibri"/>
            </a:endParaRPr>
          </a:p>
          <a:p>
            <a:pPr marL="360363" indent="-347663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</a:pPr>
            <a:endParaRPr sz="1800" dirty="0">
              <a:cs typeface="Calibri"/>
            </a:endParaRPr>
          </a:p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 err="1">
                <a:cs typeface="Calibri"/>
              </a:rPr>
              <a:t>Ε</a:t>
            </a:r>
            <a:r>
              <a:rPr sz="1800" b="1" spc="-5" dirty="0" err="1">
                <a:cs typeface="Calibri"/>
              </a:rPr>
              <a:t>ξαγγειωμένα</a:t>
            </a:r>
            <a:r>
              <a:rPr sz="1800" b="1" spc="-7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ερυθρά</a:t>
            </a:r>
            <a:endParaRPr lang="el-GR" sz="1800" b="1" spc="-5" dirty="0">
              <a:cs typeface="Calibri"/>
            </a:endParaRPr>
          </a:p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endParaRPr sz="1800" dirty="0">
              <a:cs typeface="Calibri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323528" y="5951021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dirty="0">
                <a:cs typeface="Calibri"/>
              </a:rPr>
              <a:t>Άφθονα</a:t>
            </a:r>
            <a:r>
              <a:rPr lang="el-GR" spc="-1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μικρά</a:t>
            </a:r>
            <a:r>
              <a:rPr lang="el-GR" spc="-10" dirty="0">
                <a:cs typeface="Calibri"/>
              </a:rPr>
              <a:t> </a:t>
            </a:r>
            <a:r>
              <a:rPr lang="el-GR" b="1" spc="-10" dirty="0" err="1">
                <a:cs typeface="Calibri"/>
              </a:rPr>
              <a:t>λεπτοτοιχωματικά</a:t>
            </a:r>
            <a:r>
              <a:rPr lang="el-GR" b="1" spc="-25" dirty="0">
                <a:cs typeface="Calibri"/>
              </a:rPr>
              <a:t> </a:t>
            </a:r>
            <a:r>
              <a:rPr lang="el-GR" b="1" spc="-10" dirty="0">
                <a:cs typeface="Calibri"/>
              </a:rPr>
              <a:t>αγγεία           </a:t>
            </a:r>
            <a:r>
              <a:rPr lang="el-GR" spc="-10" dirty="0">
                <a:cs typeface="Calibri"/>
              </a:rPr>
              <a:t>ομοιότητα με κοκκιώδη ιστό</a:t>
            </a:r>
            <a:endParaRPr lang="el-GR" dirty="0">
              <a:cs typeface="Calibri"/>
            </a:endParaRPr>
          </a:p>
        </p:txBody>
      </p:sp>
      <p:cxnSp>
        <p:nvCxnSpPr>
          <p:cNvPr id="8" name="7 - Ευθύγραμμο βέλος σύνδεσης"/>
          <p:cNvCxnSpPr/>
          <p:nvPr/>
        </p:nvCxnSpPr>
        <p:spPr>
          <a:xfrm>
            <a:off x="5076056" y="6165304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2"/>
          <p:cNvSpPr txBox="1">
            <a:spLocks/>
          </p:cNvSpPr>
          <p:nvPr/>
        </p:nvSpPr>
        <p:spPr>
          <a:xfrm>
            <a:off x="251520" y="-22229"/>
            <a:ext cx="8712968" cy="5180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1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Οζώδης </a:t>
            </a:r>
            <a:r>
              <a:rPr kumimoji="0" lang="el-GR" sz="3200" b="1" i="0" u="none" strike="noStrike" kern="0" cap="none" spc="-15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περιτονιΐτιδα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– </a:t>
            </a:r>
            <a:r>
              <a:rPr kumimoji="0" lang="el-GR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Ιστολογική</a:t>
            </a:r>
            <a:r>
              <a:rPr kumimoji="0" lang="el-GR" sz="32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εικόνα(Ι</a:t>
            </a:r>
            <a:r>
              <a:rPr kumimoji="0" lang="en-US" sz="32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V</a:t>
            </a:r>
            <a:r>
              <a:rPr kumimoji="0" lang="el-GR" sz="32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)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331640" y="90872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7.8 A </a:t>
            </a:r>
            <a:r>
              <a:rPr lang="en-US" dirty="0" err="1"/>
              <a:t>Enzinger</a:t>
            </a:r>
            <a:endParaRPr lang="el-GR" dirty="0"/>
          </a:p>
        </p:txBody>
      </p:sp>
      <p:pic>
        <p:nvPicPr>
          <p:cNvPr id="6146" name="Picture 2" descr="C:\Users\User\Desktop\Ινοβλαστικός\7.8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92696"/>
            <a:ext cx="7200800" cy="4162425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6012160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251520" y="-51728"/>
            <a:ext cx="8568952" cy="528400"/>
          </a:xfrm>
        </p:spPr>
        <p:txBody>
          <a:bodyPr/>
          <a:lstStyle/>
          <a:p>
            <a:pPr algn="ctr"/>
            <a:r>
              <a:rPr lang="el-GR" sz="2800" dirty="0" err="1"/>
              <a:t>Ινομύξωμα</a:t>
            </a:r>
            <a:r>
              <a:rPr lang="el-GR" sz="2800" dirty="0"/>
              <a:t> των άκρων – Ιστολογική εικόνα 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971600" y="1340768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5.6 A </a:t>
            </a:r>
            <a:r>
              <a:rPr lang="en-US" dirty="0" err="1"/>
              <a:t>Hornick</a:t>
            </a:r>
            <a:r>
              <a:rPr lang="en-US" dirty="0"/>
              <a:t> page 140</a:t>
            </a:r>
          </a:p>
          <a:p>
            <a:endParaRPr lang="en-US" dirty="0"/>
          </a:p>
          <a:p>
            <a:r>
              <a:rPr lang="en-US" dirty="0"/>
              <a:t>1.88A Who page 86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179512" y="3356992"/>
            <a:ext cx="82089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Παρουσία στο χόριο βραχέων </a:t>
            </a:r>
            <a:r>
              <a:rPr lang="el-GR" sz="1600" dirty="0" err="1"/>
              <a:t>ατρακτόμορφων</a:t>
            </a:r>
            <a:r>
              <a:rPr lang="el-GR" sz="1600" dirty="0"/>
              <a:t> κυττάρων εντός </a:t>
            </a:r>
            <a:r>
              <a:rPr lang="el-GR" sz="1600" dirty="0" err="1"/>
              <a:t>κολλαγονοποιημένου</a:t>
            </a:r>
            <a:r>
              <a:rPr lang="el-GR" sz="1600" dirty="0"/>
              <a:t> ή </a:t>
            </a:r>
            <a:r>
              <a:rPr lang="el-GR" sz="1600" dirty="0" err="1"/>
              <a:t>μυξοειδούς</a:t>
            </a:r>
            <a:r>
              <a:rPr lang="el-GR" sz="1600" dirty="0"/>
              <a:t> υποστρώματος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376264" y="4653136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1.88 </a:t>
            </a:r>
            <a:r>
              <a:rPr lang="en-US" dirty="0"/>
              <a:t>C who page 86</a:t>
            </a:r>
            <a:endParaRPr lang="el-GR" dirty="0"/>
          </a:p>
        </p:txBody>
      </p:sp>
      <p:pic>
        <p:nvPicPr>
          <p:cNvPr id="23554" name="Picture 2" descr="C:\Users\User\Desktop\Ινοβλστικός\5.6h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067944" cy="3034466"/>
          </a:xfrm>
          <a:prstGeom prst="rect">
            <a:avLst/>
          </a:prstGeom>
          <a:noFill/>
        </p:spPr>
      </p:pic>
      <p:pic>
        <p:nvPicPr>
          <p:cNvPr id="23555" name="Picture 3" descr="C:\Users\User\Desktop\Ινοβλστικός\7.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029458" cy="3075138"/>
          </a:xfrm>
          <a:prstGeom prst="rect">
            <a:avLst/>
          </a:prstGeom>
          <a:noFill/>
        </p:spPr>
      </p:pic>
      <p:pic>
        <p:nvPicPr>
          <p:cNvPr id="23556" name="Picture 4" descr="C:\Users\User\Desktop\Ινοβλστικός\7.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933056"/>
            <a:ext cx="4300605" cy="2924944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1979712" y="6546830"/>
            <a:ext cx="47525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err="1"/>
              <a:t>Ινομυξοειδές</a:t>
            </a:r>
            <a:r>
              <a:rPr lang="el-GR" sz="1600" dirty="0"/>
              <a:t> στρώμα με </a:t>
            </a:r>
            <a:r>
              <a:rPr lang="el-GR" sz="1600" dirty="0" err="1"/>
              <a:t>λεπτοτοιχωματικά</a:t>
            </a:r>
            <a:r>
              <a:rPr lang="el-GR" sz="1600" dirty="0"/>
              <a:t> αγγεία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7199784" y="6429236"/>
            <a:ext cx="19442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- Τίτλος"/>
          <p:cNvSpPr txBox="1">
            <a:spLocks/>
          </p:cNvSpPr>
          <p:nvPr/>
        </p:nvSpPr>
        <p:spPr>
          <a:xfrm>
            <a:off x="1619672" y="92288"/>
            <a:ext cx="60105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Ινομύξωμα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των</a:t>
            </a:r>
            <a:r>
              <a:rPr kumimoji="0" lang="el-GR" sz="32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άκρων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259632" y="119675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1.88</a:t>
            </a:r>
            <a:r>
              <a:rPr lang="el-GR" dirty="0"/>
              <a:t> </a:t>
            </a:r>
            <a:r>
              <a:rPr lang="en-US" dirty="0"/>
              <a:t>Who page 87</a:t>
            </a:r>
            <a:r>
              <a:rPr lang="el-GR" dirty="0"/>
              <a:t> διάχυτη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07504" y="3508410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accent1"/>
                </a:solidFill>
              </a:rPr>
              <a:t>Ανοσοφαινότυπος</a:t>
            </a:r>
            <a:r>
              <a:rPr lang="el-GR" b="1" dirty="0">
                <a:solidFill>
                  <a:schemeClr val="accent1"/>
                </a:solidFill>
              </a:rPr>
              <a:t>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Διαγνωστικά κριτήρια: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195736" y="3508410"/>
            <a:ext cx="694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Διάχυτη έντονη έκφραση </a:t>
            </a:r>
            <a:r>
              <a:rPr lang="en-US" b="1" dirty="0"/>
              <a:t>CD34</a:t>
            </a:r>
            <a:r>
              <a:rPr lang="en-US" dirty="0"/>
              <a:t>, </a:t>
            </a:r>
            <a:r>
              <a:rPr lang="el-GR" dirty="0"/>
              <a:t>ενίοτε έκφραση </a:t>
            </a:r>
            <a:r>
              <a:rPr lang="en-US" dirty="0"/>
              <a:t>EMA </a:t>
            </a:r>
            <a:r>
              <a:rPr lang="el-GR" dirty="0"/>
              <a:t>και </a:t>
            </a:r>
            <a:r>
              <a:rPr lang="en-US" dirty="0"/>
              <a:t>SMA </a:t>
            </a:r>
            <a:endParaRPr lang="el-GR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Συχνή απώλεια </a:t>
            </a:r>
            <a:r>
              <a:rPr lang="en-US" b="1" dirty="0"/>
              <a:t>Rb1</a:t>
            </a:r>
            <a:r>
              <a:rPr lang="el-GR" b="1" dirty="0"/>
              <a:t>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627784" y="4876562"/>
            <a:ext cx="6264696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125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Εντόπιση </a:t>
            </a:r>
            <a:r>
              <a:rPr lang="el-GR" b="1" dirty="0"/>
              <a:t>στα δάκτυλα </a:t>
            </a:r>
          </a:p>
          <a:p>
            <a:pPr marL="269875" indent="-269875">
              <a:spcAft>
                <a:spcPts val="125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Πολυποειδής αλλοίωση στο χόριο </a:t>
            </a:r>
            <a:r>
              <a:rPr lang="el-GR" dirty="0"/>
              <a:t>με επέκταση στον  υποδόριο ιστό </a:t>
            </a:r>
          </a:p>
          <a:p>
            <a:pPr marL="269875" indent="-269875">
              <a:spcAft>
                <a:spcPts val="125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/>
              <a:t>Ινομυξοειδές</a:t>
            </a:r>
            <a:r>
              <a:rPr lang="el-GR" b="1" dirty="0"/>
              <a:t> στρώμα, </a:t>
            </a:r>
            <a:r>
              <a:rPr lang="el-GR" b="1" dirty="0" err="1"/>
              <a:t>ατρακτόμορφα</a:t>
            </a:r>
            <a:r>
              <a:rPr lang="el-GR" b="1" dirty="0"/>
              <a:t> </a:t>
            </a:r>
            <a:r>
              <a:rPr lang="el-GR" dirty="0"/>
              <a:t>κύτταρα χωρίς </a:t>
            </a:r>
            <a:r>
              <a:rPr lang="el-GR" dirty="0" err="1"/>
              <a:t>ατυπία</a:t>
            </a:r>
            <a:endParaRPr lang="el-GR" dirty="0"/>
          </a:p>
          <a:p>
            <a:pPr marL="269875" indent="-269875">
              <a:spcAft>
                <a:spcPts val="125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Διάχυτη έντονη έκφραση </a:t>
            </a:r>
            <a:r>
              <a:rPr lang="en-US" b="1" dirty="0"/>
              <a:t>CD34</a:t>
            </a:r>
            <a:endParaRPr lang="el-GR" b="1" dirty="0"/>
          </a:p>
        </p:txBody>
      </p:sp>
      <p:pic>
        <p:nvPicPr>
          <p:cNvPr id="60418" name="Picture 2" descr="C:\Users\User\Desktop\Ινοβλστικός\1.89wh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439742" cy="2860518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4788024" y="162880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Έκφραση </a:t>
            </a:r>
            <a:r>
              <a:rPr lang="en-US" b="1" dirty="0"/>
              <a:t>CD34</a:t>
            </a:r>
            <a:endParaRPr lang="el-GR" b="1" dirty="0"/>
          </a:p>
          <a:p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07504" y="2693719"/>
            <a:ext cx="8856984" cy="3903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800" b="1" spc="-10" dirty="0">
                <a:solidFill>
                  <a:schemeClr val="accent1"/>
                </a:solidFill>
                <a:cs typeface="Calibri"/>
              </a:rPr>
              <a:t>Ορισμός: </a:t>
            </a:r>
            <a:r>
              <a:rPr sz="1800" spc="-10" dirty="0" err="1">
                <a:cs typeface="Calibri"/>
              </a:rPr>
              <a:t>Ινοβλαστικός</a:t>
            </a:r>
            <a:r>
              <a:rPr sz="1800" spc="-1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όγκος</a:t>
            </a:r>
            <a:r>
              <a:rPr sz="1800" spc="5" dirty="0">
                <a:cs typeface="Calibri"/>
              </a:rPr>
              <a:t> </a:t>
            </a:r>
            <a:r>
              <a:rPr sz="1800" dirty="0">
                <a:cs typeface="Calibri"/>
              </a:rPr>
              <a:t>με</a:t>
            </a:r>
            <a:r>
              <a:rPr sz="1800" spc="15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αιμαγγειοπερικυτωματώδες</a:t>
            </a:r>
            <a:r>
              <a:rPr sz="1800" b="1" spc="-15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πρότυπο</a:t>
            </a:r>
            <a:r>
              <a:rPr lang="el-GR" sz="1800" b="1" dirty="0">
                <a:cs typeface="Calibri"/>
              </a:rPr>
              <a:t> και </a:t>
            </a:r>
            <a:r>
              <a:rPr lang="en-US" sz="1800" b="1" dirty="0">
                <a:cs typeface="Calibri"/>
              </a:rPr>
              <a:t>NAB2-STAT6 </a:t>
            </a:r>
            <a:r>
              <a:rPr lang="el-GR" sz="1800" b="1" dirty="0">
                <a:cs typeface="Calibri"/>
              </a:rPr>
              <a:t>σύντηξη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cs typeface="Calibri"/>
            </a:endParaRPr>
          </a:p>
          <a:p>
            <a:pPr marL="12700" marR="21590">
              <a:lnSpc>
                <a:spcPct val="100000"/>
              </a:lnSpc>
            </a:pP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 </a:t>
            </a:r>
            <a:r>
              <a:rPr lang="el-GR" b="1" spc="-5" dirty="0">
                <a:cs typeface="Calibri"/>
              </a:rPr>
              <a:t>οποιαδήποτε ανατομική θέση</a:t>
            </a:r>
            <a:r>
              <a:rPr lang="el-GR" spc="-5" dirty="0">
                <a:cs typeface="Calibri"/>
              </a:rPr>
              <a:t>, επιφανειακή ή </a:t>
            </a:r>
            <a:r>
              <a:rPr lang="el-GR" b="1" spc="-5" dirty="0">
                <a:cs typeface="Calibri"/>
              </a:rPr>
              <a:t>εν τω </a:t>
            </a:r>
            <a:r>
              <a:rPr lang="el-GR" b="1" spc="-5" dirty="0" err="1">
                <a:cs typeface="Calibri"/>
              </a:rPr>
              <a:t>βάθει</a:t>
            </a:r>
            <a:r>
              <a:rPr lang="el-GR" b="1" spc="-5" dirty="0">
                <a:cs typeface="Calibri"/>
              </a:rPr>
              <a:t> (70-90%), </a:t>
            </a:r>
            <a:r>
              <a:rPr lang="el-GR" spc="-5" dirty="0">
                <a:cs typeface="Calibri"/>
              </a:rPr>
              <a:t>σπλάχνα και οστά. </a:t>
            </a:r>
            <a:r>
              <a:rPr lang="el-GR" b="1" spc="-5" dirty="0" err="1">
                <a:cs typeface="Calibri"/>
              </a:rPr>
              <a:t>Εξωυπεζωκοτικές</a:t>
            </a:r>
            <a:r>
              <a:rPr lang="el-GR" b="1" spc="-5" dirty="0">
                <a:cs typeface="Calibri"/>
              </a:rPr>
              <a:t> εντοπίσεις (30-40%) &gt; </a:t>
            </a:r>
            <a:r>
              <a:rPr lang="el-GR" b="1" spc="-5" dirty="0" err="1">
                <a:cs typeface="Calibri"/>
              </a:rPr>
              <a:t>υπεζοκωτικές</a:t>
            </a:r>
            <a:r>
              <a:rPr lang="el-GR" b="1" spc="-5" dirty="0">
                <a:cs typeface="Calibri"/>
              </a:rPr>
              <a:t>, 30-40% </a:t>
            </a:r>
            <a:r>
              <a:rPr lang="el-GR" spc="-5" dirty="0" err="1">
                <a:cs typeface="Calibri"/>
              </a:rPr>
              <a:t>ενδοκοιλιακά</a:t>
            </a:r>
            <a:r>
              <a:rPr lang="el-GR" spc="-5" dirty="0">
                <a:cs typeface="Calibri"/>
              </a:rPr>
              <a:t> , πύελος , </a:t>
            </a:r>
            <a:r>
              <a:rPr lang="el-GR" spc="-5" dirty="0" err="1">
                <a:cs typeface="Calibri"/>
              </a:rPr>
              <a:t>οπισθοπεριτόναιο</a:t>
            </a:r>
            <a:r>
              <a:rPr lang="el-GR" spc="-5" dirty="0">
                <a:cs typeface="Calibri"/>
              </a:rPr>
              <a:t>, 10-15% κεφαλή – τράχηλος, 10-15% κορμός</a:t>
            </a:r>
          </a:p>
          <a:p>
            <a:pPr marL="12700" marR="21590">
              <a:lnSpc>
                <a:spcPct val="100000"/>
              </a:lnSpc>
            </a:pPr>
            <a:endParaRPr lang="en-US" sz="1800" spc="-10" dirty="0">
              <a:cs typeface="Calibri"/>
            </a:endParaRPr>
          </a:p>
          <a:p>
            <a:pPr marL="12700" marR="21590">
              <a:lnSpc>
                <a:spcPct val="100000"/>
              </a:lnSpc>
            </a:pPr>
            <a:r>
              <a:rPr sz="1800" b="1" spc="-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Εμφάνιση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dirty="0">
                <a:cs typeface="Calibri"/>
              </a:rPr>
              <a:t>ανώδυνη,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βραδεία</a:t>
            </a:r>
            <a:r>
              <a:rPr sz="1800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ανάπτυξη,</a:t>
            </a:r>
            <a:r>
              <a:rPr sz="1800" spc="-35" dirty="0">
                <a:cs typeface="Calibri"/>
              </a:rPr>
              <a:t> </a:t>
            </a:r>
            <a:r>
              <a:rPr sz="1800" dirty="0">
                <a:cs typeface="Calibri"/>
              </a:rPr>
              <a:t>1-25</a:t>
            </a:r>
            <a:r>
              <a:rPr sz="1800" spc="5" dirty="0">
                <a:cs typeface="Calibri"/>
              </a:rPr>
              <a:t> </a:t>
            </a:r>
            <a:r>
              <a:rPr sz="1800" dirty="0">
                <a:cs typeface="Calibri"/>
              </a:rPr>
              <a:t>εκ.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(5-8</a:t>
            </a:r>
            <a:r>
              <a:rPr sz="1800" dirty="0">
                <a:cs typeface="Calibri"/>
              </a:rPr>
              <a:t> </a:t>
            </a:r>
            <a:r>
              <a:rPr sz="1800" dirty="0" err="1">
                <a:cs typeface="Calibri"/>
              </a:rPr>
              <a:t>εκ</a:t>
            </a:r>
            <a:r>
              <a:rPr sz="1800" dirty="0">
                <a:cs typeface="Calibri"/>
              </a:rPr>
              <a:t>.)</a:t>
            </a:r>
            <a:endParaRPr lang="el-GR" sz="1800" dirty="0">
              <a:cs typeface="Calibri"/>
            </a:endParaRPr>
          </a:p>
          <a:p>
            <a:pPr marL="12700" marR="2159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2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5" dirty="0">
                <a:cs typeface="Calibri"/>
              </a:rPr>
              <a:t>20-70</a:t>
            </a:r>
            <a:r>
              <a:rPr sz="1800" spc="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ετών,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ισότιμη</a:t>
            </a:r>
            <a:r>
              <a:rPr sz="1800" spc="-2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κατανομή</a:t>
            </a:r>
            <a:r>
              <a:rPr sz="1800" spc="-3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μεταξύ</a:t>
            </a:r>
            <a:r>
              <a:rPr sz="1800" spc="-30" dirty="0">
                <a:cs typeface="Calibri"/>
              </a:rPr>
              <a:t> </a:t>
            </a:r>
            <a:r>
              <a:rPr sz="1800" spc="-10" dirty="0" err="1">
                <a:cs typeface="Calibri"/>
              </a:rPr>
              <a:t>των</a:t>
            </a:r>
            <a:r>
              <a:rPr sz="1800" spc="15" dirty="0">
                <a:cs typeface="Calibri"/>
              </a:rPr>
              <a:t> </a:t>
            </a:r>
            <a:r>
              <a:rPr sz="1800" spc="-20" dirty="0" err="1">
                <a:cs typeface="Calibri"/>
              </a:rPr>
              <a:t>φύλων</a:t>
            </a:r>
            <a:endParaRPr lang="el-GR" sz="1800" spc="-20" dirty="0">
              <a:cs typeface="Calibri"/>
            </a:endParaRPr>
          </a:p>
          <a:p>
            <a:pPr marL="1270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cs typeface="Calibri"/>
              </a:rPr>
              <a:t>Παρανεοπλασματική </a:t>
            </a:r>
            <a:r>
              <a:rPr sz="1800" spc="-10" dirty="0">
                <a:cs typeface="Calibri"/>
              </a:rPr>
              <a:t>εκδήλωση </a:t>
            </a:r>
            <a:r>
              <a:rPr sz="1800" dirty="0">
                <a:cs typeface="Calibri"/>
              </a:rPr>
              <a:t>η </a:t>
            </a:r>
            <a:r>
              <a:rPr sz="1800" spc="-15" dirty="0">
                <a:cs typeface="Calibri"/>
              </a:rPr>
              <a:t>υπογλυκαιμία </a:t>
            </a:r>
            <a:r>
              <a:rPr sz="1800" spc="-5" dirty="0">
                <a:cs typeface="Calibri"/>
              </a:rPr>
              <a:t>λόγω </a:t>
            </a:r>
            <a:r>
              <a:rPr sz="1800" spc="-10" dirty="0">
                <a:cs typeface="Calibri"/>
              </a:rPr>
              <a:t>παραγωγής </a:t>
            </a:r>
            <a:r>
              <a:rPr sz="1800" dirty="0">
                <a:cs typeface="Calibri"/>
              </a:rPr>
              <a:t>IGF2 </a:t>
            </a:r>
            <a:r>
              <a:rPr sz="1800" spc="-39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(insulin-like</a:t>
            </a:r>
            <a:r>
              <a:rPr sz="1800" spc="-5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growth </a:t>
            </a:r>
            <a:r>
              <a:rPr sz="1800" spc="-10" dirty="0">
                <a:cs typeface="Calibri"/>
              </a:rPr>
              <a:t>factor)</a:t>
            </a:r>
            <a:endParaRPr sz="18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cs typeface="Calibri"/>
              </a:rPr>
              <a:t>10%</a:t>
            </a:r>
            <a:r>
              <a:rPr sz="1800" spc="10" dirty="0">
                <a:cs typeface="Calibri"/>
              </a:rPr>
              <a:t> </a:t>
            </a:r>
            <a:r>
              <a:rPr sz="1800" spc="-15" dirty="0">
                <a:cs typeface="Calibri"/>
              </a:rPr>
              <a:t>τοπικά </a:t>
            </a:r>
            <a:r>
              <a:rPr sz="1800" spc="-10" dirty="0">
                <a:cs typeface="Calibri"/>
              </a:rPr>
              <a:t>επιθετικοί,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πλέον</a:t>
            </a:r>
            <a:r>
              <a:rPr sz="1800" spc="-1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επιθετικοί</a:t>
            </a:r>
            <a:r>
              <a:rPr sz="1800" spc="-2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σε</a:t>
            </a:r>
            <a:r>
              <a:rPr sz="1800" spc="15" dirty="0">
                <a:cs typeface="Calibri"/>
              </a:rPr>
              <a:t> </a:t>
            </a:r>
            <a:r>
              <a:rPr sz="1800" dirty="0">
                <a:cs typeface="Calibri"/>
              </a:rPr>
              <a:t>εν</a:t>
            </a:r>
            <a:r>
              <a:rPr sz="1800" spc="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τω</a:t>
            </a:r>
            <a:r>
              <a:rPr sz="1800" spc="30" dirty="0">
                <a:cs typeface="Calibri"/>
              </a:rPr>
              <a:t> </a:t>
            </a:r>
            <a:r>
              <a:rPr sz="1800" dirty="0">
                <a:cs typeface="Calibri"/>
              </a:rPr>
              <a:t>βάθει </a:t>
            </a:r>
            <a:r>
              <a:rPr sz="1800" spc="-5" dirty="0">
                <a:cs typeface="Calibri"/>
              </a:rPr>
              <a:t>εντοπίσεις.</a:t>
            </a:r>
            <a:endParaRPr sz="1800" dirty="0">
              <a:cs typeface="Calibri"/>
            </a:endParaRPr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1619672" y="72008"/>
            <a:ext cx="6010500" cy="528400"/>
          </a:xfrm>
        </p:spPr>
        <p:txBody>
          <a:bodyPr/>
          <a:lstStyle/>
          <a:p>
            <a:pPr algn="ctr"/>
            <a:r>
              <a:rPr lang="el-GR" dirty="0"/>
              <a:t>Μονήρης ινώδης όγκος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1115616" y="8367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108 </a:t>
            </a:r>
            <a:r>
              <a:rPr lang="en-US" dirty="0"/>
              <a:t>who page 104</a:t>
            </a:r>
            <a:endParaRPr lang="el-GR" dirty="0"/>
          </a:p>
        </p:txBody>
      </p:sp>
      <p:pic>
        <p:nvPicPr>
          <p:cNvPr id="24578" name="Picture 2" descr="C:\Users\User\Desktop\Ινοβλστικός\32.44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816424" cy="2043328"/>
          </a:xfrm>
          <a:prstGeom prst="rect">
            <a:avLst/>
          </a:prstGeom>
          <a:noFill/>
        </p:spPr>
      </p:pic>
      <p:pic>
        <p:nvPicPr>
          <p:cNvPr id="24579" name="Picture 3" descr="C:\Users\User\Desktop\Ινοβλστικός\32.44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789768" cy="2016224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11560" y="2329135"/>
            <a:ext cx="806489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Περίγραπτος όγκος ενίοτε με </a:t>
            </a:r>
            <a:r>
              <a:rPr lang="el-GR" sz="1400" dirty="0" err="1"/>
              <a:t>δεσμιδική</a:t>
            </a:r>
            <a:r>
              <a:rPr lang="el-GR" sz="1400" dirty="0"/>
              <a:t> επιφάνεια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6228184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11560" y="4893360"/>
            <a:ext cx="8280920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2000" indent="-347663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 MT"/>
              <a:buChar char="•"/>
              <a:tabLst>
                <a:tab pos="144145" algn="l"/>
              </a:tabLst>
            </a:pPr>
            <a:r>
              <a:rPr lang="el-GR" spc="-5" dirty="0">
                <a:cs typeface="Calibri"/>
              </a:rPr>
              <a:t>Εναλλαγές </a:t>
            </a:r>
            <a:r>
              <a:rPr lang="el-GR" spc="-5" dirty="0" err="1">
                <a:cs typeface="Calibri"/>
              </a:rPr>
              <a:t>κυτταροβρίθειας</a:t>
            </a:r>
            <a:r>
              <a:rPr lang="el-GR" spc="-5" dirty="0">
                <a:cs typeface="Calibri"/>
              </a:rPr>
              <a:t> </a:t>
            </a:r>
            <a:endParaRPr sz="1800" dirty="0">
              <a:cs typeface="Calibri"/>
            </a:endParaRPr>
          </a:p>
          <a:p>
            <a:pPr marL="432000" indent="-347663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Arial MT"/>
              <a:buChar char="•"/>
              <a:tabLst>
                <a:tab pos="144145" algn="l"/>
              </a:tabLst>
            </a:pPr>
            <a:r>
              <a:rPr lang="el-GR" spc="-5" dirty="0">
                <a:cs typeface="Calibri"/>
              </a:rPr>
              <a:t>Ι</a:t>
            </a:r>
            <a:r>
              <a:rPr sz="1800" spc="-5" dirty="0" err="1">
                <a:cs typeface="Calibri"/>
              </a:rPr>
              <a:t>νώδες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υπόστρωμα</a:t>
            </a:r>
            <a:r>
              <a:rPr sz="1800" spc="-40" dirty="0">
                <a:cs typeface="Calibri"/>
              </a:rPr>
              <a:t> </a:t>
            </a:r>
            <a:r>
              <a:rPr sz="1800" dirty="0">
                <a:cs typeface="Calibri"/>
              </a:rPr>
              <a:t>με</a:t>
            </a:r>
            <a:r>
              <a:rPr sz="1800" spc="-2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παχιές</a:t>
            </a:r>
            <a:r>
              <a:rPr sz="1800" b="1" spc="-20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ίνες</a:t>
            </a:r>
            <a:r>
              <a:rPr sz="1800" b="1" spc="-15" dirty="0">
                <a:cs typeface="Calibri"/>
              </a:rPr>
              <a:t> </a:t>
            </a:r>
            <a:r>
              <a:rPr sz="1800" b="1" spc="-10" dirty="0" err="1">
                <a:cs typeface="Calibri"/>
              </a:rPr>
              <a:t>κολλαγόνου</a:t>
            </a:r>
            <a:endParaRPr sz="1800" b="1" dirty="0">
              <a:cs typeface="Calibri"/>
            </a:endParaRPr>
          </a:p>
          <a:p>
            <a:pPr marL="432000" indent="-347663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Arial MT"/>
              <a:buChar char="•"/>
              <a:tabLst>
                <a:tab pos="144145" algn="l"/>
              </a:tabLst>
            </a:pPr>
            <a:r>
              <a:rPr lang="el-GR" spc="-5" dirty="0" err="1">
                <a:cs typeface="Calibri"/>
              </a:rPr>
              <a:t>Ο</a:t>
            </a:r>
            <a:r>
              <a:rPr sz="1800" spc="-5" dirty="0" err="1">
                <a:cs typeface="Calibri"/>
              </a:rPr>
              <a:t>μοιόμορφα</a:t>
            </a:r>
            <a:r>
              <a:rPr sz="1800" spc="-4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ατρακτοειδή</a:t>
            </a:r>
            <a:r>
              <a:rPr sz="1800" b="1" spc="-2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κύτταρα</a:t>
            </a:r>
            <a:r>
              <a:rPr lang="el-GR" sz="1800" spc="-5" dirty="0">
                <a:cs typeface="Calibri"/>
              </a:rPr>
              <a:t>, χωρίς </a:t>
            </a:r>
            <a:r>
              <a:rPr lang="el-GR" sz="1800" spc="-5" dirty="0" err="1">
                <a:cs typeface="Calibri"/>
              </a:rPr>
              <a:t>ατυπία,με</a:t>
            </a:r>
            <a:r>
              <a:rPr lang="el-GR" sz="1800" spc="-5" dirty="0">
                <a:cs typeface="Calibri"/>
              </a:rPr>
              <a:t> μικρό </a:t>
            </a:r>
            <a:r>
              <a:rPr lang="el-GR" sz="1800" spc="-5" dirty="0" err="1">
                <a:cs typeface="Calibri"/>
              </a:rPr>
              <a:t>πυρήνιο</a:t>
            </a:r>
            <a:r>
              <a:rPr lang="el-GR" sz="1800" spc="-5" dirty="0">
                <a:cs typeface="Calibri"/>
              </a:rPr>
              <a:t> χωρίς συγκεκριμένο πρότυπο (</a:t>
            </a:r>
            <a:r>
              <a:rPr lang="en-US" sz="1800" b="1" spc="-5" dirty="0" err="1">
                <a:cs typeface="Calibri"/>
              </a:rPr>
              <a:t>patternless</a:t>
            </a:r>
            <a:r>
              <a:rPr lang="en-US" sz="1800" spc="-5" dirty="0">
                <a:cs typeface="Calibri"/>
              </a:rPr>
              <a:t>)</a:t>
            </a:r>
            <a:endParaRPr lang="el-GR" sz="1800" spc="-5" dirty="0">
              <a:cs typeface="Calibri"/>
            </a:endParaRPr>
          </a:p>
          <a:p>
            <a:pPr marL="432000" indent="-347663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Arial MT"/>
              <a:buChar char="•"/>
              <a:tabLst>
                <a:tab pos="144145" algn="l"/>
              </a:tabLst>
            </a:pPr>
            <a:r>
              <a:rPr lang="el-GR" b="1" spc="-5" dirty="0">
                <a:cs typeface="Calibri"/>
              </a:rPr>
              <a:t>Συχνή υαλοειδοποίηση αγγείων</a:t>
            </a:r>
            <a:endParaRPr sz="1800" b="1" dirty="0">
              <a:cs typeface="Calibri"/>
            </a:endParaRPr>
          </a:p>
          <a:p>
            <a:pPr marL="432000" indent="-347663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120000"/>
              <a:buFont typeface="Arial MT"/>
              <a:buChar char="•"/>
              <a:tabLst>
                <a:tab pos="144145" algn="l"/>
              </a:tabLst>
            </a:pPr>
            <a:r>
              <a:rPr lang="el-GR" spc="-5" dirty="0" err="1">
                <a:cs typeface="Calibri"/>
              </a:rPr>
              <a:t>Μ</a:t>
            </a:r>
            <a:r>
              <a:rPr sz="1800" spc="-5" dirty="0" err="1">
                <a:cs typeface="Calibri"/>
              </a:rPr>
              <a:t>ιτώσεις</a:t>
            </a:r>
            <a:r>
              <a:rPr sz="1800" spc="-35" dirty="0">
                <a:cs typeface="Calibri"/>
              </a:rPr>
              <a:t> </a:t>
            </a:r>
            <a:r>
              <a:rPr sz="1800" dirty="0">
                <a:cs typeface="Calibri"/>
              </a:rPr>
              <a:t>(</a:t>
            </a:r>
            <a:r>
              <a:rPr lang="el-GR" dirty="0"/>
              <a:t>≤</a:t>
            </a:r>
            <a:r>
              <a:rPr sz="1800" dirty="0">
                <a:cs typeface="Calibri"/>
              </a:rPr>
              <a:t>3/10</a:t>
            </a:r>
            <a:r>
              <a:rPr sz="1800" spc="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ο.π.μ.μ.)</a:t>
            </a:r>
            <a:endParaRPr sz="1800" dirty="0">
              <a:cs typeface="Calibri"/>
            </a:endParaRPr>
          </a:p>
        </p:txBody>
      </p:sp>
      <p:sp>
        <p:nvSpPr>
          <p:cNvPr id="7" name="6 - Τίτλος"/>
          <p:cNvSpPr txBox="1">
            <a:spLocks/>
          </p:cNvSpPr>
          <p:nvPr/>
        </p:nvSpPr>
        <p:spPr>
          <a:xfrm>
            <a:off x="467544" y="0"/>
            <a:ext cx="8064896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Μονήρης ινώδης όγκος –</a:t>
            </a:r>
            <a:r>
              <a:rPr kumimoji="0" lang="el-GR" sz="20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kumimoji="0" lang="el-GR" sz="2000" b="1" i="0" u="none" strike="noStrike" kern="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Ιστολογικη</a:t>
            </a:r>
            <a:r>
              <a:rPr kumimoji="0" lang="el-GR" sz="20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εικόνα (Ι)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395536" y="191683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1.109</a:t>
            </a:r>
            <a:r>
              <a:rPr lang="el-GR" dirty="0"/>
              <a:t> </a:t>
            </a:r>
            <a:r>
              <a:rPr lang="en-US" dirty="0"/>
              <a:t>ABCDE page 105</a:t>
            </a:r>
            <a:endParaRPr lang="el-GR" dirty="0"/>
          </a:p>
        </p:txBody>
      </p:sp>
      <p:pic>
        <p:nvPicPr>
          <p:cNvPr id="25602" name="Picture 2" descr="C:\Users\User\Desktop\Ινοβλστικός\32.55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3240360" cy="2160000"/>
          </a:xfrm>
          <a:prstGeom prst="rect">
            <a:avLst/>
          </a:prstGeom>
          <a:noFill/>
        </p:spPr>
      </p:pic>
      <p:pic>
        <p:nvPicPr>
          <p:cNvPr id="25603" name="Picture 3" descr="C:\Users\User\Desktop\Ινοβλστικός\32.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3264691" cy="2160000"/>
          </a:xfrm>
          <a:prstGeom prst="rect">
            <a:avLst/>
          </a:prstGeom>
          <a:noFill/>
        </p:spPr>
      </p:pic>
      <p:pic>
        <p:nvPicPr>
          <p:cNvPr id="25604" name="Picture 4" descr="C:\Users\User\Desktop\Ινοβλστικός\32.52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6672" y="2780928"/>
            <a:ext cx="3201792" cy="2160000"/>
          </a:xfrm>
          <a:prstGeom prst="rect">
            <a:avLst/>
          </a:prstGeom>
          <a:noFill/>
        </p:spPr>
      </p:pic>
      <p:pic>
        <p:nvPicPr>
          <p:cNvPr id="25605" name="Picture 5" descr="C:\Users\User\Desktop\Ινοβλστικός\32.52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4043" y="548680"/>
            <a:ext cx="3194421" cy="216000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3491880" y="1628800"/>
            <a:ext cx="201622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 err="1">
                <a:solidFill>
                  <a:schemeClr val="bg1"/>
                </a:solidFill>
              </a:rPr>
              <a:t>Αιμαγγειο</a:t>
            </a:r>
            <a:r>
              <a:rPr lang="el-GR" dirty="0">
                <a:solidFill>
                  <a:schemeClr val="bg1"/>
                </a:solidFill>
              </a:rPr>
              <a:t>-</a:t>
            </a:r>
            <a:r>
              <a:rPr lang="el-GR" dirty="0" err="1">
                <a:solidFill>
                  <a:schemeClr val="bg1"/>
                </a:solidFill>
              </a:rPr>
              <a:t>περικυτωματώδες</a:t>
            </a:r>
            <a:r>
              <a:rPr lang="el-GR" dirty="0">
                <a:solidFill>
                  <a:schemeClr val="bg1"/>
                </a:solidFill>
              </a:rPr>
              <a:t> πρότυπο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6191672" y="6244570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- Τίτλος"/>
          <p:cNvSpPr txBox="1">
            <a:spLocks/>
          </p:cNvSpPr>
          <p:nvPr/>
        </p:nvSpPr>
        <p:spPr>
          <a:xfrm>
            <a:off x="251520" y="92288"/>
            <a:ext cx="864096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lang="el-GR" sz="2400" b="1" kern="0" noProof="0" dirty="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Μ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ονήρης ινώδης όγκος – Ιστολογική εικόνα (ΙΙ)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619672" y="1763524"/>
            <a:ext cx="4896544" cy="28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1.112 </a:t>
            </a:r>
            <a:r>
              <a:rPr lang="en-US" dirty="0"/>
              <a:t>who page 106</a:t>
            </a:r>
            <a:endParaRPr lang="el-GR" dirty="0"/>
          </a:p>
        </p:txBody>
      </p:sp>
      <p:pic>
        <p:nvPicPr>
          <p:cNvPr id="29698" name="Picture 2" descr="C:\Users\User\Desktop\Ινοβλστικός\32.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19708"/>
            <a:ext cx="3783629" cy="2520000"/>
          </a:xfrm>
          <a:prstGeom prst="rect">
            <a:avLst/>
          </a:prstGeom>
          <a:noFill/>
        </p:spPr>
      </p:pic>
      <p:pic>
        <p:nvPicPr>
          <p:cNvPr id="29699" name="Picture 3" descr="C:\Users\User\Desktop\Ινοβλστικός\32.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55412"/>
            <a:ext cx="3889890" cy="2520000"/>
          </a:xfrm>
          <a:prstGeom prst="rect">
            <a:avLst/>
          </a:prstGeom>
          <a:noFill/>
        </p:spPr>
      </p:pic>
      <p:pic>
        <p:nvPicPr>
          <p:cNvPr id="29700" name="Picture 4" descr="C:\Users\User\Desktop\Ινοβλστικός\32.49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19708"/>
            <a:ext cx="4104456" cy="2520000"/>
          </a:xfrm>
          <a:prstGeom prst="rect">
            <a:avLst/>
          </a:prstGeom>
          <a:noFill/>
        </p:spPr>
      </p:pic>
      <p:pic>
        <p:nvPicPr>
          <p:cNvPr id="29701" name="Picture 5" descr="C:\Users\User\Desktop\Ινοβλστικός\32.5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755412"/>
            <a:ext cx="3888432" cy="2520000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2483768" y="2915652"/>
            <a:ext cx="43924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Έντονη </a:t>
            </a:r>
            <a:r>
              <a:rPr lang="el-GR" b="1" dirty="0" err="1"/>
              <a:t>κολλαγονοποίηση</a:t>
            </a:r>
            <a:r>
              <a:rPr lang="el-GR" b="1" dirty="0"/>
              <a:t> στρώματος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1043608" y="5570656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Μυξοειδής</a:t>
            </a:r>
            <a:r>
              <a:rPr lang="el-GR" b="1" dirty="0"/>
              <a:t> εκφύλιση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5004048" y="5579948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 err="1"/>
              <a:t>Λιπωματώδης</a:t>
            </a:r>
            <a:r>
              <a:rPr lang="el-GR" b="1" dirty="0"/>
              <a:t> ποικιλία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6191672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723" y="476672"/>
            <a:ext cx="3887723" cy="28696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19144" y="3059852"/>
            <a:ext cx="516890" cy="2774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00"/>
              </a:spcBef>
            </a:pPr>
            <a:r>
              <a:rPr sz="1200" b="1" spc="-5" dirty="0">
                <a:solidFill>
                  <a:srgbClr val="974707"/>
                </a:solidFill>
                <a:latin typeface="Calibri"/>
                <a:cs typeface="Calibri"/>
              </a:rPr>
              <a:t>CD34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528" y="3357029"/>
            <a:ext cx="8424936" cy="21954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363" marR="1711325" indent="-347663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sz="1800" spc="-5" dirty="0">
                <a:cs typeface="Calibri"/>
              </a:rPr>
              <a:t>Ανοσοφαινότυπος: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CD34+ (90-95%) </a:t>
            </a:r>
            <a:r>
              <a:rPr sz="1800" b="1" spc="-395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bcl2+</a:t>
            </a:r>
            <a:r>
              <a:rPr lang="el-GR" b="1" spc="-15" dirty="0">
                <a:solidFill>
                  <a:schemeClr val="accent1"/>
                </a:solidFill>
                <a:cs typeface="Calibri"/>
              </a:rPr>
              <a:t>(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1/3</a:t>
            </a:r>
            <a:r>
              <a:rPr lang="el-GR" sz="1800" b="1" spc="-5" dirty="0">
                <a:solidFill>
                  <a:schemeClr val="accent1"/>
                </a:solidFill>
                <a:cs typeface="Calibri"/>
              </a:rPr>
              <a:t>)</a:t>
            </a:r>
            <a:r>
              <a:rPr lang="el-GR" b="1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CD99+</a:t>
            </a:r>
            <a:r>
              <a:rPr lang="el-GR" b="1" spc="-35" dirty="0">
                <a:solidFill>
                  <a:schemeClr val="accent1"/>
                </a:solidFill>
                <a:cs typeface="Calibri"/>
              </a:rPr>
              <a:t>(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70%</a:t>
            </a:r>
            <a:r>
              <a:rPr lang="el-GR" sz="1800" b="1" spc="-5" dirty="0">
                <a:solidFill>
                  <a:schemeClr val="accent1"/>
                </a:solidFill>
                <a:cs typeface="Calibri"/>
              </a:rPr>
              <a:t>)</a:t>
            </a:r>
            <a:endParaRPr sz="1800" b="1" dirty="0">
              <a:solidFill>
                <a:schemeClr val="accent1"/>
              </a:solidFill>
              <a:cs typeface="Calibri"/>
            </a:endParaRPr>
          </a:p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sz="1800" dirty="0">
                <a:cs typeface="Calibri"/>
              </a:rPr>
              <a:t>EMA</a:t>
            </a:r>
            <a:r>
              <a:rPr sz="1800" spc="-15" dirty="0">
                <a:cs typeface="Calibri"/>
              </a:rPr>
              <a:t> </a:t>
            </a:r>
            <a:r>
              <a:rPr sz="1800" spc="-20" dirty="0">
                <a:cs typeface="Calibri"/>
              </a:rPr>
              <a:t>και</a:t>
            </a:r>
            <a:r>
              <a:rPr sz="1800" spc="-5" dirty="0">
                <a:cs typeface="Calibri"/>
              </a:rPr>
              <a:t> </a:t>
            </a:r>
            <a:r>
              <a:rPr sz="1800" dirty="0">
                <a:cs typeface="Calibri"/>
              </a:rPr>
              <a:t>SMA+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(20-35%)</a:t>
            </a:r>
            <a:endParaRPr sz="1800" dirty="0">
              <a:cs typeface="Calibri"/>
            </a:endParaRPr>
          </a:p>
          <a:p>
            <a:pPr marL="360363" marR="501650" indent="-347663">
              <a:lnSpc>
                <a:spcPts val="2140"/>
              </a:lnSpc>
              <a:spcBef>
                <a:spcPts val="115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sz="1800" spc="-5" dirty="0">
                <a:cs typeface="Calibri"/>
              </a:rPr>
              <a:t>S-100, </a:t>
            </a:r>
            <a:r>
              <a:rPr sz="1800" spc="-30" dirty="0">
                <a:cs typeface="Calibri"/>
              </a:rPr>
              <a:t>CK’s</a:t>
            </a:r>
            <a:r>
              <a:rPr sz="1800" spc="-15" dirty="0">
                <a:cs typeface="Calibri"/>
              </a:rPr>
              <a:t> </a:t>
            </a:r>
            <a:r>
              <a:rPr sz="1800" spc="-20" dirty="0">
                <a:cs typeface="Calibri"/>
              </a:rPr>
              <a:t>και</a:t>
            </a:r>
            <a:r>
              <a:rPr sz="1800" dirty="0">
                <a:cs typeface="Calibri"/>
              </a:rPr>
              <a:t> desmin:</a:t>
            </a:r>
            <a:r>
              <a:rPr sz="1800" spc="-40" dirty="0">
                <a:cs typeface="Calibri"/>
              </a:rPr>
              <a:t> </a:t>
            </a:r>
            <a:r>
              <a:rPr sz="1800" dirty="0">
                <a:cs typeface="Arial"/>
              </a:rPr>
              <a:t>±</a:t>
            </a:r>
            <a:r>
              <a:rPr sz="1800" spc="-90" dirty="0">
                <a:cs typeface="Arial"/>
              </a:rPr>
              <a:t> </a:t>
            </a:r>
            <a:r>
              <a:rPr sz="1800" dirty="0">
                <a:cs typeface="Calibri"/>
              </a:rPr>
              <a:t>εστιακή,</a:t>
            </a:r>
            <a:r>
              <a:rPr sz="1800" spc="-3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περιορισμένη</a:t>
            </a:r>
            <a:endParaRPr sz="1800" dirty="0">
              <a:cs typeface="Calibri"/>
            </a:endParaRPr>
          </a:p>
          <a:p>
            <a:pPr marL="360363" indent="-347663">
              <a:lnSpc>
                <a:spcPts val="211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sz="1800" b="1" spc="-75" dirty="0">
                <a:cs typeface="Calibri"/>
              </a:rPr>
              <a:t>Το</a:t>
            </a:r>
            <a:r>
              <a:rPr sz="1800" b="1" spc="-2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CD34</a:t>
            </a:r>
            <a:r>
              <a:rPr sz="1800" b="1" spc="10" dirty="0">
                <a:cs typeface="Calibri"/>
              </a:rPr>
              <a:t> </a:t>
            </a:r>
            <a:r>
              <a:rPr sz="1800" b="1" dirty="0">
                <a:cs typeface="Calibri"/>
              </a:rPr>
              <a:t>έχει</a:t>
            </a:r>
            <a:r>
              <a:rPr sz="1800" b="1" spc="-1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υψηλή</a:t>
            </a:r>
            <a:r>
              <a:rPr sz="1800" b="1" spc="-30" dirty="0">
                <a:cs typeface="Calibri"/>
              </a:rPr>
              <a:t> </a:t>
            </a:r>
            <a:r>
              <a:rPr sz="1800" b="1" dirty="0">
                <a:cs typeface="Calibri"/>
              </a:rPr>
              <a:t>ευαισθησία</a:t>
            </a:r>
            <a:r>
              <a:rPr sz="1800" b="1" spc="-3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για</a:t>
            </a:r>
            <a:r>
              <a:rPr sz="1800" b="1" dirty="0">
                <a:cs typeface="Calibri"/>
              </a:rPr>
              <a:t> τη</a:t>
            </a:r>
            <a:r>
              <a:rPr sz="1800" b="1" spc="-5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διάγνωση</a:t>
            </a:r>
            <a:r>
              <a:rPr sz="1800" b="1" dirty="0">
                <a:cs typeface="Calibri"/>
              </a:rPr>
              <a:t>.</a:t>
            </a:r>
            <a:r>
              <a:rPr lang="el-GR" b="1" dirty="0">
                <a:cs typeface="Calibri"/>
              </a:rPr>
              <a:t> (συχνά αρνητικό σε κακοήθη μονήρη όγκο)</a:t>
            </a:r>
          </a:p>
          <a:p>
            <a:pPr marL="12700">
              <a:lnSpc>
                <a:spcPts val="2110"/>
              </a:lnSpc>
            </a:pPr>
            <a:endParaRPr lang="el-GR" dirty="0">
              <a:cs typeface="Calibri"/>
            </a:endParaRPr>
          </a:p>
          <a:p>
            <a:pPr marL="12700">
              <a:lnSpc>
                <a:spcPts val="2110"/>
              </a:lnSpc>
            </a:pPr>
            <a:r>
              <a:rPr lang="el-GR" sz="1800" b="1" dirty="0">
                <a:solidFill>
                  <a:schemeClr val="accent1"/>
                </a:solidFill>
                <a:cs typeface="Calibri"/>
              </a:rPr>
              <a:t>Διάχυτη έντονη πυρηνική έκφραση </a:t>
            </a:r>
            <a:r>
              <a:rPr lang="en-US" sz="1800" b="1" dirty="0">
                <a:solidFill>
                  <a:schemeClr val="accent1"/>
                </a:solidFill>
                <a:cs typeface="Calibri"/>
              </a:rPr>
              <a:t>STAT</a:t>
            </a:r>
            <a:r>
              <a:rPr lang="el-GR" sz="1800" b="1" dirty="0">
                <a:solidFill>
                  <a:schemeClr val="accent1"/>
                </a:solidFill>
                <a:cs typeface="Calibri"/>
              </a:rPr>
              <a:t>6 (διατηρείται και στον κακοήθη τύπο)</a:t>
            </a:r>
            <a:endParaRPr sz="1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4572000" y="476709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3.30Β </a:t>
            </a:r>
            <a:r>
              <a:rPr lang="en-US" dirty="0"/>
              <a:t>page 42 </a:t>
            </a:r>
            <a:r>
              <a:rPr lang="en-US" dirty="0" err="1"/>
              <a:t>Hornick</a:t>
            </a:r>
            <a:r>
              <a:rPr lang="en-US" dirty="0"/>
              <a:t>   STAT6</a:t>
            </a:r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251520" y="5589240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* </a:t>
            </a:r>
            <a:r>
              <a:rPr lang="en-US" b="1" dirty="0"/>
              <a:t>STAT</a:t>
            </a:r>
            <a:r>
              <a:rPr lang="el-GR" b="1" dirty="0"/>
              <a:t>6</a:t>
            </a:r>
            <a:r>
              <a:rPr lang="el-GR" dirty="0"/>
              <a:t> παρατηρείται στο 15% των περιπτώσεων </a:t>
            </a:r>
            <a:r>
              <a:rPr lang="el-GR" dirty="0" err="1"/>
              <a:t>αποδιαφοροποιημένου</a:t>
            </a:r>
            <a:r>
              <a:rPr lang="el-GR" dirty="0"/>
              <a:t> </a:t>
            </a:r>
            <a:r>
              <a:rPr lang="el-GR" dirty="0" err="1"/>
              <a:t>λιποσαρκώματος</a:t>
            </a:r>
            <a:r>
              <a:rPr lang="el-GR" dirty="0"/>
              <a:t> </a:t>
            </a:r>
          </a:p>
          <a:p>
            <a:r>
              <a:rPr lang="el-GR" dirty="0"/>
              <a:t>* </a:t>
            </a:r>
            <a:r>
              <a:rPr lang="el-GR" b="1" dirty="0"/>
              <a:t>Θεωρείται ευαίσθητη και ειδική μέθοδος ανίχνευσης της </a:t>
            </a:r>
            <a:r>
              <a:rPr lang="en-US" b="1" dirty="0"/>
              <a:t>NAB2-STAT6</a:t>
            </a:r>
            <a:r>
              <a:rPr lang="el-GR" b="1" dirty="0"/>
              <a:t> σύντηξης</a:t>
            </a:r>
          </a:p>
        </p:txBody>
      </p:sp>
      <p:pic>
        <p:nvPicPr>
          <p:cNvPr id="26626" name="Picture 2" descr="C:\Users\User\Desktop\Ινοβλστικός\3.30h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709"/>
            <a:ext cx="4176464" cy="2895571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7236296" y="2996989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STAT6</a:t>
            </a:r>
            <a:endParaRPr lang="el-GR" b="1" dirty="0"/>
          </a:p>
        </p:txBody>
      </p:sp>
      <p:sp>
        <p:nvSpPr>
          <p:cNvPr id="13" name="6 - Τίτλος"/>
          <p:cNvSpPr txBox="1">
            <a:spLocks/>
          </p:cNvSpPr>
          <p:nvPr/>
        </p:nvSpPr>
        <p:spPr>
          <a:xfrm>
            <a:off x="467544" y="0"/>
            <a:ext cx="8064896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Μονήρης ινώδης όγκος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6012160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7584" y="3861048"/>
            <a:ext cx="7344816" cy="2039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363" indent="-347663">
              <a:lnSpc>
                <a:spcPct val="150000"/>
              </a:lnSpc>
              <a:spcBef>
                <a:spcPts val="100"/>
              </a:spcBef>
              <a:buClr>
                <a:schemeClr val="accent1"/>
              </a:buClr>
              <a:buFont typeface="Arial MT"/>
              <a:buChar char="•"/>
            </a:pPr>
            <a:r>
              <a:rPr lang="el-GR" b="1" spc="-10" dirty="0">
                <a:cs typeface="Calibri"/>
              </a:rPr>
              <a:t>Δ</a:t>
            </a:r>
            <a:r>
              <a:rPr sz="1800" b="1" spc="-10" dirty="0" err="1">
                <a:cs typeface="Calibri"/>
              </a:rPr>
              <a:t>ιηθητικά</a:t>
            </a:r>
            <a:r>
              <a:rPr sz="1800" b="1" spc="-4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όρια</a:t>
            </a:r>
            <a:endParaRPr sz="1800" b="1" dirty="0">
              <a:cs typeface="Calibri"/>
            </a:endParaRPr>
          </a:p>
          <a:p>
            <a:pPr marL="360363" indent="-347663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dirty="0">
                <a:cs typeface="Calibri"/>
              </a:rPr>
              <a:t>Έ</a:t>
            </a:r>
            <a:r>
              <a:rPr sz="1800" b="1" dirty="0" err="1">
                <a:cs typeface="Calibri"/>
              </a:rPr>
              <a:t>ντονη</a:t>
            </a:r>
            <a:r>
              <a:rPr sz="1800" b="1" spc="-2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κυτταροβρίθεια</a:t>
            </a:r>
            <a:endParaRPr sz="1800" b="1" dirty="0">
              <a:cs typeface="Calibri"/>
            </a:endParaRPr>
          </a:p>
          <a:p>
            <a:pPr marL="360363" indent="-347663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 err="1">
                <a:cs typeface="Calibri"/>
              </a:rPr>
              <a:t>Πλειομορφισμός</a:t>
            </a:r>
            <a:endParaRPr sz="1800" b="1" dirty="0">
              <a:cs typeface="Calibri"/>
            </a:endParaRPr>
          </a:p>
          <a:p>
            <a:pPr marL="360363" indent="-347663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>
                <a:cs typeface="Calibri"/>
              </a:rPr>
              <a:t>Μ</a:t>
            </a:r>
            <a:r>
              <a:rPr sz="1800" b="1" spc="-5" dirty="0" err="1">
                <a:cs typeface="Calibri"/>
              </a:rPr>
              <a:t>ιτώσεις</a:t>
            </a:r>
            <a:r>
              <a:rPr sz="1800" b="1" spc="-3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18/10</a:t>
            </a:r>
            <a:r>
              <a:rPr sz="1800" b="1" spc="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ο.π.μ.μ.</a:t>
            </a:r>
            <a:endParaRPr sz="1800" b="1" dirty="0">
              <a:cs typeface="Calibri"/>
            </a:endParaRPr>
          </a:p>
          <a:p>
            <a:pPr marL="360363" indent="-347663">
              <a:lnSpc>
                <a:spcPct val="15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b="1" spc="-5" dirty="0">
                <a:cs typeface="Calibri"/>
              </a:rPr>
              <a:t>Νέκρωση</a:t>
            </a:r>
            <a:endParaRPr sz="1800" b="1" dirty="0">
              <a:cs typeface="Calibri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971600" y="10527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1.111 Who page 105</a:t>
            </a:r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611560" y="5951021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Αποδιαφοροποίηση</a:t>
            </a:r>
            <a:r>
              <a:rPr lang="el-GR" b="1" dirty="0"/>
              <a:t> σε υψηλής κακοήθειας σάρκωμα με ή χωρίς </a:t>
            </a:r>
            <a:r>
              <a:rPr lang="el-GR" b="1" dirty="0" err="1"/>
              <a:t>ετερόλογα</a:t>
            </a:r>
            <a:r>
              <a:rPr lang="el-GR" b="1" dirty="0"/>
              <a:t> στοιχεία </a:t>
            </a:r>
          </a:p>
        </p:txBody>
      </p:sp>
      <p:pic>
        <p:nvPicPr>
          <p:cNvPr id="27650" name="Picture 2" descr="C:\Users\User\Desktop\Ινοβλστικός\32.67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4282052" cy="3312368"/>
          </a:xfrm>
          <a:prstGeom prst="rect">
            <a:avLst/>
          </a:prstGeom>
          <a:noFill/>
        </p:spPr>
      </p:pic>
      <p:pic>
        <p:nvPicPr>
          <p:cNvPr id="27651" name="Picture 3" descr="C:\Users\User\Desktop\Ινοβλστικός\32.67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912" y="548680"/>
            <a:ext cx="4351088" cy="3312368"/>
          </a:xfrm>
          <a:prstGeom prst="rect">
            <a:avLst/>
          </a:prstGeom>
          <a:noFill/>
        </p:spPr>
      </p:pic>
      <p:sp>
        <p:nvSpPr>
          <p:cNvPr id="10" name="6 - Τίτλος"/>
          <p:cNvSpPr txBox="1">
            <a:spLocks/>
          </p:cNvSpPr>
          <p:nvPr/>
        </p:nvSpPr>
        <p:spPr>
          <a:xfrm>
            <a:off x="467544" y="0"/>
            <a:ext cx="8064896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Μονήρης ινώδης όγκος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395536" y="3491716"/>
            <a:ext cx="4320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Συμβατική μορφολογία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4788024" y="3491716"/>
            <a:ext cx="43559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Αναπλαστική μορφολογία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6012160" y="6427113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- Τίτλος"/>
          <p:cNvSpPr txBox="1">
            <a:spLocks/>
          </p:cNvSpPr>
          <p:nvPr/>
        </p:nvSpPr>
        <p:spPr>
          <a:xfrm>
            <a:off x="251520" y="0"/>
            <a:ext cx="864096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Κακοήθης</a:t>
            </a:r>
            <a:r>
              <a:rPr kumimoji="0" lang="el-GR" sz="24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el-GR" sz="2400" b="1" kern="0" dirty="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μ</a:t>
            </a:r>
            <a:r>
              <a:rPr kumimoji="0" lang="el-G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ονήρης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ινώδης όγκος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403648" y="170080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Table 1.02 page 107</a:t>
            </a:r>
            <a:endParaRPr lang="el-GR" dirty="0"/>
          </a:p>
        </p:txBody>
      </p:sp>
      <p:pic>
        <p:nvPicPr>
          <p:cNvPr id="28674" name="Picture 2" descr="C:\Users\User\Desktop\Ινοβλστικός\3.2tab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820472" cy="5973763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6012160" y="6551766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Ορθογώνιο"/>
          <p:cNvSpPr/>
          <p:nvPr/>
        </p:nvSpPr>
        <p:spPr>
          <a:xfrm>
            <a:off x="2843808" y="4797152"/>
            <a:ext cx="58326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6 - Τίτλος"/>
          <p:cNvSpPr txBox="1">
            <a:spLocks/>
          </p:cNvSpPr>
          <p:nvPr/>
        </p:nvSpPr>
        <p:spPr>
          <a:xfrm>
            <a:off x="0" y="92288"/>
            <a:ext cx="9144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Μονήρης ινώδης όγκος – Διαφορική</a:t>
            </a:r>
            <a:r>
              <a:rPr kumimoji="0" lang="el-GR" sz="32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διάγνωση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79512" y="1844824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1"/>
                </a:solidFill>
              </a:rPr>
              <a:t>Κριτήρια διάγνωσης: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843808" y="1916832"/>
            <a:ext cx="59046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>
                <a:solidFill>
                  <a:schemeClr val="accent1"/>
                </a:solidFill>
              </a:rPr>
              <a:t>Ατρακτόμορφα</a:t>
            </a:r>
            <a:r>
              <a:rPr lang="el-GR" b="1" dirty="0">
                <a:solidFill>
                  <a:schemeClr val="accent1"/>
                </a:solidFill>
              </a:rPr>
              <a:t> ή ωοειδή κύτταρα</a:t>
            </a:r>
            <a:endParaRPr lang="en-US" b="1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>
                <a:solidFill>
                  <a:schemeClr val="accent1"/>
                </a:solidFill>
              </a:rPr>
              <a:t>Τυχαία διάταξη</a:t>
            </a:r>
            <a:endParaRPr lang="en-US" b="1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>
                <a:solidFill>
                  <a:schemeClr val="accent1"/>
                </a:solidFill>
              </a:rPr>
              <a:t>Προβάλλον αγγειακό δίκτυο </a:t>
            </a:r>
            <a:endParaRPr lang="en-US" b="1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/>
              <a:t>Ποικίλλουσα </a:t>
            </a:r>
            <a:r>
              <a:rPr lang="el-GR" dirty="0" err="1"/>
              <a:t>κολλαγονοποίηση</a:t>
            </a:r>
            <a:r>
              <a:rPr lang="el-GR" dirty="0"/>
              <a:t> ή </a:t>
            </a:r>
            <a:r>
              <a:rPr lang="el-GR" dirty="0" err="1"/>
              <a:t>μυξοειδής</a:t>
            </a:r>
            <a:r>
              <a:rPr lang="el-GR" dirty="0"/>
              <a:t> εκφύλιση στρώματος </a:t>
            </a:r>
            <a:endParaRPr lang="en-US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 err="1">
                <a:solidFill>
                  <a:schemeClr val="accent1"/>
                </a:solidFill>
              </a:rPr>
              <a:t>Υαλοειδοποίηση</a:t>
            </a:r>
            <a:r>
              <a:rPr lang="el-GR" b="1" dirty="0">
                <a:solidFill>
                  <a:schemeClr val="accent1"/>
                </a:solidFill>
              </a:rPr>
              <a:t> αγγείων </a:t>
            </a:r>
            <a:endParaRPr lang="en-US" b="1" dirty="0">
              <a:solidFill>
                <a:schemeClr val="accent1"/>
              </a:solidFill>
            </a:endParaRP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>
              <a:solidFill>
                <a:schemeClr val="bg1"/>
              </a:solidFill>
            </a:endParaRP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Έκφραση </a:t>
            </a:r>
            <a:r>
              <a:rPr lang="en-US" dirty="0">
                <a:solidFill>
                  <a:schemeClr val="bg1"/>
                </a:solidFill>
              </a:rPr>
              <a:t>CD34</a:t>
            </a:r>
            <a:r>
              <a:rPr lang="el-GR" dirty="0">
                <a:solidFill>
                  <a:schemeClr val="bg1"/>
                </a:solidFill>
              </a:rPr>
              <a:t> και διάχυτη πυρηνική έκφραση </a:t>
            </a:r>
            <a:r>
              <a:rPr lang="en-US" dirty="0">
                <a:solidFill>
                  <a:schemeClr val="bg1"/>
                </a:solidFill>
              </a:rPr>
              <a:t>STAT6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191672" y="64533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5536" y="2837735"/>
            <a:ext cx="8352928" cy="3903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800" b="1" spc="-10" dirty="0">
                <a:solidFill>
                  <a:schemeClr val="accent1"/>
                </a:solidFill>
                <a:cs typeface="Calibri"/>
              </a:rPr>
              <a:t>Ορισμός: </a:t>
            </a:r>
            <a:r>
              <a:rPr sz="1800" b="1" spc="-10" dirty="0" err="1">
                <a:cs typeface="Calibri"/>
              </a:rPr>
              <a:t>Μυοϊνοβλαστικό</a:t>
            </a:r>
            <a:r>
              <a:rPr sz="1800" b="1" spc="-10" dirty="0">
                <a:cs typeface="Calibri"/>
              </a:rPr>
              <a:t>/</a:t>
            </a:r>
            <a:r>
              <a:rPr sz="1800" b="1" spc="-10" dirty="0" err="1">
                <a:cs typeface="Calibri"/>
              </a:rPr>
              <a:t>ινοβλαστικό</a:t>
            </a:r>
            <a:r>
              <a:rPr sz="1800" b="1" spc="-6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νεόπλασμα</a:t>
            </a:r>
            <a:r>
              <a:rPr lang="el-GR" sz="1800" b="1" spc="-5" dirty="0">
                <a:cs typeface="Calibri"/>
              </a:rPr>
              <a:t>, σπανίως </a:t>
            </a:r>
            <a:r>
              <a:rPr lang="el-GR" sz="1800" b="1" spc="-5" dirty="0" err="1">
                <a:cs typeface="Calibri"/>
              </a:rPr>
              <a:t>μεθιστάμενο</a:t>
            </a:r>
            <a:r>
              <a:rPr lang="el-GR" sz="1800" b="1" spc="-5" dirty="0">
                <a:cs typeface="Calibri"/>
              </a:rPr>
              <a:t> </a:t>
            </a:r>
            <a:r>
              <a:rPr lang="el-GR" sz="1800" spc="-5" dirty="0">
                <a:cs typeface="Calibri"/>
              </a:rPr>
              <a:t>αποτελούμενο από </a:t>
            </a:r>
            <a:r>
              <a:rPr lang="el-GR" sz="1800" b="1" spc="-5" dirty="0" err="1">
                <a:cs typeface="Calibri"/>
              </a:rPr>
              <a:t>ατρακτόμορφα</a:t>
            </a:r>
            <a:r>
              <a:rPr lang="el-GR" sz="1800" b="1" spc="-5" dirty="0">
                <a:cs typeface="Calibri"/>
              </a:rPr>
              <a:t> κύτταρα και φλεγμονώδες διήθημα </a:t>
            </a:r>
            <a:r>
              <a:rPr lang="el-GR" sz="1800" spc="-5" dirty="0">
                <a:cs typeface="Calibri"/>
              </a:rPr>
              <a:t>με πλασματοκύτταρα, λεμφοκύτταρα ή/και </a:t>
            </a:r>
            <a:r>
              <a:rPr lang="el-GR" sz="1800" spc="-5" dirty="0" err="1">
                <a:cs typeface="Calibri"/>
              </a:rPr>
              <a:t>ηωσινλοφιλα</a:t>
            </a:r>
            <a:endParaRPr lang="el-GR" sz="1800" spc="-5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4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b="1" spc="-5" dirty="0">
                <a:cs typeface="Calibri"/>
              </a:rPr>
              <a:t>ιδιαίτερα</a:t>
            </a:r>
            <a:r>
              <a:rPr sz="1800" b="1" spc="-25" dirty="0">
                <a:cs typeface="Calibri"/>
              </a:rPr>
              <a:t> </a:t>
            </a:r>
            <a:r>
              <a:rPr sz="1800" b="1" dirty="0">
                <a:cs typeface="Calibri"/>
              </a:rPr>
              <a:t>ευρύ</a:t>
            </a:r>
            <a:r>
              <a:rPr sz="1800" b="1" spc="-1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φάσμα</a:t>
            </a:r>
            <a:r>
              <a:rPr sz="1800" b="1" spc="-30" dirty="0">
                <a:cs typeface="Calibri"/>
              </a:rPr>
              <a:t> </a:t>
            </a:r>
            <a:r>
              <a:rPr sz="1800" b="1" dirty="0">
                <a:cs typeface="Calibri"/>
              </a:rPr>
              <a:t>εντοπίσεων</a:t>
            </a:r>
            <a:r>
              <a:rPr sz="1800" dirty="0">
                <a:cs typeface="Calibri"/>
              </a:rPr>
              <a:t>:</a:t>
            </a:r>
            <a:r>
              <a:rPr sz="1800" spc="-2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μεσεντέριο,</a:t>
            </a:r>
            <a:r>
              <a:rPr sz="1800" spc="-4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περιτόναιο, </a:t>
            </a:r>
            <a:r>
              <a:rPr sz="1800" spc="-39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οπισθοπεριτόναιο, </a:t>
            </a:r>
            <a:r>
              <a:rPr sz="1800" spc="-5" dirty="0">
                <a:cs typeface="Calibri"/>
              </a:rPr>
              <a:t>πύελος, </a:t>
            </a:r>
            <a:r>
              <a:rPr sz="1800" spc="-15" dirty="0">
                <a:cs typeface="Calibri"/>
              </a:rPr>
              <a:t>μαλακά </a:t>
            </a:r>
            <a:r>
              <a:rPr sz="1800" spc="-5" dirty="0">
                <a:cs typeface="Calibri"/>
              </a:rPr>
              <a:t>μόρια περιτοναϊκής </a:t>
            </a:r>
            <a:r>
              <a:rPr sz="1800" spc="-10" dirty="0">
                <a:cs typeface="Calibri"/>
              </a:rPr>
              <a:t>κοιλότητας, </a:t>
            </a:r>
            <a:r>
              <a:rPr sz="1800" spc="-5" dirty="0">
                <a:cs typeface="Calibri"/>
              </a:rPr>
              <a:t> σπανιότερα </a:t>
            </a:r>
            <a:r>
              <a:rPr sz="1800" spc="-10" dirty="0">
                <a:cs typeface="Calibri"/>
              </a:rPr>
              <a:t>μεσοθωράκιο, </a:t>
            </a:r>
            <a:r>
              <a:rPr sz="1800" spc="-5" dirty="0">
                <a:cs typeface="Calibri"/>
              </a:rPr>
              <a:t>πνεύμονας,</a:t>
            </a:r>
            <a:r>
              <a:rPr sz="1800" spc="-3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ΓΕΣ,</a:t>
            </a:r>
            <a:r>
              <a:rPr sz="1800" spc="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μήτρα,</a:t>
            </a:r>
            <a:r>
              <a:rPr sz="1800" spc="-20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ουροδόχος</a:t>
            </a:r>
            <a:r>
              <a:rPr sz="1800" spc="-5" dirty="0">
                <a:cs typeface="Calibri"/>
              </a:rPr>
              <a:t>…..</a:t>
            </a:r>
            <a:endParaRPr lang="el-GR" sz="1800" spc="-5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 marR="137795">
              <a:lnSpc>
                <a:spcPct val="100000"/>
              </a:lnSpc>
            </a:pP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 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b="1" spc="-15" dirty="0">
                <a:cs typeface="Calibri"/>
              </a:rPr>
              <a:t>κλινικό </a:t>
            </a:r>
            <a:r>
              <a:rPr sz="1800" b="1" spc="-5" dirty="0">
                <a:cs typeface="Calibri"/>
              </a:rPr>
              <a:t>σύνδρομο </a:t>
            </a:r>
            <a:r>
              <a:rPr sz="1800" dirty="0">
                <a:cs typeface="Calibri"/>
              </a:rPr>
              <a:t>→ </a:t>
            </a:r>
            <a:r>
              <a:rPr sz="1800" spc="-5" dirty="0">
                <a:cs typeface="Calibri"/>
              </a:rPr>
              <a:t>πυρετός, </a:t>
            </a:r>
            <a:r>
              <a:rPr sz="1800" spc="-15" dirty="0">
                <a:cs typeface="Calibri"/>
              </a:rPr>
              <a:t>κακουχία, </a:t>
            </a:r>
            <a:r>
              <a:rPr sz="1800" spc="-10" dirty="0">
                <a:cs typeface="Calibri"/>
              </a:rPr>
              <a:t>απώλεια </a:t>
            </a:r>
            <a:r>
              <a:rPr sz="1800" spc="-39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βάρους, υπόχρωμη </a:t>
            </a:r>
            <a:r>
              <a:rPr sz="1800" dirty="0">
                <a:cs typeface="Calibri"/>
              </a:rPr>
              <a:t>αναιμία, </a:t>
            </a:r>
            <a:r>
              <a:rPr sz="1800" spc="-10" dirty="0">
                <a:cs typeface="Calibri"/>
              </a:rPr>
              <a:t>πολυκλωνική υπεργαμμασφαιριναιμία, </a:t>
            </a:r>
            <a:r>
              <a:rPr sz="1800" spc="-395" dirty="0">
                <a:cs typeface="Calibri"/>
              </a:rPr>
              <a:t> </a:t>
            </a:r>
            <a:r>
              <a:rPr sz="1800" dirty="0">
                <a:cs typeface="Calibri"/>
              </a:rPr>
              <a:t>αυξημένη</a:t>
            </a:r>
            <a:r>
              <a:rPr sz="1800" spc="-3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ΤΚΕ</a:t>
            </a:r>
            <a:r>
              <a:rPr sz="1800" spc="-10" dirty="0">
                <a:cs typeface="Calibri"/>
              </a:rPr>
              <a:t> </a:t>
            </a:r>
            <a:r>
              <a:rPr sz="1800" spc="-20" dirty="0">
                <a:cs typeface="Calibri"/>
              </a:rPr>
              <a:t>και</a:t>
            </a:r>
            <a:r>
              <a:rPr sz="1800" spc="10" dirty="0">
                <a:cs typeface="Calibri"/>
              </a:rPr>
              <a:t> </a:t>
            </a:r>
            <a:r>
              <a:rPr sz="1800" spc="-55" dirty="0">
                <a:cs typeface="Calibri"/>
              </a:rPr>
              <a:t>CRP.</a:t>
            </a:r>
            <a:r>
              <a:rPr sz="1800" spc="2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Συμπτωματολογία</a:t>
            </a:r>
            <a:r>
              <a:rPr sz="1800" spc="-40" dirty="0">
                <a:cs typeface="Calibri"/>
              </a:rPr>
              <a:t> </a:t>
            </a:r>
            <a:r>
              <a:rPr sz="1800" dirty="0">
                <a:cs typeface="Calibri"/>
              </a:rPr>
              <a:t>ανάλογη</a:t>
            </a:r>
            <a:r>
              <a:rPr sz="1800" spc="-30" dirty="0">
                <a:cs typeface="Calibri"/>
              </a:rPr>
              <a:t> </a:t>
            </a:r>
            <a:r>
              <a:rPr sz="1800" dirty="0">
                <a:cs typeface="Calibri"/>
              </a:rPr>
              <a:t>με </a:t>
            </a:r>
            <a:r>
              <a:rPr sz="1800" spc="-5" dirty="0" err="1">
                <a:cs typeface="Calibri"/>
              </a:rPr>
              <a:t>εντόπιση</a:t>
            </a:r>
            <a:r>
              <a:rPr sz="1800" spc="-5" dirty="0">
                <a:cs typeface="Calibri"/>
              </a:rPr>
              <a:t>.</a:t>
            </a:r>
            <a:endParaRPr lang="el-GR" sz="1800" spc="-5" dirty="0">
              <a:cs typeface="Calibri"/>
            </a:endParaRPr>
          </a:p>
          <a:p>
            <a:pPr marL="12700" marR="137795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12700" marR="1297940">
              <a:lnSpc>
                <a:spcPct val="100000"/>
              </a:lnSpc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 </a:t>
            </a:r>
            <a:r>
              <a:rPr sz="1800" b="1" spc="-5" dirty="0">
                <a:cs typeface="Calibri"/>
              </a:rPr>
              <a:t>παιδιά </a:t>
            </a:r>
            <a:r>
              <a:rPr sz="1800" b="1" spc="-20" dirty="0">
                <a:cs typeface="Calibri"/>
              </a:rPr>
              <a:t>και </a:t>
            </a:r>
            <a:r>
              <a:rPr sz="1800" b="1" spc="-5" dirty="0">
                <a:cs typeface="Calibri"/>
              </a:rPr>
              <a:t>νεαροί </a:t>
            </a:r>
            <a:r>
              <a:rPr sz="1800" b="1" spc="-10" dirty="0">
                <a:cs typeface="Calibri"/>
              </a:rPr>
              <a:t>ενήλικες</a:t>
            </a:r>
            <a:r>
              <a:rPr sz="1800" spc="-10" dirty="0">
                <a:cs typeface="Calibri"/>
              </a:rPr>
              <a:t>, </a:t>
            </a:r>
            <a:r>
              <a:rPr sz="1800" dirty="0">
                <a:cs typeface="Calibri"/>
              </a:rPr>
              <a:t>συχνότερο </a:t>
            </a:r>
            <a:r>
              <a:rPr sz="1800" spc="-5" dirty="0">
                <a:cs typeface="Calibri"/>
              </a:rPr>
              <a:t>σε θήλεα. </a:t>
            </a:r>
            <a:r>
              <a:rPr sz="1800" spc="-395" dirty="0">
                <a:cs typeface="Calibri"/>
              </a:rPr>
              <a:t> </a:t>
            </a:r>
            <a:r>
              <a:rPr sz="1800" dirty="0">
                <a:cs typeface="Calibri"/>
              </a:rPr>
              <a:t>25% </a:t>
            </a:r>
            <a:r>
              <a:rPr sz="1800" spc="-5" dirty="0">
                <a:cs typeface="Calibri"/>
              </a:rPr>
              <a:t>υποτροπή</a:t>
            </a:r>
            <a:r>
              <a:rPr sz="1800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οι</a:t>
            </a:r>
            <a:r>
              <a:rPr sz="1800" spc="-2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εξωπνευμονικοί,</a:t>
            </a:r>
            <a:r>
              <a:rPr sz="1800" spc="-4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&lt;2%</a:t>
            </a:r>
            <a:r>
              <a:rPr sz="1800" spc="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μετάσταση.</a:t>
            </a:r>
            <a:endParaRPr sz="1800" dirty="0">
              <a:cs typeface="Calibri"/>
            </a:endParaRPr>
          </a:p>
        </p:txBody>
      </p:sp>
      <p:sp>
        <p:nvSpPr>
          <p:cNvPr id="6" name="6 - Τίτλος"/>
          <p:cNvSpPr txBox="1">
            <a:spLocks/>
          </p:cNvSpPr>
          <p:nvPr/>
        </p:nvSpPr>
        <p:spPr>
          <a:xfrm>
            <a:off x="251520" y="116632"/>
            <a:ext cx="8568952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Φλεγμονώδης </a:t>
            </a:r>
            <a:r>
              <a:rPr kumimoji="0" lang="el-GR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Μυοϊνοβλαστικός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όγκος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403648" y="134076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1.115 </a:t>
            </a:r>
            <a:r>
              <a:rPr lang="en-US" dirty="0"/>
              <a:t>who page 109</a:t>
            </a:r>
            <a:r>
              <a:rPr lang="el-GR" dirty="0"/>
              <a:t> 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5436096" y="148652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Συμπαγής </a:t>
            </a:r>
            <a:r>
              <a:rPr lang="el-GR" dirty="0" err="1"/>
              <a:t>περίγραπτη</a:t>
            </a:r>
            <a:r>
              <a:rPr lang="el-GR" dirty="0"/>
              <a:t> αλλοίωση στον </a:t>
            </a:r>
            <a:r>
              <a:rPr lang="el-GR" dirty="0" err="1"/>
              <a:t>πνέυμονα</a:t>
            </a:r>
            <a:endParaRPr lang="el-GR" dirty="0"/>
          </a:p>
        </p:txBody>
      </p:sp>
      <p:pic>
        <p:nvPicPr>
          <p:cNvPr id="32770" name="Picture 2" descr="C:\Users\User\Desktop\Ινοβλστικός\9.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4287143" cy="2202099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251520" y="-22229"/>
            <a:ext cx="8712968" cy="5180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3200" b="1" i="0" u="none" strike="noStrike" kern="0" cap="none" spc="-1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Οζώδης </a:t>
            </a:r>
            <a:r>
              <a:rPr kumimoji="0" lang="el-GR" sz="3200" b="1" i="0" u="none" strike="noStrike" kern="0" cap="none" spc="-15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περιτονιΐτιδα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– </a:t>
            </a:r>
            <a:r>
              <a:rPr kumimoji="0" lang="el-GR" sz="32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Ιστολογική</a:t>
            </a:r>
            <a:r>
              <a:rPr kumimoji="0" lang="el-GR" sz="32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εικόνα(</a:t>
            </a:r>
            <a:r>
              <a:rPr kumimoji="0" lang="en-US" sz="32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V</a:t>
            </a:r>
            <a:r>
              <a:rPr kumimoji="0" lang="el-GR" sz="32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)</a:t>
            </a:r>
            <a:endParaRPr kumimoji="0" lang="el-GR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619672" y="105273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7.10</a:t>
            </a:r>
            <a:r>
              <a:rPr lang="en-US" dirty="0"/>
              <a:t>D </a:t>
            </a:r>
            <a:r>
              <a:rPr lang="en-US" dirty="0" err="1"/>
              <a:t>enzinger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467544" y="5589240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spc="-15" dirty="0">
                <a:cs typeface="Calibri"/>
              </a:rPr>
              <a:t>Λίγο </a:t>
            </a:r>
            <a:r>
              <a:rPr lang="el-GR" dirty="0">
                <a:cs typeface="Calibri"/>
              </a:rPr>
              <a:t>ή</a:t>
            </a:r>
            <a:r>
              <a:rPr lang="el-GR" spc="-10" dirty="0">
                <a:cs typeface="Calibri"/>
              </a:rPr>
              <a:t> </a:t>
            </a:r>
            <a:r>
              <a:rPr lang="el-GR" spc="-20" dirty="0">
                <a:cs typeface="Calibri"/>
              </a:rPr>
              <a:t>και</a:t>
            </a:r>
            <a:r>
              <a:rPr lang="el-GR" spc="5" dirty="0">
                <a:cs typeface="Calibri"/>
              </a:rPr>
              <a:t> </a:t>
            </a:r>
            <a:r>
              <a:rPr lang="el-GR" spc="-10" dirty="0">
                <a:cs typeface="Calibri"/>
              </a:rPr>
              <a:t>εστιακά </a:t>
            </a:r>
            <a:r>
              <a:rPr lang="el-GR" dirty="0">
                <a:cs typeface="Calibri"/>
              </a:rPr>
              <a:t>αυξημένο</a:t>
            </a:r>
            <a:r>
              <a:rPr lang="el-GR" spc="-35" dirty="0">
                <a:cs typeface="Calibri"/>
              </a:rPr>
              <a:t> </a:t>
            </a:r>
            <a:r>
              <a:rPr lang="el-GR" b="1" spc="-10" dirty="0">
                <a:cs typeface="Calibri"/>
              </a:rPr>
              <a:t>κολλαγόνο</a:t>
            </a:r>
            <a:r>
              <a:rPr lang="el-GR" b="1" spc="-45" dirty="0">
                <a:cs typeface="Calibri"/>
              </a:rPr>
              <a:t> </a:t>
            </a:r>
            <a:r>
              <a:rPr lang="el-GR" b="1" dirty="0">
                <a:cs typeface="Calibri"/>
              </a:rPr>
              <a:t>ή τύπου </a:t>
            </a:r>
            <a:r>
              <a:rPr lang="el-GR" b="1" spc="-5" dirty="0">
                <a:cs typeface="Calibri"/>
              </a:rPr>
              <a:t>χηλοειδούς</a:t>
            </a:r>
          </a:p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endParaRPr lang="el-GR" dirty="0">
              <a:cs typeface="Calibri"/>
            </a:endParaRPr>
          </a:p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 MT"/>
              <a:buChar char="•"/>
            </a:pPr>
            <a:r>
              <a:rPr lang="el-GR" spc="-10" dirty="0">
                <a:cs typeface="Calibri"/>
              </a:rPr>
              <a:t>Περιστασιακά</a:t>
            </a:r>
            <a:r>
              <a:rPr lang="el-GR" spc="-15" dirty="0">
                <a:cs typeface="Calibri"/>
              </a:rPr>
              <a:t> </a:t>
            </a:r>
            <a:r>
              <a:rPr lang="el-GR" dirty="0">
                <a:cs typeface="Calibri"/>
              </a:rPr>
              <a:t>οστική</a:t>
            </a:r>
            <a:r>
              <a:rPr lang="el-GR" spc="-5" dirty="0">
                <a:cs typeface="Calibri"/>
              </a:rPr>
              <a:t> </a:t>
            </a:r>
            <a:r>
              <a:rPr lang="el-GR" spc="-10" dirty="0">
                <a:cs typeface="Calibri"/>
              </a:rPr>
              <a:t>μετάπλαση</a:t>
            </a:r>
            <a:r>
              <a:rPr lang="el-GR" spc="-15" dirty="0">
                <a:cs typeface="Calibri"/>
              </a:rPr>
              <a:t> </a:t>
            </a:r>
            <a:r>
              <a:rPr lang="el-GR" dirty="0">
                <a:cs typeface="Calibri"/>
              </a:rPr>
              <a:t>(</a:t>
            </a:r>
            <a:r>
              <a:rPr lang="el-GR" dirty="0" err="1">
                <a:cs typeface="Calibri"/>
              </a:rPr>
              <a:t>οστεοποιός</a:t>
            </a:r>
            <a:r>
              <a:rPr lang="el-GR" spc="-35" dirty="0">
                <a:cs typeface="Calibri"/>
              </a:rPr>
              <a:t> </a:t>
            </a:r>
            <a:r>
              <a:rPr lang="el-GR" spc="-5" dirty="0" err="1">
                <a:cs typeface="Calibri"/>
              </a:rPr>
              <a:t>περιτονιίτιδα</a:t>
            </a:r>
            <a:r>
              <a:rPr lang="el-GR" spc="-5" dirty="0">
                <a:cs typeface="Calibri"/>
              </a:rPr>
              <a:t>)</a:t>
            </a:r>
            <a:endParaRPr lang="el-GR" dirty="0">
              <a:cs typeface="Calibri"/>
            </a:endParaRPr>
          </a:p>
        </p:txBody>
      </p:sp>
      <p:pic>
        <p:nvPicPr>
          <p:cNvPr id="7170" name="Picture 2" descr="C:\Users\User\Desktop\Ινοβλαστικός\7.10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7488832" cy="4657352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6012160" y="64533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5536" y="3573016"/>
            <a:ext cx="8424936" cy="25442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3684904" indent="-52069">
              <a:lnSpc>
                <a:spcPct val="100000"/>
              </a:lnSpc>
              <a:spcBef>
                <a:spcPts val="100"/>
              </a:spcBef>
              <a:tabLst>
                <a:tab pos="153035" algn="l"/>
              </a:tabLst>
            </a:pPr>
            <a:r>
              <a:rPr lang="el-GR" spc="-10" dirty="0">
                <a:cs typeface="Calibri"/>
              </a:rPr>
              <a:t>Π</a:t>
            </a:r>
            <a:r>
              <a:rPr sz="1800" spc="-10" dirty="0" err="1">
                <a:cs typeface="Calibri"/>
              </a:rPr>
              <a:t>εριγεγραμμένη</a:t>
            </a:r>
            <a:r>
              <a:rPr sz="1800" spc="-10" dirty="0">
                <a:cs typeface="Calibri"/>
              </a:rPr>
              <a:t> </a:t>
            </a:r>
            <a:r>
              <a:rPr sz="1800" dirty="0">
                <a:cs typeface="Calibri"/>
              </a:rPr>
              <a:t>ή </a:t>
            </a:r>
            <a:r>
              <a:rPr sz="1800" spc="-10" dirty="0">
                <a:cs typeface="Calibri"/>
              </a:rPr>
              <a:t>πολυοζώδης </a:t>
            </a:r>
            <a:r>
              <a:rPr sz="1800" spc="-10" dirty="0" err="1">
                <a:cs typeface="Calibri"/>
              </a:rPr>
              <a:t>μάζα</a:t>
            </a:r>
            <a:r>
              <a:rPr sz="1800" spc="-10" dirty="0">
                <a:cs typeface="Calibri"/>
              </a:rPr>
              <a:t> </a:t>
            </a:r>
            <a:r>
              <a:rPr sz="1800" spc="-395" dirty="0">
                <a:cs typeface="Calibri"/>
              </a:rPr>
              <a:t> </a:t>
            </a:r>
            <a:endParaRPr lang="el-GR" sz="1800" spc="-395" dirty="0">
              <a:cs typeface="Calibri"/>
            </a:endParaRPr>
          </a:p>
          <a:p>
            <a:pPr marL="64135" marR="3684904" indent="-52069">
              <a:lnSpc>
                <a:spcPct val="100000"/>
              </a:lnSpc>
              <a:spcBef>
                <a:spcPts val="100"/>
              </a:spcBef>
              <a:tabLst>
                <a:tab pos="153035" algn="l"/>
              </a:tabLst>
            </a:pPr>
            <a:endParaRPr lang="el-GR" spc="-395" dirty="0">
              <a:cs typeface="Calibri"/>
            </a:endParaRPr>
          </a:p>
          <a:p>
            <a:pPr marL="64135" marR="3684904" indent="-52069">
              <a:lnSpc>
                <a:spcPct val="100000"/>
              </a:lnSpc>
              <a:spcBef>
                <a:spcPts val="100"/>
              </a:spcBef>
              <a:tabLst>
                <a:tab pos="153035" algn="l"/>
              </a:tabLst>
            </a:pPr>
            <a:r>
              <a:rPr sz="1800" b="1" spc="-5" dirty="0" err="1">
                <a:cs typeface="Calibri"/>
              </a:rPr>
              <a:t>Τρία</a:t>
            </a:r>
            <a:r>
              <a:rPr sz="1800" b="1" spc="-1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πρότυπα</a:t>
            </a:r>
            <a:r>
              <a:rPr sz="1800" b="1" spc="-25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ανάπτυξης</a:t>
            </a:r>
            <a:r>
              <a:rPr sz="1800" dirty="0">
                <a:cs typeface="Calibri"/>
              </a:rPr>
              <a:t>:</a:t>
            </a:r>
            <a:endParaRPr lang="el-GR" sz="1800" dirty="0">
              <a:cs typeface="Calibri"/>
            </a:endParaRPr>
          </a:p>
          <a:p>
            <a:pPr marL="64135" marR="3684904" indent="-52069">
              <a:lnSpc>
                <a:spcPct val="100000"/>
              </a:lnSpc>
              <a:spcBef>
                <a:spcPts val="100"/>
              </a:spcBef>
              <a:tabLst>
                <a:tab pos="153035" algn="l"/>
              </a:tabLst>
            </a:pPr>
            <a:endParaRPr sz="1800" dirty="0">
              <a:cs typeface="Calibri"/>
            </a:endParaRPr>
          </a:p>
          <a:p>
            <a:pPr marL="220979" marR="65405" indent="-208915">
              <a:lnSpc>
                <a:spcPct val="100000"/>
              </a:lnSpc>
              <a:buClr>
                <a:schemeClr val="accent1"/>
              </a:buClr>
              <a:buSzPct val="120000"/>
              <a:buAutoNum type="arabicPeriod"/>
              <a:tabLst>
                <a:tab pos="241300" algn="l"/>
              </a:tabLst>
            </a:pPr>
            <a:r>
              <a:rPr sz="1800" b="1" spc="-5" dirty="0">
                <a:cs typeface="Calibri"/>
              </a:rPr>
              <a:t>ατρακτοειδή </a:t>
            </a:r>
            <a:r>
              <a:rPr sz="1800" b="1" dirty="0">
                <a:cs typeface="Calibri"/>
              </a:rPr>
              <a:t>κύτταρα</a:t>
            </a:r>
            <a:r>
              <a:rPr sz="1800" dirty="0">
                <a:cs typeface="Calibri"/>
              </a:rPr>
              <a:t> σε </a:t>
            </a:r>
            <a:r>
              <a:rPr sz="1800" spc="-5" dirty="0">
                <a:cs typeface="Calibri"/>
              </a:rPr>
              <a:t>οιδηματώδες μυξοειδές </a:t>
            </a:r>
            <a:r>
              <a:rPr sz="1800" dirty="0">
                <a:cs typeface="Calibri"/>
              </a:rPr>
              <a:t>στρώμα </a:t>
            </a:r>
            <a:r>
              <a:rPr sz="1800" spc="-5" dirty="0">
                <a:cs typeface="Calibri"/>
              </a:rPr>
              <a:t>αναμεμιγμένα </a:t>
            </a:r>
            <a:r>
              <a:rPr sz="1800" dirty="0">
                <a:cs typeface="Calibri"/>
              </a:rPr>
              <a:t> με </a:t>
            </a:r>
            <a:r>
              <a:rPr sz="1800" spc="-5" dirty="0">
                <a:cs typeface="Calibri"/>
              </a:rPr>
              <a:t>λεμφοκύτταρα,</a:t>
            </a:r>
            <a:r>
              <a:rPr sz="1800" spc="-3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πλασματοκύτταρα</a:t>
            </a:r>
            <a:r>
              <a:rPr sz="1800" spc="-35" dirty="0">
                <a:cs typeface="Calibri"/>
              </a:rPr>
              <a:t> </a:t>
            </a:r>
            <a:r>
              <a:rPr sz="1800" spc="-20" dirty="0" err="1">
                <a:cs typeface="Calibri"/>
              </a:rPr>
              <a:t>και</a:t>
            </a:r>
            <a:r>
              <a:rPr sz="1800" spc="5" dirty="0">
                <a:cs typeface="Calibri"/>
              </a:rPr>
              <a:t> </a:t>
            </a:r>
            <a:r>
              <a:rPr sz="1800" spc="-5" dirty="0" err="1">
                <a:cs typeface="Calibri"/>
              </a:rPr>
              <a:t>ηωσινόφιλα</a:t>
            </a:r>
            <a:r>
              <a:rPr lang="el-GR" sz="1800" spc="-5" dirty="0">
                <a:cs typeface="Calibri"/>
              </a:rPr>
              <a:t>,</a:t>
            </a:r>
            <a:r>
              <a:rPr sz="1800" spc="5" dirty="0">
                <a:cs typeface="Calibri"/>
              </a:rPr>
              <a:t> </a:t>
            </a:r>
            <a:r>
              <a:rPr sz="1800" dirty="0">
                <a:cs typeface="Calibri"/>
              </a:rPr>
              <a:t>άφθονα</a:t>
            </a:r>
            <a:r>
              <a:rPr sz="1800" spc="-2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αγγεία</a:t>
            </a:r>
            <a:endParaRPr sz="1800" dirty="0">
              <a:cs typeface="Calibri"/>
            </a:endParaRPr>
          </a:p>
          <a:p>
            <a:pPr marL="220979" marR="982980" indent="-208915">
              <a:lnSpc>
                <a:spcPct val="100000"/>
              </a:lnSpc>
              <a:buClr>
                <a:schemeClr val="accent1"/>
              </a:buClr>
              <a:buSzPct val="120000"/>
              <a:buAutoNum type="arabicPeriod"/>
              <a:tabLst>
                <a:tab pos="241935" algn="l"/>
              </a:tabLst>
            </a:pPr>
            <a:r>
              <a:rPr sz="1800" b="1" spc="-5" dirty="0">
                <a:cs typeface="Calibri"/>
              </a:rPr>
              <a:t>συμπαγές </a:t>
            </a:r>
            <a:r>
              <a:rPr sz="1800" b="1" spc="-10" dirty="0">
                <a:cs typeface="Calibri"/>
              </a:rPr>
              <a:t>δεσμιδωτό, </a:t>
            </a:r>
            <a:r>
              <a:rPr sz="1800" b="1" spc="-5" dirty="0">
                <a:cs typeface="Calibri"/>
              </a:rPr>
              <a:t>μυξοειδές </a:t>
            </a:r>
            <a:r>
              <a:rPr sz="1800" b="1" dirty="0">
                <a:cs typeface="Calibri"/>
              </a:rPr>
              <a:t>ή </a:t>
            </a:r>
            <a:r>
              <a:rPr sz="1800" b="1" spc="-10" dirty="0">
                <a:cs typeface="Calibri"/>
              </a:rPr>
              <a:t>κολλαγονοποιημένο </a:t>
            </a:r>
            <a:r>
              <a:rPr sz="1800" b="1" dirty="0">
                <a:cs typeface="Calibri"/>
              </a:rPr>
              <a:t>στρώμα</a:t>
            </a:r>
            <a:r>
              <a:rPr sz="1800" dirty="0">
                <a:cs typeface="Calibri"/>
              </a:rPr>
              <a:t>, </a:t>
            </a:r>
            <a:r>
              <a:rPr sz="1800" spc="-39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φλεγμονώδη</a:t>
            </a:r>
            <a:r>
              <a:rPr sz="1800" spc="-3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κύτταρα</a:t>
            </a:r>
            <a:endParaRPr sz="1800" dirty="0">
              <a:cs typeface="Calibri"/>
            </a:endParaRPr>
          </a:p>
          <a:p>
            <a:pPr marL="241300" indent="-229235">
              <a:lnSpc>
                <a:spcPct val="100000"/>
              </a:lnSpc>
              <a:buClr>
                <a:schemeClr val="accent1"/>
              </a:buClr>
              <a:buSzPct val="120000"/>
              <a:buAutoNum type="arabicPeriod"/>
              <a:tabLst>
                <a:tab pos="241935" algn="l"/>
              </a:tabLst>
            </a:pPr>
            <a:r>
              <a:rPr sz="1800" b="1" dirty="0">
                <a:cs typeface="Calibri"/>
              </a:rPr>
              <a:t>εκτεταμένη</a:t>
            </a:r>
            <a:r>
              <a:rPr sz="1800" b="1" spc="-10" dirty="0">
                <a:cs typeface="Calibri"/>
              </a:rPr>
              <a:t> κολλαγονοποίηση</a:t>
            </a:r>
            <a:r>
              <a:rPr sz="1800" spc="-10" dirty="0">
                <a:cs typeface="Calibri"/>
              </a:rPr>
              <a:t>,</a:t>
            </a:r>
            <a:r>
              <a:rPr sz="180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λίγα</a:t>
            </a:r>
            <a:r>
              <a:rPr sz="180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φλεγμονώδη,</a:t>
            </a:r>
            <a:r>
              <a:rPr sz="180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χαμηλή</a:t>
            </a:r>
            <a:r>
              <a:rPr sz="1800" spc="-2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κυτταροβρίθεια</a:t>
            </a:r>
            <a:endParaRPr sz="1800" dirty="0">
              <a:cs typeface="Calibri"/>
            </a:endParaRPr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251520" y="44624"/>
            <a:ext cx="8568952" cy="528400"/>
          </a:xfrm>
        </p:spPr>
        <p:txBody>
          <a:bodyPr/>
          <a:lstStyle/>
          <a:p>
            <a:pPr algn="ctr"/>
            <a:r>
              <a:rPr lang="el-GR" sz="2200" dirty="0"/>
              <a:t>Φλεγμονώδης </a:t>
            </a:r>
            <a:r>
              <a:rPr lang="el-GR" sz="2200" dirty="0" err="1"/>
              <a:t>Μυοϊνοβλαστικός</a:t>
            </a:r>
            <a:r>
              <a:rPr lang="el-GR" sz="2200" dirty="0"/>
              <a:t> όγκος – Ιστολογική εικόνα (Ι)</a:t>
            </a:r>
          </a:p>
        </p:txBody>
      </p:sp>
      <p:pic>
        <p:nvPicPr>
          <p:cNvPr id="33794" name="Picture 2" descr="C:\Users\User\Desktop\Ινοβλστικός\9.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548680"/>
            <a:ext cx="3059832" cy="2880000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1331640" y="11967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4.25</a:t>
            </a:r>
            <a:r>
              <a:rPr lang="el-GR" baseline="30000" dirty="0"/>
              <a:t>Α</a:t>
            </a:r>
            <a:r>
              <a:rPr lang="el-GR" dirty="0"/>
              <a:t>    + 4.25Ε </a:t>
            </a:r>
            <a:r>
              <a:rPr lang="en-US" dirty="0"/>
              <a:t>Horn</a:t>
            </a:r>
            <a:endParaRPr lang="el-GR" dirty="0"/>
          </a:p>
        </p:txBody>
      </p:sp>
      <p:pic>
        <p:nvPicPr>
          <p:cNvPr id="26626" name="Picture 2" descr="C:\Users\User\Desktop\Ινοβλαστικός\4.25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548680"/>
            <a:ext cx="3145160" cy="2880320"/>
          </a:xfrm>
          <a:prstGeom prst="rect">
            <a:avLst/>
          </a:prstGeom>
          <a:noFill/>
        </p:spPr>
      </p:pic>
      <p:pic>
        <p:nvPicPr>
          <p:cNvPr id="26627" name="Picture 3" descr="C:\Users\User\Desktop\Ινοβλαστικός\4.25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2987824" cy="2880320"/>
          </a:xfrm>
          <a:prstGeom prst="rect">
            <a:avLst/>
          </a:prstGeom>
          <a:noFill/>
        </p:spPr>
      </p:pic>
      <p:sp>
        <p:nvSpPr>
          <p:cNvPr id="14" name="13 - TextBox"/>
          <p:cNvSpPr txBox="1"/>
          <p:nvPr/>
        </p:nvSpPr>
        <p:spPr>
          <a:xfrm>
            <a:off x="395536" y="3212976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Πρότυπο 1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3491880" y="3203684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Πρότυπο 2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6660232" y="3203684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Πρότυπο 3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3131840" y="3212976"/>
            <a:ext cx="532859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64296"/>
            <a:ext cx="8820472" cy="528400"/>
          </a:xfrm>
        </p:spPr>
        <p:txBody>
          <a:bodyPr/>
          <a:lstStyle/>
          <a:p>
            <a:pPr algn="ctr"/>
            <a:r>
              <a:rPr lang="el-GR" dirty="0"/>
              <a:t>Φλεγμονώδης </a:t>
            </a:r>
            <a:r>
              <a:rPr lang="el-GR" dirty="0" err="1"/>
              <a:t>μυοϊνοβλαστικός</a:t>
            </a:r>
            <a:r>
              <a:rPr lang="el-GR" dirty="0"/>
              <a:t> όγκος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755576" y="13407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Κριτήρια διάγνωσης: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3347864" y="1412776"/>
            <a:ext cx="5256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/>
              <a:t>Χαλαρές ή συμπαγείς δέσμες </a:t>
            </a:r>
            <a:r>
              <a:rPr lang="el-GR" b="1" dirty="0" err="1"/>
              <a:t>ατρακτόμορφων</a:t>
            </a:r>
            <a:r>
              <a:rPr lang="el-GR" b="1" dirty="0"/>
              <a:t> κυττάρων 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Προβάλλον φλεγμονώδες διήθημα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b="1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Χαλαρό </a:t>
            </a:r>
            <a:r>
              <a:rPr lang="el-GR" b="1" dirty="0" err="1"/>
              <a:t>εώς</a:t>
            </a:r>
            <a:r>
              <a:rPr lang="el-GR" b="1" dirty="0"/>
              <a:t> </a:t>
            </a:r>
            <a:r>
              <a:rPr lang="el-GR" b="1" dirty="0" err="1"/>
              <a:t>μυξωματώδες</a:t>
            </a:r>
            <a:r>
              <a:rPr lang="el-GR" b="1" dirty="0"/>
              <a:t> στρώμα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Έκφραση </a:t>
            </a:r>
            <a:r>
              <a:rPr lang="en-US" dirty="0">
                <a:solidFill>
                  <a:schemeClr val="bg1"/>
                </a:solidFill>
              </a:rPr>
              <a:t>ALK</a:t>
            </a:r>
            <a:r>
              <a:rPr lang="el-GR" dirty="0">
                <a:solidFill>
                  <a:schemeClr val="bg1"/>
                </a:solidFill>
              </a:rPr>
              <a:t> (στο 60% των περιπτώσεων) (σπάνια </a:t>
            </a:r>
            <a:r>
              <a:rPr lang="en-US" dirty="0">
                <a:solidFill>
                  <a:schemeClr val="bg1"/>
                </a:solidFill>
              </a:rPr>
              <a:t>ROS1 </a:t>
            </a:r>
            <a:r>
              <a:rPr lang="el-GR" dirty="0">
                <a:solidFill>
                  <a:schemeClr val="bg1"/>
                </a:solidFill>
              </a:rPr>
              <a:t>ή </a:t>
            </a:r>
            <a:r>
              <a:rPr lang="en-US" dirty="0" err="1">
                <a:solidFill>
                  <a:schemeClr val="bg1"/>
                </a:solidFill>
              </a:rPr>
              <a:t>PanTRK</a:t>
            </a:r>
            <a:r>
              <a:rPr lang="el-GR" dirty="0"/>
              <a:t>)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92480" cy="528400"/>
          </a:xfrm>
        </p:spPr>
        <p:txBody>
          <a:bodyPr/>
          <a:lstStyle/>
          <a:p>
            <a:pPr algn="ctr"/>
            <a:r>
              <a:rPr lang="el-GR" sz="2600" dirty="0" err="1"/>
              <a:t>Επιθηλιοειδές</a:t>
            </a:r>
            <a:r>
              <a:rPr lang="el-GR" sz="2600" dirty="0"/>
              <a:t> φλεγμονώδες </a:t>
            </a:r>
            <a:r>
              <a:rPr lang="el-GR" sz="2600" dirty="0" err="1"/>
              <a:t>μυοϊνοβλαστικό</a:t>
            </a:r>
            <a:r>
              <a:rPr lang="el-GR" sz="2600" dirty="0"/>
              <a:t> σάρκωμα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899592" y="620688"/>
            <a:ext cx="741682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b="1" dirty="0"/>
              <a:t>Επιθετική ποικιλία </a:t>
            </a:r>
            <a:r>
              <a:rPr lang="el-GR" dirty="0"/>
              <a:t>φλεγμονώδους </a:t>
            </a:r>
            <a:r>
              <a:rPr lang="el-GR" dirty="0" err="1"/>
              <a:t>μυοϊνοβλαστικού</a:t>
            </a:r>
            <a:r>
              <a:rPr lang="el-GR" dirty="0"/>
              <a:t> όγκου</a:t>
            </a:r>
          </a:p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/>
              <a:t>Προτίμηση για </a:t>
            </a:r>
            <a:r>
              <a:rPr lang="el-GR" b="1" dirty="0" err="1"/>
              <a:t>μεσεντέριο</a:t>
            </a:r>
            <a:r>
              <a:rPr lang="el-GR" b="1" dirty="0"/>
              <a:t> και επίπλουν </a:t>
            </a:r>
          </a:p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dirty="0"/>
              <a:t>Παρουσία </a:t>
            </a:r>
            <a:r>
              <a:rPr lang="el-GR" b="1" dirty="0" err="1"/>
              <a:t>ευμεγέθων</a:t>
            </a:r>
            <a:r>
              <a:rPr lang="el-GR" b="1" dirty="0"/>
              <a:t> </a:t>
            </a:r>
            <a:r>
              <a:rPr lang="el-GR" b="1" dirty="0" err="1"/>
              <a:t>επιθηλιοειδών</a:t>
            </a:r>
            <a:r>
              <a:rPr lang="el-GR" b="1" dirty="0"/>
              <a:t>/</a:t>
            </a:r>
            <a:r>
              <a:rPr lang="el-GR" b="1" dirty="0" err="1"/>
              <a:t>ιστιοκυτταροειδομορφων</a:t>
            </a:r>
            <a:r>
              <a:rPr lang="el-GR" b="1" dirty="0"/>
              <a:t> κυττάρων με </a:t>
            </a:r>
            <a:r>
              <a:rPr lang="el-GR" b="1" dirty="0" err="1"/>
              <a:t>φυσσαλιδώδεις</a:t>
            </a:r>
            <a:r>
              <a:rPr lang="el-GR" b="1" dirty="0"/>
              <a:t> πυρήνες και εμφανές πυρήνιο, </a:t>
            </a:r>
            <a:r>
              <a:rPr lang="el-GR" b="1" dirty="0" err="1"/>
              <a:t>μυξοειδές</a:t>
            </a:r>
            <a:r>
              <a:rPr lang="el-GR" b="1" dirty="0"/>
              <a:t> στρώμα και συχνή παρουσία </a:t>
            </a:r>
            <a:r>
              <a:rPr lang="el-GR" b="1" dirty="0" err="1"/>
              <a:t>ουδετεροφίλων</a:t>
            </a:r>
            <a:r>
              <a:rPr lang="el-GR" b="1" dirty="0"/>
              <a:t>  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115616" y="407707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10.3 A+B  </a:t>
            </a:r>
            <a:r>
              <a:rPr lang="en-US" dirty="0" err="1"/>
              <a:t>Hornick</a:t>
            </a:r>
            <a:r>
              <a:rPr lang="en-US" dirty="0"/>
              <a:t> 272</a:t>
            </a:r>
            <a:endParaRPr lang="el-GR" dirty="0"/>
          </a:p>
        </p:txBody>
      </p:sp>
      <p:pic>
        <p:nvPicPr>
          <p:cNvPr id="35842" name="Picture 2" descr="C:\Users\User\Desktop\Ινοβλστικός\10.3b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62079"/>
            <a:ext cx="4680520" cy="3491865"/>
          </a:xfrm>
          <a:prstGeom prst="rect">
            <a:avLst/>
          </a:prstGeom>
          <a:noFill/>
        </p:spPr>
      </p:pic>
      <p:pic>
        <p:nvPicPr>
          <p:cNvPr id="6" name="Picture 3" descr="C:\Users\User\Desktop\Ινοβλστικός\10.3a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889328"/>
            <a:ext cx="4257206" cy="3492000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191672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Ορθογώνιο"/>
          <p:cNvSpPr/>
          <p:nvPr/>
        </p:nvSpPr>
        <p:spPr>
          <a:xfrm>
            <a:off x="1979712" y="5805264"/>
            <a:ext cx="44644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0" y="116632"/>
            <a:ext cx="8892480" cy="528400"/>
          </a:xfrm>
        </p:spPr>
        <p:txBody>
          <a:bodyPr/>
          <a:lstStyle/>
          <a:p>
            <a:pPr algn="ctr"/>
            <a:r>
              <a:rPr lang="el-GR" sz="2600" dirty="0"/>
              <a:t>Φλεγμονώδης </a:t>
            </a:r>
            <a:r>
              <a:rPr lang="el-GR" sz="2600" dirty="0" err="1"/>
              <a:t>μυοϊνοβλαστικός</a:t>
            </a:r>
            <a:r>
              <a:rPr lang="el-GR" sz="2600" dirty="0"/>
              <a:t> όγκος – Γονότυπος (Ι)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1187624" y="90872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1.119 </a:t>
            </a:r>
            <a:r>
              <a:rPr lang="en-US" dirty="0"/>
              <a:t>who page 111</a:t>
            </a:r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899592" y="24208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1.118 who page 110</a:t>
            </a:r>
            <a:endParaRPr lang="el-GR" dirty="0"/>
          </a:p>
        </p:txBody>
      </p:sp>
      <p:sp>
        <p:nvSpPr>
          <p:cNvPr id="14" name="13 - TextBox"/>
          <p:cNvSpPr txBox="1"/>
          <p:nvPr/>
        </p:nvSpPr>
        <p:spPr>
          <a:xfrm>
            <a:off x="3059832" y="48691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accent1"/>
                </a:solidFill>
              </a:rPr>
              <a:t>Ανοσοφαινότυπος</a:t>
            </a:r>
            <a:r>
              <a:rPr lang="el-GR" b="1" dirty="0">
                <a:solidFill>
                  <a:schemeClr val="accent1"/>
                </a:solidFill>
              </a:rPr>
              <a:t>: 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2123728" y="5309627"/>
            <a:ext cx="4176464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ts val="2150"/>
              </a:lnSpc>
              <a:spcBef>
                <a:spcPts val="100"/>
              </a:spcBef>
            </a:pPr>
            <a:r>
              <a:rPr lang="el-GR" dirty="0">
                <a:cs typeface="Calibri"/>
              </a:rPr>
              <a:t>SMA</a:t>
            </a:r>
            <a:r>
              <a:rPr lang="el-GR" spc="-15" dirty="0">
                <a:cs typeface="Calibri"/>
              </a:rPr>
              <a:t> </a:t>
            </a:r>
            <a:r>
              <a:rPr lang="el-GR" spc="-25" dirty="0">
                <a:cs typeface="Calibri"/>
              </a:rPr>
              <a:t>και</a:t>
            </a:r>
            <a:r>
              <a:rPr lang="el-GR" spc="-10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desmin</a:t>
            </a:r>
            <a:r>
              <a:rPr lang="el-GR" dirty="0">
                <a:cs typeface="Calibri"/>
              </a:rPr>
              <a:t>:</a:t>
            </a:r>
            <a:r>
              <a:rPr lang="el-GR" spc="-35" dirty="0">
                <a:cs typeface="Calibri"/>
              </a:rPr>
              <a:t> </a:t>
            </a:r>
            <a:r>
              <a:rPr lang="el-GR" spc="-5" dirty="0">
                <a:cs typeface="Arial"/>
              </a:rPr>
              <a:t>±</a:t>
            </a:r>
            <a:r>
              <a:rPr lang="el-GR" spc="-5" dirty="0">
                <a:cs typeface="Calibri"/>
              </a:rPr>
              <a:t>,</a:t>
            </a:r>
            <a:r>
              <a:rPr lang="el-GR" spc="-1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CK:</a:t>
            </a:r>
            <a:r>
              <a:rPr lang="el-GR" spc="10" dirty="0">
                <a:cs typeface="Calibri"/>
              </a:rPr>
              <a:t> </a:t>
            </a:r>
            <a:r>
              <a:rPr lang="el-GR" dirty="0">
                <a:cs typeface="Calibri"/>
              </a:rPr>
              <a:t>+</a:t>
            </a:r>
            <a:r>
              <a:rPr lang="el-GR" spc="-10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1/3</a:t>
            </a:r>
          </a:p>
          <a:p>
            <a:pPr marL="12700" algn="ctr">
              <a:lnSpc>
                <a:spcPts val="2150"/>
              </a:lnSpc>
              <a:spcBef>
                <a:spcPts val="100"/>
              </a:spcBef>
            </a:pPr>
            <a:endParaRPr lang="el-GR" dirty="0">
              <a:cs typeface="Calibri"/>
            </a:endParaRPr>
          </a:p>
          <a:p>
            <a:pPr marL="12700" algn="ctr">
              <a:lnSpc>
                <a:spcPts val="2150"/>
              </a:lnSpc>
            </a:pPr>
            <a:r>
              <a:rPr lang="el-GR" b="1" dirty="0">
                <a:solidFill>
                  <a:schemeClr val="bg1"/>
                </a:solidFill>
                <a:cs typeface="Calibri"/>
              </a:rPr>
              <a:t>ALK+ 60-70% </a:t>
            </a:r>
            <a:r>
              <a:rPr lang="el-GR" b="1" spc="5" dirty="0">
                <a:solidFill>
                  <a:schemeClr val="bg1"/>
                </a:solidFill>
                <a:cs typeface="Calibri"/>
              </a:rPr>
              <a:t>στα</a:t>
            </a:r>
            <a:r>
              <a:rPr lang="el-GR" b="1" spc="-15" dirty="0">
                <a:solidFill>
                  <a:schemeClr val="bg1"/>
                </a:solidFill>
                <a:cs typeface="Calibri"/>
              </a:rPr>
              <a:t> </a:t>
            </a:r>
            <a:r>
              <a:rPr lang="el-GR" b="1" spc="-5" dirty="0">
                <a:solidFill>
                  <a:schemeClr val="bg1"/>
                </a:solidFill>
                <a:cs typeface="Calibri"/>
              </a:rPr>
              <a:t>παιδία,</a:t>
            </a:r>
            <a:r>
              <a:rPr lang="el-GR" b="1" spc="-25" dirty="0">
                <a:solidFill>
                  <a:schemeClr val="bg1"/>
                </a:solidFill>
                <a:cs typeface="Calibri"/>
              </a:rPr>
              <a:t> </a:t>
            </a:r>
            <a:r>
              <a:rPr lang="el-GR" b="1" spc="-5" dirty="0">
                <a:solidFill>
                  <a:schemeClr val="bg1"/>
                </a:solidFill>
                <a:cs typeface="Calibri"/>
              </a:rPr>
              <a:t>&lt;50% </a:t>
            </a:r>
            <a:r>
              <a:rPr lang="el-GR" b="1" dirty="0">
                <a:solidFill>
                  <a:schemeClr val="bg1"/>
                </a:solidFill>
                <a:cs typeface="Calibri"/>
              </a:rPr>
              <a:t>στους</a:t>
            </a:r>
            <a:r>
              <a:rPr lang="el-GR" b="1" spc="-5" dirty="0">
                <a:solidFill>
                  <a:schemeClr val="bg1"/>
                </a:solidFill>
                <a:cs typeface="Calibri"/>
              </a:rPr>
              <a:t> </a:t>
            </a:r>
            <a:r>
              <a:rPr lang="el-GR" b="1" spc="-10" dirty="0">
                <a:solidFill>
                  <a:schemeClr val="bg1"/>
                </a:solidFill>
                <a:cs typeface="Calibri"/>
              </a:rPr>
              <a:t>ενήλικες</a:t>
            </a:r>
            <a:endParaRPr lang="el-GR" b="1" dirty="0">
              <a:solidFill>
                <a:schemeClr val="bg1"/>
              </a:solidFill>
              <a:cs typeface="Calibri"/>
            </a:endParaRPr>
          </a:p>
          <a:p>
            <a:pPr algn="ctr"/>
            <a:endParaRPr lang="el-GR" dirty="0"/>
          </a:p>
        </p:txBody>
      </p:sp>
      <p:pic>
        <p:nvPicPr>
          <p:cNvPr id="36867" name="Picture 3" descr="C:\Users\User\Desktop\Ινοβλστικός\10.4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567752" cy="3168352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179512" y="3717032"/>
            <a:ext cx="4320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Διάχυτη </a:t>
            </a:r>
            <a:r>
              <a:rPr lang="el-GR" b="1" dirty="0" err="1"/>
              <a:t>κυτταροπλασματική</a:t>
            </a:r>
            <a:r>
              <a:rPr lang="el-GR" b="1" dirty="0"/>
              <a:t> έκφραση </a:t>
            </a:r>
            <a:r>
              <a:rPr lang="en-US" b="1" dirty="0"/>
              <a:t>ALK</a:t>
            </a:r>
            <a:r>
              <a:rPr lang="el-GR" b="1" dirty="0"/>
              <a:t> (</a:t>
            </a:r>
            <a:r>
              <a:rPr lang="en-US" b="1" dirty="0"/>
              <a:t>TPM3 – ALK </a:t>
            </a:r>
            <a:r>
              <a:rPr lang="el-GR" b="1" dirty="0"/>
              <a:t>σύντηξη)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4427984" y="3717032"/>
            <a:ext cx="43924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err="1"/>
              <a:t>Μεμβρανική</a:t>
            </a:r>
            <a:r>
              <a:rPr lang="el-GR" sz="1600" b="1" dirty="0"/>
              <a:t> πυρηνική έκφραση </a:t>
            </a:r>
            <a:r>
              <a:rPr lang="en-US" sz="1600" b="1" dirty="0"/>
              <a:t>ALK</a:t>
            </a:r>
            <a:r>
              <a:rPr lang="el-GR" sz="1600" b="1" dirty="0"/>
              <a:t> σε </a:t>
            </a:r>
            <a:r>
              <a:rPr lang="el-GR" sz="1600" b="1" dirty="0" err="1"/>
              <a:t>επιθηλιοειδές</a:t>
            </a:r>
            <a:r>
              <a:rPr lang="el-GR" sz="1600" b="1" dirty="0"/>
              <a:t> φλεγμονώδες </a:t>
            </a:r>
            <a:r>
              <a:rPr lang="el-GR" sz="1600" b="1" dirty="0" err="1"/>
              <a:t>μυοϊνοβλαστικό</a:t>
            </a:r>
            <a:r>
              <a:rPr lang="el-GR" sz="1600" b="1" dirty="0"/>
              <a:t> σάρκωμα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6191672" y="6454497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 - Τίτλος"/>
          <p:cNvSpPr txBox="1">
            <a:spLocks/>
          </p:cNvSpPr>
          <p:nvPr/>
        </p:nvSpPr>
        <p:spPr>
          <a:xfrm>
            <a:off x="0" y="92288"/>
            <a:ext cx="889248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Φλεγμονώδης </a:t>
            </a:r>
            <a:r>
              <a:rPr kumimoji="0" lang="el-GR" sz="2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μυοϊνοβλαστικός</a:t>
            </a:r>
            <a:r>
              <a:rPr kumimoji="0" lang="el-GR" sz="2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όγκος – Γονότυπος (ΙΙ)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3203848" y="692696"/>
            <a:ext cx="5832648" cy="4721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>
                <a:cs typeface="Calibri"/>
              </a:rPr>
              <a:t>Α</a:t>
            </a:r>
            <a:r>
              <a:rPr b="1" spc="-5" dirty="0" err="1">
                <a:cs typeface="Calibri"/>
              </a:rPr>
              <a:t>ναδιατάξεις</a:t>
            </a:r>
            <a:r>
              <a:rPr b="1" spc="-30" dirty="0">
                <a:cs typeface="Calibri"/>
              </a:rPr>
              <a:t> </a:t>
            </a:r>
            <a:r>
              <a:rPr b="1" spc="-5" dirty="0" err="1">
                <a:cs typeface="Calibri"/>
              </a:rPr>
              <a:t>γονιδίου</a:t>
            </a:r>
            <a:r>
              <a:rPr b="1" spc="-15" dirty="0">
                <a:cs typeface="Calibri"/>
              </a:rPr>
              <a:t> </a:t>
            </a:r>
            <a:r>
              <a:rPr b="1" dirty="0">
                <a:cs typeface="Calibri"/>
              </a:rPr>
              <a:t>ALK</a:t>
            </a:r>
            <a:r>
              <a:rPr lang="el-GR" b="1" dirty="0">
                <a:cs typeface="Calibri"/>
              </a:rPr>
              <a:t> </a:t>
            </a:r>
            <a:r>
              <a:rPr b="1" spc="5" dirty="0" err="1">
                <a:cs typeface="Calibri"/>
              </a:rPr>
              <a:t>στα</a:t>
            </a:r>
            <a:r>
              <a:rPr b="1" spc="-20" dirty="0">
                <a:cs typeface="Calibri"/>
              </a:rPr>
              <a:t> </a:t>
            </a:r>
            <a:r>
              <a:rPr b="1" spc="-5" dirty="0">
                <a:cs typeface="Calibri"/>
              </a:rPr>
              <a:t>παιδιά,</a:t>
            </a:r>
            <a:r>
              <a:rPr b="1" spc="-25" dirty="0">
                <a:cs typeface="Calibri"/>
              </a:rPr>
              <a:t> </a:t>
            </a:r>
            <a:r>
              <a:rPr b="1" spc="-5" dirty="0">
                <a:cs typeface="Calibri"/>
              </a:rPr>
              <a:t>ασυνήθεις</a:t>
            </a:r>
            <a:r>
              <a:rPr b="1" spc="-25" dirty="0">
                <a:cs typeface="Calibri"/>
              </a:rPr>
              <a:t> </a:t>
            </a:r>
            <a:r>
              <a:rPr b="1" spc="-5" dirty="0">
                <a:cs typeface="Calibri"/>
              </a:rPr>
              <a:t>σε</a:t>
            </a:r>
            <a:r>
              <a:rPr b="1" spc="-10" dirty="0">
                <a:cs typeface="Calibri"/>
              </a:rPr>
              <a:t> </a:t>
            </a:r>
            <a:r>
              <a:rPr b="1" spc="-5" dirty="0">
                <a:cs typeface="Calibri"/>
              </a:rPr>
              <a:t>ενήλικες</a:t>
            </a:r>
            <a:r>
              <a:rPr b="1" spc="-15" dirty="0">
                <a:cs typeface="Calibri"/>
              </a:rPr>
              <a:t> </a:t>
            </a:r>
            <a:r>
              <a:rPr b="1" spc="-5" dirty="0">
                <a:cs typeface="Calibri"/>
              </a:rPr>
              <a:t>&gt;40</a:t>
            </a:r>
            <a:r>
              <a:rPr b="1" spc="-10" dirty="0">
                <a:cs typeface="Calibri"/>
              </a:rPr>
              <a:t> </a:t>
            </a:r>
            <a:r>
              <a:rPr b="1" spc="-5" dirty="0" err="1">
                <a:cs typeface="Calibri"/>
              </a:rPr>
              <a:t>ετών</a:t>
            </a:r>
            <a:endParaRPr lang="el-GR" b="1" spc="-5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lang="el-GR" b="1" spc="-5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>
                <a:cs typeface="Calibri"/>
              </a:rPr>
              <a:t>Ποικίλα </a:t>
            </a:r>
            <a:r>
              <a:rPr lang="en-US" b="1" dirty="0">
                <a:cs typeface="Calibri"/>
              </a:rPr>
              <a:t>partner </a:t>
            </a:r>
            <a:r>
              <a:rPr lang="el-GR" b="1" dirty="0">
                <a:cs typeface="Calibri"/>
              </a:rPr>
              <a:t>γονίδια         πρότυπο </a:t>
            </a:r>
            <a:r>
              <a:rPr lang="el-GR" b="1" dirty="0" err="1">
                <a:cs typeface="Calibri"/>
              </a:rPr>
              <a:t>ανοσοχρώσης</a:t>
            </a:r>
            <a:endParaRPr lang="el-GR" b="1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lang="el-GR" b="1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spc="-5" dirty="0">
                <a:cs typeface="Calibri"/>
              </a:rPr>
              <a:t>Στο </a:t>
            </a:r>
            <a:r>
              <a:rPr lang="el-GR" b="1" spc="-5" dirty="0" err="1">
                <a:cs typeface="Calibri"/>
              </a:rPr>
              <a:t>επιθηλιοειδές</a:t>
            </a:r>
            <a:r>
              <a:rPr lang="el-GR" b="1" spc="-5" dirty="0">
                <a:cs typeface="Calibri"/>
              </a:rPr>
              <a:t> φλεγμονώδες </a:t>
            </a:r>
            <a:r>
              <a:rPr lang="el-GR" b="1" spc="-5" dirty="0" err="1">
                <a:cs typeface="Calibri"/>
              </a:rPr>
              <a:t>μυοϊνοβλαστικό</a:t>
            </a:r>
            <a:r>
              <a:rPr lang="el-GR" b="1" spc="-5" dirty="0">
                <a:cs typeface="Calibri"/>
              </a:rPr>
              <a:t> σάρκωμα συνήθως </a:t>
            </a:r>
            <a:r>
              <a:rPr lang="en-US" b="1" spc="-5" dirty="0">
                <a:cs typeface="Calibri"/>
              </a:rPr>
              <a:t>RANBP2 – ALK </a:t>
            </a:r>
            <a:r>
              <a:rPr lang="el-GR" b="1" spc="-5" dirty="0">
                <a:cs typeface="Calibri"/>
              </a:rPr>
              <a:t>ή </a:t>
            </a:r>
            <a:r>
              <a:rPr lang="en-US" b="1" spc="-5" dirty="0">
                <a:cs typeface="Calibri"/>
              </a:rPr>
              <a:t>RRBP1 – ALK</a:t>
            </a:r>
            <a:endParaRPr lang="el-GR" b="1" spc="-5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lang="el-GR" spc="-5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spc="-5" dirty="0">
                <a:cs typeface="Calibri"/>
              </a:rPr>
              <a:t>ALK:</a:t>
            </a:r>
            <a:r>
              <a:rPr lang="el-GR" spc="-5" dirty="0">
                <a:cs typeface="Calibri"/>
              </a:rPr>
              <a:t> Διάχυτο ή κοκκιώδες </a:t>
            </a:r>
            <a:r>
              <a:rPr lang="el-GR" spc="-5" dirty="0" err="1">
                <a:cs typeface="Calibri"/>
              </a:rPr>
              <a:t>κυτταροπλασματικό</a:t>
            </a:r>
            <a:r>
              <a:rPr lang="el-GR" spc="-5" dirty="0">
                <a:cs typeface="Calibri"/>
              </a:rPr>
              <a:t> </a:t>
            </a:r>
            <a:r>
              <a:rPr lang="el-GR" spc="-5" dirty="0" err="1">
                <a:cs typeface="Calibri"/>
              </a:rPr>
              <a:t>περιπυρηνικό</a:t>
            </a:r>
            <a:r>
              <a:rPr lang="el-GR" spc="-5" dirty="0">
                <a:cs typeface="Calibri"/>
              </a:rPr>
              <a:t> </a:t>
            </a:r>
            <a:r>
              <a:rPr lang="el-GR" spc="-5" dirty="0" err="1">
                <a:cs typeface="Calibri"/>
              </a:rPr>
              <a:t>κυτταροπλασματικό</a:t>
            </a:r>
            <a:r>
              <a:rPr lang="el-GR" spc="-5" dirty="0">
                <a:cs typeface="Calibri"/>
              </a:rPr>
              <a:t> ή </a:t>
            </a:r>
            <a:r>
              <a:rPr lang="el-GR" spc="-5" dirty="0" err="1">
                <a:cs typeface="Calibri"/>
              </a:rPr>
              <a:t>μεμβρανικό</a:t>
            </a:r>
            <a:r>
              <a:rPr lang="el-GR" spc="-5" dirty="0">
                <a:cs typeface="Calibri"/>
              </a:rPr>
              <a:t> </a:t>
            </a:r>
            <a:r>
              <a:rPr lang="el-GR" spc="-5" dirty="0" err="1">
                <a:cs typeface="Calibri"/>
              </a:rPr>
              <a:t>πυτηνικό</a:t>
            </a:r>
            <a:endParaRPr lang="el-GR" spc="-5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lang="el-GR" spc="-5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n-US" b="1" spc="-5" dirty="0">
                <a:cs typeface="Calibri"/>
              </a:rPr>
              <a:t>ROS1 </a:t>
            </a:r>
            <a:r>
              <a:rPr lang="el-GR" b="1" spc="-5" dirty="0">
                <a:cs typeface="Calibri"/>
              </a:rPr>
              <a:t>και </a:t>
            </a:r>
            <a:r>
              <a:rPr lang="en-US" b="1" spc="-5" dirty="0">
                <a:cs typeface="Calibri"/>
              </a:rPr>
              <a:t>NTRK3 </a:t>
            </a:r>
            <a:r>
              <a:rPr lang="el-GR" b="1" spc="-5" dirty="0">
                <a:cs typeface="Calibri"/>
              </a:rPr>
              <a:t>αναδιατάξεις σε 5-10% των περιπτώσεων που είναι </a:t>
            </a:r>
            <a:r>
              <a:rPr lang="en-US" b="1" spc="-5" dirty="0">
                <a:cs typeface="Calibri"/>
              </a:rPr>
              <a:t>ALK</a:t>
            </a:r>
            <a:r>
              <a:rPr lang="el-GR" b="1" spc="-5" dirty="0">
                <a:cs typeface="Calibri"/>
              </a:rPr>
              <a:t> αρνητικές</a:t>
            </a: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endParaRPr lang="el-GR" spc="-5" dirty="0">
              <a:cs typeface="Calibri"/>
            </a:endParaRPr>
          </a:p>
          <a:p>
            <a:pPr marL="269875" indent="-257175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el-GR" spc="-5" dirty="0">
                <a:cs typeface="Calibri"/>
              </a:rPr>
              <a:t>Πολύ σπάνια </a:t>
            </a:r>
            <a:r>
              <a:rPr lang="en-US" spc="-5" dirty="0">
                <a:cs typeface="Calibri"/>
              </a:rPr>
              <a:t>RET </a:t>
            </a:r>
            <a:r>
              <a:rPr lang="el-GR" spc="-5" dirty="0">
                <a:cs typeface="Calibri"/>
              </a:rPr>
              <a:t>ή </a:t>
            </a:r>
            <a:r>
              <a:rPr lang="en-US" spc="-5" dirty="0">
                <a:cs typeface="Calibri"/>
              </a:rPr>
              <a:t>PDGFRB</a:t>
            </a:r>
            <a:r>
              <a:rPr lang="el-GR" spc="-5" dirty="0">
                <a:cs typeface="Calibri"/>
              </a:rPr>
              <a:t> αναδιατάξεις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899592" y="6206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Μοριακά ευρήματα:</a:t>
            </a:r>
          </a:p>
        </p:txBody>
      </p:sp>
      <p:cxnSp>
        <p:nvCxnSpPr>
          <p:cNvPr id="9" name="8 - Ευθύγραμμο βέλος σύνδεσης"/>
          <p:cNvCxnSpPr/>
          <p:nvPr/>
        </p:nvCxnSpPr>
        <p:spPr>
          <a:xfrm>
            <a:off x="6084168" y="1700808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- TextBox"/>
          <p:cNvSpPr txBox="1"/>
          <p:nvPr/>
        </p:nvSpPr>
        <p:spPr>
          <a:xfrm>
            <a:off x="-36512" y="5613047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Θεραπευτική σημασία των  :    μοριακών ευρημάτων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3131840" y="5613047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dirty="0" err="1"/>
              <a:t>Στοχευτική</a:t>
            </a:r>
            <a:r>
              <a:rPr lang="el-GR" dirty="0"/>
              <a:t> θεραπεία με </a:t>
            </a:r>
            <a:r>
              <a:rPr lang="en-US" dirty="0"/>
              <a:t>TKIs</a:t>
            </a:r>
            <a:r>
              <a:rPr lang="el-GR" dirty="0"/>
              <a:t> σε περιπτώσεις με αναδιατάξεις </a:t>
            </a:r>
            <a:r>
              <a:rPr lang="en-US" dirty="0"/>
              <a:t>ALK </a:t>
            </a:r>
            <a:r>
              <a:rPr lang="el-GR" dirty="0"/>
              <a:t>ή </a:t>
            </a:r>
            <a:r>
              <a:rPr lang="en-US" dirty="0"/>
              <a:t>ROS</a:t>
            </a:r>
            <a:r>
              <a:rPr lang="el-GR" dirty="0"/>
              <a:t>1 ή με </a:t>
            </a:r>
            <a:r>
              <a:rPr lang="en-US" dirty="0"/>
              <a:t>NTRK</a:t>
            </a:r>
            <a:r>
              <a:rPr lang="el-GR" dirty="0"/>
              <a:t> αναστολείς επί παρουσίας </a:t>
            </a:r>
            <a:r>
              <a:rPr lang="en-US" dirty="0"/>
              <a:t>NTRK3 </a:t>
            </a:r>
            <a:r>
              <a:rPr lang="el-GR" dirty="0"/>
              <a:t>αναδιατάξεων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236304"/>
            <a:ext cx="8769616" cy="528400"/>
          </a:xfrm>
        </p:spPr>
        <p:txBody>
          <a:bodyPr/>
          <a:lstStyle/>
          <a:p>
            <a:pPr algn="ctr"/>
            <a:r>
              <a:rPr lang="el-GR" sz="2800" dirty="0"/>
              <a:t>Χαμηλής κακοήθειας </a:t>
            </a:r>
            <a:r>
              <a:rPr lang="el-GR" sz="2800" dirty="0" err="1"/>
              <a:t>μυοϊνοβλαστικό</a:t>
            </a:r>
            <a:r>
              <a:rPr lang="el-GR" sz="2800" dirty="0"/>
              <a:t> σάρκωμα 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683568" y="1484784"/>
            <a:ext cx="8136904" cy="4734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100"/>
              </a:spcBef>
            </a:pPr>
            <a:r>
              <a:rPr lang="el-GR" b="1" dirty="0" err="1">
                <a:solidFill>
                  <a:schemeClr val="accent1"/>
                </a:solidFill>
                <a:cs typeface="Calibri"/>
              </a:rPr>
              <a:t>Όρισμος</a:t>
            </a:r>
            <a:r>
              <a:rPr lang="el-GR" b="1" dirty="0">
                <a:solidFill>
                  <a:schemeClr val="accent1"/>
                </a:solidFill>
                <a:cs typeface="Calibri"/>
              </a:rPr>
              <a:t>: </a:t>
            </a:r>
            <a:r>
              <a:rPr lang="el-GR" b="1" dirty="0">
                <a:cs typeface="Calibri"/>
              </a:rPr>
              <a:t>Σπανίως </a:t>
            </a:r>
            <a:r>
              <a:rPr lang="el-GR" b="1" dirty="0" err="1">
                <a:cs typeface="Calibri"/>
              </a:rPr>
              <a:t>μεθιστάμενο</a:t>
            </a:r>
            <a:r>
              <a:rPr lang="el-GR" b="1" dirty="0">
                <a:cs typeface="Calibri"/>
              </a:rPr>
              <a:t> νεόπλασμα, συχνά με χαρακτηριστικά ινωμάτωσης </a:t>
            </a:r>
            <a:r>
              <a:rPr lang="el-GR" b="1" dirty="0" err="1">
                <a:cs typeface="Calibri"/>
              </a:rPr>
              <a:t>δεσμοειδούς</a:t>
            </a:r>
            <a:r>
              <a:rPr lang="el-GR" b="1" dirty="0">
                <a:cs typeface="Calibri"/>
              </a:rPr>
              <a:t> τύπου, το οποίο αναπτύσσεται κυρίως σε κεφαλή – τράχηλο.</a:t>
            </a:r>
          </a:p>
          <a:p>
            <a:pPr marL="89535">
              <a:lnSpc>
                <a:spcPct val="100000"/>
              </a:lnSpc>
              <a:spcBef>
                <a:spcPts val="100"/>
              </a:spcBef>
            </a:pPr>
            <a:endParaRPr sz="1800" dirty="0">
              <a:cs typeface="Calibri"/>
            </a:endParaRPr>
          </a:p>
          <a:p>
            <a:pPr marL="38100" marR="30480">
              <a:lnSpc>
                <a:spcPct val="100000"/>
              </a:lnSpc>
            </a:pPr>
            <a:r>
              <a:rPr sz="18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8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4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5" dirty="0" err="1">
                <a:cs typeface="Calibri"/>
              </a:rPr>
              <a:t>κεφαλή</a:t>
            </a:r>
            <a:r>
              <a:rPr sz="1800" spc="-30" dirty="0">
                <a:cs typeface="Calibri"/>
              </a:rPr>
              <a:t> </a:t>
            </a:r>
            <a:r>
              <a:rPr sz="1800" spc="-20" dirty="0">
                <a:cs typeface="Calibri"/>
              </a:rPr>
              <a:t>και</a:t>
            </a:r>
            <a:r>
              <a:rPr sz="1800" spc="-5" dirty="0">
                <a:cs typeface="Calibri"/>
              </a:rPr>
              <a:t> τράχηλος</a:t>
            </a:r>
            <a:r>
              <a:rPr sz="1800" spc="-2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(ιδιαίτερα</a:t>
            </a:r>
            <a:r>
              <a:rPr sz="1800" spc="-2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γλώσσα, </a:t>
            </a:r>
            <a:r>
              <a:rPr sz="1800" spc="-395" dirty="0">
                <a:cs typeface="Calibri"/>
              </a:rPr>
              <a:t> </a:t>
            </a:r>
            <a:r>
              <a:rPr sz="1800" dirty="0">
                <a:cs typeface="Calibri"/>
              </a:rPr>
              <a:t>στοματική</a:t>
            </a:r>
            <a:r>
              <a:rPr sz="1800" spc="-35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κοιλότητα),</a:t>
            </a:r>
            <a:r>
              <a:rPr sz="1800" spc="-20" dirty="0">
                <a:cs typeface="Calibri"/>
              </a:rPr>
              <a:t> </a:t>
            </a:r>
            <a:r>
              <a:rPr lang="el-GR" sz="1800" spc="-20" dirty="0">
                <a:cs typeface="Calibri"/>
              </a:rPr>
              <a:t>άκρα, </a:t>
            </a:r>
            <a:r>
              <a:rPr sz="1800" spc="-5" dirty="0" err="1">
                <a:cs typeface="Calibri"/>
              </a:rPr>
              <a:t>σπάνια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δέρμα</a:t>
            </a:r>
            <a:r>
              <a:rPr sz="1800" spc="-35" dirty="0">
                <a:cs typeface="Calibri"/>
              </a:rPr>
              <a:t> </a:t>
            </a:r>
            <a:r>
              <a:rPr sz="1800" spc="-20" dirty="0" err="1">
                <a:cs typeface="Calibri"/>
              </a:rPr>
              <a:t>και</a:t>
            </a:r>
            <a:r>
              <a:rPr sz="1800" spc="5" dirty="0">
                <a:cs typeface="Calibri"/>
              </a:rPr>
              <a:t> </a:t>
            </a:r>
            <a:r>
              <a:rPr lang="el-GR" sz="1800" spc="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ΓΕΣ.</a:t>
            </a:r>
            <a:endParaRPr lang="el-GR" sz="1800" spc="-5" dirty="0">
              <a:cs typeface="Calibri"/>
            </a:endParaRPr>
          </a:p>
          <a:p>
            <a:pPr marL="38100" marR="3048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800" b="1" dirty="0">
                <a:cs typeface="Calibri"/>
              </a:rPr>
              <a:t>Υποδόριο</a:t>
            </a:r>
            <a:r>
              <a:rPr sz="1800" b="1" spc="-20" dirty="0">
                <a:cs typeface="Calibri"/>
              </a:rPr>
              <a:t> και</a:t>
            </a:r>
            <a:r>
              <a:rPr sz="1800" b="1" spc="-30" dirty="0">
                <a:cs typeface="Calibri"/>
              </a:rPr>
              <a:t> </a:t>
            </a:r>
            <a:r>
              <a:rPr sz="1800" b="1" dirty="0">
                <a:cs typeface="Calibri"/>
              </a:rPr>
              <a:t>εν</a:t>
            </a:r>
            <a:r>
              <a:rPr sz="1800" b="1" spc="-5" dirty="0">
                <a:cs typeface="Calibri"/>
              </a:rPr>
              <a:t> τω </a:t>
            </a:r>
            <a:r>
              <a:rPr sz="1800" b="1" dirty="0">
                <a:cs typeface="Calibri"/>
              </a:rPr>
              <a:t>βάθει</a:t>
            </a:r>
            <a:r>
              <a:rPr sz="1800" b="1" spc="-25" dirty="0">
                <a:cs typeface="Calibri"/>
              </a:rPr>
              <a:t> </a:t>
            </a:r>
            <a:r>
              <a:rPr sz="1800" b="1" spc="-15" dirty="0" err="1">
                <a:cs typeface="Calibri"/>
              </a:rPr>
              <a:t>μαλακά</a:t>
            </a:r>
            <a:r>
              <a:rPr sz="1800" b="1" spc="-20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μόρια</a:t>
            </a:r>
            <a:endParaRPr lang="el-GR" sz="1800" b="1" spc="-5" dirty="0">
              <a:cs typeface="Calibri"/>
            </a:endParaRPr>
          </a:p>
          <a:p>
            <a:pPr marL="3810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</a:t>
            </a:r>
            <a:r>
              <a:rPr sz="1800" b="1" spc="-1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 </a:t>
            </a:r>
            <a:r>
              <a:rPr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εκδήλωση</a:t>
            </a:r>
            <a:r>
              <a:rPr sz="1800" b="1" spc="-10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dirty="0">
                <a:cs typeface="Calibri"/>
              </a:rPr>
              <a:t>ανώδυνος,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αργά</a:t>
            </a:r>
            <a:r>
              <a:rPr sz="1800" spc="-3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διογκούμενος</a:t>
            </a:r>
            <a:r>
              <a:rPr sz="1800" spc="-20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όγκος,</a:t>
            </a:r>
            <a:endParaRPr sz="1800" dirty="0"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800" spc="-5" dirty="0">
                <a:cs typeface="Calibri"/>
              </a:rPr>
              <a:t>ασαφή</a:t>
            </a:r>
            <a:r>
              <a:rPr sz="1800" spc="-40" dirty="0">
                <a:cs typeface="Calibri"/>
              </a:rPr>
              <a:t> </a:t>
            </a:r>
            <a:r>
              <a:rPr sz="1800" dirty="0">
                <a:cs typeface="Calibri"/>
              </a:rPr>
              <a:t>όρια,</a:t>
            </a:r>
            <a:r>
              <a:rPr sz="1800" spc="-35" dirty="0">
                <a:cs typeface="Calibri"/>
              </a:rPr>
              <a:t> </a:t>
            </a:r>
            <a:r>
              <a:rPr sz="1800" dirty="0">
                <a:cs typeface="Calibri"/>
              </a:rPr>
              <a:t>1,5-12</a:t>
            </a:r>
            <a:r>
              <a:rPr sz="1800" spc="-20" dirty="0">
                <a:cs typeface="Calibri"/>
              </a:rPr>
              <a:t> </a:t>
            </a:r>
            <a:r>
              <a:rPr sz="1800" dirty="0" err="1">
                <a:cs typeface="Calibri"/>
              </a:rPr>
              <a:t>εκ</a:t>
            </a:r>
            <a:r>
              <a:rPr sz="1800" dirty="0">
                <a:cs typeface="Calibri"/>
              </a:rPr>
              <a:t>.</a:t>
            </a:r>
            <a:endParaRPr lang="el-GR" sz="1800" dirty="0">
              <a:cs typeface="Calibri"/>
            </a:endParaRPr>
          </a:p>
          <a:p>
            <a:pPr marL="38100">
              <a:lnSpc>
                <a:spcPct val="100000"/>
              </a:lnSpc>
            </a:pPr>
            <a:endParaRPr sz="1800" dirty="0">
              <a:cs typeface="Calibri"/>
            </a:endParaRPr>
          </a:p>
          <a:p>
            <a:pPr marL="38100" marR="197485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8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8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z="1800" spc="-10" dirty="0">
                <a:cs typeface="Calibri"/>
              </a:rPr>
              <a:t>κυρίως</a:t>
            </a:r>
            <a:r>
              <a:rPr sz="1800" spc="-1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ενήλικες</a:t>
            </a:r>
            <a:r>
              <a:rPr sz="1800" spc="-20" dirty="0">
                <a:cs typeface="Calibri"/>
              </a:rPr>
              <a:t> </a:t>
            </a:r>
            <a:r>
              <a:rPr sz="1800" dirty="0">
                <a:cs typeface="Calibri"/>
              </a:rPr>
              <a:t>(4</a:t>
            </a:r>
            <a:r>
              <a:rPr sz="1800" baseline="25462" dirty="0">
                <a:cs typeface="Calibri"/>
              </a:rPr>
              <a:t>η</a:t>
            </a:r>
            <a:r>
              <a:rPr sz="1800" spc="202" baseline="25462" dirty="0">
                <a:cs typeface="Calibri"/>
              </a:rPr>
              <a:t> </a:t>
            </a:r>
            <a:r>
              <a:rPr sz="1800" spc="-10" dirty="0">
                <a:cs typeface="Calibri"/>
              </a:rPr>
              <a:t>δεκαετία) </a:t>
            </a:r>
            <a:r>
              <a:rPr sz="1800" spc="-390" dirty="0">
                <a:cs typeface="Calibri"/>
              </a:rPr>
              <a:t> </a:t>
            </a:r>
            <a:endParaRPr lang="el-GR" sz="1800" spc="-390" dirty="0">
              <a:cs typeface="Calibri"/>
            </a:endParaRPr>
          </a:p>
          <a:p>
            <a:pPr marL="38100" marR="1974850">
              <a:lnSpc>
                <a:spcPct val="100000"/>
              </a:lnSpc>
              <a:spcBef>
                <a:spcPts val="5"/>
              </a:spcBef>
            </a:pPr>
            <a:endParaRPr lang="el-GR" sz="1800" spc="-390" dirty="0">
              <a:cs typeface="Calibri"/>
            </a:endParaRPr>
          </a:p>
          <a:p>
            <a:pPr marL="38100" marR="1974850">
              <a:lnSpc>
                <a:spcPct val="100000"/>
              </a:lnSpc>
              <a:spcBef>
                <a:spcPts val="5"/>
              </a:spcBef>
            </a:pPr>
            <a:r>
              <a:rPr lang="el-GR" sz="18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Μακροσκοπικά: </a:t>
            </a:r>
            <a:r>
              <a:rPr lang="el-GR" sz="1800" spc="-10" dirty="0">
                <a:uFill>
                  <a:solidFill>
                    <a:srgbClr val="D9D9D9"/>
                  </a:solidFill>
                </a:uFill>
                <a:cs typeface="Calibri"/>
              </a:rPr>
              <a:t>Αλλοίωση με ασαφή όρια</a:t>
            </a:r>
          </a:p>
          <a:p>
            <a:pPr marL="38100" marR="1974850">
              <a:lnSpc>
                <a:spcPct val="100000"/>
              </a:lnSpc>
              <a:spcBef>
                <a:spcPts val="5"/>
              </a:spcBef>
            </a:pPr>
            <a:endParaRPr sz="1800" dirty="0"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800" spc="-30" dirty="0">
                <a:cs typeface="Calibri"/>
              </a:rPr>
              <a:t>Τοπικές</a:t>
            </a:r>
            <a:r>
              <a:rPr sz="1800" spc="-1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υποτροπές,</a:t>
            </a:r>
            <a:r>
              <a:rPr sz="1800" spc="-30" dirty="0">
                <a:cs typeface="Calibri"/>
              </a:rPr>
              <a:t> </a:t>
            </a:r>
            <a:r>
              <a:rPr sz="1800" spc="-5" dirty="0">
                <a:cs typeface="Calibri"/>
              </a:rPr>
              <a:t>σπάνιες</a:t>
            </a:r>
            <a:r>
              <a:rPr sz="1800" spc="-15" dirty="0">
                <a:cs typeface="Calibri"/>
              </a:rPr>
              <a:t> </a:t>
            </a:r>
            <a:r>
              <a:rPr sz="1800" spc="-5" dirty="0">
                <a:cs typeface="Calibri"/>
              </a:rPr>
              <a:t>μεταστάσεις</a:t>
            </a:r>
            <a:endParaRPr sz="1800" dirty="0">
              <a:cs typeface="Calibri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191672" y="6596390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560" y="4653136"/>
            <a:ext cx="8208912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363" indent="-347663">
              <a:lnSpc>
                <a:spcPct val="150000"/>
              </a:lnSpc>
              <a:spcBef>
                <a:spcPts val="100"/>
              </a:spcBef>
              <a:buClr>
                <a:schemeClr val="accent1"/>
              </a:buClr>
              <a:buSzPct val="110000"/>
              <a:buFont typeface="Arial MT"/>
              <a:buChar char="•"/>
              <a:tabLst>
                <a:tab pos="144145" algn="l"/>
              </a:tabLst>
            </a:pPr>
            <a:r>
              <a:rPr lang="el-GR" b="1" spc="-5" dirty="0">
                <a:cs typeface="Calibri"/>
              </a:rPr>
              <a:t>Π</a:t>
            </a:r>
            <a:r>
              <a:rPr sz="1800" b="1" spc="-5" dirty="0" err="1">
                <a:cs typeface="Calibri"/>
              </a:rPr>
              <a:t>οικίλο</a:t>
            </a:r>
            <a:r>
              <a:rPr sz="1800" b="1" spc="-25" dirty="0">
                <a:cs typeface="Calibri"/>
              </a:rPr>
              <a:t> </a:t>
            </a:r>
            <a:r>
              <a:rPr sz="1800" b="1" spc="-10" dirty="0">
                <a:cs typeface="Calibri"/>
              </a:rPr>
              <a:t>κολλαγονώδες</a:t>
            </a:r>
            <a:r>
              <a:rPr sz="1800" b="1" spc="-25" dirty="0">
                <a:cs typeface="Calibri"/>
              </a:rPr>
              <a:t> </a:t>
            </a:r>
            <a:r>
              <a:rPr sz="1800" b="1" dirty="0">
                <a:cs typeface="Calibri"/>
              </a:rPr>
              <a:t>ή</a:t>
            </a:r>
            <a:r>
              <a:rPr sz="1800" b="1" spc="-15" dirty="0">
                <a:cs typeface="Calibri"/>
              </a:rPr>
              <a:t> </a:t>
            </a:r>
            <a:r>
              <a:rPr lang="el-GR" b="1" spc="-5" dirty="0" err="1">
                <a:cs typeface="Calibri"/>
              </a:rPr>
              <a:t>υαλοειδοποιημένο</a:t>
            </a:r>
            <a:r>
              <a:rPr sz="1800" b="1" spc="-15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στρώμα</a:t>
            </a:r>
            <a:endParaRPr lang="el-GR" sz="1800" b="1" dirty="0">
              <a:cs typeface="Calibri"/>
            </a:endParaRPr>
          </a:p>
          <a:p>
            <a:pPr marL="360363" indent="-347663">
              <a:lnSpc>
                <a:spcPct val="150000"/>
              </a:lnSpc>
              <a:spcBef>
                <a:spcPts val="100"/>
              </a:spcBef>
              <a:buClr>
                <a:schemeClr val="accent1"/>
              </a:buClr>
              <a:buSzPct val="110000"/>
              <a:buFont typeface="Arial MT"/>
              <a:buChar char="•"/>
              <a:tabLst>
                <a:tab pos="144145" algn="l"/>
              </a:tabLst>
            </a:pPr>
            <a:r>
              <a:rPr lang="el-GR" b="1" dirty="0">
                <a:cs typeface="Calibri"/>
              </a:rPr>
              <a:t>Διήθηση γραμμωτού μυός</a:t>
            </a:r>
            <a:endParaRPr sz="1800" b="1" dirty="0">
              <a:cs typeface="Calibri"/>
            </a:endParaRPr>
          </a:p>
          <a:p>
            <a:pPr marL="360363" indent="-347663">
              <a:lnSpc>
                <a:spcPct val="150000"/>
              </a:lnSpc>
              <a:buClr>
                <a:schemeClr val="accent1"/>
              </a:buClr>
              <a:buSzPct val="110000"/>
              <a:buFont typeface="Arial MT"/>
              <a:buChar char="•"/>
              <a:tabLst>
                <a:tab pos="144145" algn="l"/>
              </a:tabLst>
            </a:pPr>
            <a:r>
              <a:rPr lang="el-GR" b="1" spc="-5" dirty="0">
                <a:cs typeface="Calibri"/>
              </a:rPr>
              <a:t>Μ</a:t>
            </a:r>
            <a:r>
              <a:rPr sz="1800" b="1" spc="-5" dirty="0" err="1">
                <a:cs typeface="Calibri"/>
              </a:rPr>
              <a:t>έτρια</a:t>
            </a:r>
            <a:r>
              <a:rPr sz="1800" b="1" spc="10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κυτταροβρίθεια</a:t>
            </a:r>
            <a:endParaRPr sz="1800" b="1" dirty="0">
              <a:cs typeface="Calibri"/>
            </a:endParaRPr>
          </a:p>
          <a:p>
            <a:pPr marL="360363" indent="-347663">
              <a:lnSpc>
                <a:spcPct val="150000"/>
              </a:lnSpc>
              <a:buClr>
                <a:schemeClr val="accent1"/>
              </a:buClr>
              <a:buSzPct val="110000"/>
              <a:buFont typeface="Arial MT"/>
              <a:buChar char="•"/>
              <a:tabLst>
                <a:tab pos="144145" algn="l"/>
              </a:tabLst>
            </a:pPr>
            <a:r>
              <a:rPr lang="el-GR" b="1" spc="-5" dirty="0">
                <a:cs typeface="Calibri"/>
              </a:rPr>
              <a:t>Α</a:t>
            </a:r>
            <a:r>
              <a:rPr sz="1800" b="1" spc="-5" dirty="0" err="1">
                <a:cs typeface="Calibri"/>
              </a:rPr>
              <a:t>τρακτοειδή</a:t>
            </a:r>
            <a:r>
              <a:rPr sz="1800" b="1" spc="-2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κύτταρα</a:t>
            </a:r>
            <a:r>
              <a:rPr sz="1800" b="1" spc="-15" dirty="0">
                <a:cs typeface="Calibri"/>
              </a:rPr>
              <a:t> </a:t>
            </a:r>
            <a:r>
              <a:rPr sz="1800" b="1" dirty="0">
                <a:cs typeface="Calibri"/>
              </a:rPr>
              <a:t>με</a:t>
            </a:r>
            <a:r>
              <a:rPr sz="1800" b="1" spc="-15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ασαφές</a:t>
            </a:r>
            <a:r>
              <a:rPr sz="1800" b="1" spc="20" dirty="0">
                <a:cs typeface="Calibri"/>
              </a:rPr>
              <a:t> </a:t>
            </a:r>
            <a:r>
              <a:rPr sz="1800" b="1" spc="-5" dirty="0">
                <a:cs typeface="Calibri"/>
              </a:rPr>
              <a:t>δεσμιδωτό</a:t>
            </a:r>
            <a:r>
              <a:rPr sz="1800" b="1" spc="-30" dirty="0">
                <a:cs typeface="Calibri"/>
              </a:rPr>
              <a:t> </a:t>
            </a:r>
            <a:r>
              <a:rPr sz="1800" b="1" dirty="0">
                <a:cs typeface="Calibri"/>
              </a:rPr>
              <a:t>ή</a:t>
            </a:r>
            <a:r>
              <a:rPr sz="1800" b="1" spc="-5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στροβιλοειδές</a:t>
            </a:r>
            <a:r>
              <a:rPr sz="1800" b="1" spc="-25" dirty="0">
                <a:cs typeface="Calibri"/>
              </a:rPr>
              <a:t> </a:t>
            </a:r>
            <a:r>
              <a:rPr sz="1800" b="1" dirty="0" err="1">
                <a:cs typeface="Calibri"/>
              </a:rPr>
              <a:t>πρότυπο</a:t>
            </a:r>
            <a:endParaRPr sz="1800" b="1" dirty="0">
              <a:cs typeface="Calibri"/>
            </a:endParaRPr>
          </a:p>
        </p:txBody>
      </p:sp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xfrm>
            <a:off x="0" y="236304"/>
            <a:ext cx="8892480" cy="528400"/>
          </a:xfrm>
        </p:spPr>
        <p:txBody>
          <a:bodyPr/>
          <a:lstStyle/>
          <a:p>
            <a:pPr algn="ctr"/>
            <a:r>
              <a:rPr lang="el-GR" sz="2800" dirty="0"/>
              <a:t>Χαμηλής κακοήθειας </a:t>
            </a:r>
            <a:r>
              <a:rPr lang="el-GR" sz="2800" dirty="0" err="1"/>
              <a:t>μυοϊνοβλαστικό</a:t>
            </a:r>
            <a:r>
              <a:rPr lang="el-GR" sz="2800" dirty="0"/>
              <a:t> σάρκωμα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403648" y="112474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3.93 Α+</a:t>
            </a:r>
            <a:r>
              <a:rPr lang="en-US" dirty="0"/>
              <a:t>D </a:t>
            </a:r>
            <a:r>
              <a:rPr lang="en-US" dirty="0" err="1"/>
              <a:t>hornick</a:t>
            </a:r>
            <a:r>
              <a:rPr lang="en-US" dirty="0"/>
              <a:t> page 85</a:t>
            </a:r>
            <a:endParaRPr lang="el-GR" dirty="0"/>
          </a:p>
        </p:txBody>
      </p:sp>
      <p:pic>
        <p:nvPicPr>
          <p:cNvPr id="39938" name="Picture 2" descr="C:\Users\User\Desktop\Ινοβλστικός\3.93d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499992" cy="3240360"/>
          </a:xfrm>
          <a:prstGeom prst="rect">
            <a:avLst/>
          </a:prstGeom>
          <a:noFill/>
        </p:spPr>
      </p:pic>
      <p:pic>
        <p:nvPicPr>
          <p:cNvPr id="39939" name="Picture 3" descr="C:\Users\User\Desktop\Ινοβλστικός\3.93a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4477892" cy="324036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191672" y="6501244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4139184" cy="309676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3528" y="3717032"/>
            <a:ext cx="8316416" cy="2518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 MT"/>
              <a:buChar char="•"/>
            </a:pPr>
            <a:r>
              <a:rPr lang="el-GR" b="1" spc="-10" dirty="0">
                <a:cs typeface="Calibri"/>
              </a:rPr>
              <a:t>Ο</a:t>
            </a:r>
            <a:r>
              <a:rPr sz="1800" b="1" spc="-10" dirty="0" err="1">
                <a:cs typeface="Calibri"/>
              </a:rPr>
              <a:t>λιγάριθμες</a:t>
            </a:r>
            <a:r>
              <a:rPr sz="1800" b="1" spc="-65" dirty="0">
                <a:cs typeface="Calibri"/>
              </a:rPr>
              <a:t> </a:t>
            </a:r>
            <a:r>
              <a:rPr sz="1800" b="1" spc="-5" dirty="0" err="1">
                <a:cs typeface="Calibri"/>
              </a:rPr>
              <a:t>μιτώσεις</a:t>
            </a:r>
            <a:endParaRPr lang="el-GR" b="1" spc="-5" dirty="0">
              <a:cs typeface="Calibri"/>
            </a:endParaRP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 MT"/>
              <a:buChar char="•"/>
            </a:pPr>
            <a:r>
              <a:rPr lang="el-GR" sz="1800" b="1" spc="-5" dirty="0">
                <a:cs typeface="Calibri"/>
              </a:rPr>
              <a:t>Εμφανή διάσπαρτα κύτταρα με πυρηνική </a:t>
            </a:r>
            <a:r>
              <a:rPr lang="el-GR" sz="1800" b="1" spc="-5" dirty="0" err="1">
                <a:cs typeface="Calibri"/>
              </a:rPr>
              <a:t>ατυπία</a:t>
            </a:r>
            <a:endParaRPr lang="el-GR" sz="1800" b="1" spc="-5" dirty="0">
              <a:cs typeface="Calibri"/>
            </a:endParaRPr>
          </a:p>
          <a:p>
            <a:pPr marL="269875" indent="-269875">
              <a:lnSpc>
                <a:spcPct val="150000"/>
              </a:lnSpc>
              <a:spcBef>
                <a:spcPts val="100"/>
              </a:spcBef>
              <a:buClr>
                <a:schemeClr val="accent1"/>
              </a:buClr>
              <a:buSzPct val="110000"/>
              <a:buFont typeface="Arial MT"/>
              <a:buChar char="•"/>
              <a:tabLst>
                <a:tab pos="144145" algn="l"/>
              </a:tabLst>
            </a:pPr>
            <a:r>
              <a:rPr lang="el-GR" b="1" dirty="0">
                <a:cs typeface="Calibri"/>
              </a:rPr>
              <a:t>Άφθονα</a:t>
            </a:r>
            <a:r>
              <a:rPr lang="el-GR" b="1" spc="-25" dirty="0">
                <a:cs typeface="Calibri"/>
              </a:rPr>
              <a:t> </a:t>
            </a:r>
            <a:r>
              <a:rPr lang="el-GR" b="1" spc="-10" dirty="0" err="1">
                <a:cs typeface="Calibri"/>
              </a:rPr>
              <a:t>λεπτοτοιχωματικά</a:t>
            </a:r>
            <a:r>
              <a:rPr lang="el-GR" b="1" spc="-35" dirty="0">
                <a:cs typeface="Calibri"/>
              </a:rPr>
              <a:t> </a:t>
            </a:r>
            <a:r>
              <a:rPr lang="el-GR" b="1" spc="-10" dirty="0">
                <a:cs typeface="Calibri"/>
              </a:rPr>
              <a:t>αγγεία σε </a:t>
            </a:r>
            <a:r>
              <a:rPr lang="el-GR" b="1" spc="-10" dirty="0" err="1">
                <a:cs typeface="Calibri"/>
              </a:rPr>
              <a:t>υποκυτταρικές</a:t>
            </a:r>
            <a:r>
              <a:rPr lang="el-GR" b="1" spc="-10" dirty="0">
                <a:cs typeface="Calibri"/>
              </a:rPr>
              <a:t> περιοχές</a:t>
            </a:r>
            <a:endParaRPr lang="el-GR" b="1" dirty="0">
              <a:cs typeface="Calibri"/>
            </a:endParaRP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 MT"/>
              <a:buChar char="•"/>
              <a:tabLst>
                <a:tab pos="144145" algn="l"/>
              </a:tabLst>
            </a:pPr>
            <a:r>
              <a:rPr lang="el-GR" spc="-5" dirty="0">
                <a:cs typeface="Calibri"/>
              </a:rPr>
              <a:t>Απουσία</a:t>
            </a:r>
            <a:r>
              <a:rPr lang="el-GR" spc="-45" dirty="0">
                <a:cs typeface="Calibri"/>
              </a:rPr>
              <a:t> </a:t>
            </a:r>
            <a:r>
              <a:rPr lang="el-GR" spc="-5" dirty="0">
                <a:cs typeface="Calibri"/>
              </a:rPr>
              <a:t>νέκρωσης συνήθως</a:t>
            </a:r>
            <a:endParaRPr lang="el-GR" dirty="0">
              <a:cs typeface="Calibri"/>
            </a:endParaRP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  <a:buFont typeface="Arial MT"/>
              <a:buChar char="•"/>
              <a:tabLst>
                <a:tab pos="144145" algn="l"/>
              </a:tabLst>
            </a:pPr>
            <a:r>
              <a:rPr lang="el-GR" b="1" dirty="0">
                <a:cs typeface="Calibri"/>
              </a:rPr>
              <a:t>Ελάχιστα</a:t>
            </a:r>
            <a:r>
              <a:rPr lang="el-GR" b="1" spc="-40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φλεγμονώδη</a:t>
            </a:r>
            <a:r>
              <a:rPr lang="el-GR" b="1" spc="-55" dirty="0">
                <a:cs typeface="Calibri"/>
              </a:rPr>
              <a:t> </a:t>
            </a:r>
            <a:r>
              <a:rPr lang="el-GR" b="1" spc="-5" dirty="0">
                <a:cs typeface="Calibri"/>
              </a:rPr>
              <a:t>κύτταρα</a:t>
            </a:r>
            <a:endParaRPr lang="el-GR" b="1" dirty="0">
              <a:cs typeface="Calibri"/>
            </a:endParaRPr>
          </a:p>
          <a:p>
            <a:pPr marL="360363" indent="-347663">
              <a:lnSpc>
                <a:spcPct val="150000"/>
              </a:lnSpc>
              <a:buClr>
                <a:schemeClr val="accent1"/>
              </a:buClr>
              <a:buSzPct val="110000"/>
              <a:buFont typeface="Arial MT"/>
              <a:buChar char="•"/>
            </a:pPr>
            <a:endParaRPr lang="el-GR" sz="1800" spc="-5" dirty="0">
              <a:cs typeface="Calibri"/>
            </a:endParaRPr>
          </a:p>
        </p:txBody>
      </p:sp>
      <p:sp>
        <p:nvSpPr>
          <p:cNvPr id="7" name="5 - Τίτλος"/>
          <p:cNvSpPr txBox="1">
            <a:spLocks/>
          </p:cNvSpPr>
          <p:nvPr/>
        </p:nvSpPr>
        <p:spPr>
          <a:xfrm>
            <a:off x="72008" y="44624"/>
            <a:ext cx="889248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Χαμηλής κακοήθειας </a:t>
            </a:r>
            <a:r>
              <a:rPr kumimoji="0" lang="el-G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μυοϊνοβλαστικό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σάρκωμα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5076056" y="119675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1.122Β </a:t>
            </a:r>
            <a:r>
              <a:rPr lang="en-US" dirty="0"/>
              <a:t>WHO page 113</a:t>
            </a:r>
            <a:endParaRPr lang="el-GR" dirty="0"/>
          </a:p>
        </p:txBody>
      </p:sp>
      <p:sp>
        <p:nvSpPr>
          <p:cNvPr id="10" name="object 2"/>
          <p:cNvSpPr txBox="1"/>
          <p:nvPr/>
        </p:nvSpPr>
        <p:spPr>
          <a:xfrm>
            <a:off x="575048" y="5610289"/>
            <a:ext cx="8496944" cy="1131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b="1" dirty="0">
              <a:cs typeface="Calibri"/>
            </a:endParaRPr>
          </a:p>
          <a:p>
            <a:pPr marL="12700">
              <a:lnSpc>
                <a:spcPts val="2150"/>
              </a:lnSpc>
            </a:pPr>
            <a:r>
              <a:rPr b="1" spc="-5" dirty="0">
                <a:cs typeface="Calibri"/>
              </a:rPr>
              <a:t>Aνοσοφαινότυπος:</a:t>
            </a:r>
            <a:r>
              <a:rPr b="1" spc="-20" dirty="0">
                <a:cs typeface="Calibri"/>
              </a:rPr>
              <a:t> </a:t>
            </a:r>
            <a:r>
              <a:rPr lang="el-GR" b="1" spc="-20" dirty="0">
                <a:cs typeface="Calibri"/>
              </a:rPr>
              <a:t>διάχυτη έκφραση </a:t>
            </a:r>
            <a:r>
              <a:rPr b="1" dirty="0">
                <a:cs typeface="Calibri"/>
              </a:rPr>
              <a:t>SMA+</a:t>
            </a:r>
            <a:r>
              <a:rPr lang="el-GR" b="1" dirty="0">
                <a:cs typeface="Calibri"/>
              </a:rPr>
              <a:t> ή/και </a:t>
            </a:r>
            <a:r>
              <a:rPr b="1" spc="-5" dirty="0" err="1">
                <a:cs typeface="Calibri"/>
              </a:rPr>
              <a:t>desmin</a:t>
            </a:r>
            <a:r>
              <a:rPr b="1" spc="-5" dirty="0">
                <a:cs typeface="Arial"/>
              </a:rPr>
              <a:t>±</a:t>
            </a:r>
            <a:r>
              <a:rPr b="1" spc="-5" dirty="0">
                <a:cs typeface="Calibri"/>
              </a:rPr>
              <a:t>,</a:t>
            </a:r>
            <a:r>
              <a:rPr b="1" spc="-25" dirty="0">
                <a:cs typeface="Calibri"/>
              </a:rPr>
              <a:t> </a:t>
            </a:r>
            <a:r>
              <a:rPr b="1" spc="-5" dirty="0" err="1">
                <a:cs typeface="Calibri"/>
              </a:rPr>
              <a:t>calponin</a:t>
            </a:r>
            <a:r>
              <a:rPr b="1" spc="-5" dirty="0">
                <a:cs typeface="Calibri"/>
              </a:rPr>
              <a:t>+</a:t>
            </a:r>
            <a:endParaRPr b="1" dirty="0">
              <a:cs typeface="Calibri"/>
            </a:endParaRPr>
          </a:p>
          <a:p>
            <a:pPr marL="12700">
              <a:lnSpc>
                <a:spcPts val="2150"/>
              </a:lnSpc>
            </a:pPr>
            <a:r>
              <a:rPr b="1" dirty="0">
                <a:solidFill>
                  <a:schemeClr val="accent1"/>
                </a:solidFill>
                <a:cs typeface="Calibri"/>
              </a:rPr>
              <a:t>30%</a:t>
            </a:r>
            <a:r>
              <a:rPr b="1" spc="-10" dirty="0">
                <a:solidFill>
                  <a:schemeClr val="accent1"/>
                </a:solidFill>
                <a:cs typeface="Calibri"/>
              </a:rPr>
              <a:t> β-</a:t>
            </a:r>
            <a:r>
              <a:rPr b="1" spc="-10" dirty="0" err="1">
                <a:solidFill>
                  <a:schemeClr val="accent1"/>
                </a:solidFill>
                <a:cs typeface="Calibri"/>
              </a:rPr>
              <a:t>catenin</a:t>
            </a:r>
            <a:r>
              <a:rPr b="1" spc="-20" dirty="0">
                <a:solidFill>
                  <a:schemeClr val="accent1"/>
                </a:solidFill>
                <a:cs typeface="Calibri"/>
              </a:rPr>
              <a:t> </a:t>
            </a:r>
            <a:r>
              <a:rPr b="1" dirty="0">
                <a:solidFill>
                  <a:schemeClr val="accent1"/>
                </a:solidFill>
                <a:cs typeface="Calibri"/>
              </a:rPr>
              <a:t>+</a:t>
            </a:r>
            <a:endParaRPr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pc="-5" dirty="0">
                <a:cs typeface="Calibri"/>
              </a:rPr>
              <a:t>h-</a:t>
            </a:r>
            <a:r>
              <a:rPr spc="-5" dirty="0" err="1">
                <a:cs typeface="Calibri"/>
              </a:rPr>
              <a:t>caldesmon</a:t>
            </a:r>
            <a:r>
              <a:rPr spc="-10" dirty="0">
                <a:cs typeface="Calibri"/>
              </a:rPr>
              <a:t>,</a:t>
            </a:r>
            <a:r>
              <a:rPr spc="-35" dirty="0">
                <a:cs typeface="Calibri"/>
              </a:rPr>
              <a:t> </a:t>
            </a:r>
            <a:r>
              <a:rPr dirty="0">
                <a:cs typeface="Calibri"/>
              </a:rPr>
              <a:t>S-100, </a:t>
            </a:r>
            <a:r>
              <a:rPr spc="-5" dirty="0">
                <a:cs typeface="Calibri"/>
              </a:rPr>
              <a:t>CD34,</a:t>
            </a:r>
            <a:r>
              <a:rPr dirty="0">
                <a:cs typeface="Calibri"/>
              </a:rPr>
              <a:t> </a:t>
            </a:r>
            <a:r>
              <a:rPr spc="-5" dirty="0">
                <a:cs typeface="Calibri"/>
              </a:rPr>
              <a:t>CD99, </a:t>
            </a:r>
            <a:r>
              <a:rPr dirty="0">
                <a:cs typeface="Calibri"/>
              </a:rPr>
              <a:t>ALK, </a:t>
            </a:r>
            <a:r>
              <a:rPr spc="5" dirty="0">
                <a:cs typeface="Calibri"/>
              </a:rPr>
              <a:t>EMA,</a:t>
            </a:r>
            <a:r>
              <a:rPr spc="15" dirty="0">
                <a:cs typeface="Calibri"/>
              </a:rPr>
              <a:t> </a:t>
            </a:r>
            <a:r>
              <a:rPr spc="-15" dirty="0" err="1">
                <a:cs typeface="Calibri"/>
              </a:rPr>
              <a:t>myogen</a:t>
            </a:r>
            <a:r>
              <a:rPr lang="en-US" spc="-15" dirty="0" err="1">
                <a:cs typeface="Calibri"/>
              </a:rPr>
              <a:t>in</a:t>
            </a:r>
            <a:r>
              <a:rPr spc="-15" dirty="0">
                <a:cs typeface="Calibri"/>
              </a:rPr>
              <a:t>:</a:t>
            </a:r>
            <a:r>
              <a:rPr spc="-20" dirty="0">
                <a:cs typeface="Calibri"/>
              </a:rPr>
              <a:t> </a:t>
            </a:r>
            <a:r>
              <a:rPr b="1" dirty="0">
                <a:cs typeface="Calibri"/>
              </a:rPr>
              <a:t>-</a:t>
            </a:r>
          </a:p>
        </p:txBody>
      </p:sp>
      <p:pic>
        <p:nvPicPr>
          <p:cNvPr id="61442" name="Picture 2" descr="C:\Users\User\Desktop\Ινοβλστικός\1.22bwh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48680"/>
            <a:ext cx="4392488" cy="3096344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4427984" y="3275692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/>
              <a:t>Δεσμίνη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6228184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- Τίτλος"/>
          <p:cNvSpPr txBox="1">
            <a:spLocks/>
          </p:cNvSpPr>
          <p:nvPr/>
        </p:nvSpPr>
        <p:spPr>
          <a:xfrm>
            <a:off x="72008" y="92288"/>
            <a:ext cx="889248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Χαμηλής κακοήθειας </a:t>
            </a:r>
            <a:r>
              <a:rPr kumimoji="0" lang="el-GR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μυοϊνοβλαστικό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rPr>
              <a:t> σάρκωμα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11560" y="908720"/>
            <a:ext cx="2592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Κριτήρια διάγνωσης: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Διαφορική διάγνωση: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987824" y="836712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/>
              <a:t>Ευρεία διήθηση γραμμωτού μυός </a:t>
            </a:r>
          </a:p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Κυτταροβριθές</a:t>
            </a:r>
            <a:r>
              <a:rPr lang="el-GR" b="1" dirty="0"/>
              <a:t> </a:t>
            </a:r>
            <a:r>
              <a:rPr lang="el-GR" b="1" dirty="0" err="1"/>
              <a:t>ατρακτοκυτταρικό</a:t>
            </a:r>
            <a:r>
              <a:rPr lang="el-GR" b="1" dirty="0"/>
              <a:t> </a:t>
            </a:r>
            <a:r>
              <a:rPr lang="el-GR" b="1" dirty="0" err="1"/>
              <a:t>δεσμιδωτό</a:t>
            </a:r>
            <a:r>
              <a:rPr lang="el-GR" b="1" dirty="0"/>
              <a:t> </a:t>
            </a:r>
            <a:r>
              <a:rPr lang="el-GR" dirty="0"/>
              <a:t>νεόπλασμα με τουλάχιστον </a:t>
            </a:r>
            <a:r>
              <a:rPr lang="el-GR" b="1" dirty="0"/>
              <a:t>εστιακή μέτρια </a:t>
            </a:r>
            <a:r>
              <a:rPr lang="el-GR" b="1" dirty="0" err="1"/>
              <a:t>ατυπία</a:t>
            </a:r>
            <a:endParaRPr lang="el-GR" b="1" dirty="0"/>
          </a:p>
          <a:p>
            <a:pPr marL="360363" indent="-360363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n-US" b="1" dirty="0"/>
              <a:t>SMA+/-</a:t>
            </a:r>
            <a:r>
              <a:rPr lang="el-GR" b="1" dirty="0"/>
              <a:t> </a:t>
            </a:r>
            <a:r>
              <a:rPr lang="el-GR" b="1" dirty="0" err="1"/>
              <a:t>δεσμίνη</a:t>
            </a:r>
            <a:r>
              <a:rPr lang="el-GR" b="1" dirty="0"/>
              <a:t> διάχυτα 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987824" y="3147933"/>
            <a:ext cx="59046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Δεσμοειδής</a:t>
            </a:r>
            <a:r>
              <a:rPr lang="el-GR" b="1" dirty="0"/>
              <a:t> ινωμάτωση (απουσία πυρηνικής </a:t>
            </a:r>
            <a:r>
              <a:rPr lang="el-GR" b="1" dirty="0" err="1"/>
              <a:t>ατυπίας</a:t>
            </a:r>
            <a:r>
              <a:rPr lang="el-GR" b="1" dirty="0"/>
              <a:t>, απουσία διάχυτης έκφρασης </a:t>
            </a:r>
            <a:r>
              <a:rPr lang="en-US" b="1" dirty="0" err="1"/>
              <a:t>desmin</a:t>
            </a:r>
            <a:r>
              <a:rPr lang="el-GR" b="1" dirty="0"/>
              <a:t> </a:t>
            </a:r>
            <a:r>
              <a:rPr lang="el-GR" dirty="0"/>
              <a:t>– πυρηνική β-</a:t>
            </a:r>
            <a:r>
              <a:rPr lang="en-US" dirty="0" err="1"/>
              <a:t>catenin</a:t>
            </a:r>
            <a:r>
              <a:rPr lang="en-US" dirty="0"/>
              <a:t> </a:t>
            </a:r>
            <a:r>
              <a:rPr lang="el-GR" dirty="0"/>
              <a:t>όχι βοηθητική)</a:t>
            </a:r>
          </a:p>
          <a:p>
            <a:pPr marL="360363" indent="-36036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dirty="0"/>
          </a:p>
          <a:p>
            <a:pPr marL="360363" indent="-36036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Λειομυοσάρκωμα</a:t>
            </a:r>
            <a:r>
              <a:rPr lang="el-GR" dirty="0"/>
              <a:t> (</a:t>
            </a:r>
            <a:r>
              <a:rPr lang="el-GR" dirty="0" err="1"/>
              <a:t>ηωσινόφιλο</a:t>
            </a:r>
            <a:r>
              <a:rPr lang="el-GR" dirty="0"/>
              <a:t> κυτταρόπλασμα, πυρήνες </a:t>
            </a:r>
            <a:r>
              <a:rPr lang="en-US" dirty="0"/>
              <a:t>“</a:t>
            </a:r>
            <a:r>
              <a:rPr lang="el-GR" dirty="0"/>
              <a:t>δίκην πούρου</a:t>
            </a:r>
            <a:r>
              <a:rPr lang="en-US" dirty="0"/>
              <a:t>”</a:t>
            </a:r>
            <a:r>
              <a:rPr lang="el-GR" dirty="0"/>
              <a:t>, </a:t>
            </a:r>
            <a:r>
              <a:rPr lang="en-US" dirty="0"/>
              <a:t>h </a:t>
            </a:r>
            <a:r>
              <a:rPr lang="en-US" dirty="0" err="1"/>
              <a:t>caldesmon</a:t>
            </a:r>
            <a:r>
              <a:rPr lang="en-US" dirty="0"/>
              <a:t> + </a:t>
            </a:r>
            <a:endParaRPr lang="el-GR" dirty="0"/>
          </a:p>
          <a:p>
            <a:pPr marL="360363" indent="-36036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n-US" dirty="0"/>
          </a:p>
          <a:p>
            <a:pPr marL="360363" indent="-360363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b="1" dirty="0" err="1"/>
              <a:t>Ινοσάρκωμα</a:t>
            </a:r>
            <a:r>
              <a:rPr lang="el-GR" dirty="0"/>
              <a:t> (απουσία σαφούς </a:t>
            </a:r>
            <a:r>
              <a:rPr lang="el-GR" dirty="0" err="1"/>
              <a:t>μυοϊνοβλαστικού</a:t>
            </a:r>
            <a:r>
              <a:rPr lang="el-GR" dirty="0"/>
              <a:t> </a:t>
            </a:r>
            <a:r>
              <a:rPr lang="el-GR" dirty="0" err="1"/>
              <a:t>φαινότυπου</a:t>
            </a:r>
            <a:r>
              <a:rPr lang="el-GR" dirty="0"/>
              <a:t>)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156176" y="6429236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2020</a:t>
            </a:r>
            <a:endParaRPr lang="en-US" sz="1100" i="1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</a:t>
            </a:r>
            <a:r>
              <a:rPr lang="el-GR" sz="1100" i="1" dirty="0">
                <a:solidFill>
                  <a:schemeClr val="accent1"/>
                </a:solidFill>
              </a:rPr>
              <a:t> 20</a:t>
            </a:r>
            <a:r>
              <a:rPr lang="en-US" sz="1100" i="1" dirty="0">
                <a:solidFill>
                  <a:schemeClr val="accent1"/>
                </a:solidFill>
              </a:rPr>
              <a:t>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236304"/>
            <a:ext cx="8041372" cy="528400"/>
          </a:xfrm>
        </p:spPr>
        <p:txBody>
          <a:bodyPr/>
          <a:lstStyle/>
          <a:p>
            <a:pPr algn="ctr"/>
            <a:r>
              <a:rPr lang="el-GR" dirty="0"/>
              <a:t>Επιφανειακός </a:t>
            </a:r>
            <a:r>
              <a:rPr lang="en-US" dirty="0"/>
              <a:t>CD34+</a:t>
            </a:r>
            <a:r>
              <a:rPr lang="el-GR" dirty="0"/>
              <a:t> </a:t>
            </a:r>
            <a:r>
              <a:rPr lang="el-GR" dirty="0" err="1"/>
              <a:t>ινοβλαστικός</a:t>
            </a:r>
            <a:r>
              <a:rPr lang="el-GR" dirty="0"/>
              <a:t> όγκος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683568" y="1485939"/>
            <a:ext cx="40324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Ορισμός: 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Εντόπιση: 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Κλινική Εικόνα: </a:t>
            </a: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endParaRPr lang="el-GR" b="1" dirty="0">
              <a:solidFill>
                <a:schemeClr val="accent1"/>
              </a:solidFill>
            </a:endParaRPr>
          </a:p>
          <a:p>
            <a:r>
              <a:rPr lang="el-GR" b="1" dirty="0">
                <a:solidFill>
                  <a:schemeClr val="accent1"/>
                </a:solidFill>
              </a:rPr>
              <a:t>Ηλικία: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763688" y="1485939"/>
            <a:ext cx="691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Χαμηλής κακοήθειας </a:t>
            </a:r>
            <a:r>
              <a:rPr lang="el-GR" dirty="0"/>
              <a:t>νεόπλασμα </a:t>
            </a:r>
            <a:r>
              <a:rPr lang="el-GR" b="1" dirty="0"/>
              <a:t>δέρματος</a:t>
            </a:r>
            <a:r>
              <a:rPr lang="el-GR" dirty="0"/>
              <a:t> και υποδορίου ιστού με ανάπτυξη </a:t>
            </a:r>
            <a:r>
              <a:rPr lang="el-GR" b="1" dirty="0" err="1"/>
              <a:t>ατρακτόμορφων</a:t>
            </a:r>
            <a:r>
              <a:rPr lang="el-GR" b="1" dirty="0"/>
              <a:t> ή </a:t>
            </a:r>
            <a:r>
              <a:rPr lang="el-GR" b="1" dirty="0" err="1"/>
              <a:t>επιθηλιοειδών</a:t>
            </a:r>
            <a:r>
              <a:rPr lang="el-GR" b="1" dirty="0"/>
              <a:t> κυττάρων </a:t>
            </a:r>
            <a:r>
              <a:rPr lang="el-GR" dirty="0"/>
              <a:t>με άφθονα </a:t>
            </a:r>
            <a:r>
              <a:rPr lang="el-GR" dirty="0" err="1"/>
              <a:t>ηωσινόφιλο</a:t>
            </a:r>
            <a:r>
              <a:rPr lang="el-GR" dirty="0"/>
              <a:t> κυτταρόπλασμα, </a:t>
            </a:r>
            <a:r>
              <a:rPr lang="el-GR" b="1" dirty="0"/>
              <a:t>έντονο πυρηνικό </a:t>
            </a:r>
            <a:r>
              <a:rPr lang="el-GR" b="1" dirty="0" err="1"/>
              <a:t>πλειομορφισμό</a:t>
            </a:r>
            <a:r>
              <a:rPr lang="el-GR" dirty="0"/>
              <a:t>, </a:t>
            </a:r>
            <a:r>
              <a:rPr lang="el-GR" b="1" dirty="0"/>
              <a:t>σπάνιες μιτώσεις</a:t>
            </a:r>
            <a:r>
              <a:rPr lang="el-GR" dirty="0"/>
              <a:t>, </a:t>
            </a:r>
            <a:r>
              <a:rPr lang="el-GR" b="1" dirty="0"/>
              <a:t>διάχυτη έκφραση </a:t>
            </a:r>
            <a:r>
              <a:rPr lang="en-US" b="1" dirty="0"/>
              <a:t>CD34</a:t>
            </a:r>
            <a:r>
              <a:rPr lang="el-GR" b="1" dirty="0"/>
              <a:t> </a:t>
            </a:r>
            <a:r>
              <a:rPr lang="el-GR" dirty="0"/>
              <a:t>και </a:t>
            </a:r>
            <a:r>
              <a:rPr lang="el-GR" b="1" dirty="0"/>
              <a:t>συχνή ανώμαλη έκφραση κερατινών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979712" y="3430155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Κάτω άκρα &gt; άνω άκρα &gt; κορμό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411760" y="4284959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Βραδέως αναπτυσσόμενος όγκος, συνήθως &lt;5εκ.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547664" y="5302363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Μέσης ηλικίας άτομα, Α&gt;Γ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012160" y="6623774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100" i="1" dirty="0">
                <a:solidFill>
                  <a:schemeClr val="accent1"/>
                </a:solidFill>
              </a:rPr>
              <a:t> 2020</a:t>
            </a:r>
            <a:endParaRPr lang="en-US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1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Θέμα1</Template>
  <TotalTime>1853</TotalTime>
  <Words>8876</Words>
  <Application>Microsoft Office PowerPoint</Application>
  <PresentationFormat>On-screen Show (4:3)</PresentationFormat>
  <Paragraphs>1741</Paragraphs>
  <Slides>136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4" baseType="lpstr">
      <vt:lpstr>Arial</vt:lpstr>
      <vt:lpstr>Arial MT</vt:lpstr>
      <vt:lpstr>Calibri</vt:lpstr>
      <vt:lpstr>Catamaran</vt:lpstr>
      <vt:lpstr>Catamaran Thin</vt:lpstr>
      <vt:lpstr>Times New Roman</vt:lpstr>
      <vt:lpstr>Wingdings</vt:lpstr>
      <vt:lpstr>Θέμα1</vt:lpstr>
      <vt:lpstr>PowerPoint Presentation</vt:lpstr>
      <vt:lpstr>PowerPoint Presentation</vt:lpstr>
      <vt:lpstr>PowerPoint Presentation</vt:lpstr>
      <vt:lpstr>Οζώδης περιτονιΐτιδα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ΕΝΔΑΓΓΕΙΑΚΗ ΟΖΩΔΗΣ ΠΕΡΙΤΟΝΙΪΤΙΔΑ</vt:lpstr>
      <vt:lpstr>ΟΖΩΔΗΣ ΠΕΡΙΤΟΝΙΪΤΙΔΑ-ΚΡΙΤΗΡΙΑ ΔΙΑΓΝΩΣΗΣ</vt:lpstr>
      <vt:lpstr>Υπερπλαστική περιτονιίτιδα – Υπερπλαστική μυοσίτιδα</vt:lpstr>
      <vt:lpstr>Υπερπλαστική περιτονιίτιδα</vt:lpstr>
      <vt:lpstr>Υπερπλαστική μυοσίτιδα</vt:lpstr>
      <vt:lpstr>Οστεοποιός Μυοσίτιδα και ινο-οστέινος ψευδόγκος των δακτύλων</vt:lpstr>
      <vt:lpstr>ΟΣΤΕΟΠΟΙΟΣ ΜΥΟΣΙΤΙΔΑ</vt:lpstr>
      <vt:lpstr>ΟΣΤΕΟΠΟΙΟΣ ΜΥΟΣΙΤΙΔΑ</vt:lpstr>
      <vt:lpstr>ΟΣΤΕΟΠΟΙΟΣ ΜΥΟΣΙΤΙΔΑ</vt:lpstr>
      <vt:lpstr>ΟΣΤΕΟΠΟΙΟΣ ΜΥΟΣΙΤΙΔΑ-ΚΡΙΤΗΡΙΑ ΔΙΑΓΝΩΣΗΣ</vt:lpstr>
      <vt:lpstr>PowerPoint Presentation</vt:lpstr>
      <vt:lpstr>ΙΝΟ-ΟΣΤΕΪΝΟΣ ΨΕΥΔΟ-ΟΓΚΟΣ ΤΩΝ ΔΑΚΤΥΛΩΝ</vt:lpstr>
      <vt:lpstr>PowerPoint Presentation</vt:lpstr>
      <vt:lpstr>Ισχαιμική περιτονιίτις</vt:lpstr>
      <vt:lpstr>Ισχαιμική περιτονιίτις  - Ιστολογία (Ι)</vt:lpstr>
      <vt:lpstr>ΕΛΑΣΤΟΪΝΩΜΑ</vt:lpstr>
      <vt:lpstr>ΕΛΑΣΤΟΪΝΩΜΑ</vt:lpstr>
      <vt:lpstr>ΙΝΩΜΑ ΤΕΝΟΝΤΙΩΝ ΕΛΥΤΡΩΝ</vt:lpstr>
      <vt:lpstr>PowerPoint Presentation</vt:lpstr>
      <vt:lpstr>ΙΝΩΜΑ ΤΕΝΟΝΤΙΩΝ ΕΛΥΤΡΩΝ</vt:lpstr>
      <vt:lpstr>ΔΕΣΜΟΠΛΑΣΤΙΚΟ ΙΝΟΒΛΑΣΤΩΜΑ</vt:lpstr>
      <vt:lpstr>ΔΕΣΜΟΠΛΑΣΤΙΚΟ ΙΝΟΒΛΑΣΤΩΜΑ</vt:lpstr>
      <vt:lpstr>ΔΕΣΜΟΠΛΑΣΤΙΚΟ ΙΝΟΒΛΑΣΤΩΜΑ</vt:lpstr>
      <vt:lpstr>ΚΑΛΟΗΘΕΙΣ ΣΤΡΩΜΑΤΙΚΟΙ ΟΓΚΟΙ ΓΕΝΝΗΤΙΚΟΥ ΣΥΣΤΗΜΑΤΟΣ</vt:lpstr>
      <vt:lpstr>Μυοϊνοβλάστωμα</vt:lpstr>
      <vt:lpstr>PowerPoint Presentation</vt:lpstr>
      <vt:lpstr>PowerPoint Presentation</vt:lpstr>
      <vt:lpstr>PowerPoint Presentation</vt:lpstr>
      <vt:lpstr>Αγγειομυοϊνοβλάστωμα</vt:lpstr>
      <vt:lpstr>Αγγειομυοϊνοβλάστωμα</vt:lpstr>
      <vt:lpstr>Αγγειομυοϊνοβλάστωμα - Ανοσοφαινότυπος</vt:lpstr>
      <vt:lpstr>Αγγειομυοϊνοβλάστωμα – Κριτήρια Διάγνωσης</vt:lpstr>
      <vt:lpstr>Κυτταροβριθές Αγγειοϊνωμα</vt:lpstr>
      <vt:lpstr>Κυτταροβριθές Αγγειοϊνωμα</vt:lpstr>
      <vt:lpstr>Κυτταροβριθές Αγγειοϊνωμα</vt:lpstr>
      <vt:lpstr>Κυτταροβριθές Αγγειοΐνωμα</vt:lpstr>
      <vt:lpstr>PowerPoint Presentation</vt:lpstr>
      <vt:lpstr>Διαφορική διάγνωση στρωματικών όγκων  γεννητικού συστήματος</vt:lpstr>
      <vt:lpstr>Αγγειοΐνωμα μαλακών μορίων</vt:lpstr>
      <vt:lpstr>Αγγειοΐνωμα μαλακών μορίων– Ιστολογική εικόνα</vt:lpstr>
      <vt:lpstr>PowerPoint Presentation</vt:lpstr>
      <vt:lpstr>Αγγειοΐνωμα μαλακών μορίων</vt:lpstr>
      <vt:lpstr>EWSR1 – SMAD3 θετικός ινοβλαστικός όγκος (Νέα οντότητα κατά WHO 2020)</vt:lpstr>
      <vt:lpstr>PowerPoint Presentation</vt:lpstr>
      <vt:lpstr>EWSR1 – SMAD3 θετικός ινοβλαστικός όγκος</vt:lpstr>
      <vt:lpstr>Ασβεστοποιούμενο Απονευρωτικό Ίνωμα </vt:lpstr>
      <vt:lpstr>PowerPoint Presentation</vt:lpstr>
      <vt:lpstr>PowerPoint Presentation</vt:lpstr>
      <vt:lpstr>Ίνωμα τύπου αυχένα </vt:lpstr>
      <vt:lpstr>PowerPoint Presentation</vt:lpstr>
      <vt:lpstr>PowerPoint Presentation</vt:lpstr>
      <vt:lpstr>PowerPoint Presentation</vt:lpstr>
      <vt:lpstr>Ίνωμα επί συνδρόμου Gardner</vt:lpstr>
      <vt:lpstr>Ίνωμα επί συνδρόμου Gardner – Ιστολογική εικόνα </vt:lpstr>
      <vt:lpstr>PowerPoint Presentation</vt:lpstr>
      <vt:lpstr>PowerPoint Presentation</vt:lpstr>
      <vt:lpstr>PowerPoint Presentation</vt:lpstr>
      <vt:lpstr>Παλαμιαία / Πελματιαία Ινωμάτωση</vt:lpstr>
      <vt:lpstr>PowerPoint Presentation</vt:lpstr>
      <vt:lpstr>Δεσμοειδούς τύπου ινωμάτωση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Λιποϊνωμάτωση </vt:lpstr>
      <vt:lpstr>Λιποϊνωμάτωση – Διαφορική διάγνωση  </vt:lpstr>
      <vt:lpstr>Ινομύξωμα των άκρων </vt:lpstr>
      <vt:lpstr>Ινομύξωμα των άκρων – Ιστολογική εικόνα  </vt:lpstr>
      <vt:lpstr>PowerPoint Presentation</vt:lpstr>
      <vt:lpstr>Μονήρης ινώδης όγκος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Φλεγμονώδης Μυοϊνοβλαστικός όγκος – Ιστολογική εικόνα (Ι)</vt:lpstr>
      <vt:lpstr>Φλεγμονώδης μυοϊνοβλαστικός όγκος</vt:lpstr>
      <vt:lpstr>Επιθηλιοειδές φλεγμονώδες μυοϊνοβλαστικό σάρκωμα </vt:lpstr>
      <vt:lpstr>Φλεγμονώδης μυοϊνοβλαστικός όγκος – Γονότυπος (Ι)</vt:lpstr>
      <vt:lpstr>PowerPoint Presentation</vt:lpstr>
      <vt:lpstr>Χαμηλής κακοήθειας μυοϊνοβλαστικό σάρκωμα </vt:lpstr>
      <vt:lpstr>Χαμηλής κακοήθειας μυοϊνοβλαστικό σάρκωμα</vt:lpstr>
      <vt:lpstr>PowerPoint Presentation</vt:lpstr>
      <vt:lpstr>PowerPoint Presentation</vt:lpstr>
      <vt:lpstr>Επιφανειακός CD34+ ινοβλαστικός όγκος</vt:lpstr>
      <vt:lpstr>Επιφανειακός CD34+ ινοβλαστικός όγκος – Ιστολογική εικόνα</vt:lpstr>
      <vt:lpstr>Επιφανειακός CD34+ ινοβλαστικός όγκος - Ανοσοφαινότυπος</vt:lpstr>
      <vt:lpstr>PowerPoint Presentation</vt:lpstr>
      <vt:lpstr>Μυξοφλεγμονώδες ινοβλαστικό σάρκωμα (MIFS)</vt:lpstr>
      <vt:lpstr>Μυξοφλεγμονώδες ινοβλαστικό σάρκωμα (MIFS) – Ιστολογική εικόνα (Ι)</vt:lpstr>
      <vt:lpstr>Μυξοφλεγμονώδες ινοβλαστικό σάρκωμα (MIFS) – Ιστολογική εικόνα (ΙΙ)</vt:lpstr>
      <vt:lpstr>PowerPoint Presentation</vt:lpstr>
      <vt:lpstr>Νεογνικό Ινοσάρκωμα</vt:lpstr>
      <vt:lpstr>PowerPoint Presentation</vt:lpstr>
      <vt:lpstr>PowerPoint Presentation</vt:lpstr>
      <vt:lpstr>PowerPoint Presentation</vt:lpstr>
      <vt:lpstr>Έκφραση PanΤRK σε νεογνικό ινοσάρκωμα</vt:lpstr>
      <vt:lpstr>Ινοσάρκωμα τύπου ενήλικος</vt:lpstr>
      <vt:lpstr>PowerPoint Presentation</vt:lpstr>
      <vt:lpstr>PowerPoint Presentation</vt:lpstr>
      <vt:lpstr>ΣΥΓΚΡΙΣΗ ΙΣΤΟΛΟΓΙΚΩΝ ΧΑΡΑΚΤΗΡΙΣΤΙΚΩΝ</vt:lpstr>
      <vt:lpstr>Μυξοϊνοσάρκωμα</vt:lpstr>
      <vt:lpstr>PowerPoint Presentation</vt:lpstr>
      <vt:lpstr>PowerPoint Presentation</vt:lpstr>
      <vt:lpstr>PowerPoint Presentation</vt:lpstr>
      <vt:lpstr>Μυξοϊνοσάρκωμα</vt:lpstr>
      <vt:lpstr>Χαμηλής κακοήθειας ινομυξοειδές σάρκωμα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Χαμηλής κακοήθειας ινομυξοειδές σάρκωμα</vt:lpstr>
      <vt:lpstr>Σκληρυντικό επιθηλιοειδές ινοσάρκωμα</vt:lpstr>
      <vt:lpstr>PowerPoint Presentation</vt:lpstr>
      <vt:lpstr>Σκληρυντικό επιθηλιοειδές ινοσάρκωμα</vt:lpstr>
      <vt:lpstr>PowerPoint Presentation</vt:lpstr>
      <vt:lpstr>PowerPoint Presentation</vt:lpstr>
      <vt:lpstr>Μηνύματα για το σπίτι (I)</vt:lpstr>
      <vt:lpstr>PowerPoint Presentation</vt:lpstr>
      <vt:lpstr>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Penelope Korkolopoulou</cp:lastModifiedBy>
  <cp:revision>194</cp:revision>
  <dcterms:created xsi:type="dcterms:W3CDTF">2022-02-14T10:22:11Z</dcterms:created>
  <dcterms:modified xsi:type="dcterms:W3CDTF">2024-02-16T13:08:32Z</dcterms:modified>
</cp:coreProperties>
</file>