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4"/>
  </p:notesMasterIdLst>
  <p:sldIdLst>
    <p:sldId id="256" r:id="rId2"/>
    <p:sldId id="329" r:id="rId3"/>
    <p:sldId id="330" r:id="rId4"/>
    <p:sldId id="260" r:id="rId5"/>
    <p:sldId id="261" r:id="rId6"/>
    <p:sldId id="262" r:id="rId7"/>
    <p:sldId id="331" r:id="rId8"/>
    <p:sldId id="264" r:id="rId9"/>
    <p:sldId id="405" r:id="rId10"/>
    <p:sldId id="406" r:id="rId11"/>
    <p:sldId id="407" r:id="rId12"/>
    <p:sldId id="269" r:id="rId13"/>
    <p:sldId id="408" r:id="rId14"/>
    <p:sldId id="409" r:id="rId15"/>
    <p:sldId id="410" r:id="rId16"/>
    <p:sldId id="273" r:id="rId17"/>
    <p:sldId id="411" r:id="rId18"/>
    <p:sldId id="412" r:id="rId19"/>
    <p:sldId id="277" r:id="rId20"/>
    <p:sldId id="278" r:id="rId21"/>
    <p:sldId id="413" r:id="rId22"/>
    <p:sldId id="279" r:id="rId23"/>
    <p:sldId id="414" r:id="rId24"/>
    <p:sldId id="415" r:id="rId25"/>
    <p:sldId id="416" r:id="rId26"/>
    <p:sldId id="281" r:id="rId27"/>
    <p:sldId id="285" r:id="rId28"/>
    <p:sldId id="286" r:id="rId29"/>
    <p:sldId id="287" r:id="rId30"/>
    <p:sldId id="288" r:id="rId31"/>
    <p:sldId id="417" r:id="rId32"/>
    <p:sldId id="291" r:id="rId33"/>
    <p:sldId id="292" r:id="rId34"/>
    <p:sldId id="418" r:id="rId35"/>
    <p:sldId id="294" r:id="rId36"/>
    <p:sldId id="419" r:id="rId37"/>
    <p:sldId id="297" r:id="rId38"/>
    <p:sldId id="298" r:id="rId39"/>
    <p:sldId id="420" r:id="rId40"/>
    <p:sldId id="300" r:id="rId41"/>
    <p:sldId id="421" r:id="rId42"/>
    <p:sldId id="422" r:id="rId43"/>
    <p:sldId id="423" r:id="rId44"/>
    <p:sldId id="304" r:id="rId45"/>
    <p:sldId id="424" r:id="rId46"/>
    <p:sldId id="425" r:id="rId47"/>
    <p:sldId id="426" r:id="rId48"/>
    <p:sldId id="427" r:id="rId49"/>
    <p:sldId id="428" r:id="rId50"/>
    <p:sldId id="429" r:id="rId51"/>
    <p:sldId id="430" r:id="rId52"/>
    <p:sldId id="312" r:id="rId53"/>
    <p:sldId id="314" r:id="rId54"/>
    <p:sldId id="431" r:id="rId55"/>
    <p:sldId id="432" r:id="rId56"/>
    <p:sldId id="316" r:id="rId57"/>
    <p:sldId id="433" r:id="rId58"/>
    <p:sldId id="434" r:id="rId59"/>
    <p:sldId id="435" r:id="rId60"/>
    <p:sldId id="436" r:id="rId61"/>
    <p:sldId id="437" r:id="rId62"/>
    <p:sldId id="438" r:id="rId63"/>
    <p:sldId id="439" r:id="rId64"/>
    <p:sldId id="440" r:id="rId65"/>
    <p:sldId id="441" r:id="rId66"/>
    <p:sldId id="442" r:id="rId67"/>
    <p:sldId id="443" r:id="rId68"/>
    <p:sldId id="444" r:id="rId69"/>
    <p:sldId id="333" r:id="rId70"/>
    <p:sldId id="334" r:id="rId71"/>
    <p:sldId id="335" r:id="rId72"/>
    <p:sldId id="336" r:id="rId73"/>
    <p:sldId id="337" r:id="rId74"/>
    <p:sldId id="338" r:id="rId75"/>
    <p:sldId id="339" r:id="rId76"/>
    <p:sldId id="340" r:id="rId77"/>
    <p:sldId id="343" r:id="rId78"/>
    <p:sldId id="345" r:id="rId79"/>
    <p:sldId id="346" r:id="rId80"/>
    <p:sldId id="347" r:id="rId81"/>
    <p:sldId id="350" r:id="rId82"/>
    <p:sldId id="348" r:id="rId83"/>
    <p:sldId id="349" r:id="rId84"/>
    <p:sldId id="354" r:id="rId85"/>
    <p:sldId id="351" r:id="rId86"/>
    <p:sldId id="352" r:id="rId87"/>
    <p:sldId id="353" r:id="rId88"/>
    <p:sldId id="357" r:id="rId89"/>
    <p:sldId id="358" r:id="rId90"/>
    <p:sldId id="359" r:id="rId91"/>
    <p:sldId id="365" r:id="rId92"/>
    <p:sldId id="361" r:id="rId93"/>
    <p:sldId id="362" r:id="rId94"/>
    <p:sldId id="363" r:id="rId95"/>
    <p:sldId id="364" r:id="rId96"/>
    <p:sldId id="367" r:id="rId97"/>
    <p:sldId id="368" r:id="rId98"/>
    <p:sldId id="369" r:id="rId99"/>
    <p:sldId id="370" r:id="rId100"/>
    <p:sldId id="371" r:id="rId101"/>
    <p:sldId id="372" r:id="rId102"/>
    <p:sldId id="373" r:id="rId103"/>
    <p:sldId id="374" r:id="rId104"/>
    <p:sldId id="375" r:id="rId105"/>
    <p:sldId id="376" r:id="rId106"/>
    <p:sldId id="377" r:id="rId107"/>
    <p:sldId id="378" r:id="rId108"/>
    <p:sldId id="379" r:id="rId109"/>
    <p:sldId id="380" r:id="rId110"/>
    <p:sldId id="381" r:id="rId111"/>
    <p:sldId id="382" r:id="rId112"/>
    <p:sldId id="383" r:id="rId113"/>
    <p:sldId id="386" r:id="rId114"/>
    <p:sldId id="387" r:id="rId115"/>
    <p:sldId id="388" r:id="rId116"/>
    <p:sldId id="389" r:id="rId117"/>
    <p:sldId id="390" r:id="rId118"/>
    <p:sldId id="392" r:id="rId119"/>
    <p:sldId id="393" r:id="rId120"/>
    <p:sldId id="394" r:id="rId121"/>
    <p:sldId id="396" r:id="rId122"/>
    <p:sldId id="395" r:id="rId123"/>
    <p:sldId id="445" r:id="rId124"/>
    <p:sldId id="397" r:id="rId125"/>
    <p:sldId id="398" r:id="rId126"/>
    <p:sldId id="399" r:id="rId127"/>
    <p:sldId id="401" r:id="rId128"/>
    <p:sldId id="402" r:id="rId129"/>
    <p:sldId id="403" r:id="rId130"/>
    <p:sldId id="404" r:id="rId131"/>
    <p:sldId id="446" r:id="rId132"/>
    <p:sldId id="447" r:id="rId133"/>
  </p:sldIdLst>
  <p:sldSz cx="12192000" cy="6858000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0129" autoAdjust="0"/>
  </p:normalViewPr>
  <p:slideViewPr>
    <p:cSldViewPr snapToGrid="0">
      <p:cViewPr varScale="1">
        <p:scale>
          <a:sx n="99" d="100"/>
          <a:sy n="99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53337-6EBB-4564-949F-65D95E340B38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3D531-C84A-4C58-AD02-8524CCA1C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2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70BA6-284B-4CD2-9159-603B31C5ED91}" type="slidenum">
              <a:rPr lang="el-GR" smtClean="0"/>
              <a:pPr/>
              <a:t>113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E408-22B8-45B7-B76A-E98D85969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37F95-7EEC-459A-9D75-41778356C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8BAB4-88BE-424B-B913-4ACEA38B6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138B3-645C-467B-94D0-F5FF496BE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3BFFB-94DB-486E-996E-0609A8603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8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8D22-CABA-464A-B27F-99718509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B7518-33C5-4E03-BB3A-9845B35B9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A12B2-7DD7-4C63-8120-A80BD4791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D173D-ECD1-4CC5-B314-AB13C02FF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1E6B5-57EF-4855-885C-5AC5DA2D7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70FB2-F071-40C8-B8E6-856AC3DB6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B21E2-C4B5-45D6-ABAD-7D247A4C4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65A5F-9509-44DC-97A8-D6BA57001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0198B-BA7E-4346-BDEB-DFA525363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E0703-E836-42CD-A36E-6592675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4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9410-C0BE-4980-8B9D-0F924460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5BE1B-46E8-47EF-A26A-E4CC55038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9C988-7825-476A-AB58-DB4AFCB3F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BF617-3758-4325-B0E4-44A8A604B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5449C-843D-4BB7-9D9B-10F03F89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6E734-5D9D-4D75-9D92-17789590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4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4E98-0E42-4401-AA79-A53EAEC02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035A8-C677-4001-B435-2B0C07808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5D3F2-A4EF-483C-98EA-A0955C775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FF09B-99B6-432F-9DA7-2E82B7A39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BE0DB-15DF-425F-B792-5CB665ED9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FDF4BA-FB2B-4740-A952-EE4B40A56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04C35C-B0BC-41E5-82DB-D43DB5AA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3A72CF-5D32-4B8A-B625-F5410CE84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8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ED73-1939-403F-95A4-B828862D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089835-8164-4D85-9E61-D245167A7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F393C1-EC1C-49AD-914C-5B4B9C6F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3E318-6A3A-449F-8B95-2B8A27EB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6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1AAF7-B170-4B03-8790-1C26EC92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D1D1C-FEDB-40A4-98A8-3C89B15C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8C199-69D5-4687-A9D3-BD244C17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4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B0E6-F161-414C-8A89-3411222BD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73145-3ACE-4535-A439-B047B841A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E9125-9E9D-419A-B33A-B8DB14D51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93279-A6A8-400B-8EEC-19C72492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C1856-5663-40A2-BAF5-93474112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E05E6-FEF2-40F2-80F1-A6F66932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3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1E554-B578-4C8F-85FB-7457D7EF0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953BAE-53F5-41ED-A962-30637BCB9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1D571-D029-4C07-99A3-F3F9378B4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B3C4E-9803-42AF-8201-577513393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BF2D8-B116-42C4-A5C4-B15494869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A2FC5-51CD-4639-A8CC-A081CE379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6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93FD-51EB-4539-9839-DDD875A0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067740-ED1E-495C-B53D-D82965D12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A2ABA-E85C-4D49-8FFF-DFFB51BBD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E6ABA-C9FE-4C59-9837-7FE521B26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E0180-62F5-4BEB-9AF2-2A1AB152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894C60-D64B-4443-BBA0-9C88C5070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5E778-5DAC-4FEB-AC21-3F1FF850C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34B54-D321-4FD8-A1B8-5D8A6DDC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C083B-43A6-44A0-B85C-2FCBC194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02AF-51B4-418C-8935-575C0360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07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;p2"/>
          <p:cNvGrpSpPr/>
          <p:nvPr/>
        </p:nvGrpSpPr>
        <p:grpSpPr>
          <a:xfrm>
            <a:off x="-1308100" y="-104133"/>
            <a:ext cx="15355125" cy="6962069"/>
            <a:chOff x="-981075" y="-78100"/>
            <a:chExt cx="11516344" cy="5221552"/>
          </a:xfrm>
        </p:grpSpPr>
        <p:sp>
          <p:nvSpPr>
            <p:cNvPr id="11" name="Google Shape;11;p2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133400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48601" y="18269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448201" y="-781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581024" y="334095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152450" y="131360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496375" y="316145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rot="10800000">
              <a:off x="7744475" y="-9"/>
              <a:ext cx="1027674" cy="752485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937200" y="4333433"/>
            <a:ext cx="66068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19184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748F-D2D9-47BF-A80C-E5B8AB70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2FB3A-04AD-45DF-9A05-C30B8CDEC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88A71-3F4A-4757-A6A7-291C4D855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588E-7F63-4E0A-BF00-33EEDDFD061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9A92A-8CA3-48E8-BB64-C74F15A9D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00E56-2363-4AA4-AE51-F77C0C1E8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CC98C-2BDD-467C-8EC6-186256757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3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740024" y="1052737"/>
            <a:ext cx="882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spc="-20" dirty="0">
                <a:solidFill>
                  <a:schemeClr val="bg1"/>
                </a:solidFill>
              </a:rPr>
              <a:t>ΙΝΟΒΛΑΣΤΙΚΟΙ</a:t>
            </a:r>
            <a:r>
              <a:rPr lang="en-US" sz="3200" b="1" spc="-20" dirty="0">
                <a:solidFill>
                  <a:schemeClr val="bg1"/>
                </a:solidFill>
              </a:rPr>
              <a:t> </a:t>
            </a:r>
            <a:r>
              <a:rPr lang="el-GR" sz="3200" b="1" spc="-20" dirty="0">
                <a:solidFill>
                  <a:schemeClr val="bg1"/>
                </a:solidFill>
              </a:rPr>
              <a:t>-</a:t>
            </a:r>
            <a:r>
              <a:rPr lang="en-US" sz="3200" b="1" spc="-20" dirty="0">
                <a:solidFill>
                  <a:schemeClr val="bg1"/>
                </a:solidFill>
              </a:rPr>
              <a:t> </a:t>
            </a:r>
            <a:r>
              <a:rPr lang="el-GR" sz="3200" b="1" spc="-20" dirty="0">
                <a:solidFill>
                  <a:schemeClr val="bg1"/>
                </a:solidFill>
              </a:rPr>
              <a:t>ΜΥΟΪΝΟΒΛΑΣΤΙΚΟΙ </a:t>
            </a:r>
            <a:r>
              <a:rPr lang="el-GR" sz="3200" b="1" spc="-35" dirty="0">
                <a:solidFill>
                  <a:schemeClr val="bg1"/>
                </a:solidFill>
              </a:rPr>
              <a:t>ΟΓΚΟΙ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3161928" y="3846527"/>
            <a:ext cx="5814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sz="2800" b="1" dirty="0" err="1">
                <a:solidFill>
                  <a:schemeClr val="bg1"/>
                </a:solidFill>
              </a:rPr>
              <a:t>Π.Κορκολοπούλου</a:t>
            </a:r>
            <a:endParaRPr lang="el-GR" sz="2800" b="1" dirty="0">
              <a:solidFill>
                <a:schemeClr val="bg1"/>
              </a:solidFill>
            </a:endParaRPr>
          </a:p>
          <a:p>
            <a:pPr algn="ctr" eaLnBrk="0" hangingPunct="0"/>
            <a:endParaRPr lang="el-GR" sz="2800" b="1" i="1" dirty="0">
              <a:solidFill>
                <a:schemeClr val="bg1"/>
              </a:solidFill>
            </a:endParaRPr>
          </a:p>
          <a:p>
            <a:pPr algn="ctr" eaLnBrk="0" hangingPunct="0"/>
            <a:r>
              <a:rPr lang="el-GR" sz="2800" b="1" i="1" dirty="0">
                <a:solidFill>
                  <a:schemeClr val="bg1"/>
                </a:solidFill>
              </a:rPr>
              <a:t>Α΄ Εργαστήριο Παθολογικής Ανατομικής Πανεπιστημίου Αθηνών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279576" y="2420888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 err="1"/>
              <a:t>Ψευδοσαρκωματώδεις</a:t>
            </a:r>
            <a:r>
              <a:rPr lang="el-GR" dirty="0"/>
              <a:t> αλλοιώσεις</a:t>
            </a:r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Ινωματώσεις (τοπικά υποτροπιάζουσες, μη </a:t>
            </a:r>
            <a:r>
              <a:rPr lang="el-GR" dirty="0" err="1"/>
              <a:t>μεθιστάμενες</a:t>
            </a:r>
            <a:r>
              <a:rPr lang="el-GR" dirty="0"/>
              <a:t>)</a:t>
            </a:r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Σαρκώματα με </a:t>
            </a:r>
            <a:r>
              <a:rPr lang="el-GR" dirty="0" err="1"/>
              <a:t>ινοβλαστικά</a:t>
            </a:r>
            <a:r>
              <a:rPr lang="el-GR" dirty="0"/>
              <a:t> ή/και </a:t>
            </a:r>
            <a:r>
              <a:rPr lang="el-GR" dirty="0" err="1"/>
              <a:t>μυοϊνοβλαστικά</a:t>
            </a:r>
            <a:r>
              <a:rPr lang="el-GR" dirty="0"/>
              <a:t> χαρακτηριστικά (χαμηλόβαθμα έως υψηλόβαθμα) </a:t>
            </a:r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354013" indent="-3540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 err="1"/>
              <a:t>Ινοβλαστικές</a:t>
            </a:r>
            <a:r>
              <a:rPr lang="el-GR" dirty="0"/>
              <a:t>/</a:t>
            </a:r>
            <a:r>
              <a:rPr lang="el-GR" dirty="0" err="1"/>
              <a:t>μυοϊνοβλαστικές</a:t>
            </a:r>
            <a:r>
              <a:rPr lang="el-GR" dirty="0"/>
              <a:t> αλλοιώσεις βρεφικής και παιδικής ηλικίας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7536160" y="6316578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3D1AF4D-5804-4418-B542-0109EF40A110}"/>
              </a:ext>
            </a:extLst>
          </p:cNvPr>
          <p:cNvSpPr txBox="1">
            <a:spLocks/>
          </p:cNvSpPr>
          <p:nvPr/>
        </p:nvSpPr>
        <p:spPr>
          <a:xfrm>
            <a:off x="2698009" y="401282"/>
            <a:ext cx="6795982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Ινοβλαστικοί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Μυοϊνοβλαστικοί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όγκοι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0" y="3819145"/>
            <a:ext cx="4571560" cy="1416413"/>
          </a:xfrm>
          <a:prstGeom prst="rect">
            <a:avLst/>
          </a:prstGeom>
          <a:solidFill>
            <a:schemeClr val="accent1"/>
          </a:solidFill>
          <a:ln w="9144">
            <a:solidFill>
              <a:srgbClr val="D9D9D9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 marR="124460" algn="ctr">
              <a:spcBef>
                <a:spcPts val="245"/>
              </a:spcBef>
            </a:pPr>
            <a:r>
              <a:rPr b="1" u="heavy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Μορφολογία 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σε </a:t>
            </a:r>
            <a:r>
              <a:rPr b="1" u="heavy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φάση ενεργοποίησης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: </a:t>
            </a:r>
            <a:r>
              <a:rPr b="1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κύτταρα ατρακτοειδή,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πρωτόπλασμα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15" dirty="0">
                <a:solidFill>
                  <a:schemeClr val="bg1"/>
                </a:solidFill>
                <a:cs typeface="Calibri"/>
              </a:rPr>
              <a:t>λίγο</a:t>
            </a:r>
            <a:r>
              <a:rPr b="1" spc="-40" dirty="0">
                <a:solidFill>
                  <a:schemeClr val="bg1"/>
                </a:solidFill>
                <a:cs typeface="Calibri"/>
              </a:rPr>
              <a:t> </a:t>
            </a:r>
            <a:r>
              <a:rPr b="1" dirty="0">
                <a:solidFill>
                  <a:schemeClr val="bg1"/>
                </a:solidFill>
                <a:cs typeface="Calibri"/>
              </a:rPr>
              <a:t>ή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dirty="0">
                <a:solidFill>
                  <a:schemeClr val="bg1"/>
                </a:solidFill>
                <a:cs typeface="Calibri"/>
              </a:rPr>
              <a:t>άφθονο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ηωσινόφιλο</a:t>
            </a:r>
            <a:r>
              <a:rPr b="1" spc="-15" dirty="0">
                <a:solidFill>
                  <a:schemeClr val="bg1"/>
                </a:solidFill>
                <a:cs typeface="Calibri"/>
              </a:rPr>
              <a:t> </a:t>
            </a:r>
            <a:r>
              <a:rPr b="1" dirty="0">
                <a:solidFill>
                  <a:schemeClr val="bg1"/>
                </a:solidFill>
                <a:cs typeface="Calibri"/>
              </a:rPr>
              <a:t>ή</a:t>
            </a:r>
            <a:r>
              <a:rPr b="1" spc="-4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βασίφιλο, </a:t>
            </a:r>
            <a:r>
              <a:rPr b="1" spc="-390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πυρήνας αραιοχρωματικός, </a:t>
            </a:r>
            <a:r>
              <a:rPr b="1" dirty="0">
                <a:solidFill>
                  <a:schemeClr val="bg1"/>
                </a:solidFill>
                <a:cs typeface="Calibri"/>
              </a:rPr>
              <a:t>ένα ή δύο </a:t>
            </a:r>
            <a:r>
              <a:rPr b="1" spc="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μικρά</a:t>
            </a:r>
            <a:r>
              <a:rPr b="1" spc="-2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πυρήνια,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ασαφή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κυτταρικά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όρια.</a:t>
            </a:r>
            <a:endParaRPr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784859"/>
            <a:ext cx="4499991" cy="30236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1985" y="784859"/>
            <a:ext cx="4464555" cy="30236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1985" y="3819145"/>
            <a:ext cx="4536504" cy="1416413"/>
          </a:xfrm>
          <a:prstGeom prst="rect">
            <a:avLst/>
          </a:prstGeom>
          <a:solidFill>
            <a:schemeClr val="accent1"/>
          </a:solidFill>
          <a:ln w="9144">
            <a:solidFill>
              <a:srgbClr val="D9D9D9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 marR="329565" algn="ctr">
              <a:spcBef>
                <a:spcPts val="245"/>
              </a:spcBef>
            </a:pPr>
            <a:r>
              <a:rPr b="1" u="heavy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Μορφολογία</a:t>
            </a:r>
            <a:r>
              <a:rPr b="1" u="heavy" spc="-3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σε</a:t>
            </a:r>
            <a:r>
              <a:rPr b="1" u="heavy" spc="-50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u="heavy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προχωρημένη</a:t>
            </a:r>
            <a:r>
              <a:rPr b="1" u="heavy" spc="-6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u="heavy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φάση</a:t>
            </a:r>
            <a:r>
              <a:rPr b="1" dirty="0">
                <a:solidFill>
                  <a:schemeClr val="bg1"/>
                </a:solidFill>
                <a:cs typeface="Calibri"/>
              </a:rPr>
              <a:t>: </a:t>
            </a:r>
            <a:r>
              <a:rPr b="1" spc="-39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κύτταρα</a:t>
            </a:r>
            <a:r>
              <a:rPr b="1" spc="-1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ατρακτοειδή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 </a:t>
            </a:r>
            <a:r>
              <a:rPr b="1" dirty="0">
                <a:solidFill>
                  <a:schemeClr val="bg1"/>
                </a:solidFill>
                <a:cs typeface="Calibri"/>
              </a:rPr>
              <a:t>με</a:t>
            </a:r>
            <a:r>
              <a:rPr b="1" spc="-1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λιγότερο</a:t>
            </a:r>
            <a:endParaRPr dirty="0">
              <a:solidFill>
                <a:schemeClr val="bg1"/>
              </a:solidFill>
              <a:cs typeface="Calibri"/>
            </a:endParaRPr>
          </a:p>
          <a:p>
            <a:pPr marL="92075" marR="150495" algn="ctr"/>
            <a:r>
              <a:rPr b="1" spc="-10" dirty="0">
                <a:solidFill>
                  <a:schemeClr val="bg1"/>
                </a:solidFill>
                <a:cs typeface="Calibri"/>
              </a:rPr>
              <a:t>πρωτόπλασμα </a:t>
            </a:r>
            <a:r>
              <a:rPr b="1" spc="-20" dirty="0">
                <a:solidFill>
                  <a:schemeClr val="bg1"/>
                </a:solidFill>
                <a:cs typeface="Calibri"/>
              </a:rPr>
              <a:t>και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λιγότερη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χρωματίνη, </a:t>
            </a:r>
            <a:r>
              <a:rPr b="1" spc="-39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ασαφή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κυτταρικά </a:t>
            </a:r>
            <a:r>
              <a:rPr b="1" spc="-5" dirty="0">
                <a:solidFill>
                  <a:schemeClr val="bg1"/>
                </a:solidFill>
                <a:cs typeface="Calibri"/>
              </a:rPr>
              <a:t>όρια, εναπόθεση </a:t>
            </a:r>
            <a:r>
              <a:rPr b="1" dirty="0">
                <a:solidFill>
                  <a:schemeClr val="bg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κολλαγόνου</a:t>
            </a:r>
            <a:r>
              <a:rPr b="1" spc="-45" dirty="0">
                <a:solidFill>
                  <a:schemeClr val="bg1"/>
                </a:solidFill>
                <a:cs typeface="Calibri"/>
              </a:rPr>
              <a:t> </a:t>
            </a:r>
            <a:r>
              <a:rPr b="1" spc="5" dirty="0">
                <a:solidFill>
                  <a:schemeClr val="bg1"/>
                </a:solidFill>
                <a:cs typeface="Calibri"/>
              </a:rPr>
              <a:t>στο</a:t>
            </a:r>
            <a:r>
              <a:rPr b="1" spc="-10" dirty="0">
                <a:solidFill>
                  <a:schemeClr val="bg1"/>
                </a:solidFill>
                <a:cs typeface="Calibri"/>
              </a:rPr>
              <a:t> </a:t>
            </a:r>
            <a:r>
              <a:rPr b="1" dirty="0">
                <a:solidFill>
                  <a:schemeClr val="bg1"/>
                </a:solidFill>
                <a:cs typeface="Calibri"/>
              </a:rPr>
              <a:t>στρώμα.</a:t>
            </a:r>
            <a:endParaRPr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3896" y="5661248"/>
            <a:ext cx="84842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spc="-7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Το</a:t>
            </a:r>
            <a:r>
              <a:rPr b="1" spc="-1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προέχον</a:t>
            </a:r>
            <a:r>
              <a:rPr b="1" spc="-2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πυρήνιο</a:t>
            </a:r>
            <a:r>
              <a:rPr b="1" spc="-30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είναι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δηλωτικό</a:t>
            </a:r>
            <a:r>
              <a:rPr b="1" spc="-1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της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ενεργοποίησής</a:t>
            </a:r>
            <a:r>
              <a:rPr b="1" spc="-3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FFD656"/>
                  </a:solidFill>
                </a:uFill>
                <a:cs typeface="Calibri"/>
              </a:rPr>
              <a:t>τους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.</a:t>
            </a:r>
            <a:endParaRPr dirty="0">
              <a:solidFill>
                <a:schemeClr val="accent1"/>
              </a:solidFill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b="1" spc="-5" dirty="0">
                <a:solidFill>
                  <a:schemeClr val="accent1"/>
                </a:solidFill>
                <a:cs typeface="Calibri"/>
              </a:rPr>
              <a:t>Τα</a:t>
            </a:r>
            <a:r>
              <a:rPr b="1" spc="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μορφολογικά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χαρακτηριστικά</a:t>
            </a:r>
            <a:r>
              <a:rPr b="1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συσχετίζονται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με</a:t>
            </a:r>
            <a:r>
              <a:rPr b="1" spc="10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τη</a:t>
            </a:r>
            <a:r>
              <a:rPr b="1" spc="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φάση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της</a:t>
            </a:r>
            <a:r>
              <a:rPr b="1" spc="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«δραστηριότητας»</a:t>
            </a:r>
            <a:r>
              <a:rPr b="1" spc="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τους.</a:t>
            </a:r>
            <a:endParaRPr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7715672" y="6381328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6DAAF4CD-FA90-4EA2-897C-6A096A2D2684}"/>
              </a:ext>
            </a:extLst>
          </p:cNvPr>
          <p:cNvSpPr txBox="1">
            <a:spLocks/>
          </p:cNvSpPr>
          <p:nvPr/>
        </p:nvSpPr>
        <p:spPr>
          <a:xfrm>
            <a:off x="2395854" y="100123"/>
            <a:ext cx="6795982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Ινοβλαστικοί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Μυοϊνοβλαστικοί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όγκοι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31505" y="3866361"/>
            <a:ext cx="8964487" cy="2985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96520" algn="just">
              <a:spcBef>
                <a:spcPts val="100"/>
              </a:spcBef>
              <a:spcAft>
                <a:spcPts val="100"/>
              </a:spcAft>
            </a:pPr>
            <a:r>
              <a:rPr b="1" spc="-5" dirty="0">
                <a:cs typeface="Calibri"/>
              </a:rPr>
              <a:t>Αυτοπεριοριζόμενο</a:t>
            </a:r>
            <a:r>
              <a:rPr spc="-5" dirty="0">
                <a:cs typeface="Calibri"/>
              </a:rPr>
              <a:t>, </a:t>
            </a:r>
            <a:r>
              <a:rPr spc="-10" dirty="0">
                <a:cs typeface="Calibri"/>
              </a:rPr>
              <a:t>σχετικά </a:t>
            </a:r>
            <a:r>
              <a:rPr spc="-5" dirty="0">
                <a:cs typeface="Calibri"/>
              </a:rPr>
              <a:t>συχνό, ι</a:t>
            </a:r>
            <a:r>
              <a:rPr lang="el-GR" spc="-5" dirty="0" err="1">
                <a:cs typeface="Calibri"/>
              </a:rPr>
              <a:t>νοβλαστικό</a:t>
            </a:r>
            <a:r>
              <a:rPr spc="-5" dirty="0">
                <a:cs typeface="Calibri"/>
              </a:rPr>
              <a:t> νεόπλασμα, που εξορμάται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από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την </a:t>
            </a:r>
            <a:r>
              <a:rPr spc="-5" dirty="0">
                <a:cs typeface="Calibri"/>
              </a:rPr>
              <a:t>επιφάνεια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της</a:t>
            </a:r>
            <a:r>
              <a:rPr spc="10" dirty="0">
                <a:cs typeface="Calibri"/>
              </a:rPr>
              <a:t> </a:t>
            </a:r>
            <a:r>
              <a:rPr b="1" spc="-5" dirty="0">
                <a:cs typeface="Calibri"/>
              </a:rPr>
              <a:t>περιτονίας</a:t>
            </a:r>
            <a:r>
              <a:rPr spc="-5" dirty="0">
                <a:cs typeface="Calibri"/>
              </a:rPr>
              <a:t>.</a:t>
            </a:r>
            <a:endParaRPr dirty="0">
              <a:cs typeface="Calibri"/>
            </a:endParaRPr>
          </a:p>
          <a:p>
            <a:pPr marL="38100" marR="394970" algn="just">
              <a:lnSpc>
                <a:spcPct val="150000"/>
              </a:lnSpc>
              <a:spcAft>
                <a:spcPts val="100"/>
              </a:spcAft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Αίτιο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συσχετίζεται </a:t>
            </a:r>
            <a:r>
              <a:rPr spc="-10" dirty="0">
                <a:cs typeface="Calibri"/>
              </a:rPr>
              <a:t>περιστασιακά </a:t>
            </a:r>
            <a:r>
              <a:rPr dirty="0">
                <a:cs typeface="Calibri"/>
              </a:rPr>
              <a:t>με </a:t>
            </a:r>
            <a:r>
              <a:rPr spc="-5" dirty="0">
                <a:cs typeface="Calibri"/>
              </a:rPr>
              <a:t>τραυματισμό, </a:t>
            </a:r>
            <a:r>
              <a:rPr dirty="0">
                <a:cs typeface="Calibri"/>
              </a:rPr>
              <a:t>αλλά όχι </a:t>
            </a:r>
            <a:r>
              <a:rPr spc="-5" dirty="0">
                <a:cs typeface="Calibri"/>
              </a:rPr>
              <a:t>συχνά. </a:t>
            </a:r>
            <a:endParaRPr lang="el-GR" spc="-5" dirty="0">
              <a:cs typeface="Calibri"/>
            </a:endParaRPr>
          </a:p>
          <a:p>
            <a:pPr marL="38100" marR="394970" algn="just">
              <a:spcAft>
                <a:spcPts val="100"/>
              </a:spcAft>
            </a:pPr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οποιοδήποτε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σημείο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του</a:t>
            </a:r>
            <a:r>
              <a:rPr dirty="0">
                <a:cs typeface="Calibri"/>
              </a:rPr>
              <a:t> </a:t>
            </a:r>
            <a:r>
              <a:rPr spc="-5" dirty="0">
                <a:cs typeface="Calibri"/>
              </a:rPr>
              <a:t>σώματος,</a:t>
            </a:r>
            <a:r>
              <a:rPr spc="-20" dirty="0">
                <a:cs typeface="Calibri"/>
              </a:rPr>
              <a:t> </a:t>
            </a:r>
            <a:r>
              <a:rPr b="1" dirty="0">
                <a:cs typeface="Calibri"/>
              </a:rPr>
              <a:t>συχνότερα</a:t>
            </a:r>
            <a:r>
              <a:rPr b="1" spc="-35" dirty="0">
                <a:cs typeface="Calibri"/>
              </a:rPr>
              <a:t> </a:t>
            </a:r>
            <a:r>
              <a:rPr b="1" dirty="0">
                <a:cs typeface="Calibri"/>
              </a:rPr>
              <a:t>άνω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άκρα, </a:t>
            </a:r>
            <a:r>
              <a:rPr b="1" spc="-395" dirty="0">
                <a:cs typeface="Calibri"/>
              </a:rPr>
              <a:t> </a:t>
            </a:r>
            <a:r>
              <a:rPr b="1" spc="-10" dirty="0">
                <a:cs typeface="Calibri"/>
              </a:rPr>
              <a:t>θώρακα,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κεφαλή</a:t>
            </a:r>
            <a:r>
              <a:rPr spc="-25" dirty="0">
                <a:cs typeface="Calibri"/>
              </a:rPr>
              <a:t> και</a:t>
            </a:r>
            <a:r>
              <a:rPr spc="5" dirty="0">
                <a:cs typeface="Calibri"/>
              </a:rPr>
              <a:t> </a:t>
            </a:r>
            <a:r>
              <a:rPr spc="-10" dirty="0">
                <a:cs typeface="Calibri"/>
              </a:rPr>
              <a:t>τράχηλο, </a:t>
            </a:r>
            <a:r>
              <a:rPr lang="el-GR" spc="-10" dirty="0">
                <a:cs typeface="Calibri"/>
              </a:rPr>
              <a:t>ενίοτε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ενδομυϊκά.</a:t>
            </a:r>
            <a:endParaRPr dirty="0">
              <a:cs typeface="Calibri"/>
            </a:endParaRPr>
          </a:p>
          <a:p>
            <a:pPr marL="38100" marR="30480">
              <a:spcAft>
                <a:spcPts val="100"/>
              </a:spcAft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spc="-10" dirty="0">
                <a:cs typeface="Calibri"/>
              </a:rPr>
              <a:t>τυπικά </a:t>
            </a:r>
            <a:r>
              <a:rPr b="1" spc="-5" dirty="0">
                <a:cs typeface="Calibri"/>
              </a:rPr>
              <a:t>ταχεία </a:t>
            </a:r>
            <a:r>
              <a:rPr b="1" dirty="0">
                <a:cs typeface="Calibri"/>
              </a:rPr>
              <a:t>ανάπτυξη </a:t>
            </a:r>
            <a:r>
              <a:rPr b="1" spc="-5" dirty="0">
                <a:cs typeface="Calibri"/>
              </a:rPr>
              <a:t>(2-3 μήνες), επώδυνη </a:t>
            </a:r>
            <a:r>
              <a:rPr b="1" dirty="0">
                <a:cs typeface="Calibri"/>
              </a:rPr>
              <a:t>ή με </a:t>
            </a:r>
            <a:r>
              <a:rPr b="1" spc="5" dirty="0">
                <a:cs typeface="Calibri"/>
              </a:rPr>
              <a:t> </a:t>
            </a:r>
            <a:r>
              <a:rPr b="1" dirty="0">
                <a:cs typeface="Calibri"/>
              </a:rPr>
              <a:t>ευαισθησία</a:t>
            </a:r>
            <a:r>
              <a:rPr dirty="0">
                <a:cs typeface="Calibri"/>
              </a:rPr>
              <a:t>, </a:t>
            </a:r>
            <a:r>
              <a:rPr spc="-10" dirty="0">
                <a:cs typeface="Calibri"/>
              </a:rPr>
              <a:t>μάζα </a:t>
            </a:r>
            <a:r>
              <a:rPr dirty="0">
                <a:cs typeface="Calibri"/>
              </a:rPr>
              <a:t>έως 2 εκ. </a:t>
            </a:r>
            <a:r>
              <a:rPr spc="-5" dirty="0">
                <a:cs typeface="Calibri"/>
              </a:rPr>
              <a:t>(πάντα &lt;5 </a:t>
            </a:r>
            <a:r>
              <a:rPr dirty="0">
                <a:cs typeface="Calibri"/>
              </a:rPr>
              <a:t>εκ.) </a:t>
            </a:r>
            <a:r>
              <a:rPr spc="-10" dirty="0">
                <a:cs typeface="Calibri"/>
              </a:rPr>
              <a:t>περιγεγραμμένη </a:t>
            </a:r>
            <a:r>
              <a:rPr spc="-5" dirty="0">
                <a:cs typeface="Calibri"/>
              </a:rPr>
              <a:t>χωρίς </a:t>
            </a:r>
            <a:r>
              <a:rPr spc="-15" dirty="0">
                <a:cs typeface="Calibri"/>
              </a:rPr>
              <a:t>κάψα </a:t>
            </a:r>
            <a:r>
              <a:rPr spc="-39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ασαφή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όρια.</a:t>
            </a:r>
            <a:r>
              <a:rPr spc="-20" dirty="0">
                <a:cs typeface="Calibri"/>
              </a:rPr>
              <a:t> </a:t>
            </a:r>
            <a:endParaRPr dirty="0">
              <a:cs typeface="Calibri"/>
            </a:endParaRPr>
          </a:p>
          <a:p>
            <a:pPr marL="38100">
              <a:lnSpc>
                <a:spcPct val="150000"/>
              </a:lnSpc>
              <a:spcAft>
                <a:spcPts val="100"/>
              </a:spcAft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όλες</a:t>
            </a:r>
            <a:r>
              <a:rPr dirty="0">
                <a:cs typeface="Calibri"/>
              </a:rPr>
              <a:t> οι</a:t>
            </a:r>
            <a:r>
              <a:rPr spc="-10" dirty="0">
                <a:cs typeface="Calibri"/>
              </a:rPr>
              <a:t> ηλικίες,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συχνότερα</a:t>
            </a:r>
            <a:r>
              <a:rPr spc="385" dirty="0">
                <a:cs typeface="Calibri"/>
              </a:rPr>
              <a:t> </a:t>
            </a:r>
            <a:r>
              <a:rPr b="1" dirty="0">
                <a:cs typeface="Calibri"/>
              </a:rPr>
              <a:t>2</a:t>
            </a:r>
            <a:r>
              <a:rPr b="1" baseline="25462" dirty="0">
                <a:cs typeface="Calibri"/>
              </a:rPr>
              <a:t>η</a:t>
            </a:r>
            <a:r>
              <a:rPr b="1" dirty="0">
                <a:cs typeface="Calibri"/>
              </a:rPr>
              <a:t>-4</a:t>
            </a:r>
            <a:r>
              <a:rPr b="1" baseline="25462" dirty="0">
                <a:cs typeface="Calibri"/>
              </a:rPr>
              <a:t>η</a:t>
            </a:r>
            <a:r>
              <a:rPr b="1" spc="209" baseline="25462" dirty="0">
                <a:cs typeface="Calibri"/>
              </a:rPr>
              <a:t> </a:t>
            </a:r>
            <a:r>
              <a:rPr b="1" spc="-10" dirty="0">
                <a:cs typeface="Calibri"/>
              </a:rPr>
              <a:t>δεκαετία</a:t>
            </a:r>
            <a:endParaRPr b="1" dirty="0">
              <a:cs typeface="Calibri"/>
            </a:endParaRPr>
          </a:p>
          <a:p>
            <a:pPr marL="38100">
              <a:lnSpc>
                <a:spcPct val="150000"/>
              </a:lnSpc>
              <a:spcAft>
                <a:spcPts val="100"/>
              </a:spcAft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Απεικόνιση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ασαφής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μάζα</a:t>
            </a:r>
            <a:r>
              <a:rPr spc="-25" dirty="0">
                <a:cs typeface="Calibri"/>
              </a:rPr>
              <a:t> </a:t>
            </a:r>
            <a:r>
              <a:rPr spc="-10" dirty="0">
                <a:cs typeface="Calibri"/>
              </a:rPr>
              <a:t>μαλακών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μορίων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7608168" y="6454498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C:\Users\User\Desktop\Ινοβλαστικός\7.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88" y="620688"/>
            <a:ext cx="5616624" cy="3168352"/>
          </a:xfrm>
          <a:prstGeom prst="rect">
            <a:avLst/>
          </a:prstGeom>
          <a:noFill/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FBD865FC-1141-417A-9753-DBF7CA8E5AB4}"/>
              </a:ext>
            </a:extLst>
          </p:cNvPr>
          <p:cNvSpPr txBox="1">
            <a:spLocks/>
          </p:cNvSpPr>
          <p:nvPr/>
        </p:nvSpPr>
        <p:spPr>
          <a:xfrm>
            <a:off x="3143672" y="-27384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3592" y="4437113"/>
            <a:ext cx="7272808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10" dirty="0">
                <a:cs typeface="Calibri"/>
              </a:rPr>
              <a:t>Π</a:t>
            </a:r>
            <a:r>
              <a:rPr spc="-10" dirty="0" err="1">
                <a:cs typeface="Calibri"/>
              </a:rPr>
              <a:t>εριγεγρ</a:t>
            </a:r>
            <a:r>
              <a:rPr spc="-10" dirty="0">
                <a:cs typeface="Calibri"/>
              </a:rPr>
              <a:t>αμμένη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χωρίς </a:t>
            </a:r>
            <a:r>
              <a:rPr spc="-15" dirty="0">
                <a:cs typeface="Calibri"/>
              </a:rPr>
              <a:t>κάψα,</a:t>
            </a:r>
            <a:r>
              <a:rPr spc="-5" dirty="0">
                <a:cs typeface="Calibri"/>
              </a:rPr>
              <a:t> </a:t>
            </a:r>
            <a:r>
              <a:rPr b="1" dirty="0">
                <a:cs typeface="Calibri"/>
              </a:rPr>
              <a:t>όρια</a:t>
            </a:r>
            <a:r>
              <a:rPr b="1" spc="-10" dirty="0">
                <a:cs typeface="Calibri"/>
              </a:rPr>
              <a:t> τουλάχιστον</a:t>
            </a:r>
            <a:r>
              <a:rPr b="1" spc="-20" dirty="0">
                <a:cs typeface="Calibri"/>
              </a:rPr>
              <a:t> </a:t>
            </a:r>
            <a:r>
              <a:rPr b="1" spc="-10" dirty="0">
                <a:cs typeface="Calibri"/>
              </a:rPr>
              <a:t>εστιακά</a:t>
            </a:r>
            <a:r>
              <a:rPr lang="el-GR" b="1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διηθητικά</a:t>
            </a:r>
            <a:r>
              <a:rPr spc="-10" dirty="0">
                <a:cs typeface="Calibri"/>
              </a:rPr>
              <a:t>,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επέκταση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στο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υποδόριο</a:t>
            </a:r>
            <a:r>
              <a:rPr spc="-55" dirty="0">
                <a:cs typeface="Calibri"/>
              </a:rPr>
              <a:t> </a:t>
            </a:r>
            <a:r>
              <a:rPr spc="-5" dirty="0">
                <a:cs typeface="Calibri"/>
              </a:rPr>
              <a:t>λίπος</a:t>
            </a:r>
            <a:endParaRPr lang="el-GR" spc="-5" dirty="0">
              <a:cs typeface="Calibri"/>
            </a:endParaRPr>
          </a:p>
          <a:p>
            <a:pPr marL="269875" indent="-257175">
              <a:spcBef>
                <a:spcPts val="5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Ά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μεση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επαφή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 err="1">
                <a:solidFill>
                  <a:schemeClr val="accent1"/>
                </a:solidFill>
                <a:cs typeface="Calibri"/>
              </a:rPr>
              <a:t>με</a:t>
            </a:r>
            <a:r>
              <a:rPr b="1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π</a:t>
            </a:r>
            <a:r>
              <a:rPr b="1" spc="-10" dirty="0" err="1">
                <a:solidFill>
                  <a:schemeClr val="accent1"/>
                </a:solidFill>
                <a:cs typeface="Calibri"/>
              </a:rPr>
              <a:t>εριτ</a:t>
            </a:r>
            <a:r>
              <a:rPr lang="el-GR" b="1" spc="-10" dirty="0">
                <a:solidFill>
                  <a:schemeClr val="accent1"/>
                </a:solidFill>
                <a:cs typeface="Calibri"/>
              </a:rPr>
              <a:t>ό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ν</a:t>
            </a:r>
            <a:r>
              <a:rPr lang="el-GR" b="1" spc="-10" dirty="0">
                <a:solidFill>
                  <a:schemeClr val="accent1"/>
                </a:solidFill>
                <a:cs typeface="Calibri"/>
              </a:rPr>
              <a:t>ι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α</a:t>
            </a:r>
            <a:endParaRPr lang="el-GR" b="1" spc="-10" dirty="0">
              <a:solidFill>
                <a:schemeClr val="accent1"/>
              </a:solidFill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Κ</a:t>
            </a:r>
            <a:r>
              <a:rPr b="1" spc="-5" dirty="0" err="1">
                <a:cs typeface="Calibri"/>
              </a:rPr>
              <a:t>υτταροβριθής</a:t>
            </a:r>
            <a:r>
              <a:rPr b="1" spc="-10" dirty="0">
                <a:cs typeface="Calibri"/>
              </a:rPr>
              <a:t> </a:t>
            </a:r>
            <a:r>
              <a:rPr spc="-5" dirty="0">
                <a:cs typeface="Calibri"/>
              </a:rPr>
              <a:t>βλάβη,</a:t>
            </a:r>
            <a:r>
              <a:rPr spc="5" dirty="0">
                <a:cs typeface="Calibri"/>
              </a:rPr>
              <a:t> </a:t>
            </a:r>
            <a:r>
              <a:rPr spc="-10" dirty="0">
                <a:cs typeface="Calibri"/>
              </a:rPr>
              <a:t>τουλάχιστον </a:t>
            </a:r>
            <a:r>
              <a:rPr spc="-10" dirty="0" err="1">
                <a:cs typeface="Calibri"/>
              </a:rPr>
              <a:t>τμηματικά</a:t>
            </a:r>
            <a:r>
              <a:rPr spc="-10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μυξοειδής</a:t>
            </a:r>
            <a:r>
              <a:rPr lang="el-GR" spc="-10" dirty="0">
                <a:cs typeface="Calibri"/>
              </a:rPr>
              <a:t> εκφύλιση</a:t>
            </a:r>
            <a:endParaRPr dirty="0">
              <a:cs typeface="Calibri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1775520" y="102598"/>
            <a:ext cx="8712968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εικόνα(Ι)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2855640" y="134076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Enzinger</a:t>
            </a:r>
            <a:r>
              <a:rPr lang="en-US" dirty="0"/>
              <a:t> 7.3  + 7.7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 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3075" name="Picture 3" descr="C:\Users\User\Desktop\Ινοβλαστικός\7.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916" y="815464"/>
            <a:ext cx="4247557" cy="3189600"/>
          </a:xfrm>
          <a:prstGeom prst="rect">
            <a:avLst/>
          </a:prstGeom>
          <a:noFill/>
        </p:spPr>
      </p:pic>
      <p:pic>
        <p:nvPicPr>
          <p:cNvPr id="1026" name="Picture 2" descr="C:\Users\User\Desktop\nodular fasciliti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764705"/>
            <a:ext cx="4860032" cy="32598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95600" y="4222730"/>
            <a:ext cx="7524328" cy="2518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9263" indent="-4365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Π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ολλές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μιτώσεις,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αλλά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όχι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 err="1">
                <a:solidFill>
                  <a:schemeClr val="accent1"/>
                </a:solidFill>
                <a:cs typeface="Calibri"/>
              </a:rPr>
              <a:t>άτυπες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!!!</a:t>
            </a:r>
            <a:endParaRPr lang="el-GR" dirty="0">
              <a:cs typeface="Calibri"/>
            </a:endParaRPr>
          </a:p>
          <a:p>
            <a:pPr marL="449263" indent="-4365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449263" marR="22860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spc="-5" dirty="0">
                <a:cs typeface="Calibri"/>
              </a:rPr>
              <a:t>«ευτραφείς»</a:t>
            </a:r>
            <a:r>
              <a:rPr spc="10" dirty="0">
                <a:cs typeface="Calibri"/>
              </a:rPr>
              <a:t> </a:t>
            </a:r>
            <a:r>
              <a:rPr spc="-5" dirty="0">
                <a:cs typeface="Calibri"/>
              </a:rPr>
              <a:t>ομοιόμορφοι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ινοβλάστες</a:t>
            </a:r>
            <a:r>
              <a:rPr spc="-1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μυοϊνοβλάστες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χωρίς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υπερχρωμασία</a:t>
            </a:r>
            <a:r>
              <a:rPr dirty="0">
                <a:cs typeface="Calibri"/>
              </a:rPr>
              <a:t> </a:t>
            </a:r>
            <a:r>
              <a:rPr spc="-20" dirty="0" err="1">
                <a:cs typeface="Calibri"/>
              </a:rPr>
              <a:t>και</a:t>
            </a:r>
            <a:r>
              <a:rPr spc="-20" dirty="0">
                <a:cs typeface="Calibri"/>
              </a:rPr>
              <a:t> </a:t>
            </a:r>
            <a:r>
              <a:rPr spc="-5" dirty="0" err="1">
                <a:cs typeface="Calibri"/>
              </a:rPr>
              <a:t>πολυμορφία</a:t>
            </a:r>
            <a:endParaRPr lang="el-GR" spc="-5" dirty="0">
              <a:cs typeface="Calibri"/>
            </a:endParaRPr>
          </a:p>
          <a:p>
            <a:pPr marL="449263" marR="22860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Δ</a:t>
            </a:r>
            <a:r>
              <a:rPr b="1" spc="-5" dirty="0" err="1">
                <a:cs typeface="Calibri"/>
              </a:rPr>
              <a:t>εσμίδες</a:t>
            </a:r>
            <a:r>
              <a:rPr b="1" spc="-15" dirty="0">
                <a:cs typeface="Calibri"/>
              </a:rPr>
              <a:t> </a:t>
            </a:r>
            <a:r>
              <a:rPr dirty="0">
                <a:cs typeface="Calibri"/>
              </a:rPr>
              <a:t>σε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σχήμα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S</a:t>
            </a:r>
            <a:r>
              <a:rPr spc="-5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C</a:t>
            </a:r>
            <a:r>
              <a:rPr lang="el-GR" dirty="0">
                <a:cs typeface="Calibri"/>
              </a:rPr>
              <a:t> – </a:t>
            </a:r>
            <a:r>
              <a:rPr lang="el-GR" b="1" dirty="0">
                <a:cs typeface="Calibri"/>
              </a:rPr>
              <a:t>στροβιλοειδές πρότυπο</a:t>
            </a: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Περιοχικά </a:t>
            </a:r>
            <a:r>
              <a:rPr lang="el-GR" spc="-5" dirty="0" err="1">
                <a:cs typeface="Calibri"/>
              </a:rPr>
              <a:t>μυξοειδής</a:t>
            </a:r>
            <a:r>
              <a:rPr lang="el-GR" spc="-5" dirty="0">
                <a:cs typeface="Calibri"/>
              </a:rPr>
              <a:t> εκφύλιση          μορφολογία δίκην </a:t>
            </a:r>
            <a:r>
              <a:rPr lang="el-GR" spc="-5" dirty="0" err="1">
                <a:cs typeface="Calibri"/>
              </a:rPr>
              <a:t>κυτταροκαλλιέργειας</a:t>
            </a:r>
            <a:r>
              <a:rPr lang="el-GR" spc="-5" dirty="0">
                <a:cs typeface="Calibri"/>
              </a:rPr>
              <a:t> </a:t>
            </a:r>
            <a:endParaRPr dirty="0">
              <a:cs typeface="Calibri"/>
            </a:endParaRPr>
          </a:p>
        </p:txBody>
      </p:sp>
      <p:sp>
        <p:nvSpPr>
          <p:cNvPr id="9" name="object 2"/>
          <p:cNvSpPr txBox="1">
            <a:spLocks/>
          </p:cNvSpPr>
          <p:nvPr/>
        </p:nvSpPr>
        <p:spPr>
          <a:xfrm>
            <a:off x="1775520" y="44625"/>
            <a:ext cx="8712968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εικόνα(ΙΙ)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3503712" y="126876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Enzinger</a:t>
            </a:r>
            <a:r>
              <a:rPr lang="en-US" dirty="0"/>
              <a:t> 7.8B</a:t>
            </a:r>
            <a:endParaRPr lang="el-GR" dirty="0"/>
          </a:p>
        </p:txBody>
      </p:sp>
      <p:cxnSp>
        <p:nvCxnSpPr>
          <p:cNvPr id="12" name="11 - Ευθύγραμμο βέλος σύνδεσης"/>
          <p:cNvCxnSpPr/>
          <p:nvPr/>
        </p:nvCxnSpPr>
        <p:spPr>
          <a:xfrm>
            <a:off x="5853946" y="6349243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C:\Users\User\Desktop\Ινοβλαστικός\7.8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88" y="601250"/>
            <a:ext cx="5760640" cy="36198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55640" y="5733256"/>
            <a:ext cx="7056784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indent="-347663" algn="ctr">
              <a:spcBef>
                <a:spcPts val="100"/>
              </a:spcBef>
              <a:buClr>
                <a:schemeClr val="accent1"/>
              </a:buClr>
            </a:pPr>
            <a:r>
              <a:rPr lang="el-GR" b="1" spc="-10" dirty="0">
                <a:cs typeface="Calibri"/>
              </a:rPr>
              <a:t>Π</a:t>
            </a:r>
            <a:r>
              <a:rPr b="1" spc="-10" dirty="0" err="1">
                <a:cs typeface="Calibri"/>
              </a:rPr>
              <a:t>ολυπύρηνα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γιγαντοκύτταρα</a:t>
            </a:r>
            <a:r>
              <a:rPr b="1" spc="-30" dirty="0">
                <a:cs typeface="Calibri"/>
              </a:rPr>
              <a:t> </a:t>
            </a:r>
            <a:r>
              <a:rPr b="1" dirty="0" err="1">
                <a:cs typeface="Calibri"/>
              </a:rPr>
              <a:t>τύπου</a:t>
            </a:r>
            <a:r>
              <a:rPr b="1" spc="10" dirty="0">
                <a:cs typeface="Calibri"/>
              </a:rPr>
              <a:t> </a:t>
            </a:r>
            <a:r>
              <a:rPr b="1" dirty="0" err="1">
                <a:cs typeface="Calibri"/>
              </a:rPr>
              <a:t>οστεοκλάστης</a:t>
            </a:r>
            <a:endParaRPr lang="el-GR" b="1" dirty="0">
              <a:cs typeface="Calibri"/>
            </a:endParaRPr>
          </a:p>
          <a:p>
            <a:pPr marL="360363" indent="-347663" algn="ctr">
              <a:spcBef>
                <a:spcPts val="100"/>
              </a:spcBef>
              <a:buClr>
                <a:schemeClr val="accent1"/>
              </a:buClr>
            </a:pPr>
            <a:endParaRPr dirty="0">
              <a:cs typeface="Calibri"/>
            </a:endParaRPr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1775520" y="-22229"/>
            <a:ext cx="8712968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εικόνα(ΙΙΙ)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3215680" y="134076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Enzinger</a:t>
            </a:r>
            <a:r>
              <a:rPr lang="en-US" dirty="0"/>
              <a:t> 7.7  </a:t>
            </a:r>
            <a:r>
              <a:rPr lang="el-GR" dirty="0"/>
              <a:t>αστέρι στα πολυπύρηνα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 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C:\Users\User\Desktop\Ινοβλαστικός\7.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648" y="620689"/>
            <a:ext cx="6768752" cy="50828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19536" y="4941168"/>
            <a:ext cx="6912768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indent="-3476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Σ</a:t>
            </a:r>
            <a:r>
              <a:rPr spc="-5" dirty="0" err="1">
                <a:cs typeface="Calibri"/>
              </a:rPr>
              <a:t>υνήθως</a:t>
            </a:r>
            <a:r>
              <a:rPr spc="-30" dirty="0">
                <a:cs typeface="Calibri"/>
              </a:rPr>
              <a:t> </a:t>
            </a:r>
            <a:r>
              <a:rPr b="1" dirty="0">
                <a:cs typeface="Calibri"/>
              </a:rPr>
              <a:t>χρόνια</a:t>
            </a:r>
            <a:r>
              <a:rPr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φλεγμονώδη</a:t>
            </a:r>
            <a:r>
              <a:rPr b="1" spc="-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κύτταρα</a:t>
            </a:r>
            <a:endParaRPr lang="el-GR" b="1" spc="-5" dirty="0">
              <a:cs typeface="Calibri"/>
            </a:endParaRPr>
          </a:p>
          <a:p>
            <a:pPr marL="360363" indent="-3476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r>
              <a:rPr lang="el-GR" b="1" spc="-5" dirty="0" err="1">
                <a:cs typeface="Calibri"/>
              </a:rPr>
              <a:t>Ε</a:t>
            </a:r>
            <a:r>
              <a:rPr b="1" spc="-5" dirty="0" err="1">
                <a:cs typeface="Calibri"/>
              </a:rPr>
              <a:t>ξαγγειωμένα</a:t>
            </a:r>
            <a:r>
              <a:rPr b="1" spc="-7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ερυθρά</a:t>
            </a:r>
            <a:endParaRPr lang="el-GR" b="1" spc="-5"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1847528" y="5951021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r>
              <a:rPr lang="el-GR" dirty="0">
                <a:cs typeface="Calibri"/>
              </a:rPr>
              <a:t>Άφθονα</a:t>
            </a:r>
            <a:r>
              <a:rPr lang="el-GR" spc="-1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μικρά</a:t>
            </a:r>
            <a:r>
              <a:rPr lang="el-GR" spc="-10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λεπτοτοιχωματικά</a:t>
            </a:r>
            <a:r>
              <a:rPr lang="el-GR" b="1" spc="-2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αγγεία           </a:t>
            </a:r>
            <a:r>
              <a:rPr lang="el-GR" spc="-10" dirty="0">
                <a:cs typeface="Calibri"/>
              </a:rPr>
              <a:t>ομοιότητα με κοκκιώδη ιστό</a:t>
            </a:r>
            <a:endParaRPr lang="el-GR" dirty="0">
              <a:cs typeface="Calibri"/>
            </a:endParaRPr>
          </a:p>
        </p:txBody>
      </p:sp>
      <p:cxnSp>
        <p:nvCxnSpPr>
          <p:cNvPr id="8" name="7 - Ευθύγραμμο βέλος σύνδεσης"/>
          <p:cNvCxnSpPr/>
          <p:nvPr/>
        </p:nvCxnSpPr>
        <p:spPr>
          <a:xfrm>
            <a:off x="6166919" y="6155679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2"/>
          <p:cNvSpPr txBox="1">
            <a:spLocks/>
          </p:cNvSpPr>
          <p:nvPr/>
        </p:nvSpPr>
        <p:spPr>
          <a:xfrm>
            <a:off x="1775520" y="-22229"/>
            <a:ext cx="8712968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εικόνα(Ι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V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2855640" y="90872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7.8 A </a:t>
            </a:r>
            <a:r>
              <a:rPr lang="en-US" dirty="0" err="1"/>
              <a:t>Enzinger</a:t>
            </a:r>
            <a:endParaRPr lang="el-GR" dirty="0"/>
          </a:p>
        </p:txBody>
      </p:sp>
      <p:pic>
        <p:nvPicPr>
          <p:cNvPr id="6146" name="Picture 2" descr="C:\Users\User\Desktop\Ινοβλαστικός\7.8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624" y="692697"/>
            <a:ext cx="7200800" cy="4162425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7536160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1775520" y="-22229"/>
            <a:ext cx="8712968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εικόνα(</a:t>
            </a:r>
            <a:r>
              <a:rPr lang="en-US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V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3143672" y="105273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7.10</a:t>
            </a:r>
            <a:r>
              <a:rPr lang="en-US" dirty="0"/>
              <a:t>D </a:t>
            </a:r>
            <a:r>
              <a:rPr lang="en-US" dirty="0" err="1"/>
              <a:t>enzinger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1991544" y="5589240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r>
              <a:rPr lang="el-GR" spc="-15" dirty="0">
                <a:cs typeface="Calibri"/>
              </a:rPr>
              <a:t>Λίγο </a:t>
            </a:r>
            <a:r>
              <a:rPr lang="el-GR" dirty="0">
                <a:cs typeface="Calibri"/>
              </a:rPr>
              <a:t>ή</a:t>
            </a:r>
            <a:r>
              <a:rPr lang="el-GR" spc="-10" dirty="0">
                <a:cs typeface="Calibri"/>
              </a:rPr>
              <a:t> </a:t>
            </a:r>
            <a:r>
              <a:rPr lang="el-GR" spc="-20" dirty="0">
                <a:cs typeface="Calibri"/>
              </a:rPr>
              <a:t>και</a:t>
            </a:r>
            <a:r>
              <a:rPr lang="el-GR" spc="5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εστιακά </a:t>
            </a:r>
            <a:r>
              <a:rPr lang="el-GR" dirty="0">
                <a:cs typeface="Calibri"/>
              </a:rPr>
              <a:t>αυξημένο</a:t>
            </a:r>
            <a:r>
              <a:rPr lang="el-GR" spc="-3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κολλαγόνο</a:t>
            </a:r>
            <a:r>
              <a:rPr lang="el-GR" b="1" spc="-4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ή τύπου </a:t>
            </a:r>
            <a:r>
              <a:rPr lang="el-GR" b="1" spc="-5" dirty="0">
                <a:cs typeface="Calibri"/>
              </a:rPr>
              <a:t>χηλοειδούς</a:t>
            </a:r>
          </a:p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endParaRPr lang="el-GR"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</a:pPr>
            <a:r>
              <a:rPr lang="el-GR" spc="-10" dirty="0">
                <a:cs typeface="Calibri"/>
              </a:rPr>
              <a:t>Περιστασιακά</a:t>
            </a:r>
            <a:r>
              <a:rPr lang="el-GR" spc="-15" dirty="0">
                <a:cs typeface="Calibri"/>
              </a:rPr>
              <a:t> </a:t>
            </a:r>
            <a:r>
              <a:rPr lang="el-GR" dirty="0">
                <a:cs typeface="Calibri"/>
              </a:rPr>
              <a:t>οστική</a:t>
            </a:r>
            <a:r>
              <a:rPr lang="el-GR" spc="-5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μετάπλαση</a:t>
            </a:r>
            <a:r>
              <a:rPr lang="el-GR" spc="-15" dirty="0">
                <a:cs typeface="Calibri"/>
              </a:rPr>
              <a:t> </a:t>
            </a:r>
            <a:r>
              <a:rPr lang="el-GR" dirty="0">
                <a:cs typeface="Calibri"/>
              </a:rPr>
              <a:t>(</a:t>
            </a:r>
            <a:r>
              <a:rPr lang="el-GR" dirty="0" err="1">
                <a:cs typeface="Calibri"/>
              </a:rPr>
              <a:t>οστεοποιός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περιτονιίτιδα</a:t>
            </a:r>
            <a:r>
              <a:rPr lang="el-GR" spc="-5" dirty="0">
                <a:cs typeface="Calibri"/>
              </a:rPr>
              <a:t>)</a:t>
            </a:r>
            <a:endParaRPr lang="el-GR" dirty="0">
              <a:cs typeface="Calibri"/>
            </a:endParaRPr>
          </a:p>
        </p:txBody>
      </p:sp>
      <p:pic>
        <p:nvPicPr>
          <p:cNvPr id="7170" name="Picture 2" descr="C:\Users\User\Desktop\Ινοβλαστικός\7.10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0" y="692696"/>
            <a:ext cx="7488832" cy="4657352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536160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92156" y="4136198"/>
            <a:ext cx="7216213" cy="397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5500"/>
              </a:lnSpc>
              <a:spcBef>
                <a:spcPts val="5"/>
              </a:spcBef>
            </a:pPr>
            <a:r>
              <a:rPr lang="el-GR" spc="-75" dirty="0">
                <a:uFill>
                  <a:solidFill>
                    <a:srgbClr val="D9D9D9"/>
                  </a:solidFill>
                </a:uFill>
                <a:cs typeface="Calibri"/>
              </a:rPr>
              <a:t>Ο</a:t>
            </a:r>
            <a:r>
              <a:rPr spc="-75" dirty="0"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dirty="0">
                <a:uFill>
                  <a:solidFill>
                    <a:srgbClr val="D9D9D9"/>
                  </a:solidFill>
                </a:uFill>
                <a:cs typeface="Calibri"/>
              </a:rPr>
              <a:t>α</a:t>
            </a:r>
            <a:r>
              <a:rPr dirty="0" err="1">
                <a:uFill>
                  <a:solidFill>
                    <a:srgbClr val="D9D9D9"/>
                  </a:solidFill>
                </a:uFill>
                <a:cs typeface="Calibri"/>
              </a:rPr>
              <a:t>υξημένο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ς δείκτης</a:t>
            </a:r>
            <a:r>
              <a:rPr dirty="0">
                <a:uFill>
                  <a:solidFill>
                    <a:srgbClr val="D9D9D9"/>
                  </a:solidFill>
                </a:uFill>
                <a:cs typeface="Calibri"/>
              </a:rPr>
              <a:t> ki67 δεν αποτελεί </a:t>
            </a:r>
            <a:r>
              <a:rPr spc="-10" dirty="0">
                <a:uFill>
                  <a:solidFill>
                    <a:srgbClr val="D9D9D9"/>
                  </a:solidFill>
                </a:uFill>
                <a:cs typeface="Calibri"/>
              </a:rPr>
              <a:t>κριτήριο </a:t>
            </a:r>
            <a:r>
              <a:rPr spc="-5" dirty="0">
                <a:uFill>
                  <a:solidFill>
                    <a:srgbClr val="D9D9D9"/>
                  </a:solidFill>
                </a:uFill>
                <a:cs typeface="Calibri"/>
              </a:rPr>
              <a:t>διάγνωσης </a:t>
            </a:r>
            <a:r>
              <a:rPr spc="-10" dirty="0">
                <a:uFill>
                  <a:solidFill>
                    <a:srgbClr val="D9D9D9"/>
                  </a:solidFill>
                </a:uFill>
                <a:cs typeface="Calibri"/>
              </a:rPr>
              <a:t>κακοήθειας</a:t>
            </a:r>
            <a:r>
              <a:rPr spc="-10" dirty="0">
                <a:cs typeface="Calibri"/>
              </a:rPr>
              <a:t>. </a:t>
            </a:r>
            <a:endParaRPr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4204" y="476672"/>
            <a:ext cx="4140707" cy="309676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867901" y="3280833"/>
            <a:ext cx="454659" cy="2224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spcBef>
                <a:spcPts val="295"/>
              </a:spcBef>
            </a:pPr>
            <a:r>
              <a:rPr sz="1200" b="1" dirty="0">
                <a:solidFill>
                  <a:srgbClr val="824100"/>
                </a:solidFill>
                <a:latin typeface="Calibri"/>
                <a:cs typeface="Calibri"/>
              </a:rPr>
              <a:t>ki67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476672"/>
            <a:ext cx="4139184" cy="30967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463540" y="3280833"/>
            <a:ext cx="485140" cy="2224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spcBef>
                <a:spcPts val="295"/>
              </a:spcBef>
            </a:pPr>
            <a:r>
              <a:rPr sz="1200" b="1" spc="-5" dirty="0">
                <a:solidFill>
                  <a:srgbClr val="824100"/>
                </a:solidFill>
                <a:latin typeface="Calibri"/>
                <a:cs typeface="Calibri"/>
              </a:rPr>
              <a:t>SMA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2"/>
          <p:cNvSpPr txBox="1">
            <a:spLocks/>
          </p:cNvSpPr>
          <p:nvPr/>
        </p:nvSpPr>
        <p:spPr>
          <a:xfrm>
            <a:off x="3143672" y="-27384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1631504" y="3501009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Ανοσοφαινότυπος: </a:t>
            </a:r>
            <a:r>
              <a:rPr lang="el-GR" dirty="0">
                <a:cs typeface="Calibri"/>
              </a:rPr>
              <a:t>SMA </a:t>
            </a:r>
            <a:r>
              <a:rPr lang="el-GR" spc="-20" dirty="0">
                <a:cs typeface="Calibri"/>
              </a:rPr>
              <a:t>και </a:t>
            </a:r>
            <a:r>
              <a:rPr lang="el-GR" spc="-10" dirty="0">
                <a:cs typeface="Calibri"/>
              </a:rPr>
              <a:t>MSA </a:t>
            </a:r>
            <a:r>
              <a:rPr lang="el-GR" spc="-5" dirty="0">
                <a:cs typeface="Calibri"/>
              </a:rPr>
              <a:t>θετικές. </a:t>
            </a:r>
            <a:r>
              <a:rPr lang="el-GR" spc="-39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CD68 </a:t>
            </a:r>
            <a:r>
              <a:rPr lang="el-GR" spc="-10" dirty="0">
                <a:cs typeface="Calibri"/>
              </a:rPr>
              <a:t>θετικά</a:t>
            </a:r>
            <a:r>
              <a:rPr lang="el-GR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τα γιγαντοκύτταρα.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  <p:sp>
        <p:nvSpPr>
          <p:cNvPr id="12" name="11 - TextBox"/>
          <p:cNvSpPr txBox="1"/>
          <p:nvPr/>
        </p:nvSpPr>
        <p:spPr>
          <a:xfrm>
            <a:off x="2192156" y="3801712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cs typeface="Calibri"/>
              </a:rPr>
              <a:t>Desmin</a:t>
            </a:r>
            <a:r>
              <a:rPr lang="en-US" dirty="0">
                <a:cs typeface="Calibri"/>
              </a:rPr>
              <a:t>,</a:t>
            </a:r>
            <a:r>
              <a:rPr lang="en-US" spc="-5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h-</a:t>
            </a:r>
            <a:r>
              <a:rPr lang="en-US" spc="-10" dirty="0" err="1">
                <a:cs typeface="Calibri"/>
              </a:rPr>
              <a:t>caldesmon</a:t>
            </a:r>
            <a:r>
              <a:rPr lang="en-US" spc="-10" dirty="0">
                <a:cs typeface="Calibri"/>
              </a:rPr>
              <a:t>,</a:t>
            </a:r>
            <a:r>
              <a:rPr lang="en-US" spc="-5" dirty="0">
                <a:cs typeface="Calibri"/>
              </a:rPr>
              <a:t> CD34,</a:t>
            </a:r>
            <a:r>
              <a:rPr lang="en-US" spc="-35" dirty="0">
                <a:cs typeface="Calibri"/>
              </a:rPr>
              <a:t> </a:t>
            </a:r>
            <a:r>
              <a:rPr lang="en-US" spc="-5" dirty="0">
                <a:cs typeface="Calibri"/>
              </a:rPr>
              <a:t>S-100,</a:t>
            </a:r>
            <a:r>
              <a:rPr lang="en-US" spc="1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β-</a:t>
            </a:r>
            <a:r>
              <a:rPr lang="en-US" spc="-5" dirty="0" err="1">
                <a:cs typeface="Calibri"/>
              </a:rPr>
              <a:t>catenin</a:t>
            </a:r>
            <a:r>
              <a:rPr lang="en-US" spc="-25" dirty="0">
                <a:cs typeface="Calibri"/>
              </a:rPr>
              <a:t> </a:t>
            </a:r>
            <a:r>
              <a:rPr lang="el-GR" spc="-25" dirty="0">
                <a:cs typeface="Calibri"/>
              </a:rPr>
              <a:t>και</a:t>
            </a:r>
            <a:r>
              <a:rPr lang="el-GR" spc="5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CK’s:</a:t>
            </a:r>
            <a:r>
              <a:rPr lang="en-US" spc="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αρνητικές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  <p:sp>
        <p:nvSpPr>
          <p:cNvPr id="13" name="12 - TextBox"/>
          <p:cNvSpPr txBox="1"/>
          <p:nvPr/>
        </p:nvSpPr>
        <p:spPr>
          <a:xfrm>
            <a:off x="1632520" y="4581129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Μοριακό υπόστρωμα: αναδιατάξεις </a:t>
            </a:r>
            <a:r>
              <a:rPr lang="en-US" b="1" dirty="0">
                <a:solidFill>
                  <a:schemeClr val="accent1"/>
                </a:solidFill>
              </a:rPr>
              <a:t>USP6 (17p13.2) </a:t>
            </a:r>
            <a:r>
              <a:rPr lang="en-US" dirty="0"/>
              <a:t>– </a:t>
            </a:r>
            <a:r>
              <a:rPr lang="el-GR" dirty="0"/>
              <a:t>συνήθως</a:t>
            </a:r>
            <a:r>
              <a:rPr lang="en-US" dirty="0"/>
              <a:t> </a:t>
            </a:r>
            <a:r>
              <a:rPr lang="en-US" dirty="0">
                <a:cs typeface="Calibri"/>
              </a:rPr>
              <a:t>USP6-MYH9 </a:t>
            </a:r>
            <a:r>
              <a:rPr lang="el-GR" dirty="0">
                <a:cs typeface="Calibri"/>
              </a:rPr>
              <a:t>σύντηξη</a:t>
            </a:r>
            <a:endParaRPr lang="el-GR" dirty="0"/>
          </a:p>
          <a:p>
            <a:pPr marL="274638" indent="-274638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74638" indent="-274638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Συνήθεις μεθοδολογίες για ανάδειξη </a:t>
            </a:r>
            <a:r>
              <a:rPr lang="en-US" dirty="0"/>
              <a:t>USP6</a:t>
            </a:r>
            <a:r>
              <a:rPr lang="el-GR" dirty="0"/>
              <a:t> αναδιάταξης: </a:t>
            </a:r>
            <a:r>
              <a:rPr lang="en-US" dirty="0"/>
              <a:t>FISH</a:t>
            </a:r>
            <a:r>
              <a:rPr lang="el-GR" dirty="0"/>
              <a:t> (ποικιλία </a:t>
            </a:r>
            <a:r>
              <a:rPr lang="en-US" dirty="0"/>
              <a:t>cut-offs</a:t>
            </a:r>
            <a:r>
              <a:rPr lang="el-GR" dirty="0"/>
              <a:t>, συχνά ψευδώς θετικό αποτέλεσμα,  </a:t>
            </a:r>
            <a:r>
              <a:rPr lang="en-US" b="1" dirty="0">
                <a:solidFill>
                  <a:schemeClr val="accent1"/>
                </a:solidFill>
              </a:rPr>
              <a:t>NGS</a:t>
            </a:r>
            <a:r>
              <a:rPr lang="el-GR" b="1" dirty="0">
                <a:solidFill>
                  <a:schemeClr val="accent1"/>
                </a:solidFill>
              </a:rPr>
              <a:t> [</a:t>
            </a:r>
            <a:r>
              <a:rPr lang="en-US" b="1" dirty="0">
                <a:solidFill>
                  <a:schemeClr val="accent1"/>
                </a:solidFill>
              </a:rPr>
              <a:t>RNA</a:t>
            </a:r>
            <a:r>
              <a:rPr lang="el-GR" b="1" dirty="0">
                <a:solidFill>
                  <a:schemeClr val="accent1"/>
                </a:solidFill>
              </a:rPr>
              <a:t> μεθοδολογίες]</a:t>
            </a:r>
          </a:p>
          <a:p>
            <a:pPr marL="274638" indent="-274638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74638" indent="-274638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/>
              <a:t>USP6 [de-</a:t>
            </a:r>
            <a:r>
              <a:rPr lang="en-US" dirty="0" err="1"/>
              <a:t>ubiquitinating</a:t>
            </a:r>
            <a:r>
              <a:rPr lang="el-GR" dirty="0"/>
              <a:t> </a:t>
            </a:r>
            <a:r>
              <a:rPr lang="el-GR" dirty="0" err="1"/>
              <a:t>πρωτεάση</a:t>
            </a:r>
            <a:r>
              <a:rPr lang="el-GR" dirty="0"/>
              <a:t>]</a:t>
            </a:r>
            <a:r>
              <a:rPr lang="en-US" dirty="0"/>
              <a:t> : </a:t>
            </a:r>
            <a:r>
              <a:rPr lang="el-GR" dirty="0"/>
              <a:t>Εμπλοκή σε αποδόμηση πρωτεϊνών, σηματοδότηση, φλεγμονή, </a:t>
            </a:r>
            <a:r>
              <a:rPr lang="en-US" dirty="0"/>
              <a:t>cell trafficking 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8203212" y="6623774"/>
            <a:ext cx="24208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 soft tissue and bone tumors 2020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19537" y="3943605"/>
            <a:ext cx="4039485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69875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spc="-5" dirty="0">
                <a:cs typeface="Calibri"/>
              </a:rPr>
              <a:t>&lt;30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ετών</a:t>
            </a:r>
            <a:endParaRPr dirty="0">
              <a:cs typeface="Calibri"/>
            </a:endParaRP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dirty="0">
                <a:cs typeface="Calibri"/>
              </a:rPr>
              <a:t>Μ</a:t>
            </a:r>
            <a:r>
              <a:rPr dirty="0" err="1">
                <a:cs typeface="Calibri"/>
              </a:rPr>
              <a:t>έγεθος</a:t>
            </a:r>
            <a:r>
              <a:rPr spc="-50" dirty="0">
                <a:cs typeface="Calibri"/>
              </a:rPr>
              <a:t> </a:t>
            </a:r>
            <a:r>
              <a:rPr dirty="0">
                <a:cs typeface="Calibri"/>
              </a:rPr>
              <a:t>έως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2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εκ.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spc="-10" dirty="0">
                <a:solidFill>
                  <a:schemeClr val="accent1"/>
                </a:solidFill>
                <a:cs typeface="Calibri"/>
              </a:rPr>
              <a:t>Τ</a:t>
            </a:r>
            <a:r>
              <a:rPr b="1" spc="-10" dirty="0" err="1">
                <a:solidFill>
                  <a:schemeClr val="accent1"/>
                </a:solidFill>
                <a:cs typeface="Calibri"/>
              </a:rPr>
              <a:t>οίχωμα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μικρού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20" dirty="0" err="1">
                <a:solidFill>
                  <a:schemeClr val="accent1"/>
                </a:solidFill>
                <a:cs typeface="Calibri"/>
              </a:rPr>
              <a:t>και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μέσου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μεγέθους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αρτηριών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ή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φλεβών</a:t>
            </a:r>
            <a:endParaRPr b="1" dirty="0">
              <a:solidFill>
                <a:schemeClr val="accent1"/>
              </a:solidFill>
              <a:cs typeface="Calibri"/>
            </a:endParaRP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dirty="0">
                <a:cs typeface="Calibri"/>
              </a:rPr>
              <a:t>Ά</a:t>
            </a:r>
            <a:r>
              <a:rPr dirty="0" err="1">
                <a:cs typeface="Calibri"/>
              </a:rPr>
              <a:t>νω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άκρα,</a:t>
            </a:r>
            <a:r>
              <a:rPr spc="-30" dirty="0">
                <a:cs typeface="Calibri"/>
              </a:rPr>
              <a:t> </a:t>
            </a:r>
            <a:r>
              <a:rPr spc="-10" dirty="0">
                <a:cs typeface="Calibri"/>
              </a:rPr>
              <a:t>θωρακικό</a:t>
            </a:r>
            <a:r>
              <a:rPr spc="-40" dirty="0">
                <a:cs typeface="Calibri"/>
              </a:rPr>
              <a:t> </a:t>
            </a:r>
            <a:r>
              <a:rPr spc="-10" dirty="0">
                <a:cs typeface="Calibri"/>
              </a:rPr>
              <a:t>τοίχωμα</a:t>
            </a:r>
            <a:endParaRPr dirty="0">
              <a:cs typeface="Calibri"/>
            </a:endParaRP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dirty="0">
                <a:cs typeface="Calibri"/>
              </a:rPr>
              <a:t>Α</a:t>
            </a:r>
            <a:r>
              <a:rPr dirty="0">
                <a:cs typeface="Calibri"/>
              </a:rPr>
              <a:t>ναπ</a:t>
            </a:r>
            <a:r>
              <a:rPr dirty="0" err="1">
                <a:cs typeface="Calibri"/>
              </a:rPr>
              <a:t>τύσσεται</a:t>
            </a:r>
            <a:r>
              <a:rPr spc="-60" dirty="0">
                <a:cs typeface="Calibri"/>
              </a:rPr>
              <a:t> </a:t>
            </a:r>
            <a:r>
              <a:rPr spc="-5" dirty="0">
                <a:cs typeface="Calibri"/>
              </a:rPr>
              <a:t>πιο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αργά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dirty="0">
                <a:cs typeface="Calibri"/>
              </a:rPr>
              <a:t>Α</a:t>
            </a:r>
            <a:r>
              <a:rPr dirty="0" err="1">
                <a:cs typeface="Calibri"/>
              </a:rPr>
              <a:t>νώδυνη</a:t>
            </a:r>
            <a:r>
              <a:rPr dirty="0">
                <a:cs typeface="Calibri"/>
              </a:rPr>
              <a:t>,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μονήρης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στο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υποδόριο</a:t>
            </a:r>
            <a:endParaRPr dirty="0">
              <a:cs typeface="Calibri"/>
            </a:endParaRPr>
          </a:p>
          <a:p>
            <a:pPr marL="269875" indent="-269875">
              <a:spcBef>
                <a:spcPts val="5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spc="-10" dirty="0" err="1">
                <a:cs typeface="Calibri"/>
              </a:rPr>
              <a:t>Λι</a:t>
            </a:r>
            <a:r>
              <a:rPr b="1" spc="-10" dirty="0" err="1">
                <a:cs typeface="Calibri"/>
              </a:rPr>
              <a:t>γότερο</a:t>
            </a:r>
            <a:r>
              <a:rPr b="1" spc="-4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μυξοειδές</a:t>
            </a:r>
            <a:r>
              <a:rPr b="1" spc="-20" dirty="0">
                <a:cs typeface="Calibri"/>
              </a:rPr>
              <a:t> </a:t>
            </a:r>
            <a:r>
              <a:rPr b="1" dirty="0" err="1">
                <a:cs typeface="Calibri"/>
              </a:rPr>
              <a:t>στρώμα</a:t>
            </a:r>
            <a:endParaRPr lang="en-US" b="1" dirty="0">
              <a:cs typeface="Calibri"/>
            </a:endParaRPr>
          </a:p>
          <a:p>
            <a:pPr marL="269875" indent="-269875">
              <a:spcBef>
                <a:spcPts val="5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dirty="0">
                <a:cs typeface="Calibri"/>
              </a:rPr>
              <a:t>Περισσότερα </a:t>
            </a:r>
            <a:r>
              <a:rPr lang="el-GR" b="1" dirty="0" err="1">
                <a:cs typeface="Calibri"/>
              </a:rPr>
              <a:t>οστεοκλαστικά</a:t>
            </a:r>
            <a:r>
              <a:rPr lang="el-GR" b="1" dirty="0">
                <a:cs typeface="Calibri"/>
              </a:rPr>
              <a:t> </a:t>
            </a:r>
            <a:r>
              <a:rPr lang="el-GR" b="1" dirty="0" err="1">
                <a:cs typeface="Calibri"/>
              </a:rPr>
              <a:t>τυπου</a:t>
            </a:r>
            <a:r>
              <a:rPr lang="el-GR" b="1" dirty="0">
                <a:cs typeface="Calibri"/>
              </a:rPr>
              <a:t> γιγαντοκύτταρα</a:t>
            </a:r>
            <a:endParaRPr b="1" dirty="0">
              <a:cs typeface="Calibri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7392144" y="4221089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Εικόνα  1.52Β  από σελ 49</a:t>
            </a:r>
            <a:r>
              <a:rPr lang="en-US" b="1" dirty="0"/>
              <a:t>WHO</a:t>
            </a:r>
            <a:endParaRPr lang="el-GR" b="1" dirty="0"/>
          </a:p>
        </p:txBody>
      </p:sp>
      <p:pic>
        <p:nvPicPr>
          <p:cNvPr id="1027" name="Picture 3" descr="C:\Users\User\Desktop\Ινοβλστικός\7.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2348880"/>
            <a:ext cx="4300140" cy="3888432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2279576" y="126876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7.15 </a:t>
            </a:r>
            <a:r>
              <a:rPr lang="en-US" dirty="0" err="1"/>
              <a:t>enzinger</a:t>
            </a:r>
            <a:r>
              <a:rPr lang="en-US" dirty="0"/>
              <a:t> </a:t>
            </a:r>
            <a:endParaRPr lang="el-GR" dirty="0"/>
          </a:p>
        </p:txBody>
      </p:sp>
      <p:pic>
        <p:nvPicPr>
          <p:cNvPr id="8194" name="Picture 2" descr="C:\Users\User\Desktop\Ινοβλαστικός\7.15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0" y="908720"/>
            <a:ext cx="4505262" cy="2736304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7536160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F3FF454-F7AC-42C9-A558-1A4002F181D6}"/>
              </a:ext>
            </a:extLst>
          </p:cNvPr>
          <p:cNvSpPr txBox="1">
            <a:spLocks/>
          </p:cNvSpPr>
          <p:nvPr/>
        </p:nvSpPr>
        <p:spPr>
          <a:xfrm>
            <a:off x="3090750" y="-33170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Ενδαγγειακή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95835" y="3724649"/>
            <a:ext cx="8748464" cy="270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marR="1312545" indent="-257175">
              <a:lnSpc>
                <a:spcPct val="127800"/>
              </a:lnSpc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15" dirty="0">
                <a:solidFill>
                  <a:schemeClr val="accent1"/>
                </a:solidFill>
                <a:cs typeface="Calibri"/>
              </a:rPr>
              <a:t>Κλινικό ιστορικό </a:t>
            </a:r>
            <a:r>
              <a:rPr spc="-5" dirty="0" err="1">
                <a:cs typeface="Calibri"/>
              </a:rPr>
              <a:t>πρωτεύουσας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σημασίας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!!! </a:t>
            </a:r>
            <a:r>
              <a:rPr spc="-390" dirty="0">
                <a:cs typeface="Calibri"/>
              </a:rPr>
              <a:t> </a:t>
            </a:r>
            <a:endParaRPr lang="el-GR" spc="-390" dirty="0">
              <a:cs typeface="Calibri"/>
            </a:endParaRPr>
          </a:p>
          <a:p>
            <a:pPr marL="269875" marR="1312545" indent="-257175">
              <a:lnSpc>
                <a:spcPct val="127800"/>
              </a:lnSpc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10" dirty="0">
                <a:cs typeface="Calibri"/>
              </a:rPr>
              <a:t>Εντόπιση</a:t>
            </a:r>
            <a:endParaRPr dirty="0">
              <a:cs typeface="Calibri"/>
            </a:endParaRPr>
          </a:p>
          <a:p>
            <a:pPr marL="269875" indent="-257175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Όρια</a:t>
            </a:r>
            <a:endParaRPr dirty="0">
              <a:cs typeface="Calibri"/>
            </a:endParaRPr>
          </a:p>
          <a:p>
            <a:pPr marL="269875" indent="-257175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20" dirty="0">
                <a:solidFill>
                  <a:schemeClr val="accent1"/>
                </a:solidFill>
                <a:cs typeface="Calibri"/>
              </a:rPr>
              <a:t>Ιστολογική εικόνα </a:t>
            </a:r>
            <a:r>
              <a:rPr lang="el-GR" spc="-15" dirty="0">
                <a:cs typeface="Calibri"/>
              </a:rPr>
              <a:t>– </a:t>
            </a:r>
            <a:r>
              <a:rPr lang="el-GR" b="1" spc="-15" dirty="0" err="1">
                <a:cs typeface="Calibri"/>
              </a:rPr>
              <a:t>κυτταροβριθή</a:t>
            </a:r>
            <a:r>
              <a:rPr lang="el-GR" spc="-15" dirty="0" err="1">
                <a:cs typeface="Calibri"/>
              </a:rPr>
              <a:t>ς</a:t>
            </a:r>
            <a:r>
              <a:rPr lang="el-GR" spc="-15" dirty="0">
                <a:cs typeface="Calibri"/>
              </a:rPr>
              <a:t> </a:t>
            </a:r>
            <a:r>
              <a:rPr lang="el-GR" spc="-15" dirty="0" err="1">
                <a:cs typeface="Calibri"/>
              </a:rPr>
              <a:t>μυοϊνοβλαστική</a:t>
            </a:r>
            <a:r>
              <a:rPr lang="el-GR" spc="-15" dirty="0">
                <a:cs typeface="Calibri"/>
              </a:rPr>
              <a:t> αλλοίωση με εικόνα τύπου </a:t>
            </a:r>
            <a:r>
              <a:rPr lang="el-GR" spc="-15" dirty="0" err="1">
                <a:cs typeface="Calibri"/>
              </a:rPr>
              <a:t>κυτταροκαλλιέργειας</a:t>
            </a:r>
            <a:r>
              <a:rPr lang="el-GR" spc="-15" dirty="0">
                <a:cs typeface="Calibri"/>
              </a:rPr>
              <a:t>, </a:t>
            </a:r>
            <a:r>
              <a:rPr lang="el-GR" b="1" spc="-15" dirty="0">
                <a:cs typeface="Calibri"/>
              </a:rPr>
              <a:t>ποικίλλουσα </a:t>
            </a:r>
            <a:r>
              <a:rPr lang="el-GR" b="1" spc="-15" dirty="0" err="1">
                <a:cs typeface="Calibri"/>
              </a:rPr>
              <a:t>μυξοειδής</a:t>
            </a:r>
            <a:r>
              <a:rPr lang="el-GR" b="1" spc="-15" dirty="0">
                <a:cs typeface="Calibri"/>
              </a:rPr>
              <a:t> </a:t>
            </a:r>
            <a:r>
              <a:rPr lang="el-GR" spc="-15" dirty="0">
                <a:cs typeface="Calibri"/>
              </a:rPr>
              <a:t>εκφύλιση στρώματος, </a:t>
            </a:r>
            <a:r>
              <a:rPr lang="el-GR" b="1" spc="-15" dirty="0" err="1">
                <a:cs typeface="Calibri"/>
              </a:rPr>
              <a:t>εξαγγείωση</a:t>
            </a:r>
            <a:r>
              <a:rPr lang="el-GR" b="1" spc="-15" dirty="0">
                <a:cs typeface="Calibri"/>
              </a:rPr>
              <a:t> ερυθρών</a:t>
            </a:r>
            <a:endParaRPr b="1" dirty="0">
              <a:cs typeface="Calibri"/>
            </a:endParaRPr>
          </a:p>
          <a:p>
            <a:pPr marL="269875" indent="-257175">
              <a:spcBef>
                <a:spcPts val="58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b="1" dirty="0">
                <a:uFill>
                  <a:solidFill>
                    <a:srgbClr val="FFFF00"/>
                  </a:solidFill>
                </a:uFill>
                <a:cs typeface="Calibri"/>
              </a:rPr>
              <a:t>Η</a:t>
            </a:r>
            <a:r>
              <a:rPr b="1" spc="-5" dirty="0">
                <a:uFill>
                  <a:solidFill>
                    <a:srgbClr val="FFFF00"/>
                  </a:solidFill>
                </a:uFill>
                <a:cs typeface="Calibri"/>
              </a:rPr>
              <a:t> υποτροπή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(&lt;2%)</a:t>
            </a:r>
            <a:r>
              <a:rPr b="1" spc="10" dirty="0">
                <a:cs typeface="Calibri"/>
              </a:rPr>
              <a:t> </a:t>
            </a:r>
            <a:r>
              <a:rPr b="1" dirty="0">
                <a:uFill>
                  <a:solidFill>
                    <a:srgbClr val="FFFF00"/>
                  </a:solidFill>
                </a:uFill>
                <a:cs typeface="Calibri"/>
              </a:rPr>
              <a:t>επιβάλλει</a:t>
            </a:r>
            <a:r>
              <a:rPr b="1" spc="-25" dirty="0">
                <a:uFill>
                  <a:solidFill>
                    <a:srgbClr val="FFFF00"/>
                  </a:solidFill>
                </a:uFill>
                <a:cs typeface="Calibri"/>
              </a:rPr>
              <a:t> </a:t>
            </a:r>
            <a:r>
              <a:rPr b="1" spc="-5" dirty="0">
                <a:uFill>
                  <a:solidFill>
                    <a:srgbClr val="FFFF00"/>
                  </a:solidFill>
                </a:uFill>
                <a:cs typeface="Calibri"/>
              </a:rPr>
              <a:t>επανεκτίμηση</a:t>
            </a:r>
            <a:r>
              <a:rPr b="1" spc="-50" dirty="0">
                <a:uFill>
                  <a:solidFill>
                    <a:srgbClr val="FFFF00"/>
                  </a:solidFill>
                </a:uFill>
                <a:cs typeface="Calibri"/>
              </a:rPr>
              <a:t> </a:t>
            </a:r>
            <a:r>
              <a:rPr b="1" dirty="0" err="1">
                <a:uFill>
                  <a:solidFill>
                    <a:srgbClr val="FFFF00"/>
                  </a:solidFill>
                </a:uFill>
                <a:cs typeface="Calibri"/>
              </a:rPr>
              <a:t>της</a:t>
            </a:r>
            <a:r>
              <a:rPr b="1" spc="10" dirty="0">
                <a:uFill>
                  <a:solidFill>
                    <a:srgbClr val="FFFF00"/>
                  </a:solidFill>
                </a:uFill>
                <a:cs typeface="Calibri"/>
              </a:rPr>
              <a:t> </a:t>
            </a:r>
            <a:r>
              <a:rPr b="1" dirty="0" err="1">
                <a:uFill>
                  <a:solidFill>
                    <a:srgbClr val="FFFF00"/>
                  </a:solidFill>
                </a:uFill>
                <a:cs typeface="Calibri"/>
              </a:rPr>
              <a:t>διάγνωσης</a:t>
            </a:r>
            <a:r>
              <a:rPr lang="el-GR" b="1" dirty="0">
                <a:cs typeface="Calibri"/>
              </a:rPr>
              <a:t>        πιθανότητα χαμηλής κακοήθειας </a:t>
            </a:r>
            <a:r>
              <a:rPr lang="el-GR" b="1" dirty="0" err="1">
                <a:cs typeface="Calibri"/>
              </a:rPr>
              <a:t>μυοϊνοβλαστικού</a:t>
            </a:r>
            <a:r>
              <a:rPr lang="el-GR" b="1" dirty="0">
                <a:cs typeface="Calibri"/>
              </a:rPr>
              <a:t> σαρκώματος </a:t>
            </a:r>
          </a:p>
          <a:p>
            <a:pPr marL="269875" indent="-257175">
              <a:spcBef>
                <a:spcPts val="58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Ανάδειξη </a:t>
            </a:r>
            <a:r>
              <a:rPr lang="en-US" b="1" dirty="0">
                <a:cs typeface="Calibri"/>
              </a:rPr>
              <a:t>USP6</a:t>
            </a:r>
            <a:r>
              <a:rPr lang="el-GR" b="1" dirty="0">
                <a:cs typeface="Calibri"/>
              </a:rPr>
              <a:t> αναδιάταξης στις διαγνωστικά αμφίβολες περιπτώσεις</a:t>
            </a:r>
            <a:r>
              <a:rPr lang="el-GR" dirty="0">
                <a:cs typeface="Calibri"/>
              </a:rPr>
              <a:t> 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835" y="754373"/>
            <a:ext cx="3959352" cy="29702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7336" y="754373"/>
            <a:ext cx="3960875" cy="2970276"/>
          </a:xfrm>
          <a:prstGeom prst="rect">
            <a:avLst/>
          </a:prstGeom>
        </p:spPr>
      </p:pic>
      <p:cxnSp>
        <p:nvCxnSpPr>
          <p:cNvPr id="7" name="6 - Ευθύγραμμο βέλος σύνδεσης"/>
          <p:cNvCxnSpPr>
            <a:cxnSpLocks/>
          </p:cNvCxnSpPr>
          <p:nvPr/>
        </p:nvCxnSpPr>
        <p:spPr>
          <a:xfrm>
            <a:off x="7718647" y="5671761"/>
            <a:ext cx="34380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C4D552E1-269E-4B91-988B-8890085B7B13}"/>
              </a:ext>
            </a:extLst>
          </p:cNvPr>
          <p:cNvSpPr txBox="1">
            <a:spLocks/>
          </p:cNvSpPr>
          <p:nvPr/>
        </p:nvSpPr>
        <p:spPr>
          <a:xfrm>
            <a:off x="2153283" y="236282"/>
            <a:ext cx="8138792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Οζώδης </a:t>
            </a:r>
            <a:r>
              <a:rPr lang="el-GR" sz="3200" b="1" kern="0" spc="-15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περιτονιΐτιδα</a:t>
            </a: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Κριτήρια διάγνωσης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775520" y="1087577"/>
            <a:ext cx="85689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bg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dirty="0">
                <a:solidFill>
                  <a:schemeClr val="accent1"/>
                </a:solidFill>
              </a:rPr>
              <a:t>Κλινική εικόνα: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  <a:tabLst>
                <a:tab pos="0" algn="l"/>
              </a:tabLst>
            </a:pPr>
            <a:r>
              <a:rPr lang="el-GR" b="1" dirty="0">
                <a:solidFill>
                  <a:schemeClr val="accent1"/>
                </a:solidFill>
              </a:rPr>
              <a:t>Ηλικία : </a:t>
            </a:r>
          </a:p>
          <a:p>
            <a:pPr marL="269875" indent="-269875">
              <a:buClr>
                <a:schemeClr val="accent1"/>
              </a:buClr>
              <a:tabLst>
                <a:tab pos="0" algn="l"/>
              </a:tabLst>
            </a:pPr>
            <a:r>
              <a:rPr lang="el-GR" dirty="0"/>
              <a:t>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791744" y="3009726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Ταχεία ανάπτυξη </a:t>
            </a:r>
            <a:r>
              <a:rPr lang="el-GR" dirty="0"/>
              <a:t>(~ 2 μήνες έως την εξαίρεση)</a:t>
            </a:r>
          </a:p>
          <a:p>
            <a:r>
              <a:rPr lang="el-GR" dirty="0"/>
              <a:t>Μέγεθος &lt;5εκ (</a:t>
            </a:r>
            <a:r>
              <a:rPr lang="el-GR" dirty="0" err="1"/>
              <a:t>υπερπλαστική</a:t>
            </a:r>
            <a:r>
              <a:rPr lang="el-GR" dirty="0"/>
              <a:t> </a:t>
            </a:r>
            <a:r>
              <a:rPr lang="el-GR" dirty="0" err="1"/>
              <a:t>μυοσίτιδα</a:t>
            </a:r>
            <a:r>
              <a:rPr lang="el-GR" dirty="0"/>
              <a:t> πιθανώς μεγαλύτερη)</a:t>
            </a:r>
          </a:p>
          <a:p>
            <a:r>
              <a:rPr lang="el-GR" dirty="0"/>
              <a:t>Πόνος/Ευαισθησία στην περιοχή της βλάβης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215680" y="1916832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l-GR" b="1" dirty="0"/>
              <a:t>Άνω άκρα &gt; κάτω άκρα, κορμός ( υπερπλαστική περιτονίτιδα)</a:t>
            </a:r>
          </a:p>
          <a:p>
            <a:pPr>
              <a:buClr>
                <a:schemeClr val="accent1"/>
              </a:buClr>
            </a:pPr>
            <a:r>
              <a:rPr lang="el-GR" b="1" dirty="0"/>
              <a:t>Κορμός, ωμική ζώνη, άνω βραχίονας &gt; γλουτός (υπερπλαστική </a:t>
            </a:r>
            <a:r>
              <a:rPr lang="el-GR" b="1" dirty="0" err="1"/>
              <a:t>μυοσίτιδα</a:t>
            </a:r>
            <a:r>
              <a:rPr lang="el-GR" b="1" dirty="0"/>
              <a:t>)</a:t>
            </a:r>
          </a:p>
          <a:p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3143672" y="1124744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Υποδόρια ή ενδομυϊκή ανάπτυξη ινοβλαστικών/</a:t>
            </a:r>
            <a:r>
              <a:rPr lang="el-GR" dirty="0" err="1"/>
              <a:t>μυοϊνοβλαστικού</a:t>
            </a:r>
            <a:r>
              <a:rPr lang="el-GR" dirty="0"/>
              <a:t> τύπου κυττάρων και </a:t>
            </a:r>
            <a:r>
              <a:rPr lang="el-GR" b="1" dirty="0" err="1">
                <a:solidFill>
                  <a:schemeClr val="accent1"/>
                </a:solidFill>
              </a:rPr>
              <a:t>ευμεγέθων</a:t>
            </a:r>
            <a:r>
              <a:rPr lang="el-GR" dirty="0"/>
              <a:t> </a:t>
            </a:r>
            <a:r>
              <a:rPr lang="el-GR" b="1" dirty="0">
                <a:solidFill>
                  <a:schemeClr val="accent1"/>
                </a:solidFill>
              </a:rPr>
              <a:t>γαγγλιακού τύπου κυττάρων </a:t>
            </a:r>
          </a:p>
          <a:p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2999656" y="415082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Μέσης ηλικίας ή μεγαλύτερα άτομα </a:t>
            </a:r>
            <a:r>
              <a:rPr lang="el-GR" dirty="0"/>
              <a:t>( ηλικία μεγαλύτερη από ότι στην οζώδη περιτονίτιδα)</a:t>
            </a:r>
          </a:p>
        </p:txBody>
      </p:sp>
      <p:pic>
        <p:nvPicPr>
          <p:cNvPr id="10" name="Picture 2" descr="C:\Users\User\Desktop\Ινοβλστικός\7.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4738513"/>
            <a:ext cx="5184576" cy="2119487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6960096" y="522920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Επέκταση στο υποδόριο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536160" y="631657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7AA6A897-2A12-4693-80D5-B2A771661A62}"/>
              </a:ext>
            </a:extLst>
          </p:cNvPr>
          <p:cNvSpPr txBox="1">
            <a:spLocks/>
          </p:cNvSpPr>
          <p:nvPr/>
        </p:nvSpPr>
        <p:spPr>
          <a:xfrm>
            <a:off x="823935" y="70342"/>
            <a:ext cx="10472121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Υπερπλαστική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περιτονιίτιδα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–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Υπερπλαστική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4007768" y="1340768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/>
              <a:t>Εικ</a:t>
            </a:r>
            <a:r>
              <a:rPr lang="el-GR" dirty="0"/>
              <a:t> 1.54 Α-Β </a:t>
            </a:r>
            <a:r>
              <a:rPr lang="en-US" dirty="0"/>
              <a:t>WHO</a:t>
            </a:r>
            <a:r>
              <a:rPr lang="el-GR" dirty="0"/>
              <a:t> σελ 51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524000" y="3429001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Μορφολογία και </a:t>
            </a:r>
            <a:r>
              <a:rPr lang="el-GR" dirty="0" err="1"/>
              <a:t>ανοσοφαινότυπος</a:t>
            </a:r>
            <a:r>
              <a:rPr lang="el-GR" dirty="0"/>
              <a:t> </a:t>
            </a:r>
            <a:r>
              <a:rPr lang="el-GR" b="1" dirty="0"/>
              <a:t>τύπου οζώδους </a:t>
            </a:r>
            <a:r>
              <a:rPr lang="el-GR" b="1" dirty="0" err="1"/>
              <a:t>περιτονιΐτιδας</a:t>
            </a:r>
            <a:r>
              <a:rPr lang="el-GR" b="1" dirty="0"/>
              <a:t> </a:t>
            </a:r>
            <a:r>
              <a:rPr lang="el-GR" dirty="0"/>
              <a:t>(ατρακτόμορφα κύτταρα, χαλαρό στρώμα, φλεγμονώδη κύτταρα)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Παρουσία </a:t>
            </a:r>
            <a:r>
              <a:rPr lang="el-GR" b="1" dirty="0" err="1"/>
              <a:t>ευμεγέθων</a:t>
            </a:r>
            <a:r>
              <a:rPr lang="el-GR" b="1" dirty="0"/>
              <a:t> γαγγλιακού τύπου κυττάρων με εμφανές πυρήνιο, </a:t>
            </a:r>
            <a:r>
              <a:rPr lang="el-GR" dirty="0"/>
              <a:t>συχνά αρνητικών για  </a:t>
            </a:r>
            <a:r>
              <a:rPr lang="el-GR" dirty="0" err="1"/>
              <a:t>ακτίνη</a:t>
            </a:r>
            <a:r>
              <a:rPr lang="el-GR" dirty="0"/>
              <a:t> 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Μιτώσεις άφθονες – όχι άτυπες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n-US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Στην παιδική ηλικία: Μεγαλύτερη </a:t>
            </a:r>
            <a:r>
              <a:rPr lang="el-GR" dirty="0" err="1"/>
              <a:t>κυτταροβρίθεια</a:t>
            </a:r>
            <a:r>
              <a:rPr lang="el-GR" dirty="0"/>
              <a:t>, περισσότερα γαγγλιακού τύπου κύτταρα και μιτώσεις </a:t>
            </a:r>
            <a:r>
              <a:rPr lang="el-GR" b="1" dirty="0"/>
              <a:t>ενίοτε νέκρωση </a:t>
            </a:r>
            <a:r>
              <a:rPr lang="el-GR" dirty="0"/>
              <a:t>και οξεία φλεγμονή</a:t>
            </a:r>
          </a:p>
        </p:txBody>
      </p:sp>
      <p:pic>
        <p:nvPicPr>
          <p:cNvPr id="2051" name="Picture 3" descr="C:\Users\User\Desktop\Ινοβλστικός\7.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0924" y="692696"/>
            <a:ext cx="4215991" cy="2808000"/>
          </a:xfrm>
          <a:prstGeom prst="rect">
            <a:avLst/>
          </a:prstGeom>
          <a:noFill/>
        </p:spPr>
      </p:pic>
      <p:pic>
        <p:nvPicPr>
          <p:cNvPr id="2052" name="Picture 4" descr="C:\Users\User\Desktop\Ινοβλστικός\7.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5" y="693008"/>
            <a:ext cx="4111229" cy="2808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 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76C89008-A530-4E7D-BFF0-F8ADB8D6356E}"/>
              </a:ext>
            </a:extLst>
          </p:cNvPr>
          <p:cNvSpPr txBox="1">
            <a:spLocks/>
          </p:cNvSpPr>
          <p:nvPr/>
        </p:nvSpPr>
        <p:spPr>
          <a:xfrm>
            <a:off x="715924" y="69677"/>
            <a:ext cx="10472121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Υπερπλαστική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περιτονιίτιδα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4223792" y="126876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Εικονα</a:t>
            </a:r>
            <a:r>
              <a:rPr lang="el-GR" dirty="0"/>
              <a:t> 1.55 Α+Β σελ 52 </a:t>
            </a:r>
            <a:r>
              <a:rPr lang="en-US" dirty="0"/>
              <a:t>WHO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2063552" y="4869160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Διήθηση γραμμωτών </a:t>
            </a:r>
            <a:r>
              <a:rPr lang="el-GR" b="1" dirty="0" err="1"/>
              <a:t>μυικών</a:t>
            </a:r>
            <a:r>
              <a:rPr lang="el-GR" b="1" dirty="0"/>
              <a:t> </a:t>
            </a:r>
            <a:r>
              <a:rPr lang="el-GR" dirty="0"/>
              <a:t>ινών από ατρακτόμορφα κύτταρα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Ευμεγέθη γαγγλιακού τύπου κύτταρα με πυρήνιο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Πιθανή παρουσία μεταπλαστικού οστού         </a:t>
            </a:r>
            <a:r>
              <a:rPr lang="el-GR" b="1" dirty="0"/>
              <a:t>ομοιότητα με </a:t>
            </a:r>
            <a:r>
              <a:rPr lang="el-GR" b="1" dirty="0" err="1"/>
              <a:t>οστεοποιό</a:t>
            </a:r>
            <a:r>
              <a:rPr lang="el-GR" b="1" dirty="0"/>
              <a:t> </a:t>
            </a:r>
            <a:r>
              <a:rPr lang="el-GR" b="1" dirty="0" err="1"/>
              <a:t>μυοσίτιδα</a:t>
            </a:r>
            <a:r>
              <a:rPr lang="el-GR" b="1" dirty="0"/>
              <a:t> </a:t>
            </a:r>
          </a:p>
        </p:txBody>
      </p:sp>
      <p:cxnSp>
        <p:nvCxnSpPr>
          <p:cNvPr id="6" name="5 - Ευθύγραμμο βέλος σύνδεσης"/>
          <p:cNvCxnSpPr/>
          <p:nvPr/>
        </p:nvCxnSpPr>
        <p:spPr>
          <a:xfrm>
            <a:off x="6240017" y="6146054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 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3076" name="Picture 4" descr="C:\Users\User\Desktop\Ινοβλστικός\7.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784" y="692896"/>
            <a:ext cx="3456384" cy="1800000"/>
          </a:xfrm>
          <a:prstGeom prst="rect">
            <a:avLst/>
          </a:prstGeom>
          <a:noFill/>
        </p:spPr>
      </p:pic>
      <p:pic>
        <p:nvPicPr>
          <p:cNvPr id="3074" name="Picture 2" descr="C:\Users\User\Desktop\Ινοβλστικός\7.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2349160"/>
            <a:ext cx="3688428" cy="2520000"/>
          </a:xfrm>
          <a:prstGeom prst="rect">
            <a:avLst/>
          </a:prstGeom>
          <a:noFill/>
        </p:spPr>
      </p:pic>
      <p:pic>
        <p:nvPicPr>
          <p:cNvPr id="3075" name="Picture 3" descr="C:\Users\User\Desktop\Ινοβλστικός\7.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6041" y="2349160"/>
            <a:ext cx="3743517" cy="2520000"/>
          </a:xfrm>
          <a:prstGeom prst="rect">
            <a:avLst/>
          </a:prstGeom>
          <a:noFill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F92AE777-9A52-4FA2-AFDA-CF98EB3726C7}"/>
              </a:ext>
            </a:extLst>
          </p:cNvPr>
          <p:cNvSpPr txBox="1">
            <a:spLocks/>
          </p:cNvSpPr>
          <p:nvPr/>
        </p:nvSpPr>
        <p:spPr>
          <a:xfrm>
            <a:off x="859939" y="-24532"/>
            <a:ext cx="10472121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Υπερπλαστική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351584" y="1268760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Ορισμός:</a:t>
            </a:r>
            <a:r>
              <a:rPr lang="el-GR" dirty="0"/>
              <a:t> </a:t>
            </a:r>
            <a:r>
              <a:rPr lang="el-GR" b="1" dirty="0" err="1"/>
              <a:t>Αυτοπεριοριζόμενα</a:t>
            </a:r>
            <a:r>
              <a:rPr lang="el-GR" b="1" dirty="0"/>
              <a:t> καλοήθη </a:t>
            </a:r>
            <a:r>
              <a:rPr lang="el-GR" dirty="0"/>
              <a:t>νεοπλάσματα αποτελούμενα </a:t>
            </a:r>
            <a:r>
              <a:rPr lang="el-GR" b="1" dirty="0"/>
              <a:t>από ατρακτόμορφα κύτταρα και οστεοβλάστες 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Ανήκουν </a:t>
            </a:r>
            <a:r>
              <a:rPr lang="el-GR" b="1" dirty="0"/>
              <a:t>στο ίδιο φάσμα νεοπλασμάτων με την ανευρυσματική κύστη των μαλακών μορίων 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855640" y="393305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Σελ 53 </a:t>
            </a:r>
            <a:r>
              <a:rPr lang="en-US" dirty="0"/>
              <a:t>who </a:t>
            </a:r>
            <a:r>
              <a:rPr lang="el-GR" dirty="0"/>
              <a:t>   </a:t>
            </a:r>
            <a:r>
              <a:rPr lang="el-GR" dirty="0" err="1"/>
              <a:t>εικονα</a:t>
            </a:r>
            <a:r>
              <a:rPr lang="el-GR" dirty="0"/>
              <a:t> 1.56Β ( </a:t>
            </a:r>
            <a:r>
              <a:rPr lang="el-GR" dirty="0" err="1"/>
              <a:t>Οστεοποιός</a:t>
            </a:r>
            <a:r>
              <a:rPr lang="el-GR" dirty="0"/>
              <a:t> </a:t>
            </a:r>
            <a:r>
              <a:rPr lang="el-GR" dirty="0" err="1"/>
              <a:t>μυοσίτιδα</a:t>
            </a:r>
            <a:r>
              <a:rPr lang="el-GR" dirty="0"/>
              <a:t>) +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l-GR" dirty="0"/>
              <a:t> 1.57( </a:t>
            </a:r>
            <a:r>
              <a:rPr lang="el-GR" dirty="0" err="1"/>
              <a:t>ινο</a:t>
            </a:r>
            <a:r>
              <a:rPr lang="el-GR" dirty="0"/>
              <a:t>-οστέινος  </a:t>
            </a:r>
            <a:r>
              <a:rPr lang="el-GR" dirty="0" err="1"/>
              <a:t>ψευδόγκος</a:t>
            </a:r>
            <a:r>
              <a:rPr lang="el-GR" dirty="0"/>
              <a:t> των δακτύλων)</a:t>
            </a:r>
          </a:p>
        </p:txBody>
      </p:sp>
      <p:pic>
        <p:nvPicPr>
          <p:cNvPr id="54274" name="Picture 2" descr="C:\Users\User\Desktop\Ινοβλστικός\1.57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1920" y="2780928"/>
            <a:ext cx="4956081" cy="3168352"/>
          </a:xfrm>
          <a:prstGeom prst="rect">
            <a:avLst/>
          </a:prstGeom>
          <a:noFill/>
        </p:spPr>
      </p:pic>
      <p:pic>
        <p:nvPicPr>
          <p:cNvPr id="54275" name="Picture 3" descr="C:\Users\User\Desktop\Ινοβλστικός\1.56wh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2780928"/>
            <a:ext cx="4104456" cy="3168352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</a:t>
            </a:r>
            <a:r>
              <a:rPr lang="en-US" sz="1100" i="1" dirty="0">
                <a:solidFill>
                  <a:schemeClr val="accent1"/>
                </a:solidFill>
              </a:rPr>
              <a:t> soft tissue and bone tumors 2020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775520" y="6093297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/>
              <a:t>Οστεοποιός</a:t>
            </a:r>
            <a:r>
              <a:rPr lang="el-GR" dirty="0"/>
              <a:t> </a:t>
            </a:r>
            <a:r>
              <a:rPr lang="el-GR" dirty="0" err="1"/>
              <a:t>μυοσίτιδα</a:t>
            </a:r>
            <a:endParaRPr lang="el-GR" dirty="0"/>
          </a:p>
          <a:p>
            <a:pPr algn="ctr"/>
            <a:r>
              <a:rPr lang="el-GR" dirty="0"/>
              <a:t>Κυστική εκφύλιση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5951984" y="6093297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Ινο</a:t>
            </a:r>
            <a:r>
              <a:rPr lang="el-GR" dirty="0"/>
              <a:t>-οστέινος </a:t>
            </a:r>
            <a:r>
              <a:rPr lang="el-GR" dirty="0" err="1"/>
              <a:t>ψευδόγκος</a:t>
            </a:r>
            <a:r>
              <a:rPr lang="el-GR" dirty="0"/>
              <a:t> των δακτύλων</a:t>
            </a:r>
          </a:p>
          <a:p>
            <a:pPr algn="ctr"/>
            <a:r>
              <a:rPr lang="el-GR" dirty="0"/>
              <a:t>Περίγραπτη αλλοίωση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75640D32-240F-4251-98EB-36BC4EF2ADC2}"/>
              </a:ext>
            </a:extLst>
          </p:cNvPr>
          <p:cNvSpPr txBox="1">
            <a:spLocks/>
          </p:cNvSpPr>
          <p:nvPr/>
        </p:nvSpPr>
        <p:spPr>
          <a:xfrm>
            <a:off x="282136" y="362604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Οστεοποιός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και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ινο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-οστέινος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ψευδόγκος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των δακτύλων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31504" y="3645024"/>
            <a:ext cx="8676456" cy="289540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92500"/>
              </a:lnSpc>
              <a:spcBef>
                <a:spcPts val="260"/>
              </a:spcBef>
            </a:pPr>
            <a:r>
              <a:rPr b="1" spc="-5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Αίτιο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 </a:t>
            </a:r>
            <a:r>
              <a:rPr dirty="0">
                <a:cs typeface="Calibri"/>
              </a:rPr>
              <a:t>η </a:t>
            </a:r>
            <a:r>
              <a:rPr spc="-15" dirty="0">
                <a:cs typeface="Calibri"/>
              </a:rPr>
              <a:t>κάκωση </a:t>
            </a:r>
            <a:r>
              <a:rPr spc="-5" dirty="0">
                <a:cs typeface="Calibri"/>
              </a:rPr>
              <a:t>του </a:t>
            </a:r>
            <a:r>
              <a:rPr dirty="0">
                <a:cs typeface="Calibri"/>
              </a:rPr>
              <a:t>ιστού</a:t>
            </a:r>
            <a:r>
              <a:rPr b="1" dirty="0">
                <a:cs typeface="Calibri"/>
              </a:rPr>
              <a:t>. </a:t>
            </a:r>
            <a:r>
              <a:rPr b="1" spc="-5" dirty="0">
                <a:cs typeface="Calibri"/>
              </a:rPr>
              <a:t>Τραύμα (60-75%)</a:t>
            </a:r>
            <a:r>
              <a:rPr spc="-5" dirty="0">
                <a:cs typeface="Calibri"/>
              </a:rPr>
              <a:t>, </a:t>
            </a:r>
            <a:r>
              <a:rPr lang="el-GR" dirty="0">
                <a:cs typeface="Calibri"/>
              </a:rPr>
              <a:t>κυρίως σε σχέση με αθλητική δραστηριότητα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endParaRPr dirty="0">
              <a:cs typeface="Calibri"/>
            </a:endParaRPr>
          </a:p>
          <a:p>
            <a:pPr marL="12700">
              <a:lnSpc>
                <a:spcPts val="1925"/>
              </a:lnSpc>
            </a:pP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cs typeface="Calibri"/>
              </a:rPr>
              <a:t>πάντα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σε</a:t>
            </a:r>
            <a:r>
              <a:rPr b="1" spc="5" dirty="0">
                <a:cs typeface="Calibri"/>
              </a:rPr>
              <a:t> </a:t>
            </a:r>
            <a:r>
              <a:rPr b="1" dirty="0">
                <a:cs typeface="Calibri"/>
              </a:rPr>
              <a:t>μυ</a:t>
            </a:r>
            <a:r>
              <a:rPr b="1" spc="-5" dirty="0">
                <a:cs typeface="Calibri"/>
              </a:rPr>
              <a:t> σε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οποιοδήποτε</a:t>
            </a:r>
            <a:r>
              <a:rPr b="1" spc="-25" dirty="0">
                <a:cs typeface="Calibri"/>
              </a:rPr>
              <a:t> </a:t>
            </a:r>
            <a:r>
              <a:rPr b="1" dirty="0" err="1">
                <a:cs typeface="Calibri"/>
              </a:rPr>
              <a:t>σημείο</a:t>
            </a:r>
            <a:r>
              <a:rPr b="1" spc="-40" dirty="0">
                <a:cs typeface="Calibri"/>
              </a:rPr>
              <a:t> </a:t>
            </a:r>
            <a:r>
              <a:rPr lang="el-GR" b="1" spc="5" dirty="0">
                <a:cs typeface="Calibri"/>
              </a:rPr>
              <a:t>του σώματος</a:t>
            </a:r>
            <a:r>
              <a:rPr spc="-5" dirty="0">
                <a:cs typeface="Calibri"/>
              </a:rPr>
              <a:t>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άκρα,</a:t>
            </a:r>
            <a:endParaRPr dirty="0">
              <a:cs typeface="Calibri"/>
            </a:endParaRPr>
          </a:p>
          <a:p>
            <a:pPr marL="12700">
              <a:lnSpc>
                <a:spcPts val="2000"/>
              </a:lnSpc>
            </a:pPr>
            <a:r>
              <a:rPr spc="-10" dirty="0">
                <a:cs typeface="Calibri"/>
              </a:rPr>
              <a:t>θώρακας,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γλουτός, </a:t>
            </a:r>
            <a:r>
              <a:rPr dirty="0">
                <a:cs typeface="Calibri"/>
              </a:rPr>
              <a:t>ώμος,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αγκώνας,</a:t>
            </a:r>
            <a:r>
              <a:rPr spc="-25" dirty="0">
                <a:cs typeface="Calibri"/>
              </a:rPr>
              <a:t> </a:t>
            </a:r>
            <a:r>
              <a:rPr spc="-5" dirty="0" err="1">
                <a:cs typeface="Calibri"/>
              </a:rPr>
              <a:t>βραχίονας</a:t>
            </a:r>
            <a:endParaRPr lang="el-GR" spc="-5" dirty="0">
              <a:cs typeface="Calibri"/>
            </a:endParaRPr>
          </a:p>
          <a:p>
            <a:pPr marL="12700">
              <a:lnSpc>
                <a:spcPts val="2000"/>
              </a:lnSpc>
            </a:pPr>
            <a:endParaRPr dirty="0">
              <a:cs typeface="Calibri"/>
            </a:endParaRPr>
          </a:p>
          <a:p>
            <a:pPr marL="12700" marR="353060">
              <a:lnSpc>
                <a:spcPts val="2000"/>
              </a:lnSpc>
              <a:spcBef>
                <a:spcPts val="120"/>
              </a:spcBef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b="1" spc="-5" dirty="0">
                <a:cs typeface="Calibri"/>
              </a:rPr>
              <a:t>ταχεία αύξηση</a:t>
            </a:r>
            <a:r>
              <a:rPr spc="-5" dirty="0">
                <a:cs typeface="Calibri"/>
              </a:rPr>
              <a:t>, επώδυνη </a:t>
            </a:r>
            <a:r>
              <a:rPr spc="5" dirty="0">
                <a:cs typeface="Calibri"/>
              </a:rPr>
              <a:t>στο </a:t>
            </a:r>
            <a:r>
              <a:rPr spc="-10" dirty="0">
                <a:cs typeface="Calibri"/>
              </a:rPr>
              <a:t>αρχικό </a:t>
            </a:r>
            <a:r>
              <a:rPr spc="-5" dirty="0">
                <a:cs typeface="Calibri"/>
              </a:rPr>
              <a:t>στάδιο </a:t>
            </a:r>
            <a:r>
              <a:rPr dirty="0">
                <a:cs typeface="Calibri"/>
              </a:rPr>
              <a:t>(1-2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εβδομάδες),</a:t>
            </a:r>
            <a:r>
              <a:rPr spc="-10" dirty="0">
                <a:cs typeface="Calibri"/>
              </a:rPr>
              <a:t> </a:t>
            </a:r>
            <a:r>
              <a:rPr spc="-20" dirty="0">
                <a:cs typeface="Calibri"/>
              </a:rPr>
              <a:t>καλά</a:t>
            </a:r>
            <a:r>
              <a:rPr spc="-10" dirty="0">
                <a:cs typeface="Calibri"/>
              </a:rPr>
              <a:t> περιγεγραμμένη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έως 5 εκ. (2-12</a:t>
            </a:r>
            <a:r>
              <a:rPr spc="5" dirty="0">
                <a:cs typeface="Calibri"/>
              </a:rPr>
              <a:t> </a:t>
            </a:r>
            <a:r>
              <a:rPr dirty="0" err="1">
                <a:cs typeface="Calibri"/>
              </a:rPr>
              <a:t>εκ</a:t>
            </a:r>
            <a:r>
              <a:rPr dirty="0">
                <a:cs typeface="Calibri"/>
              </a:rPr>
              <a:t>.)</a:t>
            </a:r>
            <a:endParaRPr lang="el-GR" dirty="0">
              <a:cs typeface="Calibri"/>
            </a:endParaRPr>
          </a:p>
          <a:p>
            <a:pPr marL="12700" marR="353060">
              <a:lnSpc>
                <a:spcPts val="2000"/>
              </a:lnSpc>
              <a:spcBef>
                <a:spcPts val="120"/>
              </a:spcBef>
            </a:pPr>
            <a:endParaRPr dirty="0">
              <a:cs typeface="Calibri"/>
            </a:endParaRPr>
          </a:p>
          <a:p>
            <a:pPr marL="12700">
              <a:lnSpc>
                <a:spcPts val="1885"/>
              </a:lnSpc>
            </a:pPr>
            <a:r>
              <a:rPr b="1" spc="-5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5" dirty="0">
                <a:cs typeface="Calibri"/>
              </a:rPr>
              <a:t>συνήθως νέοι ενήλικες, με αθλητική δραστηριότητα</a:t>
            </a:r>
            <a:endParaRPr lang="el-GR" spc="-10" dirty="0">
              <a:cs typeface="Calibri"/>
            </a:endParaRPr>
          </a:p>
          <a:p>
            <a:pPr marL="12700">
              <a:lnSpc>
                <a:spcPts val="1885"/>
              </a:lnSpc>
            </a:pPr>
            <a:endParaRPr dirty="0">
              <a:cs typeface="Calibri"/>
            </a:endParaRPr>
          </a:p>
          <a:p>
            <a:pPr marL="12700">
              <a:lnSpc>
                <a:spcPts val="2075"/>
              </a:lnSpc>
            </a:pPr>
            <a:r>
              <a:rPr b="1" spc="-10" dirty="0">
                <a:uFill>
                  <a:solidFill>
                    <a:srgbClr val="D9D9D9"/>
                  </a:solidFill>
                </a:uFill>
                <a:cs typeface="Calibri"/>
              </a:rPr>
              <a:t>Απεικονιστικά</a:t>
            </a:r>
            <a:r>
              <a:rPr b="1" spc="-20" dirty="0"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spc="-5" dirty="0">
                <a:uFill>
                  <a:solidFill>
                    <a:srgbClr val="D9D9D9"/>
                  </a:solidFill>
                </a:uFill>
                <a:cs typeface="Calibri"/>
              </a:rPr>
              <a:t>ευρήματα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συναρτώνται</a:t>
            </a:r>
            <a:r>
              <a:rPr b="1" spc="-15" dirty="0">
                <a:cs typeface="Calibri"/>
              </a:rPr>
              <a:t> </a:t>
            </a:r>
            <a:r>
              <a:rPr b="1" dirty="0">
                <a:cs typeface="Calibri"/>
              </a:rPr>
              <a:t>με </a:t>
            </a:r>
            <a:r>
              <a:rPr b="1" spc="-5" dirty="0">
                <a:cs typeface="Calibri"/>
              </a:rPr>
              <a:t>την </a:t>
            </a:r>
            <a:r>
              <a:rPr b="1" spc="-10" dirty="0">
                <a:cs typeface="Calibri"/>
              </a:rPr>
              <a:t>ηλικία</a:t>
            </a:r>
            <a:r>
              <a:rPr b="1" spc="-15" dirty="0">
                <a:cs typeface="Calibri"/>
              </a:rPr>
              <a:t> </a:t>
            </a:r>
            <a:r>
              <a:rPr b="1" dirty="0">
                <a:cs typeface="Calibri"/>
              </a:rPr>
              <a:t>της</a:t>
            </a:r>
            <a:r>
              <a:rPr b="1" spc="10" dirty="0">
                <a:cs typeface="Calibri"/>
              </a:rPr>
              <a:t> </a:t>
            </a:r>
            <a:r>
              <a:rPr b="1" spc="-5" dirty="0">
                <a:cs typeface="Calibri"/>
              </a:rPr>
              <a:t>βλάβης.</a:t>
            </a:r>
            <a:endParaRPr b="1" dirty="0"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6407" y="548680"/>
            <a:ext cx="4139184" cy="3095244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4AD051D-6BB9-4023-9AE7-7CADB14109B7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Οστεοποιός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032104" y="1538686"/>
            <a:ext cx="3960440" cy="13773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2405" algn="ctr">
              <a:spcBef>
                <a:spcPts val="700"/>
              </a:spcBef>
            </a:pPr>
            <a:r>
              <a:rPr lang="el-GR" b="1" spc="-5" dirty="0">
                <a:cs typeface="Calibri"/>
              </a:rPr>
              <a:t>Κεντρική μοίρα:</a:t>
            </a:r>
          </a:p>
          <a:p>
            <a:pPr marL="192405" algn="ctr">
              <a:spcBef>
                <a:spcPts val="700"/>
              </a:spcBef>
            </a:pPr>
            <a:r>
              <a:rPr lang="el-GR" b="1" spc="-5" dirty="0">
                <a:cs typeface="Calibri"/>
              </a:rPr>
              <a:t>κ</a:t>
            </a:r>
            <a:r>
              <a:rPr b="1" spc="-5" dirty="0" err="1">
                <a:cs typeface="Calibri"/>
              </a:rPr>
              <a:t>υτταροβριθής</a:t>
            </a:r>
            <a:r>
              <a:rPr b="1" spc="-2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αλλοίωση ομοιάζουσα με </a:t>
            </a:r>
            <a:r>
              <a:rPr b="1" spc="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οζώδη</a:t>
            </a:r>
            <a:r>
              <a:rPr b="1" spc="-30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περιτονιίτιδα</a:t>
            </a:r>
            <a:endParaRPr lang="el-GR" b="1" spc="-10" dirty="0">
              <a:cs typeface="Calibri"/>
            </a:endParaRPr>
          </a:p>
          <a:p>
            <a:pPr marL="192405" algn="ctr">
              <a:spcBef>
                <a:spcPts val="700"/>
              </a:spcBef>
            </a:pPr>
            <a:endParaRPr b="1" dirty="0"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1919536" y="4223118"/>
            <a:ext cx="8424936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57175">
              <a:spcBef>
                <a:spcPts val="6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Εμφανής κυρίως στην αρχική φάση (ινοβλαστική) </a:t>
            </a:r>
          </a:p>
          <a:p>
            <a:pPr marL="269875" indent="-257175">
              <a:spcBef>
                <a:spcPts val="6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b="1" spc="-5" dirty="0" err="1">
                <a:cs typeface="Calibri"/>
              </a:rPr>
              <a:t>Αγγειοβριθές</a:t>
            </a:r>
            <a:r>
              <a:rPr lang="el-GR" b="1" spc="-5" dirty="0">
                <a:cs typeface="Calibri"/>
              </a:rPr>
              <a:t>,</a:t>
            </a:r>
            <a:r>
              <a:rPr lang="el-GR" b="1" spc="-2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οιδηματώδες</a:t>
            </a:r>
            <a:r>
              <a:rPr lang="el-GR" b="1" spc="-2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ή</a:t>
            </a:r>
            <a:r>
              <a:rPr lang="el-GR" b="1" spc="10" dirty="0">
                <a:cs typeface="Calibri"/>
              </a:rPr>
              <a:t> </a:t>
            </a:r>
            <a:r>
              <a:rPr lang="el-GR" b="1" spc="-5" dirty="0" err="1">
                <a:cs typeface="Calibri"/>
              </a:rPr>
              <a:t>μυξοειδές</a:t>
            </a:r>
            <a:r>
              <a:rPr lang="el-GR" b="1" spc="-10" dirty="0">
                <a:cs typeface="Calibri"/>
              </a:rPr>
              <a:t> </a:t>
            </a:r>
            <a:r>
              <a:rPr lang="el-GR" b="1" dirty="0">
                <a:cs typeface="Calibri"/>
              </a:rPr>
              <a:t>στρώμα</a:t>
            </a:r>
            <a:r>
              <a:rPr lang="el-GR" dirty="0">
                <a:cs typeface="Calibri"/>
              </a:rPr>
              <a:t>,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που</a:t>
            </a:r>
            <a:r>
              <a:rPr lang="el-GR" spc="-1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περιέχει </a:t>
            </a:r>
            <a:r>
              <a:rPr lang="el-GR" b="1" spc="-10" dirty="0" err="1">
                <a:cs typeface="Calibri"/>
              </a:rPr>
              <a:t>ινική</a:t>
            </a:r>
            <a:endParaRPr lang="el-GR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Πολλαπλασιαζόμενες</a:t>
            </a:r>
            <a:r>
              <a:rPr lang="el-GR" spc="-6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ινοβλάστες,</a:t>
            </a:r>
            <a:r>
              <a:rPr lang="el-GR" spc="-5" dirty="0">
                <a:cs typeface="Calibri"/>
              </a:rPr>
              <a:t> με ηωσινόφιλο κυτταρόπλασμα και εμφανές πυρήνιο </a:t>
            </a:r>
            <a:endParaRPr lang="el-GR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 MT"/>
              <a:buChar char="•"/>
            </a:pPr>
            <a:r>
              <a:rPr lang="el-GR" b="1" spc="-5" dirty="0" err="1">
                <a:cs typeface="Calibri"/>
              </a:rPr>
              <a:t>Εξαγγειωμένα</a:t>
            </a:r>
            <a:r>
              <a:rPr lang="el-GR" b="1" spc="-7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ερυθρά</a:t>
            </a:r>
            <a:r>
              <a:rPr lang="el-GR" spc="-5" dirty="0">
                <a:cs typeface="Calibri"/>
              </a:rPr>
              <a:t>, χρόνια φλεγμονώδη στοιχεία, οστεοκλαστικού τύπου </a:t>
            </a:r>
            <a:r>
              <a:rPr lang="el-GR" b="1" spc="-5" dirty="0">
                <a:cs typeface="Calibri"/>
              </a:rPr>
              <a:t>πολυπύρηνα γιγαντοκύτταρα</a:t>
            </a:r>
            <a:endParaRPr lang="el-GR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Κύστεις</a:t>
            </a:r>
            <a:r>
              <a:rPr lang="el-GR" spc="-5" dirty="0">
                <a:cs typeface="Calibri"/>
              </a:rPr>
              <a:t> που περιέχουν αίμα </a:t>
            </a:r>
          </a:p>
          <a:p>
            <a:pPr marL="269875" indent="-257175"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Άφθονες </a:t>
            </a:r>
            <a:r>
              <a:rPr lang="el-GR" b="1" spc="-5" dirty="0">
                <a:cs typeface="Calibri"/>
              </a:rPr>
              <a:t>μιτώσεις</a:t>
            </a:r>
            <a:r>
              <a:rPr lang="el-GR" spc="-5" dirty="0">
                <a:cs typeface="Calibri"/>
              </a:rPr>
              <a:t>, όχι άτυπες 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  <p:pic>
        <p:nvPicPr>
          <p:cNvPr id="9218" name="Picture 2" descr="C:\Users\User\Desktop\Ινοβλαστικός\30.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576" y="620688"/>
            <a:ext cx="4608512" cy="3213296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536160" y="631657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E243342-11CA-4B4E-868A-F48F34FF88E1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Οστεοποιός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68016" y="4429512"/>
            <a:ext cx="8964488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2</a:t>
            </a:r>
            <a:r>
              <a:rPr lang="el-GR" spc="-7" baseline="25462" dirty="0">
                <a:cs typeface="Calibri"/>
              </a:rPr>
              <a:t>η</a:t>
            </a:r>
            <a:r>
              <a:rPr lang="el-GR" spc="-5" dirty="0">
                <a:cs typeface="Calibri"/>
              </a:rPr>
              <a:t>-6</a:t>
            </a:r>
            <a:r>
              <a:rPr lang="el-GR" spc="-7" baseline="25462" dirty="0">
                <a:cs typeface="Calibri"/>
              </a:rPr>
              <a:t>η</a:t>
            </a:r>
            <a:r>
              <a:rPr lang="el-GR" spc="209" baseline="25462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εβδομάδα:</a:t>
            </a:r>
            <a:r>
              <a:rPr lang="el-GR" spc="-15" dirty="0">
                <a:cs typeface="Calibri"/>
              </a:rPr>
              <a:t> </a:t>
            </a:r>
            <a:r>
              <a:rPr lang="el-GR" dirty="0">
                <a:cs typeface="Calibri"/>
              </a:rPr>
              <a:t>οστεοειδές αδρό </a:t>
            </a:r>
            <a:r>
              <a:rPr lang="el-GR" dirty="0" err="1">
                <a:cs typeface="Calibri"/>
              </a:rPr>
              <a:t>πεταλιώδες</a:t>
            </a:r>
            <a:r>
              <a:rPr lang="el-GR" dirty="0">
                <a:cs typeface="Calibri"/>
              </a:rPr>
              <a:t> και </a:t>
            </a:r>
            <a:r>
              <a:rPr lang="el-GR" dirty="0" err="1">
                <a:cs typeface="Calibri"/>
              </a:rPr>
              <a:t>πεταλιώδες</a:t>
            </a:r>
            <a:r>
              <a:rPr lang="el-GR" dirty="0">
                <a:cs typeface="Calibri"/>
              </a:rPr>
              <a:t>,</a:t>
            </a:r>
            <a:r>
              <a:rPr lang="el-GR" spc="-15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οστούν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σε</a:t>
            </a:r>
            <a:r>
              <a:rPr lang="el-GR" spc="10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δοκίδες</a:t>
            </a:r>
            <a:endParaRPr lang="el-GR" dirty="0">
              <a:cs typeface="Calibri"/>
            </a:endParaRP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</a:pPr>
            <a:endParaRPr lang="el-GR" dirty="0">
              <a:cs typeface="Calibri"/>
            </a:endParaRP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>
                <a:cs typeface="Calibri"/>
              </a:rPr>
              <a:t>Η οστεοποίηση είναι εμφανέστερη στην περιφέρεια </a:t>
            </a: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l-GR" spc="-5" dirty="0">
              <a:cs typeface="Calibri"/>
            </a:endParaRP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spc="-5" dirty="0">
                <a:cs typeface="Calibri"/>
              </a:rPr>
              <a:t>Ανοσοφαινότυπος:</a:t>
            </a:r>
            <a:r>
              <a:rPr spc="-45" dirty="0">
                <a:cs typeface="Calibri"/>
              </a:rPr>
              <a:t> </a:t>
            </a:r>
            <a:r>
              <a:rPr dirty="0">
                <a:cs typeface="Calibri"/>
              </a:rPr>
              <a:t>SMA</a:t>
            </a:r>
            <a:r>
              <a:rPr spc="-1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desmin: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Arial"/>
              </a:rPr>
              <a:t>±</a:t>
            </a:r>
            <a:r>
              <a:rPr lang="el-GR" dirty="0">
                <a:cs typeface="Arial"/>
              </a:rPr>
              <a:t> ,  </a:t>
            </a:r>
            <a:r>
              <a:rPr lang="en-US" dirty="0">
                <a:cs typeface="Arial"/>
              </a:rPr>
              <a:t>SATB2+</a:t>
            </a:r>
            <a:endParaRPr lang="el-GR" dirty="0">
              <a:cs typeface="Arial"/>
            </a:endParaRP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l-GR" dirty="0">
              <a:cs typeface="Arial"/>
            </a:endParaRPr>
          </a:p>
          <a:p>
            <a:pPr marL="269875" indent="-269875">
              <a:spcBef>
                <a:spcPts val="4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Arial"/>
              </a:rPr>
              <a:t>Μοριακό υπόστρωμα: αναδιάταξη </a:t>
            </a:r>
            <a:r>
              <a:rPr lang="en-US" b="1" dirty="0">
                <a:cs typeface="Arial"/>
              </a:rPr>
              <a:t>USP6</a:t>
            </a:r>
            <a:r>
              <a:rPr lang="el-GR" b="1" dirty="0">
                <a:cs typeface="Arial"/>
              </a:rPr>
              <a:t> αναδιατάξεις [</a:t>
            </a:r>
            <a:r>
              <a:rPr lang="en-US" b="1" dirty="0">
                <a:cs typeface="Arial"/>
              </a:rPr>
              <a:t>COLIA</a:t>
            </a:r>
            <a:r>
              <a:rPr lang="el-GR" b="1" dirty="0">
                <a:cs typeface="Arial"/>
              </a:rPr>
              <a:t>1/</a:t>
            </a:r>
            <a:r>
              <a:rPr lang="en-US" b="1" dirty="0">
                <a:cs typeface="Arial"/>
              </a:rPr>
              <a:t>USP6</a:t>
            </a:r>
            <a:r>
              <a:rPr lang="el-GR" b="1" dirty="0">
                <a:cs typeface="Arial"/>
              </a:rPr>
              <a:t> σύντηξη]</a:t>
            </a:r>
            <a:endParaRPr b="1" dirty="0">
              <a:cs typeface="Arial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703512" y="98072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Enzinger</a:t>
            </a:r>
            <a:r>
              <a:rPr lang="en-US" dirty="0"/>
              <a:t> 3</a:t>
            </a:r>
            <a:r>
              <a:rPr lang="el-GR" dirty="0"/>
              <a:t>0</a:t>
            </a:r>
            <a:r>
              <a:rPr lang="en-US" dirty="0"/>
              <a:t>.23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6888088" y="9087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Enzinger</a:t>
            </a:r>
            <a:r>
              <a:rPr lang="en-US" dirty="0"/>
              <a:t> 3</a:t>
            </a:r>
            <a:r>
              <a:rPr lang="el-GR" dirty="0"/>
              <a:t>0</a:t>
            </a:r>
            <a:r>
              <a:rPr lang="en-US" dirty="0"/>
              <a:t>.24</a:t>
            </a:r>
            <a:endParaRPr lang="el-GR" dirty="0"/>
          </a:p>
        </p:txBody>
      </p:sp>
      <p:pic>
        <p:nvPicPr>
          <p:cNvPr id="10242" name="Picture 2" descr="C:\Users\User\Desktop\Ινοβλαστικός\30.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7" y="548680"/>
            <a:ext cx="4131711" cy="3240360"/>
          </a:xfrm>
          <a:prstGeom prst="rect">
            <a:avLst/>
          </a:prstGeom>
          <a:noFill/>
        </p:spPr>
      </p:pic>
      <p:pic>
        <p:nvPicPr>
          <p:cNvPr id="10243" name="Picture 3" descr="C:\Users\User\Desktop\Ινοβλαστικός\30.2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548681"/>
            <a:ext cx="4464496" cy="3205511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1775520" y="3645025"/>
            <a:ext cx="43204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Ενδιάμεση μοίρα: μετάπτωση ινοβλαστικού σε </a:t>
            </a:r>
            <a:r>
              <a:rPr lang="el-GR" b="1" dirty="0" err="1"/>
              <a:t>οστεοβλαστικό</a:t>
            </a:r>
            <a:r>
              <a:rPr lang="el-GR" b="1" dirty="0"/>
              <a:t> ιστό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6240016" y="3645025"/>
            <a:ext cx="42484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Περιφέρεια: οστεοειδές </a:t>
            </a:r>
            <a:r>
              <a:rPr lang="el-GR" b="1" dirty="0" err="1"/>
              <a:t>μεταχωρεί</a:t>
            </a:r>
            <a:r>
              <a:rPr lang="el-GR" b="1" dirty="0"/>
              <a:t> σε αδρό πεταλώδες </a:t>
            </a:r>
            <a:r>
              <a:rPr lang="el-GR" b="1" dirty="0" err="1"/>
              <a:t>οστούν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7536160" y="6381328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A3903771-5C20-43A3-BE2F-39C4846EC3AC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Οστεοποιός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TextBox"/>
          <p:cNvSpPr txBox="1"/>
          <p:nvPr/>
        </p:nvSpPr>
        <p:spPr>
          <a:xfrm>
            <a:off x="2063552" y="821612"/>
            <a:ext cx="5976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Πάντα προσβάλλει γραμμικό </a:t>
            </a:r>
            <a:r>
              <a:rPr lang="el-GR" dirty="0" err="1"/>
              <a:t>μύ</a:t>
            </a: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 err="1"/>
              <a:t>Κυτταροβριθής</a:t>
            </a:r>
            <a:r>
              <a:rPr lang="el-GR" b="1" dirty="0"/>
              <a:t> </a:t>
            </a:r>
            <a:r>
              <a:rPr lang="el-GR" b="1" dirty="0" err="1"/>
              <a:t>ατρακτοκυτταρική</a:t>
            </a:r>
            <a:r>
              <a:rPr lang="el-GR" b="1" dirty="0"/>
              <a:t> αλλοίωση με παραγωγή αδρού </a:t>
            </a:r>
            <a:r>
              <a:rPr lang="el-GR" b="1" dirty="0" err="1"/>
              <a:t>πεταλειώδου</a:t>
            </a:r>
            <a:r>
              <a:rPr lang="el-GR" b="1" dirty="0"/>
              <a:t> οστού κυρίως στην περιφέρεια (φαινόμενο ζώνης)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Συνεκτίμηση κλινικής και ακτινολογικής εικόνας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6960096" y="4581129"/>
            <a:ext cx="3203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Διαφορική Διάγνωση: </a:t>
            </a:r>
            <a:r>
              <a:rPr lang="el-GR" dirty="0" err="1"/>
              <a:t>Εξωσκελετικό</a:t>
            </a:r>
            <a:r>
              <a:rPr lang="el-GR" dirty="0"/>
              <a:t> οστεοσάρκωμα (κυτταρολογική </a:t>
            </a:r>
            <a:r>
              <a:rPr lang="el-GR" dirty="0" err="1"/>
              <a:t>ατυπία</a:t>
            </a:r>
            <a:r>
              <a:rPr lang="el-GR" dirty="0"/>
              <a:t>, απουσία φαινόμενου ζώνης)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2135560" y="494116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30,19 </a:t>
            </a:r>
            <a:r>
              <a:rPr lang="en-US" dirty="0" err="1"/>
              <a:t>enzinger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12" name="11 - TextBox"/>
          <p:cNvSpPr txBox="1"/>
          <p:nvPr/>
        </p:nvSpPr>
        <p:spPr>
          <a:xfrm>
            <a:off x="2135560" y="53012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Φαινόμενο ζώνης</a:t>
            </a:r>
          </a:p>
        </p:txBody>
      </p:sp>
      <p:pic>
        <p:nvPicPr>
          <p:cNvPr id="11266" name="Picture 2" descr="C:\Users\User\Desktop\Ινοβλαστικός\30.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5" y="2996952"/>
            <a:ext cx="4951413" cy="3573056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536160" y="6316578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8EB8453C-3D6E-4C05-BBEB-50A3D3C3BB3F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Οστεοποιός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μυοσίτιδα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– κριτήρια διάγνωσης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Ινοβλαστικός\artr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4087764"/>
            <a:ext cx="8174038" cy="2770237"/>
          </a:xfrm>
          <a:prstGeom prst="rect">
            <a:avLst/>
          </a:prstGeom>
          <a:noFill/>
        </p:spPr>
      </p:pic>
      <p:pic>
        <p:nvPicPr>
          <p:cNvPr id="29699" name="Picture 3" descr="C:\Users\User\Desktop\Ινοβλαστικός\lak sa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8676456" cy="4034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91545" y="4167885"/>
            <a:ext cx="8208911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chemeClr val="accent1"/>
                </a:solidFill>
                <a:cs typeface="Calibri"/>
              </a:rPr>
              <a:t>Ομόλογο</a:t>
            </a:r>
            <a:r>
              <a:rPr b="1" spc="-45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της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οστεοποιού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μυοσίτιδας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με</a:t>
            </a:r>
            <a:r>
              <a:rPr spc="-5" dirty="0">
                <a:cs typeface="Calibri"/>
              </a:rPr>
              <a:t> </a:t>
            </a:r>
            <a:r>
              <a:rPr dirty="0">
                <a:cs typeface="Calibri"/>
              </a:rPr>
              <a:t>εντόπιση</a:t>
            </a:r>
            <a:r>
              <a:rPr spc="-35" dirty="0">
                <a:cs typeface="Calibri"/>
              </a:rPr>
              <a:t> </a:t>
            </a:r>
            <a:r>
              <a:rPr b="1" spc="5" dirty="0">
                <a:cs typeface="Calibri"/>
              </a:rPr>
              <a:t>στα</a:t>
            </a:r>
            <a:r>
              <a:rPr b="1" spc="-15" dirty="0">
                <a:cs typeface="Calibri"/>
              </a:rPr>
              <a:t> </a:t>
            </a:r>
            <a:r>
              <a:rPr b="1" spc="-10" dirty="0">
                <a:cs typeface="Calibri"/>
              </a:rPr>
              <a:t>δάκτυλα</a:t>
            </a:r>
            <a:r>
              <a:rPr spc="-10" dirty="0">
                <a:cs typeface="Calibri"/>
              </a:rPr>
              <a:t>.</a:t>
            </a:r>
            <a:endParaRPr dirty="0">
              <a:cs typeface="Calibri"/>
            </a:endParaRPr>
          </a:p>
          <a:p>
            <a:pPr marL="12700" marR="5080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υποδόριο </a:t>
            </a:r>
            <a:r>
              <a:rPr dirty="0">
                <a:cs typeface="Calibri"/>
              </a:rPr>
              <a:t>σε </a:t>
            </a:r>
            <a:r>
              <a:rPr spc="-10" dirty="0">
                <a:cs typeface="Calibri"/>
              </a:rPr>
              <a:t>κεντρικές </a:t>
            </a:r>
            <a:r>
              <a:rPr spc="-5" dirty="0">
                <a:cs typeface="Calibri"/>
              </a:rPr>
              <a:t>φάλαγγες </a:t>
            </a:r>
            <a:r>
              <a:rPr spc="-10" dirty="0">
                <a:cs typeface="Calibri"/>
              </a:rPr>
              <a:t>δακτύλων </a:t>
            </a:r>
            <a:r>
              <a:rPr spc="-5" dirty="0">
                <a:cs typeface="Calibri"/>
              </a:rPr>
              <a:t>χεριού, σπάνια </a:t>
            </a:r>
            <a:r>
              <a:rPr spc="-5" dirty="0" err="1">
                <a:cs typeface="Calibri"/>
              </a:rPr>
              <a:t>ποδιού</a:t>
            </a:r>
            <a:r>
              <a:rPr spc="-5" dirty="0">
                <a:cs typeface="Calibri"/>
              </a:rPr>
              <a:t> </a:t>
            </a:r>
            <a:r>
              <a:rPr spc="-395" dirty="0">
                <a:cs typeface="Calibri"/>
              </a:rPr>
              <a:t> </a:t>
            </a:r>
            <a:endParaRPr lang="el-GR" spc="-395" dirty="0">
              <a:cs typeface="Calibri"/>
            </a:endParaRPr>
          </a:p>
          <a:p>
            <a:pPr marL="12700" marR="5080"/>
            <a:r>
              <a:rPr b="1" spc="-15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Φύλο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:</a:t>
            </a:r>
            <a:r>
              <a:rPr spc="-5" dirty="0">
                <a:cs typeface="Calibri"/>
              </a:rPr>
              <a:t> συνηθέστερα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γυναίκες</a:t>
            </a:r>
            <a:endParaRPr dirty="0">
              <a:cs typeface="Calibri"/>
            </a:endParaRPr>
          </a:p>
          <a:p>
            <a:pPr marL="12700" marR="1087755"/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τραυματισμός </a:t>
            </a:r>
            <a:r>
              <a:rPr dirty="0">
                <a:cs typeface="Calibri"/>
              </a:rPr>
              <a:t>προ </a:t>
            </a:r>
            <a:r>
              <a:rPr spc="-15" dirty="0">
                <a:cs typeface="Calibri"/>
              </a:rPr>
              <a:t>λίγων </a:t>
            </a:r>
            <a:r>
              <a:rPr spc="-5" dirty="0">
                <a:cs typeface="Calibri"/>
              </a:rPr>
              <a:t>εβδομάδων, βραδεία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ανάπτυξη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με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διόγκωση,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ερυθρότητα,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ευαισθησία</a:t>
            </a:r>
            <a:endParaRPr dirty="0">
              <a:cs typeface="Calibri"/>
            </a:endParaRPr>
          </a:p>
          <a:p>
            <a:pPr marL="12700" marR="61594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Μέγεθος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χιλιοστά-συνήθως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&lt;1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εκ.</a:t>
            </a:r>
            <a:r>
              <a:rPr spc="5" dirty="0">
                <a:cs typeface="Calibri"/>
              </a:rPr>
              <a:t> </a:t>
            </a:r>
            <a:r>
              <a:rPr spc="-10" dirty="0">
                <a:cs typeface="Calibri"/>
              </a:rPr>
              <a:t>Περιγεγραμμένη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σε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επαφή</a:t>
            </a:r>
            <a:r>
              <a:rPr dirty="0">
                <a:cs typeface="Calibri"/>
              </a:rPr>
              <a:t> με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περιόστεο. </a:t>
            </a:r>
            <a:r>
              <a:rPr spc="-395" dirty="0"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Α/α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5" dirty="0">
                <a:solidFill>
                  <a:schemeClr val="accent1"/>
                </a:solidFill>
                <a:cs typeface="Calibri"/>
              </a:rPr>
              <a:t> </a:t>
            </a:r>
            <a:r>
              <a:rPr spc="-10" dirty="0">
                <a:cs typeface="Calibri"/>
              </a:rPr>
              <a:t>τυχαία</a:t>
            </a:r>
            <a:r>
              <a:rPr spc="-5" dirty="0">
                <a:cs typeface="Calibri"/>
              </a:rPr>
              <a:t> </a:t>
            </a:r>
            <a:r>
              <a:rPr spc="-10" dirty="0">
                <a:cs typeface="Calibri"/>
              </a:rPr>
              <a:t>κατανομή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αποτιτανώσεων,</a:t>
            </a:r>
            <a:r>
              <a:rPr spc="-45" dirty="0">
                <a:cs typeface="Calibri"/>
              </a:rPr>
              <a:t> </a:t>
            </a:r>
            <a:r>
              <a:rPr spc="-10" dirty="0">
                <a:cs typeface="Calibri"/>
              </a:rPr>
              <a:t>σταδιακά </a:t>
            </a:r>
            <a:r>
              <a:rPr dirty="0">
                <a:cs typeface="Calibri"/>
              </a:rPr>
              <a:t>με σαφή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όρια.</a:t>
            </a:r>
            <a:endParaRPr dirty="0">
              <a:cs typeface="Calibri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2135560" y="12687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30,25Β</a:t>
            </a:r>
          </a:p>
        </p:txBody>
      </p:sp>
      <p:pic>
        <p:nvPicPr>
          <p:cNvPr id="12290" name="Picture 2" descr="C:\Users\User\Desktop\Ινοβλαστικός\30.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4034" y="764704"/>
            <a:ext cx="5038031" cy="3082590"/>
          </a:xfrm>
          <a:prstGeom prst="rect">
            <a:avLst/>
          </a:prstGeom>
          <a:noFill/>
        </p:spPr>
      </p:pic>
      <p:pic>
        <p:nvPicPr>
          <p:cNvPr id="12291" name="Picture 3" descr="C:\Users\User\Desktop\Ινοβλαστικός\1.57wh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4073" y="764704"/>
            <a:ext cx="4214199" cy="3096344"/>
          </a:xfrm>
          <a:prstGeom prst="rect">
            <a:avLst/>
          </a:prstGeom>
          <a:noFill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9A7B60A5-14AD-4553-A41F-338BB386F510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Ινο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-οστέινος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ψευδο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-όγκος των δακτύλων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5520" y="3717032"/>
            <a:ext cx="5112568" cy="2449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spcBef>
                <a:spcPts val="5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dirty="0">
                <a:cs typeface="Calibri"/>
              </a:rPr>
              <a:t>Ανάμιξη ινοβλαστικών/</a:t>
            </a:r>
            <a:r>
              <a:rPr lang="el-GR" b="1" dirty="0" err="1">
                <a:cs typeface="Calibri"/>
              </a:rPr>
              <a:t>μυοϊνοβλαστικών</a:t>
            </a:r>
            <a:r>
              <a:rPr lang="el-GR" b="1" dirty="0">
                <a:cs typeface="Calibri"/>
              </a:rPr>
              <a:t> κυττάρων, </a:t>
            </a:r>
            <a:r>
              <a:rPr lang="el-GR" b="1" dirty="0" err="1">
                <a:cs typeface="Calibri"/>
              </a:rPr>
              <a:t>μυξοειδές</a:t>
            </a:r>
            <a:r>
              <a:rPr lang="el-GR" b="1" dirty="0">
                <a:cs typeface="Calibri"/>
              </a:rPr>
              <a:t> στρώμα και οστεοειδές  </a:t>
            </a:r>
          </a:p>
          <a:p>
            <a:pPr marL="269875" indent="-257175">
              <a:spcBef>
                <a:spcPts val="5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Εμφανείς </a:t>
            </a:r>
            <a:r>
              <a:rPr spc="-5" dirty="0" err="1">
                <a:cs typeface="Calibri"/>
              </a:rPr>
              <a:t>μιτώσεις</a:t>
            </a:r>
            <a:r>
              <a:rPr spc="-5" dirty="0">
                <a:cs typeface="Calibri"/>
              </a:rPr>
              <a:t>,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όχι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άτυπες</a:t>
            </a:r>
            <a:endParaRPr lang="el-GR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269875" indent="-257175">
              <a:lnSpc>
                <a:spcPts val="2080"/>
              </a:lnSpc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dirty="0" err="1">
                <a:cs typeface="Calibri"/>
              </a:rPr>
              <a:t>Ε</a:t>
            </a:r>
            <a:r>
              <a:rPr dirty="0" err="1">
                <a:cs typeface="Calibri"/>
              </a:rPr>
              <a:t>στίες</a:t>
            </a:r>
            <a:r>
              <a:rPr spc="-10" dirty="0">
                <a:cs typeface="Calibri"/>
              </a:rPr>
              <a:t> </a:t>
            </a:r>
            <a:r>
              <a:rPr spc="-10" dirty="0" err="1">
                <a:cs typeface="Calibri"/>
              </a:rPr>
              <a:t>χονδροπλασίας</a:t>
            </a:r>
            <a:r>
              <a:rPr lang="el-GR" spc="-10" dirty="0">
                <a:cs typeface="Calibri"/>
              </a:rPr>
              <a:t>*</a:t>
            </a:r>
          </a:p>
          <a:p>
            <a:pPr marL="269875" indent="-257175">
              <a:lnSpc>
                <a:spcPts val="2080"/>
              </a:lnSpc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endParaRPr dirty="0">
              <a:cs typeface="Calibri"/>
            </a:endParaRPr>
          </a:p>
          <a:p>
            <a:pPr marL="269875" indent="-257175">
              <a:lnSpc>
                <a:spcPts val="2005"/>
              </a:lnSpc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Ε</a:t>
            </a:r>
            <a:r>
              <a:rPr b="1" spc="-5" dirty="0" err="1">
                <a:cs typeface="Calibri"/>
              </a:rPr>
              <a:t>ναπόθεση</a:t>
            </a:r>
            <a:r>
              <a:rPr b="1" spc="-40" dirty="0">
                <a:cs typeface="Calibri"/>
              </a:rPr>
              <a:t> </a:t>
            </a:r>
            <a:r>
              <a:rPr b="1" dirty="0">
                <a:cs typeface="Calibri"/>
              </a:rPr>
              <a:t>οστεοειδούς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σε</a:t>
            </a:r>
            <a:r>
              <a:rPr b="1" spc="10" dirty="0">
                <a:cs typeface="Calibri"/>
              </a:rPr>
              <a:t> </a:t>
            </a:r>
            <a:r>
              <a:rPr b="1" spc="-5" dirty="0">
                <a:cs typeface="Calibri"/>
              </a:rPr>
              <a:t>άωρες,</a:t>
            </a:r>
            <a:r>
              <a:rPr b="1" spc="-1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τυχαία</a:t>
            </a:r>
            <a:r>
              <a:rPr b="1" spc="-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κατανεμημένες</a:t>
            </a:r>
            <a:r>
              <a:rPr b="1" spc="-5" dirty="0">
                <a:cs typeface="Calibri"/>
              </a:rPr>
              <a:t>,</a:t>
            </a:r>
            <a:r>
              <a:rPr lang="el-GR" b="1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δοκίδες</a:t>
            </a:r>
            <a:r>
              <a:rPr b="1" spc="-15" dirty="0">
                <a:cs typeface="Calibri"/>
              </a:rPr>
              <a:t> </a:t>
            </a:r>
            <a:r>
              <a:rPr b="1" spc="-5" dirty="0">
                <a:cs typeface="Calibri"/>
              </a:rPr>
              <a:t>χωρίς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φαινόμενο</a:t>
            </a:r>
            <a:r>
              <a:rPr b="1" spc="-20" dirty="0">
                <a:cs typeface="Calibri"/>
              </a:rPr>
              <a:t> ζώνης</a:t>
            </a:r>
            <a:endParaRPr b="1" dirty="0">
              <a:cs typeface="Calibri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7104112" y="3717033"/>
            <a:ext cx="3384376" cy="1885131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69875" indent="-257175">
              <a:spcBef>
                <a:spcPts val="54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10" dirty="0">
                <a:cs typeface="Calibri"/>
              </a:rPr>
              <a:t>Εντόπιση στα </a:t>
            </a:r>
            <a:r>
              <a:rPr lang="el-GR" b="1" spc="-10" dirty="0">
                <a:cs typeface="Calibri"/>
              </a:rPr>
              <a:t>δάκτυλα</a:t>
            </a:r>
            <a:endParaRPr lang="el-GR" b="1" spc="-20" dirty="0">
              <a:cs typeface="Calibri"/>
            </a:endParaRPr>
          </a:p>
          <a:p>
            <a:pPr marL="12700">
              <a:spcBef>
                <a:spcPts val="445"/>
              </a:spcBef>
              <a:buClr>
                <a:schemeClr val="accent1"/>
              </a:buClr>
            </a:pPr>
            <a:endParaRPr dirty="0">
              <a:cs typeface="Calibri"/>
            </a:endParaRPr>
          </a:p>
          <a:p>
            <a:pPr marL="269875" indent="-257175">
              <a:spcBef>
                <a:spcPts val="434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Κριτήρια διάγνωσης </a:t>
            </a:r>
            <a:r>
              <a:rPr lang="el-GR" b="1" dirty="0" err="1">
                <a:cs typeface="Calibri"/>
              </a:rPr>
              <a:t>οστεοποιου</a:t>
            </a:r>
            <a:r>
              <a:rPr lang="el-GR" b="1" dirty="0">
                <a:cs typeface="Calibri"/>
              </a:rPr>
              <a:t> </a:t>
            </a:r>
            <a:r>
              <a:rPr lang="el-GR" b="1" dirty="0" err="1">
                <a:cs typeface="Calibri"/>
              </a:rPr>
              <a:t>μυοσίτιδας</a:t>
            </a:r>
            <a:r>
              <a:rPr lang="el-GR" b="1" dirty="0">
                <a:cs typeface="Calibri"/>
              </a:rPr>
              <a:t> (χωρίς φαινόμενο ζώνης)</a:t>
            </a:r>
            <a:r>
              <a:rPr b="1" spc="-10" dirty="0">
                <a:cs typeface="Calibri"/>
              </a:rPr>
              <a:t> </a:t>
            </a:r>
            <a:endParaRPr lang="el-GR" b="1" spc="-10" dirty="0">
              <a:cs typeface="Calibri"/>
            </a:endParaRPr>
          </a:p>
          <a:p>
            <a:pPr marL="269875" indent="-257175">
              <a:spcBef>
                <a:spcPts val="434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l-GR" spc="-10" dirty="0">
              <a:cs typeface="Calibri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2279576" y="83671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30,26 + 30,27 αστέρι στο χόνδρο </a:t>
            </a:r>
          </a:p>
        </p:txBody>
      </p:sp>
      <p:pic>
        <p:nvPicPr>
          <p:cNvPr id="13314" name="Picture 2" descr="C:\Users\User\Desktop\Ινοβλαστικός\30.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548681"/>
            <a:ext cx="4602163" cy="3021355"/>
          </a:xfrm>
          <a:prstGeom prst="rect">
            <a:avLst/>
          </a:prstGeom>
          <a:noFill/>
        </p:spPr>
      </p:pic>
      <p:pic>
        <p:nvPicPr>
          <p:cNvPr id="13315" name="Picture 3" descr="C:\Users\User\Desktop\Ινοβλαστικός\30.2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7294" y="548680"/>
            <a:ext cx="4490707" cy="3024336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7715672" y="6237312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8328248" y="2636913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/>
              <a:t>*</a:t>
            </a: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CD09DFA2-1090-4499-9CDE-30154ED67F70}"/>
              </a:ext>
            </a:extLst>
          </p:cNvPr>
          <p:cNvSpPr txBox="1">
            <a:spLocks/>
          </p:cNvSpPr>
          <p:nvPr/>
        </p:nvSpPr>
        <p:spPr>
          <a:xfrm>
            <a:off x="318139" y="58522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Ινο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-οστέινος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ψευδο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-όγκος των δακτύλων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79576" y="1923798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 </a:t>
            </a:r>
            <a:r>
              <a:rPr lang="el-GR" b="1" dirty="0"/>
              <a:t>Αντιδραστική</a:t>
            </a:r>
            <a:r>
              <a:rPr lang="el-GR" dirty="0"/>
              <a:t> </a:t>
            </a:r>
            <a:r>
              <a:rPr lang="el-GR" dirty="0" err="1"/>
              <a:t>ψευδοσαρκωματώδης</a:t>
            </a:r>
            <a:r>
              <a:rPr lang="el-GR" dirty="0"/>
              <a:t> </a:t>
            </a:r>
            <a:r>
              <a:rPr lang="el-GR" dirty="0" err="1"/>
              <a:t>ινοβλαστική</a:t>
            </a:r>
            <a:r>
              <a:rPr lang="el-GR" dirty="0"/>
              <a:t>/</a:t>
            </a:r>
            <a:r>
              <a:rPr lang="el-GR" dirty="0" err="1"/>
              <a:t>μυοϊνοβλαστική</a:t>
            </a:r>
            <a:r>
              <a:rPr lang="el-GR" dirty="0"/>
              <a:t> ανάπτυξη, ενίοτε σχετιζόμενη με </a:t>
            </a:r>
            <a:r>
              <a:rPr lang="el-GR" b="1" dirty="0"/>
              <a:t>ακινησία</a:t>
            </a:r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Εντόπιση: </a:t>
            </a:r>
            <a:r>
              <a:rPr lang="el-GR" dirty="0"/>
              <a:t>Συνήθως, στο </a:t>
            </a:r>
            <a:r>
              <a:rPr lang="el-GR" b="1" dirty="0"/>
              <a:t>εν τω βάθει υποδόριο στην περιοχή πυέλου, κόκκυγα και μείζονος </a:t>
            </a:r>
            <a:r>
              <a:rPr lang="el-GR" b="1" dirty="0" err="1"/>
              <a:t>τροχαντήρα</a:t>
            </a:r>
            <a:endParaRPr lang="el-GR" b="1" dirty="0"/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Επιδημιολογία</a:t>
            </a:r>
            <a:r>
              <a:rPr lang="el-GR" dirty="0"/>
              <a:t>: </a:t>
            </a:r>
            <a:r>
              <a:rPr lang="el-GR" b="1" dirty="0"/>
              <a:t>Ηλικιωμένοι ασθενείς </a:t>
            </a:r>
            <a:r>
              <a:rPr lang="el-GR" dirty="0"/>
              <a:t>( 7</a:t>
            </a:r>
            <a:r>
              <a:rPr lang="el-GR" baseline="30000" dirty="0"/>
              <a:t>η</a:t>
            </a:r>
            <a:r>
              <a:rPr lang="el-GR" dirty="0"/>
              <a:t>- 8</a:t>
            </a:r>
            <a:r>
              <a:rPr lang="el-GR" baseline="30000" dirty="0"/>
              <a:t>η</a:t>
            </a:r>
            <a:r>
              <a:rPr lang="el-GR" dirty="0"/>
              <a:t> δεκαετία )</a:t>
            </a:r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Ιστολογική εικόνα: </a:t>
            </a:r>
            <a:r>
              <a:rPr lang="el-GR" dirty="0"/>
              <a:t>Ζωνοειδής αρχιτεκτονική 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3CE289E-C8E6-4889-97B6-1344A2709EB6}"/>
              </a:ext>
            </a:extLst>
          </p:cNvPr>
          <p:cNvSpPr txBox="1">
            <a:spLocks/>
          </p:cNvSpPr>
          <p:nvPr/>
        </p:nvSpPr>
        <p:spPr>
          <a:xfrm>
            <a:off x="0" y="210143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Ισχαιμική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περιτονιίτις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524000" y="4941168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l-GR" dirty="0"/>
          </a:p>
          <a:p>
            <a:pPr algn="ctr"/>
            <a:r>
              <a:rPr lang="el-GR" dirty="0"/>
              <a:t>Νεόπλαστα αγγεία με προβάλλουσα </a:t>
            </a:r>
            <a:r>
              <a:rPr lang="el-GR" dirty="0" err="1"/>
              <a:t>μονόστιβη</a:t>
            </a:r>
            <a:r>
              <a:rPr lang="el-GR" dirty="0"/>
              <a:t> ενδοθηλιακή επένδυση, χρόνια φλεγμονώδη στοιχεία, </a:t>
            </a:r>
            <a:r>
              <a:rPr lang="el-GR" dirty="0" err="1"/>
              <a:t>εξαγγειωμένα</a:t>
            </a:r>
            <a:r>
              <a:rPr lang="el-GR" dirty="0"/>
              <a:t> ερυθρά, ατρακτόμορφα κύτταρα</a:t>
            </a:r>
          </a:p>
        </p:txBody>
      </p:sp>
      <p:pic>
        <p:nvPicPr>
          <p:cNvPr id="4098" name="Picture 2" descr="C:\Users\User\Desktop\Ινοβλστικός\7.34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2708920"/>
            <a:ext cx="3523578" cy="2520000"/>
          </a:xfrm>
          <a:prstGeom prst="rect">
            <a:avLst/>
          </a:prstGeom>
          <a:noFill/>
        </p:spPr>
      </p:pic>
      <p:pic>
        <p:nvPicPr>
          <p:cNvPr id="4099" name="Picture 3" descr="C:\Users\User\Desktop\Ινοβλστικός\7.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1" y="580880"/>
            <a:ext cx="3816423" cy="2520000"/>
          </a:xfrm>
          <a:prstGeom prst="rect">
            <a:avLst/>
          </a:prstGeom>
          <a:noFill/>
        </p:spPr>
      </p:pic>
      <p:pic>
        <p:nvPicPr>
          <p:cNvPr id="4100" name="Picture 4" descr="C:\Users\User\Desktop\Ινοβλστικός\7.3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5961" y="3212976"/>
            <a:ext cx="3802629" cy="2520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1919536" y="980729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Κεντρική περιοχή </a:t>
            </a:r>
            <a:r>
              <a:rPr lang="el-GR" dirty="0" err="1"/>
              <a:t>ινιδοειδούς</a:t>
            </a:r>
            <a:r>
              <a:rPr lang="el-GR" dirty="0"/>
              <a:t> νέκρωσης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5879976" y="5445224"/>
            <a:ext cx="324036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Περιοχή </a:t>
            </a:r>
            <a:r>
              <a:rPr lang="el-GR" dirty="0" err="1"/>
              <a:t>ινιδοειδούς</a:t>
            </a:r>
            <a:r>
              <a:rPr lang="el-GR" dirty="0"/>
              <a:t> νέκρωσης και πέριξ αυτής άτυπα ατρακτόμορφα κύτταρα</a:t>
            </a:r>
          </a:p>
        </p:txBody>
      </p:sp>
      <p:cxnSp>
        <p:nvCxnSpPr>
          <p:cNvPr id="11" name="10 - Ευθύγραμμο βέλος σύνδεσης"/>
          <p:cNvCxnSpPr/>
          <p:nvPr/>
        </p:nvCxnSpPr>
        <p:spPr>
          <a:xfrm>
            <a:off x="4439816" y="1268760"/>
            <a:ext cx="11521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TextBox"/>
          <p:cNvSpPr txBox="1"/>
          <p:nvPr/>
        </p:nvSpPr>
        <p:spPr>
          <a:xfrm>
            <a:off x="7536160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889FA92C-8C8C-48C1-85A2-542AEF206808}"/>
              </a:ext>
            </a:extLst>
          </p:cNvPr>
          <p:cNvSpPr txBox="1">
            <a:spLocks/>
          </p:cNvSpPr>
          <p:nvPr/>
        </p:nvSpPr>
        <p:spPr>
          <a:xfrm>
            <a:off x="410125" y="-4930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Ισχαιμική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περιτονιίτις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– Ιστολογία (Ι)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75706" y="3302546"/>
            <a:ext cx="8964488" cy="334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b="1" dirty="0" err="1">
                <a:cs typeface="Calibri"/>
              </a:rPr>
              <a:t>Ινοελαστική</a:t>
            </a:r>
            <a:r>
              <a:rPr b="1" dirty="0">
                <a:cs typeface="Calibri"/>
              </a:rPr>
              <a:t> </a:t>
            </a:r>
            <a:r>
              <a:rPr b="1" spc="-10" dirty="0">
                <a:cs typeface="Calibri"/>
              </a:rPr>
              <a:t>υπερπλασία, </a:t>
            </a:r>
            <a:r>
              <a:rPr b="1" spc="-5" dirty="0">
                <a:cs typeface="Calibri"/>
              </a:rPr>
              <a:t>πιθανότερα αντίδραση σε τραύμα, </a:t>
            </a:r>
            <a:r>
              <a:rPr b="1" dirty="0">
                <a:cs typeface="Calibri"/>
              </a:rPr>
              <a:t>με </a:t>
            </a:r>
            <a:r>
              <a:rPr b="1" spc="-10" dirty="0">
                <a:cs typeface="Calibri"/>
              </a:rPr>
              <a:t>υπερπαραγωγή </a:t>
            </a:r>
            <a:r>
              <a:rPr b="1" spc="-395" dirty="0">
                <a:cs typeface="Calibri"/>
              </a:rPr>
              <a:t> </a:t>
            </a:r>
            <a:r>
              <a:rPr b="1" spc="-10" dirty="0">
                <a:cs typeface="Calibri"/>
              </a:rPr>
              <a:t>κολλαγόνου</a:t>
            </a:r>
            <a:r>
              <a:rPr b="1" spc="-40" dirty="0">
                <a:cs typeface="Calibri"/>
              </a:rPr>
              <a:t> </a:t>
            </a:r>
            <a:r>
              <a:rPr b="1" spc="-20" dirty="0">
                <a:cs typeface="Calibri"/>
              </a:rPr>
              <a:t>και</a:t>
            </a:r>
            <a:r>
              <a:rPr b="1" spc="-5" dirty="0">
                <a:cs typeface="Calibri"/>
              </a:rPr>
              <a:t> ανώμαλων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ελαστικών</a:t>
            </a:r>
            <a:r>
              <a:rPr b="1" spc="-3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ινών</a:t>
            </a:r>
            <a:r>
              <a:rPr b="1" spc="-5" dirty="0">
                <a:cs typeface="Calibri"/>
              </a:rPr>
              <a:t>.</a:t>
            </a:r>
            <a:endParaRPr lang="el-GR" b="1" spc="-5" dirty="0">
              <a:cs typeface="Calibri"/>
            </a:endParaRPr>
          </a:p>
          <a:p>
            <a:pPr marL="12700" marR="5080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Αίτιο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 err="1">
                <a:cs typeface="Calibri"/>
              </a:rPr>
              <a:t>άγνωστο</a:t>
            </a:r>
            <a:r>
              <a:rPr spc="-25" dirty="0">
                <a:cs typeface="Calibri"/>
              </a:rPr>
              <a:t> </a:t>
            </a:r>
            <a:r>
              <a:rPr dirty="0" err="1">
                <a:cs typeface="Calibri"/>
              </a:rPr>
              <a:t>ίσως</a:t>
            </a:r>
            <a:r>
              <a:rPr spc="-5" dirty="0">
                <a:cs typeface="Calibri"/>
              </a:rPr>
              <a:t> </a:t>
            </a:r>
            <a:r>
              <a:rPr spc="-5" dirty="0" err="1">
                <a:cs typeface="Calibri"/>
              </a:rPr>
              <a:t>συσχετίζεται</a:t>
            </a:r>
            <a:r>
              <a:rPr spc="-25" dirty="0">
                <a:cs typeface="Calibri"/>
              </a:rPr>
              <a:t> </a:t>
            </a:r>
            <a:r>
              <a:rPr dirty="0" err="1">
                <a:cs typeface="Calibri"/>
              </a:rPr>
              <a:t>με</a:t>
            </a:r>
            <a:r>
              <a:rPr spc="5" dirty="0">
                <a:cs typeface="Calibri"/>
              </a:rPr>
              <a:t> </a:t>
            </a:r>
            <a:r>
              <a:rPr dirty="0" err="1">
                <a:cs typeface="Calibri"/>
              </a:rPr>
              <a:t>έντονη</a:t>
            </a:r>
            <a:r>
              <a:rPr dirty="0">
                <a:cs typeface="Calibri"/>
              </a:rPr>
              <a:t>,</a:t>
            </a:r>
            <a:r>
              <a:rPr lang="el-GR" dirty="0">
                <a:cs typeface="Calibri"/>
              </a:rPr>
              <a:t> </a:t>
            </a:r>
            <a:r>
              <a:rPr dirty="0" err="1">
                <a:cs typeface="Calibri"/>
              </a:rPr>
              <a:t>συχνά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επαναλαμβανόμενη,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χειρονακτική</a:t>
            </a:r>
            <a:r>
              <a:rPr spc="15" dirty="0">
                <a:cs typeface="Calibri"/>
              </a:rPr>
              <a:t> </a:t>
            </a:r>
            <a:r>
              <a:rPr spc="-10" dirty="0">
                <a:cs typeface="Calibri"/>
              </a:rPr>
              <a:t>εργασία.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Σπανιότατα </a:t>
            </a:r>
            <a:r>
              <a:rPr spc="-5" dirty="0" err="1">
                <a:cs typeface="Calibri"/>
              </a:rPr>
              <a:t>υποτροπή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/>
            <a:endParaRPr dirty="0">
              <a:cs typeface="Calibri"/>
            </a:endParaRPr>
          </a:p>
          <a:p>
            <a:pPr marL="12700" marR="163830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μεταξύ </a:t>
            </a:r>
            <a:r>
              <a:rPr spc="-10" dirty="0">
                <a:cs typeface="Calibri"/>
              </a:rPr>
              <a:t>κατώτερου </a:t>
            </a:r>
            <a:r>
              <a:rPr spc="-5" dirty="0">
                <a:cs typeface="Calibri"/>
              </a:rPr>
              <a:t>τμήματος ωμοπλάτης </a:t>
            </a:r>
            <a:r>
              <a:rPr spc="-20" dirty="0">
                <a:cs typeface="Calibri"/>
              </a:rPr>
              <a:t>και </a:t>
            </a:r>
            <a:r>
              <a:rPr spc="-10" dirty="0">
                <a:cs typeface="Calibri"/>
              </a:rPr>
              <a:t>θωρακικού </a:t>
            </a:r>
            <a:r>
              <a:rPr spc="-10" dirty="0" err="1">
                <a:cs typeface="Calibri"/>
              </a:rPr>
              <a:t>τοιχώματος</a:t>
            </a:r>
            <a:r>
              <a:rPr spc="-10" dirty="0">
                <a:cs typeface="Calibri"/>
              </a:rPr>
              <a:t> </a:t>
            </a:r>
            <a:r>
              <a:rPr spc="-395" dirty="0">
                <a:cs typeface="Calibri"/>
              </a:rPr>
              <a:t> </a:t>
            </a:r>
            <a:endParaRPr lang="el-GR" spc="-395" dirty="0">
              <a:cs typeface="Calibri"/>
            </a:endParaRPr>
          </a:p>
          <a:p>
            <a:pPr marL="12700" marR="163830"/>
            <a:endParaRPr lang="el-GR" b="1" spc="-39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163830"/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dirty="0">
                <a:cs typeface="Calibri"/>
              </a:rPr>
              <a:t>αργή ανάπτυξη, </a:t>
            </a:r>
            <a:r>
              <a:rPr spc="-5" dirty="0">
                <a:cs typeface="Calibri"/>
              </a:rPr>
              <a:t>σπάνια πόνος </a:t>
            </a:r>
            <a:r>
              <a:rPr dirty="0">
                <a:cs typeface="Calibri"/>
              </a:rPr>
              <a:t>ή </a:t>
            </a:r>
            <a:r>
              <a:rPr spc="-5" dirty="0">
                <a:cs typeface="Calibri"/>
              </a:rPr>
              <a:t>ευαισθησία, περιορισμός 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κινητικότητας,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ασαφή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όρια,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2-15</a:t>
            </a:r>
            <a:r>
              <a:rPr spc="10" dirty="0">
                <a:cs typeface="Calibri"/>
              </a:rPr>
              <a:t> </a:t>
            </a:r>
            <a:r>
              <a:rPr dirty="0" err="1">
                <a:cs typeface="Calibri"/>
              </a:rPr>
              <a:t>εκ</a:t>
            </a:r>
            <a:r>
              <a:rPr dirty="0">
                <a:cs typeface="Calibri"/>
              </a:rPr>
              <a:t>.</a:t>
            </a:r>
            <a:endParaRPr lang="el-GR" dirty="0">
              <a:cs typeface="Calibri"/>
            </a:endParaRPr>
          </a:p>
          <a:p>
            <a:pPr marL="12700" marR="163830"/>
            <a:endParaRPr dirty="0">
              <a:cs typeface="Calibri"/>
            </a:endParaRPr>
          </a:p>
          <a:p>
            <a:pPr marL="127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&gt;60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έτη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930" y="1561226"/>
            <a:ext cx="2644140" cy="3096768"/>
          </a:xfrm>
          <a:prstGeom prst="rect">
            <a:avLst/>
          </a:prstGeom>
        </p:spPr>
      </p:pic>
      <p:sp>
        <p:nvSpPr>
          <p:cNvPr id="6" name="5 - TextBox"/>
          <p:cNvSpPr txBox="1"/>
          <p:nvPr/>
        </p:nvSpPr>
        <p:spPr>
          <a:xfrm>
            <a:off x="5951984" y="69269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7.40 </a:t>
            </a:r>
            <a:r>
              <a:rPr lang="en-US" dirty="0" err="1"/>
              <a:t>Enzinger</a:t>
            </a:r>
            <a:r>
              <a:rPr lang="en-US" dirty="0"/>
              <a:t> </a:t>
            </a:r>
            <a:endParaRPr lang="el-GR" dirty="0"/>
          </a:p>
        </p:txBody>
      </p:sp>
      <p:pic>
        <p:nvPicPr>
          <p:cNvPr id="14338" name="Picture 2" descr="C:\Users\User\Desktop\Ινοβλαστικός\7.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3108" y="684426"/>
            <a:ext cx="4933950" cy="2609850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5205018" y="2933214"/>
            <a:ext cx="4932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Κολλαγονώδης</a:t>
            </a:r>
            <a:r>
              <a:rPr lang="el-GR" b="1" dirty="0"/>
              <a:t> και λιπώδης ιστός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536160" y="631657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609C70BF-6B24-47F1-BDC8-56873FB2D953}"/>
              </a:ext>
            </a:extLst>
          </p:cNvPr>
          <p:cNvSpPr txBox="1">
            <a:spLocks/>
          </p:cNvSpPr>
          <p:nvPr/>
        </p:nvSpPr>
        <p:spPr>
          <a:xfrm>
            <a:off x="0" y="67985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Ελαστοΐνωμα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3552" y="3903390"/>
            <a:ext cx="828092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marR="5080" indent="-3476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10" dirty="0">
                <a:cs typeface="Calibri"/>
              </a:rPr>
              <a:t>Ι</a:t>
            </a:r>
            <a:r>
              <a:rPr b="1" spc="-10" dirty="0" err="1">
                <a:cs typeface="Calibri"/>
              </a:rPr>
              <a:t>νοκολλαγονώδης</a:t>
            </a:r>
            <a:r>
              <a:rPr b="1" spc="-10" dirty="0">
                <a:cs typeface="Calibri"/>
              </a:rPr>
              <a:t> </a:t>
            </a:r>
            <a:r>
              <a:rPr b="1" dirty="0">
                <a:cs typeface="Calibri"/>
              </a:rPr>
              <a:t>ιστός </a:t>
            </a:r>
            <a:r>
              <a:rPr b="1" dirty="0" err="1">
                <a:cs typeface="Calibri"/>
              </a:rPr>
              <a:t>που</a:t>
            </a:r>
            <a:r>
              <a:rPr b="1" dirty="0">
                <a:cs typeface="Calibri"/>
              </a:rPr>
              <a:t> </a:t>
            </a:r>
            <a:r>
              <a:rPr b="1" dirty="0" err="1">
                <a:cs typeface="Calibri"/>
              </a:rPr>
              <a:t>περικλείει</a:t>
            </a:r>
            <a:r>
              <a:rPr lang="el-GR" b="1" dirty="0">
                <a:cs typeface="Calibri"/>
              </a:rPr>
              <a:t> αθροίσεις </a:t>
            </a:r>
            <a:r>
              <a:rPr lang="el-GR" b="1" dirty="0" err="1">
                <a:cs typeface="Calibri"/>
              </a:rPr>
              <a:t>λιποκυττάρων</a:t>
            </a:r>
            <a:r>
              <a:rPr lang="el-GR" b="1" dirty="0">
                <a:cs typeface="Calibri"/>
              </a:rPr>
              <a:t> και</a:t>
            </a:r>
            <a:r>
              <a:rPr b="1" dirty="0">
                <a:cs typeface="Calibri"/>
              </a:rPr>
              <a:t> άφθονες </a:t>
            </a:r>
            <a:r>
              <a:rPr b="1" spc="-5" dirty="0">
                <a:cs typeface="Calibri"/>
              </a:rPr>
              <a:t>ελαστικές ίνες </a:t>
            </a:r>
            <a:r>
              <a:rPr b="1" spc="-395" dirty="0">
                <a:cs typeface="Calibri"/>
              </a:rPr>
              <a:t> </a:t>
            </a:r>
            <a:r>
              <a:rPr b="1" spc="-10" dirty="0">
                <a:cs typeface="Calibri"/>
              </a:rPr>
              <a:t>τυπικά</a:t>
            </a:r>
            <a:r>
              <a:rPr b="1" dirty="0">
                <a:cs typeface="Calibri"/>
              </a:rPr>
              <a:t> </a:t>
            </a:r>
            <a:r>
              <a:rPr b="1" spc="-5" dirty="0">
                <a:cs typeface="Calibri"/>
              </a:rPr>
              <a:t>παχιές</a:t>
            </a:r>
            <a:r>
              <a:rPr b="1" spc="-20" dirty="0">
                <a:cs typeface="Calibri"/>
              </a:rPr>
              <a:t> και</a:t>
            </a:r>
            <a:r>
              <a:rPr b="1" spc="-5" dirty="0">
                <a:cs typeface="Calibri"/>
              </a:rPr>
              <a:t> διασπασμένες</a:t>
            </a:r>
            <a:endParaRPr b="1"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dirty="0">
                <a:cs typeface="Calibri"/>
              </a:rPr>
              <a:t>Δ</a:t>
            </a:r>
            <a:r>
              <a:rPr dirty="0" err="1">
                <a:cs typeface="Calibri"/>
              </a:rPr>
              <a:t>ιάσπαρτες</a:t>
            </a:r>
            <a:r>
              <a:rPr spc="-65" dirty="0">
                <a:cs typeface="Calibri"/>
              </a:rPr>
              <a:t> </a:t>
            </a:r>
            <a:r>
              <a:rPr spc="-5" dirty="0">
                <a:cs typeface="Calibri"/>
              </a:rPr>
              <a:t>ινοβλάστες</a:t>
            </a:r>
            <a:endParaRPr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dirty="0">
                <a:cs typeface="Calibri"/>
              </a:rPr>
              <a:t>Σ</a:t>
            </a:r>
            <a:r>
              <a:rPr dirty="0" err="1">
                <a:cs typeface="Calibri"/>
              </a:rPr>
              <a:t>υχνή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μυξοειδής</a:t>
            </a:r>
            <a:r>
              <a:rPr spc="-20" dirty="0">
                <a:cs typeface="Calibri"/>
              </a:rPr>
              <a:t> </a:t>
            </a:r>
            <a:r>
              <a:rPr spc="-15" dirty="0">
                <a:cs typeface="Calibri"/>
              </a:rPr>
              <a:t>εκφύλιση </a:t>
            </a:r>
            <a:r>
              <a:rPr spc="-5" dirty="0" err="1">
                <a:cs typeface="Calibri"/>
              </a:rPr>
              <a:t>του</a:t>
            </a:r>
            <a:r>
              <a:rPr spc="-5" dirty="0">
                <a:cs typeface="Calibri"/>
              </a:rPr>
              <a:t> </a:t>
            </a:r>
            <a:r>
              <a:rPr spc="-5" dirty="0" err="1">
                <a:cs typeface="Calibri"/>
              </a:rPr>
              <a:t>στρώματος</a:t>
            </a:r>
            <a:endParaRPr lang="el-GR" spc="-5" dirty="0"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spc="-5" dirty="0">
                <a:cs typeface="Calibri"/>
              </a:rPr>
              <a:t>Ανοσοφαινότυπος: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CD34</a:t>
            </a:r>
            <a:r>
              <a:rPr lang="el-GR" spc="-5" dirty="0">
                <a:cs typeface="Calibri"/>
              </a:rPr>
              <a:t> συχνά </a:t>
            </a:r>
            <a:r>
              <a:rPr spc="-5" dirty="0">
                <a:cs typeface="Calibri"/>
              </a:rPr>
              <a:t>+. </a:t>
            </a:r>
            <a:r>
              <a:rPr spc="5" dirty="0">
                <a:cs typeface="Calibri"/>
              </a:rPr>
              <a:t>SMA,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desmin</a:t>
            </a:r>
            <a:r>
              <a:rPr spc="-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S-100:</a:t>
            </a:r>
            <a:r>
              <a:rPr dirty="0">
                <a:cs typeface="Calibri"/>
              </a:rPr>
              <a:t> -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8009" y="735037"/>
            <a:ext cx="4157471" cy="3099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80376" y="3543349"/>
            <a:ext cx="584200" cy="22185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710">
              <a:spcBef>
                <a:spcPts val="290"/>
              </a:spcBef>
            </a:pPr>
            <a:r>
              <a:rPr sz="1200" b="1" spc="-5" dirty="0">
                <a:solidFill>
                  <a:srgbClr val="6F2F9F"/>
                </a:solidFill>
                <a:latin typeface="Calibri"/>
                <a:cs typeface="Calibri"/>
              </a:rPr>
              <a:t>orcein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2135560" y="5579948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4511824" y="5589240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Χαρακτηριστική </a:t>
            </a:r>
            <a:r>
              <a:rPr lang="el-GR" b="1" dirty="0"/>
              <a:t>εντόπιση</a:t>
            </a:r>
          </a:p>
          <a:p>
            <a:r>
              <a:rPr lang="el-GR" b="1" dirty="0" err="1"/>
              <a:t>Υποκυτταρικός</a:t>
            </a:r>
            <a:r>
              <a:rPr lang="el-GR" b="1" dirty="0"/>
              <a:t> ινολιπώδης ιστός </a:t>
            </a:r>
            <a:r>
              <a:rPr lang="el-GR" dirty="0"/>
              <a:t>με άφθονες </a:t>
            </a:r>
            <a:r>
              <a:rPr lang="el-GR" b="1" dirty="0"/>
              <a:t>ανώμαλες ελαστικές ίνες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2351584" y="95106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7.41</a:t>
            </a:r>
            <a:r>
              <a:rPr lang="el-GR" baseline="30000" dirty="0"/>
              <a:t> Α</a:t>
            </a:r>
            <a:r>
              <a:rPr lang="el-GR" dirty="0"/>
              <a:t> </a:t>
            </a:r>
            <a:r>
              <a:rPr lang="en-US" dirty="0" err="1"/>
              <a:t>enzinger</a:t>
            </a:r>
            <a:r>
              <a:rPr lang="el-GR" dirty="0"/>
              <a:t> </a:t>
            </a:r>
          </a:p>
        </p:txBody>
      </p:sp>
      <p:pic>
        <p:nvPicPr>
          <p:cNvPr id="15362" name="Picture 2" descr="C:\Users\User\Desktop\Ινοβλαστικός\7.4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0" y="735038"/>
            <a:ext cx="4320480" cy="3075494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7715672" y="6316578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53825306-1DBE-4458-A80A-60DC6E72DE56}"/>
              </a:ext>
            </a:extLst>
          </p:cNvPr>
          <p:cNvSpPr txBox="1">
            <a:spLocks/>
          </p:cNvSpPr>
          <p:nvPr/>
        </p:nvSpPr>
        <p:spPr>
          <a:xfrm>
            <a:off x="0" y="67985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Ελαστοΐνωμα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50914" y="4040630"/>
            <a:ext cx="8093558" cy="270073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765175">
              <a:lnSpc>
                <a:spcPts val="2000"/>
              </a:lnSpc>
              <a:spcBef>
                <a:spcPts val="300"/>
              </a:spcBef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dirty="0" err="1">
                <a:cs typeface="Calibri"/>
              </a:rPr>
              <a:t>Καλόηθες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ινοβλαστικό-</a:t>
            </a:r>
            <a:r>
              <a:rPr spc="-10" dirty="0" err="1">
                <a:cs typeface="Calibri"/>
              </a:rPr>
              <a:t>μυοϊνοβλαστικό</a:t>
            </a:r>
            <a:r>
              <a:rPr spc="-10" dirty="0">
                <a:cs typeface="Calibri"/>
              </a:rPr>
              <a:t> </a:t>
            </a:r>
            <a:r>
              <a:rPr spc="-10" dirty="0" err="1">
                <a:cs typeface="Calibri"/>
              </a:rPr>
              <a:t>οζώδες</a:t>
            </a:r>
            <a:r>
              <a:rPr spc="-10" dirty="0">
                <a:cs typeface="Calibri"/>
              </a:rPr>
              <a:t> </a:t>
            </a:r>
            <a:r>
              <a:rPr spc="-10" dirty="0" err="1">
                <a:cs typeface="Calibri"/>
              </a:rPr>
              <a:t>νεόπλασμα</a:t>
            </a:r>
            <a:r>
              <a:rPr lang="el-GR" spc="-10" dirty="0">
                <a:cs typeface="Calibri"/>
              </a:rPr>
              <a:t>, συνήθως σε </a:t>
            </a:r>
            <a:r>
              <a:rPr lang="el-GR" b="1" spc="-10" dirty="0">
                <a:cs typeface="Calibri"/>
              </a:rPr>
              <a:t>σχέση με τένοντα</a:t>
            </a:r>
            <a:r>
              <a:rPr lang="el-GR" spc="-10" dirty="0">
                <a:cs typeface="Calibri"/>
              </a:rPr>
              <a:t>,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20% </a:t>
            </a:r>
            <a:r>
              <a:rPr spc="-10" dirty="0" err="1">
                <a:cs typeface="Calibri"/>
              </a:rPr>
              <a:t>πιθανότητα</a:t>
            </a:r>
            <a:r>
              <a:rPr spc="-35" dirty="0">
                <a:cs typeface="Calibri"/>
              </a:rPr>
              <a:t> </a:t>
            </a:r>
            <a:r>
              <a:rPr spc="-5" dirty="0" err="1">
                <a:cs typeface="Calibri"/>
              </a:rPr>
              <a:t>υποτροπής</a:t>
            </a:r>
            <a:endParaRPr lang="el-GR" spc="-5" dirty="0">
              <a:cs typeface="Calibri"/>
            </a:endParaRPr>
          </a:p>
          <a:p>
            <a:pPr marL="12700" marR="765175">
              <a:lnSpc>
                <a:spcPts val="2000"/>
              </a:lnSpc>
              <a:spcBef>
                <a:spcPts val="300"/>
              </a:spcBef>
            </a:pPr>
            <a:endParaRPr dirty="0">
              <a:cs typeface="Calibri"/>
            </a:endParaRPr>
          </a:p>
          <a:p>
            <a:pPr marL="12700">
              <a:lnSpc>
                <a:spcPts val="1955"/>
              </a:lnSpc>
            </a:pP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5" dirty="0">
                <a:cs typeface="Calibri"/>
              </a:rPr>
              <a:t>συνήθως δάκτυλα χεριών, σπάνια </a:t>
            </a:r>
            <a:r>
              <a:rPr lang="el-GR" spc="-5" dirty="0" err="1">
                <a:cs typeface="Calibri"/>
              </a:rPr>
              <a:t>ενδαρθρική</a:t>
            </a:r>
            <a:r>
              <a:rPr lang="el-GR" spc="-5" dirty="0">
                <a:cs typeface="Calibri"/>
              </a:rPr>
              <a:t> ανάπτυξη</a:t>
            </a:r>
          </a:p>
          <a:p>
            <a:pPr marL="12700">
              <a:lnSpc>
                <a:spcPts val="1955"/>
              </a:lnSpc>
            </a:pPr>
            <a:endParaRPr dirty="0">
              <a:cs typeface="Calibri"/>
            </a:endParaRPr>
          </a:p>
          <a:p>
            <a:pPr marL="12700">
              <a:lnSpc>
                <a:spcPts val="2070"/>
              </a:lnSpc>
              <a:spcBef>
                <a:spcPts val="20"/>
              </a:spcBef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αργή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ανάπτυξη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(επί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έτη),</a:t>
            </a:r>
            <a:r>
              <a:rPr spc="-10" dirty="0">
                <a:cs typeface="Calibri"/>
              </a:rPr>
              <a:t> ακίνητος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όζος</a:t>
            </a:r>
            <a:r>
              <a:rPr spc="-5" dirty="0">
                <a:cs typeface="Calibri"/>
              </a:rPr>
              <a:t> </a:t>
            </a:r>
            <a:r>
              <a:rPr dirty="0">
                <a:cs typeface="Arial"/>
              </a:rPr>
              <a:t>≤ 3</a:t>
            </a:r>
            <a:r>
              <a:rPr spc="-5" dirty="0">
                <a:cs typeface="Arial"/>
              </a:rPr>
              <a:t> </a:t>
            </a:r>
            <a:r>
              <a:rPr dirty="0">
                <a:cs typeface="Arial"/>
              </a:rPr>
              <a:t>εκ.,</a:t>
            </a:r>
          </a:p>
          <a:p>
            <a:pPr marL="12700">
              <a:lnSpc>
                <a:spcPts val="1995"/>
              </a:lnSpc>
            </a:pPr>
            <a:r>
              <a:rPr spc="-20" dirty="0" err="1">
                <a:cs typeface="Calibri"/>
              </a:rPr>
              <a:t>καλά</a:t>
            </a:r>
            <a:r>
              <a:rPr spc="-15" dirty="0">
                <a:cs typeface="Calibri"/>
              </a:rPr>
              <a:t> </a:t>
            </a:r>
            <a:r>
              <a:rPr spc="-10" dirty="0" err="1">
                <a:cs typeface="Calibri"/>
              </a:rPr>
              <a:t>περιγεγραμμένο</a:t>
            </a:r>
            <a:r>
              <a:rPr lang="el-GR" spc="-10" dirty="0">
                <a:cs typeface="Calibri"/>
              </a:rPr>
              <a:t>ς με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ελαφρά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ευαισθησία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-5" dirty="0">
                <a:cs typeface="Calibri"/>
              </a:rPr>
              <a:t> </a:t>
            </a:r>
            <a:r>
              <a:rPr spc="-5" dirty="0" err="1">
                <a:cs typeface="Calibri"/>
              </a:rPr>
              <a:t>περιορισμό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κινητικότητας.</a:t>
            </a:r>
            <a:endParaRPr dirty="0">
              <a:cs typeface="Calibri"/>
            </a:endParaRPr>
          </a:p>
          <a:p>
            <a:pPr marL="12700">
              <a:lnSpc>
                <a:spcPts val="2085"/>
              </a:lnSpc>
            </a:pPr>
            <a:endParaRPr lang="el-GR" dirty="0">
              <a:cs typeface="Calibri"/>
            </a:endParaRPr>
          </a:p>
          <a:p>
            <a:pPr marL="12700">
              <a:lnSpc>
                <a:spcPts val="2085"/>
              </a:lnSpc>
            </a:pPr>
            <a:endParaRPr dirty="0"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20-50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ετών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2639616" y="170080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7,35 </a:t>
            </a:r>
            <a:r>
              <a:rPr lang="en-US" dirty="0" err="1"/>
              <a:t>enzinger</a:t>
            </a:r>
            <a:endParaRPr lang="el-GR" dirty="0"/>
          </a:p>
        </p:txBody>
      </p:sp>
      <p:pic>
        <p:nvPicPr>
          <p:cNvPr id="16386" name="Picture 2" descr="C:\Users\User\Desktop\Ινοβλαστικός\7.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548681"/>
            <a:ext cx="7992888" cy="3387553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7536160" y="631657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93F3961-0F74-47FC-84FD-383D1586C93C}"/>
              </a:ext>
            </a:extLst>
          </p:cNvPr>
          <p:cNvSpPr txBox="1">
            <a:spLocks/>
          </p:cNvSpPr>
          <p:nvPr/>
        </p:nvSpPr>
        <p:spPr>
          <a:xfrm>
            <a:off x="77002" y="-38641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Ίνωμα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τενοντίων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ελύτρων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9576" y="4365104"/>
            <a:ext cx="7992888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indent="-347663">
              <a:lnSpc>
                <a:spcPts val="2085"/>
              </a:lnSpc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 err="1">
                <a:cs typeface="Calibri"/>
              </a:rPr>
              <a:t>Χ</a:t>
            </a:r>
            <a:r>
              <a:rPr b="1" spc="-5" dirty="0" err="1">
                <a:cs typeface="Calibri"/>
              </a:rPr>
              <a:t>αμηλή</a:t>
            </a:r>
            <a:r>
              <a:rPr b="1" spc="-3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κυτταροβρίθεια</a:t>
            </a:r>
            <a:endParaRPr lang="el-GR" b="1" spc="-5" dirty="0">
              <a:cs typeface="Calibri"/>
            </a:endParaRPr>
          </a:p>
          <a:p>
            <a:pPr marL="360363" indent="-347663">
              <a:lnSpc>
                <a:spcPts val="2085"/>
              </a:lnSpc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360363" indent="-347663">
              <a:lnSpc>
                <a:spcPts val="2005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10" dirty="0">
                <a:cs typeface="Calibri"/>
              </a:rPr>
              <a:t>Ι</a:t>
            </a:r>
            <a:r>
              <a:rPr spc="-10" dirty="0" err="1">
                <a:cs typeface="Calibri"/>
              </a:rPr>
              <a:t>νο</a:t>
            </a:r>
            <a:r>
              <a:rPr spc="-10" dirty="0">
                <a:cs typeface="Calibri"/>
              </a:rPr>
              <a:t>/</a:t>
            </a:r>
            <a:r>
              <a:rPr spc="-10" dirty="0" err="1">
                <a:cs typeface="Calibri"/>
              </a:rPr>
              <a:t>μυοϊνοβλαστικά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κύτταρα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χωρίς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ατυπία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σε</a:t>
            </a:r>
            <a:r>
              <a:rPr spc="20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κολλαγονώδες</a:t>
            </a:r>
            <a:r>
              <a:rPr b="1" spc="-15" dirty="0">
                <a:cs typeface="Calibri"/>
              </a:rPr>
              <a:t> </a:t>
            </a:r>
            <a:r>
              <a:rPr b="1" dirty="0" err="1">
                <a:cs typeface="Calibri"/>
              </a:rPr>
              <a:t>στρώμα</a:t>
            </a:r>
            <a:endParaRPr lang="el-GR" b="1" dirty="0">
              <a:cs typeface="Calibri"/>
            </a:endParaRPr>
          </a:p>
          <a:p>
            <a:pPr marL="360363" indent="-347663">
              <a:lnSpc>
                <a:spcPts val="2005"/>
              </a:lnSpc>
              <a:buClr>
                <a:schemeClr val="accent1"/>
              </a:buClr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360363" indent="-347663">
              <a:lnSpc>
                <a:spcPts val="200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Σ</a:t>
            </a:r>
            <a:r>
              <a:rPr b="1" spc="-5" dirty="0" err="1">
                <a:cs typeface="Calibri"/>
              </a:rPr>
              <a:t>χισμοειδή</a:t>
            </a:r>
            <a:r>
              <a:rPr b="1" spc="-40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αγγεία</a:t>
            </a:r>
            <a:r>
              <a:rPr lang="en-US" b="1" spc="-10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στην περιφέρεια*</a:t>
            </a:r>
          </a:p>
          <a:p>
            <a:pPr marL="360363" indent="-347663">
              <a:lnSpc>
                <a:spcPts val="2000"/>
              </a:lnSpc>
              <a:buClr>
                <a:schemeClr val="accent1"/>
              </a:buClr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360363" marR="5080" indent="-347663">
              <a:lnSpc>
                <a:spcPts val="2000"/>
              </a:lnSpc>
              <a:spcBef>
                <a:spcPts val="114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Ενίοτε</a:t>
            </a:r>
            <a:r>
              <a:rPr spc="-5" dirty="0">
                <a:cs typeface="Calibri"/>
              </a:rPr>
              <a:t> </a:t>
            </a:r>
            <a:r>
              <a:rPr spc="-15" dirty="0">
                <a:cs typeface="Calibri"/>
              </a:rPr>
              <a:t>εκφυλιστικού </a:t>
            </a:r>
            <a:r>
              <a:rPr dirty="0">
                <a:cs typeface="Calibri"/>
              </a:rPr>
              <a:t>τύπου αλλοιώσεις: </a:t>
            </a:r>
            <a:r>
              <a:rPr spc="-5" dirty="0">
                <a:cs typeface="Calibri"/>
              </a:rPr>
              <a:t>μυξωματώδης, χόνδρινη </a:t>
            </a:r>
            <a:r>
              <a:rPr dirty="0">
                <a:cs typeface="Calibri"/>
              </a:rPr>
              <a:t>ή </a:t>
            </a:r>
            <a:r>
              <a:rPr spc="5" dirty="0">
                <a:cs typeface="Calibri"/>
              </a:rPr>
              <a:t>οστική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μετάπλαση</a:t>
            </a:r>
            <a:r>
              <a:rPr spc="-45" dirty="0">
                <a:cs typeface="Calibri"/>
              </a:rPr>
              <a:t> </a:t>
            </a:r>
            <a:r>
              <a:rPr dirty="0">
                <a:cs typeface="Calibri"/>
              </a:rPr>
              <a:t>ή </a:t>
            </a:r>
            <a:r>
              <a:rPr lang="el-GR" spc="-5" dirty="0">
                <a:cs typeface="Calibri"/>
              </a:rPr>
              <a:t>υαλοειδοποίηση **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2423592" y="90872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7,35 </a:t>
            </a:r>
            <a:r>
              <a:rPr lang="en-US" dirty="0" err="1"/>
              <a:t>enzinger</a:t>
            </a:r>
            <a:r>
              <a:rPr lang="el-GR" dirty="0"/>
              <a:t> *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6528048" y="112474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7,36 </a:t>
            </a:r>
            <a:r>
              <a:rPr lang="en-US" dirty="0" err="1"/>
              <a:t>enzinger</a:t>
            </a:r>
            <a:r>
              <a:rPr lang="el-GR" dirty="0"/>
              <a:t> **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pic>
        <p:nvPicPr>
          <p:cNvPr id="17410" name="Picture 2" descr="C:\Users\User\Desktop\Ινοβλαστικός\7.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533966"/>
            <a:ext cx="4716016" cy="3687122"/>
          </a:xfrm>
          <a:prstGeom prst="rect">
            <a:avLst/>
          </a:prstGeom>
          <a:noFill/>
        </p:spPr>
      </p:pic>
      <p:pic>
        <p:nvPicPr>
          <p:cNvPr id="17411" name="Picture 3" descr="C:\Users\User\Desktop\Ινοβλαστικός\7.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2" y="534688"/>
            <a:ext cx="4589419" cy="3686400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5087888" y="2996952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/>
              <a:t>*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9624392" y="3284985"/>
            <a:ext cx="1043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/>
              <a:t>**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F84341-1B7E-4801-95FF-E5B436C3A0C9}"/>
              </a:ext>
            </a:extLst>
          </p:cNvPr>
          <p:cNvSpPr txBox="1">
            <a:spLocks/>
          </p:cNvSpPr>
          <p:nvPr/>
        </p:nvSpPr>
        <p:spPr>
          <a:xfrm>
            <a:off x="77002" y="-38641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Ίνωμα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τενοντίων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ελύτρων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6584" y="827532"/>
            <a:ext cx="4140708" cy="30967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38943" y="3636265"/>
            <a:ext cx="483234" cy="2224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spcBef>
                <a:spcPts val="295"/>
              </a:spcBef>
            </a:pPr>
            <a:r>
              <a:rPr sz="1200" b="1" spc="-5" dirty="0">
                <a:solidFill>
                  <a:srgbClr val="824100"/>
                </a:solidFill>
                <a:latin typeface="Calibri"/>
                <a:cs typeface="Calibri"/>
              </a:rPr>
              <a:t>SMA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7944" y="827532"/>
            <a:ext cx="4139183" cy="309676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639616" y="3861049"/>
            <a:ext cx="650653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pc="-5" dirty="0">
                <a:cs typeface="Calibri"/>
              </a:rPr>
              <a:t>Ανοσοφαινότυπος:</a:t>
            </a:r>
            <a:r>
              <a:rPr spc="-45" dirty="0">
                <a:cs typeface="Calibri"/>
              </a:rPr>
              <a:t> </a:t>
            </a:r>
            <a:r>
              <a:rPr dirty="0">
                <a:cs typeface="Calibri"/>
              </a:rPr>
              <a:t>SMA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+</a:t>
            </a:r>
            <a:r>
              <a:rPr spc="-5" dirty="0">
                <a:cs typeface="Calibri"/>
              </a:rPr>
              <a:t> τουλάχιστον</a:t>
            </a:r>
            <a:r>
              <a:rPr spc="-30" dirty="0">
                <a:cs typeface="Calibri"/>
              </a:rPr>
              <a:t> </a:t>
            </a:r>
            <a:r>
              <a:rPr spc="-10" dirty="0">
                <a:cs typeface="Calibri"/>
              </a:rPr>
              <a:t>εστιακά</a:t>
            </a:r>
            <a:endParaRPr dirty="0"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1703512" y="4365104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Μοριακά ευρήματα: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3935760" y="4365105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Αναδιάταξη </a:t>
            </a:r>
            <a:r>
              <a:rPr lang="en-US" b="1" dirty="0"/>
              <a:t>USP6</a:t>
            </a:r>
            <a:r>
              <a:rPr lang="el-GR" b="1" dirty="0"/>
              <a:t> </a:t>
            </a:r>
            <a:r>
              <a:rPr lang="el-GR" dirty="0"/>
              <a:t>σε </a:t>
            </a:r>
            <a:r>
              <a:rPr lang="el-GR" dirty="0" err="1"/>
              <a:t>κυτταροβριθείς</a:t>
            </a:r>
            <a:r>
              <a:rPr lang="el-GR" dirty="0"/>
              <a:t> </a:t>
            </a:r>
            <a:r>
              <a:rPr lang="el-GR" dirty="0" err="1"/>
              <a:t>περιτώσεις</a:t>
            </a:r>
            <a:r>
              <a:rPr lang="el-GR" dirty="0"/>
              <a:t>, σπάνια αναδιάταξη 11</a:t>
            </a:r>
            <a:r>
              <a:rPr lang="en-US" dirty="0"/>
              <a:t>q12</a:t>
            </a:r>
            <a:r>
              <a:rPr lang="el-GR" dirty="0"/>
              <a:t> (όπως σε </a:t>
            </a:r>
            <a:r>
              <a:rPr lang="el-GR" dirty="0" err="1"/>
              <a:t>δεσμοπλαστικό</a:t>
            </a:r>
            <a:r>
              <a:rPr lang="el-GR" dirty="0"/>
              <a:t> </a:t>
            </a:r>
            <a:r>
              <a:rPr lang="el-GR" dirty="0" err="1"/>
              <a:t>ινοβλάστωμα</a:t>
            </a:r>
            <a:r>
              <a:rPr lang="el-GR" dirty="0"/>
              <a:t>)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1703512" y="551723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 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4079776" y="5517232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Επαφή με το </a:t>
            </a:r>
            <a:r>
              <a:rPr lang="el-GR" b="1" dirty="0"/>
              <a:t>έλυτρο τένοντα</a:t>
            </a:r>
          </a:p>
          <a:p>
            <a:r>
              <a:rPr lang="el-GR" dirty="0"/>
              <a:t>Κλινική εκδήλωση</a:t>
            </a:r>
          </a:p>
          <a:p>
            <a:r>
              <a:rPr lang="el-GR" dirty="0" err="1"/>
              <a:t>Ινοβλαστική</a:t>
            </a:r>
            <a:r>
              <a:rPr lang="el-GR" dirty="0"/>
              <a:t> σκληρυντική εξεργασία με </a:t>
            </a:r>
            <a:r>
              <a:rPr lang="el-GR" b="1" dirty="0" err="1"/>
              <a:t>σχισμοειδή</a:t>
            </a:r>
            <a:r>
              <a:rPr lang="el-GR" b="1" dirty="0"/>
              <a:t> αγγεία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7893FAF4-659C-448E-AA8C-229F1E91E9CE}"/>
              </a:ext>
            </a:extLst>
          </p:cNvPr>
          <p:cNvSpPr txBox="1">
            <a:spLocks/>
          </p:cNvSpPr>
          <p:nvPr/>
        </p:nvSpPr>
        <p:spPr>
          <a:xfrm>
            <a:off x="115023" y="56543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Ίνωμα </a:t>
            </a:r>
            <a:r>
              <a:rPr lang="el-GR" sz="3200" b="1" dirty="0" err="1">
                <a:solidFill>
                  <a:schemeClr val="accent1"/>
                </a:solidFill>
                <a:latin typeface="Catamaran"/>
              </a:rPr>
              <a:t>τενοντίων</a:t>
            </a:r>
            <a:r>
              <a:rPr lang="el-GR" sz="3200" b="1" dirty="0">
                <a:solidFill>
                  <a:schemeClr val="accent1"/>
                </a:solidFill>
                <a:latin typeface="Catamaran"/>
              </a:rPr>
              <a:t> ελύτρων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528" y="455925"/>
            <a:ext cx="3959352" cy="33329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75520" y="4149081"/>
            <a:ext cx="8892480" cy="2280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b="1" dirty="0" err="1">
                <a:cs typeface="Calibri"/>
              </a:rPr>
              <a:t>Καλ</a:t>
            </a:r>
            <a:r>
              <a:rPr lang="el-GR" b="1" dirty="0" err="1">
                <a:cs typeface="Calibri"/>
              </a:rPr>
              <a:t>όη</a:t>
            </a:r>
            <a:r>
              <a:rPr b="1" dirty="0">
                <a:cs typeface="Calibri"/>
              </a:rPr>
              <a:t>θ</a:t>
            </a:r>
            <a:r>
              <a:rPr lang="el-GR" b="1" dirty="0">
                <a:cs typeface="Calibri"/>
              </a:rPr>
              <a:t>ε</a:t>
            </a:r>
            <a:r>
              <a:rPr b="1" dirty="0">
                <a:cs typeface="Calibri"/>
              </a:rPr>
              <a:t>ς </a:t>
            </a:r>
            <a:r>
              <a:rPr b="1" spc="-10" dirty="0" err="1">
                <a:cs typeface="Calibri"/>
              </a:rPr>
              <a:t>κολλαγονώδ</a:t>
            </a:r>
            <a:r>
              <a:rPr lang="el-GR" b="1" spc="-10" dirty="0">
                <a:cs typeface="Calibri"/>
              </a:rPr>
              <a:t>ε</a:t>
            </a:r>
            <a:r>
              <a:rPr b="1" spc="-10" dirty="0">
                <a:cs typeface="Calibri"/>
              </a:rPr>
              <a:t>ς </a:t>
            </a:r>
            <a:r>
              <a:rPr b="1" dirty="0">
                <a:cs typeface="Calibri"/>
              </a:rPr>
              <a:t>ή </a:t>
            </a:r>
            <a:r>
              <a:rPr b="1" spc="-10" dirty="0" err="1">
                <a:cs typeface="Calibri"/>
              </a:rPr>
              <a:t>μυξοκολλαγονώδ</a:t>
            </a:r>
            <a:r>
              <a:rPr lang="el-GR" b="1" spc="-10" dirty="0">
                <a:cs typeface="Calibri"/>
              </a:rPr>
              <a:t>ε</a:t>
            </a:r>
            <a:r>
              <a:rPr b="1" spc="-10" dirty="0">
                <a:cs typeface="Calibri"/>
              </a:rPr>
              <a:t>ς </a:t>
            </a:r>
            <a:r>
              <a:rPr lang="el-GR" b="1" spc="-10" dirty="0">
                <a:cs typeface="Calibri"/>
              </a:rPr>
              <a:t>νεόπλασμα με  	   	   αστεροειδείς  ή </a:t>
            </a:r>
            <a:r>
              <a:rPr lang="el-GR" b="1" spc="-10" dirty="0" err="1">
                <a:cs typeface="Calibri"/>
              </a:rPr>
              <a:t>ατρακτόμορφες</a:t>
            </a:r>
            <a:r>
              <a:rPr lang="el-GR" b="1" spc="-10" dirty="0">
                <a:cs typeface="Calibri"/>
              </a:rPr>
              <a:t> ινοβλάστες </a:t>
            </a:r>
          </a:p>
          <a:p>
            <a:pPr marL="38100" marR="30480">
              <a:spcBef>
                <a:spcPts val="100"/>
              </a:spcBef>
            </a:pPr>
            <a:endParaRPr lang="el-GR" dirty="0">
              <a:cs typeface="Calibri"/>
            </a:endParaRPr>
          </a:p>
          <a:p>
            <a:pPr marL="38100" marR="30480">
              <a:spcBef>
                <a:spcPts val="100"/>
              </a:spcBef>
            </a:pPr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cs typeface="Calibri"/>
              </a:rPr>
              <a:t>υποδόρια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σε </a:t>
            </a:r>
            <a:r>
              <a:rPr dirty="0">
                <a:cs typeface="Calibri"/>
              </a:rPr>
              <a:t>άνω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άκρα,</a:t>
            </a:r>
            <a:r>
              <a:rPr spc="-20" dirty="0">
                <a:cs typeface="Calibri"/>
              </a:rPr>
              <a:t> κάτω</a:t>
            </a:r>
            <a:r>
              <a:rPr dirty="0">
                <a:cs typeface="Calibri"/>
              </a:rPr>
              <a:t> </a:t>
            </a:r>
            <a:r>
              <a:rPr spc="-5" dirty="0">
                <a:cs typeface="Calibri"/>
              </a:rPr>
              <a:t>άκρα,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ράχη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ή </a:t>
            </a:r>
            <a:r>
              <a:rPr spc="-5" dirty="0">
                <a:cs typeface="Calibri"/>
              </a:rPr>
              <a:t>σε γραμμωτό</a:t>
            </a:r>
            <a:r>
              <a:rPr spc="-45" dirty="0">
                <a:cs typeface="Calibri"/>
              </a:rPr>
              <a:t> </a:t>
            </a:r>
            <a:r>
              <a:rPr dirty="0" err="1">
                <a:cs typeface="Calibri"/>
              </a:rPr>
              <a:t>μυ</a:t>
            </a:r>
            <a:r>
              <a:rPr dirty="0">
                <a:cs typeface="Calibri"/>
              </a:rPr>
              <a:t> </a:t>
            </a:r>
            <a:r>
              <a:rPr spc="-395" dirty="0">
                <a:cs typeface="Calibri"/>
              </a:rPr>
              <a:t> </a:t>
            </a:r>
            <a:endParaRPr lang="el-GR" spc="-395" dirty="0">
              <a:cs typeface="Calibri"/>
            </a:endParaRPr>
          </a:p>
          <a:p>
            <a:pPr marL="38100" marR="30480">
              <a:spcBef>
                <a:spcPts val="100"/>
              </a:spcBef>
            </a:pPr>
            <a:endParaRPr lang="el-GR" spc="-395" dirty="0">
              <a:cs typeface="Calibri"/>
            </a:endParaRPr>
          </a:p>
          <a:p>
            <a:pPr marL="38100" marR="30480">
              <a:spcBef>
                <a:spcPts val="100"/>
              </a:spcBef>
            </a:pPr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spc="-10" dirty="0">
                <a:cs typeface="Calibri"/>
              </a:rPr>
              <a:t>ασυμπτωματικό, </a:t>
            </a:r>
            <a:r>
              <a:rPr spc="-5" dirty="0">
                <a:cs typeface="Calibri"/>
              </a:rPr>
              <a:t>αργή</a:t>
            </a:r>
            <a:r>
              <a:rPr spc="-45" dirty="0">
                <a:cs typeface="Calibri"/>
              </a:rPr>
              <a:t> </a:t>
            </a:r>
            <a:r>
              <a:rPr dirty="0">
                <a:cs typeface="Calibri"/>
              </a:rPr>
              <a:t>ανάπτυξη,</a:t>
            </a:r>
            <a:r>
              <a:rPr spc="-20" dirty="0">
                <a:cs typeface="Calibri"/>
              </a:rPr>
              <a:t> </a:t>
            </a:r>
            <a:r>
              <a:rPr b="1" spc="-20" dirty="0" err="1">
                <a:cs typeface="Calibri"/>
              </a:rPr>
              <a:t>καλά</a:t>
            </a:r>
            <a:r>
              <a:rPr lang="el-GR" b="1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περιγεγραμμένο</a:t>
            </a:r>
            <a:r>
              <a:rPr spc="-10" dirty="0">
                <a:cs typeface="Calibri"/>
              </a:rPr>
              <a:t>,</a:t>
            </a:r>
            <a:r>
              <a:rPr spc="-55" dirty="0">
                <a:cs typeface="Calibri"/>
              </a:rPr>
              <a:t> </a:t>
            </a:r>
            <a:r>
              <a:rPr dirty="0">
                <a:cs typeface="Calibri"/>
              </a:rPr>
              <a:t>1-4</a:t>
            </a:r>
            <a:r>
              <a:rPr spc="-20" dirty="0">
                <a:cs typeface="Calibri"/>
              </a:rPr>
              <a:t> </a:t>
            </a:r>
            <a:r>
              <a:rPr dirty="0" err="1">
                <a:cs typeface="Calibri"/>
              </a:rPr>
              <a:t>εκ</a:t>
            </a:r>
            <a:r>
              <a:rPr dirty="0">
                <a:cs typeface="Calibri"/>
              </a:rPr>
              <a:t>.</a:t>
            </a:r>
            <a:endParaRPr lang="el-GR" dirty="0">
              <a:cs typeface="Calibri"/>
            </a:endParaRPr>
          </a:p>
          <a:p>
            <a:pPr marL="38100"/>
            <a:endParaRPr dirty="0">
              <a:cs typeface="Calibri"/>
            </a:endParaRPr>
          </a:p>
          <a:p>
            <a:pPr marL="381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5</a:t>
            </a:r>
            <a:r>
              <a:rPr spc="-7" baseline="25462" dirty="0">
                <a:cs typeface="Calibri"/>
              </a:rPr>
              <a:t>η</a:t>
            </a:r>
            <a:r>
              <a:rPr spc="-5" dirty="0">
                <a:cs typeface="Calibri"/>
              </a:rPr>
              <a:t>-7</a:t>
            </a:r>
            <a:r>
              <a:rPr spc="-7" baseline="25462" dirty="0">
                <a:cs typeface="Calibri"/>
              </a:rPr>
              <a:t>η</a:t>
            </a:r>
            <a:r>
              <a:rPr spc="195" baseline="25462" dirty="0">
                <a:cs typeface="Calibri"/>
              </a:rPr>
              <a:t> </a:t>
            </a:r>
            <a:r>
              <a:rPr spc="-10" dirty="0">
                <a:cs typeface="Calibri"/>
              </a:rPr>
              <a:t>δεκαετία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(70%)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236648" y="455926"/>
            <a:ext cx="4025265" cy="3333115"/>
            <a:chOff x="4785359" y="815339"/>
            <a:chExt cx="4025265" cy="33331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5359" y="815339"/>
              <a:ext cx="4024884" cy="33329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5587" y="3758183"/>
              <a:ext cx="1363980" cy="27736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536876" y="3398770"/>
            <a:ext cx="1363980" cy="221856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92710">
              <a:spcBef>
                <a:spcPts val="290"/>
              </a:spcBef>
            </a:pPr>
            <a:r>
              <a:rPr sz="1200" spc="-5" dirty="0">
                <a:latin typeface="Calibri"/>
                <a:cs typeface="Calibri"/>
              </a:rPr>
              <a:t>Pathology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Outlines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D282DC9C-84B0-4516-993D-160FBE92D9F9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Δεσμοπλαστικό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0624" y="635669"/>
            <a:ext cx="3959352" cy="328574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168009" y="669533"/>
            <a:ext cx="3961129" cy="3278504"/>
            <a:chOff x="4777740" y="841247"/>
            <a:chExt cx="3961129" cy="327850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7740" y="841247"/>
              <a:ext cx="3960875" cy="3278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5400" y="3706368"/>
              <a:ext cx="1362455" cy="27736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95669" y="3549306"/>
            <a:ext cx="1362710" cy="223138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92075">
              <a:spcBef>
                <a:spcPts val="300"/>
              </a:spcBef>
            </a:pPr>
            <a:r>
              <a:rPr sz="1200" spc="-5" dirty="0">
                <a:latin typeface="Calibri"/>
                <a:cs typeface="Calibri"/>
              </a:rPr>
              <a:t>Pathology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Outlines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75520" y="3804021"/>
            <a:ext cx="8352928" cy="2870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spc="-15" dirty="0" err="1">
                <a:cs typeface="Calibri"/>
              </a:rPr>
              <a:t>Μ</a:t>
            </a:r>
            <a:r>
              <a:rPr spc="-15" dirty="0" err="1">
                <a:cs typeface="Calibri"/>
              </a:rPr>
              <a:t>ικροσκοπικ</a:t>
            </a:r>
            <a:r>
              <a:rPr lang="el-GR" spc="-15" dirty="0">
                <a:cs typeface="Calibri"/>
              </a:rPr>
              <a:t>ή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διήθηση</a:t>
            </a:r>
            <a:r>
              <a:rPr spc="-10" dirty="0">
                <a:cs typeface="Calibri"/>
              </a:rPr>
              <a:t> λιπώδους</a:t>
            </a:r>
            <a:r>
              <a:rPr spc="-25" dirty="0">
                <a:cs typeface="Calibri"/>
              </a:rPr>
              <a:t> </a:t>
            </a:r>
            <a:r>
              <a:rPr dirty="0">
                <a:cs typeface="Calibri"/>
              </a:rPr>
              <a:t>ιστού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-5" dirty="0">
                <a:cs typeface="Calibri"/>
              </a:rPr>
              <a:t> μυός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(25%)</a:t>
            </a: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dirty="0">
                <a:cs typeface="Calibri"/>
              </a:rPr>
              <a:t>Ά</a:t>
            </a:r>
            <a:r>
              <a:rPr b="1" dirty="0" err="1">
                <a:cs typeface="Calibri"/>
              </a:rPr>
              <a:t>φθονο</a:t>
            </a:r>
            <a:r>
              <a:rPr b="1" spc="-20" dirty="0">
                <a:cs typeface="Calibri"/>
              </a:rPr>
              <a:t> </a:t>
            </a:r>
            <a:r>
              <a:rPr b="1" spc="-10" dirty="0">
                <a:cs typeface="Calibri"/>
              </a:rPr>
              <a:t>κολλαγονώδες</a:t>
            </a:r>
            <a:r>
              <a:rPr b="1" spc="-20" dirty="0">
                <a:cs typeface="Calibri"/>
              </a:rPr>
              <a:t> </a:t>
            </a:r>
            <a:r>
              <a:rPr b="1" dirty="0">
                <a:cs typeface="Calibri"/>
              </a:rPr>
              <a:t>ή </a:t>
            </a:r>
            <a:r>
              <a:rPr b="1" spc="-10" dirty="0" err="1">
                <a:cs typeface="Calibri"/>
              </a:rPr>
              <a:t>μυξοκολλαγονώδες</a:t>
            </a:r>
            <a:r>
              <a:rPr b="1" spc="-30" dirty="0">
                <a:cs typeface="Calibri"/>
              </a:rPr>
              <a:t> </a:t>
            </a:r>
            <a:r>
              <a:rPr b="1" dirty="0" err="1">
                <a:cs typeface="Calibri"/>
              </a:rPr>
              <a:t>στρώμα</a:t>
            </a:r>
            <a:endParaRPr b="1"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Χ</a:t>
            </a:r>
            <a:r>
              <a:rPr spc="-5" dirty="0" err="1">
                <a:cs typeface="Calibri"/>
              </a:rPr>
              <a:t>αμηλή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έως</a:t>
            </a:r>
            <a:r>
              <a:rPr spc="-10" dirty="0">
                <a:cs typeface="Calibri"/>
              </a:rPr>
              <a:t> </a:t>
            </a:r>
            <a:r>
              <a:rPr spc="-5" dirty="0" err="1">
                <a:cs typeface="Calibri"/>
              </a:rPr>
              <a:t>μέτρια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κυτταροβρίθεια</a:t>
            </a:r>
            <a:endParaRPr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Ο</a:t>
            </a:r>
            <a:r>
              <a:rPr b="1" spc="-5" dirty="0" err="1">
                <a:cs typeface="Calibri"/>
              </a:rPr>
              <a:t>μοιόμορφα</a:t>
            </a:r>
            <a:r>
              <a:rPr b="1" spc="-30" dirty="0">
                <a:cs typeface="Calibri"/>
              </a:rPr>
              <a:t> </a:t>
            </a:r>
            <a:r>
              <a:rPr b="1" spc="-10" dirty="0">
                <a:cs typeface="Calibri"/>
              </a:rPr>
              <a:t>κατανεμημένα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αστεροειδή,</a:t>
            </a:r>
            <a:r>
              <a:rPr b="1" spc="-30" dirty="0">
                <a:cs typeface="Calibri"/>
              </a:rPr>
              <a:t> </a:t>
            </a:r>
            <a:r>
              <a:rPr b="1" spc="-5" dirty="0">
                <a:cs typeface="Calibri"/>
              </a:rPr>
              <a:t>δίπολα</a:t>
            </a:r>
            <a:r>
              <a:rPr b="1" spc="-15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ατρακτοειδή</a:t>
            </a:r>
            <a:r>
              <a:rPr b="1" spc="-3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κύτταρα</a:t>
            </a:r>
            <a:r>
              <a:rPr lang="el-GR" b="1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χωρίς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ατυπία,</a:t>
            </a:r>
            <a:r>
              <a:rPr b="1" spc="-2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μικρό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πυρήνιο</a:t>
            </a:r>
            <a:r>
              <a:rPr lang="el-GR" b="1" spc="-5" dirty="0">
                <a:cs typeface="Calibri"/>
              </a:rPr>
              <a:t>, μιτώσεις σπανιότατες</a:t>
            </a:r>
            <a:endParaRPr b="1"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spc="-15" dirty="0" err="1">
                <a:cs typeface="Calibri"/>
              </a:rPr>
              <a:t>Λ</a:t>
            </a:r>
            <a:r>
              <a:rPr spc="-15" dirty="0" err="1">
                <a:cs typeface="Calibri"/>
              </a:rPr>
              <a:t>ίγα</a:t>
            </a:r>
            <a:r>
              <a:rPr spc="-35" dirty="0">
                <a:cs typeface="Calibri"/>
              </a:rPr>
              <a:t> </a:t>
            </a:r>
            <a:r>
              <a:rPr spc="-10" dirty="0" err="1">
                <a:cs typeface="Calibri"/>
              </a:rPr>
              <a:t>αγγεία</a:t>
            </a:r>
            <a:endParaRPr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spc="-5" dirty="0">
                <a:cs typeface="Calibri"/>
              </a:rPr>
              <a:t>Ανοσοφαινότυπος: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SMA+</a:t>
            </a:r>
            <a:r>
              <a:rPr spc="5" dirty="0">
                <a:cs typeface="Calibri"/>
              </a:rPr>
              <a:t> </a:t>
            </a:r>
            <a:r>
              <a:rPr spc="-10" dirty="0">
                <a:cs typeface="Calibri"/>
              </a:rPr>
              <a:t>εστιακά.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Desmin,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CD34,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S-100</a:t>
            </a:r>
            <a:r>
              <a:rPr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EMA: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-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9167461" y="6456511"/>
            <a:ext cx="29523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>
                <a:solidFill>
                  <a:schemeClr val="accent1"/>
                </a:solidFill>
              </a:rPr>
              <a:t>WHO</a:t>
            </a:r>
            <a:r>
              <a:rPr lang="el-GR" sz="1050" i="1" dirty="0">
                <a:solidFill>
                  <a:schemeClr val="accent1"/>
                </a:solidFill>
              </a:rPr>
              <a:t>, </a:t>
            </a:r>
            <a:r>
              <a:rPr lang="en-US" sz="105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E6FC56E-876A-4D75-BA63-E13DC64EE9B8}"/>
              </a:ext>
            </a:extLst>
          </p:cNvPr>
          <p:cNvSpPr txBox="1">
            <a:spLocks/>
          </p:cNvSpPr>
          <p:nvPr/>
        </p:nvSpPr>
        <p:spPr>
          <a:xfrm>
            <a:off x="390149" y="-48443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Δεσμοπλαστικό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37944" y="678805"/>
            <a:ext cx="3961129" cy="3279775"/>
            <a:chOff x="313943" y="836675"/>
            <a:chExt cx="3961129" cy="3279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" y="836675"/>
              <a:ext cx="3960876" cy="32796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652" y="3717036"/>
              <a:ext cx="1362456" cy="27736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68651" y="3559165"/>
            <a:ext cx="1362710" cy="22249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91440">
              <a:spcBef>
                <a:spcPts val="295"/>
              </a:spcBef>
            </a:pPr>
            <a:r>
              <a:rPr sz="1200" spc="-5" dirty="0">
                <a:latin typeface="Calibri"/>
                <a:cs typeface="Calibri"/>
              </a:rPr>
              <a:t>Pathology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Outlines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1888" y="678804"/>
            <a:ext cx="4370832" cy="327964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63752" y="4897947"/>
            <a:ext cx="6552728" cy="174406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spcBef>
                <a:spcPts val="700"/>
              </a:spcBef>
            </a:pPr>
            <a:r>
              <a:rPr lang="el-GR" b="1" spc="-10" dirty="0">
                <a:cs typeface="Calibri"/>
              </a:rPr>
              <a:t>Εντόπιση</a:t>
            </a:r>
          </a:p>
          <a:p>
            <a:pPr marL="12700">
              <a:spcBef>
                <a:spcPts val="700"/>
              </a:spcBef>
            </a:pPr>
            <a:r>
              <a:rPr lang="el-GR" b="1" spc="-10" dirty="0">
                <a:cs typeface="Calibri"/>
              </a:rPr>
              <a:t>Χαμηλή </a:t>
            </a:r>
            <a:r>
              <a:rPr lang="el-GR" b="1" spc="-10" dirty="0" err="1">
                <a:cs typeface="Calibri"/>
              </a:rPr>
              <a:t>κυτταροβρίθεια</a:t>
            </a:r>
            <a:r>
              <a:rPr lang="el-GR" b="1" spc="-10" dirty="0">
                <a:cs typeface="Calibri"/>
              </a:rPr>
              <a:t>, </a:t>
            </a:r>
            <a:r>
              <a:rPr lang="el-GR" b="1" spc="-10" dirty="0" err="1">
                <a:cs typeface="Calibri"/>
              </a:rPr>
              <a:t>κολλαγονώδες</a:t>
            </a:r>
            <a:r>
              <a:rPr lang="el-GR" b="1" spc="-10" dirty="0">
                <a:cs typeface="Calibri"/>
              </a:rPr>
              <a:t> ή </a:t>
            </a:r>
            <a:r>
              <a:rPr lang="el-GR" b="1" spc="-10" dirty="0" err="1">
                <a:cs typeface="Calibri"/>
              </a:rPr>
              <a:t>μυξοκολλαγονώδες</a:t>
            </a:r>
            <a:r>
              <a:rPr lang="el-GR" b="1" spc="-10" dirty="0">
                <a:cs typeface="Calibri"/>
              </a:rPr>
              <a:t> στρώμα</a:t>
            </a:r>
          </a:p>
          <a:p>
            <a:pPr marL="12700">
              <a:spcBef>
                <a:spcPts val="700"/>
              </a:spcBef>
            </a:pPr>
            <a:r>
              <a:rPr lang="el-GR" b="1" spc="-10" dirty="0">
                <a:cs typeface="Calibri"/>
              </a:rPr>
              <a:t>Αστεροειδή ή ατρακτόμορφα ινοβλαστικού τύπου κύτταρα</a:t>
            </a:r>
            <a:endParaRPr lang="el-GR" spc="-10" dirty="0">
              <a:cs typeface="Calibri"/>
            </a:endParaRPr>
          </a:p>
          <a:p>
            <a:pPr marL="12700">
              <a:spcBef>
                <a:spcPts val="700"/>
              </a:spcBef>
            </a:pPr>
            <a:endParaRPr dirty="0">
              <a:cs typeface="Calibri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1524000" y="492727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1451992" y="4063218"/>
            <a:ext cx="9540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Μοριακά ευρήματα: </a:t>
            </a:r>
            <a:r>
              <a:rPr lang="el-GR" b="1" dirty="0"/>
              <a:t>Αναδιατάξεις 11</a:t>
            </a:r>
            <a:r>
              <a:rPr lang="en-US" b="1" dirty="0"/>
              <a:t>q12</a:t>
            </a:r>
            <a:r>
              <a:rPr lang="el-GR" b="1" dirty="0"/>
              <a:t>   έντονη διάχυτη πυρηνική θετικότητα </a:t>
            </a:r>
          </a:p>
          <a:p>
            <a:r>
              <a:rPr lang="el-GR" b="1" dirty="0"/>
              <a:t>		      </a:t>
            </a:r>
            <a:r>
              <a:rPr lang="en-US" b="1" dirty="0"/>
              <a:t>FOSL1</a:t>
            </a:r>
            <a:r>
              <a:rPr lang="el-GR" b="1" dirty="0"/>
              <a:t> (</a:t>
            </a:r>
            <a:r>
              <a:rPr lang="el-GR" b="1" dirty="0" err="1"/>
              <a:t>δ.δ</a:t>
            </a:r>
            <a:r>
              <a:rPr lang="el-GR" b="1" dirty="0"/>
              <a:t> από ίνωμα </a:t>
            </a:r>
            <a:r>
              <a:rPr lang="el-GR" b="1" dirty="0" err="1"/>
              <a:t>τενοντίων</a:t>
            </a:r>
            <a:r>
              <a:rPr lang="el-GR" b="1" dirty="0"/>
              <a:t> ελύτρων </a:t>
            </a:r>
            <a:r>
              <a:rPr lang="en-US" b="1" dirty="0"/>
              <a:t>FOSL1 - )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26500209-E2BE-41D3-82D6-408FD9AE8A60}"/>
              </a:ext>
            </a:extLst>
          </p:cNvPr>
          <p:cNvSpPr txBox="1">
            <a:spLocks/>
          </p:cNvSpPr>
          <p:nvPr/>
        </p:nvSpPr>
        <p:spPr>
          <a:xfrm>
            <a:off x="318140" y="16583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Δεσμοπλαστικό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95601" y="2708921"/>
            <a:ext cx="6895465" cy="142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263" indent="-449263">
              <a:spcBef>
                <a:spcPts val="2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b="1" dirty="0">
              <a:cs typeface="Calibri"/>
            </a:endParaRPr>
          </a:p>
          <a:p>
            <a:pPr marL="449263" indent="-449263">
              <a:buClr>
                <a:schemeClr val="accent1"/>
              </a:buClr>
              <a:buFont typeface="Arial" pitchFamily="34" charset="0"/>
              <a:buChar char="•"/>
              <a:tabLst>
                <a:tab pos="157480" algn="l"/>
              </a:tabLst>
            </a:pPr>
            <a:r>
              <a:rPr b="1" spc="-10" dirty="0">
                <a:cs typeface="Calibri"/>
              </a:rPr>
              <a:t>ΜΥΟΪΝΟΒΛΑΣΤΩΜΑ</a:t>
            </a:r>
            <a:endParaRPr b="1" dirty="0">
              <a:cs typeface="Calibri"/>
            </a:endParaRPr>
          </a:p>
          <a:p>
            <a:pPr marL="449263" indent="-449263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157480" algn="l"/>
              </a:tabLst>
            </a:pPr>
            <a:r>
              <a:rPr b="1" spc="-5" dirty="0">
                <a:cs typeface="Calibri"/>
              </a:rPr>
              <a:t>ΑΓΓΕΙΟΜΥΟΪΝΟΒΛΑΣΤΩΜΑ</a:t>
            </a:r>
            <a:endParaRPr b="1" dirty="0">
              <a:cs typeface="Calibri"/>
            </a:endParaRPr>
          </a:p>
          <a:p>
            <a:pPr marL="449263" indent="-449263"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157480" algn="l"/>
              </a:tabLst>
            </a:pPr>
            <a:r>
              <a:rPr b="1" spc="-10" dirty="0">
                <a:cs typeface="Calibri"/>
              </a:rPr>
              <a:t>ΚΥΤΤΑΡΟΒΡΙΘΕΣ</a:t>
            </a:r>
            <a:r>
              <a:rPr b="1" spc="-65" dirty="0">
                <a:cs typeface="Calibri"/>
              </a:rPr>
              <a:t> </a:t>
            </a:r>
            <a:r>
              <a:rPr b="1" dirty="0">
                <a:cs typeface="Calibri"/>
              </a:rPr>
              <a:t>ΑΓΓΕΙΟΪΝΩΜΑ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135560" y="1340769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l-GR" b="1" spc="-5" dirty="0">
                <a:cs typeface="Calibri"/>
              </a:rPr>
              <a:t>Στενά</a:t>
            </a:r>
            <a:r>
              <a:rPr lang="el-GR" b="1" spc="1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σχετιζόμενες</a:t>
            </a:r>
            <a:r>
              <a:rPr lang="el-GR" b="1" spc="5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αλλοιώσεις</a:t>
            </a:r>
            <a:r>
              <a:rPr lang="el-GR" b="1" spc="4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με</a:t>
            </a:r>
            <a:r>
              <a:rPr lang="el-GR" b="1" spc="15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αλληλοεπικαλυπτόμενη</a:t>
            </a:r>
            <a:r>
              <a:rPr lang="el-GR" b="1" spc="-10" dirty="0">
                <a:cs typeface="Calibri"/>
              </a:rPr>
              <a:t> </a:t>
            </a:r>
            <a:r>
              <a:rPr lang="el-GR" b="1" spc="-484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ιστολογική</a:t>
            </a:r>
            <a:r>
              <a:rPr lang="el-GR" b="1" spc="25" dirty="0">
                <a:cs typeface="Calibri"/>
              </a:rPr>
              <a:t> </a:t>
            </a:r>
            <a:r>
              <a:rPr lang="el-GR" b="1" spc="-15" dirty="0">
                <a:cs typeface="Calibri"/>
              </a:rPr>
              <a:t>εικόνα</a:t>
            </a:r>
            <a:r>
              <a:rPr lang="el-GR" b="1" spc="25" dirty="0">
                <a:cs typeface="Calibri"/>
              </a:rPr>
              <a:t> </a:t>
            </a:r>
            <a:r>
              <a:rPr lang="el-GR" b="1" spc="-30" dirty="0">
                <a:cs typeface="Calibri"/>
              </a:rPr>
              <a:t>και</a:t>
            </a:r>
            <a:r>
              <a:rPr lang="el-GR" b="1" spc="-5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ανοσοφαινότυπο</a:t>
            </a:r>
            <a:r>
              <a:rPr lang="el-GR" b="1" spc="-10" dirty="0">
                <a:cs typeface="Calibri"/>
              </a:rPr>
              <a:t>.</a:t>
            </a:r>
            <a:endParaRPr lang="el-GR" b="1" dirty="0">
              <a:cs typeface="Calibri"/>
            </a:endParaRPr>
          </a:p>
          <a:p>
            <a:pPr marL="12700"/>
            <a:r>
              <a:rPr lang="el-GR" b="1" spc="-10" dirty="0">
                <a:cs typeface="Calibri"/>
              </a:rPr>
              <a:t>Παρόμοια</a:t>
            </a:r>
            <a:r>
              <a:rPr lang="el-GR" b="1" spc="30" dirty="0">
                <a:cs typeface="Calibri"/>
              </a:rPr>
              <a:t> </a:t>
            </a:r>
            <a:r>
              <a:rPr lang="el-GR" b="1" spc="-15" dirty="0">
                <a:cs typeface="Calibri"/>
              </a:rPr>
              <a:t>κλινική</a:t>
            </a:r>
            <a:r>
              <a:rPr lang="el-GR" b="1" spc="-5" dirty="0">
                <a:cs typeface="Calibri"/>
              </a:rPr>
              <a:t> </a:t>
            </a:r>
            <a:r>
              <a:rPr lang="el-GR" b="1" spc="-30" dirty="0">
                <a:cs typeface="Calibri"/>
              </a:rPr>
              <a:t>και</a:t>
            </a:r>
            <a:r>
              <a:rPr lang="el-GR" b="1" spc="-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βιολογική</a:t>
            </a:r>
            <a:r>
              <a:rPr lang="el-GR" b="1" spc="30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συμπεριφορά</a:t>
            </a:r>
            <a:endParaRPr lang="el-GR" b="1" dirty="0">
              <a:cs typeface="Calibri"/>
            </a:endParaRPr>
          </a:p>
          <a:p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7715672" y="624457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1991544" y="485986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Οφείλουν να διακριθούν από το επιθετικό (εν τω </a:t>
            </a:r>
            <a:r>
              <a:rPr lang="el-GR" b="1" dirty="0" err="1">
                <a:solidFill>
                  <a:schemeClr val="accent1"/>
                </a:solidFill>
              </a:rPr>
              <a:t>βάθει</a:t>
            </a:r>
            <a:r>
              <a:rPr lang="el-GR" b="1" dirty="0">
                <a:solidFill>
                  <a:schemeClr val="accent1"/>
                </a:solidFill>
              </a:rPr>
              <a:t>) </a:t>
            </a:r>
            <a:r>
              <a:rPr lang="el-GR" b="1" dirty="0" err="1">
                <a:solidFill>
                  <a:schemeClr val="accent1"/>
                </a:solidFill>
              </a:rPr>
              <a:t>αγγειομύξωμα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CF3E777-FCD8-4A48-B902-2DA7A3193448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Καλοήθεις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στρωματικοί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όγκοι γεννητικού συστήματος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9132" y="1913000"/>
            <a:ext cx="2878836" cy="15880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03512" y="3588832"/>
            <a:ext cx="8784976" cy="307135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92500"/>
              </a:lnSpc>
              <a:spcBef>
                <a:spcPts val="260"/>
              </a:spcBef>
            </a:pPr>
            <a:r>
              <a:rPr lang="el-GR"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Ορισμός: </a:t>
            </a:r>
            <a:r>
              <a:rPr lang="el-GR" dirty="0" err="1">
                <a:uFill>
                  <a:solidFill>
                    <a:srgbClr val="D9D9D9"/>
                  </a:solidFill>
                </a:uFill>
                <a:cs typeface="Calibri"/>
              </a:rPr>
              <a:t>Καλόηθες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 νεόπλασμα των μαλακών μορίων αντίστοιχο με το ομώνυμο νεόπλασμα του μαστού, αποτελούμενο από </a:t>
            </a:r>
            <a:r>
              <a:rPr lang="el-GR" b="1" dirty="0" err="1">
                <a:uFill>
                  <a:solidFill>
                    <a:srgbClr val="D9D9D9"/>
                  </a:solidFill>
                </a:uFill>
                <a:cs typeface="Calibri"/>
              </a:rPr>
              <a:t>μυοϊνοβλαστικού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 τύπου κύτταρα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, λωρίδες </a:t>
            </a:r>
            <a:r>
              <a:rPr lang="el-GR" b="1" dirty="0" err="1">
                <a:uFill>
                  <a:solidFill>
                    <a:srgbClr val="D9D9D9"/>
                  </a:solidFill>
                </a:uFill>
                <a:cs typeface="Calibri"/>
              </a:rPr>
              <a:t>υαλοειδοποιημένου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 κολλαγόνου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και </a:t>
            </a:r>
            <a:r>
              <a:rPr lang="el-GR" b="1" dirty="0" err="1">
                <a:uFill>
                  <a:solidFill>
                    <a:srgbClr val="D9D9D9"/>
                  </a:solidFill>
                </a:uFill>
                <a:cs typeface="Calibri"/>
              </a:rPr>
              <a:t>λιποκυτταρικό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 στοιχείο</a:t>
            </a: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endParaRPr lang="en-US" dirty="0"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υποδόριος </a:t>
            </a:r>
            <a:r>
              <a:rPr dirty="0">
                <a:cs typeface="Calibri"/>
              </a:rPr>
              <a:t>ιστός </a:t>
            </a:r>
            <a:r>
              <a:rPr spc="-5" dirty="0">
                <a:cs typeface="Calibri"/>
              </a:rPr>
              <a:t>σε </a:t>
            </a:r>
            <a:r>
              <a:rPr b="1" spc="-5" dirty="0">
                <a:cs typeface="Calibri"/>
              </a:rPr>
              <a:t>βουβωνική χώρα, </a:t>
            </a:r>
            <a:r>
              <a:rPr b="1" spc="-15" dirty="0">
                <a:cs typeface="Calibri"/>
              </a:rPr>
              <a:t>αιδοιο-κολπικά, </a:t>
            </a:r>
            <a:r>
              <a:rPr b="1" spc="-10" dirty="0">
                <a:cs typeface="Calibri"/>
              </a:rPr>
              <a:t>περιορχικά, </a:t>
            </a:r>
            <a:r>
              <a:rPr b="1" spc="-5" dirty="0">
                <a:cs typeface="Calibri"/>
              </a:rPr>
              <a:t> </a:t>
            </a:r>
            <a:r>
              <a:rPr dirty="0">
                <a:cs typeface="Calibri"/>
              </a:rPr>
              <a:t>σπανιότερα </a:t>
            </a:r>
            <a:r>
              <a:rPr spc="-10" dirty="0">
                <a:cs typeface="Calibri"/>
              </a:rPr>
              <a:t>περιπρωκτικά, </a:t>
            </a:r>
            <a:r>
              <a:rPr spc="-15" dirty="0">
                <a:cs typeface="Calibri"/>
              </a:rPr>
              <a:t>γλουτό, κοιλιακό </a:t>
            </a:r>
            <a:r>
              <a:rPr spc="-5" dirty="0">
                <a:cs typeface="Calibri"/>
              </a:rPr>
              <a:t>τοίχωμα, </a:t>
            </a:r>
            <a:r>
              <a:rPr dirty="0">
                <a:cs typeface="Calibri"/>
              </a:rPr>
              <a:t>ράχη, </a:t>
            </a:r>
            <a:r>
              <a:rPr spc="-5" dirty="0">
                <a:cs typeface="Calibri"/>
              </a:rPr>
              <a:t>αυχένα, </a:t>
            </a:r>
            <a:r>
              <a:rPr spc="-15" dirty="0">
                <a:cs typeface="Calibri"/>
              </a:rPr>
              <a:t>ιγνυακό </a:t>
            </a:r>
            <a:r>
              <a:rPr spc="-5" dirty="0" err="1">
                <a:cs typeface="Calibri"/>
              </a:rPr>
              <a:t>βόθρο</a:t>
            </a:r>
            <a:r>
              <a:rPr spc="-5" dirty="0">
                <a:cs typeface="Calibri"/>
              </a:rPr>
              <a:t> </a:t>
            </a:r>
            <a:r>
              <a:rPr spc="-395" dirty="0">
                <a:cs typeface="Calibri"/>
              </a:rPr>
              <a:t> </a:t>
            </a:r>
            <a:endParaRPr lang="el-GR" spc="-395" dirty="0">
              <a:cs typeface="Calibri"/>
            </a:endParaRP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endParaRPr lang="el-GR" spc="-395" dirty="0"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εκδήλωση</a:t>
            </a:r>
            <a:r>
              <a:rPr spc="-10" dirty="0">
                <a:cs typeface="Calibri"/>
              </a:rPr>
              <a:t>: </a:t>
            </a:r>
            <a:r>
              <a:rPr spc="-15" dirty="0">
                <a:cs typeface="Calibri"/>
              </a:rPr>
              <a:t>γενικά </a:t>
            </a:r>
            <a:r>
              <a:rPr dirty="0">
                <a:cs typeface="Calibri"/>
              </a:rPr>
              <a:t>ανώδυνη, </a:t>
            </a:r>
            <a:r>
              <a:rPr spc="-10" dirty="0">
                <a:cs typeface="Calibri"/>
              </a:rPr>
              <a:t>κινητή </a:t>
            </a:r>
            <a:r>
              <a:rPr dirty="0">
                <a:cs typeface="Calibri"/>
              </a:rPr>
              <a:t>ή </a:t>
            </a:r>
            <a:r>
              <a:rPr spc="-10" dirty="0">
                <a:cs typeface="Calibri"/>
              </a:rPr>
              <a:t>ακίνητη μάζα </a:t>
            </a:r>
            <a:r>
              <a:rPr dirty="0">
                <a:cs typeface="Calibri"/>
              </a:rPr>
              <a:t>από </a:t>
            </a:r>
            <a:r>
              <a:rPr spc="-5" dirty="0">
                <a:cs typeface="Calibri"/>
              </a:rPr>
              <a:t>ετών, </a:t>
            </a:r>
            <a:r>
              <a:rPr spc="-395" dirty="0">
                <a:cs typeface="Calibri"/>
              </a:rPr>
              <a:t> </a:t>
            </a:r>
            <a:r>
              <a:rPr spc="-15" dirty="0">
                <a:cs typeface="Calibri"/>
              </a:rPr>
              <a:t>καλά </a:t>
            </a:r>
            <a:r>
              <a:rPr spc="-5" dirty="0">
                <a:cs typeface="Calibri"/>
              </a:rPr>
              <a:t>περιγεγραμμένη,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0,8-13</a:t>
            </a:r>
            <a:r>
              <a:rPr spc="95" dirty="0">
                <a:cs typeface="Calibri"/>
              </a:rPr>
              <a:t> </a:t>
            </a:r>
            <a:r>
              <a:rPr spc="-5" dirty="0" err="1">
                <a:cs typeface="Arial"/>
              </a:rPr>
              <a:t>εκ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 marR="5080">
              <a:lnSpc>
                <a:spcPct val="92500"/>
              </a:lnSpc>
              <a:spcBef>
                <a:spcPts val="260"/>
              </a:spcBef>
            </a:pPr>
            <a:endParaRPr dirty="0">
              <a:cs typeface="Calibri"/>
            </a:endParaRPr>
          </a:p>
          <a:p>
            <a:pPr marL="12700">
              <a:lnSpc>
                <a:spcPts val="2075"/>
              </a:lnSpc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5" dirty="0">
                <a:cs typeface="Calibri"/>
              </a:rPr>
              <a:t>Μέση ηλικία, Α/Γ 2:1</a:t>
            </a:r>
            <a:endParaRPr dirty="0"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9132" y="508993"/>
            <a:ext cx="2878836" cy="1412748"/>
          </a:xfrm>
          <a:prstGeom prst="rect">
            <a:avLst/>
          </a:prstGeom>
        </p:spPr>
      </p:pic>
      <p:pic>
        <p:nvPicPr>
          <p:cNvPr id="8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2024" y="508993"/>
            <a:ext cx="3602736" cy="2992016"/>
          </a:xfrm>
          <a:prstGeom prst="rect">
            <a:avLst/>
          </a:prstGeom>
        </p:spPr>
      </p:pic>
      <p:sp>
        <p:nvSpPr>
          <p:cNvPr id="9" name="8 - TextBox"/>
          <p:cNvSpPr txBox="1"/>
          <p:nvPr/>
        </p:nvSpPr>
        <p:spPr>
          <a:xfrm>
            <a:off x="7536160" y="635722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76CD8C6C-CD51-4C50-9147-C65045E964C1}"/>
              </a:ext>
            </a:extLst>
          </p:cNvPr>
          <p:cNvSpPr txBox="1">
            <a:spLocks/>
          </p:cNvSpPr>
          <p:nvPr/>
        </p:nvSpPr>
        <p:spPr>
          <a:xfrm>
            <a:off x="2842833" y="0"/>
            <a:ext cx="6361793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2783632" y="188640"/>
            <a:ext cx="7033260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</a:pPr>
            <a:r>
              <a:rPr lang="el-GR" sz="3200" b="1" kern="0" spc="-1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Μυοϊνοβλάστωμα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Ιστολογία 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3071664" y="105273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Εικονα</a:t>
            </a:r>
            <a:r>
              <a:rPr lang="el-GR" dirty="0"/>
              <a:t> 1.74 Α+Β σελ 72 </a:t>
            </a:r>
            <a:r>
              <a:rPr lang="en-US" dirty="0"/>
              <a:t>WHO 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6600056" y="4293097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Εγκλωβισμός </a:t>
            </a:r>
            <a:r>
              <a:rPr lang="el-GR" dirty="0" err="1"/>
              <a:t>λιποκυττάρων</a:t>
            </a:r>
            <a:endParaRPr lang="el-GR" dirty="0"/>
          </a:p>
          <a:p>
            <a:pPr algn="ctr"/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2207568" y="573499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Λοιπά ευρήματα: </a:t>
            </a:r>
            <a:r>
              <a:rPr lang="el-GR" dirty="0" err="1"/>
              <a:t>Υαλοειδοποίηση</a:t>
            </a:r>
            <a:r>
              <a:rPr lang="el-GR" dirty="0"/>
              <a:t> στρώματος, </a:t>
            </a:r>
            <a:r>
              <a:rPr lang="el-GR" dirty="0" err="1"/>
              <a:t>στρογγυλοκυτταρική</a:t>
            </a:r>
            <a:r>
              <a:rPr lang="el-GR" dirty="0"/>
              <a:t> ή </a:t>
            </a:r>
            <a:r>
              <a:rPr lang="el-GR" dirty="0" err="1"/>
              <a:t>επιθηλιοειδής</a:t>
            </a:r>
            <a:r>
              <a:rPr lang="el-GR" dirty="0"/>
              <a:t> μορφολογία, </a:t>
            </a:r>
            <a:r>
              <a:rPr lang="el-GR" dirty="0" err="1"/>
              <a:t>πασσαλοειδής</a:t>
            </a:r>
            <a:r>
              <a:rPr lang="el-GR" dirty="0"/>
              <a:t> διάταξη, εκφυλιστική </a:t>
            </a:r>
            <a:r>
              <a:rPr lang="el-GR" dirty="0" err="1"/>
              <a:t>ατυπία</a:t>
            </a:r>
            <a:r>
              <a:rPr lang="el-GR" dirty="0"/>
              <a:t>. </a:t>
            </a:r>
          </a:p>
        </p:txBody>
      </p:sp>
      <p:pic>
        <p:nvPicPr>
          <p:cNvPr id="6146" name="Picture 2" descr="C:\Users\User\Desktop\Ινοβλστικός\7.6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80728"/>
            <a:ext cx="4275856" cy="3240000"/>
          </a:xfrm>
          <a:prstGeom prst="rect">
            <a:avLst/>
          </a:prstGeom>
          <a:noFill/>
        </p:spPr>
      </p:pic>
      <p:pic>
        <p:nvPicPr>
          <p:cNvPr id="6147" name="Picture 3" descr="C:\Users\User\Desktop\Ινοβλστικός\7.6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2870" y="980728"/>
            <a:ext cx="4875130" cy="3240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2207568" y="4293096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/>
              <a:t>Πασσαλοειδής</a:t>
            </a:r>
            <a:r>
              <a:rPr lang="el-GR" dirty="0"/>
              <a:t> διάταξη και υαλοειδοποίηση τοιχώματος αγγείων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/>
          <p:cNvSpPr/>
          <p:nvPr/>
        </p:nvSpPr>
        <p:spPr>
          <a:xfrm>
            <a:off x="3503712" y="5805264"/>
            <a:ext cx="38884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object 3"/>
          <p:cNvSpPr txBox="1">
            <a:spLocks/>
          </p:cNvSpPr>
          <p:nvPr/>
        </p:nvSpPr>
        <p:spPr>
          <a:xfrm>
            <a:off x="2159084" y="173964"/>
            <a:ext cx="80413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</a:pPr>
            <a:r>
              <a:rPr lang="el-GR" sz="3200" b="1" kern="0" spc="-1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Μυοϊνοβλάστωμα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Ανοσοφαινότυπος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927648" y="126876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1.75 A,B,C Who </a:t>
            </a:r>
            <a:r>
              <a:rPr lang="el-GR" dirty="0"/>
              <a:t>σελ 72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503712" y="587727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</a:rPr>
              <a:t>Μοριακά ευρήματα</a:t>
            </a:r>
            <a:r>
              <a:rPr lang="el-GR" dirty="0">
                <a:solidFill>
                  <a:schemeClr val="bg1"/>
                </a:solidFill>
              </a:rPr>
              <a:t>: Απάλειψη </a:t>
            </a:r>
            <a:r>
              <a:rPr lang="en-US" dirty="0">
                <a:solidFill>
                  <a:schemeClr val="bg1"/>
                </a:solidFill>
              </a:rPr>
              <a:t>Rb1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55298" name="Picture 2" descr="C:\Users\User\Desktop\Ινοβλστικός\1.75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980728"/>
            <a:ext cx="8801329" cy="3672408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1524000" y="4293096"/>
            <a:ext cx="11156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CD34</a:t>
            </a:r>
            <a:endParaRPr lang="el-GR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4439816" y="4283804"/>
            <a:ext cx="1368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Δεσμίνη</a:t>
            </a:r>
            <a:endParaRPr lang="el-GR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7392144" y="4293096"/>
            <a:ext cx="7920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Rb1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1775520" y="480992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 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3935760" y="480992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Απώλεια έκφρασης </a:t>
            </a:r>
            <a:r>
              <a:rPr lang="en-US" b="1" dirty="0"/>
              <a:t>Rb1</a:t>
            </a:r>
            <a:endParaRPr lang="el-GR" b="1" dirty="0"/>
          </a:p>
          <a:p>
            <a:endParaRPr lang="el-GR" b="1" dirty="0"/>
          </a:p>
          <a:p>
            <a:r>
              <a:rPr lang="el-GR" b="1" dirty="0" err="1"/>
              <a:t>Συνέκφραση</a:t>
            </a:r>
            <a:r>
              <a:rPr lang="el-GR" b="1" dirty="0"/>
              <a:t> </a:t>
            </a:r>
            <a:r>
              <a:rPr lang="en-US" b="1" dirty="0"/>
              <a:t>CD34</a:t>
            </a:r>
            <a:r>
              <a:rPr lang="el-GR" b="1" dirty="0"/>
              <a:t> και </a:t>
            </a:r>
            <a:r>
              <a:rPr lang="el-GR" b="1" dirty="0" err="1"/>
              <a:t>δεσμίνης</a:t>
            </a:r>
            <a:endParaRPr lang="el-GR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2159084" y="245972"/>
            <a:ext cx="80413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Μυοϊνοβλάστωμα</a:t>
            </a:r>
            <a:r>
              <a:rPr lang="el-GR" sz="32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– Διαγνωστικά κριτήρια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135560" y="256490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Ιστολογικά ευρήματα: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511824" y="2564904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Βραχείες δέσμες </a:t>
            </a:r>
            <a:r>
              <a:rPr lang="el-GR" b="1" dirty="0"/>
              <a:t>ατρακτόμορφων</a:t>
            </a:r>
            <a:r>
              <a:rPr lang="el-GR" dirty="0"/>
              <a:t> ή και ωοειδών κυττάρων</a:t>
            </a:r>
          </a:p>
          <a:p>
            <a:endParaRPr lang="el-GR" dirty="0"/>
          </a:p>
          <a:p>
            <a:r>
              <a:rPr lang="el-GR" dirty="0"/>
              <a:t>Λωρίδες </a:t>
            </a:r>
            <a:r>
              <a:rPr lang="el-GR" b="1" dirty="0" err="1"/>
              <a:t>υαλοειδοποιημένου</a:t>
            </a:r>
            <a:r>
              <a:rPr lang="el-GR" b="1" dirty="0"/>
              <a:t> κολλαγόνου</a:t>
            </a:r>
          </a:p>
          <a:p>
            <a:endParaRPr lang="el-GR" dirty="0"/>
          </a:p>
          <a:p>
            <a:r>
              <a:rPr lang="el-GR" dirty="0"/>
              <a:t>Ποικίλο </a:t>
            </a:r>
            <a:r>
              <a:rPr lang="el-GR" b="1" dirty="0" err="1"/>
              <a:t>λιποκυτταρικό</a:t>
            </a:r>
            <a:r>
              <a:rPr lang="el-GR" b="1" dirty="0"/>
              <a:t> στοιχείο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7715672" y="6623774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71056" y="3501008"/>
            <a:ext cx="8496944" cy="309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lang="el-GR" b="1" spc="-10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spc="-10" dirty="0" err="1">
                <a:cs typeface="Calibri"/>
              </a:rPr>
              <a:t>Μυοϊνοβλαστικό</a:t>
            </a:r>
            <a:r>
              <a:rPr spc="-5" dirty="0">
                <a:cs typeface="Calibri"/>
              </a:rPr>
              <a:t> </a:t>
            </a:r>
            <a:r>
              <a:rPr spc="-10" dirty="0" err="1">
                <a:cs typeface="Calibri"/>
              </a:rPr>
              <a:t>νεόπλασμα</a:t>
            </a:r>
            <a:r>
              <a:rPr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πυελο-περιν</a:t>
            </a:r>
            <a:r>
              <a:rPr lang="el-GR" b="1" spc="-5" dirty="0">
                <a:cs typeface="Calibri"/>
              </a:rPr>
              <a:t>ε</a:t>
            </a:r>
            <a:r>
              <a:rPr b="1" spc="-5" dirty="0" err="1">
                <a:cs typeface="Calibri"/>
              </a:rPr>
              <a:t>ϊκής</a:t>
            </a:r>
            <a:r>
              <a:rPr b="1"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περιοχής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>
              <a:lnSpc>
                <a:spcPts val="2080"/>
              </a:lnSpc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>
              <a:lnSpc>
                <a:spcPts val="2080"/>
              </a:lnSpc>
            </a:pP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υποδόριος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ιστός</a:t>
            </a:r>
            <a:r>
              <a:rPr spc="-5" dirty="0">
                <a:cs typeface="Calibri"/>
              </a:rPr>
              <a:t> </a:t>
            </a:r>
            <a:r>
              <a:rPr b="1" spc="-5" dirty="0">
                <a:cs typeface="Calibri"/>
              </a:rPr>
              <a:t>αιδοίου</a:t>
            </a:r>
            <a:r>
              <a:rPr spc="-5" dirty="0">
                <a:cs typeface="Calibri"/>
              </a:rPr>
              <a:t>,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10-15%</a:t>
            </a:r>
            <a:r>
              <a:rPr spc="5" dirty="0">
                <a:cs typeface="Calibri"/>
              </a:rPr>
              <a:t> </a:t>
            </a:r>
            <a:r>
              <a:rPr spc="-15" dirty="0">
                <a:cs typeface="Calibri"/>
              </a:rPr>
              <a:t>κόλπος.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Όσχεο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15" dirty="0">
                <a:cs typeface="Calibri"/>
              </a:rPr>
              <a:t> </a:t>
            </a:r>
            <a:r>
              <a:rPr spc="-10" dirty="0">
                <a:cs typeface="Calibri"/>
              </a:rPr>
              <a:t>π</a:t>
            </a:r>
            <a:r>
              <a:rPr spc="-10" dirty="0" err="1">
                <a:cs typeface="Calibri"/>
              </a:rPr>
              <a:t>εριο</a:t>
            </a:r>
            <a:r>
              <a:rPr lang="el-GR" spc="-10" dirty="0">
                <a:cs typeface="Calibri"/>
              </a:rPr>
              <a:t>ρ</a:t>
            </a:r>
            <a:r>
              <a:rPr spc="-10" dirty="0" err="1">
                <a:cs typeface="Calibri"/>
              </a:rPr>
              <a:t>χικά</a:t>
            </a:r>
            <a:endParaRPr lang="el-GR" spc="-10" dirty="0">
              <a:cs typeface="Calibri"/>
            </a:endParaRPr>
          </a:p>
          <a:p>
            <a:pPr marL="12700">
              <a:lnSpc>
                <a:spcPts val="2080"/>
              </a:lnSpc>
            </a:pPr>
            <a:endParaRPr dirty="0">
              <a:cs typeface="Calibri"/>
            </a:endParaRPr>
          </a:p>
          <a:p>
            <a:pPr marL="12700" marR="5080">
              <a:lnSpc>
                <a:spcPts val="2150"/>
              </a:lnSpc>
              <a:spcBef>
                <a:spcPts val="95"/>
              </a:spcBef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dirty="0">
                <a:cs typeface="Calibri"/>
              </a:rPr>
              <a:t>ανώδυνη, </a:t>
            </a:r>
            <a:r>
              <a:rPr spc="-10" dirty="0">
                <a:cs typeface="Calibri"/>
              </a:rPr>
              <a:t>περιγεγραμμένη μάζα, </a:t>
            </a:r>
            <a:r>
              <a:rPr spc="-5" dirty="0">
                <a:cs typeface="Calibri"/>
              </a:rPr>
              <a:t>βραδεία </a:t>
            </a:r>
            <a:r>
              <a:rPr dirty="0">
                <a:cs typeface="Calibri"/>
              </a:rPr>
              <a:t>ανάπτυξη, &lt;5 </a:t>
            </a:r>
            <a:r>
              <a:rPr spc="-5" dirty="0">
                <a:cs typeface="Arial"/>
              </a:rPr>
              <a:t>εκ</a:t>
            </a:r>
            <a:r>
              <a:rPr spc="-5" dirty="0">
                <a:cs typeface="Calibri"/>
              </a:rPr>
              <a:t>. </a:t>
            </a:r>
            <a:endParaRPr lang="el-GR" spc="-5" dirty="0">
              <a:cs typeface="Calibri"/>
            </a:endParaRPr>
          </a:p>
          <a:p>
            <a:pPr marL="12700" marR="5080">
              <a:lnSpc>
                <a:spcPts val="2150"/>
              </a:lnSpc>
              <a:spcBef>
                <a:spcPts val="95"/>
              </a:spcBef>
            </a:pPr>
            <a:endParaRPr lang="el-GR" spc="-5" dirty="0">
              <a:cs typeface="Calibri"/>
            </a:endParaRPr>
          </a:p>
          <a:p>
            <a:pPr marL="12700" marR="5080">
              <a:lnSpc>
                <a:spcPts val="2150"/>
              </a:lnSpc>
              <a:spcBef>
                <a:spcPts val="95"/>
              </a:spcBef>
            </a:pPr>
            <a:r>
              <a:rPr b="1" spc="-39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 err="1">
                <a:cs typeface="Calibri"/>
              </a:rPr>
              <a:t>εμμηναρχή</a:t>
            </a:r>
            <a:r>
              <a:rPr spc="-30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εώς</a:t>
            </a:r>
            <a:r>
              <a:rPr spc="10" dirty="0">
                <a:cs typeface="Calibri"/>
              </a:rPr>
              <a:t> </a:t>
            </a:r>
            <a:r>
              <a:rPr spc="-10" dirty="0" err="1">
                <a:cs typeface="Calibri"/>
              </a:rPr>
              <a:t>εμμηνόπαυση</a:t>
            </a:r>
            <a:r>
              <a:rPr spc="-10" dirty="0">
                <a:cs typeface="Calibri"/>
              </a:rPr>
              <a:t>.</a:t>
            </a:r>
            <a:r>
              <a:rPr spc="-35" dirty="0">
                <a:cs typeface="Calibri"/>
              </a:rPr>
              <a:t> </a:t>
            </a:r>
            <a:r>
              <a:rPr spc="-5" dirty="0" err="1">
                <a:cs typeface="Calibri"/>
              </a:rPr>
              <a:t>Σπάνια</a:t>
            </a:r>
            <a:r>
              <a:rPr spc="-10" dirty="0">
                <a:cs typeface="Calibri"/>
              </a:rPr>
              <a:t> </a:t>
            </a:r>
            <a:r>
              <a:rPr dirty="0" err="1">
                <a:cs typeface="Calibri"/>
              </a:rPr>
              <a:t>άνδρες</a:t>
            </a:r>
            <a:endParaRPr lang="el-GR" dirty="0">
              <a:cs typeface="Calibri"/>
            </a:endParaRPr>
          </a:p>
          <a:p>
            <a:pPr marL="12700" marR="5080">
              <a:lnSpc>
                <a:spcPts val="2150"/>
              </a:lnSpc>
              <a:spcBef>
                <a:spcPts val="95"/>
              </a:spcBef>
            </a:pPr>
            <a:endParaRPr dirty="0">
              <a:cs typeface="Calibri"/>
            </a:endParaRPr>
          </a:p>
          <a:p>
            <a:pPr marL="12700">
              <a:lnSpc>
                <a:spcPts val="2090"/>
              </a:lnSpc>
            </a:pPr>
            <a:r>
              <a:rPr b="1" spc="-5" dirty="0">
                <a:solidFill>
                  <a:schemeClr val="accent1"/>
                </a:solidFill>
                <a:cs typeface="Calibri"/>
              </a:rPr>
              <a:t>Υποτροπή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5" dirty="0" err="1">
                <a:solidFill>
                  <a:schemeClr val="accent1"/>
                </a:solidFill>
                <a:cs typeface="Calibri"/>
              </a:rPr>
              <a:t>εξαιρετικά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σπάνια</a:t>
            </a: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>
              <a:lnSpc>
                <a:spcPts val="2090"/>
              </a:lnSpc>
            </a:pPr>
            <a:endParaRPr lang="el-GR" spc="-5" dirty="0">
              <a:cs typeface="Calibri"/>
            </a:endParaRPr>
          </a:p>
          <a:p>
            <a:pPr marL="12700">
              <a:lnSpc>
                <a:spcPts val="2090"/>
              </a:lnSpc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Μακροσκοπική εικόνα: </a:t>
            </a:r>
            <a:r>
              <a:rPr lang="el-GR" spc="-5" dirty="0">
                <a:cs typeface="Calibri"/>
              </a:rPr>
              <a:t>Περίγραπτη αλλοίωση, χωρίς κάψα</a:t>
            </a:r>
            <a:endParaRPr dirty="0"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3143672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1.81A who page 78</a:t>
            </a:r>
            <a:endParaRPr lang="el-GR" dirty="0"/>
          </a:p>
        </p:txBody>
      </p:sp>
      <p:pic>
        <p:nvPicPr>
          <p:cNvPr id="56322" name="Picture 2" descr="C:\Users\User\Desktop\Ινοβλστικός\1.81a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620688"/>
            <a:ext cx="6552728" cy="2592288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639616" y="2935978"/>
            <a:ext cx="39604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Περίγραπτη περιφέρεια – οιδηματώδες στρώμα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5D5C8F8-F5C6-4495-A3B4-EC3A550591C4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Αγγειομυοϊνοβλάστωμα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03512" y="3645024"/>
            <a:ext cx="5112568" cy="251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527050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Π</a:t>
            </a:r>
            <a:r>
              <a:rPr b="1" spc="-5" dirty="0" err="1">
                <a:cs typeface="Calibri"/>
              </a:rPr>
              <a:t>οικίλουσα</a:t>
            </a:r>
            <a:r>
              <a:rPr b="1" spc="-30" dirty="0">
                <a:cs typeface="Calibri"/>
              </a:rPr>
              <a:t> </a:t>
            </a:r>
            <a:r>
              <a:rPr b="1" spc="-5" dirty="0">
                <a:cs typeface="Calibri"/>
              </a:rPr>
              <a:t>κυτταροβρίθεια</a:t>
            </a:r>
            <a:endParaRPr b="1" dirty="0">
              <a:cs typeface="Calibri"/>
            </a:endParaRPr>
          </a:p>
          <a:p>
            <a:pPr marL="539750" indent="-527050">
              <a:lnSpc>
                <a:spcPct val="150000"/>
              </a:lnSpc>
              <a:spcAft>
                <a:spcPts val="1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Π</a:t>
            </a:r>
            <a:r>
              <a:rPr spc="-5" dirty="0" err="1">
                <a:cs typeface="Calibri"/>
              </a:rPr>
              <a:t>ροέχοντα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μεσαίου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μεγέθους,</a:t>
            </a:r>
            <a:r>
              <a:rPr spc="-1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λεπτοτοιχωματικά</a:t>
            </a:r>
            <a:r>
              <a:rPr b="1" spc="-3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αγγεία</a:t>
            </a:r>
            <a:endParaRPr b="1" dirty="0">
              <a:cs typeface="Calibri"/>
            </a:endParaRPr>
          </a:p>
          <a:p>
            <a:pPr marL="539750" indent="-527050">
              <a:lnSpc>
                <a:spcPct val="150000"/>
              </a:lnSpc>
              <a:spcAft>
                <a:spcPts val="1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Κ</a:t>
            </a:r>
            <a:r>
              <a:rPr spc="-5" dirty="0" err="1">
                <a:cs typeface="Calibri"/>
              </a:rPr>
              <a:t>ύτταρα</a:t>
            </a:r>
            <a:r>
              <a:rPr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ατρακτοειδή</a:t>
            </a:r>
            <a:r>
              <a:rPr b="1" spc="-20" dirty="0">
                <a:cs typeface="Calibri"/>
              </a:rPr>
              <a:t> </a:t>
            </a:r>
            <a:r>
              <a:rPr b="1" spc="-10" dirty="0">
                <a:cs typeface="Calibri"/>
              </a:rPr>
              <a:t>κυρίως </a:t>
            </a:r>
            <a:r>
              <a:rPr b="1" spc="-5" dirty="0">
                <a:cs typeface="Calibri"/>
              </a:rPr>
              <a:t>γύρω </a:t>
            </a:r>
            <a:r>
              <a:rPr b="1" dirty="0">
                <a:cs typeface="Calibri"/>
              </a:rPr>
              <a:t>από</a:t>
            </a:r>
            <a:r>
              <a:rPr b="1" spc="-10" dirty="0">
                <a:cs typeface="Calibri"/>
              </a:rPr>
              <a:t> αγγεία</a:t>
            </a:r>
            <a:endParaRPr b="1" dirty="0">
              <a:cs typeface="Calibri"/>
            </a:endParaRPr>
          </a:p>
          <a:p>
            <a:pPr marL="539750" indent="-527050">
              <a:lnSpc>
                <a:spcPct val="150000"/>
              </a:lnSpc>
              <a:spcAft>
                <a:spcPts val="1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Σ</a:t>
            </a:r>
            <a:r>
              <a:rPr b="1" dirty="0" err="1">
                <a:cs typeface="Calibri"/>
              </a:rPr>
              <a:t>υχνά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μαστοκύτταρα</a:t>
            </a:r>
            <a:endParaRPr b="1" dirty="0">
              <a:cs typeface="Calibri"/>
            </a:endParaRPr>
          </a:p>
          <a:p>
            <a:pPr marL="539750" indent="-527050">
              <a:lnSpc>
                <a:spcPct val="150000"/>
              </a:lnSpc>
              <a:spcAft>
                <a:spcPts val="100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Δ</a:t>
            </a:r>
            <a:r>
              <a:rPr b="1" spc="-5" dirty="0" err="1">
                <a:cs typeface="Calibri"/>
              </a:rPr>
              <a:t>ιπύρηνα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-1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πολυπύρηνα</a:t>
            </a:r>
            <a:r>
              <a:rPr b="1" spc="-4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κύτταρα</a:t>
            </a:r>
            <a:endParaRPr b="1"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215680" y="672951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1.81B + 1.82B +C Who page 78 </a:t>
            </a:r>
            <a:endParaRPr lang="el-GR" dirty="0"/>
          </a:p>
        </p:txBody>
      </p:sp>
      <p:pic>
        <p:nvPicPr>
          <p:cNvPr id="7170" name="Picture 2" descr="C:\Users\User\Desktop\Ινοβλστικός\17.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4112" y="3645024"/>
            <a:ext cx="3456384" cy="2614124"/>
          </a:xfrm>
          <a:prstGeom prst="rect">
            <a:avLst/>
          </a:prstGeom>
          <a:noFill/>
        </p:spPr>
      </p:pic>
      <p:pic>
        <p:nvPicPr>
          <p:cNvPr id="7171" name="Picture 3" descr="C:\Users\User\Desktop\Ινοβλστικός\17.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4" y="600942"/>
            <a:ext cx="3600400" cy="2739154"/>
          </a:xfrm>
          <a:prstGeom prst="rect">
            <a:avLst/>
          </a:prstGeom>
          <a:noFill/>
        </p:spPr>
      </p:pic>
      <p:pic>
        <p:nvPicPr>
          <p:cNvPr id="7172" name="Picture 4" descr="C:\Users\User\Desktop\Ινοβλστικός\17.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6250" y="600943"/>
            <a:ext cx="3685769" cy="2736304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104112" y="5899388"/>
            <a:ext cx="35638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900" b="1" spc="-5" dirty="0">
                <a:cs typeface="Calibri"/>
              </a:rPr>
              <a:t>Ενίοτε </a:t>
            </a:r>
            <a:r>
              <a:rPr lang="el-GR" sz="900" b="1" spc="-5" dirty="0" err="1">
                <a:cs typeface="Calibri"/>
              </a:rPr>
              <a:t>πλασματοκυτταροειδή</a:t>
            </a:r>
            <a:r>
              <a:rPr lang="el-GR" sz="900" b="1" spc="-5" dirty="0">
                <a:cs typeface="Calibri"/>
              </a:rPr>
              <a:t> </a:t>
            </a:r>
            <a:r>
              <a:rPr lang="el-GR" sz="900" b="1" dirty="0">
                <a:cs typeface="Calibri"/>
              </a:rPr>
              <a:t>ή</a:t>
            </a:r>
            <a:r>
              <a:rPr lang="el-GR" sz="900" b="1" spc="-35" dirty="0">
                <a:cs typeface="Calibri"/>
              </a:rPr>
              <a:t> </a:t>
            </a:r>
            <a:r>
              <a:rPr lang="el-GR" sz="900" b="1" spc="-5" dirty="0">
                <a:cs typeface="Calibri"/>
              </a:rPr>
              <a:t>επιθηλιοειδή μορφολογία</a:t>
            </a:r>
            <a:endParaRPr lang="el-GR" sz="900" b="1" dirty="0">
              <a:cs typeface="Calibri"/>
            </a:endParaRPr>
          </a:p>
          <a:p>
            <a:endParaRPr lang="el-GR" sz="9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2711624" y="3049216"/>
            <a:ext cx="66247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b="1" dirty="0" err="1"/>
              <a:t>Ατρακτοκυτταρική</a:t>
            </a:r>
            <a:r>
              <a:rPr lang="el-GR" sz="1400" b="1" dirty="0"/>
              <a:t> μορφολογία ( κυρίως σε </a:t>
            </a:r>
            <a:r>
              <a:rPr lang="el-GR" sz="1400" b="1" dirty="0" err="1"/>
              <a:t>μετεμμηνοπαυσιακές</a:t>
            </a:r>
            <a:r>
              <a:rPr lang="el-GR" sz="1400" b="1" dirty="0"/>
              <a:t> γυναίκες)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7715672" y="6244570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16AA9DD-EBB7-416B-AE2A-D24DF650DD09}"/>
              </a:ext>
            </a:extLst>
          </p:cNvPr>
          <p:cNvSpPr txBox="1">
            <a:spLocks/>
          </p:cNvSpPr>
          <p:nvPr/>
        </p:nvSpPr>
        <p:spPr>
          <a:xfrm>
            <a:off x="246132" y="-61165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Αγγειομυοϊνοβλάστωμα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3359696" y="1800200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1.83 who page 79 + </a:t>
            </a:r>
            <a:r>
              <a:rPr lang="en-US" dirty="0" err="1"/>
              <a:t>enzinger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5231904" y="4680521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n-US" b="1" dirty="0"/>
              <a:t>ER, PR +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n-US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n-US" b="1" dirty="0"/>
              <a:t>SMA -/+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n-US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n-US" b="1" dirty="0"/>
              <a:t>CD34 -/+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n-US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Δεσμίνη</a:t>
            </a:r>
            <a:r>
              <a:rPr lang="el-GR" b="1" dirty="0"/>
              <a:t> + </a:t>
            </a:r>
          </a:p>
        </p:txBody>
      </p:sp>
      <p:pic>
        <p:nvPicPr>
          <p:cNvPr id="57346" name="Picture 2" descr="C:\Users\User\Desktop\Ινοβλστικός\1.83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0" y="720080"/>
            <a:ext cx="6984776" cy="3798738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715672" y="6597352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2495600" y="3960441"/>
            <a:ext cx="324036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Διάχυτη έκφραση </a:t>
            </a:r>
            <a:r>
              <a:rPr lang="el-GR" b="1" dirty="0" err="1"/>
              <a:t>δεσμίνης</a:t>
            </a:r>
            <a:r>
              <a:rPr lang="el-GR" b="1" dirty="0"/>
              <a:t>  σταθερό εύρημα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8CBF4AE-8564-44F5-A553-7D68B31C5D9D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Αγγειομυοϊνοβλάστωμα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- Ανοσοφαινότυπος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783632" y="2420888"/>
            <a:ext cx="6336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Εντόπιση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  <a:r>
              <a:rPr lang="el-GR" dirty="0"/>
              <a:t> </a:t>
            </a:r>
            <a:r>
              <a:rPr lang="el-GR" b="1" dirty="0" err="1"/>
              <a:t>Δεσμίνη</a:t>
            </a:r>
            <a:r>
              <a:rPr lang="el-GR" dirty="0"/>
              <a:t> Θετική</a:t>
            </a:r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Ιστολογική εικόνα: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4908376" y="3501009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Προβάλλοντα αγγεία, </a:t>
            </a:r>
            <a:r>
              <a:rPr lang="el-GR" b="1" dirty="0" err="1"/>
              <a:t>περιαγγειακή</a:t>
            </a:r>
            <a:r>
              <a:rPr lang="el-GR" b="1" dirty="0"/>
              <a:t> διάταξη</a:t>
            </a:r>
            <a:r>
              <a:rPr lang="el-GR" dirty="0"/>
              <a:t>, ατρακτόμορφων ή </a:t>
            </a:r>
            <a:r>
              <a:rPr lang="el-GR" dirty="0" err="1"/>
              <a:t>επιθηλιοειδών</a:t>
            </a:r>
            <a:r>
              <a:rPr lang="el-GR" dirty="0"/>
              <a:t> συχνά </a:t>
            </a:r>
            <a:r>
              <a:rPr lang="el-GR" b="1" dirty="0"/>
              <a:t>πολυπύρηνων</a:t>
            </a:r>
            <a:r>
              <a:rPr lang="el-GR" dirty="0"/>
              <a:t> κυττάρων</a:t>
            </a:r>
          </a:p>
          <a:p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0B75917-26BA-4E5F-8232-91C40B01E7BF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Αγγειομυοϊνοβλάστωμα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Κριτήρια διάγνωσης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668016" y="3861048"/>
            <a:ext cx="8892480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50000"/>
              </a:lnSpc>
              <a:spcBef>
                <a:spcPts val="100"/>
              </a:spcBef>
            </a:pPr>
            <a:r>
              <a:rPr dirty="0">
                <a:cs typeface="Calibri"/>
              </a:rPr>
              <a:t>Καλόηθες</a:t>
            </a:r>
            <a:r>
              <a:rPr spc="-45" dirty="0">
                <a:cs typeface="Calibri"/>
              </a:rPr>
              <a:t> </a:t>
            </a:r>
            <a:r>
              <a:rPr spc="-10" dirty="0">
                <a:cs typeface="Calibri"/>
              </a:rPr>
              <a:t>ινοβλαστικό</a:t>
            </a:r>
            <a:r>
              <a:rPr spc="-30" dirty="0">
                <a:cs typeface="Calibri"/>
              </a:rPr>
              <a:t> </a:t>
            </a:r>
            <a:r>
              <a:rPr spc="-10" dirty="0" err="1">
                <a:cs typeface="Calibri"/>
              </a:rPr>
              <a:t>νεόπλασμα</a:t>
            </a:r>
            <a:r>
              <a:rPr spc="-10" dirty="0">
                <a:cs typeface="Calibri"/>
              </a:rPr>
              <a:t>.</a:t>
            </a:r>
            <a:endParaRPr dirty="0">
              <a:cs typeface="Calibri"/>
            </a:endParaRPr>
          </a:p>
          <a:p>
            <a:pPr marL="38100">
              <a:lnSpc>
                <a:spcPct val="150000"/>
              </a:lnSpc>
            </a:pP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cs typeface="Calibri"/>
              </a:rPr>
              <a:t>επιπολής</a:t>
            </a:r>
            <a:r>
              <a:rPr b="1" spc="-10" dirty="0">
                <a:cs typeface="Calibri"/>
              </a:rPr>
              <a:t> </a:t>
            </a:r>
            <a:r>
              <a:rPr b="1" spc="-15" dirty="0">
                <a:cs typeface="Calibri"/>
              </a:rPr>
              <a:t>μαλακά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μόρια αιδοίου, βουβωνο-οσχεϊκής</a:t>
            </a:r>
            <a:r>
              <a:rPr b="1" spc="-15" dirty="0">
                <a:cs typeface="Calibri"/>
              </a:rPr>
              <a:t> </a:t>
            </a:r>
            <a:r>
              <a:rPr b="1" spc="-5" dirty="0">
                <a:cs typeface="Calibri"/>
              </a:rPr>
              <a:t>περιοχής,</a:t>
            </a:r>
            <a:r>
              <a:rPr b="1" spc="-10" dirty="0">
                <a:cs typeface="Calibri"/>
              </a:rPr>
              <a:t> </a:t>
            </a:r>
            <a:r>
              <a:rPr b="1" dirty="0" err="1">
                <a:cs typeface="Calibri"/>
              </a:rPr>
              <a:t>όσχεο</a:t>
            </a:r>
            <a:r>
              <a:rPr b="1" dirty="0">
                <a:cs typeface="Calibri"/>
              </a:rPr>
              <a:t>.</a:t>
            </a:r>
          </a:p>
          <a:p>
            <a:pPr marL="38100">
              <a:lnSpc>
                <a:spcPct val="150000"/>
              </a:lnSpc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Αιτιολογία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οι</a:t>
            </a:r>
            <a:r>
              <a:rPr spc="-5" dirty="0">
                <a:cs typeface="Calibri"/>
              </a:rPr>
              <a:t> υποδοχείς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ER </a:t>
            </a:r>
            <a:r>
              <a:rPr spc="-20" dirty="0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PR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φαίνεται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να</a:t>
            </a:r>
            <a:r>
              <a:rPr dirty="0">
                <a:cs typeface="Calibri"/>
              </a:rPr>
              <a:t> </a:t>
            </a:r>
            <a:r>
              <a:rPr spc="-5" dirty="0">
                <a:cs typeface="Calibri"/>
              </a:rPr>
              <a:t>παίζουν</a:t>
            </a:r>
            <a:r>
              <a:rPr spc="-25" dirty="0">
                <a:cs typeface="Calibri"/>
              </a:rPr>
              <a:t> </a:t>
            </a:r>
            <a:r>
              <a:rPr spc="-5" dirty="0" err="1">
                <a:cs typeface="Calibri"/>
              </a:rPr>
              <a:t>ρόλο</a:t>
            </a:r>
            <a:r>
              <a:rPr spc="-5" dirty="0">
                <a:cs typeface="Calibri"/>
              </a:rPr>
              <a:t>.</a:t>
            </a:r>
            <a:endParaRPr dirty="0">
              <a:cs typeface="Calibri"/>
            </a:endParaRPr>
          </a:p>
          <a:p>
            <a:pPr marL="38100" marR="542925"/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ανώδυνος,</a:t>
            </a:r>
            <a:r>
              <a:rPr spc="-10" dirty="0">
                <a:cs typeface="Calibri"/>
              </a:rPr>
              <a:t> περιγεγραμμένος</a:t>
            </a:r>
            <a:r>
              <a:rPr spc="-25" dirty="0">
                <a:cs typeface="Calibri"/>
              </a:rPr>
              <a:t> </a:t>
            </a:r>
            <a:r>
              <a:rPr spc="-10" dirty="0">
                <a:cs typeface="Calibri"/>
              </a:rPr>
              <a:t>όγκος,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βραδεία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ανάπτυξη,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0,6-25 εκ.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Υποδύεται </a:t>
            </a:r>
            <a:r>
              <a:rPr dirty="0">
                <a:cs typeface="Calibri"/>
              </a:rPr>
              <a:t>κήλη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υδροκήλη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(άνδρες)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ή</a:t>
            </a:r>
            <a:r>
              <a:rPr spc="20" dirty="0">
                <a:cs typeface="Calibri"/>
              </a:rPr>
              <a:t> </a:t>
            </a:r>
            <a:r>
              <a:rPr spc="-10" dirty="0">
                <a:cs typeface="Calibri"/>
              </a:rPr>
              <a:t>βαρθολίνειο</a:t>
            </a:r>
            <a:r>
              <a:rPr spc="-25" dirty="0">
                <a:cs typeface="Calibri"/>
              </a:rPr>
              <a:t> </a:t>
            </a:r>
            <a:r>
              <a:rPr spc="-5" dirty="0" err="1">
                <a:cs typeface="Calibri"/>
              </a:rPr>
              <a:t>αδένα</a:t>
            </a:r>
            <a:r>
              <a:rPr spc="-5" dirty="0">
                <a:cs typeface="Calibri"/>
              </a:rPr>
              <a:t>.</a:t>
            </a:r>
            <a:endParaRPr dirty="0">
              <a:cs typeface="Calibri"/>
            </a:endParaRPr>
          </a:p>
          <a:p>
            <a:pPr marL="38100" marR="2959100">
              <a:lnSpc>
                <a:spcPct val="150000"/>
              </a:lnSpc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spc="-10" dirty="0">
                <a:cs typeface="Calibri"/>
              </a:rPr>
              <a:t>Γυναίκες</a:t>
            </a:r>
            <a:r>
              <a:rPr spc="20" dirty="0">
                <a:cs typeface="Calibri"/>
              </a:rPr>
              <a:t> </a:t>
            </a:r>
            <a:r>
              <a:rPr dirty="0">
                <a:cs typeface="Calibri"/>
              </a:rPr>
              <a:t>5</a:t>
            </a:r>
            <a:r>
              <a:rPr baseline="25462" dirty="0">
                <a:cs typeface="Calibri"/>
              </a:rPr>
              <a:t>η</a:t>
            </a:r>
            <a:r>
              <a:rPr spc="195" baseline="25462" dirty="0">
                <a:cs typeface="Calibri"/>
              </a:rPr>
              <a:t> </a:t>
            </a:r>
            <a:r>
              <a:rPr spc="-10" dirty="0">
                <a:cs typeface="Calibri"/>
              </a:rPr>
              <a:t>δεκαετία. </a:t>
            </a:r>
            <a:r>
              <a:rPr dirty="0">
                <a:cs typeface="Calibri"/>
              </a:rPr>
              <a:t>Άνδρες</a:t>
            </a:r>
            <a:r>
              <a:rPr spc="-5" dirty="0">
                <a:cs typeface="Calibri"/>
              </a:rPr>
              <a:t> </a:t>
            </a:r>
            <a:r>
              <a:rPr dirty="0">
                <a:cs typeface="Calibri"/>
              </a:rPr>
              <a:t>7</a:t>
            </a:r>
            <a:r>
              <a:rPr baseline="25462" dirty="0">
                <a:cs typeface="Calibri"/>
              </a:rPr>
              <a:t>η</a:t>
            </a:r>
            <a:r>
              <a:rPr spc="217" baseline="25462" dirty="0">
                <a:cs typeface="Calibri"/>
              </a:rPr>
              <a:t> </a:t>
            </a:r>
            <a:r>
              <a:rPr spc="-10" dirty="0">
                <a:cs typeface="Calibri"/>
              </a:rPr>
              <a:t>δεκαετία. </a:t>
            </a:r>
            <a:r>
              <a:rPr spc="-395" dirty="0">
                <a:cs typeface="Calibri"/>
              </a:rPr>
              <a:t> 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Υποτροπή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πολύ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σπάνια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.</a:t>
            </a: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38100" marR="2959100">
              <a:lnSpc>
                <a:spcPct val="150000"/>
              </a:lnSpc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Μακροσκοπική εικόνα: </a:t>
            </a:r>
            <a:r>
              <a:rPr lang="el-GR" spc="-5" dirty="0">
                <a:cs typeface="Calibri"/>
              </a:rPr>
              <a:t>Συνήθως </a:t>
            </a:r>
            <a:r>
              <a:rPr lang="el-GR" b="1" spc="-5" dirty="0">
                <a:cs typeface="Calibri"/>
              </a:rPr>
              <a:t>καλά περιγεγραμμένο</a:t>
            </a:r>
            <a:endParaRPr b="1"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503712" y="83671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17.11 </a:t>
            </a:r>
            <a:r>
              <a:rPr lang="en-US" dirty="0" err="1"/>
              <a:t>Hornick</a:t>
            </a:r>
            <a:endParaRPr lang="el-GR" dirty="0"/>
          </a:p>
        </p:txBody>
      </p:sp>
      <p:pic>
        <p:nvPicPr>
          <p:cNvPr id="18434" name="Picture 2" descr="C:\Users\User\Desktop\Ινοβλαστικός\17.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9696" y="620689"/>
            <a:ext cx="5616624" cy="3312367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E01AB09-C11D-4459-81A8-C97C2963C598}"/>
              </a:ext>
            </a:extLst>
          </p:cNvPr>
          <p:cNvSpPr txBox="1">
            <a:spLocks/>
          </p:cNvSpPr>
          <p:nvPr/>
        </p:nvSpPr>
        <p:spPr>
          <a:xfrm>
            <a:off x="390148" y="102598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Κυτταροβριθές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19537" y="4221089"/>
            <a:ext cx="6912767" cy="334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527050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Ο</a:t>
            </a:r>
            <a:r>
              <a:rPr spc="-5" dirty="0" err="1">
                <a:cs typeface="Calibri"/>
              </a:rPr>
              <a:t>ιδηματώδες</a:t>
            </a:r>
            <a:r>
              <a:rPr spc="-15" dirty="0">
                <a:cs typeface="Calibri"/>
              </a:rPr>
              <a:t> </a:t>
            </a:r>
            <a:r>
              <a:rPr dirty="0" err="1">
                <a:cs typeface="Calibri"/>
              </a:rPr>
              <a:t>έως</a:t>
            </a:r>
            <a:r>
              <a:rPr spc="-15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κολλαγονώδες</a:t>
            </a:r>
            <a:r>
              <a:rPr spc="-10" dirty="0">
                <a:cs typeface="Calibri"/>
              </a:rPr>
              <a:t> </a:t>
            </a:r>
            <a:r>
              <a:rPr dirty="0" err="1">
                <a:cs typeface="Calibri"/>
              </a:rPr>
              <a:t>στρώμα</a:t>
            </a:r>
            <a:endParaRPr lang="el-GR" spc="-15" dirty="0">
              <a:cs typeface="Calibri"/>
            </a:endParaRPr>
          </a:p>
          <a:p>
            <a:pPr marL="539750" indent="-527050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Μ</a:t>
            </a:r>
            <a:r>
              <a:rPr b="1" spc="-5" dirty="0" err="1">
                <a:cs typeface="Calibri"/>
              </a:rPr>
              <a:t>έτρια</a:t>
            </a:r>
            <a:r>
              <a:rPr b="1" spc="-5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-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ικανή </a:t>
            </a:r>
            <a:r>
              <a:rPr b="1" spc="-5" dirty="0">
                <a:cs typeface="Calibri"/>
              </a:rPr>
              <a:t>κυτταροβρίθεια</a:t>
            </a:r>
            <a:endParaRPr lang="el-GR" b="1" spc="-10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Δ</a:t>
            </a:r>
            <a:r>
              <a:rPr b="1" spc="-5" dirty="0" err="1">
                <a:cs typeface="Calibri"/>
              </a:rPr>
              <a:t>εσμιδωτή</a:t>
            </a:r>
            <a:r>
              <a:rPr b="1" spc="-5" dirty="0">
                <a:cs typeface="Calibri"/>
              </a:rPr>
              <a:t> διάταξη</a:t>
            </a:r>
            <a:r>
              <a:rPr b="1"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ατρακτοειδών</a:t>
            </a:r>
            <a:r>
              <a:rPr b="1" spc="-3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κυττάρων</a:t>
            </a:r>
            <a:endParaRPr lang="el-GR" b="1" spc="-5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r>
              <a:rPr dirty="0">
                <a:cs typeface="Calibri"/>
              </a:rPr>
              <a:t>50% </a:t>
            </a:r>
            <a:r>
              <a:rPr spc="-5" dirty="0" err="1">
                <a:cs typeface="Calibri"/>
              </a:rPr>
              <a:t>εγκλωβισμένα</a:t>
            </a:r>
            <a:r>
              <a:rPr spc="-20" dirty="0">
                <a:cs typeface="Calibri"/>
              </a:rPr>
              <a:t> </a:t>
            </a:r>
            <a:r>
              <a:rPr spc="-5" dirty="0" err="1">
                <a:cs typeface="Calibri"/>
              </a:rPr>
              <a:t>λιποκύτταρα</a:t>
            </a:r>
            <a:endParaRPr lang="el-GR" spc="-5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lang="el-GR" spc="-5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Άφθονα αγγεία</a:t>
            </a:r>
            <a:r>
              <a:rPr lang="el-GR" b="1" spc="-2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με</a:t>
            </a:r>
            <a:r>
              <a:rPr lang="el-GR" b="1" spc="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υαλοειδοποίηση</a:t>
            </a:r>
            <a:r>
              <a:rPr lang="el-GR" b="1" spc="-5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του</a:t>
            </a:r>
            <a:r>
              <a:rPr lang="el-GR" b="1" spc="-10" dirty="0">
                <a:cs typeface="Calibri"/>
              </a:rPr>
              <a:t> τοιχώματος</a:t>
            </a:r>
            <a:r>
              <a:rPr lang="el-GR" b="1" spc="-25" dirty="0">
                <a:cs typeface="Calibri"/>
              </a:rPr>
              <a:t>!</a:t>
            </a:r>
            <a:endParaRPr lang="el-GR" b="1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lang="el-GR" spc="-5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lang="el-GR" spc="-5" dirty="0">
              <a:cs typeface="Calibri"/>
            </a:endParaRPr>
          </a:p>
          <a:p>
            <a:pPr marL="539750" indent="-527050">
              <a:buClr>
                <a:schemeClr val="accent1"/>
              </a:buClr>
              <a:buFont typeface="Arial MT"/>
              <a:buChar char="•"/>
            </a:pPr>
            <a:endParaRPr dirty="0"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6888088" y="112474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15.33 </a:t>
            </a:r>
            <a:r>
              <a:rPr lang="en-US" dirty="0" err="1"/>
              <a:t>Enzinger</a:t>
            </a:r>
            <a:endParaRPr lang="el-GR" dirty="0"/>
          </a:p>
        </p:txBody>
      </p:sp>
      <p:pic>
        <p:nvPicPr>
          <p:cNvPr id="19458" name="Picture 2" descr="C:\Users\User\Desktop\Ινοβλαστικός\17.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7976" y="476673"/>
            <a:ext cx="4860032" cy="3744416"/>
          </a:xfrm>
          <a:prstGeom prst="rect">
            <a:avLst/>
          </a:prstGeom>
          <a:noFill/>
        </p:spPr>
      </p:pic>
      <p:pic>
        <p:nvPicPr>
          <p:cNvPr id="19459" name="Picture 3" descr="C:\Users\User\Desktop\Ινοβλαστικός\15.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008" y="476672"/>
            <a:ext cx="5184576" cy="3744416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316578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6ECBE71-E55D-40C6-A26B-6A039A30D870}"/>
              </a:ext>
            </a:extLst>
          </p:cNvPr>
          <p:cNvSpPr txBox="1">
            <a:spLocks/>
          </p:cNvSpPr>
          <p:nvPr/>
        </p:nvSpPr>
        <p:spPr>
          <a:xfrm>
            <a:off x="318140" y="-3629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Αγγειομυοϊνοβλάστωμα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9576" y="4691335"/>
            <a:ext cx="8388424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9263" indent="-436563"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 err="1">
                <a:cs typeface="Calibri"/>
              </a:rPr>
              <a:t>Νοεπλασματικά</a:t>
            </a:r>
            <a:r>
              <a:rPr lang="el-GR" b="1" spc="-5" dirty="0">
                <a:cs typeface="Calibri"/>
              </a:rPr>
              <a:t> κύτταρα με σ</a:t>
            </a:r>
            <a:r>
              <a:rPr b="1" spc="-5" dirty="0" err="1">
                <a:cs typeface="Calibri"/>
              </a:rPr>
              <a:t>τρογγυλο</a:t>
            </a:r>
            <a:r>
              <a:rPr lang="el-GR" b="1" spc="-5" dirty="0" err="1">
                <a:cs typeface="Calibri"/>
              </a:rPr>
              <a:t>ύς</a:t>
            </a:r>
            <a:r>
              <a:rPr lang="el-GR" b="1" spc="-5" dirty="0">
                <a:cs typeface="Calibri"/>
              </a:rPr>
              <a:t> </a:t>
            </a:r>
            <a:r>
              <a:rPr b="1" spc="-40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ατρακτοειδείς</a:t>
            </a:r>
            <a:r>
              <a:rPr b="1" spc="-30" dirty="0">
                <a:cs typeface="Calibri"/>
              </a:rPr>
              <a:t> </a:t>
            </a:r>
            <a:r>
              <a:rPr b="1" spc="-5" dirty="0">
                <a:cs typeface="Calibri"/>
              </a:rPr>
              <a:t>πυρήνες,</a:t>
            </a:r>
            <a:r>
              <a:rPr b="1" spc="-4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μικρό</a:t>
            </a:r>
            <a:r>
              <a:rPr b="1" spc="-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πυρήνιο</a:t>
            </a:r>
            <a:r>
              <a:rPr lang="el-GR" b="1" spc="-5" dirty="0">
                <a:cs typeface="Calibri"/>
              </a:rPr>
              <a:t> και </a:t>
            </a:r>
            <a:r>
              <a:rPr lang="el-GR" b="1" spc="-15" dirty="0">
                <a:cs typeface="Calibri"/>
              </a:rPr>
              <a:t>λ</a:t>
            </a:r>
            <a:r>
              <a:rPr b="1" spc="-15" dirty="0" err="1">
                <a:cs typeface="Calibri"/>
              </a:rPr>
              <a:t>ίγο</a:t>
            </a:r>
            <a:r>
              <a:rPr b="1" spc="-30" dirty="0">
                <a:cs typeface="Calibri"/>
              </a:rPr>
              <a:t> </a:t>
            </a:r>
            <a:r>
              <a:rPr b="1" spc="-5" dirty="0">
                <a:cs typeface="Calibri"/>
              </a:rPr>
              <a:t>ηωσινόφιλο</a:t>
            </a:r>
            <a:r>
              <a:rPr b="1" spc="-15" dirty="0">
                <a:cs typeface="Calibri"/>
              </a:rPr>
              <a:t> </a:t>
            </a:r>
            <a:r>
              <a:rPr b="1" spc="-10" dirty="0">
                <a:cs typeface="Calibri"/>
              </a:rPr>
              <a:t>πρωτόπλασμα</a:t>
            </a:r>
            <a:endParaRPr b="1" dirty="0">
              <a:cs typeface="Calibri"/>
            </a:endParaRP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Α</a:t>
            </a:r>
            <a:r>
              <a:rPr b="1" spc="-5" dirty="0" err="1">
                <a:cs typeface="Calibri"/>
              </a:rPr>
              <a:t>ρκετά</a:t>
            </a:r>
            <a:r>
              <a:rPr b="1" spc="-30" dirty="0">
                <a:cs typeface="Calibri"/>
              </a:rPr>
              <a:t> </a:t>
            </a:r>
            <a:r>
              <a:rPr b="1" spc="-5" dirty="0">
                <a:cs typeface="Calibri"/>
              </a:rPr>
              <a:t>μαστοκύτταρα</a:t>
            </a:r>
            <a:endParaRPr b="1" dirty="0">
              <a:cs typeface="Calibri"/>
            </a:endParaRP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Α</a:t>
            </a:r>
            <a:r>
              <a:rPr spc="-5" dirty="0" err="1">
                <a:cs typeface="Calibri"/>
              </a:rPr>
              <a:t>πουσία</a:t>
            </a:r>
            <a:r>
              <a:rPr spc="-85" dirty="0">
                <a:cs typeface="Calibri"/>
              </a:rPr>
              <a:t> </a:t>
            </a:r>
            <a:r>
              <a:rPr dirty="0" err="1">
                <a:cs typeface="Calibri"/>
              </a:rPr>
              <a:t>ατυπίας</a:t>
            </a:r>
            <a:r>
              <a:rPr lang="el-GR" dirty="0">
                <a:cs typeface="Calibri"/>
              </a:rPr>
              <a:t>, ήπια μιτωτική δραστηριότητα</a:t>
            </a:r>
            <a:endParaRPr dirty="0">
              <a:cs typeface="Calibri"/>
            </a:endParaRPr>
          </a:p>
          <a:p>
            <a:pPr marL="449263" indent="-436563">
              <a:buClr>
                <a:schemeClr val="accent1"/>
              </a:buClr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Ενίοτε αθροίσεις λεμφοκυττάρων, </a:t>
            </a:r>
            <a:r>
              <a:rPr spc="-15" dirty="0" err="1">
                <a:cs typeface="Calibri"/>
              </a:rPr>
              <a:t>εκφυλιστικ</a:t>
            </a:r>
            <a:r>
              <a:rPr lang="el-GR" spc="-15" dirty="0">
                <a:cs typeface="Calibri"/>
              </a:rPr>
              <a:t>ή </a:t>
            </a:r>
            <a:r>
              <a:rPr dirty="0" err="1">
                <a:cs typeface="Calibri"/>
              </a:rPr>
              <a:t>ατυπία</a:t>
            </a:r>
            <a:endParaRPr dirty="0">
              <a:cs typeface="Calibri"/>
            </a:endParaRPr>
          </a:p>
          <a:p>
            <a:pPr>
              <a:spcBef>
                <a:spcPts val="25"/>
              </a:spcBef>
            </a:pPr>
            <a:endParaRPr dirty="0">
              <a:cs typeface="Calibri"/>
            </a:endParaRPr>
          </a:p>
          <a:p>
            <a:pPr marL="12700"/>
            <a:r>
              <a:rPr lang="el-GR" spc="-10" dirty="0">
                <a:cs typeface="Calibri"/>
              </a:rPr>
              <a:t>Σ</a:t>
            </a:r>
            <a:r>
              <a:rPr spc="-10" dirty="0" err="1">
                <a:cs typeface="Calibri"/>
              </a:rPr>
              <a:t>αρκωματώδη</a:t>
            </a:r>
            <a:r>
              <a:rPr lang="el-GR" spc="-10" dirty="0">
                <a:cs typeface="Calibri"/>
              </a:rPr>
              <a:t>ς</a:t>
            </a:r>
            <a:r>
              <a:rPr spc="5" dirty="0">
                <a:cs typeface="Calibri"/>
              </a:rPr>
              <a:t> </a:t>
            </a:r>
            <a:r>
              <a:rPr spc="-10" dirty="0">
                <a:cs typeface="Calibri"/>
              </a:rPr>
              <a:t>εξαλλαγή,</a:t>
            </a:r>
            <a:r>
              <a:rPr spc="-30" dirty="0">
                <a:cs typeface="Calibri"/>
              </a:rPr>
              <a:t> </a:t>
            </a:r>
            <a:r>
              <a:rPr lang="el-GR" spc="-30" dirty="0">
                <a:cs typeface="Calibri"/>
              </a:rPr>
              <a:t>σπάνια </a:t>
            </a:r>
            <a:r>
              <a:rPr spc="-10" dirty="0" err="1">
                <a:cs typeface="Calibri"/>
              </a:rPr>
              <a:t>κυρίως</a:t>
            </a:r>
            <a:r>
              <a:rPr spc="-5" dirty="0">
                <a:cs typeface="Calibri"/>
              </a:rPr>
              <a:t> αιδοίο.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pic>
        <p:nvPicPr>
          <p:cNvPr id="20483" name="Picture 3" descr="C:\Users\User\Desktop\Ινοβλαστικός\15.34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0955" y="1085903"/>
            <a:ext cx="5130090" cy="3600000"/>
          </a:xfrm>
          <a:prstGeom prst="rect">
            <a:avLst/>
          </a:prstGeom>
          <a:noFill/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C6E2C536-3366-459E-A01E-5A140AB4B981}"/>
              </a:ext>
            </a:extLst>
          </p:cNvPr>
          <p:cNvSpPr txBox="1">
            <a:spLocks/>
          </p:cNvSpPr>
          <p:nvPr/>
        </p:nvSpPr>
        <p:spPr>
          <a:xfrm>
            <a:off x="318140" y="177329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Κυτταροβριθές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6382258" y="3717032"/>
            <a:ext cx="4285742" cy="2346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3545" indent="1002665">
              <a:spcBef>
                <a:spcPts val="100"/>
              </a:spcBef>
            </a:pPr>
            <a:r>
              <a:rPr b="1" dirty="0" err="1">
                <a:solidFill>
                  <a:schemeClr val="accent1"/>
                </a:solidFill>
                <a:cs typeface="Calibri"/>
              </a:rPr>
              <a:t>Αν</a:t>
            </a:r>
            <a:r>
              <a:rPr b="1" spc="5" dirty="0" err="1">
                <a:solidFill>
                  <a:schemeClr val="accent1"/>
                </a:solidFill>
                <a:cs typeface="Calibri"/>
              </a:rPr>
              <a:t>ο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σ</a:t>
            </a:r>
            <a:r>
              <a:rPr b="1" spc="5" dirty="0" err="1">
                <a:solidFill>
                  <a:schemeClr val="accent1"/>
                </a:solidFill>
                <a:cs typeface="Calibri"/>
              </a:rPr>
              <a:t>ο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φ</a:t>
            </a:r>
            <a:r>
              <a:rPr b="1" dirty="0" err="1">
                <a:solidFill>
                  <a:schemeClr val="accent1"/>
                </a:solidFill>
                <a:cs typeface="Calibri"/>
              </a:rPr>
              <a:t>α</a:t>
            </a:r>
            <a:r>
              <a:rPr b="1" spc="-35" dirty="0" err="1">
                <a:solidFill>
                  <a:schemeClr val="accent1"/>
                </a:solidFill>
                <a:cs typeface="Calibri"/>
              </a:rPr>
              <a:t>ι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νότ</a:t>
            </a:r>
            <a:r>
              <a:rPr b="1" spc="-10" dirty="0" err="1">
                <a:solidFill>
                  <a:schemeClr val="accent1"/>
                </a:solidFill>
                <a:cs typeface="Calibri"/>
              </a:rPr>
              <a:t>υ</a:t>
            </a:r>
            <a:r>
              <a:rPr b="1" spc="-5" dirty="0" err="1">
                <a:solidFill>
                  <a:schemeClr val="accent1"/>
                </a:solidFill>
                <a:cs typeface="Calibri"/>
              </a:rPr>
              <a:t>π</a:t>
            </a:r>
            <a:r>
              <a:rPr b="1" dirty="0" err="1">
                <a:solidFill>
                  <a:schemeClr val="accent1"/>
                </a:solidFill>
                <a:cs typeface="Calibri"/>
              </a:rPr>
              <a:t>ος</a:t>
            </a:r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marL="12700" marR="423545" indent="1002665">
              <a:spcBef>
                <a:spcPts val="100"/>
              </a:spcBef>
            </a:pPr>
            <a:endParaRPr lang="el-GR" b="1" dirty="0">
              <a:cs typeface="Calibri"/>
            </a:endParaRPr>
          </a:p>
          <a:p>
            <a:pPr marL="269875" marR="423545" indent="-269875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b="1" spc="-5" dirty="0">
                <a:cs typeface="Calibri"/>
              </a:rPr>
              <a:t>CD34</a:t>
            </a:r>
            <a:r>
              <a:rPr b="1" spc="-10" dirty="0">
                <a:cs typeface="Calibri"/>
              </a:rPr>
              <a:t> </a:t>
            </a:r>
            <a:r>
              <a:rPr b="1" dirty="0">
                <a:cs typeface="Calibri"/>
              </a:rPr>
              <a:t>+</a:t>
            </a:r>
            <a:r>
              <a:rPr b="1" spc="10" dirty="0">
                <a:cs typeface="Calibri"/>
              </a:rPr>
              <a:t> </a:t>
            </a:r>
            <a:r>
              <a:rPr b="1" spc="-5" dirty="0">
                <a:cs typeface="Calibri"/>
              </a:rPr>
              <a:t>30-60%</a:t>
            </a:r>
            <a:endParaRPr b="1" dirty="0">
              <a:cs typeface="Calibri"/>
            </a:endParaRP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b="1" dirty="0">
                <a:cs typeface="Calibri"/>
              </a:rPr>
              <a:t>ER</a:t>
            </a:r>
            <a:r>
              <a:rPr b="1" spc="-20" dirty="0">
                <a:cs typeface="Calibri"/>
              </a:rPr>
              <a:t> και </a:t>
            </a:r>
            <a:r>
              <a:rPr b="1" dirty="0">
                <a:cs typeface="Calibri"/>
              </a:rPr>
              <a:t>PR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+</a:t>
            </a:r>
          </a:p>
          <a:p>
            <a:pPr marL="269875" indent="-269875">
              <a:lnSpc>
                <a:spcPts val="2150"/>
              </a:lnSpc>
              <a:spcBef>
                <a:spcPts val="2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b="1" dirty="0">
                <a:cs typeface="Calibri"/>
              </a:rPr>
              <a:t>SMA</a:t>
            </a:r>
            <a:r>
              <a:rPr b="1" spc="-30" dirty="0">
                <a:cs typeface="Calibri"/>
              </a:rPr>
              <a:t> </a:t>
            </a:r>
            <a:r>
              <a:rPr b="1" spc="-20" dirty="0">
                <a:cs typeface="Calibri"/>
              </a:rPr>
              <a:t>και </a:t>
            </a:r>
            <a:r>
              <a:rPr b="1" dirty="0">
                <a:cs typeface="Calibri"/>
              </a:rPr>
              <a:t>desmin</a:t>
            </a:r>
            <a:r>
              <a:rPr b="1" spc="-55" dirty="0">
                <a:cs typeface="Calibri"/>
              </a:rPr>
              <a:t> </a:t>
            </a:r>
            <a:r>
              <a:rPr b="1" dirty="0">
                <a:cs typeface="Arial"/>
              </a:rPr>
              <a:t>±</a:t>
            </a:r>
          </a:p>
          <a:p>
            <a:pPr marL="269875" indent="-269875">
              <a:lnSpc>
                <a:spcPts val="215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b="1" dirty="0">
                <a:cs typeface="Calibri"/>
              </a:rPr>
              <a:t>S-100,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CK,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p16*:</a:t>
            </a:r>
            <a:r>
              <a:rPr b="1"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αρνητικές</a:t>
            </a:r>
            <a:endParaRPr lang="el-GR" b="1" spc="-5" dirty="0">
              <a:cs typeface="Calibri"/>
            </a:endParaRPr>
          </a:p>
          <a:p>
            <a:pPr marL="269875" indent="-269875">
              <a:lnSpc>
                <a:spcPts val="215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Απώλεια </a:t>
            </a:r>
            <a:r>
              <a:rPr lang="en-US" b="1" spc="-5" dirty="0">
                <a:cs typeface="Calibri"/>
              </a:rPr>
              <a:t>Rb1</a:t>
            </a:r>
            <a:endParaRPr b="1" dirty="0">
              <a:cs typeface="Calibri"/>
            </a:endParaRPr>
          </a:p>
          <a:p>
            <a:pPr marL="12700">
              <a:spcBef>
                <a:spcPts val="620"/>
              </a:spcBef>
            </a:pPr>
            <a:r>
              <a:rPr b="1" spc="-5" dirty="0">
                <a:cs typeface="Calibri"/>
              </a:rPr>
              <a:t>* </a:t>
            </a:r>
            <a:r>
              <a:rPr b="1" spc="-15" dirty="0" err="1">
                <a:cs typeface="Calibri"/>
              </a:rPr>
              <a:t>Θετικό</a:t>
            </a:r>
            <a:r>
              <a:rPr lang="el-GR" b="1" spc="-15" dirty="0">
                <a:cs typeface="Calibri"/>
              </a:rPr>
              <a:t> </a:t>
            </a:r>
            <a:r>
              <a:rPr lang="en-US" b="1" spc="-15" dirty="0">
                <a:cs typeface="Calibri"/>
              </a:rPr>
              <a:t>p16</a:t>
            </a:r>
            <a:r>
              <a:rPr b="1" spc="5" dirty="0">
                <a:cs typeface="Calibri"/>
              </a:rPr>
              <a:t> </a:t>
            </a:r>
            <a:r>
              <a:rPr b="1" spc="-5" dirty="0">
                <a:cs typeface="Calibri"/>
              </a:rPr>
              <a:t>σε</a:t>
            </a:r>
            <a:r>
              <a:rPr b="1" spc="-10" dirty="0">
                <a:cs typeface="Calibri"/>
              </a:rPr>
              <a:t> σαρκωματώδεις</a:t>
            </a:r>
            <a:r>
              <a:rPr b="1" spc="45" dirty="0">
                <a:cs typeface="Calibri"/>
              </a:rPr>
              <a:t> </a:t>
            </a:r>
            <a:r>
              <a:rPr b="1" spc="-10" dirty="0">
                <a:cs typeface="Calibri"/>
              </a:rPr>
              <a:t>περιοχές</a:t>
            </a:r>
            <a:endParaRPr b="1" dirty="0">
              <a:cs typeface="Calibri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2135560" y="105273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15,34 </a:t>
            </a:r>
            <a:r>
              <a:rPr lang="en-US" dirty="0" err="1"/>
              <a:t>enzinger</a:t>
            </a:r>
            <a:r>
              <a:rPr lang="en-US" dirty="0"/>
              <a:t> rb1</a:t>
            </a:r>
            <a:endParaRPr lang="el-GR" dirty="0"/>
          </a:p>
        </p:txBody>
      </p:sp>
      <p:sp>
        <p:nvSpPr>
          <p:cNvPr id="13" name="12 - TextBox"/>
          <p:cNvSpPr txBox="1"/>
          <p:nvPr/>
        </p:nvSpPr>
        <p:spPr>
          <a:xfrm>
            <a:off x="1991544" y="4725144"/>
            <a:ext cx="3672408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Rb1 family of tumors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l-GR" b="1" dirty="0" err="1">
                <a:solidFill>
                  <a:schemeClr val="bg1"/>
                </a:solidFill>
              </a:rPr>
              <a:t>Μυοϊνοβλάστωμα</a:t>
            </a:r>
            <a:r>
              <a:rPr lang="el-GR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l-GR" b="1" dirty="0" err="1">
                <a:solidFill>
                  <a:schemeClr val="bg1"/>
                </a:solidFill>
              </a:rPr>
              <a:t>Ατρακτοκυτταρικό</a:t>
            </a:r>
            <a:r>
              <a:rPr lang="el-GR" b="1" dirty="0">
                <a:solidFill>
                  <a:schemeClr val="bg1"/>
                </a:solidFill>
              </a:rPr>
              <a:t> λίπωμα </a:t>
            </a:r>
          </a:p>
          <a:p>
            <a:pPr algn="ctr"/>
            <a:r>
              <a:rPr lang="el-GR" b="1" dirty="0" err="1">
                <a:solidFill>
                  <a:schemeClr val="bg1"/>
                </a:solidFill>
              </a:rPr>
              <a:t>Κυτταροβριθές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b="1" dirty="0" err="1">
                <a:solidFill>
                  <a:schemeClr val="bg1"/>
                </a:solidFill>
              </a:rPr>
              <a:t>αγγειοΐνωμα</a:t>
            </a:r>
            <a:r>
              <a:rPr lang="el-G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6240016" y="908720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Κριτήρια διάγνωσης</a:t>
            </a:r>
          </a:p>
          <a:p>
            <a:endParaRPr lang="el-GR" dirty="0"/>
          </a:p>
          <a:p>
            <a:pPr marL="265113" indent="-26511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Εντόπιση</a:t>
            </a:r>
          </a:p>
          <a:p>
            <a:pPr marL="265113" indent="-26511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Ιστολογική εικόνα: Προβάλλον </a:t>
            </a:r>
            <a:r>
              <a:rPr lang="el-GR" b="1" dirty="0"/>
              <a:t>αγγειακό δίκτυο </a:t>
            </a:r>
            <a:r>
              <a:rPr lang="el-GR" dirty="0"/>
              <a:t>με αναρίθμητα αγγεία, ατρακτόμορφα κύτταρα</a:t>
            </a:r>
          </a:p>
          <a:p>
            <a:pPr marL="265113" indent="-26511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Απώλεια </a:t>
            </a:r>
            <a:r>
              <a:rPr lang="en-US" b="1" dirty="0"/>
              <a:t>Rb1</a:t>
            </a:r>
            <a:endParaRPr lang="el-GR" b="1" dirty="0"/>
          </a:p>
        </p:txBody>
      </p:sp>
      <p:pic>
        <p:nvPicPr>
          <p:cNvPr id="21506" name="Picture 2" descr="C:\Users\User\Desktop\Ινοβλαστικός\15.34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596" y="692696"/>
            <a:ext cx="4635492" cy="3816424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244570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B874A3C8-33EA-49EC-A4BF-D4833871E3ED}"/>
              </a:ext>
            </a:extLst>
          </p:cNvPr>
          <p:cNvSpPr txBox="1">
            <a:spLocks/>
          </p:cNvSpPr>
          <p:nvPr/>
        </p:nvSpPr>
        <p:spPr>
          <a:xfrm>
            <a:off x="318140" y="177329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Κυτταροβριθές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Ινοβλαστικός\15.1 ta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504" y="188641"/>
            <a:ext cx="8676456" cy="6307479"/>
          </a:xfrm>
          <a:prstGeom prst="rect">
            <a:avLst/>
          </a:prstGeom>
          <a:noFill/>
        </p:spPr>
      </p:pic>
      <p:sp>
        <p:nvSpPr>
          <p:cNvPr id="4" name="3 - TextBox"/>
          <p:cNvSpPr txBox="1"/>
          <p:nvPr/>
        </p:nvSpPr>
        <p:spPr>
          <a:xfrm>
            <a:off x="7715672" y="6642557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1596008" y="3933056"/>
            <a:ext cx="8676456" cy="252028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2711624" y="1988841"/>
            <a:ext cx="619268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Διάκριση εν τω </a:t>
            </a:r>
            <a:r>
              <a:rPr lang="el-GR" b="1" dirty="0" err="1">
                <a:solidFill>
                  <a:schemeClr val="bg1"/>
                </a:solidFill>
              </a:rPr>
              <a:t>βάθει</a:t>
            </a:r>
            <a:r>
              <a:rPr lang="el-GR" b="1" dirty="0">
                <a:solidFill>
                  <a:schemeClr val="bg1"/>
                </a:solidFill>
              </a:rPr>
              <a:t> </a:t>
            </a:r>
            <a:r>
              <a:rPr lang="el-GR" b="1" dirty="0" err="1">
                <a:solidFill>
                  <a:schemeClr val="bg1"/>
                </a:solidFill>
              </a:rPr>
              <a:t>αγγειομυξώματος</a:t>
            </a:r>
            <a:r>
              <a:rPr lang="el-GR" b="1" dirty="0">
                <a:solidFill>
                  <a:schemeClr val="bg1"/>
                </a:solidFill>
              </a:rPr>
              <a:t> από τους λοιπούς όγκους αυτής της ομάδας 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495600" y="3014950"/>
            <a:ext cx="748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b="1" dirty="0"/>
              <a:t>Παρουσία </a:t>
            </a:r>
            <a:r>
              <a:rPr lang="el-GR" b="1" dirty="0" err="1"/>
              <a:t>μυξωματώδους</a:t>
            </a:r>
            <a:r>
              <a:rPr lang="el-GR" b="1" dirty="0"/>
              <a:t> υποστρώματος </a:t>
            </a:r>
          </a:p>
          <a:p>
            <a:pPr marL="342900" indent="-342900">
              <a:buFont typeface="+mj-lt"/>
              <a:buAutoNum type="arabicPeriod"/>
            </a:pPr>
            <a:endParaRPr lang="el-GR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Επιφανειακή/πολυποειδής/εξωφυτική ή εν τω βάθει εντόπιση</a:t>
            </a:r>
          </a:p>
          <a:p>
            <a:pPr marL="342900" indent="-342900">
              <a:buFont typeface="+mj-lt"/>
              <a:buAutoNum type="arabicPeriod"/>
            </a:pPr>
            <a:endParaRPr lang="el-GR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Όρια διηθητικά ή </a:t>
            </a:r>
            <a:r>
              <a:rPr lang="el-GR" b="1" dirty="0" err="1"/>
              <a:t>περίγραπτα</a:t>
            </a:r>
            <a:r>
              <a:rPr lang="el-GR" b="1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l-GR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Παρουσία προβάλλοντος αγγειακού δικτύου</a:t>
            </a:r>
          </a:p>
          <a:p>
            <a:pPr marL="342900" indent="-342900">
              <a:buFont typeface="+mj-lt"/>
              <a:buAutoNum type="arabicPeriod"/>
            </a:pPr>
            <a:endParaRPr lang="el-GR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Επί παρουσίας προβάλλοντος αγγειακού δικτύου, είναι μικρού/μέσου ή μέσου/μεγάλου αγγεία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7715672" y="635722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4439816" y="134076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Διαγνωστική προσέγγιση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BCBC181-3955-48E5-B2C3-6A19FA1FB871}"/>
              </a:ext>
            </a:extLst>
          </p:cNvPr>
          <p:cNvSpPr txBox="1">
            <a:spLocks/>
          </p:cNvSpPr>
          <p:nvPr/>
        </p:nvSpPr>
        <p:spPr>
          <a:xfrm>
            <a:off x="318140" y="0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Διαφορική διάγνωση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στρωματικών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όγκων γεννητικού συστήματος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07568" y="980728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Επιδημιολογία:</a:t>
            </a:r>
            <a:r>
              <a:rPr lang="el-GR" dirty="0"/>
              <a:t> Κυρίως μέσης ηλικίας ενήλικες</a:t>
            </a:r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Μακροσκοπική εικόνα: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359696" y="980728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Καλόηθες</a:t>
            </a:r>
            <a:r>
              <a:rPr lang="el-GR" dirty="0"/>
              <a:t> </a:t>
            </a:r>
            <a:r>
              <a:rPr lang="el-GR" dirty="0" err="1"/>
              <a:t>ινοβλαστικό</a:t>
            </a:r>
            <a:r>
              <a:rPr lang="el-GR" dirty="0"/>
              <a:t> νεόπλασμα με </a:t>
            </a:r>
            <a:r>
              <a:rPr lang="el-GR" b="1" dirty="0"/>
              <a:t>ομοιόμορφα ατρακτόμορφα κύτταρα</a:t>
            </a:r>
            <a:r>
              <a:rPr lang="el-GR" dirty="0"/>
              <a:t>, άφθονο </a:t>
            </a:r>
            <a:r>
              <a:rPr lang="el-GR" b="1" dirty="0" err="1"/>
              <a:t>ινομυξοειδές</a:t>
            </a:r>
            <a:r>
              <a:rPr lang="el-GR" b="1" dirty="0"/>
              <a:t> στρώμα </a:t>
            </a:r>
            <a:r>
              <a:rPr lang="el-GR" dirty="0"/>
              <a:t>και </a:t>
            </a:r>
            <a:r>
              <a:rPr lang="el-GR" b="1" dirty="0"/>
              <a:t>προβάλλον δίκτυο </a:t>
            </a:r>
            <a:r>
              <a:rPr lang="el-GR" b="1" dirty="0" err="1"/>
              <a:t>διακλαδούμενων</a:t>
            </a:r>
            <a:r>
              <a:rPr lang="el-GR" b="1" dirty="0"/>
              <a:t> </a:t>
            </a:r>
            <a:r>
              <a:rPr lang="el-GR" b="1" dirty="0" err="1"/>
              <a:t>λεπτοτοιχωματικών</a:t>
            </a:r>
            <a:r>
              <a:rPr lang="el-GR" b="1" dirty="0"/>
              <a:t> αγγείων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431704" y="2348880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Άκρα, συχνά σε γειτνίαση/ συνάφεια με μεγάλες αρθρώσεις &gt; ράχη, </a:t>
            </a:r>
            <a:r>
              <a:rPr lang="el-GR" dirty="0" err="1"/>
              <a:t>ενδοκοιλιακά</a:t>
            </a:r>
            <a:r>
              <a:rPr lang="el-GR" dirty="0"/>
              <a:t> ή στο μαστό – Κυρίως στον υποδόριο ιστό, ενίοτε ενδομυϊκά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799856" y="4005064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Καλά περιγραμμένη οζώδης/</a:t>
            </a:r>
            <a:r>
              <a:rPr lang="el-GR" dirty="0" err="1"/>
              <a:t>πολυοζώδης</a:t>
            </a:r>
            <a:r>
              <a:rPr lang="el-GR" dirty="0"/>
              <a:t> αλλοίωση με ζελατινώδεις περιοχές </a:t>
            </a:r>
          </a:p>
          <a:p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7715672" y="6381329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pic>
        <p:nvPicPr>
          <p:cNvPr id="9" name="Picture 3" descr="C:\Users\User\Desktop\Ινοβλστικός\7.6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1" y="4509120"/>
            <a:ext cx="3033893" cy="2160000"/>
          </a:xfrm>
          <a:prstGeom prst="rect">
            <a:avLst/>
          </a:prstGeom>
          <a:noFill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3AFE4F27-DCFA-4C36-AE5E-E113499A9619}"/>
              </a:ext>
            </a:extLst>
          </p:cNvPr>
          <p:cNvSpPr txBox="1">
            <a:spLocks/>
          </p:cNvSpPr>
          <p:nvPr/>
        </p:nvSpPr>
        <p:spPr>
          <a:xfrm>
            <a:off x="318140" y="24022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μαλακών μορίων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3250147" y="119675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1.86 ABC who page 82 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1703512" y="3645024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Εναλλαγή </a:t>
            </a:r>
            <a:r>
              <a:rPr lang="el-GR" b="1" dirty="0" err="1"/>
              <a:t>μυξοειδών</a:t>
            </a:r>
            <a:r>
              <a:rPr lang="el-GR" b="1" dirty="0"/>
              <a:t> και </a:t>
            </a:r>
            <a:r>
              <a:rPr lang="el-GR" b="1" dirty="0" err="1"/>
              <a:t>κολλαγονοποιημένων</a:t>
            </a:r>
            <a:r>
              <a:rPr lang="el-GR" b="1" dirty="0"/>
              <a:t> περιοχών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Πυκνά δίκτυο </a:t>
            </a:r>
            <a:r>
              <a:rPr lang="el-GR" b="1" dirty="0" err="1"/>
              <a:t>διακλαδούμενων</a:t>
            </a:r>
            <a:r>
              <a:rPr lang="el-GR" b="1" dirty="0"/>
              <a:t> </a:t>
            </a:r>
            <a:r>
              <a:rPr lang="el-GR" b="1" dirty="0" err="1"/>
              <a:t>λεπτοτοιχωματικών</a:t>
            </a:r>
            <a:r>
              <a:rPr lang="el-GR" b="1" dirty="0"/>
              <a:t> αγγείων 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Ομοιόμορφα κύτταρα </a:t>
            </a:r>
            <a:r>
              <a:rPr lang="el-GR" dirty="0"/>
              <a:t>με δυσδιάκριτο ηωσινόφιλο κυτταρόπλασμα και </a:t>
            </a:r>
            <a:r>
              <a:rPr lang="el-GR" b="1" dirty="0"/>
              <a:t>ωοειδείς πυρήνες 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1775520" y="5661248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Λοιπά ιστολογικά ευρήματα: </a:t>
            </a:r>
            <a:r>
              <a:rPr lang="el-GR" b="1" dirty="0"/>
              <a:t>Μέσου μεγέθους αγγεία με σκλήρυνση του τοιχώματος</a:t>
            </a:r>
            <a:r>
              <a:rPr lang="el-GR" dirty="0"/>
              <a:t>, χρόνια φλεγμονώδη κύτταρα ενίοτε </a:t>
            </a:r>
            <a:r>
              <a:rPr lang="el-GR" dirty="0" err="1"/>
              <a:t>περιαγγειακά</a:t>
            </a:r>
            <a:r>
              <a:rPr lang="el-GR" dirty="0"/>
              <a:t>, εκφυλιστικά φαινόμενα </a:t>
            </a:r>
          </a:p>
        </p:txBody>
      </p:sp>
      <p:pic>
        <p:nvPicPr>
          <p:cNvPr id="8194" name="Picture 2" descr="C:\Users\User\Desktop\Ινοβλστικός\7.7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7633" y="692696"/>
            <a:ext cx="3888819" cy="2952328"/>
          </a:xfrm>
          <a:prstGeom prst="rect">
            <a:avLst/>
          </a:prstGeom>
          <a:noFill/>
        </p:spPr>
      </p:pic>
      <p:pic>
        <p:nvPicPr>
          <p:cNvPr id="8196" name="Picture 4" descr="C:\Users\User\Desktop\Ινοβλστικός\7.7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6452" y="692696"/>
            <a:ext cx="3853965" cy="2952328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13B13410-A080-487A-B692-D87EA00AB05A}"/>
              </a:ext>
            </a:extLst>
          </p:cNvPr>
          <p:cNvSpPr txBox="1">
            <a:spLocks/>
          </p:cNvSpPr>
          <p:nvPr/>
        </p:nvSpPr>
        <p:spPr>
          <a:xfrm>
            <a:off x="318140" y="160227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μαλακών μορίων – Ιστολογική εικόνα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Ινοβλαστικός\linos kor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6489330" cy="2852936"/>
          </a:xfrm>
          <a:prstGeom prst="rect">
            <a:avLst/>
          </a:prstGeom>
          <a:noFill/>
        </p:spPr>
      </p:pic>
      <p:pic>
        <p:nvPicPr>
          <p:cNvPr id="1027" name="Picture 3" descr="C:\Users\User\Desktop\Ινοβλαστικός\figure  linos kor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5840" y="1988840"/>
            <a:ext cx="6012160" cy="4907353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1524000" y="2852937"/>
            <a:ext cx="313184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A rare case of</a:t>
            </a:r>
            <a:r>
              <a:rPr lang="el-GR" sz="1500" dirty="0"/>
              <a:t> </a:t>
            </a:r>
            <a:r>
              <a:rPr lang="en-US" sz="1500" dirty="0" err="1"/>
              <a:t>angiofibroma</a:t>
            </a:r>
            <a:r>
              <a:rPr lang="en-US" sz="1500" dirty="0"/>
              <a:t> of soft tissue (AFST) on the</a:t>
            </a:r>
            <a:r>
              <a:rPr lang="el-GR" sz="1500" dirty="0"/>
              <a:t> </a:t>
            </a:r>
            <a:r>
              <a:rPr lang="en-US" sz="1500" dirty="0"/>
              <a:t>right thigh of a 43 year old female with an</a:t>
            </a:r>
            <a:r>
              <a:rPr lang="el-GR" sz="1500" dirty="0"/>
              <a:t> </a:t>
            </a:r>
            <a:r>
              <a:rPr lang="en-US" sz="1500" dirty="0"/>
              <a:t>unusually prominent </a:t>
            </a:r>
            <a:r>
              <a:rPr lang="en-US" sz="1500" dirty="0" err="1"/>
              <a:t>myxoid</a:t>
            </a:r>
            <a:r>
              <a:rPr lang="el-GR" sz="1500" dirty="0"/>
              <a:t> </a:t>
            </a:r>
            <a:r>
              <a:rPr lang="en-US" sz="1500" dirty="0"/>
              <a:t>component. </a:t>
            </a:r>
          </a:p>
          <a:p>
            <a:r>
              <a:rPr lang="en-US" sz="1500" dirty="0"/>
              <a:t>A. Low-power (×25) image of</a:t>
            </a:r>
            <a:r>
              <a:rPr lang="el-GR" sz="1500" dirty="0"/>
              <a:t> </a:t>
            </a:r>
            <a:r>
              <a:rPr lang="en-US" sz="1500" dirty="0"/>
              <a:t>H&amp;E stained representative section of</a:t>
            </a:r>
            <a:r>
              <a:rPr lang="el-GR" sz="1500" dirty="0"/>
              <a:t> </a:t>
            </a:r>
            <a:r>
              <a:rPr lang="en-US" sz="1500" dirty="0"/>
              <a:t>tumor showing its </a:t>
            </a:r>
            <a:r>
              <a:rPr lang="en-US" sz="1500" dirty="0" err="1"/>
              <a:t>lobulated</a:t>
            </a:r>
            <a:r>
              <a:rPr lang="el-GR" sz="1500" dirty="0"/>
              <a:t> </a:t>
            </a:r>
            <a:r>
              <a:rPr lang="en-US" sz="1500" dirty="0"/>
              <a:t>appearance. </a:t>
            </a:r>
          </a:p>
          <a:p>
            <a:r>
              <a:rPr lang="en-US" sz="1500" dirty="0"/>
              <a:t>B, C. Higher-power (×80)image demonstrating </a:t>
            </a:r>
            <a:r>
              <a:rPr lang="en-US" sz="1500" dirty="0" err="1"/>
              <a:t>myxomatous</a:t>
            </a:r>
            <a:r>
              <a:rPr lang="en-US" sz="1500" dirty="0"/>
              <a:t> areas</a:t>
            </a:r>
            <a:r>
              <a:rPr lang="el-GR" sz="1500" dirty="0"/>
              <a:t> </a:t>
            </a:r>
            <a:r>
              <a:rPr lang="en-US" sz="1500" dirty="0"/>
              <a:t>and collagenous areas, respectively. D. Immunohistochemical staining (×70) for</a:t>
            </a:r>
            <a:r>
              <a:rPr lang="el-GR" sz="1500" dirty="0"/>
              <a:t> </a:t>
            </a:r>
            <a:r>
              <a:rPr lang="en-US" sz="1500" dirty="0"/>
              <a:t>EMA with significant positivity. EMA,</a:t>
            </a:r>
            <a:r>
              <a:rPr lang="el-GR" sz="1500" dirty="0"/>
              <a:t> </a:t>
            </a:r>
            <a:r>
              <a:rPr lang="en-US" sz="1500" dirty="0"/>
              <a:t>epithelial membrane antigen</a:t>
            </a:r>
            <a:endParaRPr lang="el-GR" sz="15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07568" y="1124745"/>
            <a:ext cx="54726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Μοριακά ευρήματα: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b="1" dirty="0">
                <a:solidFill>
                  <a:schemeClr val="accent1"/>
                </a:solidFill>
              </a:rPr>
              <a:t>Διαγνωστικά κριτήρια: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4295800" y="1124745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Ποικίλλουσα έκφραση </a:t>
            </a:r>
            <a:r>
              <a:rPr lang="en-US" b="1" dirty="0"/>
              <a:t>EMA </a:t>
            </a:r>
            <a:r>
              <a:rPr lang="el-GR" b="1" dirty="0"/>
              <a:t>και </a:t>
            </a:r>
            <a:r>
              <a:rPr lang="en-US" b="1" dirty="0"/>
              <a:t>CD34</a:t>
            </a:r>
            <a:r>
              <a:rPr lang="el-GR" b="1" dirty="0"/>
              <a:t> – </a:t>
            </a:r>
            <a:r>
              <a:rPr lang="el-GR" b="1" dirty="0" err="1"/>
              <a:t>δεσμίνη</a:t>
            </a:r>
            <a:r>
              <a:rPr lang="el-GR" b="1" dirty="0"/>
              <a:t> σε </a:t>
            </a:r>
            <a:r>
              <a:rPr lang="el-GR" b="1" dirty="0" err="1"/>
              <a:t>δενδριτικά</a:t>
            </a:r>
            <a:r>
              <a:rPr lang="el-GR" b="1" dirty="0"/>
              <a:t> κύτταρα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367808" y="2204864"/>
            <a:ext cx="630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AHRR – NCOA2 </a:t>
            </a:r>
            <a:r>
              <a:rPr lang="el-GR" b="1" dirty="0"/>
              <a:t>σύντηξη στο 60-80% των περιπτώσεων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5159896" y="2924944"/>
            <a:ext cx="55081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 err="1"/>
              <a:t>Μυξοειδές</a:t>
            </a:r>
            <a:r>
              <a:rPr lang="el-GR" b="1" dirty="0"/>
              <a:t>/</a:t>
            </a:r>
            <a:r>
              <a:rPr lang="el-GR" b="1" dirty="0" err="1"/>
              <a:t>κολλαγονώδες</a:t>
            </a:r>
            <a:r>
              <a:rPr lang="el-GR" b="1" dirty="0"/>
              <a:t> στρώμα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Άφθονα </a:t>
            </a:r>
            <a:r>
              <a:rPr lang="el-GR" b="1" dirty="0" err="1"/>
              <a:t>διαπλεκόμενα</a:t>
            </a:r>
            <a:r>
              <a:rPr lang="el-GR" b="1" dirty="0"/>
              <a:t> </a:t>
            </a:r>
            <a:r>
              <a:rPr lang="el-GR" b="1" dirty="0" err="1"/>
              <a:t>λεπτοτοιχωματικά</a:t>
            </a:r>
            <a:r>
              <a:rPr lang="el-GR" b="1" dirty="0"/>
              <a:t> αγγεία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Ομοιόμορφα </a:t>
            </a:r>
            <a:r>
              <a:rPr lang="el-GR" dirty="0" err="1"/>
              <a:t>νεοπλασματικά</a:t>
            </a:r>
            <a:r>
              <a:rPr lang="el-GR" dirty="0"/>
              <a:t> κύτταρα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Αναδιατάξεις </a:t>
            </a:r>
            <a:r>
              <a:rPr lang="en-US" b="1" dirty="0"/>
              <a:t>NCOA2</a:t>
            </a:r>
            <a:r>
              <a:rPr lang="el-GR" b="1" dirty="0"/>
              <a:t> </a:t>
            </a:r>
            <a:r>
              <a:rPr lang="el-GR" dirty="0"/>
              <a:t>( σε αμφίβολες περιπτώσεις )</a:t>
            </a:r>
          </a:p>
        </p:txBody>
      </p:sp>
      <p:sp>
        <p:nvSpPr>
          <p:cNvPr id="7" name="6 - Αριστερό άγκιστρο"/>
          <p:cNvSpPr/>
          <p:nvPr/>
        </p:nvSpPr>
        <p:spPr>
          <a:xfrm>
            <a:off x="4871864" y="2996952"/>
            <a:ext cx="216024" cy="20882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0C18E99-2DC2-4878-88EE-5262FC4B4606}"/>
              </a:ext>
            </a:extLst>
          </p:cNvPr>
          <p:cNvSpPr txBox="1">
            <a:spLocks/>
          </p:cNvSpPr>
          <p:nvPr/>
        </p:nvSpPr>
        <p:spPr>
          <a:xfrm>
            <a:off x="318140" y="240226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Αγγειοΐνωμα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μαλακών μορίων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991544" y="2204865"/>
            <a:ext cx="46085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r>
              <a:rPr lang="el-GR" sz="2000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r>
              <a:rPr lang="el-GR" sz="2000" b="1" dirty="0">
                <a:solidFill>
                  <a:schemeClr val="accent1"/>
                </a:solidFill>
              </a:rPr>
              <a:t>Μακροσκοπική εικόνα: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215680" y="2204864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Καλοήθης όγκος με έντονη προτίμηση για </a:t>
            </a:r>
            <a:r>
              <a:rPr lang="el-GR" sz="2000" b="1" dirty="0"/>
              <a:t>άκρα</a:t>
            </a:r>
            <a:r>
              <a:rPr lang="el-GR" sz="2000" dirty="0"/>
              <a:t> χείρα και άκρο πόδα που χαρακτηρίζεται από </a:t>
            </a:r>
            <a:r>
              <a:rPr lang="el-GR" sz="2000" b="1" dirty="0"/>
              <a:t>σύντηξη </a:t>
            </a:r>
            <a:r>
              <a:rPr lang="en-US" sz="2000" b="1" dirty="0"/>
              <a:t>EWSR1- SMAD3</a:t>
            </a:r>
            <a:endParaRPr lang="el-GR" sz="2000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3359696" y="3748970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Χόριο δέρματος +/- υποδόριος ιστός άπω άκρων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799856" y="4953362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Μικρού μεγέθους νεοπλάσματα με οζώδες πρότυπο, καλά περιγραμμένα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651DCCAF-2190-447D-BACE-69B2078A19FF}"/>
              </a:ext>
            </a:extLst>
          </p:cNvPr>
          <p:cNvSpPr txBox="1">
            <a:spLocks/>
          </p:cNvSpPr>
          <p:nvPr/>
        </p:nvSpPr>
        <p:spPr>
          <a:xfrm>
            <a:off x="394635" y="251719"/>
            <a:ext cx="11555720" cy="1023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n-US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EWSR1 – SMAD3 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θετικός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</a:t>
            </a:r>
          </a:p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(Νέα οντότητα κατά </a:t>
            </a:r>
            <a:r>
              <a:rPr lang="en-US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WHO 202)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1415480" y="-99392"/>
            <a:ext cx="921702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n-US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EWSR1 – SMAD3 </a:t>
            </a:r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θετικός </a:t>
            </a:r>
            <a:r>
              <a:rPr lang="el-GR" sz="24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- Ιστολογία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071664" y="1124743"/>
            <a:ext cx="7596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1.78A+B who page 76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524000" y="3429000"/>
            <a:ext cx="55801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    </a:t>
            </a:r>
            <a:r>
              <a:rPr lang="el-GR" b="1" dirty="0"/>
              <a:t>Ζωνοειδής αρχιτεκτονική </a:t>
            </a:r>
            <a:r>
              <a:rPr lang="el-GR" dirty="0"/>
              <a:t>με </a:t>
            </a:r>
            <a:r>
              <a:rPr lang="el-GR" dirty="0" err="1"/>
              <a:t>ακυτταρικό</a:t>
            </a:r>
            <a:r>
              <a:rPr lang="el-GR" dirty="0"/>
              <a:t> </a:t>
            </a:r>
            <a:r>
              <a:rPr lang="el-GR" dirty="0" err="1"/>
              <a:t>υαλοειδοποιημένο</a:t>
            </a:r>
            <a:r>
              <a:rPr lang="el-GR" dirty="0"/>
              <a:t> κέντρο και </a:t>
            </a:r>
            <a:r>
              <a:rPr lang="el-GR" dirty="0" err="1"/>
              <a:t>κυτταροβριθή</a:t>
            </a:r>
            <a:r>
              <a:rPr lang="el-GR" dirty="0"/>
              <a:t> περιφέρεια με </a:t>
            </a:r>
            <a:r>
              <a:rPr lang="el-GR" dirty="0" err="1"/>
              <a:t>ατρακτοκυτταρική</a:t>
            </a:r>
            <a:r>
              <a:rPr lang="el-GR" dirty="0"/>
              <a:t> μορφολογία</a:t>
            </a:r>
          </a:p>
          <a:p>
            <a:endParaRPr lang="el-GR" dirty="0"/>
          </a:p>
          <a:p>
            <a:r>
              <a:rPr lang="el-GR" dirty="0"/>
              <a:t>Β   </a:t>
            </a:r>
            <a:r>
              <a:rPr lang="el-GR" b="1" dirty="0" err="1"/>
              <a:t>Κυτταροβριθής</a:t>
            </a:r>
            <a:r>
              <a:rPr lang="el-GR" b="1" dirty="0"/>
              <a:t> περιφερική </a:t>
            </a:r>
            <a:r>
              <a:rPr lang="el-GR" dirty="0"/>
              <a:t>περιοχή με </a:t>
            </a:r>
            <a:r>
              <a:rPr lang="el-GR" dirty="0" err="1"/>
              <a:t>διαπλεκόμενες</a:t>
            </a:r>
            <a:r>
              <a:rPr lang="el-GR" dirty="0"/>
              <a:t> δέσμες </a:t>
            </a:r>
            <a:r>
              <a:rPr lang="el-GR" dirty="0" err="1"/>
              <a:t>μονόμορφων</a:t>
            </a:r>
            <a:r>
              <a:rPr lang="el-GR" dirty="0"/>
              <a:t> </a:t>
            </a:r>
            <a:endParaRPr lang="en-US" dirty="0"/>
          </a:p>
          <a:p>
            <a:r>
              <a:rPr lang="el-GR" dirty="0"/>
              <a:t>ατρακτόμορφων κυττάρων</a:t>
            </a:r>
          </a:p>
          <a:p>
            <a:endParaRPr lang="el-GR" dirty="0"/>
          </a:p>
          <a:p>
            <a:r>
              <a:rPr lang="el-GR" b="1" dirty="0"/>
              <a:t>Απουσία </a:t>
            </a:r>
            <a:r>
              <a:rPr lang="el-GR" b="1" dirty="0" err="1"/>
              <a:t>μιτωτικής</a:t>
            </a:r>
            <a:r>
              <a:rPr lang="el-GR" b="1" dirty="0"/>
              <a:t> δραστηριότητας ή </a:t>
            </a:r>
            <a:endParaRPr lang="en-US" b="1" dirty="0"/>
          </a:p>
          <a:p>
            <a:r>
              <a:rPr lang="el-GR" b="1" dirty="0" err="1"/>
              <a:t>ατυπίας</a:t>
            </a:r>
            <a:r>
              <a:rPr lang="el-GR" b="1" dirty="0"/>
              <a:t> </a:t>
            </a:r>
            <a:r>
              <a:rPr lang="el-GR" dirty="0"/>
              <a:t>– ενίοτε </a:t>
            </a:r>
            <a:r>
              <a:rPr lang="el-GR" dirty="0" err="1"/>
              <a:t>δυστροφική</a:t>
            </a:r>
            <a:r>
              <a:rPr lang="el-GR" dirty="0"/>
              <a:t> </a:t>
            </a:r>
            <a:r>
              <a:rPr lang="el-GR" dirty="0" err="1"/>
              <a:t>ασβέστωση</a:t>
            </a:r>
            <a:r>
              <a:rPr lang="el-GR" dirty="0"/>
              <a:t> </a:t>
            </a:r>
          </a:p>
        </p:txBody>
      </p:sp>
      <p:pic>
        <p:nvPicPr>
          <p:cNvPr id="9219" name="Picture 3" descr="C:\Users\User\Desktop\Ινοβλστικός\1.79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3645024"/>
            <a:ext cx="4326866" cy="3024336"/>
          </a:xfrm>
          <a:prstGeom prst="rect">
            <a:avLst/>
          </a:prstGeom>
          <a:noFill/>
        </p:spPr>
      </p:pic>
      <p:pic>
        <p:nvPicPr>
          <p:cNvPr id="9220" name="Picture 4" descr="C:\Users\User\Desktop\Ινοβλστικός\1.78wh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511824" y="-2655169"/>
            <a:ext cx="3168352" cy="9144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1524000" y="332655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</a:t>
            </a:r>
            <a:endParaRPr lang="el-GR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6168008" y="332655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6096000" y="6581002"/>
            <a:ext cx="478802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/>
              <a:t>Διάχυτη έκφραση</a:t>
            </a:r>
            <a:r>
              <a:rPr lang="en-US" sz="1200" dirty="0"/>
              <a:t> ERG</a:t>
            </a:r>
            <a:r>
              <a:rPr lang="el-GR" sz="1200" dirty="0"/>
              <a:t> (χωρίς έκφραση ενδοθηλιακών δεικτών)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1524000" y="6290736"/>
            <a:ext cx="3563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accent1"/>
                </a:solidFill>
              </a:rPr>
              <a:t>WHO</a:t>
            </a:r>
            <a:r>
              <a:rPr lang="el-GR" sz="1050" i="1" dirty="0">
                <a:solidFill>
                  <a:schemeClr val="accent1"/>
                </a:solidFill>
              </a:rPr>
              <a:t>, </a:t>
            </a:r>
            <a:r>
              <a:rPr lang="en-US" sz="1050" i="1" dirty="0">
                <a:solidFill>
                  <a:schemeClr val="accent1"/>
                </a:solidFill>
              </a:rPr>
              <a:t>Soft tissue and bone tumors 2020</a:t>
            </a:r>
          </a:p>
          <a:p>
            <a:r>
              <a:rPr lang="en-US" sz="1050" i="1" dirty="0" err="1">
                <a:solidFill>
                  <a:schemeClr val="accent1"/>
                </a:solidFill>
              </a:rPr>
              <a:t>Enzinger</a:t>
            </a:r>
            <a:r>
              <a:rPr lang="en-US" sz="1050" i="1" dirty="0">
                <a:solidFill>
                  <a:schemeClr val="accent1"/>
                </a:solidFill>
              </a:rPr>
              <a:t>, Soft tissue tumors 2020</a:t>
            </a:r>
          </a:p>
          <a:p>
            <a:r>
              <a:rPr lang="en-US" sz="1050" i="1" dirty="0" err="1">
                <a:solidFill>
                  <a:schemeClr val="accent1"/>
                </a:solidFill>
              </a:rPr>
              <a:t>Hornick</a:t>
            </a:r>
            <a:r>
              <a:rPr lang="en-US" sz="1050" i="1" dirty="0">
                <a:solidFill>
                  <a:schemeClr val="accent1"/>
                </a:solidFill>
              </a:rPr>
              <a:t>, Practical soft tissue pathology 2019</a:t>
            </a:r>
            <a:endParaRPr lang="el-GR" sz="1050" i="1" dirty="0">
              <a:solidFill>
                <a:schemeClr val="accent1"/>
              </a:solidFill>
            </a:endParaRPr>
          </a:p>
          <a:p>
            <a:endParaRPr lang="el-GR" sz="105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2135560" y="1772817"/>
            <a:ext cx="6840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Απουσία έκφρασης </a:t>
            </a:r>
            <a:r>
              <a:rPr lang="en-US" b="1" dirty="0"/>
              <a:t>SMA </a:t>
            </a:r>
            <a:r>
              <a:rPr lang="el-GR" b="1" dirty="0"/>
              <a:t>και </a:t>
            </a:r>
            <a:r>
              <a:rPr lang="en-US" b="1" dirty="0"/>
              <a:t>CD34</a:t>
            </a:r>
            <a:endParaRPr lang="el-GR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Διαγνωστικά Κριτήρια</a:t>
            </a:r>
            <a:r>
              <a:rPr lang="el-GR" dirty="0"/>
              <a:t>: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655840" y="3413900"/>
            <a:ext cx="56166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Εντόπιση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Ζωνοειδής αρχιτεκτονική με </a:t>
            </a:r>
            <a:r>
              <a:rPr lang="el-GR" b="1" dirty="0" err="1"/>
              <a:t>ακυτταρικό</a:t>
            </a:r>
            <a:r>
              <a:rPr lang="el-GR" b="1" dirty="0"/>
              <a:t> κέντρο και </a:t>
            </a:r>
            <a:r>
              <a:rPr lang="el-GR" b="1" dirty="0" err="1"/>
              <a:t>κυτταροβριθή</a:t>
            </a:r>
            <a:r>
              <a:rPr lang="el-GR" b="1" dirty="0"/>
              <a:t> περιφέρεια με δέσμες αθώων ατρακτόμορφων κυττάρων χωρίς ατυπία</a:t>
            </a:r>
            <a:endParaRPr lang="en-US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Διάχυτη έκφραση </a:t>
            </a:r>
            <a:r>
              <a:rPr lang="en-US" b="1" dirty="0"/>
              <a:t>ERG</a:t>
            </a:r>
            <a:r>
              <a:rPr lang="el-GR" b="1" dirty="0"/>
              <a:t> </a:t>
            </a:r>
            <a:endParaRPr lang="en-US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Σύντηξη </a:t>
            </a:r>
            <a:r>
              <a:rPr lang="en-US" b="1" dirty="0"/>
              <a:t>EWSR1 – SMAD3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6A0C776-1E06-45C0-A06C-2299AE8CDDFB}"/>
              </a:ext>
            </a:extLst>
          </p:cNvPr>
          <p:cNvSpPr txBox="1">
            <a:spLocks/>
          </p:cNvSpPr>
          <p:nvPr/>
        </p:nvSpPr>
        <p:spPr>
          <a:xfrm>
            <a:off x="395142" y="175139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n-US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EWSR1 – SMAD3 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θετικός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47512" y="4241424"/>
            <a:ext cx="9001000" cy="2531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l-GR"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Ορισμός: 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Καλοήθης αλλοίωση με δυνατότητα τοπικής υποτροπής και εντόπιση 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στα άπω άκρα κυρίως νέων ατόμων 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και κύριο χαρακτηριστικό είναι η παρουσία </a:t>
            </a:r>
            <a:r>
              <a:rPr lang="el-GR" dirty="0" err="1">
                <a:uFill>
                  <a:solidFill>
                    <a:srgbClr val="D9D9D9"/>
                  </a:solidFill>
                </a:uFill>
                <a:cs typeface="Calibri"/>
              </a:rPr>
              <a:t>κυτταροβριθών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 περιοχών και εστιών 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ασβεστοποίησης</a:t>
            </a:r>
            <a:r>
              <a:rPr lang="el-GR" dirty="0">
                <a:uFill>
                  <a:solidFill>
                    <a:srgbClr val="D9D9D9"/>
                  </a:solidFill>
                </a:uFill>
                <a:cs typeface="Calibri"/>
              </a:rPr>
              <a:t> περιβαλλόμενες από </a:t>
            </a:r>
            <a:r>
              <a:rPr lang="el-GR" b="1" dirty="0" err="1">
                <a:uFill>
                  <a:solidFill>
                    <a:srgbClr val="D9D9D9"/>
                  </a:solidFill>
                </a:uFill>
                <a:cs typeface="Calibri"/>
              </a:rPr>
              <a:t>επιθηλιοειδές</a:t>
            </a:r>
            <a:r>
              <a:rPr lang="el-GR" b="1" dirty="0">
                <a:uFill>
                  <a:solidFill>
                    <a:srgbClr val="D9D9D9"/>
                  </a:solidFill>
                </a:uFill>
                <a:cs typeface="Calibri"/>
              </a:rPr>
              <a:t> ινοβλάστες</a:t>
            </a:r>
          </a:p>
          <a:p>
            <a:pPr marL="12700" marR="5080">
              <a:spcBef>
                <a:spcPts val="100"/>
              </a:spcBef>
            </a:pPr>
            <a:endParaRPr lang="el-GR" dirty="0"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080">
              <a:spcBef>
                <a:spcPts val="100"/>
              </a:spcBef>
            </a:pPr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spc="-5" dirty="0">
                <a:cs typeface="Calibri"/>
              </a:rPr>
              <a:t>επαφή </a:t>
            </a:r>
            <a:r>
              <a:rPr dirty="0">
                <a:cs typeface="Calibri"/>
              </a:rPr>
              <a:t>με </a:t>
            </a:r>
            <a:r>
              <a:rPr spc="-5" dirty="0">
                <a:cs typeface="Calibri"/>
              </a:rPr>
              <a:t>απονεύρωση, </a:t>
            </a:r>
            <a:r>
              <a:rPr dirty="0">
                <a:cs typeface="Calibri"/>
              </a:rPr>
              <a:t>τένοντες ή </a:t>
            </a:r>
            <a:r>
              <a:rPr spc="-10" dirty="0">
                <a:cs typeface="Calibri"/>
              </a:rPr>
              <a:t>περιτονία </a:t>
            </a:r>
            <a:r>
              <a:rPr spc="-5" dirty="0">
                <a:cs typeface="Calibri"/>
              </a:rPr>
              <a:t>σε παλαμιαία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επιφάνεια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χεριών</a:t>
            </a:r>
            <a:r>
              <a:rPr spc="-20" dirty="0">
                <a:cs typeface="Calibri"/>
              </a:rPr>
              <a:t> και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σπανιότερα</a:t>
            </a:r>
            <a:r>
              <a:rPr spc="-15" dirty="0">
                <a:cs typeface="Calibri"/>
              </a:rPr>
              <a:t> </a:t>
            </a:r>
            <a:r>
              <a:rPr spc="-5" dirty="0" err="1">
                <a:cs typeface="Calibri"/>
              </a:rPr>
              <a:t>πελματιαία</a:t>
            </a:r>
            <a:r>
              <a:rPr spc="-35" dirty="0">
                <a:cs typeface="Calibri"/>
              </a:rPr>
              <a:t> </a:t>
            </a:r>
            <a:r>
              <a:rPr spc="-5" dirty="0" err="1">
                <a:cs typeface="Calibri"/>
              </a:rPr>
              <a:t>ποδιού</a:t>
            </a:r>
            <a:endParaRPr lang="el-GR" spc="-5" dirty="0">
              <a:cs typeface="Calibri"/>
            </a:endParaRPr>
          </a:p>
          <a:p>
            <a:pPr marL="12700" marR="539115"/>
            <a:endParaRPr dirty="0">
              <a:cs typeface="Calibri"/>
            </a:endParaRPr>
          </a:p>
          <a:p>
            <a:pPr marL="127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25" dirty="0">
                <a:cs typeface="Calibri"/>
              </a:rPr>
              <a:t>Συνήθως </a:t>
            </a:r>
            <a:r>
              <a:rPr spc="-5" dirty="0" err="1">
                <a:cs typeface="Calibri"/>
              </a:rPr>
              <a:t>παιδιά</a:t>
            </a:r>
            <a:r>
              <a:rPr spc="-15" dirty="0">
                <a:cs typeface="Calibri"/>
              </a:rPr>
              <a:t> </a:t>
            </a:r>
            <a:r>
              <a:rPr spc="-25" dirty="0">
                <a:cs typeface="Calibri"/>
              </a:rPr>
              <a:t>και</a:t>
            </a:r>
            <a:r>
              <a:rPr spc="-5" dirty="0">
                <a:cs typeface="Calibri"/>
              </a:rPr>
              <a:t> </a:t>
            </a:r>
            <a:r>
              <a:rPr dirty="0" err="1">
                <a:cs typeface="Calibri"/>
              </a:rPr>
              <a:t>νεαροί</a:t>
            </a:r>
            <a:r>
              <a:rPr spc="-15" dirty="0">
                <a:cs typeface="Calibri"/>
              </a:rPr>
              <a:t> </a:t>
            </a:r>
            <a:r>
              <a:rPr spc="-10" dirty="0" err="1">
                <a:cs typeface="Calibri"/>
              </a:rPr>
              <a:t>ενήλικες</a:t>
            </a:r>
            <a:r>
              <a:rPr lang="el-GR" spc="-10" dirty="0">
                <a:cs typeface="Calibri"/>
              </a:rPr>
              <a:t>, σπάνια σε μεγάλης ηλικίας άτομα Α&gt;Γ</a:t>
            </a:r>
          </a:p>
          <a:p>
            <a:pPr marL="12700"/>
            <a:endParaRPr dirty="0">
              <a:cs typeface="Calibri"/>
            </a:endParaRPr>
          </a:p>
        </p:txBody>
      </p:sp>
      <p:pic>
        <p:nvPicPr>
          <p:cNvPr id="5" name="Picture 2" descr="C:\Users\User\Desktop\Ινοβλστικός\8.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1923" y="1223186"/>
            <a:ext cx="5068153" cy="2520280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53010402-8208-4B48-897C-33A8A7BF4A47}"/>
              </a:ext>
            </a:extLst>
          </p:cNvPr>
          <p:cNvSpPr txBox="1">
            <a:spLocks/>
          </p:cNvSpPr>
          <p:nvPr/>
        </p:nvSpPr>
        <p:spPr>
          <a:xfrm>
            <a:off x="318140" y="207137"/>
            <a:ext cx="11555720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Ασβεστοποιούμενο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απονευρωτικό ίνωμα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Ορθογώνιο"/>
          <p:cNvSpPr/>
          <p:nvPr/>
        </p:nvSpPr>
        <p:spPr>
          <a:xfrm>
            <a:off x="1522984" y="6165304"/>
            <a:ext cx="5904656" cy="692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object 6"/>
          <p:cNvSpPr txBox="1"/>
          <p:nvPr/>
        </p:nvSpPr>
        <p:spPr>
          <a:xfrm>
            <a:off x="7248128" y="4365105"/>
            <a:ext cx="3270692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/>
            <a:r>
              <a:rPr lang="el-GR" b="1" spc="-5" dirty="0">
                <a:solidFill>
                  <a:schemeClr val="accent1"/>
                </a:solidFill>
                <a:cs typeface="Calibri"/>
              </a:rPr>
              <a:t>Προχωρημένη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φάση: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b="1" spc="-5" dirty="0">
                <a:cs typeface="Calibri"/>
              </a:rPr>
              <a:t>Δέσμες ινοβλαστικών κυττάρων</a:t>
            </a:r>
            <a:r>
              <a:rPr lang="el-GR" spc="-5" dirty="0">
                <a:cs typeface="Calibri"/>
              </a:rPr>
              <a:t>, χονδροειδείς περιοχές, κοκκιώδεις αποτιτανώσεις οστεοκλαστικού τύπου γιγαντοκύτταρα, επιθηλιοειδείς ινοβλάστες</a:t>
            </a:r>
            <a:endParaRPr lang="el-GR" dirty="0">
              <a:uFill>
                <a:solidFill>
                  <a:srgbClr val="D9D9D9"/>
                </a:solidFill>
              </a:uFill>
              <a:cs typeface="Calibri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4727848" y="260648"/>
            <a:ext cx="2592288" cy="57964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Ασβεστοποιούμενο Απονευρωτικό Ίνωμα </a:t>
            </a:r>
            <a:endParaRPr lang="el-GR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3071664" y="1124745"/>
            <a:ext cx="54726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page 75 </a:t>
            </a:r>
          </a:p>
          <a:p>
            <a:endParaRPr lang="en-US" dirty="0"/>
          </a:p>
          <a:p>
            <a:r>
              <a:rPr lang="en-US" dirty="0"/>
              <a:t>1.77A</a:t>
            </a:r>
          </a:p>
          <a:p>
            <a:endParaRPr lang="en-US" dirty="0"/>
          </a:p>
          <a:p>
            <a:r>
              <a:rPr lang="en-US" dirty="0"/>
              <a:t>1.77B (A)</a:t>
            </a:r>
          </a:p>
          <a:p>
            <a:r>
              <a:rPr lang="en-US" dirty="0"/>
              <a:t>1.77C (B)</a:t>
            </a:r>
          </a:p>
          <a:p>
            <a:r>
              <a:rPr lang="en-US" dirty="0"/>
              <a:t>1.77D (B)</a:t>
            </a:r>
            <a:endParaRPr lang="el-GR" dirty="0"/>
          </a:p>
        </p:txBody>
      </p:sp>
      <p:pic>
        <p:nvPicPr>
          <p:cNvPr id="10242" name="Picture 2" descr="C:\Users\User\Desktop\Ινοβλστικός\8.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505" y="0"/>
            <a:ext cx="3147537" cy="2160000"/>
          </a:xfrm>
          <a:prstGeom prst="rect">
            <a:avLst/>
          </a:prstGeom>
          <a:noFill/>
        </p:spPr>
      </p:pic>
      <p:pic>
        <p:nvPicPr>
          <p:cNvPr id="10243" name="Picture 3" descr="C:\Users\User\Desktop\Ινοβλστικός\8.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0136" y="2204864"/>
            <a:ext cx="3170274" cy="2160000"/>
          </a:xfrm>
          <a:prstGeom prst="rect">
            <a:avLst/>
          </a:prstGeom>
          <a:noFill/>
        </p:spPr>
      </p:pic>
      <p:pic>
        <p:nvPicPr>
          <p:cNvPr id="10245" name="Picture 5" descr="C:\Users\User\Desktop\Ινοβλστικός\8.3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0136" y="0"/>
            <a:ext cx="3150000" cy="2160000"/>
          </a:xfrm>
          <a:prstGeom prst="rect">
            <a:avLst/>
          </a:prstGeom>
          <a:noFill/>
        </p:spPr>
      </p:pic>
      <p:pic>
        <p:nvPicPr>
          <p:cNvPr id="10244" name="Picture 4" descr="C:\Users\User\Desktop\Ινοβλστικός\8.3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1505" y="2204864"/>
            <a:ext cx="3131849" cy="2160000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1631504" y="4437112"/>
            <a:ext cx="3096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  <a:cs typeface="Calibri"/>
              </a:rPr>
              <a:t>Αρχική</a:t>
            </a:r>
            <a:r>
              <a:rPr lang="el-GR"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φάση: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5" dirty="0">
                <a:cs typeface="Calibri"/>
              </a:rPr>
              <a:t>χωρίς</a:t>
            </a:r>
            <a:r>
              <a:rPr lang="el-GR" spc="-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αποτιτανώσεις,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μοιάζει </a:t>
            </a:r>
            <a:r>
              <a:rPr lang="el-GR" dirty="0">
                <a:cs typeface="Calibri"/>
              </a:rPr>
              <a:t>με</a:t>
            </a:r>
            <a:r>
              <a:rPr lang="el-GR" spc="-3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ινωμάτωση</a:t>
            </a:r>
            <a:r>
              <a:rPr lang="el-GR" spc="-35" dirty="0">
                <a:cs typeface="Calibri"/>
              </a:rPr>
              <a:t> </a:t>
            </a:r>
            <a:r>
              <a:rPr lang="el-GR" dirty="0">
                <a:cs typeface="Calibri"/>
              </a:rPr>
              <a:t>της</a:t>
            </a:r>
            <a:r>
              <a:rPr lang="el-GR" spc="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παιδικής</a:t>
            </a:r>
            <a:r>
              <a:rPr lang="el-GR" spc="-10" dirty="0">
                <a:cs typeface="Calibri"/>
              </a:rPr>
              <a:t> ηλικίας, παρουσία </a:t>
            </a:r>
            <a:r>
              <a:rPr lang="el-GR" b="1" spc="-10" dirty="0">
                <a:cs typeface="Calibri"/>
              </a:rPr>
              <a:t>άωρου χόνδρου</a:t>
            </a:r>
          </a:p>
          <a:p>
            <a:pPr algn="ctr"/>
            <a:endParaRPr lang="el-GR" dirty="0"/>
          </a:p>
        </p:txBody>
      </p:sp>
      <p:sp>
        <p:nvSpPr>
          <p:cNvPr id="12" name="11 - TextBox"/>
          <p:cNvSpPr txBox="1"/>
          <p:nvPr/>
        </p:nvSpPr>
        <p:spPr>
          <a:xfrm>
            <a:off x="4727848" y="256490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Φάσεις </a:t>
            </a:r>
            <a:r>
              <a:rPr lang="el-GR" b="1" spc="-5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ανάπτυξης</a:t>
            </a:r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algn="ctr"/>
            <a:endParaRPr lang="el-GR" dirty="0"/>
          </a:p>
        </p:txBody>
      </p:sp>
      <p:sp>
        <p:nvSpPr>
          <p:cNvPr id="13" name="12 - TextBox"/>
          <p:cNvSpPr txBox="1"/>
          <p:nvPr/>
        </p:nvSpPr>
        <p:spPr>
          <a:xfrm>
            <a:off x="1271464" y="6165304"/>
            <a:ext cx="6300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</a:t>
            </a:r>
            <a:r>
              <a:rPr lang="el-GR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αναλογία</a:t>
            </a:r>
            <a:r>
              <a:rPr lang="el-GR" spc="-3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spc="-10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των </a:t>
            </a:r>
            <a:r>
              <a:rPr lang="el-GR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δύο</a:t>
            </a:r>
            <a:r>
              <a:rPr lang="el-GR" spc="-10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συστατικών</a:t>
            </a:r>
            <a:r>
              <a:rPr lang="el-GR" spc="-2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ποικίλει</a:t>
            </a:r>
            <a:r>
              <a:rPr lang="el-GR" spc="-30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ανάλογα</a:t>
            </a:r>
            <a:r>
              <a:rPr lang="el-GR" spc="-3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με τη </a:t>
            </a:r>
            <a:r>
              <a:rPr lang="el-GR" spc="-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φάση</a:t>
            </a:r>
            <a:r>
              <a:rPr lang="el-GR" spc="-25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lang="el-GR" dirty="0">
                <a:solidFill>
                  <a:schemeClr val="bg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ανάπτυξης</a:t>
            </a:r>
            <a:endParaRPr lang="el-GR" dirty="0">
              <a:solidFill>
                <a:schemeClr val="bg1"/>
              </a:solidFill>
              <a:cs typeface="Calibri"/>
            </a:endParaRPr>
          </a:p>
          <a:p>
            <a:pPr algn="ctr"/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1199457" y="146007"/>
            <a:ext cx="9580838" cy="4565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28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Ασβεστοποιούμενο Απονευρωτικό Ίνωμα</a:t>
            </a:r>
            <a:r>
              <a:rPr lang="en-US" sz="28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</a:t>
            </a:r>
            <a:r>
              <a:rPr lang="el-GR" sz="2800" b="1" kern="0" spc="-1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κριτήρια διάγνωσης </a:t>
            </a:r>
            <a:endParaRPr lang="el-GR" sz="28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135560" y="926719"/>
            <a:ext cx="47525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 </a:t>
            </a:r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Μοριακά ευρήματα:</a:t>
            </a:r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Διαγνωστικά κριτήρια:</a:t>
            </a:r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Ινωμάτωση:</a:t>
            </a:r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 err="1">
                <a:solidFill>
                  <a:schemeClr val="accent1"/>
                </a:solidFill>
              </a:rPr>
              <a:t>Χόνδρωμα</a:t>
            </a:r>
            <a:r>
              <a:rPr lang="el-GR" b="1" dirty="0">
                <a:solidFill>
                  <a:schemeClr val="accent1"/>
                </a:solidFill>
              </a:rPr>
              <a:t> μαλακών μορίων: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 err="1">
                <a:solidFill>
                  <a:schemeClr val="accent1"/>
                </a:solidFill>
              </a:rPr>
              <a:t>Επιθηλιοειδές</a:t>
            </a:r>
            <a:r>
              <a:rPr lang="el-GR" b="1" dirty="0">
                <a:solidFill>
                  <a:schemeClr val="accent1"/>
                </a:solidFill>
              </a:rPr>
              <a:t> σάρκωμα: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367808" y="982470"/>
            <a:ext cx="63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SMA +, MSA +, CD99+, S100+ </a:t>
            </a:r>
            <a:r>
              <a:rPr lang="el-GR" b="1" dirty="0"/>
              <a:t>στις χονδροειδείς περιοχές</a:t>
            </a:r>
            <a:r>
              <a:rPr lang="en-US" b="1" dirty="0"/>
              <a:t>, </a:t>
            </a:r>
            <a:r>
              <a:rPr lang="el-GR" b="1" dirty="0"/>
              <a:t>β-</a:t>
            </a:r>
            <a:r>
              <a:rPr lang="en-US" b="1" dirty="0" err="1"/>
              <a:t>catenin</a:t>
            </a:r>
            <a:r>
              <a:rPr lang="en-US" b="1" dirty="0"/>
              <a:t> - </a:t>
            </a:r>
            <a:endParaRPr lang="el-GR" b="1" dirty="0"/>
          </a:p>
        </p:txBody>
      </p:sp>
      <p:sp>
        <p:nvSpPr>
          <p:cNvPr id="6" name="5 - TextBox"/>
          <p:cNvSpPr txBox="1"/>
          <p:nvPr/>
        </p:nvSpPr>
        <p:spPr>
          <a:xfrm>
            <a:off x="4367808" y="177281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Σύντηξη </a:t>
            </a:r>
            <a:r>
              <a:rPr lang="en-US" b="1" dirty="0"/>
              <a:t>FN1 - EGF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4655840" y="2588712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Διηθητική αλλοίωση </a:t>
            </a:r>
          </a:p>
          <a:p>
            <a:r>
              <a:rPr lang="el-GR" b="1" dirty="0"/>
              <a:t>Ατρακτόμορφα κύτταρα</a:t>
            </a:r>
            <a:r>
              <a:rPr lang="el-GR" dirty="0"/>
              <a:t> σε παράλληλη διάταξη</a:t>
            </a:r>
          </a:p>
          <a:p>
            <a:r>
              <a:rPr lang="el-GR" dirty="0"/>
              <a:t>Περιοχές </a:t>
            </a:r>
            <a:r>
              <a:rPr lang="el-GR" b="1" dirty="0"/>
              <a:t>ασβεστοποιήσης</a:t>
            </a:r>
            <a:r>
              <a:rPr lang="el-GR" dirty="0"/>
              <a:t> περιβαλλόμενες από </a:t>
            </a:r>
            <a:r>
              <a:rPr lang="el-GR" b="1" dirty="0"/>
              <a:t>επιθηλιοειδείς ινοβλάστες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3719736" y="4545701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Απουσία χόνδρου και οστεοκλαστικού τύπου γιγαντοκυττάρων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5447928" y="5374958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Απουσία ατρακτόμορφων ινοβλαστικού τύπου κυττάρων 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4871864" y="6023030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Κυτταρολογική ατυπία, έκφραση επιθηλιακών δεικτών, απώλεια </a:t>
            </a:r>
            <a:r>
              <a:rPr lang="en-US" dirty="0"/>
              <a:t>INI1</a:t>
            </a:r>
            <a:r>
              <a:rPr lang="el-GR" dirty="0"/>
              <a:t> (σπάνια </a:t>
            </a:r>
            <a:r>
              <a:rPr lang="en-US" dirty="0"/>
              <a:t>BRG1)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1199456" y="393305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Διαφορική Διάγνωση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7715672" y="6521570"/>
            <a:ext cx="29523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solidFill>
                  <a:schemeClr val="accent1"/>
                </a:solidFill>
              </a:rPr>
              <a:t>WHO</a:t>
            </a:r>
            <a:r>
              <a:rPr lang="el-GR" sz="900" i="1" dirty="0">
                <a:solidFill>
                  <a:schemeClr val="accent1"/>
                </a:solidFill>
              </a:rPr>
              <a:t>, </a:t>
            </a:r>
            <a:r>
              <a:rPr lang="en-US" sz="9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900" i="1" dirty="0" err="1">
                <a:solidFill>
                  <a:schemeClr val="accent1"/>
                </a:solidFill>
              </a:rPr>
              <a:t>Hornick</a:t>
            </a:r>
            <a:r>
              <a:rPr lang="en-US" sz="900" i="1" dirty="0">
                <a:solidFill>
                  <a:schemeClr val="accent1"/>
                </a:solidFill>
              </a:rPr>
              <a:t>, Practical soft tissue pathology 2019</a:t>
            </a:r>
            <a:endParaRPr lang="el-GR" sz="900" i="1" dirty="0">
              <a:solidFill>
                <a:schemeClr val="accent1"/>
              </a:solidFill>
            </a:endParaRPr>
          </a:p>
          <a:p>
            <a:pPr algn="r"/>
            <a:endParaRPr lang="el-GR" sz="9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2063552" y="1196753"/>
            <a:ext cx="8424936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 marR="252729">
              <a:spcBef>
                <a:spcPts val="100"/>
              </a:spcBef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lang="el-GR" dirty="0">
                <a:cs typeface="Calibri"/>
              </a:rPr>
              <a:t>Καλοήθης</a:t>
            </a:r>
            <a:r>
              <a:rPr lang="el-GR" spc="-1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ινοκολλαγονώδης</a:t>
            </a:r>
            <a:r>
              <a:rPr lang="el-GR" spc="-10" dirty="0">
                <a:cs typeface="Calibri"/>
              </a:rPr>
              <a:t> αλλοίωση συνήθως αναπτυσσόμενη </a:t>
            </a:r>
            <a:r>
              <a:rPr lang="el-GR" b="1" spc="-10" dirty="0">
                <a:cs typeface="Calibri"/>
              </a:rPr>
              <a:t>στον αυχένα</a:t>
            </a:r>
            <a:r>
              <a:rPr lang="el-GR" b="1" spc="5" dirty="0">
                <a:cs typeface="Calibri"/>
              </a:rPr>
              <a:t> </a:t>
            </a:r>
          </a:p>
          <a:p>
            <a:pPr marL="38100" marR="252729">
              <a:spcBef>
                <a:spcPts val="100"/>
              </a:spcBef>
            </a:pPr>
            <a:endParaRPr lang="el-GR" spc="5" dirty="0">
              <a:cs typeface="Calibri"/>
            </a:endParaRPr>
          </a:p>
          <a:p>
            <a:pPr marL="38100" marR="252729">
              <a:spcBef>
                <a:spcPts val="100"/>
              </a:spcBef>
            </a:pPr>
            <a:r>
              <a:rPr lang="el-GR" spc="-5" dirty="0">
                <a:cs typeface="Calibri"/>
              </a:rPr>
              <a:t>Συσχετίζεται</a:t>
            </a:r>
            <a:r>
              <a:rPr lang="el-GR" spc="-25" dirty="0">
                <a:cs typeface="Calibri"/>
              </a:rPr>
              <a:t> </a:t>
            </a:r>
            <a:r>
              <a:rPr lang="el-GR" dirty="0">
                <a:cs typeface="Calibri"/>
              </a:rPr>
              <a:t>με </a:t>
            </a:r>
            <a:r>
              <a:rPr lang="el-GR" b="1" dirty="0">
                <a:cs typeface="Calibri"/>
              </a:rPr>
              <a:t>σακχαρώδη </a:t>
            </a:r>
            <a:r>
              <a:rPr lang="el-GR" b="1" spc="-5" dirty="0">
                <a:cs typeface="Calibri"/>
              </a:rPr>
              <a:t>διαβήτη</a:t>
            </a:r>
            <a:r>
              <a:rPr lang="el-GR" b="1" spc="-10" dirty="0">
                <a:cs typeface="Calibri"/>
              </a:rPr>
              <a:t> </a:t>
            </a:r>
            <a:r>
              <a:rPr lang="el-GR" b="1" dirty="0">
                <a:cs typeface="Calibri"/>
              </a:rPr>
              <a:t>(44%)</a:t>
            </a:r>
          </a:p>
          <a:p>
            <a:pPr marL="38100" marR="252729">
              <a:spcBef>
                <a:spcPts val="100"/>
              </a:spcBef>
            </a:pPr>
            <a:endParaRPr lang="el-GR" dirty="0">
              <a:cs typeface="Calibri"/>
            </a:endParaRPr>
          </a:p>
          <a:p>
            <a:pPr marL="38100"/>
            <a:r>
              <a:rPr lang="el-GR"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:</a:t>
            </a:r>
            <a:r>
              <a:rPr lang="el-GR"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b="1" spc="-35" dirty="0">
                <a:cs typeface="Calibri"/>
              </a:rPr>
              <a:t>Στον </a:t>
            </a:r>
            <a:r>
              <a:rPr lang="el-GR" b="1" spc="-5" dirty="0">
                <a:cs typeface="Calibri"/>
              </a:rPr>
              <a:t>υποδόριο</a:t>
            </a:r>
            <a:r>
              <a:rPr lang="el-GR" b="1" spc="-2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ιστό του</a:t>
            </a:r>
            <a:r>
              <a:rPr lang="el-GR" b="1" spc="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αυχένα</a:t>
            </a:r>
            <a:r>
              <a:rPr lang="el-GR" dirty="0">
                <a:cs typeface="Calibri"/>
              </a:rPr>
              <a:t>,</a:t>
            </a:r>
            <a:r>
              <a:rPr lang="el-GR" spc="-2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σπάνια</a:t>
            </a:r>
            <a:r>
              <a:rPr lang="el-GR" spc="-3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σε άλλες θέσεις (άνω κορμός, πρόσωπο, άκρα)</a:t>
            </a:r>
          </a:p>
          <a:p>
            <a:pPr marL="38100" marR="3346450"/>
            <a:endParaRPr lang="el-GR" spc="-390" dirty="0">
              <a:cs typeface="Calibri"/>
            </a:endParaRPr>
          </a:p>
          <a:p>
            <a:pPr marL="38100" marR="3346450"/>
            <a:r>
              <a:rPr lang="el-GR"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lang="el-GR"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5" dirty="0">
                <a:cs typeface="Calibri"/>
              </a:rPr>
              <a:t>3</a:t>
            </a:r>
            <a:r>
              <a:rPr lang="el-GR" spc="-7" baseline="25462" dirty="0">
                <a:cs typeface="Calibri"/>
              </a:rPr>
              <a:t>η</a:t>
            </a:r>
            <a:r>
              <a:rPr lang="el-GR" spc="-5" dirty="0">
                <a:cs typeface="Calibri"/>
              </a:rPr>
              <a:t>-5</a:t>
            </a:r>
            <a:r>
              <a:rPr lang="el-GR" spc="-7" baseline="25462" dirty="0">
                <a:cs typeface="Calibri"/>
              </a:rPr>
              <a:t>η</a:t>
            </a:r>
            <a:r>
              <a:rPr lang="el-GR" spc="209" baseline="25462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δεκαετία</a:t>
            </a:r>
          </a:p>
          <a:p>
            <a:pPr marL="38100" marR="3346450"/>
            <a:endParaRPr lang="el-GR" spc="-10" dirty="0">
              <a:cs typeface="Calibri"/>
            </a:endParaRPr>
          </a:p>
          <a:p>
            <a:pPr marL="38100" marR="3346450"/>
            <a:r>
              <a:rPr lang="el-GR" spc="-10" dirty="0">
                <a:cs typeface="Calibri"/>
              </a:rPr>
              <a:t>Συχνή τοπική υποτροπή </a:t>
            </a:r>
          </a:p>
          <a:p>
            <a:pPr marL="38100" marR="3346450"/>
            <a:endParaRPr lang="el-GR" spc="-10" dirty="0">
              <a:cs typeface="Calibri"/>
            </a:endParaRPr>
          </a:p>
          <a:p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2711624" y="5085185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spc="-10" dirty="0">
                <a:solidFill>
                  <a:schemeClr val="accent1"/>
                </a:solidFill>
                <a:cs typeface="Calibri"/>
              </a:rPr>
              <a:t>Ιστολογικά όμοιο με ίνωμα επί συνδρόμου </a:t>
            </a:r>
            <a:r>
              <a:rPr lang="el-GR" b="1" spc="-10" dirty="0" err="1">
                <a:solidFill>
                  <a:schemeClr val="accent1"/>
                </a:solidFill>
                <a:cs typeface="Calibri"/>
              </a:rPr>
              <a:t>Gardner</a:t>
            </a:r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algn="ctr"/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1D31902-E9F2-4779-9833-22248A3C5659}"/>
              </a:ext>
            </a:extLst>
          </p:cNvPr>
          <p:cNvSpPr txBox="1">
            <a:spLocks/>
          </p:cNvSpPr>
          <p:nvPr/>
        </p:nvSpPr>
        <p:spPr>
          <a:xfrm>
            <a:off x="2965820" y="98630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τύπου αυχένα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9537" y="548680"/>
            <a:ext cx="4139183" cy="32403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63552" y="4005065"/>
            <a:ext cx="8208912" cy="21826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Πτωχά περιγεγραμμένη αλλοίωση, </a:t>
            </a:r>
            <a:r>
              <a:rPr b="1" spc="-5" dirty="0" err="1">
                <a:cs typeface="Calibri"/>
              </a:rPr>
              <a:t>χωρίς</a:t>
            </a:r>
            <a:r>
              <a:rPr b="1" spc="-55" dirty="0">
                <a:cs typeface="Calibri"/>
              </a:rPr>
              <a:t> </a:t>
            </a:r>
            <a:r>
              <a:rPr b="1" spc="-15" dirty="0">
                <a:cs typeface="Calibri"/>
              </a:rPr>
              <a:t>κάψα</a:t>
            </a:r>
            <a:endParaRPr b="1"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dirty="0" err="1">
                <a:cs typeface="Calibri"/>
              </a:rPr>
              <a:t>Έ</a:t>
            </a:r>
            <a:r>
              <a:rPr b="1" dirty="0" err="1">
                <a:cs typeface="Calibri"/>
              </a:rPr>
              <a:t>ντονα</a:t>
            </a:r>
            <a:r>
              <a:rPr b="1" spc="-2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κολλαγονοποιημέν</a:t>
            </a:r>
            <a:r>
              <a:rPr lang="el-GR" b="1" spc="-10" dirty="0" err="1">
                <a:cs typeface="Calibri"/>
              </a:rPr>
              <a:t>ος</a:t>
            </a:r>
            <a:r>
              <a:rPr lang="el-GR" b="1" spc="-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πλήρως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ακυτταρικός ιστός</a:t>
            </a:r>
            <a:endParaRPr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Ε</a:t>
            </a:r>
            <a:r>
              <a:rPr b="1" spc="-5" dirty="0">
                <a:cs typeface="Calibri"/>
              </a:rPr>
              <a:t>γκλωβ</a:t>
            </a:r>
            <a:r>
              <a:rPr b="1" spc="-5" dirty="0" err="1">
                <a:cs typeface="Calibri"/>
              </a:rPr>
              <a:t>ισμέν</a:t>
            </a:r>
            <a:r>
              <a:rPr b="1" spc="-5" dirty="0">
                <a:cs typeface="Calibri"/>
              </a:rPr>
              <a:t>α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εξαρτήματα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δέρματος </a:t>
            </a:r>
            <a:r>
              <a:rPr dirty="0">
                <a:cs typeface="Calibri"/>
              </a:rPr>
              <a:t>ή</a:t>
            </a:r>
            <a:r>
              <a:rPr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λιποκύτταρα</a:t>
            </a:r>
            <a:r>
              <a:rPr lang="el-GR" spc="-5" dirty="0">
                <a:cs typeface="Calibri"/>
              </a:rPr>
              <a:t> (</a:t>
            </a:r>
            <a:r>
              <a:rPr lang="el-GR" sz="2000" b="1" spc="-5" dirty="0">
                <a:cs typeface="Calibri"/>
              </a:rPr>
              <a:t>Α</a:t>
            </a:r>
            <a:r>
              <a:rPr lang="el-GR" spc="-5" dirty="0">
                <a:cs typeface="Calibri"/>
              </a:rPr>
              <a:t>)</a:t>
            </a:r>
            <a:endParaRPr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spc="-5" dirty="0">
                <a:cs typeface="Calibri"/>
              </a:rPr>
              <a:t>Δ</a:t>
            </a:r>
            <a:r>
              <a:rPr spc="-5" dirty="0">
                <a:cs typeface="Calibri"/>
              </a:rPr>
              <a:t>ιάσπα</a:t>
            </a:r>
            <a:r>
              <a:rPr spc="-5" dirty="0" err="1">
                <a:cs typeface="Calibri"/>
              </a:rPr>
              <a:t>ρτες</a:t>
            </a:r>
            <a:r>
              <a:rPr spc="-5" dirty="0">
                <a:cs typeface="Calibri"/>
              </a:rPr>
              <a:t>,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σπάνιες</a:t>
            </a:r>
            <a:r>
              <a:rPr spc="-25" dirty="0">
                <a:cs typeface="Calibri"/>
              </a:rPr>
              <a:t> </a:t>
            </a:r>
            <a:r>
              <a:rPr dirty="0" err="1">
                <a:cs typeface="Calibri"/>
              </a:rPr>
              <a:t>ώριμες</a:t>
            </a:r>
            <a:r>
              <a:rPr spc="-20" dirty="0">
                <a:cs typeface="Calibri"/>
              </a:rPr>
              <a:t> </a:t>
            </a:r>
            <a:r>
              <a:rPr spc="-5" dirty="0" err="1">
                <a:cs typeface="Calibri"/>
              </a:rPr>
              <a:t>ινοβλάστες</a:t>
            </a:r>
            <a:endParaRPr lang="el-GR" spc="-5" dirty="0">
              <a:cs typeface="Calibri"/>
            </a:endParaRPr>
          </a:p>
          <a:p>
            <a:pPr marL="269875" indent="-257175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Παχειές κολλαγόνες ίνες </a:t>
            </a:r>
            <a:r>
              <a:rPr lang="el-GR" spc="-5" dirty="0">
                <a:cs typeface="Calibri"/>
              </a:rPr>
              <a:t>(</a:t>
            </a:r>
            <a:r>
              <a:rPr lang="el-GR" sz="2000" b="1" spc="-5" dirty="0">
                <a:cs typeface="Calibri"/>
              </a:rPr>
              <a:t>Β</a:t>
            </a:r>
            <a:r>
              <a:rPr lang="el-GR" spc="-5" dirty="0">
                <a:cs typeface="Calibri"/>
              </a:rPr>
              <a:t>)</a:t>
            </a:r>
            <a:endParaRPr dirty="0">
              <a:cs typeface="Calibri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3143672" y="44624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τύπου αυχένα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1919536" y="328498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Α</a:t>
            </a:r>
          </a:p>
        </p:txBody>
      </p:sp>
      <p:pic>
        <p:nvPicPr>
          <p:cNvPr id="10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68009" y="548680"/>
            <a:ext cx="4319015" cy="3230880"/>
          </a:xfrm>
          <a:prstGeom prst="rect">
            <a:avLst/>
          </a:prstGeom>
        </p:spPr>
      </p:pic>
      <p:sp>
        <p:nvSpPr>
          <p:cNvPr id="7" name="6 - TextBox"/>
          <p:cNvSpPr txBox="1"/>
          <p:nvPr/>
        </p:nvSpPr>
        <p:spPr>
          <a:xfrm>
            <a:off x="6168008" y="328498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Β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7680176" y="638132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5520" y="4861421"/>
            <a:ext cx="8280920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indent="-471488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157480" algn="l"/>
              </a:tabLst>
            </a:pPr>
            <a:r>
              <a:rPr lang="el-GR" sz="2000" b="1" spc="-5" dirty="0" err="1">
                <a:cs typeface="Calibri"/>
              </a:rPr>
              <a:t>Ε</a:t>
            </a:r>
            <a:r>
              <a:rPr sz="2000" b="1" spc="-5" dirty="0" err="1">
                <a:cs typeface="Calibri"/>
              </a:rPr>
              <a:t>γκλωβισμένα</a:t>
            </a:r>
            <a:r>
              <a:rPr sz="2000" b="1" spc="-30" dirty="0">
                <a:cs typeface="Calibri"/>
              </a:rPr>
              <a:t> </a:t>
            </a:r>
            <a:r>
              <a:rPr sz="2000" b="1" dirty="0" err="1">
                <a:cs typeface="Calibri"/>
              </a:rPr>
              <a:t>νεύρα</a:t>
            </a:r>
            <a:r>
              <a:rPr lang="en-US" sz="2000" b="1" dirty="0">
                <a:cs typeface="Calibri"/>
              </a:rPr>
              <a:t> </a:t>
            </a:r>
            <a:r>
              <a:rPr lang="el-GR" sz="2000" dirty="0">
                <a:cs typeface="Calibri"/>
              </a:rPr>
              <a:t>(Α)</a:t>
            </a:r>
          </a:p>
          <a:p>
            <a:pPr marL="539750" indent="-471488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  <a:tabLst>
                <a:tab pos="157480" algn="l"/>
              </a:tabLst>
            </a:pPr>
            <a:r>
              <a:rPr lang="el-GR" sz="2000" b="1" dirty="0">
                <a:cs typeface="Calibri"/>
              </a:rPr>
              <a:t>Υπερπλασία μικρών νευρικών κλάδων </a:t>
            </a:r>
            <a:r>
              <a:rPr lang="en-US" sz="2000" b="1" dirty="0">
                <a:cs typeface="Calibri"/>
              </a:rPr>
              <a:t>(</a:t>
            </a:r>
            <a:r>
              <a:rPr lang="el-GR" sz="2000" b="1" dirty="0">
                <a:cs typeface="Calibri"/>
              </a:rPr>
              <a:t>όχι σε ίνωμα σε σύνδρομο </a:t>
            </a:r>
            <a:r>
              <a:rPr lang="en-US" sz="2000" b="1" dirty="0">
                <a:cs typeface="Calibri"/>
              </a:rPr>
              <a:t>Gardner)</a:t>
            </a:r>
            <a:r>
              <a:rPr lang="el-GR" sz="2000" b="1" dirty="0">
                <a:cs typeface="Calibri"/>
              </a:rPr>
              <a:t> </a:t>
            </a:r>
            <a:r>
              <a:rPr lang="el-GR" sz="2000" dirty="0">
                <a:cs typeface="Calibri"/>
              </a:rPr>
              <a:t>(Β)</a:t>
            </a:r>
            <a:endParaRPr sz="2000" dirty="0">
              <a:cs typeface="Calibri"/>
            </a:endParaRPr>
          </a:p>
          <a:p>
            <a:pPr marL="539750" indent="-471488">
              <a:buClr>
                <a:schemeClr val="accent1"/>
              </a:buClr>
              <a:buFont typeface="Arial" pitchFamily="34" charset="0"/>
              <a:buChar char="•"/>
            </a:pPr>
            <a:r>
              <a:rPr lang="el-GR" sz="2000" dirty="0">
                <a:cs typeface="Calibri"/>
              </a:rPr>
              <a:t>Πιθανή επέκταση σε γραμμωτό </a:t>
            </a:r>
            <a:r>
              <a:rPr lang="el-GR" sz="2000" dirty="0" err="1">
                <a:cs typeface="Calibri"/>
              </a:rPr>
              <a:t>μύ</a:t>
            </a:r>
            <a:r>
              <a:rPr lang="el-GR" sz="2000" dirty="0">
                <a:cs typeface="Calibri"/>
              </a:rPr>
              <a:t> </a:t>
            </a:r>
            <a:r>
              <a:rPr lang="en-US" sz="2000" dirty="0">
                <a:cs typeface="Calibri"/>
              </a:rPr>
              <a:t>(C)</a:t>
            </a:r>
            <a:endParaRPr lang="el-GR" sz="2000" dirty="0">
              <a:cs typeface="Calibri"/>
            </a:endParaRPr>
          </a:p>
          <a:p>
            <a:pPr marL="539750" indent="-471488">
              <a:buClr>
                <a:schemeClr val="accent1"/>
              </a:buClr>
              <a:buFont typeface="Arial" pitchFamily="34" charset="0"/>
              <a:buChar char="•"/>
            </a:pPr>
            <a:r>
              <a:rPr lang="el-GR" sz="2000" b="1" spc="-5" dirty="0">
                <a:cs typeface="Calibri"/>
              </a:rPr>
              <a:t>Ανοσοφαινότυπος:</a:t>
            </a:r>
            <a:r>
              <a:rPr lang="el-GR" sz="2000" b="1" spc="-45" dirty="0">
                <a:cs typeface="Calibri"/>
              </a:rPr>
              <a:t> </a:t>
            </a:r>
            <a:r>
              <a:rPr lang="en-US" sz="2000" b="1" spc="-5" dirty="0">
                <a:cs typeface="Calibri"/>
              </a:rPr>
              <a:t>CD34</a:t>
            </a:r>
            <a:r>
              <a:rPr lang="en-US" sz="2000" b="1" dirty="0">
                <a:cs typeface="Calibri"/>
              </a:rPr>
              <a:t> </a:t>
            </a:r>
            <a:r>
              <a:rPr lang="en-US" sz="2000" b="1" spc="-5" dirty="0">
                <a:cs typeface="Calibri"/>
              </a:rPr>
              <a:t>+.</a:t>
            </a:r>
            <a:r>
              <a:rPr lang="en-US" sz="2000" b="1" spc="10" dirty="0">
                <a:cs typeface="Calibri"/>
              </a:rPr>
              <a:t> </a:t>
            </a:r>
            <a:r>
              <a:rPr lang="en-US" sz="2000" b="1" dirty="0">
                <a:cs typeface="Calibri"/>
              </a:rPr>
              <a:t>SMA</a:t>
            </a:r>
            <a:r>
              <a:rPr lang="en-US" sz="2000" b="1" spc="-10" dirty="0">
                <a:cs typeface="Calibri"/>
              </a:rPr>
              <a:t> </a:t>
            </a:r>
            <a:r>
              <a:rPr lang="el-GR" sz="2000" b="1" spc="-20" dirty="0">
                <a:cs typeface="Calibri"/>
              </a:rPr>
              <a:t>και</a:t>
            </a:r>
            <a:r>
              <a:rPr lang="el-GR" sz="2000" b="1" spc="15" dirty="0">
                <a:cs typeface="Calibri"/>
              </a:rPr>
              <a:t> </a:t>
            </a:r>
            <a:r>
              <a:rPr lang="en-US" sz="2000" b="1" dirty="0" err="1">
                <a:cs typeface="Calibri"/>
              </a:rPr>
              <a:t>desmin</a:t>
            </a:r>
            <a:r>
              <a:rPr lang="en-US" sz="2000" b="1" dirty="0">
                <a:cs typeface="Calibri"/>
              </a:rPr>
              <a:t>:</a:t>
            </a:r>
            <a:r>
              <a:rPr lang="en-US" sz="2000" b="1" spc="-25" dirty="0">
                <a:cs typeface="Calibri"/>
              </a:rPr>
              <a:t> </a:t>
            </a:r>
            <a:r>
              <a:rPr lang="en-US" sz="2000" b="1" dirty="0">
                <a:cs typeface="Calibri"/>
              </a:rPr>
              <a:t>- , </a:t>
            </a:r>
            <a:r>
              <a:rPr lang="el-GR" sz="2000" b="1" dirty="0">
                <a:cs typeface="Calibri"/>
              </a:rPr>
              <a:t>απουσία β-</a:t>
            </a:r>
            <a:r>
              <a:rPr lang="en-US" sz="2000" b="1" dirty="0" err="1">
                <a:cs typeface="Calibri"/>
              </a:rPr>
              <a:t>catenin</a:t>
            </a:r>
            <a:endParaRPr lang="en-US" sz="2000" b="1" dirty="0">
              <a:cs typeface="Calibri"/>
            </a:endParaRPr>
          </a:p>
          <a:p>
            <a:pPr marL="539750" indent="-471488">
              <a:buClr>
                <a:schemeClr val="accent1"/>
              </a:buClr>
              <a:buFont typeface="Arial" pitchFamily="34" charset="0"/>
              <a:buChar char="•"/>
            </a:pPr>
            <a:endParaRPr sz="2000" dirty="0"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2636912"/>
            <a:ext cx="4140708" cy="22322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667824" y="4518301"/>
            <a:ext cx="521334" cy="2224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spcBef>
                <a:spcPts val="295"/>
              </a:spcBef>
            </a:pPr>
            <a:r>
              <a:rPr sz="1200" b="1" spc="-5" dirty="0">
                <a:solidFill>
                  <a:srgbClr val="824100"/>
                </a:solidFill>
                <a:latin typeface="Calibri"/>
                <a:cs typeface="Calibri"/>
              </a:rPr>
              <a:t>CD34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2"/>
          <p:cNvSpPr txBox="1">
            <a:spLocks/>
          </p:cNvSpPr>
          <p:nvPr/>
        </p:nvSpPr>
        <p:spPr>
          <a:xfrm>
            <a:off x="3143672" y="-99392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τύπου αυχένα 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2639616" y="155679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1.87B page 84 Who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2711624" y="220486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3.22 </a:t>
            </a:r>
            <a:r>
              <a:rPr lang="en-US" dirty="0"/>
              <a:t>page 36 </a:t>
            </a:r>
            <a:r>
              <a:rPr lang="en-US" dirty="0" err="1"/>
              <a:t>hornick</a:t>
            </a:r>
            <a:endParaRPr lang="el-GR" dirty="0"/>
          </a:p>
        </p:txBody>
      </p:sp>
      <p:pic>
        <p:nvPicPr>
          <p:cNvPr id="12290" name="Picture 2" descr="C:\Users\User\Desktop\Ινοβλστικός\3.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9536" y="2636913"/>
            <a:ext cx="3960440" cy="2228927"/>
          </a:xfrm>
          <a:prstGeom prst="rect">
            <a:avLst/>
          </a:prstGeom>
          <a:noFill/>
        </p:spPr>
      </p:pic>
      <p:pic>
        <p:nvPicPr>
          <p:cNvPr id="12291" name="Picture 3" descr="C:\Users\User\Desktop\Ινοβλστικός\7.38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536" y="404664"/>
            <a:ext cx="4032448" cy="2160000"/>
          </a:xfrm>
          <a:prstGeom prst="rect">
            <a:avLst/>
          </a:prstGeom>
          <a:noFill/>
        </p:spPr>
      </p:pic>
      <p:pic>
        <p:nvPicPr>
          <p:cNvPr id="12292" name="Picture 4" descr="C:\Users\User\Desktop\Ινοβλστικός\7.38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8008" y="404664"/>
            <a:ext cx="4104456" cy="2160000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1919536" y="2204864"/>
            <a:ext cx="4320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2000" b="1"/>
              <a:t>Α</a:t>
            </a:r>
            <a:endParaRPr lang="el-GR" sz="2000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1919536" y="450912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Β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6168008" y="2195332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l-GR" b="1" dirty="0"/>
          </a:p>
        </p:txBody>
      </p:sp>
      <p:sp>
        <p:nvSpPr>
          <p:cNvPr id="16" name="15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/>
          </p:cNvSpPr>
          <p:nvPr/>
        </p:nvSpPr>
        <p:spPr>
          <a:xfrm>
            <a:off x="1775520" y="174606"/>
            <a:ext cx="8676456" cy="5180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700" rIns="0" bIns="0" rtlCol="0" anchor="ctr" anchorCtr="0">
            <a:spAutoFit/>
          </a:bodyPr>
          <a:lstStyle/>
          <a:p>
            <a:pPr marL="12700" algn="ctr">
              <a:spcBef>
                <a:spcPts val="100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τύπου αυχένα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423592" y="2366879"/>
            <a:ext cx="76328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Εντόπιση 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Έντονα </a:t>
            </a:r>
            <a:r>
              <a:rPr lang="el-GR" b="1" dirty="0" err="1"/>
              <a:t>κολλαγονοποιημένη</a:t>
            </a:r>
            <a:r>
              <a:rPr lang="el-GR" b="1" dirty="0"/>
              <a:t> αλλοίωση, πτωχά περιγεγραμμένη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Ινολίπωμα</a:t>
            </a:r>
            <a:r>
              <a:rPr lang="el-GR" dirty="0"/>
              <a:t> ( περίγραπτο </a:t>
            </a:r>
            <a:r>
              <a:rPr lang="el-GR" dirty="0" err="1"/>
              <a:t>λιποκυτταρικό</a:t>
            </a:r>
            <a:r>
              <a:rPr lang="el-GR" dirty="0"/>
              <a:t> στοιχείο &gt; κολλαγονοποιημένο ιστό)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Ίνωμα επί συνδρόμου </a:t>
            </a:r>
            <a:r>
              <a:rPr lang="en-US" b="1" dirty="0"/>
              <a:t>Gardner</a:t>
            </a:r>
            <a:endParaRPr lang="el-GR" b="1" dirty="0"/>
          </a:p>
        </p:txBody>
      </p:sp>
      <p:sp>
        <p:nvSpPr>
          <p:cNvPr id="4" name="3 - TextBox"/>
          <p:cNvSpPr txBox="1"/>
          <p:nvPr/>
        </p:nvSpPr>
        <p:spPr>
          <a:xfrm>
            <a:off x="2423592" y="1484784"/>
            <a:ext cx="3384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Κριτήρια διάγνωσης</a:t>
            </a:r>
          </a:p>
          <a:p>
            <a:endParaRPr lang="el-GR" sz="2400" b="1" kern="0" dirty="0">
              <a:solidFill>
                <a:schemeClr val="accent1"/>
              </a:solidFill>
              <a:latin typeface="Catamaran"/>
              <a:sym typeface="Catamaran"/>
            </a:endParaRPr>
          </a:p>
          <a:p>
            <a:endParaRPr lang="el-GR" sz="2400" b="1" kern="0" dirty="0">
              <a:solidFill>
                <a:schemeClr val="accent1"/>
              </a:solidFill>
              <a:latin typeface="Catamaran"/>
              <a:sym typeface="Catamaran"/>
            </a:endParaRPr>
          </a:p>
          <a:p>
            <a:endParaRPr lang="el-GR" sz="2400" b="1" kern="0" dirty="0">
              <a:solidFill>
                <a:schemeClr val="accent1"/>
              </a:solidFill>
              <a:latin typeface="Catamaran"/>
              <a:sym typeface="Catamaran"/>
            </a:endParaRPr>
          </a:p>
          <a:p>
            <a:endParaRPr lang="el-GR" sz="2400" b="1" kern="0" dirty="0">
              <a:solidFill>
                <a:schemeClr val="accent1"/>
              </a:solidFill>
              <a:latin typeface="Catamaran"/>
              <a:sym typeface="Catamaran"/>
            </a:endParaRPr>
          </a:p>
          <a:p>
            <a:endParaRPr lang="el-GR" sz="2400" b="1" kern="0" dirty="0">
              <a:solidFill>
                <a:schemeClr val="accent1"/>
              </a:solidFill>
              <a:latin typeface="Catamaran"/>
              <a:sym typeface="Catamaran"/>
            </a:endParaRPr>
          </a:p>
          <a:p>
            <a:r>
              <a:rPr lang="el-GR" sz="2400" b="1" kern="0" dirty="0">
                <a:solidFill>
                  <a:schemeClr val="accent1"/>
                </a:solidFill>
                <a:latin typeface="Catamaran"/>
                <a:sym typeface="Catamaran"/>
              </a:rPr>
              <a:t>Διαφορική διάγνωση</a:t>
            </a:r>
            <a:endParaRPr lang="el-GR" sz="2400" dirty="0"/>
          </a:p>
        </p:txBody>
      </p:sp>
      <p:sp>
        <p:nvSpPr>
          <p:cNvPr id="5" name="4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135560" y="1988840"/>
            <a:ext cx="28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Ηλικία:</a:t>
            </a:r>
          </a:p>
          <a:p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3287688" y="2060849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Μάζα με την μορφή πλάκας </a:t>
            </a:r>
            <a:r>
              <a:rPr lang="el-GR" b="1" dirty="0"/>
              <a:t>συνήθως σχετιζόμενη με </a:t>
            </a:r>
            <a:r>
              <a:rPr lang="en-US" b="1" dirty="0"/>
              <a:t>FAP </a:t>
            </a:r>
            <a:r>
              <a:rPr lang="el-GR" b="1" dirty="0"/>
              <a:t>        </a:t>
            </a:r>
            <a:r>
              <a:rPr lang="el-GR" dirty="0"/>
              <a:t>δυνατόν να αποτελεί πρώιμη εκδήλωση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359696" y="278092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Ράχη – παρασπονδυλική περιοχή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287688" y="364502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Παιδιά, νέα άτομα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135560" y="429309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Μακροσκοπική εικόνα: </a:t>
            </a:r>
            <a:r>
              <a:rPr lang="el-GR" b="1" dirty="0"/>
              <a:t>Πτωχά αφοριζόμενη </a:t>
            </a:r>
            <a:r>
              <a:rPr lang="el-GR" dirty="0"/>
              <a:t>αλλοίωση σε επιφανειακές και εν τω βάθει </a:t>
            </a:r>
            <a:r>
              <a:rPr lang="el-GR" b="1" dirty="0"/>
              <a:t>μη σπλαχνικές </a:t>
            </a:r>
            <a:r>
              <a:rPr lang="el-GR" dirty="0"/>
              <a:t>θέσεις, ενίοτε μεγάλου μεγέθους</a:t>
            </a:r>
          </a:p>
        </p:txBody>
      </p:sp>
      <p:cxnSp>
        <p:nvCxnSpPr>
          <p:cNvPr id="9" name="8 - Ευθύγραμμο βέλος σύνδεσης"/>
          <p:cNvCxnSpPr>
            <a:cxnSpLocks/>
          </p:cNvCxnSpPr>
          <p:nvPr/>
        </p:nvCxnSpPr>
        <p:spPr>
          <a:xfrm>
            <a:off x="8869353" y="2257622"/>
            <a:ext cx="39015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1" name="1 - Τίτλος">
            <a:extLst>
              <a:ext uri="{FF2B5EF4-FFF2-40B4-BE49-F238E27FC236}">
                <a16:creationId xmlns:a16="http://schemas.microsoft.com/office/drawing/2014/main" id="{1A9B50EC-B69A-4620-A095-2879E2AFFB72}"/>
              </a:ext>
            </a:extLst>
          </p:cNvPr>
          <p:cNvSpPr txBox="1">
            <a:spLocks/>
          </p:cNvSpPr>
          <p:nvPr/>
        </p:nvSpPr>
        <p:spPr>
          <a:xfrm>
            <a:off x="1411625" y="260786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επί συνδρόμου </a:t>
            </a:r>
            <a:r>
              <a:rPr lang="en-US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Gardner</a:t>
            </a:r>
            <a:endParaRPr lang="el-GR" sz="28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143672" y="191683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1.90 A+B who page 88 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631504" y="4050938"/>
            <a:ext cx="8892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Αραιά ατρακτόμορφα κύτταρα </a:t>
            </a:r>
            <a:r>
              <a:rPr lang="el-GR" b="1" dirty="0"/>
              <a:t>εντός σχισμών μεταξύ παχιών κολλαγόνων ινών </a:t>
            </a:r>
            <a:r>
              <a:rPr lang="el-GR" dirty="0"/>
              <a:t>(Α)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Εγκλωβισμός ώριμων </a:t>
            </a:r>
            <a:r>
              <a:rPr lang="el-GR" b="1" dirty="0" err="1"/>
              <a:t>λιποκυττάρων</a:t>
            </a:r>
            <a:r>
              <a:rPr lang="el-GR" b="1" dirty="0"/>
              <a:t> </a:t>
            </a:r>
            <a:r>
              <a:rPr lang="el-GR" dirty="0"/>
              <a:t>(Β)</a:t>
            </a:r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/>
          </a:p>
          <a:p>
            <a:pPr marL="265113" indent="-26511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Παρουσία </a:t>
            </a:r>
            <a:r>
              <a:rPr lang="el-GR" b="1" dirty="0" err="1"/>
              <a:t>μαστοκυττάρων</a:t>
            </a:r>
            <a:endParaRPr lang="el-GR" b="1" dirty="0"/>
          </a:p>
          <a:p>
            <a:endParaRPr lang="el-GR" dirty="0"/>
          </a:p>
        </p:txBody>
      </p:sp>
      <p:pic>
        <p:nvPicPr>
          <p:cNvPr id="13314" name="Picture 2" descr="C:\Users\User\Desktop\Ινοβλστικός\7.39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9" y="836712"/>
            <a:ext cx="3842749" cy="2880000"/>
          </a:xfrm>
          <a:prstGeom prst="rect">
            <a:avLst/>
          </a:prstGeom>
          <a:noFill/>
        </p:spPr>
      </p:pic>
      <p:pic>
        <p:nvPicPr>
          <p:cNvPr id="13315" name="Picture 3" descr="C:\Users\User\Desktop\Ινοβλστικός\7.39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569" y="836712"/>
            <a:ext cx="3837267" cy="2880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2207568" y="342900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dirty="0"/>
              <a:t>Α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6168008" y="342900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Β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7715672" y="6309320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1" name="1 - Τίτλος">
            <a:extLst>
              <a:ext uri="{FF2B5EF4-FFF2-40B4-BE49-F238E27FC236}">
                <a16:creationId xmlns:a16="http://schemas.microsoft.com/office/drawing/2014/main" id="{F03639A3-F776-4BFA-A3A3-5B0A87F9B58A}"/>
              </a:ext>
            </a:extLst>
          </p:cNvPr>
          <p:cNvSpPr txBox="1">
            <a:spLocks/>
          </p:cNvSpPr>
          <p:nvPr/>
        </p:nvSpPr>
        <p:spPr>
          <a:xfrm>
            <a:off x="1598596" y="0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επί συνδρόμου </a:t>
            </a:r>
            <a:r>
              <a:rPr lang="en-US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Gardner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Ιστολογική εικόνα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- Τίτλος"/>
          <p:cNvSpPr txBox="1">
            <a:spLocks/>
          </p:cNvSpPr>
          <p:nvPr/>
        </p:nvSpPr>
        <p:spPr>
          <a:xfrm>
            <a:off x="1524000" y="164296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Ίνωμα επί συνδρόμου </a:t>
            </a:r>
            <a:r>
              <a:rPr lang="en-US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Gardner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Ιστολογική εικόνα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2135560" y="1124744"/>
            <a:ext cx="6120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Διαφορική διάγνωση από ίνωμα τύπου αυχένα : 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367808" y="112474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CD34+</a:t>
            </a:r>
            <a:r>
              <a:rPr lang="el-GR" b="1" dirty="0"/>
              <a:t>(συνήθως), πυρηνική έκφραση β-</a:t>
            </a:r>
            <a:r>
              <a:rPr lang="en-US" b="1" dirty="0"/>
              <a:t>catenin</a:t>
            </a:r>
            <a:r>
              <a:rPr lang="el-GR" b="1" dirty="0"/>
              <a:t>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6744072" y="2708921"/>
            <a:ext cx="3708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Νέα άτομα χωρίς ιστορικό διαβήτη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Απουσία υπερπλασίας μικρών νευρικών κλάδων </a:t>
            </a:r>
          </a:p>
          <a:p>
            <a:pPr marL="269875" indent="-269875"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dirty="0"/>
              <a:t>Σχέση με </a:t>
            </a:r>
            <a:r>
              <a:rPr lang="en-US" b="1" dirty="0"/>
              <a:t>APC</a:t>
            </a:r>
            <a:r>
              <a:rPr lang="el-GR" b="1" dirty="0"/>
              <a:t> γαμετικές μεταλλάξεις  (&gt;70%)       πυρηνική β-</a:t>
            </a:r>
            <a:r>
              <a:rPr lang="en-US" b="1" dirty="0"/>
              <a:t>catenin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2279576" y="50851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4.4  </a:t>
            </a:r>
            <a:r>
              <a:rPr lang="en-US" dirty="0" err="1"/>
              <a:t>Hornick</a:t>
            </a:r>
            <a:r>
              <a:rPr lang="en-US" dirty="0"/>
              <a:t> page 106</a:t>
            </a:r>
            <a:endParaRPr lang="el-GR" dirty="0"/>
          </a:p>
        </p:txBody>
      </p:sp>
      <p:pic>
        <p:nvPicPr>
          <p:cNvPr id="14338" name="Picture 2" descr="C:\Users\User\Desktop\Ινοβλστικός\4.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0024" y="2849358"/>
            <a:ext cx="4932040" cy="3747994"/>
          </a:xfrm>
          <a:prstGeom prst="rect">
            <a:avLst/>
          </a:prstGeom>
          <a:noFill/>
        </p:spPr>
      </p:pic>
      <p:sp>
        <p:nvSpPr>
          <p:cNvPr id="13" name="12 - TextBox"/>
          <p:cNvSpPr txBox="1"/>
          <p:nvPr/>
        </p:nvSpPr>
        <p:spPr>
          <a:xfrm>
            <a:off x="7715672" y="6237312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cxnSp>
        <p:nvCxnSpPr>
          <p:cNvPr id="15" name="14 - Ευθύγραμμο βέλος σύνδεσης"/>
          <p:cNvCxnSpPr>
            <a:cxnSpLocks/>
          </p:cNvCxnSpPr>
          <p:nvPr/>
        </p:nvCxnSpPr>
        <p:spPr>
          <a:xfrm>
            <a:off x="9052596" y="4264220"/>
            <a:ext cx="36091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75520" y="627553"/>
            <a:ext cx="8280920" cy="41806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lang="el-GR" spc="-5" dirty="0">
                <a:cs typeface="Calibri"/>
              </a:rPr>
              <a:t>Καλοήθης ι</a:t>
            </a:r>
            <a:r>
              <a:rPr spc="-5" dirty="0" err="1">
                <a:cs typeface="Calibri"/>
              </a:rPr>
              <a:t>νοβλαστικ</a:t>
            </a:r>
            <a:r>
              <a:rPr lang="el-GR" spc="-5" dirty="0">
                <a:cs typeface="Calibri"/>
              </a:rPr>
              <a:t>ή/</a:t>
            </a:r>
            <a:r>
              <a:rPr lang="el-GR" spc="-5" dirty="0" err="1">
                <a:cs typeface="Calibri"/>
              </a:rPr>
              <a:t>μυοϊνοβλαστική</a:t>
            </a:r>
            <a:r>
              <a:rPr lang="el-GR" spc="-5" dirty="0">
                <a:cs typeface="Calibri"/>
              </a:rPr>
              <a:t> αλλοίωση που αναπτύσσεται στη </a:t>
            </a:r>
            <a:r>
              <a:rPr lang="el-GR" b="1" spc="-5" dirty="0">
                <a:cs typeface="Calibri"/>
              </a:rPr>
              <a:t>παλαμιαία επιφάνεια </a:t>
            </a:r>
            <a:r>
              <a:rPr lang="el-GR" spc="-5" dirty="0">
                <a:cs typeface="Calibri"/>
              </a:rPr>
              <a:t>άκρας χειρός και δακτύλων ή σχετίζεται με την </a:t>
            </a:r>
            <a:r>
              <a:rPr lang="el-GR" b="1" spc="-5" dirty="0">
                <a:cs typeface="Calibri"/>
              </a:rPr>
              <a:t>πελματιαία</a:t>
            </a:r>
            <a:r>
              <a:rPr lang="el-GR" spc="-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απονεύρωση</a:t>
            </a:r>
          </a:p>
          <a:p>
            <a:pPr marL="12700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/>
            <a:r>
              <a:rPr spc="-5" dirty="0">
                <a:cs typeface="Calibri"/>
              </a:rPr>
              <a:t>Συσχετίζεται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με</a:t>
            </a:r>
            <a:r>
              <a:rPr spc="15" dirty="0">
                <a:cs typeface="Calibri"/>
              </a:rPr>
              <a:t> </a:t>
            </a:r>
            <a:r>
              <a:rPr spc="5" dirty="0">
                <a:cs typeface="Calibri"/>
              </a:rPr>
              <a:t>άλλες</a:t>
            </a:r>
            <a:r>
              <a:rPr spc="-5" dirty="0">
                <a:cs typeface="Calibri"/>
              </a:rPr>
              <a:t> μορφές</a:t>
            </a:r>
            <a:r>
              <a:rPr spc="-10" dirty="0">
                <a:cs typeface="Calibri"/>
              </a:rPr>
              <a:t> ινωμάτωσης,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διαβήτη,</a:t>
            </a:r>
            <a:r>
              <a:rPr dirty="0">
                <a:cs typeface="Calibri"/>
              </a:rPr>
              <a:t> </a:t>
            </a:r>
            <a:r>
              <a:rPr spc="-10" dirty="0" err="1">
                <a:cs typeface="Calibri"/>
              </a:rPr>
              <a:t>αλκοολισμό</a:t>
            </a:r>
            <a:r>
              <a:rPr spc="-10" dirty="0">
                <a:cs typeface="Calibri"/>
              </a:rPr>
              <a:t>.</a:t>
            </a:r>
            <a:endParaRPr lang="el-GR" spc="-10" dirty="0">
              <a:cs typeface="Calibri"/>
            </a:endParaRPr>
          </a:p>
          <a:p>
            <a:pPr marL="12700"/>
            <a:endParaRPr dirty="0">
              <a:cs typeface="Calibri"/>
            </a:endParaRPr>
          </a:p>
          <a:p>
            <a:pPr marL="127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Αίτιο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spc="-10" dirty="0">
                <a:cs typeface="Calibri"/>
              </a:rPr>
              <a:t>Ο</a:t>
            </a:r>
            <a:r>
              <a:rPr spc="-10" dirty="0" err="1">
                <a:cs typeface="Calibri"/>
              </a:rPr>
              <a:t>ικογενειακό</a:t>
            </a:r>
            <a:r>
              <a:rPr spc="-25" dirty="0">
                <a:cs typeface="Calibri"/>
              </a:rPr>
              <a:t> </a:t>
            </a:r>
            <a:r>
              <a:rPr spc="-10" dirty="0">
                <a:cs typeface="Calibri"/>
              </a:rPr>
              <a:t>ιστορικό,</a:t>
            </a:r>
            <a:r>
              <a:rPr spc="-50" dirty="0">
                <a:cs typeface="Calibri"/>
              </a:rPr>
              <a:t> </a:t>
            </a:r>
            <a:r>
              <a:rPr spc="-5" dirty="0" err="1">
                <a:cs typeface="Calibri"/>
              </a:rPr>
              <a:t>τραύμα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/>
            <a:endParaRPr dirty="0">
              <a:cs typeface="Calibri"/>
            </a:endParaRPr>
          </a:p>
          <a:p>
            <a:pPr marL="12700" marR="615315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lang="el-GR" spc="-5" dirty="0">
                <a:cs typeface="Calibri"/>
              </a:rPr>
              <a:t>Παλάμες και πέλματα, 50% </a:t>
            </a:r>
            <a:r>
              <a:rPr lang="el-GR" spc="-5" dirty="0" err="1">
                <a:cs typeface="Calibri"/>
              </a:rPr>
              <a:t>αμφοτερόπλευρη</a:t>
            </a:r>
            <a:r>
              <a:rPr lang="el-GR" spc="-5" dirty="0">
                <a:cs typeface="Calibri"/>
              </a:rPr>
              <a:t> πελματιαία ινωμάτωση</a:t>
            </a:r>
          </a:p>
          <a:p>
            <a:pPr marL="12700" marR="615315"/>
            <a:endParaRPr dirty="0">
              <a:cs typeface="Calibri"/>
            </a:endParaRPr>
          </a:p>
          <a:p>
            <a:pPr marL="12700" marR="5080"/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spc="-10" dirty="0">
                <a:cs typeface="Calibri"/>
              </a:rPr>
              <a:t>ασυμπτωματικός, </a:t>
            </a:r>
            <a:r>
              <a:rPr dirty="0">
                <a:cs typeface="Calibri"/>
              </a:rPr>
              <a:t>στερρός όζος, </a:t>
            </a:r>
            <a:r>
              <a:rPr spc="-5" dirty="0">
                <a:cs typeface="Calibri"/>
              </a:rPr>
              <a:t>που </a:t>
            </a:r>
            <a:r>
              <a:rPr spc="-10" dirty="0">
                <a:cs typeface="Calibri"/>
              </a:rPr>
              <a:t>προκαλεί </a:t>
            </a:r>
            <a:r>
              <a:rPr spc="-5" dirty="0">
                <a:cs typeface="Calibri"/>
              </a:rPr>
              <a:t>πτύχωση </a:t>
            </a:r>
            <a:r>
              <a:rPr spc="-395" dirty="0">
                <a:cs typeface="Calibri"/>
              </a:rPr>
              <a:t> </a:t>
            </a:r>
            <a:r>
              <a:rPr spc="-5" dirty="0" err="1">
                <a:cs typeface="Calibri"/>
              </a:rPr>
              <a:t>του</a:t>
            </a:r>
            <a:r>
              <a:rPr dirty="0">
                <a:cs typeface="Calibri"/>
              </a:rPr>
              <a:t> </a:t>
            </a:r>
            <a:r>
              <a:rPr spc="-5" dirty="0" err="1">
                <a:cs typeface="Calibri"/>
              </a:rPr>
              <a:t>δέρματος</a:t>
            </a:r>
            <a:r>
              <a:rPr lang="el-GR" spc="-5" dirty="0">
                <a:cs typeface="Calibri"/>
              </a:rPr>
              <a:t> και σύσπαση των δακτύλων.</a:t>
            </a:r>
            <a:r>
              <a:rPr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Ε</a:t>
            </a:r>
            <a:r>
              <a:rPr spc="-5" dirty="0" err="1">
                <a:cs typeface="Calibri"/>
              </a:rPr>
              <a:t>πώδυν</a:t>
            </a:r>
            <a:r>
              <a:rPr lang="el-GR" spc="-5" dirty="0">
                <a:cs typeface="Calibri"/>
              </a:rPr>
              <a:t>η αλλοίωση</a:t>
            </a:r>
            <a:r>
              <a:rPr spc="-15" dirty="0">
                <a:cs typeface="Calibri"/>
              </a:rPr>
              <a:t> </a:t>
            </a:r>
            <a:r>
              <a:rPr spc="5" dirty="0">
                <a:cs typeface="Calibri"/>
              </a:rPr>
              <a:t>στο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πέλμα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μετά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μακρά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ορθοστασία</a:t>
            </a:r>
            <a:r>
              <a:rPr spc="-3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10" dirty="0">
                <a:cs typeface="Calibri"/>
              </a:rPr>
              <a:t> </a:t>
            </a:r>
            <a:r>
              <a:rPr spc="-5" dirty="0" err="1">
                <a:cs typeface="Calibri"/>
              </a:rPr>
              <a:t>βάδιση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 marR="5080"/>
            <a:endParaRPr dirty="0"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ενήλικες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&lt;30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έτη</a:t>
            </a: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1919536" y="92288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Παλαμιαία / Πελματιαία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775520" y="6309321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pic>
        <p:nvPicPr>
          <p:cNvPr id="24578" name="Picture 2" descr="C:\Users\User\Desktop\Ινοβλαστικός\7.7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1" y="4221089"/>
            <a:ext cx="3695501" cy="263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 txBox="1">
            <a:spLocks/>
          </p:cNvSpPr>
          <p:nvPr/>
        </p:nvSpPr>
        <p:spPr>
          <a:xfrm>
            <a:off x="1919536" y="92288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Παλαμιαία / Πελματιαία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2135560" y="544522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Διακρίνονται </a:t>
            </a:r>
            <a:r>
              <a:rPr lang="el-GR" b="1" dirty="0"/>
              <a:t>3 φάσεις:</a:t>
            </a:r>
            <a:r>
              <a:rPr lang="el-GR" dirty="0"/>
              <a:t>  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4655840" y="5373216"/>
            <a:ext cx="2808312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Υπερπλαστική</a:t>
            </a:r>
            <a:endParaRPr lang="el-GR" b="1" dirty="0"/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Υποστρέφουσα</a:t>
            </a:r>
            <a:r>
              <a:rPr lang="el-GR" b="1" dirty="0"/>
              <a:t>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Όψιμη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2927648" y="908720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 1.92 A+B who page 91</a:t>
            </a:r>
            <a:endParaRPr lang="el-GR" dirty="0"/>
          </a:p>
        </p:txBody>
      </p:sp>
      <p:sp>
        <p:nvSpPr>
          <p:cNvPr id="12" name="11 - TextBox"/>
          <p:cNvSpPr txBox="1"/>
          <p:nvPr/>
        </p:nvSpPr>
        <p:spPr>
          <a:xfrm>
            <a:off x="2567608" y="400506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Κυτταροβριθής</a:t>
            </a:r>
            <a:r>
              <a:rPr lang="el-GR" b="1" dirty="0"/>
              <a:t> </a:t>
            </a:r>
            <a:r>
              <a:rPr lang="el-GR" b="1" dirty="0" err="1"/>
              <a:t>πολυοζώδης</a:t>
            </a:r>
            <a:r>
              <a:rPr lang="el-GR" b="1" dirty="0"/>
              <a:t> αλλοίωση σε σχέση με απονεύρωση/τένοντα</a:t>
            </a:r>
          </a:p>
        </p:txBody>
      </p:sp>
      <p:pic>
        <p:nvPicPr>
          <p:cNvPr id="15362" name="Picture 2" descr="C:\Users\User\Desktop\Ινοβλστικός\7.7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764704"/>
            <a:ext cx="4546381" cy="3240000"/>
          </a:xfrm>
          <a:prstGeom prst="rect">
            <a:avLst/>
          </a:prstGeom>
          <a:noFill/>
        </p:spPr>
      </p:pic>
      <p:pic>
        <p:nvPicPr>
          <p:cNvPr id="15363" name="Picture 3" descr="C:\Users\User\Desktop\Ινοβλστικός\7.7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764704"/>
            <a:ext cx="4749520" cy="3240000"/>
          </a:xfrm>
          <a:prstGeom prst="rect">
            <a:avLst/>
          </a:prstGeom>
          <a:noFill/>
        </p:spPr>
      </p:pic>
      <p:sp>
        <p:nvSpPr>
          <p:cNvPr id="13" name="12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3143672" y="76470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Εικόνα 1.92 </a:t>
            </a:r>
            <a:r>
              <a:rPr lang="en-US" dirty="0"/>
              <a:t>C+D Who</a:t>
            </a:r>
            <a:r>
              <a:rPr lang="el-GR" dirty="0"/>
              <a:t> 91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1775520" y="4077073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Ατρακτόμορφα κύτταρα χωρίς ατυπία σε παράλληλες δέσμες 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 err="1"/>
              <a:t>Κολλαγονώδες</a:t>
            </a:r>
            <a:r>
              <a:rPr lang="el-GR" b="1" dirty="0"/>
              <a:t> υπόστρωμα (προβάλλον στις όψιμες φάσεις)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Σπάνια χρόνια φλεγμονώδη στοιχεία </a:t>
            </a:r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Μικρό πυρήνιο και σπάνιες τυπικές μιτώσεις στην </a:t>
            </a:r>
            <a:r>
              <a:rPr lang="el-GR" b="1" dirty="0" err="1"/>
              <a:t>υπερπλαστική</a:t>
            </a:r>
            <a:r>
              <a:rPr lang="el-GR" b="1" dirty="0"/>
              <a:t> φάση</a:t>
            </a:r>
          </a:p>
        </p:txBody>
      </p:sp>
      <p:pic>
        <p:nvPicPr>
          <p:cNvPr id="16386" name="Picture 2" descr="C:\Users\User\Desktop\Ινοβλστικός\7.7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5718" y="620688"/>
            <a:ext cx="5002283" cy="3240000"/>
          </a:xfrm>
          <a:prstGeom prst="rect">
            <a:avLst/>
          </a:prstGeom>
          <a:noFill/>
        </p:spPr>
      </p:pic>
      <p:pic>
        <p:nvPicPr>
          <p:cNvPr id="16387" name="Picture 3" descr="C:\Users\User\Desktop\Ινοβλστικός\7.7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620688"/>
            <a:ext cx="4809979" cy="324000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6046F347-6257-4AE1-AD6A-0297D1BC102F}"/>
              </a:ext>
            </a:extLst>
          </p:cNvPr>
          <p:cNvSpPr txBox="1">
            <a:spLocks/>
          </p:cNvSpPr>
          <p:nvPr/>
        </p:nvSpPr>
        <p:spPr>
          <a:xfrm>
            <a:off x="1919536" y="92288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Παλαμιαία / Πελματιαία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1919536" y="164296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15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Παλαμιαία / Πελματιαία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207568" y="1196753"/>
            <a:ext cx="5040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367808" y="1196753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Ποικίλλουσα έκφραση </a:t>
            </a:r>
            <a:r>
              <a:rPr lang="en-US" dirty="0"/>
              <a:t>SMA</a:t>
            </a:r>
            <a:r>
              <a:rPr lang="el-GR" dirty="0"/>
              <a:t>, σπάνια </a:t>
            </a:r>
            <a:r>
              <a:rPr lang="el-GR" dirty="0" err="1"/>
              <a:t>δεσμίνη</a:t>
            </a: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Σε ένα ποσοστό πυρηνική έκφραση β-</a:t>
            </a:r>
            <a:r>
              <a:rPr lang="en-US" b="1" dirty="0" err="1"/>
              <a:t>catenin</a:t>
            </a:r>
            <a:r>
              <a:rPr lang="el-GR" b="1" dirty="0"/>
              <a:t> </a:t>
            </a:r>
          </a:p>
          <a:p>
            <a:pPr>
              <a:buClr>
                <a:schemeClr val="accent1"/>
              </a:buClr>
            </a:pPr>
            <a:r>
              <a:rPr lang="el-GR" b="1" dirty="0"/>
              <a:t>         (απουσία </a:t>
            </a:r>
            <a:r>
              <a:rPr lang="en-US" b="1" dirty="0"/>
              <a:t>CTNNB1 </a:t>
            </a:r>
            <a:r>
              <a:rPr lang="el-GR" b="1" dirty="0"/>
              <a:t>ή</a:t>
            </a:r>
            <a:r>
              <a:rPr lang="en-US" b="1" dirty="0"/>
              <a:t> APC</a:t>
            </a:r>
            <a:r>
              <a:rPr lang="el-GR" b="1" dirty="0"/>
              <a:t> μεταλλάξεων)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2495600" y="3319824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Ποικίλλουσας </a:t>
            </a:r>
            <a:r>
              <a:rPr lang="el-GR" b="1" dirty="0" err="1"/>
              <a:t>κυτταροβρίθειας</a:t>
            </a:r>
            <a:r>
              <a:rPr lang="el-GR" b="1" dirty="0"/>
              <a:t> ινοβλαστική/</a:t>
            </a:r>
            <a:r>
              <a:rPr lang="el-GR" b="1" dirty="0" err="1"/>
              <a:t>μυοϊνοβλαστική</a:t>
            </a:r>
            <a:r>
              <a:rPr lang="el-GR" b="1" dirty="0"/>
              <a:t> αλλοίωση</a:t>
            </a:r>
          </a:p>
          <a:p>
            <a:pPr marL="360363" indent="-360363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360363" indent="-36036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 err="1"/>
              <a:t>Κολλαγονώδες</a:t>
            </a:r>
            <a:r>
              <a:rPr lang="el-GR" b="1" dirty="0"/>
              <a:t> υπόστρωμα</a:t>
            </a:r>
          </a:p>
          <a:p>
            <a:pPr marL="360363" indent="-360363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/>
          </a:p>
          <a:p>
            <a:pPr marL="360363" indent="-360363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Σχέση με απονεύρωση/τένοντα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68404" y="1111708"/>
            <a:ext cx="10173903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b="1" spc="-10" dirty="0">
                <a:solidFill>
                  <a:schemeClr val="accent1"/>
                </a:solidFill>
                <a:cs typeface="Calibri"/>
              </a:rPr>
              <a:t>Εξωκοιλιακή: </a:t>
            </a:r>
            <a:r>
              <a:rPr dirty="0">
                <a:cs typeface="Calibri"/>
              </a:rPr>
              <a:t>ώμος,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θωρακικό</a:t>
            </a:r>
            <a:r>
              <a:rPr spc="-25" dirty="0">
                <a:cs typeface="Calibri"/>
              </a:rPr>
              <a:t> </a:t>
            </a:r>
            <a:r>
              <a:rPr spc="-10" dirty="0">
                <a:cs typeface="Calibri"/>
              </a:rPr>
              <a:t>τοίχωμα,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μηρός,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κεφαλή-τράχηλος</a:t>
            </a:r>
            <a:endParaRPr dirty="0">
              <a:cs typeface="Calibri"/>
            </a:endParaRPr>
          </a:p>
          <a:p>
            <a:pPr marL="12700" marR="718185"/>
            <a:r>
              <a:rPr b="1" spc="-5" dirty="0">
                <a:solidFill>
                  <a:schemeClr val="accent1"/>
                </a:solidFill>
                <a:cs typeface="Calibri"/>
              </a:rPr>
              <a:t>Κοιλιακή: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μυοαπονευρωτικές</a:t>
            </a:r>
            <a:r>
              <a:rPr spc="-60" dirty="0">
                <a:cs typeface="Calibri"/>
              </a:rPr>
              <a:t> </a:t>
            </a:r>
            <a:r>
              <a:rPr dirty="0">
                <a:cs typeface="Calibri"/>
              </a:rPr>
              <a:t>δομές</a:t>
            </a:r>
            <a:r>
              <a:rPr spc="-30" dirty="0">
                <a:cs typeface="Calibri"/>
              </a:rPr>
              <a:t> </a:t>
            </a:r>
            <a:r>
              <a:rPr spc="-10" dirty="0">
                <a:cs typeface="Calibri"/>
              </a:rPr>
              <a:t>κοιλιακού</a:t>
            </a:r>
            <a:r>
              <a:rPr spc="-45" dirty="0">
                <a:cs typeface="Calibri"/>
              </a:rPr>
              <a:t> </a:t>
            </a:r>
            <a:r>
              <a:rPr spc="-5" dirty="0" err="1">
                <a:cs typeface="Calibri"/>
              </a:rPr>
              <a:t>τοιχώματος</a:t>
            </a:r>
            <a:r>
              <a:rPr spc="-5" dirty="0">
                <a:cs typeface="Calibri"/>
              </a:rPr>
              <a:t> </a:t>
            </a:r>
            <a:r>
              <a:rPr spc="-434" dirty="0">
                <a:cs typeface="Calibri"/>
              </a:rPr>
              <a:t> </a:t>
            </a:r>
            <a:endParaRPr lang="en-US" spc="-434" dirty="0">
              <a:cs typeface="Calibri"/>
            </a:endParaRPr>
          </a:p>
          <a:p>
            <a:pPr marL="12700" marR="718185"/>
            <a:r>
              <a:rPr b="1" spc="-5" dirty="0" err="1">
                <a:solidFill>
                  <a:schemeClr val="accent1"/>
                </a:solidFill>
                <a:cs typeface="Calibri"/>
              </a:rPr>
              <a:t>Ενδοκοιλιακή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μεσεντέριο,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πύελος</a:t>
            </a:r>
            <a:endParaRPr dirty="0">
              <a:cs typeface="Calibri"/>
            </a:endParaRPr>
          </a:p>
          <a:p>
            <a:pPr marL="12700" marR="897255"/>
            <a:endParaRPr lang="el-GR" spc="-5" dirty="0"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897255"/>
            <a:r>
              <a:rPr b="1" spc="-5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Αίτιο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 </a:t>
            </a:r>
            <a:r>
              <a:rPr lang="el-GR" spc="-10" dirty="0" err="1">
                <a:cs typeface="Calibri"/>
              </a:rPr>
              <a:t>Γ</a:t>
            </a:r>
            <a:r>
              <a:rPr spc="-10" dirty="0" err="1">
                <a:cs typeface="Calibri"/>
              </a:rPr>
              <a:t>ενετικ</a:t>
            </a:r>
            <a:r>
              <a:rPr lang="el-GR" spc="-10" dirty="0" err="1">
                <a:cs typeface="Calibri"/>
              </a:rPr>
              <a:t>οί</a:t>
            </a:r>
            <a:r>
              <a:rPr lang="el-GR" spc="-10" dirty="0">
                <a:cs typeface="Calibri"/>
              </a:rPr>
              <a:t> παράγοντες: </a:t>
            </a:r>
            <a:r>
              <a:rPr lang="el-GR" b="1" spc="-10" dirty="0">
                <a:cs typeface="Calibri"/>
              </a:rPr>
              <a:t>σποραδικές μεταλλάξεις στο γονίδιο </a:t>
            </a:r>
            <a:r>
              <a:rPr lang="en-US" b="1" spc="-10" dirty="0">
                <a:cs typeface="Calibri"/>
              </a:rPr>
              <a:t>CTNNB1</a:t>
            </a:r>
            <a:r>
              <a:rPr lang="el-GR" b="1" spc="-10" dirty="0">
                <a:cs typeface="Calibri"/>
              </a:rPr>
              <a:t> της β-</a:t>
            </a:r>
            <a:r>
              <a:rPr lang="en-US" b="1" spc="-10" dirty="0" err="1">
                <a:cs typeface="Calibri"/>
              </a:rPr>
              <a:t>catenin</a:t>
            </a:r>
            <a:r>
              <a:rPr lang="en-US" b="1" spc="-10" dirty="0">
                <a:cs typeface="Calibri"/>
              </a:rPr>
              <a:t> 90-95%</a:t>
            </a:r>
            <a:r>
              <a:rPr lang="en-US" spc="-10" dirty="0">
                <a:cs typeface="Calibri"/>
              </a:rPr>
              <a:t>, </a:t>
            </a:r>
            <a:r>
              <a:rPr lang="el-GR" spc="-10" dirty="0">
                <a:cs typeface="Calibri"/>
              </a:rPr>
              <a:t>σπανιότερα γαμετικές μεταλλάξεις γονιδίων </a:t>
            </a:r>
            <a:r>
              <a:rPr lang="en-US" spc="-10" dirty="0">
                <a:cs typeface="Calibri"/>
              </a:rPr>
              <a:t>APC</a:t>
            </a:r>
            <a:r>
              <a:rPr lang="el-GR" spc="-10" dirty="0">
                <a:cs typeface="Calibri"/>
              </a:rPr>
              <a:t> στο σύνδρομο </a:t>
            </a:r>
            <a:r>
              <a:rPr lang="en-US" spc="-10" dirty="0">
                <a:cs typeface="Calibri"/>
              </a:rPr>
              <a:t>Gardner</a:t>
            </a:r>
            <a:r>
              <a:rPr lang="el-GR" spc="-10" dirty="0">
                <a:cs typeface="Calibri"/>
              </a:rPr>
              <a:t>, σπάνια σποραδικές μεταλλάξεις γονιδίων </a:t>
            </a:r>
            <a:r>
              <a:rPr lang="en-US" spc="-10" dirty="0">
                <a:cs typeface="Calibri"/>
              </a:rPr>
              <a:t>APC</a:t>
            </a:r>
            <a:endParaRPr lang="el-GR" spc="-10" dirty="0">
              <a:cs typeface="Calibri"/>
            </a:endParaRPr>
          </a:p>
          <a:p>
            <a:pPr marL="12700" marR="897255"/>
            <a:endParaRPr lang="el-GR" spc="-10" dirty="0">
              <a:cs typeface="Calibri"/>
            </a:endParaRPr>
          </a:p>
          <a:p>
            <a:pPr marL="12700" marR="897255"/>
            <a:endParaRPr dirty="0">
              <a:cs typeface="Calibri"/>
            </a:endParaRPr>
          </a:p>
          <a:p>
            <a:pPr marL="12700"/>
            <a:r>
              <a:rPr dirty="0">
                <a:cs typeface="Calibri"/>
              </a:rPr>
              <a:t>Τραύμα,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κυρίως</a:t>
            </a:r>
            <a:r>
              <a:rPr spc="-30" dirty="0">
                <a:cs typeface="Calibri"/>
              </a:rPr>
              <a:t> </a:t>
            </a:r>
            <a:r>
              <a:rPr spc="-10" dirty="0" err="1">
                <a:cs typeface="Calibri"/>
              </a:rPr>
              <a:t>χειρουργικό</a:t>
            </a:r>
            <a:r>
              <a:rPr spc="-10" dirty="0">
                <a:cs typeface="Calibri"/>
              </a:rPr>
              <a:t>.</a:t>
            </a:r>
            <a:endParaRPr lang="el-GR" spc="-10" dirty="0">
              <a:cs typeface="Calibri"/>
            </a:endParaRPr>
          </a:p>
          <a:p>
            <a:pPr marL="12700"/>
            <a:endParaRPr lang="el-GR" spc="-10" dirty="0">
              <a:cs typeface="Calibri"/>
            </a:endParaRPr>
          </a:p>
          <a:p>
            <a:pPr marL="12700"/>
            <a:r>
              <a:rPr lang="el-GR" b="1" spc="-10" dirty="0">
                <a:solidFill>
                  <a:schemeClr val="accent1"/>
                </a:solidFill>
                <a:cs typeface="Calibri"/>
              </a:rPr>
              <a:t>Μοριακή παθογένεια: </a:t>
            </a:r>
            <a:r>
              <a:rPr lang="el-GR" b="1" spc="-10" dirty="0">
                <a:cs typeface="Calibri"/>
              </a:rPr>
              <a:t>Οι </a:t>
            </a:r>
            <a:r>
              <a:rPr lang="el-GR" b="1" spc="-10" dirty="0" err="1">
                <a:cs typeface="Calibri"/>
              </a:rPr>
              <a:t>ενεργοποιητικές</a:t>
            </a:r>
            <a:r>
              <a:rPr lang="el-GR" b="1" spc="-10" dirty="0">
                <a:cs typeface="Calibri"/>
              </a:rPr>
              <a:t> μεταλλάξεις </a:t>
            </a:r>
            <a:r>
              <a:rPr lang="en-US" b="1" spc="-10" dirty="0">
                <a:cs typeface="Calibri"/>
              </a:rPr>
              <a:t>CTNNB1</a:t>
            </a:r>
            <a:r>
              <a:rPr lang="el-GR" b="1" spc="-10" dirty="0">
                <a:cs typeface="Calibri"/>
              </a:rPr>
              <a:t> ή οι </a:t>
            </a:r>
            <a:r>
              <a:rPr lang="el-GR" b="1" spc="-10" dirty="0" err="1">
                <a:cs typeface="Calibri"/>
              </a:rPr>
              <a:t>απενεργοποιητικές</a:t>
            </a:r>
            <a:r>
              <a:rPr lang="el-GR" b="1" spc="-10" dirty="0">
                <a:cs typeface="Calibri"/>
              </a:rPr>
              <a:t> μεταλλάξεις των γονιδίων </a:t>
            </a:r>
            <a:r>
              <a:rPr lang="en-US" b="1" spc="-10" dirty="0">
                <a:cs typeface="Calibri"/>
              </a:rPr>
              <a:t>APC</a:t>
            </a:r>
            <a:r>
              <a:rPr lang="el-GR" b="1" spc="-10" dirty="0">
                <a:cs typeface="Calibri"/>
              </a:rPr>
              <a:t> εμποδίζουν την </a:t>
            </a:r>
            <a:r>
              <a:rPr lang="el-GR" b="1" spc="-10" dirty="0" err="1">
                <a:cs typeface="Calibri"/>
              </a:rPr>
              <a:t>προτεοσωμική</a:t>
            </a:r>
            <a:r>
              <a:rPr lang="el-GR" b="1" spc="-10" dirty="0">
                <a:cs typeface="Calibri"/>
              </a:rPr>
              <a:t> απενεργοποίηση της β-</a:t>
            </a:r>
            <a:r>
              <a:rPr lang="en-US" b="1" spc="-10" dirty="0" err="1">
                <a:cs typeface="Calibri"/>
              </a:rPr>
              <a:t>catenin</a:t>
            </a:r>
            <a:r>
              <a:rPr lang="el-GR" b="1" spc="-10" dirty="0">
                <a:cs typeface="Calibri"/>
              </a:rPr>
              <a:t>          πυρηνική συσσώρευση β-</a:t>
            </a:r>
            <a:r>
              <a:rPr lang="en-US" b="1" spc="-10" dirty="0" err="1">
                <a:cs typeface="Calibri"/>
              </a:rPr>
              <a:t>catenin</a:t>
            </a:r>
            <a:r>
              <a:rPr lang="el-GR" b="1" spc="-10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       ενεργοποίηση  </a:t>
            </a:r>
            <a:r>
              <a:rPr lang="el-GR" spc="-10" dirty="0" err="1">
                <a:cs typeface="Calibri"/>
              </a:rPr>
              <a:t>σηματοδοτικής</a:t>
            </a:r>
            <a:r>
              <a:rPr lang="el-GR" spc="-10" dirty="0">
                <a:cs typeface="Calibri"/>
              </a:rPr>
              <a:t> οδού</a:t>
            </a:r>
            <a:r>
              <a:rPr lang="en-US" spc="-10" dirty="0">
                <a:cs typeface="Calibri"/>
              </a:rPr>
              <a:t> WNT/</a:t>
            </a:r>
            <a:r>
              <a:rPr lang="el-GR" spc="-10" dirty="0">
                <a:cs typeface="Calibri"/>
              </a:rPr>
              <a:t>β-</a:t>
            </a:r>
            <a:r>
              <a:rPr lang="en-US" spc="-10" dirty="0" err="1">
                <a:cs typeface="Calibri"/>
              </a:rPr>
              <a:t>catenin</a:t>
            </a:r>
            <a:r>
              <a:rPr lang="en-US" spc="-10" dirty="0">
                <a:cs typeface="Calibri"/>
              </a:rPr>
              <a:t>.</a:t>
            </a:r>
            <a:endParaRPr dirty="0">
              <a:cs typeface="Calibri"/>
            </a:endParaRPr>
          </a:p>
        </p:txBody>
      </p:sp>
      <p:cxnSp>
        <p:nvCxnSpPr>
          <p:cNvPr id="5" name="4 - Ευθύγραμμο βέλος σύνδεσης"/>
          <p:cNvCxnSpPr/>
          <p:nvPr/>
        </p:nvCxnSpPr>
        <p:spPr>
          <a:xfrm>
            <a:off x="8306907" y="4575045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- Ευθύγραμμο βέλος σύνδεσης"/>
          <p:cNvCxnSpPr>
            <a:cxnSpLocks/>
          </p:cNvCxnSpPr>
          <p:nvPr/>
        </p:nvCxnSpPr>
        <p:spPr>
          <a:xfrm>
            <a:off x="1821019" y="4853452"/>
            <a:ext cx="36391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4C35369-57C3-4006-89AC-6069EDB728F1}"/>
              </a:ext>
            </a:extLst>
          </p:cNvPr>
          <p:cNvSpPr txBox="1">
            <a:spLocks/>
          </p:cNvSpPr>
          <p:nvPr/>
        </p:nvSpPr>
        <p:spPr>
          <a:xfrm>
            <a:off x="2927648" y="51434"/>
            <a:ext cx="66585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847528" y="3521190"/>
            <a:ext cx="8424936" cy="292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el-GR" b="1" spc="-10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b="1" spc="-10" dirty="0">
                <a:cs typeface="Calibri"/>
              </a:rPr>
              <a:t>(</a:t>
            </a:r>
            <a:r>
              <a:rPr b="1" spc="-10" dirty="0" err="1">
                <a:cs typeface="Calibri"/>
              </a:rPr>
              <a:t>Μυο</a:t>
            </a:r>
            <a:r>
              <a:rPr b="1" spc="-10" dirty="0">
                <a:cs typeface="Calibri"/>
              </a:rPr>
              <a:t>)</a:t>
            </a:r>
            <a:r>
              <a:rPr b="1" spc="-10" dirty="0" err="1">
                <a:cs typeface="Calibri"/>
              </a:rPr>
              <a:t>ϊνοβλαστικό</a:t>
            </a:r>
            <a:r>
              <a:rPr b="1" spc="-40" dirty="0">
                <a:cs typeface="Calibri"/>
              </a:rPr>
              <a:t> </a:t>
            </a:r>
            <a:r>
              <a:rPr b="1" spc="-5" dirty="0">
                <a:cs typeface="Calibri"/>
              </a:rPr>
              <a:t>νεόπλασμα</a:t>
            </a:r>
            <a:r>
              <a:rPr b="1" dirty="0">
                <a:cs typeface="Calibri"/>
              </a:rPr>
              <a:t> </a:t>
            </a:r>
            <a:r>
              <a:rPr b="1" spc="-15" dirty="0">
                <a:cs typeface="Calibri"/>
              </a:rPr>
              <a:t>τοπικά</a:t>
            </a:r>
            <a:r>
              <a:rPr b="1" spc="-25" dirty="0">
                <a:cs typeface="Calibri"/>
              </a:rPr>
              <a:t> </a:t>
            </a:r>
            <a:r>
              <a:rPr b="1" spc="-10" dirty="0">
                <a:cs typeface="Calibri"/>
              </a:rPr>
              <a:t>επιθετικό,</a:t>
            </a:r>
            <a:r>
              <a:rPr b="1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με </a:t>
            </a:r>
            <a:r>
              <a:rPr b="1" spc="-10" dirty="0" err="1">
                <a:cs typeface="Calibri"/>
              </a:rPr>
              <a:t>τάση</a:t>
            </a:r>
            <a:r>
              <a:rPr b="1" spc="-3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τοπικής</a:t>
            </a:r>
            <a:r>
              <a:rPr b="1" spc="-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υποτροπής</a:t>
            </a:r>
            <a:r>
              <a:rPr lang="en-US" b="1" spc="-5" dirty="0">
                <a:cs typeface="Calibri"/>
              </a:rPr>
              <a:t>, </a:t>
            </a:r>
            <a:r>
              <a:rPr lang="el-GR" b="1" spc="-5" dirty="0">
                <a:cs typeface="Calibri"/>
              </a:rPr>
              <a:t>χωρίς μεταστατικό δυναμικό.</a:t>
            </a:r>
            <a:endParaRPr b="1" dirty="0"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 </a:t>
            </a:r>
            <a:r>
              <a:rPr lang="el-GR" b="1" dirty="0">
                <a:cs typeface="Calibri"/>
              </a:rPr>
              <a:t>Άκρα (30-40%), </a:t>
            </a:r>
            <a:r>
              <a:rPr lang="el-GR" b="1" dirty="0" err="1">
                <a:cs typeface="Calibri"/>
              </a:rPr>
              <a:t>ενδοκοιλιακά</a:t>
            </a:r>
            <a:r>
              <a:rPr lang="el-GR" b="1" dirty="0">
                <a:cs typeface="Calibri"/>
              </a:rPr>
              <a:t> (15%), κοιλιακό τοίχωμα (20%), θωρακικό τοίχωμα (10-15%), σπάνια κεφαλή – τράχηλος, παρασπονδυλικά </a:t>
            </a: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Ηλικία: </a:t>
            </a:r>
            <a:r>
              <a:rPr lang="el-GR" dirty="0">
                <a:cs typeface="Calibri"/>
              </a:rPr>
              <a:t>Συνήθως νέοι ενήλικες, Γ&gt;Α, 15% πρόσφατη εγκυμοσύνη</a:t>
            </a:r>
            <a:endParaRPr dirty="0">
              <a:cs typeface="Calibri"/>
            </a:endParaRPr>
          </a:p>
          <a:p>
            <a:pPr marL="12700" marR="479425">
              <a:lnSpc>
                <a:spcPct val="150000"/>
              </a:lnSpc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dirty="0">
                <a:cs typeface="Calibri"/>
              </a:rPr>
              <a:t>εν </a:t>
            </a:r>
            <a:r>
              <a:rPr spc="-5" dirty="0">
                <a:cs typeface="Calibri"/>
              </a:rPr>
              <a:t>τω </a:t>
            </a:r>
            <a:r>
              <a:rPr dirty="0">
                <a:cs typeface="Calibri"/>
              </a:rPr>
              <a:t>βάθει </a:t>
            </a:r>
            <a:r>
              <a:rPr spc="-10" dirty="0">
                <a:cs typeface="Calibri"/>
              </a:rPr>
              <a:t>μάζα, </a:t>
            </a:r>
            <a:r>
              <a:rPr spc="-5" dirty="0">
                <a:cs typeface="Calibri"/>
              </a:rPr>
              <a:t>ασαφώς </a:t>
            </a:r>
            <a:r>
              <a:rPr spc="-10" dirty="0">
                <a:cs typeface="Calibri"/>
              </a:rPr>
              <a:t>περιγεγραμμένη, </a:t>
            </a:r>
            <a:r>
              <a:rPr dirty="0" err="1">
                <a:cs typeface="Calibri"/>
              </a:rPr>
              <a:t>με</a:t>
            </a:r>
            <a:r>
              <a:rPr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βραδεία </a:t>
            </a:r>
            <a:r>
              <a:rPr dirty="0" err="1">
                <a:cs typeface="Calibri"/>
              </a:rPr>
              <a:t>ανάπτυξη</a:t>
            </a:r>
            <a:r>
              <a:rPr spc="-10" dirty="0">
                <a:cs typeface="Calibri"/>
              </a:rPr>
              <a:t>,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5-10</a:t>
            </a:r>
            <a:r>
              <a:rPr spc="10" dirty="0">
                <a:cs typeface="Calibri"/>
              </a:rPr>
              <a:t> </a:t>
            </a:r>
            <a:r>
              <a:rPr dirty="0">
                <a:cs typeface="Calibri"/>
              </a:rPr>
              <a:t>εκ.</a:t>
            </a: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2927648" y="51434"/>
            <a:ext cx="66585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6528048" y="121823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1.94 </a:t>
            </a:r>
            <a:r>
              <a:rPr lang="en-US" dirty="0"/>
              <a:t>who page 93</a:t>
            </a:r>
            <a:endParaRPr lang="el-GR" dirty="0"/>
          </a:p>
        </p:txBody>
      </p:sp>
      <p:pic>
        <p:nvPicPr>
          <p:cNvPr id="17410" name="Picture 2" descr="C:\Users\User\Desktop\Ινοβλστικός\9.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3712" y="540442"/>
            <a:ext cx="5040560" cy="2910045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3503712" y="3234462"/>
            <a:ext cx="504056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Κοιλιακός </a:t>
            </a:r>
            <a:r>
              <a:rPr lang="el-GR" sz="1600" dirty="0" err="1"/>
              <a:t>δεσμοειδής</a:t>
            </a:r>
            <a:r>
              <a:rPr lang="el-GR" sz="1600" dirty="0"/>
              <a:t> με επέκταση στον γραμμωτό </a:t>
            </a:r>
            <a:r>
              <a:rPr lang="el-GR" sz="1600" dirty="0" err="1"/>
              <a:t>μύ</a:t>
            </a:r>
            <a:endParaRPr lang="el-GR" sz="16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/>
          </p:cNvSpPr>
          <p:nvPr/>
        </p:nvSpPr>
        <p:spPr>
          <a:xfrm>
            <a:off x="911424" y="194290"/>
            <a:ext cx="10225136" cy="4263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26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 – Ιστολογική εικόνα (Ι) </a:t>
            </a:r>
            <a:endParaRPr lang="el-GR" sz="26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495600" y="1484784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1.95</a:t>
            </a:r>
            <a:r>
              <a:rPr lang="en-US" dirty="0"/>
              <a:t> A+B Who page 93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2063552" y="5301208"/>
            <a:ext cx="78488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Διηθητική αλλοίωση που επεκτείνεται στον πέριξ λιπώδη ιστό και παρουσία λεμφοκυτταρικών αθροίσεων στην περιφέρεια (</a:t>
            </a:r>
            <a:r>
              <a:rPr lang="el-GR" sz="2000" b="1" dirty="0"/>
              <a:t>Α</a:t>
            </a:r>
            <a:r>
              <a:rPr lang="el-GR" b="1" dirty="0"/>
              <a:t>)</a:t>
            </a:r>
          </a:p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b="1" dirty="0"/>
          </a:p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Διήθηση παρακείμενων γραμμωτών μυϊκών ινών (</a:t>
            </a:r>
            <a:r>
              <a:rPr lang="el-GR" sz="2000" b="1" dirty="0"/>
              <a:t>Β</a:t>
            </a:r>
            <a:r>
              <a:rPr lang="el-GR" b="1" dirty="0"/>
              <a:t>)</a:t>
            </a:r>
          </a:p>
        </p:txBody>
      </p:sp>
      <p:pic>
        <p:nvPicPr>
          <p:cNvPr id="18434" name="Picture 2" descr="C:\Users\User\Desktop\Ινοβλστικός\9.3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908720"/>
            <a:ext cx="4187350" cy="4032448"/>
          </a:xfrm>
          <a:prstGeom prst="rect">
            <a:avLst/>
          </a:prstGeom>
          <a:noFill/>
        </p:spPr>
      </p:pic>
      <p:pic>
        <p:nvPicPr>
          <p:cNvPr id="18435" name="Picture 3" descr="C:\Users\User\Desktop\Ινοβλστικός\9.3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0" y="908720"/>
            <a:ext cx="4163192" cy="4032448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1775520" y="4571836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Α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6168008" y="4581128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Β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 txBox="1">
            <a:spLocks/>
          </p:cNvSpPr>
          <p:nvPr/>
        </p:nvSpPr>
        <p:spPr>
          <a:xfrm>
            <a:off x="911424" y="-21735"/>
            <a:ext cx="10225136" cy="4263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26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 – Ιστολογική εικόνα (ΙΙ) </a:t>
            </a:r>
            <a:endParaRPr lang="el-GR" sz="26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3935760" y="105273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1.96 </a:t>
            </a:r>
            <a:r>
              <a:rPr lang="en-US" dirty="0"/>
              <a:t>A+B who page 94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1775520" y="3660359"/>
            <a:ext cx="4176464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Μακρές δεσμίδες ομοιόμορφων ατρακτόμορφων κυττάρων </a:t>
            </a:r>
            <a:r>
              <a:rPr lang="el-GR" dirty="0"/>
              <a:t>(Α) </a:t>
            </a:r>
          </a:p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Χωρίς ατυπία </a:t>
            </a:r>
            <a:r>
              <a:rPr lang="el-GR" dirty="0"/>
              <a:t>(Β)</a:t>
            </a:r>
          </a:p>
          <a:p>
            <a:pPr marL="265113" indent="-265113">
              <a:buClr>
                <a:schemeClr val="accent1"/>
              </a:buClr>
              <a:buSzPct val="110000"/>
            </a:pPr>
            <a:endParaRPr lang="el-GR" dirty="0"/>
          </a:p>
          <a:p>
            <a:pPr marL="265113" indent="-26511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Περιοχή </a:t>
            </a:r>
            <a:r>
              <a:rPr lang="el-GR" dirty="0" err="1"/>
              <a:t>υαλοειδοποίησης</a:t>
            </a:r>
            <a:r>
              <a:rPr lang="el-GR" dirty="0"/>
              <a:t> με χαίνοντα αγγεία </a:t>
            </a:r>
            <a:r>
              <a:rPr lang="en-US" dirty="0"/>
              <a:t>(C)</a:t>
            </a:r>
            <a:endParaRPr lang="el-GR" dirty="0"/>
          </a:p>
        </p:txBody>
      </p:sp>
      <p:pic>
        <p:nvPicPr>
          <p:cNvPr id="19458" name="Picture 2" descr="C:\Users\User\Desktop\Ινοβλστικός\9.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1984" y="3804374"/>
            <a:ext cx="4392488" cy="2564904"/>
          </a:xfrm>
          <a:prstGeom prst="rect">
            <a:avLst/>
          </a:prstGeom>
          <a:noFill/>
        </p:spPr>
      </p:pic>
      <p:pic>
        <p:nvPicPr>
          <p:cNvPr id="19459" name="Picture 3" descr="C:\Users\User\Desktop\Ινοβλστικός\9.5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9992" y="419998"/>
            <a:ext cx="4284000" cy="3240000"/>
          </a:xfrm>
          <a:prstGeom prst="rect">
            <a:avLst/>
          </a:prstGeom>
          <a:noFill/>
        </p:spPr>
      </p:pic>
      <p:pic>
        <p:nvPicPr>
          <p:cNvPr id="19460" name="Picture 4" descr="C:\Users\User\Desktop\Ινοβλστικός\9.8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3993" y="419998"/>
            <a:ext cx="4343747" cy="3240000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1775520" y="5892607"/>
            <a:ext cx="367240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Μιτώσεις ελάχιστες (όχι άτυπες) ή απούσες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1703512" y="3300318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l-GR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6023992" y="3300318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l-GR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5951984" y="603662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l-GR" b="1" dirty="0"/>
          </a:p>
        </p:txBody>
      </p:sp>
      <p:sp>
        <p:nvSpPr>
          <p:cNvPr id="15" name="14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911424" y="116633"/>
            <a:ext cx="10225136" cy="4263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26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 – Ιστολογική εικόνα (ΙΙΙ) </a:t>
            </a:r>
            <a:endParaRPr lang="el-GR" sz="26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2711624" y="112474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1.97 Α+Β </a:t>
            </a:r>
            <a:r>
              <a:rPr lang="en-US" dirty="0"/>
              <a:t>who 94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991544" y="4653137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b="1" dirty="0"/>
          </a:p>
          <a:p>
            <a:r>
              <a:rPr lang="el-GR" b="1" dirty="0"/>
              <a:t>Κολλαγόνο τύπου χηλοειδούς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6960096" y="4941168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εστιακή </a:t>
            </a:r>
            <a:r>
              <a:rPr lang="el-GR" b="1" dirty="0" err="1"/>
              <a:t>μυξοειδής</a:t>
            </a:r>
            <a:r>
              <a:rPr lang="el-GR" b="1" dirty="0"/>
              <a:t> εκφύλιση (</a:t>
            </a:r>
            <a:r>
              <a:rPr lang="el-GR" b="1" dirty="0" err="1"/>
              <a:t>δ.δ</a:t>
            </a:r>
            <a:r>
              <a:rPr lang="el-GR" b="1" dirty="0"/>
              <a:t>. από οζώδη </a:t>
            </a:r>
            <a:r>
              <a:rPr lang="el-GR" b="1" dirty="0" err="1"/>
              <a:t>περιτονιίτιδα</a:t>
            </a:r>
            <a:r>
              <a:rPr lang="el-GR" b="1" dirty="0"/>
              <a:t>) </a:t>
            </a:r>
          </a:p>
        </p:txBody>
      </p:sp>
      <p:pic>
        <p:nvPicPr>
          <p:cNvPr id="20482" name="Picture 2" descr="C:\Users\User\Desktop\Ινοβλστικός\9.10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980728"/>
            <a:ext cx="4644007" cy="3960440"/>
          </a:xfrm>
          <a:prstGeom prst="rect">
            <a:avLst/>
          </a:prstGeom>
          <a:noFill/>
        </p:spPr>
      </p:pic>
      <p:pic>
        <p:nvPicPr>
          <p:cNvPr id="20483" name="Picture 3" descr="C:\Users\User\Desktop\Ινοβλστικός\9.10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009" y="980728"/>
            <a:ext cx="4778203" cy="396044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3215680" y="54868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Ποικιλία στην εμφάνιση του στρώματος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7379" y="548643"/>
            <a:ext cx="3960876" cy="29611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62955" y="3214121"/>
            <a:ext cx="485140" cy="22249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spcBef>
                <a:spcPts val="295"/>
              </a:spcBef>
            </a:pPr>
            <a:r>
              <a:rPr sz="1200" b="1" spc="-5" dirty="0">
                <a:solidFill>
                  <a:srgbClr val="824100"/>
                </a:solidFill>
                <a:latin typeface="Calibri"/>
                <a:cs typeface="Calibri"/>
              </a:rPr>
              <a:t>SMA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97380" y="3555496"/>
            <a:ext cx="3961129" cy="2970530"/>
            <a:chOff x="373379" y="3843528"/>
            <a:chExt cx="3961129" cy="29705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379" y="3843528"/>
              <a:ext cx="3960876" cy="29702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69791" y="6495288"/>
              <a:ext cx="654050" cy="277495"/>
            </a:xfrm>
            <a:custGeom>
              <a:avLst/>
              <a:gdLst/>
              <a:ahLst/>
              <a:cxnLst/>
              <a:rect l="l" t="t" r="r" b="b"/>
              <a:pathLst>
                <a:path w="654050" h="277495">
                  <a:moveTo>
                    <a:pt x="653796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653796" y="277368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273803" y="6233265"/>
            <a:ext cx="4883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824100"/>
                </a:solidFill>
                <a:latin typeface="Calibri"/>
                <a:cs typeface="Calibri"/>
              </a:rPr>
              <a:t>d</a:t>
            </a:r>
            <a:r>
              <a:rPr sz="1200" b="1" spc="-5" dirty="0">
                <a:solidFill>
                  <a:srgbClr val="824100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824100"/>
                </a:solidFill>
                <a:latin typeface="Calibri"/>
                <a:cs typeface="Calibri"/>
              </a:rPr>
              <a:t>smin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0016" y="3933057"/>
            <a:ext cx="4427984" cy="2539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spcBef>
                <a:spcPts val="100"/>
              </a:spcBef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Πυρηνική έκφραση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β-</a:t>
            </a:r>
            <a:r>
              <a:rPr b="1" spc="-10" dirty="0" err="1">
                <a:solidFill>
                  <a:schemeClr val="accent1"/>
                </a:solidFill>
                <a:cs typeface="Calibri"/>
              </a:rPr>
              <a:t>catenin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*</a:t>
            </a:r>
            <a:r>
              <a:rPr lang="el-GR" b="1" spc="-10" dirty="0">
                <a:solidFill>
                  <a:schemeClr val="accent1"/>
                </a:solidFill>
                <a:cs typeface="Calibri"/>
              </a:rPr>
              <a:t> (συχνά δυσχερής η εκτίμηση της πυρηνικής θετικότητας)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70-75%</a:t>
            </a: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269875" indent="-257175">
              <a:spcBef>
                <a:spcPts val="100"/>
              </a:spcBef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dirty="0">
              <a:cs typeface="Calibri"/>
            </a:endParaRPr>
          </a:p>
          <a:p>
            <a:pPr marL="269875" indent="-257175">
              <a:lnSpc>
                <a:spcPts val="2150"/>
              </a:lnSpc>
              <a:spcBef>
                <a:spcPts val="25"/>
              </a:spcBef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dirty="0">
                <a:cs typeface="Calibri"/>
              </a:rPr>
              <a:t>SMA</a:t>
            </a:r>
            <a:r>
              <a:rPr spc="-25" dirty="0">
                <a:cs typeface="Calibri"/>
              </a:rPr>
              <a:t> και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MSA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Arial"/>
              </a:rPr>
              <a:t>±</a:t>
            </a:r>
            <a:endParaRPr lang="el-GR" dirty="0">
              <a:cs typeface="Arial"/>
            </a:endParaRPr>
          </a:p>
          <a:p>
            <a:pPr marL="269875" indent="-257175">
              <a:lnSpc>
                <a:spcPts val="2150"/>
              </a:lnSpc>
              <a:spcBef>
                <a:spcPts val="25"/>
              </a:spcBef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endParaRPr dirty="0">
              <a:cs typeface="Arial"/>
            </a:endParaRPr>
          </a:p>
          <a:p>
            <a:pPr marL="269875" indent="-257175">
              <a:lnSpc>
                <a:spcPts val="2150"/>
              </a:lnSpc>
              <a:buClr>
                <a:schemeClr val="accent1"/>
              </a:buClr>
              <a:buSzPct val="130000"/>
              <a:buFont typeface="Arial" pitchFamily="34" charset="0"/>
              <a:buChar char="•"/>
            </a:pPr>
            <a:r>
              <a:rPr dirty="0">
                <a:cs typeface="Calibri"/>
              </a:rPr>
              <a:t>Desmin,</a:t>
            </a:r>
            <a:r>
              <a:rPr spc="-20" dirty="0">
                <a:cs typeface="Calibri"/>
              </a:rPr>
              <a:t> </a:t>
            </a:r>
            <a:r>
              <a:rPr spc="-10" dirty="0">
                <a:cs typeface="Calibri"/>
              </a:rPr>
              <a:t>h-caldesmon</a:t>
            </a:r>
            <a:r>
              <a:rPr spc="-3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-5" dirty="0">
                <a:cs typeface="Calibri"/>
              </a:rPr>
              <a:t> S-100:</a:t>
            </a:r>
            <a:r>
              <a:rPr dirty="0">
                <a:cs typeface="Calibri"/>
              </a:rPr>
              <a:t> -</a:t>
            </a:r>
            <a:endParaRPr lang="el-GR" dirty="0">
              <a:cs typeface="Calibri"/>
            </a:endParaRPr>
          </a:p>
          <a:p>
            <a:pPr marL="12700">
              <a:lnSpc>
                <a:spcPts val="2150"/>
              </a:lnSpc>
            </a:pPr>
            <a:endParaRPr dirty="0">
              <a:cs typeface="Calibri"/>
            </a:endParaRPr>
          </a:p>
          <a:p>
            <a:pPr marL="12700"/>
            <a:r>
              <a:rPr spc="-10" dirty="0">
                <a:cs typeface="Calibri"/>
              </a:rPr>
              <a:t>*μέτρια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ευαισθησία</a:t>
            </a:r>
            <a:r>
              <a:rPr spc="5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10" dirty="0">
                <a:cs typeface="Calibri"/>
              </a:rPr>
              <a:t> </a:t>
            </a:r>
            <a:r>
              <a:rPr spc="-15" dirty="0">
                <a:cs typeface="Calibri"/>
              </a:rPr>
              <a:t>ειδικότητα</a:t>
            </a:r>
            <a:endParaRPr dirty="0">
              <a:cs typeface="Calibri"/>
            </a:endParaRPr>
          </a:p>
        </p:txBody>
      </p:sp>
      <p:sp>
        <p:nvSpPr>
          <p:cNvPr id="13" name="12 - Ορθογώνιο"/>
          <p:cNvSpPr/>
          <p:nvPr/>
        </p:nvSpPr>
        <p:spPr>
          <a:xfrm>
            <a:off x="2946022" y="1"/>
            <a:ext cx="56768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 </a:t>
            </a:r>
            <a:endParaRPr lang="el-GR" sz="32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50609" t="10637"/>
          <a:stretch>
            <a:fillRect/>
          </a:stretch>
        </p:blipFill>
        <p:spPr bwMode="auto">
          <a:xfrm>
            <a:off x="6312024" y="548681"/>
            <a:ext cx="3888432" cy="2890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14 - TextBox"/>
          <p:cNvSpPr txBox="1"/>
          <p:nvPr/>
        </p:nvSpPr>
        <p:spPr>
          <a:xfrm>
            <a:off x="6312024" y="35730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spc="-5" dirty="0">
                <a:solidFill>
                  <a:schemeClr val="accent1"/>
                </a:solidFill>
                <a:cs typeface="Calibri"/>
              </a:rPr>
              <a:t>Ανοσοφαινότυπος: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2946022" y="107922"/>
            <a:ext cx="56768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Δεσμοειδούς τύπου ινωμάτωση </a:t>
            </a:r>
            <a:endParaRPr lang="el-GR" sz="3200" dirty="0"/>
          </a:p>
        </p:txBody>
      </p:sp>
      <p:sp>
        <p:nvSpPr>
          <p:cNvPr id="5" name="4 - TextBox"/>
          <p:cNvSpPr txBox="1"/>
          <p:nvPr/>
        </p:nvSpPr>
        <p:spPr>
          <a:xfrm>
            <a:off x="1991544" y="1916832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439816" y="1916833"/>
            <a:ext cx="5832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Διηθητική ανάπτυξη ατρακτόμορφων κυττάρων χωρίς ατυπία, σε μακρές δέσμες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 err="1"/>
              <a:t>Ινοβλαστικός</a:t>
            </a:r>
            <a:r>
              <a:rPr lang="el-GR" dirty="0"/>
              <a:t> </a:t>
            </a:r>
            <a:r>
              <a:rPr lang="el-GR" dirty="0" err="1"/>
              <a:t>μυοϊνοβλαστικός</a:t>
            </a:r>
            <a:r>
              <a:rPr lang="el-GR" dirty="0"/>
              <a:t> φαινότυπος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Πυρηνική έκφραση β-</a:t>
            </a:r>
            <a:r>
              <a:rPr lang="en-US" b="1" dirty="0" err="1"/>
              <a:t>catenin</a:t>
            </a:r>
            <a:r>
              <a:rPr lang="el-GR" b="1" dirty="0"/>
              <a:t>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Μετάλλαξη </a:t>
            </a:r>
            <a:r>
              <a:rPr lang="en-US" b="1" dirty="0"/>
              <a:t>CTNNB1</a:t>
            </a:r>
            <a:r>
              <a:rPr lang="el-GR" b="1" dirty="0"/>
              <a:t> (σε αμφίβολη περίπτωση ή βιοπτικό υλικό )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045804" y="4218220"/>
            <a:ext cx="8100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Ορισμός: 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2783632" y="4370429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Κυτταροβριθής</a:t>
            </a:r>
            <a:r>
              <a:rPr lang="el-GR" dirty="0"/>
              <a:t> ινώδης ιστός και </a:t>
            </a:r>
            <a:r>
              <a:rPr lang="el-GR" dirty="0" err="1"/>
              <a:t>λιποκυτταρικό</a:t>
            </a:r>
            <a:r>
              <a:rPr lang="el-GR" dirty="0"/>
              <a:t> στοιχείο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3071664" y="4811769"/>
            <a:ext cx="727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Σπάνιος, </a:t>
            </a:r>
            <a:r>
              <a:rPr lang="el-GR" b="1" dirty="0"/>
              <a:t>υποτροπιάζων</a:t>
            </a:r>
            <a:r>
              <a:rPr lang="el-GR" dirty="0"/>
              <a:t> όγκος μαλακών μορίων </a:t>
            </a:r>
            <a:r>
              <a:rPr lang="el-GR" b="1" dirty="0"/>
              <a:t>παιδιατρικής</a:t>
            </a:r>
            <a:r>
              <a:rPr lang="el-GR" dirty="0"/>
              <a:t> ηλικίας (ενίοτε συγγενής) με προτίμηση </a:t>
            </a:r>
            <a:r>
              <a:rPr lang="el-GR" b="1" dirty="0"/>
              <a:t>για άκρα </a:t>
            </a:r>
            <a:r>
              <a:rPr lang="el-GR" dirty="0"/>
              <a:t>χέρια/άκρα πόδια με συνιστώσες </a:t>
            </a:r>
            <a:r>
              <a:rPr lang="el-GR" b="1" dirty="0"/>
              <a:t>ώριμου λιπώδους ιστού και δεσμίδων ινοβλαστικού τύπου κυττάρων   </a:t>
            </a:r>
          </a:p>
        </p:txBody>
      </p:sp>
      <p:pic>
        <p:nvPicPr>
          <p:cNvPr id="21507" name="Picture 3" descr="C:\Users\User\Desktop\Ινοβλστικός\8.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3024" y="492118"/>
            <a:ext cx="8352928" cy="3855418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536160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1847528" y="6098621"/>
            <a:ext cx="835292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Πτωχά αφοριζόμενη</a:t>
            </a:r>
            <a:r>
              <a:rPr lang="el-GR" dirty="0">
                <a:solidFill>
                  <a:schemeClr val="bg1"/>
                </a:solidFill>
              </a:rPr>
              <a:t>, δυνατότητα επέκτασης μεταξύ γραμμωτών </a:t>
            </a:r>
            <a:r>
              <a:rPr lang="el-GR" dirty="0" err="1">
                <a:solidFill>
                  <a:schemeClr val="bg1"/>
                </a:solidFill>
              </a:rPr>
              <a:t>μυικών</a:t>
            </a:r>
            <a:r>
              <a:rPr lang="el-GR" dirty="0">
                <a:solidFill>
                  <a:schemeClr val="bg1"/>
                </a:solidFill>
              </a:rPr>
              <a:t> ινών  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E9A488C7-A9E3-4204-A28B-E79970A3A724}"/>
              </a:ext>
            </a:extLst>
          </p:cNvPr>
          <p:cNvSpPr txBox="1">
            <a:spLocks/>
          </p:cNvSpPr>
          <p:nvPr/>
        </p:nvSpPr>
        <p:spPr>
          <a:xfrm>
            <a:off x="2694706" y="42595"/>
            <a:ext cx="66585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Λιποϊνωμάτωση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866274" y="2117755"/>
            <a:ext cx="10847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Ινωμάτωση</a:t>
            </a:r>
            <a:r>
              <a:rPr lang="el-GR" dirty="0"/>
              <a:t>         απουσία συνιστώσας λιπώδους ιστού</a:t>
            </a:r>
          </a:p>
          <a:p>
            <a:endParaRPr lang="el-GR" dirty="0"/>
          </a:p>
          <a:p>
            <a:r>
              <a:rPr lang="el-GR" b="1" dirty="0" err="1">
                <a:solidFill>
                  <a:schemeClr val="accent1"/>
                </a:solidFill>
              </a:rPr>
              <a:t>Ινολίπωμα</a:t>
            </a:r>
            <a:r>
              <a:rPr lang="el-GR" dirty="0"/>
              <a:t>          </a:t>
            </a:r>
            <a:r>
              <a:rPr lang="el-GR" dirty="0" err="1"/>
              <a:t>περιλοβιακή</a:t>
            </a:r>
            <a:r>
              <a:rPr lang="el-GR" dirty="0"/>
              <a:t> ίνωση, απουσία δεσμίδων ινοβλαστικού τύπου κυττάρων</a:t>
            </a:r>
          </a:p>
          <a:p>
            <a:endParaRPr lang="el-GR" dirty="0"/>
          </a:p>
          <a:p>
            <a:r>
              <a:rPr lang="el-GR" b="1" dirty="0" err="1">
                <a:solidFill>
                  <a:schemeClr val="accent1"/>
                </a:solidFill>
              </a:rPr>
              <a:t>Λιποβλάστωμα</a:t>
            </a:r>
            <a:r>
              <a:rPr lang="el-GR" dirty="0"/>
              <a:t>         παρουσία λοβίων αποτελούμενων από </a:t>
            </a:r>
            <a:r>
              <a:rPr lang="el-GR" b="1" dirty="0" err="1"/>
              <a:t>πολυκενοτοπιώδεις</a:t>
            </a:r>
            <a:r>
              <a:rPr lang="el-GR" b="1" dirty="0"/>
              <a:t> </a:t>
            </a:r>
            <a:r>
              <a:rPr lang="el-GR" b="1" dirty="0" err="1"/>
              <a:t>λιποβλάστες</a:t>
            </a:r>
            <a:r>
              <a:rPr lang="el-GR" b="1" dirty="0"/>
              <a:t> </a:t>
            </a:r>
          </a:p>
          <a:p>
            <a:endParaRPr lang="el-GR" dirty="0"/>
          </a:p>
          <a:p>
            <a:pPr marL="3043238" indent="-3043238"/>
            <a:r>
              <a:rPr lang="en-US" b="1" dirty="0">
                <a:solidFill>
                  <a:schemeClr val="accent1"/>
                </a:solidFill>
              </a:rPr>
              <a:t>NTRK </a:t>
            </a:r>
            <a:r>
              <a:rPr lang="el-GR" b="1" dirty="0">
                <a:solidFill>
                  <a:schemeClr val="accent1"/>
                </a:solidFill>
              </a:rPr>
              <a:t>αναδιατεταγμένο         </a:t>
            </a:r>
            <a:r>
              <a:rPr lang="en-US" b="1" dirty="0"/>
              <a:t>CD34 </a:t>
            </a:r>
            <a:r>
              <a:rPr lang="el-GR" b="1" dirty="0"/>
              <a:t>και </a:t>
            </a:r>
            <a:r>
              <a:rPr lang="en-US" b="1" dirty="0"/>
              <a:t>S100</a:t>
            </a:r>
            <a:r>
              <a:rPr lang="el-GR" dirty="0"/>
              <a:t>, </a:t>
            </a:r>
            <a:r>
              <a:rPr lang="el-GR" b="1" dirty="0"/>
              <a:t>σύντηξη </a:t>
            </a:r>
            <a:r>
              <a:rPr lang="en-US" b="1" dirty="0"/>
              <a:t>NTRK1</a:t>
            </a:r>
            <a:r>
              <a:rPr lang="el-GR" b="1" dirty="0"/>
              <a:t>, διάχυτη έκφραση </a:t>
            </a:r>
            <a:r>
              <a:rPr lang="en-US" b="1" dirty="0"/>
              <a:t>pan-TRK</a:t>
            </a:r>
            <a:r>
              <a:rPr lang="el-GR" b="1" dirty="0"/>
              <a:t> </a:t>
            </a:r>
          </a:p>
        </p:txBody>
      </p:sp>
      <p:cxnSp>
        <p:nvCxnSpPr>
          <p:cNvPr id="6" name="5 - Ευθύγραμμο βέλος σύνδεσης"/>
          <p:cNvCxnSpPr>
            <a:cxnSpLocks/>
          </p:cNvCxnSpPr>
          <p:nvPr/>
        </p:nvCxnSpPr>
        <p:spPr>
          <a:xfrm>
            <a:off x="3313660" y="3974554"/>
            <a:ext cx="3439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- Ευθύγραμμο βέλος σύνδεσης"/>
          <p:cNvCxnSpPr>
            <a:cxnSpLocks/>
          </p:cNvCxnSpPr>
          <p:nvPr/>
        </p:nvCxnSpPr>
        <p:spPr>
          <a:xfrm flipV="1">
            <a:off x="2495600" y="3429000"/>
            <a:ext cx="382354" cy="7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/>
          <p:nvPr/>
        </p:nvCxnSpPr>
        <p:spPr>
          <a:xfrm>
            <a:off x="2063552" y="2325724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>
            <a:off x="2063552" y="2892162"/>
            <a:ext cx="43204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7715672" y="638132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866274" y="400283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>
                <a:solidFill>
                  <a:schemeClr val="accent1"/>
                </a:solidFill>
              </a:rPr>
              <a:t>ατρακτοκυτταρικό</a:t>
            </a:r>
            <a:r>
              <a:rPr lang="el-GR" b="1" dirty="0">
                <a:solidFill>
                  <a:schemeClr val="accent1"/>
                </a:solidFill>
              </a:rPr>
              <a:t> νεόπλασμα</a:t>
            </a:r>
            <a:endParaRPr lang="el-GR" dirty="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C3A1234F-D889-436A-873D-FCF7039E8751}"/>
              </a:ext>
            </a:extLst>
          </p:cNvPr>
          <p:cNvSpPr txBox="1">
            <a:spLocks/>
          </p:cNvSpPr>
          <p:nvPr/>
        </p:nvSpPr>
        <p:spPr>
          <a:xfrm>
            <a:off x="2279576" y="91301"/>
            <a:ext cx="7160414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Λιποϊνωμάτωση</a:t>
            </a: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Διαφορική διάγνωση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07568" y="908721"/>
            <a:ext cx="36724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Κλινικά στοιχεία: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Ηλικία: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Μακροσκοπική εικόνα: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287688" y="90872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Καλόηθες</a:t>
            </a:r>
            <a:r>
              <a:rPr lang="el-GR" dirty="0"/>
              <a:t> </a:t>
            </a:r>
            <a:r>
              <a:rPr lang="el-GR" dirty="0" err="1"/>
              <a:t>ινοβλαστικό</a:t>
            </a:r>
            <a:r>
              <a:rPr lang="el-GR" dirty="0"/>
              <a:t> νεόπλασμα με ιδιαίτερη προτίμηση για την </a:t>
            </a:r>
            <a:r>
              <a:rPr lang="el-GR" b="1" dirty="0" err="1"/>
              <a:t>υπονύχια</a:t>
            </a:r>
            <a:r>
              <a:rPr lang="el-GR" b="1" dirty="0"/>
              <a:t>/</a:t>
            </a:r>
            <a:r>
              <a:rPr lang="el-GR" b="1" dirty="0" err="1"/>
              <a:t>περινύχια</a:t>
            </a:r>
            <a:r>
              <a:rPr lang="el-GR" b="1" dirty="0"/>
              <a:t> επιφάνεια των δακτύλων </a:t>
            </a:r>
            <a:r>
              <a:rPr lang="el-GR" dirty="0"/>
              <a:t>και δυνατότητα τοπικής υποτροπής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079776" y="2276873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Σπάνια εμφανίζεται και στις υπόλοιπες θέσεις άκρων χειρών/ποδών ή εκτός των άπω άκρων.</a:t>
            </a:r>
          </a:p>
          <a:p>
            <a:r>
              <a:rPr lang="el-GR" b="1" dirty="0"/>
              <a:t>Συχνά επώδυνο</a:t>
            </a:r>
            <a:r>
              <a:rPr lang="el-GR" dirty="0"/>
              <a:t>, προκαλεί δυσμορφία </a:t>
            </a:r>
            <a:r>
              <a:rPr lang="el-GR" dirty="0" err="1"/>
              <a:t>όνυχος</a:t>
            </a:r>
            <a:r>
              <a:rPr lang="el-GR" dirty="0"/>
              <a:t> και διάβρωση του οστού της φάλαγγας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071664" y="393305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Μέση ηλικία, Α&gt;Γ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727848" y="47251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Πολυποειδής ή </a:t>
            </a:r>
            <a:r>
              <a:rPr lang="el-GR" dirty="0" err="1"/>
              <a:t>μυρμηκιώδης</a:t>
            </a:r>
            <a:r>
              <a:rPr lang="el-GR" dirty="0"/>
              <a:t> αλλοίωση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AF08D63-C728-4C99-83ED-2AB33DCF37A9}"/>
              </a:ext>
            </a:extLst>
          </p:cNvPr>
          <p:cNvSpPr txBox="1">
            <a:spLocks/>
          </p:cNvSpPr>
          <p:nvPr/>
        </p:nvSpPr>
        <p:spPr>
          <a:xfrm>
            <a:off x="2533264" y="55070"/>
            <a:ext cx="66585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Ινομύξωμα</a:t>
            </a: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των άκρων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1560991" y="3587777"/>
            <a:ext cx="820891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Παρουσία στο χόριο βραχέων ατρακτόμορφων κυττάρων εντός </a:t>
            </a:r>
            <a:r>
              <a:rPr lang="el-GR" sz="1600" dirty="0" err="1"/>
              <a:t>κολλαγονοποιημένου</a:t>
            </a:r>
            <a:r>
              <a:rPr lang="el-GR" sz="1600" dirty="0"/>
              <a:t> ή </a:t>
            </a:r>
            <a:r>
              <a:rPr lang="el-GR" sz="1600" dirty="0" err="1"/>
              <a:t>μυξοειδούς</a:t>
            </a:r>
            <a:r>
              <a:rPr lang="el-GR" sz="1600" dirty="0"/>
              <a:t> υποστρώματος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900264" y="4653136"/>
            <a:ext cx="385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1.88 </a:t>
            </a:r>
            <a:r>
              <a:rPr lang="en-US" dirty="0"/>
              <a:t>C who page 86</a:t>
            </a:r>
            <a:endParaRPr lang="el-GR" dirty="0"/>
          </a:p>
        </p:txBody>
      </p:sp>
      <p:pic>
        <p:nvPicPr>
          <p:cNvPr id="23554" name="Picture 2" descr="C:\Users\User\Desktop\Ινοβλστικός\5.6h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0991" y="563440"/>
            <a:ext cx="4067944" cy="3034466"/>
          </a:xfrm>
          <a:prstGeom prst="rect">
            <a:avLst/>
          </a:prstGeom>
          <a:noFill/>
        </p:spPr>
      </p:pic>
      <p:pic>
        <p:nvPicPr>
          <p:cNvPr id="23555" name="Picture 3" descr="C:\Users\User\Desktop\Ινοβλστικός\7.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7455" y="563440"/>
            <a:ext cx="4029458" cy="3075138"/>
          </a:xfrm>
          <a:prstGeom prst="rect">
            <a:avLst/>
          </a:prstGeom>
          <a:noFill/>
        </p:spPr>
      </p:pic>
      <p:pic>
        <p:nvPicPr>
          <p:cNvPr id="23556" name="Picture 4" descr="C:\Users\User\Desktop\Ινοβλστικός\7.6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9737" y="4167738"/>
            <a:ext cx="4885248" cy="2690261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3503712" y="6546830"/>
            <a:ext cx="47525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dirty="0" err="1"/>
              <a:t>Ινομυξοειδές</a:t>
            </a:r>
            <a:r>
              <a:rPr lang="el-GR" sz="1600" dirty="0"/>
              <a:t> στρώμα με </a:t>
            </a:r>
            <a:r>
              <a:rPr lang="el-GR" sz="1600" dirty="0" err="1"/>
              <a:t>λεπτοτοιχωματικά</a:t>
            </a:r>
            <a:r>
              <a:rPr lang="el-GR" sz="1600" dirty="0"/>
              <a:t> αγγεία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8723784" y="6429236"/>
            <a:ext cx="19442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422EE19C-8E9F-484D-A048-FF6D2316B138}"/>
              </a:ext>
            </a:extLst>
          </p:cNvPr>
          <p:cNvSpPr txBox="1">
            <a:spLocks/>
          </p:cNvSpPr>
          <p:nvPr/>
        </p:nvSpPr>
        <p:spPr>
          <a:xfrm>
            <a:off x="1743880" y="29466"/>
            <a:ext cx="7987149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Ινομύξωμα</a:t>
            </a: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των άκρων – Ιστολογική εικόνα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- Τίτλος"/>
          <p:cNvSpPr txBox="1">
            <a:spLocks/>
          </p:cNvSpPr>
          <p:nvPr/>
        </p:nvSpPr>
        <p:spPr>
          <a:xfrm>
            <a:off x="2710535" y="20279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Ινομύξωμα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των άκρων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783632" y="1196752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1.88</a:t>
            </a:r>
            <a:r>
              <a:rPr lang="el-GR" dirty="0"/>
              <a:t> </a:t>
            </a:r>
            <a:r>
              <a:rPr lang="en-US" dirty="0"/>
              <a:t>Who page 87</a:t>
            </a:r>
            <a:r>
              <a:rPr lang="el-GR" dirty="0"/>
              <a:t> διάχυτη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1631504" y="3508410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Διαγνωστικά κριτήρια: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719736" y="3508411"/>
            <a:ext cx="6948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Διάχυτη έντονη έκφραση </a:t>
            </a:r>
            <a:r>
              <a:rPr lang="en-US" b="1" dirty="0"/>
              <a:t>CD34</a:t>
            </a:r>
            <a:r>
              <a:rPr lang="en-US" dirty="0"/>
              <a:t>, </a:t>
            </a:r>
            <a:r>
              <a:rPr lang="el-GR" dirty="0"/>
              <a:t>ενίοτε έκφραση </a:t>
            </a:r>
            <a:r>
              <a:rPr lang="en-US" dirty="0"/>
              <a:t>EMA </a:t>
            </a:r>
            <a:r>
              <a:rPr lang="el-GR" dirty="0"/>
              <a:t>και </a:t>
            </a:r>
            <a:r>
              <a:rPr lang="en-US" dirty="0"/>
              <a:t>SMA </a:t>
            </a:r>
            <a:endParaRPr lang="el-GR" dirty="0"/>
          </a:p>
          <a:p>
            <a:pPr marL="269875" indent="-2698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Συχνή απώλεια </a:t>
            </a:r>
            <a:r>
              <a:rPr lang="en-US" b="1" dirty="0"/>
              <a:t>Rb1</a:t>
            </a:r>
            <a:r>
              <a:rPr lang="el-GR" b="1" dirty="0"/>
              <a:t>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151784" y="4876562"/>
            <a:ext cx="6264696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Aft>
                <a:spcPts val="125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dirty="0"/>
              <a:t>Εντόπιση </a:t>
            </a:r>
            <a:r>
              <a:rPr lang="el-GR" b="1" dirty="0"/>
              <a:t>στα δάκτυλα </a:t>
            </a:r>
          </a:p>
          <a:p>
            <a:pPr marL="269875" indent="-269875">
              <a:spcAft>
                <a:spcPts val="125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Πολυποειδής αλλοίωση στο χόριο </a:t>
            </a:r>
            <a:r>
              <a:rPr lang="el-GR" dirty="0"/>
              <a:t>με επέκταση στον  υποδόριο ιστό </a:t>
            </a:r>
          </a:p>
          <a:p>
            <a:pPr marL="269875" indent="-269875">
              <a:spcAft>
                <a:spcPts val="125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 err="1"/>
              <a:t>Ινομυξοειδές</a:t>
            </a:r>
            <a:r>
              <a:rPr lang="el-GR" b="1" dirty="0"/>
              <a:t> στρώμα, ατρακτόμορφα </a:t>
            </a:r>
            <a:r>
              <a:rPr lang="el-GR" dirty="0"/>
              <a:t>κύτταρα χωρίς ατυπία</a:t>
            </a:r>
          </a:p>
          <a:p>
            <a:pPr marL="269875" indent="-269875">
              <a:spcAft>
                <a:spcPts val="125"/>
              </a:spcAft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/>
              <a:t>Διάχυτη έντονη έκφραση </a:t>
            </a:r>
            <a:r>
              <a:rPr lang="en-US" b="1" dirty="0"/>
              <a:t>CD34</a:t>
            </a:r>
            <a:endParaRPr lang="el-GR" b="1" dirty="0"/>
          </a:p>
        </p:txBody>
      </p:sp>
      <p:pic>
        <p:nvPicPr>
          <p:cNvPr id="60418" name="Picture 2" descr="C:\Users\User\Desktop\Ινοβλστικός\1.89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8" y="548680"/>
            <a:ext cx="4439742" cy="2860518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6312024" y="1628801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Έκφραση </a:t>
            </a:r>
            <a:r>
              <a:rPr lang="en-US" b="1" dirty="0"/>
              <a:t>CD34</a:t>
            </a:r>
            <a:endParaRPr lang="el-GR" b="1" dirty="0"/>
          </a:p>
          <a:p>
            <a:endParaRPr lang="el-GR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31504" y="2693720"/>
            <a:ext cx="8856984" cy="3903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b="1" spc="-10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spc="-10" dirty="0" err="1">
                <a:cs typeface="Calibri"/>
              </a:rPr>
              <a:t>Ινοβλαστικός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όγκος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με</a:t>
            </a:r>
            <a:r>
              <a:rPr spc="1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αιμαγγειοπερικυτωματώδες</a:t>
            </a:r>
            <a:r>
              <a:rPr b="1" spc="-15" dirty="0">
                <a:cs typeface="Calibri"/>
              </a:rPr>
              <a:t> </a:t>
            </a:r>
            <a:r>
              <a:rPr b="1" dirty="0" err="1">
                <a:cs typeface="Calibri"/>
              </a:rPr>
              <a:t>πρότυπο</a:t>
            </a:r>
            <a:r>
              <a:rPr lang="el-GR" b="1" dirty="0">
                <a:cs typeface="Calibri"/>
              </a:rPr>
              <a:t> και </a:t>
            </a:r>
            <a:r>
              <a:rPr lang="en-US" b="1" dirty="0">
                <a:cs typeface="Calibri"/>
              </a:rPr>
              <a:t>NAB2-STAT6 </a:t>
            </a:r>
            <a:r>
              <a:rPr lang="el-GR" b="1" dirty="0">
                <a:cs typeface="Calibri"/>
              </a:rPr>
              <a:t>σύντηξη</a:t>
            </a:r>
          </a:p>
          <a:p>
            <a:pPr marL="12700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 marR="21590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 </a:t>
            </a:r>
            <a:r>
              <a:rPr lang="el-GR" b="1" spc="-5" dirty="0">
                <a:cs typeface="Calibri"/>
              </a:rPr>
              <a:t>οποιαδήποτε ανατομική θέση</a:t>
            </a:r>
            <a:r>
              <a:rPr lang="el-GR" spc="-5" dirty="0">
                <a:cs typeface="Calibri"/>
              </a:rPr>
              <a:t>, επιφανειακή ή </a:t>
            </a:r>
            <a:r>
              <a:rPr lang="el-GR" b="1" spc="-5" dirty="0">
                <a:cs typeface="Calibri"/>
              </a:rPr>
              <a:t>εν τω </a:t>
            </a:r>
            <a:r>
              <a:rPr lang="el-GR" b="1" spc="-5" dirty="0" err="1">
                <a:cs typeface="Calibri"/>
              </a:rPr>
              <a:t>βάθει</a:t>
            </a:r>
            <a:r>
              <a:rPr lang="el-GR" b="1" spc="-5" dirty="0">
                <a:cs typeface="Calibri"/>
              </a:rPr>
              <a:t> (70-90%), </a:t>
            </a:r>
            <a:r>
              <a:rPr lang="el-GR" spc="-5" dirty="0">
                <a:cs typeface="Calibri"/>
              </a:rPr>
              <a:t>σπλάχνα και οστά. </a:t>
            </a:r>
            <a:r>
              <a:rPr lang="el-GR" b="1" spc="-5" dirty="0" err="1">
                <a:cs typeface="Calibri"/>
              </a:rPr>
              <a:t>Εξωυπεζωκοτικές</a:t>
            </a:r>
            <a:r>
              <a:rPr lang="el-GR" b="1" spc="-5" dirty="0">
                <a:cs typeface="Calibri"/>
              </a:rPr>
              <a:t> εντοπίσεις (30-40%) &gt; </a:t>
            </a:r>
            <a:r>
              <a:rPr lang="el-GR" b="1" spc="-5" dirty="0" err="1">
                <a:cs typeface="Calibri"/>
              </a:rPr>
              <a:t>υπεζοκωτικές</a:t>
            </a:r>
            <a:r>
              <a:rPr lang="el-GR" b="1" spc="-5" dirty="0">
                <a:cs typeface="Calibri"/>
              </a:rPr>
              <a:t>, 30-40% </a:t>
            </a:r>
            <a:r>
              <a:rPr lang="el-GR" spc="-5" dirty="0" err="1">
                <a:cs typeface="Calibri"/>
              </a:rPr>
              <a:t>ενδοκοιλιακά</a:t>
            </a:r>
            <a:r>
              <a:rPr lang="el-GR" spc="-5" dirty="0">
                <a:cs typeface="Calibri"/>
              </a:rPr>
              <a:t> , πύελος , </a:t>
            </a:r>
            <a:r>
              <a:rPr lang="el-GR" spc="-5" dirty="0" err="1">
                <a:cs typeface="Calibri"/>
              </a:rPr>
              <a:t>οπισθοπεριτόναιο</a:t>
            </a:r>
            <a:r>
              <a:rPr lang="el-GR" spc="-5" dirty="0">
                <a:cs typeface="Calibri"/>
              </a:rPr>
              <a:t>, 10-15% κεφαλή – τράχηλος, 10-15% κορμός</a:t>
            </a:r>
          </a:p>
          <a:p>
            <a:pPr marL="12700" marR="21590"/>
            <a:endParaRPr lang="en-US" spc="-10" dirty="0">
              <a:cs typeface="Calibri"/>
            </a:endParaRPr>
          </a:p>
          <a:p>
            <a:pPr marL="12700" marR="21590"/>
            <a:r>
              <a:rPr b="1" spc="-5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Εμφάνιση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5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ανώδυνη,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βραδεία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ανάπτυξη,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1-25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εκ.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(5-8</a:t>
            </a:r>
            <a:r>
              <a:rPr dirty="0">
                <a:cs typeface="Calibri"/>
              </a:rPr>
              <a:t> </a:t>
            </a:r>
            <a:r>
              <a:rPr dirty="0" err="1">
                <a:cs typeface="Calibri"/>
              </a:rPr>
              <a:t>εκ</a:t>
            </a:r>
            <a:r>
              <a:rPr dirty="0">
                <a:cs typeface="Calibri"/>
              </a:rPr>
              <a:t>.)</a:t>
            </a:r>
            <a:endParaRPr lang="el-GR" dirty="0">
              <a:cs typeface="Calibri"/>
            </a:endParaRPr>
          </a:p>
          <a:p>
            <a:pPr marL="12700" marR="21590"/>
            <a:endParaRPr dirty="0">
              <a:cs typeface="Calibri"/>
            </a:endParaRPr>
          </a:p>
          <a:p>
            <a:pPr marL="1270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5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>
                <a:cs typeface="Calibri"/>
              </a:rPr>
              <a:t>20-70</a:t>
            </a:r>
            <a:r>
              <a:rPr spc="10" dirty="0">
                <a:cs typeface="Calibri"/>
              </a:rPr>
              <a:t> </a:t>
            </a:r>
            <a:r>
              <a:rPr spc="-5" dirty="0">
                <a:cs typeface="Calibri"/>
              </a:rPr>
              <a:t>ετών,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ισότιμη</a:t>
            </a:r>
            <a:r>
              <a:rPr spc="-20" dirty="0">
                <a:cs typeface="Calibri"/>
              </a:rPr>
              <a:t> </a:t>
            </a:r>
            <a:r>
              <a:rPr spc="-10" dirty="0">
                <a:cs typeface="Calibri"/>
              </a:rPr>
              <a:t>κατανομή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μεταξύ</a:t>
            </a:r>
            <a:r>
              <a:rPr spc="-30" dirty="0">
                <a:cs typeface="Calibri"/>
              </a:rPr>
              <a:t> </a:t>
            </a:r>
            <a:r>
              <a:rPr spc="-10" dirty="0" err="1">
                <a:cs typeface="Calibri"/>
              </a:rPr>
              <a:t>των</a:t>
            </a:r>
            <a:r>
              <a:rPr spc="15" dirty="0">
                <a:cs typeface="Calibri"/>
              </a:rPr>
              <a:t> </a:t>
            </a:r>
            <a:r>
              <a:rPr spc="-20" dirty="0" err="1">
                <a:cs typeface="Calibri"/>
              </a:rPr>
              <a:t>φύλων</a:t>
            </a:r>
            <a:endParaRPr lang="el-GR" spc="-20" dirty="0">
              <a:cs typeface="Calibri"/>
            </a:endParaRPr>
          </a:p>
          <a:p>
            <a:pPr marL="12700"/>
            <a:endParaRPr dirty="0">
              <a:cs typeface="Calibri"/>
            </a:endParaRPr>
          </a:p>
          <a:p>
            <a:pPr marL="12700" marR="5080"/>
            <a:r>
              <a:rPr spc="-5" dirty="0">
                <a:cs typeface="Calibri"/>
              </a:rPr>
              <a:t>Παρανεοπλασματική </a:t>
            </a:r>
            <a:r>
              <a:rPr spc="-10" dirty="0">
                <a:cs typeface="Calibri"/>
              </a:rPr>
              <a:t>εκδήλωση </a:t>
            </a:r>
            <a:r>
              <a:rPr dirty="0">
                <a:cs typeface="Calibri"/>
              </a:rPr>
              <a:t>η </a:t>
            </a:r>
            <a:r>
              <a:rPr spc="-15" dirty="0">
                <a:cs typeface="Calibri"/>
              </a:rPr>
              <a:t>υπογλυκαιμία </a:t>
            </a:r>
            <a:r>
              <a:rPr spc="-5" dirty="0">
                <a:cs typeface="Calibri"/>
              </a:rPr>
              <a:t>λόγω </a:t>
            </a:r>
            <a:r>
              <a:rPr spc="-10" dirty="0">
                <a:cs typeface="Calibri"/>
              </a:rPr>
              <a:t>παραγωγής </a:t>
            </a:r>
            <a:r>
              <a:rPr dirty="0">
                <a:cs typeface="Calibri"/>
              </a:rPr>
              <a:t>IGF2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(insulin-like</a:t>
            </a:r>
            <a:r>
              <a:rPr spc="-50" dirty="0">
                <a:cs typeface="Calibri"/>
              </a:rPr>
              <a:t> </a:t>
            </a:r>
            <a:r>
              <a:rPr spc="-5" dirty="0">
                <a:cs typeface="Calibri"/>
              </a:rPr>
              <a:t>growth </a:t>
            </a:r>
            <a:r>
              <a:rPr spc="-10" dirty="0">
                <a:cs typeface="Calibri"/>
              </a:rPr>
              <a:t>factor)</a:t>
            </a:r>
            <a:endParaRPr dirty="0">
              <a:cs typeface="Calibri"/>
            </a:endParaRPr>
          </a:p>
          <a:p>
            <a:pPr marL="12700"/>
            <a:r>
              <a:rPr dirty="0">
                <a:cs typeface="Calibri"/>
              </a:rPr>
              <a:t>10%</a:t>
            </a:r>
            <a:r>
              <a:rPr spc="10" dirty="0">
                <a:cs typeface="Calibri"/>
              </a:rPr>
              <a:t> </a:t>
            </a:r>
            <a:r>
              <a:rPr spc="-15" dirty="0">
                <a:cs typeface="Calibri"/>
              </a:rPr>
              <a:t>τοπικά </a:t>
            </a:r>
            <a:r>
              <a:rPr spc="-10" dirty="0">
                <a:cs typeface="Calibri"/>
              </a:rPr>
              <a:t>επιθετικοί,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πλέον</a:t>
            </a:r>
            <a:r>
              <a:rPr spc="-15" dirty="0">
                <a:cs typeface="Calibri"/>
              </a:rPr>
              <a:t> </a:t>
            </a:r>
            <a:r>
              <a:rPr spc="-10" dirty="0">
                <a:cs typeface="Calibri"/>
              </a:rPr>
              <a:t>επιθετικοί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σε</a:t>
            </a:r>
            <a:r>
              <a:rPr spc="15" dirty="0">
                <a:cs typeface="Calibri"/>
              </a:rPr>
              <a:t> </a:t>
            </a:r>
            <a:r>
              <a:rPr dirty="0">
                <a:cs typeface="Calibri"/>
              </a:rPr>
              <a:t>εν</a:t>
            </a:r>
            <a:r>
              <a:rPr spc="10" dirty="0">
                <a:cs typeface="Calibri"/>
              </a:rPr>
              <a:t> </a:t>
            </a:r>
            <a:r>
              <a:rPr spc="-5" dirty="0">
                <a:cs typeface="Calibri"/>
              </a:rPr>
              <a:t>τω</a:t>
            </a:r>
            <a:r>
              <a:rPr spc="30" dirty="0">
                <a:cs typeface="Calibri"/>
              </a:rPr>
              <a:t> </a:t>
            </a:r>
            <a:r>
              <a:rPr dirty="0">
                <a:cs typeface="Calibri"/>
              </a:rPr>
              <a:t>βάθει </a:t>
            </a:r>
            <a:r>
              <a:rPr spc="-5" dirty="0">
                <a:cs typeface="Calibri"/>
              </a:rPr>
              <a:t>εντοπίσεις.</a:t>
            </a:r>
            <a:endParaRPr dirty="0">
              <a:cs typeface="Calibri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639616" y="8367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108 </a:t>
            </a:r>
            <a:r>
              <a:rPr lang="en-US" dirty="0"/>
              <a:t>who page 104</a:t>
            </a:r>
            <a:endParaRPr lang="el-GR" dirty="0"/>
          </a:p>
        </p:txBody>
      </p:sp>
      <p:pic>
        <p:nvPicPr>
          <p:cNvPr id="24578" name="Picture 2" descr="C:\Users\User\Desktop\Ινοβλστικός\32.44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5560" y="548680"/>
            <a:ext cx="3816424" cy="2043328"/>
          </a:xfrm>
          <a:prstGeom prst="rect">
            <a:avLst/>
          </a:prstGeom>
          <a:noFill/>
        </p:spPr>
      </p:pic>
      <p:pic>
        <p:nvPicPr>
          <p:cNvPr id="24579" name="Picture 3" descr="C:\Users\User\Desktop\Ινοβλστικός\32.44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4032" y="548680"/>
            <a:ext cx="3789768" cy="2016224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2135560" y="2329136"/>
            <a:ext cx="80648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/>
              <a:t>Περίγραπτος όγκος ενίοτε με </a:t>
            </a:r>
            <a:r>
              <a:rPr lang="el-GR" sz="1400" dirty="0" err="1"/>
              <a:t>δεσμιδική</a:t>
            </a:r>
            <a:r>
              <a:rPr lang="el-GR" sz="1400" dirty="0"/>
              <a:t> επιφάνεια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7752184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82777239-E4B8-4FCF-BF21-2ACFA8F5C171}"/>
              </a:ext>
            </a:extLst>
          </p:cNvPr>
          <p:cNvSpPr txBox="1">
            <a:spLocks/>
          </p:cNvSpPr>
          <p:nvPr/>
        </p:nvSpPr>
        <p:spPr>
          <a:xfrm>
            <a:off x="3054746" y="-26859"/>
            <a:ext cx="6658572" cy="518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335" rIns="0" bIns="0" rtlCol="0" anchor="ctr" anchorCtr="0">
            <a:spAutoFit/>
          </a:bodyPr>
          <a:lstStyle/>
          <a:p>
            <a:pPr marL="12700" algn="ctr">
              <a:spcBef>
                <a:spcPts val="105"/>
              </a:spcBef>
              <a:buClr>
                <a:schemeClr val="accent1"/>
              </a:buClr>
              <a:buSzPts val="3200"/>
              <a:defRPr/>
            </a:pPr>
            <a:r>
              <a:rPr lang="el-GR" sz="3200" b="1" kern="0" spc="-2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135560" y="4893360"/>
            <a:ext cx="828092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2000" indent="-347663">
              <a:spcBef>
                <a:spcPts val="1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Εναλλαγές </a:t>
            </a:r>
            <a:r>
              <a:rPr lang="el-GR" spc="-5" dirty="0" err="1">
                <a:cs typeface="Calibri"/>
              </a:rPr>
              <a:t>κυτταροβρίθειας</a:t>
            </a:r>
            <a:r>
              <a:rPr lang="el-GR" spc="-5" dirty="0">
                <a:cs typeface="Calibri"/>
              </a:rPr>
              <a:t> </a:t>
            </a:r>
            <a:endParaRPr dirty="0">
              <a:cs typeface="Calibri"/>
            </a:endParaRPr>
          </a:p>
          <a:p>
            <a:pPr marL="432000" indent="-347663">
              <a:spcAft>
                <a:spcPts val="600"/>
              </a:spcAft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Ι</a:t>
            </a:r>
            <a:r>
              <a:rPr spc="-5" dirty="0" err="1">
                <a:cs typeface="Calibri"/>
              </a:rPr>
              <a:t>νώδες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υπόστρωμα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με</a:t>
            </a:r>
            <a:r>
              <a:rPr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παχιές</a:t>
            </a:r>
            <a:r>
              <a:rPr b="1" spc="-20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ίνες</a:t>
            </a:r>
            <a:r>
              <a:rPr b="1" spc="-15" dirty="0">
                <a:cs typeface="Calibri"/>
              </a:rPr>
              <a:t> </a:t>
            </a:r>
            <a:r>
              <a:rPr b="1" spc="-10" dirty="0" err="1">
                <a:cs typeface="Calibri"/>
              </a:rPr>
              <a:t>κολλαγόνου</a:t>
            </a:r>
            <a:endParaRPr b="1" dirty="0">
              <a:cs typeface="Calibri"/>
            </a:endParaRPr>
          </a:p>
          <a:p>
            <a:pPr marL="432000" indent="-347663">
              <a:spcAft>
                <a:spcPts val="600"/>
              </a:spcAft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 err="1">
                <a:cs typeface="Calibri"/>
              </a:rPr>
              <a:t>Ο</a:t>
            </a:r>
            <a:r>
              <a:rPr spc="-5" dirty="0" err="1">
                <a:cs typeface="Calibri"/>
              </a:rPr>
              <a:t>μοιόμορφα</a:t>
            </a:r>
            <a:r>
              <a:rPr spc="-4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ατρακτοειδή</a:t>
            </a:r>
            <a:r>
              <a:rPr b="1"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κύτταρα</a:t>
            </a:r>
            <a:r>
              <a:rPr lang="el-GR" spc="-5" dirty="0">
                <a:cs typeface="Calibri"/>
              </a:rPr>
              <a:t>, χωρίς </a:t>
            </a:r>
            <a:r>
              <a:rPr lang="el-GR" spc="-5" dirty="0" err="1">
                <a:cs typeface="Calibri"/>
              </a:rPr>
              <a:t>ατυπία,με</a:t>
            </a:r>
            <a:r>
              <a:rPr lang="el-GR" spc="-5" dirty="0">
                <a:cs typeface="Calibri"/>
              </a:rPr>
              <a:t> μικρό </a:t>
            </a:r>
            <a:r>
              <a:rPr lang="el-GR" spc="-5" dirty="0" err="1">
                <a:cs typeface="Calibri"/>
              </a:rPr>
              <a:t>πυρήνιο</a:t>
            </a:r>
            <a:r>
              <a:rPr lang="el-GR" spc="-5" dirty="0">
                <a:cs typeface="Calibri"/>
              </a:rPr>
              <a:t> χωρίς συγκεκριμένο πρότυπο (</a:t>
            </a:r>
            <a:r>
              <a:rPr lang="en-US" b="1" spc="-5" dirty="0" err="1">
                <a:cs typeface="Calibri"/>
              </a:rPr>
              <a:t>patternless</a:t>
            </a:r>
            <a:r>
              <a:rPr lang="en-US" spc="-5" dirty="0">
                <a:cs typeface="Calibri"/>
              </a:rPr>
              <a:t>)</a:t>
            </a:r>
            <a:endParaRPr lang="el-GR" spc="-5" dirty="0">
              <a:cs typeface="Calibri"/>
            </a:endParaRPr>
          </a:p>
          <a:p>
            <a:pPr marL="432000" indent="-347663">
              <a:spcAft>
                <a:spcPts val="600"/>
              </a:spcAft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Συχνή υαλοειδοποίηση αγγείων</a:t>
            </a:r>
            <a:endParaRPr b="1" dirty="0">
              <a:cs typeface="Calibri"/>
            </a:endParaRPr>
          </a:p>
          <a:p>
            <a:pPr marL="432000" indent="-347663">
              <a:spcAft>
                <a:spcPts val="600"/>
              </a:spcAft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 err="1">
                <a:cs typeface="Calibri"/>
              </a:rPr>
              <a:t>Μ</a:t>
            </a:r>
            <a:r>
              <a:rPr spc="-5" dirty="0" err="1">
                <a:cs typeface="Calibri"/>
              </a:rPr>
              <a:t>ιτώσεις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(</a:t>
            </a:r>
            <a:r>
              <a:rPr lang="el-GR" dirty="0"/>
              <a:t>≤</a:t>
            </a:r>
            <a:r>
              <a:rPr dirty="0">
                <a:cs typeface="Calibri"/>
              </a:rPr>
              <a:t>3/10</a:t>
            </a:r>
            <a:r>
              <a:rPr spc="5" dirty="0">
                <a:cs typeface="Calibri"/>
              </a:rPr>
              <a:t> </a:t>
            </a:r>
            <a:r>
              <a:rPr spc="-5" dirty="0">
                <a:cs typeface="Calibri"/>
              </a:rPr>
              <a:t>ο.π.μ.μ.)</a:t>
            </a:r>
            <a:endParaRPr dirty="0">
              <a:cs typeface="Calibri"/>
            </a:endParaRPr>
          </a:p>
        </p:txBody>
      </p:sp>
      <p:sp>
        <p:nvSpPr>
          <p:cNvPr id="7" name="6 - Τίτλος"/>
          <p:cNvSpPr txBox="1">
            <a:spLocks/>
          </p:cNvSpPr>
          <p:nvPr/>
        </p:nvSpPr>
        <p:spPr>
          <a:xfrm>
            <a:off x="1991544" y="0"/>
            <a:ext cx="806489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0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 – </a:t>
            </a:r>
            <a:r>
              <a:rPr lang="el-GR" sz="20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Ιστολογικη</a:t>
            </a:r>
            <a:r>
              <a:rPr lang="el-GR" sz="20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εικόνα (Ι)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1919536" y="1916832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 1.109</a:t>
            </a:r>
            <a:r>
              <a:rPr lang="el-GR" dirty="0"/>
              <a:t> </a:t>
            </a:r>
            <a:r>
              <a:rPr lang="en-US" dirty="0"/>
              <a:t>ABCDE page 105</a:t>
            </a:r>
            <a:endParaRPr lang="el-GR" dirty="0"/>
          </a:p>
        </p:txBody>
      </p:sp>
      <p:pic>
        <p:nvPicPr>
          <p:cNvPr id="25602" name="Picture 2" descr="C:\Users\User\Desktop\Ινοβλστικός\32.55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2780928"/>
            <a:ext cx="3240360" cy="2160000"/>
          </a:xfrm>
          <a:prstGeom prst="rect">
            <a:avLst/>
          </a:prstGeom>
          <a:noFill/>
        </p:spPr>
      </p:pic>
      <p:pic>
        <p:nvPicPr>
          <p:cNvPr id="25603" name="Picture 3" descr="C:\Users\User\Desktop\Ινοβλστικός\32.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3" y="548680"/>
            <a:ext cx="3264691" cy="2160000"/>
          </a:xfrm>
          <a:prstGeom prst="rect">
            <a:avLst/>
          </a:prstGeom>
          <a:noFill/>
        </p:spPr>
      </p:pic>
      <p:pic>
        <p:nvPicPr>
          <p:cNvPr id="25604" name="Picture 4" descr="C:\Users\User\Desktop\Ινοβλστικός\32.52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0672" y="2780928"/>
            <a:ext cx="3201792" cy="2160000"/>
          </a:xfrm>
          <a:prstGeom prst="rect">
            <a:avLst/>
          </a:prstGeom>
          <a:noFill/>
        </p:spPr>
      </p:pic>
      <p:pic>
        <p:nvPicPr>
          <p:cNvPr id="25605" name="Picture 5" descr="C:\Users\User\Desktop\Ινοβλστικός\32.52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8044" y="548680"/>
            <a:ext cx="3194421" cy="2160000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5015880" y="1628800"/>
            <a:ext cx="2016224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Αιμαγγειο</a:t>
            </a:r>
            <a:r>
              <a:rPr lang="el-GR" dirty="0">
                <a:solidFill>
                  <a:schemeClr val="bg1"/>
                </a:solidFill>
              </a:rPr>
              <a:t>-</a:t>
            </a:r>
            <a:r>
              <a:rPr lang="el-GR" dirty="0" err="1">
                <a:solidFill>
                  <a:schemeClr val="bg1"/>
                </a:solidFill>
              </a:rPr>
              <a:t>περικυτωματώδες</a:t>
            </a:r>
            <a:r>
              <a:rPr lang="el-GR" dirty="0">
                <a:solidFill>
                  <a:schemeClr val="bg1"/>
                </a:solidFill>
              </a:rPr>
              <a:t> πρότυπο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7715672" y="6244571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- Τίτλος"/>
          <p:cNvSpPr txBox="1">
            <a:spLocks/>
          </p:cNvSpPr>
          <p:nvPr/>
        </p:nvSpPr>
        <p:spPr>
          <a:xfrm>
            <a:off x="1775520" y="92288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 – Ιστολογική εικόνα (ΙΙ)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143672" y="176352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1.112 </a:t>
            </a:r>
            <a:r>
              <a:rPr lang="en-US" dirty="0"/>
              <a:t>who page 106</a:t>
            </a:r>
            <a:endParaRPr lang="el-GR" dirty="0"/>
          </a:p>
        </p:txBody>
      </p:sp>
      <p:pic>
        <p:nvPicPr>
          <p:cNvPr id="29698" name="Picture 2" descr="C:\Users\User\Desktop\Ινοβλστικός\32.6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1" y="3419708"/>
            <a:ext cx="3783629" cy="2520000"/>
          </a:xfrm>
          <a:prstGeom prst="rect">
            <a:avLst/>
          </a:prstGeom>
          <a:noFill/>
        </p:spPr>
      </p:pic>
      <p:pic>
        <p:nvPicPr>
          <p:cNvPr id="29699" name="Picture 3" descr="C:\Users\User\Desktop\Ινοβλστικός\32.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9536" y="755412"/>
            <a:ext cx="3889890" cy="2520000"/>
          </a:xfrm>
          <a:prstGeom prst="rect">
            <a:avLst/>
          </a:prstGeom>
          <a:noFill/>
        </p:spPr>
      </p:pic>
      <p:pic>
        <p:nvPicPr>
          <p:cNvPr id="29700" name="Picture 4" descr="C:\Users\User\Desktop\Ινοβλστικός\32.49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7528" y="3419708"/>
            <a:ext cx="4104456" cy="2520000"/>
          </a:xfrm>
          <a:prstGeom prst="rect">
            <a:avLst/>
          </a:prstGeom>
          <a:noFill/>
        </p:spPr>
      </p:pic>
      <p:pic>
        <p:nvPicPr>
          <p:cNvPr id="29701" name="Picture 5" descr="C:\Users\User\Desktop\Ινοβλστικός\32.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3992" y="755412"/>
            <a:ext cx="3888432" cy="2520000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4007768" y="2915652"/>
            <a:ext cx="43924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Έντονη </a:t>
            </a:r>
            <a:r>
              <a:rPr lang="el-GR" b="1" dirty="0" err="1"/>
              <a:t>κολλαγονοποίηση</a:t>
            </a:r>
            <a:r>
              <a:rPr lang="el-GR" b="1" dirty="0"/>
              <a:t> στρώματος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2567608" y="5570656"/>
            <a:ext cx="2520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Μυξοειδής</a:t>
            </a:r>
            <a:r>
              <a:rPr lang="el-GR" b="1" dirty="0"/>
              <a:t> εκφύλιση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6528048" y="5579948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 err="1"/>
              <a:t>Λιπωματώδης</a:t>
            </a:r>
            <a:r>
              <a:rPr lang="el-GR" b="1" dirty="0"/>
              <a:t> ποικιλία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7715672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2724" y="476672"/>
            <a:ext cx="3887723" cy="2869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43144" y="3059852"/>
            <a:ext cx="516890" cy="223138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0805">
              <a:spcBef>
                <a:spcPts val="300"/>
              </a:spcBef>
            </a:pPr>
            <a:r>
              <a:rPr sz="1200" b="1" spc="-5" dirty="0">
                <a:solidFill>
                  <a:srgbClr val="974707"/>
                </a:solidFill>
                <a:latin typeface="Calibri"/>
                <a:cs typeface="Calibri"/>
              </a:rPr>
              <a:t>CD34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7528" y="3357029"/>
            <a:ext cx="8424936" cy="19261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marR="1711325" indent="-347663">
              <a:spcBef>
                <a:spcPts val="1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spc="-5" dirty="0">
                <a:cs typeface="Calibri"/>
              </a:rPr>
              <a:t>Ανοσοφαινότυπος: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CD34+ (90-95%) </a:t>
            </a:r>
            <a:r>
              <a:rPr b="1" spc="-395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bcl2+</a:t>
            </a:r>
            <a:r>
              <a:rPr lang="el-GR" b="1" spc="-15" dirty="0">
                <a:solidFill>
                  <a:schemeClr val="accent1"/>
                </a:solidFill>
                <a:cs typeface="Calibri"/>
              </a:rPr>
              <a:t>(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1/3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)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CD99+</a:t>
            </a:r>
            <a:r>
              <a:rPr lang="el-GR" b="1" spc="-35" dirty="0">
                <a:solidFill>
                  <a:schemeClr val="accent1"/>
                </a:solidFill>
                <a:cs typeface="Calibri"/>
              </a:rPr>
              <a:t>(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70%</a:t>
            </a:r>
            <a:r>
              <a:rPr lang="el-GR" b="1" spc="-5" dirty="0">
                <a:solidFill>
                  <a:schemeClr val="accent1"/>
                </a:solidFill>
                <a:cs typeface="Calibri"/>
              </a:rPr>
              <a:t>)</a:t>
            </a:r>
            <a:endParaRPr b="1" dirty="0">
              <a:solidFill>
                <a:schemeClr val="accent1"/>
              </a:solidFill>
              <a:cs typeface="Calibri"/>
            </a:endParaRPr>
          </a:p>
          <a:p>
            <a:pPr marL="360363" indent="-347663">
              <a:buClr>
                <a:schemeClr val="accent1"/>
              </a:buClr>
              <a:buFont typeface="Arial" pitchFamily="34" charset="0"/>
              <a:buChar char="•"/>
            </a:pPr>
            <a:r>
              <a:rPr dirty="0">
                <a:cs typeface="Calibri"/>
              </a:rPr>
              <a:t>EMA</a:t>
            </a:r>
            <a:r>
              <a:rPr spc="-1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-5" dirty="0">
                <a:cs typeface="Calibri"/>
              </a:rPr>
              <a:t> </a:t>
            </a:r>
            <a:r>
              <a:rPr dirty="0">
                <a:cs typeface="Calibri"/>
              </a:rPr>
              <a:t>SMA+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(20-35%)</a:t>
            </a:r>
            <a:endParaRPr dirty="0">
              <a:cs typeface="Calibri"/>
            </a:endParaRPr>
          </a:p>
          <a:p>
            <a:pPr marL="360363" marR="501650" indent="-347663">
              <a:lnSpc>
                <a:spcPts val="2140"/>
              </a:lnSpc>
              <a:spcBef>
                <a:spcPts val="115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spc="-5" dirty="0">
                <a:cs typeface="Calibri"/>
              </a:rPr>
              <a:t>S-100, </a:t>
            </a:r>
            <a:r>
              <a:rPr spc="-30" dirty="0">
                <a:cs typeface="Calibri"/>
              </a:rPr>
              <a:t>CK’s</a:t>
            </a:r>
            <a:r>
              <a:rPr spc="-15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dirty="0">
                <a:cs typeface="Calibri"/>
              </a:rPr>
              <a:t> desmin: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Arial"/>
              </a:rPr>
              <a:t>±</a:t>
            </a:r>
            <a:r>
              <a:rPr spc="-90" dirty="0">
                <a:cs typeface="Arial"/>
              </a:rPr>
              <a:t> </a:t>
            </a:r>
            <a:r>
              <a:rPr dirty="0">
                <a:cs typeface="Calibri"/>
              </a:rPr>
              <a:t>εστιακή,</a:t>
            </a:r>
            <a:r>
              <a:rPr spc="-35" dirty="0">
                <a:cs typeface="Calibri"/>
              </a:rPr>
              <a:t> </a:t>
            </a:r>
            <a:r>
              <a:rPr spc="-5" dirty="0" err="1">
                <a:cs typeface="Calibri"/>
              </a:rPr>
              <a:t>περιορισμένη</a:t>
            </a:r>
            <a:endParaRPr dirty="0">
              <a:cs typeface="Calibri"/>
            </a:endParaRPr>
          </a:p>
          <a:p>
            <a:pPr marL="360363" indent="-347663">
              <a:lnSpc>
                <a:spcPts val="2110"/>
              </a:lnSpc>
              <a:buClr>
                <a:schemeClr val="accent1"/>
              </a:buClr>
              <a:buFont typeface="Arial" pitchFamily="34" charset="0"/>
              <a:buChar char="•"/>
            </a:pPr>
            <a:r>
              <a:rPr b="1" spc="-75" dirty="0">
                <a:cs typeface="Calibri"/>
              </a:rPr>
              <a:t>Το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CD34</a:t>
            </a:r>
            <a:r>
              <a:rPr b="1" spc="10" dirty="0">
                <a:cs typeface="Calibri"/>
              </a:rPr>
              <a:t> </a:t>
            </a:r>
            <a:r>
              <a:rPr b="1" dirty="0">
                <a:cs typeface="Calibri"/>
              </a:rPr>
              <a:t>έχει</a:t>
            </a:r>
            <a:r>
              <a:rPr b="1" spc="-15" dirty="0">
                <a:cs typeface="Calibri"/>
              </a:rPr>
              <a:t> </a:t>
            </a:r>
            <a:r>
              <a:rPr b="1" spc="-5" dirty="0">
                <a:cs typeface="Calibri"/>
              </a:rPr>
              <a:t>υψηλή</a:t>
            </a:r>
            <a:r>
              <a:rPr b="1" spc="-30" dirty="0">
                <a:cs typeface="Calibri"/>
              </a:rPr>
              <a:t> </a:t>
            </a:r>
            <a:r>
              <a:rPr b="1" dirty="0">
                <a:cs typeface="Calibri"/>
              </a:rPr>
              <a:t>ευαισθησία</a:t>
            </a:r>
            <a:r>
              <a:rPr b="1" spc="-35" dirty="0">
                <a:cs typeface="Calibri"/>
              </a:rPr>
              <a:t> </a:t>
            </a:r>
            <a:r>
              <a:rPr b="1" spc="-5" dirty="0">
                <a:cs typeface="Calibri"/>
              </a:rPr>
              <a:t>για</a:t>
            </a:r>
            <a:r>
              <a:rPr b="1" dirty="0">
                <a:cs typeface="Calibri"/>
              </a:rPr>
              <a:t> τη</a:t>
            </a:r>
            <a:r>
              <a:rPr b="1" spc="-5" dirty="0">
                <a:cs typeface="Calibri"/>
              </a:rPr>
              <a:t> </a:t>
            </a:r>
            <a:r>
              <a:rPr b="1" dirty="0" err="1">
                <a:cs typeface="Calibri"/>
              </a:rPr>
              <a:t>διάγνωση</a:t>
            </a:r>
            <a:r>
              <a:rPr b="1" dirty="0">
                <a:cs typeface="Calibri"/>
              </a:rPr>
              <a:t>.</a:t>
            </a:r>
            <a:r>
              <a:rPr lang="el-GR" b="1" dirty="0">
                <a:cs typeface="Calibri"/>
              </a:rPr>
              <a:t> (συχνά αρνητικό σε κακοήθη μονήρη όγκο)</a:t>
            </a:r>
          </a:p>
          <a:p>
            <a:pPr marL="12700">
              <a:lnSpc>
                <a:spcPts val="2110"/>
              </a:lnSpc>
            </a:pPr>
            <a:endParaRPr lang="el-GR" dirty="0">
              <a:cs typeface="Calibri"/>
            </a:endParaRPr>
          </a:p>
          <a:p>
            <a:pPr marL="12700">
              <a:lnSpc>
                <a:spcPts val="2110"/>
              </a:lnSpc>
            </a:pPr>
            <a:r>
              <a:rPr lang="el-GR" b="1" dirty="0">
                <a:solidFill>
                  <a:schemeClr val="accent1"/>
                </a:solidFill>
                <a:cs typeface="Calibri"/>
              </a:rPr>
              <a:t>Διάχυτη έντονη πυρηνική έκφραση </a:t>
            </a:r>
            <a:r>
              <a:rPr lang="en-US" b="1" dirty="0">
                <a:solidFill>
                  <a:schemeClr val="accent1"/>
                </a:solidFill>
                <a:cs typeface="Calibri"/>
              </a:rPr>
              <a:t>STAT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6 (διατηρείται και στον κακοήθη τύπο)</a:t>
            </a:r>
            <a:endParaRPr b="1"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6096000" y="476709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3.30Β </a:t>
            </a:r>
            <a:r>
              <a:rPr lang="en-US" dirty="0"/>
              <a:t>page 42 </a:t>
            </a:r>
            <a:r>
              <a:rPr lang="en-US" dirty="0" err="1"/>
              <a:t>Hornick</a:t>
            </a:r>
            <a:r>
              <a:rPr lang="en-US" dirty="0"/>
              <a:t>   STAT6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1775520" y="5589241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* </a:t>
            </a:r>
            <a:r>
              <a:rPr lang="en-US" b="1" dirty="0"/>
              <a:t>STAT</a:t>
            </a:r>
            <a:r>
              <a:rPr lang="el-GR" b="1" dirty="0"/>
              <a:t>6</a:t>
            </a:r>
            <a:r>
              <a:rPr lang="el-GR" dirty="0"/>
              <a:t> παρατηρείται στο 15% των περιπτώσεων </a:t>
            </a:r>
            <a:r>
              <a:rPr lang="el-GR" dirty="0" err="1"/>
              <a:t>αποδιαφοροποιημένου</a:t>
            </a:r>
            <a:r>
              <a:rPr lang="el-GR" dirty="0"/>
              <a:t> </a:t>
            </a:r>
            <a:r>
              <a:rPr lang="el-GR" dirty="0" err="1"/>
              <a:t>λιποσαρκώματος</a:t>
            </a:r>
            <a:r>
              <a:rPr lang="el-GR" dirty="0"/>
              <a:t> </a:t>
            </a:r>
          </a:p>
          <a:p>
            <a:r>
              <a:rPr lang="el-GR" dirty="0"/>
              <a:t>* </a:t>
            </a:r>
            <a:r>
              <a:rPr lang="el-GR" b="1" dirty="0"/>
              <a:t>Θεωρείται ευαίσθητη και ειδική μέθοδος ανίχνευσης της </a:t>
            </a:r>
            <a:r>
              <a:rPr lang="en-US" b="1" dirty="0"/>
              <a:t>NAB2-STAT6</a:t>
            </a:r>
            <a:r>
              <a:rPr lang="el-GR" b="1" dirty="0"/>
              <a:t> σύντηξης</a:t>
            </a:r>
          </a:p>
        </p:txBody>
      </p:sp>
      <p:pic>
        <p:nvPicPr>
          <p:cNvPr id="26626" name="Picture 2" descr="C:\Users\User\Desktop\Ινοβλστικός\3.30h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3992" y="476710"/>
            <a:ext cx="4176464" cy="2895571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8760296" y="2996989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STAT6</a:t>
            </a:r>
            <a:endParaRPr lang="el-GR" b="1" dirty="0"/>
          </a:p>
        </p:txBody>
      </p:sp>
      <p:sp>
        <p:nvSpPr>
          <p:cNvPr id="13" name="6 - Τίτλος"/>
          <p:cNvSpPr txBox="1">
            <a:spLocks/>
          </p:cNvSpPr>
          <p:nvPr/>
        </p:nvSpPr>
        <p:spPr>
          <a:xfrm>
            <a:off x="1991544" y="0"/>
            <a:ext cx="806489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7536160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51584" y="3861048"/>
            <a:ext cx="7344816" cy="2039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indent="-347663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Font typeface="Arial MT"/>
              <a:buChar char="•"/>
            </a:pPr>
            <a:r>
              <a:rPr lang="el-GR" b="1" spc="-10" dirty="0">
                <a:cs typeface="Calibri"/>
              </a:rPr>
              <a:t>Δ</a:t>
            </a:r>
            <a:r>
              <a:rPr b="1" spc="-10" dirty="0" err="1">
                <a:cs typeface="Calibri"/>
              </a:rPr>
              <a:t>ιηθητικά</a:t>
            </a:r>
            <a:r>
              <a:rPr b="1" spc="-40" dirty="0">
                <a:cs typeface="Calibri"/>
              </a:rPr>
              <a:t> </a:t>
            </a:r>
            <a:r>
              <a:rPr b="1" spc="-5" dirty="0">
                <a:cs typeface="Calibri"/>
              </a:rPr>
              <a:t>όρια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dirty="0">
                <a:cs typeface="Calibri"/>
              </a:rPr>
              <a:t>Έ</a:t>
            </a:r>
            <a:r>
              <a:rPr b="1" dirty="0" err="1">
                <a:cs typeface="Calibri"/>
              </a:rPr>
              <a:t>ντονη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κυτταροβρίθεια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 err="1">
                <a:cs typeface="Calibri"/>
              </a:rPr>
              <a:t>Πλειομορφισμός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Μ</a:t>
            </a:r>
            <a:r>
              <a:rPr b="1" spc="-5" dirty="0" err="1">
                <a:cs typeface="Calibri"/>
              </a:rPr>
              <a:t>ιτώσεις</a:t>
            </a:r>
            <a:r>
              <a:rPr b="1" spc="-35" dirty="0">
                <a:cs typeface="Calibri"/>
              </a:rPr>
              <a:t> </a:t>
            </a:r>
            <a:r>
              <a:rPr b="1" spc="-5" dirty="0">
                <a:cs typeface="Calibri"/>
              </a:rPr>
              <a:t>18/10</a:t>
            </a:r>
            <a:r>
              <a:rPr b="1" spc="5" dirty="0">
                <a:cs typeface="Calibri"/>
              </a:rPr>
              <a:t> </a:t>
            </a:r>
            <a:r>
              <a:rPr b="1" spc="-5" dirty="0">
                <a:cs typeface="Calibri"/>
              </a:rPr>
              <a:t>ο.π.μ.μ.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Font typeface="Arial MT"/>
              <a:buChar char="•"/>
            </a:pPr>
            <a:r>
              <a:rPr lang="el-GR" b="1" spc="-5" dirty="0">
                <a:cs typeface="Calibri"/>
              </a:rPr>
              <a:t>Νέκρωση</a:t>
            </a:r>
            <a:endParaRPr b="1" dirty="0">
              <a:cs typeface="Calibri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2495600" y="105273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1.111 Who page 105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2135560" y="5951022"/>
            <a:ext cx="853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Αποδιαφοροποίηση</a:t>
            </a:r>
            <a:r>
              <a:rPr lang="el-GR" b="1" dirty="0"/>
              <a:t> σε υψηλής κακοήθειας σάρκωμα με ή χωρίς </a:t>
            </a:r>
            <a:r>
              <a:rPr lang="el-GR" b="1" dirty="0" err="1"/>
              <a:t>ετερόλογα</a:t>
            </a:r>
            <a:r>
              <a:rPr lang="el-GR" b="1" dirty="0"/>
              <a:t> στοιχεία </a:t>
            </a:r>
          </a:p>
        </p:txBody>
      </p:sp>
      <p:pic>
        <p:nvPicPr>
          <p:cNvPr id="27650" name="Picture 2" descr="C:\Users\User\Desktop\Ινοβλστικός\32.67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536" y="548680"/>
            <a:ext cx="4282052" cy="3312368"/>
          </a:xfrm>
          <a:prstGeom prst="rect">
            <a:avLst/>
          </a:prstGeom>
          <a:noFill/>
        </p:spPr>
      </p:pic>
      <p:pic>
        <p:nvPicPr>
          <p:cNvPr id="27651" name="Picture 3" descr="C:\Users\User\Desktop\Ινοβλστικός\32.67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6912" y="548680"/>
            <a:ext cx="4351088" cy="3312368"/>
          </a:xfrm>
          <a:prstGeom prst="rect">
            <a:avLst/>
          </a:prstGeom>
          <a:noFill/>
        </p:spPr>
      </p:pic>
      <p:sp>
        <p:nvSpPr>
          <p:cNvPr id="10" name="6 - Τίτλος"/>
          <p:cNvSpPr txBox="1">
            <a:spLocks/>
          </p:cNvSpPr>
          <p:nvPr/>
        </p:nvSpPr>
        <p:spPr>
          <a:xfrm>
            <a:off x="1991544" y="0"/>
            <a:ext cx="806489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1919536" y="3491716"/>
            <a:ext cx="43204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Συμβατική μορφολογία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6312024" y="3491716"/>
            <a:ext cx="4355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Αναπλαστική μορφολογία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7536160" y="64271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- Τίτλος"/>
          <p:cNvSpPr txBox="1">
            <a:spLocks/>
          </p:cNvSpPr>
          <p:nvPr/>
        </p:nvSpPr>
        <p:spPr>
          <a:xfrm>
            <a:off x="1775520" y="0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Κακοήθης μ</a:t>
            </a:r>
            <a:r>
              <a:rPr lang="el-GR" sz="24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ονήρης</a:t>
            </a:r>
            <a:r>
              <a:rPr lang="el-GR" sz="24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ινώδης όγκος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927648" y="170080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Table 1.02 page 107</a:t>
            </a:r>
            <a:endParaRPr lang="el-GR" dirty="0"/>
          </a:p>
        </p:txBody>
      </p:sp>
      <p:pic>
        <p:nvPicPr>
          <p:cNvPr id="28674" name="Picture 2" descr="C:\Users\User\Desktop\Ινοβλστικός\3.2tab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620689"/>
            <a:ext cx="8820472" cy="5973763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7536160" y="6551766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4367808" y="4797152"/>
            <a:ext cx="58326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6 - Τίτλος"/>
          <p:cNvSpPr txBox="1">
            <a:spLocks/>
          </p:cNvSpPr>
          <p:nvPr/>
        </p:nvSpPr>
        <p:spPr>
          <a:xfrm>
            <a:off x="1524000" y="92288"/>
            <a:ext cx="91440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Μονήρης ινώδης όγκος – Διαφορική διάγνωση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703512" y="1844824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accent1"/>
                </a:solidFill>
              </a:rPr>
              <a:t>Κριτήρια διάγνωσης: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367808" y="1916832"/>
            <a:ext cx="59046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Ατρακτόμορφα ή ωοειδή κύτταρα</a:t>
            </a:r>
            <a:endParaRPr lang="en-US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Τυχαία διάταξη</a:t>
            </a:r>
            <a:endParaRPr lang="en-US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>
                <a:solidFill>
                  <a:schemeClr val="accent1"/>
                </a:solidFill>
              </a:rPr>
              <a:t>Προβάλλον αγγειακό δίκτυο </a:t>
            </a:r>
            <a:endParaRPr lang="en-US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Ποικίλλουσα </a:t>
            </a:r>
            <a:r>
              <a:rPr lang="el-GR" dirty="0" err="1"/>
              <a:t>κολλαγονοποίηση</a:t>
            </a:r>
            <a:r>
              <a:rPr lang="el-GR" dirty="0"/>
              <a:t> ή </a:t>
            </a:r>
            <a:r>
              <a:rPr lang="el-GR" dirty="0" err="1"/>
              <a:t>μυξοειδής</a:t>
            </a:r>
            <a:r>
              <a:rPr lang="el-GR" dirty="0"/>
              <a:t> εκφύλιση στρώματος </a:t>
            </a:r>
            <a:endParaRPr lang="en-US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>
                <a:solidFill>
                  <a:schemeClr val="accent1"/>
                </a:solidFill>
              </a:rPr>
              <a:t>Υαλοειδοποίηση</a:t>
            </a:r>
            <a:r>
              <a:rPr lang="el-GR" b="1" dirty="0">
                <a:solidFill>
                  <a:schemeClr val="accent1"/>
                </a:solidFill>
              </a:rPr>
              <a:t> αγγείων </a:t>
            </a:r>
            <a:endParaRPr lang="en-US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>
              <a:solidFill>
                <a:schemeClr val="bg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Έκφραση </a:t>
            </a:r>
            <a:r>
              <a:rPr lang="en-US" dirty="0">
                <a:solidFill>
                  <a:schemeClr val="bg1"/>
                </a:solidFill>
              </a:rPr>
              <a:t>CD34</a:t>
            </a:r>
            <a:r>
              <a:rPr lang="el-GR" dirty="0">
                <a:solidFill>
                  <a:schemeClr val="bg1"/>
                </a:solidFill>
              </a:rPr>
              <a:t> και διάχυτη πυρηνική έκφραση </a:t>
            </a:r>
            <a:r>
              <a:rPr lang="en-US" dirty="0">
                <a:solidFill>
                  <a:schemeClr val="bg1"/>
                </a:solidFill>
              </a:rPr>
              <a:t>STAT6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19536" y="2837736"/>
            <a:ext cx="8352928" cy="3903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b="1" spc="-10" dirty="0">
                <a:solidFill>
                  <a:schemeClr val="accent1"/>
                </a:solidFill>
                <a:cs typeface="Calibri"/>
              </a:rPr>
              <a:t>Ορισμός: </a:t>
            </a:r>
            <a:r>
              <a:rPr b="1" spc="-10" dirty="0" err="1">
                <a:cs typeface="Calibri"/>
              </a:rPr>
              <a:t>Μυοϊνοβλαστικό</a:t>
            </a:r>
            <a:r>
              <a:rPr b="1" spc="-10" dirty="0">
                <a:cs typeface="Calibri"/>
              </a:rPr>
              <a:t>/</a:t>
            </a:r>
            <a:r>
              <a:rPr b="1" spc="-10" dirty="0" err="1">
                <a:cs typeface="Calibri"/>
              </a:rPr>
              <a:t>ινοβλαστικό</a:t>
            </a:r>
            <a:r>
              <a:rPr b="1" spc="-6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νεόπλασμα</a:t>
            </a:r>
            <a:r>
              <a:rPr lang="el-GR" b="1" spc="-5" dirty="0">
                <a:cs typeface="Calibri"/>
              </a:rPr>
              <a:t>, σπανίως </a:t>
            </a:r>
            <a:r>
              <a:rPr lang="el-GR" b="1" spc="-5" dirty="0" err="1">
                <a:cs typeface="Calibri"/>
              </a:rPr>
              <a:t>μεθιστάμενο</a:t>
            </a:r>
            <a:r>
              <a:rPr lang="el-GR" b="1" spc="-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αποτελούμενο από </a:t>
            </a:r>
            <a:r>
              <a:rPr lang="el-GR" b="1" spc="-5" dirty="0">
                <a:cs typeface="Calibri"/>
              </a:rPr>
              <a:t>ατρακτόμορφα κύτταρα και φλεγμονώδες διήθημα </a:t>
            </a:r>
            <a:r>
              <a:rPr lang="el-GR" spc="-5" dirty="0">
                <a:cs typeface="Calibri"/>
              </a:rPr>
              <a:t>με πλασματοκύτταρα, λεμφοκύτταρα ή/και </a:t>
            </a:r>
            <a:r>
              <a:rPr lang="el-GR" spc="-5" dirty="0" err="1">
                <a:cs typeface="Calibri"/>
              </a:rPr>
              <a:t>ηωσινλοφιλα</a:t>
            </a:r>
            <a:endParaRPr lang="el-GR" spc="-5" dirty="0">
              <a:cs typeface="Calibri"/>
            </a:endParaRPr>
          </a:p>
          <a:p>
            <a:pPr marL="12700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 marR="5080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5" dirty="0">
                <a:cs typeface="Calibri"/>
              </a:rPr>
              <a:t>ιδιαίτερα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ευρύ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φάσμα</a:t>
            </a:r>
            <a:r>
              <a:rPr b="1" spc="-30" dirty="0">
                <a:cs typeface="Calibri"/>
              </a:rPr>
              <a:t> </a:t>
            </a:r>
            <a:r>
              <a:rPr b="1" dirty="0">
                <a:cs typeface="Calibri"/>
              </a:rPr>
              <a:t>εντοπίσεων</a:t>
            </a:r>
            <a:r>
              <a:rPr dirty="0">
                <a:cs typeface="Calibri"/>
              </a:rPr>
              <a:t>: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μεσεντέριο,</a:t>
            </a:r>
            <a:r>
              <a:rPr spc="-40" dirty="0">
                <a:cs typeface="Calibri"/>
              </a:rPr>
              <a:t> </a:t>
            </a:r>
            <a:r>
              <a:rPr spc="-10" dirty="0">
                <a:cs typeface="Calibri"/>
              </a:rPr>
              <a:t>περιτόναιο, </a:t>
            </a:r>
            <a:r>
              <a:rPr spc="-390" dirty="0">
                <a:cs typeface="Calibri"/>
              </a:rPr>
              <a:t> </a:t>
            </a:r>
            <a:r>
              <a:rPr spc="-10" dirty="0">
                <a:cs typeface="Calibri"/>
              </a:rPr>
              <a:t>οπισθοπεριτόναιο, </a:t>
            </a:r>
            <a:r>
              <a:rPr spc="-5" dirty="0">
                <a:cs typeface="Calibri"/>
              </a:rPr>
              <a:t>πύελος, </a:t>
            </a:r>
            <a:r>
              <a:rPr spc="-15" dirty="0">
                <a:cs typeface="Calibri"/>
              </a:rPr>
              <a:t>μαλακά </a:t>
            </a:r>
            <a:r>
              <a:rPr spc="-5" dirty="0">
                <a:cs typeface="Calibri"/>
              </a:rPr>
              <a:t>μόρια περιτοναϊκής </a:t>
            </a:r>
            <a:r>
              <a:rPr spc="-10" dirty="0">
                <a:cs typeface="Calibri"/>
              </a:rPr>
              <a:t>κοιλότητας, </a:t>
            </a:r>
            <a:r>
              <a:rPr spc="-5" dirty="0">
                <a:cs typeface="Calibri"/>
              </a:rPr>
              <a:t> σπανιότερα </a:t>
            </a:r>
            <a:r>
              <a:rPr spc="-10" dirty="0">
                <a:cs typeface="Calibri"/>
              </a:rPr>
              <a:t>μεσοθωράκιο, </a:t>
            </a:r>
            <a:r>
              <a:rPr spc="-5" dirty="0">
                <a:cs typeface="Calibri"/>
              </a:rPr>
              <a:t>πνεύμονας,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ΓΕΣ,</a:t>
            </a:r>
            <a:r>
              <a:rPr spc="10" dirty="0">
                <a:cs typeface="Calibri"/>
              </a:rPr>
              <a:t> </a:t>
            </a:r>
            <a:r>
              <a:rPr spc="-5" dirty="0">
                <a:cs typeface="Calibri"/>
              </a:rPr>
              <a:t>μήτρα,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ουροδόχος…</a:t>
            </a:r>
            <a:endParaRPr lang="el-GR" spc="-5" dirty="0">
              <a:cs typeface="Calibri"/>
            </a:endParaRPr>
          </a:p>
          <a:p>
            <a:pPr marL="12700" marR="5080"/>
            <a:endParaRPr dirty="0">
              <a:cs typeface="Calibri"/>
            </a:endParaRPr>
          </a:p>
          <a:p>
            <a:pPr marL="12700" marR="137795"/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 </a:t>
            </a:r>
            <a:r>
              <a:rPr b="1" spc="-15" dirty="0">
                <a:cs typeface="Calibri"/>
              </a:rPr>
              <a:t>κλινικό </a:t>
            </a:r>
            <a:r>
              <a:rPr b="1" spc="-5" dirty="0">
                <a:cs typeface="Calibri"/>
              </a:rPr>
              <a:t>σύνδρομο </a:t>
            </a:r>
            <a:r>
              <a:rPr dirty="0">
                <a:cs typeface="Calibri"/>
              </a:rPr>
              <a:t>→ </a:t>
            </a:r>
            <a:r>
              <a:rPr spc="-5" dirty="0">
                <a:cs typeface="Calibri"/>
              </a:rPr>
              <a:t>πυρετός, </a:t>
            </a:r>
            <a:r>
              <a:rPr spc="-15" dirty="0">
                <a:cs typeface="Calibri"/>
              </a:rPr>
              <a:t>κακουχία, </a:t>
            </a:r>
            <a:r>
              <a:rPr spc="-10" dirty="0">
                <a:cs typeface="Calibri"/>
              </a:rPr>
              <a:t>απώλεια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βάρους, υπόχρωμη </a:t>
            </a:r>
            <a:r>
              <a:rPr dirty="0">
                <a:cs typeface="Calibri"/>
              </a:rPr>
              <a:t>αναιμία, </a:t>
            </a:r>
            <a:r>
              <a:rPr spc="-10" dirty="0">
                <a:cs typeface="Calibri"/>
              </a:rPr>
              <a:t>πολυκλωνική υπεργαμμασφαιριναιμία,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αυξημένη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ΤΚΕ</a:t>
            </a:r>
            <a:r>
              <a:rPr spc="-10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10" dirty="0">
                <a:cs typeface="Calibri"/>
              </a:rPr>
              <a:t> </a:t>
            </a:r>
            <a:r>
              <a:rPr spc="-55" dirty="0">
                <a:cs typeface="Calibri"/>
              </a:rPr>
              <a:t>CRP.</a:t>
            </a:r>
            <a:r>
              <a:rPr spc="20" dirty="0">
                <a:cs typeface="Calibri"/>
              </a:rPr>
              <a:t> </a:t>
            </a:r>
            <a:r>
              <a:rPr spc="-10" dirty="0">
                <a:cs typeface="Calibri"/>
              </a:rPr>
              <a:t>Συμπτωματολογία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ανάλογη</a:t>
            </a:r>
            <a:r>
              <a:rPr spc="-30" dirty="0">
                <a:cs typeface="Calibri"/>
              </a:rPr>
              <a:t> </a:t>
            </a:r>
            <a:r>
              <a:rPr dirty="0">
                <a:cs typeface="Calibri"/>
              </a:rPr>
              <a:t>με </a:t>
            </a:r>
            <a:r>
              <a:rPr spc="-5" dirty="0" err="1">
                <a:cs typeface="Calibri"/>
              </a:rPr>
              <a:t>εντόπιση</a:t>
            </a:r>
            <a:r>
              <a:rPr spc="-5" dirty="0">
                <a:cs typeface="Calibri"/>
              </a:rPr>
              <a:t>.</a:t>
            </a:r>
            <a:endParaRPr lang="el-GR" spc="-5" dirty="0">
              <a:cs typeface="Calibri"/>
            </a:endParaRPr>
          </a:p>
          <a:p>
            <a:pPr marL="12700" marR="137795"/>
            <a:endParaRPr dirty="0">
              <a:cs typeface="Calibri"/>
            </a:endParaRPr>
          </a:p>
          <a:p>
            <a:pPr marL="12700" marR="1297940"/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 </a:t>
            </a:r>
            <a:r>
              <a:rPr b="1" spc="-5" dirty="0">
                <a:cs typeface="Calibri"/>
              </a:rPr>
              <a:t>παιδιά </a:t>
            </a:r>
            <a:r>
              <a:rPr b="1" spc="-20" dirty="0">
                <a:cs typeface="Calibri"/>
              </a:rPr>
              <a:t>και </a:t>
            </a:r>
            <a:r>
              <a:rPr b="1" spc="-5" dirty="0">
                <a:cs typeface="Calibri"/>
              </a:rPr>
              <a:t>νεαροί </a:t>
            </a:r>
            <a:r>
              <a:rPr b="1" spc="-10" dirty="0">
                <a:cs typeface="Calibri"/>
              </a:rPr>
              <a:t>ενήλικες</a:t>
            </a:r>
            <a:r>
              <a:rPr spc="-10" dirty="0">
                <a:cs typeface="Calibri"/>
              </a:rPr>
              <a:t>, </a:t>
            </a:r>
            <a:r>
              <a:rPr dirty="0">
                <a:cs typeface="Calibri"/>
              </a:rPr>
              <a:t>συχνότερο </a:t>
            </a:r>
            <a:r>
              <a:rPr spc="-5" dirty="0">
                <a:cs typeface="Calibri"/>
              </a:rPr>
              <a:t>σε θήλεα.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25% </a:t>
            </a:r>
            <a:r>
              <a:rPr spc="-5" dirty="0">
                <a:cs typeface="Calibri"/>
              </a:rPr>
              <a:t>υποτροπή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οι</a:t>
            </a:r>
            <a:r>
              <a:rPr spc="-20" dirty="0">
                <a:cs typeface="Calibri"/>
              </a:rPr>
              <a:t> </a:t>
            </a:r>
            <a:r>
              <a:rPr spc="-10" dirty="0">
                <a:cs typeface="Calibri"/>
              </a:rPr>
              <a:t>εξωπνευμονικοί,</a:t>
            </a:r>
            <a:r>
              <a:rPr spc="-40" dirty="0">
                <a:cs typeface="Calibri"/>
              </a:rPr>
              <a:t> </a:t>
            </a:r>
            <a:r>
              <a:rPr spc="-5" dirty="0">
                <a:cs typeface="Calibri"/>
              </a:rPr>
              <a:t>&lt;2%</a:t>
            </a:r>
            <a:r>
              <a:rPr spc="10" dirty="0">
                <a:cs typeface="Calibri"/>
              </a:rPr>
              <a:t> </a:t>
            </a:r>
            <a:r>
              <a:rPr spc="-5" dirty="0">
                <a:cs typeface="Calibri"/>
              </a:rPr>
              <a:t>μετάσταση.</a:t>
            </a:r>
            <a:endParaRPr dirty="0">
              <a:cs typeface="Calibri"/>
            </a:endParaRPr>
          </a:p>
        </p:txBody>
      </p:sp>
      <p:sp>
        <p:nvSpPr>
          <p:cNvPr id="6" name="6 - Τίτλος"/>
          <p:cNvSpPr txBox="1">
            <a:spLocks/>
          </p:cNvSpPr>
          <p:nvPr/>
        </p:nvSpPr>
        <p:spPr>
          <a:xfrm>
            <a:off x="1775520" y="116632"/>
            <a:ext cx="8568952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Φλεγμονώδης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927648" y="134076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1.115 </a:t>
            </a:r>
            <a:r>
              <a:rPr lang="en-US" dirty="0"/>
              <a:t>who page 109</a:t>
            </a:r>
            <a:r>
              <a:rPr lang="el-GR" dirty="0"/>
              <a:t> 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960096" y="148652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Συμπαγής </a:t>
            </a:r>
            <a:r>
              <a:rPr lang="el-GR" dirty="0" err="1"/>
              <a:t>περίγραπτη</a:t>
            </a:r>
            <a:r>
              <a:rPr lang="el-GR" dirty="0"/>
              <a:t> αλλοίωση στον πνεύμονα</a:t>
            </a:r>
          </a:p>
        </p:txBody>
      </p:sp>
      <p:pic>
        <p:nvPicPr>
          <p:cNvPr id="32770" name="Picture 2" descr="C:\Users\User\Desktop\Ινοβλστικός\9.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585" y="620689"/>
            <a:ext cx="4287143" cy="2202099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19536" y="3813647"/>
            <a:ext cx="8424936" cy="2544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3684904" indent="-52069">
              <a:spcBef>
                <a:spcPts val="100"/>
              </a:spcBef>
              <a:tabLst>
                <a:tab pos="153035" algn="l"/>
              </a:tabLst>
            </a:pPr>
            <a:r>
              <a:rPr lang="el-GR" spc="-10" dirty="0">
                <a:cs typeface="Calibri"/>
              </a:rPr>
              <a:t>Π</a:t>
            </a:r>
            <a:r>
              <a:rPr spc="-10" dirty="0" err="1">
                <a:cs typeface="Calibri"/>
              </a:rPr>
              <a:t>εριγεγραμμένη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ή </a:t>
            </a:r>
            <a:r>
              <a:rPr spc="-10" dirty="0">
                <a:cs typeface="Calibri"/>
              </a:rPr>
              <a:t>πολυοζώδης </a:t>
            </a:r>
            <a:r>
              <a:rPr spc="-10" dirty="0" err="1">
                <a:cs typeface="Calibri"/>
              </a:rPr>
              <a:t>μάζα</a:t>
            </a:r>
            <a:r>
              <a:rPr spc="-10" dirty="0">
                <a:cs typeface="Calibri"/>
              </a:rPr>
              <a:t> </a:t>
            </a:r>
            <a:r>
              <a:rPr spc="-395" dirty="0">
                <a:cs typeface="Calibri"/>
              </a:rPr>
              <a:t> </a:t>
            </a:r>
            <a:endParaRPr lang="el-GR" spc="-395" dirty="0">
              <a:cs typeface="Calibri"/>
            </a:endParaRPr>
          </a:p>
          <a:p>
            <a:pPr marL="64135" marR="3684904" indent="-52069">
              <a:spcBef>
                <a:spcPts val="100"/>
              </a:spcBef>
              <a:tabLst>
                <a:tab pos="153035" algn="l"/>
              </a:tabLst>
            </a:pPr>
            <a:endParaRPr lang="el-GR" spc="-395" dirty="0">
              <a:cs typeface="Calibri"/>
            </a:endParaRPr>
          </a:p>
          <a:p>
            <a:pPr marL="64135" marR="3684904" indent="-52069">
              <a:spcBef>
                <a:spcPts val="100"/>
              </a:spcBef>
              <a:tabLst>
                <a:tab pos="153035" algn="l"/>
              </a:tabLst>
            </a:pPr>
            <a:r>
              <a:rPr b="1" spc="-5" dirty="0" err="1">
                <a:cs typeface="Calibri"/>
              </a:rPr>
              <a:t>Τρία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πρότυπα</a:t>
            </a:r>
            <a:r>
              <a:rPr b="1" spc="-25" dirty="0">
                <a:cs typeface="Calibri"/>
              </a:rPr>
              <a:t> </a:t>
            </a:r>
            <a:r>
              <a:rPr b="1" dirty="0" err="1">
                <a:cs typeface="Calibri"/>
              </a:rPr>
              <a:t>ανάπτυξης</a:t>
            </a:r>
            <a:r>
              <a:rPr dirty="0">
                <a:cs typeface="Calibri"/>
              </a:rPr>
              <a:t>:</a:t>
            </a:r>
            <a:endParaRPr lang="el-GR" dirty="0">
              <a:cs typeface="Calibri"/>
            </a:endParaRPr>
          </a:p>
          <a:p>
            <a:pPr marL="64135" marR="3684904" indent="-52069">
              <a:spcBef>
                <a:spcPts val="100"/>
              </a:spcBef>
              <a:tabLst>
                <a:tab pos="153035" algn="l"/>
              </a:tabLst>
            </a:pPr>
            <a:endParaRPr dirty="0">
              <a:cs typeface="Calibri"/>
            </a:endParaRPr>
          </a:p>
          <a:p>
            <a:pPr marL="220979" marR="65405" indent="-208915">
              <a:buClr>
                <a:schemeClr val="accent1"/>
              </a:buClr>
              <a:buSzPct val="120000"/>
              <a:buAutoNum type="arabicPeriod"/>
              <a:tabLst>
                <a:tab pos="241300" algn="l"/>
              </a:tabLst>
            </a:pPr>
            <a:r>
              <a:rPr b="1" spc="-5" dirty="0">
                <a:cs typeface="Calibri"/>
              </a:rPr>
              <a:t>ατρακτοειδή </a:t>
            </a:r>
            <a:r>
              <a:rPr b="1" dirty="0">
                <a:cs typeface="Calibri"/>
              </a:rPr>
              <a:t>κύτταρα</a:t>
            </a:r>
            <a:r>
              <a:rPr dirty="0">
                <a:cs typeface="Calibri"/>
              </a:rPr>
              <a:t> σε </a:t>
            </a:r>
            <a:r>
              <a:rPr spc="-5" dirty="0">
                <a:cs typeface="Calibri"/>
              </a:rPr>
              <a:t>οιδηματώδες μυξοειδές </a:t>
            </a:r>
            <a:r>
              <a:rPr dirty="0">
                <a:cs typeface="Calibri"/>
              </a:rPr>
              <a:t>στρώμα </a:t>
            </a:r>
            <a:r>
              <a:rPr spc="-5" dirty="0">
                <a:cs typeface="Calibri"/>
              </a:rPr>
              <a:t>αναμεμιγμένα </a:t>
            </a:r>
            <a:r>
              <a:rPr dirty="0">
                <a:cs typeface="Calibri"/>
              </a:rPr>
              <a:t> με </a:t>
            </a:r>
            <a:r>
              <a:rPr spc="-5" dirty="0">
                <a:cs typeface="Calibri"/>
              </a:rPr>
              <a:t>λεμφοκύτταρα,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πλασματοκύτταρα</a:t>
            </a:r>
            <a:r>
              <a:rPr spc="-35" dirty="0">
                <a:cs typeface="Calibri"/>
              </a:rPr>
              <a:t> </a:t>
            </a:r>
            <a:r>
              <a:rPr spc="-20" dirty="0" err="1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spc="-5" dirty="0" err="1">
                <a:cs typeface="Calibri"/>
              </a:rPr>
              <a:t>ηωσινόφιλα</a:t>
            </a:r>
            <a:r>
              <a:rPr lang="el-GR" spc="-5" dirty="0">
                <a:cs typeface="Calibri"/>
              </a:rPr>
              <a:t>,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άφθονα</a:t>
            </a:r>
            <a:r>
              <a:rPr spc="-20" dirty="0">
                <a:cs typeface="Calibri"/>
              </a:rPr>
              <a:t> </a:t>
            </a:r>
            <a:r>
              <a:rPr spc="-10" dirty="0">
                <a:cs typeface="Calibri"/>
              </a:rPr>
              <a:t>αγγεία</a:t>
            </a:r>
            <a:endParaRPr dirty="0">
              <a:cs typeface="Calibri"/>
            </a:endParaRPr>
          </a:p>
          <a:p>
            <a:pPr marL="220979" marR="982980" indent="-208915">
              <a:buClr>
                <a:schemeClr val="accent1"/>
              </a:buClr>
              <a:buSzPct val="120000"/>
              <a:buAutoNum type="arabicPeriod"/>
              <a:tabLst>
                <a:tab pos="241935" algn="l"/>
              </a:tabLst>
            </a:pPr>
            <a:r>
              <a:rPr b="1" spc="-5" dirty="0">
                <a:cs typeface="Calibri"/>
              </a:rPr>
              <a:t>συμπαγές </a:t>
            </a:r>
            <a:r>
              <a:rPr b="1" spc="-10" dirty="0">
                <a:cs typeface="Calibri"/>
              </a:rPr>
              <a:t>δεσμιδωτό, </a:t>
            </a:r>
            <a:r>
              <a:rPr b="1" spc="-5" dirty="0">
                <a:cs typeface="Calibri"/>
              </a:rPr>
              <a:t>μυξοειδές </a:t>
            </a:r>
            <a:r>
              <a:rPr b="1" dirty="0">
                <a:cs typeface="Calibri"/>
              </a:rPr>
              <a:t>ή </a:t>
            </a:r>
            <a:r>
              <a:rPr b="1" spc="-10" dirty="0">
                <a:cs typeface="Calibri"/>
              </a:rPr>
              <a:t>κολλαγονοποιημένο </a:t>
            </a:r>
            <a:r>
              <a:rPr b="1" dirty="0">
                <a:cs typeface="Calibri"/>
              </a:rPr>
              <a:t>στρώμα</a:t>
            </a:r>
            <a:r>
              <a:rPr dirty="0">
                <a:cs typeface="Calibri"/>
              </a:rPr>
              <a:t>, </a:t>
            </a:r>
            <a:r>
              <a:rPr spc="-395" dirty="0">
                <a:cs typeface="Calibri"/>
              </a:rPr>
              <a:t> </a:t>
            </a:r>
            <a:r>
              <a:rPr spc="-5" dirty="0">
                <a:cs typeface="Calibri"/>
              </a:rPr>
              <a:t>φλεγμονώδη</a:t>
            </a:r>
            <a:r>
              <a:rPr spc="-35" dirty="0">
                <a:cs typeface="Calibri"/>
              </a:rPr>
              <a:t> </a:t>
            </a:r>
            <a:r>
              <a:rPr spc="-5" dirty="0">
                <a:cs typeface="Calibri"/>
              </a:rPr>
              <a:t>κύτταρα</a:t>
            </a:r>
            <a:endParaRPr dirty="0">
              <a:cs typeface="Calibri"/>
            </a:endParaRPr>
          </a:p>
          <a:p>
            <a:pPr marL="241300" indent="-229235">
              <a:buClr>
                <a:schemeClr val="accent1"/>
              </a:buClr>
              <a:buSzPct val="120000"/>
              <a:buAutoNum type="arabicPeriod"/>
              <a:tabLst>
                <a:tab pos="241935" algn="l"/>
              </a:tabLst>
            </a:pPr>
            <a:r>
              <a:rPr b="1" dirty="0">
                <a:cs typeface="Calibri"/>
              </a:rPr>
              <a:t>εκτεταμένη</a:t>
            </a:r>
            <a:r>
              <a:rPr b="1" spc="-10" dirty="0">
                <a:cs typeface="Calibri"/>
              </a:rPr>
              <a:t> κολλαγονοποίηση</a:t>
            </a:r>
            <a:r>
              <a:rPr spc="-10" dirty="0">
                <a:cs typeface="Calibri"/>
              </a:rPr>
              <a:t>,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λίγα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φλεγμονώδη,</a:t>
            </a:r>
            <a:r>
              <a:rPr dirty="0">
                <a:cs typeface="Calibri"/>
              </a:rPr>
              <a:t> </a:t>
            </a:r>
            <a:r>
              <a:rPr spc="-10" dirty="0">
                <a:cs typeface="Calibri"/>
              </a:rPr>
              <a:t>χαμηλή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κυτταροβρίθεια</a:t>
            </a:r>
            <a:endParaRPr dirty="0">
              <a:cs typeface="Calibri"/>
            </a:endParaRPr>
          </a:p>
        </p:txBody>
      </p:sp>
      <p:pic>
        <p:nvPicPr>
          <p:cNvPr id="33794" name="Picture 2" descr="C:\Users\User\Desktop\Ινοβλστικός\9.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8168" y="789311"/>
            <a:ext cx="3059832" cy="2880000"/>
          </a:xfrm>
          <a:prstGeom prst="rect">
            <a:avLst/>
          </a:prstGeom>
          <a:noFill/>
        </p:spPr>
      </p:pic>
      <p:pic>
        <p:nvPicPr>
          <p:cNvPr id="26626" name="Picture 2" descr="C:\Users\User\Desktop\Ινοβλαστικός\4.25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824" y="789311"/>
            <a:ext cx="3145160" cy="2880320"/>
          </a:xfrm>
          <a:prstGeom prst="rect">
            <a:avLst/>
          </a:prstGeom>
          <a:noFill/>
        </p:spPr>
      </p:pic>
      <p:pic>
        <p:nvPicPr>
          <p:cNvPr id="26627" name="Picture 3" descr="C:\Users\User\Desktop\Ινοβλαστικός\4.25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789311"/>
            <a:ext cx="2987824" cy="2880320"/>
          </a:xfrm>
          <a:prstGeom prst="rect">
            <a:avLst/>
          </a:prstGeom>
          <a:noFill/>
        </p:spPr>
      </p:pic>
      <p:sp>
        <p:nvSpPr>
          <p:cNvPr id="14" name="13 - TextBox"/>
          <p:cNvSpPr txBox="1"/>
          <p:nvPr/>
        </p:nvSpPr>
        <p:spPr>
          <a:xfrm>
            <a:off x="1919536" y="3453607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Πρότυπο 1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5015880" y="3444315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Πρότυπο 2</a:t>
            </a:r>
          </a:p>
        </p:txBody>
      </p:sp>
      <p:sp>
        <p:nvSpPr>
          <p:cNvPr id="16" name="15 - TextBox"/>
          <p:cNvSpPr txBox="1"/>
          <p:nvPr/>
        </p:nvSpPr>
        <p:spPr>
          <a:xfrm>
            <a:off x="8184232" y="3444315"/>
            <a:ext cx="18722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Πρότυπο 3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6 - Τίτλος">
            <a:extLst>
              <a:ext uri="{FF2B5EF4-FFF2-40B4-BE49-F238E27FC236}">
                <a16:creationId xmlns:a16="http://schemas.microsoft.com/office/drawing/2014/main" id="{F56424F4-08C3-4B5F-9587-AE948ACD4599}"/>
              </a:ext>
            </a:extLst>
          </p:cNvPr>
          <p:cNvSpPr txBox="1">
            <a:spLocks/>
          </p:cNvSpPr>
          <p:nvPr/>
        </p:nvSpPr>
        <p:spPr>
          <a:xfrm>
            <a:off x="633663" y="260591"/>
            <a:ext cx="1092467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Φλεγμονώδης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– Ιστολογική εικόνα (Ι)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4655840" y="3212976"/>
            <a:ext cx="53285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2 - TextBox"/>
          <p:cNvSpPr txBox="1"/>
          <p:nvPr/>
        </p:nvSpPr>
        <p:spPr>
          <a:xfrm>
            <a:off x="2279576" y="134076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4871864" y="1412777"/>
            <a:ext cx="52565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Χαλαρές ή συμπαγείς δέσμες </a:t>
            </a:r>
            <a:r>
              <a:rPr lang="el-GR" b="1" dirty="0"/>
              <a:t>ατρακτόμορφων κυττάρων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Προβάλλον φλεγμονώδες διήθημα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Χαλαρό έως </a:t>
            </a:r>
            <a:r>
              <a:rPr lang="el-GR" b="1" dirty="0" err="1"/>
              <a:t>μυξωματώδες</a:t>
            </a:r>
            <a:r>
              <a:rPr lang="el-GR" b="1" dirty="0"/>
              <a:t> στρώμα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Έκφραση </a:t>
            </a:r>
            <a:r>
              <a:rPr lang="en-US" dirty="0">
                <a:solidFill>
                  <a:schemeClr val="bg1"/>
                </a:solidFill>
              </a:rPr>
              <a:t>ALK</a:t>
            </a:r>
            <a:r>
              <a:rPr lang="el-GR" dirty="0">
                <a:solidFill>
                  <a:schemeClr val="bg1"/>
                </a:solidFill>
              </a:rPr>
              <a:t> (στο 60% των περιπτώσεων) (σπάνια </a:t>
            </a:r>
            <a:r>
              <a:rPr lang="en-US" dirty="0">
                <a:solidFill>
                  <a:schemeClr val="bg1"/>
                </a:solidFill>
              </a:rPr>
              <a:t>ROS1 </a:t>
            </a:r>
            <a:r>
              <a:rPr lang="el-GR" dirty="0">
                <a:solidFill>
                  <a:schemeClr val="bg1"/>
                </a:solidFill>
              </a:rPr>
              <a:t>ή </a:t>
            </a:r>
            <a:r>
              <a:rPr lang="en-US" dirty="0" err="1">
                <a:solidFill>
                  <a:schemeClr val="bg1"/>
                </a:solidFill>
              </a:rPr>
              <a:t>PanTRK</a:t>
            </a:r>
            <a:r>
              <a:rPr lang="el-GR" dirty="0"/>
              <a:t>)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8" name="6 - Τίτλος">
            <a:extLst>
              <a:ext uri="{FF2B5EF4-FFF2-40B4-BE49-F238E27FC236}">
                <a16:creationId xmlns:a16="http://schemas.microsoft.com/office/drawing/2014/main" id="{61BD632A-14ED-4018-97EF-CA397BA9393C}"/>
              </a:ext>
            </a:extLst>
          </p:cNvPr>
          <p:cNvSpPr txBox="1">
            <a:spLocks/>
          </p:cNvSpPr>
          <p:nvPr/>
        </p:nvSpPr>
        <p:spPr>
          <a:xfrm>
            <a:off x="633663" y="369151"/>
            <a:ext cx="1092467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Φλεγμονώδης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423592" y="620689"/>
            <a:ext cx="74168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Επιθετική ποικιλία </a:t>
            </a:r>
            <a:r>
              <a:rPr lang="el-GR" dirty="0"/>
              <a:t>φλεγμονώδους </a:t>
            </a:r>
            <a:r>
              <a:rPr lang="el-GR" dirty="0" err="1"/>
              <a:t>μυοϊνοβλαστικού</a:t>
            </a:r>
            <a:r>
              <a:rPr lang="el-GR" dirty="0"/>
              <a:t> όγκου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Προτίμηση για </a:t>
            </a:r>
            <a:r>
              <a:rPr lang="el-GR" b="1" dirty="0" err="1"/>
              <a:t>μεσεντέριο</a:t>
            </a:r>
            <a:r>
              <a:rPr lang="el-GR" b="1" dirty="0"/>
              <a:t> και επίπλουν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Παρουσία </a:t>
            </a:r>
            <a:r>
              <a:rPr lang="el-GR" b="1" dirty="0" err="1"/>
              <a:t>ευμεγέθων</a:t>
            </a:r>
            <a:r>
              <a:rPr lang="el-GR" b="1" dirty="0"/>
              <a:t> </a:t>
            </a:r>
            <a:r>
              <a:rPr lang="el-GR" b="1" dirty="0" err="1"/>
              <a:t>επιθηλιοειδών</a:t>
            </a:r>
            <a:r>
              <a:rPr lang="el-GR" b="1" dirty="0"/>
              <a:t>/</a:t>
            </a:r>
            <a:r>
              <a:rPr lang="el-GR" b="1" dirty="0" err="1"/>
              <a:t>ιστιοκυτταροειδομορφων</a:t>
            </a:r>
            <a:r>
              <a:rPr lang="el-GR" b="1" dirty="0"/>
              <a:t> κυττάρων με </a:t>
            </a:r>
            <a:r>
              <a:rPr lang="el-GR" b="1" dirty="0" err="1"/>
              <a:t>φυσσαλιδώδεις</a:t>
            </a:r>
            <a:r>
              <a:rPr lang="el-GR" b="1" dirty="0"/>
              <a:t> πυρήνες και εμφανές πυρήνιο, </a:t>
            </a:r>
            <a:r>
              <a:rPr lang="el-GR" b="1" dirty="0" err="1"/>
              <a:t>μυξοειδές</a:t>
            </a:r>
            <a:r>
              <a:rPr lang="el-GR" b="1" dirty="0"/>
              <a:t> στρώμα και συχνή παρουσία </a:t>
            </a:r>
            <a:r>
              <a:rPr lang="el-GR" b="1" dirty="0" err="1"/>
              <a:t>ουδετεροφίλων</a:t>
            </a:r>
            <a:r>
              <a:rPr lang="el-GR" b="1" dirty="0"/>
              <a:t> 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2639616" y="4077072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 10.3 A+B  </a:t>
            </a:r>
            <a:r>
              <a:rPr lang="en-US" dirty="0" err="1"/>
              <a:t>Hornick</a:t>
            </a:r>
            <a:r>
              <a:rPr lang="en-US" dirty="0"/>
              <a:t> 272</a:t>
            </a:r>
            <a:endParaRPr lang="el-GR" dirty="0"/>
          </a:p>
        </p:txBody>
      </p:sp>
      <p:pic>
        <p:nvPicPr>
          <p:cNvPr id="35842" name="Picture 2" descr="C:\Users\User\Desktop\Ινοβλστικός\10.3b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862080"/>
            <a:ext cx="4680520" cy="3491865"/>
          </a:xfrm>
          <a:prstGeom prst="rect">
            <a:avLst/>
          </a:prstGeom>
          <a:noFill/>
        </p:spPr>
      </p:pic>
      <p:pic>
        <p:nvPicPr>
          <p:cNvPr id="6" name="Picture 3" descr="C:\Users\User\Desktop\Ινοβλστικός\10.3a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2024" y="2889328"/>
            <a:ext cx="4257206" cy="3492000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8" name="6 - Τίτλος">
            <a:extLst>
              <a:ext uri="{FF2B5EF4-FFF2-40B4-BE49-F238E27FC236}">
                <a16:creationId xmlns:a16="http://schemas.microsoft.com/office/drawing/2014/main" id="{1DEBBE9F-3F74-44F3-BA36-8AF2FBDAF0F5}"/>
              </a:ext>
            </a:extLst>
          </p:cNvPr>
          <p:cNvSpPr txBox="1">
            <a:spLocks/>
          </p:cNvSpPr>
          <p:nvPr/>
        </p:nvSpPr>
        <p:spPr>
          <a:xfrm>
            <a:off x="633663" y="212472"/>
            <a:ext cx="1092467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φλεγμονώδες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Ορθογώνιο"/>
          <p:cNvSpPr/>
          <p:nvPr/>
        </p:nvSpPr>
        <p:spPr>
          <a:xfrm>
            <a:off x="3503712" y="5805264"/>
            <a:ext cx="44644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TextBox"/>
          <p:cNvSpPr txBox="1"/>
          <p:nvPr/>
        </p:nvSpPr>
        <p:spPr>
          <a:xfrm>
            <a:off x="2711624" y="9087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1.119 </a:t>
            </a:r>
            <a:r>
              <a:rPr lang="en-US" dirty="0"/>
              <a:t>who page 111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2423592" y="242088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1.118 who page 110</a:t>
            </a:r>
            <a:endParaRPr lang="el-GR" dirty="0"/>
          </a:p>
        </p:txBody>
      </p:sp>
      <p:sp>
        <p:nvSpPr>
          <p:cNvPr id="14" name="13 - TextBox"/>
          <p:cNvSpPr txBox="1"/>
          <p:nvPr/>
        </p:nvSpPr>
        <p:spPr>
          <a:xfrm>
            <a:off x="4583832" y="486916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 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3647728" y="5309627"/>
            <a:ext cx="4176464" cy="1510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lnSpc>
                <a:spcPts val="2150"/>
              </a:lnSpc>
              <a:spcBef>
                <a:spcPts val="100"/>
              </a:spcBef>
            </a:pPr>
            <a:r>
              <a:rPr lang="el-GR" dirty="0">
                <a:cs typeface="Calibri"/>
              </a:rPr>
              <a:t>SMA</a:t>
            </a:r>
            <a:r>
              <a:rPr lang="el-GR" spc="-15" dirty="0">
                <a:cs typeface="Calibri"/>
              </a:rPr>
              <a:t> </a:t>
            </a:r>
            <a:r>
              <a:rPr lang="el-GR" spc="-25" dirty="0">
                <a:cs typeface="Calibri"/>
              </a:rPr>
              <a:t>και</a:t>
            </a:r>
            <a:r>
              <a:rPr lang="el-GR" spc="-10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desmin</a:t>
            </a:r>
            <a:r>
              <a:rPr lang="el-GR" dirty="0">
                <a:cs typeface="Calibri"/>
              </a:rPr>
              <a:t>: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>
                <a:cs typeface="Arial"/>
              </a:rPr>
              <a:t>±</a:t>
            </a:r>
            <a:r>
              <a:rPr lang="el-GR" spc="-5" dirty="0">
                <a:cs typeface="Calibri"/>
              </a:rPr>
              <a:t>,</a:t>
            </a:r>
            <a:r>
              <a:rPr lang="el-GR" spc="-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CK:</a:t>
            </a:r>
            <a:r>
              <a:rPr lang="el-GR" spc="10" dirty="0">
                <a:cs typeface="Calibri"/>
              </a:rPr>
              <a:t> </a:t>
            </a:r>
            <a:r>
              <a:rPr lang="el-GR" dirty="0">
                <a:cs typeface="Calibri"/>
              </a:rPr>
              <a:t>+</a:t>
            </a:r>
            <a:r>
              <a:rPr lang="el-GR" spc="-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1/3</a:t>
            </a:r>
          </a:p>
          <a:p>
            <a:pPr marL="12700" algn="ctr">
              <a:lnSpc>
                <a:spcPts val="2150"/>
              </a:lnSpc>
              <a:spcBef>
                <a:spcPts val="100"/>
              </a:spcBef>
            </a:pPr>
            <a:endParaRPr lang="el-GR" dirty="0">
              <a:cs typeface="Calibri"/>
            </a:endParaRPr>
          </a:p>
          <a:p>
            <a:pPr marL="12700" algn="ctr">
              <a:lnSpc>
                <a:spcPts val="2150"/>
              </a:lnSpc>
            </a:pPr>
            <a:r>
              <a:rPr lang="el-GR" b="1" dirty="0">
                <a:solidFill>
                  <a:schemeClr val="bg1"/>
                </a:solidFill>
                <a:cs typeface="Calibri"/>
              </a:rPr>
              <a:t>ALK+ 60-70% </a:t>
            </a:r>
            <a:r>
              <a:rPr lang="el-GR" b="1" spc="5" dirty="0">
                <a:solidFill>
                  <a:schemeClr val="bg1"/>
                </a:solidFill>
                <a:cs typeface="Calibri"/>
              </a:rPr>
              <a:t>στα</a:t>
            </a:r>
            <a:r>
              <a:rPr lang="el-GR" b="1" spc="-15" dirty="0">
                <a:solidFill>
                  <a:schemeClr val="bg1"/>
                </a:solidFill>
                <a:cs typeface="Calibri"/>
              </a:rPr>
              <a:t> </a:t>
            </a:r>
            <a:r>
              <a:rPr lang="el-GR" b="1" spc="-5" dirty="0">
                <a:solidFill>
                  <a:schemeClr val="bg1"/>
                </a:solidFill>
                <a:cs typeface="Calibri"/>
              </a:rPr>
              <a:t>παιδία,</a:t>
            </a:r>
            <a:r>
              <a:rPr lang="el-GR" b="1" spc="-25" dirty="0">
                <a:solidFill>
                  <a:schemeClr val="bg1"/>
                </a:solidFill>
                <a:cs typeface="Calibri"/>
              </a:rPr>
              <a:t> </a:t>
            </a:r>
            <a:r>
              <a:rPr lang="el-GR" b="1" spc="-5" dirty="0">
                <a:solidFill>
                  <a:schemeClr val="bg1"/>
                </a:solidFill>
                <a:cs typeface="Calibri"/>
              </a:rPr>
              <a:t>&lt;50% </a:t>
            </a:r>
            <a:r>
              <a:rPr lang="el-GR" b="1" dirty="0">
                <a:solidFill>
                  <a:schemeClr val="bg1"/>
                </a:solidFill>
                <a:cs typeface="Calibri"/>
              </a:rPr>
              <a:t>στους</a:t>
            </a:r>
            <a:r>
              <a:rPr lang="el-GR" b="1" spc="-5" dirty="0">
                <a:solidFill>
                  <a:schemeClr val="bg1"/>
                </a:solidFill>
                <a:cs typeface="Calibri"/>
              </a:rPr>
              <a:t> </a:t>
            </a:r>
            <a:r>
              <a:rPr lang="el-GR" b="1" spc="-10" dirty="0">
                <a:solidFill>
                  <a:schemeClr val="bg1"/>
                </a:solidFill>
                <a:cs typeface="Calibri"/>
              </a:rPr>
              <a:t>ενήλικες</a:t>
            </a:r>
            <a:endParaRPr lang="el-GR" b="1" dirty="0">
              <a:solidFill>
                <a:schemeClr val="bg1"/>
              </a:solidFill>
              <a:cs typeface="Calibri"/>
            </a:endParaRPr>
          </a:p>
          <a:p>
            <a:pPr algn="ctr"/>
            <a:endParaRPr lang="el-GR" dirty="0"/>
          </a:p>
        </p:txBody>
      </p:sp>
      <p:pic>
        <p:nvPicPr>
          <p:cNvPr id="36867" name="Picture 3" descr="C:\Users\User\Desktop\Ινοβλστικός\10.4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836712"/>
            <a:ext cx="8567752" cy="3168352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1703512" y="3717033"/>
            <a:ext cx="43204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Διάχυτη </a:t>
            </a:r>
            <a:r>
              <a:rPr lang="el-GR" b="1" dirty="0" err="1"/>
              <a:t>κυτταροπλασματική</a:t>
            </a:r>
            <a:r>
              <a:rPr lang="el-GR" b="1" dirty="0"/>
              <a:t> έκφραση </a:t>
            </a:r>
            <a:r>
              <a:rPr lang="en-US" b="1" dirty="0"/>
              <a:t>ALK</a:t>
            </a:r>
            <a:r>
              <a:rPr lang="el-GR" b="1" dirty="0"/>
              <a:t> (</a:t>
            </a:r>
            <a:r>
              <a:rPr lang="en-US" b="1" dirty="0"/>
              <a:t>TPM3 – ALK </a:t>
            </a:r>
            <a:r>
              <a:rPr lang="el-GR" b="1" dirty="0"/>
              <a:t>σύντηξη)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5951984" y="3717033"/>
            <a:ext cx="439248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err="1"/>
              <a:t>Μεμβρανική</a:t>
            </a:r>
            <a:r>
              <a:rPr lang="el-GR" sz="1600" b="1" dirty="0"/>
              <a:t> πυρηνική έκφραση </a:t>
            </a:r>
            <a:r>
              <a:rPr lang="en-US" sz="1600" b="1" dirty="0"/>
              <a:t>ALK</a:t>
            </a:r>
            <a:r>
              <a:rPr lang="el-GR" sz="1600" b="1" dirty="0"/>
              <a:t> σε </a:t>
            </a:r>
            <a:r>
              <a:rPr lang="el-GR" sz="1600" b="1" dirty="0" err="1"/>
              <a:t>επιθηλιοειδές</a:t>
            </a:r>
            <a:r>
              <a:rPr lang="el-GR" sz="1600" b="1" dirty="0"/>
              <a:t> φλεγμονώδες </a:t>
            </a:r>
            <a:r>
              <a:rPr lang="el-GR" sz="1600" b="1" dirty="0" err="1"/>
              <a:t>μυοϊνοβλαστικό</a:t>
            </a:r>
            <a:r>
              <a:rPr lang="el-GR" sz="1600" b="1" dirty="0"/>
              <a:t> σάρκωμα</a:t>
            </a:r>
          </a:p>
        </p:txBody>
      </p:sp>
      <p:sp>
        <p:nvSpPr>
          <p:cNvPr id="16" name="15 - TextBox"/>
          <p:cNvSpPr txBox="1"/>
          <p:nvPr/>
        </p:nvSpPr>
        <p:spPr>
          <a:xfrm>
            <a:off x="7715672" y="6454498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</p:txBody>
      </p:sp>
      <p:sp>
        <p:nvSpPr>
          <p:cNvPr id="17" name="6 - Τίτλος">
            <a:extLst>
              <a:ext uri="{FF2B5EF4-FFF2-40B4-BE49-F238E27FC236}">
                <a16:creationId xmlns:a16="http://schemas.microsoft.com/office/drawing/2014/main" id="{AF730D7F-399D-4227-AF03-0241BD26053B}"/>
              </a:ext>
            </a:extLst>
          </p:cNvPr>
          <p:cNvSpPr txBox="1">
            <a:spLocks/>
          </p:cNvSpPr>
          <p:nvPr/>
        </p:nvSpPr>
        <p:spPr>
          <a:xfrm>
            <a:off x="855044" y="308312"/>
            <a:ext cx="1092467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Φλεγμονώδης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– Γονότυπος(Ι)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 - Τίτλος"/>
          <p:cNvSpPr txBox="1">
            <a:spLocks/>
          </p:cNvSpPr>
          <p:nvPr/>
        </p:nvSpPr>
        <p:spPr>
          <a:xfrm>
            <a:off x="1524000" y="92288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Φλεγμονώδης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– Γονότυπος (ΙΙ)</a:t>
            </a:r>
          </a:p>
        </p:txBody>
      </p:sp>
      <p:sp>
        <p:nvSpPr>
          <p:cNvPr id="4" name="object 3"/>
          <p:cNvSpPr txBox="1"/>
          <p:nvPr/>
        </p:nvSpPr>
        <p:spPr>
          <a:xfrm>
            <a:off x="4727848" y="692696"/>
            <a:ext cx="5832648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Α</a:t>
            </a:r>
            <a:r>
              <a:rPr b="1" spc="-5" dirty="0" err="1">
                <a:cs typeface="Calibri"/>
              </a:rPr>
              <a:t>ναδιατάξεις</a:t>
            </a:r>
            <a:r>
              <a:rPr b="1" spc="-3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γονιδίου</a:t>
            </a:r>
            <a:r>
              <a:rPr b="1" spc="-15" dirty="0">
                <a:cs typeface="Calibri"/>
              </a:rPr>
              <a:t> </a:t>
            </a:r>
            <a:r>
              <a:rPr b="1" dirty="0">
                <a:cs typeface="Calibri"/>
              </a:rPr>
              <a:t>ALK</a:t>
            </a:r>
            <a:r>
              <a:rPr lang="el-GR" b="1" dirty="0">
                <a:cs typeface="Calibri"/>
              </a:rPr>
              <a:t> </a:t>
            </a:r>
            <a:r>
              <a:rPr b="1" spc="5" dirty="0" err="1">
                <a:cs typeface="Calibri"/>
              </a:rPr>
              <a:t>στα</a:t>
            </a:r>
            <a:r>
              <a:rPr b="1" spc="-20" dirty="0">
                <a:cs typeface="Calibri"/>
              </a:rPr>
              <a:t> </a:t>
            </a:r>
            <a:r>
              <a:rPr b="1" spc="-5" dirty="0">
                <a:cs typeface="Calibri"/>
              </a:rPr>
              <a:t>παιδιά,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ασυνήθεις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σε</a:t>
            </a:r>
            <a:r>
              <a:rPr b="1" spc="-10" dirty="0">
                <a:cs typeface="Calibri"/>
              </a:rPr>
              <a:t> </a:t>
            </a:r>
            <a:r>
              <a:rPr b="1" spc="-5" dirty="0">
                <a:cs typeface="Calibri"/>
              </a:rPr>
              <a:t>ενήλικες</a:t>
            </a:r>
            <a:r>
              <a:rPr b="1" spc="-15" dirty="0">
                <a:cs typeface="Calibri"/>
              </a:rPr>
              <a:t> </a:t>
            </a:r>
            <a:r>
              <a:rPr b="1" spc="-5" dirty="0">
                <a:cs typeface="Calibri"/>
              </a:rPr>
              <a:t>&gt;40</a:t>
            </a:r>
            <a:r>
              <a:rPr b="1" spc="-1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ετών</a:t>
            </a:r>
            <a:endParaRPr lang="el-GR" b="1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lang="el-GR" b="1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Ποικίλα </a:t>
            </a:r>
            <a:r>
              <a:rPr lang="en-US" b="1" dirty="0">
                <a:cs typeface="Calibri"/>
              </a:rPr>
              <a:t>partner </a:t>
            </a:r>
            <a:r>
              <a:rPr lang="el-GR" b="1" dirty="0">
                <a:cs typeface="Calibri"/>
              </a:rPr>
              <a:t>γονίδια         πρότυπο </a:t>
            </a:r>
            <a:r>
              <a:rPr lang="el-GR" b="1" dirty="0" err="1">
                <a:cs typeface="Calibri"/>
              </a:rPr>
              <a:t>ανοσοχρώσης</a:t>
            </a:r>
            <a:endParaRPr lang="el-GR" b="1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lang="el-GR" b="1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Στο </a:t>
            </a:r>
            <a:r>
              <a:rPr lang="el-GR" b="1" spc="-5" dirty="0" err="1">
                <a:cs typeface="Calibri"/>
              </a:rPr>
              <a:t>επιθηλιοειδές</a:t>
            </a:r>
            <a:r>
              <a:rPr lang="el-GR" b="1" spc="-5" dirty="0">
                <a:cs typeface="Calibri"/>
              </a:rPr>
              <a:t> φλεγμονώδες </a:t>
            </a:r>
            <a:r>
              <a:rPr lang="el-GR" b="1" spc="-5" dirty="0" err="1">
                <a:cs typeface="Calibri"/>
              </a:rPr>
              <a:t>μυοϊνοβλαστικό</a:t>
            </a:r>
            <a:r>
              <a:rPr lang="el-GR" b="1" spc="-5" dirty="0">
                <a:cs typeface="Calibri"/>
              </a:rPr>
              <a:t> σάρκωμα συνήθως </a:t>
            </a:r>
            <a:r>
              <a:rPr lang="en-US" b="1" spc="-5" dirty="0">
                <a:cs typeface="Calibri"/>
              </a:rPr>
              <a:t>RANBP2 – ALK </a:t>
            </a:r>
            <a:r>
              <a:rPr lang="el-GR" b="1" spc="-5" dirty="0">
                <a:cs typeface="Calibri"/>
              </a:rPr>
              <a:t>ή </a:t>
            </a:r>
            <a:r>
              <a:rPr lang="en-US" b="1" spc="-5" dirty="0">
                <a:cs typeface="Calibri"/>
              </a:rPr>
              <a:t>RRBP1 – ALK</a:t>
            </a:r>
            <a:endParaRPr lang="el-GR" b="1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lang="el-GR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spc="-5" dirty="0">
                <a:cs typeface="Calibri"/>
              </a:rPr>
              <a:t>ALK:</a:t>
            </a:r>
            <a:r>
              <a:rPr lang="el-GR" spc="-5" dirty="0">
                <a:cs typeface="Calibri"/>
              </a:rPr>
              <a:t> Διάχυτο ή κοκκιώδες </a:t>
            </a:r>
            <a:r>
              <a:rPr lang="el-GR" spc="-5" dirty="0" err="1">
                <a:cs typeface="Calibri"/>
              </a:rPr>
              <a:t>κυτταροπλασματικό</a:t>
            </a:r>
            <a:r>
              <a:rPr lang="el-GR" spc="-5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περιπυρηνικό</a:t>
            </a:r>
            <a:r>
              <a:rPr lang="el-GR" spc="-5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κυτταροπλασματικό</a:t>
            </a:r>
            <a:r>
              <a:rPr lang="el-GR" spc="-5" dirty="0">
                <a:cs typeface="Calibri"/>
              </a:rPr>
              <a:t> ή </a:t>
            </a:r>
            <a:r>
              <a:rPr lang="el-GR" spc="-5" dirty="0" err="1">
                <a:cs typeface="Calibri"/>
              </a:rPr>
              <a:t>μεμβρανικό</a:t>
            </a:r>
            <a:r>
              <a:rPr lang="el-GR" spc="-5" dirty="0">
                <a:cs typeface="Calibri"/>
              </a:rPr>
              <a:t> </a:t>
            </a:r>
            <a:r>
              <a:rPr lang="el-GR" spc="-5" dirty="0" err="1">
                <a:cs typeface="Calibri"/>
              </a:rPr>
              <a:t>πυτηνικό</a:t>
            </a:r>
            <a:endParaRPr lang="el-GR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lang="el-GR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n-US" b="1" spc="-5" dirty="0">
                <a:cs typeface="Calibri"/>
              </a:rPr>
              <a:t>ROS1 </a:t>
            </a:r>
            <a:r>
              <a:rPr lang="el-GR" b="1" spc="-5" dirty="0">
                <a:cs typeface="Calibri"/>
              </a:rPr>
              <a:t>και </a:t>
            </a:r>
            <a:r>
              <a:rPr lang="en-US" b="1" spc="-5" dirty="0">
                <a:cs typeface="Calibri"/>
              </a:rPr>
              <a:t>NTRK3 </a:t>
            </a:r>
            <a:r>
              <a:rPr lang="el-GR" b="1" spc="-5" dirty="0">
                <a:cs typeface="Calibri"/>
              </a:rPr>
              <a:t>αναδιατάξεις σε 5-10% των περιπτώσεων που είναι </a:t>
            </a:r>
            <a:r>
              <a:rPr lang="en-US" b="1" spc="-5" dirty="0">
                <a:cs typeface="Calibri"/>
              </a:rPr>
              <a:t>ALK</a:t>
            </a:r>
            <a:r>
              <a:rPr lang="el-GR" b="1" spc="-5" dirty="0">
                <a:cs typeface="Calibri"/>
              </a:rPr>
              <a:t> αρνητικές</a:t>
            </a: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endParaRPr lang="el-GR" spc="-5" dirty="0">
              <a:cs typeface="Calibri"/>
            </a:endParaRPr>
          </a:p>
          <a:p>
            <a:pPr marL="269875" indent="-257175">
              <a:buClr>
                <a:schemeClr val="accent1"/>
              </a:buClr>
              <a:buFont typeface="Arial" pitchFamily="34" charset="0"/>
              <a:buChar char="•"/>
            </a:pPr>
            <a:r>
              <a:rPr lang="el-GR" spc="-5" dirty="0">
                <a:cs typeface="Calibri"/>
              </a:rPr>
              <a:t>Πολύ σπάνια </a:t>
            </a:r>
            <a:r>
              <a:rPr lang="en-US" spc="-5" dirty="0">
                <a:cs typeface="Calibri"/>
              </a:rPr>
              <a:t>RET </a:t>
            </a:r>
            <a:r>
              <a:rPr lang="el-GR" spc="-5" dirty="0">
                <a:cs typeface="Calibri"/>
              </a:rPr>
              <a:t>ή </a:t>
            </a:r>
            <a:r>
              <a:rPr lang="en-US" spc="-5" dirty="0">
                <a:cs typeface="Calibri"/>
              </a:rPr>
              <a:t>PDGFRB</a:t>
            </a:r>
            <a:r>
              <a:rPr lang="el-GR" spc="-5" dirty="0">
                <a:cs typeface="Calibri"/>
              </a:rPr>
              <a:t> αναδιατάξεις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423592" y="6206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Μοριακά ευρήματα:</a:t>
            </a:r>
          </a:p>
        </p:txBody>
      </p:sp>
      <p:cxnSp>
        <p:nvCxnSpPr>
          <p:cNvPr id="9" name="8 - Ευθύγραμμο βέλος σύνδεσης"/>
          <p:cNvCxnSpPr/>
          <p:nvPr/>
        </p:nvCxnSpPr>
        <p:spPr>
          <a:xfrm>
            <a:off x="7355632" y="1681557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TextBox"/>
          <p:cNvSpPr txBox="1"/>
          <p:nvPr/>
        </p:nvSpPr>
        <p:spPr>
          <a:xfrm>
            <a:off x="1487488" y="561304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Θεραπευτική σημασία των  :    μοριακών ευρημάτων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4655840" y="5613047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 err="1"/>
              <a:t>Στοχευτική</a:t>
            </a:r>
            <a:r>
              <a:rPr lang="el-GR" dirty="0"/>
              <a:t> θεραπεία με </a:t>
            </a:r>
            <a:r>
              <a:rPr lang="en-US" dirty="0"/>
              <a:t>TKIs</a:t>
            </a:r>
            <a:r>
              <a:rPr lang="el-GR" dirty="0"/>
              <a:t> σε περιπτώσεις με αναδιατάξεις </a:t>
            </a:r>
            <a:r>
              <a:rPr lang="en-US" dirty="0"/>
              <a:t>ALK </a:t>
            </a:r>
            <a:r>
              <a:rPr lang="el-GR" dirty="0"/>
              <a:t>ή </a:t>
            </a:r>
            <a:r>
              <a:rPr lang="en-US" dirty="0"/>
              <a:t>ROS</a:t>
            </a:r>
            <a:r>
              <a:rPr lang="el-GR" dirty="0"/>
              <a:t>1 ή με </a:t>
            </a:r>
            <a:r>
              <a:rPr lang="en-US" dirty="0"/>
              <a:t>NTRK</a:t>
            </a:r>
            <a:r>
              <a:rPr lang="el-GR" dirty="0"/>
              <a:t> αναστολείς επί παρουσίας </a:t>
            </a:r>
            <a:r>
              <a:rPr lang="en-US" dirty="0"/>
              <a:t>NTRK3 </a:t>
            </a:r>
            <a:r>
              <a:rPr lang="el-GR" dirty="0"/>
              <a:t>αναδιατάξεων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2207568" y="1484785"/>
            <a:ext cx="8136904" cy="44576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spcBef>
                <a:spcPts val="100"/>
              </a:spcBef>
            </a:pPr>
            <a:r>
              <a:rPr lang="el-GR" b="1" dirty="0" err="1">
                <a:solidFill>
                  <a:schemeClr val="accent1"/>
                </a:solidFill>
                <a:cs typeface="Calibri"/>
              </a:rPr>
              <a:t>Όρισμος</a:t>
            </a:r>
            <a:r>
              <a:rPr lang="el-GR" b="1" dirty="0">
                <a:solidFill>
                  <a:schemeClr val="accent1"/>
                </a:solidFill>
                <a:cs typeface="Calibri"/>
              </a:rPr>
              <a:t>: </a:t>
            </a:r>
            <a:r>
              <a:rPr lang="el-GR" b="1" dirty="0">
                <a:cs typeface="Calibri"/>
              </a:rPr>
              <a:t>Σπανίως </a:t>
            </a:r>
            <a:r>
              <a:rPr lang="el-GR" b="1" dirty="0" err="1">
                <a:cs typeface="Calibri"/>
              </a:rPr>
              <a:t>μεθιστάμενο</a:t>
            </a:r>
            <a:r>
              <a:rPr lang="el-GR" b="1" dirty="0">
                <a:cs typeface="Calibri"/>
              </a:rPr>
              <a:t> νεόπλασμα, συχνά με χαρακτηριστικά ινωμάτωσης </a:t>
            </a:r>
            <a:r>
              <a:rPr lang="el-GR" b="1" dirty="0" err="1">
                <a:cs typeface="Calibri"/>
              </a:rPr>
              <a:t>δεσμοειδούς</a:t>
            </a:r>
            <a:r>
              <a:rPr lang="el-GR" b="1" dirty="0">
                <a:cs typeface="Calibri"/>
              </a:rPr>
              <a:t> τύπου, το οποίο αναπτύσσεται κυρίως σε κεφαλή – τράχηλο.</a:t>
            </a:r>
          </a:p>
          <a:p>
            <a:pPr marL="89535">
              <a:spcBef>
                <a:spcPts val="100"/>
              </a:spcBef>
            </a:pPr>
            <a:endParaRPr dirty="0">
              <a:cs typeface="Calibri"/>
            </a:endParaRPr>
          </a:p>
          <a:p>
            <a:pPr marL="38100" marR="30480"/>
            <a:r>
              <a:rPr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40" dirty="0">
                <a:solidFill>
                  <a:schemeClr val="accent1"/>
                </a:solidFill>
                <a:cs typeface="Calibri"/>
              </a:rPr>
              <a:t> </a:t>
            </a:r>
            <a:r>
              <a:rPr spc="-5" dirty="0" err="1">
                <a:cs typeface="Calibri"/>
              </a:rPr>
              <a:t>κεφαλή</a:t>
            </a:r>
            <a:r>
              <a:rPr spc="-30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spc="-5" dirty="0">
                <a:cs typeface="Calibri"/>
              </a:rPr>
              <a:t> τράχηλος</a:t>
            </a:r>
            <a:r>
              <a:rPr spc="-25" dirty="0">
                <a:cs typeface="Calibri"/>
              </a:rPr>
              <a:t> </a:t>
            </a:r>
            <a:r>
              <a:rPr spc="-5" dirty="0">
                <a:cs typeface="Calibri"/>
              </a:rPr>
              <a:t>(ιδιαίτερα</a:t>
            </a:r>
            <a:r>
              <a:rPr spc="-25" dirty="0">
                <a:cs typeface="Calibri"/>
              </a:rPr>
              <a:t> </a:t>
            </a:r>
            <a:r>
              <a:rPr spc="-10" dirty="0">
                <a:cs typeface="Calibri"/>
              </a:rPr>
              <a:t>γλώσσα, </a:t>
            </a:r>
            <a:r>
              <a:rPr spc="-395" dirty="0">
                <a:cs typeface="Calibri"/>
              </a:rPr>
              <a:t> </a:t>
            </a:r>
            <a:r>
              <a:rPr dirty="0">
                <a:cs typeface="Calibri"/>
              </a:rPr>
              <a:t>στοματική</a:t>
            </a:r>
            <a:r>
              <a:rPr spc="-35" dirty="0">
                <a:cs typeface="Calibri"/>
              </a:rPr>
              <a:t> </a:t>
            </a:r>
            <a:r>
              <a:rPr spc="-10" dirty="0">
                <a:cs typeface="Calibri"/>
              </a:rPr>
              <a:t>κοιλότητα),</a:t>
            </a:r>
            <a:r>
              <a:rPr spc="-20" dirty="0">
                <a:cs typeface="Calibri"/>
              </a:rPr>
              <a:t> </a:t>
            </a:r>
            <a:r>
              <a:rPr lang="el-GR" spc="-20" dirty="0">
                <a:cs typeface="Calibri"/>
              </a:rPr>
              <a:t>άκρα, </a:t>
            </a:r>
            <a:r>
              <a:rPr spc="-5" dirty="0" err="1">
                <a:cs typeface="Calibri"/>
              </a:rPr>
              <a:t>σπάνια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δέρμα</a:t>
            </a:r>
            <a:r>
              <a:rPr spc="-35" dirty="0">
                <a:cs typeface="Calibri"/>
              </a:rPr>
              <a:t> </a:t>
            </a:r>
            <a:r>
              <a:rPr spc="-20" dirty="0" err="1">
                <a:cs typeface="Calibri"/>
              </a:rPr>
              <a:t>και</a:t>
            </a:r>
            <a:r>
              <a:rPr spc="5" dirty="0">
                <a:cs typeface="Calibri"/>
              </a:rPr>
              <a:t> </a:t>
            </a:r>
            <a:r>
              <a:rPr lang="el-GR" spc="5" dirty="0">
                <a:cs typeface="Calibri"/>
              </a:rPr>
              <a:t> </a:t>
            </a:r>
            <a:r>
              <a:rPr spc="-5" dirty="0">
                <a:cs typeface="Calibri"/>
              </a:rPr>
              <a:t>ΓΕΣ.</a:t>
            </a:r>
            <a:endParaRPr lang="el-GR" spc="-5" dirty="0">
              <a:cs typeface="Calibri"/>
            </a:endParaRPr>
          </a:p>
          <a:p>
            <a:pPr marL="38100" marR="30480"/>
            <a:endParaRPr dirty="0">
              <a:cs typeface="Calibri"/>
            </a:endParaRPr>
          </a:p>
          <a:p>
            <a:pPr marL="38100"/>
            <a:r>
              <a:rPr b="1" dirty="0">
                <a:cs typeface="Calibri"/>
              </a:rPr>
              <a:t>Υποδόριο</a:t>
            </a:r>
            <a:r>
              <a:rPr b="1" spc="-20" dirty="0">
                <a:cs typeface="Calibri"/>
              </a:rPr>
              <a:t> και</a:t>
            </a:r>
            <a:r>
              <a:rPr b="1" spc="-30" dirty="0">
                <a:cs typeface="Calibri"/>
              </a:rPr>
              <a:t> </a:t>
            </a:r>
            <a:r>
              <a:rPr b="1" dirty="0">
                <a:cs typeface="Calibri"/>
              </a:rPr>
              <a:t>εν</a:t>
            </a:r>
            <a:r>
              <a:rPr b="1" spc="-5" dirty="0">
                <a:cs typeface="Calibri"/>
              </a:rPr>
              <a:t> τω </a:t>
            </a:r>
            <a:r>
              <a:rPr b="1" dirty="0">
                <a:cs typeface="Calibri"/>
              </a:rPr>
              <a:t>βάθει</a:t>
            </a:r>
            <a:r>
              <a:rPr b="1" spc="-25" dirty="0">
                <a:cs typeface="Calibri"/>
              </a:rPr>
              <a:t> </a:t>
            </a:r>
            <a:r>
              <a:rPr b="1" spc="-15" dirty="0" err="1">
                <a:cs typeface="Calibri"/>
              </a:rPr>
              <a:t>μαλακά</a:t>
            </a:r>
            <a:r>
              <a:rPr b="1" spc="-2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μόρια</a:t>
            </a:r>
            <a:endParaRPr lang="el-GR" b="1" spc="-5" dirty="0">
              <a:cs typeface="Calibri"/>
            </a:endParaRPr>
          </a:p>
          <a:p>
            <a:pPr marL="38100"/>
            <a:endParaRPr dirty="0">
              <a:cs typeface="Calibri"/>
            </a:endParaRPr>
          </a:p>
          <a:p>
            <a:pPr marL="38100"/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spc="-1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dirty="0">
                <a:cs typeface="Calibri"/>
              </a:rPr>
              <a:t>ανώδυνος,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αργά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διογκούμενος</a:t>
            </a:r>
            <a:r>
              <a:rPr spc="-20" dirty="0">
                <a:cs typeface="Calibri"/>
              </a:rPr>
              <a:t> </a:t>
            </a:r>
            <a:r>
              <a:rPr spc="-10" dirty="0">
                <a:cs typeface="Calibri"/>
              </a:rPr>
              <a:t>όγκος,</a:t>
            </a:r>
            <a:endParaRPr dirty="0">
              <a:cs typeface="Calibri"/>
            </a:endParaRPr>
          </a:p>
          <a:p>
            <a:pPr marL="38100"/>
            <a:r>
              <a:rPr spc="-5" dirty="0">
                <a:cs typeface="Calibri"/>
              </a:rPr>
              <a:t>ασαφή</a:t>
            </a:r>
            <a:r>
              <a:rPr spc="-40" dirty="0">
                <a:cs typeface="Calibri"/>
              </a:rPr>
              <a:t> </a:t>
            </a:r>
            <a:r>
              <a:rPr dirty="0">
                <a:cs typeface="Calibri"/>
              </a:rPr>
              <a:t>όρια,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1,5-12</a:t>
            </a:r>
            <a:r>
              <a:rPr spc="-20" dirty="0">
                <a:cs typeface="Calibri"/>
              </a:rPr>
              <a:t> </a:t>
            </a:r>
            <a:r>
              <a:rPr dirty="0" err="1">
                <a:cs typeface="Calibri"/>
              </a:rPr>
              <a:t>εκ</a:t>
            </a:r>
            <a:r>
              <a:rPr dirty="0">
                <a:cs typeface="Calibri"/>
              </a:rPr>
              <a:t>.</a:t>
            </a:r>
            <a:endParaRPr lang="el-GR" dirty="0">
              <a:cs typeface="Calibri"/>
            </a:endParaRPr>
          </a:p>
          <a:p>
            <a:pPr marL="38100"/>
            <a:endParaRPr dirty="0">
              <a:cs typeface="Calibri"/>
            </a:endParaRPr>
          </a:p>
          <a:p>
            <a:pPr marL="38100" marR="1974850">
              <a:spcBef>
                <a:spcPts val="5"/>
              </a:spcBef>
            </a:pP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30" dirty="0">
                <a:solidFill>
                  <a:schemeClr val="accent1"/>
                </a:solidFill>
                <a:cs typeface="Calibri"/>
              </a:rPr>
              <a:t> </a:t>
            </a:r>
            <a:r>
              <a:rPr spc="-10" dirty="0">
                <a:cs typeface="Calibri"/>
              </a:rPr>
              <a:t>κυρίως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ενήλικες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(4</a:t>
            </a:r>
            <a:r>
              <a:rPr baseline="25462" dirty="0">
                <a:cs typeface="Calibri"/>
              </a:rPr>
              <a:t>η</a:t>
            </a:r>
            <a:r>
              <a:rPr spc="202" baseline="25462" dirty="0">
                <a:cs typeface="Calibri"/>
              </a:rPr>
              <a:t> </a:t>
            </a:r>
            <a:r>
              <a:rPr spc="-10" dirty="0">
                <a:cs typeface="Calibri"/>
              </a:rPr>
              <a:t>δεκαετία) </a:t>
            </a:r>
            <a:r>
              <a:rPr spc="-390" dirty="0">
                <a:cs typeface="Calibri"/>
              </a:rPr>
              <a:t> </a:t>
            </a:r>
            <a:endParaRPr lang="el-GR" spc="-390" dirty="0">
              <a:cs typeface="Calibri"/>
            </a:endParaRPr>
          </a:p>
          <a:p>
            <a:pPr marL="38100" marR="1974850">
              <a:spcBef>
                <a:spcPts val="5"/>
              </a:spcBef>
            </a:pPr>
            <a:endParaRPr lang="el-GR" spc="-390" dirty="0">
              <a:cs typeface="Calibri"/>
            </a:endParaRPr>
          </a:p>
          <a:p>
            <a:pPr marL="38100" marR="1974850">
              <a:spcBef>
                <a:spcPts val="5"/>
              </a:spcBef>
            </a:pPr>
            <a:r>
              <a:rPr lang="el-GR"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Μακροσκοπικά: </a:t>
            </a:r>
            <a:r>
              <a:rPr lang="el-GR" spc="-10" dirty="0">
                <a:uFill>
                  <a:solidFill>
                    <a:srgbClr val="D9D9D9"/>
                  </a:solidFill>
                </a:uFill>
                <a:cs typeface="Calibri"/>
              </a:rPr>
              <a:t>Αλλοίωση με ασαφή όρια</a:t>
            </a:r>
          </a:p>
          <a:p>
            <a:pPr marL="38100" marR="1974850">
              <a:spcBef>
                <a:spcPts val="5"/>
              </a:spcBef>
            </a:pPr>
            <a:endParaRPr dirty="0">
              <a:cs typeface="Calibri"/>
            </a:endParaRPr>
          </a:p>
          <a:p>
            <a:pPr marL="38100"/>
            <a:r>
              <a:rPr spc="-30" dirty="0">
                <a:cs typeface="Calibri"/>
              </a:rPr>
              <a:t>Τοπικές</a:t>
            </a:r>
            <a:r>
              <a:rPr spc="-10" dirty="0">
                <a:cs typeface="Calibri"/>
              </a:rPr>
              <a:t> </a:t>
            </a:r>
            <a:r>
              <a:rPr spc="-5" dirty="0">
                <a:cs typeface="Calibri"/>
              </a:rPr>
              <a:t>υποτροπές,</a:t>
            </a:r>
            <a:r>
              <a:rPr spc="-30" dirty="0">
                <a:cs typeface="Calibri"/>
              </a:rPr>
              <a:t> </a:t>
            </a:r>
            <a:r>
              <a:rPr spc="-5" dirty="0">
                <a:cs typeface="Calibri"/>
              </a:rPr>
              <a:t>σπάνιες</a:t>
            </a:r>
            <a:r>
              <a:rPr spc="-15" dirty="0">
                <a:cs typeface="Calibri"/>
              </a:rPr>
              <a:t> </a:t>
            </a:r>
            <a:r>
              <a:rPr spc="-5" dirty="0">
                <a:cs typeface="Calibri"/>
              </a:rPr>
              <a:t>μεταστάσεις</a:t>
            </a:r>
            <a:endParaRPr dirty="0">
              <a:cs typeface="Calibri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6" name="7 - Τίτλος">
            <a:extLst>
              <a:ext uri="{FF2B5EF4-FFF2-40B4-BE49-F238E27FC236}">
                <a16:creationId xmlns:a16="http://schemas.microsoft.com/office/drawing/2014/main" id="{E436DFF1-D5BB-4C40-B7BF-EEBE7C8FA5B0}"/>
              </a:ext>
            </a:extLst>
          </p:cNvPr>
          <p:cNvSpPr txBox="1">
            <a:spLocks/>
          </p:cNvSpPr>
          <p:nvPr/>
        </p:nvSpPr>
        <p:spPr>
          <a:xfrm>
            <a:off x="1548244" y="208622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5560" y="4653137"/>
            <a:ext cx="8208912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3" indent="-347663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Π</a:t>
            </a:r>
            <a:r>
              <a:rPr b="1" spc="-5" dirty="0" err="1">
                <a:cs typeface="Calibri"/>
              </a:rPr>
              <a:t>οικίλο</a:t>
            </a:r>
            <a:r>
              <a:rPr b="1" spc="-25" dirty="0">
                <a:cs typeface="Calibri"/>
              </a:rPr>
              <a:t> </a:t>
            </a:r>
            <a:r>
              <a:rPr b="1" spc="-10" dirty="0">
                <a:cs typeface="Calibri"/>
              </a:rPr>
              <a:t>κολλαγονώδες</a:t>
            </a:r>
            <a:r>
              <a:rPr b="1" spc="-25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-15" dirty="0">
                <a:cs typeface="Calibri"/>
              </a:rPr>
              <a:t> </a:t>
            </a:r>
            <a:r>
              <a:rPr lang="el-GR" b="1" spc="-5" dirty="0" err="1">
                <a:cs typeface="Calibri"/>
              </a:rPr>
              <a:t>υαλοειδοποιημένο</a:t>
            </a:r>
            <a:r>
              <a:rPr b="1" spc="-15" dirty="0">
                <a:cs typeface="Calibri"/>
              </a:rPr>
              <a:t> </a:t>
            </a:r>
            <a:r>
              <a:rPr b="1" dirty="0" err="1">
                <a:cs typeface="Calibri"/>
              </a:rPr>
              <a:t>στρώμα</a:t>
            </a:r>
            <a:endParaRPr lang="el-GR" b="1" dirty="0">
              <a:cs typeface="Calibri"/>
            </a:endParaRPr>
          </a:p>
          <a:p>
            <a:pPr marL="360363" indent="-347663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dirty="0">
                <a:cs typeface="Calibri"/>
              </a:rPr>
              <a:t>Διήθηση γραμμωτού μυός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Μ</a:t>
            </a:r>
            <a:r>
              <a:rPr b="1" spc="-5" dirty="0" err="1">
                <a:cs typeface="Calibri"/>
              </a:rPr>
              <a:t>έτρια</a:t>
            </a:r>
            <a:r>
              <a:rPr b="1" spc="10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κυτταροβρίθεια</a:t>
            </a:r>
            <a:endParaRPr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spc="-5" dirty="0">
                <a:cs typeface="Calibri"/>
              </a:rPr>
              <a:t>Α</a:t>
            </a:r>
            <a:r>
              <a:rPr b="1" spc="-5" dirty="0" err="1">
                <a:cs typeface="Calibri"/>
              </a:rPr>
              <a:t>τρακτοειδή</a:t>
            </a:r>
            <a:r>
              <a:rPr b="1" spc="-25" dirty="0">
                <a:cs typeface="Calibri"/>
              </a:rPr>
              <a:t> </a:t>
            </a:r>
            <a:r>
              <a:rPr b="1" spc="-5" dirty="0">
                <a:cs typeface="Calibri"/>
              </a:rPr>
              <a:t>κύτταρα</a:t>
            </a:r>
            <a:r>
              <a:rPr b="1" spc="-15" dirty="0">
                <a:cs typeface="Calibri"/>
              </a:rPr>
              <a:t> </a:t>
            </a:r>
            <a:r>
              <a:rPr b="1" dirty="0">
                <a:cs typeface="Calibri"/>
              </a:rPr>
              <a:t>με</a:t>
            </a:r>
            <a:r>
              <a:rPr b="1" spc="-15" dirty="0">
                <a:cs typeface="Calibri"/>
              </a:rPr>
              <a:t> </a:t>
            </a:r>
            <a:r>
              <a:rPr b="1" spc="-5" dirty="0">
                <a:cs typeface="Calibri"/>
              </a:rPr>
              <a:t>ασαφές</a:t>
            </a:r>
            <a:r>
              <a:rPr b="1" spc="20" dirty="0">
                <a:cs typeface="Calibri"/>
              </a:rPr>
              <a:t> </a:t>
            </a:r>
            <a:r>
              <a:rPr b="1" spc="-5" dirty="0">
                <a:cs typeface="Calibri"/>
              </a:rPr>
              <a:t>δεσμιδωτό</a:t>
            </a:r>
            <a:r>
              <a:rPr b="1" spc="-30" dirty="0">
                <a:cs typeface="Calibri"/>
              </a:rPr>
              <a:t> </a:t>
            </a:r>
            <a:r>
              <a:rPr b="1" dirty="0">
                <a:cs typeface="Calibri"/>
              </a:rPr>
              <a:t>ή</a:t>
            </a:r>
            <a:r>
              <a:rPr b="1" spc="-5" dirty="0">
                <a:cs typeface="Calibri"/>
              </a:rPr>
              <a:t> </a:t>
            </a:r>
            <a:r>
              <a:rPr b="1" dirty="0" err="1">
                <a:cs typeface="Calibri"/>
              </a:rPr>
              <a:t>στροβιλοειδές</a:t>
            </a:r>
            <a:r>
              <a:rPr b="1" spc="-25" dirty="0">
                <a:cs typeface="Calibri"/>
              </a:rPr>
              <a:t> </a:t>
            </a:r>
            <a:r>
              <a:rPr b="1" dirty="0" err="1">
                <a:cs typeface="Calibri"/>
              </a:rPr>
              <a:t>πρότυπο</a:t>
            </a:r>
            <a:endParaRPr b="1" dirty="0">
              <a:cs typeface="Calibri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2927648" y="112474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3.93 Α+</a:t>
            </a:r>
            <a:r>
              <a:rPr lang="en-US" dirty="0"/>
              <a:t>D </a:t>
            </a:r>
            <a:r>
              <a:rPr lang="en-US" dirty="0" err="1"/>
              <a:t>hornick</a:t>
            </a:r>
            <a:r>
              <a:rPr lang="en-US" dirty="0"/>
              <a:t> page 85</a:t>
            </a:r>
            <a:endParaRPr lang="el-GR" dirty="0"/>
          </a:p>
        </p:txBody>
      </p:sp>
      <p:pic>
        <p:nvPicPr>
          <p:cNvPr id="39938" name="Picture 2" descr="C:\Users\User\Desktop\Ινοβλστικός\3.93d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4704"/>
            <a:ext cx="4499992" cy="3240360"/>
          </a:xfrm>
          <a:prstGeom prst="rect">
            <a:avLst/>
          </a:prstGeom>
          <a:noFill/>
        </p:spPr>
      </p:pic>
      <p:pic>
        <p:nvPicPr>
          <p:cNvPr id="39939" name="Picture 3" descr="C:\Users\User\Desktop\Ινοβλστικός\3.93a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008" y="764704"/>
            <a:ext cx="4477892" cy="324036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501244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7 - Τίτλος">
            <a:extLst>
              <a:ext uri="{FF2B5EF4-FFF2-40B4-BE49-F238E27FC236}">
                <a16:creationId xmlns:a16="http://schemas.microsoft.com/office/drawing/2014/main" id="{F56D5985-4C86-4D07-A567-7345F607E812}"/>
              </a:ext>
            </a:extLst>
          </p:cNvPr>
          <p:cNvSpPr txBox="1">
            <a:spLocks/>
          </p:cNvSpPr>
          <p:nvPr/>
        </p:nvSpPr>
        <p:spPr>
          <a:xfrm>
            <a:off x="1548244" y="208622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3512" y="548680"/>
            <a:ext cx="4139184" cy="309676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847528" y="3717032"/>
            <a:ext cx="8316416" cy="2518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</a:pPr>
            <a:r>
              <a:rPr lang="el-GR" b="1" spc="-10" dirty="0">
                <a:cs typeface="Calibri"/>
              </a:rPr>
              <a:t>Ο</a:t>
            </a:r>
            <a:r>
              <a:rPr b="1" spc="-10" dirty="0" err="1">
                <a:cs typeface="Calibri"/>
              </a:rPr>
              <a:t>λιγάριθμες</a:t>
            </a:r>
            <a:r>
              <a:rPr b="1" spc="-6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μιτώσεις</a:t>
            </a:r>
            <a:endParaRPr lang="el-GR" b="1" spc="-5" dirty="0">
              <a:cs typeface="Calibri"/>
            </a:endParaRP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</a:pPr>
            <a:r>
              <a:rPr lang="el-GR" b="1" spc="-5" dirty="0">
                <a:cs typeface="Calibri"/>
              </a:rPr>
              <a:t>Εμφανή διάσπαρτα κύτταρα με πυρηνική </a:t>
            </a:r>
            <a:r>
              <a:rPr lang="el-GR" b="1" spc="-5" dirty="0" err="1">
                <a:cs typeface="Calibri"/>
              </a:rPr>
              <a:t>ατυπία</a:t>
            </a:r>
            <a:endParaRPr lang="el-GR" b="1" spc="-5" dirty="0">
              <a:cs typeface="Calibri"/>
            </a:endParaRPr>
          </a:p>
          <a:p>
            <a:pPr marL="269875" indent="-269875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dirty="0">
                <a:cs typeface="Calibri"/>
              </a:rPr>
              <a:t>Άφθονα</a:t>
            </a:r>
            <a:r>
              <a:rPr lang="el-GR" b="1" spc="-25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λεπτοτοιχωματικά</a:t>
            </a:r>
            <a:r>
              <a:rPr lang="el-GR" b="1" spc="-3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αγγεία σε </a:t>
            </a:r>
            <a:r>
              <a:rPr lang="el-GR" b="1" spc="-10" dirty="0" err="1">
                <a:cs typeface="Calibri"/>
              </a:rPr>
              <a:t>υποκυτταρικές</a:t>
            </a:r>
            <a:r>
              <a:rPr lang="el-GR" b="1" spc="-10" dirty="0">
                <a:cs typeface="Calibri"/>
              </a:rPr>
              <a:t> περιοχές</a:t>
            </a:r>
            <a:endParaRPr lang="el-GR" b="1" dirty="0">
              <a:cs typeface="Calibri"/>
            </a:endParaRP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Απουσία</a:t>
            </a:r>
            <a:r>
              <a:rPr lang="el-GR" spc="-4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νέκρωσης συνήθως</a:t>
            </a:r>
            <a:endParaRPr lang="el-GR" dirty="0">
              <a:cs typeface="Calibri"/>
            </a:endParaRP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  <a:tabLst>
                <a:tab pos="144145" algn="l"/>
              </a:tabLst>
            </a:pPr>
            <a:r>
              <a:rPr lang="el-GR" b="1" dirty="0">
                <a:cs typeface="Calibri"/>
              </a:rPr>
              <a:t>Ελάχιστα</a:t>
            </a:r>
            <a:r>
              <a:rPr lang="el-GR" b="1" spc="-4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φλεγμονώδη</a:t>
            </a:r>
            <a:r>
              <a:rPr lang="el-GR" b="1" spc="-5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κύτταρα</a:t>
            </a:r>
            <a:endParaRPr lang="el-GR" b="1" dirty="0">
              <a:cs typeface="Calibri"/>
            </a:endParaRPr>
          </a:p>
          <a:p>
            <a:pPr marL="360363" indent="-347663">
              <a:lnSpc>
                <a:spcPct val="150000"/>
              </a:lnSpc>
              <a:buClr>
                <a:schemeClr val="accent1"/>
              </a:buClr>
              <a:buSzPct val="110000"/>
              <a:buFont typeface="Arial MT"/>
              <a:buChar char="•"/>
            </a:pPr>
            <a:endParaRPr lang="el-GR" spc="-5" dirty="0">
              <a:cs typeface="Calibri"/>
            </a:endParaRPr>
          </a:p>
        </p:txBody>
      </p:sp>
      <p:sp>
        <p:nvSpPr>
          <p:cNvPr id="7" name="5 - Τίτλος"/>
          <p:cNvSpPr txBox="1">
            <a:spLocks/>
          </p:cNvSpPr>
          <p:nvPr/>
        </p:nvSpPr>
        <p:spPr>
          <a:xfrm>
            <a:off x="1596008" y="44624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600056" y="119675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1.122Β </a:t>
            </a:r>
            <a:r>
              <a:rPr lang="en-US" dirty="0"/>
              <a:t>WHO page 113</a:t>
            </a:r>
            <a:endParaRPr lang="el-GR" dirty="0"/>
          </a:p>
        </p:txBody>
      </p:sp>
      <p:sp>
        <p:nvSpPr>
          <p:cNvPr id="10" name="object 2"/>
          <p:cNvSpPr txBox="1"/>
          <p:nvPr/>
        </p:nvSpPr>
        <p:spPr>
          <a:xfrm>
            <a:off x="2099048" y="5610290"/>
            <a:ext cx="8496944" cy="11310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5"/>
              </a:spcBef>
            </a:pPr>
            <a:endParaRPr b="1" dirty="0"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b="1" spc="-5" dirty="0">
                <a:cs typeface="Calibri"/>
              </a:rPr>
              <a:t>Aνοσοφαινότυπος:</a:t>
            </a:r>
            <a:r>
              <a:rPr b="1" spc="-20" dirty="0">
                <a:cs typeface="Calibri"/>
              </a:rPr>
              <a:t> </a:t>
            </a:r>
            <a:r>
              <a:rPr lang="el-GR" b="1" spc="-20" dirty="0">
                <a:cs typeface="Calibri"/>
              </a:rPr>
              <a:t>διάχυτη έκφραση </a:t>
            </a:r>
            <a:r>
              <a:rPr b="1" dirty="0">
                <a:cs typeface="Calibri"/>
              </a:rPr>
              <a:t>SMA+</a:t>
            </a:r>
            <a:r>
              <a:rPr lang="el-GR" b="1" dirty="0">
                <a:cs typeface="Calibri"/>
              </a:rPr>
              <a:t> ή/και </a:t>
            </a:r>
            <a:r>
              <a:rPr b="1" spc="-5" dirty="0" err="1">
                <a:cs typeface="Calibri"/>
              </a:rPr>
              <a:t>desmin</a:t>
            </a:r>
            <a:r>
              <a:rPr b="1" spc="-5" dirty="0">
                <a:cs typeface="Arial"/>
              </a:rPr>
              <a:t>±</a:t>
            </a:r>
            <a:r>
              <a:rPr b="1" spc="-5" dirty="0">
                <a:cs typeface="Calibri"/>
              </a:rPr>
              <a:t>,</a:t>
            </a:r>
            <a:r>
              <a:rPr b="1" spc="-25" dirty="0">
                <a:cs typeface="Calibri"/>
              </a:rPr>
              <a:t> </a:t>
            </a:r>
            <a:r>
              <a:rPr b="1" spc="-5" dirty="0" err="1">
                <a:cs typeface="Calibri"/>
              </a:rPr>
              <a:t>calponin</a:t>
            </a:r>
            <a:r>
              <a:rPr b="1" spc="-5" dirty="0">
                <a:cs typeface="Calibri"/>
              </a:rPr>
              <a:t>+</a:t>
            </a:r>
            <a:endParaRPr b="1" dirty="0"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b="1" dirty="0">
                <a:solidFill>
                  <a:schemeClr val="accent1"/>
                </a:solidFill>
                <a:cs typeface="Calibri"/>
              </a:rPr>
              <a:t>30%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 β-</a:t>
            </a:r>
            <a:r>
              <a:rPr b="1" spc="-10" dirty="0" err="1">
                <a:solidFill>
                  <a:schemeClr val="accent1"/>
                </a:solidFill>
                <a:cs typeface="Calibri"/>
              </a:rPr>
              <a:t>catenin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dirty="0">
                <a:solidFill>
                  <a:schemeClr val="accent1"/>
                </a:solidFill>
                <a:cs typeface="Calibri"/>
              </a:rPr>
              <a:t>+</a:t>
            </a:r>
            <a:endParaRPr dirty="0">
              <a:cs typeface="Calibri"/>
            </a:endParaRPr>
          </a:p>
          <a:p>
            <a:pPr marL="12700"/>
            <a:r>
              <a:rPr spc="-5" dirty="0">
                <a:cs typeface="Calibri"/>
              </a:rPr>
              <a:t>h-</a:t>
            </a:r>
            <a:r>
              <a:rPr spc="-5" dirty="0" err="1">
                <a:cs typeface="Calibri"/>
              </a:rPr>
              <a:t>caldesmon</a:t>
            </a:r>
            <a:r>
              <a:rPr spc="-10" dirty="0">
                <a:cs typeface="Calibri"/>
              </a:rPr>
              <a:t>,</a:t>
            </a:r>
            <a:r>
              <a:rPr spc="-35" dirty="0">
                <a:cs typeface="Calibri"/>
              </a:rPr>
              <a:t> </a:t>
            </a:r>
            <a:r>
              <a:rPr dirty="0">
                <a:cs typeface="Calibri"/>
              </a:rPr>
              <a:t>S-100, </a:t>
            </a:r>
            <a:r>
              <a:rPr spc="-5" dirty="0">
                <a:cs typeface="Calibri"/>
              </a:rPr>
              <a:t>CD34,</a:t>
            </a:r>
            <a:r>
              <a:rPr dirty="0">
                <a:cs typeface="Calibri"/>
              </a:rPr>
              <a:t> </a:t>
            </a:r>
            <a:r>
              <a:rPr spc="-5" dirty="0">
                <a:cs typeface="Calibri"/>
              </a:rPr>
              <a:t>CD99, </a:t>
            </a:r>
            <a:r>
              <a:rPr dirty="0">
                <a:cs typeface="Calibri"/>
              </a:rPr>
              <a:t>ALK, </a:t>
            </a:r>
            <a:r>
              <a:rPr spc="5" dirty="0">
                <a:cs typeface="Calibri"/>
              </a:rPr>
              <a:t>EMA,</a:t>
            </a:r>
            <a:r>
              <a:rPr spc="15" dirty="0">
                <a:cs typeface="Calibri"/>
              </a:rPr>
              <a:t> </a:t>
            </a:r>
            <a:r>
              <a:rPr spc="-15" dirty="0" err="1">
                <a:cs typeface="Calibri"/>
              </a:rPr>
              <a:t>myogen</a:t>
            </a:r>
            <a:r>
              <a:rPr lang="en-US" spc="-15" dirty="0" err="1">
                <a:cs typeface="Calibri"/>
              </a:rPr>
              <a:t>in</a:t>
            </a:r>
            <a:r>
              <a:rPr spc="-15" dirty="0">
                <a:cs typeface="Calibri"/>
              </a:rPr>
              <a:t>:</a:t>
            </a:r>
            <a:r>
              <a:rPr spc="-20" dirty="0">
                <a:cs typeface="Calibri"/>
              </a:rPr>
              <a:t> </a:t>
            </a:r>
            <a:r>
              <a:rPr b="1" dirty="0">
                <a:cs typeface="Calibri"/>
              </a:rPr>
              <a:t>-</a:t>
            </a:r>
          </a:p>
        </p:txBody>
      </p:sp>
      <p:pic>
        <p:nvPicPr>
          <p:cNvPr id="61442" name="Picture 2" descr="C:\Users\User\Desktop\Ινοβλστικός\1.22bwh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4" y="548680"/>
            <a:ext cx="4392488" cy="3096344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5951984" y="3275692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Δεσμίνη</a:t>
            </a:r>
            <a:endParaRPr lang="el-GR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7752184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- Τίτλος"/>
          <p:cNvSpPr txBox="1">
            <a:spLocks/>
          </p:cNvSpPr>
          <p:nvPr/>
        </p:nvSpPr>
        <p:spPr>
          <a:xfrm>
            <a:off x="1596008" y="92288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μυοϊνοβλαστικό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135560" y="908721"/>
            <a:ext cx="2592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Διαφορική διάγνωση: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511824" y="836712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Ευρεία διήθηση γραμμωτού μυός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Κυτταροβριθές</a:t>
            </a:r>
            <a:r>
              <a:rPr lang="el-GR" b="1" dirty="0"/>
              <a:t> </a:t>
            </a:r>
            <a:r>
              <a:rPr lang="el-GR" b="1" dirty="0" err="1"/>
              <a:t>ατρακτοκυτταρικό</a:t>
            </a:r>
            <a:r>
              <a:rPr lang="el-GR" b="1" dirty="0"/>
              <a:t> </a:t>
            </a:r>
            <a:r>
              <a:rPr lang="el-GR" b="1" dirty="0" err="1"/>
              <a:t>δεσμιδωτό</a:t>
            </a:r>
            <a:r>
              <a:rPr lang="el-GR" b="1" dirty="0"/>
              <a:t> </a:t>
            </a:r>
            <a:r>
              <a:rPr lang="el-GR" dirty="0"/>
              <a:t>νεόπλασμα με τουλάχιστον </a:t>
            </a:r>
            <a:r>
              <a:rPr lang="el-GR" b="1" dirty="0"/>
              <a:t>εστιακή μέτρια </a:t>
            </a:r>
            <a:r>
              <a:rPr lang="el-GR" b="1" dirty="0" err="1"/>
              <a:t>ατυπία</a:t>
            </a:r>
            <a:endParaRPr lang="el-GR" b="1" dirty="0"/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n-US" b="1" dirty="0"/>
              <a:t>SMA+/-</a:t>
            </a:r>
            <a:r>
              <a:rPr lang="el-GR" b="1" dirty="0"/>
              <a:t> </a:t>
            </a:r>
            <a:r>
              <a:rPr lang="el-GR" b="1" dirty="0" err="1"/>
              <a:t>δεσμίνη</a:t>
            </a:r>
            <a:r>
              <a:rPr lang="el-GR" b="1" dirty="0"/>
              <a:t> διάχυτα 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11824" y="3147934"/>
            <a:ext cx="5904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Δεσμοειδής</a:t>
            </a:r>
            <a:r>
              <a:rPr lang="el-GR" b="1" dirty="0"/>
              <a:t> ινωμάτωση (απουσία πυρηνικής </a:t>
            </a:r>
            <a:r>
              <a:rPr lang="el-GR" b="1" dirty="0" err="1"/>
              <a:t>ατυπίας</a:t>
            </a:r>
            <a:r>
              <a:rPr lang="el-GR" b="1" dirty="0"/>
              <a:t>, απουσία διάχυτης έκφρασης </a:t>
            </a:r>
            <a:r>
              <a:rPr lang="en-US" b="1" dirty="0" err="1"/>
              <a:t>desmin</a:t>
            </a:r>
            <a:r>
              <a:rPr lang="el-GR" b="1" dirty="0"/>
              <a:t> </a:t>
            </a:r>
            <a:r>
              <a:rPr lang="el-GR" dirty="0"/>
              <a:t>– πυρηνική β-</a:t>
            </a:r>
            <a:r>
              <a:rPr lang="en-US" dirty="0" err="1"/>
              <a:t>catenin</a:t>
            </a:r>
            <a:r>
              <a:rPr lang="en-US" dirty="0"/>
              <a:t> </a:t>
            </a:r>
            <a:r>
              <a:rPr lang="el-GR" dirty="0"/>
              <a:t>όχι βοηθητική)</a:t>
            </a:r>
          </a:p>
          <a:p>
            <a:pPr marL="360363" indent="-36036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360363" indent="-36036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Λειομυοσάρκωμα</a:t>
            </a:r>
            <a:r>
              <a:rPr lang="el-GR" dirty="0"/>
              <a:t> (</a:t>
            </a:r>
            <a:r>
              <a:rPr lang="el-GR" dirty="0" err="1"/>
              <a:t>ηωσινόφιλο</a:t>
            </a:r>
            <a:r>
              <a:rPr lang="el-GR" dirty="0"/>
              <a:t> κυτταρόπλασμα, πυρήνες </a:t>
            </a:r>
            <a:r>
              <a:rPr lang="en-US" dirty="0"/>
              <a:t>“</a:t>
            </a:r>
            <a:r>
              <a:rPr lang="el-GR" dirty="0"/>
              <a:t>δίκην πούρου</a:t>
            </a:r>
            <a:r>
              <a:rPr lang="en-US" dirty="0"/>
              <a:t>”</a:t>
            </a:r>
            <a:r>
              <a:rPr lang="el-GR" dirty="0"/>
              <a:t>, </a:t>
            </a:r>
            <a:r>
              <a:rPr lang="en-US" dirty="0"/>
              <a:t>h </a:t>
            </a:r>
            <a:r>
              <a:rPr lang="en-US" dirty="0" err="1"/>
              <a:t>caldesmon</a:t>
            </a:r>
            <a:r>
              <a:rPr lang="en-US" dirty="0"/>
              <a:t> + </a:t>
            </a:r>
            <a:endParaRPr lang="el-GR" dirty="0"/>
          </a:p>
          <a:p>
            <a:pPr marL="360363" indent="-36036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n-US" dirty="0"/>
          </a:p>
          <a:p>
            <a:pPr marL="360363" indent="-360363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Ινοσάρκωμα</a:t>
            </a:r>
            <a:r>
              <a:rPr lang="el-GR" dirty="0"/>
              <a:t> (απουσία σαφούς </a:t>
            </a:r>
            <a:r>
              <a:rPr lang="el-GR" dirty="0" err="1"/>
              <a:t>μυοϊνοβλαστικού</a:t>
            </a:r>
            <a:r>
              <a:rPr lang="el-GR" dirty="0"/>
              <a:t> </a:t>
            </a:r>
            <a:r>
              <a:rPr lang="el-GR" dirty="0" err="1"/>
              <a:t>φαινότυπου</a:t>
            </a:r>
            <a:r>
              <a:rPr lang="el-GR" dirty="0"/>
              <a:t>)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680176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</a:t>
            </a:r>
            <a:r>
              <a:rPr lang="el-GR" sz="1100" i="1" dirty="0">
                <a:solidFill>
                  <a:schemeClr val="accent1"/>
                </a:solidFill>
              </a:rPr>
              <a:t> 20</a:t>
            </a:r>
            <a:r>
              <a:rPr lang="en-US" sz="1100" i="1" dirty="0">
                <a:solidFill>
                  <a:schemeClr val="accent1"/>
                </a:solidFill>
              </a:rPr>
              <a:t>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65320" y="1453327"/>
            <a:ext cx="40324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Εντόπιση: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Κλινική Εικόνα: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Ηλικία: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287688" y="1485939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Χαμηλής κακοήθειας </a:t>
            </a:r>
            <a:r>
              <a:rPr lang="el-GR" dirty="0"/>
              <a:t>νεόπλασμα </a:t>
            </a:r>
            <a:r>
              <a:rPr lang="el-GR" b="1" dirty="0"/>
              <a:t>δέρματος</a:t>
            </a:r>
            <a:r>
              <a:rPr lang="el-GR" dirty="0"/>
              <a:t> και υποδορίου ιστού με ανάπτυξη </a:t>
            </a:r>
            <a:r>
              <a:rPr lang="el-GR" b="1" dirty="0"/>
              <a:t>ατρακτόμορφων ή </a:t>
            </a:r>
            <a:r>
              <a:rPr lang="el-GR" b="1" dirty="0" err="1"/>
              <a:t>επιθηλιοειδών</a:t>
            </a:r>
            <a:r>
              <a:rPr lang="el-GR" b="1" dirty="0"/>
              <a:t> κυττάρων </a:t>
            </a:r>
            <a:r>
              <a:rPr lang="el-GR" dirty="0"/>
              <a:t>με άφθονα </a:t>
            </a:r>
            <a:r>
              <a:rPr lang="el-GR" dirty="0" err="1"/>
              <a:t>ηωσινόφιλο</a:t>
            </a:r>
            <a:r>
              <a:rPr lang="el-GR" dirty="0"/>
              <a:t> κυτταρόπλασμα, </a:t>
            </a:r>
            <a:r>
              <a:rPr lang="el-GR" b="1" dirty="0"/>
              <a:t>έντονο πυρηνικό </a:t>
            </a:r>
            <a:r>
              <a:rPr lang="el-GR" b="1" dirty="0" err="1"/>
              <a:t>πλειομορφισμό</a:t>
            </a:r>
            <a:r>
              <a:rPr lang="el-GR" dirty="0"/>
              <a:t>, </a:t>
            </a:r>
            <a:r>
              <a:rPr lang="el-GR" b="1" dirty="0"/>
              <a:t>σπάνιες μιτώσεις</a:t>
            </a:r>
            <a:r>
              <a:rPr lang="el-GR" dirty="0"/>
              <a:t>, </a:t>
            </a:r>
            <a:r>
              <a:rPr lang="el-GR" b="1" dirty="0"/>
              <a:t>διάχυτη έκφραση </a:t>
            </a:r>
            <a:r>
              <a:rPr lang="en-US" b="1" dirty="0"/>
              <a:t>CD34</a:t>
            </a:r>
            <a:r>
              <a:rPr lang="el-GR" b="1" dirty="0"/>
              <a:t> </a:t>
            </a:r>
            <a:r>
              <a:rPr lang="el-GR" dirty="0"/>
              <a:t>και </a:t>
            </a:r>
            <a:r>
              <a:rPr lang="el-GR" b="1" dirty="0"/>
              <a:t>συχνή ανώμαλη έκφραση κερατινών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287688" y="342900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Κάτω άκρα &gt; άνω άκρα &gt; κορμό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820257" y="420376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Βραδέως αναπτυσσόμενος όγκος, συνήθως &lt;5εκ.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3071664" y="5302363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Μέσης ηλικίας άτομα, Α&gt;Γ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536160" y="6623774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9" name="7 - Τίτλος">
            <a:extLst>
              <a:ext uri="{FF2B5EF4-FFF2-40B4-BE49-F238E27FC236}">
                <a16:creationId xmlns:a16="http://schemas.microsoft.com/office/drawing/2014/main" id="{297134B9-079E-40EB-B1DE-C88B16947ABD}"/>
              </a:ext>
            </a:extLst>
          </p:cNvPr>
          <p:cNvSpPr txBox="1">
            <a:spLocks/>
          </p:cNvSpPr>
          <p:nvPr/>
        </p:nvSpPr>
        <p:spPr>
          <a:xfrm>
            <a:off x="1589228" y="164247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Επιφανειακός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CD34+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567608" y="1556792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1.123 </a:t>
            </a:r>
            <a:r>
              <a:rPr lang="en-US" dirty="0"/>
              <a:t>ABCD who page 114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2063552" y="4221089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Περίγραπτη</a:t>
            </a:r>
            <a:r>
              <a:rPr lang="el-GR" b="1" dirty="0"/>
              <a:t> εστιακή διηθητική αλλοίωση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n-US" b="1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Δεσμιδωτή</a:t>
            </a:r>
            <a:r>
              <a:rPr lang="el-GR" b="1" dirty="0"/>
              <a:t> ή σε αθροίσεις ανάπτυξη πλειόμορφων κυττάρων με </a:t>
            </a:r>
            <a:r>
              <a:rPr lang="el-GR" b="1" dirty="0" err="1"/>
              <a:t>ηωσινόφιλο</a:t>
            </a:r>
            <a:r>
              <a:rPr lang="el-GR" b="1" dirty="0"/>
              <a:t> υαλοειδές ή κοκκιώδες κυτταρόπλασμα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n-US" b="1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Έντονα πυρηνικός </a:t>
            </a:r>
            <a:r>
              <a:rPr lang="el-GR" b="1" dirty="0" err="1"/>
              <a:t>πλειομορφισμός</a:t>
            </a:r>
            <a:r>
              <a:rPr lang="el-GR" b="1" dirty="0"/>
              <a:t> με παρουσία </a:t>
            </a:r>
            <a:r>
              <a:rPr lang="el-GR" b="1" dirty="0" err="1"/>
              <a:t>ψευδοεγκλείστων</a:t>
            </a:r>
            <a:r>
              <a:rPr lang="el-GR" b="1" dirty="0"/>
              <a:t>, μικτό φλεγμονώδες διήθημα με </a:t>
            </a:r>
            <a:r>
              <a:rPr lang="el-GR" b="1" dirty="0" err="1"/>
              <a:t>ηωσινόφιλα</a:t>
            </a:r>
            <a:endParaRPr lang="el-GR" b="1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Σπάνιες μιτώσεις</a:t>
            </a:r>
          </a:p>
        </p:txBody>
      </p:sp>
      <p:pic>
        <p:nvPicPr>
          <p:cNvPr id="40962" name="Picture 2" descr="C:\Users\User\Desktop\Ινοβλστικός\32.87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2" y="836712"/>
            <a:ext cx="4276842" cy="3384056"/>
          </a:xfrm>
          <a:prstGeom prst="rect">
            <a:avLst/>
          </a:prstGeom>
          <a:noFill/>
        </p:spPr>
      </p:pic>
      <p:pic>
        <p:nvPicPr>
          <p:cNvPr id="40963" name="Picture 3" descr="C:\Users\User\Desktop\Ινοβλστικός\32.87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3968" y="836712"/>
            <a:ext cx="4136009" cy="3384376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7 - Τίτλος">
            <a:extLst>
              <a:ext uri="{FF2B5EF4-FFF2-40B4-BE49-F238E27FC236}">
                <a16:creationId xmlns:a16="http://schemas.microsoft.com/office/drawing/2014/main" id="{36D5B26C-FD8D-4F52-8AEE-6EA11EC77783}"/>
              </a:ext>
            </a:extLst>
          </p:cNvPr>
          <p:cNvSpPr txBox="1">
            <a:spLocks/>
          </p:cNvSpPr>
          <p:nvPr/>
        </p:nvSpPr>
        <p:spPr>
          <a:xfrm>
            <a:off x="1555552" y="325424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Επιφανειακός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CD34+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– Ιστολογική εικόνα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143672" y="184482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1,124 Α+Β </a:t>
            </a:r>
            <a:r>
              <a:rPr lang="en-US" dirty="0"/>
              <a:t>who page 115</a:t>
            </a:r>
            <a:endParaRPr lang="el-GR" dirty="0"/>
          </a:p>
        </p:txBody>
      </p:sp>
      <p:pic>
        <p:nvPicPr>
          <p:cNvPr id="41986" name="Picture 2" descr="C:\Users\User\Desktop\Ινοβλστικός\32.89k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7290" y="2564904"/>
            <a:ext cx="4600710" cy="3240000"/>
          </a:xfrm>
          <a:prstGeom prst="rect">
            <a:avLst/>
          </a:prstGeom>
          <a:noFill/>
        </p:spPr>
      </p:pic>
      <p:pic>
        <p:nvPicPr>
          <p:cNvPr id="41987" name="Picture 3" descr="C:\Users\User\Desktop\Ινοβλστικός\32.89cd3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48680"/>
            <a:ext cx="4637448" cy="3240000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1524000" y="3419708"/>
            <a:ext cx="8995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</a:t>
            </a:r>
            <a:endParaRPr lang="el-GR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6023992" y="543593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1524000" y="3419708"/>
            <a:ext cx="29158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Διάχυτη έκφραση </a:t>
            </a:r>
            <a:r>
              <a:rPr lang="en-US" b="1" dirty="0"/>
              <a:t>CD34</a:t>
            </a:r>
            <a:endParaRPr lang="el-GR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6096000" y="5445225"/>
            <a:ext cx="4572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Εστιακή έκφραση κερατίνης (70% των περιπτώσεων </a:t>
            </a:r>
            <a:r>
              <a:rPr lang="en-US" b="1" dirty="0"/>
              <a:t>KerAE1/AE3)</a:t>
            </a:r>
            <a:endParaRPr lang="el-GR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7715672" y="6381328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4" name="7 - Τίτλος">
            <a:extLst>
              <a:ext uri="{FF2B5EF4-FFF2-40B4-BE49-F238E27FC236}">
                <a16:creationId xmlns:a16="http://schemas.microsoft.com/office/drawing/2014/main" id="{7E2A7852-728A-405A-924B-4E78E22F07EE}"/>
              </a:ext>
            </a:extLst>
          </p:cNvPr>
          <p:cNvSpPr txBox="1">
            <a:spLocks/>
          </p:cNvSpPr>
          <p:nvPr/>
        </p:nvSpPr>
        <p:spPr>
          <a:xfrm>
            <a:off x="1577752" y="110872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Επιφανειακός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CD34+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 – Ανοσοφαινότυπος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279576" y="1196752"/>
            <a:ext cx="39604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Διαγνωστικά κριτήρια: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Μοριακά ευρήματα: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Πρόγνωση: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871864" y="1110998"/>
            <a:ext cx="56166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Επιφανειακή ανάπτυξη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Μεγάλα </a:t>
            </a:r>
            <a:r>
              <a:rPr lang="el-GR" b="1" dirty="0" err="1"/>
              <a:t>ηωσινόφιλα</a:t>
            </a:r>
            <a:r>
              <a:rPr lang="el-GR" b="1" dirty="0"/>
              <a:t> κύτταρα </a:t>
            </a:r>
            <a:r>
              <a:rPr lang="el-GR" dirty="0"/>
              <a:t>με έντονο </a:t>
            </a:r>
            <a:r>
              <a:rPr lang="el-GR" dirty="0" err="1"/>
              <a:t>πλειομορφισμό</a:t>
            </a:r>
            <a:r>
              <a:rPr lang="el-GR" dirty="0"/>
              <a:t>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Σπάνιες μιτώσεις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Διάχυτη έκφραση </a:t>
            </a:r>
            <a:r>
              <a:rPr lang="en-US" b="1" dirty="0"/>
              <a:t>CD34</a:t>
            </a:r>
            <a:r>
              <a:rPr lang="el-GR" b="1" dirty="0"/>
              <a:t>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Συχνή έκφραση </a:t>
            </a:r>
            <a:r>
              <a:rPr lang="el-GR" b="1" dirty="0"/>
              <a:t>κερατίνης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83832" y="4221088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Σε σπάνιες περιπτώσεις αναδιατάξεις </a:t>
            </a:r>
            <a:r>
              <a:rPr lang="en-US" b="1" dirty="0"/>
              <a:t>PRDM10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3647728" y="55892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Εξαιρετική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</a:t>
            </a:r>
            <a:r>
              <a:rPr lang="el-GR" sz="1100" i="1" dirty="0">
                <a:solidFill>
                  <a:schemeClr val="accent1"/>
                </a:solidFill>
              </a:rPr>
              <a:t> 20</a:t>
            </a:r>
            <a:r>
              <a:rPr lang="en-US" sz="1100" i="1" dirty="0">
                <a:solidFill>
                  <a:schemeClr val="accent1"/>
                </a:solidFill>
              </a:rPr>
              <a:t>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7 - Τίτλος">
            <a:extLst>
              <a:ext uri="{FF2B5EF4-FFF2-40B4-BE49-F238E27FC236}">
                <a16:creationId xmlns:a16="http://schemas.microsoft.com/office/drawing/2014/main" id="{DB1BF300-9AA6-4A27-9EFC-07FCA23707CE}"/>
              </a:ext>
            </a:extLst>
          </p:cNvPr>
          <p:cNvSpPr txBox="1">
            <a:spLocks/>
          </p:cNvSpPr>
          <p:nvPr/>
        </p:nvSpPr>
        <p:spPr>
          <a:xfrm>
            <a:off x="1596008" y="219409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Επιφανειακός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CD34+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όγκος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07568" y="980728"/>
            <a:ext cx="36724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Ηλικία: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359696" y="980729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Διηθητικό, τοπικά επιθετικό </a:t>
            </a:r>
            <a:r>
              <a:rPr lang="el-GR" b="1" dirty="0" err="1"/>
              <a:t>ινοβλαστικό</a:t>
            </a:r>
            <a:r>
              <a:rPr lang="el-GR" b="1" dirty="0"/>
              <a:t> νεόπλασμα </a:t>
            </a:r>
            <a:r>
              <a:rPr lang="el-GR" dirty="0"/>
              <a:t>το οποίο εμφανίζεται στα</a:t>
            </a:r>
            <a:r>
              <a:rPr lang="el-GR" b="1" dirty="0"/>
              <a:t> άπω άκρα </a:t>
            </a:r>
            <a:r>
              <a:rPr lang="el-GR" dirty="0"/>
              <a:t>και χαρακτηρίζεται από </a:t>
            </a:r>
            <a:r>
              <a:rPr lang="el-GR" b="1" dirty="0"/>
              <a:t>πλειόμορφα </a:t>
            </a:r>
            <a:r>
              <a:rPr lang="el-GR" dirty="0" err="1"/>
              <a:t>ινοβλαστικά</a:t>
            </a:r>
            <a:r>
              <a:rPr lang="el-GR" dirty="0"/>
              <a:t> </a:t>
            </a:r>
            <a:r>
              <a:rPr lang="el-GR" b="1" dirty="0"/>
              <a:t>κύτταρα</a:t>
            </a:r>
            <a:r>
              <a:rPr lang="el-GR" dirty="0"/>
              <a:t> με προβάλλον πυρήνιο, </a:t>
            </a:r>
            <a:r>
              <a:rPr lang="el-GR" b="1" dirty="0" err="1"/>
              <a:t>μυξοειδές</a:t>
            </a:r>
            <a:r>
              <a:rPr lang="el-GR" dirty="0"/>
              <a:t> στρώμα  και ποικίλο φλεγμονώδες διήθημα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503712" y="2590066"/>
            <a:ext cx="6768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Άκρα χείρα (60%)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Άκρος πόδας και </a:t>
            </a:r>
            <a:r>
              <a:rPr lang="el-GR" dirty="0" err="1"/>
              <a:t>ποδοκνημική</a:t>
            </a:r>
            <a:r>
              <a:rPr lang="el-GR" dirty="0"/>
              <a:t> (20%)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Συνήθως στο υποδόριο (2/3 των περιπτώσεων)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Εγγύς περιοχές (5%)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215680" y="457183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Ευρεία ηλικιακή κατανομή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608168" y="6623774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8" name="7 - Τίτλος">
            <a:extLst>
              <a:ext uri="{FF2B5EF4-FFF2-40B4-BE49-F238E27FC236}">
                <a16:creationId xmlns:a16="http://schemas.microsoft.com/office/drawing/2014/main" id="{DF2880FB-DB21-4942-8700-0D83A018651D}"/>
              </a:ext>
            </a:extLst>
          </p:cNvPr>
          <p:cNvSpPr txBox="1">
            <a:spLocks/>
          </p:cNvSpPr>
          <p:nvPr/>
        </p:nvSpPr>
        <p:spPr>
          <a:xfrm>
            <a:off x="1649760" y="266112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Μυξοφλεγμονώδες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(MIFS)</a:t>
            </a:r>
            <a:endParaRPr lang="el-GR" sz="26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855640" y="1988840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1.126 </a:t>
            </a:r>
            <a:r>
              <a:rPr lang="en-US" dirty="0"/>
              <a:t> Who page 116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  <a:p>
            <a:r>
              <a:rPr lang="en-US" dirty="0"/>
              <a:t>1.125B who page 116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5807968" y="1700809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Πολυοζώδης</a:t>
            </a:r>
            <a:r>
              <a:rPr lang="el-GR" dirty="0"/>
              <a:t> διηθητική αλλοίωση στον υποδόριο ιστό. Παρουσία λεμφοκυτταρικών αθροίσεων στο εν τω </a:t>
            </a:r>
            <a:r>
              <a:rPr lang="el-GR" dirty="0" err="1"/>
              <a:t>βάθει</a:t>
            </a:r>
            <a:r>
              <a:rPr lang="el-GR" dirty="0"/>
              <a:t> χόριο</a:t>
            </a:r>
          </a:p>
        </p:txBody>
      </p:sp>
      <p:pic>
        <p:nvPicPr>
          <p:cNvPr id="43010" name="Picture 2" descr="C:\Users\User\Desktop\Ινοβλστικός\9.6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568" y="3356993"/>
            <a:ext cx="7704856" cy="3378109"/>
          </a:xfrm>
          <a:prstGeom prst="rect">
            <a:avLst/>
          </a:prstGeom>
          <a:noFill/>
        </p:spPr>
      </p:pic>
      <p:pic>
        <p:nvPicPr>
          <p:cNvPr id="43011" name="Picture 3" descr="C:\Users\User\Desktop\Ινοβλστικός\9.6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568" y="980728"/>
            <a:ext cx="3137136" cy="2376264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2063552" y="6273226"/>
            <a:ext cx="784887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err="1"/>
              <a:t>Μυξοειδές</a:t>
            </a:r>
            <a:r>
              <a:rPr lang="el-GR" sz="1600" b="1" dirty="0"/>
              <a:t> στρώμα παρουσία </a:t>
            </a:r>
            <a:r>
              <a:rPr lang="el-GR" sz="1600" b="1" dirty="0" err="1"/>
              <a:t>αιμοσιδηρίνης</a:t>
            </a:r>
            <a:r>
              <a:rPr lang="el-GR" sz="1600" b="1" dirty="0"/>
              <a:t>, αφρώδη </a:t>
            </a:r>
            <a:r>
              <a:rPr lang="el-GR" sz="1600" b="1" dirty="0" err="1"/>
              <a:t>ιστιοκύτταρα</a:t>
            </a:r>
            <a:r>
              <a:rPr lang="el-GR" sz="1600" b="1" dirty="0"/>
              <a:t>, διάσπαρτα ευμεγέθη κύτταρα με πυρήνιο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525344"/>
            <a:ext cx="2952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accent1"/>
                </a:solidFill>
              </a:rPr>
              <a:t>WHO</a:t>
            </a:r>
            <a:r>
              <a:rPr lang="el-GR" sz="1000" i="1" dirty="0">
                <a:solidFill>
                  <a:schemeClr val="accent1"/>
                </a:solidFill>
              </a:rPr>
              <a:t>, </a:t>
            </a:r>
            <a:r>
              <a:rPr lang="en-US" sz="10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000" i="1" dirty="0" err="1">
                <a:solidFill>
                  <a:schemeClr val="accent1"/>
                </a:solidFill>
              </a:rPr>
              <a:t>Enzinger</a:t>
            </a:r>
            <a:r>
              <a:rPr lang="en-US" sz="10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000" i="1" dirty="0">
              <a:solidFill>
                <a:schemeClr val="accent1"/>
              </a:solidFill>
            </a:endParaRPr>
          </a:p>
        </p:txBody>
      </p:sp>
      <p:sp>
        <p:nvSpPr>
          <p:cNvPr id="9" name="7 - Τίτλος">
            <a:extLst>
              <a:ext uri="{FF2B5EF4-FFF2-40B4-BE49-F238E27FC236}">
                <a16:creationId xmlns:a16="http://schemas.microsoft.com/office/drawing/2014/main" id="{E044F193-2AD8-4956-A8D6-44C9F21B23F6}"/>
              </a:ext>
            </a:extLst>
          </p:cNvPr>
          <p:cNvSpPr txBox="1">
            <a:spLocks/>
          </p:cNvSpPr>
          <p:nvPr/>
        </p:nvSpPr>
        <p:spPr>
          <a:xfrm>
            <a:off x="742850" y="230987"/>
            <a:ext cx="1119247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Μυξοφλεγμονώδες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(MIFS) – 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 (Ι)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567608" y="227687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1.127 </a:t>
            </a:r>
            <a:r>
              <a:rPr lang="en-US" dirty="0"/>
              <a:t>who page 117 ABC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5951984" y="1087577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Άτυπα ευμεγέθη κύτταρα μονοπύρηνα ή ενίοτε διπύρηνη με </a:t>
            </a:r>
            <a:r>
              <a:rPr lang="el-GR" b="1" dirty="0"/>
              <a:t>λίαν προβάλλον πυρήνιο (τύπου </a:t>
            </a:r>
            <a:r>
              <a:rPr lang="en-US" b="1" dirty="0"/>
              <a:t>Hodgkin </a:t>
            </a:r>
            <a:r>
              <a:rPr lang="el-GR" b="1" dirty="0"/>
              <a:t>και </a:t>
            </a:r>
            <a:r>
              <a:rPr lang="en-US" b="1" dirty="0"/>
              <a:t> Reed-Sternberg)</a:t>
            </a:r>
            <a:r>
              <a:rPr lang="el-GR" b="1" dirty="0"/>
              <a:t> και άφθονα φλεγμονώδη κύτταρα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1592002" y="590180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Λοιπά ευρήματα</a:t>
            </a:r>
            <a:r>
              <a:rPr lang="el-GR" dirty="0"/>
              <a:t>: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3464210" y="5901800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 err="1"/>
              <a:t>Εμπεριπόλεση</a:t>
            </a: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Κύτταρα με μορφολογία τύπου </a:t>
            </a:r>
            <a:r>
              <a:rPr lang="el-GR" dirty="0" err="1"/>
              <a:t>ψευδολιποβλάστης</a:t>
            </a: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Ελάχιστη </a:t>
            </a:r>
            <a:r>
              <a:rPr lang="el-GR" b="1" dirty="0" err="1"/>
              <a:t>μιτωτική</a:t>
            </a:r>
            <a:r>
              <a:rPr lang="el-GR" b="1" dirty="0"/>
              <a:t> δραστηριότητα</a:t>
            </a:r>
          </a:p>
        </p:txBody>
      </p:sp>
      <p:pic>
        <p:nvPicPr>
          <p:cNvPr id="44034" name="Picture 2" descr="C:\Users\User\Desktop\Ινοβλστικός\9.6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2" y="2780928"/>
            <a:ext cx="4215966" cy="2880000"/>
          </a:xfrm>
          <a:prstGeom prst="rect">
            <a:avLst/>
          </a:prstGeom>
          <a:noFill/>
        </p:spPr>
      </p:pic>
      <p:pic>
        <p:nvPicPr>
          <p:cNvPr id="44035" name="Picture 3" descr="C:\Users\User\Desktop\Ινοβλστικός\9.6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1" y="909040"/>
            <a:ext cx="4384211" cy="2880000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5 - TextBox">
            <a:extLst>
              <a:ext uri="{FF2B5EF4-FFF2-40B4-BE49-F238E27FC236}">
                <a16:creationId xmlns:a16="http://schemas.microsoft.com/office/drawing/2014/main" id="{1BC852A3-1732-4FA7-AB74-3F880D1E0AA2}"/>
              </a:ext>
            </a:extLst>
          </p:cNvPr>
          <p:cNvSpPr txBox="1"/>
          <p:nvPr/>
        </p:nvSpPr>
        <p:spPr>
          <a:xfrm>
            <a:off x="1559496" y="403990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</a:t>
            </a:r>
            <a:r>
              <a:rPr lang="el-GR" dirty="0"/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5763D-63D1-431D-B9AB-D2CD9FFD162E}"/>
              </a:ext>
            </a:extLst>
          </p:cNvPr>
          <p:cNvSpPr txBox="1"/>
          <p:nvPr/>
        </p:nvSpPr>
        <p:spPr>
          <a:xfrm>
            <a:off x="3716106" y="4075602"/>
            <a:ext cx="20804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D2-40 (86%)</a:t>
            </a:r>
          </a:p>
          <a:p>
            <a:r>
              <a:rPr lang="en-US" sz="1600" dirty="0"/>
              <a:t>SMA (26%)</a:t>
            </a:r>
          </a:p>
          <a:p>
            <a:r>
              <a:rPr lang="en-US" sz="1600" dirty="0"/>
              <a:t>CD34 (50%)</a:t>
            </a:r>
          </a:p>
          <a:p>
            <a:r>
              <a:rPr lang="en-US" sz="1600" dirty="0"/>
              <a:t>CD30 –</a:t>
            </a:r>
          </a:p>
          <a:p>
            <a:r>
              <a:rPr lang="en-US" sz="1600" dirty="0"/>
              <a:t>CyclinD1+</a:t>
            </a:r>
          </a:p>
          <a:p>
            <a:r>
              <a:rPr lang="en-US" sz="1600" dirty="0"/>
              <a:t>Keratin (</a:t>
            </a:r>
            <a:r>
              <a:rPr lang="el-GR" sz="1600" dirty="0"/>
              <a:t>ποικίλο) 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14" name="7 - Τίτλος">
            <a:extLst>
              <a:ext uri="{FF2B5EF4-FFF2-40B4-BE49-F238E27FC236}">
                <a16:creationId xmlns:a16="http://schemas.microsoft.com/office/drawing/2014/main" id="{8B4A42EB-0D43-4634-AC9E-26614BF585B6}"/>
              </a:ext>
            </a:extLst>
          </p:cNvPr>
          <p:cNvSpPr txBox="1">
            <a:spLocks/>
          </p:cNvSpPr>
          <p:nvPr/>
        </p:nvSpPr>
        <p:spPr>
          <a:xfrm>
            <a:off x="742850" y="230987"/>
            <a:ext cx="1119247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Μυξοφλεγμονώδες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6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</a:t>
            </a:r>
            <a:r>
              <a:rPr lang="en-US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(MIFS) – </a:t>
            </a:r>
            <a:r>
              <a:rPr lang="el-GR" sz="26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Ιστολογική εικόνα (ΙΙ)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2207568" y="236304"/>
            <a:ext cx="8041372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Μυξοφλεγμονώδες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ινοβλαστικό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</a:t>
            </a:r>
            <a:r>
              <a:rPr lang="en-US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(MIFS)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Ιστολογική εικόνα (ΙΙΙ)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2063552" y="1236816"/>
            <a:ext cx="4464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Μοριακή παθογένεια: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 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83832" y="1253660"/>
            <a:ext cx="56886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n-US" b="1" dirty="0"/>
              <a:t>t(1;10)</a:t>
            </a:r>
            <a:r>
              <a:rPr lang="el-GR" b="1" dirty="0"/>
              <a:t> </a:t>
            </a:r>
            <a:r>
              <a:rPr lang="el-GR" dirty="0"/>
              <a:t>σε ένα ποσοστό </a:t>
            </a:r>
            <a:r>
              <a:rPr lang="en-US" dirty="0"/>
              <a:t>MIFS</a:t>
            </a:r>
            <a:r>
              <a:rPr lang="el-GR" dirty="0"/>
              <a:t> συνηθέστερα όμως σε περιπτώσεις υβριδικές μεταξύ </a:t>
            </a:r>
            <a:r>
              <a:rPr lang="en-US" dirty="0"/>
              <a:t>MIFS</a:t>
            </a:r>
            <a:r>
              <a:rPr lang="el-GR" dirty="0"/>
              <a:t> και </a:t>
            </a:r>
            <a:r>
              <a:rPr lang="el-GR" dirty="0" err="1"/>
              <a:t>αιμοσιδηρωτικού</a:t>
            </a:r>
            <a:r>
              <a:rPr lang="el-GR" dirty="0"/>
              <a:t> </a:t>
            </a:r>
            <a:r>
              <a:rPr lang="el-GR" dirty="0" err="1"/>
              <a:t>ινολιπωματώδους</a:t>
            </a:r>
            <a:r>
              <a:rPr lang="el-GR" dirty="0"/>
              <a:t> όγκου (</a:t>
            </a:r>
            <a:r>
              <a:rPr lang="en-US" dirty="0"/>
              <a:t>HFLT)</a:t>
            </a: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n-US" b="1" dirty="0"/>
              <a:t>BRAF</a:t>
            </a:r>
            <a:r>
              <a:rPr lang="el-GR" b="1" dirty="0"/>
              <a:t> σύντηξη </a:t>
            </a:r>
            <a:r>
              <a:rPr lang="el-GR" dirty="0"/>
              <a:t>στο 1/3 </a:t>
            </a:r>
            <a:r>
              <a:rPr lang="en-US" dirty="0"/>
              <a:t>MIFS</a:t>
            </a: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Ενίσχυση </a:t>
            </a:r>
            <a:r>
              <a:rPr lang="en-US" b="1" dirty="0"/>
              <a:t>VGLL3 </a:t>
            </a:r>
            <a:r>
              <a:rPr lang="en-US" dirty="0"/>
              <a:t>(MIFS </a:t>
            </a:r>
            <a:r>
              <a:rPr lang="el-GR" dirty="0"/>
              <a:t>και </a:t>
            </a:r>
            <a:r>
              <a:rPr lang="en-US" dirty="0"/>
              <a:t>HFLT)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4583832" y="3717032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Εντόπιση σε </a:t>
            </a:r>
            <a:r>
              <a:rPr lang="el-GR" b="1" dirty="0"/>
              <a:t>άπω άκρα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Άτυπα </a:t>
            </a:r>
            <a:r>
              <a:rPr lang="el-GR" b="1" dirty="0" err="1"/>
              <a:t>ινοβλαστικά</a:t>
            </a:r>
            <a:r>
              <a:rPr lang="el-GR" b="1" dirty="0"/>
              <a:t> </a:t>
            </a:r>
            <a:r>
              <a:rPr lang="el-GR" dirty="0"/>
              <a:t>κύτταρα με λίαν ευμέγεθες πυρήνιο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Ψευδολιποβλάστες</a:t>
            </a:r>
            <a:endParaRPr lang="el-GR" b="1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Μικτού τύπου φλεγμονώδες διήθημα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135560" y="1042858"/>
            <a:ext cx="4392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Ηλικία: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287688" y="1052736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Κακοήθης </a:t>
            </a:r>
            <a:r>
              <a:rPr lang="el-GR" b="1" dirty="0" err="1"/>
              <a:t>ινοβλαστικός</a:t>
            </a:r>
            <a:r>
              <a:rPr lang="el-GR" b="1" dirty="0"/>
              <a:t> όγκος, κατά κανόνα της βρεφικής ηλικίας, ο </a:t>
            </a:r>
            <a:r>
              <a:rPr lang="el-GR" b="1" dirty="0" err="1"/>
              <a:t>οποιός</a:t>
            </a:r>
            <a:r>
              <a:rPr lang="el-GR" b="1" dirty="0"/>
              <a:t> συχνά φέρει </a:t>
            </a:r>
            <a:r>
              <a:rPr lang="en-US" b="1" dirty="0"/>
              <a:t>ETV6-NTRK3</a:t>
            </a:r>
            <a:r>
              <a:rPr lang="el-GR" b="1" dirty="0"/>
              <a:t> σύντηξη, αναπτύσσεται ταχέως, είναι τοπικά επιθετικός αλλά σπανίως </a:t>
            </a:r>
            <a:r>
              <a:rPr lang="el-GR" b="1" dirty="0" err="1"/>
              <a:t>μεθίσταται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3359696" y="2420888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Επιφανειακές και εν τω </a:t>
            </a:r>
            <a:r>
              <a:rPr lang="el-GR" b="1" dirty="0" err="1"/>
              <a:t>βάθει</a:t>
            </a:r>
            <a:r>
              <a:rPr lang="el-GR" b="1" dirty="0"/>
              <a:t> θέσεις άκρων &gt; κορμού &gt; κεφαλής – τραχήλου 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Σπάνια σε σπλάχνα, </a:t>
            </a:r>
            <a:r>
              <a:rPr lang="el-GR" dirty="0" err="1"/>
              <a:t>ενδοκοιλιακά</a:t>
            </a:r>
            <a:r>
              <a:rPr lang="el-GR" dirty="0"/>
              <a:t> ή </a:t>
            </a:r>
            <a:r>
              <a:rPr lang="el-GR" dirty="0" err="1"/>
              <a:t>ενδομυικά</a:t>
            </a:r>
            <a:r>
              <a:rPr lang="el-GR" dirty="0"/>
              <a:t> 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Αντίστοιχο του συγγενούς </a:t>
            </a:r>
            <a:r>
              <a:rPr lang="el-GR" dirty="0" err="1"/>
              <a:t>μεσοβλαστικού</a:t>
            </a:r>
            <a:r>
              <a:rPr lang="el-GR" dirty="0"/>
              <a:t> </a:t>
            </a:r>
            <a:r>
              <a:rPr lang="el-GR" dirty="0" err="1"/>
              <a:t>νεφρώματος</a:t>
            </a:r>
            <a:r>
              <a:rPr lang="el-GR" dirty="0"/>
              <a:t>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071664" y="4643844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&gt;75% τον 1</a:t>
            </a:r>
            <a:r>
              <a:rPr lang="el-GR" baseline="30000" dirty="0"/>
              <a:t>ου</a:t>
            </a:r>
            <a:r>
              <a:rPr lang="el-GR" dirty="0"/>
              <a:t> χρόνου, 15% τον 2</a:t>
            </a:r>
            <a:r>
              <a:rPr lang="el-GR" baseline="30000" dirty="0"/>
              <a:t>ο</a:t>
            </a:r>
            <a:r>
              <a:rPr lang="el-GR" dirty="0"/>
              <a:t> χρόνο, &lt;10% σε μεγαλύτερα παιδιά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715672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  <p:sp>
        <p:nvSpPr>
          <p:cNvPr id="8" name="7 - Τίτλος">
            <a:extLst>
              <a:ext uri="{FF2B5EF4-FFF2-40B4-BE49-F238E27FC236}">
                <a16:creationId xmlns:a16="http://schemas.microsoft.com/office/drawing/2014/main" id="{0CFB2959-95FE-4675-B340-A32DF7DB9E01}"/>
              </a:ext>
            </a:extLst>
          </p:cNvPr>
          <p:cNvSpPr txBox="1">
            <a:spLocks/>
          </p:cNvSpPr>
          <p:nvPr/>
        </p:nvSpPr>
        <p:spPr>
          <a:xfrm>
            <a:off x="377090" y="245319"/>
            <a:ext cx="1119247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Νεογνικό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2999656" y="164296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Νεογνικό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2063552" y="105273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Μακροσκοπική εικόνα: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48336" y="1052736"/>
            <a:ext cx="5940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Ευμεγέθης, πτωχά περιγεγραμμένη, διηθητική αλλοίωση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2495600" y="256490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1.129 </a:t>
            </a:r>
            <a:r>
              <a:rPr lang="en-US" dirty="0"/>
              <a:t>who page 119</a:t>
            </a:r>
            <a:endParaRPr lang="el-GR" dirty="0"/>
          </a:p>
        </p:txBody>
      </p:sp>
      <p:pic>
        <p:nvPicPr>
          <p:cNvPr id="45058" name="Picture 2" descr="C:\Users\User\Desktop\Ινοβλστικός\9.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673874" y="450528"/>
            <a:ext cx="4965176" cy="7177707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715672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1524000" y="44624"/>
            <a:ext cx="889248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Νεογνικό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Ιστολογική εικόνα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423592" y="150912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1.130 </a:t>
            </a:r>
            <a:r>
              <a:rPr lang="en-US" dirty="0"/>
              <a:t>ABD who page 120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6312024" y="518153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1.131 who page 120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1775520" y="4245433"/>
            <a:ext cx="43204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err="1"/>
              <a:t>Κυτταροβριθές</a:t>
            </a:r>
            <a:r>
              <a:rPr lang="el-GR" b="1" dirty="0"/>
              <a:t> νεόπλασμα με </a:t>
            </a:r>
            <a:r>
              <a:rPr lang="el-GR" b="1" dirty="0" err="1"/>
              <a:t>αιμαγγειοπερικιτωματώδες</a:t>
            </a:r>
            <a:r>
              <a:rPr lang="el-GR" b="1" dirty="0"/>
              <a:t> πρότυπο (Α) και περιοχή νέκρωσης ( </a:t>
            </a:r>
            <a:r>
              <a:rPr lang="el-GR" sz="2400" b="1" dirty="0"/>
              <a:t>*</a:t>
            </a:r>
            <a:r>
              <a:rPr lang="el-GR" b="1" dirty="0"/>
              <a:t> )</a:t>
            </a:r>
          </a:p>
          <a:p>
            <a:endParaRPr lang="en-US" dirty="0"/>
          </a:p>
          <a:p>
            <a:r>
              <a:rPr lang="el-GR" dirty="0" err="1"/>
              <a:t>Δεσμιδωτό</a:t>
            </a:r>
            <a:r>
              <a:rPr lang="el-GR" dirty="0"/>
              <a:t> πρότυπο ανάπτυξης (</a:t>
            </a:r>
            <a:r>
              <a:rPr lang="el-GR" b="1" dirty="0"/>
              <a:t>Β</a:t>
            </a:r>
            <a:r>
              <a:rPr lang="el-GR" dirty="0"/>
              <a:t>)</a:t>
            </a:r>
          </a:p>
          <a:p>
            <a:endParaRPr lang="el-GR" dirty="0"/>
          </a:p>
          <a:p>
            <a:r>
              <a:rPr lang="el-GR" dirty="0"/>
              <a:t>Ωοειδή ή </a:t>
            </a:r>
            <a:r>
              <a:rPr lang="el-GR" dirty="0" err="1"/>
              <a:t>υποστρόγγυλα</a:t>
            </a:r>
            <a:r>
              <a:rPr lang="el-GR" dirty="0"/>
              <a:t> κύτταρα </a:t>
            </a:r>
            <a:r>
              <a:rPr lang="en-US" dirty="0"/>
              <a:t>(</a:t>
            </a:r>
            <a:r>
              <a:rPr lang="en-US" b="1" dirty="0"/>
              <a:t>C</a:t>
            </a:r>
            <a:r>
              <a:rPr lang="en-US" dirty="0"/>
              <a:t>)</a:t>
            </a:r>
          </a:p>
          <a:p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2135560" y="623905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Αρχέγονα αστεροειδή κύτταρα εντός </a:t>
            </a:r>
            <a:r>
              <a:rPr lang="el-GR" b="1" dirty="0" err="1"/>
              <a:t>μυξοειδούς</a:t>
            </a:r>
            <a:r>
              <a:rPr lang="el-GR" b="1" dirty="0"/>
              <a:t> στρώματος</a:t>
            </a:r>
          </a:p>
        </p:txBody>
      </p:sp>
      <p:pic>
        <p:nvPicPr>
          <p:cNvPr id="46082" name="Picture 2" descr="C:\Users\User\Desktop\Ινοβλστικός\4.29E 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4245433"/>
            <a:ext cx="4320480" cy="2314575"/>
          </a:xfrm>
          <a:prstGeom prst="rect">
            <a:avLst/>
          </a:prstGeom>
          <a:noFill/>
        </p:spPr>
      </p:pic>
      <p:pic>
        <p:nvPicPr>
          <p:cNvPr id="46083" name="Picture 3" descr="C:\Users\User\Desktop\Ινοβλστικός\4.29Abcd 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528" y="501017"/>
            <a:ext cx="8568952" cy="3744416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9552384" y="573025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*</a:t>
            </a:r>
            <a:endParaRPr lang="el-GR" sz="3600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1847528" y="2013184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l-GR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1847528" y="388539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l-GR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6168008" y="3885392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l-GR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7715672" y="6525344"/>
            <a:ext cx="2952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accent1"/>
                </a:solidFill>
              </a:rPr>
              <a:t>WHO</a:t>
            </a:r>
            <a:r>
              <a:rPr lang="el-GR" sz="1000" i="1" dirty="0">
                <a:solidFill>
                  <a:schemeClr val="accent1"/>
                </a:solidFill>
              </a:rPr>
              <a:t>, </a:t>
            </a:r>
            <a:r>
              <a:rPr lang="en-US" sz="10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000" i="1" dirty="0" err="1">
                <a:solidFill>
                  <a:schemeClr val="accent1"/>
                </a:solidFill>
              </a:rPr>
              <a:t>Enzinger</a:t>
            </a:r>
            <a:r>
              <a:rPr lang="en-US" sz="10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0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Έλλειψη"/>
          <p:cNvSpPr/>
          <p:nvPr/>
        </p:nvSpPr>
        <p:spPr>
          <a:xfrm>
            <a:off x="7104112" y="5661248"/>
            <a:ext cx="295232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Έλλειψη"/>
          <p:cNvSpPr/>
          <p:nvPr/>
        </p:nvSpPr>
        <p:spPr>
          <a:xfrm>
            <a:off x="1524000" y="5589240"/>
            <a:ext cx="385192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1 - Τίτλος"/>
          <p:cNvSpPr txBox="1">
            <a:spLocks/>
          </p:cNvSpPr>
          <p:nvPr/>
        </p:nvSpPr>
        <p:spPr>
          <a:xfrm>
            <a:off x="981776" y="89117"/>
            <a:ext cx="990439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Νεογνικό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Ιστολογική εικόνα και Ανοσοφαινότυπος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2207568" y="1124744"/>
            <a:ext cx="5976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Λοιπά ευρήματα: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Μοριακά ευρήματα: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439816" y="1052736"/>
            <a:ext cx="3744416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Πυκνή χρόνια φλεγμονή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Ευρεία διηθητική ανάπτυξη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Εστιακή νέκρωση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511824" y="2780929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Ποικίλλουσα έκφραση </a:t>
            </a:r>
            <a:r>
              <a:rPr lang="en-US" dirty="0"/>
              <a:t>SMA, CD34, S100,desmin</a:t>
            </a: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Πυρηνική έκφραση </a:t>
            </a:r>
            <a:r>
              <a:rPr lang="en-US" b="1" dirty="0" err="1"/>
              <a:t>PanTRK</a:t>
            </a:r>
            <a:r>
              <a:rPr lang="el-GR" b="1" dirty="0"/>
              <a:t> (</a:t>
            </a:r>
            <a:r>
              <a:rPr lang="en-US" b="1" dirty="0"/>
              <a:t> </a:t>
            </a:r>
            <a:r>
              <a:rPr lang="el-GR" b="1" dirty="0" err="1"/>
              <a:t>επι</a:t>
            </a:r>
            <a:r>
              <a:rPr lang="el-GR" b="1" dirty="0"/>
              <a:t> παρουσίας </a:t>
            </a:r>
            <a:r>
              <a:rPr lang="en-US" b="1" dirty="0"/>
              <a:t>NTRK </a:t>
            </a:r>
            <a:r>
              <a:rPr lang="el-GR" b="1" dirty="0"/>
              <a:t>συντήξεων)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4511824" y="4077073"/>
            <a:ext cx="583264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n-US" b="1" dirty="0"/>
              <a:t>ETV6 – NTRK3 </a:t>
            </a:r>
            <a:r>
              <a:rPr lang="el-GR" b="1" dirty="0"/>
              <a:t>σύντηξη (συνηθέστερα)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Άλλες συντήξεις που εμπλέκουν </a:t>
            </a:r>
            <a:r>
              <a:rPr lang="en-US" dirty="0"/>
              <a:t>NTRK1, BRAF, MET</a:t>
            </a:r>
            <a:endParaRPr lang="el-GR" dirty="0"/>
          </a:p>
        </p:txBody>
      </p:sp>
      <p:cxnSp>
        <p:nvCxnSpPr>
          <p:cNvPr id="10" name="9 - Ευθύγραμμο βέλος σύνδεσης"/>
          <p:cNvCxnSpPr/>
          <p:nvPr/>
        </p:nvCxnSpPr>
        <p:spPr>
          <a:xfrm>
            <a:off x="3359696" y="4509120"/>
            <a:ext cx="0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/>
          <p:nvPr/>
        </p:nvCxnSpPr>
        <p:spPr>
          <a:xfrm>
            <a:off x="5519936" y="6165304"/>
            <a:ext cx="144016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- TextBox"/>
          <p:cNvSpPr txBox="1"/>
          <p:nvPr/>
        </p:nvSpPr>
        <p:spPr>
          <a:xfrm>
            <a:off x="1847528" y="5733257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>
                <a:solidFill>
                  <a:schemeClr val="bg1"/>
                </a:solidFill>
              </a:rPr>
              <a:t>Ογκογόνος</a:t>
            </a:r>
            <a:r>
              <a:rPr lang="el-GR" b="1" dirty="0">
                <a:solidFill>
                  <a:schemeClr val="bg1"/>
                </a:solidFill>
              </a:rPr>
              <a:t> ενεργοποίηση</a:t>
            </a:r>
          </a:p>
          <a:p>
            <a:pPr algn="ctr"/>
            <a:r>
              <a:rPr lang="el-GR" b="1" dirty="0">
                <a:solidFill>
                  <a:schemeClr val="bg1"/>
                </a:solidFill>
              </a:rPr>
              <a:t>Σηματοδότησης μέσω </a:t>
            </a:r>
            <a:r>
              <a:rPr lang="el-GR" b="1" dirty="0" err="1">
                <a:solidFill>
                  <a:schemeClr val="bg1"/>
                </a:solidFill>
              </a:rPr>
              <a:t>κινασών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7176120" y="59399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Θεραπευτική σημασία</a:t>
            </a:r>
          </a:p>
        </p:txBody>
      </p:sp>
      <p:sp>
        <p:nvSpPr>
          <p:cNvPr id="17" name="16 - TextBox"/>
          <p:cNvSpPr txBox="1"/>
          <p:nvPr/>
        </p:nvSpPr>
        <p:spPr>
          <a:xfrm>
            <a:off x="7680176" y="6596390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79576" y="184482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1.132 </a:t>
            </a:r>
            <a:r>
              <a:rPr lang="en-US" dirty="0"/>
              <a:t>who page 121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847528" y="402606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Διαγνωστικά Κριτήρια: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11824" y="3933056"/>
            <a:ext cx="5544616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Ηλικία &lt;2 έτη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Αρχέγονα ωοειδή κύτταρα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Δεσμιδωτό</a:t>
            </a:r>
            <a:r>
              <a:rPr lang="el-GR" b="1" dirty="0"/>
              <a:t> και </a:t>
            </a:r>
            <a:r>
              <a:rPr lang="el-GR" b="1" dirty="0" err="1"/>
              <a:t>αιμαγγειοπερικυτωματώδες</a:t>
            </a:r>
            <a:r>
              <a:rPr lang="el-GR" b="1" dirty="0"/>
              <a:t> </a:t>
            </a:r>
            <a:r>
              <a:rPr lang="el-GR" dirty="0"/>
              <a:t>πρότυπο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Μικτού τύπου φλεγμονή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n-US" b="1" dirty="0"/>
              <a:t>ETV6-NTRK3</a:t>
            </a:r>
            <a:r>
              <a:rPr lang="el-GR" dirty="0"/>
              <a:t> αναδιατάξεις </a:t>
            </a:r>
            <a:r>
              <a:rPr lang="en-US" dirty="0"/>
              <a:t>NTRK1, BRAF, MET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2135560" y="2060849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Θα </a:t>
            </a:r>
            <a:r>
              <a:rPr lang="el-GR" dirty="0" err="1"/>
              <a:t>μπεί</a:t>
            </a:r>
            <a:r>
              <a:rPr lang="el-GR" dirty="0"/>
              <a:t> από ομιλία μου για </a:t>
            </a:r>
            <a:r>
              <a:rPr lang="en-US" dirty="0"/>
              <a:t>NTRK</a:t>
            </a:r>
            <a:endParaRPr lang="el-GR" dirty="0"/>
          </a:p>
        </p:txBody>
      </p:sp>
      <p:pic>
        <p:nvPicPr>
          <p:cNvPr id="67586" name="Picture 2" descr="C:\Users\User\Desktop\Ινοβλστικός\presence ntr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2" y="1305164"/>
            <a:ext cx="4048908" cy="2339861"/>
          </a:xfrm>
          <a:prstGeom prst="rect">
            <a:avLst/>
          </a:prstGeom>
          <a:noFill/>
        </p:spPr>
      </p:pic>
      <p:pic>
        <p:nvPicPr>
          <p:cNvPr id="67587" name="Picture 3" descr="C:\Users\User\Desktop\Ινοβλστικός\panntr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764704"/>
            <a:ext cx="4504766" cy="2880320"/>
          </a:xfrm>
          <a:prstGeom prst="rect">
            <a:avLst/>
          </a:prstGeom>
          <a:noFill/>
        </p:spPr>
      </p:pic>
      <p:sp>
        <p:nvSpPr>
          <p:cNvPr id="11" name="10 - Ορθογώνιο"/>
          <p:cNvSpPr/>
          <p:nvPr/>
        </p:nvSpPr>
        <p:spPr>
          <a:xfrm>
            <a:off x="6384032" y="1270501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FISH</a:t>
            </a:r>
            <a:r>
              <a:rPr lang="el-GR" b="1" dirty="0">
                <a:solidFill>
                  <a:schemeClr val="bg1"/>
                </a:solidFill>
              </a:rPr>
              <a:t> παρουσία </a:t>
            </a:r>
            <a:r>
              <a:rPr lang="en-US" b="1" dirty="0">
                <a:solidFill>
                  <a:schemeClr val="bg1"/>
                </a:solidFill>
              </a:rPr>
              <a:t>NTRK1 </a:t>
            </a:r>
            <a:r>
              <a:rPr lang="el-GR" b="1" dirty="0">
                <a:solidFill>
                  <a:schemeClr val="bg1"/>
                </a:solidFill>
              </a:rPr>
              <a:t>αναδιάταξης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135560" y="764704"/>
            <a:ext cx="37444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/>
              <a:t>Πυρηνική έκφραση </a:t>
            </a:r>
            <a:r>
              <a:rPr lang="en-US" sz="1400" dirty="0" err="1"/>
              <a:t>PanTRK</a:t>
            </a:r>
            <a:r>
              <a:rPr lang="el-GR" sz="1400" dirty="0"/>
              <a:t> </a:t>
            </a:r>
            <a:r>
              <a:rPr lang="el-GR" sz="1400" dirty="0" err="1"/>
              <a:t>επι</a:t>
            </a:r>
            <a:r>
              <a:rPr lang="el-GR" sz="1400" dirty="0"/>
              <a:t> παρουσίας </a:t>
            </a:r>
            <a:r>
              <a:rPr lang="en-US" sz="1400" dirty="0"/>
              <a:t>ETV</a:t>
            </a:r>
            <a:r>
              <a:rPr lang="el-GR" sz="1400" dirty="0"/>
              <a:t>6</a:t>
            </a:r>
            <a:r>
              <a:rPr lang="en-US" sz="1400" dirty="0"/>
              <a:t>-NTRK3</a:t>
            </a:r>
            <a:endParaRPr lang="el-GR" sz="1400" dirty="0"/>
          </a:p>
        </p:txBody>
      </p:sp>
      <p:sp>
        <p:nvSpPr>
          <p:cNvPr id="14" name="13 - TextBox"/>
          <p:cNvSpPr txBox="1"/>
          <p:nvPr/>
        </p:nvSpPr>
        <p:spPr>
          <a:xfrm>
            <a:off x="4511824" y="3573016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1"/>
                </a:solidFill>
              </a:rPr>
              <a:t>Marino </a:t>
            </a:r>
            <a:r>
              <a:rPr lang="en-US" sz="1400" i="1" dirty="0" err="1">
                <a:solidFill>
                  <a:schemeClr val="accent1"/>
                </a:solidFill>
              </a:rPr>
              <a:t>Int</a:t>
            </a:r>
            <a:r>
              <a:rPr lang="en-US" sz="1400" i="1" dirty="0">
                <a:solidFill>
                  <a:schemeClr val="accent1"/>
                </a:solidFill>
              </a:rPr>
              <a:t> J mol </a:t>
            </a:r>
            <a:r>
              <a:rPr lang="en-US" sz="1400" i="1" dirty="0" err="1">
                <a:solidFill>
                  <a:schemeClr val="accent1"/>
                </a:solidFill>
              </a:rPr>
              <a:t>Sci</a:t>
            </a:r>
            <a:r>
              <a:rPr lang="en-US" sz="1400" i="1" dirty="0">
                <a:solidFill>
                  <a:schemeClr val="accent1"/>
                </a:solidFill>
              </a:rPr>
              <a:t> 2020</a:t>
            </a:r>
            <a:endParaRPr lang="el-GR" sz="1400" i="1" dirty="0">
              <a:solidFill>
                <a:schemeClr val="accent1"/>
              </a:solidFill>
            </a:endParaRPr>
          </a:p>
          <a:p>
            <a:pPr algn="ctr"/>
            <a:endParaRPr lang="el-GR" sz="1400" dirty="0"/>
          </a:p>
        </p:txBody>
      </p:sp>
      <p:sp>
        <p:nvSpPr>
          <p:cNvPr id="15" name="14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7 - Τίτλος">
            <a:extLst>
              <a:ext uri="{FF2B5EF4-FFF2-40B4-BE49-F238E27FC236}">
                <a16:creationId xmlns:a16="http://schemas.microsoft.com/office/drawing/2014/main" id="{45440771-356D-4CAD-A390-EA000BD6D531}"/>
              </a:ext>
            </a:extLst>
          </p:cNvPr>
          <p:cNvSpPr txBox="1">
            <a:spLocks/>
          </p:cNvSpPr>
          <p:nvPr/>
        </p:nvSpPr>
        <p:spPr>
          <a:xfrm>
            <a:off x="787794" y="245912"/>
            <a:ext cx="1119247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Έκφραση </a:t>
            </a:r>
            <a:r>
              <a:rPr lang="en-US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PanTRK</a:t>
            </a:r>
            <a:r>
              <a:rPr lang="en-US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σε νεογνικό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503712" y="908721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/>
              <a:t>Σπάνιος τύπος σαρκώματος αποτελούμενος από άτυπα </a:t>
            </a:r>
            <a:r>
              <a:rPr lang="el-GR" sz="1600" b="1" dirty="0" err="1"/>
              <a:t>μονόμορφα</a:t>
            </a:r>
            <a:r>
              <a:rPr lang="el-GR" sz="1600" b="1" dirty="0"/>
              <a:t> ινοβλαστικού τύπου κύτταρα με </a:t>
            </a:r>
            <a:r>
              <a:rPr lang="el-GR" sz="1600" b="1" dirty="0" err="1"/>
              <a:t>δεσμιδωτό</a:t>
            </a:r>
            <a:r>
              <a:rPr lang="el-GR" sz="1600" b="1" dirty="0"/>
              <a:t> πρότυπο και ποικίλλουσα </a:t>
            </a:r>
            <a:r>
              <a:rPr lang="el-GR" sz="1600" b="1" dirty="0" err="1"/>
              <a:t>κολλαγονοποίηση</a:t>
            </a:r>
            <a:r>
              <a:rPr lang="el-GR" sz="1600" b="1" dirty="0"/>
              <a:t> – Παριστά διάγνωση εξ’ αποκλεισμού</a:t>
            </a:r>
          </a:p>
        </p:txBody>
      </p:sp>
      <p:pic>
        <p:nvPicPr>
          <p:cNvPr id="47106" name="Picture 2" descr="C:\Users\User\Desktop\Ινοβλστικός\box3.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3" y="2090940"/>
            <a:ext cx="5639919" cy="2511135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A957523-D1A5-4FCB-99A0-A7A08EFCC5F4}"/>
              </a:ext>
            </a:extLst>
          </p:cNvPr>
          <p:cNvSpPr/>
          <p:nvPr/>
        </p:nvSpPr>
        <p:spPr>
          <a:xfrm>
            <a:off x="5733276" y="3136727"/>
            <a:ext cx="725449" cy="249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24F194-BDF4-4299-A804-F7A291A3CA50}"/>
              </a:ext>
            </a:extLst>
          </p:cNvPr>
          <p:cNvSpPr txBox="1"/>
          <p:nvPr/>
        </p:nvSpPr>
        <p:spPr>
          <a:xfrm>
            <a:off x="6432383" y="3074104"/>
            <a:ext cx="902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CD34+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9AB338-F3A7-4DCF-AC81-C5934A8A408D}"/>
              </a:ext>
            </a:extLst>
          </p:cNvPr>
          <p:cNvSpPr txBox="1"/>
          <p:nvPr/>
        </p:nvSpPr>
        <p:spPr>
          <a:xfrm>
            <a:off x="2421837" y="908720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chemeClr val="accent1"/>
                </a:solidFill>
              </a:rPr>
              <a:t>Ορισμός: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pic>
        <p:nvPicPr>
          <p:cNvPr id="15" name="Picture 3" descr="C:\Users\User\Desktop\Ινοβλστικός\9.34.PNG">
            <a:extLst>
              <a:ext uri="{FF2B5EF4-FFF2-40B4-BE49-F238E27FC236}">
                <a16:creationId xmlns:a16="http://schemas.microsoft.com/office/drawing/2014/main" id="{49A083D5-4CA1-4F03-942E-6051572F8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0802" y="3549236"/>
            <a:ext cx="4324146" cy="2880000"/>
          </a:xfrm>
          <a:prstGeom prst="rect">
            <a:avLst/>
          </a:prstGeom>
          <a:noFill/>
        </p:spPr>
      </p:pic>
      <p:sp>
        <p:nvSpPr>
          <p:cNvPr id="16" name="10 - TextBox">
            <a:extLst>
              <a:ext uri="{FF2B5EF4-FFF2-40B4-BE49-F238E27FC236}">
                <a16:creationId xmlns:a16="http://schemas.microsoft.com/office/drawing/2014/main" id="{09B3CCF2-6FD5-4FE8-8DC6-1DDDE2D6CB12}"/>
              </a:ext>
            </a:extLst>
          </p:cNvPr>
          <p:cNvSpPr txBox="1"/>
          <p:nvPr/>
        </p:nvSpPr>
        <p:spPr>
          <a:xfrm>
            <a:off x="6324468" y="6060224"/>
            <a:ext cx="1512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grade</a:t>
            </a:r>
            <a:endParaRPr lang="el-GR" dirty="0"/>
          </a:p>
        </p:txBody>
      </p:sp>
      <p:cxnSp>
        <p:nvCxnSpPr>
          <p:cNvPr id="17" name="15 - Ευθύγραμμο βέλος σύνδεσης">
            <a:extLst>
              <a:ext uri="{FF2B5EF4-FFF2-40B4-BE49-F238E27FC236}">
                <a16:creationId xmlns:a16="http://schemas.microsoft.com/office/drawing/2014/main" id="{C17A4A6A-4933-43A2-ABD9-C9572862C69C}"/>
              </a:ext>
            </a:extLst>
          </p:cNvPr>
          <p:cNvCxnSpPr/>
          <p:nvPr/>
        </p:nvCxnSpPr>
        <p:spPr>
          <a:xfrm>
            <a:off x="6612500" y="6141524"/>
            <a:ext cx="0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55C0CF1-925C-4294-B430-872BABB1B247}"/>
              </a:ext>
            </a:extLst>
          </p:cNvPr>
          <p:cNvSpPr txBox="1"/>
          <p:nvPr/>
        </p:nvSpPr>
        <p:spPr>
          <a:xfrm>
            <a:off x="1703513" y="5068676"/>
            <a:ext cx="4570719" cy="139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sz="1400" b="1" dirty="0" err="1"/>
              <a:t>Μονόμορφα</a:t>
            </a:r>
            <a:r>
              <a:rPr lang="el-GR" sz="1400" b="1" dirty="0"/>
              <a:t> ατρακτόμορφα κύτταρα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sz="1400" dirty="0" err="1"/>
              <a:t>Δεσμιδωτό</a:t>
            </a:r>
            <a:r>
              <a:rPr lang="el-GR" sz="1400" dirty="0"/>
              <a:t> πρότυπο </a:t>
            </a:r>
            <a:r>
              <a:rPr lang="en-US" sz="1400" b="1" dirty="0"/>
              <a:t>“</a:t>
            </a:r>
            <a:r>
              <a:rPr lang="el-GR" sz="1400" b="1" dirty="0"/>
              <a:t>δίκην </a:t>
            </a:r>
            <a:r>
              <a:rPr lang="el-GR" sz="1400" b="1" dirty="0" err="1"/>
              <a:t>ψαροκόκκαλου</a:t>
            </a:r>
            <a:r>
              <a:rPr lang="en-US" sz="1400" b="1" dirty="0"/>
              <a:t>”</a:t>
            </a:r>
            <a:r>
              <a:rPr lang="el-GR" sz="1400" b="1" dirty="0"/>
              <a:t> Ατυπία έως μέτρια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sz="1400" dirty="0"/>
              <a:t>Ποικίλλουσα </a:t>
            </a:r>
            <a:r>
              <a:rPr lang="el-GR" sz="1400" b="1" dirty="0" err="1"/>
              <a:t>μιτωτική</a:t>
            </a:r>
            <a:r>
              <a:rPr lang="el-GR" sz="1400" dirty="0"/>
              <a:t> δραστηριότητα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9E3B06-9C08-4FAB-BB15-C14D117C0F66}"/>
              </a:ext>
            </a:extLst>
          </p:cNvPr>
          <p:cNvSpPr txBox="1"/>
          <p:nvPr/>
        </p:nvSpPr>
        <p:spPr>
          <a:xfrm>
            <a:off x="7973922" y="1935331"/>
            <a:ext cx="2435828" cy="1200329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Καταργείται ως οντότητα στην επερχόμενη ταξινόμηση </a:t>
            </a:r>
            <a:r>
              <a:rPr lang="en-US" b="1" dirty="0"/>
              <a:t>WHO</a:t>
            </a:r>
            <a:r>
              <a:rPr lang="el-GR" b="1" dirty="0"/>
              <a:t> 2026</a:t>
            </a:r>
            <a:endParaRPr lang="en-US" b="1" dirty="0"/>
          </a:p>
        </p:txBody>
      </p:sp>
      <p:sp>
        <p:nvSpPr>
          <p:cNvPr id="14" name="7 - Τίτλος">
            <a:extLst>
              <a:ext uri="{FF2B5EF4-FFF2-40B4-BE49-F238E27FC236}">
                <a16:creationId xmlns:a16="http://schemas.microsoft.com/office/drawing/2014/main" id="{C412675C-05B7-49D8-BE1A-8F005AB70FF3}"/>
              </a:ext>
            </a:extLst>
          </p:cNvPr>
          <p:cNvSpPr txBox="1">
            <a:spLocks/>
          </p:cNvSpPr>
          <p:nvPr/>
        </p:nvSpPr>
        <p:spPr>
          <a:xfrm>
            <a:off x="567139" y="70252"/>
            <a:ext cx="11192475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τύπου ενήλικος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919536" y="2042066"/>
            <a:ext cx="5904656" cy="44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Ορισμός:</a:t>
            </a:r>
          </a:p>
          <a:p>
            <a:pPr marL="12700">
              <a:spcBef>
                <a:spcPts val="100"/>
              </a:spcBef>
            </a:pP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>
              <a:spcBef>
                <a:spcPts val="100"/>
              </a:spcBef>
            </a:pP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 marR="671830"/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b="1" dirty="0">
                <a:solidFill>
                  <a:schemeClr val="accent1"/>
                </a:solidFill>
                <a:cs typeface="Calibri"/>
              </a:rPr>
              <a:t>:</a:t>
            </a:r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marL="12700" marR="671830"/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marL="12700" marR="671830"/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marL="12700" marR="671830"/>
            <a:endParaRPr lang="el-GR" b="1" dirty="0">
              <a:solidFill>
                <a:schemeClr val="accent1"/>
              </a:solidFill>
              <a:cs typeface="Calibri"/>
            </a:endParaRPr>
          </a:p>
          <a:p>
            <a:pPr marL="12700" marR="671830"/>
            <a:endParaRPr lang="el-GR" b="1" spc="-39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671830"/>
            <a:endParaRPr lang="el-GR" b="1" spc="-39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671830"/>
            <a:endParaRPr lang="el-GR" b="1" spc="-39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671830"/>
            <a:endParaRPr lang="el-GR" b="1" spc="-39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74040"/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</a:t>
            </a: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 </a:t>
            </a:r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endParaRPr lang="el-GR" b="1" spc="-10" dirty="0">
              <a:solidFill>
                <a:schemeClr val="accent1"/>
              </a:solidFill>
              <a:cs typeface="Calibri"/>
            </a:endParaRPr>
          </a:p>
          <a:p>
            <a:pPr marL="12700" marR="574040"/>
            <a:endParaRPr lang="el-GR" spc="-10" dirty="0">
              <a:cs typeface="Calibri"/>
            </a:endParaRPr>
          </a:p>
          <a:p>
            <a:pPr marL="12700" marR="574040"/>
            <a:endParaRPr dirty="0">
              <a:cs typeface="Calibri"/>
            </a:endParaRPr>
          </a:p>
          <a:p>
            <a:pPr marL="12700"/>
            <a:r>
              <a:rPr b="1" spc="-5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359696" y="10973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1.134</a:t>
            </a:r>
            <a:r>
              <a:rPr lang="el-GR" baseline="30000" dirty="0"/>
              <a:t>Α</a:t>
            </a:r>
            <a:r>
              <a:rPr lang="el-GR" dirty="0"/>
              <a:t> </a:t>
            </a:r>
            <a:r>
              <a:rPr lang="en-US" dirty="0"/>
              <a:t>who page 124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2927648" y="1985263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spc="-5" dirty="0">
                <a:cs typeface="Calibri"/>
              </a:rPr>
              <a:t>Φάσμα</a:t>
            </a:r>
            <a:r>
              <a:rPr lang="el-GR" b="1" spc="-30" dirty="0">
                <a:cs typeface="Calibri"/>
              </a:rPr>
              <a:t> </a:t>
            </a:r>
            <a:r>
              <a:rPr lang="el-GR" b="1" spc="-15" dirty="0">
                <a:cs typeface="Calibri"/>
              </a:rPr>
              <a:t>κακοήθων</a:t>
            </a:r>
            <a:r>
              <a:rPr lang="el-GR" b="1" spc="-35" dirty="0">
                <a:cs typeface="Calibri"/>
              </a:rPr>
              <a:t> ινοβλαστικών  </a:t>
            </a:r>
            <a:r>
              <a:rPr lang="el-GR" b="1" spc="-10" dirty="0">
                <a:cs typeface="Calibri"/>
              </a:rPr>
              <a:t>νεοπλασμάτων </a:t>
            </a:r>
            <a:r>
              <a:rPr lang="el-GR" b="1" dirty="0">
                <a:cs typeface="Calibri"/>
              </a:rPr>
              <a:t>με</a:t>
            </a:r>
            <a:r>
              <a:rPr lang="el-GR" b="1" spc="-15" dirty="0">
                <a:cs typeface="Calibri"/>
              </a:rPr>
              <a:t> ποικίλο </a:t>
            </a:r>
            <a:r>
              <a:rPr lang="el-GR" b="1" spc="-5" dirty="0" err="1">
                <a:cs typeface="Calibri"/>
              </a:rPr>
              <a:t>μυξοειδές</a:t>
            </a:r>
            <a:r>
              <a:rPr lang="el-GR" b="1" spc="-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στρώμα, πυρηνικό </a:t>
            </a:r>
            <a:r>
              <a:rPr lang="el-GR" b="1" dirty="0" err="1">
                <a:cs typeface="Calibri"/>
              </a:rPr>
              <a:t>πλειομορφισμό</a:t>
            </a:r>
            <a:r>
              <a:rPr lang="el-GR" b="1" dirty="0">
                <a:cs typeface="Calibri"/>
              </a:rPr>
              <a:t> και </a:t>
            </a:r>
            <a:r>
              <a:rPr lang="el-GR" b="1" dirty="0" err="1">
                <a:cs typeface="Calibri"/>
              </a:rPr>
              <a:t>κεκαμμένα</a:t>
            </a:r>
            <a:r>
              <a:rPr lang="el-GR" b="1" dirty="0">
                <a:cs typeface="Calibri"/>
              </a:rPr>
              <a:t> αγγεία</a:t>
            </a:r>
          </a:p>
          <a:p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3071664" y="3087450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671830"/>
            <a:r>
              <a:rPr lang="el-GR" b="1" spc="-5" dirty="0">
                <a:cs typeface="Calibri"/>
              </a:rPr>
              <a:t>Άκρα</a:t>
            </a:r>
            <a:r>
              <a:rPr lang="el-GR" spc="-5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(</a:t>
            </a:r>
            <a:r>
              <a:rPr lang="el-GR" spc="-10" dirty="0" err="1">
                <a:cs typeface="Calibri"/>
              </a:rPr>
              <a:t>άνω&gt;κάτω</a:t>
            </a:r>
            <a:r>
              <a:rPr lang="el-GR" spc="-10" dirty="0">
                <a:cs typeface="Calibri"/>
              </a:rPr>
              <a:t>), </a:t>
            </a:r>
            <a:r>
              <a:rPr lang="el-GR" spc="-5" dirty="0">
                <a:cs typeface="Calibri"/>
              </a:rPr>
              <a:t>σπάνια σε </a:t>
            </a:r>
            <a:r>
              <a:rPr lang="el-GR" spc="-10" dirty="0">
                <a:cs typeface="Calibri"/>
              </a:rPr>
              <a:t>θώρακα, κεφαλή-τράχηλο</a:t>
            </a:r>
            <a:r>
              <a:rPr lang="el-GR" dirty="0">
                <a:cs typeface="Calibri"/>
              </a:rPr>
              <a:t>, </a:t>
            </a:r>
            <a:r>
              <a:rPr lang="el-GR" spc="-39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σπανιότατα</a:t>
            </a:r>
            <a:r>
              <a:rPr lang="el-GR" b="1" dirty="0">
                <a:cs typeface="Calibri"/>
              </a:rPr>
              <a:t> </a:t>
            </a:r>
            <a:r>
              <a:rPr lang="el-GR" b="1" spc="-10" dirty="0" err="1">
                <a:cs typeface="Calibri"/>
              </a:rPr>
              <a:t>οπισθοπεριτόναιο</a:t>
            </a:r>
            <a:endParaRPr lang="el-GR" dirty="0">
              <a:cs typeface="Calibri"/>
            </a:endParaRPr>
          </a:p>
          <a:p>
            <a:pPr marL="12700" marR="574040"/>
            <a:r>
              <a:rPr lang="el-GR" spc="-5" dirty="0">
                <a:cs typeface="Calibri"/>
              </a:rPr>
              <a:t>Επιφανειακό: πολλαπλοί όζοι. </a:t>
            </a:r>
            <a:r>
              <a:rPr lang="el-GR" spc="-20" dirty="0">
                <a:cs typeface="Calibri"/>
              </a:rPr>
              <a:t>50% </a:t>
            </a:r>
            <a:r>
              <a:rPr lang="el-GR" spc="-10" dirty="0">
                <a:cs typeface="Calibri"/>
              </a:rPr>
              <a:t>χόριο/υποδόριο</a:t>
            </a:r>
            <a:endParaRPr lang="el-GR" spc="-5" dirty="0">
              <a:cs typeface="Calibri"/>
            </a:endParaRPr>
          </a:p>
          <a:p>
            <a:pPr marL="12700" marR="574040"/>
            <a:r>
              <a:rPr lang="el-GR" dirty="0">
                <a:cs typeface="Calibri"/>
              </a:rPr>
              <a:t>Εν </a:t>
            </a:r>
            <a:r>
              <a:rPr lang="el-GR" spc="-5" dirty="0">
                <a:cs typeface="Calibri"/>
              </a:rPr>
              <a:t>τω </a:t>
            </a:r>
            <a:r>
              <a:rPr lang="el-GR" dirty="0" err="1">
                <a:cs typeface="Calibri"/>
              </a:rPr>
              <a:t>βάθει</a:t>
            </a:r>
            <a:r>
              <a:rPr lang="el-GR" dirty="0">
                <a:cs typeface="Calibri"/>
              </a:rPr>
              <a:t>: </a:t>
            </a:r>
            <a:r>
              <a:rPr lang="el-GR" spc="-5" dirty="0">
                <a:cs typeface="Calibri"/>
              </a:rPr>
              <a:t>μονήρης </a:t>
            </a:r>
            <a:r>
              <a:rPr lang="el-GR" spc="-10" dirty="0">
                <a:cs typeface="Calibri"/>
              </a:rPr>
              <a:t>μάζα, διηθητικά </a:t>
            </a:r>
            <a:r>
              <a:rPr lang="el-GR" spc="-5" dirty="0">
                <a:cs typeface="Calibri"/>
              </a:rPr>
              <a:t>όρια. </a:t>
            </a:r>
            <a:r>
              <a:rPr lang="el-GR" spc="-395" dirty="0">
                <a:cs typeface="Calibri"/>
              </a:rPr>
              <a:t> </a:t>
            </a:r>
          </a:p>
          <a:p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4007768" y="5301208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cs typeface="Calibri"/>
              </a:rPr>
              <a:t>Ανώδυνος,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αργά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διογκούμενος</a:t>
            </a:r>
            <a:r>
              <a:rPr lang="el-GR" spc="-25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όγκος.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2711624" y="5901080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/>
            <a:r>
              <a:rPr lang="el-GR" spc="-5" dirty="0">
                <a:cs typeface="Calibri"/>
              </a:rPr>
              <a:t>Ενήλικες,</a:t>
            </a:r>
            <a:r>
              <a:rPr lang="el-GR" spc="-20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κυρίως</a:t>
            </a:r>
            <a:r>
              <a:rPr lang="el-GR" spc="-20" dirty="0">
                <a:cs typeface="Calibri"/>
              </a:rPr>
              <a:t> </a:t>
            </a:r>
            <a:r>
              <a:rPr lang="el-GR" dirty="0">
                <a:cs typeface="Calibri"/>
              </a:rPr>
              <a:t>άνδρες</a:t>
            </a:r>
          </a:p>
          <a:p>
            <a:pPr marL="12700">
              <a:spcBef>
                <a:spcPts val="5"/>
              </a:spcBef>
            </a:pPr>
            <a:r>
              <a:rPr lang="el-GR" spc="-5" dirty="0">
                <a:cs typeface="Calibri"/>
              </a:rPr>
              <a:t>Επαναλαμβανόμενες</a:t>
            </a:r>
            <a:r>
              <a:rPr lang="el-GR" spc="-10" dirty="0">
                <a:cs typeface="Calibri"/>
              </a:rPr>
              <a:t> τοπικές</a:t>
            </a:r>
            <a:r>
              <a:rPr lang="el-GR" spc="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υποτροπές</a:t>
            </a:r>
            <a:r>
              <a:rPr lang="el-GR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50-60%.</a:t>
            </a:r>
            <a:r>
              <a:rPr lang="el-GR" spc="1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Μεταστάσεις </a:t>
            </a:r>
            <a:r>
              <a:rPr lang="el-GR" dirty="0">
                <a:cs typeface="Calibri"/>
              </a:rPr>
              <a:t>οστά, </a:t>
            </a:r>
            <a:r>
              <a:rPr lang="el-GR" spc="-5" dirty="0">
                <a:cs typeface="Calibri"/>
              </a:rPr>
              <a:t>πνεύμονες.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  <p:pic>
        <p:nvPicPr>
          <p:cNvPr id="62466" name="Picture 2" descr="C:\Users\User\Desktop\Ινοβλστικός\1.134wh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672" y="521296"/>
            <a:ext cx="5695404" cy="1428750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7392144" y="6454498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1919536" y="4510862"/>
            <a:ext cx="784887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Μορφολογία </a:t>
            </a:r>
            <a:r>
              <a:rPr lang="el-GR" dirty="0" err="1">
                <a:solidFill>
                  <a:schemeClr val="bg1"/>
                </a:solidFill>
              </a:rPr>
              <a:t>μυξοϊνοσαρκώματος</a:t>
            </a:r>
            <a:r>
              <a:rPr lang="el-GR" dirty="0">
                <a:solidFill>
                  <a:schemeClr val="bg1"/>
                </a:solidFill>
              </a:rPr>
              <a:t> στο </a:t>
            </a:r>
            <a:r>
              <a:rPr lang="el-GR" dirty="0" err="1">
                <a:solidFill>
                  <a:schemeClr val="bg1"/>
                </a:solidFill>
              </a:rPr>
              <a:t>οπισθοπεριτόναιο</a:t>
            </a:r>
            <a:r>
              <a:rPr lang="el-GR" dirty="0">
                <a:solidFill>
                  <a:schemeClr val="bg1"/>
                </a:solidFill>
              </a:rPr>
              <a:t>       </a:t>
            </a:r>
            <a:r>
              <a:rPr lang="el-GR" dirty="0" err="1">
                <a:solidFill>
                  <a:schemeClr val="bg1"/>
                </a:solidFill>
              </a:rPr>
              <a:t>αποδιαφοροποιημένο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λιποσάρκωμα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15" name="14 - Γωνιακή σύνδεση"/>
          <p:cNvCxnSpPr/>
          <p:nvPr/>
        </p:nvCxnSpPr>
        <p:spPr>
          <a:xfrm>
            <a:off x="3287688" y="4869160"/>
            <a:ext cx="504056" cy="144016"/>
          </a:xfrm>
          <a:prstGeom prst="bentConnector3">
            <a:avLst>
              <a:gd name="adj1" fmla="val -3530"/>
            </a:avLst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4 - Τίτλος">
            <a:extLst>
              <a:ext uri="{FF2B5EF4-FFF2-40B4-BE49-F238E27FC236}">
                <a16:creationId xmlns:a16="http://schemas.microsoft.com/office/drawing/2014/main" id="{DBB0D0D7-5215-4B94-978B-FADC2A9821A5}"/>
              </a:ext>
            </a:extLst>
          </p:cNvPr>
          <p:cNvSpPr txBox="1">
            <a:spLocks/>
          </p:cNvSpPr>
          <p:nvPr/>
        </p:nvSpPr>
        <p:spPr>
          <a:xfrm>
            <a:off x="1615200" y="41072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Μυξοϊνοσάρκωμα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- Τίτλος"/>
          <p:cNvSpPr txBox="1">
            <a:spLocks/>
          </p:cNvSpPr>
          <p:nvPr/>
        </p:nvSpPr>
        <p:spPr>
          <a:xfrm>
            <a:off x="1847528" y="167099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Μυξοϊνοσάρκωμα – Ιστολογική εικόνα (Ι)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3071664" y="911523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 5.14 A+B </a:t>
            </a:r>
            <a:r>
              <a:rPr lang="en-US" dirty="0" err="1"/>
              <a:t>Hornick</a:t>
            </a:r>
            <a:r>
              <a:rPr lang="en-US" dirty="0"/>
              <a:t> 149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1919536" y="3651989"/>
            <a:ext cx="6048672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 err="1"/>
              <a:t>Πολυοζώδες</a:t>
            </a:r>
            <a:r>
              <a:rPr lang="el-GR" b="1" dirty="0"/>
              <a:t> πρότυπο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Εναλλαγή </a:t>
            </a:r>
            <a:r>
              <a:rPr lang="el-GR" b="1" dirty="0" err="1"/>
              <a:t>υποκυτταρικών</a:t>
            </a:r>
            <a:r>
              <a:rPr lang="el-GR" b="1" dirty="0"/>
              <a:t> και </a:t>
            </a:r>
            <a:r>
              <a:rPr lang="el-GR" b="1" dirty="0" err="1"/>
              <a:t>κυτταροβριθών</a:t>
            </a:r>
            <a:r>
              <a:rPr lang="el-GR" b="1" dirty="0"/>
              <a:t> περιοχών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Χαμηλής κακοήθειας</a:t>
            </a:r>
            <a:r>
              <a:rPr lang="el-GR" dirty="0"/>
              <a:t> όγκοι: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5087888" y="5258524"/>
            <a:ext cx="525658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b="1" dirty="0"/>
              <a:t>Άφθονο </a:t>
            </a:r>
            <a:r>
              <a:rPr lang="el-GR" b="1" dirty="0" err="1"/>
              <a:t>μυξοειδές</a:t>
            </a:r>
            <a:r>
              <a:rPr lang="el-GR" b="1" dirty="0"/>
              <a:t> </a:t>
            </a:r>
            <a:r>
              <a:rPr lang="el-GR" dirty="0"/>
              <a:t>στρώμα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Διάσπαρτα </a:t>
            </a:r>
            <a:r>
              <a:rPr lang="el-GR" b="1" dirty="0"/>
              <a:t>πλειόμορφα κύτταρα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b="1" dirty="0" err="1"/>
              <a:t>Κεκαμμένα</a:t>
            </a:r>
            <a:r>
              <a:rPr lang="el-GR" b="1" dirty="0"/>
              <a:t> προβάλλοντα αγγεία </a:t>
            </a:r>
          </a:p>
        </p:txBody>
      </p:sp>
      <p:pic>
        <p:nvPicPr>
          <p:cNvPr id="49154" name="Picture 2" descr="C:\Users\User\Desktop\Ινοβλστικός\5.14ab 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695499"/>
            <a:ext cx="8237292" cy="2952328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0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- Τίτλος"/>
          <p:cNvSpPr txBox="1">
            <a:spLocks/>
          </p:cNvSpPr>
          <p:nvPr/>
        </p:nvSpPr>
        <p:spPr>
          <a:xfrm>
            <a:off x="1847528" y="146293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Μυξοϊνοσάρκωμα – Ιστολογική εικόνα (ΙΙ)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711624" y="1322765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5.14 </a:t>
            </a:r>
            <a:r>
              <a:rPr lang="en-US" dirty="0"/>
              <a:t>C+D </a:t>
            </a:r>
            <a:r>
              <a:rPr lang="en-US" dirty="0" err="1"/>
              <a:t>hornick</a:t>
            </a:r>
            <a:r>
              <a:rPr lang="en-US" dirty="0"/>
              <a:t> 149</a:t>
            </a:r>
            <a:endParaRPr lang="el-GR" dirty="0"/>
          </a:p>
        </p:txBody>
      </p:sp>
      <p:pic>
        <p:nvPicPr>
          <p:cNvPr id="50178" name="Picture 2" descr="C:\Users\User\Desktop\Ινοβλστικός\5.14cd 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746701"/>
            <a:ext cx="8749250" cy="4824536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6384032" y="5139189"/>
            <a:ext cx="36004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/>
              <a:t>Υψηλής κακοήθειας, κυρίως </a:t>
            </a:r>
            <a:r>
              <a:rPr lang="el-GR" sz="1400" b="1" dirty="0" err="1"/>
              <a:t>κυτταροβριθές</a:t>
            </a:r>
            <a:r>
              <a:rPr lang="el-GR" sz="1400" b="1" dirty="0"/>
              <a:t> νεόπλασμα χωρίς </a:t>
            </a:r>
            <a:r>
              <a:rPr lang="el-GR" sz="1400" b="1" dirty="0" err="1"/>
              <a:t>μυξωματώδες</a:t>
            </a:r>
            <a:r>
              <a:rPr lang="el-GR" sz="1400" b="1" dirty="0"/>
              <a:t> στρώμα, </a:t>
            </a:r>
            <a:r>
              <a:rPr lang="el-GR" sz="1400" b="1" dirty="0" err="1"/>
              <a:t>επιθηλιοειδής</a:t>
            </a:r>
            <a:r>
              <a:rPr lang="el-GR" sz="1400" b="1" dirty="0"/>
              <a:t> ή πλειόμορφη μορφολογία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1775520" y="5139190"/>
            <a:ext cx="403244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60363" indent="-360363" algn="ctr">
              <a:buClr>
                <a:schemeClr val="accent1"/>
              </a:buClr>
              <a:buSzPct val="110000"/>
            </a:pPr>
            <a:r>
              <a:rPr lang="el-GR" sz="1600" b="1" dirty="0"/>
              <a:t>Ενδιάμεσης κακοήθειας, παρουσία έστω και εστιακά </a:t>
            </a:r>
            <a:r>
              <a:rPr lang="el-GR" sz="1600" b="1" dirty="0" err="1"/>
              <a:t>κυτταροβριθών</a:t>
            </a:r>
            <a:r>
              <a:rPr lang="el-GR" sz="1600" b="1" dirty="0"/>
              <a:t> περιοχών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2063552" y="746702"/>
            <a:ext cx="345638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err="1"/>
              <a:t>Ψευδολιποβλάστες</a:t>
            </a:r>
            <a:r>
              <a:rPr lang="el-GR" sz="1400" b="1" dirty="0"/>
              <a:t>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7715672" y="65985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- Τίτλος"/>
          <p:cNvSpPr txBox="1">
            <a:spLocks/>
          </p:cNvSpPr>
          <p:nvPr/>
        </p:nvSpPr>
        <p:spPr>
          <a:xfrm>
            <a:off x="1847528" y="164296"/>
            <a:ext cx="842493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Μυξοϊνοσάρκωμα – Διαφορική διάγνωση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4223792" y="98072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chemeClr val="accent1"/>
                </a:solidFill>
              </a:rPr>
              <a:t>Ανάλογη του </a:t>
            </a:r>
            <a:r>
              <a:rPr lang="en-US" sz="2400" b="1" dirty="0">
                <a:solidFill>
                  <a:schemeClr val="accent1"/>
                </a:solidFill>
              </a:rPr>
              <a:t>Grade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2135560" y="1916832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Χαμηλής κακοήθειας: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Υψηλής κακοήθειας: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511824" y="1916832"/>
            <a:ext cx="59046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Ενδομυϊκό και </a:t>
            </a:r>
            <a:r>
              <a:rPr lang="el-GR" b="1" dirty="0" err="1"/>
              <a:t>κυτταροβριθές</a:t>
            </a:r>
            <a:r>
              <a:rPr lang="el-GR" b="1" dirty="0"/>
              <a:t> μύξωμα </a:t>
            </a:r>
            <a:r>
              <a:rPr lang="el-GR" dirty="0"/>
              <a:t>(απουσία </a:t>
            </a:r>
            <a:r>
              <a:rPr lang="el-GR" dirty="0" err="1"/>
              <a:t>πλειομορφισμού</a:t>
            </a:r>
            <a:r>
              <a:rPr lang="el-GR" dirty="0"/>
              <a:t>)</a:t>
            </a:r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Χαμηλής κακοήθειας </a:t>
            </a:r>
            <a:r>
              <a:rPr lang="en-US" b="1" dirty="0"/>
              <a:t>MPNST</a:t>
            </a:r>
            <a:r>
              <a:rPr lang="el-GR" dirty="0"/>
              <a:t> και </a:t>
            </a:r>
            <a:r>
              <a:rPr lang="el-GR" b="1" dirty="0" err="1"/>
              <a:t>μυξοειδές</a:t>
            </a:r>
            <a:r>
              <a:rPr lang="el-GR" b="1" dirty="0"/>
              <a:t> </a:t>
            </a:r>
            <a:r>
              <a:rPr lang="el-GR" b="1" dirty="0" err="1"/>
              <a:t>νευροΐνωμα</a:t>
            </a:r>
            <a:r>
              <a:rPr lang="el-GR" dirty="0"/>
              <a:t> (</a:t>
            </a:r>
            <a:r>
              <a:rPr lang="en-US" dirty="0"/>
              <a:t>S100/SOX10+, </a:t>
            </a:r>
            <a:r>
              <a:rPr lang="el-GR" dirty="0"/>
              <a:t>απουσία </a:t>
            </a:r>
            <a:r>
              <a:rPr lang="el-GR" dirty="0" err="1"/>
              <a:t>κεκαμμένων</a:t>
            </a:r>
            <a:r>
              <a:rPr lang="el-GR" dirty="0"/>
              <a:t> αγγείων)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4511824" y="4365104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Άλλα σαρκώματα με πλειόμορφη μορφολογία </a:t>
            </a:r>
            <a:r>
              <a:rPr lang="el-GR" dirty="0"/>
              <a:t>(αγγειακό πρότυπο, ενίσχυση </a:t>
            </a:r>
            <a:r>
              <a:rPr lang="en-US" dirty="0"/>
              <a:t>MDM2/CDK4</a:t>
            </a:r>
            <a:r>
              <a:rPr lang="el-GR" dirty="0"/>
              <a:t> σε </a:t>
            </a:r>
            <a:r>
              <a:rPr lang="el-GR" dirty="0" err="1"/>
              <a:t>οπισθοπεριτοναϊκούς</a:t>
            </a:r>
            <a:r>
              <a:rPr lang="el-GR" dirty="0"/>
              <a:t> όγκους)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567608" y="980728"/>
            <a:ext cx="7128792" cy="28039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1885950">
              <a:lnSpc>
                <a:spcPct val="101099"/>
              </a:lnSpc>
              <a:spcBef>
                <a:spcPts val="75"/>
              </a:spcBef>
            </a:pPr>
            <a:r>
              <a:rPr b="1" spc="-5" dirty="0" err="1">
                <a:solidFill>
                  <a:schemeClr val="accent1"/>
                </a:solidFill>
                <a:cs typeface="Calibri"/>
              </a:rPr>
              <a:t>Ανοσοφαινότυπος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endParaRPr b="1"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567608" y="2771636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Πρόγνωση: </a:t>
            </a:r>
            <a:r>
              <a:rPr lang="el-GR" dirty="0"/>
              <a:t>Τοπική υποτροπή 50-60% ανεξαρτήτως </a:t>
            </a:r>
            <a:r>
              <a:rPr lang="en-US" dirty="0"/>
              <a:t>grade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4727848" y="980728"/>
            <a:ext cx="5760640" cy="175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marR="1885950" indent="-257175">
              <a:lnSpc>
                <a:spcPct val="101099"/>
              </a:lnSpc>
              <a:spcBef>
                <a:spcPts val="75"/>
              </a:spcBef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>
                <a:cs typeface="Calibri"/>
              </a:rPr>
              <a:t>Μη</a:t>
            </a:r>
            <a:r>
              <a:rPr lang="el-GR" b="1" spc="-40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ειδικός </a:t>
            </a:r>
            <a:r>
              <a:rPr lang="el-GR" b="1" spc="-39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MSA</a:t>
            </a:r>
            <a:r>
              <a:rPr lang="el-GR" b="1" dirty="0">
                <a:cs typeface="Calibri"/>
              </a:rPr>
              <a:t> </a:t>
            </a:r>
            <a:r>
              <a:rPr lang="el-GR" b="1" spc="-20" dirty="0">
                <a:cs typeface="Calibri"/>
              </a:rPr>
              <a:t>και</a:t>
            </a:r>
            <a:r>
              <a:rPr lang="el-GR" b="1" dirty="0">
                <a:cs typeface="Calibri"/>
              </a:rPr>
              <a:t> SMA: </a:t>
            </a:r>
            <a:r>
              <a:rPr lang="el-GR" b="1" dirty="0">
                <a:cs typeface="Arial"/>
              </a:rPr>
              <a:t>±</a:t>
            </a:r>
          </a:p>
          <a:p>
            <a:pPr marL="269875" marR="1885950" indent="-257175">
              <a:lnSpc>
                <a:spcPct val="101099"/>
              </a:lnSpc>
              <a:spcBef>
                <a:spcPts val="75"/>
              </a:spcBef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>
              <a:cs typeface="Arial"/>
            </a:endParaRPr>
          </a:p>
          <a:p>
            <a:pPr marL="269875" indent="-257175">
              <a:lnSpc>
                <a:spcPts val="2135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>
                <a:cs typeface="Calibri"/>
              </a:rPr>
              <a:t>Desmin</a:t>
            </a:r>
            <a:r>
              <a:rPr lang="el-GR" b="1" dirty="0">
                <a:cs typeface="Calibri"/>
              </a:rPr>
              <a:t>,</a:t>
            </a:r>
            <a:r>
              <a:rPr lang="el-GR" b="1" spc="-1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S-100,</a:t>
            </a:r>
            <a:r>
              <a:rPr lang="el-GR" b="1" spc="-3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EMA</a:t>
            </a:r>
            <a:r>
              <a:rPr lang="el-GR" b="1" spc="10" dirty="0">
                <a:cs typeface="Calibri"/>
              </a:rPr>
              <a:t> </a:t>
            </a:r>
            <a:r>
              <a:rPr lang="el-GR" b="1" spc="-25" dirty="0">
                <a:cs typeface="Calibri"/>
              </a:rPr>
              <a:t>και</a:t>
            </a:r>
            <a:r>
              <a:rPr lang="el-GR" b="1" spc="-5" dirty="0">
                <a:cs typeface="Calibri"/>
              </a:rPr>
              <a:t> </a:t>
            </a:r>
            <a:r>
              <a:rPr lang="el-GR" b="1" spc="-5" dirty="0" err="1">
                <a:cs typeface="Calibri"/>
              </a:rPr>
              <a:t>ιστιοκυτταρικοί</a:t>
            </a:r>
            <a:r>
              <a:rPr lang="el-GR" b="1" spc="-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δείκτες:</a:t>
            </a:r>
            <a:r>
              <a:rPr lang="el-GR" b="1" spc="-15" dirty="0">
                <a:cs typeface="Calibri"/>
              </a:rPr>
              <a:t> </a:t>
            </a:r>
            <a:r>
              <a:rPr lang="el-GR" b="1" dirty="0">
                <a:cs typeface="Calibri"/>
              </a:rPr>
              <a:t>-</a:t>
            </a:r>
          </a:p>
          <a:p>
            <a:pPr marL="269875" indent="-257175">
              <a:lnSpc>
                <a:spcPts val="2135"/>
              </a:lnSpc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>
              <a:cs typeface="Calibri"/>
            </a:endParaRPr>
          </a:p>
          <a:p>
            <a:pPr marL="269875" indent="-2571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spc="-5" dirty="0">
                <a:cs typeface="Calibri"/>
              </a:rPr>
              <a:t>MU</a:t>
            </a:r>
            <a:r>
              <a:rPr lang="en-US" b="1" spc="-5" dirty="0">
                <a:cs typeface="Calibri"/>
              </a:rPr>
              <a:t>C</a:t>
            </a:r>
            <a:r>
              <a:rPr lang="el-GR" b="1" spc="-5" dirty="0">
                <a:cs typeface="Calibri"/>
              </a:rPr>
              <a:t>4</a:t>
            </a:r>
            <a:r>
              <a:rPr lang="el-GR" b="1" spc="-10" dirty="0">
                <a:cs typeface="Calibri"/>
              </a:rPr>
              <a:t> </a:t>
            </a:r>
            <a:r>
              <a:rPr lang="el-GR" b="1" spc="-20" dirty="0">
                <a:cs typeface="Calibri"/>
              </a:rPr>
              <a:t>και</a:t>
            </a:r>
            <a:r>
              <a:rPr lang="el-GR" b="1" spc="-10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MDM2*: </a:t>
            </a:r>
            <a:r>
              <a:rPr lang="el-GR" b="1" spc="-10" dirty="0">
                <a:cs typeface="Calibri"/>
              </a:rPr>
              <a:t>αρνητικά</a:t>
            </a:r>
            <a:endParaRPr lang="el-GR" b="1" dirty="0">
              <a:cs typeface="Calibri"/>
            </a:endParaRPr>
          </a:p>
          <a:p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2351584" y="357301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4799856" y="3663022"/>
            <a:ext cx="4896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Πολυοζώδες</a:t>
            </a:r>
            <a:r>
              <a:rPr lang="el-GR" b="1" dirty="0"/>
              <a:t> πρότυπο</a:t>
            </a:r>
          </a:p>
          <a:p>
            <a:pPr marL="269875" indent="-269875">
              <a:buClr>
                <a:schemeClr val="accent1"/>
              </a:buClr>
              <a:buSzPct val="120000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Διηθητική ανάπτυξη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Μυξοειδές</a:t>
            </a:r>
            <a:r>
              <a:rPr lang="el-GR" dirty="0"/>
              <a:t> στρώμα (εστιακό σε υψηλής κακοήθειας όγκος)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Πυρηνικός </a:t>
            </a:r>
            <a:r>
              <a:rPr lang="el-GR" b="1" dirty="0" err="1"/>
              <a:t>πλειομορφισμός</a:t>
            </a:r>
            <a:r>
              <a:rPr lang="el-GR" dirty="0"/>
              <a:t>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Χαρακτηριστικό </a:t>
            </a:r>
            <a:r>
              <a:rPr lang="el-GR" b="1" dirty="0"/>
              <a:t>αγγειακό πρότυπο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4 - Τίτλος">
            <a:extLst>
              <a:ext uri="{FF2B5EF4-FFF2-40B4-BE49-F238E27FC236}">
                <a16:creationId xmlns:a16="http://schemas.microsoft.com/office/drawing/2014/main" id="{5D012C3C-0669-4EBB-B139-EF4904E5F029}"/>
              </a:ext>
            </a:extLst>
          </p:cNvPr>
          <p:cNvSpPr txBox="1">
            <a:spLocks/>
          </p:cNvSpPr>
          <p:nvPr/>
        </p:nvSpPr>
        <p:spPr>
          <a:xfrm>
            <a:off x="1428647" y="132851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Μυξοϊνοσάρκωμα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TextBox"/>
          <p:cNvSpPr txBox="1"/>
          <p:nvPr/>
        </p:nvSpPr>
        <p:spPr>
          <a:xfrm>
            <a:off x="1775520" y="5818039"/>
            <a:ext cx="8496944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pc="-5" dirty="0">
                <a:solidFill>
                  <a:schemeClr val="bg1"/>
                </a:solidFill>
                <a:cs typeface="Calibri"/>
              </a:rPr>
              <a:t>Στην 5ετία           υψηλό ποσοστό υποτροπής (64%), μετάστασης(45%) και θνησιμότητα(42%) μετά από μακρό </a:t>
            </a:r>
            <a:r>
              <a:rPr lang="el-GR" spc="-5" dirty="0" err="1">
                <a:solidFill>
                  <a:schemeClr val="bg1"/>
                </a:solidFill>
                <a:cs typeface="Calibri"/>
              </a:rPr>
              <a:t>follow</a:t>
            </a:r>
            <a:r>
              <a:rPr lang="el-GR" spc="-5" dirty="0">
                <a:solidFill>
                  <a:schemeClr val="bg1"/>
                </a:solidFill>
                <a:cs typeface="Calibri"/>
              </a:rPr>
              <a:t>-</a:t>
            </a:r>
            <a:r>
              <a:rPr lang="el-GR" spc="-5" dirty="0" err="1">
                <a:solidFill>
                  <a:schemeClr val="bg1"/>
                </a:solidFill>
                <a:cs typeface="Calibri"/>
              </a:rPr>
              <a:t>up</a:t>
            </a:r>
            <a:r>
              <a:rPr lang="el-GR" spc="-5" dirty="0">
                <a:solidFill>
                  <a:schemeClr val="bg1"/>
                </a:solidFill>
                <a:cs typeface="Calibri"/>
              </a:rPr>
              <a:t> </a:t>
            </a:r>
            <a:endParaRPr lang="el-GR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9576" y="908721"/>
            <a:ext cx="8064896" cy="3954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35025">
              <a:spcBef>
                <a:spcPts val="100"/>
              </a:spcBef>
            </a:pPr>
            <a:r>
              <a:rPr lang="el-GR" b="1" spc="-5" dirty="0">
                <a:solidFill>
                  <a:schemeClr val="accent1"/>
                </a:solidFill>
                <a:cs typeface="Calibri"/>
              </a:rPr>
              <a:t>Ορισμός:</a:t>
            </a:r>
          </a:p>
          <a:p>
            <a:pPr marL="12700" marR="835025">
              <a:spcBef>
                <a:spcPts val="100"/>
              </a:spcBef>
            </a:pP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 marR="835025">
              <a:spcBef>
                <a:spcPts val="100"/>
              </a:spcBef>
            </a:pP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 marR="835025">
              <a:spcBef>
                <a:spcPts val="100"/>
              </a:spcBef>
            </a:pPr>
            <a:endParaRPr lang="el-GR" b="1" spc="-5" dirty="0">
              <a:solidFill>
                <a:schemeClr val="accent1"/>
              </a:solidFill>
              <a:cs typeface="Calibri"/>
            </a:endParaRPr>
          </a:p>
          <a:p>
            <a:pPr marL="12700" marR="835025">
              <a:spcBef>
                <a:spcPts val="100"/>
              </a:spcBef>
            </a:pPr>
            <a:endParaRPr lang="el-GR" spc="-5" dirty="0">
              <a:cs typeface="Calibri"/>
            </a:endParaRPr>
          </a:p>
          <a:p>
            <a:pPr marL="12700" marR="835025">
              <a:spcBef>
                <a:spcPts val="100"/>
              </a:spcBef>
            </a:pPr>
            <a:endParaRPr dirty="0">
              <a:cs typeface="Calibri"/>
            </a:endParaRPr>
          </a:p>
          <a:p>
            <a:pPr marL="12700" marR="5080"/>
            <a:r>
              <a:rPr b="1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Εντόπιση</a:t>
            </a:r>
            <a:r>
              <a:rPr lang="el-GR" b="1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:</a:t>
            </a:r>
          </a:p>
          <a:p>
            <a:pPr marL="12700" marR="5080"/>
            <a:endParaRPr lang="el-GR" b="1" spc="-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080"/>
            <a:endParaRPr lang="el-GR" b="1" spc="-5" dirty="0">
              <a:solidFill>
                <a:schemeClr val="accent1"/>
              </a:solidFill>
              <a:uFill>
                <a:solidFill>
                  <a:srgbClr val="D9D9D9"/>
                </a:solidFill>
              </a:uFill>
              <a:cs typeface="Calibri"/>
            </a:endParaRPr>
          </a:p>
          <a:p>
            <a:pPr marL="12700" marR="5080"/>
            <a:endParaRPr lang="el-GR" spc="-5" dirty="0">
              <a:cs typeface="Calibri"/>
            </a:endParaRPr>
          </a:p>
          <a:p>
            <a:pPr marL="12700" marR="5080"/>
            <a:endParaRPr lang="el-GR" spc="-5" dirty="0">
              <a:cs typeface="Calibri"/>
            </a:endParaRPr>
          </a:p>
          <a:p>
            <a:pPr marL="12700" marR="5080"/>
            <a:r>
              <a:rPr spc="-395" dirty="0">
                <a:cs typeface="Calibri"/>
              </a:rPr>
              <a:t> </a:t>
            </a:r>
            <a:r>
              <a:rPr b="1" spc="-5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Ηλικία</a:t>
            </a:r>
            <a:r>
              <a:rPr b="1" spc="-5" dirty="0">
                <a:solidFill>
                  <a:schemeClr val="accent1"/>
                </a:solidFill>
                <a:cs typeface="Calibri"/>
              </a:rPr>
              <a:t>:</a:t>
            </a:r>
            <a:r>
              <a:rPr b="1" spc="-20" dirty="0">
                <a:solidFill>
                  <a:schemeClr val="accent1"/>
                </a:solidFill>
                <a:cs typeface="Calibri"/>
              </a:rPr>
              <a:t> </a:t>
            </a:r>
            <a:r>
              <a:rPr b="1" spc="-10" dirty="0">
                <a:cs typeface="Calibri"/>
              </a:rPr>
              <a:t>κυρίως </a:t>
            </a:r>
            <a:r>
              <a:rPr b="1" spc="-5" dirty="0">
                <a:cs typeface="Calibri"/>
              </a:rPr>
              <a:t>νεαροί</a:t>
            </a:r>
            <a:r>
              <a:rPr b="1" spc="-35" dirty="0">
                <a:cs typeface="Calibri"/>
              </a:rPr>
              <a:t> </a:t>
            </a:r>
            <a:r>
              <a:rPr b="1" spc="-5" dirty="0">
                <a:cs typeface="Calibri"/>
              </a:rPr>
              <a:t>ενήλικες</a:t>
            </a:r>
            <a:r>
              <a:rPr b="1" spc="-10" dirty="0">
                <a:cs typeface="Calibri"/>
              </a:rPr>
              <a:t> </a:t>
            </a:r>
            <a:r>
              <a:rPr dirty="0">
                <a:cs typeface="Calibri"/>
              </a:rPr>
              <a:t>(30-50</a:t>
            </a:r>
            <a:r>
              <a:rPr spc="5" dirty="0">
                <a:cs typeface="Calibri"/>
              </a:rPr>
              <a:t> </a:t>
            </a:r>
            <a:r>
              <a:rPr dirty="0">
                <a:cs typeface="Calibri"/>
              </a:rPr>
              <a:t>έτη)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ή </a:t>
            </a:r>
            <a:r>
              <a:rPr spc="-20" dirty="0">
                <a:cs typeface="Calibri"/>
              </a:rPr>
              <a:t>και</a:t>
            </a:r>
            <a:r>
              <a:rPr dirty="0">
                <a:cs typeface="Calibri"/>
              </a:rPr>
              <a:t> </a:t>
            </a:r>
            <a:r>
              <a:rPr spc="-5" dirty="0">
                <a:cs typeface="Calibri"/>
              </a:rPr>
              <a:t>παιδιά</a:t>
            </a:r>
            <a:r>
              <a:rPr spc="-20" dirty="0">
                <a:cs typeface="Calibri"/>
              </a:rPr>
              <a:t> </a:t>
            </a:r>
            <a:r>
              <a:rPr dirty="0">
                <a:cs typeface="Calibri"/>
              </a:rPr>
              <a:t>(20% </a:t>
            </a:r>
            <a:r>
              <a:rPr spc="-5" dirty="0">
                <a:cs typeface="Calibri"/>
              </a:rPr>
              <a:t>&lt;18</a:t>
            </a:r>
            <a:r>
              <a:rPr dirty="0">
                <a:cs typeface="Calibri"/>
              </a:rPr>
              <a:t> </a:t>
            </a:r>
            <a:r>
              <a:rPr dirty="0" err="1">
                <a:cs typeface="Calibri"/>
              </a:rPr>
              <a:t>έτη</a:t>
            </a:r>
            <a:r>
              <a:rPr dirty="0">
                <a:cs typeface="Calibri"/>
              </a:rPr>
              <a:t>)</a:t>
            </a:r>
            <a:endParaRPr lang="el-GR" dirty="0">
              <a:cs typeface="Calibri"/>
            </a:endParaRPr>
          </a:p>
          <a:p>
            <a:pPr marL="12700" marR="5080"/>
            <a:endParaRPr dirty="0">
              <a:cs typeface="Calibri"/>
            </a:endParaRPr>
          </a:p>
          <a:p>
            <a:pPr marL="12700" marR="28575">
              <a:spcBef>
                <a:spcPts val="5"/>
              </a:spcBef>
            </a:pPr>
            <a:r>
              <a:rPr b="1" spc="-10" dirty="0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Κλινική </a:t>
            </a:r>
            <a:r>
              <a:rPr b="1" spc="-10" dirty="0" err="1">
                <a:solidFill>
                  <a:schemeClr val="accent1"/>
                </a:solidFill>
                <a:uFill>
                  <a:solidFill>
                    <a:srgbClr val="D9D9D9"/>
                  </a:solidFill>
                </a:uFill>
                <a:cs typeface="Calibri"/>
              </a:rPr>
              <a:t>εκδήλωση</a:t>
            </a:r>
            <a:r>
              <a:rPr b="1" spc="-10" dirty="0">
                <a:solidFill>
                  <a:schemeClr val="accent1"/>
                </a:solidFill>
                <a:cs typeface="Calibri"/>
              </a:rPr>
              <a:t>:</a:t>
            </a:r>
            <a:endParaRPr dirty="0">
              <a:cs typeface="Calibri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359696" y="871553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spc="-5" dirty="0">
                <a:cs typeface="Calibri"/>
              </a:rPr>
              <a:t>Κακοήθης </a:t>
            </a:r>
            <a:r>
              <a:rPr lang="el-GR" b="1" spc="-5" dirty="0" err="1">
                <a:cs typeface="Calibri"/>
              </a:rPr>
              <a:t>ινοβλαστικός</a:t>
            </a:r>
            <a:r>
              <a:rPr lang="el-GR" b="1" spc="-5" dirty="0">
                <a:cs typeface="Calibri"/>
              </a:rPr>
              <a:t> όγκος που χαρακτηρίζεται από εναλλαγή </a:t>
            </a:r>
            <a:r>
              <a:rPr lang="el-GR" b="1" spc="-5" dirty="0" err="1">
                <a:cs typeface="Calibri"/>
              </a:rPr>
              <a:t>κολλαγονωδών</a:t>
            </a:r>
            <a:r>
              <a:rPr lang="el-GR" b="1" spc="-5" dirty="0">
                <a:cs typeface="Calibri"/>
              </a:rPr>
              <a:t> και </a:t>
            </a:r>
            <a:r>
              <a:rPr lang="el-GR" b="1" spc="-5" dirty="0" err="1">
                <a:cs typeface="Calibri"/>
              </a:rPr>
              <a:t>μυξοειδών</a:t>
            </a:r>
            <a:r>
              <a:rPr lang="el-GR" b="1" spc="-5" dirty="0">
                <a:cs typeface="Calibri"/>
              </a:rPr>
              <a:t> περιοχών, “αθώα” κυτταρολογική εμφάνιση </a:t>
            </a:r>
            <a:r>
              <a:rPr lang="el-GR" b="1" spc="-20" dirty="0">
                <a:cs typeface="Calibri"/>
              </a:rPr>
              <a:t>και</a:t>
            </a:r>
            <a:r>
              <a:rPr lang="el-GR" b="1" dirty="0">
                <a:cs typeface="Calibri"/>
              </a:rPr>
              <a:t> σταθερή </a:t>
            </a:r>
            <a:r>
              <a:rPr lang="el-GR" b="1" spc="-5" dirty="0">
                <a:cs typeface="Calibri"/>
              </a:rPr>
              <a:t>παρουσία του γονιδίου σύντηξης FUS-CREB3L2 [t(11;16)(q33;p11)]</a:t>
            </a:r>
            <a:r>
              <a:rPr lang="el-GR" b="1" dirty="0">
                <a:cs typeface="Calibri"/>
              </a:rPr>
              <a:t> ή</a:t>
            </a:r>
            <a:r>
              <a:rPr lang="el-GR" b="1" spc="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FUS-CREB3L1</a:t>
            </a:r>
            <a:r>
              <a:rPr lang="el-GR" b="1" spc="5" dirty="0">
                <a:cs typeface="Calibri"/>
              </a:rPr>
              <a:t> </a:t>
            </a:r>
            <a:r>
              <a:rPr lang="el-GR" b="1" spc="-5" dirty="0">
                <a:cs typeface="Calibri"/>
              </a:rPr>
              <a:t>[t(11;16)(p11;p11)].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3431704" y="2564904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cs typeface="Calibri"/>
              </a:rPr>
              <a:t>Εν </a:t>
            </a:r>
            <a:r>
              <a:rPr lang="el-GR" spc="-5" dirty="0">
                <a:cs typeface="Calibri"/>
              </a:rPr>
              <a:t>τω </a:t>
            </a:r>
            <a:r>
              <a:rPr lang="el-GR" dirty="0" err="1">
                <a:cs typeface="Calibri"/>
              </a:rPr>
              <a:t>βάθει</a:t>
            </a:r>
            <a:r>
              <a:rPr lang="el-GR" dirty="0">
                <a:cs typeface="Calibri"/>
              </a:rPr>
              <a:t> ιστοί - </a:t>
            </a:r>
            <a:r>
              <a:rPr lang="el-GR" spc="-5" dirty="0" err="1">
                <a:cs typeface="Calibri"/>
              </a:rPr>
              <a:t>περιτονία</a:t>
            </a:r>
            <a:r>
              <a:rPr lang="el-GR" spc="-5" dirty="0">
                <a:cs typeface="Calibri"/>
              </a:rPr>
              <a:t> σε άκρα </a:t>
            </a:r>
            <a:r>
              <a:rPr lang="el-GR" dirty="0">
                <a:cs typeface="Calibri"/>
              </a:rPr>
              <a:t>(μηρός), </a:t>
            </a:r>
            <a:r>
              <a:rPr lang="el-GR" spc="-10" dirty="0">
                <a:cs typeface="Calibri"/>
              </a:rPr>
              <a:t>κορμό, </a:t>
            </a:r>
            <a:r>
              <a:rPr lang="el-GR" spc="-5" dirty="0">
                <a:cs typeface="Calibri"/>
              </a:rPr>
              <a:t>σπάνια </a:t>
            </a:r>
            <a:r>
              <a:rPr lang="el-GR" dirty="0">
                <a:cs typeface="Calibri"/>
              </a:rPr>
              <a:t> </a:t>
            </a:r>
            <a:r>
              <a:rPr lang="el-GR" spc="5" dirty="0">
                <a:cs typeface="Calibri"/>
              </a:rPr>
              <a:t>άλλες </a:t>
            </a:r>
            <a:r>
              <a:rPr lang="el-GR" dirty="0">
                <a:cs typeface="Calibri"/>
              </a:rPr>
              <a:t>εντοπίσεις. Η </a:t>
            </a:r>
            <a:r>
              <a:rPr lang="el-GR" spc="-5" dirty="0">
                <a:cs typeface="Calibri"/>
              </a:rPr>
              <a:t>επιφανειακή μορφή </a:t>
            </a:r>
            <a:r>
              <a:rPr lang="el-GR" dirty="0">
                <a:cs typeface="Calibri"/>
              </a:rPr>
              <a:t>αφορά </a:t>
            </a:r>
            <a:r>
              <a:rPr lang="el-GR" spc="-5" dirty="0">
                <a:cs typeface="Calibri"/>
              </a:rPr>
              <a:t>σε παιδιά, </a:t>
            </a:r>
            <a:r>
              <a:rPr lang="el-GR" spc="-10" dirty="0">
                <a:cs typeface="Calibri"/>
              </a:rPr>
              <a:t>καλύτερη </a:t>
            </a:r>
            <a:r>
              <a:rPr lang="el-GR" spc="-5" dirty="0">
                <a:cs typeface="Calibri"/>
              </a:rPr>
              <a:t>πρόγνωση.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4295800" y="4509120"/>
            <a:ext cx="5976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28575">
              <a:spcBef>
                <a:spcPts val="5"/>
              </a:spcBef>
            </a:pPr>
            <a:r>
              <a:rPr lang="el-GR" dirty="0">
                <a:cs typeface="Calibri"/>
              </a:rPr>
              <a:t>Αργή ανάπτυξη , 15% </a:t>
            </a:r>
            <a:r>
              <a:rPr lang="el-GR" spc="-5" dirty="0">
                <a:cs typeface="Calibri"/>
              </a:rPr>
              <a:t>&gt;5 </a:t>
            </a:r>
            <a:r>
              <a:rPr lang="el-GR" dirty="0">
                <a:cs typeface="Calibri"/>
              </a:rPr>
              <a:t>έτη, ανώδυνη </a:t>
            </a:r>
            <a:r>
              <a:rPr lang="el-GR" spc="-20" dirty="0">
                <a:cs typeface="Calibri"/>
              </a:rPr>
              <a:t>καλά </a:t>
            </a:r>
            <a:r>
              <a:rPr lang="el-GR" spc="-10" dirty="0">
                <a:cs typeface="Calibri"/>
              </a:rPr>
              <a:t>περιγεγραμμένη </a:t>
            </a:r>
            <a:r>
              <a:rPr lang="el-GR" spc="-395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μάζα,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1-&gt;20</a:t>
            </a:r>
            <a:r>
              <a:rPr lang="el-GR" spc="10" dirty="0">
                <a:cs typeface="Calibri"/>
              </a:rPr>
              <a:t> </a:t>
            </a:r>
            <a:r>
              <a:rPr lang="el-GR" dirty="0">
                <a:cs typeface="Calibri"/>
              </a:rPr>
              <a:t>εκ.</a:t>
            </a:r>
          </a:p>
          <a:p>
            <a:pPr marL="12700" marR="28575">
              <a:spcBef>
                <a:spcPts val="5"/>
              </a:spcBef>
            </a:pPr>
            <a:endParaRPr lang="el-GR" dirty="0">
              <a:cs typeface="Calibri"/>
            </a:endParaRPr>
          </a:p>
          <a:p>
            <a:pPr marL="12700"/>
            <a:r>
              <a:rPr lang="el-GR" spc="-5" dirty="0">
                <a:cs typeface="Calibri"/>
              </a:rPr>
              <a:t>Χαμηλά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ποσοστά</a:t>
            </a:r>
            <a:r>
              <a:rPr lang="el-GR" spc="-4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υποτροπής</a:t>
            </a:r>
            <a:r>
              <a:rPr lang="el-GR" spc="-40" dirty="0">
                <a:cs typeface="Calibri"/>
              </a:rPr>
              <a:t> </a:t>
            </a:r>
            <a:r>
              <a:rPr lang="el-GR" spc="-20" dirty="0">
                <a:cs typeface="Calibri"/>
              </a:rPr>
              <a:t>και</a:t>
            </a:r>
            <a:r>
              <a:rPr lang="el-GR" spc="-5" dirty="0">
                <a:cs typeface="Calibri"/>
              </a:rPr>
              <a:t> μεταστάσεων.</a:t>
            </a:r>
          </a:p>
          <a:p>
            <a:pPr marL="12700"/>
            <a:endParaRPr lang="el-GR" spc="-5" dirty="0">
              <a:cs typeface="Calibri"/>
            </a:endParaRPr>
          </a:p>
          <a:p>
            <a:endParaRPr lang="el-GR" dirty="0"/>
          </a:p>
        </p:txBody>
      </p:sp>
      <p:cxnSp>
        <p:nvCxnSpPr>
          <p:cNvPr id="10" name="9 - Ευθύγραμμο βέλος σύνδεσης"/>
          <p:cNvCxnSpPr>
            <a:cxnSpLocks/>
          </p:cNvCxnSpPr>
          <p:nvPr/>
        </p:nvCxnSpPr>
        <p:spPr>
          <a:xfrm>
            <a:off x="3677330" y="6011663"/>
            <a:ext cx="403782" cy="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TextBox"/>
          <p:cNvSpPr txBox="1"/>
          <p:nvPr/>
        </p:nvSpPr>
        <p:spPr>
          <a:xfrm>
            <a:off x="7392144" y="6623774"/>
            <a:ext cx="2952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</a:t>
            </a:r>
            <a:r>
              <a:rPr lang="el-GR" sz="1100" i="1" dirty="0">
                <a:solidFill>
                  <a:schemeClr val="accent1"/>
                </a:solidFill>
              </a:rPr>
              <a:t> 2020</a:t>
            </a:r>
            <a:endParaRPr lang="en-US" sz="1100" i="1" dirty="0">
              <a:solidFill>
                <a:schemeClr val="accent1"/>
              </a:solidFill>
            </a:endParaRPr>
          </a:p>
        </p:txBody>
      </p:sp>
      <p:sp>
        <p:nvSpPr>
          <p:cNvPr id="11" name="4 - Τίτλος">
            <a:extLst>
              <a:ext uri="{FF2B5EF4-FFF2-40B4-BE49-F238E27FC236}">
                <a16:creationId xmlns:a16="http://schemas.microsoft.com/office/drawing/2014/main" id="{0DB5D7ED-0486-47BC-8451-471BBAEEFDE7}"/>
              </a:ext>
            </a:extLst>
          </p:cNvPr>
          <p:cNvSpPr txBox="1">
            <a:spLocks/>
          </p:cNvSpPr>
          <p:nvPr/>
        </p:nvSpPr>
        <p:spPr>
          <a:xfrm>
            <a:off x="1775520" y="200157"/>
            <a:ext cx="87484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- Τίτλος"/>
          <p:cNvSpPr txBox="1">
            <a:spLocks/>
          </p:cNvSpPr>
          <p:nvPr/>
        </p:nvSpPr>
        <p:spPr>
          <a:xfrm>
            <a:off x="1775520" y="164296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647728" y="105273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1.139</a:t>
            </a:r>
            <a:r>
              <a:rPr lang="en-US" dirty="0"/>
              <a:t> </a:t>
            </a:r>
            <a:r>
              <a:rPr lang="en-US" baseline="30000" dirty="0"/>
              <a:t> </a:t>
            </a:r>
            <a:r>
              <a:rPr lang="en-US" dirty="0"/>
              <a:t> A</a:t>
            </a:r>
            <a:r>
              <a:rPr lang="el-GR" dirty="0"/>
              <a:t>+Β </a:t>
            </a:r>
            <a:r>
              <a:rPr lang="en-US" dirty="0"/>
              <a:t>who page 127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1524000" y="3949263"/>
            <a:ext cx="4932040" cy="2321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Εναλλαγή ινωδών/</a:t>
            </a:r>
            <a:r>
              <a:rPr lang="el-GR" b="1" dirty="0" err="1"/>
              <a:t>μυξοειδών</a:t>
            </a:r>
            <a:r>
              <a:rPr lang="el-GR" b="1" dirty="0"/>
              <a:t> περιοχών </a:t>
            </a:r>
          </a:p>
          <a:p>
            <a:pPr marL="360363" indent="-347663">
              <a:spcBef>
                <a:spcPts val="100"/>
              </a:spcBef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b="1" dirty="0"/>
              <a:t>Περιοχές </a:t>
            </a:r>
            <a:r>
              <a:rPr lang="el-GR" b="1" dirty="0" err="1"/>
              <a:t>υποκυτταρικές</a:t>
            </a:r>
            <a:r>
              <a:rPr lang="el-GR" b="1" dirty="0"/>
              <a:t>, έντονα </a:t>
            </a:r>
            <a:r>
              <a:rPr lang="el-GR" b="1" dirty="0" err="1"/>
              <a:t>κολλαγονοποιημένες</a:t>
            </a:r>
            <a:r>
              <a:rPr lang="el-GR" b="1" dirty="0"/>
              <a:t> και </a:t>
            </a:r>
            <a:r>
              <a:rPr lang="el-GR" b="1" dirty="0" err="1"/>
              <a:t>κυτταροβριθείς</a:t>
            </a:r>
            <a:r>
              <a:rPr lang="el-GR" b="1" dirty="0"/>
              <a:t> </a:t>
            </a:r>
            <a:r>
              <a:rPr lang="el-GR" dirty="0" err="1"/>
              <a:t>οζοειδούς</a:t>
            </a:r>
            <a:r>
              <a:rPr lang="el-GR" dirty="0"/>
              <a:t> διαμόρφωσης, </a:t>
            </a:r>
            <a:r>
              <a:rPr lang="el-GR" dirty="0" err="1"/>
              <a:t>μυξοειδείς</a:t>
            </a:r>
            <a:r>
              <a:rPr lang="el-GR" dirty="0"/>
              <a:t> με απότομη μετάπτωση</a:t>
            </a:r>
            <a:endParaRPr lang="el-GR" dirty="0">
              <a:cs typeface="Calibri"/>
            </a:endParaRPr>
          </a:p>
          <a:p>
            <a:pPr marL="360363" indent="-347663"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5" dirty="0">
                <a:cs typeface="Calibri"/>
              </a:rPr>
              <a:t>Ατρακτοειδή</a:t>
            </a:r>
            <a:r>
              <a:rPr lang="el-GR" spc="-20" dirty="0">
                <a:cs typeface="Calibri"/>
              </a:rPr>
              <a:t> </a:t>
            </a:r>
            <a:r>
              <a:rPr lang="el-GR" dirty="0">
                <a:cs typeface="Calibri"/>
              </a:rPr>
              <a:t>κύτταρα</a:t>
            </a:r>
            <a:r>
              <a:rPr lang="el-GR" spc="-1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χωρίς</a:t>
            </a:r>
            <a:r>
              <a:rPr lang="el-GR" spc="-2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ουσιώδη</a:t>
            </a:r>
            <a:r>
              <a:rPr lang="el-GR" spc="-15" dirty="0">
                <a:cs typeface="Calibri"/>
              </a:rPr>
              <a:t> </a:t>
            </a:r>
            <a:r>
              <a:rPr lang="el-GR" dirty="0" err="1">
                <a:cs typeface="Calibri"/>
              </a:rPr>
              <a:t>ατυπία</a:t>
            </a:r>
            <a:endParaRPr lang="el-GR" dirty="0">
              <a:cs typeface="Calibri"/>
            </a:endParaRPr>
          </a:p>
          <a:p>
            <a:pPr marL="360363" indent="-347663">
              <a:buClr>
                <a:schemeClr val="accent1"/>
              </a:buClr>
              <a:buSzPct val="120000"/>
              <a:buFont typeface="Arial MT"/>
              <a:buChar char="•"/>
              <a:tabLst>
                <a:tab pos="144145" algn="l"/>
              </a:tabLst>
            </a:pPr>
            <a:r>
              <a:rPr lang="el-GR" spc="-10" dirty="0">
                <a:cs typeface="Calibri"/>
              </a:rPr>
              <a:t>Πολύ</a:t>
            </a:r>
            <a:r>
              <a:rPr lang="el-GR" spc="-35" dirty="0">
                <a:cs typeface="Calibri"/>
              </a:rPr>
              <a:t> </a:t>
            </a:r>
            <a:r>
              <a:rPr lang="el-GR" dirty="0">
                <a:cs typeface="Calibri"/>
              </a:rPr>
              <a:t>σπάνιες</a:t>
            </a:r>
            <a:r>
              <a:rPr lang="el-GR" spc="-4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μιτώσεις</a:t>
            </a:r>
            <a:endParaRPr lang="el-GR" dirty="0">
              <a:cs typeface="Calibri"/>
            </a:endParaRPr>
          </a:p>
          <a:p>
            <a:pPr marL="360363" indent="-360363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</p:txBody>
      </p:sp>
      <p:pic>
        <p:nvPicPr>
          <p:cNvPr id="51202" name="Picture 2" descr="C:\Users\User\Desktop\Ινοβλστικός\5.18a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692696"/>
            <a:ext cx="8496944" cy="3096344"/>
          </a:xfrm>
          <a:prstGeom prst="rect">
            <a:avLst/>
          </a:prstGeom>
          <a:noFill/>
        </p:spPr>
      </p:pic>
      <p:pic>
        <p:nvPicPr>
          <p:cNvPr id="51203" name="Picture 3" descr="C:\Users\User\Desktop\Ινοβλστικός\5.18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2024" y="3789041"/>
            <a:ext cx="4176464" cy="2771629"/>
          </a:xfrm>
          <a:prstGeom prst="rect">
            <a:avLst/>
          </a:prstGeom>
          <a:noFill/>
        </p:spPr>
      </p:pic>
      <p:sp>
        <p:nvSpPr>
          <p:cNvPr id="7" name="6 - Ορθογώνιο"/>
          <p:cNvSpPr/>
          <p:nvPr/>
        </p:nvSpPr>
        <p:spPr>
          <a:xfrm>
            <a:off x="5951984" y="3337828"/>
            <a:ext cx="424847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60363" marR="5080" indent="-347663" algn="ctr">
              <a:spcBef>
                <a:spcPts val="100"/>
              </a:spcBef>
              <a:buClr>
                <a:schemeClr val="accent1"/>
              </a:buClr>
              <a:buSzPct val="120000"/>
              <a:tabLst>
                <a:tab pos="144145" algn="l"/>
              </a:tabLst>
            </a:pPr>
            <a:r>
              <a:rPr lang="el-GR" sz="1400" b="1" spc="-5" dirty="0">
                <a:cs typeface="Calibri"/>
              </a:rPr>
              <a:t>Μικρά διακλαδιζόμενα, τοξοειδή, αγγεία </a:t>
            </a:r>
            <a:r>
              <a:rPr lang="el-GR" sz="1400" b="1" dirty="0">
                <a:cs typeface="Calibri"/>
              </a:rPr>
              <a:t>με </a:t>
            </a:r>
            <a:r>
              <a:rPr lang="el-GR" sz="1400" b="1" spc="-5" dirty="0" err="1">
                <a:cs typeface="Calibri"/>
              </a:rPr>
              <a:t>περιαγγειακή</a:t>
            </a:r>
            <a:r>
              <a:rPr lang="el-GR" sz="1400" b="1" spc="-5" dirty="0">
                <a:cs typeface="Calibri"/>
              </a:rPr>
              <a:t> </a:t>
            </a:r>
            <a:r>
              <a:rPr lang="el-GR" sz="1400" b="1" spc="-395" dirty="0">
                <a:cs typeface="Calibri"/>
              </a:rPr>
              <a:t> </a:t>
            </a:r>
            <a:r>
              <a:rPr lang="el-GR" sz="1400" b="1" spc="-5" dirty="0">
                <a:cs typeface="Calibri"/>
              </a:rPr>
              <a:t>σκλήρυνση</a:t>
            </a:r>
            <a:endParaRPr lang="el-GR" sz="1400" b="1" dirty="0">
              <a:cs typeface="Calibri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7680176" y="6525344"/>
            <a:ext cx="2952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solidFill>
                  <a:schemeClr val="accent1"/>
                </a:solidFill>
              </a:rPr>
              <a:t>WHO</a:t>
            </a:r>
            <a:r>
              <a:rPr lang="el-GR" sz="1000" i="1" dirty="0">
                <a:solidFill>
                  <a:schemeClr val="accent1"/>
                </a:solidFill>
              </a:rPr>
              <a:t>, </a:t>
            </a:r>
            <a:r>
              <a:rPr lang="en-US" sz="10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000" i="1" dirty="0" err="1">
                <a:solidFill>
                  <a:schemeClr val="accent1"/>
                </a:solidFill>
              </a:rPr>
              <a:t>Enzinger</a:t>
            </a:r>
            <a:r>
              <a:rPr lang="en-US" sz="10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0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\Desktop\Ινοβλαστικός\9.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1498" y="3212977"/>
            <a:ext cx="4856503" cy="3291855"/>
          </a:xfrm>
          <a:prstGeom prst="rect">
            <a:avLst/>
          </a:prstGeom>
          <a:noFill/>
        </p:spPr>
      </p:pic>
      <p:sp>
        <p:nvSpPr>
          <p:cNvPr id="4" name="4 - Τίτλος"/>
          <p:cNvSpPr txBox="1">
            <a:spLocks/>
          </p:cNvSpPr>
          <p:nvPr/>
        </p:nvSpPr>
        <p:spPr>
          <a:xfrm>
            <a:off x="1775520" y="236304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3503712" y="134076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1.139D who page 127</a:t>
            </a:r>
            <a:endParaRPr lang="el-GR" dirty="0"/>
          </a:p>
        </p:txBody>
      </p:sp>
      <p:pic>
        <p:nvPicPr>
          <p:cNvPr id="52226" name="Picture 2" descr="C:\Users\User\Desktop\Ινοβλστικός\9.44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836713"/>
            <a:ext cx="4788024" cy="3053919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1703512" y="3861048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Έντονα </a:t>
            </a:r>
            <a:r>
              <a:rPr lang="el-GR" b="1" dirty="0" err="1"/>
              <a:t>κυτταροβριθής</a:t>
            </a:r>
            <a:r>
              <a:rPr lang="el-GR" b="1" dirty="0"/>
              <a:t> περιοχή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5807968" y="6372036"/>
            <a:ext cx="4860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Περιοχή με </a:t>
            </a:r>
            <a:r>
              <a:rPr lang="el-GR" b="1" dirty="0" err="1"/>
              <a:t>ινοσαρκωματώδη</a:t>
            </a:r>
            <a:r>
              <a:rPr lang="el-GR" b="1" dirty="0"/>
              <a:t> μορφολογία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1524000" y="64533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- Τίτλος"/>
          <p:cNvSpPr txBox="1">
            <a:spLocks/>
          </p:cNvSpPr>
          <p:nvPr/>
        </p:nvSpPr>
        <p:spPr>
          <a:xfrm>
            <a:off x="1775520" y="332656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– ιστολογικές ποικιλίες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431704" y="162880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1.140 </a:t>
            </a:r>
            <a:r>
              <a:rPr lang="en-US" dirty="0"/>
              <a:t>A+B who page 128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2567608" y="4725144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b="1" dirty="0"/>
              <a:t>Παρουσία γιγάντιων </a:t>
            </a:r>
            <a:r>
              <a:rPr lang="el-GR" b="1" dirty="0" err="1"/>
              <a:t>ροζεττών</a:t>
            </a:r>
            <a:r>
              <a:rPr lang="el-GR" b="1" dirty="0"/>
              <a:t> στο 30% των περιπτώσεων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2423592" y="5397024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l-GR" dirty="0" err="1"/>
              <a:t>Κολλαγονώδες</a:t>
            </a:r>
            <a:r>
              <a:rPr lang="el-GR" dirty="0"/>
              <a:t> κέντρο και περιφερική διάταξη </a:t>
            </a:r>
            <a:r>
              <a:rPr lang="el-GR" dirty="0" err="1"/>
              <a:t>επιθηλιοειδών</a:t>
            </a:r>
            <a:r>
              <a:rPr lang="el-GR" dirty="0"/>
              <a:t> κυττάρων</a:t>
            </a:r>
          </a:p>
          <a:p>
            <a:pPr marL="360363" indent="-360363"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endParaRPr lang="el-GR" dirty="0"/>
          </a:p>
          <a:p>
            <a:pPr marL="360363" indent="-269875"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l-GR" b="1" dirty="0"/>
              <a:t>Ενίοτε παρουσία περιοχών με μορφολογία σκληρυντικού </a:t>
            </a:r>
            <a:r>
              <a:rPr lang="el-GR" b="1" dirty="0" err="1"/>
              <a:t>επιθηλιοειδόύς</a:t>
            </a:r>
            <a:r>
              <a:rPr lang="el-GR" b="1" dirty="0"/>
              <a:t> </a:t>
            </a:r>
            <a:r>
              <a:rPr lang="el-GR" b="1" dirty="0" err="1"/>
              <a:t>ινοσαρκώματος</a:t>
            </a:r>
            <a:endParaRPr lang="el-GR" b="1" dirty="0"/>
          </a:p>
        </p:txBody>
      </p:sp>
      <p:pic>
        <p:nvPicPr>
          <p:cNvPr id="53250" name="Picture 2" descr="C:\Users\User\Desktop\Ινοβλστικός\9.41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88" y="980728"/>
            <a:ext cx="5832648" cy="3600400"/>
          </a:xfrm>
          <a:prstGeom prst="rect">
            <a:avLst/>
          </a:prstGeom>
          <a:noFill/>
        </p:spPr>
      </p:pic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6"/>
          <p:cNvSpPr txBox="1"/>
          <p:nvPr/>
        </p:nvSpPr>
        <p:spPr>
          <a:xfrm>
            <a:off x="2567608" y="908721"/>
            <a:ext cx="7128792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2335" algn="ctr">
              <a:spcBef>
                <a:spcPts val="100"/>
              </a:spcBef>
            </a:pPr>
            <a:endParaRPr sz="2000" b="1" dirty="0">
              <a:solidFill>
                <a:schemeClr val="accent1"/>
              </a:solidFill>
              <a:cs typeface="Calibri"/>
            </a:endParaRPr>
          </a:p>
          <a:p>
            <a:pPr marL="12700" marR="5080" algn="ctr">
              <a:lnSpc>
                <a:spcPts val="2180"/>
              </a:lnSpc>
              <a:spcBef>
                <a:spcPts val="55"/>
              </a:spcBef>
            </a:pPr>
            <a:r>
              <a:rPr b="1" spc="-5" dirty="0">
                <a:cs typeface="Calibri"/>
              </a:rPr>
              <a:t>MUC4+ </a:t>
            </a:r>
            <a:r>
              <a:rPr b="1" dirty="0">
                <a:cs typeface="Calibri"/>
              </a:rPr>
              <a:t>δείκτης </a:t>
            </a:r>
            <a:r>
              <a:rPr b="1" spc="-5" dirty="0">
                <a:cs typeface="Calibri"/>
              </a:rPr>
              <a:t>υψηλής ευαισθησίας </a:t>
            </a:r>
            <a:r>
              <a:rPr b="1" spc="-395" dirty="0">
                <a:cs typeface="Calibri"/>
              </a:rPr>
              <a:t> </a:t>
            </a:r>
            <a:r>
              <a:rPr b="1" spc="-20" dirty="0">
                <a:cs typeface="Calibri"/>
              </a:rPr>
              <a:t>και</a:t>
            </a:r>
            <a:r>
              <a:rPr b="1" dirty="0">
                <a:cs typeface="Calibri"/>
              </a:rPr>
              <a:t> </a:t>
            </a:r>
            <a:r>
              <a:rPr b="1" spc="-10" dirty="0">
                <a:cs typeface="Calibri"/>
              </a:rPr>
              <a:t>ειδικότητας</a:t>
            </a:r>
            <a:r>
              <a:rPr spc="-10" dirty="0">
                <a:cs typeface="Calibri"/>
              </a:rPr>
              <a:t>,</a:t>
            </a:r>
            <a:r>
              <a:rPr spc="-5" dirty="0">
                <a:cs typeface="Calibri"/>
              </a:rPr>
              <a:t> </a:t>
            </a:r>
            <a:r>
              <a:rPr spc="-5" dirty="0">
                <a:cs typeface="Arial"/>
              </a:rPr>
              <a:t>~</a:t>
            </a:r>
            <a:r>
              <a:rPr spc="-5" dirty="0">
                <a:cs typeface="Calibri"/>
              </a:rPr>
              <a:t>100%+</a:t>
            </a:r>
            <a:endParaRPr dirty="0">
              <a:cs typeface="Calibri"/>
            </a:endParaRPr>
          </a:p>
          <a:p>
            <a:pPr marL="12700" algn="ctr">
              <a:lnSpc>
                <a:spcPts val="2065"/>
              </a:lnSpc>
            </a:pPr>
            <a:r>
              <a:rPr spc="-5" dirty="0">
                <a:cs typeface="Calibri"/>
              </a:rPr>
              <a:t>SMA+/-,</a:t>
            </a:r>
            <a:r>
              <a:rPr spc="-10" dirty="0">
                <a:cs typeface="Calibri"/>
              </a:rPr>
              <a:t> </a:t>
            </a:r>
            <a:r>
              <a:rPr dirty="0">
                <a:cs typeface="Calibri"/>
              </a:rPr>
              <a:t>EMA+</a:t>
            </a:r>
            <a:r>
              <a:rPr spc="-5" dirty="0">
                <a:cs typeface="Calibri"/>
              </a:rPr>
              <a:t> </a:t>
            </a:r>
            <a:r>
              <a:rPr spc="-10" dirty="0">
                <a:cs typeface="Calibri"/>
              </a:rPr>
              <a:t>εστιακά</a:t>
            </a:r>
            <a:r>
              <a:rPr spc="-20" dirty="0">
                <a:cs typeface="Calibri"/>
              </a:rPr>
              <a:t> </a:t>
            </a:r>
            <a:r>
              <a:rPr spc="-5" dirty="0">
                <a:cs typeface="Calibri"/>
              </a:rPr>
              <a:t>80%.</a:t>
            </a:r>
            <a:endParaRPr dirty="0">
              <a:cs typeface="Calibri"/>
            </a:endParaRPr>
          </a:p>
          <a:p>
            <a:pPr marL="12700" algn="ctr"/>
            <a:r>
              <a:rPr spc="-5" dirty="0">
                <a:cs typeface="Calibri"/>
              </a:rPr>
              <a:t>CD34, </a:t>
            </a:r>
            <a:r>
              <a:rPr dirty="0">
                <a:cs typeface="Calibri"/>
              </a:rPr>
              <a:t>desmin,</a:t>
            </a:r>
            <a:r>
              <a:rPr spc="-45" dirty="0">
                <a:cs typeface="Calibri"/>
              </a:rPr>
              <a:t> </a:t>
            </a:r>
            <a:r>
              <a:rPr spc="-5" dirty="0">
                <a:cs typeface="Calibri"/>
              </a:rPr>
              <a:t>S-100, </a:t>
            </a:r>
            <a:r>
              <a:rPr dirty="0">
                <a:cs typeface="Calibri"/>
              </a:rPr>
              <a:t>ΕΜΑ</a:t>
            </a:r>
            <a:r>
              <a:rPr spc="-10" dirty="0">
                <a:cs typeface="Calibri"/>
              </a:rPr>
              <a:t> </a:t>
            </a:r>
            <a:r>
              <a:rPr spc="-20" dirty="0">
                <a:cs typeface="Calibri"/>
              </a:rPr>
              <a:t>και</a:t>
            </a:r>
            <a:r>
              <a:rPr dirty="0">
                <a:cs typeface="Calibri"/>
              </a:rPr>
              <a:t> </a:t>
            </a:r>
            <a:r>
              <a:rPr spc="-25" dirty="0">
                <a:cs typeface="Calibri"/>
              </a:rPr>
              <a:t>CK’s:</a:t>
            </a:r>
            <a:r>
              <a:rPr spc="-15" dirty="0">
                <a:cs typeface="Calibri"/>
              </a:rPr>
              <a:t> </a:t>
            </a:r>
            <a:r>
              <a:rPr dirty="0">
                <a:cs typeface="Calibri"/>
              </a:rPr>
              <a:t>-</a:t>
            </a:r>
          </a:p>
        </p:txBody>
      </p:sp>
      <p:sp>
        <p:nvSpPr>
          <p:cNvPr id="12" name="11 - TextBox"/>
          <p:cNvSpPr txBox="1"/>
          <p:nvPr/>
        </p:nvSpPr>
        <p:spPr>
          <a:xfrm>
            <a:off x="7715672" y="6454498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>
                <a:solidFill>
                  <a:schemeClr val="accent1"/>
                </a:solidFill>
              </a:rPr>
              <a:t>Anderson Diagnostics 2021</a:t>
            </a:r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3" name="4 - Τίτλος"/>
          <p:cNvSpPr txBox="1">
            <a:spLocks/>
          </p:cNvSpPr>
          <p:nvPr/>
        </p:nvSpPr>
        <p:spPr>
          <a:xfrm>
            <a:off x="1775520" y="380320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– Ανοσοφαινότυπος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0FF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67608" y="2204864"/>
            <a:ext cx="7056784" cy="2053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5" name="4 - TextBox"/>
          <p:cNvSpPr txBox="1">
            <a:spLocks noChangeArrowheads="1"/>
          </p:cNvSpPr>
          <p:nvPr/>
        </p:nvSpPr>
        <p:spPr bwMode="auto">
          <a:xfrm>
            <a:off x="1991544" y="4653137"/>
            <a:ext cx="828092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2425" indent="-35242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b="1" dirty="0"/>
              <a:t>Παρουσία </a:t>
            </a:r>
            <a:r>
              <a:rPr lang="en-US" sz="2000" b="1" dirty="0"/>
              <a:t>FUS-CREB3L2</a:t>
            </a:r>
            <a:r>
              <a:rPr lang="el-GR" sz="2000" b="1" dirty="0"/>
              <a:t> στο 90% του χαμηλής κακοήθειας </a:t>
            </a:r>
            <a:r>
              <a:rPr lang="el-GR" sz="2000" b="1" dirty="0" err="1"/>
              <a:t>ινομυξοειδούς</a:t>
            </a:r>
            <a:r>
              <a:rPr lang="el-GR" sz="2000" b="1" dirty="0"/>
              <a:t> σαρκώματος (</a:t>
            </a:r>
            <a:r>
              <a:rPr lang="en-US" sz="2000" b="1" dirty="0"/>
              <a:t>LGFMS)</a:t>
            </a:r>
            <a:r>
              <a:rPr lang="el-GR" sz="2000" b="1" dirty="0"/>
              <a:t> στις υπόλοιπες </a:t>
            </a:r>
            <a:r>
              <a:rPr lang="en-US" sz="2000" b="1" dirty="0"/>
              <a:t>FUS-CREB3L1 </a:t>
            </a:r>
            <a:r>
              <a:rPr lang="el-GR" sz="2000" b="1" dirty="0"/>
              <a:t>ή </a:t>
            </a:r>
            <a:r>
              <a:rPr lang="en-US" sz="2000" b="1" dirty="0"/>
              <a:t>EWSR1-CREB3L1)</a:t>
            </a:r>
            <a:endParaRPr lang="el-GR" sz="2000" b="1" dirty="0"/>
          </a:p>
          <a:p>
            <a:pPr marL="352425" indent="-35242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n-US" sz="2000" dirty="0"/>
          </a:p>
          <a:p>
            <a:pPr marL="352425" indent="-35242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MUC4: </a:t>
            </a:r>
            <a:r>
              <a:rPr lang="el-GR" sz="2000" b="1" dirty="0" err="1">
                <a:solidFill>
                  <a:schemeClr val="accent1"/>
                </a:solidFill>
              </a:rPr>
              <a:t>Διαμεμβρανική</a:t>
            </a:r>
            <a:r>
              <a:rPr lang="el-GR" sz="2000" b="1" dirty="0">
                <a:solidFill>
                  <a:schemeClr val="accent1"/>
                </a:solidFill>
              </a:rPr>
              <a:t> </a:t>
            </a:r>
            <a:r>
              <a:rPr lang="el-GR" sz="2000" b="1" dirty="0" err="1">
                <a:solidFill>
                  <a:schemeClr val="accent1"/>
                </a:solidFill>
              </a:rPr>
              <a:t>γλυκοπρωτεϊνη</a:t>
            </a:r>
            <a:r>
              <a:rPr lang="el-GR" sz="2000" b="1" dirty="0">
                <a:solidFill>
                  <a:schemeClr val="accent1"/>
                </a:solidFill>
              </a:rPr>
              <a:t> που εκφράζεται σε πολλούς τύπους επιθηλιακών κυττάρων</a:t>
            </a:r>
          </a:p>
          <a:p>
            <a:pPr marL="352425" indent="-35242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352425" indent="-352425">
              <a:buClr>
                <a:srgbClr val="FFFF00"/>
              </a:buClr>
              <a:buSzPct val="120000"/>
            </a:pPr>
            <a:endParaRPr lang="el-GR" sz="20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"/>
            <a:ext cx="2455863" cy="3294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3963" y="1"/>
            <a:ext cx="2443162" cy="328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584576"/>
            <a:ext cx="2446338" cy="327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3963" y="3579814"/>
            <a:ext cx="2457450" cy="3278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5 - Στρογγυλεμένο ορθογώνιο"/>
          <p:cNvSpPr/>
          <p:nvPr/>
        </p:nvSpPr>
        <p:spPr>
          <a:xfrm>
            <a:off x="4008439" y="1"/>
            <a:ext cx="1133475" cy="62706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LGFMS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8789989" y="0"/>
            <a:ext cx="1538287" cy="97948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LGFMS </a:t>
            </a:r>
            <a:r>
              <a:rPr lang="el-GR" dirty="0">
                <a:solidFill>
                  <a:schemeClr val="bg1"/>
                </a:solidFill>
              </a:rPr>
              <a:t>με γιγάντιες </a:t>
            </a:r>
            <a:r>
              <a:rPr lang="el-GR" dirty="0" err="1">
                <a:solidFill>
                  <a:schemeClr val="bg1"/>
                </a:solidFill>
              </a:rPr>
              <a:t>ροζέττες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8" name="7 - Στρογγυλεμένο ορθογώνιο"/>
          <p:cNvSpPr/>
          <p:nvPr/>
        </p:nvSpPr>
        <p:spPr>
          <a:xfrm>
            <a:off x="4035426" y="3527426"/>
            <a:ext cx="1711325" cy="82232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l-GR" dirty="0">
                <a:solidFill>
                  <a:schemeClr val="bg1"/>
                </a:solidFill>
              </a:rPr>
              <a:t>Σκληρυντικό </a:t>
            </a:r>
            <a:r>
              <a:rPr lang="el-GR" dirty="0" err="1">
                <a:solidFill>
                  <a:schemeClr val="bg1"/>
                </a:solidFill>
              </a:rPr>
              <a:t>επιθηλιοειδές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ινοσάρκωμα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8831264" y="3540125"/>
            <a:ext cx="1622425" cy="69215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l-GR" dirty="0">
                <a:solidFill>
                  <a:schemeClr val="bg1"/>
                </a:solidFill>
              </a:rPr>
              <a:t>Διφασικό </a:t>
            </a:r>
            <a:r>
              <a:rPr lang="el-GR" dirty="0" err="1">
                <a:solidFill>
                  <a:schemeClr val="bg1"/>
                </a:solidFill>
              </a:rPr>
              <a:t>συνοβιακό</a:t>
            </a:r>
            <a:r>
              <a:rPr lang="el-GR" dirty="0">
                <a:solidFill>
                  <a:schemeClr val="bg1"/>
                </a:solidFill>
              </a:rPr>
              <a:t> σ.</a:t>
            </a:r>
          </a:p>
        </p:txBody>
      </p:sp>
      <p:sp>
        <p:nvSpPr>
          <p:cNvPr id="57354" name="9 - TextBox"/>
          <p:cNvSpPr txBox="1">
            <a:spLocks noChangeArrowheads="1"/>
          </p:cNvSpPr>
          <p:nvPr/>
        </p:nvSpPr>
        <p:spPr bwMode="auto">
          <a:xfrm>
            <a:off x="8256240" y="6608386"/>
            <a:ext cx="23762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Hornick</a:t>
            </a:r>
            <a:r>
              <a:rPr lang="en-US" sz="1200" i="1" dirty="0">
                <a:solidFill>
                  <a:schemeClr val="accent1"/>
                </a:solidFill>
              </a:rPr>
              <a:t>, USCAP 2013</a:t>
            </a:r>
            <a:endParaRPr lang="el-GR" sz="12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- Τίτλος"/>
          <p:cNvSpPr txBox="1">
            <a:spLocks/>
          </p:cNvSpPr>
          <p:nvPr/>
        </p:nvSpPr>
        <p:spPr>
          <a:xfrm>
            <a:off x="1775520" y="308312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– ιστολογικές ποικιλίες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991544" y="220486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439816" y="2272804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Εναλλαγή </a:t>
            </a:r>
            <a:r>
              <a:rPr lang="el-GR" b="1" dirty="0" err="1"/>
              <a:t>μυξοειδών</a:t>
            </a:r>
            <a:r>
              <a:rPr lang="el-GR" b="1" dirty="0"/>
              <a:t> και ινωδών περιοχών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Ατρακτόμορφα κύτταρα χωρίς ατυπία σε στροβιλοειδές ή </a:t>
            </a:r>
            <a:r>
              <a:rPr lang="el-GR" b="1" dirty="0" err="1"/>
              <a:t>δεσμιδωτό</a:t>
            </a:r>
            <a:r>
              <a:rPr lang="el-GR" b="1" dirty="0"/>
              <a:t> πρότυπο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Έντονη διάχυτη έκφραση </a:t>
            </a:r>
            <a:r>
              <a:rPr lang="en-US" b="1" dirty="0"/>
              <a:t>MUC4</a:t>
            </a:r>
            <a:endParaRPr lang="el-GR" b="1" dirty="0"/>
          </a:p>
          <a:p>
            <a:endParaRPr lang="el-GR" dirty="0"/>
          </a:p>
          <a:p>
            <a:r>
              <a:rPr lang="el-GR" dirty="0"/>
              <a:t>(*  Αν </a:t>
            </a:r>
            <a:r>
              <a:rPr lang="en-US" dirty="0"/>
              <a:t>MUC4 - </a:t>
            </a:r>
            <a:r>
              <a:rPr lang="el-GR" dirty="0"/>
              <a:t>           αναζήτηση αναδιατάξεων )</a:t>
            </a:r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>
            <a:off x="5843972" y="4399537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3359696" y="119675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 3.10 </a:t>
            </a:r>
            <a:r>
              <a:rPr lang="en-US" dirty="0" err="1"/>
              <a:t>Hornick</a:t>
            </a:r>
            <a:r>
              <a:rPr lang="en-US" dirty="0"/>
              <a:t> page 84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2567608" y="4554994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Panel:  MUC4, EMA, CD34, S-100, SOX0, </a:t>
            </a:r>
            <a:r>
              <a:rPr lang="el-GR" sz="2000" b="1" dirty="0">
                <a:solidFill>
                  <a:schemeClr val="accent1"/>
                </a:solidFill>
              </a:rPr>
              <a:t>β-</a:t>
            </a:r>
            <a:r>
              <a:rPr lang="en-US" sz="2000" b="1" dirty="0" err="1">
                <a:solidFill>
                  <a:schemeClr val="accent1"/>
                </a:solidFill>
              </a:rPr>
              <a:t>catenin</a:t>
            </a:r>
            <a:r>
              <a:rPr lang="en-US" sz="2000" b="1" dirty="0">
                <a:solidFill>
                  <a:schemeClr val="accent1"/>
                </a:solidFill>
              </a:rPr>
              <a:t>, STAT6</a:t>
            </a:r>
            <a:endParaRPr lang="el-GR" sz="2000" b="1" dirty="0">
              <a:solidFill>
                <a:schemeClr val="accent1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2855640" y="5059050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MUC4                      LGFMS</a:t>
            </a:r>
          </a:p>
          <a:p>
            <a:r>
              <a:rPr lang="en-US" dirty="0"/>
              <a:t>EMA                         LGFMS</a:t>
            </a:r>
          </a:p>
          <a:p>
            <a:r>
              <a:rPr lang="en-US" dirty="0"/>
              <a:t>CD34                       </a:t>
            </a:r>
            <a:r>
              <a:rPr lang="en-US" dirty="0" err="1"/>
              <a:t>perineurioma</a:t>
            </a:r>
            <a:r>
              <a:rPr lang="en-US" dirty="0"/>
              <a:t>, MPNST, SFT, cellular </a:t>
            </a:r>
            <a:r>
              <a:rPr lang="en-US" dirty="0" err="1"/>
              <a:t>myxoma</a:t>
            </a:r>
            <a:endParaRPr lang="en-US" dirty="0"/>
          </a:p>
          <a:p>
            <a:r>
              <a:rPr lang="en-US" dirty="0"/>
              <a:t>STAT6                      SFT</a:t>
            </a:r>
          </a:p>
          <a:p>
            <a:r>
              <a:rPr lang="en-US" dirty="0"/>
              <a:t>S100/SOX10           MPNST</a:t>
            </a:r>
          </a:p>
          <a:p>
            <a:r>
              <a:rPr lang="el-GR" dirty="0"/>
              <a:t>β</a:t>
            </a:r>
            <a:r>
              <a:rPr lang="en-US" dirty="0"/>
              <a:t>-</a:t>
            </a:r>
            <a:r>
              <a:rPr lang="en-US" dirty="0" err="1"/>
              <a:t>catenin</a:t>
            </a:r>
            <a:r>
              <a:rPr lang="en-US" dirty="0"/>
              <a:t>                 </a:t>
            </a:r>
            <a:r>
              <a:rPr lang="en-US" dirty="0" err="1"/>
              <a:t>desmoid</a:t>
            </a:r>
            <a:r>
              <a:rPr lang="en-US" dirty="0"/>
              <a:t> </a:t>
            </a:r>
            <a:r>
              <a:rPr lang="en-US" dirty="0" err="1"/>
              <a:t>fibromatosis</a:t>
            </a:r>
            <a:endParaRPr lang="el-GR" dirty="0"/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>
            <a:off x="4088676" y="6355194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/>
          <p:nvPr/>
        </p:nvCxnSpPr>
        <p:spPr>
          <a:xfrm>
            <a:off x="4088676" y="5491098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>
            <a:off x="4088676" y="5779130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- Ευθύγραμμο βέλος σύνδεσης"/>
          <p:cNvCxnSpPr/>
          <p:nvPr/>
        </p:nvCxnSpPr>
        <p:spPr>
          <a:xfrm>
            <a:off x="4088676" y="6067162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- Ευθύγραμμο βέλος σύνδεσης"/>
          <p:cNvCxnSpPr/>
          <p:nvPr/>
        </p:nvCxnSpPr>
        <p:spPr>
          <a:xfrm>
            <a:off x="4088676" y="5203066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/>
          <p:nvPr/>
        </p:nvCxnSpPr>
        <p:spPr>
          <a:xfrm>
            <a:off x="4088676" y="6643226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490" name="Picture 2" descr="C:\Users\User\Desktop\Ινοβλστικός\box3.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4512" y="836712"/>
            <a:ext cx="8593977" cy="3168352"/>
          </a:xfrm>
          <a:prstGeom prst="rect">
            <a:avLst/>
          </a:prstGeom>
          <a:noFill/>
        </p:spPr>
      </p:pic>
      <p:sp>
        <p:nvSpPr>
          <p:cNvPr id="13" name="12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4" name="4 - Τίτλος">
            <a:extLst>
              <a:ext uri="{FF2B5EF4-FFF2-40B4-BE49-F238E27FC236}">
                <a16:creationId xmlns:a16="http://schemas.microsoft.com/office/drawing/2014/main" id="{05FC88F7-71C7-40FE-BA17-80601459CC50}"/>
              </a:ext>
            </a:extLst>
          </p:cNvPr>
          <p:cNvSpPr txBox="1">
            <a:spLocks/>
          </p:cNvSpPr>
          <p:nvPr/>
        </p:nvSpPr>
        <p:spPr>
          <a:xfrm>
            <a:off x="1775520" y="128292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Χαμηλής κακοήθειας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ινομυξοειδές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σάρκωμα 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279576" y="1124744"/>
            <a:ext cx="2736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Ορισμός: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Εντόπιση: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Μακροσκοπική εικόνα: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3431704" y="1148552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Κακόηθες </a:t>
            </a:r>
            <a:r>
              <a:rPr lang="el-GR" b="1" dirty="0" err="1"/>
              <a:t>ινοβλαστικό</a:t>
            </a:r>
            <a:r>
              <a:rPr lang="el-GR" b="1" dirty="0"/>
              <a:t> νεόπλασμα αποτελούμενο από </a:t>
            </a:r>
            <a:r>
              <a:rPr lang="el-GR" b="1" dirty="0" err="1"/>
              <a:t>επιθηλιοειδές</a:t>
            </a:r>
            <a:r>
              <a:rPr lang="el-GR" b="1" dirty="0"/>
              <a:t> </a:t>
            </a:r>
            <a:r>
              <a:rPr lang="el-GR" b="1" dirty="0" err="1"/>
              <a:t>ινοβλαστες</a:t>
            </a:r>
            <a:r>
              <a:rPr lang="el-GR" b="1" dirty="0"/>
              <a:t> και σκληρυντικό </a:t>
            </a:r>
            <a:r>
              <a:rPr lang="el-GR" b="1" dirty="0" err="1"/>
              <a:t>υαλοειδοποιημένο</a:t>
            </a:r>
            <a:r>
              <a:rPr lang="el-GR" b="1" dirty="0"/>
              <a:t> στρώμα. Ένα ποσοστό περιπτώσεων σχετίζονται μορφολογικά και μοριακά με το χαμηλής </a:t>
            </a:r>
            <a:r>
              <a:rPr lang="el-GR" b="1" dirty="0" err="1"/>
              <a:t>κάκοήθειας</a:t>
            </a:r>
            <a:r>
              <a:rPr lang="el-GR" b="1" dirty="0"/>
              <a:t> </a:t>
            </a:r>
            <a:r>
              <a:rPr lang="el-GR" b="1" dirty="0" err="1"/>
              <a:t>ινομυξοειδές</a:t>
            </a:r>
            <a:r>
              <a:rPr lang="el-GR" b="1" dirty="0"/>
              <a:t> σάρκωμα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359696" y="2954630"/>
            <a:ext cx="6552728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Άνω και κάτω άκρα &gt; κορμός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Κεφαλή/τράχηλος </a:t>
            </a:r>
          </a:p>
          <a:p>
            <a:pPr marL="360363" indent="-360363">
              <a:lnSpc>
                <a:spcPct val="150000"/>
              </a:lnSpc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el-GR" dirty="0"/>
              <a:t>Σπάνια σε πύελο, </a:t>
            </a:r>
            <a:r>
              <a:rPr lang="el-GR" dirty="0" err="1"/>
              <a:t>οπισθοπεριτόναιο</a:t>
            </a:r>
            <a:r>
              <a:rPr lang="el-GR" dirty="0"/>
              <a:t>, οστά ή σπλάχνα 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871864" y="4653137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Λοβιώδες</a:t>
            </a:r>
            <a:r>
              <a:rPr lang="el-GR" dirty="0"/>
              <a:t> νεόπλασμα, σχετικώς </a:t>
            </a:r>
            <a:r>
              <a:rPr lang="el-GR" dirty="0" err="1"/>
              <a:t>περίγραπτο</a:t>
            </a:r>
            <a:r>
              <a:rPr lang="el-GR" dirty="0"/>
              <a:t>, στερρής σύστασης, ενίοτε γιγάντιο μέγεθος 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8" name="4 - Τίτλος">
            <a:extLst>
              <a:ext uri="{FF2B5EF4-FFF2-40B4-BE49-F238E27FC236}">
                <a16:creationId xmlns:a16="http://schemas.microsoft.com/office/drawing/2014/main" id="{A762B926-97A3-4F00-8B39-5BDDB25CA7E7}"/>
              </a:ext>
            </a:extLst>
          </p:cNvPr>
          <p:cNvSpPr txBox="1">
            <a:spLocks/>
          </p:cNvSpPr>
          <p:nvPr/>
        </p:nvSpPr>
        <p:spPr>
          <a:xfrm>
            <a:off x="1775520" y="121974"/>
            <a:ext cx="864096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Σκληρυντικό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28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1337913" y="188640"/>
            <a:ext cx="915057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Σκληρυντικό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–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Ιστολογικη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εικόνα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567608" y="3717032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Εικόνες από δικό μας άρθρο + Λεζάντες</a:t>
            </a:r>
          </a:p>
        </p:txBody>
      </p:sp>
      <p:pic>
        <p:nvPicPr>
          <p:cNvPr id="66562" name="Picture 2" descr="C:\Users\User\Desktop\Ινοβλστικός\9.48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08720"/>
            <a:ext cx="5508104" cy="2860522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6816080" y="134076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Αθροίσεις </a:t>
            </a:r>
            <a:r>
              <a:rPr lang="el-GR" b="1" dirty="0" err="1"/>
              <a:t>επιθηλιοειδών</a:t>
            </a:r>
            <a:r>
              <a:rPr lang="el-GR" b="1" dirty="0"/>
              <a:t> κυττάρων εντός σκληρυντικού υποστρώματος</a:t>
            </a:r>
          </a:p>
        </p:txBody>
      </p:sp>
      <p:pic>
        <p:nvPicPr>
          <p:cNvPr id="66563" name="Picture 3" descr="C:\Users\User\Desktop\Ινοβλστικός\9.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789040"/>
            <a:ext cx="5508104" cy="3068960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7104112" y="496497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Μορφολογία τύπου </a:t>
            </a:r>
            <a:r>
              <a:rPr lang="en-US" b="1" dirty="0"/>
              <a:t>‘</a:t>
            </a:r>
            <a:r>
              <a:rPr lang="el-GR" b="1" dirty="0" err="1"/>
              <a:t>λοβιακού</a:t>
            </a:r>
            <a:r>
              <a:rPr lang="en-US" b="1" dirty="0"/>
              <a:t>’</a:t>
            </a:r>
            <a:r>
              <a:rPr lang="el-GR" b="1" dirty="0"/>
              <a:t> καρκινώματος μαστού 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7715672" y="6598514"/>
            <a:ext cx="2952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999656" y="191683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1.144 </a:t>
            </a:r>
            <a:r>
              <a:rPr lang="en-US" dirty="0"/>
              <a:t>who page 131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2351584" y="5085184"/>
            <a:ext cx="7632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Σκληρυντικό </a:t>
            </a:r>
            <a:r>
              <a:rPr lang="el-GR" dirty="0" err="1"/>
              <a:t>επιθηλιοειδές</a:t>
            </a:r>
            <a:r>
              <a:rPr lang="el-GR" dirty="0"/>
              <a:t> </a:t>
            </a:r>
            <a:r>
              <a:rPr lang="el-GR" dirty="0" err="1"/>
              <a:t>ινοσάρκωμα</a:t>
            </a:r>
            <a:r>
              <a:rPr lang="el-GR" dirty="0"/>
              <a:t> με απότομη μετάπτωση σε χαμηλής κακοήθειας </a:t>
            </a:r>
            <a:r>
              <a:rPr lang="el-GR" dirty="0" err="1"/>
              <a:t>ινομυξοειδές</a:t>
            </a:r>
            <a:r>
              <a:rPr lang="el-GR" dirty="0"/>
              <a:t> σάρκωμα ( </a:t>
            </a:r>
            <a:r>
              <a:rPr lang="el-GR" sz="2400" b="1" dirty="0"/>
              <a:t>*</a:t>
            </a:r>
            <a:r>
              <a:rPr lang="el-GR" dirty="0"/>
              <a:t> )</a:t>
            </a:r>
          </a:p>
          <a:p>
            <a:endParaRPr lang="el-GR" dirty="0"/>
          </a:p>
          <a:p>
            <a:r>
              <a:rPr lang="el-GR" dirty="0"/>
              <a:t>(             </a:t>
            </a:r>
            <a:r>
              <a:rPr lang="el-GR" b="1" dirty="0"/>
              <a:t>υβριδικό σκληρυντικό </a:t>
            </a:r>
            <a:r>
              <a:rPr lang="el-GR" b="1" dirty="0" err="1"/>
              <a:t>επιθηλιοειδές</a:t>
            </a:r>
            <a:r>
              <a:rPr lang="el-GR" b="1" dirty="0"/>
              <a:t> </a:t>
            </a:r>
            <a:r>
              <a:rPr lang="el-GR" b="1" dirty="0" err="1"/>
              <a:t>ινοσάρκωμα</a:t>
            </a:r>
            <a:r>
              <a:rPr lang="el-GR" b="1" dirty="0"/>
              <a:t>/ χαμηλής  κακοήθειας </a:t>
            </a:r>
            <a:r>
              <a:rPr lang="el-GR" b="1" dirty="0" err="1"/>
              <a:t>ινομυξοειδές</a:t>
            </a:r>
            <a:r>
              <a:rPr lang="el-GR" b="1" dirty="0"/>
              <a:t> σάρκωμα</a:t>
            </a:r>
            <a:r>
              <a:rPr lang="el-GR" dirty="0"/>
              <a:t>)</a:t>
            </a:r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>
            <a:off x="2639616" y="6093296"/>
            <a:ext cx="57606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514" name="Picture 2" descr="C:\Users\User\Desktop\Ινοβλστικός\1.144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836713"/>
            <a:ext cx="6696744" cy="4204429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3503712" y="4077073"/>
            <a:ext cx="1152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000" b="1" dirty="0"/>
              <a:t>*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7715672" y="6501244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  <p:sp>
        <p:nvSpPr>
          <p:cNvPr id="10" name="1 - Τίτλος">
            <a:extLst>
              <a:ext uri="{FF2B5EF4-FFF2-40B4-BE49-F238E27FC236}">
                <a16:creationId xmlns:a16="http://schemas.microsoft.com/office/drawing/2014/main" id="{1BB3EEE9-35DB-4C3C-B0D5-6BAD152C220C}"/>
              </a:ext>
            </a:extLst>
          </p:cNvPr>
          <p:cNvSpPr txBox="1">
            <a:spLocks/>
          </p:cNvSpPr>
          <p:nvPr/>
        </p:nvSpPr>
        <p:spPr>
          <a:xfrm>
            <a:off x="1340293" y="160162"/>
            <a:ext cx="9150576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Σκληρυντικό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28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28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28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/>
          <p:cNvSpPr/>
          <p:nvPr/>
        </p:nvSpPr>
        <p:spPr>
          <a:xfrm>
            <a:off x="4439816" y="1340768"/>
            <a:ext cx="2885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1 - Τίτλος"/>
          <p:cNvSpPr txBox="1">
            <a:spLocks/>
          </p:cNvSpPr>
          <p:nvPr/>
        </p:nvSpPr>
        <p:spPr>
          <a:xfrm>
            <a:off x="2135560" y="308312"/>
            <a:ext cx="79693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Σκληρυντικό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Ανοσοφαινότυπος – Μοριακά ευρήματα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279576" y="1340768"/>
            <a:ext cx="3744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Ανοσοφαινότυπος: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Μοριακά ευρήματα: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4439816" y="1340768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MUC4+ (80-90%), EMA (40%), </a:t>
            </a:r>
            <a:r>
              <a:rPr lang="en-US" dirty="0"/>
              <a:t>SMA (40%), </a:t>
            </a:r>
            <a:r>
              <a:rPr lang="el-GR" dirty="0"/>
              <a:t>κερατίνες - 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4511824" y="4365104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FUS-CREB3L1(10%), FUS-CREB3L2 (</a:t>
            </a:r>
            <a:r>
              <a:rPr lang="el-GR" b="1" dirty="0"/>
              <a:t>στην πλειοψηφία των υβριδικών όγκων     </a:t>
            </a:r>
            <a:r>
              <a:rPr lang="el-GR" dirty="0"/>
              <a:t>      ομοιότητα με χαμηλής κακοήθειας </a:t>
            </a:r>
            <a:r>
              <a:rPr lang="el-GR" dirty="0" err="1"/>
              <a:t>ινομυξοειδές</a:t>
            </a:r>
            <a:r>
              <a:rPr lang="el-GR" dirty="0"/>
              <a:t> σάρκωμα) </a:t>
            </a:r>
          </a:p>
          <a:p>
            <a:endParaRPr lang="el-GR" dirty="0"/>
          </a:p>
          <a:p>
            <a:r>
              <a:rPr lang="el-GR" dirty="0"/>
              <a:t>μια μικρή μειοψηφία δεν έχει αυτές τις συντήξεις και στερείται </a:t>
            </a:r>
            <a:r>
              <a:rPr lang="en-US" dirty="0"/>
              <a:t>MUC4</a:t>
            </a:r>
            <a:r>
              <a:rPr lang="el-GR" dirty="0"/>
              <a:t>  - σύνθετος </a:t>
            </a:r>
            <a:r>
              <a:rPr lang="el-GR" dirty="0" err="1"/>
              <a:t>καρυότυπος</a:t>
            </a:r>
            <a:endParaRPr lang="el-GR" dirty="0"/>
          </a:p>
        </p:txBody>
      </p:sp>
      <p:cxnSp>
        <p:nvCxnSpPr>
          <p:cNvPr id="10" name="9 - Ευθύγραμμο βέλος σύνδεσης"/>
          <p:cNvCxnSpPr/>
          <p:nvPr/>
        </p:nvCxnSpPr>
        <p:spPr>
          <a:xfrm>
            <a:off x="4799856" y="2533546"/>
            <a:ext cx="122413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TextBox"/>
          <p:cNvSpPr txBox="1"/>
          <p:nvPr/>
        </p:nvSpPr>
        <p:spPr>
          <a:xfrm>
            <a:off x="6023992" y="234888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Έντονη διάχυτη έκφραση </a:t>
            </a:r>
            <a:r>
              <a:rPr lang="en-US" dirty="0"/>
              <a:t>MUC4</a:t>
            </a:r>
            <a:endParaRPr lang="el-GR" dirty="0"/>
          </a:p>
        </p:txBody>
      </p:sp>
      <p:cxnSp>
        <p:nvCxnSpPr>
          <p:cNvPr id="13" name="12 - Ευθύγραμμο βέλος σύνδεσης"/>
          <p:cNvCxnSpPr/>
          <p:nvPr/>
        </p:nvCxnSpPr>
        <p:spPr>
          <a:xfrm>
            <a:off x="6296153" y="4856145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538" name="Picture 2" descr="C:\Users\User\Desktop\Ινοβλστικός\1.145wh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160" y="1804174"/>
            <a:ext cx="3596688" cy="2448272"/>
          </a:xfrm>
          <a:prstGeom prst="rect">
            <a:avLst/>
          </a:prstGeom>
          <a:noFill/>
        </p:spPr>
      </p:pic>
      <p:sp>
        <p:nvSpPr>
          <p:cNvPr id="14" name="13 - TextBox"/>
          <p:cNvSpPr txBox="1"/>
          <p:nvPr/>
        </p:nvSpPr>
        <p:spPr>
          <a:xfrm>
            <a:off x="4151784" y="5517233"/>
            <a:ext cx="1584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/>
              <a:t>*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Enzinger</a:t>
            </a:r>
            <a:r>
              <a:rPr lang="en-US" sz="1100" i="1" dirty="0">
                <a:solidFill>
                  <a:schemeClr val="accent1"/>
                </a:solidFill>
              </a:rPr>
              <a:t>, Soft tissue tumors 2020</a:t>
            </a: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2135560" y="308312"/>
            <a:ext cx="79693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Σκληρυντικό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επιθηλιοειδές</a:t>
            </a: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l-GR" sz="3200" b="1" kern="0" dirty="0" err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ινοσάρκωμα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Ανοσοφαινότυπος – Μοριακά ευρήματα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2279576" y="1412776"/>
            <a:ext cx="2808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Κριτήρια διάγνωσης:</a:t>
            </a: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endParaRPr lang="el-GR" b="1" dirty="0">
              <a:solidFill>
                <a:schemeClr val="accent1"/>
              </a:solidFill>
            </a:endParaRPr>
          </a:p>
          <a:p>
            <a:r>
              <a:rPr lang="el-GR" b="1" dirty="0">
                <a:solidFill>
                  <a:schemeClr val="accent1"/>
                </a:solidFill>
              </a:rPr>
              <a:t>Πρόγνωση: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3383938" y="4983559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Πιο επιθετικό σε σχέση με το χαμηλής κακοήθειας </a:t>
            </a:r>
            <a:r>
              <a:rPr lang="el-GR" dirty="0" err="1"/>
              <a:t>ινομυξοειδές</a:t>
            </a:r>
            <a:r>
              <a:rPr lang="el-GR" dirty="0"/>
              <a:t> σάρκωμα: ποσοστό υποτροπής 40-50%, ποσοστό μεταστάσεων 50%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655840" y="1412776"/>
            <a:ext cx="56886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 err="1"/>
              <a:t>Επιθηλιοειδή</a:t>
            </a:r>
            <a:r>
              <a:rPr lang="el-GR" b="1" dirty="0"/>
              <a:t> κύτταρα </a:t>
            </a:r>
            <a:r>
              <a:rPr lang="el-GR" b="1" dirty="0" err="1"/>
              <a:t>χώρις</a:t>
            </a:r>
            <a:r>
              <a:rPr lang="el-GR" b="1" dirty="0"/>
              <a:t> έντονη </a:t>
            </a:r>
            <a:r>
              <a:rPr lang="el-GR" b="1" dirty="0" err="1"/>
              <a:t>ατυπία</a:t>
            </a:r>
            <a:r>
              <a:rPr lang="el-GR" b="1" dirty="0"/>
              <a:t> </a:t>
            </a:r>
            <a:endParaRPr lang="en-US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Πυκνό </a:t>
            </a:r>
            <a:r>
              <a:rPr lang="el-GR" b="1" dirty="0" err="1"/>
              <a:t>υαλοειδοποιημένο</a:t>
            </a:r>
            <a:r>
              <a:rPr lang="el-GR" b="1" dirty="0"/>
              <a:t>/κολλαγονοποιημένο στρώμα</a:t>
            </a:r>
            <a:endParaRPr lang="en-US" b="1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b="1" dirty="0"/>
              <a:t>Έντονη διάχυτη έκφραση </a:t>
            </a:r>
            <a:r>
              <a:rPr lang="en-US" b="1" dirty="0"/>
              <a:t>MUC4</a:t>
            </a:r>
            <a:r>
              <a:rPr lang="el-GR" b="1" dirty="0"/>
              <a:t> </a:t>
            </a:r>
            <a:r>
              <a:rPr lang="el-GR" b="1" dirty="0">
                <a:solidFill>
                  <a:schemeClr val="accent1"/>
                </a:solidFill>
              </a:rPr>
              <a:t>(χωρίς κερατίνες)</a:t>
            </a:r>
            <a:endParaRPr lang="en-US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dirty="0"/>
              <a:t>Ανάδειξη </a:t>
            </a:r>
            <a:r>
              <a:rPr lang="en-US" b="1" dirty="0"/>
              <a:t>EWSR1 – CREB3L1 </a:t>
            </a:r>
            <a:r>
              <a:rPr lang="el-GR" dirty="0"/>
              <a:t>ή των λοιπών γονιδιακών συντήξεων δεν απαιτείται παρά μόνον σε επιλεγμένες περιπτώσεις (</a:t>
            </a:r>
            <a:r>
              <a:rPr lang="en-US" dirty="0"/>
              <a:t>MUC4 - )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7715672" y="6429236"/>
            <a:ext cx="2952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>
                <a:solidFill>
                  <a:schemeClr val="accent1"/>
                </a:solidFill>
              </a:rPr>
              <a:t>WHO</a:t>
            </a:r>
            <a:r>
              <a:rPr lang="el-GR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>
                <a:solidFill>
                  <a:schemeClr val="accent1"/>
                </a:solidFill>
              </a:rPr>
              <a:t>Soft tissue and bone tumors 2020</a:t>
            </a:r>
          </a:p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Hornick</a:t>
            </a:r>
            <a:r>
              <a:rPr lang="en-US" sz="1100" i="1" dirty="0">
                <a:solidFill>
                  <a:schemeClr val="accent1"/>
                </a:solidFill>
              </a:rPr>
              <a:t>, Practical soft tissue pathology 2019</a:t>
            </a:r>
            <a:endParaRPr lang="el-GR" sz="1100" i="1" dirty="0">
              <a:solidFill>
                <a:schemeClr val="accent1"/>
              </a:solidFill>
            </a:endParaRPr>
          </a:p>
          <a:p>
            <a:pPr algn="r"/>
            <a:endParaRPr lang="el-GR" sz="11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135560" y="1556793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Η ομάδα των ινοβλαστικών/</a:t>
            </a:r>
            <a:r>
              <a:rPr lang="el-GR" sz="2000" dirty="0" err="1"/>
              <a:t>μυοϊνοβλαστικών</a:t>
            </a:r>
            <a:r>
              <a:rPr lang="el-GR" sz="2000" dirty="0"/>
              <a:t> όγκων περιλαμβάνει </a:t>
            </a:r>
            <a:r>
              <a:rPr lang="el-GR" sz="2000" b="1" dirty="0">
                <a:solidFill>
                  <a:schemeClr val="accent1"/>
                </a:solidFill>
              </a:rPr>
              <a:t>όλο το φάσμα βιολογικής συμπεριφοράς</a:t>
            </a:r>
            <a:r>
              <a:rPr lang="el-GR" sz="2000" dirty="0"/>
              <a:t> (καλοήθεις έως υψηλής κακοήθειας)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Απαραίτητη </a:t>
            </a:r>
            <a:r>
              <a:rPr lang="el-GR" sz="2000" b="1" dirty="0">
                <a:solidFill>
                  <a:schemeClr val="accent1"/>
                </a:solidFill>
              </a:rPr>
              <a:t>η γνώση του ιστορικού </a:t>
            </a:r>
            <a:r>
              <a:rPr lang="el-GR" sz="2000" dirty="0"/>
              <a:t>για την αναγνώριση </a:t>
            </a:r>
            <a:r>
              <a:rPr lang="el-GR" sz="2000" b="1" dirty="0">
                <a:solidFill>
                  <a:schemeClr val="accent1"/>
                </a:solidFill>
              </a:rPr>
              <a:t>οζώδους </a:t>
            </a:r>
            <a:r>
              <a:rPr lang="el-GR" sz="2000" b="1" dirty="0" err="1">
                <a:solidFill>
                  <a:schemeClr val="accent1"/>
                </a:solidFill>
              </a:rPr>
              <a:t>περιτονιίτιδας</a:t>
            </a:r>
            <a:r>
              <a:rPr lang="el-GR" sz="2000" b="1" dirty="0">
                <a:solidFill>
                  <a:schemeClr val="accent1"/>
                </a:solidFill>
              </a:rPr>
              <a:t> και </a:t>
            </a:r>
            <a:r>
              <a:rPr lang="el-GR" sz="2000" b="1" dirty="0" err="1">
                <a:solidFill>
                  <a:schemeClr val="accent1"/>
                </a:solidFill>
              </a:rPr>
              <a:t>οστεοποιού</a:t>
            </a:r>
            <a:r>
              <a:rPr lang="el-GR" sz="2000" b="1" dirty="0">
                <a:solidFill>
                  <a:schemeClr val="accent1"/>
                </a:solidFill>
              </a:rPr>
              <a:t>  </a:t>
            </a:r>
            <a:r>
              <a:rPr lang="el-GR" sz="2000" b="1" dirty="0" err="1">
                <a:solidFill>
                  <a:schemeClr val="accent1"/>
                </a:solidFill>
              </a:rPr>
              <a:t>μυοσίτιδας</a:t>
            </a:r>
            <a:r>
              <a:rPr lang="el-GR" sz="2000" b="1" dirty="0">
                <a:solidFill>
                  <a:schemeClr val="accent1"/>
                </a:solidFill>
              </a:rPr>
              <a:t> </a:t>
            </a: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Για την </a:t>
            </a:r>
            <a:r>
              <a:rPr lang="el-GR" sz="2000" b="1" dirty="0">
                <a:solidFill>
                  <a:schemeClr val="accent1"/>
                </a:solidFill>
              </a:rPr>
              <a:t>διαφορική διάγνωση ινωμάτωσης από χαμηλής κακοήθειας </a:t>
            </a:r>
            <a:r>
              <a:rPr lang="el-GR" sz="2000" b="1" dirty="0" err="1">
                <a:solidFill>
                  <a:schemeClr val="accent1"/>
                </a:solidFill>
              </a:rPr>
              <a:t>ινοβλαστικό</a:t>
            </a:r>
            <a:r>
              <a:rPr lang="el-GR" sz="2000" b="1" dirty="0">
                <a:solidFill>
                  <a:schemeClr val="accent1"/>
                </a:solidFill>
              </a:rPr>
              <a:t> σάρκωμα</a:t>
            </a:r>
            <a:r>
              <a:rPr lang="el-GR" sz="2000" dirty="0"/>
              <a:t> ελέγχουμε </a:t>
            </a:r>
            <a:r>
              <a:rPr lang="el-GR" sz="2000" b="1" dirty="0">
                <a:solidFill>
                  <a:schemeClr val="accent1"/>
                </a:solidFill>
              </a:rPr>
              <a:t>την κυτταρολογική </a:t>
            </a:r>
            <a:r>
              <a:rPr lang="el-GR" sz="2000" b="1" dirty="0" err="1">
                <a:solidFill>
                  <a:schemeClr val="accent1"/>
                </a:solidFill>
              </a:rPr>
              <a:t>ατυπία</a:t>
            </a:r>
            <a:r>
              <a:rPr lang="el-GR" sz="2000" dirty="0"/>
              <a:t>, την έκφραση </a:t>
            </a:r>
            <a:r>
              <a:rPr lang="el-GR" sz="2000" dirty="0" err="1"/>
              <a:t>δεσμίνης</a:t>
            </a:r>
            <a:r>
              <a:rPr lang="el-GR" sz="2000" dirty="0"/>
              <a:t>, τον </a:t>
            </a:r>
            <a:r>
              <a:rPr lang="el-GR" sz="2000" b="1" dirty="0">
                <a:solidFill>
                  <a:schemeClr val="accent1"/>
                </a:solidFill>
              </a:rPr>
              <a:t>αριθμό των μιτώσεων </a:t>
            </a:r>
            <a:r>
              <a:rPr lang="el-GR" sz="2000" dirty="0"/>
              <a:t>– η έκφραση β</a:t>
            </a:r>
            <a:r>
              <a:rPr lang="en-US" sz="2000" dirty="0"/>
              <a:t>-</a:t>
            </a:r>
            <a:r>
              <a:rPr lang="en-US" sz="2000" dirty="0" err="1"/>
              <a:t>catenin</a:t>
            </a:r>
            <a:r>
              <a:rPr lang="el-GR" sz="2000" dirty="0"/>
              <a:t> θα πρέπει να </a:t>
            </a:r>
            <a:r>
              <a:rPr lang="el-GR" sz="2000" dirty="0" err="1"/>
              <a:t>συναξιολογείται</a:t>
            </a:r>
            <a:r>
              <a:rPr lang="el-GR" sz="2000" dirty="0"/>
              <a:t> με τα υπόλοιπα χαρακτηριστικά </a:t>
            </a:r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E5E8EB84-B190-44CA-A615-62C4F0414FB1}"/>
              </a:ext>
            </a:extLst>
          </p:cNvPr>
          <p:cNvSpPr txBox="1">
            <a:spLocks/>
          </p:cNvSpPr>
          <p:nvPr/>
        </p:nvSpPr>
        <p:spPr>
          <a:xfrm>
            <a:off x="1991181" y="311954"/>
            <a:ext cx="7969364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Μηνύματα για το σπίτι (Ι)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 txBox="1">
            <a:spLocks/>
          </p:cNvSpPr>
          <p:nvPr/>
        </p:nvSpPr>
        <p:spPr>
          <a:xfrm>
            <a:off x="3071664" y="332656"/>
            <a:ext cx="60105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accent1"/>
              </a:buClr>
              <a:buSzPts val="3200"/>
              <a:defRPr/>
            </a:pPr>
            <a:r>
              <a:rPr lang="el-GR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Μηνύματα για το σπίτι </a:t>
            </a:r>
            <a:r>
              <a:rPr lang="en-US" sz="3200" b="1" kern="0" dirty="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(II)</a:t>
            </a:r>
            <a:endParaRPr lang="el-GR" sz="3200" b="1" kern="0" dirty="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2351584" y="1412777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Επί </a:t>
            </a:r>
            <a:r>
              <a:rPr lang="el-GR" sz="2000" b="1" dirty="0">
                <a:solidFill>
                  <a:schemeClr val="accent1"/>
                </a:solidFill>
              </a:rPr>
              <a:t>παρουσίας </a:t>
            </a:r>
            <a:r>
              <a:rPr lang="el-GR" sz="2000" b="1" dirty="0" err="1">
                <a:solidFill>
                  <a:schemeClr val="accent1"/>
                </a:solidFill>
              </a:rPr>
              <a:t>μυξωματώδους</a:t>
            </a:r>
            <a:r>
              <a:rPr lang="el-GR" sz="2000" b="1" dirty="0">
                <a:solidFill>
                  <a:schemeClr val="accent1"/>
                </a:solidFill>
              </a:rPr>
              <a:t> υποστρώματος σε </a:t>
            </a:r>
            <a:r>
              <a:rPr lang="el-GR" sz="2000" b="1" dirty="0" err="1">
                <a:solidFill>
                  <a:schemeClr val="accent1"/>
                </a:solidFill>
              </a:rPr>
              <a:t>ινοβλαστικά</a:t>
            </a:r>
            <a:r>
              <a:rPr lang="el-GR" sz="2000" b="1" dirty="0">
                <a:solidFill>
                  <a:schemeClr val="accent1"/>
                </a:solidFill>
              </a:rPr>
              <a:t> νεοπλάσματα χωρίς αξιόλογη </a:t>
            </a:r>
            <a:r>
              <a:rPr lang="el-GR" sz="2000" b="1" dirty="0" err="1">
                <a:solidFill>
                  <a:schemeClr val="accent1"/>
                </a:solidFill>
              </a:rPr>
              <a:t>ατυπία</a:t>
            </a:r>
            <a:r>
              <a:rPr lang="el-GR" sz="2000" b="1" dirty="0">
                <a:solidFill>
                  <a:schemeClr val="accent1"/>
                </a:solidFill>
              </a:rPr>
              <a:t>         έλεγχος  </a:t>
            </a:r>
            <a:r>
              <a:rPr lang="en-US" sz="2000" b="1" dirty="0">
                <a:solidFill>
                  <a:schemeClr val="accent1"/>
                </a:solidFill>
              </a:rPr>
              <a:t>MUC</a:t>
            </a:r>
            <a:r>
              <a:rPr lang="el-GR" sz="2000" b="1" dirty="0">
                <a:solidFill>
                  <a:schemeClr val="accent1"/>
                </a:solidFill>
              </a:rPr>
              <a:t>4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n-US" sz="2000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Σε κάθε </a:t>
            </a:r>
            <a:r>
              <a:rPr lang="el-GR" sz="2000" dirty="0" err="1"/>
              <a:t>ατρακτοκυτταρικό</a:t>
            </a:r>
            <a:r>
              <a:rPr lang="el-GR" sz="2000" dirty="0"/>
              <a:t> ινοβλαστικού τύπου νεόπλασμα    </a:t>
            </a:r>
            <a:r>
              <a:rPr lang="en-US" sz="2000" dirty="0"/>
              <a:t>  </a:t>
            </a:r>
            <a:r>
              <a:rPr lang="el-GR" sz="2000" dirty="0"/>
              <a:t> </a:t>
            </a:r>
            <a:r>
              <a:rPr lang="en-US" sz="2000" dirty="0"/>
              <a:t> </a:t>
            </a:r>
            <a:r>
              <a:rPr lang="el-GR" sz="2000" dirty="0"/>
              <a:t>έλεγχος για </a:t>
            </a:r>
            <a:r>
              <a:rPr lang="en-US" sz="2000" b="1" dirty="0">
                <a:solidFill>
                  <a:schemeClr val="accent1"/>
                </a:solidFill>
              </a:rPr>
              <a:t>STAT6</a:t>
            </a:r>
            <a:r>
              <a:rPr lang="en-US" sz="2000" dirty="0"/>
              <a:t> </a:t>
            </a:r>
            <a:r>
              <a:rPr lang="el-GR" sz="2000" dirty="0"/>
              <a:t>και </a:t>
            </a:r>
            <a:r>
              <a:rPr lang="en-US" sz="2000" b="1" dirty="0" err="1">
                <a:solidFill>
                  <a:schemeClr val="accent1"/>
                </a:solidFill>
              </a:rPr>
              <a:t>panTRK</a:t>
            </a:r>
            <a:r>
              <a:rPr lang="en-US" sz="2000" dirty="0"/>
              <a:t> (</a:t>
            </a:r>
            <a:r>
              <a:rPr lang="el-GR" sz="2000" dirty="0"/>
              <a:t>ιδιαίτερα αν </a:t>
            </a:r>
            <a:r>
              <a:rPr lang="en-US" sz="2000" dirty="0"/>
              <a:t>CD34 + ) </a:t>
            </a: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dirty="0"/>
              <a:t>Σε κάθε </a:t>
            </a:r>
            <a:r>
              <a:rPr lang="el-GR" sz="2000" dirty="0" err="1"/>
              <a:t>ατρακτοκυτταρικό</a:t>
            </a:r>
            <a:r>
              <a:rPr lang="el-GR" sz="2000" dirty="0"/>
              <a:t> (ή </a:t>
            </a:r>
            <a:r>
              <a:rPr lang="el-GR" sz="2000" dirty="0" err="1"/>
              <a:t>επιθηλιοειδές</a:t>
            </a:r>
            <a:r>
              <a:rPr lang="el-GR" sz="2000" dirty="0"/>
              <a:t>) νεόπλασμα με προβάλλουσα </a:t>
            </a:r>
            <a:r>
              <a:rPr lang="el-GR" sz="2000" b="1" dirty="0">
                <a:solidFill>
                  <a:schemeClr val="accent1"/>
                </a:solidFill>
              </a:rPr>
              <a:t>φλεγμονή</a:t>
            </a:r>
            <a:r>
              <a:rPr lang="el-GR" sz="2000" dirty="0"/>
              <a:t> διερευνούμε με </a:t>
            </a:r>
            <a:r>
              <a:rPr lang="el-GR" sz="2000" b="1" dirty="0">
                <a:solidFill>
                  <a:schemeClr val="accent1"/>
                </a:solidFill>
              </a:rPr>
              <a:t>λείους μυϊκούς δείκτες</a:t>
            </a:r>
            <a:r>
              <a:rPr lang="el-GR" sz="2000" dirty="0"/>
              <a:t>. </a:t>
            </a:r>
            <a:r>
              <a:rPr lang="en-US" sz="2000" b="1" dirty="0">
                <a:solidFill>
                  <a:schemeClr val="accent1"/>
                </a:solidFill>
              </a:rPr>
              <a:t>ALK</a:t>
            </a:r>
            <a:r>
              <a:rPr lang="el-GR" sz="2000" dirty="0"/>
              <a:t> και (αν είναι </a:t>
            </a:r>
            <a:r>
              <a:rPr lang="el-GR" sz="2000" dirty="0" err="1"/>
              <a:t>ενδοκοιλιακό</a:t>
            </a:r>
            <a:r>
              <a:rPr lang="el-GR" sz="2000" dirty="0"/>
              <a:t>) </a:t>
            </a:r>
            <a:r>
              <a:rPr lang="en-US" sz="2000" b="1" dirty="0">
                <a:solidFill>
                  <a:schemeClr val="accent1"/>
                </a:solidFill>
              </a:rPr>
              <a:t>MDM2/CDK4</a:t>
            </a:r>
            <a:endParaRPr lang="el-GR" sz="2000" b="1" dirty="0">
              <a:solidFill>
                <a:schemeClr val="accent1"/>
              </a:solidFill>
            </a:endParaRPr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endParaRPr lang="el-GR" sz="2000" dirty="0"/>
          </a:p>
          <a:p>
            <a:pPr marL="269875" indent="-269875">
              <a:buClr>
                <a:schemeClr val="accent1"/>
              </a:buClr>
              <a:buSzPct val="120000"/>
              <a:buFont typeface="Arial" pitchFamily="34" charset="0"/>
              <a:buChar char="•"/>
            </a:pPr>
            <a:r>
              <a:rPr lang="el-GR" sz="2000" b="1" dirty="0">
                <a:solidFill>
                  <a:schemeClr val="accent1"/>
                </a:solidFill>
              </a:rPr>
              <a:t>Μορφολογία </a:t>
            </a:r>
            <a:r>
              <a:rPr lang="el-GR" sz="2000" b="1" dirty="0" err="1">
                <a:solidFill>
                  <a:schemeClr val="accent1"/>
                </a:solidFill>
              </a:rPr>
              <a:t>μυξοϊνοσαρκώματος</a:t>
            </a:r>
            <a:r>
              <a:rPr lang="el-GR" sz="2000" b="1" dirty="0">
                <a:solidFill>
                  <a:schemeClr val="accent1"/>
                </a:solidFill>
              </a:rPr>
              <a:t> σε </a:t>
            </a:r>
            <a:r>
              <a:rPr lang="el-GR" sz="2000" b="1" dirty="0" err="1">
                <a:solidFill>
                  <a:schemeClr val="accent1"/>
                </a:solidFill>
              </a:rPr>
              <a:t>ενδοκοιλιακό</a:t>
            </a:r>
            <a:r>
              <a:rPr lang="el-GR" sz="2000" dirty="0"/>
              <a:t> νεόπλασμα είναι κατ’ αρχήν συμβατή με </a:t>
            </a:r>
            <a:r>
              <a:rPr lang="el-GR" sz="2000" b="1" dirty="0" err="1">
                <a:solidFill>
                  <a:schemeClr val="accent1"/>
                </a:solidFill>
              </a:rPr>
              <a:t>αποδιαφοροποιημένο</a:t>
            </a:r>
            <a:r>
              <a:rPr lang="el-GR" sz="2000" b="1" dirty="0">
                <a:solidFill>
                  <a:schemeClr val="accent1"/>
                </a:solidFill>
              </a:rPr>
              <a:t> </a:t>
            </a:r>
            <a:r>
              <a:rPr lang="el-GR" sz="2000" b="1" dirty="0" err="1">
                <a:solidFill>
                  <a:schemeClr val="accent1"/>
                </a:solidFill>
              </a:rPr>
              <a:t>λιποσάρκωμα</a:t>
            </a:r>
            <a:r>
              <a:rPr lang="el-GR" sz="2000" b="1" dirty="0">
                <a:solidFill>
                  <a:schemeClr val="accent1"/>
                </a:solidFill>
              </a:rPr>
              <a:t> </a:t>
            </a:r>
            <a:r>
              <a:rPr lang="el-GR" sz="2000" dirty="0"/>
              <a:t>   </a:t>
            </a:r>
            <a:r>
              <a:rPr lang="en-US" sz="2000" dirty="0"/>
              <a:t>    </a:t>
            </a:r>
            <a:r>
              <a:rPr lang="el-GR" sz="2000" dirty="0"/>
              <a:t> έλεγχος </a:t>
            </a:r>
            <a:r>
              <a:rPr lang="en-US" sz="2000" dirty="0"/>
              <a:t>MDM2/CDK4</a:t>
            </a:r>
            <a:endParaRPr lang="el-GR" sz="2000" dirty="0"/>
          </a:p>
        </p:txBody>
      </p:sp>
      <p:cxnSp>
        <p:nvCxnSpPr>
          <p:cNvPr id="5" name="4 - Ευθύγραμμο βέλος σύνδεσης"/>
          <p:cNvCxnSpPr>
            <a:cxnSpLocks/>
          </p:cNvCxnSpPr>
          <p:nvPr/>
        </p:nvCxnSpPr>
        <p:spPr>
          <a:xfrm>
            <a:off x="9184708" y="5300482"/>
            <a:ext cx="86406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- Ευθύγραμμο βέλος σύνδεσης"/>
          <p:cNvCxnSpPr/>
          <p:nvPr/>
        </p:nvCxnSpPr>
        <p:spPr>
          <a:xfrm>
            <a:off x="6752246" y="2252990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- Ευθύγραμμο βέλος σύνδεσης"/>
          <p:cNvCxnSpPr/>
          <p:nvPr/>
        </p:nvCxnSpPr>
        <p:spPr>
          <a:xfrm>
            <a:off x="8902144" y="2862561"/>
            <a:ext cx="36004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8625</Words>
  <Application>Microsoft Office PowerPoint</Application>
  <PresentationFormat>Widescreen</PresentationFormat>
  <Paragraphs>1658</Paragraphs>
  <Slides>132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132</vt:i4>
      </vt:variant>
    </vt:vector>
  </HeadingPairs>
  <TitlesOfParts>
    <vt:vector size="139" baseType="lpstr">
      <vt:lpstr>Arial</vt:lpstr>
      <vt:lpstr>Arial MT</vt:lpstr>
      <vt:lpstr>Calibri</vt:lpstr>
      <vt:lpstr>Calibri Light</vt:lpstr>
      <vt:lpstr>Catamaran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Στρωματικοί όγκοι του γαστρεντερικού Ιστολογική και μοριακή ταξινόμηση </dc:title>
  <dc:creator>Penelope</dc:creator>
  <cp:lastModifiedBy>Penelope</cp:lastModifiedBy>
  <cp:revision>92</cp:revision>
  <cp:lastPrinted>2025-11-18T14:01:21Z</cp:lastPrinted>
  <dcterms:created xsi:type="dcterms:W3CDTF">2025-11-17T12:08:24Z</dcterms:created>
  <dcterms:modified xsi:type="dcterms:W3CDTF">2026-02-12T13:36:14Z</dcterms:modified>
</cp:coreProperties>
</file>