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7" r:id="rId2"/>
    <p:sldId id="611" r:id="rId3"/>
    <p:sldId id="553" r:id="rId4"/>
    <p:sldId id="573" r:id="rId5"/>
    <p:sldId id="572" r:id="rId6"/>
    <p:sldId id="592" r:id="rId7"/>
    <p:sldId id="591" r:id="rId8"/>
    <p:sldId id="575" r:id="rId9"/>
    <p:sldId id="577" r:id="rId10"/>
    <p:sldId id="590" r:id="rId11"/>
    <p:sldId id="576" r:id="rId12"/>
    <p:sldId id="579" r:id="rId13"/>
    <p:sldId id="607" r:id="rId14"/>
    <p:sldId id="601" r:id="rId15"/>
    <p:sldId id="266" r:id="rId16"/>
    <p:sldId id="602" r:id="rId17"/>
    <p:sldId id="451" r:id="rId18"/>
    <p:sldId id="595" r:id="rId19"/>
    <p:sldId id="604" r:id="rId20"/>
    <p:sldId id="605" r:id="rId21"/>
    <p:sldId id="569" r:id="rId22"/>
    <p:sldId id="608" r:id="rId23"/>
    <p:sldId id="581" r:id="rId24"/>
    <p:sldId id="584" r:id="rId25"/>
    <p:sldId id="583" r:id="rId26"/>
    <p:sldId id="606" r:id="rId27"/>
    <p:sldId id="593" r:id="rId28"/>
    <p:sldId id="586" r:id="rId29"/>
    <p:sldId id="585" r:id="rId30"/>
    <p:sldId id="594" r:id="rId31"/>
    <p:sldId id="597" r:id="rId32"/>
    <p:sldId id="598" r:id="rId33"/>
    <p:sldId id="582" r:id="rId34"/>
    <p:sldId id="544" r:id="rId35"/>
    <p:sldId id="609" r:id="rId36"/>
    <p:sldId id="300" r:id="rId37"/>
    <p:sldId id="259" r:id="rId38"/>
    <p:sldId id="267" r:id="rId39"/>
    <p:sldId id="560" r:id="rId40"/>
    <p:sldId id="310" r:id="rId41"/>
    <p:sldId id="561" r:id="rId42"/>
    <p:sldId id="309" r:id="rId43"/>
    <p:sldId id="529" r:id="rId44"/>
    <p:sldId id="610" r:id="rId45"/>
    <p:sldId id="318" r:id="rId46"/>
    <p:sldId id="319" r:id="rId47"/>
    <p:sldId id="320" r:id="rId48"/>
    <p:sldId id="565" r:id="rId49"/>
    <p:sldId id="358" r:id="rId50"/>
    <p:sldId id="589" r:id="rId51"/>
    <p:sldId id="588" r:id="rId52"/>
    <p:sldId id="312" r:id="rId53"/>
    <p:sldId id="568" r:id="rId54"/>
    <p:sldId id="558" r:id="rId55"/>
    <p:sldId id="612" r:id="rId56"/>
    <p:sldId id="269" r:id="rId57"/>
    <p:sldId id="549" r:id="rId58"/>
  </p:sldIdLst>
  <p:sldSz cx="12192000" cy="6858000"/>
  <p:notesSz cx="7102475" cy="9388475"/>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3" d="100"/>
          <a:sy n="73" d="100"/>
        </p:scale>
        <p:origin x="970"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5512D116-5CC6-11CF-8D67-00AA00BDCE1D}" ax:persistence="persistStream" r:id="rId1"/>
</file>

<file path=ppt/activeX/activeX2.xml><?xml version="1.0" encoding="utf-8"?>
<ax:ocx xmlns:ax="http://schemas.microsoft.com/office/2006/activeX" xmlns:r="http://schemas.openxmlformats.org/officeDocument/2006/relationships" ax:classid="{5512D116-5CC6-11CF-8D67-00AA00BDCE1D}" ax:persistence="persistStream" r:id="rId1"/>
</file>

<file path=ppt/activeX/activeX3.xml><?xml version="1.0" encoding="utf-8"?>
<ax:ocx xmlns:ax="http://schemas.microsoft.com/office/2006/activeX" xmlns:r="http://schemas.openxmlformats.org/officeDocument/2006/relationships" ax:classid="{5512D116-5CC6-11CF-8D67-00AA00BDCE1D}" ax:persistence="persistStream"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l-GR"/>
          </a:p>
        </p:txBody>
      </p:sp>
      <p:sp>
        <p:nvSpPr>
          <p:cNvPr id="3" name="Θέση ημερομηνίας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B632154B-5677-4B76-B952-E3206CEC8FD4}" type="datetimeFigureOut">
              <a:rPr lang="el-GR" smtClean="0"/>
              <a:t>11/1/2024</a:t>
            </a:fld>
            <a:endParaRPr lang="el-GR"/>
          </a:p>
        </p:txBody>
      </p:sp>
      <p:sp>
        <p:nvSpPr>
          <p:cNvPr id="4" name="Θέση εικόνας διαφάνειας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l-GR"/>
          </a:p>
        </p:txBody>
      </p:sp>
      <p:sp>
        <p:nvSpPr>
          <p:cNvPr id="5" name="Θέση σημειώσεων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AD7C92E-D53F-41DB-9346-8B0A91E13479}" type="slidenum">
              <a:rPr lang="el-GR" smtClean="0"/>
              <a:t>‹#›</a:t>
            </a:fld>
            <a:endParaRPr lang="el-GR"/>
          </a:p>
        </p:txBody>
      </p:sp>
    </p:spTree>
    <p:extLst>
      <p:ext uri="{BB962C8B-B14F-4D97-AF65-F5344CB8AC3E}">
        <p14:creationId xmlns:p14="http://schemas.microsoft.com/office/powerpoint/2010/main" val="3335647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well-circumscribed ground glass lesion of the right proximal tibia, surrounded by a thick sclerotic layer (rind), with minimal osseous expansion (red arrow). © University of Athens, </a:t>
            </a:r>
            <a:r>
              <a:rPr lang="en-US" dirty="0" err="1"/>
              <a:t>Attikon</a:t>
            </a:r>
            <a:r>
              <a:rPr lang="en-US" dirty="0"/>
              <a:t> General University Hospital - </a:t>
            </a:r>
            <a:r>
              <a:rPr lang="en-US" dirty="0" err="1"/>
              <a:t>Chaid</a:t>
            </a:r>
            <a:endParaRPr lang="el-GR" dirty="0"/>
          </a:p>
        </p:txBody>
      </p:sp>
      <p:sp>
        <p:nvSpPr>
          <p:cNvPr id="4" name="Θέση αριθμού διαφάνειας 3"/>
          <p:cNvSpPr>
            <a:spLocks noGrp="1"/>
          </p:cNvSpPr>
          <p:nvPr>
            <p:ph type="sldNum" sz="quarter" idx="5"/>
          </p:nvPr>
        </p:nvSpPr>
        <p:spPr/>
        <p:txBody>
          <a:bodyPr/>
          <a:lstStyle/>
          <a:p>
            <a:fld id="{8AD7C92E-D53F-41DB-9346-8B0A91E13479}" type="slidenum">
              <a:rPr lang="el-GR" smtClean="0"/>
              <a:t>28</a:t>
            </a:fld>
            <a:endParaRPr lang="el-GR"/>
          </a:p>
        </p:txBody>
      </p:sp>
    </p:spTree>
    <p:extLst>
      <p:ext uri="{BB962C8B-B14F-4D97-AF65-F5344CB8AC3E}">
        <p14:creationId xmlns:p14="http://schemas.microsoft.com/office/powerpoint/2010/main" val="3515278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743D61D1-2A41-44B8-89EB-B3D3F22F9F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65610" indent="-294465">
              <a:spcBef>
                <a:spcPct val="30000"/>
              </a:spcBef>
              <a:defRPr sz="1200">
                <a:solidFill>
                  <a:schemeClr val="tx1"/>
                </a:solidFill>
                <a:latin typeface="Times New Roman" panose="02020603050405020304" pitchFamily="18" charset="0"/>
                <a:cs typeface="Arial" panose="020B0604020202020204" pitchFamily="34" charset="0"/>
              </a:defRPr>
            </a:lvl2pPr>
            <a:lvl3pPr marL="1177862" indent="-235572">
              <a:spcBef>
                <a:spcPct val="30000"/>
              </a:spcBef>
              <a:defRPr sz="1200">
                <a:solidFill>
                  <a:schemeClr val="tx1"/>
                </a:solidFill>
                <a:latin typeface="Times New Roman" panose="02020603050405020304" pitchFamily="18" charset="0"/>
                <a:cs typeface="Arial" panose="020B0604020202020204" pitchFamily="34" charset="0"/>
              </a:defRPr>
            </a:lvl3pPr>
            <a:lvl4pPr marL="1649006" indent="-235572">
              <a:spcBef>
                <a:spcPct val="30000"/>
              </a:spcBef>
              <a:defRPr sz="1200">
                <a:solidFill>
                  <a:schemeClr val="tx1"/>
                </a:solidFill>
                <a:latin typeface="Times New Roman" panose="02020603050405020304" pitchFamily="18" charset="0"/>
                <a:cs typeface="Arial" panose="020B0604020202020204" pitchFamily="34" charset="0"/>
              </a:defRPr>
            </a:lvl4pPr>
            <a:lvl5pPr marL="2120151" indent="-235572">
              <a:spcBef>
                <a:spcPct val="30000"/>
              </a:spcBef>
              <a:defRPr sz="1200">
                <a:solidFill>
                  <a:schemeClr val="tx1"/>
                </a:solidFill>
                <a:latin typeface="Times New Roman" panose="02020603050405020304" pitchFamily="18" charset="0"/>
                <a:cs typeface="Arial" panose="020B0604020202020204" pitchFamily="34" charset="0"/>
              </a:defRPr>
            </a:lvl5pPr>
            <a:lvl6pPr marL="2591295"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62440"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33585"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04729"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7BBD7507-7C8F-49C6-A73F-D06C8596170E}" type="slidenum">
              <a:rPr lang="el-GR" altLang="el-GR"/>
              <a:pPr>
                <a:spcBef>
                  <a:spcPct val="0"/>
                </a:spcBef>
              </a:pPr>
              <a:t>52</a:t>
            </a:fld>
            <a:endParaRPr lang="el-GR" altLang="el-GR"/>
          </a:p>
        </p:txBody>
      </p:sp>
      <p:sp>
        <p:nvSpPr>
          <p:cNvPr id="31747" name="Rectangle 2">
            <a:extLst>
              <a:ext uri="{FF2B5EF4-FFF2-40B4-BE49-F238E27FC236}">
                <a16:creationId xmlns:a16="http://schemas.microsoft.com/office/drawing/2014/main" id="{0095ADF1-33DE-4B37-81AD-191FABAA82AE}"/>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4D5716E3-580F-414D-A654-E5ABB96E45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well-circumscribed ground glass lesion of the right proximal tibia, surrounded by a thick sclerotic layer (rind), with minimal osseous expansion (red arrow). © University of Athens, </a:t>
            </a:r>
            <a:r>
              <a:rPr lang="en-US" dirty="0" err="1"/>
              <a:t>Attikon</a:t>
            </a:r>
            <a:r>
              <a:rPr lang="en-US" dirty="0"/>
              <a:t> General University Hospital - </a:t>
            </a:r>
            <a:r>
              <a:rPr lang="en-US" dirty="0" err="1"/>
              <a:t>Chaid</a:t>
            </a:r>
            <a:endParaRPr lang="el-GR" dirty="0"/>
          </a:p>
        </p:txBody>
      </p:sp>
      <p:sp>
        <p:nvSpPr>
          <p:cNvPr id="4" name="Θέση αριθμού διαφάνειας 3"/>
          <p:cNvSpPr>
            <a:spLocks noGrp="1"/>
          </p:cNvSpPr>
          <p:nvPr>
            <p:ph type="sldNum" sz="quarter" idx="5"/>
          </p:nvPr>
        </p:nvSpPr>
        <p:spPr/>
        <p:txBody>
          <a:bodyPr/>
          <a:lstStyle/>
          <a:p>
            <a:fld id="{8AD7C92E-D53F-41DB-9346-8B0A91E13479}" type="slidenum">
              <a:rPr lang="el-GR" smtClean="0"/>
              <a:t>29</a:t>
            </a:fld>
            <a:endParaRPr lang="el-GR"/>
          </a:p>
        </p:txBody>
      </p:sp>
    </p:spTree>
    <p:extLst>
      <p:ext uri="{BB962C8B-B14F-4D97-AF65-F5344CB8AC3E}">
        <p14:creationId xmlns:p14="http://schemas.microsoft.com/office/powerpoint/2010/main" val="2262465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 Non-Hodgkin’s lymphoma of the right distal femur in a 39-year-old man with increasing pain in the left knee without a history of trauma. (g) Projection radiograph in anteroposterior view, (h) nuclear bone scan, CT in (</a:t>
            </a:r>
            <a:r>
              <a:rPr lang="en-US" dirty="0" err="1"/>
              <a:t>i</a:t>
            </a:r>
            <a:r>
              <a:rPr lang="en-US" dirty="0"/>
              <a:t>) coronal and (j) axial reformation, (k) MRI using coronal STIR, and (l) T1-weighted sequences. The radiograph of the left knee demonstrated a radiopaque lesion at the distal </a:t>
            </a:r>
            <a:r>
              <a:rPr lang="en-US" dirty="0" err="1"/>
              <a:t>metadiaphyseal</a:t>
            </a:r>
            <a:r>
              <a:rPr lang="en-US" dirty="0"/>
              <a:t> region of the left femur, with associated periosteal reaction, and the bone scintigraphy with technetium-99 MDP revealed intense radiotracer uptake. The coronal reformatted CT image shows in addition to (f) cortical destruction (arrows) along with one more lytic lesion in the epiphysis. The two lesions have low signal intensity on (l) T1-weighted image and high signal intensity on (k) STIR images. Seminars in Musculoskeletal </a:t>
            </a:r>
            <a:r>
              <a:rPr lang="en-US" dirty="0" err="1"/>
              <a:t>Radiolog</a:t>
            </a:r>
            <a:endParaRPr lang="el-GR" dirty="0"/>
          </a:p>
        </p:txBody>
      </p:sp>
      <p:sp>
        <p:nvSpPr>
          <p:cNvPr id="4" name="Θέση αριθμού διαφάνειας 3"/>
          <p:cNvSpPr>
            <a:spLocks noGrp="1"/>
          </p:cNvSpPr>
          <p:nvPr>
            <p:ph type="sldNum" sz="quarter" idx="5"/>
          </p:nvPr>
        </p:nvSpPr>
        <p:spPr/>
        <p:txBody>
          <a:bodyPr/>
          <a:lstStyle/>
          <a:p>
            <a:fld id="{8AD7C92E-D53F-41DB-9346-8B0A91E13479}" type="slidenum">
              <a:rPr lang="el-GR" smtClean="0"/>
              <a:t>33</a:t>
            </a:fld>
            <a:endParaRPr lang="el-GR"/>
          </a:p>
        </p:txBody>
      </p:sp>
    </p:spTree>
    <p:extLst>
      <p:ext uri="{BB962C8B-B14F-4D97-AF65-F5344CB8AC3E}">
        <p14:creationId xmlns:p14="http://schemas.microsoft.com/office/powerpoint/2010/main" val="2093941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728835E7-F16A-46E6-9998-E1ED8C14FF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65610" indent="-294465">
              <a:spcBef>
                <a:spcPct val="30000"/>
              </a:spcBef>
              <a:defRPr sz="1200">
                <a:solidFill>
                  <a:schemeClr val="tx1"/>
                </a:solidFill>
                <a:latin typeface="Times New Roman" panose="02020603050405020304" pitchFamily="18" charset="0"/>
                <a:cs typeface="Arial" panose="020B0604020202020204" pitchFamily="34" charset="0"/>
              </a:defRPr>
            </a:lvl2pPr>
            <a:lvl3pPr marL="1177862" indent="-235572">
              <a:spcBef>
                <a:spcPct val="30000"/>
              </a:spcBef>
              <a:defRPr sz="1200">
                <a:solidFill>
                  <a:schemeClr val="tx1"/>
                </a:solidFill>
                <a:latin typeface="Times New Roman" panose="02020603050405020304" pitchFamily="18" charset="0"/>
                <a:cs typeface="Arial" panose="020B0604020202020204" pitchFamily="34" charset="0"/>
              </a:defRPr>
            </a:lvl3pPr>
            <a:lvl4pPr marL="1649006" indent="-235572">
              <a:spcBef>
                <a:spcPct val="30000"/>
              </a:spcBef>
              <a:defRPr sz="1200">
                <a:solidFill>
                  <a:schemeClr val="tx1"/>
                </a:solidFill>
                <a:latin typeface="Times New Roman" panose="02020603050405020304" pitchFamily="18" charset="0"/>
                <a:cs typeface="Arial" panose="020B0604020202020204" pitchFamily="34" charset="0"/>
              </a:defRPr>
            </a:lvl4pPr>
            <a:lvl5pPr marL="2120151" indent="-235572">
              <a:spcBef>
                <a:spcPct val="30000"/>
              </a:spcBef>
              <a:defRPr sz="1200">
                <a:solidFill>
                  <a:schemeClr val="tx1"/>
                </a:solidFill>
                <a:latin typeface="Times New Roman" panose="02020603050405020304" pitchFamily="18" charset="0"/>
                <a:cs typeface="Arial" panose="020B0604020202020204" pitchFamily="34" charset="0"/>
              </a:defRPr>
            </a:lvl5pPr>
            <a:lvl6pPr marL="2591295"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62440"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33585"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04729"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5AF66CBA-BA9A-4B2F-98CD-EFA7DA0FD75F}" type="slidenum">
              <a:rPr lang="el-GR" altLang="el-GR"/>
              <a:pPr>
                <a:spcBef>
                  <a:spcPct val="0"/>
                </a:spcBef>
              </a:pPr>
              <a:t>45</a:t>
            </a:fld>
            <a:endParaRPr lang="el-GR" altLang="el-GR"/>
          </a:p>
        </p:txBody>
      </p:sp>
      <p:sp>
        <p:nvSpPr>
          <p:cNvPr id="19459" name="Rectangle 2">
            <a:extLst>
              <a:ext uri="{FF2B5EF4-FFF2-40B4-BE49-F238E27FC236}">
                <a16:creationId xmlns:a16="http://schemas.microsoft.com/office/drawing/2014/main" id="{CFA2988F-F333-478C-AA82-416B043BAD5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00A4AA29-3734-47E1-A223-97D127A7F4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0722B405-5A04-4D47-9797-FCCA4FAA5A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65610" indent="-294465">
              <a:spcBef>
                <a:spcPct val="30000"/>
              </a:spcBef>
              <a:defRPr sz="1200">
                <a:solidFill>
                  <a:schemeClr val="tx1"/>
                </a:solidFill>
                <a:latin typeface="Times New Roman" panose="02020603050405020304" pitchFamily="18" charset="0"/>
                <a:cs typeface="Arial" panose="020B0604020202020204" pitchFamily="34" charset="0"/>
              </a:defRPr>
            </a:lvl2pPr>
            <a:lvl3pPr marL="1177862" indent="-235572">
              <a:spcBef>
                <a:spcPct val="30000"/>
              </a:spcBef>
              <a:defRPr sz="1200">
                <a:solidFill>
                  <a:schemeClr val="tx1"/>
                </a:solidFill>
                <a:latin typeface="Times New Roman" panose="02020603050405020304" pitchFamily="18" charset="0"/>
                <a:cs typeface="Arial" panose="020B0604020202020204" pitchFamily="34" charset="0"/>
              </a:defRPr>
            </a:lvl3pPr>
            <a:lvl4pPr marL="1649006" indent="-235572">
              <a:spcBef>
                <a:spcPct val="30000"/>
              </a:spcBef>
              <a:defRPr sz="1200">
                <a:solidFill>
                  <a:schemeClr val="tx1"/>
                </a:solidFill>
                <a:latin typeface="Times New Roman" panose="02020603050405020304" pitchFamily="18" charset="0"/>
                <a:cs typeface="Arial" panose="020B0604020202020204" pitchFamily="34" charset="0"/>
              </a:defRPr>
            </a:lvl4pPr>
            <a:lvl5pPr marL="2120151" indent="-235572">
              <a:spcBef>
                <a:spcPct val="30000"/>
              </a:spcBef>
              <a:defRPr sz="1200">
                <a:solidFill>
                  <a:schemeClr val="tx1"/>
                </a:solidFill>
                <a:latin typeface="Times New Roman" panose="02020603050405020304" pitchFamily="18" charset="0"/>
                <a:cs typeface="Arial" panose="020B0604020202020204" pitchFamily="34" charset="0"/>
              </a:defRPr>
            </a:lvl5pPr>
            <a:lvl6pPr marL="2591295"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62440"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33585"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04729"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3340BB1D-FD2E-4642-98F8-DC440D0B5AC6}" type="slidenum">
              <a:rPr lang="el-GR" altLang="el-GR"/>
              <a:pPr>
                <a:spcBef>
                  <a:spcPct val="0"/>
                </a:spcBef>
              </a:pPr>
              <a:t>46</a:t>
            </a:fld>
            <a:endParaRPr lang="el-GR" altLang="el-GR"/>
          </a:p>
        </p:txBody>
      </p:sp>
      <p:sp>
        <p:nvSpPr>
          <p:cNvPr id="23555" name="Rectangle 2">
            <a:extLst>
              <a:ext uri="{FF2B5EF4-FFF2-40B4-BE49-F238E27FC236}">
                <a16:creationId xmlns:a16="http://schemas.microsoft.com/office/drawing/2014/main" id="{CF5AF8D7-CA0D-469F-BD37-3128DC088041}"/>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80134FBB-B66B-4A62-824F-6FA957F6E8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39D13C6-D133-4EE0-8933-B1EC13C610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65610" indent="-294465">
              <a:spcBef>
                <a:spcPct val="30000"/>
              </a:spcBef>
              <a:defRPr sz="1200">
                <a:solidFill>
                  <a:schemeClr val="tx1"/>
                </a:solidFill>
                <a:latin typeface="Times New Roman" panose="02020603050405020304" pitchFamily="18" charset="0"/>
                <a:cs typeface="Arial" panose="020B0604020202020204" pitchFamily="34" charset="0"/>
              </a:defRPr>
            </a:lvl2pPr>
            <a:lvl3pPr marL="1177862" indent="-235572">
              <a:spcBef>
                <a:spcPct val="30000"/>
              </a:spcBef>
              <a:defRPr sz="1200">
                <a:solidFill>
                  <a:schemeClr val="tx1"/>
                </a:solidFill>
                <a:latin typeface="Times New Roman" panose="02020603050405020304" pitchFamily="18" charset="0"/>
                <a:cs typeface="Arial" panose="020B0604020202020204" pitchFamily="34" charset="0"/>
              </a:defRPr>
            </a:lvl3pPr>
            <a:lvl4pPr marL="1649006" indent="-235572">
              <a:spcBef>
                <a:spcPct val="30000"/>
              </a:spcBef>
              <a:defRPr sz="1200">
                <a:solidFill>
                  <a:schemeClr val="tx1"/>
                </a:solidFill>
                <a:latin typeface="Times New Roman" panose="02020603050405020304" pitchFamily="18" charset="0"/>
                <a:cs typeface="Arial" panose="020B0604020202020204" pitchFamily="34" charset="0"/>
              </a:defRPr>
            </a:lvl4pPr>
            <a:lvl5pPr marL="2120151" indent="-235572">
              <a:spcBef>
                <a:spcPct val="30000"/>
              </a:spcBef>
              <a:defRPr sz="1200">
                <a:solidFill>
                  <a:schemeClr val="tx1"/>
                </a:solidFill>
                <a:latin typeface="Times New Roman" panose="02020603050405020304" pitchFamily="18" charset="0"/>
                <a:cs typeface="Arial" panose="020B0604020202020204" pitchFamily="34" charset="0"/>
              </a:defRPr>
            </a:lvl5pPr>
            <a:lvl6pPr marL="2591295"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62440"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33585"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04729"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535045A9-E896-469A-86C5-DE4786799B51}" type="slidenum">
              <a:rPr lang="el-GR" altLang="el-GR"/>
              <a:pPr>
                <a:spcBef>
                  <a:spcPct val="0"/>
                </a:spcBef>
              </a:pPr>
              <a:t>47</a:t>
            </a:fld>
            <a:endParaRPr lang="el-GR" altLang="el-GR"/>
          </a:p>
        </p:txBody>
      </p:sp>
      <p:sp>
        <p:nvSpPr>
          <p:cNvPr id="21507" name="Rectangle 2">
            <a:extLst>
              <a:ext uri="{FF2B5EF4-FFF2-40B4-BE49-F238E27FC236}">
                <a16:creationId xmlns:a16="http://schemas.microsoft.com/office/drawing/2014/main" id="{177A2DD4-A70F-439F-AE5A-3ECE5FC9D366}"/>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1DCEB2C4-B70D-4C1A-9856-2F4B714073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5E4CD407-A717-4E5C-AA05-E0FCF89D98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65610" indent="-294465">
              <a:spcBef>
                <a:spcPct val="30000"/>
              </a:spcBef>
              <a:defRPr sz="1200">
                <a:solidFill>
                  <a:schemeClr val="tx1"/>
                </a:solidFill>
                <a:latin typeface="Times New Roman" panose="02020603050405020304" pitchFamily="18" charset="0"/>
                <a:cs typeface="Arial" panose="020B0604020202020204" pitchFamily="34" charset="0"/>
              </a:defRPr>
            </a:lvl2pPr>
            <a:lvl3pPr marL="1177862" indent="-235572">
              <a:spcBef>
                <a:spcPct val="30000"/>
              </a:spcBef>
              <a:defRPr sz="1200">
                <a:solidFill>
                  <a:schemeClr val="tx1"/>
                </a:solidFill>
                <a:latin typeface="Times New Roman" panose="02020603050405020304" pitchFamily="18" charset="0"/>
                <a:cs typeface="Arial" panose="020B0604020202020204" pitchFamily="34" charset="0"/>
              </a:defRPr>
            </a:lvl3pPr>
            <a:lvl4pPr marL="1649006" indent="-235572">
              <a:spcBef>
                <a:spcPct val="30000"/>
              </a:spcBef>
              <a:defRPr sz="1200">
                <a:solidFill>
                  <a:schemeClr val="tx1"/>
                </a:solidFill>
                <a:latin typeface="Times New Roman" panose="02020603050405020304" pitchFamily="18" charset="0"/>
                <a:cs typeface="Arial" panose="020B0604020202020204" pitchFamily="34" charset="0"/>
              </a:defRPr>
            </a:lvl4pPr>
            <a:lvl5pPr marL="2120151" indent="-235572">
              <a:spcBef>
                <a:spcPct val="30000"/>
              </a:spcBef>
              <a:defRPr sz="1200">
                <a:solidFill>
                  <a:schemeClr val="tx1"/>
                </a:solidFill>
                <a:latin typeface="Times New Roman" panose="02020603050405020304" pitchFamily="18" charset="0"/>
                <a:cs typeface="Arial" panose="020B0604020202020204" pitchFamily="34" charset="0"/>
              </a:defRPr>
            </a:lvl5pPr>
            <a:lvl6pPr marL="2591295"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62440"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33585"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04729"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E221EABD-A24C-4A05-90B9-26D45B852E26}" type="slidenum">
              <a:rPr lang="el-GR" altLang="el-GR"/>
              <a:pPr>
                <a:spcBef>
                  <a:spcPct val="0"/>
                </a:spcBef>
              </a:pPr>
              <a:t>48</a:t>
            </a:fld>
            <a:endParaRPr lang="el-GR" altLang="el-GR"/>
          </a:p>
        </p:txBody>
      </p:sp>
      <p:sp>
        <p:nvSpPr>
          <p:cNvPr id="35843" name="Rectangle 2">
            <a:extLst>
              <a:ext uri="{FF2B5EF4-FFF2-40B4-BE49-F238E27FC236}">
                <a16:creationId xmlns:a16="http://schemas.microsoft.com/office/drawing/2014/main" id="{E84A97D5-D7D2-490C-86C5-F59A18B79A9B}"/>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BF20E15F-23E4-41C6-8F0A-EA9FC2E734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cs typeface="Arial" panose="020B0604020202020204" pitchFamily="34" charset="0"/>
            </a:endParaRPr>
          </a:p>
        </p:txBody>
      </p:sp>
    </p:spTree>
    <p:extLst>
      <p:ext uri="{BB962C8B-B14F-4D97-AF65-F5344CB8AC3E}">
        <p14:creationId xmlns:p14="http://schemas.microsoft.com/office/powerpoint/2010/main" val="4054744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91A5EE8F-7617-4EE2-826E-9945B16BEB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65610" indent="-294465">
              <a:spcBef>
                <a:spcPct val="30000"/>
              </a:spcBef>
              <a:defRPr sz="1200">
                <a:solidFill>
                  <a:schemeClr val="tx1"/>
                </a:solidFill>
                <a:latin typeface="Times New Roman" panose="02020603050405020304" pitchFamily="18" charset="0"/>
                <a:cs typeface="Arial" panose="020B0604020202020204" pitchFamily="34" charset="0"/>
              </a:defRPr>
            </a:lvl2pPr>
            <a:lvl3pPr marL="1177862" indent="-235572">
              <a:spcBef>
                <a:spcPct val="30000"/>
              </a:spcBef>
              <a:defRPr sz="1200">
                <a:solidFill>
                  <a:schemeClr val="tx1"/>
                </a:solidFill>
                <a:latin typeface="Times New Roman" panose="02020603050405020304" pitchFamily="18" charset="0"/>
                <a:cs typeface="Arial" panose="020B0604020202020204" pitchFamily="34" charset="0"/>
              </a:defRPr>
            </a:lvl3pPr>
            <a:lvl4pPr marL="1649006" indent="-235572">
              <a:spcBef>
                <a:spcPct val="30000"/>
              </a:spcBef>
              <a:defRPr sz="1200">
                <a:solidFill>
                  <a:schemeClr val="tx1"/>
                </a:solidFill>
                <a:latin typeface="Times New Roman" panose="02020603050405020304" pitchFamily="18" charset="0"/>
                <a:cs typeface="Arial" panose="020B0604020202020204" pitchFamily="34" charset="0"/>
              </a:defRPr>
            </a:lvl4pPr>
            <a:lvl5pPr marL="2120151" indent="-235572">
              <a:spcBef>
                <a:spcPct val="30000"/>
              </a:spcBef>
              <a:defRPr sz="1200">
                <a:solidFill>
                  <a:schemeClr val="tx1"/>
                </a:solidFill>
                <a:latin typeface="Times New Roman" panose="02020603050405020304" pitchFamily="18" charset="0"/>
                <a:cs typeface="Arial" panose="020B0604020202020204" pitchFamily="34" charset="0"/>
              </a:defRPr>
            </a:lvl5pPr>
            <a:lvl6pPr marL="2591295"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62440"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33585"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04729"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C8CBD175-4E6D-4175-9501-2668ACBCE7AD}" type="slidenum">
              <a:rPr lang="el-GR" altLang="el-GR"/>
              <a:pPr>
                <a:spcBef>
                  <a:spcPct val="0"/>
                </a:spcBef>
              </a:pPr>
              <a:t>49</a:t>
            </a:fld>
            <a:endParaRPr lang="el-GR" altLang="el-GR"/>
          </a:p>
        </p:txBody>
      </p:sp>
      <p:sp>
        <p:nvSpPr>
          <p:cNvPr id="33795" name="Rectangle 2">
            <a:extLst>
              <a:ext uri="{FF2B5EF4-FFF2-40B4-BE49-F238E27FC236}">
                <a16:creationId xmlns:a16="http://schemas.microsoft.com/office/drawing/2014/main" id="{60922B1E-62BC-496A-B9F5-F9F414115566}"/>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6FB42FEA-E9E7-4550-A830-0846B17125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5E4CD407-A717-4E5C-AA05-E0FCF89D98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65610" indent="-294465">
              <a:spcBef>
                <a:spcPct val="30000"/>
              </a:spcBef>
              <a:defRPr sz="1200">
                <a:solidFill>
                  <a:schemeClr val="tx1"/>
                </a:solidFill>
                <a:latin typeface="Times New Roman" panose="02020603050405020304" pitchFamily="18" charset="0"/>
                <a:cs typeface="Arial" panose="020B0604020202020204" pitchFamily="34" charset="0"/>
              </a:defRPr>
            </a:lvl2pPr>
            <a:lvl3pPr marL="1177862" indent="-235572">
              <a:spcBef>
                <a:spcPct val="30000"/>
              </a:spcBef>
              <a:defRPr sz="1200">
                <a:solidFill>
                  <a:schemeClr val="tx1"/>
                </a:solidFill>
                <a:latin typeface="Times New Roman" panose="02020603050405020304" pitchFamily="18" charset="0"/>
                <a:cs typeface="Arial" panose="020B0604020202020204" pitchFamily="34" charset="0"/>
              </a:defRPr>
            </a:lvl3pPr>
            <a:lvl4pPr marL="1649006" indent="-235572">
              <a:spcBef>
                <a:spcPct val="30000"/>
              </a:spcBef>
              <a:defRPr sz="1200">
                <a:solidFill>
                  <a:schemeClr val="tx1"/>
                </a:solidFill>
                <a:latin typeface="Times New Roman" panose="02020603050405020304" pitchFamily="18" charset="0"/>
                <a:cs typeface="Arial" panose="020B0604020202020204" pitchFamily="34" charset="0"/>
              </a:defRPr>
            </a:lvl4pPr>
            <a:lvl5pPr marL="2120151" indent="-235572">
              <a:spcBef>
                <a:spcPct val="30000"/>
              </a:spcBef>
              <a:defRPr sz="1200">
                <a:solidFill>
                  <a:schemeClr val="tx1"/>
                </a:solidFill>
                <a:latin typeface="Times New Roman" panose="02020603050405020304" pitchFamily="18" charset="0"/>
                <a:cs typeface="Arial" panose="020B0604020202020204" pitchFamily="34" charset="0"/>
              </a:defRPr>
            </a:lvl5pPr>
            <a:lvl6pPr marL="2591295"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62440"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33585"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04729" indent="-235572"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E221EABD-A24C-4A05-90B9-26D45B852E26}" type="slidenum">
              <a:rPr lang="el-GR" altLang="el-GR"/>
              <a:pPr>
                <a:spcBef>
                  <a:spcPct val="0"/>
                </a:spcBef>
              </a:pPr>
              <a:t>51</a:t>
            </a:fld>
            <a:endParaRPr lang="el-GR" altLang="el-GR"/>
          </a:p>
        </p:txBody>
      </p:sp>
      <p:sp>
        <p:nvSpPr>
          <p:cNvPr id="35843" name="Rectangle 2">
            <a:extLst>
              <a:ext uri="{FF2B5EF4-FFF2-40B4-BE49-F238E27FC236}">
                <a16:creationId xmlns:a16="http://schemas.microsoft.com/office/drawing/2014/main" id="{E84A97D5-D7D2-490C-86C5-F59A18B79A9B}"/>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BF20E15F-23E4-41C6-8F0A-EA9FC2E734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cs typeface="Arial" panose="020B0604020202020204" pitchFamily="34" charset="0"/>
            </a:endParaRPr>
          </a:p>
        </p:txBody>
      </p:sp>
    </p:spTree>
    <p:extLst>
      <p:ext uri="{BB962C8B-B14F-4D97-AF65-F5344CB8AC3E}">
        <p14:creationId xmlns:p14="http://schemas.microsoft.com/office/powerpoint/2010/main" val="1625599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B5B47E-A006-4059-B726-76F2E6DE5150}"/>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AF6D53BC-7FFA-4658-85E4-8C2566A2C4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DE2DCE45-8DB6-442C-A299-4871CAEBAF8A}"/>
              </a:ext>
            </a:extLst>
          </p:cNvPr>
          <p:cNvSpPr>
            <a:spLocks noGrp="1"/>
          </p:cNvSpPr>
          <p:nvPr>
            <p:ph type="dt" sz="half" idx="10"/>
          </p:nvPr>
        </p:nvSpPr>
        <p:spPr/>
        <p:txBody>
          <a:bodyPr/>
          <a:lstStyle/>
          <a:p>
            <a:fld id="{9B49627A-41DA-42E8-ABEC-94BD71E8C524}" type="datetimeFigureOut">
              <a:rPr lang="el-GR" smtClean="0"/>
              <a:t>11/1/2024</a:t>
            </a:fld>
            <a:endParaRPr lang="el-GR"/>
          </a:p>
        </p:txBody>
      </p:sp>
      <p:sp>
        <p:nvSpPr>
          <p:cNvPr id="5" name="Θέση υποσέλιδου 4">
            <a:extLst>
              <a:ext uri="{FF2B5EF4-FFF2-40B4-BE49-F238E27FC236}">
                <a16:creationId xmlns:a16="http://schemas.microsoft.com/office/drawing/2014/main" id="{7FC80A4E-C41C-44CE-A2CA-BC69247B25D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409F5AA-A928-4C8B-AD93-B7E6A6933369}"/>
              </a:ext>
            </a:extLst>
          </p:cNvPr>
          <p:cNvSpPr>
            <a:spLocks noGrp="1"/>
          </p:cNvSpPr>
          <p:nvPr>
            <p:ph type="sldNum" sz="quarter" idx="12"/>
          </p:nvPr>
        </p:nvSpPr>
        <p:spPr/>
        <p:txBody>
          <a:bodyPr/>
          <a:lstStyle/>
          <a:p>
            <a:fld id="{14DA2CD0-1A33-4690-9533-306600AC75F6}" type="slidenum">
              <a:rPr lang="el-GR" smtClean="0"/>
              <a:t>‹#›</a:t>
            </a:fld>
            <a:endParaRPr lang="el-GR"/>
          </a:p>
        </p:txBody>
      </p:sp>
    </p:spTree>
    <p:extLst>
      <p:ext uri="{BB962C8B-B14F-4D97-AF65-F5344CB8AC3E}">
        <p14:creationId xmlns:p14="http://schemas.microsoft.com/office/powerpoint/2010/main" val="2751719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6E05C3-6F9A-49DD-A89F-5A112046B58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074CA7E-6A35-4B37-832E-A60EAB32C36D}"/>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2574193-AF3D-47D0-AA42-0A1DFD450D25}"/>
              </a:ext>
            </a:extLst>
          </p:cNvPr>
          <p:cNvSpPr>
            <a:spLocks noGrp="1"/>
          </p:cNvSpPr>
          <p:nvPr>
            <p:ph type="dt" sz="half" idx="10"/>
          </p:nvPr>
        </p:nvSpPr>
        <p:spPr/>
        <p:txBody>
          <a:bodyPr/>
          <a:lstStyle/>
          <a:p>
            <a:fld id="{9B49627A-41DA-42E8-ABEC-94BD71E8C524}" type="datetimeFigureOut">
              <a:rPr lang="el-GR" smtClean="0"/>
              <a:t>11/1/2024</a:t>
            </a:fld>
            <a:endParaRPr lang="el-GR"/>
          </a:p>
        </p:txBody>
      </p:sp>
      <p:sp>
        <p:nvSpPr>
          <p:cNvPr id="5" name="Θέση υποσέλιδου 4">
            <a:extLst>
              <a:ext uri="{FF2B5EF4-FFF2-40B4-BE49-F238E27FC236}">
                <a16:creationId xmlns:a16="http://schemas.microsoft.com/office/drawing/2014/main" id="{ED59BD87-8A03-430F-9909-514768DA228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8FA7EE7-F311-44BB-BF3F-4496FEDDBBEB}"/>
              </a:ext>
            </a:extLst>
          </p:cNvPr>
          <p:cNvSpPr>
            <a:spLocks noGrp="1"/>
          </p:cNvSpPr>
          <p:nvPr>
            <p:ph type="sldNum" sz="quarter" idx="12"/>
          </p:nvPr>
        </p:nvSpPr>
        <p:spPr/>
        <p:txBody>
          <a:bodyPr/>
          <a:lstStyle/>
          <a:p>
            <a:fld id="{14DA2CD0-1A33-4690-9533-306600AC75F6}" type="slidenum">
              <a:rPr lang="el-GR" smtClean="0"/>
              <a:t>‹#›</a:t>
            </a:fld>
            <a:endParaRPr lang="el-GR"/>
          </a:p>
        </p:txBody>
      </p:sp>
    </p:spTree>
    <p:extLst>
      <p:ext uri="{BB962C8B-B14F-4D97-AF65-F5344CB8AC3E}">
        <p14:creationId xmlns:p14="http://schemas.microsoft.com/office/powerpoint/2010/main" val="81805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2662759E-FB6E-4228-BE30-C5239ACE984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AAFA4ED-25CC-4DEC-B719-A3826ECC8DDF}"/>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0C52301-09D6-45B8-AE2E-A353506CB6CA}"/>
              </a:ext>
            </a:extLst>
          </p:cNvPr>
          <p:cNvSpPr>
            <a:spLocks noGrp="1"/>
          </p:cNvSpPr>
          <p:nvPr>
            <p:ph type="dt" sz="half" idx="10"/>
          </p:nvPr>
        </p:nvSpPr>
        <p:spPr/>
        <p:txBody>
          <a:bodyPr/>
          <a:lstStyle/>
          <a:p>
            <a:fld id="{9B49627A-41DA-42E8-ABEC-94BD71E8C524}" type="datetimeFigureOut">
              <a:rPr lang="el-GR" smtClean="0"/>
              <a:t>11/1/2024</a:t>
            </a:fld>
            <a:endParaRPr lang="el-GR"/>
          </a:p>
        </p:txBody>
      </p:sp>
      <p:sp>
        <p:nvSpPr>
          <p:cNvPr id="5" name="Θέση υποσέλιδου 4">
            <a:extLst>
              <a:ext uri="{FF2B5EF4-FFF2-40B4-BE49-F238E27FC236}">
                <a16:creationId xmlns:a16="http://schemas.microsoft.com/office/drawing/2014/main" id="{F6DAF831-E5C6-46AE-8839-3AFCB7E4532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AF581B9-932E-47E7-A85B-F9F0388A1EF0}"/>
              </a:ext>
            </a:extLst>
          </p:cNvPr>
          <p:cNvSpPr>
            <a:spLocks noGrp="1"/>
          </p:cNvSpPr>
          <p:nvPr>
            <p:ph type="sldNum" sz="quarter" idx="12"/>
          </p:nvPr>
        </p:nvSpPr>
        <p:spPr/>
        <p:txBody>
          <a:bodyPr/>
          <a:lstStyle/>
          <a:p>
            <a:fld id="{14DA2CD0-1A33-4690-9533-306600AC75F6}" type="slidenum">
              <a:rPr lang="el-GR" smtClean="0"/>
              <a:t>‹#›</a:t>
            </a:fld>
            <a:endParaRPr lang="el-GR"/>
          </a:p>
        </p:txBody>
      </p:sp>
    </p:spTree>
    <p:extLst>
      <p:ext uri="{BB962C8B-B14F-4D97-AF65-F5344CB8AC3E}">
        <p14:creationId xmlns:p14="http://schemas.microsoft.com/office/powerpoint/2010/main" val="463078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609600"/>
            <a:ext cx="103632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914400" y="1981200"/>
            <a:ext cx="50800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6197600" y="1981200"/>
            <a:ext cx="5080000"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6197600" y="4114800"/>
            <a:ext cx="5080000"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ημερομηνίας"/>
          <p:cNvSpPr>
            <a:spLocks noGrp="1"/>
          </p:cNvSpPr>
          <p:nvPr>
            <p:ph type="dt" sz="half" idx="10"/>
          </p:nvPr>
        </p:nvSpPr>
        <p:spPr>
          <a:xfrm>
            <a:off x="914400" y="6248400"/>
            <a:ext cx="2540000" cy="457200"/>
          </a:xfrm>
        </p:spPr>
        <p:txBody>
          <a:bodyPr/>
          <a:lstStyle>
            <a:lvl1pPr>
              <a:defRPr/>
            </a:lvl1pPr>
          </a:lstStyle>
          <a:p>
            <a:endParaRPr lang="en-US"/>
          </a:p>
        </p:txBody>
      </p:sp>
      <p:sp>
        <p:nvSpPr>
          <p:cNvPr id="7" name="6 - Θέση υποσέλιδου"/>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7 - Θέση αριθμού διαφάνειας"/>
          <p:cNvSpPr>
            <a:spLocks noGrp="1"/>
          </p:cNvSpPr>
          <p:nvPr>
            <p:ph type="sldNum" sz="quarter" idx="12"/>
          </p:nvPr>
        </p:nvSpPr>
        <p:spPr>
          <a:xfrm>
            <a:off x="8737600" y="6248400"/>
            <a:ext cx="2540000" cy="457200"/>
          </a:xfrm>
        </p:spPr>
        <p:txBody>
          <a:bodyPr/>
          <a:lstStyle>
            <a:lvl1pPr>
              <a:defRPr/>
            </a:lvl1pPr>
          </a:lstStyle>
          <a:p>
            <a:fld id="{B646743B-68FE-4A37-A696-30DBFE249FBA}" type="slidenum">
              <a:rPr lang="en-US"/>
              <a:pPr/>
              <a:t>‹#›</a:t>
            </a:fld>
            <a:endParaRPr lang="en-US"/>
          </a:p>
        </p:txBody>
      </p:sp>
    </p:spTree>
    <p:extLst>
      <p:ext uri="{BB962C8B-B14F-4D97-AF65-F5344CB8AC3E}">
        <p14:creationId xmlns:p14="http://schemas.microsoft.com/office/powerpoint/2010/main" val="3804830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a:extLst>
              <a:ext uri="{FF2B5EF4-FFF2-40B4-BE49-F238E27FC236}">
                <a16:creationId xmlns:a16="http://schemas.microsoft.com/office/drawing/2014/main" id="{16BBF0A5-E2CA-4D0F-B118-91D846B22879}"/>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A1BDE488-1B64-4390-8E7E-6DD3F42F0614}"/>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47711A5C-2207-4E71-909F-E15F50B5E980}"/>
              </a:ext>
            </a:extLst>
          </p:cNvPr>
          <p:cNvSpPr>
            <a:spLocks noGrp="1" noChangeArrowheads="1"/>
          </p:cNvSpPr>
          <p:nvPr>
            <p:ph type="sldNum" sz="quarter" idx="12"/>
          </p:nvPr>
        </p:nvSpPr>
        <p:spPr>
          <a:ln/>
        </p:spPr>
        <p:txBody>
          <a:bodyPr/>
          <a:lstStyle>
            <a:lvl1pPr>
              <a:defRPr/>
            </a:lvl1pPr>
          </a:lstStyle>
          <a:p>
            <a:pPr>
              <a:defRPr/>
            </a:pPr>
            <a:fld id="{35046A75-5ED6-43A5-8FC1-B80F89646066}" type="slidenum">
              <a:rPr lang="el-GR" altLang="el-GR"/>
              <a:pPr>
                <a:defRPr/>
              </a:pPr>
              <a:t>‹#›</a:t>
            </a:fld>
            <a:endParaRPr lang="el-GR" altLang="el-GR"/>
          </a:p>
        </p:txBody>
      </p:sp>
    </p:spTree>
    <p:extLst>
      <p:ext uri="{BB962C8B-B14F-4D97-AF65-F5344CB8AC3E}">
        <p14:creationId xmlns:p14="http://schemas.microsoft.com/office/powerpoint/2010/main" val="421829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EC82BB-417D-4A46-AD09-3BF015EE7CB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AA81D9E-DE7E-480E-AFFC-7C96F4CC2811}"/>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B94DCD3-B430-4544-807F-8F94DA77B299}"/>
              </a:ext>
            </a:extLst>
          </p:cNvPr>
          <p:cNvSpPr>
            <a:spLocks noGrp="1"/>
          </p:cNvSpPr>
          <p:nvPr>
            <p:ph type="dt" sz="half" idx="10"/>
          </p:nvPr>
        </p:nvSpPr>
        <p:spPr/>
        <p:txBody>
          <a:bodyPr/>
          <a:lstStyle/>
          <a:p>
            <a:fld id="{9B49627A-41DA-42E8-ABEC-94BD71E8C524}" type="datetimeFigureOut">
              <a:rPr lang="el-GR" smtClean="0"/>
              <a:t>11/1/2024</a:t>
            </a:fld>
            <a:endParaRPr lang="el-GR"/>
          </a:p>
        </p:txBody>
      </p:sp>
      <p:sp>
        <p:nvSpPr>
          <p:cNvPr id="5" name="Θέση υποσέλιδου 4">
            <a:extLst>
              <a:ext uri="{FF2B5EF4-FFF2-40B4-BE49-F238E27FC236}">
                <a16:creationId xmlns:a16="http://schemas.microsoft.com/office/drawing/2014/main" id="{71EB0585-8CB0-4D5D-848C-33C9F4682A6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E5E82F-69A2-40AE-B0CF-98CCA930A793}"/>
              </a:ext>
            </a:extLst>
          </p:cNvPr>
          <p:cNvSpPr>
            <a:spLocks noGrp="1"/>
          </p:cNvSpPr>
          <p:nvPr>
            <p:ph type="sldNum" sz="quarter" idx="12"/>
          </p:nvPr>
        </p:nvSpPr>
        <p:spPr/>
        <p:txBody>
          <a:bodyPr/>
          <a:lstStyle/>
          <a:p>
            <a:fld id="{14DA2CD0-1A33-4690-9533-306600AC75F6}" type="slidenum">
              <a:rPr lang="el-GR" smtClean="0"/>
              <a:t>‹#›</a:t>
            </a:fld>
            <a:endParaRPr lang="el-GR"/>
          </a:p>
        </p:txBody>
      </p:sp>
    </p:spTree>
    <p:extLst>
      <p:ext uri="{BB962C8B-B14F-4D97-AF65-F5344CB8AC3E}">
        <p14:creationId xmlns:p14="http://schemas.microsoft.com/office/powerpoint/2010/main" val="2909600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5A93B5-BC7D-4FC0-8BDC-4F0E792507F5}"/>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E115475-8C91-4486-BE01-5D085C8CB8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880BC1C3-13EE-484D-9DFB-ADFB7D818D35}"/>
              </a:ext>
            </a:extLst>
          </p:cNvPr>
          <p:cNvSpPr>
            <a:spLocks noGrp="1"/>
          </p:cNvSpPr>
          <p:nvPr>
            <p:ph type="dt" sz="half" idx="10"/>
          </p:nvPr>
        </p:nvSpPr>
        <p:spPr/>
        <p:txBody>
          <a:bodyPr/>
          <a:lstStyle/>
          <a:p>
            <a:fld id="{9B49627A-41DA-42E8-ABEC-94BD71E8C524}" type="datetimeFigureOut">
              <a:rPr lang="el-GR" smtClean="0"/>
              <a:t>11/1/2024</a:t>
            </a:fld>
            <a:endParaRPr lang="el-GR"/>
          </a:p>
        </p:txBody>
      </p:sp>
      <p:sp>
        <p:nvSpPr>
          <p:cNvPr id="5" name="Θέση υποσέλιδου 4">
            <a:extLst>
              <a:ext uri="{FF2B5EF4-FFF2-40B4-BE49-F238E27FC236}">
                <a16:creationId xmlns:a16="http://schemas.microsoft.com/office/drawing/2014/main" id="{286AB34F-BCD9-4A0D-851F-5630BE7F2C0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A9CD9C8-266F-4FCD-8519-79344883F1A4}"/>
              </a:ext>
            </a:extLst>
          </p:cNvPr>
          <p:cNvSpPr>
            <a:spLocks noGrp="1"/>
          </p:cNvSpPr>
          <p:nvPr>
            <p:ph type="sldNum" sz="quarter" idx="12"/>
          </p:nvPr>
        </p:nvSpPr>
        <p:spPr/>
        <p:txBody>
          <a:bodyPr/>
          <a:lstStyle/>
          <a:p>
            <a:fld id="{14DA2CD0-1A33-4690-9533-306600AC75F6}" type="slidenum">
              <a:rPr lang="el-GR" smtClean="0"/>
              <a:t>‹#›</a:t>
            </a:fld>
            <a:endParaRPr lang="el-GR"/>
          </a:p>
        </p:txBody>
      </p:sp>
    </p:spTree>
    <p:extLst>
      <p:ext uri="{BB962C8B-B14F-4D97-AF65-F5344CB8AC3E}">
        <p14:creationId xmlns:p14="http://schemas.microsoft.com/office/powerpoint/2010/main" val="263355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435BC9-632C-4E37-939B-D22854614BE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2B71518-4DF3-46CE-BFB6-6F0F7FE70C5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2918DE19-5DFE-4712-BFEB-B216A8ABEAA3}"/>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9B4748E-BD23-4A33-94A9-2CA3E08869C2}"/>
              </a:ext>
            </a:extLst>
          </p:cNvPr>
          <p:cNvSpPr>
            <a:spLocks noGrp="1"/>
          </p:cNvSpPr>
          <p:nvPr>
            <p:ph type="dt" sz="half" idx="10"/>
          </p:nvPr>
        </p:nvSpPr>
        <p:spPr/>
        <p:txBody>
          <a:bodyPr/>
          <a:lstStyle/>
          <a:p>
            <a:fld id="{9B49627A-41DA-42E8-ABEC-94BD71E8C524}" type="datetimeFigureOut">
              <a:rPr lang="el-GR" smtClean="0"/>
              <a:t>11/1/2024</a:t>
            </a:fld>
            <a:endParaRPr lang="el-GR"/>
          </a:p>
        </p:txBody>
      </p:sp>
      <p:sp>
        <p:nvSpPr>
          <p:cNvPr id="6" name="Θέση υποσέλιδου 5">
            <a:extLst>
              <a:ext uri="{FF2B5EF4-FFF2-40B4-BE49-F238E27FC236}">
                <a16:creationId xmlns:a16="http://schemas.microsoft.com/office/drawing/2014/main" id="{02A22B97-24D9-444A-A5FD-CFE5BA290F4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0423A15-33D4-406D-8C37-83CE222ABCA0}"/>
              </a:ext>
            </a:extLst>
          </p:cNvPr>
          <p:cNvSpPr>
            <a:spLocks noGrp="1"/>
          </p:cNvSpPr>
          <p:nvPr>
            <p:ph type="sldNum" sz="quarter" idx="12"/>
          </p:nvPr>
        </p:nvSpPr>
        <p:spPr/>
        <p:txBody>
          <a:bodyPr/>
          <a:lstStyle/>
          <a:p>
            <a:fld id="{14DA2CD0-1A33-4690-9533-306600AC75F6}" type="slidenum">
              <a:rPr lang="el-GR" smtClean="0"/>
              <a:t>‹#›</a:t>
            </a:fld>
            <a:endParaRPr lang="el-GR"/>
          </a:p>
        </p:txBody>
      </p:sp>
    </p:spTree>
    <p:extLst>
      <p:ext uri="{BB962C8B-B14F-4D97-AF65-F5344CB8AC3E}">
        <p14:creationId xmlns:p14="http://schemas.microsoft.com/office/powerpoint/2010/main" val="4169939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E4BECD-88E4-4A40-A330-267E37491F2F}"/>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23DF414-578F-43FA-8AA8-AE3CA2FCC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B4C27BD7-32CF-46FE-B65C-C29CBED6C3E4}"/>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F3CB38CA-BEE0-4AEA-9CE0-DBEB0B38E7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3A3904C5-582C-4EDE-BB09-D918F324124C}"/>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4E0171D9-3A22-4FCC-B745-816D4EBCFFF5}"/>
              </a:ext>
            </a:extLst>
          </p:cNvPr>
          <p:cNvSpPr>
            <a:spLocks noGrp="1"/>
          </p:cNvSpPr>
          <p:nvPr>
            <p:ph type="dt" sz="half" idx="10"/>
          </p:nvPr>
        </p:nvSpPr>
        <p:spPr/>
        <p:txBody>
          <a:bodyPr/>
          <a:lstStyle/>
          <a:p>
            <a:fld id="{9B49627A-41DA-42E8-ABEC-94BD71E8C524}" type="datetimeFigureOut">
              <a:rPr lang="el-GR" smtClean="0"/>
              <a:t>11/1/2024</a:t>
            </a:fld>
            <a:endParaRPr lang="el-GR"/>
          </a:p>
        </p:txBody>
      </p:sp>
      <p:sp>
        <p:nvSpPr>
          <p:cNvPr id="8" name="Θέση υποσέλιδου 7">
            <a:extLst>
              <a:ext uri="{FF2B5EF4-FFF2-40B4-BE49-F238E27FC236}">
                <a16:creationId xmlns:a16="http://schemas.microsoft.com/office/drawing/2014/main" id="{EEFAAD21-1C21-4FDD-A594-58B57384AFD2}"/>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A6A17446-E4BD-4CC3-8514-EDC0A21636C4}"/>
              </a:ext>
            </a:extLst>
          </p:cNvPr>
          <p:cNvSpPr>
            <a:spLocks noGrp="1"/>
          </p:cNvSpPr>
          <p:nvPr>
            <p:ph type="sldNum" sz="quarter" idx="12"/>
          </p:nvPr>
        </p:nvSpPr>
        <p:spPr/>
        <p:txBody>
          <a:bodyPr/>
          <a:lstStyle/>
          <a:p>
            <a:fld id="{14DA2CD0-1A33-4690-9533-306600AC75F6}" type="slidenum">
              <a:rPr lang="el-GR" smtClean="0"/>
              <a:t>‹#›</a:t>
            </a:fld>
            <a:endParaRPr lang="el-GR"/>
          </a:p>
        </p:txBody>
      </p:sp>
    </p:spTree>
    <p:extLst>
      <p:ext uri="{BB962C8B-B14F-4D97-AF65-F5344CB8AC3E}">
        <p14:creationId xmlns:p14="http://schemas.microsoft.com/office/powerpoint/2010/main" val="225466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B6E623-13BB-47AC-8184-C23D8973753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30CBFF4-99A0-4740-9A5A-491D1408FA42}"/>
              </a:ext>
            </a:extLst>
          </p:cNvPr>
          <p:cNvSpPr>
            <a:spLocks noGrp="1"/>
          </p:cNvSpPr>
          <p:nvPr>
            <p:ph type="dt" sz="half" idx="10"/>
          </p:nvPr>
        </p:nvSpPr>
        <p:spPr/>
        <p:txBody>
          <a:bodyPr/>
          <a:lstStyle/>
          <a:p>
            <a:fld id="{9B49627A-41DA-42E8-ABEC-94BD71E8C524}" type="datetimeFigureOut">
              <a:rPr lang="el-GR" smtClean="0"/>
              <a:t>11/1/2024</a:t>
            </a:fld>
            <a:endParaRPr lang="el-GR"/>
          </a:p>
        </p:txBody>
      </p:sp>
      <p:sp>
        <p:nvSpPr>
          <p:cNvPr id="4" name="Θέση υποσέλιδου 3">
            <a:extLst>
              <a:ext uri="{FF2B5EF4-FFF2-40B4-BE49-F238E27FC236}">
                <a16:creationId xmlns:a16="http://schemas.microsoft.com/office/drawing/2014/main" id="{DE6879AD-E4C4-4BE6-AFFD-248DECCAF74C}"/>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7725B357-CFC2-4821-AA56-D92E4F3764CA}"/>
              </a:ext>
            </a:extLst>
          </p:cNvPr>
          <p:cNvSpPr>
            <a:spLocks noGrp="1"/>
          </p:cNvSpPr>
          <p:nvPr>
            <p:ph type="sldNum" sz="quarter" idx="12"/>
          </p:nvPr>
        </p:nvSpPr>
        <p:spPr/>
        <p:txBody>
          <a:bodyPr/>
          <a:lstStyle/>
          <a:p>
            <a:fld id="{14DA2CD0-1A33-4690-9533-306600AC75F6}" type="slidenum">
              <a:rPr lang="el-GR" smtClean="0"/>
              <a:t>‹#›</a:t>
            </a:fld>
            <a:endParaRPr lang="el-GR"/>
          </a:p>
        </p:txBody>
      </p:sp>
    </p:spTree>
    <p:extLst>
      <p:ext uri="{BB962C8B-B14F-4D97-AF65-F5344CB8AC3E}">
        <p14:creationId xmlns:p14="http://schemas.microsoft.com/office/powerpoint/2010/main" val="2522573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BAABBA06-F819-40BF-AB7A-15CBB4FA79A4}"/>
              </a:ext>
            </a:extLst>
          </p:cNvPr>
          <p:cNvSpPr>
            <a:spLocks noGrp="1"/>
          </p:cNvSpPr>
          <p:nvPr>
            <p:ph type="dt" sz="half" idx="10"/>
          </p:nvPr>
        </p:nvSpPr>
        <p:spPr/>
        <p:txBody>
          <a:bodyPr/>
          <a:lstStyle/>
          <a:p>
            <a:fld id="{9B49627A-41DA-42E8-ABEC-94BD71E8C524}" type="datetimeFigureOut">
              <a:rPr lang="el-GR" smtClean="0"/>
              <a:t>11/1/2024</a:t>
            </a:fld>
            <a:endParaRPr lang="el-GR"/>
          </a:p>
        </p:txBody>
      </p:sp>
      <p:sp>
        <p:nvSpPr>
          <p:cNvPr id="3" name="Θέση υποσέλιδου 2">
            <a:extLst>
              <a:ext uri="{FF2B5EF4-FFF2-40B4-BE49-F238E27FC236}">
                <a16:creationId xmlns:a16="http://schemas.microsoft.com/office/drawing/2014/main" id="{3195CCC8-6A50-4010-9BE0-EB62EBDCF47D}"/>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67DE8D8-7A45-4088-AA43-086A7877DCE1}"/>
              </a:ext>
            </a:extLst>
          </p:cNvPr>
          <p:cNvSpPr>
            <a:spLocks noGrp="1"/>
          </p:cNvSpPr>
          <p:nvPr>
            <p:ph type="sldNum" sz="quarter" idx="12"/>
          </p:nvPr>
        </p:nvSpPr>
        <p:spPr/>
        <p:txBody>
          <a:bodyPr/>
          <a:lstStyle/>
          <a:p>
            <a:fld id="{14DA2CD0-1A33-4690-9533-306600AC75F6}" type="slidenum">
              <a:rPr lang="el-GR" smtClean="0"/>
              <a:t>‹#›</a:t>
            </a:fld>
            <a:endParaRPr lang="el-GR"/>
          </a:p>
        </p:txBody>
      </p:sp>
    </p:spTree>
    <p:extLst>
      <p:ext uri="{BB962C8B-B14F-4D97-AF65-F5344CB8AC3E}">
        <p14:creationId xmlns:p14="http://schemas.microsoft.com/office/powerpoint/2010/main" val="633553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D188C7-5ACB-4D61-8D4E-052D579E15B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15EA8A9-4B14-418C-B861-FB106C2361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797C5D27-C1C3-48AA-BE29-ED72672CF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319CBC4-B231-4D9E-A0A1-89904BEE9116}"/>
              </a:ext>
            </a:extLst>
          </p:cNvPr>
          <p:cNvSpPr>
            <a:spLocks noGrp="1"/>
          </p:cNvSpPr>
          <p:nvPr>
            <p:ph type="dt" sz="half" idx="10"/>
          </p:nvPr>
        </p:nvSpPr>
        <p:spPr/>
        <p:txBody>
          <a:bodyPr/>
          <a:lstStyle/>
          <a:p>
            <a:fld id="{9B49627A-41DA-42E8-ABEC-94BD71E8C524}" type="datetimeFigureOut">
              <a:rPr lang="el-GR" smtClean="0"/>
              <a:t>11/1/2024</a:t>
            </a:fld>
            <a:endParaRPr lang="el-GR"/>
          </a:p>
        </p:txBody>
      </p:sp>
      <p:sp>
        <p:nvSpPr>
          <p:cNvPr id="6" name="Θέση υποσέλιδου 5">
            <a:extLst>
              <a:ext uri="{FF2B5EF4-FFF2-40B4-BE49-F238E27FC236}">
                <a16:creationId xmlns:a16="http://schemas.microsoft.com/office/drawing/2014/main" id="{8445CE31-DAD7-4B51-A4DB-C95536C942D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C8833A1-B141-42FD-9AF6-CBE937185C8E}"/>
              </a:ext>
            </a:extLst>
          </p:cNvPr>
          <p:cNvSpPr>
            <a:spLocks noGrp="1"/>
          </p:cNvSpPr>
          <p:nvPr>
            <p:ph type="sldNum" sz="quarter" idx="12"/>
          </p:nvPr>
        </p:nvSpPr>
        <p:spPr/>
        <p:txBody>
          <a:bodyPr/>
          <a:lstStyle/>
          <a:p>
            <a:fld id="{14DA2CD0-1A33-4690-9533-306600AC75F6}" type="slidenum">
              <a:rPr lang="el-GR" smtClean="0"/>
              <a:t>‹#›</a:t>
            </a:fld>
            <a:endParaRPr lang="el-GR"/>
          </a:p>
        </p:txBody>
      </p:sp>
    </p:spTree>
    <p:extLst>
      <p:ext uri="{BB962C8B-B14F-4D97-AF65-F5344CB8AC3E}">
        <p14:creationId xmlns:p14="http://schemas.microsoft.com/office/powerpoint/2010/main" val="3295942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C4D892-3D04-4D50-AFB3-FD0CEDAC320B}"/>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3DB82472-D0A2-4EBB-B8F3-535802AEB9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F699F0B7-7852-4DE1-8AA7-8AC287FBE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9584DE2-D9AC-4B3F-B15C-F522A81770B7}"/>
              </a:ext>
            </a:extLst>
          </p:cNvPr>
          <p:cNvSpPr>
            <a:spLocks noGrp="1"/>
          </p:cNvSpPr>
          <p:nvPr>
            <p:ph type="dt" sz="half" idx="10"/>
          </p:nvPr>
        </p:nvSpPr>
        <p:spPr/>
        <p:txBody>
          <a:bodyPr/>
          <a:lstStyle/>
          <a:p>
            <a:fld id="{9B49627A-41DA-42E8-ABEC-94BD71E8C524}" type="datetimeFigureOut">
              <a:rPr lang="el-GR" smtClean="0"/>
              <a:t>11/1/2024</a:t>
            </a:fld>
            <a:endParaRPr lang="el-GR"/>
          </a:p>
        </p:txBody>
      </p:sp>
      <p:sp>
        <p:nvSpPr>
          <p:cNvPr id="6" name="Θέση υποσέλιδου 5">
            <a:extLst>
              <a:ext uri="{FF2B5EF4-FFF2-40B4-BE49-F238E27FC236}">
                <a16:creationId xmlns:a16="http://schemas.microsoft.com/office/drawing/2014/main" id="{C14DDDE5-632C-49CE-91B7-02F2D4DA3B8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347E9E9-4E1C-496A-AF63-6AC618C8B15C}"/>
              </a:ext>
            </a:extLst>
          </p:cNvPr>
          <p:cNvSpPr>
            <a:spLocks noGrp="1"/>
          </p:cNvSpPr>
          <p:nvPr>
            <p:ph type="sldNum" sz="quarter" idx="12"/>
          </p:nvPr>
        </p:nvSpPr>
        <p:spPr/>
        <p:txBody>
          <a:bodyPr/>
          <a:lstStyle/>
          <a:p>
            <a:fld id="{14DA2CD0-1A33-4690-9533-306600AC75F6}" type="slidenum">
              <a:rPr lang="el-GR" smtClean="0"/>
              <a:t>‹#›</a:t>
            </a:fld>
            <a:endParaRPr lang="el-GR"/>
          </a:p>
        </p:txBody>
      </p:sp>
    </p:spTree>
    <p:extLst>
      <p:ext uri="{BB962C8B-B14F-4D97-AF65-F5344CB8AC3E}">
        <p14:creationId xmlns:p14="http://schemas.microsoft.com/office/powerpoint/2010/main" val="4037118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FAC49748-53C7-42E9-A1CB-336ACB4FB7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97D3417-814D-4C9A-8A7A-B1A026B86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9689DC1-7E51-47AC-A8EF-EA1222DE2C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49627A-41DA-42E8-ABEC-94BD71E8C524}" type="datetimeFigureOut">
              <a:rPr lang="el-GR" smtClean="0"/>
              <a:t>11/1/2024</a:t>
            </a:fld>
            <a:endParaRPr lang="el-GR"/>
          </a:p>
        </p:txBody>
      </p:sp>
      <p:sp>
        <p:nvSpPr>
          <p:cNvPr id="5" name="Θέση υποσέλιδου 4">
            <a:extLst>
              <a:ext uri="{FF2B5EF4-FFF2-40B4-BE49-F238E27FC236}">
                <a16:creationId xmlns:a16="http://schemas.microsoft.com/office/drawing/2014/main" id="{FE681C73-66E2-4887-A86B-3AA871A59F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4CD762F-BE40-479E-B624-B64FD651B6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A2CD0-1A33-4690-9533-306600AC75F6}" type="slidenum">
              <a:rPr lang="el-GR" smtClean="0"/>
              <a:t>‹#›</a:t>
            </a:fld>
            <a:endParaRPr lang="el-GR"/>
          </a:p>
        </p:txBody>
      </p:sp>
    </p:spTree>
    <p:extLst>
      <p:ext uri="{BB962C8B-B14F-4D97-AF65-F5344CB8AC3E}">
        <p14:creationId xmlns:p14="http://schemas.microsoft.com/office/powerpoint/2010/main" val="3611723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19.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control" Target="../activeX/activeX3.xml"/><Relationship Id="rId7" Type="http://schemas.openxmlformats.org/officeDocument/2006/relationships/hyperlink" Target="https://pubmed.ncbi.nlm.nih.gov/9747616/" TargetMode="External"/><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hyperlink" Target="https://pubmed.ncbi.nlm.nih.gov/11061692/" TargetMode="External"/><Relationship Id="rId5" Type="http://schemas.openxmlformats.org/officeDocument/2006/relationships/hyperlink" Target="https://pubmed.ncbi.nlm.nih.gov/12975513/" TargetMode="Externa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scopus.com/sourceid/21101042133?origin=resultslist" TargetMode="External"/><Relationship Id="rId3" Type="http://schemas.openxmlformats.org/officeDocument/2006/relationships/hyperlink" Target="https://www.scopus.com/authid/detail.uri?authorId=57925886600" TargetMode="External"/><Relationship Id="rId7" Type="http://schemas.openxmlformats.org/officeDocument/2006/relationships/hyperlink" Target="https://www.scopus.com/authid/detail.uri?authorId=6603403289" TargetMode="External"/><Relationship Id="rId2" Type="http://schemas.openxmlformats.org/officeDocument/2006/relationships/hyperlink" Target="https://www.scopus.com/record/display.uri?eid=2-s2.0-85139754107&amp;origin=resultslist&amp;sort=plf-f" TargetMode="External"/><Relationship Id="rId1" Type="http://schemas.openxmlformats.org/officeDocument/2006/relationships/slideLayout" Target="../slideLayouts/slideLayout2.xml"/><Relationship Id="rId6" Type="http://schemas.openxmlformats.org/officeDocument/2006/relationships/hyperlink" Target="https://www.scopus.com/authid/detail.uri?authorId=8632002500" TargetMode="External"/><Relationship Id="rId5" Type="http://schemas.openxmlformats.org/officeDocument/2006/relationships/hyperlink" Target="https://www.scopus.com/authid/detail.uri?authorId=57926344200" TargetMode="External"/><Relationship Id="rId4" Type="http://schemas.openxmlformats.org/officeDocument/2006/relationships/hyperlink" Target="https://www.scopus.com/authid/detail.uri?authorId=57926494300" TargetMode="External"/><Relationship Id="rId9" Type="http://schemas.openxmlformats.org/officeDocument/2006/relationships/hyperlink" Target="https://pubmed.ncbi.nlm.nih.gov/30484079/"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hyperlink" Target="https://pubmed.ncbi.nlm.nih.gov/33683492/"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52919" y="2924944"/>
            <a:ext cx="11420272" cy="1511300"/>
          </a:xfrm>
          <a:solidFill>
            <a:schemeClr val="accent2"/>
          </a:solidFill>
          <a:ln w="38100">
            <a:solidFill>
              <a:srgbClr val="C00000"/>
            </a:solidFill>
          </a:ln>
        </p:spPr>
        <p:txBody>
          <a:bodyPr>
            <a:noAutofit/>
          </a:bodyPr>
          <a:lstStyle/>
          <a:p>
            <a:pPr eaLnBrk="1" hangingPunct="1">
              <a:defRPr/>
            </a:pPr>
            <a:r>
              <a:rPr lang="el-GR" sz="3600" b="0" i="1" dirty="0">
                <a:solidFill>
                  <a:schemeClr val="bg1"/>
                </a:solidFill>
                <a:effectLst/>
                <a:latin typeface="Arial" panose="020B0604020202020204" pitchFamily="34" charset="0"/>
              </a:rPr>
              <a:t>1</a:t>
            </a:r>
            <a:r>
              <a:rPr lang="el-GR" sz="3600" b="0" i="1" baseline="30000" dirty="0">
                <a:solidFill>
                  <a:schemeClr val="bg1"/>
                </a:solidFill>
                <a:effectLst/>
                <a:latin typeface="Arial" panose="020B0604020202020204" pitchFamily="34" charset="0"/>
              </a:rPr>
              <a:t>η</a:t>
            </a:r>
            <a:r>
              <a:rPr lang="el-GR" sz="3600" b="0" i="1" dirty="0">
                <a:solidFill>
                  <a:schemeClr val="bg1"/>
                </a:solidFill>
                <a:effectLst/>
                <a:latin typeface="Arial" panose="020B0604020202020204" pitchFamily="34" charset="0"/>
              </a:rPr>
              <a:t> Εργαστηριακή Άσκηση:</a:t>
            </a:r>
            <a:br>
              <a:rPr lang="el-GR" sz="3600" b="0" i="1" dirty="0">
                <a:solidFill>
                  <a:schemeClr val="bg1"/>
                </a:solidFill>
                <a:effectLst/>
                <a:latin typeface="Arial" panose="020B0604020202020204" pitchFamily="34" charset="0"/>
              </a:rPr>
            </a:br>
            <a:r>
              <a:rPr lang="el-GR" sz="3600" b="0" i="0" dirty="0">
                <a:solidFill>
                  <a:schemeClr val="bg1"/>
                </a:solidFill>
                <a:effectLst/>
                <a:latin typeface="Arial" panose="020B0604020202020204" pitchFamily="34" charset="0"/>
              </a:rPr>
              <a:t>  Απεικονιστική διαφορική διάγνωση </a:t>
            </a:r>
            <a:r>
              <a:rPr lang="el-GR" sz="3600" b="0" i="0" dirty="0" err="1">
                <a:solidFill>
                  <a:schemeClr val="bg1"/>
                </a:solidFill>
                <a:effectLst/>
                <a:latin typeface="Arial" panose="020B0604020202020204" pitchFamily="34" charset="0"/>
              </a:rPr>
              <a:t>καλοήθων</a:t>
            </a:r>
            <a:r>
              <a:rPr lang="el-GR" sz="3600" b="0" i="0" dirty="0">
                <a:solidFill>
                  <a:schemeClr val="bg1"/>
                </a:solidFill>
                <a:effectLst/>
                <a:latin typeface="Arial" panose="020B0604020202020204" pitchFamily="34" charset="0"/>
              </a:rPr>
              <a:t> και κακοήθων </a:t>
            </a:r>
            <a:r>
              <a:rPr lang="el-GR" sz="3600" i="0" dirty="0">
                <a:solidFill>
                  <a:schemeClr val="bg1"/>
                </a:solidFill>
                <a:effectLst/>
                <a:latin typeface="Arial" panose="020B0604020202020204" pitchFamily="34" charset="0"/>
              </a:rPr>
              <a:t>οστικών όγκων </a:t>
            </a:r>
            <a:r>
              <a:rPr lang="el-GR" sz="3600" b="0" i="0" dirty="0">
                <a:solidFill>
                  <a:schemeClr val="bg1"/>
                </a:solidFill>
                <a:effectLst/>
                <a:latin typeface="Arial" panose="020B0604020202020204" pitchFamily="34" charset="0"/>
              </a:rPr>
              <a:t>(συζήτηση περιπτώσεων)</a:t>
            </a:r>
            <a:endParaRPr lang="en-US" sz="3600" b="1" dirty="0">
              <a:solidFill>
                <a:schemeClr val="bg1"/>
              </a:solidFill>
            </a:endParaRPr>
          </a:p>
        </p:txBody>
      </p:sp>
      <p:pic>
        <p:nvPicPr>
          <p:cNvPr id="2053" name="Picture 5"/>
          <p:cNvPicPr>
            <a:picLocks noChangeAspect="1" noChangeArrowheads="1"/>
          </p:cNvPicPr>
          <p:nvPr/>
        </p:nvPicPr>
        <p:blipFill>
          <a:blip r:embed="rId2" cstate="print"/>
          <a:srcRect/>
          <a:stretch>
            <a:fillRect/>
          </a:stretch>
        </p:blipFill>
        <p:spPr bwMode="auto">
          <a:xfrm>
            <a:off x="252918" y="249974"/>
            <a:ext cx="1252773" cy="1682143"/>
          </a:xfrm>
          <a:prstGeom prst="rect">
            <a:avLst/>
          </a:prstGeom>
          <a:noFill/>
          <a:ln w="9525">
            <a:solidFill>
              <a:srgbClr val="FFCC00"/>
            </a:solidFill>
            <a:miter lim="800000"/>
            <a:headEnd/>
            <a:tailEnd/>
          </a:ln>
        </p:spPr>
      </p:pic>
      <p:sp>
        <p:nvSpPr>
          <p:cNvPr id="6" name="Rectangle 3">
            <a:extLst>
              <a:ext uri="{FF2B5EF4-FFF2-40B4-BE49-F238E27FC236}">
                <a16:creationId xmlns:a16="http://schemas.microsoft.com/office/drawing/2014/main" id="{E1F84E23-5DFD-45D0-94F2-80A997FA85CE}"/>
              </a:ext>
            </a:extLst>
          </p:cNvPr>
          <p:cNvSpPr>
            <a:spLocks noGrp="1" noChangeArrowheads="1"/>
          </p:cNvSpPr>
          <p:nvPr>
            <p:ph type="subTitle" idx="1"/>
          </p:nvPr>
        </p:nvSpPr>
        <p:spPr>
          <a:xfrm>
            <a:off x="1631505" y="4896122"/>
            <a:ext cx="8640763" cy="1773238"/>
          </a:xfrm>
        </p:spPr>
        <p:txBody>
          <a:bodyPr>
            <a:normAutofit/>
          </a:bodyPr>
          <a:lstStyle/>
          <a:p>
            <a:pPr algn="ctr" eaLnBrk="1" hangingPunct="1"/>
            <a:r>
              <a:rPr lang="el-GR" altLang="el-GR" b="1" dirty="0"/>
              <a:t>Ολυμπία </a:t>
            </a:r>
            <a:r>
              <a:rPr lang="el-GR" altLang="el-GR" b="1" dirty="0" err="1"/>
              <a:t>Παπακωνσταντινου</a:t>
            </a:r>
            <a:endParaRPr lang="en-US" altLang="el-GR" b="1" dirty="0"/>
          </a:p>
          <a:p>
            <a:pPr algn="ctr" eaLnBrk="1" hangingPunct="1"/>
            <a:r>
              <a:rPr lang="el-GR" altLang="el-GR" b="1" dirty="0"/>
              <a:t>Αναπληρώτρια  Καθηγήτρια  Ακτινολογίας ΕΚΠΑ</a:t>
            </a:r>
            <a:endParaRPr lang="en-US" altLang="el-GR" b="1" dirty="0"/>
          </a:p>
          <a:p>
            <a:pPr algn="ctr" eaLnBrk="1" hangingPunct="1"/>
            <a:r>
              <a:rPr lang="el-GR" altLang="el-GR" b="1" dirty="0"/>
              <a:t>Β΄ Εργαστήριο Ακτινολογίας Π.Γ.Ν «</a:t>
            </a:r>
            <a:r>
              <a:rPr lang="el-GR" altLang="el-GR" b="1" dirty="0" err="1"/>
              <a:t>Αττικον</a:t>
            </a:r>
            <a:r>
              <a:rPr lang="el-GR" altLang="el-GR" b="1" dirty="0"/>
              <a:t>»</a:t>
            </a:r>
            <a:endParaRPr lang="en-US" altLang="el-GR" b="1" dirty="0"/>
          </a:p>
        </p:txBody>
      </p:sp>
      <p:sp>
        <p:nvSpPr>
          <p:cNvPr id="2" name="TextBox 1">
            <a:extLst>
              <a:ext uri="{FF2B5EF4-FFF2-40B4-BE49-F238E27FC236}">
                <a16:creationId xmlns:a16="http://schemas.microsoft.com/office/drawing/2014/main" id="{A55D64AA-6A05-45BF-8262-6B668906EA51}"/>
              </a:ext>
            </a:extLst>
          </p:cNvPr>
          <p:cNvSpPr txBox="1"/>
          <p:nvPr/>
        </p:nvSpPr>
        <p:spPr>
          <a:xfrm>
            <a:off x="1841555" y="1941846"/>
            <a:ext cx="7983596" cy="523220"/>
          </a:xfrm>
          <a:prstGeom prst="rect">
            <a:avLst/>
          </a:prstGeom>
          <a:noFill/>
          <a:ln w="28575">
            <a:solidFill>
              <a:srgbClr val="C00000"/>
            </a:solidFill>
          </a:ln>
        </p:spPr>
        <p:txBody>
          <a:bodyPr wrap="none" rtlCol="0">
            <a:spAutoFit/>
          </a:bodyPr>
          <a:lstStyle/>
          <a:p>
            <a:r>
              <a:rPr lang="el-GR" sz="2800" b="1" dirty="0">
                <a:latin typeface="Arial" panose="020B0604020202020204" pitchFamily="34" charset="0"/>
              </a:rPr>
              <a:t>ΠΜΣ “ΜΥΟΣΚΕΛΕΤΙΚΗ ΟΓΚΟΛΟΓΙΑ»  2022-23</a:t>
            </a:r>
            <a:endParaRPr lang="el-GR" sz="2800" b="1" dirty="0"/>
          </a:p>
        </p:txBody>
      </p:sp>
      <p:pic>
        <p:nvPicPr>
          <p:cNvPr id="7" name="Picture 4" descr="P1010163">
            <a:extLst>
              <a:ext uri="{FF2B5EF4-FFF2-40B4-BE49-F238E27FC236}">
                <a16:creationId xmlns:a16="http://schemas.microsoft.com/office/drawing/2014/main" id="{A4D92E84-B84E-4CFF-911B-090E04A74B4B}"/>
              </a:ext>
            </a:extLst>
          </p:cNvPr>
          <p:cNvPicPr>
            <a:picLocks noChangeAspect="1" noChangeArrowheads="1"/>
          </p:cNvPicPr>
          <p:nvPr/>
        </p:nvPicPr>
        <p:blipFill>
          <a:blip r:embed="rId3"/>
          <a:srcRect t="24315" b="24417"/>
          <a:stretch>
            <a:fillRect/>
          </a:stretch>
        </p:blipFill>
        <p:spPr bwMode="auto">
          <a:xfrm>
            <a:off x="8636105" y="259703"/>
            <a:ext cx="3272326" cy="1511300"/>
          </a:xfrm>
          <a:prstGeom prst="rect">
            <a:avLst/>
          </a:prstGeom>
          <a:noFill/>
          <a:ln w="9525">
            <a:solidFill>
              <a:srgbClr val="FFCC66"/>
            </a:solid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60F6603B-4D43-4FE1-AC64-4CFE828C1A09}"/>
              </a:ext>
            </a:extLst>
          </p:cNvPr>
          <p:cNvPicPr>
            <a:picLocks noGrp="1" noChangeAspect="1"/>
          </p:cNvPicPr>
          <p:nvPr>
            <p:ph idx="1"/>
          </p:nvPr>
        </p:nvPicPr>
        <p:blipFill rotWithShape="1">
          <a:blip r:embed="rId2"/>
          <a:srcRect l="64377" t="45679" r="14120" b="3573"/>
          <a:stretch/>
        </p:blipFill>
        <p:spPr>
          <a:xfrm>
            <a:off x="9291129" y="1780161"/>
            <a:ext cx="2484154" cy="3297677"/>
          </a:xfrm>
        </p:spPr>
      </p:pic>
      <p:pic>
        <p:nvPicPr>
          <p:cNvPr id="6" name="Εικόνα 5">
            <a:extLst>
              <a:ext uri="{FF2B5EF4-FFF2-40B4-BE49-F238E27FC236}">
                <a16:creationId xmlns:a16="http://schemas.microsoft.com/office/drawing/2014/main" id="{C6C0DE0A-724E-43C7-9897-64F374920F65}"/>
              </a:ext>
            </a:extLst>
          </p:cNvPr>
          <p:cNvPicPr>
            <a:picLocks noChangeAspect="1"/>
          </p:cNvPicPr>
          <p:nvPr/>
        </p:nvPicPr>
        <p:blipFill rotWithShape="1">
          <a:blip r:embed="rId3"/>
          <a:srcRect l="38592" t="46322" r="36114" b="3997"/>
          <a:stretch/>
        </p:blipFill>
        <p:spPr>
          <a:xfrm>
            <a:off x="313924" y="864800"/>
            <a:ext cx="4307729" cy="4757788"/>
          </a:xfrm>
          <a:prstGeom prst="rect">
            <a:avLst/>
          </a:prstGeom>
        </p:spPr>
      </p:pic>
      <p:pic>
        <p:nvPicPr>
          <p:cNvPr id="7" name="Εικόνα 6">
            <a:extLst>
              <a:ext uri="{FF2B5EF4-FFF2-40B4-BE49-F238E27FC236}">
                <a16:creationId xmlns:a16="http://schemas.microsoft.com/office/drawing/2014/main" id="{A8925700-CEB4-4A5F-9307-65A67B66F81B}"/>
              </a:ext>
            </a:extLst>
          </p:cNvPr>
          <p:cNvPicPr>
            <a:picLocks noChangeAspect="1"/>
          </p:cNvPicPr>
          <p:nvPr/>
        </p:nvPicPr>
        <p:blipFill rotWithShape="1">
          <a:blip r:embed="rId3"/>
          <a:srcRect l="64052" t="17737" r="15311" b="53506"/>
          <a:stretch/>
        </p:blipFill>
        <p:spPr>
          <a:xfrm>
            <a:off x="4990289" y="1780373"/>
            <a:ext cx="3932204" cy="3081025"/>
          </a:xfrm>
          <a:prstGeom prst="rect">
            <a:avLst/>
          </a:prstGeom>
        </p:spPr>
      </p:pic>
      <p:sp>
        <p:nvSpPr>
          <p:cNvPr id="3" name="TextBox 2">
            <a:extLst>
              <a:ext uri="{FF2B5EF4-FFF2-40B4-BE49-F238E27FC236}">
                <a16:creationId xmlns:a16="http://schemas.microsoft.com/office/drawing/2014/main" id="{A98395A8-1283-B5A0-1FA8-DDF3268622FA}"/>
              </a:ext>
            </a:extLst>
          </p:cNvPr>
          <p:cNvSpPr txBox="1"/>
          <p:nvPr/>
        </p:nvSpPr>
        <p:spPr>
          <a:xfrm>
            <a:off x="5596660" y="5160923"/>
            <a:ext cx="2719462" cy="461665"/>
          </a:xfrm>
          <a:prstGeom prst="rect">
            <a:avLst/>
          </a:prstGeom>
          <a:noFill/>
          <a:ln>
            <a:solidFill>
              <a:schemeClr val="accent1"/>
            </a:solidFill>
          </a:ln>
        </p:spPr>
        <p:txBody>
          <a:bodyPr wrap="none" rtlCol="0">
            <a:spAutoFit/>
          </a:bodyPr>
          <a:lstStyle/>
          <a:p>
            <a:r>
              <a:rPr lang="en-US" sz="2400" dirty="0"/>
              <a:t>“Wrap around “ sign</a:t>
            </a:r>
          </a:p>
        </p:txBody>
      </p:sp>
      <p:sp>
        <p:nvSpPr>
          <p:cNvPr id="4" name="Title 1">
            <a:extLst>
              <a:ext uri="{FF2B5EF4-FFF2-40B4-BE49-F238E27FC236}">
                <a16:creationId xmlns:a16="http://schemas.microsoft.com/office/drawing/2014/main" id="{2A48A2DC-658C-8634-6E20-CA78D77C7438}"/>
              </a:ext>
            </a:extLst>
          </p:cNvPr>
          <p:cNvSpPr>
            <a:spLocks noGrp="1"/>
          </p:cNvSpPr>
          <p:nvPr>
            <p:ph type="title"/>
          </p:nvPr>
        </p:nvSpPr>
        <p:spPr>
          <a:xfrm>
            <a:off x="5387039" y="281042"/>
            <a:ext cx="3880945" cy="1325563"/>
          </a:xfrm>
        </p:spPr>
        <p:txBody>
          <a:bodyPr/>
          <a:lstStyle/>
          <a:p>
            <a:r>
              <a:rPr lang="el-GR" dirty="0"/>
              <a:t>Σαρκωμα Ε</a:t>
            </a:r>
            <a:r>
              <a:rPr lang="en-US" dirty="0"/>
              <a:t>wing </a:t>
            </a:r>
          </a:p>
        </p:txBody>
      </p:sp>
    </p:spTree>
    <p:extLst>
      <p:ext uri="{BB962C8B-B14F-4D97-AF65-F5344CB8AC3E}">
        <p14:creationId xmlns:p14="http://schemas.microsoft.com/office/powerpoint/2010/main" val="284337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4">
            <a:extLst>
              <a:ext uri="{FF2B5EF4-FFF2-40B4-BE49-F238E27FC236}">
                <a16:creationId xmlns:a16="http://schemas.microsoft.com/office/drawing/2014/main" id="{E1923283-CC77-4D49-888D-FAF2EA660EF8}"/>
              </a:ext>
            </a:extLst>
          </p:cNvPr>
          <p:cNvPicPr>
            <a:picLocks noChangeAspect="1"/>
          </p:cNvPicPr>
          <p:nvPr/>
        </p:nvPicPr>
        <p:blipFill rotWithShape="1">
          <a:blip r:embed="rId2"/>
          <a:srcRect l="36336" t="24664" r="33358" b="39716"/>
          <a:stretch/>
        </p:blipFill>
        <p:spPr>
          <a:xfrm>
            <a:off x="7052866" y="3745382"/>
            <a:ext cx="4674825" cy="3090688"/>
          </a:xfrm>
          <a:prstGeom prst="rect">
            <a:avLst/>
          </a:prstGeom>
        </p:spPr>
      </p:pic>
      <p:sp>
        <p:nvSpPr>
          <p:cNvPr id="2" name="Τίτλος 1">
            <a:extLst>
              <a:ext uri="{FF2B5EF4-FFF2-40B4-BE49-F238E27FC236}">
                <a16:creationId xmlns:a16="http://schemas.microsoft.com/office/drawing/2014/main" id="{69E233B8-A406-486D-B388-84B5F842FE17}"/>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B07F4552-B8DA-4F1B-A64A-C86BF79873A4}"/>
              </a:ext>
            </a:extLst>
          </p:cNvPr>
          <p:cNvPicPr>
            <a:picLocks noGrp="1" noChangeAspect="1"/>
          </p:cNvPicPr>
          <p:nvPr>
            <p:ph idx="1"/>
          </p:nvPr>
        </p:nvPicPr>
        <p:blipFill rotWithShape="1">
          <a:blip r:embed="rId2"/>
          <a:srcRect l="36336" t="61938" r="33358" b="7599"/>
          <a:stretch/>
        </p:blipFill>
        <p:spPr>
          <a:xfrm>
            <a:off x="47273" y="182457"/>
            <a:ext cx="6165891" cy="3486351"/>
          </a:xfrm>
        </p:spPr>
      </p:pic>
      <p:pic>
        <p:nvPicPr>
          <p:cNvPr id="6" name="Θέση περιεχομένου 4">
            <a:extLst>
              <a:ext uri="{FF2B5EF4-FFF2-40B4-BE49-F238E27FC236}">
                <a16:creationId xmlns:a16="http://schemas.microsoft.com/office/drawing/2014/main" id="{4907864F-63A3-461E-8FF7-E673F638AED2}"/>
              </a:ext>
            </a:extLst>
          </p:cNvPr>
          <p:cNvPicPr>
            <a:picLocks noChangeAspect="1"/>
          </p:cNvPicPr>
          <p:nvPr/>
        </p:nvPicPr>
        <p:blipFill rotWithShape="1">
          <a:blip r:embed="rId2"/>
          <a:srcRect l="66557" t="24665" r="7413" b="39493"/>
          <a:stretch/>
        </p:blipFill>
        <p:spPr>
          <a:xfrm>
            <a:off x="6483507" y="182457"/>
            <a:ext cx="4599950" cy="3562925"/>
          </a:xfrm>
          <a:prstGeom prst="rect">
            <a:avLst/>
          </a:prstGeom>
        </p:spPr>
      </p:pic>
      <p:sp>
        <p:nvSpPr>
          <p:cNvPr id="8" name="TextBox 7">
            <a:extLst>
              <a:ext uri="{FF2B5EF4-FFF2-40B4-BE49-F238E27FC236}">
                <a16:creationId xmlns:a16="http://schemas.microsoft.com/office/drawing/2014/main" id="{AAAD5258-3250-4C6C-94AE-A05B866A2079}"/>
              </a:ext>
            </a:extLst>
          </p:cNvPr>
          <p:cNvSpPr txBox="1"/>
          <p:nvPr/>
        </p:nvSpPr>
        <p:spPr>
          <a:xfrm>
            <a:off x="167438" y="5569545"/>
            <a:ext cx="7297969" cy="923330"/>
          </a:xfrm>
          <a:prstGeom prst="rect">
            <a:avLst/>
          </a:prstGeom>
          <a:noFill/>
          <a:ln>
            <a:solidFill>
              <a:srgbClr val="00B0F0"/>
            </a:solidFill>
          </a:ln>
        </p:spPr>
        <p:txBody>
          <a:bodyPr wrap="square" rtlCol="0">
            <a:spAutoFit/>
          </a:bodyPr>
          <a:lstStyle/>
          <a:p>
            <a:r>
              <a:rPr lang="en-US" dirty="0"/>
              <a:t>Weber MA,  Papakonstantinou O,  </a:t>
            </a:r>
            <a:r>
              <a:rPr lang="en-US" dirty="0" err="1"/>
              <a:t>Nikodinovska</a:t>
            </a:r>
            <a:r>
              <a:rPr lang="en-US" dirty="0"/>
              <a:t> V,  Vanhoenacker FM. Ewing’s Sarcoma and Primary Osseous Lymphoma: Spectrum of Imaging Appearances. Semin </a:t>
            </a:r>
            <a:r>
              <a:rPr lang="en-US" dirty="0" err="1"/>
              <a:t>Musculoskelet</a:t>
            </a:r>
            <a:r>
              <a:rPr lang="en-US" dirty="0"/>
              <a:t> </a:t>
            </a:r>
            <a:r>
              <a:rPr lang="en-US" dirty="0" err="1"/>
              <a:t>Radiol</a:t>
            </a:r>
            <a:r>
              <a:rPr lang="en-US" dirty="0"/>
              <a:t> 2019;23:36–57</a:t>
            </a:r>
            <a:endParaRPr lang="el-GR" dirty="0"/>
          </a:p>
        </p:txBody>
      </p:sp>
    </p:spTree>
    <p:extLst>
      <p:ext uri="{BB962C8B-B14F-4D97-AF65-F5344CB8AC3E}">
        <p14:creationId xmlns:p14="http://schemas.microsoft.com/office/powerpoint/2010/main" val="906970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περιεχομένου 9" descr="Εικόνα που περιέχει θάμπωμα&#10;&#10;Περιγραφή που δημιουργήθηκε αυτόματα">
            <a:extLst>
              <a:ext uri="{FF2B5EF4-FFF2-40B4-BE49-F238E27FC236}">
                <a16:creationId xmlns:a16="http://schemas.microsoft.com/office/drawing/2014/main" id="{36C09304-C1CA-476A-B230-B546135AD5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033" y="2238703"/>
            <a:ext cx="5199118" cy="3899338"/>
          </a:xfrm>
        </p:spPr>
      </p:pic>
      <p:pic>
        <p:nvPicPr>
          <p:cNvPr id="12" name="Εικόνα 11">
            <a:extLst>
              <a:ext uri="{FF2B5EF4-FFF2-40B4-BE49-F238E27FC236}">
                <a16:creationId xmlns:a16="http://schemas.microsoft.com/office/drawing/2014/main" id="{8514F9AF-F4DF-4360-9DB7-57ECFB8218E0}"/>
              </a:ext>
            </a:extLst>
          </p:cNvPr>
          <p:cNvPicPr>
            <a:picLocks noChangeAspect="1"/>
          </p:cNvPicPr>
          <p:nvPr/>
        </p:nvPicPr>
        <p:blipFill rotWithShape="1">
          <a:blip r:embed="rId3">
            <a:extLst>
              <a:ext uri="{28A0092B-C50C-407E-A947-70E740481C1C}">
                <a14:useLocalDpi xmlns:a14="http://schemas.microsoft.com/office/drawing/2010/main" val="0"/>
              </a:ext>
            </a:extLst>
          </a:blip>
          <a:srcRect l="27660" t="18014" r="5000" b="19716"/>
          <a:stretch/>
        </p:blipFill>
        <p:spPr>
          <a:xfrm>
            <a:off x="6296411" y="312574"/>
            <a:ext cx="4342067" cy="3011323"/>
          </a:xfrm>
          <a:prstGeom prst="rect">
            <a:avLst/>
          </a:prstGeom>
        </p:spPr>
      </p:pic>
      <p:pic>
        <p:nvPicPr>
          <p:cNvPr id="5" name="Εικόνα 4" descr="Εικόνα που περιέχει κλείσιμο&#10;&#10;Περιγραφή που δημιουργήθηκε αυτόματα">
            <a:extLst>
              <a:ext uri="{FF2B5EF4-FFF2-40B4-BE49-F238E27FC236}">
                <a16:creationId xmlns:a16="http://schemas.microsoft.com/office/drawing/2014/main" id="{A0E7C7F0-4815-437C-810F-06DA7C4C1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6411" y="3534104"/>
            <a:ext cx="4319752" cy="3239814"/>
          </a:xfrm>
          <a:prstGeom prst="rect">
            <a:avLst/>
          </a:prstGeom>
        </p:spPr>
      </p:pic>
      <p:sp>
        <p:nvSpPr>
          <p:cNvPr id="2" name="TextBox 1">
            <a:extLst>
              <a:ext uri="{FF2B5EF4-FFF2-40B4-BE49-F238E27FC236}">
                <a16:creationId xmlns:a16="http://schemas.microsoft.com/office/drawing/2014/main" id="{31D3208D-9C6A-4795-9061-609D99D65FB8}"/>
              </a:ext>
            </a:extLst>
          </p:cNvPr>
          <p:cNvSpPr txBox="1"/>
          <p:nvPr/>
        </p:nvSpPr>
        <p:spPr>
          <a:xfrm>
            <a:off x="9974318" y="2875003"/>
            <a:ext cx="500330" cy="461665"/>
          </a:xfrm>
          <a:prstGeom prst="rect">
            <a:avLst/>
          </a:prstGeom>
          <a:noFill/>
        </p:spPr>
        <p:txBody>
          <a:bodyPr wrap="none" rtlCol="0">
            <a:spAutoFit/>
          </a:bodyPr>
          <a:lstStyle/>
          <a:p>
            <a:r>
              <a:rPr lang="en-US" sz="2400" dirty="0">
                <a:solidFill>
                  <a:schemeClr val="bg1"/>
                </a:solidFill>
              </a:rPr>
              <a:t>CT</a:t>
            </a:r>
            <a:endParaRPr lang="el-GR" sz="2400" dirty="0">
              <a:solidFill>
                <a:schemeClr val="bg1"/>
              </a:solidFill>
            </a:endParaRPr>
          </a:p>
        </p:txBody>
      </p:sp>
      <p:sp>
        <p:nvSpPr>
          <p:cNvPr id="8" name="TextBox 7">
            <a:extLst>
              <a:ext uri="{FF2B5EF4-FFF2-40B4-BE49-F238E27FC236}">
                <a16:creationId xmlns:a16="http://schemas.microsoft.com/office/drawing/2014/main" id="{91FFCCDA-DAD7-4DBF-A86C-F540A57C261A}"/>
              </a:ext>
            </a:extLst>
          </p:cNvPr>
          <p:cNvSpPr txBox="1"/>
          <p:nvPr/>
        </p:nvSpPr>
        <p:spPr>
          <a:xfrm>
            <a:off x="9217448" y="6314593"/>
            <a:ext cx="1421030" cy="461665"/>
          </a:xfrm>
          <a:prstGeom prst="rect">
            <a:avLst/>
          </a:prstGeom>
          <a:noFill/>
        </p:spPr>
        <p:txBody>
          <a:bodyPr wrap="none" rtlCol="0">
            <a:spAutoFit/>
          </a:bodyPr>
          <a:lstStyle/>
          <a:p>
            <a:r>
              <a:rPr lang="en-US" sz="2400" dirty="0">
                <a:solidFill>
                  <a:schemeClr val="bg1"/>
                </a:solidFill>
              </a:rPr>
              <a:t>MRI, T2FS</a:t>
            </a:r>
            <a:endParaRPr lang="el-GR" sz="2400" dirty="0">
              <a:solidFill>
                <a:schemeClr val="bg1"/>
              </a:solidFill>
            </a:endParaRPr>
          </a:p>
        </p:txBody>
      </p:sp>
      <p:sp>
        <p:nvSpPr>
          <p:cNvPr id="3" name="TextBox 2">
            <a:extLst>
              <a:ext uri="{FF2B5EF4-FFF2-40B4-BE49-F238E27FC236}">
                <a16:creationId xmlns:a16="http://schemas.microsoft.com/office/drawing/2014/main" id="{602D0F54-1C45-412A-3E04-193898A13FAB}"/>
              </a:ext>
            </a:extLst>
          </p:cNvPr>
          <p:cNvSpPr txBox="1"/>
          <p:nvPr/>
        </p:nvSpPr>
        <p:spPr>
          <a:xfrm>
            <a:off x="1142191" y="218209"/>
            <a:ext cx="822661" cy="769441"/>
          </a:xfrm>
          <a:prstGeom prst="rect">
            <a:avLst/>
          </a:prstGeom>
          <a:noFill/>
          <a:ln>
            <a:solidFill>
              <a:srgbClr val="00B0F0"/>
            </a:solidFill>
          </a:ln>
        </p:spPr>
        <p:txBody>
          <a:bodyPr wrap="none" rtlCol="0">
            <a:spAutoFit/>
          </a:bodyPr>
          <a:lstStyle/>
          <a:p>
            <a:r>
              <a:rPr lang="el-GR" sz="4400" dirty="0"/>
              <a:t>ΔΔ</a:t>
            </a:r>
            <a:endParaRPr lang="en-US" sz="4400" dirty="0"/>
          </a:p>
        </p:txBody>
      </p:sp>
      <p:sp>
        <p:nvSpPr>
          <p:cNvPr id="6" name="TextBox 5">
            <a:extLst>
              <a:ext uri="{FF2B5EF4-FFF2-40B4-BE49-F238E27FC236}">
                <a16:creationId xmlns:a16="http://schemas.microsoft.com/office/drawing/2014/main" id="{0B89DFCB-7F1C-473D-AE3E-EAEF5ED4F591}"/>
              </a:ext>
            </a:extLst>
          </p:cNvPr>
          <p:cNvSpPr txBox="1"/>
          <p:nvPr/>
        </p:nvSpPr>
        <p:spPr>
          <a:xfrm>
            <a:off x="423626" y="1217891"/>
            <a:ext cx="5438155" cy="769441"/>
          </a:xfrm>
          <a:prstGeom prst="rect">
            <a:avLst/>
          </a:prstGeom>
          <a:noFill/>
          <a:ln>
            <a:solidFill>
              <a:srgbClr val="00B0F0"/>
            </a:solidFill>
          </a:ln>
        </p:spPr>
        <p:txBody>
          <a:bodyPr wrap="none" rtlCol="0">
            <a:spAutoFit/>
          </a:bodyPr>
          <a:lstStyle/>
          <a:p>
            <a:r>
              <a:rPr lang="el-GR" sz="4400" dirty="0"/>
              <a:t>Κάταγμα καταπόνησης</a:t>
            </a:r>
            <a:endParaRPr lang="en-US" sz="4400" dirty="0"/>
          </a:p>
        </p:txBody>
      </p:sp>
    </p:spTree>
    <p:extLst>
      <p:ext uri="{BB962C8B-B14F-4D97-AF65-F5344CB8AC3E}">
        <p14:creationId xmlns:p14="http://schemas.microsoft.com/office/powerpoint/2010/main" val="94546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6E5B-0F61-4344-A3A1-92A091656308}"/>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5BD82A0C-A98B-6655-01AA-E33F7465F94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4773" t="33118" r="35931" b="17276"/>
          <a:stretch/>
        </p:blipFill>
        <p:spPr bwMode="auto">
          <a:xfrm>
            <a:off x="4327194" y="641131"/>
            <a:ext cx="3537611" cy="60298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742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FA3D1-CD01-0D11-7338-371685C37150}"/>
              </a:ext>
            </a:extLst>
          </p:cNvPr>
          <p:cNvSpPr>
            <a:spLocks noGrp="1"/>
          </p:cNvSpPr>
          <p:nvPr>
            <p:ph type="title"/>
          </p:nvPr>
        </p:nvSpPr>
        <p:spPr>
          <a:xfrm>
            <a:off x="3678382" y="365125"/>
            <a:ext cx="7675418" cy="1325563"/>
          </a:xfrm>
        </p:spPr>
        <p:txBody>
          <a:bodyPr/>
          <a:lstStyle/>
          <a:p>
            <a:r>
              <a:rPr lang="el-GR" dirty="0"/>
              <a:t>Αιμαγγείωμα ΣΣ</a:t>
            </a:r>
            <a:endParaRPr lang="en-US" dirty="0"/>
          </a:p>
        </p:txBody>
      </p:sp>
      <p:pic>
        <p:nvPicPr>
          <p:cNvPr id="4" name="Picture 14" descr="Αποτέλεσμα εικόνας για polka dot sign vertebral hemangioma">
            <a:extLst>
              <a:ext uri="{FF2B5EF4-FFF2-40B4-BE49-F238E27FC236}">
                <a16:creationId xmlns:a16="http://schemas.microsoft.com/office/drawing/2014/main" id="{D78FC8CA-AA00-D333-D2A1-19BFC5EBDC5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940" r="54622" b="19599"/>
          <a:stretch/>
        </p:blipFill>
        <p:spPr bwMode="auto">
          <a:xfrm>
            <a:off x="3525488" y="1690688"/>
            <a:ext cx="4091805" cy="47172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Αποτέλεσμα εικόνας για polka dot sign vertebral hemangioma">
            <a:extLst>
              <a:ext uri="{FF2B5EF4-FFF2-40B4-BE49-F238E27FC236}">
                <a16:creationId xmlns:a16="http://schemas.microsoft.com/office/drawing/2014/main" id="{0C36C3EB-A5F1-2979-1D5D-A8841E6719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579"/>
          <a:stretch/>
        </p:blipFill>
        <p:spPr bwMode="auto">
          <a:xfrm>
            <a:off x="7720446" y="734646"/>
            <a:ext cx="4572492" cy="5673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02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0094590-E40F-45DA-90CF-ED354CD8CF72}"/>
              </a:ext>
            </a:extLst>
          </p:cNvPr>
          <p:cNvSpPr>
            <a:spLocks noGrp="1" noChangeArrowheads="1"/>
          </p:cNvSpPr>
          <p:nvPr>
            <p:ph type="title"/>
          </p:nvPr>
        </p:nvSpPr>
        <p:spPr>
          <a:xfrm>
            <a:off x="825855" y="734039"/>
            <a:ext cx="3042980" cy="799793"/>
          </a:xfrm>
          <a:ln w="28575">
            <a:solidFill>
              <a:srgbClr val="C00000"/>
            </a:solidFill>
          </a:ln>
        </p:spPr>
        <p:txBody>
          <a:bodyPr/>
          <a:lstStyle/>
          <a:p>
            <a:pPr eaLnBrk="1" hangingPunct="1"/>
            <a:r>
              <a:rPr lang="el-GR" altLang="el-GR" sz="4000" b="1" dirty="0">
                <a:effectLst>
                  <a:outerShdw blurRad="38100" dist="38100" dir="2700000" algn="tl">
                    <a:srgbClr val="000000">
                      <a:alpha val="43137"/>
                    </a:srgbClr>
                  </a:outerShdw>
                </a:effectLst>
              </a:rPr>
              <a:t>Αιμαγγείωμα </a:t>
            </a:r>
          </a:p>
        </p:txBody>
      </p:sp>
      <p:sp>
        <p:nvSpPr>
          <p:cNvPr id="43011" name="Rectangle 3">
            <a:extLst>
              <a:ext uri="{FF2B5EF4-FFF2-40B4-BE49-F238E27FC236}">
                <a16:creationId xmlns:a16="http://schemas.microsoft.com/office/drawing/2014/main" id="{E565A158-5BD6-498F-9B2A-0E9FE820CC4A}"/>
              </a:ext>
            </a:extLst>
          </p:cNvPr>
          <p:cNvSpPr>
            <a:spLocks noGrp="1" noChangeArrowheads="1"/>
          </p:cNvSpPr>
          <p:nvPr>
            <p:ph type="body" sz="half" idx="1"/>
          </p:nvPr>
        </p:nvSpPr>
        <p:spPr>
          <a:xfrm>
            <a:off x="140679" y="2091354"/>
            <a:ext cx="5098896" cy="4543425"/>
          </a:xfrm>
        </p:spPr>
        <p:txBody>
          <a:bodyPr>
            <a:normAutofit/>
          </a:bodyPr>
          <a:lstStyle/>
          <a:p>
            <a:r>
              <a:rPr lang="el-GR" altLang="el-GR" sz="2400" b="1" dirty="0"/>
              <a:t>Η πιο </a:t>
            </a:r>
            <a:r>
              <a:rPr lang="el-GR" altLang="el-GR" sz="2400" b="1" dirty="0">
                <a:solidFill>
                  <a:srgbClr val="C00000"/>
                </a:solidFill>
              </a:rPr>
              <a:t>συχνή </a:t>
            </a:r>
            <a:r>
              <a:rPr lang="el-GR" altLang="el-GR" sz="2400" b="1" dirty="0"/>
              <a:t>αλλοίωση ΣΣ</a:t>
            </a:r>
            <a:r>
              <a:rPr lang="el-GR" altLang="el-GR" sz="2400" dirty="0"/>
              <a:t>, συνήθως τυχαίο εύρημα, </a:t>
            </a:r>
            <a:r>
              <a:rPr lang="el-GR" altLang="el-GR" sz="2400" dirty="0" err="1"/>
              <a:t>ασυμπτωματικό</a:t>
            </a:r>
            <a:r>
              <a:rPr lang="el-GR" altLang="el-GR" sz="2400" dirty="0"/>
              <a:t>  </a:t>
            </a:r>
          </a:p>
          <a:p>
            <a:r>
              <a:rPr lang="el-GR" altLang="el-GR" sz="2400" i="1" dirty="0"/>
              <a:t> </a:t>
            </a:r>
            <a:r>
              <a:rPr lang="en-US" altLang="el-GR" sz="2400" dirty="0">
                <a:latin typeface="Arial Unicode MS" pitchFamily="34" charset="-128"/>
                <a:ea typeface="Arial Unicode MS" pitchFamily="34" charset="-128"/>
              </a:rPr>
              <a:t>⇧</a:t>
            </a:r>
            <a:r>
              <a:rPr lang="en-US" altLang="el-GR" sz="2400" dirty="0"/>
              <a:t> </a:t>
            </a:r>
            <a:r>
              <a:rPr lang="el-GR" altLang="el-GR" sz="2400" dirty="0"/>
              <a:t>συχνότητα με ηλικία </a:t>
            </a:r>
          </a:p>
          <a:p>
            <a:pPr eaLnBrk="1" hangingPunct="1"/>
            <a:r>
              <a:rPr lang="el-GR" altLang="el-GR" sz="2400" dirty="0"/>
              <a:t>Αμαρτωματώδης αλλοίωση: αγγειακοί χώροι διηθούν τον οστικό μυελό μεταξύ των (παχυσμένων) οστικών δοκίδων</a:t>
            </a:r>
            <a:endParaRPr lang="en-US" altLang="el-GR" sz="2400" dirty="0"/>
          </a:p>
          <a:p>
            <a:pPr eaLnBrk="1" hangingPunct="1"/>
            <a:r>
              <a:rPr lang="el-GR" altLang="el-GR" sz="2400" dirty="0"/>
              <a:t>Μονο-πολυεστιακό </a:t>
            </a:r>
            <a:endParaRPr lang="en-US" altLang="el-GR" sz="2400" dirty="0"/>
          </a:p>
        </p:txBody>
      </p:sp>
      <p:pic>
        <p:nvPicPr>
          <p:cNvPr id="9" name="Picture 12" descr="Σχετική εικόνα">
            <a:extLst>
              <a:ext uri="{FF2B5EF4-FFF2-40B4-BE49-F238E27FC236}">
                <a16:creationId xmlns:a16="http://schemas.microsoft.com/office/drawing/2014/main" id="{036D30D8-89FA-4CA3-81AA-4160E3BD8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5317" y="596388"/>
            <a:ext cx="2827214" cy="29899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Αποτέλεσμα εικόνας για polka dot sign vertebral hemangioma">
            <a:extLst>
              <a:ext uri="{FF2B5EF4-FFF2-40B4-BE49-F238E27FC236}">
                <a16:creationId xmlns:a16="http://schemas.microsoft.com/office/drawing/2014/main" id="{3D424E53-E850-4E70-A347-FEB6378C4A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40" r="54622" b="19599"/>
          <a:stretch/>
        </p:blipFill>
        <p:spPr bwMode="auto">
          <a:xfrm>
            <a:off x="5464424" y="3925295"/>
            <a:ext cx="2576264" cy="29701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Αποτέλεσμα εικόνας για polka dot sign vertebral hemangioma">
            <a:extLst>
              <a:ext uri="{FF2B5EF4-FFF2-40B4-BE49-F238E27FC236}">
                <a16:creationId xmlns:a16="http://schemas.microsoft.com/office/drawing/2014/main" id="{8B8E5869-BC30-4896-9F3E-9DFE7865C4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79"/>
          <a:stretch/>
        </p:blipFill>
        <p:spPr bwMode="auto">
          <a:xfrm>
            <a:off x="8117124" y="3925295"/>
            <a:ext cx="2230815" cy="27678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Αποτέλεσμα εικόνας για polka dot, images">
            <a:extLst>
              <a:ext uri="{FF2B5EF4-FFF2-40B4-BE49-F238E27FC236}">
                <a16:creationId xmlns:a16="http://schemas.microsoft.com/office/drawing/2014/main" id="{341339C2-7095-4E9E-AA99-C48F1B1093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09"/>
          <a:stretch/>
        </p:blipFill>
        <p:spPr bwMode="auto">
          <a:xfrm>
            <a:off x="8822186" y="1386349"/>
            <a:ext cx="1266563" cy="1172727"/>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C3A24BFB-9B67-4A74-B1DE-480E3B268D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773" t="33118" r="35931" b="17276"/>
          <a:stretch/>
        </p:blipFill>
        <p:spPr bwMode="auto">
          <a:xfrm>
            <a:off x="10137843" y="376946"/>
            <a:ext cx="1896230" cy="323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Ορθογώνιο 5">
            <a:extLst>
              <a:ext uri="{FF2B5EF4-FFF2-40B4-BE49-F238E27FC236}">
                <a16:creationId xmlns:a16="http://schemas.microsoft.com/office/drawing/2014/main" id="{E62B46D5-6BE5-4A87-809A-6F3ACBE62350}"/>
              </a:ext>
            </a:extLst>
          </p:cNvPr>
          <p:cNvSpPr/>
          <p:nvPr/>
        </p:nvSpPr>
        <p:spPr>
          <a:xfrm>
            <a:off x="10884311" y="2608340"/>
            <a:ext cx="530942" cy="6803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7" name="Picture 8" descr="Αποτέλεσμα εικόνας για κοτλε">
            <a:extLst>
              <a:ext uri="{FF2B5EF4-FFF2-40B4-BE49-F238E27FC236}">
                <a16:creationId xmlns:a16="http://schemas.microsoft.com/office/drawing/2014/main" id="{CC1FBAF6-844D-4A01-8251-CAD9ABA03F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0154196" y="4698674"/>
            <a:ext cx="1972361" cy="19723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F0CF5A-C00B-41EB-85B9-1EBB07EF3D23}"/>
              </a:ext>
            </a:extLst>
          </p:cNvPr>
          <p:cNvSpPr txBox="1"/>
          <p:nvPr/>
        </p:nvSpPr>
        <p:spPr>
          <a:xfrm>
            <a:off x="7906496" y="520120"/>
            <a:ext cx="1938159" cy="461665"/>
          </a:xfrm>
          <a:prstGeom prst="rect">
            <a:avLst/>
          </a:prstGeom>
          <a:solidFill>
            <a:schemeClr val="accent2">
              <a:lumMod val="20000"/>
              <a:lumOff val="80000"/>
            </a:schemeClr>
          </a:solidFill>
        </p:spPr>
        <p:txBody>
          <a:bodyPr wrap="none" rtlCol="0">
            <a:spAutoFit/>
          </a:bodyPr>
          <a:lstStyle/>
          <a:p>
            <a:r>
              <a:rPr lang="en-US" sz="2400" dirty="0"/>
              <a:t>Polka-dot sign</a:t>
            </a:r>
            <a:endParaRPr lang="el-GR" sz="2400" dirty="0"/>
          </a:p>
        </p:txBody>
      </p:sp>
      <p:sp>
        <p:nvSpPr>
          <p:cNvPr id="19" name="TextBox 18">
            <a:extLst>
              <a:ext uri="{FF2B5EF4-FFF2-40B4-BE49-F238E27FC236}">
                <a16:creationId xmlns:a16="http://schemas.microsoft.com/office/drawing/2014/main" id="{6753DA1C-CF5D-4997-96B2-A36FFFA987F0}"/>
              </a:ext>
            </a:extLst>
          </p:cNvPr>
          <p:cNvSpPr txBox="1"/>
          <p:nvPr/>
        </p:nvSpPr>
        <p:spPr>
          <a:xfrm>
            <a:off x="9560984" y="4277021"/>
            <a:ext cx="2989408" cy="461665"/>
          </a:xfrm>
          <a:prstGeom prst="rect">
            <a:avLst/>
          </a:prstGeom>
          <a:solidFill>
            <a:schemeClr val="accent2">
              <a:lumMod val="20000"/>
              <a:lumOff val="80000"/>
            </a:schemeClr>
          </a:solidFill>
        </p:spPr>
        <p:txBody>
          <a:bodyPr wrap="none" rtlCol="0">
            <a:spAutoFit/>
          </a:bodyPr>
          <a:lstStyle/>
          <a:p>
            <a:r>
              <a:rPr lang="en-US" sz="2300" dirty="0"/>
              <a:t>Corduroy sign (</a:t>
            </a:r>
            <a:r>
              <a:rPr lang="el-GR" sz="2300" dirty="0"/>
              <a:t>κοτλέ) </a:t>
            </a:r>
            <a:r>
              <a:rPr lang="en-US" sz="2300" dirty="0"/>
              <a:t> </a:t>
            </a:r>
            <a:endParaRPr lang="el-GR" sz="2300" dirty="0"/>
          </a:p>
        </p:txBody>
      </p:sp>
      <p:cxnSp>
        <p:nvCxnSpPr>
          <p:cNvPr id="10" name="Ευθύγραμμο βέλος σύνδεσης 9">
            <a:extLst>
              <a:ext uri="{FF2B5EF4-FFF2-40B4-BE49-F238E27FC236}">
                <a16:creationId xmlns:a16="http://schemas.microsoft.com/office/drawing/2014/main" id="{DF402787-9BFC-4289-809E-5F86FFA8D4D7}"/>
              </a:ext>
            </a:extLst>
          </p:cNvPr>
          <p:cNvCxnSpPr/>
          <p:nvPr/>
        </p:nvCxnSpPr>
        <p:spPr>
          <a:xfrm>
            <a:off x="6712458" y="1139101"/>
            <a:ext cx="304800" cy="3947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Ευθύγραμμο βέλος σύνδεσης 21">
            <a:extLst>
              <a:ext uri="{FF2B5EF4-FFF2-40B4-BE49-F238E27FC236}">
                <a16:creationId xmlns:a16="http://schemas.microsoft.com/office/drawing/2014/main" id="{17426ECD-47C6-4653-992C-0ECF0A450AC6}"/>
              </a:ext>
            </a:extLst>
          </p:cNvPr>
          <p:cNvCxnSpPr/>
          <p:nvPr/>
        </p:nvCxnSpPr>
        <p:spPr>
          <a:xfrm>
            <a:off x="6060964" y="4951439"/>
            <a:ext cx="304800" cy="3947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Ευθύγραμμο βέλος σύνδεσης 22">
            <a:extLst>
              <a:ext uri="{FF2B5EF4-FFF2-40B4-BE49-F238E27FC236}">
                <a16:creationId xmlns:a16="http://schemas.microsoft.com/office/drawing/2014/main" id="{14F29EEF-78EA-4F8F-97DB-4E90685AA9CF}"/>
              </a:ext>
            </a:extLst>
          </p:cNvPr>
          <p:cNvCxnSpPr/>
          <p:nvPr/>
        </p:nvCxnSpPr>
        <p:spPr>
          <a:xfrm>
            <a:off x="8484828" y="4759111"/>
            <a:ext cx="304800" cy="3947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4" descr="Αποτέλεσμα εικόνας για polka dot sign vertebral hemangioma">
            <a:extLst>
              <a:ext uri="{FF2B5EF4-FFF2-40B4-BE49-F238E27FC236}">
                <a16:creationId xmlns:a16="http://schemas.microsoft.com/office/drawing/2014/main" id="{3DD25582-CA0E-F7EF-477B-6B9E4FE275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40" r="54622" b="19599"/>
          <a:stretch/>
        </p:blipFill>
        <p:spPr bwMode="auto">
          <a:xfrm>
            <a:off x="5316011" y="3608946"/>
            <a:ext cx="2833890" cy="326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377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DBFC34CE-D8FB-F74C-815C-47845210177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011" t="35985" r="61799" b="20323"/>
          <a:stretch/>
        </p:blipFill>
        <p:spPr>
          <a:xfrm>
            <a:off x="2659116" y="394510"/>
            <a:ext cx="4067503" cy="6404982"/>
          </a:xfrm>
          <a:noFill/>
          <a:ln>
            <a:solidFill>
              <a:srgbClr val="FFFF66"/>
            </a:solidFill>
            <a:miter lim="800000"/>
            <a:headEnd/>
            <a:tailEnd/>
          </a:ln>
        </p:spPr>
      </p:pic>
      <p:pic>
        <p:nvPicPr>
          <p:cNvPr id="5" name="Picture 6">
            <a:extLst>
              <a:ext uri="{FF2B5EF4-FFF2-40B4-BE49-F238E27FC236}">
                <a16:creationId xmlns:a16="http://schemas.microsoft.com/office/drawing/2014/main" id="{8A27CA94-21E2-BCA4-3CF3-9FE8150553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043" t="37102" r="10367" b="20323"/>
          <a:stretch/>
        </p:blipFill>
        <p:spPr bwMode="auto">
          <a:xfrm>
            <a:off x="7199586" y="366088"/>
            <a:ext cx="4477406" cy="6461827"/>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3F952307-6ADE-59EC-1B91-052FC511A290}"/>
              </a:ext>
            </a:extLst>
          </p:cNvPr>
          <p:cNvSpPr txBox="1">
            <a:spLocks/>
          </p:cNvSpPr>
          <p:nvPr/>
        </p:nvSpPr>
        <p:spPr>
          <a:xfrm>
            <a:off x="4887071" y="289445"/>
            <a:ext cx="3794474" cy="738461"/>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a:t>Αιμαγγείωμα ΣΣ</a:t>
            </a:r>
            <a:endParaRPr lang="en-US" dirty="0"/>
          </a:p>
        </p:txBody>
      </p:sp>
    </p:spTree>
    <p:extLst>
      <p:ext uri="{BB962C8B-B14F-4D97-AF65-F5344CB8AC3E}">
        <p14:creationId xmlns:p14="http://schemas.microsoft.com/office/powerpoint/2010/main" val="173530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0094590-E40F-45DA-90CF-ED354CD8CF72}"/>
              </a:ext>
            </a:extLst>
          </p:cNvPr>
          <p:cNvSpPr>
            <a:spLocks noGrp="1" noChangeArrowheads="1"/>
          </p:cNvSpPr>
          <p:nvPr>
            <p:ph type="title"/>
          </p:nvPr>
        </p:nvSpPr>
        <p:spPr>
          <a:xfrm>
            <a:off x="1096400" y="917079"/>
            <a:ext cx="3042980" cy="799793"/>
          </a:xfrm>
          <a:ln w="28575">
            <a:solidFill>
              <a:srgbClr val="C00000"/>
            </a:solidFill>
          </a:ln>
        </p:spPr>
        <p:txBody>
          <a:bodyPr/>
          <a:lstStyle/>
          <a:p>
            <a:pPr eaLnBrk="1" hangingPunct="1"/>
            <a:r>
              <a:rPr lang="el-GR" altLang="el-GR" sz="4000" b="1" dirty="0">
                <a:effectLst>
                  <a:outerShdw blurRad="38100" dist="38100" dir="2700000" algn="tl">
                    <a:srgbClr val="000000">
                      <a:alpha val="43137"/>
                    </a:srgbClr>
                  </a:outerShdw>
                </a:effectLst>
              </a:rPr>
              <a:t>Αιμαγγείωμα </a:t>
            </a:r>
          </a:p>
        </p:txBody>
      </p:sp>
      <p:sp>
        <p:nvSpPr>
          <p:cNvPr id="43011" name="Rectangle 3">
            <a:extLst>
              <a:ext uri="{FF2B5EF4-FFF2-40B4-BE49-F238E27FC236}">
                <a16:creationId xmlns:a16="http://schemas.microsoft.com/office/drawing/2014/main" id="{E565A158-5BD6-498F-9B2A-0E9FE820CC4A}"/>
              </a:ext>
            </a:extLst>
          </p:cNvPr>
          <p:cNvSpPr>
            <a:spLocks noGrp="1" noChangeArrowheads="1"/>
          </p:cNvSpPr>
          <p:nvPr>
            <p:ph type="body" sz="half" idx="1"/>
          </p:nvPr>
        </p:nvSpPr>
        <p:spPr>
          <a:xfrm>
            <a:off x="381293" y="2050027"/>
            <a:ext cx="6749741" cy="4543425"/>
          </a:xfrm>
        </p:spPr>
        <p:txBody>
          <a:bodyPr>
            <a:normAutofit/>
          </a:bodyPr>
          <a:lstStyle/>
          <a:p>
            <a:r>
              <a:rPr lang="el-GR" altLang="el-GR" sz="2400" dirty="0"/>
              <a:t>Αγγειακοί χώροι/λίπος/  οίδημα</a:t>
            </a:r>
            <a:endParaRPr lang="en-US" altLang="el-GR" sz="2400" dirty="0"/>
          </a:p>
          <a:p>
            <a:pPr marL="0" indent="0">
              <a:buNone/>
            </a:pPr>
            <a:r>
              <a:rPr lang="el-GR" altLang="el-GR" sz="2400" b="1" u="sng" dirty="0">
                <a:solidFill>
                  <a:srgbClr val="C00000"/>
                </a:solidFill>
                <a:effectLst>
                  <a:outerShdw blurRad="38100" dist="38100" dir="2700000" algn="tl">
                    <a:srgbClr val="000000">
                      <a:alpha val="43137"/>
                    </a:srgbClr>
                  </a:outerShdw>
                </a:effectLst>
              </a:rPr>
              <a:t>Μ</a:t>
            </a:r>
            <a:r>
              <a:rPr lang="en-US" altLang="el-GR" sz="2400" b="1" u="sng" dirty="0">
                <a:solidFill>
                  <a:srgbClr val="C00000"/>
                </a:solidFill>
                <a:effectLst>
                  <a:outerShdw blurRad="38100" dist="38100" dir="2700000" algn="tl">
                    <a:srgbClr val="000000">
                      <a:alpha val="43137"/>
                    </a:srgbClr>
                  </a:outerShdw>
                </a:effectLst>
              </a:rPr>
              <a:t>RI</a:t>
            </a:r>
          </a:p>
          <a:p>
            <a:pPr>
              <a:buFont typeface="Wingdings" panose="05000000000000000000" pitchFamily="2" charset="2"/>
              <a:buChar char="v"/>
            </a:pPr>
            <a:r>
              <a:rPr lang="en-US" altLang="el-GR" sz="2400" b="1" dirty="0"/>
              <a:t>T</a:t>
            </a:r>
            <a:r>
              <a:rPr lang="el-GR" altLang="el-GR" sz="2400" b="1" dirty="0"/>
              <a:t>υπικό</a:t>
            </a:r>
            <a:r>
              <a:rPr lang="el-GR" altLang="el-GR" sz="2400" dirty="0"/>
              <a:t>: </a:t>
            </a:r>
          </a:p>
          <a:p>
            <a:pPr lvl="1"/>
            <a:r>
              <a:rPr lang="el-GR" altLang="el-GR" sz="2000" dirty="0"/>
              <a:t> </a:t>
            </a:r>
            <a:r>
              <a:rPr lang="el-GR" altLang="el-GR" sz="2200" dirty="0"/>
              <a:t>Συχνότερο, ασυμπτωματικό, τυχαιο εύρημα </a:t>
            </a:r>
          </a:p>
          <a:p>
            <a:pPr lvl="1"/>
            <a:r>
              <a:rPr lang="el-GR" altLang="el-GR" sz="2200" dirty="0"/>
              <a:t> Υπερέχει λιπώδες στοιχείο, : ↑ΕΣ Τ1, Τ2</a:t>
            </a:r>
            <a:r>
              <a:rPr lang="en-US" altLang="el-GR" sz="2200" dirty="0"/>
              <a:t>, </a:t>
            </a:r>
            <a:r>
              <a:rPr lang="el-GR" altLang="el-GR" sz="2200" dirty="0"/>
              <a:t>↓</a:t>
            </a:r>
            <a:r>
              <a:rPr lang="en-US" altLang="el-GR" sz="2200" dirty="0"/>
              <a:t>STIR</a:t>
            </a:r>
            <a:endParaRPr lang="el-GR" altLang="el-GR" sz="2200" dirty="0"/>
          </a:p>
          <a:p>
            <a:pPr lvl="1"/>
            <a:r>
              <a:rPr lang="el-GR" altLang="el-GR" sz="2200" dirty="0"/>
              <a:t>Συνήθως πρόσθια στοιχεία</a:t>
            </a:r>
          </a:p>
          <a:p>
            <a:pPr>
              <a:buClr>
                <a:schemeClr val="tx1"/>
              </a:buClr>
              <a:buFont typeface="Wingdings" panose="05000000000000000000" pitchFamily="2" charset="2"/>
              <a:buChar char="v"/>
            </a:pPr>
            <a:r>
              <a:rPr lang="en-US" altLang="el-GR" sz="2400" dirty="0">
                <a:solidFill>
                  <a:schemeClr val="bg2"/>
                </a:solidFill>
              </a:rPr>
              <a:t>“</a:t>
            </a:r>
            <a:r>
              <a:rPr lang="en-US" altLang="el-GR" sz="2400" b="1" dirty="0"/>
              <a:t>A</a:t>
            </a:r>
            <a:r>
              <a:rPr lang="el-GR" altLang="el-GR" sz="2400" b="1" dirty="0"/>
              <a:t>τυπο:</a:t>
            </a:r>
            <a:endParaRPr lang="el-GR" altLang="el-GR" sz="2200" b="1" dirty="0"/>
          </a:p>
          <a:p>
            <a:pPr lvl="1">
              <a:buClr>
                <a:schemeClr val="tx1"/>
              </a:buClr>
            </a:pPr>
            <a:r>
              <a:rPr lang="el-GR" altLang="el-GR" sz="2200" b="1" dirty="0"/>
              <a:t> </a:t>
            </a:r>
            <a:r>
              <a:rPr lang="en-US" altLang="el-GR" sz="2200" b="1" dirty="0"/>
              <a:t> </a:t>
            </a:r>
            <a:r>
              <a:rPr lang="el-GR" altLang="el-GR" sz="2200" dirty="0"/>
              <a:t>υπερέχει αγγειακό στοιχείο: ↑Τ2</a:t>
            </a:r>
            <a:r>
              <a:rPr lang="en-US" altLang="el-GR" sz="2200" dirty="0"/>
              <a:t>,</a:t>
            </a:r>
            <a:r>
              <a:rPr lang="el-GR" altLang="el-GR" sz="2200" dirty="0"/>
              <a:t> ↑</a:t>
            </a:r>
            <a:r>
              <a:rPr lang="en-US" altLang="el-GR" sz="2200" dirty="0"/>
              <a:t> STIR</a:t>
            </a:r>
            <a:endParaRPr lang="el-GR" altLang="el-GR" sz="2200" dirty="0"/>
          </a:p>
          <a:p>
            <a:pPr lvl="1">
              <a:buClr>
                <a:schemeClr val="tx1"/>
              </a:buClr>
            </a:pPr>
            <a:r>
              <a:rPr lang="en-US" altLang="el-GR" sz="2200" b="1" i="1" dirty="0">
                <a:solidFill>
                  <a:srgbClr val="C00000"/>
                </a:solidFill>
              </a:rPr>
              <a:t>SOS: </a:t>
            </a:r>
            <a:r>
              <a:rPr lang="el-GR" altLang="el-GR" sz="2200" b="1" i="1" dirty="0">
                <a:solidFill>
                  <a:srgbClr val="C00000"/>
                </a:solidFill>
              </a:rPr>
              <a:t> δδ μεταστάσεις</a:t>
            </a:r>
            <a:r>
              <a:rPr lang="en-US" altLang="el-GR" sz="2200" b="1" i="1" dirty="0">
                <a:solidFill>
                  <a:srgbClr val="C00000"/>
                </a:solidFill>
              </a:rPr>
              <a:t>, </a:t>
            </a:r>
            <a:r>
              <a:rPr lang="el-GR" altLang="el-GR" sz="2200" b="1" i="1" dirty="0">
                <a:solidFill>
                  <a:srgbClr val="C00000"/>
                </a:solidFill>
              </a:rPr>
              <a:t>μυέλωμα</a:t>
            </a:r>
          </a:p>
          <a:p>
            <a:pPr>
              <a:buFont typeface="Wingdings" panose="05000000000000000000" pitchFamily="2" charset="2"/>
              <a:buChar char="v"/>
            </a:pPr>
            <a:r>
              <a:rPr lang="el-GR" altLang="el-GR" sz="2400" b="1" dirty="0"/>
              <a:t>Επιθετικό: </a:t>
            </a:r>
            <a:r>
              <a:rPr lang="el-GR" altLang="el-GR" sz="2400" dirty="0"/>
              <a:t>συμπτωματικό, </a:t>
            </a:r>
            <a:r>
              <a:rPr lang="en-US" altLang="el-GR" sz="2400" dirty="0"/>
              <a:t>    </a:t>
            </a:r>
            <a:r>
              <a:rPr lang="el-GR" altLang="el-GR" sz="2400" dirty="0"/>
              <a:t> μεγάλο</a:t>
            </a:r>
            <a:endParaRPr lang="en-US" altLang="el-GR" sz="2400" dirty="0"/>
          </a:p>
          <a:p>
            <a:pPr marL="0" indent="0">
              <a:buNone/>
            </a:pPr>
            <a:r>
              <a:rPr lang="en-US" altLang="el-GR" sz="2400" dirty="0"/>
              <a:t>     </a:t>
            </a:r>
            <a:r>
              <a:rPr lang="el-GR" altLang="el-GR" sz="2400" dirty="0" err="1"/>
              <a:t>επισκληρίδια</a:t>
            </a:r>
            <a:r>
              <a:rPr lang="el-GR" altLang="el-GR" sz="2400" dirty="0"/>
              <a:t>, παρασπονδυλική  επέκταση</a:t>
            </a:r>
            <a:endParaRPr lang="en-US" altLang="el-GR" sz="2400" dirty="0"/>
          </a:p>
        </p:txBody>
      </p:sp>
      <p:pic>
        <p:nvPicPr>
          <p:cNvPr id="43012" name="Picture 5">
            <a:extLst>
              <a:ext uri="{FF2B5EF4-FFF2-40B4-BE49-F238E27FC236}">
                <a16:creationId xmlns:a16="http://schemas.microsoft.com/office/drawing/2014/main" id="{FA367F63-285C-443F-9D9C-B8D72EF25A08}"/>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l="16011" t="27670" r="64807" b="20323"/>
          <a:stretch>
            <a:fillRect/>
          </a:stretch>
        </p:blipFill>
        <p:spPr>
          <a:xfrm>
            <a:off x="7026477" y="1898348"/>
            <a:ext cx="2137186" cy="4200675"/>
          </a:xfrm>
          <a:noFill/>
          <a:ln>
            <a:solidFill>
              <a:srgbClr val="FFFF66"/>
            </a:solidFill>
            <a:miter lim="800000"/>
            <a:headEnd/>
            <a:tailEnd/>
          </a:ln>
        </p:spPr>
      </p:pic>
      <p:pic>
        <p:nvPicPr>
          <p:cNvPr id="43013" name="Picture 6">
            <a:extLst>
              <a:ext uri="{FF2B5EF4-FFF2-40B4-BE49-F238E27FC236}">
                <a16:creationId xmlns:a16="http://schemas.microsoft.com/office/drawing/2014/main" id="{F01D81B1-6178-40F7-A5C3-9CD7BCBC1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042" t="37102" r="15042" b="20323"/>
          <a:stretch>
            <a:fillRect/>
          </a:stretch>
        </p:blipFill>
        <p:spPr bwMode="auto">
          <a:xfrm>
            <a:off x="9271818" y="1898349"/>
            <a:ext cx="2333943" cy="4200675"/>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D5F2D51-C09A-41C2-84B6-2C58218E5470}"/>
              </a:ext>
            </a:extLst>
          </p:cNvPr>
          <p:cNvSpPr txBox="1"/>
          <p:nvPr/>
        </p:nvSpPr>
        <p:spPr>
          <a:xfrm>
            <a:off x="8635426" y="1193652"/>
            <a:ext cx="1308692" cy="523220"/>
          </a:xfrm>
          <a:prstGeom prst="rect">
            <a:avLst/>
          </a:prstGeom>
          <a:solidFill>
            <a:schemeClr val="bg2"/>
          </a:solidFill>
          <a:ln>
            <a:solidFill>
              <a:srgbClr val="C00000"/>
            </a:solidFill>
          </a:ln>
        </p:spPr>
        <p:txBody>
          <a:bodyPr wrap="none" rtlCol="0">
            <a:spAutoFit/>
          </a:bodyPr>
          <a:lstStyle/>
          <a:p>
            <a:r>
              <a:rPr lang="el-GR" sz="2800" b="1" dirty="0"/>
              <a:t>Τυπικό </a:t>
            </a:r>
          </a:p>
        </p:txBody>
      </p:sp>
    </p:spTree>
    <p:extLst>
      <p:ext uri="{BB962C8B-B14F-4D97-AF65-F5344CB8AC3E}">
        <p14:creationId xmlns:p14="http://schemas.microsoft.com/office/powerpoint/2010/main" val="3125998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0094590-E40F-45DA-90CF-ED354CD8CF72}"/>
              </a:ext>
            </a:extLst>
          </p:cNvPr>
          <p:cNvSpPr>
            <a:spLocks noGrp="1" noChangeArrowheads="1"/>
          </p:cNvSpPr>
          <p:nvPr>
            <p:ph type="title"/>
          </p:nvPr>
        </p:nvSpPr>
        <p:spPr>
          <a:xfrm>
            <a:off x="875683" y="256529"/>
            <a:ext cx="3042980" cy="799793"/>
          </a:xfrm>
          <a:ln w="28575">
            <a:solidFill>
              <a:srgbClr val="C00000"/>
            </a:solidFill>
          </a:ln>
        </p:spPr>
        <p:txBody>
          <a:bodyPr/>
          <a:lstStyle/>
          <a:p>
            <a:pPr eaLnBrk="1" hangingPunct="1"/>
            <a:r>
              <a:rPr lang="el-GR" altLang="el-GR" sz="4000" b="1" dirty="0">
                <a:effectLst>
                  <a:outerShdw blurRad="38100" dist="38100" dir="2700000" algn="tl">
                    <a:srgbClr val="000000">
                      <a:alpha val="43137"/>
                    </a:srgbClr>
                  </a:outerShdw>
                </a:effectLst>
              </a:rPr>
              <a:t>Αιμαγγείωμα </a:t>
            </a:r>
          </a:p>
        </p:txBody>
      </p:sp>
      <p:sp>
        <p:nvSpPr>
          <p:cNvPr id="43011" name="Rectangle 3">
            <a:extLst>
              <a:ext uri="{FF2B5EF4-FFF2-40B4-BE49-F238E27FC236}">
                <a16:creationId xmlns:a16="http://schemas.microsoft.com/office/drawing/2014/main" id="{E565A158-5BD6-498F-9B2A-0E9FE820CC4A}"/>
              </a:ext>
            </a:extLst>
          </p:cNvPr>
          <p:cNvSpPr>
            <a:spLocks noGrp="1" noChangeArrowheads="1"/>
          </p:cNvSpPr>
          <p:nvPr>
            <p:ph type="body" sz="half" idx="1"/>
          </p:nvPr>
        </p:nvSpPr>
        <p:spPr>
          <a:xfrm>
            <a:off x="704518" y="1190219"/>
            <a:ext cx="8649690" cy="392282"/>
          </a:xfrm>
        </p:spPr>
        <p:txBody>
          <a:bodyPr>
            <a:normAutofit lnSpcReduction="10000"/>
          </a:bodyPr>
          <a:lstStyle/>
          <a:p>
            <a:pPr marL="0" indent="0">
              <a:buNone/>
            </a:pPr>
            <a:r>
              <a:rPr lang="el-GR" altLang="el-GR" sz="2400" b="1" u="sng" dirty="0">
                <a:solidFill>
                  <a:srgbClr val="C00000"/>
                </a:solidFill>
                <a:effectLst>
                  <a:outerShdw blurRad="38100" dist="38100" dir="2700000" algn="tl">
                    <a:srgbClr val="000000">
                      <a:alpha val="43137"/>
                    </a:srgbClr>
                  </a:outerShdw>
                </a:effectLst>
              </a:rPr>
              <a:t>Μ</a:t>
            </a:r>
            <a:r>
              <a:rPr lang="en-US" altLang="el-GR" sz="2400" b="1" u="sng" dirty="0">
                <a:solidFill>
                  <a:srgbClr val="C00000"/>
                </a:solidFill>
                <a:effectLst>
                  <a:outerShdw blurRad="38100" dist="38100" dir="2700000" algn="tl">
                    <a:srgbClr val="000000">
                      <a:alpha val="43137"/>
                    </a:srgbClr>
                  </a:outerShdw>
                </a:effectLst>
              </a:rPr>
              <a:t>RI   </a:t>
            </a:r>
            <a:r>
              <a:rPr lang="en-US" altLang="el-GR" sz="2400" b="1" dirty="0">
                <a:highlight>
                  <a:srgbClr val="FFFF00"/>
                </a:highlight>
              </a:rPr>
              <a:t>T</a:t>
            </a:r>
            <a:r>
              <a:rPr lang="el-GR" altLang="el-GR" sz="2400" b="1" dirty="0">
                <a:highlight>
                  <a:srgbClr val="FFFF00"/>
                </a:highlight>
              </a:rPr>
              <a:t>υπικό</a:t>
            </a:r>
            <a:r>
              <a:rPr lang="el-GR" altLang="el-GR" sz="2400" dirty="0">
                <a:highlight>
                  <a:srgbClr val="FFFF00"/>
                </a:highlight>
              </a:rPr>
              <a:t>: </a:t>
            </a:r>
            <a:r>
              <a:rPr lang="el-GR" altLang="el-GR" sz="2400" dirty="0"/>
              <a:t>υπερέχει λιπώδες στοιχείο</a:t>
            </a:r>
            <a:r>
              <a:rPr lang="en-US" altLang="el-GR" sz="2400" dirty="0"/>
              <a:t>: </a:t>
            </a:r>
            <a:r>
              <a:rPr lang="el-GR" altLang="el-GR" sz="2400" dirty="0"/>
              <a:t>↑ΕΣ Τ1, ↑ΕΣ Τ</a:t>
            </a:r>
            <a:r>
              <a:rPr lang="en-US" altLang="el-GR" sz="2400" dirty="0"/>
              <a:t>2</a:t>
            </a:r>
            <a:r>
              <a:rPr lang="el-GR" altLang="el-GR" sz="2400" dirty="0"/>
              <a:t>,</a:t>
            </a:r>
            <a:r>
              <a:rPr lang="en-US" altLang="el-GR" sz="2400" dirty="0"/>
              <a:t> ↓STIR</a:t>
            </a:r>
          </a:p>
        </p:txBody>
      </p:sp>
      <p:pic>
        <p:nvPicPr>
          <p:cNvPr id="3" name="Picture 2">
            <a:extLst>
              <a:ext uri="{FF2B5EF4-FFF2-40B4-BE49-F238E27FC236}">
                <a16:creationId xmlns:a16="http://schemas.microsoft.com/office/drawing/2014/main" id="{85C05E34-2DE3-C9BB-3EF4-78FFC358EA24}"/>
              </a:ext>
            </a:extLst>
          </p:cNvPr>
          <p:cNvPicPr>
            <a:picLocks noChangeAspect="1"/>
          </p:cNvPicPr>
          <p:nvPr/>
        </p:nvPicPr>
        <p:blipFill>
          <a:blip r:embed="rId2"/>
          <a:stretch>
            <a:fillRect/>
          </a:stretch>
        </p:blipFill>
        <p:spPr>
          <a:xfrm>
            <a:off x="1419525" y="1716398"/>
            <a:ext cx="9668262" cy="5141602"/>
          </a:xfrm>
          <a:prstGeom prst="rect">
            <a:avLst/>
          </a:prstGeom>
        </p:spPr>
      </p:pic>
      <p:cxnSp>
        <p:nvCxnSpPr>
          <p:cNvPr id="8" name="Straight Arrow Connector 7">
            <a:extLst>
              <a:ext uri="{FF2B5EF4-FFF2-40B4-BE49-F238E27FC236}">
                <a16:creationId xmlns:a16="http://schemas.microsoft.com/office/drawing/2014/main" id="{49E82B77-4018-C33E-06CA-EBC64CBE60C4}"/>
              </a:ext>
            </a:extLst>
          </p:cNvPr>
          <p:cNvCxnSpPr>
            <a:cxnSpLocks/>
          </p:cNvCxnSpPr>
          <p:nvPr/>
        </p:nvCxnSpPr>
        <p:spPr>
          <a:xfrm>
            <a:off x="3026979" y="3825766"/>
            <a:ext cx="157655" cy="46143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C895415-FC47-6674-A716-39C7CEC041AF}"/>
              </a:ext>
            </a:extLst>
          </p:cNvPr>
          <p:cNvCxnSpPr>
            <a:cxnSpLocks/>
          </p:cNvCxnSpPr>
          <p:nvPr/>
        </p:nvCxnSpPr>
        <p:spPr>
          <a:xfrm>
            <a:off x="8644759" y="3883067"/>
            <a:ext cx="157655" cy="46143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CD59D22-356C-F405-7919-5BFA5D4F5723}"/>
              </a:ext>
            </a:extLst>
          </p:cNvPr>
          <p:cNvCxnSpPr>
            <a:cxnSpLocks/>
          </p:cNvCxnSpPr>
          <p:nvPr/>
        </p:nvCxnSpPr>
        <p:spPr>
          <a:xfrm>
            <a:off x="5990889" y="3867813"/>
            <a:ext cx="157655" cy="46143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99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0094590-E40F-45DA-90CF-ED354CD8CF72}"/>
              </a:ext>
            </a:extLst>
          </p:cNvPr>
          <p:cNvSpPr>
            <a:spLocks noGrp="1" noChangeArrowheads="1"/>
          </p:cNvSpPr>
          <p:nvPr>
            <p:ph type="title"/>
          </p:nvPr>
        </p:nvSpPr>
        <p:spPr>
          <a:xfrm>
            <a:off x="875683" y="256529"/>
            <a:ext cx="3042980" cy="799793"/>
          </a:xfrm>
          <a:ln w="28575">
            <a:solidFill>
              <a:srgbClr val="C00000"/>
            </a:solidFill>
          </a:ln>
        </p:spPr>
        <p:txBody>
          <a:bodyPr/>
          <a:lstStyle/>
          <a:p>
            <a:pPr eaLnBrk="1" hangingPunct="1"/>
            <a:r>
              <a:rPr lang="el-GR" altLang="el-GR" sz="4000" b="1" dirty="0">
                <a:effectLst>
                  <a:outerShdw blurRad="38100" dist="38100" dir="2700000" algn="tl">
                    <a:srgbClr val="000000">
                      <a:alpha val="43137"/>
                    </a:srgbClr>
                  </a:outerShdw>
                </a:effectLst>
              </a:rPr>
              <a:t>Αιμαγγείωμα </a:t>
            </a:r>
          </a:p>
        </p:txBody>
      </p:sp>
      <p:sp>
        <p:nvSpPr>
          <p:cNvPr id="43011" name="Rectangle 3">
            <a:extLst>
              <a:ext uri="{FF2B5EF4-FFF2-40B4-BE49-F238E27FC236}">
                <a16:creationId xmlns:a16="http://schemas.microsoft.com/office/drawing/2014/main" id="{E565A158-5BD6-498F-9B2A-0E9FE820CC4A}"/>
              </a:ext>
            </a:extLst>
          </p:cNvPr>
          <p:cNvSpPr>
            <a:spLocks noGrp="1" noChangeArrowheads="1"/>
          </p:cNvSpPr>
          <p:nvPr>
            <p:ph type="body" sz="half" idx="1"/>
          </p:nvPr>
        </p:nvSpPr>
        <p:spPr>
          <a:xfrm>
            <a:off x="704517" y="1190219"/>
            <a:ext cx="11655649" cy="882442"/>
          </a:xfrm>
        </p:spPr>
        <p:txBody>
          <a:bodyPr>
            <a:normAutofit/>
          </a:bodyPr>
          <a:lstStyle/>
          <a:p>
            <a:pPr marL="0" indent="0">
              <a:buNone/>
            </a:pPr>
            <a:r>
              <a:rPr lang="el-GR" altLang="el-GR" sz="2400" b="1" u="sng" dirty="0">
                <a:solidFill>
                  <a:srgbClr val="C00000"/>
                </a:solidFill>
                <a:effectLst>
                  <a:outerShdw blurRad="38100" dist="38100" dir="2700000" algn="tl">
                    <a:srgbClr val="000000">
                      <a:alpha val="43137"/>
                    </a:srgbClr>
                  </a:outerShdw>
                </a:effectLst>
              </a:rPr>
              <a:t>Μ</a:t>
            </a:r>
            <a:r>
              <a:rPr lang="en-US" altLang="el-GR" sz="2400" b="1" u="sng" dirty="0">
                <a:effectLst>
                  <a:outerShdw blurRad="38100" dist="38100" dir="2700000" algn="tl">
                    <a:srgbClr val="000000">
                      <a:alpha val="43137"/>
                    </a:srgbClr>
                  </a:outerShdw>
                </a:effectLst>
              </a:rPr>
              <a:t>RI   </a:t>
            </a:r>
            <a:r>
              <a:rPr lang="el-GR" altLang="el-GR" sz="2400" b="1" u="sng" dirty="0">
                <a:effectLst>
                  <a:outerShdw blurRad="38100" dist="38100" dir="2700000" algn="tl">
                    <a:srgbClr val="000000">
                      <a:alpha val="43137"/>
                    </a:srgbClr>
                  </a:outerShdw>
                </a:effectLst>
                <a:highlight>
                  <a:srgbClr val="FFFF00"/>
                </a:highlight>
              </a:rPr>
              <a:t>Ατυπο : </a:t>
            </a:r>
            <a:r>
              <a:rPr lang="el-GR" altLang="el-GR" sz="2400" dirty="0"/>
              <a:t>υπερέχει το  αγγειακο στοιχείο</a:t>
            </a:r>
            <a:r>
              <a:rPr lang="en-US" altLang="el-GR" sz="2400" dirty="0"/>
              <a:t>: ↓</a:t>
            </a:r>
            <a:r>
              <a:rPr lang="el-GR" altLang="el-GR" sz="2400" dirty="0"/>
              <a:t>ΕΣ Τ1, ↑ΕΣ Τ</a:t>
            </a:r>
            <a:r>
              <a:rPr lang="en-US" altLang="el-GR" sz="2400" dirty="0"/>
              <a:t>2</a:t>
            </a:r>
            <a:r>
              <a:rPr lang="el-GR" altLang="el-GR" sz="2400" dirty="0"/>
              <a:t>,</a:t>
            </a:r>
            <a:r>
              <a:rPr lang="en-US" altLang="el-GR" sz="2400" dirty="0"/>
              <a:t> </a:t>
            </a:r>
            <a:r>
              <a:rPr lang="el-GR" altLang="el-GR" sz="2400" dirty="0"/>
              <a:t>↑</a:t>
            </a:r>
            <a:r>
              <a:rPr lang="en-US" altLang="el-GR" sz="2400" dirty="0"/>
              <a:t>STIR</a:t>
            </a:r>
            <a:endParaRPr lang="el-GR" altLang="el-GR" sz="2400" dirty="0"/>
          </a:p>
          <a:p>
            <a:pPr marL="0" indent="0">
              <a:buNone/>
            </a:pPr>
            <a:r>
              <a:rPr lang="el-GR" altLang="el-GR" sz="2400" dirty="0"/>
              <a:t>                         </a:t>
            </a:r>
            <a:r>
              <a:rPr lang="en-US" altLang="el-GR" sz="2400" dirty="0"/>
              <a:t>                                            </a:t>
            </a:r>
            <a:r>
              <a:rPr lang="el-GR" altLang="el-GR" sz="2400" i="1" dirty="0"/>
              <a:t>επιβεβαιωση: </a:t>
            </a:r>
            <a:r>
              <a:rPr lang="en-US" altLang="el-GR" sz="2400" i="1" dirty="0"/>
              <a:t>opposed phase imaging   (DIXON) </a:t>
            </a:r>
            <a:endParaRPr lang="el-GR" altLang="el-GR" sz="2400" i="1" dirty="0"/>
          </a:p>
          <a:p>
            <a:pPr marL="0" indent="0">
              <a:buNone/>
            </a:pPr>
            <a:endParaRPr lang="en-US" altLang="el-GR" sz="2400" dirty="0"/>
          </a:p>
        </p:txBody>
      </p:sp>
      <p:cxnSp>
        <p:nvCxnSpPr>
          <p:cNvPr id="8" name="Straight Arrow Connector 7">
            <a:extLst>
              <a:ext uri="{FF2B5EF4-FFF2-40B4-BE49-F238E27FC236}">
                <a16:creationId xmlns:a16="http://schemas.microsoft.com/office/drawing/2014/main" id="{49E82B77-4018-C33E-06CA-EBC64CBE60C4}"/>
              </a:ext>
            </a:extLst>
          </p:cNvPr>
          <p:cNvCxnSpPr>
            <a:cxnSpLocks/>
          </p:cNvCxnSpPr>
          <p:nvPr/>
        </p:nvCxnSpPr>
        <p:spPr>
          <a:xfrm>
            <a:off x="3026979" y="3825766"/>
            <a:ext cx="157655" cy="46143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C895415-FC47-6674-A716-39C7CEC041AF}"/>
              </a:ext>
            </a:extLst>
          </p:cNvPr>
          <p:cNvCxnSpPr>
            <a:cxnSpLocks/>
          </p:cNvCxnSpPr>
          <p:nvPr/>
        </p:nvCxnSpPr>
        <p:spPr>
          <a:xfrm>
            <a:off x="8644759" y="3883067"/>
            <a:ext cx="157655" cy="46143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CD59D22-356C-F405-7919-5BFA5D4F5723}"/>
              </a:ext>
            </a:extLst>
          </p:cNvPr>
          <p:cNvCxnSpPr>
            <a:cxnSpLocks/>
          </p:cNvCxnSpPr>
          <p:nvPr/>
        </p:nvCxnSpPr>
        <p:spPr>
          <a:xfrm>
            <a:off x="5990889" y="3867813"/>
            <a:ext cx="157655" cy="46143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F7ACDA0-441A-A4C6-F754-D79E6D11C6F8}"/>
              </a:ext>
            </a:extLst>
          </p:cNvPr>
          <p:cNvPicPr>
            <a:picLocks noChangeAspect="1"/>
          </p:cNvPicPr>
          <p:nvPr/>
        </p:nvPicPr>
        <p:blipFill rotWithShape="1">
          <a:blip r:embed="rId2"/>
          <a:srcRect l="818" t="-3183" r="21147" b="15528"/>
          <a:stretch/>
        </p:blipFill>
        <p:spPr>
          <a:xfrm>
            <a:off x="82892" y="1901576"/>
            <a:ext cx="11973648" cy="4885847"/>
          </a:xfrm>
          <a:prstGeom prst="rect">
            <a:avLst/>
          </a:prstGeom>
        </p:spPr>
      </p:pic>
      <p:pic>
        <p:nvPicPr>
          <p:cNvPr id="6" name="Picture 5">
            <a:extLst>
              <a:ext uri="{FF2B5EF4-FFF2-40B4-BE49-F238E27FC236}">
                <a16:creationId xmlns:a16="http://schemas.microsoft.com/office/drawing/2014/main" id="{62A270EB-6275-C025-8824-261D79F76549}"/>
              </a:ext>
            </a:extLst>
          </p:cNvPr>
          <p:cNvPicPr>
            <a:picLocks noChangeAspect="1"/>
          </p:cNvPicPr>
          <p:nvPr/>
        </p:nvPicPr>
        <p:blipFill rotWithShape="1">
          <a:blip r:embed="rId2"/>
          <a:srcRect l="33674" t="87015" r="56461" b="997"/>
          <a:stretch/>
        </p:blipFill>
        <p:spPr>
          <a:xfrm>
            <a:off x="5639835" y="6124398"/>
            <a:ext cx="1017417" cy="407983"/>
          </a:xfrm>
          <a:prstGeom prst="rect">
            <a:avLst/>
          </a:prstGeom>
        </p:spPr>
      </p:pic>
      <p:pic>
        <p:nvPicPr>
          <p:cNvPr id="9" name="Picture 8">
            <a:extLst>
              <a:ext uri="{FF2B5EF4-FFF2-40B4-BE49-F238E27FC236}">
                <a16:creationId xmlns:a16="http://schemas.microsoft.com/office/drawing/2014/main" id="{E5ACEEAC-E788-965D-98EB-5F8C97FB0022}"/>
              </a:ext>
            </a:extLst>
          </p:cNvPr>
          <p:cNvPicPr>
            <a:picLocks noChangeAspect="1"/>
          </p:cNvPicPr>
          <p:nvPr/>
        </p:nvPicPr>
        <p:blipFill rotWithShape="1">
          <a:blip r:embed="rId2"/>
          <a:srcRect l="59176" t="89653" r="30083" b="3244"/>
          <a:stretch/>
        </p:blipFill>
        <p:spPr>
          <a:xfrm>
            <a:off x="9754936" y="6287954"/>
            <a:ext cx="1017417" cy="244427"/>
          </a:xfrm>
          <a:prstGeom prst="rect">
            <a:avLst/>
          </a:prstGeom>
        </p:spPr>
      </p:pic>
      <p:pic>
        <p:nvPicPr>
          <p:cNvPr id="12" name="Picture 11">
            <a:extLst>
              <a:ext uri="{FF2B5EF4-FFF2-40B4-BE49-F238E27FC236}">
                <a16:creationId xmlns:a16="http://schemas.microsoft.com/office/drawing/2014/main" id="{20D00BE7-1981-4617-B801-5E3C207B671E}"/>
              </a:ext>
            </a:extLst>
          </p:cNvPr>
          <p:cNvPicPr>
            <a:picLocks noChangeAspect="1"/>
          </p:cNvPicPr>
          <p:nvPr/>
        </p:nvPicPr>
        <p:blipFill rotWithShape="1">
          <a:blip r:embed="rId2"/>
          <a:srcRect l="7404" t="88726" r="83213"/>
          <a:stretch/>
        </p:blipFill>
        <p:spPr>
          <a:xfrm>
            <a:off x="1695491" y="6193488"/>
            <a:ext cx="974138" cy="407983"/>
          </a:xfrm>
          <a:prstGeom prst="rect">
            <a:avLst/>
          </a:prstGeom>
        </p:spPr>
      </p:pic>
    </p:spTree>
    <p:extLst>
      <p:ext uri="{BB962C8B-B14F-4D97-AF65-F5344CB8AC3E}">
        <p14:creationId xmlns:p14="http://schemas.microsoft.com/office/powerpoint/2010/main" val="1603524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F6AEE-1E65-3640-B620-A62C4A5F005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D011D95-594B-1481-9427-25FBF01ECD4B}"/>
              </a:ext>
            </a:extLst>
          </p:cNvPr>
          <p:cNvPicPr>
            <a:picLocks noGrp="1" noChangeAspect="1"/>
          </p:cNvPicPr>
          <p:nvPr>
            <p:ph idx="1"/>
          </p:nvPr>
        </p:nvPicPr>
        <p:blipFill>
          <a:blip r:embed="rId2"/>
          <a:stretch>
            <a:fillRect/>
          </a:stretch>
        </p:blipFill>
        <p:spPr>
          <a:xfrm>
            <a:off x="1480919" y="-39877"/>
            <a:ext cx="8731980" cy="6563299"/>
          </a:xfrm>
        </p:spPr>
      </p:pic>
      <p:sp>
        <p:nvSpPr>
          <p:cNvPr id="6" name="TextBox 5">
            <a:extLst>
              <a:ext uri="{FF2B5EF4-FFF2-40B4-BE49-F238E27FC236}">
                <a16:creationId xmlns:a16="http://schemas.microsoft.com/office/drawing/2014/main" id="{51C1F7AF-341F-E71C-AD9D-C21C5B29861B}"/>
              </a:ext>
            </a:extLst>
          </p:cNvPr>
          <p:cNvSpPr txBox="1"/>
          <p:nvPr/>
        </p:nvSpPr>
        <p:spPr>
          <a:xfrm>
            <a:off x="2835652" y="6523422"/>
            <a:ext cx="6520696" cy="369332"/>
          </a:xfrm>
          <a:prstGeom prst="rect">
            <a:avLst/>
          </a:prstGeom>
          <a:solidFill>
            <a:schemeClr val="accent2"/>
          </a:solidFill>
        </p:spPr>
        <p:txBody>
          <a:bodyPr wrap="none" rtlCol="0">
            <a:spAutoFit/>
          </a:bodyPr>
          <a:lstStyle/>
          <a:p>
            <a:r>
              <a:rPr lang="el-GR" i="1" dirty="0">
                <a:solidFill>
                  <a:schemeClr val="bg1"/>
                </a:solidFill>
              </a:rPr>
              <a:t>Μαθημα Ανατομιας του Δρ Τουλπ, Ρεμπραντ 1632, Μουσειο Χαγης </a:t>
            </a:r>
            <a:endParaRPr lang="en-US" i="1" dirty="0">
              <a:solidFill>
                <a:schemeClr val="bg1"/>
              </a:solidFill>
            </a:endParaRPr>
          </a:p>
        </p:txBody>
      </p:sp>
    </p:spTree>
    <p:extLst>
      <p:ext uri="{BB962C8B-B14F-4D97-AF65-F5344CB8AC3E}">
        <p14:creationId xmlns:p14="http://schemas.microsoft.com/office/powerpoint/2010/main" val="3400729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426A1290-8962-4E17-BFE4-C1D8E34C14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96" t="7638" r="3492" b="6900"/>
          <a:stretch/>
        </p:blipFill>
        <p:spPr bwMode="auto">
          <a:xfrm>
            <a:off x="1538188" y="1654606"/>
            <a:ext cx="2590031" cy="5187214"/>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a:extLst>
              <a:ext uri="{FF2B5EF4-FFF2-40B4-BE49-F238E27FC236}">
                <a16:creationId xmlns:a16="http://schemas.microsoft.com/office/drawing/2014/main" id="{2AE35071-4E4E-45D9-B19A-6E34E55783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090" t="8998" r="2652" b="7680"/>
          <a:stretch/>
        </p:blipFill>
        <p:spPr bwMode="auto">
          <a:xfrm>
            <a:off x="4907317" y="1657609"/>
            <a:ext cx="2590031" cy="5200391"/>
          </a:xfrm>
          <a:prstGeom prst="rect">
            <a:avLst/>
          </a:prstGeom>
          <a:solidFill>
            <a:schemeClr val="bg2"/>
          </a:solidFill>
          <a:ln w="28575">
            <a:solidFill>
              <a:srgbClr val="C00000"/>
            </a:solidFill>
            <a:miter lim="800000"/>
            <a:headEnd/>
            <a:tailEnd/>
          </a:ln>
          <a:effectLst/>
        </p:spPr>
      </p:pic>
      <p:pic>
        <p:nvPicPr>
          <p:cNvPr id="9" name="Picture 16">
            <a:extLst>
              <a:ext uri="{FF2B5EF4-FFF2-40B4-BE49-F238E27FC236}">
                <a16:creationId xmlns:a16="http://schemas.microsoft.com/office/drawing/2014/main" id="{C8B29427-037E-4D83-B697-456056F6CC99}"/>
              </a:ext>
            </a:extLst>
          </p:cNvPr>
          <p:cNvPicPr>
            <a:picLocks noChangeAspect="1" noChangeArrowheads="1"/>
          </p:cNvPicPr>
          <p:nvPr/>
        </p:nvPicPr>
        <p:blipFill rotWithShape="1">
          <a:blip r:embed="rId4">
            <a:lum bright="6000" contrast="12000"/>
            <a:extLst>
              <a:ext uri="{28A0092B-C50C-407E-A947-70E740481C1C}">
                <a14:useLocalDpi xmlns:a14="http://schemas.microsoft.com/office/drawing/2010/main" val="0"/>
              </a:ext>
            </a:extLst>
          </a:blip>
          <a:srcRect l="36318" r="2346"/>
          <a:stretch/>
        </p:blipFill>
        <p:spPr bwMode="auto">
          <a:xfrm>
            <a:off x="7944330" y="1654606"/>
            <a:ext cx="2277064" cy="4793819"/>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Ευθύγραμμο βέλος σύνδεσης 2">
            <a:extLst>
              <a:ext uri="{FF2B5EF4-FFF2-40B4-BE49-F238E27FC236}">
                <a16:creationId xmlns:a16="http://schemas.microsoft.com/office/drawing/2014/main" id="{DAFCB314-4E2A-40F7-99C9-99F135DC0DCD}"/>
              </a:ext>
            </a:extLst>
          </p:cNvPr>
          <p:cNvCxnSpPr>
            <a:cxnSpLocks/>
          </p:cNvCxnSpPr>
          <p:nvPr/>
        </p:nvCxnSpPr>
        <p:spPr>
          <a:xfrm flipH="1">
            <a:off x="3762232" y="4051515"/>
            <a:ext cx="340885" cy="4719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4F906F2-D608-42E7-AAB0-4F16F671E045}"/>
              </a:ext>
            </a:extLst>
          </p:cNvPr>
          <p:cNvSpPr txBox="1"/>
          <p:nvPr/>
        </p:nvSpPr>
        <p:spPr>
          <a:xfrm>
            <a:off x="7398719" y="6515272"/>
            <a:ext cx="4286366" cy="369332"/>
          </a:xfrm>
          <a:prstGeom prst="rect">
            <a:avLst/>
          </a:prstGeom>
          <a:solidFill>
            <a:schemeClr val="bg2"/>
          </a:solidFill>
          <a:ln>
            <a:solidFill>
              <a:srgbClr val="C00000"/>
            </a:solidFill>
          </a:ln>
        </p:spPr>
        <p:txBody>
          <a:bodyPr wrap="none" rtlCol="0">
            <a:spAutoFit/>
          </a:bodyPr>
          <a:lstStyle/>
          <a:p>
            <a:r>
              <a:rPr lang="el-GR" dirty="0"/>
              <a:t>Γυναίκα 18 ετών, προσήλθε με παραπληγία</a:t>
            </a:r>
          </a:p>
        </p:txBody>
      </p:sp>
      <p:sp>
        <p:nvSpPr>
          <p:cNvPr id="5" name="Rectangle 3">
            <a:extLst>
              <a:ext uri="{FF2B5EF4-FFF2-40B4-BE49-F238E27FC236}">
                <a16:creationId xmlns:a16="http://schemas.microsoft.com/office/drawing/2014/main" id="{877459FF-73E5-A3EB-A995-12EA1690F493}"/>
              </a:ext>
            </a:extLst>
          </p:cNvPr>
          <p:cNvSpPr txBox="1">
            <a:spLocks noChangeArrowheads="1"/>
          </p:cNvSpPr>
          <p:nvPr/>
        </p:nvSpPr>
        <p:spPr>
          <a:xfrm>
            <a:off x="77780" y="573398"/>
            <a:ext cx="12036440" cy="3922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GR" altLang="el-GR" b="1" dirty="0">
                <a:highlight>
                  <a:srgbClr val="FFFF00"/>
                </a:highlight>
              </a:rPr>
              <a:t>Επιθετικο Αιμαγγειωμα </a:t>
            </a:r>
            <a:r>
              <a:rPr lang="el-GR" altLang="el-GR" b="1" dirty="0"/>
              <a:t>:  </a:t>
            </a:r>
          </a:p>
          <a:p>
            <a:pPr marL="0" indent="0">
              <a:buFont typeface="Arial" panose="020B0604020202020204" pitchFamily="34" charset="0"/>
              <a:buNone/>
            </a:pPr>
            <a:r>
              <a:rPr lang="el-GR" altLang="el-GR" sz="2400" b="1" dirty="0"/>
              <a:t> </a:t>
            </a:r>
            <a:r>
              <a:rPr lang="el-GR" altLang="el-GR" sz="2400" dirty="0"/>
              <a:t>σπάνιο , μεγαλο- καταλαμβανει τον σπόνδυλο,  με επισκληριδια + παρασπονδυλική επέκταση</a:t>
            </a:r>
            <a:endParaRPr lang="en-US" altLang="el-GR" sz="2400" dirty="0"/>
          </a:p>
        </p:txBody>
      </p:sp>
      <p:cxnSp>
        <p:nvCxnSpPr>
          <p:cNvPr id="14" name="Ευθύγραμμο βέλος σύνδεσης 2">
            <a:extLst>
              <a:ext uri="{FF2B5EF4-FFF2-40B4-BE49-F238E27FC236}">
                <a16:creationId xmlns:a16="http://schemas.microsoft.com/office/drawing/2014/main" id="{2043EAE7-624C-A76E-64E8-0911924244DC}"/>
              </a:ext>
            </a:extLst>
          </p:cNvPr>
          <p:cNvCxnSpPr>
            <a:cxnSpLocks/>
          </p:cNvCxnSpPr>
          <p:nvPr/>
        </p:nvCxnSpPr>
        <p:spPr>
          <a:xfrm flipH="1">
            <a:off x="3410135" y="3229868"/>
            <a:ext cx="313559" cy="46930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Ευθύγραμμο βέλος σύνδεσης 2">
            <a:extLst>
              <a:ext uri="{FF2B5EF4-FFF2-40B4-BE49-F238E27FC236}">
                <a16:creationId xmlns:a16="http://schemas.microsoft.com/office/drawing/2014/main" id="{741C26B3-6D83-76AE-E7A2-40B16F507B54}"/>
              </a:ext>
            </a:extLst>
          </p:cNvPr>
          <p:cNvCxnSpPr/>
          <p:nvPr/>
        </p:nvCxnSpPr>
        <p:spPr>
          <a:xfrm>
            <a:off x="5929586" y="3180038"/>
            <a:ext cx="0" cy="5689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Ευθύγραμμο βέλος σύνδεσης 2">
            <a:extLst>
              <a:ext uri="{FF2B5EF4-FFF2-40B4-BE49-F238E27FC236}">
                <a16:creationId xmlns:a16="http://schemas.microsoft.com/office/drawing/2014/main" id="{6092377D-4580-427A-0F7E-A954EA83BCAA}"/>
              </a:ext>
            </a:extLst>
          </p:cNvPr>
          <p:cNvCxnSpPr>
            <a:cxnSpLocks/>
          </p:cNvCxnSpPr>
          <p:nvPr/>
        </p:nvCxnSpPr>
        <p:spPr>
          <a:xfrm flipH="1">
            <a:off x="6638297" y="3410510"/>
            <a:ext cx="313559" cy="46930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Ευθύγραμμο βέλος σύνδεσης 2">
            <a:extLst>
              <a:ext uri="{FF2B5EF4-FFF2-40B4-BE49-F238E27FC236}">
                <a16:creationId xmlns:a16="http://schemas.microsoft.com/office/drawing/2014/main" id="{EC22DFE4-6C54-E35D-1C47-E5BE7B267C7A}"/>
              </a:ext>
            </a:extLst>
          </p:cNvPr>
          <p:cNvCxnSpPr/>
          <p:nvPr/>
        </p:nvCxnSpPr>
        <p:spPr>
          <a:xfrm>
            <a:off x="2692400" y="3390151"/>
            <a:ext cx="0" cy="5689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Ευθύγραμμο βέλος σύνδεσης 2">
            <a:extLst>
              <a:ext uri="{FF2B5EF4-FFF2-40B4-BE49-F238E27FC236}">
                <a16:creationId xmlns:a16="http://schemas.microsoft.com/office/drawing/2014/main" id="{465CF1E9-3765-9A72-B85F-010E3E621D36}"/>
              </a:ext>
            </a:extLst>
          </p:cNvPr>
          <p:cNvCxnSpPr>
            <a:cxnSpLocks/>
          </p:cNvCxnSpPr>
          <p:nvPr/>
        </p:nvCxnSpPr>
        <p:spPr>
          <a:xfrm flipH="1">
            <a:off x="7209511" y="3748998"/>
            <a:ext cx="340885" cy="4719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Ευθύγραμμο βέλος σύνδεσης 2">
            <a:extLst>
              <a:ext uri="{FF2B5EF4-FFF2-40B4-BE49-F238E27FC236}">
                <a16:creationId xmlns:a16="http://schemas.microsoft.com/office/drawing/2014/main" id="{995201BD-861A-763F-2CC5-D2493DCD8CFA}"/>
              </a:ext>
            </a:extLst>
          </p:cNvPr>
          <p:cNvCxnSpPr>
            <a:cxnSpLocks/>
          </p:cNvCxnSpPr>
          <p:nvPr/>
        </p:nvCxnSpPr>
        <p:spPr>
          <a:xfrm flipH="1">
            <a:off x="9862062" y="3785871"/>
            <a:ext cx="340885" cy="4719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Ευθύγραμμο βέλος σύνδεσης 2">
            <a:extLst>
              <a:ext uri="{FF2B5EF4-FFF2-40B4-BE49-F238E27FC236}">
                <a16:creationId xmlns:a16="http://schemas.microsoft.com/office/drawing/2014/main" id="{03E50B45-2953-95F8-4AEA-E9046DF8E7DB}"/>
              </a:ext>
            </a:extLst>
          </p:cNvPr>
          <p:cNvCxnSpPr>
            <a:cxnSpLocks/>
          </p:cNvCxnSpPr>
          <p:nvPr/>
        </p:nvCxnSpPr>
        <p:spPr>
          <a:xfrm flipH="1">
            <a:off x="9541902" y="3205330"/>
            <a:ext cx="313559" cy="46930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
            <a:extLst>
              <a:ext uri="{FF2B5EF4-FFF2-40B4-BE49-F238E27FC236}">
                <a16:creationId xmlns:a16="http://schemas.microsoft.com/office/drawing/2014/main" id="{89622939-F1BC-E981-81CD-26955B5EA43B}"/>
              </a:ext>
            </a:extLst>
          </p:cNvPr>
          <p:cNvCxnSpPr/>
          <p:nvPr/>
        </p:nvCxnSpPr>
        <p:spPr>
          <a:xfrm>
            <a:off x="8814675" y="3180038"/>
            <a:ext cx="0" cy="5689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596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0C2E9E19-A2AB-AAE1-29AB-1271EAAB94ED}"/>
              </a:ext>
            </a:extLst>
          </p:cNvPr>
          <p:cNvPicPr>
            <a:picLocks noGrp="1" noChangeAspect="1"/>
          </p:cNvPicPr>
          <p:nvPr>
            <p:ph idx="1"/>
          </p:nvPr>
        </p:nvPicPr>
        <p:blipFill rotWithShape="1">
          <a:blip r:embed="rId2"/>
          <a:srcRect t="18936" b="7172"/>
          <a:stretch/>
        </p:blipFill>
        <p:spPr>
          <a:xfrm>
            <a:off x="162695" y="1690688"/>
            <a:ext cx="11332249" cy="5018456"/>
          </a:xfrm>
        </p:spPr>
      </p:pic>
      <p:sp>
        <p:nvSpPr>
          <p:cNvPr id="16" name="TextBox 15">
            <a:extLst>
              <a:ext uri="{FF2B5EF4-FFF2-40B4-BE49-F238E27FC236}">
                <a16:creationId xmlns:a16="http://schemas.microsoft.com/office/drawing/2014/main" id="{4BCC7B8D-E18E-1807-1A07-136BD37EFF72}"/>
              </a:ext>
            </a:extLst>
          </p:cNvPr>
          <p:cNvSpPr txBox="1"/>
          <p:nvPr/>
        </p:nvSpPr>
        <p:spPr>
          <a:xfrm>
            <a:off x="283160" y="1968715"/>
            <a:ext cx="490840" cy="461665"/>
          </a:xfrm>
          <a:prstGeom prst="rect">
            <a:avLst/>
          </a:prstGeom>
          <a:noFill/>
        </p:spPr>
        <p:txBody>
          <a:bodyPr wrap="none" rtlCol="0">
            <a:spAutoFit/>
          </a:bodyPr>
          <a:lstStyle/>
          <a:p>
            <a:r>
              <a:rPr lang="en-US" sz="2400" dirty="0">
                <a:solidFill>
                  <a:schemeClr val="bg1"/>
                </a:solidFill>
              </a:rPr>
              <a:t>T1</a:t>
            </a:r>
          </a:p>
        </p:txBody>
      </p:sp>
      <p:sp>
        <p:nvSpPr>
          <p:cNvPr id="17" name="TextBox 16">
            <a:extLst>
              <a:ext uri="{FF2B5EF4-FFF2-40B4-BE49-F238E27FC236}">
                <a16:creationId xmlns:a16="http://schemas.microsoft.com/office/drawing/2014/main" id="{D131B745-821D-ACC2-EE58-CB3925CB289F}"/>
              </a:ext>
            </a:extLst>
          </p:cNvPr>
          <p:cNvSpPr txBox="1"/>
          <p:nvPr/>
        </p:nvSpPr>
        <p:spPr>
          <a:xfrm>
            <a:off x="8889051" y="2100334"/>
            <a:ext cx="490840" cy="461665"/>
          </a:xfrm>
          <a:prstGeom prst="rect">
            <a:avLst/>
          </a:prstGeom>
          <a:noFill/>
        </p:spPr>
        <p:txBody>
          <a:bodyPr wrap="none" rtlCol="0">
            <a:spAutoFit/>
          </a:bodyPr>
          <a:lstStyle/>
          <a:p>
            <a:r>
              <a:rPr lang="en-US" sz="2400" dirty="0">
                <a:solidFill>
                  <a:schemeClr val="bg1"/>
                </a:solidFill>
              </a:rPr>
              <a:t>T1</a:t>
            </a:r>
          </a:p>
        </p:txBody>
      </p:sp>
      <p:sp>
        <p:nvSpPr>
          <p:cNvPr id="18" name="TextBox 17">
            <a:extLst>
              <a:ext uri="{FF2B5EF4-FFF2-40B4-BE49-F238E27FC236}">
                <a16:creationId xmlns:a16="http://schemas.microsoft.com/office/drawing/2014/main" id="{BD163756-74C6-841E-9065-B3AED50D5BCE}"/>
              </a:ext>
            </a:extLst>
          </p:cNvPr>
          <p:cNvSpPr txBox="1"/>
          <p:nvPr/>
        </p:nvSpPr>
        <p:spPr>
          <a:xfrm>
            <a:off x="6056045" y="1968853"/>
            <a:ext cx="717953" cy="461665"/>
          </a:xfrm>
          <a:prstGeom prst="rect">
            <a:avLst/>
          </a:prstGeom>
          <a:noFill/>
        </p:spPr>
        <p:txBody>
          <a:bodyPr wrap="none" rtlCol="0">
            <a:spAutoFit/>
          </a:bodyPr>
          <a:lstStyle/>
          <a:p>
            <a:r>
              <a:rPr lang="en-US" sz="2400" dirty="0">
                <a:solidFill>
                  <a:schemeClr val="bg1"/>
                </a:solidFill>
              </a:rPr>
              <a:t>STIR</a:t>
            </a:r>
          </a:p>
        </p:txBody>
      </p:sp>
      <p:sp>
        <p:nvSpPr>
          <p:cNvPr id="19" name="TextBox 18">
            <a:extLst>
              <a:ext uri="{FF2B5EF4-FFF2-40B4-BE49-F238E27FC236}">
                <a16:creationId xmlns:a16="http://schemas.microsoft.com/office/drawing/2014/main" id="{565C2E39-1D13-B730-FC4B-8A407710C445}"/>
              </a:ext>
            </a:extLst>
          </p:cNvPr>
          <p:cNvSpPr txBox="1"/>
          <p:nvPr/>
        </p:nvSpPr>
        <p:spPr>
          <a:xfrm>
            <a:off x="3213396" y="1968714"/>
            <a:ext cx="490840" cy="461665"/>
          </a:xfrm>
          <a:prstGeom prst="rect">
            <a:avLst/>
          </a:prstGeom>
          <a:noFill/>
        </p:spPr>
        <p:txBody>
          <a:bodyPr wrap="none" rtlCol="0">
            <a:spAutoFit/>
          </a:bodyPr>
          <a:lstStyle/>
          <a:p>
            <a:r>
              <a:rPr lang="en-US" sz="2400" dirty="0">
                <a:solidFill>
                  <a:schemeClr val="bg1"/>
                </a:solidFill>
              </a:rPr>
              <a:t>T2</a:t>
            </a:r>
          </a:p>
        </p:txBody>
      </p:sp>
      <p:sp>
        <p:nvSpPr>
          <p:cNvPr id="3" name="Title 2">
            <a:extLst>
              <a:ext uri="{FF2B5EF4-FFF2-40B4-BE49-F238E27FC236}">
                <a16:creationId xmlns:a16="http://schemas.microsoft.com/office/drawing/2014/main" id="{32A566C1-3BE3-DF96-4BD3-4D75DBB61203}"/>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500875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570B1-4F15-11E9-77FB-81524FBAF83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4150656-4D6A-2AF2-7B32-73B6BCBEB9F7}"/>
              </a:ext>
            </a:extLst>
          </p:cNvPr>
          <p:cNvSpPr>
            <a:spLocks noGrp="1"/>
          </p:cNvSpPr>
          <p:nvPr>
            <p:ph type="body" sz="half" idx="1"/>
          </p:nvPr>
        </p:nvSpPr>
        <p:spPr/>
        <p:txBody>
          <a:bodyPr/>
          <a:lstStyle/>
          <a:p>
            <a:endParaRPr lang="en-US" dirty="0"/>
          </a:p>
        </p:txBody>
      </p:sp>
      <p:sp>
        <p:nvSpPr>
          <p:cNvPr id="4" name="Content Placeholder 3">
            <a:extLst>
              <a:ext uri="{FF2B5EF4-FFF2-40B4-BE49-F238E27FC236}">
                <a16:creationId xmlns:a16="http://schemas.microsoft.com/office/drawing/2014/main" id="{102191E1-7330-5161-74E4-8E6BB22D9630}"/>
              </a:ext>
            </a:extLst>
          </p:cNvPr>
          <p:cNvSpPr>
            <a:spLocks noGrp="1"/>
          </p:cNvSpPr>
          <p:nvPr>
            <p:ph sz="quarter" idx="2"/>
          </p:nvPr>
        </p:nvSpPr>
        <p:spPr/>
        <p:txBody>
          <a:bodyPr/>
          <a:lstStyle/>
          <a:p>
            <a:endParaRPr lang="en-US"/>
          </a:p>
        </p:txBody>
      </p:sp>
      <p:sp>
        <p:nvSpPr>
          <p:cNvPr id="5" name="Content Placeholder 4">
            <a:extLst>
              <a:ext uri="{FF2B5EF4-FFF2-40B4-BE49-F238E27FC236}">
                <a16:creationId xmlns:a16="http://schemas.microsoft.com/office/drawing/2014/main" id="{86C1379F-B771-F177-3541-832A4CE9CFC9}"/>
              </a:ext>
            </a:extLst>
          </p:cNvPr>
          <p:cNvSpPr>
            <a:spLocks noGrp="1"/>
          </p:cNvSpPr>
          <p:nvPr>
            <p:ph sz="quarter" idx="3"/>
          </p:nvPr>
        </p:nvSpPr>
        <p:spPr/>
        <p:txBody>
          <a:bodyPr/>
          <a:lstStyle/>
          <a:p>
            <a:endParaRPr lang="en-US"/>
          </a:p>
        </p:txBody>
      </p:sp>
      <p:pic>
        <p:nvPicPr>
          <p:cNvPr id="7" name="Picture 6">
            <a:extLst>
              <a:ext uri="{FF2B5EF4-FFF2-40B4-BE49-F238E27FC236}">
                <a16:creationId xmlns:a16="http://schemas.microsoft.com/office/drawing/2014/main" id="{0E8A09B5-E1AF-F810-1202-20E081EA6614}"/>
              </a:ext>
            </a:extLst>
          </p:cNvPr>
          <p:cNvPicPr>
            <a:picLocks noChangeAspect="1"/>
          </p:cNvPicPr>
          <p:nvPr/>
        </p:nvPicPr>
        <p:blipFill>
          <a:blip r:embed="rId2"/>
          <a:stretch>
            <a:fillRect/>
          </a:stretch>
        </p:blipFill>
        <p:spPr>
          <a:xfrm>
            <a:off x="1781225" y="1059096"/>
            <a:ext cx="7899678" cy="4739807"/>
          </a:xfrm>
          <a:prstGeom prst="rect">
            <a:avLst/>
          </a:prstGeom>
        </p:spPr>
      </p:pic>
    </p:spTree>
    <p:extLst>
      <p:ext uri="{BB962C8B-B14F-4D97-AF65-F5344CB8AC3E}">
        <p14:creationId xmlns:p14="http://schemas.microsoft.com/office/powerpoint/2010/main" val="665879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P1010013">
            <a:extLst>
              <a:ext uri="{FF2B5EF4-FFF2-40B4-BE49-F238E27FC236}">
                <a16:creationId xmlns:a16="http://schemas.microsoft.com/office/drawing/2014/main" id="{F0EF1867-5477-46B5-B622-D0C4063A36E5}"/>
              </a:ext>
            </a:extLst>
          </p:cNvPr>
          <p:cNvPicPr>
            <a:picLocks noChangeAspect="1" noChangeArrowheads="1"/>
          </p:cNvPicPr>
          <p:nvPr/>
        </p:nvPicPr>
        <p:blipFill>
          <a:blip r:embed="rId2" cstate="print"/>
          <a:srcRect l="6496" t="11073" r="17323"/>
          <a:stretch>
            <a:fillRect/>
          </a:stretch>
        </p:blipFill>
        <p:spPr bwMode="auto">
          <a:xfrm>
            <a:off x="4649132" y="1127875"/>
            <a:ext cx="3228737" cy="5623801"/>
          </a:xfrm>
          <a:prstGeom prst="rect">
            <a:avLst/>
          </a:prstGeom>
          <a:noFill/>
          <a:ln w="38100">
            <a:solidFill>
              <a:srgbClr val="00FFFF"/>
            </a:solidFill>
            <a:miter lim="800000"/>
            <a:headEnd/>
            <a:tailEnd/>
          </a:ln>
        </p:spPr>
      </p:pic>
      <p:sp>
        <p:nvSpPr>
          <p:cNvPr id="3" name="Τίτλος 2">
            <a:extLst>
              <a:ext uri="{FF2B5EF4-FFF2-40B4-BE49-F238E27FC236}">
                <a16:creationId xmlns:a16="http://schemas.microsoft.com/office/drawing/2014/main" id="{AB7E9927-93DB-44F3-823C-707E03F80B54}"/>
              </a:ext>
            </a:extLst>
          </p:cNvPr>
          <p:cNvSpPr>
            <a:spLocks noGrp="1"/>
          </p:cNvSpPr>
          <p:nvPr>
            <p:ph type="title"/>
          </p:nvPr>
        </p:nvSpPr>
        <p:spPr/>
        <p:txBody>
          <a:bodyPr/>
          <a:lstStyle/>
          <a:p>
            <a:endParaRPr lang="el-GR"/>
          </a:p>
        </p:txBody>
      </p:sp>
    </p:spTree>
    <p:extLst>
      <p:ext uri="{BB962C8B-B14F-4D97-AF65-F5344CB8AC3E}">
        <p14:creationId xmlns:p14="http://schemas.microsoft.com/office/powerpoint/2010/main" val="470630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P1010013">
            <a:extLst>
              <a:ext uri="{FF2B5EF4-FFF2-40B4-BE49-F238E27FC236}">
                <a16:creationId xmlns:a16="http://schemas.microsoft.com/office/drawing/2014/main" id="{F0EF1867-5477-46B5-B622-D0C4063A36E5}"/>
              </a:ext>
            </a:extLst>
          </p:cNvPr>
          <p:cNvPicPr>
            <a:picLocks noChangeAspect="1" noChangeArrowheads="1"/>
          </p:cNvPicPr>
          <p:nvPr/>
        </p:nvPicPr>
        <p:blipFill>
          <a:blip r:embed="rId2" cstate="print"/>
          <a:srcRect l="6496" t="11073" r="17323"/>
          <a:stretch>
            <a:fillRect/>
          </a:stretch>
        </p:blipFill>
        <p:spPr bwMode="auto">
          <a:xfrm>
            <a:off x="908405" y="1044747"/>
            <a:ext cx="3228737" cy="5623801"/>
          </a:xfrm>
          <a:prstGeom prst="rect">
            <a:avLst/>
          </a:prstGeom>
          <a:noFill/>
          <a:ln w="38100">
            <a:solidFill>
              <a:srgbClr val="00FFFF"/>
            </a:solidFill>
            <a:miter lim="800000"/>
            <a:headEnd/>
            <a:tailEnd/>
          </a:ln>
        </p:spPr>
      </p:pic>
      <p:sp>
        <p:nvSpPr>
          <p:cNvPr id="5" name="Τίτλος 1">
            <a:extLst>
              <a:ext uri="{FF2B5EF4-FFF2-40B4-BE49-F238E27FC236}">
                <a16:creationId xmlns:a16="http://schemas.microsoft.com/office/drawing/2014/main" id="{7D4C4EBB-0CDB-48B8-903A-4FCF82B6127F}"/>
              </a:ext>
            </a:extLst>
          </p:cNvPr>
          <p:cNvSpPr>
            <a:spLocks noGrp="1"/>
          </p:cNvSpPr>
          <p:nvPr>
            <p:ph type="title"/>
          </p:nvPr>
        </p:nvSpPr>
        <p:spPr>
          <a:xfrm>
            <a:off x="4038233" y="189452"/>
            <a:ext cx="3369878" cy="1325563"/>
          </a:xfrm>
          <a:solidFill>
            <a:schemeClr val="tx1"/>
          </a:solidFill>
        </p:spPr>
        <p:txBody>
          <a:bodyPr/>
          <a:lstStyle/>
          <a:p>
            <a:r>
              <a:rPr lang="el-GR" dirty="0" err="1">
                <a:solidFill>
                  <a:schemeClr val="bg1"/>
                </a:solidFill>
              </a:rPr>
              <a:t>Εγχόνδρωμα</a:t>
            </a:r>
            <a:r>
              <a:rPr lang="el-GR" dirty="0">
                <a:solidFill>
                  <a:schemeClr val="bg1"/>
                </a:solidFill>
              </a:rPr>
              <a:t>  </a:t>
            </a:r>
          </a:p>
        </p:txBody>
      </p:sp>
    </p:spTree>
    <p:extLst>
      <p:ext uri="{BB962C8B-B14F-4D97-AF65-F5344CB8AC3E}">
        <p14:creationId xmlns:p14="http://schemas.microsoft.com/office/powerpoint/2010/main" val="328817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6C964B-0584-4358-9738-FE207CE0B4D1}"/>
              </a:ext>
            </a:extLst>
          </p:cNvPr>
          <p:cNvSpPr>
            <a:spLocks noGrp="1"/>
          </p:cNvSpPr>
          <p:nvPr>
            <p:ph type="title"/>
          </p:nvPr>
        </p:nvSpPr>
        <p:spPr>
          <a:xfrm>
            <a:off x="3955832" y="106324"/>
            <a:ext cx="4049110" cy="1325563"/>
          </a:xfrm>
          <a:solidFill>
            <a:schemeClr val="tx1"/>
          </a:solidFill>
        </p:spPr>
        <p:txBody>
          <a:bodyPr/>
          <a:lstStyle/>
          <a:p>
            <a:r>
              <a:rPr lang="el-GR" dirty="0" err="1">
                <a:solidFill>
                  <a:schemeClr val="bg1"/>
                </a:solidFill>
              </a:rPr>
              <a:t>Χονδροσάρκωμα</a:t>
            </a:r>
            <a:r>
              <a:rPr lang="el-GR" dirty="0">
                <a:solidFill>
                  <a:schemeClr val="bg1"/>
                </a:solidFill>
              </a:rPr>
              <a:t> </a:t>
            </a:r>
          </a:p>
        </p:txBody>
      </p:sp>
      <p:pic>
        <p:nvPicPr>
          <p:cNvPr id="5" name="Content Placeholder 4">
            <a:extLst>
              <a:ext uri="{FF2B5EF4-FFF2-40B4-BE49-F238E27FC236}">
                <a16:creationId xmlns:a16="http://schemas.microsoft.com/office/drawing/2014/main" id="{4447C95C-86FC-8CD4-B2E5-639CC84D61BB}"/>
              </a:ext>
            </a:extLst>
          </p:cNvPr>
          <p:cNvPicPr>
            <a:picLocks noGrp="1" noChangeAspect="1"/>
          </p:cNvPicPr>
          <p:nvPr>
            <p:ph idx="1"/>
          </p:nvPr>
        </p:nvPicPr>
        <p:blipFill rotWithShape="1">
          <a:blip r:embed="rId2"/>
          <a:srcRect r="6963"/>
          <a:stretch/>
        </p:blipFill>
        <p:spPr>
          <a:xfrm>
            <a:off x="3363311" y="1187472"/>
            <a:ext cx="5055476" cy="5595178"/>
          </a:xfrm>
        </p:spPr>
      </p:pic>
    </p:spTree>
    <p:extLst>
      <p:ext uri="{BB962C8B-B14F-4D97-AF65-F5344CB8AC3E}">
        <p14:creationId xmlns:p14="http://schemas.microsoft.com/office/powerpoint/2010/main" val="90389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B7938-9641-1A77-4CEB-03C878BE462D}"/>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E90E549B-D670-3409-4B89-4D07330B7999}"/>
              </a:ext>
            </a:extLst>
          </p:cNvPr>
          <p:cNvPicPr>
            <a:picLocks noChangeAspect="1"/>
          </p:cNvPicPr>
          <p:nvPr/>
        </p:nvPicPr>
        <p:blipFill>
          <a:blip r:embed="rId2"/>
          <a:stretch>
            <a:fillRect/>
          </a:stretch>
        </p:blipFill>
        <p:spPr>
          <a:xfrm>
            <a:off x="7994921" y="3154280"/>
            <a:ext cx="4037922" cy="3462641"/>
          </a:xfrm>
          <a:prstGeom prst="rect">
            <a:avLst/>
          </a:prstGeom>
        </p:spPr>
      </p:pic>
      <p:pic>
        <p:nvPicPr>
          <p:cNvPr id="8" name="Content Placeholder 4">
            <a:extLst>
              <a:ext uri="{FF2B5EF4-FFF2-40B4-BE49-F238E27FC236}">
                <a16:creationId xmlns:a16="http://schemas.microsoft.com/office/drawing/2014/main" id="{36F3AC0D-12DD-BDD0-1B6E-BC7BFF790BCE}"/>
              </a:ext>
            </a:extLst>
          </p:cNvPr>
          <p:cNvPicPr>
            <a:picLocks noChangeAspect="1"/>
          </p:cNvPicPr>
          <p:nvPr/>
        </p:nvPicPr>
        <p:blipFill rotWithShape="1">
          <a:blip r:embed="rId3"/>
          <a:srcRect r="6963"/>
          <a:stretch/>
        </p:blipFill>
        <p:spPr>
          <a:xfrm>
            <a:off x="0" y="241079"/>
            <a:ext cx="5055476" cy="5595178"/>
          </a:xfrm>
          <a:prstGeom prst="rect">
            <a:avLst/>
          </a:prstGeom>
        </p:spPr>
      </p:pic>
      <p:pic>
        <p:nvPicPr>
          <p:cNvPr id="5" name="Content Placeholder 4">
            <a:extLst>
              <a:ext uri="{FF2B5EF4-FFF2-40B4-BE49-F238E27FC236}">
                <a16:creationId xmlns:a16="http://schemas.microsoft.com/office/drawing/2014/main" id="{317DB83C-F31A-30C3-A25D-614CA25846B0}"/>
              </a:ext>
            </a:extLst>
          </p:cNvPr>
          <p:cNvPicPr>
            <a:picLocks noGrp="1" noChangeAspect="1"/>
          </p:cNvPicPr>
          <p:nvPr>
            <p:ph idx="1"/>
          </p:nvPr>
        </p:nvPicPr>
        <p:blipFill>
          <a:blip r:embed="rId4"/>
          <a:stretch>
            <a:fillRect/>
          </a:stretch>
        </p:blipFill>
        <p:spPr>
          <a:xfrm>
            <a:off x="3160424" y="1814734"/>
            <a:ext cx="4841818" cy="4926233"/>
          </a:xfrm>
        </p:spPr>
      </p:pic>
    </p:spTree>
    <p:extLst>
      <p:ext uri="{BB962C8B-B14F-4D97-AF65-F5344CB8AC3E}">
        <p14:creationId xmlns:p14="http://schemas.microsoft.com/office/powerpoint/2010/main" val="3627254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B481E-9350-BFBE-CF6D-E442990AA467}"/>
              </a:ext>
            </a:extLst>
          </p:cNvPr>
          <p:cNvSpPr>
            <a:spLocks noGrp="1"/>
          </p:cNvSpPr>
          <p:nvPr>
            <p:ph type="title"/>
          </p:nvPr>
        </p:nvSpPr>
        <p:spPr/>
        <p:txBody>
          <a:bodyPr/>
          <a:lstStyle/>
          <a:p>
            <a:endParaRPr lang="en-US"/>
          </a:p>
        </p:txBody>
      </p:sp>
      <p:sp>
        <p:nvSpPr>
          <p:cNvPr id="8" name="Rectangle 5">
            <a:extLst>
              <a:ext uri="{FF2B5EF4-FFF2-40B4-BE49-F238E27FC236}">
                <a16:creationId xmlns:a16="http://schemas.microsoft.com/office/drawing/2014/main" id="{6707BB35-8A34-74CC-AD3D-F061413B5224}"/>
              </a:ext>
            </a:extLst>
          </p:cNvPr>
          <p:cNvSpPr>
            <a:spLocks noChangeArrowheads="1"/>
          </p:cNvSpPr>
          <p:nvPr/>
        </p:nvSpPr>
        <p:spPr bwMode="auto">
          <a:xfrm>
            <a:off x="1018309" y="1665329"/>
            <a:ext cx="105156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71BC"/>
                </a:solidFill>
                <a:effectLst/>
                <a:latin typeface="Arial" panose="020B0604020202020204" pitchFamily="34" charset="0"/>
                <a:hlinkClick r:id="rId5"/>
              </a:rPr>
              <a:t>From the archives of the AFIP: </a:t>
            </a:r>
            <a:r>
              <a:rPr kumimoji="0" lang="en-US" altLang="en-US" sz="1800" b="1" i="0" u="none" strike="noStrike" cap="none" normalizeH="0" baseline="0" dirty="0">
                <a:ln>
                  <a:noFill/>
                </a:ln>
                <a:solidFill>
                  <a:srgbClr val="0071BC"/>
                </a:solidFill>
                <a:effectLst/>
                <a:latin typeface="Arial" panose="020B0604020202020204" pitchFamily="34" charset="0"/>
                <a:hlinkClick r:id="rId5"/>
              </a:rPr>
              <a:t>imaging</a:t>
            </a:r>
            <a:r>
              <a:rPr kumimoji="0" lang="en-US" altLang="en-US" sz="1800" b="0" i="0" u="none" strike="noStrike" cap="none" normalizeH="0" baseline="0" dirty="0">
                <a:ln>
                  <a:noFill/>
                </a:ln>
                <a:solidFill>
                  <a:srgbClr val="0071BC"/>
                </a:solidFill>
                <a:effectLst/>
                <a:latin typeface="Arial" panose="020B0604020202020204" pitchFamily="34" charset="0"/>
                <a:hlinkClick r:id="rId5"/>
              </a:rPr>
              <a:t> of primary </a:t>
            </a:r>
            <a:r>
              <a:rPr kumimoji="0" lang="en-US" altLang="en-US" sz="1800" b="1" i="0" u="none" strike="noStrike" cap="none" normalizeH="0" baseline="0" dirty="0">
                <a:ln>
                  <a:noFill/>
                </a:ln>
                <a:solidFill>
                  <a:srgbClr val="0071BC"/>
                </a:solidFill>
                <a:effectLst/>
                <a:latin typeface="Arial" panose="020B0604020202020204" pitchFamily="34" charset="0"/>
                <a:hlinkClick r:id="rId5"/>
              </a:rPr>
              <a:t>chondrosarcoma</a:t>
            </a:r>
            <a:r>
              <a:rPr kumimoji="0" lang="en-US" altLang="en-US" sz="1800" b="0" i="0" u="none" strike="noStrike" cap="none" normalizeH="0" baseline="0" dirty="0">
                <a:ln>
                  <a:noFill/>
                </a:ln>
                <a:solidFill>
                  <a:srgbClr val="0071BC"/>
                </a:solidFill>
                <a:effectLst/>
                <a:latin typeface="Arial" panose="020B0604020202020204" pitchFamily="34" charset="0"/>
                <a:hlinkClick r:id="rId5"/>
              </a:rPr>
              <a:t>: radiologic-pathologic correlation.</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212121"/>
                </a:solidFill>
                <a:effectLst/>
                <a:latin typeface="Arial" panose="020B0604020202020204" pitchFamily="34" charset="0"/>
              </a:rPr>
              <a:t>Murphey MD</a:t>
            </a:r>
            <a:r>
              <a:rPr kumimoji="0" lang="en-US" altLang="en-US" sz="1800" b="0" i="0" u="none" strike="noStrike" cap="none" normalizeH="0" baseline="0" dirty="0">
                <a:ln>
                  <a:noFill/>
                </a:ln>
                <a:solidFill>
                  <a:srgbClr val="212121"/>
                </a:solidFill>
                <a:effectLst/>
                <a:latin typeface="Arial" panose="020B0604020202020204" pitchFamily="34" charset="0"/>
              </a:rPr>
              <a:t>, Walker EA, Wilson AJ, </a:t>
            </a:r>
            <a:r>
              <a:rPr kumimoji="0" lang="en-US" altLang="en-US" sz="1800" b="0" i="0" u="none" strike="noStrike" cap="none" normalizeH="0" baseline="0" dirty="0" err="1">
                <a:ln>
                  <a:noFill/>
                </a:ln>
                <a:solidFill>
                  <a:srgbClr val="212121"/>
                </a:solidFill>
                <a:effectLst/>
                <a:latin typeface="Arial" panose="020B0604020202020204" pitchFamily="34" charset="0"/>
              </a:rPr>
              <a:t>Kransdorf</a:t>
            </a:r>
            <a:r>
              <a:rPr kumimoji="0" lang="en-US" altLang="en-US" sz="1800" b="0" i="0" u="none" strike="noStrike" cap="none" normalizeH="0" baseline="0" dirty="0">
                <a:ln>
                  <a:noFill/>
                </a:ln>
                <a:solidFill>
                  <a:srgbClr val="212121"/>
                </a:solidFill>
                <a:effectLst/>
                <a:latin typeface="Arial" panose="020B0604020202020204" pitchFamily="34" charset="0"/>
              </a:rPr>
              <a:t> MJ, Temple HT, Gannon </a:t>
            </a:r>
            <a:r>
              <a:rPr kumimoji="0" lang="en-US" altLang="en-US" sz="1800" b="0" i="0" u="none" strike="noStrike" cap="none" normalizeH="0" baseline="0" dirty="0" err="1">
                <a:ln>
                  <a:noFill/>
                </a:ln>
                <a:solidFill>
                  <a:srgbClr val="212121"/>
                </a:solidFill>
                <a:effectLst/>
                <a:latin typeface="Arial" panose="020B0604020202020204" pitchFamily="34" charset="0"/>
              </a:rPr>
              <a:t>FH.</a:t>
            </a:r>
            <a:r>
              <a:rPr kumimoji="0" lang="en-US" altLang="en-US" sz="1800" b="0" i="0" u="none" strike="noStrike" cap="none" normalizeH="0" baseline="0" dirty="0" err="1">
                <a:ln>
                  <a:noFill/>
                </a:ln>
                <a:solidFill>
                  <a:srgbClr val="4D8055"/>
                </a:solidFill>
                <a:effectLst/>
                <a:latin typeface="Arial" panose="020B0604020202020204" pitchFamily="34" charset="0"/>
              </a:rPr>
              <a:t>Radiographics</a:t>
            </a:r>
            <a:r>
              <a:rPr kumimoji="0" lang="en-US" altLang="en-US" sz="1800" b="0" i="0" u="none" strike="noStrike" cap="none" normalizeH="0" baseline="0" dirty="0">
                <a:ln>
                  <a:noFill/>
                </a:ln>
                <a:solidFill>
                  <a:srgbClr val="4D8055"/>
                </a:solidFill>
                <a:effectLst/>
                <a:latin typeface="Arial" panose="020B0604020202020204" pitchFamily="34" charset="0"/>
              </a:rPr>
              <a:t>. 2003 Sep-Oct;23(5):1245-78. </a:t>
            </a:r>
            <a:r>
              <a:rPr kumimoji="0" lang="en-US" altLang="en-US" sz="1800" b="0" i="0" u="none" strike="noStrike" cap="none" normalizeH="0" baseline="0" dirty="0" err="1">
                <a:ln>
                  <a:noFill/>
                </a:ln>
                <a:solidFill>
                  <a:srgbClr val="4D8055"/>
                </a:solidFill>
                <a:effectLst/>
                <a:latin typeface="Arial" panose="020B0604020202020204" pitchFamily="34" charset="0"/>
              </a:rPr>
              <a:t>doi</a:t>
            </a:r>
            <a:r>
              <a:rPr kumimoji="0" lang="en-US" altLang="en-US" sz="1800" b="0" i="0" u="none" strike="noStrike" cap="none" normalizeH="0" baseline="0" dirty="0">
                <a:ln>
                  <a:noFill/>
                </a:ln>
                <a:solidFill>
                  <a:srgbClr val="4D8055"/>
                </a:solidFill>
                <a:effectLst/>
                <a:latin typeface="Arial" panose="020B0604020202020204" pitchFamily="34" charset="0"/>
              </a:rPr>
              <a:t>: 10.1148/rg.235035134.PMID: 12975513 Review.</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05493"/>
                </a:solidFill>
                <a:effectLst/>
                <a:latin typeface="Arial" panose="020B0604020202020204" pitchFamily="34" charset="0"/>
                <a:hlinkClick r:id="rId6"/>
              </a:rPr>
              <a:t>Enchondroma and </a:t>
            </a:r>
            <a:r>
              <a:rPr kumimoji="0" lang="en-US" altLang="en-US" sz="1800" b="1" i="0" u="none" strike="noStrike" cap="none" normalizeH="0" baseline="0" dirty="0">
                <a:ln>
                  <a:noFill/>
                </a:ln>
                <a:solidFill>
                  <a:srgbClr val="205493"/>
                </a:solidFill>
                <a:effectLst/>
                <a:latin typeface="Arial" panose="020B0604020202020204" pitchFamily="34" charset="0"/>
                <a:hlinkClick r:id="rId6"/>
              </a:rPr>
              <a:t>chondrosarcoma</a:t>
            </a:r>
            <a:r>
              <a:rPr kumimoji="0" lang="en-US" altLang="en-US" sz="1800" b="0" i="0" u="none" strike="noStrike" cap="none" normalizeH="0" baseline="0" dirty="0">
                <a:ln>
                  <a:noFill/>
                </a:ln>
                <a:solidFill>
                  <a:srgbClr val="205493"/>
                </a:solidFill>
                <a:effectLst/>
                <a:latin typeface="Arial" panose="020B0604020202020204" pitchFamily="34" charset="0"/>
                <a:hlinkClick r:id="rId6"/>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212121"/>
                </a:solidFill>
                <a:effectLst/>
                <a:latin typeface="Arial" panose="020B0604020202020204" pitchFamily="34" charset="0"/>
              </a:rPr>
              <a:t>Flemming</a:t>
            </a:r>
            <a:r>
              <a:rPr kumimoji="0" lang="en-US" altLang="en-US" sz="1800" b="0" i="0" u="none" strike="noStrike" cap="none" normalizeH="0" baseline="0" dirty="0">
                <a:ln>
                  <a:noFill/>
                </a:ln>
                <a:solidFill>
                  <a:srgbClr val="212121"/>
                </a:solidFill>
                <a:effectLst/>
                <a:latin typeface="Arial" panose="020B0604020202020204" pitchFamily="34" charset="0"/>
              </a:rPr>
              <a:t> DJ, </a:t>
            </a:r>
            <a:r>
              <a:rPr kumimoji="0" lang="en-US" altLang="en-US" sz="1800" b="1" i="0" u="none" strike="noStrike" cap="none" normalizeH="0" baseline="0" dirty="0">
                <a:ln>
                  <a:noFill/>
                </a:ln>
                <a:solidFill>
                  <a:srgbClr val="212121"/>
                </a:solidFill>
                <a:effectLst/>
                <a:latin typeface="Arial" panose="020B0604020202020204" pitchFamily="34" charset="0"/>
              </a:rPr>
              <a:t>Murphey </a:t>
            </a:r>
            <a:r>
              <a:rPr kumimoji="0" lang="en-US" altLang="en-US" sz="1800" b="1" i="0" u="none" strike="noStrike" cap="none" normalizeH="0" baseline="0" dirty="0" err="1">
                <a:ln>
                  <a:noFill/>
                </a:ln>
                <a:solidFill>
                  <a:srgbClr val="212121"/>
                </a:solidFill>
                <a:effectLst/>
                <a:latin typeface="Arial" panose="020B0604020202020204" pitchFamily="34" charset="0"/>
              </a:rPr>
              <a:t>MD.</a:t>
            </a:r>
            <a:r>
              <a:rPr kumimoji="0" lang="en-US" altLang="en-US" sz="1800" b="0" i="0" u="none" strike="noStrike" cap="none" normalizeH="0" baseline="0" dirty="0" err="1">
                <a:ln>
                  <a:noFill/>
                </a:ln>
                <a:solidFill>
                  <a:srgbClr val="4D8055"/>
                </a:solidFill>
                <a:effectLst/>
                <a:latin typeface="Arial" panose="020B0604020202020204" pitchFamily="34" charset="0"/>
              </a:rPr>
              <a:t>Semin</a:t>
            </a:r>
            <a:r>
              <a:rPr kumimoji="0" lang="en-US" altLang="en-US" sz="1800" b="0" i="0" u="none" strike="noStrike" cap="none" normalizeH="0" baseline="0" dirty="0">
                <a:ln>
                  <a:noFill/>
                </a:ln>
                <a:solidFill>
                  <a:srgbClr val="4D8055"/>
                </a:solidFill>
                <a:effectLst/>
                <a:latin typeface="Arial" panose="020B0604020202020204" pitchFamily="34" charset="0"/>
              </a:rPr>
              <a:t> </a:t>
            </a:r>
            <a:r>
              <a:rPr kumimoji="0" lang="en-US" altLang="en-US" sz="1800" b="0" i="0" u="none" strike="noStrike" cap="none" normalizeH="0" baseline="0" dirty="0" err="1">
                <a:ln>
                  <a:noFill/>
                </a:ln>
                <a:solidFill>
                  <a:srgbClr val="4D8055"/>
                </a:solidFill>
                <a:effectLst/>
                <a:latin typeface="Arial" panose="020B0604020202020204" pitchFamily="34" charset="0"/>
              </a:rPr>
              <a:t>Musculoskelet</a:t>
            </a:r>
            <a:r>
              <a:rPr kumimoji="0" lang="en-US" altLang="en-US" sz="1800" b="0" i="0" u="none" strike="noStrike" cap="none" normalizeH="0" baseline="0" dirty="0">
                <a:ln>
                  <a:noFill/>
                </a:ln>
                <a:solidFill>
                  <a:srgbClr val="4D8055"/>
                </a:solidFill>
                <a:effectLst/>
                <a:latin typeface="Arial" panose="020B0604020202020204" pitchFamily="34" charset="0"/>
              </a:rPr>
              <a:t> </a:t>
            </a:r>
            <a:r>
              <a:rPr kumimoji="0" lang="en-US" altLang="en-US" sz="1800" b="0" i="0" u="none" strike="noStrike" cap="none" normalizeH="0" baseline="0" dirty="0" err="1">
                <a:ln>
                  <a:noFill/>
                </a:ln>
                <a:solidFill>
                  <a:srgbClr val="4D8055"/>
                </a:solidFill>
                <a:effectLst/>
                <a:latin typeface="Arial" panose="020B0604020202020204" pitchFamily="34" charset="0"/>
              </a:rPr>
              <a:t>Radiol</a:t>
            </a:r>
            <a:r>
              <a:rPr kumimoji="0" lang="en-US" altLang="en-US" sz="1800" b="0" i="0" u="none" strike="noStrike" cap="none" normalizeH="0" baseline="0" dirty="0">
                <a:ln>
                  <a:noFill/>
                </a:ln>
                <a:solidFill>
                  <a:srgbClr val="4D8055"/>
                </a:solidFill>
                <a:effectLst/>
                <a:latin typeface="Arial" panose="020B0604020202020204" pitchFamily="34" charset="0"/>
              </a:rPr>
              <a:t>. 2000;4(1):59-71. </a:t>
            </a:r>
            <a:r>
              <a:rPr kumimoji="0" lang="en-US" altLang="en-US" sz="1800" b="0" i="0" u="none" strike="noStrike" cap="none" normalizeH="0" baseline="0" dirty="0" err="1">
                <a:ln>
                  <a:noFill/>
                </a:ln>
                <a:solidFill>
                  <a:srgbClr val="4D8055"/>
                </a:solidFill>
                <a:effectLst/>
                <a:latin typeface="Arial" panose="020B0604020202020204" pitchFamily="34" charset="0"/>
              </a:rPr>
              <a:t>doi</a:t>
            </a:r>
            <a:r>
              <a:rPr kumimoji="0" lang="en-US" altLang="en-US" sz="1800" b="0" i="0" u="none" strike="noStrike" cap="none" normalizeH="0" baseline="0" dirty="0">
                <a:ln>
                  <a:noFill/>
                </a:ln>
                <a:solidFill>
                  <a:srgbClr val="4D8055"/>
                </a:solidFill>
                <a:effectLst/>
                <a:latin typeface="Arial" panose="020B0604020202020204" pitchFamily="34" charset="0"/>
              </a:rPr>
              <a:t>: 10.1055/s-2000-6855.PMID: 11061692 Review.</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71BC"/>
                </a:solidFill>
                <a:effectLst/>
                <a:latin typeface="Arial" panose="020B0604020202020204" pitchFamily="34" charset="0"/>
                <a:hlinkClick r:id="rId7"/>
              </a:rPr>
              <a:t>Enchondroma versus </a:t>
            </a:r>
            <a:r>
              <a:rPr kumimoji="0" lang="en-US" altLang="en-US" sz="1800" b="1" i="0" u="none" strike="noStrike" cap="none" normalizeH="0" baseline="0" dirty="0">
                <a:ln>
                  <a:noFill/>
                </a:ln>
                <a:solidFill>
                  <a:srgbClr val="0071BC"/>
                </a:solidFill>
                <a:effectLst/>
                <a:latin typeface="Arial" panose="020B0604020202020204" pitchFamily="34" charset="0"/>
                <a:hlinkClick r:id="rId7"/>
              </a:rPr>
              <a:t>chondrosarcoma</a:t>
            </a:r>
            <a:r>
              <a:rPr kumimoji="0" lang="en-US" altLang="en-US" sz="1800" b="0" i="0" u="none" strike="noStrike" cap="none" normalizeH="0" baseline="0" dirty="0">
                <a:ln>
                  <a:noFill/>
                </a:ln>
                <a:solidFill>
                  <a:srgbClr val="0071BC"/>
                </a:solidFill>
                <a:effectLst/>
                <a:latin typeface="Arial" panose="020B0604020202020204" pitchFamily="34" charset="0"/>
                <a:hlinkClick r:id="rId7"/>
              </a:rPr>
              <a:t> in the appendicular skeleton: differentiating features.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212121"/>
                </a:solidFill>
                <a:effectLst/>
                <a:latin typeface="Arial" panose="020B0604020202020204" pitchFamily="34" charset="0"/>
              </a:rPr>
              <a:t>Murphey MD</a:t>
            </a:r>
            <a:r>
              <a:rPr kumimoji="0" lang="en-US" altLang="en-US" sz="1800" b="0" i="0" u="none" strike="noStrike" cap="none" normalizeH="0" baseline="0" dirty="0">
                <a:ln>
                  <a:noFill/>
                </a:ln>
                <a:solidFill>
                  <a:srgbClr val="212121"/>
                </a:solidFill>
                <a:effectLst/>
                <a:latin typeface="Arial" panose="020B0604020202020204" pitchFamily="34" charset="0"/>
              </a:rPr>
              <a:t>, </a:t>
            </a:r>
            <a:r>
              <a:rPr kumimoji="0" lang="en-US" altLang="en-US" sz="1800" b="0" i="0" u="none" strike="noStrike" cap="none" normalizeH="0" baseline="0" dirty="0" err="1">
                <a:ln>
                  <a:noFill/>
                </a:ln>
                <a:solidFill>
                  <a:srgbClr val="212121"/>
                </a:solidFill>
                <a:effectLst/>
                <a:latin typeface="Arial" panose="020B0604020202020204" pitchFamily="34" charset="0"/>
              </a:rPr>
              <a:t>Flemming</a:t>
            </a:r>
            <a:r>
              <a:rPr kumimoji="0" lang="en-US" altLang="en-US" sz="1800" b="0" i="0" u="none" strike="noStrike" cap="none" normalizeH="0" baseline="0" dirty="0">
                <a:ln>
                  <a:noFill/>
                </a:ln>
                <a:solidFill>
                  <a:srgbClr val="212121"/>
                </a:solidFill>
                <a:effectLst/>
                <a:latin typeface="Arial" panose="020B0604020202020204" pitchFamily="34" charset="0"/>
              </a:rPr>
              <a:t> DJ, </a:t>
            </a:r>
            <a:r>
              <a:rPr kumimoji="0" lang="en-US" altLang="en-US" sz="1800" b="0" i="0" u="none" strike="noStrike" cap="none" normalizeH="0" baseline="0" dirty="0" err="1">
                <a:ln>
                  <a:noFill/>
                </a:ln>
                <a:solidFill>
                  <a:srgbClr val="212121"/>
                </a:solidFill>
                <a:effectLst/>
                <a:latin typeface="Arial" panose="020B0604020202020204" pitchFamily="34" charset="0"/>
              </a:rPr>
              <a:t>Boyea</a:t>
            </a:r>
            <a:r>
              <a:rPr kumimoji="0" lang="en-US" altLang="en-US" sz="1800" b="0" i="0" u="none" strike="noStrike" cap="none" normalizeH="0" baseline="0" dirty="0">
                <a:ln>
                  <a:noFill/>
                </a:ln>
                <a:solidFill>
                  <a:srgbClr val="212121"/>
                </a:solidFill>
                <a:effectLst/>
                <a:latin typeface="Arial" panose="020B0604020202020204" pitchFamily="34" charset="0"/>
              </a:rPr>
              <a:t> SR, </a:t>
            </a:r>
            <a:r>
              <a:rPr kumimoji="0" lang="en-US" altLang="en-US" sz="1800" b="0" i="0" u="none" strike="noStrike" cap="none" normalizeH="0" baseline="0" dirty="0" err="1">
                <a:ln>
                  <a:noFill/>
                </a:ln>
                <a:solidFill>
                  <a:srgbClr val="212121"/>
                </a:solidFill>
                <a:effectLst/>
                <a:latin typeface="Arial" panose="020B0604020202020204" pitchFamily="34" charset="0"/>
              </a:rPr>
              <a:t>Bojescul</a:t>
            </a:r>
            <a:r>
              <a:rPr kumimoji="0" lang="en-US" altLang="en-US" sz="1800" b="0" i="0" u="none" strike="noStrike" cap="none" normalizeH="0" baseline="0" dirty="0">
                <a:ln>
                  <a:noFill/>
                </a:ln>
                <a:solidFill>
                  <a:srgbClr val="212121"/>
                </a:solidFill>
                <a:effectLst/>
                <a:latin typeface="Arial" panose="020B0604020202020204" pitchFamily="34" charset="0"/>
              </a:rPr>
              <a:t> JA, Sweet DE, Temple </a:t>
            </a:r>
            <a:r>
              <a:rPr kumimoji="0" lang="en-US" altLang="en-US" sz="1800" b="0" i="0" u="none" strike="noStrike" cap="none" normalizeH="0" baseline="0" dirty="0" err="1">
                <a:ln>
                  <a:noFill/>
                </a:ln>
                <a:solidFill>
                  <a:srgbClr val="212121"/>
                </a:solidFill>
                <a:effectLst/>
                <a:latin typeface="Arial" panose="020B0604020202020204" pitchFamily="34" charset="0"/>
              </a:rPr>
              <a:t>HT.</a:t>
            </a:r>
            <a:r>
              <a:rPr kumimoji="0" lang="en-US" altLang="en-US" sz="1800" b="0" i="0" u="none" strike="noStrike" cap="none" normalizeH="0" baseline="0" dirty="0" err="1">
                <a:ln>
                  <a:noFill/>
                </a:ln>
                <a:solidFill>
                  <a:srgbClr val="4D8055"/>
                </a:solidFill>
                <a:effectLst/>
                <a:latin typeface="Arial" panose="020B0604020202020204" pitchFamily="34" charset="0"/>
              </a:rPr>
              <a:t>Radiographics</a:t>
            </a:r>
            <a:r>
              <a:rPr kumimoji="0" lang="en-US" altLang="en-US" sz="1800" b="0" i="0" u="none" strike="noStrike" cap="none" normalizeH="0" baseline="0" dirty="0">
                <a:ln>
                  <a:noFill/>
                </a:ln>
                <a:solidFill>
                  <a:srgbClr val="4D8055"/>
                </a:solidFill>
                <a:effectLst/>
                <a:latin typeface="Arial" panose="020B0604020202020204" pitchFamily="34" charset="0"/>
              </a:rPr>
              <a:t>. 1998 Sep-Oct;18(5):1213-37; quiz 1244-5. </a:t>
            </a:r>
            <a:r>
              <a:rPr kumimoji="0" lang="en-US" altLang="en-US" sz="1800" b="0" i="0" u="none" strike="noStrike" cap="none" normalizeH="0" baseline="0" dirty="0" err="1">
                <a:ln>
                  <a:noFill/>
                </a:ln>
                <a:solidFill>
                  <a:srgbClr val="4D8055"/>
                </a:solidFill>
                <a:effectLst/>
                <a:latin typeface="Arial" panose="020B0604020202020204" pitchFamily="34" charset="0"/>
              </a:rPr>
              <a:t>doi</a:t>
            </a:r>
            <a:r>
              <a:rPr kumimoji="0" lang="en-US" altLang="en-US" sz="1800" b="0" i="0" u="none" strike="noStrike" cap="none" normalizeH="0" baseline="0" dirty="0">
                <a:ln>
                  <a:noFill/>
                </a:ln>
                <a:solidFill>
                  <a:srgbClr val="4D8055"/>
                </a:solidFill>
                <a:effectLst/>
                <a:latin typeface="Arial" panose="020B0604020202020204" pitchFamily="34" charset="0"/>
              </a:rPr>
              <a:t>: 10.1148/radiographics.18.5.9747616.PMID: 9747616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ontrols>
      <mc:AlternateContent xmlns:mc="http://schemas.openxmlformats.org/markup-compatibility/2006">
        <mc:Choice xmlns:v="urn:schemas-microsoft-com:vml" Requires="v">
          <p:control name="HTMLCheckbox3" r:id="rId1" imgW="228600" imgH="274320"/>
        </mc:Choice>
        <mc:Fallback>
          <p:control name="HTMLCheckbox3" r:id="rId1" imgW="228600" imgH="274320">
            <p:pic>
              <p:nvPicPr>
                <p:cNvPr id="9" name="HTMLCheckbox3">
                  <a:extLst>
                    <a:ext uri="{FF2B5EF4-FFF2-40B4-BE49-F238E27FC236}">
                      <a16:creationId xmlns:a16="http://schemas.microsoft.com/office/drawing/2014/main" id="{989DE4E6-4F27-4C58-5B7E-87217A526F3B}"/>
                    </a:ext>
                  </a:extLst>
                </p:cNvPr>
                <p:cNvPicPr preferRelativeResize="0">
                  <a:picLocks noChangeArrowheads="1" noChangeShapeType="1"/>
                </p:cNvPicPr>
                <p:nvPr/>
              </p:nvPicPr>
              <p:blipFill>
                <a:blip r:embed="rId8"/>
                <a:srcRect/>
                <a:stretch>
                  <a:fillRect/>
                </a:stretch>
              </p:blipFill>
              <p:spPr bwMode="auto">
                <a:xfrm>
                  <a:off x="-1086219" y="7795277"/>
                  <a:ext cx="826484" cy="274638"/>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Checkbox4" r:id="rId2" imgW="228600" imgH="274320"/>
        </mc:Choice>
        <mc:Fallback>
          <p:control name="HTMLCheckbox4" r:id="rId2" imgW="228600" imgH="274320">
            <p:pic>
              <p:nvPicPr>
                <p:cNvPr id="10" name="HTMLCheckbox4">
                  <a:extLst>
                    <a:ext uri="{FF2B5EF4-FFF2-40B4-BE49-F238E27FC236}">
                      <a16:creationId xmlns:a16="http://schemas.microsoft.com/office/drawing/2014/main" id="{016025CB-F312-80C4-7C7A-FE179539845F}"/>
                    </a:ext>
                  </a:extLst>
                </p:cNvPr>
                <p:cNvPicPr preferRelativeResize="0">
                  <a:picLocks noChangeArrowheads="1" noChangeShapeType="1"/>
                </p:cNvPicPr>
                <p:nvPr/>
              </p:nvPicPr>
              <p:blipFill>
                <a:blip r:embed="rId8"/>
                <a:srcRect/>
                <a:stretch>
                  <a:fillRect/>
                </a:stretch>
              </p:blipFill>
              <p:spPr bwMode="auto">
                <a:xfrm>
                  <a:off x="-1086219" y="7795277"/>
                  <a:ext cx="826484" cy="274638"/>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Checkbox5" r:id="rId3" imgW="228600" imgH="274320"/>
        </mc:Choice>
        <mc:Fallback>
          <p:control name="HTMLCheckbox5" r:id="rId3" imgW="228600" imgH="274320">
            <p:pic>
              <p:nvPicPr>
                <p:cNvPr id="11" name="HTMLCheckbox5">
                  <a:extLst>
                    <a:ext uri="{FF2B5EF4-FFF2-40B4-BE49-F238E27FC236}">
                      <a16:creationId xmlns:a16="http://schemas.microsoft.com/office/drawing/2014/main" id="{F8911751-8FE8-5D54-9145-86F4535B6647}"/>
                    </a:ext>
                  </a:extLst>
                </p:cNvPr>
                <p:cNvPicPr preferRelativeResize="0">
                  <a:picLocks noChangeArrowheads="1" noChangeShapeType="1"/>
                </p:cNvPicPr>
                <p:nvPr/>
              </p:nvPicPr>
              <p:blipFill>
                <a:blip r:embed="rId8"/>
                <a:srcRect/>
                <a:stretch>
                  <a:fillRect/>
                </a:stretch>
              </p:blipFill>
              <p:spPr bwMode="auto">
                <a:xfrm>
                  <a:off x="-1086219" y="7795277"/>
                  <a:ext cx="826484" cy="274638"/>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332055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E9E8AAB4-44C6-4871-9422-5FC1AB48E441}"/>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27000" contrast="69000"/>
                    </a14:imgEffect>
                  </a14:imgLayer>
                </a14:imgProps>
              </a:ext>
            </a:extLst>
          </a:blip>
          <a:srcRect l="31930" t="9976" r="50272" b="18044"/>
          <a:stretch/>
        </p:blipFill>
        <p:spPr>
          <a:xfrm>
            <a:off x="5475889" y="365125"/>
            <a:ext cx="2785241" cy="6335895"/>
          </a:xfrm>
          <a:effectLst>
            <a:reflection stA="46000" endPos="65000" dist="50800" dir="5400000" sy="-100000" algn="bl" rotWithShape="0"/>
          </a:effectLst>
        </p:spPr>
      </p:pic>
      <p:pic>
        <p:nvPicPr>
          <p:cNvPr id="4" name="Θέση περιεχομένου 4">
            <a:extLst>
              <a:ext uri="{FF2B5EF4-FFF2-40B4-BE49-F238E27FC236}">
                <a16:creationId xmlns:a16="http://schemas.microsoft.com/office/drawing/2014/main" id="{C9A86DB1-3C45-4B88-8923-F69AF43D09CC}"/>
              </a:ext>
            </a:extLst>
          </p:cNvPr>
          <p:cNvPicPr>
            <a:picLocks noChangeAspect="1"/>
          </p:cNvPicPr>
          <p:nvPr/>
        </p:nvPicPr>
        <p:blipFill rotWithShape="1">
          <a:blip r:embed="rId5">
            <a:extLst>
              <a:ext uri="{BEBA8EAE-BF5A-486C-A8C5-ECC9F3942E4B}">
                <a14:imgProps xmlns:a14="http://schemas.microsoft.com/office/drawing/2010/main">
                  <a14:imgLayer r:embed="rId4">
                    <a14:imgEffect>
                      <a14:brightnessContrast bright="-9000" contrast="45000"/>
                    </a14:imgEffect>
                  </a14:imgLayer>
                </a14:imgProps>
              </a:ext>
            </a:extLst>
          </a:blip>
          <a:srcRect l="59067" t="14565" r="23135" b="16758"/>
          <a:stretch/>
        </p:blipFill>
        <p:spPr>
          <a:xfrm>
            <a:off x="8810297" y="365125"/>
            <a:ext cx="2956035" cy="6415815"/>
          </a:xfrm>
          <a:prstGeom prst="rect">
            <a:avLst/>
          </a:prstGeom>
        </p:spPr>
      </p:pic>
      <p:sp>
        <p:nvSpPr>
          <p:cNvPr id="3" name="TextBox 2">
            <a:extLst>
              <a:ext uri="{FF2B5EF4-FFF2-40B4-BE49-F238E27FC236}">
                <a16:creationId xmlns:a16="http://schemas.microsoft.com/office/drawing/2014/main" id="{1D8EBFB6-08CF-412A-8AE3-972DE0D6EA09}"/>
              </a:ext>
            </a:extLst>
          </p:cNvPr>
          <p:cNvSpPr txBox="1"/>
          <p:nvPr/>
        </p:nvSpPr>
        <p:spPr>
          <a:xfrm>
            <a:off x="252248" y="2722179"/>
            <a:ext cx="5023945" cy="1200329"/>
          </a:xfrm>
          <a:prstGeom prst="rect">
            <a:avLst/>
          </a:prstGeom>
          <a:noFill/>
        </p:spPr>
        <p:txBody>
          <a:bodyPr wrap="square" rtlCol="0">
            <a:spAutoFit/>
          </a:bodyPr>
          <a:lstStyle/>
          <a:p>
            <a:r>
              <a:rPr lang="el-GR" dirty="0"/>
              <a:t>Αγόρι 15 ετών, χτυπημα από πτώση στο γόνατο/ εγγύς κνήμη,   ήπιος πόνος</a:t>
            </a:r>
          </a:p>
          <a:p>
            <a:endParaRPr lang="el-GR" dirty="0"/>
          </a:p>
          <a:p>
            <a:r>
              <a:rPr lang="el-GR" dirty="0" err="1"/>
              <a:t>Τυχαιο</a:t>
            </a:r>
            <a:r>
              <a:rPr lang="el-GR" dirty="0"/>
              <a:t> εύρημα </a:t>
            </a:r>
          </a:p>
        </p:txBody>
      </p:sp>
    </p:spTree>
    <p:extLst>
      <p:ext uri="{BB962C8B-B14F-4D97-AF65-F5344CB8AC3E}">
        <p14:creationId xmlns:p14="http://schemas.microsoft.com/office/powerpoint/2010/main" val="4148504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E9E8AAB4-44C6-4871-9422-5FC1AB48E441}"/>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27000" contrast="69000"/>
                    </a14:imgEffect>
                  </a14:imgLayer>
                </a14:imgProps>
              </a:ext>
            </a:extLst>
          </a:blip>
          <a:srcRect l="31930" t="9976" r="50272" b="18044"/>
          <a:stretch/>
        </p:blipFill>
        <p:spPr>
          <a:xfrm>
            <a:off x="5475889" y="365125"/>
            <a:ext cx="2785241" cy="6335895"/>
          </a:xfrm>
          <a:effectLst>
            <a:reflection stA="46000" endPos="65000" dist="50800" dir="5400000" sy="-100000" algn="bl" rotWithShape="0"/>
          </a:effectLst>
        </p:spPr>
      </p:pic>
      <p:pic>
        <p:nvPicPr>
          <p:cNvPr id="4" name="Θέση περιεχομένου 4">
            <a:extLst>
              <a:ext uri="{FF2B5EF4-FFF2-40B4-BE49-F238E27FC236}">
                <a16:creationId xmlns:a16="http://schemas.microsoft.com/office/drawing/2014/main" id="{C9A86DB1-3C45-4B88-8923-F69AF43D09CC}"/>
              </a:ext>
            </a:extLst>
          </p:cNvPr>
          <p:cNvPicPr>
            <a:picLocks noChangeAspect="1"/>
          </p:cNvPicPr>
          <p:nvPr/>
        </p:nvPicPr>
        <p:blipFill rotWithShape="1">
          <a:blip r:embed="rId5">
            <a:extLst>
              <a:ext uri="{BEBA8EAE-BF5A-486C-A8C5-ECC9F3942E4B}">
                <a14:imgProps xmlns:a14="http://schemas.microsoft.com/office/drawing/2010/main">
                  <a14:imgLayer r:embed="rId4">
                    <a14:imgEffect>
                      <a14:brightnessContrast bright="-9000" contrast="45000"/>
                    </a14:imgEffect>
                  </a14:imgLayer>
                </a14:imgProps>
              </a:ext>
            </a:extLst>
          </a:blip>
          <a:srcRect l="59067" t="14565" r="23135" b="16758"/>
          <a:stretch/>
        </p:blipFill>
        <p:spPr>
          <a:xfrm>
            <a:off x="8810297" y="365125"/>
            <a:ext cx="2956035" cy="6415815"/>
          </a:xfrm>
          <a:prstGeom prst="rect">
            <a:avLst/>
          </a:prstGeom>
        </p:spPr>
      </p:pic>
      <p:sp>
        <p:nvSpPr>
          <p:cNvPr id="6" name="Τίτλος 1">
            <a:extLst>
              <a:ext uri="{FF2B5EF4-FFF2-40B4-BE49-F238E27FC236}">
                <a16:creationId xmlns:a16="http://schemas.microsoft.com/office/drawing/2014/main" id="{1EC68BB3-23B9-445A-8FE0-FFD072F7AC40}"/>
              </a:ext>
            </a:extLst>
          </p:cNvPr>
          <p:cNvSpPr txBox="1">
            <a:spLocks/>
          </p:cNvSpPr>
          <p:nvPr/>
        </p:nvSpPr>
        <p:spPr>
          <a:xfrm>
            <a:off x="602223" y="776428"/>
            <a:ext cx="4534632" cy="767361"/>
          </a:xfrm>
          <a:prstGeom prst="rect">
            <a:avLst/>
          </a:prstGeom>
          <a:solidFill>
            <a:schemeClr val="tx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dirty="0">
                <a:solidFill>
                  <a:schemeClr val="bg1"/>
                </a:solidFill>
              </a:rPr>
              <a:t>Ινώδης δυσπλασία</a:t>
            </a:r>
          </a:p>
        </p:txBody>
      </p:sp>
      <p:pic>
        <p:nvPicPr>
          <p:cNvPr id="7" name="Picture 6">
            <a:extLst>
              <a:ext uri="{FF2B5EF4-FFF2-40B4-BE49-F238E27FC236}">
                <a16:creationId xmlns:a16="http://schemas.microsoft.com/office/drawing/2014/main" id="{ED258743-8D5F-A858-5858-5DC19C223C8E}"/>
              </a:ext>
            </a:extLst>
          </p:cNvPr>
          <p:cNvPicPr>
            <a:picLocks noChangeAspect="1"/>
          </p:cNvPicPr>
          <p:nvPr/>
        </p:nvPicPr>
        <p:blipFill>
          <a:blip r:embed="rId6"/>
          <a:stretch>
            <a:fillRect/>
          </a:stretch>
        </p:blipFill>
        <p:spPr>
          <a:xfrm>
            <a:off x="1580410" y="2099957"/>
            <a:ext cx="1905165" cy="3414056"/>
          </a:xfrm>
          <a:prstGeom prst="rect">
            <a:avLst/>
          </a:prstGeom>
        </p:spPr>
      </p:pic>
      <p:sp>
        <p:nvSpPr>
          <p:cNvPr id="8" name="TextBox 7">
            <a:extLst>
              <a:ext uri="{FF2B5EF4-FFF2-40B4-BE49-F238E27FC236}">
                <a16:creationId xmlns:a16="http://schemas.microsoft.com/office/drawing/2014/main" id="{14DE2C34-2DC4-9718-8A49-7A0B416D28C8}"/>
              </a:ext>
            </a:extLst>
          </p:cNvPr>
          <p:cNvSpPr txBox="1"/>
          <p:nvPr/>
        </p:nvSpPr>
        <p:spPr>
          <a:xfrm>
            <a:off x="425668" y="5850739"/>
            <a:ext cx="4093428" cy="461665"/>
          </a:xfrm>
          <a:prstGeom prst="rect">
            <a:avLst/>
          </a:prstGeom>
          <a:noFill/>
        </p:spPr>
        <p:txBody>
          <a:bodyPr wrap="none" rtlCol="0">
            <a:spAutoFit/>
          </a:bodyPr>
          <a:lstStyle/>
          <a:p>
            <a:r>
              <a:rPr lang="el-GR" sz="2400" dirty="0"/>
              <a:t>Θεμελιος ουσία « θολή ύαλος»</a:t>
            </a:r>
            <a:endParaRPr lang="en-US" sz="2400" dirty="0"/>
          </a:p>
        </p:txBody>
      </p:sp>
      <p:cxnSp>
        <p:nvCxnSpPr>
          <p:cNvPr id="10" name="Straight Arrow Connector 9">
            <a:extLst>
              <a:ext uri="{FF2B5EF4-FFF2-40B4-BE49-F238E27FC236}">
                <a16:creationId xmlns:a16="http://schemas.microsoft.com/office/drawing/2014/main" id="{B5C04C44-FED5-083F-1C27-EE7797C5D244}"/>
              </a:ext>
            </a:extLst>
          </p:cNvPr>
          <p:cNvCxnSpPr/>
          <p:nvPr/>
        </p:nvCxnSpPr>
        <p:spPr>
          <a:xfrm>
            <a:off x="6868509" y="2291255"/>
            <a:ext cx="541284" cy="17867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00AF90E-F86C-7D4B-AEF0-1258D599A14E}"/>
              </a:ext>
            </a:extLst>
          </p:cNvPr>
          <p:cNvCxnSpPr/>
          <p:nvPr/>
        </p:nvCxnSpPr>
        <p:spPr>
          <a:xfrm>
            <a:off x="1692164" y="3717647"/>
            <a:ext cx="541284" cy="17867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5593B10-227D-4124-004C-2F6434C9E6B7}"/>
              </a:ext>
            </a:extLst>
          </p:cNvPr>
          <p:cNvCxnSpPr/>
          <p:nvPr/>
        </p:nvCxnSpPr>
        <p:spPr>
          <a:xfrm>
            <a:off x="9170273" y="2254469"/>
            <a:ext cx="541284" cy="17867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21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περιεχομένου 8" descr="Εικόνα που περιέχει κλείσιμο&#10;&#10;Περιγραφή που δημιουργήθηκε αυτόματα">
            <a:extLst>
              <a:ext uri="{FF2B5EF4-FFF2-40B4-BE49-F238E27FC236}">
                <a16:creationId xmlns:a16="http://schemas.microsoft.com/office/drawing/2014/main" id="{759637D8-9471-432C-A8E6-9E1B1371952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1452"/>
          <a:stretch/>
        </p:blipFill>
        <p:spPr>
          <a:xfrm>
            <a:off x="2404837" y="678764"/>
            <a:ext cx="3428607" cy="6089536"/>
          </a:xfrm>
        </p:spPr>
      </p:pic>
      <p:pic>
        <p:nvPicPr>
          <p:cNvPr id="10" name="Θέση περιεχομένου 8" descr="Εικόνα που περιέχει κλείσιμο&#10;&#10;Περιγραφή που δημιουργήθηκε αυτόματα">
            <a:extLst>
              <a:ext uri="{FF2B5EF4-FFF2-40B4-BE49-F238E27FC236}">
                <a16:creationId xmlns:a16="http://schemas.microsoft.com/office/drawing/2014/main" id="{15FA95B7-341F-42A1-9158-CD5D8EB56DAD}"/>
              </a:ext>
            </a:extLst>
          </p:cNvPr>
          <p:cNvPicPr>
            <a:picLocks noChangeAspect="1"/>
          </p:cNvPicPr>
          <p:nvPr/>
        </p:nvPicPr>
        <p:blipFill rotWithShape="1">
          <a:blip r:embed="rId2">
            <a:extLst>
              <a:ext uri="{28A0092B-C50C-407E-A947-70E740481C1C}">
                <a14:useLocalDpi xmlns:a14="http://schemas.microsoft.com/office/drawing/2010/main" val="0"/>
              </a:ext>
            </a:extLst>
          </a:blip>
          <a:srcRect l="49908"/>
          <a:stretch/>
        </p:blipFill>
        <p:spPr>
          <a:xfrm>
            <a:off x="5910820" y="660211"/>
            <a:ext cx="3548372" cy="6108089"/>
          </a:xfrm>
          <a:prstGeom prst="rect">
            <a:avLst/>
          </a:prstGeom>
        </p:spPr>
      </p:pic>
      <p:sp>
        <p:nvSpPr>
          <p:cNvPr id="4" name="Τίτλος 3">
            <a:extLst>
              <a:ext uri="{FF2B5EF4-FFF2-40B4-BE49-F238E27FC236}">
                <a16:creationId xmlns:a16="http://schemas.microsoft.com/office/drawing/2014/main" id="{A1CFB9CC-C9FE-4E5A-82A5-CDB294E113C7}"/>
              </a:ext>
            </a:extLst>
          </p:cNvPr>
          <p:cNvSpPr>
            <a:spLocks noGrp="1"/>
          </p:cNvSpPr>
          <p:nvPr>
            <p:ph type="title"/>
          </p:nvPr>
        </p:nvSpPr>
        <p:spPr/>
        <p:txBody>
          <a:bodyPr/>
          <a:lstStyle/>
          <a:p>
            <a:endParaRPr lang="el-GR"/>
          </a:p>
        </p:txBody>
      </p:sp>
      <p:sp>
        <p:nvSpPr>
          <p:cNvPr id="2" name="Τίτλος 1">
            <a:extLst>
              <a:ext uri="{FF2B5EF4-FFF2-40B4-BE49-F238E27FC236}">
                <a16:creationId xmlns:a16="http://schemas.microsoft.com/office/drawing/2014/main" id="{1D779F7F-D052-BD7E-F9FF-0B20BE617B7E}"/>
              </a:ext>
            </a:extLst>
          </p:cNvPr>
          <p:cNvSpPr txBox="1">
            <a:spLocks/>
          </p:cNvSpPr>
          <p:nvPr/>
        </p:nvSpPr>
        <p:spPr>
          <a:xfrm>
            <a:off x="4029403" y="167535"/>
            <a:ext cx="4133193" cy="1325563"/>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dirty="0">
                <a:solidFill>
                  <a:schemeClr val="bg1"/>
                </a:solidFill>
              </a:rPr>
              <a:t>Οστεοσαρκωμα </a:t>
            </a:r>
          </a:p>
        </p:txBody>
      </p:sp>
    </p:spTree>
    <p:extLst>
      <p:ext uri="{BB962C8B-B14F-4D97-AF65-F5344CB8AC3E}">
        <p14:creationId xmlns:p14="http://schemas.microsoft.com/office/powerpoint/2010/main" val="308702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6440D-5118-A194-BF01-6F1524F984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E9A841-869F-4BB8-F389-86C665EFF0FC}"/>
              </a:ext>
            </a:extLst>
          </p:cNvPr>
          <p:cNvSpPr>
            <a:spLocks noGrp="1"/>
          </p:cNvSpPr>
          <p:nvPr>
            <p:ph idx="1"/>
          </p:nvPr>
        </p:nvSpPr>
        <p:spPr>
          <a:xfrm>
            <a:off x="720436" y="2808121"/>
            <a:ext cx="10515600" cy="2523770"/>
          </a:xfrm>
        </p:spPr>
        <p:txBody>
          <a:bodyPr/>
          <a:lstStyle/>
          <a:p>
            <a:pPr marL="0" indent="0" algn="l">
              <a:buNone/>
            </a:pPr>
            <a:endParaRPr lang="en-US" b="1" i="0" strike="noStrike" dirty="0">
              <a:effectLst/>
              <a:latin typeface="var(--font-family, var(--font-family-serif))"/>
              <a:hlinkClick r:id="rId2" tooltip="Show document details">
                <a:extLst>
                  <a:ext uri="{A12FA001-AC4F-418D-AE19-62706E023703}">
                    <ahyp:hlinkClr xmlns:ahyp="http://schemas.microsoft.com/office/drawing/2018/hyperlinkcolor" val="tx"/>
                  </a:ext>
                </a:extLst>
              </a:hlinkClick>
            </a:endParaRPr>
          </a:p>
          <a:p>
            <a:pPr marL="0" indent="0" algn="l">
              <a:buNone/>
            </a:pPr>
            <a:endParaRPr lang="en-US" b="1" dirty="0">
              <a:latin typeface="var(--font-family, var(--font-family-serif))"/>
              <a:hlinkClick r:id="rId2" tooltip="Show document details">
                <a:extLst>
                  <a:ext uri="{A12FA001-AC4F-418D-AE19-62706E023703}">
                    <ahyp:hlinkClr xmlns:ahyp="http://schemas.microsoft.com/office/drawing/2018/hyperlinkcolor" val="tx"/>
                  </a:ext>
                </a:extLst>
              </a:hlinkClick>
            </a:endParaRPr>
          </a:p>
          <a:p>
            <a:pPr marL="0" indent="0" algn="l">
              <a:buNone/>
            </a:pPr>
            <a:r>
              <a:rPr lang="en-US" b="1" i="0" strike="noStrike" dirty="0">
                <a:solidFill>
                  <a:schemeClr val="accent1"/>
                </a:solidFill>
                <a:effectLst/>
                <a:latin typeface="var(--font-family, var(--font-family-serif))"/>
                <a:hlinkClick r:id="rId2" tooltip="Show document details">
                  <a:extLst>
                    <a:ext uri="{A12FA001-AC4F-418D-AE19-62706E023703}">
                      <ahyp:hlinkClr xmlns:ahyp="http://schemas.microsoft.com/office/drawing/2018/hyperlinkcolor" val="tx"/>
                    </a:ext>
                  </a:extLst>
                </a:hlinkClick>
              </a:rPr>
              <a:t>The many faces of fibrous dysplasia: a single-center experience</a:t>
            </a:r>
            <a:endParaRPr lang="en-US" b="1" i="0" dirty="0">
              <a:solidFill>
                <a:schemeClr val="accent1"/>
              </a:solidFill>
              <a:effectLst/>
              <a:latin typeface="var(--font-family, var(--font-family-serif))"/>
            </a:endParaRPr>
          </a:p>
          <a:p>
            <a:pPr marL="0" indent="0" algn="l">
              <a:buNone/>
            </a:pPr>
            <a:r>
              <a:rPr lang="en-US" b="0" i="0" strike="noStrike" dirty="0" err="1">
                <a:effectLst/>
                <a:latin typeface="var(--font-family, var(--font-family-sans))"/>
                <a:hlinkClick r:id="rId3">
                  <a:extLst>
                    <a:ext uri="{A12FA001-AC4F-418D-AE19-62706E023703}">
                      <ahyp:hlinkClr xmlns:ahyp="http://schemas.microsoft.com/office/drawing/2018/hyperlinkcolor" val="tx"/>
                    </a:ext>
                  </a:extLst>
                </a:hlinkClick>
              </a:rPr>
              <a:t>Sideri</a:t>
            </a:r>
            <a:r>
              <a:rPr lang="en-US" b="0" i="0" strike="noStrike" dirty="0">
                <a:effectLst/>
                <a:latin typeface="var(--font-family, var(--font-family-sans))"/>
                <a:hlinkClick r:id="rId3">
                  <a:extLst>
                    <a:ext uri="{A12FA001-AC4F-418D-AE19-62706E023703}">
                      <ahyp:hlinkClr xmlns:ahyp="http://schemas.microsoft.com/office/drawing/2018/hyperlinkcolor" val="tx"/>
                    </a:ext>
                  </a:extLst>
                </a:hlinkClick>
              </a:rPr>
              <a:t>, N.</a:t>
            </a:r>
            <a:r>
              <a:rPr lang="en-US" b="0" i="0" dirty="0">
                <a:effectLst/>
                <a:latin typeface="NexusSan"/>
              </a:rPr>
              <a:t>, </a:t>
            </a:r>
            <a:r>
              <a:rPr lang="en-US" b="0" i="0" strike="noStrike" dirty="0" err="1">
                <a:effectLst/>
                <a:latin typeface="var(--font-family, var(--font-family-sans))"/>
                <a:hlinkClick r:id="rId4">
                  <a:extLst>
                    <a:ext uri="{A12FA001-AC4F-418D-AE19-62706E023703}">
                      <ahyp:hlinkClr xmlns:ahyp="http://schemas.microsoft.com/office/drawing/2018/hyperlinkcolor" val="tx"/>
                    </a:ext>
                  </a:extLst>
                </a:hlinkClick>
              </a:rPr>
              <a:t>Siachou</a:t>
            </a:r>
            <a:r>
              <a:rPr lang="en-US" b="0" i="0" strike="noStrike" dirty="0">
                <a:effectLst/>
                <a:latin typeface="var(--font-family, var(--font-family-sans))"/>
                <a:hlinkClick r:id="rId4">
                  <a:extLst>
                    <a:ext uri="{A12FA001-AC4F-418D-AE19-62706E023703}">
                      <ahyp:hlinkClr xmlns:ahyp="http://schemas.microsoft.com/office/drawing/2018/hyperlinkcolor" val="tx"/>
                    </a:ext>
                  </a:extLst>
                </a:hlinkClick>
              </a:rPr>
              <a:t>, V.</a:t>
            </a:r>
            <a:r>
              <a:rPr lang="en-US" b="0" i="0" dirty="0">
                <a:effectLst/>
                <a:latin typeface="NexusSan"/>
              </a:rPr>
              <a:t>, </a:t>
            </a:r>
            <a:r>
              <a:rPr lang="en-US" b="0" i="0" strike="noStrike" dirty="0" err="1">
                <a:effectLst/>
                <a:latin typeface="var(--font-family, var(--font-family-sans))"/>
                <a:hlinkClick r:id="rId5">
                  <a:extLst>
                    <a:ext uri="{A12FA001-AC4F-418D-AE19-62706E023703}">
                      <ahyp:hlinkClr xmlns:ahyp="http://schemas.microsoft.com/office/drawing/2018/hyperlinkcolor" val="tx"/>
                    </a:ext>
                  </a:extLst>
                </a:hlinkClick>
              </a:rPr>
              <a:t>Fillipiadis</a:t>
            </a:r>
            <a:r>
              <a:rPr lang="en-US" b="0" i="0" strike="noStrike" dirty="0">
                <a:effectLst/>
                <a:latin typeface="var(--font-family, var(--font-family-sans))"/>
                <a:hlinkClick r:id="rId5">
                  <a:extLst>
                    <a:ext uri="{A12FA001-AC4F-418D-AE19-62706E023703}">
                      <ahyp:hlinkClr xmlns:ahyp="http://schemas.microsoft.com/office/drawing/2018/hyperlinkcolor" val="tx"/>
                    </a:ext>
                  </a:extLst>
                </a:hlinkClick>
              </a:rPr>
              <a:t>, D.</a:t>
            </a:r>
            <a:r>
              <a:rPr lang="en-US" b="0" i="0" dirty="0">
                <a:effectLst/>
                <a:latin typeface="NexusSan"/>
              </a:rPr>
              <a:t>, </a:t>
            </a:r>
            <a:r>
              <a:rPr lang="en-US" b="0" i="0" strike="noStrike" dirty="0" err="1">
                <a:effectLst/>
                <a:latin typeface="var(--font-family, var(--font-family-sans))"/>
                <a:hlinkClick r:id="rId6">
                  <a:extLst>
                    <a:ext uri="{A12FA001-AC4F-418D-AE19-62706E023703}">
                      <ahyp:hlinkClr xmlns:ahyp="http://schemas.microsoft.com/office/drawing/2018/hyperlinkcolor" val="tx"/>
                    </a:ext>
                  </a:extLst>
                </a:hlinkClick>
              </a:rPr>
              <a:t>Savvidou</a:t>
            </a:r>
            <a:r>
              <a:rPr lang="en-US" b="0" i="0" strike="noStrike" dirty="0">
                <a:effectLst/>
                <a:latin typeface="var(--font-family, var(--font-family-sans))"/>
                <a:hlinkClick r:id="rId6">
                  <a:extLst>
                    <a:ext uri="{A12FA001-AC4F-418D-AE19-62706E023703}">
                      <ahyp:hlinkClr xmlns:ahyp="http://schemas.microsoft.com/office/drawing/2018/hyperlinkcolor" val="tx"/>
                    </a:ext>
                  </a:extLst>
                </a:hlinkClick>
              </a:rPr>
              <a:t>, O.</a:t>
            </a:r>
            <a:r>
              <a:rPr lang="en-US" b="0" i="0" dirty="0">
                <a:effectLst/>
                <a:latin typeface="NexusSan"/>
              </a:rPr>
              <a:t>, </a:t>
            </a:r>
            <a:r>
              <a:rPr lang="en-US" b="0" i="0" strike="noStrike" dirty="0">
                <a:effectLst/>
                <a:latin typeface="var(--font-family, var(--font-family-sans))"/>
                <a:hlinkClick r:id="rId7">
                  <a:extLst>
                    <a:ext uri="{A12FA001-AC4F-418D-AE19-62706E023703}">
                      <ahyp:hlinkClr xmlns:ahyp="http://schemas.microsoft.com/office/drawing/2018/hyperlinkcolor" val="tx"/>
                    </a:ext>
                  </a:extLst>
                </a:hlinkClick>
              </a:rPr>
              <a:t>Papakonstantinou, O.</a:t>
            </a:r>
            <a:r>
              <a:rPr lang="en-US" b="0" i="0" strike="noStrike" dirty="0">
                <a:effectLst/>
                <a:latin typeface="var(--font-family, var(--font-family-sans))"/>
              </a:rPr>
              <a:t> </a:t>
            </a:r>
            <a:r>
              <a:rPr lang="en-US" b="1" i="1" strike="noStrike" dirty="0">
                <a:effectLst/>
                <a:latin typeface="nexus-sans"/>
                <a:hlinkClick r:id="rId8" tooltip="Show document details">
                  <a:extLst>
                    <a:ext uri="{A12FA001-AC4F-418D-AE19-62706E023703}">
                      <ahyp:hlinkClr xmlns:ahyp="http://schemas.microsoft.com/office/drawing/2018/hyperlinkcolor" val="tx"/>
                    </a:ext>
                  </a:extLst>
                </a:hlinkClick>
              </a:rPr>
              <a:t>Hellenic Journal of Radiology</a:t>
            </a:r>
            <a:r>
              <a:rPr lang="en-US" b="0" i="0" dirty="0">
                <a:effectLst/>
                <a:latin typeface="nexus-sans"/>
              </a:rPr>
              <a:t>, 2022, 7(3), pp. 10–20</a:t>
            </a:r>
          </a:p>
          <a:p>
            <a:pPr marL="0" indent="0" algn="l">
              <a:buNone/>
            </a:pPr>
            <a:endParaRPr lang="en-US" dirty="0">
              <a:latin typeface="nexus-sans"/>
            </a:endParaRPr>
          </a:p>
          <a:p>
            <a:pPr marL="0" indent="0" algn="l">
              <a:buNone/>
            </a:pPr>
            <a:endParaRPr lang="en-US" b="0" i="0" dirty="0">
              <a:effectLst/>
              <a:latin typeface="nexus-sans"/>
            </a:endParaRPr>
          </a:p>
          <a:p>
            <a:endParaRPr lang="en-US" dirty="0"/>
          </a:p>
        </p:txBody>
      </p:sp>
      <p:sp>
        <p:nvSpPr>
          <p:cNvPr id="4" name="Rectangle 1">
            <a:extLst>
              <a:ext uri="{FF2B5EF4-FFF2-40B4-BE49-F238E27FC236}">
                <a16:creationId xmlns:a16="http://schemas.microsoft.com/office/drawing/2014/main" id="{1E8E8426-07EB-5CFC-3E7F-A9D9AFE08657}"/>
              </a:ext>
            </a:extLst>
          </p:cNvPr>
          <p:cNvSpPr>
            <a:spLocks noChangeArrowheads="1"/>
          </p:cNvSpPr>
          <p:nvPr/>
        </p:nvSpPr>
        <p:spPr bwMode="auto">
          <a:xfrm rot="10800000" flipH="1" flipV="1">
            <a:off x="955964" y="779196"/>
            <a:ext cx="10224653" cy="252376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BlinkMacSystemFon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12121"/>
                </a:solidFill>
                <a:effectLst/>
                <a:latin typeface="BlinkMacSystemFont"/>
              </a:rPr>
              <a:t> </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71BC"/>
                </a:solidFill>
                <a:effectLst/>
                <a:latin typeface="BlinkMacSystemFont"/>
                <a:hlinkClick r:id="rId9"/>
              </a:rPr>
              <a:t>Fibrous</a:t>
            </a:r>
            <a:r>
              <a:rPr kumimoji="0" lang="en-US" altLang="en-US" sz="2800" b="0" i="0" u="none" strike="noStrike" cap="none" normalizeH="0" baseline="0" dirty="0">
                <a:ln>
                  <a:noFill/>
                </a:ln>
                <a:solidFill>
                  <a:srgbClr val="0071BC"/>
                </a:solidFill>
                <a:effectLst/>
                <a:latin typeface="BlinkMacSystemFont"/>
                <a:hlinkClick r:id="rId9"/>
              </a:rPr>
              <a:t> </a:t>
            </a:r>
            <a:r>
              <a:rPr kumimoji="0" lang="en-US" altLang="en-US" sz="2800" b="1" i="0" u="none" strike="noStrike" cap="none" normalizeH="0" baseline="0" dirty="0">
                <a:ln>
                  <a:noFill/>
                </a:ln>
                <a:solidFill>
                  <a:srgbClr val="0071BC"/>
                </a:solidFill>
                <a:effectLst/>
                <a:latin typeface="BlinkMacSystemFont"/>
                <a:hlinkClick r:id="rId9"/>
              </a:rPr>
              <a:t>dysplasia</a:t>
            </a:r>
            <a:r>
              <a:rPr kumimoji="0" lang="en-US" altLang="en-US" sz="2800" b="0" i="0" u="none" strike="noStrike" cap="none" normalizeH="0" baseline="0" dirty="0">
                <a:ln>
                  <a:noFill/>
                </a:ln>
                <a:solidFill>
                  <a:srgbClr val="0071BC"/>
                </a:solidFill>
                <a:effectLst/>
                <a:latin typeface="BlinkMacSystemFont"/>
                <a:hlinkClick r:id="rId9"/>
              </a:rPr>
              <a:t> for radiologists: beyond ground glass </a:t>
            </a:r>
            <a:r>
              <a:rPr kumimoji="0" lang="en-US" altLang="en-US" sz="2800" b="1" i="0" u="none" strike="noStrike" cap="none" normalizeH="0" baseline="0" dirty="0">
                <a:ln>
                  <a:noFill/>
                </a:ln>
                <a:solidFill>
                  <a:srgbClr val="0071BC"/>
                </a:solidFill>
                <a:effectLst/>
                <a:latin typeface="BlinkMacSystemFont"/>
                <a:hlinkClick r:id="rId9"/>
              </a:rPr>
              <a:t>bone</a:t>
            </a:r>
            <a:r>
              <a:rPr kumimoji="0" lang="en-US" altLang="en-US" sz="2800" b="0" i="0" u="none" strike="noStrike" cap="none" normalizeH="0" baseline="0" dirty="0">
                <a:ln>
                  <a:noFill/>
                </a:ln>
                <a:solidFill>
                  <a:srgbClr val="0071BC"/>
                </a:solidFill>
                <a:effectLst/>
                <a:latin typeface="BlinkMacSystemFont"/>
                <a:hlinkClick r:id="rId9"/>
              </a:rPr>
              <a:t> matrix.</a:t>
            </a:r>
            <a:endParaRPr kumimoji="0" lang="en-US" altLang="en-US" sz="2800" b="0" i="0" u="none" strike="noStrike" cap="none" normalizeH="0" baseline="0" dirty="0">
              <a:ln>
                <a:noFill/>
              </a:ln>
              <a:solidFill>
                <a:srgbClr val="212121"/>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212121"/>
                </a:solidFill>
                <a:effectLst/>
                <a:latin typeface="BlinkMacSystemFont"/>
              </a:rPr>
              <a:t>Kushchayeva</a:t>
            </a:r>
            <a:r>
              <a:rPr kumimoji="0" lang="en-US" altLang="en-US" sz="2800" b="0" i="0" u="none" strike="noStrike" cap="none" normalizeH="0" baseline="0" dirty="0">
                <a:ln>
                  <a:noFill/>
                </a:ln>
                <a:solidFill>
                  <a:srgbClr val="212121"/>
                </a:solidFill>
                <a:effectLst/>
                <a:latin typeface="BlinkMacSystemFont"/>
              </a:rPr>
              <a:t> YS, </a:t>
            </a:r>
            <a:r>
              <a:rPr kumimoji="0" lang="en-US" altLang="en-US" sz="2800" b="0" i="0" u="none" strike="noStrike" cap="none" normalizeH="0" baseline="0" dirty="0" err="1">
                <a:ln>
                  <a:noFill/>
                </a:ln>
                <a:solidFill>
                  <a:srgbClr val="212121"/>
                </a:solidFill>
                <a:effectLst/>
                <a:latin typeface="BlinkMacSystemFont"/>
              </a:rPr>
              <a:t>Kushchayev</a:t>
            </a:r>
            <a:r>
              <a:rPr kumimoji="0" lang="en-US" altLang="en-US" sz="2800" b="0" i="0" u="none" strike="noStrike" cap="none" normalizeH="0" baseline="0" dirty="0">
                <a:ln>
                  <a:noFill/>
                </a:ln>
                <a:solidFill>
                  <a:srgbClr val="212121"/>
                </a:solidFill>
                <a:effectLst/>
                <a:latin typeface="BlinkMacSystemFont"/>
              </a:rPr>
              <a:t> SV, </a:t>
            </a:r>
            <a:r>
              <a:rPr kumimoji="0" lang="en-US" altLang="en-US" sz="2800" b="0" i="0" u="none" strike="noStrike" cap="none" normalizeH="0" baseline="0" dirty="0" err="1">
                <a:ln>
                  <a:noFill/>
                </a:ln>
                <a:solidFill>
                  <a:srgbClr val="212121"/>
                </a:solidFill>
                <a:effectLst/>
                <a:latin typeface="BlinkMacSystemFont"/>
              </a:rPr>
              <a:t>Glushko</a:t>
            </a:r>
            <a:r>
              <a:rPr kumimoji="0" lang="en-US" altLang="en-US" sz="2800" b="0" i="0" u="none" strike="noStrike" cap="none" normalizeH="0" baseline="0" dirty="0">
                <a:ln>
                  <a:noFill/>
                </a:ln>
                <a:solidFill>
                  <a:srgbClr val="212121"/>
                </a:solidFill>
                <a:effectLst/>
                <a:latin typeface="BlinkMacSystemFont"/>
              </a:rPr>
              <a:t> TY, </a:t>
            </a:r>
            <a:r>
              <a:rPr kumimoji="0" lang="en-US" altLang="en-US" sz="2800" b="0" i="0" u="none" strike="noStrike" cap="none" normalizeH="0" baseline="0" dirty="0" err="1">
                <a:ln>
                  <a:noFill/>
                </a:ln>
                <a:solidFill>
                  <a:srgbClr val="212121"/>
                </a:solidFill>
                <a:effectLst/>
                <a:latin typeface="BlinkMacSystemFont"/>
              </a:rPr>
              <a:t>Tella</a:t>
            </a:r>
            <a:r>
              <a:rPr kumimoji="0" lang="en-US" altLang="en-US" sz="2800" b="0" i="0" u="none" strike="noStrike" cap="none" normalizeH="0" baseline="0" dirty="0">
                <a:ln>
                  <a:noFill/>
                </a:ln>
                <a:solidFill>
                  <a:srgbClr val="212121"/>
                </a:solidFill>
                <a:effectLst/>
                <a:latin typeface="BlinkMacSystemFont"/>
              </a:rPr>
              <a:t> SH, </a:t>
            </a:r>
            <a:r>
              <a:rPr kumimoji="0" lang="en-US" altLang="en-US" sz="2800" b="0" i="0" u="none" strike="noStrike" cap="none" normalizeH="0" baseline="0" dirty="0" err="1">
                <a:ln>
                  <a:noFill/>
                </a:ln>
                <a:solidFill>
                  <a:srgbClr val="212121"/>
                </a:solidFill>
                <a:effectLst/>
                <a:latin typeface="BlinkMacSystemFont"/>
              </a:rPr>
              <a:t>Teytelboym</a:t>
            </a:r>
            <a:r>
              <a:rPr kumimoji="0" lang="en-US" altLang="en-US" sz="2800" b="0" i="0" u="none" strike="noStrike" cap="none" normalizeH="0" baseline="0" dirty="0">
                <a:ln>
                  <a:noFill/>
                </a:ln>
                <a:solidFill>
                  <a:srgbClr val="212121"/>
                </a:solidFill>
                <a:effectLst/>
                <a:latin typeface="BlinkMacSystemFont"/>
              </a:rPr>
              <a:t> OM, Collins MT, Boyce AM. </a:t>
            </a:r>
            <a:r>
              <a:rPr kumimoji="0" lang="en-US" altLang="en-US" sz="2800" b="0" i="0" u="none" strike="noStrike" cap="none" normalizeH="0" baseline="0" dirty="0">
                <a:ln>
                  <a:noFill/>
                </a:ln>
                <a:solidFill>
                  <a:schemeClr val="accent1"/>
                </a:solidFill>
                <a:effectLst/>
                <a:latin typeface="BlinkMacSystemFont"/>
              </a:rPr>
              <a:t>Insights Imaging</a:t>
            </a:r>
            <a:r>
              <a:rPr kumimoji="0" lang="en-US" altLang="en-US" sz="2800" b="0" i="0" u="none" strike="noStrike" cap="none" normalizeH="0" baseline="0" dirty="0">
                <a:ln>
                  <a:noFill/>
                </a:ln>
                <a:solidFill>
                  <a:srgbClr val="4D8055"/>
                </a:solidFill>
                <a:effectLst/>
                <a:latin typeface="BlinkMacSystemFont"/>
              </a:rPr>
              <a:t>. 2018 Dec;9(6):1035-1056. </a:t>
            </a:r>
            <a:r>
              <a:rPr kumimoji="0" lang="en-US" altLang="en-US" sz="2800" b="0" i="0" u="none" strike="noStrike" cap="none" normalizeH="0" baseline="0" dirty="0" err="1">
                <a:ln>
                  <a:noFill/>
                </a:ln>
                <a:solidFill>
                  <a:srgbClr val="4D8055"/>
                </a:solidFill>
                <a:effectLst/>
                <a:latin typeface="BlinkMacSystemFont"/>
              </a:rPr>
              <a:t>doi</a:t>
            </a:r>
            <a:r>
              <a:rPr kumimoji="0" lang="en-US" altLang="en-US" sz="2800" b="0" i="0" u="none" strike="noStrike" cap="none" normalizeH="0" baseline="0" dirty="0">
                <a:ln>
                  <a:noFill/>
                </a:ln>
                <a:solidFill>
                  <a:srgbClr val="4D8055"/>
                </a:solidFill>
                <a:effectLst/>
                <a:latin typeface="BlinkMacSystemFont"/>
              </a:rPr>
              <a:t>: 10.1007/s13244-018-0666-6. </a:t>
            </a:r>
            <a:r>
              <a:rPr kumimoji="0" lang="en-US" altLang="en-US" sz="2800" b="0" i="0" u="none" strike="noStrike" cap="none" normalizeH="0" baseline="0" dirty="0" err="1">
                <a:ln>
                  <a:noFill/>
                </a:ln>
                <a:solidFill>
                  <a:srgbClr val="4D8055"/>
                </a:solidFill>
                <a:effectLst/>
                <a:latin typeface="BlinkMacSystemFont"/>
              </a:rPr>
              <a:t>Epub</a:t>
            </a:r>
            <a:r>
              <a:rPr kumimoji="0" lang="en-US" altLang="en-US" sz="2800" b="0" i="0" u="none" strike="noStrike" cap="none" normalizeH="0" baseline="0" dirty="0">
                <a:ln>
                  <a:noFill/>
                </a:ln>
                <a:solidFill>
                  <a:srgbClr val="4D8055"/>
                </a:solidFill>
                <a:effectLst/>
                <a:latin typeface="BlinkMacSystemFont"/>
              </a:rPr>
              <a:t> 2018 Nov 27.PMID: 30484079 </a:t>
            </a:r>
            <a:r>
              <a:rPr kumimoji="0" lang="en-US" altLang="en-US" sz="2800" b="1" i="0" u="none" strike="noStrike" cap="none" normalizeH="0" baseline="0" dirty="0">
                <a:ln>
                  <a:noFill/>
                </a:ln>
                <a:solidFill>
                  <a:srgbClr val="C05600"/>
                </a:solidFill>
                <a:effectLst/>
                <a:latin typeface="BlinkMacSystemFont"/>
              </a:rPr>
              <a:t>Free PMC article.</a:t>
            </a:r>
            <a:r>
              <a:rPr kumimoji="0" lang="en-US" altLang="en-US" sz="2800" b="0" i="0" u="none" strike="noStrike" cap="none" normalizeH="0" baseline="0" dirty="0">
                <a:ln>
                  <a:noFill/>
                </a:ln>
                <a:solidFill>
                  <a:srgbClr val="4D8055"/>
                </a:solidFill>
                <a:effectLst/>
                <a:latin typeface="BlinkMacSystemFont"/>
              </a:rPr>
              <a:t>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05179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21237D9-6142-40F0-BA92-D5C9CF5C1EEA}"/>
              </a:ext>
            </a:extLst>
          </p:cNvPr>
          <p:cNvSpPr>
            <a:spLocks noGrp="1" noChangeArrowheads="1"/>
          </p:cNvSpPr>
          <p:nvPr>
            <p:ph type="title"/>
          </p:nvPr>
        </p:nvSpPr>
        <p:spPr>
          <a:xfrm>
            <a:off x="3477347" y="682470"/>
            <a:ext cx="4605339" cy="1143000"/>
          </a:xfrm>
          <a:ln w="28575">
            <a:solidFill>
              <a:srgbClr val="C00000"/>
            </a:solidFill>
          </a:ln>
        </p:spPr>
        <p:txBody>
          <a:bodyPr>
            <a:normAutofit/>
          </a:bodyPr>
          <a:lstStyle/>
          <a:p>
            <a:pPr eaLnBrk="1" hangingPunct="1"/>
            <a:r>
              <a:rPr lang="el-GR" altLang="el-GR" sz="4000" b="1" dirty="0">
                <a:effectLst>
                  <a:outerShdw blurRad="38100" dist="38100" dir="2700000" algn="tl">
                    <a:srgbClr val="000000">
                      <a:alpha val="43137"/>
                    </a:srgbClr>
                  </a:outerShdw>
                </a:effectLst>
              </a:rPr>
              <a:t>Οστεοειδές οστέωμα </a:t>
            </a:r>
          </a:p>
        </p:txBody>
      </p:sp>
      <p:pic>
        <p:nvPicPr>
          <p:cNvPr id="46084" name="Picture 4" descr="P1010008">
            <a:extLst>
              <a:ext uri="{FF2B5EF4-FFF2-40B4-BE49-F238E27FC236}">
                <a16:creationId xmlns:a16="http://schemas.microsoft.com/office/drawing/2014/main" id="{7974BE14-0023-4FB6-9BB4-E9953772A84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12645" r="7986" b="17795"/>
          <a:stretch>
            <a:fillRect/>
          </a:stretch>
        </p:blipFill>
        <p:spPr>
          <a:xfrm>
            <a:off x="6545653" y="1981200"/>
            <a:ext cx="4551760" cy="4472152"/>
          </a:xfrm>
          <a:noFill/>
          <a:ln>
            <a:solidFill>
              <a:srgbClr val="C00000"/>
            </a:solidFill>
            <a:miter lim="800000"/>
            <a:headEnd/>
            <a:tailEnd/>
          </a:ln>
        </p:spPr>
      </p:pic>
      <p:sp>
        <p:nvSpPr>
          <p:cNvPr id="3" name="Text Placeholder 2">
            <a:extLst>
              <a:ext uri="{FF2B5EF4-FFF2-40B4-BE49-F238E27FC236}">
                <a16:creationId xmlns:a16="http://schemas.microsoft.com/office/drawing/2014/main" id="{317A1774-7244-4E93-FE03-7EB43986ECD7}"/>
              </a:ext>
            </a:extLst>
          </p:cNvPr>
          <p:cNvSpPr>
            <a:spLocks noGrp="1"/>
          </p:cNvSpPr>
          <p:nvPr>
            <p:ph type="body" sz="half" idx="1"/>
          </p:nvPr>
        </p:nvSpPr>
        <p:spPr/>
        <p:txBody>
          <a:bodyPr/>
          <a:lstStyle/>
          <a:p>
            <a:r>
              <a:rPr lang="en-US" dirty="0"/>
              <a:t>A</a:t>
            </a:r>
            <a:r>
              <a:rPr lang="el-GR" dirty="0"/>
              <a:t>γόρι 10 ετών</a:t>
            </a:r>
          </a:p>
          <a:p>
            <a:r>
              <a:rPr lang="el-GR" dirty="0"/>
              <a:t>Οσφυαλγία σκολίωση για 1 έτος</a:t>
            </a:r>
          </a:p>
          <a:p>
            <a:r>
              <a:rPr lang="el-GR" dirty="0"/>
              <a:t>Εντονοτερος πόνος το βραδυ, ανακουφιζεται με ασπιρινη </a:t>
            </a:r>
            <a:endParaRPr lang="en-US" dirty="0"/>
          </a:p>
        </p:txBody>
      </p:sp>
      <p:sp>
        <p:nvSpPr>
          <p:cNvPr id="5" name="Oval 4">
            <a:extLst>
              <a:ext uri="{FF2B5EF4-FFF2-40B4-BE49-F238E27FC236}">
                <a16:creationId xmlns:a16="http://schemas.microsoft.com/office/drawing/2014/main" id="{7618A5F4-7240-7DB9-FB42-8F94AD5B943D}"/>
              </a:ext>
            </a:extLst>
          </p:cNvPr>
          <p:cNvSpPr/>
          <p:nvPr/>
        </p:nvSpPr>
        <p:spPr>
          <a:xfrm>
            <a:off x="7914290" y="5044965"/>
            <a:ext cx="462455" cy="4309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BC966FC3-E6CF-D056-EFAD-3EEBED88D16E}"/>
              </a:ext>
            </a:extLst>
          </p:cNvPr>
          <p:cNvCxnSpPr/>
          <p:nvPr/>
        </p:nvCxnSpPr>
        <p:spPr>
          <a:xfrm flipH="1">
            <a:off x="8250620" y="4887310"/>
            <a:ext cx="220718" cy="3153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364B7A0-B23E-E79E-E44A-128D4D154E14}"/>
              </a:ext>
            </a:extLst>
          </p:cNvPr>
          <p:cNvCxnSpPr/>
          <p:nvPr/>
        </p:nvCxnSpPr>
        <p:spPr>
          <a:xfrm flipH="1">
            <a:off x="8602716" y="5044965"/>
            <a:ext cx="220718" cy="315311"/>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2B7F97F-BD03-BB4E-FC32-CFC03899BC7C}"/>
              </a:ext>
            </a:extLst>
          </p:cNvPr>
          <p:cNvCxnSpPr>
            <a:cxnSpLocks/>
          </p:cNvCxnSpPr>
          <p:nvPr/>
        </p:nvCxnSpPr>
        <p:spPr>
          <a:xfrm flipV="1">
            <a:off x="8145517" y="5591504"/>
            <a:ext cx="168165" cy="215461"/>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6082"/>
                                        </p:tgtEl>
                                        <p:attrNameLst>
                                          <p:attrName>style.visibility</p:attrName>
                                        </p:attrNameLst>
                                      </p:cBhvr>
                                      <p:to>
                                        <p:strVal val="visible"/>
                                      </p:to>
                                    </p:set>
                                    <p:anim calcmode="lin" valueType="num">
                                      <p:cBhvr additive="base">
                                        <p:cTn id="21" dur="500" fill="hold"/>
                                        <p:tgtEl>
                                          <p:spTgt spid="46082"/>
                                        </p:tgtEl>
                                        <p:attrNameLst>
                                          <p:attrName>ppt_x</p:attrName>
                                        </p:attrNameLst>
                                      </p:cBhvr>
                                      <p:tavLst>
                                        <p:tav tm="0">
                                          <p:val>
                                            <p:strVal val="#ppt_x"/>
                                          </p:val>
                                        </p:tav>
                                        <p:tav tm="100000">
                                          <p:val>
                                            <p:strVal val="#ppt_x"/>
                                          </p:val>
                                        </p:tav>
                                      </p:tavLst>
                                    </p:anim>
                                    <p:anim calcmode="lin" valueType="num">
                                      <p:cBhvr additive="base">
                                        <p:cTn id="22" dur="500" fill="hold"/>
                                        <p:tgtEl>
                                          <p:spTgt spid="460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D89C51-9DDD-182B-F65C-0F030DB4C0AD}"/>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752EF127-59D7-4ABE-9FFE-ED9B6B967A51}"/>
              </a:ext>
            </a:extLst>
          </p:cNvPr>
          <p:cNvSpPr>
            <a:spLocks noGrp="1"/>
          </p:cNvSpPr>
          <p:nvPr>
            <p:ph idx="1"/>
          </p:nvPr>
        </p:nvSpPr>
        <p:spPr/>
        <p:txBody>
          <a:bodyPr/>
          <a:lstStyle/>
          <a:p>
            <a:r>
              <a:rPr lang="en-US" b="1" i="0" u="none" strike="noStrike" dirty="0">
                <a:solidFill>
                  <a:srgbClr val="0071BC"/>
                </a:solidFill>
                <a:effectLst/>
                <a:latin typeface="BlinkMacSystemFont"/>
                <a:hlinkClick r:id="rId2"/>
              </a:rPr>
              <a:t>Osteoid</a:t>
            </a:r>
            <a:r>
              <a:rPr lang="en-US" b="0" i="0" u="none" strike="noStrike" dirty="0">
                <a:solidFill>
                  <a:srgbClr val="0071BC"/>
                </a:solidFill>
                <a:effectLst/>
                <a:latin typeface="BlinkMacSystemFont"/>
                <a:hlinkClick r:id="rId2"/>
              </a:rPr>
              <a:t> </a:t>
            </a:r>
            <a:r>
              <a:rPr lang="en-US" b="1" i="0" u="none" strike="noStrike" dirty="0">
                <a:solidFill>
                  <a:srgbClr val="0071BC"/>
                </a:solidFill>
                <a:effectLst/>
                <a:latin typeface="BlinkMacSystemFont"/>
                <a:hlinkClick r:id="rId2"/>
              </a:rPr>
              <a:t>osteoma</a:t>
            </a:r>
            <a:r>
              <a:rPr lang="en-US" b="0" i="0" u="none" strike="noStrike" dirty="0">
                <a:solidFill>
                  <a:srgbClr val="0071BC"/>
                </a:solidFill>
                <a:effectLst/>
                <a:latin typeface="BlinkMacSystemFont"/>
                <a:hlinkClick r:id="rId2"/>
              </a:rPr>
              <a:t>: the great mimicker.</a:t>
            </a:r>
            <a:r>
              <a:rPr lang="en-US" b="0" i="0" u="none" strike="noStrike" dirty="0">
                <a:solidFill>
                  <a:srgbClr val="0071BC"/>
                </a:solidFill>
                <a:effectLst/>
                <a:latin typeface="BlinkMacSystemFont"/>
              </a:rPr>
              <a:t>  </a:t>
            </a:r>
            <a:r>
              <a:rPr lang="en-US" b="0" i="0" dirty="0">
                <a:solidFill>
                  <a:srgbClr val="212121"/>
                </a:solidFill>
                <a:effectLst/>
                <a:latin typeface="BlinkMacSystemFont"/>
              </a:rPr>
              <a:t>Carneiro BC, Da Cruz IAN, et al. </a:t>
            </a:r>
            <a:r>
              <a:rPr lang="en-US" b="0" i="0" dirty="0">
                <a:solidFill>
                  <a:schemeClr val="accent1"/>
                </a:solidFill>
                <a:effectLst/>
                <a:latin typeface="BlinkMacSystemFont"/>
              </a:rPr>
              <a:t>Insights Imaging. 2021 </a:t>
            </a:r>
            <a:r>
              <a:rPr lang="en-US" b="0" i="0" dirty="0">
                <a:solidFill>
                  <a:srgbClr val="4D8055"/>
                </a:solidFill>
                <a:effectLst/>
                <a:latin typeface="BlinkMacSystemFont"/>
              </a:rPr>
              <a:t>Mar 8;12(1):32. </a:t>
            </a:r>
            <a:r>
              <a:rPr lang="en-US" b="0" i="0" dirty="0" err="1">
                <a:solidFill>
                  <a:srgbClr val="4D8055"/>
                </a:solidFill>
                <a:effectLst/>
                <a:latin typeface="BlinkMacSystemFont"/>
              </a:rPr>
              <a:t>doi</a:t>
            </a:r>
            <a:r>
              <a:rPr lang="en-US" b="0" i="0" dirty="0">
                <a:solidFill>
                  <a:srgbClr val="4D8055"/>
                </a:solidFill>
                <a:effectLst/>
                <a:latin typeface="BlinkMacSystemFont"/>
              </a:rPr>
              <a:t>: 10.1186/s13244-021-00978-8.PMID: 33683492 </a:t>
            </a:r>
            <a:r>
              <a:rPr lang="en-US" b="1" i="0" dirty="0">
                <a:solidFill>
                  <a:srgbClr val="C05600"/>
                </a:solidFill>
                <a:effectLst/>
                <a:latin typeface="BlinkMacSystemFont"/>
              </a:rPr>
              <a:t>Free PMC article.</a:t>
            </a:r>
            <a:endParaRPr lang="en-US" b="0" i="0" dirty="0">
              <a:solidFill>
                <a:srgbClr val="4D8055"/>
              </a:solidFill>
              <a:effectLst/>
              <a:latin typeface="BlinkMacSystemFont"/>
            </a:endParaRPr>
          </a:p>
          <a:p>
            <a:endParaRPr lang="en-US" dirty="0"/>
          </a:p>
        </p:txBody>
      </p:sp>
    </p:spTree>
    <p:extLst>
      <p:ext uri="{BB962C8B-B14F-4D97-AF65-F5344CB8AC3E}">
        <p14:creationId xmlns:p14="http://schemas.microsoft.com/office/powerpoint/2010/main" val="2288587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9172D371-1B00-4F41-A210-DF1CC2364BCE}"/>
              </a:ext>
            </a:extLst>
          </p:cNvPr>
          <p:cNvPicPr>
            <a:picLocks noGrp="1" noChangeAspect="1"/>
          </p:cNvPicPr>
          <p:nvPr>
            <p:ph idx="1"/>
          </p:nvPr>
        </p:nvPicPr>
        <p:blipFill rotWithShape="1">
          <a:blip r:embed="rId3"/>
          <a:srcRect l="35734" t="64535" r="34913" b="5001"/>
          <a:stretch/>
        </p:blipFill>
        <p:spPr>
          <a:xfrm>
            <a:off x="6096000" y="265226"/>
            <a:ext cx="5527350" cy="3226676"/>
          </a:xfrm>
        </p:spPr>
      </p:pic>
      <p:pic>
        <p:nvPicPr>
          <p:cNvPr id="6" name="Θέση περιεχομένου 4">
            <a:extLst>
              <a:ext uri="{FF2B5EF4-FFF2-40B4-BE49-F238E27FC236}">
                <a16:creationId xmlns:a16="http://schemas.microsoft.com/office/drawing/2014/main" id="{619D58DF-03C8-464F-B96D-65C0323724B3}"/>
              </a:ext>
            </a:extLst>
          </p:cNvPr>
          <p:cNvPicPr>
            <a:picLocks noChangeAspect="1"/>
          </p:cNvPicPr>
          <p:nvPr/>
        </p:nvPicPr>
        <p:blipFill rotWithShape="1">
          <a:blip r:embed="rId3"/>
          <a:srcRect l="62126" t="18791" r="22160" b="37247"/>
          <a:stretch/>
        </p:blipFill>
        <p:spPr>
          <a:xfrm>
            <a:off x="1672237" y="1318714"/>
            <a:ext cx="2615984" cy="4116466"/>
          </a:xfrm>
          <a:prstGeom prst="rect">
            <a:avLst/>
          </a:prstGeom>
        </p:spPr>
      </p:pic>
      <p:pic>
        <p:nvPicPr>
          <p:cNvPr id="7" name="Θέση περιεχομένου 4">
            <a:extLst>
              <a:ext uri="{FF2B5EF4-FFF2-40B4-BE49-F238E27FC236}">
                <a16:creationId xmlns:a16="http://schemas.microsoft.com/office/drawing/2014/main" id="{4B1A907C-6A47-4B57-B550-D9C12B6A251E}"/>
              </a:ext>
            </a:extLst>
          </p:cNvPr>
          <p:cNvPicPr>
            <a:picLocks noChangeAspect="1"/>
          </p:cNvPicPr>
          <p:nvPr/>
        </p:nvPicPr>
        <p:blipFill rotWithShape="1">
          <a:blip r:embed="rId3"/>
          <a:srcRect l="78554" t="64535" r="11006" b="5001"/>
          <a:stretch/>
        </p:blipFill>
        <p:spPr>
          <a:xfrm>
            <a:off x="6536331" y="3527738"/>
            <a:ext cx="2047403" cy="3360424"/>
          </a:xfrm>
          <a:prstGeom prst="rect">
            <a:avLst/>
          </a:prstGeom>
        </p:spPr>
      </p:pic>
      <p:pic>
        <p:nvPicPr>
          <p:cNvPr id="8" name="Θέση περιεχομένου 4">
            <a:extLst>
              <a:ext uri="{FF2B5EF4-FFF2-40B4-BE49-F238E27FC236}">
                <a16:creationId xmlns:a16="http://schemas.microsoft.com/office/drawing/2014/main" id="{110A0CBC-2342-43E8-AD9D-5C4BFFD25AB9}"/>
              </a:ext>
            </a:extLst>
          </p:cNvPr>
          <p:cNvPicPr>
            <a:picLocks noChangeAspect="1"/>
          </p:cNvPicPr>
          <p:nvPr/>
        </p:nvPicPr>
        <p:blipFill rotWithShape="1">
          <a:blip r:embed="rId3"/>
          <a:srcRect l="65642" t="64535" r="21951" b="5001"/>
          <a:stretch/>
        </p:blipFill>
        <p:spPr>
          <a:xfrm>
            <a:off x="8627902" y="3491902"/>
            <a:ext cx="2433144" cy="3360425"/>
          </a:xfrm>
          <a:prstGeom prst="rect">
            <a:avLst/>
          </a:prstGeom>
        </p:spPr>
      </p:pic>
      <p:sp>
        <p:nvSpPr>
          <p:cNvPr id="9" name="TextBox 8">
            <a:extLst>
              <a:ext uri="{FF2B5EF4-FFF2-40B4-BE49-F238E27FC236}">
                <a16:creationId xmlns:a16="http://schemas.microsoft.com/office/drawing/2014/main" id="{FB012031-D8B9-457B-B9F5-1414D619ABD5}"/>
              </a:ext>
            </a:extLst>
          </p:cNvPr>
          <p:cNvSpPr txBox="1"/>
          <p:nvPr/>
        </p:nvSpPr>
        <p:spPr>
          <a:xfrm>
            <a:off x="8859675" y="2752953"/>
            <a:ext cx="606641" cy="584775"/>
          </a:xfrm>
          <a:prstGeom prst="rect">
            <a:avLst/>
          </a:prstGeom>
          <a:solidFill>
            <a:schemeClr val="tx1"/>
          </a:solidFill>
        </p:spPr>
        <p:txBody>
          <a:bodyPr wrap="none" rtlCol="0">
            <a:spAutoFit/>
          </a:bodyPr>
          <a:lstStyle/>
          <a:p>
            <a:r>
              <a:rPr lang="en-US" sz="3200" dirty="0">
                <a:solidFill>
                  <a:schemeClr val="bg1"/>
                </a:solidFill>
              </a:rPr>
              <a:t>CT</a:t>
            </a:r>
            <a:endParaRPr lang="el-GR" sz="3200" dirty="0">
              <a:solidFill>
                <a:schemeClr val="bg1"/>
              </a:solidFill>
            </a:endParaRPr>
          </a:p>
        </p:txBody>
      </p:sp>
      <p:sp>
        <p:nvSpPr>
          <p:cNvPr id="10" name="TextBox 9">
            <a:extLst>
              <a:ext uri="{FF2B5EF4-FFF2-40B4-BE49-F238E27FC236}">
                <a16:creationId xmlns:a16="http://schemas.microsoft.com/office/drawing/2014/main" id="{E94C6980-D561-4F67-AE24-BAFC212CA0BE}"/>
              </a:ext>
            </a:extLst>
          </p:cNvPr>
          <p:cNvSpPr txBox="1"/>
          <p:nvPr/>
        </p:nvSpPr>
        <p:spPr>
          <a:xfrm>
            <a:off x="6536331" y="6240406"/>
            <a:ext cx="542136" cy="523220"/>
          </a:xfrm>
          <a:prstGeom prst="rect">
            <a:avLst/>
          </a:prstGeom>
          <a:noFill/>
        </p:spPr>
        <p:txBody>
          <a:bodyPr wrap="none" rtlCol="0">
            <a:spAutoFit/>
          </a:bodyPr>
          <a:lstStyle/>
          <a:p>
            <a:r>
              <a:rPr lang="en-US" sz="2800" dirty="0">
                <a:solidFill>
                  <a:schemeClr val="bg1"/>
                </a:solidFill>
              </a:rPr>
              <a:t>T1</a:t>
            </a:r>
            <a:endParaRPr lang="el-GR" sz="2800" dirty="0">
              <a:solidFill>
                <a:schemeClr val="bg1"/>
              </a:solidFill>
            </a:endParaRPr>
          </a:p>
        </p:txBody>
      </p:sp>
      <p:sp>
        <p:nvSpPr>
          <p:cNvPr id="11" name="TextBox 10">
            <a:extLst>
              <a:ext uri="{FF2B5EF4-FFF2-40B4-BE49-F238E27FC236}">
                <a16:creationId xmlns:a16="http://schemas.microsoft.com/office/drawing/2014/main" id="{A1EA8B5B-D530-412B-988D-1DAA1AAE80ED}"/>
              </a:ext>
            </a:extLst>
          </p:cNvPr>
          <p:cNvSpPr txBox="1"/>
          <p:nvPr/>
        </p:nvSpPr>
        <p:spPr>
          <a:xfrm>
            <a:off x="8583734" y="6231265"/>
            <a:ext cx="1030795" cy="523220"/>
          </a:xfrm>
          <a:prstGeom prst="rect">
            <a:avLst/>
          </a:prstGeom>
          <a:noFill/>
        </p:spPr>
        <p:txBody>
          <a:bodyPr wrap="none" rtlCol="0">
            <a:spAutoFit/>
          </a:bodyPr>
          <a:lstStyle/>
          <a:p>
            <a:r>
              <a:rPr lang="en-US" sz="2800" dirty="0">
                <a:solidFill>
                  <a:schemeClr val="bg1"/>
                </a:solidFill>
              </a:rPr>
              <a:t>T2 FS </a:t>
            </a:r>
            <a:endParaRPr lang="el-GR" sz="2800" dirty="0">
              <a:solidFill>
                <a:schemeClr val="bg1"/>
              </a:solidFill>
            </a:endParaRPr>
          </a:p>
        </p:txBody>
      </p:sp>
      <p:sp>
        <p:nvSpPr>
          <p:cNvPr id="13" name="Τίτλος 1">
            <a:extLst>
              <a:ext uri="{FF2B5EF4-FFF2-40B4-BE49-F238E27FC236}">
                <a16:creationId xmlns:a16="http://schemas.microsoft.com/office/drawing/2014/main" id="{52274392-3CF7-4B20-872C-E215398A4E9A}"/>
              </a:ext>
            </a:extLst>
          </p:cNvPr>
          <p:cNvSpPr txBox="1">
            <a:spLocks noGrp="1"/>
          </p:cNvSpPr>
          <p:nvPr>
            <p:ph type="title"/>
          </p:nvPr>
        </p:nvSpPr>
        <p:spPr>
          <a:xfrm>
            <a:off x="1416678" y="25655"/>
            <a:ext cx="3281855" cy="1325563"/>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NH </a:t>
            </a:r>
            <a:r>
              <a:rPr lang="el-GR" dirty="0" err="1">
                <a:solidFill>
                  <a:schemeClr val="bg1"/>
                </a:solidFill>
              </a:rPr>
              <a:t>λεμφωμα</a:t>
            </a:r>
            <a:r>
              <a:rPr lang="el-GR" dirty="0">
                <a:solidFill>
                  <a:schemeClr val="bg1"/>
                </a:solidFill>
              </a:rPr>
              <a:t> </a:t>
            </a:r>
          </a:p>
        </p:txBody>
      </p:sp>
      <p:cxnSp>
        <p:nvCxnSpPr>
          <p:cNvPr id="15" name="Ευθύγραμμο βέλος σύνδεσης 14">
            <a:extLst>
              <a:ext uri="{FF2B5EF4-FFF2-40B4-BE49-F238E27FC236}">
                <a16:creationId xmlns:a16="http://schemas.microsoft.com/office/drawing/2014/main" id="{D2DB214F-B51C-49B5-AAF5-A3D33FD0D1AA}"/>
              </a:ext>
            </a:extLst>
          </p:cNvPr>
          <p:cNvCxnSpPr>
            <a:cxnSpLocks/>
          </p:cNvCxnSpPr>
          <p:nvPr/>
        </p:nvCxnSpPr>
        <p:spPr>
          <a:xfrm flipH="1">
            <a:off x="2980229" y="1664238"/>
            <a:ext cx="326725" cy="16537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Ευθύγραμμο βέλος σύνδεσης 17">
            <a:extLst>
              <a:ext uri="{FF2B5EF4-FFF2-40B4-BE49-F238E27FC236}">
                <a16:creationId xmlns:a16="http://schemas.microsoft.com/office/drawing/2014/main" id="{D2DE5C34-8A80-4EF3-A4E6-0768D5E457D9}"/>
              </a:ext>
            </a:extLst>
          </p:cNvPr>
          <p:cNvCxnSpPr>
            <a:cxnSpLocks/>
          </p:cNvCxnSpPr>
          <p:nvPr/>
        </p:nvCxnSpPr>
        <p:spPr>
          <a:xfrm flipH="1" flipV="1">
            <a:off x="2902852" y="2912503"/>
            <a:ext cx="154754" cy="401544"/>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Ευθύγραμμο βέλος σύνδεσης 18">
            <a:extLst>
              <a:ext uri="{FF2B5EF4-FFF2-40B4-BE49-F238E27FC236}">
                <a16:creationId xmlns:a16="http://schemas.microsoft.com/office/drawing/2014/main" id="{2D1B0468-9076-401E-9D42-EEA6301A676F}"/>
              </a:ext>
            </a:extLst>
          </p:cNvPr>
          <p:cNvCxnSpPr>
            <a:cxnSpLocks/>
          </p:cNvCxnSpPr>
          <p:nvPr/>
        </p:nvCxnSpPr>
        <p:spPr>
          <a:xfrm flipH="1">
            <a:off x="3182280" y="2395533"/>
            <a:ext cx="412258"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Ευθύγραμμο βέλος σύνδεσης 2">
            <a:extLst>
              <a:ext uri="{FF2B5EF4-FFF2-40B4-BE49-F238E27FC236}">
                <a16:creationId xmlns:a16="http://schemas.microsoft.com/office/drawing/2014/main" id="{61943047-B9BD-4F36-9831-7846EB9730B7}"/>
              </a:ext>
            </a:extLst>
          </p:cNvPr>
          <p:cNvCxnSpPr>
            <a:cxnSpLocks/>
          </p:cNvCxnSpPr>
          <p:nvPr/>
        </p:nvCxnSpPr>
        <p:spPr>
          <a:xfrm flipV="1">
            <a:off x="9099131" y="2395534"/>
            <a:ext cx="386318" cy="259577"/>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4A738E3-8111-71A5-6882-E8AA8B77924C}"/>
              </a:ext>
            </a:extLst>
          </p:cNvPr>
          <p:cNvSpPr txBox="1"/>
          <p:nvPr/>
        </p:nvSpPr>
        <p:spPr>
          <a:xfrm>
            <a:off x="597759" y="5065848"/>
            <a:ext cx="5338706" cy="369332"/>
          </a:xfrm>
          <a:prstGeom prst="rect">
            <a:avLst/>
          </a:prstGeom>
          <a:solidFill>
            <a:schemeClr val="bg1"/>
          </a:solidFill>
        </p:spPr>
        <p:txBody>
          <a:bodyPr wrap="none" rtlCol="0">
            <a:spAutoFit/>
          </a:bodyPr>
          <a:lstStyle/>
          <a:p>
            <a:r>
              <a:rPr lang="el-GR" dirty="0"/>
              <a:t>Αντρας 42 ετών, γοναλγια από διμηνου επιδεινουμενη</a:t>
            </a:r>
          </a:p>
        </p:txBody>
      </p:sp>
      <p:sp>
        <p:nvSpPr>
          <p:cNvPr id="4" name="TextBox 3">
            <a:extLst>
              <a:ext uri="{FF2B5EF4-FFF2-40B4-BE49-F238E27FC236}">
                <a16:creationId xmlns:a16="http://schemas.microsoft.com/office/drawing/2014/main" id="{FE370AAA-E145-C6CE-94F1-797B839908BD}"/>
              </a:ext>
            </a:extLst>
          </p:cNvPr>
          <p:cNvSpPr txBox="1"/>
          <p:nvPr/>
        </p:nvSpPr>
        <p:spPr>
          <a:xfrm>
            <a:off x="84469" y="5984361"/>
            <a:ext cx="5889558" cy="738664"/>
          </a:xfrm>
          <a:prstGeom prst="rect">
            <a:avLst/>
          </a:prstGeom>
          <a:noFill/>
          <a:ln>
            <a:solidFill>
              <a:srgbClr val="00B0F0"/>
            </a:solidFill>
          </a:ln>
        </p:spPr>
        <p:txBody>
          <a:bodyPr wrap="square" rtlCol="0">
            <a:spAutoFit/>
          </a:bodyPr>
          <a:lstStyle/>
          <a:p>
            <a:r>
              <a:rPr lang="en-US" sz="1400" dirty="0"/>
              <a:t>Weber MA,  Papakonstantinou O,  </a:t>
            </a:r>
            <a:r>
              <a:rPr lang="en-US" sz="1400" dirty="0" err="1"/>
              <a:t>Nikodinovska</a:t>
            </a:r>
            <a:r>
              <a:rPr lang="en-US" sz="1400" dirty="0"/>
              <a:t> V,  Vanhoenacker FM. Ewing’s Sarcoma and Primary Osseous Lymphoma: Spectrum of Imaging Appearances. </a:t>
            </a:r>
          </a:p>
          <a:p>
            <a:r>
              <a:rPr lang="en-US" sz="1400" i="1" dirty="0"/>
              <a:t>Semin </a:t>
            </a:r>
            <a:r>
              <a:rPr lang="en-US" sz="1400" i="1" dirty="0" err="1"/>
              <a:t>Musculoskelet</a:t>
            </a:r>
            <a:r>
              <a:rPr lang="en-US" sz="1400" i="1" dirty="0"/>
              <a:t> </a:t>
            </a:r>
            <a:r>
              <a:rPr lang="en-US" sz="1400" i="1" dirty="0" err="1"/>
              <a:t>Radiol</a:t>
            </a:r>
            <a:r>
              <a:rPr lang="en-US" sz="1400" i="1" dirty="0"/>
              <a:t> 2019;23:36–57</a:t>
            </a:r>
            <a:endParaRPr lang="el-GR" sz="1400" i="1" dirty="0"/>
          </a:p>
        </p:txBody>
      </p:sp>
    </p:spTree>
    <p:extLst>
      <p:ext uri="{BB962C8B-B14F-4D97-AF65-F5344CB8AC3E}">
        <p14:creationId xmlns:p14="http://schemas.microsoft.com/office/powerpoint/2010/main" val="173359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Θέση περιεχομένου 3">
            <a:extLst>
              <a:ext uri="{FF2B5EF4-FFF2-40B4-BE49-F238E27FC236}">
                <a16:creationId xmlns:a16="http://schemas.microsoft.com/office/drawing/2014/main" id="{DC3541A7-6192-4839-A089-5B01FEC7E3BD}"/>
              </a:ext>
            </a:extLst>
          </p:cNvPr>
          <p:cNvPicPr>
            <a:picLocks noGrp="1" noChangeAspect="1"/>
          </p:cNvPicPr>
          <p:nvPr>
            <p:ph idx="1"/>
          </p:nvPr>
        </p:nvPicPr>
        <p:blipFill rotWithShape="1">
          <a:blip r:embed="rId2"/>
          <a:srcRect l="25481" t="36847" r="24188" b="9317"/>
          <a:stretch/>
        </p:blipFill>
        <p:spPr>
          <a:xfrm>
            <a:off x="6024563" y="3659265"/>
            <a:ext cx="4856713" cy="3026805"/>
          </a:xfrm>
          <a:prstGeom prst="rect">
            <a:avLst/>
          </a:prstGeom>
        </p:spPr>
      </p:pic>
      <p:sp>
        <p:nvSpPr>
          <p:cNvPr id="13" name="Rectangle 2">
            <a:extLst>
              <a:ext uri="{FF2B5EF4-FFF2-40B4-BE49-F238E27FC236}">
                <a16:creationId xmlns:a16="http://schemas.microsoft.com/office/drawing/2014/main" id="{BAB8E688-C298-4889-B726-899A88810C9F}"/>
              </a:ext>
            </a:extLst>
          </p:cNvPr>
          <p:cNvSpPr txBox="1">
            <a:spLocks noChangeArrowheads="1"/>
          </p:cNvSpPr>
          <p:nvPr/>
        </p:nvSpPr>
        <p:spPr>
          <a:xfrm>
            <a:off x="2590150" y="33840"/>
            <a:ext cx="2107743" cy="978301"/>
          </a:xfrm>
          <a:prstGeom prst="rect">
            <a:avLst/>
          </a:prstGeom>
          <a:noFill/>
          <a:ln w="19050">
            <a:solidFill>
              <a:srgbClr val="C0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altLang="el-GR" sz="3600" b="1" dirty="0"/>
              <a:t>Λέμφωμα</a:t>
            </a:r>
          </a:p>
        </p:txBody>
      </p:sp>
      <p:pic>
        <p:nvPicPr>
          <p:cNvPr id="15" name="Θέση περιεχομένου 3">
            <a:extLst>
              <a:ext uri="{FF2B5EF4-FFF2-40B4-BE49-F238E27FC236}">
                <a16:creationId xmlns:a16="http://schemas.microsoft.com/office/drawing/2014/main" id="{70160397-B4C3-4796-9657-BA5D688D5CBA}"/>
              </a:ext>
            </a:extLst>
          </p:cNvPr>
          <p:cNvPicPr>
            <a:picLocks noChangeAspect="1"/>
          </p:cNvPicPr>
          <p:nvPr/>
        </p:nvPicPr>
        <p:blipFill rotWithShape="1">
          <a:blip r:embed="rId3"/>
          <a:srcRect l="12486" t="17472" r="49452" b="26226"/>
          <a:stretch/>
        </p:blipFill>
        <p:spPr>
          <a:xfrm>
            <a:off x="1808267" y="1079963"/>
            <a:ext cx="4064362" cy="3381814"/>
          </a:xfrm>
          <a:prstGeom prst="rect">
            <a:avLst/>
          </a:prstGeom>
          <a:ln>
            <a:solidFill>
              <a:srgbClr val="C00000"/>
            </a:solidFill>
          </a:ln>
        </p:spPr>
      </p:pic>
      <p:pic>
        <p:nvPicPr>
          <p:cNvPr id="14" name="Θέση περιεχομένου 3">
            <a:extLst>
              <a:ext uri="{FF2B5EF4-FFF2-40B4-BE49-F238E27FC236}">
                <a16:creationId xmlns:a16="http://schemas.microsoft.com/office/drawing/2014/main" id="{340E1A96-F39D-4F70-B753-548D669D490B}"/>
              </a:ext>
            </a:extLst>
          </p:cNvPr>
          <p:cNvPicPr>
            <a:picLocks noChangeAspect="1"/>
          </p:cNvPicPr>
          <p:nvPr/>
        </p:nvPicPr>
        <p:blipFill rotWithShape="1">
          <a:blip r:embed="rId3"/>
          <a:srcRect l="54840" t="17472" r="1584" b="23778"/>
          <a:stretch/>
        </p:blipFill>
        <p:spPr>
          <a:xfrm>
            <a:off x="6024562" y="439860"/>
            <a:ext cx="4856713" cy="3126792"/>
          </a:xfrm>
          <a:prstGeom prst="rect">
            <a:avLst/>
          </a:prstGeom>
          <a:ln>
            <a:solidFill>
              <a:srgbClr val="C00000"/>
            </a:solidFill>
          </a:ln>
        </p:spPr>
      </p:pic>
      <p:sp>
        <p:nvSpPr>
          <p:cNvPr id="7" name="TextBox 6">
            <a:extLst>
              <a:ext uri="{FF2B5EF4-FFF2-40B4-BE49-F238E27FC236}">
                <a16:creationId xmlns:a16="http://schemas.microsoft.com/office/drawing/2014/main" id="{32059C8B-0C57-4B19-B760-5D8B22A23672}"/>
              </a:ext>
            </a:extLst>
          </p:cNvPr>
          <p:cNvSpPr txBox="1"/>
          <p:nvPr/>
        </p:nvSpPr>
        <p:spPr>
          <a:xfrm>
            <a:off x="1814106" y="4655227"/>
            <a:ext cx="3967176" cy="646331"/>
          </a:xfrm>
          <a:prstGeom prst="rect">
            <a:avLst/>
          </a:prstGeom>
          <a:noFill/>
        </p:spPr>
        <p:txBody>
          <a:bodyPr wrap="none" rtlCol="0">
            <a:spAutoFit/>
          </a:bodyPr>
          <a:lstStyle/>
          <a:p>
            <a:r>
              <a:rPr lang="el-GR" dirty="0" err="1"/>
              <a:t>Αντρας</a:t>
            </a:r>
            <a:r>
              <a:rPr lang="el-GR" dirty="0"/>
              <a:t> 57 ετών, οσφυαλγία</a:t>
            </a:r>
          </a:p>
          <a:p>
            <a:r>
              <a:rPr lang="en-US" dirty="0"/>
              <a:t>CT : </a:t>
            </a:r>
            <a:r>
              <a:rPr lang="el-GR" dirty="0"/>
              <a:t>επιπλεον </a:t>
            </a:r>
            <a:r>
              <a:rPr lang="el-GR" b="1" dirty="0"/>
              <a:t>διογκωμενοι λεμφαδένες</a:t>
            </a:r>
          </a:p>
        </p:txBody>
      </p:sp>
    </p:spTree>
    <p:extLst>
      <p:ext uri="{BB962C8B-B14F-4D97-AF65-F5344CB8AC3E}">
        <p14:creationId xmlns:p14="http://schemas.microsoft.com/office/powerpoint/2010/main" val="372487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12D1-1CDA-F51C-9DFD-B377AA39DE8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67465E4-95D4-DE22-B50E-91C49A955E64}"/>
              </a:ext>
            </a:extLst>
          </p:cNvPr>
          <p:cNvPicPr>
            <a:picLocks noGrp="1" noChangeAspect="1"/>
          </p:cNvPicPr>
          <p:nvPr>
            <p:ph idx="1"/>
          </p:nvPr>
        </p:nvPicPr>
        <p:blipFill>
          <a:blip r:embed="rId2"/>
          <a:stretch>
            <a:fillRect/>
          </a:stretch>
        </p:blipFill>
        <p:spPr>
          <a:xfrm>
            <a:off x="1537855" y="470322"/>
            <a:ext cx="9116289" cy="6302757"/>
          </a:xfrm>
        </p:spPr>
      </p:pic>
    </p:spTree>
    <p:extLst>
      <p:ext uri="{BB962C8B-B14F-4D97-AF65-F5344CB8AC3E}">
        <p14:creationId xmlns:p14="http://schemas.microsoft.com/office/powerpoint/2010/main" val="38850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id="{5D63794A-C43C-4F72-A279-63DC5B872092}"/>
              </a:ext>
            </a:extLst>
          </p:cNvPr>
          <p:cNvSpPr txBox="1">
            <a:spLocks noChangeArrowheads="1"/>
          </p:cNvSpPr>
          <p:nvPr/>
        </p:nvSpPr>
        <p:spPr bwMode="auto">
          <a:xfrm>
            <a:off x="2133600" y="381000"/>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GB" altLang="el-GR" sz="3600"/>
          </a:p>
        </p:txBody>
      </p:sp>
      <p:sp>
        <p:nvSpPr>
          <p:cNvPr id="6147" name="Text Box 3">
            <a:extLst>
              <a:ext uri="{FF2B5EF4-FFF2-40B4-BE49-F238E27FC236}">
                <a16:creationId xmlns:a16="http://schemas.microsoft.com/office/drawing/2014/main" id="{12296BE9-6129-4993-94FF-93081B8B8531}"/>
              </a:ext>
            </a:extLst>
          </p:cNvPr>
          <p:cNvSpPr txBox="1">
            <a:spLocks noChangeArrowheads="1"/>
          </p:cNvSpPr>
          <p:nvPr/>
        </p:nvSpPr>
        <p:spPr bwMode="auto">
          <a:xfrm>
            <a:off x="4953000" y="868364"/>
            <a:ext cx="24066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l-GR" altLang="el-GR" b="1">
                <a:solidFill>
                  <a:schemeClr val="tx2"/>
                </a:solidFill>
                <a:latin typeface="Comic Sans MS" panose="030F0702030302020204" pitchFamily="66" charset="0"/>
              </a:rPr>
              <a:t>ΙΣΤΟΡΙΚΟ</a:t>
            </a:r>
            <a:r>
              <a:rPr lang="el-GR" altLang="el-GR" sz="2800" b="1">
                <a:solidFill>
                  <a:schemeClr val="folHlink"/>
                </a:solidFill>
              </a:rPr>
              <a:t> </a:t>
            </a:r>
          </a:p>
        </p:txBody>
      </p:sp>
      <p:sp>
        <p:nvSpPr>
          <p:cNvPr id="6148" name="Text Box 4">
            <a:extLst>
              <a:ext uri="{FF2B5EF4-FFF2-40B4-BE49-F238E27FC236}">
                <a16:creationId xmlns:a16="http://schemas.microsoft.com/office/drawing/2014/main" id="{F05574F0-F58A-40AC-9A0D-A6CA53CD4078}"/>
              </a:ext>
            </a:extLst>
          </p:cNvPr>
          <p:cNvSpPr txBox="1">
            <a:spLocks noChangeArrowheads="1"/>
          </p:cNvSpPr>
          <p:nvPr/>
        </p:nvSpPr>
        <p:spPr bwMode="auto">
          <a:xfrm>
            <a:off x="788276" y="2018590"/>
            <a:ext cx="10287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l-GR" altLang="el-GR" sz="2400" dirty="0">
                <a:latin typeface="Comic Sans MS" panose="030F0702030302020204" pitchFamily="66" charset="0"/>
              </a:rPr>
              <a:t> Αγόρι 13 ετών</a:t>
            </a:r>
            <a:r>
              <a:rPr lang="en-US" altLang="el-GR" sz="2400" dirty="0">
                <a:latin typeface="Comic Sans MS" panose="030F0702030302020204" pitchFamily="66" charset="0"/>
              </a:rPr>
              <a:t>, </a:t>
            </a:r>
            <a:r>
              <a:rPr lang="el-GR" altLang="el-GR" sz="2400" dirty="0">
                <a:latin typeface="Comic Sans MS" panose="030F0702030302020204" pitchFamily="66" charset="0"/>
              </a:rPr>
              <a:t>  παραπονείται για οσφυαλγία επί 3μηνο (</a:t>
            </a:r>
            <a:r>
              <a:rPr lang="el-GR" altLang="el-GR" sz="2400" dirty="0" err="1">
                <a:latin typeface="Comic Sans MS" panose="030F0702030302020204" pitchFamily="66" charset="0"/>
              </a:rPr>
              <a:t>τουλαχιστον</a:t>
            </a:r>
            <a:r>
              <a:rPr lang="el-GR" altLang="el-GR" sz="2400" dirty="0">
                <a:latin typeface="Comic Sans MS" panose="030F0702030302020204" pitchFamily="66" charset="0"/>
              </a:rPr>
              <a:t>) </a:t>
            </a:r>
          </a:p>
          <a:p>
            <a:pPr eaLnBrk="1" hangingPunct="1">
              <a:spcBef>
                <a:spcPct val="50000"/>
              </a:spcBef>
            </a:pPr>
            <a:r>
              <a:rPr lang="el-GR" altLang="el-GR" sz="2400" dirty="0">
                <a:latin typeface="Comic Sans MS" panose="030F0702030302020204" pitchFamily="66" charset="0"/>
              </a:rPr>
              <a:t>Κλινική εξέταση: </a:t>
            </a:r>
            <a:r>
              <a:rPr lang="el-GR" altLang="el-GR" sz="2400" dirty="0" err="1">
                <a:latin typeface="Comic Sans MS" panose="030F0702030302020204" pitchFamily="66" charset="0"/>
              </a:rPr>
              <a:t>σπαστικότητα</a:t>
            </a:r>
            <a:r>
              <a:rPr lang="el-GR" altLang="el-GR" sz="2400" dirty="0">
                <a:latin typeface="Comic Sans MS" panose="030F0702030302020204" pitchFamily="66" charset="0"/>
              </a:rPr>
              <a:t> στους μυς της ράχης και  στους οπίσθιους μηριαίους μυς.</a:t>
            </a:r>
          </a:p>
          <a:p>
            <a:pPr eaLnBrk="1" hangingPunct="1">
              <a:spcBef>
                <a:spcPct val="50000"/>
              </a:spcBef>
            </a:pPr>
            <a:r>
              <a:rPr lang="el-GR" altLang="el-GR" sz="2400" dirty="0">
                <a:latin typeface="Comic Sans MS" panose="030F0702030302020204" pitchFamily="66" charset="0"/>
              </a:rPr>
              <a:t>Νευρολογική εξέταση: κ. φ</a:t>
            </a:r>
          </a:p>
          <a:p>
            <a:pPr>
              <a:spcBef>
                <a:spcPct val="50000"/>
              </a:spcBef>
            </a:pPr>
            <a:r>
              <a:rPr lang="el-GR" altLang="el-GR" sz="2400" dirty="0">
                <a:latin typeface="Comic Sans MS" panose="030F0702030302020204" pitchFamily="66" charset="0"/>
              </a:rPr>
              <a:t>Αιματολογικός-Βιοχημικός έλεγχος :  κ. φ.</a:t>
            </a:r>
          </a:p>
          <a:p>
            <a:pPr eaLnBrk="1" hangingPunct="1">
              <a:spcBef>
                <a:spcPct val="50000"/>
              </a:spcBef>
            </a:pPr>
            <a:endParaRPr lang="el-GR" altLang="el-GR" sz="2400" dirty="0">
              <a:latin typeface="Comic Sans MS" panose="030F0702030302020204" pitchFamily="66" charset="0"/>
            </a:endParaRPr>
          </a:p>
          <a:p>
            <a:pPr algn="just" eaLnBrk="1" hangingPunct="1">
              <a:spcBef>
                <a:spcPct val="0"/>
              </a:spcBef>
              <a:buFontTx/>
              <a:buNone/>
            </a:pPr>
            <a:endParaRPr lang="el-GR" altLang="el-GR" sz="2400" dirty="0">
              <a:latin typeface="Comic Sans MS" panose="030F0702030302020204" pitchFamily="66" charset="0"/>
            </a:endParaRPr>
          </a:p>
          <a:p>
            <a:pPr algn="just" eaLnBrk="1" hangingPunct="1">
              <a:spcBef>
                <a:spcPct val="0"/>
              </a:spcBef>
            </a:pPr>
            <a:endParaRPr lang="el-GR" altLang="el-GR" sz="2400" dirty="0">
              <a:latin typeface="Comic Sans MS" panose="030F0702030302020204" pitchFamily="66" charset="0"/>
            </a:endParaRPr>
          </a:p>
          <a:p>
            <a:pPr algn="just" eaLnBrk="1" hangingPunct="1">
              <a:spcBef>
                <a:spcPct val="0"/>
              </a:spcBef>
              <a:buFontTx/>
              <a:buNone/>
            </a:pPr>
            <a:endParaRPr lang="el-GR" altLang="el-GR" sz="2400" dirty="0">
              <a:latin typeface="Comic Sans MS" panose="030F0702030302020204" pitchFamily="66" charset="0"/>
            </a:endParaRPr>
          </a:p>
          <a:p>
            <a:pPr algn="just" eaLnBrk="1" hangingPunct="1">
              <a:spcBef>
                <a:spcPct val="0"/>
              </a:spcBef>
              <a:buFontTx/>
              <a:buNone/>
            </a:pPr>
            <a:endParaRPr lang="el-GR" altLang="el-GR" sz="2400" dirty="0">
              <a:latin typeface="Comic Sans MS" panose="030F0702030302020204" pitchFamily="66" charset="0"/>
            </a:endParaRPr>
          </a:p>
          <a:p>
            <a:pPr algn="just" eaLnBrk="1" hangingPunct="1">
              <a:spcBef>
                <a:spcPct val="0"/>
              </a:spcBef>
              <a:buFontTx/>
              <a:buNone/>
            </a:pPr>
            <a:endParaRPr lang="el-GR" altLang="el-GR" sz="2400" dirty="0">
              <a:latin typeface="Comic Sans MS" panose="030F0702030302020204" pitchFamily="66" charset="0"/>
            </a:endParaRPr>
          </a:p>
          <a:p>
            <a:pPr algn="just" eaLnBrk="1" hangingPunct="1">
              <a:spcBef>
                <a:spcPct val="0"/>
              </a:spcBef>
              <a:buFontTx/>
              <a:buNone/>
            </a:pPr>
            <a:endParaRPr lang="el-GR" altLang="el-GR" sz="2400" dirty="0">
              <a:latin typeface="Comic Sans MS" panose="030F0702030302020204" pitchFamily="66" charset="0"/>
            </a:endParaRPr>
          </a:p>
          <a:p>
            <a:pPr algn="just" eaLnBrk="1" hangingPunct="1">
              <a:spcBef>
                <a:spcPct val="0"/>
              </a:spcBef>
              <a:buFontTx/>
              <a:buNone/>
            </a:pPr>
            <a:r>
              <a:rPr lang="el-GR" altLang="el-GR" sz="2400" dirty="0">
                <a:latin typeface="Comic Sans MS" panose="030F0702030302020204" pitchFamily="66" charset="0"/>
              </a:rPr>
              <a:t>	</a:t>
            </a:r>
            <a:endParaRPr lang="el-GR" altLang="el-GR" sz="2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3A09D0AC-9080-4655-9583-A84B564209C1}"/>
              </a:ext>
            </a:extLst>
          </p:cNvPr>
          <p:cNvSpPr>
            <a:spLocks noChangeArrowheads="1"/>
          </p:cNvSpPr>
          <p:nvPr/>
        </p:nvSpPr>
        <p:spPr bwMode="auto">
          <a:xfrm>
            <a:off x="3318642" y="165539"/>
            <a:ext cx="7924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l-GR" altLang="el-GR" b="1" dirty="0">
                <a:solidFill>
                  <a:schemeClr val="tx2"/>
                </a:solidFill>
                <a:latin typeface="+mj-lt"/>
              </a:rPr>
              <a:t>    ΑΠΕΙΚΟΝΙΣΤΙΚΑ ΕΥΡΗΜΑΤΑ</a:t>
            </a:r>
            <a:r>
              <a:rPr lang="el-GR" altLang="el-GR" sz="2800" b="1" dirty="0">
                <a:solidFill>
                  <a:schemeClr val="folHlink"/>
                </a:solidFill>
                <a:latin typeface="+mj-lt"/>
              </a:rPr>
              <a:t> </a:t>
            </a:r>
          </a:p>
          <a:p>
            <a:pPr eaLnBrk="1" hangingPunct="1">
              <a:spcBef>
                <a:spcPct val="0"/>
              </a:spcBef>
              <a:buFontTx/>
              <a:buNone/>
            </a:pPr>
            <a:r>
              <a:rPr lang="el-GR" altLang="el-GR" sz="2800" dirty="0">
                <a:solidFill>
                  <a:schemeClr val="folHlink"/>
                </a:solidFill>
                <a:latin typeface="+mj-lt"/>
              </a:rPr>
              <a:t>         	</a:t>
            </a:r>
            <a:r>
              <a:rPr lang="el-GR" altLang="el-GR" sz="2800" dirty="0">
                <a:solidFill>
                  <a:schemeClr val="tx2"/>
                </a:solidFill>
                <a:latin typeface="+mj-lt"/>
              </a:rPr>
              <a:t>Α/α κοιλίας σε όρθια θέση</a:t>
            </a:r>
          </a:p>
        </p:txBody>
      </p:sp>
      <p:pic>
        <p:nvPicPr>
          <p:cNvPr id="10243" name="Picture 7" descr="C:\common\emma-ABC\P1010040 new.jpg">
            <a:extLst>
              <a:ext uri="{FF2B5EF4-FFF2-40B4-BE49-F238E27FC236}">
                <a16:creationId xmlns:a16="http://schemas.microsoft.com/office/drawing/2014/main" id="{E7B15364-C506-49A9-994B-F500FC23B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2107" y="1252044"/>
            <a:ext cx="4008383" cy="5344511"/>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10" descr="C:\common\emma-ABC\P1010010 new.jpg">
            <a:extLst>
              <a:ext uri="{FF2B5EF4-FFF2-40B4-BE49-F238E27FC236}">
                <a16:creationId xmlns:a16="http://schemas.microsoft.com/office/drawing/2014/main" id="{5A6ED689-741F-4F80-BC63-4F82E2764699}"/>
              </a:ext>
            </a:extLst>
          </p:cNvPr>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3364624" y="2027293"/>
            <a:ext cx="5462752" cy="4307818"/>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44A1E7F0-2061-4330-9C70-160D6C6B675C}"/>
              </a:ext>
            </a:extLst>
          </p:cNvPr>
          <p:cNvSpPr>
            <a:spLocks noChangeArrowheads="1"/>
          </p:cNvSpPr>
          <p:nvPr/>
        </p:nvSpPr>
        <p:spPr bwMode="auto">
          <a:xfrm>
            <a:off x="2451537" y="386255"/>
            <a:ext cx="8001000" cy="122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l-GR" altLang="el-GR" b="1" dirty="0">
                <a:latin typeface="Calibri Light" panose="020F0302020204030204" pitchFamily="34" charset="0"/>
                <a:cs typeface="Calibri Light" panose="020F0302020204030204" pitchFamily="34" charset="0"/>
              </a:rPr>
              <a:t>   ΑΠΕΙΚΟΝΙΣΤΙΚΑ ΕΥΡΗΜΑΤΑ</a:t>
            </a:r>
            <a:r>
              <a:rPr lang="el-GR" altLang="el-GR" sz="2800" dirty="0">
                <a:latin typeface="Calibri Light" panose="020F0302020204030204" pitchFamily="34" charset="0"/>
                <a:cs typeface="Calibri Light" panose="020F0302020204030204" pitchFamily="34" charset="0"/>
              </a:rPr>
              <a:t>     </a:t>
            </a:r>
          </a:p>
          <a:p>
            <a:pPr eaLnBrk="1" hangingPunct="1">
              <a:spcBef>
                <a:spcPct val="50000"/>
              </a:spcBef>
              <a:buFontTx/>
              <a:buNone/>
            </a:pPr>
            <a:r>
              <a:rPr lang="el-GR" altLang="el-GR" sz="2800" dirty="0">
                <a:latin typeface="Calibri Light" panose="020F0302020204030204" pitchFamily="34" charset="0"/>
                <a:cs typeface="Calibri Light" panose="020F0302020204030204" pitchFamily="34" charset="0"/>
              </a:rPr>
              <a:t>        Υπολογιστική Τομογραφία</a:t>
            </a:r>
            <a:r>
              <a:rPr lang="en-US" altLang="el-GR" sz="2800" dirty="0">
                <a:latin typeface="Calibri Light" panose="020F0302020204030204" pitchFamily="34" charset="0"/>
                <a:cs typeface="Calibri Light" panose="020F0302020204030204" pitchFamily="34" charset="0"/>
              </a:rPr>
              <a:t> </a:t>
            </a:r>
            <a:r>
              <a:rPr lang="el-GR" altLang="el-GR" sz="2800" dirty="0">
                <a:latin typeface="Calibri Light" panose="020F0302020204030204" pitchFamily="34" charset="0"/>
                <a:cs typeface="Calibri Light" panose="020F0302020204030204" pitchFamily="34" charset="0"/>
              </a:rPr>
              <a:t>(</a:t>
            </a:r>
            <a:r>
              <a:rPr lang="en-US" altLang="el-GR" sz="2800" dirty="0">
                <a:latin typeface="Calibri Light" panose="020F0302020204030204" pitchFamily="34" charset="0"/>
                <a:cs typeface="Calibri Light" panose="020F0302020204030204" pitchFamily="34" charset="0"/>
              </a:rPr>
              <a:t>CT) </a:t>
            </a:r>
            <a:r>
              <a:rPr lang="el-GR" altLang="el-GR" sz="2800" dirty="0">
                <a:latin typeface="Calibri Light" panose="020F0302020204030204" pitchFamily="34" charset="0"/>
                <a:cs typeface="Calibri Light" panose="020F0302020204030204" pitchFamily="34" charset="0"/>
              </a:rPr>
              <a:t>ΟΜΣΣ</a:t>
            </a:r>
            <a:endParaRPr lang="en-GB" altLang="el-GR" sz="2800" dirty="0">
              <a:latin typeface="Calibri Light" panose="020F0302020204030204" pitchFamily="34" charset="0"/>
              <a:cs typeface="Calibri Light" panose="020F030202020403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48E179A-72B0-48F0-9D81-C10A65943A01}"/>
              </a:ext>
            </a:extLst>
          </p:cNvPr>
          <p:cNvSpPr>
            <a:spLocks noChangeArrowheads="1"/>
          </p:cNvSpPr>
          <p:nvPr/>
        </p:nvSpPr>
        <p:spPr bwMode="auto">
          <a:xfrm>
            <a:off x="2462049" y="304799"/>
            <a:ext cx="800100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l-GR" altLang="el-GR" b="1" dirty="0">
                <a:solidFill>
                  <a:schemeClr val="tx2"/>
                </a:solidFill>
                <a:latin typeface="Calibri Light" panose="020F0302020204030204" pitchFamily="34" charset="0"/>
                <a:cs typeface="Calibri Light" panose="020F0302020204030204" pitchFamily="34" charset="0"/>
              </a:rPr>
              <a:t>   ΑΠΕΙΚΟΝΙΣΤΙΚΑ ΕΥΡΗΜΑΤΑ</a:t>
            </a:r>
            <a:r>
              <a:rPr lang="el-GR" altLang="el-GR" sz="2800" dirty="0">
                <a:solidFill>
                  <a:schemeClr val="tx2"/>
                </a:solidFill>
                <a:latin typeface="Calibri Light" panose="020F0302020204030204" pitchFamily="34" charset="0"/>
                <a:cs typeface="Calibri Light" panose="020F0302020204030204" pitchFamily="34" charset="0"/>
              </a:rPr>
              <a:t>     </a:t>
            </a:r>
          </a:p>
          <a:p>
            <a:pPr eaLnBrk="1" hangingPunct="1">
              <a:spcBef>
                <a:spcPct val="50000"/>
              </a:spcBef>
              <a:buFontTx/>
              <a:buNone/>
            </a:pPr>
            <a:r>
              <a:rPr lang="el-GR" altLang="el-GR" sz="2800" dirty="0">
                <a:solidFill>
                  <a:schemeClr val="tx2"/>
                </a:solidFill>
                <a:latin typeface="Calibri Light" panose="020F0302020204030204" pitchFamily="34" charset="0"/>
                <a:cs typeface="Calibri Light" panose="020F0302020204030204" pitchFamily="34" charset="0"/>
              </a:rPr>
              <a:t>Μαγνητική  Τομογραφία</a:t>
            </a:r>
            <a:r>
              <a:rPr lang="en-US" altLang="el-GR" sz="2800" dirty="0">
                <a:solidFill>
                  <a:schemeClr val="tx2"/>
                </a:solidFill>
                <a:latin typeface="Calibri Light" panose="020F0302020204030204" pitchFamily="34" charset="0"/>
                <a:cs typeface="Calibri Light" panose="020F0302020204030204" pitchFamily="34" charset="0"/>
              </a:rPr>
              <a:t> (MRI) </a:t>
            </a:r>
            <a:r>
              <a:rPr lang="el-GR" altLang="el-GR" sz="2800" dirty="0">
                <a:solidFill>
                  <a:schemeClr val="tx2"/>
                </a:solidFill>
                <a:latin typeface="Calibri Light" panose="020F0302020204030204" pitchFamily="34" charset="0"/>
                <a:cs typeface="Calibri Light" panose="020F0302020204030204" pitchFamily="34" charset="0"/>
              </a:rPr>
              <a:t>ΟΜΣΣ</a:t>
            </a:r>
            <a:endParaRPr lang="en-GB" altLang="el-GR" sz="2800" dirty="0">
              <a:solidFill>
                <a:schemeClr val="tx2"/>
              </a:solidFill>
              <a:latin typeface="Calibri Light" panose="020F0302020204030204" pitchFamily="34" charset="0"/>
              <a:cs typeface="Calibri Light" panose="020F0302020204030204" pitchFamily="34" charset="0"/>
            </a:endParaRPr>
          </a:p>
        </p:txBody>
      </p:sp>
      <p:pic>
        <p:nvPicPr>
          <p:cNvPr id="23555" name="Picture 3" descr="C:\common\emma-ABC\P1010051 new.jpg">
            <a:extLst>
              <a:ext uri="{FF2B5EF4-FFF2-40B4-BE49-F238E27FC236}">
                <a16:creationId xmlns:a16="http://schemas.microsoft.com/office/drawing/2014/main" id="{D3CA765A-5B76-40B4-AE4C-C23404DC451C}"/>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l="6500" r="9004"/>
          <a:stretch>
            <a:fillRect/>
          </a:stretch>
        </p:blipFill>
        <p:spPr bwMode="auto">
          <a:xfrm>
            <a:off x="429282" y="1556580"/>
            <a:ext cx="2799036" cy="527510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3556" name="Picture 4" descr="C:\common\emma-ABC\P1010057 new.jpg">
            <a:extLst>
              <a:ext uri="{FF2B5EF4-FFF2-40B4-BE49-F238E27FC236}">
                <a16:creationId xmlns:a16="http://schemas.microsoft.com/office/drawing/2014/main" id="{1329E816-137C-4477-82E1-A17B02A1938E}"/>
              </a:ext>
            </a:extLst>
          </p:cNvPr>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l="9917" r="10744"/>
          <a:stretch>
            <a:fillRect/>
          </a:stretch>
        </p:blipFill>
        <p:spPr bwMode="auto">
          <a:xfrm rot="5400000">
            <a:off x="5833241" y="1472394"/>
            <a:ext cx="2624959" cy="535929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3559" name="Text Box 7">
            <a:extLst>
              <a:ext uri="{FF2B5EF4-FFF2-40B4-BE49-F238E27FC236}">
                <a16:creationId xmlns:a16="http://schemas.microsoft.com/office/drawing/2014/main" id="{B177B127-9CBA-4454-AD5F-C12D3085AF26}"/>
              </a:ext>
            </a:extLst>
          </p:cNvPr>
          <p:cNvSpPr txBox="1">
            <a:spLocks noChangeArrowheads="1"/>
          </p:cNvSpPr>
          <p:nvPr/>
        </p:nvSpPr>
        <p:spPr bwMode="auto">
          <a:xfrm>
            <a:off x="2286000" y="5943600"/>
            <a:ext cx="381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l-GR" dirty="0">
                <a:latin typeface="Comic Sans MS" panose="030F0702030302020204" pitchFamily="66" charset="0"/>
              </a:rPr>
              <a:t>	Sag T1</a:t>
            </a:r>
            <a:endParaRPr lang="en-GB" altLang="el-GR" dirty="0">
              <a:latin typeface="Comic Sans MS" panose="030F0702030302020204" pitchFamily="66" charset="0"/>
            </a:endParaRPr>
          </a:p>
        </p:txBody>
      </p:sp>
      <p:sp>
        <p:nvSpPr>
          <p:cNvPr id="23560" name="Text Box 8">
            <a:extLst>
              <a:ext uri="{FF2B5EF4-FFF2-40B4-BE49-F238E27FC236}">
                <a16:creationId xmlns:a16="http://schemas.microsoft.com/office/drawing/2014/main" id="{3E22D5E0-7067-4803-BAA0-EE8AC9A98AB3}"/>
              </a:ext>
            </a:extLst>
          </p:cNvPr>
          <p:cNvSpPr txBox="1">
            <a:spLocks noChangeArrowheads="1"/>
          </p:cNvSpPr>
          <p:nvPr/>
        </p:nvSpPr>
        <p:spPr bwMode="auto">
          <a:xfrm>
            <a:off x="7638392" y="6150758"/>
            <a:ext cx="3657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l-GR" dirty="0">
                <a:latin typeface="Comic Sans MS" panose="030F0702030302020204" pitchFamily="66" charset="0"/>
              </a:rPr>
              <a:t>	Sag  T 2</a:t>
            </a:r>
            <a:endParaRPr lang="en-GB" altLang="el-GR" dirty="0">
              <a:latin typeface="Comic Sans MS" panose="030F0702030302020204" pitchFamily="66" charset="0"/>
            </a:endParaRPr>
          </a:p>
        </p:txBody>
      </p:sp>
    </p:spTree>
    <p:extLst>
      <p:ext uri="{BB962C8B-B14F-4D97-AF65-F5344CB8AC3E}">
        <p14:creationId xmlns:p14="http://schemas.microsoft.com/office/powerpoint/2010/main" val="3680042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2" cstate="print"/>
          <a:srcRect l="17611" t="16381" r="43466" b="13269"/>
          <a:stretch/>
        </p:blipFill>
        <p:spPr bwMode="auto">
          <a:xfrm>
            <a:off x="5701612" y="734469"/>
            <a:ext cx="6310934" cy="6123531"/>
          </a:xfrm>
          <a:prstGeom prst="rect">
            <a:avLst/>
          </a:prstGeom>
          <a:noFill/>
          <a:ln w="9525">
            <a:noFill/>
            <a:miter lim="800000"/>
            <a:headEnd/>
            <a:tailEnd/>
          </a:ln>
        </p:spPr>
      </p:pic>
      <p:pic>
        <p:nvPicPr>
          <p:cNvPr id="7" name="Picture 2">
            <a:extLst>
              <a:ext uri="{FF2B5EF4-FFF2-40B4-BE49-F238E27FC236}">
                <a16:creationId xmlns:a16="http://schemas.microsoft.com/office/drawing/2014/main" id="{F3CBEA47-14C2-4FDB-9B63-6BAB5A153CF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5000" contrast="36000"/>
                    </a14:imgEffect>
                  </a14:imgLayer>
                </a14:imgProps>
              </a:ext>
            </a:extLst>
          </a:blip>
          <a:srcRect l="58028" t="15896" r="712" b="9081"/>
          <a:stretch/>
        </p:blipFill>
        <p:spPr bwMode="auto">
          <a:xfrm>
            <a:off x="353597" y="830317"/>
            <a:ext cx="5180428" cy="5887204"/>
          </a:xfrm>
          <a:prstGeom prst="rect">
            <a:avLst/>
          </a:prstGeom>
          <a:noFill/>
          <a:ln w="9525">
            <a:noFill/>
            <a:miter lim="800000"/>
            <a:headEnd/>
            <a:tailEnd/>
          </a:ln>
          <a:effectLst>
            <a:reflection blurRad="88900" stA="57000" endPos="65000" dist="50800" dir="5400000" sy="-100000" algn="bl" rotWithShape="0"/>
          </a:effectLst>
        </p:spPr>
      </p:pic>
    </p:spTree>
    <p:extLst>
      <p:ext uri="{BB962C8B-B14F-4D97-AF65-F5344CB8AC3E}">
        <p14:creationId xmlns:p14="http://schemas.microsoft.com/office/powerpoint/2010/main" val="155621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C:\common\emma-ABC\P1010045 new.jpg">
            <a:extLst>
              <a:ext uri="{FF2B5EF4-FFF2-40B4-BE49-F238E27FC236}">
                <a16:creationId xmlns:a16="http://schemas.microsoft.com/office/drawing/2014/main" id="{015B8ABF-8721-4757-A94E-CE3084057224}"/>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t="2142" b="3615"/>
          <a:stretch>
            <a:fillRect/>
          </a:stretch>
        </p:blipFill>
        <p:spPr bwMode="auto">
          <a:xfrm>
            <a:off x="3998200" y="2355602"/>
            <a:ext cx="3886200" cy="3352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7" descr="C:\common\emma-ABC\P1010062 new.jpg">
            <a:extLst>
              <a:ext uri="{FF2B5EF4-FFF2-40B4-BE49-F238E27FC236}">
                <a16:creationId xmlns:a16="http://schemas.microsoft.com/office/drawing/2014/main" id="{80F6645B-985F-4854-86CB-05CC065BDBCA}"/>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1" y="1204777"/>
            <a:ext cx="4307603" cy="323070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0484" name="Picture 4" descr="C:\common\emma-ABC\P1010046 new.jpg">
            <a:extLst>
              <a:ext uri="{FF2B5EF4-FFF2-40B4-BE49-F238E27FC236}">
                <a16:creationId xmlns:a16="http://schemas.microsoft.com/office/drawing/2014/main" id="{F07DD002-26FF-4938-B935-B28BA7E3B770}"/>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l="2499"/>
          <a:stretch>
            <a:fillRect/>
          </a:stretch>
        </p:blipFill>
        <p:spPr bwMode="auto">
          <a:xfrm>
            <a:off x="7767801" y="2976417"/>
            <a:ext cx="4114800" cy="337978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0485" name="Rectangle 5">
            <a:extLst>
              <a:ext uri="{FF2B5EF4-FFF2-40B4-BE49-F238E27FC236}">
                <a16:creationId xmlns:a16="http://schemas.microsoft.com/office/drawing/2014/main" id="{A214E0EA-AB68-436A-98FB-AE62F8880A16}"/>
              </a:ext>
            </a:extLst>
          </p:cNvPr>
          <p:cNvSpPr>
            <a:spLocks noChangeArrowheads="1"/>
          </p:cNvSpPr>
          <p:nvPr/>
        </p:nvSpPr>
        <p:spPr bwMode="auto">
          <a:xfrm>
            <a:off x="828674" y="4435479"/>
            <a:ext cx="17027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l-GR" sz="2400" dirty="0">
                <a:latin typeface="Comic Sans MS" panose="030F0702030302020204" pitchFamily="66" charset="0"/>
              </a:rPr>
              <a:t>axial  T1W</a:t>
            </a:r>
            <a:endParaRPr lang="en-GB" altLang="el-GR" sz="2400" dirty="0">
              <a:latin typeface="Comic Sans MS" panose="030F0702030302020204" pitchFamily="66" charset="0"/>
            </a:endParaRPr>
          </a:p>
        </p:txBody>
      </p:sp>
      <p:sp>
        <p:nvSpPr>
          <p:cNvPr id="20486" name="Rectangle 6">
            <a:extLst>
              <a:ext uri="{FF2B5EF4-FFF2-40B4-BE49-F238E27FC236}">
                <a16:creationId xmlns:a16="http://schemas.microsoft.com/office/drawing/2014/main" id="{3C30DFF6-AD0E-4FE5-B32C-07689526219D}"/>
              </a:ext>
            </a:extLst>
          </p:cNvPr>
          <p:cNvSpPr>
            <a:spLocks noChangeArrowheads="1"/>
          </p:cNvSpPr>
          <p:nvPr/>
        </p:nvSpPr>
        <p:spPr bwMode="auto">
          <a:xfrm>
            <a:off x="4823627" y="5708402"/>
            <a:ext cx="19351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l-GR" sz="2400" dirty="0">
                <a:latin typeface="Comic Sans MS" panose="030F0702030302020204" pitchFamily="66" charset="0"/>
              </a:rPr>
              <a:t>axial   T2 W</a:t>
            </a:r>
            <a:endParaRPr lang="en-GB" altLang="el-GR" sz="2400" dirty="0">
              <a:latin typeface="Comic Sans MS" panose="030F0702030302020204" pitchFamily="66" charset="0"/>
            </a:endParaRPr>
          </a:p>
        </p:txBody>
      </p:sp>
      <p:sp>
        <p:nvSpPr>
          <p:cNvPr id="8" name="Rectangle 6">
            <a:extLst>
              <a:ext uri="{FF2B5EF4-FFF2-40B4-BE49-F238E27FC236}">
                <a16:creationId xmlns:a16="http://schemas.microsoft.com/office/drawing/2014/main" id="{450C7F6B-01A2-4B43-86E0-458657074584}"/>
              </a:ext>
            </a:extLst>
          </p:cNvPr>
          <p:cNvSpPr>
            <a:spLocks noChangeArrowheads="1"/>
          </p:cNvSpPr>
          <p:nvPr/>
        </p:nvSpPr>
        <p:spPr bwMode="auto">
          <a:xfrm>
            <a:off x="8857628" y="6309997"/>
            <a:ext cx="20986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l-GR" sz="2400" dirty="0">
                <a:latin typeface="Comic Sans MS" panose="030F0702030302020204" pitchFamily="66" charset="0"/>
              </a:rPr>
              <a:t>axial   T2* W</a:t>
            </a:r>
            <a:endParaRPr lang="en-GB" altLang="el-GR" sz="2400" dirty="0">
              <a:latin typeface="Comic Sans MS" panose="030F0702030302020204" pitchFamily="66" charset="0"/>
            </a:endParaRPr>
          </a:p>
        </p:txBody>
      </p:sp>
      <p:sp>
        <p:nvSpPr>
          <p:cNvPr id="9" name="Τίτλος 1">
            <a:extLst>
              <a:ext uri="{FF2B5EF4-FFF2-40B4-BE49-F238E27FC236}">
                <a16:creationId xmlns:a16="http://schemas.microsoft.com/office/drawing/2014/main" id="{0121BBDA-BB8F-491A-949C-7B25DFC195D0}"/>
              </a:ext>
            </a:extLst>
          </p:cNvPr>
          <p:cNvSpPr txBox="1">
            <a:spLocks/>
          </p:cNvSpPr>
          <p:nvPr/>
        </p:nvSpPr>
        <p:spPr>
          <a:xfrm>
            <a:off x="6467803" y="765917"/>
            <a:ext cx="5236121" cy="767361"/>
          </a:xfrm>
          <a:prstGeom prst="rect">
            <a:avLst/>
          </a:prstGeom>
          <a:solidFill>
            <a:schemeClr val="tx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dirty="0">
                <a:solidFill>
                  <a:schemeClr val="bg1"/>
                </a:solidFill>
              </a:rPr>
              <a:t>Ανευρυσματική κύστη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bonetumor.org/sites/default/files/imagecache/Main-Image/abctiblat1B-2.jpg">
            <a:extLst>
              <a:ext uri="{FF2B5EF4-FFF2-40B4-BE49-F238E27FC236}">
                <a16:creationId xmlns:a16="http://schemas.microsoft.com/office/drawing/2014/main" id="{B9C81D8B-B918-405F-8FB4-C6CCC37713F8}"/>
              </a:ext>
            </a:extLst>
          </p:cNvPr>
          <p:cNvPicPr>
            <a:picLocks noChangeAspect="1" noChangeArrowheads="1"/>
          </p:cNvPicPr>
          <p:nvPr/>
        </p:nvPicPr>
        <p:blipFill>
          <a:blip r:embed="rId2" cstate="print"/>
          <a:srcRect l="12598" r="6929" b="10394"/>
          <a:stretch>
            <a:fillRect/>
          </a:stretch>
        </p:blipFill>
        <p:spPr bwMode="auto">
          <a:xfrm>
            <a:off x="5075785" y="2053369"/>
            <a:ext cx="3153815" cy="4678507"/>
          </a:xfrm>
          <a:prstGeom prst="rect">
            <a:avLst/>
          </a:prstGeom>
          <a:noFill/>
          <a:ln w="9525">
            <a:noFill/>
            <a:miter lim="800000"/>
            <a:headEnd/>
            <a:tailEnd/>
          </a:ln>
        </p:spPr>
      </p:pic>
      <p:sp>
        <p:nvSpPr>
          <p:cNvPr id="3" name="Τίτλος 1">
            <a:extLst>
              <a:ext uri="{FF2B5EF4-FFF2-40B4-BE49-F238E27FC236}">
                <a16:creationId xmlns:a16="http://schemas.microsoft.com/office/drawing/2014/main" id="{241DD4B3-A7D0-43DB-AF0E-BA7405CD7C1D}"/>
              </a:ext>
            </a:extLst>
          </p:cNvPr>
          <p:cNvSpPr txBox="1">
            <a:spLocks/>
          </p:cNvSpPr>
          <p:nvPr/>
        </p:nvSpPr>
        <p:spPr>
          <a:xfrm>
            <a:off x="3945321" y="618772"/>
            <a:ext cx="5236121" cy="767361"/>
          </a:xfrm>
          <a:prstGeom prst="rect">
            <a:avLst/>
          </a:prstGeom>
          <a:solidFill>
            <a:schemeClr val="tx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dirty="0">
                <a:solidFill>
                  <a:schemeClr val="bg1"/>
                </a:solidFill>
              </a:rPr>
              <a:t>Ανευρυσματική κύστη</a:t>
            </a:r>
          </a:p>
        </p:txBody>
      </p:sp>
    </p:spTree>
    <p:extLst>
      <p:ext uri="{BB962C8B-B14F-4D97-AF65-F5344CB8AC3E}">
        <p14:creationId xmlns:p14="http://schemas.microsoft.com/office/powerpoint/2010/main" val="10195150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a:extLst>
              <a:ext uri="{FF2B5EF4-FFF2-40B4-BE49-F238E27FC236}">
                <a16:creationId xmlns:a16="http://schemas.microsoft.com/office/drawing/2014/main" id="{65F4A494-790B-4F74-AFC5-954F6FCD5D8F}"/>
              </a:ext>
            </a:extLst>
          </p:cNvPr>
          <p:cNvSpPr>
            <a:spLocks noChangeArrowheads="1"/>
          </p:cNvSpPr>
          <p:nvPr/>
        </p:nvSpPr>
        <p:spPr bwMode="auto">
          <a:xfrm>
            <a:off x="2289176" y="0"/>
            <a:ext cx="7159625" cy="762000"/>
          </a:xfrm>
          <a:prstGeom prst="rect">
            <a:avLst/>
          </a:prstGeom>
          <a:noFill/>
          <a:ln>
            <a:noFill/>
          </a:ln>
          <a:effectLst/>
        </p:spPr>
        <p:txBody>
          <a:bodyPr wrap="none">
            <a:spAutoFit/>
          </a:bodyPr>
          <a:lstStyle/>
          <a:p>
            <a:pPr eaLnBrk="1" hangingPunct="1">
              <a:defRPr/>
            </a:pPr>
            <a:r>
              <a:rPr lang="en-US" altLang="el-GR" sz="4400">
                <a:solidFill>
                  <a:schemeClr val="tx2"/>
                </a:solidFill>
                <a:effectLst>
                  <a:outerShdw blurRad="38100" dist="38100" dir="2700000" algn="tl">
                    <a:srgbClr val="000000"/>
                  </a:outerShdw>
                </a:effectLst>
                <a:latin typeface="Comic Sans MS" panose="030F0702030302020204" pitchFamily="66" charset="0"/>
              </a:rPr>
              <a:t>“bubbly” bone lesions - d.d.</a:t>
            </a:r>
            <a:endParaRPr lang="en-GB" altLang="el-GR" sz="4400">
              <a:solidFill>
                <a:schemeClr val="tx2"/>
              </a:solidFill>
              <a:effectLst>
                <a:outerShdw blurRad="38100" dist="38100" dir="2700000" algn="tl">
                  <a:srgbClr val="000000"/>
                </a:outerShdw>
              </a:effectLst>
              <a:latin typeface="Comic Sans MS" panose="030F0702030302020204" pitchFamily="66" charset="0"/>
            </a:endParaRPr>
          </a:p>
        </p:txBody>
      </p:sp>
      <p:sp>
        <p:nvSpPr>
          <p:cNvPr id="63492" name="Rectangle 4">
            <a:extLst>
              <a:ext uri="{FF2B5EF4-FFF2-40B4-BE49-F238E27FC236}">
                <a16:creationId xmlns:a16="http://schemas.microsoft.com/office/drawing/2014/main" id="{6E92B018-34FB-4E75-9A9B-F995F889FB7D}"/>
              </a:ext>
            </a:extLst>
          </p:cNvPr>
          <p:cNvSpPr>
            <a:spLocks noChangeArrowheads="1"/>
          </p:cNvSpPr>
          <p:nvPr/>
        </p:nvSpPr>
        <p:spPr bwMode="auto">
          <a:xfrm>
            <a:off x="1524000" y="847726"/>
            <a:ext cx="9144000" cy="6001643"/>
          </a:xfrm>
          <a:prstGeom prst="rect">
            <a:avLst/>
          </a:prstGeom>
          <a:noFill/>
          <a:ln>
            <a:noFill/>
          </a:ln>
          <a:effectLst/>
        </p:spPr>
        <p:txBody>
          <a:bodyPr>
            <a:spAutoFit/>
          </a:bodyPr>
          <a:lstStyle/>
          <a:p>
            <a:pPr eaLnBrk="1" hangingPunct="1">
              <a:spcBef>
                <a:spcPct val="50000"/>
              </a:spcBef>
              <a:defRPr/>
            </a:pPr>
            <a:r>
              <a:rPr lang="en-US" altLang="el-GR" sz="2400" b="1" dirty="0">
                <a:solidFill>
                  <a:schemeClr val="tx2"/>
                </a:solidFill>
                <a:effectLst>
                  <a:outerShdw blurRad="38100" dist="38100" dir="2700000" algn="tl">
                    <a:srgbClr val="000000"/>
                  </a:outerShdw>
                </a:effectLst>
                <a:latin typeface="Comic Sans MS" panose="030F0702030302020204" pitchFamily="66" charset="0"/>
              </a:rPr>
              <a:t>F</a:t>
            </a:r>
            <a:r>
              <a:rPr lang="en-US" altLang="el-GR" sz="2400" dirty="0">
                <a:effectLst>
                  <a:outerShdw blurRad="38100" dist="38100" dir="2700000" algn="tl">
                    <a:srgbClr val="000000"/>
                  </a:outerShdw>
                </a:effectLst>
                <a:latin typeface="Comic Sans MS" panose="030F0702030302020204" pitchFamily="66" charset="0"/>
              </a:rPr>
              <a:t>ibrous dysplasia, </a:t>
            </a:r>
            <a:r>
              <a:rPr lang="en-US" altLang="el-GR" sz="2400" b="1" dirty="0">
                <a:solidFill>
                  <a:schemeClr val="tx2"/>
                </a:solidFill>
                <a:effectLst>
                  <a:outerShdw blurRad="38100" dist="38100" dir="2700000" algn="tl">
                    <a:srgbClr val="000000"/>
                  </a:outerShdw>
                </a:effectLst>
                <a:latin typeface="Comic Sans MS" panose="030F0702030302020204" pitchFamily="66" charset="0"/>
              </a:rPr>
              <a:t>F</a:t>
            </a:r>
            <a:r>
              <a:rPr lang="en-US" altLang="el-GR" sz="2400" dirty="0">
                <a:effectLst>
                  <a:outerShdw blurRad="38100" dist="38100" dir="2700000" algn="tl">
                    <a:srgbClr val="000000"/>
                  </a:outerShdw>
                </a:effectLst>
                <a:latin typeface="Comic Sans MS" panose="030F0702030302020204" pitchFamily="66" charset="0"/>
              </a:rPr>
              <a:t>ibrous Cortical Defect</a:t>
            </a:r>
          </a:p>
          <a:p>
            <a:pPr eaLnBrk="1" hangingPunct="1">
              <a:spcBef>
                <a:spcPct val="50000"/>
              </a:spcBef>
              <a:defRPr/>
            </a:pPr>
            <a:r>
              <a:rPr lang="en-US" altLang="el-GR" sz="2400" b="1" dirty="0">
                <a:solidFill>
                  <a:schemeClr val="tx2"/>
                </a:solidFill>
                <a:effectLst>
                  <a:outerShdw blurRad="38100" dist="38100" dir="2700000" algn="tl">
                    <a:srgbClr val="000000"/>
                  </a:outerShdw>
                </a:effectLst>
                <a:latin typeface="Comic Sans MS" panose="030F0702030302020204" pitchFamily="66" charset="0"/>
              </a:rPr>
              <a:t>O</a:t>
            </a:r>
            <a:r>
              <a:rPr lang="en-US" altLang="el-GR" sz="2400" dirty="0">
                <a:effectLst>
                  <a:outerShdw blurRad="38100" dist="38100" dir="2700000" algn="tl">
                    <a:srgbClr val="000000"/>
                  </a:outerShdw>
                </a:effectLst>
                <a:latin typeface="Comic Sans MS" panose="030F0702030302020204" pitchFamily="66" charset="0"/>
              </a:rPr>
              <a:t>steoblastoma</a:t>
            </a:r>
          </a:p>
          <a:p>
            <a:pPr eaLnBrk="1" hangingPunct="1">
              <a:spcBef>
                <a:spcPct val="50000"/>
              </a:spcBef>
              <a:defRPr/>
            </a:pPr>
            <a:r>
              <a:rPr lang="en-US" altLang="el-GR" sz="2400" b="1" dirty="0">
                <a:solidFill>
                  <a:schemeClr val="tx2"/>
                </a:solidFill>
                <a:effectLst>
                  <a:outerShdw blurRad="38100" dist="38100" dir="2700000" algn="tl">
                    <a:srgbClr val="000000"/>
                  </a:outerShdw>
                </a:effectLst>
                <a:latin typeface="Comic Sans MS" panose="030F0702030302020204" pitchFamily="66" charset="0"/>
              </a:rPr>
              <a:t>G</a:t>
            </a:r>
            <a:r>
              <a:rPr lang="en-US" altLang="el-GR" sz="2400" dirty="0">
                <a:effectLst>
                  <a:outerShdw blurRad="38100" dist="38100" dir="2700000" algn="tl">
                    <a:srgbClr val="000000"/>
                  </a:outerShdw>
                </a:effectLst>
                <a:latin typeface="Comic Sans MS" panose="030F0702030302020204" pitchFamily="66" charset="0"/>
              </a:rPr>
              <a:t>iant cell tumor</a:t>
            </a:r>
          </a:p>
          <a:p>
            <a:pPr eaLnBrk="1" hangingPunct="1">
              <a:spcBef>
                <a:spcPct val="50000"/>
              </a:spcBef>
              <a:defRPr/>
            </a:pPr>
            <a:r>
              <a:rPr lang="en-US" altLang="el-GR" sz="2400" b="1" dirty="0">
                <a:solidFill>
                  <a:schemeClr val="tx2"/>
                </a:solidFill>
                <a:effectLst>
                  <a:outerShdw blurRad="38100" dist="38100" dir="2700000" algn="tl">
                    <a:srgbClr val="000000"/>
                  </a:outerShdw>
                </a:effectLst>
                <a:latin typeface="Comic Sans MS" panose="030F0702030302020204" pitchFamily="66" charset="0"/>
              </a:rPr>
              <a:t>M</a:t>
            </a:r>
            <a:r>
              <a:rPr lang="en-US" altLang="el-GR" sz="2400" dirty="0">
                <a:effectLst>
                  <a:outerShdw blurRad="38100" dist="38100" dir="2700000" algn="tl">
                    <a:srgbClr val="000000"/>
                  </a:outerShdw>
                </a:effectLst>
                <a:latin typeface="Comic Sans MS" panose="030F0702030302020204" pitchFamily="66" charset="0"/>
              </a:rPr>
              <a:t>yeloma (plasmacytoma), </a:t>
            </a:r>
            <a:r>
              <a:rPr lang="en-US" altLang="el-GR" sz="2400" b="1" dirty="0">
                <a:solidFill>
                  <a:schemeClr val="tx2"/>
                </a:solidFill>
                <a:effectLst>
                  <a:outerShdw blurRad="38100" dist="38100" dir="2700000" algn="tl">
                    <a:srgbClr val="000000"/>
                  </a:outerShdw>
                </a:effectLst>
                <a:latin typeface="Comic Sans MS" panose="030F0702030302020204" pitchFamily="66" charset="0"/>
              </a:rPr>
              <a:t>M</a:t>
            </a:r>
            <a:r>
              <a:rPr lang="en-US" altLang="el-GR" sz="2400" dirty="0">
                <a:effectLst>
                  <a:outerShdw blurRad="38100" dist="38100" dir="2700000" algn="tl">
                    <a:srgbClr val="000000"/>
                  </a:outerShdw>
                </a:effectLst>
                <a:latin typeface="Comic Sans MS" panose="030F0702030302020204" pitchFamily="66" charset="0"/>
              </a:rPr>
              <a:t>etastases (from kidney, thyroid)</a:t>
            </a:r>
            <a:endParaRPr lang="en-US" altLang="el-GR" sz="2400" b="1" dirty="0">
              <a:effectLst>
                <a:outerShdw blurRad="38100" dist="38100" dir="2700000" algn="tl">
                  <a:srgbClr val="000000"/>
                </a:outerShdw>
              </a:effectLst>
              <a:latin typeface="Comic Sans MS" panose="030F0702030302020204" pitchFamily="66" charset="0"/>
            </a:endParaRPr>
          </a:p>
          <a:p>
            <a:pPr eaLnBrk="1" hangingPunct="1">
              <a:spcBef>
                <a:spcPct val="50000"/>
              </a:spcBef>
              <a:defRPr/>
            </a:pPr>
            <a:r>
              <a:rPr lang="en-US" altLang="el-GR" sz="2400" b="1" dirty="0">
                <a:solidFill>
                  <a:schemeClr val="tx2"/>
                </a:solidFill>
                <a:effectLst>
                  <a:outerShdw blurRad="38100" dist="38100" dir="2700000" algn="tl">
                    <a:srgbClr val="000000"/>
                  </a:outerShdw>
                </a:effectLst>
                <a:highlight>
                  <a:srgbClr val="FFFF00"/>
                </a:highlight>
                <a:latin typeface="Comic Sans MS" panose="030F0702030302020204" pitchFamily="66" charset="0"/>
              </a:rPr>
              <a:t>A</a:t>
            </a:r>
            <a:r>
              <a:rPr lang="en-US" altLang="el-GR" sz="2400" dirty="0">
                <a:effectLst>
                  <a:outerShdw blurRad="38100" dist="38100" dir="2700000" algn="tl">
                    <a:srgbClr val="000000"/>
                  </a:outerShdw>
                </a:effectLst>
                <a:highlight>
                  <a:srgbClr val="FFFF00"/>
                </a:highlight>
                <a:latin typeface="Comic Sans MS" panose="030F0702030302020204" pitchFamily="66" charset="0"/>
              </a:rPr>
              <a:t>neurysmal Bone Cyst</a:t>
            </a:r>
            <a:r>
              <a:rPr lang="en-US" altLang="el-GR" sz="2400" dirty="0">
                <a:effectLst>
                  <a:outerShdw blurRad="38100" dist="38100" dir="2700000" algn="tl">
                    <a:srgbClr val="000000"/>
                  </a:outerShdw>
                </a:effectLst>
                <a:latin typeface="Comic Sans MS" panose="030F0702030302020204" pitchFamily="66" charset="0"/>
              </a:rPr>
              <a:t>, </a:t>
            </a:r>
            <a:r>
              <a:rPr lang="en-US" altLang="el-GR" sz="2400" b="1" dirty="0">
                <a:solidFill>
                  <a:schemeClr val="tx2"/>
                </a:solidFill>
                <a:effectLst>
                  <a:outerShdw blurRad="38100" dist="38100" dir="2700000" algn="tl">
                    <a:srgbClr val="000000"/>
                  </a:outerShdw>
                </a:effectLst>
                <a:latin typeface="Comic Sans MS" panose="030F0702030302020204" pitchFamily="66" charset="0"/>
              </a:rPr>
              <a:t>A</a:t>
            </a:r>
            <a:r>
              <a:rPr lang="en-US" altLang="el-GR" sz="2400" dirty="0">
                <a:effectLst>
                  <a:outerShdw blurRad="38100" dist="38100" dir="2700000" algn="tl">
                    <a:srgbClr val="000000"/>
                  </a:outerShdw>
                </a:effectLst>
                <a:latin typeface="Comic Sans MS" panose="030F0702030302020204" pitchFamily="66" charset="0"/>
              </a:rPr>
              <a:t>ngioma</a:t>
            </a:r>
          </a:p>
          <a:p>
            <a:pPr eaLnBrk="1" hangingPunct="1">
              <a:spcBef>
                <a:spcPct val="50000"/>
              </a:spcBef>
              <a:defRPr/>
            </a:pPr>
            <a:r>
              <a:rPr lang="en-US" altLang="el-GR" sz="2400" b="1" dirty="0">
                <a:solidFill>
                  <a:schemeClr val="tx2"/>
                </a:solidFill>
                <a:effectLst>
                  <a:outerShdw blurRad="38100" dist="38100" dir="2700000" algn="tl">
                    <a:srgbClr val="000000"/>
                  </a:outerShdw>
                </a:effectLst>
                <a:latin typeface="Comic Sans MS" panose="030F0702030302020204" pitchFamily="66" charset="0"/>
              </a:rPr>
              <a:t>C</a:t>
            </a:r>
            <a:r>
              <a:rPr lang="en-US" altLang="el-GR" sz="2400" dirty="0">
                <a:effectLst>
                  <a:outerShdw blurRad="38100" dist="38100" dir="2700000" algn="tl">
                    <a:srgbClr val="000000"/>
                  </a:outerShdw>
                </a:effectLst>
                <a:latin typeface="Comic Sans MS" panose="030F0702030302020204" pitchFamily="66" charset="0"/>
              </a:rPr>
              <a:t>hondromyxoid fibroma, </a:t>
            </a:r>
            <a:r>
              <a:rPr lang="en-US" altLang="el-GR" sz="2400" b="1" dirty="0">
                <a:solidFill>
                  <a:schemeClr val="tx2"/>
                </a:solidFill>
                <a:effectLst>
                  <a:outerShdw blurRad="38100" dist="38100" dir="2700000" algn="tl">
                    <a:srgbClr val="000000"/>
                  </a:outerShdw>
                </a:effectLst>
                <a:latin typeface="Comic Sans MS" panose="030F0702030302020204" pitchFamily="66" charset="0"/>
              </a:rPr>
              <a:t>C</a:t>
            </a:r>
            <a:r>
              <a:rPr lang="en-US" altLang="el-GR" sz="2400" dirty="0">
                <a:effectLst>
                  <a:outerShdw blurRad="38100" dist="38100" dir="2700000" algn="tl">
                    <a:srgbClr val="000000"/>
                  </a:outerShdw>
                </a:effectLst>
                <a:latin typeface="Comic Sans MS" panose="030F0702030302020204" pitchFamily="66" charset="0"/>
              </a:rPr>
              <a:t>hondroblastoma</a:t>
            </a:r>
          </a:p>
          <a:p>
            <a:pPr eaLnBrk="1" hangingPunct="1">
              <a:spcBef>
                <a:spcPct val="50000"/>
              </a:spcBef>
              <a:defRPr/>
            </a:pPr>
            <a:r>
              <a:rPr lang="en-US" altLang="el-GR" sz="2400" b="1" dirty="0">
                <a:solidFill>
                  <a:schemeClr val="tx2"/>
                </a:solidFill>
                <a:effectLst>
                  <a:outerShdw blurRad="38100" dist="38100" dir="2700000" algn="tl">
                    <a:srgbClr val="000000"/>
                  </a:outerShdw>
                </a:effectLst>
                <a:latin typeface="Comic Sans MS" panose="030F0702030302020204" pitchFamily="66" charset="0"/>
              </a:rPr>
              <a:t>H</a:t>
            </a:r>
            <a:r>
              <a:rPr lang="en-US" altLang="el-GR" sz="2400" dirty="0">
                <a:effectLst>
                  <a:outerShdw blurRad="38100" dist="38100" dir="2700000" algn="tl">
                    <a:srgbClr val="000000"/>
                  </a:outerShdw>
                </a:effectLst>
                <a:latin typeface="Comic Sans MS" panose="030F0702030302020204" pitchFamily="66" charset="0"/>
              </a:rPr>
              <a:t>istiocytosis, </a:t>
            </a:r>
            <a:r>
              <a:rPr lang="en-US" altLang="el-GR" sz="2400" b="1" dirty="0" err="1">
                <a:solidFill>
                  <a:schemeClr val="tx2"/>
                </a:solidFill>
                <a:effectLst>
                  <a:outerShdw blurRad="38100" dist="38100" dir="2700000" algn="tl">
                    <a:srgbClr val="000000"/>
                  </a:outerShdw>
                </a:effectLst>
                <a:latin typeface="Comic Sans MS" panose="030F0702030302020204" pitchFamily="66" charset="0"/>
              </a:rPr>
              <a:t>H</a:t>
            </a:r>
            <a:r>
              <a:rPr lang="en-US" altLang="el-GR" sz="2400" dirty="0" err="1">
                <a:effectLst>
                  <a:outerShdw blurRad="38100" dist="38100" dir="2700000" algn="tl">
                    <a:srgbClr val="000000"/>
                  </a:outerShdw>
                </a:effectLst>
                <a:latin typeface="Comic Sans MS" panose="030F0702030302020204" pitchFamily="66" charset="0"/>
              </a:rPr>
              <a:t>yperparathyroid</a:t>
            </a:r>
            <a:r>
              <a:rPr lang="en-US" altLang="el-GR" sz="2400" dirty="0">
                <a:effectLst>
                  <a:outerShdw blurRad="38100" dist="38100" dir="2700000" algn="tl">
                    <a:srgbClr val="000000"/>
                  </a:outerShdw>
                </a:effectLst>
                <a:latin typeface="Comic Sans MS" panose="030F0702030302020204" pitchFamily="66" charset="0"/>
              </a:rPr>
              <a:t> brown </a:t>
            </a:r>
            <a:r>
              <a:rPr lang="en-US" altLang="el-GR" sz="2400" dirty="0" err="1">
                <a:effectLst>
                  <a:outerShdw blurRad="38100" dist="38100" dir="2700000" algn="tl">
                    <a:srgbClr val="000000"/>
                  </a:outerShdw>
                </a:effectLst>
                <a:latin typeface="Comic Sans MS" panose="030F0702030302020204" pitchFamily="66" charset="0"/>
              </a:rPr>
              <a:t>tymor</a:t>
            </a:r>
            <a:r>
              <a:rPr lang="en-US" altLang="el-GR" sz="2400" dirty="0">
                <a:effectLst>
                  <a:outerShdw blurRad="38100" dist="38100" dir="2700000" algn="tl">
                    <a:srgbClr val="000000"/>
                  </a:outerShdw>
                </a:effectLst>
                <a:latin typeface="Comic Sans MS" panose="030F0702030302020204" pitchFamily="66" charset="0"/>
              </a:rPr>
              <a:t>, </a:t>
            </a:r>
            <a:r>
              <a:rPr lang="en-US" altLang="el-GR" sz="2400" b="1" dirty="0">
                <a:solidFill>
                  <a:schemeClr val="tx2"/>
                </a:solidFill>
                <a:effectLst>
                  <a:outerShdw blurRad="38100" dist="38100" dir="2700000" algn="tl">
                    <a:srgbClr val="000000"/>
                  </a:outerShdw>
                </a:effectLst>
                <a:latin typeface="Comic Sans MS" panose="030F0702030302020204" pitchFamily="66" charset="0"/>
              </a:rPr>
              <a:t>H</a:t>
            </a:r>
            <a:r>
              <a:rPr lang="en-US" altLang="el-GR" sz="2400" dirty="0">
                <a:effectLst>
                  <a:outerShdw blurRad="38100" dist="38100" dir="2700000" algn="tl">
                    <a:srgbClr val="000000"/>
                  </a:outerShdw>
                </a:effectLst>
                <a:latin typeface="Comic Sans MS" panose="030F0702030302020204" pitchFamily="66" charset="0"/>
              </a:rPr>
              <a:t>emophilia</a:t>
            </a:r>
          </a:p>
          <a:p>
            <a:pPr eaLnBrk="1" hangingPunct="1">
              <a:spcBef>
                <a:spcPct val="50000"/>
              </a:spcBef>
              <a:defRPr/>
            </a:pPr>
            <a:r>
              <a:rPr lang="en-US" altLang="el-GR" sz="2400" b="1" dirty="0">
                <a:solidFill>
                  <a:schemeClr val="tx2"/>
                </a:solidFill>
                <a:effectLst>
                  <a:outerShdw blurRad="38100" dist="38100" dir="2700000" algn="tl">
                    <a:srgbClr val="000000"/>
                  </a:outerShdw>
                </a:effectLst>
                <a:latin typeface="Comic Sans MS" panose="030F0702030302020204" pitchFamily="66" charset="0"/>
              </a:rPr>
              <a:t>I</a:t>
            </a:r>
            <a:r>
              <a:rPr lang="en-US" altLang="el-GR" sz="2400" dirty="0">
                <a:effectLst>
                  <a:outerShdw blurRad="38100" dist="38100" dir="2700000" algn="tl">
                    <a:srgbClr val="000000"/>
                  </a:outerShdw>
                </a:effectLst>
                <a:latin typeface="Comic Sans MS" panose="030F0702030302020204" pitchFamily="66" charset="0"/>
              </a:rPr>
              <a:t>nfection (Brodie abscess, </a:t>
            </a:r>
            <a:r>
              <a:rPr lang="en-US" altLang="el-GR" sz="2400" dirty="0" err="1">
                <a:effectLst>
                  <a:outerShdw blurRad="38100" dist="38100" dir="2700000" algn="tl">
                    <a:srgbClr val="000000"/>
                  </a:outerShdw>
                </a:effectLst>
                <a:latin typeface="Comic Sans MS" panose="030F0702030302020204" pitchFamily="66" charset="0"/>
              </a:rPr>
              <a:t>Ecchinococcus</a:t>
            </a:r>
            <a:r>
              <a:rPr lang="en-US" altLang="el-GR" sz="2400" dirty="0">
                <a:effectLst>
                  <a:outerShdw blurRad="38100" dist="38100" dir="2700000" algn="tl">
                    <a:srgbClr val="000000"/>
                  </a:outerShdw>
                </a:effectLst>
                <a:latin typeface="Comic Sans MS" panose="030F0702030302020204" pitchFamily="66" charset="0"/>
              </a:rPr>
              <a:t>, coccidioidomycosis)</a:t>
            </a:r>
          </a:p>
          <a:p>
            <a:pPr eaLnBrk="1" hangingPunct="1">
              <a:spcBef>
                <a:spcPct val="50000"/>
              </a:spcBef>
              <a:defRPr/>
            </a:pPr>
            <a:r>
              <a:rPr lang="en-US" altLang="el-GR" sz="2400" b="1" dirty="0" err="1">
                <a:solidFill>
                  <a:schemeClr val="tx2"/>
                </a:solidFill>
                <a:effectLst>
                  <a:outerShdw blurRad="38100" dist="38100" dir="2700000" algn="tl">
                    <a:srgbClr val="000000"/>
                  </a:outerShdw>
                </a:effectLst>
                <a:latin typeface="Comic Sans MS" panose="030F0702030302020204" pitchFamily="66" charset="0"/>
              </a:rPr>
              <a:t>N</a:t>
            </a:r>
            <a:r>
              <a:rPr lang="en-US" altLang="el-GR" sz="2400" dirty="0" err="1">
                <a:effectLst>
                  <a:outerShdw blurRad="38100" dist="38100" dir="2700000" algn="tl">
                    <a:srgbClr val="000000"/>
                  </a:outerShdw>
                </a:effectLst>
                <a:latin typeface="Comic Sans MS" panose="030F0702030302020204" pitchFamily="66" charset="0"/>
              </a:rPr>
              <a:t>onossifying</a:t>
            </a:r>
            <a:r>
              <a:rPr lang="en-US" altLang="el-GR" sz="2400" dirty="0">
                <a:effectLst>
                  <a:outerShdw blurRad="38100" dist="38100" dir="2700000" algn="tl">
                    <a:srgbClr val="000000"/>
                  </a:outerShdw>
                </a:effectLst>
                <a:latin typeface="Comic Sans MS" panose="030F0702030302020204" pitchFamily="66" charset="0"/>
              </a:rPr>
              <a:t> fibroma</a:t>
            </a:r>
          </a:p>
          <a:p>
            <a:pPr eaLnBrk="1" hangingPunct="1">
              <a:spcBef>
                <a:spcPct val="50000"/>
              </a:spcBef>
              <a:defRPr/>
            </a:pPr>
            <a:r>
              <a:rPr lang="en-US" altLang="el-GR" sz="2400" b="1" dirty="0">
                <a:solidFill>
                  <a:schemeClr val="tx2"/>
                </a:solidFill>
                <a:effectLst>
                  <a:outerShdw blurRad="38100" dist="38100" dir="2700000" algn="tl">
                    <a:srgbClr val="000000"/>
                  </a:outerShdw>
                </a:effectLst>
                <a:latin typeface="Comic Sans MS" panose="030F0702030302020204" pitchFamily="66" charset="0"/>
              </a:rPr>
              <a:t>E</a:t>
            </a:r>
            <a:r>
              <a:rPr lang="en-US" altLang="el-GR" sz="2400" dirty="0">
                <a:effectLst>
                  <a:outerShdw blurRad="38100" dist="38100" dir="2700000" algn="tl">
                    <a:srgbClr val="000000"/>
                  </a:outerShdw>
                </a:effectLst>
                <a:latin typeface="Comic Sans MS" panose="030F0702030302020204" pitchFamily="66" charset="0"/>
              </a:rPr>
              <a:t>nchondroma, </a:t>
            </a:r>
            <a:r>
              <a:rPr lang="en-US" altLang="el-GR" sz="2400" b="1" dirty="0">
                <a:solidFill>
                  <a:schemeClr val="tx2"/>
                </a:solidFill>
                <a:effectLst>
                  <a:outerShdw blurRad="38100" dist="38100" dir="2700000" algn="tl">
                    <a:srgbClr val="000000"/>
                  </a:outerShdw>
                </a:effectLst>
                <a:latin typeface="Comic Sans MS" panose="030F0702030302020204" pitchFamily="66" charset="0"/>
              </a:rPr>
              <a:t>E</a:t>
            </a:r>
            <a:r>
              <a:rPr lang="en-US" altLang="el-GR" sz="2400" dirty="0">
                <a:effectLst>
                  <a:outerShdw blurRad="38100" dist="38100" dir="2700000" algn="tl">
                    <a:srgbClr val="000000"/>
                  </a:outerShdw>
                </a:effectLst>
                <a:latin typeface="Comic Sans MS" panose="030F0702030302020204" pitchFamily="66" charset="0"/>
              </a:rPr>
              <a:t>pithelial inclusion cyst</a:t>
            </a:r>
          </a:p>
          <a:p>
            <a:pPr eaLnBrk="1" hangingPunct="1">
              <a:spcBef>
                <a:spcPct val="50000"/>
              </a:spcBef>
              <a:defRPr/>
            </a:pPr>
            <a:r>
              <a:rPr lang="en-US" altLang="el-GR" sz="2400" b="1" dirty="0">
                <a:solidFill>
                  <a:schemeClr val="tx2"/>
                </a:solidFill>
                <a:effectLst>
                  <a:outerShdw blurRad="38100" dist="38100" dir="2700000" algn="tl">
                    <a:srgbClr val="000000"/>
                  </a:outerShdw>
                </a:effectLst>
                <a:highlight>
                  <a:srgbClr val="FFFF00"/>
                </a:highlight>
                <a:latin typeface="Comic Sans MS" panose="030F0702030302020204" pitchFamily="66" charset="0"/>
              </a:rPr>
              <a:t>S</a:t>
            </a:r>
            <a:r>
              <a:rPr lang="en-US" altLang="el-GR" sz="2400" dirty="0">
                <a:effectLst>
                  <a:outerShdw blurRad="38100" dist="38100" dir="2700000" algn="tl">
                    <a:srgbClr val="000000"/>
                  </a:outerShdw>
                </a:effectLst>
                <a:highlight>
                  <a:srgbClr val="FFFF00"/>
                </a:highlight>
                <a:latin typeface="Comic Sans MS" panose="030F0702030302020204" pitchFamily="66" charset="0"/>
              </a:rPr>
              <a:t>imple unilocular </a:t>
            </a:r>
            <a:r>
              <a:rPr lang="en-US" altLang="el-GR" sz="2400" dirty="0">
                <a:effectLst>
                  <a:outerShdw blurRad="38100" dist="38100" dir="2700000" algn="tl">
                    <a:srgbClr val="000000"/>
                  </a:outerShdw>
                </a:effectLst>
                <a:latin typeface="Comic Sans MS" panose="030F0702030302020204" pitchFamily="66" charset="0"/>
              </a:rPr>
              <a:t>bone cyst</a:t>
            </a:r>
            <a:endParaRPr lang="el-GR" altLang="el-GR" sz="2400" dirty="0">
              <a:effectLst>
                <a:outerShdw blurRad="38100" dist="38100" dir="2700000" algn="tl">
                  <a:srgbClr val="000000"/>
                </a:outerShdw>
              </a:effectLst>
              <a:latin typeface="Comic Sans MS" panose="030F0702030302020204" pitchFamily="66"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9" descr="P1010036"/>
          <p:cNvPicPr>
            <a:picLocks noGrp="1" noChangeAspect="1" noChangeArrowheads="1"/>
          </p:cNvPicPr>
          <p:nvPr>
            <p:ph sz="quarter" idx="4294967295"/>
          </p:nvPr>
        </p:nvPicPr>
        <p:blipFill>
          <a:blip r:embed="rId2" cstate="print">
            <a:lum contrast="18000"/>
          </a:blip>
          <a:srcRect b="20032"/>
          <a:stretch>
            <a:fillRect/>
          </a:stretch>
        </p:blipFill>
        <p:spPr>
          <a:xfrm>
            <a:off x="1807780" y="821499"/>
            <a:ext cx="3594629" cy="4791444"/>
          </a:xfrm>
          <a:noFill/>
          <a:ln>
            <a:solidFill>
              <a:schemeClr val="tx2"/>
            </a:solidFill>
          </a:ln>
        </p:spPr>
      </p:pic>
      <p:sp>
        <p:nvSpPr>
          <p:cNvPr id="30724" name="Text Box 11"/>
          <p:cNvSpPr txBox="1">
            <a:spLocks noChangeArrowheads="1"/>
          </p:cNvSpPr>
          <p:nvPr/>
        </p:nvSpPr>
        <p:spPr bwMode="auto">
          <a:xfrm>
            <a:off x="2038962" y="5612943"/>
            <a:ext cx="2828925" cy="1154162"/>
          </a:xfrm>
          <a:prstGeom prst="rect">
            <a:avLst/>
          </a:prstGeom>
          <a:noFill/>
          <a:ln w="9525">
            <a:noFill/>
            <a:miter lim="800000"/>
            <a:headEnd/>
            <a:tailEnd/>
          </a:ln>
        </p:spPr>
        <p:txBody>
          <a:bodyPr>
            <a:spAutoFit/>
          </a:bodyPr>
          <a:lstStyle/>
          <a:p>
            <a:r>
              <a:rPr lang="el-GR" sz="2300" dirty="0"/>
              <a:t>μη </a:t>
            </a:r>
            <a:r>
              <a:rPr lang="el-GR" sz="2300" dirty="0" err="1"/>
              <a:t>οστεοποιό</a:t>
            </a:r>
            <a:r>
              <a:rPr lang="el-GR" sz="2300" dirty="0"/>
              <a:t> </a:t>
            </a:r>
            <a:r>
              <a:rPr lang="el-GR" sz="2300" dirty="0" err="1"/>
              <a:t>ινωμα</a:t>
            </a:r>
            <a:endParaRPr lang="el-GR" sz="2300" dirty="0"/>
          </a:p>
          <a:p>
            <a:pPr algn="ctr"/>
            <a:r>
              <a:rPr lang="en-US" sz="2300" dirty="0">
                <a:solidFill>
                  <a:schemeClr val="tx2"/>
                </a:solidFill>
                <a:latin typeface="Arial Unicode MS" pitchFamily="34" charset="-128"/>
                <a:ea typeface="Arial Unicode MS" pitchFamily="34" charset="-128"/>
                <a:cs typeface="Arial Unicode MS" pitchFamily="34" charset="-128"/>
              </a:rPr>
              <a:t>⇩</a:t>
            </a:r>
          </a:p>
          <a:p>
            <a:pPr algn="ctr"/>
            <a:r>
              <a:rPr lang="en-US" sz="2300" dirty="0"/>
              <a:t> </a:t>
            </a:r>
            <a:r>
              <a:rPr lang="en-US" sz="2300" dirty="0">
                <a:solidFill>
                  <a:schemeClr val="tx2"/>
                </a:solidFill>
              </a:rPr>
              <a:t>STOP</a:t>
            </a:r>
          </a:p>
        </p:txBody>
      </p:sp>
      <p:pic>
        <p:nvPicPr>
          <p:cNvPr id="6" name="Picture 6" descr="P1010060">
            <a:extLst>
              <a:ext uri="{FF2B5EF4-FFF2-40B4-BE49-F238E27FC236}">
                <a16:creationId xmlns:a16="http://schemas.microsoft.com/office/drawing/2014/main" id="{59461564-C0C0-47FB-B7F1-C2CC205A1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873766" y="794596"/>
            <a:ext cx="3621643" cy="4828857"/>
          </a:xfrm>
          <a:prstGeom prst="rect">
            <a:avLst/>
          </a:prstGeom>
          <a:noFill/>
          <a:ln>
            <a:solidFill>
              <a:schemeClr val="tx2"/>
            </a:solidFill>
            <a:miter lim="800000"/>
            <a:headEnd/>
            <a:tailEnd/>
          </a:ln>
        </p:spPr>
      </p:pic>
      <p:sp>
        <p:nvSpPr>
          <p:cNvPr id="7" name="Text Box 11">
            <a:extLst>
              <a:ext uri="{FF2B5EF4-FFF2-40B4-BE49-F238E27FC236}">
                <a16:creationId xmlns:a16="http://schemas.microsoft.com/office/drawing/2014/main" id="{D1E1E41C-C244-4B5D-83F7-5AB361E626A3}"/>
              </a:ext>
            </a:extLst>
          </p:cNvPr>
          <p:cNvSpPr txBox="1">
            <a:spLocks noChangeArrowheads="1"/>
          </p:cNvSpPr>
          <p:nvPr/>
        </p:nvSpPr>
        <p:spPr bwMode="auto">
          <a:xfrm>
            <a:off x="7324115" y="5725278"/>
            <a:ext cx="2828925" cy="1154162"/>
          </a:xfrm>
          <a:prstGeom prst="rect">
            <a:avLst/>
          </a:prstGeom>
          <a:noFill/>
          <a:ln w="9525">
            <a:noFill/>
            <a:miter lim="800000"/>
            <a:headEnd/>
            <a:tailEnd/>
          </a:ln>
        </p:spPr>
        <p:txBody>
          <a:bodyPr>
            <a:spAutoFit/>
          </a:bodyPr>
          <a:lstStyle/>
          <a:p>
            <a:r>
              <a:rPr lang="el-GR" sz="2300" dirty="0"/>
              <a:t>Απλή οστική κύστη </a:t>
            </a:r>
          </a:p>
          <a:p>
            <a:pPr algn="ctr"/>
            <a:r>
              <a:rPr lang="en-US" sz="2300" dirty="0">
                <a:solidFill>
                  <a:schemeClr val="tx2"/>
                </a:solidFill>
                <a:latin typeface="Arial Unicode MS" pitchFamily="34" charset="-128"/>
                <a:ea typeface="Arial Unicode MS" pitchFamily="34" charset="-128"/>
                <a:cs typeface="Arial Unicode MS" pitchFamily="34" charset="-128"/>
              </a:rPr>
              <a:t>⇩</a:t>
            </a:r>
          </a:p>
          <a:p>
            <a:pPr algn="ctr"/>
            <a:r>
              <a:rPr lang="en-US" sz="2300" dirty="0"/>
              <a:t> </a:t>
            </a:r>
            <a:r>
              <a:rPr lang="en-US" sz="2300" dirty="0">
                <a:solidFill>
                  <a:schemeClr val="tx2"/>
                </a:solidFill>
              </a:rPr>
              <a:t>STOP</a:t>
            </a:r>
          </a:p>
        </p:txBody>
      </p:sp>
    </p:spTree>
    <p:extLst>
      <p:ext uri="{BB962C8B-B14F-4D97-AF65-F5344CB8AC3E}">
        <p14:creationId xmlns:p14="http://schemas.microsoft.com/office/powerpoint/2010/main" val="2956629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111FE-9B8C-277B-7029-431C76B011A6}"/>
              </a:ext>
            </a:extLst>
          </p:cNvPr>
          <p:cNvSpPr>
            <a:spLocks noGrp="1"/>
          </p:cNvSpPr>
          <p:nvPr>
            <p:ph type="title"/>
          </p:nvPr>
        </p:nvSpPr>
        <p:spPr>
          <a:xfrm>
            <a:off x="659524" y="901152"/>
            <a:ext cx="10515600" cy="1325563"/>
          </a:xfrm>
        </p:spPr>
        <p:txBody>
          <a:bodyPr/>
          <a:lstStyle/>
          <a:p>
            <a:r>
              <a:rPr lang="el-GR" dirty="0"/>
              <a:t>Καταγματα ΣΣ</a:t>
            </a:r>
            <a:endParaRPr lang="en-US" dirty="0"/>
          </a:p>
        </p:txBody>
      </p:sp>
      <p:pic>
        <p:nvPicPr>
          <p:cNvPr id="4" name="Picture 3">
            <a:extLst>
              <a:ext uri="{FF2B5EF4-FFF2-40B4-BE49-F238E27FC236}">
                <a16:creationId xmlns:a16="http://schemas.microsoft.com/office/drawing/2014/main" id="{FBBFBAD7-53A1-3256-7BA4-F8F8BDE6C799}"/>
              </a:ext>
            </a:extLst>
          </p:cNvPr>
          <p:cNvPicPr>
            <a:picLocks noChangeAspect="1"/>
          </p:cNvPicPr>
          <p:nvPr/>
        </p:nvPicPr>
        <p:blipFill>
          <a:blip r:embed="rId2"/>
          <a:stretch>
            <a:fillRect/>
          </a:stretch>
        </p:blipFill>
        <p:spPr>
          <a:xfrm>
            <a:off x="4887603" y="177082"/>
            <a:ext cx="6287521" cy="6503836"/>
          </a:xfrm>
          <a:prstGeom prst="rect">
            <a:avLst/>
          </a:prstGeom>
        </p:spPr>
      </p:pic>
    </p:spTree>
    <p:extLst>
      <p:ext uri="{BB962C8B-B14F-4D97-AF65-F5344CB8AC3E}">
        <p14:creationId xmlns:p14="http://schemas.microsoft.com/office/powerpoint/2010/main" val="19660752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4" descr="KAPASAKIS CURTAIN CERV0002">
            <a:extLst>
              <a:ext uri="{FF2B5EF4-FFF2-40B4-BE49-F238E27FC236}">
                <a16:creationId xmlns:a16="http://schemas.microsoft.com/office/drawing/2014/main" id="{58D8350D-BBEE-49B0-992D-1FB0BD5BA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747" r="34506"/>
          <a:stretch>
            <a:fillRect/>
          </a:stretch>
        </p:blipFill>
        <p:spPr bwMode="auto">
          <a:xfrm>
            <a:off x="8869971" y="165135"/>
            <a:ext cx="2129629" cy="6500345"/>
          </a:xfrm>
          <a:prstGeom prst="rect">
            <a:avLst/>
          </a:prstGeom>
          <a:noFill/>
          <a:ln w="9525">
            <a:solidFill>
              <a:srgbClr val="99FFCC"/>
            </a:solidFill>
            <a:miter lim="800000"/>
            <a:headEnd/>
            <a:tailEnd/>
          </a:ln>
          <a:extLst>
            <a:ext uri="{909E8E84-426E-40DD-AFC4-6F175D3DCCD1}">
              <a14:hiddenFill xmlns:a14="http://schemas.microsoft.com/office/drawing/2010/main">
                <a:solidFill>
                  <a:srgbClr val="FFFFFF"/>
                </a:solidFill>
              </a14:hiddenFill>
            </a:ext>
          </a:extLst>
        </p:spPr>
      </p:pic>
      <p:pic>
        <p:nvPicPr>
          <p:cNvPr id="18436" name="Picture 5" descr="KAPASAKIS CURTAIN CERV0001">
            <a:extLst>
              <a:ext uri="{FF2B5EF4-FFF2-40B4-BE49-F238E27FC236}">
                <a16:creationId xmlns:a16="http://schemas.microsoft.com/office/drawing/2014/main" id="{0BB6BC88-1507-4240-823C-3272E9AECD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508" r="30557"/>
          <a:stretch>
            <a:fillRect/>
          </a:stretch>
        </p:blipFill>
        <p:spPr bwMode="auto">
          <a:xfrm>
            <a:off x="6464047" y="192518"/>
            <a:ext cx="2010821" cy="650034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6" descr="KAPASAKIS CURTAIN CERV0005">
            <a:extLst>
              <a:ext uri="{FF2B5EF4-FFF2-40B4-BE49-F238E27FC236}">
                <a16:creationId xmlns:a16="http://schemas.microsoft.com/office/drawing/2014/main" id="{7EA94769-5661-48D1-9AFB-33C7D0DA5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4850" r="33098"/>
          <a:stretch>
            <a:fillRect/>
          </a:stretch>
        </p:blipFill>
        <p:spPr bwMode="auto">
          <a:xfrm>
            <a:off x="4046539" y="165135"/>
            <a:ext cx="2092323" cy="65277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Θέση περιεχομένου 2">
            <a:extLst>
              <a:ext uri="{FF2B5EF4-FFF2-40B4-BE49-F238E27FC236}">
                <a16:creationId xmlns:a16="http://schemas.microsoft.com/office/drawing/2014/main" id="{34C8C20D-FBB0-4A73-A2E3-1665D8E7A0D7}"/>
              </a:ext>
            </a:extLst>
          </p:cNvPr>
          <p:cNvSpPr>
            <a:spLocks noGrp="1"/>
          </p:cNvSpPr>
          <p:nvPr>
            <p:ph idx="1"/>
          </p:nvPr>
        </p:nvSpPr>
        <p:spPr>
          <a:xfrm>
            <a:off x="100022" y="3059568"/>
            <a:ext cx="3919438" cy="1082945"/>
          </a:xfrm>
        </p:spPr>
        <p:txBody>
          <a:bodyPr>
            <a:noAutofit/>
          </a:bodyPr>
          <a:lstStyle/>
          <a:p>
            <a:r>
              <a:rPr lang="el-GR" sz="2400" dirty="0" err="1"/>
              <a:t>Αντρας</a:t>
            </a:r>
            <a:r>
              <a:rPr lang="el-GR" sz="2400" dirty="0"/>
              <a:t> 62 ετών</a:t>
            </a:r>
          </a:p>
          <a:p>
            <a:r>
              <a:rPr lang="en-US" sz="2400" dirty="0"/>
              <a:t> Ca </a:t>
            </a:r>
            <a:r>
              <a:rPr lang="el-GR" sz="2400" dirty="0"/>
              <a:t>πνεύμονα πρόσφατα διαγνωσθέν</a:t>
            </a:r>
          </a:p>
          <a:p>
            <a:r>
              <a:rPr lang="el-GR" sz="2400" dirty="0"/>
              <a:t>Αιμωδίες κάτω άκρων, πόνος στην ράχη και στην οσφύ  </a:t>
            </a:r>
          </a:p>
        </p:txBody>
      </p:sp>
      <p:sp>
        <p:nvSpPr>
          <p:cNvPr id="4" name="Ορθογώνιο 3">
            <a:extLst>
              <a:ext uri="{FF2B5EF4-FFF2-40B4-BE49-F238E27FC236}">
                <a16:creationId xmlns:a16="http://schemas.microsoft.com/office/drawing/2014/main" id="{EE2C59DF-CE43-4357-9396-BCB0A9136808}"/>
              </a:ext>
            </a:extLst>
          </p:cNvPr>
          <p:cNvSpPr/>
          <p:nvPr/>
        </p:nvSpPr>
        <p:spPr>
          <a:xfrm>
            <a:off x="5350213" y="165135"/>
            <a:ext cx="788649" cy="5060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Τ1</a:t>
            </a:r>
          </a:p>
        </p:txBody>
      </p:sp>
      <p:sp>
        <p:nvSpPr>
          <p:cNvPr id="15" name="Ορθογώνιο 14">
            <a:extLst>
              <a:ext uri="{FF2B5EF4-FFF2-40B4-BE49-F238E27FC236}">
                <a16:creationId xmlns:a16="http://schemas.microsoft.com/office/drawing/2014/main" id="{2D4B4D3A-4E61-4BE4-89ED-62A26B3D1D21}"/>
              </a:ext>
            </a:extLst>
          </p:cNvPr>
          <p:cNvSpPr/>
          <p:nvPr/>
        </p:nvSpPr>
        <p:spPr>
          <a:xfrm>
            <a:off x="7704306" y="368029"/>
            <a:ext cx="770562" cy="5171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ρθογώνιο 15">
            <a:extLst>
              <a:ext uri="{FF2B5EF4-FFF2-40B4-BE49-F238E27FC236}">
                <a16:creationId xmlns:a16="http://schemas.microsoft.com/office/drawing/2014/main" id="{472A52C5-1BEB-4B5C-8570-3EFC2E289214}"/>
              </a:ext>
            </a:extLst>
          </p:cNvPr>
          <p:cNvSpPr/>
          <p:nvPr/>
        </p:nvSpPr>
        <p:spPr>
          <a:xfrm>
            <a:off x="10376321" y="428016"/>
            <a:ext cx="623279" cy="2431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09F38891-6F02-45E5-9D66-1C28F59F61E5}"/>
              </a:ext>
            </a:extLst>
          </p:cNvPr>
          <p:cNvSpPr/>
          <p:nvPr/>
        </p:nvSpPr>
        <p:spPr>
          <a:xfrm>
            <a:off x="10210951" y="194318"/>
            <a:ext cx="788649" cy="5060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STIR </a:t>
            </a:r>
            <a:endParaRPr lang="el-GR" sz="2400" dirty="0"/>
          </a:p>
        </p:txBody>
      </p:sp>
      <p:sp>
        <p:nvSpPr>
          <p:cNvPr id="18" name="Ορθογώνιο 17">
            <a:extLst>
              <a:ext uri="{FF2B5EF4-FFF2-40B4-BE49-F238E27FC236}">
                <a16:creationId xmlns:a16="http://schemas.microsoft.com/office/drawing/2014/main" id="{C4823E6B-903A-4610-8D7B-CE464B11400B}"/>
              </a:ext>
            </a:extLst>
          </p:cNvPr>
          <p:cNvSpPr/>
          <p:nvPr/>
        </p:nvSpPr>
        <p:spPr>
          <a:xfrm>
            <a:off x="7695262" y="320778"/>
            <a:ext cx="788649" cy="5060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Τ2</a:t>
            </a:r>
          </a:p>
        </p:txBody>
      </p:sp>
      <p:sp>
        <p:nvSpPr>
          <p:cNvPr id="19" name="Τίτλος 1">
            <a:extLst>
              <a:ext uri="{FF2B5EF4-FFF2-40B4-BE49-F238E27FC236}">
                <a16:creationId xmlns:a16="http://schemas.microsoft.com/office/drawing/2014/main" id="{092B2ABB-8276-4206-B7B9-9769CDAC5DF3}"/>
              </a:ext>
            </a:extLst>
          </p:cNvPr>
          <p:cNvSpPr txBox="1">
            <a:spLocks/>
          </p:cNvSpPr>
          <p:nvPr/>
        </p:nvSpPr>
        <p:spPr>
          <a:xfrm>
            <a:off x="100022" y="1488216"/>
            <a:ext cx="4617894" cy="1186892"/>
          </a:xfrm>
          <a:prstGeom prst="rect">
            <a:avLst/>
          </a:prstGeom>
          <a:solidFill>
            <a:schemeClr val="tx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M</a:t>
            </a:r>
            <a:r>
              <a:rPr lang="el-GR" dirty="0" err="1">
                <a:solidFill>
                  <a:schemeClr val="bg1"/>
                </a:solidFill>
              </a:rPr>
              <a:t>εταστάσεις</a:t>
            </a:r>
            <a:r>
              <a:rPr lang="el-GR" dirty="0">
                <a:solidFill>
                  <a:schemeClr val="bg1"/>
                </a:solidFill>
              </a:rPr>
              <a:t>/ </a:t>
            </a:r>
            <a:r>
              <a:rPr lang="el-GR" sz="3600" dirty="0">
                <a:solidFill>
                  <a:schemeClr val="bg1"/>
                </a:solidFill>
              </a:rPr>
              <a:t>Παθολογικά Κατάγματα</a:t>
            </a:r>
          </a:p>
        </p:txBody>
      </p:sp>
      <p:cxnSp>
        <p:nvCxnSpPr>
          <p:cNvPr id="6" name="Ευθύγραμμο βέλος σύνδεσης 5">
            <a:extLst>
              <a:ext uri="{FF2B5EF4-FFF2-40B4-BE49-F238E27FC236}">
                <a16:creationId xmlns:a16="http://schemas.microsoft.com/office/drawing/2014/main" id="{E8BF9755-52EB-4677-B595-A45EA0CFF705}"/>
              </a:ext>
            </a:extLst>
          </p:cNvPr>
          <p:cNvCxnSpPr/>
          <p:nvPr/>
        </p:nvCxnSpPr>
        <p:spPr>
          <a:xfrm>
            <a:off x="4270443" y="5039044"/>
            <a:ext cx="447473" cy="33074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Ευθύγραμμο βέλος σύνδεσης 21">
            <a:extLst>
              <a:ext uri="{FF2B5EF4-FFF2-40B4-BE49-F238E27FC236}">
                <a16:creationId xmlns:a16="http://schemas.microsoft.com/office/drawing/2014/main" id="{B04E77EE-A7BB-49B4-AEBC-6C30184A42D0}"/>
              </a:ext>
            </a:extLst>
          </p:cNvPr>
          <p:cNvCxnSpPr/>
          <p:nvPr/>
        </p:nvCxnSpPr>
        <p:spPr>
          <a:xfrm>
            <a:off x="8980220" y="5204414"/>
            <a:ext cx="447473" cy="33074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Ευθύγραμμο βέλος σύνδεσης 22">
            <a:extLst>
              <a:ext uri="{FF2B5EF4-FFF2-40B4-BE49-F238E27FC236}">
                <a16:creationId xmlns:a16="http://schemas.microsoft.com/office/drawing/2014/main" id="{B5EF0FBE-C391-4A52-A352-42ACDBD3C817}"/>
              </a:ext>
            </a:extLst>
          </p:cNvPr>
          <p:cNvCxnSpPr/>
          <p:nvPr/>
        </p:nvCxnSpPr>
        <p:spPr>
          <a:xfrm>
            <a:off x="6278293" y="5204414"/>
            <a:ext cx="447473" cy="33074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a:extLst>
              <a:ext uri="{FF2B5EF4-FFF2-40B4-BE49-F238E27FC236}">
                <a16:creationId xmlns:a16="http://schemas.microsoft.com/office/drawing/2014/main" id="{C62E53AD-AB2E-4BF9-8205-D92A45F3D620}"/>
              </a:ext>
            </a:extLst>
          </p:cNvPr>
          <p:cNvCxnSpPr>
            <a:cxnSpLocks/>
          </p:cNvCxnSpPr>
          <p:nvPr/>
        </p:nvCxnSpPr>
        <p:spPr>
          <a:xfrm>
            <a:off x="8980220" y="1128525"/>
            <a:ext cx="447473"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Ευθύγραμμο βέλος σύνδεσης 24">
            <a:extLst>
              <a:ext uri="{FF2B5EF4-FFF2-40B4-BE49-F238E27FC236}">
                <a16:creationId xmlns:a16="http://schemas.microsoft.com/office/drawing/2014/main" id="{5813F052-1BCE-4BC7-8F0A-9988866F3CD3}"/>
              </a:ext>
            </a:extLst>
          </p:cNvPr>
          <p:cNvCxnSpPr>
            <a:cxnSpLocks/>
          </p:cNvCxnSpPr>
          <p:nvPr/>
        </p:nvCxnSpPr>
        <p:spPr>
          <a:xfrm flipV="1">
            <a:off x="6455004" y="1031132"/>
            <a:ext cx="385866" cy="1945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a:extLst>
              <a:ext uri="{FF2B5EF4-FFF2-40B4-BE49-F238E27FC236}">
                <a16:creationId xmlns:a16="http://schemas.microsoft.com/office/drawing/2014/main" id="{3311A7C6-9DE2-4B6C-A9BF-2C1F72E2141E}"/>
              </a:ext>
            </a:extLst>
          </p:cNvPr>
          <p:cNvCxnSpPr>
            <a:cxnSpLocks/>
          </p:cNvCxnSpPr>
          <p:nvPr/>
        </p:nvCxnSpPr>
        <p:spPr>
          <a:xfrm>
            <a:off x="4270443" y="1050587"/>
            <a:ext cx="671209"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Ευθύγραμμο βέλος σύνδεσης 29">
            <a:extLst>
              <a:ext uri="{FF2B5EF4-FFF2-40B4-BE49-F238E27FC236}">
                <a16:creationId xmlns:a16="http://schemas.microsoft.com/office/drawing/2014/main" id="{74213677-D10F-4C5E-A0DD-1D60AC60E0BA}"/>
              </a:ext>
            </a:extLst>
          </p:cNvPr>
          <p:cNvCxnSpPr>
            <a:cxnSpLocks/>
          </p:cNvCxnSpPr>
          <p:nvPr/>
        </p:nvCxnSpPr>
        <p:spPr>
          <a:xfrm flipV="1">
            <a:off x="9487312" y="6425890"/>
            <a:ext cx="447473" cy="207768"/>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Ευθύγραμμο βέλος σύνδεσης 30">
            <a:extLst>
              <a:ext uri="{FF2B5EF4-FFF2-40B4-BE49-F238E27FC236}">
                <a16:creationId xmlns:a16="http://schemas.microsoft.com/office/drawing/2014/main" id="{47380D3D-4E32-435B-A6B1-8457FE4D82D6}"/>
              </a:ext>
            </a:extLst>
          </p:cNvPr>
          <p:cNvCxnSpPr>
            <a:cxnSpLocks/>
          </p:cNvCxnSpPr>
          <p:nvPr/>
        </p:nvCxnSpPr>
        <p:spPr>
          <a:xfrm flipV="1">
            <a:off x="6840870" y="6394668"/>
            <a:ext cx="332369" cy="23899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Ευθύγραμμο βέλος σύνδεσης 31">
            <a:extLst>
              <a:ext uri="{FF2B5EF4-FFF2-40B4-BE49-F238E27FC236}">
                <a16:creationId xmlns:a16="http://schemas.microsoft.com/office/drawing/2014/main" id="{DC437E35-AD29-4DEC-8442-45B589D3C6BA}"/>
              </a:ext>
            </a:extLst>
          </p:cNvPr>
          <p:cNvCxnSpPr>
            <a:cxnSpLocks/>
          </p:cNvCxnSpPr>
          <p:nvPr/>
        </p:nvCxnSpPr>
        <p:spPr>
          <a:xfrm flipV="1">
            <a:off x="4798979" y="6394668"/>
            <a:ext cx="440304" cy="23899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9A8D6E4C-A131-4627-B0B4-00C1CDB93888}"/>
              </a:ext>
            </a:extLst>
          </p:cNvPr>
          <p:cNvSpPr>
            <a:spLocks noGrp="1" noChangeArrowheads="1"/>
          </p:cNvSpPr>
          <p:nvPr>
            <p:ph type="title"/>
          </p:nvPr>
        </p:nvSpPr>
        <p:spPr>
          <a:xfrm>
            <a:off x="2209800" y="115888"/>
            <a:ext cx="7772400" cy="1143000"/>
          </a:xfrm>
        </p:spPr>
        <p:txBody>
          <a:bodyPr/>
          <a:lstStyle/>
          <a:p>
            <a:pPr eaLnBrk="1" hangingPunct="1"/>
            <a:r>
              <a:rPr lang="el-GR" altLang="el-GR" sz="4000" b="1">
                <a:solidFill>
                  <a:srgbClr val="99FFCC"/>
                </a:solidFill>
                <a:latin typeface="Comic Sans MS" panose="030F0702030302020204" pitchFamily="66" charset="0"/>
              </a:rPr>
              <a:t> </a:t>
            </a:r>
          </a:p>
        </p:txBody>
      </p:sp>
      <p:pic>
        <p:nvPicPr>
          <p:cNvPr id="22531" name="Picture 3" descr="LYMPHOMA VEZIR0002">
            <a:extLst>
              <a:ext uri="{FF2B5EF4-FFF2-40B4-BE49-F238E27FC236}">
                <a16:creationId xmlns:a16="http://schemas.microsoft.com/office/drawing/2014/main" id="{23C3C3B7-3183-4BF8-B218-14EB60BD1B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23" t="6906" r="31348"/>
          <a:stretch/>
        </p:blipFill>
        <p:spPr bwMode="auto">
          <a:xfrm>
            <a:off x="4366583" y="758757"/>
            <a:ext cx="2270330" cy="5616644"/>
          </a:xfrm>
          <a:prstGeom prst="rect">
            <a:avLst/>
          </a:prstGeom>
          <a:noFill/>
          <a:ln w="9525">
            <a:solidFill>
              <a:srgbClr val="99FFCC"/>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4" descr="LYMPHOMA VEZIR0003">
            <a:extLst>
              <a:ext uri="{FF2B5EF4-FFF2-40B4-BE49-F238E27FC236}">
                <a16:creationId xmlns:a16="http://schemas.microsoft.com/office/drawing/2014/main" id="{8767E297-0A22-43BE-9ECC-912CC3DE1F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000" t="6950" r="30173"/>
          <a:stretch/>
        </p:blipFill>
        <p:spPr bwMode="auto">
          <a:xfrm>
            <a:off x="6808263" y="758757"/>
            <a:ext cx="2163012" cy="5616643"/>
          </a:xfrm>
          <a:prstGeom prst="rect">
            <a:avLst/>
          </a:prstGeom>
          <a:noFill/>
          <a:ln w="9525">
            <a:solidFill>
              <a:srgbClr val="99FFCC"/>
            </a:solidFill>
            <a:miter lim="800000"/>
            <a:headEnd/>
            <a:tailEnd/>
          </a:ln>
          <a:extLst>
            <a:ext uri="{909E8E84-426E-40DD-AFC4-6F175D3DCCD1}">
              <a14:hiddenFill xmlns:a14="http://schemas.microsoft.com/office/drawing/2010/main">
                <a:solidFill>
                  <a:srgbClr val="FFFFFF"/>
                </a:solidFill>
              </a14:hiddenFill>
            </a:ext>
          </a:extLst>
        </p:spPr>
      </p:pic>
      <p:pic>
        <p:nvPicPr>
          <p:cNvPr id="22533" name="Picture 5" descr="LYMPHOMA VEZIR0001">
            <a:extLst>
              <a:ext uri="{FF2B5EF4-FFF2-40B4-BE49-F238E27FC236}">
                <a16:creationId xmlns:a16="http://schemas.microsoft.com/office/drawing/2014/main" id="{FD58F61E-1EBD-4246-8AF1-3A41FA6521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845" t="7941" r="28365"/>
          <a:stretch/>
        </p:blipFill>
        <p:spPr bwMode="auto">
          <a:xfrm>
            <a:off x="9270459" y="754283"/>
            <a:ext cx="2434887" cy="5616643"/>
          </a:xfrm>
          <a:prstGeom prst="rect">
            <a:avLst/>
          </a:prstGeom>
          <a:noFill/>
          <a:ln w="9525">
            <a:solidFill>
              <a:srgbClr val="99FFCC"/>
            </a:solidFill>
            <a:miter lim="800000"/>
            <a:headEnd/>
            <a:tailEnd/>
          </a:ln>
          <a:extLst>
            <a:ext uri="{909E8E84-426E-40DD-AFC4-6F175D3DCCD1}">
              <a14:hiddenFill xmlns:a14="http://schemas.microsoft.com/office/drawing/2010/main">
                <a:solidFill>
                  <a:srgbClr val="FFFFFF"/>
                </a:solidFill>
              </a14:hiddenFill>
            </a:ext>
          </a:extLst>
        </p:spPr>
      </p:pic>
      <p:sp>
        <p:nvSpPr>
          <p:cNvPr id="22534" name="Text Box 6">
            <a:extLst>
              <a:ext uri="{FF2B5EF4-FFF2-40B4-BE49-F238E27FC236}">
                <a16:creationId xmlns:a16="http://schemas.microsoft.com/office/drawing/2014/main" id="{50BB67F9-3C31-4329-BE7E-CA8E5814D7C1}"/>
              </a:ext>
            </a:extLst>
          </p:cNvPr>
          <p:cNvSpPr txBox="1">
            <a:spLocks noChangeArrowheads="1"/>
          </p:cNvSpPr>
          <p:nvPr/>
        </p:nvSpPr>
        <p:spPr bwMode="auto">
          <a:xfrm>
            <a:off x="1703388" y="5978526"/>
            <a:ext cx="481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l-GR" sz="2000" b="1">
                <a:solidFill>
                  <a:schemeClr val="bg1"/>
                </a:solidFill>
                <a:latin typeface="Arial" panose="020B0604020202020204" pitchFamily="34" charset="0"/>
              </a:rPr>
              <a:t>T1</a:t>
            </a:r>
            <a:endParaRPr lang="el-GR" altLang="el-GR" sz="2000" b="1">
              <a:solidFill>
                <a:schemeClr val="bg1"/>
              </a:solidFill>
              <a:latin typeface="Arial" panose="020B0604020202020204" pitchFamily="34" charset="0"/>
            </a:endParaRPr>
          </a:p>
        </p:txBody>
      </p:sp>
      <p:sp>
        <p:nvSpPr>
          <p:cNvPr id="22535" name="Text Box 7">
            <a:extLst>
              <a:ext uri="{FF2B5EF4-FFF2-40B4-BE49-F238E27FC236}">
                <a16:creationId xmlns:a16="http://schemas.microsoft.com/office/drawing/2014/main" id="{80D76F2B-FBCE-4D21-9B2A-FAD0B6874411}"/>
              </a:ext>
            </a:extLst>
          </p:cNvPr>
          <p:cNvSpPr txBox="1">
            <a:spLocks noChangeArrowheads="1"/>
          </p:cNvSpPr>
          <p:nvPr/>
        </p:nvSpPr>
        <p:spPr bwMode="auto">
          <a:xfrm>
            <a:off x="3935413" y="5905501"/>
            <a:ext cx="481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l-GR" sz="2000" b="1">
                <a:solidFill>
                  <a:schemeClr val="bg1"/>
                </a:solidFill>
                <a:latin typeface="Arial" panose="020B0604020202020204" pitchFamily="34" charset="0"/>
              </a:rPr>
              <a:t>T2</a:t>
            </a:r>
            <a:endParaRPr lang="el-GR" altLang="el-GR" sz="2000" b="1">
              <a:solidFill>
                <a:schemeClr val="bg1"/>
              </a:solidFill>
              <a:latin typeface="Arial" panose="020B0604020202020204" pitchFamily="34" charset="0"/>
            </a:endParaRPr>
          </a:p>
        </p:txBody>
      </p:sp>
      <p:sp>
        <p:nvSpPr>
          <p:cNvPr id="97295" name="Rectangle 15">
            <a:extLst>
              <a:ext uri="{FF2B5EF4-FFF2-40B4-BE49-F238E27FC236}">
                <a16:creationId xmlns:a16="http://schemas.microsoft.com/office/drawing/2014/main" id="{E2ADE5E5-AA20-42E1-B6BD-545004B3247F}"/>
              </a:ext>
            </a:extLst>
          </p:cNvPr>
          <p:cNvSpPr>
            <a:spLocks noChangeArrowheads="1"/>
          </p:cNvSpPr>
          <p:nvPr/>
        </p:nvSpPr>
        <p:spPr bwMode="auto">
          <a:xfrm>
            <a:off x="62430" y="965200"/>
            <a:ext cx="4006618" cy="1398621"/>
          </a:xfrm>
          <a:prstGeom prst="rect">
            <a:avLst/>
          </a:prstGeom>
          <a:solidFill>
            <a:schemeClr val="tx1"/>
          </a:solidFill>
          <a:ln>
            <a:noFill/>
          </a:ln>
        </p:spPr>
        <p:txBody>
          <a:bodyPr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l-GR" altLang="el-GR" sz="4000" dirty="0" err="1">
                <a:solidFill>
                  <a:schemeClr val="bg1"/>
                </a:solidFill>
              </a:rPr>
              <a:t>Οστεοπορωτικά</a:t>
            </a:r>
            <a:r>
              <a:rPr lang="el-GR" altLang="el-GR" sz="4000" dirty="0">
                <a:solidFill>
                  <a:schemeClr val="bg1"/>
                </a:solidFill>
              </a:rPr>
              <a:t> κατάγματα </a:t>
            </a:r>
          </a:p>
        </p:txBody>
      </p:sp>
      <p:sp>
        <p:nvSpPr>
          <p:cNvPr id="14" name="Θέση περιεχομένου 2">
            <a:extLst>
              <a:ext uri="{FF2B5EF4-FFF2-40B4-BE49-F238E27FC236}">
                <a16:creationId xmlns:a16="http://schemas.microsoft.com/office/drawing/2014/main" id="{CD4F66C3-87D3-4EFC-A63E-634F4EB8623D}"/>
              </a:ext>
            </a:extLst>
          </p:cNvPr>
          <p:cNvSpPr>
            <a:spLocks noGrp="1"/>
          </p:cNvSpPr>
          <p:nvPr>
            <p:ph idx="1"/>
          </p:nvPr>
        </p:nvSpPr>
        <p:spPr>
          <a:xfrm>
            <a:off x="106020" y="2819433"/>
            <a:ext cx="3919438" cy="1082945"/>
          </a:xfrm>
        </p:spPr>
        <p:txBody>
          <a:bodyPr>
            <a:noAutofit/>
          </a:bodyPr>
          <a:lstStyle/>
          <a:p>
            <a:r>
              <a:rPr lang="el-GR" sz="2400" dirty="0"/>
              <a:t>Γυναίκα 79 ετών</a:t>
            </a:r>
          </a:p>
          <a:p>
            <a:r>
              <a:rPr lang="en-US" sz="2400" dirty="0"/>
              <a:t> Ca </a:t>
            </a:r>
            <a:r>
              <a:rPr lang="el-GR" sz="2400" dirty="0"/>
              <a:t>μαστού προ 10ετίας, μαστεκτομή</a:t>
            </a:r>
          </a:p>
          <a:p>
            <a:r>
              <a:rPr lang="el-GR" sz="2400" dirty="0"/>
              <a:t>Πόνος στην ράχη και στην οσφύ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7295"/>
                                        </p:tgtEl>
                                        <p:attrNameLst>
                                          <p:attrName>style.visibility</p:attrName>
                                        </p:attrNameLst>
                                      </p:cBhvr>
                                      <p:to>
                                        <p:strVal val="visible"/>
                                      </p:to>
                                    </p:set>
                                    <p:animEffect transition="in" filter="blinds(horizontal)">
                                      <p:cBhvr>
                                        <p:cTn id="7" dur="500"/>
                                        <p:tgtEl>
                                          <p:spTgt spid="97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589DC000-80DD-4E06-8126-C51F48AE2D35}"/>
              </a:ext>
            </a:extLst>
          </p:cNvPr>
          <p:cNvSpPr>
            <a:spLocks noGrp="1" noChangeArrowheads="1"/>
          </p:cNvSpPr>
          <p:nvPr>
            <p:ph type="body" idx="1"/>
          </p:nvPr>
        </p:nvSpPr>
        <p:spPr>
          <a:xfrm>
            <a:off x="5050886" y="3976080"/>
            <a:ext cx="6911975" cy="2663825"/>
          </a:xfrm>
          <a:solidFill>
            <a:schemeClr val="tx1"/>
          </a:solidFill>
          <a:ln>
            <a:solidFill>
              <a:schemeClr val="tx1"/>
            </a:solidFill>
            <a:miter lim="800000"/>
            <a:headEnd/>
            <a:tailEnd/>
          </a:ln>
        </p:spPr>
        <p:txBody>
          <a:bodyPr>
            <a:normAutofit lnSpcReduction="10000"/>
          </a:bodyPr>
          <a:lstStyle/>
          <a:p>
            <a:pPr marL="0" indent="0">
              <a:buNone/>
              <a:defRPr/>
            </a:pPr>
            <a:r>
              <a:rPr lang="el-GR" altLang="el-GR" sz="2600" b="1" u="sng" dirty="0">
                <a:solidFill>
                  <a:srgbClr val="FFFF00"/>
                </a:solidFill>
                <a:latin typeface="Arial" panose="020B0604020202020204" pitchFamily="34" charset="0"/>
              </a:rPr>
              <a:t>ΠΑΘΟΛΟΓΙΚΟ ΚΑΤΑΓΜΑ </a:t>
            </a:r>
          </a:p>
          <a:p>
            <a:pPr eaLnBrk="1" hangingPunct="1">
              <a:lnSpc>
                <a:spcPct val="90000"/>
              </a:lnSpc>
              <a:buFont typeface="Arial" panose="020B0604020202020204" pitchFamily="34" charset="0"/>
              <a:buChar char="•"/>
              <a:defRPr/>
            </a:pPr>
            <a:r>
              <a:rPr lang="el-GR" altLang="el-GR" sz="2600" dirty="0">
                <a:solidFill>
                  <a:schemeClr val="bg1"/>
                </a:solidFill>
                <a:latin typeface="Arial" panose="020B0604020202020204" pitchFamily="34" charset="0"/>
              </a:rPr>
              <a:t>Παθολογικό σήμα και στα οπίσθια στοιχεία </a:t>
            </a:r>
            <a:r>
              <a:rPr lang="en-US" altLang="el-GR" sz="2600" dirty="0">
                <a:solidFill>
                  <a:schemeClr val="bg1"/>
                </a:solidFill>
                <a:latin typeface="Arial" panose="020B0604020202020204" pitchFamily="34" charset="0"/>
              </a:rPr>
              <a:t> </a:t>
            </a:r>
          </a:p>
          <a:p>
            <a:pPr eaLnBrk="1" hangingPunct="1">
              <a:lnSpc>
                <a:spcPct val="90000"/>
              </a:lnSpc>
              <a:buFont typeface="Arial" panose="020B0604020202020204" pitchFamily="34" charset="0"/>
              <a:buChar char="•"/>
              <a:defRPr/>
            </a:pPr>
            <a:r>
              <a:rPr lang="el-GR" altLang="el-GR" sz="2600" dirty="0">
                <a:solidFill>
                  <a:schemeClr val="bg1"/>
                </a:solidFill>
                <a:latin typeface="Arial" panose="020B0604020202020204" pitchFamily="34" charset="0"/>
              </a:rPr>
              <a:t>Κυρτό οπίσθιο όριο </a:t>
            </a:r>
            <a:r>
              <a:rPr lang="el-GR" altLang="el-GR" sz="2600" dirty="0" err="1">
                <a:solidFill>
                  <a:schemeClr val="bg1"/>
                </a:solidFill>
                <a:latin typeface="Arial" panose="020B0604020202020204" pitchFamily="34" charset="0"/>
              </a:rPr>
              <a:t>σπονδ</a:t>
            </a:r>
            <a:r>
              <a:rPr lang="el-GR" altLang="el-GR" sz="2600" dirty="0">
                <a:solidFill>
                  <a:schemeClr val="bg1"/>
                </a:solidFill>
                <a:latin typeface="Arial" panose="020B0604020202020204" pitchFamily="34" charset="0"/>
              </a:rPr>
              <a:t> σώματος</a:t>
            </a:r>
            <a:endParaRPr lang="en-US" altLang="el-GR" sz="2600" dirty="0">
              <a:solidFill>
                <a:schemeClr val="bg1"/>
              </a:solidFill>
              <a:latin typeface="Arial" panose="020B0604020202020204" pitchFamily="34" charset="0"/>
            </a:endParaRPr>
          </a:p>
          <a:p>
            <a:pPr eaLnBrk="1" hangingPunct="1">
              <a:lnSpc>
                <a:spcPct val="90000"/>
              </a:lnSpc>
              <a:buFont typeface="Arial" panose="020B0604020202020204" pitchFamily="34" charset="0"/>
              <a:buChar char="•"/>
              <a:defRPr/>
            </a:pPr>
            <a:r>
              <a:rPr lang="el-GR" altLang="el-GR" sz="2600" dirty="0" err="1">
                <a:solidFill>
                  <a:schemeClr val="bg1"/>
                </a:solidFill>
                <a:latin typeface="Arial" panose="020B0604020202020204" pitchFamily="34" charset="0"/>
              </a:rPr>
              <a:t>Επισκληρίδια</a:t>
            </a:r>
            <a:r>
              <a:rPr lang="el-GR" altLang="el-GR" sz="2600" dirty="0">
                <a:solidFill>
                  <a:schemeClr val="bg1"/>
                </a:solidFill>
                <a:latin typeface="Arial" panose="020B0604020202020204" pitchFamily="34" charset="0"/>
              </a:rPr>
              <a:t> / </a:t>
            </a:r>
            <a:r>
              <a:rPr lang="el-GR" altLang="el-GR" sz="2600" dirty="0" err="1">
                <a:solidFill>
                  <a:schemeClr val="bg1"/>
                </a:solidFill>
                <a:latin typeface="Arial" panose="020B0604020202020204" pitchFamily="34" charset="0"/>
              </a:rPr>
              <a:t>Παρασπονδ</a:t>
            </a:r>
            <a:r>
              <a:rPr lang="el-GR" altLang="el-GR" sz="2600" dirty="0">
                <a:solidFill>
                  <a:schemeClr val="bg1"/>
                </a:solidFill>
                <a:latin typeface="Arial" panose="020B0604020202020204" pitchFamily="34" charset="0"/>
              </a:rPr>
              <a:t>. Μάζα</a:t>
            </a:r>
          </a:p>
          <a:p>
            <a:pPr eaLnBrk="1" hangingPunct="1">
              <a:lnSpc>
                <a:spcPct val="90000"/>
              </a:lnSpc>
              <a:buFont typeface="Arial" panose="020B0604020202020204" pitchFamily="34" charset="0"/>
              <a:buChar char="•"/>
              <a:defRPr/>
            </a:pPr>
            <a:r>
              <a:rPr lang="el-GR" altLang="el-GR" sz="2600" dirty="0">
                <a:solidFill>
                  <a:schemeClr val="bg1"/>
                </a:solidFill>
                <a:latin typeface="Arial" panose="020B0604020202020204" pitchFamily="34" charset="0"/>
              </a:rPr>
              <a:t> Άλλες μεταστάσεις με μορφή εστιακών αλλοιώσεων στην ΣΣ</a:t>
            </a:r>
            <a:r>
              <a:rPr lang="en-US" altLang="el-GR" sz="2600" dirty="0">
                <a:solidFill>
                  <a:schemeClr val="bg1"/>
                </a:solidFill>
                <a:latin typeface="Arial" panose="020B0604020202020204" pitchFamily="34" charset="0"/>
              </a:rPr>
              <a:t> </a:t>
            </a:r>
            <a:r>
              <a:rPr lang="el-GR" altLang="el-GR" sz="2600" dirty="0">
                <a:solidFill>
                  <a:schemeClr val="bg1"/>
                </a:solidFill>
                <a:latin typeface="Arial" panose="020B0604020202020204" pitchFamily="34" charset="0"/>
              </a:rPr>
              <a:t> </a:t>
            </a:r>
          </a:p>
          <a:p>
            <a:pPr eaLnBrk="1" hangingPunct="1">
              <a:lnSpc>
                <a:spcPct val="90000"/>
              </a:lnSpc>
              <a:buFont typeface="Arial" panose="020B0604020202020204" pitchFamily="34" charset="0"/>
              <a:buChar char="•"/>
              <a:defRPr/>
            </a:pPr>
            <a:endParaRPr lang="en-US" altLang="el-GR" sz="2600" dirty="0">
              <a:solidFill>
                <a:schemeClr val="bg1"/>
              </a:solidFill>
              <a:latin typeface="Arial" panose="020B0604020202020204" pitchFamily="34" charset="0"/>
            </a:endParaRPr>
          </a:p>
        </p:txBody>
      </p:sp>
      <p:sp>
        <p:nvSpPr>
          <p:cNvPr id="20483" name="Line 3">
            <a:extLst>
              <a:ext uri="{FF2B5EF4-FFF2-40B4-BE49-F238E27FC236}">
                <a16:creationId xmlns:a16="http://schemas.microsoft.com/office/drawing/2014/main" id="{B6F8B3EA-1AF4-49A2-8F87-59B54B294B06}"/>
              </a:ext>
            </a:extLst>
          </p:cNvPr>
          <p:cNvSpPr>
            <a:spLocks noChangeShapeType="1"/>
          </p:cNvSpPr>
          <p:nvPr/>
        </p:nvSpPr>
        <p:spPr bwMode="auto">
          <a:xfrm>
            <a:off x="2057400" y="908050"/>
            <a:ext cx="8305800"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20484" name="Rectangle 4">
            <a:extLst>
              <a:ext uri="{FF2B5EF4-FFF2-40B4-BE49-F238E27FC236}">
                <a16:creationId xmlns:a16="http://schemas.microsoft.com/office/drawing/2014/main" id="{E81188F5-81C7-406D-A01D-2B4A0ACB9326}"/>
              </a:ext>
            </a:extLst>
          </p:cNvPr>
          <p:cNvSpPr>
            <a:spLocks noChangeArrowheads="1"/>
          </p:cNvSpPr>
          <p:nvPr/>
        </p:nvSpPr>
        <p:spPr bwMode="auto">
          <a:xfrm>
            <a:off x="331788" y="362559"/>
            <a:ext cx="6913562" cy="3311525"/>
          </a:xfrm>
          <a:prstGeom prst="rect">
            <a:avLst/>
          </a:prstGeom>
          <a:solidFill>
            <a:schemeClr val="tx1"/>
          </a:solidFill>
          <a:ln w="9525">
            <a:solidFill>
              <a:schemeClr val="tx2"/>
            </a:solidFill>
            <a:miter lim="800000"/>
            <a:headEnd/>
            <a:tailEnd/>
          </a:ln>
        </p:spPr>
        <p:txBody>
          <a:bodyPr/>
          <a:lstStyle>
            <a:lvl1pPr marL="342900" indent="-3429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lnSpc>
                <a:spcPct val="90000"/>
              </a:lnSpc>
              <a:buFontTx/>
              <a:buNone/>
            </a:pPr>
            <a:r>
              <a:rPr lang="el-GR" altLang="el-GR" sz="2600" b="1" u="sng" dirty="0">
                <a:solidFill>
                  <a:srgbClr val="FFFF00"/>
                </a:solidFill>
                <a:latin typeface="Arial" panose="020B0604020202020204" pitchFamily="34" charset="0"/>
              </a:rPr>
              <a:t>ΟΣΤΕΟΠΟΡΩΤΙΚΟ ΚΑΤΑΓΜΑ </a:t>
            </a:r>
          </a:p>
          <a:p>
            <a:pPr eaLnBrk="1" hangingPunct="1">
              <a:lnSpc>
                <a:spcPct val="90000"/>
              </a:lnSpc>
            </a:pPr>
            <a:r>
              <a:rPr lang="el-GR" altLang="el-GR" sz="2600" dirty="0">
                <a:solidFill>
                  <a:schemeClr val="bg1"/>
                </a:solidFill>
                <a:latin typeface="Arial" panose="020B0604020202020204" pitchFamily="34" charset="0"/>
              </a:rPr>
              <a:t>Παθολογικό σήμα περιορίζεται στο σώμα </a:t>
            </a:r>
          </a:p>
          <a:p>
            <a:pPr eaLnBrk="1" hangingPunct="1">
              <a:lnSpc>
                <a:spcPct val="90000"/>
              </a:lnSpc>
            </a:pPr>
            <a:r>
              <a:rPr lang="el-GR" altLang="el-GR" sz="2600" dirty="0">
                <a:solidFill>
                  <a:schemeClr val="bg1"/>
                </a:solidFill>
                <a:latin typeface="Arial" panose="020B0604020202020204" pitchFamily="34" charset="0"/>
              </a:rPr>
              <a:t>Ευθεία ή γωνιώδης οπίσθια παρυφή </a:t>
            </a:r>
          </a:p>
          <a:p>
            <a:pPr eaLnBrk="1" hangingPunct="1">
              <a:lnSpc>
                <a:spcPct val="90000"/>
              </a:lnSpc>
            </a:pPr>
            <a:r>
              <a:rPr lang="el-GR" altLang="el-GR" sz="2600" dirty="0">
                <a:solidFill>
                  <a:schemeClr val="bg1"/>
                </a:solidFill>
                <a:latin typeface="Arial" panose="020B0604020202020204" pitchFamily="34" charset="0"/>
              </a:rPr>
              <a:t>Γραμμή κατάγματος,  σχεδόν </a:t>
            </a:r>
            <a:r>
              <a:rPr lang="el-GR" altLang="el-GR" sz="2600" dirty="0" err="1">
                <a:solidFill>
                  <a:schemeClr val="bg1"/>
                </a:solidFill>
                <a:latin typeface="Arial" panose="020B0604020202020204" pitchFamily="34" charset="0"/>
              </a:rPr>
              <a:t>παραλ</a:t>
            </a:r>
            <a:r>
              <a:rPr lang="el-GR" altLang="el-GR" sz="2600" dirty="0">
                <a:solidFill>
                  <a:schemeClr val="bg1"/>
                </a:solidFill>
                <a:latin typeface="Arial" panose="020B0604020202020204" pitchFamily="34" charset="0"/>
              </a:rPr>
              <a:t> </a:t>
            </a:r>
            <a:r>
              <a:rPr lang="el-GR" altLang="el-GR" sz="2600" dirty="0" err="1">
                <a:solidFill>
                  <a:schemeClr val="bg1"/>
                </a:solidFill>
                <a:latin typeface="Arial" panose="020B0604020202020204" pitchFamily="34" charset="0"/>
              </a:rPr>
              <a:t>επιφυσιακή</a:t>
            </a:r>
            <a:r>
              <a:rPr lang="el-GR" altLang="el-GR" sz="2600" dirty="0">
                <a:solidFill>
                  <a:schemeClr val="bg1"/>
                </a:solidFill>
                <a:latin typeface="Arial" panose="020B0604020202020204" pitchFamily="34" charset="0"/>
              </a:rPr>
              <a:t> πλάκα,  </a:t>
            </a:r>
            <a:r>
              <a:rPr lang="el-GR" altLang="el-GR" sz="2600" dirty="0" err="1">
                <a:solidFill>
                  <a:schemeClr val="bg1"/>
                </a:solidFill>
                <a:latin typeface="Arial" panose="020B0604020202020204" pitchFamily="34" charset="0"/>
              </a:rPr>
              <a:t>συνηθως</a:t>
            </a:r>
            <a:r>
              <a:rPr lang="el-GR" altLang="el-GR" sz="2600" dirty="0">
                <a:solidFill>
                  <a:schemeClr val="bg1"/>
                </a:solidFill>
                <a:latin typeface="Arial" panose="020B0604020202020204" pitchFamily="34" charset="0"/>
              </a:rPr>
              <a:t>  πιο </a:t>
            </a:r>
            <a:r>
              <a:rPr lang="el-GR" altLang="el-GR" sz="2600" dirty="0" err="1">
                <a:solidFill>
                  <a:schemeClr val="bg1"/>
                </a:solidFill>
                <a:latin typeface="Arial" panose="020B0604020202020204" pitchFamily="34" charset="0"/>
              </a:rPr>
              <a:t>εμφανης</a:t>
            </a:r>
            <a:r>
              <a:rPr lang="el-GR" altLang="el-GR" sz="2600" dirty="0">
                <a:solidFill>
                  <a:schemeClr val="bg1"/>
                </a:solidFill>
                <a:latin typeface="Arial" panose="020B0604020202020204" pitchFamily="34" charset="0"/>
              </a:rPr>
              <a:t> και με ↓ σήμα σεΤ2</a:t>
            </a:r>
            <a:r>
              <a:rPr lang="en-US" altLang="el-GR" sz="2600" dirty="0">
                <a:solidFill>
                  <a:schemeClr val="bg1"/>
                </a:solidFill>
                <a:latin typeface="Arial" panose="020B0604020202020204" pitchFamily="34" charset="0"/>
              </a:rPr>
              <a:t> </a:t>
            </a:r>
            <a:r>
              <a:rPr lang="el-GR" altLang="el-GR" sz="2600" dirty="0">
                <a:solidFill>
                  <a:schemeClr val="bg1"/>
                </a:solidFill>
                <a:latin typeface="Arial" panose="020B0604020202020204" pitchFamily="34" charset="0"/>
              </a:rPr>
              <a:t> </a:t>
            </a:r>
            <a:r>
              <a:rPr lang="el-GR" altLang="el-GR" sz="2600" dirty="0" err="1">
                <a:solidFill>
                  <a:schemeClr val="bg1"/>
                </a:solidFill>
                <a:latin typeface="Arial" panose="020B0604020202020204" pitchFamily="34" charset="0"/>
              </a:rPr>
              <a:t>ακολουθια</a:t>
            </a:r>
            <a:endParaRPr lang="el-GR" altLang="el-GR" sz="2600" dirty="0">
              <a:solidFill>
                <a:schemeClr val="bg1"/>
              </a:solidFill>
              <a:latin typeface="Arial" panose="020B0604020202020204" pitchFamily="34" charset="0"/>
            </a:endParaRPr>
          </a:p>
          <a:p>
            <a:pPr eaLnBrk="1" hangingPunct="1">
              <a:lnSpc>
                <a:spcPct val="90000"/>
              </a:lnSpc>
            </a:pPr>
            <a:r>
              <a:rPr lang="el-GR" altLang="el-GR" sz="2600" dirty="0">
                <a:solidFill>
                  <a:schemeClr val="bg1"/>
                </a:solidFill>
                <a:latin typeface="Arial" panose="020B0604020202020204" pitchFamily="34" charset="0"/>
              </a:rPr>
              <a:t> Διατήρηση φυσιολογικού σήματος μυελού σε χρόνια + σταθερά  κατάγματα </a:t>
            </a:r>
          </a:p>
          <a:p>
            <a:pPr eaLnBrk="1" hangingPunct="1">
              <a:lnSpc>
                <a:spcPct val="90000"/>
              </a:lnSpc>
            </a:pPr>
            <a:endParaRPr lang="el-GR" altLang="el-GR" sz="2600" dirty="0">
              <a:solidFill>
                <a:schemeClr val="bg1"/>
              </a:solidFill>
              <a:latin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EFSTATHIOU AML0002">
            <a:extLst>
              <a:ext uri="{FF2B5EF4-FFF2-40B4-BE49-F238E27FC236}">
                <a16:creationId xmlns:a16="http://schemas.microsoft.com/office/drawing/2014/main" id="{F88C729C-F635-4782-B255-0E59C4C9E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637" t="8858" r="22147" b="4012"/>
          <a:stretch>
            <a:fillRect/>
          </a:stretch>
        </p:blipFill>
        <p:spPr bwMode="auto">
          <a:xfrm>
            <a:off x="7028188" y="818968"/>
            <a:ext cx="3165609" cy="5886397"/>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7" name="Θέση περιεχομένου 2">
            <a:extLst>
              <a:ext uri="{FF2B5EF4-FFF2-40B4-BE49-F238E27FC236}">
                <a16:creationId xmlns:a16="http://schemas.microsoft.com/office/drawing/2014/main" id="{ADA305AE-D0A6-4ADD-9C47-1B7D0EF4E918}"/>
              </a:ext>
            </a:extLst>
          </p:cNvPr>
          <p:cNvSpPr txBox="1">
            <a:spLocks/>
          </p:cNvSpPr>
          <p:nvPr/>
        </p:nvSpPr>
        <p:spPr>
          <a:xfrm>
            <a:off x="365018" y="2679221"/>
            <a:ext cx="5730982" cy="10829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400" dirty="0" err="1"/>
              <a:t>Αντρας</a:t>
            </a:r>
            <a:r>
              <a:rPr lang="el-GR" sz="2400" dirty="0"/>
              <a:t> 83 ετών</a:t>
            </a:r>
          </a:p>
          <a:p>
            <a:r>
              <a:rPr lang="en-US" sz="2400" dirty="0"/>
              <a:t> </a:t>
            </a:r>
            <a:r>
              <a:rPr lang="el-GR" sz="2400" dirty="0"/>
              <a:t>Διάχυτα οστικά άλγη, κυρίως στην οσφύ,  καταβολή</a:t>
            </a:r>
          </a:p>
          <a:p>
            <a:endParaRPr lang="el-GR" sz="2400" dirty="0"/>
          </a:p>
          <a:p>
            <a:r>
              <a:rPr lang="el-GR" sz="2400" dirty="0"/>
              <a:t>Εργαστηριακά: </a:t>
            </a:r>
            <a:r>
              <a:rPr lang="el-GR" sz="2400" dirty="0" err="1"/>
              <a:t>αναιμια</a:t>
            </a:r>
            <a:r>
              <a:rPr lang="el-GR" sz="2400" dirty="0"/>
              <a:t> </a:t>
            </a:r>
            <a:r>
              <a:rPr lang="el-GR" sz="2400" dirty="0" err="1"/>
              <a:t>θρομβοκυττοπενία</a:t>
            </a:r>
            <a:r>
              <a:rPr lang="el-GR" sz="2400" dirty="0"/>
              <a:t>, </a:t>
            </a:r>
            <a:r>
              <a:rPr lang="el-GR" sz="2400" dirty="0" err="1"/>
              <a:t>λευκοπενία</a:t>
            </a:r>
            <a:endParaRPr lang="el-GR" sz="2400" dirty="0"/>
          </a:p>
          <a:p>
            <a:r>
              <a:rPr lang="el-GR" sz="2400" dirty="0"/>
              <a:t>↑ΤΚΕ, </a:t>
            </a:r>
            <a:r>
              <a:rPr lang="el-GR" sz="2400" dirty="0" err="1"/>
              <a:t>υπερασβαιστιαιμία</a:t>
            </a:r>
            <a:r>
              <a:rPr lang="el-GR" sz="2400" dirty="0"/>
              <a:t>, </a:t>
            </a:r>
            <a:r>
              <a:rPr lang="el-GR" sz="2400" dirty="0" err="1"/>
              <a:t>μονοκλωνική</a:t>
            </a:r>
            <a:r>
              <a:rPr lang="el-GR" sz="2400" dirty="0"/>
              <a:t> </a:t>
            </a:r>
            <a:r>
              <a:rPr lang="el-GR" sz="2400" dirty="0" err="1"/>
              <a:t>γαμμαπάθεια</a:t>
            </a:r>
            <a:r>
              <a:rPr lang="el-GR" sz="2400" dirty="0"/>
              <a:t>, Β</a:t>
            </a:r>
            <a:r>
              <a:rPr lang="en-US" sz="2400" dirty="0" err="1"/>
              <a:t>ence</a:t>
            </a:r>
            <a:r>
              <a:rPr lang="en-US" sz="2400" dirty="0"/>
              <a:t>-Jones </a:t>
            </a:r>
            <a:r>
              <a:rPr lang="el-GR" sz="2400" dirty="0"/>
              <a:t> </a:t>
            </a:r>
            <a:r>
              <a:rPr lang="el-GR" sz="2400" dirty="0" err="1"/>
              <a:t>πρωτείνη</a:t>
            </a:r>
            <a:r>
              <a:rPr lang="el-GR" sz="2400" dirty="0"/>
              <a:t> ούρων</a:t>
            </a:r>
          </a:p>
        </p:txBody>
      </p:sp>
      <p:sp>
        <p:nvSpPr>
          <p:cNvPr id="2" name="TextBox 1">
            <a:extLst>
              <a:ext uri="{FF2B5EF4-FFF2-40B4-BE49-F238E27FC236}">
                <a16:creationId xmlns:a16="http://schemas.microsoft.com/office/drawing/2014/main" id="{BE1DD054-99F9-41EB-83DF-8F0F85C2AD69}"/>
              </a:ext>
            </a:extLst>
          </p:cNvPr>
          <p:cNvSpPr txBox="1"/>
          <p:nvPr/>
        </p:nvSpPr>
        <p:spPr>
          <a:xfrm>
            <a:off x="9396784" y="5874368"/>
            <a:ext cx="797013" cy="830997"/>
          </a:xfrm>
          <a:prstGeom prst="rect">
            <a:avLst/>
          </a:prstGeom>
          <a:solidFill>
            <a:schemeClr val="tx1"/>
          </a:solidFill>
        </p:spPr>
        <p:txBody>
          <a:bodyPr wrap="none" rtlCol="0">
            <a:spAutoFit/>
          </a:bodyPr>
          <a:lstStyle/>
          <a:p>
            <a:r>
              <a:rPr lang="el-GR" sz="4800" dirty="0">
                <a:solidFill>
                  <a:schemeClr val="bg1"/>
                </a:solidFill>
              </a:rPr>
              <a:t>Τ1</a:t>
            </a:r>
          </a:p>
        </p:txBody>
      </p:sp>
      <p:sp>
        <p:nvSpPr>
          <p:cNvPr id="9" name="Rectangle 15">
            <a:extLst>
              <a:ext uri="{FF2B5EF4-FFF2-40B4-BE49-F238E27FC236}">
                <a16:creationId xmlns:a16="http://schemas.microsoft.com/office/drawing/2014/main" id="{41CDAA77-F1D1-45EC-9696-B829563B646E}"/>
              </a:ext>
            </a:extLst>
          </p:cNvPr>
          <p:cNvSpPr>
            <a:spLocks noChangeArrowheads="1"/>
          </p:cNvSpPr>
          <p:nvPr/>
        </p:nvSpPr>
        <p:spPr bwMode="auto">
          <a:xfrm>
            <a:off x="552167" y="818968"/>
            <a:ext cx="4006618" cy="1398621"/>
          </a:xfrm>
          <a:prstGeom prst="rect">
            <a:avLst/>
          </a:prstGeom>
          <a:solidFill>
            <a:schemeClr val="tx1"/>
          </a:solidFill>
          <a:ln>
            <a:noFill/>
          </a:ln>
        </p:spPr>
        <p:txBody>
          <a:bodyPr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l-GR" altLang="el-GR" sz="4000" dirty="0">
                <a:solidFill>
                  <a:schemeClr val="bg1"/>
                </a:solidFill>
              </a:rPr>
              <a:t>Πολλαπλό </a:t>
            </a:r>
            <a:r>
              <a:rPr lang="el-GR" altLang="el-GR" sz="4000" dirty="0" err="1">
                <a:solidFill>
                  <a:schemeClr val="bg1"/>
                </a:solidFill>
              </a:rPr>
              <a:t>μυέλωμα</a:t>
            </a:r>
            <a:endParaRPr lang="el-GR" altLang="el-GR" sz="4000" dirty="0">
              <a:solidFill>
                <a:schemeClr val="bg1"/>
              </a:solidFill>
            </a:endParaRPr>
          </a:p>
        </p:txBody>
      </p:sp>
    </p:spTree>
    <p:extLst>
      <p:ext uri="{BB962C8B-B14F-4D97-AF65-F5344CB8AC3E}">
        <p14:creationId xmlns:p14="http://schemas.microsoft.com/office/powerpoint/2010/main" val="375828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49E3BC03-8AC3-4963-9295-BDB4C612C009}"/>
              </a:ext>
            </a:extLst>
          </p:cNvPr>
          <p:cNvSpPr>
            <a:spLocks noGrp="1" noChangeArrowheads="1"/>
          </p:cNvSpPr>
          <p:nvPr>
            <p:ph type="title" idx="4294967295"/>
          </p:nvPr>
        </p:nvSpPr>
        <p:spPr>
          <a:xfrm>
            <a:off x="2852980" y="646094"/>
            <a:ext cx="7130116" cy="1295400"/>
          </a:xfrm>
          <a:solidFill>
            <a:srgbClr val="C00000"/>
          </a:solidFill>
          <a:ln>
            <a:solidFill>
              <a:srgbClr val="FFFF99"/>
            </a:solidFill>
            <a:miter lim="800000"/>
            <a:headEnd/>
            <a:tailEnd/>
          </a:ln>
        </p:spPr>
        <p:txBody>
          <a:bodyPr/>
          <a:lstStyle/>
          <a:p>
            <a:pPr eaLnBrk="1" hangingPunct="1"/>
            <a:r>
              <a:rPr lang="el-GR" altLang="el-GR" sz="3600" dirty="0">
                <a:solidFill>
                  <a:schemeClr val="bg1"/>
                </a:solidFill>
              </a:rPr>
              <a:t>ΠΟΛΛΑΠΛΟ ΜΥΕΛΩΜΑ: ΠΡΟΤΥΠΑ</a:t>
            </a:r>
          </a:p>
        </p:txBody>
      </p:sp>
      <p:sp>
        <p:nvSpPr>
          <p:cNvPr id="32771" name="Rectangle 3">
            <a:extLst>
              <a:ext uri="{FF2B5EF4-FFF2-40B4-BE49-F238E27FC236}">
                <a16:creationId xmlns:a16="http://schemas.microsoft.com/office/drawing/2014/main" id="{57D51F7A-EE94-4EA4-BBAA-3B91E06374C4}"/>
              </a:ext>
            </a:extLst>
          </p:cNvPr>
          <p:cNvSpPr>
            <a:spLocks noGrp="1" noChangeArrowheads="1"/>
          </p:cNvSpPr>
          <p:nvPr>
            <p:ph type="body" sz="half" idx="4294967295"/>
          </p:nvPr>
        </p:nvSpPr>
        <p:spPr>
          <a:xfrm>
            <a:off x="3185982" y="2265719"/>
            <a:ext cx="7130116" cy="3554413"/>
          </a:xfrm>
        </p:spPr>
        <p:txBody>
          <a:bodyPr>
            <a:normAutofit/>
          </a:bodyPr>
          <a:lstStyle/>
          <a:p>
            <a:pPr lvl="1" eaLnBrk="1" hangingPunct="1">
              <a:buFont typeface="Arial" panose="020B0604020202020204" pitchFamily="34" charset="0"/>
              <a:buChar char="•"/>
            </a:pPr>
            <a:r>
              <a:rPr lang="el-GR" altLang="el-GR" sz="2800" dirty="0">
                <a:latin typeface="Calibri" panose="020F0502020204030204" pitchFamily="34" charset="0"/>
                <a:cs typeface="Calibri" panose="020F0502020204030204" pitchFamily="34" charset="0"/>
              </a:rPr>
              <a:t>Φυσιολογική </a:t>
            </a:r>
            <a:r>
              <a:rPr lang="el-GR" altLang="el-GR" sz="2800" dirty="0" err="1">
                <a:latin typeface="Calibri" panose="020F0502020204030204" pitchFamily="34" charset="0"/>
                <a:cs typeface="Calibri" panose="020F0502020204030204" pitchFamily="34" charset="0"/>
              </a:rPr>
              <a:t>απεικονιση</a:t>
            </a:r>
            <a:r>
              <a:rPr lang="el-GR" altLang="el-GR" sz="2800" dirty="0">
                <a:latin typeface="Calibri" panose="020F0502020204030204" pitchFamily="34" charset="0"/>
                <a:cs typeface="Calibri" panose="020F0502020204030204" pitchFamily="34" charset="0"/>
              </a:rPr>
              <a:t> μυελού : 20-30%  </a:t>
            </a:r>
            <a:r>
              <a:rPr lang="en-US" altLang="el-GR" sz="2800" dirty="0">
                <a:latin typeface="Calibri" panose="020F0502020204030204" pitchFamily="34" charset="0"/>
                <a:cs typeface="Calibri" panose="020F0502020204030204" pitchFamily="34" charset="0"/>
              </a:rPr>
              <a:t> </a:t>
            </a:r>
          </a:p>
          <a:p>
            <a:pPr lvl="1" eaLnBrk="1" hangingPunct="1">
              <a:buFont typeface="Arial" panose="020B0604020202020204" pitchFamily="34" charset="0"/>
              <a:buChar char="•"/>
            </a:pPr>
            <a:r>
              <a:rPr lang="el-GR" altLang="el-GR" sz="2800" dirty="0" err="1">
                <a:latin typeface="Calibri" panose="020F0502020204030204" pitchFamily="34" charset="0"/>
                <a:cs typeface="Calibri" panose="020F0502020204030204" pitchFamily="34" charset="0"/>
              </a:rPr>
              <a:t>Πολυεστιακό</a:t>
            </a:r>
            <a:r>
              <a:rPr lang="el-GR" altLang="el-GR" sz="2800" dirty="0">
                <a:latin typeface="Calibri" panose="020F0502020204030204" pitchFamily="34" charset="0"/>
                <a:cs typeface="Calibri" panose="020F0502020204030204" pitchFamily="34" charset="0"/>
              </a:rPr>
              <a:t> </a:t>
            </a:r>
            <a:endParaRPr lang="en-US" altLang="el-GR" sz="2800" dirty="0">
              <a:latin typeface="Calibri" panose="020F0502020204030204" pitchFamily="34" charset="0"/>
              <a:cs typeface="Calibri" panose="020F0502020204030204" pitchFamily="34" charset="0"/>
            </a:endParaRPr>
          </a:p>
          <a:p>
            <a:pPr lvl="1" eaLnBrk="1" hangingPunct="1">
              <a:buFont typeface="Arial" panose="020B0604020202020204" pitchFamily="34" charset="0"/>
              <a:buChar char="•"/>
            </a:pPr>
            <a:r>
              <a:rPr lang="el-GR" altLang="el-GR" sz="2800" dirty="0">
                <a:latin typeface="Calibri" panose="020F0502020204030204" pitchFamily="34" charset="0"/>
                <a:cs typeface="Calibri" panose="020F0502020204030204" pitchFamily="34" charset="0"/>
              </a:rPr>
              <a:t>Μονοεστιακό: πλασμοκύττωμα </a:t>
            </a:r>
            <a:r>
              <a:rPr lang="en-US" altLang="el-GR" sz="2800" dirty="0">
                <a:latin typeface="Calibri" panose="020F0502020204030204" pitchFamily="34" charset="0"/>
                <a:cs typeface="Calibri" panose="020F0502020204030204" pitchFamily="34" charset="0"/>
              </a:rPr>
              <a:t> </a:t>
            </a:r>
          </a:p>
          <a:p>
            <a:pPr lvl="1" eaLnBrk="1" hangingPunct="1">
              <a:buFont typeface="Arial" panose="020B0604020202020204" pitchFamily="34" charset="0"/>
              <a:buChar char="•"/>
            </a:pPr>
            <a:r>
              <a:rPr lang="el-GR" altLang="el-GR" sz="2800" dirty="0">
                <a:latin typeface="Calibri" panose="020F0502020204030204" pitchFamily="34" charset="0"/>
                <a:cs typeface="Calibri" panose="020F0502020204030204" pitchFamily="34" charset="0"/>
              </a:rPr>
              <a:t>Διάχυτο </a:t>
            </a:r>
          </a:p>
          <a:p>
            <a:pPr lvl="2"/>
            <a:r>
              <a:rPr lang="el-GR" altLang="el-GR" sz="2800" dirty="0">
                <a:latin typeface="Calibri" panose="020F0502020204030204" pitchFamily="34" charset="0"/>
                <a:cs typeface="Calibri" panose="020F0502020204030204" pitchFamily="34" charset="0"/>
              </a:rPr>
              <a:t>Ανομοιογενές </a:t>
            </a:r>
            <a:r>
              <a:rPr lang="en-US" altLang="el-GR" sz="2800" dirty="0">
                <a:latin typeface="Calibri" panose="020F0502020204030204" pitchFamily="34" charset="0"/>
                <a:cs typeface="Calibri" panose="020F0502020204030204" pitchFamily="34" charset="0"/>
              </a:rPr>
              <a:t> </a:t>
            </a:r>
            <a:endParaRPr lang="el-GR" altLang="el-GR" sz="2800" dirty="0">
              <a:latin typeface="Calibri" panose="020F0502020204030204" pitchFamily="34" charset="0"/>
              <a:cs typeface="Calibri" panose="020F0502020204030204" pitchFamily="34" charset="0"/>
            </a:endParaRPr>
          </a:p>
          <a:p>
            <a:pPr lvl="2"/>
            <a:r>
              <a:rPr lang="el-GR" altLang="el-GR" sz="2800" dirty="0">
                <a:latin typeface="Calibri" panose="020F0502020204030204" pitchFamily="34" charset="0"/>
                <a:cs typeface="Calibri" panose="020F0502020204030204" pitchFamily="34" charset="0"/>
              </a:rPr>
              <a:t>Ομοιογενές </a:t>
            </a:r>
          </a:p>
          <a:p>
            <a:pPr lvl="1" eaLnBrk="1" hangingPunct="1">
              <a:buFont typeface="Arial" panose="020B0604020202020204" pitchFamily="34" charset="0"/>
              <a:buChar char="•"/>
            </a:pPr>
            <a:r>
              <a:rPr lang="el-GR" altLang="el-GR" sz="2800" dirty="0">
                <a:latin typeface="Calibri" panose="020F0502020204030204" pitchFamily="34" charset="0"/>
                <a:cs typeface="Calibri" panose="020F0502020204030204" pitchFamily="34" charset="0"/>
              </a:rPr>
              <a:t>Σκληρυντικό </a:t>
            </a:r>
            <a:r>
              <a:rPr lang="en-US" altLang="el-GR" sz="2800" dirty="0">
                <a:latin typeface="Calibri" panose="020F0502020204030204" pitchFamily="34" charset="0"/>
                <a:cs typeface="Calibri" panose="020F0502020204030204" pitchFamily="34" charset="0"/>
              </a:rPr>
              <a:t> (POEMS)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2" cstate="print"/>
          <a:srcRect l="17611" t="16381" r="43466" b="13269"/>
          <a:stretch/>
        </p:blipFill>
        <p:spPr bwMode="auto">
          <a:xfrm>
            <a:off x="5701612" y="734469"/>
            <a:ext cx="6310934" cy="6123531"/>
          </a:xfrm>
          <a:prstGeom prst="rect">
            <a:avLst/>
          </a:prstGeom>
          <a:noFill/>
          <a:ln w="9525">
            <a:noFill/>
            <a:miter lim="800000"/>
            <a:headEnd/>
            <a:tailEnd/>
          </a:ln>
        </p:spPr>
      </p:pic>
      <p:sp>
        <p:nvSpPr>
          <p:cNvPr id="4" name="TextBox 3">
            <a:extLst>
              <a:ext uri="{FF2B5EF4-FFF2-40B4-BE49-F238E27FC236}">
                <a16:creationId xmlns:a16="http://schemas.microsoft.com/office/drawing/2014/main" id="{56DC83BF-70C1-4927-AEA1-E157B9E019D9}"/>
              </a:ext>
            </a:extLst>
          </p:cNvPr>
          <p:cNvSpPr txBox="1"/>
          <p:nvPr/>
        </p:nvSpPr>
        <p:spPr>
          <a:xfrm>
            <a:off x="7766011" y="5970192"/>
            <a:ext cx="2182136" cy="400110"/>
          </a:xfrm>
          <a:prstGeom prst="rect">
            <a:avLst/>
          </a:prstGeom>
          <a:solidFill>
            <a:schemeClr val="tx1"/>
          </a:solidFill>
        </p:spPr>
        <p:txBody>
          <a:bodyPr wrap="none" rtlCol="0">
            <a:spAutoFit/>
          </a:bodyPr>
          <a:lstStyle/>
          <a:p>
            <a:r>
              <a:rPr lang="el-GR" sz="2000" dirty="0" err="1">
                <a:solidFill>
                  <a:schemeClr val="bg1"/>
                </a:solidFill>
              </a:rPr>
              <a:t>Σαφη</a:t>
            </a:r>
            <a:r>
              <a:rPr lang="el-GR" sz="2000" dirty="0">
                <a:solidFill>
                  <a:schemeClr val="bg1"/>
                </a:solidFill>
              </a:rPr>
              <a:t> </a:t>
            </a:r>
            <a:r>
              <a:rPr lang="el-GR" sz="2000" dirty="0" err="1">
                <a:solidFill>
                  <a:schemeClr val="bg1"/>
                </a:solidFill>
              </a:rPr>
              <a:t>ορια</a:t>
            </a:r>
            <a:r>
              <a:rPr lang="el-GR" sz="2000" dirty="0">
                <a:solidFill>
                  <a:schemeClr val="bg1"/>
                </a:solidFill>
              </a:rPr>
              <a:t> βλάβης </a:t>
            </a:r>
          </a:p>
        </p:txBody>
      </p:sp>
      <p:pic>
        <p:nvPicPr>
          <p:cNvPr id="7" name="Picture 2">
            <a:extLst>
              <a:ext uri="{FF2B5EF4-FFF2-40B4-BE49-F238E27FC236}">
                <a16:creationId xmlns:a16="http://schemas.microsoft.com/office/drawing/2014/main" id="{F3CBEA47-14C2-4FDB-9B63-6BAB5A153CF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5000" contrast="36000"/>
                    </a14:imgEffect>
                  </a14:imgLayer>
                </a14:imgProps>
              </a:ext>
            </a:extLst>
          </a:blip>
          <a:srcRect l="58028" t="15896" r="712" b="9081"/>
          <a:stretch/>
        </p:blipFill>
        <p:spPr bwMode="auto">
          <a:xfrm>
            <a:off x="353597" y="830317"/>
            <a:ext cx="5180428" cy="5887204"/>
          </a:xfrm>
          <a:prstGeom prst="rect">
            <a:avLst/>
          </a:prstGeom>
          <a:noFill/>
          <a:ln w="9525">
            <a:noFill/>
            <a:miter lim="800000"/>
            <a:headEnd/>
            <a:tailEnd/>
          </a:ln>
          <a:effectLst>
            <a:reflection blurRad="88900" stA="57000" endPos="65000" dist="50800" dir="5400000" sy="-100000" algn="bl" rotWithShape="0"/>
          </a:effectLst>
        </p:spPr>
      </p:pic>
      <p:sp>
        <p:nvSpPr>
          <p:cNvPr id="6" name="TextBox 5">
            <a:extLst>
              <a:ext uri="{FF2B5EF4-FFF2-40B4-BE49-F238E27FC236}">
                <a16:creationId xmlns:a16="http://schemas.microsoft.com/office/drawing/2014/main" id="{F55445A6-6089-473B-90F1-77CB02853CED}"/>
              </a:ext>
            </a:extLst>
          </p:cNvPr>
          <p:cNvSpPr txBox="1"/>
          <p:nvPr/>
        </p:nvSpPr>
        <p:spPr>
          <a:xfrm>
            <a:off x="1522540" y="5847082"/>
            <a:ext cx="3275588" cy="646331"/>
          </a:xfrm>
          <a:prstGeom prst="rect">
            <a:avLst/>
          </a:prstGeom>
          <a:noFill/>
        </p:spPr>
        <p:txBody>
          <a:bodyPr wrap="square" rtlCol="0">
            <a:spAutoFit/>
          </a:bodyPr>
          <a:lstStyle/>
          <a:p>
            <a:r>
              <a:rPr lang="el-GR" dirty="0">
                <a:solidFill>
                  <a:schemeClr val="bg1"/>
                </a:solidFill>
              </a:rPr>
              <a:t>Σκληρυντική ανομοιογενής επίφυση κνήμης   </a:t>
            </a:r>
          </a:p>
        </p:txBody>
      </p:sp>
      <p:cxnSp>
        <p:nvCxnSpPr>
          <p:cNvPr id="8" name="Ευθύγραμμο βέλος σύνδεσης 7">
            <a:extLst>
              <a:ext uri="{FF2B5EF4-FFF2-40B4-BE49-F238E27FC236}">
                <a16:creationId xmlns:a16="http://schemas.microsoft.com/office/drawing/2014/main" id="{A03B36D6-550E-4F72-ACFB-57033EFE6A45}"/>
              </a:ext>
            </a:extLst>
          </p:cNvPr>
          <p:cNvCxnSpPr>
            <a:cxnSpLocks/>
          </p:cNvCxnSpPr>
          <p:nvPr/>
        </p:nvCxnSpPr>
        <p:spPr>
          <a:xfrm flipH="1">
            <a:off x="3676651" y="2083729"/>
            <a:ext cx="491132" cy="314325"/>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a:extLst>
              <a:ext uri="{FF2B5EF4-FFF2-40B4-BE49-F238E27FC236}">
                <a16:creationId xmlns:a16="http://schemas.microsoft.com/office/drawing/2014/main" id="{BE2D0667-DE16-45D1-B797-D79B6CD8A8A6}"/>
              </a:ext>
            </a:extLst>
          </p:cNvPr>
          <p:cNvCxnSpPr>
            <a:cxnSpLocks/>
          </p:cNvCxnSpPr>
          <p:nvPr/>
        </p:nvCxnSpPr>
        <p:spPr>
          <a:xfrm flipV="1">
            <a:off x="3360030" y="3330160"/>
            <a:ext cx="437489" cy="40727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Τίτλος 1">
            <a:extLst>
              <a:ext uri="{FF2B5EF4-FFF2-40B4-BE49-F238E27FC236}">
                <a16:creationId xmlns:a16="http://schemas.microsoft.com/office/drawing/2014/main" id="{E09AD1B1-07AE-420E-9683-5EA2582D6365}"/>
              </a:ext>
            </a:extLst>
          </p:cNvPr>
          <p:cNvSpPr>
            <a:spLocks noGrp="1"/>
          </p:cNvSpPr>
          <p:nvPr>
            <p:ph type="title"/>
          </p:nvPr>
        </p:nvSpPr>
        <p:spPr>
          <a:xfrm>
            <a:off x="4029403" y="167535"/>
            <a:ext cx="4133193" cy="1325563"/>
          </a:xfrm>
          <a:solidFill>
            <a:schemeClr val="tx1"/>
          </a:solidFill>
        </p:spPr>
        <p:txBody>
          <a:bodyPr/>
          <a:lstStyle/>
          <a:p>
            <a:r>
              <a:rPr lang="el-GR" dirty="0">
                <a:solidFill>
                  <a:schemeClr val="bg1"/>
                </a:solidFill>
              </a:rPr>
              <a:t>Οστεοσαρκωμα </a:t>
            </a:r>
          </a:p>
        </p:txBody>
      </p:sp>
    </p:spTree>
    <p:extLst>
      <p:ext uri="{BB962C8B-B14F-4D97-AF65-F5344CB8AC3E}">
        <p14:creationId xmlns:p14="http://schemas.microsoft.com/office/powerpoint/2010/main" val="274767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278C7486-8FB9-4010-9DF3-94F3AC3A38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3997" y="549762"/>
            <a:ext cx="4873453" cy="5313750"/>
          </a:xfrm>
          <a:prstGeom prst="rect">
            <a:avLst/>
          </a:prstGeom>
          <a:noFill/>
          <a:ln>
            <a:noFill/>
          </a:ln>
        </p:spPr>
      </p:pic>
      <p:pic>
        <p:nvPicPr>
          <p:cNvPr id="3" name="Εικόνα 2">
            <a:extLst>
              <a:ext uri="{FF2B5EF4-FFF2-40B4-BE49-F238E27FC236}">
                <a16:creationId xmlns:a16="http://schemas.microsoft.com/office/drawing/2014/main" id="{9C0F5E0E-9295-43A7-8606-5752CFEB65B0}"/>
              </a:ext>
            </a:extLst>
          </p:cNvPr>
          <p:cNvPicPr>
            <a:picLocks noChangeAspect="1"/>
          </p:cNvPicPr>
          <p:nvPr/>
        </p:nvPicPr>
        <p:blipFill rotWithShape="1">
          <a:blip r:embed="rId3">
            <a:extLst>
              <a:ext uri="{28A0092B-C50C-407E-A947-70E740481C1C}">
                <a14:useLocalDpi xmlns:a14="http://schemas.microsoft.com/office/drawing/2010/main" val="0"/>
              </a:ext>
            </a:extLst>
          </a:blip>
          <a:srcRect l="6216" r="60334" b="52927"/>
          <a:stretch/>
        </p:blipFill>
        <p:spPr>
          <a:xfrm>
            <a:off x="6005534" y="989703"/>
            <a:ext cx="5924698" cy="4066391"/>
          </a:xfrm>
          <a:prstGeom prst="rect">
            <a:avLst/>
          </a:prstGeom>
        </p:spPr>
      </p:pic>
      <p:sp>
        <p:nvSpPr>
          <p:cNvPr id="4" name="TextBox 3">
            <a:extLst>
              <a:ext uri="{FF2B5EF4-FFF2-40B4-BE49-F238E27FC236}">
                <a16:creationId xmlns:a16="http://schemas.microsoft.com/office/drawing/2014/main" id="{8408F571-B8A7-4603-9FA3-ECE099ADEF58}"/>
              </a:ext>
            </a:extLst>
          </p:cNvPr>
          <p:cNvSpPr txBox="1"/>
          <p:nvPr/>
        </p:nvSpPr>
        <p:spPr>
          <a:xfrm>
            <a:off x="305191" y="6046628"/>
            <a:ext cx="5700343" cy="523220"/>
          </a:xfrm>
          <a:prstGeom prst="rect">
            <a:avLst/>
          </a:prstGeom>
          <a:noFill/>
        </p:spPr>
        <p:txBody>
          <a:bodyPr wrap="none" rtlCol="0">
            <a:spAutoFit/>
          </a:bodyPr>
          <a:lstStyle/>
          <a:p>
            <a:r>
              <a:rPr lang="el-GR" sz="2800" dirty="0"/>
              <a:t>Διάχυτη νόσος </a:t>
            </a:r>
            <a:r>
              <a:rPr lang="el-GR" sz="2800" dirty="0" err="1"/>
              <a:t>τυπου</a:t>
            </a:r>
            <a:r>
              <a:rPr lang="el-GR" sz="2800" dirty="0"/>
              <a:t> «αλατοπίπερο»</a:t>
            </a:r>
          </a:p>
        </p:txBody>
      </p:sp>
      <p:sp>
        <p:nvSpPr>
          <p:cNvPr id="5" name="TextBox 4">
            <a:extLst>
              <a:ext uri="{FF2B5EF4-FFF2-40B4-BE49-F238E27FC236}">
                <a16:creationId xmlns:a16="http://schemas.microsoft.com/office/drawing/2014/main" id="{C656871B-935C-429B-8D45-4B1D714A1349}"/>
              </a:ext>
            </a:extLst>
          </p:cNvPr>
          <p:cNvSpPr txBox="1"/>
          <p:nvPr/>
        </p:nvSpPr>
        <p:spPr>
          <a:xfrm>
            <a:off x="6235851" y="5201702"/>
            <a:ext cx="5694381" cy="954107"/>
          </a:xfrm>
          <a:prstGeom prst="rect">
            <a:avLst/>
          </a:prstGeom>
          <a:noFill/>
        </p:spPr>
        <p:txBody>
          <a:bodyPr wrap="square" rtlCol="0">
            <a:spAutoFit/>
          </a:bodyPr>
          <a:lstStyle/>
          <a:p>
            <a:r>
              <a:rPr lang="el-GR" sz="2800" dirty="0"/>
              <a:t>Μονήρης </a:t>
            </a:r>
            <a:r>
              <a:rPr lang="el-GR" sz="2800" dirty="0" err="1"/>
              <a:t>λυτική</a:t>
            </a:r>
            <a:r>
              <a:rPr lang="el-GR" sz="2800" dirty="0"/>
              <a:t> </a:t>
            </a:r>
            <a:r>
              <a:rPr lang="el-GR" sz="2800" dirty="0" err="1"/>
              <a:t>διατατική</a:t>
            </a:r>
            <a:r>
              <a:rPr lang="el-GR" sz="2800" dirty="0"/>
              <a:t> αλλοίωση: </a:t>
            </a:r>
            <a:r>
              <a:rPr lang="el-GR" sz="2800" dirty="0" err="1"/>
              <a:t>πλασμοκύττωμα</a:t>
            </a:r>
            <a:r>
              <a:rPr lang="el-GR" sz="2800" dirty="0"/>
              <a:t> </a:t>
            </a:r>
          </a:p>
        </p:txBody>
      </p:sp>
      <p:cxnSp>
        <p:nvCxnSpPr>
          <p:cNvPr id="7" name="Ευθύγραμμο βέλος σύνδεσης 6">
            <a:extLst>
              <a:ext uri="{FF2B5EF4-FFF2-40B4-BE49-F238E27FC236}">
                <a16:creationId xmlns:a16="http://schemas.microsoft.com/office/drawing/2014/main" id="{40762BA2-5B51-4C8C-8F8C-55FD1687CFEE}"/>
              </a:ext>
            </a:extLst>
          </p:cNvPr>
          <p:cNvCxnSpPr/>
          <p:nvPr/>
        </p:nvCxnSpPr>
        <p:spPr>
          <a:xfrm>
            <a:off x="6917167" y="4173967"/>
            <a:ext cx="69924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79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5D6DB98E-BABB-48A0-A3FD-0F6B6E0BA211}"/>
              </a:ext>
            </a:extLst>
          </p:cNvPr>
          <p:cNvSpPr>
            <a:spLocks noGrp="1" noChangeArrowheads="1"/>
          </p:cNvSpPr>
          <p:nvPr>
            <p:ph type="body" sz="half" idx="4294967295"/>
          </p:nvPr>
        </p:nvSpPr>
        <p:spPr>
          <a:xfrm>
            <a:off x="197317" y="509981"/>
            <a:ext cx="6121400" cy="1152525"/>
          </a:xfrm>
        </p:spPr>
        <p:txBody>
          <a:bodyPr/>
          <a:lstStyle/>
          <a:p>
            <a:pPr lvl="1" eaLnBrk="1" hangingPunct="1">
              <a:buFontTx/>
              <a:buNone/>
            </a:pPr>
            <a:r>
              <a:rPr lang="el-GR" altLang="el-GR" sz="3200" b="1" u="sng" dirty="0" err="1"/>
              <a:t>Πολυεστιακό</a:t>
            </a:r>
            <a:r>
              <a:rPr lang="el-GR" altLang="el-GR" sz="3200" b="1" u="sng" dirty="0"/>
              <a:t>  πρότυπο </a:t>
            </a:r>
          </a:p>
          <a:p>
            <a:pPr lvl="1" eaLnBrk="1" hangingPunct="1">
              <a:buFont typeface="Arial" panose="020B0604020202020204" pitchFamily="34" charset="0"/>
              <a:buChar char="•"/>
            </a:pPr>
            <a:r>
              <a:rPr lang="el-GR" altLang="el-GR" dirty="0"/>
              <a:t>Παρόμοια εικόνα σε μεταστάσεις </a:t>
            </a:r>
            <a:endParaRPr lang="en-US" altLang="el-GR" dirty="0"/>
          </a:p>
        </p:txBody>
      </p:sp>
      <p:pic>
        <p:nvPicPr>
          <p:cNvPr id="34821" name="Picture 4" descr="XRT NEED0001">
            <a:extLst>
              <a:ext uri="{FF2B5EF4-FFF2-40B4-BE49-F238E27FC236}">
                <a16:creationId xmlns:a16="http://schemas.microsoft.com/office/drawing/2014/main" id="{0ECEA35C-2414-4E1F-BB17-26E337857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633" t="10916" r="35660"/>
          <a:stretch>
            <a:fillRect/>
          </a:stretch>
        </p:blipFill>
        <p:spPr bwMode="auto">
          <a:xfrm>
            <a:off x="1264155" y="1520452"/>
            <a:ext cx="2481262" cy="5183188"/>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7A7572A6-4454-428C-BAAE-74AFDC95548A}"/>
              </a:ext>
            </a:extLst>
          </p:cNvPr>
          <p:cNvSpPr txBox="1">
            <a:spLocks noChangeArrowheads="1"/>
          </p:cNvSpPr>
          <p:nvPr/>
        </p:nvSpPr>
        <p:spPr>
          <a:xfrm>
            <a:off x="5852160" y="509981"/>
            <a:ext cx="5970494" cy="5715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defRPr/>
            </a:pPr>
            <a:r>
              <a:rPr lang="el-GR" altLang="el-GR" sz="3200" b="1" u="sng" dirty="0">
                <a:latin typeface="Calibri" panose="020F0502020204030204" pitchFamily="34" charset="0"/>
                <a:cs typeface="Calibri" panose="020F0502020204030204" pitchFamily="34" charset="0"/>
              </a:rPr>
              <a:t>Διάχυτο πρότυπο:</a:t>
            </a:r>
          </a:p>
          <a:p>
            <a:pPr marL="457200" lvl="1" indent="0">
              <a:buFont typeface="Arial" panose="020B0604020202020204" pitchFamily="34" charset="0"/>
              <a:buNone/>
              <a:defRPr/>
            </a:pPr>
            <a:r>
              <a:rPr lang="el-GR" altLang="el-GR" sz="3200" dirty="0"/>
              <a:t>ανομοιογενές           ομοιογενές </a:t>
            </a:r>
            <a:endParaRPr lang="en-US" altLang="el-GR" sz="3200" dirty="0"/>
          </a:p>
          <a:p>
            <a:pPr lvl="1">
              <a:defRPr/>
            </a:pPr>
            <a:r>
              <a:rPr lang="el-GR" altLang="el-GR" dirty="0"/>
              <a:t>Αλατοπίπερο</a:t>
            </a:r>
            <a:r>
              <a:rPr lang="el-GR" altLang="el-GR" sz="3200" dirty="0"/>
              <a:t> </a:t>
            </a:r>
            <a:endParaRPr lang="en-US" altLang="el-GR" sz="3200" dirty="0"/>
          </a:p>
        </p:txBody>
      </p:sp>
      <p:pic>
        <p:nvPicPr>
          <p:cNvPr id="7" name="Picture 6" descr="VASILARIS MULT MYEL0001">
            <a:extLst>
              <a:ext uri="{FF2B5EF4-FFF2-40B4-BE49-F238E27FC236}">
                <a16:creationId xmlns:a16="http://schemas.microsoft.com/office/drawing/2014/main" id="{4CF1202C-C13D-498D-AE5E-5228FA2352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4640" t="7248" r="6168" b="5888"/>
          <a:stretch>
            <a:fillRect/>
          </a:stretch>
        </p:blipFill>
        <p:spPr bwMode="auto">
          <a:xfrm>
            <a:off x="6447809" y="1952746"/>
            <a:ext cx="2643188" cy="4651375"/>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9" descr="EFSTATHIOU AML0002">
            <a:extLst>
              <a:ext uri="{FF2B5EF4-FFF2-40B4-BE49-F238E27FC236}">
                <a16:creationId xmlns:a16="http://schemas.microsoft.com/office/drawing/2014/main" id="{AFEAA3D4-5A09-4E64-9996-A9338363E6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0637" t="8858" r="22147" b="4012"/>
          <a:stretch>
            <a:fillRect/>
          </a:stretch>
        </p:blipFill>
        <p:spPr bwMode="auto">
          <a:xfrm>
            <a:off x="9689678" y="1936078"/>
            <a:ext cx="2519363" cy="4684713"/>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4017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D933086-84E6-490D-918C-69506331B348}"/>
              </a:ext>
            </a:extLst>
          </p:cNvPr>
          <p:cNvSpPr>
            <a:spLocks noGrp="1" noChangeArrowheads="1"/>
          </p:cNvSpPr>
          <p:nvPr>
            <p:ph type="title" idx="4294967295"/>
          </p:nvPr>
        </p:nvSpPr>
        <p:spPr>
          <a:xfrm>
            <a:off x="1196546" y="153859"/>
            <a:ext cx="9798908" cy="1106530"/>
          </a:xfrm>
          <a:solidFill>
            <a:srgbClr val="C00000"/>
          </a:solidFill>
          <a:ln>
            <a:solidFill>
              <a:srgbClr val="FFFF99"/>
            </a:solidFill>
            <a:miter lim="800000"/>
            <a:headEnd/>
            <a:tailEnd/>
          </a:ln>
        </p:spPr>
        <p:txBody>
          <a:bodyPr>
            <a:noAutofit/>
          </a:bodyPr>
          <a:lstStyle/>
          <a:p>
            <a:pPr eaLnBrk="1" hangingPunct="1"/>
            <a:r>
              <a:rPr lang="el-GR" altLang="el-GR" sz="4000" dirty="0">
                <a:solidFill>
                  <a:schemeClr val="bg1"/>
                </a:solidFill>
                <a:latin typeface="Calibri" panose="020F0502020204030204" pitchFamily="34" charset="0"/>
                <a:cs typeface="Calibri" panose="020F0502020204030204" pitchFamily="34" charset="0"/>
              </a:rPr>
              <a:t>ΠΟΛΛΑΠΛΟ ΜΥΕΛΩΜΑ : </a:t>
            </a:r>
            <a:r>
              <a:rPr lang="el-GR" altLang="el-GR" sz="4000" dirty="0" err="1">
                <a:solidFill>
                  <a:schemeClr val="bg1"/>
                </a:solidFill>
                <a:latin typeface="Calibri" panose="020F0502020204030204" pitchFamily="34" charset="0"/>
                <a:cs typeface="Calibri" panose="020F0502020204030204" pitchFamily="34" charset="0"/>
              </a:rPr>
              <a:t>Ρολος</a:t>
            </a:r>
            <a:r>
              <a:rPr lang="el-GR" altLang="el-GR" sz="4000" dirty="0">
                <a:solidFill>
                  <a:schemeClr val="bg1"/>
                </a:solidFill>
                <a:latin typeface="Calibri" panose="020F0502020204030204" pitchFamily="34" charset="0"/>
                <a:cs typeface="Calibri" panose="020F0502020204030204" pitchFamily="34" charset="0"/>
              </a:rPr>
              <a:t> </a:t>
            </a:r>
            <a:r>
              <a:rPr lang="el-GR" altLang="el-GR" sz="4000" dirty="0" err="1">
                <a:solidFill>
                  <a:schemeClr val="bg1"/>
                </a:solidFill>
                <a:latin typeface="Calibri" panose="020F0502020204030204" pitchFamily="34" charset="0"/>
                <a:cs typeface="Calibri" panose="020F0502020204030204" pitchFamily="34" charset="0"/>
              </a:rPr>
              <a:t>απεικονισης</a:t>
            </a:r>
            <a:r>
              <a:rPr lang="el-GR" altLang="el-GR" sz="4000" dirty="0">
                <a:solidFill>
                  <a:schemeClr val="bg1"/>
                </a:solidFill>
                <a:latin typeface="Calibri" panose="020F0502020204030204" pitchFamily="34" charset="0"/>
                <a:cs typeface="Calibri" panose="020F0502020204030204" pitchFamily="34" charset="0"/>
              </a:rPr>
              <a:t> </a:t>
            </a:r>
          </a:p>
        </p:txBody>
      </p:sp>
      <p:sp>
        <p:nvSpPr>
          <p:cNvPr id="30723" name="Rectangle 3">
            <a:extLst>
              <a:ext uri="{FF2B5EF4-FFF2-40B4-BE49-F238E27FC236}">
                <a16:creationId xmlns:a16="http://schemas.microsoft.com/office/drawing/2014/main" id="{969A7694-4707-4489-9C14-E494BC7DB1D0}"/>
              </a:ext>
            </a:extLst>
          </p:cNvPr>
          <p:cNvSpPr>
            <a:spLocks noChangeArrowheads="1"/>
          </p:cNvSpPr>
          <p:nvPr/>
        </p:nvSpPr>
        <p:spPr bwMode="auto">
          <a:xfrm>
            <a:off x="543698" y="1544594"/>
            <a:ext cx="11429999"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indent="0">
              <a:buNone/>
            </a:pPr>
            <a:r>
              <a:rPr lang="el-GR" altLang="el-GR" sz="2600" b="1" dirty="0">
                <a:solidFill>
                  <a:srgbClr val="C00000"/>
                </a:solidFill>
                <a:highlight>
                  <a:srgbClr val="FFFF00"/>
                </a:highlight>
                <a:latin typeface="Calibri" panose="020F0502020204030204" pitchFamily="34" charset="0"/>
                <a:cs typeface="Calibri" panose="020F0502020204030204" pitchFamily="34" charset="0"/>
              </a:rPr>
              <a:t>Σταδιοποίηση: </a:t>
            </a:r>
          </a:p>
          <a:p>
            <a:r>
              <a:rPr lang="el-GR" altLang="el-GR" sz="2600" b="1" dirty="0">
                <a:solidFill>
                  <a:srgbClr val="C00000"/>
                </a:solidFill>
                <a:latin typeface="Calibri" panose="020F0502020204030204" pitchFamily="34" charset="0"/>
                <a:cs typeface="Calibri" panose="020F0502020204030204" pitchFamily="34" charset="0"/>
              </a:rPr>
              <a:t>Α/Α: </a:t>
            </a:r>
            <a:r>
              <a:rPr lang="en-US" altLang="el-GR" sz="2600" dirty="0">
                <a:latin typeface="Calibri" panose="020F0502020204030204" pitchFamily="34" charset="0"/>
                <a:cs typeface="Calibri" panose="020F0502020204030204" pitchFamily="34" charset="0"/>
              </a:rPr>
              <a:t>screening </a:t>
            </a:r>
            <a:r>
              <a:rPr lang="el-GR" altLang="el-GR" sz="2600" dirty="0">
                <a:latin typeface="Calibri" panose="020F0502020204030204" pitchFamily="34" charset="0"/>
                <a:cs typeface="Calibri" panose="020F0502020204030204" pitchFamily="34" charset="0"/>
              </a:rPr>
              <a:t>σκελετού (κλασσική μεθοδος) </a:t>
            </a:r>
          </a:p>
          <a:p>
            <a:r>
              <a:rPr lang="en-US" altLang="el-GR" sz="2600" b="1" dirty="0">
                <a:solidFill>
                  <a:srgbClr val="C00000"/>
                </a:solidFill>
                <a:latin typeface="Calibri" panose="020F0502020204030204" pitchFamily="34" charset="0"/>
                <a:cs typeface="Calibri" panose="020F0502020204030204" pitchFamily="34" charset="0"/>
              </a:rPr>
              <a:t>WBMRI:</a:t>
            </a:r>
            <a:r>
              <a:rPr lang="el-GR" altLang="el-GR" sz="2600" dirty="0">
                <a:latin typeface="Calibri" panose="020F0502020204030204" pitchFamily="34" charset="0"/>
                <a:cs typeface="Calibri" panose="020F0502020204030204" pitchFamily="34" charset="0"/>
              </a:rPr>
              <a:t>  πιο ευαίσθητη μεθοδος </a:t>
            </a:r>
          </a:p>
          <a:p>
            <a:r>
              <a:rPr lang="en-US" altLang="el-GR" sz="2600" b="1" dirty="0">
                <a:solidFill>
                  <a:srgbClr val="FF0000"/>
                </a:solidFill>
                <a:highlight>
                  <a:srgbClr val="FFFF00"/>
                </a:highlight>
                <a:latin typeface="Calibri" panose="020F0502020204030204" pitchFamily="34" charset="0"/>
                <a:cs typeface="Calibri" panose="020F0502020204030204" pitchFamily="34" charset="0"/>
              </a:rPr>
              <a:t>WBCT:  </a:t>
            </a:r>
            <a:r>
              <a:rPr lang="en-US" altLang="el-GR" sz="2600" dirty="0">
                <a:latin typeface="Calibri" panose="020F0502020204030204" pitchFamily="34" charset="0"/>
                <a:cs typeface="Calibri" panose="020F0502020204030204" pitchFamily="34" charset="0"/>
              </a:rPr>
              <a:t>E</a:t>
            </a:r>
            <a:r>
              <a:rPr lang="el-GR" altLang="el-GR" sz="2600" dirty="0">
                <a:latin typeface="Calibri" panose="020F0502020204030204" pitchFamily="34" charset="0"/>
                <a:cs typeface="Calibri" panose="020F0502020204030204" pitchFamily="34" charset="0"/>
              </a:rPr>
              <a:t>υαισθησία:  Α/Α &lt; </a:t>
            </a:r>
            <a:r>
              <a:rPr lang="en-US" altLang="el-GR" sz="2600" dirty="0">
                <a:latin typeface="Calibri" panose="020F0502020204030204" pitchFamily="34" charset="0"/>
                <a:cs typeface="Calibri" panose="020F0502020204030204" pitchFamily="34" charset="0"/>
              </a:rPr>
              <a:t>WBCT&lt; MRI</a:t>
            </a:r>
            <a:endParaRPr lang="el-GR" altLang="el-GR" sz="2600" dirty="0">
              <a:latin typeface="Calibri" panose="020F0502020204030204" pitchFamily="34" charset="0"/>
              <a:cs typeface="Calibri" panose="020F0502020204030204" pitchFamily="34" charset="0"/>
            </a:endParaRPr>
          </a:p>
          <a:p>
            <a:pPr marL="0" indent="0">
              <a:buNone/>
            </a:pPr>
            <a:r>
              <a:rPr lang="el-GR" altLang="el-GR" sz="2600" dirty="0">
                <a:latin typeface="Calibri" panose="020F0502020204030204" pitchFamily="34" charset="0"/>
                <a:cs typeface="Calibri" panose="020F0502020204030204" pitchFamily="34" charset="0"/>
              </a:rPr>
              <a:t>                  -Ομως πιο διαθεσιμη από </a:t>
            </a:r>
            <a:r>
              <a:rPr lang="en-US" altLang="el-GR" sz="2600" dirty="0">
                <a:latin typeface="Calibri" panose="020F0502020204030204" pitchFamily="34" charset="0"/>
                <a:cs typeface="Calibri" panose="020F0502020204030204" pitchFamily="34" charset="0"/>
              </a:rPr>
              <a:t>WBMRI</a:t>
            </a:r>
            <a:r>
              <a:rPr lang="el-GR" altLang="el-GR" sz="2600" dirty="0">
                <a:latin typeface="Calibri" panose="020F0502020204030204" pitchFamily="34" charset="0"/>
                <a:cs typeface="Calibri" panose="020F0502020204030204" pitchFamily="34" charset="0"/>
              </a:rPr>
              <a:t>, πιο οικονομική, λιγοτερο χρονοβορα</a:t>
            </a:r>
            <a:endParaRPr lang="en-US" altLang="el-GR" sz="2600" dirty="0">
              <a:latin typeface="Calibri" panose="020F0502020204030204" pitchFamily="34" charset="0"/>
              <a:cs typeface="Calibri" panose="020F0502020204030204" pitchFamily="34" charset="0"/>
            </a:endParaRPr>
          </a:p>
          <a:p>
            <a:pPr marL="0" indent="0">
              <a:buNone/>
            </a:pPr>
            <a:r>
              <a:rPr lang="el-GR" altLang="el-GR" sz="2600" i="1" dirty="0">
                <a:latin typeface="Calibri" panose="020F0502020204030204" pitchFamily="34" charset="0"/>
                <a:cs typeface="Calibri" panose="020F0502020204030204" pitchFamily="34" charset="0"/>
              </a:rPr>
              <a:t>                   -Τείνει να αντικαταστήσει Α/Α για </a:t>
            </a:r>
            <a:r>
              <a:rPr lang="en-US" altLang="el-GR" sz="2600" i="1" dirty="0">
                <a:latin typeface="Calibri" panose="020F0502020204030204" pitchFamily="34" charset="0"/>
                <a:cs typeface="Calibri" panose="020F0502020204030204" pitchFamily="34" charset="0"/>
              </a:rPr>
              <a:t>screening</a:t>
            </a:r>
            <a:r>
              <a:rPr lang="el-GR" altLang="el-GR" sz="2600" i="1" dirty="0">
                <a:latin typeface="Calibri" panose="020F0502020204030204" pitchFamily="34" charset="0"/>
                <a:cs typeface="Calibri" panose="020F0502020204030204" pitchFamily="34" charset="0"/>
              </a:rPr>
              <a:t> σκελετού</a:t>
            </a:r>
          </a:p>
          <a:p>
            <a:pPr marL="0" indent="0">
              <a:buNone/>
            </a:pPr>
            <a:endParaRPr lang="el-GR" altLang="el-GR" sz="2600" i="1" dirty="0">
              <a:latin typeface="Calibri" panose="020F0502020204030204" pitchFamily="34" charset="0"/>
              <a:cs typeface="Calibri" panose="020F0502020204030204" pitchFamily="34" charset="0"/>
            </a:endParaRPr>
          </a:p>
          <a:p>
            <a:pPr marL="0" indent="0" eaLnBrk="1" hangingPunct="1">
              <a:buNone/>
            </a:pPr>
            <a:r>
              <a:rPr lang="el-GR" altLang="el-GR" sz="2600" b="1" u="sng" dirty="0">
                <a:solidFill>
                  <a:srgbClr val="C00000"/>
                </a:solidFill>
                <a:highlight>
                  <a:srgbClr val="FFFF00"/>
                </a:highlight>
                <a:latin typeface="Calibri" panose="020F0502020204030204" pitchFamily="34" charset="0"/>
                <a:cs typeface="Calibri" panose="020F0502020204030204" pitchFamily="34" charset="0"/>
              </a:rPr>
              <a:t>Συμπτωματικοί ασθενείς / </a:t>
            </a:r>
            <a:r>
              <a:rPr lang="el-GR" altLang="el-GR" sz="2600" b="1" u="sng" dirty="0">
                <a:solidFill>
                  <a:srgbClr val="C00000"/>
                </a:solidFill>
                <a:latin typeface="Calibri" panose="020F0502020204030204" pitchFamily="34" charset="0"/>
                <a:cs typeface="Calibri" panose="020F0502020204030204" pitchFamily="34" charset="0"/>
              </a:rPr>
              <a:t>Προεπεμβατικά : Μ</a:t>
            </a:r>
            <a:r>
              <a:rPr lang="en-US" altLang="el-GR" sz="2600" b="1" u="sng" dirty="0">
                <a:solidFill>
                  <a:srgbClr val="C00000"/>
                </a:solidFill>
                <a:latin typeface="Calibri" panose="020F0502020204030204" pitchFamily="34" charset="0"/>
                <a:cs typeface="Calibri" panose="020F0502020204030204" pitchFamily="34" charset="0"/>
              </a:rPr>
              <a:t>RI</a:t>
            </a:r>
            <a:endParaRPr lang="el-GR" altLang="el-GR" sz="2600" b="1" u="sng" dirty="0">
              <a:solidFill>
                <a:srgbClr val="C00000"/>
              </a:solidFill>
              <a:latin typeface="Calibri" panose="020F0502020204030204" pitchFamily="34" charset="0"/>
              <a:cs typeface="Calibri" panose="020F0502020204030204" pitchFamily="34" charset="0"/>
            </a:endParaRPr>
          </a:p>
          <a:p>
            <a:pPr lvl="1" eaLnBrk="1" hangingPunct="1"/>
            <a:r>
              <a:rPr lang="el-GR" altLang="el-GR" sz="2400" b="1" dirty="0">
                <a:latin typeface="Calibri" panose="020F0502020204030204" pitchFamily="34" charset="0"/>
                <a:cs typeface="Calibri" panose="020F0502020204030204" pitchFamily="34" charset="0"/>
              </a:rPr>
              <a:t>συμπίεση ΝΜ</a:t>
            </a:r>
          </a:p>
          <a:p>
            <a:pPr lvl="1" eaLnBrk="1" hangingPunct="1"/>
            <a:r>
              <a:rPr lang="el-GR" altLang="el-GR" sz="2400" dirty="0">
                <a:latin typeface="Calibri" panose="020F0502020204030204" pitchFamily="34" charset="0"/>
                <a:cs typeface="Calibri" panose="020F0502020204030204" pitchFamily="34" charset="0"/>
              </a:rPr>
              <a:t> </a:t>
            </a:r>
            <a:r>
              <a:rPr lang="el-GR" altLang="el-GR" sz="2400" b="1" dirty="0" err="1">
                <a:latin typeface="Calibri" panose="020F0502020204030204" pitchFamily="34" charset="0"/>
                <a:cs typeface="Calibri" panose="020F0502020204030204" pitchFamily="34" charset="0"/>
              </a:rPr>
              <a:t>δδ</a:t>
            </a:r>
            <a:r>
              <a:rPr lang="el-GR" altLang="el-GR" sz="2400" b="1" dirty="0">
                <a:latin typeface="Calibri" panose="020F0502020204030204" pitchFamily="34" charset="0"/>
                <a:cs typeface="Calibri" panose="020F0502020204030204" pitchFamily="34" charset="0"/>
              </a:rPr>
              <a:t> από </a:t>
            </a:r>
            <a:r>
              <a:rPr lang="el-GR" altLang="el-GR" sz="2400" b="1" dirty="0" err="1">
                <a:latin typeface="Calibri" panose="020F0502020204030204" pitchFamily="34" charset="0"/>
                <a:cs typeface="Calibri" panose="020F0502020204030204" pitchFamily="34" charset="0"/>
              </a:rPr>
              <a:t>οστεοπορωτικά</a:t>
            </a:r>
            <a:r>
              <a:rPr lang="el-GR" altLang="el-GR" sz="2400" b="1" dirty="0">
                <a:latin typeface="Calibri" panose="020F0502020204030204" pitchFamily="34" charset="0"/>
                <a:cs typeface="Calibri" panose="020F0502020204030204" pitchFamily="34" charset="0"/>
              </a:rPr>
              <a:t> </a:t>
            </a:r>
            <a:r>
              <a:rPr lang="el-GR" altLang="el-GR" sz="2400" b="1" dirty="0" err="1">
                <a:latin typeface="Calibri" panose="020F0502020204030204" pitchFamily="34" charset="0"/>
                <a:cs typeface="Calibri" panose="020F0502020204030204" pitchFamily="34" charset="0"/>
              </a:rPr>
              <a:t>καταγματα</a:t>
            </a:r>
            <a:r>
              <a:rPr lang="el-GR" altLang="el-GR" sz="2400" b="1" dirty="0">
                <a:latin typeface="Calibri" panose="020F0502020204030204" pitchFamily="34" charset="0"/>
                <a:cs typeface="Calibri" panose="020F0502020204030204" pitchFamily="34" charset="0"/>
              </a:rPr>
              <a:t> </a:t>
            </a:r>
          </a:p>
          <a:p>
            <a:pPr marL="0" indent="0" eaLnBrk="1" hangingPunct="1">
              <a:buNone/>
            </a:pPr>
            <a:endParaRPr lang="el-GR" altLang="el-GR" sz="2600" dirty="0">
              <a:latin typeface="Calibri" panose="020F0502020204030204" pitchFamily="34" charset="0"/>
              <a:cs typeface="Calibri" panose="020F0502020204030204" pitchFamily="34" charset="0"/>
            </a:endParaRPr>
          </a:p>
          <a:p>
            <a:pPr eaLnBrk="1" hangingPunct="1"/>
            <a:endParaRPr lang="el-GR" altLang="el-GR" sz="2600" dirty="0">
              <a:latin typeface="Calibri" panose="020F0502020204030204" pitchFamily="34" charset="0"/>
              <a:cs typeface="Calibri" panose="020F050202020403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3A745A6-6394-41B4-9C7C-693B57874B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0545" y="1151018"/>
            <a:ext cx="3522829" cy="5628800"/>
          </a:xfrm>
          <a:prstGeom prst="rect">
            <a:avLst/>
          </a:prstGeom>
          <a:noFill/>
          <a:ln>
            <a:noFill/>
          </a:ln>
        </p:spPr>
      </p:pic>
      <p:pic>
        <p:nvPicPr>
          <p:cNvPr id="3" name="Εικόνα 2">
            <a:extLst>
              <a:ext uri="{FF2B5EF4-FFF2-40B4-BE49-F238E27FC236}">
                <a16:creationId xmlns:a16="http://schemas.microsoft.com/office/drawing/2014/main" id="{0F1E8993-7298-48DC-A3E3-9C20AAC2C5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7053" y="1444759"/>
            <a:ext cx="4433644" cy="5191925"/>
          </a:xfrm>
          <a:prstGeom prst="rect">
            <a:avLst/>
          </a:prstGeom>
          <a:noFill/>
          <a:ln>
            <a:noFill/>
          </a:ln>
        </p:spPr>
      </p:pic>
      <p:cxnSp>
        <p:nvCxnSpPr>
          <p:cNvPr id="5" name="Ευθύγραμμο βέλος σύνδεσης 4">
            <a:extLst>
              <a:ext uri="{FF2B5EF4-FFF2-40B4-BE49-F238E27FC236}">
                <a16:creationId xmlns:a16="http://schemas.microsoft.com/office/drawing/2014/main" id="{4B3429F7-6D23-4DDE-82EB-50AA1AF7EC6D}"/>
              </a:ext>
            </a:extLst>
          </p:cNvPr>
          <p:cNvCxnSpPr/>
          <p:nvPr/>
        </p:nvCxnSpPr>
        <p:spPr>
          <a:xfrm>
            <a:off x="4111960" y="1979407"/>
            <a:ext cx="384736" cy="37651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Ευθύγραμμο βέλος σύνδεσης 5">
            <a:extLst>
              <a:ext uri="{FF2B5EF4-FFF2-40B4-BE49-F238E27FC236}">
                <a16:creationId xmlns:a16="http://schemas.microsoft.com/office/drawing/2014/main" id="{393024E9-C03B-4A6A-829E-70244C67ED9F}"/>
              </a:ext>
            </a:extLst>
          </p:cNvPr>
          <p:cNvCxnSpPr/>
          <p:nvPr/>
        </p:nvCxnSpPr>
        <p:spPr>
          <a:xfrm>
            <a:off x="8341508" y="2167666"/>
            <a:ext cx="384736" cy="37651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a:extLst>
              <a:ext uri="{FF2B5EF4-FFF2-40B4-BE49-F238E27FC236}">
                <a16:creationId xmlns:a16="http://schemas.microsoft.com/office/drawing/2014/main" id="{9A4A1F4B-6189-4289-8095-A4EB9B98322F}"/>
              </a:ext>
            </a:extLst>
          </p:cNvPr>
          <p:cNvCxnSpPr/>
          <p:nvPr/>
        </p:nvCxnSpPr>
        <p:spPr>
          <a:xfrm>
            <a:off x="7924499" y="3943903"/>
            <a:ext cx="384736" cy="37651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DD26B36-DACA-4D43-A3D0-7FD268236C70}"/>
              </a:ext>
            </a:extLst>
          </p:cNvPr>
          <p:cNvSpPr txBox="1"/>
          <p:nvPr/>
        </p:nvSpPr>
        <p:spPr>
          <a:xfrm>
            <a:off x="6560707" y="495722"/>
            <a:ext cx="3946337" cy="769441"/>
          </a:xfrm>
          <a:prstGeom prst="rect">
            <a:avLst/>
          </a:prstGeom>
          <a:noFill/>
        </p:spPr>
        <p:txBody>
          <a:bodyPr wrap="none" rtlCol="0">
            <a:spAutoFit/>
          </a:bodyPr>
          <a:lstStyle/>
          <a:p>
            <a:r>
              <a:rPr lang="en-US" sz="4400" dirty="0"/>
              <a:t>CT, </a:t>
            </a:r>
            <a:r>
              <a:rPr lang="el-GR" sz="4400" dirty="0"/>
              <a:t> </a:t>
            </a:r>
            <a:r>
              <a:rPr lang="el-GR" sz="2400" dirty="0"/>
              <a:t>οβελιαία ανασύνθεση </a:t>
            </a:r>
          </a:p>
        </p:txBody>
      </p:sp>
      <p:sp>
        <p:nvSpPr>
          <p:cNvPr id="9" name="TextBox 8">
            <a:extLst>
              <a:ext uri="{FF2B5EF4-FFF2-40B4-BE49-F238E27FC236}">
                <a16:creationId xmlns:a16="http://schemas.microsoft.com/office/drawing/2014/main" id="{A56C0349-3B4A-4EA3-8B6E-5683847A65B1}"/>
              </a:ext>
            </a:extLst>
          </p:cNvPr>
          <p:cNvSpPr txBox="1"/>
          <p:nvPr/>
        </p:nvSpPr>
        <p:spPr>
          <a:xfrm>
            <a:off x="3939407" y="536184"/>
            <a:ext cx="1034642" cy="769441"/>
          </a:xfrm>
          <a:prstGeom prst="rect">
            <a:avLst/>
          </a:prstGeom>
          <a:noFill/>
        </p:spPr>
        <p:txBody>
          <a:bodyPr wrap="none" rtlCol="0">
            <a:spAutoFit/>
          </a:bodyPr>
          <a:lstStyle/>
          <a:p>
            <a:r>
              <a:rPr lang="el-GR" sz="4400" dirty="0"/>
              <a:t>Α/Α</a:t>
            </a:r>
          </a:p>
        </p:txBody>
      </p:sp>
    </p:spTree>
    <p:extLst>
      <p:ext uri="{BB962C8B-B14F-4D97-AF65-F5344CB8AC3E}">
        <p14:creationId xmlns:p14="http://schemas.microsoft.com/office/powerpoint/2010/main" val="89814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4">
            <a:extLst>
              <a:ext uri="{FF2B5EF4-FFF2-40B4-BE49-F238E27FC236}">
                <a16:creationId xmlns:a16="http://schemas.microsoft.com/office/drawing/2014/main" id="{F425E241-DBF1-4118-BD86-05E7DF3DDED4}"/>
              </a:ext>
            </a:extLst>
          </p:cNvPr>
          <p:cNvPicPr>
            <a:picLocks noChangeAspect="1"/>
          </p:cNvPicPr>
          <p:nvPr/>
        </p:nvPicPr>
        <p:blipFill rotWithShape="1">
          <a:blip r:embed="rId2"/>
          <a:srcRect l="13156" t="20443" r="63262" b="24247"/>
          <a:stretch/>
        </p:blipFill>
        <p:spPr>
          <a:xfrm>
            <a:off x="1529519" y="-22798"/>
            <a:ext cx="3672408" cy="4845073"/>
          </a:xfrm>
          <a:prstGeom prst="rect">
            <a:avLst/>
          </a:prstGeom>
          <a:ln>
            <a:solidFill>
              <a:srgbClr val="FFFF66"/>
            </a:solidFill>
          </a:ln>
        </p:spPr>
      </p:pic>
      <p:pic>
        <p:nvPicPr>
          <p:cNvPr id="6" name="Θέση περιεχομένου 4">
            <a:extLst>
              <a:ext uri="{FF2B5EF4-FFF2-40B4-BE49-F238E27FC236}">
                <a16:creationId xmlns:a16="http://schemas.microsoft.com/office/drawing/2014/main" id="{AFC14E9E-2096-4520-BE07-F472147CE4BE}"/>
              </a:ext>
            </a:extLst>
          </p:cNvPr>
          <p:cNvPicPr>
            <a:picLocks noChangeAspect="1"/>
          </p:cNvPicPr>
          <p:nvPr/>
        </p:nvPicPr>
        <p:blipFill rotWithShape="1">
          <a:blip r:embed="rId2"/>
          <a:srcRect l="40170" t="16126" r="30986" b="24247"/>
          <a:stretch/>
        </p:blipFill>
        <p:spPr>
          <a:xfrm>
            <a:off x="5170966" y="1117004"/>
            <a:ext cx="3976634" cy="4623993"/>
          </a:xfrm>
          <a:prstGeom prst="rect">
            <a:avLst/>
          </a:prstGeom>
          <a:ln>
            <a:solidFill>
              <a:srgbClr val="FFFF66"/>
            </a:solidFill>
          </a:ln>
        </p:spPr>
      </p:pic>
      <p:pic>
        <p:nvPicPr>
          <p:cNvPr id="5" name="Θέση περιεχομένου 4">
            <a:extLst>
              <a:ext uri="{FF2B5EF4-FFF2-40B4-BE49-F238E27FC236}">
                <a16:creationId xmlns:a16="http://schemas.microsoft.com/office/drawing/2014/main" id="{C8F12EF4-EBA9-412D-82F6-E1F4B36EF128}"/>
              </a:ext>
            </a:extLst>
          </p:cNvPr>
          <p:cNvPicPr>
            <a:picLocks noGrp="1" noChangeAspect="1"/>
          </p:cNvPicPr>
          <p:nvPr>
            <p:ph idx="1"/>
          </p:nvPr>
        </p:nvPicPr>
        <p:blipFill rotWithShape="1">
          <a:blip r:embed="rId2"/>
          <a:srcRect l="70434" t="24613" r="1062" b="31530"/>
          <a:stretch/>
        </p:blipFill>
        <p:spPr>
          <a:xfrm>
            <a:off x="7617684" y="4199831"/>
            <a:ext cx="3059832" cy="2648166"/>
          </a:xfrm>
          <a:ln>
            <a:solidFill>
              <a:srgbClr val="FFFF66"/>
            </a:solidFill>
          </a:ln>
        </p:spPr>
      </p:pic>
      <p:cxnSp>
        <p:nvCxnSpPr>
          <p:cNvPr id="8" name="11 - Ευθύγραμμο βέλος σύνδεσης">
            <a:extLst>
              <a:ext uri="{FF2B5EF4-FFF2-40B4-BE49-F238E27FC236}">
                <a16:creationId xmlns:a16="http://schemas.microsoft.com/office/drawing/2014/main" id="{2AF5BEB9-ED0A-42C3-89C1-CCC1319F0B3D}"/>
              </a:ext>
            </a:extLst>
          </p:cNvPr>
          <p:cNvCxnSpPr>
            <a:cxnSpLocks/>
          </p:cNvCxnSpPr>
          <p:nvPr/>
        </p:nvCxnSpPr>
        <p:spPr>
          <a:xfrm flipH="1">
            <a:off x="7320136" y="2432538"/>
            <a:ext cx="29754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11 - Ευθύγραμμο βέλος σύνδεσης">
            <a:extLst>
              <a:ext uri="{FF2B5EF4-FFF2-40B4-BE49-F238E27FC236}">
                <a16:creationId xmlns:a16="http://schemas.microsoft.com/office/drawing/2014/main" id="{C8DBA81F-A918-463A-842D-75E83F9F1E82}"/>
              </a:ext>
            </a:extLst>
          </p:cNvPr>
          <p:cNvCxnSpPr/>
          <p:nvPr/>
        </p:nvCxnSpPr>
        <p:spPr>
          <a:xfrm rot="16200000" flipV="1">
            <a:off x="3936900" y="3729033"/>
            <a:ext cx="357190"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11 - Ευθύγραμμο βέλος σύνδεσης">
            <a:extLst>
              <a:ext uri="{FF2B5EF4-FFF2-40B4-BE49-F238E27FC236}">
                <a16:creationId xmlns:a16="http://schemas.microsoft.com/office/drawing/2014/main" id="{F2B74A56-DDB9-4382-BE4A-A9C518F117EA}"/>
              </a:ext>
            </a:extLst>
          </p:cNvPr>
          <p:cNvCxnSpPr>
            <a:cxnSpLocks/>
          </p:cNvCxnSpPr>
          <p:nvPr/>
        </p:nvCxnSpPr>
        <p:spPr>
          <a:xfrm flipH="1">
            <a:off x="8328248" y="3586156"/>
            <a:ext cx="432048" cy="111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11 - Ευθύγραμμο βέλος σύνδεσης">
            <a:extLst>
              <a:ext uri="{FF2B5EF4-FFF2-40B4-BE49-F238E27FC236}">
                <a16:creationId xmlns:a16="http://schemas.microsoft.com/office/drawing/2014/main" id="{4E070CED-CB6C-4AB2-B589-6A450EFA1B8B}"/>
              </a:ext>
            </a:extLst>
          </p:cNvPr>
          <p:cNvCxnSpPr>
            <a:cxnSpLocks/>
          </p:cNvCxnSpPr>
          <p:nvPr/>
        </p:nvCxnSpPr>
        <p:spPr>
          <a:xfrm flipH="1">
            <a:off x="4549884" y="3764751"/>
            <a:ext cx="24997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11 - Ευθύγραμμο βέλος σύνδεσης">
            <a:extLst>
              <a:ext uri="{FF2B5EF4-FFF2-40B4-BE49-F238E27FC236}">
                <a16:creationId xmlns:a16="http://schemas.microsoft.com/office/drawing/2014/main" id="{F8B2BD2E-0C59-44C1-A0E7-3F6728BB67EC}"/>
              </a:ext>
            </a:extLst>
          </p:cNvPr>
          <p:cNvCxnSpPr>
            <a:cxnSpLocks/>
          </p:cNvCxnSpPr>
          <p:nvPr/>
        </p:nvCxnSpPr>
        <p:spPr>
          <a:xfrm flipH="1" flipV="1">
            <a:off x="2135560" y="2564904"/>
            <a:ext cx="360040" cy="1440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11 - Ευθύγραμμο βέλος σύνδεσης">
            <a:extLst>
              <a:ext uri="{FF2B5EF4-FFF2-40B4-BE49-F238E27FC236}">
                <a16:creationId xmlns:a16="http://schemas.microsoft.com/office/drawing/2014/main" id="{D14560E2-FB1E-4C58-8371-84CF73667CFD}"/>
              </a:ext>
            </a:extLst>
          </p:cNvPr>
          <p:cNvCxnSpPr/>
          <p:nvPr/>
        </p:nvCxnSpPr>
        <p:spPr>
          <a:xfrm rot="16200000" flipV="1">
            <a:off x="8545982" y="4958984"/>
            <a:ext cx="357190"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11 - Ευθύγραμμο βέλος σύνδεσης">
            <a:extLst>
              <a:ext uri="{FF2B5EF4-FFF2-40B4-BE49-F238E27FC236}">
                <a16:creationId xmlns:a16="http://schemas.microsoft.com/office/drawing/2014/main" id="{C7BA47C3-82D7-458B-9244-E825BED5915E}"/>
              </a:ext>
            </a:extLst>
          </p:cNvPr>
          <p:cNvCxnSpPr>
            <a:cxnSpLocks/>
          </p:cNvCxnSpPr>
          <p:nvPr/>
        </p:nvCxnSpPr>
        <p:spPr>
          <a:xfrm flipV="1">
            <a:off x="5711803" y="2852936"/>
            <a:ext cx="216024"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11 - Ευθύγραμμο βέλος σύνδεσης">
            <a:extLst>
              <a:ext uri="{FF2B5EF4-FFF2-40B4-BE49-F238E27FC236}">
                <a16:creationId xmlns:a16="http://schemas.microsoft.com/office/drawing/2014/main" id="{191BAF66-EC25-4237-BCCE-FF3EB3949603}"/>
              </a:ext>
            </a:extLst>
          </p:cNvPr>
          <p:cNvCxnSpPr>
            <a:cxnSpLocks/>
          </p:cNvCxnSpPr>
          <p:nvPr/>
        </p:nvCxnSpPr>
        <p:spPr>
          <a:xfrm flipH="1">
            <a:off x="7431459" y="1844824"/>
            <a:ext cx="3669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11 - Ευθύγραμμο βέλος σύνδεσης">
            <a:extLst>
              <a:ext uri="{FF2B5EF4-FFF2-40B4-BE49-F238E27FC236}">
                <a16:creationId xmlns:a16="http://schemas.microsoft.com/office/drawing/2014/main" id="{B11E8AB6-F5F5-4213-8FD5-A3569B8E70C9}"/>
              </a:ext>
            </a:extLst>
          </p:cNvPr>
          <p:cNvCxnSpPr/>
          <p:nvPr/>
        </p:nvCxnSpPr>
        <p:spPr>
          <a:xfrm rot="16200000" flipV="1">
            <a:off x="5558195" y="4438822"/>
            <a:ext cx="357190"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1 - Τίτλος">
            <a:extLst>
              <a:ext uri="{FF2B5EF4-FFF2-40B4-BE49-F238E27FC236}">
                <a16:creationId xmlns:a16="http://schemas.microsoft.com/office/drawing/2014/main" id="{4144DD4F-5D2E-407D-8612-EF4A982EF9C3}"/>
              </a:ext>
            </a:extLst>
          </p:cNvPr>
          <p:cNvSpPr>
            <a:spLocks noGrp="1"/>
          </p:cNvSpPr>
          <p:nvPr>
            <p:ph type="title"/>
          </p:nvPr>
        </p:nvSpPr>
        <p:spPr>
          <a:xfrm>
            <a:off x="5375921" y="285488"/>
            <a:ext cx="5070537" cy="641926"/>
          </a:xfrm>
        </p:spPr>
        <p:txBody>
          <a:bodyPr>
            <a:normAutofit/>
          </a:bodyPr>
          <a:lstStyle/>
          <a:p>
            <a:r>
              <a:rPr lang="el-GR" sz="2400" b="1" dirty="0">
                <a:solidFill>
                  <a:srgbClr val="FFFF00"/>
                </a:solidFill>
              </a:rPr>
              <a:t> </a:t>
            </a:r>
            <a:r>
              <a:rPr lang="en-US" sz="2400" b="1" dirty="0">
                <a:solidFill>
                  <a:srgbClr val="FFFF00"/>
                </a:solidFill>
              </a:rPr>
              <a:t>CT LD MDCT </a:t>
            </a:r>
            <a:r>
              <a:rPr lang="el-GR" sz="2400" b="1" dirty="0">
                <a:solidFill>
                  <a:srgbClr val="FFFF00"/>
                </a:solidFill>
              </a:rPr>
              <a:t> </a:t>
            </a:r>
            <a:r>
              <a:rPr lang="en-US" sz="2400" b="1" dirty="0">
                <a:solidFill>
                  <a:srgbClr val="FFFF00"/>
                </a:solidFill>
              </a:rPr>
              <a:t>: </a:t>
            </a:r>
            <a:r>
              <a:rPr lang="el-GR" sz="2400" b="1" dirty="0">
                <a:solidFill>
                  <a:srgbClr val="FFFF00"/>
                </a:solidFill>
              </a:rPr>
              <a:t>Πολλαπλό </a:t>
            </a:r>
            <a:r>
              <a:rPr lang="el-GR" sz="2400" b="1" dirty="0" err="1">
                <a:solidFill>
                  <a:srgbClr val="FFFF00"/>
                </a:solidFill>
              </a:rPr>
              <a:t>Μυέλωμα</a:t>
            </a:r>
            <a:r>
              <a:rPr lang="el-GR" sz="2400" b="1" dirty="0">
                <a:solidFill>
                  <a:srgbClr val="FFFF00"/>
                </a:solidFill>
              </a:rPr>
              <a:t>  </a:t>
            </a:r>
          </a:p>
        </p:txBody>
      </p:sp>
    </p:spTree>
    <p:extLst>
      <p:ext uri="{BB962C8B-B14F-4D97-AF65-F5344CB8AC3E}">
        <p14:creationId xmlns:p14="http://schemas.microsoft.com/office/powerpoint/2010/main" val="2785824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011D95-594B-1481-9427-25FBF01ECD4B}"/>
              </a:ext>
            </a:extLst>
          </p:cNvPr>
          <p:cNvPicPr>
            <a:picLocks noGrp="1" noChangeAspect="1"/>
          </p:cNvPicPr>
          <p:nvPr>
            <p:ph idx="1"/>
          </p:nvPr>
        </p:nvPicPr>
        <p:blipFill>
          <a:blip r:embed="rId2"/>
          <a:stretch>
            <a:fillRect/>
          </a:stretch>
        </p:blipFill>
        <p:spPr>
          <a:xfrm>
            <a:off x="4561490" y="623995"/>
            <a:ext cx="7474436" cy="5778173"/>
          </a:xfrm>
        </p:spPr>
      </p:pic>
      <p:sp>
        <p:nvSpPr>
          <p:cNvPr id="3" name="Ορθογώνιο 5">
            <a:extLst>
              <a:ext uri="{FF2B5EF4-FFF2-40B4-BE49-F238E27FC236}">
                <a16:creationId xmlns:a16="http://schemas.microsoft.com/office/drawing/2014/main" id="{8703B4AA-6332-CDC0-0518-BE9CA8933CB3}"/>
              </a:ext>
            </a:extLst>
          </p:cNvPr>
          <p:cNvSpPr/>
          <p:nvPr/>
        </p:nvSpPr>
        <p:spPr>
          <a:xfrm>
            <a:off x="420844" y="2026266"/>
            <a:ext cx="3879588" cy="1077218"/>
          </a:xfrm>
          <a:prstGeom prst="rect">
            <a:avLst/>
          </a:prstGeom>
          <a:solidFill>
            <a:schemeClr val="accent2">
              <a:lumMod val="20000"/>
              <a:lumOff val="80000"/>
            </a:schemeClr>
          </a:solidFill>
          <a:ln w="76200">
            <a:solidFill>
              <a:schemeClr val="accent4">
                <a:lumMod val="75000"/>
              </a:schemeClr>
            </a:solidFill>
          </a:ln>
        </p:spPr>
        <p:txBody>
          <a:bodyPr wrap="none" lIns="91440" tIns="45720" rIns="91440" bIns="45720">
            <a:spAutoFit/>
          </a:bodyPr>
          <a:lstStyle/>
          <a:p>
            <a:pPr algn="ctr"/>
            <a:r>
              <a:rPr lang="el-GR"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Ευχαριστώ</a:t>
            </a: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p>
          <a:p>
            <a:pPr algn="ctr"/>
            <a:r>
              <a:rPr lang="el-GR" sz="3200" b="1" dirty="0">
                <a:ln w="9525">
                  <a:solidFill>
                    <a:schemeClr val="bg1"/>
                  </a:solidFill>
                  <a:prstDash val="solid"/>
                </a:ln>
                <a:effectLst>
                  <a:outerShdw blurRad="12700" dist="38100" dir="2700000" algn="tl" rotWithShape="0">
                    <a:schemeClr val="bg1">
                      <a:lumMod val="50000"/>
                    </a:schemeClr>
                  </a:outerShdw>
                </a:effectLst>
              </a:rPr>
              <a:t>για την προσοχη σας</a:t>
            </a:r>
            <a:r>
              <a:rPr lang="el-GR"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t>
            </a:r>
          </a:p>
        </p:txBody>
      </p:sp>
      <p:sp>
        <p:nvSpPr>
          <p:cNvPr id="4" name="Ορθογώνιο 5">
            <a:extLst>
              <a:ext uri="{FF2B5EF4-FFF2-40B4-BE49-F238E27FC236}">
                <a16:creationId xmlns:a16="http://schemas.microsoft.com/office/drawing/2014/main" id="{8F291EDD-39CC-B64F-5666-73363BE113BF}"/>
              </a:ext>
            </a:extLst>
          </p:cNvPr>
          <p:cNvSpPr/>
          <p:nvPr/>
        </p:nvSpPr>
        <p:spPr>
          <a:xfrm>
            <a:off x="316456" y="3754517"/>
            <a:ext cx="4088363" cy="584775"/>
          </a:xfrm>
          <a:prstGeom prst="rect">
            <a:avLst/>
          </a:prstGeom>
          <a:solidFill>
            <a:schemeClr val="accent2">
              <a:lumMod val="20000"/>
              <a:lumOff val="80000"/>
            </a:schemeClr>
          </a:solidFill>
          <a:ln w="28575">
            <a:solidFill>
              <a:schemeClr val="accent4">
                <a:lumMod val="75000"/>
              </a:schemeClr>
            </a:solidFill>
          </a:ln>
        </p:spPr>
        <p:txBody>
          <a:bodyPr wrap="none" lIns="91440" tIns="45720" rIns="91440" bIns="45720">
            <a:spAutoFit/>
          </a:bodyPr>
          <a:lstStyle/>
          <a:p>
            <a:pPr algn="ctr"/>
            <a:r>
              <a:rPr lang="en-US" sz="3200" b="1" cap="none" spc="0" dirty="0">
                <a:ln w="9525">
                  <a:solidFill>
                    <a:schemeClr val="bg1"/>
                  </a:solidFill>
                  <a:prstDash val="solid"/>
                </a:ln>
                <a:solidFill>
                  <a:schemeClr val="tx1"/>
                </a:solidFill>
              </a:rPr>
              <a:t>sogofianol@gmail.com</a:t>
            </a:r>
            <a:endParaRPr lang="el-GR" sz="3200" b="1" cap="none" spc="0" dirty="0">
              <a:ln w="9525">
                <a:solidFill>
                  <a:schemeClr val="bg1"/>
                </a:solidFill>
                <a:prstDash val="solid"/>
              </a:ln>
              <a:solidFill>
                <a:schemeClr val="tx1"/>
              </a:solidFill>
            </a:endParaRPr>
          </a:p>
        </p:txBody>
      </p:sp>
    </p:spTree>
    <p:extLst>
      <p:ext uri="{BB962C8B-B14F-4D97-AF65-F5344CB8AC3E}">
        <p14:creationId xmlns:p14="http://schemas.microsoft.com/office/powerpoint/2010/main" val="21055066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err="1"/>
              <a:t>Fibroua</a:t>
            </a:r>
            <a:r>
              <a:rPr lang="en-US" dirty="0"/>
              <a:t> dysplasia rib</a:t>
            </a:r>
            <a:endParaRPr lang="el-GR" dirty="0"/>
          </a:p>
        </p:txBody>
      </p:sp>
      <p:pic>
        <p:nvPicPr>
          <p:cNvPr id="1026" name="Picture 2"/>
          <p:cNvPicPr>
            <a:picLocks noGrp="1" noChangeAspect="1" noChangeArrowheads="1"/>
          </p:cNvPicPr>
          <p:nvPr>
            <p:ph idx="1"/>
          </p:nvPr>
        </p:nvPicPr>
        <p:blipFill>
          <a:blip r:embed="rId2"/>
          <a:srcRect/>
          <a:stretch>
            <a:fillRect/>
          </a:stretch>
        </p:blipFill>
        <p:spPr bwMode="auto">
          <a:xfrm>
            <a:off x="3670214" y="1600201"/>
            <a:ext cx="4851572" cy="4525963"/>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5A1CF9-A4DF-4952-BE08-85A5FFBE9CD8}"/>
              </a:ext>
            </a:extLst>
          </p:cNvPr>
          <p:cNvSpPr>
            <a:spLocks noGrp="1"/>
          </p:cNvSpPr>
          <p:nvPr>
            <p:ph type="title"/>
          </p:nvPr>
        </p:nvSpPr>
        <p:spPr/>
        <p:txBody>
          <a:bodyPr/>
          <a:lstStyle/>
          <a:p>
            <a:endParaRPr lang="el-GR"/>
          </a:p>
        </p:txBody>
      </p:sp>
      <p:pic>
        <p:nvPicPr>
          <p:cNvPr id="3074" name="Picture 2" descr="Lipoma with MR imaging features of lipoma. a Coronal T1W and b STIR MR images showing a deep lipomatous mass in the adductor compartment of left thigh of a 38-year-old male. The mass is homogenous, completely isointense to subcutaneous fat on T1W images, and is completely suppressed on the STIR sequence, consistent ">
            <a:extLst>
              <a:ext uri="{FF2B5EF4-FFF2-40B4-BE49-F238E27FC236}">
                <a16:creationId xmlns:a16="http://schemas.microsoft.com/office/drawing/2014/main" id="{1542F1C2-0ED5-4773-8670-CBA877106D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47875" y="1986756"/>
            <a:ext cx="8096250" cy="402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667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42E10-D056-87F9-E74C-75730FAC76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4F4CC4-E1E9-097D-692D-E3B23FE1EF95}"/>
              </a:ext>
            </a:extLst>
          </p:cNvPr>
          <p:cNvSpPr>
            <a:spLocks noGrp="1"/>
          </p:cNvSpPr>
          <p:nvPr>
            <p:ph idx="1"/>
          </p:nvPr>
        </p:nvSpPr>
        <p:spPr/>
        <p:txBody>
          <a:bodyPr/>
          <a:lstStyle/>
          <a:p>
            <a:pPr marL="0" indent="0">
              <a:buNone/>
            </a:pPr>
            <a:r>
              <a:rPr lang="en-US" dirty="0">
                <a:solidFill>
                  <a:srgbClr val="000000"/>
                </a:solidFill>
                <a:latin typeface="Verdana" panose="020B0604030504040204" pitchFamily="34" charset="0"/>
              </a:rPr>
              <a:t>Michael G. Fox, Brian M. Trotta</a:t>
            </a:r>
          </a:p>
          <a:p>
            <a:pPr marL="0" indent="0" algn="l">
              <a:buNone/>
            </a:pPr>
            <a:r>
              <a:rPr lang="en-US" b="1" i="0" dirty="0">
                <a:solidFill>
                  <a:srgbClr val="013476"/>
                </a:solidFill>
                <a:effectLst/>
                <a:latin typeface="Verdana" panose="020B0604030504040204" pitchFamily="34" charset="0"/>
              </a:rPr>
              <a:t>Osteosarcoma: Review of the Various Types with Emphasis on Recent Advancements in Imaging</a:t>
            </a:r>
            <a:endParaRPr lang="fi-FI" b="0" i="0" dirty="0">
              <a:solidFill>
                <a:srgbClr val="000000"/>
              </a:solidFill>
              <a:effectLst/>
              <a:latin typeface="Verdana" panose="020B0604030504040204" pitchFamily="34" charset="0"/>
            </a:endParaRPr>
          </a:p>
          <a:p>
            <a:r>
              <a:rPr lang="fi-FI" b="0" i="0" dirty="0">
                <a:solidFill>
                  <a:srgbClr val="000000"/>
                </a:solidFill>
                <a:effectLst/>
                <a:latin typeface="Verdana" panose="020B0604030504040204" pitchFamily="34" charset="0"/>
              </a:rPr>
              <a:t>Semin Musculoskelet Radiol 2013; 17(02): 123-136</a:t>
            </a:r>
            <a:br>
              <a:rPr lang="fi-FI" dirty="0"/>
            </a:br>
            <a:r>
              <a:rPr lang="fi-FI" b="0" i="0" dirty="0">
                <a:solidFill>
                  <a:srgbClr val="000000"/>
                </a:solidFill>
                <a:effectLst/>
                <a:latin typeface="Verdana" panose="020B0604030504040204" pitchFamily="34" charset="0"/>
              </a:rPr>
              <a:t>DOI: 10.1055/s-0033-1342969</a:t>
            </a:r>
            <a:endParaRPr lang="en-US" dirty="0"/>
          </a:p>
        </p:txBody>
      </p:sp>
    </p:spTree>
    <p:extLst>
      <p:ext uri="{BB962C8B-B14F-4D97-AF65-F5344CB8AC3E}">
        <p14:creationId xmlns:p14="http://schemas.microsoft.com/office/powerpoint/2010/main" val="1472256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14473-7419-AAF6-57E2-26D15B6B6030}"/>
              </a:ext>
            </a:extLst>
          </p:cNvPr>
          <p:cNvSpPr>
            <a:spLocks noGrp="1"/>
          </p:cNvSpPr>
          <p:nvPr>
            <p:ph type="title"/>
          </p:nvPr>
        </p:nvSpPr>
        <p:spPr>
          <a:xfrm>
            <a:off x="1100959" y="827580"/>
            <a:ext cx="3880945" cy="1325563"/>
          </a:xfrm>
        </p:spPr>
        <p:txBody>
          <a:bodyPr/>
          <a:lstStyle/>
          <a:p>
            <a:r>
              <a:rPr lang="el-GR" dirty="0"/>
              <a:t>Σαρκωμα Ε</a:t>
            </a:r>
            <a:r>
              <a:rPr lang="en-US" dirty="0"/>
              <a:t>wing </a:t>
            </a:r>
          </a:p>
        </p:txBody>
      </p:sp>
      <p:pic>
        <p:nvPicPr>
          <p:cNvPr id="4" name="Picture 10" descr="Permeatine">
            <a:extLst>
              <a:ext uri="{FF2B5EF4-FFF2-40B4-BE49-F238E27FC236}">
                <a16:creationId xmlns:a16="http://schemas.microsoft.com/office/drawing/2014/main" id="{0763AA3E-2CC4-A5E7-293F-E4DAD5EBE38D}"/>
              </a:ext>
            </a:extLst>
          </p:cNvPr>
          <p:cNvPicPr>
            <a:picLocks noChangeAspect="1" noChangeArrowheads="1"/>
          </p:cNvPicPr>
          <p:nvPr/>
        </p:nvPicPr>
        <p:blipFill>
          <a:blip r:embed="rId2" cstate="print"/>
          <a:srcRect/>
          <a:stretch>
            <a:fillRect/>
          </a:stretch>
        </p:blipFill>
        <p:spPr bwMode="auto">
          <a:xfrm>
            <a:off x="6226805" y="-122032"/>
            <a:ext cx="3605048" cy="6791995"/>
          </a:xfrm>
          <a:prstGeom prst="rect">
            <a:avLst/>
          </a:prstGeom>
          <a:noFill/>
          <a:ln w="19050">
            <a:noFill/>
            <a:miter lim="800000"/>
            <a:headEnd/>
            <a:tailEnd/>
          </a:ln>
        </p:spPr>
      </p:pic>
      <p:pic>
        <p:nvPicPr>
          <p:cNvPr id="5" name="Picture 4" descr="A onion cut in half&#10;&#10;Description automatically generated">
            <a:extLst>
              <a:ext uri="{FF2B5EF4-FFF2-40B4-BE49-F238E27FC236}">
                <a16:creationId xmlns:a16="http://schemas.microsoft.com/office/drawing/2014/main" id="{FE757563-9FA5-0CFB-FAFF-63E087BC78D2}"/>
              </a:ext>
            </a:extLst>
          </p:cNvPr>
          <p:cNvPicPr>
            <a:picLocks noChangeAspect="1"/>
          </p:cNvPicPr>
          <p:nvPr/>
        </p:nvPicPr>
        <p:blipFill rotWithShape="1">
          <a:blip r:embed="rId3">
            <a:extLst>
              <a:ext uri="{28A0092B-C50C-407E-A947-70E740481C1C}">
                <a14:useLocalDpi xmlns:a14="http://schemas.microsoft.com/office/drawing/2010/main" val="0"/>
              </a:ext>
            </a:extLst>
          </a:blip>
          <a:srcRect l="17955" t="29275" r="33372" b="15654"/>
          <a:stretch/>
        </p:blipFill>
        <p:spPr>
          <a:xfrm rot="639450">
            <a:off x="2081620" y="2743201"/>
            <a:ext cx="2189884" cy="3203137"/>
          </a:xfrm>
          <a:prstGeom prst="rect">
            <a:avLst/>
          </a:prstGeom>
        </p:spPr>
      </p:pic>
    </p:spTree>
    <p:extLst>
      <p:ext uri="{BB962C8B-B14F-4D97-AF65-F5344CB8AC3E}">
        <p14:creationId xmlns:p14="http://schemas.microsoft.com/office/powerpoint/2010/main" val="67222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56CC967E-D271-48E8-9E19-B43EE44E4E5D}"/>
              </a:ext>
            </a:extLst>
          </p:cNvPr>
          <p:cNvSpPr>
            <a:spLocks noGrp="1"/>
          </p:cNvSpPr>
          <p:nvPr>
            <p:ph type="title"/>
          </p:nvPr>
        </p:nvSpPr>
        <p:spPr>
          <a:xfrm>
            <a:off x="7177016" y="-49204"/>
            <a:ext cx="3458668" cy="1325563"/>
          </a:xfrm>
        </p:spPr>
        <p:txBody>
          <a:bodyPr/>
          <a:lstStyle/>
          <a:p>
            <a:r>
              <a:rPr lang="en-US" b="1" dirty="0"/>
              <a:t>MRI </a:t>
            </a:r>
            <a:endParaRPr lang="el-GR" b="1" dirty="0"/>
          </a:p>
        </p:txBody>
      </p:sp>
      <p:pic>
        <p:nvPicPr>
          <p:cNvPr id="8" name="Picture 6" descr="P1010040">
            <a:extLst>
              <a:ext uri="{FF2B5EF4-FFF2-40B4-BE49-F238E27FC236}">
                <a16:creationId xmlns:a16="http://schemas.microsoft.com/office/drawing/2014/main" id="{599FDCFB-1A05-4FDC-9672-EF45AB794D92}"/>
              </a:ext>
            </a:extLst>
          </p:cNvPr>
          <p:cNvPicPr>
            <a:picLocks noChangeAspect="1" noChangeArrowheads="1"/>
          </p:cNvPicPr>
          <p:nvPr/>
        </p:nvPicPr>
        <p:blipFill>
          <a:blip r:embed="rId2" cstate="print"/>
          <a:srcRect l="17619" r="38562"/>
          <a:stretch>
            <a:fillRect/>
          </a:stretch>
        </p:blipFill>
        <p:spPr bwMode="auto">
          <a:xfrm>
            <a:off x="1107530" y="759841"/>
            <a:ext cx="3270250" cy="5688954"/>
          </a:xfrm>
          <a:prstGeom prst="rect">
            <a:avLst/>
          </a:prstGeom>
          <a:noFill/>
          <a:ln w="19050">
            <a:noFill/>
            <a:miter lim="800000"/>
            <a:headEnd/>
            <a:tailEnd/>
          </a:ln>
        </p:spPr>
      </p:pic>
      <p:sp>
        <p:nvSpPr>
          <p:cNvPr id="11" name="TextBox 10">
            <a:extLst>
              <a:ext uri="{FF2B5EF4-FFF2-40B4-BE49-F238E27FC236}">
                <a16:creationId xmlns:a16="http://schemas.microsoft.com/office/drawing/2014/main" id="{04DF3EE4-5976-41C6-92D2-C17C185F4B82}"/>
              </a:ext>
            </a:extLst>
          </p:cNvPr>
          <p:cNvSpPr txBox="1"/>
          <p:nvPr/>
        </p:nvSpPr>
        <p:spPr>
          <a:xfrm>
            <a:off x="1774748" y="5913971"/>
            <a:ext cx="2250681" cy="461665"/>
          </a:xfrm>
          <a:prstGeom prst="rect">
            <a:avLst/>
          </a:prstGeom>
          <a:noFill/>
        </p:spPr>
        <p:txBody>
          <a:bodyPr wrap="none" rtlCol="0">
            <a:spAutoFit/>
          </a:bodyPr>
          <a:lstStyle/>
          <a:p>
            <a:r>
              <a:rPr lang="en-US" sz="2400" dirty="0">
                <a:solidFill>
                  <a:schemeClr val="bg1"/>
                </a:solidFill>
              </a:rPr>
              <a:t>Ewing </a:t>
            </a:r>
            <a:r>
              <a:rPr lang="el-GR" sz="2400" dirty="0">
                <a:solidFill>
                  <a:schemeClr val="bg1"/>
                </a:solidFill>
              </a:rPr>
              <a:t>σάρκωμα </a:t>
            </a:r>
          </a:p>
        </p:txBody>
      </p:sp>
      <p:cxnSp>
        <p:nvCxnSpPr>
          <p:cNvPr id="13" name="Ευθύγραμμο βέλος σύνδεσης 12">
            <a:extLst>
              <a:ext uri="{FF2B5EF4-FFF2-40B4-BE49-F238E27FC236}">
                <a16:creationId xmlns:a16="http://schemas.microsoft.com/office/drawing/2014/main" id="{E171BFD3-52EE-450B-939E-CCA8E2CBE44E}"/>
              </a:ext>
            </a:extLst>
          </p:cNvPr>
          <p:cNvCxnSpPr>
            <a:cxnSpLocks/>
          </p:cNvCxnSpPr>
          <p:nvPr/>
        </p:nvCxnSpPr>
        <p:spPr>
          <a:xfrm flipH="1">
            <a:off x="3196954" y="2175641"/>
            <a:ext cx="260949" cy="3110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Δεν υπάρχει διαθέσιμη περιγραφή για τη φωτογραφία.">
            <a:extLst>
              <a:ext uri="{FF2B5EF4-FFF2-40B4-BE49-F238E27FC236}">
                <a16:creationId xmlns:a16="http://schemas.microsoft.com/office/drawing/2014/main" id="{943401ED-1A94-4EED-AB39-D850A47D1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580" y="1089930"/>
            <a:ext cx="3025447" cy="50287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0FA3B92-C0A5-5658-E2D3-455F65CB7834}"/>
              </a:ext>
            </a:extLst>
          </p:cNvPr>
          <p:cNvPicPr>
            <a:picLocks noChangeAspect="1"/>
          </p:cNvPicPr>
          <p:nvPr/>
        </p:nvPicPr>
        <p:blipFill>
          <a:blip r:embed="rId4"/>
          <a:stretch>
            <a:fillRect/>
          </a:stretch>
        </p:blipFill>
        <p:spPr>
          <a:xfrm>
            <a:off x="9238043" y="1680145"/>
            <a:ext cx="2795282" cy="4092751"/>
          </a:xfrm>
          <a:prstGeom prst="rect">
            <a:avLst/>
          </a:prstGeom>
        </p:spPr>
      </p:pic>
      <p:pic>
        <p:nvPicPr>
          <p:cNvPr id="5" name="Picture 4">
            <a:extLst>
              <a:ext uri="{FF2B5EF4-FFF2-40B4-BE49-F238E27FC236}">
                <a16:creationId xmlns:a16="http://schemas.microsoft.com/office/drawing/2014/main" id="{EEDDED50-9966-72F3-C75B-35138F07DBF1}"/>
              </a:ext>
            </a:extLst>
          </p:cNvPr>
          <p:cNvPicPr>
            <a:picLocks noChangeAspect="1"/>
          </p:cNvPicPr>
          <p:nvPr/>
        </p:nvPicPr>
        <p:blipFill>
          <a:blip r:embed="rId5"/>
          <a:stretch>
            <a:fillRect/>
          </a:stretch>
        </p:blipFill>
        <p:spPr>
          <a:xfrm>
            <a:off x="5044998" y="1145468"/>
            <a:ext cx="4081101" cy="5162107"/>
          </a:xfrm>
          <a:prstGeom prst="rect">
            <a:avLst/>
          </a:prstGeom>
        </p:spPr>
      </p:pic>
      <p:sp>
        <p:nvSpPr>
          <p:cNvPr id="33" name="Text Box 11">
            <a:extLst>
              <a:ext uri="{FF2B5EF4-FFF2-40B4-BE49-F238E27FC236}">
                <a16:creationId xmlns:a16="http://schemas.microsoft.com/office/drawing/2014/main" id="{B9CA3D1E-57D3-440F-A7C3-0EE568D69AD7}"/>
              </a:ext>
            </a:extLst>
          </p:cNvPr>
          <p:cNvSpPr txBox="1">
            <a:spLocks noChangeArrowheads="1"/>
          </p:cNvSpPr>
          <p:nvPr/>
        </p:nvSpPr>
        <p:spPr bwMode="auto">
          <a:xfrm>
            <a:off x="6462467" y="5669050"/>
            <a:ext cx="2152833" cy="461665"/>
          </a:xfrm>
          <a:prstGeom prst="rect">
            <a:avLst/>
          </a:prstGeom>
          <a:noFill/>
          <a:ln w="9525">
            <a:noFill/>
            <a:miter lim="800000"/>
            <a:headEnd/>
            <a:tailEnd/>
          </a:ln>
        </p:spPr>
        <p:txBody>
          <a:bodyPr wrap="none">
            <a:spAutoFit/>
          </a:bodyPr>
          <a:lstStyle/>
          <a:p>
            <a:r>
              <a:rPr lang="el-GR" sz="2400" i="1" dirty="0" err="1">
                <a:solidFill>
                  <a:schemeClr val="bg1"/>
                </a:solidFill>
              </a:rPr>
              <a:t>οστεομυελιτιδα</a:t>
            </a:r>
            <a:endParaRPr lang="el-GR" sz="2400" i="1" dirty="0">
              <a:solidFill>
                <a:schemeClr val="bg1"/>
              </a:solidFill>
            </a:endParaRPr>
          </a:p>
        </p:txBody>
      </p:sp>
      <p:cxnSp>
        <p:nvCxnSpPr>
          <p:cNvPr id="9" name="Straight Arrow Connector 8">
            <a:extLst>
              <a:ext uri="{FF2B5EF4-FFF2-40B4-BE49-F238E27FC236}">
                <a16:creationId xmlns:a16="http://schemas.microsoft.com/office/drawing/2014/main" id="{F512F60A-B94A-13A2-CCA2-F31CB5D08FE5}"/>
              </a:ext>
            </a:extLst>
          </p:cNvPr>
          <p:cNvCxnSpPr>
            <a:cxnSpLocks/>
          </p:cNvCxnSpPr>
          <p:nvPr/>
        </p:nvCxnSpPr>
        <p:spPr>
          <a:xfrm flipH="1">
            <a:off x="5745838" y="2486724"/>
            <a:ext cx="476286" cy="8831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11">
            <a:extLst>
              <a:ext uri="{FF2B5EF4-FFF2-40B4-BE49-F238E27FC236}">
                <a16:creationId xmlns:a16="http://schemas.microsoft.com/office/drawing/2014/main" id="{A3A75F22-88B5-897A-10D3-3B050ECD3755}"/>
              </a:ext>
            </a:extLst>
          </p:cNvPr>
          <p:cNvSpPr txBox="1">
            <a:spLocks noChangeArrowheads="1"/>
          </p:cNvSpPr>
          <p:nvPr/>
        </p:nvSpPr>
        <p:spPr bwMode="auto">
          <a:xfrm>
            <a:off x="9665609" y="5250794"/>
            <a:ext cx="2152833" cy="461665"/>
          </a:xfrm>
          <a:prstGeom prst="rect">
            <a:avLst/>
          </a:prstGeom>
          <a:noFill/>
          <a:ln w="9525">
            <a:noFill/>
            <a:miter lim="800000"/>
            <a:headEnd/>
            <a:tailEnd/>
          </a:ln>
        </p:spPr>
        <p:txBody>
          <a:bodyPr wrap="none">
            <a:spAutoFit/>
          </a:bodyPr>
          <a:lstStyle/>
          <a:p>
            <a:r>
              <a:rPr lang="el-GR" sz="2400" i="1" dirty="0" err="1">
                <a:solidFill>
                  <a:schemeClr val="bg1"/>
                </a:solidFill>
              </a:rPr>
              <a:t>οστεομυελιτιδα</a:t>
            </a:r>
            <a:endParaRPr lang="el-GR" sz="2400" i="1" dirty="0">
              <a:solidFill>
                <a:schemeClr val="bg1"/>
              </a:solidFill>
            </a:endParaRPr>
          </a:p>
        </p:txBody>
      </p:sp>
    </p:spTree>
    <p:extLst>
      <p:ext uri="{BB962C8B-B14F-4D97-AF65-F5344CB8AC3E}">
        <p14:creationId xmlns:p14="http://schemas.microsoft.com/office/powerpoint/2010/main" val="3322336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C6C0DE0A-724E-43C7-9897-64F374920F65}"/>
              </a:ext>
            </a:extLst>
          </p:cNvPr>
          <p:cNvPicPr>
            <a:picLocks noChangeAspect="1"/>
          </p:cNvPicPr>
          <p:nvPr/>
        </p:nvPicPr>
        <p:blipFill rotWithShape="1">
          <a:blip r:embed="rId2"/>
          <a:srcRect l="38592" t="46322" r="36114" b="3997"/>
          <a:stretch/>
        </p:blipFill>
        <p:spPr>
          <a:xfrm>
            <a:off x="3371515" y="603116"/>
            <a:ext cx="5073109" cy="6006830"/>
          </a:xfrm>
          <a:prstGeom prst="rect">
            <a:avLst/>
          </a:prstGeom>
        </p:spPr>
      </p:pic>
      <p:cxnSp>
        <p:nvCxnSpPr>
          <p:cNvPr id="3" name="Straight Arrow Connector 2">
            <a:extLst>
              <a:ext uri="{FF2B5EF4-FFF2-40B4-BE49-F238E27FC236}">
                <a16:creationId xmlns:a16="http://schemas.microsoft.com/office/drawing/2014/main" id="{0345FE76-A306-42E1-F218-135529AC3CDD}"/>
              </a:ext>
            </a:extLst>
          </p:cNvPr>
          <p:cNvCxnSpPr/>
          <p:nvPr/>
        </p:nvCxnSpPr>
        <p:spPr>
          <a:xfrm flipH="1">
            <a:off x="6096000" y="4010891"/>
            <a:ext cx="325582" cy="7273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1F25B179-0F62-6268-BA31-54413C22DDB4}"/>
              </a:ext>
            </a:extLst>
          </p:cNvPr>
          <p:cNvCxnSpPr>
            <a:cxnSpLocks/>
          </p:cNvCxnSpPr>
          <p:nvPr/>
        </p:nvCxnSpPr>
        <p:spPr>
          <a:xfrm>
            <a:off x="4333009" y="3273136"/>
            <a:ext cx="346364" cy="15586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F09A4E74-5B5F-B46E-CFC8-0889387EC423}"/>
              </a:ext>
            </a:extLst>
          </p:cNvPr>
          <p:cNvCxnSpPr/>
          <p:nvPr/>
        </p:nvCxnSpPr>
        <p:spPr>
          <a:xfrm flipH="1">
            <a:off x="6733449" y="4068041"/>
            <a:ext cx="325582" cy="7273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06054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1741</TotalTime>
  <Words>1436</Words>
  <Application>Microsoft Office PowerPoint</Application>
  <PresentationFormat>Widescreen</PresentationFormat>
  <Paragraphs>224</Paragraphs>
  <Slides>57</Slides>
  <Notes>10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57</vt:i4>
      </vt:variant>
    </vt:vector>
  </HeadingPairs>
  <TitlesOfParts>
    <vt:vector size="70" baseType="lpstr">
      <vt:lpstr>Arial</vt:lpstr>
      <vt:lpstr>Arial Unicode MS</vt:lpstr>
      <vt:lpstr>BlinkMacSystemFont</vt:lpstr>
      <vt:lpstr>Calibri</vt:lpstr>
      <vt:lpstr>Calibri Light</vt:lpstr>
      <vt:lpstr>Comic Sans MS</vt:lpstr>
      <vt:lpstr>NexusSan</vt:lpstr>
      <vt:lpstr>nexus-sans</vt:lpstr>
      <vt:lpstr>var(--font-family, var(--font-family-sans))</vt:lpstr>
      <vt:lpstr>var(--font-family, var(--font-family-serif))</vt:lpstr>
      <vt:lpstr>Verdana</vt:lpstr>
      <vt:lpstr>Wingdings</vt:lpstr>
      <vt:lpstr>Θέμα του Office</vt:lpstr>
      <vt:lpstr>1η Εργαστηριακή Άσκηση:   Απεικονιστική διαφορική διάγνωση καλοήθων και κακοήθων οστικών όγκων (συζήτηση περιπτώσεων)</vt:lpstr>
      <vt:lpstr>PowerPoint Presentation</vt:lpstr>
      <vt:lpstr>PowerPoint Presentation</vt:lpstr>
      <vt:lpstr>PowerPoint Presentation</vt:lpstr>
      <vt:lpstr>Οστεοσαρκωμα </vt:lpstr>
      <vt:lpstr>PowerPoint Presentation</vt:lpstr>
      <vt:lpstr>Σαρκωμα Εwing </vt:lpstr>
      <vt:lpstr>MRI </vt:lpstr>
      <vt:lpstr>PowerPoint Presentation</vt:lpstr>
      <vt:lpstr>Σαρκωμα Εwing </vt:lpstr>
      <vt:lpstr>PowerPoint Presentation</vt:lpstr>
      <vt:lpstr>PowerPoint Presentation</vt:lpstr>
      <vt:lpstr>PowerPoint Presentation</vt:lpstr>
      <vt:lpstr>Αιμαγγείωμα ΣΣ</vt:lpstr>
      <vt:lpstr>Αιμαγγείωμα </vt:lpstr>
      <vt:lpstr>PowerPoint Presentation</vt:lpstr>
      <vt:lpstr>Αιμαγγείωμα </vt:lpstr>
      <vt:lpstr>Αιμαγγείωμα </vt:lpstr>
      <vt:lpstr>Αιμαγγείωμα </vt:lpstr>
      <vt:lpstr>PowerPoint Presentation</vt:lpstr>
      <vt:lpstr>PowerPoint Presentation</vt:lpstr>
      <vt:lpstr>PowerPoint Presentation</vt:lpstr>
      <vt:lpstr>PowerPoint Presentation</vt:lpstr>
      <vt:lpstr>Εγχόνδρωμα  </vt:lpstr>
      <vt:lpstr>Χονδροσάρκωμα </vt:lpstr>
      <vt:lpstr>PowerPoint Presentation</vt:lpstr>
      <vt:lpstr>PowerPoint Presentation</vt:lpstr>
      <vt:lpstr>PowerPoint Presentation</vt:lpstr>
      <vt:lpstr>PowerPoint Presentation</vt:lpstr>
      <vt:lpstr>PowerPoint Presentation</vt:lpstr>
      <vt:lpstr>Οστεοειδές οστέωμα </vt:lpstr>
      <vt:lpstr>PowerPoint Presentation</vt:lpstr>
      <vt:lpstr>NH λεμφωμα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Καταγματα ΣΣ</vt:lpstr>
      <vt:lpstr>PowerPoint Presentation</vt:lpstr>
      <vt:lpstr> </vt:lpstr>
      <vt:lpstr>PowerPoint Presentation</vt:lpstr>
      <vt:lpstr>PowerPoint Presentation</vt:lpstr>
      <vt:lpstr>ΠΟΛΛΑΠΛΟ ΜΥΕΛΩΜΑ: ΠΡΟΤΥΠΑ</vt:lpstr>
      <vt:lpstr>PowerPoint Presentation</vt:lpstr>
      <vt:lpstr>PowerPoint Presentation</vt:lpstr>
      <vt:lpstr>ΠΟΛΛΑΠΛΟ ΜΥΕΛΩΜΑ : Ρολος απεικονισης </vt:lpstr>
      <vt:lpstr>PowerPoint Presentation</vt:lpstr>
      <vt:lpstr> CT LD MDCT  : Πολλαπλό Μυέλωμα  </vt:lpstr>
      <vt:lpstr>PowerPoint Presentation</vt:lpstr>
      <vt:lpstr>Fibroua dysplasia rib</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olympia papakonstantinou</dc:creator>
  <cp:lastModifiedBy>olympia papakonstantinou</cp:lastModifiedBy>
  <cp:revision>36</cp:revision>
  <cp:lastPrinted>2023-02-07T08:03:20Z</cp:lastPrinted>
  <dcterms:created xsi:type="dcterms:W3CDTF">2022-01-17T14:53:24Z</dcterms:created>
  <dcterms:modified xsi:type="dcterms:W3CDTF">2024-01-11T15:33:03Z</dcterms:modified>
</cp:coreProperties>
</file>