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1" r:id="rId5"/>
    <p:sldId id="262" r:id="rId6"/>
    <p:sldId id="259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58" r:id="rId28"/>
    <p:sldId id="260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759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92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4160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685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21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351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31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005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456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128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991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4A63-B513-458F-8D5F-011D25C5ED57}" type="datetimeFigureOut">
              <a:rPr lang="el-GR" smtClean="0"/>
              <a:t>11/1/2022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3E8B5-163C-4980-916D-9F449D0D28A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115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/>
          <a:lstStyle/>
          <a:p>
            <a:r>
              <a:rPr lang="el-GR" dirty="0" smtClean="0"/>
              <a:t>Σάρκωμα </a:t>
            </a:r>
            <a:r>
              <a:rPr lang="en-US" dirty="0" smtClean="0"/>
              <a:t>Ewing </a:t>
            </a:r>
            <a:r>
              <a:rPr lang="el-GR" dirty="0" err="1" smtClean="0"/>
              <a:t>σταδιοποίηση</a:t>
            </a:r>
            <a:r>
              <a:rPr lang="el-GR" dirty="0" smtClean="0"/>
              <a:t> και πρόγνωση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703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024313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64" y="404664"/>
            <a:ext cx="3987800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3570436"/>
            <a:ext cx="41814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00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16632"/>
            <a:ext cx="86820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601186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667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153" y="116632"/>
            <a:ext cx="425608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85" y="3212976"/>
            <a:ext cx="66960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6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133475"/>
            <a:ext cx="8682037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96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5" y="58972"/>
            <a:ext cx="7711619" cy="32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19" y="3219006"/>
            <a:ext cx="3827313" cy="359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79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04664"/>
            <a:ext cx="7877175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821705"/>
            <a:ext cx="563245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317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4256087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31" y="548679"/>
            <a:ext cx="4144963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50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517650"/>
            <a:ext cx="848677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127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40" y="188640"/>
            <a:ext cx="5707063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40" y="2132856"/>
            <a:ext cx="574357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345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76237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9" y="3933056"/>
            <a:ext cx="76454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6142"/>
            <a:ext cx="383857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76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13" y="764704"/>
            <a:ext cx="64262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30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476672"/>
            <a:ext cx="575906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58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767137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98" y="260648"/>
            <a:ext cx="3803650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19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9152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8" y="1700808"/>
            <a:ext cx="83724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66198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53244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532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76" y="59457"/>
            <a:ext cx="85248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" y="2276872"/>
            <a:ext cx="6159581" cy="407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032" y="2420888"/>
            <a:ext cx="35039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497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70547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2060848"/>
            <a:ext cx="532288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172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260996" cy="650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688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55530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29" y="2348880"/>
            <a:ext cx="6657975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682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Οστεοσάρκωμα </a:t>
            </a:r>
            <a:r>
              <a:rPr lang="el-GR" dirty="0" err="1" smtClean="0"/>
              <a:t>σταδιοποίηση</a:t>
            </a:r>
            <a:r>
              <a:rPr lang="el-GR" dirty="0" smtClean="0"/>
              <a:t> και πρόγνωση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3394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Πρόγνωση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Κλινικά χαρακτηριστικά</a:t>
            </a:r>
          </a:p>
          <a:p>
            <a:r>
              <a:rPr lang="el-GR" dirty="0" err="1" smtClean="0"/>
              <a:t>Ιστο</a:t>
            </a:r>
            <a:r>
              <a:rPr lang="el-GR" dirty="0" smtClean="0"/>
              <a:t>-παθολογικά χαρακτηριστικά</a:t>
            </a:r>
          </a:p>
          <a:p>
            <a:r>
              <a:rPr lang="el-GR" dirty="0" smtClean="0"/>
              <a:t>Γενετικά</a:t>
            </a:r>
          </a:p>
          <a:p>
            <a:r>
              <a:rPr lang="el-GR" dirty="0" smtClean="0"/>
              <a:t>Δεδομένα έκφρασης</a:t>
            </a:r>
          </a:p>
          <a:p>
            <a:r>
              <a:rPr lang="el-GR" dirty="0" err="1" smtClean="0"/>
              <a:t>Επιγενετική</a:t>
            </a:r>
            <a:r>
              <a:rPr lang="el-GR" dirty="0" smtClean="0"/>
              <a:t> </a:t>
            </a:r>
          </a:p>
          <a:p>
            <a:r>
              <a:rPr lang="el-GR" dirty="0" err="1" smtClean="0"/>
              <a:t>Πρωτεωμική</a:t>
            </a: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1613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20" y="203324"/>
            <a:ext cx="4631836" cy="639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181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992313"/>
            <a:ext cx="631666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525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467544" y="363914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Int</a:t>
            </a:r>
            <a:r>
              <a:rPr lang="en-US" dirty="0" smtClean="0"/>
              <a:t> J Cancer.  2022 Feb 15;150(4):645-653. </a:t>
            </a:r>
            <a:r>
              <a:rPr lang="en-US" dirty="0" err="1" smtClean="0"/>
              <a:t>doi</a:t>
            </a:r>
            <a:r>
              <a:rPr lang="en-US" dirty="0" smtClean="0"/>
              <a:t>: 10.1002/ijc.33823. </a:t>
            </a:r>
            <a:r>
              <a:rPr lang="en-US" dirty="0" err="1" smtClean="0"/>
              <a:t>Epub</a:t>
            </a:r>
            <a:r>
              <a:rPr lang="en-US" dirty="0" smtClean="0"/>
              <a:t> 2021 Oct 5.</a:t>
            </a:r>
          </a:p>
          <a:p>
            <a:r>
              <a:rPr lang="en-US" dirty="0" smtClean="0"/>
              <a:t>Treatment of 120 adult osteosarcoma patients with </a:t>
            </a:r>
            <a:r>
              <a:rPr lang="en-US" dirty="0" err="1" smtClean="0"/>
              <a:t>metachronous</a:t>
            </a:r>
            <a:r>
              <a:rPr lang="en-US" dirty="0" smtClean="0"/>
              <a:t> and synchronous metastases: A retrospective series of the French Sarcoma Group</a:t>
            </a:r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467544" y="1564243"/>
            <a:ext cx="810794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Abstract</a:t>
            </a:r>
          </a:p>
          <a:p>
            <a:r>
              <a:rPr lang="en-US" sz="1600" dirty="0"/>
              <a:t>Treatment options for metastatic osteosarcomas are scarce. Following failure of standard first line therapy, patients who relapse present a challenging treatment dilemma, and have a poor prognosis. Surgical removal of all metastases is essential. A retrospective analysis of patients with metastatic osteosarcomas was conducted in 15 French Sarcoma Group centers. From January 2009 to December 2018, we identified 120 adult patients; 36 with synchronous and 84 with </a:t>
            </a:r>
            <a:r>
              <a:rPr lang="en-US" sz="1600" dirty="0" err="1"/>
              <a:t>metachronous</a:t>
            </a:r>
            <a:r>
              <a:rPr lang="en-US" sz="1600" dirty="0"/>
              <a:t> metastases with 74 males and 46 females. Mean age was 30 years (18-53). Metastatic sites were lung, bone and other in 91, 11 and 24 patients, respectively. Mean time to first </a:t>
            </a:r>
            <a:r>
              <a:rPr lang="en-US" sz="1600" dirty="0" err="1"/>
              <a:t>metachronous</a:t>
            </a:r>
            <a:r>
              <a:rPr lang="en-US" sz="1600" dirty="0"/>
              <a:t> metastases was 22 months (4-97). All patients except 13 (10.8%) with </a:t>
            </a:r>
            <a:r>
              <a:rPr lang="en-US" sz="1600" dirty="0" err="1"/>
              <a:t>metachronous</a:t>
            </a:r>
            <a:r>
              <a:rPr lang="en-US" sz="1600" dirty="0"/>
              <a:t> metastases received a first line systemic treatment for relapse, and 39 patients (32.5%) were included in a clinical trial. Eighty-one patients (67.5%) had local treatment of distant metastases. Median progression free survival (PFS) and overall survival (OS) were 5.5 (95% CI 4.6-6.4) and 20.5 months (95% CI 13.2-27.7) respectively for the overall group. In multivariate analysis, more than five metastases, time to first metastases &lt;24 months, were statistically significant negative prognostic factors for OS and PFS (P = .002, ≤.001 and P = .006, ≤.001, respectively). </a:t>
            </a:r>
            <a:r>
              <a:rPr lang="en-US" sz="1600" dirty="0">
                <a:solidFill>
                  <a:srgbClr val="FF0000"/>
                </a:solidFill>
              </a:rPr>
              <a:t>Surgery of metastases was associated with better prognosis on OS and PFS (P = .001 and .037, respectively). The presence of bone metastases was a negative prognostic factor on OS but not on PFS (P = .021</a:t>
            </a:r>
            <a:r>
              <a:rPr lang="en-US" sz="1600" dirty="0"/>
              <a:t>). In reference sarcoma centers, relapsed osteosarcoma patients with more than one metastasis commonly receive more than one line of systemic therapy, and are included in clinical trial if available.</a:t>
            </a:r>
          </a:p>
        </p:txBody>
      </p:sp>
    </p:spTree>
    <p:extLst>
      <p:ext uri="{BB962C8B-B14F-4D97-AF65-F5344CB8AC3E}">
        <p14:creationId xmlns:p14="http://schemas.microsoft.com/office/powerpoint/2010/main" val="19410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2656"/>
            <a:ext cx="47910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422301"/>
            <a:ext cx="871855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2102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32656"/>
            <a:ext cx="868203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03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08" y="260648"/>
            <a:ext cx="5917604" cy="636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93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77" y="188640"/>
            <a:ext cx="5491703" cy="65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810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" y="332656"/>
            <a:ext cx="79914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29" y="1772816"/>
            <a:ext cx="6680139" cy="492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302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3625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55" y="1115382"/>
            <a:ext cx="4318276" cy="5553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384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88640"/>
            <a:ext cx="81057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66850"/>
            <a:ext cx="822007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378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03" y="260648"/>
            <a:ext cx="86772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124744"/>
            <a:ext cx="7913687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2344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72" y="116632"/>
            <a:ext cx="528637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71" y="1588815"/>
            <a:ext cx="5045511" cy="50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385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2" y="1088090"/>
            <a:ext cx="8802979" cy="381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5817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2454175"/>
            <a:ext cx="703580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684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42973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67" y="285750"/>
            <a:ext cx="4376737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624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919288"/>
            <a:ext cx="8255000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822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6" y="260648"/>
            <a:ext cx="833437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810097"/>
            <a:ext cx="6731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051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46747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981200"/>
            <a:ext cx="74263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86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188640"/>
            <a:ext cx="58959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2560662"/>
            <a:ext cx="631666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19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3531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62932"/>
            <a:ext cx="5400600" cy="445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807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404664"/>
            <a:ext cx="67341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772816"/>
            <a:ext cx="780415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168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962025"/>
            <a:ext cx="6889750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69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7" y="1988840"/>
            <a:ext cx="9001640" cy="317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37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Πρόγνωση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Κλινικά χαρακτηριστικά</a:t>
            </a:r>
          </a:p>
          <a:p>
            <a:r>
              <a:rPr lang="el-GR" dirty="0" err="1" smtClean="0"/>
              <a:t>Ιστο</a:t>
            </a:r>
            <a:r>
              <a:rPr lang="el-GR" dirty="0" smtClean="0"/>
              <a:t>-παθολογικά χαρακτηριστικά</a:t>
            </a:r>
          </a:p>
          <a:p>
            <a:r>
              <a:rPr lang="el-GR" dirty="0" smtClean="0"/>
              <a:t>Γενετικά</a:t>
            </a:r>
          </a:p>
          <a:p>
            <a:r>
              <a:rPr lang="el-GR" dirty="0" smtClean="0"/>
              <a:t>Δεδομένα έκφρασης</a:t>
            </a:r>
          </a:p>
          <a:p>
            <a:r>
              <a:rPr lang="el-GR" dirty="0" err="1" smtClean="0"/>
              <a:t>Επιγενετική</a:t>
            </a:r>
            <a:r>
              <a:rPr lang="el-GR" dirty="0" smtClean="0"/>
              <a:t> </a:t>
            </a:r>
          </a:p>
          <a:p>
            <a:r>
              <a:rPr lang="el-GR" dirty="0" err="1" smtClean="0"/>
              <a:t>Πρωτεωμική</a:t>
            </a: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16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Tumor burden</a:t>
            </a:r>
          </a:p>
          <a:p>
            <a:r>
              <a:rPr lang="en-US" dirty="0" smtClean="0"/>
              <a:t>Presence of metastases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277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8" y="73484"/>
            <a:ext cx="8187382" cy="67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087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" y="188640"/>
            <a:ext cx="4144963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65679"/>
            <a:ext cx="5462311" cy="40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47231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401</Words>
  <Application>Microsoft Office PowerPoint</Application>
  <PresentationFormat>Προβολή στην οθόνη (4:3)</PresentationFormat>
  <Paragraphs>22</Paragraphs>
  <Slides>48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49" baseType="lpstr">
      <vt:lpstr>Θέμα του Office</vt:lpstr>
      <vt:lpstr>Σάρκωμα Ewing σταδιοποίηση και πρόγνωση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Πρόγνωση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Οστεοσάρκωμα σταδιοποίηση και πρόγνωση</vt:lpstr>
      <vt:lpstr>Πρόγνωση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Σάρκωμα Ewing σταδιοποίηση και πρόγνωση</dc:title>
  <dc:creator>Tasos Kyriazoglou</dc:creator>
  <cp:lastModifiedBy>Tasos Kyriazoglou</cp:lastModifiedBy>
  <cp:revision>15</cp:revision>
  <dcterms:created xsi:type="dcterms:W3CDTF">2022-01-11T14:38:44Z</dcterms:created>
  <dcterms:modified xsi:type="dcterms:W3CDTF">2022-01-11T17:49:39Z</dcterms:modified>
</cp:coreProperties>
</file>