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5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324" r:id="rId9"/>
    <p:sldId id="266" r:id="rId10"/>
    <p:sldId id="273" r:id="rId11"/>
    <p:sldId id="274" r:id="rId12"/>
    <p:sldId id="277" r:id="rId13"/>
    <p:sldId id="278" r:id="rId14"/>
    <p:sldId id="279" r:id="rId15"/>
    <p:sldId id="28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325" r:id="rId42"/>
    <p:sldId id="308" r:id="rId43"/>
    <p:sldId id="309" r:id="rId44"/>
    <p:sldId id="310" r:id="rId45"/>
    <p:sldId id="326" r:id="rId46"/>
    <p:sldId id="311" r:id="rId47"/>
    <p:sldId id="312" r:id="rId48"/>
    <p:sldId id="313" r:id="rId49"/>
    <p:sldId id="314" r:id="rId50"/>
    <p:sldId id="315" r:id="rId51"/>
    <p:sldId id="316" r:id="rId52"/>
    <p:sldId id="322" r:id="rId53"/>
    <p:sldId id="323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915B5-B02B-4C03-A77B-69243326FD46}" type="datetimeFigureOut">
              <a:rPr lang="el-GR" smtClean="0"/>
              <a:pPr/>
              <a:t>16/1/2026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CD34C-D31F-47AA-AF92-287525FD0B8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4333433"/>
            <a:ext cx="49551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16/1/2026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E6A9A-D97B-43C5-B294-E82950C9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CCF57-0584-492D-8537-7B79F3DD5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7710-CC4A-4699-B217-8141D594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C2A905B-05AE-4DA4-8C96-06B0DE9FD007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AC0D-BA76-4B45-8913-E863AFC0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41F71-FF56-4C97-8B16-D1D9E6AE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0588-F3E6-41E1-87DA-36D495158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1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685803"/>
            <a:ext cx="7704667" cy="175259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54C33C-4943-4613-9E06-113F6728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58063" y="6116640"/>
            <a:ext cx="8588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86068-CD36-408B-9D65-DAD3920D5B02}" type="datetimeFigureOut">
              <a:rPr lang="el-GR" altLang="el-GR"/>
              <a:pPr>
                <a:defRPr/>
              </a:pPr>
              <a:t>16/1/2026</a:t>
            </a:fld>
            <a:endParaRPr lang="el-GR" alt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E4590F-75F5-4653-B8B6-723C0D26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7550" y="6116640"/>
            <a:ext cx="531336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AB1833-AD6F-428D-8477-B17982A3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97C06-1BD3-45A9-9897-73F66304221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9607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380634"/>
            <a:ext cx="4142388" cy="60967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39864"/>
            <a:ext cx="665704" cy="9798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1119700"/>
            <a:ext cx="3636000" cy="484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51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2" y="4144996"/>
            <a:ext cx="1238537" cy="182300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0" y="3420920"/>
            <a:ext cx="1670713" cy="245889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3" y="2195064"/>
            <a:ext cx="1238537" cy="18229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496117"/>
            <a:ext cx="2001163" cy="294530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1" y="13252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53856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72;p5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6771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5773467"/>
            <a:ext cx="7433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6248742"/>
            <a:ext cx="624024" cy="609188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10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611560" y="1700808"/>
            <a:ext cx="7757532" cy="1546400"/>
          </a:xfrm>
        </p:spPr>
        <p:txBody>
          <a:bodyPr/>
          <a:lstStyle/>
          <a:p>
            <a:pPr algn="ctr"/>
            <a:r>
              <a:rPr lang="el-GR" dirty="0"/>
              <a:t>Διαγνωστική προσέγγιση </a:t>
            </a:r>
            <a:r>
              <a:rPr lang="el-GR" dirty="0" err="1"/>
              <a:t>μυοσκελετικών</a:t>
            </a:r>
            <a:r>
              <a:rPr lang="el-GR" dirty="0"/>
              <a:t> όγκων – συμβολή μοριακών μεθόδων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543600" y="544522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</a:rPr>
              <a:t>Π. Κορκολοπούλου</a:t>
            </a:r>
          </a:p>
          <a:p>
            <a:pPr algn="ctr"/>
            <a:r>
              <a:rPr lang="el-GR" sz="2400" b="1" dirty="0">
                <a:solidFill>
                  <a:schemeClr val="bg1"/>
                </a:solidFill>
              </a:rPr>
              <a:t>Α΄ </a:t>
            </a:r>
            <a:r>
              <a:rPr lang="el-GR" sz="2400" b="1" dirty="0" err="1">
                <a:solidFill>
                  <a:schemeClr val="bg1"/>
                </a:solidFill>
              </a:rPr>
              <a:t>Εργ</a:t>
            </a:r>
            <a:r>
              <a:rPr lang="el-GR" sz="2400" b="1" dirty="0">
                <a:solidFill>
                  <a:schemeClr val="bg1"/>
                </a:solidFill>
              </a:rPr>
              <a:t>. Παθ. Ανατομικής Ε.Κ.Π.Α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280"/>
            <a:ext cx="8136904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800" b="1" dirty="0">
                <a:ea typeface="+mn-ea"/>
                <a:cs typeface="+mn-cs"/>
              </a:rPr>
              <a:t>Ιστολογική διάγνωση όγκων μαλακών μορίων</a:t>
            </a:r>
            <a:endParaRPr lang="en-US" sz="2800" b="1" dirty="0">
              <a:ea typeface="+mn-ea"/>
              <a:cs typeface="+mn-cs"/>
            </a:endParaRPr>
          </a:p>
        </p:txBody>
      </p:sp>
      <p:sp>
        <p:nvSpPr>
          <p:cNvPr id="14" name="11 - TextBox">
            <a:extLst>
              <a:ext uri="{FF2B5EF4-FFF2-40B4-BE49-F238E27FC236}">
                <a16:creationId xmlns:a16="http://schemas.microsoft.com/office/drawing/2014/main" id="{3B39DDF2-0683-4F6F-9804-6291E98D9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334780"/>
            <a:ext cx="4355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Wei Ach Path Lab Med 2017,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Mod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BA62F6-BFC6-459A-8511-932F27D85852}"/>
              </a:ext>
            </a:extLst>
          </p:cNvPr>
          <p:cNvSpPr/>
          <p:nvPr/>
        </p:nvSpPr>
        <p:spPr>
          <a:xfrm>
            <a:off x="107504" y="1124745"/>
            <a:ext cx="3433922" cy="3375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Μορφολογικά (ιστολογικά πρότυπα, αγγειακό πρότυπο)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A46300-D04B-4A43-862C-27EFF9B26FBF}"/>
              </a:ext>
            </a:extLst>
          </p:cNvPr>
          <p:cNvSpPr/>
          <p:nvPr/>
        </p:nvSpPr>
        <p:spPr>
          <a:xfrm>
            <a:off x="3541426" y="1124744"/>
            <a:ext cx="3334830" cy="309634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Ανοσοϊστοχημεία  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F1BF08-E729-49B7-9FF1-89B18613E463}"/>
              </a:ext>
            </a:extLst>
          </p:cNvPr>
          <p:cNvSpPr/>
          <p:nvPr/>
        </p:nvSpPr>
        <p:spPr>
          <a:xfrm>
            <a:off x="3779912" y="4293096"/>
            <a:ext cx="2596385" cy="238756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Μοριακή Βιολογία</a:t>
            </a:r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16E059-986A-4023-A9BB-EF4409FF7BB5}"/>
              </a:ext>
            </a:extLst>
          </p:cNvPr>
          <p:cNvSpPr txBox="1"/>
          <p:nvPr/>
        </p:nvSpPr>
        <p:spPr>
          <a:xfrm>
            <a:off x="251520" y="2915975"/>
            <a:ext cx="144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Κυτταρική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μορφολογία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8385A-B535-457E-9C8F-A8FABB838477}"/>
              </a:ext>
            </a:extLst>
          </p:cNvPr>
          <p:cNvSpPr txBox="1"/>
          <p:nvPr/>
        </p:nvSpPr>
        <p:spPr>
          <a:xfrm>
            <a:off x="1043608" y="4068103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Υπόστρωμα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915C10-5B43-43E2-B3D2-35C427724126}"/>
              </a:ext>
            </a:extLst>
          </p:cNvPr>
          <p:cNvSpPr txBox="1"/>
          <p:nvPr/>
        </p:nvSpPr>
        <p:spPr>
          <a:xfrm>
            <a:off x="1907704" y="2987983"/>
            <a:ext cx="158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Αρχιτεκτονική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9C7CFD-F3BC-4D91-A700-1C1FF17DD01E}"/>
              </a:ext>
            </a:extLst>
          </p:cNvPr>
          <p:cNvSpPr txBox="1"/>
          <p:nvPr/>
        </p:nvSpPr>
        <p:spPr>
          <a:xfrm>
            <a:off x="3779912" y="2348880"/>
            <a:ext cx="1440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Δείκτες γραμμής </a:t>
            </a:r>
            <a:r>
              <a:rPr lang="el-GR" dirty="0" err="1">
                <a:solidFill>
                  <a:schemeClr val="bg1"/>
                </a:solidFill>
              </a:rPr>
              <a:t>διαφοροποί</a:t>
            </a:r>
            <a:r>
              <a:rPr lang="el-GR" dirty="0">
                <a:solidFill>
                  <a:schemeClr val="bg1"/>
                </a:solidFill>
              </a:rPr>
              <a:t>-</a:t>
            </a:r>
            <a:r>
              <a:rPr lang="el-GR" dirty="0" err="1">
                <a:solidFill>
                  <a:schemeClr val="bg1"/>
                </a:solidFill>
              </a:rPr>
              <a:t>ησης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B1E797-5B41-41A4-A7DC-D5C3F0980F90}"/>
              </a:ext>
            </a:extLst>
          </p:cNvPr>
          <p:cNvSpPr txBox="1"/>
          <p:nvPr/>
        </p:nvSpPr>
        <p:spPr>
          <a:xfrm>
            <a:off x="5076056" y="2420888"/>
            <a:ext cx="1568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Δείκτες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σχετιζόμενοι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με</a:t>
            </a:r>
            <a:r>
              <a:rPr lang="el-GR" b="1" dirty="0">
                <a:solidFill>
                  <a:schemeClr val="bg1"/>
                </a:solidFill>
              </a:rPr>
              <a:t> μοριακές ανωμαλίες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9B14D2-9C06-4B3C-BF32-0BE93CF4583E}"/>
              </a:ext>
            </a:extLst>
          </p:cNvPr>
          <p:cNvSpPr txBox="1"/>
          <p:nvPr/>
        </p:nvSpPr>
        <p:spPr>
          <a:xfrm>
            <a:off x="3635896" y="5445224"/>
            <a:ext cx="10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FISH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375956-F520-443A-99E0-CCE788F23848}"/>
              </a:ext>
            </a:extLst>
          </p:cNvPr>
          <p:cNvSpPr txBox="1"/>
          <p:nvPr/>
        </p:nvSpPr>
        <p:spPr>
          <a:xfrm>
            <a:off x="4572000" y="5805264"/>
            <a:ext cx="10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RT-PCR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DAF2B3-84E4-4C41-9AB1-8EDEFD9EF8EF}"/>
              </a:ext>
            </a:extLst>
          </p:cNvPr>
          <p:cNvSpPr txBox="1"/>
          <p:nvPr/>
        </p:nvSpPr>
        <p:spPr>
          <a:xfrm>
            <a:off x="5292080" y="5373216"/>
            <a:ext cx="1076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NGS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9" name="Arrow: Bent 38">
            <a:extLst>
              <a:ext uri="{FF2B5EF4-FFF2-40B4-BE49-F238E27FC236}">
                <a16:creationId xmlns:a16="http://schemas.microsoft.com/office/drawing/2014/main" id="{35370C05-C7E5-4DB6-BCF4-9EA862558CE1}"/>
              </a:ext>
            </a:extLst>
          </p:cNvPr>
          <p:cNvSpPr/>
          <p:nvPr/>
        </p:nvSpPr>
        <p:spPr>
          <a:xfrm rot="5400000">
            <a:off x="3032015" y="3528825"/>
            <a:ext cx="1368152" cy="1312519"/>
          </a:xfrm>
          <a:prstGeom prst="bentArrow">
            <a:avLst>
              <a:gd name="adj1" fmla="val 10150"/>
              <a:gd name="adj2" fmla="val 9972"/>
              <a:gd name="adj3" fmla="val 14038"/>
              <a:gd name="adj4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B454EB42-2773-4CB2-94AF-6B5D1B834998}"/>
              </a:ext>
            </a:extLst>
          </p:cNvPr>
          <p:cNvSpPr/>
          <p:nvPr/>
        </p:nvSpPr>
        <p:spPr>
          <a:xfrm rot="5400000">
            <a:off x="3232757" y="3112059"/>
            <a:ext cx="321302" cy="955184"/>
          </a:xfrm>
          <a:prstGeom prst="upArrow">
            <a:avLst>
              <a:gd name="adj1" fmla="val 50000"/>
              <a:gd name="adj2" fmla="val 7386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B81C5E8-D0F0-41E3-AD26-A31CE8809430}"/>
              </a:ext>
            </a:extLst>
          </p:cNvPr>
          <p:cNvCxnSpPr>
            <a:endCxn id="20" idx="0"/>
          </p:cNvCxnSpPr>
          <p:nvPr/>
        </p:nvCxnSpPr>
        <p:spPr>
          <a:xfrm flipH="1">
            <a:off x="971600" y="2556116"/>
            <a:ext cx="356186" cy="3598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D813DFA-870B-4DB2-9A16-F2A0E245FF9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835696" y="2555935"/>
            <a:ext cx="0" cy="15121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1347E3C-DED6-4395-AA21-F65C241638C7}"/>
              </a:ext>
            </a:extLst>
          </p:cNvPr>
          <p:cNvCxnSpPr>
            <a:cxnSpLocks/>
          </p:cNvCxnSpPr>
          <p:nvPr/>
        </p:nvCxnSpPr>
        <p:spPr>
          <a:xfrm>
            <a:off x="2411760" y="2555935"/>
            <a:ext cx="545136" cy="40741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5C2324B-4D1B-4FE7-8803-C34AA568D51D}"/>
              </a:ext>
            </a:extLst>
          </p:cNvPr>
          <p:cNvCxnSpPr/>
          <p:nvPr/>
        </p:nvCxnSpPr>
        <p:spPr>
          <a:xfrm flipH="1">
            <a:off x="4572000" y="1916832"/>
            <a:ext cx="250100" cy="432048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83130A0-F0DB-485D-95B9-2C70C7F09B87}"/>
              </a:ext>
            </a:extLst>
          </p:cNvPr>
          <p:cNvCxnSpPr>
            <a:cxnSpLocks/>
          </p:cNvCxnSpPr>
          <p:nvPr/>
        </p:nvCxnSpPr>
        <p:spPr>
          <a:xfrm>
            <a:off x="6012160" y="1844824"/>
            <a:ext cx="0" cy="57606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4D8F6E-DBC0-4893-BD9D-3EC8A6C79369}"/>
              </a:ext>
            </a:extLst>
          </p:cNvPr>
          <p:cNvCxnSpPr>
            <a:cxnSpLocks/>
          </p:cNvCxnSpPr>
          <p:nvPr/>
        </p:nvCxnSpPr>
        <p:spPr>
          <a:xfrm flipH="1">
            <a:off x="4355976" y="5157192"/>
            <a:ext cx="435845" cy="287163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E85A828-CC20-4BBD-ABCD-3D421FFF47BF}"/>
              </a:ext>
            </a:extLst>
          </p:cNvPr>
          <p:cNvCxnSpPr>
            <a:cxnSpLocks/>
          </p:cNvCxnSpPr>
          <p:nvPr/>
        </p:nvCxnSpPr>
        <p:spPr>
          <a:xfrm>
            <a:off x="5076056" y="5085184"/>
            <a:ext cx="0" cy="696954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ED9A32-9367-42A8-9CB6-3756175659C7}"/>
              </a:ext>
            </a:extLst>
          </p:cNvPr>
          <p:cNvCxnSpPr>
            <a:cxnSpLocks/>
          </p:cNvCxnSpPr>
          <p:nvPr/>
        </p:nvCxnSpPr>
        <p:spPr>
          <a:xfrm>
            <a:off x="5508104" y="5085184"/>
            <a:ext cx="452128" cy="287163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8FE06617-5576-4548-B878-3C679719CD93}"/>
              </a:ext>
            </a:extLst>
          </p:cNvPr>
          <p:cNvSpPr/>
          <p:nvPr/>
        </p:nvSpPr>
        <p:spPr>
          <a:xfrm>
            <a:off x="6948264" y="1700808"/>
            <a:ext cx="2016224" cy="2160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l-GR" b="1" dirty="0"/>
              <a:t>Κλινικές πληροφορίες </a:t>
            </a:r>
          </a:p>
          <a:p>
            <a:pPr marL="285750" indent="-285750" algn="ctr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l-GR" b="1" dirty="0"/>
              <a:t>Απεικονιστικά ευρήματα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865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4499992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000" b="1" dirty="0"/>
              <a:t>Μορφολογικά πρότυπα </a:t>
            </a:r>
            <a:br>
              <a:rPr lang="el-GR" sz="2000" b="1" dirty="0"/>
            </a:br>
            <a:r>
              <a:rPr lang="el-GR" sz="2000" b="1" dirty="0"/>
              <a:t>Κυτταρική μορφολογία</a:t>
            </a:r>
            <a:endParaRPr lang="en-US" sz="20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" y="2063676"/>
            <a:ext cx="4716016" cy="3237532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Επιθηλιοειδής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Ατρακτοκυτταρική 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 err="1"/>
              <a:t>Στρογγυλοκυτταρική</a:t>
            </a:r>
            <a:endParaRPr lang="el-GR" sz="1800" b="1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Πλειόμορφη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 err="1"/>
              <a:t>Λιποκυτταρική</a:t>
            </a:r>
            <a:endParaRPr lang="el-GR" sz="1800" b="1" dirty="0"/>
          </a:p>
          <a:p>
            <a:endParaRPr lang="el-GR" sz="1800" dirty="0"/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5" name="11 - TextBox">
            <a:extLst>
              <a:ext uri="{FF2B5EF4-FFF2-40B4-BE49-F238E27FC236}">
                <a16:creationId xmlns:a16="http://schemas.microsoft.com/office/drawing/2014/main" id="{1A938E40-8EE0-4E3B-AABD-B8124740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728" y="6550224"/>
            <a:ext cx="2543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</a:t>
            </a:r>
            <a:r>
              <a:rPr lang="el-GR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2A1C841-6EF8-4AC7-B6CC-EF28FCAE783B}"/>
              </a:ext>
            </a:extLst>
          </p:cNvPr>
          <p:cNvSpPr/>
          <p:nvPr/>
        </p:nvSpPr>
        <p:spPr>
          <a:xfrm>
            <a:off x="2555776" y="2132855"/>
            <a:ext cx="359602" cy="1152128"/>
          </a:xfrm>
          <a:prstGeom prst="rightBrace">
            <a:avLst>
              <a:gd name="adj1" fmla="val 8333"/>
              <a:gd name="adj2" fmla="val 2169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01110D-3B6C-4810-AC0C-04838511E4AE}"/>
              </a:ext>
            </a:extLst>
          </p:cNvPr>
          <p:cNvSpPr/>
          <p:nvPr/>
        </p:nvSpPr>
        <p:spPr>
          <a:xfrm>
            <a:off x="3131840" y="1916831"/>
            <a:ext cx="14243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Διαφορική διάγνωση</a:t>
            </a:r>
          </a:p>
          <a:p>
            <a:pPr algn="ctr"/>
            <a:r>
              <a:rPr lang="el-GR" b="1" dirty="0"/>
              <a:t>καρκίνωμα, μελάνωμα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A888E-16F7-4F09-91FB-541B52DFD3DC}"/>
              </a:ext>
            </a:extLst>
          </p:cNvPr>
          <p:cNvSpPr/>
          <p:nvPr/>
        </p:nvSpPr>
        <p:spPr>
          <a:xfrm>
            <a:off x="2879873" y="3428999"/>
            <a:ext cx="176413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Νεόπλασμα (</a:t>
            </a:r>
            <a:r>
              <a:rPr lang="el-GR" b="1" dirty="0" err="1"/>
              <a:t>λεμφοαιμο</a:t>
            </a:r>
            <a:r>
              <a:rPr lang="el-GR" b="1" dirty="0"/>
              <a:t>-ποιητικού ιστού)</a:t>
            </a:r>
            <a:endParaRPr lang="en-US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AD1279-B89D-45E1-9B4E-5532FFF168E0}"/>
              </a:ext>
            </a:extLst>
          </p:cNvPr>
          <p:cNvCxnSpPr>
            <a:cxnSpLocks/>
          </p:cNvCxnSpPr>
          <p:nvPr/>
        </p:nvCxnSpPr>
        <p:spPr>
          <a:xfrm>
            <a:off x="2339752" y="2204864"/>
            <a:ext cx="720080" cy="13681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FA25FD-5115-4810-8776-0FD19E356C8A}"/>
              </a:ext>
            </a:extLst>
          </p:cNvPr>
          <p:cNvCxnSpPr>
            <a:cxnSpLocks/>
          </p:cNvCxnSpPr>
          <p:nvPr/>
        </p:nvCxnSpPr>
        <p:spPr>
          <a:xfrm>
            <a:off x="2555776" y="2996951"/>
            <a:ext cx="504056" cy="64807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8E884A-BC05-4F72-9B94-488DFA3F2EF3}"/>
              </a:ext>
            </a:extLst>
          </p:cNvPr>
          <p:cNvCxnSpPr>
            <a:cxnSpLocks/>
          </p:cNvCxnSpPr>
          <p:nvPr/>
        </p:nvCxnSpPr>
        <p:spPr>
          <a:xfrm>
            <a:off x="1763688" y="3212975"/>
            <a:ext cx="1296144" cy="50405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7" name="Picture 16" descr="A picture containing pizza, purple, sitting, food&#10;&#10;Description automatically generated">
            <a:extLst>
              <a:ext uri="{FF2B5EF4-FFF2-40B4-BE49-F238E27FC236}">
                <a16:creationId xmlns:a16="http://schemas.microsoft.com/office/drawing/2014/main" id="{835D4AE5-E889-49D8-9629-F5A618425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02" y="451743"/>
            <a:ext cx="2162337" cy="2883116"/>
          </a:xfrm>
          <a:prstGeom prst="rect">
            <a:avLst/>
          </a:prstGeom>
        </p:spPr>
      </p:pic>
      <p:pic>
        <p:nvPicPr>
          <p:cNvPr id="20" name="Picture 19" descr="A picture containing table, sitting, plate, large&#10;&#10;Description automatically generated">
            <a:extLst>
              <a:ext uri="{FF2B5EF4-FFF2-40B4-BE49-F238E27FC236}">
                <a16:creationId xmlns:a16="http://schemas.microsoft.com/office/drawing/2014/main" id="{F1A0CD7B-A7AC-44CE-A7B3-244F9AAF6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2" y="451743"/>
            <a:ext cx="2162337" cy="2883116"/>
          </a:xfrm>
          <a:prstGeom prst="rect">
            <a:avLst/>
          </a:prstGeom>
        </p:spPr>
      </p:pic>
      <p:pic>
        <p:nvPicPr>
          <p:cNvPr id="22" name="Picture 21" descr="A close up of a pizza&#10;&#10;Description automatically generated">
            <a:extLst>
              <a:ext uri="{FF2B5EF4-FFF2-40B4-BE49-F238E27FC236}">
                <a16:creationId xmlns:a16="http://schemas.microsoft.com/office/drawing/2014/main" id="{E419E697-E04D-48AB-8BF6-952B84AA4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02" y="3739228"/>
            <a:ext cx="2162337" cy="2883116"/>
          </a:xfrm>
          <a:prstGeom prst="rect">
            <a:avLst/>
          </a:prstGeom>
        </p:spPr>
      </p:pic>
      <p:pic>
        <p:nvPicPr>
          <p:cNvPr id="24" name="Picture 23" descr="A picture containing indoor, elephant, large, old&#10;&#10;Description automatically generated">
            <a:extLst>
              <a:ext uri="{FF2B5EF4-FFF2-40B4-BE49-F238E27FC236}">
                <a16:creationId xmlns:a16="http://schemas.microsoft.com/office/drawing/2014/main" id="{A7B4BB1C-9CCD-4126-AEF8-6DBCD2B3F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2" y="3739228"/>
            <a:ext cx="2162337" cy="28831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0B0E477-C19C-4728-ACC4-E65650631315}"/>
              </a:ext>
            </a:extLst>
          </p:cNvPr>
          <p:cNvSpPr/>
          <p:nvPr/>
        </p:nvSpPr>
        <p:spPr>
          <a:xfrm>
            <a:off x="5054982" y="235657"/>
            <a:ext cx="1605249" cy="529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Spindle Cell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D783DC-6F39-435E-8E31-3F1867BABEE1}"/>
              </a:ext>
            </a:extLst>
          </p:cNvPr>
          <p:cNvSpPr/>
          <p:nvPr/>
        </p:nvSpPr>
        <p:spPr>
          <a:xfrm>
            <a:off x="7312472" y="235657"/>
            <a:ext cx="1424376" cy="333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Epithelioid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C0B5CE-F1C0-408A-B1DA-777CCA368E04}"/>
              </a:ext>
            </a:extLst>
          </p:cNvPr>
          <p:cNvSpPr/>
          <p:nvPr/>
        </p:nvSpPr>
        <p:spPr>
          <a:xfrm>
            <a:off x="5054982" y="3527299"/>
            <a:ext cx="1605250" cy="549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Pleomorphic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23A928-5BD0-48B6-B56E-695B6469DA0D}"/>
              </a:ext>
            </a:extLst>
          </p:cNvPr>
          <p:cNvSpPr/>
          <p:nvPr/>
        </p:nvSpPr>
        <p:spPr>
          <a:xfrm>
            <a:off x="7312472" y="3527299"/>
            <a:ext cx="1424376" cy="333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Round Cell</a:t>
            </a:r>
          </a:p>
        </p:txBody>
      </p:sp>
    </p:spTree>
    <p:extLst>
      <p:ext uri="{BB962C8B-B14F-4D97-AF65-F5344CB8AC3E}">
        <p14:creationId xmlns:p14="http://schemas.microsoft.com/office/powerpoint/2010/main" val="944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889244" cy="528400"/>
          </a:xfrm>
        </p:spPr>
        <p:txBody>
          <a:bodyPr/>
          <a:lstStyle/>
          <a:p>
            <a:pPr algn="ctr"/>
            <a:r>
              <a:rPr lang="el-GR" dirty="0"/>
              <a:t>Μοριακή μελέτη των </a:t>
            </a:r>
            <a:r>
              <a:rPr lang="el-GR" dirty="0" err="1"/>
              <a:t>μυοσκελετικών</a:t>
            </a:r>
            <a:r>
              <a:rPr lang="el-GR" dirty="0"/>
              <a:t> όγκων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539552" y="1340768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r>
              <a:rPr lang="el-GR" dirty="0"/>
              <a:t> </a:t>
            </a:r>
            <a:r>
              <a:rPr lang="el-GR" b="1" dirty="0"/>
              <a:t>Ακριβής ορισμός νοσολογικών οντοτήτων </a:t>
            </a:r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r>
              <a:rPr lang="el-GR" b="1" dirty="0"/>
              <a:t>Βελτίωση διαγνωστικής ακρίβειας</a:t>
            </a:r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r>
              <a:rPr lang="el-GR" b="1" dirty="0"/>
              <a:t>Ταυτοποίηση μοριακών προβλεπτικών και προγνωστικών δεικτών</a:t>
            </a:r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endParaRPr lang="el-GR" b="1" dirty="0"/>
          </a:p>
          <a:p>
            <a:pPr>
              <a:buClr>
                <a:schemeClr val="accent1"/>
              </a:buClr>
              <a:buSzPct val="130000"/>
              <a:buFont typeface="Wingdings" pitchFamily="2" charset="2"/>
              <a:buChar char="ü"/>
            </a:pPr>
            <a:r>
              <a:rPr lang="el-GR" b="1" dirty="0"/>
              <a:t>Ανάδειξη και επικύρωση θεραπευτικών μοριακών στόχων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004048" y="1988840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>
                <a:solidFill>
                  <a:schemeClr val="accent1"/>
                </a:solidFill>
              </a:rPr>
              <a:t>Διάκριση ειδικών τύπων σαρκωμάτων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>
                <a:solidFill>
                  <a:schemeClr val="accent1"/>
                </a:solidFill>
              </a:rPr>
              <a:t>Υποστήριξη διάγνωσης σε ασυνήθιστες θέσεις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>
                <a:solidFill>
                  <a:schemeClr val="accent1"/>
                </a:solidFill>
              </a:rPr>
              <a:t>Διάκριση σαρκωμάτων από καλοήθεις αλλοιώσεις </a:t>
            </a:r>
          </a:p>
        </p:txBody>
      </p:sp>
      <p:sp>
        <p:nvSpPr>
          <p:cNvPr id="5" name="4 - Δεξιό άγκιστρο"/>
          <p:cNvSpPr/>
          <p:nvPr/>
        </p:nvSpPr>
        <p:spPr>
          <a:xfrm rot="10800000">
            <a:off x="4644008" y="2060848"/>
            <a:ext cx="504056" cy="22322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38338" y="1762125"/>
            <a:ext cx="7205662" cy="4649788"/>
          </a:xfrm>
        </p:spPr>
        <p:txBody>
          <a:bodyPr/>
          <a:lstStyle/>
          <a:p>
            <a:r>
              <a:rPr lang="el-GR" sz="1800" dirty="0"/>
              <a:t>η</a:t>
            </a:r>
          </a:p>
          <a:p>
            <a:endParaRPr lang="el-GR" sz="1800" dirty="0"/>
          </a:p>
          <a:p>
            <a:endParaRPr lang="el-GR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4BE55F-4DD0-42FA-97E8-22BDBA69A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-24000"/>
          </a:blip>
          <a:stretch>
            <a:fillRect/>
          </a:stretch>
        </p:blipFill>
        <p:spPr>
          <a:xfrm>
            <a:off x="179512" y="764704"/>
            <a:ext cx="4714161" cy="2784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11 - TextBox">
            <a:extLst>
              <a:ext uri="{FF2B5EF4-FFF2-40B4-BE49-F238E27FC236}">
                <a16:creationId xmlns:a16="http://schemas.microsoft.com/office/drawing/2014/main" id="{1A938E40-8EE0-4E3B-AABD-B8124740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573016"/>
            <a:ext cx="29613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Mod Pathol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20990-BA3D-4D31-A73B-CED2805D0E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610" y="1039455"/>
            <a:ext cx="4202885" cy="5348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B7731-406F-47CC-A206-DF17561367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610" y="718777"/>
            <a:ext cx="4163746" cy="270644"/>
          </a:xfrm>
          <a:prstGeom prst="rect">
            <a:avLst/>
          </a:prstGeom>
        </p:spPr>
      </p:pic>
      <p:sp>
        <p:nvSpPr>
          <p:cNvPr id="13" name="11 - TextBox">
            <a:extLst>
              <a:ext uri="{FF2B5EF4-FFF2-40B4-BE49-F238E27FC236}">
                <a16:creationId xmlns:a16="http://schemas.microsoft.com/office/drawing/2014/main" id="{C28652CD-0EA4-4964-B897-7CCFD4183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933" y="6550223"/>
            <a:ext cx="2611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Sugita J </a:t>
            </a: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Orthop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Sci 2017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786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/>
              <a:t>Κανόνες </a:t>
            </a:r>
            <a:r>
              <a:rPr lang="el-GR" sz="2400" b="1" dirty="0" err="1"/>
              <a:t>ανοσοϊστοχημικής</a:t>
            </a:r>
            <a:r>
              <a:rPr lang="el-GR" sz="2400" b="1" dirty="0"/>
              <a:t> και μοριακής διερεύνησης σαρκωμάτων μαλακών μορίων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7544" y="1268760"/>
            <a:ext cx="3635896" cy="4649787"/>
          </a:xfrm>
        </p:spPr>
        <p:txBody>
          <a:bodyPr/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Αξιολόγηση μορφολογικών προτύπων </a:t>
            </a:r>
            <a:r>
              <a:rPr lang="el-GR" sz="1800" b="1" dirty="0">
                <a:sym typeface="Wingdings" panose="05000000000000000000" pitchFamily="2" charset="2"/>
              </a:rPr>
              <a:t> Διαφορική διάγνωση</a:t>
            </a:r>
            <a:endParaRPr lang="el-GR" sz="1800" b="1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solidFill>
                  <a:schemeClr val="accent1"/>
                </a:solidFill>
              </a:rPr>
              <a:t>Ανοσοϊστοχημική διερεύνηση ανάλογη της μορφολογίας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l-GR" sz="1600" dirty="0"/>
              <a:t>Διάκριση μεταξύ μορφολογικά παρόμοιων όγκων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l-GR" sz="1600" dirty="0"/>
              <a:t>Επιβεβαίωση ιστολογικής εικόνας, κυρίως σε σπάνιους όγκους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l-GR" sz="1600" dirty="0"/>
              <a:t>Υποστήριξη διάγνωσης όγκου σε ασυνήθιστη θέση ή ηλικία</a:t>
            </a:r>
          </a:p>
          <a:p>
            <a:endParaRPr lang="el-GR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A4DBFC-DA07-4317-A120-D75C05A1A4FD}"/>
              </a:ext>
            </a:extLst>
          </p:cNvPr>
          <p:cNvSpPr txBox="1">
            <a:spLocks/>
          </p:cNvSpPr>
          <p:nvPr/>
        </p:nvSpPr>
        <p:spPr bwMode="auto">
          <a:xfrm>
            <a:off x="4499992" y="2000088"/>
            <a:ext cx="4257305" cy="423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Περιορισμένο</a:t>
            </a:r>
            <a:r>
              <a:rPr lang="el-GR" sz="1600" dirty="0"/>
              <a:t> βιοπτικό </a:t>
            </a:r>
            <a:r>
              <a:rPr lang="el-GR" sz="1600" b="1" dirty="0"/>
              <a:t>υλικό</a:t>
            </a:r>
            <a:r>
              <a:rPr lang="el-GR" sz="1600" dirty="0"/>
              <a:t> (ποσοτικά και ποιοτικά)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Ασυνήθης μορφολογία</a:t>
            </a:r>
            <a:r>
              <a:rPr lang="el-GR" sz="1600" dirty="0"/>
              <a:t>, μη συμβατή </a:t>
            </a:r>
            <a:r>
              <a:rPr lang="el-GR" sz="1600" b="1" dirty="0"/>
              <a:t>ανοσοϊστοχημεία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Μη χαρακτηριστική ηλικία ασθενούς – εντόπιση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Απαραίτητη για </a:t>
            </a:r>
            <a:r>
              <a:rPr lang="el-GR" sz="1600" b="1" dirty="0"/>
              <a:t>θεραπευτικό πρωτόκολλο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Χρήσιμη για </a:t>
            </a:r>
            <a:r>
              <a:rPr lang="el-GR" sz="1600" b="1" dirty="0"/>
              <a:t>προγνωστική/προβλεπτική </a:t>
            </a:r>
            <a:r>
              <a:rPr lang="el-GR" sz="1600" dirty="0"/>
              <a:t>πληροφορία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Σπάνιος</a:t>
            </a:r>
            <a:r>
              <a:rPr lang="el-GR" sz="1600" dirty="0"/>
              <a:t> </a:t>
            </a:r>
            <a:r>
              <a:rPr lang="el-GR" sz="1600" b="1" dirty="0"/>
              <a:t>τύπος </a:t>
            </a:r>
            <a:r>
              <a:rPr lang="el-GR" sz="1600" dirty="0"/>
              <a:t>όγκου</a:t>
            </a:r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5" name="11 - TextBox">
            <a:extLst>
              <a:ext uri="{FF2B5EF4-FFF2-40B4-BE49-F238E27FC236}">
                <a16:creationId xmlns:a16="http://schemas.microsoft.com/office/drawing/2014/main" id="{7E459934-9274-4299-9D17-3A9B91B68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577607"/>
            <a:ext cx="3779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Practical Soft Tissue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4499992" y="1340768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>
              <a:buClr>
                <a:schemeClr val="accent1">
                  <a:lumMod val="75000"/>
                </a:schemeClr>
              </a:buClr>
              <a:buSzPct val="103000"/>
              <a:buFont typeface="Arial" pitchFamily="34" charset="0"/>
              <a:buChar char="•"/>
            </a:pPr>
            <a:r>
              <a:rPr lang="el-GR" b="1" dirty="0"/>
              <a:t> </a:t>
            </a:r>
            <a:r>
              <a:rPr lang="el-GR" b="1" dirty="0">
                <a:solidFill>
                  <a:schemeClr val="accent1"/>
                </a:solidFill>
              </a:rPr>
              <a:t>Ενδείξεις μοριακής διερεύνησης</a:t>
            </a:r>
          </a:p>
        </p:txBody>
      </p:sp>
    </p:spTree>
    <p:extLst>
      <p:ext uri="{BB962C8B-B14F-4D97-AF65-F5344CB8AC3E}">
        <p14:creationId xmlns:p14="http://schemas.microsoft.com/office/powerpoint/2010/main" val="28905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esentation NGS\Καταγραφ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80975"/>
            <a:ext cx="9608678" cy="4377025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010500" cy="5284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l-GR" sz="3600" b="1" dirty="0"/>
              <a:t>Μοριακή Διερεύνηση </a:t>
            </a:r>
            <a:r>
              <a:rPr lang="el-GR" sz="3600" b="1" dirty="0" err="1"/>
              <a:t>Μυοσκελετικών</a:t>
            </a:r>
            <a:r>
              <a:rPr lang="el-GR" sz="3600" b="1" dirty="0"/>
              <a:t> όγκων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621853" y="1124744"/>
            <a:ext cx="4094163" cy="1412875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dirty="0">
                <a:uFill>
                  <a:solidFill>
                    <a:srgbClr val="FF0000"/>
                  </a:solidFill>
                </a:uFill>
              </a:rPr>
              <a:t>&gt;50% όγκων μαλακών μορίων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dirty="0">
                <a:uFill>
                  <a:solidFill>
                    <a:srgbClr val="FF0000"/>
                  </a:solidFill>
                </a:uFill>
              </a:rPr>
              <a:t>25% οστικών όγκων </a:t>
            </a:r>
          </a:p>
        </p:txBody>
      </p:sp>
      <p:sp>
        <p:nvSpPr>
          <p:cNvPr id="4" name="3 - Δεξιό άγκιστρο"/>
          <p:cNvSpPr/>
          <p:nvPr/>
        </p:nvSpPr>
        <p:spPr>
          <a:xfrm>
            <a:off x="4644008" y="1124744"/>
            <a:ext cx="449705" cy="122413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5292080" y="1268760"/>
            <a:ext cx="3665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uFill>
                  <a:solidFill>
                    <a:srgbClr val="FF0000"/>
                  </a:solidFill>
                </a:uFill>
              </a:rPr>
              <a:t>Υποτροπιάζουσες Μοριακές ανωμαλίες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724128" y="6550223"/>
            <a:ext cx="403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Groiseberg</a:t>
            </a:r>
            <a:r>
              <a:rPr lang="en-US" sz="1400" b="1" i="1" dirty="0">
                <a:solidFill>
                  <a:schemeClr val="accent1"/>
                </a:solidFill>
              </a:rPr>
              <a:t>, Curt  Oncology Report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848872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>
                <a:ea typeface="+mn-ea"/>
                <a:cs typeface="+mn-cs"/>
              </a:rPr>
              <a:t>Γενετική ταξινόμηση σαρκωμάτων μαλακών μορίων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6814" y="764704"/>
            <a:ext cx="3513138" cy="4649787"/>
          </a:xfrm>
        </p:spPr>
        <p:txBody>
          <a:bodyPr/>
          <a:lstStyle/>
          <a:p>
            <a:pPr marL="0" indent="0">
              <a:buNone/>
            </a:pPr>
            <a:r>
              <a:rPr lang="el-GR" sz="1800" b="1" dirty="0"/>
              <a:t>Σαρκώματα με σύνθετες </a:t>
            </a:r>
            <a:r>
              <a:rPr lang="el-GR" sz="1800" b="1" dirty="0" err="1"/>
              <a:t>κυτταρογενετικές</a:t>
            </a:r>
            <a:r>
              <a:rPr lang="el-GR" sz="1800" b="1" dirty="0"/>
              <a:t> αλλοιώσεις *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Αγγειοσάρκωμα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Λειομυοσάρκωμα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sz="1800" dirty="0"/>
              <a:t>MPNST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Πλειόμορφο </a:t>
            </a:r>
            <a:r>
              <a:rPr lang="el-GR" sz="1800" dirty="0" err="1"/>
              <a:t>λιποσάρκωμα</a:t>
            </a:r>
            <a:endParaRPr lang="el-GR" sz="1800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Πλειόμορφο </a:t>
            </a:r>
            <a:r>
              <a:rPr lang="el-GR" sz="1800" dirty="0" err="1"/>
              <a:t>ραβδομυοσάρκωμα</a:t>
            </a:r>
            <a:endParaRPr lang="el-GR" sz="1800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Αδιαφοροποίητο πλειόμορφο σάρκωμα</a:t>
            </a:r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026F67-1282-4F93-83C5-97A361D9B2BC}"/>
              </a:ext>
            </a:extLst>
          </p:cNvPr>
          <p:cNvSpPr txBox="1">
            <a:spLocks/>
          </p:cNvSpPr>
          <p:nvPr/>
        </p:nvSpPr>
        <p:spPr bwMode="auto">
          <a:xfrm>
            <a:off x="4756639" y="1299389"/>
            <a:ext cx="4496762" cy="464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b="1" dirty="0"/>
              <a:t>Σαρκώματα μαλακών μορίων με διαμεταθέσεις* (~25%)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Κυψελιδικό σάρκωμα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 err="1"/>
              <a:t>Διαυγοκυτταρικό</a:t>
            </a:r>
            <a:r>
              <a:rPr lang="el-GR" sz="1600" dirty="0"/>
              <a:t> σάρκωμα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 err="1"/>
              <a:t>Δεσμοπλαστικός</a:t>
            </a:r>
            <a:r>
              <a:rPr lang="el-GR" sz="1600" dirty="0"/>
              <a:t> </a:t>
            </a:r>
            <a:r>
              <a:rPr lang="el-GR" sz="1600" dirty="0" err="1"/>
              <a:t>μικροστρογγυλοκυτταρικός</a:t>
            </a:r>
            <a:r>
              <a:rPr lang="el-GR" sz="1600" dirty="0"/>
              <a:t> όγκος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Σάρκωμα </a:t>
            </a:r>
            <a:r>
              <a:rPr lang="en-US" sz="1600" b="1" dirty="0"/>
              <a:t>Ewing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Συνοβιακό σάρκωμα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Λοιποί τύποι αδιαφοροποίητων στρογγυλοκυτταρικών σαρκωμάτων (εκτός σ. </a:t>
            </a:r>
            <a:r>
              <a:rPr lang="en-US" sz="1600" dirty="0"/>
              <a:t>Ewing)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Εξωσκελετικό μυξοειδές χονδροσάρκωμα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b="1" dirty="0"/>
              <a:t>Χαμηλής κακοήθειας </a:t>
            </a:r>
            <a:r>
              <a:rPr lang="el-GR" sz="1600" b="1" dirty="0" err="1"/>
              <a:t>ινομυξοειδές</a:t>
            </a:r>
            <a:r>
              <a:rPr lang="el-GR" sz="1600" b="1" dirty="0"/>
              <a:t> σάρκωμα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600" dirty="0"/>
              <a:t>Επιθηλιοειδές αιμαγγειοενδοθηλίωμα 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b="1" dirty="0"/>
              <a:t>Μυξοειδές / στρογγυλοκυτταρικό </a:t>
            </a:r>
            <a:r>
              <a:rPr lang="el-GR" sz="1800" b="1" dirty="0" err="1"/>
              <a:t>λιποσάρκωμα</a:t>
            </a:r>
            <a:endParaRPr lang="el-GR" sz="1800" b="1" dirty="0"/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213D3D-89AE-44F9-BF1C-58A6EE7F6185}"/>
              </a:ext>
            </a:extLst>
          </p:cNvPr>
          <p:cNvSpPr/>
          <p:nvPr/>
        </p:nvSpPr>
        <p:spPr>
          <a:xfrm>
            <a:off x="770830" y="4749892"/>
            <a:ext cx="2952328" cy="184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Δεν περιλαμβάνονται οι οριακής κακοήθειας και αβέβαιης βιολογικής συμπεριφοράς όγκοι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20B7A-47D6-48DE-B981-3B2355BC9B57}"/>
              </a:ext>
            </a:extLst>
          </p:cNvPr>
          <p:cNvSpPr/>
          <p:nvPr/>
        </p:nvSpPr>
        <p:spPr>
          <a:xfrm>
            <a:off x="770830" y="4077072"/>
            <a:ext cx="2952328" cy="986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*συνήθως σε μεγαλύτερης ηλικίας άτομα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66961-09FC-44C9-AA1E-42CEA7BF17A0}"/>
              </a:ext>
            </a:extLst>
          </p:cNvPr>
          <p:cNvSpPr/>
          <p:nvPr/>
        </p:nvSpPr>
        <p:spPr>
          <a:xfrm>
            <a:off x="4854545" y="6110908"/>
            <a:ext cx="2150474" cy="603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*συνήθως σε νεότερα άτομα</a:t>
            </a:r>
            <a:endParaRPr lang="en-US" dirty="0"/>
          </a:p>
        </p:txBody>
      </p:sp>
      <p:sp>
        <p:nvSpPr>
          <p:cNvPr id="14" name="11 - TextBox">
            <a:extLst>
              <a:ext uri="{FF2B5EF4-FFF2-40B4-BE49-F238E27FC236}">
                <a16:creationId xmlns:a16="http://schemas.microsoft.com/office/drawing/2014/main" id="{4F36E3F0-2C4B-4A1A-8674-994A9A23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716" y="6093470"/>
            <a:ext cx="19495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Practical Soft Tissue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93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0"/>
            <a:ext cx="6298532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800" b="1" dirty="0"/>
              <a:t>Επιλογή κατάλληλου μοριακού τεστ</a:t>
            </a:r>
            <a:endParaRPr lang="en-US" sz="28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568" y="980728"/>
            <a:ext cx="3328988" cy="239236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Break-apart FISH</a:t>
            </a:r>
            <a:r>
              <a:rPr lang="en-US" sz="1800" dirty="0"/>
              <a:t>	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Ανιχνεύει τις διαμεταθέσεις </a:t>
            </a:r>
            <a:r>
              <a:rPr lang="el-GR" sz="1800" b="1" dirty="0"/>
              <a:t>ενός συγκεκριμένου γονιδίου </a:t>
            </a:r>
            <a:r>
              <a:rPr lang="el-GR" sz="1800" dirty="0"/>
              <a:t>χωρίς να είναι γνωστό το </a:t>
            </a:r>
            <a:r>
              <a:rPr lang="en-US" sz="1800" dirty="0"/>
              <a:t>partner </a:t>
            </a:r>
            <a:r>
              <a:rPr lang="el-GR" sz="1800" dirty="0"/>
              <a:t>γονίδιο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Δεν διακρίνει μεταξύ δύο όγκων που έχουν διαμετάθεση του ίδιου γονιδίου</a:t>
            </a:r>
          </a:p>
          <a:p>
            <a:endParaRPr lang="el-GR" sz="1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B4300E-B284-42CC-985C-DE43A17F188A}"/>
              </a:ext>
            </a:extLst>
          </p:cNvPr>
          <p:cNvSpPr txBox="1">
            <a:spLocks/>
          </p:cNvSpPr>
          <p:nvPr/>
        </p:nvSpPr>
        <p:spPr bwMode="auto">
          <a:xfrm>
            <a:off x="5158013" y="1512214"/>
            <a:ext cx="3329270" cy="239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RT-PCR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/>
              <a:t>Ανιχνεύει </a:t>
            </a:r>
            <a:r>
              <a:rPr lang="el-GR" sz="1800" b="1" dirty="0"/>
              <a:t>ένα συγκεκριμένο μετάγραφο</a:t>
            </a:r>
            <a:r>
              <a:rPr lang="el-GR" sz="1800" dirty="0"/>
              <a:t>, για διαγνωστικούς ή προγνωστικούς λόγους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/>
              <a:t>Απαραίτητη η διενέργεια τεχνικών </a:t>
            </a:r>
            <a:r>
              <a:rPr lang="el-GR" sz="1800" b="1" dirty="0"/>
              <a:t>αλληλούχισης</a:t>
            </a:r>
            <a:r>
              <a:rPr lang="el-GR" sz="1800" dirty="0"/>
              <a:t> για την πλήρη ταυτοποίηση του γονιδίου </a:t>
            </a:r>
          </a:p>
          <a:p>
            <a:endParaRPr lang="el-GR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9AB456-C9B9-4986-B4F4-E924C052CC89}"/>
              </a:ext>
            </a:extLst>
          </p:cNvPr>
          <p:cNvSpPr txBox="1">
            <a:spLocks/>
          </p:cNvSpPr>
          <p:nvPr/>
        </p:nvSpPr>
        <p:spPr bwMode="auto">
          <a:xfrm>
            <a:off x="1187624" y="4132064"/>
            <a:ext cx="3329270" cy="23932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NGS (RNA-Seq)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/>
              <a:t>Ανιχνεύει με </a:t>
            </a:r>
            <a:r>
              <a:rPr lang="el-GR" sz="1800" b="1" dirty="0"/>
              <a:t>ευαισθησία όλες τις διαμεταθέσεις 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/>
              <a:t>Απαιτεί βιοπληροφορική ανάλυση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 err="1"/>
              <a:t>Κοστοβόρος</a:t>
            </a:r>
            <a:r>
              <a:rPr lang="el-GR" sz="1800" dirty="0"/>
              <a:t> τεχνική</a:t>
            </a:r>
          </a:p>
          <a:p>
            <a:endParaRPr lang="el-GR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6F99A-0BF2-4B3F-A023-19BB184B32AD}"/>
              </a:ext>
            </a:extLst>
          </p:cNvPr>
          <p:cNvSpPr txBox="1">
            <a:spLocks/>
          </p:cNvSpPr>
          <p:nvPr/>
        </p:nvSpPr>
        <p:spPr bwMode="auto">
          <a:xfrm>
            <a:off x="5158014" y="4146857"/>
            <a:ext cx="3329270" cy="239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NGS (DNA-Seq)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dirty="0"/>
              <a:t>Ανιχνεύει μεταλλάξεις και χρωμοσωμικές δομικές/αριθμητικές ανωμαλίες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800" b="1" dirty="0"/>
              <a:t>Δυσχερέστερη η ανάδειξη διαμεταθέσεων</a:t>
            </a: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5528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0"/>
            <a:ext cx="6010500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800" b="1" dirty="0">
                <a:ea typeface="+mn-ea"/>
                <a:cs typeface="+mn-cs"/>
              </a:rPr>
              <a:t>Διάγνωση </a:t>
            </a:r>
            <a:r>
              <a:rPr lang="el-GR" sz="2800" b="1" dirty="0" err="1">
                <a:ea typeface="+mn-ea"/>
                <a:cs typeface="+mn-cs"/>
              </a:rPr>
              <a:t>λιποκυτταρικών</a:t>
            </a:r>
            <a:r>
              <a:rPr lang="el-GR" sz="2800" b="1" dirty="0">
                <a:ea typeface="+mn-ea"/>
                <a:cs typeface="+mn-cs"/>
              </a:rPr>
              <a:t> όγκων</a:t>
            </a:r>
            <a:endParaRPr lang="en-US" sz="28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7461"/>
            <a:ext cx="9144000" cy="3303587"/>
          </a:xfrm>
          <a:solidFill>
            <a:schemeClr val="bg1"/>
          </a:solidFill>
        </p:spPr>
        <p:txBody>
          <a:bodyPr/>
          <a:lstStyle/>
          <a:p>
            <a:pPr marL="352409" indent="-352409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dirty="0"/>
              <a:t>Άτυπος </a:t>
            </a:r>
            <a:r>
              <a:rPr lang="el-GR" sz="1600" dirty="0" err="1"/>
              <a:t>λιπωματώδης</a:t>
            </a:r>
            <a:r>
              <a:rPr lang="el-GR" sz="1600" dirty="0"/>
              <a:t> όγκος / καλά διαφοροποιημένο </a:t>
            </a:r>
            <a:r>
              <a:rPr lang="el-GR" sz="1600" dirty="0" err="1"/>
              <a:t>λιποσάρκωμα</a:t>
            </a:r>
            <a:r>
              <a:rPr lang="el-GR" sz="1600" dirty="0"/>
              <a:t> είναι η πρώτη πιθανότητα σε </a:t>
            </a:r>
            <a:r>
              <a:rPr lang="el-GR" sz="1600" b="1" dirty="0">
                <a:solidFill>
                  <a:schemeClr val="accent1">
                    <a:lumMod val="50000"/>
                  </a:schemeClr>
                </a:solidFill>
              </a:rPr>
              <a:t>οπισθοπεριτοναϊκό / εν τω βάθει </a:t>
            </a:r>
            <a:r>
              <a:rPr lang="el-GR" sz="1600" b="1" dirty="0" err="1">
                <a:solidFill>
                  <a:schemeClr val="accent1">
                    <a:lumMod val="50000"/>
                  </a:schemeClr>
                </a:solidFill>
              </a:rPr>
              <a:t>λιποκυτταρικό</a:t>
            </a:r>
            <a:r>
              <a:rPr lang="el-GR" sz="1600" b="1" dirty="0">
                <a:solidFill>
                  <a:schemeClr val="accent1">
                    <a:lumMod val="50000"/>
                  </a:schemeClr>
                </a:solidFill>
              </a:rPr>
              <a:t> όγκο </a:t>
            </a:r>
            <a:r>
              <a:rPr lang="el-GR" sz="1600" b="1" dirty="0"/>
              <a:t>ανεξαρτήτως</a:t>
            </a:r>
            <a:r>
              <a:rPr lang="el-GR" sz="1600" dirty="0"/>
              <a:t> </a:t>
            </a:r>
            <a:r>
              <a:rPr lang="el-GR" sz="1600" b="1" dirty="0"/>
              <a:t>μορφολογίας</a:t>
            </a:r>
            <a:r>
              <a:rPr lang="el-GR" sz="1600" dirty="0"/>
              <a:t> </a:t>
            </a:r>
            <a:r>
              <a:rPr lang="el-GR" sz="1600" dirty="0">
                <a:sym typeface="Wingdings" panose="05000000000000000000" pitchFamily="2" charset="2"/>
              </a:rPr>
              <a:t> </a:t>
            </a:r>
            <a:r>
              <a:rPr lang="el-GR" sz="1600" dirty="0" err="1">
                <a:sym typeface="Wingdings" panose="05000000000000000000" pitchFamily="2" charset="2"/>
              </a:rPr>
              <a:t>ανοσοϊστοχημικός</a:t>
            </a:r>
            <a:r>
              <a:rPr lang="el-GR" sz="1600" dirty="0">
                <a:sym typeface="Wingdings" panose="05000000000000000000" pitchFamily="2" charset="2"/>
              </a:rPr>
              <a:t> έλεγχος για </a:t>
            </a:r>
            <a:r>
              <a:rPr lang="en-US" sz="1600" b="1" dirty="0">
                <a:sym typeface="Wingdings" panose="05000000000000000000" pitchFamily="2" charset="2"/>
              </a:rPr>
              <a:t>MDM2 </a:t>
            </a:r>
            <a:r>
              <a:rPr lang="el-GR" sz="1600" b="1" dirty="0">
                <a:sym typeface="Wingdings" panose="05000000000000000000" pitchFamily="2" charset="2"/>
              </a:rPr>
              <a:t>και </a:t>
            </a:r>
            <a:r>
              <a:rPr lang="en-US" sz="1600" b="1" dirty="0">
                <a:sym typeface="Wingdings" panose="05000000000000000000" pitchFamily="2" charset="2"/>
              </a:rPr>
              <a:t>CDK4 </a:t>
            </a:r>
            <a:r>
              <a:rPr lang="el-GR" sz="1600" b="1" dirty="0">
                <a:sym typeface="Wingdings" panose="05000000000000000000" pitchFamily="2" charset="2"/>
              </a:rPr>
              <a:t> μετρίως ειδικός αλλά όχι ευαίσθητος</a:t>
            </a:r>
            <a:endParaRPr lang="en-US" sz="1600" b="1" dirty="0">
              <a:sym typeface="Wingdings" panose="05000000000000000000" pitchFamily="2" charset="2"/>
            </a:endParaRPr>
          </a:p>
          <a:p>
            <a:pPr marL="352409" indent="-352409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Αυξάνεται η ειδικότητα της πυρηνικής έκφρασης </a:t>
            </a:r>
            <a:r>
              <a:rPr lang="en-US" sz="1600" b="1" dirty="0"/>
              <a:t>MDM2</a:t>
            </a:r>
            <a:r>
              <a:rPr lang="el-GR" sz="1600" b="1" dirty="0"/>
              <a:t> όταν συνδυάζεται με έκφραση </a:t>
            </a:r>
            <a:r>
              <a:rPr lang="en-US" sz="1600" b="1" dirty="0"/>
              <a:t>CDK4</a:t>
            </a:r>
            <a:r>
              <a:rPr lang="el-GR" sz="1600" b="1" dirty="0"/>
              <a:t> (κυρίως </a:t>
            </a:r>
            <a:r>
              <a:rPr lang="el-GR" sz="1600" b="1" dirty="0" err="1"/>
              <a:t>αποδιαφοροποιημένο</a:t>
            </a:r>
            <a:r>
              <a:rPr lang="el-GR" sz="1600" b="1" dirty="0"/>
              <a:t> </a:t>
            </a:r>
            <a:r>
              <a:rPr lang="el-GR" sz="1600" b="1" dirty="0" err="1"/>
              <a:t>λιποσάρκωμα</a:t>
            </a:r>
            <a:r>
              <a:rPr lang="el-GR" sz="1600" b="1" dirty="0"/>
              <a:t>) ή </a:t>
            </a:r>
            <a:r>
              <a:rPr lang="en-US" sz="1600" b="1" dirty="0"/>
              <a:t>HMGA2</a:t>
            </a:r>
            <a:r>
              <a:rPr lang="el-GR" sz="1600" b="1" dirty="0"/>
              <a:t> (κυρίως καλά διαφοροποιημένο </a:t>
            </a:r>
            <a:r>
              <a:rPr lang="el-GR" sz="1600" b="1" dirty="0" err="1"/>
              <a:t>λιποσάρκωμα</a:t>
            </a:r>
            <a:r>
              <a:rPr lang="el-GR" sz="1600" b="1" dirty="0"/>
              <a:t>/άτυπο </a:t>
            </a:r>
            <a:r>
              <a:rPr lang="el-GR" sz="1600" b="1" dirty="0" err="1"/>
              <a:t>λιπωματώδη</a:t>
            </a:r>
            <a:r>
              <a:rPr lang="el-GR" sz="1600" b="1" dirty="0"/>
              <a:t> όγκο)</a:t>
            </a:r>
          </a:p>
          <a:p>
            <a:pPr marL="352409" indent="-352409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Έκφραση </a:t>
            </a:r>
            <a:r>
              <a:rPr lang="en-US" sz="1600" b="1" dirty="0"/>
              <a:t>HMGA2</a:t>
            </a:r>
            <a:r>
              <a:rPr lang="el-GR" sz="1600" b="1" dirty="0"/>
              <a:t> και </a:t>
            </a:r>
            <a:r>
              <a:rPr lang="en-US" sz="1600" b="1" dirty="0"/>
              <a:t>p16 </a:t>
            </a:r>
            <a:r>
              <a:rPr lang="el-GR" sz="1600" b="1" dirty="0"/>
              <a:t>οι πλέον </a:t>
            </a:r>
            <a:r>
              <a:rPr lang="el-GR" sz="1600" b="1" dirty="0" err="1"/>
              <a:t>ευαίθητοι</a:t>
            </a:r>
            <a:r>
              <a:rPr lang="el-GR" sz="1600" b="1" dirty="0"/>
              <a:t> δείκτες για καλά διαφοροποιημένο </a:t>
            </a:r>
            <a:r>
              <a:rPr lang="el-GR" sz="1600" b="1" dirty="0" err="1"/>
              <a:t>λιποσάρκωμα</a:t>
            </a:r>
            <a:endParaRPr lang="el-GR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MDM2 FISH 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συνιστάται σε αρνητική ή αμφίβολη </a:t>
            </a:r>
            <a:r>
              <a:rPr lang="el-GR" sz="16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άνοσοιστοχημεια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σε όλα τα </a:t>
            </a:r>
            <a:r>
              <a:rPr lang="el-GR" sz="16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λιποκυτταρικά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και πλειόμορφα </a:t>
            </a:r>
            <a:r>
              <a:rPr lang="el-GR" sz="16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νεοπλάμστα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l-GR" sz="16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ενδοκοιλιακά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και </a:t>
            </a:r>
            <a:r>
              <a:rPr lang="el-GR" sz="16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οπισθοπεριτοναϊκά</a:t>
            </a:r>
            <a:r>
              <a:rPr lang="el-G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αναπτυσσόμενα</a:t>
            </a:r>
            <a:endParaRPr lang="el-GR" sz="1600" b="1" dirty="0">
              <a:solidFill>
                <a:schemeClr val="accent1"/>
              </a:solidFill>
            </a:endParaRPr>
          </a:p>
          <a:p>
            <a:endParaRPr lang="el-GR" sz="1600" dirty="0"/>
          </a:p>
          <a:p>
            <a:endParaRPr lang="el-GR" sz="1600" dirty="0"/>
          </a:p>
        </p:txBody>
      </p:sp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597352"/>
            <a:ext cx="18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1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1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1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1DCDF-60FB-4213-A4E6-26878DAFB1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1737" y="3789040"/>
            <a:ext cx="2766151" cy="2752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B4BE8-F03D-4FDE-BC64-D809089942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787" y="3789040"/>
            <a:ext cx="2766151" cy="276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4E1F9-6DAA-42F3-9194-D059C48EDA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288" y="3798260"/>
            <a:ext cx="2752343" cy="27431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BF28B4-4FF4-4A32-BF38-356F1186CD49}"/>
              </a:ext>
            </a:extLst>
          </p:cNvPr>
          <p:cNvSpPr/>
          <p:nvPr/>
        </p:nvSpPr>
        <p:spPr>
          <a:xfrm>
            <a:off x="6228184" y="6150526"/>
            <a:ext cx="25202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MDM2 FISH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-756592" y="6577607"/>
            <a:ext cx="9937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i="1" dirty="0">
                <a:solidFill>
                  <a:schemeClr val="accent1"/>
                </a:solidFill>
              </a:rPr>
              <a:t>Anderson, Gen </a:t>
            </a:r>
            <a:r>
              <a:rPr lang="en-US" sz="1200" b="1" i="1" dirty="0" err="1">
                <a:solidFill>
                  <a:schemeClr val="accent1"/>
                </a:solidFill>
              </a:rPr>
              <a:t>Chrom</a:t>
            </a:r>
            <a:r>
              <a:rPr lang="en-US" sz="1200" b="1" i="1" dirty="0">
                <a:solidFill>
                  <a:schemeClr val="accent1"/>
                </a:solidFill>
              </a:rPr>
              <a:t> Cancer 2019Makise, Am J </a:t>
            </a:r>
            <a:r>
              <a:rPr lang="en-US" sz="1200" b="1" i="1" dirty="0" err="1">
                <a:solidFill>
                  <a:schemeClr val="accent1"/>
                </a:solidFill>
              </a:rPr>
              <a:t>Surg</a:t>
            </a:r>
            <a:r>
              <a:rPr lang="en-US" sz="1200" b="1" i="1" dirty="0">
                <a:solidFill>
                  <a:schemeClr val="accent1"/>
                </a:solidFill>
              </a:rPr>
              <a:t> </a:t>
            </a:r>
            <a:r>
              <a:rPr lang="en-US" sz="1200" b="1" i="1" dirty="0" err="1">
                <a:solidFill>
                  <a:schemeClr val="accent1"/>
                </a:solidFill>
              </a:rPr>
              <a:t>Pathol</a:t>
            </a:r>
            <a:r>
              <a:rPr lang="en-US" sz="1200" b="1" i="1" dirty="0">
                <a:solidFill>
                  <a:schemeClr val="accent1"/>
                </a:solidFill>
              </a:rPr>
              <a:t> 2018Saada – </a:t>
            </a:r>
            <a:r>
              <a:rPr lang="en-US" sz="1200" b="1" i="1" dirty="0" err="1">
                <a:solidFill>
                  <a:schemeClr val="accent1"/>
                </a:solidFill>
              </a:rPr>
              <a:t>Bouzid</a:t>
            </a:r>
            <a:r>
              <a:rPr lang="en-US" sz="1200" b="1" i="1" dirty="0">
                <a:solidFill>
                  <a:schemeClr val="accent1"/>
                </a:solidFill>
              </a:rPr>
              <a:t>, Mod </a:t>
            </a:r>
            <a:r>
              <a:rPr lang="en-US" sz="1200" b="1" i="1" dirty="0" err="1">
                <a:solidFill>
                  <a:schemeClr val="accent1"/>
                </a:solidFill>
              </a:rPr>
              <a:t>Pathol</a:t>
            </a:r>
            <a:r>
              <a:rPr lang="en-US" sz="1200" b="1" i="1" dirty="0">
                <a:solidFill>
                  <a:schemeClr val="accent1"/>
                </a:solidFill>
              </a:rPr>
              <a:t> 2015</a:t>
            </a:r>
            <a:endParaRPr lang="el-GR" sz="12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1800" b="1" dirty="0"/>
              <a:t>Διαφορική διάγνωση συνηθέστερων σαρκωμάτων με μυξωματώδες στρώμα</a:t>
            </a:r>
            <a:endParaRPr lang="en-US" sz="18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4" y="892373"/>
            <a:ext cx="4205288" cy="1960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l-GR" sz="1400" b="1" dirty="0" err="1"/>
              <a:t>Υποκυτταρικό</a:t>
            </a:r>
            <a:r>
              <a:rPr lang="el-GR" sz="1400" b="1" dirty="0"/>
              <a:t> νεόπλασμα με ήπια </a:t>
            </a:r>
            <a:r>
              <a:rPr lang="el-GR" sz="1400" b="1" dirty="0" err="1"/>
              <a:t>ατυπία</a:t>
            </a:r>
            <a:endParaRPr lang="el-GR" sz="1400" b="1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b="1" dirty="0">
                <a:solidFill>
                  <a:schemeClr val="accent1"/>
                </a:solidFill>
              </a:rPr>
              <a:t>Χαμηλής κακοήθειας </a:t>
            </a:r>
            <a:r>
              <a:rPr lang="el-GR" sz="1400" b="1" dirty="0" err="1">
                <a:solidFill>
                  <a:schemeClr val="accent1"/>
                </a:solidFill>
              </a:rPr>
              <a:t>ινομυξοειδές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σ. </a:t>
            </a:r>
            <a:r>
              <a:rPr lang="en-US" sz="1400" dirty="0"/>
              <a:t>(</a:t>
            </a:r>
            <a:r>
              <a:rPr lang="el-GR" sz="1400" dirty="0"/>
              <a:t>έκφραση </a:t>
            </a:r>
            <a:r>
              <a:rPr lang="en-US" sz="1400" dirty="0"/>
              <a:t>MUC4 </a:t>
            </a:r>
            <a:r>
              <a:rPr lang="en-US" sz="1400" b="1" dirty="0"/>
              <a:t>– FUS </a:t>
            </a:r>
            <a:r>
              <a:rPr lang="el-GR" sz="1400" b="1" dirty="0" err="1"/>
              <a:t>διαμετάθεση</a:t>
            </a:r>
            <a:r>
              <a:rPr lang="el-GR" sz="1400" dirty="0"/>
              <a:t>)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b="1" dirty="0" err="1">
                <a:solidFill>
                  <a:schemeClr val="accent1"/>
                </a:solidFill>
              </a:rPr>
              <a:t>Μυξοειδές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(</a:t>
            </a:r>
            <a:r>
              <a:rPr lang="el-GR" sz="1400" b="1" dirty="0"/>
              <a:t>διαμεταθέσεις </a:t>
            </a:r>
            <a:r>
              <a:rPr lang="en-US" sz="1400" b="1" dirty="0"/>
              <a:t>DDIT3)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b="1" dirty="0">
                <a:solidFill>
                  <a:schemeClr val="accent1"/>
                </a:solidFill>
              </a:rPr>
              <a:t>Χαμηλής κακοήθειας </a:t>
            </a:r>
            <a:r>
              <a:rPr lang="el-GR" sz="1400" b="1" dirty="0" err="1">
                <a:solidFill>
                  <a:schemeClr val="accent1"/>
                </a:solidFill>
              </a:rPr>
              <a:t>μυξοϊνοσάρκωμα</a:t>
            </a:r>
            <a:endParaRPr lang="el-GR" sz="1400" b="1" dirty="0">
              <a:solidFill>
                <a:schemeClr val="accent1"/>
              </a:solidFill>
            </a:endParaRPr>
          </a:p>
        </p:txBody>
      </p:sp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484" y="260648"/>
            <a:ext cx="3010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EEB2C9-0F76-41EC-B4BC-52980986B493}"/>
              </a:ext>
            </a:extLst>
          </p:cNvPr>
          <p:cNvSpPr txBox="1">
            <a:spLocks/>
          </p:cNvSpPr>
          <p:nvPr/>
        </p:nvSpPr>
        <p:spPr bwMode="auto">
          <a:xfrm>
            <a:off x="112084" y="4992718"/>
            <a:ext cx="4198658" cy="14525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1400" b="1" dirty="0"/>
              <a:t>Νεόπλασμα με ατυπία και </a:t>
            </a:r>
            <a:r>
              <a:rPr lang="el-GR" sz="1400" b="1" dirty="0" err="1"/>
              <a:t>πλειομορφισμό</a:t>
            </a:r>
            <a:endParaRPr lang="el-GR" sz="1400" dirty="0"/>
          </a:p>
          <a:p>
            <a:pPr>
              <a:buClr>
                <a:schemeClr val="accent1"/>
              </a:buClr>
              <a:buSzPct val="130000"/>
            </a:pPr>
            <a:r>
              <a:rPr lang="el-GR" sz="1400" b="1" dirty="0" err="1">
                <a:solidFill>
                  <a:schemeClr val="accent1"/>
                </a:solidFill>
              </a:rPr>
              <a:t>Μυξοϊνοσάρκωμα</a:t>
            </a:r>
            <a:r>
              <a:rPr lang="el-GR" sz="1400" b="1" dirty="0"/>
              <a:t> </a:t>
            </a:r>
            <a:r>
              <a:rPr lang="el-GR" sz="1400" dirty="0"/>
              <a:t>(υψηλής κακοήθειας)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400" b="1" dirty="0" err="1">
                <a:solidFill>
                  <a:schemeClr val="accent1"/>
                </a:solidFill>
              </a:rPr>
              <a:t>Αποδιαφοροποιημένο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(</a:t>
            </a:r>
            <a:r>
              <a:rPr lang="en-US" sz="1400" dirty="0"/>
              <a:t>MDM2, CDK4</a:t>
            </a:r>
            <a:r>
              <a:rPr lang="el-GR" sz="1400" dirty="0"/>
              <a:t> </a:t>
            </a:r>
            <a:r>
              <a:rPr lang="en-US" sz="1400" dirty="0"/>
              <a:t>amplification)</a:t>
            </a:r>
            <a:endParaRPr lang="el-GR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E1E59A-6760-421D-BE1A-0AB3F91F76E3}"/>
              </a:ext>
            </a:extLst>
          </p:cNvPr>
          <p:cNvSpPr txBox="1">
            <a:spLocks/>
          </p:cNvSpPr>
          <p:nvPr/>
        </p:nvSpPr>
        <p:spPr bwMode="auto">
          <a:xfrm>
            <a:off x="112083" y="3050829"/>
            <a:ext cx="4191745" cy="18189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1400" b="1" dirty="0"/>
              <a:t>Νεόπλασμα με επιθηλιοειδή μορφολογία</a:t>
            </a:r>
            <a:endParaRPr lang="el-GR" sz="1400" dirty="0"/>
          </a:p>
          <a:p>
            <a:pPr>
              <a:buClr>
                <a:schemeClr val="accent1"/>
              </a:buClr>
              <a:buSzPct val="130000"/>
            </a:pPr>
            <a:r>
              <a:rPr lang="el-GR" sz="1400" b="1" dirty="0">
                <a:solidFill>
                  <a:schemeClr val="accent1"/>
                </a:solidFill>
              </a:rPr>
              <a:t>Εξωσκελετικό μυξοειδές χονδροσάρκωμα </a:t>
            </a:r>
            <a:r>
              <a:rPr lang="el-GR" sz="1400" dirty="0"/>
              <a:t>(</a:t>
            </a:r>
            <a:r>
              <a:rPr lang="en-US" sz="1400" dirty="0"/>
              <a:t>S100 (50%) – </a:t>
            </a:r>
            <a:r>
              <a:rPr lang="en-US" sz="1400" b="1" dirty="0"/>
              <a:t>NR4A3 </a:t>
            </a:r>
            <a:r>
              <a:rPr lang="el-GR" sz="1400" b="1" dirty="0"/>
              <a:t>διαμετάθεση</a:t>
            </a:r>
            <a:r>
              <a:rPr lang="el-GR" sz="1400" dirty="0"/>
              <a:t>)</a:t>
            </a:r>
          </a:p>
          <a:p>
            <a:pPr>
              <a:buClr>
                <a:schemeClr val="accent1"/>
              </a:buClr>
              <a:buSzPct val="130000"/>
            </a:pPr>
            <a:r>
              <a:rPr lang="el-GR" sz="1400" b="1" dirty="0">
                <a:solidFill>
                  <a:schemeClr val="accent1"/>
                </a:solidFill>
              </a:rPr>
              <a:t>Μυοεπιθηλιακό νεόπλασμα </a:t>
            </a:r>
            <a:r>
              <a:rPr lang="el-GR" sz="1400" dirty="0"/>
              <a:t>(επιθηλιακοί – μυοεπιθηλιακοί δείκτες – </a:t>
            </a:r>
            <a:r>
              <a:rPr lang="en-US" sz="1400" b="1" dirty="0"/>
              <a:t>EWSR</a:t>
            </a:r>
            <a:r>
              <a:rPr lang="el-GR" sz="1400" b="1" dirty="0"/>
              <a:t>1</a:t>
            </a:r>
            <a:r>
              <a:rPr lang="en-US" sz="1400" b="1" dirty="0"/>
              <a:t> </a:t>
            </a:r>
            <a:r>
              <a:rPr lang="el-GR" sz="1400" b="1" dirty="0"/>
              <a:t>διαμεταθέσεις</a:t>
            </a:r>
            <a:r>
              <a:rPr lang="el-GR" sz="1400" dirty="0"/>
              <a:t>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066A024-D99B-4480-8126-320FBEE1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658" t="29861" r="50898" b="47640"/>
          <a:stretch/>
        </p:blipFill>
        <p:spPr>
          <a:xfrm>
            <a:off x="4352741" y="1501611"/>
            <a:ext cx="2331088" cy="239199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D4365F7-4048-41F6-BDC7-F30941723869}"/>
              </a:ext>
            </a:extLst>
          </p:cNvPr>
          <p:cNvSpPr txBox="1"/>
          <p:nvPr/>
        </p:nvSpPr>
        <p:spPr>
          <a:xfrm>
            <a:off x="4421302" y="1129133"/>
            <a:ext cx="231093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>
                <a:solidFill>
                  <a:schemeClr val="bg1"/>
                </a:solidFill>
                <a:latin typeface="+mj-lt"/>
              </a:rPr>
              <a:t>Μυξοϊνοσάρκωμα (χαμηλής κακοήθειας)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ADF3FFD-C319-4201-8E7E-037040D03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7565" t="15238" r="15260" b="48052"/>
          <a:stretch/>
        </p:blipFill>
        <p:spPr>
          <a:xfrm>
            <a:off x="6783376" y="1465944"/>
            <a:ext cx="2360624" cy="2391649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6629503E-97A0-4F76-9315-0E53DE9DD1C2}"/>
              </a:ext>
            </a:extLst>
          </p:cNvPr>
          <p:cNvSpPr txBox="1"/>
          <p:nvPr/>
        </p:nvSpPr>
        <p:spPr>
          <a:xfrm>
            <a:off x="7076920" y="1114618"/>
            <a:ext cx="1889939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Μυξοειδές </a:t>
            </a:r>
            <a:r>
              <a:rPr kumimoji="0" lang="el-G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λιποσάρκωμα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73E619D4-AC2B-4D16-88F1-DF5C62034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832" t="53203" r="43409" b="10649"/>
          <a:stretch/>
        </p:blipFill>
        <p:spPr>
          <a:xfrm>
            <a:off x="4345105" y="4451836"/>
            <a:ext cx="2374952" cy="2406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CF3D17-5DE1-4612-9536-A99294C58B6F}"/>
              </a:ext>
            </a:extLst>
          </p:cNvPr>
          <p:cNvSpPr txBox="1"/>
          <p:nvPr/>
        </p:nvSpPr>
        <p:spPr>
          <a:xfrm>
            <a:off x="4514714" y="3944906"/>
            <a:ext cx="1889939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Εξωσκελετικό μυξοειδές χονδροσάρκωμα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B011C-1F5D-43FB-B7D7-ED8DA3B8C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9386" t="55643" r="45915" b="11024"/>
          <a:stretch/>
        </p:blipFill>
        <p:spPr>
          <a:xfrm>
            <a:off x="6692021" y="4378304"/>
            <a:ext cx="2438279" cy="2467989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2D376135-6247-4B61-93B4-9B45BD928839}"/>
              </a:ext>
            </a:extLst>
          </p:cNvPr>
          <p:cNvSpPr txBox="1"/>
          <p:nvPr/>
        </p:nvSpPr>
        <p:spPr>
          <a:xfrm>
            <a:off x="6587836" y="3936274"/>
            <a:ext cx="255616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>
                <a:solidFill>
                  <a:schemeClr val="bg1"/>
                </a:solidFill>
                <a:latin typeface="+mj-lt"/>
              </a:rPr>
              <a:t>Χαμηλής κακοήθειας </a:t>
            </a:r>
            <a:r>
              <a:rPr lang="el-GR" sz="1600" b="1" dirty="0" err="1">
                <a:solidFill>
                  <a:schemeClr val="bg1"/>
                </a:solidFill>
                <a:latin typeface="+mj-lt"/>
              </a:rPr>
              <a:t>ινομυξοειδές</a:t>
            </a:r>
            <a:r>
              <a:rPr lang="el-GR" sz="1600" b="1" dirty="0">
                <a:solidFill>
                  <a:schemeClr val="bg1"/>
                </a:solidFill>
                <a:latin typeface="+mj-lt"/>
              </a:rPr>
              <a:t> σάρκωμα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BD13D2E4-C26C-4F60-896D-84234A452E6A}"/>
              </a:ext>
            </a:extLst>
          </p:cNvPr>
          <p:cNvSpPr txBox="1"/>
          <p:nvPr/>
        </p:nvSpPr>
        <p:spPr>
          <a:xfrm>
            <a:off x="5280112" y="0"/>
            <a:ext cx="4404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Practical Soft Tissue </a:t>
            </a: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Pathol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21" name="20 - Ευθύγραμμο βέλος σύνδεσης"/>
          <p:cNvCxnSpPr/>
          <p:nvPr/>
        </p:nvCxnSpPr>
        <p:spPr>
          <a:xfrm>
            <a:off x="5812972" y="1204687"/>
            <a:ext cx="10886" cy="2032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57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2346337" cy="31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52728" cy="528400"/>
          </a:xfrm>
        </p:spPr>
        <p:txBody>
          <a:bodyPr/>
          <a:lstStyle/>
          <a:p>
            <a:pPr algn="ctr"/>
            <a:r>
              <a:rPr lang="el-GR" sz="2800" dirty="0"/>
              <a:t>Βασικές κατηγορίες </a:t>
            </a:r>
            <a:r>
              <a:rPr lang="el-GR" sz="2800" dirty="0" err="1"/>
              <a:t>μυοσκελετικών</a:t>
            </a:r>
            <a:r>
              <a:rPr lang="el-GR" sz="2800" dirty="0"/>
              <a:t> όγκων κατά </a:t>
            </a:r>
            <a:r>
              <a:rPr lang="en-US" sz="2800" dirty="0"/>
              <a:t>WHO 2020</a:t>
            </a:r>
            <a:endParaRPr lang="el-GR" sz="28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219" y="2142952"/>
            <a:ext cx="3837075" cy="25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199" y="2492897"/>
            <a:ext cx="3800875" cy="29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154" y="2924944"/>
            <a:ext cx="1981570" cy="25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152" y="3284984"/>
            <a:ext cx="3012927" cy="26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152" y="3717033"/>
            <a:ext cx="2689352" cy="24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152" y="4149080"/>
            <a:ext cx="2900155" cy="31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153" y="4581128"/>
            <a:ext cx="3228118" cy="52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152" y="5216256"/>
            <a:ext cx="3337383" cy="22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152" y="5544531"/>
            <a:ext cx="3744416" cy="26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496" y="1052736"/>
            <a:ext cx="2737329" cy="32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717" y="6021288"/>
            <a:ext cx="563541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33646" y="980728"/>
            <a:ext cx="1782570" cy="33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69725" y="1412776"/>
            <a:ext cx="2276997" cy="31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69725" y="1916833"/>
            <a:ext cx="2266310" cy="31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41733" y="2348880"/>
            <a:ext cx="2169076" cy="3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41734" y="2780929"/>
            <a:ext cx="2721952" cy="31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41733" y="3212976"/>
            <a:ext cx="3644922" cy="31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41733" y="3717032"/>
            <a:ext cx="2167716" cy="26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741734" y="4149080"/>
            <a:ext cx="4006730" cy="30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41733" y="4509120"/>
            <a:ext cx="3920136" cy="37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61495" y="4869160"/>
            <a:ext cx="355492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/>
              <a:t>Διαφορική διάγνωση ατρακτοκυτταρικών σαρκωμάτων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6525344"/>
            <a:ext cx="2669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9C38ADD-FB87-4907-A8E7-34A5F210A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802204"/>
              </p:ext>
            </p:extLst>
          </p:nvPr>
        </p:nvGraphicFramePr>
        <p:xfrm>
          <a:off x="611559" y="908722"/>
          <a:ext cx="7920880" cy="5576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1117183161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3331085317"/>
                    </a:ext>
                  </a:extLst>
                </a:gridCol>
              </a:tblGrid>
              <a:tr h="364010">
                <a:tc>
                  <a:txBody>
                    <a:bodyPr/>
                    <a:lstStyle/>
                    <a:p>
                      <a:r>
                        <a:rPr lang="el-GR" dirty="0"/>
                        <a:t>Τύπος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Χαρακτηριστικά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91702684"/>
                  </a:ext>
                </a:extLst>
              </a:tr>
              <a:tr h="1436095">
                <a:tc>
                  <a:txBody>
                    <a:bodyPr/>
                    <a:lstStyle/>
                    <a:p>
                      <a:r>
                        <a:rPr lang="el-GR" sz="1600" b="1" dirty="0"/>
                        <a:t>Ινοσάρκωμα</a:t>
                      </a:r>
                      <a:r>
                        <a:rPr lang="el-GR" sz="1600" dirty="0"/>
                        <a:t> τύπου ενήλικα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Διάγνωση </a:t>
                      </a:r>
                      <a:r>
                        <a:rPr lang="el-GR" sz="1600" b="1" dirty="0"/>
                        <a:t>εξ</a:t>
                      </a:r>
                      <a:r>
                        <a:rPr lang="en-US" sz="1600" b="1" dirty="0"/>
                        <a:t>’</a:t>
                      </a:r>
                      <a:r>
                        <a:rPr lang="el-GR" sz="1600" b="1" dirty="0"/>
                        <a:t> αποκλεισμού </a:t>
                      </a:r>
                      <a:r>
                        <a:rPr lang="el-GR" sz="1600" dirty="0"/>
                        <a:t>– </a:t>
                      </a:r>
                      <a:r>
                        <a:rPr lang="el-GR" sz="1600" dirty="0" err="1"/>
                        <a:t>μονόμορφο</a:t>
                      </a:r>
                      <a:r>
                        <a:rPr lang="el-GR" sz="1600" dirty="0"/>
                        <a:t> </a:t>
                      </a:r>
                      <a:r>
                        <a:rPr lang="el-GR" sz="1600" dirty="0" err="1"/>
                        <a:t>δεσμιδωτό</a:t>
                      </a:r>
                      <a:r>
                        <a:rPr lang="el-GR" sz="1600" dirty="0"/>
                        <a:t> </a:t>
                      </a:r>
                      <a:r>
                        <a:rPr lang="el-GR" sz="1600" dirty="0" err="1"/>
                        <a:t>ατρακτοκυυταρικό</a:t>
                      </a:r>
                      <a:r>
                        <a:rPr lang="el-GR" sz="1600" dirty="0"/>
                        <a:t> σάρκωμα με μέτρια ατυπία – </a:t>
                      </a:r>
                      <a:r>
                        <a:rPr lang="en-US" sz="1600" dirty="0"/>
                        <a:t>CD34+ </a:t>
                      </a:r>
                      <a:r>
                        <a:rPr lang="el-GR" sz="16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l-GR" sz="1600" b="1" dirty="0" err="1">
                          <a:sym typeface="Wingdings" panose="05000000000000000000" pitchFamily="2" charset="2"/>
                        </a:rPr>
                        <a:t>ινοσαρκωματωειδές</a:t>
                      </a:r>
                      <a:r>
                        <a:rPr lang="el-GR" sz="1600" dirty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600" dirty="0">
                          <a:sym typeface="Wingdings" panose="05000000000000000000" pitchFamily="2" charset="2"/>
                        </a:rPr>
                        <a:t>DFSP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16159838"/>
                  </a:ext>
                </a:extLst>
              </a:tr>
              <a:tr h="364010">
                <a:tc>
                  <a:txBody>
                    <a:bodyPr/>
                    <a:lstStyle/>
                    <a:p>
                      <a:r>
                        <a:rPr lang="el-GR" sz="1600" b="1" dirty="0"/>
                        <a:t>Λειομυοσάρκωμα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Έκφραση </a:t>
                      </a:r>
                      <a:r>
                        <a:rPr lang="el-GR" sz="1600" b="1" dirty="0"/>
                        <a:t>≥ 2 λείων μυϊκών δεικτών</a:t>
                      </a:r>
                      <a:endParaRPr lang="en-US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13501657"/>
                  </a:ext>
                </a:extLst>
              </a:tr>
              <a:tr h="364010">
                <a:tc>
                  <a:txBody>
                    <a:bodyPr/>
                    <a:lstStyle/>
                    <a:p>
                      <a:r>
                        <a:rPr lang="el-GR" sz="1600" dirty="0"/>
                        <a:t>Ατρακτοκυτταρικό </a:t>
                      </a:r>
                      <a:r>
                        <a:rPr lang="el-GR" sz="1600" b="1" dirty="0" err="1"/>
                        <a:t>ραβδομυοσάρκωμα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Δεσμίνη, </a:t>
                      </a:r>
                      <a:r>
                        <a:rPr lang="en-US" sz="1600" b="1" dirty="0"/>
                        <a:t>MyoD1 </a:t>
                      </a:r>
                      <a:r>
                        <a:rPr lang="en-US" sz="1600" dirty="0"/>
                        <a:t>– </a:t>
                      </a:r>
                      <a:r>
                        <a:rPr lang="el-GR" sz="1600" dirty="0"/>
                        <a:t>μεταλλάξεις </a:t>
                      </a:r>
                      <a:r>
                        <a:rPr lang="en-US" sz="1600" dirty="0"/>
                        <a:t>MyoD1 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093761519"/>
                  </a:ext>
                </a:extLst>
              </a:tr>
              <a:tr h="628291">
                <a:tc>
                  <a:txBody>
                    <a:bodyPr/>
                    <a:lstStyle/>
                    <a:p>
                      <a:r>
                        <a:rPr lang="el-GR" sz="1600" b="1" dirty="0"/>
                        <a:t>Κακοήθης μονήρης ινώδης όγκος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Διάχυτη πυρηνική έκφραση </a:t>
                      </a:r>
                      <a:r>
                        <a:rPr lang="en-US" sz="1600" b="1" dirty="0"/>
                        <a:t>STAT6</a:t>
                      </a:r>
                      <a:r>
                        <a:rPr lang="en-US" sz="1600" dirty="0"/>
                        <a:t> – 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NAB2/STAT6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117529914"/>
                  </a:ext>
                </a:extLst>
              </a:tr>
              <a:tr h="897559">
                <a:tc>
                  <a:txBody>
                    <a:bodyPr/>
                    <a:lstStyle/>
                    <a:p>
                      <a:r>
                        <a:rPr lang="en-US" sz="1600" b="1" dirty="0"/>
                        <a:t>MPNST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Περιορισμένη</a:t>
                      </a:r>
                      <a:r>
                        <a:rPr lang="el-GR" sz="1600" dirty="0"/>
                        <a:t> έκφραση </a:t>
                      </a:r>
                      <a:r>
                        <a:rPr lang="en-US" sz="1600" b="1" dirty="0"/>
                        <a:t>S100 / SOX10 </a:t>
                      </a:r>
                      <a:r>
                        <a:rPr lang="el-GR" sz="1600" dirty="0"/>
                        <a:t>– </a:t>
                      </a:r>
                      <a:r>
                        <a:rPr lang="el-GR" sz="1600" b="1" dirty="0"/>
                        <a:t>απώλεια </a:t>
                      </a:r>
                      <a:r>
                        <a:rPr lang="en-US" sz="1600" b="1" dirty="0"/>
                        <a:t>H3K27me3 </a:t>
                      </a:r>
                      <a:r>
                        <a:rPr lang="en-US" sz="1600" dirty="0"/>
                        <a:t>(</a:t>
                      </a:r>
                      <a:r>
                        <a:rPr lang="el-GR" sz="1600" dirty="0"/>
                        <a:t>σε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r>
                        <a:rPr lang="en-US" sz="1600" dirty="0"/>
                        <a:t>grade </a:t>
                      </a:r>
                      <a:r>
                        <a:rPr lang="el-GR" sz="1600" dirty="0"/>
                        <a:t>συνήθως)</a:t>
                      </a:r>
                      <a:r>
                        <a:rPr lang="en-US" sz="1600" dirty="0"/>
                        <a:t> </a:t>
                      </a:r>
                      <a:r>
                        <a:rPr lang="el-GR" sz="1600" dirty="0"/>
                        <a:t>Μεταλλάξεις </a:t>
                      </a:r>
                      <a:r>
                        <a:rPr lang="en-US" sz="1600" dirty="0"/>
                        <a:t>EED1 </a:t>
                      </a:r>
                      <a:r>
                        <a:rPr lang="el-GR" sz="1600" dirty="0"/>
                        <a:t>και </a:t>
                      </a:r>
                      <a:r>
                        <a:rPr lang="en-US" sz="1600" dirty="0"/>
                        <a:t>SUZ12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76972151"/>
                  </a:ext>
                </a:extLst>
              </a:tr>
              <a:tr h="568374">
                <a:tc>
                  <a:txBody>
                    <a:bodyPr/>
                    <a:lstStyle/>
                    <a:p>
                      <a:r>
                        <a:rPr lang="el-GR" sz="1600" b="1" dirty="0"/>
                        <a:t>Συνοβιακό 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EMA, </a:t>
                      </a:r>
                      <a:r>
                        <a:rPr lang="en-US" sz="1600" b="1" dirty="0"/>
                        <a:t>TLE1</a:t>
                      </a:r>
                      <a:r>
                        <a:rPr lang="en-US" sz="1600" dirty="0"/>
                        <a:t> </a:t>
                      </a:r>
                      <a:r>
                        <a:rPr lang="el-GR" sz="1600" dirty="0"/>
                        <a:t>(έντονη διάχυτη) </a:t>
                      </a:r>
                      <a:r>
                        <a:rPr lang="en-US" sz="1600" dirty="0"/>
                        <a:t>– 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SS18-SSX, SSX_C-terminus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214790015"/>
                  </a:ext>
                </a:extLst>
              </a:tr>
              <a:tr h="364010">
                <a:tc>
                  <a:txBody>
                    <a:bodyPr/>
                    <a:lstStyle/>
                    <a:p>
                      <a:r>
                        <a:rPr lang="el-GR" sz="1600" b="1" dirty="0" err="1"/>
                        <a:t>Αποδιαφοροποιημένο</a:t>
                      </a:r>
                      <a:r>
                        <a:rPr lang="el-GR" sz="1600" b="1" dirty="0"/>
                        <a:t> </a:t>
                      </a:r>
                      <a:r>
                        <a:rPr lang="el-GR" sz="1600" b="1" dirty="0" err="1"/>
                        <a:t>λιποσάρκωμα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MDM2, CDK4</a:t>
                      </a:r>
                      <a:r>
                        <a:rPr lang="el-GR" sz="1600" b="1" dirty="0"/>
                        <a:t> </a:t>
                      </a:r>
                      <a:r>
                        <a:rPr lang="el-GR" sz="1600" dirty="0"/>
                        <a:t>– ενίσχυση </a:t>
                      </a:r>
                      <a:r>
                        <a:rPr lang="en-US" sz="1600" dirty="0"/>
                        <a:t>MDM2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32031573"/>
                  </a:ext>
                </a:extLst>
              </a:tr>
              <a:tr h="364010">
                <a:tc>
                  <a:txBody>
                    <a:bodyPr/>
                    <a:lstStyle/>
                    <a:p>
                      <a:r>
                        <a:rPr lang="el-GR" sz="1600" b="1" dirty="0"/>
                        <a:t>Ψευδομυογενές αιμαγγειοενδοθηλίωμα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ERG, </a:t>
                      </a:r>
                      <a:r>
                        <a:rPr lang="en-US" sz="1600" b="1" dirty="0" err="1"/>
                        <a:t>FoSB</a:t>
                      </a:r>
                      <a:r>
                        <a:rPr lang="en-US" sz="1600" b="1" dirty="0"/>
                        <a:t> </a:t>
                      </a:r>
                      <a:r>
                        <a:rPr lang="el-GR" sz="1600" b="0" dirty="0"/>
                        <a:t>(κερατίνη) 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– </a:t>
                      </a:r>
                      <a:r>
                        <a:rPr lang="en-US" sz="1600" b="1" dirty="0" err="1">
                          <a:solidFill>
                            <a:schemeClr val="accent1"/>
                          </a:solidFill>
                        </a:rPr>
                        <a:t>FoSB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l-GR" sz="1600" b="1" dirty="0">
                          <a:solidFill>
                            <a:schemeClr val="accent1"/>
                          </a:solidFill>
                        </a:rPr>
                        <a:t>διαμετάθεση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06648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33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/>
              <a:t>Διαφορική διάγνωση επιθηλιοειδών σαρκωμάτων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6550223"/>
            <a:ext cx="3101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9C38ADD-FB87-4907-A8E7-34A5F210A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395337"/>
              </p:ext>
            </p:extLst>
          </p:nvPr>
        </p:nvGraphicFramePr>
        <p:xfrm>
          <a:off x="918331" y="1381406"/>
          <a:ext cx="7830132" cy="4927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044">
                  <a:extLst>
                    <a:ext uri="{9D8B030D-6E8A-4147-A177-3AD203B41FA5}">
                      <a16:colId xmlns:a16="http://schemas.microsoft.com/office/drawing/2014/main" val="1117183161"/>
                    </a:ext>
                  </a:extLst>
                </a:gridCol>
                <a:gridCol w="2610044">
                  <a:extLst>
                    <a:ext uri="{9D8B030D-6E8A-4147-A177-3AD203B41FA5}">
                      <a16:colId xmlns:a16="http://schemas.microsoft.com/office/drawing/2014/main" val="3331085317"/>
                    </a:ext>
                  </a:extLst>
                </a:gridCol>
                <a:gridCol w="2610044">
                  <a:extLst>
                    <a:ext uri="{9D8B030D-6E8A-4147-A177-3AD203B41FA5}">
                      <a16:colId xmlns:a16="http://schemas.microsoft.com/office/drawing/2014/main" val="1665514131"/>
                    </a:ext>
                  </a:extLst>
                </a:gridCol>
              </a:tblGrid>
              <a:tr h="423351">
                <a:tc>
                  <a:txBody>
                    <a:bodyPr/>
                    <a:lstStyle/>
                    <a:p>
                      <a:r>
                        <a:rPr lang="el-GR" sz="1600" dirty="0"/>
                        <a:t>Τύπος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Χαρακτηριστικά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Δείκτες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91702684"/>
                  </a:ext>
                </a:extLst>
              </a:tr>
              <a:tr h="933218">
                <a:tc>
                  <a:txBody>
                    <a:bodyPr/>
                    <a:lstStyle/>
                    <a:p>
                      <a:r>
                        <a:rPr lang="el-GR" sz="1600" b="1" dirty="0"/>
                        <a:t>Επιθηλιοειδές 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Εγγύς τύπος (ραβδοειδής) </a:t>
                      </a:r>
                    </a:p>
                    <a:p>
                      <a:r>
                        <a:rPr lang="el-GR" sz="1600" dirty="0"/>
                        <a:t>Άπω τύπος (</a:t>
                      </a:r>
                      <a:r>
                        <a:rPr lang="el-GR" sz="1600" b="1" dirty="0" err="1"/>
                        <a:t>κοκκιωματώδης</a:t>
                      </a:r>
                      <a:r>
                        <a:rPr lang="el-GR" sz="1600" dirty="0"/>
                        <a:t>)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EMA/ Ker, CD34 (50%) </a:t>
                      </a:r>
                      <a:r>
                        <a:rPr lang="el-GR" sz="1600" b="1" dirty="0"/>
                        <a:t>Απώλεια </a:t>
                      </a:r>
                      <a:r>
                        <a:rPr lang="en-US" sz="1600" b="1" dirty="0"/>
                        <a:t>INI1 – </a:t>
                      </a:r>
                      <a:r>
                        <a:rPr lang="el-GR" sz="1600" b="1" dirty="0"/>
                        <a:t>ανωμαλίες </a:t>
                      </a:r>
                      <a:r>
                        <a:rPr lang="en-US" sz="1600" b="1" dirty="0"/>
                        <a:t>SMARCB1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16159838"/>
                  </a:ext>
                </a:extLst>
              </a:tr>
              <a:tr h="933218">
                <a:tc>
                  <a:txBody>
                    <a:bodyPr/>
                    <a:lstStyle/>
                    <a:p>
                      <a:r>
                        <a:rPr lang="el-GR" sz="1600" b="1" dirty="0"/>
                        <a:t>Επιθηλιοειδές αιμαγγειοενδοθηλίωμα 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Ενδοκυττάριοι αυλοί</a:t>
                      </a:r>
                    </a:p>
                    <a:p>
                      <a:r>
                        <a:rPr lang="el-GR" sz="1600" dirty="0"/>
                        <a:t>Μυξοειδές στρώμα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CAMTA1</a:t>
                      </a:r>
                      <a:r>
                        <a:rPr lang="en-US" sz="1600" dirty="0"/>
                        <a:t>, </a:t>
                      </a:r>
                      <a:r>
                        <a:rPr lang="el-GR" sz="1600" dirty="0"/>
                        <a:t>ενδοθηλιακοί δείκτες – </a:t>
                      </a:r>
                      <a:r>
                        <a:rPr lang="el-GR" sz="1600" b="1" dirty="0"/>
                        <a:t>διαμεταθέσεις </a:t>
                      </a:r>
                      <a:r>
                        <a:rPr lang="en-US" sz="1600" b="1" dirty="0"/>
                        <a:t>CAMTA1, </a:t>
                      </a:r>
                      <a:r>
                        <a:rPr lang="el-GR" sz="1600" b="1" dirty="0"/>
                        <a:t>σπάνια </a:t>
                      </a:r>
                      <a:r>
                        <a:rPr lang="en-US" sz="1600" b="1" dirty="0"/>
                        <a:t>TFE3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13501657"/>
                  </a:ext>
                </a:extLst>
              </a:tr>
              <a:tr h="661030">
                <a:tc>
                  <a:txBody>
                    <a:bodyPr/>
                    <a:lstStyle/>
                    <a:p>
                      <a:r>
                        <a:rPr lang="el-GR" sz="1600" b="1" dirty="0"/>
                        <a:t>Κυψελιδικό 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Ενδοκρινικό πρότυπο</a:t>
                      </a:r>
                    </a:p>
                    <a:p>
                      <a:r>
                        <a:rPr lang="el-GR" sz="1600" b="1" dirty="0"/>
                        <a:t>Απώλεια συνοχής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Τ</a:t>
                      </a:r>
                      <a:r>
                        <a:rPr lang="en-US" sz="1600" b="1" dirty="0"/>
                        <a:t>FE3 </a:t>
                      </a:r>
                      <a:r>
                        <a:rPr lang="el-GR" sz="1600" b="1" dirty="0"/>
                        <a:t>(έκφραση – διαμεταθέσεις)</a:t>
                      </a:r>
                      <a:endParaRPr lang="en-US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093761519"/>
                  </a:ext>
                </a:extLst>
              </a:tr>
              <a:tr h="933218">
                <a:tc>
                  <a:txBody>
                    <a:bodyPr/>
                    <a:lstStyle/>
                    <a:p>
                      <a:r>
                        <a:rPr lang="el-GR" sz="1600" b="1" dirty="0"/>
                        <a:t>Επιθηλιοειδές αγγειοσάρκωμα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Ατυπία </a:t>
                      </a:r>
                    </a:p>
                    <a:p>
                      <a:r>
                        <a:rPr lang="el-GR" sz="1600" dirty="0"/>
                        <a:t>Συμπαγές ή αγγειακό πρότυπο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Ενδοθηλιακοί δείκτες – </a:t>
                      </a:r>
                      <a:r>
                        <a:rPr lang="el-GR" sz="1600" b="1" dirty="0"/>
                        <a:t>συχνά κερατίνες</a:t>
                      </a:r>
                      <a:endParaRPr lang="en-US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117529914"/>
                  </a:ext>
                </a:extLst>
              </a:tr>
              <a:tr h="1043878">
                <a:tc>
                  <a:txBody>
                    <a:bodyPr/>
                    <a:lstStyle/>
                    <a:p>
                      <a:r>
                        <a:rPr lang="el-GR" sz="1600" b="1" dirty="0" err="1"/>
                        <a:t>Διαυγοκυτταρικό</a:t>
                      </a:r>
                      <a:r>
                        <a:rPr lang="el-GR" sz="1600" b="1" dirty="0"/>
                        <a:t> 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Διαυγή κύτταρα, πολυπύρηνα κύτταρα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b="1" dirty="0"/>
                        <a:t>Μελανοκυτταρικοί δείκτες – </a:t>
                      </a:r>
                      <a:r>
                        <a:rPr lang="en-US" sz="1600" b="1" dirty="0"/>
                        <a:t>ESWR1 </a:t>
                      </a:r>
                      <a:r>
                        <a:rPr lang="el-GR" sz="1600" b="1" dirty="0"/>
                        <a:t>διαμεταθέσεις</a:t>
                      </a:r>
                      <a:endParaRPr lang="en-US" sz="1600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76972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2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23736"/>
            <a:ext cx="8640960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000" b="1" dirty="0"/>
              <a:t>Διαφορική διάγνωση στρογγυλοκυτταρικών σαρκωμάτων</a:t>
            </a:r>
            <a:endParaRPr lang="en-US" sz="2000" b="1" dirty="0">
              <a:ea typeface="+mn-ea"/>
              <a:cs typeface="+mn-cs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9C38ADD-FB87-4907-A8E7-34A5F210A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23315"/>
              </p:ext>
            </p:extLst>
          </p:nvPr>
        </p:nvGraphicFramePr>
        <p:xfrm>
          <a:off x="107504" y="404664"/>
          <a:ext cx="8892480" cy="633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4160">
                  <a:extLst>
                    <a:ext uri="{9D8B030D-6E8A-4147-A177-3AD203B41FA5}">
                      <a16:colId xmlns:a16="http://schemas.microsoft.com/office/drawing/2014/main" val="1117183161"/>
                    </a:ext>
                  </a:extLst>
                </a:gridCol>
                <a:gridCol w="2964160">
                  <a:extLst>
                    <a:ext uri="{9D8B030D-6E8A-4147-A177-3AD203B41FA5}">
                      <a16:colId xmlns:a16="http://schemas.microsoft.com/office/drawing/2014/main" val="3331085317"/>
                    </a:ext>
                  </a:extLst>
                </a:gridCol>
                <a:gridCol w="2964160">
                  <a:extLst>
                    <a:ext uri="{9D8B030D-6E8A-4147-A177-3AD203B41FA5}">
                      <a16:colId xmlns:a16="http://schemas.microsoft.com/office/drawing/2014/main" val="1665514131"/>
                    </a:ext>
                  </a:extLst>
                </a:gridCol>
              </a:tblGrid>
              <a:tr h="418404">
                <a:tc>
                  <a:txBody>
                    <a:bodyPr/>
                    <a:lstStyle/>
                    <a:p>
                      <a:r>
                        <a:rPr lang="el-GR" sz="2000" dirty="0"/>
                        <a:t>Τύπος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Δείκτες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Μοριακό εύρημα</a:t>
                      </a:r>
                      <a:endParaRPr lang="en-US" sz="20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91702684"/>
                  </a:ext>
                </a:extLst>
              </a:tr>
              <a:tr h="1071946">
                <a:tc>
                  <a:txBody>
                    <a:bodyPr/>
                    <a:lstStyle/>
                    <a:p>
                      <a:r>
                        <a:rPr lang="el-GR" sz="1600" b="1" dirty="0"/>
                        <a:t>Σάρκωμα </a:t>
                      </a:r>
                      <a:r>
                        <a:rPr lang="en-US" sz="1600" b="1" dirty="0"/>
                        <a:t>Ewing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CD99 </a:t>
                      </a:r>
                      <a:r>
                        <a:rPr lang="el-GR" sz="1600" b="1" dirty="0"/>
                        <a:t>έντονα διάχυτη μεμβρανική έκφραση </a:t>
                      </a:r>
                      <a:r>
                        <a:rPr lang="en-US" sz="1600" dirty="0"/>
                        <a:t>NKX2-2 </a:t>
                      </a:r>
                      <a:r>
                        <a:rPr lang="el-GR" sz="1600" dirty="0"/>
                        <a:t>έντονα διάχυτη, </a:t>
                      </a:r>
                      <a:r>
                        <a:rPr lang="en-US" sz="1600" dirty="0"/>
                        <a:t>Fli-1</a:t>
                      </a:r>
                      <a:r>
                        <a:rPr lang="el-GR" sz="1600" dirty="0"/>
                        <a:t>/</a:t>
                      </a:r>
                      <a:r>
                        <a:rPr lang="en-US" sz="1600" dirty="0"/>
                        <a:t>ERG </a:t>
                      </a:r>
                      <a:r>
                        <a:rPr lang="el-GR" sz="1600" dirty="0"/>
                        <a:t>συχνά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FET/ETS </a:t>
                      </a:r>
                      <a:r>
                        <a:rPr lang="el-GR" sz="1600" dirty="0"/>
                        <a:t>διαμεταθέσεις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16159838"/>
                  </a:ext>
                </a:extLst>
              </a:tr>
              <a:tr h="1316962">
                <a:tc>
                  <a:txBody>
                    <a:bodyPr/>
                    <a:lstStyle/>
                    <a:p>
                      <a:r>
                        <a:rPr lang="el-GR" sz="1600" dirty="0"/>
                        <a:t>Σάρκωμα με </a:t>
                      </a:r>
                      <a:r>
                        <a:rPr lang="en-US" sz="1600" b="1" dirty="0"/>
                        <a:t>EWSR1/non-ETS</a:t>
                      </a:r>
                      <a:r>
                        <a:rPr lang="en-US" sz="1600" dirty="0"/>
                        <a:t> </a:t>
                      </a:r>
                      <a:r>
                        <a:rPr lang="el-GR" sz="1600" dirty="0"/>
                        <a:t>διαμεταθέσεις</a:t>
                      </a:r>
                    </a:p>
                    <a:p>
                      <a:r>
                        <a:rPr lang="el-GR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Ατρακτόμορφα κύτταρα με πυρήνιο – υαλοειδοποιημένο στρώμα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u="sng" dirty="0"/>
                        <a:t>Ποικιλία έκφρασης</a:t>
                      </a:r>
                    </a:p>
                    <a:p>
                      <a:r>
                        <a:rPr lang="en-US" sz="1600" dirty="0"/>
                        <a:t>CD99, NKX2-2, </a:t>
                      </a:r>
                      <a:r>
                        <a:rPr lang="el-GR" sz="1600" dirty="0" err="1"/>
                        <a:t>μυογενείς</a:t>
                      </a:r>
                      <a:r>
                        <a:rPr lang="el-GR" sz="1600" dirty="0"/>
                        <a:t>, </a:t>
                      </a:r>
                      <a:r>
                        <a:rPr lang="el-GR" sz="1600" dirty="0" err="1"/>
                        <a:t>νευρογενείς</a:t>
                      </a:r>
                      <a:r>
                        <a:rPr lang="el-GR" sz="1600" dirty="0"/>
                        <a:t> ή επιθηλιακοί δείκτες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EWSR1/NFATC2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13501657"/>
                  </a:ext>
                </a:extLst>
              </a:tr>
              <a:tr h="594550">
                <a:tc>
                  <a:txBody>
                    <a:bodyPr/>
                    <a:lstStyle/>
                    <a:p>
                      <a:r>
                        <a:rPr lang="el-GR" sz="1600" b="1" dirty="0"/>
                        <a:t>Σάρκωμα με διαμεταθέσεις </a:t>
                      </a:r>
                      <a:r>
                        <a:rPr lang="en-US" sz="1600" b="1" dirty="0"/>
                        <a:t>CIC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WT1, ETV4, </a:t>
                      </a:r>
                      <a:r>
                        <a:rPr lang="el-GR" sz="1600" dirty="0"/>
                        <a:t>ποικίλο </a:t>
                      </a:r>
                      <a:r>
                        <a:rPr lang="en-US" sz="1600" dirty="0"/>
                        <a:t>CD99 </a:t>
                      </a:r>
                      <a:r>
                        <a:rPr lang="el-GR" sz="1600" dirty="0"/>
                        <a:t>(</a:t>
                      </a:r>
                      <a:r>
                        <a:rPr lang="el-GR" sz="1600" b="1" dirty="0"/>
                        <a:t>απουσία </a:t>
                      </a:r>
                      <a:r>
                        <a:rPr lang="en-US" sz="1600" b="1" dirty="0"/>
                        <a:t>NKX2-2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CIC/DUX4 </a:t>
                      </a:r>
                      <a:r>
                        <a:rPr lang="el-GR" sz="1600" dirty="0"/>
                        <a:t>(συνήθως)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093761519"/>
                  </a:ext>
                </a:extLst>
              </a:tr>
              <a:tr h="581914">
                <a:tc>
                  <a:txBody>
                    <a:bodyPr/>
                    <a:lstStyle/>
                    <a:p>
                      <a:r>
                        <a:rPr lang="el-GR" sz="1600" b="1" dirty="0"/>
                        <a:t>Σάρκωμα με διαμεταθέσεις </a:t>
                      </a:r>
                      <a:r>
                        <a:rPr lang="en-US" sz="1600" b="1" dirty="0"/>
                        <a:t>BCOR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BCOR, SATB2, TLE1</a:t>
                      </a:r>
                      <a:r>
                        <a:rPr lang="en-US" sz="1600" dirty="0"/>
                        <a:t>, </a:t>
                      </a:r>
                      <a:r>
                        <a:rPr lang="el-GR" sz="1600" dirty="0" err="1"/>
                        <a:t>κυκλίνη</a:t>
                      </a:r>
                      <a:r>
                        <a:rPr lang="el-GR" sz="1600" dirty="0"/>
                        <a:t> </a:t>
                      </a:r>
                      <a:r>
                        <a:rPr lang="en-US" sz="1600" dirty="0"/>
                        <a:t>D1 </a:t>
                      </a:r>
                      <a:r>
                        <a:rPr lang="el-GR" sz="1600" dirty="0"/>
                        <a:t>ή </a:t>
                      </a:r>
                      <a:r>
                        <a:rPr lang="en-US" sz="1600" dirty="0"/>
                        <a:t>B3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BCOR/CCNB3 (</a:t>
                      </a:r>
                      <a:r>
                        <a:rPr lang="el-GR" sz="1600" dirty="0"/>
                        <a:t>συνήθως)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117529914"/>
                  </a:ext>
                </a:extLst>
              </a:tr>
              <a:tr h="581914">
                <a:tc>
                  <a:txBody>
                    <a:bodyPr/>
                    <a:lstStyle/>
                    <a:p>
                      <a:r>
                        <a:rPr lang="el-GR" sz="1600" b="1" dirty="0"/>
                        <a:t>Κυψελιδικό </a:t>
                      </a:r>
                      <a:r>
                        <a:rPr lang="el-GR" sz="1600" b="1" dirty="0" err="1"/>
                        <a:t>ραβδομυοσάρκωμα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Δεσμίνη, </a:t>
                      </a:r>
                      <a:r>
                        <a:rPr lang="en-US" sz="1600" dirty="0"/>
                        <a:t>MyoD1, </a:t>
                      </a:r>
                      <a:r>
                        <a:rPr lang="en-US" sz="1600" dirty="0" err="1"/>
                        <a:t>myogenin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FOX</a:t>
                      </a:r>
                      <a:r>
                        <a:rPr lang="el-GR" sz="1600" dirty="0"/>
                        <a:t>Ο</a:t>
                      </a:r>
                      <a:r>
                        <a:rPr lang="en-US" sz="1600" dirty="0"/>
                        <a:t>1A </a:t>
                      </a:r>
                      <a:r>
                        <a:rPr lang="el-GR" sz="1600" dirty="0"/>
                        <a:t>διαμεταθέσεις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76972151"/>
                  </a:ext>
                </a:extLst>
              </a:tr>
              <a:tr h="594550">
                <a:tc>
                  <a:txBody>
                    <a:bodyPr/>
                    <a:lstStyle/>
                    <a:p>
                      <a:r>
                        <a:rPr lang="el-GR" sz="1600" b="1" dirty="0"/>
                        <a:t>Υψηλής κακοήθειας μυξοειδές </a:t>
                      </a:r>
                      <a:r>
                        <a:rPr lang="el-GR" sz="1600" b="1" dirty="0" err="1"/>
                        <a:t>λιποσάρκωμα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DDIT3 </a:t>
                      </a:r>
                      <a:r>
                        <a:rPr lang="el-GR" sz="1600" dirty="0"/>
                        <a:t>διαμεταθέσεις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239644011"/>
                  </a:ext>
                </a:extLst>
              </a:tr>
              <a:tr h="594550">
                <a:tc>
                  <a:txBody>
                    <a:bodyPr/>
                    <a:lstStyle/>
                    <a:p>
                      <a:r>
                        <a:rPr lang="el-GR" sz="1600" b="1" dirty="0"/>
                        <a:t>Πτωχά διαφοροποιημένο συνοβιακό σάρκωμα 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ΕΜΑ, </a:t>
                      </a:r>
                      <a:r>
                        <a:rPr lang="en-US" sz="1600" b="1" dirty="0"/>
                        <a:t>TLE1, SS18-SSX, SSX_C-terminus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SS18/SSX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720184688"/>
                  </a:ext>
                </a:extLst>
              </a:tr>
              <a:tr h="581914">
                <a:tc>
                  <a:txBody>
                    <a:bodyPr/>
                    <a:lstStyle/>
                    <a:p>
                      <a:r>
                        <a:rPr lang="el-GR" sz="1600" b="1" dirty="0" err="1"/>
                        <a:t>Μικροστρογγυλοκυτταρικός</a:t>
                      </a:r>
                      <a:r>
                        <a:rPr lang="el-GR" sz="1600" b="1" dirty="0"/>
                        <a:t> </a:t>
                      </a:r>
                      <a:r>
                        <a:rPr lang="el-GR" sz="1600" b="1" dirty="0" err="1"/>
                        <a:t>δεσμοπλαστικός</a:t>
                      </a:r>
                      <a:r>
                        <a:rPr lang="el-GR" sz="1600" b="1" dirty="0"/>
                        <a:t> όγκος</a:t>
                      </a:r>
                      <a:endParaRPr lang="en-US" sz="16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Κερατίνη, </a:t>
                      </a:r>
                      <a:r>
                        <a:rPr lang="el-GR" sz="1600" dirty="0" err="1"/>
                        <a:t>δεσμίνη</a:t>
                      </a:r>
                      <a:r>
                        <a:rPr lang="el-GR" sz="1600" dirty="0"/>
                        <a:t>,</a:t>
                      </a:r>
                      <a:r>
                        <a:rPr lang="en-US" sz="1600" dirty="0"/>
                        <a:t> NSE, WT1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EWSR1/WT1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540084483"/>
                  </a:ext>
                </a:extLst>
              </a:tr>
            </a:tbl>
          </a:graphicData>
        </a:graphic>
      </p:graphicFrame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50223"/>
            <a:ext cx="911458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WHO, Soft tissue and bone tumours, 2020</a:t>
            </a:r>
            <a:r>
              <a:rPr lang="el-GR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       </a:t>
            </a: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C5093-FC43-4558-A4CB-4B472ECCB07A}"/>
              </a:ext>
            </a:extLst>
          </p:cNvPr>
          <p:cNvSpPr/>
          <p:nvPr/>
        </p:nvSpPr>
        <p:spPr>
          <a:xfrm>
            <a:off x="179512" y="1916832"/>
            <a:ext cx="8784975" cy="246365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49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935"/>
            <a:ext cx="22677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Surg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Pathol</a:t>
            </a:r>
            <a:r>
              <a:rPr lang="el-GR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DF830-0373-444E-8D77-654CA4CEF6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27140"/>
          <a:stretch>
            <a:fillRect/>
          </a:stretch>
        </p:blipFill>
        <p:spPr>
          <a:xfrm>
            <a:off x="72008" y="836712"/>
            <a:ext cx="3131840" cy="61351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5C39E-8131-4694-98CF-6CC166464626}"/>
              </a:ext>
            </a:extLst>
          </p:cNvPr>
          <p:cNvSpPr/>
          <p:nvPr/>
        </p:nvSpPr>
        <p:spPr>
          <a:xfrm>
            <a:off x="107504" y="836712"/>
            <a:ext cx="1496588" cy="46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Ewing Sarcoma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B1B57-627B-4774-B82E-E7F9E95C0DB7}"/>
              </a:ext>
            </a:extLst>
          </p:cNvPr>
          <p:cNvSpPr/>
          <p:nvPr/>
        </p:nvSpPr>
        <p:spPr>
          <a:xfrm>
            <a:off x="144016" y="3933056"/>
            <a:ext cx="82758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CD99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92276-70D1-41FD-9FC9-10A86A1A6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66075" b="49550"/>
          <a:stretch/>
        </p:blipFill>
        <p:spPr>
          <a:xfrm>
            <a:off x="5940152" y="908720"/>
            <a:ext cx="2520000" cy="3024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FEB12-EA40-4290-BC49-8DE7F7BCEC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716" r="15170" b="50418"/>
          <a:stretch/>
        </p:blipFill>
        <p:spPr>
          <a:xfrm>
            <a:off x="6012440" y="3933056"/>
            <a:ext cx="2520000" cy="2989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91FB11-20C1-438F-813A-0B03A20F7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9550" r="60344"/>
          <a:stretch/>
        </p:blipFill>
        <p:spPr>
          <a:xfrm>
            <a:off x="3347864" y="764704"/>
            <a:ext cx="2520000" cy="3096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3208D-288C-47B3-AC55-A466D181BB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579" t="49729" r="8765"/>
          <a:stretch/>
        </p:blipFill>
        <p:spPr>
          <a:xfrm>
            <a:off x="3347864" y="3828088"/>
            <a:ext cx="2520000" cy="32013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962FFA-BEC3-40AF-88D8-9322DB3F7FBA}"/>
              </a:ext>
            </a:extLst>
          </p:cNvPr>
          <p:cNvSpPr/>
          <p:nvPr/>
        </p:nvSpPr>
        <p:spPr>
          <a:xfrm>
            <a:off x="6012160" y="836712"/>
            <a:ext cx="24482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CIC-rearranged sarcoma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0"/>
            <a:ext cx="6010500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ea typeface="+mn-ea"/>
                <a:cs typeface="+mn-cs"/>
              </a:rPr>
              <a:t>Ewing-like </a:t>
            </a:r>
            <a:r>
              <a:rPr lang="el-GR" sz="2800" b="1" dirty="0"/>
              <a:t>σαρκώματα</a:t>
            </a:r>
            <a:endParaRPr lang="en-US" sz="2800" b="1" dirty="0"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A2C62-0AA3-4F99-84F7-691306025342}"/>
              </a:ext>
            </a:extLst>
          </p:cNvPr>
          <p:cNvSpPr/>
          <p:nvPr/>
        </p:nvSpPr>
        <p:spPr>
          <a:xfrm>
            <a:off x="3419872" y="836712"/>
            <a:ext cx="238349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BCOR-rearranged sarcoma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E84467-21C3-4471-BF93-F2420CCC7A53}"/>
              </a:ext>
            </a:extLst>
          </p:cNvPr>
          <p:cNvSpPr/>
          <p:nvPr/>
        </p:nvSpPr>
        <p:spPr>
          <a:xfrm>
            <a:off x="3298634" y="3861048"/>
            <a:ext cx="1129350" cy="385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BCOR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AE3BC-49AF-4F37-BE51-73055D8A563D}"/>
              </a:ext>
            </a:extLst>
          </p:cNvPr>
          <p:cNvSpPr/>
          <p:nvPr/>
        </p:nvSpPr>
        <p:spPr>
          <a:xfrm>
            <a:off x="6084168" y="3933056"/>
            <a:ext cx="770851" cy="496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ETV4</a:t>
            </a:r>
          </a:p>
        </p:txBody>
      </p:sp>
      <p:sp>
        <p:nvSpPr>
          <p:cNvPr id="21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476672"/>
            <a:ext cx="38217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WHO, Soft tissue and bone tumours, 2020</a:t>
            </a:r>
          </a:p>
        </p:txBody>
      </p:sp>
    </p:spTree>
    <p:extLst>
      <p:ext uri="{BB962C8B-B14F-4D97-AF65-F5344CB8AC3E}">
        <p14:creationId xmlns:p14="http://schemas.microsoft.com/office/powerpoint/2010/main" val="3355182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92288"/>
            <a:ext cx="6010500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/>
              <a:t>Διαφορική διάγνωση σαρκωμάτων με πλειόμορφη μορφολογία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A8BF3E-4D95-40A2-BFA0-4FCAA390BD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9552" y="1117600"/>
            <a:ext cx="8280920" cy="4224338"/>
          </a:xfrm>
        </p:spPr>
        <p:txBody>
          <a:bodyPr/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Πιθανότητα </a:t>
            </a:r>
            <a:r>
              <a:rPr lang="el-GR" sz="1800" b="1" dirty="0" err="1"/>
              <a:t>αποδιαφοροποιημένου</a:t>
            </a:r>
            <a:r>
              <a:rPr lang="el-GR" sz="1800" b="1" dirty="0"/>
              <a:t> </a:t>
            </a:r>
            <a:r>
              <a:rPr lang="el-GR" sz="1800" b="1" dirty="0" err="1"/>
              <a:t>λιποσαρκώματος</a:t>
            </a:r>
            <a:r>
              <a:rPr lang="el-GR" sz="1800" dirty="0">
                <a:sym typeface="Wingdings" panose="05000000000000000000" pitchFamily="2" charset="2"/>
              </a:rPr>
              <a:t> έλεγχος για </a:t>
            </a:r>
            <a:r>
              <a:rPr lang="en-US" sz="1800" dirty="0">
                <a:sym typeface="Wingdings" panose="05000000000000000000" pitchFamily="2" charset="2"/>
              </a:rPr>
              <a:t>MDM2, CDk4 + FISH </a:t>
            </a:r>
            <a:r>
              <a:rPr lang="el-GR" sz="1800" dirty="0">
                <a:sym typeface="Wingdings" panose="05000000000000000000" pitchFamily="2" charset="2"/>
              </a:rPr>
              <a:t>για </a:t>
            </a:r>
            <a:r>
              <a:rPr lang="en-US" sz="1800" dirty="0">
                <a:sym typeface="Wingdings" panose="05000000000000000000" pitchFamily="2" charset="2"/>
              </a:rPr>
              <a:t>MDM2</a:t>
            </a:r>
            <a:endParaRPr lang="el-GR" sz="180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n-US" sz="180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Έλεγχος για </a:t>
            </a:r>
            <a:r>
              <a:rPr lang="el-GR" sz="1800" b="1" dirty="0" err="1">
                <a:sym typeface="Wingdings" panose="05000000000000000000" pitchFamily="2" charset="2"/>
              </a:rPr>
              <a:t>μυογενείς</a:t>
            </a:r>
            <a:r>
              <a:rPr lang="el-GR" sz="1800" b="1" dirty="0">
                <a:sym typeface="Wingdings" panose="05000000000000000000" pitchFamily="2" charset="2"/>
              </a:rPr>
              <a:t> </a:t>
            </a:r>
            <a:r>
              <a:rPr lang="el-GR" sz="1800" dirty="0">
                <a:sym typeface="Wingdings" panose="05000000000000000000" pitchFamily="2" charset="2"/>
              </a:rPr>
              <a:t>δείκτες</a:t>
            </a:r>
            <a:r>
              <a:rPr lang="el-GR" sz="1800" b="1" dirty="0">
                <a:sym typeface="Wingdings" panose="05000000000000000000" pitchFamily="2" charset="2"/>
              </a:rPr>
              <a:t> </a:t>
            </a:r>
            <a:r>
              <a:rPr lang="el-GR" sz="1800" dirty="0">
                <a:sym typeface="Wingdings" panose="05000000000000000000" pitchFamily="2" charset="2"/>
              </a:rPr>
              <a:t>(</a:t>
            </a:r>
            <a:r>
              <a:rPr lang="el-GR" sz="1800" dirty="0" err="1">
                <a:sym typeface="Wingdings" panose="05000000000000000000" pitchFamily="2" charset="2"/>
              </a:rPr>
              <a:t>δεσμίνη</a:t>
            </a:r>
            <a:r>
              <a:rPr lang="el-GR" sz="1800" dirty="0">
                <a:sym typeface="Wingdings" panose="05000000000000000000" pitchFamily="2" charset="2"/>
              </a:rPr>
              <a:t>), </a:t>
            </a:r>
            <a:r>
              <a:rPr lang="el-GR" sz="1800" b="1" dirty="0">
                <a:sym typeface="Wingdings" panose="05000000000000000000" pitchFamily="2" charset="2"/>
              </a:rPr>
              <a:t>επιθηλιακούς</a:t>
            </a:r>
            <a:r>
              <a:rPr lang="el-GR" sz="1800" dirty="0">
                <a:sym typeface="Wingdings" panose="05000000000000000000" pitchFamily="2" charset="2"/>
              </a:rPr>
              <a:t> δείκτες (κερατίνη) και </a:t>
            </a:r>
            <a:r>
              <a:rPr lang="el-GR" sz="1800" b="1" dirty="0" err="1">
                <a:sym typeface="Wingdings" panose="05000000000000000000" pitchFamily="2" charset="2"/>
              </a:rPr>
              <a:t>μελανοκυτταρικούς</a:t>
            </a:r>
            <a:r>
              <a:rPr lang="el-GR" sz="1800" dirty="0">
                <a:sym typeface="Wingdings" panose="05000000000000000000" pitchFamily="2" charset="2"/>
              </a:rPr>
              <a:t> δείκτες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80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Παρουσία </a:t>
            </a:r>
            <a:r>
              <a:rPr lang="el-GR" sz="1800" b="1" dirty="0">
                <a:sym typeface="Wingdings" panose="05000000000000000000" pitchFamily="2" charset="2"/>
              </a:rPr>
              <a:t>άτυπων </a:t>
            </a:r>
            <a:r>
              <a:rPr lang="el-GR" sz="1800" b="1" dirty="0" err="1">
                <a:sym typeface="Wingdings" panose="05000000000000000000" pitchFamily="2" charset="2"/>
              </a:rPr>
              <a:t>λιποβλαστών</a:t>
            </a:r>
            <a:r>
              <a:rPr lang="el-GR" sz="1800" b="1" dirty="0"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(S100+) </a:t>
            </a:r>
            <a:r>
              <a:rPr lang="el-GR" sz="1800" dirty="0">
                <a:sym typeface="Wingdings" panose="05000000000000000000" pitchFamily="2" charset="2"/>
              </a:rPr>
              <a:t>σε σάρκωμα με πλειόμορφη μορφολογία  </a:t>
            </a:r>
            <a:r>
              <a:rPr lang="el-GR" sz="1800" b="1" dirty="0">
                <a:sym typeface="Wingdings" panose="05000000000000000000" pitchFamily="2" charset="2"/>
              </a:rPr>
              <a:t>πλειόμορφο </a:t>
            </a:r>
            <a:r>
              <a:rPr lang="el-GR" sz="1800" b="1" dirty="0" err="1">
                <a:sym typeface="Wingdings" panose="05000000000000000000" pitchFamily="2" charset="2"/>
              </a:rPr>
              <a:t>λιποσάρκωμα</a:t>
            </a:r>
            <a:endParaRPr lang="el-GR" sz="1800" b="1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800" b="1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Σε βιοψίες με βελόνη η διάκριση αδιαφοροποίητου πλειόμορφου σαρκώματος, </a:t>
            </a:r>
            <a:r>
              <a:rPr lang="el-GR" sz="1800" b="1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υψηλής </a:t>
            </a:r>
            <a:r>
              <a:rPr lang="el-GR" sz="1800" b="1" dirty="0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κακοήθειας </a:t>
            </a:r>
            <a:r>
              <a:rPr lang="el-GR" sz="1800" b="1" dirty="0" err="1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μυξοϊνοσαρκώματος</a:t>
            </a:r>
            <a:r>
              <a:rPr lang="el-GR" sz="1800" b="1" dirty="0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 και πλειόμορφου </a:t>
            </a:r>
            <a:r>
              <a:rPr lang="el-GR" sz="1800" b="1" dirty="0" err="1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λιποσαρκώματος</a:t>
            </a:r>
            <a:r>
              <a:rPr lang="el-GR" sz="1800" b="1" dirty="0">
                <a:solidFill>
                  <a:schemeClr val="accent1"/>
                </a:solidFill>
                <a:latin typeface="+mn-lt"/>
                <a:sym typeface="Wingdings" panose="05000000000000000000" pitchFamily="2" charset="2"/>
              </a:rPr>
              <a:t>, συχνά αδύνατη</a:t>
            </a:r>
            <a:endParaRPr lang="el-GR" sz="18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234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545831" y="5877272"/>
            <a:ext cx="8202633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539552" y="5157192"/>
            <a:ext cx="8202633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64296"/>
            <a:ext cx="8568952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000" b="1" dirty="0"/>
              <a:t>Τεχνολογία </a:t>
            </a:r>
            <a:r>
              <a:rPr lang="en-US" sz="2000" b="1" dirty="0"/>
              <a:t>NGS</a:t>
            </a:r>
            <a:r>
              <a:rPr lang="el-GR" sz="2000" b="1" dirty="0"/>
              <a:t> για ταυτοποίηση των γονίδιων σύντηξης στους </a:t>
            </a:r>
            <a:r>
              <a:rPr lang="el-GR" sz="2000" b="1" dirty="0" err="1"/>
              <a:t>μυοσκελετικούς</a:t>
            </a:r>
            <a:r>
              <a:rPr lang="el-GR" sz="2000" b="1" dirty="0"/>
              <a:t> όγκους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79512" y="692696"/>
            <a:ext cx="8712968" cy="54006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+mn-lt"/>
              </a:rPr>
              <a:t>Μέθοδος 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υψηλής ευαισθησίας</a:t>
            </a:r>
            <a:r>
              <a:rPr lang="el-GR" sz="16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πιο ευαίσθητη από </a:t>
            </a:r>
            <a:r>
              <a:rPr lang="en-US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FISH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endParaRPr lang="el-GR" sz="1600" b="1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l-GR" sz="1600" b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Clr>
                <a:schemeClr val="tx2"/>
              </a:buClr>
              <a:buSzPct val="13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Μεγαλύτερο ποσοστό αποτυχίας (έως 25%)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+mn-lt"/>
              </a:rPr>
              <a:t>Δεν απαιτείται προηγούμενη ιστολογική διάγνωση             δυνατόν να δρομολογηθεί διερεύνηση του νεοπλάσματος παράλληλα με την ιστολογική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Ιδιαίτερα σημαντική για τη διάγνωση των αδιαφοροποίητων </a:t>
            </a:r>
            <a:r>
              <a:rPr lang="el-GR" sz="1600" b="1" dirty="0" err="1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στρογγυλοκυτταρικών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σαρκωμάτων</a:t>
            </a:r>
            <a:r>
              <a:rPr lang="el-GR" sz="1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και κυρίως τη διαφορική διάγνωση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EWS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και σαρκώματος με </a:t>
            </a:r>
            <a:r>
              <a:rPr lang="el-GR" sz="1600" dirty="0" err="1">
                <a:solidFill>
                  <a:schemeClr val="tx1"/>
                </a:solidFill>
                <a:latin typeface="+mn-lt"/>
              </a:rPr>
              <a:t>διαμεταθέσεις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EWS/Non-ETS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λόγω απουσίας βοηθητικών ανοσοϊστοχημικών δεικτών.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dirty="0">
                <a:solidFill>
                  <a:schemeClr val="tx1"/>
                </a:solidFill>
                <a:latin typeface="+mn-lt"/>
              </a:rPr>
              <a:t>Για τους οστικούς όγκους συνιστάται η αφαλάτωση σε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EDTA</a:t>
            </a: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Εμπορικά διαθέσιμα </a:t>
            </a:r>
            <a:r>
              <a:rPr lang="en-US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panels 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για </a:t>
            </a:r>
            <a:r>
              <a:rPr lang="en-US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NGS RNA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αναλύσεις που ανιχνεύουν σχεδόν όλες τις </a:t>
            </a:r>
            <a:r>
              <a:rPr lang="el-GR" sz="1600" b="1" dirty="0" err="1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ταυτοποιημένες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γονιδιακές συντήξεις στα σαρκώματα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sz="1600" b="1" dirty="0" err="1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Anichored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</a:t>
            </a:r>
            <a:r>
              <a:rPr lang="en-US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multiplex PCR</a:t>
            </a: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τεχνολογία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: αναγνωρίζονται και τα 2 </a:t>
            </a:r>
            <a:r>
              <a:rPr lang="el-GR" sz="1600" dirty="0" err="1">
                <a:solidFill>
                  <a:schemeClr val="tx1"/>
                </a:solidFill>
                <a:latin typeface="+mn-lt"/>
              </a:rPr>
              <a:t>εξώνια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ανεξαρτήτως αν μόνον το ένα περιλαμβάνεται στο σχεδιασμό του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panel</a:t>
            </a: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Δυνατότητα ταυτοποίησης νέων  συντήξεων</a:t>
            </a:r>
            <a:r>
              <a:rPr lang="el-GR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+mn-lt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που καθορίζουν νέες  οντότητες (π.χ. </a:t>
            </a:r>
            <a:r>
              <a:rPr lang="el-GR" sz="1600" dirty="0" err="1">
                <a:solidFill>
                  <a:schemeClr val="tx1"/>
                </a:solidFill>
                <a:latin typeface="+mn-lt"/>
              </a:rPr>
              <a:t>διφαινοτυπικό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σάρκωμα </a:t>
            </a:r>
            <a:r>
              <a:rPr lang="el-GR" sz="1600" dirty="0" err="1">
                <a:solidFill>
                  <a:schemeClr val="tx1"/>
                </a:solidFill>
                <a:latin typeface="+mn-lt"/>
              </a:rPr>
              <a:t>παραρρινίων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κόλπων, νεοπλάσματα με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NTRK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l-GR" sz="1600" dirty="0" err="1">
                <a:solidFill>
                  <a:schemeClr val="tx1"/>
                </a:solidFill>
                <a:latin typeface="+mn-lt"/>
              </a:rPr>
              <a:t>διαμεταθέσεις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) 	</a:t>
            </a:r>
          </a:p>
        </p:txBody>
      </p:sp>
      <p:sp>
        <p:nvSpPr>
          <p:cNvPr id="4" name="3 - Δεξιό βέλος"/>
          <p:cNvSpPr/>
          <p:nvPr/>
        </p:nvSpPr>
        <p:spPr>
          <a:xfrm>
            <a:off x="5364088" y="1844824"/>
            <a:ext cx="348521" cy="209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6408712" y="6577607"/>
            <a:ext cx="3563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resentation NGS\clinical effect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"/>
            <a:ext cx="7560839" cy="2443655"/>
          </a:xfrm>
          <a:prstGeom prst="rect">
            <a:avLst/>
          </a:prstGeom>
          <a:noFill/>
        </p:spPr>
      </p:pic>
      <p:sp>
        <p:nvSpPr>
          <p:cNvPr id="5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" y="2506663"/>
            <a:ext cx="8748463" cy="4351337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dirty="0"/>
              <a:t>384 ασθενείς με σαρκώματα μαλακών μορίων , όπου η ιστολογική διάγνωση ανασκοπήθηκε από </a:t>
            </a: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εξειδικευμένο στο αντικείμενο παθολογοανατόμο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Συστηματική διενέργεια μοριακών τεχνικών ( </a:t>
            </a:r>
            <a:r>
              <a:rPr lang="en-US" sz="2400" b="1" dirty="0">
                <a:uFill>
                  <a:solidFill>
                    <a:srgbClr val="FF0000"/>
                  </a:solidFill>
                </a:uFill>
              </a:rPr>
              <a:t>FISH, </a:t>
            </a:r>
            <a:r>
              <a:rPr lang="en-US" sz="2400" b="1" dirty="0" err="1">
                <a:uFill>
                  <a:solidFill>
                    <a:srgbClr val="FF0000"/>
                  </a:solidFill>
                </a:uFill>
              </a:rPr>
              <a:t>qRCR</a:t>
            </a:r>
            <a:r>
              <a:rPr lang="en-US" sz="2400" b="1" dirty="0">
                <a:uFill>
                  <a:solidFill>
                    <a:srgbClr val="FF0000"/>
                  </a:solidFill>
                </a:uFill>
              </a:rPr>
              <a:t>, RT-PCR) </a:t>
            </a: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τροποποίησε την ιστολογική διάγνωση στο 13% των περιπτώσεων</a:t>
            </a:r>
            <a:r>
              <a:rPr lang="el-GR" sz="2400" dirty="0"/>
              <a:t> (53 ασθενείς ) 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dirty="0"/>
              <a:t>Ποσοστό αλλαγής της ιστολογικής διάγνωσης ανά ιστολογικό τύπο σαρκώματος: 16% </a:t>
            </a:r>
            <a:r>
              <a:rPr lang="en-US" sz="2400" dirty="0"/>
              <a:t>DFSP, 23%</a:t>
            </a:r>
            <a:r>
              <a:rPr lang="el-GR" sz="2400" dirty="0"/>
              <a:t> </a:t>
            </a:r>
            <a:r>
              <a:rPr lang="el-GR" sz="2400" dirty="0" err="1"/>
              <a:t>αποδιαφοροποιημένο</a:t>
            </a:r>
            <a:r>
              <a:rPr lang="el-GR" sz="2400" dirty="0"/>
              <a:t> </a:t>
            </a:r>
            <a:r>
              <a:rPr lang="el-GR" sz="2400" dirty="0" err="1"/>
              <a:t>λιποσάρκωμα</a:t>
            </a:r>
            <a:r>
              <a:rPr lang="el-GR" sz="2400" dirty="0"/>
              <a:t>, 12% οικογένεια  </a:t>
            </a:r>
            <a:r>
              <a:rPr lang="en-US" sz="2400" dirty="0"/>
              <a:t>EWS,</a:t>
            </a:r>
            <a:r>
              <a:rPr lang="el-GR" sz="2400" dirty="0"/>
              <a:t> </a:t>
            </a:r>
            <a:r>
              <a:rPr lang="en-US" sz="2400" dirty="0"/>
              <a:t> </a:t>
            </a:r>
            <a:r>
              <a:rPr lang="el-GR" sz="2400" dirty="0"/>
              <a:t>16% στο </a:t>
            </a:r>
            <a:r>
              <a:rPr lang="el-GR" sz="2400" dirty="0" err="1"/>
              <a:t>συνοβιακό</a:t>
            </a:r>
            <a:r>
              <a:rPr lang="el-GR" sz="2400" dirty="0"/>
              <a:t> σάρκωμα, 15% στο κυψελιδικό </a:t>
            </a:r>
            <a:r>
              <a:rPr lang="el-GR" sz="2400" dirty="0" err="1"/>
              <a:t>ραβδομυοσάρκωμα</a:t>
            </a:r>
            <a:r>
              <a:rPr lang="el-GR" sz="2400" dirty="0"/>
              <a:t>, 4% στο </a:t>
            </a:r>
            <a:r>
              <a:rPr lang="el-GR" sz="2400" dirty="0" err="1"/>
              <a:t>μυξοειδές</a:t>
            </a:r>
            <a:r>
              <a:rPr lang="el-GR" sz="2400" dirty="0"/>
              <a:t>/ </a:t>
            </a:r>
            <a:r>
              <a:rPr lang="el-GR" sz="2400" dirty="0" err="1"/>
              <a:t>τρογγυλοκυτταρικό</a:t>
            </a:r>
            <a:r>
              <a:rPr lang="el-GR" sz="2400" dirty="0"/>
              <a:t> </a:t>
            </a:r>
            <a:r>
              <a:rPr lang="el-GR" sz="2400" dirty="0" err="1"/>
              <a:t>λιποσάρκωμα</a:t>
            </a:r>
            <a:endParaRPr lang="el-GR" sz="2400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Η τροποποίηση της ιστολογικής διάγνωσης είχε επίδραση στους 45/53 ασθενείς αναφορικά με την θεραπεία ή/και πρόγνωση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699792" y="1878940"/>
            <a:ext cx="2101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Oncotarget</a:t>
            </a:r>
            <a:r>
              <a:rPr lang="en-US" sz="1050" dirty="0"/>
              <a:t> Jun. 2017</a:t>
            </a:r>
            <a:endParaRPr lang="el-GR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Έλλειψη"/>
          <p:cNvSpPr/>
          <p:nvPr/>
        </p:nvSpPr>
        <p:spPr>
          <a:xfrm>
            <a:off x="35496" y="620688"/>
            <a:ext cx="505918" cy="64457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44624"/>
            <a:ext cx="8352928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000" b="1" dirty="0"/>
              <a:t>Επιλεγμένοι </a:t>
            </a:r>
            <a:r>
              <a:rPr lang="el-GR" sz="2000" b="1" dirty="0" err="1"/>
              <a:t>μυοσκελετικοί</a:t>
            </a:r>
            <a:r>
              <a:rPr lang="el-GR" sz="2000" b="1" dirty="0"/>
              <a:t> όγκοι στους οποίους η </a:t>
            </a:r>
            <a:r>
              <a:rPr lang="en-US" sz="2000" b="1" dirty="0"/>
              <a:t>NGS</a:t>
            </a:r>
            <a:r>
              <a:rPr lang="el-GR" sz="2000" b="1" dirty="0"/>
              <a:t> ανάλυση έχει ιδιαίτερη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371475" y="1311275"/>
            <a:ext cx="8772525" cy="2330450"/>
          </a:xfrm>
        </p:spPr>
        <p:txBody>
          <a:bodyPr/>
          <a:lstStyle/>
          <a:p>
            <a:pPr>
              <a:buNone/>
            </a:pPr>
            <a:endParaRPr lang="el-GR" sz="2400" b="1" dirty="0">
              <a:latin typeface="Courier" pitchFamily="49" charset="0"/>
            </a:endParaRPr>
          </a:p>
          <a:p>
            <a:pPr marL="514350" indent="-514350">
              <a:buNone/>
            </a:pPr>
            <a:r>
              <a:rPr lang="el-GR" dirty="0"/>
              <a:t>				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520068" y="2350845"/>
            <a:ext cx="212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/>
              <a:t>    </a:t>
            </a:r>
            <a:r>
              <a:rPr lang="en-US" sz="1600" b="1" dirty="0">
                <a:solidFill>
                  <a:srgbClr val="FF0000"/>
                </a:solidFill>
              </a:rPr>
              <a:t>S100, SOX9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l-GR" sz="1600" b="1" dirty="0">
                <a:solidFill>
                  <a:srgbClr val="FF0000"/>
                </a:solidFill>
              </a:rPr>
              <a:t>    </a:t>
            </a:r>
            <a:r>
              <a:rPr lang="en-US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H3F3B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el-GR" sz="1600" b="1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el-GR" sz="1600" b="1" dirty="0">
                <a:solidFill>
                  <a:srgbClr val="FF0000"/>
                </a:solidFill>
              </a:rPr>
              <a:t>      </a:t>
            </a:r>
            <a:r>
              <a:rPr lang="el-GR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μετάλλαξη (95%)</a:t>
            </a:r>
            <a:endParaRPr lang="el-GR" sz="14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3105871" y="2395816"/>
            <a:ext cx="2360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/>
              <a:t>    </a:t>
            </a:r>
            <a:r>
              <a:rPr lang="el-GR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Διάχυτη έκφραση </a:t>
            </a:r>
            <a:r>
              <a:rPr lang="en-US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p</a:t>
            </a:r>
            <a:r>
              <a:rPr lang="el-GR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6</a:t>
            </a:r>
            <a:r>
              <a:rPr lang="en-US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3</a:t>
            </a:r>
            <a:endParaRPr lang="el-GR" sz="16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    </a:t>
            </a:r>
            <a:r>
              <a:rPr lang="en-US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H3F3A </a:t>
            </a:r>
            <a:r>
              <a:rPr lang="el-GR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μετάλλαξη (92%)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6012160" y="2492896"/>
            <a:ext cx="2158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/>
              <a:t>  </a:t>
            </a:r>
            <a:r>
              <a:rPr lang="en-US" sz="1600" b="1" dirty="0"/>
              <a:t> </a:t>
            </a:r>
            <a:r>
              <a:rPr lang="el-GR" sz="1600" b="1" u="sng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Διαμεταθέσεις</a:t>
            </a:r>
            <a:r>
              <a:rPr lang="el-GR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16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USP6</a:t>
            </a:r>
            <a:endParaRPr lang="el-GR" sz="16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319252" y="4077072"/>
            <a:ext cx="88247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FISH 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με </a:t>
            </a: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break apart 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ιχνηθέτες           </a:t>
            </a:r>
            <a:r>
              <a:rPr lang="el-GR" sz="2000" dirty="0"/>
              <a:t>συνήθης τρόπος ανίχνευσης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διαμεταθέσεων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USP6</a:t>
            </a:r>
            <a:r>
              <a:rPr lang="el-GR" sz="2000" dirty="0"/>
              <a:t>, προβληματικός, λόγω  παρουσίας της μοριακής ανωμαλίας συχνά σε μικρό ποσοστό πυρήνων (αναφερόμενο εύρος στη βιβλιογραφία 7-82%)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NGS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 σημαντική για τη διάγνωση όταν το υλικό είναι λίγο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539553" y="1556792"/>
            <a:ext cx="7992888" cy="2232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14 - Ευθεία γραμμή σύνδεσης"/>
          <p:cNvCxnSpPr/>
          <p:nvPr/>
        </p:nvCxnSpPr>
        <p:spPr>
          <a:xfrm>
            <a:off x="2699792" y="1484784"/>
            <a:ext cx="0" cy="2292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>
            <a:off x="5868144" y="1556792"/>
            <a:ext cx="8453" cy="2226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- Δεξιό βέλος"/>
          <p:cNvSpPr/>
          <p:nvPr/>
        </p:nvSpPr>
        <p:spPr>
          <a:xfrm>
            <a:off x="4461988" y="4149080"/>
            <a:ext cx="326036" cy="209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TextBox"/>
          <p:cNvSpPr txBox="1"/>
          <p:nvPr/>
        </p:nvSpPr>
        <p:spPr>
          <a:xfrm>
            <a:off x="6228184" y="6488668"/>
            <a:ext cx="291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05248" y="1340768"/>
            <a:ext cx="65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</a:rPr>
              <a:t>1.</a:t>
            </a:r>
          </a:p>
        </p:txBody>
      </p:sp>
      <p:sp>
        <p:nvSpPr>
          <p:cNvPr id="19" name="18 - TextBox"/>
          <p:cNvSpPr txBox="1"/>
          <p:nvPr/>
        </p:nvSpPr>
        <p:spPr>
          <a:xfrm>
            <a:off x="107504" y="68920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ourier" pitchFamily="49" charset="0"/>
              </a:rPr>
              <a:t>I</a:t>
            </a:r>
            <a:r>
              <a:rPr lang="en-US" sz="2400" b="1" dirty="0"/>
              <a:t> </a:t>
            </a:r>
            <a:r>
              <a:rPr lang="el-GR" sz="2400" b="1" dirty="0"/>
              <a:t>   ΟΣΤΙΚΟΙ ΟΓΚΟΙ</a:t>
            </a:r>
            <a:r>
              <a:rPr lang="el-GR" sz="2400" dirty="0"/>
              <a:t>	</a:t>
            </a:r>
          </a:p>
          <a:p>
            <a:endParaRPr lang="el-GR" sz="2400" dirty="0"/>
          </a:p>
        </p:txBody>
      </p:sp>
      <p:sp>
        <p:nvSpPr>
          <p:cNvPr id="20" name="19 - TextBox"/>
          <p:cNvSpPr txBox="1"/>
          <p:nvPr/>
        </p:nvSpPr>
        <p:spPr>
          <a:xfrm>
            <a:off x="575048" y="1556792"/>
            <a:ext cx="23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Χονδροβλάστωμα</a:t>
            </a:r>
            <a:endParaRPr lang="el-GR" dirty="0"/>
          </a:p>
        </p:txBody>
      </p:sp>
      <p:sp>
        <p:nvSpPr>
          <p:cNvPr id="21" name="20 - TextBox"/>
          <p:cNvSpPr txBox="1"/>
          <p:nvPr/>
        </p:nvSpPr>
        <p:spPr>
          <a:xfrm>
            <a:off x="2915816" y="155679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Γιγαντοκυτταρικός</a:t>
            </a:r>
            <a:r>
              <a:rPr lang="el-GR" b="1" dirty="0"/>
              <a:t> οστικός όγκος</a:t>
            </a:r>
            <a:endParaRPr lang="el-GR" dirty="0"/>
          </a:p>
        </p:txBody>
      </p:sp>
      <p:sp>
        <p:nvSpPr>
          <p:cNvPr id="25" name="24 - TextBox"/>
          <p:cNvSpPr txBox="1"/>
          <p:nvPr/>
        </p:nvSpPr>
        <p:spPr>
          <a:xfrm>
            <a:off x="5724128" y="155679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Ανευρυσματική οστική κύστη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92480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800" b="1" dirty="0"/>
              <a:t>Επιλεγμένοι </a:t>
            </a:r>
            <a:r>
              <a:rPr lang="el-GR" sz="2800" b="1" dirty="0" err="1"/>
              <a:t>μυοσκελετικοί</a:t>
            </a:r>
            <a:r>
              <a:rPr lang="el-GR" sz="2800" b="1" dirty="0"/>
              <a:t> όγκοι στους οποίους η </a:t>
            </a:r>
            <a:r>
              <a:rPr lang="en-US" sz="2800" b="1" dirty="0"/>
              <a:t>NGS</a:t>
            </a:r>
            <a:r>
              <a:rPr lang="el-GR" sz="2800" b="1" dirty="0"/>
              <a:t> ανάλυση έχει ιδιαίτερη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79512" y="1196752"/>
            <a:ext cx="5328592" cy="1080120"/>
          </a:xfrm>
        </p:spPr>
        <p:txBody>
          <a:bodyPr/>
          <a:lstStyle/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 startAt="2"/>
            </a:pPr>
            <a:r>
              <a:rPr lang="el-GR" b="1" dirty="0" err="1"/>
              <a:t>Χονδροβλαστικοί</a:t>
            </a:r>
            <a:r>
              <a:rPr lang="el-GR" b="1" dirty="0"/>
              <a:t> όγκοι</a:t>
            </a:r>
          </a:p>
          <a:p>
            <a:pPr marL="514350" indent="-514350">
              <a:buFont typeface="+mj-lt"/>
              <a:buAutoNum type="arabicPeriod" startAt="2"/>
            </a:pPr>
            <a:endParaRPr lang="el-GR" dirty="0"/>
          </a:p>
          <a:p>
            <a:pPr marL="514350" indent="-514350">
              <a:buNone/>
            </a:pPr>
            <a:r>
              <a:rPr lang="el-GR" dirty="0"/>
              <a:t> </a:t>
            </a:r>
            <a:endParaRPr lang="el-GR" u="sng" dirty="0">
              <a:uFill>
                <a:solidFill>
                  <a:srgbClr val="FF0000"/>
                </a:solidFill>
              </a:uFill>
            </a:endParaRPr>
          </a:p>
          <a:p>
            <a:pPr marL="514350" indent="-514350">
              <a:buNone/>
            </a:pPr>
            <a:r>
              <a:rPr lang="el-GR" dirty="0"/>
              <a:t>      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87824" y="1916832"/>
            <a:ext cx="6156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Για τη διάγνωση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αποδιαφοροποιημένου</a:t>
            </a:r>
            <a:r>
              <a:rPr lang="el-GR" sz="2000" b="1" dirty="0"/>
              <a:t>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χονδροσαρκώματος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σε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βιοπτικό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υλικό </a:t>
            </a:r>
            <a:r>
              <a:rPr lang="el-GR" sz="2000" dirty="0"/>
              <a:t>(λίγο </a:t>
            </a:r>
            <a:r>
              <a:rPr lang="el-GR" sz="2000" dirty="0" err="1"/>
              <a:t>χονδροβλαστικό</a:t>
            </a:r>
            <a:r>
              <a:rPr lang="el-GR" sz="2000" dirty="0"/>
              <a:t> στοιχείο)</a:t>
            </a:r>
          </a:p>
          <a:p>
            <a:endParaRPr lang="el-GR" sz="2000" dirty="0"/>
          </a:p>
          <a:p>
            <a:r>
              <a:rPr lang="el-GR" sz="2000" dirty="0"/>
              <a:t>Για τη 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διαφορική διάγνωση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αποδιαφορποιημένου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χονδροσαρκώματος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και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χονδροβλαστικού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οστεοσαρκώματος</a:t>
            </a:r>
            <a:r>
              <a:rPr lang="el-GR" sz="2000" b="1" dirty="0"/>
              <a:t> </a:t>
            </a:r>
            <a:r>
              <a:rPr lang="el-GR" sz="2000" dirty="0"/>
              <a:t>(ανωμαλίες σηματοδότησης </a:t>
            </a:r>
            <a:r>
              <a:rPr lang="en-US" sz="2000" dirty="0"/>
              <a:t> Hedgehog, Rb1 </a:t>
            </a:r>
            <a:r>
              <a:rPr lang="el-GR" sz="2000" dirty="0"/>
              <a:t>και  </a:t>
            </a:r>
            <a:r>
              <a:rPr lang="en-US" sz="2000" dirty="0"/>
              <a:t>p53           </a:t>
            </a:r>
            <a:r>
              <a:rPr lang="el-GR" sz="2000" dirty="0"/>
              <a:t>  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πιθανή θεραπευτική αξία)</a:t>
            </a: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 </a:t>
            </a:r>
            <a:endParaRPr lang="el-GR" sz="2000" b="1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6" name="5 - Δεξιό βέλος"/>
          <p:cNvSpPr/>
          <p:nvPr/>
        </p:nvSpPr>
        <p:spPr>
          <a:xfrm>
            <a:off x="5940152" y="4149080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467544" y="1949931"/>
            <a:ext cx="3608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pitchFamily="34" charset="0"/>
              <a:buChar char="•"/>
            </a:pP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Σημασία </a:t>
            </a:r>
            <a:r>
              <a:rPr lang="en-US" sz="2400" b="1" dirty="0">
                <a:uFill>
                  <a:solidFill>
                    <a:srgbClr val="FF0000"/>
                  </a:solidFill>
                </a:uFill>
              </a:rPr>
              <a:t>IDH</a:t>
            </a:r>
            <a:r>
              <a:rPr lang="el-GR" sz="2400" b="1" dirty="0">
                <a:uFill>
                  <a:solidFill>
                    <a:srgbClr val="FF0000"/>
                  </a:solidFill>
                </a:uFill>
              </a:rPr>
              <a:t> μετάλλαξης</a:t>
            </a:r>
            <a:r>
              <a:rPr lang="el-GR" sz="2400" dirty="0"/>
              <a:t>:</a:t>
            </a:r>
            <a:endParaRPr lang="el-GR" sz="2800" dirty="0"/>
          </a:p>
        </p:txBody>
      </p:sp>
      <p:sp>
        <p:nvSpPr>
          <p:cNvPr id="8" name="7 - TextBox"/>
          <p:cNvSpPr txBox="1"/>
          <p:nvPr/>
        </p:nvSpPr>
        <p:spPr>
          <a:xfrm>
            <a:off x="467544" y="5301208"/>
            <a:ext cx="80648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 b="1" dirty="0"/>
              <a:t>   </a:t>
            </a:r>
            <a:r>
              <a:rPr lang="el-GR" sz="2400" dirty="0"/>
              <a:t>Η </a:t>
            </a:r>
            <a:r>
              <a:rPr lang="el-GR" sz="2400" dirty="0" err="1"/>
              <a:t>ανοσοϊστοχημική</a:t>
            </a:r>
            <a:r>
              <a:rPr lang="el-GR" sz="2400" dirty="0"/>
              <a:t> διερεύνηση  για μεταλλαγμένη </a:t>
            </a:r>
            <a:r>
              <a:rPr lang="en-US" sz="2400" dirty="0"/>
              <a:t>IDH</a:t>
            </a:r>
            <a:r>
              <a:rPr lang="el-GR" sz="2400" dirty="0"/>
              <a:t> πρωτεΐνη  δεν είναι ευαίσθητη</a:t>
            </a:r>
            <a:endParaRPr lang="el-GR" sz="2800" dirty="0"/>
          </a:p>
        </p:txBody>
      </p:sp>
      <p:sp>
        <p:nvSpPr>
          <p:cNvPr id="9" name="8 - TextBox"/>
          <p:cNvSpPr txBox="1"/>
          <p:nvPr/>
        </p:nvSpPr>
        <p:spPr>
          <a:xfrm>
            <a:off x="5940152" y="6550223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539552" y="164296"/>
            <a:ext cx="8208912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400" b="1" dirty="0"/>
              <a:t>Επιλεγμένοι </a:t>
            </a:r>
            <a:r>
              <a:rPr lang="el-GR" sz="2400" b="1" dirty="0" err="1"/>
              <a:t>μυοσκελετικοί</a:t>
            </a:r>
            <a:r>
              <a:rPr lang="el-GR" sz="2400" b="1" dirty="0"/>
              <a:t> όγκοι στους οποίους η </a:t>
            </a:r>
            <a:r>
              <a:rPr lang="en-US" sz="2400" b="1" dirty="0"/>
              <a:t>NGS</a:t>
            </a:r>
            <a:r>
              <a:rPr lang="el-GR" sz="2400" b="1" dirty="0"/>
              <a:t> ανάλυση έχει ιδιαίτερη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79512" y="980728"/>
            <a:ext cx="8515350" cy="1292225"/>
          </a:xfrm>
        </p:spPr>
        <p:txBody>
          <a:bodyPr/>
          <a:lstStyle/>
          <a:p>
            <a:pPr marL="514350" indent="-514350" algn="ctr"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l-GR" dirty="0"/>
              <a:t> </a:t>
            </a:r>
            <a:r>
              <a:rPr lang="el-GR" b="1" dirty="0"/>
              <a:t>Χαμηλής κακοήθειας</a:t>
            </a:r>
            <a:r>
              <a:rPr lang="en-US" b="1" dirty="0"/>
              <a:t> </a:t>
            </a:r>
            <a:r>
              <a:rPr lang="el-GR" b="1" dirty="0"/>
              <a:t>Κεντρικό/</a:t>
            </a:r>
            <a:r>
              <a:rPr lang="el-GR" b="1" dirty="0" err="1"/>
              <a:t>Παροστικό</a:t>
            </a:r>
            <a:r>
              <a:rPr lang="el-GR" b="1" dirty="0"/>
              <a:t> οστεοσάρκωμα</a:t>
            </a:r>
          </a:p>
          <a:p>
            <a:pPr marL="514350" indent="-514350" algn="ctr">
              <a:buFont typeface="+mj-lt"/>
              <a:buAutoNum type="arabicPeriod" startAt="3"/>
            </a:pP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835696" y="1916832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000" b="1" dirty="0"/>
          </a:p>
          <a:p>
            <a:pPr algn="ctr"/>
            <a:r>
              <a:rPr lang="el-GR" sz="2000" b="1" dirty="0"/>
              <a:t>Ενίσχυση/</a:t>
            </a:r>
            <a:r>
              <a:rPr lang="el-GR" sz="2000" b="1" dirty="0" err="1"/>
              <a:t>Υπερέκφραση</a:t>
            </a:r>
            <a:r>
              <a:rPr lang="el-GR" sz="2000" b="1" dirty="0"/>
              <a:t> </a:t>
            </a:r>
            <a:r>
              <a:rPr lang="en-US" sz="2000" b="1" dirty="0"/>
              <a:t>MDM2/CDK4</a:t>
            </a:r>
            <a:endParaRPr lang="el-GR" sz="2000" b="1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3363384" y="2889906"/>
            <a:ext cx="0" cy="1259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5523841" y="2877415"/>
            <a:ext cx="0" cy="1259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2339752" y="4293096"/>
            <a:ext cx="17875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Ινώδης Δυσπλασία </a:t>
            </a:r>
          </a:p>
          <a:p>
            <a:pPr algn="ctr"/>
            <a:endParaRPr lang="el-GR" sz="2000" b="1" dirty="0"/>
          </a:p>
          <a:p>
            <a:pPr algn="ctr"/>
            <a:r>
              <a:rPr lang="el-GR" sz="2000" b="1" dirty="0">
                <a:solidFill>
                  <a:srgbClr val="FF0000"/>
                </a:solidFill>
              </a:rPr>
              <a:t>Μεταλλάξεις </a:t>
            </a:r>
            <a:r>
              <a:rPr lang="en-US" sz="2000" b="1" dirty="0">
                <a:solidFill>
                  <a:srgbClr val="FF0000"/>
                </a:solidFill>
              </a:rPr>
              <a:t>GNAS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4932041" y="335710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VERSUS</a:t>
            </a:r>
            <a:endParaRPr lang="el-GR" sz="20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2765661" y="3339611"/>
            <a:ext cx="1302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VERSUS</a:t>
            </a:r>
            <a:endParaRPr lang="el-GR" sz="20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4499992" y="4318064"/>
            <a:ext cx="2252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err="1"/>
              <a:t>Οστεοτοιός</a:t>
            </a:r>
            <a:r>
              <a:rPr lang="el-GR" sz="2000" b="1" dirty="0"/>
              <a:t> </a:t>
            </a:r>
            <a:r>
              <a:rPr lang="el-GR" sz="2000" b="1" dirty="0" err="1"/>
              <a:t>Μυοσίτις</a:t>
            </a:r>
            <a:endParaRPr lang="el-GR" sz="2000" b="1" dirty="0"/>
          </a:p>
          <a:p>
            <a:pPr algn="ctr"/>
            <a:br>
              <a:rPr lang="el-GR" sz="2000" b="1" dirty="0"/>
            </a:br>
            <a:r>
              <a:rPr lang="el-GR" sz="2000" b="1" dirty="0">
                <a:solidFill>
                  <a:srgbClr val="FF0000"/>
                </a:solidFill>
              </a:rPr>
              <a:t>Σύντηξη </a:t>
            </a:r>
            <a:r>
              <a:rPr lang="en-US" sz="2000" b="1" dirty="0">
                <a:solidFill>
                  <a:srgbClr val="FF0000"/>
                </a:solidFill>
              </a:rPr>
              <a:t>USP6/MYH9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444208" y="6550223"/>
            <a:ext cx="269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sp>
        <p:nvSpPr>
          <p:cNvPr id="14" name="13 - Έλλειψη"/>
          <p:cNvSpPr/>
          <p:nvPr/>
        </p:nvSpPr>
        <p:spPr>
          <a:xfrm>
            <a:off x="1835696" y="2060848"/>
            <a:ext cx="511256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  <p:sp>
        <p:nvSpPr>
          <p:cNvPr id="15" name="14 - Ορθογώνιο"/>
          <p:cNvSpPr/>
          <p:nvPr/>
        </p:nvSpPr>
        <p:spPr>
          <a:xfrm>
            <a:off x="2267744" y="5229200"/>
            <a:ext cx="1942349" cy="648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  <p:sp>
        <p:nvSpPr>
          <p:cNvPr id="16" name="15 - Ορθογώνιο"/>
          <p:cNvSpPr/>
          <p:nvPr/>
        </p:nvSpPr>
        <p:spPr>
          <a:xfrm>
            <a:off x="4788024" y="5229200"/>
            <a:ext cx="1824858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2288"/>
            <a:ext cx="8136904" cy="528400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>
                <a:ea typeface="+mn-ea"/>
                <a:cs typeface="+mn-cs"/>
              </a:rPr>
              <a:t>Διαγνωστική προσ</a:t>
            </a:r>
            <a:r>
              <a:rPr lang="el-GR" sz="2400" b="1" dirty="0"/>
              <a:t>πέλαση</a:t>
            </a:r>
            <a:r>
              <a:rPr lang="el-GR" sz="2400" b="1" dirty="0">
                <a:ea typeface="+mn-ea"/>
                <a:cs typeface="+mn-cs"/>
              </a:rPr>
              <a:t> όγκων μαλακών μορίων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560" y="980728"/>
            <a:ext cx="8316416" cy="4649788"/>
          </a:xfrm>
        </p:spPr>
        <p:txBody>
          <a:bodyPr/>
          <a:lstStyle/>
          <a:p>
            <a:pPr>
              <a:buClr>
                <a:schemeClr val="accent1"/>
              </a:buClr>
              <a:buSzPct val="130000"/>
              <a:buNone/>
            </a:pPr>
            <a:r>
              <a:rPr lang="el-GR" sz="1800" b="1" dirty="0"/>
              <a:t>Βιοψία με βελόνη </a:t>
            </a:r>
            <a:r>
              <a:rPr lang="en-US" sz="1800" b="1" dirty="0" err="1"/>
              <a:t>Trucut</a:t>
            </a:r>
            <a:r>
              <a:rPr lang="en-US" sz="1800" b="1" dirty="0"/>
              <a:t> 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r>
              <a:rPr lang="el-GR" sz="1800" b="1" dirty="0">
                <a:sym typeface="Wingdings" panose="05000000000000000000" pitchFamily="2" charset="2"/>
              </a:rPr>
              <a:t> λήψη ≥ 2 </a:t>
            </a:r>
            <a:r>
              <a:rPr lang="el-GR" sz="1800" b="1" dirty="0" err="1">
                <a:sym typeface="Wingdings" panose="05000000000000000000" pitchFamily="2" charset="2"/>
              </a:rPr>
              <a:t>ιστικών</a:t>
            </a:r>
            <a:r>
              <a:rPr lang="el-GR" sz="1800" b="1" dirty="0">
                <a:sym typeface="Wingdings" panose="05000000000000000000" pitchFamily="2" charset="2"/>
              </a:rPr>
              <a:t> κυλίνδρων  υψηλή ακρίβεια </a:t>
            </a:r>
          </a:p>
          <a:p>
            <a:pPr lvl="1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b="1" dirty="0">
                <a:sym typeface="Wingdings" panose="05000000000000000000" pitchFamily="2" charset="2"/>
              </a:rPr>
              <a:t>Για όλους τους εν τω βάθει όγκους &gt;5 εκ.</a:t>
            </a:r>
          </a:p>
          <a:p>
            <a:pPr lvl="1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600" dirty="0">
                <a:solidFill>
                  <a:schemeClr val="accent1"/>
                </a:solidFill>
                <a:sym typeface="Wingdings" panose="05000000000000000000" pitchFamily="2" charset="2"/>
              </a:rPr>
              <a:t>Πιθανή εξαίρεση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: </a:t>
            </a:r>
            <a:r>
              <a:rPr lang="el-GR" sz="1600" dirty="0">
                <a:solidFill>
                  <a:schemeClr val="accent1"/>
                </a:solidFill>
                <a:sym typeface="Wingdings" panose="05000000000000000000" pitchFamily="2" charset="2"/>
              </a:rPr>
              <a:t>ακτινολογικά αμιγείς καλά διαφοροποιημένοι λιπώδεις όγκοι κορμού / άκρων</a:t>
            </a:r>
          </a:p>
          <a:p>
            <a:pPr lvl="1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60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Επί </a:t>
            </a:r>
            <a:r>
              <a:rPr lang="el-GR" sz="1800" b="1" dirty="0">
                <a:sym typeface="Wingdings" panose="05000000000000000000" pitchFamily="2" charset="2"/>
              </a:rPr>
              <a:t>αποτυχίας </a:t>
            </a:r>
            <a:r>
              <a:rPr lang="el-GR" sz="1800" dirty="0">
                <a:sym typeface="Wingdings" panose="05000000000000000000" pitchFamily="2" charset="2"/>
              </a:rPr>
              <a:t>λήψης διαγνωστικού υλικού με βελόνη ενδείκνυται η </a:t>
            </a:r>
            <a:r>
              <a:rPr lang="el-GR" sz="1800" b="1" dirty="0">
                <a:sym typeface="Wingdings" panose="05000000000000000000" pitchFamily="2" charset="2"/>
              </a:rPr>
              <a:t>ανοικτή </a:t>
            </a:r>
            <a:r>
              <a:rPr lang="el-GR" sz="1800" dirty="0">
                <a:sym typeface="Wingdings" panose="05000000000000000000" pitchFamily="2" charset="2"/>
              </a:rPr>
              <a:t>(</a:t>
            </a:r>
            <a:r>
              <a:rPr lang="en-US" sz="1800" dirty="0">
                <a:sym typeface="Wingdings" panose="05000000000000000000" pitchFamily="2" charset="2"/>
              </a:rPr>
              <a:t>incisional</a:t>
            </a:r>
            <a:r>
              <a:rPr lang="el-GR" sz="1800" dirty="0">
                <a:sym typeface="Wingdings" panose="05000000000000000000" pitchFamily="2" charset="2"/>
              </a:rPr>
              <a:t>) </a:t>
            </a:r>
            <a:r>
              <a:rPr lang="el-GR" sz="1800" b="1" dirty="0">
                <a:sym typeface="Wingdings" panose="05000000000000000000" pitchFamily="2" charset="2"/>
              </a:rPr>
              <a:t>βιοψία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n-US" sz="1800" b="1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sym typeface="Wingdings" panose="05000000000000000000" pitchFamily="2" charset="2"/>
              </a:rPr>
              <a:t>Οριακή εξαίρεση </a:t>
            </a:r>
            <a:r>
              <a:rPr lang="el-GR" sz="1800" dirty="0">
                <a:sym typeface="Wingdings" panose="05000000000000000000" pitchFamily="2" charset="2"/>
              </a:rPr>
              <a:t>θα πρέπει να </a:t>
            </a:r>
            <a:r>
              <a:rPr lang="el-GR" sz="1800" b="1" dirty="0">
                <a:sym typeface="Wingdings" panose="05000000000000000000" pitchFamily="2" charset="2"/>
              </a:rPr>
              <a:t>αποφεύγεται σε όγκους &gt;2 εκ</a:t>
            </a:r>
            <a:r>
              <a:rPr lang="el-GR" sz="1800" dirty="0">
                <a:sym typeface="Wingdings" panose="05000000000000000000" pitchFamily="2" charset="2"/>
              </a:rPr>
              <a:t>., λόγω κινδύνου μόλυνσης των πέριξ ιστών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800" dirty="0">
              <a:sym typeface="Wingdings" panose="05000000000000000000" pitchFamily="2" charset="2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sym typeface="Wingdings" panose="05000000000000000000" pitchFamily="2" charset="2"/>
              </a:rPr>
              <a:t>Αποφυγή ταχείας βιοψίας </a:t>
            </a:r>
            <a:r>
              <a:rPr lang="el-GR" sz="1800" dirty="0">
                <a:sym typeface="Wingdings" panose="05000000000000000000" pitchFamily="2" charset="2"/>
              </a:rPr>
              <a:t>και αναρρόφησης με λεπτή βελόνη </a:t>
            </a:r>
            <a:endParaRPr lang="el-GR" sz="1800" dirty="0"/>
          </a:p>
          <a:p>
            <a:endParaRPr lang="el-GR" sz="1800" dirty="0"/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5" name="11 - TextBox">
            <a:extLst>
              <a:ext uri="{FF2B5EF4-FFF2-40B4-BE49-F238E27FC236}">
                <a16:creationId xmlns:a16="http://schemas.microsoft.com/office/drawing/2014/main" id="{1A938E40-8EE0-4E3B-AABD-B8124740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139" y="6550223"/>
            <a:ext cx="3969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WHO</a:t>
            </a:r>
            <a:r>
              <a:rPr lang="el-GR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Soft tissue and bone tumours, 2020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6F11E-AB4F-4B6B-B773-D3F1E742EA1C}"/>
              </a:ext>
            </a:extLst>
          </p:cNvPr>
          <p:cNvSpPr/>
          <p:nvPr/>
        </p:nvSpPr>
        <p:spPr>
          <a:xfrm>
            <a:off x="683568" y="908720"/>
            <a:ext cx="8244408" cy="43204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5220072" y="621756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Hornick</a:t>
            </a:r>
            <a:r>
              <a:rPr lang="en-US" sz="1400" b="1" i="1" dirty="0">
                <a:solidFill>
                  <a:schemeClr val="accent1"/>
                </a:solidFill>
              </a:rPr>
              <a:t>, Mod </a:t>
            </a:r>
            <a:r>
              <a:rPr lang="en-US" sz="1400" b="1" i="1" dirty="0" err="1">
                <a:solidFill>
                  <a:schemeClr val="accent1"/>
                </a:solidFill>
              </a:rPr>
              <a:t>Pathol</a:t>
            </a:r>
            <a:r>
              <a:rPr lang="en-US" sz="1400" b="1" i="1" dirty="0">
                <a:solidFill>
                  <a:schemeClr val="accent1"/>
                </a:solidFill>
              </a:rPr>
              <a:t> 2019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2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Έλλειψη"/>
          <p:cNvSpPr/>
          <p:nvPr/>
        </p:nvSpPr>
        <p:spPr>
          <a:xfrm>
            <a:off x="0" y="188640"/>
            <a:ext cx="505918" cy="64457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0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395536" y="-99392"/>
            <a:ext cx="8568952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1600" b="1" dirty="0"/>
              <a:t>Επιλεγμένοι </a:t>
            </a:r>
            <a:r>
              <a:rPr lang="el-GR" sz="1600" b="1" dirty="0" err="1"/>
              <a:t>μυοσκελετικοί</a:t>
            </a:r>
            <a:r>
              <a:rPr lang="el-GR" sz="1600" b="1" dirty="0"/>
              <a:t> όγκοι στους οποίους η </a:t>
            </a:r>
            <a:r>
              <a:rPr lang="en-US" sz="1600" b="1" dirty="0"/>
              <a:t>NGS</a:t>
            </a:r>
            <a:r>
              <a:rPr lang="el-GR" sz="1600" b="1" dirty="0"/>
              <a:t> ανάλυση έχει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260648"/>
            <a:ext cx="4644008" cy="992187"/>
          </a:xfrm>
        </p:spPr>
        <p:txBody>
          <a:bodyPr/>
          <a:lstStyle/>
          <a:p>
            <a:pPr>
              <a:buNone/>
            </a:pPr>
            <a:r>
              <a:rPr lang="en-US" sz="2000" dirty="0">
                <a:solidFill>
                  <a:schemeClr val="tx2"/>
                </a:solidFill>
                <a:latin typeface="Courier" pitchFamily="49" charset="0"/>
              </a:rPr>
              <a:t>II</a:t>
            </a:r>
            <a:r>
              <a:rPr lang="en-US" sz="2000" dirty="0">
                <a:latin typeface="Courier" pitchFamily="49" charset="0"/>
              </a:rPr>
              <a:t> </a:t>
            </a:r>
            <a:r>
              <a:rPr lang="el-GR" sz="2000" dirty="0"/>
              <a:t>ΟΓΚΟΙ ΜΑΛΑΚΩΝ ΜΟΡΙΩΝ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 txBox="1">
            <a:spLocks/>
          </p:cNvSpPr>
          <p:nvPr/>
        </p:nvSpPr>
        <p:spPr>
          <a:xfrm>
            <a:off x="5076056" y="443290"/>
            <a:ext cx="4067944" cy="39342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Στρογγυλοκυτταρικ</a:t>
            </a:r>
            <a:r>
              <a:rPr lang="el-GR" b="1" dirty="0">
                <a:solidFill>
                  <a:schemeClr val="tx2"/>
                </a:solidFill>
                <a:latin typeface="Corbel" panose="020B0503020204020204"/>
              </a:rPr>
              <a:t>ά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σαρκώματα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5004048" y="385500"/>
            <a:ext cx="58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>
                <a:solidFill>
                  <a:schemeClr val="tx2"/>
                </a:solidFill>
              </a:rPr>
              <a:t>1.</a:t>
            </a:r>
            <a:endParaRPr lang="el-GR" sz="2800" dirty="0">
              <a:solidFill>
                <a:schemeClr val="tx2"/>
              </a:solidFill>
            </a:endParaRPr>
          </a:p>
        </p:txBody>
      </p:sp>
      <p:pic>
        <p:nvPicPr>
          <p:cNvPr id="9218" name="Picture 2" descr="/WebMaterial/ShowPic/870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2987823" cy="5256584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0" y="6488668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9C38ADD-FB87-4907-A8E7-34A5F210A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23315"/>
              </p:ext>
            </p:extLst>
          </p:nvPr>
        </p:nvGraphicFramePr>
        <p:xfrm>
          <a:off x="2555777" y="836711"/>
          <a:ext cx="6696743" cy="6208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51">
                  <a:extLst>
                    <a:ext uri="{9D8B030D-6E8A-4147-A177-3AD203B41FA5}">
                      <a16:colId xmlns:a16="http://schemas.microsoft.com/office/drawing/2014/main" val="1117183161"/>
                    </a:ext>
                  </a:extLst>
                </a:gridCol>
                <a:gridCol w="2136236">
                  <a:extLst>
                    <a:ext uri="{9D8B030D-6E8A-4147-A177-3AD203B41FA5}">
                      <a16:colId xmlns:a16="http://schemas.microsoft.com/office/drawing/2014/main" val="3331085317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665514131"/>
                    </a:ext>
                  </a:extLst>
                </a:gridCol>
              </a:tblGrid>
              <a:tr h="405177">
                <a:tc>
                  <a:txBody>
                    <a:bodyPr/>
                    <a:lstStyle/>
                    <a:p>
                      <a:r>
                        <a:rPr lang="el-GR" sz="1300" dirty="0"/>
                        <a:t>Τύπος</a:t>
                      </a:r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300" dirty="0"/>
                        <a:t>Δείκτες</a:t>
                      </a:r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300" dirty="0"/>
                        <a:t>Μοριακό εύρημα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91702684"/>
                  </a:ext>
                </a:extLst>
              </a:tr>
              <a:tr h="916382">
                <a:tc>
                  <a:txBody>
                    <a:bodyPr/>
                    <a:lstStyle/>
                    <a:p>
                      <a:r>
                        <a:rPr lang="el-GR" sz="1300" b="1" dirty="0"/>
                        <a:t>Σάρκωμα </a:t>
                      </a:r>
                      <a:r>
                        <a:rPr lang="en-US" sz="1300" b="1" dirty="0"/>
                        <a:t>Ewing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CD99 </a:t>
                      </a:r>
                      <a:r>
                        <a:rPr lang="el-GR" sz="1300" b="1" dirty="0"/>
                        <a:t>έντονα διάχυτη μεμβρανική έκφραση </a:t>
                      </a:r>
                      <a:r>
                        <a:rPr lang="en-US" sz="1300" dirty="0"/>
                        <a:t>NKX2-2 </a:t>
                      </a:r>
                      <a:r>
                        <a:rPr lang="el-GR" sz="1300" dirty="0"/>
                        <a:t>έντονα διάχυτη, </a:t>
                      </a:r>
                      <a:r>
                        <a:rPr lang="en-US" sz="1300" dirty="0"/>
                        <a:t>Fli-1</a:t>
                      </a:r>
                      <a:r>
                        <a:rPr lang="el-GR" sz="1300" dirty="0"/>
                        <a:t>/</a:t>
                      </a:r>
                      <a:r>
                        <a:rPr lang="en-US" sz="1300" dirty="0"/>
                        <a:t>ERG </a:t>
                      </a:r>
                      <a:r>
                        <a:rPr lang="el-GR" sz="1300" dirty="0"/>
                        <a:t>συχνά</a:t>
                      </a:r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FET/ETS </a:t>
                      </a:r>
                      <a:r>
                        <a:rPr lang="el-GR" sz="1300" dirty="0"/>
                        <a:t>διαμεταθέσεις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16159838"/>
                  </a:ext>
                </a:extLst>
              </a:tr>
              <a:tr h="1327174">
                <a:tc>
                  <a:txBody>
                    <a:bodyPr/>
                    <a:lstStyle/>
                    <a:p>
                      <a:r>
                        <a:rPr lang="el-GR" sz="1300" dirty="0"/>
                        <a:t>Σάρκωμα με </a:t>
                      </a:r>
                      <a:r>
                        <a:rPr lang="en-US" sz="1300" b="1" dirty="0"/>
                        <a:t>EWSR1/non-ETS</a:t>
                      </a:r>
                      <a:r>
                        <a:rPr lang="en-US" sz="1300" dirty="0"/>
                        <a:t> </a:t>
                      </a:r>
                      <a:r>
                        <a:rPr lang="el-GR" sz="1300" dirty="0"/>
                        <a:t>διαμεταθέσεις</a:t>
                      </a:r>
                    </a:p>
                    <a:p>
                      <a:r>
                        <a:rPr lang="el-GR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Ατρακτόμορφα κύτταρα με πυρήνιο – υαλοειδοποιημένο στρώμα</a:t>
                      </a:r>
                      <a:endParaRPr lang="en-US" sz="13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300" u="sng" dirty="0"/>
                        <a:t>Ποικιλία έκφρασης</a:t>
                      </a:r>
                    </a:p>
                    <a:p>
                      <a:r>
                        <a:rPr lang="en-US" sz="1300" dirty="0"/>
                        <a:t>CD99, NKX2-2, </a:t>
                      </a:r>
                      <a:r>
                        <a:rPr lang="el-GR" sz="1300" dirty="0" err="1"/>
                        <a:t>μυογενείς</a:t>
                      </a:r>
                      <a:r>
                        <a:rPr lang="el-GR" sz="1300" dirty="0"/>
                        <a:t>, </a:t>
                      </a:r>
                      <a:r>
                        <a:rPr lang="el-GR" sz="1300" dirty="0" err="1"/>
                        <a:t>νευρογενείς</a:t>
                      </a:r>
                      <a:r>
                        <a:rPr lang="el-GR" sz="1300" dirty="0"/>
                        <a:t> ή επιθηλιακοί δείκτες</a:t>
                      </a:r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EWSR1/NFATC2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913501657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r>
                        <a:rPr lang="el-GR" sz="1300" b="1" dirty="0"/>
                        <a:t>Σάρκωμα με διαμεταθέσεις </a:t>
                      </a:r>
                      <a:r>
                        <a:rPr lang="en-US" sz="1300" b="1" dirty="0"/>
                        <a:t>CIC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WT1, ETV4, </a:t>
                      </a:r>
                      <a:r>
                        <a:rPr lang="el-GR" sz="1300" dirty="0"/>
                        <a:t>ποικίλο </a:t>
                      </a:r>
                      <a:r>
                        <a:rPr lang="en-US" sz="1300" dirty="0"/>
                        <a:t>CD99 </a:t>
                      </a:r>
                      <a:r>
                        <a:rPr lang="el-GR" sz="1300" dirty="0"/>
                        <a:t>(</a:t>
                      </a:r>
                      <a:r>
                        <a:rPr lang="el-GR" sz="1300" b="1" dirty="0"/>
                        <a:t>απουσία </a:t>
                      </a:r>
                      <a:r>
                        <a:rPr lang="en-US" sz="1300" b="1" dirty="0"/>
                        <a:t>NKX2-2</a:t>
                      </a:r>
                      <a:r>
                        <a:rPr lang="en-US" sz="13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CIC/DUX4 </a:t>
                      </a:r>
                      <a:r>
                        <a:rPr lang="el-GR" sz="1300" dirty="0"/>
                        <a:t>(συνήθως)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093761519"/>
                  </a:ext>
                </a:extLst>
              </a:tr>
              <a:tr h="505590">
                <a:tc>
                  <a:txBody>
                    <a:bodyPr/>
                    <a:lstStyle/>
                    <a:p>
                      <a:r>
                        <a:rPr lang="el-GR" sz="1300" b="1" dirty="0"/>
                        <a:t>Σάρκωμα με διαμεταθέσεις </a:t>
                      </a:r>
                      <a:r>
                        <a:rPr lang="en-US" sz="1300" b="1" dirty="0"/>
                        <a:t>BCOR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BCOR, SATB2, TLE1</a:t>
                      </a:r>
                      <a:r>
                        <a:rPr lang="en-US" sz="1300" dirty="0"/>
                        <a:t>, </a:t>
                      </a:r>
                      <a:r>
                        <a:rPr lang="el-GR" sz="1300" dirty="0" err="1"/>
                        <a:t>κυκλίνη</a:t>
                      </a:r>
                      <a:r>
                        <a:rPr lang="el-GR" sz="1300" dirty="0"/>
                        <a:t> </a:t>
                      </a:r>
                      <a:r>
                        <a:rPr lang="en-US" sz="1300" dirty="0"/>
                        <a:t>D1 </a:t>
                      </a:r>
                      <a:r>
                        <a:rPr lang="el-GR" sz="1300" dirty="0"/>
                        <a:t>ή </a:t>
                      </a:r>
                      <a:r>
                        <a:rPr lang="en-US" sz="1300" dirty="0"/>
                        <a:t>B3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BCOR/CCNB3 (</a:t>
                      </a:r>
                      <a:r>
                        <a:rPr lang="el-GR" sz="1300" dirty="0"/>
                        <a:t>συνήθως)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117529914"/>
                  </a:ext>
                </a:extLst>
              </a:tr>
              <a:tr h="505590">
                <a:tc>
                  <a:txBody>
                    <a:bodyPr/>
                    <a:lstStyle/>
                    <a:p>
                      <a:r>
                        <a:rPr lang="el-GR" sz="1300" b="1" dirty="0"/>
                        <a:t>Κυψελιδικό </a:t>
                      </a:r>
                      <a:r>
                        <a:rPr lang="el-GR" sz="1300" b="1" dirty="0" err="1"/>
                        <a:t>ραβδομυοσάρκωμα</a:t>
                      </a:r>
                      <a:endParaRPr lang="en-US" sz="13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300" dirty="0"/>
                        <a:t>Δεσμίνη, </a:t>
                      </a:r>
                      <a:r>
                        <a:rPr lang="en-US" sz="1300" dirty="0"/>
                        <a:t>MyoD1, </a:t>
                      </a:r>
                      <a:r>
                        <a:rPr lang="en-US" sz="1300" dirty="0" err="1"/>
                        <a:t>myogenin</a:t>
                      </a:r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FOX</a:t>
                      </a:r>
                      <a:r>
                        <a:rPr lang="el-GR" sz="1300" dirty="0"/>
                        <a:t>Ο</a:t>
                      </a:r>
                      <a:r>
                        <a:rPr lang="en-US" sz="1300" dirty="0"/>
                        <a:t>1A </a:t>
                      </a:r>
                      <a:r>
                        <a:rPr lang="el-GR" sz="1300" dirty="0"/>
                        <a:t>διαμεταθέσεις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76972151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r>
                        <a:rPr lang="el-GR" sz="1300" b="1" dirty="0"/>
                        <a:t>Υψηλής κακοήθειας μυξοειδές </a:t>
                      </a:r>
                      <a:r>
                        <a:rPr lang="el-GR" sz="1300" b="1" dirty="0" err="1"/>
                        <a:t>λιποσάρκωμα</a:t>
                      </a:r>
                      <a:endParaRPr lang="en-US" sz="13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DDIT3 </a:t>
                      </a:r>
                      <a:r>
                        <a:rPr lang="el-GR" sz="1300" dirty="0"/>
                        <a:t>διαμεταθέσεις</a:t>
                      </a:r>
                      <a:endParaRPr lang="en-US" sz="13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239644011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r>
                        <a:rPr lang="el-GR" sz="1300" b="1" dirty="0"/>
                        <a:t>Πτωχά διαφοροποιημένο συνοβιακό σάρκωμα </a:t>
                      </a:r>
                      <a:endParaRPr lang="en-US" sz="13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l-GR" sz="1300" dirty="0"/>
                        <a:t>ΕΜΑ, </a:t>
                      </a:r>
                      <a:r>
                        <a:rPr lang="en-US" sz="1300" b="1" dirty="0"/>
                        <a:t>TLE1,</a:t>
                      </a:r>
                      <a:r>
                        <a:rPr lang="en-US" sz="1300" dirty="0"/>
                        <a:t> SS18-SSX, SSX_C-terminus</a:t>
                      </a:r>
                    </a:p>
                    <a:p>
                      <a:endParaRPr lang="en-US" sz="13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SS18-SSX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720184688"/>
                  </a:ext>
                </a:extLst>
              </a:tr>
              <a:tr h="710986">
                <a:tc>
                  <a:txBody>
                    <a:bodyPr/>
                    <a:lstStyle/>
                    <a:p>
                      <a:r>
                        <a:rPr lang="el-GR" sz="1300" b="1" dirty="0" err="1"/>
                        <a:t>Μικροστρογγυλοκυτταρι</a:t>
                      </a:r>
                      <a:r>
                        <a:rPr lang="el-GR" sz="1300" b="1" dirty="0"/>
                        <a:t>-</a:t>
                      </a:r>
                      <a:r>
                        <a:rPr lang="el-GR" sz="1300" b="1" dirty="0" err="1"/>
                        <a:t>κός</a:t>
                      </a:r>
                      <a:r>
                        <a:rPr lang="el-GR" sz="1300" b="1" dirty="0"/>
                        <a:t> </a:t>
                      </a:r>
                      <a:r>
                        <a:rPr lang="el-GR" sz="1300" b="1" dirty="0" err="1"/>
                        <a:t>δεσμοπλαστικός</a:t>
                      </a:r>
                      <a:r>
                        <a:rPr lang="el-GR" sz="1300" b="1" dirty="0"/>
                        <a:t> όγκος</a:t>
                      </a:r>
                      <a:endParaRPr lang="en-US" sz="1300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sz="1300" dirty="0"/>
                        <a:t>Κερατίνη, </a:t>
                      </a:r>
                      <a:r>
                        <a:rPr lang="el-GR" sz="1300" dirty="0" err="1"/>
                        <a:t>δεσμίνη</a:t>
                      </a:r>
                      <a:r>
                        <a:rPr lang="el-GR" sz="1300" dirty="0"/>
                        <a:t>,</a:t>
                      </a:r>
                      <a:r>
                        <a:rPr lang="en-US" sz="1300" dirty="0"/>
                        <a:t> NSE, WT1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EWSR1/WT1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5400844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400" b="1" dirty="0"/>
              <a:t>Επιλεγμένοι </a:t>
            </a:r>
            <a:r>
              <a:rPr lang="el-GR" sz="2400" b="1" dirty="0" err="1"/>
              <a:t>μυοσκελετικοί</a:t>
            </a:r>
            <a:r>
              <a:rPr lang="el-GR" sz="2400" b="1" dirty="0"/>
              <a:t> όγκοι τους οποίους η </a:t>
            </a:r>
            <a:r>
              <a:rPr lang="en-US" sz="2400" b="1" dirty="0"/>
              <a:t>NGS</a:t>
            </a:r>
            <a:r>
              <a:rPr lang="el-GR" sz="2400" b="1" dirty="0"/>
              <a:t> ανάλυση έχει ιδιαίτερη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213692" y="1136302"/>
            <a:ext cx="8930308" cy="4452938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 startAt="2"/>
            </a:pPr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Μεσεγχυματικό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χονδροσάρκωμα</a:t>
            </a:r>
            <a:r>
              <a:rPr lang="el-GR" dirty="0"/>
              <a:t>		        								</a:t>
            </a:r>
            <a:endParaRPr lang="el-GR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marL="514350" indent="-514350">
              <a:buNone/>
            </a:pPr>
            <a:r>
              <a:rPr lang="el-GR" dirty="0"/>
              <a:t> 			</a:t>
            </a:r>
            <a:r>
              <a:rPr lang="en-US" dirty="0"/>
              <a:t>       Versus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	</a:t>
            </a:r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Αιμαγγειοπερικύτωμα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 μηνίγγων ( σύντηξη </a:t>
            </a:r>
            <a:r>
              <a:rPr lang="en-US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NAB2/STAT6</a:t>
            </a:r>
            <a:r>
              <a:rPr lang="el-GR" dirty="0">
                <a:uFill>
                  <a:solidFill>
                    <a:srgbClr val="FF0000"/>
                  </a:solidFill>
                </a:uFill>
              </a:rPr>
              <a:t>)</a:t>
            </a:r>
          </a:p>
          <a:p>
            <a:pPr marL="514350" indent="-514350">
              <a:buNone/>
            </a:pPr>
            <a:endParaRPr lang="el-GR" dirty="0"/>
          </a:p>
          <a:p>
            <a:pPr marL="514350" indent="-514350">
              <a:buNone/>
            </a:pPr>
            <a:r>
              <a:rPr lang="el-GR" dirty="0"/>
              <a:t>				</a:t>
            </a:r>
            <a:endParaRPr lang="el-GR" b="1" dirty="0">
              <a:uFill>
                <a:solidFill>
                  <a:srgbClr val="FF0000"/>
                </a:solidFill>
              </a:uFill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lt"/>
              <a:buAutoNum type="arabicPeriod" startAt="3"/>
            </a:pPr>
            <a:r>
              <a:rPr lang="en-US" b="1" dirty="0">
                <a:uFill>
                  <a:solidFill>
                    <a:srgbClr val="FF0000"/>
                  </a:solidFill>
                </a:uFill>
              </a:rPr>
              <a:t>PECOMAs</a:t>
            </a:r>
            <a:endParaRPr lang="el-GR" b="1" dirty="0">
              <a:uFill>
                <a:solidFill>
                  <a:srgbClr val="FF0000"/>
                </a:solidFill>
              </a:uFill>
            </a:endParaRPr>
          </a:p>
          <a:p>
            <a:pPr marL="514350" indent="-514350">
              <a:buNone/>
            </a:pPr>
            <a:r>
              <a:rPr lang="el-GR" dirty="0"/>
              <a:t>				</a:t>
            </a:r>
            <a:endParaRPr lang="el-GR" b="1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335688" y="655022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V="1">
            <a:off x="2405252" y="4029334"/>
            <a:ext cx="366548" cy="2680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>
            <a:off x="2405252" y="4297349"/>
            <a:ext cx="307428" cy="283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 flipV="1">
            <a:off x="5364088" y="1340768"/>
            <a:ext cx="88681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ύγραμμο βέλος σύνδεσης"/>
          <p:cNvCxnSpPr/>
          <p:nvPr/>
        </p:nvCxnSpPr>
        <p:spPr>
          <a:xfrm>
            <a:off x="5220072" y="4005064"/>
            <a:ext cx="319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- Ευθύγραμμο βέλος σύνδεσης"/>
          <p:cNvCxnSpPr/>
          <p:nvPr/>
        </p:nvCxnSpPr>
        <p:spPr>
          <a:xfrm>
            <a:off x="3198660" y="5288819"/>
            <a:ext cx="11824" cy="425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6300192" y="10527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HEY1/NCOA2</a:t>
            </a:r>
            <a:r>
              <a:rPr lang="en-US" b="1" dirty="0"/>
              <a:t>	        </a:t>
            </a:r>
            <a:r>
              <a:rPr lang="en-US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IRF2BP2/CDX1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1763688" y="4797152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  <a:r>
              <a:rPr lang="el-GR" sz="2400" b="1" dirty="0"/>
              <a:t>             </a:t>
            </a:r>
          </a:p>
          <a:p>
            <a:pPr marL="514350" indent="-514350">
              <a:buNone/>
            </a:pPr>
            <a:endParaRPr lang="el-GR" dirty="0"/>
          </a:p>
          <a:p>
            <a:pPr marL="514350" indent="-514350">
              <a:buNone/>
            </a:pPr>
            <a:r>
              <a:rPr lang="el-GR" dirty="0"/>
              <a:t>				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Ευμενής πρόγνωση</a:t>
            </a:r>
          </a:p>
          <a:p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5580112" y="37890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uFill>
                  <a:solidFill>
                    <a:srgbClr val="FF0000"/>
                  </a:solidFill>
                </a:uFill>
              </a:rPr>
              <a:t>mTOR</a:t>
            </a:r>
            <a:r>
              <a:rPr lang="en-US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αναστολείς</a:t>
            </a:r>
            <a:endParaRPr lang="el-GR" dirty="0"/>
          </a:p>
        </p:txBody>
      </p:sp>
      <p:sp>
        <p:nvSpPr>
          <p:cNvPr id="17" name="16 - TextBox"/>
          <p:cNvSpPr txBox="1"/>
          <p:nvPr/>
        </p:nvSpPr>
        <p:spPr>
          <a:xfrm>
            <a:off x="2771800" y="37170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Απενεργοποιητικές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μεταλλάξεις </a:t>
            </a:r>
            <a:r>
              <a:rPr lang="en-US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TSC1/2</a:t>
            </a:r>
            <a:endParaRPr lang="el-GR" dirty="0"/>
          </a:p>
        </p:txBody>
      </p:sp>
      <p:sp>
        <p:nvSpPr>
          <p:cNvPr id="18" name="17 - TextBox"/>
          <p:cNvSpPr txBox="1"/>
          <p:nvPr/>
        </p:nvSpPr>
        <p:spPr>
          <a:xfrm>
            <a:off x="2771800" y="4365104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Ανασυνδυασμός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TFE3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dirty="0"/>
              <a:t>(έντονη έκφραση </a:t>
            </a:r>
            <a:r>
              <a:rPr lang="en-US" dirty="0"/>
              <a:t>TFE3 </a:t>
            </a:r>
            <a:r>
              <a:rPr lang="el-GR" dirty="0"/>
              <a:t>και </a:t>
            </a:r>
            <a:r>
              <a:rPr lang="en-US" dirty="0" err="1"/>
              <a:t>cathepsin</a:t>
            </a:r>
            <a:r>
              <a:rPr lang="el-GR" dirty="0"/>
              <a:t> </a:t>
            </a:r>
            <a:r>
              <a:rPr lang="en-US" dirty="0"/>
              <a:t>K </a:t>
            </a:r>
            <a:r>
              <a:rPr lang="el-GR" dirty="0"/>
              <a:t>και απουσία </a:t>
            </a:r>
            <a:r>
              <a:rPr lang="el-GR" dirty="0" err="1"/>
              <a:t>μυογενών</a:t>
            </a:r>
            <a:r>
              <a:rPr lang="el-GR" dirty="0"/>
              <a:t> δεικτών)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8748464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2400" b="1" dirty="0"/>
              <a:t>Επιλεγμένοι </a:t>
            </a:r>
            <a:r>
              <a:rPr lang="el-GR" sz="2400" b="1" dirty="0" err="1"/>
              <a:t>μυοσκελετικοί</a:t>
            </a:r>
            <a:r>
              <a:rPr lang="el-GR" sz="2400" b="1" dirty="0"/>
              <a:t> όγκοι στους οποίους η </a:t>
            </a:r>
            <a:r>
              <a:rPr lang="en-US" sz="2400" b="1" dirty="0"/>
              <a:t>NGS</a:t>
            </a:r>
            <a:r>
              <a:rPr lang="el-GR" sz="2400" b="1" dirty="0"/>
              <a:t> ανάλυση έχει ιδιαίτερη διαγνωστική αξία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41684" y="1093887"/>
            <a:ext cx="7094612" cy="606921"/>
          </a:xfrm>
        </p:spPr>
        <p:txBody>
          <a:bodyPr/>
          <a:lstStyle/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 startAt="4"/>
            </a:pPr>
            <a:r>
              <a:rPr lang="el-GR" b="1" dirty="0"/>
              <a:t>Νεοπλάσματα με </a:t>
            </a:r>
            <a:r>
              <a:rPr lang="el-GR" b="1" dirty="0" err="1"/>
              <a:t>μυξωματώδες</a:t>
            </a:r>
            <a:r>
              <a:rPr lang="el-GR" b="1" dirty="0"/>
              <a:t> στρώμα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5842337"/>
            <a:ext cx="536408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Summary of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myxoid</a:t>
            </a:r>
            <a:r>
              <a:rPr lang="en-US" sz="2000" dirty="0">
                <a:solidFill>
                  <a:schemeClr val="bg1"/>
                </a:solidFill>
              </a:rPr>
              <a:t> soft-tissue </a:t>
            </a:r>
            <a:r>
              <a:rPr lang="en-US" sz="2000" dirty="0" err="1">
                <a:solidFill>
                  <a:schemeClr val="bg1"/>
                </a:solidFill>
              </a:rPr>
              <a:t>neoplasms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with molecular diagnostic relevance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76064" y="1474321"/>
            <a:ext cx="8964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Benign tumors</a:t>
            </a:r>
          </a:p>
          <a:p>
            <a:r>
              <a:rPr lang="en-US" dirty="0"/>
              <a:t>	Nodular fasciitis		</a:t>
            </a:r>
            <a:r>
              <a:rPr lang="el-GR" dirty="0"/>
              <a:t>                             </a:t>
            </a:r>
            <a:r>
              <a:rPr lang="en-US" dirty="0"/>
              <a:t>USP6 - MYH9</a:t>
            </a:r>
          </a:p>
          <a:p>
            <a:r>
              <a:rPr lang="en-US" dirty="0"/>
              <a:t>Intermediate tumors</a:t>
            </a:r>
          </a:p>
          <a:p>
            <a:r>
              <a:rPr lang="en-US" dirty="0"/>
              <a:t>	</a:t>
            </a:r>
            <a:r>
              <a:rPr lang="en-US" dirty="0" err="1"/>
              <a:t>Myxoinflammatory</a:t>
            </a:r>
            <a:r>
              <a:rPr lang="en-US" dirty="0"/>
              <a:t> fibroblastic sarcoma/tumor</a:t>
            </a:r>
            <a:r>
              <a:rPr lang="el-GR" dirty="0"/>
              <a:t> </a:t>
            </a:r>
            <a:r>
              <a:rPr lang="en-US" dirty="0"/>
              <a:t>MGEA5 – TGFBR3</a:t>
            </a:r>
          </a:p>
          <a:p>
            <a:r>
              <a:rPr lang="en-US" dirty="0"/>
              <a:t>	</a:t>
            </a:r>
            <a:r>
              <a:rPr lang="en-US" dirty="0" err="1"/>
              <a:t>Dermatofibrosarcoma</a:t>
            </a:r>
            <a:r>
              <a:rPr lang="en-US" dirty="0"/>
              <a:t> </a:t>
            </a:r>
            <a:r>
              <a:rPr lang="en-US" dirty="0" err="1"/>
              <a:t>protuberans</a:t>
            </a:r>
            <a:r>
              <a:rPr lang="en-US" dirty="0"/>
              <a:t>		COLIA1 – PDGFRB</a:t>
            </a:r>
          </a:p>
          <a:p>
            <a:r>
              <a:rPr lang="en-US" dirty="0"/>
              <a:t>	Solitary fibrous tumor 			NAB2 – STAT6</a:t>
            </a:r>
          </a:p>
          <a:p>
            <a:r>
              <a:rPr lang="en-US" dirty="0"/>
              <a:t>Malignant tumors</a:t>
            </a:r>
          </a:p>
          <a:p>
            <a:r>
              <a:rPr lang="en-US" dirty="0"/>
              <a:t>	</a:t>
            </a:r>
            <a:r>
              <a:rPr lang="en-US" dirty="0" err="1"/>
              <a:t>Myxofibrosarcoma</a:t>
            </a:r>
            <a:endParaRPr lang="en-US" dirty="0"/>
          </a:p>
          <a:p>
            <a:r>
              <a:rPr lang="en-US" dirty="0"/>
              <a:t>	Low – grade </a:t>
            </a:r>
            <a:r>
              <a:rPr lang="en-US" dirty="0" err="1"/>
              <a:t>fibromyxoid</a:t>
            </a:r>
            <a:r>
              <a:rPr lang="en-US" dirty="0"/>
              <a:t> sarcoma		FUS – CREB3L1 </a:t>
            </a:r>
          </a:p>
          <a:p>
            <a:r>
              <a:rPr lang="en-US" dirty="0"/>
              <a:t>						FUS – CREB3L2</a:t>
            </a:r>
          </a:p>
          <a:p>
            <a:r>
              <a:rPr lang="en-US" dirty="0"/>
              <a:t>	</a:t>
            </a:r>
            <a:r>
              <a:rPr lang="en-US" dirty="0" err="1"/>
              <a:t>Myxoid</a:t>
            </a:r>
            <a:r>
              <a:rPr lang="en-US" dirty="0"/>
              <a:t> </a:t>
            </a:r>
            <a:r>
              <a:rPr lang="en-US" dirty="0" err="1"/>
              <a:t>liposarcoma</a:t>
            </a:r>
            <a:r>
              <a:rPr lang="en-US" dirty="0"/>
              <a:t>			FUS – DDI</a:t>
            </a:r>
            <a:r>
              <a:rPr lang="el-GR" dirty="0"/>
              <a:t>Τ</a:t>
            </a:r>
            <a:r>
              <a:rPr lang="en-US" dirty="0"/>
              <a:t>3 </a:t>
            </a:r>
          </a:p>
          <a:p>
            <a:r>
              <a:rPr lang="en-US" dirty="0"/>
              <a:t>						EWSR1 – DDIT3</a:t>
            </a:r>
          </a:p>
          <a:p>
            <a:r>
              <a:rPr lang="en-US" dirty="0"/>
              <a:t>	</a:t>
            </a:r>
            <a:r>
              <a:rPr lang="en-US" dirty="0" err="1"/>
              <a:t>Extraskeletal</a:t>
            </a:r>
            <a:r>
              <a:rPr lang="en-US" dirty="0"/>
              <a:t> </a:t>
            </a:r>
            <a:r>
              <a:rPr lang="en-US" dirty="0" err="1"/>
              <a:t>myxoid</a:t>
            </a:r>
            <a:r>
              <a:rPr lang="en-US" dirty="0"/>
              <a:t> </a:t>
            </a:r>
            <a:r>
              <a:rPr lang="en-US" dirty="0" err="1"/>
              <a:t>chondrosarcoma</a:t>
            </a:r>
            <a:r>
              <a:rPr lang="en-US" dirty="0"/>
              <a:t>	NR4A3 translocations</a:t>
            </a:r>
          </a:p>
          <a:p>
            <a:r>
              <a:rPr lang="en-US" dirty="0"/>
              <a:t>	</a:t>
            </a:r>
            <a:r>
              <a:rPr lang="en-US" dirty="0" err="1"/>
              <a:t>Myoepithelial</a:t>
            </a:r>
            <a:r>
              <a:rPr lang="en-US" dirty="0"/>
              <a:t> carcinoma			SMARCB1 (INI1) loss</a:t>
            </a:r>
          </a:p>
          <a:p>
            <a:r>
              <a:rPr lang="en-US" dirty="0"/>
              <a:t>	</a:t>
            </a:r>
            <a:r>
              <a:rPr lang="en-US" dirty="0" err="1"/>
              <a:t>Myxoid</a:t>
            </a:r>
            <a:r>
              <a:rPr lang="en-US" dirty="0"/>
              <a:t> synovial sarcoma			SS18 – SSX1</a:t>
            </a:r>
          </a:p>
          <a:p>
            <a:r>
              <a:rPr lang="en-US" dirty="0"/>
              <a:t>						SS18 – SSX2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6660232" y="6577607"/>
            <a:ext cx="2710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A8BF3E-4D95-40A2-BFA0-4FCAA390BD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60032" y="1700808"/>
            <a:ext cx="4032448" cy="4680520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Ατρακτοκυτταρικό νεόπλασμα με </a:t>
            </a:r>
            <a:r>
              <a:rPr lang="el-GR" sz="1800" b="1" dirty="0" err="1"/>
              <a:t>μονόμορφη</a:t>
            </a:r>
            <a:r>
              <a:rPr lang="el-GR" sz="1800" b="1" dirty="0"/>
              <a:t> </a:t>
            </a:r>
            <a:r>
              <a:rPr lang="el-GR" sz="1800" b="1" dirty="0" err="1"/>
              <a:t>ινοβλαστικού</a:t>
            </a:r>
            <a:r>
              <a:rPr lang="el-GR" sz="1800" b="1" dirty="0"/>
              <a:t> τύπου μορφολογία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Συνέκφραση </a:t>
            </a:r>
            <a:r>
              <a:rPr lang="en-US" sz="1800" b="1" dirty="0"/>
              <a:t>S100 </a:t>
            </a:r>
            <a:r>
              <a:rPr lang="el-GR" sz="1800" b="1" dirty="0"/>
              <a:t>και </a:t>
            </a:r>
            <a:r>
              <a:rPr lang="en-US" sz="1800" b="1" dirty="0"/>
              <a:t>CD34 </a:t>
            </a:r>
            <a:r>
              <a:rPr lang="el-GR" sz="1800" b="1" dirty="0"/>
              <a:t>χωρίς </a:t>
            </a:r>
            <a:r>
              <a:rPr lang="en-US" sz="1800" b="1" dirty="0"/>
              <a:t>SOX10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Συνήθως σε παιδιά/νέα άτομα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Περιλαμβάνονται</a:t>
            </a:r>
            <a:r>
              <a:rPr lang="en-US" sz="1800" dirty="0"/>
              <a:t>: </a:t>
            </a:r>
            <a:r>
              <a:rPr lang="el-GR" sz="1800" dirty="0"/>
              <a:t>νεογνικό ινοσάρκωμα, όγκοι που μοιάζουν με τους προερχόμενους από τα έλυτρα των νεύρων, </a:t>
            </a:r>
            <a:r>
              <a:rPr lang="el-GR" sz="1800" dirty="0" err="1"/>
              <a:t>λιποϊνωμάτωση</a:t>
            </a:r>
            <a:r>
              <a:rPr lang="el-GR" sz="1800" dirty="0"/>
              <a:t> και άλλοι σπάνιοι τύποι </a:t>
            </a:r>
            <a:r>
              <a:rPr lang="el-GR" sz="1800" dirty="0" err="1"/>
              <a:t>ατρακτοκυτταρικού</a:t>
            </a:r>
            <a:r>
              <a:rPr lang="el-GR" sz="1800" dirty="0"/>
              <a:t> σαρκώματος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sz="1800" dirty="0"/>
              <a:t>“</a:t>
            </a:r>
            <a:r>
              <a:rPr lang="en-US" sz="1800" b="1" dirty="0"/>
              <a:t>Pathology agnostic</a:t>
            </a:r>
            <a:r>
              <a:rPr lang="en-US" sz="1800" dirty="0"/>
              <a:t>”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Διάχυτα θετικός για </a:t>
            </a:r>
            <a:r>
              <a:rPr lang="en-US" sz="1800" b="1" dirty="0" err="1"/>
              <a:t>panTRK</a:t>
            </a:r>
            <a:r>
              <a:rPr lang="en-US" sz="1800" b="1" dirty="0"/>
              <a:t> </a:t>
            </a:r>
            <a:r>
              <a:rPr lang="el-GR" sz="1800" dirty="0"/>
              <a:t>ευαίσθητος αλλά όχι απόλυτα ειδικός δείκτης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Επιβεβαίωση των </a:t>
            </a:r>
            <a:r>
              <a:rPr lang="el-GR" sz="1800" b="1" dirty="0" err="1"/>
              <a:t>διαμεταθέσεων</a:t>
            </a:r>
            <a:r>
              <a:rPr lang="el-GR" sz="1800" b="1" dirty="0"/>
              <a:t> ΝΤ</a:t>
            </a:r>
            <a:r>
              <a:rPr lang="en-US" sz="1800" b="1" dirty="0"/>
              <a:t>R</a:t>
            </a:r>
            <a:r>
              <a:rPr lang="el-GR" sz="1800" b="1" dirty="0"/>
              <a:t>Κ με </a:t>
            </a:r>
            <a:r>
              <a:rPr lang="en-US" sz="1800" b="1" dirty="0"/>
              <a:t>FISH</a:t>
            </a:r>
            <a:r>
              <a:rPr lang="el-GR" sz="1800" b="1" dirty="0"/>
              <a:t> ή </a:t>
            </a:r>
            <a:r>
              <a:rPr lang="en-US" sz="1800" b="1" dirty="0"/>
              <a:t>NGS</a:t>
            </a:r>
            <a:r>
              <a:rPr lang="el-GR" sz="1800" b="1" dirty="0"/>
              <a:t> </a:t>
            </a:r>
            <a:r>
              <a:rPr lang="el-GR" sz="1800" dirty="0">
                <a:sym typeface="Wingdings" panose="05000000000000000000" pitchFamily="2" charset="2"/>
              </a:rPr>
              <a:t> στοχεύουσα θεραπευτική αγωγή</a:t>
            </a:r>
            <a:endParaRPr lang="el-GR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28111-C7F3-464B-864B-A8CA1A60F0A8}"/>
              </a:ext>
            </a:extLst>
          </p:cNvPr>
          <p:cNvSpPr/>
          <p:nvPr/>
        </p:nvSpPr>
        <p:spPr>
          <a:xfrm>
            <a:off x="4932040" y="1124744"/>
            <a:ext cx="3608882" cy="52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Ατρακτοκυτταρικό νεόπλασμα με διαμετάθεση </a:t>
            </a:r>
            <a:r>
              <a:rPr lang="en-US" b="1" dirty="0"/>
              <a:t>NTRK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B1357A-BEF6-4AF1-91AB-C75B06E34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" t="62778" r="21000" b="4259"/>
          <a:stretch/>
        </p:blipFill>
        <p:spPr bwMode="auto">
          <a:xfrm>
            <a:off x="2411760" y="2204864"/>
            <a:ext cx="2105145" cy="16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3B2D5A5-FD2F-4004-BD44-43814F7DE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" t="28147" r="24000" b="40927"/>
          <a:stretch/>
        </p:blipFill>
        <p:spPr bwMode="auto">
          <a:xfrm>
            <a:off x="179512" y="2204864"/>
            <a:ext cx="2256203" cy="17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62802E1-D104-46B8-AE06-CE9FE069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" t="42945" r="1738" b="20198"/>
          <a:stretch/>
        </p:blipFill>
        <p:spPr bwMode="auto">
          <a:xfrm>
            <a:off x="-31269" y="3838363"/>
            <a:ext cx="4891301" cy="18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1608F9-2D61-49C6-B6C8-553135AFEBEF}"/>
              </a:ext>
            </a:extLst>
          </p:cNvPr>
          <p:cNvSpPr/>
          <p:nvPr/>
        </p:nvSpPr>
        <p:spPr>
          <a:xfrm>
            <a:off x="0" y="5733256"/>
            <a:ext cx="1628773" cy="44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PanTRK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61B3E1-120C-447B-8B0E-BECEC5CCA040}"/>
              </a:ext>
            </a:extLst>
          </p:cNvPr>
          <p:cNvSpPr/>
          <p:nvPr/>
        </p:nvSpPr>
        <p:spPr>
          <a:xfrm>
            <a:off x="2051720" y="5733256"/>
            <a:ext cx="1080120" cy="44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CD34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82B7AB-4F42-475D-9C8A-B5414810D9CB}"/>
              </a:ext>
            </a:extLst>
          </p:cNvPr>
          <p:cNvSpPr/>
          <p:nvPr/>
        </p:nvSpPr>
        <p:spPr>
          <a:xfrm>
            <a:off x="3563888" y="5733256"/>
            <a:ext cx="1020732" cy="44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S100</a:t>
            </a:r>
          </a:p>
        </p:txBody>
      </p:sp>
      <p:sp>
        <p:nvSpPr>
          <p:cNvPr id="14" name="1 - Τίτλος"/>
          <p:cNvSpPr txBox="1">
            <a:spLocks/>
          </p:cNvSpPr>
          <p:nvPr/>
        </p:nvSpPr>
        <p:spPr>
          <a:xfrm>
            <a:off x="539552" y="-171400"/>
            <a:ext cx="7886700" cy="10892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+mj-ea"/>
                <a:cs typeface="+mj-cs"/>
              </a:rPr>
              <a:t>Επιλεγμένοι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+mj-ea"/>
                <a:cs typeface="+mj-cs"/>
              </a:rPr>
              <a:t>μυοσκελετικοί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+mj-ea"/>
                <a:cs typeface="+mj-cs"/>
              </a:rPr>
              <a:t> όγκοι στους οποίους 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+mj-ea"/>
                <a:cs typeface="+mj-cs"/>
              </a:rPr>
              <a:t>NGS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+mj-ea"/>
                <a:cs typeface="+mj-cs"/>
              </a:rPr>
              <a:t> ανάλυση έχει ιδιαίτερη διαγνωστική αξία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107504" y="112474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SzPct val="100000"/>
              <a:buFont typeface="+mj-lt"/>
              <a:buAutoNum type="arabicPeriod" startAt="5"/>
            </a:pPr>
            <a:r>
              <a:rPr lang="el-GR" sz="2400" b="1" dirty="0"/>
              <a:t>   Νέες οντότητες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4788024" y="6334780"/>
            <a:ext cx="424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</a:p>
          <a:p>
            <a:pPr algn="r"/>
            <a:r>
              <a:rPr lang="en-US" sz="1400" b="1" i="1" dirty="0">
                <a:solidFill>
                  <a:schemeClr val="accent1"/>
                </a:solidFill>
              </a:rPr>
              <a:t>WHO 2020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78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Στρογγυλεμένο ορθογώνιο"/>
          <p:cNvSpPr/>
          <p:nvPr/>
        </p:nvSpPr>
        <p:spPr>
          <a:xfrm>
            <a:off x="614856" y="1644566"/>
            <a:ext cx="7685033" cy="646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1 - Τίτλος"/>
          <p:cNvSpPr txBox="1">
            <a:spLocks noGrp="1"/>
          </p:cNvSpPr>
          <p:nvPr>
            <p:ph type="title"/>
          </p:nvPr>
        </p:nvSpPr>
        <p:spPr>
          <a:xfrm>
            <a:off x="432048" y="116632"/>
            <a:ext cx="8316416" cy="528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Επιλεγμένοι 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μυοσκελετικοί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όγκοι τους οποίους 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NGS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ανάλυση έχει ιδιαίτερη διαγνωστική αξία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79512" y="112474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SzPct val="100000"/>
              <a:buFont typeface="+mj-lt"/>
              <a:buAutoNum type="arabicPeriod" startAt="5"/>
            </a:pPr>
            <a:r>
              <a:rPr lang="el-GR" sz="2400" b="1" dirty="0"/>
              <a:t>  Νέες οντότητες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79513" y="2398428"/>
            <a:ext cx="5976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endParaRPr lang="el-GR" sz="2000" dirty="0"/>
          </a:p>
          <a:p>
            <a:pPr marL="269875" indent="-269875">
              <a:buFont typeface="Arial" pitchFamily="34" charset="0"/>
              <a:buChar char="•"/>
            </a:pPr>
            <a:r>
              <a:rPr lang="el-GR" sz="2000" dirty="0"/>
              <a:t> 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Διαμεταθέσεις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2000" b="1" dirty="0">
                <a:uFill>
                  <a:solidFill>
                    <a:srgbClr val="FF0000"/>
                  </a:solidFill>
                </a:uFill>
              </a:rPr>
              <a:t>PAX3 </a:t>
            </a:r>
            <a:r>
              <a:rPr lang="en-US" sz="2000" dirty="0"/>
              <a:t>(PAX3/MAML3 &gt;&gt; PAX3/NCOA1)</a:t>
            </a:r>
          </a:p>
          <a:p>
            <a:pPr marL="269875" indent="-269875">
              <a:buFont typeface="Arial" pitchFamily="34" charset="0"/>
              <a:buChar char="•"/>
            </a:pPr>
            <a:endParaRPr lang="en-US" sz="2000" dirty="0"/>
          </a:p>
          <a:p>
            <a:pPr marL="269875" indent="-269875">
              <a:buFont typeface="Arial" pitchFamily="34" charset="0"/>
              <a:buChar char="•"/>
            </a:pPr>
            <a:r>
              <a:rPr lang="en-US" sz="2000" dirty="0"/>
              <a:t>  </a:t>
            </a:r>
            <a:r>
              <a:rPr lang="el-GR" sz="2000" dirty="0"/>
              <a:t>Διαφορική Διάγνωση :  </a:t>
            </a:r>
            <a:r>
              <a:rPr lang="en-US" sz="2000" dirty="0"/>
              <a:t>M</a:t>
            </a:r>
            <a:r>
              <a:rPr lang="el-GR" sz="2000" dirty="0" err="1"/>
              <a:t>ονοφασικό</a:t>
            </a:r>
            <a:r>
              <a:rPr lang="el-GR" sz="2000" dirty="0"/>
              <a:t> </a:t>
            </a:r>
            <a:r>
              <a:rPr lang="el-GR" sz="2000" dirty="0" err="1"/>
              <a:t>ανοβιακό</a:t>
            </a:r>
            <a:r>
              <a:rPr lang="el-GR" sz="2000" dirty="0"/>
              <a:t> σάρκωμα, </a:t>
            </a:r>
            <a:r>
              <a:rPr lang="el-GR" sz="2000" dirty="0" err="1"/>
              <a:t>Ινοσάρκωμα</a:t>
            </a:r>
            <a:r>
              <a:rPr lang="el-GR" sz="2000" dirty="0"/>
              <a:t> χαμηλής  κακοήθειας </a:t>
            </a:r>
            <a:r>
              <a:rPr lang="en-US" sz="2000" dirty="0"/>
              <a:t>MPNST</a:t>
            </a:r>
            <a:endParaRPr lang="el-GR" sz="2000" dirty="0"/>
          </a:p>
          <a:p>
            <a:pPr marL="269875" lvl="5" indent="-269875"/>
            <a:endParaRPr lang="el-GR" sz="2000" dirty="0"/>
          </a:p>
          <a:p>
            <a:pPr marL="269875" lvl="5" indent="-269875">
              <a:buFont typeface="Arial" pitchFamily="34" charset="0"/>
              <a:buChar char="•"/>
            </a:pPr>
            <a:r>
              <a:rPr lang="el-GR" dirty="0"/>
              <a:t>  </a:t>
            </a:r>
            <a:r>
              <a:rPr lang="el-GR" sz="2000" b="1" dirty="0">
                <a:uFill>
                  <a:solidFill>
                    <a:srgbClr val="FF0000"/>
                  </a:solidFill>
                </a:uFill>
              </a:rPr>
              <a:t>Διττός </a:t>
            </a:r>
            <a:r>
              <a:rPr lang="el-GR" sz="2000" b="1" dirty="0" err="1">
                <a:uFill>
                  <a:solidFill>
                    <a:srgbClr val="FF0000"/>
                  </a:solidFill>
                </a:uFill>
              </a:rPr>
              <a:t>ανοσοφαινότυπος</a:t>
            </a:r>
            <a:r>
              <a:rPr lang="el-GR" sz="2000" b="1" dirty="0"/>
              <a:t> </a:t>
            </a:r>
            <a:r>
              <a:rPr lang="el-GR" sz="2000" dirty="0"/>
              <a:t>ευρεία </a:t>
            </a:r>
            <a:r>
              <a:rPr lang="el-GR" sz="2000" dirty="0" err="1"/>
              <a:t>ανοσοϊστοχημική</a:t>
            </a:r>
            <a:r>
              <a:rPr lang="el-GR" sz="2000" dirty="0"/>
              <a:t> διερεύνηση          ( </a:t>
            </a:r>
            <a:r>
              <a:rPr lang="en-US" sz="2000" dirty="0"/>
              <a:t>EMA, CD34, </a:t>
            </a:r>
            <a:r>
              <a:rPr lang="el-GR" sz="2000" dirty="0" err="1"/>
              <a:t>δεσμίνη</a:t>
            </a:r>
            <a:r>
              <a:rPr lang="el-GR" sz="2000" dirty="0"/>
              <a:t>, </a:t>
            </a:r>
            <a:r>
              <a:rPr lang="el-GR" sz="2000" dirty="0" err="1"/>
              <a:t>μυογενίνη</a:t>
            </a:r>
            <a:r>
              <a:rPr lang="el-GR" sz="2000" dirty="0"/>
              <a:t>, </a:t>
            </a:r>
            <a:r>
              <a:rPr lang="en-US" sz="2000" dirty="0"/>
              <a:t>S100, SMA, </a:t>
            </a:r>
            <a:r>
              <a:rPr lang="en-US" sz="2000" dirty="0" err="1"/>
              <a:t>calponin</a:t>
            </a:r>
            <a:r>
              <a:rPr lang="en-US" sz="2000" dirty="0"/>
              <a:t>, </a:t>
            </a:r>
            <a:r>
              <a:rPr lang="el-GR" sz="2000" dirty="0"/>
              <a:t>β-</a:t>
            </a:r>
            <a:r>
              <a:rPr lang="en-US" sz="2000" dirty="0" err="1"/>
              <a:t>catenin</a:t>
            </a:r>
            <a:r>
              <a:rPr lang="en-US" sz="2000" dirty="0"/>
              <a:t>, SOX10)</a:t>
            </a:r>
            <a:endParaRPr lang="el-GR" dirty="0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614856" y="1628800"/>
            <a:ext cx="7701560" cy="6779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6228184" y="6505599"/>
            <a:ext cx="263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Szurian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  <a:r>
              <a:rPr lang="en-US" sz="1400" b="1" i="1" dirty="0" err="1">
                <a:solidFill>
                  <a:schemeClr val="accent1"/>
                </a:solidFill>
              </a:rPr>
              <a:t>Pathobiology</a:t>
            </a:r>
            <a:r>
              <a:rPr lang="en-US" sz="1400" b="1" i="1" dirty="0">
                <a:solidFill>
                  <a:schemeClr val="accent1"/>
                </a:solidFill>
              </a:rPr>
              <a:t> 2017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3966843" y="5373216"/>
            <a:ext cx="46114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User\Desktop\Presentation NGS\Χωρίς τίτλο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9579" y="2684170"/>
            <a:ext cx="3014421" cy="2392328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6408682" y="5044967"/>
            <a:ext cx="273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(WHO Classification of Head and Neck </a:t>
            </a:r>
            <a:r>
              <a:rPr lang="en-US" sz="1400" b="1" i="1" dirty="0" err="1">
                <a:solidFill>
                  <a:schemeClr val="accent1"/>
                </a:solidFill>
              </a:rPr>
              <a:t>Tumours</a:t>
            </a:r>
            <a:r>
              <a:rPr lang="en-US" sz="1400" b="1" i="1" dirty="0">
                <a:solidFill>
                  <a:schemeClr val="accent1"/>
                </a:solidFill>
              </a:rPr>
              <a:t> 2017)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611560" y="162880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bg1"/>
                </a:solidFill>
              </a:rPr>
              <a:t>Διφαινοτυπικό</a:t>
            </a:r>
            <a:r>
              <a:rPr lang="el-GR" b="1" dirty="0">
                <a:solidFill>
                  <a:schemeClr val="bg1"/>
                </a:solidFill>
              </a:rPr>
              <a:t> σάρκωμα ρινικών κοιλοτήτων/</a:t>
            </a:r>
            <a:r>
              <a:rPr lang="el-GR" b="1" dirty="0" err="1">
                <a:solidFill>
                  <a:schemeClr val="bg1"/>
                </a:solidFill>
              </a:rPr>
              <a:t>παραρρινίων</a:t>
            </a:r>
            <a:r>
              <a:rPr lang="el-GR" b="1" dirty="0">
                <a:solidFill>
                  <a:schemeClr val="bg1"/>
                </a:solidFill>
              </a:rPr>
              <a:t> κόλπων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0"/>
            <a:ext cx="7956376" cy="528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NGS </a:t>
            </a:r>
            <a:r>
              <a:rPr lang="el-GR" sz="2400" b="1" dirty="0"/>
              <a:t>και θεραπευτική αντιμετώπιση σαρκωμάτων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216024" y="1052736"/>
            <a:ext cx="8676456" cy="5400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SzPct val="130000"/>
              <a:buFont typeface="Arial" pitchFamily="34" charset="0"/>
              <a:buChar char="•"/>
            </a:pPr>
            <a:r>
              <a:rPr lang="el-GR" sz="1800" dirty="0">
                <a:latin typeface="+mn-lt"/>
              </a:rPr>
              <a:t>Χειρουργική αντιμετώπιση με ελεύθερα χειρουργικά όρια</a:t>
            </a:r>
          </a:p>
          <a:p>
            <a:pPr>
              <a:buClr>
                <a:schemeClr val="tx2"/>
              </a:buClr>
              <a:buSzPct val="130000"/>
              <a:buFont typeface="Arial" pitchFamily="34" charset="0"/>
              <a:buChar char="•"/>
            </a:pPr>
            <a:r>
              <a:rPr lang="el-GR" sz="1800" dirty="0" err="1">
                <a:latin typeface="+mn-lt"/>
              </a:rPr>
              <a:t>Επι</a:t>
            </a:r>
            <a:r>
              <a:rPr lang="el-GR" sz="1800" dirty="0">
                <a:latin typeface="+mn-lt"/>
              </a:rPr>
              <a:t> μεταστάσεων/ μη εγχειρήσιμων υποτροπών        συστηματική θεραπεία, ΑΚΘ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latin typeface="+mn-lt"/>
              </a:rPr>
              <a:t>Μοριακός χαρακτηρισμός σαρκωμάτων με </a:t>
            </a:r>
            <a:r>
              <a:rPr lang="en-US" sz="1800" b="1" dirty="0">
                <a:latin typeface="+mn-lt"/>
              </a:rPr>
              <a:t>NGS</a:t>
            </a:r>
            <a:r>
              <a:rPr lang="el-GR" sz="1800" b="1" dirty="0">
                <a:latin typeface="+mn-lt"/>
              </a:rPr>
              <a:t> συμβάλλει στην ανάδειξη θεραπευτικών στόχων           στοχεύουσα/προσωποποιημένη θεραπευτική επιλογή </a:t>
            </a: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l-GR" sz="1800" dirty="0">
                <a:latin typeface="+mn-lt"/>
              </a:rPr>
              <a:t>              </a:t>
            </a:r>
            <a:r>
              <a:rPr lang="el-GR" sz="1800" dirty="0">
                <a:solidFill>
                  <a:schemeClr val="accent1"/>
                </a:solidFill>
                <a:latin typeface="+mn-lt"/>
              </a:rPr>
              <a:t>Μεταλλάξεις (π.χ. 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BRAF, KIT, PDGFR, IDH)</a:t>
            </a: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              </a:t>
            </a:r>
            <a:r>
              <a:rPr lang="el-GR" sz="1800" dirty="0">
                <a:solidFill>
                  <a:schemeClr val="accent1"/>
                </a:solidFill>
                <a:latin typeface="+mn-lt"/>
              </a:rPr>
              <a:t>Γονιδιακές συντήξεις (π.χ. 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NTRK, ALK, ROS)</a:t>
            </a: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              </a:t>
            </a:r>
            <a:r>
              <a:rPr lang="el-GR" sz="1800" dirty="0" err="1">
                <a:solidFill>
                  <a:schemeClr val="accent1"/>
                </a:solidFill>
                <a:latin typeface="+mn-lt"/>
              </a:rPr>
              <a:t>Μικροδορυφορική</a:t>
            </a:r>
            <a:r>
              <a:rPr lang="el-GR" sz="1800" dirty="0">
                <a:solidFill>
                  <a:schemeClr val="accent1"/>
                </a:solidFill>
                <a:latin typeface="+mn-lt"/>
              </a:rPr>
              <a:t> αστάθεια</a:t>
            </a: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l-GR" sz="1800" dirty="0">
                <a:solidFill>
                  <a:schemeClr val="accent1"/>
                </a:solidFill>
                <a:latin typeface="+mn-lt"/>
              </a:rPr>
              <a:t>              Φορτίο Μεταλλάξεων (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TMB)</a:t>
            </a:r>
            <a:endParaRPr lang="el-GR" sz="1800" dirty="0">
              <a:solidFill>
                <a:schemeClr val="accent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l-GR" sz="1800" dirty="0">
                <a:solidFill>
                  <a:schemeClr val="accent1"/>
                </a:solidFill>
                <a:latin typeface="+mn-lt"/>
              </a:rPr>
              <a:t>              Διαταραχές λειτουργίας μηχανισμών επιδιόρθωσης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130000"/>
              <a:buNone/>
            </a:pPr>
            <a:r>
              <a:rPr lang="el-GR" sz="1800" dirty="0">
                <a:latin typeface="+mn-lt"/>
              </a:rPr>
              <a:t>  </a:t>
            </a:r>
            <a:endParaRPr lang="en-US" sz="1800" dirty="0"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>
                <a:latin typeface="+mn-lt"/>
              </a:rPr>
              <a:t>∽</a:t>
            </a:r>
            <a:r>
              <a:rPr lang="en-US" sz="1800" b="1" dirty="0">
                <a:latin typeface="+mn-lt"/>
              </a:rPr>
              <a:t>60% </a:t>
            </a:r>
            <a:r>
              <a:rPr lang="el-GR" sz="1800" b="1" dirty="0">
                <a:latin typeface="+mn-lt"/>
              </a:rPr>
              <a:t>των σαρκωμάτων φέρουν  </a:t>
            </a:r>
            <a:r>
              <a:rPr lang="el-GR" sz="1800" b="1" dirty="0" err="1">
                <a:latin typeface="+mn-lt"/>
              </a:rPr>
              <a:t>στοχεύσιμες</a:t>
            </a:r>
            <a:r>
              <a:rPr lang="el-GR" sz="1800" b="1" dirty="0">
                <a:latin typeface="+mn-lt"/>
              </a:rPr>
              <a:t>  μεταλλάξεις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800" dirty="0">
              <a:latin typeface="+mn-lt"/>
            </a:endParaRP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>
                <a:latin typeface="+mn-lt"/>
              </a:rPr>
              <a:t>Μάλλον δευτερογενείς, οι οποίες συμβάλλουν στην πρόοδο της νόσου αλλά δεν καθορίζουν την ανάπτυξη του όγκου</a:t>
            </a:r>
          </a:p>
          <a:p>
            <a:endParaRPr lang="el-GR" sz="1800" dirty="0">
              <a:latin typeface="+mn-lt"/>
            </a:endParaRPr>
          </a:p>
        </p:txBody>
      </p:sp>
      <p:sp>
        <p:nvSpPr>
          <p:cNvPr id="4" name="3 - Δεξιό βέλος"/>
          <p:cNvSpPr/>
          <p:nvPr/>
        </p:nvSpPr>
        <p:spPr>
          <a:xfrm>
            <a:off x="5652120" y="1412776"/>
            <a:ext cx="292670" cy="234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Δεξιό βέλος"/>
          <p:cNvSpPr/>
          <p:nvPr/>
        </p:nvSpPr>
        <p:spPr>
          <a:xfrm>
            <a:off x="3275856" y="2348880"/>
            <a:ext cx="347078" cy="2195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4283968" y="6550223"/>
            <a:ext cx="251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accent1"/>
                </a:solidFill>
              </a:rPr>
              <a:t>Casali</a:t>
            </a:r>
            <a:r>
              <a:rPr lang="en-US" sz="1400" b="1" i="1" dirty="0">
                <a:solidFill>
                  <a:schemeClr val="accent1"/>
                </a:solidFill>
              </a:rPr>
              <a:t>, Ann </a:t>
            </a:r>
            <a:r>
              <a:rPr lang="en-US" sz="1400" b="1" i="1" dirty="0" err="1">
                <a:solidFill>
                  <a:schemeClr val="accent1"/>
                </a:solidFill>
              </a:rPr>
              <a:t>Onid</a:t>
            </a:r>
            <a:r>
              <a:rPr lang="en-US" sz="1400" b="1" i="1" dirty="0">
                <a:solidFill>
                  <a:schemeClr val="accent1"/>
                </a:solidFill>
              </a:rPr>
              <a:t> 2018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300192" y="6550223"/>
            <a:ext cx="3375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Jour, Human Pathology 2014</a:t>
            </a:r>
            <a:endParaRPr lang="el-GR" sz="14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TextBox"/>
          <p:cNvSpPr txBox="1"/>
          <p:nvPr/>
        </p:nvSpPr>
        <p:spPr>
          <a:xfrm>
            <a:off x="3707904" y="476672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Actionable versus  non-actionable mutations by sarcoma subtype</a:t>
            </a:r>
            <a:endParaRPr lang="el-GR" dirty="0"/>
          </a:p>
        </p:txBody>
      </p:sp>
      <p:pic>
        <p:nvPicPr>
          <p:cNvPr id="7172" name="Picture 4" descr="C:\Users\User\Desktop\Presentation NGS\sarco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3" y="1231683"/>
            <a:ext cx="6444208" cy="5626317"/>
          </a:xfrm>
          <a:prstGeom prst="rect">
            <a:avLst/>
          </a:prstGeom>
          <a:noFill/>
        </p:spPr>
      </p:pic>
      <p:pic>
        <p:nvPicPr>
          <p:cNvPr id="7174" name="Picture 6" descr="C:\Users\User\Desktop\Presentation NGS\clinical genomic 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3570890" cy="2522859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2427890"/>
            <a:ext cx="1809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Oncotarget</a:t>
            </a:r>
            <a:r>
              <a:rPr lang="en-US" sz="1100" dirty="0"/>
              <a:t>. Jun 2017</a:t>
            </a:r>
            <a:endParaRPr lang="el-GR" sz="11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755576" y="2780928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Τουλάχιστον 40% των σαρκωμάτων δεν εμφανίζουν </a:t>
            </a:r>
            <a:r>
              <a:rPr lang="el-GR" b="1" dirty="0" err="1"/>
              <a:t>στοχεύσιμες</a:t>
            </a:r>
            <a:r>
              <a:rPr lang="el-GR" b="1" dirty="0"/>
              <a:t> </a:t>
            </a:r>
            <a:r>
              <a:rPr lang="el-GR" b="1" dirty="0" err="1"/>
              <a:t>οδηγές</a:t>
            </a:r>
            <a:r>
              <a:rPr lang="el-GR" b="1" dirty="0"/>
              <a:t> μεταλλάξεις</a:t>
            </a:r>
          </a:p>
          <a:p>
            <a:pPr marL="179388" indent="-179388">
              <a:buFont typeface="Arial" pitchFamily="34" charset="0"/>
              <a:buChar char="•"/>
            </a:pPr>
            <a:endParaRPr lang="el-GR" b="1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dirty="0"/>
              <a:t>Η χρήση της τεχνολογίας </a:t>
            </a:r>
            <a:r>
              <a:rPr lang="en-US" dirty="0"/>
              <a:t>NGS</a:t>
            </a:r>
            <a:r>
              <a:rPr lang="el-GR" dirty="0"/>
              <a:t> χρήσιμη για την ανάδειξη</a:t>
            </a:r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dirty="0"/>
              <a:t>Η τεχνολογία </a:t>
            </a:r>
            <a:r>
              <a:rPr lang="en-US" dirty="0"/>
              <a:t>NGS</a:t>
            </a:r>
            <a:r>
              <a:rPr lang="el-GR" dirty="0"/>
              <a:t> ενδείκνυται για την βελτίωση της διαγνωστικής ακριβείας και την ανάδειξη νέων θεραπευτικών επιλογών σε συγκεκριμένους τύπους σαρκωμάτων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835696" y="407707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/>
              <a:t>TMB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MSI</a:t>
            </a:r>
            <a:r>
              <a:rPr lang="el-GR" b="1" dirty="0"/>
              <a:t>/</a:t>
            </a:r>
            <a:r>
              <a:rPr lang="en-US" b="1" dirty="0"/>
              <a:t>MMR</a:t>
            </a:r>
          </a:p>
          <a:p>
            <a:pPr>
              <a:buFont typeface="Wingdings" pitchFamily="2" charset="2"/>
              <a:buChar char="ü"/>
            </a:pPr>
            <a:r>
              <a:rPr lang="en-US" b="1" dirty="0" err="1"/>
              <a:t>BRCAness</a:t>
            </a:r>
            <a:endParaRPr lang="el-GR" b="1" dirty="0"/>
          </a:p>
        </p:txBody>
      </p:sp>
      <p:sp>
        <p:nvSpPr>
          <p:cNvPr id="5" name="4 - Δεξιό άγκιστρο"/>
          <p:cNvSpPr/>
          <p:nvPr/>
        </p:nvSpPr>
        <p:spPr>
          <a:xfrm>
            <a:off x="3563888" y="4005064"/>
            <a:ext cx="576064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4355976" y="414908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πιθανοί </a:t>
            </a:r>
            <a:r>
              <a:rPr lang="el-GR" b="1" dirty="0" err="1"/>
              <a:t>βιοδείκτες</a:t>
            </a:r>
            <a:r>
              <a:rPr lang="el-GR" b="1" dirty="0"/>
              <a:t> για ανοσοθεραπεία και </a:t>
            </a:r>
            <a:r>
              <a:rPr lang="el-GR" b="1" dirty="0" err="1"/>
              <a:t>στοχεύσουσα</a:t>
            </a:r>
            <a:r>
              <a:rPr lang="el-GR" b="1" dirty="0"/>
              <a:t> θεραπεία</a:t>
            </a:r>
          </a:p>
        </p:txBody>
      </p:sp>
      <p:pic>
        <p:nvPicPr>
          <p:cNvPr id="2050" name="Picture 2" descr="C:\Users\User\Desktop\Sarcoma\vyse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310" y="116632"/>
            <a:ext cx="7373082" cy="2577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arcoma\table 1 lavacchi cu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47260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95536" y="60212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ctr">
              <a:buFont typeface="Arial" pitchFamily="34" charset="0"/>
              <a:buChar char="•"/>
            </a:pPr>
            <a:r>
              <a:rPr lang="el-GR" b="1" dirty="0"/>
              <a:t>Θεραπείες ειδικές και αποτελεσματικές για συγκεκριμένες μοριακές ανωμαλίες που παρατηρούνται σε διαφορετικούς τύπους όγκων</a:t>
            </a:r>
          </a:p>
        </p:txBody>
      </p:sp>
      <p:pic>
        <p:nvPicPr>
          <p:cNvPr id="1026" name="Picture 2" descr="C:\Users\User\Desktop\Sarcoma\title lavacc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92280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NTRK\table 3 demetr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6381328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>
                <a:solidFill>
                  <a:schemeClr val="accent1"/>
                </a:solidFill>
              </a:rPr>
              <a:t>Demetri</a:t>
            </a:r>
            <a:r>
              <a:rPr lang="en-US" sz="1200" b="1" i="1" dirty="0">
                <a:solidFill>
                  <a:schemeClr val="accent1"/>
                </a:solidFill>
              </a:rPr>
              <a:t> Ann </a:t>
            </a:r>
            <a:r>
              <a:rPr lang="en-US" sz="1200" b="1" i="1" dirty="0" err="1">
                <a:solidFill>
                  <a:schemeClr val="accent1"/>
                </a:solidFill>
              </a:rPr>
              <a:t>Oncol</a:t>
            </a:r>
            <a:r>
              <a:rPr lang="en-US" sz="1200" b="1" i="1" dirty="0">
                <a:solidFill>
                  <a:schemeClr val="accent1"/>
                </a:solidFill>
              </a:rPr>
              <a:t> 2020</a:t>
            </a:r>
            <a:endParaRPr lang="el-GR" sz="1200" b="1" i="1" dirty="0">
              <a:solidFill>
                <a:schemeClr val="accent1"/>
              </a:solidFill>
            </a:endParaRPr>
          </a:p>
        </p:txBody>
      </p:sp>
      <p:sp>
        <p:nvSpPr>
          <p:cNvPr id="4" name="3 - Έλλειψη"/>
          <p:cNvSpPr/>
          <p:nvPr/>
        </p:nvSpPr>
        <p:spPr>
          <a:xfrm>
            <a:off x="827584" y="3717032"/>
            <a:ext cx="201622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Έλλειψη"/>
          <p:cNvSpPr/>
          <p:nvPr/>
        </p:nvSpPr>
        <p:spPr>
          <a:xfrm>
            <a:off x="4860032" y="270892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6732240" y="836712"/>
            <a:ext cx="233975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2555776" y="2780928"/>
            <a:ext cx="244827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2843808" y="3717032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Έλλειψη"/>
          <p:cNvSpPr/>
          <p:nvPr/>
        </p:nvSpPr>
        <p:spPr>
          <a:xfrm>
            <a:off x="6804248" y="6165304"/>
            <a:ext cx="2339752" cy="6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Έλλειψη"/>
          <p:cNvSpPr/>
          <p:nvPr/>
        </p:nvSpPr>
        <p:spPr>
          <a:xfrm>
            <a:off x="6876256" y="5013176"/>
            <a:ext cx="20882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11 - Ευθεία γραμμή σύνδεσης"/>
          <p:cNvCxnSpPr/>
          <p:nvPr/>
        </p:nvCxnSpPr>
        <p:spPr>
          <a:xfrm>
            <a:off x="6876256" y="4653136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395536" y="4077072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(mostly in NTRK1 fused tumors)</a:t>
            </a:r>
            <a:endParaRPr lang="el-GR" sz="1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-360040"/>
            <a:ext cx="8892480" cy="1196752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000" b="1" dirty="0">
                <a:ea typeface="+mn-ea"/>
                <a:cs typeface="+mn-cs"/>
              </a:rPr>
              <a:t>Ερωτήματα που τίθενται στη βιοψία </a:t>
            </a:r>
            <a:r>
              <a:rPr lang="el-GR" sz="2000" b="1" dirty="0"/>
              <a:t>δια βελόνης όγκου μαλακών μορίων</a:t>
            </a:r>
            <a:endParaRPr lang="en-US" sz="20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38338" y="1762125"/>
            <a:ext cx="7205662" cy="4649788"/>
          </a:xfrm>
        </p:spPr>
        <p:txBody>
          <a:bodyPr/>
          <a:lstStyle/>
          <a:p>
            <a:endParaRPr lang="el-GR" sz="1800" dirty="0"/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5" name="11 - TextBox">
            <a:extLst>
              <a:ext uri="{FF2B5EF4-FFF2-40B4-BE49-F238E27FC236}">
                <a16:creationId xmlns:a16="http://schemas.microsoft.com/office/drawing/2014/main" id="{1A938E40-8EE0-4E3B-AABD-B8124740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6550223"/>
            <a:ext cx="3654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Mod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BCD750C-1B1E-49CB-9165-5A7D6FA99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911993"/>
              </p:ext>
            </p:extLst>
          </p:nvPr>
        </p:nvGraphicFramePr>
        <p:xfrm>
          <a:off x="755576" y="980728"/>
          <a:ext cx="7992888" cy="38783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4142514908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390208852"/>
                    </a:ext>
                  </a:extLst>
                </a:gridCol>
              </a:tblGrid>
              <a:tr h="1055251">
                <a:tc>
                  <a:txBody>
                    <a:bodyPr/>
                    <a:lstStyle/>
                    <a:p>
                      <a:r>
                        <a:rPr lang="el-GR" b="1" dirty="0"/>
                        <a:t>Καλοήθης όγκος ή σάρκωμα </a:t>
                      </a:r>
                      <a:endParaRPr lang="en-US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b="0" dirty="0"/>
                        <a:t>Εκτομή </a:t>
                      </a:r>
                      <a:r>
                        <a:rPr lang="en-US" b="0" dirty="0"/>
                        <a:t>vs </a:t>
                      </a:r>
                      <a:r>
                        <a:rPr lang="el-GR" b="0" dirty="0"/>
                        <a:t>ευρεία χειρουργική εξαίρεση</a:t>
                      </a:r>
                      <a:endParaRPr lang="en-US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45080386"/>
                  </a:ext>
                </a:extLst>
              </a:tr>
              <a:tr h="1055251">
                <a:tc>
                  <a:txBody>
                    <a:bodyPr/>
                    <a:lstStyle/>
                    <a:p>
                      <a:r>
                        <a:rPr lang="el-GR" b="1" dirty="0"/>
                        <a:t>Χαμηλόβαθμης ή υψηλόβαθμης</a:t>
                      </a:r>
                      <a:r>
                        <a:rPr lang="el-GR" b="0" dirty="0"/>
                        <a:t> κακοήθειας </a:t>
                      </a:r>
                      <a:endParaRPr lang="en-US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b="0" dirty="0" err="1"/>
                        <a:t>Νεοεπικουρική</a:t>
                      </a:r>
                      <a:r>
                        <a:rPr lang="el-GR" b="0" dirty="0"/>
                        <a:t> ακτινοθεραπεία επί υψηλόβαθμου όγκου</a:t>
                      </a:r>
                      <a:endParaRPr lang="en-US" b="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11635553"/>
                  </a:ext>
                </a:extLst>
              </a:tr>
              <a:tr h="1719844">
                <a:tc>
                  <a:txBody>
                    <a:bodyPr/>
                    <a:lstStyle/>
                    <a:p>
                      <a:r>
                        <a:rPr lang="el-GR" b="0" dirty="0"/>
                        <a:t>Ειδικός </a:t>
                      </a:r>
                      <a:r>
                        <a:rPr lang="el-GR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ιστολογικός τύπος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l-GR" b="0" dirty="0"/>
                        <a:t>Σχεδιασμός </a:t>
                      </a:r>
                      <a:r>
                        <a:rPr lang="el-GR" b="1" dirty="0"/>
                        <a:t>υγιών ορίων </a:t>
                      </a:r>
                      <a:r>
                        <a:rPr lang="el-GR" b="0" dirty="0"/>
                        <a:t>(π.χ. ευρύτερη εξαίρεση σε επιθηλιοειδές σάρκωμα ή μυξοϊνοσάρκωμα). </a:t>
                      </a:r>
                    </a:p>
                    <a:p>
                      <a:endParaRPr lang="el-GR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Ειδικά</a:t>
                      </a:r>
                      <a:r>
                        <a:rPr lang="el-GR" b="0" dirty="0"/>
                        <a:t> </a:t>
                      </a:r>
                      <a:r>
                        <a:rPr lang="el-GR" sz="18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χημειοθεραπευτικά</a:t>
                      </a:r>
                      <a:r>
                        <a:rPr lang="el-GR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πρωτόκολλα </a:t>
                      </a:r>
                      <a:r>
                        <a:rPr lang="en-US" b="0" dirty="0"/>
                        <a:t>(</a:t>
                      </a:r>
                      <a:r>
                        <a:rPr lang="el-GR" b="0" dirty="0"/>
                        <a:t>σ. </a:t>
                      </a:r>
                      <a:r>
                        <a:rPr lang="en-US" b="0" dirty="0"/>
                        <a:t>Ewing, </a:t>
                      </a:r>
                      <a:r>
                        <a:rPr lang="el-GR" b="0" dirty="0"/>
                        <a:t>συνοβιακό σάρκωμα, κυψελιδικό</a:t>
                      </a:r>
                      <a:r>
                        <a:rPr lang="el-GR" b="0" baseline="0" dirty="0"/>
                        <a:t> </a:t>
                      </a:r>
                      <a:r>
                        <a:rPr lang="el-GR" b="0" dirty="0" err="1"/>
                        <a:t>ραβδομυοσάρκωμα</a:t>
                      </a:r>
                      <a:r>
                        <a:rPr lang="el-GR" b="0" dirty="0"/>
                        <a:t>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5919771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52606CA-8E10-4E4B-97B9-8C1F53CFB4F0}"/>
              </a:ext>
            </a:extLst>
          </p:cNvPr>
          <p:cNvSpPr/>
          <p:nvPr/>
        </p:nvSpPr>
        <p:spPr>
          <a:xfrm>
            <a:off x="1475656" y="5229200"/>
            <a:ext cx="2428103" cy="1126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/>
              <a:t>Μεσεγχυματογενής</a:t>
            </a:r>
            <a:r>
              <a:rPr lang="el-GR" b="1" dirty="0"/>
              <a:t> ή άλλος τύπος νεοπλάσματος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8429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69364" cy="528400"/>
          </a:xfrm>
        </p:spPr>
        <p:txBody>
          <a:bodyPr/>
          <a:lstStyle/>
          <a:p>
            <a:pPr algn="ctr"/>
            <a:r>
              <a:rPr lang="el-GR" dirty="0"/>
              <a:t>Χρήση τεχνολογίας </a:t>
            </a:r>
            <a:r>
              <a:rPr lang="en-US" dirty="0"/>
              <a:t>NGS </a:t>
            </a:r>
            <a:r>
              <a:rPr lang="el-GR" dirty="0"/>
              <a:t>για ανίχνευση </a:t>
            </a:r>
            <a:r>
              <a:rPr lang="en-US" dirty="0"/>
              <a:t>NTRK </a:t>
            </a:r>
            <a:r>
              <a:rPr lang="el-GR" dirty="0"/>
              <a:t>συντήξεων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55576" y="1340768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b="1" dirty="0"/>
              <a:t>Targeted NGS DNA-based </a:t>
            </a:r>
            <a:r>
              <a:rPr lang="el-GR" b="1" dirty="0"/>
              <a:t>μεθοδολογίες</a:t>
            </a:r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/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n-US" b="1" dirty="0"/>
              <a:t>RNA-based </a:t>
            </a:r>
            <a:r>
              <a:rPr lang="el-GR" b="1" dirty="0"/>
              <a:t>μεθοδολογίες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115616" y="184482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/>
              <a:t>Προτιμώνται για </a:t>
            </a:r>
            <a:r>
              <a:rPr lang="el-GR" b="1" dirty="0"/>
              <a:t>ταυτοποίηση </a:t>
            </a:r>
            <a:r>
              <a:rPr lang="en-US" b="1" dirty="0"/>
              <a:t>NTRK</a:t>
            </a:r>
            <a:r>
              <a:rPr lang="el-GR" b="1" dirty="0"/>
              <a:t> μεταλλάξεων που σχετίζονται με επίκτητη αντοχή στους </a:t>
            </a:r>
            <a:r>
              <a:rPr lang="en-US" b="1" dirty="0"/>
              <a:t>NTRK</a:t>
            </a:r>
            <a:r>
              <a:rPr lang="el-GR" b="1" dirty="0"/>
              <a:t> αναστολείς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Έχουν μειωμένη ευαισθησία για την ανίχνευση </a:t>
            </a:r>
            <a:r>
              <a:rPr lang="en-US" dirty="0"/>
              <a:t>NTRK2/3</a:t>
            </a:r>
            <a:r>
              <a:rPr lang="el-GR" dirty="0"/>
              <a:t> συντήξεων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Δεν είναι γνωστό αν οι </a:t>
            </a:r>
            <a:r>
              <a:rPr lang="en-US" dirty="0"/>
              <a:t>NTRK</a:t>
            </a:r>
            <a:r>
              <a:rPr lang="el-GR" dirty="0"/>
              <a:t> συντήξεις που ανιχνεύονται είναι λειτουργικές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259632" y="407707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/>
              <a:t>Προτιμώνται για </a:t>
            </a:r>
            <a:r>
              <a:rPr lang="el-GR" b="1" dirty="0"/>
              <a:t>ταυτοποίηση των </a:t>
            </a:r>
            <a:r>
              <a:rPr lang="en-US" b="1" dirty="0"/>
              <a:t>NTRK</a:t>
            </a:r>
            <a:r>
              <a:rPr lang="el-GR" b="1" dirty="0"/>
              <a:t> συντήξεων 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Επιτρέπουν την αναγνώριση νέων </a:t>
            </a:r>
            <a:r>
              <a:rPr lang="en-US" dirty="0"/>
              <a:t>partner</a:t>
            </a:r>
            <a:r>
              <a:rPr lang="el-GR" dirty="0"/>
              <a:t> γονιδίων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8643998" cy="650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4714876" y="357166"/>
            <a:ext cx="414340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Διαγνωστικοί αλγόριθμοι για ταυτοποίηση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NTRK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θετικών σαρκωμάτων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7358082" y="121442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accent1"/>
                </a:solidFill>
              </a:rPr>
              <a:t>Siozopoulou</a:t>
            </a:r>
            <a:r>
              <a:rPr lang="en-US" sz="1400" i="1" dirty="0">
                <a:solidFill>
                  <a:schemeClr val="accent1"/>
                </a:solidFill>
              </a:rPr>
              <a:t> Diagnostics 2021</a:t>
            </a:r>
            <a:endParaRPr lang="el-GR" sz="14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540568" y="116632"/>
            <a:ext cx="10297144" cy="528400"/>
          </a:xfrm>
        </p:spPr>
        <p:txBody>
          <a:bodyPr/>
          <a:lstStyle/>
          <a:p>
            <a:pPr algn="ctr"/>
            <a:r>
              <a:rPr lang="en-US" sz="2100" dirty="0"/>
              <a:t>MMR </a:t>
            </a:r>
            <a:r>
              <a:rPr lang="el-GR" sz="2100" dirty="0"/>
              <a:t>και </a:t>
            </a:r>
            <a:r>
              <a:rPr lang="en-US" sz="2100" dirty="0"/>
              <a:t>TMB</a:t>
            </a:r>
            <a:r>
              <a:rPr lang="el-GR" sz="2100" dirty="0"/>
              <a:t> ως </a:t>
            </a:r>
            <a:r>
              <a:rPr lang="el-GR" sz="2100" dirty="0" err="1"/>
              <a:t>βιοδείκτες</a:t>
            </a:r>
            <a:r>
              <a:rPr lang="el-GR" sz="2100" dirty="0"/>
              <a:t> στην ανοσοθεραπεία των σαρκωμάτων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611560" y="1052736"/>
            <a:ext cx="79928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Ταυτοποίηση </a:t>
            </a:r>
            <a:r>
              <a:rPr lang="en-US" b="1" dirty="0"/>
              <a:t>TMB</a:t>
            </a:r>
            <a:r>
              <a:rPr lang="el-GR" b="1" dirty="0"/>
              <a:t> με </a:t>
            </a:r>
            <a:r>
              <a:rPr lang="en-US" b="1" dirty="0"/>
              <a:t>NGS</a:t>
            </a:r>
            <a:r>
              <a:rPr lang="el-GR" b="1" dirty="0"/>
              <a:t> (</a:t>
            </a:r>
            <a:r>
              <a:rPr lang="en-US" b="1" dirty="0"/>
              <a:t>whole </a:t>
            </a:r>
            <a:r>
              <a:rPr lang="en-US" b="1" dirty="0" err="1"/>
              <a:t>exome</a:t>
            </a:r>
            <a:r>
              <a:rPr lang="en-US" b="1" dirty="0"/>
              <a:t> sequencing)</a:t>
            </a:r>
            <a:endParaRPr lang="el-GR" b="1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Εν γένει τα σαρκώματα έχουν χαμηλό </a:t>
            </a:r>
            <a:r>
              <a:rPr lang="en-US" b="1" dirty="0"/>
              <a:t>TMB</a:t>
            </a:r>
            <a:endParaRPr lang="el-GR" b="1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15% των αδιαφοροποίητων σαρκωμάτων έχουν    </a:t>
            </a:r>
            <a:r>
              <a:rPr lang="en-US" b="1" dirty="0"/>
              <a:t>TMB</a:t>
            </a:r>
            <a:r>
              <a:rPr lang="el-GR" b="1" dirty="0"/>
              <a:t> </a:t>
            </a:r>
            <a:r>
              <a:rPr lang="el-GR" dirty="0"/>
              <a:t>(σχέση με ανοσολογική υπογραφή και καλύτερη πρόγνωση)</a:t>
            </a:r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1-2.3% των σαρκωμάτων είναι </a:t>
            </a:r>
            <a:r>
              <a:rPr lang="en-US" b="1" dirty="0"/>
              <a:t>MMR</a:t>
            </a:r>
            <a:r>
              <a:rPr lang="el-GR" b="1" dirty="0"/>
              <a:t> </a:t>
            </a:r>
            <a:r>
              <a:rPr lang="en-US" b="1" dirty="0"/>
              <a:t>deficient </a:t>
            </a:r>
            <a:r>
              <a:rPr lang="en-US" dirty="0"/>
              <a:t>(</a:t>
            </a:r>
            <a:r>
              <a:rPr lang="el-GR" dirty="0" err="1"/>
              <a:t>επιθηλιοειδές</a:t>
            </a:r>
            <a:r>
              <a:rPr lang="el-GR" dirty="0"/>
              <a:t> </a:t>
            </a:r>
            <a:r>
              <a:rPr lang="el-GR" dirty="0" err="1"/>
              <a:t>λειομυοσάρκωμα</a:t>
            </a:r>
            <a:r>
              <a:rPr lang="el-GR" dirty="0"/>
              <a:t>, </a:t>
            </a:r>
            <a:r>
              <a:rPr lang="el-GR" dirty="0" err="1"/>
              <a:t>πλειομορφο</a:t>
            </a:r>
            <a:r>
              <a:rPr lang="el-GR" dirty="0"/>
              <a:t> </a:t>
            </a:r>
            <a:r>
              <a:rPr lang="el-GR" dirty="0" err="1"/>
              <a:t>ραβδομυοσάρκωμα</a:t>
            </a:r>
            <a:r>
              <a:rPr lang="el-GR" dirty="0"/>
              <a:t>, αταξινόμητο σάρκωμα, κακόηθες </a:t>
            </a:r>
            <a:r>
              <a:rPr lang="en-US" dirty="0" err="1"/>
              <a:t>PEComa</a:t>
            </a:r>
            <a:r>
              <a:rPr lang="el-GR" dirty="0"/>
              <a:t>) </a:t>
            </a:r>
            <a:r>
              <a:rPr lang="el-GR" b="1" dirty="0"/>
              <a:t>και έχουν     </a:t>
            </a:r>
            <a:r>
              <a:rPr lang="en-US" b="1" dirty="0"/>
              <a:t>TMB</a:t>
            </a:r>
            <a:r>
              <a:rPr lang="el-GR" b="1" dirty="0"/>
              <a:t> σε σχέση με τα </a:t>
            </a:r>
            <a:r>
              <a:rPr lang="en-US" b="1" dirty="0"/>
              <a:t>MMR-proficient</a:t>
            </a:r>
          </a:p>
          <a:p>
            <a:pPr marL="179388" indent="-179388">
              <a:buFont typeface="Arial" pitchFamily="34" charset="0"/>
              <a:buChar char="•"/>
            </a:pPr>
            <a:endParaRPr lang="en-US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Μεταξύ των </a:t>
            </a:r>
            <a:r>
              <a:rPr lang="en-US" b="1" dirty="0"/>
              <a:t>MMR proficient</a:t>
            </a:r>
            <a:r>
              <a:rPr lang="el-GR" b="1" dirty="0"/>
              <a:t>,</a:t>
            </a:r>
            <a:r>
              <a:rPr lang="en-US" b="1" dirty="0"/>
              <a:t>      TMB</a:t>
            </a:r>
            <a:r>
              <a:rPr lang="el-GR" b="1" dirty="0"/>
              <a:t> χαρακτηρίζει τα δερματικά σαρκώματα (</a:t>
            </a:r>
            <a:r>
              <a:rPr lang="el-GR" b="1" dirty="0" err="1"/>
              <a:t>αγγειοσάρκωμα</a:t>
            </a:r>
            <a:r>
              <a:rPr lang="el-GR" b="1" dirty="0"/>
              <a:t>, αδιαφοροποίητο δερματικό σάρκωμα)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3 - Βέλος προς τα κάτω"/>
          <p:cNvSpPr/>
          <p:nvPr/>
        </p:nvSpPr>
        <p:spPr>
          <a:xfrm flipV="1">
            <a:off x="4067944" y="4149080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 flipV="1">
            <a:off x="6084168" y="2708920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κάτω"/>
          <p:cNvSpPr/>
          <p:nvPr/>
        </p:nvSpPr>
        <p:spPr>
          <a:xfrm flipV="1">
            <a:off x="3923928" y="46531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1331640" y="206084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Δεν συνιστά αφ’ εαυτού αξιόπιστο </a:t>
            </a:r>
            <a:r>
              <a:rPr lang="el-GR" b="1" dirty="0" err="1">
                <a:solidFill>
                  <a:srgbClr val="FF0000"/>
                </a:solidFill>
              </a:rPr>
              <a:t>βιοδείκτη</a:t>
            </a:r>
            <a:r>
              <a:rPr lang="el-GR" b="1" dirty="0">
                <a:solidFill>
                  <a:srgbClr val="FF0000"/>
                </a:solidFill>
              </a:rPr>
              <a:t> στα σαρκώματα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115616" y="530120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Σχέση με έκθεση σε υπεριώδη </a:t>
            </a:r>
            <a:r>
              <a:rPr lang="el-GR" b="1" dirty="0" err="1">
                <a:solidFill>
                  <a:srgbClr val="FF0000"/>
                </a:solidFill>
              </a:rPr>
              <a:t>ακρινοβολία</a:t>
            </a:r>
            <a:r>
              <a:rPr lang="el-GR" b="1" dirty="0">
                <a:solidFill>
                  <a:srgbClr val="FF0000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Ένα ποσοστό </a:t>
            </a:r>
            <a:r>
              <a:rPr lang="el-GR" b="1" dirty="0" err="1">
                <a:solidFill>
                  <a:srgbClr val="FF0000"/>
                </a:solidFill>
              </a:rPr>
              <a:t>αγγειοσαρκωμάτων</a:t>
            </a:r>
            <a:r>
              <a:rPr lang="el-GR" b="1" dirty="0">
                <a:solidFill>
                  <a:srgbClr val="FF0000"/>
                </a:solidFill>
              </a:rPr>
              <a:t> στο δέρμα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4644008" y="6550223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accent1"/>
                </a:solidFill>
              </a:rPr>
              <a:t>Montella</a:t>
            </a:r>
            <a:r>
              <a:rPr lang="en-US" sz="1400" i="1" dirty="0">
                <a:solidFill>
                  <a:schemeClr val="accent1"/>
                </a:solidFill>
              </a:rPr>
              <a:t>, Cancers 2021</a:t>
            </a:r>
            <a:r>
              <a:rPr lang="el-GR" sz="1400" dirty="0"/>
              <a:t>, </a:t>
            </a:r>
            <a:r>
              <a:rPr lang="en-US" sz="1400" i="1" dirty="0" err="1">
                <a:solidFill>
                  <a:schemeClr val="accent1"/>
                </a:solidFill>
              </a:rPr>
              <a:t>Vyse</a:t>
            </a:r>
            <a:r>
              <a:rPr lang="en-US" sz="1400" i="1" dirty="0">
                <a:solidFill>
                  <a:schemeClr val="accent1"/>
                </a:solidFill>
              </a:rPr>
              <a:t> </a:t>
            </a:r>
            <a:r>
              <a:rPr lang="en-US" sz="1400" i="1" dirty="0" err="1">
                <a:solidFill>
                  <a:schemeClr val="accent1"/>
                </a:solidFill>
              </a:rPr>
              <a:t>Curr</a:t>
            </a:r>
            <a:r>
              <a:rPr lang="en-US" sz="1400" i="1" dirty="0">
                <a:solidFill>
                  <a:schemeClr val="accent1"/>
                </a:solidFill>
              </a:rPr>
              <a:t> Opinion </a:t>
            </a:r>
            <a:r>
              <a:rPr lang="en-US" sz="1400" i="1" dirty="0" err="1">
                <a:solidFill>
                  <a:schemeClr val="accent1"/>
                </a:solidFill>
              </a:rPr>
              <a:t>Oncol</a:t>
            </a:r>
            <a:r>
              <a:rPr lang="en-US" sz="1400" i="1" dirty="0">
                <a:solidFill>
                  <a:schemeClr val="accent1"/>
                </a:solidFill>
              </a:rPr>
              <a:t> 2021</a:t>
            </a:r>
            <a:endParaRPr lang="el-GR" sz="14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16416" cy="528400"/>
          </a:xfrm>
        </p:spPr>
        <p:txBody>
          <a:bodyPr/>
          <a:lstStyle/>
          <a:p>
            <a:pPr algn="ctr"/>
            <a:r>
              <a:rPr lang="en-US" dirty="0"/>
              <a:t>“</a:t>
            </a:r>
            <a:r>
              <a:rPr lang="en-US" dirty="0" err="1"/>
              <a:t>BRCAness</a:t>
            </a:r>
            <a:r>
              <a:rPr lang="en-US" dirty="0"/>
              <a:t>” </a:t>
            </a:r>
            <a:r>
              <a:rPr lang="el-GR" dirty="0"/>
              <a:t>ως προβλεπτικός δείκτης για </a:t>
            </a:r>
            <a:r>
              <a:rPr lang="en-US" dirty="0"/>
              <a:t>PARP</a:t>
            </a:r>
            <a:r>
              <a:rPr lang="el-GR" dirty="0"/>
              <a:t> αναστολείς σε σαρκώματα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755576" y="1268760"/>
            <a:ext cx="78843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n-US" b="1" dirty="0" err="1"/>
              <a:t>BRCAness</a:t>
            </a:r>
            <a:r>
              <a:rPr lang="en-US" b="1" dirty="0"/>
              <a:t>: </a:t>
            </a:r>
            <a:r>
              <a:rPr lang="el-GR" b="1" dirty="0"/>
              <a:t>μοριακή υπογραφή ανάλογη αυτής σε καρκινώματα με απώλεια </a:t>
            </a:r>
            <a:r>
              <a:rPr lang="en-US" b="1" dirty="0"/>
              <a:t>BRCA1/2</a:t>
            </a:r>
            <a:r>
              <a:rPr lang="el-GR" b="1" dirty="0"/>
              <a:t> </a:t>
            </a:r>
            <a:r>
              <a:rPr lang="el-GR" dirty="0"/>
              <a:t>(ελλείμματα στην επιδιόρθωση θραύσεων του </a:t>
            </a:r>
            <a:r>
              <a:rPr lang="en-US" dirty="0"/>
              <a:t>DNA</a:t>
            </a:r>
            <a:r>
              <a:rPr lang="el-GR" dirty="0"/>
              <a:t>, δομικές ανωμαλίες, ανωμαλίες σε </a:t>
            </a:r>
            <a:r>
              <a:rPr lang="en-US" dirty="0"/>
              <a:t>HRD</a:t>
            </a:r>
            <a:r>
              <a:rPr lang="el-GR" dirty="0"/>
              <a:t> γονίδια)</a:t>
            </a:r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&gt;80% των οστεοσαρκωμάτων και 100% των </a:t>
            </a:r>
            <a:r>
              <a:rPr lang="el-GR" b="1" dirty="0" err="1"/>
              <a:t>λειομυοσαρκωμάτων</a:t>
            </a:r>
            <a:r>
              <a:rPr lang="el-GR" b="1" dirty="0"/>
              <a:t> εμφανίζουν </a:t>
            </a:r>
            <a:r>
              <a:rPr lang="en-US" b="1" dirty="0" err="1"/>
              <a:t>BRCAness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n-US" dirty="0"/>
              <a:t>whole </a:t>
            </a:r>
            <a:r>
              <a:rPr lang="en-US" dirty="0" err="1"/>
              <a:t>exome</a:t>
            </a:r>
            <a:r>
              <a:rPr lang="en-US" dirty="0"/>
              <a:t> signaling and </a:t>
            </a:r>
            <a:r>
              <a:rPr lang="en-US" dirty="0" err="1"/>
              <a:t>transcriptomic</a:t>
            </a:r>
            <a:r>
              <a:rPr lang="en-US" dirty="0"/>
              <a:t> analysis)</a:t>
            </a: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Clr>
                <a:schemeClr val="tx1"/>
              </a:buClr>
              <a:buFont typeface="Arial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BRCAness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ισχυρός δείκτης ευαισθησίας σε </a:t>
            </a:r>
            <a:r>
              <a:rPr lang="en-US" b="1" dirty="0">
                <a:solidFill>
                  <a:srgbClr val="FF0000"/>
                </a:solidFill>
              </a:rPr>
              <a:t>PARP</a:t>
            </a:r>
            <a:r>
              <a:rPr lang="el-GR" b="1" dirty="0">
                <a:solidFill>
                  <a:srgbClr val="FF0000"/>
                </a:solidFill>
              </a:rPr>
              <a:t> αναστολείς </a:t>
            </a:r>
          </a:p>
          <a:p>
            <a:pPr marL="179388" indent="-179388">
              <a:buFont typeface="Arial" pitchFamily="34" charset="0"/>
              <a:buChar char="•"/>
            </a:pPr>
            <a:endParaRPr lang="el-GR" dirty="0"/>
          </a:p>
          <a:p>
            <a:pPr marL="179388" indent="-179388">
              <a:buFont typeface="Arial" pitchFamily="34" charset="0"/>
              <a:buChar char="•"/>
            </a:pPr>
            <a:r>
              <a:rPr lang="en-US" dirty="0"/>
              <a:t>PARP</a:t>
            </a:r>
            <a:r>
              <a:rPr lang="el-GR" dirty="0"/>
              <a:t> αναστολείς συνδυαστικό με χημειοθεραπεία (</a:t>
            </a:r>
            <a:r>
              <a:rPr lang="en-US" dirty="0"/>
              <a:t>DNA damaging agents) </a:t>
            </a:r>
            <a:r>
              <a:rPr lang="el-GR" dirty="0"/>
              <a:t>αποτελεσματικοί σε κυτταρικές σειρές οστεοσαρκώματος και </a:t>
            </a:r>
            <a:r>
              <a:rPr lang="el-GR" dirty="0" err="1"/>
              <a:t>λειομυοσαρκώματος</a:t>
            </a:r>
            <a:r>
              <a:rPr lang="el-GR" dirty="0"/>
              <a:t> 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875748" y="6581001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accent1"/>
                </a:solidFill>
              </a:rPr>
              <a:t>Vyse</a:t>
            </a:r>
            <a:r>
              <a:rPr lang="en-US" sz="1200" i="1" dirty="0">
                <a:solidFill>
                  <a:schemeClr val="accent1"/>
                </a:solidFill>
              </a:rPr>
              <a:t> </a:t>
            </a:r>
            <a:r>
              <a:rPr lang="en-US" sz="1200" i="1" dirty="0" err="1">
                <a:solidFill>
                  <a:schemeClr val="accent1"/>
                </a:solidFill>
              </a:rPr>
              <a:t>Curr</a:t>
            </a:r>
            <a:r>
              <a:rPr lang="en-US" sz="1200" i="1" dirty="0">
                <a:solidFill>
                  <a:schemeClr val="accent1"/>
                </a:solidFill>
              </a:rPr>
              <a:t> Opinion </a:t>
            </a:r>
            <a:r>
              <a:rPr lang="en-US" sz="1200" i="1" dirty="0" err="1">
                <a:solidFill>
                  <a:schemeClr val="accent1"/>
                </a:solidFill>
              </a:rPr>
              <a:t>Oncol</a:t>
            </a:r>
            <a:r>
              <a:rPr lang="en-US" sz="1200" i="1" dirty="0">
                <a:solidFill>
                  <a:schemeClr val="accent1"/>
                </a:solidFill>
              </a:rPr>
              <a:t> 2021</a:t>
            </a:r>
            <a:endParaRPr lang="el-GR" sz="1200" dirty="0"/>
          </a:p>
        </p:txBody>
      </p:sp>
      <p:sp>
        <p:nvSpPr>
          <p:cNvPr id="6" name="5 - TextBox"/>
          <p:cNvSpPr txBox="1"/>
          <p:nvPr/>
        </p:nvSpPr>
        <p:spPr>
          <a:xfrm>
            <a:off x="1475656" y="3284984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b="1" dirty="0"/>
              <a:t>δεν σχετίζεται με μεταλλάξεις σε </a:t>
            </a:r>
            <a:r>
              <a:rPr lang="en-US" b="1" dirty="0"/>
              <a:t>Rb1, p53, RET, FANCA, ATRX</a:t>
            </a:r>
            <a:endParaRPr lang="el-GR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Sarcoma\figure 4 zhe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81736"/>
            <a:ext cx="9144000" cy="237626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76064" y="2348880"/>
            <a:ext cx="471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sz="1600" dirty="0"/>
              <a:t>Συχνότερες </a:t>
            </a:r>
            <a:r>
              <a:rPr lang="el-GR" sz="1600" b="1" dirty="0"/>
              <a:t>μεταλλάξεις σε </a:t>
            </a:r>
            <a:r>
              <a:rPr lang="en-US" sz="1600" b="1" dirty="0"/>
              <a:t>p53 (66%), ATRX (34%), Rb1 (28%)</a:t>
            </a:r>
          </a:p>
          <a:p>
            <a:pPr marL="179388" indent="-179388">
              <a:buFont typeface="Arial" pitchFamily="34" charset="0"/>
              <a:buChar char="•"/>
            </a:pPr>
            <a:endParaRPr lang="en-US" sz="1600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sz="1600" b="1" dirty="0" err="1"/>
              <a:t>Στοχεύσιμες</a:t>
            </a:r>
            <a:r>
              <a:rPr lang="el-GR" sz="1600" b="1" dirty="0"/>
              <a:t> </a:t>
            </a:r>
            <a:r>
              <a:rPr lang="el-GR" sz="1600" b="1" dirty="0" err="1"/>
              <a:t>οδηγές</a:t>
            </a:r>
            <a:r>
              <a:rPr lang="el-GR" sz="1600" b="1" dirty="0"/>
              <a:t> μεταλλάξεις σε υποτροπιάζον </a:t>
            </a:r>
            <a:r>
              <a:rPr lang="en-US" sz="1600" b="1" dirty="0"/>
              <a:t>UPS</a:t>
            </a:r>
            <a:r>
              <a:rPr lang="el-GR" sz="1600" b="1" dirty="0"/>
              <a:t> </a:t>
            </a:r>
          </a:p>
          <a:p>
            <a:pPr marL="179388" indent="-179388">
              <a:buFont typeface="Arial" pitchFamily="34" charset="0"/>
              <a:buChar char="•"/>
            </a:pPr>
            <a:endParaRPr lang="el-GR" sz="1600" dirty="0"/>
          </a:p>
          <a:p>
            <a:pPr marL="179388" indent="-179388">
              <a:buFont typeface="Arial" pitchFamily="34" charset="0"/>
              <a:buChar char="•"/>
            </a:pPr>
            <a:r>
              <a:rPr lang="el-GR" sz="1600" dirty="0"/>
              <a:t>Σχέση μεταλλάξεων με κυτταρικό κύκλο, </a:t>
            </a:r>
            <a:r>
              <a:rPr lang="en-US" sz="1600" dirty="0"/>
              <a:t>PI3K/AKT/</a:t>
            </a:r>
            <a:r>
              <a:rPr lang="en-US" sz="1600" dirty="0" err="1"/>
              <a:t>mTor</a:t>
            </a:r>
            <a:r>
              <a:rPr lang="en-US" sz="1600" dirty="0"/>
              <a:t> </a:t>
            </a:r>
            <a:r>
              <a:rPr lang="el-GR" sz="1600" dirty="0"/>
              <a:t>και </a:t>
            </a:r>
            <a:r>
              <a:rPr lang="en-US" sz="1600" dirty="0"/>
              <a:t>RAS/MAPK </a:t>
            </a:r>
            <a:r>
              <a:rPr lang="el-GR" sz="1600" dirty="0" err="1"/>
              <a:t>σηματοδοτικά</a:t>
            </a:r>
            <a:r>
              <a:rPr lang="el-GR" sz="1600" dirty="0"/>
              <a:t> μονοπάτια </a:t>
            </a:r>
          </a:p>
        </p:txBody>
      </p:sp>
      <p:pic>
        <p:nvPicPr>
          <p:cNvPr id="11266" name="Picture 2" descr="C:\Users\User\Desktop\Sarcoma\Zheng 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6516217" cy="2276872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5652120" y="2276872"/>
            <a:ext cx="34918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el-GR" b="1" dirty="0"/>
              <a:t>Αύξηση </a:t>
            </a:r>
            <a:r>
              <a:rPr lang="en-US" b="1" dirty="0"/>
              <a:t>TMB</a:t>
            </a:r>
            <a:r>
              <a:rPr lang="el-GR" b="1" dirty="0"/>
              <a:t> στην υποτροπή σε σχέση με τον πρωτοπαθή όγκο</a:t>
            </a:r>
          </a:p>
          <a:p>
            <a:pPr marL="179388" indent="-179388">
              <a:buFont typeface="Arial" pitchFamily="34" charset="0"/>
              <a:buChar char="•"/>
            </a:pPr>
            <a:endParaRPr lang="el-GR" b="1" dirty="0"/>
          </a:p>
          <a:p>
            <a:pPr algn="ctr"/>
            <a:r>
              <a:rPr lang="el-GR" sz="2400" b="1" dirty="0"/>
              <a:t>*</a:t>
            </a:r>
            <a:r>
              <a:rPr lang="el-GR" b="1" dirty="0">
                <a:solidFill>
                  <a:srgbClr val="FF0000"/>
                </a:solidFill>
              </a:rPr>
              <a:t>Δυνατότητες </a:t>
            </a:r>
            <a:r>
              <a:rPr lang="el-GR" b="1" dirty="0" err="1">
                <a:solidFill>
                  <a:srgbClr val="FF0000"/>
                </a:solidFill>
              </a:rPr>
              <a:t>στοχευτικής</a:t>
            </a:r>
            <a:r>
              <a:rPr lang="el-GR" b="1" dirty="0">
                <a:solidFill>
                  <a:srgbClr val="FF0000"/>
                </a:solidFill>
              </a:rPr>
              <a:t> παρέμβασης σε υποτροπιάζον </a:t>
            </a:r>
            <a:r>
              <a:rPr lang="en-US" b="1" dirty="0">
                <a:solidFill>
                  <a:srgbClr val="FF0000"/>
                </a:solidFill>
              </a:rPr>
              <a:t>UPS</a:t>
            </a:r>
            <a:endParaRPr lang="el-GR" b="1" dirty="0">
              <a:solidFill>
                <a:srgbClr val="FF000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gist\gheys abst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83" y="1468582"/>
            <a:ext cx="4280461" cy="3699164"/>
          </a:xfrm>
          <a:prstGeom prst="rect">
            <a:avLst/>
          </a:prstGeom>
          <a:noFill/>
        </p:spPr>
      </p:pic>
      <p:pic>
        <p:nvPicPr>
          <p:cNvPr id="8194" name="Picture 2" descr="E:\Douleia\astolf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402215"/>
            <a:ext cx="4848225" cy="6054003"/>
          </a:xfrm>
          <a:prstGeom prst="rect">
            <a:avLst/>
          </a:prstGeom>
          <a:noFill/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B36FE8C9-75DA-461A-AD1B-E666960A7C93}"/>
              </a:ext>
            </a:extLst>
          </p:cNvPr>
          <p:cNvSpPr txBox="1"/>
          <p:nvPr/>
        </p:nvSpPr>
        <p:spPr>
          <a:xfrm>
            <a:off x="5405647" y="3373582"/>
            <a:ext cx="159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Front Oncol 2020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5DCE453-FD62-4729-BBDF-0FC4697F869D}"/>
              </a:ext>
            </a:extLst>
          </p:cNvPr>
          <p:cNvSpPr txBox="1"/>
          <p:nvPr/>
        </p:nvSpPr>
        <p:spPr>
          <a:xfrm>
            <a:off x="1077089" y="3033358"/>
            <a:ext cx="2279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Oncol Res Treat 2020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-6-2021\PAKSIMADAS\paks\2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18" y="199470"/>
            <a:ext cx="2887835" cy="2880000"/>
          </a:xfrm>
          <a:prstGeom prst="rect">
            <a:avLst/>
          </a:prstGeom>
          <a:noFill/>
        </p:spPr>
      </p:pic>
      <p:pic>
        <p:nvPicPr>
          <p:cNvPr id="1027" name="Picture 3" descr="C:\Users\User\Desktop\16-6-2021\PAKSIMADAS\paks\1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864" y="3154951"/>
            <a:ext cx="2887835" cy="2880000"/>
          </a:xfrm>
          <a:prstGeom prst="rect">
            <a:avLst/>
          </a:prstGeom>
          <a:noFill/>
        </p:spPr>
      </p:pic>
      <p:pic>
        <p:nvPicPr>
          <p:cNvPr id="1028" name="Picture 4" descr="C:\Users\User\Desktop\16-6-2021\PAKSIMADAS\paks\1x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88" y="3148085"/>
            <a:ext cx="2887834" cy="2880000"/>
          </a:xfrm>
          <a:prstGeom prst="rect">
            <a:avLst/>
          </a:prstGeom>
          <a:noFill/>
        </p:spPr>
      </p:pic>
      <p:pic>
        <p:nvPicPr>
          <p:cNvPr id="1029" name="Picture 5" descr="C:\Users\User\Desktop\16-6-2021\PAKSIMADAS\paks\1x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676" y="204386"/>
            <a:ext cx="2887835" cy="288000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254970" y="1103573"/>
            <a:ext cx="27432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/>
              <a:t>  Άνδρας 76 ετών με δερματικό μόρφωμα στο τριχωτό της κεφαλής  και  λεμφαδένες  ΔΕ  τραχηλικής χώρας</a:t>
            </a:r>
          </a:p>
          <a:p>
            <a:endParaRPr lang="el-GR" sz="1600" dirty="0"/>
          </a:p>
          <a:p>
            <a:pPr>
              <a:buFont typeface="Arial" pitchFamily="34" charset="0"/>
              <a:buChar char="•"/>
            </a:pPr>
            <a:r>
              <a:rPr lang="el-GR" sz="1600" dirty="0"/>
              <a:t>  Συμβουλευτική γνώμη: προτεινόμενη διάγνωση άτυπο σάρκωμα</a:t>
            </a:r>
            <a:r>
              <a:rPr lang="en-US" sz="1600" dirty="0"/>
              <a:t> Ewing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l-GR" sz="1600" dirty="0"/>
              <a:t>  Ευρεία </a:t>
            </a:r>
            <a:r>
              <a:rPr lang="el-GR" sz="1600" dirty="0" err="1"/>
              <a:t>ανοσοϊστοχημική</a:t>
            </a:r>
            <a:r>
              <a:rPr lang="el-GR" sz="1600" dirty="0"/>
              <a:t> διερεύνηση</a:t>
            </a:r>
            <a:r>
              <a:rPr lang="en-US" sz="1600" dirty="0"/>
              <a:t> (WT-1, CD163, NPM1, INI-1, c-Kit, PAX-5, CD2, </a:t>
            </a:r>
            <a:r>
              <a:rPr lang="en-US" sz="1600" dirty="0" err="1"/>
              <a:t>glycophorinA</a:t>
            </a:r>
            <a:r>
              <a:rPr lang="en-US" sz="1600" dirty="0"/>
              <a:t>, FLI-1, CD31, CD68, PGM-1, CD33, HLA-DR, CD1a, </a:t>
            </a:r>
            <a:r>
              <a:rPr lang="en-US" sz="1600" dirty="0" err="1"/>
              <a:t>TdT</a:t>
            </a:r>
            <a:r>
              <a:rPr lang="en-US" sz="1600" dirty="0"/>
              <a:t>, ERG, TLE-1, MPO, CD15, CD30, CD3, CD56, CD79a, p63, p40, AE1/AE3, NKX2.2, GFAP, NF, MUM-1, cyclinD1, </a:t>
            </a:r>
            <a:r>
              <a:rPr lang="en-US" sz="1600" dirty="0" err="1"/>
              <a:t>synaptophysin</a:t>
            </a:r>
            <a:endParaRPr lang="el-GR" sz="1600" dirty="0"/>
          </a:p>
          <a:p>
            <a:pPr>
              <a:buFont typeface="Arial" pitchFamily="34" charset="0"/>
              <a:buChar char="•"/>
            </a:pPr>
            <a:endParaRPr lang="el-GR" sz="1600" dirty="0"/>
          </a:p>
          <a:p>
            <a:pPr>
              <a:buFont typeface="Arial" pitchFamily="34" charset="0"/>
              <a:buChar char="•"/>
            </a:pPr>
            <a:endParaRPr lang="el-GR" sz="1600" dirty="0"/>
          </a:p>
        </p:txBody>
      </p:sp>
      <p:sp>
        <p:nvSpPr>
          <p:cNvPr id="7" name="6 - TextBox"/>
          <p:cNvSpPr txBox="1"/>
          <p:nvPr/>
        </p:nvSpPr>
        <p:spPr>
          <a:xfrm>
            <a:off x="6300192" y="26621"/>
            <a:ext cx="234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Περίπτωση 1η</a:t>
            </a:r>
          </a:p>
        </p:txBody>
      </p:sp>
    </p:spTree>
    <p:extLst>
      <p:ext uri="{BB962C8B-B14F-4D97-AF65-F5344CB8AC3E}">
        <p14:creationId xmlns:p14="http://schemas.microsoft.com/office/powerpoint/2010/main" val="2941761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6660232" y="2762596"/>
            <a:ext cx="2152721" cy="378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 descr="C:\Users\User\Desktop\16-6-2021\PAKSIMADAS\paks\CD34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14" y="221323"/>
            <a:ext cx="2887834" cy="2880000"/>
          </a:xfrm>
          <a:prstGeom prst="rect">
            <a:avLst/>
          </a:prstGeom>
          <a:noFill/>
        </p:spPr>
      </p:pic>
      <p:pic>
        <p:nvPicPr>
          <p:cNvPr id="2051" name="Picture 3" descr="C:\Users\User\Desktop\16-6-2021\PAKSIMADAS\paks\EMA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782" y="223559"/>
            <a:ext cx="2887832" cy="2880000"/>
          </a:xfrm>
          <a:prstGeom prst="rect">
            <a:avLst/>
          </a:prstGeom>
          <a:noFill/>
        </p:spPr>
      </p:pic>
      <p:pic>
        <p:nvPicPr>
          <p:cNvPr id="2052" name="Picture 4" descr="C:\Users\User\Desktop\16-6-2021\PAKSIMADAS\paks\INI-1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6791" y="3243043"/>
            <a:ext cx="2887835" cy="288000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2471245" y="2758965"/>
            <a:ext cx="156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CD34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521873" y="2727434"/>
            <a:ext cx="11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3913790" y="5785945"/>
            <a:ext cx="144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INI-1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6444208" y="0"/>
            <a:ext cx="2271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Περίπτωση 1η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408683" y="1052736"/>
            <a:ext cx="25894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/>
              <a:t>  </a:t>
            </a:r>
            <a:r>
              <a:rPr lang="el-GR" sz="1600" b="1" dirty="0"/>
              <a:t>Προσωρινή  διάγνωση: Υψηλής κακοήθειας σάρκωμα με</a:t>
            </a:r>
            <a:r>
              <a:rPr lang="en-US" sz="1600" b="1" dirty="0"/>
              <a:t> </a:t>
            </a:r>
            <a:r>
              <a:rPr lang="el-GR" sz="1600" b="1" dirty="0" err="1"/>
              <a:t>επιθηλιοειδή</a:t>
            </a:r>
            <a:r>
              <a:rPr lang="el-GR" sz="1600" b="1" dirty="0"/>
              <a:t> μορφολογία </a:t>
            </a:r>
          </a:p>
          <a:p>
            <a:r>
              <a:rPr lang="el-GR" sz="1600" b="1" dirty="0"/>
              <a:t> ΕΜΑ+, </a:t>
            </a:r>
            <a:r>
              <a:rPr lang="en-US" sz="1600" b="1" dirty="0"/>
              <a:t>CD34+</a:t>
            </a:r>
            <a:endParaRPr lang="el-GR" sz="1600" b="1" dirty="0"/>
          </a:p>
          <a:p>
            <a:endParaRPr lang="en-US" sz="1600" dirty="0"/>
          </a:p>
          <a:p>
            <a:pPr algn="ctr"/>
            <a:r>
              <a:rPr lang="el-GR" sz="1600" dirty="0">
                <a:solidFill>
                  <a:schemeClr val="bg1"/>
                </a:solidFill>
              </a:rPr>
              <a:t>Διαφορική Διάγνωση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/>
          </a:p>
          <a:p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Επιθηλιοειδές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σάρκωμα </a:t>
            </a:r>
            <a:r>
              <a:rPr lang="el-GR" dirty="0"/>
              <a:t>(*διατήρηση </a:t>
            </a:r>
            <a:r>
              <a:rPr lang="en-US" dirty="0"/>
              <a:t>INI-1)</a:t>
            </a:r>
            <a:endParaRPr lang="el-GR" dirty="0"/>
          </a:p>
          <a:p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Επιθηλιοειδές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b="1" dirty="0" err="1">
                <a:uFill>
                  <a:solidFill>
                    <a:srgbClr val="FF0000"/>
                  </a:solidFill>
                </a:uFill>
              </a:rPr>
              <a:t>αγγειοσάρκωμα</a:t>
            </a:r>
            <a:r>
              <a:rPr lang="el-GR" b="1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l-GR" dirty="0"/>
              <a:t>(</a:t>
            </a:r>
            <a:r>
              <a:rPr lang="en-US" dirty="0"/>
              <a:t>CD146+  </a:t>
            </a:r>
            <a:r>
              <a:rPr lang="el-GR" dirty="0" err="1"/>
              <a:t>κυτταρομετρία</a:t>
            </a:r>
            <a:r>
              <a:rPr lang="el-GR" dirty="0"/>
              <a:t> ροής)</a:t>
            </a:r>
          </a:p>
          <a:p>
            <a:pPr>
              <a:buFont typeface="Wingdings" pitchFamily="2" charset="2"/>
              <a:buChar char="ü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 </a:t>
            </a:r>
            <a:r>
              <a:rPr lang="en-US" dirty="0"/>
              <a:t>NGS</a:t>
            </a:r>
            <a:r>
              <a:rPr lang="el-GR" dirty="0"/>
              <a:t> με</a:t>
            </a:r>
            <a:r>
              <a:rPr lang="en-US" dirty="0"/>
              <a:t> RNA fusion sarcoma panel: </a:t>
            </a:r>
            <a:r>
              <a:rPr lang="el-GR" dirty="0"/>
              <a:t>απουσία </a:t>
            </a:r>
            <a:r>
              <a:rPr lang="el-GR" dirty="0" err="1"/>
              <a:t>διαμετάθεσης</a:t>
            </a:r>
            <a:endParaRPr lang="en-US" dirty="0"/>
          </a:p>
          <a:p>
            <a:endParaRPr lang="el-GR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Ορθογώνιο"/>
          <p:cNvSpPr/>
          <p:nvPr/>
        </p:nvSpPr>
        <p:spPr>
          <a:xfrm>
            <a:off x="827585" y="1916833"/>
            <a:ext cx="252028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5" name="14 - Στρογγυλεμένο ορθογώνιο"/>
          <p:cNvSpPr/>
          <p:nvPr/>
        </p:nvSpPr>
        <p:spPr>
          <a:xfrm>
            <a:off x="4442739" y="980728"/>
            <a:ext cx="2505525" cy="444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4" name="Picture 5" descr="C:\Users\User\Desktop\16-6-2021\PAKSIMADAS\paks\brgx200.jpg"/>
          <p:cNvPicPr>
            <a:picLocks noChangeAspect="1" noChangeArrowheads="1"/>
          </p:cNvPicPr>
          <p:nvPr/>
        </p:nvPicPr>
        <p:blipFill>
          <a:blip r:embed="rId2" cstate="print">
            <a:lum bright="-23000" contrast="14000"/>
          </a:blip>
          <a:srcRect/>
          <a:stretch>
            <a:fillRect/>
          </a:stretch>
        </p:blipFill>
        <p:spPr bwMode="auto">
          <a:xfrm>
            <a:off x="251520" y="3367549"/>
            <a:ext cx="3499945" cy="349045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2915816" y="6488668"/>
            <a:ext cx="390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BRG1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792226" y="520267"/>
            <a:ext cx="77566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  FISH</a:t>
            </a:r>
            <a:r>
              <a:rPr lang="el-GR" sz="1600" dirty="0"/>
              <a:t> </a:t>
            </a:r>
            <a:r>
              <a:rPr lang="en-US" sz="1600" dirty="0"/>
              <a:t>break-apart </a:t>
            </a:r>
            <a:r>
              <a:rPr lang="el-GR" sz="1600" dirty="0"/>
              <a:t>για </a:t>
            </a:r>
            <a:r>
              <a:rPr lang="en-US" sz="1600" dirty="0"/>
              <a:t>EWSR1          </a:t>
            </a:r>
            <a:r>
              <a:rPr lang="el-GR" sz="1600" dirty="0"/>
              <a:t>θετικό για αναδιάταξη γονιδίου</a:t>
            </a:r>
          </a:p>
          <a:p>
            <a:pPr>
              <a:buFont typeface="Arial" pitchFamily="34" charset="0"/>
              <a:buChar char="•"/>
            </a:pPr>
            <a:endParaRPr lang="el-GR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  </a:t>
            </a:r>
            <a:r>
              <a:rPr lang="en-US" sz="1600" b="1" dirty="0" err="1"/>
              <a:t>Oncomine</a:t>
            </a:r>
            <a:r>
              <a:rPr lang="en-US" sz="1600" b="1" dirty="0"/>
              <a:t> Comprehensive Panel: </a:t>
            </a:r>
            <a:r>
              <a:rPr lang="el-GR" sz="1600" b="1" dirty="0"/>
              <a:t>  </a:t>
            </a:r>
            <a:r>
              <a:rPr lang="el-GR" sz="1600" u="sng" dirty="0">
                <a:solidFill>
                  <a:schemeClr val="tx2"/>
                </a:solidFill>
              </a:rPr>
              <a:t>Μεταλλάξεις </a:t>
            </a:r>
            <a:r>
              <a:rPr lang="en-US" sz="1600" u="sng" dirty="0">
                <a:solidFill>
                  <a:schemeClr val="tx2"/>
                </a:solidFill>
              </a:rPr>
              <a:t>SMARCA4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r>
              <a:rPr lang="el-GR" sz="1600" dirty="0">
                <a:solidFill>
                  <a:schemeClr val="tx2"/>
                </a:solidFill>
              </a:rPr>
              <a:t>Απώλεια έκφρασης  </a:t>
            </a:r>
            <a:r>
              <a:rPr lang="en-US" sz="1600" dirty="0">
                <a:solidFill>
                  <a:schemeClr val="tx2"/>
                </a:solidFill>
              </a:rPr>
              <a:t>BRG1</a:t>
            </a:r>
            <a:endParaRPr lang="en-US" sz="1600" b="1" dirty="0"/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>
            <a:off x="3891645" y="692696"/>
            <a:ext cx="24830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 flipH="1">
            <a:off x="2699792" y="1412776"/>
            <a:ext cx="164993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3419872" y="2132856"/>
            <a:ext cx="11351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- TextBox"/>
          <p:cNvSpPr txBox="1"/>
          <p:nvPr/>
        </p:nvSpPr>
        <p:spPr>
          <a:xfrm>
            <a:off x="5148064" y="3720663"/>
            <a:ext cx="3747629" cy="304698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i="1" dirty="0" err="1">
                <a:solidFill>
                  <a:schemeClr val="tx2"/>
                </a:solidFill>
              </a:rPr>
              <a:t>Tazemetostat</a:t>
            </a:r>
            <a:r>
              <a:rPr lang="en-US" sz="1600" b="1" i="1" dirty="0">
                <a:solidFill>
                  <a:schemeClr val="tx2"/>
                </a:solidFill>
              </a:rPr>
              <a:t> in advanced </a:t>
            </a:r>
            <a:r>
              <a:rPr lang="en-US" sz="1600" b="1" i="1" dirty="0" err="1">
                <a:solidFill>
                  <a:schemeClr val="tx2"/>
                </a:solidFill>
              </a:rPr>
              <a:t>epithilioid</a:t>
            </a:r>
            <a:r>
              <a:rPr lang="en-US" sz="1600" b="1" i="1" dirty="0">
                <a:solidFill>
                  <a:schemeClr val="tx2"/>
                </a:solidFill>
              </a:rPr>
              <a:t> sarcoma: current status and future perspectives </a:t>
            </a:r>
          </a:p>
          <a:p>
            <a:r>
              <a:rPr lang="en-US" sz="1600" b="1" i="1" dirty="0" err="1">
                <a:solidFill>
                  <a:schemeClr val="tx2"/>
                </a:solidFill>
              </a:rPr>
              <a:t>Simeone</a:t>
            </a:r>
            <a:r>
              <a:rPr lang="en-US" sz="1600" b="1" i="1" dirty="0">
                <a:solidFill>
                  <a:schemeClr val="tx2"/>
                </a:solidFill>
              </a:rPr>
              <a:t> N, Future </a:t>
            </a:r>
            <a:r>
              <a:rPr lang="en-US" sz="1600" b="1" i="1" dirty="0" err="1">
                <a:solidFill>
                  <a:schemeClr val="tx2"/>
                </a:solidFill>
              </a:rPr>
              <a:t>Oncol</a:t>
            </a:r>
            <a:r>
              <a:rPr lang="en-US" sz="1600" b="1" i="1" dirty="0">
                <a:solidFill>
                  <a:schemeClr val="tx2"/>
                </a:solidFill>
              </a:rPr>
              <a:t>. 2021</a:t>
            </a:r>
          </a:p>
          <a:p>
            <a:endParaRPr lang="en-US" sz="1600" b="1" i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i="1" dirty="0">
                <a:solidFill>
                  <a:schemeClr val="tx2"/>
                </a:solidFill>
              </a:rPr>
              <a:t>Rapid and complete response to combination Anti-CTLA-4 and Anti PD-1 checkpoint inhibitor therapy in a patient with stage IV refractory end stage epithelioid sarcoma: A case report</a:t>
            </a:r>
          </a:p>
          <a:p>
            <a:r>
              <a:rPr lang="en-US" sz="1600" b="1" i="1" dirty="0" err="1">
                <a:solidFill>
                  <a:schemeClr val="tx2"/>
                </a:solidFill>
              </a:rPr>
              <a:t>Pecora</a:t>
            </a:r>
            <a:r>
              <a:rPr lang="en-US" sz="1600" b="1" i="1" dirty="0">
                <a:solidFill>
                  <a:schemeClr val="tx2"/>
                </a:solidFill>
              </a:rPr>
              <a:t> A, J </a:t>
            </a:r>
            <a:r>
              <a:rPr lang="en-US" sz="1600" b="1" i="1" dirty="0" err="1">
                <a:solidFill>
                  <a:schemeClr val="tx2"/>
                </a:solidFill>
              </a:rPr>
              <a:t>Immunother</a:t>
            </a:r>
            <a:r>
              <a:rPr lang="en-US" sz="1600" b="1" i="1" dirty="0">
                <a:solidFill>
                  <a:schemeClr val="tx2"/>
                </a:solidFill>
              </a:rPr>
              <a:t> 2020</a:t>
            </a:r>
            <a:endParaRPr lang="el-GR" sz="1600" b="1" i="1" dirty="0">
              <a:solidFill>
                <a:schemeClr val="tx2"/>
              </a:solidFill>
            </a:endParaRPr>
          </a:p>
        </p:txBody>
      </p:sp>
      <p:cxnSp>
        <p:nvCxnSpPr>
          <p:cNvPr id="26" name="25 - Ευθύγραμμο βέλος σύνδεσης"/>
          <p:cNvCxnSpPr/>
          <p:nvPr/>
        </p:nvCxnSpPr>
        <p:spPr>
          <a:xfrm>
            <a:off x="6668814" y="2900855"/>
            <a:ext cx="11824" cy="709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- TextBox"/>
          <p:cNvSpPr txBox="1"/>
          <p:nvPr/>
        </p:nvSpPr>
        <p:spPr>
          <a:xfrm>
            <a:off x="5220072" y="0"/>
            <a:ext cx="330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Περίπτωση 1η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4716016" y="1772816"/>
            <a:ext cx="36004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Τελική διάγνωση: </a:t>
            </a:r>
            <a:r>
              <a:rPr lang="en-US" b="1" dirty="0">
                <a:solidFill>
                  <a:schemeClr val="tx2"/>
                </a:solidFill>
              </a:rPr>
              <a:t>SMARCA-4</a:t>
            </a:r>
            <a:r>
              <a:rPr lang="el-GR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deficient </a:t>
            </a:r>
            <a:r>
              <a:rPr lang="el-GR" b="1" dirty="0">
                <a:solidFill>
                  <a:schemeClr val="tx2"/>
                </a:solidFill>
              </a:rPr>
              <a:t> </a:t>
            </a:r>
            <a:r>
              <a:rPr lang="el-GR" b="1" dirty="0" err="1">
                <a:solidFill>
                  <a:schemeClr val="tx2"/>
                </a:solidFill>
              </a:rPr>
              <a:t>επιθηλιοειδές</a:t>
            </a:r>
            <a:r>
              <a:rPr lang="en-US" b="1" dirty="0">
                <a:solidFill>
                  <a:schemeClr val="tx2"/>
                </a:solidFill>
              </a:rPr>
              <a:t>  </a:t>
            </a:r>
            <a:r>
              <a:rPr lang="el-GR" b="1" dirty="0">
                <a:solidFill>
                  <a:schemeClr val="tx2"/>
                </a:solidFill>
              </a:rPr>
              <a:t>                                 σάρκωμα </a:t>
            </a:r>
            <a:r>
              <a:rPr lang="en-US" b="1" dirty="0">
                <a:solidFill>
                  <a:schemeClr val="tx2"/>
                </a:solidFill>
              </a:rPr>
              <a:t> “</a:t>
            </a:r>
            <a:r>
              <a:rPr lang="el-GR" b="1" dirty="0">
                <a:solidFill>
                  <a:schemeClr val="tx2"/>
                </a:solidFill>
              </a:rPr>
              <a:t>εγγύς τύπου</a:t>
            </a:r>
            <a:r>
              <a:rPr lang="en-US" b="1" dirty="0">
                <a:solidFill>
                  <a:schemeClr val="tx2"/>
                </a:solidFill>
              </a:rPr>
              <a:t>”</a:t>
            </a:r>
            <a:endParaRPr lang="el-G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-6-2021\EYTHYMIOU\eythym 7241\1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20" y="240877"/>
            <a:ext cx="2887832" cy="2880000"/>
          </a:xfrm>
          <a:prstGeom prst="rect">
            <a:avLst/>
          </a:prstGeom>
          <a:noFill/>
        </p:spPr>
      </p:pic>
      <p:pic>
        <p:nvPicPr>
          <p:cNvPr id="3075" name="Picture 3" descr="C:\Users\User\Desktop\16-6-2021\EYTHYMIOU\eythym 7241\1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644" y="240102"/>
            <a:ext cx="2887834" cy="2880000"/>
          </a:xfrm>
          <a:prstGeom prst="rect">
            <a:avLst/>
          </a:prstGeom>
          <a:noFill/>
        </p:spPr>
      </p:pic>
      <p:pic>
        <p:nvPicPr>
          <p:cNvPr id="3076" name="Picture 4" descr="C:\Users\User\Desktop\16-6-2021\EYTHYMIOU\eythym 7241\cd99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08" y="3261654"/>
            <a:ext cx="2887835" cy="2880000"/>
          </a:xfrm>
          <a:prstGeom prst="rect">
            <a:avLst/>
          </a:prstGeom>
          <a:noFill/>
        </p:spPr>
      </p:pic>
      <p:pic>
        <p:nvPicPr>
          <p:cNvPr id="3077" name="Picture 5" descr="C:\Users\User\Desktop\16-6-2021\EYTHYMIOU\eythym 7241\EMAX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201" y="3274732"/>
            <a:ext cx="2887834" cy="288000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2411760" y="5833241"/>
            <a:ext cx="23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CD99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5436096" y="5817476"/>
            <a:ext cx="222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EMA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6012160" y="116632"/>
            <a:ext cx="299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Περίπτωση 2η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266793" y="1198179"/>
            <a:ext cx="26052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/>
              <a:t>  Γυναίκα ηλικίας 48 ετών με όγκο μαλακών μορίων ΔΕ γλουτιαίου μυός </a:t>
            </a:r>
            <a:r>
              <a:rPr lang="el-GR" dirty="0" err="1"/>
              <a:t>μεγ</a:t>
            </a:r>
            <a:r>
              <a:rPr lang="el-GR" dirty="0"/>
              <a:t>. </a:t>
            </a:r>
            <a:r>
              <a:rPr lang="el-GR" dirty="0" err="1"/>
              <a:t>διαμ</a:t>
            </a:r>
            <a:r>
              <a:rPr lang="el-GR" dirty="0"/>
              <a:t>. 12εκ 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 err="1"/>
              <a:t>Βιοπτικό</a:t>
            </a:r>
            <a:r>
              <a:rPr lang="el-GR" dirty="0"/>
              <a:t> υλικό δια βελόνης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 err="1"/>
              <a:t>Ανοσοϊστοχημικός</a:t>
            </a:r>
            <a:r>
              <a:rPr lang="el-GR" dirty="0"/>
              <a:t> έλεγχος: </a:t>
            </a:r>
            <a:r>
              <a:rPr lang="en-US" dirty="0"/>
              <a:t>CD99, </a:t>
            </a:r>
            <a:r>
              <a:rPr lang="en-US" dirty="0" err="1"/>
              <a:t>cKit</a:t>
            </a:r>
            <a:r>
              <a:rPr lang="en-US" dirty="0"/>
              <a:t>, </a:t>
            </a:r>
            <a:r>
              <a:rPr lang="en-US" dirty="0" err="1"/>
              <a:t>Desmin</a:t>
            </a:r>
            <a:r>
              <a:rPr lang="en-US" dirty="0"/>
              <a:t>, INI-1, SMA , CD56, D2-40, ERG, WT1, HMB-45, EMA, CD34, MART1, CD31, Fli-1, </a:t>
            </a:r>
            <a:r>
              <a:rPr lang="en-US" dirty="0" err="1"/>
              <a:t>Synaptophysin</a:t>
            </a:r>
            <a:r>
              <a:rPr lang="en-US" dirty="0"/>
              <a:t>, </a:t>
            </a:r>
            <a:r>
              <a:rPr lang="en-US" dirty="0" err="1"/>
              <a:t>Pankeratin</a:t>
            </a:r>
            <a:r>
              <a:rPr lang="en-US" dirty="0"/>
              <a:t>, S100, CD30, LCA, MUC-4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8AB-DA19-41FD-BB73-147B4470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848872" cy="764704"/>
          </a:xfr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l-GR" sz="2400" b="1" dirty="0">
                <a:ea typeface="+mn-ea"/>
                <a:cs typeface="+mn-cs"/>
              </a:rPr>
              <a:t>Δυσχερής βαθμοποίηση σαρκώματος σε βιοπτικό υλικό ληφθέν δια βελόνης</a:t>
            </a: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7584" y="908720"/>
            <a:ext cx="7776864" cy="4649788"/>
          </a:xfrm>
        </p:spPr>
        <p:txBody>
          <a:bodyPr/>
          <a:lstStyle/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b="1" dirty="0"/>
              <a:t>Βαθμός κακοήθειας (</a:t>
            </a:r>
            <a:r>
              <a:rPr lang="en-US" sz="1800" b="1" dirty="0"/>
              <a:t>grade) </a:t>
            </a:r>
            <a:r>
              <a:rPr lang="el-GR" sz="1800" b="1" dirty="0"/>
              <a:t>κατά </a:t>
            </a:r>
            <a:r>
              <a:rPr lang="en-US" sz="1800" b="1" dirty="0"/>
              <a:t>FNCLCC</a:t>
            </a:r>
            <a:r>
              <a:rPr lang="en-US" sz="1800" dirty="0"/>
              <a:t>: “</a:t>
            </a:r>
            <a:r>
              <a:rPr lang="el-GR" sz="1800" b="1" dirty="0"/>
              <a:t>διαφοροποίηση όγκου</a:t>
            </a:r>
            <a:r>
              <a:rPr lang="en-US" sz="1800" dirty="0"/>
              <a:t>” </a:t>
            </a:r>
            <a:endParaRPr lang="el-GR" sz="1800" dirty="0"/>
          </a:p>
          <a:p>
            <a:pPr marL="0" indent="0">
              <a:buNone/>
            </a:pPr>
            <a:r>
              <a:rPr lang="en-US" sz="1800" dirty="0"/>
              <a:t>(</a:t>
            </a:r>
            <a:r>
              <a:rPr lang="el-GR" sz="1800" dirty="0"/>
              <a:t>διαγνωστική κατηγορία), </a:t>
            </a:r>
            <a:r>
              <a:rPr lang="el-GR" sz="1800" b="1" dirty="0"/>
              <a:t>μιτώσεις νέκρωση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l-GR" sz="1800" dirty="0"/>
              <a:t>						</a:t>
            </a:r>
          </a:p>
          <a:p>
            <a:pPr marL="0" indent="0">
              <a:buNone/>
            </a:pPr>
            <a:r>
              <a:rPr lang="el-GR" sz="1800" dirty="0"/>
              <a:t>								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r>
              <a:rPr lang="el-GR" sz="1800" dirty="0"/>
              <a:t>						</a:t>
            </a:r>
            <a:endParaRPr lang="el-GR" sz="1800" b="1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Τα πλείστα </a:t>
            </a:r>
            <a:r>
              <a:rPr lang="el-GR" sz="1800" b="1" dirty="0"/>
              <a:t>στρογγυλοκυτταρικά</a:t>
            </a:r>
            <a:r>
              <a:rPr lang="el-GR" sz="1800" dirty="0"/>
              <a:t> σαρκώματα είναι  </a:t>
            </a:r>
            <a:r>
              <a:rPr lang="el-GR" sz="1800" b="1" dirty="0"/>
              <a:t>υψηλόβαθμης</a:t>
            </a:r>
            <a:r>
              <a:rPr lang="el-GR" sz="1800" dirty="0"/>
              <a:t> κακοήθειας</a:t>
            </a:r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800" dirty="0"/>
          </a:p>
          <a:p>
            <a:pPr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800" dirty="0"/>
              <a:t>Τα </a:t>
            </a:r>
            <a:r>
              <a:rPr lang="el-GR" sz="1800" b="1" dirty="0"/>
              <a:t>συστήματα </a:t>
            </a:r>
            <a:r>
              <a:rPr lang="el-GR" sz="1800" b="1" dirty="0" err="1"/>
              <a:t>βαθμοποίησης</a:t>
            </a:r>
            <a:r>
              <a:rPr lang="el-GR" sz="1800" b="1" dirty="0"/>
              <a:t> </a:t>
            </a:r>
            <a:r>
              <a:rPr lang="el-GR" sz="1800" dirty="0"/>
              <a:t>αναπτύχθηκαν με βάση την </a:t>
            </a:r>
            <a:r>
              <a:rPr lang="el-GR" sz="1800" b="1" dirty="0"/>
              <a:t>εκτίμηση παρασκευασμάτων </a:t>
            </a:r>
            <a:r>
              <a:rPr lang="el-GR" sz="1800" b="1" dirty="0" err="1"/>
              <a:t>εκτομής</a:t>
            </a:r>
            <a:r>
              <a:rPr lang="el-GR" sz="1800" dirty="0"/>
              <a:t> όγκων μαλακών μορίων</a:t>
            </a:r>
          </a:p>
          <a:p>
            <a:endParaRPr lang="el-GR" sz="1800" dirty="0"/>
          </a:p>
          <a:p>
            <a:endParaRPr lang="el-GR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6F11E-AB4F-4B6B-B773-D3F1E742EA1C}"/>
              </a:ext>
            </a:extLst>
          </p:cNvPr>
          <p:cNvSpPr/>
          <p:nvPr/>
        </p:nvSpPr>
        <p:spPr>
          <a:xfrm>
            <a:off x="3347864" y="1196752"/>
            <a:ext cx="2088232" cy="35986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3030210-07C7-4610-A2D5-EC4AED9E8CB5}"/>
              </a:ext>
            </a:extLst>
          </p:cNvPr>
          <p:cNvSpPr/>
          <p:nvPr/>
        </p:nvSpPr>
        <p:spPr>
          <a:xfrm rot="5400000">
            <a:off x="1950395" y="1858874"/>
            <a:ext cx="619431" cy="159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F0522F-566E-498A-80AC-9E977C870C6E}"/>
              </a:ext>
            </a:extLst>
          </p:cNvPr>
          <p:cNvSpPr/>
          <p:nvPr/>
        </p:nvSpPr>
        <p:spPr>
          <a:xfrm rot="5400000">
            <a:off x="6905726" y="3543546"/>
            <a:ext cx="388375" cy="159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1 - TextBox">
            <a:extLst>
              <a:ext uri="{FF2B5EF4-FFF2-40B4-BE49-F238E27FC236}">
                <a16:creationId xmlns:a16="http://schemas.microsoft.com/office/drawing/2014/main" id="{3B39DDF2-0683-4F6F-9804-6291E98D9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6550223"/>
            <a:ext cx="3438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400" b="1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400" b="1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Mod Pathol 2019</a:t>
            </a:r>
            <a:endParaRPr lang="el-GR" altLang="el-GR" sz="1400" b="1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EEC29D7C-1DE8-4AB2-983F-3FF993631187}"/>
              </a:ext>
            </a:extLst>
          </p:cNvPr>
          <p:cNvSpPr/>
          <p:nvPr/>
        </p:nvSpPr>
        <p:spPr>
          <a:xfrm rot="5400000">
            <a:off x="5878659" y="970213"/>
            <a:ext cx="843066" cy="1728192"/>
          </a:xfrm>
          <a:prstGeom prst="bentArrow">
            <a:avLst>
              <a:gd name="adj1" fmla="val 9102"/>
              <a:gd name="adj2" fmla="val 13860"/>
              <a:gd name="adj3" fmla="val 24378"/>
              <a:gd name="adj4" fmla="val 44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012160" y="3995772"/>
            <a:ext cx="2376264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err="1"/>
              <a:t>υποβαθμοποίηση</a:t>
            </a:r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5724128" y="2361654"/>
            <a:ext cx="2592288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πιθανώς </a:t>
            </a:r>
            <a:r>
              <a:rPr lang="el-GR" b="1" dirty="0"/>
              <a:t>μη αντιπροσωπευτικά </a:t>
            </a:r>
          </a:p>
          <a:p>
            <a:pPr algn="ctr"/>
            <a:r>
              <a:rPr lang="el-GR" dirty="0"/>
              <a:t>σε </a:t>
            </a:r>
            <a:r>
              <a:rPr lang="el-GR" dirty="0" err="1"/>
              <a:t>βιοπτικό</a:t>
            </a:r>
            <a:r>
              <a:rPr lang="el-GR" dirty="0"/>
              <a:t> υλικό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35496" y="2348880"/>
            <a:ext cx="4608512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Ορισμένοι ιστολογικοί τύποι (</a:t>
            </a:r>
            <a:r>
              <a:rPr lang="en-US" dirty="0"/>
              <a:t>“</a:t>
            </a:r>
            <a:r>
              <a:rPr lang="en-US" b="1" dirty="0"/>
              <a:t>translocation – associated</a:t>
            </a:r>
            <a:r>
              <a:rPr lang="en-US" dirty="0"/>
              <a:t>”)</a:t>
            </a:r>
            <a:r>
              <a:rPr lang="el-GR" dirty="0"/>
              <a:t> είναι </a:t>
            </a:r>
            <a:r>
              <a:rPr lang="el-GR" b="1" dirty="0"/>
              <a:t>μη διαβαθμιζόμενοι	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960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Ορθογώνιο"/>
          <p:cNvSpPr/>
          <p:nvPr/>
        </p:nvSpPr>
        <p:spPr>
          <a:xfrm>
            <a:off x="911150" y="836712"/>
            <a:ext cx="3444826" cy="109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37" name="36 - Ορθογώνιο"/>
          <p:cNvSpPr/>
          <p:nvPr/>
        </p:nvSpPr>
        <p:spPr>
          <a:xfrm>
            <a:off x="3779912" y="3645024"/>
            <a:ext cx="2064019" cy="79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pic>
        <p:nvPicPr>
          <p:cNvPr id="4" name="Picture 2" descr="C:\Users\User\Desktop\16-6-2021\EYTHYMIOU\eythym 7241\STAT6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04468"/>
            <a:ext cx="2887834" cy="288000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958448" y="872343"/>
            <a:ext cx="3736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 </a:t>
            </a:r>
            <a:r>
              <a:rPr lang="en-US" sz="1400" dirty="0"/>
              <a:t>       </a:t>
            </a: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Προσωρινή διάγνωση: 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Υψηλή κακοήθειας σάρκωμα με </a:t>
            </a:r>
            <a:r>
              <a:rPr lang="el-GR" dirty="0" err="1">
                <a:solidFill>
                  <a:schemeClr val="bg1">
                    <a:lumMod val="95000"/>
                  </a:schemeClr>
                </a:solidFill>
              </a:rPr>
              <a:t>επιθηλιοειδή</a:t>
            </a:r>
            <a:r>
              <a:rPr lang="el-GR" dirty="0">
                <a:solidFill>
                  <a:schemeClr val="bg1">
                    <a:lumMod val="95000"/>
                  </a:schemeClr>
                </a:solidFill>
              </a:rPr>
              <a:t> μορφολογία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4355976" y="836712"/>
            <a:ext cx="780393" cy="4887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4355976" y="1340768"/>
            <a:ext cx="768569" cy="409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4635755" y="604324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Συνεστήθη έλεγχος με </a:t>
            </a:r>
            <a:r>
              <a:rPr lang="en-US" sz="1400" dirty="0"/>
              <a:t>NGS</a:t>
            </a:r>
            <a:endParaRPr lang="el-GR" sz="1400" dirty="0"/>
          </a:p>
        </p:txBody>
      </p:sp>
      <p:sp>
        <p:nvSpPr>
          <p:cNvPr id="11" name="10 - TextBox"/>
          <p:cNvSpPr txBox="1"/>
          <p:nvPr/>
        </p:nvSpPr>
        <p:spPr>
          <a:xfrm>
            <a:off x="4499992" y="1660620"/>
            <a:ext cx="155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err="1"/>
              <a:t>Χημειοθεραπεια</a:t>
            </a:r>
            <a:r>
              <a:rPr lang="el-GR" sz="1400" dirty="0"/>
              <a:t> </a:t>
            </a:r>
            <a:r>
              <a:rPr lang="en-US" sz="1400" dirty="0"/>
              <a:t>      </a:t>
            </a:r>
            <a:r>
              <a:rPr lang="el-GR" sz="1400" dirty="0"/>
              <a:t>(</a:t>
            </a:r>
            <a:r>
              <a:rPr lang="en-US" sz="1400" dirty="0" err="1"/>
              <a:t>docorubicin</a:t>
            </a:r>
            <a:r>
              <a:rPr lang="en-US" sz="1400" dirty="0"/>
              <a:t>)</a:t>
            </a:r>
            <a:endParaRPr lang="el-GR" sz="1400" dirty="0"/>
          </a:p>
        </p:txBody>
      </p:sp>
      <p:cxnSp>
        <p:nvCxnSpPr>
          <p:cNvPr id="17" name="16 - Ευθύγραμμο βέλος σύνδεσης"/>
          <p:cNvCxnSpPr/>
          <p:nvPr/>
        </p:nvCxnSpPr>
        <p:spPr>
          <a:xfrm>
            <a:off x="6090115" y="1944398"/>
            <a:ext cx="603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6799572" y="1644853"/>
            <a:ext cx="2116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Απουσία ανταπόκρισης, εμφάνιση πνευμονικών μεταστάσεων</a:t>
            </a:r>
          </a:p>
        </p:txBody>
      </p:sp>
      <p:sp>
        <p:nvSpPr>
          <p:cNvPr id="20" name="19 - TextBox"/>
          <p:cNvSpPr txBox="1"/>
          <p:nvPr/>
        </p:nvSpPr>
        <p:spPr>
          <a:xfrm>
            <a:off x="3441517" y="2795737"/>
            <a:ext cx="5285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>
                <a:uFill>
                  <a:solidFill>
                    <a:srgbClr val="FF0000"/>
                  </a:solidFill>
                </a:uFill>
              </a:rPr>
              <a:t>   </a:t>
            </a:r>
            <a:r>
              <a:rPr lang="en-US" sz="1400" b="1" dirty="0">
                <a:uFill>
                  <a:solidFill>
                    <a:srgbClr val="FF0000"/>
                  </a:solidFill>
                </a:uFill>
              </a:rPr>
              <a:t>Archer Fusion Sarcoma Panel</a:t>
            </a:r>
            <a:r>
              <a:rPr lang="en-US" sz="1400" b="1" dirty="0"/>
              <a:t> </a:t>
            </a:r>
            <a:endParaRPr lang="el-GR" sz="1400" b="1" dirty="0"/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>
            <a:off x="6300192" y="299695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- Ορθογώνιο"/>
          <p:cNvSpPr/>
          <p:nvPr/>
        </p:nvSpPr>
        <p:spPr>
          <a:xfrm>
            <a:off x="6988755" y="2780928"/>
            <a:ext cx="1809093" cy="69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24" name="23 - TextBox"/>
          <p:cNvSpPr txBox="1"/>
          <p:nvPr/>
        </p:nvSpPr>
        <p:spPr>
          <a:xfrm>
            <a:off x="7154294" y="2716899"/>
            <a:ext cx="1466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Γονίδιο σύντηξης </a:t>
            </a:r>
            <a:r>
              <a:rPr lang="en-US" sz="1400" dirty="0">
                <a:solidFill>
                  <a:schemeClr val="bg1"/>
                </a:solidFill>
              </a:rPr>
              <a:t>   NAB2-STAT6</a:t>
            </a:r>
            <a:endParaRPr lang="el-GR" sz="1400" dirty="0">
              <a:solidFill>
                <a:schemeClr val="bg1"/>
              </a:solidFill>
            </a:endParaRPr>
          </a:p>
        </p:txBody>
      </p:sp>
      <p:cxnSp>
        <p:nvCxnSpPr>
          <p:cNvPr id="26" name="25 - Ευθύγραμμο βέλος σύνδεσης"/>
          <p:cNvCxnSpPr/>
          <p:nvPr/>
        </p:nvCxnSpPr>
        <p:spPr>
          <a:xfrm>
            <a:off x="7887393" y="3473645"/>
            <a:ext cx="0" cy="8040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Ορθογώνιο"/>
          <p:cNvSpPr/>
          <p:nvPr/>
        </p:nvSpPr>
        <p:spPr>
          <a:xfrm>
            <a:off x="7201593" y="4372278"/>
            <a:ext cx="1726324" cy="118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/>
          </a:p>
        </p:txBody>
      </p:sp>
      <p:sp>
        <p:nvSpPr>
          <p:cNvPr id="28" name="27 - TextBox"/>
          <p:cNvSpPr txBox="1"/>
          <p:nvPr/>
        </p:nvSpPr>
        <p:spPr>
          <a:xfrm>
            <a:off x="7308010" y="4498401"/>
            <a:ext cx="1560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Τελική Διάγνωση: Κακοήθης μονήρης ινώδης όγκος</a:t>
            </a:r>
          </a:p>
        </p:txBody>
      </p:sp>
      <p:cxnSp>
        <p:nvCxnSpPr>
          <p:cNvPr id="30" name="29 - Ευθύγραμμο βέλος σύνδεσης"/>
          <p:cNvCxnSpPr/>
          <p:nvPr/>
        </p:nvCxnSpPr>
        <p:spPr>
          <a:xfrm flipH="1">
            <a:off x="5940152" y="3501008"/>
            <a:ext cx="1253358" cy="575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- TextBox"/>
          <p:cNvSpPr txBox="1"/>
          <p:nvPr/>
        </p:nvSpPr>
        <p:spPr>
          <a:xfrm>
            <a:off x="3796241" y="3741654"/>
            <a:ext cx="191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bg1"/>
                </a:solidFill>
              </a:rPr>
              <a:t>Πυρηνική θετικότητα </a:t>
            </a:r>
            <a:r>
              <a:rPr lang="en-US" sz="1400" dirty="0">
                <a:solidFill>
                  <a:schemeClr val="bg1"/>
                </a:solidFill>
              </a:rPr>
              <a:t>STAT6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42" name="41 - TextBox"/>
          <p:cNvSpPr txBox="1"/>
          <p:nvPr/>
        </p:nvSpPr>
        <p:spPr>
          <a:xfrm>
            <a:off x="3299628" y="4971377"/>
            <a:ext cx="3748252" cy="13849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Efficacy and safety of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Pazopanib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recurrent of metastatic solitary fibrous tumor</a:t>
            </a:r>
          </a:p>
          <a:p>
            <a:pPr>
              <a:buFont typeface="Wingdings" pitchFamily="2" charset="2"/>
              <a:buChar char="Ø"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Ebata T, Oncology 2018</a:t>
            </a:r>
          </a:p>
          <a:p>
            <a:pPr>
              <a:buFont typeface="Wingdings" pitchFamily="2" charset="2"/>
              <a:buChar char="Ø"/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Pazopanib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 first line treatment for solitary fibrous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tumours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the Royal Marsden Hospital experience 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Maruzzo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Clin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Sarcoma Res 2015</a:t>
            </a:r>
            <a:endParaRPr lang="el-G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6" name="45 - Ευθεία γραμμή σύνδεσης"/>
          <p:cNvCxnSpPr/>
          <p:nvPr/>
        </p:nvCxnSpPr>
        <p:spPr>
          <a:xfrm>
            <a:off x="8028384" y="5373216"/>
            <a:ext cx="0" cy="709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- Ευθύγραμμο βέλος σύνδεσης"/>
          <p:cNvCxnSpPr/>
          <p:nvPr/>
        </p:nvCxnSpPr>
        <p:spPr>
          <a:xfrm flipH="1">
            <a:off x="7129750" y="6093296"/>
            <a:ext cx="8986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- TextBox"/>
          <p:cNvSpPr txBox="1"/>
          <p:nvPr/>
        </p:nvSpPr>
        <p:spPr>
          <a:xfrm>
            <a:off x="2267744" y="5106670"/>
            <a:ext cx="300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STAT6</a:t>
            </a:r>
            <a:endParaRPr lang="el-GR" sz="1600" b="1" dirty="0"/>
          </a:p>
        </p:txBody>
      </p:sp>
      <p:cxnSp>
        <p:nvCxnSpPr>
          <p:cNvPr id="51" name="50 - Ευθύγραμμο βέλος σύνδεσης"/>
          <p:cNvCxnSpPr/>
          <p:nvPr/>
        </p:nvCxnSpPr>
        <p:spPr>
          <a:xfrm flipH="1">
            <a:off x="2199983" y="6090729"/>
            <a:ext cx="9577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- TextBox"/>
          <p:cNvSpPr txBox="1"/>
          <p:nvPr/>
        </p:nvSpPr>
        <p:spPr>
          <a:xfrm>
            <a:off x="367241" y="5680826"/>
            <a:ext cx="165538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bg1"/>
                </a:solidFill>
              </a:rPr>
              <a:t>Υποστροφή πνευμονικών μεταστάσεων</a:t>
            </a:r>
          </a:p>
        </p:txBody>
      </p:sp>
      <p:sp>
        <p:nvSpPr>
          <p:cNvPr id="53" name="52 - TextBox"/>
          <p:cNvSpPr txBox="1"/>
          <p:nvPr/>
        </p:nvSpPr>
        <p:spPr>
          <a:xfrm>
            <a:off x="6084168" y="0"/>
            <a:ext cx="299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Περίπτωση 2η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6325914" y="3000323"/>
            <a:ext cx="2163817" cy="1652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 descr="C:\Users\User\Desktop\16-6-2021\EYTHYMIOU\100X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88" y="228713"/>
            <a:ext cx="2887834" cy="2880000"/>
          </a:xfrm>
          <a:prstGeom prst="rect">
            <a:avLst/>
          </a:prstGeom>
          <a:noFill/>
        </p:spPr>
      </p:pic>
      <p:pic>
        <p:nvPicPr>
          <p:cNvPr id="5" name="Picture 4" descr="C:\Users\User\Desktop\16-6-2021\EYTHYMIOU\20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3922" y="244708"/>
            <a:ext cx="2887835" cy="2880000"/>
          </a:xfrm>
          <a:prstGeom prst="rect">
            <a:avLst/>
          </a:prstGeom>
          <a:noFill/>
        </p:spPr>
      </p:pic>
      <p:pic>
        <p:nvPicPr>
          <p:cNvPr id="6" name="Picture 5" descr="C:\Users\User\Desktop\16-6-2021\EYTHYMIOU\STAT-6 400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406" y="3256599"/>
            <a:ext cx="2887835" cy="288000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349562" y="898636"/>
            <a:ext cx="20219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Παρασκεύασμα χειρουργικής </a:t>
            </a:r>
            <a:r>
              <a:rPr lang="el-GR" sz="2000" dirty="0" err="1"/>
              <a:t>εκτομής</a:t>
            </a:r>
            <a:r>
              <a:rPr lang="el-GR" sz="2000" dirty="0"/>
              <a:t> του νεοπλάσματος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ctr"/>
            <a:r>
              <a:rPr lang="el-GR" sz="2000" dirty="0">
                <a:solidFill>
                  <a:schemeClr val="bg1"/>
                </a:solidFill>
              </a:rPr>
              <a:t>Απουσία στοιχείου καλοήθους μονήρους ινώδους όγκου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3707904" y="5864772"/>
            <a:ext cx="197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STAT6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152493" y="204952"/>
            <a:ext cx="299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Περίπτωση 2η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75656" y="0"/>
            <a:ext cx="6010500" cy="528400"/>
          </a:xfrm>
        </p:spPr>
        <p:txBody>
          <a:bodyPr/>
          <a:lstStyle/>
          <a:p>
            <a:pPr algn="ctr"/>
            <a:r>
              <a:rPr lang="el-GR" sz="4000" dirty="0"/>
              <a:t>Μηνύματα για το σπίτι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539552" y="908720"/>
            <a:ext cx="7704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3" indent="-311150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000" dirty="0"/>
              <a:t>Οι </a:t>
            </a:r>
            <a:r>
              <a:rPr lang="en-US" sz="2000" b="1" dirty="0"/>
              <a:t>NGS</a:t>
            </a:r>
            <a:r>
              <a:rPr lang="el-GR" sz="2000" b="1" dirty="0"/>
              <a:t> αναλύσεις </a:t>
            </a:r>
            <a:r>
              <a:rPr lang="el-GR" sz="2000" dirty="0"/>
              <a:t>(</a:t>
            </a:r>
            <a:r>
              <a:rPr lang="el-GR" sz="2000" b="1" dirty="0">
                <a:solidFill>
                  <a:srgbClr val="FF0000"/>
                </a:solidFill>
              </a:rPr>
              <a:t>κυρίως </a:t>
            </a:r>
            <a:r>
              <a:rPr lang="en-US" sz="2000" b="1" dirty="0">
                <a:solidFill>
                  <a:srgbClr val="FF0000"/>
                </a:solidFill>
              </a:rPr>
              <a:t>RNA</a:t>
            </a:r>
            <a:r>
              <a:rPr lang="el-GR" sz="2000" dirty="0"/>
              <a:t>) έχουν αποκτήσει εξέχουσα θέση στη  διαγνωστική προσπέλαση των </a:t>
            </a:r>
            <a:r>
              <a:rPr lang="el-GR" sz="2000" b="1" dirty="0" err="1"/>
              <a:t>μυοσκελετικών</a:t>
            </a:r>
            <a:r>
              <a:rPr lang="el-GR" sz="2000" b="1" dirty="0"/>
              <a:t>  όγκων</a:t>
            </a:r>
            <a:r>
              <a:rPr lang="el-GR" sz="2000" dirty="0"/>
              <a:t>, </a:t>
            </a:r>
            <a:r>
              <a:rPr lang="el-GR" sz="2000" dirty="0">
                <a:solidFill>
                  <a:schemeClr val="accent1"/>
                </a:solidFill>
              </a:rPr>
              <a:t>ως συμπληρωματικό εργαλείο της </a:t>
            </a:r>
            <a:r>
              <a:rPr lang="el-GR" sz="2000" dirty="0" err="1">
                <a:solidFill>
                  <a:schemeClr val="accent1"/>
                </a:solidFill>
              </a:rPr>
              <a:t>ανοσομορφολογικής</a:t>
            </a:r>
            <a:r>
              <a:rPr lang="el-GR" sz="2000" dirty="0">
                <a:solidFill>
                  <a:schemeClr val="accent1"/>
                </a:solidFill>
              </a:rPr>
              <a:t> διερεύνησης  και του </a:t>
            </a:r>
            <a:r>
              <a:rPr lang="en-US" sz="2000" dirty="0">
                <a:solidFill>
                  <a:schemeClr val="accent1"/>
                </a:solidFill>
              </a:rPr>
              <a:t>FISH</a:t>
            </a:r>
            <a:endParaRPr lang="el-GR" sz="2000" dirty="0">
              <a:solidFill>
                <a:schemeClr val="accent1"/>
              </a:solidFill>
            </a:endParaRPr>
          </a:p>
          <a:p>
            <a:pPr marL="539750" lvl="3" indent="-311150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2000" dirty="0"/>
          </a:p>
          <a:p>
            <a:pPr marL="539750" lvl="3" indent="-311150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2000" dirty="0"/>
              <a:t>Η αξιοποίηση των πληροφοριών της </a:t>
            </a:r>
            <a:r>
              <a:rPr lang="en-US" sz="2000" dirty="0"/>
              <a:t>NGS </a:t>
            </a:r>
            <a:r>
              <a:rPr lang="el-GR" sz="2000" dirty="0"/>
              <a:t> τεχνολογιών από τον παθολογοανατόμο αναμένεται να </a:t>
            </a:r>
            <a:r>
              <a:rPr lang="el-GR" sz="2000" b="1" dirty="0"/>
              <a:t>βελτιώσει τη διαγνωστική ακρίβεια </a:t>
            </a:r>
            <a:r>
              <a:rPr lang="el-GR" sz="2000" dirty="0"/>
              <a:t>και την ορθότερη και εξατομικευμένη θεραπευτική αντιμετώπιση των σαρκωμάτων, αναδεικνύοντας </a:t>
            </a:r>
            <a:r>
              <a:rPr lang="el-GR" sz="2000" b="1" dirty="0" err="1"/>
              <a:t>στοχεύσιμες</a:t>
            </a:r>
            <a:r>
              <a:rPr lang="el-GR" sz="2000" b="1" dirty="0"/>
              <a:t>  μοριακές αλλαγές </a:t>
            </a:r>
            <a:r>
              <a:rPr lang="el-GR" sz="2000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Ευχαριστώ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395536" y="2361069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n-US" dirty="0"/>
              <a:t>417 </a:t>
            </a:r>
            <a:r>
              <a:rPr lang="el-GR" dirty="0"/>
              <a:t>ασθενείς με 472 βιοψίες με τελική διάγνωση σαρκώματος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/>
              <a:t>Ποσοστό </a:t>
            </a:r>
            <a:r>
              <a:rPr lang="el-GR" b="1" dirty="0"/>
              <a:t>διάγνωσης</a:t>
            </a:r>
            <a:r>
              <a:rPr lang="el-GR" dirty="0"/>
              <a:t> σαρκώματος </a:t>
            </a:r>
            <a:r>
              <a:rPr lang="el-GR" b="1" dirty="0"/>
              <a:t>84.9%στην βιοψία με βελόνη </a:t>
            </a:r>
            <a:r>
              <a:rPr lang="en-US" b="1" dirty="0"/>
              <a:t>versus </a:t>
            </a:r>
            <a:r>
              <a:rPr lang="el-GR" b="1" dirty="0"/>
              <a:t>87.6% στην ανοικτή βιοψία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Το ποσοστό επανάληψης βιοψίας σημαντικά μεγαλύτερο στη βιοψία με βελόνη σε σχέση με την ανοικτή βιοψία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Δεν υπήρχε διαφορά στον καθορισμό του ιστολογικού τύπου ή του βαθμού κακοήθειας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/>
              <a:t>Ο ιστολογικός τύπος, η εντόπιση του σαρκώματος (</a:t>
            </a:r>
            <a:r>
              <a:rPr lang="el-GR" dirty="0" err="1"/>
              <a:t>οστούν</a:t>
            </a:r>
            <a:r>
              <a:rPr lang="el-GR" dirty="0"/>
              <a:t> ή μαλακά μόρια) και η τεχνική της βιοψίας δεν επηρέαζαν την ευαισθησία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Μοναδική εξαίρεση το </a:t>
            </a:r>
            <a:r>
              <a:rPr lang="el-GR" b="1" dirty="0" err="1"/>
              <a:t>χονδροσάρκωμα</a:t>
            </a:r>
            <a:r>
              <a:rPr lang="el-GR" b="1" dirty="0"/>
              <a:t> όπου η ανοικτή βιοψία υπερτερούσε της βιοψίας με βελόνη</a:t>
            </a:r>
          </a:p>
        </p:txBody>
      </p:sp>
      <p:pic>
        <p:nvPicPr>
          <p:cNvPr id="7170" name="Picture 2" descr="C:\Users\User\Desktop\Νέος φάκελος (2)\klein tit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242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4016" y="92288"/>
            <a:ext cx="8748464" cy="528400"/>
          </a:xfrm>
        </p:spPr>
        <p:txBody>
          <a:bodyPr/>
          <a:lstStyle/>
          <a:p>
            <a:pPr algn="ctr"/>
            <a:r>
              <a:rPr lang="el-GR" sz="2400" dirty="0"/>
              <a:t>Βιολογική σημασία του βαθμού κακοήθειας στα σαρκώματα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611560" y="1196752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Ιστολογικός τύπος και βαθμός κακοήθειας αποτελούν τις πλέον χρήσιμες προγνωστικές παραμέτρους για την πλειοψηφία των σαρκωμάτων των μαλακών μορίων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Η </a:t>
            </a:r>
            <a:r>
              <a:rPr lang="el-GR" b="1" dirty="0" err="1"/>
              <a:t>βαθμοποίηση</a:t>
            </a:r>
            <a:r>
              <a:rPr lang="el-GR" b="1" dirty="0"/>
              <a:t> έχει περιορισμένη χρησιμότητα για την πιθανότητα τοπικής υποτροπής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dirty="0"/>
              <a:t>Η </a:t>
            </a:r>
            <a:r>
              <a:rPr lang="el-GR" dirty="0" err="1"/>
              <a:t>βαθμοποίηση</a:t>
            </a:r>
            <a:r>
              <a:rPr lang="el-GR" dirty="0"/>
              <a:t> έχει κυρίως </a:t>
            </a:r>
            <a:r>
              <a:rPr lang="el-GR" b="1" dirty="0"/>
              <a:t>σημασία για την πιθανότητα απομακρυσμένης μετάστασης</a:t>
            </a:r>
            <a:r>
              <a:rPr lang="el-GR" dirty="0"/>
              <a:t>, η οποία για τα σαρκώματα κορμού και άκρων αποτελεί τον κύριο παράγοντα θνητότητας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Μειωμένη η αξία της </a:t>
            </a:r>
            <a:r>
              <a:rPr lang="el-GR" b="1" dirty="0" err="1">
                <a:solidFill>
                  <a:schemeClr val="accent1"/>
                </a:solidFill>
              </a:rPr>
              <a:t>βαθμοποίησης</a:t>
            </a:r>
            <a:r>
              <a:rPr lang="el-GR" b="1" dirty="0">
                <a:solidFill>
                  <a:schemeClr val="accent1"/>
                </a:solidFill>
              </a:rPr>
              <a:t> για τα σαρκώματα με </a:t>
            </a:r>
            <a:r>
              <a:rPr lang="el-GR" b="1" dirty="0" err="1">
                <a:solidFill>
                  <a:schemeClr val="accent1"/>
                </a:solidFill>
              </a:rPr>
              <a:t>διαμεταθέσεις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975648" y="655022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Hornick</a:t>
            </a:r>
            <a:r>
              <a:rPr lang="en-US" sz="1400" b="1" dirty="0">
                <a:solidFill>
                  <a:schemeClr val="accent1"/>
                </a:solidFill>
              </a:rPr>
              <a:t>, Soft Tissue </a:t>
            </a:r>
            <a:r>
              <a:rPr lang="en-US" sz="1400" b="1" dirty="0" err="1">
                <a:solidFill>
                  <a:schemeClr val="accent1"/>
                </a:solidFill>
              </a:rPr>
              <a:t>Pathol</a:t>
            </a:r>
            <a:r>
              <a:rPr lang="en-US" sz="1400" b="1" dirty="0">
                <a:solidFill>
                  <a:schemeClr val="accent1"/>
                </a:solidFill>
              </a:rPr>
              <a:t> 2019</a:t>
            </a:r>
            <a:endParaRPr lang="el-GR" sz="1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Παρουσιάσεις επι Φίλιππου\Sarcoma pms\box 2.3 horn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12" y="620688"/>
            <a:ext cx="8690668" cy="3333468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39552" y="458112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Χαμηλό ποσοστό μετάστασης στα 5 έτη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Υψηλό ποσοστό μετάστασης σε 10 ή 20 έτη, </a:t>
            </a:r>
            <a:r>
              <a:rPr lang="el-GR" dirty="0"/>
              <a:t>παρόμοιο με εκείνο υψηλής κακοήθειας σαρκώματος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Νέος φάκελος (2)\box 2.4 horn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83732" cy="439248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975648" y="655022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Hornick</a:t>
            </a:r>
            <a:r>
              <a:rPr lang="en-US" sz="1400" b="1" dirty="0">
                <a:solidFill>
                  <a:schemeClr val="accent1"/>
                </a:solidFill>
              </a:rPr>
              <a:t>, Soft Tissue </a:t>
            </a:r>
            <a:r>
              <a:rPr lang="en-US" sz="1400" b="1" dirty="0" err="1">
                <a:solidFill>
                  <a:schemeClr val="accent1"/>
                </a:solidFill>
              </a:rPr>
              <a:t>Pathol</a:t>
            </a:r>
            <a:r>
              <a:rPr lang="en-US" sz="1400" b="1" dirty="0">
                <a:solidFill>
                  <a:schemeClr val="accent1"/>
                </a:solidFill>
              </a:rPr>
              <a:t> 2019</a:t>
            </a:r>
            <a:endParaRPr lang="el-GR" sz="1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322</TotalTime>
  <Words>3601</Words>
  <Application>Microsoft Office PowerPoint</Application>
  <PresentationFormat>On-screen Show (4:3)</PresentationFormat>
  <Paragraphs>635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Catamaran</vt:lpstr>
      <vt:lpstr>Catamaran Thin</vt:lpstr>
      <vt:lpstr>Corbel</vt:lpstr>
      <vt:lpstr>Courier</vt:lpstr>
      <vt:lpstr>Times New Roman</vt:lpstr>
      <vt:lpstr>Wingdings</vt:lpstr>
      <vt:lpstr>Θέμα1</vt:lpstr>
      <vt:lpstr>Διαγνωστική προσέγγιση μυοσκελετικών όγκων – συμβολή μοριακών μεθόδων</vt:lpstr>
      <vt:lpstr>Βασικές κατηγορίες μυοσκελετικών όγκων κατά WHO 2020</vt:lpstr>
      <vt:lpstr>Διαγνωστική προσπέλαση όγκων μαλακών μορίων</vt:lpstr>
      <vt:lpstr>Ερωτήματα που τίθενται στη βιοψία δια βελόνης όγκου μαλακών μορίων</vt:lpstr>
      <vt:lpstr>Δυσχερής βαθμοποίηση σαρκώματος σε βιοπτικό υλικό ληφθέν δια βελόνης</vt:lpstr>
      <vt:lpstr>PowerPoint Presentation</vt:lpstr>
      <vt:lpstr>Βιολογική σημασία του βαθμού κακοήθειας στα σαρκώματα </vt:lpstr>
      <vt:lpstr>PowerPoint Presentation</vt:lpstr>
      <vt:lpstr>PowerPoint Presentation</vt:lpstr>
      <vt:lpstr>Ιστολογική διάγνωση όγκων μαλακών μορίων</vt:lpstr>
      <vt:lpstr>Μορφολογικά πρότυπα  Κυτταρική μορφολογία</vt:lpstr>
      <vt:lpstr>Μοριακή μελέτη των μυοσκελετικών όγκων</vt:lpstr>
      <vt:lpstr>PowerPoint Presentation</vt:lpstr>
      <vt:lpstr>Κανόνες ανοσοϊστοχημικής και μοριακής διερεύνησης σαρκωμάτων μαλακών μορίων</vt:lpstr>
      <vt:lpstr>Μοριακή Διερεύνηση Μυοσκελετικών όγκων</vt:lpstr>
      <vt:lpstr>Γενετική ταξινόμηση σαρκωμάτων μαλακών μορίων</vt:lpstr>
      <vt:lpstr>Επιλογή κατάλληλου μοριακού τεστ</vt:lpstr>
      <vt:lpstr>Διάγνωση λιποκυτταρικών όγκων</vt:lpstr>
      <vt:lpstr>Διαφορική διάγνωση συνηθέστερων σαρκωμάτων με μυξωματώδες στρώμα</vt:lpstr>
      <vt:lpstr>Διαφορική διάγνωση ατρακτοκυτταρικών σαρκωμάτων</vt:lpstr>
      <vt:lpstr>Διαφορική διάγνωση επιθηλιοειδών σαρκωμάτων</vt:lpstr>
      <vt:lpstr>Διαφορική διάγνωση στρογγυλοκυτταρικών σαρκωμάτων</vt:lpstr>
      <vt:lpstr>Ewing-like σαρκώματα</vt:lpstr>
      <vt:lpstr>Διαφορική διάγνωση σαρκωμάτων με πλειόμορφη μορφολογία</vt:lpstr>
      <vt:lpstr>Τεχνολογία NGS για ταυτοποίηση των γονίδιων σύντηξης στους μυοσκελετικούς όγκους</vt:lpstr>
      <vt:lpstr>PowerPoint Presentation</vt:lpstr>
      <vt:lpstr>Επιλεγμένοι μυοσκελετικοί όγκοι στους οποίους η NGS ανάλυση έχει ιδιαίτερη διαγνωστική αξία </vt:lpstr>
      <vt:lpstr>Επιλεγμένοι μυοσκελετικοί όγκοι στους οποίους η NGS ανάλυση έχει ιδιαίτερη διαγνωστική αξία </vt:lpstr>
      <vt:lpstr>Επιλεγμένοι μυοσκελετικοί όγκοι στους οποίους η NGS ανάλυση έχει ιδιαίτερη διαγνωστική αξία </vt:lpstr>
      <vt:lpstr>Επιλεγμένοι μυοσκελετικοί όγκοι στους οποίους η NGS ανάλυση έχει διαγνωστική αξία </vt:lpstr>
      <vt:lpstr>Επιλεγμένοι μυοσκελετικοί όγκοι τους οποίους η NGS ανάλυση έχει ιδιαίτερη διαγνωστική αξία </vt:lpstr>
      <vt:lpstr>Επιλεγμένοι μυοσκελετικοί όγκοι στους οποίους η NGS ανάλυση έχει ιδιαίτερη διαγνωστική αξία </vt:lpstr>
      <vt:lpstr>PowerPoint Presentation</vt:lpstr>
      <vt:lpstr>Επιλεγμένοι μυοσκελετικοί όγκοι τους οποίους η NGS ανάλυση έχει ιδιαίτερη διαγνωστική αξία </vt:lpstr>
      <vt:lpstr>NGS και θεραπευτική αντιμετώπιση σαρκωμάτων</vt:lpstr>
      <vt:lpstr>PowerPoint Presentation</vt:lpstr>
      <vt:lpstr>PowerPoint Presentation</vt:lpstr>
      <vt:lpstr>PowerPoint Presentation</vt:lpstr>
      <vt:lpstr>PowerPoint Presentation</vt:lpstr>
      <vt:lpstr>Χρήση τεχνολογίας NGS για ανίχνευση NTRK συντήξεων</vt:lpstr>
      <vt:lpstr>PowerPoint Presentation</vt:lpstr>
      <vt:lpstr>MMR και TMB ως βιοδείκτες στην ανοσοθεραπεία των σαρκωμάτων</vt:lpstr>
      <vt:lpstr>“BRCAness” ως προβλεπτικός δείκτης για PARP αναστολείς σε σαρκώματα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Μηνύματα για το σπίτι</vt:lpstr>
      <vt:lpstr>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Penelope</cp:lastModifiedBy>
  <cp:revision>44</cp:revision>
  <dcterms:created xsi:type="dcterms:W3CDTF">2021-12-15T10:28:21Z</dcterms:created>
  <dcterms:modified xsi:type="dcterms:W3CDTF">2026-01-16T13:02:23Z</dcterms:modified>
</cp:coreProperties>
</file>