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8" r:id="rId3"/>
    <p:sldId id="259" r:id="rId4"/>
    <p:sldId id="260" r:id="rId5"/>
    <p:sldId id="257" r:id="rId6"/>
    <p:sldId id="266" r:id="rId7"/>
    <p:sldId id="267" r:id="rId8"/>
    <p:sldId id="280" r:id="rId9"/>
    <p:sldId id="284" r:id="rId10"/>
    <p:sldId id="268" r:id="rId11"/>
    <p:sldId id="285" r:id="rId12"/>
    <p:sldId id="269" r:id="rId13"/>
    <p:sldId id="270" r:id="rId14"/>
    <p:sldId id="271" r:id="rId15"/>
    <p:sldId id="279" r:id="rId16"/>
    <p:sldId id="272" r:id="rId17"/>
    <p:sldId id="287" r:id="rId18"/>
    <p:sldId id="281" r:id="rId19"/>
    <p:sldId id="273" r:id="rId20"/>
    <p:sldId id="274" r:id="rId21"/>
    <p:sldId id="275" r:id="rId22"/>
    <p:sldId id="276" r:id="rId23"/>
    <p:sldId id="277" r:id="rId24"/>
    <p:sldId id="286" r:id="rId25"/>
    <p:sldId id="282" r:id="rId26"/>
    <p:sldId id="262" r:id="rId27"/>
    <p:sldId id="26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stathios" initials="E" lastIdx="2" clrIdx="0">
    <p:extLst>
      <p:ext uri="{19B8F6BF-5375-455C-9EA6-DF929625EA0E}">
        <p15:presenceInfo xmlns:p15="http://schemas.microsoft.com/office/powerpoint/2012/main" userId="Efstathi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7T01:47:01.760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C8120-1E45-464A-9506-76321F926A4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10DB05-3DF1-4398-93A8-11BA4DE3BE52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Αύξηση της μυελικής παραγωγής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A93E7-3DF9-4008-9B4F-DD5F77A75457}" type="parTrans" cxnId="{893751BA-D6EF-4665-801B-3A687F915AF0}">
      <dgm:prSet/>
      <dgm:spPr/>
      <dgm:t>
        <a:bodyPr/>
        <a:lstStyle/>
        <a:p>
          <a:endParaRPr lang="en-GB"/>
        </a:p>
      </dgm:t>
    </dgm:pt>
    <dgm:pt modelId="{CDB3172E-88D1-4A33-9889-5D20761121C1}" type="sibTrans" cxnId="{893751BA-D6EF-4665-801B-3A687F915AF0}">
      <dgm:prSet/>
      <dgm:spPr/>
      <dgm:t>
        <a:bodyPr/>
        <a:lstStyle/>
        <a:p>
          <a:endParaRPr lang="en-GB"/>
        </a:p>
      </dgm:t>
    </dgm:pt>
    <dgm:pt modelId="{74B4BBBE-079F-4C64-B010-6857E59B2F7F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Αυξημένη παραγωγή και επιβίωση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7FA47-3717-4661-AA92-2BA47FDF06AD}" type="parTrans" cxnId="{508E05BA-F858-41BA-8D1F-5F0DFBADA2C6}">
      <dgm:prSet/>
      <dgm:spPr/>
      <dgm:t>
        <a:bodyPr/>
        <a:lstStyle/>
        <a:p>
          <a:endParaRPr lang="en-GB"/>
        </a:p>
      </dgm:t>
    </dgm:pt>
    <dgm:pt modelId="{8ACF9775-F8C1-4ECC-86CC-3CC0FA83C89F}" type="sibTrans" cxnId="{508E05BA-F858-41BA-8D1F-5F0DFBADA2C6}">
      <dgm:prSet/>
      <dgm:spPr/>
      <dgm:t>
        <a:bodyPr/>
        <a:lstStyle/>
        <a:p>
          <a:endParaRPr lang="en-GB"/>
        </a:p>
      </dgm:t>
    </dgm:pt>
    <dgm:pt modelId="{86ED4B7D-2FB4-470A-A4B5-E25A57D86699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Ανακατανομή της περιθωριακής και της κυκλοφορούσας  δεξαμενής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68983-5EDC-4374-A9F9-039B769D2E23}" type="parTrans" cxnId="{94E19D70-408D-4A83-BD9B-0AE6DFC28D20}">
      <dgm:prSet/>
      <dgm:spPr/>
      <dgm:t>
        <a:bodyPr/>
        <a:lstStyle/>
        <a:p>
          <a:endParaRPr lang="en-GB"/>
        </a:p>
      </dgm:t>
    </dgm:pt>
    <dgm:pt modelId="{9E1FCE7E-5D5C-4F90-81E0-D36DA674B6FE}" type="sibTrans" cxnId="{94E19D70-408D-4A83-BD9B-0AE6DFC28D20}">
      <dgm:prSet/>
      <dgm:spPr/>
      <dgm:t>
        <a:bodyPr/>
        <a:lstStyle/>
        <a:p>
          <a:endParaRPr lang="en-GB"/>
        </a:p>
      </dgm:t>
    </dgm:pt>
    <dgm:pt modelId="{CB24E97E-CD7E-4097-A67B-2B56A265CCB8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Ταχεία έξοδος και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κυκλοφόρία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στο περιφερικό αίμα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πολυμορφο</a:t>
          </a:r>
          <a:endParaRPr lang="el-GR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πυρηνα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1A8A5-B1EB-4F5C-8836-7A2B360ADEF8}" type="parTrans" cxnId="{B38D42B5-739B-4C34-A65E-1EA124BA0F7A}">
      <dgm:prSet/>
      <dgm:spPr/>
      <dgm:t>
        <a:bodyPr/>
        <a:lstStyle/>
        <a:p>
          <a:endParaRPr lang="en-GB"/>
        </a:p>
      </dgm:t>
    </dgm:pt>
    <dgm:pt modelId="{7594C0E2-BC47-4BEE-8EDA-67BA8ADDA22C}" type="sibTrans" cxnId="{B38D42B5-739B-4C34-A65E-1EA124BA0F7A}">
      <dgm:prSet/>
      <dgm:spPr/>
      <dgm:t>
        <a:bodyPr/>
        <a:lstStyle/>
        <a:p>
          <a:endParaRPr lang="en-GB"/>
        </a:p>
      </dgm:t>
    </dgm:pt>
    <dgm:pt modelId="{1DA698C6-7154-46AD-AA27-6DA130F28051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Αναστολή εξόδου πολυμορφοπύρηνων προς τους ιστούς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1D089-AC4F-4CA5-BA56-57FCC1D44197}" type="parTrans" cxnId="{37E438E4-6143-4B82-B547-BDD9E5130FD3}">
      <dgm:prSet/>
      <dgm:spPr/>
      <dgm:t>
        <a:bodyPr/>
        <a:lstStyle/>
        <a:p>
          <a:endParaRPr lang="en-GB"/>
        </a:p>
      </dgm:t>
    </dgm:pt>
    <dgm:pt modelId="{D9D63FE4-F72D-41ED-88AF-C13D43EE2C88}" type="sibTrans" cxnId="{37E438E4-6143-4B82-B547-BDD9E5130FD3}">
      <dgm:prSet/>
      <dgm:spPr/>
      <dgm:t>
        <a:bodyPr/>
        <a:lstStyle/>
        <a:p>
          <a:endParaRPr lang="en-GB"/>
        </a:p>
      </dgm:t>
    </dgm:pt>
    <dgm:pt modelId="{487A1A5C-D07D-4222-BD8E-D4BAD805C45D}" type="pres">
      <dgm:prSet presAssocID="{536C8120-1E45-464A-9506-76321F926A4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3053CF6-AA1B-49A4-8FDB-57DD1A44525C}" type="pres">
      <dgm:prSet presAssocID="{74B4BBBE-079F-4C64-B010-6857E59B2F7F}" presName="Accent5" presStyleCnt="0"/>
      <dgm:spPr/>
    </dgm:pt>
    <dgm:pt modelId="{82974D56-645C-4B3D-BF5F-387EFFD2C8A0}" type="pres">
      <dgm:prSet presAssocID="{74B4BBBE-079F-4C64-B010-6857E59B2F7F}" presName="Accent" presStyleLbl="node1" presStyleIdx="0" presStyleCnt="5"/>
      <dgm:spPr/>
    </dgm:pt>
    <dgm:pt modelId="{AE4A22D5-08C9-47A0-B613-4317C71F1457}" type="pres">
      <dgm:prSet presAssocID="{74B4BBBE-079F-4C64-B010-6857E59B2F7F}" presName="ParentBackground5" presStyleCnt="0"/>
      <dgm:spPr/>
    </dgm:pt>
    <dgm:pt modelId="{F7C3979F-B067-4E3E-86A6-755BD5FAACAB}" type="pres">
      <dgm:prSet presAssocID="{74B4BBBE-079F-4C64-B010-6857E59B2F7F}" presName="ParentBackground" presStyleLbl="fgAcc1" presStyleIdx="0" presStyleCnt="5"/>
      <dgm:spPr/>
    </dgm:pt>
    <dgm:pt modelId="{678040B0-3B1C-4304-967C-9F57330A346B}" type="pres">
      <dgm:prSet presAssocID="{74B4BBBE-079F-4C64-B010-6857E59B2F7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81A81CF-E886-4CB5-AF8E-9FB6FFD5EDA5}" type="pres">
      <dgm:prSet presAssocID="{7110DB05-3DF1-4398-93A8-11BA4DE3BE52}" presName="Accent4" presStyleCnt="0"/>
      <dgm:spPr/>
    </dgm:pt>
    <dgm:pt modelId="{3068BE19-D512-4A01-AF1C-049D5BE900E5}" type="pres">
      <dgm:prSet presAssocID="{7110DB05-3DF1-4398-93A8-11BA4DE3BE52}" presName="Accent" presStyleLbl="node1" presStyleIdx="1" presStyleCnt="5"/>
      <dgm:spPr/>
    </dgm:pt>
    <dgm:pt modelId="{ED44753C-3F77-42DD-81A1-7FE036507F89}" type="pres">
      <dgm:prSet presAssocID="{7110DB05-3DF1-4398-93A8-11BA4DE3BE52}" presName="ParentBackground4" presStyleCnt="0"/>
      <dgm:spPr/>
    </dgm:pt>
    <dgm:pt modelId="{C0959111-C95D-4061-B6A7-9609D430F84D}" type="pres">
      <dgm:prSet presAssocID="{7110DB05-3DF1-4398-93A8-11BA4DE3BE52}" presName="ParentBackground" presStyleLbl="fgAcc1" presStyleIdx="1" presStyleCnt="5"/>
      <dgm:spPr/>
    </dgm:pt>
    <dgm:pt modelId="{D6938A74-E27A-42BF-977C-222B3D27DB0B}" type="pres">
      <dgm:prSet presAssocID="{7110DB05-3DF1-4398-93A8-11BA4DE3BE5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4DEEEFC-2756-400D-8FC3-9FE3FA4544F6}" type="pres">
      <dgm:prSet presAssocID="{1DA698C6-7154-46AD-AA27-6DA130F28051}" presName="Accent3" presStyleCnt="0"/>
      <dgm:spPr/>
    </dgm:pt>
    <dgm:pt modelId="{F876967A-8510-41B3-8E8F-40089EE317A1}" type="pres">
      <dgm:prSet presAssocID="{1DA698C6-7154-46AD-AA27-6DA130F28051}" presName="Accent" presStyleLbl="node1" presStyleIdx="2" presStyleCnt="5"/>
      <dgm:spPr/>
    </dgm:pt>
    <dgm:pt modelId="{1C68B083-9921-46A4-ADF1-DC37F1FD42A3}" type="pres">
      <dgm:prSet presAssocID="{1DA698C6-7154-46AD-AA27-6DA130F28051}" presName="ParentBackground3" presStyleCnt="0"/>
      <dgm:spPr/>
    </dgm:pt>
    <dgm:pt modelId="{8FF3A8C4-54A2-4BAA-B074-0152CBFE00D4}" type="pres">
      <dgm:prSet presAssocID="{1DA698C6-7154-46AD-AA27-6DA130F28051}" presName="ParentBackground" presStyleLbl="fgAcc1" presStyleIdx="2" presStyleCnt="5"/>
      <dgm:spPr/>
    </dgm:pt>
    <dgm:pt modelId="{584517B0-A5FD-4A47-B1BB-D0E9A7B25912}" type="pres">
      <dgm:prSet presAssocID="{1DA698C6-7154-46AD-AA27-6DA130F2805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1DBCEBF-16BB-4583-AD84-BB94D5F21E29}" type="pres">
      <dgm:prSet presAssocID="{86ED4B7D-2FB4-470A-A4B5-E25A57D86699}" presName="Accent2" presStyleCnt="0"/>
      <dgm:spPr/>
    </dgm:pt>
    <dgm:pt modelId="{CCED3AE5-E183-4E22-888E-8C55B56D5F10}" type="pres">
      <dgm:prSet presAssocID="{86ED4B7D-2FB4-470A-A4B5-E25A57D86699}" presName="Accent" presStyleLbl="node1" presStyleIdx="3" presStyleCnt="5"/>
      <dgm:spPr/>
    </dgm:pt>
    <dgm:pt modelId="{9035BE94-0B6B-4255-8020-2BBDDAFA4FF6}" type="pres">
      <dgm:prSet presAssocID="{86ED4B7D-2FB4-470A-A4B5-E25A57D86699}" presName="ParentBackground2" presStyleCnt="0"/>
      <dgm:spPr/>
    </dgm:pt>
    <dgm:pt modelId="{93B6F18B-D4C8-4790-B00B-8CE61A4AE657}" type="pres">
      <dgm:prSet presAssocID="{86ED4B7D-2FB4-470A-A4B5-E25A57D86699}" presName="ParentBackground" presStyleLbl="fgAcc1" presStyleIdx="3" presStyleCnt="5"/>
      <dgm:spPr/>
    </dgm:pt>
    <dgm:pt modelId="{A592F288-2C4B-4FCF-B9FA-59B550DF58DC}" type="pres">
      <dgm:prSet presAssocID="{86ED4B7D-2FB4-470A-A4B5-E25A57D8669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5D78020-E891-4493-8F41-4F5862553E6F}" type="pres">
      <dgm:prSet presAssocID="{CB24E97E-CD7E-4097-A67B-2B56A265CCB8}" presName="Accent1" presStyleCnt="0"/>
      <dgm:spPr/>
    </dgm:pt>
    <dgm:pt modelId="{CD3DEF9A-20E6-4526-AFE0-6CEB7C525E04}" type="pres">
      <dgm:prSet presAssocID="{CB24E97E-CD7E-4097-A67B-2B56A265CCB8}" presName="Accent" presStyleLbl="node1" presStyleIdx="4" presStyleCnt="5"/>
      <dgm:spPr/>
    </dgm:pt>
    <dgm:pt modelId="{1126E061-B087-4C29-A672-D41A80C292D9}" type="pres">
      <dgm:prSet presAssocID="{CB24E97E-CD7E-4097-A67B-2B56A265CCB8}" presName="ParentBackground1" presStyleCnt="0"/>
      <dgm:spPr/>
    </dgm:pt>
    <dgm:pt modelId="{DE7DA588-80B2-424E-86C8-1A7B3D5E267F}" type="pres">
      <dgm:prSet presAssocID="{CB24E97E-CD7E-4097-A67B-2B56A265CCB8}" presName="ParentBackground" presStyleLbl="fgAcc1" presStyleIdx="4" presStyleCnt="5"/>
      <dgm:spPr/>
    </dgm:pt>
    <dgm:pt modelId="{B16417C5-1E96-4B03-9850-FAF0FF6281B5}" type="pres">
      <dgm:prSet presAssocID="{CB24E97E-CD7E-4097-A67B-2B56A265CCB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D9111D-700F-40EA-B224-EA99E863EF7C}" type="presOf" srcId="{7110DB05-3DF1-4398-93A8-11BA4DE3BE52}" destId="{C0959111-C95D-4061-B6A7-9609D430F84D}" srcOrd="0" destOrd="0" presId="urn:microsoft.com/office/officeart/2011/layout/CircleProcess"/>
    <dgm:cxn modelId="{DDF43C43-A1C9-46B4-B4F9-C50FDD8213F4}" type="presOf" srcId="{1DA698C6-7154-46AD-AA27-6DA130F28051}" destId="{8FF3A8C4-54A2-4BAA-B074-0152CBFE00D4}" srcOrd="0" destOrd="0" presId="urn:microsoft.com/office/officeart/2011/layout/CircleProcess"/>
    <dgm:cxn modelId="{986BD367-6F66-47CC-967C-FA282B360C42}" type="presOf" srcId="{7110DB05-3DF1-4398-93A8-11BA4DE3BE52}" destId="{D6938A74-E27A-42BF-977C-222B3D27DB0B}" srcOrd="1" destOrd="0" presId="urn:microsoft.com/office/officeart/2011/layout/CircleProcess"/>
    <dgm:cxn modelId="{6672D66A-A06F-475B-AFE3-CA3BDDCD9FCF}" type="presOf" srcId="{86ED4B7D-2FB4-470A-A4B5-E25A57D86699}" destId="{A592F288-2C4B-4FCF-B9FA-59B550DF58DC}" srcOrd="1" destOrd="0" presId="urn:microsoft.com/office/officeart/2011/layout/CircleProcess"/>
    <dgm:cxn modelId="{94E19D70-408D-4A83-BD9B-0AE6DFC28D20}" srcId="{536C8120-1E45-464A-9506-76321F926A4D}" destId="{86ED4B7D-2FB4-470A-A4B5-E25A57D86699}" srcOrd="1" destOrd="0" parTransId="{E2568983-5EDC-4374-A9F9-039B769D2E23}" sibTransId="{9E1FCE7E-5D5C-4F90-81E0-D36DA674B6FE}"/>
    <dgm:cxn modelId="{6A8AEF56-46DF-47D2-92B9-38E9EF627EEC}" type="presOf" srcId="{536C8120-1E45-464A-9506-76321F926A4D}" destId="{487A1A5C-D07D-4222-BD8E-D4BAD805C45D}" srcOrd="0" destOrd="0" presId="urn:microsoft.com/office/officeart/2011/layout/CircleProcess"/>
    <dgm:cxn modelId="{1AB4317C-F55C-4F74-8DBF-940143CB61DC}" type="presOf" srcId="{CB24E97E-CD7E-4097-A67B-2B56A265CCB8}" destId="{DE7DA588-80B2-424E-86C8-1A7B3D5E267F}" srcOrd="0" destOrd="0" presId="urn:microsoft.com/office/officeart/2011/layout/CircleProcess"/>
    <dgm:cxn modelId="{53190087-9896-436E-83A5-A34B3D9B8B57}" type="presOf" srcId="{1DA698C6-7154-46AD-AA27-6DA130F28051}" destId="{584517B0-A5FD-4A47-B1BB-D0E9A7B25912}" srcOrd="1" destOrd="0" presId="urn:microsoft.com/office/officeart/2011/layout/CircleProcess"/>
    <dgm:cxn modelId="{84A33A8B-27A3-4204-9F5A-D0E75FF9CD8E}" type="presOf" srcId="{CB24E97E-CD7E-4097-A67B-2B56A265CCB8}" destId="{B16417C5-1E96-4B03-9850-FAF0FF6281B5}" srcOrd="1" destOrd="0" presId="urn:microsoft.com/office/officeart/2011/layout/CircleProcess"/>
    <dgm:cxn modelId="{6390C890-E6B9-47B2-BA24-22AD6DF03A57}" type="presOf" srcId="{74B4BBBE-079F-4C64-B010-6857E59B2F7F}" destId="{F7C3979F-B067-4E3E-86A6-755BD5FAACAB}" srcOrd="0" destOrd="0" presId="urn:microsoft.com/office/officeart/2011/layout/CircleProcess"/>
    <dgm:cxn modelId="{B38D42B5-739B-4C34-A65E-1EA124BA0F7A}" srcId="{536C8120-1E45-464A-9506-76321F926A4D}" destId="{CB24E97E-CD7E-4097-A67B-2B56A265CCB8}" srcOrd="0" destOrd="0" parTransId="{D2D1A8A5-B1EB-4F5C-8836-7A2B360ADEF8}" sibTransId="{7594C0E2-BC47-4BEE-8EDA-67BA8ADDA22C}"/>
    <dgm:cxn modelId="{508E05BA-F858-41BA-8D1F-5F0DFBADA2C6}" srcId="{536C8120-1E45-464A-9506-76321F926A4D}" destId="{74B4BBBE-079F-4C64-B010-6857E59B2F7F}" srcOrd="4" destOrd="0" parTransId="{B077FA47-3717-4661-AA92-2BA47FDF06AD}" sibTransId="{8ACF9775-F8C1-4ECC-86CC-3CC0FA83C89F}"/>
    <dgm:cxn modelId="{893751BA-D6EF-4665-801B-3A687F915AF0}" srcId="{536C8120-1E45-464A-9506-76321F926A4D}" destId="{7110DB05-3DF1-4398-93A8-11BA4DE3BE52}" srcOrd="3" destOrd="0" parTransId="{611A93E7-3DF9-4008-9B4F-DD5F77A75457}" sibTransId="{CDB3172E-88D1-4A33-9889-5D20761121C1}"/>
    <dgm:cxn modelId="{B054E6D5-24AA-44A4-AAFE-E76FAED571EA}" type="presOf" srcId="{86ED4B7D-2FB4-470A-A4B5-E25A57D86699}" destId="{93B6F18B-D4C8-4790-B00B-8CE61A4AE657}" srcOrd="0" destOrd="0" presId="urn:microsoft.com/office/officeart/2011/layout/CircleProcess"/>
    <dgm:cxn modelId="{3D12AFD7-FCEE-4B76-A73D-D91D053B7047}" type="presOf" srcId="{74B4BBBE-079F-4C64-B010-6857E59B2F7F}" destId="{678040B0-3B1C-4304-967C-9F57330A346B}" srcOrd="1" destOrd="0" presId="urn:microsoft.com/office/officeart/2011/layout/CircleProcess"/>
    <dgm:cxn modelId="{37E438E4-6143-4B82-B547-BDD9E5130FD3}" srcId="{536C8120-1E45-464A-9506-76321F926A4D}" destId="{1DA698C6-7154-46AD-AA27-6DA130F28051}" srcOrd="2" destOrd="0" parTransId="{8E91D089-AC4F-4CA5-BA56-57FCC1D44197}" sibTransId="{D9D63FE4-F72D-41ED-88AF-C13D43EE2C88}"/>
    <dgm:cxn modelId="{564240F3-910D-4CF7-8F8C-9C46D94FBC02}" type="presParOf" srcId="{487A1A5C-D07D-4222-BD8E-D4BAD805C45D}" destId="{83053CF6-AA1B-49A4-8FDB-57DD1A44525C}" srcOrd="0" destOrd="0" presId="urn:microsoft.com/office/officeart/2011/layout/CircleProcess"/>
    <dgm:cxn modelId="{9C39F103-C9CE-41E8-8548-7A199AB2FE19}" type="presParOf" srcId="{83053CF6-AA1B-49A4-8FDB-57DD1A44525C}" destId="{82974D56-645C-4B3D-BF5F-387EFFD2C8A0}" srcOrd="0" destOrd="0" presId="urn:microsoft.com/office/officeart/2011/layout/CircleProcess"/>
    <dgm:cxn modelId="{1B8F546A-C5CD-4243-A641-ABEB1B3E8BDA}" type="presParOf" srcId="{487A1A5C-D07D-4222-BD8E-D4BAD805C45D}" destId="{AE4A22D5-08C9-47A0-B613-4317C71F1457}" srcOrd="1" destOrd="0" presId="urn:microsoft.com/office/officeart/2011/layout/CircleProcess"/>
    <dgm:cxn modelId="{4CE9B8A9-DD34-4F7F-9F6B-3AD998B2DA5D}" type="presParOf" srcId="{AE4A22D5-08C9-47A0-B613-4317C71F1457}" destId="{F7C3979F-B067-4E3E-86A6-755BD5FAACAB}" srcOrd="0" destOrd="0" presId="urn:microsoft.com/office/officeart/2011/layout/CircleProcess"/>
    <dgm:cxn modelId="{75EBFCF2-D8D5-4917-9C25-2D7A6196DDF7}" type="presParOf" srcId="{487A1A5C-D07D-4222-BD8E-D4BAD805C45D}" destId="{678040B0-3B1C-4304-967C-9F57330A346B}" srcOrd="2" destOrd="0" presId="urn:microsoft.com/office/officeart/2011/layout/CircleProcess"/>
    <dgm:cxn modelId="{96979471-8186-409C-AEB8-7FE262296A33}" type="presParOf" srcId="{487A1A5C-D07D-4222-BD8E-D4BAD805C45D}" destId="{D81A81CF-E886-4CB5-AF8E-9FB6FFD5EDA5}" srcOrd="3" destOrd="0" presId="urn:microsoft.com/office/officeart/2011/layout/CircleProcess"/>
    <dgm:cxn modelId="{7C5FF8C3-9B7A-4A99-8E4A-DF5FF4AD7242}" type="presParOf" srcId="{D81A81CF-E886-4CB5-AF8E-9FB6FFD5EDA5}" destId="{3068BE19-D512-4A01-AF1C-049D5BE900E5}" srcOrd="0" destOrd="0" presId="urn:microsoft.com/office/officeart/2011/layout/CircleProcess"/>
    <dgm:cxn modelId="{DC75C7BA-CBF4-4D29-974F-39C871E224AA}" type="presParOf" srcId="{487A1A5C-D07D-4222-BD8E-D4BAD805C45D}" destId="{ED44753C-3F77-42DD-81A1-7FE036507F89}" srcOrd="4" destOrd="0" presId="urn:microsoft.com/office/officeart/2011/layout/CircleProcess"/>
    <dgm:cxn modelId="{D8FC9C02-422B-4DE3-8542-7B627E1A5045}" type="presParOf" srcId="{ED44753C-3F77-42DD-81A1-7FE036507F89}" destId="{C0959111-C95D-4061-B6A7-9609D430F84D}" srcOrd="0" destOrd="0" presId="urn:microsoft.com/office/officeart/2011/layout/CircleProcess"/>
    <dgm:cxn modelId="{0FADAD01-91A3-43A5-A25E-3DB3B1332CD5}" type="presParOf" srcId="{487A1A5C-D07D-4222-BD8E-D4BAD805C45D}" destId="{D6938A74-E27A-42BF-977C-222B3D27DB0B}" srcOrd="5" destOrd="0" presId="urn:microsoft.com/office/officeart/2011/layout/CircleProcess"/>
    <dgm:cxn modelId="{1F63B855-846C-421A-8F99-2464F93EE8FB}" type="presParOf" srcId="{487A1A5C-D07D-4222-BD8E-D4BAD805C45D}" destId="{24DEEEFC-2756-400D-8FC3-9FE3FA4544F6}" srcOrd="6" destOrd="0" presId="urn:microsoft.com/office/officeart/2011/layout/CircleProcess"/>
    <dgm:cxn modelId="{724280C8-88C7-4499-90C9-A8AC2D37C3D4}" type="presParOf" srcId="{24DEEEFC-2756-400D-8FC3-9FE3FA4544F6}" destId="{F876967A-8510-41B3-8E8F-40089EE317A1}" srcOrd="0" destOrd="0" presId="urn:microsoft.com/office/officeart/2011/layout/CircleProcess"/>
    <dgm:cxn modelId="{EABCBF78-F656-413B-A28C-89B61106F660}" type="presParOf" srcId="{487A1A5C-D07D-4222-BD8E-D4BAD805C45D}" destId="{1C68B083-9921-46A4-ADF1-DC37F1FD42A3}" srcOrd="7" destOrd="0" presId="urn:microsoft.com/office/officeart/2011/layout/CircleProcess"/>
    <dgm:cxn modelId="{8CA8DA5A-83FF-4BF1-9DFA-8833774F9E44}" type="presParOf" srcId="{1C68B083-9921-46A4-ADF1-DC37F1FD42A3}" destId="{8FF3A8C4-54A2-4BAA-B074-0152CBFE00D4}" srcOrd="0" destOrd="0" presId="urn:microsoft.com/office/officeart/2011/layout/CircleProcess"/>
    <dgm:cxn modelId="{8CABEB65-EB88-4906-BA4A-CEFF9D507208}" type="presParOf" srcId="{487A1A5C-D07D-4222-BD8E-D4BAD805C45D}" destId="{584517B0-A5FD-4A47-B1BB-D0E9A7B25912}" srcOrd="8" destOrd="0" presId="urn:microsoft.com/office/officeart/2011/layout/CircleProcess"/>
    <dgm:cxn modelId="{6687A4E7-B5A9-4107-9571-1E2AF3450879}" type="presParOf" srcId="{487A1A5C-D07D-4222-BD8E-D4BAD805C45D}" destId="{11DBCEBF-16BB-4583-AD84-BB94D5F21E29}" srcOrd="9" destOrd="0" presId="urn:microsoft.com/office/officeart/2011/layout/CircleProcess"/>
    <dgm:cxn modelId="{A15B1ED7-BB79-4EF2-B008-DCB53239346F}" type="presParOf" srcId="{11DBCEBF-16BB-4583-AD84-BB94D5F21E29}" destId="{CCED3AE5-E183-4E22-888E-8C55B56D5F10}" srcOrd="0" destOrd="0" presId="urn:microsoft.com/office/officeart/2011/layout/CircleProcess"/>
    <dgm:cxn modelId="{EEE0938C-9339-48E8-9714-50BD1177B9FD}" type="presParOf" srcId="{487A1A5C-D07D-4222-BD8E-D4BAD805C45D}" destId="{9035BE94-0B6B-4255-8020-2BBDDAFA4FF6}" srcOrd="10" destOrd="0" presId="urn:microsoft.com/office/officeart/2011/layout/CircleProcess"/>
    <dgm:cxn modelId="{7BB71C4F-3966-4B58-B524-452F6AD1429E}" type="presParOf" srcId="{9035BE94-0B6B-4255-8020-2BBDDAFA4FF6}" destId="{93B6F18B-D4C8-4790-B00B-8CE61A4AE657}" srcOrd="0" destOrd="0" presId="urn:microsoft.com/office/officeart/2011/layout/CircleProcess"/>
    <dgm:cxn modelId="{89EEC962-C136-4970-9D4F-9F63DECD8B3B}" type="presParOf" srcId="{487A1A5C-D07D-4222-BD8E-D4BAD805C45D}" destId="{A592F288-2C4B-4FCF-B9FA-59B550DF58DC}" srcOrd="11" destOrd="0" presId="urn:microsoft.com/office/officeart/2011/layout/CircleProcess"/>
    <dgm:cxn modelId="{10EA8400-75D7-4945-8030-232E2C8D4865}" type="presParOf" srcId="{487A1A5C-D07D-4222-BD8E-D4BAD805C45D}" destId="{C5D78020-E891-4493-8F41-4F5862553E6F}" srcOrd="12" destOrd="0" presId="urn:microsoft.com/office/officeart/2011/layout/CircleProcess"/>
    <dgm:cxn modelId="{C55AA815-F6B0-4DF0-B6FA-98E7D2209851}" type="presParOf" srcId="{C5D78020-E891-4493-8F41-4F5862553E6F}" destId="{CD3DEF9A-20E6-4526-AFE0-6CEB7C525E04}" srcOrd="0" destOrd="0" presId="urn:microsoft.com/office/officeart/2011/layout/CircleProcess"/>
    <dgm:cxn modelId="{0E7F79F4-E76C-4342-B8C2-18429BB9F4A7}" type="presParOf" srcId="{487A1A5C-D07D-4222-BD8E-D4BAD805C45D}" destId="{1126E061-B087-4C29-A672-D41A80C292D9}" srcOrd="13" destOrd="0" presId="urn:microsoft.com/office/officeart/2011/layout/CircleProcess"/>
    <dgm:cxn modelId="{1799D547-4B4A-4A49-BD6C-7B7B9F0033E6}" type="presParOf" srcId="{1126E061-B087-4C29-A672-D41A80C292D9}" destId="{DE7DA588-80B2-424E-86C8-1A7B3D5E267F}" srcOrd="0" destOrd="0" presId="urn:microsoft.com/office/officeart/2011/layout/CircleProcess"/>
    <dgm:cxn modelId="{DCFF6638-0CB7-430B-AE55-EB03B24E61A0}" type="presParOf" srcId="{487A1A5C-D07D-4222-BD8E-D4BAD805C45D}" destId="{B16417C5-1E96-4B03-9850-FAF0FF6281B5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C8120-1E45-464A-9506-76321F926A4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10DB05-3DF1-4398-93A8-11BA4DE3BE52}">
      <dgm:prSet phldrT="[Text]"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Βλάβη των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CFU</a:t>
          </a:r>
        </a:p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πχ κληρονομικά, ακτινοβολία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A93E7-3DF9-4008-9B4F-DD5F77A75457}" type="parTrans" cxnId="{893751BA-D6EF-4665-801B-3A687F915AF0}">
      <dgm:prSet/>
      <dgm:spPr/>
      <dgm:t>
        <a:bodyPr/>
        <a:lstStyle/>
        <a:p>
          <a:endParaRPr lang="en-GB"/>
        </a:p>
      </dgm:t>
    </dgm:pt>
    <dgm:pt modelId="{CDB3172E-88D1-4A33-9889-5D20761121C1}" type="sibTrans" cxnId="{893751BA-D6EF-4665-801B-3A687F915AF0}">
      <dgm:prSet/>
      <dgm:spPr/>
      <dgm:t>
        <a:bodyPr/>
        <a:lstStyle/>
        <a:p>
          <a:endParaRPr lang="en-GB"/>
        </a:p>
      </dgm:t>
    </dgm:pt>
    <dgm:pt modelId="{74B4BBBE-079F-4C64-B010-6857E59B2F7F}">
      <dgm:prSet phldrT="[Text]" custT="1"/>
      <dgm:spPr/>
      <dgm:t>
        <a:bodyPr/>
        <a:lstStyle/>
        <a:p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Αυτοαντισώματα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ανοσοσυμπλέγματα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, ανεπάρκεια βιταμινών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7FA47-3717-4661-AA92-2BA47FDF06AD}" type="parTrans" cxnId="{508E05BA-F858-41BA-8D1F-5F0DFBADA2C6}">
      <dgm:prSet/>
      <dgm:spPr/>
      <dgm:t>
        <a:bodyPr/>
        <a:lstStyle/>
        <a:p>
          <a:endParaRPr lang="en-GB"/>
        </a:p>
      </dgm:t>
    </dgm:pt>
    <dgm:pt modelId="{8ACF9775-F8C1-4ECC-86CC-3CC0FA83C89F}" type="sibTrans" cxnId="{508E05BA-F858-41BA-8D1F-5F0DFBADA2C6}">
      <dgm:prSet/>
      <dgm:spPr/>
      <dgm:t>
        <a:bodyPr/>
        <a:lstStyle/>
        <a:p>
          <a:endParaRPr lang="en-GB"/>
        </a:p>
      </dgm:t>
    </dgm:pt>
    <dgm:pt modelId="{86ED4B7D-2FB4-470A-A4B5-E25A57D86699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Μείωση της συνολικής μυελικής παραγωγής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68983-5EDC-4374-A9F9-039B769D2E23}" type="parTrans" cxnId="{94E19D70-408D-4A83-BD9B-0AE6DFC28D20}">
      <dgm:prSet/>
      <dgm:spPr/>
      <dgm:t>
        <a:bodyPr/>
        <a:lstStyle/>
        <a:p>
          <a:endParaRPr lang="en-GB"/>
        </a:p>
      </dgm:t>
    </dgm:pt>
    <dgm:pt modelId="{9E1FCE7E-5D5C-4F90-81E0-D36DA674B6FE}" type="sibTrans" cxnId="{94E19D70-408D-4A83-BD9B-0AE6DFC28D20}">
      <dgm:prSet/>
      <dgm:spPr/>
      <dgm:t>
        <a:bodyPr/>
        <a:lstStyle/>
        <a:p>
          <a:endParaRPr lang="en-GB"/>
        </a:p>
      </dgm:t>
    </dgm:pt>
    <dgm:pt modelId="{1DA698C6-7154-46AD-AA27-6DA130F28051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Μείωση της αποδοτικής παραγωγής πολυμορφοπύρηνων (διαταραχές ωρίμανσης,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ενδομυελική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καταστροφή)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1D089-AC4F-4CA5-BA56-57FCC1D44197}" type="parTrans" cxnId="{37E438E4-6143-4B82-B547-BDD9E5130FD3}">
      <dgm:prSet/>
      <dgm:spPr/>
      <dgm:t>
        <a:bodyPr/>
        <a:lstStyle/>
        <a:p>
          <a:endParaRPr lang="en-GB"/>
        </a:p>
      </dgm:t>
    </dgm:pt>
    <dgm:pt modelId="{D9D63FE4-F72D-41ED-88AF-C13D43EE2C88}" type="sibTrans" cxnId="{37E438E4-6143-4B82-B547-BDD9E5130FD3}">
      <dgm:prSet/>
      <dgm:spPr/>
      <dgm:t>
        <a:bodyPr/>
        <a:lstStyle/>
        <a:p>
          <a:endParaRPr lang="en-GB"/>
        </a:p>
      </dgm:t>
    </dgm:pt>
    <dgm:pt modelId="{487A1A5C-D07D-4222-BD8E-D4BAD805C45D}" type="pres">
      <dgm:prSet presAssocID="{536C8120-1E45-464A-9506-76321F926A4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713C3D7-85BF-4E2E-96A3-A44165A75E4A}" type="pres">
      <dgm:prSet presAssocID="{74B4BBBE-079F-4C64-B010-6857E59B2F7F}" presName="Accent4" presStyleCnt="0"/>
      <dgm:spPr/>
    </dgm:pt>
    <dgm:pt modelId="{82974D56-645C-4B3D-BF5F-387EFFD2C8A0}" type="pres">
      <dgm:prSet presAssocID="{74B4BBBE-079F-4C64-B010-6857E59B2F7F}" presName="Accent" presStyleLbl="node1" presStyleIdx="0" presStyleCnt="4"/>
      <dgm:spPr/>
    </dgm:pt>
    <dgm:pt modelId="{8D393A6E-5B80-490B-931E-F009549ED3FA}" type="pres">
      <dgm:prSet presAssocID="{74B4BBBE-079F-4C64-B010-6857E59B2F7F}" presName="ParentBackground4" presStyleCnt="0"/>
      <dgm:spPr/>
    </dgm:pt>
    <dgm:pt modelId="{F7C3979F-B067-4E3E-86A6-755BD5FAACAB}" type="pres">
      <dgm:prSet presAssocID="{74B4BBBE-079F-4C64-B010-6857E59B2F7F}" presName="ParentBackground" presStyleLbl="fgAcc1" presStyleIdx="0" presStyleCnt="4"/>
      <dgm:spPr/>
    </dgm:pt>
    <dgm:pt modelId="{6436283F-13DF-448B-8682-0E9CFED45283}" type="pres">
      <dgm:prSet presAssocID="{74B4BBBE-079F-4C64-B010-6857E59B2F7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D354508-48E5-4EA5-A09A-F15593CCCA51}" type="pres">
      <dgm:prSet presAssocID="{7110DB05-3DF1-4398-93A8-11BA4DE3BE52}" presName="Accent3" presStyleCnt="0"/>
      <dgm:spPr/>
    </dgm:pt>
    <dgm:pt modelId="{3068BE19-D512-4A01-AF1C-049D5BE900E5}" type="pres">
      <dgm:prSet presAssocID="{7110DB05-3DF1-4398-93A8-11BA4DE3BE52}" presName="Accent" presStyleLbl="node1" presStyleIdx="1" presStyleCnt="4"/>
      <dgm:spPr/>
    </dgm:pt>
    <dgm:pt modelId="{12AFB4F7-588E-45F2-A57F-D07FD97CF89A}" type="pres">
      <dgm:prSet presAssocID="{7110DB05-3DF1-4398-93A8-11BA4DE3BE52}" presName="ParentBackground3" presStyleCnt="0"/>
      <dgm:spPr/>
    </dgm:pt>
    <dgm:pt modelId="{C0959111-C95D-4061-B6A7-9609D430F84D}" type="pres">
      <dgm:prSet presAssocID="{7110DB05-3DF1-4398-93A8-11BA4DE3BE52}" presName="ParentBackground" presStyleLbl="fgAcc1" presStyleIdx="1" presStyleCnt="4"/>
      <dgm:spPr/>
    </dgm:pt>
    <dgm:pt modelId="{19EC932B-BA89-4F63-8831-6DF36559D8D3}" type="pres">
      <dgm:prSet presAssocID="{7110DB05-3DF1-4398-93A8-11BA4DE3BE5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9E6311-50D9-4CAD-9B77-991E9618CBEE}" type="pres">
      <dgm:prSet presAssocID="{1DA698C6-7154-46AD-AA27-6DA130F28051}" presName="Accent2" presStyleCnt="0"/>
      <dgm:spPr/>
    </dgm:pt>
    <dgm:pt modelId="{F876967A-8510-41B3-8E8F-40089EE317A1}" type="pres">
      <dgm:prSet presAssocID="{1DA698C6-7154-46AD-AA27-6DA130F28051}" presName="Accent" presStyleLbl="node1" presStyleIdx="2" presStyleCnt="4"/>
      <dgm:spPr/>
    </dgm:pt>
    <dgm:pt modelId="{C663BF06-A939-42CC-B94B-B65A0EBAD903}" type="pres">
      <dgm:prSet presAssocID="{1DA698C6-7154-46AD-AA27-6DA130F28051}" presName="ParentBackground2" presStyleCnt="0"/>
      <dgm:spPr/>
    </dgm:pt>
    <dgm:pt modelId="{8FF3A8C4-54A2-4BAA-B074-0152CBFE00D4}" type="pres">
      <dgm:prSet presAssocID="{1DA698C6-7154-46AD-AA27-6DA130F28051}" presName="ParentBackground" presStyleLbl="fgAcc1" presStyleIdx="2" presStyleCnt="4"/>
      <dgm:spPr/>
    </dgm:pt>
    <dgm:pt modelId="{4CEDED50-CAF5-4EA3-8EF3-2A842232052E}" type="pres">
      <dgm:prSet presAssocID="{1DA698C6-7154-46AD-AA27-6DA130F2805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962F08-D257-40EC-9C5F-31140F5817AF}" type="pres">
      <dgm:prSet presAssocID="{86ED4B7D-2FB4-470A-A4B5-E25A57D86699}" presName="Accent1" presStyleCnt="0"/>
      <dgm:spPr/>
    </dgm:pt>
    <dgm:pt modelId="{CCED3AE5-E183-4E22-888E-8C55B56D5F10}" type="pres">
      <dgm:prSet presAssocID="{86ED4B7D-2FB4-470A-A4B5-E25A57D86699}" presName="Accent" presStyleLbl="node1" presStyleIdx="3" presStyleCnt="4"/>
      <dgm:spPr/>
    </dgm:pt>
    <dgm:pt modelId="{09F71CAD-1B42-4364-9CEE-2A025BE0FDC8}" type="pres">
      <dgm:prSet presAssocID="{86ED4B7D-2FB4-470A-A4B5-E25A57D86699}" presName="ParentBackground1" presStyleCnt="0"/>
      <dgm:spPr/>
    </dgm:pt>
    <dgm:pt modelId="{93B6F18B-D4C8-4790-B00B-8CE61A4AE657}" type="pres">
      <dgm:prSet presAssocID="{86ED4B7D-2FB4-470A-A4B5-E25A57D86699}" presName="ParentBackground" presStyleLbl="fgAcc1" presStyleIdx="3" presStyleCnt="4"/>
      <dgm:spPr/>
    </dgm:pt>
    <dgm:pt modelId="{09B313B5-7BDB-48EB-A803-9955F477E105}" type="pres">
      <dgm:prSet presAssocID="{86ED4B7D-2FB4-470A-A4B5-E25A57D8669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DFE8C47-1230-49A0-B061-51FACE3FBFD9}" type="presOf" srcId="{7110DB05-3DF1-4398-93A8-11BA4DE3BE52}" destId="{19EC932B-BA89-4F63-8831-6DF36559D8D3}" srcOrd="1" destOrd="0" presId="urn:microsoft.com/office/officeart/2011/layout/CircleProcess"/>
    <dgm:cxn modelId="{94E19D70-408D-4A83-BD9B-0AE6DFC28D20}" srcId="{536C8120-1E45-464A-9506-76321F926A4D}" destId="{86ED4B7D-2FB4-470A-A4B5-E25A57D86699}" srcOrd="0" destOrd="0" parTransId="{E2568983-5EDC-4374-A9F9-039B769D2E23}" sibTransId="{9E1FCE7E-5D5C-4F90-81E0-D36DA674B6FE}"/>
    <dgm:cxn modelId="{6A8AEF56-46DF-47D2-92B9-38E9EF627EEC}" type="presOf" srcId="{536C8120-1E45-464A-9506-76321F926A4D}" destId="{487A1A5C-D07D-4222-BD8E-D4BAD805C45D}" srcOrd="0" destOrd="0" presId="urn:microsoft.com/office/officeart/2011/layout/CircleProcess"/>
    <dgm:cxn modelId="{04590D7A-33CD-4DCF-B976-531063022A2E}" type="presOf" srcId="{86ED4B7D-2FB4-470A-A4B5-E25A57D86699}" destId="{09B313B5-7BDB-48EB-A803-9955F477E105}" srcOrd="1" destOrd="0" presId="urn:microsoft.com/office/officeart/2011/layout/CircleProcess"/>
    <dgm:cxn modelId="{F44C8E7C-DFDF-4C95-B3EE-F4008BC4E801}" type="presOf" srcId="{7110DB05-3DF1-4398-93A8-11BA4DE3BE52}" destId="{C0959111-C95D-4061-B6A7-9609D430F84D}" srcOrd="0" destOrd="0" presId="urn:microsoft.com/office/officeart/2011/layout/CircleProcess"/>
    <dgm:cxn modelId="{B52C788B-E2BC-4FB5-B110-D7A1B2B65632}" type="presOf" srcId="{74B4BBBE-079F-4C64-B010-6857E59B2F7F}" destId="{6436283F-13DF-448B-8682-0E9CFED45283}" srcOrd="1" destOrd="0" presId="urn:microsoft.com/office/officeart/2011/layout/CircleProcess"/>
    <dgm:cxn modelId="{2BF993A1-25BF-4653-B5A3-34939C9DDD81}" type="presOf" srcId="{74B4BBBE-079F-4C64-B010-6857E59B2F7F}" destId="{F7C3979F-B067-4E3E-86A6-755BD5FAACAB}" srcOrd="0" destOrd="0" presId="urn:microsoft.com/office/officeart/2011/layout/CircleProcess"/>
    <dgm:cxn modelId="{D239C9AA-2F4D-403A-A1A4-AF55089EC705}" type="presOf" srcId="{86ED4B7D-2FB4-470A-A4B5-E25A57D86699}" destId="{93B6F18B-D4C8-4790-B00B-8CE61A4AE657}" srcOrd="0" destOrd="0" presId="urn:microsoft.com/office/officeart/2011/layout/CircleProcess"/>
    <dgm:cxn modelId="{BF1F4CB6-7D9E-48CB-88F1-3DC5EACBBF20}" type="presOf" srcId="{1DA698C6-7154-46AD-AA27-6DA130F28051}" destId="{4CEDED50-CAF5-4EA3-8EF3-2A842232052E}" srcOrd="1" destOrd="0" presId="urn:microsoft.com/office/officeart/2011/layout/CircleProcess"/>
    <dgm:cxn modelId="{780790B8-6B91-4AEE-A4D1-490B5EDECE61}" type="presOf" srcId="{1DA698C6-7154-46AD-AA27-6DA130F28051}" destId="{8FF3A8C4-54A2-4BAA-B074-0152CBFE00D4}" srcOrd="0" destOrd="0" presId="urn:microsoft.com/office/officeart/2011/layout/CircleProcess"/>
    <dgm:cxn modelId="{508E05BA-F858-41BA-8D1F-5F0DFBADA2C6}" srcId="{536C8120-1E45-464A-9506-76321F926A4D}" destId="{74B4BBBE-079F-4C64-B010-6857E59B2F7F}" srcOrd="3" destOrd="0" parTransId="{B077FA47-3717-4661-AA92-2BA47FDF06AD}" sibTransId="{8ACF9775-F8C1-4ECC-86CC-3CC0FA83C89F}"/>
    <dgm:cxn modelId="{893751BA-D6EF-4665-801B-3A687F915AF0}" srcId="{536C8120-1E45-464A-9506-76321F926A4D}" destId="{7110DB05-3DF1-4398-93A8-11BA4DE3BE52}" srcOrd="2" destOrd="0" parTransId="{611A93E7-3DF9-4008-9B4F-DD5F77A75457}" sibTransId="{CDB3172E-88D1-4A33-9889-5D20761121C1}"/>
    <dgm:cxn modelId="{37E438E4-6143-4B82-B547-BDD9E5130FD3}" srcId="{536C8120-1E45-464A-9506-76321F926A4D}" destId="{1DA698C6-7154-46AD-AA27-6DA130F28051}" srcOrd="1" destOrd="0" parTransId="{8E91D089-AC4F-4CA5-BA56-57FCC1D44197}" sibTransId="{D9D63FE4-F72D-41ED-88AF-C13D43EE2C88}"/>
    <dgm:cxn modelId="{25E7DD35-0E28-454A-AEAA-54D27DDE0266}" type="presParOf" srcId="{487A1A5C-D07D-4222-BD8E-D4BAD805C45D}" destId="{2713C3D7-85BF-4E2E-96A3-A44165A75E4A}" srcOrd="0" destOrd="0" presId="urn:microsoft.com/office/officeart/2011/layout/CircleProcess"/>
    <dgm:cxn modelId="{3D2973EA-0304-4853-9F25-531FFDB4D004}" type="presParOf" srcId="{2713C3D7-85BF-4E2E-96A3-A44165A75E4A}" destId="{82974D56-645C-4B3D-BF5F-387EFFD2C8A0}" srcOrd="0" destOrd="0" presId="urn:microsoft.com/office/officeart/2011/layout/CircleProcess"/>
    <dgm:cxn modelId="{A34A85FA-5894-4286-9614-228B6D8F7A79}" type="presParOf" srcId="{487A1A5C-D07D-4222-BD8E-D4BAD805C45D}" destId="{8D393A6E-5B80-490B-931E-F009549ED3FA}" srcOrd="1" destOrd="0" presId="urn:microsoft.com/office/officeart/2011/layout/CircleProcess"/>
    <dgm:cxn modelId="{CF0D3FEE-0A60-4A37-949F-CDF839B422D7}" type="presParOf" srcId="{8D393A6E-5B80-490B-931E-F009549ED3FA}" destId="{F7C3979F-B067-4E3E-86A6-755BD5FAACAB}" srcOrd="0" destOrd="0" presId="urn:microsoft.com/office/officeart/2011/layout/CircleProcess"/>
    <dgm:cxn modelId="{92475599-43E5-42EC-9366-22F9638335E8}" type="presParOf" srcId="{487A1A5C-D07D-4222-BD8E-D4BAD805C45D}" destId="{6436283F-13DF-448B-8682-0E9CFED45283}" srcOrd="2" destOrd="0" presId="urn:microsoft.com/office/officeart/2011/layout/CircleProcess"/>
    <dgm:cxn modelId="{B60CAFFB-32AB-4A29-AEFD-70BC62720688}" type="presParOf" srcId="{487A1A5C-D07D-4222-BD8E-D4BAD805C45D}" destId="{CD354508-48E5-4EA5-A09A-F15593CCCA51}" srcOrd="3" destOrd="0" presId="urn:microsoft.com/office/officeart/2011/layout/CircleProcess"/>
    <dgm:cxn modelId="{4624A323-AAFE-42F9-B1A1-4B289E177431}" type="presParOf" srcId="{CD354508-48E5-4EA5-A09A-F15593CCCA51}" destId="{3068BE19-D512-4A01-AF1C-049D5BE900E5}" srcOrd="0" destOrd="0" presId="urn:microsoft.com/office/officeart/2011/layout/CircleProcess"/>
    <dgm:cxn modelId="{7BE59599-075E-49B6-BC7D-070B3BAC706A}" type="presParOf" srcId="{487A1A5C-D07D-4222-BD8E-D4BAD805C45D}" destId="{12AFB4F7-588E-45F2-A57F-D07FD97CF89A}" srcOrd="4" destOrd="0" presId="urn:microsoft.com/office/officeart/2011/layout/CircleProcess"/>
    <dgm:cxn modelId="{2B54AC9E-761B-4CB4-B0EE-9EBA20115D02}" type="presParOf" srcId="{12AFB4F7-588E-45F2-A57F-D07FD97CF89A}" destId="{C0959111-C95D-4061-B6A7-9609D430F84D}" srcOrd="0" destOrd="0" presId="urn:microsoft.com/office/officeart/2011/layout/CircleProcess"/>
    <dgm:cxn modelId="{1625A504-3D5F-4182-8B9B-F1070FAF6FB6}" type="presParOf" srcId="{487A1A5C-D07D-4222-BD8E-D4BAD805C45D}" destId="{19EC932B-BA89-4F63-8831-6DF36559D8D3}" srcOrd="5" destOrd="0" presId="urn:microsoft.com/office/officeart/2011/layout/CircleProcess"/>
    <dgm:cxn modelId="{9F6326D1-37D7-4869-9C7B-C6C4440A192C}" type="presParOf" srcId="{487A1A5C-D07D-4222-BD8E-D4BAD805C45D}" destId="{819E6311-50D9-4CAD-9B77-991E9618CBEE}" srcOrd="6" destOrd="0" presId="urn:microsoft.com/office/officeart/2011/layout/CircleProcess"/>
    <dgm:cxn modelId="{9FF3C9B6-70A8-4028-B803-20D9531A4A7F}" type="presParOf" srcId="{819E6311-50D9-4CAD-9B77-991E9618CBEE}" destId="{F876967A-8510-41B3-8E8F-40089EE317A1}" srcOrd="0" destOrd="0" presId="urn:microsoft.com/office/officeart/2011/layout/CircleProcess"/>
    <dgm:cxn modelId="{CB75C4C6-9CD8-4AD9-909E-E17CFFE39A8A}" type="presParOf" srcId="{487A1A5C-D07D-4222-BD8E-D4BAD805C45D}" destId="{C663BF06-A939-42CC-B94B-B65A0EBAD903}" srcOrd="7" destOrd="0" presId="urn:microsoft.com/office/officeart/2011/layout/CircleProcess"/>
    <dgm:cxn modelId="{6A2B5DB5-52C7-4718-8698-421156457823}" type="presParOf" srcId="{C663BF06-A939-42CC-B94B-B65A0EBAD903}" destId="{8FF3A8C4-54A2-4BAA-B074-0152CBFE00D4}" srcOrd="0" destOrd="0" presId="urn:microsoft.com/office/officeart/2011/layout/CircleProcess"/>
    <dgm:cxn modelId="{7A3FADA8-2A30-4C4D-B8E3-2508BE913A6A}" type="presParOf" srcId="{487A1A5C-D07D-4222-BD8E-D4BAD805C45D}" destId="{4CEDED50-CAF5-4EA3-8EF3-2A842232052E}" srcOrd="8" destOrd="0" presId="urn:microsoft.com/office/officeart/2011/layout/CircleProcess"/>
    <dgm:cxn modelId="{5C7376B6-1658-4273-B018-A58BFDCAA86A}" type="presParOf" srcId="{487A1A5C-D07D-4222-BD8E-D4BAD805C45D}" destId="{0B962F08-D257-40EC-9C5F-31140F5817AF}" srcOrd="9" destOrd="0" presId="urn:microsoft.com/office/officeart/2011/layout/CircleProcess"/>
    <dgm:cxn modelId="{D5BCA8B3-DB82-434F-BB43-EBBAB51BC1A7}" type="presParOf" srcId="{0B962F08-D257-40EC-9C5F-31140F5817AF}" destId="{CCED3AE5-E183-4E22-888E-8C55B56D5F10}" srcOrd="0" destOrd="0" presId="urn:microsoft.com/office/officeart/2011/layout/CircleProcess"/>
    <dgm:cxn modelId="{B03D9357-B883-4C3F-B244-6A1672BDA4AD}" type="presParOf" srcId="{487A1A5C-D07D-4222-BD8E-D4BAD805C45D}" destId="{09F71CAD-1B42-4364-9CEE-2A025BE0FDC8}" srcOrd="10" destOrd="0" presId="urn:microsoft.com/office/officeart/2011/layout/CircleProcess"/>
    <dgm:cxn modelId="{6762A8D0-0924-4172-9F59-2AF85A24C3FE}" type="presParOf" srcId="{09F71CAD-1B42-4364-9CEE-2A025BE0FDC8}" destId="{93B6F18B-D4C8-4790-B00B-8CE61A4AE657}" srcOrd="0" destOrd="0" presId="urn:microsoft.com/office/officeart/2011/layout/CircleProcess"/>
    <dgm:cxn modelId="{EA234EFD-2437-482E-AD00-5350A6EA7A9B}" type="presParOf" srcId="{487A1A5C-D07D-4222-BD8E-D4BAD805C45D}" destId="{09B313B5-7BDB-48EB-A803-9955F477E10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4D56-645C-4B3D-BF5F-387EFFD2C8A0}">
      <dsp:nvSpPr>
        <dsp:cNvPr id="0" name=""/>
        <dsp:cNvSpPr/>
      </dsp:nvSpPr>
      <dsp:spPr>
        <a:xfrm>
          <a:off x="8877210" y="1574088"/>
          <a:ext cx="2024148" cy="2024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3979F-B067-4E3E-86A6-755BD5FAACAB}">
      <dsp:nvSpPr>
        <dsp:cNvPr id="0" name=""/>
        <dsp:cNvSpPr/>
      </dsp:nvSpPr>
      <dsp:spPr>
        <a:xfrm>
          <a:off x="8943999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Αυξημένη παραγωγή και επιβίωση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4389" y="1911561"/>
        <a:ext cx="1349791" cy="1349534"/>
      </dsp:txXfrm>
    </dsp:sp>
    <dsp:sp modelId="{3068BE19-D512-4A01-AF1C-049D5BE900E5}">
      <dsp:nvSpPr>
        <dsp:cNvPr id="0" name=""/>
        <dsp:cNvSpPr/>
      </dsp:nvSpPr>
      <dsp:spPr>
        <a:xfrm rot="2700000">
          <a:off x="6784235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9111-C95D-4061-B6A7-9609D430F84D}">
      <dsp:nvSpPr>
        <dsp:cNvPr id="0" name=""/>
        <dsp:cNvSpPr/>
      </dsp:nvSpPr>
      <dsp:spPr>
        <a:xfrm>
          <a:off x="6853062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Αύξηση της μυελικής παραγωγής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22374" y="1911561"/>
        <a:ext cx="1349791" cy="1349534"/>
      </dsp:txXfrm>
    </dsp:sp>
    <dsp:sp modelId="{F876967A-8510-41B3-8E8F-40089EE317A1}">
      <dsp:nvSpPr>
        <dsp:cNvPr id="0" name=""/>
        <dsp:cNvSpPr/>
      </dsp:nvSpPr>
      <dsp:spPr>
        <a:xfrm rot="2700000">
          <a:off x="4693298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3A8C4-54A2-4BAA-B074-0152CBFE00D4}">
      <dsp:nvSpPr>
        <dsp:cNvPr id="0" name=""/>
        <dsp:cNvSpPr/>
      </dsp:nvSpPr>
      <dsp:spPr>
        <a:xfrm>
          <a:off x="4761047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Αναστολή εξόδου πολυμορφοπύρηνων προς τους ιστούς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0359" y="1911561"/>
        <a:ext cx="1349791" cy="1349534"/>
      </dsp:txXfrm>
    </dsp:sp>
    <dsp:sp modelId="{CCED3AE5-E183-4E22-888E-8C55B56D5F10}">
      <dsp:nvSpPr>
        <dsp:cNvPr id="0" name=""/>
        <dsp:cNvSpPr/>
      </dsp:nvSpPr>
      <dsp:spPr>
        <a:xfrm rot="2700000">
          <a:off x="2601283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F18B-D4C8-4790-B00B-8CE61A4AE657}">
      <dsp:nvSpPr>
        <dsp:cNvPr id="0" name=""/>
        <dsp:cNvSpPr/>
      </dsp:nvSpPr>
      <dsp:spPr>
        <a:xfrm>
          <a:off x="2669032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Ανακατανομή της περιθωριακής και της κυκλοφορούσας  δεξαμενής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422" y="1911561"/>
        <a:ext cx="1349791" cy="1349534"/>
      </dsp:txXfrm>
    </dsp:sp>
    <dsp:sp modelId="{CD3DEF9A-20E6-4526-AFE0-6CEB7C525E04}">
      <dsp:nvSpPr>
        <dsp:cNvPr id="0" name=""/>
        <dsp:cNvSpPr/>
      </dsp:nvSpPr>
      <dsp:spPr>
        <a:xfrm rot="2700000">
          <a:off x="509268" y="1574193"/>
          <a:ext cx="2023914" cy="202391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DA588-80B2-424E-86C8-1A7B3D5E267F}">
      <dsp:nvSpPr>
        <dsp:cNvPr id="0" name=""/>
        <dsp:cNvSpPr/>
      </dsp:nvSpPr>
      <dsp:spPr>
        <a:xfrm>
          <a:off x="577018" y="1641583"/>
          <a:ext cx="1889492" cy="18894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Ταχεία έξοδος και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κυκλοφόρία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στο περιφερικό αίμα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πολυμορφο</a:t>
          </a:r>
          <a:endParaRPr lang="el-G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πυρηνα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7407" y="1911561"/>
        <a:ext cx="1349791" cy="134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4D56-645C-4B3D-BF5F-387EFFD2C8A0}">
      <dsp:nvSpPr>
        <dsp:cNvPr id="0" name=""/>
        <dsp:cNvSpPr/>
      </dsp:nvSpPr>
      <dsp:spPr>
        <a:xfrm>
          <a:off x="9759858" y="1440769"/>
          <a:ext cx="2920910" cy="29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3979F-B067-4E3E-86A6-755BD5FAACAB}">
      <dsp:nvSpPr>
        <dsp:cNvPr id="0" name=""/>
        <dsp:cNvSpPr/>
      </dsp:nvSpPr>
      <dsp:spPr>
        <a:xfrm>
          <a:off x="9857555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Αυτοαντισώματα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ανοσοσυμπλέγματα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, ανεπάρκεια βιταμινών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47093" y="1927697"/>
        <a:ext cx="1947690" cy="1947202"/>
      </dsp:txXfrm>
    </dsp:sp>
    <dsp:sp modelId="{3068BE19-D512-4A01-AF1C-049D5BE900E5}">
      <dsp:nvSpPr>
        <dsp:cNvPr id="0" name=""/>
        <dsp:cNvSpPr/>
      </dsp:nvSpPr>
      <dsp:spPr>
        <a:xfrm rot="2700000">
          <a:off x="6728701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9111-C95D-4061-B6A7-9609D430F84D}">
      <dsp:nvSpPr>
        <dsp:cNvPr id="0" name=""/>
        <dsp:cNvSpPr/>
      </dsp:nvSpPr>
      <dsp:spPr>
        <a:xfrm>
          <a:off x="6838948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Βλάβη των 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CFU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πχ κληρονομικά, ακτινοβολία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8486" y="1927697"/>
        <a:ext cx="1947690" cy="1947202"/>
      </dsp:txXfrm>
    </dsp:sp>
    <dsp:sp modelId="{F876967A-8510-41B3-8E8F-40089EE317A1}">
      <dsp:nvSpPr>
        <dsp:cNvPr id="0" name=""/>
        <dsp:cNvSpPr/>
      </dsp:nvSpPr>
      <dsp:spPr>
        <a:xfrm rot="2700000">
          <a:off x="3722618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3A8C4-54A2-4BAA-B074-0152CBFE00D4}">
      <dsp:nvSpPr>
        <dsp:cNvPr id="0" name=""/>
        <dsp:cNvSpPr/>
      </dsp:nvSpPr>
      <dsp:spPr>
        <a:xfrm>
          <a:off x="3820340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Μείωση της αποδοτικής παραγωγής πολυμορφοπύρηνων (διαταραχές ωρίμανσης,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ενδομυελική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καταστροφή)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9878" y="1927697"/>
        <a:ext cx="1947690" cy="1947202"/>
      </dsp:txXfrm>
    </dsp:sp>
    <dsp:sp modelId="{CCED3AE5-E183-4E22-888E-8C55B56D5F10}">
      <dsp:nvSpPr>
        <dsp:cNvPr id="0" name=""/>
        <dsp:cNvSpPr/>
      </dsp:nvSpPr>
      <dsp:spPr>
        <a:xfrm rot="2700000">
          <a:off x="704011" y="1440563"/>
          <a:ext cx="2920957" cy="29209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F18B-D4C8-4790-B00B-8CE61A4AE657}">
      <dsp:nvSpPr>
        <dsp:cNvPr id="0" name=""/>
        <dsp:cNvSpPr/>
      </dsp:nvSpPr>
      <dsp:spPr>
        <a:xfrm>
          <a:off x="801732" y="1538154"/>
          <a:ext cx="2726767" cy="2726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Μείωση της συνολικής μυελικής παραγωγής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1270" y="1927697"/>
        <a:ext cx="1947690" cy="1947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6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8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0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7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9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2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4EA846-B7AD-49B5-A08D-C8D906C9C79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C17EC4-A875-4854-AAA6-370459D422E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2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55E8-25CC-0710-B752-02F467A0B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328" y="2655693"/>
            <a:ext cx="9873343" cy="12973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Διαφορική Διάγνωση </a:t>
            </a:r>
            <a:r>
              <a:rPr lang="el-GR" sz="3000" dirty="0" err="1">
                <a:latin typeface="Arial" panose="020B0604020202020204" pitchFamily="34" charset="0"/>
                <a:cs typeface="Arial" panose="020B0604020202020204" pitchFamily="34" charset="0"/>
              </a:rPr>
              <a:t>Λευκοπενίας</a:t>
            </a:r>
            <a:r>
              <a:rPr lang="el-GR" sz="30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0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Λευκοκυττάρωσης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05C4A-0C33-2DD0-1BCF-C947D1B0A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2421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Μαθηματα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Τριμηνου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ακαδημαϊκου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έτους 2023-2024</a:t>
            </a:r>
          </a:p>
          <a:p>
            <a:pPr algn="ctr"/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ΤμΗμα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Παθολογικης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Φυσιολογιας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Εθνικο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Καποδιστριακο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Πανεπιστημιο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Αθηνων</a:t>
            </a:r>
            <a:endParaRPr lang="el-G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αννα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Ρουμελιωτη</a:t>
            </a:r>
            <a:r>
              <a:rPr lang="el-G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Αιματολογος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F3C71-168B-9D95-F5E2-D93B0696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34" y="0"/>
            <a:ext cx="3092780" cy="2520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4B8F31-F534-A6BE-36E3-934490A7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099457"/>
            <a:ext cx="4944837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D8AC-C6A6-8436-9B53-09C9FFBC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19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Πολυμορφοπυρήνωση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&gt; 7500/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2CB2-BFF0-096C-7209-8BA90585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2" y="1959429"/>
            <a:ext cx="10798629" cy="445225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Αντιδραστική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λοιμώξεις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φλεγμονώδη νοσήματα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καταστροφή ιστών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κακοήθη νοσήματα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Αιμορραγία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Αιμόλυση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Νέκρωση ιστών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Εγκαύματα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Παγκρεατίτιδα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Γάγγραινα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αιμοραγία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κοιλότητες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Έμφρακτο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του εντέρου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Θεραπεία με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gcsf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διαβητική οξέωση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Σπληνεκτομή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Αλλεργική αντίδραση</a:t>
            </a:r>
          </a:p>
        </p:txBody>
      </p:sp>
    </p:spTree>
    <p:extLst>
      <p:ext uri="{BB962C8B-B14F-4D97-AF65-F5344CB8AC3E}">
        <p14:creationId xmlns:p14="http://schemas.microsoft.com/office/powerpoint/2010/main" val="36528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8C21-50BC-1B3A-D5BD-B2066D4A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709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Φυσιολογική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Νεογέννητα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εγκυμοσύνη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Φυσική άσκηση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Έντονη καταπόνηση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Αποκατάσταση μετά ηρεμία, ρίγος, σπασμοί, έντονος πόνος, αφυδάτωση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διοπαθής και κληρονομική</a:t>
            </a:r>
          </a:p>
          <a:p>
            <a:pPr marL="0" indent="0">
              <a:buNone/>
            </a:pP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Οικογενής</a:t>
            </a: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 και σποραδική</a:t>
            </a:r>
          </a:p>
          <a:p>
            <a:pPr marL="0" indent="0">
              <a:buNone/>
            </a:pPr>
            <a:endParaRPr lang="el-G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u="sng" dirty="0"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Μυελοϋπερπλαστικές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διαταραχές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6BBF01-EB33-DE4D-A51B-266A32C5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7576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Πολυμορφοπυρήνωση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&gt; 7500/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8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0DF-5657-5C2D-9D8B-F0391CBA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5171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Λεμφοκυττάρωση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 4000/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7E40-105E-FE6D-A7D0-F7A5BA64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555171"/>
            <a:ext cx="11506200" cy="5802085"/>
          </a:xfrm>
        </p:spPr>
        <p:txBody>
          <a:bodyPr numCol="2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Αντιδραστικά αίτια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Λοιμώξεις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Bordetelle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pertussis-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κοκκίτης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Ιώσεις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λοιμώδης μονοπυρήνωση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EBV, HIV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Ιογενής ηπατίτιδα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Λοίμωξη από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κυτταρομεγαλοϊό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Ρικετσιώσεις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Φυματίωση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Σύφιλη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Βρουκέλλωση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λοιμώδης λεμφοκυττάρωση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Μετά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σπληνεκτομή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Νοσήματα των ενδοκρινών αδένων (υποφυσιακή και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επινεφριδιακή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ανεπάρκεια,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θυρεοτοξίκωση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Συμπαγείς όγκους (καρκίνους μαστού, προστάτη)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Μυασθένεια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Πρωτοπαθής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Λεμφοϋπερπλαστικά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σύνδρομα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λεμφογενής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2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62A0-71F5-3516-27D1-8DDD0E19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566057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Μονοκυττάρωση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65D4-8DA7-F52E-D62E-B50D1827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3514"/>
            <a:ext cx="11734800" cy="5475514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Αντιδραστικά αίτια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Φλεγμονώδεις παθήσεις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Λοιμώξεις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Φυματίωση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Σύφιλη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Ενδοκαρδίτιδα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Αυτοάνοσες</a:t>
            </a: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 παθήσεις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Συστηματικός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ερυθηματώδης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λύκος- ΣΕΛ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Ρευματοειδής αρθρίτιδα-ΡΑ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Πολυαρτηριΐδα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Φλεγμονώδεις νόσοι του εντέρου </a:t>
            </a: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Κακοήθη νοσήματα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Ιστιοκυττάρωση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Νόσος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Λεμφώματα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Συμπαγείς όγκοι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Ανοσολογικές διαταραχές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Κυκλική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Kostmann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Δηλητηρίαση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τετραχλωράνθρακα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χορήγηση μεγάλων δόσεων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Αποκατάσταση μετά </a:t>
            </a:r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ακοκκιοκυταραιμία</a:t>
            </a: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Πρωτοπαθής </a:t>
            </a:r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μονοκυττάρωση</a:t>
            </a: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μονοκυτταρική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μυελομονοκυτταρική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5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5485-20A7-2219-6B35-0C281CC4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 numCol="1"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Βασεοφιλία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A05A0-5C36-5CDA-9C7E-4DD53BBC3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6" y="1796142"/>
            <a:ext cx="11234055" cy="448491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Ιώσεις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Ανεμοβλογιά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Υποθυρεοειδισμός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Ελκώδης κολίτιδα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Νεοπλάσματα συμπαγών οργάνων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Στομάχου-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Πνεύμονος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-Ωοθηκών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Αιματολογικές κακοήθειες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Μυελοϋπερολαστικά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νοσήματα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μυελογενής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Οξείες λευχαιμίες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βασεοφιλική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προμυελοκυτταρική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 στη διάγνωση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προμυελοκυτταρική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 μετά θεραπεία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ATRA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Μυελολοδυσπλαστικά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σύνδρομα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9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C74C9-E3F7-AD36-EAE3-F7B8C27F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Ηωσινοφιλία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 400/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03F6-11FD-1448-EF27-B1F3D3A96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995" y="2335592"/>
            <a:ext cx="10058400" cy="3575352"/>
          </a:xfrm>
        </p:spPr>
        <p:txBody>
          <a:bodyPr numCol="2">
            <a:normAutofit lnSpcReduction="10000"/>
          </a:bodyPr>
          <a:lstStyle/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Αντιδραστική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Αλλεργική αντίδραση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Αντιδράσεις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υπερευαισυησίας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Παρασιτικά νοσήματα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Ανοσολογικές διαταραχές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Κακοήθειες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Ανεπάρκεια φλοιού επινεφριδίων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Κλωνικής</a:t>
            </a: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 αιτιολογίας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ηωσινοφιλική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μυελογενής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λευχαιμία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ηωσινοφιλία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Συστηματική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μαστοκυττάρωση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ηωσινοφιλία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Πρωτοπαθής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Ιδιοπαθές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υπερηωσινοφιλικό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σύνδρομο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61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19FB-F7F5-0E96-4F5E-E61E86D2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Ποσοτικές διαταραχές- μείωση των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κυκλοφορούντων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λευκών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5C3294-A531-1F9E-6962-54A9409D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573" y="1846263"/>
            <a:ext cx="7457180" cy="4022725"/>
          </a:xfrm>
        </p:spPr>
      </p:pic>
    </p:spTree>
    <p:extLst>
      <p:ext uri="{BB962C8B-B14F-4D97-AF65-F5344CB8AC3E}">
        <p14:creationId xmlns:p14="http://schemas.microsoft.com/office/powerpoint/2010/main" val="286616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6B89-2AFF-E972-709D-D5A0F4EB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Ουδετεροπενία-Παθογενετικοί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μηχανισμοί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FD7BD4-C0FC-E218-0A48-A180B5843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99466"/>
              </p:ext>
            </p:extLst>
          </p:nvPr>
        </p:nvGraphicFramePr>
        <p:xfrm>
          <a:off x="-587829" y="1785257"/>
          <a:ext cx="12779829" cy="580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76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F471-3E3F-8281-408B-74FD0CBD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4883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-Μειωμένη παραγωγή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5F0E7-0E2D-F2FB-E52A-C52B86B0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17172"/>
            <a:ext cx="10626634" cy="5254226"/>
          </a:xfrm>
        </p:spPr>
        <p:txBody>
          <a:bodyPr numCol="2">
            <a:noAutofit/>
          </a:bodyPr>
          <a:lstStyle/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Καταστολή μυελού</a:t>
            </a: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(προκαθορισμένη ή ιδιοσυγκρασιακή)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Αντικατάσταση μυελού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Όγκοι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Κοκκιώματα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Αιματολογικές κακοήθεις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Μυελοΐνωση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Ανεπάρκειες τροφικών παραγόντων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Κακή διατροφή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Ανεπάρκεια βιταμίνης Β12 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φυλλικού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οξέως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Διαταραχές αρχέγονων αιμοποιητικών κυττάρων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Κυκλική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Κληρονομική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Kostman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Ινώδης δυσπλασία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Schwachmann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-Diamond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Συγγενής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δυσκεράτωση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Σύνδρομο νωθρού πολυμορφοπύρηνου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Chediak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-Higashi</a:t>
            </a:r>
          </a:p>
        </p:txBody>
      </p:sp>
    </p:spTree>
    <p:extLst>
      <p:ext uri="{BB962C8B-B14F-4D97-AF65-F5344CB8AC3E}">
        <p14:creationId xmlns:p14="http://schemas.microsoft.com/office/powerpoint/2010/main" val="139531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30F0-87D9-5020-465A-A96DC19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0"/>
            <a:ext cx="10654937" cy="7801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-Αυξημένη καταστροφή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χρησιμοποίηση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συνάθροιση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A45F-5526-0D8B-638A-ADE45DA4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997"/>
            <a:ext cx="12213771" cy="569322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(Ιδιοσυγκρασιακή καταστροφή, ανοσολογικής αρχής)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Πενικιλλίνη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Σουλφοναμίδες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Αμυνοπυρίνη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Φενυτοΐνη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Άλατα χρυσού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Λοίμωξη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(χρησιμοποίηση)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Υπερσπληνισμός</a:t>
            </a:r>
            <a:endParaRPr lang="el-GR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Ανοσολογική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Νεογνική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Πρωτοπαθής ή δευτεροπαθής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αυτοάνοση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l-GR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l-G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Συνάρθροιση</a:t>
            </a: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 στο σπλήνα ή στους πνεύμονες λόγω ενεργοποίησης </a:t>
            </a:r>
            <a:r>
              <a:rPr lang="el-G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συμποληρώματος</a:t>
            </a:r>
            <a:endParaRPr lang="el-GR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Αιμοκάθαρση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Σηψαιμία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Σύνδρομο αναπνευστικής δυσχέρειας στον ενήλικα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(ARDS)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41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770-4D4A-8F49-5270-B4546EE9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43" y="87835"/>
            <a:ext cx="10515600" cy="100600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Παραγωγή </a:t>
            </a:r>
            <a:r>
              <a:rPr lang="el-GR" sz="31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ουδετεροφίλων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888B7C-3978-0F46-1C8F-EC4A8636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" y="649932"/>
            <a:ext cx="11832771" cy="57400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Υπό κανονικές συνθήκες, τα ουδετερόφιλα παράγονται αποκλειστικά στο</a:t>
            </a:r>
            <a:r>
              <a:rPr lang="el-GR" alt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 μυελό των οστών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l-GR" altLang="en-US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Υπολογίζεται ότι παράγονται 10 12 σε καθημερινή βάση.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l-GR" alt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Μεταγραφικοί παράγοντες</a:t>
            </a:r>
            <a:r>
              <a:rPr lang="en-US" altLang="en-US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διαφοροποίηση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ουδετεροφίλων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από την πολυδύναμη HSPC ρυθμίζεται από τη συντονισμένη έκφραση ενός αριθμού βασικών μεταγραφικών παραγόντων μεταγραφής, συμπεριλαμβανομένων των πρωτεϊνών που δεσμεύουν τον ενισχυτή CCAAT a (C/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EBPa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C/EBP´ και GFI-1.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Ένας αριθμός αιμοποιητικών αυξητικών παραγόντων παρέχει εξωτερικά σήματα που ρυθμίζουν διάφορα στάδια κατά τη διαφοροποίηση της HSPC, συμπεριλαμβανομένων των ουδετερόφιλων.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G-CSF διεγείρει τον πολλαπλασιασμό των προδρόμων ουσιών, μειώνει τον μέσο χρόνο διέλευσης μέσω του διαμερίσματος προδρόμου, μεσολαβεί στην απελευθέρωση ουδετερόφιλων από το ΒΜ και αποτρέπει την απόπτωση των ώριμων κυττάρων.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40134-C803-80DC-1C82-470E87E26398}"/>
              </a:ext>
            </a:extLst>
          </p:cNvPr>
          <p:cNvSpPr txBox="1"/>
          <p:nvPr/>
        </p:nvSpPr>
        <p:spPr>
          <a:xfrm>
            <a:off x="10748005" y="650816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Ashap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9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B94D3-B60C-A5D5-2933-291CE508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09" y="613176"/>
            <a:ext cx="10058400" cy="801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3100" dirty="0">
                <a:latin typeface="Arial" panose="020B0604020202020204" pitchFamily="34" charset="0"/>
                <a:cs typeface="Arial" panose="020B0604020202020204" pitchFamily="34" charset="0"/>
              </a:rPr>
              <a:t>-Αυξημένη περιθωριοποίηση</a:t>
            </a:r>
            <a:br>
              <a:rPr lang="el-GR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4728-6737-B405-0FF1-CAAEAA57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3" y="1940130"/>
            <a:ext cx="8610600" cy="4079670"/>
          </a:xfrm>
        </p:spPr>
        <p:txBody>
          <a:bodyPr numCol="2">
            <a:normAutofit/>
          </a:bodyPr>
          <a:lstStyle/>
          <a:p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Οξεία φάση μερικών λοιμωδών νοσημάτων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Αυτοάνοσα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νοσήματα (ΣΕΛ, ΡΑ)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Σπληνομεγαλία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Felty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Ελονοσία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Σαρκοείδωση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Κλιμακτήριος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Ιδιοσυστασιακή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Άλλες αιτίες</a:t>
            </a: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Χρόνια ιδιοπαθής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0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3B8B-D6D3-69EA-1F4B-C5F43CBB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108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Λεμφοπενία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2B88-2CAB-7F75-6D35-DA2521091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31" y="2079172"/>
            <a:ext cx="10578737" cy="4147457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Μειωμένη παραγωγή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Πρωτοπαθή νοσήματα με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ανοσοανεπάρκεια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Wiscott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-Aldrich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DiGeorge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Αταξία-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τηλεαγγειεκτασία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Θυμεκτομή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σε μικρή ηλικία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Διήθηση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μύελού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από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νεοπλασματικά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κύτταρα</a:t>
            </a:r>
          </a:p>
          <a:p>
            <a:pPr marL="0" indent="0"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Αγνωστος</a:t>
            </a: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 μηχανισμός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Κακοήθειες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Χρόνιες λοιμώξεις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Αυξημένη καταστροφή</a:t>
            </a:r>
            <a:r>
              <a:rPr lang="en-US" sz="7200" u="sng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χρησιμοποίηση</a:t>
            </a:r>
            <a:r>
              <a:rPr lang="en-US" sz="7200" u="sng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απώλεια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Νόσοι του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κολαγόνου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Οξεία λοίμωξη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Κυτταροτοξικά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Αντιλεμφοκυτταρικός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ορός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Απώλεια λέμφου</a:t>
            </a:r>
          </a:p>
          <a:p>
            <a:pPr marL="0" indent="0"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9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6835-F1C8-6342-C5DF-2EEF1AE3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6140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Μονοκυτταροπενία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0873-64A5-5321-015B-A7433C76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685" y="1943704"/>
            <a:ext cx="6768737" cy="44462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Τοξιναιμία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Χορήγηση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κορτικοστεροειδών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Σπληνεκτομή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Καταστάση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¨λειτουργικής¨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ασπληνίας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Μαγική διήθηση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Πολλαπλά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έμφρακτα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Τυπικό σε λευχαιμία εκ τριχωτών κυττάρων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965A-3CF5-CB4B-42D0-638E157B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2416"/>
            <a:ext cx="10058400" cy="889054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Ποιοτικές διαταραχές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A5A8-B508-0BD9-E6E3-D4D32D51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3" y="1752600"/>
            <a:ext cx="11876314" cy="5105400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Μορφολογικές διαταραχές των </a:t>
            </a:r>
            <a:r>
              <a:rPr lang="el-GR" sz="7200" u="sng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πολυμορφοπυρήνων</a:t>
            </a:r>
            <a:endParaRPr lang="el-GR" sz="7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Άωρα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Σωμάτια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Έγκλειστα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Κενοτόπια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Βλάστες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Λευχαιμοειδής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αντίδραση</a:t>
            </a:r>
          </a:p>
          <a:p>
            <a:pPr>
              <a:lnSpc>
                <a:spcPct val="170000"/>
              </a:lnSpc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Μορφολογικές διαταραχές των λεμφοκυττάρων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Άτυπα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Πλασματοκυτταροειδή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Λεμβοβλάστες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Αντιδραστικά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Με κοκκίωση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Κύτταρα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Sezary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Τριχωτά κύτταρα</a:t>
            </a:r>
            <a:endParaRPr lang="en-GB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35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BCDD-F2ED-557B-FE2C-A884056A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588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Προσέγγιση αρρώστου με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4F76-C612-33DE-A2BD-7CF7F474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08920" cy="4413552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Θα πρέπει να λαμβάνονται υπόψιν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Σωματική άσκηση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Κάπνισμα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Φαρμακευτική αγωγή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Φλεγμονή σε εξέλιξη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Διερεύνηση κακοήθειας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Κλινική εικόνα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- κλινική εξέταση σπληνομεγαλία,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εξανθημα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λεμφαδενοπάθεια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7200" u="sng" dirty="0">
                <a:latin typeface="Arial" panose="020B0604020202020204" pitchFamily="34" charset="0"/>
                <a:cs typeface="Arial" panose="020B0604020202020204" pitchFamily="34" charset="0"/>
              </a:rPr>
              <a:t>Θα πρέπει να γίνεται </a:t>
            </a: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μελέτη του επιχρίσματος αίματος, όλα τα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συνοδά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χαρακτηριστικά από τις επιμέρους κυτταρικές σειρές</a:t>
            </a:r>
          </a:p>
          <a:p>
            <a:pPr>
              <a:lnSpc>
                <a:spcPct val="120000"/>
              </a:lnSpc>
            </a:pP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Αναοσοφαινοτυπικά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χαρακτηρικτικά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λευκοκυτάρων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Μοριακά χαρακτηριστικά των λευκοκυττάρων</a:t>
            </a:r>
          </a:p>
          <a:p>
            <a:pPr>
              <a:lnSpc>
                <a:spcPct val="120000"/>
              </a:lnSpc>
            </a:pPr>
            <a:r>
              <a:rPr lang="el-GR" sz="7200" dirty="0" err="1">
                <a:latin typeface="Arial" panose="020B0604020202020204" pitchFamily="34" charset="0"/>
                <a:cs typeface="Arial" panose="020B0604020202020204" pitchFamily="34" charset="0"/>
              </a:rPr>
              <a:t>Π.χ</a:t>
            </a:r>
            <a:r>
              <a:rPr lang="el-GR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bcr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abl</a:t>
            </a:r>
            <a:endParaRPr lang="el-G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4D8A9-893F-5514-3938-48BF95B0F7DA}"/>
              </a:ext>
            </a:extLst>
          </p:cNvPr>
          <p:cNvSpPr txBox="1"/>
          <p:nvPr/>
        </p:nvSpPr>
        <p:spPr>
          <a:xfrm>
            <a:off x="2363180" y="5920732"/>
            <a:ext cx="828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Υποξείες</a:t>
            </a:r>
            <a:r>
              <a:rPr lang="el-G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αιτίες όπως η φυματίωση, όταν δεν υπάρχει άλλο σαφές αίτιο </a:t>
            </a:r>
            <a:r>
              <a:rPr lang="el-GR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λευκοκυττάρωσης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0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2AA3-503A-37A2-A2C7-3DE29872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Προσέγγιση ατόμου με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E34B-7F6F-3641-533F-C2BC1592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49829"/>
            <a:ext cx="10700656" cy="4985657"/>
          </a:xfrm>
        </p:spPr>
        <p:txBody>
          <a:bodyPr numCol="3">
            <a:normAutofit/>
          </a:bodyPr>
          <a:lstStyle/>
          <a:p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Λήψη ιστορικού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Φάρμακα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Ακτινοβολία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Κυτταροστατικά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Βρίσκεται σε λοίμωξη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Υποκείμενα νοσήματα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Επαφή με τοξικά προϊόντα πχ εντομοκτόνα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Κάνει συχνά λοιμώξεις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Οικογενειακό ιστορικό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Κυκλική φάση συμπτωμάτων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Υποκείμενη αιματολογική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νόσος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Κλινική εξέταση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Διόγκωση λεμφαδένων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Διόγκωση ήπατος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Διόγκωση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σπληνός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Ευρήματα αιμορραγικής διάθεσης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Ευρήματα υποκείμενων νοσημάτων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Ευρήματα λοίμωξης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Εργαστηριακός έλεγχος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Γενική αίματος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Επίχρισμα αίματος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Οστεομυελική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Βιοψία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Ανοσολογικός έλεγχος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Ορολογικός έλεγχος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Βιοχημικός έλεγχος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93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D6CD-9512-C1C8-EEC4-7696A0C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255" y="637754"/>
            <a:ext cx="10058400" cy="70230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CD4F-5E59-04F6-8E1A-5E828806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5734"/>
            <a:ext cx="10058400" cy="402336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Ασθενής 66 ετών άρρεν προσέρχεται στα ΤΕΠ του νοσοκομείου με δύσπνοια,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δεκατική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πυρετική κίνηση από 3 ημέρου, ως διακομιδή από περιφερικό επαρχιακό νοσοκομείο όπου νοσηλευόταν από ένα 24ώρο για τα ανωτέρω συμπτώματα. </a:t>
            </a: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Από το ατομικό ιστορικό είναι βαρύς καπνιστής, δε λαμβάνει συστηματική φαρμακευτική αγωγή. Στο επάγγελμα είναι έμπορος. </a:t>
            </a: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εξετάσεις που φέρει μαζί του από το άλλο νοσοκομείο είναι μια ακτινογραφία θώρακος με διάσπαρτα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πυκνοδοατελεκτασιακά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στοιχεία, μια γενική αίματος με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WBC 18710/</a:t>
            </a:r>
            <a:r>
              <a:rPr lang="el-GR" sz="1800" u="sng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NEU 93.3%, Lymph 3.2%, PLT 170000/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l, Hb 11.8 g/dl, MCV 119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CRP 106 mg/dl. 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51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03B3-3C84-897E-FF39-9E612BE4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834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Case 2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E5DD-A633-A381-E16A-71D67D25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Ασθενής 79 </a:t>
            </a:r>
            <a:r>
              <a:rPr lang="el-GR" sz="1800">
                <a:latin typeface="Arial" panose="020B0604020202020204" pitchFamily="34" charset="0"/>
                <a:cs typeface="Arial" panose="020B0604020202020204" pitchFamily="34" charset="0"/>
              </a:rPr>
              <a:t>ετών θήλυ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προσέρχεται στα ΤΕΠ του νοσοκομείου με εμπύρετο. Αναφέρει ιστορικό λοίμωξης του αναπνευστικού προ μηνός όπου έλαβε διαβαθμισμένα σχήματα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αντιβιωτικών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Τελικά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απυρέτησε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λινεζολίδη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 Από το λοιπό αναμνηστικό αναφέρει καρκίνο μαστού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διαγνωσμένο από διετία για το οποίο λαμβάνει ορμονοθεραπεία. Δεν έχει υποβληθεί ποτέ σε συστηματική χημειοθεραπεία ή ακτινοβολία. Από την γενική αίματος έχει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WBC 110/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l, NEU 8%, Hb 9,6 g/dl, MCV 97,8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PLT 3000/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Από τον βιοχημικό έλεγχο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Κρεατινίνη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1,26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ουρία 127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CRP 114 mg/l,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δεν έχει διαταραχή της ηπατικής βιοχημείας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D106-840D-55CA-5F1C-FC6D1A31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3259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Κάθαρση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ουδετεροφίλων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065586-D957-9163-7DA9-A63F10C61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4542" y="1524567"/>
            <a:ext cx="11059886" cy="449354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ομοιόσταση των ουδετερόφιλων στο αίμα καθορίζεται, εν μέρει, από τον ρυθμό κάθαρσης από την κυκλοφορία.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Μόλις απελευθερωθούν στην κυκλοφορία, τα ουδετερόφιλα πιστεύεται ότι έχουν σύντομο  χρόνο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ημιζωής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μόνο 5 έως 6 ωρών.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Ωστόσο, οι πιο πρόσφατες μελέτες δείχνουν ότι ορισμένα ουδετερόφιλα μπορεί να επιμείνουν στην κυκλοφορία για έως και 5 έως 6 ημέρες.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Τα ουδετερόφιλα απομακρύνονται κυρίως στο ήπαρ, τον σπλήνα ή τον μυελό των οστών, όπου τα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αποπτωτικά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ή γερασμένα ουδετερόφιλα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φαγοκυτταρώνονται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από </a:t>
            </a:r>
            <a:r>
              <a:rPr kumimoji="0" lang="el-GR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μακροφάγα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B4CBA-07C6-8EA2-20DE-8C184949E111}"/>
              </a:ext>
            </a:extLst>
          </p:cNvPr>
          <p:cNvSpPr txBox="1"/>
          <p:nvPr/>
        </p:nvSpPr>
        <p:spPr>
          <a:xfrm>
            <a:off x="10730205" y="642087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Ashap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9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A8E9-A38D-32C6-F436-DADA9ED9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57" y="-57441"/>
            <a:ext cx="10906328" cy="1079398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Απομάκρυνση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ουδετεροφίλων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από την κυκλοφορία και τους ιστούς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1338-B386-359B-8CD4-478C35B4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434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47864-48B0-A68D-398D-38A53D6CEFFF}"/>
              </a:ext>
            </a:extLst>
          </p:cNvPr>
          <p:cNvSpPr txBox="1"/>
          <p:nvPr/>
        </p:nvSpPr>
        <p:spPr>
          <a:xfrm>
            <a:off x="10604477" y="649219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Ashap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62FC54-643D-EC56-9BA4-59813558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57" y="1381380"/>
            <a:ext cx="11069514" cy="49090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Τα ουδετερόφιλα στην κυκλοφορία συνδέονται χαλαρά και στη συνέχεια προσκολλώνται στο αγγειακό ενδοθήλιο ως απόκριση στην τοπική παραγωγή φλεγμονωδών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κυτταροκινών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χημειοκινών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μια διαδικασία που ονομάζεται περιθωριοποίηση.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Φυσιολογικά, περίπου τα μισά από τα ουδετερόφιλα στην κυκλοφορία βρίσκονται σε αυτή την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περιθοριακή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δεξαμενή.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Σελεκτίνες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μεσολαβούν κύλιση ουδετερόφιλων κατά μήκος του ενδοθηλίου, και οι β2-ιντεγκρίνες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μεσολαβούν 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στη σταθερή προσκόλληση και στην αγγειακή μετανάστευση.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el-GR" altLang="en-US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Πράγματι, ανεπάρκεια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προσδεμάτων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altLang="en-US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σελεκτίνης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ή β2-ιντεγκρινών προκαλούν ανεπάρκεια προσκόλλησης λευκοκυττάρων.</a:t>
            </a:r>
            <a:r>
              <a:rPr kumimoji="0" lang="el-G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73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583C-7F10-1473-A070-B9427EFA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459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Σχηματική απεικόνιση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86665-CC0A-BFD3-83DD-60B0CB46D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751" y="1846263"/>
            <a:ext cx="5858823" cy="40227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C3493-802D-A21B-0A70-613CC5A7E50C}"/>
              </a:ext>
            </a:extLst>
          </p:cNvPr>
          <p:cNvSpPr txBox="1"/>
          <p:nvPr/>
        </p:nvSpPr>
        <p:spPr>
          <a:xfrm>
            <a:off x="10484734" y="649287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Ashap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8203-FDBA-94D2-89AB-AE9F4FDE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-125446"/>
            <a:ext cx="10515600" cy="791871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Γενικά στοιχεία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A0EF-C6D5-565F-9624-101561D8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775995"/>
            <a:ext cx="10515600" cy="56046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θεωρούμε την αύξηση του αριθμού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κυκλοφορουρόντων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λευκών αιμοσφαιρίων στο περιφερικό αίμα σε τιμές πάνω από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12x10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 /l.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Λευκοπενία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θεωρούμε τη μείωση του αριθμού των λευκών αιμοσφαιρίων στο περιφερικό αίμα σε τιμές κάτω από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4x10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 /l.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ονομάζουμε την αύξηση του αριθμού των πολυμορφοπύρηνων και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ραβδοπύρηνων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σε τιμές που ξεπερνούν τις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7-8x10 9 /l.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Μυελαιμία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ή στροφή προς τα αριστερά της κοκκιώδους σειράς είναι η δίοδος και κυκλοφορία στο περιφερικό αίμα άωρων κυττάρων της.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ονομάζουμε την ελάττωση του αριθμού των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κυκλοφορούντων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πολυμορφοπύρηνων στο περιφερικό αίμα σε τιμές μικρότερες των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1.5x10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9 /l.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βαριές και συνήθως οξείες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ουδετεροπενίες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με αριθμό πολυμορφοπύρηνων κάτω από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300/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ονομάζονται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ακοκκιοκυταραιμίες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9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DD6C-59AB-649C-C89B-CA40DB25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72474"/>
            <a:ext cx="10515600" cy="1081120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Διαταραχές του αριθμού των λευκών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C2120-1DE3-5DCD-12AD-1F8EFC36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1" y="1785257"/>
            <a:ext cx="8893630" cy="460465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Ουδετεροφιλία 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Μονοκυττάρωση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Βασεόφιλη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Ηωσινόφιλη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λευκοκυττάρωση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Στροφή προς τα αριστερά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Λεμφοκυττάρωση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Λευκοπενία</a:t>
            </a: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Ουδετεροπενία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Μονοπενία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Λεμφοπενία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3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77AF4-943A-4A13-644C-776BAA0D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86"/>
            <a:ext cx="6585857" cy="15784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Ποσοτικές διαταραχές- αύξηση των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κυκλοφορούντων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λευκών</a:t>
            </a:r>
            <a:endParaRPr lang="en-GB" sz="2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1F1460-0D5C-E1BF-5469-2A6C82172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483" y="2167890"/>
            <a:ext cx="4190773" cy="377570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68977A-309A-7254-4590-DCD1DEEF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863" y="188014"/>
            <a:ext cx="3248025" cy="2686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E2AFC-EB2A-04F4-0E16-F22C4B4FA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63" y="3267074"/>
            <a:ext cx="3248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3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6B89-2AFF-E972-709D-D5A0F4EB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>
            <a:normAutofit/>
          </a:bodyPr>
          <a:lstStyle/>
          <a:p>
            <a:pPr algn="ctr"/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Πολυμορφοπυρήνωση-Παθογενετικοί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μηχανισμοί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FD7BD4-C0FC-E218-0A48-A180B5843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06890"/>
              </p:ext>
            </p:extLst>
          </p:nvPr>
        </p:nvGraphicFramePr>
        <p:xfrm>
          <a:off x="634482" y="1685698"/>
          <a:ext cx="10991461" cy="517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059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1515</TotalTime>
  <Words>1407</Words>
  <Application>Microsoft Office PowerPoint</Application>
  <PresentationFormat>Widescreen</PresentationFormat>
  <Paragraphs>384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Retrospect</vt:lpstr>
      <vt:lpstr>Διαφορική Διάγνωση Λευκοπενίας και Λευκοκυττάρωσης</vt:lpstr>
      <vt:lpstr>Παραγωγή ουδετεροφίλων </vt:lpstr>
      <vt:lpstr>Κάθαρση ουδετεροφίλων</vt:lpstr>
      <vt:lpstr>Απομάκρυνση ουδετεροφίλων από την κυκλοφορία και τους ιστούς</vt:lpstr>
      <vt:lpstr>Σχηματική απεικόνιση</vt:lpstr>
      <vt:lpstr>Γενικά στοιχεία</vt:lpstr>
      <vt:lpstr>Διαταραχές του αριθμού των λευκών</vt:lpstr>
      <vt:lpstr>Ποσοτικές διαταραχές- αύξηση των κυκλοφορούντων λευκών</vt:lpstr>
      <vt:lpstr>Πολυμορφοπυρήνωση-Παθογενετικοί μηχανισμοί</vt:lpstr>
      <vt:lpstr>Πολυμορφοπυρήνωση &gt; 7500/μl</vt:lpstr>
      <vt:lpstr>Πολυμορφοπυρήνωση &gt; 7500/μl</vt:lpstr>
      <vt:lpstr>Λεμφοκυττάρωση &gt; 4000/μl</vt:lpstr>
      <vt:lpstr>Μονοκυττάρωση</vt:lpstr>
      <vt:lpstr>Βασεοφιλία                       </vt:lpstr>
      <vt:lpstr>Ηωσινοφιλία &gt; 400/μl</vt:lpstr>
      <vt:lpstr>Ποσοτικές διαταραχές- μείωση των κυκλοφορούντων λευκών</vt:lpstr>
      <vt:lpstr>Ουδετεροπενία-Παθογενετικοί μηχανισμοί</vt:lpstr>
      <vt:lpstr>Ουδετεροπενία-Μειωμένη παραγωγή</vt:lpstr>
      <vt:lpstr>Ουδετεροπενία-Αυξημένη καταστροφή/χρησιμοποίηση/συνάθροιση</vt:lpstr>
      <vt:lpstr>Ουδετεροπενία-Αυξημένη περιθωριοποίηση </vt:lpstr>
      <vt:lpstr>Λεμφοπενία</vt:lpstr>
      <vt:lpstr>Μονοκυτταροπενία</vt:lpstr>
      <vt:lpstr>Ποιοτικές διαταραχές</vt:lpstr>
      <vt:lpstr>Προσέγγιση αρρώστου με λευκοκυττάρωση</vt:lpstr>
      <vt:lpstr>Προσέγγιση ατόμου με ουδετεροπενία</vt:lpstr>
      <vt:lpstr>Case 1</vt:lpstr>
      <vt:lpstr>Case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Efstathios</dc:creator>
  <cp:lastModifiedBy>Efstathios</cp:lastModifiedBy>
  <cp:revision>105</cp:revision>
  <dcterms:created xsi:type="dcterms:W3CDTF">2023-09-07T19:55:18Z</dcterms:created>
  <dcterms:modified xsi:type="dcterms:W3CDTF">2023-09-26T15:37:09Z</dcterms:modified>
</cp:coreProperties>
</file>