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57"/>
  </p:notesMasterIdLst>
  <p:sldIdLst>
    <p:sldId id="256" r:id="rId2"/>
    <p:sldId id="297" r:id="rId3"/>
    <p:sldId id="434" r:id="rId4"/>
    <p:sldId id="298" r:id="rId5"/>
    <p:sldId id="329" r:id="rId6"/>
    <p:sldId id="334" r:id="rId7"/>
    <p:sldId id="299" r:id="rId8"/>
    <p:sldId id="300" r:id="rId9"/>
    <p:sldId id="430" r:id="rId10"/>
    <p:sldId id="439" r:id="rId11"/>
    <p:sldId id="301" r:id="rId12"/>
    <p:sldId id="440" r:id="rId13"/>
    <p:sldId id="302" r:id="rId14"/>
    <p:sldId id="304" r:id="rId15"/>
    <p:sldId id="305" r:id="rId16"/>
    <p:sldId id="306" r:id="rId17"/>
    <p:sldId id="307" r:id="rId18"/>
    <p:sldId id="435" r:id="rId19"/>
    <p:sldId id="405" r:id="rId20"/>
    <p:sldId id="406" r:id="rId21"/>
    <p:sldId id="308" r:id="rId22"/>
    <p:sldId id="399" r:id="rId23"/>
    <p:sldId id="437" r:id="rId24"/>
    <p:sldId id="407" r:id="rId25"/>
    <p:sldId id="408" r:id="rId26"/>
    <p:sldId id="402" r:id="rId27"/>
    <p:sldId id="403" r:id="rId28"/>
    <p:sldId id="400" r:id="rId29"/>
    <p:sldId id="438" r:id="rId30"/>
    <p:sldId id="409" r:id="rId31"/>
    <p:sldId id="404" r:id="rId32"/>
    <p:sldId id="411" r:id="rId33"/>
    <p:sldId id="432" r:id="rId34"/>
    <p:sldId id="433" r:id="rId35"/>
    <p:sldId id="412" r:id="rId36"/>
    <p:sldId id="413" r:id="rId37"/>
    <p:sldId id="414" r:id="rId38"/>
    <p:sldId id="416" r:id="rId39"/>
    <p:sldId id="417" r:id="rId40"/>
    <p:sldId id="420" r:id="rId41"/>
    <p:sldId id="421" r:id="rId42"/>
    <p:sldId id="419" r:id="rId43"/>
    <p:sldId id="428" r:id="rId44"/>
    <p:sldId id="418" r:id="rId45"/>
    <p:sldId id="424" r:id="rId46"/>
    <p:sldId id="415" r:id="rId47"/>
    <p:sldId id="393" r:id="rId48"/>
    <p:sldId id="396" r:id="rId49"/>
    <p:sldId id="422" r:id="rId50"/>
    <p:sldId id="427" r:id="rId51"/>
    <p:sldId id="423" r:id="rId52"/>
    <p:sldId id="425" r:id="rId53"/>
    <p:sldId id="431" r:id="rId54"/>
    <p:sldId id="429" r:id="rId55"/>
    <p:sldId id="426" r:id="rId56"/>
  </p:sldIdLst>
  <p:sldSz cx="9144000" cy="5143500" type="screen16x9"/>
  <p:notesSz cx="6858000" cy="9144000"/>
  <p:embeddedFontLst>
    <p:embeddedFont>
      <p:font typeface="Hind Vadodara Light" panose="02000000000000000000" pitchFamily="2" charset="0"/>
      <p:regular r:id="rId58"/>
    </p:embeddedFont>
    <p:embeddedFont>
      <p:font typeface="Kantumruy Pro" panose="020B0604020202020204" charset="0"/>
      <p:regular r:id="rId59"/>
      <p:bold r:id="rId60"/>
      <p:italic r:id="rId61"/>
      <p:boldItalic r:id="rId62"/>
    </p:embeddedFont>
    <p:embeddedFont>
      <p:font typeface="Montserrat ExtraBold" panose="00000900000000000000" pitchFamily="2" charset="0"/>
      <p:bold r:id="rId63"/>
      <p:boldItalic r:id="rId64"/>
    </p:embeddedFont>
    <p:embeddedFont>
      <p:font typeface="Montserrat SemiBold" panose="00000700000000000000" pitchFamily="2" charset="0"/>
      <p:regular r:id="rId65"/>
      <p:bold r:id="rId66"/>
      <p:italic r:id="rId67"/>
      <p:boldItalic r:id="rId68"/>
    </p:embeddedFont>
    <p:embeddedFont>
      <p:font typeface="Raleway" pitchFamily="2" charset="0"/>
      <p:regular r:id="rId69"/>
      <p:bold r:id="rId70"/>
      <p:italic r:id="rId71"/>
      <p:boldItalic r:id="rId72"/>
    </p:embeddedFont>
    <p:embeddedFont>
      <p:font typeface="Roboto Condensed Light" panose="02000000000000000000" pitchFamily="2" charset="0"/>
      <p:regular r:id="rId73"/>
      <p:italic r:id="rId74"/>
    </p:embeddedFont>
    <p:embeddedFont>
      <p:font typeface="Teko Light" panose="020B0604020202020204" charset="0"/>
      <p:regular r:id="rId75"/>
      <p:bold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6CFED2-EA2B-4FBB-9963-2E42AB812496}">
  <a:tblStyle styleId="{F16CFED2-EA2B-4FBB-9963-2E42AB81249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8FA96B-2081-4ED3-931C-4D8E9470012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0"/>
  </p:normalViewPr>
  <p:slideViewPr>
    <p:cSldViewPr snapToGrid="0">
      <p:cViewPr varScale="1">
        <p:scale>
          <a:sx n="100" d="100"/>
          <a:sy n="100" d="100"/>
        </p:scale>
        <p:origin x="73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14.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558ef832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558ef832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4532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7359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811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6939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4997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382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6669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014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4817FF93-C87B-2600-45B5-CBBBB34CE0EE}"/>
            </a:ext>
          </a:extLst>
        </p:cNvPr>
        <p:cNvGrpSpPr/>
        <p:nvPr/>
      </p:nvGrpSpPr>
      <p:grpSpPr>
        <a:xfrm>
          <a:off x="0" y="0"/>
          <a:ext cx="0" cy="0"/>
          <a:chOff x="0" y="0"/>
          <a:chExt cx="0" cy="0"/>
        </a:xfrm>
      </p:grpSpPr>
      <p:sp>
        <p:nvSpPr>
          <p:cNvPr id="132" name="Google Shape;132;g63da1a4385_0_16383:notes">
            <a:extLst>
              <a:ext uri="{FF2B5EF4-FFF2-40B4-BE49-F238E27FC236}">
                <a16:creationId xmlns:a16="http://schemas.microsoft.com/office/drawing/2014/main" id="{90DB0117-5221-321C-3760-785036016D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a:extLst>
              <a:ext uri="{FF2B5EF4-FFF2-40B4-BE49-F238E27FC236}">
                <a16:creationId xmlns:a16="http://schemas.microsoft.com/office/drawing/2014/main" id="{67D84D15-F5AD-3520-7358-2D1F318A8A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273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8486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4434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3da1a4385_0_16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Pathophysiological features of acute hemolytic transfusion reactions. Immunologic  incompatibility between donor and recipient results in foreign blood-group antigen recognition and binding by circulating IgM, activating terminal complement and leading to formation of the membrane attack com-</a:t>
            </a:r>
          </a:p>
          <a:p>
            <a:pPr marL="0" lvl="0" indent="0" algn="l" rtl="0">
              <a:spcBef>
                <a:spcPts val="0"/>
              </a:spcBef>
              <a:spcAft>
                <a:spcPts val="0"/>
              </a:spcAft>
              <a:buNone/>
            </a:pPr>
            <a:r>
              <a:rPr lang="en-US" dirty="0"/>
              <a:t>plex (MAC). The MAC destroys red-cell membranes, releasing free hemoglobin (Hb) into the intravascular space, which results in end-organ damage, </a:t>
            </a:r>
            <a:r>
              <a:rPr lang="en-US" dirty="0" err="1"/>
              <a:t>includingacute</a:t>
            </a:r>
            <a:r>
              <a:rPr lang="en-US" dirty="0"/>
              <a:t> tubular necrosis and renal failure. Early complement components cause endothelial damage and increased capillary permeability through activation of mast cells, polymorphonuclear cells, monocytes, and endothelial cells, which release cytokines and interleukins. </a:t>
            </a:r>
          </a:p>
          <a:p>
            <a:pPr marL="0" lvl="0" indent="0" algn="l" rtl="0">
              <a:spcBef>
                <a:spcPts val="0"/>
              </a:spcBef>
              <a:spcAft>
                <a:spcPts val="0"/>
              </a:spcAft>
              <a:buNone/>
            </a:pPr>
            <a:r>
              <a:rPr lang="en-US" dirty="0"/>
              <a:t>DIC denotes disseminated intravascular coagulation, and TNF-</a:t>
            </a:r>
            <a:r>
              <a:rPr lang="el-GR" dirty="0"/>
              <a:t>α </a:t>
            </a:r>
            <a:r>
              <a:rPr lang="en-US" dirty="0"/>
              <a:t>tumor necrosis factor </a:t>
            </a:r>
            <a:r>
              <a:rPr lang="el-GR" dirty="0"/>
              <a:t>α.</a:t>
            </a:r>
            <a:endParaRPr dirty="0"/>
          </a:p>
        </p:txBody>
      </p:sp>
    </p:spTree>
    <p:extLst>
      <p:ext uri="{BB962C8B-B14F-4D97-AF65-F5344CB8AC3E}">
        <p14:creationId xmlns:p14="http://schemas.microsoft.com/office/powerpoint/2010/main" val="1889692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2437146E-C781-CDEF-B9BD-195EDA302891}"/>
            </a:ext>
          </a:extLst>
        </p:cNvPr>
        <p:cNvGrpSpPr/>
        <p:nvPr/>
      </p:nvGrpSpPr>
      <p:grpSpPr>
        <a:xfrm>
          <a:off x="0" y="0"/>
          <a:ext cx="0" cy="0"/>
          <a:chOff x="0" y="0"/>
          <a:chExt cx="0" cy="0"/>
        </a:xfrm>
      </p:grpSpPr>
      <p:sp>
        <p:nvSpPr>
          <p:cNvPr id="132" name="Google Shape;132;g63da1a4385_0_16383:notes">
            <a:extLst>
              <a:ext uri="{FF2B5EF4-FFF2-40B4-BE49-F238E27FC236}">
                <a16:creationId xmlns:a16="http://schemas.microsoft.com/office/drawing/2014/main" id="{B07CC1B3-0435-3A21-FAB6-512A266834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3da1a4385_0_16383:notes">
            <a:extLst>
              <a:ext uri="{FF2B5EF4-FFF2-40B4-BE49-F238E27FC236}">
                <a16:creationId xmlns:a16="http://schemas.microsoft.com/office/drawing/2014/main" id="{D969E15D-F88C-D045-29B1-9D6EFF197C7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Pathophysiological features of acute hemolytic transfusion reactions. Immunologic  incompatibility between donor and recipient results in foreign blood-group antigen recognition and binding by circulating IgM, activating terminal complement and leading to formation of the membrane attack com-</a:t>
            </a:r>
          </a:p>
          <a:p>
            <a:pPr marL="0" lvl="0" indent="0" algn="l" rtl="0">
              <a:spcBef>
                <a:spcPts val="0"/>
              </a:spcBef>
              <a:spcAft>
                <a:spcPts val="0"/>
              </a:spcAft>
              <a:buNone/>
            </a:pPr>
            <a:r>
              <a:rPr lang="en-US" dirty="0"/>
              <a:t>plex (MAC). The MAC destroys red-cell membranes, releasing free hemoglobin (Hb) into the intravascular space, which results in end-organ damage, </a:t>
            </a:r>
            <a:r>
              <a:rPr lang="en-US" dirty="0" err="1"/>
              <a:t>includingacute</a:t>
            </a:r>
            <a:r>
              <a:rPr lang="en-US" dirty="0"/>
              <a:t> tubular necrosis and renal failure. Early complement components cause endothelial damage and increased capillary permeability through activation of mast cells, polymorphonuclear cells, monocytes, and endothelial cells, which release cytokines and interleukins. </a:t>
            </a:r>
          </a:p>
          <a:p>
            <a:pPr marL="0" lvl="0" indent="0" algn="l" rtl="0">
              <a:spcBef>
                <a:spcPts val="0"/>
              </a:spcBef>
              <a:spcAft>
                <a:spcPts val="0"/>
              </a:spcAft>
              <a:buNone/>
            </a:pPr>
            <a:r>
              <a:rPr lang="en-US" dirty="0"/>
              <a:t>DIC denotes disseminated intravascular coagulation, and TNF-</a:t>
            </a:r>
            <a:r>
              <a:rPr lang="el-GR" dirty="0"/>
              <a:t>α </a:t>
            </a:r>
            <a:r>
              <a:rPr lang="en-US" dirty="0"/>
              <a:t>tumor necrosis factor </a:t>
            </a:r>
            <a:r>
              <a:rPr lang="el-GR" dirty="0"/>
              <a:t>α.</a:t>
            </a:r>
            <a:endParaRPr dirty="0"/>
          </a:p>
        </p:txBody>
      </p:sp>
    </p:spTree>
    <p:extLst>
      <p:ext uri="{BB962C8B-B14F-4D97-AF65-F5344CB8AC3E}">
        <p14:creationId xmlns:p14="http://schemas.microsoft.com/office/powerpoint/2010/main" val="3567148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46159" y="1369700"/>
            <a:ext cx="5852100" cy="1706700"/>
          </a:xfrm>
          <a:prstGeom prst="rect">
            <a:avLst/>
          </a:prstGeom>
          <a:noFill/>
        </p:spPr>
        <p:txBody>
          <a:bodyPr spcFirstLastPara="1" wrap="square" lIns="91425" tIns="91425" rIns="91425" bIns="91425" anchor="t" anchorCtr="0">
            <a:noAutofit/>
          </a:bodyPr>
          <a:lstStyle>
            <a:lvl1pPr lvl="0">
              <a:spcBef>
                <a:spcPts val="0"/>
              </a:spcBef>
              <a:spcAft>
                <a:spcPts val="0"/>
              </a:spcAft>
              <a:buSzPts val="4500"/>
              <a:buFont typeface="Loved by the King"/>
              <a:buNone/>
              <a:defRPr sz="5700"/>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10" name="Google Shape;10;p2"/>
          <p:cNvSpPr txBox="1">
            <a:spLocks noGrp="1"/>
          </p:cNvSpPr>
          <p:nvPr>
            <p:ph type="subTitle" idx="1"/>
          </p:nvPr>
        </p:nvSpPr>
        <p:spPr>
          <a:xfrm>
            <a:off x="1644300" y="3316600"/>
            <a:ext cx="5855400" cy="457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1200"/>
              <a:buNone/>
              <a:defRPr sz="16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cxnSp>
        <p:nvCxnSpPr>
          <p:cNvPr id="11" name="Google Shape;11;p2"/>
          <p:cNvCxnSpPr/>
          <p:nvPr/>
        </p:nvCxnSpPr>
        <p:spPr>
          <a:xfrm>
            <a:off x="1185900" y="4872475"/>
            <a:ext cx="6772200" cy="0"/>
          </a:xfrm>
          <a:prstGeom prst="straightConnector1">
            <a:avLst/>
          </a:prstGeom>
          <a:noFill/>
          <a:ln w="9525" cap="flat" cmpd="sng">
            <a:solidFill>
              <a:schemeClr val="lt1"/>
            </a:solidFill>
            <a:prstDash val="solid"/>
            <a:round/>
            <a:headEnd type="none" w="med" len="med"/>
            <a:tailEnd type="none" w="med" len="med"/>
          </a:ln>
        </p:spPr>
      </p:cxnSp>
      <p:sp>
        <p:nvSpPr>
          <p:cNvPr id="12" name="Google Shape;12;p2"/>
          <p:cNvSpPr/>
          <p:nvPr/>
        </p:nvSpPr>
        <p:spPr>
          <a:xfrm>
            <a:off x="-1075475" y="0"/>
            <a:ext cx="1706700" cy="1706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13" name="Google Shape;13;p2"/>
          <p:cNvSpPr/>
          <p:nvPr/>
        </p:nvSpPr>
        <p:spPr>
          <a:xfrm>
            <a:off x="8506975" y="444250"/>
            <a:ext cx="4542600" cy="45426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14" name="Google Shape;14;p2"/>
          <p:cNvSpPr/>
          <p:nvPr/>
        </p:nvSpPr>
        <p:spPr>
          <a:xfrm>
            <a:off x="-737074" y="4269483"/>
            <a:ext cx="1368300" cy="13683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grpSp>
        <p:nvGrpSpPr>
          <p:cNvPr id="15" name="Google Shape;15;p2"/>
          <p:cNvGrpSpPr/>
          <p:nvPr/>
        </p:nvGrpSpPr>
        <p:grpSpPr>
          <a:xfrm>
            <a:off x="269838" y="186153"/>
            <a:ext cx="8604943" cy="4424301"/>
            <a:chOff x="269838" y="186153"/>
            <a:chExt cx="8604943" cy="4424301"/>
          </a:xfrm>
        </p:grpSpPr>
        <p:grpSp>
          <p:nvGrpSpPr>
            <p:cNvPr id="16" name="Google Shape;16;p2"/>
            <p:cNvGrpSpPr/>
            <p:nvPr/>
          </p:nvGrpSpPr>
          <p:grpSpPr>
            <a:xfrm>
              <a:off x="269838" y="186153"/>
              <a:ext cx="653059" cy="889489"/>
              <a:chOff x="219050" y="147200"/>
              <a:chExt cx="823945" cy="1122100"/>
            </a:xfrm>
          </p:grpSpPr>
          <p:pic>
            <p:nvPicPr>
              <p:cNvPr id="17" name="Google Shape;17;p2"/>
              <p:cNvPicPr preferRelativeResize="0"/>
              <p:nvPr/>
            </p:nvPicPr>
            <p:blipFill>
              <a:blip r:embed="rId2">
                <a:alphaModFix/>
              </a:blip>
              <a:stretch>
                <a:fillRect/>
              </a:stretch>
            </p:blipFill>
            <p:spPr>
              <a:xfrm>
                <a:off x="219050" y="315875"/>
                <a:ext cx="494175" cy="409869"/>
              </a:xfrm>
              <a:prstGeom prst="rect">
                <a:avLst/>
              </a:prstGeom>
              <a:noFill/>
              <a:ln>
                <a:noFill/>
              </a:ln>
            </p:spPr>
          </p:pic>
          <p:pic>
            <p:nvPicPr>
              <p:cNvPr id="18" name="Google Shape;18;p2"/>
              <p:cNvPicPr preferRelativeResize="0"/>
              <p:nvPr/>
            </p:nvPicPr>
            <p:blipFill>
              <a:blip r:embed="rId2">
                <a:alphaModFix/>
              </a:blip>
              <a:stretch>
                <a:fillRect/>
              </a:stretch>
            </p:blipFill>
            <p:spPr>
              <a:xfrm rot="-5400000">
                <a:off x="817621" y="168225"/>
                <a:ext cx="246400" cy="204350"/>
              </a:xfrm>
              <a:prstGeom prst="rect">
                <a:avLst/>
              </a:prstGeom>
              <a:noFill/>
              <a:ln>
                <a:noFill/>
              </a:ln>
            </p:spPr>
          </p:pic>
          <p:pic>
            <p:nvPicPr>
              <p:cNvPr id="19" name="Google Shape;19;p2"/>
              <p:cNvPicPr preferRelativeResize="0"/>
              <p:nvPr/>
            </p:nvPicPr>
            <p:blipFill>
              <a:blip r:embed="rId2">
                <a:alphaModFix/>
              </a:blip>
              <a:stretch>
                <a:fillRect/>
              </a:stretch>
            </p:blipFill>
            <p:spPr>
              <a:xfrm rot="5400000">
                <a:off x="185138" y="826688"/>
                <a:ext cx="397601" cy="329775"/>
              </a:xfrm>
              <a:prstGeom prst="rect">
                <a:avLst/>
              </a:prstGeom>
              <a:noFill/>
              <a:ln>
                <a:noFill/>
              </a:ln>
            </p:spPr>
          </p:pic>
          <p:pic>
            <p:nvPicPr>
              <p:cNvPr id="20" name="Google Shape;20;p2"/>
              <p:cNvPicPr preferRelativeResize="0"/>
              <p:nvPr/>
            </p:nvPicPr>
            <p:blipFill>
              <a:blip r:embed="rId2">
                <a:alphaModFix/>
              </a:blip>
              <a:stretch>
                <a:fillRect/>
              </a:stretch>
            </p:blipFill>
            <p:spPr>
              <a:xfrm rot="-5400000">
                <a:off x="679300" y="905613"/>
                <a:ext cx="397601" cy="329775"/>
              </a:xfrm>
              <a:prstGeom prst="rect">
                <a:avLst/>
              </a:prstGeom>
              <a:noFill/>
              <a:ln>
                <a:noFill/>
              </a:ln>
            </p:spPr>
          </p:pic>
        </p:grpSp>
        <p:grpSp>
          <p:nvGrpSpPr>
            <p:cNvPr id="21" name="Google Shape;21;p2"/>
            <p:cNvGrpSpPr/>
            <p:nvPr/>
          </p:nvGrpSpPr>
          <p:grpSpPr>
            <a:xfrm>
              <a:off x="8237425" y="3868819"/>
              <a:ext cx="637357" cy="741636"/>
              <a:chOff x="8237425" y="3868819"/>
              <a:chExt cx="637357" cy="741636"/>
            </a:xfrm>
          </p:grpSpPr>
          <p:pic>
            <p:nvPicPr>
              <p:cNvPr id="22" name="Google Shape;22;p2"/>
              <p:cNvPicPr preferRelativeResize="0"/>
              <p:nvPr/>
            </p:nvPicPr>
            <p:blipFill>
              <a:blip r:embed="rId2">
                <a:alphaModFix/>
              </a:blip>
              <a:stretch>
                <a:fillRect/>
              </a:stretch>
            </p:blipFill>
            <p:spPr>
              <a:xfrm flipH="1">
                <a:off x="8483099" y="3868819"/>
                <a:ext cx="391683" cy="324904"/>
              </a:xfrm>
              <a:prstGeom prst="rect">
                <a:avLst/>
              </a:prstGeom>
              <a:noFill/>
              <a:ln>
                <a:noFill/>
              </a:ln>
            </p:spPr>
          </p:pic>
          <p:pic>
            <p:nvPicPr>
              <p:cNvPr id="23" name="Google Shape;23;p2"/>
              <p:cNvPicPr preferRelativeResize="0"/>
              <p:nvPr/>
            </p:nvPicPr>
            <p:blipFill>
              <a:blip r:embed="rId2">
                <a:alphaModFix/>
              </a:blip>
              <a:stretch>
                <a:fillRect/>
              </a:stretch>
            </p:blipFill>
            <p:spPr>
              <a:xfrm rot="-5400000" flipH="1">
                <a:off x="8586501" y="4254151"/>
                <a:ext cx="315178" cy="261380"/>
              </a:xfrm>
              <a:prstGeom prst="rect">
                <a:avLst/>
              </a:prstGeom>
              <a:noFill/>
              <a:ln>
                <a:noFill/>
              </a:ln>
            </p:spPr>
          </p:pic>
          <p:pic>
            <p:nvPicPr>
              <p:cNvPr id="24" name="Google Shape;24;p2"/>
              <p:cNvPicPr preferRelativeResize="0"/>
              <p:nvPr/>
            </p:nvPicPr>
            <p:blipFill>
              <a:blip r:embed="rId2">
                <a:alphaModFix/>
              </a:blip>
              <a:stretch>
                <a:fillRect/>
              </a:stretch>
            </p:blipFill>
            <p:spPr>
              <a:xfrm rot="5400000" flipH="1">
                <a:off x="8210526" y="4322176"/>
                <a:ext cx="315178" cy="261380"/>
              </a:xfrm>
              <a:prstGeom prst="rect">
                <a:avLst/>
              </a:prstGeom>
              <a:noFill/>
              <a:ln>
                <a:noFill/>
              </a:ln>
            </p:spPr>
          </p:pic>
        </p:grpSp>
      </p:grpSp>
      <p:grpSp>
        <p:nvGrpSpPr>
          <p:cNvPr id="25" name="Google Shape;25;p2"/>
          <p:cNvGrpSpPr/>
          <p:nvPr/>
        </p:nvGrpSpPr>
        <p:grpSpPr>
          <a:xfrm>
            <a:off x="311714" y="4173600"/>
            <a:ext cx="563484" cy="677950"/>
            <a:chOff x="311714" y="4173600"/>
            <a:chExt cx="563484" cy="677950"/>
          </a:xfrm>
        </p:grpSpPr>
        <p:pic>
          <p:nvPicPr>
            <p:cNvPr id="26" name="Google Shape;26;p2"/>
            <p:cNvPicPr preferRelativeResize="0"/>
            <p:nvPr/>
          </p:nvPicPr>
          <p:blipFill>
            <a:blip r:embed="rId2">
              <a:alphaModFix/>
            </a:blip>
            <a:stretch>
              <a:fillRect/>
            </a:stretch>
          </p:blipFill>
          <p:spPr>
            <a:xfrm rot="5400000">
              <a:off x="284815" y="4200499"/>
              <a:ext cx="315178" cy="261380"/>
            </a:xfrm>
            <a:prstGeom prst="rect">
              <a:avLst/>
            </a:prstGeom>
            <a:noFill/>
            <a:ln>
              <a:noFill/>
            </a:ln>
          </p:spPr>
        </p:pic>
        <p:pic>
          <p:nvPicPr>
            <p:cNvPr id="27" name="Google Shape;27;p2"/>
            <p:cNvPicPr preferRelativeResize="0"/>
            <p:nvPr/>
          </p:nvPicPr>
          <p:blipFill>
            <a:blip r:embed="rId2">
              <a:alphaModFix/>
            </a:blip>
            <a:stretch>
              <a:fillRect/>
            </a:stretch>
          </p:blipFill>
          <p:spPr>
            <a:xfrm rot="-5400000">
              <a:off x="696554" y="4672905"/>
              <a:ext cx="195321" cy="161968"/>
            </a:xfrm>
            <a:prstGeom prst="rect">
              <a:avLst/>
            </a:prstGeom>
            <a:noFill/>
            <a:ln>
              <a:noFill/>
            </a:ln>
          </p:spPr>
        </p:pic>
      </p:grpSp>
      <p:pic>
        <p:nvPicPr>
          <p:cNvPr id="28" name="Google Shape;28;p2"/>
          <p:cNvPicPr preferRelativeResize="0"/>
          <p:nvPr/>
        </p:nvPicPr>
        <p:blipFill>
          <a:blip r:embed="rId2">
            <a:alphaModFix/>
          </a:blip>
          <a:stretch>
            <a:fillRect/>
          </a:stretch>
        </p:blipFill>
        <p:spPr>
          <a:xfrm rot="5400000" flipH="1">
            <a:off x="8273188" y="637776"/>
            <a:ext cx="315178" cy="261380"/>
          </a:xfrm>
          <a:prstGeom prst="rect">
            <a:avLst/>
          </a:prstGeom>
          <a:noFill/>
          <a:ln>
            <a:noFill/>
          </a:ln>
        </p:spPr>
      </p:pic>
      <p:pic>
        <p:nvPicPr>
          <p:cNvPr id="29" name="Google Shape;29;p2"/>
          <p:cNvPicPr preferRelativeResize="0"/>
          <p:nvPr/>
        </p:nvPicPr>
        <p:blipFill>
          <a:blip r:embed="rId2">
            <a:alphaModFix/>
          </a:blip>
          <a:stretch>
            <a:fillRect/>
          </a:stretch>
        </p:blipFill>
        <p:spPr>
          <a:xfrm rot="-4500013">
            <a:off x="8634875" y="253450"/>
            <a:ext cx="202024" cy="1675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57"/>
        <p:cNvGrpSpPr/>
        <p:nvPr/>
      </p:nvGrpSpPr>
      <p:grpSpPr>
        <a:xfrm>
          <a:off x="0" y="0"/>
          <a:ext cx="0" cy="0"/>
          <a:chOff x="0" y="0"/>
          <a:chExt cx="0" cy="0"/>
        </a:xfrm>
      </p:grpSpPr>
      <p:sp>
        <p:nvSpPr>
          <p:cNvPr id="358" name="Google Shape;358;p23"/>
          <p:cNvSpPr/>
          <p:nvPr/>
        </p:nvSpPr>
        <p:spPr>
          <a:xfrm>
            <a:off x="8597700" y="272475"/>
            <a:ext cx="1706700" cy="1706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359" name="Google Shape;359;p23"/>
          <p:cNvSpPr/>
          <p:nvPr/>
        </p:nvSpPr>
        <p:spPr>
          <a:xfrm>
            <a:off x="-4049125" y="450750"/>
            <a:ext cx="4542600" cy="45426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360" name="Google Shape;360;p23"/>
          <p:cNvSpPr/>
          <p:nvPr/>
        </p:nvSpPr>
        <p:spPr>
          <a:xfrm>
            <a:off x="8910325" y="2100852"/>
            <a:ext cx="975900" cy="9759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grpSp>
        <p:nvGrpSpPr>
          <p:cNvPr id="361" name="Google Shape;361;p23"/>
          <p:cNvGrpSpPr/>
          <p:nvPr/>
        </p:nvGrpSpPr>
        <p:grpSpPr>
          <a:xfrm rot="10800000" flipH="1">
            <a:off x="117438" y="109953"/>
            <a:ext cx="8909743" cy="4957701"/>
            <a:chOff x="117438" y="109953"/>
            <a:chExt cx="8909743" cy="4957701"/>
          </a:xfrm>
        </p:grpSpPr>
        <p:grpSp>
          <p:nvGrpSpPr>
            <p:cNvPr id="362" name="Google Shape;362;p23"/>
            <p:cNvGrpSpPr/>
            <p:nvPr/>
          </p:nvGrpSpPr>
          <p:grpSpPr>
            <a:xfrm rot="10800000" flipH="1">
              <a:off x="117438" y="4240730"/>
              <a:ext cx="653059" cy="826925"/>
              <a:chOff x="219050" y="147200"/>
              <a:chExt cx="823945" cy="1043175"/>
            </a:xfrm>
          </p:grpSpPr>
          <p:pic>
            <p:nvPicPr>
              <p:cNvPr id="363" name="Google Shape;363;p23"/>
              <p:cNvPicPr preferRelativeResize="0"/>
              <p:nvPr/>
            </p:nvPicPr>
            <p:blipFill>
              <a:blip r:embed="rId2">
                <a:alphaModFix/>
              </a:blip>
              <a:stretch>
                <a:fillRect/>
              </a:stretch>
            </p:blipFill>
            <p:spPr>
              <a:xfrm>
                <a:off x="219050" y="315875"/>
                <a:ext cx="494175" cy="409869"/>
              </a:xfrm>
              <a:prstGeom prst="rect">
                <a:avLst/>
              </a:prstGeom>
              <a:noFill/>
              <a:ln>
                <a:noFill/>
              </a:ln>
            </p:spPr>
          </p:pic>
          <p:pic>
            <p:nvPicPr>
              <p:cNvPr id="364" name="Google Shape;364;p23"/>
              <p:cNvPicPr preferRelativeResize="0"/>
              <p:nvPr/>
            </p:nvPicPr>
            <p:blipFill>
              <a:blip r:embed="rId2">
                <a:alphaModFix/>
              </a:blip>
              <a:stretch>
                <a:fillRect/>
              </a:stretch>
            </p:blipFill>
            <p:spPr>
              <a:xfrm rot="5400000">
                <a:off x="185138" y="826688"/>
                <a:ext cx="397601" cy="329775"/>
              </a:xfrm>
              <a:prstGeom prst="rect">
                <a:avLst/>
              </a:prstGeom>
              <a:noFill/>
              <a:ln>
                <a:noFill/>
              </a:ln>
            </p:spPr>
          </p:pic>
          <p:pic>
            <p:nvPicPr>
              <p:cNvPr id="365" name="Google Shape;365;p23"/>
              <p:cNvPicPr preferRelativeResize="0"/>
              <p:nvPr/>
            </p:nvPicPr>
            <p:blipFill>
              <a:blip r:embed="rId2">
                <a:alphaModFix/>
              </a:blip>
              <a:stretch>
                <a:fillRect/>
              </a:stretch>
            </p:blipFill>
            <p:spPr>
              <a:xfrm rot="-5400000">
                <a:off x="817621" y="168225"/>
                <a:ext cx="246400" cy="204350"/>
              </a:xfrm>
              <a:prstGeom prst="rect">
                <a:avLst/>
              </a:prstGeom>
              <a:noFill/>
              <a:ln>
                <a:noFill/>
              </a:ln>
            </p:spPr>
          </p:pic>
        </p:grpSp>
        <p:grpSp>
          <p:nvGrpSpPr>
            <p:cNvPr id="366" name="Google Shape;366;p23"/>
            <p:cNvGrpSpPr/>
            <p:nvPr/>
          </p:nvGrpSpPr>
          <p:grpSpPr>
            <a:xfrm rot="10800000" flipH="1">
              <a:off x="8389825" y="109953"/>
              <a:ext cx="637357" cy="741636"/>
              <a:chOff x="8237425" y="3868819"/>
              <a:chExt cx="637357" cy="741636"/>
            </a:xfrm>
          </p:grpSpPr>
          <p:pic>
            <p:nvPicPr>
              <p:cNvPr id="367" name="Google Shape;367;p23"/>
              <p:cNvPicPr preferRelativeResize="0"/>
              <p:nvPr/>
            </p:nvPicPr>
            <p:blipFill>
              <a:blip r:embed="rId2">
                <a:alphaModFix/>
              </a:blip>
              <a:stretch>
                <a:fillRect/>
              </a:stretch>
            </p:blipFill>
            <p:spPr>
              <a:xfrm flipH="1">
                <a:off x="8483099" y="3868819"/>
                <a:ext cx="391683" cy="324904"/>
              </a:xfrm>
              <a:prstGeom prst="rect">
                <a:avLst/>
              </a:prstGeom>
              <a:noFill/>
              <a:ln>
                <a:noFill/>
              </a:ln>
            </p:spPr>
          </p:pic>
          <p:pic>
            <p:nvPicPr>
              <p:cNvPr id="368" name="Google Shape;368;p23"/>
              <p:cNvPicPr preferRelativeResize="0"/>
              <p:nvPr/>
            </p:nvPicPr>
            <p:blipFill>
              <a:blip r:embed="rId2">
                <a:alphaModFix/>
              </a:blip>
              <a:stretch>
                <a:fillRect/>
              </a:stretch>
            </p:blipFill>
            <p:spPr>
              <a:xfrm rot="-5400000" flipH="1">
                <a:off x="8586501" y="4254151"/>
                <a:ext cx="315178" cy="261380"/>
              </a:xfrm>
              <a:prstGeom prst="rect">
                <a:avLst/>
              </a:prstGeom>
              <a:noFill/>
              <a:ln>
                <a:noFill/>
              </a:ln>
            </p:spPr>
          </p:pic>
          <p:pic>
            <p:nvPicPr>
              <p:cNvPr id="369" name="Google Shape;369;p23"/>
              <p:cNvPicPr preferRelativeResize="0"/>
              <p:nvPr/>
            </p:nvPicPr>
            <p:blipFill>
              <a:blip r:embed="rId2">
                <a:alphaModFix/>
              </a:blip>
              <a:stretch>
                <a:fillRect/>
              </a:stretch>
            </p:blipFill>
            <p:spPr>
              <a:xfrm rot="5400000" flipH="1">
                <a:off x="8210526" y="4322176"/>
                <a:ext cx="315178" cy="261380"/>
              </a:xfrm>
              <a:prstGeom prst="rect">
                <a:avLst/>
              </a:prstGeom>
              <a:noFill/>
              <a:ln>
                <a:noFill/>
              </a:ln>
            </p:spPr>
          </p:pic>
        </p:grpSp>
      </p:grpSp>
      <p:sp>
        <p:nvSpPr>
          <p:cNvPr id="370" name="Google Shape;370;p23"/>
          <p:cNvSpPr/>
          <p:nvPr/>
        </p:nvSpPr>
        <p:spPr>
          <a:xfrm>
            <a:off x="-667575" y="4683202"/>
            <a:ext cx="975900" cy="9759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cxnSp>
        <p:nvCxnSpPr>
          <p:cNvPr id="371" name="Google Shape;371;p23"/>
          <p:cNvCxnSpPr/>
          <p:nvPr/>
        </p:nvCxnSpPr>
        <p:spPr>
          <a:xfrm>
            <a:off x="1185900" y="4872475"/>
            <a:ext cx="67722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1_One column 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flipH="1">
            <a:off x="546575" y="2518225"/>
            <a:ext cx="8050800" cy="188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434343"/>
              </a:buClr>
              <a:buSzPts val="1200"/>
              <a:buFont typeface="Raleway"/>
              <a:buAutoNum type="arabicPeriod"/>
              <a:defRPr sz="1200"/>
            </a:lvl1pPr>
            <a:lvl2pPr lvl="1" algn="ctr" rtl="0">
              <a:lnSpc>
                <a:spcPct val="100000"/>
              </a:lnSpc>
              <a:spcBef>
                <a:spcPts val="0"/>
              </a:spcBef>
              <a:spcAft>
                <a:spcPts val="0"/>
              </a:spcAft>
              <a:buClr>
                <a:srgbClr val="434343"/>
              </a:buClr>
              <a:buSzPts val="1200"/>
              <a:buFont typeface="Roboto Condensed Light"/>
              <a:buAutoNum type="alphaLcPeriod"/>
              <a:defRPr sz="1200"/>
            </a:lvl2pPr>
            <a:lvl3pPr lvl="2" algn="ctr" rtl="0">
              <a:lnSpc>
                <a:spcPct val="100000"/>
              </a:lnSpc>
              <a:spcBef>
                <a:spcPts val="0"/>
              </a:spcBef>
              <a:spcAft>
                <a:spcPts val="0"/>
              </a:spcAft>
              <a:buClr>
                <a:srgbClr val="434343"/>
              </a:buClr>
              <a:buSzPts val="1200"/>
              <a:buFont typeface="Roboto Condensed Light"/>
              <a:buAutoNum type="romanLcPeriod"/>
              <a:defRPr sz="1200"/>
            </a:lvl3pPr>
            <a:lvl4pPr lvl="3" algn="ctr" rtl="0">
              <a:lnSpc>
                <a:spcPct val="100000"/>
              </a:lnSpc>
              <a:spcBef>
                <a:spcPts val="0"/>
              </a:spcBef>
              <a:spcAft>
                <a:spcPts val="0"/>
              </a:spcAft>
              <a:buClr>
                <a:srgbClr val="434343"/>
              </a:buClr>
              <a:buSzPts val="1200"/>
              <a:buFont typeface="Roboto Condensed Light"/>
              <a:buAutoNum type="arabicPeriod"/>
              <a:defRPr sz="1200"/>
            </a:lvl4pPr>
            <a:lvl5pPr lvl="4" algn="ctr" rtl="0">
              <a:lnSpc>
                <a:spcPct val="100000"/>
              </a:lnSpc>
              <a:spcBef>
                <a:spcPts val="0"/>
              </a:spcBef>
              <a:spcAft>
                <a:spcPts val="0"/>
              </a:spcAft>
              <a:buClr>
                <a:srgbClr val="434343"/>
              </a:buClr>
              <a:buSzPts val="1200"/>
              <a:buFont typeface="Roboto Condensed Light"/>
              <a:buAutoNum type="alphaLcPeriod"/>
              <a:defRPr sz="1200"/>
            </a:lvl5pPr>
            <a:lvl6pPr lvl="5" algn="ctr" rtl="0">
              <a:lnSpc>
                <a:spcPct val="100000"/>
              </a:lnSpc>
              <a:spcBef>
                <a:spcPts val="0"/>
              </a:spcBef>
              <a:spcAft>
                <a:spcPts val="0"/>
              </a:spcAft>
              <a:buClr>
                <a:srgbClr val="434343"/>
              </a:buClr>
              <a:buSzPts val="1200"/>
              <a:buFont typeface="Roboto Condensed Light"/>
              <a:buAutoNum type="romanLcPeriod"/>
              <a:defRPr sz="1200"/>
            </a:lvl6pPr>
            <a:lvl7pPr lvl="6" algn="ctr" rtl="0">
              <a:lnSpc>
                <a:spcPct val="100000"/>
              </a:lnSpc>
              <a:spcBef>
                <a:spcPts val="0"/>
              </a:spcBef>
              <a:spcAft>
                <a:spcPts val="0"/>
              </a:spcAft>
              <a:buClr>
                <a:srgbClr val="434343"/>
              </a:buClr>
              <a:buSzPts val="1200"/>
              <a:buFont typeface="Roboto Condensed Light"/>
              <a:buAutoNum type="arabicPeriod"/>
              <a:defRPr sz="1200"/>
            </a:lvl7pPr>
            <a:lvl8pPr lvl="7" algn="ctr" rtl="0">
              <a:lnSpc>
                <a:spcPct val="100000"/>
              </a:lnSpc>
              <a:spcBef>
                <a:spcPts val="0"/>
              </a:spcBef>
              <a:spcAft>
                <a:spcPts val="0"/>
              </a:spcAft>
              <a:buClr>
                <a:srgbClr val="434343"/>
              </a:buClr>
              <a:buSzPts val="1200"/>
              <a:buFont typeface="Roboto Condensed Light"/>
              <a:buAutoNum type="alphaLcPeriod"/>
              <a:defRPr sz="1200"/>
            </a:lvl8pPr>
            <a:lvl9pPr lvl="8" algn="ctr" rtl="0">
              <a:lnSpc>
                <a:spcPct val="100000"/>
              </a:lnSpc>
              <a:spcBef>
                <a:spcPts val="0"/>
              </a:spcBef>
              <a:spcAft>
                <a:spcPts val="0"/>
              </a:spcAft>
              <a:buClr>
                <a:srgbClr val="434343"/>
              </a:buClr>
              <a:buSzPts val="1200"/>
              <a:buFont typeface="Roboto Condensed Light"/>
              <a:buAutoNum type="romanLcPeriod"/>
              <a:defRPr sz="1200"/>
            </a:lvl9pPr>
          </a:lstStyle>
          <a:p>
            <a:endParaRPr/>
          </a:p>
        </p:txBody>
      </p:sp>
      <p:sp>
        <p:nvSpPr>
          <p:cNvPr id="28" name="Google Shape;28;p7"/>
          <p:cNvSpPr txBox="1">
            <a:spLocks noGrp="1"/>
          </p:cNvSpPr>
          <p:nvPr>
            <p:ph type="title"/>
          </p:nvPr>
        </p:nvSpPr>
        <p:spPr>
          <a:xfrm>
            <a:off x="2421000" y="283608"/>
            <a:ext cx="4302000" cy="63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solidFill>
                  <a:schemeClr val="accent2"/>
                </a:solidFill>
              </a:defRPr>
            </a:lvl2pPr>
            <a:lvl3pPr lvl="2" algn="ctr" rtl="0">
              <a:spcBef>
                <a:spcPts val="0"/>
              </a:spcBef>
              <a:spcAft>
                <a:spcPts val="0"/>
              </a:spcAft>
              <a:buNone/>
              <a:defRPr sz="3600">
                <a:solidFill>
                  <a:schemeClr val="accent2"/>
                </a:solidFill>
              </a:defRPr>
            </a:lvl3pPr>
            <a:lvl4pPr lvl="3" algn="ctr" rtl="0">
              <a:spcBef>
                <a:spcPts val="0"/>
              </a:spcBef>
              <a:spcAft>
                <a:spcPts val="0"/>
              </a:spcAft>
              <a:buNone/>
              <a:defRPr sz="3600">
                <a:solidFill>
                  <a:schemeClr val="accent2"/>
                </a:solidFill>
              </a:defRPr>
            </a:lvl4pPr>
            <a:lvl5pPr lvl="4" algn="ctr" rtl="0">
              <a:spcBef>
                <a:spcPts val="0"/>
              </a:spcBef>
              <a:spcAft>
                <a:spcPts val="0"/>
              </a:spcAft>
              <a:buNone/>
              <a:defRPr sz="3600">
                <a:solidFill>
                  <a:schemeClr val="accent2"/>
                </a:solidFill>
              </a:defRPr>
            </a:lvl5pPr>
            <a:lvl6pPr lvl="5" algn="ctr" rtl="0">
              <a:spcBef>
                <a:spcPts val="0"/>
              </a:spcBef>
              <a:spcAft>
                <a:spcPts val="0"/>
              </a:spcAft>
              <a:buNone/>
              <a:defRPr sz="3600">
                <a:solidFill>
                  <a:schemeClr val="accent2"/>
                </a:solidFill>
              </a:defRPr>
            </a:lvl6pPr>
            <a:lvl7pPr lvl="6" algn="ctr" rtl="0">
              <a:spcBef>
                <a:spcPts val="0"/>
              </a:spcBef>
              <a:spcAft>
                <a:spcPts val="0"/>
              </a:spcAft>
              <a:buNone/>
              <a:defRPr sz="3600">
                <a:solidFill>
                  <a:schemeClr val="accent2"/>
                </a:solidFill>
              </a:defRPr>
            </a:lvl7pPr>
            <a:lvl8pPr lvl="7" algn="ctr" rtl="0">
              <a:spcBef>
                <a:spcPts val="0"/>
              </a:spcBef>
              <a:spcAft>
                <a:spcPts val="0"/>
              </a:spcAft>
              <a:buNone/>
              <a:defRPr sz="3600">
                <a:solidFill>
                  <a:schemeClr val="accent2"/>
                </a:solidFill>
              </a:defRPr>
            </a:lvl8pPr>
            <a:lvl9pPr lvl="8" algn="ctr" rtl="0">
              <a:spcBef>
                <a:spcPts val="0"/>
              </a:spcBef>
              <a:spcAft>
                <a:spcPts val="0"/>
              </a:spcAft>
              <a:buNone/>
              <a:defRPr sz="3600">
                <a:solidFill>
                  <a:schemeClr val="accent2"/>
                </a:solidFill>
              </a:defRPr>
            </a:lvl9pPr>
          </a:lstStyle>
          <a:p>
            <a:endParaRPr/>
          </a:p>
        </p:txBody>
      </p:sp>
    </p:spTree>
    <p:extLst>
      <p:ext uri="{BB962C8B-B14F-4D97-AF65-F5344CB8AC3E}">
        <p14:creationId xmlns:p14="http://schemas.microsoft.com/office/powerpoint/2010/main" val="2788074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042D1D89-80EA-4FBD-9FC0-BECEEC01A834}" type="datetimeFigureOut">
              <a:rPr lang="el-GR" smtClean="0"/>
              <a:t>25/8/2025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D3E9190-D71B-4F43-9F05-60A85A611CB8}" type="slidenum">
              <a:rPr lang="el-GR" smtClean="0"/>
              <a:t>‹#›</a:t>
            </a:fld>
            <a:endParaRPr lang="el-GR"/>
          </a:p>
        </p:txBody>
      </p:sp>
    </p:spTree>
    <p:extLst>
      <p:ext uri="{BB962C8B-B14F-4D97-AF65-F5344CB8AC3E}">
        <p14:creationId xmlns:p14="http://schemas.microsoft.com/office/powerpoint/2010/main" val="1450086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967037" y="2505450"/>
            <a:ext cx="3522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600">
                <a:solidFill>
                  <a:schemeClr val="lt1"/>
                </a:solidFill>
                <a:latin typeface="Montserrat SemiBold"/>
                <a:ea typeface="Montserrat SemiBold"/>
                <a:cs typeface="Montserrat SemiBold"/>
                <a:sym typeface="Montserrat Semi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5"/>
          <p:cNvSpPr txBox="1">
            <a:spLocks noGrp="1"/>
          </p:cNvSpPr>
          <p:nvPr>
            <p:ph type="title" idx="2"/>
          </p:nvPr>
        </p:nvSpPr>
        <p:spPr>
          <a:xfrm>
            <a:off x="4655263" y="2505450"/>
            <a:ext cx="3522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600">
                <a:solidFill>
                  <a:schemeClr val="lt1"/>
                </a:solidFill>
                <a:latin typeface="Montserrat SemiBold"/>
                <a:ea typeface="Montserrat SemiBold"/>
                <a:cs typeface="Montserrat SemiBold"/>
                <a:sym typeface="Montserrat Semi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5"/>
          <p:cNvSpPr txBox="1">
            <a:spLocks noGrp="1"/>
          </p:cNvSpPr>
          <p:nvPr>
            <p:ph type="subTitle" idx="1"/>
          </p:nvPr>
        </p:nvSpPr>
        <p:spPr>
          <a:xfrm>
            <a:off x="4655263" y="2734050"/>
            <a:ext cx="3522000" cy="118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6" name="Google Shape;66;p5"/>
          <p:cNvSpPr txBox="1">
            <a:spLocks noGrp="1"/>
          </p:cNvSpPr>
          <p:nvPr>
            <p:ph type="subTitle" idx="3"/>
          </p:nvPr>
        </p:nvSpPr>
        <p:spPr>
          <a:xfrm>
            <a:off x="966737" y="2734050"/>
            <a:ext cx="3522600" cy="118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 name="Google Shape;67;p5"/>
          <p:cNvSpPr txBox="1">
            <a:spLocks noGrp="1"/>
          </p:cNvSpPr>
          <p:nvPr>
            <p:ph type="title" idx="4"/>
          </p:nvPr>
        </p:nvSpPr>
        <p:spPr>
          <a:xfrm>
            <a:off x="720000" y="365750"/>
            <a:ext cx="77109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cxnSp>
        <p:nvCxnSpPr>
          <p:cNvPr id="68" name="Google Shape;68;p5"/>
          <p:cNvCxnSpPr/>
          <p:nvPr/>
        </p:nvCxnSpPr>
        <p:spPr>
          <a:xfrm>
            <a:off x="1185900" y="4872475"/>
            <a:ext cx="6772200" cy="0"/>
          </a:xfrm>
          <a:prstGeom prst="straightConnector1">
            <a:avLst/>
          </a:prstGeom>
          <a:noFill/>
          <a:ln w="9525" cap="flat" cmpd="sng">
            <a:solidFill>
              <a:schemeClr val="lt1"/>
            </a:solidFill>
            <a:prstDash val="solid"/>
            <a:round/>
            <a:headEnd type="none" w="med" len="med"/>
            <a:tailEnd type="none" w="med" len="med"/>
          </a:ln>
        </p:spPr>
      </p:cxnSp>
      <p:sp>
        <p:nvSpPr>
          <p:cNvPr id="69" name="Google Shape;69;p5"/>
          <p:cNvSpPr/>
          <p:nvPr/>
        </p:nvSpPr>
        <p:spPr>
          <a:xfrm>
            <a:off x="8740850" y="1330475"/>
            <a:ext cx="1706700" cy="1706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70" name="Google Shape;70;p5"/>
          <p:cNvSpPr/>
          <p:nvPr/>
        </p:nvSpPr>
        <p:spPr>
          <a:xfrm>
            <a:off x="-3277825" y="-3262675"/>
            <a:ext cx="4542600" cy="45426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71" name="Google Shape;71;p5"/>
          <p:cNvSpPr/>
          <p:nvPr/>
        </p:nvSpPr>
        <p:spPr>
          <a:xfrm>
            <a:off x="8821075" y="3112950"/>
            <a:ext cx="986700" cy="986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grpSp>
        <p:nvGrpSpPr>
          <p:cNvPr id="72" name="Google Shape;72;p5"/>
          <p:cNvGrpSpPr/>
          <p:nvPr/>
        </p:nvGrpSpPr>
        <p:grpSpPr>
          <a:xfrm>
            <a:off x="156200" y="200525"/>
            <a:ext cx="8869323" cy="4769717"/>
            <a:chOff x="156200" y="200525"/>
            <a:chExt cx="8869323" cy="4769717"/>
          </a:xfrm>
        </p:grpSpPr>
        <p:grpSp>
          <p:nvGrpSpPr>
            <p:cNvPr id="73" name="Google Shape;73;p5"/>
            <p:cNvGrpSpPr/>
            <p:nvPr/>
          </p:nvGrpSpPr>
          <p:grpSpPr>
            <a:xfrm>
              <a:off x="156200" y="4228606"/>
              <a:ext cx="637357" cy="741636"/>
              <a:chOff x="8237425" y="3868819"/>
              <a:chExt cx="637357" cy="741636"/>
            </a:xfrm>
          </p:grpSpPr>
          <p:pic>
            <p:nvPicPr>
              <p:cNvPr id="74" name="Google Shape;74;p5"/>
              <p:cNvPicPr preferRelativeResize="0"/>
              <p:nvPr/>
            </p:nvPicPr>
            <p:blipFill>
              <a:blip r:embed="rId2">
                <a:alphaModFix/>
              </a:blip>
              <a:stretch>
                <a:fillRect/>
              </a:stretch>
            </p:blipFill>
            <p:spPr>
              <a:xfrm flipH="1">
                <a:off x="8483099" y="3868819"/>
                <a:ext cx="391683" cy="324904"/>
              </a:xfrm>
              <a:prstGeom prst="rect">
                <a:avLst/>
              </a:prstGeom>
              <a:noFill/>
              <a:ln>
                <a:noFill/>
              </a:ln>
            </p:spPr>
          </p:pic>
          <p:pic>
            <p:nvPicPr>
              <p:cNvPr id="75" name="Google Shape;75;p5"/>
              <p:cNvPicPr preferRelativeResize="0"/>
              <p:nvPr/>
            </p:nvPicPr>
            <p:blipFill>
              <a:blip r:embed="rId2">
                <a:alphaModFix/>
              </a:blip>
              <a:stretch>
                <a:fillRect/>
              </a:stretch>
            </p:blipFill>
            <p:spPr>
              <a:xfrm rot="5400000" flipH="1">
                <a:off x="8210526" y="4322176"/>
                <a:ext cx="315178" cy="261380"/>
              </a:xfrm>
              <a:prstGeom prst="rect">
                <a:avLst/>
              </a:prstGeom>
              <a:noFill/>
              <a:ln>
                <a:noFill/>
              </a:ln>
            </p:spPr>
          </p:pic>
        </p:grpSp>
        <p:grpSp>
          <p:nvGrpSpPr>
            <p:cNvPr id="76" name="Google Shape;76;p5"/>
            <p:cNvGrpSpPr/>
            <p:nvPr/>
          </p:nvGrpSpPr>
          <p:grpSpPr>
            <a:xfrm flipH="1">
              <a:off x="8462039" y="200525"/>
              <a:ext cx="563484" cy="677950"/>
              <a:chOff x="311714" y="4173600"/>
              <a:chExt cx="563484" cy="677950"/>
            </a:xfrm>
          </p:grpSpPr>
          <p:pic>
            <p:nvPicPr>
              <p:cNvPr id="77" name="Google Shape;77;p5"/>
              <p:cNvPicPr preferRelativeResize="0"/>
              <p:nvPr/>
            </p:nvPicPr>
            <p:blipFill>
              <a:blip r:embed="rId2">
                <a:alphaModFix/>
              </a:blip>
              <a:stretch>
                <a:fillRect/>
              </a:stretch>
            </p:blipFill>
            <p:spPr>
              <a:xfrm rot="5400000">
                <a:off x="284815" y="4200499"/>
                <a:ext cx="315178" cy="261380"/>
              </a:xfrm>
              <a:prstGeom prst="rect">
                <a:avLst/>
              </a:prstGeom>
              <a:noFill/>
              <a:ln>
                <a:noFill/>
              </a:ln>
            </p:spPr>
          </p:pic>
          <p:pic>
            <p:nvPicPr>
              <p:cNvPr id="78" name="Google Shape;78;p5"/>
              <p:cNvPicPr preferRelativeResize="0"/>
              <p:nvPr/>
            </p:nvPicPr>
            <p:blipFill>
              <a:blip r:embed="rId2">
                <a:alphaModFix/>
              </a:blip>
              <a:stretch>
                <a:fillRect/>
              </a:stretch>
            </p:blipFill>
            <p:spPr>
              <a:xfrm rot="-5400000">
                <a:off x="696554" y="4672905"/>
                <a:ext cx="195321" cy="161968"/>
              </a:xfrm>
              <a:prstGeom prst="rect">
                <a:avLst/>
              </a:prstGeom>
              <a:noFill/>
              <a:ln>
                <a:noFill/>
              </a:ln>
            </p:spPr>
          </p:pic>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Clr>
                <a:schemeClr val="lt1"/>
              </a:buClr>
              <a:buSzPts val="3500"/>
              <a:buNone/>
              <a:defRPr>
                <a:solidFill>
                  <a:schemeClr val="lt1"/>
                </a:solidFill>
              </a:defRPr>
            </a:lvl2pPr>
            <a:lvl3pPr lvl="2" algn="ctr" rtl="0">
              <a:spcBef>
                <a:spcPts val="0"/>
              </a:spcBef>
              <a:spcAft>
                <a:spcPts val="0"/>
              </a:spcAft>
              <a:buClr>
                <a:schemeClr val="lt1"/>
              </a:buClr>
              <a:buSzPts val="3500"/>
              <a:buNone/>
              <a:defRPr>
                <a:solidFill>
                  <a:schemeClr val="lt1"/>
                </a:solidFill>
              </a:defRPr>
            </a:lvl3pPr>
            <a:lvl4pPr lvl="3" algn="ctr" rtl="0">
              <a:spcBef>
                <a:spcPts val="0"/>
              </a:spcBef>
              <a:spcAft>
                <a:spcPts val="0"/>
              </a:spcAft>
              <a:buClr>
                <a:schemeClr val="lt1"/>
              </a:buClr>
              <a:buSzPts val="3500"/>
              <a:buNone/>
              <a:defRPr>
                <a:solidFill>
                  <a:schemeClr val="lt1"/>
                </a:solidFill>
              </a:defRPr>
            </a:lvl4pPr>
            <a:lvl5pPr lvl="4" algn="ctr" rtl="0">
              <a:spcBef>
                <a:spcPts val="0"/>
              </a:spcBef>
              <a:spcAft>
                <a:spcPts val="0"/>
              </a:spcAft>
              <a:buClr>
                <a:schemeClr val="lt1"/>
              </a:buClr>
              <a:buSzPts val="3500"/>
              <a:buNone/>
              <a:defRPr>
                <a:solidFill>
                  <a:schemeClr val="lt1"/>
                </a:solidFill>
              </a:defRPr>
            </a:lvl5pPr>
            <a:lvl6pPr lvl="5" algn="ctr" rtl="0">
              <a:spcBef>
                <a:spcPts val="0"/>
              </a:spcBef>
              <a:spcAft>
                <a:spcPts val="0"/>
              </a:spcAft>
              <a:buClr>
                <a:schemeClr val="lt1"/>
              </a:buClr>
              <a:buSzPts val="3500"/>
              <a:buNone/>
              <a:defRPr>
                <a:solidFill>
                  <a:schemeClr val="lt1"/>
                </a:solidFill>
              </a:defRPr>
            </a:lvl6pPr>
            <a:lvl7pPr lvl="6" algn="ctr" rtl="0">
              <a:spcBef>
                <a:spcPts val="0"/>
              </a:spcBef>
              <a:spcAft>
                <a:spcPts val="0"/>
              </a:spcAft>
              <a:buClr>
                <a:schemeClr val="lt1"/>
              </a:buClr>
              <a:buSzPts val="3500"/>
              <a:buNone/>
              <a:defRPr>
                <a:solidFill>
                  <a:schemeClr val="lt1"/>
                </a:solidFill>
              </a:defRPr>
            </a:lvl7pPr>
            <a:lvl8pPr lvl="7" algn="ctr" rtl="0">
              <a:spcBef>
                <a:spcPts val="0"/>
              </a:spcBef>
              <a:spcAft>
                <a:spcPts val="0"/>
              </a:spcAft>
              <a:buClr>
                <a:schemeClr val="lt1"/>
              </a:buClr>
              <a:buSzPts val="3500"/>
              <a:buNone/>
              <a:defRPr>
                <a:solidFill>
                  <a:schemeClr val="lt1"/>
                </a:solidFill>
              </a:defRPr>
            </a:lvl8pPr>
            <a:lvl9pPr lvl="8" algn="ctr" rtl="0">
              <a:spcBef>
                <a:spcPts val="0"/>
              </a:spcBef>
              <a:spcAft>
                <a:spcPts val="0"/>
              </a:spcAft>
              <a:buClr>
                <a:schemeClr val="lt1"/>
              </a:buClr>
              <a:buSzPts val="3500"/>
              <a:buNone/>
              <a:defRPr>
                <a:solidFill>
                  <a:schemeClr val="lt1"/>
                </a:solidFill>
              </a:defRPr>
            </a:lvl9pPr>
          </a:lstStyle>
          <a:p>
            <a:endParaRPr/>
          </a:p>
        </p:txBody>
      </p:sp>
      <p:cxnSp>
        <p:nvCxnSpPr>
          <p:cNvPr id="81" name="Google Shape;81;p6"/>
          <p:cNvCxnSpPr/>
          <p:nvPr/>
        </p:nvCxnSpPr>
        <p:spPr>
          <a:xfrm>
            <a:off x="1185900" y="4872475"/>
            <a:ext cx="6772200" cy="0"/>
          </a:xfrm>
          <a:prstGeom prst="straightConnector1">
            <a:avLst/>
          </a:prstGeom>
          <a:noFill/>
          <a:ln w="9525" cap="flat" cmpd="sng">
            <a:solidFill>
              <a:schemeClr val="lt1"/>
            </a:solidFill>
            <a:prstDash val="solid"/>
            <a:round/>
            <a:headEnd type="none" w="med" len="med"/>
            <a:tailEnd type="none" w="med" len="med"/>
          </a:ln>
        </p:spPr>
      </p:cxnSp>
      <p:sp>
        <p:nvSpPr>
          <p:cNvPr id="82" name="Google Shape;82;p6"/>
          <p:cNvSpPr/>
          <p:nvPr/>
        </p:nvSpPr>
        <p:spPr>
          <a:xfrm>
            <a:off x="-995275" y="275175"/>
            <a:ext cx="1706700" cy="1706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83" name="Google Shape;83;p6"/>
          <p:cNvSpPr/>
          <p:nvPr/>
        </p:nvSpPr>
        <p:spPr>
          <a:xfrm>
            <a:off x="-826074" y="4494883"/>
            <a:ext cx="1368300" cy="13683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84" name="Google Shape;84;p6"/>
          <p:cNvSpPr/>
          <p:nvPr/>
        </p:nvSpPr>
        <p:spPr>
          <a:xfrm>
            <a:off x="8432575" y="388863"/>
            <a:ext cx="4542600" cy="45426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grpSp>
        <p:nvGrpSpPr>
          <p:cNvPr id="85" name="Google Shape;85;p6"/>
          <p:cNvGrpSpPr/>
          <p:nvPr/>
        </p:nvGrpSpPr>
        <p:grpSpPr>
          <a:xfrm>
            <a:off x="126125" y="200525"/>
            <a:ext cx="8899398" cy="4746555"/>
            <a:chOff x="126125" y="200525"/>
            <a:chExt cx="8899398" cy="4746555"/>
          </a:xfrm>
        </p:grpSpPr>
        <p:grpSp>
          <p:nvGrpSpPr>
            <p:cNvPr id="86" name="Google Shape;86;p6"/>
            <p:cNvGrpSpPr/>
            <p:nvPr/>
          </p:nvGrpSpPr>
          <p:grpSpPr>
            <a:xfrm>
              <a:off x="8462039" y="200525"/>
              <a:ext cx="563484" cy="677950"/>
              <a:chOff x="311714" y="4173600"/>
              <a:chExt cx="563484" cy="677950"/>
            </a:xfrm>
          </p:grpSpPr>
          <p:pic>
            <p:nvPicPr>
              <p:cNvPr id="87" name="Google Shape;87;p6"/>
              <p:cNvPicPr preferRelativeResize="0"/>
              <p:nvPr/>
            </p:nvPicPr>
            <p:blipFill>
              <a:blip r:embed="rId2">
                <a:alphaModFix/>
              </a:blip>
              <a:stretch>
                <a:fillRect/>
              </a:stretch>
            </p:blipFill>
            <p:spPr>
              <a:xfrm rot="5400000">
                <a:off x="284815" y="4200499"/>
                <a:ext cx="315178" cy="261380"/>
              </a:xfrm>
              <a:prstGeom prst="rect">
                <a:avLst/>
              </a:prstGeom>
              <a:noFill/>
              <a:ln>
                <a:noFill/>
              </a:ln>
            </p:spPr>
          </p:pic>
          <p:pic>
            <p:nvPicPr>
              <p:cNvPr id="88" name="Google Shape;88;p6"/>
              <p:cNvPicPr preferRelativeResize="0"/>
              <p:nvPr/>
            </p:nvPicPr>
            <p:blipFill>
              <a:blip r:embed="rId2">
                <a:alphaModFix/>
              </a:blip>
              <a:stretch>
                <a:fillRect/>
              </a:stretch>
            </p:blipFill>
            <p:spPr>
              <a:xfrm rot="-5400000">
                <a:off x="696554" y="4672905"/>
                <a:ext cx="195321" cy="161968"/>
              </a:xfrm>
              <a:prstGeom prst="rect">
                <a:avLst/>
              </a:prstGeom>
              <a:noFill/>
              <a:ln>
                <a:noFill/>
              </a:ln>
            </p:spPr>
          </p:pic>
        </p:grpSp>
        <p:grpSp>
          <p:nvGrpSpPr>
            <p:cNvPr id="89" name="Google Shape;89;p6"/>
            <p:cNvGrpSpPr/>
            <p:nvPr/>
          </p:nvGrpSpPr>
          <p:grpSpPr>
            <a:xfrm>
              <a:off x="126125" y="4205444"/>
              <a:ext cx="637357" cy="741636"/>
              <a:chOff x="8237425" y="3868819"/>
              <a:chExt cx="637357" cy="741636"/>
            </a:xfrm>
          </p:grpSpPr>
          <p:pic>
            <p:nvPicPr>
              <p:cNvPr id="90" name="Google Shape;90;p6"/>
              <p:cNvPicPr preferRelativeResize="0"/>
              <p:nvPr/>
            </p:nvPicPr>
            <p:blipFill>
              <a:blip r:embed="rId2">
                <a:alphaModFix/>
              </a:blip>
              <a:stretch>
                <a:fillRect/>
              </a:stretch>
            </p:blipFill>
            <p:spPr>
              <a:xfrm flipH="1">
                <a:off x="8483099" y="3868819"/>
                <a:ext cx="391683" cy="324904"/>
              </a:xfrm>
              <a:prstGeom prst="rect">
                <a:avLst/>
              </a:prstGeom>
              <a:noFill/>
              <a:ln>
                <a:noFill/>
              </a:ln>
            </p:spPr>
          </p:pic>
          <p:pic>
            <p:nvPicPr>
              <p:cNvPr id="91" name="Google Shape;91;p6"/>
              <p:cNvPicPr preferRelativeResize="0"/>
              <p:nvPr/>
            </p:nvPicPr>
            <p:blipFill>
              <a:blip r:embed="rId2">
                <a:alphaModFix/>
              </a:blip>
              <a:stretch>
                <a:fillRect/>
              </a:stretch>
            </p:blipFill>
            <p:spPr>
              <a:xfrm rot="-5400000" flipH="1">
                <a:off x="8586501" y="4254151"/>
                <a:ext cx="315178" cy="261380"/>
              </a:xfrm>
              <a:prstGeom prst="rect">
                <a:avLst/>
              </a:prstGeom>
              <a:noFill/>
              <a:ln>
                <a:noFill/>
              </a:ln>
            </p:spPr>
          </p:pic>
          <p:pic>
            <p:nvPicPr>
              <p:cNvPr id="92" name="Google Shape;92;p6"/>
              <p:cNvPicPr preferRelativeResize="0"/>
              <p:nvPr/>
            </p:nvPicPr>
            <p:blipFill>
              <a:blip r:embed="rId2">
                <a:alphaModFix/>
              </a:blip>
              <a:stretch>
                <a:fillRect/>
              </a:stretch>
            </p:blipFill>
            <p:spPr>
              <a:xfrm rot="5400000" flipH="1">
                <a:off x="8210526" y="4322176"/>
                <a:ext cx="315178" cy="261380"/>
              </a:xfrm>
              <a:prstGeom prst="rect">
                <a:avLst/>
              </a:prstGeom>
              <a:noFill/>
              <a:ln>
                <a:noFill/>
              </a:ln>
            </p:spPr>
          </p:pic>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8"/>
        <p:cNvGrpSpPr/>
        <p:nvPr/>
      </p:nvGrpSpPr>
      <p:grpSpPr>
        <a:xfrm>
          <a:off x="0" y="0"/>
          <a:ext cx="0" cy="0"/>
          <a:chOff x="0" y="0"/>
          <a:chExt cx="0" cy="0"/>
        </a:xfrm>
      </p:grpSpPr>
      <p:cxnSp>
        <p:nvCxnSpPr>
          <p:cNvPr id="109" name="Google Shape;109;p8"/>
          <p:cNvCxnSpPr/>
          <p:nvPr/>
        </p:nvCxnSpPr>
        <p:spPr>
          <a:xfrm>
            <a:off x="1185900" y="4872475"/>
            <a:ext cx="6772200" cy="0"/>
          </a:xfrm>
          <a:prstGeom prst="straightConnector1">
            <a:avLst/>
          </a:prstGeom>
          <a:noFill/>
          <a:ln w="9525" cap="flat" cmpd="sng">
            <a:solidFill>
              <a:schemeClr val="lt1"/>
            </a:solidFill>
            <a:prstDash val="solid"/>
            <a:round/>
            <a:headEnd type="none" w="med" len="med"/>
            <a:tailEnd type="none" w="med" len="med"/>
          </a:ln>
        </p:spPr>
      </p:cxnSp>
      <p:sp>
        <p:nvSpPr>
          <p:cNvPr id="110" name="Google Shape;110;p8"/>
          <p:cNvSpPr txBox="1">
            <a:spLocks noGrp="1"/>
          </p:cNvSpPr>
          <p:nvPr>
            <p:ph type="title"/>
          </p:nvPr>
        </p:nvSpPr>
        <p:spPr>
          <a:xfrm>
            <a:off x="1280250" y="1482300"/>
            <a:ext cx="6583500" cy="21789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11" name="Google Shape;111;p8"/>
          <p:cNvSpPr/>
          <p:nvPr/>
        </p:nvSpPr>
        <p:spPr>
          <a:xfrm>
            <a:off x="-1117800" y="-52925"/>
            <a:ext cx="1706700" cy="1706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112" name="Google Shape;112;p8"/>
          <p:cNvSpPr/>
          <p:nvPr/>
        </p:nvSpPr>
        <p:spPr>
          <a:xfrm>
            <a:off x="8621275" y="300450"/>
            <a:ext cx="4542600" cy="45426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113" name="Google Shape;113;p8"/>
          <p:cNvSpPr/>
          <p:nvPr/>
        </p:nvSpPr>
        <p:spPr>
          <a:xfrm>
            <a:off x="-519424" y="4280058"/>
            <a:ext cx="1368300" cy="13683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grpSp>
        <p:nvGrpSpPr>
          <p:cNvPr id="114" name="Google Shape;114;p8"/>
          <p:cNvGrpSpPr/>
          <p:nvPr/>
        </p:nvGrpSpPr>
        <p:grpSpPr>
          <a:xfrm>
            <a:off x="311714" y="105358"/>
            <a:ext cx="8687342" cy="4746192"/>
            <a:chOff x="311714" y="105358"/>
            <a:chExt cx="8687342" cy="4746192"/>
          </a:xfrm>
        </p:grpSpPr>
        <p:grpSp>
          <p:nvGrpSpPr>
            <p:cNvPr id="115" name="Google Shape;115;p8"/>
            <p:cNvGrpSpPr/>
            <p:nvPr/>
          </p:nvGrpSpPr>
          <p:grpSpPr>
            <a:xfrm>
              <a:off x="311714" y="4173600"/>
              <a:ext cx="563484" cy="677950"/>
              <a:chOff x="311714" y="4173600"/>
              <a:chExt cx="563484" cy="677950"/>
            </a:xfrm>
          </p:grpSpPr>
          <p:pic>
            <p:nvPicPr>
              <p:cNvPr id="116" name="Google Shape;116;p8"/>
              <p:cNvPicPr preferRelativeResize="0"/>
              <p:nvPr/>
            </p:nvPicPr>
            <p:blipFill>
              <a:blip r:embed="rId2">
                <a:alphaModFix/>
              </a:blip>
              <a:stretch>
                <a:fillRect/>
              </a:stretch>
            </p:blipFill>
            <p:spPr>
              <a:xfrm rot="5400000">
                <a:off x="284815" y="4200499"/>
                <a:ext cx="315178" cy="261380"/>
              </a:xfrm>
              <a:prstGeom prst="rect">
                <a:avLst/>
              </a:prstGeom>
              <a:noFill/>
              <a:ln>
                <a:noFill/>
              </a:ln>
            </p:spPr>
          </p:pic>
          <p:pic>
            <p:nvPicPr>
              <p:cNvPr id="117" name="Google Shape;117;p8"/>
              <p:cNvPicPr preferRelativeResize="0"/>
              <p:nvPr/>
            </p:nvPicPr>
            <p:blipFill>
              <a:blip r:embed="rId2">
                <a:alphaModFix/>
              </a:blip>
              <a:stretch>
                <a:fillRect/>
              </a:stretch>
            </p:blipFill>
            <p:spPr>
              <a:xfrm rot="-5400000">
                <a:off x="696554" y="4672905"/>
                <a:ext cx="195321" cy="161968"/>
              </a:xfrm>
              <a:prstGeom prst="rect">
                <a:avLst/>
              </a:prstGeom>
              <a:noFill/>
              <a:ln>
                <a:noFill/>
              </a:ln>
            </p:spPr>
          </p:pic>
        </p:grpSp>
        <p:grpSp>
          <p:nvGrpSpPr>
            <p:cNvPr id="118" name="Google Shape;118;p8"/>
            <p:cNvGrpSpPr/>
            <p:nvPr/>
          </p:nvGrpSpPr>
          <p:grpSpPr>
            <a:xfrm rot="-5400000">
              <a:off x="8378339" y="48125"/>
              <a:ext cx="563484" cy="677950"/>
              <a:chOff x="311714" y="4173600"/>
              <a:chExt cx="563484" cy="677950"/>
            </a:xfrm>
          </p:grpSpPr>
          <p:pic>
            <p:nvPicPr>
              <p:cNvPr id="119" name="Google Shape;119;p8"/>
              <p:cNvPicPr preferRelativeResize="0"/>
              <p:nvPr/>
            </p:nvPicPr>
            <p:blipFill>
              <a:blip r:embed="rId2">
                <a:alphaModFix/>
              </a:blip>
              <a:stretch>
                <a:fillRect/>
              </a:stretch>
            </p:blipFill>
            <p:spPr>
              <a:xfrm rot="5400000">
                <a:off x="284815" y="4200499"/>
                <a:ext cx="315178" cy="261380"/>
              </a:xfrm>
              <a:prstGeom prst="rect">
                <a:avLst/>
              </a:prstGeom>
              <a:noFill/>
              <a:ln>
                <a:noFill/>
              </a:ln>
            </p:spPr>
          </p:pic>
          <p:pic>
            <p:nvPicPr>
              <p:cNvPr id="120" name="Google Shape;120;p8"/>
              <p:cNvPicPr preferRelativeResize="0"/>
              <p:nvPr/>
            </p:nvPicPr>
            <p:blipFill>
              <a:blip r:embed="rId2">
                <a:alphaModFix/>
              </a:blip>
              <a:stretch>
                <a:fillRect/>
              </a:stretch>
            </p:blipFill>
            <p:spPr>
              <a:xfrm rot="-5400000">
                <a:off x="696554" y="4672905"/>
                <a:ext cx="195321" cy="161968"/>
              </a:xfrm>
              <a:prstGeom prst="rect">
                <a:avLst/>
              </a:prstGeom>
              <a:noFill/>
              <a:ln>
                <a:noFill/>
              </a:ln>
            </p:spPr>
          </p:pic>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1"/>
        <p:cNvGrpSpPr/>
        <p:nvPr/>
      </p:nvGrpSpPr>
      <p:grpSpPr>
        <a:xfrm>
          <a:off x="0" y="0"/>
          <a:ext cx="0" cy="0"/>
          <a:chOff x="0" y="0"/>
          <a:chExt cx="0" cy="0"/>
        </a:xfrm>
      </p:grpSpPr>
      <p:cxnSp>
        <p:nvCxnSpPr>
          <p:cNvPr id="122" name="Google Shape;122;p9"/>
          <p:cNvCxnSpPr/>
          <p:nvPr/>
        </p:nvCxnSpPr>
        <p:spPr>
          <a:xfrm>
            <a:off x="1185900" y="4872475"/>
            <a:ext cx="6772200" cy="0"/>
          </a:xfrm>
          <a:prstGeom prst="straightConnector1">
            <a:avLst/>
          </a:prstGeom>
          <a:noFill/>
          <a:ln w="9525" cap="flat" cmpd="sng">
            <a:solidFill>
              <a:schemeClr val="lt1"/>
            </a:solidFill>
            <a:prstDash val="solid"/>
            <a:round/>
            <a:headEnd type="none" w="med" len="med"/>
            <a:tailEnd type="none" w="med" len="med"/>
          </a:ln>
        </p:spPr>
      </p:cxnSp>
      <p:sp>
        <p:nvSpPr>
          <p:cNvPr id="123" name="Google Shape;123;p9"/>
          <p:cNvSpPr txBox="1">
            <a:spLocks noGrp="1"/>
          </p:cNvSpPr>
          <p:nvPr>
            <p:ph type="title"/>
          </p:nvPr>
        </p:nvSpPr>
        <p:spPr>
          <a:xfrm>
            <a:off x="1119450" y="1702500"/>
            <a:ext cx="6905100" cy="8229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6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 name="Google Shape;124;p9"/>
          <p:cNvSpPr txBox="1">
            <a:spLocks noGrp="1"/>
          </p:cNvSpPr>
          <p:nvPr>
            <p:ph type="subTitle" idx="1"/>
          </p:nvPr>
        </p:nvSpPr>
        <p:spPr>
          <a:xfrm>
            <a:off x="1119450" y="2526598"/>
            <a:ext cx="69051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25" name="Google Shape;125;p9"/>
          <p:cNvSpPr/>
          <p:nvPr/>
        </p:nvSpPr>
        <p:spPr>
          <a:xfrm>
            <a:off x="8518875" y="-313850"/>
            <a:ext cx="1706700" cy="1706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126" name="Google Shape;126;p9"/>
          <p:cNvSpPr/>
          <p:nvPr/>
        </p:nvSpPr>
        <p:spPr>
          <a:xfrm>
            <a:off x="-3975000" y="-956850"/>
            <a:ext cx="4542600" cy="45426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127" name="Google Shape;127;p9"/>
          <p:cNvSpPr/>
          <p:nvPr/>
        </p:nvSpPr>
        <p:spPr>
          <a:xfrm>
            <a:off x="8730426" y="1797758"/>
            <a:ext cx="1368300" cy="13683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grpSp>
        <p:nvGrpSpPr>
          <p:cNvPr id="128" name="Google Shape;128;p9"/>
          <p:cNvGrpSpPr/>
          <p:nvPr/>
        </p:nvGrpSpPr>
        <p:grpSpPr>
          <a:xfrm rot="10800000" flipH="1">
            <a:off x="126125" y="200525"/>
            <a:ext cx="8899398" cy="4746555"/>
            <a:chOff x="126125" y="200525"/>
            <a:chExt cx="8899398" cy="4746555"/>
          </a:xfrm>
        </p:grpSpPr>
        <p:grpSp>
          <p:nvGrpSpPr>
            <p:cNvPr id="129" name="Google Shape;129;p9"/>
            <p:cNvGrpSpPr/>
            <p:nvPr/>
          </p:nvGrpSpPr>
          <p:grpSpPr>
            <a:xfrm>
              <a:off x="8462039" y="200525"/>
              <a:ext cx="563484" cy="677950"/>
              <a:chOff x="311714" y="4173600"/>
              <a:chExt cx="563484" cy="677950"/>
            </a:xfrm>
          </p:grpSpPr>
          <p:pic>
            <p:nvPicPr>
              <p:cNvPr id="130" name="Google Shape;130;p9"/>
              <p:cNvPicPr preferRelativeResize="0"/>
              <p:nvPr/>
            </p:nvPicPr>
            <p:blipFill>
              <a:blip r:embed="rId2">
                <a:alphaModFix/>
              </a:blip>
              <a:stretch>
                <a:fillRect/>
              </a:stretch>
            </p:blipFill>
            <p:spPr>
              <a:xfrm rot="5400000">
                <a:off x="284815" y="4200499"/>
                <a:ext cx="315178" cy="261380"/>
              </a:xfrm>
              <a:prstGeom prst="rect">
                <a:avLst/>
              </a:prstGeom>
              <a:noFill/>
              <a:ln>
                <a:noFill/>
              </a:ln>
            </p:spPr>
          </p:pic>
          <p:pic>
            <p:nvPicPr>
              <p:cNvPr id="131" name="Google Shape;131;p9"/>
              <p:cNvPicPr preferRelativeResize="0"/>
              <p:nvPr/>
            </p:nvPicPr>
            <p:blipFill>
              <a:blip r:embed="rId2">
                <a:alphaModFix/>
              </a:blip>
              <a:stretch>
                <a:fillRect/>
              </a:stretch>
            </p:blipFill>
            <p:spPr>
              <a:xfrm rot="-5400000">
                <a:off x="696554" y="4672905"/>
                <a:ext cx="195321" cy="161968"/>
              </a:xfrm>
              <a:prstGeom prst="rect">
                <a:avLst/>
              </a:prstGeom>
              <a:noFill/>
              <a:ln>
                <a:noFill/>
              </a:ln>
            </p:spPr>
          </p:pic>
        </p:grpSp>
        <p:grpSp>
          <p:nvGrpSpPr>
            <p:cNvPr id="132" name="Google Shape;132;p9"/>
            <p:cNvGrpSpPr/>
            <p:nvPr/>
          </p:nvGrpSpPr>
          <p:grpSpPr>
            <a:xfrm>
              <a:off x="126125" y="4205444"/>
              <a:ext cx="637357" cy="741636"/>
              <a:chOff x="8237425" y="3868819"/>
              <a:chExt cx="637357" cy="741636"/>
            </a:xfrm>
          </p:grpSpPr>
          <p:pic>
            <p:nvPicPr>
              <p:cNvPr id="133" name="Google Shape;133;p9"/>
              <p:cNvPicPr preferRelativeResize="0"/>
              <p:nvPr/>
            </p:nvPicPr>
            <p:blipFill>
              <a:blip r:embed="rId2">
                <a:alphaModFix/>
              </a:blip>
              <a:stretch>
                <a:fillRect/>
              </a:stretch>
            </p:blipFill>
            <p:spPr>
              <a:xfrm flipH="1">
                <a:off x="8483099" y="3868819"/>
                <a:ext cx="391683" cy="324904"/>
              </a:xfrm>
              <a:prstGeom prst="rect">
                <a:avLst/>
              </a:prstGeom>
              <a:noFill/>
              <a:ln>
                <a:noFill/>
              </a:ln>
            </p:spPr>
          </p:pic>
          <p:pic>
            <p:nvPicPr>
              <p:cNvPr id="134" name="Google Shape;134;p9"/>
              <p:cNvPicPr preferRelativeResize="0"/>
              <p:nvPr/>
            </p:nvPicPr>
            <p:blipFill>
              <a:blip r:embed="rId2">
                <a:alphaModFix/>
              </a:blip>
              <a:stretch>
                <a:fillRect/>
              </a:stretch>
            </p:blipFill>
            <p:spPr>
              <a:xfrm rot="-5400000" flipH="1">
                <a:off x="8586501" y="4254151"/>
                <a:ext cx="315178" cy="261380"/>
              </a:xfrm>
              <a:prstGeom prst="rect">
                <a:avLst/>
              </a:prstGeom>
              <a:noFill/>
              <a:ln>
                <a:noFill/>
              </a:ln>
            </p:spPr>
          </p:pic>
          <p:pic>
            <p:nvPicPr>
              <p:cNvPr id="135" name="Google Shape;135;p9"/>
              <p:cNvPicPr preferRelativeResize="0"/>
              <p:nvPr/>
            </p:nvPicPr>
            <p:blipFill>
              <a:blip r:embed="rId2">
                <a:alphaModFix/>
              </a:blip>
              <a:stretch>
                <a:fillRect/>
              </a:stretch>
            </p:blipFill>
            <p:spPr>
              <a:xfrm rot="5400000" flipH="1">
                <a:off x="8210526" y="4322176"/>
                <a:ext cx="315178" cy="261380"/>
              </a:xfrm>
              <a:prstGeom prst="rect">
                <a:avLst/>
              </a:prstGeom>
              <a:noFill/>
              <a:ln>
                <a:noFill/>
              </a:ln>
            </p:spPr>
          </p:pic>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6"/>
        <p:cNvGrpSpPr/>
        <p:nvPr/>
      </p:nvGrpSpPr>
      <p:grpSpPr>
        <a:xfrm>
          <a:off x="0" y="0"/>
          <a:ext cx="0" cy="0"/>
          <a:chOff x="0" y="0"/>
          <a:chExt cx="0" cy="0"/>
        </a:xfrm>
      </p:grpSpPr>
      <p:sp>
        <p:nvSpPr>
          <p:cNvPr id="137" name="Google Shape;137;p10"/>
          <p:cNvSpPr>
            <a:spLocks noGrp="1"/>
          </p:cNvSpPr>
          <p:nvPr>
            <p:ph type="pic" idx="2"/>
          </p:nvPr>
        </p:nvSpPr>
        <p:spPr>
          <a:xfrm>
            <a:off x="100" y="0"/>
            <a:ext cx="9144000" cy="5143500"/>
          </a:xfrm>
          <a:prstGeom prst="rect">
            <a:avLst/>
          </a:prstGeom>
          <a:noFill/>
          <a:ln>
            <a:noFill/>
          </a:ln>
        </p:spPr>
      </p:sp>
      <p:sp>
        <p:nvSpPr>
          <p:cNvPr id="138" name="Google Shape;138;p10"/>
          <p:cNvSpPr txBox="1">
            <a:spLocks noGrp="1"/>
          </p:cNvSpPr>
          <p:nvPr>
            <p:ph type="title"/>
          </p:nvPr>
        </p:nvSpPr>
        <p:spPr>
          <a:xfrm>
            <a:off x="3847075" y="3592925"/>
            <a:ext cx="4583700" cy="1006500"/>
          </a:xfrm>
          <a:prstGeom prst="rect">
            <a:avLst/>
          </a:prstGeom>
          <a:solidFill>
            <a:schemeClr val="dk2"/>
          </a:solidFill>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5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14_1">
    <p:spTree>
      <p:nvGrpSpPr>
        <p:cNvPr id="1" name="Shape 230"/>
        <p:cNvGrpSpPr/>
        <p:nvPr/>
      </p:nvGrpSpPr>
      <p:grpSpPr>
        <a:xfrm>
          <a:off x="0" y="0"/>
          <a:ext cx="0" cy="0"/>
          <a:chOff x="0" y="0"/>
          <a:chExt cx="0" cy="0"/>
        </a:xfrm>
      </p:grpSpPr>
      <p:sp>
        <p:nvSpPr>
          <p:cNvPr id="231" name="Google Shape;231;p17"/>
          <p:cNvSpPr txBox="1">
            <a:spLocks noGrp="1"/>
          </p:cNvSpPr>
          <p:nvPr>
            <p:ph type="title"/>
          </p:nvPr>
        </p:nvSpPr>
        <p:spPr>
          <a:xfrm>
            <a:off x="720000" y="365760"/>
            <a:ext cx="7704000" cy="548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7"/>
          <p:cNvSpPr txBox="1">
            <a:spLocks noGrp="1"/>
          </p:cNvSpPr>
          <p:nvPr>
            <p:ph type="subTitle" idx="1"/>
          </p:nvPr>
        </p:nvSpPr>
        <p:spPr>
          <a:xfrm>
            <a:off x="910842" y="2617046"/>
            <a:ext cx="2222100" cy="136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3" name="Google Shape;233;p17"/>
          <p:cNvSpPr txBox="1">
            <a:spLocks noGrp="1"/>
          </p:cNvSpPr>
          <p:nvPr>
            <p:ph type="subTitle" idx="2"/>
          </p:nvPr>
        </p:nvSpPr>
        <p:spPr>
          <a:xfrm>
            <a:off x="3460153" y="2615067"/>
            <a:ext cx="2222100" cy="136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4" name="Google Shape;234;p17"/>
          <p:cNvSpPr txBox="1">
            <a:spLocks noGrp="1"/>
          </p:cNvSpPr>
          <p:nvPr>
            <p:ph type="subTitle" idx="3"/>
          </p:nvPr>
        </p:nvSpPr>
        <p:spPr>
          <a:xfrm>
            <a:off x="6011058" y="2615067"/>
            <a:ext cx="2222100" cy="136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5" name="Google Shape;235;p17"/>
          <p:cNvSpPr txBox="1">
            <a:spLocks noGrp="1"/>
          </p:cNvSpPr>
          <p:nvPr>
            <p:ph type="title" idx="4"/>
          </p:nvPr>
        </p:nvSpPr>
        <p:spPr>
          <a:xfrm>
            <a:off x="911892" y="2396545"/>
            <a:ext cx="2220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600">
                <a:solidFill>
                  <a:schemeClr val="lt1"/>
                </a:solidFill>
                <a:latin typeface="Montserrat SemiBold"/>
                <a:ea typeface="Montserrat SemiBold"/>
                <a:cs typeface="Montserrat SemiBold"/>
                <a:sym typeface="Montserrat SemiBold"/>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6" name="Google Shape;236;p17"/>
          <p:cNvSpPr txBox="1">
            <a:spLocks noGrp="1"/>
          </p:cNvSpPr>
          <p:nvPr>
            <p:ph type="title" idx="5"/>
          </p:nvPr>
        </p:nvSpPr>
        <p:spPr>
          <a:xfrm>
            <a:off x="3461203" y="2395620"/>
            <a:ext cx="2220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600">
                <a:solidFill>
                  <a:schemeClr val="lt1"/>
                </a:solidFill>
                <a:latin typeface="Montserrat SemiBold"/>
                <a:ea typeface="Montserrat SemiBold"/>
                <a:cs typeface="Montserrat SemiBold"/>
                <a:sym typeface="Montserrat SemiBold"/>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7" name="Google Shape;237;p17"/>
          <p:cNvSpPr txBox="1">
            <a:spLocks noGrp="1"/>
          </p:cNvSpPr>
          <p:nvPr>
            <p:ph type="title" idx="6"/>
          </p:nvPr>
        </p:nvSpPr>
        <p:spPr>
          <a:xfrm>
            <a:off x="6012108" y="2395620"/>
            <a:ext cx="2220000" cy="365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1600">
                <a:solidFill>
                  <a:schemeClr val="lt1"/>
                </a:solidFill>
                <a:latin typeface="Montserrat SemiBold"/>
                <a:ea typeface="Montserrat SemiBold"/>
                <a:cs typeface="Montserrat SemiBold"/>
                <a:sym typeface="Montserrat SemiBold"/>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cxnSp>
        <p:nvCxnSpPr>
          <p:cNvPr id="238" name="Google Shape;238;p17"/>
          <p:cNvCxnSpPr/>
          <p:nvPr/>
        </p:nvCxnSpPr>
        <p:spPr>
          <a:xfrm>
            <a:off x="1185900" y="4872475"/>
            <a:ext cx="6772200" cy="0"/>
          </a:xfrm>
          <a:prstGeom prst="straightConnector1">
            <a:avLst/>
          </a:prstGeom>
          <a:noFill/>
          <a:ln w="9525" cap="flat" cmpd="sng">
            <a:solidFill>
              <a:schemeClr val="lt1"/>
            </a:solidFill>
            <a:prstDash val="solid"/>
            <a:round/>
            <a:headEnd type="none" w="med" len="med"/>
            <a:tailEnd type="none" w="med" len="med"/>
          </a:ln>
        </p:spPr>
      </p:cxnSp>
      <p:sp>
        <p:nvSpPr>
          <p:cNvPr id="239" name="Google Shape;239;p17"/>
          <p:cNvSpPr/>
          <p:nvPr/>
        </p:nvSpPr>
        <p:spPr>
          <a:xfrm>
            <a:off x="-1213050" y="1584825"/>
            <a:ext cx="1706700" cy="1706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240" name="Google Shape;240;p17"/>
          <p:cNvSpPr/>
          <p:nvPr/>
        </p:nvSpPr>
        <p:spPr>
          <a:xfrm>
            <a:off x="8648750" y="-1781275"/>
            <a:ext cx="4542600" cy="45426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241" name="Google Shape;241;p17"/>
          <p:cNvSpPr/>
          <p:nvPr/>
        </p:nvSpPr>
        <p:spPr>
          <a:xfrm>
            <a:off x="-874649" y="3454558"/>
            <a:ext cx="1368300" cy="13683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grpSp>
        <p:nvGrpSpPr>
          <p:cNvPr id="242" name="Google Shape;242;p17"/>
          <p:cNvGrpSpPr/>
          <p:nvPr/>
        </p:nvGrpSpPr>
        <p:grpSpPr>
          <a:xfrm>
            <a:off x="117439" y="109953"/>
            <a:ext cx="8909743" cy="4889676"/>
            <a:chOff x="117439" y="109953"/>
            <a:chExt cx="8909743" cy="4889676"/>
          </a:xfrm>
        </p:grpSpPr>
        <p:grpSp>
          <p:nvGrpSpPr>
            <p:cNvPr id="243" name="Google Shape;243;p17"/>
            <p:cNvGrpSpPr/>
            <p:nvPr/>
          </p:nvGrpSpPr>
          <p:grpSpPr>
            <a:xfrm>
              <a:off x="117439" y="109953"/>
              <a:ext cx="653053" cy="737089"/>
              <a:chOff x="219051" y="339454"/>
              <a:chExt cx="823937" cy="929846"/>
            </a:xfrm>
          </p:grpSpPr>
          <p:pic>
            <p:nvPicPr>
              <p:cNvPr id="244" name="Google Shape;244;p17"/>
              <p:cNvPicPr preferRelativeResize="0"/>
              <p:nvPr/>
            </p:nvPicPr>
            <p:blipFill>
              <a:blip r:embed="rId2">
                <a:alphaModFix/>
              </a:blip>
              <a:stretch>
                <a:fillRect/>
              </a:stretch>
            </p:blipFill>
            <p:spPr>
              <a:xfrm rot="5400000">
                <a:off x="185138" y="826688"/>
                <a:ext cx="397601" cy="329775"/>
              </a:xfrm>
              <a:prstGeom prst="rect">
                <a:avLst/>
              </a:prstGeom>
              <a:noFill/>
              <a:ln>
                <a:noFill/>
              </a:ln>
            </p:spPr>
          </p:pic>
          <p:pic>
            <p:nvPicPr>
              <p:cNvPr id="245" name="Google Shape;245;p17"/>
              <p:cNvPicPr preferRelativeResize="0"/>
              <p:nvPr/>
            </p:nvPicPr>
            <p:blipFill>
              <a:blip r:embed="rId2">
                <a:alphaModFix/>
              </a:blip>
              <a:stretch>
                <a:fillRect/>
              </a:stretch>
            </p:blipFill>
            <p:spPr>
              <a:xfrm rot="-5400000">
                <a:off x="679300" y="905613"/>
                <a:ext cx="397601" cy="329775"/>
              </a:xfrm>
              <a:prstGeom prst="rect">
                <a:avLst/>
              </a:prstGeom>
              <a:noFill/>
              <a:ln>
                <a:noFill/>
              </a:ln>
            </p:spPr>
          </p:pic>
          <p:pic>
            <p:nvPicPr>
              <p:cNvPr id="246" name="Google Shape;246;p17"/>
              <p:cNvPicPr preferRelativeResize="0"/>
              <p:nvPr/>
            </p:nvPicPr>
            <p:blipFill>
              <a:blip r:embed="rId2">
                <a:alphaModFix/>
              </a:blip>
              <a:stretch>
                <a:fillRect/>
              </a:stretch>
            </p:blipFill>
            <p:spPr>
              <a:xfrm rot="-5400000">
                <a:off x="625342" y="360479"/>
                <a:ext cx="246400" cy="204350"/>
              </a:xfrm>
              <a:prstGeom prst="rect">
                <a:avLst/>
              </a:prstGeom>
              <a:noFill/>
              <a:ln>
                <a:noFill/>
              </a:ln>
            </p:spPr>
          </p:pic>
        </p:grpSp>
        <p:grpSp>
          <p:nvGrpSpPr>
            <p:cNvPr id="247" name="Google Shape;247;p17"/>
            <p:cNvGrpSpPr/>
            <p:nvPr/>
          </p:nvGrpSpPr>
          <p:grpSpPr>
            <a:xfrm>
              <a:off x="8635499" y="4326019"/>
              <a:ext cx="391683" cy="673611"/>
              <a:chOff x="8483099" y="3868819"/>
              <a:chExt cx="391683" cy="673611"/>
            </a:xfrm>
          </p:grpSpPr>
          <p:pic>
            <p:nvPicPr>
              <p:cNvPr id="248" name="Google Shape;248;p17"/>
              <p:cNvPicPr preferRelativeResize="0"/>
              <p:nvPr/>
            </p:nvPicPr>
            <p:blipFill>
              <a:blip r:embed="rId2">
                <a:alphaModFix/>
              </a:blip>
              <a:stretch>
                <a:fillRect/>
              </a:stretch>
            </p:blipFill>
            <p:spPr>
              <a:xfrm flipH="1">
                <a:off x="8483099" y="3868819"/>
                <a:ext cx="391683" cy="324904"/>
              </a:xfrm>
              <a:prstGeom prst="rect">
                <a:avLst/>
              </a:prstGeom>
              <a:noFill/>
              <a:ln>
                <a:noFill/>
              </a:ln>
            </p:spPr>
          </p:pic>
          <p:pic>
            <p:nvPicPr>
              <p:cNvPr id="249" name="Google Shape;249;p17"/>
              <p:cNvPicPr preferRelativeResize="0"/>
              <p:nvPr/>
            </p:nvPicPr>
            <p:blipFill>
              <a:blip r:embed="rId2">
                <a:alphaModFix/>
              </a:blip>
              <a:stretch>
                <a:fillRect/>
              </a:stretch>
            </p:blipFill>
            <p:spPr>
              <a:xfrm rot="-5400000" flipH="1">
                <a:off x="8586501" y="4254151"/>
                <a:ext cx="315178" cy="261380"/>
              </a:xfrm>
              <a:prstGeom prst="rect">
                <a:avLst/>
              </a:prstGeom>
              <a:noFill/>
              <a:ln>
                <a:noFill/>
              </a:ln>
            </p:spPr>
          </p:pic>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41"/>
        <p:cNvGrpSpPr/>
        <p:nvPr/>
      </p:nvGrpSpPr>
      <p:grpSpPr>
        <a:xfrm>
          <a:off x="0" y="0"/>
          <a:ext cx="0" cy="0"/>
          <a:chOff x="0" y="0"/>
          <a:chExt cx="0" cy="0"/>
        </a:xfrm>
      </p:grpSpPr>
      <p:sp>
        <p:nvSpPr>
          <p:cNvPr id="342" name="Google Shape;342;p22"/>
          <p:cNvSpPr/>
          <p:nvPr/>
        </p:nvSpPr>
        <p:spPr>
          <a:xfrm>
            <a:off x="-1170700" y="0"/>
            <a:ext cx="1706700" cy="1706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343" name="Google Shape;343;p22"/>
          <p:cNvSpPr/>
          <p:nvPr/>
        </p:nvSpPr>
        <p:spPr>
          <a:xfrm>
            <a:off x="8714400" y="0"/>
            <a:ext cx="4542600" cy="45426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sp>
        <p:nvSpPr>
          <p:cNvPr id="344" name="Google Shape;344;p22"/>
          <p:cNvSpPr/>
          <p:nvPr/>
        </p:nvSpPr>
        <p:spPr>
          <a:xfrm>
            <a:off x="-1001499" y="2703158"/>
            <a:ext cx="1368300" cy="13683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antumruy Pro"/>
              <a:ea typeface="Kantumruy Pro"/>
              <a:cs typeface="Kantumruy Pro"/>
              <a:sym typeface="Kantumruy Pro"/>
            </a:endParaRPr>
          </a:p>
        </p:txBody>
      </p:sp>
      <p:grpSp>
        <p:nvGrpSpPr>
          <p:cNvPr id="345" name="Google Shape;345;p22"/>
          <p:cNvGrpSpPr/>
          <p:nvPr/>
        </p:nvGrpSpPr>
        <p:grpSpPr>
          <a:xfrm rot="10800000" flipH="1">
            <a:off x="117438" y="109953"/>
            <a:ext cx="8969473" cy="4808152"/>
            <a:chOff x="117438" y="109953"/>
            <a:chExt cx="8969473" cy="4808152"/>
          </a:xfrm>
        </p:grpSpPr>
        <p:grpSp>
          <p:nvGrpSpPr>
            <p:cNvPr id="346" name="Google Shape;346;p22"/>
            <p:cNvGrpSpPr/>
            <p:nvPr/>
          </p:nvGrpSpPr>
          <p:grpSpPr>
            <a:xfrm>
              <a:off x="8569813" y="3618052"/>
              <a:ext cx="517099" cy="1300054"/>
              <a:chOff x="8569813" y="3618052"/>
              <a:chExt cx="517099" cy="1300054"/>
            </a:xfrm>
          </p:grpSpPr>
          <p:grpSp>
            <p:nvGrpSpPr>
              <p:cNvPr id="347" name="Google Shape;347;p22"/>
              <p:cNvGrpSpPr/>
              <p:nvPr/>
            </p:nvGrpSpPr>
            <p:grpSpPr>
              <a:xfrm rot="-5400000">
                <a:off x="8442750" y="4407827"/>
                <a:ext cx="637355" cy="383203"/>
                <a:chOff x="8237425" y="4227252"/>
                <a:chExt cx="637355" cy="383203"/>
              </a:xfrm>
            </p:grpSpPr>
            <p:pic>
              <p:nvPicPr>
                <p:cNvPr id="348" name="Google Shape;348;p22"/>
                <p:cNvPicPr preferRelativeResize="0"/>
                <p:nvPr/>
              </p:nvPicPr>
              <p:blipFill>
                <a:blip r:embed="rId2">
                  <a:alphaModFix/>
                </a:blip>
                <a:stretch>
                  <a:fillRect/>
                </a:stretch>
              </p:blipFill>
              <p:spPr>
                <a:xfrm rot="-5400000" flipH="1">
                  <a:off x="8586501" y="4254151"/>
                  <a:ext cx="315178" cy="261380"/>
                </a:xfrm>
                <a:prstGeom prst="rect">
                  <a:avLst/>
                </a:prstGeom>
                <a:noFill/>
                <a:ln>
                  <a:noFill/>
                </a:ln>
              </p:spPr>
            </p:pic>
            <p:pic>
              <p:nvPicPr>
                <p:cNvPr id="349" name="Google Shape;349;p22"/>
                <p:cNvPicPr preferRelativeResize="0"/>
                <p:nvPr/>
              </p:nvPicPr>
              <p:blipFill>
                <a:blip r:embed="rId2">
                  <a:alphaModFix/>
                </a:blip>
                <a:stretch>
                  <a:fillRect/>
                </a:stretch>
              </p:blipFill>
              <p:spPr>
                <a:xfrm rot="5400000" flipH="1">
                  <a:off x="8210526" y="4322176"/>
                  <a:ext cx="315178" cy="261380"/>
                </a:xfrm>
                <a:prstGeom prst="rect">
                  <a:avLst/>
                </a:prstGeom>
                <a:noFill/>
                <a:ln>
                  <a:noFill/>
                </a:ln>
              </p:spPr>
            </p:pic>
          </p:grpSp>
          <p:pic>
            <p:nvPicPr>
              <p:cNvPr id="350" name="Google Shape;350;p22"/>
              <p:cNvPicPr preferRelativeResize="0"/>
              <p:nvPr/>
            </p:nvPicPr>
            <p:blipFill>
              <a:blip r:embed="rId2">
                <a:alphaModFix/>
              </a:blip>
              <a:stretch>
                <a:fillRect/>
              </a:stretch>
            </p:blipFill>
            <p:spPr>
              <a:xfrm rot="7200000" flipH="1">
                <a:off x="8616125" y="3713849"/>
                <a:ext cx="424474" cy="352024"/>
              </a:xfrm>
              <a:prstGeom prst="rect">
                <a:avLst/>
              </a:prstGeom>
              <a:noFill/>
              <a:ln>
                <a:noFill/>
              </a:ln>
            </p:spPr>
          </p:pic>
        </p:grpSp>
        <p:grpSp>
          <p:nvGrpSpPr>
            <p:cNvPr id="351" name="Google Shape;351;p22"/>
            <p:cNvGrpSpPr/>
            <p:nvPr/>
          </p:nvGrpSpPr>
          <p:grpSpPr>
            <a:xfrm>
              <a:off x="117438" y="109953"/>
              <a:ext cx="653059" cy="889489"/>
              <a:chOff x="219050" y="147200"/>
              <a:chExt cx="823945" cy="1122100"/>
            </a:xfrm>
          </p:grpSpPr>
          <p:pic>
            <p:nvPicPr>
              <p:cNvPr id="352" name="Google Shape;352;p22"/>
              <p:cNvPicPr preferRelativeResize="0"/>
              <p:nvPr/>
            </p:nvPicPr>
            <p:blipFill>
              <a:blip r:embed="rId2">
                <a:alphaModFix/>
              </a:blip>
              <a:stretch>
                <a:fillRect/>
              </a:stretch>
            </p:blipFill>
            <p:spPr>
              <a:xfrm>
                <a:off x="219050" y="315875"/>
                <a:ext cx="494175" cy="409869"/>
              </a:xfrm>
              <a:prstGeom prst="rect">
                <a:avLst/>
              </a:prstGeom>
              <a:noFill/>
              <a:ln>
                <a:noFill/>
              </a:ln>
            </p:spPr>
          </p:pic>
          <p:pic>
            <p:nvPicPr>
              <p:cNvPr id="353" name="Google Shape;353;p22"/>
              <p:cNvPicPr preferRelativeResize="0"/>
              <p:nvPr/>
            </p:nvPicPr>
            <p:blipFill>
              <a:blip r:embed="rId2">
                <a:alphaModFix/>
              </a:blip>
              <a:stretch>
                <a:fillRect/>
              </a:stretch>
            </p:blipFill>
            <p:spPr>
              <a:xfrm rot="5400000">
                <a:off x="185138" y="826688"/>
                <a:ext cx="397601" cy="329775"/>
              </a:xfrm>
              <a:prstGeom prst="rect">
                <a:avLst/>
              </a:prstGeom>
              <a:noFill/>
              <a:ln>
                <a:noFill/>
              </a:ln>
            </p:spPr>
          </p:pic>
          <p:pic>
            <p:nvPicPr>
              <p:cNvPr id="354" name="Google Shape;354;p22"/>
              <p:cNvPicPr preferRelativeResize="0"/>
              <p:nvPr/>
            </p:nvPicPr>
            <p:blipFill>
              <a:blip r:embed="rId2">
                <a:alphaModFix/>
              </a:blip>
              <a:stretch>
                <a:fillRect/>
              </a:stretch>
            </p:blipFill>
            <p:spPr>
              <a:xfrm rot="-5400000">
                <a:off x="679300" y="905613"/>
                <a:ext cx="397601" cy="329775"/>
              </a:xfrm>
              <a:prstGeom prst="rect">
                <a:avLst/>
              </a:prstGeom>
              <a:noFill/>
              <a:ln>
                <a:noFill/>
              </a:ln>
            </p:spPr>
          </p:pic>
          <p:pic>
            <p:nvPicPr>
              <p:cNvPr id="355" name="Google Shape;355;p22"/>
              <p:cNvPicPr preferRelativeResize="0"/>
              <p:nvPr/>
            </p:nvPicPr>
            <p:blipFill>
              <a:blip r:embed="rId2">
                <a:alphaModFix/>
              </a:blip>
              <a:stretch>
                <a:fillRect/>
              </a:stretch>
            </p:blipFill>
            <p:spPr>
              <a:xfrm rot="-5400000">
                <a:off x="817621" y="168225"/>
                <a:ext cx="246400" cy="204350"/>
              </a:xfrm>
              <a:prstGeom prst="rect">
                <a:avLst/>
              </a:prstGeom>
              <a:noFill/>
              <a:ln>
                <a:noFill/>
              </a:ln>
            </p:spPr>
          </p:pic>
        </p:grpSp>
      </p:grpSp>
      <p:cxnSp>
        <p:nvCxnSpPr>
          <p:cNvPr id="356" name="Google Shape;356;p22"/>
          <p:cNvCxnSpPr/>
          <p:nvPr/>
        </p:nvCxnSpPr>
        <p:spPr>
          <a:xfrm>
            <a:off x="1185900" y="4872475"/>
            <a:ext cx="67722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365760"/>
            <a:ext cx="7708500" cy="548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Montserrat ExtraBold"/>
              <a:buNone/>
              <a:defRPr sz="3000">
                <a:solidFill>
                  <a:schemeClr val="dk1"/>
                </a:solidFill>
                <a:latin typeface="Montserrat ExtraBold"/>
                <a:ea typeface="Montserrat ExtraBold"/>
                <a:cs typeface="Montserrat ExtraBold"/>
                <a:sym typeface="Montserrat ExtraBold"/>
              </a:defRPr>
            </a:lvl1pPr>
            <a:lvl2pPr lvl="1"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2pPr>
            <a:lvl3pPr lvl="2"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3pPr>
            <a:lvl4pPr lvl="3"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4pPr>
            <a:lvl5pPr lvl="4"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5pPr>
            <a:lvl6pPr lvl="5"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6pPr>
            <a:lvl7pPr lvl="6"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7pPr>
            <a:lvl8pPr lvl="7"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8pPr>
            <a:lvl9pPr lvl="8" rtl="0">
              <a:spcBef>
                <a:spcPts val="0"/>
              </a:spcBef>
              <a:spcAft>
                <a:spcPts val="0"/>
              </a:spcAft>
              <a:buClr>
                <a:schemeClr val="lt1"/>
              </a:buClr>
              <a:buSzPts val="3500"/>
              <a:buFont typeface="Anton"/>
              <a:buNone/>
              <a:defRPr sz="3500">
                <a:solidFill>
                  <a:schemeClr val="lt1"/>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1"/>
              </a:buClr>
              <a:buSzPts val="1200"/>
              <a:buFont typeface="Kantumruy Pro"/>
              <a:buChar char="●"/>
              <a:defRPr sz="1200">
                <a:solidFill>
                  <a:schemeClr val="lt1"/>
                </a:solidFill>
                <a:latin typeface="Kantumruy Pro"/>
                <a:ea typeface="Kantumruy Pro"/>
                <a:cs typeface="Kantumruy Pro"/>
                <a:sym typeface="Kantumruy Pro"/>
              </a:defRPr>
            </a:lvl1pPr>
            <a:lvl2pPr marL="914400" lvl="1" indent="-304800">
              <a:lnSpc>
                <a:spcPct val="100000"/>
              </a:lnSpc>
              <a:spcBef>
                <a:spcPts val="0"/>
              </a:spcBef>
              <a:spcAft>
                <a:spcPts val="0"/>
              </a:spcAft>
              <a:buClr>
                <a:schemeClr val="lt1"/>
              </a:buClr>
              <a:buSzPts val="1200"/>
              <a:buFont typeface="Kantumruy Pro"/>
              <a:buChar char="○"/>
              <a:defRPr sz="1200">
                <a:solidFill>
                  <a:schemeClr val="lt1"/>
                </a:solidFill>
                <a:latin typeface="Kantumruy Pro"/>
                <a:ea typeface="Kantumruy Pro"/>
                <a:cs typeface="Kantumruy Pro"/>
                <a:sym typeface="Kantumruy Pro"/>
              </a:defRPr>
            </a:lvl2pPr>
            <a:lvl3pPr marL="1371600" lvl="2" indent="-304800">
              <a:lnSpc>
                <a:spcPct val="100000"/>
              </a:lnSpc>
              <a:spcBef>
                <a:spcPts val="0"/>
              </a:spcBef>
              <a:spcAft>
                <a:spcPts val="0"/>
              </a:spcAft>
              <a:buClr>
                <a:schemeClr val="lt1"/>
              </a:buClr>
              <a:buSzPts val="1200"/>
              <a:buFont typeface="Kantumruy Pro"/>
              <a:buChar char="■"/>
              <a:defRPr sz="1200">
                <a:solidFill>
                  <a:schemeClr val="lt1"/>
                </a:solidFill>
                <a:latin typeface="Kantumruy Pro"/>
                <a:ea typeface="Kantumruy Pro"/>
                <a:cs typeface="Kantumruy Pro"/>
                <a:sym typeface="Kantumruy Pro"/>
              </a:defRPr>
            </a:lvl3pPr>
            <a:lvl4pPr marL="1828800" lvl="3" indent="-304800">
              <a:lnSpc>
                <a:spcPct val="100000"/>
              </a:lnSpc>
              <a:spcBef>
                <a:spcPts val="0"/>
              </a:spcBef>
              <a:spcAft>
                <a:spcPts val="0"/>
              </a:spcAft>
              <a:buClr>
                <a:schemeClr val="lt1"/>
              </a:buClr>
              <a:buSzPts val="1200"/>
              <a:buFont typeface="Kantumruy Pro"/>
              <a:buChar char="●"/>
              <a:defRPr sz="1200">
                <a:solidFill>
                  <a:schemeClr val="lt1"/>
                </a:solidFill>
                <a:latin typeface="Kantumruy Pro"/>
                <a:ea typeface="Kantumruy Pro"/>
                <a:cs typeface="Kantumruy Pro"/>
                <a:sym typeface="Kantumruy Pro"/>
              </a:defRPr>
            </a:lvl4pPr>
            <a:lvl5pPr marL="2286000" lvl="4" indent="-304800">
              <a:lnSpc>
                <a:spcPct val="100000"/>
              </a:lnSpc>
              <a:spcBef>
                <a:spcPts val="0"/>
              </a:spcBef>
              <a:spcAft>
                <a:spcPts val="0"/>
              </a:spcAft>
              <a:buClr>
                <a:schemeClr val="lt1"/>
              </a:buClr>
              <a:buSzPts val="1200"/>
              <a:buFont typeface="Kantumruy Pro"/>
              <a:buChar char="○"/>
              <a:defRPr sz="1200">
                <a:solidFill>
                  <a:schemeClr val="lt1"/>
                </a:solidFill>
                <a:latin typeface="Kantumruy Pro"/>
                <a:ea typeface="Kantumruy Pro"/>
                <a:cs typeface="Kantumruy Pro"/>
                <a:sym typeface="Kantumruy Pro"/>
              </a:defRPr>
            </a:lvl5pPr>
            <a:lvl6pPr marL="2743200" lvl="5" indent="-304800">
              <a:lnSpc>
                <a:spcPct val="100000"/>
              </a:lnSpc>
              <a:spcBef>
                <a:spcPts val="0"/>
              </a:spcBef>
              <a:spcAft>
                <a:spcPts val="0"/>
              </a:spcAft>
              <a:buClr>
                <a:schemeClr val="lt1"/>
              </a:buClr>
              <a:buSzPts val="1200"/>
              <a:buFont typeface="Kantumruy Pro"/>
              <a:buChar char="■"/>
              <a:defRPr sz="1200">
                <a:solidFill>
                  <a:schemeClr val="lt1"/>
                </a:solidFill>
                <a:latin typeface="Kantumruy Pro"/>
                <a:ea typeface="Kantumruy Pro"/>
                <a:cs typeface="Kantumruy Pro"/>
                <a:sym typeface="Kantumruy Pro"/>
              </a:defRPr>
            </a:lvl6pPr>
            <a:lvl7pPr marL="3200400" lvl="6" indent="-304800">
              <a:lnSpc>
                <a:spcPct val="100000"/>
              </a:lnSpc>
              <a:spcBef>
                <a:spcPts val="0"/>
              </a:spcBef>
              <a:spcAft>
                <a:spcPts val="0"/>
              </a:spcAft>
              <a:buClr>
                <a:schemeClr val="lt1"/>
              </a:buClr>
              <a:buSzPts val="1200"/>
              <a:buFont typeface="Kantumruy Pro"/>
              <a:buChar char="●"/>
              <a:defRPr sz="1200">
                <a:solidFill>
                  <a:schemeClr val="lt1"/>
                </a:solidFill>
                <a:latin typeface="Kantumruy Pro"/>
                <a:ea typeface="Kantumruy Pro"/>
                <a:cs typeface="Kantumruy Pro"/>
                <a:sym typeface="Kantumruy Pro"/>
              </a:defRPr>
            </a:lvl7pPr>
            <a:lvl8pPr marL="3657600" lvl="7" indent="-304800">
              <a:lnSpc>
                <a:spcPct val="100000"/>
              </a:lnSpc>
              <a:spcBef>
                <a:spcPts val="0"/>
              </a:spcBef>
              <a:spcAft>
                <a:spcPts val="0"/>
              </a:spcAft>
              <a:buClr>
                <a:schemeClr val="lt1"/>
              </a:buClr>
              <a:buSzPts val="1200"/>
              <a:buFont typeface="Kantumruy Pro"/>
              <a:buChar char="○"/>
              <a:defRPr sz="1200">
                <a:solidFill>
                  <a:schemeClr val="lt1"/>
                </a:solidFill>
                <a:latin typeface="Kantumruy Pro"/>
                <a:ea typeface="Kantumruy Pro"/>
                <a:cs typeface="Kantumruy Pro"/>
                <a:sym typeface="Kantumruy Pro"/>
              </a:defRPr>
            </a:lvl8pPr>
            <a:lvl9pPr marL="4114800" lvl="8" indent="-304800">
              <a:lnSpc>
                <a:spcPct val="100000"/>
              </a:lnSpc>
              <a:spcBef>
                <a:spcPts val="0"/>
              </a:spcBef>
              <a:spcAft>
                <a:spcPts val="0"/>
              </a:spcAft>
              <a:buClr>
                <a:schemeClr val="lt1"/>
              </a:buClr>
              <a:buSzPts val="1200"/>
              <a:buFont typeface="Kantumruy Pro"/>
              <a:buChar char="■"/>
              <a:defRPr sz="1200">
                <a:solidFill>
                  <a:schemeClr val="lt1"/>
                </a:solidFill>
                <a:latin typeface="Kantumruy Pro"/>
                <a:ea typeface="Kantumruy Pro"/>
                <a:cs typeface="Kantumruy Pro"/>
                <a:sym typeface="Kantumruy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4" r:id="rId4"/>
    <p:sldLayoutId id="2147483655" r:id="rId5"/>
    <p:sldLayoutId id="2147483656" r:id="rId6"/>
    <p:sldLayoutId id="2147483658" r:id="rId7"/>
    <p:sldLayoutId id="2147483663" r:id="rId8"/>
    <p:sldLayoutId id="2147483668" r:id="rId9"/>
    <p:sldLayoutId id="2147483669" r:id="rId10"/>
    <p:sldLayoutId id="2147483674" r:id="rId11"/>
    <p:sldLayoutId id="214748367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webp"/><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7"/>
          <p:cNvSpPr txBox="1">
            <a:spLocks noGrp="1"/>
          </p:cNvSpPr>
          <p:nvPr>
            <p:ph type="ctrTitle"/>
          </p:nvPr>
        </p:nvSpPr>
        <p:spPr>
          <a:xfrm>
            <a:off x="1646159" y="1369700"/>
            <a:ext cx="5852100" cy="170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sz="3200" b="1" dirty="0"/>
              <a:t>ΑΙΜΟΛΥΤΙΚΕΣ ΑΝΑΙΜΙΕΣ</a:t>
            </a:r>
            <a:endParaRPr sz="3200" b="1" dirty="0"/>
          </a:p>
        </p:txBody>
      </p:sp>
      <p:sp>
        <p:nvSpPr>
          <p:cNvPr id="383" name="Google Shape;383;p27"/>
          <p:cNvSpPr txBox="1">
            <a:spLocks noGrp="1"/>
          </p:cNvSpPr>
          <p:nvPr>
            <p:ph type="subTitle" idx="1"/>
          </p:nvPr>
        </p:nvSpPr>
        <p:spPr>
          <a:xfrm>
            <a:off x="1644300" y="3316600"/>
            <a:ext cx="5855400" cy="79058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l-GR" dirty="0"/>
              <a:t>Ιωάννα Στεργίου</a:t>
            </a:r>
          </a:p>
          <a:p>
            <a:pPr marL="0" lvl="0" indent="0" algn="ctr" rtl="0">
              <a:spcBef>
                <a:spcPts val="0"/>
              </a:spcBef>
              <a:spcAft>
                <a:spcPts val="0"/>
              </a:spcAft>
              <a:buNone/>
            </a:pPr>
            <a:r>
              <a:rPr lang="el-GR" dirty="0"/>
              <a:t>Αιματολόγος </a:t>
            </a:r>
            <a:r>
              <a:rPr lang="en-US" dirty="0"/>
              <a:t>MD, PhD</a:t>
            </a:r>
          </a:p>
          <a:p>
            <a:pPr marL="0" lvl="0" indent="0" algn="ctr" rtl="0">
              <a:spcBef>
                <a:spcPts val="0"/>
              </a:spcBef>
              <a:spcAft>
                <a:spcPts val="0"/>
              </a:spcAft>
              <a:buNone/>
            </a:pPr>
            <a:r>
              <a:rPr lang="el-GR" dirty="0"/>
              <a:t>Κλινική Παθολογικής Φυσιολογίας Ιατρικής Σχολής ΕΚΠΑ</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353E7-D721-B845-548A-303DD58E7AFD}"/>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90187F87-749B-9B4A-09AD-A238EEC2F4FA}"/>
              </a:ext>
            </a:extLst>
          </p:cNvPr>
          <p:cNvPicPr>
            <a:picLocks noChangeAspect="1"/>
          </p:cNvPicPr>
          <p:nvPr/>
        </p:nvPicPr>
        <p:blipFill>
          <a:blip r:embed="rId2"/>
          <a:stretch>
            <a:fillRect/>
          </a:stretch>
        </p:blipFill>
        <p:spPr>
          <a:xfrm>
            <a:off x="1150073" y="1188720"/>
            <a:ext cx="6843854" cy="1205168"/>
          </a:xfrm>
          <a:prstGeom prst="rect">
            <a:avLst/>
          </a:prstGeom>
        </p:spPr>
      </p:pic>
      <p:sp>
        <p:nvSpPr>
          <p:cNvPr id="6" name="Ορθογώνιο: Στρογγύλεμα γωνιών 5">
            <a:extLst>
              <a:ext uri="{FF2B5EF4-FFF2-40B4-BE49-F238E27FC236}">
                <a16:creationId xmlns:a16="http://schemas.microsoft.com/office/drawing/2014/main" id="{8A6E1A36-965D-63F1-177A-F77BF4A04169}"/>
              </a:ext>
            </a:extLst>
          </p:cNvPr>
          <p:cNvSpPr/>
          <p:nvPr/>
        </p:nvSpPr>
        <p:spPr>
          <a:xfrm>
            <a:off x="1045029" y="1665514"/>
            <a:ext cx="2155371" cy="72837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Υπότιτλος 7">
            <a:extLst>
              <a:ext uri="{FF2B5EF4-FFF2-40B4-BE49-F238E27FC236}">
                <a16:creationId xmlns:a16="http://schemas.microsoft.com/office/drawing/2014/main" id="{FAE19CE5-5A7E-31B2-46A2-56BC00629A8A}"/>
              </a:ext>
            </a:extLst>
          </p:cNvPr>
          <p:cNvSpPr txBox="1">
            <a:spLocks/>
          </p:cNvSpPr>
          <p:nvPr/>
        </p:nvSpPr>
        <p:spPr>
          <a:xfrm>
            <a:off x="1338943" y="383131"/>
            <a:ext cx="73587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sp>
        <p:nvSpPr>
          <p:cNvPr id="2" name="Rectangle 3">
            <a:extLst>
              <a:ext uri="{FF2B5EF4-FFF2-40B4-BE49-F238E27FC236}">
                <a16:creationId xmlns:a16="http://schemas.microsoft.com/office/drawing/2014/main" id="{C3609D48-A3DF-7DD1-78A9-8FA55959F1C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p:txBody>
      </p:sp>
      <p:grpSp>
        <p:nvGrpSpPr>
          <p:cNvPr id="5" name="Group 5330">
            <a:extLst>
              <a:ext uri="{FF2B5EF4-FFF2-40B4-BE49-F238E27FC236}">
                <a16:creationId xmlns:a16="http://schemas.microsoft.com/office/drawing/2014/main" id="{BBDF3028-942E-ABCF-FAE4-006869E534EA}"/>
              </a:ext>
            </a:extLst>
          </p:cNvPr>
          <p:cNvGrpSpPr/>
          <p:nvPr/>
        </p:nvGrpSpPr>
        <p:grpSpPr>
          <a:xfrm>
            <a:off x="4572000" y="-170180"/>
            <a:ext cx="71120" cy="322580"/>
            <a:chOff x="0" y="0"/>
            <a:chExt cx="71640" cy="322873"/>
          </a:xfrm>
        </p:grpSpPr>
        <p:sp>
          <p:nvSpPr>
            <p:cNvPr id="7" name="Rectangle 279">
              <a:extLst>
                <a:ext uri="{FF2B5EF4-FFF2-40B4-BE49-F238E27FC236}">
                  <a16:creationId xmlns:a16="http://schemas.microsoft.com/office/drawing/2014/main" id="{92D24A92-5699-DBEB-4152-C095AFCA31EE}"/>
                </a:ext>
              </a:extLst>
            </p:cNvPr>
            <p:cNvSpPr/>
            <p:nvPr/>
          </p:nvSpPr>
          <p:spPr>
            <a:xfrm>
              <a:off x="0" y="0"/>
              <a:ext cx="95281" cy="429422"/>
            </a:xfrm>
            <a:prstGeom prst="rect">
              <a:avLst/>
            </a:prstGeom>
            <a:ln>
              <a:noFill/>
            </a:ln>
          </p:spPr>
          <p:txBody>
            <a:bodyPr vert="horz" lIns="0" tIns="0" rIns="0" bIns="0" rtlCol="0">
              <a:noAutofit/>
            </a:bodyPr>
            <a:lstStyle/>
            <a:p>
              <a:pPr>
                <a:lnSpc>
                  <a:spcPct val="107000"/>
                </a:lnSpc>
                <a:spcAft>
                  <a:spcPts val="800"/>
                </a:spcAft>
              </a:pPr>
              <a:r>
                <a:rPr lang="el-GR" sz="2500" kern="100">
                  <a:solidFill>
                    <a:srgbClr val="000000"/>
                  </a:solidFill>
                  <a:effectLst/>
                  <a:latin typeface="Calibri" panose="020F0502020204030204" pitchFamily="34" charset="0"/>
                  <a:ea typeface="Calibri" panose="020F0502020204030204" pitchFamily="34" charset="0"/>
                </a:rPr>
                <a:t> </a:t>
              </a:r>
              <a:endParaRPr lang="el-GR" sz="1100" kern="100">
                <a:solidFill>
                  <a:srgbClr val="000000"/>
                </a:solidFill>
                <a:effectLst/>
                <a:latin typeface="Calibri" panose="020F0502020204030204" pitchFamily="34" charset="0"/>
                <a:ea typeface="Calibri" panose="020F0502020204030204" pitchFamily="34" charset="0"/>
              </a:endParaRPr>
            </a:p>
          </p:txBody>
        </p:sp>
      </p:grpSp>
      <p:pic>
        <p:nvPicPr>
          <p:cNvPr id="11" name="Εικόνα 10">
            <a:extLst>
              <a:ext uri="{FF2B5EF4-FFF2-40B4-BE49-F238E27FC236}">
                <a16:creationId xmlns:a16="http://schemas.microsoft.com/office/drawing/2014/main" id="{97BCB19C-C112-B0E3-868D-81762FC4DFF2}"/>
              </a:ext>
            </a:extLst>
          </p:cNvPr>
          <p:cNvPicPr>
            <a:picLocks noChangeAspect="1"/>
          </p:cNvPicPr>
          <p:nvPr/>
        </p:nvPicPr>
        <p:blipFill>
          <a:blip r:embed="rId3"/>
          <a:stretch>
            <a:fillRect/>
          </a:stretch>
        </p:blipFill>
        <p:spPr>
          <a:xfrm>
            <a:off x="1517742" y="2414171"/>
            <a:ext cx="6108515" cy="2376061"/>
          </a:xfrm>
          <a:prstGeom prst="rect">
            <a:avLst/>
          </a:prstGeom>
        </p:spPr>
      </p:pic>
    </p:spTree>
    <p:extLst>
      <p:ext uri="{BB962C8B-B14F-4D97-AF65-F5344CB8AC3E}">
        <p14:creationId xmlns:p14="http://schemas.microsoft.com/office/powerpoint/2010/main" val="1580260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Υπότιτλος 7">
            <a:extLst>
              <a:ext uri="{FF2B5EF4-FFF2-40B4-BE49-F238E27FC236}">
                <a16:creationId xmlns:a16="http://schemas.microsoft.com/office/drawing/2014/main" id="{F23B4FC3-70DE-FE6F-8E96-A2BF4AB409F3}"/>
              </a:ext>
            </a:extLst>
          </p:cNvPr>
          <p:cNvSpPr>
            <a:spLocks noGrp="1"/>
          </p:cNvSpPr>
          <p:nvPr>
            <p:ph type="subTitle" idx="1"/>
          </p:nvPr>
        </p:nvSpPr>
        <p:spPr>
          <a:xfrm>
            <a:off x="4166788" y="2514786"/>
            <a:ext cx="4638318" cy="2337023"/>
          </a:xfrm>
        </p:spPr>
        <p:txBody>
          <a:bodyPr/>
          <a:lstStyle/>
          <a:p>
            <a:pPr algn="l">
              <a:buSzPct val="100000"/>
              <a:buFont typeface="Arial" panose="020B0604020202020204" pitchFamily="34" charset="0"/>
              <a:buChar char="•"/>
            </a:pPr>
            <a:r>
              <a:rPr lang="el-GR" dirty="0"/>
              <a:t>Η πιο καλά χαρακτηρισμένη διαταραχή της μεμβράνης των </a:t>
            </a:r>
            <a:r>
              <a:rPr lang="el-GR" dirty="0" err="1"/>
              <a:t>ερυθρων</a:t>
            </a:r>
            <a:endParaRPr lang="el-GR" dirty="0"/>
          </a:p>
          <a:p>
            <a:pPr algn="l">
              <a:buSzPct val="100000"/>
              <a:buFont typeface="Arial" panose="020B0604020202020204" pitchFamily="34" charset="0"/>
              <a:buChar char="•"/>
            </a:pPr>
            <a:endParaRPr lang="el-GR" dirty="0"/>
          </a:p>
          <a:p>
            <a:pPr algn="l">
              <a:buSzPct val="100000"/>
              <a:buFont typeface="Arial" panose="020B0604020202020204" pitchFamily="34" charset="0"/>
              <a:buChar char="•"/>
            </a:pPr>
            <a:r>
              <a:rPr lang="el-GR" dirty="0"/>
              <a:t>Ανεπάρκεια ή δυσλειτουργία </a:t>
            </a:r>
            <a:r>
              <a:rPr lang="el-GR" b="1" dirty="0" err="1"/>
              <a:t>σπεκτρίνης</a:t>
            </a:r>
            <a:r>
              <a:rPr lang="el-GR" b="1" dirty="0"/>
              <a:t>, </a:t>
            </a:r>
            <a:r>
              <a:rPr lang="el-GR" b="1" dirty="0" err="1"/>
              <a:t>αγκυρίνης</a:t>
            </a:r>
            <a:r>
              <a:rPr lang="el-GR" b="1" dirty="0"/>
              <a:t>, </a:t>
            </a:r>
            <a:r>
              <a:rPr lang="fr-FR" b="1" dirty="0"/>
              <a:t>b</a:t>
            </a:r>
            <a:r>
              <a:rPr lang="en-US" b="1" dirty="0"/>
              <a:t>and 3, </a:t>
            </a:r>
            <a:r>
              <a:rPr lang="el-GR" b="1" dirty="0"/>
              <a:t>πρωτεΐνης 4.2 </a:t>
            </a:r>
            <a:r>
              <a:rPr lang="el-GR" dirty="0"/>
              <a:t>– αυτοσωμική επικρατής ή αυτοσωμική υπολειπόμενη κληρονομικότητα </a:t>
            </a:r>
            <a:endParaRPr lang="el-GR" b="1" dirty="0"/>
          </a:p>
          <a:p>
            <a:pPr algn="l">
              <a:buSzPct val="100000"/>
              <a:buFont typeface="Arial" panose="020B0604020202020204" pitchFamily="34" charset="0"/>
              <a:buChar char="•"/>
            </a:pPr>
            <a:endParaRPr lang="el-GR" b="1" dirty="0"/>
          </a:p>
          <a:p>
            <a:pPr algn="l">
              <a:buSzPct val="100000"/>
              <a:buFont typeface="Arial" panose="020B0604020202020204" pitchFamily="34" charset="0"/>
              <a:buChar char="•"/>
            </a:pPr>
            <a:r>
              <a:rPr lang="el-GR" dirty="0"/>
              <a:t>Αυξημένη ωσμωτική ευθραυστότητα των ερυθρών</a:t>
            </a:r>
          </a:p>
          <a:p>
            <a:pPr algn="l">
              <a:buSzPct val="100000"/>
              <a:buFont typeface="Arial" panose="020B0604020202020204" pitchFamily="34" charset="0"/>
              <a:buChar char="•"/>
            </a:pPr>
            <a:endParaRPr lang="el-GR" dirty="0"/>
          </a:p>
          <a:p>
            <a:pPr algn="l">
              <a:buSzPct val="100000"/>
              <a:buFont typeface="Arial" panose="020B0604020202020204" pitchFamily="34" charset="0"/>
              <a:buChar char="•"/>
            </a:pPr>
            <a:r>
              <a:rPr lang="el-GR" altLang="el-GR" dirty="0" err="1"/>
              <a:t>Κλινικοεργαστηριακά</a:t>
            </a:r>
            <a:r>
              <a:rPr lang="el-GR" altLang="el-GR" dirty="0"/>
              <a:t> ευρήματα: αιμολυτική αναιμία (αναιμία + ίκτερος), σπληνομεγαλία (μέτρια), χολολιθίαση σε νεαρή ηλικία,  σπάνια έλκη στα κάτω άκρα</a:t>
            </a:r>
            <a:endParaRPr lang="el-GR" dirty="0"/>
          </a:p>
          <a:p>
            <a:pPr algn="l">
              <a:buSzPct val="100000"/>
              <a:buFont typeface="Arial" panose="020B0604020202020204" pitchFamily="34" charset="0"/>
              <a:buChar char="•"/>
            </a:pPr>
            <a:endParaRPr lang="el-GR" dirty="0"/>
          </a:p>
          <a:p>
            <a:pPr algn="l">
              <a:buSzPct val="100000"/>
              <a:buFont typeface="Arial" panose="020B0604020202020204" pitchFamily="34" charset="0"/>
              <a:buChar char="•"/>
            </a:pPr>
            <a:endParaRPr lang="el-GR" b="1" dirty="0"/>
          </a:p>
        </p:txBody>
      </p:sp>
      <p:pic>
        <p:nvPicPr>
          <p:cNvPr id="3" name="Εικόνα 2">
            <a:extLst>
              <a:ext uri="{FF2B5EF4-FFF2-40B4-BE49-F238E27FC236}">
                <a16:creationId xmlns:a16="http://schemas.microsoft.com/office/drawing/2014/main" id="{C00BCF2E-CAD7-8979-4734-BB3FF931C8C4}"/>
              </a:ext>
            </a:extLst>
          </p:cNvPr>
          <p:cNvPicPr>
            <a:picLocks noChangeAspect="1"/>
          </p:cNvPicPr>
          <p:nvPr/>
        </p:nvPicPr>
        <p:blipFill>
          <a:blip r:embed="rId2"/>
          <a:stretch>
            <a:fillRect/>
          </a:stretch>
        </p:blipFill>
        <p:spPr>
          <a:xfrm>
            <a:off x="1303020" y="1093899"/>
            <a:ext cx="6843854" cy="1205168"/>
          </a:xfrm>
          <a:prstGeom prst="rect">
            <a:avLst/>
          </a:prstGeom>
        </p:spPr>
      </p:pic>
      <p:pic>
        <p:nvPicPr>
          <p:cNvPr id="4" name="Εικόνα 3" descr="Εικόνα που περιέχει ύφασμα&#10;&#10;Περιγραφή που δημιουργήθηκε αυτόματα">
            <a:extLst>
              <a:ext uri="{FF2B5EF4-FFF2-40B4-BE49-F238E27FC236}">
                <a16:creationId xmlns:a16="http://schemas.microsoft.com/office/drawing/2014/main" id="{EDBC19B3-B9EF-46BF-3ADD-E577E79D2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73" y="2717742"/>
            <a:ext cx="3073584" cy="1749382"/>
          </a:xfrm>
          <a:prstGeom prst="rect">
            <a:avLst/>
          </a:prstGeom>
        </p:spPr>
      </p:pic>
      <p:sp>
        <p:nvSpPr>
          <p:cNvPr id="6" name="Ορθογώνιο: Στρογγύλεμα γωνιών 5">
            <a:extLst>
              <a:ext uri="{FF2B5EF4-FFF2-40B4-BE49-F238E27FC236}">
                <a16:creationId xmlns:a16="http://schemas.microsoft.com/office/drawing/2014/main" id="{C36F5A5D-5EBA-ACEA-31D7-D7F3ED00740D}"/>
              </a:ext>
            </a:extLst>
          </p:cNvPr>
          <p:cNvSpPr/>
          <p:nvPr/>
        </p:nvSpPr>
        <p:spPr>
          <a:xfrm>
            <a:off x="1212669" y="1552187"/>
            <a:ext cx="2155371" cy="72837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Υπότιτλος 7">
            <a:extLst>
              <a:ext uri="{FF2B5EF4-FFF2-40B4-BE49-F238E27FC236}">
                <a16:creationId xmlns:a16="http://schemas.microsoft.com/office/drawing/2014/main" id="{9719F3B8-0148-4734-770F-A151022E99A5}"/>
              </a:ext>
            </a:extLst>
          </p:cNvPr>
          <p:cNvSpPr txBox="1">
            <a:spLocks/>
          </p:cNvSpPr>
          <p:nvPr/>
        </p:nvSpPr>
        <p:spPr>
          <a:xfrm>
            <a:off x="4724947" y="2193428"/>
            <a:ext cx="3522000" cy="365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1600" b="1" dirty="0"/>
              <a:t>Κληρονομική </a:t>
            </a:r>
            <a:r>
              <a:rPr lang="el-GR" sz="1600" b="1" dirty="0" err="1"/>
              <a:t>Σφαιροκυττάρωση</a:t>
            </a:r>
            <a:endParaRPr lang="el-GR" sz="1600" b="1" dirty="0"/>
          </a:p>
        </p:txBody>
      </p:sp>
      <p:sp>
        <p:nvSpPr>
          <p:cNvPr id="17" name="Υπότιτλος 7">
            <a:extLst>
              <a:ext uri="{FF2B5EF4-FFF2-40B4-BE49-F238E27FC236}">
                <a16:creationId xmlns:a16="http://schemas.microsoft.com/office/drawing/2014/main" id="{4D64F32B-A883-12BC-EAFF-4EFB30754181}"/>
              </a:ext>
            </a:extLst>
          </p:cNvPr>
          <p:cNvSpPr txBox="1">
            <a:spLocks/>
          </p:cNvSpPr>
          <p:nvPr/>
        </p:nvSpPr>
        <p:spPr>
          <a:xfrm>
            <a:off x="1338943" y="383131"/>
            <a:ext cx="73587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sp>
        <p:nvSpPr>
          <p:cNvPr id="2" name="Rectangle 3">
            <a:extLst>
              <a:ext uri="{FF2B5EF4-FFF2-40B4-BE49-F238E27FC236}">
                <a16:creationId xmlns:a16="http://schemas.microsoft.com/office/drawing/2014/main" id="{81D1BAA0-4F00-6C44-AB2C-96D2716E2ECD}"/>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a:ln>
                <a:noFill/>
              </a:ln>
              <a:solidFill>
                <a:schemeClr val="tx1"/>
              </a:solidFill>
              <a:effectLst/>
              <a:latin typeface="Arial" panose="020B0604020202020204" pitchFamily="34" charset="0"/>
            </a:endParaRPr>
          </a:p>
        </p:txBody>
      </p:sp>
      <p:grpSp>
        <p:nvGrpSpPr>
          <p:cNvPr id="5" name="Group 5330">
            <a:extLst>
              <a:ext uri="{FF2B5EF4-FFF2-40B4-BE49-F238E27FC236}">
                <a16:creationId xmlns:a16="http://schemas.microsoft.com/office/drawing/2014/main" id="{50CCE4DA-BFA2-4162-4903-DC0B8D5BBA1B}"/>
              </a:ext>
            </a:extLst>
          </p:cNvPr>
          <p:cNvGrpSpPr/>
          <p:nvPr/>
        </p:nvGrpSpPr>
        <p:grpSpPr>
          <a:xfrm>
            <a:off x="4572000" y="-170180"/>
            <a:ext cx="71120" cy="322580"/>
            <a:chOff x="0" y="0"/>
            <a:chExt cx="71640" cy="322873"/>
          </a:xfrm>
        </p:grpSpPr>
        <p:sp>
          <p:nvSpPr>
            <p:cNvPr id="7" name="Rectangle 279">
              <a:extLst>
                <a:ext uri="{FF2B5EF4-FFF2-40B4-BE49-F238E27FC236}">
                  <a16:creationId xmlns:a16="http://schemas.microsoft.com/office/drawing/2014/main" id="{618DA8C8-69DB-E6F8-CC4D-A611F45DE6F7}"/>
                </a:ext>
              </a:extLst>
            </p:cNvPr>
            <p:cNvSpPr/>
            <p:nvPr/>
          </p:nvSpPr>
          <p:spPr>
            <a:xfrm>
              <a:off x="0" y="0"/>
              <a:ext cx="95281" cy="429422"/>
            </a:xfrm>
            <a:prstGeom prst="rect">
              <a:avLst/>
            </a:prstGeom>
            <a:ln>
              <a:noFill/>
            </a:ln>
          </p:spPr>
          <p:txBody>
            <a:bodyPr vert="horz" lIns="0" tIns="0" rIns="0" bIns="0" rtlCol="0">
              <a:noAutofit/>
            </a:bodyPr>
            <a:lstStyle/>
            <a:p>
              <a:pPr>
                <a:lnSpc>
                  <a:spcPct val="107000"/>
                </a:lnSpc>
                <a:spcAft>
                  <a:spcPts val="800"/>
                </a:spcAft>
              </a:pPr>
              <a:r>
                <a:rPr lang="el-GR" sz="2500" kern="100">
                  <a:solidFill>
                    <a:srgbClr val="000000"/>
                  </a:solidFill>
                  <a:effectLst/>
                  <a:latin typeface="Calibri" panose="020F0502020204030204" pitchFamily="34" charset="0"/>
                  <a:ea typeface="Calibri" panose="020F0502020204030204" pitchFamily="34" charset="0"/>
                </a:rPr>
                <a:t> </a:t>
              </a:r>
              <a:endParaRPr lang="el-GR" sz="1100" kern="100">
                <a:solidFill>
                  <a:srgbClr val="000000"/>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2165555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B3DFDD-B07F-8D63-1102-F11545E58B90}"/>
              </a:ext>
            </a:extLst>
          </p:cNvPr>
          <p:cNvSpPr>
            <a:spLocks noGrp="1"/>
          </p:cNvSpPr>
          <p:nvPr>
            <p:ph type="title"/>
          </p:nvPr>
        </p:nvSpPr>
        <p:spPr/>
        <p:txBody>
          <a:bodyPr/>
          <a:lstStyle/>
          <a:p>
            <a:r>
              <a:rPr lang="el-GR" dirty="0"/>
              <a:t>Κληρονομική </a:t>
            </a:r>
            <a:r>
              <a:rPr lang="el-GR" dirty="0" err="1"/>
              <a:t>σφαιροκυττάρωση</a:t>
            </a:r>
            <a:endParaRPr lang="el-GR" dirty="0"/>
          </a:p>
        </p:txBody>
      </p:sp>
      <p:pic>
        <p:nvPicPr>
          <p:cNvPr id="4" name="Εικόνα 3">
            <a:extLst>
              <a:ext uri="{FF2B5EF4-FFF2-40B4-BE49-F238E27FC236}">
                <a16:creationId xmlns:a16="http://schemas.microsoft.com/office/drawing/2014/main" id="{CF314167-BCA2-11D1-2ABA-DFD04CDA79F6}"/>
              </a:ext>
            </a:extLst>
          </p:cNvPr>
          <p:cNvPicPr>
            <a:picLocks noChangeAspect="1"/>
          </p:cNvPicPr>
          <p:nvPr/>
        </p:nvPicPr>
        <p:blipFill>
          <a:blip r:embed="rId2"/>
          <a:stretch>
            <a:fillRect/>
          </a:stretch>
        </p:blipFill>
        <p:spPr>
          <a:xfrm>
            <a:off x="1697064" y="1045031"/>
            <a:ext cx="6167464" cy="3819500"/>
          </a:xfrm>
          <a:prstGeom prst="rect">
            <a:avLst/>
          </a:prstGeom>
        </p:spPr>
      </p:pic>
    </p:spTree>
    <p:extLst>
      <p:ext uri="{BB962C8B-B14F-4D97-AF65-F5344CB8AC3E}">
        <p14:creationId xmlns:p14="http://schemas.microsoft.com/office/powerpoint/2010/main" val="233059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0BF15-0A70-2B72-7957-B4344CD89F10}"/>
            </a:ext>
          </a:extLst>
        </p:cNvPr>
        <p:cNvGrpSpPr/>
        <p:nvPr/>
      </p:nvGrpSpPr>
      <p:grpSpPr>
        <a:xfrm>
          <a:off x="0" y="0"/>
          <a:ext cx="0" cy="0"/>
          <a:chOff x="0" y="0"/>
          <a:chExt cx="0" cy="0"/>
        </a:xfrm>
      </p:grpSpPr>
      <p:sp>
        <p:nvSpPr>
          <p:cNvPr id="8" name="Υπότιτλος 7">
            <a:extLst>
              <a:ext uri="{FF2B5EF4-FFF2-40B4-BE49-F238E27FC236}">
                <a16:creationId xmlns:a16="http://schemas.microsoft.com/office/drawing/2014/main" id="{3514A97A-DB5B-0DCD-9C9F-0FABA6F86442}"/>
              </a:ext>
            </a:extLst>
          </p:cNvPr>
          <p:cNvSpPr>
            <a:spLocks noGrp="1"/>
          </p:cNvSpPr>
          <p:nvPr>
            <p:ph type="subTitle" idx="1"/>
          </p:nvPr>
        </p:nvSpPr>
        <p:spPr>
          <a:xfrm>
            <a:off x="4655263" y="3115050"/>
            <a:ext cx="3522000" cy="1188600"/>
          </a:xfrm>
        </p:spPr>
        <p:txBody>
          <a:bodyPr/>
          <a:lstStyle/>
          <a:p>
            <a:pPr algn="l">
              <a:buSzPct val="100000"/>
              <a:buFont typeface="Arial" panose="020B0604020202020204" pitchFamily="34" charset="0"/>
              <a:buChar char="•"/>
            </a:pPr>
            <a:r>
              <a:rPr lang="el-GR" dirty="0"/>
              <a:t>Έλλειψη της πρωτεΐνης  4.1 ή του </a:t>
            </a:r>
            <a:r>
              <a:rPr lang="el-GR" dirty="0" err="1"/>
              <a:t>συµπλόκου</a:t>
            </a:r>
            <a:r>
              <a:rPr lang="el-GR" dirty="0"/>
              <a:t> </a:t>
            </a:r>
            <a:r>
              <a:rPr lang="el-GR" dirty="0" err="1"/>
              <a:t>σπεκτρίνη</a:t>
            </a:r>
            <a:r>
              <a:rPr lang="el-GR" dirty="0"/>
              <a:t>/</a:t>
            </a:r>
            <a:r>
              <a:rPr lang="el-GR" dirty="0" err="1"/>
              <a:t>ακτίνη</a:t>
            </a:r>
            <a:r>
              <a:rPr lang="el-GR" dirty="0"/>
              <a:t>/4.1</a:t>
            </a:r>
            <a:endParaRPr lang="el-GR" b="1" dirty="0"/>
          </a:p>
        </p:txBody>
      </p:sp>
      <p:pic>
        <p:nvPicPr>
          <p:cNvPr id="3" name="Εικόνα 2">
            <a:extLst>
              <a:ext uri="{FF2B5EF4-FFF2-40B4-BE49-F238E27FC236}">
                <a16:creationId xmlns:a16="http://schemas.microsoft.com/office/drawing/2014/main" id="{F184E19F-684B-BBB2-8818-751EDA8B7BAA}"/>
              </a:ext>
            </a:extLst>
          </p:cNvPr>
          <p:cNvPicPr>
            <a:picLocks noChangeAspect="1"/>
          </p:cNvPicPr>
          <p:nvPr/>
        </p:nvPicPr>
        <p:blipFill>
          <a:blip r:embed="rId2"/>
          <a:stretch>
            <a:fillRect/>
          </a:stretch>
        </p:blipFill>
        <p:spPr>
          <a:xfrm>
            <a:off x="1150073" y="1188720"/>
            <a:ext cx="6843854" cy="1205168"/>
          </a:xfrm>
          <a:prstGeom prst="rect">
            <a:avLst/>
          </a:prstGeom>
        </p:spPr>
      </p:pic>
      <p:sp>
        <p:nvSpPr>
          <p:cNvPr id="6" name="Ορθογώνιο: Στρογγύλεμα γωνιών 5">
            <a:extLst>
              <a:ext uri="{FF2B5EF4-FFF2-40B4-BE49-F238E27FC236}">
                <a16:creationId xmlns:a16="http://schemas.microsoft.com/office/drawing/2014/main" id="{CDCAF423-47E7-9D81-B99B-DC5625E9754E}"/>
              </a:ext>
            </a:extLst>
          </p:cNvPr>
          <p:cNvSpPr/>
          <p:nvPr/>
        </p:nvSpPr>
        <p:spPr>
          <a:xfrm>
            <a:off x="1045029" y="1665514"/>
            <a:ext cx="2155371" cy="72837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Υπότιτλος 7">
            <a:extLst>
              <a:ext uri="{FF2B5EF4-FFF2-40B4-BE49-F238E27FC236}">
                <a16:creationId xmlns:a16="http://schemas.microsoft.com/office/drawing/2014/main" id="{4147A5B6-E1D5-54F4-0D60-1C03CD373B2B}"/>
              </a:ext>
            </a:extLst>
          </p:cNvPr>
          <p:cNvSpPr txBox="1">
            <a:spLocks/>
          </p:cNvSpPr>
          <p:nvPr/>
        </p:nvSpPr>
        <p:spPr>
          <a:xfrm>
            <a:off x="4572000" y="2717742"/>
            <a:ext cx="4765849" cy="365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1600" b="1" dirty="0"/>
              <a:t>Κληρονομική Ελλειπτοκυττάρωση</a:t>
            </a:r>
          </a:p>
        </p:txBody>
      </p:sp>
      <p:sp>
        <p:nvSpPr>
          <p:cNvPr id="17" name="Υπότιτλος 7">
            <a:extLst>
              <a:ext uri="{FF2B5EF4-FFF2-40B4-BE49-F238E27FC236}">
                <a16:creationId xmlns:a16="http://schemas.microsoft.com/office/drawing/2014/main" id="{5212EBA8-2AE0-9859-CAC5-3EB78813C8FF}"/>
              </a:ext>
            </a:extLst>
          </p:cNvPr>
          <p:cNvSpPr txBox="1">
            <a:spLocks/>
          </p:cNvSpPr>
          <p:nvPr/>
        </p:nvSpPr>
        <p:spPr>
          <a:xfrm>
            <a:off x="1338943" y="383131"/>
            <a:ext cx="73587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pic>
        <p:nvPicPr>
          <p:cNvPr id="2" name="Εικόνα 1" descr="Εικόνα που περιέχει ύφασμα, χαλί&#10;&#10;Περιγραφή που δημιουργήθηκε αυτόματα">
            <a:extLst>
              <a:ext uri="{FF2B5EF4-FFF2-40B4-BE49-F238E27FC236}">
                <a16:creationId xmlns:a16="http://schemas.microsoft.com/office/drawing/2014/main" id="{5F4EA6DE-7D0C-2E39-4172-E7EAE827E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73" y="2571750"/>
            <a:ext cx="2725058" cy="2043793"/>
          </a:xfrm>
          <a:prstGeom prst="rect">
            <a:avLst/>
          </a:prstGeom>
        </p:spPr>
      </p:pic>
    </p:spTree>
    <p:extLst>
      <p:ext uri="{BB962C8B-B14F-4D97-AF65-F5344CB8AC3E}">
        <p14:creationId xmlns:p14="http://schemas.microsoft.com/office/powerpoint/2010/main" val="400743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68F4C-A129-70F0-ED27-218E50895CAF}"/>
            </a:ext>
          </a:extLst>
        </p:cNvPr>
        <p:cNvGrpSpPr/>
        <p:nvPr/>
      </p:nvGrpSpPr>
      <p:grpSpPr>
        <a:xfrm>
          <a:off x="0" y="0"/>
          <a:ext cx="0" cy="0"/>
          <a:chOff x="0" y="0"/>
          <a:chExt cx="0" cy="0"/>
        </a:xfrm>
      </p:grpSpPr>
      <p:sp>
        <p:nvSpPr>
          <p:cNvPr id="8" name="Υπότιτλος 7">
            <a:extLst>
              <a:ext uri="{FF2B5EF4-FFF2-40B4-BE49-F238E27FC236}">
                <a16:creationId xmlns:a16="http://schemas.microsoft.com/office/drawing/2014/main" id="{4B9A7521-9C47-26CA-BED6-FBE52592E5D6}"/>
              </a:ext>
            </a:extLst>
          </p:cNvPr>
          <p:cNvSpPr>
            <a:spLocks noGrp="1"/>
          </p:cNvSpPr>
          <p:nvPr>
            <p:ph type="subTitle" idx="1"/>
          </p:nvPr>
        </p:nvSpPr>
        <p:spPr>
          <a:xfrm>
            <a:off x="4662607" y="2799183"/>
            <a:ext cx="4564937" cy="2279481"/>
          </a:xfrm>
        </p:spPr>
        <p:txBody>
          <a:bodyPr/>
          <a:lstStyle/>
          <a:p>
            <a:pPr algn="l">
              <a:buSzPct val="100000"/>
              <a:buFont typeface="Arial" panose="020B0604020202020204" pitchFamily="34" charset="0"/>
              <a:buChar char="•"/>
            </a:pPr>
            <a:r>
              <a:rPr lang="el-GR" dirty="0"/>
              <a:t>Χ φυλοσύνδετη κληρονομικότητα</a:t>
            </a:r>
            <a:endParaRPr lang="fr-FR" dirty="0"/>
          </a:p>
          <a:p>
            <a:pPr algn="l">
              <a:buSzPct val="100000"/>
              <a:buFont typeface="Arial" panose="020B0604020202020204" pitchFamily="34" charset="0"/>
              <a:buChar char="•"/>
            </a:pPr>
            <a:r>
              <a:rPr lang="el-GR" dirty="0"/>
              <a:t>Η πιο συχνή διαταραχή του μεταβολισμού των ερυθρών αιμοσφαιρίων</a:t>
            </a:r>
          </a:p>
          <a:p>
            <a:pPr algn="l">
              <a:buSzPct val="100000"/>
              <a:buFont typeface="Arial" panose="020B0604020202020204" pitchFamily="34" charset="0"/>
              <a:buChar char="•"/>
            </a:pPr>
            <a:r>
              <a:rPr lang="el-GR" dirty="0"/>
              <a:t>Ανεπάρκεια </a:t>
            </a:r>
            <a:r>
              <a:rPr lang="en-US" dirty="0"/>
              <a:t>G6PD → </a:t>
            </a:r>
            <a:r>
              <a:rPr lang="el-GR" dirty="0"/>
              <a:t>Ελάττωση </a:t>
            </a:r>
            <a:r>
              <a:rPr lang="en-US" dirty="0"/>
              <a:t>NADPH → </a:t>
            </a:r>
            <a:r>
              <a:rPr lang="el-GR" dirty="0"/>
              <a:t>Ελάττωση </a:t>
            </a:r>
            <a:r>
              <a:rPr lang="el-GR" dirty="0" err="1"/>
              <a:t>ανηγμένης</a:t>
            </a:r>
            <a:r>
              <a:rPr lang="el-GR" dirty="0"/>
              <a:t> γλουταθειόνης → Αυξημένη οξείδωση αιμοσφαιρίνης</a:t>
            </a:r>
          </a:p>
          <a:p>
            <a:pPr algn="l">
              <a:buSzPct val="100000"/>
              <a:buFont typeface="Arial" panose="020B0604020202020204" pitchFamily="34" charset="0"/>
              <a:buChar char="•"/>
            </a:pPr>
            <a:r>
              <a:rPr lang="el-GR" dirty="0"/>
              <a:t>Δεν υπάρχει </a:t>
            </a:r>
            <a:r>
              <a:rPr lang="el-GR" dirty="0" err="1"/>
              <a:t>αιµόλυση</a:t>
            </a:r>
            <a:r>
              <a:rPr lang="el-GR" dirty="0"/>
              <a:t> φυσιολογικά</a:t>
            </a:r>
          </a:p>
          <a:p>
            <a:pPr algn="l">
              <a:buSzPct val="100000"/>
              <a:buFont typeface="Arial" panose="020B0604020202020204" pitchFamily="34" charset="0"/>
              <a:buChar char="•"/>
            </a:pPr>
            <a:r>
              <a:rPr lang="el-GR" dirty="0" err="1"/>
              <a:t>Φάρµακα</a:t>
            </a:r>
            <a:r>
              <a:rPr lang="el-GR" dirty="0"/>
              <a:t>, ή άλλος παράγοντας (</a:t>
            </a:r>
            <a:r>
              <a:rPr lang="el-GR" dirty="0" err="1"/>
              <a:t>λοίµωξη</a:t>
            </a:r>
            <a:r>
              <a:rPr lang="el-GR" dirty="0"/>
              <a:t>) </a:t>
            </a:r>
            <a:r>
              <a:rPr lang="en-US" dirty="0"/>
              <a:t>→ </a:t>
            </a:r>
            <a:r>
              <a:rPr lang="el-GR" dirty="0"/>
              <a:t>οξύ </a:t>
            </a:r>
            <a:r>
              <a:rPr lang="el-GR" dirty="0" err="1"/>
              <a:t>αιµολυτικό</a:t>
            </a:r>
            <a:r>
              <a:rPr lang="el-GR" dirty="0"/>
              <a:t> επεισόδιο </a:t>
            </a:r>
            <a:r>
              <a:rPr lang="en-US" dirty="0"/>
              <a:t>→ </a:t>
            </a:r>
            <a:r>
              <a:rPr lang="el-GR" dirty="0" err="1"/>
              <a:t>ενδαγγειακή</a:t>
            </a:r>
            <a:r>
              <a:rPr lang="el-GR" dirty="0"/>
              <a:t> </a:t>
            </a:r>
            <a:r>
              <a:rPr lang="el-GR" dirty="0" err="1"/>
              <a:t>αιµόλυση</a:t>
            </a:r>
            <a:r>
              <a:rPr lang="el-GR" dirty="0"/>
              <a:t> </a:t>
            </a:r>
          </a:p>
        </p:txBody>
      </p:sp>
      <p:pic>
        <p:nvPicPr>
          <p:cNvPr id="3" name="Εικόνα 2">
            <a:extLst>
              <a:ext uri="{FF2B5EF4-FFF2-40B4-BE49-F238E27FC236}">
                <a16:creationId xmlns:a16="http://schemas.microsoft.com/office/drawing/2014/main" id="{BDED24DB-0925-BE0B-CD57-3E3C65BA403D}"/>
              </a:ext>
            </a:extLst>
          </p:cNvPr>
          <p:cNvPicPr>
            <a:picLocks noChangeAspect="1"/>
          </p:cNvPicPr>
          <p:nvPr/>
        </p:nvPicPr>
        <p:blipFill>
          <a:blip r:embed="rId2"/>
          <a:stretch>
            <a:fillRect/>
          </a:stretch>
        </p:blipFill>
        <p:spPr>
          <a:xfrm>
            <a:off x="1150073" y="1188720"/>
            <a:ext cx="6843854" cy="1205168"/>
          </a:xfrm>
          <a:prstGeom prst="rect">
            <a:avLst/>
          </a:prstGeom>
        </p:spPr>
      </p:pic>
      <p:sp>
        <p:nvSpPr>
          <p:cNvPr id="6" name="Ορθογώνιο: Στρογγύλεμα γωνιών 5">
            <a:extLst>
              <a:ext uri="{FF2B5EF4-FFF2-40B4-BE49-F238E27FC236}">
                <a16:creationId xmlns:a16="http://schemas.microsoft.com/office/drawing/2014/main" id="{E54E40B4-28EA-0D2A-7E82-1D2EE0CDF9B9}"/>
              </a:ext>
            </a:extLst>
          </p:cNvPr>
          <p:cNvSpPr/>
          <p:nvPr/>
        </p:nvSpPr>
        <p:spPr>
          <a:xfrm>
            <a:off x="3439886" y="1697384"/>
            <a:ext cx="2155371" cy="72837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Υπότιτλος 7">
            <a:extLst>
              <a:ext uri="{FF2B5EF4-FFF2-40B4-BE49-F238E27FC236}">
                <a16:creationId xmlns:a16="http://schemas.microsoft.com/office/drawing/2014/main" id="{988F8B75-5BFC-DF24-5C22-E3E199BF32D6}"/>
              </a:ext>
            </a:extLst>
          </p:cNvPr>
          <p:cNvSpPr txBox="1">
            <a:spLocks/>
          </p:cNvSpPr>
          <p:nvPr/>
        </p:nvSpPr>
        <p:spPr>
          <a:xfrm>
            <a:off x="4789704" y="2393888"/>
            <a:ext cx="2155372" cy="365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1600" b="1" dirty="0"/>
              <a:t>Έλλειψη </a:t>
            </a:r>
            <a:r>
              <a:rPr lang="fr-FR" sz="1600" b="1" dirty="0"/>
              <a:t>G6PD</a:t>
            </a:r>
            <a:endParaRPr lang="el-GR" sz="1600" b="1" dirty="0"/>
          </a:p>
        </p:txBody>
      </p:sp>
      <p:sp>
        <p:nvSpPr>
          <p:cNvPr id="17" name="Υπότιτλος 7">
            <a:extLst>
              <a:ext uri="{FF2B5EF4-FFF2-40B4-BE49-F238E27FC236}">
                <a16:creationId xmlns:a16="http://schemas.microsoft.com/office/drawing/2014/main" id="{52F7E752-7B75-91E0-2A50-4902AA2BEB70}"/>
              </a:ext>
            </a:extLst>
          </p:cNvPr>
          <p:cNvSpPr txBox="1">
            <a:spLocks/>
          </p:cNvSpPr>
          <p:nvPr/>
        </p:nvSpPr>
        <p:spPr>
          <a:xfrm>
            <a:off x="1338943" y="383131"/>
            <a:ext cx="73587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pic>
        <p:nvPicPr>
          <p:cNvPr id="4" name="Εικόνα 3">
            <a:extLst>
              <a:ext uri="{FF2B5EF4-FFF2-40B4-BE49-F238E27FC236}">
                <a16:creationId xmlns:a16="http://schemas.microsoft.com/office/drawing/2014/main" id="{30121A5C-74D5-0F26-08F8-C545E279CBA8}"/>
              </a:ext>
            </a:extLst>
          </p:cNvPr>
          <p:cNvPicPr>
            <a:picLocks noChangeAspect="1"/>
          </p:cNvPicPr>
          <p:nvPr/>
        </p:nvPicPr>
        <p:blipFill>
          <a:blip r:embed="rId3"/>
          <a:stretch>
            <a:fillRect/>
          </a:stretch>
        </p:blipFill>
        <p:spPr>
          <a:xfrm>
            <a:off x="653642" y="2612987"/>
            <a:ext cx="4001621" cy="1828383"/>
          </a:xfrm>
          <a:prstGeom prst="rect">
            <a:avLst/>
          </a:prstGeom>
        </p:spPr>
      </p:pic>
    </p:spTree>
    <p:extLst>
      <p:ext uri="{BB962C8B-B14F-4D97-AF65-F5344CB8AC3E}">
        <p14:creationId xmlns:p14="http://schemas.microsoft.com/office/powerpoint/2010/main" val="4044851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283B7-0DA8-3FFC-95AC-C63CA4389F71}"/>
            </a:ext>
          </a:extLst>
        </p:cNvPr>
        <p:cNvGrpSpPr/>
        <p:nvPr/>
      </p:nvGrpSpPr>
      <p:grpSpPr>
        <a:xfrm>
          <a:off x="0" y="0"/>
          <a:ext cx="0" cy="0"/>
          <a:chOff x="0" y="0"/>
          <a:chExt cx="0" cy="0"/>
        </a:xfrm>
      </p:grpSpPr>
      <p:sp>
        <p:nvSpPr>
          <p:cNvPr id="8" name="Υπότιτλος 7">
            <a:extLst>
              <a:ext uri="{FF2B5EF4-FFF2-40B4-BE49-F238E27FC236}">
                <a16:creationId xmlns:a16="http://schemas.microsoft.com/office/drawing/2014/main" id="{1DBFCA45-41FF-C51B-A7D8-96219C9DBD09}"/>
              </a:ext>
            </a:extLst>
          </p:cNvPr>
          <p:cNvSpPr>
            <a:spLocks noGrp="1"/>
          </p:cNvSpPr>
          <p:nvPr>
            <p:ph type="subTitle" idx="1"/>
          </p:nvPr>
        </p:nvSpPr>
        <p:spPr>
          <a:xfrm>
            <a:off x="5220685" y="2844252"/>
            <a:ext cx="2862953" cy="1110528"/>
          </a:xfrm>
        </p:spPr>
        <p:txBody>
          <a:bodyPr/>
          <a:lstStyle/>
          <a:p>
            <a:pPr algn="l">
              <a:buSzPct val="100000"/>
              <a:buFont typeface="Arial" panose="020B0604020202020204" pitchFamily="34" charset="0"/>
              <a:buChar char="•"/>
            </a:pPr>
            <a:r>
              <a:rPr lang="el-GR" dirty="0"/>
              <a:t>Οξείδωση των </a:t>
            </a:r>
            <a:r>
              <a:rPr lang="en-US" dirty="0"/>
              <a:t>SH </a:t>
            </a:r>
            <a:r>
              <a:rPr lang="el-GR" dirty="0"/>
              <a:t>ομάδων των </a:t>
            </a:r>
            <a:r>
              <a:rPr lang="el-GR" dirty="0" err="1"/>
              <a:t>ερυθροκυτταρικών</a:t>
            </a:r>
            <a:r>
              <a:rPr lang="el-GR" dirty="0"/>
              <a:t> πρωτεϊνών → μετουσίωση πρωτεϊνών → αδιάλυτα συσσωματώματα (σωμάτια </a:t>
            </a:r>
            <a:r>
              <a:rPr lang="en-US" dirty="0"/>
              <a:t>Heinz)</a:t>
            </a:r>
            <a:endParaRPr lang="el-GR" dirty="0"/>
          </a:p>
        </p:txBody>
      </p:sp>
      <p:pic>
        <p:nvPicPr>
          <p:cNvPr id="3" name="Εικόνα 2">
            <a:extLst>
              <a:ext uri="{FF2B5EF4-FFF2-40B4-BE49-F238E27FC236}">
                <a16:creationId xmlns:a16="http://schemas.microsoft.com/office/drawing/2014/main" id="{D916AB4E-AF61-B2D2-289D-A82DE4F5CCB5}"/>
              </a:ext>
            </a:extLst>
          </p:cNvPr>
          <p:cNvPicPr>
            <a:picLocks noChangeAspect="1"/>
          </p:cNvPicPr>
          <p:nvPr/>
        </p:nvPicPr>
        <p:blipFill>
          <a:blip r:embed="rId2"/>
          <a:stretch>
            <a:fillRect/>
          </a:stretch>
        </p:blipFill>
        <p:spPr>
          <a:xfrm>
            <a:off x="1150073" y="1188720"/>
            <a:ext cx="6843854" cy="1205168"/>
          </a:xfrm>
          <a:prstGeom prst="rect">
            <a:avLst/>
          </a:prstGeom>
        </p:spPr>
      </p:pic>
      <p:sp>
        <p:nvSpPr>
          <p:cNvPr id="6" name="Ορθογώνιο: Στρογγύλεμα γωνιών 5">
            <a:extLst>
              <a:ext uri="{FF2B5EF4-FFF2-40B4-BE49-F238E27FC236}">
                <a16:creationId xmlns:a16="http://schemas.microsoft.com/office/drawing/2014/main" id="{B04F726F-ABD2-C966-6DF0-52277CA36489}"/>
              </a:ext>
            </a:extLst>
          </p:cNvPr>
          <p:cNvSpPr/>
          <p:nvPr/>
        </p:nvSpPr>
        <p:spPr>
          <a:xfrm>
            <a:off x="3439886" y="1697384"/>
            <a:ext cx="2155371" cy="72837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Υπότιτλος 7">
            <a:extLst>
              <a:ext uri="{FF2B5EF4-FFF2-40B4-BE49-F238E27FC236}">
                <a16:creationId xmlns:a16="http://schemas.microsoft.com/office/drawing/2014/main" id="{6AB7D7B0-A6EB-A4AB-9567-092811FCB602}"/>
              </a:ext>
            </a:extLst>
          </p:cNvPr>
          <p:cNvSpPr txBox="1">
            <a:spLocks/>
          </p:cNvSpPr>
          <p:nvPr/>
        </p:nvSpPr>
        <p:spPr>
          <a:xfrm>
            <a:off x="5410189" y="2461415"/>
            <a:ext cx="2155372" cy="365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1600" b="1" dirty="0"/>
              <a:t>Έλλειψη </a:t>
            </a:r>
            <a:r>
              <a:rPr lang="fr-FR" sz="1600" b="1" dirty="0"/>
              <a:t>G6PD</a:t>
            </a:r>
            <a:endParaRPr lang="el-GR" sz="1600" b="1" dirty="0"/>
          </a:p>
        </p:txBody>
      </p:sp>
      <p:sp>
        <p:nvSpPr>
          <p:cNvPr id="17" name="Υπότιτλος 7">
            <a:extLst>
              <a:ext uri="{FF2B5EF4-FFF2-40B4-BE49-F238E27FC236}">
                <a16:creationId xmlns:a16="http://schemas.microsoft.com/office/drawing/2014/main" id="{44043FAB-97AF-B643-09FF-D2FF7D5F1FD8}"/>
              </a:ext>
            </a:extLst>
          </p:cNvPr>
          <p:cNvSpPr txBox="1">
            <a:spLocks/>
          </p:cNvSpPr>
          <p:nvPr/>
        </p:nvSpPr>
        <p:spPr>
          <a:xfrm>
            <a:off x="1338943" y="383131"/>
            <a:ext cx="73587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pic>
        <p:nvPicPr>
          <p:cNvPr id="5" name="Εικόνα 4" descr="Εικόνα που περιέχει παιδική τέχνη&#10;&#10;Περιγραφή που δημιουργήθηκε αυτόματα">
            <a:extLst>
              <a:ext uri="{FF2B5EF4-FFF2-40B4-BE49-F238E27FC236}">
                <a16:creationId xmlns:a16="http://schemas.microsoft.com/office/drawing/2014/main" id="{F7A59343-C457-E03A-9CA0-225D80394876}"/>
              </a:ext>
            </a:extLst>
          </p:cNvPr>
          <p:cNvPicPr>
            <a:picLocks noChangeAspect="1"/>
          </p:cNvPicPr>
          <p:nvPr/>
        </p:nvPicPr>
        <p:blipFill>
          <a:blip r:embed="rId3"/>
          <a:stretch>
            <a:fillRect/>
          </a:stretch>
        </p:blipFill>
        <p:spPr>
          <a:xfrm>
            <a:off x="451083" y="2556081"/>
            <a:ext cx="2588099" cy="1739203"/>
          </a:xfrm>
          <a:prstGeom prst="rect">
            <a:avLst/>
          </a:prstGeom>
        </p:spPr>
      </p:pic>
      <p:pic>
        <p:nvPicPr>
          <p:cNvPr id="9" name="Εικόνα 8">
            <a:extLst>
              <a:ext uri="{FF2B5EF4-FFF2-40B4-BE49-F238E27FC236}">
                <a16:creationId xmlns:a16="http://schemas.microsoft.com/office/drawing/2014/main" id="{1A08AC18-CEAF-C54C-8BD1-B3B948AC47AD}"/>
              </a:ext>
            </a:extLst>
          </p:cNvPr>
          <p:cNvPicPr>
            <a:picLocks noChangeAspect="1"/>
          </p:cNvPicPr>
          <p:nvPr/>
        </p:nvPicPr>
        <p:blipFill>
          <a:blip r:embed="rId4"/>
          <a:stretch>
            <a:fillRect/>
          </a:stretch>
        </p:blipFill>
        <p:spPr>
          <a:xfrm>
            <a:off x="3119131" y="2560653"/>
            <a:ext cx="2220319" cy="1739203"/>
          </a:xfrm>
          <a:prstGeom prst="rect">
            <a:avLst/>
          </a:prstGeom>
        </p:spPr>
      </p:pic>
    </p:spTree>
    <p:extLst>
      <p:ext uri="{BB962C8B-B14F-4D97-AF65-F5344CB8AC3E}">
        <p14:creationId xmlns:p14="http://schemas.microsoft.com/office/powerpoint/2010/main" val="165912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07841-B184-9F04-2674-DB4DB1778E6D}"/>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75B400A2-CB3F-E22C-3ECD-473FBFC1B035}"/>
              </a:ext>
            </a:extLst>
          </p:cNvPr>
          <p:cNvPicPr>
            <a:picLocks noChangeAspect="1"/>
          </p:cNvPicPr>
          <p:nvPr/>
        </p:nvPicPr>
        <p:blipFill>
          <a:blip r:embed="rId2"/>
          <a:stretch>
            <a:fillRect/>
          </a:stretch>
        </p:blipFill>
        <p:spPr>
          <a:xfrm>
            <a:off x="1150073" y="1188720"/>
            <a:ext cx="6843854" cy="1205168"/>
          </a:xfrm>
          <a:prstGeom prst="rect">
            <a:avLst/>
          </a:prstGeom>
        </p:spPr>
      </p:pic>
      <p:sp>
        <p:nvSpPr>
          <p:cNvPr id="6" name="Ορθογώνιο: Στρογγύλεμα γωνιών 5">
            <a:extLst>
              <a:ext uri="{FF2B5EF4-FFF2-40B4-BE49-F238E27FC236}">
                <a16:creationId xmlns:a16="http://schemas.microsoft.com/office/drawing/2014/main" id="{4B504E0A-8734-2EA4-A3A9-A0A2268461B5}"/>
              </a:ext>
            </a:extLst>
          </p:cNvPr>
          <p:cNvSpPr/>
          <p:nvPr/>
        </p:nvSpPr>
        <p:spPr>
          <a:xfrm>
            <a:off x="5784125" y="1665514"/>
            <a:ext cx="2209802" cy="72837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Υπότιτλος 7">
            <a:extLst>
              <a:ext uri="{FF2B5EF4-FFF2-40B4-BE49-F238E27FC236}">
                <a16:creationId xmlns:a16="http://schemas.microsoft.com/office/drawing/2014/main" id="{234A0ECD-49B8-DE04-C710-529044C83B2F}"/>
              </a:ext>
            </a:extLst>
          </p:cNvPr>
          <p:cNvSpPr txBox="1">
            <a:spLocks/>
          </p:cNvSpPr>
          <p:nvPr/>
        </p:nvSpPr>
        <p:spPr>
          <a:xfrm>
            <a:off x="1338943" y="383131"/>
            <a:ext cx="73587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spTree>
    <p:extLst>
      <p:ext uri="{BB962C8B-B14F-4D97-AF65-F5344CB8AC3E}">
        <p14:creationId xmlns:p14="http://schemas.microsoft.com/office/powerpoint/2010/main" val="198212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1810A-333A-B170-5671-C8747DE9293C}"/>
            </a:ext>
          </a:extLst>
        </p:cNvPr>
        <p:cNvGrpSpPr/>
        <p:nvPr/>
      </p:nvGrpSpPr>
      <p:grpSpPr>
        <a:xfrm>
          <a:off x="0" y="0"/>
          <a:ext cx="0" cy="0"/>
          <a:chOff x="0" y="0"/>
          <a:chExt cx="0" cy="0"/>
        </a:xfrm>
      </p:grpSpPr>
      <p:sp>
        <p:nvSpPr>
          <p:cNvPr id="17" name="Υπότιτλος 7">
            <a:extLst>
              <a:ext uri="{FF2B5EF4-FFF2-40B4-BE49-F238E27FC236}">
                <a16:creationId xmlns:a16="http://schemas.microsoft.com/office/drawing/2014/main" id="{32136926-D89E-422A-A0EC-98B3C62364E1}"/>
              </a:ext>
            </a:extLst>
          </p:cNvPr>
          <p:cNvSpPr txBox="1">
            <a:spLocks/>
          </p:cNvSpPr>
          <p:nvPr/>
        </p:nvSpPr>
        <p:spPr>
          <a:xfrm>
            <a:off x="1338943" y="383131"/>
            <a:ext cx="73587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pic>
        <p:nvPicPr>
          <p:cNvPr id="2" name="Εικόνα 1" descr="Εικόνα που περιέχει στιγμιότυπο οθόνης&#10;&#10;Περιγραφή που δημιουργήθηκε αυτόματα">
            <a:extLst>
              <a:ext uri="{FF2B5EF4-FFF2-40B4-BE49-F238E27FC236}">
                <a16:creationId xmlns:a16="http://schemas.microsoft.com/office/drawing/2014/main" id="{077E4DDD-22ED-3443-90EC-913CD2126DB5}"/>
              </a:ext>
            </a:extLst>
          </p:cNvPr>
          <p:cNvPicPr>
            <a:picLocks noChangeAspect="1"/>
          </p:cNvPicPr>
          <p:nvPr/>
        </p:nvPicPr>
        <p:blipFill>
          <a:blip r:embed="rId2"/>
          <a:stretch>
            <a:fillRect/>
          </a:stretch>
        </p:blipFill>
        <p:spPr>
          <a:xfrm>
            <a:off x="1469570" y="1043658"/>
            <a:ext cx="6520543" cy="3716711"/>
          </a:xfrm>
          <a:prstGeom prst="rect">
            <a:avLst/>
          </a:prstGeom>
        </p:spPr>
      </p:pic>
      <p:sp>
        <p:nvSpPr>
          <p:cNvPr id="10" name="Ορθογώνιο: Στρογγύλεμα γωνιών 9">
            <a:extLst>
              <a:ext uri="{FF2B5EF4-FFF2-40B4-BE49-F238E27FC236}">
                <a16:creationId xmlns:a16="http://schemas.microsoft.com/office/drawing/2014/main" id="{C279749E-4DD8-39D9-D8EC-6C8DB63E5373}"/>
              </a:ext>
            </a:extLst>
          </p:cNvPr>
          <p:cNvSpPr/>
          <p:nvPr/>
        </p:nvSpPr>
        <p:spPr>
          <a:xfrm>
            <a:off x="3472544" y="1491341"/>
            <a:ext cx="4201886" cy="435429"/>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07456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DCDCF-F43F-4226-11EB-CF2ECB96BE33}"/>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6EA00536-8CE1-829E-2D8B-8B76CCFB8014}"/>
              </a:ext>
            </a:extLst>
          </p:cNvPr>
          <p:cNvSpPr/>
          <p:nvPr/>
        </p:nvSpPr>
        <p:spPr>
          <a:xfrm>
            <a:off x="4865915" y="1266478"/>
            <a:ext cx="1197430" cy="31387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Υπότιτλος 7">
            <a:extLst>
              <a:ext uri="{FF2B5EF4-FFF2-40B4-BE49-F238E27FC236}">
                <a16:creationId xmlns:a16="http://schemas.microsoft.com/office/drawing/2014/main" id="{AFF5E368-7771-215A-AAFF-50B028FC55DE}"/>
              </a:ext>
            </a:extLst>
          </p:cNvPr>
          <p:cNvSpPr txBox="1">
            <a:spLocks/>
          </p:cNvSpPr>
          <p:nvPr/>
        </p:nvSpPr>
        <p:spPr>
          <a:xfrm>
            <a:off x="4797335" y="1202182"/>
            <a:ext cx="2155372" cy="365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n-US" sz="1600" b="1" dirty="0">
                <a:solidFill>
                  <a:schemeClr val="tx1"/>
                </a:solidFill>
              </a:rPr>
              <a:t>Immune</a:t>
            </a:r>
            <a:endParaRPr lang="el-GR" sz="1600" b="1" dirty="0">
              <a:solidFill>
                <a:schemeClr val="tx1"/>
              </a:solidFill>
            </a:endParaRPr>
          </a:p>
        </p:txBody>
      </p:sp>
      <p:sp>
        <p:nvSpPr>
          <p:cNvPr id="17" name="Υπότιτλος 7">
            <a:extLst>
              <a:ext uri="{FF2B5EF4-FFF2-40B4-BE49-F238E27FC236}">
                <a16:creationId xmlns:a16="http://schemas.microsoft.com/office/drawing/2014/main" id="{11C6940B-6D7C-18D6-3229-269C9AAEAAB0}"/>
              </a:ext>
            </a:extLst>
          </p:cNvPr>
          <p:cNvSpPr txBox="1">
            <a:spLocks/>
          </p:cNvSpPr>
          <p:nvPr/>
        </p:nvSpPr>
        <p:spPr>
          <a:xfrm>
            <a:off x="1338943" y="383131"/>
            <a:ext cx="73587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pic>
        <p:nvPicPr>
          <p:cNvPr id="2" name="Εικόνα 1">
            <a:extLst>
              <a:ext uri="{FF2B5EF4-FFF2-40B4-BE49-F238E27FC236}">
                <a16:creationId xmlns:a16="http://schemas.microsoft.com/office/drawing/2014/main" id="{271EB403-BD97-AB78-7745-BAB3B847367F}"/>
              </a:ext>
            </a:extLst>
          </p:cNvPr>
          <p:cNvPicPr>
            <a:picLocks noChangeAspect="1"/>
          </p:cNvPicPr>
          <p:nvPr/>
        </p:nvPicPr>
        <p:blipFill>
          <a:blip r:embed="rId2"/>
          <a:stretch>
            <a:fillRect/>
          </a:stretch>
        </p:blipFill>
        <p:spPr>
          <a:xfrm>
            <a:off x="859972" y="1648928"/>
            <a:ext cx="7199100" cy="2576520"/>
          </a:xfrm>
          <a:prstGeom prst="rect">
            <a:avLst/>
          </a:prstGeom>
        </p:spPr>
      </p:pic>
      <p:sp>
        <p:nvSpPr>
          <p:cNvPr id="11" name="Ορθογώνιο: Στρογγύλεμα γωνιών 10">
            <a:extLst>
              <a:ext uri="{FF2B5EF4-FFF2-40B4-BE49-F238E27FC236}">
                <a16:creationId xmlns:a16="http://schemas.microsoft.com/office/drawing/2014/main" id="{FA5C5E5C-D307-6331-AA62-C3AC959C8AF2}"/>
              </a:ext>
            </a:extLst>
          </p:cNvPr>
          <p:cNvSpPr/>
          <p:nvPr/>
        </p:nvSpPr>
        <p:spPr>
          <a:xfrm>
            <a:off x="1830976" y="2268744"/>
            <a:ext cx="1956163" cy="398255"/>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Ορθογώνιο: Στρογγύλεμα γωνιών 4">
            <a:extLst>
              <a:ext uri="{FF2B5EF4-FFF2-40B4-BE49-F238E27FC236}">
                <a16:creationId xmlns:a16="http://schemas.microsoft.com/office/drawing/2014/main" id="{76D2E8E3-3525-67C8-E218-775B18C453B5}"/>
              </a:ext>
            </a:extLst>
          </p:cNvPr>
          <p:cNvSpPr/>
          <p:nvPr/>
        </p:nvSpPr>
        <p:spPr>
          <a:xfrm>
            <a:off x="2981596" y="1729963"/>
            <a:ext cx="1956163" cy="398255"/>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31199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BD71DF4C-061B-1A6A-1942-CD7DE8CD92B0}"/>
              </a:ext>
            </a:extLst>
          </p:cNvPr>
          <p:cNvPicPr>
            <a:picLocks noChangeAspect="1"/>
          </p:cNvPicPr>
          <p:nvPr/>
        </p:nvPicPr>
        <p:blipFill>
          <a:blip r:embed="rId2"/>
          <a:stretch>
            <a:fillRect/>
          </a:stretch>
        </p:blipFill>
        <p:spPr>
          <a:xfrm>
            <a:off x="609600" y="339730"/>
            <a:ext cx="8142514" cy="1028307"/>
          </a:xfrm>
          <a:prstGeom prst="rect">
            <a:avLst/>
          </a:prstGeom>
        </p:spPr>
      </p:pic>
      <p:pic>
        <p:nvPicPr>
          <p:cNvPr id="5" name="Εικόνα 4" descr="Εικόνα που περιέχει σχεδίαση&#10;&#10;Περιγραφή που δημιουργήθηκε αυτόματα">
            <a:extLst>
              <a:ext uri="{FF2B5EF4-FFF2-40B4-BE49-F238E27FC236}">
                <a16:creationId xmlns:a16="http://schemas.microsoft.com/office/drawing/2014/main" id="{709EF2B6-4D47-B06D-6DA2-5D67271A3391}"/>
              </a:ext>
            </a:extLst>
          </p:cNvPr>
          <p:cNvPicPr>
            <a:picLocks noChangeAspect="1"/>
          </p:cNvPicPr>
          <p:nvPr/>
        </p:nvPicPr>
        <p:blipFill>
          <a:blip r:embed="rId3"/>
          <a:stretch>
            <a:fillRect/>
          </a:stretch>
        </p:blipFill>
        <p:spPr>
          <a:xfrm>
            <a:off x="1038255" y="1480457"/>
            <a:ext cx="2462791" cy="3207423"/>
          </a:xfrm>
          <a:prstGeom prst="rect">
            <a:avLst/>
          </a:prstGeom>
        </p:spPr>
      </p:pic>
      <p:sp>
        <p:nvSpPr>
          <p:cNvPr id="6" name="Ορθογώνιο: Στρογγύλεμα γωνιών 5">
            <a:extLst>
              <a:ext uri="{FF2B5EF4-FFF2-40B4-BE49-F238E27FC236}">
                <a16:creationId xmlns:a16="http://schemas.microsoft.com/office/drawing/2014/main" id="{3B80B48E-7849-2C24-A204-1E2A59FAE778}"/>
              </a:ext>
            </a:extLst>
          </p:cNvPr>
          <p:cNvSpPr/>
          <p:nvPr/>
        </p:nvSpPr>
        <p:spPr>
          <a:xfrm>
            <a:off x="3048000" y="339730"/>
            <a:ext cx="1524000" cy="114072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Εικόνα 6" descr="Εικόνα που περιέχει φαγητό, φρούτο&#10;&#10;Περιγραφή που δημιουργήθηκε αυτόματα">
            <a:extLst>
              <a:ext uri="{FF2B5EF4-FFF2-40B4-BE49-F238E27FC236}">
                <a16:creationId xmlns:a16="http://schemas.microsoft.com/office/drawing/2014/main" id="{7E7D152A-D829-321D-8D31-CF2045734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883" y="1661654"/>
            <a:ext cx="4436203" cy="2957468"/>
          </a:xfrm>
          <a:prstGeom prst="rect">
            <a:avLst/>
          </a:prstGeom>
        </p:spPr>
      </p:pic>
    </p:spTree>
    <p:extLst>
      <p:ext uri="{BB962C8B-B14F-4D97-AF65-F5344CB8AC3E}">
        <p14:creationId xmlns:p14="http://schemas.microsoft.com/office/powerpoint/2010/main" val="1962273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95BC1F-F6AD-FCEA-395B-B9E9789FCED7}"/>
              </a:ext>
            </a:extLst>
          </p:cNvPr>
          <p:cNvSpPr>
            <a:spLocks noGrp="1"/>
          </p:cNvSpPr>
          <p:nvPr>
            <p:ph type="title"/>
          </p:nvPr>
        </p:nvSpPr>
        <p:spPr/>
        <p:txBody>
          <a:bodyPr/>
          <a:lstStyle/>
          <a:p>
            <a:r>
              <a:rPr lang="el-GR" dirty="0"/>
              <a:t>ΑΙΜΟΛΥΤΙΚΗ ΑΝΑΙΜΙΑ - ΟΡΙΣΜΟΙ</a:t>
            </a:r>
          </a:p>
        </p:txBody>
      </p:sp>
      <p:sp>
        <p:nvSpPr>
          <p:cNvPr id="4" name="Υπότιτλος 3">
            <a:extLst>
              <a:ext uri="{FF2B5EF4-FFF2-40B4-BE49-F238E27FC236}">
                <a16:creationId xmlns:a16="http://schemas.microsoft.com/office/drawing/2014/main" id="{2BBF8E48-C660-5541-B376-214433DEB327}"/>
              </a:ext>
            </a:extLst>
          </p:cNvPr>
          <p:cNvSpPr>
            <a:spLocks noGrp="1"/>
          </p:cNvSpPr>
          <p:nvPr>
            <p:ph type="subTitle" idx="2"/>
          </p:nvPr>
        </p:nvSpPr>
        <p:spPr>
          <a:xfrm>
            <a:off x="720000" y="4092990"/>
            <a:ext cx="4076700" cy="684750"/>
          </a:xfrm>
        </p:spPr>
        <p:txBody>
          <a:bodyPr/>
          <a:lstStyle/>
          <a:p>
            <a:pPr marL="323850" indent="-171450" algn="l">
              <a:buSzPct val="100000"/>
              <a:buFont typeface="Arial" panose="020B0604020202020204" pitchFamily="34" charset="0"/>
              <a:buChar char="•"/>
            </a:pPr>
            <a:r>
              <a:rPr lang="el-GR" dirty="0"/>
              <a:t>Απομάκρυνση το ερυθρών από τα μακροφάγα του ΔΕΣ, στο σπλήνα και το ήπαρ</a:t>
            </a:r>
          </a:p>
          <a:p>
            <a:pPr marL="323850" indent="-171450" algn="l">
              <a:buSzPct val="100000"/>
              <a:buFont typeface="Arial" panose="020B0604020202020204" pitchFamily="34" charset="0"/>
              <a:buChar char="•"/>
            </a:pPr>
            <a:r>
              <a:rPr lang="el-GR" dirty="0"/>
              <a:t>Η συχνότερα παρατηρούμενη</a:t>
            </a:r>
          </a:p>
        </p:txBody>
      </p:sp>
      <p:sp>
        <p:nvSpPr>
          <p:cNvPr id="5" name="Υπότιτλος 4">
            <a:extLst>
              <a:ext uri="{FF2B5EF4-FFF2-40B4-BE49-F238E27FC236}">
                <a16:creationId xmlns:a16="http://schemas.microsoft.com/office/drawing/2014/main" id="{AD47DC5B-6288-CF4C-6F7F-4CC664B7C42B}"/>
              </a:ext>
            </a:extLst>
          </p:cNvPr>
          <p:cNvSpPr>
            <a:spLocks noGrp="1"/>
          </p:cNvSpPr>
          <p:nvPr>
            <p:ph type="subTitle" idx="3"/>
          </p:nvPr>
        </p:nvSpPr>
        <p:spPr>
          <a:xfrm>
            <a:off x="5136678" y="4131578"/>
            <a:ext cx="3435821" cy="788782"/>
          </a:xfrm>
        </p:spPr>
        <p:txBody>
          <a:bodyPr/>
          <a:lstStyle/>
          <a:p>
            <a:pPr algn="l">
              <a:buSzPct val="100000"/>
              <a:buFont typeface="Arial" panose="020B0604020202020204" pitchFamily="34" charset="0"/>
              <a:buChar char="•"/>
            </a:pPr>
            <a:r>
              <a:rPr lang="el-GR" dirty="0"/>
              <a:t>Καταστροφή των ερυθρών αιμοσφαιρίων εντός της κυκλοφορίας</a:t>
            </a:r>
          </a:p>
        </p:txBody>
      </p:sp>
      <p:sp>
        <p:nvSpPr>
          <p:cNvPr id="6" name="Τίτλος 5">
            <a:extLst>
              <a:ext uri="{FF2B5EF4-FFF2-40B4-BE49-F238E27FC236}">
                <a16:creationId xmlns:a16="http://schemas.microsoft.com/office/drawing/2014/main" id="{7917D15C-393A-AE89-FADE-6A6E81B480DD}"/>
              </a:ext>
            </a:extLst>
          </p:cNvPr>
          <p:cNvSpPr>
            <a:spLocks noGrp="1"/>
          </p:cNvSpPr>
          <p:nvPr>
            <p:ph type="title" idx="4"/>
          </p:nvPr>
        </p:nvSpPr>
        <p:spPr>
          <a:xfrm>
            <a:off x="910842" y="1084236"/>
            <a:ext cx="7440678" cy="629353"/>
          </a:xfrm>
          <a:ln>
            <a:solidFill>
              <a:schemeClr val="tx1"/>
            </a:solidFill>
          </a:ln>
        </p:spPr>
        <p:txBody>
          <a:bodyPr/>
          <a:lstStyle/>
          <a:p>
            <a:r>
              <a:rPr lang="el-GR" dirty="0">
                <a:cs typeface="Kantumruy Pro" panose="020B0604020202020204" charset="0"/>
              </a:rPr>
              <a:t>Αναιμία που οφείλεται σε αυξημένη καταστροφή των ερυθρών αιμοσφαιρίων στην κυκλοφορία (μείωση της διάρκειας επιβίωσης των ερυθρών)</a:t>
            </a:r>
          </a:p>
        </p:txBody>
      </p:sp>
      <p:sp>
        <p:nvSpPr>
          <p:cNvPr id="7" name="Τίτλος 6">
            <a:extLst>
              <a:ext uri="{FF2B5EF4-FFF2-40B4-BE49-F238E27FC236}">
                <a16:creationId xmlns:a16="http://schemas.microsoft.com/office/drawing/2014/main" id="{CF3687A0-CEDF-F3F8-9C5E-969AE1D74D03}"/>
              </a:ext>
            </a:extLst>
          </p:cNvPr>
          <p:cNvSpPr>
            <a:spLocks noGrp="1"/>
          </p:cNvSpPr>
          <p:nvPr>
            <p:ph type="title" idx="5"/>
          </p:nvPr>
        </p:nvSpPr>
        <p:spPr>
          <a:xfrm>
            <a:off x="5403839" y="3765878"/>
            <a:ext cx="2901497" cy="365700"/>
          </a:xfrm>
        </p:spPr>
        <p:txBody>
          <a:bodyPr/>
          <a:lstStyle/>
          <a:p>
            <a:r>
              <a:rPr lang="el-GR" dirty="0" err="1"/>
              <a:t>Ενδαγγειακή</a:t>
            </a:r>
            <a:r>
              <a:rPr lang="el-GR" dirty="0"/>
              <a:t> αιμόλυση</a:t>
            </a:r>
          </a:p>
        </p:txBody>
      </p:sp>
      <p:sp>
        <p:nvSpPr>
          <p:cNvPr id="8" name="Τίτλος 7">
            <a:extLst>
              <a:ext uri="{FF2B5EF4-FFF2-40B4-BE49-F238E27FC236}">
                <a16:creationId xmlns:a16="http://schemas.microsoft.com/office/drawing/2014/main" id="{BC64FAF7-8628-967A-5541-3BD0E38235A7}"/>
              </a:ext>
            </a:extLst>
          </p:cNvPr>
          <p:cNvSpPr>
            <a:spLocks noGrp="1"/>
          </p:cNvSpPr>
          <p:nvPr>
            <p:ph type="title" idx="6"/>
          </p:nvPr>
        </p:nvSpPr>
        <p:spPr>
          <a:xfrm>
            <a:off x="1431690" y="3765878"/>
            <a:ext cx="2220000" cy="365700"/>
          </a:xfrm>
        </p:spPr>
        <p:txBody>
          <a:bodyPr/>
          <a:lstStyle/>
          <a:p>
            <a:r>
              <a:rPr lang="el-GR" dirty="0" err="1"/>
              <a:t>Εξαγγειακή</a:t>
            </a:r>
            <a:r>
              <a:rPr lang="el-GR" dirty="0"/>
              <a:t> αιμόλυση</a:t>
            </a:r>
          </a:p>
        </p:txBody>
      </p:sp>
      <p:sp>
        <p:nvSpPr>
          <p:cNvPr id="3" name="Υπότιτλος 4">
            <a:extLst>
              <a:ext uri="{FF2B5EF4-FFF2-40B4-BE49-F238E27FC236}">
                <a16:creationId xmlns:a16="http://schemas.microsoft.com/office/drawing/2014/main" id="{67538A46-2E40-8E4E-D9E8-11857F227146}"/>
              </a:ext>
            </a:extLst>
          </p:cNvPr>
          <p:cNvSpPr txBox="1">
            <a:spLocks/>
          </p:cNvSpPr>
          <p:nvPr/>
        </p:nvSpPr>
        <p:spPr>
          <a:xfrm>
            <a:off x="882072" y="1930568"/>
            <a:ext cx="7440678" cy="1545053"/>
          </a:xfrm>
          <a:prstGeom prst="rect">
            <a:avLst/>
          </a:prstGeom>
          <a:noFill/>
          <a:ln>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algn="l">
              <a:buSzPct val="100000"/>
              <a:buFont typeface="Arial" panose="020B0604020202020204" pitchFamily="34" charset="0"/>
              <a:buChar char="•"/>
            </a:pPr>
            <a:r>
              <a:rPr lang="el-GR" dirty="0"/>
              <a:t>Μέσος χρόνος επιβίωσης των ερυθρών αιμοσφαιρίων: 100-120 μέρες</a:t>
            </a:r>
          </a:p>
          <a:p>
            <a:pPr algn="l">
              <a:buSzPct val="100000"/>
              <a:buFont typeface="Arial" panose="020B0604020202020204" pitchFamily="34" charset="0"/>
              <a:buChar char="•"/>
            </a:pPr>
            <a:r>
              <a:rPr lang="el-GR" dirty="0"/>
              <a:t>Αιμόλυση: επιβίωση ερυθρών αιμοσφαιρίων &lt; 100 μέρες</a:t>
            </a:r>
          </a:p>
          <a:p>
            <a:pPr algn="l">
              <a:buSzPct val="100000"/>
              <a:buFont typeface="Arial" panose="020B0604020202020204" pitchFamily="34" charset="0"/>
              <a:buChar char="•"/>
            </a:pPr>
            <a:endParaRPr lang="el-GR" dirty="0"/>
          </a:p>
          <a:p>
            <a:pPr algn="l">
              <a:buSzPct val="100000"/>
              <a:buFont typeface="Arial" panose="020B0604020202020204" pitchFamily="34" charset="0"/>
              <a:buChar char="•"/>
            </a:pPr>
            <a:r>
              <a:rPr lang="el-GR" dirty="0" err="1"/>
              <a:t>Ασυμπτωματική</a:t>
            </a:r>
            <a:r>
              <a:rPr lang="el-GR" dirty="0"/>
              <a:t> αιμόλυση έως ότου ο μέσος χρόνος επιβίωσης ελαττωθεί στις 20 μέρες – ο μυελός των οστών αντισταθμίζει </a:t>
            </a:r>
            <a:r>
              <a:rPr lang="en-US" dirty="0"/>
              <a:t>x6 </a:t>
            </a:r>
            <a:r>
              <a:rPr lang="el-GR" dirty="0"/>
              <a:t>φορές</a:t>
            </a:r>
          </a:p>
          <a:p>
            <a:pPr algn="l">
              <a:buSzPct val="100000"/>
              <a:buFont typeface="Arial" panose="020B0604020202020204" pitchFamily="34" charset="0"/>
              <a:buChar char="•"/>
            </a:pPr>
            <a:endParaRPr lang="el-GR" dirty="0"/>
          </a:p>
          <a:p>
            <a:pPr algn="l">
              <a:buSzPct val="100000"/>
              <a:buFont typeface="Arial" panose="020B0604020202020204" pitchFamily="34" charset="0"/>
              <a:buChar char="•"/>
            </a:pPr>
            <a:r>
              <a:rPr lang="el-GR" dirty="0"/>
              <a:t>Αναιμία εμφανίζεται όταν ο ρυθμός καταστροφής υπερτερεί του ρυθμού παραγωγής</a:t>
            </a:r>
          </a:p>
          <a:p>
            <a:pPr algn="l">
              <a:buSzPct val="100000"/>
              <a:buFont typeface="Arial" panose="020B0604020202020204" pitchFamily="34" charset="0"/>
              <a:buChar char="•"/>
            </a:pPr>
            <a:endParaRPr lang="el-GR" dirty="0"/>
          </a:p>
        </p:txBody>
      </p:sp>
    </p:spTree>
    <p:extLst>
      <p:ext uri="{BB962C8B-B14F-4D97-AF65-F5344CB8AC3E}">
        <p14:creationId xmlns:p14="http://schemas.microsoft.com/office/powerpoint/2010/main" val="521365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FF884-8A41-3248-E2E0-C2D2C15C751C}"/>
            </a:ext>
          </a:extLst>
        </p:cNvPr>
        <p:cNvGrpSpPr/>
        <p:nvPr/>
      </p:nvGrpSpPr>
      <p:grpSpPr>
        <a:xfrm>
          <a:off x="0" y="0"/>
          <a:ext cx="0" cy="0"/>
          <a:chOff x="0" y="0"/>
          <a:chExt cx="0" cy="0"/>
        </a:xfrm>
      </p:grpSpPr>
      <p:pic>
        <p:nvPicPr>
          <p:cNvPr id="4" name="Εικόνα 3">
            <a:extLst>
              <a:ext uri="{FF2B5EF4-FFF2-40B4-BE49-F238E27FC236}">
                <a16:creationId xmlns:a16="http://schemas.microsoft.com/office/drawing/2014/main" id="{9A9B3017-F5FB-E2F4-AC1A-480B170976DE}"/>
              </a:ext>
            </a:extLst>
          </p:cNvPr>
          <p:cNvPicPr>
            <a:picLocks noChangeAspect="1"/>
          </p:cNvPicPr>
          <p:nvPr/>
        </p:nvPicPr>
        <p:blipFill>
          <a:blip r:embed="rId2"/>
          <a:stretch>
            <a:fillRect/>
          </a:stretch>
        </p:blipFill>
        <p:spPr>
          <a:xfrm>
            <a:off x="664029" y="339730"/>
            <a:ext cx="8142514" cy="1028307"/>
          </a:xfrm>
          <a:prstGeom prst="rect">
            <a:avLst/>
          </a:prstGeom>
        </p:spPr>
      </p:pic>
      <p:sp>
        <p:nvSpPr>
          <p:cNvPr id="6" name="Ορθογώνιο: Στρογγύλεμα γωνιών 5">
            <a:extLst>
              <a:ext uri="{FF2B5EF4-FFF2-40B4-BE49-F238E27FC236}">
                <a16:creationId xmlns:a16="http://schemas.microsoft.com/office/drawing/2014/main" id="{71C542AB-FD9C-BFD9-E991-EC75CF542851}"/>
              </a:ext>
            </a:extLst>
          </p:cNvPr>
          <p:cNvSpPr/>
          <p:nvPr/>
        </p:nvSpPr>
        <p:spPr>
          <a:xfrm>
            <a:off x="6629399" y="283519"/>
            <a:ext cx="1654629" cy="1140727"/>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 name="Εικόνα 2" descr="Εικόνα που περιέχει κείμενο, διάγραμμα, στιγμιότυπο οθόνης&#10;&#10;Περιγραφή που δημιουργήθηκε αυτόματα">
            <a:extLst>
              <a:ext uri="{FF2B5EF4-FFF2-40B4-BE49-F238E27FC236}">
                <a16:creationId xmlns:a16="http://schemas.microsoft.com/office/drawing/2014/main" id="{A8BB938D-DACA-572D-28DC-9842BB52D7ED}"/>
              </a:ext>
            </a:extLst>
          </p:cNvPr>
          <p:cNvPicPr>
            <a:picLocks noChangeAspect="1"/>
          </p:cNvPicPr>
          <p:nvPr/>
        </p:nvPicPr>
        <p:blipFill>
          <a:blip r:embed="rId3"/>
          <a:stretch>
            <a:fillRect/>
          </a:stretch>
        </p:blipFill>
        <p:spPr>
          <a:xfrm>
            <a:off x="664029" y="1707949"/>
            <a:ext cx="3886200" cy="2755183"/>
          </a:xfrm>
          <a:prstGeom prst="rect">
            <a:avLst/>
          </a:prstGeom>
        </p:spPr>
      </p:pic>
      <p:pic>
        <p:nvPicPr>
          <p:cNvPr id="8" name="Εικόνα 7" descr="Εικόνα που περιέχει ύφασμα&#10;&#10;Περιγραφή που δημιουργήθηκε αυτόματα">
            <a:extLst>
              <a:ext uri="{FF2B5EF4-FFF2-40B4-BE49-F238E27FC236}">
                <a16:creationId xmlns:a16="http://schemas.microsoft.com/office/drawing/2014/main" id="{1FD7F81D-4F9B-9074-EE59-AFCD4A975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5286" y="1723718"/>
            <a:ext cx="4112924" cy="2755183"/>
          </a:xfrm>
          <a:prstGeom prst="rect">
            <a:avLst/>
          </a:prstGeom>
        </p:spPr>
      </p:pic>
    </p:spTree>
    <p:extLst>
      <p:ext uri="{BB962C8B-B14F-4D97-AF65-F5344CB8AC3E}">
        <p14:creationId xmlns:p14="http://schemas.microsoft.com/office/powerpoint/2010/main" val="981793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A3F11-027E-264F-55DC-E32007F22325}"/>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D841D28E-67A3-DF53-4A9D-1797D90A791F}"/>
              </a:ext>
            </a:extLst>
          </p:cNvPr>
          <p:cNvSpPr/>
          <p:nvPr/>
        </p:nvSpPr>
        <p:spPr>
          <a:xfrm>
            <a:off x="4865915" y="1266478"/>
            <a:ext cx="1197430" cy="31387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Υπότιτλος 7">
            <a:extLst>
              <a:ext uri="{FF2B5EF4-FFF2-40B4-BE49-F238E27FC236}">
                <a16:creationId xmlns:a16="http://schemas.microsoft.com/office/drawing/2014/main" id="{8FAE0E59-426E-5D4C-BC43-8C08F124A2E7}"/>
              </a:ext>
            </a:extLst>
          </p:cNvPr>
          <p:cNvSpPr txBox="1">
            <a:spLocks/>
          </p:cNvSpPr>
          <p:nvPr/>
        </p:nvSpPr>
        <p:spPr>
          <a:xfrm>
            <a:off x="4797335" y="1202182"/>
            <a:ext cx="2155372" cy="365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n-US" sz="1600" b="1" dirty="0">
                <a:solidFill>
                  <a:schemeClr val="tx1"/>
                </a:solidFill>
              </a:rPr>
              <a:t>Immune</a:t>
            </a:r>
            <a:endParaRPr lang="el-GR" sz="1600" b="1" dirty="0">
              <a:solidFill>
                <a:schemeClr val="tx1"/>
              </a:solidFill>
            </a:endParaRPr>
          </a:p>
        </p:txBody>
      </p:sp>
      <p:sp>
        <p:nvSpPr>
          <p:cNvPr id="17" name="Υπότιτλος 7">
            <a:extLst>
              <a:ext uri="{FF2B5EF4-FFF2-40B4-BE49-F238E27FC236}">
                <a16:creationId xmlns:a16="http://schemas.microsoft.com/office/drawing/2014/main" id="{F9FAE76D-B323-DAB7-ED96-545CC608A94A}"/>
              </a:ext>
            </a:extLst>
          </p:cNvPr>
          <p:cNvSpPr txBox="1">
            <a:spLocks/>
          </p:cNvSpPr>
          <p:nvPr/>
        </p:nvSpPr>
        <p:spPr>
          <a:xfrm>
            <a:off x="1338943" y="383131"/>
            <a:ext cx="73587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pic>
        <p:nvPicPr>
          <p:cNvPr id="2" name="Εικόνα 1">
            <a:extLst>
              <a:ext uri="{FF2B5EF4-FFF2-40B4-BE49-F238E27FC236}">
                <a16:creationId xmlns:a16="http://schemas.microsoft.com/office/drawing/2014/main" id="{0E8DB05A-7BD4-6C8D-FFA8-18522FC9E058}"/>
              </a:ext>
            </a:extLst>
          </p:cNvPr>
          <p:cNvPicPr>
            <a:picLocks noChangeAspect="1"/>
          </p:cNvPicPr>
          <p:nvPr/>
        </p:nvPicPr>
        <p:blipFill>
          <a:blip r:embed="rId2"/>
          <a:stretch>
            <a:fillRect/>
          </a:stretch>
        </p:blipFill>
        <p:spPr>
          <a:xfrm>
            <a:off x="859972" y="1648928"/>
            <a:ext cx="7199100" cy="2576520"/>
          </a:xfrm>
          <a:prstGeom prst="rect">
            <a:avLst/>
          </a:prstGeom>
        </p:spPr>
      </p:pic>
      <p:sp>
        <p:nvSpPr>
          <p:cNvPr id="7" name="Υπότιτλος 6">
            <a:extLst>
              <a:ext uri="{FF2B5EF4-FFF2-40B4-BE49-F238E27FC236}">
                <a16:creationId xmlns:a16="http://schemas.microsoft.com/office/drawing/2014/main" id="{962560B2-6F84-ABC0-F1E2-2BEE42FBC1D6}"/>
              </a:ext>
            </a:extLst>
          </p:cNvPr>
          <p:cNvSpPr>
            <a:spLocks noGrp="1"/>
          </p:cNvSpPr>
          <p:nvPr>
            <p:ph type="subTitle" idx="1"/>
          </p:nvPr>
        </p:nvSpPr>
        <p:spPr>
          <a:xfrm>
            <a:off x="1240972" y="1744052"/>
            <a:ext cx="1121230" cy="365438"/>
          </a:xfrm>
          <a:ln>
            <a:solidFill>
              <a:schemeClr val="tx1"/>
            </a:solidFill>
          </a:ln>
        </p:spPr>
        <p:txBody>
          <a:bodyPr/>
          <a:lstStyle/>
          <a:p>
            <a:pPr algn="l"/>
            <a:r>
              <a:rPr lang="en-US" sz="1400" b="1" dirty="0">
                <a:solidFill>
                  <a:schemeClr val="tx1"/>
                </a:solidFill>
              </a:rPr>
              <a:t>DAT (+)</a:t>
            </a:r>
            <a:endParaRPr lang="el-GR" sz="1400" b="1" dirty="0">
              <a:solidFill>
                <a:schemeClr val="tx1"/>
              </a:solidFill>
            </a:endParaRPr>
          </a:p>
        </p:txBody>
      </p:sp>
      <p:cxnSp>
        <p:nvCxnSpPr>
          <p:cNvPr id="10" name="Ευθύγραμμο βέλος σύνδεσης 9">
            <a:extLst>
              <a:ext uri="{FF2B5EF4-FFF2-40B4-BE49-F238E27FC236}">
                <a16:creationId xmlns:a16="http://schemas.microsoft.com/office/drawing/2014/main" id="{88908D16-C604-DED1-1FD5-A80B04AFBC11}"/>
              </a:ext>
            </a:extLst>
          </p:cNvPr>
          <p:cNvCxnSpPr/>
          <p:nvPr/>
        </p:nvCxnSpPr>
        <p:spPr>
          <a:xfrm flipH="1">
            <a:off x="2394857" y="1926771"/>
            <a:ext cx="685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Ορθογώνιο: Στρογγύλεμα γωνιών 10">
            <a:extLst>
              <a:ext uri="{FF2B5EF4-FFF2-40B4-BE49-F238E27FC236}">
                <a16:creationId xmlns:a16="http://schemas.microsoft.com/office/drawing/2014/main" id="{B4751F0B-95A3-54F2-7395-FD52796AB397}"/>
              </a:ext>
            </a:extLst>
          </p:cNvPr>
          <p:cNvSpPr/>
          <p:nvPr/>
        </p:nvSpPr>
        <p:spPr>
          <a:xfrm>
            <a:off x="3080657" y="1765825"/>
            <a:ext cx="1785258" cy="365438"/>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645545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4" name="Picture 2">
            <a:extLst>
              <a:ext uri="{FF2B5EF4-FFF2-40B4-BE49-F238E27FC236}">
                <a16:creationId xmlns:a16="http://schemas.microsoft.com/office/drawing/2014/main" id="{9E406CF6-AB44-4430-A5F0-2209C1AA3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417" y="1395011"/>
            <a:ext cx="6385923" cy="349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Υπότιτλος 7">
            <a:extLst>
              <a:ext uri="{FF2B5EF4-FFF2-40B4-BE49-F238E27FC236}">
                <a16:creationId xmlns:a16="http://schemas.microsoft.com/office/drawing/2014/main" id="{086C1757-126B-01F2-6003-A70B92F2838D}"/>
              </a:ext>
            </a:extLst>
          </p:cNvPr>
          <p:cNvSpPr txBox="1">
            <a:spLocks/>
          </p:cNvSpPr>
          <p:nvPr/>
        </p:nvSpPr>
        <p:spPr>
          <a:xfrm>
            <a:off x="1099457" y="253085"/>
            <a:ext cx="7358742" cy="966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Άμεση δοκιμασία </a:t>
            </a:r>
            <a:r>
              <a:rPr lang="fr-FR" sz="2800" b="1" dirty="0">
                <a:solidFill>
                  <a:schemeClr val="tx1"/>
                </a:solidFill>
                <a:effectLst>
                  <a:outerShdw blurRad="38100" dist="38100" dir="2700000" algn="tl">
                    <a:srgbClr val="000000">
                      <a:alpha val="43137"/>
                    </a:srgbClr>
                  </a:outerShdw>
                </a:effectLst>
              </a:rPr>
              <a:t>Coo</a:t>
            </a:r>
            <a:r>
              <a:rPr lang="en-US" sz="2800" b="1" dirty="0" err="1">
                <a:solidFill>
                  <a:schemeClr val="tx1"/>
                </a:solidFill>
                <a:effectLst>
                  <a:outerShdw blurRad="38100" dist="38100" dir="2700000" algn="tl">
                    <a:srgbClr val="000000">
                      <a:alpha val="43137"/>
                    </a:srgbClr>
                  </a:outerShdw>
                </a:effectLst>
              </a:rPr>
              <a:t>mbs</a:t>
            </a:r>
            <a:r>
              <a:rPr lang="en-US" sz="2800" b="1" dirty="0">
                <a:solidFill>
                  <a:schemeClr val="tx1"/>
                </a:solidFill>
                <a:effectLst>
                  <a:outerShdw blurRad="38100" dist="38100" dir="2700000" algn="tl">
                    <a:srgbClr val="000000">
                      <a:alpha val="43137"/>
                    </a:srgbClr>
                  </a:outerShdw>
                </a:effectLst>
              </a:rPr>
              <a:t> </a:t>
            </a:r>
          </a:p>
          <a:p>
            <a:pPr marL="152400" indent="0" algn="l">
              <a:buSzPct val="100000"/>
            </a:pPr>
            <a:r>
              <a:rPr lang="en-US" sz="2800" b="1" dirty="0">
                <a:solidFill>
                  <a:schemeClr val="tx1"/>
                </a:solidFill>
                <a:effectLst>
                  <a:outerShdw blurRad="38100" dist="38100" dir="2700000" algn="tl">
                    <a:srgbClr val="000000">
                      <a:alpha val="43137"/>
                    </a:srgbClr>
                  </a:outerShdw>
                </a:effectLst>
              </a:rPr>
              <a:t>Direct Antiglobulin Test (DAT)</a:t>
            </a:r>
            <a:endParaRPr lang="el-GR" sz="28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3886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733DCEE7-9A37-FABA-63CD-E9A390FA4A87}"/>
            </a:ext>
          </a:extLst>
        </p:cNvPr>
        <p:cNvGrpSpPr/>
        <p:nvPr/>
      </p:nvGrpSpPr>
      <p:grpSpPr>
        <a:xfrm>
          <a:off x="0" y="0"/>
          <a:ext cx="0" cy="0"/>
          <a:chOff x="0" y="0"/>
          <a:chExt cx="0" cy="0"/>
        </a:xfrm>
      </p:grpSpPr>
      <p:sp>
        <p:nvSpPr>
          <p:cNvPr id="5" name="Υπότιτλος 7">
            <a:extLst>
              <a:ext uri="{FF2B5EF4-FFF2-40B4-BE49-F238E27FC236}">
                <a16:creationId xmlns:a16="http://schemas.microsoft.com/office/drawing/2014/main" id="{FED503CD-281B-7353-1148-CC817356B68A}"/>
              </a:ext>
            </a:extLst>
          </p:cNvPr>
          <p:cNvSpPr txBox="1">
            <a:spLocks/>
          </p:cNvSpPr>
          <p:nvPr/>
        </p:nvSpPr>
        <p:spPr>
          <a:xfrm>
            <a:off x="1099457" y="253085"/>
            <a:ext cx="7358742" cy="966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Άμεση δοκιμασία </a:t>
            </a:r>
            <a:r>
              <a:rPr lang="fr-FR" sz="2800" b="1" dirty="0">
                <a:solidFill>
                  <a:schemeClr val="tx1"/>
                </a:solidFill>
                <a:effectLst>
                  <a:outerShdw blurRad="38100" dist="38100" dir="2700000" algn="tl">
                    <a:srgbClr val="000000">
                      <a:alpha val="43137"/>
                    </a:srgbClr>
                  </a:outerShdw>
                </a:effectLst>
              </a:rPr>
              <a:t>Coo</a:t>
            </a:r>
            <a:r>
              <a:rPr lang="en-US" sz="2800" b="1" dirty="0" err="1">
                <a:solidFill>
                  <a:schemeClr val="tx1"/>
                </a:solidFill>
                <a:effectLst>
                  <a:outerShdw blurRad="38100" dist="38100" dir="2700000" algn="tl">
                    <a:srgbClr val="000000">
                      <a:alpha val="43137"/>
                    </a:srgbClr>
                  </a:outerShdw>
                </a:effectLst>
              </a:rPr>
              <a:t>mbs</a:t>
            </a:r>
            <a:r>
              <a:rPr lang="en-US" sz="2800" b="1" dirty="0">
                <a:solidFill>
                  <a:schemeClr val="tx1"/>
                </a:solidFill>
                <a:effectLst>
                  <a:outerShdw blurRad="38100" dist="38100" dir="2700000" algn="tl">
                    <a:srgbClr val="000000">
                      <a:alpha val="43137"/>
                    </a:srgbClr>
                  </a:outerShdw>
                </a:effectLst>
              </a:rPr>
              <a:t> </a:t>
            </a:r>
          </a:p>
          <a:p>
            <a:pPr marL="152400" indent="0" algn="l">
              <a:buSzPct val="100000"/>
            </a:pPr>
            <a:r>
              <a:rPr lang="en-US" sz="2800" b="1" dirty="0">
                <a:solidFill>
                  <a:schemeClr val="tx1"/>
                </a:solidFill>
                <a:effectLst>
                  <a:outerShdw blurRad="38100" dist="38100" dir="2700000" algn="tl">
                    <a:srgbClr val="000000">
                      <a:alpha val="43137"/>
                    </a:srgbClr>
                  </a:outerShdw>
                </a:effectLst>
              </a:rPr>
              <a:t>Direct Antiglobulin Test (DAT)</a:t>
            </a:r>
            <a:endParaRPr lang="el-GR" sz="2800" b="1" dirty="0">
              <a:solidFill>
                <a:schemeClr val="tx1"/>
              </a:solidFill>
              <a:effectLst>
                <a:outerShdw blurRad="38100" dist="38100" dir="2700000" algn="tl">
                  <a:srgbClr val="000000">
                    <a:alpha val="43137"/>
                  </a:srgbClr>
                </a:outerShdw>
              </a:effectLst>
            </a:endParaRPr>
          </a:p>
        </p:txBody>
      </p:sp>
      <p:pic>
        <p:nvPicPr>
          <p:cNvPr id="3" name="Εικόνα 2" descr="Εικόνα που περιέχει κείμενο, μεταλλόφωνο&#10;&#10;Το περιεχόμενο που δημιουργείται από AI ενδέχεται να είναι εσφαλμένο.">
            <a:extLst>
              <a:ext uri="{FF2B5EF4-FFF2-40B4-BE49-F238E27FC236}">
                <a16:creationId xmlns:a16="http://schemas.microsoft.com/office/drawing/2014/main" id="{F902A336-5D24-8CBA-A09F-7B11030EB40A}"/>
              </a:ext>
            </a:extLst>
          </p:cNvPr>
          <p:cNvPicPr>
            <a:picLocks noChangeAspect="1"/>
          </p:cNvPicPr>
          <p:nvPr/>
        </p:nvPicPr>
        <p:blipFill>
          <a:blip r:embed="rId3"/>
          <a:stretch>
            <a:fillRect/>
          </a:stretch>
        </p:blipFill>
        <p:spPr>
          <a:xfrm>
            <a:off x="1283208" y="1348740"/>
            <a:ext cx="5888736" cy="3154680"/>
          </a:xfrm>
          <a:prstGeom prst="rect">
            <a:avLst/>
          </a:prstGeom>
        </p:spPr>
      </p:pic>
    </p:spTree>
    <p:extLst>
      <p:ext uri="{BB962C8B-B14F-4D97-AF65-F5344CB8AC3E}">
        <p14:creationId xmlns:p14="http://schemas.microsoft.com/office/powerpoint/2010/main" val="2286791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01D6B-FFB5-D199-ABE6-DC0C24F3E4CB}"/>
            </a:ext>
          </a:extLst>
        </p:cNvPr>
        <p:cNvGrpSpPr/>
        <p:nvPr/>
      </p:nvGrpSpPr>
      <p:grpSpPr>
        <a:xfrm>
          <a:off x="0" y="0"/>
          <a:ext cx="0" cy="0"/>
          <a:chOff x="0" y="0"/>
          <a:chExt cx="0" cy="0"/>
        </a:xfrm>
      </p:grpSpPr>
      <p:sp>
        <p:nvSpPr>
          <p:cNvPr id="17" name="Υπότιτλος 7">
            <a:extLst>
              <a:ext uri="{FF2B5EF4-FFF2-40B4-BE49-F238E27FC236}">
                <a16:creationId xmlns:a16="http://schemas.microsoft.com/office/drawing/2014/main" id="{2FDB60F0-1525-99F5-E69E-19EF5B85307B}"/>
              </a:ext>
            </a:extLst>
          </p:cNvPr>
          <p:cNvSpPr txBox="1">
            <a:spLocks/>
          </p:cNvSpPr>
          <p:nvPr/>
        </p:nvSpPr>
        <p:spPr>
          <a:xfrm>
            <a:off x="653143" y="383131"/>
            <a:ext cx="80445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000" b="1" dirty="0">
                <a:solidFill>
                  <a:schemeClr val="tx1"/>
                </a:solidFill>
                <a:effectLst>
                  <a:outerShdw blurRad="38100" dist="38100" dir="2700000" algn="tl">
                    <a:srgbClr val="000000">
                      <a:alpha val="43137"/>
                    </a:srgbClr>
                  </a:outerShdw>
                </a:effectLst>
              </a:rPr>
              <a:t>Διαγνωστικός αλγόριθμος αυτοάνοσης αιμολυτικής αναιμίας</a:t>
            </a:r>
          </a:p>
        </p:txBody>
      </p:sp>
      <p:pic>
        <p:nvPicPr>
          <p:cNvPr id="3" name="Εικόνα 2">
            <a:extLst>
              <a:ext uri="{FF2B5EF4-FFF2-40B4-BE49-F238E27FC236}">
                <a16:creationId xmlns:a16="http://schemas.microsoft.com/office/drawing/2014/main" id="{5666B6F7-533E-CF55-B6D2-44178F63D38E}"/>
              </a:ext>
            </a:extLst>
          </p:cNvPr>
          <p:cNvPicPr>
            <a:picLocks noChangeAspect="1"/>
          </p:cNvPicPr>
          <p:nvPr/>
        </p:nvPicPr>
        <p:blipFill>
          <a:blip r:embed="rId2"/>
          <a:stretch>
            <a:fillRect/>
          </a:stretch>
        </p:blipFill>
        <p:spPr>
          <a:xfrm>
            <a:off x="1638586" y="885599"/>
            <a:ext cx="1881026" cy="3825240"/>
          </a:xfrm>
          <a:prstGeom prst="rect">
            <a:avLst/>
          </a:prstGeom>
        </p:spPr>
      </p:pic>
      <p:pic>
        <p:nvPicPr>
          <p:cNvPr id="6" name="Εικόνα 5">
            <a:extLst>
              <a:ext uri="{FF2B5EF4-FFF2-40B4-BE49-F238E27FC236}">
                <a16:creationId xmlns:a16="http://schemas.microsoft.com/office/drawing/2014/main" id="{8DF05502-A3A0-4D2A-AADF-531232B960AF}"/>
              </a:ext>
            </a:extLst>
          </p:cNvPr>
          <p:cNvPicPr>
            <a:picLocks noChangeAspect="1"/>
          </p:cNvPicPr>
          <p:nvPr/>
        </p:nvPicPr>
        <p:blipFill>
          <a:blip r:embed="rId3"/>
          <a:srcRect t="3288"/>
          <a:stretch/>
        </p:blipFill>
        <p:spPr>
          <a:xfrm>
            <a:off x="4106553" y="1622809"/>
            <a:ext cx="3891059" cy="3064919"/>
          </a:xfrm>
          <a:prstGeom prst="rect">
            <a:avLst/>
          </a:prstGeom>
        </p:spPr>
      </p:pic>
      <p:cxnSp>
        <p:nvCxnSpPr>
          <p:cNvPr id="8" name="Ευθύγραμμο βέλος σύνδεσης 7">
            <a:extLst>
              <a:ext uri="{FF2B5EF4-FFF2-40B4-BE49-F238E27FC236}">
                <a16:creationId xmlns:a16="http://schemas.microsoft.com/office/drawing/2014/main" id="{D4B95C86-6748-B7A6-E51E-B243D63D5F50}"/>
              </a:ext>
            </a:extLst>
          </p:cNvPr>
          <p:cNvCxnSpPr>
            <a:cxnSpLocks/>
          </p:cNvCxnSpPr>
          <p:nvPr/>
        </p:nvCxnSpPr>
        <p:spPr>
          <a:xfrm flipV="1">
            <a:off x="3413760" y="1859280"/>
            <a:ext cx="1325880" cy="2628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248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3BAA4-9360-8145-DC14-EA2CAA7A8484}"/>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CE498CA5-6D30-69EB-15A2-A982C787B6E3}"/>
              </a:ext>
            </a:extLst>
          </p:cNvPr>
          <p:cNvSpPr/>
          <p:nvPr/>
        </p:nvSpPr>
        <p:spPr>
          <a:xfrm>
            <a:off x="4865915" y="1335058"/>
            <a:ext cx="1197430" cy="31387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Υπότιτλος 7">
            <a:extLst>
              <a:ext uri="{FF2B5EF4-FFF2-40B4-BE49-F238E27FC236}">
                <a16:creationId xmlns:a16="http://schemas.microsoft.com/office/drawing/2014/main" id="{4285A0A2-D2B2-20FF-09C6-0A0AB2D6E712}"/>
              </a:ext>
            </a:extLst>
          </p:cNvPr>
          <p:cNvSpPr txBox="1">
            <a:spLocks/>
          </p:cNvSpPr>
          <p:nvPr/>
        </p:nvSpPr>
        <p:spPr>
          <a:xfrm>
            <a:off x="4789714" y="1283490"/>
            <a:ext cx="2155372" cy="365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n-US" sz="1600" b="1" dirty="0">
                <a:solidFill>
                  <a:schemeClr val="tx1"/>
                </a:solidFill>
              </a:rPr>
              <a:t>Immune</a:t>
            </a:r>
            <a:endParaRPr lang="el-GR" sz="1600" b="1" dirty="0">
              <a:solidFill>
                <a:schemeClr val="tx1"/>
              </a:solidFill>
            </a:endParaRPr>
          </a:p>
        </p:txBody>
      </p:sp>
      <p:sp>
        <p:nvSpPr>
          <p:cNvPr id="17" name="Υπότιτλος 7">
            <a:extLst>
              <a:ext uri="{FF2B5EF4-FFF2-40B4-BE49-F238E27FC236}">
                <a16:creationId xmlns:a16="http://schemas.microsoft.com/office/drawing/2014/main" id="{9FD460A4-860C-29AB-DBE9-9FE4995179E3}"/>
              </a:ext>
            </a:extLst>
          </p:cNvPr>
          <p:cNvSpPr txBox="1">
            <a:spLocks/>
          </p:cNvSpPr>
          <p:nvPr/>
        </p:nvSpPr>
        <p:spPr>
          <a:xfrm>
            <a:off x="1338943" y="383131"/>
            <a:ext cx="73587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pic>
        <p:nvPicPr>
          <p:cNvPr id="2" name="Εικόνα 1">
            <a:extLst>
              <a:ext uri="{FF2B5EF4-FFF2-40B4-BE49-F238E27FC236}">
                <a16:creationId xmlns:a16="http://schemas.microsoft.com/office/drawing/2014/main" id="{57406FCE-5D67-19C3-79AF-311CE3FC17A6}"/>
              </a:ext>
            </a:extLst>
          </p:cNvPr>
          <p:cNvPicPr>
            <a:picLocks noChangeAspect="1"/>
          </p:cNvPicPr>
          <p:nvPr/>
        </p:nvPicPr>
        <p:blipFill>
          <a:blip r:embed="rId2"/>
          <a:stretch>
            <a:fillRect/>
          </a:stretch>
        </p:blipFill>
        <p:spPr>
          <a:xfrm>
            <a:off x="859972" y="1648928"/>
            <a:ext cx="7199100" cy="2576520"/>
          </a:xfrm>
          <a:prstGeom prst="rect">
            <a:avLst/>
          </a:prstGeom>
        </p:spPr>
      </p:pic>
      <p:sp>
        <p:nvSpPr>
          <p:cNvPr id="5" name="Ορθογώνιο: Στρογγύλεμα γωνιών 4">
            <a:extLst>
              <a:ext uri="{FF2B5EF4-FFF2-40B4-BE49-F238E27FC236}">
                <a16:creationId xmlns:a16="http://schemas.microsoft.com/office/drawing/2014/main" id="{25BAAA93-A669-A345-C3AB-5C9D3FC7F5C2}"/>
              </a:ext>
            </a:extLst>
          </p:cNvPr>
          <p:cNvSpPr/>
          <p:nvPr/>
        </p:nvSpPr>
        <p:spPr>
          <a:xfrm>
            <a:off x="6259286" y="1763486"/>
            <a:ext cx="1698171" cy="3810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43501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4" name="Picture 2">
            <a:extLst>
              <a:ext uri="{FF2B5EF4-FFF2-40B4-BE49-F238E27FC236}">
                <a16:creationId xmlns:a16="http://schemas.microsoft.com/office/drawing/2014/main" id="{1CD9BA42-3E64-48C6-897B-7E79B6D82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886" y="1343046"/>
            <a:ext cx="5130529" cy="341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Υπότιτλος 7">
            <a:extLst>
              <a:ext uri="{FF2B5EF4-FFF2-40B4-BE49-F238E27FC236}">
                <a16:creationId xmlns:a16="http://schemas.microsoft.com/office/drawing/2014/main" id="{F2C54197-3231-1150-E318-1D725119CF28}"/>
              </a:ext>
            </a:extLst>
          </p:cNvPr>
          <p:cNvSpPr txBox="1">
            <a:spLocks/>
          </p:cNvSpPr>
          <p:nvPr/>
        </p:nvSpPr>
        <p:spPr>
          <a:xfrm>
            <a:off x="2779215" y="579074"/>
            <a:ext cx="4267200"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Ομάδες Αίματος</a:t>
            </a:r>
          </a:p>
        </p:txBody>
      </p:sp>
      <p:sp>
        <p:nvSpPr>
          <p:cNvPr id="3" name="TextBox 2">
            <a:extLst>
              <a:ext uri="{FF2B5EF4-FFF2-40B4-BE49-F238E27FC236}">
                <a16:creationId xmlns:a16="http://schemas.microsoft.com/office/drawing/2014/main" id="{5279F30C-758D-68B0-F29A-D3BDB0AEE07F}"/>
              </a:ext>
            </a:extLst>
          </p:cNvPr>
          <p:cNvSpPr txBox="1"/>
          <p:nvPr/>
        </p:nvSpPr>
        <p:spPr>
          <a:xfrm>
            <a:off x="7574280" y="3101888"/>
            <a:ext cx="548548" cy="338554"/>
          </a:xfrm>
          <a:prstGeom prst="rect">
            <a:avLst/>
          </a:prstGeom>
          <a:noFill/>
        </p:spPr>
        <p:txBody>
          <a:bodyPr wrap="none" rtlCol="0">
            <a:spAutoFit/>
          </a:bodyPr>
          <a:lstStyle/>
          <a:p>
            <a:r>
              <a:rPr lang="en-US" sz="1600" b="1" dirty="0">
                <a:solidFill>
                  <a:schemeClr val="tx1"/>
                </a:solidFill>
                <a:latin typeface="Kantumruy Pro"/>
                <a:cs typeface="Kantumruy Pro"/>
                <a:sym typeface="Kantumruy Pro"/>
              </a:rPr>
              <a:t>IgM</a:t>
            </a:r>
            <a:endParaRPr lang="el-GR" sz="1600" b="1" dirty="0">
              <a:solidFill>
                <a:schemeClr val="tx1"/>
              </a:solidFill>
              <a:cs typeface="Kantumruy Pro"/>
              <a:sym typeface="Kantumruy Pro"/>
            </a:endParaRPr>
          </a:p>
        </p:txBody>
      </p:sp>
      <p:cxnSp>
        <p:nvCxnSpPr>
          <p:cNvPr id="5" name="Ευθύγραμμο βέλος σύνδεσης 4">
            <a:extLst>
              <a:ext uri="{FF2B5EF4-FFF2-40B4-BE49-F238E27FC236}">
                <a16:creationId xmlns:a16="http://schemas.microsoft.com/office/drawing/2014/main" id="{F4E2DADA-9339-92E2-B110-C8E6D9D9D964}"/>
              </a:ext>
            </a:extLst>
          </p:cNvPr>
          <p:cNvCxnSpPr>
            <a:cxnSpLocks/>
          </p:cNvCxnSpPr>
          <p:nvPr/>
        </p:nvCxnSpPr>
        <p:spPr>
          <a:xfrm>
            <a:off x="7046415" y="3271165"/>
            <a:ext cx="60969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856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6" name="Picture 2">
            <a:extLst>
              <a:ext uri="{FF2B5EF4-FFF2-40B4-BE49-F238E27FC236}">
                <a16:creationId xmlns:a16="http://schemas.microsoft.com/office/drawing/2014/main" id="{C056EB0F-81D3-4622-B2EC-7DACBDECF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014" y="958358"/>
            <a:ext cx="6825972" cy="3834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Υπότιτλος 7">
            <a:extLst>
              <a:ext uri="{FF2B5EF4-FFF2-40B4-BE49-F238E27FC236}">
                <a16:creationId xmlns:a16="http://schemas.microsoft.com/office/drawing/2014/main" id="{A7645156-DBFA-7CD2-312B-0005EA9FEC93}"/>
              </a:ext>
            </a:extLst>
          </p:cNvPr>
          <p:cNvSpPr txBox="1">
            <a:spLocks/>
          </p:cNvSpPr>
          <p:nvPr/>
        </p:nvSpPr>
        <p:spPr>
          <a:xfrm>
            <a:off x="1567543" y="350474"/>
            <a:ext cx="73587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Συμβατότητα Ομάδων Αίματος</a:t>
            </a:r>
          </a:p>
        </p:txBody>
      </p:sp>
    </p:spTree>
    <p:extLst>
      <p:ext uri="{BB962C8B-B14F-4D97-AF65-F5344CB8AC3E}">
        <p14:creationId xmlns:p14="http://schemas.microsoft.com/office/powerpoint/2010/main" val="2943102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2" name="Εικόνα 1">
            <a:extLst>
              <a:ext uri="{FF2B5EF4-FFF2-40B4-BE49-F238E27FC236}">
                <a16:creationId xmlns:a16="http://schemas.microsoft.com/office/drawing/2014/main" id="{BC6BD461-750F-49F3-9879-A1AE0E7BEF7E}"/>
              </a:ext>
            </a:extLst>
          </p:cNvPr>
          <p:cNvPicPr>
            <a:picLocks noChangeAspect="1"/>
          </p:cNvPicPr>
          <p:nvPr/>
        </p:nvPicPr>
        <p:blipFill>
          <a:blip r:embed="rId3"/>
          <a:stretch>
            <a:fillRect/>
          </a:stretch>
        </p:blipFill>
        <p:spPr>
          <a:xfrm>
            <a:off x="2192687" y="1197428"/>
            <a:ext cx="5542397" cy="3571878"/>
          </a:xfrm>
          <a:prstGeom prst="rect">
            <a:avLst/>
          </a:prstGeom>
        </p:spPr>
      </p:pic>
      <p:sp>
        <p:nvSpPr>
          <p:cNvPr id="3" name="Υπότιτλος 7">
            <a:extLst>
              <a:ext uri="{FF2B5EF4-FFF2-40B4-BE49-F238E27FC236}">
                <a16:creationId xmlns:a16="http://schemas.microsoft.com/office/drawing/2014/main" id="{5ACA6608-397B-7956-5145-7E174735E87E}"/>
              </a:ext>
            </a:extLst>
          </p:cNvPr>
          <p:cNvSpPr txBox="1">
            <a:spLocks/>
          </p:cNvSpPr>
          <p:nvPr/>
        </p:nvSpPr>
        <p:spPr>
          <a:xfrm>
            <a:off x="2046513" y="230731"/>
            <a:ext cx="5225144" cy="7816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buSzPct val="100000"/>
            </a:pPr>
            <a:r>
              <a:rPr lang="el-GR" sz="2400" b="1" dirty="0">
                <a:solidFill>
                  <a:schemeClr val="tx1"/>
                </a:solidFill>
                <a:effectLst>
                  <a:outerShdw blurRad="38100" dist="38100" dir="2700000" algn="tl">
                    <a:srgbClr val="000000">
                      <a:alpha val="43137"/>
                    </a:srgbClr>
                  </a:outerShdw>
                </a:effectLst>
              </a:rPr>
              <a:t>Οξείες Αιμολυτικές Αντιδράσεις Μετά Από Μετάγγιση</a:t>
            </a:r>
          </a:p>
        </p:txBody>
      </p:sp>
      <p:sp>
        <p:nvSpPr>
          <p:cNvPr id="4" name="TextBox 3">
            <a:extLst>
              <a:ext uri="{FF2B5EF4-FFF2-40B4-BE49-F238E27FC236}">
                <a16:creationId xmlns:a16="http://schemas.microsoft.com/office/drawing/2014/main" id="{A8B4307C-FE41-3CF4-D782-9575A5E6EB30}"/>
              </a:ext>
            </a:extLst>
          </p:cNvPr>
          <p:cNvSpPr txBox="1"/>
          <p:nvPr/>
        </p:nvSpPr>
        <p:spPr>
          <a:xfrm>
            <a:off x="79608" y="2699790"/>
            <a:ext cx="2113079" cy="338554"/>
          </a:xfrm>
          <a:prstGeom prst="rect">
            <a:avLst/>
          </a:prstGeom>
          <a:noFill/>
        </p:spPr>
        <p:txBody>
          <a:bodyPr wrap="none" rtlCol="0">
            <a:spAutoFit/>
          </a:bodyPr>
          <a:lstStyle/>
          <a:p>
            <a:r>
              <a:rPr lang="el-GR" sz="1600" b="1" dirty="0">
                <a:solidFill>
                  <a:schemeClr val="tx1"/>
                </a:solidFill>
                <a:cs typeface="Kantumruy Pro"/>
              </a:rPr>
              <a:t>ΑΒΟ ασυμβατότητα</a:t>
            </a:r>
          </a:p>
        </p:txBody>
      </p:sp>
    </p:spTree>
    <p:extLst>
      <p:ext uri="{BB962C8B-B14F-4D97-AF65-F5344CB8AC3E}">
        <p14:creationId xmlns:p14="http://schemas.microsoft.com/office/powerpoint/2010/main" val="183457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29F979-6761-FC47-C9AF-F52EF5B721AC}"/>
              </a:ext>
            </a:extLst>
          </p:cNvPr>
          <p:cNvSpPr>
            <a:spLocks noGrp="1"/>
          </p:cNvSpPr>
          <p:nvPr>
            <p:ph type="title"/>
          </p:nvPr>
        </p:nvSpPr>
        <p:spPr>
          <a:xfrm>
            <a:off x="720000" y="365760"/>
            <a:ext cx="7704000" cy="807720"/>
          </a:xfrm>
        </p:spPr>
        <p:txBody>
          <a:bodyPr/>
          <a:lstStyle/>
          <a:p>
            <a:r>
              <a:rPr lang="el-GR" sz="2400" b="1" dirty="0">
                <a:solidFill>
                  <a:schemeClr val="tx1"/>
                </a:solidFill>
                <a:effectLst>
                  <a:outerShdw blurRad="38100" dist="38100" dir="2700000" algn="tl">
                    <a:srgbClr val="000000">
                      <a:alpha val="43137"/>
                    </a:srgbClr>
                  </a:outerShdw>
                </a:effectLst>
              </a:rPr>
              <a:t>Καθυστερημένες Αιμολυτικές Αντιδράσεις Μετά Από Μετάγγιση</a:t>
            </a:r>
            <a:br>
              <a:rPr lang="el-GR" sz="3200" b="1" dirty="0">
                <a:solidFill>
                  <a:schemeClr val="tx1"/>
                </a:solidFill>
                <a:effectLst>
                  <a:outerShdw blurRad="38100" dist="38100" dir="2700000" algn="tl">
                    <a:srgbClr val="000000">
                      <a:alpha val="43137"/>
                    </a:srgbClr>
                  </a:outerShdw>
                </a:effectLst>
              </a:rPr>
            </a:br>
            <a:endParaRPr lang="el-GR" dirty="0"/>
          </a:p>
        </p:txBody>
      </p:sp>
      <p:pic>
        <p:nvPicPr>
          <p:cNvPr id="4" name="Εικόνα 3">
            <a:extLst>
              <a:ext uri="{FF2B5EF4-FFF2-40B4-BE49-F238E27FC236}">
                <a16:creationId xmlns:a16="http://schemas.microsoft.com/office/drawing/2014/main" id="{B4C141DD-C5AE-F560-52EB-371E0DCD4AFA}"/>
              </a:ext>
            </a:extLst>
          </p:cNvPr>
          <p:cNvPicPr>
            <a:picLocks noChangeAspect="1"/>
          </p:cNvPicPr>
          <p:nvPr/>
        </p:nvPicPr>
        <p:blipFill>
          <a:blip r:embed="rId2"/>
          <a:stretch>
            <a:fillRect/>
          </a:stretch>
        </p:blipFill>
        <p:spPr>
          <a:xfrm>
            <a:off x="1322585" y="1371600"/>
            <a:ext cx="7101415" cy="2869071"/>
          </a:xfrm>
          <a:prstGeom prst="rect">
            <a:avLst/>
          </a:prstGeom>
        </p:spPr>
      </p:pic>
    </p:spTree>
    <p:extLst>
      <p:ext uri="{BB962C8B-B14F-4D97-AF65-F5344CB8AC3E}">
        <p14:creationId xmlns:p14="http://schemas.microsoft.com/office/powerpoint/2010/main" val="1530926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777BA9-A137-9252-64CE-2747E8972B0D}"/>
              </a:ext>
            </a:extLst>
          </p:cNvPr>
          <p:cNvSpPr>
            <a:spLocks noGrp="1"/>
          </p:cNvSpPr>
          <p:nvPr>
            <p:ph type="title"/>
          </p:nvPr>
        </p:nvSpPr>
        <p:spPr>
          <a:xfrm>
            <a:off x="720000" y="342513"/>
            <a:ext cx="3432087" cy="548700"/>
          </a:xfrm>
        </p:spPr>
        <p:txBody>
          <a:bodyPr/>
          <a:lstStyle/>
          <a:p>
            <a:r>
              <a:rPr lang="el-GR" dirty="0"/>
              <a:t>ΑΙΜΟΛΥΣΗ</a:t>
            </a:r>
          </a:p>
        </p:txBody>
      </p:sp>
      <p:pic>
        <p:nvPicPr>
          <p:cNvPr id="4" name="Εικόνα 3" descr="Εικόνα που περιέχει κείμενο, διάγραμμα&#10;&#10;Το περιεχόμενο που δημιουργείται από AI ενδέχεται να είναι εσφαλμένο.">
            <a:extLst>
              <a:ext uri="{FF2B5EF4-FFF2-40B4-BE49-F238E27FC236}">
                <a16:creationId xmlns:a16="http://schemas.microsoft.com/office/drawing/2014/main" id="{D0E51045-64B8-2839-FACB-3653AFF5F403}"/>
              </a:ext>
            </a:extLst>
          </p:cNvPr>
          <p:cNvPicPr>
            <a:picLocks noChangeAspect="1"/>
          </p:cNvPicPr>
          <p:nvPr/>
        </p:nvPicPr>
        <p:blipFill>
          <a:blip r:embed="rId2"/>
          <a:stretch>
            <a:fillRect/>
          </a:stretch>
        </p:blipFill>
        <p:spPr>
          <a:xfrm>
            <a:off x="4991914" y="0"/>
            <a:ext cx="4088633" cy="5143500"/>
          </a:xfrm>
          <a:prstGeom prst="rect">
            <a:avLst/>
          </a:prstGeom>
        </p:spPr>
      </p:pic>
      <p:pic>
        <p:nvPicPr>
          <p:cNvPr id="6" name="Εικόνα 5" descr="Εικόνα που περιέχει κείμενο, διάγραμμα, στιγμιότυπο οθόνης&#10;&#10;Το περιεχόμενο που δημιουργείται από AI ενδέχεται να είναι εσφαλμένο.">
            <a:extLst>
              <a:ext uri="{FF2B5EF4-FFF2-40B4-BE49-F238E27FC236}">
                <a16:creationId xmlns:a16="http://schemas.microsoft.com/office/drawing/2014/main" id="{A209BF0E-9B53-24F0-132C-204DE4DB0A15}"/>
              </a:ext>
            </a:extLst>
          </p:cNvPr>
          <p:cNvPicPr>
            <a:picLocks noChangeAspect="1"/>
          </p:cNvPicPr>
          <p:nvPr/>
        </p:nvPicPr>
        <p:blipFill>
          <a:blip r:embed="rId3"/>
          <a:stretch>
            <a:fillRect/>
          </a:stretch>
        </p:blipFill>
        <p:spPr>
          <a:xfrm>
            <a:off x="1141289" y="1115878"/>
            <a:ext cx="3430712" cy="4027622"/>
          </a:xfrm>
          <a:prstGeom prst="rect">
            <a:avLst/>
          </a:prstGeom>
        </p:spPr>
      </p:pic>
    </p:spTree>
    <p:extLst>
      <p:ext uri="{BB962C8B-B14F-4D97-AF65-F5344CB8AC3E}">
        <p14:creationId xmlns:p14="http://schemas.microsoft.com/office/powerpoint/2010/main" val="3401799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F9018F1B-2732-CB54-E045-8BD96BA6FA50}"/>
            </a:ext>
          </a:extLst>
        </p:cNvPr>
        <p:cNvGrpSpPr/>
        <p:nvPr/>
      </p:nvGrpSpPr>
      <p:grpSpPr>
        <a:xfrm>
          <a:off x="0" y="0"/>
          <a:ext cx="0" cy="0"/>
          <a:chOff x="0" y="0"/>
          <a:chExt cx="0" cy="0"/>
        </a:xfrm>
      </p:grpSpPr>
      <p:sp>
        <p:nvSpPr>
          <p:cNvPr id="3" name="Υπότιτλος 7">
            <a:extLst>
              <a:ext uri="{FF2B5EF4-FFF2-40B4-BE49-F238E27FC236}">
                <a16:creationId xmlns:a16="http://schemas.microsoft.com/office/drawing/2014/main" id="{886065F0-6B0A-BA41-EBF8-618396DCB588}"/>
              </a:ext>
            </a:extLst>
          </p:cNvPr>
          <p:cNvSpPr txBox="1">
            <a:spLocks/>
          </p:cNvSpPr>
          <p:nvPr/>
        </p:nvSpPr>
        <p:spPr>
          <a:xfrm>
            <a:off x="1175655" y="219845"/>
            <a:ext cx="6585859" cy="9666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buSzPct val="100000"/>
            </a:pPr>
            <a:r>
              <a:rPr lang="el-GR" sz="2400" b="1" dirty="0">
                <a:solidFill>
                  <a:schemeClr val="tx1"/>
                </a:solidFill>
                <a:effectLst>
                  <a:outerShdw blurRad="38100" dist="38100" dir="2700000" algn="tl">
                    <a:srgbClr val="000000">
                      <a:alpha val="43137"/>
                    </a:srgbClr>
                  </a:outerShdw>
                </a:effectLst>
              </a:rPr>
              <a:t>Καθυστερημένες Αιμολυτικές Αντιδράσεις Μετά Από Μετάγγιση</a:t>
            </a:r>
          </a:p>
        </p:txBody>
      </p:sp>
      <p:pic>
        <p:nvPicPr>
          <p:cNvPr id="4" name="Εικόνα 3">
            <a:extLst>
              <a:ext uri="{FF2B5EF4-FFF2-40B4-BE49-F238E27FC236}">
                <a16:creationId xmlns:a16="http://schemas.microsoft.com/office/drawing/2014/main" id="{DF26C7DB-A0EC-D26D-E561-BA821DF5A74C}"/>
              </a:ext>
            </a:extLst>
          </p:cNvPr>
          <p:cNvPicPr>
            <a:picLocks noChangeAspect="1"/>
          </p:cNvPicPr>
          <p:nvPr/>
        </p:nvPicPr>
        <p:blipFill>
          <a:blip r:embed="rId3"/>
          <a:stretch>
            <a:fillRect/>
          </a:stretch>
        </p:blipFill>
        <p:spPr>
          <a:xfrm>
            <a:off x="2013995" y="1186543"/>
            <a:ext cx="5562462" cy="3575156"/>
          </a:xfrm>
          <a:prstGeom prst="rect">
            <a:avLst/>
          </a:prstGeom>
        </p:spPr>
      </p:pic>
    </p:spTree>
    <p:extLst>
      <p:ext uri="{BB962C8B-B14F-4D97-AF65-F5344CB8AC3E}">
        <p14:creationId xmlns:p14="http://schemas.microsoft.com/office/powerpoint/2010/main" val="1038080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4" name="Picture 2">
            <a:extLst>
              <a:ext uri="{FF2B5EF4-FFF2-40B4-BE49-F238E27FC236}">
                <a16:creationId xmlns:a16="http://schemas.microsoft.com/office/drawing/2014/main" id="{B88F38F9-0A13-416F-969A-6783A99C8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726" y="1445742"/>
            <a:ext cx="6520547" cy="3250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Υπότιτλος 7">
            <a:extLst>
              <a:ext uri="{FF2B5EF4-FFF2-40B4-BE49-F238E27FC236}">
                <a16:creationId xmlns:a16="http://schemas.microsoft.com/office/drawing/2014/main" id="{CE66E392-946D-240A-4692-2E81BDCC7CD9}"/>
              </a:ext>
            </a:extLst>
          </p:cNvPr>
          <p:cNvSpPr txBox="1">
            <a:spLocks/>
          </p:cNvSpPr>
          <p:nvPr/>
        </p:nvSpPr>
        <p:spPr>
          <a:xfrm>
            <a:off x="1099457" y="253085"/>
            <a:ext cx="7358742" cy="966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Έμμεση δοκιμασία </a:t>
            </a:r>
            <a:r>
              <a:rPr lang="fr-FR" sz="2800" b="1" dirty="0">
                <a:solidFill>
                  <a:schemeClr val="tx1"/>
                </a:solidFill>
                <a:effectLst>
                  <a:outerShdw blurRad="38100" dist="38100" dir="2700000" algn="tl">
                    <a:srgbClr val="000000">
                      <a:alpha val="43137"/>
                    </a:srgbClr>
                  </a:outerShdw>
                </a:effectLst>
              </a:rPr>
              <a:t>Coo</a:t>
            </a:r>
            <a:r>
              <a:rPr lang="en-US" sz="2800" b="1" dirty="0" err="1">
                <a:solidFill>
                  <a:schemeClr val="tx1"/>
                </a:solidFill>
                <a:effectLst>
                  <a:outerShdw blurRad="38100" dist="38100" dir="2700000" algn="tl">
                    <a:srgbClr val="000000">
                      <a:alpha val="43137"/>
                    </a:srgbClr>
                  </a:outerShdw>
                </a:effectLst>
              </a:rPr>
              <a:t>mbs</a:t>
            </a:r>
            <a:r>
              <a:rPr lang="en-US" sz="2800" b="1" dirty="0">
                <a:solidFill>
                  <a:schemeClr val="tx1"/>
                </a:solidFill>
                <a:effectLst>
                  <a:outerShdw blurRad="38100" dist="38100" dir="2700000" algn="tl">
                    <a:srgbClr val="000000">
                      <a:alpha val="43137"/>
                    </a:srgbClr>
                  </a:outerShdw>
                </a:effectLst>
              </a:rPr>
              <a:t> </a:t>
            </a:r>
          </a:p>
          <a:p>
            <a:pPr marL="152400" indent="0" algn="l">
              <a:buSzPct val="100000"/>
            </a:pPr>
            <a:r>
              <a:rPr lang="en-US" sz="2800" b="1" dirty="0">
                <a:solidFill>
                  <a:schemeClr val="tx1"/>
                </a:solidFill>
                <a:effectLst>
                  <a:outerShdw blurRad="38100" dist="38100" dir="2700000" algn="tl">
                    <a:srgbClr val="000000">
                      <a:alpha val="43137"/>
                    </a:srgbClr>
                  </a:outerShdw>
                </a:effectLst>
              </a:rPr>
              <a:t>Indirect Antiglobulin Test (IAT)</a:t>
            </a:r>
            <a:endParaRPr lang="el-GR" sz="28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5845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1E19321-0132-ADDE-7513-6617046DE9EA}"/>
              </a:ext>
            </a:extLst>
          </p:cNvPr>
          <p:cNvPicPr>
            <a:picLocks noChangeAspect="1"/>
          </p:cNvPicPr>
          <p:nvPr/>
        </p:nvPicPr>
        <p:blipFill>
          <a:blip r:embed="rId2"/>
          <a:stretch>
            <a:fillRect/>
          </a:stretch>
        </p:blipFill>
        <p:spPr>
          <a:xfrm>
            <a:off x="0" y="495269"/>
            <a:ext cx="8860971" cy="4152961"/>
          </a:xfrm>
          <a:prstGeom prst="rect">
            <a:avLst/>
          </a:prstGeom>
        </p:spPr>
      </p:pic>
      <p:cxnSp>
        <p:nvCxnSpPr>
          <p:cNvPr id="5" name="Ευθεία γραμμή σύνδεσης 4">
            <a:extLst>
              <a:ext uri="{FF2B5EF4-FFF2-40B4-BE49-F238E27FC236}">
                <a16:creationId xmlns:a16="http://schemas.microsoft.com/office/drawing/2014/main" id="{E37C5827-24B0-684A-AFFA-70D2DEB8C154}"/>
              </a:ext>
            </a:extLst>
          </p:cNvPr>
          <p:cNvCxnSpPr>
            <a:cxnSpLocks/>
          </p:cNvCxnSpPr>
          <p:nvPr/>
        </p:nvCxnSpPr>
        <p:spPr>
          <a:xfrm>
            <a:off x="1621971" y="2133600"/>
            <a:ext cx="609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Ευθεία γραμμή σύνδεσης 6">
            <a:extLst>
              <a:ext uri="{FF2B5EF4-FFF2-40B4-BE49-F238E27FC236}">
                <a16:creationId xmlns:a16="http://schemas.microsoft.com/office/drawing/2014/main" id="{FA74F8A9-6453-21AE-88F9-6B348534060B}"/>
              </a:ext>
            </a:extLst>
          </p:cNvPr>
          <p:cNvCxnSpPr>
            <a:cxnSpLocks/>
          </p:cNvCxnSpPr>
          <p:nvPr/>
        </p:nvCxnSpPr>
        <p:spPr>
          <a:xfrm>
            <a:off x="870857" y="2253343"/>
            <a:ext cx="14695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a:extLst>
              <a:ext uri="{FF2B5EF4-FFF2-40B4-BE49-F238E27FC236}">
                <a16:creationId xmlns:a16="http://schemas.microsoft.com/office/drawing/2014/main" id="{53308801-6FC5-6E80-B748-82BD5DF5E24D}"/>
              </a:ext>
            </a:extLst>
          </p:cNvPr>
          <p:cNvCxnSpPr>
            <a:cxnSpLocks/>
          </p:cNvCxnSpPr>
          <p:nvPr/>
        </p:nvCxnSpPr>
        <p:spPr>
          <a:xfrm>
            <a:off x="5965371" y="2133600"/>
            <a:ext cx="84908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9960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3" name="Εικόνα 2" descr="Εικόνα που περιέχει κείμενο, χάρτης&#10;&#10;Περιγραφή που δημιουργήθηκε αυτόματα">
            <a:extLst>
              <a:ext uri="{FF2B5EF4-FFF2-40B4-BE49-F238E27FC236}">
                <a16:creationId xmlns:a16="http://schemas.microsoft.com/office/drawing/2014/main" id="{BA084729-5795-4937-879B-AB05DCC22F8D}"/>
              </a:ext>
            </a:extLst>
          </p:cNvPr>
          <p:cNvPicPr>
            <a:picLocks noChangeAspect="1"/>
          </p:cNvPicPr>
          <p:nvPr/>
        </p:nvPicPr>
        <p:blipFill>
          <a:blip r:embed="rId3"/>
          <a:stretch>
            <a:fillRect/>
          </a:stretch>
        </p:blipFill>
        <p:spPr>
          <a:xfrm>
            <a:off x="4497354" y="1196340"/>
            <a:ext cx="3886093" cy="3553296"/>
          </a:xfrm>
          <a:prstGeom prst="rect">
            <a:avLst/>
          </a:prstGeom>
        </p:spPr>
      </p:pic>
      <p:pic>
        <p:nvPicPr>
          <p:cNvPr id="6" name="Εικόνα 5" descr="Εικόνα που περιέχει ρούχα&#10;&#10;Περιγραφή που δημιουργήθηκε αυτόματα">
            <a:extLst>
              <a:ext uri="{FF2B5EF4-FFF2-40B4-BE49-F238E27FC236}">
                <a16:creationId xmlns:a16="http://schemas.microsoft.com/office/drawing/2014/main" id="{FD03C0D0-7F18-4D81-9F74-CDBD71B01582}"/>
              </a:ext>
            </a:extLst>
          </p:cNvPr>
          <p:cNvPicPr>
            <a:picLocks noChangeAspect="1"/>
          </p:cNvPicPr>
          <p:nvPr/>
        </p:nvPicPr>
        <p:blipFill>
          <a:blip r:embed="rId4"/>
          <a:stretch>
            <a:fillRect/>
          </a:stretch>
        </p:blipFill>
        <p:spPr>
          <a:xfrm>
            <a:off x="572715" y="1823581"/>
            <a:ext cx="3224418" cy="2579534"/>
          </a:xfrm>
          <a:prstGeom prst="rect">
            <a:avLst/>
          </a:prstGeom>
        </p:spPr>
      </p:pic>
      <p:sp>
        <p:nvSpPr>
          <p:cNvPr id="2" name="Υπότιτλος 7">
            <a:extLst>
              <a:ext uri="{FF2B5EF4-FFF2-40B4-BE49-F238E27FC236}">
                <a16:creationId xmlns:a16="http://schemas.microsoft.com/office/drawing/2014/main" id="{0AAF2671-0E60-008F-C4C4-027C3489135C}"/>
              </a:ext>
            </a:extLst>
          </p:cNvPr>
          <p:cNvSpPr txBox="1">
            <a:spLocks/>
          </p:cNvSpPr>
          <p:nvPr/>
        </p:nvSpPr>
        <p:spPr>
          <a:xfrm>
            <a:off x="871944" y="353786"/>
            <a:ext cx="6585859" cy="8273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buSzPct val="100000"/>
            </a:pPr>
            <a:r>
              <a:rPr lang="el-GR" sz="2400" b="1" dirty="0">
                <a:solidFill>
                  <a:schemeClr val="tx1"/>
                </a:solidFill>
                <a:effectLst>
                  <a:outerShdw blurRad="38100" dist="38100" dir="2700000" algn="tl">
                    <a:srgbClr val="000000">
                      <a:alpha val="43137"/>
                    </a:srgbClr>
                  </a:outerShdw>
                </a:effectLst>
              </a:rPr>
              <a:t>Αιμολυτική Νόσος του Νεογνού</a:t>
            </a:r>
          </a:p>
        </p:txBody>
      </p:sp>
    </p:spTree>
    <p:extLst>
      <p:ext uri="{BB962C8B-B14F-4D97-AF65-F5344CB8AC3E}">
        <p14:creationId xmlns:p14="http://schemas.microsoft.com/office/powerpoint/2010/main" val="4134060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Google Shape;136;p28"/>
          <p:cNvSpPr txBox="1">
            <a:spLocks noGrp="1"/>
          </p:cNvSpPr>
          <p:nvPr>
            <p:ph type="subTitle" idx="4294967295"/>
          </p:nvPr>
        </p:nvSpPr>
        <p:spPr>
          <a:xfrm flipH="1">
            <a:off x="982980" y="1854200"/>
            <a:ext cx="4121150" cy="2020888"/>
          </a:xfrm>
          <a:prstGeom prst="rect">
            <a:avLst/>
          </a:prstGeom>
        </p:spPr>
        <p:txBody>
          <a:bodyPr spcFirstLastPara="1" wrap="square" lIns="91425" tIns="91425" rIns="91425" bIns="91425" anchor="ctr" anchorCtr="0">
            <a:noAutofit/>
          </a:bodyPr>
          <a:lstStyle/>
          <a:p>
            <a:pPr marL="171450" lvl="0" indent="-171450" algn="l" rtl="0">
              <a:lnSpc>
                <a:spcPct val="115000"/>
              </a:lnSpc>
              <a:spcBef>
                <a:spcPts val="0"/>
              </a:spcBef>
              <a:spcAft>
                <a:spcPts val="0"/>
              </a:spcAft>
              <a:buFont typeface="Wingdings" panose="05000000000000000000" pitchFamily="2" charset="2"/>
              <a:buChar char="ü"/>
            </a:pPr>
            <a:r>
              <a:rPr lang="el-GR" dirty="0"/>
              <a:t>Το έμβρυο παρουσιάζει συνεχή αιμόλυση κατά την κύηση</a:t>
            </a:r>
          </a:p>
          <a:p>
            <a:pPr marL="171450" lvl="0" indent="-171450" algn="l" rtl="0">
              <a:lnSpc>
                <a:spcPct val="115000"/>
              </a:lnSpc>
              <a:spcBef>
                <a:spcPts val="0"/>
              </a:spcBef>
              <a:spcAft>
                <a:spcPts val="0"/>
              </a:spcAft>
              <a:buFont typeface="Wingdings" panose="05000000000000000000" pitchFamily="2" charset="2"/>
              <a:buChar char="ü"/>
            </a:pPr>
            <a:r>
              <a:rPr lang="el-GR" dirty="0"/>
              <a:t>Χαρακτηριστικά εμβρύου κατά τη γέννηση:</a:t>
            </a:r>
          </a:p>
          <a:p>
            <a:pPr marL="171450" lvl="0" indent="-171450" algn="l" rtl="0">
              <a:lnSpc>
                <a:spcPct val="115000"/>
              </a:lnSpc>
              <a:spcBef>
                <a:spcPts val="0"/>
              </a:spcBef>
              <a:spcAft>
                <a:spcPts val="0"/>
              </a:spcAft>
              <a:buFont typeface="Arial" panose="020B0604020202020204" pitchFamily="34" charset="0"/>
              <a:buChar char="•"/>
            </a:pPr>
            <a:r>
              <a:rPr lang="el-GR" dirty="0"/>
              <a:t>Αναιμία</a:t>
            </a:r>
          </a:p>
          <a:p>
            <a:pPr marL="171450" lvl="0" indent="-171450" algn="l" rtl="0">
              <a:lnSpc>
                <a:spcPct val="115000"/>
              </a:lnSpc>
              <a:spcBef>
                <a:spcPts val="0"/>
              </a:spcBef>
              <a:spcAft>
                <a:spcPts val="0"/>
              </a:spcAft>
              <a:buFont typeface="Arial" panose="020B0604020202020204" pitchFamily="34" charset="0"/>
              <a:buChar char="•"/>
            </a:pPr>
            <a:r>
              <a:rPr lang="el-GR" dirty="0"/>
              <a:t>Ίκτερος (αυξημένη </a:t>
            </a:r>
            <a:r>
              <a:rPr lang="el-GR" dirty="0" err="1"/>
              <a:t>χολερυθρίνη</a:t>
            </a:r>
            <a:r>
              <a:rPr lang="el-GR" dirty="0"/>
              <a:t> ορού)</a:t>
            </a:r>
          </a:p>
          <a:p>
            <a:pPr marL="171450" lvl="0" indent="-171450" algn="l" rtl="0">
              <a:lnSpc>
                <a:spcPct val="115000"/>
              </a:lnSpc>
              <a:spcBef>
                <a:spcPts val="0"/>
              </a:spcBef>
              <a:spcAft>
                <a:spcPts val="0"/>
              </a:spcAft>
              <a:buFont typeface="Arial" panose="020B0604020202020204" pitchFamily="34" charset="0"/>
              <a:buChar char="•"/>
            </a:pPr>
            <a:r>
              <a:rPr lang="el-GR" dirty="0"/>
              <a:t>Οίδημα</a:t>
            </a:r>
          </a:p>
          <a:p>
            <a:pPr marL="171450" lvl="0" indent="-171450" algn="l" rtl="0">
              <a:lnSpc>
                <a:spcPct val="115000"/>
              </a:lnSpc>
              <a:spcBef>
                <a:spcPts val="0"/>
              </a:spcBef>
              <a:spcAft>
                <a:spcPts val="0"/>
              </a:spcAft>
              <a:buFont typeface="Arial" panose="020B0604020202020204" pitchFamily="34" charset="0"/>
              <a:buChar char="•"/>
            </a:pPr>
            <a:r>
              <a:rPr lang="el-GR" dirty="0" err="1"/>
              <a:t>Ηπατοσπληνομεγαλία</a:t>
            </a:r>
            <a:endParaRPr dirty="0">
              <a:latin typeface="Raleway"/>
              <a:ea typeface="Raleway"/>
              <a:cs typeface="Raleway"/>
              <a:sym typeface="Raleway"/>
            </a:endParaRPr>
          </a:p>
          <a:p>
            <a:pPr marL="0" lvl="0" indent="0" algn="l" rtl="0">
              <a:lnSpc>
                <a:spcPct val="115000"/>
              </a:lnSpc>
              <a:spcBef>
                <a:spcPts val="0"/>
              </a:spcBef>
              <a:spcAft>
                <a:spcPts val="0"/>
              </a:spcAft>
              <a:buNone/>
            </a:pPr>
            <a:endParaRPr dirty="0"/>
          </a:p>
          <a:p>
            <a:pPr marL="0" lvl="0" indent="0" algn="ctr" rtl="0">
              <a:spcBef>
                <a:spcPts val="1600"/>
              </a:spcBef>
              <a:spcAft>
                <a:spcPts val="0"/>
              </a:spcAft>
              <a:buNone/>
            </a:pPr>
            <a:endParaRPr dirty="0"/>
          </a:p>
        </p:txBody>
      </p:sp>
      <p:pic>
        <p:nvPicPr>
          <p:cNvPr id="3" name="Εικόνα 2" descr="Εικόνα που περιέχει καθιστός&#10;&#10;Περιγραφή που δημιουργήθηκε αυτόματα">
            <a:extLst>
              <a:ext uri="{FF2B5EF4-FFF2-40B4-BE49-F238E27FC236}">
                <a16:creationId xmlns:a16="http://schemas.microsoft.com/office/drawing/2014/main" id="{97AFE199-1F3C-41AD-9A65-B86DF7CCA57F}"/>
              </a:ext>
            </a:extLst>
          </p:cNvPr>
          <p:cNvPicPr>
            <a:picLocks noChangeAspect="1"/>
          </p:cNvPicPr>
          <p:nvPr/>
        </p:nvPicPr>
        <p:blipFill>
          <a:blip r:embed="rId3"/>
          <a:stretch>
            <a:fillRect/>
          </a:stretch>
        </p:blipFill>
        <p:spPr>
          <a:xfrm>
            <a:off x="5547561" y="819888"/>
            <a:ext cx="2350875" cy="1880700"/>
          </a:xfrm>
          <a:prstGeom prst="rect">
            <a:avLst/>
          </a:prstGeom>
        </p:spPr>
      </p:pic>
      <p:pic>
        <p:nvPicPr>
          <p:cNvPr id="5" name="Εικόνα 4" descr="Εικόνα που περιέχει μωρό, καθιστός&#10;&#10;Περιγραφή που δημιουργήθηκε αυτόματα">
            <a:extLst>
              <a:ext uri="{FF2B5EF4-FFF2-40B4-BE49-F238E27FC236}">
                <a16:creationId xmlns:a16="http://schemas.microsoft.com/office/drawing/2014/main" id="{39CC3057-2414-48D5-BA8B-6731C9EAB207}"/>
              </a:ext>
            </a:extLst>
          </p:cNvPr>
          <p:cNvPicPr>
            <a:picLocks noChangeAspect="1"/>
          </p:cNvPicPr>
          <p:nvPr/>
        </p:nvPicPr>
        <p:blipFill>
          <a:blip r:embed="rId4"/>
          <a:stretch>
            <a:fillRect/>
          </a:stretch>
        </p:blipFill>
        <p:spPr>
          <a:xfrm>
            <a:off x="5547561" y="2864644"/>
            <a:ext cx="2350875" cy="1880700"/>
          </a:xfrm>
          <a:prstGeom prst="rect">
            <a:avLst/>
          </a:prstGeom>
        </p:spPr>
      </p:pic>
      <p:sp>
        <p:nvSpPr>
          <p:cNvPr id="4" name="Υπότιτλος 7">
            <a:extLst>
              <a:ext uri="{FF2B5EF4-FFF2-40B4-BE49-F238E27FC236}">
                <a16:creationId xmlns:a16="http://schemas.microsoft.com/office/drawing/2014/main" id="{C06A5992-68F5-EC29-A6AD-341724A1EAA7}"/>
              </a:ext>
            </a:extLst>
          </p:cNvPr>
          <p:cNvSpPr txBox="1">
            <a:spLocks/>
          </p:cNvSpPr>
          <p:nvPr/>
        </p:nvSpPr>
        <p:spPr>
          <a:xfrm>
            <a:off x="1245564" y="155666"/>
            <a:ext cx="6585859" cy="5001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buSzPct val="100000"/>
            </a:pPr>
            <a:r>
              <a:rPr lang="el-GR" sz="2400" b="1" dirty="0">
                <a:solidFill>
                  <a:schemeClr val="tx1"/>
                </a:solidFill>
                <a:effectLst>
                  <a:outerShdw blurRad="38100" dist="38100" dir="2700000" algn="tl">
                    <a:srgbClr val="000000">
                      <a:alpha val="43137"/>
                    </a:srgbClr>
                  </a:outerShdw>
                </a:effectLst>
              </a:rPr>
              <a:t>Αιμολυτική Νόσος του Νεογνού</a:t>
            </a:r>
          </a:p>
        </p:txBody>
      </p:sp>
    </p:spTree>
    <p:extLst>
      <p:ext uri="{BB962C8B-B14F-4D97-AF65-F5344CB8AC3E}">
        <p14:creationId xmlns:p14="http://schemas.microsoft.com/office/powerpoint/2010/main" val="5104000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AF515A9D-3455-D3F6-F18A-7FBCAE4CAC9B}"/>
              </a:ext>
            </a:extLst>
          </p:cNvPr>
          <p:cNvPicPr>
            <a:picLocks noChangeAspect="1"/>
          </p:cNvPicPr>
          <p:nvPr/>
        </p:nvPicPr>
        <p:blipFill>
          <a:blip r:embed="rId2"/>
          <a:stretch>
            <a:fillRect/>
          </a:stretch>
        </p:blipFill>
        <p:spPr>
          <a:xfrm>
            <a:off x="745465" y="1486939"/>
            <a:ext cx="7391400" cy="1228725"/>
          </a:xfrm>
          <a:prstGeom prst="rect">
            <a:avLst/>
          </a:prstGeom>
        </p:spPr>
      </p:pic>
      <p:sp>
        <p:nvSpPr>
          <p:cNvPr id="3" name="Υπότιτλος 7">
            <a:extLst>
              <a:ext uri="{FF2B5EF4-FFF2-40B4-BE49-F238E27FC236}">
                <a16:creationId xmlns:a16="http://schemas.microsoft.com/office/drawing/2014/main" id="{C4D581ED-46A7-BA2E-209B-D273DB915E30}"/>
              </a:ext>
            </a:extLst>
          </p:cNvPr>
          <p:cNvSpPr txBox="1">
            <a:spLocks/>
          </p:cNvSpPr>
          <p:nvPr/>
        </p:nvSpPr>
        <p:spPr>
          <a:xfrm>
            <a:off x="3592286" y="1121501"/>
            <a:ext cx="2155372" cy="365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n-US" sz="1600" b="1" dirty="0">
                <a:solidFill>
                  <a:schemeClr val="tx1"/>
                </a:solidFill>
              </a:rPr>
              <a:t>Non-Immune</a:t>
            </a:r>
            <a:endParaRPr lang="el-GR" sz="1600" b="1" dirty="0">
              <a:solidFill>
                <a:schemeClr val="tx1"/>
              </a:solidFill>
            </a:endParaRPr>
          </a:p>
        </p:txBody>
      </p:sp>
      <p:sp>
        <p:nvSpPr>
          <p:cNvPr id="4" name="Ορθογώνιο: Στρογγύλεμα γωνιών 3">
            <a:extLst>
              <a:ext uri="{FF2B5EF4-FFF2-40B4-BE49-F238E27FC236}">
                <a16:creationId xmlns:a16="http://schemas.microsoft.com/office/drawing/2014/main" id="{D2C8B97E-85EE-6AFF-3DE0-28DA065116D3}"/>
              </a:ext>
            </a:extLst>
          </p:cNvPr>
          <p:cNvSpPr/>
          <p:nvPr/>
        </p:nvSpPr>
        <p:spPr>
          <a:xfrm>
            <a:off x="3668486" y="1121501"/>
            <a:ext cx="1643743" cy="365438"/>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Υπότιτλος 7">
            <a:extLst>
              <a:ext uri="{FF2B5EF4-FFF2-40B4-BE49-F238E27FC236}">
                <a16:creationId xmlns:a16="http://schemas.microsoft.com/office/drawing/2014/main" id="{455E63FC-4CE3-5C8E-F64A-E4348722FEF2}"/>
              </a:ext>
            </a:extLst>
          </p:cNvPr>
          <p:cNvSpPr txBox="1">
            <a:spLocks/>
          </p:cNvSpPr>
          <p:nvPr/>
        </p:nvSpPr>
        <p:spPr>
          <a:xfrm>
            <a:off x="1338943" y="383131"/>
            <a:ext cx="6444343"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sp>
        <p:nvSpPr>
          <p:cNvPr id="6" name="Ορθογώνιο: Στρογγύλεμα γωνιών 5">
            <a:extLst>
              <a:ext uri="{FF2B5EF4-FFF2-40B4-BE49-F238E27FC236}">
                <a16:creationId xmlns:a16="http://schemas.microsoft.com/office/drawing/2014/main" id="{DAB425B8-4E44-81D4-16CF-0DF142C0A933}"/>
              </a:ext>
            </a:extLst>
          </p:cNvPr>
          <p:cNvSpPr/>
          <p:nvPr/>
        </p:nvSpPr>
        <p:spPr>
          <a:xfrm>
            <a:off x="664029" y="1611856"/>
            <a:ext cx="1709057" cy="122872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5348811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στιγμιότυπο οθόνης, διάγραμμα, γραμματοσειρά&#10;&#10;Περιγραφή που δημιουργήθηκε αυτόματα">
            <a:extLst>
              <a:ext uri="{FF2B5EF4-FFF2-40B4-BE49-F238E27FC236}">
                <a16:creationId xmlns:a16="http://schemas.microsoft.com/office/drawing/2014/main" id="{35E6007B-F6A5-2317-885B-F13CC61B4CBA}"/>
              </a:ext>
            </a:extLst>
          </p:cNvPr>
          <p:cNvPicPr>
            <a:picLocks noChangeAspect="1"/>
          </p:cNvPicPr>
          <p:nvPr/>
        </p:nvPicPr>
        <p:blipFill>
          <a:blip r:embed="rId2"/>
          <a:stretch>
            <a:fillRect/>
          </a:stretch>
        </p:blipFill>
        <p:spPr>
          <a:xfrm>
            <a:off x="1990083" y="1201499"/>
            <a:ext cx="4574003" cy="3430502"/>
          </a:xfrm>
          <a:prstGeom prst="rect">
            <a:avLst/>
          </a:prstGeom>
        </p:spPr>
      </p:pic>
      <p:sp>
        <p:nvSpPr>
          <p:cNvPr id="6" name="Υπότιτλος 7">
            <a:extLst>
              <a:ext uri="{FF2B5EF4-FFF2-40B4-BE49-F238E27FC236}">
                <a16:creationId xmlns:a16="http://schemas.microsoft.com/office/drawing/2014/main" id="{B946E779-9EC8-13CB-1A69-A54302B274B0}"/>
              </a:ext>
            </a:extLst>
          </p:cNvPr>
          <p:cNvSpPr txBox="1">
            <a:spLocks/>
          </p:cNvSpPr>
          <p:nvPr/>
        </p:nvSpPr>
        <p:spPr>
          <a:xfrm>
            <a:off x="1208314" y="132759"/>
            <a:ext cx="6444343"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buSzPct val="100000"/>
            </a:pPr>
            <a:r>
              <a:rPr lang="el-GR" sz="2800" b="1" dirty="0">
                <a:solidFill>
                  <a:schemeClr val="tx1"/>
                </a:solidFill>
                <a:effectLst>
                  <a:outerShdw blurRad="38100" dist="38100" dir="2700000" algn="tl">
                    <a:srgbClr val="000000">
                      <a:alpha val="43137"/>
                    </a:srgbClr>
                  </a:outerShdw>
                </a:effectLst>
              </a:rPr>
              <a:t>Μηχανική Αιμόλυση Λόγω Προσθετικής </a:t>
            </a:r>
            <a:r>
              <a:rPr lang="el-GR" sz="2800" b="1" dirty="0" err="1">
                <a:solidFill>
                  <a:schemeClr val="tx1"/>
                </a:solidFill>
                <a:effectLst>
                  <a:outerShdw blurRad="38100" dist="38100" dir="2700000" algn="tl">
                    <a:srgbClr val="000000">
                      <a:alpha val="43137"/>
                    </a:srgbClr>
                  </a:outerShdw>
                </a:effectLst>
              </a:rPr>
              <a:t>Βαλβιδας</a:t>
            </a:r>
            <a:endParaRPr lang="el-GR" sz="28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94227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C4AEF-7A1A-673A-6CAE-E8CD19CFAF67}"/>
            </a:ext>
          </a:extLst>
        </p:cNvPr>
        <p:cNvGrpSpPr/>
        <p:nvPr/>
      </p:nvGrpSpPr>
      <p:grpSpPr>
        <a:xfrm>
          <a:off x="0" y="0"/>
          <a:ext cx="0" cy="0"/>
          <a:chOff x="0" y="0"/>
          <a:chExt cx="0" cy="0"/>
        </a:xfrm>
      </p:grpSpPr>
      <p:sp>
        <p:nvSpPr>
          <p:cNvPr id="6" name="Υπότιτλος 7">
            <a:extLst>
              <a:ext uri="{FF2B5EF4-FFF2-40B4-BE49-F238E27FC236}">
                <a16:creationId xmlns:a16="http://schemas.microsoft.com/office/drawing/2014/main" id="{F33C11BE-BFA1-7609-B94D-912117C6A37A}"/>
              </a:ext>
            </a:extLst>
          </p:cNvPr>
          <p:cNvSpPr txBox="1">
            <a:spLocks/>
          </p:cNvSpPr>
          <p:nvPr/>
        </p:nvSpPr>
        <p:spPr>
          <a:xfrm>
            <a:off x="1208314" y="132759"/>
            <a:ext cx="6444343"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buSzPct val="100000"/>
            </a:pPr>
            <a:r>
              <a:rPr lang="el-GR" sz="2800" b="1" dirty="0">
                <a:solidFill>
                  <a:schemeClr val="tx1"/>
                </a:solidFill>
                <a:effectLst>
                  <a:outerShdw blurRad="38100" dist="38100" dir="2700000" algn="tl">
                    <a:srgbClr val="000000">
                      <a:alpha val="43137"/>
                    </a:srgbClr>
                  </a:outerShdw>
                </a:effectLst>
              </a:rPr>
              <a:t>Μηχανική Αιμόλυση Λόγω Προσθετικής </a:t>
            </a:r>
            <a:r>
              <a:rPr lang="el-GR" sz="2800" b="1" dirty="0" err="1">
                <a:solidFill>
                  <a:schemeClr val="tx1"/>
                </a:solidFill>
                <a:effectLst>
                  <a:outerShdw blurRad="38100" dist="38100" dir="2700000" algn="tl">
                    <a:srgbClr val="000000">
                      <a:alpha val="43137"/>
                    </a:srgbClr>
                  </a:outerShdw>
                </a:effectLst>
              </a:rPr>
              <a:t>Βαλβιδας</a:t>
            </a:r>
            <a:endParaRPr lang="el-GR" sz="2800" b="1" dirty="0">
              <a:solidFill>
                <a:schemeClr val="tx1"/>
              </a:solidFill>
              <a:effectLst>
                <a:outerShdw blurRad="38100" dist="38100" dir="2700000" algn="tl">
                  <a:srgbClr val="000000">
                    <a:alpha val="43137"/>
                  </a:srgbClr>
                </a:outerShdw>
              </a:effectLst>
            </a:endParaRPr>
          </a:p>
        </p:txBody>
      </p:sp>
      <p:pic>
        <p:nvPicPr>
          <p:cNvPr id="2" name="Εικόνα 1" descr="Εικόνα που περιέχει μοβ, βιολέτα, πασχαλιά, πολυχρωμία&#10;&#10;Περιγραφή που δημιουργήθηκε αυτόματα">
            <a:extLst>
              <a:ext uri="{FF2B5EF4-FFF2-40B4-BE49-F238E27FC236}">
                <a16:creationId xmlns:a16="http://schemas.microsoft.com/office/drawing/2014/main" id="{848B28F6-3051-9E8C-CF14-E276BE8C4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587" y="1520733"/>
            <a:ext cx="3618413" cy="2713810"/>
          </a:xfrm>
          <a:prstGeom prst="rect">
            <a:avLst/>
          </a:prstGeom>
        </p:spPr>
      </p:pic>
      <p:pic>
        <p:nvPicPr>
          <p:cNvPr id="3" name="Εικόνα 2">
            <a:extLst>
              <a:ext uri="{FF2B5EF4-FFF2-40B4-BE49-F238E27FC236}">
                <a16:creationId xmlns:a16="http://schemas.microsoft.com/office/drawing/2014/main" id="{8F3D816F-EA16-BA4A-C3F8-A9E4D5614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8124" y="1387789"/>
            <a:ext cx="2217057" cy="1662793"/>
          </a:xfrm>
          <a:prstGeom prst="rect">
            <a:avLst/>
          </a:prstGeom>
        </p:spPr>
      </p:pic>
      <p:pic>
        <p:nvPicPr>
          <p:cNvPr id="4" name="Εικόνα 3">
            <a:extLst>
              <a:ext uri="{FF2B5EF4-FFF2-40B4-BE49-F238E27FC236}">
                <a16:creationId xmlns:a16="http://schemas.microsoft.com/office/drawing/2014/main" id="{B0D77D2B-0EEC-B49A-7E03-D557A03883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125" y="3181350"/>
            <a:ext cx="2217057" cy="1662793"/>
          </a:xfrm>
          <a:prstGeom prst="rect">
            <a:avLst/>
          </a:prstGeom>
        </p:spPr>
      </p:pic>
    </p:spTree>
    <p:extLst>
      <p:ext uri="{BB962C8B-B14F-4D97-AF65-F5344CB8AC3E}">
        <p14:creationId xmlns:p14="http://schemas.microsoft.com/office/powerpoint/2010/main" val="3361319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C2FA4-5ED4-90B9-B8C9-935F72213817}"/>
            </a:ext>
          </a:extLst>
        </p:cNvPr>
        <p:cNvGrpSpPr/>
        <p:nvPr/>
      </p:nvGrpSpPr>
      <p:grpSpPr>
        <a:xfrm>
          <a:off x="0" y="0"/>
          <a:ext cx="0" cy="0"/>
          <a:chOff x="0" y="0"/>
          <a:chExt cx="0" cy="0"/>
        </a:xfrm>
      </p:grpSpPr>
      <p:pic>
        <p:nvPicPr>
          <p:cNvPr id="2" name="Εικόνα 1">
            <a:extLst>
              <a:ext uri="{FF2B5EF4-FFF2-40B4-BE49-F238E27FC236}">
                <a16:creationId xmlns:a16="http://schemas.microsoft.com/office/drawing/2014/main" id="{B3124B7E-3575-15D3-62D9-5C6DDE421B55}"/>
              </a:ext>
            </a:extLst>
          </p:cNvPr>
          <p:cNvPicPr>
            <a:picLocks noChangeAspect="1"/>
          </p:cNvPicPr>
          <p:nvPr/>
        </p:nvPicPr>
        <p:blipFill>
          <a:blip r:embed="rId2"/>
          <a:stretch>
            <a:fillRect/>
          </a:stretch>
        </p:blipFill>
        <p:spPr>
          <a:xfrm>
            <a:off x="876300" y="1445283"/>
            <a:ext cx="7391400" cy="1228725"/>
          </a:xfrm>
          <a:prstGeom prst="rect">
            <a:avLst/>
          </a:prstGeom>
        </p:spPr>
      </p:pic>
      <p:sp>
        <p:nvSpPr>
          <p:cNvPr id="8" name="Υπότιτλος 7">
            <a:extLst>
              <a:ext uri="{FF2B5EF4-FFF2-40B4-BE49-F238E27FC236}">
                <a16:creationId xmlns:a16="http://schemas.microsoft.com/office/drawing/2014/main" id="{5E1E9FF6-0C4E-61D0-8E22-C6762CB52C39}"/>
              </a:ext>
            </a:extLst>
          </p:cNvPr>
          <p:cNvSpPr>
            <a:spLocks noGrp="1"/>
          </p:cNvSpPr>
          <p:nvPr>
            <p:ph type="subTitle" idx="1"/>
          </p:nvPr>
        </p:nvSpPr>
        <p:spPr>
          <a:xfrm>
            <a:off x="735651" y="3408946"/>
            <a:ext cx="3522000" cy="1206597"/>
          </a:xfrm>
        </p:spPr>
        <p:txBody>
          <a:bodyPr/>
          <a:lstStyle/>
          <a:p>
            <a:pPr algn="l">
              <a:buSzPct val="100000"/>
              <a:buFont typeface="Arial" panose="020B0604020202020204" pitchFamily="34" charset="0"/>
              <a:buChar char="•"/>
            </a:pPr>
            <a:r>
              <a:rPr lang="el-GR" dirty="0"/>
              <a:t>Καταστροφή ερυθρών αιμοσφαιρίων κατά τη διέλευσή τους από αποφραγμένα μικρά αγγεία (</a:t>
            </a:r>
            <a:r>
              <a:rPr lang="el-GR" b="1" dirty="0" err="1"/>
              <a:t>Θρομβωτική</a:t>
            </a:r>
            <a:r>
              <a:rPr lang="el-GR" b="1" dirty="0"/>
              <a:t> </a:t>
            </a:r>
            <a:r>
              <a:rPr lang="el-GR" b="1" dirty="0" err="1"/>
              <a:t>Μικροαγγει</a:t>
            </a:r>
            <a:r>
              <a:rPr lang="en-US" b="1" dirty="0"/>
              <a:t>o</a:t>
            </a:r>
            <a:r>
              <a:rPr lang="el-GR" b="1" dirty="0" err="1"/>
              <a:t>πάθεια</a:t>
            </a:r>
            <a:r>
              <a:rPr lang="el-GR" dirty="0"/>
              <a:t>) → </a:t>
            </a:r>
            <a:r>
              <a:rPr lang="el-GR" b="1" dirty="0" err="1"/>
              <a:t>ενδαγγειακή</a:t>
            </a:r>
            <a:r>
              <a:rPr lang="el-GR" b="1" dirty="0"/>
              <a:t> αιμόλυση </a:t>
            </a:r>
            <a:r>
              <a:rPr lang="el-GR" dirty="0"/>
              <a:t>με παρουσία </a:t>
            </a:r>
            <a:r>
              <a:rPr lang="el-GR" b="1" dirty="0" err="1"/>
              <a:t>σχιστοκυττάρων</a:t>
            </a:r>
            <a:r>
              <a:rPr lang="el-GR" b="1" dirty="0"/>
              <a:t> </a:t>
            </a:r>
            <a:r>
              <a:rPr lang="el-GR" dirty="0"/>
              <a:t>και</a:t>
            </a:r>
            <a:r>
              <a:rPr lang="el-GR" b="1" dirty="0"/>
              <a:t> θρομβοπενία</a:t>
            </a:r>
          </a:p>
        </p:txBody>
      </p:sp>
      <p:sp>
        <p:nvSpPr>
          <p:cNvPr id="6" name="Ορθογώνιο: Στρογγύλεμα γωνιών 5">
            <a:extLst>
              <a:ext uri="{FF2B5EF4-FFF2-40B4-BE49-F238E27FC236}">
                <a16:creationId xmlns:a16="http://schemas.microsoft.com/office/drawing/2014/main" id="{1A67F605-1D56-FFFC-6FD9-B2FDD303911B}"/>
              </a:ext>
            </a:extLst>
          </p:cNvPr>
          <p:cNvSpPr/>
          <p:nvPr/>
        </p:nvSpPr>
        <p:spPr>
          <a:xfrm>
            <a:off x="876300" y="1973580"/>
            <a:ext cx="1620351" cy="28956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Υπότιτλος 7">
            <a:extLst>
              <a:ext uri="{FF2B5EF4-FFF2-40B4-BE49-F238E27FC236}">
                <a16:creationId xmlns:a16="http://schemas.microsoft.com/office/drawing/2014/main" id="{7AF4E432-4D4B-A142-9DA0-A19C6EBDFBBB}"/>
              </a:ext>
            </a:extLst>
          </p:cNvPr>
          <p:cNvSpPr txBox="1">
            <a:spLocks/>
          </p:cNvSpPr>
          <p:nvPr/>
        </p:nvSpPr>
        <p:spPr>
          <a:xfrm>
            <a:off x="735651" y="2822458"/>
            <a:ext cx="3522000" cy="5864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1600" b="1" dirty="0" err="1"/>
              <a:t>Μικροαγγειοπαθητική</a:t>
            </a:r>
            <a:r>
              <a:rPr lang="el-GR" sz="1600" b="1" dirty="0"/>
              <a:t> Αιμολυτική Αναιμία</a:t>
            </a:r>
          </a:p>
        </p:txBody>
      </p:sp>
      <p:sp>
        <p:nvSpPr>
          <p:cNvPr id="17" name="Υπότιτλος 7">
            <a:extLst>
              <a:ext uri="{FF2B5EF4-FFF2-40B4-BE49-F238E27FC236}">
                <a16:creationId xmlns:a16="http://schemas.microsoft.com/office/drawing/2014/main" id="{D0A091DA-FC74-683E-15C8-CE5FAFBBCBE3}"/>
              </a:ext>
            </a:extLst>
          </p:cNvPr>
          <p:cNvSpPr txBox="1">
            <a:spLocks/>
          </p:cNvSpPr>
          <p:nvPr/>
        </p:nvSpPr>
        <p:spPr>
          <a:xfrm>
            <a:off x="1338943" y="383131"/>
            <a:ext cx="73587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sp>
        <p:nvSpPr>
          <p:cNvPr id="5" name="Ορθογώνιο: Στρογγύλεμα γωνιών 4">
            <a:extLst>
              <a:ext uri="{FF2B5EF4-FFF2-40B4-BE49-F238E27FC236}">
                <a16:creationId xmlns:a16="http://schemas.microsoft.com/office/drawing/2014/main" id="{E26923D7-0D82-5D40-79F9-743B277375E4}"/>
              </a:ext>
            </a:extLst>
          </p:cNvPr>
          <p:cNvSpPr/>
          <p:nvPr/>
        </p:nvSpPr>
        <p:spPr>
          <a:xfrm>
            <a:off x="3668486" y="1121501"/>
            <a:ext cx="1643743" cy="365438"/>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Υπότιτλος 7">
            <a:extLst>
              <a:ext uri="{FF2B5EF4-FFF2-40B4-BE49-F238E27FC236}">
                <a16:creationId xmlns:a16="http://schemas.microsoft.com/office/drawing/2014/main" id="{9A52C0FB-DC7A-C7E9-252C-F34936552EF6}"/>
              </a:ext>
            </a:extLst>
          </p:cNvPr>
          <p:cNvSpPr txBox="1">
            <a:spLocks/>
          </p:cNvSpPr>
          <p:nvPr/>
        </p:nvSpPr>
        <p:spPr>
          <a:xfrm>
            <a:off x="3657601" y="1121501"/>
            <a:ext cx="2155372" cy="365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n-US" sz="1600" b="1" dirty="0">
                <a:solidFill>
                  <a:schemeClr val="tx1"/>
                </a:solidFill>
              </a:rPr>
              <a:t>Non-Immune</a:t>
            </a:r>
            <a:endParaRPr lang="el-GR" sz="1600" b="1" dirty="0">
              <a:solidFill>
                <a:schemeClr val="tx1"/>
              </a:solidFill>
            </a:endParaRPr>
          </a:p>
        </p:txBody>
      </p:sp>
      <p:pic>
        <p:nvPicPr>
          <p:cNvPr id="10" name="Εικόνα 9" descr="Εικόνα που περιέχει ρολόι, ύφασμα&#10;&#10;Περιγραφή που δημιουργήθηκε αυτόματα">
            <a:extLst>
              <a:ext uri="{FF2B5EF4-FFF2-40B4-BE49-F238E27FC236}">
                <a16:creationId xmlns:a16="http://schemas.microsoft.com/office/drawing/2014/main" id="{136F6786-F576-8A52-F618-09C36D262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046" y="2836319"/>
            <a:ext cx="2575046" cy="1924050"/>
          </a:xfrm>
          <a:prstGeom prst="rect">
            <a:avLst/>
          </a:prstGeom>
        </p:spPr>
      </p:pic>
    </p:spTree>
    <p:extLst>
      <p:ext uri="{BB962C8B-B14F-4D97-AF65-F5344CB8AC3E}">
        <p14:creationId xmlns:p14="http://schemas.microsoft.com/office/powerpoint/2010/main" val="362285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F1A28E0-204F-4A1A-EA80-26EEC2AA1386}"/>
              </a:ext>
            </a:extLst>
          </p:cNvPr>
          <p:cNvPicPr>
            <a:picLocks noChangeAspect="1"/>
          </p:cNvPicPr>
          <p:nvPr/>
        </p:nvPicPr>
        <p:blipFill>
          <a:blip r:embed="rId2"/>
          <a:stretch>
            <a:fillRect/>
          </a:stretch>
        </p:blipFill>
        <p:spPr>
          <a:xfrm>
            <a:off x="1937382" y="957943"/>
            <a:ext cx="5458532" cy="3804177"/>
          </a:xfrm>
          <a:prstGeom prst="rect">
            <a:avLst/>
          </a:prstGeom>
        </p:spPr>
      </p:pic>
      <p:sp>
        <p:nvSpPr>
          <p:cNvPr id="4" name="Υπότιτλος 7">
            <a:extLst>
              <a:ext uri="{FF2B5EF4-FFF2-40B4-BE49-F238E27FC236}">
                <a16:creationId xmlns:a16="http://schemas.microsoft.com/office/drawing/2014/main" id="{0338FFDA-BE29-00E5-5F89-8ADABF11978A}"/>
              </a:ext>
            </a:extLst>
          </p:cNvPr>
          <p:cNvSpPr txBox="1">
            <a:spLocks/>
          </p:cNvSpPr>
          <p:nvPr/>
        </p:nvSpPr>
        <p:spPr>
          <a:xfrm>
            <a:off x="1066800" y="43544"/>
            <a:ext cx="7358742" cy="8698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buSzPct val="100000"/>
            </a:pPr>
            <a:r>
              <a:rPr lang="el-GR" sz="2800" b="1" dirty="0">
                <a:solidFill>
                  <a:schemeClr val="tx1"/>
                </a:solidFill>
                <a:effectLst>
                  <a:outerShdw blurRad="38100" dist="38100" dir="2700000" algn="tl">
                    <a:srgbClr val="000000">
                      <a:alpha val="43137"/>
                    </a:srgbClr>
                  </a:outerShdw>
                </a:effectLst>
              </a:rPr>
              <a:t>Αίτια </a:t>
            </a:r>
            <a:r>
              <a:rPr lang="el-GR" sz="2800" b="1" dirty="0" err="1">
                <a:solidFill>
                  <a:schemeClr val="tx1"/>
                </a:solidFill>
                <a:effectLst>
                  <a:outerShdw blurRad="38100" dist="38100" dir="2700000" algn="tl">
                    <a:srgbClr val="000000">
                      <a:alpha val="43137"/>
                    </a:srgbClr>
                  </a:outerShdw>
                </a:effectLst>
              </a:rPr>
              <a:t>Μικροαγγειοπαθητικής</a:t>
            </a:r>
            <a:r>
              <a:rPr lang="el-GR" sz="2800" b="1" dirty="0">
                <a:solidFill>
                  <a:schemeClr val="tx1"/>
                </a:solidFill>
                <a:effectLst>
                  <a:outerShdw blurRad="38100" dist="38100" dir="2700000" algn="tl">
                    <a:srgbClr val="000000">
                      <a:alpha val="43137"/>
                    </a:srgbClr>
                  </a:outerShdw>
                </a:effectLst>
              </a:rPr>
              <a:t> Αιμολυτικής Αναιμίας</a:t>
            </a:r>
          </a:p>
        </p:txBody>
      </p:sp>
    </p:spTree>
    <p:extLst>
      <p:ext uri="{BB962C8B-B14F-4D97-AF65-F5344CB8AC3E}">
        <p14:creationId xmlns:p14="http://schemas.microsoft.com/office/powerpoint/2010/main" val="1889244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EFE6D4-C98E-8BD3-7AA5-2B9C41C90B41}"/>
              </a:ext>
            </a:extLst>
          </p:cNvPr>
          <p:cNvSpPr>
            <a:spLocks noGrp="1"/>
          </p:cNvSpPr>
          <p:nvPr>
            <p:ph type="title"/>
          </p:nvPr>
        </p:nvSpPr>
        <p:spPr/>
        <p:txBody>
          <a:bodyPr/>
          <a:lstStyle/>
          <a:p>
            <a:r>
              <a:rPr lang="el-GR" dirty="0"/>
              <a:t>ΕΡΓΑΣΤΗΡΙΑΚΑ ΕΥΡΗΜΑΤΑ ΑΙΜΟΛΥΣΗΣ</a:t>
            </a:r>
          </a:p>
        </p:txBody>
      </p:sp>
      <p:pic>
        <p:nvPicPr>
          <p:cNvPr id="4" name="Εικόνα 3">
            <a:extLst>
              <a:ext uri="{FF2B5EF4-FFF2-40B4-BE49-F238E27FC236}">
                <a16:creationId xmlns:a16="http://schemas.microsoft.com/office/drawing/2014/main" id="{37EA4BD8-A29A-8F01-7A3D-28A701D0F85A}"/>
              </a:ext>
            </a:extLst>
          </p:cNvPr>
          <p:cNvPicPr>
            <a:picLocks noChangeAspect="1"/>
          </p:cNvPicPr>
          <p:nvPr/>
        </p:nvPicPr>
        <p:blipFill>
          <a:blip r:embed="rId2"/>
          <a:stretch>
            <a:fillRect/>
          </a:stretch>
        </p:blipFill>
        <p:spPr>
          <a:xfrm>
            <a:off x="1283352" y="1089660"/>
            <a:ext cx="4138896" cy="3543299"/>
          </a:xfrm>
          <a:prstGeom prst="rect">
            <a:avLst/>
          </a:prstGeom>
        </p:spPr>
      </p:pic>
      <p:pic>
        <p:nvPicPr>
          <p:cNvPr id="5" name="Εικόνα 4">
            <a:extLst>
              <a:ext uri="{FF2B5EF4-FFF2-40B4-BE49-F238E27FC236}">
                <a16:creationId xmlns:a16="http://schemas.microsoft.com/office/drawing/2014/main" id="{FC976D25-7F89-0E50-214B-B467F9E470F3}"/>
              </a:ext>
            </a:extLst>
          </p:cNvPr>
          <p:cNvPicPr>
            <a:picLocks noChangeAspect="1"/>
          </p:cNvPicPr>
          <p:nvPr/>
        </p:nvPicPr>
        <p:blipFill>
          <a:blip r:embed="rId3"/>
          <a:stretch>
            <a:fillRect/>
          </a:stretch>
        </p:blipFill>
        <p:spPr>
          <a:xfrm>
            <a:off x="5811642" y="1089659"/>
            <a:ext cx="2696364" cy="3543299"/>
          </a:xfrm>
          <a:prstGeom prst="rect">
            <a:avLst/>
          </a:prstGeom>
        </p:spPr>
      </p:pic>
    </p:spTree>
    <p:extLst>
      <p:ext uri="{BB962C8B-B14F-4D97-AF65-F5344CB8AC3E}">
        <p14:creationId xmlns:p14="http://schemas.microsoft.com/office/powerpoint/2010/main" val="42023150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στιγμιότυπο οθόνης&#10;&#10;Περιγραφή που δημιουργήθηκε αυτόματα">
            <a:extLst>
              <a:ext uri="{FF2B5EF4-FFF2-40B4-BE49-F238E27FC236}">
                <a16:creationId xmlns:a16="http://schemas.microsoft.com/office/drawing/2014/main" id="{18A42DE0-7078-3FD3-C3C5-218644CB5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2966" y="1197428"/>
            <a:ext cx="4798068" cy="3486096"/>
          </a:xfrm>
          <a:prstGeom prst="rect">
            <a:avLst/>
          </a:prstGeom>
        </p:spPr>
      </p:pic>
      <p:sp>
        <p:nvSpPr>
          <p:cNvPr id="3" name="Υπότιτλος 7">
            <a:extLst>
              <a:ext uri="{FF2B5EF4-FFF2-40B4-BE49-F238E27FC236}">
                <a16:creationId xmlns:a16="http://schemas.microsoft.com/office/drawing/2014/main" id="{11706662-D9F4-BEC5-4DE8-73CDA7C9862A}"/>
              </a:ext>
            </a:extLst>
          </p:cNvPr>
          <p:cNvSpPr txBox="1">
            <a:spLocks/>
          </p:cNvSpPr>
          <p:nvPr/>
        </p:nvSpPr>
        <p:spPr>
          <a:xfrm>
            <a:off x="1066800" y="43543"/>
            <a:ext cx="7358742" cy="9797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buSzPct val="100000"/>
            </a:pPr>
            <a:r>
              <a:rPr lang="el-GR" sz="2800" b="1" dirty="0" err="1">
                <a:solidFill>
                  <a:schemeClr val="tx1"/>
                </a:solidFill>
                <a:effectLst>
                  <a:outerShdw blurRad="38100" dist="38100" dir="2700000" algn="tl">
                    <a:srgbClr val="000000">
                      <a:alpha val="43137"/>
                    </a:srgbClr>
                  </a:outerShdw>
                </a:effectLst>
              </a:rPr>
              <a:t>Θρομβωτική</a:t>
            </a:r>
            <a:r>
              <a:rPr lang="el-GR" sz="2800" b="1" dirty="0">
                <a:solidFill>
                  <a:schemeClr val="tx1"/>
                </a:solidFill>
                <a:effectLst>
                  <a:outerShdw blurRad="38100" dist="38100" dir="2700000" algn="tl">
                    <a:srgbClr val="000000">
                      <a:alpha val="43137"/>
                    </a:srgbClr>
                  </a:outerShdw>
                </a:effectLst>
              </a:rPr>
              <a:t> </a:t>
            </a:r>
            <a:r>
              <a:rPr lang="el-GR" sz="2800" b="1" dirty="0" err="1">
                <a:solidFill>
                  <a:schemeClr val="tx1"/>
                </a:solidFill>
                <a:effectLst>
                  <a:outerShdw blurRad="38100" dist="38100" dir="2700000" algn="tl">
                    <a:srgbClr val="000000">
                      <a:alpha val="43137"/>
                    </a:srgbClr>
                  </a:outerShdw>
                </a:effectLst>
              </a:rPr>
              <a:t>Θρομβοπενική</a:t>
            </a:r>
            <a:r>
              <a:rPr lang="el-GR" sz="2800" b="1" dirty="0">
                <a:solidFill>
                  <a:schemeClr val="tx1"/>
                </a:solidFill>
                <a:effectLst>
                  <a:outerShdw blurRad="38100" dist="38100" dir="2700000" algn="tl">
                    <a:srgbClr val="000000">
                      <a:alpha val="43137"/>
                    </a:srgbClr>
                  </a:outerShdw>
                </a:effectLst>
              </a:rPr>
              <a:t> Πορφύρα (</a:t>
            </a:r>
            <a:r>
              <a:rPr lang="en-US" sz="2800" b="1" dirty="0">
                <a:solidFill>
                  <a:schemeClr val="tx1"/>
                </a:solidFill>
                <a:effectLst>
                  <a:outerShdw blurRad="38100" dist="38100" dir="2700000" algn="tl">
                    <a:srgbClr val="000000">
                      <a:alpha val="43137"/>
                    </a:srgbClr>
                  </a:outerShdw>
                </a:effectLst>
              </a:rPr>
              <a:t>TTP)</a:t>
            </a:r>
            <a:endParaRPr lang="el-GR" sz="28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1176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ύφασμα&#10;&#10;Περιγραφή που δημιουργήθηκε αυτόματα">
            <a:extLst>
              <a:ext uri="{FF2B5EF4-FFF2-40B4-BE49-F238E27FC236}">
                <a16:creationId xmlns:a16="http://schemas.microsoft.com/office/drawing/2014/main" id="{C713A9F6-C2B0-3E76-A8B6-352E9D212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330" y="1422497"/>
            <a:ext cx="4158342" cy="3118756"/>
          </a:xfrm>
          <a:prstGeom prst="rect">
            <a:avLst/>
          </a:prstGeom>
        </p:spPr>
      </p:pic>
      <p:sp>
        <p:nvSpPr>
          <p:cNvPr id="3" name="Υπότιτλος 7">
            <a:extLst>
              <a:ext uri="{FF2B5EF4-FFF2-40B4-BE49-F238E27FC236}">
                <a16:creationId xmlns:a16="http://schemas.microsoft.com/office/drawing/2014/main" id="{87941783-79CA-E164-693D-6216C8AEAA5B}"/>
              </a:ext>
            </a:extLst>
          </p:cNvPr>
          <p:cNvSpPr txBox="1">
            <a:spLocks/>
          </p:cNvSpPr>
          <p:nvPr/>
        </p:nvSpPr>
        <p:spPr>
          <a:xfrm>
            <a:off x="892629" y="283029"/>
            <a:ext cx="7358742" cy="9797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buSzPct val="100000"/>
            </a:pPr>
            <a:r>
              <a:rPr lang="el-GR" sz="2800" b="1" dirty="0" err="1">
                <a:solidFill>
                  <a:schemeClr val="tx1"/>
                </a:solidFill>
                <a:effectLst>
                  <a:outerShdw blurRad="38100" dist="38100" dir="2700000" algn="tl">
                    <a:srgbClr val="000000">
                      <a:alpha val="43137"/>
                    </a:srgbClr>
                  </a:outerShdw>
                </a:effectLst>
              </a:rPr>
              <a:t>Θρομβωτική</a:t>
            </a:r>
            <a:r>
              <a:rPr lang="el-GR" sz="2800" b="1" dirty="0">
                <a:solidFill>
                  <a:schemeClr val="tx1"/>
                </a:solidFill>
                <a:effectLst>
                  <a:outerShdw blurRad="38100" dist="38100" dir="2700000" algn="tl">
                    <a:srgbClr val="000000">
                      <a:alpha val="43137"/>
                    </a:srgbClr>
                  </a:outerShdw>
                </a:effectLst>
              </a:rPr>
              <a:t> </a:t>
            </a:r>
            <a:r>
              <a:rPr lang="el-GR" sz="2800" b="1" dirty="0" err="1">
                <a:solidFill>
                  <a:schemeClr val="tx1"/>
                </a:solidFill>
                <a:effectLst>
                  <a:outerShdw blurRad="38100" dist="38100" dir="2700000" algn="tl">
                    <a:srgbClr val="000000">
                      <a:alpha val="43137"/>
                    </a:srgbClr>
                  </a:outerShdw>
                </a:effectLst>
              </a:rPr>
              <a:t>Θρομβοπενική</a:t>
            </a:r>
            <a:r>
              <a:rPr lang="el-GR" sz="2800" b="1" dirty="0">
                <a:solidFill>
                  <a:schemeClr val="tx1"/>
                </a:solidFill>
                <a:effectLst>
                  <a:outerShdw blurRad="38100" dist="38100" dir="2700000" algn="tl">
                    <a:srgbClr val="000000">
                      <a:alpha val="43137"/>
                    </a:srgbClr>
                  </a:outerShdw>
                </a:effectLst>
              </a:rPr>
              <a:t> Πορφύρα (</a:t>
            </a:r>
            <a:r>
              <a:rPr lang="en-US" sz="2800" b="1" dirty="0">
                <a:solidFill>
                  <a:schemeClr val="tx1"/>
                </a:solidFill>
                <a:effectLst>
                  <a:outerShdw blurRad="38100" dist="38100" dir="2700000" algn="tl">
                    <a:srgbClr val="000000">
                      <a:alpha val="43137"/>
                    </a:srgbClr>
                  </a:outerShdw>
                </a:effectLst>
              </a:rPr>
              <a:t>TTP)</a:t>
            </a:r>
            <a:endParaRPr lang="el-GR" sz="2800" b="1" dirty="0">
              <a:solidFill>
                <a:schemeClr val="tx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E55BE204-4956-F391-8A6A-312495BAC703}"/>
              </a:ext>
            </a:extLst>
          </p:cNvPr>
          <p:cNvSpPr txBox="1"/>
          <p:nvPr/>
        </p:nvSpPr>
        <p:spPr>
          <a:xfrm>
            <a:off x="5562600" y="1943100"/>
            <a:ext cx="2988319" cy="1384995"/>
          </a:xfrm>
          <a:prstGeom prst="rect">
            <a:avLst/>
          </a:prstGeom>
          <a:noFill/>
        </p:spPr>
        <p:txBody>
          <a:bodyPr wrap="none" rtlCol="0">
            <a:spAutoFit/>
          </a:bodyPr>
          <a:lstStyle/>
          <a:p>
            <a:r>
              <a:rPr lang="el-GR" dirty="0"/>
              <a:t>Κλασική πεντάδα:</a:t>
            </a:r>
          </a:p>
          <a:p>
            <a:pPr marL="285750" indent="-285750">
              <a:buFont typeface="Arial" panose="020B0604020202020204" pitchFamily="34" charset="0"/>
              <a:buChar char="•"/>
            </a:pPr>
            <a:r>
              <a:rPr lang="el-GR" dirty="0"/>
              <a:t>Αιμολυτική αναιμία</a:t>
            </a:r>
          </a:p>
          <a:p>
            <a:pPr marL="285750" indent="-285750">
              <a:buFont typeface="Arial" panose="020B0604020202020204" pitchFamily="34" charset="0"/>
              <a:buChar char="•"/>
            </a:pPr>
            <a:r>
              <a:rPr lang="el-GR" dirty="0"/>
              <a:t>Θρομβοπενία</a:t>
            </a:r>
          </a:p>
          <a:p>
            <a:pPr marL="285750" indent="-285750">
              <a:buFont typeface="Arial" panose="020B0604020202020204" pitchFamily="34" charset="0"/>
              <a:buChar char="•"/>
            </a:pPr>
            <a:r>
              <a:rPr lang="el-GR" dirty="0"/>
              <a:t>Νευρολογική συμπτωματολογία</a:t>
            </a:r>
          </a:p>
          <a:p>
            <a:pPr marL="285750" indent="-285750">
              <a:buFont typeface="Arial" panose="020B0604020202020204" pitchFamily="34" charset="0"/>
              <a:buChar char="•"/>
            </a:pPr>
            <a:r>
              <a:rPr lang="el-GR" dirty="0"/>
              <a:t>Νεφρική Βλάβη</a:t>
            </a:r>
          </a:p>
          <a:p>
            <a:pPr marL="285750" indent="-285750">
              <a:buFont typeface="Arial" panose="020B0604020202020204" pitchFamily="34" charset="0"/>
              <a:buChar char="•"/>
            </a:pPr>
            <a:r>
              <a:rPr lang="el-GR" dirty="0"/>
              <a:t>Πυρετός</a:t>
            </a:r>
          </a:p>
        </p:txBody>
      </p:sp>
    </p:spTree>
    <p:extLst>
      <p:ext uri="{BB962C8B-B14F-4D97-AF65-F5344CB8AC3E}">
        <p14:creationId xmlns:p14="http://schemas.microsoft.com/office/powerpoint/2010/main" val="3276649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EA116A6D-2F1D-4150-FE21-C3E940E4368E}"/>
              </a:ext>
            </a:extLst>
          </p:cNvPr>
          <p:cNvPicPr>
            <a:picLocks noChangeAspect="1"/>
          </p:cNvPicPr>
          <p:nvPr/>
        </p:nvPicPr>
        <p:blipFill>
          <a:blip r:embed="rId2"/>
          <a:stretch>
            <a:fillRect/>
          </a:stretch>
        </p:blipFill>
        <p:spPr>
          <a:xfrm>
            <a:off x="1037693" y="855652"/>
            <a:ext cx="7068613" cy="3672806"/>
          </a:xfrm>
          <a:prstGeom prst="rect">
            <a:avLst/>
          </a:prstGeom>
        </p:spPr>
      </p:pic>
    </p:spTree>
    <p:extLst>
      <p:ext uri="{BB962C8B-B14F-4D97-AF65-F5344CB8AC3E}">
        <p14:creationId xmlns:p14="http://schemas.microsoft.com/office/powerpoint/2010/main" val="2597985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D7EE665-47BE-0B44-23D3-D5AFF58242DF}"/>
              </a:ext>
            </a:extLst>
          </p:cNvPr>
          <p:cNvPicPr>
            <a:picLocks noChangeAspect="1"/>
          </p:cNvPicPr>
          <p:nvPr/>
        </p:nvPicPr>
        <p:blipFill>
          <a:blip r:embed="rId2"/>
          <a:stretch>
            <a:fillRect/>
          </a:stretch>
        </p:blipFill>
        <p:spPr>
          <a:xfrm>
            <a:off x="2149506" y="359228"/>
            <a:ext cx="5354658" cy="4239986"/>
          </a:xfrm>
          <a:prstGeom prst="rect">
            <a:avLst/>
          </a:prstGeom>
        </p:spPr>
      </p:pic>
    </p:spTree>
    <p:extLst>
      <p:ext uri="{BB962C8B-B14F-4D97-AF65-F5344CB8AC3E}">
        <p14:creationId xmlns:p14="http://schemas.microsoft.com/office/powerpoint/2010/main" val="37595137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28C1CF3-D824-8617-5A8A-245425ED1404}"/>
              </a:ext>
            </a:extLst>
          </p:cNvPr>
          <p:cNvPicPr>
            <a:picLocks noChangeAspect="1"/>
          </p:cNvPicPr>
          <p:nvPr/>
        </p:nvPicPr>
        <p:blipFill>
          <a:blip r:embed="rId2"/>
          <a:stretch>
            <a:fillRect/>
          </a:stretch>
        </p:blipFill>
        <p:spPr>
          <a:xfrm>
            <a:off x="1450353" y="163286"/>
            <a:ext cx="5897504" cy="4663476"/>
          </a:xfrm>
          <a:prstGeom prst="rect">
            <a:avLst/>
          </a:prstGeom>
        </p:spPr>
      </p:pic>
    </p:spTree>
    <p:extLst>
      <p:ext uri="{BB962C8B-B14F-4D97-AF65-F5344CB8AC3E}">
        <p14:creationId xmlns:p14="http://schemas.microsoft.com/office/powerpoint/2010/main" val="18542053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75368-62DE-26C5-B360-A9461F0BDF1E}"/>
            </a:ext>
          </a:extLst>
        </p:cNvPr>
        <p:cNvGrpSpPr/>
        <p:nvPr/>
      </p:nvGrpSpPr>
      <p:grpSpPr>
        <a:xfrm>
          <a:off x="0" y="0"/>
          <a:ext cx="0" cy="0"/>
          <a:chOff x="0" y="0"/>
          <a:chExt cx="0" cy="0"/>
        </a:xfrm>
      </p:grpSpPr>
      <p:pic>
        <p:nvPicPr>
          <p:cNvPr id="2" name="Εικόνα 1">
            <a:extLst>
              <a:ext uri="{FF2B5EF4-FFF2-40B4-BE49-F238E27FC236}">
                <a16:creationId xmlns:a16="http://schemas.microsoft.com/office/drawing/2014/main" id="{65B30ED3-9BBA-B7BE-FA70-9BA96BD95D90}"/>
              </a:ext>
            </a:extLst>
          </p:cNvPr>
          <p:cNvPicPr>
            <a:picLocks noChangeAspect="1"/>
          </p:cNvPicPr>
          <p:nvPr/>
        </p:nvPicPr>
        <p:blipFill>
          <a:blip r:embed="rId2"/>
          <a:stretch>
            <a:fillRect/>
          </a:stretch>
        </p:blipFill>
        <p:spPr>
          <a:xfrm>
            <a:off x="745465" y="1486939"/>
            <a:ext cx="7391400" cy="1228725"/>
          </a:xfrm>
          <a:prstGeom prst="rect">
            <a:avLst/>
          </a:prstGeom>
        </p:spPr>
      </p:pic>
      <p:sp>
        <p:nvSpPr>
          <p:cNvPr id="3" name="Υπότιτλος 7">
            <a:extLst>
              <a:ext uri="{FF2B5EF4-FFF2-40B4-BE49-F238E27FC236}">
                <a16:creationId xmlns:a16="http://schemas.microsoft.com/office/drawing/2014/main" id="{31038890-B6E1-E6A2-CB70-C112C9F84FC7}"/>
              </a:ext>
            </a:extLst>
          </p:cNvPr>
          <p:cNvSpPr txBox="1">
            <a:spLocks/>
          </p:cNvSpPr>
          <p:nvPr/>
        </p:nvSpPr>
        <p:spPr>
          <a:xfrm>
            <a:off x="3494314" y="1045561"/>
            <a:ext cx="2155372" cy="365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n-US" sz="1600" b="1" dirty="0">
                <a:solidFill>
                  <a:schemeClr val="tx1"/>
                </a:solidFill>
              </a:rPr>
              <a:t>Non-Immune</a:t>
            </a:r>
            <a:endParaRPr lang="el-GR" sz="1600" b="1" dirty="0">
              <a:solidFill>
                <a:schemeClr val="tx1"/>
              </a:solidFill>
            </a:endParaRPr>
          </a:p>
        </p:txBody>
      </p:sp>
      <p:sp>
        <p:nvSpPr>
          <p:cNvPr id="4" name="Ορθογώνιο: Στρογγύλεμα γωνιών 3">
            <a:extLst>
              <a:ext uri="{FF2B5EF4-FFF2-40B4-BE49-F238E27FC236}">
                <a16:creationId xmlns:a16="http://schemas.microsoft.com/office/drawing/2014/main" id="{5D85E374-78B4-1B68-D72E-695F2802D91E}"/>
              </a:ext>
            </a:extLst>
          </p:cNvPr>
          <p:cNvSpPr/>
          <p:nvPr/>
        </p:nvSpPr>
        <p:spPr>
          <a:xfrm>
            <a:off x="3668486" y="1121501"/>
            <a:ext cx="1643743" cy="365438"/>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Υπότιτλος 7">
            <a:extLst>
              <a:ext uri="{FF2B5EF4-FFF2-40B4-BE49-F238E27FC236}">
                <a16:creationId xmlns:a16="http://schemas.microsoft.com/office/drawing/2014/main" id="{CA35FD37-ABDA-7EAD-F5EA-69353090CE41}"/>
              </a:ext>
            </a:extLst>
          </p:cNvPr>
          <p:cNvSpPr txBox="1">
            <a:spLocks/>
          </p:cNvSpPr>
          <p:nvPr/>
        </p:nvSpPr>
        <p:spPr>
          <a:xfrm>
            <a:off x="1338943" y="383131"/>
            <a:ext cx="6444343"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sp>
        <p:nvSpPr>
          <p:cNvPr id="6" name="Ορθογώνιο: Στρογγύλεμα γωνιών 5">
            <a:extLst>
              <a:ext uri="{FF2B5EF4-FFF2-40B4-BE49-F238E27FC236}">
                <a16:creationId xmlns:a16="http://schemas.microsoft.com/office/drawing/2014/main" id="{D571F705-D293-E6CC-309A-7988B21425C4}"/>
              </a:ext>
            </a:extLst>
          </p:cNvPr>
          <p:cNvSpPr/>
          <p:nvPr/>
        </p:nvSpPr>
        <p:spPr>
          <a:xfrm>
            <a:off x="2639785" y="1562879"/>
            <a:ext cx="1709057" cy="122872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Εικόνα 6">
            <a:extLst>
              <a:ext uri="{FF2B5EF4-FFF2-40B4-BE49-F238E27FC236}">
                <a16:creationId xmlns:a16="http://schemas.microsoft.com/office/drawing/2014/main" id="{13C4E48B-6039-E7F7-588E-2C9B50A08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556" y="2867544"/>
            <a:ext cx="2759584" cy="1971131"/>
          </a:xfrm>
          <a:prstGeom prst="rect">
            <a:avLst/>
          </a:prstGeom>
        </p:spPr>
      </p:pic>
    </p:spTree>
    <p:extLst>
      <p:ext uri="{BB962C8B-B14F-4D97-AF65-F5344CB8AC3E}">
        <p14:creationId xmlns:p14="http://schemas.microsoft.com/office/powerpoint/2010/main" val="3919577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F4D49-5A2A-DA73-80C8-B0D27ABEEA29}"/>
            </a:ext>
          </a:extLst>
        </p:cNvPr>
        <p:cNvGrpSpPr/>
        <p:nvPr/>
      </p:nvGrpSpPr>
      <p:grpSpPr>
        <a:xfrm>
          <a:off x="0" y="0"/>
          <a:ext cx="0" cy="0"/>
          <a:chOff x="0" y="0"/>
          <a:chExt cx="0" cy="0"/>
        </a:xfrm>
      </p:grpSpPr>
      <p:pic>
        <p:nvPicPr>
          <p:cNvPr id="2" name="Εικόνα 1">
            <a:extLst>
              <a:ext uri="{FF2B5EF4-FFF2-40B4-BE49-F238E27FC236}">
                <a16:creationId xmlns:a16="http://schemas.microsoft.com/office/drawing/2014/main" id="{F58F1588-AB2B-06AA-0548-B24D1FB6089C}"/>
              </a:ext>
            </a:extLst>
          </p:cNvPr>
          <p:cNvPicPr>
            <a:picLocks noChangeAspect="1"/>
          </p:cNvPicPr>
          <p:nvPr/>
        </p:nvPicPr>
        <p:blipFill>
          <a:blip r:embed="rId2"/>
          <a:stretch>
            <a:fillRect/>
          </a:stretch>
        </p:blipFill>
        <p:spPr>
          <a:xfrm>
            <a:off x="745465" y="1486939"/>
            <a:ext cx="7391400" cy="1228725"/>
          </a:xfrm>
          <a:prstGeom prst="rect">
            <a:avLst/>
          </a:prstGeom>
        </p:spPr>
      </p:pic>
      <p:sp>
        <p:nvSpPr>
          <p:cNvPr id="3" name="Υπότιτλος 7">
            <a:extLst>
              <a:ext uri="{FF2B5EF4-FFF2-40B4-BE49-F238E27FC236}">
                <a16:creationId xmlns:a16="http://schemas.microsoft.com/office/drawing/2014/main" id="{B5C68E63-9E40-A749-E1FB-FEE4940DAE4C}"/>
              </a:ext>
            </a:extLst>
          </p:cNvPr>
          <p:cNvSpPr txBox="1">
            <a:spLocks/>
          </p:cNvSpPr>
          <p:nvPr/>
        </p:nvSpPr>
        <p:spPr>
          <a:xfrm>
            <a:off x="3494314" y="1045561"/>
            <a:ext cx="2155372" cy="365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n-US" sz="1600" b="1" dirty="0">
                <a:solidFill>
                  <a:schemeClr val="tx1"/>
                </a:solidFill>
              </a:rPr>
              <a:t>Non-Immune</a:t>
            </a:r>
            <a:endParaRPr lang="el-GR" sz="1600" b="1" dirty="0">
              <a:solidFill>
                <a:schemeClr val="tx1"/>
              </a:solidFill>
            </a:endParaRPr>
          </a:p>
        </p:txBody>
      </p:sp>
      <p:sp>
        <p:nvSpPr>
          <p:cNvPr id="4" name="Ορθογώνιο: Στρογγύλεμα γωνιών 3">
            <a:extLst>
              <a:ext uri="{FF2B5EF4-FFF2-40B4-BE49-F238E27FC236}">
                <a16:creationId xmlns:a16="http://schemas.microsoft.com/office/drawing/2014/main" id="{8668CCB7-1258-EAF4-1247-949FC32BD7C1}"/>
              </a:ext>
            </a:extLst>
          </p:cNvPr>
          <p:cNvSpPr/>
          <p:nvPr/>
        </p:nvSpPr>
        <p:spPr>
          <a:xfrm>
            <a:off x="3668486" y="1121501"/>
            <a:ext cx="1643743" cy="365438"/>
          </a:xfrm>
          <a:prstGeom prst="round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Υπότιτλος 7">
            <a:extLst>
              <a:ext uri="{FF2B5EF4-FFF2-40B4-BE49-F238E27FC236}">
                <a16:creationId xmlns:a16="http://schemas.microsoft.com/office/drawing/2014/main" id="{E0A48E25-7362-3042-0208-33D232D3B57D}"/>
              </a:ext>
            </a:extLst>
          </p:cNvPr>
          <p:cNvSpPr txBox="1">
            <a:spLocks/>
          </p:cNvSpPr>
          <p:nvPr/>
        </p:nvSpPr>
        <p:spPr>
          <a:xfrm>
            <a:off x="1338943" y="383131"/>
            <a:ext cx="6444343"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sp>
        <p:nvSpPr>
          <p:cNvPr id="6" name="Ορθογώνιο: Στρογγύλεμα γωνιών 5">
            <a:extLst>
              <a:ext uri="{FF2B5EF4-FFF2-40B4-BE49-F238E27FC236}">
                <a16:creationId xmlns:a16="http://schemas.microsoft.com/office/drawing/2014/main" id="{B2E4A469-59A3-2F7D-762A-650CEEA29B84}"/>
              </a:ext>
            </a:extLst>
          </p:cNvPr>
          <p:cNvSpPr/>
          <p:nvPr/>
        </p:nvSpPr>
        <p:spPr>
          <a:xfrm>
            <a:off x="6427808" y="1563649"/>
            <a:ext cx="1709057" cy="122872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Στρογγύλεμα γωνιών 6">
            <a:extLst>
              <a:ext uri="{FF2B5EF4-FFF2-40B4-BE49-F238E27FC236}">
                <a16:creationId xmlns:a16="http://schemas.microsoft.com/office/drawing/2014/main" id="{5AC6166E-2DDF-1F57-B745-6017560E2F6C}"/>
              </a:ext>
            </a:extLst>
          </p:cNvPr>
          <p:cNvSpPr/>
          <p:nvPr/>
        </p:nvSpPr>
        <p:spPr>
          <a:xfrm>
            <a:off x="4561114" y="1624609"/>
            <a:ext cx="1709057" cy="122872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0668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6" name="Google Shape;136;p28"/>
          <p:cNvSpPr txBox="1">
            <a:spLocks noGrp="1"/>
          </p:cNvSpPr>
          <p:nvPr>
            <p:ph type="subTitle" idx="4294967295"/>
          </p:nvPr>
        </p:nvSpPr>
        <p:spPr>
          <a:xfrm flipH="1">
            <a:off x="459643" y="1421441"/>
            <a:ext cx="3922713" cy="2168525"/>
          </a:xfrm>
          <a:prstGeom prst="rect">
            <a:avLst/>
          </a:prstGeom>
        </p:spPr>
        <p:txBody>
          <a:bodyPr spcFirstLastPara="1" wrap="square" lIns="91425" tIns="91425" rIns="91425" bIns="91425" anchor="ctr" anchorCtr="0">
            <a:noAutofit/>
          </a:bodyPr>
          <a:lstStyle/>
          <a:p>
            <a:pPr algn="l">
              <a:buFont typeface="Wingdings" panose="05000000000000000000" pitchFamily="2" charset="2"/>
              <a:buChar char="ü"/>
            </a:pPr>
            <a:r>
              <a:rPr lang="el-GR" dirty="0"/>
              <a:t>Επίκτητη χρόνια αιμολυτική αναιμία</a:t>
            </a:r>
          </a:p>
          <a:p>
            <a:pPr algn="l">
              <a:buFont typeface="Wingdings" panose="05000000000000000000" pitchFamily="2" charset="2"/>
              <a:buChar char="ü"/>
            </a:pPr>
            <a:r>
              <a:rPr lang="el-GR" dirty="0"/>
              <a:t>Κλωνική έκπτυξη αρχέγονων αιμοποιητικών κυττάρων που έχουν υποστεί σωματική μετάλλαξη στο </a:t>
            </a:r>
            <a:r>
              <a:rPr lang="el-GR" b="1" dirty="0"/>
              <a:t>γονίδιο </a:t>
            </a:r>
            <a:r>
              <a:rPr lang="en-US" b="1" dirty="0"/>
              <a:t>PIG-A</a:t>
            </a:r>
          </a:p>
          <a:p>
            <a:pPr algn="l">
              <a:buFont typeface="Wingdings" panose="05000000000000000000" pitchFamily="2" charset="2"/>
              <a:buChar char="ü"/>
            </a:pPr>
            <a:r>
              <a:rPr lang="en-US" dirty="0"/>
              <a:t>H </a:t>
            </a:r>
            <a:r>
              <a:rPr lang="el-GR" dirty="0"/>
              <a:t>έλλειψη πρωτεϊνών από τη μεμβράνη των ερυθρών – λόγω έλλειψης του συνδέτη τους- συνεπάγεται μεγάλη ευαισθησία των ερυθρών στη </a:t>
            </a:r>
            <a:r>
              <a:rPr lang="el-GR" dirty="0" err="1"/>
              <a:t>λυτική</a:t>
            </a:r>
            <a:r>
              <a:rPr lang="el-GR" dirty="0"/>
              <a:t> δράση του συμπληρώματος, οδηγώντας στην αιμόλυση που χαρακτηρίζει το νόσημα</a:t>
            </a:r>
            <a:endParaRPr dirty="0"/>
          </a:p>
        </p:txBody>
      </p:sp>
      <p:sp>
        <p:nvSpPr>
          <p:cNvPr id="4" name="TextBox 3">
            <a:extLst>
              <a:ext uri="{FF2B5EF4-FFF2-40B4-BE49-F238E27FC236}">
                <a16:creationId xmlns:a16="http://schemas.microsoft.com/office/drawing/2014/main" id="{4FB8CB9A-A426-4B81-9C2A-ADAF7C181F29}"/>
              </a:ext>
            </a:extLst>
          </p:cNvPr>
          <p:cNvSpPr txBox="1"/>
          <p:nvPr/>
        </p:nvSpPr>
        <p:spPr>
          <a:xfrm>
            <a:off x="765555" y="3722059"/>
            <a:ext cx="3310890" cy="1015663"/>
          </a:xfrm>
          <a:prstGeom prst="rect">
            <a:avLst/>
          </a:prstGeom>
          <a:solidFill>
            <a:schemeClr val="accent6"/>
          </a:solidFill>
          <a:ln w="12700">
            <a:solidFill>
              <a:schemeClr val="accent1"/>
            </a:solidFill>
          </a:ln>
        </p:spPr>
        <p:txBody>
          <a:bodyPr wrap="square" rtlCol="0">
            <a:spAutoFit/>
          </a:bodyPr>
          <a:lstStyle/>
          <a:p>
            <a:r>
              <a:rPr lang="en-US" sz="1200" b="1" dirty="0">
                <a:solidFill>
                  <a:schemeClr val="dk1"/>
                </a:solidFill>
                <a:latin typeface="Hind Vadodara Light"/>
                <a:cs typeface="Hind Vadodara Light"/>
                <a:sym typeface="Hind Vadodara Light"/>
              </a:rPr>
              <a:t>PIG-A </a:t>
            </a:r>
            <a:r>
              <a:rPr lang="el-GR" sz="1200" b="1" dirty="0">
                <a:solidFill>
                  <a:schemeClr val="dk1"/>
                </a:solidFill>
                <a:cs typeface="Hind Vadodara Light"/>
                <a:sym typeface="Hind Vadodara Light"/>
              </a:rPr>
              <a:t>φυλοσύνδετο γονίδιο</a:t>
            </a:r>
            <a:r>
              <a:rPr lang="el-GR" sz="1200" dirty="0">
                <a:solidFill>
                  <a:schemeClr val="dk1"/>
                </a:solidFill>
                <a:cs typeface="Hind Vadodara Light"/>
                <a:sym typeface="Hind Vadodara Light"/>
              </a:rPr>
              <a:t>:</a:t>
            </a:r>
          </a:p>
          <a:p>
            <a:r>
              <a:rPr lang="el-GR" sz="1200" dirty="0">
                <a:solidFill>
                  <a:schemeClr val="dk1"/>
                </a:solidFill>
                <a:cs typeface="Hind Vadodara Light"/>
                <a:sym typeface="Hind Vadodara Light"/>
              </a:rPr>
              <a:t>Περιέχει την πληροφορία για τη δημιουργία της </a:t>
            </a:r>
            <a:r>
              <a:rPr lang="en-US" sz="1200" dirty="0">
                <a:solidFill>
                  <a:schemeClr val="dk1"/>
                </a:solidFill>
                <a:latin typeface="Hind Vadodara Light"/>
                <a:cs typeface="Hind Vadodara Light"/>
                <a:sym typeface="Hind Vadodara Light"/>
              </a:rPr>
              <a:t>GPI (</a:t>
            </a:r>
            <a:r>
              <a:rPr lang="el-GR" sz="1200" dirty="0" err="1">
                <a:solidFill>
                  <a:schemeClr val="dk1"/>
                </a:solidFill>
                <a:cs typeface="Hind Vadodara Light"/>
                <a:sym typeface="Hind Vadodara Light"/>
              </a:rPr>
              <a:t>γλυκοσυλ</a:t>
            </a:r>
            <a:r>
              <a:rPr lang="el-GR" sz="1200" dirty="0">
                <a:solidFill>
                  <a:schemeClr val="dk1"/>
                </a:solidFill>
                <a:cs typeface="Hind Vadodara Light"/>
                <a:sym typeface="Hind Vadodara Light"/>
              </a:rPr>
              <a:t>- </a:t>
            </a:r>
            <a:r>
              <a:rPr lang="el-GR" sz="1200" dirty="0" err="1">
                <a:solidFill>
                  <a:schemeClr val="dk1"/>
                </a:solidFill>
                <a:cs typeface="Hind Vadodara Light"/>
                <a:sym typeface="Hind Vadodara Light"/>
              </a:rPr>
              <a:t>φωσφατιδυλινοσιτόλης</a:t>
            </a:r>
            <a:r>
              <a:rPr lang="el-GR" sz="1200" dirty="0">
                <a:solidFill>
                  <a:schemeClr val="dk1"/>
                </a:solidFill>
                <a:cs typeface="Hind Vadodara Light"/>
                <a:sym typeface="Hind Vadodara Light"/>
              </a:rPr>
              <a:t>)- άγκυρας που συνδέει κάποιες πρωτεΐνες στη μεμβράνη των κυττάρων</a:t>
            </a:r>
          </a:p>
        </p:txBody>
      </p:sp>
      <p:pic>
        <p:nvPicPr>
          <p:cNvPr id="3" name="Εικόνα 2" descr="Εικόνα που περιέχει κείμενο, χάρτης&#10;&#10;Περιγραφή που δημιουργήθηκε αυτόματα">
            <a:extLst>
              <a:ext uri="{FF2B5EF4-FFF2-40B4-BE49-F238E27FC236}">
                <a16:creationId xmlns:a16="http://schemas.microsoft.com/office/drawing/2014/main" id="{C2C51463-8849-4A7A-8242-1DBB58BBEAC8}"/>
              </a:ext>
            </a:extLst>
          </p:cNvPr>
          <p:cNvPicPr>
            <a:picLocks noChangeAspect="1"/>
          </p:cNvPicPr>
          <p:nvPr/>
        </p:nvPicPr>
        <p:blipFill>
          <a:blip r:embed="rId3"/>
          <a:stretch>
            <a:fillRect/>
          </a:stretch>
        </p:blipFill>
        <p:spPr>
          <a:xfrm>
            <a:off x="5067557" y="1223493"/>
            <a:ext cx="3279371" cy="3636399"/>
          </a:xfrm>
          <a:prstGeom prst="rect">
            <a:avLst/>
          </a:prstGeom>
        </p:spPr>
      </p:pic>
      <p:sp>
        <p:nvSpPr>
          <p:cNvPr id="2" name="Υπότιτλος 7">
            <a:extLst>
              <a:ext uri="{FF2B5EF4-FFF2-40B4-BE49-F238E27FC236}">
                <a16:creationId xmlns:a16="http://schemas.microsoft.com/office/drawing/2014/main" id="{18206038-1516-801C-C185-91BFFE3ADCA1}"/>
              </a:ext>
            </a:extLst>
          </p:cNvPr>
          <p:cNvSpPr txBox="1">
            <a:spLocks/>
          </p:cNvSpPr>
          <p:nvPr/>
        </p:nvSpPr>
        <p:spPr>
          <a:xfrm>
            <a:off x="653143" y="234750"/>
            <a:ext cx="8643257"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400" b="1" dirty="0">
                <a:solidFill>
                  <a:schemeClr val="tx1"/>
                </a:solidFill>
                <a:effectLst>
                  <a:outerShdw blurRad="38100" dist="38100" dir="2700000" algn="tl">
                    <a:srgbClr val="000000">
                      <a:alpha val="43137"/>
                    </a:srgbClr>
                  </a:outerShdw>
                </a:effectLst>
              </a:rPr>
              <a:t>Παροξυντική Νυχτερινή Αιμοσφαιρινουρία (</a:t>
            </a:r>
            <a:r>
              <a:rPr lang="fr-FR" sz="2400" b="1" dirty="0">
                <a:solidFill>
                  <a:schemeClr val="tx1"/>
                </a:solidFill>
                <a:effectLst>
                  <a:outerShdw blurRad="38100" dist="38100" dir="2700000" algn="tl">
                    <a:srgbClr val="000000">
                      <a:alpha val="43137"/>
                    </a:srgbClr>
                  </a:outerShdw>
                </a:effectLst>
              </a:rPr>
              <a:t>PNH</a:t>
            </a:r>
            <a:r>
              <a:rPr lang="en-US" sz="2400" b="1" dirty="0">
                <a:solidFill>
                  <a:schemeClr val="tx1"/>
                </a:solidFill>
                <a:effectLst>
                  <a:outerShdw blurRad="38100" dist="38100" dir="2700000" algn="tl">
                    <a:srgbClr val="000000">
                      <a:alpha val="43137"/>
                    </a:srgbClr>
                  </a:outerShdw>
                </a:effectLst>
              </a:rPr>
              <a:t>)</a:t>
            </a:r>
            <a:endParaRPr lang="el-GR"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85658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9CC14299-CC05-4CAB-A956-2AAE1F054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35" y="695900"/>
            <a:ext cx="4500044" cy="4008822"/>
          </a:xfrm>
          <a:prstGeom prst="rect">
            <a:avLst/>
          </a:prstGeom>
        </p:spPr>
      </p:pic>
      <p:sp>
        <p:nvSpPr>
          <p:cNvPr id="7" name="TextBox 6">
            <a:extLst>
              <a:ext uri="{FF2B5EF4-FFF2-40B4-BE49-F238E27FC236}">
                <a16:creationId xmlns:a16="http://schemas.microsoft.com/office/drawing/2014/main" id="{EDAB8C3C-D934-452C-A371-2B3A5D160E70}"/>
              </a:ext>
            </a:extLst>
          </p:cNvPr>
          <p:cNvSpPr txBox="1"/>
          <p:nvPr/>
        </p:nvSpPr>
        <p:spPr>
          <a:xfrm>
            <a:off x="4678679" y="1457163"/>
            <a:ext cx="4128054" cy="1384995"/>
          </a:xfrm>
          <a:prstGeom prst="rect">
            <a:avLst/>
          </a:prstGeom>
          <a:solidFill>
            <a:schemeClr val="accent4">
              <a:lumMod val="60000"/>
              <a:lumOff val="40000"/>
            </a:schemeClr>
          </a:solidFill>
        </p:spPr>
        <p:txBody>
          <a:bodyPr wrap="square" rtlCol="0">
            <a:spAutoFit/>
          </a:bodyPr>
          <a:lstStyle/>
          <a:p>
            <a:pPr marL="285750" indent="-285750">
              <a:buFont typeface="Arial" panose="020B0604020202020204" pitchFamily="34" charset="0"/>
              <a:buChar char="•"/>
            </a:pPr>
            <a:r>
              <a:rPr lang="en-US" sz="1200" b="1" dirty="0"/>
              <a:t>DAF </a:t>
            </a:r>
            <a:r>
              <a:rPr lang="en-US" sz="1200" dirty="0"/>
              <a:t>(Decay Accelerating Factor) </a:t>
            </a:r>
            <a:r>
              <a:rPr lang="el-GR" sz="1200" dirty="0"/>
              <a:t>ή </a:t>
            </a:r>
            <a:r>
              <a:rPr lang="en-US" sz="1200" b="1" dirty="0"/>
              <a:t>CD55</a:t>
            </a:r>
            <a:r>
              <a:rPr lang="el-GR" sz="1200" b="1" dirty="0"/>
              <a:t>: </a:t>
            </a:r>
            <a:r>
              <a:rPr lang="el-GR" sz="1200" dirty="0"/>
              <a:t>αναστέλλει το σχηματισμό ή αποσταθεροποιεί τη </a:t>
            </a:r>
            <a:r>
              <a:rPr lang="en-US" sz="1200" dirty="0"/>
              <a:t>C3 convertase (C4b2a) </a:t>
            </a:r>
            <a:r>
              <a:rPr lang="el-GR" sz="1200" dirty="0"/>
              <a:t>και τη </a:t>
            </a:r>
            <a:r>
              <a:rPr lang="en-US" sz="1200" dirty="0"/>
              <a:t>C5 convertase</a:t>
            </a:r>
          </a:p>
          <a:p>
            <a:pPr marL="285750" indent="-285750">
              <a:buFont typeface="Arial" panose="020B0604020202020204" pitchFamily="34" charset="0"/>
              <a:buChar char="•"/>
            </a:pPr>
            <a:r>
              <a:rPr lang="en-US" sz="1200" b="1" dirty="0"/>
              <a:t>MIRL</a:t>
            </a:r>
            <a:r>
              <a:rPr lang="en-US" sz="1200" dirty="0"/>
              <a:t> (Membrane Inhibitor of Reactive Lysis) </a:t>
            </a:r>
            <a:r>
              <a:rPr lang="el-GR" sz="1200" dirty="0"/>
              <a:t>ή </a:t>
            </a:r>
            <a:r>
              <a:rPr lang="en-US" sz="1200" b="1" dirty="0"/>
              <a:t>CD59</a:t>
            </a:r>
            <a:r>
              <a:rPr lang="en-US" sz="1200" dirty="0"/>
              <a:t>: </a:t>
            </a:r>
            <a:r>
              <a:rPr lang="el-GR" sz="1200" dirty="0"/>
              <a:t>προστατεύει τη μεμβράνη από την επίθεση του </a:t>
            </a:r>
            <a:r>
              <a:rPr lang="en-US" sz="1200" dirty="0"/>
              <a:t>MAC (Membrane Attack Complex: C5-C9 complex) </a:t>
            </a:r>
            <a:r>
              <a:rPr lang="el-GR" sz="1200" dirty="0"/>
              <a:t>μέσω αναστολής συσσώρευσης του </a:t>
            </a:r>
            <a:r>
              <a:rPr lang="en-US" sz="1200" dirty="0"/>
              <a:t>C9</a:t>
            </a:r>
          </a:p>
        </p:txBody>
      </p:sp>
      <p:sp>
        <p:nvSpPr>
          <p:cNvPr id="8" name="TextBox 7">
            <a:extLst>
              <a:ext uri="{FF2B5EF4-FFF2-40B4-BE49-F238E27FC236}">
                <a16:creationId xmlns:a16="http://schemas.microsoft.com/office/drawing/2014/main" id="{6A3185E5-E70D-4AAA-8973-84C6F8B59377}"/>
              </a:ext>
            </a:extLst>
          </p:cNvPr>
          <p:cNvSpPr txBox="1"/>
          <p:nvPr/>
        </p:nvSpPr>
        <p:spPr>
          <a:xfrm>
            <a:off x="4837311" y="3362696"/>
            <a:ext cx="4128053" cy="1015663"/>
          </a:xfrm>
          <a:prstGeom prst="rect">
            <a:avLst/>
          </a:prstGeom>
          <a:noFill/>
          <a:ln>
            <a:solidFill>
              <a:schemeClr val="accent1"/>
            </a:solidFill>
          </a:ln>
        </p:spPr>
        <p:txBody>
          <a:bodyPr wrap="square" rtlCol="0">
            <a:spAutoFit/>
          </a:bodyPr>
          <a:lstStyle/>
          <a:p>
            <a:r>
              <a:rPr lang="el-GR" sz="1200" dirty="0"/>
              <a:t>Τα </a:t>
            </a:r>
            <a:r>
              <a:rPr lang="en-US" sz="1200" dirty="0"/>
              <a:t>CD55 </a:t>
            </a:r>
            <a:r>
              <a:rPr lang="el-GR" sz="1200" dirty="0"/>
              <a:t>και </a:t>
            </a:r>
            <a:r>
              <a:rPr lang="en-US" sz="1200" dirty="0"/>
              <a:t>CD59 </a:t>
            </a:r>
            <a:r>
              <a:rPr lang="el-GR" sz="1200" dirty="0"/>
              <a:t>εκφράζονται ευρέως σε όλα τα αιμοποιητικά κύτταρα</a:t>
            </a:r>
          </a:p>
          <a:p>
            <a:r>
              <a:rPr lang="el-GR" sz="1200" dirty="0"/>
              <a:t>Η </a:t>
            </a:r>
            <a:r>
              <a:rPr lang="el-GR" sz="1200" b="1" dirty="0"/>
              <a:t>έλλειψη ή η μειωμένη έκφραση </a:t>
            </a:r>
            <a:r>
              <a:rPr lang="el-GR" sz="1200" dirty="0"/>
              <a:t>των ανωτέρω πρωτεϊνών καθιστά τα </a:t>
            </a:r>
            <a:r>
              <a:rPr lang="el-GR" sz="1200" b="1" dirty="0"/>
              <a:t>αιμοποιητικά κύτταρα ευαίσθητα στη δράση του συμπληρώματος</a:t>
            </a:r>
          </a:p>
        </p:txBody>
      </p:sp>
      <p:sp>
        <p:nvSpPr>
          <p:cNvPr id="2" name="Υπότιτλος 7">
            <a:extLst>
              <a:ext uri="{FF2B5EF4-FFF2-40B4-BE49-F238E27FC236}">
                <a16:creationId xmlns:a16="http://schemas.microsoft.com/office/drawing/2014/main" id="{BCA7320F-B750-9E71-4301-E4502FACD64A}"/>
              </a:ext>
            </a:extLst>
          </p:cNvPr>
          <p:cNvSpPr txBox="1">
            <a:spLocks/>
          </p:cNvSpPr>
          <p:nvPr/>
        </p:nvSpPr>
        <p:spPr>
          <a:xfrm>
            <a:off x="653143" y="109411"/>
            <a:ext cx="7837714"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400" b="1" dirty="0">
                <a:solidFill>
                  <a:schemeClr val="tx1"/>
                </a:solidFill>
                <a:effectLst>
                  <a:outerShdw blurRad="38100" dist="38100" dir="2700000" algn="tl">
                    <a:srgbClr val="000000">
                      <a:alpha val="43137"/>
                    </a:srgbClr>
                  </a:outerShdw>
                </a:effectLst>
              </a:rPr>
              <a:t>Παροξυντική Νυχτερινή Αιμοσφαιρινουρία (</a:t>
            </a:r>
            <a:r>
              <a:rPr lang="fr-FR" sz="2400" b="1" dirty="0">
                <a:solidFill>
                  <a:schemeClr val="tx1"/>
                </a:solidFill>
                <a:effectLst>
                  <a:outerShdw blurRad="38100" dist="38100" dir="2700000" algn="tl">
                    <a:srgbClr val="000000">
                      <a:alpha val="43137"/>
                    </a:srgbClr>
                  </a:outerShdw>
                </a:effectLst>
              </a:rPr>
              <a:t>PNH</a:t>
            </a:r>
            <a:r>
              <a:rPr lang="en-US" sz="2400" b="1" dirty="0">
                <a:solidFill>
                  <a:schemeClr val="tx1"/>
                </a:solidFill>
                <a:effectLst>
                  <a:outerShdw blurRad="38100" dist="38100" dir="2700000" algn="tl">
                    <a:srgbClr val="000000">
                      <a:alpha val="43137"/>
                    </a:srgbClr>
                  </a:outerShdw>
                </a:effectLst>
              </a:rPr>
              <a:t>)</a:t>
            </a:r>
            <a:endParaRPr lang="el-GR"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513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Υπότιτλος 3">
            <a:extLst>
              <a:ext uri="{FF2B5EF4-FFF2-40B4-BE49-F238E27FC236}">
                <a16:creationId xmlns:a16="http://schemas.microsoft.com/office/drawing/2014/main" id="{9DA8A4DC-90A8-3C9A-D81F-BDB23FE20E61}"/>
              </a:ext>
            </a:extLst>
          </p:cNvPr>
          <p:cNvSpPr>
            <a:spLocks noGrp="1"/>
          </p:cNvSpPr>
          <p:nvPr>
            <p:ph type="subTitle" idx="1"/>
          </p:nvPr>
        </p:nvSpPr>
        <p:spPr>
          <a:xfrm>
            <a:off x="1071026" y="1407941"/>
            <a:ext cx="2222100" cy="1369500"/>
          </a:xfrm>
        </p:spPr>
        <p:txBody>
          <a:bodyPr/>
          <a:lstStyle/>
          <a:p>
            <a:pPr algn="l">
              <a:buSzPct val="100000"/>
              <a:buFont typeface="Arial" panose="020B0604020202020204" pitchFamily="34" charset="0"/>
              <a:buChar char="•"/>
            </a:pPr>
            <a:r>
              <a:rPr lang="el-GR" dirty="0"/>
              <a:t>Χρόνια </a:t>
            </a:r>
            <a:r>
              <a:rPr lang="el-GR" dirty="0" err="1"/>
              <a:t>Ενδαγγειακή</a:t>
            </a:r>
            <a:r>
              <a:rPr lang="el-GR" dirty="0"/>
              <a:t> Αιμόλυση</a:t>
            </a:r>
          </a:p>
        </p:txBody>
      </p:sp>
      <p:sp>
        <p:nvSpPr>
          <p:cNvPr id="5" name="Υπότιτλος 4">
            <a:extLst>
              <a:ext uri="{FF2B5EF4-FFF2-40B4-BE49-F238E27FC236}">
                <a16:creationId xmlns:a16="http://schemas.microsoft.com/office/drawing/2014/main" id="{B14809FE-5408-D977-248E-53C9FD6646B0}"/>
              </a:ext>
            </a:extLst>
          </p:cNvPr>
          <p:cNvSpPr>
            <a:spLocks noGrp="1"/>
          </p:cNvSpPr>
          <p:nvPr>
            <p:ph type="subTitle" idx="2"/>
          </p:nvPr>
        </p:nvSpPr>
        <p:spPr>
          <a:xfrm>
            <a:off x="3480836" y="1274619"/>
            <a:ext cx="2222100" cy="3436688"/>
          </a:xfrm>
        </p:spPr>
        <p:txBody>
          <a:bodyPr/>
          <a:lstStyle/>
          <a:p>
            <a:pPr marL="171450" indent="-171450" algn="l">
              <a:buSzPct val="100000"/>
              <a:buFont typeface="Arial" panose="020B0604020202020204" pitchFamily="34" charset="0"/>
              <a:buChar char="•"/>
            </a:pPr>
            <a:r>
              <a:rPr lang="el-GR" dirty="0"/>
              <a:t>Η πιο κοινή αιτία θνητότητας στην </a:t>
            </a:r>
            <a:r>
              <a:rPr lang="en-US" dirty="0"/>
              <a:t>PNH (40-67% </a:t>
            </a:r>
            <a:r>
              <a:rPr lang="el-GR" dirty="0"/>
              <a:t>των θανάτων)</a:t>
            </a:r>
          </a:p>
          <a:p>
            <a:pPr marL="171450" indent="-171450" algn="l">
              <a:buSzPct val="100000"/>
              <a:buFont typeface="Arial" panose="020B0604020202020204" pitchFamily="34" charset="0"/>
              <a:buChar char="•"/>
            </a:pPr>
            <a:r>
              <a:rPr lang="el-GR" dirty="0"/>
              <a:t>29-44% των ασθενών με </a:t>
            </a:r>
            <a:r>
              <a:rPr lang="en-US" dirty="0"/>
              <a:t>PNH: </a:t>
            </a:r>
            <a:r>
              <a:rPr lang="el-GR" dirty="0"/>
              <a:t>τουλάχιστον 1 </a:t>
            </a:r>
            <a:r>
              <a:rPr lang="el-GR" dirty="0" err="1"/>
              <a:t>θρομβωτικό</a:t>
            </a:r>
            <a:r>
              <a:rPr lang="el-GR" dirty="0"/>
              <a:t> γεγονός κατά την πορεία της νόσου του</a:t>
            </a:r>
          </a:p>
          <a:p>
            <a:pPr marL="171450" indent="-171450" algn="l">
              <a:buSzPct val="100000"/>
              <a:buFont typeface="Arial" panose="020B0604020202020204" pitchFamily="34" charset="0"/>
              <a:buChar char="•"/>
            </a:pPr>
            <a:r>
              <a:rPr lang="el-GR" dirty="0"/>
              <a:t>Στο 19% των ασθενών </a:t>
            </a:r>
            <a:r>
              <a:rPr lang="el-GR" dirty="0" err="1"/>
              <a:t>ενδοκοιλιακή</a:t>
            </a:r>
            <a:r>
              <a:rPr lang="el-GR" dirty="0"/>
              <a:t> θρόμβωση προηγείται της διάγνωσης της </a:t>
            </a:r>
            <a:r>
              <a:rPr lang="en-US" dirty="0"/>
              <a:t>PNH</a:t>
            </a:r>
            <a:endParaRPr lang="el-GR" dirty="0"/>
          </a:p>
          <a:p>
            <a:pPr marL="171450" indent="-171450" algn="l">
              <a:buSzPct val="100000"/>
              <a:buFont typeface="Arial" panose="020B0604020202020204" pitchFamily="34" charset="0"/>
              <a:buChar char="•"/>
            </a:pPr>
            <a:r>
              <a:rPr lang="el-GR" dirty="0"/>
              <a:t>Συχνές θρομβώσεις σε </a:t>
            </a:r>
            <a:r>
              <a:rPr lang="el-GR" b="1" dirty="0" err="1"/>
              <a:t>ενδοκοιλιακές</a:t>
            </a:r>
            <a:r>
              <a:rPr lang="el-GR" b="1" dirty="0"/>
              <a:t> και εγκεφαλικές φλέβες </a:t>
            </a:r>
            <a:r>
              <a:rPr lang="el-GR" dirty="0"/>
              <a:t>(</a:t>
            </a:r>
            <a:r>
              <a:rPr lang="en-US" dirty="0"/>
              <a:t>Budd-Chiari Syndrome: 7,5-25% </a:t>
            </a:r>
            <a:r>
              <a:rPr lang="el-GR" dirty="0"/>
              <a:t>των ασθενών με </a:t>
            </a:r>
            <a:r>
              <a:rPr lang="en-US" dirty="0"/>
              <a:t>PNH</a:t>
            </a:r>
            <a:r>
              <a:rPr lang="el-GR" dirty="0"/>
              <a:t>)</a:t>
            </a:r>
            <a:endParaRPr lang="en-US" dirty="0"/>
          </a:p>
          <a:p>
            <a:pPr marL="171450" indent="-171450" algn="l">
              <a:buSzPct val="100000"/>
              <a:buFont typeface="Arial" panose="020B0604020202020204" pitchFamily="34" charset="0"/>
              <a:buChar char="•"/>
            </a:pPr>
            <a:endParaRPr lang="en-US" dirty="0"/>
          </a:p>
          <a:p>
            <a:pPr algn="l">
              <a:buSzPct val="100000"/>
              <a:buFont typeface="Arial" panose="020B0604020202020204" pitchFamily="34" charset="0"/>
              <a:buChar char="•"/>
            </a:pPr>
            <a:endParaRPr lang="el-GR" dirty="0"/>
          </a:p>
        </p:txBody>
      </p:sp>
      <p:sp>
        <p:nvSpPr>
          <p:cNvPr id="6" name="Υπότιτλος 5">
            <a:extLst>
              <a:ext uri="{FF2B5EF4-FFF2-40B4-BE49-F238E27FC236}">
                <a16:creationId xmlns:a16="http://schemas.microsoft.com/office/drawing/2014/main" id="{ABCD56C5-4A85-5A1C-BC83-6456A2C8A22B}"/>
              </a:ext>
            </a:extLst>
          </p:cNvPr>
          <p:cNvSpPr>
            <a:spLocks noGrp="1"/>
          </p:cNvSpPr>
          <p:nvPr>
            <p:ph type="subTitle" idx="3"/>
          </p:nvPr>
        </p:nvSpPr>
        <p:spPr>
          <a:xfrm>
            <a:off x="5850874" y="1372081"/>
            <a:ext cx="2222100" cy="2399337"/>
          </a:xfrm>
        </p:spPr>
        <p:txBody>
          <a:bodyPr/>
          <a:lstStyle/>
          <a:p>
            <a:pPr algn="l">
              <a:buSzPct val="100000"/>
              <a:buFont typeface="Arial" panose="020B0604020202020204" pitchFamily="34" charset="0"/>
              <a:buChar char="•"/>
            </a:pPr>
            <a:r>
              <a:rPr lang="el-GR" dirty="0"/>
              <a:t>Κυτταροπενίες από ήπιες έως σοβαρές</a:t>
            </a:r>
          </a:p>
          <a:p>
            <a:pPr algn="l">
              <a:buSzPct val="100000"/>
              <a:buFont typeface="Arial" panose="020B0604020202020204" pitchFamily="34" charset="0"/>
              <a:buChar char="•"/>
            </a:pPr>
            <a:r>
              <a:rPr lang="el-GR" dirty="0"/>
              <a:t>Αναιμία (88-94%), </a:t>
            </a:r>
            <a:r>
              <a:rPr lang="el-GR" dirty="0" err="1"/>
              <a:t>λευκοπενία</a:t>
            </a:r>
            <a:r>
              <a:rPr lang="el-GR" dirty="0"/>
              <a:t> (41-72%), </a:t>
            </a:r>
            <a:r>
              <a:rPr lang="el-GR" b="1" dirty="0"/>
              <a:t>θρομβοπενία (51-80%)</a:t>
            </a:r>
          </a:p>
          <a:p>
            <a:pPr algn="l">
              <a:buSzPct val="100000"/>
              <a:buFont typeface="Arial" panose="020B0604020202020204" pitchFamily="34" charset="0"/>
              <a:buChar char="•"/>
            </a:pPr>
            <a:r>
              <a:rPr lang="el-GR" dirty="0"/>
              <a:t>Μερικοί ασθενείς αναπτύσσουν αληθή απλαστική αναιμία κατά την πορεία της νόσου</a:t>
            </a:r>
            <a:endParaRPr lang="en-US" dirty="0"/>
          </a:p>
          <a:p>
            <a:pPr algn="l">
              <a:buSzPct val="100000"/>
              <a:buFont typeface="Arial" panose="020B0604020202020204" pitchFamily="34" charset="0"/>
              <a:buChar char="•"/>
            </a:pPr>
            <a:endParaRPr lang="el-GR" b="1" dirty="0"/>
          </a:p>
          <a:p>
            <a:pPr algn="l">
              <a:buSzPct val="100000"/>
              <a:buFont typeface="Arial" panose="020B0604020202020204" pitchFamily="34" charset="0"/>
              <a:buChar char="•"/>
            </a:pPr>
            <a:endParaRPr lang="en-US" dirty="0"/>
          </a:p>
          <a:p>
            <a:pPr>
              <a:buSzPct val="100000"/>
              <a:buFont typeface="Arial" panose="020B0604020202020204" pitchFamily="34" charset="0"/>
              <a:buChar char="•"/>
            </a:pPr>
            <a:endParaRPr lang="el-GR" dirty="0"/>
          </a:p>
        </p:txBody>
      </p:sp>
      <p:sp>
        <p:nvSpPr>
          <p:cNvPr id="7" name="Τίτλος 6">
            <a:extLst>
              <a:ext uri="{FF2B5EF4-FFF2-40B4-BE49-F238E27FC236}">
                <a16:creationId xmlns:a16="http://schemas.microsoft.com/office/drawing/2014/main" id="{0F3964A7-0505-A570-6A3B-BAF246928A8E}"/>
              </a:ext>
            </a:extLst>
          </p:cNvPr>
          <p:cNvSpPr>
            <a:spLocks noGrp="1"/>
          </p:cNvSpPr>
          <p:nvPr>
            <p:ph type="title" idx="4"/>
          </p:nvPr>
        </p:nvSpPr>
        <p:spPr>
          <a:xfrm>
            <a:off x="1238053" y="908919"/>
            <a:ext cx="2220000" cy="365700"/>
          </a:xfrm>
        </p:spPr>
        <p:txBody>
          <a:bodyPr/>
          <a:lstStyle/>
          <a:p>
            <a:r>
              <a:rPr lang="el-GR" dirty="0"/>
              <a:t>Αιμολυτική Αναιμία</a:t>
            </a:r>
          </a:p>
        </p:txBody>
      </p:sp>
      <p:sp>
        <p:nvSpPr>
          <p:cNvPr id="8" name="Τίτλος 7">
            <a:extLst>
              <a:ext uri="{FF2B5EF4-FFF2-40B4-BE49-F238E27FC236}">
                <a16:creationId xmlns:a16="http://schemas.microsoft.com/office/drawing/2014/main" id="{C9363093-0B53-08AF-4E71-731CD90384FD}"/>
              </a:ext>
            </a:extLst>
          </p:cNvPr>
          <p:cNvSpPr>
            <a:spLocks noGrp="1"/>
          </p:cNvSpPr>
          <p:nvPr>
            <p:ph type="title" idx="5"/>
          </p:nvPr>
        </p:nvSpPr>
        <p:spPr>
          <a:xfrm>
            <a:off x="3460153" y="908919"/>
            <a:ext cx="2220000" cy="365700"/>
          </a:xfrm>
        </p:spPr>
        <p:txBody>
          <a:bodyPr/>
          <a:lstStyle/>
          <a:p>
            <a:r>
              <a:rPr lang="el-GR" dirty="0"/>
              <a:t>Θρομβώσεις</a:t>
            </a:r>
          </a:p>
        </p:txBody>
      </p:sp>
      <p:sp>
        <p:nvSpPr>
          <p:cNvPr id="9" name="Τίτλος 8">
            <a:extLst>
              <a:ext uri="{FF2B5EF4-FFF2-40B4-BE49-F238E27FC236}">
                <a16:creationId xmlns:a16="http://schemas.microsoft.com/office/drawing/2014/main" id="{320AA9C8-3A88-7824-8AFB-64920445FABB}"/>
              </a:ext>
            </a:extLst>
          </p:cNvPr>
          <p:cNvSpPr>
            <a:spLocks noGrp="1"/>
          </p:cNvSpPr>
          <p:nvPr>
            <p:ph type="title" idx="6"/>
          </p:nvPr>
        </p:nvSpPr>
        <p:spPr>
          <a:xfrm>
            <a:off x="5890646" y="908919"/>
            <a:ext cx="2220000" cy="365700"/>
          </a:xfrm>
        </p:spPr>
        <p:txBody>
          <a:bodyPr/>
          <a:lstStyle/>
          <a:p>
            <a:r>
              <a:rPr lang="el-GR" dirty="0"/>
              <a:t>Μυελική Ανεπάρκεια</a:t>
            </a:r>
          </a:p>
        </p:txBody>
      </p:sp>
      <p:sp>
        <p:nvSpPr>
          <p:cNvPr id="10" name="Υπότιτλος 7">
            <a:extLst>
              <a:ext uri="{FF2B5EF4-FFF2-40B4-BE49-F238E27FC236}">
                <a16:creationId xmlns:a16="http://schemas.microsoft.com/office/drawing/2014/main" id="{1FE69531-D656-1A9C-3D18-EE43A56204FA}"/>
              </a:ext>
            </a:extLst>
          </p:cNvPr>
          <p:cNvSpPr txBox="1">
            <a:spLocks/>
          </p:cNvSpPr>
          <p:nvPr/>
        </p:nvSpPr>
        <p:spPr>
          <a:xfrm>
            <a:off x="925286" y="212036"/>
            <a:ext cx="8643257"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400" b="1" dirty="0">
                <a:solidFill>
                  <a:schemeClr val="tx1"/>
                </a:solidFill>
                <a:effectLst>
                  <a:outerShdw blurRad="38100" dist="38100" dir="2700000" algn="tl">
                    <a:srgbClr val="000000">
                      <a:alpha val="43137"/>
                    </a:srgbClr>
                  </a:outerShdw>
                </a:effectLst>
              </a:rPr>
              <a:t>Παροξυντική Νυχτερινή Αιμοσφαιρινουρία (</a:t>
            </a:r>
            <a:r>
              <a:rPr lang="fr-FR" sz="2400" b="1" dirty="0">
                <a:solidFill>
                  <a:schemeClr val="tx1"/>
                </a:solidFill>
                <a:effectLst>
                  <a:outerShdw blurRad="38100" dist="38100" dir="2700000" algn="tl">
                    <a:srgbClr val="000000">
                      <a:alpha val="43137"/>
                    </a:srgbClr>
                  </a:outerShdw>
                </a:effectLst>
              </a:rPr>
              <a:t>PNH</a:t>
            </a:r>
            <a:r>
              <a:rPr lang="en-US" sz="2400" b="1" dirty="0">
                <a:solidFill>
                  <a:schemeClr val="tx1"/>
                </a:solidFill>
                <a:effectLst>
                  <a:outerShdw blurRad="38100" dist="38100" dir="2700000" algn="tl">
                    <a:srgbClr val="000000">
                      <a:alpha val="43137"/>
                    </a:srgbClr>
                  </a:outerShdw>
                </a:effectLst>
              </a:rPr>
              <a:t>)</a:t>
            </a:r>
            <a:endParaRPr lang="el-GR"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03539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8"/>
          <p:cNvSpPr txBox="1">
            <a:spLocks noGrp="1"/>
          </p:cNvSpPr>
          <p:nvPr>
            <p:ph type="title" idx="4294967295"/>
          </p:nvPr>
        </p:nvSpPr>
        <p:spPr>
          <a:xfrm>
            <a:off x="1607820" y="258501"/>
            <a:ext cx="5140325" cy="51276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sz="2400" dirty="0"/>
              <a:t>Δικτυοερυθροκύτταρα</a:t>
            </a:r>
            <a:endParaRPr sz="2400" dirty="0"/>
          </a:p>
        </p:txBody>
      </p:sp>
      <p:sp>
        <p:nvSpPr>
          <p:cNvPr id="2" name="TextBox 1">
            <a:extLst>
              <a:ext uri="{FF2B5EF4-FFF2-40B4-BE49-F238E27FC236}">
                <a16:creationId xmlns:a16="http://schemas.microsoft.com/office/drawing/2014/main" id="{AF082B9F-C3C1-48E7-9BEC-28F46C0DF9ED}"/>
              </a:ext>
            </a:extLst>
          </p:cNvPr>
          <p:cNvSpPr txBox="1"/>
          <p:nvPr/>
        </p:nvSpPr>
        <p:spPr>
          <a:xfrm>
            <a:off x="521232" y="711312"/>
            <a:ext cx="4415050" cy="2845560"/>
          </a:xfrm>
          <a:prstGeom prst="rect">
            <a:avLst/>
          </a:prstGeom>
          <a:noFill/>
        </p:spPr>
        <p:txBody>
          <a:bodyPr wrap="square" rtlCol="0">
            <a:spAutoFit/>
          </a:bodyPr>
          <a:lstStyle/>
          <a:p>
            <a:pPr marL="285750" indent="-285750">
              <a:buFont typeface="Arial" panose="020B0604020202020204" pitchFamily="34" charset="0"/>
              <a:buChar char="•"/>
            </a:pPr>
            <a:endParaRPr lang="el-GR" dirty="0">
              <a:solidFill>
                <a:schemeClr val="dk1"/>
              </a:solidFill>
              <a:cs typeface="Teko Light"/>
              <a:sym typeface="Hind Vadodara Light"/>
            </a:endParaRPr>
          </a:p>
          <a:p>
            <a:pPr marL="285750" indent="-285750">
              <a:spcBef>
                <a:spcPts val="1600"/>
              </a:spcBef>
              <a:buClr>
                <a:srgbClr val="434343"/>
              </a:buClr>
              <a:buSzPts val="1200"/>
              <a:buFont typeface="Arial" panose="020B0604020202020204" pitchFamily="34" charset="0"/>
              <a:buChar char="•"/>
            </a:pPr>
            <a:r>
              <a:rPr lang="en-US" sz="1200" dirty="0">
                <a:solidFill>
                  <a:schemeClr val="dk1"/>
                </a:solidFill>
                <a:cs typeface="Teko Light"/>
                <a:sym typeface="Hind Vadodara Light"/>
              </a:rPr>
              <a:t>To </a:t>
            </a:r>
            <a:r>
              <a:rPr lang="el-GR" sz="1200" dirty="0">
                <a:solidFill>
                  <a:schemeClr val="dk1"/>
                </a:solidFill>
                <a:cs typeface="Teko Light"/>
                <a:sym typeface="Hind Vadodara Light"/>
              </a:rPr>
              <a:t>δικτυοερυθροκύτταρο (ΔΕΚ) δεν έχει πυρήνα διατηρεί ωστόσο τα </a:t>
            </a:r>
            <a:r>
              <a:rPr lang="el-GR" sz="1200" dirty="0" err="1">
                <a:solidFill>
                  <a:schemeClr val="dk1"/>
                </a:solidFill>
                <a:cs typeface="Teko Light"/>
                <a:sym typeface="Hind Vadodara Light"/>
              </a:rPr>
              <a:t>ριβοσώματά</a:t>
            </a:r>
            <a:r>
              <a:rPr lang="el-GR" sz="1200" dirty="0">
                <a:solidFill>
                  <a:schemeClr val="dk1"/>
                </a:solidFill>
                <a:cs typeface="Teko Light"/>
                <a:sym typeface="Hind Vadodara Light"/>
              </a:rPr>
              <a:t> του. Τα ριβοσώματα βάφονται με ειδικές χρώσεις και επιτρέπουν την ταυτοποίηση των ΔΕΚ.</a:t>
            </a:r>
          </a:p>
          <a:p>
            <a:pPr marL="285750" indent="-285750">
              <a:spcBef>
                <a:spcPts val="1600"/>
              </a:spcBef>
              <a:buClr>
                <a:srgbClr val="434343"/>
              </a:buClr>
              <a:buSzPts val="1200"/>
              <a:buFont typeface="Arial" panose="020B0604020202020204" pitchFamily="34" charset="0"/>
              <a:buChar char="•"/>
            </a:pPr>
            <a:r>
              <a:rPr lang="el-GR" sz="1200" dirty="0">
                <a:solidFill>
                  <a:schemeClr val="dk1"/>
                </a:solidFill>
                <a:cs typeface="Teko Light"/>
              </a:rPr>
              <a:t>Τα ΔΕΚ είναι μεγαλύτερα σε μέγεθος από τα ώριμα ερυθρά. Σε καταστάσεις που αυξάνονται τα ΔΕΚ παρατηρείται στη γενική αίματος αύξηση του </a:t>
            </a:r>
            <a:r>
              <a:rPr lang="en-US" sz="1200" dirty="0">
                <a:solidFill>
                  <a:schemeClr val="dk1"/>
                </a:solidFill>
                <a:cs typeface="Teko Light"/>
              </a:rPr>
              <a:t>MCV.</a:t>
            </a:r>
          </a:p>
          <a:p>
            <a:pPr marL="285750" indent="-285750">
              <a:spcBef>
                <a:spcPts val="1600"/>
              </a:spcBef>
              <a:buClr>
                <a:srgbClr val="434343"/>
              </a:buClr>
              <a:buSzPts val="1200"/>
              <a:buFont typeface="Arial" panose="020B0604020202020204" pitchFamily="34" charset="0"/>
              <a:buChar char="•"/>
            </a:pPr>
            <a:r>
              <a:rPr lang="el-GR" sz="1200" b="1" dirty="0">
                <a:solidFill>
                  <a:schemeClr val="dk1"/>
                </a:solidFill>
                <a:cs typeface="Teko Light"/>
              </a:rPr>
              <a:t>Ο αριθμός των ΔΕΚ στην περιφέρεια αποτελεί δείκτη της παραγωγικής ικανότητας του μυελού σε περιπτώσεις αναιμίας</a:t>
            </a:r>
            <a:endParaRPr lang="en-US" sz="1200" b="1" dirty="0">
              <a:solidFill>
                <a:schemeClr val="dk1"/>
              </a:solidFill>
              <a:cs typeface="Teko Light"/>
            </a:endParaRPr>
          </a:p>
        </p:txBody>
      </p:sp>
      <p:pic>
        <p:nvPicPr>
          <p:cNvPr id="4" name="Εικόνα 3">
            <a:extLst>
              <a:ext uri="{FF2B5EF4-FFF2-40B4-BE49-F238E27FC236}">
                <a16:creationId xmlns:a16="http://schemas.microsoft.com/office/drawing/2014/main" id="{DB9C5A57-1107-401F-BA84-7661DF75E9EC}"/>
              </a:ext>
            </a:extLst>
          </p:cNvPr>
          <p:cNvPicPr>
            <a:picLocks noChangeAspect="1"/>
          </p:cNvPicPr>
          <p:nvPr/>
        </p:nvPicPr>
        <p:blipFill>
          <a:blip r:embed="rId3"/>
          <a:stretch>
            <a:fillRect/>
          </a:stretch>
        </p:blipFill>
        <p:spPr>
          <a:xfrm>
            <a:off x="5298198" y="1065635"/>
            <a:ext cx="3170238" cy="2374618"/>
          </a:xfrm>
          <a:prstGeom prst="rect">
            <a:avLst/>
          </a:prstGeom>
        </p:spPr>
      </p:pic>
      <p:sp>
        <p:nvSpPr>
          <p:cNvPr id="6" name="TextBox 5">
            <a:extLst>
              <a:ext uri="{FF2B5EF4-FFF2-40B4-BE49-F238E27FC236}">
                <a16:creationId xmlns:a16="http://schemas.microsoft.com/office/drawing/2014/main" id="{5F88A443-A176-B497-FEC7-DDBFCACFCDE1}"/>
              </a:ext>
            </a:extLst>
          </p:cNvPr>
          <p:cNvSpPr txBox="1"/>
          <p:nvPr/>
        </p:nvSpPr>
        <p:spPr>
          <a:xfrm>
            <a:off x="1958944" y="4009683"/>
            <a:ext cx="5226111" cy="461665"/>
          </a:xfrm>
          <a:prstGeom prst="rect">
            <a:avLst/>
          </a:prstGeom>
          <a:noFill/>
          <a:ln>
            <a:solidFill>
              <a:schemeClr val="tx1"/>
            </a:solidFill>
          </a:ln>
        </p:spPr>
        <p:txBody>
          <a:bodyPr wrap="none" rtlCol="0">
            <a:spAutoFit/>
          </a:bodyPr>
          <a:lstStyle/>
          <a:p>
            <a:pPr marL="285750" indent="-285750">
              <a:buFont typeface="Arial" panose="020B0604020202020204" pitchFamily="34" charset="0"/>
              <a:buChar char="•"/>
            </a:pPr>
            <a:r>
              <a:rPr lang="el-GR" sz="1200" dirty="0">
                <a:solidFill>
                  <a:schemeClr val="dk1"/>
                </a:solidFill>
                <a:cs typeface="Teko Light"/>
              </a:rPr>
              <a:t>Ποσοστό ΔΕΚ = 0.5-1.5% (όταν </a:t>
            </a:r>
            <a:r>
              <a:rPr lang="fr-FR" sz="1200" dirty="0" err="1">
                <a:solidFill>
                  <a:schemeClr val="dk1"/>
                </a:solidFill>
                <a:cs typeface="Teko Light"/>
              </a:rPr>
              <a:t>Hb</a:t>
            </a:r>
            <a:r>
              <a:rPr lang="fr-FR" sz="1200" dirty="0">
                <a:solidFill>
                  <a:schemeClr val="dk1"/>
                </a:solidFill>
                <a:cs typeface="Teko Light"/>
              </a:rPr>
              <a:t> </a:t>
            </a:r>
            <a:r>
              <a:rPr lang="el-GR" sz="1200" dirty="0">
                <a:solidFill>
                  <a:schemeClr val="dk1"/>
                </a:solidFill>
                <a:cs typeface="Teko Light"/>
              </a:rPr>
              <a:t>φυσιολογική)</a:t>
            </a:r>
          </a:p>
          <a:p>
            <a:pPr marL="285750" indent="-285750">
              <a:buFont typeface="Arial" panose="020B0604020202020204" pitchFamily="34" charset="0"/>
              <a:buChar char="•"/>
            </a:pPr>
            <a:r>
              <a:rPr lang="el-GR" sz="1200" dirty="0">
                <a:solidFill>
                  <a:schemeClr val="dk1"/>
                </a:solidFill>
                <a:cs typeface="Teko Light"/>
              </a:rPr>
              <a:t>Απόλυτος αριθμός ΔΕΚ = ΔΕΚ% </a:t>
            </a:r>
            <a:r>
              <a:rPr lang="fr-FR" sz="1200" dirty="0">
                <a:solidFill>
                  <a:schemeClr val="dk1"/>
                </a:solidFill>
                <a:cs typeface="Teko Light"/>
              </a:rPr>
              <a:t>x RBC count </a:t>
            </a:r>
            <a:r>
              <a:rPr lang="en-US" sz="1200" dirty="0">
                <a:solidFill>
                  <a:schemeClr val="dk1"/>
                </a:solidFill>
                <a:cs typeface="Teko Light"/>
              </a:rPr>
              <a:t>– </a:t>
            </a:r>
            <a:r>
              <a:rPr lang="el-GR" sz="1200" dirty="0" err="1">
                <a:solidFill>
                  <a:schemeClr val="dk1"/>
                </a:solidFill>
                <a:cs typeface="Teko Light"/>
              </a:rPr>
              <a:t>φ.τ</a:t>
            </a:r>
            <a:r>
              <a:rPr lang="el-GR" sz="1200" dirty="0">
                <a:solidFill>
                  <a:schemeClr val="dk1"/>
                </a:solidFill>
                <a:cs typeface="Teko Light"/>
              </a:rPr>
              <a:t>. 25.000-75.000/μ</a:t>
            </a:r>
            <a:r>
              <a:rPr lang="fr-FR" sz="1200" dirty="0">
                <a:solidFill>
                  <a:schemeClr val="dk1"/>
                </a:solidFill>
                <a:cs typeface="Teko Light"/>
              </a:rPr>
              <a:t>l</a:t>
            </a:r>
            <a:endParaRPr lang="el-GR" sz="1200" dirty="0">
              <a:solidFill>
                <a:schemeClr val="dk1"/>
              </a:solidFill>
              <a:cs typeface="Teko Light"/>
            </a:endParaRPr>
          </a:p>
        </p:txBody>
      </p:sp>
    </p:spTree>
    <p:extLst>
      <p:ext uri="{BB962C8B-B14F-4D97-AF65-F5344CB8AC3E}">
        <p14:creationId xmlns:p14="http://schemas.microsoft.com/office/powerpoint/2010/main" val="3195196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2E1F1802-9934-B553-1878-7621471861F4}"/>
              </a:ext>
            </a:extLst>
          </p:cNvPr>
          <p:cNvPicPr>
            <a:picLocks noChangeAspect="1"/>
          </p:cNvPicPr>
          <p:nvPr/>
        </p:nvPicPr>
        <p:blipFill>
          <a:blip r:embed="rId2"/>
          <a:stretch>
            <a:fillRect/>
          </a:stretch>
        </p:blipFill>
        <p:spPr>
          <a:xfrm>
            <a:off x="2454200" y="367393"/>
            <a:ext cx="4664704" cy="4408714"/>
          </a:xfrm>
          <a:prstGeom prst="rect">
            <a:avLst/>
          </a:prstGeom>
        </p:spPr>
      </p:pic>
    </p:spTree>
    <p:extLst>
      <p:ext uri="{BB962C8B-B14F-4D97-AF65-F5344CB8AC3E}">
        <p14:creationId xmlns:p14="http://schemas.microsoft.com/office/powerpoint/2010/main" val="1177081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1F3F042-0847-469D-85E6-52E993C85C68}"/>
              </a:ext>
            </a:extLst>
          </p:cNvPr>
          <p:cNvPicPr>
            <a:picLocks noChangeAspect="1"/>
          </p:cNvPicPr>
          <p:nvPr/>
        </p:nvPicPr>
        <p:blipFill>
          <a:blip r:embed="rId2"/>
          <a:stretch>
            <a:fillRect/>
          </a:stretch>
        </p:blipFill>
        <p:spPr>
          <a:xfrm>
            <a:off x="1585502" y="950738"/>
            <a:ext cx="5972995" cy="3829513"/>
          </a:xfrm>
          <a:prstGeom prst="rect">
            <a:avLst/>
          </a:prstGeom>
        </p:spPr>
      </p:pic>
      <p:sp>
        <p:nvSpPr>
          <p:cNvPr id="5" name="Υπότιτλος 7">
            <a:extLst>
              <a:ext uri="{FF2B5EF4-FFF2-40B4-BE49-F238E27FC236}">
                <a16:creationId xmlns:a16="http://schemas.microsoft.com/office/drawing/2014/main" id="{F6206A24-BDEA-1AE1-4A7E-D5E8A69FA94B}"/>
              </a:ext>
            </a:extLst>
          </p:cNvPr>
          <p:cNvSpPr txBox="1">
            <a:spLocks/>
          </p:cNvSpPr>
          <p:nvPr/>
        </p:nvSpPr>
        <p:spPr>
          <a:xfrm>
            <a:off x="794657" y="185058"/>
            <a:ext cx="7358742" cy="5878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buSzPct val="100000"/>
            </a:pPr>
            <a:r>
              <a:rPr lang="el-GR" sz="2800" b="1" dirty="0">
                <a:solidFill>
                  <a:schemeClr val="tx1"/>
                </a:solidFill>
                <a:effectLst>
                  <a:outerShdw blurRad="38100" dist="38100" dir="2700000" algn="tl">
                    <a:srgbClr val="000000">
                      <a:alpha val="43137"/>
                    </a:srgbClr>
                  </a:outerShdw>
                </a:effectLst>
              </a:rPr>
              <a:t>Επιπλοκές της χρόνιας αιμόλυσης</a:t>
            </a:r>
          </a:p>
        </p:txBody>
      </p:sp>
    </p:spTree>
    <p:extLst>
      <p:ext uri="{BB962C8B-B14F-4D97-AF65-F5344CB8AC3E}">
        <p14:creationId xmlns:p14="http://schemas.microsoft.com/office/powerpoint/2010/main" val="3655247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στιγμιότυπο οθόνης&#10;&#10;Περιγραφή που δημιουργήθηκε αυτόματα">
            <a:extLst>
              <a:ext uri="{FF2B5EF4-FFF2-40B4-BE49-F238E27FC236}">
                <a16:creationId xmlns:a16="http://schemas.microsoft.com/office/drawing/2014/main" id="{D09A2434-0BE1-DDA5-6AFE-305315724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247" y="522419"/>
            <a:ext cx="7217506" cy="4098661"/>
          </a:xfrm>
          <a:prstGeom prst="rect">
            <a:avLst/>
          </a:prstGeom>
        </p:spPr>
      </p:pic>
    </p:spTree>
    <p:extLst>
      <p:ext uri="{BB962C8B-B14F-4D97-AF65-F5344CB8AC3E}">
        <p14:creationId xmlns:p14="http://schemas.microsoft.com/office/powerpoint/2010/main" val="49967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C73EE2-D9A2-FAB9-6075-2D2005541A82}"/>
              </a:ext>
            </a:extLst>
          </p:cNvPr>
          <p:cNvSpPr>
            <a:spLocks noGrp="1"/>
          </p:cNvSpPr>
          <p:nvPr>
            <p:ph type="title"/>
          </p:nvPr>
        </p:nvSpPr>
        <p:spPr/>
        <p:txBody>
          <a:bodyPr/>
          <a:lstStyle/>
          <a:p>
            <a:r>
              <a:rPr lang="el-GR" sz="2400" dirty="0"/>
              <a:t>ΑΙΜΟΛΥΤΙΚΗ ΑΝΑΙΜΙΑ – ΔΙΕΡΕΥΝΗΣΗ ΑΙΤΙΟΥ</a:t>
            </a:r>
          </a:p>
        </p:txBody>
      </p:sp>
      <p:sp>
        <p:nvSpPr>
          <p:cNvPr id="3" name="Υπότιτλος 2">
            <a:extLst>
              <a:ext uri="{FF2B5EF4-FFF2-40B4-BE49-F238E27FC236}">
                <a16:creationId xmlns:a16="http://schemas.microsoft.com/office/drawing/2014/main" id="{5DF3D800-696C-BCEE-EDB5-4FBDF6A8A58A}"/>
              </a:ext>
            </a:extLst>
          </p:cNvPr>
          <p:cNvSpPr>
            <a:spLocks noGrp="1"/>
          </p:cNvSpPr>
          <p:nvPr>
            <p:ph type="subTitle" idx="1"/>
          </p:nvPr>
        </p:nvSpPr>
        <p:spPr>
          <a:xfrm>
            <a:off x="1467102" y="1093046"/>
            <a:ext cx="2222100" cy="548700"/>
          </a:xfrm>
          <a:ln>
            <a:solidFill>
              <a:schemeClr val="tx1"/>
            </a:solidFill>
          </a:ln>
        </p:spPr>
        <p:txBody>
          <a:bodyPr/>
          <a:lstStyle/>
          <a:p>
            <a:pPr algn="l">
              <a:buSzPct val="100000"/>
              <a:buFont typeface="Arial" panose="020B0604020202020204" pitchFamily="34" charset="0"/>
              <a:buChar char="•"/>
            </a:pPr>
            <a:r>
              <a:rPr lang="el-GR" dirty="0"/>
              <a:t>Ιστορικό</a:t>
            </a:r>
          </a:p>
          <a:p>
            <a:pPr algn="l">
              <a:buSzPct val="100000"/>
              <a:buFont typeface="Arial" panose="020B0604020202020204" pitchFamily="34" charset="0"/>
              <a:buChar char="•"/>
            </a:pPr>
            <a:r>
              <a:rPr lang="el-GR" dirty="0"/>
              <a:t>Κλινική εξέταση</a:t>
            </a:r>
          </a:p>
        </p:txBody>
      </p:sp>
      <p:sp>
        <p:nvSpPr>
          <p:cNvPr id="4" name="Υπότιτλος 3">
            <a:extLst>
              <a:ext uri="{FF2B5EF4-FFF2-40B4-BE49-F238E27FC236}">
                <a16:creationId xmlns:a16="http://schemas.microsoft.com/office/drawing/2014/main" id="{45D58126-2A8B-CEA1-22F1-B0B5340EBA06}"/>
              </a:ext>
            </a:extLst>
          </p:cNvPr>
          <p:cNvSpPr>
            <a:spLocks noGrp="1"/>
          </p:cNvSpPr>
          <p:nvPr>
            <p:ph type="subTitle" idx="2"/>
          </p:nvPr>
        </p:nvSpPr>
        <p:spPr>
          <a:xfrm>
            <a:off x="1467102" y="1820332"/>
            <a:ext cx="2533398" cy="548700"/>
          </a:xfrm>
          <a:ln>
            <a:solidFill>
              <a:schemeClr val="tx1"/>
            </a:solidFill>
          </a:ln>
        </p:spPr>
        <p:txBody>
          <a:bodyPr/>
          <a:lstStyle/>
          <a:p>
            <a:pPr algn="l">
              <a:buSzPct val="100000"/>
              <a:buFont typeface="Arial" panose="020B0604020202020204" pitchFamily="34" charset="0"/>
              <a:buChar char="•"/>
            </a:pPr>
            <a:r>
              <a:rPr lang="el-GR" dirty="0"/>
              <a:t>Ερυθροκυτταρικοί δείκτες</a:t>
            </a:r>
          </a:p>
          <a:p>
            <a:pPr algn="l">
              <a:buSzPct val="100000"/>
              <a:buFont typeface="Arial" panose="020B0604020202020204" pitchFamily="34" charset="0"/>
              <a:buChar char="•"/>
            </a:pPr>
            <a:r>
              <a:rPr lang="el-GR" dirty="0"/>
              <a:t>Αντίδραση </a:t>
            </a:r>
            <a:r>
              <a:rPr lang="fr-FR" dirty="0"/>
              <a:t>Coo</a:t>
            </a:r>
            <a:r>
              <a:rPr lang="en-US" dirty="0" err="1"/>
              <a:t>mbs</a:t>
            </a:r>
            <a:endParaRPr lang="el-GR" dirty="0"/>
          </a:p>
        </p:txBody>
      </p:sp>
      <p:sp>
        <p:nvSpPr>
          <p:cNvPr id="5" name="Υπότιτλος 4">
            <a:extLst>
              <a:ext uri="{FF2B5EF4-FFF2-40B4-BE49-F238E27FC236}">
                <a16:creationId xmlns:a16="http://schemas.microsoft.com/office/drawing/2014/main" id="{89DCD410-BB50-7322-8098-60A8DA951075}"/>
              </a:ext>
            </a:extLst>
          </p:cNvPr>
          <p:cNvSpPr>
            <a:spLocks noGrp="1"/>
          </p:cNvSpPr>
          <p:nvPr>
            <p:ph type="subTitle" idx="3"/>
          </p:nvPr>
        </p:nvSpPr>
        <p:spPr>
          <a:xfrm>
            <a:off x="1467102" y="2571750"/>
            <a:ext cx="4301238" cy="1992630"/>
          </a:xfrm>
          <a:ln>
            <a:solidFill>
              <a:schemeClr val="tx1"/>
            </a:solidFill>
          </a:ln>
        </p:spPr>
        <p:txBody>
          <a:bodyPr/>
          <a:lstStyle/>
          <a:p>
            <a:pPr marL="152400" indent="0" algn="l">
              <a:buSzPct val="100000"/>
            </a:pPr>
            <a:r>
              <a:rPr lang="el-GR" dirty="0"/>
              <a:t>Ειδικός έλεγχος</a:t>
            </a:r>
            <a:endParaRPr lang="en-US" dirty="0"/>
          </a:p>
          <a:p>
            <a:pPr algn="l">
              <a:buSzPct val="100000"/>
              <a:buFont typeface="Arial" panose="020B0604020202020204" pitchFamily="34" charset="0"/>
              <a:buChar char="•"/>
            </a:pPr>
            <a:r>
              <a:rPr lang="el-GR" dirty="0"/>
              <a:t>Άμεση και Έμμεση </a:t>
            </a:r>
            <a:r>
              <a:rPr lang="fr-FR" dirty="0"/>
              <a:t>Coo</a:t>
            </a:r>
            <a:r>
              <a:rPr lang="en-US" dirty="0" err="1"/>
              <a:t>mbs</a:t>
            </a:r>
            <a:endParaRPr lang="en-US" dirty="0"/>
          </a:p>
          <a:p>
            <a:pPr algn="l">
              <a:buSzPct val="100000"/>
              <a:buFont typeface="Arial" panose="020B0604020202020204" pitchFamily="34" charset="0"/>
              <a:buChar char="•"/>
            </a:pPr>
            <a:r>
              <a:rPr lang="el-GR" dirty="0"/>
              <a:t>Ψυχροσυγκολλητίνες</a:t>
            </a:r>
          </a:p>
          <a:p>
            <a:pPr algn="l">
              <a:buSzPct val="100000"/>
              <a:buFont typeface="Arial" panose="020B0604020202020204" pitchFamily="34" charset="0"/>
              <a:buChar char="•"/>
            </a:pPr>
            <a:r>
              <a:rPr lang="el-GR" dirty="0" err="1"/>
              <a:t>Ηλεκτρφόρηση</a:t>
            </a:r>
            <a:r>
              <a:rPr lang="el-GR" dirty="0"/>
              <a:t> αιμοσφαιρίνης</a:t>
            </a:r>
          </a:p>
          <a:p>
            <a:pPr algn="l">
              <a:buSzPct val="100000"/>
              <a:buFont typeface="Arial" panose="020B0604020202020204" pitchFamily="34" charset="0"/>
              <a:buChar char="•"/>
            </a:pPr>
            <a:r>
              <a:rPr lang="el-GR" dirty="0"/>
              <a:t>Ένζυμα (π.χ. </a:t>
            </a:r>
            <a:r>
              <a:rPr lang="fr-FR" dirty="0"/>
              <a:t>G6PD</a:t>
            </a:r>
            <a:r>
              <a:rPr lang="el-GR" dirty="0"/>
              <a:t>, </a:t>
            </a:r>
            <a:r>
              <a:rPr lang="fr-FR" dirty="0"/>
              <a:t>PK</a:t>
            </a:r>
            <a:r>
              <a:rPr lang="en-US" dirty="0"/>
              <a:t>)</a:t>
            </a:r>
          </a:p>
          <a:p>
            <a:pPr algn="l">
              <a:buSzPct val="100000"/>
              <a:buFont typeface="Arial" panose="020B0604020202020204" pitchFamily="34" charset="0"/>
              <a:buChar char="•"/>
            </a:pPr>
            <a:r>
              <a:rPr lang="el-GR" dirty="0"/>
              <a:t>Αιμορραγικός έλεγχος</a:t>
            </a:r>
          </a:p>
          <a:p>
            <a:pPr algn="l">
              <a:buSzPct val="100000"/>
              <a:buFont typeface="Arial" panose="020B0604020202020204" pitchFamily="34" charset="0"/>
              <a:buChar char="•"/>
            </a:pPr>
            <a:r>
              <a:rPr lang="en-US" dirty="0"/>
              <a:t>ADAMTS13</a:t>
            </a:r>
            <a:endParaRPr lang="el-GR" dirty="0"/>
          </a:p>
          <a:p>
            <a:pPr algn="l">
              <a:buSzPct val="100000"/>
              <a:buFont typeface="Arial" panose="020B0604020202020204" pitchFamily="34" charset="0"/>
              <a:buChar char="•"/>
            </a:pPr>
            <a:r>
              <a:rPr lang="el-GR" dirty="0"/>
              <a:t>Κυτταρομετρία ροής για </a:t>
            </a:r>
            <a:r>
              <a:rPr lang="fr-FR" dirty="0"/>
              <a:t>CD55. CD59. </a:t>
            </a:r>
            <a:r>
              <a:rPr lang="en-US" dirty="0"/>
              <a:t>FLAER (</a:t>
            </a:r>
            <a:r>
              <a:rPr lang="fr-FR" dirty="0"/>
              <a:t>PNH</a:t>
            </a:r>
            <a:r>
              <a:rPr lang="en-US" dirty="0"/>
              <a:t>)</a:t>
            </a:r>
          </a:p>
          <a:p>
            <a:pPr algn="l">
              <a:buSzPct val="100000"/>
              <a:buFont typeface="Arial" panose="020B0604020202020204" pitchFamily="34" charset="0"/>
              <a:buChar char="•"/>
            </a:pPr>
            <a:r>
              <a:rPr lang="el-GR" dirty="0"/>
              <a:t>Έλεγχος για λοιμώξεις</a:t>
            </a:r>
          </a:p>
          <a:p>
            <a:pPr algn="l">
              <a:buSzPct val="100000"/>
              <a:buFont typeface="Arial" panose="020B0604020202020204" pitchFamily="34" charset="0"/>
              <a:buChar char="•"/>
            </a:pPr>
            <a:r>
              <a:rPr lang="el-GR" dirty="0"/>
              <a:t>Ανοσολογικός έλεγχος</a:t>
            </a:r>
          </a:p>
        </p:txBody>
      </p:sp>
    </p:spTree>
    <p:extLst>
      <p:ext uri="{BB962C8B-B14F-4D97-AF65-F5344CB8AC3E}">
        <p14:creationId xmlns:p14="http://schemas.microsoft.com/office/powerpoint/2010/main" val="22532144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B5F2317-FF9F-7211-18E1-A8A466008016}"/>
              </a:ext>
            </a:extLst>
          </p:cNvPr>
          <p:cNvPicPr>
            <a:picLocks noChangeAspect="1"/>
          </p:cNvPicPr>
          <p:nvPr/>
        </p:nvPicPr>
        <p:blipFill>
          <a:blip r:embed="rId2"/>
          <a:stretch>
            <a:fillRect/>
          </a:stretch>
        </p:blipFill>
        <p:spPr>
          <a:xfrm>
            <a:off x="2778973" y="0"/>
            <a:ext cx="3586054" cy="5143500"/>
          </a:xfrm>
          <a:prstGeom prst="rect">
            <a:avLst/>
          </a:prstGeom>
        </p:spPr>
      </p:pic>
    </p:spTree>
    <p:extLst>
      <p:ext uri="{BB962C8B-B14F-4D97-AF65-F5344CB8AC3E}">
        <p14:creationId xmlns:p14="http://schemas.microsoft.com/office/powerpoint/2010/main" val="2096696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διάγραμμα, Σχέδιο, τεχνικό σχέδιο&#10;&#10;Περιγραφή που δημιουργήθηκε αυτόματα">
            <a:extLst>
              <a:ext uri="{FF2B5EF4-FFF2-40B4-BE49-F238E27FC236}">
                <a16:creationId xmlns:a16="http://schemas.microsoft.com/office/drawing/2014/main" id="{436E27D6-6A9B-5677-B0B2-650B42DAA698}"/>
              </a:ext>
            </a:extLst>
          </p:cNvPr>
          <p:cNvPicPr>
            <a:picLocks noChangeAspect="1"/>
          </p:cNvPicPr>
          <p:nvPr/>
        </p:nvPicPr>
        <p:blipFill>
          <a:blip r:embed="rId2"/>
          <a:stretch>
            <a:fillRect/>
          </a:stretch>
        </p:blipFill>
        <p:spPr>
          <a:xfrm>
            <a:off x="2189619" y="0"/>
            <a:ext cx="4764762" cy="5143500"/>
          </a:xfrm>
          <a:prstGeom prst="rect">
            <a:avLst/>
          </a:prstGeom>
        </p:spPr>
      </p:pic>
    </p:spTree>
    <p:extLst>
      <p:ext uri="{BB962C8B-B14F-4D97-AF65-F5344CB8AC3E}">
        <p14:creationId xmlns:p14="http://schemas.microsoft.com/office/powerpoint/2010/main" val="762184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8"/>
          <p:cNvSpPr txBox="1">
            <a:spLocks noGrp="1"/>
          </p:cNvSpPr>
          <p:nvPr>
            <p:ph type="title" idx="4294967295"/>
          </p:nvPr>
        </p:nvSpPr>
        <p:spPr>
          <a:xfrm>
            <a:off x="2052429" y="59931"/>
            <a:ext cx="5378592" cy="39973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sz="2000" dirty="0"/>
              <a:t>Εκτίμηση αποδοτικής ερυθροποίησης</a:t>
            </a:r>
            <a:endParaRPr sz="2000" dirty="0"/>
          </a:p>
        </p:txBody>
      </p:sp>
      <p:sp>
        <p:nvSpPr>
          <p:cNvPr id="4" name="TextBox 3">
            <a:extLst>
              <a:ext uri="{FF2B5EF4-FFF2-40B4-BE49-F238E27FC236}">
                <a16:creationId xmlns:a16="http://schemas.microsoft.com/office/drawing/2014/main" id="{0AA55CDC-6623-4662-98B2-38FD130C23A3}"/>
              </a:ext>
            </a:extLst>
          </p:cNvPr>
          <p:cNvSpPr txBox="1"/>
          <p:nvPr/>
        </p:nvSpPr>
        <p:spPr>
          <a:xfrm>
            <a:off x="569862" y="1043025"/>
            <a:ext cx="7828098" cy="276999"/>
          </a:xfrm>
          <a:prstGeom prst="rect">
            <a:avLst/>
          </a:prstGeom>
          <a:noFill/>
          <a:ln>
            <a:solidFill>
              <a:schemeClr val="accent6">
                <a:lumMod val="50000"/>
              </a:schemeClr>
            </a:solidFill>
          </a:ln>
        </p:spPr>
        <p:txBody>
          <a:bodyPr wrap="square" rtlCol="0">
            <a:spAutoFit/>
          </a:bodyPr>
          <a:lstStyle/>
          <a:p>
            <a:pPr algn="ctr"/>
            <a:r>
              <a:rPr lang="en-US" sz="1200" b="1" dirty="0">
                <a:solidFill>
                  <a:schemeClr val="dk1"/>
                </a:solidFill>
                <a:latin typeface="Hind Vadodara Light"/>
                <a:cs typeface="Hind Vadodara Light"/>
                <a:sym typeface="Hind Vadodara Light"/>
              </a:rPr>
              <a:t>RPI= Corrected Reticulocyte Count/ Maturation Correction= (Reticulocyte% * </a:t>
            </a:r>
            <a:r>
              <a:rPr lang="en-US" sz="1200" b="1" dirty="0" err="1">
                <a:solidFill>
                  <a:schemeClr val="dk1"/>
                </a:solidFill>
                <a:latin typeface="Hind Vadodara Light"/>
                <a:cs typeface="Hind Vadodara Light"/>
                <a:sym typeface="Hind Vadodara Light"/>
              </a:rPr>
              <a:t>Hct</a:t>
            </a:r>
            <a:r>
              <a:rPr lang="en-US" sz="1200" b="1" dirty="0">
                <a:solidFill>
                  <a:schemeClr val="dk1"/>
                </a:solidFill>
                <a:latin typeface="Hind Vadodara Light"/>
                <a:cs typeface="Hind Vadodara Light"/>
                <a:sym typeface="Hind Vadodara Light"/>
              </a:rPr>
              <a:t>/Normal </a:t>
            </a:r>
            <a:r>
              <a:rPr lang="en-US" sz="1200" b="1" dirty="0" err="1">
                <a:solidFill>
                  <a:schemeClr val="dk1"/>
                </a:solidFill>
                <a:latin typeface="Hind Vadodara Light"/>
                <a:cs typeface="Hind Vadodara Light"/>
                <a:sym typeface="Hind Vadodara Light"/>
              </a:rPr>
              <a:t>Hct</a:t>
            </a:r>
            <a:r>
              <a:rPr lang="en-US" sz="1200" b="1" dirty="0">
                <a:solidFill>
                  <a:schemeClr val="dk1"/>
                </a:solidFill>
                <a:latin typeface="Hind Vadodara Light"/>
                <a:cs typeface="Hind Vadodara Light"/>
                <a:sym typeface="Hind Vadodara Light"/>
              </a:rPr>
              <a:t>) / Maturation Correction</a:t>
            </a:r>
          </a:p>
        </p:txBody>
      </p:sp>
      <p:sp>
        <p:nvSpPr>
          <p:cNvPr id="7" name="TextBox 6">
            <a:extLst>
              <a:ext uri="{FF2B5EF4-FFF2-40B4-BE49-F238E27FC236}">
                <a16:creationId xmlns:a16="http://schemas.microsoft.com/office/drawing/2014/main" id="{C721B776-6E4E-4CDD-A346-81BA24B00CDF}"/>
              </a:ext>
            </a:extLst>
          </p:cNvPr>
          <p:cNvSpPr txBox="1"/>
          <p:nvPr/>
        </p:nvSpPr>
        <p:spPr>
          <a:xfrm>
            <a:off x="336795" y="1511333"/>
            <a:ext cx="8592277" cy="461665"/>
          </a:xfrm>
          <a:prstGeom prst="rect">
            <a:avLst/>
          </a:prstGeom>
          <a:noFill/>
        </p:spPr>
        <p:txBody>
          <a:bodyPr wrap="square" rtlCol="0">
            <a:spAutoFit/>
          </a:bodyPr>
          <a:lstStyle/>
          <a:p>
            <a:r>
              <a:rPr lang="el-GR" sz="1200" dirty="0">
                <a:solidFill>
                  <a:schemeClr val="dk1"/>
                </a:solidFill>
                <a:cs typeface="Hind Vadodara Light"/>
              </a:rPr>
              <a:t>*</a:t>
            </a:r>
            <a:r>
              <a:rPr lang="en-US" sz="1200" dirty="0">
                <a:solidFill>
                  <a:schemeClr val="dk1"/>
                </a:solidFill>
                <a:latin typeface="Hind Vadodara Light"/>
                <a:cs typeface="Hind Vadodara Light"/>
              </a:rPr>
              <a:t>Corrected Reticulocyte Count:  </a:t>
            </a:r>
            <a:r>
              <a:rPr lang="el-GR" sz="1200" dirty="0">
                <a:solidFill>
                  <a:schemeClr val="dk1"/>
                </a:solidFill>
                <a:cs typeface="Hind Vadodara Light"/>
              </a:rPr>
              <a:t>Διορθώνει για τον αυξημένο αριθμό των ΔΕΚ σε σχέση με των μειωμένο αριθμό των ωρίμων ερυθρών σε κατάσταση αναιμίας. Συνήθως χρησιμοποιείται ως φυσιολογικός </a:t>
            </a:r>
            <a:r>
              <a:rPr lang="en-US" sz="1200" dirty="0">
                <a:solidFill>
                  <a:schemeClr val="dk1"/>
                </a:solidFill>
                <a:latin typeface="Hind Vadodara Light"/>
                <a:cs typeface="Hind Vadodara Light"/>
              </a:rPr>
              <a:t>Hct=45%</a:t>
            </a:r>
          </a:p>
        </p:txBody>
      </p:sp>
      <p:sp>
        <p:nvSpPr>
          <p:cNvPr id="8" name="TextBox 7">
            <a:extLst>
              <a:ext uri="{FF2B5EF4-FFF2-40B4-BE49-F238E27FC236}">
                <a16:creationId xmlns:a16="http://schemas.microsoft.com/office/drawing/2014/main" id="{84301EBE-DC3A-428B-83E2-7B2A227BCAC2}"/>
              </a:ext>
            </a:extLst>
          </p:cNvPr>
          <p:cNvSpPr txBox="1"/>
          <p:nvPr/>
        </p:nvSpPr>
        <p:spPr>
          <a:xfrm>
            <a:off x="336795" y="2124219"/>
            <a:ext cx="8592277" cy="276999"/>
          </a:xfrm>
          <a:prstGeom prst="rect">
            <a:avLst/>
          </a:prstGeom>
          <a:noFill/>
        </p:spPr>
        <p:txBody>
          <a:bodyPr wrap="square" rtlCol="0">
            <a:spAutoFit/>
          </a:bodyPr>
          <a:lstStyle/>
          <a:p>
            <a:r>
              <a:rPr lang="el-GR" sz="1200" dirty="0">
                <a:solidFill>
                  <a:schemeClr val="dk1"/>
                </a:solidFill>
                <a:cs typeface="Hind Vadodara Light"/>
              </a:rPr>
              <a:t>*</a:t>
            </a:r>
            <a:r>
              <a:rPr lang="en-US" sz="1200" dirty="0">
                <a:solidFill>
                  <a:schemeClr val="dk1"/>
                </a:solidFill>
                <a:latin typeface="Hind Vadodara Light"/>
                <a:cs typeface="Hind Vadodara Light"/>
              </a:rPr>
              <a:t>Maturation Correction: </a:t>
            </a:r>
            <a:r>
              <a:rPr lang="el-GR" sz="1200" dirty="0">
                <a:solidFill>
                  <a:schemeClr val="dk1"/>
                </a:solidFill>
                <a:cs typeface="Hind Vadodara Light"/>
              </a:rPr>
              <a:t>Διορθώνει για την αυξημένη διάρκεια ζωής των ανώριμων ΔΕΚ που βγαίνουν πρόωρα από το μυελό</a:t>
            </a:r>
            <a:endParaRPr lang="en-US" sz="1200" dirty="0">
              <a:solidFill>
                <a:schemeClr val="dk1"/>
              </a:solidFill>
              <a:cs typeface="Hind Vadodara Light"/>
            </a:endParaRPr>
          </a:p>
        </p:txBody>
      </p:sp>
      <p:sp>
        <p:nvSpPr>
          <p:cNvPr id="5" name="Ορθογώνιο 4">
            <a:extLst>
              <a:ext uri="{FF2B5EF4-FFF2-40B4-BE49-F238E27FC236}">
                <a16:creationId xmlns:a16="http://schemas.microsoft.com/office/drawing/2014/main" id="{E95C1F34-55E7-446C-8BD3-A011EB5CC85D}"/>
              </a:ext>
            </a:extLst>
          </p:cNvPr>
          <p:cNvSpPr/>
          <p:nvPr/>
        </p:nvSpPr>
        <p:spPr>
          <a:xfrm>
            <a:off x="2016428" y="616574"/>
            <a:ext cx="5111087" cy="276999"/>
          </a:xfrm>
          <a:prstGeom prst="rect">
            <a:avLst/>
          </a:prstGeom>
        </p:spPr>
        <p:txBody>
          <a:bodyPr wrap="square">
            <a:spAutoFit/>
          </a:bodyPr>
          <a:lstStyle/>
          <a:p>
            <a:pPr algn="ctr"/>
            <a:r>
              <a:rPr lang="el-GR" sz="1200" dirty="0">
                <a:solidFill>
                  <a:schemeClr val="dk1"/>
                </a:solidFill>
                <a:cs typeface="Hind Vadodara Light"/>
              </a:rPr>
              <a:t>Δείκτης παραγωγής ΔΕΚ (</a:t>
            </a:r>
            <a:r>
              <a:rPr lang="en-US" sz="1200" dirty="0">
                <a:solidFill>
                  <a:schemeClr val="dk1"/>
                </a:solidFill>
                <a:cs typeface="Hind Vadodara Light"/>
              </a:rPr>
              <a:t>reticulocyte production index</a:t>
            </a:r>
            <a:r>
              <a:rPr lang="el-GR" sz="1200" dirty="0">
                <a:solidFill>
                  <a:schemeClr val="dk1"/>
                </a:solidFill>
                <a:cs typeface="Hind Vadodara Light"/>
              </a:rPr>
              <a:t> </a:t>
            </a:r>
            <a:r>
              <a:rPr lang="en-US" sz="1200" dirty="0">
                <a:solidFill>
                  <a:schemeClr val="dk1"/>
                </a:solidFill>
                <a:cs typeface="Hind Vadodara Light"/>
              </a:rPr>
              <a:t>or RPI)</a:t>
            </a:r>
            <a:r>
              <a:rPr lang="el-GR" sz="1200" dirty="0">
                <a:solidFill>
                  <a:schemeClr val="dk1"/>
                </a:solidFill>
                <a:cs typeface="Hind Vadodara Light"/>
              </a:rPr>
              <a:t> </a:t>
            </a:r>
          </a:p>
        </p:txBody>
      </p:sp>
      <p:sp>
        <p:nvSpPr>
          <p:cNvPr id="10" name="TextBox 9">
            <a:extLst>
              <a:ext uri="{FF2B5EF4-FFF2-40B4-BE49-F238E27FC236}">
                <a16:creationId xmlns:a16="http://schemas.microsoft.com/office/drawing/2014/main" id="{CEE85443-02D1-4E71-8D76-97735E5CA762}"/>
              </a:ext>
            </a:extLst>
          </p:cNvPr>
          <p:cNvSpPr txBox="1"/>
          <p:nvPr/>
        </p:nvSpPr>
        <p:spPr>
          <a:xfrm>
            <a:off x="2052429" y="4296093"/>
            <a:ext cx="4918334" cy="461665"/>
          </a:xfrm>
          <a:prstGeom prst="rect">
            <a:avLst/>
          </a:prstGeom>
          <a:noFill/>
          <a:ln w="12700">
            <a:solidFill>
              <a:schemeClr val="accent1"/>
            </a:solidFill>
          </a:ln>
        </p:spPr>
        <p:txBody>
          <a:bodyPr wrap="none" rtlCol="0">
            <a:spAutoFit/>
          </a:bodyPr>
          <a:lstStyle/>
          <a:p>
            <a:pPr marL="171450" indent="-171450">
              <a:buFont typeface="Wingdings" panose="05000000000000000000" pitchFamily="2" charset="2"/>
              <a:buChar char="ü"/>
            </a:pPr>
            <a:r>
              <a:rPr lang="en-US" sz="1200" dirty="0">
                <a:solidFill>
                  <a:schemeClr val="dk1"/>
                </a:solidFill>
                <a:cs typeface="Hind Vadodara Light"/>
              </a:rPr>
              <a:t>RPI&lt;2 → </a:t>
            </a:r>
            <a:r>
              <a:rPr lang="el-GR" sz="1200" dirty="0">
                <a:solidFill>
                  <a:schemeClr val="dk1"/>
                </a:solidFill>
                <a:cs typeface="Hind Vadodara Light"/>
              </a:rPr>
              <a:t>ανεπαρκής απάντηση μυελού για το βαθμό της αναιμίας</a:t>
            </a:r>
          </a:p>
          <a:p>
            <a:pPr marL="171450" indent="-171450">
              <a:buFont typeface="Wingdings" panose="05000000000000000000" pitchFamily="2" charset="2"/>
              <a:buChar char="ü"/>
            </a:pPr>
            <a:r>
              <a:rPr lang="en-US" sz="1200" dirty="0">
                <a:solidFill>
                  <a:schemeClr val="dk1"/>
                </a:solidFill>
                <a:cs typeface="Hind Vadodara Light"/>
              </a:rPr>
              <a:t>RPI&gt;3 → </a:t>
            </a:r>
            <a:r>
              <a:rPr lang="el-GR" sz="1200" dirty="0">
                <a:solidFill>
                  <a:schemeClr val="dk1"/>
                </a:solidFill>
                <a:cs typeface="Hind Vadodara Light"/>
              </a:rPr>
              <a:t>φυσιολογική απάντηση μυελού για το βαθμό της αναιμίας</a:t>
            </a:r>
          </a:p>
        </p:txBody>
      </p:sp>
      <p:graphicFrame>
        <p:nvGraphicFramePr>
          <p:cNvPr id="13" name="Table 9">
            <a:extLst>
              <a:ext uri="{FF2B5EF4-FFF2-40B4-BE49-F238E27FC236}">
                <a16:creationId xmlns:a16="http://schemas.microsoft.com/office/drawing/2014/main" id="{D8A9857B-5602-4C88-BCBD-D5915E6D12DC}"/>
              </a:ext>
            </a:extLst>
          </p:cNvPr>
          <p:cNvGraphicFramePr>
            <a:graphicFrameLocks noGrp="1"/>
          </p:cNvGraphicFramePr>
          <p:nvPr/>
        </p:nvGraphicFramePr>
        <p:xfrm>
          <a:off x="3294186" y="2552439"/>
          <a:ext cx="2555569" cy="1554480"/>
        </p:xfrm>
        <a:graphic>
          <a:graphicData uri="http://schemas.openxmlformats.org/drawingml/2006/table">
            <a:tbl>
              <a:tblPr/>
              <a:tblGrid>
                <a:gridCol w="759764">
                  <a:extLst>
                    <a:ext uri="{9D8B030D-6E8A-4147-A177-3AD203B41FA5}">
                      <a16:colId xmlns:a16="http://schemas.microsoft.com/office/drawing/2014/main" val="20000"/>
                    </a:ext>
                  </a:extLst>
                </a:gridCol>
                <a:gridCol w="1795805">
                  <a:extLst>
                    <a:ext uri="{9D8B030D-6E8A-4147-A177-3AD203B41FA5}">
                      <a16:colId xmlns:a16="http://schemas.microsoft.com/office/drawing/2014/main" val="20001"/>
                    </a:ext>
                  </a:extLst>
                </a:gridCol>
              </a:tblGrid>
              <a:tr h="292989">
                <a:tc>
                  <a:txBody>
                    <a:bodyPr/>
                    <a:lstStyle/>
                    <a:p>
                      <a:pPr algn="l"/>
                      <a:r>
                        <a:rPr lang="en-US" sz="1200" dirty="0">
                          <a:solidFill>
                            <a:schemeClr val="accent6">
                              <a:lumMod val="50000"/>
                            </a:schemeClr>
                          </a:solidFill>
                          <a:effectLst/>
                          <a:latin typeface="Times New Roman" charset="0"/>
                          <a:ea typeface="Times New Roman" charset="0"/>
                          <a:cs typeface="Times New Roman" charset="0"/>
                        </a:rPr>
                        <a:t>Hematocrit (%)</a:t>
                      </a:r>
                    </a:p>
                  </a:txBody>
                  <a:tcPr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noFill/>
                  </a:tcPr>
                </a:tc>
                <a:tc>
                  <a:txBody>
                    <a:bodyPr/>
                    <a:lstStyle/>
                    <a:p>
                      <a:pPr algn="l"/>
                      <a:r>
                        <a:rPr lang="en-US" sz="1200" dirty="0">
                          <a:solidFill>
                            <a:schemeClr val="accent6">
                              <a:lumMod val="50000"/>
                            </a:schemeClr>
                          </a:solidFill>
                          <a:effectLst/>
                          <a:latin typeface="Times New Roman" charset="0"/>
                          <a:ea typeface="Times New Roman" charset="0"/>
                          <a:cs typeface="Times New Roman" charset="0"/>
                        </a:rPr>
                        <a:t>Retic</a:t>
                      </a:r>
                      <a:r>
                        <a:rPr lang="el-GR" sz="1200" dirty="0">
                          <a:solidFill>
                            <a:schemeClr val="accent6">
                              <a:lumMod val="50000"/>
                            </a:schemeClr>
                          </a:solidFill>
                          <a:effectLst/>
                          <a:latin typeface="Times New Roman" charset="0"/>
                          <a:ea typeface="Times New Roman" charset="0"/>
                          <a:cs typeface="Times New Roman" charset="0"/>
                        </a:rPr>
                        <a:t>.</a:t>
                      </a:r>
                      <a:r>
                        <a:rPr lang="en-US" sz="1200" dirty="0">
                          <a:solidFill>
                            <a:schemeClr val="accent6">
                              <a:lumMod val="50000"/>
                            </a:schemeClr>
                          </a:solidFill>
                          <a:effectLst/>
                          <a:latin typeface="Times New Roman" charset="0"/>
                          <a:ea typeface="Times New Roman" charset="0"/>
                          <a:cs typeface="Times New Roman" charset="0"/>
                        </a:rPr>
                        <a:t> survival (days) = maturation correction</a:t>
                      </a:r>
                    </a:p>
                  </a:txBody>
                  <a:tcPr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noFill/>
                  </a:tcPr>
                </a:tc>
                <a:extLst>
                  <a:ext uri="{0D108BD9-81ED-4DB2-BD59-A6C34878D82A}">
                    <a16:rowId xmlns:a16="http://schemas.microsoft.com/office/drawing/2014/main" val="10000"/>
                  </a:ext>
                </a:extLst>
              </a:tr>
              <a:tr h="196451">
                <a:tc>
                  <a:txBody>
                    <a:bodyPr/>
                    <a:lstStyle/>
                    <a:p>
                      <a:r>
                        <a:rPr lang="it-IT" sz="1200" dirty="0">
                          <a:solidFill>
                            <a:schemeClr val="accent6">
                              <a:lumMod val="50000"/>
                            </a:schemeClr>
                          </a:solidFill>
                          <a:effectLst/>
                          <a:latin typeface="Times New Roman" charset="0"/>
                          <a:ea typeface="Times New Roman" charset="0"/>
                          <a:cs typeface="Times New Roman" charset="0"/>
                        </a:rPr>
                        <a:t>36-45</a:t>
                      </a:r>
                    </a:p>
                  </a:txBody>
                  <a:tcPr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noFill/>
                  </a:tcPr>
                </a:tc>
                <a:tc>
                  <a:txBody>
                    <a:bodyPr/>
                    <a:lstStyle/>
                    <a:p>
                      <a:r>
                        <a:rPr lang="nb-NO" sz="1200" dirty="0">
                          <a:solidFill>
                            <a:schemeClr val="accent6">
                              <a:lumMod val="50000"/>
                            </a:schemeClr>
                          </a:solidFill>
                          <a:effectLst/>
                          <a:latin typeface="Times New Roman" charset="0"/>
                          <a:ea typeface="Times New Roman" charset="0"/>
                          <a:cs typeface="Times New Roman" charset="0"/>
                        </a:rPr>
                        <a:t>1.0</a:t>
                      </a:r>
                    </a:p>
                  </a:txBody>
                  <a:tcPr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noFill/>
                  </a:tcPr>
                </a:tc>
                <a:extLst>
                  <a:ext uri="{0D108BD9-81ED-4DB2-BD59-A6C34878D82A}">
                    <a16:rowId xmlns:a16="http://schemas.microsoft.com/office/drawing/2014/main" val="10001"/>
                  </a:ext>
                </a:extLst>
              </a:tr>
              <a:tr h="196451">
                <a:tc>
                  <a:txBody>
                    <a:bodyPr/>
                    <a:lstStyle/>
                    <a:p>
                      <a:r>
                        <a:rPr lang="it-IT" sz="1200" dirty="0">
                          <a:solidFill>
                            <a:schemeClr val="accent6">
                              <a:lumMod val="50000"/>
                            </a:schemeClr>
                          </a:solidFill>
                          <a:effectLst/>
                          <a:latin typeface="Times New Roman" charset="0"/>
                          <a:ea typeface="Times New Roman" charset="0"/>
                          <a:cs typeface="Times New Roman" charset="0"/>
                        </a:rPr>
                        <a:t>26-35</a:t>
                      </a:r>
                    </a:p>
                  </a:txBody>
                  <a:tcPr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noFill/>
                  </a:tcPr>
                </a:tc>
                <a:tc>
                  <a:txBody>
                    <a:bodyPr/>
                    <a:lstStyle/>
                    <a:p>
                      <a:r>
                        <a:rPr lang="nb-NO" sz="1200" dirty="0">
                          <a:solidFill>
                            <a:schemeClr val="accent6">
                              <a:lumMod val="50000"/>
                            </a:schemeClr>
                          </a:solidFill>
                          <a:effectLst/>
                          <a:latin typeface="Times New Roman" charset="0"/>
                          <a:ea typeface="Times New Roman" charset="0"/>
                          <a:cs typeface="Times New Roman" charset="0"/>
                        </a:rPr>
                        <a:t>1.5</a:t>
                      </a:r>
                    </a:p>
                  </a:txBody>
                  <a:tcPr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noFill/>
                  </a:tcPr>
                </a:tc>
                <a:extLst>
                  <a:ext uri="{0D108BD9-81ED-4DB2-BD59-A6C34878D82A}">
                    <a16:rowId xmlns:a16="http://schemas.microsoft.com/office/drawing/2014/main" val="10002"/>
                  </a:ext>
                </a:extLst>
              </a:tr>
              <a:tr h="196451">
                <a:tc>
                  <a:txBody>
                    <a:bodyPr/>
                    <a:lstStyle/>
                    <a:p>
                      <a:r>
                        <a:rPr lang="it-IT" sz="1200" dirty="0">
                          <a:solidFill>
                            <a:schemeClr val="accent6">
                              <a:lumMod val="50000"/>
                            </a:schemeClr>
                          </a:solidFill>
                          <a:effectLst/>
                          <a:latin typeface="Times New Roman" charset="0"/>
                          <a:ea typeface="Times New Roman" charset="0"/>
                          <a:cs typeface="Times New Roman" charset="0"/>
                        </a:rPr>
                        <a:t>16-25</a:t>
                      </a:r>
                    </a:p>
                  </a:txBody>
                  <a:tcPr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noFill/>
                  </a:tcPr>
                </a:tc>
                <a:tc>
                  <a:txBody>
                    <a:bodyPr/>
                    <a:lstStyle/>
                    <a:p>
                      <a:r>
                        <a:rPr lang="hr-HR" sz="1200" dirty="0">
                          <a:solidFill>
                            <a:schemeClr val="accent6">
                              <a:lumMod val="50000"/>
                            </a:schemeClr>
                          </a:solidFill>
                          <a:effectLst/>
                          <a:latin typeface="Times New Roman" charset="0"/>
                          <a:ea typeface="Times New Roman" charset="0"/>
                          <a:cs typeface="Times New Roman" charset="0"/>
                        </a:rPr>
                        <a:t>2.0</a:t>
                      </a:r>
                    </a:p>
                  </a:txBody>
                  <a:tcPr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noFill/>
                  </a:tcPr>
                </a:tc>
                <a:extLst>
                  <a:ext uri="{0D108BD9-81ED-4DB2-BD59-A6C34878D82A}">
                    <a16:rowId xmlns:a16="http://schemas.microsoft.com/office/drawing/2014/main" val="10003"/>
                  </a:ext>
                </a:extLst>
              </a:tr>
              <a:tr h="196451">
                <a:tc>
                  <a:txBody>
                    <a:bodyPr/>
                    <a:lstStyle/>
                    <a:p>
                      <a:r>
                        <a:rPr lang="el-GR" sz="1200" dirty="0">
                          <a:solidFill>
                            <a:schemeClr val="accent6">
                              <a:lumMod val="50000"/>
                            </a:schemeClr>
                          </a:solidFill>
                          <a:effectLst/>
                          <a:latin typeface="Times New Roman" charset="0"/>
                          <a:ea typeface="Times New Roman" charset="0"/>
                          <a:cs typeface="Times New Roman" charset="0"/>
                        </a:rPr>
                        <a:t>&lt;15</a:t>
                      </a:r>
                      <a:endParaRPr lang="en-US" sz="1200" dirty="0">
                        <a:solidFill>
                          <a:schemeClr val="accent6">
                            <a:lumMod val="50000"/>
                          </a:schemeClr>
                        </a:solidFill>
                        <a:effectLst/>
                        <a:latin typeface="Times New Roman" charset="0"/>
                        <a:ea typeface="Times New Roman" charset="0"/>
                        <a:cs typeface="Times New Roman" charset="0"/>
                      </a:endParaRPr>
                    </a:p>
                  </a:txBody>
                  <a:tcPr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noFill/>
                  </a:tcPr>
                </a:tc>
                <a:tc>
                  <a:txBody>
                    <a:bodyPr/>
                    <a:lstStyle/>
                    <a:p>
                      <a:r>
                        <a:rPr lang="hr-HR" sz="1200" dirty="0">
                          <a:solidFill>
                            <a:schemeClr val="accent6">
                              <a:lumMod val="50000"/>
                            </a:schemeClr>
                          </a:solidFill>
                          <a:effectLst/>
                          <a:latin typeface="Times New Roman" charset="0"/>
                          <a:ea typeface="Times New Roman" charset="0"/>
                          <a:cs typeface="Times New Roman" charset="0"/>
                        </a:rPr>
                        <a:t>2.5</a:t>
                      </a:r>
                    </a:p>
                  </a:txBody>
                  <a:tcPr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02308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B22DD7-78BB-2B66-EB93-D59C446682FE}"/>
              </a:ext>
            </a:extLst>
          </p:cNvPr>
          <p:cNvSpPr>
            <a:spLocks noGrp="1"/>
          </p:cNvSpPr>
          <p:nvPr>
            <p:ph type="title"/>
          </p:nvPr>
        </p:nvSpPr>
        <p:spPr>
          <a:xfrm>
            <a:off x="643800" y="152400"/>
            <a:ext cx="7704000" cy="1097280"/>
          </a:xfrm>
        </p:spPr>
        <p:txBody>
          <a:bodyPr/>
          <a:lstStyle/>
          <a:p>
            <a:r>
              <a:rPr lang="el-GR" dirty="0"/>
              <a:t>ΔΙΑΚΡΙΣΗ ΕΝΔΑΓΓΕΙΑΚΗΣ ΑΠΟ ΕΞΑΓΓΕΙΑΚΗ ΑΙΜΟΛΥΣΗ</a:t>
            </a:r>
          </a:p>
        </p:txBody>
      </p:sp>
      <p:pic>
        <p:nvPicPr>
          <p:cNvPr id="3" name="Εικόνα 2">
            <a:extLst>
              <a:ext uri="{FF2B5EF4-FFF2-40B4-BE49-F238E27FC236}">
                <a16:creationId xmlns:a16="http://schemas.microsoft.com/office/drawing/2014/main" id="{C9C935BF-E07A-3F6C-44E8-9B7410953F1B}"/>
              </a:ext>
            </a:extLst>
          </p:cNvPr>
          <p:cNvPicPr>
            <a:picLocks noChangeAspect="1"/>
          </p:cNvPicPr>
          <p:nvPr/>
        </p:nvPicPr>
        <p:blipFill>
          <a:blip r:embed="rId2"/>
          <a:stretch>
            <a:fillRect/>
          </a:stretch>
        </p:blipFill>
        <p:spPr>
          <a:xfrm>
            <a:off x="2323449" y="1305540"/>
            <a:ext cx="4497102" cy="3347843"/>
          </a:xfrm>
          <a:prstGeom prst="rect">
            <a:avLst/>
          </a:prstGeom>
        </p:spPr>
      </p:pic>
    </p:spTree>
    <p:extLst>
      <p:ext uri="{BB962C8B-B14F-4D97-AF65-F5344CB8AC3E}">
        <p14:creationId xmlns:p14="http://schemas.microsoft.com/office/powerpoint/2010/main" val="3743325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F39F09-E894-0E52-AB8A-2976493B3DC9}"/>
              </a:ext>
            </a:extLst>
          </p:cNvPr>
          <p:cNvSpPr>
            <a:spLocks noGrp="1"/>
          </p:cNvSpPr>
          <p:nvPr>
            <p:ph type="title"/>
          </p:nvPr>
        </p:nvSpPr>
        <p:spPr/>
        <p:txBody>
          <a:bodyPr/>
          <a:lstStyle/>
          <a:p>
            <a:r>
              <a:rPr lang="el-GR" dirty="0"/>
              <a:t>ΚΛΙΝΙΚΑ ΕΥΡΗΜΑΤΑ ΑΙΜΟΛΥΣΗΣ</a:t>
            </a:r>
          </a:p>
        </p:txBody>
      </p:sp>
      <p:pic>
        <p:nvPicPr>
          <p:cNvPr id="4" name="Εικόνα 3">
            <a:extLst>
              <a:ext uri="{FF2B5EF4-FFF2-40B4-BE49-F238E27FC236}">
                <a16:creationId xmlns:a16="http://schemas.microsoft.com/office/drawing/2014/main" id="{C3C74736-D27C-B2BB-1765-F26413C7F905}"/>
              </a:ext>
            </a:extLst>
          </p:cNvPr>
          <p:cNvPicPr>
            <a:picLocks noChangeAspect="1"/>
          </p:cNvPicPr>
          <p:nvPr/>
        </p:nvPicPr>
        <p:blipFill>
          <a:blip r:embed="rId2"/>
          <a:stretch>
            <a:fillRect/>
          </a:stretch>
        </p:blipFill>
        <p:spPr>
          <a:xfrm>
            <a:off x="2086813" y="1196340"/>
            <a:ext cx="4700648" cy="3497580"/>
          </a:xfrm>
          <a:prstGeom prst="rect">
            <a:avLst/>
          </a:prstGeom>
        </p:spPr>
      </p:pic>
    </p:spTree>
    <p:extLst>
      <p:ext uri="{BB962C8B-B14F-4D97-AF65-F5344CB8AC3E}">
        <p14:creationId xmlns:p14="http://schemas.microsoft.com/office/powerpoint/2010/main" val="1782117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CF95C-D9B0-F909-E143-B4FFF3E20965}"/>
            </a:ext>
          </a:extLst>
        </p:cNvPr>
        <p:cNvGrpSpPr/>
        <p:nvPr/>
      </p:nvGrpSpPr>
      <p:grpSpPr>
        <a:xfrm>
          <a:off x="0" y="0"/>
          <a:ext cx="0" cy="0"/>
          <a:chOff x="0" y="0"/>
          <a:chExt cx="0" cy="0"/>
        </a:xfrm>
      </p:grpSpPr>
      <p:sp>
        <p:nvSpPr>
          <p:cNvPr id="8" name="Υπότιτλος 7">
            <a:extLst>
              <a:ext uri="{FF2B5EF4-FFF2-40B4-BE49-F238E27FC236}">
                <a16:creationId xmlns:a16="http://schemas.microsoft.com/office/drawing/2014/main" id="{F03177AA-1485-5A23-BBA5-6ECC7CF5597E}"/>
              </a:ext>
            </a:extLst>
          </p:cNvPr>
          <p:cNvSpPr>
            <a:spLocks noGrp="1"/>
          </p:cNvSpPr>
          <p:nvPr>
            <p:ph type="subTitle" idx="1"/>
          </p:nvPr>
        </p:nvSpPr>
        <p:spPr>
          <a:xfrm>
            <a:off x="1608086" y="1609556"/>
            <a:ext cx="6820456" cy="2947204"/>
          </a:xfrm>
        </p:spPr>
        <p:txBody>
          <a:bodyPr/>
          <a:lstStyle/>
          <a:p>
            <a:pPr marL="323850" indent="-171450" algn="l">
              <a:buSzPct val="100000"/>
              <a:buFont typeface="Arial" panose="020B0604020202020204" pitchFamily="34" charset="0"/>
              <a:buChar char="•"/>
            </a:pPr>
            <a:r>
              <a:rPr lang="el-GR" sz="1400" dirty="0"/>
              <a:t>Χρόνιος και υποτροπιάζων χαρακτήρας</a:t>
            </a:r>
          </a:p>
          <a:p>
            <a:pPr marL="323850" indent="-171450" algn="l">
              <a:buSzPct val="100000"/>
              <a:buFont typeface="Arial" panose="020B0604020202020204" pitchFamily="34" charset="0"/>
              <a:buChar char="•"/>
            </a:pPr>
            <a:r>
              <a:rPr lang="el-GR" sz="1400" dirty="0"/>
              <a:t>Συνήθως θετικό οικογενειακό ιστορικό</a:t>
            </a:r>
          </a:p>
          <a:p>
            <a:pPr marL="323850" indent="-171450" algn="l">
              <a:buSzPct val="100000"/>
              <a:buFont typeface="Arial" panose="020B0604020202020204" pitchFamily="34" charset="0"/>
              <a:buChar char="•"/>
            </a:pPr>
            <a:r>
              <a:rPr lang="el-GR" sz="1400" dirty="0"/>
              <a:t>Χολολιθίαση σε παιδική/νεαρή ηλικία</a:t>
            </a:r>
          </a:p>
          <a:p>
            <a:pPr marL="323850" indent="-171450" algn="l">
              <a:buSzPct val="100000"/>
              <a:buFont typeface="Arial" panose="020B0604020202020204" pitchFamily="34" charset="0"/>
              <a:buChar char="•"/>
            </a:pPr>
            <a:endParaRPr lang="el-GR" sz="1400" dirty="0"/>
          </a:p>
          <a:p>
            <a:pPr marL="152400" indent="0" algn="l">
              <a:buSzPct val="100000"/>
            </a:pPr>
            <a:r>
              <a:rPr lang="el-GR" sz="1400" dirty="0"/>
              <a:t>Η αναιμία σχετίζεται με</a:t>
            </a:r>
          </a:p>
          <a:p>
            <a:pPr marL="323850" indent="-171450" algn="l">
              <a:buSzPct val="100000"/>
              <a:buFont typeface="Arial" panose="020B0604020202020204" pitchFamily="34" charset="0"/>
              <a:buChar char="•"/>
            </a:pPr>
            <a:r>
              <a:rPr lang="el-GR" sz="1400" dirty="0"/>
              <a:t>τη βαρύτητα της αιμόλυσης</a:t>
            </a:r>
          </a:p>
          <a:p>
            <a:pPr marL="323850" indent="-171450" algn="l">
              <a:buSzPct val="100000"/>
              <a:buFont typeface="Arial" panose="020B0604020202020204" pitchFamily="34" charset="0"/>
              <a:buChar char="•"/>
            </a:pPr>
            <a:r>
              <a:rPr lang="el-GR" sz="1400" dirty="0"/>
              <a:t>τις εφεδρείες του μυελού</a:t>
            </a:r>
          </a:p>
          <a:p>
            <a:pPr marL="323850" indent="-171450" algn="l">
              <a:buSzPct val="100000"/>
              <a:buFont typeface="Arial" panose="020B0604020202020204" pitchFamily="34" charset="0"/>
              <a:buChar char="•"/>
            </a:pPr>
            <a:endParaRPr lang="el-GR" sz="1400" dirty="0"/>
          </a:p>
          <a:p>
            <a:pPr marL="152400" indent="0" algn="l">
              <a:buSzPct val="100000"/>
            </a:pPr>
            <a:r>
              <a:rPr lang="el-GR" sz="1400" dirty="0"/>
              <a:t>Η αναιμία επιδεινώνεται</a:t>
            </a:r>
          </a:p>
          <a:p>
            <a:pPr marL="323850" indent="-171450" algn="l">
              <a:buSzPct val="100000"/>
              <a:buFont typeface="Arial" panose="020B0604020202020204" pitchFamily="34" charset="0"/>
              <a:buChar char="•"/>
            </a:pPr>
            <a:r>
              <a:rPr lang="el-GR" sz="1400" dirty="0"/>
              <a:t>Στην κύηση</a:t>
            </a:r>
          </a:p>
          <a:p>
            <a:pPr marL="323850" indent="-171450" algn="l">
              <a:buSzPct val="100000"/>
              <a:buFont typeface="Arial" panose="020B0604020202020204" pitchFamily="34" charset="0"/>
              <a:buChar char="•"/>
            </a:pPr>
            <a:r>
              <a:rPr lang="el-GR" sz="1400" dirty="0"/>
              <a:t>Μετά από ιογενείς λοιμώξεις</a:t>
            </a:r>
          </a:p>
          <a:p>
            <a:pPr marL="152400" indent="0" algn="l">
              <a:buSzPct val="100000"/>
            </a:pPr>
            <a:endParaRPr lang="el-GR" sz="1400" dirty="0"/>
          </a:p>
          <a:p>
            <a:pPr marL="152400" indent="0" algn="l">
              <a:buSzPct val="100000"/>
            </a:pPr>
            <a:r>
              <a:rPr lang="el-GR" sz="1400" dirty="0"/>
              <a:t>Πιθανότητα απλαστικής κρίσης μετά λοίμωξη από </a:t>
            </a:r>
            <a:r>
              <a:rPr lang="el-GR" sz="1400" dirty="0" err="1"/>
              <a:t>παρβοϊό</a:t>
            </a:r>
            <a:r>
              <a:rPr lang="el-GR" sz="1400" dirty="0"/>
              <a:t> Β19</a:t>
            </a:r>
          </a:p>
        </p:txBody>
      </p:sp>
      <p:sp>
        <p:nvSpPr>
          <p:cNvPr id="16" name="Υπότιτλος 7">
            <a:extLst>
              <a:ext uri="{FF2B5EF4-FFF2-40B4-BE49-F238E27FC236}">
                <a16:creationId xmlns:a16="http://schemas.microsoft.com/office/drawing/2014/main" id="{64D93E2E-4474-891E-60F2-1CDFC9E15C38}"/>
              </a:ext>
            </a:extLst>
          </p:cNvPr>
          <p:cNvSpPr txBox="1">
            <a:spLocks/>
          </p:cNvSpPr>
          <p:nvPr/>
        </p:nvSpPr>
        <p:spPr>
          <a:xfrm>
            <a:off x="3627428" y="1004321"/>
            <a:ext cx="3522000" cy="3654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000" b="1" dirty="0"/>
              <a:t>Κληρονομικές</a:t>
            </a:r>
          </a:p>
        </p:txBody>
      </p:sp>
      <p:sp>
        <p:nvSpPr>
          <p:cNvPr id="17" name="Υπότιτλος 7">
            <a:extLst>
              <a:ext uri="{FF2B5EF4-FFF2-40B4-BE49-F238E27FC236}">
                <a16:creationId xmlns:a16="http://schemas.microsoft.com/office/drawing/2014/main" id="{B54CB018-3D81-B497-D459-5983A1E62A3E}"/>
              </a:ext>
            </a:extLst>
          </p:cNvPr>
          <p:cNvSpPr txBox="1">
            <a:spLocks/>
          </p:cNvSpPr>
          <p:nvPr/>
        </p:nvSpPr>
        <p:spPr>
          <a:xfrm>
            <a:off x="1338943" y="383131"/>
            <a:ext cx="7358742" cy="586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lt1"/>
              </a:buClr>
              <a:buSzPts val="2800"/>
              <a:buFont typeface="Kantumruy Pro"/>
              <a:buNone/>
              <a:defRPr sz="1200" b="0" i="0" u="none" strike="noStrike" cap="none">
                <a:solidFill>
                  <a:schemeClr val="lt1"/>
                </a:solidFill>
                <a:latin typeface="Kantumruy Pro"/>
                <a:ea typeface="Kantumruy Pro"/>
                <a:cs typeface="Kantumruy Pro"/>
                <a:sym typeface="Kantumruy Pro"/>
              </a:defRPr>
            </a:lvl1pPr>
            <a:lvl2pPr marL="914400" marR="0" lvl="1"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2pPr>
            <a:lvl3pPr marL="1371600" marR="0" lvl="2"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3pPr>
            <a:lvl4pPr marL="1828800" marR="0" lvl="3"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4pPr>
            <a:lvl5pPr marL="2286000" marR="0" lvl="4"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5pPr>
            <a:lvl6pPr marL="2743200" marR="0" lvl="5"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6pPr>
            <a:lvl7pPr marL="3200400" marR="0" lvl="6"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7pPr>
            <a:lvl8pPr marL="3657600" marR="0" lvl="7"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8pPr>
            <a:lvl9pPr marL="4114800" marR="0" lvl="8" indent="-304800" algn="ctr" rtl="0">
              <a:lnSpc>
                <a:spcPct val="100000"/>
              </a:lnSpc>
              <a:spcBef>
                <a:spcPts val="0"/>
              </a:spcBef>
              <a:spcAft>
                <a:spcPts val="0"/>
              </a:spcAft>
              <a:buClr>
                <a:schemeClr val="lt1"/>
              </a:buClr>
              <a:buSzPts val="2800"/>
              <a:buFont typeface="Kantumruy Pro"/>
              <a:buNone/>
              <a:defRPr sz="2800" b="0" i="0" u="none" strike="noStrike" cap="none">
                <a:solidFill>
                  <a:schemeClr val="lt1"/>
                </a:solidFill>
                <a:latin typeface="Kantumruy Pro"/>
                <a:ea typeface="Kantumruy Pro"/>
                <a:cs typeface="Kantumruy Pro"/>
                <a:sym typeface="Kantumruy Pro"/>
              </a:defRPr>
            </a:lvl9pPr>
          </a:lstStyle>
          <a:p>
            <a:pPr marL="152400" indent="0" algn="l">
              <a:buSzPct val="100000"/>
            </a:pPr>
            <a:r>
              <a:rPr lang="el-GR" sz="2800" b="1" dirty="0">
                <a:solidFill>
                  <a:schemeClr val="tx1"/>
                </a:solidFill>
                <a:effectLst>
                  <a:outerShdw blurRad="38100" dist="38100" dir="2700000" algn="tl">
                    <a:srgbClr val="000000">
                      <a:alpha val="43137"/>
                    </a:srgbClr>
                  </a:outerShdw>
                </a:effectLst>
              </a:rPr>
              <a:t>Αιμολυτικές αναιμίες - Ταξινόμηση</a:t>
            </a:r>
          </a:p>
        </p:txBody>
      </p:sp>
    </p:spTree>
    <p:extLst>
      <p:ext uri="{BB962C8B-B14F-4D97-AF65-F5344CB8AC3E}">
        <p14:creationId xmlns:p14="http://schemas.microsoft.com/office/powerpoint/2010/main" val="4272561433"/>
      </p:ext>
    </p:extLst>
  </p:cSld>
  <p:clrMapOvr>
    <a:masterClrMapping/>
  </p:clrMapOvr>
</p:sld>
</file>

<file path=ppt/theme/theme1.xml><?xml version="1.0" encoding="utf-8"?>
<a:theme xmlns:a="http://schemas.openxmlformats.org/drawingml/2006/main" name="Red Blood Cell Disorder: Anemia by Slidesgo">
  <a:themeElements>
    <a:clrScheme name="Simple Light">
      <a:dk1>
        <a:srgbClr val="7F1616"/>
      </a:dk1>
      <a:lt1>
        <a:srgbClr val="000000"/>
      </a:lt1>
      <a:dk2>
        <a:srgbClr val="EEF6FE"/>
      </a:dk2>
      <a:lt2>
        <a:srgbClr val="D6E6F6"/>
      </a:lt2>
      <a:accent1>
        <a:srgbClr val="AD2929"/>
      </a:accent1>
      <a:accent2>
        <a:srgbClr val="C0D3E5"/>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TotalTime>
  <Words>1328</Words>
  <Application>Microsoft Office PowerPoint</Application>
  <PresentationFormat>Προβολή στην οθόνη (16:9)</PresentationFormat>
  <Paragraphs>184</Paragraphs>
  <Slides>55</Slides>
  <Notes>14</Notes>
  <HiddenSlides>0</HiddenSlides>
  <MMClips>0</MMClips>
  <ScaleCrop>false</ScaleCrop>
  <HeadingPairs>
    <vt:vector size="6" baseType="variant">
      <vt:variant>
        <vt:lpstr>Γραμματοσειρές που χρησιμοποιούνται</vt:lpstr>
      </vt:variant>
      <vt:variant>
        <vt:i4>12</vt:i4>
      </vt:variant>
      <vt:variant>
        <vt:lpstr>Θέμα</vt:lpstr>
      </vt:variant>
      <vt:variant>
        <vt:i4>1</vt:i4>
      </vt:variant>
      <vt:variant>
        <vt:lpstr>Τίτλοι διαφανειών</vt:lpstr>
      </vt:variant>
      <vt:variant>
        <vt:i4>55</vt:i4>
      </vt:variant>
    </vt:vector>
  </HeadingPairs>
  <TitlesOfParts>
    <vt:vector size="68" baseType="lpstr">
      <vt:lpstr>Hind Vadodara Light</vt:lpstr>
      <vt:lpstr>Times New Roman</vt:lpstr>
      <vt:lpstr>Montserrat ExtraBold</vt:lpstr>
      <vt:lpstr>Arial</vt:lpstr>
      <vt:lpstr>Roboto Condensed Light</vt:lpstr>
      <vt:lpstr>Wingdings</vt:lpstr>
      <vt:lpstr>Montserrat SemiBold</vt:lpstr>
      <vt:lpstr>Calibri</vt:lpstr>
      <vt:lpstr>Raleway</vt:lpstr>
      <vt:lpstr>Loved by the King</vt:lpstr>
      <vt:lpstr>Teko Light</vt:lpstr>
      <vt:lpstr>Kantumruy Pro</vt:lpstr>
      <vt:lpstr>Red Blood Cell Disorder: Anemia by Slidesgo</vt:lpstr>
      <vt:lpstr>ΑΙΜΟΛΥΤΙΚΕΣ ΑΝΑΙΜΙΕΣ</vt:lpstr>
      <vt:lpstr>ΑΙΜΟΛΥΤΙΚΗ ΑΝΑΙΜΙΑ - ΟΡΙΣΜΟΙ</vt:lpstr>
      <vt:lpstr>ΑΙΜΟΛΥΣΗ</vt:lpstr>
      <vt:lpstr>ΕΡΓΑΣΤΗΡΙΑΚΑ ΕΥΡΗΜΑΤΑ ΑΙΜΟΛΥΣΗΣ</vt:lpstr>
      <vt:lpstr>Δικτυοερυθροκύτταρα</vt:lpstr>
      <vt:lpstr>Εκτίμηση αποδοτικής ερυθροποίησης</vt:lpstr>
      <vt:lpstr>ΔΙΑΚΡΙΣΗ ΕΝΔΑΓΓΕΙΑΚΗΣ ΑΠΟ ΕΞΑΓΓΕΙΑΚΗ ΑΙΜΟΛΥΣΗ</vt:lpstr>
      <vt:lpstr>ΚΛΙΝΙΚΑ ΕΥΡΗΜΑΤΑ ΑΙΜΟΛΥΣΗΣ</vt:lpstr>
      <vt:lpstr>Παρουσίαση του PowerPoint</vt:lpstr>
      <vt:lpstr>Παρουσίαση του PowerPoint</vt:lpstr>
      <vt:lpstr>Παρουσίαση του PowerPoint</vt:lpstr>
      <vt:lpstr>Κληρονομική σφαιροκυττάρωση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Καθυστερημένες Αιμολυτικές Αντιδράσεις Μετά Από Μετάγγιση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Αιμολυτική Αναιμία</vt:lpstr>
      <vt:lpstr>Παρουσίαση του PowerPoint</vt:lpstr>
      <vt:lpstr>Παρουσίαση του PowerPoint</vt:lpstr>
      <vt:lpstr>Παρουσίαση του PowerPoint</vt:lpstr>
      <vt:lpstr>ΑΙΜΟΛΥΤΙΚΗ ΑΝΑΙΜΙΑ – ΔΙΕΡΕΥΝΗΣΗ ΑΙΤΙΟΥ</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Ioanna STERGIOU</cp:lastModifiedBy>
  <cp:revision>27</cp:revision>
  <dcterms:modified xsi:type="dcterms:W3CDTF">2025-08-25T04:20:54Z</dcterms:modified>
</cp:coreProperties>
</file>