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257" r:id="rId2"/>
    <p:sldId id="258" r:id="rId3"/>
    <p:sldId id="509" r:id="rId4"/>
    <p:sldId id="507" r:id="rId5"/>
    <p:sldId id="506" r:id="rId6"/>
    <p:sldId id="298" r:id="rId7"/>
    <p:sldId id="495" r:id="rId8"/>
    <p:sldId id="510" r:id="rId9"/>
    <p:sldId id="511" r:id="rId10"/>
    <p:sldId id="512" r:id="rId11"/>
    <p:sldId id="513" r:id="rId12"/>
    <p:sldId id="305" r:id="rId13"/>
    <p:sldId id="488" r:id="rId14"/>
    <p:sldId id="489" r:id="rId15"/>
    <p:sldId id="490" r:id="rId16"/>
    <p:sldId id="492" r:id="rId17"/>
    <p:sldId id="518" r:id="rId18"/>
    <p:sldId id="268" r:id="rId19"/>
    <p:sldId id="269" r:id="rId20"/>
    <p:sldId id="514" r:id="rId21"/>
    <p:sldId id="493" r:id="rId22"/>
    <p:sldId id="487" r:id="rId23"/>
    <p:sldId id="423" r:id="rId24"/>
    <p:sldId id="517" r:id="rId25"/>
    <p:sldId id="494" r:id="rId26"/>
    <p:sldId id="496" r:id="rId27"/>
    <p:sldId id="486" r:id="rId28"/>
    <p:sldId id="497" r:id="rId29"/>
    <p:sldId id="498" r:id="rId30"/>
    <p:sldId id="501" r:id="rId31"/>
    <p:sldId id="500" r:id="rId32"/>
    <p:sldId id="508" r:id="rId33"/>
    <p:sldId id="502" r:id="rId34"/>
    <p:sldId id="505" r:id="rId35"/>
    <p:sldId id="516" r:id="rId36"/>
    <p:sldId id="515" r:id="rId37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64"/>
    <p:restoredTop sz="95859"/>
  </p:normalViewPr>
  <p:slideViewPr>
    <p:cSldViewPr snapToGrid="0">
      <p:cViewPr varScale="1">
        <p:scale>
          <a:sx n="92" d="100"/>
          <a:sy n="92" d="100"/>
        </p:scale>
        <p:origin x="1128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4BFBFB-6DC2-A04D-AB2D-9792D281E99A}" type="datetimeFigureOut">
              <a:rPr lang="en-GR" smtClean="0"/>
              <a:t>29/8/25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A46AD-FA27-434E-8448-E924D5416BCA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8301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A8AF-8A51-C449-A3E3-E345194EAD1D}" type="slidenum">
              <a:rPr lang="en-GR" smtClean="0"/>
              <a:t>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2392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36A8AF-8A51-C449-A3E3-E345194EAD1D}" type="slidenum">
              <a:rPr lang="en-GR" smtClean="0"/>
              <a:t>12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0455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C96E5-A712-6640-9F90-D0404E2D270A}" type="slidenum">
              <a:rPr lang="en-GR" smtClean="0"/>
              <a:t>23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6837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71160" y="145435"/>
            <a:ext cx="8851869" cy="2046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6660" bIns="6666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cs typeface="Calibri Light" panose="020F0302020204030204" pitchFamily="34" charset="0"/>
              </a:rPr>
              <a:t>NATIONAL AND KAPODISTRIAN UNIVERSITY OF ATHENS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cap="none" spc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ptos Display" panose="020B0004020202020204" pitchFamily="34" charset="0"/>
                <a:cs typeface="Calibri Light" panose="020F0302020204030204" pitchFamily="34" charset="0"/>
              </a:rPr>
              <a:t>MEDICAL SCHOOL</a:t>
            </a:r>
            <a:endParaRPr lang="el-GR" sz="2400" b="1" cap="none" spc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ptos Display" panose="020B000402020202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219769"/>
            <a:ext cx="1151467" cy="138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3910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840" b="1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4465915"/>
            <a:ext cx="8534400" cy="1752600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buNone/>
              <a:defRPr sz="2160" b="1" cap="none" spc="0">
                <a:ln>
                  <a:noFill/>
                </a:ln>
                <a:solidFill>
                  <a:srgbClr val="C00000"/>
                </a:solidFill>
                <a:effectLst/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333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6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9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33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66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99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32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66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12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69166" y="145435"/>
            <a:ext cx="10313233" cy="11430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Char char="§"/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>
              <a:buClr>
                <a:srgbClr val="C00000"/>
              </a:buClr>
              <a:buSzPct val="125000"/>
              <a:buFont typeface="Arial" pitchFamily="34" charset="0"/>
              <a:buChar char="•"/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9" name="2 - Θέση περιεχομένου">
            <a:extLst>
              <a:ext uri="{FF2B5EF4-FFF2-40B4-BE49-F238E27FC236}">
                <a16:creationId xmlns:a16="http://schemas.microsoft.com/office/drawing/2014/main" id="{B0B19F7D-80C2-5630-A65F-75A3F0779FE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9245" y="6442108"/>
            <a:ext cx="10972800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None/>
              <a:defRPr sz="1512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333284" indent="0">
              <a:buClr>
                <a:srgbClr val="C00000"/>
              </a:buClr>
              <a:buSzPct val="125000"/>
              <a:buFont typeface="Arial" pitchFamily="34" charset="0"/>
              <a:buNone/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4AC18B1-F4B8-2935-E912-D6002BC1F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1" y="212749"/>
            <a:ext cx="865544" cy="10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13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2916" b="1" cap="none" spc="0">
                <a:ln>
                  <a:noFill/>
                </a:ln>
                <a:solidFill>
                  <a:srgbClr val="C00000"/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1pPr>
            <a:lvl2pPr marL="333284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2pPr>
            <a:lvl3pPr marL="666571" indent="0">
              <a:buNone/>
              <a:defRPr sz="1166">
                <a:solidFill>
                  <a:schemeClr val="tx1">
                    <a:tint val="75000"/>
                  </a:schemeClr>
                </a:solidFill>
              </a:defRPr>
            </a:lvl3pPr>
            <a:lvl4pPr marL="999857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4pPr>
            <a:lvl5pPr marL="1333142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5pPr>
            <a:lvl6pPr marL="1666428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6pPr>
            <a:lvl7pPr marL="199971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7pPr>
            <a:lvl8pPr marL="2332999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8pPr>
            <a:lvl9pPr marL="2666284" indent="0">
              <a:buNone/>
              <a:defRPr sz="102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61463FC-7326-1A3D-47F4-40B695A31F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1" y="212749"/>
            <a:ext cx="865544" cy="10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46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59173" y="145435"/>
            <a:ext cx="10323227" cy="11430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49965" indent="-2499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041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541589" indent="-208304">
              <a:buClr>
                <a:srgbClr val="C00000"/>
              </a:buClr>
              <a:buSzPct val="120000"/>
              <a:buFont typeface="Arial" pitchFamily="34" charset="0"/>
              <a:buChar char="•"/>
              <a:defRPr sz="175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458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 sz="1313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 sz="1313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  <a:lvl6pPr>
              <a:defRPr sz="1313"/>
            </a:lvl6pPr>
            <a:lvl7pPr>
              <a:defRPr sz="1313"/>
            </a:lvl7pPr>
            <a:lvl8pPr>
              <a:defRPr sz="1313"/>
            </a:lvl8pPr>
            <a:lvl9pPr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10" name="2 - Θέση περιεχομένου"/>
          <p:cNvSpPr>
            <a:spLocks noGrp="1"/>
          </p:cNvSpPr>
          <p:nvPr>
            <p:ph sz="half" idx="13"/>
          </p:nvPr>
        </p:nvSpPr>
        <p:spPr>
          <a:xfrm>
            <a:off x="6192011" y="1614402"/>
            <a:ext cx="5384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49965" indent="-249965"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2041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541589" indent="-208304">
              <a:buClr>
                <a:srgbClr val="C00000"/>
              </a:buClr>
              <a:buSzPct val="120000"/>
              <a:buFont typeface="Arial" pitchFamily="34" charset="0"/>
              <a:buChar char="•"/>
              <a:defRPr sz="175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buSzPct val="110000"/>
              <a:defRPr sz="1458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 sz="1313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 sz="1313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  <a:lvl6pPr>
              <a:defRPr sz="1313"/>
            </a:lvl6pPr>
            <a:lvl7pPr>
              <a:defRPr sz="1313"/>
            </a:lvl7pPr>
            <a:lvl8pPr>
              <a:defRPr sz="1313"/>
            </a:lvl8pPr>
            <a:lvl9pPr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 dirty="0"/>
          </a:p>
        </p:txBody>
      </p:sp>
      <p:sp>
        <p:nvSpPr>
          <p:cNvPr id="4" name="2 - Θέση περιεχομένου">
            <a:extLst>
              <a:ext uri="{FF2B5EF4-FFF2-40B4-BE49-F238E27FC236}">
                <a16:creationId xmlns:a16="http://schemas.microsoft.com/office/drawing/2014/main" id="{806F9022-C238-A50A-52B6-C7F99379785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9245" y="6442108"/>
            <a:ext cx="10972800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None/>
              <a:defRPr sz="1512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333284" indent="0">
              <a:buClr>
                <a:srgbClr val="C00000"/>
              </a:buClr>
              <a:buSzPct val="125000"/>
              <a:buFont typeface="Arial" pitchFamily="34" charset="0"/>
              <a:buNone/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0922428-78F3-13AE-D4D9-99C4025BD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1" y="212749"/>
            <a:ext cx="865544" cy="10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78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192" y="232410"/>
            <a:ext cx="1045633" cy="93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99147" y="145435"/>
            <a:ext cx="10283252" cy="11430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50" b="1" cap="none" spc="0">
                <a:ln>
                  <a:noFill/>
                </a:ln>
                <a:solidFill>
                  <a:srgbClr val="C00000"/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  <a:lvl2pPr marL="333284" indent="0">
              <a:buNone/>
              <a:defRPr sz="1458" b="1"/>
            </a:lvl2pPr>
            <a:lvl3pPr marL="666571" indent="0">
              <a:buNone/>
              <a:defRPr sz="1313" b="1"/>
            </a:lvl3pPr>
            <a:lvl4pPr marL="999857" indent="0">
              <a:buNone/>
              <a:defRPr sz="1166" b="1"/>
            </a:lvl4pPr>
            <a:lvl5pPr marL="1333142" indent="0">
              <a:buNone/>
              <a:defRPr sz="1166" b="1"/>
            </a:lvl5pPr>
            <a:lvl6pPr marL="1666428" indent="0">
              <a:buNone/>
              <a:defRPr sz="1166" b="1"/>
            </a:lvl6pPr>
            <a:lvl7pPr marL="1999714" indent="0">
              <a:buNone/>
              <a:defRPr sz="1166" b="1"/>
            </a:lvl7pPr>
            <a:lvl8pPr marL="2332999" indent="0">
              <a:buNone/>
              <a:defRPr sz="1166" b="1"/>
            </a:lvl8pPr>
            <a:lvl9pPr marL="2666284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75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458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</a:defRPr>
            </a:lvl2pPr>
            <a:lvl3pPr>
              <a:defRPr sz="1313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</a:defRPr>
            </a:lvl3pPr>
            <a:lvl4pPr>
              <a:buNone/>
              <a:defRPr sz="1166"/>
            </a:lvl4pPr>
            <a:lvl5pPr>
              <a:buNone/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50" b="1" cap="none" spc="0">
                <a:ln>
                  <a:noFill/>
                </a:ln>
                <a:solidFill>
                  <a:srgbClr val="C00000"/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  <a:lvl2pPr marL="333284" indent="0">
              <a:buNone/>
              <a:defRPr sz="1458" b="1"/>
            </a:lvl2pPr>
            <a:lvl3pPr marL="666571" indent="0">
              <a:buNone/>
              <a:defRPr sz="1313" b="1"/>
            </a:lvl3pPr>
            <a:lvl4pPr marL="999857" indent="0">
              <a:buNone/>
              <a:defRPr sz="1166" b="1"/>
            </a:lvl4pPr>
            <a:lvl5pPr marL="1333142" indent="0">
              <a:buNone/>
              <a:defRPr sz="1166" b="1"/>
            </a:lvl5pPr>
            <a:lvl6pPr marL="1666428" indent="0">
              <a:buNone/>
              <a:defRPr sz="1166" b="1"/>
            </a:lvl6pPr>
            <a:lvl7pPr marL="1999714" indent="0">
              <a:buNone/>
              <a:defRPr sz="1166" b="1"/>
            </a:lvl7pPr>
            <a:lvl8pPr marL="2332999" indent="0">
              <a:buNone/>
              <a:defRPr sz="1166" b="1"/>
            </a:lvl8pPr>
            <a:lvl9pPr marL="2666284" indent="0">
              <a:buNone/>
              <a:defRPr sz="116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3 - Θέση περιεχομένου"/>
          <p:cNvSpPr>
            <a:spLocks noGrp="1"/>
          </p:cNvSpPr>
          <p:nvPr>
            <p:ph sz="half" idx="13"/>
          </p:nvPr>
        </p:nvSpPr>
        <p:spPr>
          <a:xfrm>
            <a:off x="6193372" y="2174875"/>
            <a:ext cx="5386917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5">
                  <a:lumMod val="75000"/>
                </a:schemeClr>
              </a:buClr>
              <a:buSzPct val="110000"/>
              <a:buFont typeface="Wingdings" pitchFamily="2" charset="2"/>
              <a:buChar char="§"/>
              <a:defRPr sz="175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</a:defRPr>
            </a:lvl1pPr>
            <a:lvl2pPr>
              <a:buClr>
                <a:srgbClr val="C00000"/>
              </a:buClr>
              <a:buSzPct val="115000"/>
              <a:buFont typeface="Arial" pitchFamily="34" charset="0"/>
              <a:buChar char="•"/>
              <a:defRPr sz="1458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</a:defRPr>
            </a:lvl2pPr>
            <a:lvl3pPr>
              <a:defRPr sz="1313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</a:defRPr>
            </a:lvl3pPr>
            <a:lvl4pPr>
              <a:buNone/>
              <a:defRPr sz="1166"/>
            </a:lvl4pPr>
            <a:lvl5pPr>
              <a:buNone/>
              <a:defRPr sz="1166"/>
            </a:lvl5pPr>
            <a:lvl6pPr>
              <a:defRPr sz="1166"/>
            </a:lvl6pPr>
            <a:lvl7pPr>
              <a:defRPr sz="1166"/>
            </a:lvl7pPr>
            <a:lvl8pPr>
              <a:defRPr sz="1166"/>
            </a:lvl8pPr>
            <a:lvl9pPr>
              <a:defRPr sz="11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2B919E89-A45C-BFD6-3825-D137F409FE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9245" y="6442108"/>
            <a:ext cx="10972800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None/>
              <a:defRPr sz="1512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333284" indent="0">
              <a:buClr>
                <a:srgbClr val="C00000"/>
              </a:buClr>
              <a:buSzPct val="125000"/>
              <a:buFont typeface="Arial" pitchFamily="34" charset="0"/>
              <a:buNone/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41D07CC-4893-5A0D-2522-C5E727A022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1" y="212749"/>
            <a:ext cx="865544" cy="10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342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299147" y="145435"/>
            <a:ext cx="10283252" cy="1143000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>
                  <a:noFill/>
                </a:ln>
                <a:solidFill>
                  <a:srgbClr val="0070C0"/>
                </a:solidFill>
                <a:effectLst/>
                <a:latin typeface="Aptos SemiBold" panose="020B0004020202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7" name="2 - Θέση περιεχομένου">
            <a:extLst>
              <a:ext uri="{FF2B5EF4-FFF2-40B4-BE49-F238E27FC236}">
                <a16:creationId xmlns:a16="http://schemas.microsoft.com/office/drawing/2014/main" id="{2B4E0A58-30FE-BF18-CA46-39CB2540369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9245" y="6442108"/>
            <a:ext cx="10972800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None/>
              <a:defRPr sz="1512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333284" indent="0">
              <a:buClr>
                <a:srgbClr val="C00000"/>
              </a:buClr>
              <a:buSzPct val="125000"/>
              <a:buFont typeface="Arial" pitchFamily="34" charset="0"/>
              <a:buNone/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7F14F-3266-FF86-C50A-EB2B9C54AE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1" y="212749"/>
            <a:ext cx="865544" cy="10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884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- Θέση περιεχομένου">
            <a:extLst>
              <a:ext uri="{FF2B5EF4-FFF2-40B4-BE49-F238E27FC236}">
                <a16:creationId xmlns:a16="http://schemas.microsoft.com/office/drawing/2014/main" id="{EED63354-AC29-8F04-AA32-20A07B909A0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49245" y="6442108"/>
            <a:ext cx="10972800" cy="3693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None/>
              <a:defRPr sz="1512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1pPr>
            <a:lvl2pPr marL="333284" indent="0">
              <a:buClr>
                <a:srgbClr val="C00000"/>
              </a:buClr>
              <a:buSzPct val="125000"/>
              <a:buFont typeface="Arial" pitchFamily="34" charset="0"/>
              <a:buNone/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2pPr>
            <a:lvl3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3pPr>
            <a:lvl4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4pPr>
            <a:lvl5pPr>
              <a:defRPr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C9A7FBA-F5C6-EDD5-9392-1A6CCF1B5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01" y="212749"/>
            <a:ext cx="865544" cy="10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383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74289-111F-154F-9F08-B378F8778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51EDC-B586-3749-9B73-59355BC1A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DACA7-6E4F-BC45-BA00-6C346868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A634B-D045-1445-A7A4-89CEDDFE344A}" type="datetimeFigureOut">
              <a:rPr lang="en-GR" smtClean="0"/>
              <a:t>29/8/25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0A67C-BDBD-9445-8D49-82C0864A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1C867-F92D-3E4F-855E-E0C6157B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15FEB5-90C3-6F48-A425-37ADCE667AA8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4738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781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8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5pPr>
      <a:lvl6pPr marL="333284"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6pPr>
      <a:lvl7pPr marL="666571"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7pPr>
      <a:lvl8pPr marL="999857"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8pPr>
      <a:lvl9pPr marL="1333142" algn="ctr" rtl="0" eaLnBrk="1" fontAlgn="base" hangingPunct="1">
        <a:spcBef>
          <a:spcPct val="0"/>
        </a:spcBef>
        <a:spcAft>
          <a:spcPct val="0"/>
        </a:spcAft>
        <a:defRPr sz="3208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49965" indent="-24996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41589" indent="-20830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833214" indent="-1666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750" kern="1200">
          <a:solidFill>
            <a:schemeClr val="tx1"/>
          </a:solidFill>
          <a:latin typeface="+mn-lt"/>
          <a:ea typeface="+mn-ea"/>
          <a:cs typeface="+mn-cs"/>
        </a:defRPr>
      </a:lvl3pPr>
      <a:lvl4pPr marL="1166500" indent="-1666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58" kern="1200">
          <a:solidFill>
            <a:schemeClr val="tx1"/>
          </a:solidFill>
          <a:latin typeface="+mn-lt"/>
          <a:ea typeface="+mn-ea"/>
          <a:cs typeface="+mn-cs"/>
        </a:defRPr>
      </a:lvl4pPr>
      <a:lvl5pPr marL="1499785" indent="-16664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58" kern="1200">
          <a:solidFill>
            <a:schemeClr val="tx1"/>
          </a:solidFill>
          <a:latin typeface="+mn-lt"/>
          <a:ea typeface="+mn-ea"/>
          <a:cs typeface="+mn-cs"/>
        </a:defRPr>
      </a:lvl5pPr>
      <a:lvl6pPr marL="1833072" indent="-166643" algn="l" defTabSz="666571" rtl="0" eaLnBrk="1" latinLnBrk="0" hangingPunct="1">
        <a:spcBef>
          <a:spcPct val="20000"/>
        </a:spcBef>
        <a:buFont typeface="Arial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6pPr>
      <a:lvl7pPr marL="2166356" indent="-166643" algn="l" defTabSz="666571" rtl="0" eaLnBrk="1" latinLnBrk="0" hangingPunct="1">
        <a:spcBef>
          <a:spcPct val="20000"/>
        </a:spcBef>
        <a:buFont typeface="Arial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7pPr>
      <a:lvl8pPr marL="2499641" indent="-166643" algn="l" defTabSz="666571" rtl="0" eaLnBrk="1" latinLnBrk="0" hangingPunct="1">
        <a:spcBef>
          <a:spcPct val="20000"/>
        </a:spcBef>
        <a:buFont typeface="Arial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8pPr>
      <a:lvl9pPr marL="2832926" indent="-166643" algn="l" defTabSz="666571" rtl="0" eaLnBrk="1" latinLnBrk="0" hangingPunct="1">
        <a:spcBef>
          <a:spcPct val="20000"/>
        </a:spcBef>
        <a:buFont typeface="Arial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1pPr>
      <a:lvl2pPr marL="333284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2pPr>
      <a:lvl3pPr marL="666571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3pPr>
      <a:lvl4pPr marL="999857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4pPr>
      <a:lvl5pPr marL="1333142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5pPr>
      <a:lvl6pPr marL="1666428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6pPr>
      <a:lvl7pPr marL="1999714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7pPr>
      <a:lvl8pPr marL="2332999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8pPr>
      <a:lvl9pPr marL="2666284" algn="l" defTabSz="666571" rtl="0" eaLnBrk="1" latinLnBrk="0" hangingPunct="1">
        <a:defRPr sz="13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6177646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DBC1C-2CCF-CB60-0F0F-28E66F79B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err="1"/>
              <a:t>Ψυχροσυγκολλητιναιμίες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13DB-3163-5076-36DE-63551D3E60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/>
              <a:t>Δέσποινα Φωτίου</a:t>
            </a:r>
          </a:p>
          <a:p>
            <a:r>
              <a:rPr lang="el-GR" dirty="0"/>
              <a:t>Αιματολόγος</a:t>
            </a:r>
          </a:p>
          <a:p>
            <a:r>
              <a:rPr lang="el-GR" dirty="0"/>
              <a:t>Κλινική Παθολογικής Φυσιολογίας</a:t>
            </a:r>
          </a:p>
          <a:p>
            <a:r>
              <a:rPr lang="el-GR" dirty="0"/>
              <a:t>ΕΚΠΑ</a:t>
            </a:r>
          </a:p>
          <a:p>
            <a:endParaRPr lang="en-US" dirty="0"/>
          </a:p>
        </p:txBody>
      </p:sp>
      <p:sp>
        <p:nvSpPr>
          <p:cNvPr id="4" name="Lightning Bolt 3" descr="-">
            <a:extLst>
              <a:ext uri="{FF2B5EF4-FFF2-40B4-BE49-F238E27FC236}">
                <a16:creationId xmlns:a16="http://schemas.microsoft.com/office/drawing/2014/main" id="{25D69EF2-5589-0577-DA82-726EFC476B98}"/>
              </a:ext>
            </a:extLst>
          </p:cNvPr>
          <p:cNvSpPr/>
          <p:nvPr/>
        </p:nvSpPr>
        <p:spPr>
          <a:xfrm>
            <a:off x="609600" y="-90278"/>
            <a:ext cx="0" cy="866358"/>
          </a:xfrm>
          <a:prstGeom prst="lightningBol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</a:pPr>
            <a:endParaRPr lang="en-US" sz="1260" b="1" dirty="0">
              <a:solidFill>
                <a:srgbClr val="8064A2">
                  <a:lumMod val="50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Lightning Bolt 4" descr="-">
            <a:extLst>
              <a:ext uri="{FF2B5EF4-FFF2-40B4-BE49-F238E27FC236}">
                <a16:creationId xmlns:a16="http://schemas.microsoft.com/office/drawing/2014/main" id="{8B538C32-AEB0-A094-623D-867EBD9C2E79}"/>
              </a:ext>
            </a:extLst>
          </p:cNvPr>
          <p:cNvSpPr/>
          <p:nvPr/>
        </p:nvSpPr>
        <p:spPr>
          <a:xfrm>
            <a:off x="609600" y="-90278"/>
            <a:ext cx="0" cy="866358"/>
          </a:xfrm>
          <a:prstGeom prst="lightningBolt">
            <a:avLst/>
          </a:prstGeom>
          <a:solidFill>
            <a:schemeClr val="accent5"/>
          </a:solidFill>
        </p:spPr>
        <p:txBody>
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 defTabSz="1097280" fontAlgn="base">
              <a:spcBef>
                <a:spcPct val="0"/>
              </a:spcBef>
              <a:spcAft>
                <a:spcPct val="0"/>
              </a:spcAft>
            </a:pPr>
            <a:endParaRPr lang="en-US" sz="1260" b="1" dirty="0">
              <a:solidFill>
                <a:srgbClr val="8064A2">
                  <a:lumMod val="50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83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7900-F300-2E7C-DF9D-B6A09711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Έ</a:t>
            </a:r>
            <a:r>
              <a:rPr lang="el-GR" dirty="0" err="1"/>
              <a:t>μμεση</a:t>
            </a:r>
            <a:r>
              <a:rPr lang="el-GR" dirty="0"/>
              <a:t> </a:t>
            </a:r>
            <a:r>
              <a:rPr lang="en-US" dirty="0"/>
              <a:t>Coombs</a:t>
            </a:r>
            <a:r>
              <a:rPr lang="el-GR" dirty="0"/>
              <a:t>  (ΙΑΤ)</a:t>
            </a:r>
            <a:r>
              <a:rPr lang="en-US" dirty="0"/>
              <a:t> 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D7671-4388-2EB0-A8E0-95DAE98068D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10" name="Content Placeholder 9" descr="A close-up of a text&#10;&#10;AI-generated content may be incorrect.">
            <a:extLst>
              <a:ext uri="{FF2B5EF4-FFF2-40B4-BE49-F238E27FC236}">
                <a16:creationId xmlns:a16="http://schemas.microsoft.com/office/drawing/2014/main" id="{8F3F4C40-A59A-528D-4E13-42F2D1E1C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500" y="1716881"/>
            <a:ext cx="8509000" cy="4292600"/>
          </a:xfrm>
        </p:spPr>
      </p:pic>
    </p:spTree>
    <p:extLst>
      <p:ext uri="{BB962C8B-B14F-4D97-AF65-F5344CB8AC3E}">
        <p14:creationId xmlns:p14="http://schemas.microsoft.com/office/powerpoint/2010/main" val="2049767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C3916-3C98-CACF-9458-DA232DCE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Ά</a:t>
            </a:r>
            <a:r>
              <a:rPr lang="el-GR" dirty="0" err="1"/>
              <a:t>μεση</a:t>
            </a:r>
            <a:r>
              <a:rPr lang="el-GR" dirty="0"/>
              <a:t> </a:t>
            </a:r>
            <a:r>
              <a:rPr lang="en-US" dirty="0"/>
              <a:t>Coombs </a:t>
            </a:r>
            <a:endParaRPr lang="en-GR" dirty="0"/>
          </a:p>
        </p:txBody>
      </p:sp>
      <p:pic>
        <p:nvPicPr>
          <p:cNvPr id="6" name="Content Placeholder 5" descr="A close up of a text&#10;&#10;AI-generated content may be incorrect.">
            <a:extLst>
              <a:ext uri="{FF2B5EF4-FFF2-40B4-BE49-F238E27FC236}">
                <a16:creationId xmlns:a16="http://schemas.microsoft.com/office/drawing/2014/main" id="{CA3268DE-6842-E4BA-BA49-7DA8616B4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600" y="1774031"/>
            <a:ext cx="8432800" cy="41783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0084A-BA58-095E-A01B-FBB0DC3C9D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78801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5471-D8D3-7C03-F35B-EBC345CB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Ά</a:t>
            </a:r>
            <a:r>
              <a:rPr lang="el-GR" dirty="0" err="1"/>
              <a:t>μεση</a:t>
            </a:r>
            <a:r>
              <a:rPr lang="el-GR" dirty="0"/>
              <a:t> </a:t>
            </a:r>
            <a:r>
              <a:rPr lang="en-US" dirty="0"/>
              <a:t>Coombs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6C336-5E3C-B638-7615-D6446A7EC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920" dirty="0"/>
              <a:t>Όταν τα ερυθρά έχουν </a:t>
            </a:r>
            <a:r>
              <a:rPr lang="en-GB" sz="1920" dirty="0"/>
              <a:t>IgG </a:t>
            </a:r>
            <a:r>
              <a:rPr lang="en-GB" sz="1920" dirty="0" err="1"/>
              <a:t>ή</a:t>
            </a:r>
            <a:r>
              <a:rPr lang="el-GR" sz="1920" dirty="0"/>
              <a:t>/και </a:t>
            </a:r>
            <a:r>
              <a:rPr lang="en-GB" sz="1920" dirty="0"/>
              <a:t>C3</a:t>
            </a:r>
            <a:r>
              <a:rPr lang="el-GR" sz="1920" dirty="0"/>
              <a:t> στην επιφάνειά τους - </a:t>
            </a:r>
            <a:r>
              <a:rPr lang="en-US" sz="1920" dirty="0"/>
              <a:t>in vivo (</a:t>
            </a:r>
            <a:r>
              <a:rPr lang="el-GR" sz="1920" dirty="0"/>
              <a:t>ευαισθητοποιημένα) </a:t>
            </a:r>
          </a:p>
          <a:p>
            <a:r>
              <a:rPr lang="el-GR" sz="1920" dirty="0"/>
              <a:t>Επώαση με  </a:t>
            </a:r>
            <a:r>
              <a:rPr lang="el-GR" sz="1920" dirty="0" err="1"/>
              <a:t>αντισφαιρινικό</a:t>
            </a:r>
            <a:r>
              <a:rPr lang="el-GR" sz="1920" dirty="0"/>
              <a:t> ορό</a:t>
            </a:r>
            <a:r>
              <a:rPr lang="en-US" sz="1920" dirty="0"/>
              <a:t>(antihuman globulin)</a:t>
            </a:r>
            <a:r>
              <a:rPr lang="el-GR" sz="1920" dirty="0"/>
              <a:t> – πολυδύναμος (</a:t>
            </a:r>
            <a:r>
              <a:rPr lang="en-US" sz="1920" dirty="0" err="1"/>
              <a:t>antiIgG</a:t>
            </a:r>
            <a:r>
              <a:rPr lang="en-US" sz="1920" dirty="0"/>
              <a:t> </a:t>
            </a:r>
            <a:r>
              <a:rPr lang="el-GR" sz="1920" dirty="0"/>
              <a:t>και </a:t>
            </a:r>
            <a:r>
              <a:rPr lang="el-GR" sz="1920" dirty="0" err="1"/>
              <a:t>αντι</a:t>
            </a:r>
            <a:r>
              <a:rPr lang="el-GR" sz="1920" dirty="0"/>
              <a:t> </a:t>
            </a:r>
            <a:r>
              <a:rPr lang="en-US" sz="1920" dirty="0"/>
              <a:t>C3d) </a:t>
            </a:r>
            <a:r>
              <a:rPr lang="el-GR" sz="1920" dirty="0">
                <a:sym typeface="Wingdings" pitchFamily="2" charset="2"/>
              </a:rPr>
              <a:t> συγκόλληση των </a:t>
            </a:r>
            <a:r>
              <a:rPr lang="en-US" sz="1920" dirty="0">
                <a:sym typeface="Wingdings" pitchFamily="2" charset="2"/>
              </a:rPr>
              <a:t>RBCs </a:t>
            </a:r>
            <a:r>
              <a:rPr lang="el-GR" sz="1920" dirty="0">
                <a:sym typeface="Wingdings" pitchFamily="2" charset="2"/>
              </a:rPr>
              <a:t>με </a:t>
            </a:r>
            <a:r>
              <a:rPr lang="en-US" sz="1920" dirty="0">
                <a:sym typeface="Wingdings" pitchFamily="2" charset="2"/>
              </a:rPr>
              <a:t>IgG </a:t>
            </a:r>
            <a:r>
              <a:rPr lang="en-GB" sz="1920" dirty="0" err="1"/>
              <a:t>ή</a:t>
            </a:r>
            <a:r>
              <a:rPr lang="el-GR" sz="1920" dirty="0"/>
              <a:t>/και </a:t>
            </a:r>
            <a:r>
              <a:rPr lang="en-GB" sz="1920" dirty="0"/>
              <a:t>C3</a:t>
            </a:r>
            <a:r>
              <a:rPr lang="el-GR" sz="1920" dirty="0"/>
              <a:t> </a:t>
            </a:r>
            <a:endParaRPr lang="en-GB" sz="1920" dirty="0"/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  <a:p>
            <a:endParaRPr lang="en-GR" dirty="0"/>
          </a:p>
        </p:txBody>
      </p:sp>
      <p:pic>
        <p:nvPicPr>
          <p:cNvPr id="9" name="Content Placeholder 8" descr="A diagram of blood test&#10;&#10;AI-generated content may be incorrect.">
            <a:extLst>
              <a:ext uri="{FF2B5EF4-FFF2-40B4-BE49-F238E27FC236}">
                <a16:creationId xmlns:a16="http://schemas.microsoft.com/office/drawing/2014/main" id="{ECB59701-529D-E9F8-454F-B380FC7D107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990138"/>
            <a:ext cx="3536369" cy="329908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9DBF9C-4465-A206-9F53-B0070AEAF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1428" y="3076529"/>
            <a:ext cx="1434943" cy="2951201"/>
          </a:xfrm>
          <a:prstGeom prst="rect">
            <a:avLst/>
          </a:prstGeom>
        </p:spPr>
      </p:pic>
      <p:pic>
        <p:nvPicPr>
          <p:cNvPr id="4" name="Content Placeholder 6" descr="A diagram of different types of blood vessels&#10;&#10;AI-generated content may be incorrect.">
            <a:extLst>
              <a:ext uri="{FF2B5EF4-FFF2-40B4-BE49-F238E27FC236}">
                <a16:creationId xmlns:a16="http://schemas.microsoft.com/office/drawing/2014/main" id="{097F9002-9F1E-43BC-1F81-A0FE80B81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488" y="2727861"/>
            <a:ext cx="3904192" cy="2270639"/>
          </a:xfrm>
          <a:prstGeom prst="rect">
            <a:avLst/>
          </a:prstGeom>
        </p:spPr>
      </p:pic>
      <p:pic>
        <p:nvPicPr>
          <p:cNvPr id="6" name="Picture 5" descr="A row of test tubes with red liquid&#10;&#10;AI-generated content may be incorrect.">
            <a:extLst>
              <a:ext uri="{FF2B5EF4-FFF2-40B4-BE49-F238E27FC236}">
                <a16:creationId xmlns:a16="http://schemas.microsoft.com/office/drawing/2014/main" id="{775378AC-51C1-2C47-3456-1EED29495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782" y="5070752"/>
            <a:ext cx="2156178" cy="164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8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64EFA-C664-6230-6077-464776905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err="1"/>
              <a:t>Ψυχροσυγκολλητίνες</a:t>
            </a:r>
            <a:r>
              <a:rPr lang="el-GR" sz="3200" dirty="0"/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80F75-9210-5C1B-F145-3BD6E9E80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dirty="0" err="1"/>
              <a:t>Ψυχροσυγκολλητίνες</a:t>
            </a:r>
            <a:r>
              <a:rPr lang="el-GR" sz="2000" dirty="0"/>
              <a:t>: ψυχρά </a:t>
            </a:r>
            <a:r>
              <a:rPr lang="el-GR" sz="2000" dirty="0" err="1"/>
              <a:t>αυτοαντισώματα</a:t>
            </a:r>
            <a:r>
              <a:rPr lang="el-GR" sz="2000" dirty="0"/>
              <a:t> που αντιδρούν με </a:t>
            </a:r>
            <a:r>
              <a:rPr lang="el-GR" sz="2000" dirty="0" err="1"/>
              <a:t>πολυσακχαριτιδικά</a:t>
            </a:r>
            <a:r>
              <a:rPr lang="el-GR" sz="2000" dirty="0"/>
              <a:t> αντιγόνα στην επιφάνεια των ερυθρών</a:t>
            </a:r>
          </a:p>
          <a:p>
            <a:r>
              <a:rPr lang="el-GR" sz="2000" dirty="0"/>
              <a:t>Συνηθέστερα </a:t>
            </a:r>
            <a:r>
              <a:rPr lang="en-US" sz="2000" b="1" dirty="0"/>
              <a:t>IgM</a:t>
            </a:r>
            <a:r>
              <a:rPr lang="el-GR" sz="2000" b="1" dirty="0"/>
              <a:t>κ</a:t>
            </a:r>
            <a:r>
              <a:rPr lang="en-US" sz="2000" b="1" dirty="0"/>
              <a:t> </a:t>
            </a:r>
            <a:r>
              <a:rPr lang="en-US" sz="2000" dirty="0"/>
              <a:t>(90%) </a:t>
            </a:r>
            <a:endParaRPr lang="el-GR" sz="2000" dirty="0"/>
          </a:p>
          <a:p>
            <a:r>
              <a:rPr lang="el-GR" sz="2000" dirty="0"/>
              <a:t>Είναι σπάνια </a:t>
            </a:r>
            <a:r>
              <a:rPr lang="en-US" sz="2000" dirty="0"/>
              <a:t>IgG </a:t>
            </a:r>
            <a:r>
              <a:rPr lang="en-US" sz="2000" dirty="0" err="1"/>
              <a:t>ή</a:t>
            </a:r>
            <a:r>
              <a:rPr lang="en-US" sz="2000" dirty="0"/>
              <a:t> IgA </a:t>
            </a:r>
            <a:r>
              <a:rPr lang="en-US" sz="2000" dirty="0" err="1"/>
              <a:t>ή</a:t>
            </a:r>
            <a:r>
              <a:rPr lang="el-GR" sz="2000" dirty="0"/>
              <a:t> έχουν λ ελαφρές αλύσους </a:t>
            </a:r>
          </a:p>
          <a:p>
            <a:r>
              <a:rPr lang="el-GR" sz="2000" dirty="0"/>
              <a:t>Ο όρος «</a:t>
            </a:r>
            <a:r>
              <a:rPr lang="el-GR" sz="2000" dirty="0" err="1"/>
              <a:t>ψυχροσυγκολλητίνη</a:t>
            </a:r>
            <a:r>
              <a:rPr lang="el-GR" sz="2000" dirty="0"/>
              <a:t>» αναφέρεται στην ικανότητα συγκόλλησης των ερυθρών χωρίς την χρήση </a:t>
            </a:r>
            <a:r>
              <a:rPr lang="el-GR" sz="2000" dirty="0" err="1"/>
              <a:t>αντιορού</a:t>
            </a:r>
            <a:r>
              <a:rPr lang="el-GR" sz="2000" dirty="0"/>
              <a:t> σε χαμηλές θερμοκρασίες (</a:t>
            </a:r>
            <a:r>
              <a:rPr lang="en-GB" sz="2000" dirty="0"/>
              <a:t>0-4</a:t>
            </a:r>
            <a:r>
              <a:rPr lang="en-GB" sz="2000" baseline="30000" dirty="0"/>
              <a:t>o</a:t>
            </a:r>
            <a:r>
              <a:rPr lang="en-GB" sz="2000" dirty="0"/>
              <a:t>C</a:t>
            </a:r>
            <a:r>
              <a:rPr lang="el-GR" sz="2000" dirty="0"/>
              <a:t>)</a:t>
            </a:r>
          </a:p>
          <a:p>
            <a:r>
              <a:rPr lang="el-GR" sz="2000" dirty="0"/>
              <a:t>Οφείλεται στο ότι τα </a:t>
            </a:r>
            <a:r>
              <a:rPr lang="en-US" sz="2000" dirty="0"/>
              <a:t>IgM </a:t>
            </a:r>
            <a:r>
              <a:rPr lang="el-GR" sz="2000" dirty="0"/>
              <a:t>είναι πενταμερή και μεγάλου μοριακού βάρους οπότε μπορούν να φέρουν κοντά 2 ερυθρά και να προκαλέσουν αυτόματη συγκόλληση </a:t>
            </a:r>
          </a:p>
          <a:p>
            <a:r>
              <a:rPr lang="el-GR" sz="2000" dirty="0" err="1"/>
              <a:t>Ψυχροσυγκολλητίνες</a:t>
            </a:r>
            <a:r>
              <a:rPr lang="el-GR" sz="2000" dirty="0"/>
              <a:t> ανευρίσκονται και στον ορό υγειών ατόμων σε χαμηλούς τίτλους και είναι πολυκλωνικές </a:t>
            </a:r>
            <a:endParaRPr lang="en-GR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AF121-E70E-4BC4-635C-F1156E07A9C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9964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79DD-C13E-2A60-2CF6-247A110E2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Ψυχροσυγκολλητιναιμίες</a:t>
            </a:r>
            <a:br>
              <a:rPr lang="el-GR" dirty="0"/>
            </a:br>
            <a:r>
              <a:rPr lang="el-GR" dirty="0"/>
              <a:t>Νόσος ή σύνδρομο εκ </a:t>
            </a:r>
            <a:r>
              <a:rPr lang="el-GR" dirty="0" err="1"/>
              <a:t>ψυχροσυγκολλητινών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136A0-9EBB-8715-72A1-BB946223C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4" y="1600200"/>
            <a:ext cx="9462655" cy="4525963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A</a:t>
            </a:r>
            <a:r>
              <a:rPr lang="el-GR" sz="2400" b="1" dirty="0" err="1">
                <a:solidFill>
                  <a:srgbClr val="0070C0"/>
                </a:solidFill>
              </a:rPr>
              <a:t>υτο</a:t>
            </a:r>
            <a:r>
              <a:rPr lang="en-US" sz="2400" b="1" dirty="0" err="1">
                <a:solidFill>
                  <a:srgbClr val="0070C0"/>
                </a:solidFill>
              </a:rPr>
              <a:t>ά</a:t>
            </a:r>
            <a:r>
              <a:rPr lang="el-GR" sz="2400" b="1" dirty="0" err="1">
                <a:solidFill>
                  <a:srgbClr val="0070C0"/>
                </a:solidFill>
              </a:rPr>
              <a:t>νοση</a:t>
            </a:r>
            <a:r>
              <a:rPr lang="el-GR" sz="2400" b="1" dirty="0">
                <a:solidFill>
                  <a:srgbClr val="0070C0"/>
                </a:solidFill>
              </a:rPr>
              <a:t> αιμολυτική αναιμία ψυχρού αντισώματος</a:t>
            </a:r>
            <a:r>
              <a:rPr lang="en-US" sz="2400" b="1" dirty="0">
                <a:solidFill>
                  <a:srgbClr val="0070C0"/>
                </a:solidFill>
              </a:rPr>
              <a:t> - 15-30% </a:t>
            </a:r>
            <a:r>
              <a:rPr lang="el-GR" sz="2400" b="1" dirty="0">
                <a:solidFill>
                  <a:srgbClr val="0070C0"/>
                </a:solidFill>
              </a:rPr>
              <a:t>των </a:t>
            </a:r>
            <a:r>
              <a:rPr lang="en-US" sz="2400" b="1" dirty="0">
                <a:solidFill>
                  <a:srgbClr val="0070C0"/>
                </a:solidFill>
              </a:rPr>
              <a:t>AHA</a:t>
            </a:r>
            <a:endParaRPr lang="el-G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Ά</a:t>
            </a:r>
            <a:r>
              <a:rPr lang="el-GR" sz="2400" b="1" dirty="0" err="1"/>
              <a:t>μεση</a:t>
            </a:r>
            <a:r>
              <a:rPr lang="el-GR" sz="2400" b="1" dirty="0"/>
              <a:t> </a:t>
            </a:r>
            <a:r>
              <a:rPr lang="en-US" sz="2400" b="1" dirty="0"/>
              <a:t>Coombs </a:t>
            </a:r>
            <a:r>
              <a:rPr lang="el-GR" sz="2400" b="1" dirty="0"/>
              <a:t>(</a:t>
            </a:r>
            <a:r>
              <a:rPr lang="en-US" sz="2400" b="1" dirty="0"/>
              <a:t>DAT)</a:t>
            </a:r>
            <a:r>
              <a:rPr lang="el-GR" sz="2400" b="1" dirty="0"/>
              <a:t>: </a:t>
            </a:r>
            <a:r>
              <a:rPr lang="en-US" sz="2400" b="1" dirty="0"/>
              <a:t> </a:t>
            </a:r>
            <a:r>
              <a:rPr lang="el-GR" sz="2400" b="1" dirty="0"/>
              <a:t>+++ για </a:t>
            </a:r>
            <a:r>
              <a:rPr lang="en-US" sz="2400" b="1" dirty="0"/>
              <a:t>C3d  </a:t>
            </a:r>
            <a:r>
              <a:rPr lang="el-GR" sz="2400" dirty="0"/>
              <a:t>(αρνητική ή </a:t>
            </a:r>
            <a:r>
              <a:rPr lang="el-GR" sz="2400" dirty="0" err="1"/>
              <a:t>ασθεν</a:t>
            </a:r>
            <a:r>
              <a:rPr lang="en-US" sz="2400" dirty="0" err="1"/>
              <a:t>ώ</a:t>
            </a:r>
            <a:r>
              <a:rPr lang="el-GR" sz="2400" dirty="0"/>
              <a:t>ς θετική για </a:t>
            </a:r>
            <a:r>
              <a:rPr lang="en-US" sz="2400" dirty="0"/>
              <a:t>IgG</a:t>
            </a:r>
            <a:r>
              <a:rPr lang="el-GR" sz="2400" dirty="0"/>
              <a:t> στο 20%)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dirty="0"/>
              <a:t>Τίτλος </a:t>
            </a:r>
            <a:r>
              <a:rPr lang="el-GR" sz="2400" dirty="0" err="1"/>
              <a:t>ψυχροσυγκολλητινών</a:t>
            </a:r>
            <a:r>
              <a:rPr lang="el-GR" sz="2400" dirty="0"/>
              <a:t> </a:t>
            </a:r>
            <a:r>
              <a:rPr lang="en-US" sz="2400" dirty="0"/>
              <a:t>≥ </a:t>
            </a:r>
            <a:r>
              <a:rPr lang="el-GR" sz="2400" dirty="0"/>
              <a:t>64 στους 4 </a:t>
            </a:r>
            <a:r>
              <a:rPr lang="el-GR" sz="2400" baseline="30000" dirty="0"/>
              <a:t>ο</a:t>
            </a:r>
            <a:r>
              <a:rPr lang="en-US" sz="2400" dirty="0"/>
              <a:t>C </a:t>
            </a:r>
            <a:endParaRPr lang="el-GR" sz="2400" dirty="0"/>
          </a:p>
          <a:p>
            <a:endParaRPr lang="el-GR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0DBFB-6F81-4D3D-FC29-E1F07B7F55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7511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7731-2A8A-412B-6E2F-4E7984E90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Ψυχροσυγκολλητιναιμ</a:t>
            </a:r>
            <a:r>
              <a:rPr lang="en-GR" dirty="0"/>
              <a:t>ί</a:t>
            </a:r>
            <a:r>
              <a:rPr lang="el-GR" dirty="0" err="1"/>
              <a:t>ες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2B4479-ACC0-66C4-770E-75B29B24484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CBDFC32-8444-06F0-D471-0D671F85B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19" y="1773382"/>
            <a:ext cx="11943626" cy="371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05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A84A-FB35-70C2-A460-037A361BB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/>
              <a:t>Πρωτοπαθής</a:t>
            </a:r>
            <a:r>
              <a:rPr lang="en-US" sz="3200" dirty="0"/>
              <a:t> CAD</a:t>
            </a:r>
            <a:br>
              <a:rPr lang="el-GR" sz="3200" dirty="0"/>
            </a:br>
            <a:r>
              <a:rPr lang="el-GR" sz="3200" dirty="0"/>
              <a:t>Νόσος εκ </a:t>
            </a:r>
            <a:r>
              <a:rPr lang="el-GR" sz="3200" dirty="0" err="1"/>
              <a:t>ψυχροσυγκολλητινών</a:t>
            </a:r>
            <a:r>
              <a:rPr lang="el-GR" sz="3200" dirty="0"/>
              <a:t> </a:t>
            </a:r>
            <a:br>
              <a:rPr lang="en-US" sz="3600" dirty="0"/>
            </a:b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64819-D3BF-76AC-72B9-33596A0FA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8472616" cy="4525963"/>
          </a:xfrm>
        </p:spPr>
        <p:txBody>
          <a:bodyPr>
            <a:normAutofit/>
          </a:bodyPr>
          <a:lstStyle/>
          <a:p>
            <a:r>
              <a:rPr lang="el-GR" sz="2000" dirty="0" err="1"/>
              <a:t>Επ</a:t>
            </a:r>
            <a:r>
              <a:rPr lang="en-US" sz="2000" dirty="0" err="1"/>
              <a:t>ί</a:t>
            </a:r>
            <a:r>
              <a:rPr lang="el-GR" sz="2000" dirty="0" err="1"/>
              <a:t>πτωση</a:t>
            </a:r>
            <a:r>
              <a:rPr lang="el-GR" sz="2000" dirty="0"/>
              <a:t> </a:t>
            </a:r>
            <a:r>
              <a:rPr lang="en-US" sz="2000" dirty="0"/>
              <a:t>0.5 </a:t>
            </a:r>
            <a:r>
              <a:rPr lang="el-GR" sz="2000" dirty="0"/>
              <a:t>- </a:t>
            </a:r>
            <a:r>
              <a:rPr lang="en-US" sz="2000" dirty="0"/>
              <a:t>1.9 cases per million per year</a:t>
            </a:r>
            <a:r>
              <a:rPr lang="el-GR" sz="2000" dirty="0"/>
              <a:t> – εξαρτάται από το κλίμα </a:t>
            </a:r>
          </a:p>
          <a:p>
            <a:r>
              <a:rPr lang="en-US" sz="2292" dirty="0"/>
              <a:t>&gt;90% </a:t>
            </a:r>
            <a:r>
              <a:rPr lang="en-US" sz="2292" dirty="0" err="1"/>
              <a:t>έ</a:t>
            </a:r>
            <a:r>
              <a:rPr lang="el-GR" sz="2292" dirty="0" err="1"/>
              <a:t>χει</a:t>
            </a:r>
            <a:r>
              <a:rPr lang="el-GR" sz="2292" dirty="0"/>
              <a:t> </a:t>
            </a:r>
            <a:r>
              <a:rPr lang="el-GR" sz="2292" dirty="0" err="1"/>
              <a:t>μονοκλωνικ</a:t>
            </a:r>
            <a:r>
              <a:rPr lang="en-US" sz="2292" dirty="0" err="1"/>
              <a:t>ή</a:t>
            </a:r>
            <a:r>
              <a:rPr lang="el-GR" sz="2292" dirty="0"/>
              <a:t> </a:t>
            </a:r>
            <a:r>
              <a:rPr lang="en-US" sz="2292" dirty="0"/>
              <a:t>IgM</a:t>
            </a:r>
            <a:r>
              <a:rPr lang="el-GR" sz="2292" dirty="0"/>
              <a:t>κ</a:t>
            </a:r>
            <a:r>
              <a:rPr lang="en-US" sz="2292" dirty="0"/>
              <a:t> </a:t>
            </a:r>
            <a:r>
              <a:rPr lang="el-GR" sz="2292" dirty="0"/>
              <a:t>σε χαμηλά επίπεδα (θετική </a:t>
            </a:r>
            <a:r>
              <a:rPr lang="el-GR" sz="2292" dirty="0" err="1"/>
              <a:t>ανοσοκαθήλωση</a:t>
            </a:r>
            <a:r>
              <a:rPr lang="el-GR" sz="2292" dirty="0"/>
              <a:t> ορού) </a:t>
            </a:r>
          </a:p>
          <a:p>
            <a:r>
              <a:rPr lang="el-GR" sz="2000" dirty="0"/>
              <a:t>Μικρή διήθηση </a:t>
            </a:r>
            <a:r>
              <a:rPr lang="el-GR" sz="2000" dirty="0" err="1"/>
              <a:t>μυελο</a:t>
            </a:r>
            <a:r>
              <a:rPr lang="en-US" sz="2000" dirty="0" err="1"/>
              <a:t>ύ</a:t>
            </a:r>
            <a:r>
              <a:rPr lang="el-GR" sz="2000" dirty="0"/>
              <a:t> από </a:t>
            </a:r>
            <a:r>
              <a:rPr lang="el-GR" sz="2000" dirty="0" err="1"/>
              <a:t>μονοκλωνικό</a:t>
            </a:r>
            <a:r>
              <a:rPr lang="el-GR" sz="2000" dirty="0"/>
              <a:t> </a:t>
            </a:r>
            <a:r>
              <a:rPr lang="el-GR" sz="2000" dirty="0" err="1"/>
              <a:t>λεμφοϋπερπλαστικό</a:t>
            </a:r>
            <a:r>
              <a:rPr lang="el-GR" sz="2000" dirty="0"/>
              <a:t> πληθυσμό </a:t>
            </a:r>
            <a:r>
              <a:rPr lang="en-US" sz="2000" dirty="0"/>
              <a:t>(LPD)</a:t>
            </a:r>
            <a:endParaRPr lang="el-GR" sz="2000" dirty="0"/>
          </a:p>
          <a:p>
            <a:r>
              <a:rPr lang="el-GR" sz="2000" b="1" dirty="0"/>
              <a:t>Όχι κλινικά ή ακτινολογικά ευρήματα αιματολογικής κακοήθειας </a:t>
            </a:r>
            <a:r>
              <a:rPr lang="en-US" sz="2000" dirty="0"/>
              <a:t>(NHL, WM, MZL)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l-GR" sz="2000" dirty="0">
                <a:sym typeface="Wingdings" pitchFamily="2" charset="2"/>
              </a:rPr>
              <a:t>δευτεροπαθές </a:t>
            </a:r>
            <a:r>
              <a:rPr lang="en-US" sz="2000" dirty="0">
                <a:sym typeface="Wingdings" pitchFamily="2" charset="2"/>
              </a:rPr>
              <a:t>CAS </a:t>
            </a:r>
            <a:endParaRPr lang="el-GR" sz="2000" dirty="0"/>
          </a:p>
          <a:p>
            <a:pPr marL="0" indent="0">
              <a:buNone/>
            </a:pPr>
            <a:endParaRPr lang="el-GR" sz="2000" dirty="0"/>
          </a:p>
          <a:p>
            <a:r>
              <a:rPr lang="en-US" sz="2000" dirty="0"/>
              <a:t>MYD88 L265P</a:t>
            </a:r>
            <a:r>
              <a:rPr lang="el-GR" sz="2000" dirty="0"/>
              <a:t> </a:t>
            </a:r>
            <a:r>
              <a:rPr lang="el-GR" sz="2000" b="1" dirty="0"/>
              <a:t>συνήθως </a:t>
            </a:r>
            <a:r>
              <a:rPr lang="el-GR" sz="2000" dirty="0"/>
              <a:t>αρνητικό</a:t>
            </a:r>
            <a:endParaRPr lang="en-US" sz="2000" dirty="0"/>
          </a:p>
          <a:p>
            <a:r>
              <a:rPr lang="el-GR" sz="2000" dirty="0" err="1"/>
              <a:t>Κυτταρομετρία</a:t>
            </a:r>
            <a:r>
              <a:rPr lang="el-GR" sz="2000" dirty="0"/>
              <a:t> ρο</a:t>
            </a:r>
            <a:r>
              <a:rPr lang="en-US" sz="2000" dirty="0" err="1"/>
              <a:t>ή</a:t>
            </a:r>
            <a:r>
              <a:rPr lang="el-GR" sz="2000" dirty="0"/>
              <a:t>ς:  </a:t>
            </a:r>
            <a:r>
              <a:rPr lang="en-US" sz="2000" dirty="0"/>
              <a:t>CD20+ B</a:t>
            </a:r>
            <a:r>
              <a:rPr lang="el-GR" sz="2000" dirty="0"/>
              <a:t> </a:t>
            </a:r>
            <a:r>
              <a:rPr lang="el-GR" sz="2000" dirty="0" err="1"/>
              <a:t>λεμφο</a:t>
            </a:r>
            <a:r>
              <a:rPr lang="el-GR" sz="2000" dirty="0"/>
              <a:t> με λόγο </a:t>
            </a:r>
            <a:r>
              <a:rPr lang="en-GB" sz="2000" dirty="0"/>
              <a:t>k </a:t>
            </a:r>
            <a:r>
              <a:rPr lang="el-GR" sz="2000" dirty="0"/>
              <a:t>/</a:t>
            </a:r>
            <a:r>
              <a:rPr lang="en-GB" sz="2000" dirty="0"/>
              <a:t> l</a:t>
            </a:r>
            <a:r>
              <a:rPr lang="el-GR" sz="2000" dirty="0"/>
              <a:t> </a:t>
            </a:r>
            <a:r>
              <a:rPr lang="en-GB" sz="2000" dirty="0"/>
              <a:t>&gt; 3.5</a:t>
            </a:r>
            <a:r>
              <a:rPr lang="el-GR" sz="2000" dirty="0"/>
              <a:t> </a:t>
            </a:r>
            <a:r>
              <a:rPr lang="en-GB" sz="2000" dirty="0"/>
              <a:t>(or</a:t>
            </a:r>
            <a:r>
              <a:rPr lang="el-GR" sz="2000" dirty="0"/>
              <a:t> </a:t>
            </a:r>
            <a:r>
              <a:rPr lang="en-GB" sz="2000" dirty="0"/>
              <a:t>rarely &lt; 0.9)</a:t>
            </a:r>
            <a:endParaRPr lang="en-US" sz="2000" dirty="0"/>
          </a:p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408946-6821-823D-7FD4-92F3692730C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R" sz="1600" dirty="0"/>
              <a:t>Randen et al. </a:t>
            </a:r>
            <a:r>
              <a:rPr lang="en-GB" sz="1600" dirty="0"/>
              <a:t>October 2013 </a:t>
            </a:r>
            <a:r>
              <a:rPr lang="en-GB" sz="1600" dirty="0" err="1"/>
              <a:t>Haematologica</a:t>
            </a:r>
            <a:r>
              <a:rPr lang="en-GB" sz="1600" dirty="0"/>
              <a:t> 99(3)</a:t>
            </a:r>
          </a:p>
          <a:p>
            <a:endParaRPr lang="en-GR" dirty="0"/>
          </a:p>
        </p:txBody>
      </p:sp>
      <p:pic>
        <p:nvPicPr>
          <p:cNvPr id="7" name="Picture 6" descr="A white sheet with blue lines and black text&#10;&#10;AI-generated content may be incorrect.">
            <a:extLst>
              <a:ext uri="{FF2B5EF4-FFF2-40B4-BE49-F238E27FC236}">
                <a16:creationId xmlns:a16="http://schemas.microsoft.com/office/drawing/2014/main" id="{4A2C3257-AAD1-23AD-472C-35F51C806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013" y="3818238"/>
            <a:ext cx="2821385" cy="18459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759D13-F7BA-EE1D-FFFF-99446452B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9052" y="1097734"/>
            <a:ext cx="1800889" cy="225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47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3A1F-1EBF-0089-6FD3-89800974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Μονοκλωνικ</a:t>
            </a:r>
            <a:r>
              <a:rPr lang="en-GR" dirty="0"/>
              <a:t>ή</a:t>
            </a:r>
            <a:r>
              <a:rPr lang="el-GR" dirty="0"/>
              <a:t> </a:t>
            </a:r>
            <a:r>
              <a:rPr lang="en-US" dirty="0"/>
              <a:t>vs </a:t>
            </a:r>
            <a:r>
              <a:rPr lang="el-GR" dirty="0" err="1"/>
              <a:t>Πολυκλωνική</a:t>
            </a:r>
            <a:r>
              <a:rPr lang="el-GR" dirty="0"/>
              <a:t> </a:t>
            </a:r>
            <a:r>
              <a:rPr lang="el-GR" dirty="0" err="1"/>
              <a:t>ανοσοσφαιρίνη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D74B9-00AE-487B-598F-C11644E3D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Μονοκλωνική </a:t>
            </a:r>
            <a:r>
              <a:rPr lang="el-GR" dirty="0" err="1"/>
              <a:t>ανοσοσφαιρίνη</a:t>
            </a:r>
            <a:r>
              <a:rPr lang="el-GR" dirty="0"/>
              <a:t> παράγεται από </a:t>
            </a:r>
            <a:r>
              <a:rPr lang="el-GR" dirty="0" err="1"/>
              <a:t>κλωνικό</a:t>
            </a:r>
            <a:r>
              <a:rPr lang="el-GR" dirty="0"/>
              <a:t> </a:t>
            </a:r>
            <a:r>
              <a:rPr lang="el-GR" dirty="0" err="1"/>
              <a:t>λεμφο</a:t>
            </a:r>
            <a:r>
              <a:rPr lang="el-GR" dirty="0"/>
              <a:t>/πλασματοκύτταρο </a:t>
            </a:r>
          </a:p>
          <a:p>
            <a:r>
              <a:rPr lang="el-GR" dirty="0" err="1"/>
              <a:t>Πολυκλωνική</a:t>
            </a:r>
            <a:r>
              <a:rPr lang="el-GR" dirty="0"/>
              <a:t> παράγεται από φυσιολογικά </a:t>
            </a:r>
            <a:r>
              <a:rPr lang="el-GR" dirty="0" err="1"/>
              <a:t>λεμφοπλασματοκύτταρα</a:t>
            </a:r>
            <a:r>
              <a:rPr lang="el-GR" dirty="0"/>
              <a:t> </a:t>
            </a:r>
          </a:p>
          <a:p>
            <a:r>
              <a:rPr lang="el-GR" dirty="0" err="1"/>
              <a:t>Ηλεκτροφόρηση</a:t>
            </a:r>
            <a:r>
              <a:rPr lang="el-GR" dirty="0"/>
              <a:t> ορού μπορεί να εκτιμήσει την παρουσία διάχυτης </a:t>
            </a:r>
            <a:r>
              <a:rPr lang="el-GR" dirty="0" err="1"/>
              <a:t>υπεργαμμασφαιριναιμίας</a:t>
            </a:r>
            <a:r>
              <a:rPr lang="el-GR" dirty="0"/>
              <a:t> ή μονοκλωνικής </a:t>
            </a:r>
            <a:r>
              <a:rPr lang="el-GR" dirty="0" err="1"/>
              <a:t>παραπρωτεΐνης</a:t>
            </a:r>
            <a:r>
              <a:rPr lang="el-GR" dirty="0"/>
              <a:t> </a:t>
            </a:r>
          </a:p>
          <a:p>
            <a:r>
              <a:rPr lang="el-GR" dirty="0" err="1"/>
              <a:t>Ανοσοκαθήλωση</a:t>
            </a:r>
            <a:r>
              <a:rPr lang="el-GR" dirty="0"/>
              <a:t> ορού – θα τεκμηριώσει την παρουσία μονοκλωνικής ανοσοσφαιρίνης ή όχι 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193D21-DDFE-760B-E3CD-652EAA0AC4B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480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B0EC0-1C30-BFDA-D81C-09A52E1D7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</a:t>
            </a:r>
            <a:r>
              <a:rPr lang="en-GR" dirty="0"/>
              <a:t>ow do we detect monoclonal protein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B2B1-EC86-CB3A-7AEB-36E87D0E7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8240" y="1600200"/>
            <a:ext cx="3997169" cy="4525963"/>
          </a:xfrm>
        </p:spPr>
        <p:txBody>
          <a:bodyPr>
            <a:normAutofit fontScale="92500"/>
          </a:bodyPr>
          <a:lstStyle/>
          <a:p>
            <a:r>
              <a:rPr lang="el-GR" dirty="0" err="1"/>
              <a:t>Ηλεκτροφόρηση</a:t>
            </a:r>
            <a:r>
              <a:rPr lang="el-GR" dirty="0"/>
              <a:t> λευκωμάτων ορού</a:t>
            </a:r>
            <a:endParaRPr lang="en-GR" dirty="0"/>
          </a:p>
          <a:p>
            <a:r>
              <a:rPr lang="el-GR" dirty="0"/>
              <a:t>Ποσοτικός προσδιορισμός </a:t>
            </a:r>
            <a:r>
              <a:rPr lang="el-GR" dirty="0" err="1"/>
              <a:t>ανοσοσφαιρινών</a:t>
            </a:r>
            <a:r>
              <a:rPr lang="en-GR" dirty="0"/>
              <a:t>: IgG, IgM, IgA</a:t>
            </a:r>
          </a:p>
          <a:p>
            <a:endParaRPr lang="en-GR" dirty="0"/>
          </a:p>
          <a:p>
            <a:r>
              <a:rPr lang="el-GR" dirty="0" err="1"/>
              <a:t>Ανοσοκαθήλωση</a:t>
            </a:r>
            <a:r>
              <a:rPr lang="el-GR" dirty="0"/>
              <a:t> ορού </a:t>
            </a:r>
          </a:p>
          <a:p>
            <a:r>
              <a:rPr lang="el-GR" dirty="0"/>
              <a:t>Ελεύθερες ελαφριές αλυσίδες ορού </a:t>
            </a:r>
            <a:endParaRPr lang="en-GR" dirty="0"/>
          </a:p>
          <a:p>
            <a:r>
              <a:rPr lang="en-US" dirty="0"/>
              <a:t>24 hour urine protein </a:t>
            </a:r>
          </a:p>
          <a:p>
            <a:pPr lvl="1"/>
            <a:r>
              <a:rPr lang="en-US" dirty="0"/>
              <a:t>24hour urine protein electrophoresis and immunofixation </a:t>
            </a:r>
            <a:endParaRPr lang="en-GR" dirty="0"/>
          </a:p>
        </p:txBody>
      </p:sp>
      <p:pic>
        <p:nvPicPr>
          <p:cNvPr id="12" name="Picture 11" descr="A graph of a chemical reaction&#10;&#10;AI-generated content may be incorrect.">
            <a:extLst>
              <a:ext uri="{FF2B5EF4-FFF2-40B4-BE49-F238E27FC236}">
                <a16:creationId xmlns:a16="http://schemas.microsoft.com/office/drawing/2014/main" id="{4BD78033-4B35-6E82-DC2B-C0738198A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84" y="1495959"/>
            <a:ext cx="4969624" cy="2722403"/>
          </a:xfrm>
          <a:prstGeom prst="rect">
            <a:avLst/>
          </a:prstGeom>
        </p:spPr>
      </p:pic>
      <p:pic>
        <p:nvPicPr>
          <p:cNvPr id="14" name="Picture 13" descr="A close-up of a text&#10;&#10;AI-generated content may be incorrect.">
            <a:extLst>
              <a:ext uri="{FF2B5EF4-FFF2-40B4-BE49-F238E27FC236}">
                <a16:creationId xmlns:a16="http://schemas.microsoft.com/office/drawing/2014/main" id="{7CC0031B-FCAE-43A9-7DCC-4A32E6E87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26" y="4218361"/>
            <a:ext cx="4754880" cy="144780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791A918-17FA-6CF4-8A44-AEE24D2077F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76001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873EB-61C2-30DD-57F2-A87DE8CCE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Immunofixation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DDAAE7-76AA-CE87-A22F-D372D0FFCB1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Picture 4" descr="A diagram of a test&#10;&#10;AI-generated content may be incorrect.">
            <a:extLst>
              <a:ext uri="{FF2B5EF4-FFF2-40B4-BE49-F238E27FC236}">
                <a16:creationId xmlns:a16="http://schemas.microsoft.com/office/drawing/2014/main" id="{9B3BC240-BE20-B85D-68CA-8A895D8CE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0"/>
          <a:stretch>
            <a:fillRect/>
          </a:stretch>
        </p:blipFill>
        <p:spPr>
          <a:xfrm>
            <a:off x="1425232" y="868363"/>
            <a:ext cx="9341536" cy="58442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EE743FE-74F5-B961-EFD1-BC5D27C9B9AA}"/>
              </a:ext>
            </a:extLst>
          </p:cNvPr>
          <p:cNvSpPr/>
          <p:nvPr/>
        </p:nvSpPr>
        <p:spPr>
          <a:xfrm>
            <a:off x="6096000" y="4544291"/>
            <a:ext cx="1903965" cy="158645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r"/>
            <a:endParaRPr lang="en-GR" sz="1400" dirty="0">
              <a:solidFill>
                <a:schemeClr val="accent4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5280-F53E-7A32-A58F-924A6BBC8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dirty="0" err="1"/>
              <a:t>Αυτοάνοση</a:t>
            </a:r>
            <a:r>
              <a:rPr lang="el-GR" i="1" dirty="0"/>
              <a:t> αιμολυτική αναιμία</a:t>
            </a:r>
            <a:br>
              <a:rPr lang="el-GR" dirty="0"/>
            </a:b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E535-DD16-659E-70C2-BE866F304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i="1" dirty="0"/>
              <a:t>Οι </a:t>
            </a:r>
            <a:r>
              <a:rPr lang="el-GR" i="1" dirty="0" err="1"/>
              <a:t>αυτοάνοσες</a:t>
            </a:r>
            <a:r>
              <a:rPr lang="el-GR" i="1" dirty="0"/>
              <a:t> αιμολυτικές αναιμίες</a:t>
            </a:r>
            <a:r>
              <a:rPr lang="el-GR" dirty="0"/>
              <a:t> </a:t>
            </a:r>
            <a:r>
              <a:rPr lang="el-GR" i="1" dirty="0"/>
              <a:t>(</a:t>
            </a:r>
            <a:r>
              <a:rPr lang="en-GB" i="1" dirty="0"/>
              <a:t>Autoimmune </a:t>
            </a:r>
            <a:r>
              <a:rPr lang="en-GB" i="1" dirty="0" err="1"/>
              <a:t>hemolytic</a:t>
            </a:r>
            <a:r>
              <a:rPr lang="en-GB" i="1" dirty="0"/>
              <a:t> </a:t>
            </a:r>
            <a:r>
              <a:rPr lang="en-GB" i="1" dirty="0" err="1"/>
              <a:t>anemias</a:t>
            </a:r>
            <a:r>
              <a:rPr lang="en-GB" i="1" dirty="0"/>
              <a:t>, AIHA) </a:t>
            </a:r>
            <a:r>
              <a:rPr lang="el-GR" i="1" dirty="0"/>
              <a:t>είναι</a:t>
            </a:r>
            <a:r>
              <a:rPr lang="el-GR" dirty="0"/>
              <a:t> </a:t>
            </a:r>
            <a:r>
              <a:rPr lang="el-GR" b="1" i="1" dirty="0"/>
              <a:t>επίκτητες</a:t>
            </a:r>
            <a:r>
              <a:rPr lang="el-GR" i="1" dirty="0"/>
              <a:t> διαταραχές που οδηγούν σε</a:t>
            </a:r>
            <a:r>
              <a:rPr lang="el-GR" dirty="0"/>
              <a:t> </a:t>
            </a:r>
            <a:r>
              <a:rPr lang="el-GR" i="1" dirty="0"/>
              <a:t>καταστροφή των ερυθρών λόγω </a:t>
            </a:r>
            <a:r>
              <a:rPr lang="el-GR" i="1" dirty="0" err="1"/>
              <a:t>αυτο</a:t>
            </a:r>
            <a:r>
              <a:rPr lang="el-GR" i="1" dirty="0"/>
              <a:t>-</a:t>
            </a:r>
            <a:r>
              <a:rPr lang="el-GR" dirty="0"/>
              <a:t> </a:t>
            </a:r>
            <a:r>
              <a:rPr lang="el-GR" i="1" dirty="0"/>
              <a:t>αντισωμάτων έναντι των ερυθρών</a:t>
            </a:r>
            <a:endParaRPr lang="el-GR" dirty="0"/>
          </a:p>
          <a:p>
            <a:r>
              <a:rPr lang="el-GR" b="1" i="1" dirty="0"/>
              <a:t>Θετική</a:t>
            </a:r>
            <a:r>
              <a:rPr lang="el-GR" b="1" dirty="0"/>
              <a:t> </a:t>
            </a:r>
            <a:r>
              <a:rPr lang="el-GR" b="1" i="1" dirty="0"/>
              <a:t>άμεση </a:t>
            </a:r>
            <a:r>
              <a:rPr lang="en-GB" b="1" i="1" dirty="0"/>
              <a:t>Coombs</a:t>
            </a:r>
            <a:r>
              <a:rPr lang="en-GB" i="1" dirty="0"/>
              <a:t>, </a:t>
            </a:r>
            <a:r>
              <a:rPr lang="el-GR" i="1" dirty="0"/>
              <a:t>η οποία μπορεί να</a:t>
            </a:r>
            <a:r>
              <a:rPr lang="el-GR" dirty="0"/>
              <a:t> </a:t>
            </a:r>
            <a:r>
              <a:rPr lang="el-GR" i="1" dirty="0"/>
              <a:t>προσδιορίσει το αντίσωμα στην επιφάνεια των</a:t>
            </a:r>
            <a:r>
              <a:rPr lang="el-GR" dirty="0"/>
              <a:t> </a:t>
            </a:r>
            <a:r>
              <a:rPr lang="el-GR" i="1" dirty="0"/>
              <a:t>ερυθρών</a:t>
            </a:r>
          </a:p>
          <a:p>
            <a:pPr marL="0" indent="0">
              <a:buNone/>
            </a:pP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B5FCC9-A7AD-824C-076A-5EB0B02E94F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03814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B3D10-F951-A1C5-C9A9-4F340815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/>
              <a:t>Δευτεροπαθ</a:t>
            </a:r>
            <a:r>
              <a:rPr lang="en-GR" sz="3600" dirty="0"/>
              <a:t>έ</a:t>
            </a:r>
            <a:r>
              <a:rPr lang="el-GR" sz="3600" dirty="0"/>
              <a:t>ς </a:t>
            </a:r>
            <a:r>
              <a:rPr lang="en-GR" sz="3600" dirty="0"/>
              <a:t>CAS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ED1F8-FC18-245E-BE20-E7C94C14B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9A6607-7E89-1D33-9EEB-27591E45C80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Picture 4" descr="A close-up of a chart&#10;&#10;AI-generated content may be incorrect.">
            <a:extLst>
              <a:ext uri="{FF2B5EF4-FFF2-40B4-BE49-F238E27FC236}">
                <a16:creationId xmlns:a16="http://schemas.microsoft.com/office/drawing/2014/main" id="{A85D0A19-480A-4C45-CC12-38D285EB1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245" y="1600200"/>
            <a:ext cx="9393918" cy="493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9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2D5B4-7987-38CA-88D8-4FA2CF5F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dirty="0" err="1"/>
              <a:t>Δευτεροπαθ</a:t>
            </a:r>
            <a:r>
              <a:rPr lang="en-GR" sz="3200" dirty="0"/>
              <a:t>έ</a:t>
            </a:r>
            <a:r>
              <a:rPr lang="el-GR" sz="3200" dirty="0"/>
              <a:t>ς </a:t>
            </a:r>
            <a:r>
              <a:rPr lang="en-GR" sz="3200" dirty="0"/>
              <a:t>CAS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0D8B-E25C-A035-B229-22DB8DA58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687665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l-GR" sz="2400" dirty="0"/>
          </a:p>
          <a:p>
            <a:r>
              <a:rPr lang="el-GR" sz="2400" dirty="0"/>
              <a:t>Νέα άτομα πιο πιθανό να έχουν λοίμωξη</a:t>
            </a:r>
            <a:r>
              <a:rPr lang="en-US" sz="2400" dirty="0"/>
              <a:t> </a:t>
            </a:r>
            <a:r>
              <a:rPr lang="el-GR" sz="2400" dirty="0"/>
              <a:t>ή </a:t>
            </a:r>
            <a:r>
              <a:rPr lang="el-GR" sz="2400" dirty="0" err="1"/>
              <a:t>αυτοάνοσο</a:t>
            </a:r>
            <a:r>
              <a:rPr lang="el-GR" sz="2400" dirty="0"/>
              <a:t> νόσημα</a:t>
            </a:r>
          </a:p>
          <a:p>
            <a:pPr lvl="1"/>
            <a:r>
              <a:rPr lang="el-GR" sz="1800" dirty="0" err="1"/>
              <a:t>Μυκόπλασμα</a:t>
            </a:r>
            <a:r>
              <a:rPr lang="el-GR" sz="1800" dirty="0"/>
              <a:t> της πνευμονίας (ειδικά για το Ι αντιγόνο) </a:t>
            </a:r>
          </a:p>
          <a:p>
            <a:pPr lvl="1"/>
            <a:r>
              <a:rPr lang="el-GR" sz="1800" dirty="0"/>
              <a:t>Λοιμώδη μονοπυρήνωση (ειδικά για το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l-GR" sz="1800" dirty="0" err="1"/>
              <a:t>αντιγ</a:t>
            </a:r>
            <a:r>
              <a:rPr lang="en-US" sz="1800" dirty="0" err="1"/>
              <a:t>ό</a:t>
            </a:r>
            <a:r>
              <a:rPr lang="el-GR" sz="1800" dirty="0" err="1"/>
              <a:t>νο</a:t>
            </a:r>
            <a:r>
              <a:rPr lang="el-GR" sz="1800" dirty="0"/>
              <a:t>) </a:t>
            </a:r>
          </a:p>
          <a:p>
            <a:pPr lvl="1"/>
            <a:r>
              <a:rPr lang="en-GB" sz="1800" dirty="0"/>
              <a:t>A</a:t>
            </a:r>
            <a:r>
              <a:rPr lang="en-GR" sz="1800" dirty="0"/>
              <a:t>denovirus, CMV, HIV, E.Coli</a:t>
            </a:r>
          </a:p>
          <a:p>
            <a:pPr lvl="1"/>
            <a:r>
              <a:rPr lang="en-GR" sz="1800" dirty="0"/>
              <a:t>Parvovirus </a:t>
            </a:r>
            <a:endParaRPr lang="el-GR" sz="1800" dirty="0"/>
          </a:p>
          <a:p>
            <a:pPr lvl="1"/>
            <a:r>
              <a:rPr lang="el-GR" sz="1800" dirty="0"/>
              <a:t>Σπανιότερα: </a:t>
            </a:r>
            <a:r>
              <a:rPr lang="en-US" sz="1800" dirty="0"/>
              <a:t>Listeria </a:t>
            </a:r>
            <a:r>
              <a:rPr lang="en-US" sz="1800" dirty="0" err="1"/>
              <a:t>mon</a:t>
            </a:r>
            <a:r>
              <a:rPr lang="el-GR" sz="1800" dirty="0"/>
              <a:t>ο</a:t>
            </a:r>
            <a:r>
              <a:rPr lang="en-US" sz="1800" dirty="0" err="1"/>
              <a:t>cytogenes</a:t>
            </a:r>
            <a:r>
              <a:rPr lang="en-US" sz="1800" dirty="0"/>
              <a:t> </a:t>
            </a:r>
            <a:r>
              <a:rPr lang="el-GR" sz="1800" dirty="0"/>
              <a:t>μπορεί να προκαλέσει παραγωγή </a:t>
            </a:r>
            <a:r>
              <a:rPr lang="en-US" sz="1800" dirty="0"/>
              <a:t>anti-I </a:t>
            </a:r>
            <a:r>
              <a:rPr lang="el-GR" sz="1800" dirty="0"/>
              <a:t>αντισωμάτων και </a:t>
            </a:r>
            <a:r>
              <a:rPr lang="en-GR" sz="1800" dirty="0"/>
              <a:t>Varicella, Citrobacter, influenza</a:t>
            </a:r>
            <a:endParaRPr lang="el-GR" sz="1800" dirty="0"/>
          </a:p>
          <a:p>
            <a:r>
              <a:rPr lang="en-US" sz="2000" i="1" dirty="0">
                <a:solidFill>
                  <a:srgbClr val="1A1A1A"/>
                </a:solidFill>
                <a:latin typeface="acumin-pro"/>
              </a:rPr>
              <a:t>50</a:t>
            </a:r>
            <a:r>
              <a:rPr lang="el-GR" sz="2000" i="1" dirty="0">
                <a:solidFill>
                  <a:srgbClr val="1A1A1A"/>
                </a:solidFill>
                <a:latin typeface="acumin-pro"/>
              </a:rPr>
              <a:t>% των ασθενών με λοίμωξη από </a:t>
            </a:r>
            <a:r>
              <a:rPr lang="en-US" sz="2000" i="1" dirty="0">
                <a:solidFill>
                  <a:srgbClr val="1A1A1A"/>
                </a:solidFill>
                <a:latin typeface="acumin-pro"/>
              </a:rPr>
              <a:t>M. pneumonia </a:t>
            </a:r>
            <a:r>
              <a:rPr lang="el-GR" sz="2000" i="1" dirty="0">
                <a:solidFill>
                  <a:srgbClr val="1A1A1A"/>
                </a:solidFill>
                <a:latin typeface="acumin-pro"/>
              </a:rPr>
              <a:t>έχει τίτλο (+) </a:t>
            </a:r>
            <a:r>
              <a:rPr lang="el-GR" sz="2000" i="1" dirty="0" err="1">
                <a:solidFill>
                  <a:srgbClr val="1A1A1A"/>
                </a:solidFill>
                <a:latin typeface="acumin-pro"/>
              </a:rPr>
              <a:t>ψυχρο</a:t>
            </a:r>
            <a:r>
              <a:rPr lang="el-GR" sz="2000" i="1" dirty="0">
                <a:solidFill>
                  <a:srgbClr val="1A1A1A"/>
                </a:solidFill>
                <a:latin typeface="acumin-pro"/>
              </a:rPr>
              <a:t> αλλά σπάνια </a:t>
            </a:r>
            <a:r>
              <a:rPr lang="el-GR" sz="2000" i="1" dirty="0" err="1">
                <a:solidFill>
                  <a:srgbClr val="1A1A1A"/>
                </a:solidFill>
                <a:latin typeface="acumin-pro"/>
              </a:rPr>
              <a:t>αιμόλυση</a:t>
            </a:r>
            <a:r>
              <a:rPr lang="el-GR" sz="2000" i="1" dirty="0">
                <a:solidFill>
                  <a:srgbClr val="1A1A1A"/>
                </a:solidFill>
                <a:latin typeface="acumin-pro"/>
              </a:rPr>
              <a:t> ή άλλα συμπτώματα </a:t>
            </a:r>
          </a:p>
          <a:p>
            <a:pPr marL="0" indent="0">
              <a:buNone/>
            </a:pPr>
            <a:endParaRPr lang="en-US" sz="2400" i="1" dirty="0">
              <a:solidFill>
                <a:srgbClr val="1A1A1A"/>
              </a:solidFill>
              <a:latin typeface="acumin-pro"/>
            </a:endParaRPr>
          </a:p>
          <a:p>
            <a:pPr marL="0" indent="0">
              <a:buNone/>
            </a:pPr>
            <a:endParaRPr lang="el-GR" sz="2400" i="1" dirty="0"/>
          </a:p>
          <a:p>
            <a:r>
              <a:rPr lang="el-GR" sz="2400" dirty="0"/>
              <a:t>Μεγαλύτερη ηλικία: </a:t>
            </a:r>
            <a:r>
              <a:rPr lang="en-US" sz="2400" dirty="0"/>
              <a:t>WM or </a:t>
            </a:r>
            <a:r>
              <a:rPr lang="el-GR" sz="2400" dirty="0"/>
              <a:t>ΜΖ</a:t>
            </a:r>
            <a:r>
              <a:rPr lang="en-US" sz="2400" dirty="0"/>
              <a:t>L</a:t>
            </a:r>
            <a:r>
              <a:rPr lang="el-GR" sz="2400" dirty="0"/>
              <a:t> </a:t>
            </a:r>
            <a:r>
              <a:rPr lang="en-US" sz="2400" dirty="0"/>
              <a:t>or high-grade lymphoma (B or plasma cell) </a:t>
            </a:r>
          </a:p>
          <a:p>
            <a:pPr marL="0" indent="0">
              <a:buNone/>
            </a:pPr>
            <a:r>
              <a:rPr lang="el-GR" sz="2400" i="1" dirty="0">
                <a:solidFill>
                  <a:srgbClr val="1A1A1A"/>
                </a:solidFill>
                <a:latin typeface="acumin-pro"/>
              </a:rPr>
              <a:t>Σε ασθενείς με </a:t>
            </a:r>
            <a:r>
              <a:rPr lang="en-US" sz="2400" i="1" dirty="0">
                <a:solidFill>
                  <a:srgbClr val="1A1A1A"/>
                </a:solidFill>
                <a:latin typeface="acumin-pro"/>
              </a:rPr>
              <a:t>WM </a:t>
            </a:r>
            <a:r>
              <a:rPr lang="el-GR" sz="2400" i="1" dirty="0">
                <a:solidFill>
                  <a:srgbClr val="1A1A1A"/>
                </a:solidFill>
                <a:latin typeface="acumin-pro"/>
              </a:rPr>
              <a:t>περίπου το 5% έχει </a:t>
            </a:r>
            <a:r>
              <a:rPr lang="el-GR" sz="2400" i="1" dirty="0" err="1">
                <a:solidFill>
                  <a:srgbClr val="1A1A1A"/>
                </a:solidFill>
                <a:latin typeface="acumin-pro"/>
              </a:rPr>
              <a:t>συμπτωματική</a:t>
            </a:r>
            <a:r>
              <a:rPr lang="el-GR" sz="2400" i="1" dirty="0">
                <a:solidFill>
                  <a:srgbClr val="1A1A1A"/>
                </a:solidFill>
                <a:latin typeface="acumin-pro"/>
              </a:rPr>
              <a:t> </a:t>
            </a:r>
            <a:r>
              <a:rPr lang="el-GR" sz="2400" i="1" dirty="0" err="1">
                <a:solidFill>
                  <a:srgbClr val="1A1A1A"/>
                </a:solidFill>
                <a:latin typeface="acumin-pro"/>
              </a:rPr>
              <a:t>ψυχροσυγκολλητιναιμία</a:t>
            </a:r>
            <a:endParaRPr lang="en-US" sz="2400" i="1" dirty="0">
              <a:solidFill>
                <a:srgbClr val="1A1A1A"/>
              </a:solidFill>
              <a:latin typeface="acumin-pro"/>
            </a:endParaRPr>
          </a:p>
          <a:p>
            <a:pPr marL="0" indent="0">
              <a:buNone/>
            </a:pPr>
            <a:r>
              <a:rPr lang="el-GR" sz="2400" i="1" dirty="0"/>
              <a:t>4.2% ασθενών με </a:t>
            </a:r>
            <a:r>
              <a:rPr lang="en-US" sz="2400" i="1" dirty="0"/>
              <a:t>IgM </a:t>
            </a:r>
            <a:r>
              <a:rPr lang="el-GR" sz="2400" i="1" dirty="0"/>
              <a:t>παραπρωτεΐνη:  </a:t>
            </a:r>
            <a:r>
              <a:rPr lang="el-GR" sz="2400" i="1" dirty="0" err="1"/>
              <a:t>ψυχροσυγκολλητίνες</a:t>
            </a:r>
            <a:r>
              <a:rPr lang="en-US" sz="2400" i="1" dirty="0"/>
              <a:t> </a:t>
            </a:r>
          </a:p>
          <a:p>
            <a:endParaRPr lang="en-GR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973C1D-AF17-D3AD-A03C-4A8DE84597B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>
                <a:solidFill>
                  <a:srgbClr val="232323"/>
                </a:solidFill>
                <a:latin typeface="Noto Sans" panose="020B0502040504020204" pitchFamily="34" charset="0"/>
              </a:rPr>
              <a:t>Berentsen S, et al.</a:t>
            </a:r>
            <a:r>
              <a:rPr lang="en-GB" dirty="0"/>
              <a:t> Blood. 2020;136(4):480. </a:t>
            </a:r>
            <a:endParaRPr lang="en-GR" dirty="0"/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3615657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F4B19-C9F2-6E83-6661-196ED4B29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Παθοφυσιολογία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BCEEE-DE23-A994-3A13-0E9CDCE26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764982" cy="2528455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Μείωση θερμοκρασίας (κρύο και άκρα) </a:t>
            </a:r>
          </a:p>
          <a:p>
            <a:r>
              <a:rPr lang="el-GR" dirty="0"/>
              <a:t>Σύνδεση </a:t>
            </a:r>
            <a:r>
              <a:rPr lang="en-US" dirty="0"/>
              <a:t>IgM </a:t>
            </a:r>
            <a:r>
              <a:rPr lang="el-GR" dirty="0"/>
              <a:t>στη μεμβράνη των ερυθρών</a:t>
            </a:r>
            <a:r>
              <a:rPr lang="en-US" dirty="0"/>
              <a:t> (I) </a:t>
            </a:r>
            <a:endParaRPr lang="el-GR" dirty="0"/>
          </a:p>
          <a:p>
            <a:r>
              <a:rPr lang="el-GR" dirty="0"/>
              <a:t>Συγκόλληση ερυθρών</a:t>
            </a:r>
          </a:p>
          <a:p>
            <a:r>
              <a:rPr lang="el-GR" dirty="0"/>
              <a:t>Ενεργοποίηση και καθήλωση συμπληρώματος </a:t>
            </a:r>
          </a:p>
          <a:p>
            <a:r>
              <a:rPr lang="el-GR" dirty="0"/>
              <a:t>Το καλυμμένο με το </a:t>
            </a:r>
            <a:r>
              <a:rPr lang="en-US" dirty="0"/>
              <a:t>C3b</a:t>
            </a:r>
            <a:r>
              <a:rPr lang="el-GR" dirty="0"/>
              <a:t> ερυθρό επιστρέφει στις κεντρικές περιοχές του σώματος, το </a:t>
            </a:r>
            <a:r>
              <a:rPr lang="en-US" dirty="0"/>
              <a:t>IgM </a:t>
            </a:r>
            <a:r>
              <a:rPr lang="el-GR" dirty="0"/>
              <a:t>απομακρύνεται από την </a:t>
            </a:r>
            <a:r>
              <a:rPr lang="el-GR" dirty="0" err="1"/>
              <a:t>ερυθροκυτταρική</a:t>
            </a:r>
            <a:r>
              <a:rPr lang="el-GR" dirty="0"/>
              <a:t> μεμβράνη </a:t>
            </a:r>
          </a:p>
          <a:p>
            <a:r>
              <a:rPr lang="el-GR" dirty="0"/>
              <a:t>Καταστροφή των ερυθρών κυρίως μέσω της ενεργοποίησης του συμπληρώματος </a:t>
            </a:r>
          </a:p>
          <a:p>
            <a:r>
              <a:rPr lang="el-GR" dirty="0"/>
              <a:t>Τα φαγοκύτταρα και άλλα κύτταρα που συμμετέχουν δεν έχουν </a:t>
            </a:r>
            <a:r>
              <a:rPr lang="en-US" dirty="0"/>
              <a:t>IgM </a:t>
            </a:r>
            <a:r>
              <a:rPr lang="el-GR" dirty="0"/>
              <a:t>υποδοχείς </a:t>
            </a:r>
            <a:endParaRPr lang="en-G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00C999-DDF2-B6AB-0238-6F7FD1DE7E5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9555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70ADB58D-8B67-064D-8E8F-FDE2B3BFB5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3" t="2741" r="4343" b="23796"/>
          <a:stretch/>
        </p:blipFill>
        <p:spPr>
          <a:xfrm>
            <a:off x="5787538" y="1095343"/>
            <a:ext cx="5473480" cy="4226483"/>
          </a:xfrm>
          <a:prstGeom prst="rect">
            <a:avLst/>
          </a:prstGeom>
        </p:spPr>
      </p:pic>
      <p:pic>
        <p:nvPicPr>
          <p:cNvPr id="10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6D73DC9-6ACF-8442-AD92-F74747E4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42" y="1369340"/>
            <a:ext cx="3925046" cy="26486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680DE1-413F-D146-B9C9-852D2A05E19D}"/>
              </a:ext>
            </a:extLst>
          </p:cNvPr>
          <p:cNvSpPr txBox="1"/>
          <p:nvPr/>
        </p:nvSpPr>
        <p:spPr>
          <a:xfrm>
            <a:off x="447414" y="4042568"/>
            <a:ext cx="3362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dirty="0"/>
              <a:t>Συγκόλληση λόγω του μεγάλου μεγέθους του </a:t>
            </a:r>
            <a:r>
              <a:rPr lang="en-US" dirty="0"/>
              <a:t>IgM </a:t>
            </a:r>
            <a:r>
              <a:rPr lang="el-GR" dirty="0"/>
              <a:t>στην περιφερική κυκλοφορία σε χαμηλές θερμοκρασίες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3D467-C8BB-5141-9E47-F80AC0B55FC5}"/>
              </a:ext>
            </a:extLst>
          </p:cNvPr>
          <p:cNvSpPr txBox="1"/>
          <p:nvPr/>
        </p:nvSpPr>
        <p:spPr>
          <a:xfrm>
            <a:off x="447414" y="863602"/>
            <a:ext cx="509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/>
              <a:t>Μονοκλωνικό</a:t>
            </a:r>
            <a:r>
              <a:rPr lang="el-GR" dirty="0"/>
              <a:t> </a:t>
            </a:r>
            <a:r>
              <a:rPr lang="en-US" dirty="0"/>
              <a:t>IgM</a:t>
            </a:r>
            <a:r>
              <a:rPr lang="el-GR" dirty="0"/>
              <a:t>κ </a:t>
            </a:r>
            <a:r>
              <a:rPr lang="el-GR" dirty="0" err="1"/>
              <a:t>απ</a:t>
            </a:r>
            <a:r>
              <a:rPr lang="en-US" dirty="0" err="1"/>
              <a:t>ό</a:t>
            </a:r>
            <a:r>
              <a:rPr lang="el-GR" dirty="0"/>
              <a:t> </a:t>
            </a:r>
            <a:r>
              <a:rPr lang="el-GR" dirty="0" err="1"/>
              <a:t>κλωνικά</a:t>
            </a:r>
            <a:r>
              <a:rPr lang="el-GR" dirty="0"/>
              <a:t> Β λεμφοκύτταρα </a:t>
            </a:r>
            <a:endParaRPr lang="en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C6E435-805B-DF4B-A88C-50263A262A55}"/>
              </a:ext>
            </a:extLst>
          </p:cNvPr>
          <p:cNvSpPr txBox="1"/>
          <p:nvPr/>
        </p:nvSpPr>
        <p:spPr>
          <a:xfrm>
            <a:off x="3994597" y="1536174"/>
            <a:ext cx="1792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Αντιγόνο Ι </a:t>
            </a:r>
            <a:endParaRPr lang="en-GR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1D326A-B465-A745-9581-0C96723E9D49}"/>
              </a:ext>
            </a:extLst>
          </p:cNvPr>
          <p:cNvCxnSpPr/>
          <p:nvPr/>
        </p:nvCxnSpPr>
        <p:spPr>
          <a:xfrm flipH="1">
            <a:off x="3994597" y="1905506"/>
            <a:ext cx="236744" cy="2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99EAD7-70D8-A741-ABE2-8F37D4C64277}"/>
              </a:ext>
            </a:extLst>
          </p:cNvPr>
          <p:cNvCxnSpPr/>
          <p:nvPr/>
        </p:nvCxnSpPr>
        <p:spPr>
          <a:xfrm flipH="1">
            <a:off x="1672738" y="1197295"/>
            <a:ext cx="236744" cy="281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B5A77D3-7F8E-A94E-93B2-B36CCEEF405D}"/>
              </a:ext>
            </a:extLst>
          </p:cNvPr>
          <p:cNvSpPr txBox="1"/>
          <p:nvPr/>
        </p:nvSpPr>
        <p:spPr>
          <a:xfrm>
            <a:off x="5539367" y="5425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Ενεργοποίηση κλασσικού μονοπατιού του συμπληρώματος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C57240-5441-384E-A272-9F54AC2FC39A}"/>
              </a:ext>
            </a:extLst>
          </p:cNvPr>
          <p:cNvSpPr txBox="1"/>
          <p:nvPr/>
        </p:nvSpPr>
        <p:spPr>
          <a:xfrm>
            <a:off x="8587366" y="5217080"/>
            <a:ext cx="36046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/>
              <a:t>Εξωαγγειακή</a:t>
            </a:r>
            <a:r>
              <a:rPr lang="el-GR" dirty="0"/>
              <a:t> </a:t>
            </a:r>
            <a:r>
              <a:rPr lang="el-GR" dirty="0" err="1"/>
              <a:t>αιμόλυση</a:t>
            </a:r>
            <a:r>
              <a:rPr lang="el-GR" dirty="0"/>
              <a:t> μέσω του </a:t>
            </a:r>
            <a:r>
              <a:rPr lang="en-US" dirty="0"/>
              <a:t>C3b </a:t>
            </a:r>
            <a:r>
              <a:rPr lang="el-GR" dirty="0"/>
              <a:t>που οδηγεί σε φαγοκυττάρωση των ερυθρών αιμοσφαιρίων </a:t>
            </a:r>
            <a:endParaRPr lang="en-GR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DF6076-6F0D-EF46-A735-B06E4BAB199E}"/>
              </a:ext>
            </a:extLst>
          </p:cNvPr>
          <p:cNvSpPr txBox="1"/>
          <p:nvPr/>
        </p:nvSpPr>
        <p:spPr>
          <a:xfrm>
            <a:off x="175016" y="5989508"/>
            <a:ext cx="7639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/>
              <a:t>Σε κάποιες περιπτώσεις ενεργοποιείται και η </a:t>
            </a:r>
            <a:r>
              <a:rPr lang="el-GR" dirty="0" err="1"/>
              <a:t>ενδαγγειακή</a:t>
            </a:r>
            <a:r>
              <a:rPr lang="el-GR" dirty="0"/>
              <a:t> </a:t>
            </a:r>
            <a:r>
              <a:rPr lang="el-GR" dirty="0" err="1"/>
              <a:t>αιμόλυση</a:t>
            </a:r>
            <a:r>
              <a:rPr lang="el-G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0060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F2514-2D2C-2CDC-1659-29305C93E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8BEF-8FC7-A9F9-9C45-3D0A866E27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7057A-98DF-056B-49F0-74BFE4FDFEF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544B5D23-687A-4719-A358-58CE5D01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439" y="1110033"/>
            <a:ext cx="3744686" cy="547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1AB2E-4F64-2857-56A2-2CF3AAC9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Εργαστηριακά ευρήματα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E3C0-6A37-12F8-0349-0A19C7887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fontAlgn="t"/>
            <a:r>
              <a:rPr lang="en-US" sz="2000" b="1" dirty="0" err="1"/>
              <a:t>Ά</a:t>
            </a:r>
            <a:r>
              <a:rPr lang="el-GR" sz="2000" b="1" dirty="0" err="1"/>
              <a:t>μεση</a:t>
            </a:r>
            <a:r>
              <a:rPr lang="el-GR" sz="2000" b="1" dirty="0"/>
              <a:t> </a:t>
            </a:r>
            <a:r>
              <a:rPr lang="en-US" sz="2000" b="1" dirty="0"/>
              <a:t>Coombs </a:t>
            </a:r>
            <a:r>
              <a:rPr lang="el-GR" sz="2000" b="1" dirty="0"/>
              <a:t>(</a:t>
            </a:r>
            <a:r>
              <a:rPr lang="en-US" sz="2000" b="1" dirty="0"/>
              <a:t>DAT)</a:t>
            </a:r>
            <a:r>
              <a:rPr lang="el-GR" sz="2000" b="1" dirty="0"/>
              <a:t>:</a:t>
            </a:r>
            <a:endParaRPr lang="en-US" sz="2000" b="1" dirty="0"/>
          </a:p>
          <a:p>
            <a:pPr lvl="1" fontAlgn="t"/>
            <a:r>
              <a:rPr lang="el-GR" sz="1708" b="1" dirty="0"/>
              <a:t> +++ για </a:t>
            </a:r>
            <a:r>
              <a:rPr lang="en-US" sz="1708" b="1" dirty="0"/>
              <a:t>C3d</a:t>
            </a:r>
            <a:endParaRPr lang="en-GR" sz="1708" b="1" dirty="0"/>
          </a:p>
          <a:p>
            <a:pPr fontAlgn="t"/>
            <a:r>
              <a:rPr lang="el-GR" sz="2000" dirty="0"/>
              <a:t>Τίτλος </a:t>
            </a:r>
            <a:r>
              <a:rPr lang="el-GR" sz="2000" dirty="0" err="1"/>
              <a:t>ψυχροσυγκολλητινών</a:t>
            </a:r>
            <a:r>
              <a:rPr lang="el-GR" sz="2000" dirty="0"/>
              <a:t> </a:t>
            </a:r>
            <a:r>
              <a:rPr lang="en-US" sz="2000" dirty="0"/>
              <a:t>≥ </a:t>
            </a:r>
            <a:r>
              <a:rPr lang="el-GR" sz="2000" dirty="0"/>
              <a:t>64 στους 4 </a:t>
            </a:r>
            <a:r>
              <a:rPr lang="el-GR" sz="2000" baseline="30000" dirty="0"/>
              <a:t>ο</a:t>
            </a:r>
            <a:r>
              <a:rPr lang="en-US" sz="2000" dirty="0"/>
              <a:t>C </a:t>
            </a:r>
            <a:r>
              <a:rPr lang="el-GR" sz="2000" dirty="0"/>
              <a:t> (άμεση μεταφορά σε θερμό δείγμα στο εργαστήριο, τίτλος είναι η μέγιστη διάλυση στην οποία παρατηρείται συγκόλληση) </a:t>
            </a:r>
            <a:endParaRPr lang="en-GR" sz="2000" dirty="0"/>
          </a:p>
          <a:p>
            <a:pPr fontAlgn="t"/>
            <a:r>
              <a:rPr lang="el-GR" sz="2000" dirty="0"/>
              <a:t>Αναιμία</a:t>
            </a:r>
            <a:endParaRPr lang="en-US" sz="2000" dirty="0"/>
          </a:p>
          <a:p>
            <a:pPr marL="577374" lvl="1" indent="-285750" fontAlgn="t"/>
            <a:r>
              <a:rPr lang="el-GR" sz="1708" dirty="0" err="1"/>
              <a:t>Αυξημ</a:t>
            </a:r>
            <a:r>
              <a:rPr lang="en-GB" sz="1708" dirty="0" err="1"/>
              <a:t>έ</a:t>
            </a:r>
            <a:r>
              <a:rPr lang="el-GR" sz="1708" dirty="0"/>
              <a:t>να ΔΕΚ </a:t>
            </a:r>
            <a:endParaRPr lang="en-US" sz="1708" dirty="0"/>
          </a:p>
          <a:p>
            <a:pPr marL="577374" lvl="1" indent="-285750" fontAlgn="t"/>
            <a:r>
              <a:rPr lang="en-US" sz="2000" dirty="0"/>
              <a:t>↑ MCV</a:t>
            </a:r>
            <a:r>
              <a:rPr lang="el-GR" sz="2000" dirty="0"/>
              <a:t>/Μ</a:t>
            </a:r>
            <a:r>
              <a:rPr lang="en-US" sz="2000" dirty="0"/>
              <a:t>CH </a:t>
            </a:r>
            <a:r>
              <a:rPr lang="el-GR" sz="2000" dirty="0"/>
              <a:t>ψευδώς αυξημένα </a:t>
            </a:r>
            <a:endParaRPr lang="en-US" sz="2000" dirty="0"/>
          </a:p>
          <a:p>
            <a:pPr marL="577374" lvl="1" indent="-285750" fontAlgn="t"/>
            <a:r>
              <a:rPr lang="el-GR" sz="2000" dirty="0"/>
              <a:t>Ασυμφωνία </a:t>
            </a:r>
            <a:r>
              <a:rPr lang="en-US" sz="2000" dirty="0"/>
              <a:t>Hct, Hb</a:t>
            </a:r>
            <a:r>
              <a:rPr lang="el-GR" sz="2000" dirty="0"/>
              <a:t> (</a:t>
            </a:r>
            <a:r>
              <a:rPr lang="el-GR" sz="2000" dirty="0" err="1"/>
              <a:t>υδατόλουτρο</a:t>
            </a:r>
            <a:r>
              <a:rPr lang="el-GR" sz="2000" dirty="0"/>
              <a:t>)</a:t>
            </a:r>
            <a:r>
              <a:rPr lang="en-US" sz="2000" dirty="0"/>
              <a:t> </a:t>
            </a:r>
            <a:endParaRPr lang="en-GR" sz="2000" dirty="0"/>
          </a:p>
          <a:p>
            <a:pPr fontAlgn="t"/>
            <a:r>
              <a:rPr lang="el-GR" sz="2000" dirty="0"/>
              <a:t>Βιοχημικό: </a:t>
            </a:r>
          </a:p>
          <a:p>
            <a:pPr lvl="1" fontAlgn="t"/>
            <a:r>
              <a:rPr lang="en-US" sz="1708" dirty="0"/>
              <a:t>LDH ↑ </a:t>
            </a:r>
            <a:endParaRPr lang="en-GR" sz="1708" dirty="0"/>
          </a:p>
          <a:p>
            <a:pPr lvl="1" fontAlgn="t"/>
            <a:r>
              <a:rPr lang="en-GB" sz="1708" dirty="0"/>
              <a:t>B</a:t>
            </a:r>
            <a:r>
              <a:rPr lang="en-GR" sz="1708" dirty="0"/>
              <a:t>ilirubin Έ</a:t>
            </a:r>
            <a:r>
              <a:rPr lang="el-GR" sz="1708" dirty="0" err="1"/>
              <a:t>μμεση</a:t>
            </a:r>
            <a:r>
              <a:rPr lang="en-GR" sz="1708" dirty="0"/>
              <a:t> </a:t>
            </a:r>
            <a:r>
              <a:rPr lang="en-US" sz="1708" dirty="0"/>
              <a:t>↑</a:t>
            </a:r>
            <a:endParaRPr lang="en-GR" sz="1708" dirty="0"/>
          </a:p>
          <a:p>
            <a:pPr fontAlgn="t"/>
            <a:r>
              <a:rPr lang="en-GB" sz="2000" dirty="0"/>
              <a:t>H</a:t>
            </a:r>
            <a:r>
              <a:rPr lang="en-GR" sz="2000" dirty="0"/>
              <a:t>aptoglobulin </a:t>
            </a:r>
            <a:r>
              <a:rPr lang="en-US" sz="2000" dirty="0"/>
              <a:t>↓</a:t>
            </a:r>
            <a:endParaRPr lang="en-GR" sz="2000" dirty="0"/>
          </a:p>
          <a:p>
            <a:pPr fontAlgn="t"/>
            <a:r>
              <a:rPr lang="el-GR" sz="2000" dirty="0"/>
              <a:t>Ανοσολογικός έλεγχος</a:t>
            </a:r>
          </a:p>
          <a:p>
            <a:pPr lvl="1" fontAlgn="t"/>
            <a:r>
              <a:rPr lang="en-US" sz="1708" dirty="0" err="1"/>
              <a:t>IFx</a:t>
            </a:r>
            <a:r>
              <a:rPr lang="en-US" sz="1708" dirty="0"/>
              <a:t>: IgM</a:t>
            </a:r>
            <a:r>
              <a:rPr lang="el-GR" sz="1708" dirty="0"/>
              <a:t>κ , ποσοτικός προσδιορισμός, μπορεί να έχουμε μικρή αύξηση της </a:t>
            </a:r>
            <a:r>
              <a:rPr lang="en-US" sz="1708" dirty="0"/>
              <a:t>IgM</a:t>
            </a:r>
            <a:endParaRPr lang="el-GR" sz="1708" dirty="0"/>
          </a:p>
          <a:p>
            <a:pPr lvl="1" fontAlgn="t"/>
            <a:r>
              <a:rPr lang="en-GR" sz="1800" dirty="0"/>
              <a:t>C3,C4  </a:t>
            </a:r>
            <a:r>
              <a:rPr lang="en-US" sz="1800" dirty="0"/>
              <a:t>↓</a:t>
            </a:r>
            <a:endParaRPr lang="en-GR" sz="1708" dirty="0"/>
          </a:p>
          <a:p>
            <a:pPr fontAlgn="t"/>
            <a:r>
              <a:rPr lang="el-GR" sz="2000" dirty="0" err="1"/>
              <a:t>Επ</a:t>
            </a:r>
            <a:r>
              <a:rPr lang="en-US" sz="2000" dirty="0" err="1"/>
              <a:t>ί</a:t>
            </a:r>
            <a:r>
              <a:rPr lang="el-GR" sz="2000" dirty="0" err="1"/>
              <a:t>χρισμα</a:t>
            </a:r>
            <a:r>
              <a:rPr lang="el-GR" sz="2000" dirty="0"/>
              <a:t>: συγκόλληση ερυθρών </a:t>
            </a:r>
          </a:p>
          <a:p>
            <a:pPr fontAlgn="t"/>
            <a:r>
              <a:rPr lang="el-GR" sz="2000" dirty="0"/>
              <a:t>Η συγκόλληση αναστρέφεται με αύξηση θερμοκρασίας </a:t>
            </a:r>
          </a:p>
          <a:p>
            <a:pPr fontAlgn="t"/>
            <a:endParaRPr lang="en-GR" sz="2000" dirty="0"/>
          </a:p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D97DC-4C7F-185F-BD20-C1B92A17BBB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6756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B23E-83FA-1E9B-C409-1568EEB3C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516" y="160337"/>
            <a:ext cx="10313233" cy="1143000"/>
          </a:xfrm>
        </p:spPr>
        <p:txBody>
          <a:bodyPr/>
          <a:lstStyle/>
          <a:p>
            <a:r>
              <a:rPr lang="el-GR" dirty="0" err="1"/>
              <a:t>Διερε</a:t>
            </a:r>
            <a:r>
              <a:rPr lang="en-GR" dirty="0"/>
              <a:t>ύ</a:t>
            </a:r>
            <a:r>
              <a:rPr lang="el-GR" dirty="0" err="1"/>
              <a:t>νηση</a:t>
            </a:r>
            <a:r>
              <a:rPr lang="el-GR" dirty="0"/>
              <a:t> αίτιου 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0421E-6911-A49F-06C2-33389ADC56D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2403C49A-81AB-7181-7549-0F6540249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722" y="0"/>
            <a:ext cx="4869587" cy="678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6ABD6-952D-A9EC-DF21-6B77BDCD0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Κλινική εικόνα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8F71F-D906-12D2-8089-508D8463F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47" y="1393198"/>
            <a:ext cx="10972800" cy="4525963"/>
          </a:xfrm>
        </p:spPr>
        <p:txBody>
          <a:bodyPr/>
          <a:lstStyle/>
          <a:p>
            <a:r>
              <a:rPr lang="el-GR" sz="2000" dirty="0"/>
              <a:t>Συμπτώματα λόγω συγκόλλησης επιδεινούμενα στο κρύο </a:t>
            </a:r>
          </a:p>
          <a:p>
            <a:pPr lvl="1"/>
            <a:r>
              <a:rPr lang="el-GR" sz="2000" dirty="0"/>
              <a:t>Δικτυωτή </a:t>
            </a:r>
            <a:r>
              <a:rPr lang="el-GR" sz="2000" dirty="0" err="1"/>
              <a:t>πελίωση</a:t>
            </a:r>
            <a:endParaRPr lang="el-GR" sz="2000" dirty="0"/>
          </a:p>
          <a:p>
            <a:pPr lvl="1"/>
            <a:r>
              <a:rPr lang="el-GR" sz="2000" dirty="0" err="1"/>
              <a:t>Ακροκυάνωση</a:t>
            </a:r>
            <a:r>
              <a:rPr lang="el-GR" sz="2000" dirty="0"/>
              <a:t>: μύτη, αυτιά, δάχτυλα χεριών και ποδιών</a:t>
            </a:r>
          </a:p>
          <a:p>
            <a:r>
              <a:rPr lang="el-GR" sz="2000" dirty="0"/>
              <a:t>Αιμολυτική αναιμία </a:t>
            </a:r>
            <a:r>
              <a:rPr lang="en-US" sz="2000" dirty="0"/>
              <a:t>(</a:t>
            </a:r>
            <a:r>
              <a:rPr lang="en-US" sz="2000" dirty="0" err="1"/>
              <a:t>ί</a:t>
            </a:r>
            <a:r>
              <a:rPr lang="el-GR" sz="2000" dirty="0" err="1"/>
              <a:t>κτερος</a:t>
            </a:r>
            <a:r>
              <a:rPr lang="el-GR" sz="2000" dirty="0"/>
              <a:t>, σκούρα ούρα) </a:t>
            </a:r>
          </a:p>
          <a:p>
            <a:r>
              <a:rPr lang="en-GB" sz="2000" dirty="0"/>
              <a:t>Raynaud phenomenon</a:t>
            </a:r>
            <a:endParaRPr lang="el-GR" sz="2000" dirty="0"/>
          </a:p>
          <a:p>
            <a:r>
              <a:rPr lang="el-GR" sz="2000" dirty="0"/>
              <a:t>Δερματικά έλκη ή νέκρωση </a:t>
            </a:r>
            <a:endParaRPr lang="en-GB" sz="2000" dirty="0"/>
          </a:p>
          <a:p>
            <a:r>
              <a:rPr lang="el-GR" sz="2000" dirty="0"/>
              <a:t>Πόνος ή δυσφορία στην κατάποση κρύου νερού ή φαγητού </a:t>
            </a:r>
            <a:endParaRPr lang="en-US" sz="2000" dirty="0"/>
          </a:p>
          <a:p>
            <a:r>
              <a:rPr lang="el-GR" sz="2000" dirty="0" err="1"/>
              <a:t>Αυξημ</a:t>
            </a:r>
            <a:r>
              <a:rPr lang="en-US" sz="2000" dirty="0" err="1"/>
              <a:t>έ</a:t>
            </a:r>
            <a:r>
              <a:rPr lang="el-GR" sz="2000" dirty="0" err="1"/>
              <a:t>νος</a:t>
            </a:r>
            <a:r>
              <a:rPr lang="el-GR" sz="2000" dirty="0"/>
              <a:t> κίνδυνος θρόμβωσης, ΟΕΜ, ΑΕΕ </a:t>
            </a:r>
            <a:endParaRPr lang="en-GB" sz="2000" dirty="0"/>
          </a:p>
          <a:p>
            <a:pPr marL="0" indent="0">
              <a:buNone/>
            </a:pP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45753-0B69-9C3C-767F-3C23319CCB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nl-NL" sz="1600" dirty="0"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Berentsen </a:t>
            </a:r>
            <a:r>
              <a:rPr lang="nl-NL" sz="1600" dirty="0" err="1"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S,et</a:t>
            </a:r>
            <a:r>
              <a:rPr lang="nl-NL" sz="1600" dirty="0"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al. </a:t>
            </a:r>
            <a:r>
              <a:rPr lang="nl-NL" sz="1600" i="1" dirty="0"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Blood</a:t>
            </a:r>
            <a:r>
              <a:rPr lang="nl-NL" sz="1600" dirty="0">
                <a:latin typeface="Univers" panose="020B05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2020;136(4):480-488</a:t>
            </a:r>
            <a:r>
              <a:rPr lang="en-GR" dirty="0"/>
              <a:t> </a:t>
            </a:r>
          </a:p>
          <a:p>
            <a:endParaRPr lang="en-GR" dirty="0"/>
          </a:p>
        </p:txBody>
      </p:sp>
      <p:pic>
        <p:nvPicPr>
          <p:cNvPr id="5" name="Content Placeholder 6" descr="A person's legs with red veins&#10;&#10;AI-generated content may be incorrect.">
            <a:extLst>
              <a:ext uri="{FF2B5EF4-FFF2-40B4-BE49-F238E27FC236}">
                <a16:creationId xmlns:a16="http://schemas.microsoft.com/office/drawing/2014/main" id="{C1BA39B4-E5D7-08C5-92B7-DD3599243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164" y="3239868"/>
            <a:ext cx="2886819" cy="2695639"/>
          </a:xfrm>
          <a:prstGeom prst="rect">
            <a:avLst/>
          </a:prstGeom>
        </p:spPr>
      </p:pic>
      <p:pic>
        <p:nvPicPr>
          <p:cNvPr id="6" name="Picture 5" descr="A close-up of hands&#10;&#10;Description automatically generated with low confidence">
            <a:extLst>
              <a:ext uri="{FF2B5EF4-FFF2-40B4-BE49-F238E27FC236}">
                <a16:creationId xmlns:a16="http://schemas.microsoft.com/office/drawing/2014/main" id="{B7D7B5DC-DD3A-FB60-26D9-078C0FB55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125" y="1288435"/>
            <a:ext cx="3714898" cy="1846670"/>
          </a:xfrm>
          <a:prstGeom prst="rect">
            <a:avLst/>
          </a:prstGeom>
        </p:spPr>
      </p:pic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D26DB654-7F98-D8C7-C142-C6A6BC1E0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252" y="4471783"/>
            <a:ext cx="4154530" cy="233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8AB4-2A86-49B4-07FB-DBD5A33B2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 και </a:t>
            </a:r>
            <a:r>
              <a:rPr lang="en-US" dirty="0"/>
              <a:t>CAD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2FBF-C442-833C-EE54-8E2BD793B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/>
          </a:p>
          <a:p>
            <a:r>
              <a:rPr lang="en-US" sz="2000" dirty="0"/>
              <a:t>To </a:t>
            </a:r>
            <a:r>
              <a:rPr lang="el-GR" sz="2000" dirty="0"/>
              <a:t>40%  δεν χρήζει </a:t>
            </a:r>
            <a:r>
              <a:rPr lang="el-GR" sz="2000" dirty="0" err="1"/>
              <a:t>θεραπε</a:t>
            </a:r>
            <a:r>
              <a:rPr lang="en-US" sz="2000" dirty="0" err="1"/>
              <a:t>ί</a:t>
            </a:r>
            <a:r>
              <a:rPr lang="el-GR" sz="2000" dirty="0"/>
              <a:t>ας εκτός από </a:t>
            </a:r>
            <a:r>
              <a:rPr lang="el-GR" sz="2000" dirty="0" err="1"/>
              <a:t>φυλλικό</a:t>
            </a:r>
            <a:r>
              <a:rPr lang="el-GR" sz="2000" dirty="0"/>
              <a:t> οξύ και </a:t>
            </a:r>
            <a:r>
              <a:rPr lang="el-GR" sz="2000" dirty="0" err="1"/>
              <a:t>αποφυγ</a:t>
            </a:r>
            <a:r>
              <a:rPr lang="en-US" sz="2000" dirty="0" err="1"/>
              <a:t>ή</a:t>
            </a:r>
            <a:r>
              <a:rPr lang="el-GR" sz="2000" dirty="0"/>
              <a:t> κρύου</a:t>
            </a:r>
          </a:p>
          <a:p>
            <a:r>
              <a:rPr lang="el-GR" sz="2000" dirty="0"/>
              <a:t>Εξατομικευμένη απόφαση με βάση</a:t>
            </a:r>
            <a:endParaRPr lang="en-US" sz="2000" dirty="0"/>
          </a:p>
          <a:p>
            <a:pPr lvl="1">
              <a:buFontTx/>
              <a:buChar char="-"/>
            </a:pPr>
            <a:r>
              <a:rPr lang="el-GR" sz="2000" dirty="0"/>
              <a:t>βαρύτητα της αναιμίας</a:t>
            </a:r>
            <a:endParaRPr lang="en-US" sz="2000" dirty="0"/>
          </a:p>
          <a:p>
            <a:pPr lvl="1">
              <a:buFontTx/>
              <a:buChar char="-"/>
            </a:pPr>
            <a:r>
              <a:rPr lang="el-GR" sz="2000" dirty="0" err="1"/>
              <a:t>βαρ</a:t>
            </a:r>
            <a:r>
              <a:rPr lang="en-US" sz="2000" dirty="0" err="1"/>
              <a:t>ύ</a:t>
            </a:r>
            <a:r>
              <a:rPr lang="el-GR" sz="2000" dirty="0" err="1"/>
              <a:t>τητα</a:t>
            </a:r>
            <a:r>
              <a:rPr lang="el-GR" sz="2000" dirty="0"/>
              <a:t> των συμπτωμάτων</a:t>
            </a:r>
          </a:p>
          <a:p>
            <a:r>
              <a:rPr lang="en-GB" sz="2000" dirty="0"/>
              <a:t>H </a:t>
            </a:r>
            <a:r>
              <a:rPr lang="el-GR" sz="2000" dirty="0"/>
              <a:t>καταβολή σχετίζεται με την </a:t>
            </a:r>
            <a:r>
              <a:rPr lang="el-GR" sz="2000" dirty="0" err="1"/>
              <a:t>ενεργότητα</a:t>
            </a:r>
            <a:r>
              <a:rPr lang="el-GR" sz="2000" dirty="0"/>
              <a:t> του συμπληρώματος δεν είναι ξεκάθαρο αν αποτελεί ένδειξη για θεραπεία </a:t>
            </a:r>
          </a:p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4E746-91EB-3FEB-BE11-42CB01BD103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l-GR" baseline="30000" dirty="0"/>
              <a:t>1</a:t>
            </a:r>
            <a:r>
              <a:rPr lang="en-US" dirty="0"/>
              <a:t>Berentsen et al. 20</a:t>
            </a:r>
            <a:r>
              <a:rPr lang="el-GR" dirty="0"/>
              <a:t>2</a:t>
            </a:r>
            <a:r>
              <a:rPr lang="en-US" dirty="0"/>
              <a:t>0. Blood;</a:t>
            </a:r>
            <a:r>
              <a:rPr lang="el-GR" dirty="0"/>
              <a:t>136</a:t>
            </a:r>
            <a:r>
              <a:rPr lang="en-US" dirty="0"/>
              <a:t>(</a:t>
            </a:r>
            <a:r>
              <a:rPr lang="el-GR" dirty="0"/>
              <a:t>4</a:t>
            </a:r>
            <a:r>
              <a:rPr lang="en-US" dirty="0"/>
              <a:t>):</a:t>
            </a:r>
            <a:r>
              <a:rPr lang="el-GR" dirty="0"/>
              <a:t>480-488</a:t>
            </a:r>
            <a:endParaRPr lang="en-US" dirty="0"/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958313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BBA9-B860-CE0B-EA1F-DA752474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 και </a:t>
            </a:r>
            <a:r>
              <a:rPr lang="en-US" dirty="0"/>
              <a:t>CAD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F3699-CCF1-9E0A-A3E4-1B40B8CFA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AA9F5-A530-E107-50D8-033E37D87A4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E7E43B-DD47-4464-62EE-BFDB4F3533A3}"/>
              </a:ext>
            </a:extLst>
          </p:cNvPr>
          <p:cNvSpPr txBox="1">
            <a:spLocks/>
          </p:cNvSpPr>
          <p:nvPr/>
        </p:nvSpPr>
        <p:spPr>
          <a:xfrm>
            <a:off x="4672999" y="1038156"/>
            <a:ext cx="2925005" cy="523800"/>
          </a:xfrm>
          <a:prstGeom prst="rect">
            <a:avLst/>
          </a:prstGeom>
        </p:spPr>
        <p:txBody>
          <a:bodyPr>
            <a:normAutofit/>
          </a:bodyPr>
          <a:lstStyle>
            <a:lvl1pPr marL="249965" indent="-24996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75000"/>
                </a:schemeClr>
              </a:buClr>
              <a:buSzPct val="115000"/>
              <a:buFont typeface="Wingdings" pitchFamily="2" charset="2"/>
              <a:buChar char="§"/>
              <a:defRPr sz="2333" kern="120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ea typeface="+mn-ea"/>
                <a:cs typeface="Calibri Light" panose="020F0302020204030204" pitchFamily="34" charset="0"/>
              </a:defRPr>
            </a:lvl1pPr>
            <a:lvl2pPr marL="541589" indent="-208304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25000"/>
              <a:buFont typeface="Arial" pitchFamily="34" charset="0"/>
              <a:buChar char="•"/>
              <a:defRPr sz="2041" kern="120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ea typeface="+mn-ea"/>
                <a:cs typeface="Calibri Light" panose="020F0302020204030204" pitchFamily="34" charset="0"/>
              </a:defRPr>
            </a:lvl2pPr>
            <a:lvl3pPr marL="833214" indent="-1666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50" kern="120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ea typeface="+mn-ea"/>
                <a:cs typeface="Calibri Light" panose="020F0302020204030204" pitchFamily="34" charset="0"/>
              </a:defRPr>
            </a:lvl3pPr>
            <a:lvl4pPr marL="1166500" indent="-1666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58" kern="120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ea typeface="+mn-ea"/>
                <a:cs typeface="Calibri Light" panose="020F0302020204030204" pitchFamily="34" charset="0"/>
              </a:defRPr>
            </a:lvl4pPr>
            <a:lvl5pPr marL="1499785" indent="-1666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58" kern="1200">
                <a:solidFill>
                  <a:schemeClr val="accent4">
                    <a:lumMod val="50000"/>
                  </a:schemeClr>
                </a:solidFill>
                <a:latin typeface="Aptos Display" panose="020B0004020202020204" pitchFamily="34" charset="0"/>
                <a:ea typeface="+mn-ea"/>
                <a:cs typeface="Calibri Light" panose="020F0302020204030204" pitchFamily="34" charset="0"/>
              </a:defRPr>
            </a:lvl5pPr>
            <a:lvl6pPr marL="1833072" indent="-166643" algn="l" defTabSz="6665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66356" indent="-166643" algn="l" defTabSz="6665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99641" indent="-166643" algn="l" defTabSz="6665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2926" indent="-166643" algn="l" defTabSz="66657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5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l-GR" sz="1800" b="1"/>
              <a:t>Ένδειξη για Θεραπεία </a:t>
            </a:r>
            <a:endParaRPr lang="en-US" sz="1800" b="1"/>
          </a:p>
          <a:p>
            <a:pPr marL="0" indent="0" algn="ctr">
              <a:buFont typeface="Wingdings" pitchFamily="2" charset="2"/>
              <a:buNone/>
            </a:pPr>
            <a:endParaRPr lang="en-GR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0C7FAE-41E1-C241-E5AD-C6C2224E52B9}"/>
              </a:ext>
            </a:extLst>
          </p:cNvPr>
          <p:cNvSpPr txBox="1"/>
          <p:nvPr/>
        </p:nvSpPr>
        <p:spPr>
          <a:xfrm>
            <a:off x="1772164" y="794674"/>
            <a:ext cx="21882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dirty="0"/>
              <a:t>ΚΟΡΤΙΚΟΣΤΕΡΟΕΙΔΗ </a:t>
            </a:r>
          </a:p>
          <a:p>
            <a:r>
              <a:rPr lang="el-GR" sz="1400" dirty="0"/>
              <a:t>ΣΠΛΗΝΕΚΤΟΜΗ</a:t>
            </a:r>
            <a:endParaRPr lang="en-GR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AE0FE-B391-564B-9058-DC5ABE743C4B}"/>
              </a:ext>
            </a:extLst>
          </p:cNvPr>
          <p:cNvSpPr txBox="1"/>
          <p:nvPr/>
        </p:nvSpPr>
        <p:spPr>
          <a:xfrm>
            <a:off x="8848378" y="635094"/>
            <a:ext cx="275415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Αυξημένος κίνδυνος ΦΘΕ </a:t>
            </a:r>
          </a:p>
          <a:p>
            <a:pPr algn="ctr"/>
            <a:r>
              <a:rPr lang="el-GR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Ένδειξη για </a:t>
            </a:r>
            <a:r>
              <a:rPr lang="el-GR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θρομβοπροφύλαξη</a:t>
            </a:r>
            <a:endParaRPr lang="el-GR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340D21-B3B4-37A4-587A-6529691DFE55}"/>
              </a:ext>
            </a:extLst>
          </p:cNvPr>
          <p:cNvSpPr/>
          <p:nvPr/>
        </p:nvSpPr>
        <p:spPr>
          <a:xfrm>
            <a:off x="649081" y="1822128"/>
            <a:ext cx="1842457" cy="1256803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400" dirty="0"/>
              <a:t>S</a:t>
            </a:r>
            <a:r>
              <a:rPr lang="en-GR" sz="1400" dirty="0"/>
              <a:t>tay warm!</a:t>
            </a:r>
          </a:p>
          <a:p>
            <a:pPr algn="ctr"/>
            <a:r>
              <a:rPr lang="el-GR" sz="1400" dirty="0"/>
              <a:t>Μεταγγίσεις</a:t>
            </a:r>
          </a:p>
          <a:p>
            <a:pPr algn="ctr"/>
            <a:r>
              <a:rPr lang="en-US" sz="1400" dirty="0"/>
              <a:t>EPO </a:t>
            </a:r>
            <a:r>
              <a:rPr lang="en-GR" sz="1400" dirty="0"/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D098269-3B7E-F063-92A7-F420E0A85574}"/>
              </a:ext>
            </a:extLst>
          </p:cNvPr>
          <p:cNvCxnSpPr>
            <a:cxnSpLocks/>
          </p:cNvCxnSpPr>
          <p:nvPr/>
        </p:nvCxnSpPr>
        <p:spPr>
          <a:xfrm>
            <a:off x="2446562" y="705210"/>
            <a:ext cx="976063" cy="11060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455AB9-7729-80E3-8E20-805484608F96}"/>
              </a:ext>
            </a:extLst>
          </p:cNvPr>
          <p:cNvCxnSpPr>
            <a:cxnSpLocks/>
          </p:cNvCxnSpPr>
          <p:nvPr/>
        </p:nvCxnSpPr>
        <p:spPr>
          <a:xfrm flipH="1">
            <a:off x="2116072" y="635094"/>
            <a:ext cx="1129967" cy="109174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4777470-8FD5-AD92-1289-6BB8449D8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3177" y="1488407"/>
            <a:ext cx="7927583" cy="52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C11DF-AE37-A43B-33B0-1BD8E634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Αυτοάνοση</a:t>
            </a:r>
            <a:r>
              <a:rPr lang="el-GR" dirty="0"/>
              <a:t> αιμολυτική αναιμία </a:t>
            </a:r>
            <a:br>
              <a:rPr lang="el-GR" dirty="0"/>
            </a:br>
            <a:r>
              <a:rPr lang="el-GR" dirty="0"/>
              <a:t>βασικές κατηγορίες </a:t>
            </a:r>
            <a:br>
              <a:rPr lang="el-GR" dirty="0"/>
            </a:b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C56AF-E58F-2CEF-9DA7-DE9B479AB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Θερμού ή ψυχρού αντισώματος </a:t>
            </a:r>
          </a:p>
          <a:p>
            <a:r>
              <a:rPr lang="el-GR" dirty="0"/>
              <a:t>Ενδοαγγειακή ή </a:t>
            </a:r>
            <a:r>
              <a:rPr lang="el-GR" dirty="0" err="1"/>
              <a:t>εξωαγγειακή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E98DF-1443-9EC0-91F5-4143214B63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613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7C1D5-2238-C029-5242-A7F37DF8C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 έναντι του κλώνου 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A3DEC-FD3A-2D36-AC3A-2E58E0F1AAF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600" dirty="0"/>
              <a:t>Berentsen et al. Blood 2004;103(8):2925-8. </a:t>
            </a:r>
          </a:p>
          <a:p>
            <a:r>
              <a:rPr lang="en-US" sz="1600" dirty="0" err="1"/>
              <a:t>Schollkopf</a:t>
            </a:r>
            <a:r>
              <a:rPr lang="en-US" sz="1600" dirty="0"/>
              <a:t> et al. Leuk Lymphoma 2006;47(2):253-60</a:t>
            </a:r>
          </a:p>
          <a:p>
            <a:r>
              <a:rPr lang="en-US" sz="1600" dirty="0"/>
              <a:t>Berentsen et al. 2010. Blood;116(17):3180 </a:t>
            </a:r>
          </a:p>
          <a:p>
            <a:endParaRPr lang="en-G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08E1ED1-23D5-EDCD-B6F2-D194174E3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 dirty="0"/>
          </a:p>
        </p:txBody>
      </p:sp>
      <p:pic>
        <p:nvPicPr>
          <p:cNvPr id="8" name="Content Placeholder 5" descr="A close-up of a medical chart&#10;&#10;AI-generated content may be incorrect.">
            <a:extLst>
              <a:ext uri="{FF2B5EF4-FFF2-40B4-BE49-F238E27FC236}">
                <a16:creationId xmlns:a16="http://schemas.microsoft.com/office/drawing/2014/main" id="{8EC83BC2-890F-13B7-2BF2-2F070D40D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39" y="1328351"/>
            <a:ext cx="10545360" cy="479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19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3A43B-02AF-BDBD-A3DE-B190F4E1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Θεραπεία έναντι του κλώνου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9455B-3813-83B4-EC92-867A87517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l-GR" sz="5500" b="1" dirty="0"/>
              <a:t>ΒΤΚ αναστολείς – </a:t>
            </a:r>
            <a:r>
              <a:rPr lang="en-US" sz="5500" b="1" dirty="0"/>
              <a:t>ibrutinib </a:t>
            </a:r>
          </a:p>
          <a:p>
            <a:r>
              <a:rPr lang="el-GR" sz="5500" dirty="0"/>
              <a:t>Αναδρομική μελέτη: 15 ασθενείς (4 </a:t>
            </a:r>
            <a:r>
              <a:rPr lang="en-US" sz="5500" dirty="0"/>
              <a:t>CAD, 11 CAS): </a:t>
            </a:r>
            <a:endParaRPr lang="el-GR" sz="5500" dirty="0"/>
          </a:p>
          <a:p>
            <a:pPr lvl="1"/>
            <a:r>
              <a:rPr lang="en-US" sz="5500" dirty="0"/>
              <a:t>13 </a:t>
            </a:r>
            <a:r>
              <a:rPr lang="el-GR" sz="5500" dirty="0"/>
              <a:t>ασθενείς: βελτίωσαν την Η</a:t>
            </a:r>
            <a:r>
              <a:rPr lang="en-US" sz="5500" dirty="0"/>
              <a:t>b</a:t>
            </a:r>
            <a:r>
              <a:rPr lang="el-GR" sz="5500" dirty="0"/>
              <a:t> (</a:t>
            </a:r>
            <a:r>
              <a:rPr lang="en-US" sz="5500" dirty="0"/>
              <a:t>median increase </a:t>
            </a:r>
            <a:r>
              <a:rPr lang="el-GR" sz="5500" dirty="0"/>
              <a:t> 5.9</a:t>
            </a:r>
            <a:r>
              <a:rPr lang="en-US" sz="5500" dirty="0"/>
              <a:t>g/L) </a:t>
            </a:r>
            <a:endParaRPr lang="el-GR" sz="5500" dirty="0"/>
          </a:p>
          <a:p>
            <a:pPr lvl="1"/>
            <a:r>
              <a:rPr lang="el-GR" sz="5500" dirty="0"/>
              <a:t>12 ασθενείς: βελτίωση των δεικτών </a:t>
            </a:r>
            <a:r>
              <a:rPr lang="el-GR" sz="5500" dirty="0" err="1"/>
              <a:t>αιμόλυσης</a:t>
            </a:r>
            <a:r>
              <a:rPr lang="el-GR" sz="5500" dirty="0"/>
              <a:t> </a:t>
            </a:r>
          </a:p>
          <a:p>
            <a:pPr lvl="1"/>
            <a:r>
              <a:rPr lang="el-GR" sz="5500" dirty="0"/>
              <a:t>Και οι 11 ασθενείς που ήταν ΜΕ ανεξαρτητοποιήθηκαν από μεταγγίσεις. </a:t>
            </a:r>
          </a:p>
          <a:p>
            <a:pPr lvl="1"/>
            <a:r>
              <a:rPr lang="el-GR" sz="5500" dirty="0"/>
              <a:t>Στους 9 ασθενείς με </a:t>
            </a:r>
            <a:r>
              <a:rPr lang="el-GR" sz="5500" dirty="0" err="1"/>
              <a:t>ακροκυάνωση</a:t>
            </a:r>
            <a:r>
              <a:rPr lang="el-GR" sz="5500" dirty="0"/>
              <a:t> υπήρχε κλινική βελτίωση των συμπτωμάτων </a:t>
            </a:r>
            <a:endParaRPr lang="en-US" sz="5500" dirty="0"/>
          </a:p>
          <a:p>
            <a:pPr marL="41661" indent="0">
              <a:buNone/>
            </a:pPr>
            <a:endParaRPr lang="en-US" sz="5500" dirty="0"/>
          </a:p>
          <a:p>
            <a:pPr marL="41661" indent="0">
              <a:buNone/>
            </a:pPr>
            <a:r>
              <a:rPr lang="en-US" sz="5500" dirty="0" err="1"/>
              <a:t>Έ</a:t>
            </a:r>
            <a:r>
              <a:rPr lang="el-GR" sz="5500" dirty="0" err="1"/>
              <a:t>νταξη</a:t>
            </a:r>
            <a:r>
              <a:rPr lang="el-GR" sz="5500" dirty="0"/>
              <a:t> στις διεθνείς οδηγίες για την θεραπεία της ΑΑΑ</a:t>
            </a:r>
            <a:r>
              <a:rPr lang="en-US" sz="5500" dirty="0"/>
              <a:t> (</a:t>
            </a:r>
            <a:r>
              <a:rPr lang="en-US" sz="5500" dirty="0" err="1"/>
              <a:t>cAIHA</a:t>
            </a:r>
            <a:r>
              <a:rPr lang="en-US" sz="5500" dirty="0"/>
              <a:t>)</a:t>
            </a:r>
            <a:r>
              <a:rPr lang="el-GR" sz="5500" dirty="0"/>
              <a:t> μέσω του συμπληρώματος και/ή της </a:t>
            </a:r>
            <a:r>
              <a:rPr lang="el-GR" sz="5500" dirty="0" err="1"/>
              <a:t>ακροκυάνωσης</a:t>
            </a:r>
            <a:r>
              <a:rPr lang="el-GR" sz="5500" dirty="0"/>
              <a:t> λόγω της νόσου ή του συνδρόμου από </a:t>
            </a:r>
            <a:r>
              <a:rPr lang="el-GR" sz="5500" dirty="0" err="1"/>
              <a:t>ψυχροσυγκολλητίνες</a:t>
            </a:r>
            <a:r>
              <a:rPr lang="el-GR" sz="5500" dirty="0"/>
              <a:t> </a:t>
            </a:r>
            <a:r>
              <a:rPr lang="en-US" sz="5500" dirty="0"/>
              <a:t>(CAD/CAS) </a:t>
            </a:r>
            <a:r>
              <a:rPr lang="el-GR" sz="5500" b="1" dirty="0"/>
              <a:t>σε ασθενείς που έχουν λάβει 1 προηγούμενη γραμμή θεραπείας χωρίς ανταπόκριση </a:t>
            </a:r>
          </a:p>
          <a:p>
            <a:pPr marL="41661" indent="0">
              <a:buNone/>
            </a:pPr>
            <a:endParaRPr lang="el-GR" sz="4300" dirty="0"/>
          </a:p>
          <a:p>
            <a:pPr marL="0" indent="0">
              <a:lnSpc>
                <a:spcPct val="120000"/>
              </a:lnSpc>
              <a:buNone/>
            </a:pPr>
            <a:endParaRPr lang="en-US" sz="4300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4300" b="1" dirty="0"/>
              <a:t>Bortezomib</a:t>
            </a:r>
            <a:r>
              <a:rPr lang="el-GR" sz="4300" dirty="0"/>
              <a:t>:</a:t>
            </a:r>
            <a:endParaRPr lang="en-US" sz="4300" dirty="0"/>
          </a:p>
          <a:p>
            <a:r>
              <a:rPr lang="el-GR" sz="4300" dirty="0"/>
              <a:t>Προοπτική μελέτη 19 ασθενείς</a:t>
            </a:r>
          </a:p>
          <a:p>
            <a:r>
              <a:rPr lang="el-GR" sz="4300" dirty="0"/>
              <a:t>Ποσοστά ανταπόκρισης 32%: Α</a:t>
            </a:r>
            <a:r>
              <a:rPr lang="en-US" sz="4300" dirty="0" err="1"/>
              <a:t>ύ</a:t>
            </a:r>
            <a:r>
              <a:rPr lang="el-GR" sz="4300" dirty="0" err="1"/>
              <a:t>ξηση</a:t>
            </a:r>
            <a:r>
              <a:rPr lang="el-GR" sz="4300" dirty="0"/>
              <a:t> </a:t>
            </a:r>
            <a:r>
              <a:rPr lang="en-US" sz="4300" dirty="0"/>
              <a:t>Hb ≥ 2g/dl </a:t>
            </a:r>
            <a:r>
              <a:rPr lang="el-GR" sz="4300" dirty="0"/>
              <a:t>και </a:t>
            </a:r>
            <a:r>
              <a:rPr lang="en-US" sz="4300" dirty="0"/>
              <a:t>transfusion independence</a:t>
            </a:r>
          </a:p>
          <a:p>
            <a:r>
              <a:rPr lang="el-GR" sz="4300" dirty="0"/>
              <a:t>Διάρκεια ανταπόκρισης 16 μήνες </a:t>
            </a:r>
            <a:r>
              <a:rPr lang="en-US" sz="4300" dirty="0"/>
              <a:t> </a:t>
            </a:r>
            <a:endParaRPr lang="el-GR" sz="4300" dirty="0"/>
          </a:p>
          <a:p>
            <a:endParaRPr lang="en-GB" sz="4300" b="1" dirty="0"/>
          </a:p>
          <a:p>
            <a:pPr marL="0" indent="0">
              <a:buNone/>
            </a:pPr>
            <a:r>
              <a:rPr lang="en-GB" sz="4300" b="1" dirty="0"/>
              <a:t>Daratumumab</a:t>
            </a:r>
            <a:r>
              <a:rPr lang="en-GB" sz="4300" dirty="0"/>
              <a:t> — 2 case reports </a:t>
            </a:r>
            <a:r>
              <a:rPr lang="el-GR" sz="4300" dirty="0"/>
              <a:t>με θετικά αποτελέσματα σε ασθενείς με σοβαρή </a:t>
            </a:r>
            <a:r>
              <a:rPr lang="en-US" sz="4300" dirty="0"/>
              <a:t>CAD </a:t>
            </a:r>
            <a:r>
              <a:rPr lang="el-GR" sz="4300" dirty="0"/>
              <a:t>ανθεκτική σε θεραπείες έναντι του Β-</a:t>
            </a:r>
            <a:r>
              <a:rPr lang="el-GR" sz="4300" dirty="0" err="1"/>
              <a:t>λεμφοκύτταρου</a:t>
            </a:r>
            <a:r>
              <a:rPr lang="el-GR" sz="4300" dirty="0"/>
              <a:t> </a:t>
            </a:r>
          </a:p>
          <a:p>
            <a:pPr marL="0" indent="0">
              <a:buNone/>
            </a:pPr>
            <a:endParaRPr lang="el-GR" sz="1800" dirty="0"/>
          </a:p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B7CEE-0F35-43A5-F322-D5FA04751FA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Tomkins et al. </a:t>
            </a:r>
            <a:r>
              <a:rPr lang="en-GB" dirty="0"/>
              <a:t>Am J Hematol. 2020;</a:t>
            </a:r>
            <a:endParaRPr lang="el-GR" dirty="0"/>
          </a:p>
          <a:p>
            <a:r>
              <a:rPr lang="en-GB" dirty="0" err="1"/>
              <a:t>Zaninoni</a:t>
            </a:r>
            <a:r>
              <a:rPr lang="en-GB" dirty="0"/>
              <a:t> et al. Front Immunol. 2021;12:649441. </a:t>
            </a:r>
            <a:endParaRPr lang="en-GR" dirty="0"/>
          </a:p>
          <a:p>
            <a:endParaRPr lang="en-GR" dirty="0"/>
          </a:p>
        </p:txBody>
      </p: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5E59C303-497C-A270-9B28-961EAC118A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92" t="8664" r="10236" b="38640"/>
          <a:stretch/>
        </p:blipFill>
        <p:spPr>
          <a:xfrm>
            <a:off x="7305955" y="713406"/>
            <a:ext cx="4886045" cy="210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612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9D77E-176C-FD84-5531-61467D72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/>
              <a:t>Αναστολείς του συμπληρώματος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66157-83DF-42EA-00BA-8D236C275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F7FAB5-10E3-C56D-C92F-7C924C2DAED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Content Placeholder 9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7A56837E-E8FB-9E99-03A1-F97C6DE3D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65" y="1004381"/>
            <a:ext cx="10210934" cy="572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81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5CF6-4169-9ABD-A80C-CF7D06DD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FC28A-E13F-06F6-97FA-A7BBAF32E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R" sz="2000" b="1" dirty="0"/>
              <a:t>Eculizumab: mAb against C5</a:t>
            </a:r>
          </a:p>
          <a:p>
            <a:r>
              <a:rPr lang="en-GR" sz="1800" dirty="0"/>
              <a:t>DECADE study 12 pts with newly diagnosed or refractory CAD phase II trial </a:t>
            </a:r>
          </a:p>
          <a:p>
            <a:r>
              <a:rPr lang="en-GB" sz="1800" dirty="0">
                <a:solidFill>
                  <a:srgbClr val="212121"/>
                </a:solidFill>
              </a:rPr>
              <a:t>600mg </a:t>
            </a:r>
            <a:r>
              <a:rPr lang="el-GR" sz="1800" dirty="0" err="1">
                <a:solidFill>
                  <a:srgbClr val="212121"/>
                </a:solidFill>
              </a:rPr>
              <a:t>εβδομαδια</a:t>
            </a:r>
            <a:r>
              <a:rPr lang="en-GB" sz="1800" dirty="0" err="1">
                <a:solidFill>
                  <a:srgbClr val="212121"/>
                </a:solidFill>
              </a:rPr>
              <a:t>ί</a:t>
            </a:r>
            <a:r>
              <a:rPr lang="el-GR" sz="1800" dirty="0">
                <a:solidFill>
                  <a:srgbClr val="212121"/>
                </a:solidFill>
              </a:rPr>
              <a:t>α  - 4 εβδομάδες και μετά 900</a:t>
            </a:r>
            <a:r>
              <a:rPr lang="en-US" sz="1800" dirty="0">
                <a:solidFill>
                  <a:srgbClr val="212121"/>
                </a:solidFill>
              </a:rPr>
              <a:t>mg</a:t>
            </a:r>
            <a:r>
              <a:rPr lang="el-GR" sz="1800" dirty="0">
                <a:solidFill>
                  <a:srgbClr val="212121"/>
                </a:solidFill>
              </a:rPr>
              <a:t> </a:t>
            </a:r>
            <a:r>
              <a:rPr lang="en-US" sz="1800" dirty="0">
                <a:solidFill>
                  <a:srgbClr val="212121"/>
                </a:solidFill>
              </a:rPr>
              <a:t> </a:t>
            </a:r>
            <a:r>
              <a:rPr lang="el-GR" sz="1800" dirty="0">
                <a:solidFill>
                  <a:srgbClr val="212121"/>
                </a:solidFill>
              </a:rPr>
              <a:t>κ</a:t>
            </a:r>
            <a:r>
              <a:rPr lang="en-US" sz="1800" dirty="0" err="1">
                <a:solidFill>
                  <a:srgbClr val="212121"/>
                </a:solidFill>
              </a:rPr>
              <a:t>ά</a:t>
            </a:r>
            <a:r>
              <a:rPr lang="el-GR" sz="1800" dirty="0">
                <a:solidFill>
                  <a:srgbClr val="212121"/>
                </a:solidFill>
              </a:rPr>
              <a:t>θε 15 μέρες για 26 εβδομάδες</a:t>
            </a:r>
          </a:p>
          <a:p>
            <a:r>
              <a:rPr lang="el-GR" sz="1800" dirty="0">
                <a:solidFill>
                  <a:srgbClr val="212121"/>
                </a:solidFill>
              </a:rPr>
              <a:t>Πρωταρχικό καταληκτικό σημείο: μείωση στην </a:t>
            </a:r>
            <a:r>
              <a:rPr lang="en-US" sz="1800" dirty="0">
                <a:solidFill>
                  <a:srgbClr val="212121"/>
                </a:solidFill>
              </a:rPr>
              <a:t>LDH</a:t>
            </a:r>
          </a:p>
          <a:p>
            <a:r>
              <a:rPr lang="en-US" sz="1800" dirty="0">
                <a:solidFill>
                  <a:srgbClr val="212121"/>
                </a:solidFill>
              </a:rPr>
              <a:t>Median LDH decreased from </a:t>
            </a:r>
            <a:r>
              <a:rPr lang="en-GB" sz="1800" dirty="0">
                <a:solidFill>
                  <a:srgbClr val="212121"/>
                </a:solidFill>
              </a:rPr>
              <a:t>572 U/L to 334 U/L (IQR, 243-567; </a:t>
            </a:r>
            <a:r>
              <a:rPr lang="en-GB" sz="1800" i="1" dirty="0">
                <a:solidFill>
                  <a:srgbClr val="212121"/>
                </a:solidFill>
              </a:rPr>
              <a:t>P</a:t>
            </a:r>
            <a:r>
              <a:rPr lang="en-GB" sz="1800" dirty="0">
                <a:solidFill>
                  <a:srgbClr val="212121"/>
                </a:solidFill>
              </a:rPr>
              <a:t> = .0215)</a:t>
            </a:r>
            <a:r>
              <a:rPr lang="el-GR" sz="1800" dirty="0">
                <a:solidFill>
                  <a:srgbClr val="212121"/>
                </a:solidFill>
              </a:rPr>
              <a:t> και αύξηση </a:t>
            </a:r>
            <a:r>
              <a:rPr lang="en-US" sz="1800" dirty="0">
                <a:solidFill>
                  <a:srgbClr val="212121"/>
                </a:solidFill>
              </a:rPr>
              <a:t>Hb </a:t>
            </a:r>
            <a:r>
              <a:rPr lang="el-GR" sz="1800" dirty="0">
                <a:solidFill>
                  <a:srgbClr val="212121"/>
                </a:solidFill>
              </a:rPr>
              <a:t>από </a:t>
            </a:r>
            <a:r>
              <a:rPr lang="en-US" sz="1800" dirty="0">
                <a:solidFill>
                  <a:srgbClr val="212121"/>
                </a:solidFill>
              </a:rPr>
              <a:t>median</a:t>
            </a:r>
            <a:r>
              <a:rPr lang="en-GB" sz="1800" dirty="0">
                <a:solidFill>
                  <a:srgbClr val="212121"/>
                </a:solidFill>
              </a:rPr>
              <a:t> 9.35 g/dL </a:t>
            </a:r>
            <a:r>
              <a:rPr lang="el-GR" sz="1800" dirty="0">
                <a:solidFill>
                  <a:srgbClr val="212121"/>
                </a:solidFill>
              </a:rPr>
              <a:t>σε 10.15</a:t>
            </a:r>
            <a:r>
              <a:rPr lang="en-US" sz="1800" dirty="0">
                <a:solidFill>
                  <a:srgbClr val="212121"/>
                </a:solidFill>
              </a:rPr>
              <a:t>g/dl </a:t>
            </a:r>
            <a:endParaRPr lang="en-GR" sz="1800" dirty="0"/>
          </a:p>
          <a:p>
            <a:endParaRPr lang="en-GR" dirty="0"/>
          </a:p>
          <a:p>
            <a:pPr marL="0" indent="0">
              <a:buNone/>
            </a:pPr>
            <a:r>
              <a:rPr lang="en-US" sz="2000" b="1" dirty="0"/>
              <a:t>P</a:t>
            </a:r>
            <a:r>
              <a:rPr lang="en-GB" sz="2000" b="1" dirty="0" err="1"/>
              <a:t>egcetacoplan</a:t>
            </a:r>
            <a:r>
              <a:rPr lang="en-GB" sz="2000" b="1" dirty="0"/>
              <a:t> (APL-2): </a:t>
            </a:r>
            <a:r>
              <a:rPr lang="el-GR" sz="1800" dirty="0"/>
              <a:t>αναστολέας </a:t>
            </a:r>
            <a:r>
              <a:rPr lang="en-US" sz="1800" dirty="0"/>
              <a:t>C3 </a:t>
            </a:r>
            <a:r>
              <a:rPr lang="el-GR" sz="1800" dirty="0"/>
              <a:t>υποδόρια μορφή </a:t>
            </a:r>
            <a:endParaRPr lang="en-US" sz="1800" dirty="0"/>
          </a:p>
          <a:p>
            <a:r>
              <a:rPr lang="el-GR" sz="1800" dirty="0"/>
              <a:t>Αποτελεσματικότητα σε μελέτη φάσης ΙΙ για ασθενείς με </a:t>
            </a:r>
            <a:r>
              <a:rPr lang="en-US" sz="1800" dirty="0"/>
              <a:t>CAD </a:t>
            </a:r>
            <a:endParaRPr lang="el-GR" sz="1800" dirty="0"/>
          </a:p>
          <a:p>
            <a:pPr marL="0" indent="0">
              <a:buNone/>
            </a:pPr>
            <a:r>
              <a:rPr lang="en-GB" sz="1800" dirty="0"/>
              <a:t>A Phase 3, Randomized, Double-blind, Placebo-controlled </a:t>
            </a:r>
            <a:r>
              <a:rPr lang="en-GB" sz="1800" dirty="0" err="1"/>
              <a:t>Multicenter</a:t>
            </a:r>
            <a:r>
              <a:rPr lang="en-GB" sz="1800" dirty="0"/>
              <a:t> Study to Evaluate the Efficacy and Safety of </a:t>
            </a:r>
            <a:r>
              <a:rPr lang="en-GB" sz="1800" dirty="0" err="1"/>
              <a:t>Pegcetacoplan</a:t>
            </a:r>
            <a:r>
              <a:rPr lang="en-GB" sz="1800" dirty="0"/>
              <a:t> in Patients With Cold Agglutinin Disease (CAD</a:t>
            </a:r>
            <a:r>
              <a:rPr lang="el-GR" sz="1800" dirty="0"/>
              <a:t>) - </a:t>
            </a:r>
            <a:r>
              <a:rPr lang="en-GB" sz="1800" dirty="0"/>
              <a:t>NCT05096403</a:t>
            </a:r>
          </a:p>
          <a:p>
            <a:r>
              <a:rPr lang="el-GR" sz="1800" dirty="0"/>
              <a:t>Πλάνο για ένταξη 57 ασθενών </a:t>
            </a:r>
          </a:p>
          <a:p>
            <a:pPr marL="0" indent="0">
              <a:buNone/>
            </a:pP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477EE-B3F6-1390-F6D8-84AFD233177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sz="1600" u="sng" dirty="0">
                <a:solidFill>
                  <a:srgbClr val="4C2C92"/>
                </a:solidFill>
                <a:latin typeface="Helvetica Neue" panose="02000503000000020004" pitchFamily="2" charset="0"/>
                <a:hlinkClick r:id="rId2"/>
              </a:rPr>
              <a:t>Roth et al. Blood Adv.</a:t>
            </a:r>
            <a:r>
              <a:rPr lang="en-GB" sz="1600" dirty="0">
                <a:solidFill>
                  <a:srgbClr val="212121"/>
                </a:solidFill>
                <a:latin typeface="Helvetica Neue" panose="02000503000000020004" pitchFamily="2" charset="0"/>
              </a:rPr>
              <a:t> 2018 Oct 9; 2(19): 2543–2549</a:t>
            </a:r>
          </a:p>
          <a:p>
            <a:r>
              <a:rPr lang="en-GB" sz="1600" dirty="0">
                <a:solidFill>
                  <a:srgbClr val="231F20"/>
                </a:solidFill>
                <a:latin typeface="ff6"/>
              </a:rPr>
              <a:t>Grossi et al Blood</a:t>
            </a:r>
            <a:r>
              <a:rPr lang="en-GB" sz="1600" dirty="0">
                <a:solidFill>
                  <a:srgbClr val="231F20"/>
                </a:solidFill>
                <a:latin typeface="ff5"/>
              </a:rPr>
              <a:t> 2018; 132(Suppl. 1): 3623</a:t>
            </a:r>
          </a:p>
          <a:p>
            <a:endParaRPr lang="en-GR" sz="1600" dirty="0"/>
          </a:p>
          <a:p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1828342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5A31C-8621-C6D0-DEF4-4DA8E4956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Μακροσφαιριναιμ</a:t>
            </a:r>
            <a:r>
              <a:rPr lang="en-GR" dirty="0"/>
              <a:t>ί</a:t>
            </a:r>
            <a:r>
              <a:rPr lang="el-GR" dirty="0"/>
              <a:t>α </a:t>
            </a:r>
            <a:r>
              <a:rPr lang="en-US" dirty="0"/>
              <a:t>Waldenstrom </a:t>
            </a:r>
            <a:r>
              <a:rPr lang="el-GR" dirty="0"/>
              <a:t>και </a:t>
            </a:r>
            <a:r>
              <a:rPr lang="el-GR" dirty="0" err="1"/>
              <a:t>ψυχροσυγκολλητίνες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7BE77-7143-B922-C91A-91FB7BB1C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4.2% ασθενών με </a:t>
            </a:r>
            <a:r>
              <a:rPr lang="en-US" sz="2400" dirty="0"/>
              <a:t>IgM </a:t>
            </a:r>
            <a:r>
              <a:rPr lang="el-GR" sz="2400" dirty="0"/>
              <a:t>παραπρωτεΐνη:  </a:t>
            </a:r>
            <a:r>
              <a:rPr lang="el-GR" sz="2400" dirty="0" err="1"/>
              <a:t>ψυχροσυγκολλητιναιμ</a:t>
            </a:r>
            <a:r>
              <a:rPr lang="en-US" sz="2400" dirty="0" err="1"/>
              <a:t>ί</a:t>
            </a:r>
            <a:r>
              <a:rPr lang="el-GR" sz="2400" dirty="0"/>
              <a:t>α </a:t>
            </a:r>
            <a:r>
              <a:rPr lang="en-US" sz="2400" dirty="0"/>
              <a:t> </a:t>
            </a:r>
          </a:p>
          <a:p>
            <a:r>
              <a:rPr lang="el-GR" sz="2400" dirty="0"/>
              <a:t>Σε </a:t>
            </a:r>
            <a:r>
              <a:rPr lang="el-GR" sz="2400" dirty="0" err="1"/>
              <a:t>ασθενε</a:t>
            </a:r>
            <a:r>
              <a:rPr lang="en-US" sz="2400" dirty="0" err="1"/>
              <a:t>ί</a:t>
            </a:r>
            <a:r>
              <a:rPr lang="el-GR" sz="2400" dirty="0"/>
              <a:t>ς με </a:t>
            </a:r>
            <a:r>
              <a:rPr lang="en-US" sz="2400" dirty="0"/>
              <a:t>WM </a:t>
            </a:r>
            <a:r>
              <a:rPr lang="el-GR" sz="2400" dirty="0"/>
              <a:t>περίπου το 5% θα έχει </a:t>
            </a:r>
            <a:r>
              <a:rPr lang="el-GR" sz="2400" dirty="0" err="1"/>
              <a:t>συμπτωματική</a:t>
            </a:r>
            <a:r>
              <a:rPr lang="el-GR" sz="2400" dirty="0"/>
              <a:t> </a:t>
            </a:r>
            <a:r>
              <a:rPr lang="el-GR" sz="2400" dirty="0" err="1"/>
              <a:t>ψυχροσυγκολλητιναιμία</a:t>
            </a:r>
            <a:r>
              <a:rPr lang="en-US" sz="2400" dirty="0"/>
              <a:t> </a:t>
            </a:r>
          </a:p>
          <a:p>
            <a:endParaRPr lang="el-GR" sz="2400" dirty="0"/>
          </a:p>
          <a:p>
            <a:r>
              <a:rPr lang="en-US" sz="2400" dirty="0" err="1"/>
              <a:t>aWM</a:t>
            </a:r>
            <a:r>
              <a:rPr lang="en-US" sz="2400" dirty="0"/>
              <a:t> </a:t>
            </a:r>
            <a:r>
              <a:rPr lang="en-US" sz="2400" dirty="0" err="1"/>
              <a:t>ή</a:t>
            </a:r>
            <a:r>
              <a:rPr lang="el-GR" sz="2400" dirty="0"/>
              <a:t> </a:t>
            </a:r>
            <a:r>
              <a:rPr lang="en-US" sz="2400" dirty="0"/>
              <a:t>IgM MGUS: </a:t>
            </a:r>
            <a:r>
              <a:rPr lang="el-GR" sz="2400" dirty="0" err="1"/>
              <a:t>ψυχροσυγκολλητίνες</a:t>
            </a:r>
            <a:r>
              <a:rPr lang="en-US" sz="2400" dirty="0"/>
              <a:t> </a:t>
            </a:r>
            <a:r>
              <a:rPr lang="el-GR" sz="2400" dirty="0"/>
              <a:t>δεν αποτελούν ένδειξη έναρξης θεραπείας</a:t>
            </a:r>
            <a:endParaRPr lang="en-US" sz="2400" dirty="0"/>
          </a:p>
          <a:p>
            <a:r>
              <a:rPr lang="el-GR" sz="2400" b="1" dirty="0"/>
              <a:t>Σοβαρού βαθμού </a:t>
            </a:r>
            <a:r>
              <a:rPr lang="en-US" sz="2400" b="1" dirty="0"/>
              <a:t>CAS – </a:t>
            </a:r>
            <a:r>
              <a:rPr lang="el-GR" sz="2400" b="1" dirty="0" err="1"/>
              <a:t>κριτ</a:t>
            </a:r>
            <a:r>
              <a:rPr lang="en-US" sz="2400" b="1" dirty="0" err="1"/>
              <a:t>ή</a:t>
            </a:r>
            <a:r>
              <a:rPr lang="el-GR" sz="2400" b="1" dirty="0" err="1"/>
              <a:t>ριο</a:t>
            </a:r>
            <a:r>
              <a:rPr lang="el-GR" sz="2400" b="1" dirty="0"/>
              <a:t> έναρξης θεραπείας σε </a:t>
            </a:r>
            <a:r>
              <a:rPr lang="en-US" sz="2400" b="1" dirty="0"/>
              <a:t>WM </a:t>
            </a:r>
          </a:p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57BD15-874F-AB09-A39D-887F9C1E18D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11808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93770-EF92-16C1-4CC7-790CCC2D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Δευτεροπαθές σύνδρομο </a:t>
            </a:r>
            <a:r>
              <a:rPr lang="en-US" dirty="0"/>
              <a:t>CAS 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5F08-A926-9C9A-F27C-6950C61E3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Θεραπεία του </a:t>
            </a:r>
            <a:r>
              <a:rPr lang="el-GR"/>
              <a:t>υποκείμενου αίτιου 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15329-A644-A31B-3DE2-269AFE8814E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56791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B1C37-033D-ECF5-0D89-89A481A1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DD4C0-027A-C7DF-C159-B7C7B648A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Ερωτήσεις ? </a:t>
            </a:r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AF260-191D-9ABF-B4D5-661C14E00E1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6958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7148F-D0B7-1745-F6FC-AC4929E4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6" name="Content Placeholder 5" descr="A diagram of a disease&#10;&#10;AI-generated content may be incorrect.">
            <a:extLst>
              <a:ext uri="{FF2B5EF4-FFF2-40B4-BE49-F238E27FC236}">
                <a16:creationId xmlns:a16="http://schemas.microsoft.com/office/drawing/2014/main" id="{811999EB-2F40-8DB0-7E4A-149C9F323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5143"/>
          <a:stretch>
            <a:fillRect/>
          </a:stretch>
        </p:blipFill>
        <p:spPr>
          <a:xfrm>
            <a:off x="3027405" y="47351"/>
            <a:ext cx="6535329" cy="676408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10796-C196-391A-1617-BB73DECAC6C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4676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9649-9308-0454-5330-4E2785FAF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6" name="Content Placeholder 5" descr="A diagram of human organs&#10;&#10;AI-generated content may be incorrect.">
            <a:extLst>
              <a:ext uri="{FF2B5EF4-FFF2-40B4-BE49-F238E27FC236}">
                <a16:creationId xmlns:a16="http://schemas.microsoft.com/office/drawing/2014/main" id="{B0265FE0-EDD9-F43E-D5F6-3EBBB5905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530"/>
          <a:stretch>
            <a:fillRect/>
          </a:stretch>
        </p:blipFill>
        <p:spPr>
          <a:xfrm>
            <a:off x="1799298" y="145435"/>
            <a:ext cx="8593403" cy="636266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142495-745E-5018-A875-370551931F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4441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F185-D13A-D223-B16A-39A229B39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Laboratory findings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48CF36B-BED8-D4A1-95FB-3DB3B3D320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966675"/>
              </p:ext>
            </p:extLst>
          </p:nvPr>
        </p:nvGraphicFramePr>
        <p:xfrm>
          <a:off x="1158240" y="1419470"/>
          <a:ext cx="9875520" cy="3291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3826684442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440859870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313964857"/>
                    </a:ext>
                  </a:extLst>
                </a:gridCol>
              </a:tblGrid>
              <a:tr h="621792">
                <a:tc>
                  <a:txBody>
                    <a:bodyPr/>
                    <a:lstStyle/>
                    <a:p>
                      <a:r>
                        <a:rPr lang="el-GR" sz="1700" dirty="0"/>
                        <a:t>Αυξημένη καταστροφή ερυθρών </a:t>
                      </a:r>
                      <a:endParaRPr lang="en-GR" sz="17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l-GR" sz="1700" dirty="0"/>
                        <a:t>Αυξημένη παραγωγή ερυθρών </a:t>
                      </a:r>
                      <a:endParaRPr lang="en-GR" sz="17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l-GR" sz="1700" dirty="0" err="1"/>
                        <a:t>Αυτοάνοση</a:t>
                      </a:r>
                      <a:r>
                        <a:rPr lang="el-GR" sz="1700" dirty="0"/>
                        <a:t> ΑΑ</a:t>
                      </a:r>
                      <a:endParaRPr lang="en-GR" sz="17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3047333517"/>
                  </a:ext>
                </a:extLst>
              </a:tr>
              <a:tr h="2670048">
                <a:tc>
                  <a:txBody>
                    <a:bodyPr/>
                    <a:lstStyle/>
                    <a:p>
                      <a:pPr marL="171450" marR="0" lvl="0" indent="-171450" algn="l" defTabSz="5554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l-GR" sz="1700" dirty="0"/>
                        <a:t>Αυξημένη </a:t>
                      </a:r>
                      <a:r>
                        <a:rPr lang="el-GR" sz="1700" dirty="0" err="1"/>
                        <a:t>εμ</a:t>
                      </a:r>
                      <a:r>
                        <a:rPr lang="el-GR" sz="1700" dirty="0"/>
                        <a:t>. </a:t>
                      </a:r>
                      <a:r>
                        <a:rPr lang="el-GR" sz="1700" dirty="0" err="1"/>
                        <a:t>Χολερ</a:t>
                      </a:r>
                      <a:r>
                        <a:rPr lang="el-GR" sz="1700" dirty="0"/>
                        <a:t>., </a:t>
                      </a:r>
                      <a:r>
                        <a:rPr lang="en-US" sz="1700" dirty="0"/>
                        <a:t>LDH, </a:t>
                      </a:r>
                      <a:r>
                        <a:rPr lang="el-GR" sz="1700" dirty="0"/>
                        <a:t>χαμηλές </a:t>
                      </a:r>
                      <a:r>
                        <a:rPr lang="el-GR" sz="1700" dirty="0" err="1"/>
                        <a:t>απτοσφαιρίνες</a:t>
                      </a:r>
                      <a:endParaRPr lang="en-GB" sz="1700" dirty="0"/>
                    </a:p>
                    <a:p>
                      <a:r>
                        <a:rPr lang="el-GR" sz="1700" dirty="0" err="1"/>
                        <a:t>Εξωαγγειακή</a:t>
                      </a:r>
                      <a:r>
                        <a:rPr lang="el-GR" sz="1700" dirty="0"/>
                        <a:t> </a:t>
                      </a:r>
                      <a:r>
                        <a:rPr lang="el-GR" sz="1700" dirty="0" err="1"/>
                        <a:t>αιμόλυση</a:t>
                      </a:r>
                      <a:r>
                        <a:rPr lang="el-GR" sz="1700" dirty="0"/>
                        <a:t>:</a:t>
                      </a:r>
                      <a:endParaRPr lang="en-GR" sz="17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700" dirty="0"/>
                        <a:t>Αυξημένο </a:t>
                      </a:r>
                      <a:r>
                        <a:rPr lang="el-GR" sz="1700" dirty="0" err="1"/>
                        <a:t>ουροχολινογόνο</a:t>
                      </a:r>
                      <a:r>
                        <a:rPr lang="el-GR" sz="1700" dirty="0"/>
                        <a:t>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sz="1700" dirty="0" err="1"/>
                        <a:t>Ενδαγγειακή</a:t>
                      </a:r>
                      <a:r>
                        <a:rPr lang="el-GR" sz="1700" dirty="0"/>
                        <a:t> </a:t>
                      </a:r>
                      <a:r>
                        <a:rPr lang="el-GR" sz="1700" dirty="0" err="1"/>
                        <a:t>αιμόλυση</a:t>
                      </a:r>
                      <a:r>
                        <a:rPr lang="el-GR" sz="1700" dirty="0"/>
                        <a:t>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700" dirty="0" err="1"/>
                        <a:t>ΑΙμοσφαιριναιμ</a:t>
                      </a:r>
                      <a:r>
                        <a:rPr lang="en-GR" sz="1700" dirty="0"/>
                        <a:t>ί</a:t>
                      </a:r>
                      <a:r>
                        <a:rPr lang="el-GR" sz="1700" dirty="0"/>
                        <a:t>α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700" dirty="0" err="1"/>
                        <a:t>Αιμοσφαιρινουρ</a:t>
                      </a:r>
                      <a:r>
                        <a:rPr lang="en-GR" sz="1700" dirty="0"/>
                        <a:t>ί</a:t>
                      </a:r>
                      <a:r>
                        <a:rPr lang="el-GR" sz="1700" dirty="0"/>
                        <a:t>α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700" dirty="0" err="1"/>
                        <a:t>Αιμοσιδερινουρία</a:t>
                      </a:r>
                      <a:endParaRPr lang="en-GR" sz="17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700" dirty="0"/>
                        <a:t>Αυξημένα ΔΕΚ </a:t>
                      </a:r>
                      <a:r>
                        <a:rPr lang="en-GR" sz="1700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700" dirty="0"/>
                        <a:t>Μυελός: Υπερπλασία μυελού και λόγος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l-GR" sz="1700" dirty="0"/>
                        <a:t>κοκκιώδης: ερυθρά αντιστρέφεται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l-GR" sz="1700" dirty="0" err="1"/>
                        <a:t>Μυελόγραμμα</a:t>
                      </a:r>
                      <a:r>
                        <a:rPr lang="el-GR" sz="1700" dirty="0"/>
                        <a:t>: </a:t>
                      </a:r>
                      <a:r>
                        <a:rPr lang="el-GR" sz="1700" dirty="0" err="1"/>
                        <a:t>σφαιροκυττάρωση</a:t>
                      </a:r>
                      <a:r>
                        <a:rPr lang="el-GR" sz="1700" dirty="0"/>
                        <a:t>, </a:t>
                      </a:r>
                      <a:r>
                        <a:rPr lang="el-GR" sz="1700" dirty="0" err="1"/>
                        <a:t>ελλιπτοκυττάρωση</a:t>
                      </a:r>
                      <a:r>
                        <a:rPr lang="el-GR" sz="1700" dirty="0"/>
                        <a:t>, </a:t>
                      </a:r>
                      <a:r>
                        <a:rPr lang="el-GR" sz="1700" dirty="0" err="1"/>
                        <a:t>σχιστοκύτταρα</a:t>
                      </a:r>
                      <a:r>
                        <a:rPr lang="el-GR" sz="1700" dirty="0"/>
                        <a:t> </a:t>
                      </a:r>
                      <a:endParaRPr lang="en-GR" sz="1700" dirty="0"/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r>
                        <a:rPr lang="el-GR" sz="1700" dirty="0"/>
                        <a:t>Θετική </a:t>
                      </a:r>
                      <a:r>
                        <a:rPr lang="en-US" sz="1700" dirty="0"/>
                        <a:t>DAT </a:t>
                      </a:r>
                      <a:endParaRPr lang="en-GR" sz="1700" dirty="0"/>
                    </a:p>
                  </a:txBody>
                  <a:tcPr marL="109728" marR="109728" marT="54864" marB="54864"/>
                </a:tc>
                <a:extLst>
                  <a:ext uri="{0D108BD9-81ED-4DB2-BD59-A6C34878D82A}">
                    <a16:rowId xmlns:a16="http://schemas.microsoft.com/office/drawing/2014/main" val="143518815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6EEF24-F1BB-2AAB-53E8-754C63B2D6A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627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CD656-C1AD-79D0-2B44-641EC5863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?</a:t>
            </a:r>
            <a:endParaRPr lang="en-GR" dirty="0"/>
          </a:p>
        </p:txBody>
      </p:sp>
      <p:pic>
        <p:nvPicPr>
          <p:cNvPr id="8" name="Content Placeholder 7" descr="A close-up of a microscope&#10;&#10;AI-generated content may be incorrect.">
            <a:extLst>
              <a:ext uri="{FF2B5EF4-FFF2-40B4-BE49-F238E27FC236}">
                <a16:creationId xmlns:a16="http://schemas.microsoft.com/office/drawing/2014/main" id="{9E0EF31B-4A8A-5536-E756-868F4C9F0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095" y="1705451"/>
            <a:ext cx="4762500" cy="3238500"/>
          </a:xfrm>
        </p:spPr>
      </p:pic>
      <p:pic>
        <p:nvPicPr>
          <p:cNvPr id="6" name="Content Placeholder 5" descr="A close-up of a blood cell&#10;&#10;AI-generated content may be incorrect.">
            <a:extLst>
              <a:ext uri="{FF2B5EF4-FFF2-40B4-BE49-F238E27FC236}">
                <a16:creationId xmlns:a16="http://schemas.microsoft.com/office/drawing/2014/main" id="{53BF2C5E-6656-98B5-F5F1-1AB4FD3AB9D7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1149927" y="1822253"/>
            <a:ext cx="4223842" cy="3130363"/>
          </a:xfrm>
        </p:spPr>
      </p:pic>
    </p:spTree>
    <p:extLst>
      <p:ext uri="{BB962C8B-B14F-4D97-AF65-F5344CB8AC3E}">
        <p14:creationId xmlns:p14="http://schemas.microsoft.com/office/powerpoint/2010/main" val="172295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7910-CFB9-3C2A-A3FE-44C1C0720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Αντισώματα στην επιφάνεια των ερυθρών</a:t>
            </a:r>
            <a:endParaRPr lang="en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51A5D-B54E-B369-BED3-AB9C3E8F4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030F69-9DFB-06DF-7517-0690C92DF31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534964D-1BA4-2666-2B34-714E8E132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213" y="1431070"/>
            <a:ext cx="8701138" cy="48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38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604C2-2513-B603-8AE0-22799F019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Δοκιμασία </a:t>
            </a:r>
            <a:r>
              <a:rPr lang="el-GR" dirty="0" err="1"/>
              <a:t>αντισφαιρινικού</a:t>
            </a:r>
            <a:r>
              <a:rPr lang="el-GR" dirty="0"/>
              <a:t> ορού – </a:t>
            </a:r>
            <a:r>
              <a:rPr lang="en-US" dirty="0"/>
              <a:t>Coombs test </a:t>
            </a:r>
            <a:endParaRPr lang="en-GR" dirty="0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F8BC5B-47A7-809A-33ED-A79B66F4B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36070"/>
          <a:stretch>
            <a:fillRect/>
          </a:stretch>
        </p:blipFill>
        <p:spPr>
          <a:xfrm>
            <a:off x="69955" y="2083077"/>
            <a:ext cx="8068014" cy="290372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49A30-BD7C-692C-C1F6-4F9918B9ADE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R"/>
          </a:p>
        </p:txBody>
      </p:sp>
      <p:pic>
        <p:nvPicPr>
          <p:cNvPr id="7" name="Content Placeholder 5" descr="A diagram of a cell division&#10;&#10;AI-generated content may be incorrect.">
            <a:extLst>
              <a:ext uri="{FF2B5EF4-FFF2-40B4-BE49-F238E27FC236}">
                <a16:creationId xmlns:a16="http://schemas.microsoft.com/office/drawing/2014/main" id="{081530E5-38EC-9C93-9E3A-82A3707B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040" y="1848951"/>
            <a:ext cx="3661005" cy="337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68370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green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r">
          <a:defRPr sz="1400" dirty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 algn="r">
          <a:defRPr sz="1400" dirty="0" smtClean="0">
            <a:solidFill>
              <a:schemeClr val="accent4">
                <a:lumMod val="50000"/>
              </a:schemeClr>
            </a:solidFill>
            <a:latin typeface="Calibri Light" panose="020F0302020204030204" pitchFamily="34" charset="0"/>
            <a:cs typeface="Calibri Light" panose="020F03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4DB47FEC-7FD7-4E19-B5D7-EAEF90B452C1}" vid="{9D3F915D-1042-40EF-9B13-E5B7FF95D0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6239</TotalTime>
  <Words>1445</Words>
  <Application>Microsoft Macintosh PowerPoint</Application>
  <PresentationFormat>Widescreen</PresentationFormat>
  <Paragraphs>194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acumin-pro</vt:lpstr>
      <vt:lpstr>Aptos</vt:lpstr>
      <vt:lpstr>Aptos Display</vt:lpstr>
      <vt:lpstr>Aptos SemiBold</vt:lpstr>
      <vt:lpstr>Arial</vt:lpstr>
      <vt:lpstr>Calibri</vt:lpstr>
      <vt:lpstr>Calibri Light</vt:lpstr>
      <vt:lpstr>ff5</vt:lpstr>
      <vt:lpstr>ff6</vt:lpstr>
      <vt:lpstr>Helvetica Neue</vt:lpstr>
      <vt:lpstr>Noto Sans</vt:lpstr>
      <vt:lpstr>Univers</vt:lpstr>
      <vt:lpstr>Wingdings</vt:lpstr>
      <vt:lpstr>Light green theme</vt:lpstr>
      <vt:lpstr>Ψυχροσυγκολλητιναιμίες</vt:lpstr>
      <vt:lpstr>Αυτοάνοση αιμολυτική αναιμία </vt:lpstr>
      <vt:lpstr>Αυτοάνοση αιμολυτική αναιμία  βασικές κατηγορίες  </vt:lpstr>
      <vt:lpstr>PowerPoint Presentation</vt:lpstr>
      <vt:lpstr>PowerPoint Presentation</vt:lpstr>
      <vt:lpstr>Laboratory findings </vt:lpstr>
      <vt:lpstr>?</vt:lpstr>
      <vt:lpstr>Αντισώματα στην επιφάνεια των ερυθρών</vt:lpstr>
      <vt:lpstr>Δοκιμασία αντισφαιρινικού ορού – Coombs test </vt:lpstr>
      <vt:lpstr> Έμμεση Coombs  (ΙΑΤ) </vt:lpstr>
      <vt:lpstr>Άμεση Coombs </vt:lpstr>
      <vt:lpstr>Άμεση Coombs </vt:lpstr>
      <vt:lpstr>Ψυχροσυγκολλητίνες </vt:lpstr>
      <vt:lpstr>Ψυχροσυγκολλητιναιμίες Νόσος ή σύνδρομο εκ ψυχροσυγκολλητινών </vt:lpstr>
      <vt:lpstr>Ψυχροσυγκολλητιναιμίες </vt:lpstr>
      <vt:lpstr>Πρωτοπαθής CAD Νόσος εκ ψυχροσυγκολλητινών  </vt:lpstr>
      <vt:lpstr>Μονοκλωνική vs Πολυκλωνική ανοσοσφαιρίνη </vt:lpstr>
      <vt:lpstr>How do we detect monoclonal protein </vt:lpstr>
      <vt:lpstr>Immunofixation </vt:lpstr>
      <vt:lpstr>Δευτεροπαθές CAS </vt:lpstr>
      <vt:lpstr>Δευτεροπαθές CAS </vt:lpstr>
      <vt:lpstr>Παθοφυσιολογία</vt:lpstr>
      <vt:lpstr>PowerPoint Presentation</vt:lpstr>
      <vt:lpstr>PowerPoint Presentation</vt:lpstr>
      <vt:lpstr>Εργαστηριακά ευρήματα </vt:lpstr>
      <vt:lpstr>Διερεύνηση αίτιου </vt:lpstr>
      <vt:lpstr>Κλινική εικόνα </vt:lpstr>
      <vt:lpstr>Θεραπεία και CAD </vt:lpstr>
      <vt:lpstr>Θεραπεία και CAD </vt:lpstr>
      <vt:lpstr>Θεραπεία έναντι του κλώνου </vt:lpstr>
      <vt:lpstr>Θεραπεία έναντι του κλώνου </vt:lpstr>
      <vt:lpstr>Αναστολείς του συμπληρώματος </vt:lpstr>
      <vt:lpstr>PowerPoint Presentation</vt:lpstr>
      <vt:lpstr>Μακροσφαιριναιμία Waldenstrom και ψυχροσυγκολλητίνες</vt:lpstr>
      <vt:lpstr>Δευτεροπαθές σύνδρομο CAS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despina fotiou</dc:creator>
  <cp:lastModifiedBy>despina fotiou</cp:lastModifiedBy>
  <cp:revision>14</cp:revision>
  <dcterms:created xsi:type="dcterms:W3CDTF">2025-03-17T18:10:40Z</dcterms:created>
  <dcterms:modified xsi:type="dcterms:W3CDTF">2025-08-29T06:20:35Z</dcterms:modified>
</cp:coreProperties>
</file>