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vml" ContentType="application/vnd.openxmlformats-officedocument.vmlDrawing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5"/>
  </p:notesMasterIdLst>
  <p:sldIdLst>
    <p:sldId id="256" r:id="rId2"/>
    <p:sldId id="264" r:id="rId3"/>
    <p:sldId id="359" r:id="rId4"/>
    <p:sldId id="258" r:id="rId5"/>
    <p:sldId id="257" r:id="rId6"/>
    <p:sldId id="389" r:id="rId7"/>
    <p:sldId id="367" r:id="rId8"/>
    <p:sldId id="369" r:id="rId9"/>
    <p:sldId id="403" r:id="rId10"/>
    <p:sldId id="259" r:id="rId11"/>
    <p:sldId id="390" r:id="rId12"/>
    <p:sldId id="368" r:id="rId13"/>
    <p:sldId id="460" r:id="rId14"/>
    <p:sldId id="405" r:id="rId15"/>
    <p:sldId id="406" r:id="rId16"/>
    <p:sldId id="461" r:id="rId17"/>
    <p:sldId id="462" r:id="rId18"/>
    <p:sldId id="463" r:id="rId19"/>
    <p:sldId id="503" r:id="rId20"/>
    <p:sldId id="464" r:id="rId21"/>
    <p:sldId id="465" r:id="rId22"/>
    <p:sldId id="466" r:id="rId23"/>
    <p:sldId id="467" r:id="rId24"/>
    <p:sldId id="468" r:id="rId25"/>
    <p:sldId id="469" r:id="rId26"/>
    <p:sldId id="471" r:id="rId27"/>
    <p:sldId id="473" r:id="rId28"/>
    <p:sldId id="474" r:id="rId29"/>
    <p:sldId id="394" r:id="rId30"/>
    <p:sldId id="395" r:id="rId31"/>
    <p:sldId id="396" r:id="rId32"/>
    <p:sldId id="397" r:id="rId33"/>
    <p:sldId id="398" r:id="rId34"/>
    <p:sldId id="399" r:id="rId35"/>
    <p:sldId id="400" r:id="rId36"/>
    <p:sldId id="401" r:id="rId37"/>
    <p:sldId id="402" r:id="rId38"/>
    <p:sldId id="475" r:id="rId39"/>
    <p:sldId id="477" r:id="rId40"/>
    <p:sldId id="478" r:id="rId41"/>
    <p:sldId id="479" r:id="rId42"/>
    <p:sldId id="495" r:id="rId43"/>
    <p:sldId id="496" r:id="rId44"/>
    <p:sldId id="476" r:id="rId45"/>
    <p:sldId id="371" r:id="rId46"/>
    <p:sldId id="372" r:id="rId47"/>
    <p:sldId id="370" r:id="rId48"/>
    <p:sldId id="373" r:id="rId49"/>
    <p:sldId id="375" r:id="rId50"/>
    <p:sldId id="376" r:id="rId51"/>
    <p:sldId id="377" r:id="rId52"/>
    <p:sldId id="480" r:id="rId53"/>
    <p:sldId id="483" r:id="rId54"/>
    <p:sldId id="484" r:id="rId55"/>
    <p:sldId id="482" r:id="rId56"/>
    <p:sldId id="485" r:id="rId57"/>
    <p:sldId id="486" r:id="rId58"/>
    <p:sldId id="487" r:id="rId59"/>
    <p:sldId id="488" r:id="rId60"/>
    <p:sldId id="493" r:id="rId61"/>
    <p:sldId id="489" r:id="rId62"/>
    <p:sldId id="490" r:id="rId63"/>
    <p:sldId id="492" r:id="rId64"/>
    <p:sldId id="494" r:id="rId65"/>
    <p:sldId id="351" r:id="rId66"/>
    <p:sldId id="497" r:id="rId67"/>
    <p:sldId id="498" r:id="rId68"/>
    <p:sldId id="499" r:id="rId69"/>
    <p:sldId id="500" r:id="rId70"/>
    <p:sldId id="501" r:id="rId71"/>
    <p:sldId id="502" r:id="rId72"/>
    <p:sldId id="440" r:id="rId73"/>
    <p:sldId id="456" r:id="rId7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-17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C0513-2186-A24D-89E4-4F709A3B00AB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EECB6C-6873-C64B-A085-F55CAF0F5D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3598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400736" y="914978"/>
            <a:ext cx="4053728" cy="313314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1046350" y="4352637"/>
            <a:ext cx="4769503" cy="347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3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E6F94C3-A5BE-2248-B71B-70B15D375354}" type="slidenum">
              <a:rPr lang="el-GR"/>
              <a:pPr/>
              <a:t>3</a:t>
            </a:fld>
            <a:endParaRPr lang="el-GR"/>
          </a:p>
        </p:txBody>
      </p:sp>
      <p:sp>
        <p:nvSpPr>
          <p:cNvPr id="7884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545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r">
              <a:buClrTx/>
              <a:buFontTx/>
              <a:buNone/>
            </a:pPr>
            <a:fld id="{F202241F-4A03-8F49-A883-C65DDA2677E3}" type="slidenum">
              <a:rPr lang="el-GR" sz="1200">
                <a:solidFill>
                  <a:srgbClr val="000000"/>
                </a:solidFill>
              </a:rPr>
              <a:pPr algn="r">
                <a:buClrTx/>
                <a:buFontTx/>
                <a:buNone/>
              </a:pPr>
              <a:t>3</a:t>
            </a:fld>
            <a:endParaRPr lang="el-GR" sz="1200">
              <a:solidFill>
                <a:srgbClr val="000000"/>
              </a:solidFill>
            </a:endParaRPr>
          </a:p>
        </p:txBody>
      </p:sp>
      <p:sp>
        <p:nvSpPr>
          <p:cNvPr id="78850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r">
              <a:buClrTx/>
              <a:buFontTx/>
              <a:buNone/>
            </a:pPr>
            <a:fld id="{6BC2B0B2-1796-B243-B432-512ED9AA9174}" type="slidenum">
              <a:rPr lang="el-GR" sz="1200"/>
              <a:pPr algn="r">
                <a:buClrTx/>
                <a:buFontTx/>
                <a:buNone/>
              </a:pPr>
              <a:t>3</a:t>
            </a:fld>
            <a:endParaRPr lang="el-GR" sz="1200"/>
          </a:p>
        </p:txBody>
      </p:sp>
      <p:sp>
        <p:nvSpPr>
          <p:cNvPr id="78851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r">
              <a:buClrTx/>
              <a:buFontTx/>
              <a:buNone/>
            </a:pPr>
            <a:fld id="{B3699A13-98F3-7541-9D7D-6F0789B5DA39}" type="slidenum">
              <a:rPr lang="el-GR" sz="1200"/>
              <a:pPr algn="r">
                <a:buClrTx/>
                <a:buFontTx/>
                <a:buNone/>
              </a:pPr>
              <a:t>3</a:t>
            </a:fld>
            <a:endParaRPr lang="el-GR" sz="1200"/>
          </a:p>
        </p:txBody>
      </p:sp>
      <p:sp>
        <p:nvSpPr>
          <p:cNvPr id="78852" name="Text Box 4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685800" y="4343400"/>
            <a:ext cx="5486400" cy="5592763"/>
          </a:xfrm>
          <a:prstGeom prst="rect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5040" tIns="46800" rIns="90000" bIns="46800"/>
          <a:lstStyle>
            <a:lvl1pPr marL="169863" indent="-158750">
              <a:tabLst>
                <a:tab pos="742950" algn="l"/>
                <a:tab pos="1190625" algn="l"/>
                <a:tab pos="1639888" algn="l"/>
                <a:tab pos="2089150" algn="l"/>
                <a:tab pos="2538413" algn="l"/>
                <a:tab pos="2987675" algn="l"/>
                <a:tab pos="3436938" algn="l"/>
                <a:tab pos="3886200" algn="l"/>
                <a:tab pos="4335463" algn="l"/>
                <a:tab pos="4784725" algn="l"/>
                <a:tab pos="5233988" algn="l"/>
                <a:tab pos="5683250" algn="l"/>
                <a:tab pos="6132513" algn="l"/>
                <a:tab pos="6581775" algn="l"/>
                <a:tab pos="7031038" algn="l"/>
                <a:tab pos="7480300" algn="l"/>
                <a:tab pos="7929563" algn="l"/>
                <a:tab pos="8378825" algn="l"/>
                <a:tab pos="8828088" algn="l"/>
                <a:tab pos="9277350" algn="l"/>
                <a:tab pos="972661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742950" algn="l"/>
                <a:tab pos="1190625" algn="l"/>
                <a:tab pos="1639888" algn="l"/>
                <a:tab pos="2089150" algn="l"/>
                <a:tab pos="2538413" algn="l"/>
                <a:tab pos="2987675" algn="l"/>
                <a:tab pos="3436938" algn="l"/>
                <a:tab pos="3886200" algn="l"/>
                <a:tab pos="4335463" algn="l"/>
                <a:tab pos="4784725" algn="l"/>
                <a:tab pos="5233988" algn="l"/>
                <a:tab pos="5683250" algn="l"/>
                <a:tab pos="6132513" algn="l"/>
                <a:tab pos="6581775" algn="l"/>
                <a:tab pos="7031038" algn="l"/>
                <a:tab pos="7480300" algn="l"/>
                <a:tab pos="7929563" algn="l"/>
                <a:tab pos="8378825" algn="l"/>
                <a:tab pos="8828088" algn="l"/>
                <a:tab pos="9277350" algn="l"/>
                <a:tab pos="972661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marL="742950" indent="-160338">
              <a:tabLst>
                <a:tab pos="742950" algn="l"/>
                <a:tab pos="1190625" algn="l"/>
                <a:tab pos="1639888" algn="l"/>
                <a:tab pos="2089150" algn="l"/>
                <a:tab pos="2538413" algn="l"/>
                <a:tab pos="2987675" algn="l"/>
                <a:tab pos="3436938" algn="l"/>
                <a:tab pos="3886200" algn="l"/>
                <a:tab pos="4335463" algn="l"/>
                <a:tab pos="4784725" algn="l"/>
                <a:tab pos="5233988" algn="l"/>
                <a:tab pos="5683250" algn="l"/>
                <a:tab pos="6132513" algn="l"/>
                <a:tab pos="6581775" algn="l"/>
                <a:tab pos="7031038" algn="l"/>
                <a:tab pos="7480300" algn="l"/>
                <a:tab pos="7929563" algn="l"/>
                <a:tab pos="8378825" algn="l"/>
                <a:tab pos="8828088" algn="l"/>
                <a:tab pos="9277350" algn="l"/>
                <a:tab pos="972661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742950" algn="l"/>
                <a:tab pos="1190625" algn="l"/>
                <a:tab pos="1639888" algn="l"/>
                <a:tab pos="2089150" algn="l"/>
                <a:tab pos="2538413" algn="l"/>
                <a:tab pos="2987675" algn="l"/>
                <a:tab pos="3436938" algn="l"/>
                <a:tab pos="3886200" algn="l"/>
                <a:tab pos="4335463" algn="l"/>
                <a:tab pos="4784725" algn="l"/>
                <a:tab pos="5233988" algn="l"/>
                <a:tab pos="5683250" algn="l"/>
                <a:tab pos="6132513" algn="l"/>
                <a:tab pos="6581775" algn="l"/>
                <a:tab pos="7031038" algn="l"/>
                <a:tab pos="7480300" algn="l"/>
                <a:tab pos="7929563" algn="l"/>
                <a:tab pos="8378825" algn="l"/>
                <a:tab pos="8828088" algn="l"/>
                <a:tab pos="9277350" algn="l"/>
                <a:tab pos="972661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742950" algn="l"/>
                <a:tab pos="1190625" algn="l"/>
                <a:tab pos="1639888" algn="l"/>
                <a:tab pos="2089150" algn="l"/>
                <a:tab pos="2538413" algn="l"/>
                <a:tab pos="2987675" algn="l"/>
                <a:tab pos="3436938" algn="l"/>
                <a:tab pos="3886200" algn="l"/>
                <a:tab pos="4335463" algn="l"/>
                <a:tab pos="4784725" algn="l"/>
                <a:tab pos="5233988" algn="l"/>
                <a:tab pos="5683250" algn="l"/>
                <a:tab pos="6132513" algn="l"/>
                <a:tab pos="6581775" algn="l"/>
                <a:tab pos="7031038" algn="l"/>
                <a:tab pos="7480300" algn="l"/>
                <a:tab pos="7929563" algn="l"/>
                <a:tab pos="8378825" algn="l"/>
                <a:tab pos="8828088" algn="l"/>
                <a:tab pos="9277350" algn="l"/>
                <a:tab pos="972661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42950" algn="l"/>
                <a:tab pos="1190625" algn="l"/>
                <a:tab pos="1639888" algn="l"/>
                <a:tab pos="2089150" algn="l"/>
                <a:tab pos="2538413" algn="l"/>
                <a:tab pos="2987675" algn="l"/>
                <a:tab pos="3436938" algn="l"/>
                <a:tab pos="3886200" algn="l"/>
                <a:tab pos="4335463" algn="l"/>
                <a:tab pos="4784725" algn="l"/>
                <a:tab pos="5233988" algn="l"/>
                <a:tab pos="5683250" algn="l"/>
                <a:tab pos="6132513" algn="l"/>
                <a:tab pos="6581775" algn="l"/>
                <a:tab pos="7031038" algn="l"/>
                <a:tab pos="7480300" algn="l"/>
                <a:tab pos="7929563" algn="l"/>
                <a:tab pos="8378825" algn="l"/>
                <a:tab pos="8828088" algn="l"/>
                <a:tab pos="9277350" algn="l"/>
                <a:tab pos="972661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42950" algn="l"/>
                <a:tab pos="1190625" algn="l"/>
                <a:tab pos="1639888" algn="l"/>
                <a:tab pos="2089150" algn="l"/>
                <a:tab pos="2538413" algn="l"/>
                <a:tab pos="2987675" algn="l"/>
                <a:tab pos="3436938" algn="l"/>
                <a:tab pos="3886200" algn="l"/>
                <a:tab pos="4335463" algn="l"/>
                <a:tab pos="4784725" algn="l"/>
                <a:tab pos="5233988" algn="l"/>
                <a:tab pos="5683250" algn="l"/>
                <a:tab pos="6132513" algn="l"/>
                <a:tab pos="6581775" algn="l"/>
                <a:tab pos="7031038" algn="l"/>
                <a:tab pos="7480300" algn="l"/>
                <a:tab pos="7929563" algn="l"/>
                <a:tab pos="8378825" algn="l"/>
                <a:tab pos="8828088" algn="l"/>
                <a:tab pos="9277350" algn="l"/>
                <a:tab pos="972661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42950" algn="l"/>
                <a:tab pos="1190625" algn="l"/>
                <a:tab pos="1639888" algn="l"/>
                <a:tab pos="2089150" algn="l"/>
                <a:tab pos="2538413" algn="l"/>
                <a:tab pos="2987675" algn="l"/>
                <a:tab pos="3436938" algn="l"/>
                <a:tab pos="3886200" algn="l"/>
                <a:tab pos="4335463" algn="l"/>
                <a:tab pos="4784725" algn="l"/>
                <a:tab pos="5233988" algn="l"/>
                <a:tab pos="5683250" algn="l"/>
                <a:tab pos="6132513" algn="l"/>
                <a:tab pos="6581775" algn="l"/>
                <a:tab pos="7031038" algn="l"/>
                <a:tab pos="7480300" algn="l"/>
                <a:tab pos="7929563" algn="l"/>
                <a:tab pos="8378825" algn="l"/>
                <a:tab pos="8828088" algn="l"/>
                <a:tab pos="9277350" algn="l"/>
                <a:tab pos="972661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42950" algn="l"/>
                <a:tab pos="1190625" algn="l"/>
                <a:tab pos="1639888" algn="l"/>
                <a:tab pos="2089150" algn="l"/>
                <a:tab pos="2538413" algn="l"/>
                <a:tab pos="2987675" algn="l"/>
                <a:tab pos="3436938" algn="l"/>
                <a:tab pos="3886200" algn="l"/>
                <a:tab pos="4335463" algn="l"/>
                <a:tab pos="4784725" algn="l"/>
                <a:tab pos="5233988" algn="l"/>
                <a:tab pos="5683250" algn="l"/>
                <a:tab pos="6132513" algn="l"/>
                <a:tab pos="6581775" algn="l"/>
                <a:tab pos="7031038" algn="l"/>
                <a:tab pos="7480300" algn="l"/>
                <a:tab pos="7929563" algn="l"/>
                <a:tab pos="8378825" algn="l"/>
                <a:tab pos="8828088" algn="l"/>
                <a:tab pos="9277350" algn="l"/>
                <a:tab pos="972661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lvl="2">
              <a:spcBef>
                <a:spcPts val="525"/>
              </a:spcBef>
              <a:buClrTx/>
              <a:buFontTx/>
              <a:buNone/>
            </a:pPr>
            <a:r>
              <a:rPr lang="en-US" sz="1400">
                <a:solidFill>
                  <a:srgbClr val="000000"/>
                </a:solidFill>
              </a:rPr>
              <a:t>The physiological goal of coagulation is to convert liquid blood into a solid thrombus (a hemostatic plug) under highly selective and carefully controlled circumstances. </a:t>
            </a:r>
          </a:p>
          <a:p>
            <a:pPr lvl="2">
              <a:spcBef>
                <a:spcPts val="525"/>
              </a:spcBef>
              <a:buClrTx/>
              <a:buFontTx/>
              <a:buNone/>
            </a:pPr>
            <a:r>
              <a:rPr lang="en-US" sz="1400">
                <a:solidFill>
                  <a:srgbClr val="000000"/>
                </a:solidFill>
              </a:rPr>
              <a:t>The coagulation system has a complex array of interdependent checks and balances designed to carefully restrict and limit this conversion so that it occurs only in the setting of vessel damage. </a:t>
            </a:r>
          </a:p>
          <a:p>
            <a:pPr lvl="2">
              <a:spcBef>
                <a:spcPts val="525"/>
              </a:spcBef>
              <a:buClrTx/>
              <a:buFontTx/>
              <a:buNone/>
            </a:pPr>
            <a:endParaRPr lang="en-US" sz="1400">
              <a:solidFill>
                <a:srgbClr val="000000"/>
              </a:solidFill>
            </a:endParaRPr>
          </a:p>
          <a:p>
            <a:pPr lvl="2">
              <a:spcBef>
                <a:spcPts val="525"/>
              </a:spcBef>
              <a:buClrTx/>
              <a:buFontTx/>
              <a:buNone/>
            </a:pPr>
            <a:r>
              <a:rPr lang="en-US" sz="1400">
                <a:solidFill>
                  <a:srgbClr val="000000"/>
                </a:solidFill>
              </a:rPr>
              <a:t>Thrombin plays a central ROLE IN THROMBUS formation.</a:t>
            </a:r>
          </a:p>
          <a:p>
            <a:pPr lvl="2">
              <a:spcBef>
                <a:spcPts val="525"/>
              </a:spcBef>
              <a:buClrTx/>
              <a:buFontTx/>
              <a:buNone/>
            </a:pPr>
            <a:r>
              <a:rPr lang="en-US" sz="1400">
                <a:solidFill>
                  <a:srgbClr val="000000"/>
                </a:solidFill>
              </a:rPr>
              <a:t>An initial small amount of thrombin is produced when tissue factor (TF), located within the vessel wall is exposed to blood.  </a:t>
            </a:r>
          </a:p>
          <a:p>
            <a:pPr lvl="2">
              <a:spcBef>
                <a:spcPts val="525"/>
              </a:spcBef>
              <a:buClrTx/>
              <a:buFontTx/>
              <a:buNone/>
            </a:pPr>
            <a:r>
              <a:rPr lang="en-US" sz="1400">
                <a:solidFill>
                  <a:srgbClr val="000000"/>
                </a:solidFill>
              </a:rPr>
              <a:t>This initial small amount of thrombin activates platelets as well as clotting factors V, VIII, and XI that plays an important role in the amplification of thrombin production.</a:t>
            </a:r>
          </a:p>
          <a:p>
            <a:pPr lvl="2">
              <a:spcBef>
                <a:spcPts val="525"/>
              </a:spcBef>
              <a:buClrTx/>
              <a:buFontTx/>
              <a:buNone/>
            </a:pPr>
            <a:r>
              <a:rPr lang="en-US" sz="1400">
                <a:solidFill>
                  <a:srgbClr val="000000"/>
                </a:solidFill>
              </a:rPr>
              <a:t>Large-scale thrombin production takes place on the phospholipid surface of activated platelets, resulting in a “thrombin burst.”</a:t>
            </a:r>
          </a:p>
          <a:p>
            <a:pPr lvl="2">
              <a:spcBef>
                <a:spcPts val="525"/>
              </a:spcBef>
              <a:buClrTx/>
              <a:buFontTx/>
              <a:buNone/>
            </a:pPr>
            <a:r>
              <a:rPr lang="en-US" sz="1400">
                <a:solidFill>
                  <a:srgbClr val="000000"/>
                </a:solidFill>
              </a:rPr>
              <a:t>The thrombin burst is responsible for the large-scale conversion of fibrinogen to fibrin.</a:t>
            </a:r>
          </a:p>
          <a:p>
            <a:pPr lvl="2">
              <a:spcBef>
                <a:spcPts val="525"/>
              </a:spcBef>
              <a:buClrTx/>
              <a:buFontTx/>
              <a:buNone/>
            </a:pPr>
            <a:endParaRPr lang="en-US" sz="1400">
              <a:solidFill>
                <a:srgbClr val="000000"/>
              </a:solidFill>
            </a:endParaRPr>
          </a:p>
          <a:p>
            <a:pPr>
              <a:spcBef>
                <a:spcPts val="525"/>
              </a:spcBef>
              <a:buClrTx/>
              <a:buFontTx/>
              <a:buNone/>
            </a:pPr>
            <a:r>
              <a:rPr lang="en-US" sz="1400">
                <a:solidFill>
                  <a:srgbClr val="000000"/>
                </a:solidFill>
              </a:rPr>
              <a:t>Di Nisio M, Middeldorp S, Büller H. Direct Thrombin Inhibitors. </a:t>
            </a:r>
            <a:r>
              <a:rPr lang="en-US" sz="1400" i="1">
                <a:solidFill>
                  <a:srgbClr val="000000"/>
                </a:solidFill>
              </a:rPr>
              <a:t>N Engl J Med.</a:t>
            </a:r>
            <a:r>
              <a:rPr lang="en-US" sz="1400">
                <a:solidFill>
                  <a:srgbClr val="000000"/>
                </a:solidFill>
              </a:rPr>
              <a:t> Sep 2005; 353:1028-1040.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65149B2-BC89-BD4B-803B-4D12E4494DEE}" type="slidenum">
              <a:rPr lang="el-GR"/>
              <a:pPr/>
              <a:t>6</a:t>
            </a:fld>
            <a:endParaRPr lang="el-GR"/>
          </a:p>
        </p:txBody>
      </p:sp>
      <p:sp>
        <p:nvSpPr>
          <p:cNvPr id="11161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545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r">
              <a:buClrTx/>
              <a:buFontTx/>
              <a:buNone/>
            </a:pPr>
            <a:fld id="{081D830B-C76F-0B47-A7D0-A6FFAD2B8946}" type="slidenum">
              <a:rPr lang="el-GR" sz="1200">
                <a:solidFill>
                  <a:srgbClr val="000000"/>
                </a:solidFill>
              </a:rPr>
              <a:pPr algn="r">
                <a:buClrTx/>
                <a:buFontTx/>
                <a:buNone/>
              </a:pPr>
              <a:t>6</a:t>
            </a:fld>
            <a:endParaRPr lang="el-GR" sz="1200">
              <a:solidFill>
                <a:srgbClr val="000000"/>
              </a:solidFill>
            </a:endParaRPr>
          </a:p>
        </p:txBody>
      </p:sp>
      <p:sp>
        <p:nvSpPr>
          <p:cNvPr id="111618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11619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ln/>
        </p:spPr>
        <p:txBody>
          <a:bodyPr lIns="91429" tIns="45714" rIns="91429" bIns="45714"/>
          <a:lstStyle/>
          <a:p>
            <a:fld id="{6D135646-DFF9-EB44-9FAC-A2924B0B5DBB}" type="slidenum">
              <a:rPr lang="el-GR"/>
              <a:pPr/>
              <a:t>9</a:t>
            </a:fld>
            <a:endParaRPr lang="el-GR"/>
          </a:p>
        </p:txBody>
      </p:sp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3884614" y="8685214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9989" tIns="46795" rIns="89989" bIns="46795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 algn="r">
              <a:buClrTx/>
              <a:buFontTx/>
              <a:buNone/>
            </a:pPr>
            <a:fld id="{D6FA03C0-640B-BD44-8301-13E79FA21D08}" type="slidenum">
              <a:rPr lang="el-GR" sz="1200">
                <a:solidFill>
                  <a:srgbClr val="000000"/>
                </a:solidFill>
                <a:latin typeface="Arial" charset="0"/>
              </a:rPr>
              <a:pPr algn="r">
                <a:buClrTx/>
                <a:buFontTx/>
                <a:buNone/>
              </a:pPr>
              <a:t>9</a:t>
            </a:fld>
            <a:endParaRPr lang="el-GR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6866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38263" y="914400"/>
            <a:ext cx="4178300" cy="31337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1046350" y="4352637"/>
            <a:ext cx="4769503" cy="347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98E506A-887F-0B4F-9D31-CC5FDD6AF388}" type="slidenum">
              <a:rPr lang="en-US"/>
              <a:pPr/>
              <a:t>13</a:t>
            </a:fld>
            <a:endParaRPr lang="en-US"/>
          </a:p>
        </p:txBody>
      </p:sp>
      <p:sp>
        <p:nvSpPr>
          <p:cNvPr id="6451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r">
              <a:buClrTx/>
              <a:buFontTx/>
              <a:buNone/>
            </a:pPr>
            <a:fld id="{1E79F2D1-19C2-0342-A347-3F3E847A11A5}" type="slidenum">
              <a:rPr lang="en-US" sz="1200">
                <a:solidFill>
                  <a:srgbClr val="000000"/>
                </a:solidFill>
                <a:latin typeface="Calibri" charset="0"/>
                <a:cs typeface="Segoe UI" charset="0"/>
              </a:rPr>
              <a:pPr algn="r">
                <a:buClrTx/>
                <a:buFontTx/>
                <a:buNone/>
              </a:pPr>
              <a:t>13</a:t>
            </a:fld>
            <a:endParaRPr lang="en-US" sz="1200">
              <a:solidFill>
                <a:srgbClr val="000000"/>
              </a:solidFill>
              <a:latin typeface="Calibri" charset="0"/>
              <a:cs typeface="Segoe UI" charset="0"/>
            </a:endParaRPr>
          </a:p>
        </p:txBody>
      </p:sp>
      <p:sp>
        <p:nvSpPr>
          <p:cNvPr id="64514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2A5826E-AA6F-544D-B4A9-81FE411441EE}" type="slidenum">
              <a:rPr lang="en-US"/>
              <a:pPr/>
              <a:t>16</a:t>
            </a:fld>
            <a:endParaRPr lang="en-US"/>
          </a:p>
        </p:txBody>
      </p:sp>
      <p:sp>
        <p:nvSpPr>
          <p:cNvPr id="6758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r">
              <a:buClrTx/>
              <a:buFontTx/>
              <a:buNone/>
            </a:pPr>
            <a:fld id="{59A38BF7-E272-9F49-8502-AB678F4A30B0}" type="slidenum">
              <a:rPr lang="en-US" sz="1200">
                <a:solidFill>
                  <a:srgbClr val="000000"/>
                </a:solidFill>
                <a:latin typeface="Calibri" charset="0"/>
                <a:cs typeface="Segoe UI" charset="0"/>
              </a:rPr>
              <a:pPr algn="r">
                <a:buClrTx/>
                <a:buFontTx/>
                <a:buNone/>
              </a:pPr>
              <a:t>16</a:t>
            </a:fld>
            <a:endParaRPr lang="en-US" sz="1200">
              <a:solidFill>
                <a:srgbClr val="000000"/>
              </a:solidFill>
              <a:latin typeface="Calibri" charset="0"/>
              <a:cs typeface="Segoe UI" charset="0"/>
            </a:endParaRPr>
          </a:p>
        </p:txBody>
      </p:sp>
      <p:sp>
        <p:nvSpPr>
          <p:cNvPr id="67586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D139225-69F1-F549-9CAE-4B0E85D5BCD1}" type="slidenum">
              <a:rPr lang="en-US"/>
              <a:pPr/>
              <a:t>17</a:t>
            </a:fld>
            <a:endParaRPr lang="en-US"/>
          </a:p>
        </p:txBody>
      </p:sp>
      <p:sp>
        <p:nvSpPr>
          <p:cNvPr id="7065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r">
              <a:buClrTx/>
              <a:buFontTx/>
              <a:buNone/>
            </a:pPr>
            <a:fld id="{357AAB4C-2821-5240-9497-9005FA7B6B1B}" type="slidenum">
              <a:rPr lang="en-US" sz="1200">
                <a:solidFill>
                  <a:srgbClr val="000000"/>
                </a:solidFill>
                <a:latin typeface="Calibri" charset="0"/>
                <a:cs typeface="Segoe UI" charset="0"/>
              </a:rPr>
              <a:pPr algn="r">
                <a:buClrTx/>
                <a:buFontTx/>
                <a:buNone/>
              </a:pPr>
              <a:t>17</a:t>
            </a:fld>
            <a:endParaRPr lang="en-US" sz="1200">
              <a:solidFill>
                <a:srgbClr val="000000"/>
              </a:solidFill>
              <a:latin typeface="Calibri" charset="0"/>
              <a:cs typeface="Segoe UI" charset="0"/>
            </a:endParaRPr>
          </a:p>
        </p:txBody>
      </p:sp>
      <p:sp>
        <p:nvSpPr>
          <p:cNvPr id="70658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D609372-7D57-4943-961D-A9A2FB012BFE}" type="slidenum">
              <a:rPr lang="en-US"/>
              <a:pPr/>
              <a:t>18</a:t>
            </a:fld>
            <a:endParaRPr lang="en-US"/>
          </a:p>
        </p:txBody>
      </p:sp>
      <p:sp>
        <p:nvSpPr>
          <p:cNvPr id="7168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r">
              <a:buClrTx/>
              <a:buFontTx/>
              <a:buNone/>
            </a:pPr>
            <a:fld id="{366177F6-97C9-244B-A38B-400D5E7DAD89}" type="slidenum">
              <a:rPr lang="en-US" sz="1200">
                <a:solidFill>
                  <a:srgbClr val="000000"/>
                </a:solidFill>
                <a:latin typeface="Calibri" charset="0"/>
                <a:cs typeface="Segoe UI" charset="0"/>
              </a:rPr>
              <a:pPr algn="r">
                <a:buClrTx/>
                <a:buFontTx/>
                <a:buNone/>
              </a:pPr>
              <a:t>18</a:t>
            </a:fld>
            <a:endParaRPr lang="en-US" sz="1200">
              <a:solidFill>
                <a:srgbClr val="000000"/>
              </a:solidFill>
              <a:latin typeface="Calibri" charset="0"/>
              <a:cs typeface="Segoe UI" charset="0"/>
            </a:endParaRPr>
          </a:p>
        </p:txBody>
      </p:sp>
      <p:sp>
        <p:nvSpPr>
          <p:cNvPr id="71682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1683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15AC5C6-6C67-F842-9766-1739B66683D4}" type="slidenum">
              <a:rPr lang="en-US"/>
              <a:pPr/>
              <a:t>19</a:t>
            </a:fld>
            <a:endParaRPr lang="en-US"/>
          </a:p>
        </p:txBody>
      </p:sp>
      <p:sp>
        <p:nvSpPr>
          <p:cNvPr id="9420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r">
              <a:buClrTx/>
              <a:buFontTx/>
              <a:buNone/>
            </a:pPr>
            <a:fld id="{DF434753-47C1-C747-A101-3C5185F28487}" type="slidenum">
              <a:rPr lang="en-US" sz="1200">
                <a:solidFill>
                  <a:srgbClr val="000000"/>
                </a:solidFill>
                <a:latin typeface="Calibri" charset="0"/>
                <a:cs typeface="Segoe UI" charset="0"/>
              </a:rPr>
              <a:pPr algn="r">
                <a:buClrTx/>
                <a:buFontTx/>
                <a:buNone/>
              </a:pPr>
              <a:t>19</a:t>
            </a:fld>
            <a:endParaRPr lang="en-US" sz="1200">
              <a:solidFill>
                <a:srgbClr val="000000"/>
              </a:solidFill>
              <a:latin typeface="Calibri" charset="0"/>
              <a:cs typeface="Segoe UI" charset="0"/>
            </a:endParaRPr>
          </a:p>
        </p:txBody>
      </p:sp>
      <p:sp>
        <p:nvSpPr>
          <p:cNvPr id="94210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DAFB308-326C-B344-A67E-C6A0351C96AA}" type="slidenum">
              <a:rPr lang="en-US"/>
              <a:pPr/>
              <a:t>20</a:t>
            </a:fld>
            <a:endParaRPr lang="en-US"/>
          </a:p>
        </p:txBody>
      </p:sp>
      <p:sp>
        <p:nvSpPr>
          <p:cNvPr id="7270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68825" cy="3425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2706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67AFA17-A0D5-AF46-9984-20566D5FF55E}" type="slidenum">
              <a:rPr lang="en-US"/>
              <a:pPr/>
              <a:t>21</a:t>
            </a:fld>
            <a:endParaRPr lang="en-US"/>
          </a:p>
        </p:txBody>
      </p:sp>
      <p:sp>
        <p:nvSpPr>
          <p:cNvPr id="7372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r">
              <a:buClrTx/>
              <a:buFontTx/>
              <a:buNone/>
            </a:pPr>
            <a:fld id="{157D72E0-723A-1C4E-B5C5-433EC6D4E30D}" type="slidenum">
              <a:rPr lang="en-US" sz="1200">
                <a:solidFill>
                  <a:srgbClr val="000000"/>
                </a:solidFill>
                <a:latin typeface="Calibri" charset="0"/>
                <a:cs typeface="Segoe UI" charset="0"/>
              </a:rPr>
              <a:pPr algn="r">
                <a:buClrTx/>
                <a:buFontTx/>
                <a:buNone/>
              </a:pPr>
              <a:t>21</a:t>
            </a:fld>
            <a:endParaRPr lang="en-US" sz="1200">
              <a:solidFill>
                <a:srgbClr val="000000"/>
              </a:solidFill>
              <a:latin typeface="Calibri" charset="0"/>
              <a:cs typeface="Segoe UI" charset="0"/>
            </a:endParaRPr>
          </a:p>
        </p:txBody>
      </p:sp>
      <p:sp>
        <p:nvSpPr>
          <p:cNvPr id="73730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3731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F87A9D8-1E56-A74F-9C23-2694BAA70300}" type="slidenum">
              <a:rPr lang="en-US"/>
              <a:pPr/>
              <a:t>22</a:t>
            </a:fld>
            <a:endParaRPr lang="en-US"/>
          </a:p>
        </p:txBody>
      </p:sp>
      <p:sp>
        <p:nvSpPr>
          <p:cNvPr id="7475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r">
              <a:buClrTx/>
              <a:buFontTx/>
              <a:buNone/>
            </a:pPr>
            <a:fld id="{EC26771C-5DEC-104A-8460-58608F491FDA}" type="slidenum">
              <a:rPr lang="en-US" sz="1200">
                <a:solidFill>
                  <a:srgbClr val="000000"/>
                </a:solidFill>
                <a:latin typeface="Calibri" charset="0"/>
                <a:cs typeface="Segoe UI" charset="0"/>
              </a:rPr>
              <a:pPr algn="r">
                <a:buClrTx/>
                <a:buFontTx/>
                <a:buNone/>
              </a:pPr>
              <a:t>22</a:t>
            </a:fld>
            <a:endParaRPr lang="en-US" sz="1200">
              <a:solidFill>
                <a:srgbClr val="000000"/>
              </a:solidFill>
              <a:latin typeface="Calibri" charset="0"/>
              <a:cs typeface="Segoe UI" charset="0"/>
            </a:endParaRPr>
          </a:p>
        </p:txBody>
      </p:sp>
      <p:sp>
        <p:nvSpPr>
          <p:cNvPr id="74754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4755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779D971-80F9-2741-9A01-1C7E6417BCE8}" type="slidenum">
              <a:rPr lang="en-US"/>
              <a:pPr/>
              <a:t>23</a:t>
            </a:fld>
            <a:endParaRPr lang="en-US"/>
          </a:p>
        </p:txBody>
      </p:sp>
      <p:sp>
        <p:nvSpPr>
          <p:cNvPr id="757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4588" y="685800"/>
            <a:ext cx="4562475" cy="3422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57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0050" cy="4108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E3FF565-6D3B-894B-A40F-F2EC4CC96CB6}" type="slidenum">
              <a:rPr lang="en-US"/>
              <a:pPr/>
              <a:t>24</a:t>
            </a:fld>
            <a:endParaRPr lang="en-US"/>
          </a:p>
        </p:txBody>
      </p:sp>
      <p:sp>
        <p:nvSpPr>
          <p:cNvPr id="7680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4588" y="685800"/>
            <a:ext cx="4562475" cy="3422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680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0050" cy="4108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5C7BD92-93E9-7544-B159-DDB9A6670549}" type="slidenum">
              <a:rPr lang="en-US"/>
              <a:pPr/>
              <a:t>25</a:t>
            </a:fld>
            <a:endParaRPr lang="en-US"/>
          </a:p>
        </p:txBody>
      </p:sp>
      <p:sp>
        <p:nvSpPr>
          <p:cNvPr id="7782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r">
              <a:buClrTx/>
              <a:buFontTx/>
              <a:buNone/>
            </a:pPr>
            <a:fld id="{02D60BC8-7E6A-3848-8539-180C591BB57A}" type="slidenum">
              <a:rPr lang="en-US" sz="1200">
                <a:solidFill>
                  <a:srgbClr val="000000"/>
                </a:solidFill>
                <a:latin typeface="Calibri" charset="0"/>
                <a:cs typeface="Segoe UI" charset="0"/>
              </a:rPr>
              <a:pPr algn="r">
                <a:buClrTx/>
                <a:buFontTx/>
                <a:buNone/>
              </a:pPr>
              <a:t>25</a:t>
            </a:fld>
            <a:endParaRPr lang="en-US" sz="1200">
              <a:solidFill>
                <a:srgbClr val="000000"/>
              </a:solidFill>
              <a:latin typeface="Calibri" charset="0"/>
              <a:cs typeface="Segoe UI" charset="0"/>
            </a:endParaRPr>
          </a:p>
        </p:txBody>
      </p:sp>
      <p:sp>
        <p:nvSpPr>
          <p:cNvPr id="77826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7827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BC76D75-E9A5-644F-9F5B-D7F342025ED5}" type="slidenum">
              <a:rPr lang="en-US"/>
              <a:pPr/>
              <a:t>26</a:t>
            </a:fld>
            <a:endParaRPr lang="en-US"/>
          </a:p>
        </p:txBody>
      </p:sp>
      <p:sp>
        <p:nvSpPr>
          <p:cNvPr id="7987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r">
              <a:buClrTx/>
              <a:buFontTx/>
              <a:buNone/>
            </a:pPr>
            <a:fld id="{E56832D5-025C-4A43-B554-419FAF03870B}" type="slidenum">
              <a:rPr lang="en-US" sz="1200">
                <a:solidFill>
                  <a:srgbClr val="000000"/>
                </a:solidFill>
                <a:latin typeface="Calibri" charset="0"/>
                <a:cs typeface="Segoe UI" charset="0"/>
              </a:rPr>
              <a:pPr algn="r">
                <a:buClrTx/>
                <a:buFontTx/>
                <a:buNone/>
              </a:pPr>
              <a:t>26</a:t>
            </a:fld>
            <a:endParaRPr lang="en-US" sz="1200">
              <a:solidFill>
                <a:srgbClr val="000000"/>
              </a:solidFill>
              <a:latin typeface="Calibri" charset="0"/>
              <a:cs typeface="Segoe UI" charset="0"/>
            </a:endParaRPr>
          </a:p>
        </p:txBody>
      </p:sp>
      <p:sp>
        <p:nvSpPr>
          <p:cNvPr id="79874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9875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801CAC6-0AA8-7942-B4F3-CB5A8BF73D9B}" type="slidenum">
              <a:rPr lang="en-US"/>
              <a:pPr/>
              <a:t>27</a:t>
            </a:fld>
            <a:endParaRPr lang="en-US"/>
          </a:p>
        </p:txBody>
      </p:sp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r">
              <a:buClrTx/>
              <a:buFontTx/>
              <a:buNone/>
            </a:pPr>
            <a:fld id="{4B4BAC29-A948-3944-85D5-77EAEF4C0FA5}" type="slidenum">
              <a:rPr lang="en-US" sz="1200">
                <a:solidFill>
                  <a:srgbClr val="000000"/>
                </a:solidFill>
                <a:latin typeface="Calibri" charset="0"/>
                <a:cs typeface="Segoe UI" charset="0"/>
              </a:rPr>
              <a:pPr algn="r">
                <a:buClrTx/>
                <a:buFontTx/>
                <a:buNone/>
              </a:pPr>
              <a:t>27</a:t>
            </a:fld>
            <a:endParaRPr lang="en-US" sz="1200">
              <a:solidFill>
                <a:srgbClr val="000000"/>
              </a:solidFill>
              <a:latin typeface="Calibri" charset="0"/>
              <a:cs typeface="Segoe UI" charset="0"/>
            </a:endParaRPr>
          </a:p>
        </p:txBody>
      </p:sp>
      <p:sp>
        <p:nvSpPr>
          <p:cNvPr id="81922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9E635AA-9146-4E45-BAD1-79F0E8A6B6E1}" type="slidenum">
              <a:rPr lang="en-US"/>
              <a:pPr/>
              <a:t>28</a:t>
            </a:fld>
            <a:endParaRPr lang="en-US"/>
          </a:p>
        </p:txBody>
      </p:sp>
      <p:sp>
        <p:nvSpPr>
          <p:cNvPr id="8294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r">
              <a:buClrTx/>
              <a:buFontTx/>
              <a:buNone/>
            </a:pPr>
            <a:fld id="{7C684BEA-78CC-504B-B5AD-9FFBC765B001}" type="slidenum">
              <a:rPr lang="en-US" sz="1200">
                <a:solidFill>
                  <a:srgbClr val="000000"/>
                </a:solidFill>
                <a:latin typeface="Calibri" charset="0"/>
                <a:cs typeface="Segoe UI" charset="0"/>
              </a:rPr>
              <a:pPr algn="r">
                <a:buClrTx/>
                <a:buFontTx/>
                <a:buNone/>
              </a:pPr>
              <a:t>28</a:t>
            </a:fld>
            <a:endParaRPr lang="en-US" sz="1200">
              <a:solidFill>
                <a:srgbClr val="000000"/>
              </a:solidFill>
              <a:latin typeface="Calibri" charset="0"/>
              <a:cs typeface="Segoe UI" charset="0"/>
            </a:endParaRPr>
          </a:p>
        </p:txBody>
      </p:sp>
      <p:sp>
        <p:nvSpPr>
          <p:cNvPr id="82946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2947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38263" y="914400"/>
            <a:ext cx="4179887" cy="31353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2162" name="Text Box 2"/>
          <p:cNvSpPr txBox="1">
            <a:spLocks noChangeArrowheads="1"/>
          </p:cNvSpPr>
          <p:nvPr/>
        </p:nvSpPr>
        <p:spPr bwMode="auto">
          <a:xfrm>
            <a:off x="1046350" y="4352637"/>
            <a:ext cx="4770904" cy="3478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38263" y="914400"/>
            <a:ext cx="4179887" cy="31353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3186" name="Text Box 2"/>
          <p:cNvSpPr txBox="1">
            <a:spLocks noChangeArrowheads="1"/>
          </p:cNvSpPr>
          <p:nvPr/>
        </p:nvSpPr>
        <p:spPr bwMode="auto">
          <a:xfrm>
            <a:off x="1046350" y="4352637"/>
            <a:ext cx="4770904" cy="3478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38263" y="914400"/>
            <a:ext cx="4179887" cy="31353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5234" name="Text Box 2"/>
          <p:cNvSpPr txBox="1">
            <a:spLocks noChangeArrowheads="1"/>
          </p:cNvSpPr>
          <p:nvPr/>
        </p:nvSpPr>
        <p:spPr bwMode="auto">
          <a:xfrm>
            <a:off x="1046350" y="4352637"/>
            <a:ext cx="4770904" cy="3478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Text Box 1"/>
          <p:cNvSpPr txBox="1">
            <a:spLocks noChangeArrowheads="1"/>
          </p:cNvSpPr>
          <p:nvPr/>
        </p:nvSpPr>
        <p:spPr bwMode="auto">
          <a:xfrm>
            <a:off x="1157008" y="686955"/>
            <a:ext cx="4543985" cy="34290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en-US"/>
          </a:p>
        </p:txBody>
      </p:sp>
      <p:sp>
        <p:nvSpPr>
          <p:cNvPr id="96258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6175" y="687388"/>
            <a:ext cx="4567238" cy="34274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6259" name="Text Box 3"/>
          <p:cNvSpPr txBox="1">
            <a:spLocks noChangeArrowheads="1"/>
          </p:cNvSpPr>
          <p:nvPr/>
        </p:nvSpPr>
        <p:spPr bwMode="auto">
          <a:xfrm>
            <a:off x="913280" y="4343978"/>
            <a:ext cx="5031441" cy="411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161925" indent="-161925"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>
              <a:spcBef>
                <a:spcPts val="337"/>
              </a:spcBef>
              <a:buFont typeface="Times New Roman" charset="0"/>
              <a:buChar char="•"/>
            </a:pPr>
            <a:r>
              <a:rPr lang="en-US" sz="900">
                <a:solidFill>
                  <a:srgbClr val="000000"/>
                </a:solidFill>
                <a:latin typeface="Times New Roman" charset="0"/>
              </a:rPr>
              <a:t>One treatment option for ITP targets the disease at the T- and B-cell level</a:t>
            </a:r>
          </a:p>
          <a:p>
            <a:pPr>
              <a:lnSpc>
                <a:spcPct val="85000"/>
              </a:lnSpc>
              <a:spcBef>
                <a:spcPts val="337"/>
              </a:spcBef>
              <a:buFont typeface="Times New Roman" charset="0"/>
              <a:buChar char="•"/>
            </a:pPr>
            <a:r>
              <a:rPr lang="en-US" sz="900">
                <a:solidFill>
                  <a:srgbClr val="000000"/>
                </a:solidFill>
                <a:latin typeface="Times New Roman" charset="0"/>
              </a:rPr>
              <a:t>Immune suppressants (eg, steroids, cyclosporine) can target the B and T cells, restricting their ability to produce the platelet-targeting autoantibodies</a:t>
            </a:r>
            <a:r>
              <a:rPr lang="en-US" sz="900" baseline="30000">
                <a:solidFill>
                  <a:srgbClr val="000000"/>
                </a:solidFill>
                <a:latin typeface="Times New Roman" charset="0"/>
              </a:rPr>
              <a:t>1</a:t>
            </a:r>
          </a:p>
          <a:p>
            <a:pPr>
              <a:lnSpc>
                <a:spcPct val="85000"/>
              </a:lnSpc>
              <a:spcBef>
                <a:spcPts val="337"/>
              </a:spcBef>
              <a:buFont typeface="Times New Roman" charset="0"/>
              <a:buChar char="•"/>
            </a:pPr>
            <a:r>
              <a:rPr lang="en-US" sz="900">
                <a:solidFill>
                  <a:srgbClr val="000000"/>
                </a:solidFill>
                <a:latin typeface="Times New Roman" charset="0"/>
              </a:rPr>
              <a:t>This keeps macrophages from targeting the healthy platelets for removal</a:t>
            </a:r>
          </a:p>
          <a:p>
            <a:pPr marL="151010">
              <a:lnSpc>
                <a:spcPct val="85000"/>
              </a:lnSpc>
              <a:spcBef>
                <a:spcPts val="337"/>
              </a:spcBef>
            </a:pPr>
            <a:r>
              <a:rPr lang="en-US" sz="900" b="1" u="sng">
                <a:solidFill>
                  <a:srgbClr val="000000"/>
                </a:solidFill>
                <a:latin typeface="Times New Roman" charset="0"/>
              </a:rPr>
              <a:t>References</a:t>
            </a:r>
          </a:p>
          <a:p>
            <a:pPr marL="151010">
              <a:spcBef>
                <a:spcPts val="337"/>
              </a:spcBef>
            </a:pPr>
            <a:r>
              <a:rPr lang="en-US" sz="900">
                <a:solidFill>
                  <a:srgbClr val="000000"/>
                </a:solidFill>
                <a:latin typeface="Times New Roman" charset="0"/>
              </a:rPr>
              <a:t>1. Cines DB, Blanchette VS. Immune thrombocytopenic purpura. </a:t>
            </a:r>
            <a:r>
              <a:rPr lang="en-US" sz="900" i="1">
                <a:solidFill>
                  <a:srgbClr val="000000"/>
                </a:solidFill>
                <a:latin typeface="Times New Roman" charset="0"/>
              </a:rPr>
              <a:t>N Engl J Med.</a:t>
            </a:r>
            <a:r>
              <a:rPr lang="en-US" sz="900">
                <a:solidFill>
                  <a:srgbClr val="000000"/>
                </a:solidFill>
                <a:latin typeface="Times New Roman" charset="0"/>
              </a:rPr>
              <a:t> 2002;346:995-1008. 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Text Box 1"/>
          <p:cNvSpPr txBox="1">
            <a:spLocks noChangeArrowheads="1"/>
          </p:cNvSpPr>
          <p:nvPr/>
        </p:nvSpPr>
        <p:spPr bwMode="auto">
          <a:xfrm>
            <a:off x="1157008" y="686955"/>
            <a:ext cx="4543985" cy="34290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en-US"/>
          </a:p>
        </p:txBody>
      </p:sp>
      <p:sp>
        <p:nvSpPr>
          <p:cNvPr id="97282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6175" y="687388"/>
            <a:ext cx="4567238" cy="34274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7283" name="Text Box 3"/>
          <p:cNvSpPr txBox="1">
            <a:spLocks noChangeArrowheads="1"/>
          </p:cNvSpPr>
          <p:nvPr/>
        </p:nvSpPr>
        <p:spPr bwMode="auto">
          <a:xfrm>
            <a:off x="913280" y="4343978"/>
            <a:ext cx="5031441" cy="411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161925" indent="-161925"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>
              <a:spcBef>
                <a:spcPts val="337"/>
              </a:spcBef>
              <a:buFont typeface="Times New Roman" charset="0"/>
              <a:buChar char="•"/>
            </a:pPr>
            <a:r>
              <a:rPr lang="en-US" sz="900">
                <a:solidFill>
                  <a:srgbClr val="000000"/>
                </a:solidFill>
                <a:latin typeface="Times New Roman" charset="0"/>
              </a:rPr>
              <a:t>A second option for treating ITP is the use of IVIg</a:t>
            </a:r>
            <a:r>
              <a:rPr lang="en-US" sz="900" baseline="30000">
                <a:solidFill>
                  <a:srgbClr val="000000"/>
                </a:solidFill>
                <a:latin typeface="Times New Roman" charset="0"/>
              </a:rPr>
              <a:t>1</a:t>
            </a:r>
          </a:p>
          <a:p>
            <a:pPr>
              <a:spcBef>
                <a:spcPts val="337"/>
              </a:spcBef>
              <a:buFont typeface="Times New Roman" charset="0"/>
              <a:buChar char="•"/>
            </a:pPr>
            <a:r>
              <a:rPr lang="en-US" sz="900">
                <a:solidFill>
                  <a:srgbClr val="000000"/>
                </a:solidFill>
                <a:latin typeface="Times New Roman" charset="0"/>
              </a:rPr>
              <a:t>IVIg acts by blocking the macrophage FC</a:t>
            </a:r>
            <a:r>
              <a:rPr lang="el-GR" sz="900">
                <a:solidFill>
                  <a:srgbClr val="000000"/>
                </a:solidFill>
                <a:latin typeface="Times New Roman" charset="0"/>
              </a:rPr>
              <a:t>γ</a:t>
            </a:r>
            <a:r>
              <a:rPr lang="en-US" sz="900">
                <a:solidFill>
                  <a:srgbClr val="000000"/>
                </a:solidFill>
                <a:latin typeface="Times New Roman" charset="0"/>
              </a:rPr>
              <a:t> receptors that recognize the </a:t>
            </a:r>
            <a:br>
              <a:rPr lang="en-US" sz="900">
                <a:solidFill>
                  <a:srgbClr val="000000"/>
                </a:solidFill>
                <a:latin typeface="Times New Roman" charset="0"/>
              </a:rPr>
            </a:br>
            <a:r>
              <a:rPr lang="en-US" sz="900">
                <a:solidFill>
                  <a:srgbClr val="000000"/>
                </a:solidFill>
                <a:latin typeface="Times New Roman" charset="0"/>
              </a:rPr>
              <a:t>autoantibodies bound to platelets</a:t>
            </a:r>
            <a:r>
              <a:rPr lang="en-US" sz="900" baseline="30000">
                <a:solidFill>
                  <a:srgbClr val="000000"/>
                </a:solidFill>
                <a:latin typeface="Times New Roman" charset="0"/>
              </a:rPr>
              <a:t>1</a:t>
            </a:r>
          </a:p>
          <a:p>
            <a:pPr>
              <a:spcBef>
                <a:spcPts val="337"/>
              </a:spcBef>
              <a:buFont typeface="Times New Roman" charset="0"/>
              <a:buChar char="•"/>
            </a:pPr>
            <a:r>
              <a:rPr lang="en-US" sz="900">
                <a:solidFill>
                  <a:srgbClr val="000000"/>
                </a:solidFill>
                <a:latin typeface="Times New Roman" charset="0"/>
              </a:rPr>
              <a:t>This keeps the macrophages from binding the platelets and destroying them</a:t>
            </a:r>
            <a:r>
              <a:rPr lang="en-US" sz="900" baseline="30000">
                <a:solidFill>
                  <a:srgbClr val="000000"/>
                </a:solidFill>
                <a:latin typeface="Times New Roman" charset="0"/>
              </a:rPr>
              <a:t>1</a:t>
            </a:r>
          </a:p>
          <a:p>
            <a:pPr>
              <a:spcBef>
                <a:spcPts val="337"/>
              </a:spcBef>
              <a:buFont typeface="Times New Roman" charset="0"/>
              <a:buChar char="•"/>
            </a:pPr>
            <a:r>
              <a:rPr lang="en-US" sz="900">
                <a:solidFill>
                  <a:srgbClr val="000000"/>
                </a:solidFill>
                <a:latin typeface="Times New Roman" charset="0"/>
              </a:rPr>
              <a:t>Recent data have revealed that IVIg may also have a second function by activating an inhibitory FC receptor on macrophages</a:t>
            </a:r>
            <a:r>
              <a:rPr lang="en-US" sz="900" baseline="30000">
                <a:solidFill>
                  <a:srgbClr val="000000"/>
                </a:solidFill>
                <a:latin typeface="Times New Roman" charset="0"/>
              </a:rPr>
              <a:t>2</a:t>
            </a:r>
          </a:p>
          <a:p>
            <a:pPr marL="151010">
              <a:spcBef>
                <a:spcPts val="337"/>
              </a:spcBef>
            </a:pPr>
            <a:endParaRPr lang="en-US" sz="900">
              <a:solidFill>
                <a:srgbClr val="000000"/>
              </a:solidFill>
              <a:latin typeface="Times New Roman" charset="0"/>
            </a:endParaRPr>
          </a:p>
          <a:p>
            <a:pPr marL="151010">
              <a:spcBef>
                <a:spcPts val="337"/>
              </a:spcBef>
            </a:pPr>
            <a:r>
              <a:rPr lang="en-US" sz="900" b="1" u="sng">
                <a:solidFill>
                  <a:srgbClr val="000000"/>
                </a:solidFill>
                <a:latin typeface="Times New Roman" charset="0"/>
              </a:rPr>
              <a:t>References</a:t>
            </a:r>
          </a:p>
          <a:p>
            <a:pPr>
              <a:spcBef>
                <a:spcPts val="337"/>
              </a:spcBef>
              <a:buFont typeface="Times New Roman" charset="0"/>
              <a:buAutoNum type="arabicPeriod"/>
            </a:pPr>
            <a:r>
              <a:rPr lang="en-US" sz="900">
                <a:solidFill>
                  <a:srgbClr val="000000"/>
                </a:solidFill>
                <a:latin typeface="Times New Roman" charset="0"/>
              </a:rPr>
              <a:t>Cines DB, Blanchette VS. Immune thrombocytopenic purpura. </a:t>
            </a:r>
            <a:r>
              <a:rPr lang="en-US" sz="900" i="1">
                <a:solidFill>
                  <a:srgbClr val="000000"/>
                </a:solidFill>
                <a:latin typeface="Times New Roman" charset="0"/>
              </a:rPr>
              <a:t>N Engl J Med.</a:t>
            </a:r>
            <a:br>
              <a:rPr lang="en-US" sz="900" i="1">
                <a:solidFill>
                  <a:srgbClr val="000000"/>
                </a:solidFill>
                <a:latin typeface="Times New Roman" charset="0"/>
              </a:rPr>
            </a:br>
            <a:r>
              <a:rPr lang="en-US" sz="900">
                <a:solidFill>
                  <a:srgbClr val="000000"/>
                </a:solidFill>
                <a:latin typeface="Times New Roman" charset="0"/>
              </a:rPr>
              <a:t>2002;346:995-1008.</a:t>
            </a:r>
          </a:p>
          <a:p>
            <a:pPr>
              <a:spcBef>
                <a:spcPts val="337"/>
              </a:spcBef>
              <a:buFont typeface="Times New Roman" charset="0"/>
              <a:buAutoNum type="arabicPeriod"/>
            </a:pPr>
            <a:r>
              <a:rPr lang="en-US" sz="900">
                <a:solidFill>
                  <a:srgbClr val="000000"/>
                </a:solidFill>
                <a:latin typeface="Times New Roman" charset="0"/>
              </a:rPr>
              <a:t>Clynes R. Immune complexes as therapy for autoimmunity. </a:t>
            </a:r>
            <a:r>
              <a:rPr lang="en-US" sz="900" i="1">
                <a:solidFill>
                  <a:srgbClr val="000000"/>
                </a:solidFill>
                <a:latin typeface="Times New Roman" charset="0"/>
              </a:rPr>
              <a:t>J Clin Invest.</a:t>
            </a:r>
            <a:br>
              <a:rPr lang="en-US" sz="900" i="1">
                <a:solidFill>
                  <a:srgbClr val="000000"/>
                </a:solidFill>
                <a:latin typeface="Times New Roman" charset="0"/>
              </a:rPr>
            </a:br>
            <a:r>
              <a:rPr lang="en-US" sz="900">
                <a:solidFill>
                  <a:srgbClr val="000000"/>
                </a:solidFill>
                <a:latin typeface="Times New Roman" charset="0"/>
              </a:rPr>
              <a:t>2005;115:25-27. </a:t>
            </a:r>
          </a:p>
          <a:p>
            <a:pPr marL="151010">
              <a:spcBef>
                <a:spcPts val="337"/>
              </a:spcBef>
            </a:pPr>
            <a:endParaRPr lang="en-US" sz="900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Text Box 1"/>
          <p:cNvSpPr txBox="1">
            <a:spLocks noChangeArrowheads="1"/>
          </p:cNvSpPr>
          <p:nvPr/>
        </p:nvSpPr>
        <p:spPr bwMode="auto">
          <a:xfrm>
            <a:off x="1157008" y="686955"/>
            <a:ext cx="4543985" cy="34290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en-US"/>
          </a:p>
        </p:txBody>
      </p:sp>
      <p:sp>
        <p:nvSpPr>
          <p:cNvPr id="98306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6175" y="687388"/>
            <a:ext cx="4567238" cy="34274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8307" name="Text Box 3"/>
          <p:cNvSpPr txBox="1">
            <a:spLocks noChangeArrowheads="1"/>
          </p:cNvSpPr>
          <p:nvPr/>
        </p:nvSpPr>
        <p:spPr bwMode="auto">
          <a:xfrm>
            <a:off x="913280" y="4343978"/>
            <a:ext cx="5031441" cy="411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161925" indent="-161925"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>
              <a:spcBef>
                <a:spcPts val="337"/>
              </a:spcBef>
              <a:buFont typeface="Times New Roman" charset="0"/>
              <a:buChar char="•"/>
            </a:pPr>
            <a:r>
              <a:rPr lang="en-US" sz="900">
                <a:solidFill>
                  <a:srgbClr val="000000"/>
                </a:solidFill>
                <a:latin typeface="Times New Roman" charset="0"/>
              </a:rPr>
              <a:t>The humanized monoclonal antibody rituximab</a:t>
            </a:r>
            <a:r>
              <a:rPr lang="en-US" sz="900" baseline="30000">
                <a:solidFill>
                  <a:srgbClr val="000000"/>
                </a:solidFill>
                <a:latin typeface="Times New Roman" charset="0"/>
              </a:rPr>
              <a:t>1</a:t>
            </a:r>
            <a:r>
              <a:rPr lang="en-US" sz="900">
                <a:solidFill>
                  <a:srgbClr val="000000"/>
                </a:solidFill>
                <a:latin typeface="Times New Roman" charset="0"/>
              </a:rPr>
              <a:t> is used for patients with chronic ITP who are refractory to other therapies although rituximab is not EMEA approved for use in ITP</a:t>
            </a:r>
          </a:p>
          <a:p>
            <a:pPr>
              <a:spcBef>
                <a:spcPts val="337"/>
              </a:spcBef>
              <a:buFont typeface="Times New Roman" charset="0"/>
              <a:buChar char="•"/>
            </a:pPr>
            <a:r>
              <a:rPr lang="en-US" sz="900">
                <a:solidFill>
                  <a:srgbClr val="000000"/>
                </a:solidFill>
                <a:latin typeface="Times New Roman" charset="0"/>
              </a:rPr>
              <a:t>The chimeric anti-CD20</a:t>
            </a:r>
            <a:r>
              <a:rPr lang="en-US" sz="900" baseline="30000">
                <a:solidFill>
                  <a:srgbClr val="000000"/>
                </a:solidFill>
                <a:latin typeface="Times New Roman" charset="0"/>
              </a:rPr>
              <a:t>+</a:t>
            </a:r>
            <a:r>
              <a:rPr lang="en-US" sz="900">
                <a:solidFill>
                  <a:srgbClr val="000000"/>
                </a:solidFill>
                <a:latin typeface="Times New Roman" charset="0"/>
              </a:rPr>
              <a:t> antibody rituximab can target CD20</a:t>
            </a:r>
            <a:r>
              <a:rPr lang="en-US" sz="900" baseline="30000">
                <a:solidFill>
                  <a:srgbClr val="000000"/>
                </a:solidFill>
                <a:latin typeface="Times New Roman" charset="0"/>
              </a:rPr>
              <a:t>+</a:t>
            </a:r>
            <a:r>
              <a:rPr lang="en-US" sz="900">
                <a:solidFill>
                  <a:srgbClr val="000000"/>
                </a:solidFill>
                <a:latin typeface="Times New Roman" charset="0"/>
              </a:rPr>
              <a:t> B cells and result in their destruction</a:t>
            </a:r>
            <a:r>
              <a:rPr lang="en-US" sz="900" baseline="30000">
                <a:solidFill>
                  <a:srgbClr val="000000"/>
                </a:solidFill>
                <a:latin typeface="Times New Roman" charset="0"/>
              </a:rPr>
              <a:t>2,3</a:t>
            </a:r>
          </a:p>
          <a:p>
            <a:pPr>
              <a:spcBef>
                <a:spcPts val="337"/>
              </a:spcBef>
              <a:buFont typeface="Times New Roman" charset="0"/>
              <a:buChar char="•"/>
            </a:pPr>
            <a:r>
              <a:rPr lang="en-US" sz="900">
                <a:solidFill>
                  <a:srgbClr val="000000"/>
                </a:solidFill>
                <a:latin typeface="Times New Roman" charset="0"/>
              </a:rPr>
              <a:t>Destruction of the B cells results in lower production of antiplatelet autoantibodies</a:t>
            </a:r>
            <a:r>
              <a:rPr lang="en-US" sz="900" baseline="30000">
                <a:solidFill>
                  <a:srgbClr val="000000"/>
                </a:solidFill>
                <a:latin typeface="Times New Roman" charset="0"/>
              </a:rPr>
              <a:t>3</a:t>
            </a:r>
          </a:p>
          <a:p>
            <a:pPr>
              <a:spcBef>
                <a:spcPts val="337"/>
              </a:spcBef>
              <a:buFont typeface="Times New Roman" charset="0"/>
              <a:buChar char="•"/>
            </a:pPr>
            <a:r>
              <a:rPr lang="en-US" sz="900">
                <a:solidFill>
                  <a:srgbClr val="000000"/>
                </a:solidFill>
                <a:latin typeface="Times New Roman" charset="0"/>
              </a:rPr>
              <a:t>Rituximab may also act by blocking the macrophage FC</a:t>
            </a:r>
            <a:r>
              <a:rPr lang="el-GR" sz="900">
                <a:solidFill>
                  <a:srgbClr val="000000"/>
                </a:solidFill>
                <a:latin typeface="Times New Roman" charset="0"/>
              </a:rPr>
              <a:t>γ</a:t>
            </a:r>
            <a:r>
              <a:rPr lang="en-US" sz="900">
                <a:solidFill>
                  <a:srgbClr val="000000"/>
                </a:solidFill>
                <a:latin typeface="Times New Roman" charset="0"/>
              </a:rPr>
              <a:t> receptors that recognize the autoantibodies bound to platelets</a:t>
            </a:r>
            <a:r>
              <a:rPr lang="en-US" sz="900" baseline="30000">
                <a:solidFill>
                  <a:srgbClr val="000000"/>
                </a:solidFill>
                <a:latin typeface="Times New Roman" charset="0"/>
              </a:rPr>
              <a:t>2,3</a:t>
            </a:r>
          </a:p>
          <a:p>
            <a:pPr>
              <a:spcBef>
                <a:spcPts val="337"/>
              </a:spcBef>
              <a:buFont typeface="Times New Roman" charset="0"/>
              <a:buChar char="•"/>
            </a:pPr>
            <a:r>
              <a:rPr lang="en-US" sz="900">
                <a:solidFill>
                  <a:srgbClr val="000000"/>
                </a:solidFill>
                <a:latin typeface="Times New Roman" charset="0"/>
              </a:rPr>
              <a:t>Both of these pathways keep macrophages from targeting the healthy platelets </a:t>
            </a:r>
            <a:br>
              <a:rPr lang="en-US" sz="900">
                <a:solidFill>
                  <a:srgbClr val="000000"/>
                </a:solidFill>
                <a:latin typeface="Times New Roman" charset="0"/>
              </a:rPr>
            </a:br>
            <a:r>
              <a:rPr lang="en-US" sz="900">
                <a:solidFill>
                  <a:srgbClr val="000000"/>
                </a:solidFill>
                <a:latin typeface="Times New Roman" charset="0"/>
              </a:rPr>
              <a:t>for removal</a:t>
            </a:r>
          </a:p>
          <a:p>
            <a:pPr marL="151010">
              <a:spcBef>
                <a:spcPts val="337"/>
              </a:spcBef>
            </a:pPr>
            <a:r>
              <a:rPr lang="en-US" sz="900" b="1" u="sng">
                <a:solidFill>
                  <a:srgbClr val="000000"/>
                </a:solidFill>
                <a:latin typeface="Times New Roman" charset="0"/>
              </a:rPr>
              <a:t>References</a:t>
            </a:r>
          </a:p>
          <a:p>
            <a:pPr>
              <a:spcBef>
                <a:spcPts val="337"/>
              </a:spcBef>
              <a:buFont typeface="Times New Roman" charset="0"/>
              <a:buAutoNum type="arabicPeriod"/>
            </a:pPr>
            <a:r>
              <a:rPr lang="en-US" sz="900">
                <a:solidFill>
                  <a:srgbClr val="000000"/>
                </a:solidFill>
                <a:latin typeface="Times New Roman" charset="0"/>
              </a:rPr>
              <a:t>Cines DB, Blanchette VS. Immune thrombocytopenic purpura. </a:t>
            </a:r>
            <a:r>
              <a:rPr lang="en-US" sz="900" i="1">
                <a:solidFill>
                  <a:srgbClr val="000000"/>
                </a:solidFill>
                <a:latin typeface="Times New Roman" charset="0"/>
              </a:rPr>
              <a:t>N Engl J Med.</a:t>
            </a:r>
            <a:r>
              <a:rPr lang="en-US" sz="900">
                <a:solidFill>
                  <a:srgbClr val="000000"/>
                </a:solidFill>
                <a:latin typeface="Times New Roman" charset="0"/>
              </a:rPr>
              <a:t> 2002;346:995-1008.</a:t>
            </a:r>
          </a:p>
          <a:p>
            <a:pPr>
              <a:spcBef>
                <a:spcPts val="337"/>
              </a:spcBef>
              <a:buFont typeface="Times New Roman" charset="0"/>
              <a:buAutoNum type="arabicPeriod"/>
            </a:pPr>
            <a:r>
              <a:rPr lang="da-DK" sz="900">
                <a:solidFill>
                  <a:srgbClr val="000000"/>
                </a:solidFill>
                <a:latin typeface="Times New Roman" charset="0"/>
              </a:rPr>
              <a:t>Braendstrup P, Bjerrum OW, Nielsen OJ, et al. Rituximab chimeric anti-CD20 monoclonal antibody treatment for adult refractory idiopathic thrombocytopenic purpura. </a:t>
            </a:r>
            <a:r>
              <a:rPr lang="da-DK" sz="900" i="1">
                <a:solidFill>
                  <a:srgbClr val="000000"/>
                </a:solidFill>
                <a:latin typeface="Times New Roman" charset="0"/>
              </a:rPr>
              <a:t>Am J Hematol.</a:t>
            </a:r>
            <a:r>
              <a:rPr lang="da-DK" sz="900">
                <a:solidFill>
                  <a:srgbClr val="000000"/>
                </a:solidFill>
                <a:latin typeface="Times New Roman" charset="0"/>
              </a:rPr>
              <a:t> 2005;78:275-280.</a:t>
            </a:r>
            <a:r>
              <a:rPr lang="en-US" sz="900">
                <a:solidFill>
                  <a:srgbClr val="000000"/>
                </a:solidFill>
                <a:latin typeface="Times New Roman" charset="0"/>
              </a:rPr>
              <a:t> </a:t>
            </a:r>
          </a:p>
          <a:p>
            <a:pPr>
              <a:spcBef>
                <a:spcPts val="337"/>
              </a:spcBef>
              <a:buFont typeface="Times New Roman" charset="0"/>
              <a:buAutoNum type="arabicPeriod"/>
            </a:pPr>
            <a:r>
              <a:rPr lang="en-US" sz="900">
                <a:solidFill>
                  <a:srgbClr val="000000"/>
                </a:solidFill>
                <a:latin typeface="Times New Roman" charset="0"/>
              </a:rPr>
              <a:t>Tamminga RY, Bruin MC. Rituximab treatment for symptomatic chronic ITP. </a:t>
            </a:r>
            <a:r>
              <a:rPr lang="en-US" sz="900" i="1">
                <a:solidFill>
                  <a:srgbClr val="000000"/>
                </a:solidFill>
                <a:latin typeface="Times New Roman" charset="0"/>
              </a:rPr>
              <a:t>Pediatr Blood Cancer.</a:t>
            </a:r>
            <a:r>
              <a:rPr lang="en-US" sz="900">
                <a:solidFill>
                  <a:srgbClr val="000000"/>
                </a:solidFill>
                <a:latin typeface="Times New Roman" charset="0"/>
              </a:rPr>
              <a:t> 2006;47(5 suppl):714-716. </a:t>
            </a:r>
          </a:p>
          <a:p>
            <a:pPr marL="151010">
              <a:spcBef>
                <a:spcPts val="337"/>
              </a:spcBef>
            </a:pPr>
            <a:endParaRPr lang="en-US" sz="900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Text Box 1"/>
          <p:cNvSpPr txBox="1">
            <a:spLocks noChangeArrowheads="1"/>
          </p:cNvSpPr>
          <p:nvPr/>
        </p:nvSpPr>
        <p:spPr bwMode="auto">
          <a:xfrm>
            <a:off x="1157008" y="686955"/>
            <a:ext cx="4543985" cy="3429000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en-US"/>
          </a:p>
        </p:txBody>
      </p:sp>
      <p:sp>
        <p:nvSpPr>
          <p:cNvPr id="99330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6175" y="687388"/>
            <a:ext cx="4567238" cy="34274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9331" name="Text Box 3"/>
          <p:cNvSpPr txBox="1">
            <a:spLocks noChangeArrowheads="1"/>
          </p:cNvSpPr>
          <p:nvPr/>
        </p:nvSpPr>
        <p:spPr bwMode="auto">
          <a:xfrm>
            <a:off x="913280" y="4343978"/>
            <a:ext cx="5031441" cy="411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161925" indent="-161925"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61925" algn="l"/>
                <a:tab pos="609600" algn="l"/>
                <a:tab pos="1058863" algn="l"/>
                <a:tab pos="1508125" algn="l"/>
                <a:tab pos="1957388" algn="l"/>
                <a:tab pos="2406650" algn="l"/>
                <a:tab pos="2855913" algn="l"/>
                <a:tab pos="3305175" algn="l"/>
                <a:tab pos="3754438" algn="l"/>
                <a:tab pos="4203700" algn="l"/>
                <a:tab pos="4652963" algn="l"/>
                <a:tab pos="5102225" algn="l"/>
                <a:tab pos="5551488" algn="l"/>
                <a:tab pos="6000750" algn="l"/>
                <a:tab pos="6450013" algn="l"/>
                <a:tab pos="6899275" algn="l"/>
                <a:tab pos="7348538" algn="l"/>
                <a:tab pos="7797800" algn="l"/>
                <a:tab pos="8247063" algn="l"/>
                <a:tab pos="8696325" algn="l"/>
                <a:tab pos="9145588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>
              <a:spcBef>
                <a:spcPts val="337"/>
              </a:spcBef>
              <a:buFont typeface="Times New Roman" charset="0"/>
              <a:buChar char="•"/>
            </a:pPr>
            <a:r>
              <a:rPr lang="en-US" sz="900">
                <a:solidFill>
                  <a:srgbClr val="000000"/>
                </a:solidFill>
                <a:latin typeface="Times New Roman" charset="0"/>
              </a:rPr>
              <a:t>A third treatment option is the surgical removal of the spleen</a:t>
            </a:r>
          </a:p>
          <a:p>
            <a:pPr>
              <a:spcBef>
                <a:spcPts val="337"/>
              </a:spcBef>
              <a:buFont typeface="Times New Roman" charset="0"/>
              <a:buChar char="•"/>
            </a:pPr>
            <a:r>
              <a:rPr lang="en-US" sz="900">
                <a:solidFill>
                  <a:srgbClr val="000000"/>
                </a:solidFill>
                <a:latin typeface="Times New Roman" charset="0"/>
              </a:rPr>
              <a:t>Splenectomy removes the main site of platelet destruction</a:t>
            </a:r>
          </a:p>
          <a:p>
            <a:pPr>
              <a:spcBef>
                <a:spcPts val="337"/>
              </a:spcBef>
              <a:buFont typeface="Times New Roman" charset="0"/>
              <a:buChar char="•"/>
            </a:pPr>
            <a:r>
              <a:rPr lang="en-US" sz="900">
                <a:solidFill>
                  <a:srgbClr val="000000"/>
                </a:solidFill>
                <a:latin typeface="Times New Roman" charset="0"/>
              </a:rPr>
              <a:t>Fewer macrophages are available to clear autoantibody-coated platelets</a:t>
            </a:r>
          </a:p>
          <a:p>
            <a:pPr>
              <a:spcBef>
                <a:spcPts val="337"/>
              </a:spcBef>
              <a:buFont typeface="Times New Roman" charset="0"/>
              <a:buChar char="•"/>
            </a:pPr>
            <a:r>
              <a:rPr lang="en-US" sz="900">
                <a:solidFill>
                  <a:srgbClr val="000000"/>
                </a:solidFill>
                <a:latin typeface="Times New Roman" charset="0"/>
              </a:rPr>
              <a:t>Splenectomy may also impair T- and B-cell synthesis of autoantibodies in </a:t>
            </a:r>
            <a:br>
              <a:rPr lang="en-US" sz="900">
                <a:solidFill>
                  <a:srgbClr val="000000"/>
                </a:solidFill>
                <a:latin typeface="Times New Roman" charset="0"/>
              </a:rPr>
            </a:br>
            <a:r>
              <a:rPr lang="en-US" sz="900">
                <a:solidFill>
                  <a:srgbClr val="000000"/>
                </a:solidFill>
                <a:latin typeface="Times New Roman" charset="0"/>
              </a:rPr>
              <a:t>some patients</a:t>
            </a:r>
          </a:p>
          <a:p>
            <a:pPr marL="151010">
              <a:spcBef>
                <a:spcPts val="337"/>
              </a:spcBef>
            </a:pPr>
            <a:r>
              <a:rPr lang="en-US" sz="900" b="1" u="sng">
                <a:solidFill>
                  <a:srgbClr val="000000"/>
                </a:solidFill>
                <a:latin typeface="Times New Roman" charset="0"/>
              </a:rPr>
              <a:t>Reference</a:t>
            </a:r>
          </a:p>
          <a:p>
            <a:pPr marL="151010">
              <a:spcBef>
                <a:spcPts val="337"/>
              </a:spcBef>
            </a:pPr>
            <a:r>
              <a:rPr lang="en-US" sz="900">
                <a:solidFill>
                  <a:srgbClr val="000000"/>
                </a:solidFill>
                <a:latin typeface="Times New Roman" charset="0"/>
              </a:rPr>
              <a:t>Cines DB, Blanchette VS. Immune thrombocytopenic purpura. </a:t>
            </a:r>
            <a:r>
              <a:rPr lang="en-US" sz="900" i="1">
                <a:solidFill>
                  <a:srgbClr val="000000"/>
                </a:solidFill>
                <a:latin typeface="Times New Roman" charset="0"/>
              </a:rPr>
              <a:t>N Engl J Med.</a:t>
            </a:r>
          </a:p>
          <a:p>
            <a:pPr marL="151010">
              <a:lnSpc>
                <a:spcPct val="85000"/>
              </a:lnSpc>
            </a:pPr>
            <a:r>
              <a:rPr lang="en-US" sz="900">
                <a:solidFill>
                  <a:srgbClr val="000000"/>
                </a:solidFill>
                <a:latin typeface="Times New Roman" charset="0"/>
              </a:rPr>
              <a:t>2002;346:995-1008.</a:t>
            </a:r>
          </a:p>
          <a:p>
            <a:pPr marL="151010">
              <a:spcBef>
                <a:spcPts val="337"/>
              </a:spcBef>
            </a:pPr>
            <a:endParaRPr lang="en-US" sz="900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38263" y="914400"/>
            <a:ext cx="4179887" cy="31353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0354" name="Text Box 2"/>
          <p:cNvSpPr txBox="1">
            <a:spLocks noChangeArrowheads="1"/>
          </p:cNvSpPr>
          <p:nvPr/>
        </p:nvSpPr>
        <p:spPr bwMode="auto">
          <a:xfrm>
            <a:off x="1046350" y="4352637"/>
            <a:ext cx="4770904" cy="3478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A8B2712-5AB7-1147-93F2-45EE708E4967}" type="slidenum">
              <a:rPr lang="en-US"/>
              <a:pPr/>
              <a:t>38</a:t>
            </a:fld>
            <a:endParaRPr lang="en-US"/>
          </a:p>
        </p:txBody>
      </p:sp>
      <p:sp>
        <p:nvSpPr>
          <p:cNvPr id="9216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r">
              <a:buClrTx/>
              <a:buFontTx/>
              <a:buNone/>
            </a:pPr>
            <a:fld id="{33A8BEE3-5790-E94A-B67E-E80777E62768}" type="slidenum">
              <a:rPr lang="en-US" sz="1200">
                <a:solidFill>
                  <a:srgbClr val="000000"/>
                </a:solidFill>
                <a:latin typeface="Calibri" charset="0"/>
                <a:cs typeface="Segoe UI" charset="0"/>
              </a:rPr>
              <a:pPr algn="r">
                <a:buClrTx/>
                <a:buFontTx/>
                <a:buNone/>
              </a:pPr>
              <a:t>38</a:t>
            </a:fld>
            <a:endParaRPr lang="en-US" sz="1200">
              <a:solidFill>
                <a:srgbClr val="000000"/>
              </a:solidFill>
              <a:latin typeface="Calibri" charset="0"/>
              <a:cs typeface="Segoe UI" charset="0"/>
            </a:endParaRPr>
          </a:p>
        </p:txBody>
      </p:sp>
      <p:sp>
        <p:nvSpPr>
          <p:cNvPr id="92162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2163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38263" y="914400"/>
            <a:ext cx="4179887" cy="31353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3426" name="Text Box 2"/>
          <p:cNvSpPr txBox="1">
            <a:spLocks noChangeArrowheads="1"/>
          </p:cNvSpPr>
          <p:nvPr/>
        </p:nvSpPr>
        <p:spPr bwMode="auto">
          <a:xfrm>
            <a:off x="1046350" y="4352637"/>
            <a:ext cx="4770904" cy="3478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38263" y="914400"/>
            <a:ext cx="4179887" cy="31353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4450" name="Text Box 2"/>
          <p:cNvSpPr txBox="1">
            <a:spLocks noChangeArrowheads="1"/>
          </p:cNvSpPr>
          <p:nvPr/>
        </p:nvSpPr>
        <p:spPr bwMode="auto">
          <a:xfrm>
            <a:off x="1046350" y="4352637"/>
            <a:ext cx="4770904" cy="3478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38263" y="914400"/>
            <a:ext cx="4179887" cy="31353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5474" name="Text Box 2"/>
          <p:cNvSpPr txBox="1">
            <a:spLocks noChangeArrowheads="1"/>
          </p:cNvSpPr>
          <p:nvPr/>
        </p:nvSpPr>
        <p:spPr bwMode="auto">
          <a:xfrm>
            <a:off x="1046350" y="4352637"/>
            <a:ext cx="4770904" cy="3478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14FEA58-0327-1F44-97E3-E1504D29D585}" type="slidenum">
              <a:rPr lang="en-US"/>
              <a:pPr/>
              <a:t>42</a:t>
            </a:fld>
            <a:endParaRPr lang="en-US"/>
          </a:p>
        </p:txBody>
      </p:sp>
      <p:sp>
        <p:nvSpPr>
          <p:cNvPr id="1095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68825" cy="3425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9570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15934EA-7C07-0E47-AF9C-52B06249E21A}" type="slidenum">
              <a:rPr lang="en-US"/>
              <a:pPr/>
              <a:t>43</a:t>
            </a:fld>
            <a:endParaRPr lang="en-US"/>
          </a:p>
        </p:txBody>
      </p:sp>
      <p:sp>
        <p:nvSpPr>
          <p:cNvPr id="1105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68825" cy="3425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10594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77E17B4-9FF2-B84D-AEBE-DAA689B5F280}" type="slidenum">
              <a:rPr lang="el-GR"/>
              <a:pPr/>
              <a:t>45</a:t>
            </a:fld>
            <a:endParaRPr lang="el-GR"/>
          </a:p>
        </p:txBody>
      </p:sp>
      <p:sp>
        <p:nvSpPr>
          <p:cNvPr id="9830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545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r">
              <a:buClrTx/>
              <a:buFontTx/>
              <a:buNone/>
            </a:pPr>
            <a:fld id="{8DC1FEBF-1E06-7B42-8369-076236B29FE3}" type="slidenum">
              <a:rPr lang="el-GR" sz="1200">
                <a:solidFill>
                  <a:srgbClr val="000000"/>
                </a:solidFill>
              </a:rPr>
              <a:pPr algn="r">
                <a:buClrTx/>
                <a:buFontTx/>
                <a:buNone/>
              </a:pPr>
              <a:t>45</a:t>
            </a:fld>
            <a:endParaRPr lang="el-GR" sz="1200">
              <a:solidFill>
                <a:srgbClr val="000000"/>
              </a:solidFill>
            </a:endParaRPr>
          </a:p>
        </p:txBody>
      </p:sp>
      <p:sp>
        <p:nvSpPr>
          <p:cNvPr id="98306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8307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6E25277-A786-7F4A-B91D-3FA4CEE7AF1C}" type="slidenum">
              <a:rPr lang="el-GR"/>
              <a:pPr/>
              <a:t>46</a:t>
            </a:fld>
            <a:endParaRPr lang="el-GR"/>
          </a:p>
        </p:txBody>
      </p:sp>
      <p:sp>
        <p:nvSpPr>
          <p:cNvPr id="9932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545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r">
              <a:buClrTx/>
              <a:buFontTx/>
              <a:buNone/>
            </a:pPr>
            <a:fld id="{7F69D4D8-2395-BD44-AC61-99D363E264E0}" type="slidenum">
              <a:rPr lang="el-GR" sz="1200">
                <a:solidFill>
                  <a:srgbClr val="000000"/>
                </a:solidFill>
              </a:rPr>
              <a:pPr algn="r">
                <a:buClrTx/>
                <a:buFontTx/>
                <a:buNone/>
              </a:pPr>
              <a:t>46</a:t>
            </a:fld>
            <a:endParaRPr lang="el-GR" sz="1200">
              <a:solidFill>
                <a:srgbClr val="000000"/>
              </a:solidFill>
            </a:endParaRPr>
          </a:p>
        </p:txBody>
      </p:sp>
      <p:sp>
        <p:nvSpPr>
          <p:cNvPr id="99330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9331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6304E68-ED07-4E41-B405-C82052CD6307}" type="slidenum">
              <a:rPr lang="el-GR"/>
              <a:pPr/>
              <a:t>48</a:t>
            </a:fld>
            <a:endParaRPr lang="el-GR"/>
          </a:p>
        </p:txBody>
      </p:sp>
      <p:sp>
        <p:nvSpPr>
          <p:cNvPr id="10035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545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r">
              <a:buClrTx/>
              <a:buFontTx/>
              <a:buNone/>
            </a:pPr>
            <a:fld id="{8981DADF-A804-F545-BAA6-3B41B8A7E190}" type="slidenum">
              <a:rPr lang="el-GR" sz="1200">
                <a:solidFill>
                  <a:srgbClr val="000000"/>
                </a:solidFill>
              </a:rPr>
              <a:pPr algn="r">
                <a:buClrTx/>
                <a:buFontTx/>
                <a:buNone/>
              </a:pPr>
              <a:t>48</a:t>
            </a:fld>
            <a:endParaRPr lang="el-GR" sz="1200">
              <a:solidFill>
                <a:srgbClr val="000000"/>
              </a:solidFill>
            </a:endParaRPr>
          </a:p>
        </p:txBody>
      </p:sp>
      <p:sp>
        <p:nvSpPr>
          <p:cNvPr id="100354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0355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EF67499-FBA0-324C-B722-DCCB78791011}" type="slidenum">
              <a:rPr lang="el-GR"/>
              <a:pPr/>
              <a:t>49</a:t>
            </a:fld>
            <a:endParaRPr lang="el-GR"/>
          </a:p>
        </p:txBody>
      </p:sp>
      <p:sp>
        <p:nvSpPr>
          <p:cNvPr id="10240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545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r">
              <a:buClrTx/>
              <a:buFontTx/>
              <a:buNone/>
            </a:pPr>
            <a:fld id="{20446373-09E2-A34D-8436-FF4D2DC6DC09}" type="slidenum">
              <a:rPr lang="el-GR" sz="1200">
                <a:solidFill>
                  <a:srgbClr val="000000"/>
                </a:solidFill>
              </a:rPr>
              <a:pPr algn="r">
                <a:buClrTx/>
                <a:buFontTx/>
                <a:buNone/>
              </a:pPr>
              <a:t>49</a:t>
            </a:fld>
            <a:endParaRPr lang="el-GR" sz="1200">
              <a:solidFill>
                <a:srgbClr val="000000"/>
              </a:solidFill>
            </a:endParaRPr>
          </a:p>
        </p:txBody>
      </p:sp>
      <p:sp>
        <p:nvSpPr>
          <p:cNvPr id="102402" name="Text Box 2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r">
              <a:buClrTx/>
              <a:buFontTx/>
              <a:buNone/>
            </a:pPr>
            <a:fld id="{AD361F8B-2ADF-AD4E-B4A2-175E52F4C932}" type="slidenum">
              <a:rPr lang="el-GR" sz="1200"/>
              <a:pPr algn="r">
                <a:buClrTx/>
                <a:buFontTx/>
                <a:buNone/>
              </a:pPr>
              <a:t>49</a:t>
            </a:fld>
            <a:endParaRPr lang="el-GR" sz="1200"/>
          </a:p>
        </p:txBody>
      </p:sp>
      <p:sp>
        <p:nvSpPr>
          <p:cNvPr id="102403" name="Text Box 3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2404" name="Text Box 4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CAE30C3-7712-154B-8241-6F584A955255}" type="slidenum">
              <a:rPr lang="el-GR"/>
              <a:pPr/>
              <a:t>50</a:t>
            </a:fld>
            <a:endParaRPr lang="el-GR"/>
          </a:p>
        </p:txBody>
      </p:sp>
      <p:sp>
        <p:nvSpPr>
          <p:cNvPr id="10444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64063" cy="34226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4450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1638" cy="411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A327981-AAD7-8A4B-9F2E-11ADE234039F}" type="slidenum">
              <a:rPr lang="el-GR"/>
              <a:pPr/>
              <a:t>51</a:t>
            </a:fld>
            <a:endParaRPr lang="el-GR"/>
          </a:p>
        </p:txBody>
      </p:sp>
      <p:sp>
        <p:nvSpPr>
          <p:cNvPr id="10854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545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r">
              <a:buClrTx/>
              <a:buFontTx/>
              <a:buNone/>
            </a:pPr>
            <a:fld id="{541D4EDC-1060-2644-B8D8-1866E8D3264A}" type="slidenum">
              <a:rPr lang="el-GR" sz="1200">
                <a:solidFill>
                  <a:srgbClr val="000000"/>
                </a:solidFill>
              </a:rPr>
              <a:pPr algn="r">
                <a:buClrTx/>
                <a:buFontTx/>
                <a:buNone/>
              </a:pPr>
              <a:t>51</a:t>
            </a:fld>
            <a:endParaRPr lang="el-GR" sz="1200">
              <a:solidFill>
                <a:srgbClr val="000000"/>
              </a:solidFill>
            </a:endParaRPr>
          </a:p>
        </p:txBody>
      </p:sp>
      <p:sp>
        <p:nvSpPr>
          <p:cNvPr id="108546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8547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ln/>
        </p:spPr>
        <p:txBody>
          <a:bodyPr lIns="91429" tIns="45714" rIns="91429" bIns="45714"/>
          <a:lstStyle/>
          <a:p>
            <a:fld id="{BCC86AA0-F811-7345-AABA-87B976955214}" type="slidenum">
              <a:rPr lang="el-GR"/>
              <a:pPr/>
              <a:t>52</a:t>
            </a:fld>
            <a:endParaRPr lang="el-GR"/>
          </a:p>
        </p:txBody>
      </p:sp>
      <p:sp>
        <p:nvSpPr>
          <p:cNvPr id="31745" name="Text Box 1"/>
          <p:cNvSpPr txBox="1">
            <a:spLocks noChangeArrowheads="1"/>
          </p:cNvSpPr>
          <p:nvPr/>
        </p:nvSpPr>
        <p:spPr bwMode="auto">
          <a:xfrm>
            <a:off x="3884614" y="8685214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9989" tIns="46795" rIns="89989" bIns="46795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 algn="r">
              <a:buClrTx/>
              <a:buFontTx/>
              <a:buNone/>
            </a:pPr>
            <a:fld id="{0BE54E1D-BC52-6149-8475-26B8DCDCB789}" type="slidenum">
              <a:rPr lang="el-GR" sz="1200">
                <a:solidFill>
                  <a:srgbClr val="000000"/>
                </a:solidFill>
                <a:latin typeface="Arial" charset="0"/>
              </a:rPr>
              <a:pPr algn="r">
                <a:buClrTx/>
                <a:buFontTx/>
                <a:buNone/>
              </a:pPr>
              <a:t>52</a:t>
            </a:fld>
            <a:endParaRPr lang="el-GR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1746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ln/>
        </p:spPr>
        <p:txBody>
          <a:bodyPr lIns="91429" tIns="45714" rIns="91429" bIns="45714"/>
          <a:lstStyle/>
          <a:p>
            <a:fld id="{8541A47B-9982-3643-8297-FAEDFE60B28A}" type="slidenum">
              <a:rPr lang="el-GR"/>
              <a:pPr/>
              <a:t>53</a:t>
            </a:fld>
            <a:endParaRPr lang="el-GR"/>
          </a:p>
        </p:txBody>
      </p:sp>
      <p:sp>
        <p:nvSpPr>
          <p:cNvPr id="34817" name="Text Box 1"/>
          <p:cNvSpPr txBox="1">
            <a:spLocks noChangeArrowheads="1"/>
          </p:cNvSpPr>
          <p:nvPr/>
        </p:nvSpPr>
        <p:spPr bwMode="auto">
          <a:xfrm>
            <a:off x="3884614" y="8685214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9989" tIns="46795" rIns="89989" bIns="46795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 algn="r">
              <a:buClrTx/>
              <a:buFontTx/>
              <a:buNone/>
            </a:pPr>
            <a:fld id="{ACC8AE93-368E-6A43-AF74-4547CF85B0C1}" type="slidenum">
              <a:rPr lang="el-GR" sz="1200">
                <a:solidFill>
                  <a:srgbClr val="000000"/>
                </a:solidFill>
                <a:latin typeface="Arial" charset="0"/>
              </a:rPr>
              <a:pPr algn="r">
                <a:buClrTx/>
                <a:buFontTx/>
                <a:buNone/>
              </a:pPr>
              <a:t>53</a:t>
            </a:fld>
            <a:endParaRPr lang="el-GR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4818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ln/>
        </p:spPr>
        <p:txBody>
          <a:bodyPr lIns="91429" tIns="45714" rIns="91429" bIns="45714"/>
          <a:lstStyle/>
          <a:p>
            <a:fld id="{B7B26076-9ACE-B74D-B91B-359F7F6CBA00}" type="slidenum">
              <a:rPr lang="el-GR"/>
              <a:pPr/>
              <a:t>54</a:t>
            </a:fld>
            <a:endParaRPr lang="el-GR"/>
          </a:p>
        </p:txBody>
      </p:sp>
      <p:sp>
        <p:nvSpPr>
          <p:cNvPr id="35841" name="Text Box 1"/>
          <p:cNvSpPr txBox="1">
            <a:spLocks noChangeArrowheads="1"/>
          </p:cNvSpPr>
          <p:nvPr/>
        </p:nvSpPr>
        <p:spPr bwMode="auto">
          <a:xfrm>
            <a:off x="3884614" y="8685214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9989" tIns="46795" rIns="89989" bIns="46795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 algn="r">
              <a:buClrTx/>
              <a:buFontTx/>
              <a:buNone/>
            </a:pPr>
            <a:fld id="{2FD68653-B77F-2045-B395-9FBAC9E05DFC}" type="slidenum">
              <a:rPr lang="el-GR" sz="1200">
                <a:solidFill>
                  <a:srgbClr val="000000"/>
                </a:solidFill>
                <a:latin typeface="Arial" charset="0"/>
              </a:rPr>
              <a:pPr algn="r">
                <a:buClrTx/>
                <a:buFontTx/>
                <a:buNone/>
              </a:pPr>
              <a:t>54</a:t>
            </a:fld>
            <a:endParaRPr lang="el-GR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5842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1429" tIns="45714" rIns="91429" bIns="45714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B740AFD-C681-AE4D-A6CF-C3E405D5E5AE}" type="slidenum">
              <a:rPr lang="en-US"/>
              <a:pPr/>
              <a:t>56</a:t>
            </a:fld>
            <a:endParaRPr lang="en-US"/>
          </a:p>
        </p:txBody>
      </p:sp>
      <p:sp>
        <p:nvSpPr>
          <p:cNvPr id="9728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r">
              <a:buClrTx/>
              <a:buFontTx/>
              <a:buNone/>
            </a:pPr>
            <a:fld id="{3C23E5DF-0D05-3C43-BF6C-30AC40CB8D01}" type="slidenum">
              <a:rPr lang="en-US" sz="1200">
                <a:solidFill>
                  <a:srgbClr val="000000"/>
                </a:solidFill>
                <a:latin typeface="Calibri" charset="0"/>
                <a:cs typeface="Segoe UI" charset="0"/>
              </a:rPr>
              <a:pPr algn="r">
                <a:buClrTx/>
                <a:buFontTx/>
                <a:buNone/>
              </a:pPr>
              <a:t>56</a:t>
            </a:fld>
            <a:endParaRPr lang="en-US" sz="1200">
              <a:solidFill>
                <a:srgbClr val="000000"/>
              </a:solidFill>
              <a:latin typeface="Calibri" charset="0"/>
              <a:cs typeface="Segoe UI" charset="0"/>
            </a:endParaRPr>
          </a:p>
        </p:txBody>
      </p:sp>
      <p:sp>
        <p:nvSpPr>
          <p:cNvPr id="97282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7283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B3A74A5-A22D-3548-901F-943B86F8280F}" type="slidenum">
              <a:rPr lang="en-US"/>
              <a:pPr/>
              <a:t>57</a:t>
            </a:fld>
            <a:endParaRPr lang="en-US"/>
          </a:p>
        </p:txBody>
      </p:sp>
      <p:sp>
        <p:nvSpPr>
          <p:cNvPr id="9830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r">
              <a:buClrTx/>
              <a:buFontTx/>
              <a:buNone/>
            </a:pPr>
            <a:fld id="{A3EDF663-0923-8047-A4AF-1D6279F1D915}" type="slidenum">
              <a:rPr lang="en-US" sz="1200">
                <a:solidFill>
                  <a:srgbClr val="000000"/>
                </a:solidFill>
                <a:latin typeface="Calibri" charset="0"/>
                <a:cs typeface="Segoe UI" charset="0"/>
              </a:rPr>
              <a:pPr algn="r">
                <a:buClrTx/>
                <a:buFontTx/>
                <a:buNone/>
              </a:pPr>
              <a:t>57</a:t>
            </a:fld>
            <a:endParaRPr lang="en-US" sz="1200">
              <a:solidFill>
                <a:srgbClr val="000000"/>
              </a:solidFill>
              <a:latin typeface="Calibri" charset="0"/>
              <a:cs typeface="Segoe UI" charset="0"/>
            </a:endParaRPr>
          </a:p>
        </p:txBody>
      </p:sp>
      <p:sp>
        <p:nvSpPr>
          <p:cNvPr id="98306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8307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6262F4F-818B-2246-A3AF-031547EB4E53}" type="slidenum">
              <a:rPr lang="en-US"/>
              <a:pPr/>
              <a:t>58</a:t>
            </a:fld>
            <a:endParaRPr lang="en-US"/>
          </a:p>
        </p:txBody>
      </p:sp>
      <p:sp>
        <p:nvSpPr>
          <p:cNvPr id="9932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r">
              <a:buClrTx/>
              <a:buFontTx/>
              <a:buNone/>
            </a:pPr>
            <a:fld id="{4ED56366-DB25-6943-823B-4617B04356F9}" type="slidenum">
              <a:rPr lang="en-US" sz="1200">
                <a:solidFill>
                  <a:srgbClr val="000000"/>
                </a:solidFill>
                <a:latin typeface="Calibri" charset="0"/>
                <a:cs typeface="Segoe UI" charset="0"/>
              </a:rPr>
              <a:pPr algn="r">
                <a:buClrTx/>
                <a:buFontTx/>
                <a:buNone/>
              </a:pPr>
              <a:t>58</a:t>
            </a:fld>
            <a:endParaRPr lang="en-US" sz="1200">
              <a:solidFill>
                <a:srgbClr val="000000"/>
              </a:solidFill>
              <a:latin typeface="Calibri" charset="0"/>
              <a:cs typeface="Segoe UI" charset="0"/>
            </a:endParaRPr>
          </a:p>
        </p:txBody>
      </p:sp>
      <p:sp>
        <p:nvSpPr>
          <p:cNvPr id="99330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9331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553ED58-015B-B54F-A907-2F9D294E44E7}" type="slidenum">
              <a:rPr lang="en-US"/>
              <a:pPr/>
              <a:t>59</a:t>
            </a:fld>
            <a:endParaRPr lang="en-US"/>
          </a:p>
        </p:txBody>
      </p:sp>
      <p:sp>
        <p:nvSpPr>
          <p:cNvPr id="10035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r">
              <a:buClrTx/>
              <a:buFontTx/>
              <a:buNone/>
            </a:pPr>
            <a:fld id="{FEA22E67-E250-B145-A93D-64B5A0EFB5F3}" type="slidenum">
              <a:rPr lang="en-US" sz="1200">
                <a:solidFill>
                  <a:srgbClr val="000000"/>
                </a:solidFill>
                <a:latin typeface="Calibri" charset="0"/>
                <a:cs typeface="Segoe UI" charset="0"/>
              </a:rPr>
              <a:pPr algn="r">
                <a:buClrTx/>
                <a:buFontTx/>
                <a:buNone/>
              </a:pPr>
              <a:t>59</a:t>
            </a:fld>
            <a:endParaRPr lang="en-US" sz="1200">
              <a:solidFill>
                <a:srgbClr val="000000"/>
              </a:solidFill>
              <a:latin typeface="Calibri" charset="0"/>
              <a:cs typeface="Segoe UI" charset="0"/>
            </a:endParaRPr>
          </a:p>
        </p:txBody>
      </p:sp>
      <p:sp>
        <p:nvSpPr>
          <p:cNvPr id="100354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0355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9B1EB3C-56E3-9D4B-B5E6-B403FA21A7B2}" type="slidenum">
              <a:rPr lang="en-US"/>
              <a:pPr/>
              <a:t>61</a:t>
            </a:fld>
            <a:endParaRPr lang="en-US"/>
          </a:p>
        </p:txBody>
      </p:sp>
      <p:sp>
        <p:nvSpPr>
          <p:cNvPr id="10137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r">
              <a:buClrTx/>
              <a:buFontTx/>
              <a:buNone/>
            </a:pPr>
            <a:fld id="{985BD929-317F-AC40-95C0-5BDA4E7E1B30}" type="slidenum">
              <a:rPr lang="en-US" sz="1200">
                <a:solidFill>
                  <a:srgbClr val="000000"/>
                </a:solidFill>
                <a:latin typeface="Calibri" charset="0"/>
                <a:cs typeface="Segoe UI" charset="0"/>
              </a:rPr>
              <a:pPr algn="r">
                <a:buClrTx/>
                <a:buFontTx/>
                <a:buNone/>
              </a:pPr>
              <a:t>61</a:t>
            </a:fld>
            <a:endParaRPr lang="en-US" sz="1200">
              <a:solidFill>
                <a:srgbClr val="000000"/>
              </a:solidFill>
              <a:latin typeface="Calibri" charset="0"/>
              <a:cs typeface="Segoe UI" charset="0"/>
            </a:endParaRPr>
          </a:p>
        </p:txBody>
      </p:sp>
      <p:sp>
        <p:nvSpPr>
          <p:cNvPr id="101378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1379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379F8CA-88A5-5042-857A-1AC35618AE1F}" type="slidenum">
              <a:rPr lang="en-US"/>
              <a:pPr/>
              <a:t>62</a:t>
            </a:fld>
            <a:endParaRPr lang="en-US"/>
          </a:p>
        </p:txBody>
      </p:sp>
      <p:sp>
        <p:nvSpPr>
          <p:cNvPr id="10240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r">
              <a:buClrTx/>
              <a:buFontTx/>
              <a:buNone/>
            </a:pPr>
            <a:fld id="{3BCF6306-6DD8-BD4C-A68F-968B112AFA45}" type="slidenum">
              <a:rPr lang="en-US" sz="1200">
                <a:solidFill>
                  <a:srgbClr val="000000"/>
                </a:solidFill>
                <a:latin typeface="Calibri" charset="0"/>
                <a:cs typeface="Segoe UI" charset="0"/>
              </a:rPr>
              <a:pPr algn="r">
                <a:buClrTx/>
                <a:buFontTx/>
                <a:buNone/>
              </a:pPr>
              <a:t>62</a:t>
            </a:fld>
            <a:endParaRPr lang="en-US" sz="1200">
              <a:solidFill>
                <a:srgbClr val="000000"/>
              </a:solidFill>
              <a:latin typeface="Calibri" charset="0"/>
              <a:cs typeface="Segoe UI" charset="0"/>
            </a:endParaRPr>
          </a:p>
        </p:txBody>
      </p:sp>
      <p:sp>
        <p:nvSpPr>
          <p:cNvPr id="102402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2403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64F782A-57C9-354C-AB5A-4CC698CB5E07}" type="slidenum">
              <a:rPr lang="en-US"/>
              <a:pPr/>
              <a:t>63</a:t>
            </a:fld>
            <a:endParaRPr lang="en-US"/>
          </a:p>
        </p:txBody>
      </p:sp>
      <p:sp>
        <p:nvSpPr>
          <p:cNvPr id="10444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r">
              <a:buClrTx/>
              <a:buFontTx/>
              <a:buNone/>
            </a:pPr>
            <a:fld id="{8C2FBE21-5227-4146-8D7E-E0899989E105}" type="slidenum">
              <a:rPr lang="en-US" sz="1200">
                <a:solidFill>
                  <a:srgbClr val="000000"/>
                </a:solidFill>
                <a:latin typeface="Calibri" charset="0"/>
                <a:cs typeface="Segoe UI" charset="0"/>
              </a:rPr>
              <a:pPr algn="r">
                <a:buClrTx/>
                <a:buFontTx/>
                <a:buNone/>
              </a:pPr>
              <a:t>63</a:t>
            </a:fld>
            <a:endParaRPr lang="en-US" sz="1200">
              <a:solidFill>
                <a:srgbClr val="000000"/>
              </a:solidFill>
              <a:latin typeface="Calibri" charset="0"/>
              <a:cs typeface="Segoe UI" charset="0"/>
            </a:endParaRPr>
          </a:p>
        </p:txBody>
      </p:sp>
      <p:sp>
        <p:nvSpPr>
          <p:cNvPr id="104450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4451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C7A3A27-474E-C141-9F70-C5BA6DE76506}" type="slidenum">
              <a:rPr lang="el-GR"/>
              <a:pPr/>
              <a:t>65</a:t>
            </a:fld>
            <a:endParaRPr lang="el-GR"/>
          </a:p>
        </p:txBody>
      </p:sp>
      <p:sp>
        <p:nvSpPr>
          <p:cNvPr id="10649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1413" y="695325"/>
            <a:ext cx="4570412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6498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79523A9-03AB-FE40-9C41-B105AEC1AF5F}" type="slidenum">
              <a:rPr lang="en-US"/>
              <a:pPr/>
              <a:t>72</a:t>
            </a:fld>
            <a:endParaRPr lang="en-US"/>
          </a:p>
        </p:txBody>
      </p:sp>
      <p:sp>
        <p:nvSpPr>
          <p:cNvPr id="9523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r">
              <a:buClrTx/>
              <a:buFontTx/>
              <a:buNone/>
            </a:pPr>
            <a:fld id="{E880046E-B936-BD4B-B15B-21F986D503ED}" type="slidenum">
              <a:rPr lang="en-US" sz="1200">
                <a:solidFill>
                  <a:srgbClr val="000000"/>
                </a:solidFill>
                <a:latin typeface="Calibri" charset="0"/>
                <a:cs typeface="Segoe UI" charset="0"/>
              </a:rPr>
              <a:pPr algn="r">
                <a:buClrTx/>
                <a:buFontTx/>
                <a:buNone/>
              </a:pPr>
              <a:t>72</a:t>
            </a:fld>
            <a:endParaRPr lang="en-US" sz="1200">
              <a:solidFill>
                <a:srgbClr val="000000"/>
              </a:solidFill>
              <a:latin typeface="Calibri" charset="0"/>
              <a:cs typeface="Segoe UI" charset="0"/>
            </a:endParaRPr>
          </a:p>
        </p:txBody>
      </p:sp>
      <p:sp>
        <p:nvSpPr>
          <p:cNvPr id="95234" name="Text Box 2"/>
          <p:cNvSpPr txBox="1">
            <a:spLocks noChangeArrowheads="1"/>
          </p:cNvSpPr>
          <p:nvPr/>
        </p:nvSpPr>
        <p:spPr bwMode="auto">
          <a:xfrm>
            <a:off x="1400175" y="914400"/>
            <a:ext cx="4056063" cy="3135313"/>
          </a:xfrm>
          <a:prstGeom prst="rect">
            <a:avLst/>
          </a:prstGeom>
          <a:solidFill>
            <a:srgbClr val="FF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35" name="Text Box 3"/>
          <p:cNvSpPr txBox="1">
            <a:spLocks noChangeArrowheads="1"/>
          </p:cNvSpPr>
          <p:nvPr/>
        </p:nvSpPr>
        <p:spPr bwMode="auto">
          <a:xfrm>
            <a:off x="1046163" y="4352925"/>
            <a:ext cx="4770437" cy="347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76200" indent="-68263">
              <a:tabLst>
                <a:tab pos="76200" algn="l"/>
                <a:tab pos="523875" algn="l"/>
                <a:tab pos="973138" algn="l"/>
                <a:tab pos="1422400" algn="l"/>
                <a:tab pos="1871663" algn="l"/>
                <a:tab pos="2320925" algn="l"/>
                <a:tab pos="2770188" algn="l"/>
                <a:tab pos="3219450" algn="l"/>
                <a:tab pos="3668713" algn="l"/>
                <a:tab pos="4117975" algn="l"/>
                <a:tab pos="4567238" algn="l"/>
                <a:tab pos="5016500" algn="l"/>
                <a:tab pos="5465763" algn="l"/>
                <a:tab pos="5915025" algn="l"/>
                <a:tab pos="6364288" algn="l"/>
                <a:tab pos="6813550" algn="l"/>
                <a:tab pos="7262813" algn="l"/>
                <a:tab pos="7712075" algn="l"/>
                <a:tab pos="8161338" algn="l"/>
                <a:tab pos="8610600" algn="l"/>
                <a:tab pos="90598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76200" algn="l"/>
                <a:tab pos="523875" algn="l"/>
                <a:tab pos="973138" algn="l"/>
                <a:tab pos="1422400" algn="l"/>
                <a:tab pos="1871663" algn="l"/>
                <a:tab pos="2320925" algn="l"/>
                <a:tab pos="2770188" algn="l"/>
                <a:tab pos="3219450" algn="l"/>
                <a:tab pos="3668713" algn="l"/>
                <a:tab pos="4117975" algn="l"/>
                <a:tab pos="4567238" algn="l"/>
                <a:tab pos="5016500" algn="l"/>
                <a:tab pos="5465763" algn="l"/>
                <a:tab pos="5915025" algn="l"/>
                <a:tab pos="6364288" algn="l"/>
                <a:tab pos="6813550" algn="l"/>
                <a:tab pos="7262813" algn="l"/>
                <a:tab pos="7712075" algn="l"/>
                <a:tab pos="8161338" algn="l"/>
                <a:tab pos="8610600" algn="l"/>
                <a:tab pos="90598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76200" algn="l"/>
                <a:tab pos="523875" algn="l"/>
                <a:tab pos="973138" algn="l"/>
                <a:tab pos="1422400" algn="l"/>
                <a:tab pos="1871663" algn="l"/>
                <a:tab pos="2320925" algn="l"/>
                <a:tab pos="2770188" algn="l"/>
                <a:tab pos="3219450" algn="l"/>
                <a:tab pos="3668713" algn="l"/>
                <a:tab pos="4117975" algn="l"/>
                <a:tab pos="4567238" algn="l"/>
                <a:tab pos="5016500" algn="l"/>
                <a:tab pos="5465763" algn="l"/>
                <a:tab pos="5915025" algn="l"/>
                <a:tab pos="6364288" algn="l"/>
                <a:tab pos="6813550" algn="l"/>
                <a:tab pos="7262813" algn="l"/>
                <a:tab pos="7712075" algn="l"/>
                <a:tab pos="8161338" algn="l"/>
                <a:tab pos="8610600" algn="l"/>
                <a:tab pos="90598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76200" algn="l"/>
                <a:tab pos="523875" algn="l"/>
                <a:tab pos="973138" algn="l"/>
                <a:tab pos="1422400" algn="l"/>
                <a:tab pos="1871663" algn="l"/>
                <a:tab pos="2320925" algn="l"/>
                <a:tab pos="2770188" algn="l"/>
                <a:tab pos="3219450" algn="l"/>
                <a:tab pos="3668713" algn="l"/>
                <a:tab pos="4117975" algn="l"/>
                <a:tab pos="4567238" algn="l"/>
                <a:tab pos="5016500" algn="l"/>
                <a:tab pos="5465763" algn="l"/>
                <a:tab pos="5915025" algn="l"/>
                <a:tab pos="6364288" algn="l"/>
                <a:tab pos="6813550" algn="l"/>
                <a:tab pos="7262813" algn="l"/>
                <a:tab pos="7712075" algn="l"/>
                <a:tab pos="8161338" algn="l"/>
                <a:tab pos="8610600" algn="l"/>
                <a:tab pos="90598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76200" algn="l"/>
                <a:tab pos="523875" algn="l"/>
                <a:tab pos="973138" algn="l"/>
                <a:tab pos="1422400" algn="l"/>
                <a:tab pos="1871663" algn="l"/>
                <a:tab pos="2320925" algn="l"/>
                <a:tab pos="2770188" algn="l"/>
                <a:tab pos="3219450" algn="l"/>
                <a:tab pos="3668713" algn="l"/>
                <a:tab pos="4117975" algn="l"/>
                <a:tab pos="4567238" algn="l"/>
                <a:tab pos="5016500" algn="l"/>
                <a:tab pos="5465763" algn="l"/>
                <a:tab pos="5915025" algn="l"/>
                <a:tab pos="6364288" algn="l"/>
                <a:tab pos="6813550" algn="l"/>
                <a:tab pos="7262813" algn="l"/>
                <a:tab pos="7712075" algn="l"/>
                <a:tab pos="8161338" algn="l"/>
                <a:tab pos="8610600" algn="l"/>
                <a:tab pos="90598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6200" algn="l"/>
                <a:tab pos="523875" algn="l"/>
                <a:tab pos="973138" algn="l"/>
                <a:tab pos="1422400" algn="l"/>
                <a:tab pos="1871663" algn="l"/>
                <a:tab pos="2320925" algn="l"/>
                <a:tab pos="2770188" algn="l"/>
                <a:tab pos="3219450" algn="l"/>
                <a:tab pos="3668713" algn="l"/>
                <a:tab pos="4117975" algn="l"/>
                <a:tab pos="4567238" algn="l"/>
                <a:tab pos="5016500" algn="l"/>
                <a:tab pos="5465763" algn="l"/>
                <a:tab pos="5915025" algn="l"/>
                <a:tab pos="6364288" algn="l"/>
                <a:tab pos="6813550" algn="l"/>
                <a:tab pos="7262813" algn="l"/>
                <a:tab pos="7712075" algn="l"/>
                <a:tab pos="8161338" algn="l"/>
                <a:tab pos="8610600" algn="l"/>
                <a:tab pos="90598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6200" algn="l"/>
                <a:tab pos="523875" algn="l"/>
                <a:tab pos="973138" algn="l"/>
                <a:tab pos="1422400" algn="l"/>
                <a:tab pos="1871663" algn="l"/>
                <a:tab pos="2320925" algn="l"/>
                <a:tab pos="2770188" algn="l"/>
                <a:tab pos="3219450" algn="l"/>
                <a:tab pos="3668713" algn="l"/>
                <a:tab pos="4117975" algn="l"/>
                <a:tab pos="4567238" algn="l"/>
                <a:tab pos="5016500" algn="l"/>
                <a:tab pos="5465763" algn="l"/>
                <a:tab pos="5915025" algn="l"/>
                <a:tab pos="6364288" algn="l"/>
                <a:tab pos="6813550" algn="l"/>
                <a:tab pos="7262813" algn="l"/>
                <a:tab pos="7712075" algn="l"/>
                <a:tab pos="8161338" algn="l"/>
                <a:tab pos="8610600" algn="l"/>
                <a:tab pos="90598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6200" algn="l"/>
                <a:tab pos="523875" algn="l"/>
                <a:tab pos="973138" algn="l"/>
                <a:tab pos="1422400" algn="l"/>
                <a:tab pos="1871663" algn="l"/>
                <a:tab pos="2320925" algn="l"/>
                <a:tab pos="2770188" algn="l"/>
                <a:tab pos="3219450" algn="l"/>
                <a:tab pos="3668713" algn="l"/>
                <a:tab pos="4117975" algn="l"/>
                <a:tab pos="4567238" algn="l"/>
                <a:tab pos="5016500" algn="l"/>
                <a:tab pos="5465763" algn="l"/>
                <a:tab pos="5915025" algn="l"/>
                <a:tab pos="6364288" algn="l"/>
                <a:tab pos="6813550" algn="l"/>
                <a:tab pos="7262813" algn="l"/>
                <a:tab pos="7712075" algn="l"/>
                <a:tab pos="8161338" algn="l"/>
                <a:tab pos="8610600" algn="l"/>
                <a:tab pos="90598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6200" algn="l"/>
                <a:tab pos="523875" algn="l"/>
                <a:tab pos="973138" algn="l"/>
                <a:tab pos="1422400" algn="l"/>
                <a:tab pos="1871663" algn="l"/>
                <a:tab pos="2320925" algn="l"/>
                <a:tab pos="2770188" algn="l"/>
                <a:tab pos="3219450" algn="l"/>
                <a:tab pos="3668713" algn="l"/>
                <a:tab pos="4117975" algn="l"/>
                <a:tab pos="4567238" algn="l"/>
                <a:tab pos="5016500" algn="l"/>
                <a:tab pos="5465763" algn="l"/>
                <a:tab pos="5915025" algn="l"/>
                <a:tab pos="6364288" algn="l"/>
                <a:tab pos="6813550" algn="l"/>
                <a:tab pos="7262813" algn="l"/>
                <a:tab pos="7712075" algn="l"/>
                <a:tab pos="8161338" algn="l"/>
                <a:tab pos="8610600" algn="l"/>
                <a:tab pos="90598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lnSpc>
                <a:spcPct val="93000"/>
              </a:lnSpc>
              <a:buClrTx/>
              <a:buFontTx/>
              <a:buNone/>
            </a:pPr>
            <a:r>
              <a:rPr lang="en-GB" sz="1300" b="1">
                <a:solidFill>
                  <a:srgbClr val="000000"/>
                </a:solidFill>
              </a:rPr>
              <a:t>Algorithm for workup of thrombocytopenia based on observation of the peripheral blood film.</a:t>
            </a:r>
            <a:r>
              <a:rPr lang="en-GB" sz="1200">
                <a:solidFill>
                  <a:srgbClr val="000000"/>
                </a:solidFill>
              </a:rPr>
              <a:t> TTP/HUS indicates thrombotic thrombocytopenic purpura/hemolytic uremic syndrome.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5861EBF-1EC7-7A4C-A190-D1D888C8A657}" type="slidenum">
              <a:rPr lang="en-US"/>
              <a:pPr/>
              <a:t>73</a:t>
            </a:fld>
            <a:endParaRPr lang="en-US"/>
          </a:p>
        </p:txBody>
      </p:sp>
      <p:sp>
        <p:nvSpPr>
          <p:cNvPr id="111617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r">
              <a:buClrTx/>
              <a:buFontTx/>
              <a:buNone/>
            </a:pPr>
            <a:fld id="{5A71D55D-7905-4B42-89D9-3957A383F235}" type="slidenum">
              <a:rPr lang="en-US" sz="1200">
                <a:solidFill>
                  <a:srgbClr val="000000"/>
                </a:solidFill>
                <a:latin typeface="Calibri" charset="0"/>
                <a:cs typeface="Segoe UI" charset="0"/>
              </a:rPr>
              <a:pPr algn="r">
                <a:buClrTx/>
                <a:buFontTx/>
                <a:buNone/>
              </a:pPr>
              <a:t>73</a:t>
            </a:fld>
            <a:endParaRPr lang="en-US" sz="1200">
              <a:solidFill>
                <a:srgbClr val="000000"/>
              </a:solidFill>
              <a:latin typeface="Calibri" charset="0"/>
              <a:cs typeface="Segoe UI" charset="0"/>
            </a:endParaRPr>
          </a:p>
        </p:txBody>
      </p:sp>
      <p:sp>
        <p:nvSpPr>
          <p:cNvPr id="111618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11619" name="Text Box 3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287A4-5D8E-8C4B-A201-C6C6F1836FCC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5EC42-CCDC-AC49-B626-86DC6C9BD6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2599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287A4-5D8E-8C4B-A201-C6C6F1836FCC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5EC42-CCDC-AC49-B626-86DC6C9BD6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5227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287A4-5D8E-8C4B-A201-C6C6F1836FCC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5EC42-CCDC-AC49-B626-86DC6C9BD6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3375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287A4-5D8E-8C4B-A201-C6C6F1836FCC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5EC42-CCDC-AC49-B626-86DC6C9BD6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1912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287A4-5D8E-8C4B-A201-C6C6F1836FCC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5EC42-CCDC-AC49-B626-86DC6C9BD6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6197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287A4-5D8E-8C4B-A201-C6C6F1836FCC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5EC42-CCDC-AC49-B626-86DC6C9BD6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8734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287A4-5D8E-8C4B-A201-C6C6F1836FCC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5EC42-CCDC-AC49-B626-86DC6C9BD6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1007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287A4-5D8E-8C4B-A201-C6C6F1836FCC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5EC42-CCDC-AC49-B626-86DC6C9BD6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6511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287A4-5D8E-8C4B-A201-C6C6F1836FCC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5EC42-CCDC-AC49-B626-86DC6C9BD6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5844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287A4-5D8E-8C4B-A201-C6C6F1836FCC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5EC42-CCDC-AC49-B626-86DC6C9BD6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3774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287A4-5D8E-8C4B-A201-C6C6F1836FCC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5EC42-CCDC-AC49-B626-86DC6C9BD6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8118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287A4-5D8E-8C4B-A201-C6C6F1836FCC}" type="datetimeFigureOut">
              <a:rPr lang="en-US" smtClean="0"/>
              <a:pPr/>
              <a:t>9/6/2023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5EC42-CCDC-AC49-B626-86DC6C9BD6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3530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10.bin"/><Relationship Id="rId4" Type="http://schemas.openxmlformats.org/officeDocument/2006/relationships/image" Target="../media/image4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11.bin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ΑΙΜΟΡΡΑΓΙΚΕΣ ΔΙΑΘΕΣΕΙΣ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Α. ΓΙΑΛΕΡΑΚΗ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4123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0" y="1535202"/>
            <a:ext cx="9142560" cy="514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87571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1"/>
          <p:cNvSpPr txBox="1">
            <a:spLocks noChangeArrowheads="1"/>
          </p:cNvSpPr>
          <p:nvPr/>
        </p:nvSpPr>
        <p:spPr bwMode="auto">
          <a:xfrm>
            <a:off x="5033963" y="2225675"/>
            <a:ext cx="4002087" cy="1941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>
              <a:buClr>
                <a:srgbClr val="FFFFFF"/>
              </a:buClr>
              <a:buFont typeface="Arial" charset="0"/>
              <a:buChar char="•"/>
            </a:pPr>
            <a:r>
              <a:rPr lang="en-US" sz="2400" dirty="0"/>
              <a:t> </a:t>
            </a:r>
            <a:r>
              <a:rPr lang="el-GR" sz="2400" dirty="0">
                <a:solidFill>
                  <a:srgbClr val="000000"/>
                </a:solidFill>
              </a:rPr>
              <a:t>ΠΟΛΛΑΠΛΑΣΙΑΣΜΟΣ: ενεργοποίηση αιμοπεταλίων και παραγόντων πήξης που απαιτούνται για τη μαζική παραγωγή </a:t>
            </a:r>
            <a:r>
              <a:rPr lang="el-GR" sz="2400" dirty="0" err="1">
                <a:solidFill>
                  <a:srgbClr val="000000"/>
                </a:solidFill>
              </a:rPr>
              <a:t>θρομβίνης</a:t>
            </a:r>
            <a:endParaRPr lang="el-GR" sz="2400" dirty="0">
              <a:solidFill>
                <a:srgbClr val="000000"/>
              </a:solidFill>
            </a:endParaRPr>
          </a:p>
        </p:txBody>
      </p:sp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5076825" y="4851400"/>
            <a:ext cx="4067175" cy="155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>
              <a:buClr>
                <a:srgbClr val="FFFFFF"/>
              </a:buClr>
              <a:buFont typeface="Arial" charset="0"/>
              <a:buChar char="•"/>
            </a:pPr>
            <a:r>
              <a:rPr lang="en-US" sz="2400" dirty="0"/>
              <a:t> </a:t>
            </a:r>
            <a:r>
              <a:rPr lang="el-GR" sz="2400" dirty="0">
                <a:solidFill>
                  <a:srgbClr val="000000"/>
                </a:solidFill>
              </a:rPr>
              <a:t>ΔΗΜΙΟΥΡΓΙΑ ΠΛΕΓΜΑΤΟΣ ΙΝΙΚΗΣ: κριτικό στάδιο για τη δημιουργία θρόμβου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5026025" y="908050"/>
            <a:ext cx="366077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>
              <a:buClr>
                <a:srgbClr val="FFFFFF"/>
              </a:buClr>
              <a:buFont typeface="Arial" charset="0"/>
              <a:buChar char="•"/>
            </a:pPr>
            <a:r>
              <a:rPr lang="en-US" sz="2400" dirty="0"/>
              <a:t> </a:t>
            </a:r>
            <a:r>
              <a:rPr lang="el-GR" sz="2400" dirty="0">
                <a:solidFill>
                  <a:srgbClr val="000000"/>
                </a:solidFill>
              </a:rPr>
              <a:t>ΕΡΕΘΙΣΜΑ: </a:t>
            </a:r>
            <a:r>
              <a:rPr lang="el-GR" sz="2400" dirty="0" err="1">
                <a:solidFill>
                  <a:srgbClr val="000000"/>
                </a:solidFill>
              </a:rPr>
              <a:t>ιστικός</a:t>
            </a:r>
            <a:r>
              <a:rPr lang="el-GR" sz="2400" dirty="0">
                <a:solidFill>
                  <a:srgbClr val="000000"/>
                </a:solidFill>
              </a:rPr>
              <a:t> παράγοντας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50" y="76200"/>
            <a:ext cx="4691063" cy="6592888"/>
          </a:xfrm>
          <a:prstGeom prst="rect">
            <a:avLst/>
          </a:prstGeom>
          <a:noFill/>
          <a:ln w="9360" cap="sq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785314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ΜΕΤΑΤΡΑΥΜΑΤΙΚΗ/ΑΥΤΟΜΑΤΗ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550" y="1600200"/>
            <a:ext cx="8443250" cy="4525963"/>
          </a:xfrm>
        </p:spPr>
        <p:txBody>
          <a:bodyPr>
            <a:normAutofit fontScale="92500" lnSpcReduction="20000"/>
          </a:bodyPr>
          <a:lstStyle/>
          <a:p>
            <a:r>
              <a:rPr lang="el-GR" dirty="0" smtClean="0"/>
              <a:t>Υποψία διαταραχής αιμοστατικού μηχανισμού σε περίπτωση </a:t>
            </a:r>
          </a:p>
          <a:p>
            <a:r>
              <a:rPr lang="el-GR" dirty="0" smtClean="0"/>
              <a:t>Αυτόματης αιμορραγίας </a:t>
            </a:r>
            <a:endParaRPr lang="el-GR" dirty="0"/>
          </a:p>
          <a:p>
            <a:r>
              <a:rPr lang="el-GR" dirty="0" smtClean="0"/>
              <a:t> μη ελεγχόμενης αιμορραγίας σε πολλαπλά σημεία</a:t>
            </a:r>
          </a:p>
          <a:p>
            <a:r>
              <a:rPr lang="el-GR" dirty="0" smtClean="0"/>
              <a:t>  καθυστερημένης αιμορραγίας (ώρες/ημέρες μετά τον τραυματισμό)</a:t>
            </a:r>
          </a:p>
          <a:p>
            <a:r>
              <a:rPr lang="el-GR" dirty="0" smtClean="0"/>
              <a:t>Αιμορραγίας σε αρθρώσεις/εν τω </a:t>
            </a:r>
            <a:r>
              <a:rPr lang="el-GR" dirty="0" err="1" smtClean="0"/>
              <a:t>βάθει</a:t>
            </a:r>
            <a:r>
              <a:rPr lang="el-GR" dirty="0" smtClean="0"/>
              <a:t> ιστούς</a:t>
            </a:r>
          </a:p>
          <a:p>
            <a:pPr algn="ctr"/>
            <a:r>
              <a:rPr lang="el-GR" b="1" dirty="0" smtClean="0">
                <a:solidFill>
                  <a:schemeClr val="accent2">
                    <a:lumMod val="75000"/>
                  </a:schemeClr>
                </a:solidFill>
              </a:rPr>
              <a:t>ΑΠΑΡΑΙΤΗ ΛΗΨΗ ΑΤΟΜΙΚΟΥ ΚΑΙ ΟΙΚΟΓΕΝΕΙΑΚΟΥ ΙΣΤΟΡΙΚΟΥ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770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7212"/>
            <a:ext cx="8229600" cy="1143000"/>
          </a:xfrm>
        </p:spPr>
        <p:txBody>
          <a:bodyPr/>
          <a:lstStyle/>
          <a:p>
            <a:r>
              <a:rPr lang="el-GR" dirty="0" smtClean="0"/>
              <a:t>ΣΥΓΓΕΝΕΙΣ/ΕΠΙΚΤΗΤΕΣ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29969127"/>
              </p:ext>
            </p:extLst>
          </p:nvPr>
        </p:nvGraphicFramePr>
        <p:xfrm>
          <a:off x="0" y="526143"/>
          <a:ext cx="9289694" cy="649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6563"/>
                <a:gridCol w="5583131"/>
              </a:tblGrid>
              <a:tr h="6317788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-</a:t>
                      </a:r>
                      <a:r>
                        <a:rPr lang="el-GR" sz="2800" dirty="0" smtClean="0"/>
                        <a:t>Αγγειακής</a:t>
                      </a:r>
                      <a:r>
                        <a:rPr lang="el-GR" sz="2800" baseline="0" dirty="0" smtClean="0"/>
                        <a:t> βάσης (</a:t>
                      </a:r>
                      <a:r>
                        <a:rPr lang="en-US" sz="2800" baseline="0" dirty="0" smtClean="0"/>
                        <a:t>Ehlers </a:t>
                      </a:r>
                      <a:r>
                        <a:rPr lang="en-US" sz="2800" baseline="0" dirty="0" err="1" smtClean="0"/>
                        <a:t>Danlos</a:t>
                      </a:r>
                      <a:r>
                        <a:rPr lang="en-US" sz="2800" baseline="0" dirty="0" smtClean="0"/>
                        <a:t>, </a:t>
                      </a:r>
                      <a:r>
                        <a:rPr lang="el-GR" sz="2800" baseline="0" dirty="0" smtClean="0"/>
                        <a:t>αιμορραγική </a:t>
                      </a:r>
                      <a:r>
                        <a:rPr lang="el-GR" sz="2800" baseline="0" dirty="0" err="1" smtClean="0"/>
                        <a:t>τηλεαγγειεκτασία</a:t>
                      </a:r>
                      <a:r>
                        <a:rPr lang="el-GR" sz="2800" baseline="0" dirty="0" smtClean="0"/>
                        <a:t>, ανεπαρκής οστεογένεση)</a:t>
                      </a:r>
                    </a:p>
                    <a:p>
                      <a:r>
                        <a:rPr lang="en-US" sz="2800" dirty="0" smtClean="0"/>
                        <a:t>-</a:t>
                      </a:r>
                      <a:r>
                        <a:rPr lang="el-GR" sz="2800" dirty="0" smtClean="0"/>
                        <a:t>Ανεπάρκεια </a:t>
                      </a:r>
                      <a:r>
                        <a:rPr lang="el-GR" sz="2800" dirty="0" err="1" smtClean="0"/>
                        <a:t>προπηκτικών</a:t>
                      </a:r>
                      <a:r>
                        <a:rPr lang="el-GR" sz="2800" dirty="0" smtClean="0"/>
                        <a:t> παραγόντων(</a:t>
                      </a:r>
                      <a:r>
                        <a:rPr lang="en-US" sz="2800" dirty="0" smtClean="0"/>
                        <a:t>FVII,</a:t>
                      </a:r>
                      <a:endParaRPr lang="el-GR" sz="2800" dirty="0" smtClean="0"/>
                    </a:p>
                    <a:p>
                      <a:r>
                        <a:rPr lang="en-US" sz="2800" dirty="0" smtClean="0"/>
                        <a:t>FVIII,FIX</a:t>
                      </a:r>
                      <a:r>
                        <a:rPr lang="el-GR" sz="2800" dirty="0" smtClean="0"/>
                        <a:t>, </a:t>
                      </a:r>
                      <a:r>
                        <a:rPr lang="en-US" sz="2800" dirty="0" smtClean="0"/>
                        <a:t>FXI,FXIII)</a:t>
                      </a:r>
                    </a:p>
                    <a:p>
                      <a:r>
                        <a:rPr lang="en-US" sz="2800" dirty="0" smtClean="0"/>
                        <a:t>-</a:t>
                      </a:r>
                      <a:r>
                        <a:rPr lang="el-GR" sz="2800" dirty="0" smtClean="0"/>
                        <a:t>Νόσος </a:t>
                      </a:r>
                      <a:r>
                        <a:rPr lang="en-US" sz="2800" dirty="0" err="1" smtClean="0"/>
                        <a:t>vWillebrand</a:t>
                      </a:r>
                      <a:endParaRPr lang="el-GR" sz="2800" dirty="0" smtClean="0"/>
                    </a:p>
                    <a:p>
                      <a:r>
                        <a:rPr lang="en-US" sz="2800" dirty="0" smtClean="0"/>
                        <a:t>-</a:t>
                      </a:r>
                      <a:r>
                        <a:rPr lang="el-GR" sz="2800" dirty="0" smtClean="0"/>
                        <a:t>Συγγενής </a:t>
                      </a:r>
                      <a:r>
                        <a:rPr lang="el-GR" sz="2800" dirty="0" err="1" smtClean="0"/>
                        <a:t>θρομβοπάθεια</a:t>
                      </a:r>
                      <a:endParaRPr lang="el-GR" sz="2800" dirty="0" smtClean="0"/>
                    </a:p>
                    <a:p>
                      <a:r>
                        <a:rPr lang="en-US" sz="2800" dirty="0" smtClean="0"/>
                        <a:t>-</a:t>
                      </a:r>
                      <a:r>
                        <a:rPr lang="el-GR" sz="2800" dirty="0" smtClean="0"/>
                        <a:t>Συγγενής </a:t>
                      </a:r>
                      <a:r>
                        <a:rPr lang="el-GR" sz="2800" dirty="0" err="1" smtClean="0"/>
                        <a:t>θρομβοπενία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800" dirty="0" smtClean="0"/>
                        <a:t>Αγγειακής βάσης (λήψη στεροειδών, ηλικία, λοιμώξεις, </a:t>
                      </a:r>
                      <a:r>
                        <a:rPr lang="el-GR" sz="2800" dirty="0" err="1" smtClean="0"/>
                        <a:t>κυτταρίτις</a:t>
                      </a:r>
                      <a:r>
                        <a:rPr lang="el-GR" sz="2800" dirty="0" smtClean="0"/>
                        <a:t>)</a:t>
                      </a:r>
                    </a:p>
                    <a:p>
                      <a:r>
                        <a:rPr lang="el-GR" sz="2800" dirty="0" smtClean="0"/>
                        <a:t>Ηπατική νόσος</a:t>
                      </a:r>
                    </a:p>
                    <a:p>
                      <a:endParaRPr lang="el-GR" sz="2800" dirty="0" smtClean="0"/>
                    </a:p>
                    <a:p>
                      <a:r>
                        <a:rPr lang="el-GR" sz="2800" dirty="0" smtClean="0"/>
                        <a:t>Ουραιμία</a:t>
                      </a:r>
                    </a:p>
                    <a:p>
                      <a:endParaRPr lang="el-GR" sz="2800" dirty="0" smtClean="0"/>
                    </a:p>
                    <a:p>
                      <a:r>
                        <a:rPr lang="el-GR" sz="2800" dirty="0" smtClean="0"/>
                        <a:t>Λήψη ασπιρίνης, αντιπηκτικών</a:t>
                      </a:r>
                    </a:p>
                    <a:p>
                      <a:endParaRPr lang="el-GR" sz="2800" dirty="0" smtClean="0"/>
                    </a:p>
                    <a:p>
                      <a:r>
                        <a:rPr lang="el-GR" sz="2800" dirty="0" err="1" smtClean="0"/>
                        <a:t>Επικτητη</a:t>
                      </a:r>
                      <a:r>
                        <a:rPr lang="el-GR" sz="2800" dirty="0" smtClean="0"/>
                        <a:t> </a:t>
                      </a:r>
                      <a:r>
                        <a:rPr lang="el-GR" sz="2800" dirty="0" err="1" smtClean="0"/>
                        <a:t>θρομβοπενία</a:t>
                      </a:r>
                      <a:r>
                        <a:rPr lang="el-GR" sz="2800" dirty="0" smtClean="0"/>
                        <a:t> (</a:t>
                      </a:r>
                      <a:r>
                        <a:rPr lang="en-US" sz="2800" dirty="0" smtClean="0"/>
                        <a:t>HIT, DIC, TTP, </a:t>
                      </a:r>
                      <a:r>
                        <a:rPr lang="el-GR" sz="2800" dirty="0" smtClean="0"/>
                        <a:t>φάρμακα, χειρουργείο</a:t>
                      </a:r>
                      <a:r>
                        <a:rPr lang="en-US" sz="2800" dirty="0" smtClean="0"/>
                        <a:t>,</a:t>
                      </a:r>
                      <a:r>
                        <a:rPr lang="el-GR" sz="2800" dirty="0" smtClean="0"/>
                        <a:t>κύηση)</a:t>
                      </a:r>
                    </a:p>
                    <a:p>
                      <a:endParaRPr lang="el-GR" sz="2800" dirty="0" smtClean="0"/>
                    </a:p>
                    <a:p>
                      <a:r>
                        <a:rPr lang="el-GR" sz="2800" dirty="0" smtClean="0"/>
                        <a:t>Αιματολογική κακοήθεια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27344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 Box 1"/>
          <p:cNvSpPr txBox="1">
            <a:spLocks noChangeArrowheads="1"/>
          </p:cNvSpPr>
          <p:nvPr/>
        </p:nvSpPr>
        <p:spPr bwMode="auto">
          <a:xfrm>
            <a:off x="0" y="-285750"/>
            <a:ext cx="91440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l-GR" sz="36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</a:rPr>
              <a:t>ΕΠΙΚΤΗΤΗ ΑΙΜΟΡΡΑΓΙΚΗ ΔΙΑΘΕΣΗ</a:t>
            </a:r>
          </a:p>
        </p:txBody>
      </p:sp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0" y="857250"/>
            <a:ext cx="9144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38138" indent="-333375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>
              <a:spcBef>
                <a:spcPts val="700"/>
              </a:spcBef>
              <a:buClrTx/>
              <a:buFontTx/>
              <a:buNone/>
            </a:pPr>
            <a:endParaRPr lang="el-GR" sz="2800" b="1" dirty="0">
              <a:effectLst>
                <a:outerShdw blurRad="38100" dist="38100" dir="2700000" algn="tl">
                  <a:srgbClr val="DDDDDD"/>
                </a:outerShdw>
              </a:effectLst>
              <a:latin typeface="Tahoma" charset="0"/>
            </a:endParaRPr>
          </a:p>
          <a:p>
            <a:pPr marL="452437" lvl="1" indent="-328613">
              <a:spcBef>
                <a:spcPts val="700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8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Ανασταλτές έναντι </a:t>
            </a:r>
            <a:r>
              <a:rPr lang="el-GR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προπηκτικών</a:t>
            </a:r>
            <a:r>
              <a:rPr lang="el-GR" sz="28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 παραγόντων</a:t>
            </a:r>
          </a:p>
          <a:p>
            <a:pPr>
              <a:spcBef>
                <a:spcPts val="700"/>
              </a:spcBef>
              <a:buClrTx/>
              <a:buFontTx/>
              <a:buNone/>
            </a:pPr>
            <a:endParaRPr lang="el-GR" sz="2800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+mn-lt"/>
            </a:endParaRPr>
          </a:p>
          <a:p>
            <a:pPr marL="333375" indent="-328613">
              <a:spcBef>
                <a:spcPts val="700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8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Ουραιμία (διαταραχή συσσώρευσης </a:t>
            </a:r>
            <a:r>
              <a:rPr lang="el-GR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αιμοπ</a:t>
            </a:r>
            <a:r>
              <a:rPr lang="el-GR" sz="28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.</a:t>
            </a:r>
            <a:r>
              <a:rPr lang="el-GR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)</a:t>
            </a:r>
          </a:p>
          <a:p>
            <a:pPr marL="333375" indent="-328613">
              <a:spcBef>
                <a:spcPts val="700"/>
              </a:spcBef>
              <a:buClr>
                <a:srgbClr val="00CCFF"/>
              </a:buClr>
              <a:buFont typeface="Wingdings" charset="0"/>
              <a:buChar char=""/>
            </a:pPr>
            <a:endParaRPr lang="el-GR" sz="2800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+mn-lt"/>
            </a:endParaRPr>
          </a:p>
          <a:p>
            <a:pPr marL="333375" indent="-328613">
              <a:spcBef>
                <a:spcPts val="700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8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Ανεπαρκής ανάπτυξη χλωρίδας εντέρου-νεογνά, αντιβιοτικά  </a:t>
            </a:r>
          </a:p>
          <a:p>
            <a:pPr>
              <a:spcBef>
                <a:spcPts val="700"/>
              </a:spcBef>
              <a:buClrTx/>
              <a:buFontTx/>
              <a:buNone/>
            </a:pPr>
            <a:endParaRPr lang="el-GR" sz="2800" b="1" dirty="0">
              <a:effectLst>
                <a:outerShdw blurRad="38100" dist="38100" dir="2700000" algn="tl">
                  <a:srgbClr val="DDDDDD"/>
                </a:outerShdw>
              </a:effectLst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92793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ΣΥΓΓΕΝΗΣ ΑΙΜΟΡΡΑΓΙΚΗ ΔΙΑΘΕΣΗ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l-GR" dirty="0" smtClean="0"/>
              <a:t>ΑΣΘΕΝΕΙΣ ΜΕ ΣΥΓΓΕΝΗ ΑΙΜΟΡΡΑΓΙΚΗ ΔΙΑΘΕΣΗ ΠΑΡΑΠΕΜΠΟΝΤΑΙ ΣΕ ΚΕΝΤΡΑ ΑΝΑΦΟΡΑΣ </a:t>
            </a:r>
          </a:p>
          <a:p>
            <a:r>
              <a:rPr lang="el-GR" dirty="0" smtClean="0"/>
              <a:t>ΕΙΝΑΙ ΕΦΟΔΙΑΣΜΕΝΟΙ ΜΕ ΤΑΥΤΟΤΗΤΑ ΠΟΥ ΠΕΡΙΓΡΑΦΕΙ ΤΟΣΟ ΤΑ ΧΑΡΑΚΤΗΡΙΣΤΙΚΑ ΤΗΣ ΝΟΣΟΥ ΟΣΟ ΚΑΙ ΤΟ ΚΕΝΤΡΟ ΠΟΥ ΠΑΡΑΚΟΛΟΥΘΟΥΝΤΑΙ</a:t>
            </a:r>
          </a:p>
          <a:p>
            <a:r>
              <a:rPr lang="el-GR" dirty="0" smtClean="0"/>
              <a:t>ΣΥΝΗΘΩΣ ΕΙΝΑΙ ΕΦΟΔΙΑΣΜΕΝΟΙ ΜΕ ΠΑΡΑΓΟΝΤΕΣ ΥΠΟΚΑΤΑΣΤΑΣΗΣ ΚΑΙ ΕΚΠΑΙΔΕΥΜΕΝΟΙ ΓΙΑ ΤΗΝ ΧΟΡΗΓΗΣΗ ΤΟΥΣ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42046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ΕΡΓΑΣΤΗΡΙΑΚΟΣ ΕΛΕΓΧΟΣ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171" y="1417638"/>
            <a:ext cx="8872181" cy="4844581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 smtClean="0">
                <a:solidFill>
                  <a:srgbClr val="953735"/>
                </a:solidFill>
              </a:rPr>
              <a:t>Hct</a:t>
            </a:r>
            <a:r>
              <a:rPr lang="en-US" dirty="0" smtClean="0">
                <a:solidFill>
                  <a:srgbClr val="953735"/>
                </a:solidFill>
              </a:rPr>
              <a:t>:</a:t>
            </a:r>
            <a:r>
              <a:rPr lang="el-GR" dirty="0" smtClean="0">
                <a:solidFill>
                  <a:srgbClr val="953735"/>
                </a:solidFill>
              </a:rPr>
              <a:t> </a:t>
            </a:r>
            <a:r>
              <a:rPr lang="el-GR" dirty="0" smtClean="0"/>
              <a:t>δεν αποτελεί ευαίσθητο δείκτη λόγω </a:t>
            </a:r>
            <a:r>
              <a:rPr lang="el-GR" dirty="0" err="1" smtClean="0"/>
              <a:t>αιμοαραίωσης</a:t>
            </a:r>
            <a:endParaRPr lang="en-US" dirty="0" smtClean="0"/>
          </a:p>
          <a:p>
            <a:r>
              <a:rPr lang="en-US" dirty="0" err="1" smtClean="0">
                <a:solidFill>
                  <a:srgbClr val="953735"/>
                </a:solidFill>
              </a:rPr>
              <a:t>Plts</a:t>
            </a:r>
            <a:r>
              <a:rPr lang="en-US" dirty="0" smtClean="0">
                <a:solidFill>
                  <a:srgbClr val="953735"/>
                </a:solidFill>
              </a:rPr>
              <a:t>:</a:t>
            </a:r>
            <a:r>
              <a:rPr lang="el-GR" dirty="0" smtClean="0">
                <a:solidFill>
                  <a:srgbClr val="953735"/>
                </a:solidFill>
              </a:rPr>
              <a:t> </a:t>
            </a:r>
            <a:r>
              <a:rPr lang="el-GR" dirty="0" smtClean="0"/>
              <a:t>&lt;100,000/μ</a:t>
            </a:r>
            <a:r>
              <a:rPr lang="en-US" dirty="0" smtClean="0"/>
              <a:t>l,</a:t>
            </a:r>
            <a:r>
              <a:rPr lang="el-GR" dirty="0" err="1" smtClean="0"/>
              <a:t>θρομβοπενία</a:t>
            </a:r>
            <a:r>
              <a:rPr lang="el-GR" dirty="0" smtClean="0"/>
              <a:t> , &lt;</a:t>
            </a:r>
            <a:r>
              <a:rPr lang="el-GR" dirty="0"/>
              <a:t>2</a:t>
            </a:r>
            <a:r>
              <a:rPr lang="el-GR" dirty="0" smtClean="0"/>
              <a:t>0,000</a:t>
            </a:r>
            <a:r>
              <a:rPr lang="el-GR" dirty="0"/>
              <a:t>/</a:t>
            </a:r>
            <a:r>
              <a:rPr lang="el-GR" dirty="0" smtClean="0"/>
              <a:t>μ</a:t>
            </a:r>
            <a:r>
              <a:rPr lang="en-US" dirty="0" smtClean="0"/>
              <a:t>l</a:t>
            </a:r>
            <a:r>
              <a:rPr lang="el-GR" dirty="0" smtClean="0"/>
              <a:t> κίνδυνος αυτόματης αιμορραγίας, δοκιμασίες λειτουργικότητας επί λήψης ασπιρίνης, </a:t>
            </a:r>
            <a:r>
              <a:rPr lang="el-GR" dirty="0" err="1" smtClean="0"/>
              <a:t>κλοπιδογρέλης</a:t>
            </a:r>
            <a:r>
              <a:rPr lang="el-GR" dirty="0" smtClean="0"/>
              <a:t> ,ανασταλτών </a:t>
            </a:r>
            <a:r>
              <a:rPr lang="en-US" dirty="0" err="1" smtClean="0"/>
              <a:t>GPIIb</a:t>
            </a:r>
            <a:r>
              <a:rPr lang="en-US" dirty="0" smtClean="0"/>
              <a:t>/</a:t>
            </a:r>
            <a:r>
              <a:rPr lang="en-US" dirty="0" err="1" smtClean="0"/>
              <a:t>IIIa</a:t>
            </a:r>
            <a:endParaRPr lang="en-US" dirty="0" smtClean="0"/>
          </a:p>
          <a:p>
            <a:r>
              <a:rPr lang="en-US" dirty="0" smtClean="0">
                <a:solidFill>
                  <a:srgbClr val="953735"/>
                </a:solidFill>
              </a:rPr>
              <a:t>INR:</a:t>
            </a:r>
            <a:r>
              <a:rPr lang="el-GR" dirty="0" smtClean="0"/>
              <a:t>λήψη </a:t>
            </a:r>
            <a:r>
              <a:rPr lang="el-GR" dirty="0" err="1" smtClean="0"/>
              <a:t>κουμαρινικών</a:t>
            </a:r>
            <a:r>
              <a:rPr lang="el-GR" dirty="0" smtClean="0"/>
              <a:t>, ηπατική ανεπάρκεια,</a:t>
            </a:r>
            <a:r>
              <a:rPr lang="en-US" dirty="0" smtClean="0"/>
              <a:t> </a:t>
            </a:r>
            <a:r>
              <a:rPr lang="el-GR" dirty="0" smtClean="0"/>
              <a:t>ανεπάρκεια</a:t>
            </a:r>
            <a:r>
              <a:rPr lang="en-US" dirty="0"/>
              <a:t> </a:t>
            </a:r>
            <a:r>
              <a:rPr lang="en-US" dirty="0" smtClean="0"/>
              <a:t>FVII </a:t>
            </a:r>
            <a:r>
              <a:rPr lang="el-GR" dirty="0" smtClean="0"/>
              <a:t>και παραγόντων κοινής οδού</a:t>
            </a:r>
            <a:r>
              <a:rPr lang="en-US" dirty="0" smtClean="0"/>
              <a:t>,DIC</a:t>
            </a:r>
          </a:p>
          <a:p>
            <a:r>
              <a:rPr lang="en-US" dirty="0" smtClean="0">
                <a:solidFill>
                  <a:srgbClr val="953735"/>
                </a:solidFill>
              </a:rPr>
              <a:t>APTT:</a:t>
            </a:r>
            <a:r>
              <a:rPr lang="el-GR" dirty="0" smtClean="0"/>
              <a:t>ανεπάρκεια παραγόντων ενδογενούς και κοινής οδού, χορήγηση μη </a:t>
            </a:r>
            <a:r>
              <a:rPr lang="el-GR" dirty="0" err="1" smtClean="0"/>
              <a:t>κλασματοποιημένης</a:t>
            </a:r>
            <a:r>
              <a:rPr lang="el-GR" dirty="0" smtClean="0"/>
              <a:t> </a:t>
            </a:r>
            <a:r>
              <a:rPr lang="el-GR" dirty="0" err="1" smtClean="0"/>
              <a:t>ηπαρίης</a:t>
            </a:r>
            <a:r>
              <a:rPr lang="el-GR" dirty="0" smtClean="0"/>
              <a:t>, </a:t>
            </a:r>
            <a:endParaRPr lang="en-US" dirty="0" smtClean="0"/>
          </a:p>
          <a:p>
            <a:r>
              <a:rPr lang="en-US" dirty="0" err="1" smtClean="0">
                <a:solidFill>
                  <a:srgbClr val="953735"/>
                </a:solidFill>
              </a:rPr>
              <a:t>antiXa</a:t>
            </a:r>
            <a:r>
              <a:rPr lang="en-US" dirty="0" smtClean="0"/>
              <a:t>:</a:t>
            </a:r>
            <a:r>
              <a:rPr lang="el-GR" dirty="0" smtClean="0"/>
              <a:t>αποτελεσματικότητα </a:t>
            </a:r>
            <a:r>
              <a:rPr lang="el-GR" dirty="0" err="1" smtClean="0"/>
              <a:t>κλασματοποιημένης</a:t>
            </a:r>
            <a:r>
              <a:rPr lang="el-GR" dirty="0" smtClean="0"/>
              <a:t> </a:t>
            </a:r>
            <a:r>
              <a:rPr lang="el-GR" dirty="0" err="1" smtClean="0"/>
              <a:t>ηπαρίνης</a:t>
            </a:r>
            <a:r>
              <a:rPr lang="el-GR" dirty="0"/>
              <a:t> </a:t>
            </a:r>
            <a:r>
              <a:rPr lang="el-GR" dirty="0" smtClean="0"/>
              <a:t>και άμεσων αναστολέων Χ</a:t>
            </a:r>
            <a:r>
              <a:rPr lang="en-US" dirty="0" smtClean="0"/>
              <a:t>a, </a:t>
            </a:r>
          </a:p>
          <a:p>
            <a:r>
              <a:rPr lang="en-US" dirty="0" err="1" smtClean="0">
                <a:solidFill>
                  <a:srgbClr val="953735"/>
                </a:solidFill>
              </a:rPr>
              <a:t>dTT</a:t>
            </a:r>
            <a:r>
              <a:rPr lang="en-US" dirty="0" smtClean="0">
                <a:solidFill>
                  <a:srgbClr val="953735"/>
                </a:solidFill>
              </a:rPr>
              <a:t>;</a:t>
            </a:r>
            <a:r>
              <a:rPr lang="el-GR" dirty="0" smtClean="0"/>
              <a:t>αποτελεσματικότητα άμεσων αναστολέων </a:t>
            </a:r>
            <a:r>
              <a:rPr lang="el-GR" dirty="0" err="1" smtClean="0"/>
              <a:t>θρομβίνης</a:t>
            </a:r>
            <a:endParaRPr lang="en-US" dirty="0" smtClean="0"/>
          </a:p>
          <a:p>
            <a:r>
              <a:rPr lang="en-US" dirty="0" smtClean="0">
                <a:solidFill>
                  <a:srgbClr val="953735"/>
                </a:solidFill>
              </a:rPr>
              <a:t>F?:</a:t>
            </a:r>
            <a:r>
              <a:rPr lang="el-GR" dirty="0" smtClean="0"/>
              <a:t>προσδιορισμός επί μέρους παραγόντων πήξης</a:t>
            </a:r>
            <a:r>
              <a:rPr lang="en-US" dirty="0" smtClean="0"/>
              <a:t> </a:t>
            </a:r>
            <a:endParaRPr lang="el-GR" dirty="0" smtClean="0"/>
          </a:p>
          <a:p>
            <a:r>
              <a:rPr lang="en-US" dirty="0" smtClean="0">
                <a:solidFill>
                  <a:srgbClr val="953735"/>
                </a:solidFill>
              </a:rPr>
              <a:t>V </a:t>
            </a:r>
            <a:r>
              <a:rPr lang="en-US" dirty="0" err="1" smtClean="0">
                <a:solidFill>
                  <a:srgbClr val="953735"/>
                </a:solidFill>
              </a:rPr>
              <a:t>Willebrand</a:t>
            </a:r>
            <a:r>
              <a:rPr lang="en-US" dirty="0" smtClean="0">
                <a:solidFill>
                  <a:srgbClr val="953735"/>
                </a:solidFill>
              </a:rPr>
              <a:t> profile</a:t>
            </a:r>
            <a:endParaRPr lang="en-US" dirty="0">
              <a:solidFill>
                <a:srgbClr val="95373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3041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0" y="381001"/>
            <a:ext cx="9143999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9991" tIns="46795" rIns="89991" bIns="46795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l-GR" sz="4400" b="0" dirty="0" smtClean="0">
                <a:solidFill>
                  <a:srgbClr val="000000"/>
                </a:solidFill>
                <a:latin typeface="+mn-lt"/>
              </a:rPr>
              <a:t>ΕΡΓΑΣΤΗΡΙΑΚΟΣ ΕΛΕΓΧΟΣ </a:t>
            </a:r>
            <a:r>
              <a:rPr lang="en-US" sz="4400" b="0" dirty="0" smtClean="0">
                <a:solidFill>
                  <a:srgbClr val="000000"/>
                </a:solidFill>
                <a:latin typeface="+mn-lt"/>
              </a:rPr>
              <a:t>v </a:t>
            </a:r>
            <a:r>
              <a:rPr lang="en-US" sz="4400" b="0" dirty="0" err="1" smtClean="0">
                <a:solidFill>
                  <a:srgbClr val="000000"/>
                </a:solidFill>
                <a:latin typeface="+mn-lt"/>
              </a:rPr>
              <a:t>Willebrand</a:t>
            </a:r>
            <a:endParaRPr lang="el-GR" sz="4400" b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9991" tIns="46795" rIns="89991" bIns="46795"/>
          <a:lstStyle>
            <a:lvl1pPr marL="338138" indent="-33813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>
              <a:spcBef>
                <a:spcPts val="800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3200" b="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Χρόνος ροής , </a:t>
            </a:r>
            <a:r>
              <a:rPr lang="en-US" sz="3200" b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aPTT</a:t>
            </a:r>
            <a:endParaRPr lang="en-US" sz="3200" b="0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spcBef>
                <a:spcPts val="800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n-US" sz="3200" b="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VWF Ag</a:t>
            </a:r>
          </a:p>
          <a:p>
            <a:pPr>
              <a:spcBef>
                <a:spcPts val="800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n-US" sz="3200" b="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VIII:C</a:t>
            </a:r>
          </a:p>
          <a:p>
            <a:pPr>
              <a:spcBef>
                <a:spcPts val="800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n-US" sz="3200" b="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VWF</a:t>
            </a:r>
            <a:r>
              <a:rPr lang="el-GR" sz="3200" b="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πολυμερή</a:t>
            </a:r>
          </a:p>
          <a:p>
            <a:pPr>
              <a:spcBef>
                <a:spcPts val="800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3200" b="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Συσσώρευση ΑΜΠ με                    </a:t>
            </a:r>
            <a:r>
              <a:rPr lang="el-GR" sz="3200" b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ριστοσετίνη</a:t>
            </a:r>
            <a:endParaRPr lang="el-GR" sz="3200" b="0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57876" y="1500189"/>
            <a:ext cx="3286125" cy="242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99039" y="4071939"/>
            <a:ext cx="4187825" cy="278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331543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ΕΠΙΚΤΗΤΗ ΑΙΜΟΡΡΑΓΙΚΗ ΔΙΑΘΕΣΗ ΥΠΟΘΕΡΜΙΑ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Ανεξάρτητος παράγοντας αιμορραγικής διάθεσης </a:t>
            </a:r>
          </a:p>
          <a:p>
            <a:r>
              <a:rPr lang="el-GR" dirty="0" smtClean="0"/>
              <a:t>Δεν αναγνωρίζεται από συμβατικές δοκιμασίες και μπορεί να οδηγήσει σε σοβαρή αιμορραγία (αντίστοιχη με </a:t>
            </a:r>
            <a:r>
              <a:rPr lang="el-GR" dirty="0" err="1" smtClean="0"/>
              <a:t>βαρειά</a:t>
            </a:r>
            <a:r>
              <a:rPr lang="el-GR" dirty="0" smtClean="0"/>
              <a:t> αιμορροφιλία)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8569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0" y="1535202"/>
            <a:ext cx="9142560" cy="514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417481"/>
            <a:ext cx="857644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dirty="0" smtClean="0"/>
              <a:t>ΑΙΜΟΡΡΑΓΙΚΕΣ ΔΙΑΤΑΡΑΧΕΣ -  ΠΑΘΟΦΥΣΙΟΛΟΓΙΑ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40421940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ΚΛΙΝΙΚΕΣ ΕΚΔΗΛΩΣΕΙΣ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946" y="1600200"/>
            <a:ext cx="8883054" cy="5257800"/>
          </a:xfrm>
        </p:spPr>
        <p:txBody>
          <a:bodyPr>
            <a:normAutofit fontScale="77500" lnSpcReduction="20000"/>
          </a:bodyPr>
          <a:lstStyle/>
          <a:p>
            <a:pPr marL="0" indent="0">
              <a:spcBef>
                <a:spcPts val="363"/>
              </a:spcBef>
              <a:buClr>
                <a:srgbClr val="00CCFF"/>
              </a:buClr>
              <a:buNone/>
            </a:pPr>
            <a:r>
              <a:rPr lang="el-GR" dirty="0" smtClean="0"/>
              <a:t>   ΑΓΓΕΙΑΚΕΣ ΒΛΑΒΕΣ</a:t>
            </a:r>
            <a:r>
              <a:rPr lang="en-US" dirty="0" smtClean="0"/>
              <a:t>:</a:t>
            </a:r>
            <a:r>
              <a:rPr lang="el-GR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Επίσταξη-αιμορραγία , θετικό ιστορικό</a:t>
            </a:r>
          </a:p>
          <a:p>
            <a:pPr marL="0" indent="0">
              <a:spcBef>
                <a:spcPts val="363"/>
              </a:spcBef>
              <a:buClr>
                <a:srgbClr val="00CCFF"/>
              </a:buClr>
              <a:buNone/>
            </a:pPr>
            <a:r>
              <a:rPr lang="el-GR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  </a:t>
            </a:r>
            <a:r>
              <a:rPr lang="el-GR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Ουλοραγίες,Αιματουρία</a:t>
            </a:r>
            <a:r>
              <a:rPr lang="el-GR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, αιμόπτυση, </a:t>
            </a:r>
            <a:r>
              <a:rPr lang="el-GR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,</a:t>
            </a:r>
            <a:r>
              <a:rPr lang="el-GR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αιματέμεση,μηνοραγία</a:t>
            </a:r>
            <a:endParaRPr lang="el-GR" dirty="0" smtClean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marL="0" indent="0">
              <a:spcBef>
                <a:spcPts val="363"/>
              </a:spcBef>
              <a:buClr>
                <a:srgbClr val="00CCFF"/>
              </a:buClr>
              <a:buNone/>
            </a:pPr>
            <a:endParaRPr lang="en-US" dirty="0" smtClean="0"/>
          </a:p>
          <a:p>
            <a:r>
              <a:rPr lang="el-GR" dirty="0" smtClean="0"/>
              <a:t>ΔΙΑΤΑΡΑΧΕΣ ΑΙΜΟΠΕΤΑΛΙΩΝ</a:t>
            </a:r>
            <a:r>
              <a:rPr lang="en-US" dirty="0" smtClean="0"/>
              <a:t>:</a:t>
            </a:r>
            <a:r>
              <a:rPr lang="el-GR" dirty="0" smtClean="0"/>
              <a:t>αιμορραγία από </a:t>
            </a:r>
            <a:r>
              <a:rPr lang="el-GR" dirty="0" err="1" smtClean="0"/>
              <a:t>βλενογόνους</a:t>
            </a:r>
            <a:r>
              <a:rPr lang="el-GR" dirty="0" smtClean="0"/>
              <a:t>, επίσταξη, ρινορραγία, </a:t>
            </a:r>
            <a:r>
              <a:rPr lang="el-GR" dirty="0" err="1" smtClean="0"/>
              <a:t>πετέχειες</a:t>
            </a:r>
            <a:r>
              <a:rPr lang="el-GR" dirty="0" smtClean="0"/>
              <a:t>, μώλωπες, μητρορραγία, γαστρεντερικό, ουροποιητικό.. Ο αριθμός </a:t>
            </a:r>
            <a:r>
              <a:rPr lang="el-GR" dirty="0" err="1" smtClean="0"/>
              <a:t>αιμοπ</a:t>
            </a:r>
            <a:r>
              <a:rPr lang="el-GR" dirty="0" smtClean="0"/>
              <a:t> μπορεί να είναι φυσιολογικός ή μειωμένος (ποσοτικές/ποιοτικές βλάβες)</a:t>
            </a:r>
          </a:p>
          <a:p>
            <a:endParaRPr lang="el-GR" dirty="0" smtClean="0"/>
          </a:p>
          <a:p>
            <a:r>
              <a:rPr lang="el-GR" dirty="0" smtClean="0"/>
              <a:t>ΔΙΑΤΑΡΑΧΕΣ ΠΑΡΑΓΟΝΤΩΝ ΠΗΞΗΣ</a:t>
            </a:r>
            <a:r>
              <a:rPr lang="en-US" dirty="0" smtClean="0"/>
              <a:t>:</a:t>
            </a:r>
            <a:r>
              <a:rPr lang="el-GR" dirty="0" smtClean="0"/>
              <a:t> αυτόματη αιμορραγία σε νεαρή ηλικία, περιτομή, αρθρώσεις, </a:t>
            </a:r>
            <a:r>
              <a:rPr lang="el-GR" dirty="0" err="1" smtClean="0"/>
              <a:t>λαγονοψωίτη</a:t>
            </a:r>
            <a:r>
              <a:rPr lang="el-GR" dirty="0" smtClean="0"/>
              <a:t>, καθυστερημένη μετατραυματική αιμορραγία</a:t>
            </a:r>
            <a:r>
              <a:rPr lang="en-US" dirty="0" smtClean="0"/>
              <a:t>, </a:t>
            </a:r>
            <a:r>
              <a:rPr lang="el-GR" dirty="0" smtClean="0"/>
              <a:t>εγκεφαλική αιμορραγία</a:t>
            </a:r>
            <a:r>
              <a:rPr lang="en-US" dirty="0" smtClean="0"/>
              <a:t> </a:t>
            </a:r>
            <a:endParaRPr lang="el-GR" dirty="0" smtClean="0"/>
          </a:p>
          <a:p>
            <a:pPr marL="0" indent="0">
              <a:buNone/>
            </a:pPr>
            <a:endParaRPr lang="el-GR" dirty="0" smtClean="0"/>
          </a:p>
          <a:p>
            <a:r>
              <a:rPr lang="el-GR" dirty="0" smtClean="0"/>
              <a:t>ΔΙΑΧΥΤΗ ΕΝΔΑΓΓΕΙΑΚΗ ΠΗΞΗ</a:t>
            </a:r>
            <a:r>
              <a:rPr lang="en-US" dirty="0" smtClean="0"/>
              <a:t>:</a:t>
            </a:r>
            <a:r>
              <a:rPr lang="el-GR" dirty="0" smtClean="0"/>
              <a:t>γενικευμένη αιμορραγία από </a:t>
            </a:r>
            <a:r>
              <a:rPr lang="el-GR" dirty="0" err="1" smtClean="0"/>
              <a:t>βλενογόνους</a:t>
            </a:r>
            <a:r>
              <a:rPr lang="el-GR" dirty="0" smtClean="0"/>
              <a:t> και εν</a:t>
            </a:r>
            <a:r>
              <a:rPr lang="en-US" dirty="0" smtClean="0"/>
              <a:t> </a:t>
            </a:r>
            <a:r>
              <a:rPr lang="el-GR" dirty="0" smtClean="0"/>
              <a:t>τω </a:t>
            </a:r>
            <a:r>
              <a:rPr lang="el-GR" dirty="0" err="1" smtClean="0"/>
              <a:t>βάθει</a:t>
            </a:r>
            <a:r>
              <a:rPr lang="el-GR" dirty="0" smtClean="0"/>
              <a:t> ιστούς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95202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1"/>
          <p:cNvSpPr txBox="1">
            <a:spLocks noChangeArrowheads="1"/>
          </p:cNvSpPr>
          <p:nvPr/>
        </p:nvSpPr>
        <p:spPr bwMode="auto">
          <a:xfrm>
            <a:off x="0" y="228600"/>
            <a:ext cx="5867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l-GR" sz="28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ΚΛΙΝΙΚΕΣ ΕΚΔΗΛΩΣΕΙΣ ΔΙΑΤΑΡΑΧΩΝ ΠΡΩΤΟΓΕΝΟΥΣ ΑΙΜΟΣΤΑΣΗΣ</a:t>
            </a:r>
          </a:p>
          <a:p>
            <a:pPr algn="ctr">
              <a:buClrTx/>
              <a:buFontTx/>
              <a:buNone/>
            </a:pPr>
            <a:r>
              <a:rPr lang="el-GR" sz="28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ΑΓΓΕΙΟ-ΑΙΜΟΠΕΤΑΛΙΟ</a:t>
            </a:r>
          </a:p>
        </p:txBody>
      </p:sp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34963" indent="-334963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 marL="735013" indent="-277813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lnSpc>
                <a:spcPct val="80000"/>
              </a:lnSpc>
              <a:spcBef>
                <a:spcPts val="600"/>
              </a:spcBef>
              <a:buClr>
                <a:srgbClr val="1E1C11"/>
              </a:buClr>
              <a:buFont typeface="Arial" charset="0"/>
              <a:buChar char="•"/>
            </a:pPr>
            <a:r>
              <a:rPr lang="el-GR" sz="2400" dirty="0" err="1">
                <a:solidFill>
                  <a:srgbClr val="1E1C11"/>
                </a:solidFill>
                <a:latin typeface="Calibri" charset="0"/>
              </a:rPr>
              <a:t>Πετέχειες</a:t>
            </a:r>
            <a:endParaRPr lang="el-GR" sz="2400" dirty="0">
              <a:solidFill>
                <a:srgbClr val="1E1C11"/>
              </a:solidFill>
              <a:latin typeface="Calibri" charset="0"/>
            </a:endParaRPr>
          </a:p>
          <a:p>
            <a:pPr marL="339725">
              <a:lnSpc>
                <a:spcPct val="80000"/>
              </a:lnSpc>
              <a:spcBef>
                <a:spcPts val="600"/>
              </a:spcBef>
              <a:buClrTx/>
              <a:buFontTx/>
              <a:buNone/>
            </a:pPr>
            <a:endParaRPr lang="el-GR" sz="2400" dirty="0">
              <a:solidFill>
                <a:srgbClr val="1E1C11"/>
              </a:solidFill>
              <a:latin typeface="Calibri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buClr>
                <a:srgbClr val="1E1C11"/>
              </a:buClr>
              <a:buFont typeface="Arial" charset="0"/>
              <a:buChar char="•"/>
            </a:pPr>
            <a:r>
              <a:rPr lang="el-GR" sz="2400" dirty="0">
                <a:solidFill>
                  <a:srgbClr val="1E1C11"/>
                </a:solidFill>
                <a:latin typeface="Calibri" charset="0"/>
              </a:rPr>
              <a:t>Εκχυμώσεις</a:t>
            </a:r>
          </a:p>
          <a:p>
            <a:pPr marL="339725">
              <a:lnSpc>
                <a:spcPct val="80000"/>
              </a:lnSpc>
              <a:spcBef>
                <a:spcPts val="600"/>
              </a:spcBef>
              <a:buClrTx/>
              <a:buFontTx/>
              <a:buNone/>
            </a:pPr>
            <a:endParaRPr lang="el-GR" sz="2400" dirty="0">
              <a:solidFill>
                <a:srgbClr val="1E1C11"/>
              </a:solidFill>
              <a:latin typeface="Calibri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buClr>
                <a:srgbClr val="1E1C11"/>
              </a:buClr>
              <a:buFont typeface="Arial" charset="0"/>
              <a:buChar char="•"/>
            </a:pPr>
            <a:r>
              <a:rPr lang="el-GR" sz="2400" dirty="0">
                <a:solidFill>
                  <a:srgbClr val="1E1C11"/>
                </a:solidFill>
                <a:latin typeface="Calibri" charset="0"/>
              </a:rPr>
              <a:t>Αιμορραγίες βλεννογόνων 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buClr>
                <a:srgbClr val="1E1C11"/>
              </a:buClr>
              <a:buFont typeface="Arial" charset="0"/>
              <a:buChar char="–"/>
            </a:pPr>
            <a:r>
              <a:rPr lang="el-GR" sz="2400" dirty="0">
                <a:solidFill>
                  <a:srgbClr val="1E1C11"/>
                </a:solidFill>
                <a:latin typeface="Calibri" charset="0"/>
              </a:rPr>
              <a:t>Ρινορραγίες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buClr>
                <a:srgbClr val="1E1C11"/>
              </a:buClr>
              <a:buFont typeface="Arial" charset="0"/>
              <a:buChar char="–"/>
            </a:pPr>
            <a:r>
              <a:rPr lang="el-GR" sz="2400" dirty="0" err="1">
                <a:solidFill>
                  <a:srgbClr val="1E1C11"/>
                </a:solidFill>
                <a:latin typeface="Calibri" charset="0"/>
              </a:rPr>
              <a:t>Ουλορραγίες</a:t>
            </a:r>
            <a:endParaRPr lang="el-GR" sz="2400" dirty="0">
              <a:solidFill>
                <a:srgbClr val="1E1C11"/>
              </a:solidFill>
              <a:latin typeface="Calibri" charset="0"/>
            </a:endParaRPr>
          </a:p>
          <a:p>
            <a:pPr lvl="1">
              <a:lnSpc>
                <a:spcPct val="80000"/>
              </a:lnSpc>
              <a:spcBef>
                <a:spcPts val="600"/>
              </a:spcBef>
              <a:buClr>
                <a:srgbClr val="1E1C11"/>
              </a:buClr>
              <a:buFont typeface="Arial" charset="0"/>
              <a:buChar char="–"/>
            </a:pPr>
            <a:r>
              <a:rPr lang="el-GR" sz="2400" dirty="0" err="1">
                <a:solidFill>
                  <a:srgbClr val="1E1C11"/>
                </a:solidFill>
                <a:latin typeface="Calibri" charset="0"/>
              </a:rPr>
              <a:t>Μηνορραγίες</a:t>
            </a:r>
            <a:endParaRPr lang="el-GR" sz="2400" dirty="0">
              <a:solidFill>
                <a:srgbClr val="1E1C11"/>
              </a:solidFill>
              <a:latin typeface="Calibri" charset="0"/>
            </a:endParaRPr>
          </a:p>
          <a:p>
            <a:pPr lvl="1">
              <a:lnSpc>
                <a:spcPct val="80000"/>
              </a:lnSpc>
              <a:spcBef>
                <a:spcPts val="600"/>
              </a:spcBef>
              <a:buClr>
                <a:srgbClr val="1E1C11"/>
              </a:buClr>
              <a:buFont typeface="Arial" charset="0"/>
              <a:buChar char="–"/>
            </a:pPr>
            <a:r>
              <a:rPr lang="el-GR" sz="2400" dirty="0">
                <a:solidFill>
                  <a:srgbClr val="1E1C11"/>
                </a:solidFill>
                <a:latin typeface="Calibri" charset="0"/>
              </a:rPr>
              <a:t>Αιμορραγίες πεπτικού</a:t>
            </a:r>
          </a:p>
          <a:p>
            <a:pPr marL="739775" lvl="1">
              <a:lnSpc>
                <a:spcPct val="80000"/>
              </a:lnSpc>
              <a:spcBef>
                <a:spcPts val="600"/>
              </a:spcBef>
              <a:buClrTx/>
              <a:buFontTx/>
              <a:buNone/>
            </a:pPr>
            <a:endParaRPr lang="el-GR" sz="2400" dirty="0">
              <a:solidFill>
                <a:srgbClr val="1E1C11"/>
              </a:solidFill>
              <a:latin typeface="Calibri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buClr>
                <a:srgbClr val="1E1C11"/>
              </a:buClr>
              <a:buFont typeface="Arial" charset="0"/>
              <a:buChar char="•"/>
            </a:pPr>
            <a:r>
              <a:rPr lang="el-GR" sz="2400" dirty="0">
                <a:solidFill>
                  <a:srgbClr val="1E1C11"/>
                </a:solidFill>
                <a:latin typeface="Calibri" charset="0"/>
              </a:rPr>
              <a:t>Αυτόματες</a:t>
            </a:r>
          </a:p>
          <a:p>
            <a:pPr>
              <a:lnSpc>
                <a:spcPct val="80000"/>
              </a:lnSpc>
              <a:spcBef>
                <a:spcPts val="600"/>
              </a:spcBef>
              <a:buClr>
                <a:srgbClr val="1E1C11"/>
              </a:buClr>
              <a:buFont typeface="Arial" charset="0"/>
              <a:buChar char="•"/>
            </a:pPr>
            <a:r>
              <a:rPr lang="el-GR" sz="2400" dirty="0" err="1">
                <a:solidFill>
                  <a:srgbClr val="1E1C11"/>
                </a:solidFill>
                <a:latin typeface="Calibri" charset="0"/>
              </a:rPr>
              <a:t>Διεγχειρητικιές</a:t>
            </a:r>
            <a:r>
              <a:rPr lang="el-GR" sz="2400" dirty="0">
                <a:solidFill>
                  <a:srgbClr val="1E1C11"/>
                </a:solidFill>
                <a:latin typeface="Calibri" charset="0"/>
              </a:rPr>
              <a:t> ή μετεγχειρητικές </a:t>
            </a:r>
            <a:r>
              <a:rPr lang="el-GR" sz="2400" dirty="0">
                <a:latin typeface="Calibri" charset="0"/>
              </a:rPr>
              <a:t>αιμορραγίες</a:t>
            </a:r>
          </a:p>
          <a:p>
            <a:pPr marL="339725">
              <a:lnSpc>
                <a:spcPct val="80000"/>
              </a:lnSpc>
              <a:spcBef>
                <a:spcPts val="600"/>
              </a:spcBef>
              <a:buClrTx/>
              <a:buFontTx/>
              <a:buNone/>
            </a:pPr>
            <a:endParaRPr lang="el-GR" sz="2400" dirty="0">
              <a:latin typeface="Calibri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04800"/>
            <a:ext cx="2743200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590800"/>
            <a:ext cx="27432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800600"/>
            <a:ext cx="27432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57707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078131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el-GR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ΕΡΓΑΣΤΗΡΙΑΚΗ ΔΙΕΡΕΥΝΗΣΗ ΔΙΑΤΑΡΑΧΩΝ </a:t>
            </a:r>
            <a:r>
              <a:rPr lang="el-GR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ΠΡΩΤΟΓΕΝΟΥΣ </a:t>
            </a:r>
            <a:r>
              <a:rPr lang="el-GR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ΑΙΜΟΣΤΑΣΗΣ ΑΓΓΕΙΟ</a:t>
            </a:r>
            <a:r>
              <a:rPr lang="el-GR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/>
            </a:r>
            <a:br>
              <a:rPr lang="el-GR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Συμβατικές δοκιμασίες πήξης </a:t>
            </a:r>
            <a:r>
              <a:rPr lang="el-GR" dirty="0" err="1" smtClean="0"/>
              <a:t>κφ</a:t>
            </a:r>
            <a:endParaRPr lang="el-GR" dirty="0" smtClean="0"/>
          </a:p>
          <a:p>
            <a:r>
              <a:rPr lang="el-GR" dirty="0" smtClean="0"/>
              <a:t>Χρόνος ροής </a:t>
            </a:r>
            <a:r>
              <a:rPr lang="el-GR" dirty="0" err="1" smtClean="0"/>
              <a:t>περατεταμένος</a:t>
            </a:r>
            <a:r>
              <a:rPr lang="el-GR" dirty="0" smtClean="0"/>
              <a:t>, περιορισμοί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683624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787843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ΕΡΓΑΣΤΗΡΙΑΚΗ ΔΙΕΡΕΥΝΗΣΗ ΔΙΑΤΑΡΑΧΩΝ ΠΡΩΤΟΓΕΝΟΥΣ ΑΙΜΟΣΤΑΣΗΣ </a:t>
            </a:r>
            <a:r>
              <a:rPr lang="el-GR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ΑΙΜΟΠΕΤΑΛΙΟ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l-GR" dirty="0" smtClean="0"/>
              <a:t>Αρίθμηση αιμοπεταλίων</a:t>
            </a:r>
          </a:p>
          <a:p>
            <a:r>
              <a:rPr lang="el-GR" dirty="0" smtClean="0"/>
              <a:t>Μικροσκοπικός έλεγχος σε επίχρισμα</a:t>
            </a:r>
          </a:p>
          <a:p>
            <a:r>
              <a:rPr lang="el-GR" dirty="0" smtClean="0"/>
              <a:t>Λειτουργικότητα αιμοπεταλίων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2103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9363" y="333375"/>
            <a:ext cx="6700837" cy="377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32475" y="3719513"/>
            <a:ext cx="30480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-34925" y="792163"/>
            <a:ext cx="2555875" cy="524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buClrTx/>
              <a:buFontTx/>
              <a:buNone/>
            </a:pPr>
            <a:r>
              <a:rPr lang="el-GR" sz="2400" b="1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sz="2400">
                <a:solidFill>
                  <a:srgbClr val="000000"/>
                </a:solidFill>
                <a:latin typeface="Calibri" charset="0"/>
              </a:rPr>
              <a:t>EDTA</a:t>
            </a:r>
            <a:r>
              <a:rPr lang="el-GR" sz="2400">
                <a:solidFill>
                  <a:srgbClr val="000000"/>
                </a:solidFill>
                <a:latin typeface="Calibri" charset="0"/>
              </a:rPr>
              <a:t> επαγόμενα αυτοαντισώματα, ψευδής θρομβοπενία,</a:t>
            </a:r>
          </a:p>
          <a:p>
            <a:pPr>
              <a:buClrTx/>
              <a:buFontTx/>
              <a:buNone/>
            </a:pPr>
            <a:endParaRPr lang="el-GR" sz="2400">
              <a:solidFill>
                <a:srgbClr val="000000"/>
              </a:solidFill>
              <a:latin typeface="Calibri" charset="0"/>
            </a:endParaRPr>
          </a:p>
          <a:p>
            <a:pPr>
              <a:buClrTx/>
              <a:buFontTx/>
              <a:buNone/>
            </a:pPr>
            <a:endParaRPr lang="el-GR" sz="2400">
              <a:solidFill>
                <a:srgbClr val="000000"/>
              </a:solidFill>
              <a:latin typeface="Calibri" charset="0"/>
            </a:endParaRPr>
          </a:p>
          <a:p>
            <a:pPr>
              <a:buClrTx/>
              <a:buFontTx/>
              <a:buNone/>
            </a:pPr>
            <a:endParaRPr lang="el-GR" sz="2400">
              <a:solidFill>
                <a:srgbClr val="000000"/>
              </a:solidFill>
              <a:latin typeface="Calibri" charset="0"/>
            </a:endParaRPr>
          </a:p>
          <a:p>
            <a:pPr>
              <a:buClrTx/>
              <a:buFontTx/>
              <a:buNone/>
            </a:pPr>
            <a:r>
              <a:rPr lang="el-GR" sz="2400">
                <a:solidFill>
                  <a:srgbClr val="000000"/>
                </a:solidFill>
                <a:latin typeface="Calibri" charset="0"/>
              </a:rPr>
              <a:t> 1:1000 ενήλικες, δεν σχετίζεται με αιμορραγία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2519363" y="49213"/>
            <a:ext cx="3265487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l-GR" sz="3600" b="1">
                <a:solidFill>
                  <a:srgbClr val="000000"/>
                </a:solidFill>
                <a:latin typeface="Calibri" charset="0"/>
              </a:rPr>
              <a:t>ΕΠΙΧΡΙΣΜΑ 1 </a:t>
            </a:r>
          </a:p>
        </p:txBody>
      </p:sp>
    </p:spTree>
    <p:extLst>
      <p:ext uri="{BB962C8B-B14F-4D97-AF65-F5344CB8AC3E}">
        <p14:creationId xmlns:p14="http://schemas.microsoft.com/office/powerpoint/2010/main" xmlns="" val="21302036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l-GR" sz="3600" b="1">
                <a:solidFill>
                  <a:srgbClr val="000000"/>
                </a:solidFill>
                <a:latin typeface="Calibri" charset="0"/>
              </a:rPr>
              <a:t>ΔΙΑΓΝΩΣΗ ΣΥΓΓΕΝΟΥΣ ΘΡΟΜΒΟΠΕΝΙΑΣ</a:t>
            </a:r>
          </a:p>
        </p:txBody>
      </p:sp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0" y="1203325"/>
            <a:ext cx="4572000" cy="517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34963" indent="-334963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spcBef>
                <a:spcPts val="700"/>
              </a:spcBef>
              <a:buFont typeface="Arial" charset="0"/>
              <a:buChar char="•"/>
            </a:pPr>
            <a:r>
              <a:rPr lang="el-GR" sz="2000">
                <a:solidFill>
                  <a:srgbClr val="000000"/>
                </a:solidFill>
                <a:latin typeface="Calibri" charset="0"/>
              </a:rPr>
              <a:t>Έναρξη αιμορραγικών επεισοδίων σε νεαρή ηλικία,εμμένουσα θρομβοπενία</a:t>
            </a:r>
          </a:p>
          <a:p>
            <a:pPr marL="339725">
              <a:spcBef>
                <a:spcPts val="700"/>
              </a:spcBef>
              <a:buClrTx/>
              <a:buFontTx/>
              <a:buNone/>
            </a:pPr>
            <a:endParaRPr lang="en-US" sz="2000">
              <a:solidFill>
                <a:srgbClr val="000000"/>
              </a:solidFill>
              <a:latin typeface="Calibri" charset="0"/>
            </a:endParaRPr>
          </a:p>
          <a:p>
            <a:pPr>
              <a:spcBef>
                <a:spcPts val="700"/>
              </a:spcBef>
              <a:buFont typeface="Arial" charset="0"/>
              <a:buChar char="•"/>
            </a:pPr>
            <a:r>
              <a:rPr lang="el-GR" sz="2000">
                <a:solidFill>
                  <a:srgbClr val="000000"/>
                </a:solidFill>
                <a:latin typeface="Calibri" charset="0"/>
              </a:rPr>
              <a:t>Οικογενειακό ιστορικό θρομβοπενίας ή αιμορραγιών από τους βλεννογόνους</a:t>
            </a:r>
          </a:p>
          <a:p>
            <a:pPr marL="338138">
              <a:spcBef>
                <a:spcPts val="700"/>
              </a:spcBef>
              <a:buClrTx/>
              <a:buFontTx/>
              <a:buNone/>
            </a:pPr>
            <a:endParaRPr lang="en-US" sz="2000">
              <a:solidFill>
                <a:srgbClr val="000000"/>
              </a:solidFill>
              <a:latin typeface="Calibri" charset="0"/>
            </a:endParaRPr>
          </a:p>
          <a:p>
            <a:pPr>
              <a:spcBef>
                <a:spcPts val="700"/>
              </a:spcBef>
              <a:buFont typeface="Arial" charset="0"/>
              <a:buChar char="•"/>
            </a:pPr>
            <a:r>
              <a:rPr lang="el-GR" sz="2000">
                <a:solidFill>
                  <a:srgbClr val="000000"/>
                </a:solidFill>
                <a:latin typeface="Calibri" charset="0"/>
              </a:rPr>
              <a:t>Μορφολογία αιμοπεταλίων</a:t>
            </a:r>
          </a:p>
          <a:p>
            <a:pPr marL="338138">
              <a:spcBef>
                <a:spcPts val="700"/>
              </a:spcBef>
              <a:buClrTx/>
              <a:buFontTx/>
              <a:buNone/>
            </a:pPr>
            <a:endParaRPr lang="el-GR" sz="2000">
              <a:solidFill>
                <a:srgbClr val="000000"/>
              </a:solidFill>
              <a:latin typeface="Calibri" charset="0"/>
            </a:endParaRPr>
          </a:p>
          <a:p>
            <a:pPr>
              <a:spcBef>
                <a:spcPts val="700"/>
              </a:spcBef>
              <a:buFont typeface="Arial" charset="0"/>
              <a:buChar char="•"/>
            </a:pPr>
            <a:r>
              <a:rPr lang="el-GR" sz="2000">
                <a:solidFill>
                  <a:srgbClr val="000000"/>
                </a:solidFill>
                <a:latin typeface="Calibri" charset="0"/>
              </a:rPr>
              <a:t>Κλινικά σύνδρομα</a:t>
            </a:r>
          </a:p>
          <a:p>
            <a:pPr marL="339725">
              <a:spcBef>
                <a:spcPts val="700"/>
              </a:spcBef>
              <a:buClrTx/>
              <a:buFontTx/>
              <a:buNone/>
            </a:pPr>
            <a:endParaRPr lang="en-US" sz="2000">
              <a:solidFill>
                <a:srgbClr val="000000"/>
              </a:solidFill>
              <a:latin typeface="Calibri" charset="0"/>
            </a:endParaRPr>
          </a:p>
          <a:p>
            <a:pPr>
              <a:spcBef>
                <a:spcPts val="700"/>
              </a:spcBef>
              <a:buFont typeface="Arial" charset="0"/>
              <a:buChar char="•"/>
            </a:pPr>
            <a:r>
              <a:rPr lang="el-GR" sz="2000">
                <a:solidFill>
                  <a:srgbClr val="000000"/>
                </a:solidFill>
                <a:latin typeface="Calibri" charset="0"/>
              </a:rPr>
              <a:t>Αριθμός αιμοπεταλίων που δεν ανταποκρίνεται στην τυπική θεραπεία για </a:t>
            </a:r>
            <a:r>
              <a:rPr lang="en-US" sz="2000">
                <a:solidFill>
                  <a:srgbClr val="000000"/>
                </a:solidFill>
                <a:latin typeface="Calibri" charset="0"/>
              </a:rPr>
              <a:t>ITP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48238" y="1800225"/>
            <a:ext cx="4048125" cy="388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760903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1"/>
          <p:cNvSpPr txBox="1">
            <a:spLocks noChangeArrowheads="1"/>
          </p:cNvSpPr>
          <p:nvPr/>
        </p:nvSpPr>
        <p:spPr bwMode="auto">
          <a:xfrm>
            <a:off x="215900" y="492125"/>
            <a:ext cx="8229600" cy="277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buClrTx/>
              <a:buFontTx/>
              <a:buNone/>
            </a:pPr>
            <a:endParaRPr lang="el-GR" sz="2400">
              <a:solidFill>
                <a:srgbClr val="000000"/>
              </a:solidFill>
              <a:latin typeface="Calibri" charset="0"/>
            </a:endParaRPr>
          </a:p>
          <a:p>
            <a:pPr>
              <a:buClrTx/>
              <a:buFontTx/>
              <a:buNone/>
            </a:pPr>
            <a:endParaRPr lang="el-GR" sz="2400" b="1">
              <a:solidFill>
                <a:srgbClr val="000000"/>
              </a:solidFill>
              <a:latin typeface="Calibri" charset="0"/>
            </a:endParaRPr>
          </a:p>
          <a:p>
            <a:pPr>
              <a:buClrTx/>
              <a:buSzTx/>
              <a:buFontTx/>
              <a:buNone/>
            </a:pPr>
            <a:r>
              <a:rPr lang="el-GR" sz="2400" u="sng">
                <a:solidFill>
                  <a:srgbClr val="000000"/>
                </a:solidFill>
                <a:latin typeface="Calibri" charset="0"/>
              </a:rPr>
              <a:t>Μεγάλα αιμοπετάλια </a:t>
            </a:r>
            <a:r>
              <a:rPr lang="el-GR" sz="1600" u="sng">
                <a:solidFill>
                  <a:srgbClr val="000000"/>
                </a:solidFill>
                <a:latin typeface="Calibri" charset="0"/>
              </a:rPr>
              <a:t>(Bernard-Soulier, σακχαρώδης διαβήτης, , υπερθυρεοειδισμός, May-Hegglin, μυελοϋπερπλαστικές διαταραχές,ΣΕΛ, βαλβιδοπάθειες.)</a:t>
            </a:r>
          </a:p>
          <a:p>
            <a:pPr>
              <a:buClrTx/>
              <a:buFontTx/>
              <a:buNone/>
            </a:pPr>
            <a:r>
              <a:rPr lang="el-GR" sz="2400">
                <a:solidFill>
                  <a:srgbClr val="000000"/>
                </a:solidFill>
                <a:latin typeface="Calibri" charset="0"/>
              </a:rPr>
              <a:t>Φ</a:t>
            </a:r>
            <a:r>
              <a:rPr lang="el-GR" sz="2400" u="sng">
                <a:solidFill>
                  <a:srgbClr val="000000"/>
                </a:solidFill>
                <a:latin typeface="Calibri" charset="0"/>
              </a:rPr>
              <a:t>υσιολογικό μέγεθος</a:t>
            </a:r>
          </a:p>
          <a:p>
            <a:pPr>
              <a:buClrTx/>
              <a:buSzTx/>
              <a:buFontTx/>
              <a:buNone/>
            </a:pPr>
            <a:r>
              <a:rPr lang="el-GR" sz="2400" u="sng">
                <a:solidFill>
                  <a:srgbClr val="000000"/>
                </a:solidFill>
                <a:latin typeface="Calibri" charset="0"/>
              </a:rPr>
              <a:t>Μικρά αιμοπετάλια</a:t>
            </a:r>
            <a:r>
              <a:rPr lang="el-GR" sz="1600">
                <a:solidFill>
                  <a:srgbClr val="000000"/>
                </a:solidFill>
                <a:latin typeface="Calibri" charset="0"/>
              </a:rPr>
              <a:t> (Απλαστική αναιμία, υπερσπληνισμός, φλεγμονώδης νόσος του εντέρου (ενεργός), μεγαλοβλαστική αναιμία, Wiskott-Aldrich).</a:t>
            </a:r>
          </a:p>
          <a:p>
            <a:pPr>
              <a:buClrTx/>
              <a:buFontTx/>
              <a:buNone/>
            </a:pPr>
            <a:endParaRPr lang="el-GR" sz="24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0" y="274638"/>
            <a:ext cx="8229600" cy="86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l-GR" sz="3600" b="1">
                <a:solidFill>
                  <a:srgbClr val="000000"/>
                </a:solidFill>
                <a:latin typeface="Calibri" charset="0"/>
              </a:rPr>
              <a:t>ΕΠΙΧΡΙΣΜΑ 2 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8913" y="3671888"/>
            <a:ext cx="3387725" cy="273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6350" y="3508375"/>
            <a:ext cx="48387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958067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457200" y="1390650"/>
            <a:ext cx="7315200" cy="411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sz="2400" b="1">
                <a:solidFill>
                  <a:srgbClr val="000000"/>
                </a:solidFill>
                <a:latin typeface="Calibri" charset="0"/>
              </a:rPr>
              <a:t>Λευκά: 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sz="2400" b="1">
                <a:solidFill>
                  <a:srgbClr val="000000"/>
                </a:solidFill>
                <a:latin typeface="Calibri" charset="0"/>
              </a:rPr>
              <a:t>Άτυπα λεμφοκύτταρα</a:t>
            </a:r>
            <a:r>
              <a:rPr lang="el-GR" sz="2400">
                <a:solidFill>
                  <a:srgbClr val="000000"/>
                </a:solidFill>
                <a:latin typeface="Calibri" charset="0"/>
              </a:rPr>
              <a:t>-λοίμωξη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sz="2400" b="1">
                <a:solidFill>
                  <a:srgbClr val="000000"/>
                </a:solidFill>
                <a:latin typeface="Calibri" charset="0"/>
              </a:rPr>
              <a:t>Υποκοκκίωση-δυσκοκκίωση</a:t>
            </a:r>
            <a:r>
              <a:rPr lang="en-US" sz="2400" b="1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l-GR" sz="2400" b="1">
                <a:solidFill>
                  <a:srgbClr val="000000"/>
                </a:solidFill>
                <a:latin typeface="Calibri" charset="0"/>
              </a:rPr>
              <a:t>ουδετερόφιλα-</a:t>
            </a:r>
            <a:r>
              <a:rPr lang="en-US" sz="2400">
                <a:solidFill>
                  <a:srgbClr val="000000"/>
                </a:solidFill>
                <a:latin typeface="Calibri" charset="0"/>
              </a:rPr>
              <a:t>MDS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sz="2400" b="1">
                <a:solidFill>
                  <a:srgbClr val="000000"/>
                </a:solidFill>
                <a:latin typeface="Calibri" charset="0"/>
              </a:rPr>
              <a:t>Λευχαιμικά κύτταρα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l-GR" sz="2400">
              <a:solidFill>
                <a:srgbClr val="000000"/>
              </a:solidFill>
              <a:latin typeface="Calibri" charset="0"/>
            </a:endParaRP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sz="2400" b="1">
                <a:solidFill>
                  <a:srgbClr val="000000"/>
                </a:solidFill>
                <a:latin typeface="Calibri" charset="0"/>
              </a:rPr>
              <a:t>Ερυθρά:</a:t>
            </a:r>
            <a:r>
              <a:rPr lang="el-GR" sz="2400">
                <a:solidFill>
                  <a:srgbClr val="000000"/>
                </a:solidFill>
                <a:latin typeface="Calibri" charset="0"/>
              </a:rPr>
              <a:t> 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sz="2400" b="1">
                <a:solidFill>
                  <a:srgbClr val="000000"/>
                </a:solidFill>
                <a:latin typeface="Calibri" charset="0"/>
              </a:rPr>
              <a:t>Σχιστοκύτταρα</a:t>
            </a:r>
            <a:r>
              <a:rPr lang="el-GR" sz="2400">
                <a:solidFill>
                  <a:srgbClr val="000000"/>
                </a:solidFill>
                <a:latin typeface="Calibri" charset="0"/>
              </a:rPr>
              <a:t>-θρομβωτική μικροαγγειοπάθεια 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sz="2400" b="1">
                <a:solidFill>
                  <a:srgbClr val="000000"/>
                </a:solidFill>
                <a:latin typeface="Calibri" charset="0"/>
              </a:rPr>
              <a:t>Μικροσφαιροκύτταρα</a:t>
            </a:r>
            <a:r>
              <a:rPr lang="el-GR" sz="2400">
                <a:solidFill>
                  <a:srgbClr val="000000"/>
                </a:solidFill>
                <a:latin typeface="Calibri" charset="0"/>
              </a:rPr>
              <a:t>-σύνδρομο </a:t>
            </a:r>
            <a:r>
              <a:rPr lang="en-US" sz="2400">
                <a:solidFill>
                  <a:srgbClr val="000000"/>
                </a:solidFill>
                <a:latin typeface="Calibri" charset="0"/>
              </a:rPr>
              <a:t>Evans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sz="2400" b="1">
                <a:solidFill>
                  <a:srgbClr val="000000"/>
                </a:solidFill>
                <a:latin typeface="Calibri" charset="0"/>
              </a:rPr>
              <a:t>Μακροκυττάρωση</a:t>
            </a:r>
            <a:r>
              <a:rPr lang="el-GR" sz="2400">
                <a:solidFill>
                  <a:srgbClr val="000000"/>
                </a:solidFill>
                <a:latin typeface="Calibri" charset="0"/>
              </a:rPr>
              <a:t>-ανεπάρκεια Β12 /φυλλικού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sz="2400" b="1">
                <a:solidFill>
                  <a:srgbClr val="000000"/>
                </a:solidFill>
                <a:latin typeface="Calibri" charset="0"/>
              </a:rPr>
              <a:t>Δακρυοκύτταρα</a:t>
            </a:r>
            <a:r>
              <a:rPr lang="el-GR" sz="2400">
                <a:solidFill>
                  <a:srgbClr val="000000"/>
                </a:solidFill>
                <a:latin typeface="Calibri" charset="0"/>
              </a:rPr>
              <a:t>-μυελοίνωση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sz="2400" b="1">
                <a:solidFill>
                  <a:srgbClr val="000000"/>
                </a:solidFill>
                <a:latin typeface="Calibri" charset="0"/>
              </a:rPr>
              <a:t>Εμπύρηνα ερυθρά</a:t>
            </a:r>
            <a:r>
              <a:rPr lang="el-GR" sz="2400">
                <a:solidFill>
                  <a:srgbClr val="000000"/>
                </a:solidFill>
                <a:latin typeface="Calibri" charset="0"/>
              </a:rPr>
              <a:t>-αιμολυτική αναιμία, μυελοίνωση</a:t>
            </a:r>
          </a:p>
        </p:txBody>
      </p:sp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2362200" y="609600"/>
            <a:ext cx="3200400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buClrTx/>
              <a:buFontTx/>
              <a:buNone/>
            </a:pPr>
            <a:r>
              <a:rPr lang="el-GR" sz="3600" b="1">
                <a:solidFill>
                  <a:srgbClr val="000000"/>
                </a:solidFill>
                <a:latin typeface="Calibri" charset="0"/>
              </a:rPr>
              <a:t>ΕΠΙΧΡΙΣΜΑ 3</a:t>
            </a:r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438400"/>
            <a:ext cx="1752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08775" y="1524000"/>
            <a:ext cx="1978025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27825" y="533400"/>
            <a:ext cx="1882775" cy="104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024915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6150" y="746125"/>
            <a:ext cx="7292975" cy="536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014570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16063" y="0"/>
            <a:ext cx="61118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213889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l-GR" sz="4400">
                <a:solidFill>
                  <a:srgbClr val="000000"/>
                </a:solidFill>
                <a:latin typeface="Calibri" charset="0"/>
              </a:rPr>
              <a:t>Wiskott-Aldrich Syndrome</a:t>
            </a:r>
          </a:p>
        </p:txBody>
      </p:sp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304800" y="1371600"/>
            <a:ext cx="7696200" cy="361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34963" indent="-334963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spcBef>
                <a:spcPts val="700"/>
              </a:spcBef>
              <a:buFont typeface="Arial" charset="0"/>
              <a:buChar char="•"/>
            </a:pPr>
            <a:r>
              <a:rPr lang="el-GR" sz="2800">
                <a:solidFill>
                  <a:srgbClr val="000000"/>
                </a:solidFill>
                <a:latin typeface="Calibri" charset="0"/>
              </a:rPr>
              <a:t>Φυλοσύνδετη διαταραχή (σύνδρομο WAS) : ανεπάρκεια IgM) πρωτεΐνη κυτταροσκελετού</a:t>
            </a:r>
          </a:p>
          <a:p>
            <a:pPr>
              <a:spcBef>
                <a:spcPts val="700"/>
              </a:spcBef>
              <a:buFont typeface="Arial" charset="0"/>
              <a:buChar char="•"/>
            </a:pPr>
            <a:r>
              <a:rPr lang="el-GR" sz="2800">
                <a:solidFill>
                  <a:srgbClr val="000000"/>
                </a:solidFill>
                <a:latin typeface="Calibri" charset="0"/>
              </a:rPr>
              <a:t>(</a:t>
            </a:r>
            <a:r>
              <a:rPr lang="el-GR" sz="2800" u="sng">
                <a:solidFill>
                  <a:srgbClr val="000000"/>
                </a:solidFill>
                <a:latin typeface="Calibri" charset="0"/>
              </a:rPr>
              <a:t>4:1.000.000</a:t>
            </a:r>
            <a:r>
              <a:rPr lang="el-GR" sz="2800">
                <a:solidFill>
                  <a:srgbClr val="000000"/>
                </a:solidFill>
                <a:latin typeface="Calibri" charset="0"/>
              </a:rPr>
              <a:t>) ζώσες γεννήσεις αρρένων </a:t>
            </a:r>
          </a:p>
          <a:p>
            <a:pPr>
              <a:spcBef>
                <a:spcPts val="700"/>
              </a:spcBef>
              <a:buFont typeface="Arial" charset="0"/>
              <a:buChar char="•"/>
            </a:pPr>
            <a:r>
              <a:rPr lang="el-GR" sz="2800">
                <a:solidFill>
                  <a:srgbClr val="000000"/>
                </a:solidFill>
                <a:latin typeface="Calibri" charset="0"/>
              </a:rPr>
              <a:t>επίμονη θρομβοπενία, ( μικρά αιμοπετάλια, ατοπία, ανοσοανεπάρκεια, αυξημένο κίνδυνο αυτοάνοσου νοσήματος και αιματολογικής κακοήθειας). 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4800" y="4262438"/>
            <a:ext cx="5029200" cy="2595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686156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9450" y="3076575"/>
            <a:ext cx="3200400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-69850" y="846138"/>
            <a:ext cx="9304338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r>
              <a:rPr lang="el-GR" sz="3600">
                <a:solidFill>
                  <a:srgbClr val="111111"/>
                </a:solidFill>
              </a:rPr>
              <a:t>May-Hegglin (MHA)</a:t>
            </a:r>
            <a:r>
              <a:rPr lang="el-GR">
                <a:solidFill>
                  <a:srgbClr val="111111"/>
                </a:solidFill>
              </a:rPr>
              <a:t> :</a:t>
            </a:r>
          </a:p>
          <a:p>
            <a:endParaRPr lang="el-GR">
              <a:solidFill>
                <a:srgbClr val="111111"/>
              </a:solidFill>
            </a:endParaRPr>
          </a:p>
          <a:p>
            <a:endParaRPr lang="el-GR">
              <a:solidFill>
                <a:srgbClr val="111111"/>
              </a:solidFill>
            </a:endParaRPr>
          </a:p>
          <a:p>
            <a:r>
              <a:rPr lang="el-GR">
                <a:solidFill>
                  <a:srgbClr val="111111"/>
                </a:solidFill>
              </a:rPr>
              <a:t>Αυτοσωματικός επικρατής χαρακτηρας, διάφορου βαθμού θρομβοπενία ,γιγάντια αιμοπετάλια και μεγάλα εγκλειστα στα κοκκιοκύτταρα που μοιάζουν με σωμάτια  Döhle,  γονίδιο  MYH9 ( Sebastian syndrome, Epstein syndrome,  Fechtner syndrome)</a:t>
            </a:r>
          </a:p>
        </p:txBody>
      </p:sp>
    </p:spTree>
    <p:extLst>
      <p:ext uri="{BB962C8B-B14F-4D97-AF65-F5344CB8AC3E}">
        <p14:creationId xmlns:p14="http://schemas.microsoft.com/office/powerpoint/2010/main" xmlns="" val="33232706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7338" y="1008063"/>
            <a:ext cx="3527425" cy="280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1008063" y="282575"/>
            <a:ext cx="7559675" cy="118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r>
              <a:rPr lang="el-GR" sz="3600">
                <a:solidFill>
                  <a:srgbClr val="111111"/>
                </a:solidFill>
              </a:rPr>
              <a:t>Di George syndrome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-14288" y="5521325"/>
            <a:ext cx="9213851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r>
              <a:rPr lang="el-GR"/>
              <a:t> </a:t>
            </a:r>
            <a:r>
              <a:rPr lang="el-GR">
                <a:solidFill>
                  <a:srgbClr val="111111"/>
                </a:solidFill>
              </a:rPr>
              <a:t>22q11.  microdeletion on the long arm of chromosome 22.</a:t>
            </a: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76713" y="1584325"/>
            <a:ext cx="4611687" cy="330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7527474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9863" y="230188"/>
            <a:ext cx="6335712" cy="6424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287338" y="6378575"/>
            <a:ext cx="8999537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buClrTx/>
              <a:buFontTx/>
              <a:buNone/>
            </a:pPr>
            <a:r>
              <a:rPr lang="el-GR" sz="1400">
                <a:solidFill>
                  <a:srgbClr val="000000"/>
                </a:solidFill>
              </a:rPr>
              <a:t>Johanson Blizzard S is caused by mutations of the ubiquitin E3 ligase (UBR1) gene.</a:t>
            </a:r>
          </a:p>
        </p:txBody>
      </p:sp>
    </p:spTree>
    <p:extLst>
      <p:ext uri="{BB962C8B-B14F-4D97-AF65-F5344CB8AC3E}">
        <p14:creationId xmlns:p14="http://schemas.microsoft.com/office/powerpoint/2010/main" xmlns="" val="29640914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7575" y="7938"/>
            <a:ext cx="7318375" cy="667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523382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457200" y="128588"/>
            <a:ext cx="8228013" cy="143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l-GR" sz="4400">
                <a:solidFill>
                  <a:srgbClr val="000000"/>
                </a:solidFill>
                <a:latin typeface="Calibri" charset="0"/>
              </a:rPr>
              <a:t>ΣΥΓΓΕΝΕΙΣ ΠΟΙΟΤΙΚΕΣ ΔΙΑΤΑΡΑΧΕΣ ΑΙΜΟΠΕΤΑΛΙΩΝ</a:t>
            </a:r>
          </a:p>
        </p:txBody>
      </p:sp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890713"/>
            <a:ext cx="9026525" cy="399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368770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l-GR" sz="4400">
                <a:solidFill>
                  <a:srgbClr val="000000"/>
                </a:solidFill>
                <a:latin typeface="Calibri" charset="0"/>
              </a:rPr>
              <a:t>ΕΠΙΚΤΗΤΗ ΘΡΟΜΒΟΠΕΝΙΑ</a:t>
            </a:r>
          </a:p>
        </p:txBody>
      </p:sp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641350" y="221615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34963" indent="-334963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spcBef>
                <a:spcPts val="800"/>
              </a:spcBef>
              <a:buFont typeface="Arial" charset="0"/>
              <a:buChar char="•"/>
            </a:pPr>
            <a:r>
              <a:rPr lang="el-GR" sz="3200">
                <a:solidFill>
                  <a:srgbClr val="000000"/>
                </a:solidFill>
                <a:latin typeface="Calibri" charset="0"/>
              </a:rPr>
              <a:t>Μεμονωμένη</a:t>
            </a:r>
          </a:p>
          <a:p>
            <a:pPr marL="339725">
              <a:spcBef>
                <a:spcPts val="800"/>
              </a:spcBef>
              <a:buClrTx/>
              <a:buFontTx/>
              <a:buNone/>
            </a:pPr>
            <a:endParaRPr lang="el-GR" sz="3200">
              <a:solidFill>
                <a:srgbClr val="000000"/>
              </a:solidFill>
              <a:latin typeface="Calibri" charset="0"/>
            </a:endParaRPr>
          </a:p>
          <a:p>
            <a:pPr>
              <a:spcBef>
                <a:spcPts val="800"/>
              </a:spcBef>
              <a:buFont typeface="Arial" charset="0"/>
              <a:buChar char="•"/>
            </a:pPr>
            <a:r>
              <a:rPr lang="el-GR" sz="3200">
                <a:solidFill>
                  <a:srgbClr val="000000"/>
                </a:solidFill>
                <a:latin typeface="Calibri" charset="0"/>
              </a:rPr>
              <a:t>Στα πλαίσια συνδρόμου</a:t>
            </a:r>
          </a:p>
          <a:p>
            <a:pPr marL="339725">
              <a:spcBef>
                <a:spcPts val="800"/>
              </a:spcBef>
              <a:buClrTx/>
              <a:buFontTx/>
              <a:buNone/>
            </a:pPr>
            <a:endParaRPr lang="el-GR" sz="3200">
              <a:solidFill>
                <a:srgbClr val="00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7207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0" y="0"/>
            <a:ext cx="9144000" cy="1371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1436" tIns="45718" rIns="91436" bIns="45718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l-GR" sz="26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Αυξημένη καταστροφή ΑΜΠ ανοσολογικής αρχής</a:t>
            </a:r>
            <a:r>
              <a:rPr lang="el-GR" sz="37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l-GR" sz="33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ΑΥΤΟΑΝΟΣΗ ΘΡΟΜΒΟΠΕΝΙΑ ΙΤΡ </a:t>
            </a:r>
            <a:r>
              <a:rPr lang="el-GR" sz="30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/>
            </a:r>
            <a:br>
              <a:rPr lang="el-GR" sz="30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</a:br>
            <a:r>
              <a:rPr lang="el-GR" sz="2600" u="sng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(παραγωγή αντισώματος έναντι αιμοπεταλίων</a:t>
            </a:r>
            <a:r>
              <a:rPr lang="el-GR" sz="2600" u="sng" dirty="0">
                <a:solidFill>
                  <a:srgbClr val="E5FF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)</a:t>
            </a:r>
          </a:p>
        </p:txBody>
      </p:sp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457920" y="1981648"/>
            <a:ext cx="5486400" cy="411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1436" tIns="45718" rIns="91436" bIns="45718"/>
          <a:lstStyle>
            <a:lvl1pPr marL="368300" indent="-368300"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ts val="590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Αυτοαντίσωμα</a:t>
            </a:r>
            <a:r>
              <a:rPr lang="el-G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 έναντι υποδοχέων της μεμβράνης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 </a:t>
            </a:r>
            <a:r>
              <a:rPr lang="el-G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(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IIb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/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IIIa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Ib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/IX)</a:t>
            </a:r>
            <a:r>
              <a:rPr lang="el-G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 που επενδύει τα αιμοπετάλια και τα καθιστά ευάλωτα στα </a:t>
            </a:r>
            <a:r>
              <a:rPr lang="el-GR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μακροφάγα</a:t>
            </a:r>
            <a:endParaRPr lang="en-US" sz="2400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</a:endParaRPr>
          </a:p>
          <a:p>
            <a:pPr>
              <a:lnSpc>
                <a:spcPct val="90000"/>
              </a:lnSpc>
              <a:spcBef>
                <a:spcPts val="590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Αντισώματα έναντι υποδοχέα </a:t>
            </a:r>
            <a:r>
              <a:rPr lang="el-GR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θρομβοποιητίνης</a:t>
            </a:r>
            <a:endParaRPr lang="el-GR" sz="2400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</a:endParaRPr>
          </a:p>
          <a:p>
            <a:pPr>
              <a:lnSpc>
                <a:spcPct val="90000"/>
              </a:lnSpc>
              <a:spcBef>
                <a:spcPts val="590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Φαγοκυττάρωση στο σπλήνα—</a:t>
            </a:r>
            <a:r>
              <a:rPr lang="el-GR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σπληνεκτομή</a:t>
            </a:r>
            <a:endParaRPr lang="el-GR" sz="2400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</a:endParaRPr>
          </a:p>
          <a:p>
            <a:pPr>
              <a:lnSpc>
                <a:spcPct val="90000"/>
              </a:lnSpc>
              <a:spcBef>
                <a:spcPts val="590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Προκλητές</a:t>
            </a:r>
            <a:r>
              <a:rPr lang="el-G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 αιμορραγίες (λευκός θρόμβος)</a:t>
            </a:r>
          </a:p>
          <a:p>
            <a:pPr>
              <a:lnSpc>
                <a:spcPct val="90000"/>
              </a:lnSpc>
              <a:spcBef>
                <a:spcPts val="590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Αυτόματες αιμορραγίες (ρήξη στεγανότητας αγγείων)</a:t>
            </a:r>
          </a:p>
          <a:p>
            <a:pPr>
              <a:lnSpc>
                <a:spcPct val="90000"/>
              </a:lnSpc>
              <a:spcBef>
                <a:spcPts val="590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Πετέχειες</a:t>
            </a:r>
            <a:r>
              <a:rPr lang="el-G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-εκχυμώσεις-αιματώματα</a:t>
            </a:r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17281" y="2634037"/>
            <a:ext cx="2566080" cy="2809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478223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 Box 1"/>
          <p:cNvSpPr txBox="1">
            <a:spLocks noChangeArrowheads="1"/>
          </p:cNvSpPr>
          <p:nvPr/>
        </p:nvSpPr>
        <p:spPr bwMode="auto">
          <a:xfrm>
            <a:off x="457921" y="381640"/>
            <a:ext cx="8229600" cy="1371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1436" tIns="45718" rIns="91436" bIns="45718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l-GR" sz="36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j-lt"/>
              </a:rPr>
              <a:t>ΑΥΤΟΑΝΟΣΗ ΘΡΟΜΒΟΠΕΝΙΑ </a:t>
            </a:r>
            <a:r>
              <a:rPr lang="el-GR" sz="36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(ΙΤΡ)</a:t>
            </a:r>
          </a:p>
        </p:txBody>
      </p:sp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152640" y="1600008"/>
            <a:ext cx="8762400" cy="4526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1436" tIns="45718" rIns="91436" bIns="45718"/>
          <a:lstStyle>
            <a:lvl1pPr marL="368300" indent="-368300"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  <a:tab pos="94345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  <a:tab pos="94345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  <a:tab pos="94345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  <a:tab pos="94345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  <a:tab pos="94345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  <a:tab pos="94345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  <a:tab pos="94345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  <a:tab pos="94345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  <a:tab pos="94345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>
              <a:lnSpc>
                <a:spcPct val="80000"/>
              </a:lnSpc>
              <a:spcBef>
                <a:spcPts val="612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Χαμηλός αριθμός αιμοπεταλίων</a:t>
            </a:r>
          </a:p>
          <a:p>
            <a:pPr>
              <a:lnSpc>
                <a:spcPct val="80000"/>
              </a:lnSpc>
              <a:spcBef>
                <a:spcPts val="612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Απουσία  ανωμαλιών σε ερυθρά και λευκή σειρά</a:t>
            </a:r>
          </a:p>
          <a:p>
            <a:pPr>
              <a:lnSpc>
                <a:spcPct val="80000"/>
              </a:lnSpc>
              <a:spcBef>
                <a:spcPts val="612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Απουσία συμπτωμάτων συστηματικής νόσου</a:t>
            </a:r>
          </a:p>
          <a:p>
            <a:pPr>
              <a:lnSpc>
                <a:spcPct val="80000"/>
              </a:lnSpc>
              <a:spcBef>
                <a:spcPts val="612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Επί βαρείας </a:t>
            </a:r>
            <a:r>
              <a:rPr lang="el-GR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θρομβοπενίας</a:t>
            </a:r>
            <a:r>
              <a:rPr lang="el-G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, αιμορραγία από βλεννογόνους /εσωτερική αιμορραγία</a:t>
            </a:r>
          </a:p>
          <a:p>
            <a:pPr>
              <a:lnSpc>
                <a:spcPct val="80000"/>
              </a:lnSpc>
              <a:spcBef>
                <a:spcPts val="612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Έλλειψη ειδικών και ευαίσθητων </a:t>
            </a:r>
            <a:r>
              <a:rPr lang="el-GR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διαφοροδιαγνωστικών</a:t>
            </a:r>
            <a:r>
              <a:rPr lang="el-G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δοκιμασιών- </a:t>
            </a:r>
            <a:r>
              <a:rPr lang="el-GR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αντιαιμοπεταλιακά</a:t>
            </a:r>
            <a:r>
              <a:rPr lang="el-G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αντισώματα (χαμηλή ευαισθησία 90%)</a:t>
            </a:r>
          </a:p>
          <a:p>
            <a:pPr>
              <a:lnSpc>
                <a:spcPct val="80000"/>
              </a:lnSpc>
              <a:spcBef>
                <a:spcPts val="612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u/s </a:t>
            </a:r>
            <a:r>
              <a:rPr lang="el-G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κοιλίας (χρόνια ηπατική νόσος και </a:t>
            </a:r>
            <a:r>
              <a:rPr lang="el-GR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υπερσπληνισμός</a:t>
            </a:r>
            <a:r>
              <a:rPr lang="el-G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)</a:t>
            </a:r>
          </a:p>
          <a:p>
            <a:pPr>
              <a:lnSpc>
                <a:spcPct val="80000"/>
              </a:lnSpc>
              <a:spcBef>
                <a:spcPts val="612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X-ray</a:t>
            </a:r>
            <a:r>
              <a:rPr lang="el-G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πνευμόνων (σιωπηλή </a:t>
            </a:r>
            <a:r>
              <a:rPr lang="el-GR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λεμφαδενοπάθεια</a:t>
            </a:r>
            <a:r>
              <a:rPr lang="el-G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)</a:t>
            </a:r>
          </a:p>
          <a:p>
            <a:pPr>
              <a:lnSpc>
                <a:spcPct val="80000"/>
              </a:lnSpc>
              <a:spcBef>
                <a:spcPts val="612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Βιοψία μυελού –ο ρόλος παραμένει αμφιλεγόμενος (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ASH</a:t>
            </a:r>
            <a:r>
              <a:rPr lang="el-G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guidelines)</a:t>
            </a: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381600" y="6086079"/>
            <a:ext cx="8208000" cy="461661"/>
          </a:xfrm>
          <a:prstGeom prst="rect">
            <a:avLst/>
          </a:prstGeom>
          <a:solidFill>
            <a:srgbClr val="E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1436" tIns="45718" rIns="91436" bIns="45718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l-GR" sz="2400" b="1">
                <a:solidFill>
                  <a:srgbClr val="003366"/>
                </a:solidFill>
              </a:rPr>
              <a:t>ΔΙΑΓΝΩΣΗ ΜΕ ΑΠΟΚΛΕΙΣΜΟ</a:t>
            </a:r>
          </a:p>
        </p:txBody>
      </p:sp>
    </p:spTree>
    <p:extLst>
      <p:ext uri="{BB962C8B-B14F-4D97-AF65-F5344CB8AC3E}">
        <p14:creationId xmlns:p14="http://schemas.microsoft.com/office/powerpoint/2010/main" xmlns="" val="10890975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 Box 1"/>
          <p:cNvSpPr txBox="1">
            <a:spLocks noChangeArrowheads="1"/>
          </p:cNvSpPr>
          <p:nvPr/>
        </p:nvSpPr>
        <p:spPr bwMode="auto">
          <a:xfrm>
            <a:off x="771057" y="318274"/>
            <a:ext cx="8229600" cy="1371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1436" tIns="45718" rIns="91436" bIns="45718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l-GR" sz="3700" b="1" dirty="0">
                <a:solidFill>
                  <a:srgbClr val="E5FF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/>
            </a:r>
            <a:br>
              <a:rPr lang="el-GR" sz="3700" b="1" dirty="0">
                <a:solidFill>
                  <a:srgbClr val="E5FF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</a:br>
            <a:r>
              <a:rPr lang="el-GR" sz="37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ΑΥΤΟΑΝΟΣΗ ΘΡΟΜΒΟΠΕΝΙΑ ΙΤΡ</a:t>
            </a:r>
            <a:r>
              <a:rPr lang="el-GR" sz="37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/>
            </a:r>
            <a:br>
              <a:rPr lang="el-GR" sz="37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</a:br>
            <a:r>
              <a:rPr lang="el-GR" sz="4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 Unicode MS" charset="0"/>
              </a:rPr>
              <a:t> </a:t>
            </a:r>
            <a:r>
              <a:rPr lang="el-GR" sz="3700" b="1" i="1" dirty="0">
                <a:solidFill>
                  <a:srgbClr val="E5FF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/>
            </a:r>
            <a:br>
              <a:rPr lang="el-GR" sz="3700" b="1" i="1" dirty="0">
                <a:solidFill>
                  <a:srgbClr val="E5FF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</a:br>
            <a:endParaRPr lang="el-GR" sz="3700" b="1" i="1" dirty="0">
              <a:solidFill>
                <a:srgbClr val="E5FF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</a:endParaRPr>
          </a:p>
        </p:txBody>
      </p:sp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0" y="1981648"/>
            <a:ext cx="4501440" cy="411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1436" tIns="45718" rIns="91436" bIns="45718"/>
          <a:lstStyle>
            <a:lvl1pPr marL="377825" indent="-368300">
              <a:tabLst>
                <a:tab pos="377825" algn="l"/>
                <a:tab pos="998538" algn="l"/>
                <a:tab pos="2006600" algn="l"/>
                <a:tab pos="3014663" algn="l"/>
                <a:tab pos="4022725" algn="l"/>
                <a:tab pos="5030788" algn="l"/>
                <a:tab pos="6038850" algn="l"/>
                <a:tab pos="7046913" algn="l"/>
                <a:tab pos="8054975" algn="l"/>
                <a:tab pos="9064625" algn="l"/>
                <a:tab pos="10071100" algn="l"/>
                <a:tab pos="10325100" algn="l"/>
                <a:tab pos="10774363" algn="l"/>
                <a:tab pos="10775950" algn="l"/>
                <a:tab pos="10777538" algn="l"/>
                <a:tab pos="10779125" algn="l"/>
                <a:tab pos="107807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377825" algn="l"/>
                <a:tab pos="998538" algn="l"/>
                <a:tab pos="2006600" algn="l"/>
                <a:tab pos="3014663" algn="l"/>
                <a:tab pos="4022725" algn="l"/>
                <a:tab pos="5030788" algn="l"/>
                <a:tab pos="6038850" algn="l"/>
                <a:tab pos="7046913" algn="l"/>
                <a:tab pos="8054975" algn="l"/>
                <a:tab pos="9064625" algn="l"/>
                <a:tab pos="10071100" algn="l"/>
                <a:tab pos="10325100" algn="l"/>
                <a:tab pos="10774363" algn="l"/>
                <a:tab pos="10775950" algn="l"/>
                <a:tab pos="10777538" algn="l"/>
                <a:tab pos="10779125" algn="l"/>
                <a:tab pos="107807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377825" algn="l"/>
                <a:tab pos="998538" algn="l"/>
                <a:tab pos="2006600" algn="l"/>
                <a:tab pos="3014663" algn="l"/>
                <a:tab pos="4022725" algn="l"/>
                <a:tab pos="5030788" algn="l"/>
                <a:tab pos="6038850" algn="l"/>
                <a:tab pos="7046913" algn="l"/>
                <a:tab pos="8054975" algn="l"/>
                <a:tab pos="9064625" algn="l"/>
                <a:tab pos="10071100" algn="l"/>
                <a:tab pos="10325100" algn="l"/>
                <a:tab pos="10774363" algn="l"/>
                <a:tab pos="10775950" algn="l"/>
                <a:tab pos="10777538" algn="l"/>
                <a:tab pos="10779125" algn="l"/>
                <a:tab pos="107807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377825" algn="l"/>
                <a:tab pos="998538" algn="l"/>
                <a:tab pos="2006600" algn="l"/>
                <a:tab pos="3014663" algn="l"/>
                <a:tab pos="4022725" algn="l"/>
                <a:tab pos="5030788" algn="l"/>
                <a:tab pos="6038850" algn="l"/>
                <a:tab pos="7046913" algn="l"/>
                <a:tab pos="8054975" algn="l"/>
                <a:tab pos="9064625" algn="l"/>
                <a:tab pos="10071100" algn="l"/>
                <a:tab pos="10325100" algn="l"/>
                <a:tab pos="10774363" algn="l"/>
                <a:tab pos="10775950" algn="l"/>
                <a:tab pos="10777538" algn="l"/>
                <a:tab pos="10779125" algn="l"/>
                <a:tab pos="107807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377825" algn="l"/>
                <a:tab pos="998538" algn="l"/>
                <a:tab pos="2006600" algn="l"/>
                <a:tab pos="3014663" algn="l"/>
                <a:tab pos="4022725" algn="l"/>
                <a:tab pos="5030788" algn="l"/>
                <a:tab pos="6038850" algn="l"/>
                <a:tab pos="7046913" algn="l"/>
                <a:tab pos="8054975" algn="l"/>
                <a:tab pos="9064625" algn="l"/>
                <a:tab pos="10071100" algn="l"/>
                <a:tab pos="10325100" algn="l"/>
                <a:tab pos="10774363" algn="l"/>
                <a:tab pos="10775950" algn="l"/>
                <a:tab pos="10777538" algn="l"/>
                <a:tab pos="10779125" algn="l"/>
                <a:tab pos="107807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77825" algn="l"/>
                <a:tab pos="998538" algn="l"/>
                <a:tab pos="2006600" algn="l"/>
                <a:tab pos="3014663" algn="l"/>
                <a:tab pos="4022725" algn="l"/>
                <a:tab pos="5030788" algn="l"/>
                <a:tab pos="6038850" algn="l"/>
                <a:tab pos="7046913" algn="l"/>
                <a:tab pos="8054975" algn="l"/>
                <a:tab pos="9064625" algn="l"/>
                <a:tab pos="10071100" algn="l"/>
                <a:tab pos="10325100" algn="l"/>
                <a:tab pos="10774363" algn="l"/>
                <a:tab pos="10775950" algn="l"/>
                <a:tab pos="10777538" algn="l"/>
                <a:tab pos="10779125" algn="l"/>
                <a:tab pos="107807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77825" algn="l"/>
                <a:tab pos="998538" algn="l"/>
                <a:tab pos="2006600" algn="l"/>
                <a:tab pos="3014663" algn="l"/>
                <a:tab pos="4022725" algn="l"/>
                <a:tab pos="5030788" algn="l"/>
                <a:tab pos="6038850" algn="l"/>
                <a:tab pos="7046913" algn="l"/>
                <a:tab pos="8054975" algn="l"/>
                <a:tab pos="9064625" algn="l"/>
                <a:tab pos="10071100" algn="l"/>
                <a:tab pos="10325100" algn="l"/>
                <a:tab pos="10774363" algn="l"/>
                <a:tab pos="10775950" algn="l"/>
                <a:tab pos="10777538" algn="l"/>
                <a:tab pos="10779125" algn="l"/>
                <a:tab pos="107807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77825" algn="l"/>
                <a:tab pos="998538" algn="l"/>
                <a:tab pos="2006600" algn="l"/>
                <a:tab pos="3014663" algn="l"/>
                <a:tab pos="4022725" algn="l"/>
                <a:tab pos="5030788" algn="l"/>
                <a:tab pos="6038850" algn="l"/>
                <a:tab pos="7046913" algn="l"/>
                <a:tab pos="8054975" algn="l"/>
                <a:tab pos="9064625" algn="l"/>
                <a:tab pos="10071100" algn="l"/>
                <a:tab pos="10325100" algn="l"/>
                <a:tab pos="10774363" algn="l"/>
                <a:tab pos="10775950" algn="l"/>
                <a:tab pos="10777538" algn="l"/>
                <a:tab pos="10779125" algn="l"/>
                <a:tab pos="107807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77825" algn="l"/>
                <a:tab pos="998538" algn="l"/>
                <a:tab pos="2006600" algn="l"/>
                <a:tab pos="3014663" algn="l"/>
                <a:tab pos="4022725" algn="l"/>
                <a:tab pos="5030788" algn="l"/>
                <a:tab pos="6038850" algn="l"/>
                <a:tab pos="7046913" algn="l"/>
                <a:tab pos="8054975" algn="l"/>
                <a:tab pos="9064625" algn="l"/>
                <a:tab pos="10071100" algn="l"/>
                <a:tab pos="10325100" algn="l"/>
                <a:tab pos="10774363" algn="l"/>
                <a:tab pos="10775950" algn="l"/>
                <a:tab pos="10777538" algn="l"/>
                <a:tab pos="10779125" algn="l"/>
                <a:tab pos="107807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ts val="703"/>
              </a:spcBef>
            </a:pPr>
            <a:r>
              <a:rPr lang="el-GR" sz="28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         </a:t>
            </a:r>
            <a:r>
              <a:rPr lang="el-GR" sz="28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ΕΡΓΑΣΤΗΡΙΑΚΑ    			ΕΥΡΗΜΑΤΑ</a:t>
            </a:r>
          </a:p>
          <a:p>
            <a:pPr>
              <a:lnSpc>
                <a:spcPct val="90000"/>
              </a:lnSpc>
              <a:spcBef>
                <a:spcPts val="703"/>
              </a:spcBef>
            </a:pPr>
            <a:endParaRPr lang="el-GR" sz="2800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marL="336965" indent="-328325">
              <a:lnSpc>
                <a:spcPct val="90000"/>
              </a:lnSpc>
              <a:spcBef>
                <a:spcPts val="703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Ελλάτωση</a:t>
            </a:r>
            <a:r>
              <a:rPr lang="el-GR" sz="28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αριθμού αιμοπεταλίων</a:t>
            </a:r>
          </a:p>
          <a:p>
            <a:pPr marL="336965" indent="-328325">
              <a:lnSpc>
                <a:spcPct val="90000"/>
              </a:lnSpc>
              <a:spcBef>
                <a:spcPts val="703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8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Παράταση χρόνου ροής</a:t>
            </a:r>
          </a:p>
          <a:p>
            <a:pPr marL="336965" indent="-328325">
              <a:lnSpc>
                <a:spcPct val="90000"/>
              </a:lnSpc>
              <a:spcBef>
                <a:spcPts val="703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Κυτταροβριθής</a:t>
            </a:r>
            <a:r>
              <a:rPr lang="el-GR" sz="28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μυελός </a:t>
            </a:r>
          </a:p>
          <a:p>
            <a:pPr marL="336965" indent="-328325">
              <a:lnSpc>
                <a:spcPct val="90000"/>
              </a:lnSpc>
              <a:spcBef>
                <a:spcPts val="703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8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Άφθονα και άγονα </a:t>
            </a:r>
            <a:r>
              <a:rPr lang="el-GR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μεγακαρυοκύτταρα</a:t>
            </a:r>
            <a:endParaRPr lang="el-GR" sz="2800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44480" y="1860676"/>
            <a:ext cx="3130560" cy="3984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537583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 additive="repl">
                                        <p:cTn id="7" dur="20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1"/>
          <p:cNvSpPr txBox="1">
            <a:spLocks noChangeArrowheads="1"/>
          </p:cNvSpPr>
          <p:nvPr/>
        </p:nvSpPr>
        <p:spPr bwMode="auto">
          <a:xfrm>
            <a:off x="6553441" y="6245937"/>
            <a:ext cx="2134080" cy="47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1436" tIns="45718" rIns="91436" bIns="45718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 algn="r">
              <a:buClrTx/>
              <a:buFontTx/>
              <a:buNone/>
            </a:pPr>
            <a:fld id="{06D2E8E5-5A43-244C-B2B0-7C5766A81A1B}" type="slidenum">
              <a:rPr lang="el-GR" sz="140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pPr algn="r">
                <a:buClrTx/>
                <a:buFontTx/>
                <a:buNone/>
              </a:pPr>
              <a:t>32</a:t>
            </a:fld>
            <a:endParaRPr lang="el-GR" sz="1400"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</a:endParaRPr>
          </a:p>
        </p:txBody>
      </p:sp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457921" y="381640"/>
            <a:ext cx="8229600" cy="1371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1436" tIns="45718" rIns="91436" bIns="45718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l-GR" sz="23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ΑΝΟΣΟΚΑΤΑΣΤΟΛΗ</a:t>
            </a:r>
            <a:r>
              <a:rPr lang="en-US" sz="23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(steroids, cyclosporine) </a:t>
            </a:r>
            <a:r>
              <a:rPr lang="el-GR" sz="2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στοχευούν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B 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και</a:t>
            </a:r>
            <a:r>
              <a:rPr lang="en-US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T 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κύτταρα</a:t>
            </a:r>
            <a:r>
              <a:rPr lang="en-US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, 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περιορίζοντας τη δυνατότητα τους να παράξουν </a:t>
            </a:r>
            <a:r>
              <a:rPr lang="el-GR" sz="2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αυτοαντισώματα.Με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αυτό τον τρόπο τα </a:t>
            </a:r>
            <a:r>
              <a:rPr lang="el-GR" sz="2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μακροφάγα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δεν </a:t>
            </a:r>
            <a:r>
              <a:rPr lang="el-GR" sz="2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φαγοκυταρώνουν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υγιή αιμοπετάλια </a:t>
            </a:r>
            <a:r>
              <a:rPr lang="en-US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/>
            </a:r>
            <a:br>
              <a:rPr lang="en-US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endParaRPr lang="en-US" sz="2300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0241" y="1764186"/>
            <a:ext cx="7577280" cy="5093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4860123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 Box 1"/>
          <p:cNvSpPr txBox="1">
            <a:spLocks noChangeArrowheads="1"/>
          </p:cNvSpPr>
          <p:nvPr/>
        </p:nvSpPr>
        <p:spPr bwMode="auto">
          <a:xfrm>
            <a:off x="6553441" y="6245937"/>
            <a:ext cx="2134080" cy="47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1436" tIns="45718" rIns="91436" bIns="45718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 algn="r">
              <a:buClrTx/>
              <a:buFontTx/>
              <a:buNone/>
            </a:pPr>
            <a:fld id="{8B0AABA5-4BBB-AF46-8612-C40032E99300}" type="slidenum">
              <a:rPr lang="el-GR" sz="140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pPr algn="r">
                <a:buClrTx/>
                <a:buFontTx/>
                <a:buNone/>
              </a:pPr>
              <a:t>33</a:t>
            </a:fld>
            <a:endParaRPr lang="el-GR" sz="1400"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</a:endParaRPr>
          </a:p>
        </p:txBody>
      </p:sp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0" y="381640"/>
            <a:ext cx="9144000" cy="1371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1436" tIns="45718" rIns="91436" bIns="45718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sz="23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IVIg</a:t>
            </a:r>
            <a:r>
              <a:rPr lang="en-US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l-GR" sz="2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δρά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l-GR" sz="2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περιρίζοντας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τους </a:t>
            </a:r>
            <a:r>
              <a:rPr lang="en-US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FC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γ</a:t>
            </a:r>
            <a:r>
              <a:rPr lang="en-US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υποδοχείς που αναγνωρίζουν </a:t>
            </a:r>
            <a:r>
              <a:rPr lang="el-GR" sz="2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αυτοαντισώματα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έναντι </a:t>
            </a:r>
            <a:r>
              <a:rPr lang="en-US" sz="2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Plt</a:t>
            </a:r>
            <a:r>
              <a:rPr lang="en-US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.</a:t>
            </a:r>
            <a:r>
              <a:rPr lang="en-US" sz="2300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/>
            </a:r>
            <a:br>
              <a:rPr lang="en-US" sz="2300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Με αυτό τον τρόπο τα </a:t>
            </a:r>
            <a:r>
              <a:rPr lang="el-GR" sz="2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μακροφάγα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δεν συνδέονται με αιμοπετάλια </a:t>
            </a:r>
            <a:r>
              <a:rPr lang="en-US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και δεν τα καταστρέφουν</a:t>
            </a:r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040" y="1860676"/>
            <a:ext cx="6923520" cy="499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050549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ext Box 1"/>
          <p:cNvSpPr txBox="1">
            <a:spLocks noChangeArrowheads="1"/>
          </p:cNvSpPr>
          <p:nvPr/>
        </p:nvSpPr>
        <p:spPr bwMode="auto">
          <a:xfrm>
            <a:off x="6553441" y="6245937"/>
            <a:ext cx="2134080" cy="47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1436" tIns="45718" rIns="91436" bIns="45718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 algn="r">
              <a:buClrTx/>
              <a:buFontTx/>
              <a:buNone/>
            </a:pPr>
            <a:fld id="{9279E16E-B863-2E4F-A085-CF82C871508F}" type="slidenum">
              <a:rPr lang="el-GR" sz="140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pPr algn="r">
                <a:buClrTx/>
                <a:buFontTx/>
                <a:buNone/>
              </a:pPr>
              <a:t>34</a:t>
            </a:fld>
            <a:endParaRPr lang="el-GR" sz="1400"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</a:endParaRPr>
          </a:p>
        </p:txBody>
      </p:sp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0" y="381640"/>
            <a:ext cx="8752320" cy="1479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1436" tIns="45718" rIns="91436" bIns="45718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5100" algn="l"/>
                <a:tab pos="10779125" algn="l"/>
                <a:tab pos="10779125" algn="l"/>
                <a:tab pos="107807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5100" algn="l"/>
                <a:tab pos="10779125" algn="l"/>
                <a:tab pos="10779125" algn="l"/>
                <a:tab pos="107807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5100" algn="l"/>
                <a:tab pos="10779125" algn="l"/>
                <a:tab pos="10779125" algn="l"/>
                <a:tab pos="107807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5100" algn="l"/>
                <a:tab pos="10779125" algn="l"/>
                <a:tab pos="10779125" algn="l"/>
                <a:tab pos="107807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5100" algn="l"/>
                <a:tab pos="10779125" algn="l"/>
                <a:tab pos="10779125" algn="l"/>
                <a:tab pos="107807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5100" algn="l"/>
                <a:tab pos="10779125" algn="l"/>
                <a:tab pos="10779125" algn="l"/>
                <a:tab pos="107807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5100" algn="l"/>
                <a:tab pos="10779125" algn="l"/>
                <a:tab pos="10779125" algn="l"/>
                <a:tab pos="107807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5100" algn="l"/>
                <a:tab pos="10779125" algn="l"/>
                <a:tab pos="10779125" algn="l"/>
                <a:tab pos="107807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5100" algn="l"/>
                <a:tab pos="10779125" algn="l"/>
                <a:tab pos="10779125" algn="l"/>
                <a:tab pos="107807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 algn="just">
              <a:buClrTx/>
              <a:buFontTx/>
              <a:buNone/>
            </a:pPr>
            <a:r>
              <a:rPr lang="el-GR" sz="1700" dirty="0">
                <a:solidFill>
                  <a:srgbClr val="E5FF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/>
            </a:r>
            <a:br>
              <a:rPr lang="el-GR" sz="1700" dirty="0">
                <a:solidFill>
                  <a:srgbClr val="E5FF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l-GR" sz="23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ΧΗΜΕΙΟΘΕΡΑΠΕΙΑ: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2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MAb</a:t>
            </a:r>
            <a:r>
              <a:rPr lang="en-US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rituximab</a:t>
            </a:r>
            <a:r>
              <a:rPr lang="en-US" sz="2300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1</a:t>
            </a:r>
            <a:r>
              <a:rPr lang="en-US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Το </a:t>
            </a:r>
            <a:r>
              <a:rPr lang="el-GR" sz="2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χιμερικό</a:t>
            </a:r>
            <a:r>
              <a:rPr lang="en-US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anti-CD20</a:t>
            </a:r>
            <a:r>
              <a:rPr lang="en-US" sz="2300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+</a:t>
            </a:r>
            <a:r>
              <a:rPr lang="en-US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αντίσωμα</a:t>
            </a:r>
            <a:r>
              <a:rPr lang="en-US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rituximab 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στοχεύει</a:t>
            </a:r>
            <a:r>
              <a:rPr lang="en-US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CD20</a:t>
            </a:r>
            <a:r>
              <a:rPr lang="en-US" sz="2300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+</a:t>
            </a:r>
            <a:r>
              <a:rPr lang="en-US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B 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κύτταρα και τα </a:t>
            </a:r>
            <a:r>
              <a:rPr lang="el-GR" sz="2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καταστρεφει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. Η</a:t>
            </a:r>
            <a:r>
              <a:rPr lang="en-US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καταστροφή έχει σαν αποτέλεσμα μειωμένη παραγωγή 	</a:t>
            </a:r>
            <a:r>
              <a:rPr lang="el-GR" sz="2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αυτοαντισωμάτων</a:t>
            </a:r>
            <a:r>
              <a:rPr lang="en-US" sz="2300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/>
            </a:r>
            <a:br>
              <a:rPr lang="en-US" sz="2300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Rituximab 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επίσης δρα μπλοκάροντας</a:t>
            </a:r>
            <a:r>
              <a:rPr lang="en-US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FC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γ</a:t>
            </a:r>
            <a:r>
              <a:rPr lang="en-US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υποδοχείς που αναγνωρίζουν </a:t>
            </a:r>
            <a:r>
              <a:rPr lang="el-GR" sz="2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αυτοαντισώματα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.</a:t>
            </a:r>
            <a:r>
              <a:rPr lang="el-GR" sz="17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041" y="2318643"/>
            <a:ext cx="6858720" cy="4539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654367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1"/>
          <p:cNvSpPr txBox="1">
            <a:spLocks noChangeArrowheads="1"/>
          </p:cNvSpPr>
          <p:nvPr/>
        </p:nvSpPr>
        <p:spPr bwMode="auto">
          <a:xfrm>
            <a:off x="6553441" y="6245937"/>
            <a:ext cx="2134080" cy="47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1436" tIns="45718" rIns="91436" bIns="45718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 algn="r">
              <a:buClrTx/>
              <a:buFontTx/>
              <a:buNone/>
            </a:pPr>
            <a:fld id="{E3346404-F215-F948-B973-1B6B8FAD4964}" type="slidenum">
              <a:rPr lang="el-GR" sz="140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pPr algn="r">
                <a:buClrTx/>
                <a:buFontTx/>
                <a:buNone/>
              </a:pPr>
              <a:t>35</a:t>
            </a:fld>
            <a:endParaRPr lang="el-GR" sz="1400"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</a:endParaRPr>
          </a:p>
        </p:txBody>
      </p:sp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87007" y="381640"/>
            <a:ext cx="9144000" cy="1371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1436" tIns="45718" rIns="91436" bIns="45718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5100" algn="l"/>
                <a:tab pos="10779125" algn="l"/>
                <a:tab pos="10779125" algn="l"/>
                <a:tab pos="107807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5100" algn="l"/>
                <a:tab pos="10779125" algn="l"/>
                <a:tab pos="10779125" algn="l"/>
                <a:tab pos="107807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5100" algn="l"/>
                <a:tab pos="10779125" algn="l"/>
                <a:tab pos="10779125" algn="l"/>
                <a:tab pos="107807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5100" algn="l"/>
                <a:tab pos="10779125" algn="l"/>
                <a:tab pos="10779125" algn="l"/>
                <a:tab pos="107807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5100" algn="l"/>
                <a:tab pos="10779125" algn="l"/>
                <a:tab pos="10779125" algn="l"/>
                <a:tab pos="107807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5100" algn="l"/>
                <a:tab pos="10779125" algn="l"/>
                <a:tab pos="10779125" algn="l"/>
                <a:tab pos="107807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5100" algn="l"/>
                <a:tab pos="10779125" algn="l"/>
                <a:tab pos="10779125" algn="l"/>
                <a:tab pos="107807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5100" algn="l"/>
                <a:tab pos="10779125" algn="l"/>
                <a:tab pos="10779125" algn="l"/>
                <a:tab pos="107807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5100" algn="l"/>
                <a:tab pos="10779125" algn="l"/>
                <a:tab pos="10779125" algn="l"/>
                <a:tab pos="107807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 algn="just">
              <a:buClrTx/>
              <a:buFontTx/>
              <a:buNone/>
            </a:pPr>
            <a:r>
              <a:rPr lang="el-GR" sz="2300" dirty="0">
                <a:solidFill>
                  <a:srgbClr val="E5FF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/>
            </a:r>
            <a:br>
              <a:rPr lang="el-GR" sz="2300" dirty="0">
                <a:solidFill>
                  <a:srgbClr val="E5FF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l-GR" sz="23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ΣΠΛΗΝΕΚΤΟΜΗ: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Απομάκρυνση κύριας θέσης καταστροφής αιμοπεταλίων</a:t>
            </a:r>
            <a:r>
              <a:rPr lang="en-US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/>
            </a:r>
            <a:br>
              <a:rPr lang="en-US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Λιγότερα </a:t>
            </a:r>
            <a:r>
              <a:rPr lang="el-GR" sz="2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μακροφάγα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είναι διαθέσιμα για να απομακρύνουν τα </a:t>
            </a:r>
            <a:r>
              <a:rPr lang="el-GR" sz="2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επικαλυμένα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	αιμοπετάλια </a:t>
            </a:r>
            <a:r>
              <a:rPr lang="en-US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/>
            </a:r>
            <a:br>
              <a:rPr lang="en-US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Η </a:t>
            </a:r>
            <a:r>
              <a:rPr lang="el-GR" sz="2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σπληνεκτομή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μπορεί </a:t>
            </a:r>
            <a:r>
              <a:rPr lang="el-GR" sz="2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κόμα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να μειώσει την παραγωγή </a:t>
            </a:r>
            <a:r>
              <a:rPr lang="el-GR" sz="2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αυτοαντισωμάτων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	από 	</a:t>
            </a:r>
            <a:r>
              <a:rPr lang="en-US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T-and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	</a:t>
            </a:r>
            <a:r>
              <a:rPr lang="en-US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B-cell 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σε μερικούς ασθενείς</a:t>
            </a:r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7729" y="2672830"/>
            <a:ext cx="6727680" cy="4408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253639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 Box 1"/>
          <p:cNvSpPr txBox="1">
            <a:spLocks noChangeArrowheads="1"/>
          </p:cNvSpPr>
          <p:nvPr/>
        </p:nvSpPr>
        <p:spPr bwMode="auto">
          <a:xfrm>
            <a:off x="457921" y="381640"/>
            <a:ext cx="8229600" cy="1371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1436" tIns="45718" rIns="91436" bIns="45718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l-GR" sz="36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ΘΡΟΜΒΟΠΕΝΙΑ ΕΠΑΓΟΜΕΝΗ ΑΠΟ ΦΑΡΜΑΚΑ (</a:t>
            </a:r>
            <a:r>
              <a:rPr lang="en-US" sz="36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DITP)</a:t>
            </a:r>
          </a:p>
        </p:txBody>
      </p:sp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457921" y="1981648"/>
            <a:ext cx="8229600" cy="411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1436" tIns="45718" rIns="91436" bIns="45718"/>
          <a:lstStyle>
            <a:lvl1pPr marL="368300" indent="-368300"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>
              <a:lnSpc>
                <a:spcPct val="80000"/>
              </a:lnSpc>
              <a:spcBef>
                <a:spcPts val="567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Δημιουργία αντισωμάτων έναντι νέων </a:t>
            </a:r>
            <a:r>
              <a:rPr lang="el-GR" sz="2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επιτόπων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l-GR" sz="2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γλυκοπρωτεινών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αιμοπεταλίων που έχουν αναπτυχθεί από προηγούμενη έκθεση</a:t>
            </a:r>
            <a:r>
              <a:rPr lang="en-US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, 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καταστολή μυελού</a:t>
            </a:r>
          </a:p>
          <a:p>
            <a:pPr>
              <a:lnSpc>
                <a:spcPct val="80000"/>
              </a:lnSpc>
              <a:spcBef>
                <a:spcPts val="567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Ήπια έως βαρεία </a:t>
            </a:r>
            <a:r>
              <a:rPr lang="el-GR" sz="2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θρομβοπενία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και αιμορραγικά επεισόδια διάφορης βαρύτητας</a:t>
            </a:r>
          </a:p>
          <a:p>
            <a:pPr>
              <a:lnSpc>
                <a:spcPct val="80000"/>
              </a:lnSpc>
              <a:spcBef>
                <a:spcPts val="567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Εμφάνιση συμπτωμάτων 2-3 μέρες μετά επαναχορήγηση ή 1-3 εβδομάδες μετά αρχική χορήγηση</a:t>
            </a:r>
          </a:p>
          <a:p>
            <a:pPr>
              <a:lnSpc>
                <a:spcPct val="80000"/>
              </a:lnSpc>
              <a:spcBef>
                <a:spcPts val="567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Όχι μόνο φάρμακα: καρύδια, αγελαδινό γάλα, χυμός </a:t>
            </a:r>
            <a:r>
              <a:rPr lang="en-US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cranberry, tonic water (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κινίνη), φάρμακα φυτικής προέλευσης</a:t>
            </a:r>
          </a:p>
          <a:p>
            <a:pPr>
              <a:lnSpc>
                <a:spcPct val="80000"/>
              </a:lnSpc>
              <a:spcBef>
                <a:spcPts val="567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Εργαστηριακός έλεγχος: </a:t>
            </a:r>
            <a:r>
              <a:rPr lang="el-GR" sz="2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φαρμακοεξαρτώμενα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l-GR" sz="2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αντιαιμοπεταλιακά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αντισώματα (</a:t>
            </a:r>
            <a:r>
              <a:rPr lang="el-GR" sz="2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κυτταρομετρία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ροής, </a:t>
            </a:r>
            <a:r>
              <a:rPr lang="el-GR" sz="23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ανοσοκαθίζηση</a:t>
            </a:r>
            <a:r>
              <a:rPr lang="el-GR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,</a:t>
            </a:r>
            <a:r>
              <a:rPr lang="en-US" sz="23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ELISA)</a:t>
            </a: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914400" y="6150886"/>
            <a:ext cx="6962400" cy="707114"/>
          </a:xfrm>
          <a:prstGeom prst="rect">
            <a:avLst/>
          </a:prstGeom>
          <a:solidFill>
            <a:srgbClr val="E5FFFF"/>
          </a:solidFill>
          <a:ln w="25560" cap="sq">
            <a:solidFill>
              <a:srgbClr val="006F6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1436" tIns="45718" rIns="91436" bIns="45718" anchor="ctr"/>
          <a:lstStyle/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l-GR" sz="2400" b="1">
                <a:solidFill>
                  <a:srgbClr val="003366"/>
                </a:solidFill>
              </a:rPr>
              <a:t>ΔΙΑΓΝΩΣΗ: ΕΜΠΕΙΡΙΚΗ – ΔΙΑΚΟΠΗ ΦΑΡΜΑΚΟΥ</a:t>
            </a:r>
          </a:p>
        </p:txBody>
      </p:sp>
    </p:spTree>
    <p:extLst>
      <p:ext uri="{BB962C8B-B14F-4D97-AF65-F5344CB8AC3E}">
        <p14:creationId xmlns:p14="http://schemas.microsoft.com/office/powerpoint/2010/main" xmlns="" val="39249210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1743" y="554728"/>
            <a:ext cx="7813354" cy="2115081"/>
          </a:xfrm>
          <a:prstGeom prst="rect">
            <a:avLst/>
          </a:prstGeom>
          <a:noFill/>
        </p:spPr>
        <p:txBody>
          <a:bodyPr wrap="square" lIns="82945" tIns="41473" rIns="82945" bIns="41473" rtlCol="0">
            <a:spAutoFit/>
          </a:bodyPr>
          <a:lstStyle/>
          <a:p>
            <a:r>
              <a:rPr lang="el-GR" sz="3300" dirty="0"/>
              <a:t>ΘΡΟΜΒΟΠΕΝΙΑ ΕΠΑΓΟΜΕΝΗ ΑΠΟ ΗΠΑΡΙΝΗ </a:t>
            </a:r>
            <a:r>
              <a:rPr lang="el-GR" sz="3300" dirty="0" smtClean="0"/>
              <a:t>ΗΙΤ</a:t>
            </a:r>
          </a:p>
          <a:p>
            <a:r>
              <a:rPr lang="el-GR" sz="3300" dirty="0" smtClean="0"/>
              <a:t> ΔΙΑΚΟΠΗ ΧΟΡΗΓΗΣΗΣ ΗΠΑΡΙΝΗΣ</a:t>
            </a:r>
            <a:r>
              <a:rPr lang="el-GR" sz="3300" dirty="0"/>
              <a:t> </a:t>
            </a:r>
            <a:r>
              <a:rPr lang="el-GR" sz="3300" dirty="0" smtClean="0"/>
              <a:t>ΧΟΡΗΓΗΣΗ ΠΕΝΤΑΣΑΚΧΑΡΙΤΗ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642" y="2747800"/>
            <a:ext cx="5784040" cy="3953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43591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1219200"/>
            <a:ext cx="8942388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1219200" y="381000"/>
            <a:ext cx="6781800" cy="609600"/>
          </a:xfrm>
          <a:prstGeom prst="rect">
            <a:avLst/>
          </a:prstGeom>
          <a:noFill/>
          <a:ln w="25560" cap="sq">
            <a:solidFill>
              <a:srgbClr val="385D8A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600" b="1">
                <a:solidFill>
                  <a:srgbClr val="000000"/>
                </a:solidFill>
                <a:latin typeface="Calibri" charset="0"/>
              </a:rPr>
              <a:t>HIT </a:t>
            </a:r>
            <a:r>
              <a:rPr lang="el-GR" sz="3600" b="1">
                <a:solidFill>
                  <a:srgbClr val="000000"/>
                </a:solidFill>
                <a:latin typeface="Calibri" charset="0"/>
              </a:rPr>
              <a:t>ΚΡΙΤΗΡΙΟ ΔΙΑΓΝΩΣΗΣ</a:t>
            </a:r>
          </a:p>
        </p:txBody>
      </p:sp>
    </p:spTree>
    <p:extLst>
      <p:ext uri="{BB962C8B-B14F-4D97-AF65-F5344CB8AC3E}">
        <p14:creationId xmlns:p14="http://schemas.microsoft.com/office/powerpoint/2010/main" xmlns="" val="773624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ext Box 1"/>
          <p:cNvSpPr txBox="1">
            <a:spLocks noChangeArrowheads="1"/>
          </p:cNvSpPr>
          <p:nvPr/>
        </p:nvSpPr>
        <p:spPr bwMode="auto">
          <a:xfrm>
            <a:off x="305280" y="228985"/>
            <a:ext cx="8533440" cy="1142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1436" tIns="45718" rIns="91436" bIns="45718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l-GR" sz="36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ΘΡΟΜΒΟΠΕΝΙΑ-ΚΑΡΔΙΟΛΟΓΙΚΟΙ ΑΣΘΕΝΕΙΣ</a:t>
            </a:r>
          </a:p>
        </p:txBody>
      </p:sp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456480" y="1600009"/>
            <a:ext cx="8231040" cy="4876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1436" tIns="45718" rIns="91436" bIns="45718"/>
          <a:lstStyle>
            <a:lvl1pPr marL="368300" indent="-368300"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>
              <a:lnSpc>
                <a:spcPct val="80000"/>
              </a:lnSpc>
              <a:spcBef>
                <a:spcPts val="612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Καρδιοπνευμονική παράκαμψη: </a:t>
            </a:r>
          </a:p>
          <a:p>
            <a:pPr>
              <a:lnSpc>
                <a:spcPct val="80000"/>
              </a:lnSpc>
              <a:spcBef>
                <a:spcPts val="612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Μηχανική καταστροφή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Plts</a:t>
            </a:r>
            <a:endParaRPr lang="en-US" sz="2400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marL="339845">
              <a:lnSpc>
                <a:spcPct val="80000"/>
              </a:lnSpc>
              <a:spcBef>
                <a:spcPts val="612"/>
              </a:spcBef>
            </a:pPr>
            <a:endParaRPr lang="el-GR" sz="2400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lnSpc>
                <a:spcPct val="80000"/>
              </a:lnSpc>
              <a:spcBef>
                <a:spcPts val="612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DITC</a:t>
            </a:r>
            <a:r>
              <a:rPr lang="el-G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: 0.1-2.0% ασθενών που εκτίθενται σε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GPIIb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/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IIIa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l-G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αναστολείς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(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abciximab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tirofiban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)</a:t>
            </a:r>
          </a:p>
          <a:p>
            <a:pPr marL="339845">
              <a:lnSpc>
                <a:spcPct val="80000"/>
              </a:lnSpc>
              <a:spcBef>
                <a:spcPts val="612"/>
              </a:spcBef>
            </a:pPr>
            <a:endParaRPr lang="en-US" sz="2400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lnSpc>
                <a:spcPct val="80000"/>
              </a:lnSpc>
              <a:spcBef>
                <a:spcPts val="612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Θρομβοπενία</a:t>
            </a:r>
            <a:r>
              <a:rPr lang="el-G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από αραίωση</a:t>
            </a:r>
          </a:p>
          <a:p>
            <a:pPr marL="339845">
              <a:lnSpc>
                <a:spcPct val="80000"/>
              </a:lnSpc>
              <a:spcBef>
                <a:spcPts val="612"/>
              </a:spcBef>
            </a:pPr>
            <a:endParaRPr lang="el-GR" sz="2400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lnSpc>
                <a:spcPct val="80000"/>
              </a:lnSpc>
              <a:spcBef>
                <a:spcPts val="612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Θρομβοπενία</a:t>
            </a:r>
            <a:r>
              <a:rPr lang="el-G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από σήψη ή μετά μετάγγιση πορφύρα</a:t>
            </a:r>
          </a:p>
          <a:p>
            <a:pPr marL="339845">
              <a:lnSpc>
                <a:spcPct val="80000"/>
              </a:lnSpc>
              <a:spcBef>
                <a:spcPts val="612"/>
              </a:spcBef>
            </a:pPr>
            <a:endParaRPr lang="el-GR" sz="2400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lnSpc>
                <a:spcPct val="80000"/>
              </a:lnSpc>
              <a:spcBef>
                <a:spcPts val="612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ΗΙΤ σε 1-3% των ασθενών (ψευδώς θετικές εργαστηριακές δοκιμασίες </a:t>
            </a:r>
            <a:r>
              <a:rPr 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ELISA 25-70% </a:t>
            </a:r>
            <a:r>
              <a:rPr lang="el-GR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που δεν συνδέονται με ΗΙΤ)</a:t>
            </a:r>
          </a:p>
          <a:p>
            <a:pPr marL="339845">
              <a:lnSpc>
                <a:spcPct val="80000"/>
              </a:lnSpc>
              <a:spcBef>
                <a:spcPts val="612"/>
              </a:spcBef>
            </a:pPr>
            <a:endParaRPr lang="el-GR" sz="2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marL="339845">
              <a:lnSpc>
                <a:spcPct val="80000"/>
              </a:lnSpc>
              <a:spcBef>
                <a:spcPts val="612"/>
              </a:spcBef>
            </a:pPr>
            <a:endParaRPr lang="el-GR" sz="2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17920" y="783443"/>
            <a:ext cx="2560320" cy="208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006825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ext Box 1"/>
          <p:cNvSpPr txBox="1">
            <a:spLocks noChangeArrowheads="1"/>
          </p:cNvSpPr>
          <p:nvPr/>
        </p:nvSpPr>
        <p:spPr bwMode="auto">
          <a:xfrm>
            <a:off x="-652320" y="381640"/>
            <a:ext cx="8229600" cy="1371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1436" tIns="45718" rIns="91436" bIns="45718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l-GR" sz="36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ΘΡΟΜΒΟΠΕΝΙΑ-ΚΥΗΣΗ</a:t>
            </a:r>
          </a:p>
        </p:txBody>
      </p:sp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457921" y="1981648"/>
            <a:ext cx="8229600" cy="411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1436" tIns="45718" rIns="91436" bIns="45718"/>
          <a:lstStyle>
            <a:lvl1pPr marL="368300" indent="-368300"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68300" algn="l"/>
                <a:tab pos="815975" algn="l"/>
                <a:tab pos="1265238" algn="l"/>
                <a:tab pos="1714500" algn="l"/>
                <a:tab pos="2163763" algn="l"/>
                <a:tab pos="2613025" algn="l"/>
                <a:tab pos="3062288" algn="l"/>
                <a:tab pos="3511550" algn="l"/>
                <a:tab pos="3960813" algn="l"/>
                <a:tab pos="4410075" algn="l"/>
                <a:tab pos="4859338" algn="l"/>
                <a:tab pos="5308600" algn="l"/>
                <a:tab pos="5757863" algn="l"/>
                <a:tab pos="6207125" algn="l"/>
                <a:tab pos="6656388" algn="l"/>
                <a:tab pos="7105650" algn="l"/>
                <a:tab pos="7554913" algn="l"/>
                <a:tab pos="8004175" algn="l"/>
                <a:tab pos="8453438" algn="l"/>
                <a:tab pos="8902700" algn="l"/>
                <a:tab pos="935196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>
              <a:spcBef>
                <a:spcPts val="794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5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&lt;150,000/μ</a:t>
            </a:r>
            <a:r>
              <a:rPr lang="en-US" sz="25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l</a:t>
            </a:r>
            <a:r>
              <a:rPr lang="el-GR" sz="25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στο 6-15% κατά το γ τρίμηνο</a:t>
            </a:r>
          </a:p>
          <a:p>
            <a:pPr marL="338405">
              <a:spcBef>
                <a:spcPts val="794"/>
              </a:spcBef>
            </a:pPr>
            <a:endParaRPr lang="el-GR" sz="2500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spcBef>
                <a:spcPts val="794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5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&lt;100,000/μ</a:t>
            </a:r>
            <a:r>
              <a:rPr lang="en-US" sz="25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l</a:t>
            </a:r>
            <a:r>
              <a:rPr lang="el-GR" sz="25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στο 1% κατά το γ τρίμηνο</a:t>
            </a:r>
          </a:p>
          <a:p>
            <a:pPr marL="338405">
              <a:spcBef>
                <a:spcPts val="794"/>
              </a:spcBef>
            </a:pPr>
            <a:endParaRPr lang="el-GR" sz="2500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spcBef>
                <a:spcPts val="794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5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Ακραία έκφραση της φυσιολογικής μείωσης των </a:t>
            </a:r>
            <a:r>
              <a:rPr lang="en-US" sz="25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Plts</a:t>
            </a:r>
            <a:r>
              <a:rPr lang="el-GR" sz="25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κατά τη διάρκεια της κύησης στο 70% των περιπτώσεων, αναστροφή 1-2 μήνες μετά τον τοκετό , το εύρημα δεν ακολουθεί το νεογνό</a:t>
            </a:r>
          </a:p>
          <a:p>
            <a:pPr>
              <a:spcBef>
                <a:spcPts val="794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5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ΙΤΡ: 3% κατά το α και β τρίμηνο </a:t>
            </a:r>
          </a:p>
          <a:p>
            <a:pPr marL="339845">
              <a:spcBef>
                <a:spcPts val="794"/>
              </a:spcBef>
            </a:pPr>
            <a:endParaRPr lang="el-GR" sz="25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26241" y="195861"/>
            <a:ext cx="2376000" cy="1581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699412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ext Box 1"/>
          <p:cNvSpPr txBox="1">
            <a:spLocks noChangeArrowheads="1"/>
          </p:cNvSpPr>
          <p:nvPr/>
        </p:nvSpPr>
        <p:spPr bwMode="auto">
          <a:xfrm>
            <a:off x="180000" y="3079043"/>
            <a:ext cx="8784000" cy="4160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1436" tIns="45718" rIns="91436" bIns="45718"/>
          <a:lstStyle>
            <a:lvl1pPr marL="330200" indent="-330200"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  <a:tab pos="94345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  <a:tab pos="94345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  <a:tab pos="94345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  <a:tab pos="94345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  <a:tab pos="94345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  <a:tab pos="94345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  <a:tab pos="94345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  <a:tab pos="94345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  <a:tab pos="9434513" algn="l"/>
              </a:tabLst>
              <a:defRPr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ts val="590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2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l-G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η πιο συχνή αιτία σοβαρής </a:t>
            </a:r>
            <a:r>
              <a:rPr lang="el-GR" sz="2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θρομβοπενίας</a:t>
            </a:r>
            <a:r>
              <a:rPr lang="el-G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(&lt;20</a:t>
            </a:r>
            <a:r>
              <a:rPr lang="en-US" sz="22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x</a:t>
            </a:r>
            <a:r>
              <a:rPr lang="en-US" sz="22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Times New Roman" charset="0"/>
              </a:rPr>
              <a:t>10</a:t>
            </a:r>
            <a:r>
              <a:rPr lang="en-US" sz="2200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Times New Roman" charset="0"/>
              </a:rPr>
              <a:t>9</a:t>
            </a:r>
            <a:r>
              <a:rPr lang="el-G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/</a:t>
            </a:r>
            <a:r>
              <a:rPr lang="en-US" sz="22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L) </a:t>
            </a:r>
            <a:r>
              <a:rPr lang="el-G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και </a:t>
            </a:r>
            <a:r>
              <a:rPr lang="el-GR" sz="2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ενδοκρανιακής</a:t>
            </a:r>
            <a:r>
              <a:rPr lang="el-G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αιμορραγίας σε </a:t>
            </a:r>
            <a:r>
              <a:rPr lang="el-GR" sz="2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τελειόμηνα</a:t>
            </a:r>
            <a:r>
              <a:rPr lang="el-G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νεογνά (1:500 ως 1:1100 τοκετοί)</a:t>
            </a:r>
            <a:r>
              <a:rPr lang="en-US" sz="22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.</a:t>
            </a:r>
          </a:p>
          <a:p>
            <a:pPr marL="305285">
              <a:lnSpc>
                <a:spcPct val="90000"/>
              </a:lnSpc>
              <a:spcBef>
                <a:spcPts val="590"/>
              </a:spcBef>
            </a:pPr>
            <a:endParaRPr lang="en-US" sz="2200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ts val="590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n-US" sz="22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H </a:t>
            </a:r>
            <a:r>
              <a:rPr lang="el-G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πλειοψηφία των νεογνών με ΝΑΙΤ είναι </a:t>
            </a:r>
            <a:r>
              <a:rPr lang="el-GR" sz="22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ασυμπτωματικά</a:t>
            </a:r>
            <a:r>
              <a:rPr lang="el-G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και μόνο το 30-40% θα αναπτύξει σοβαρή </a:t>
            </a:r>
            <a:r>
              <a:rPr lang="el-GR" sz="2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θρομβοπενία</a:t>
            </a:r>
            <a:r>
              <a:rPr lang="el-G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(&lt;20</a:t>
            </a:r>
            <a:r>
              <a:rPr lang="en-US" sz="22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x</a:t>
            </a:r>
            <a:r>
              <a:rPr lang="en-US" sz="22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Times New Roman" charset="0"/>
              </a:rPr>
              <a:t>10</a:t>
            </a:r>
            <a:r>
              <a:rPr lang="en-US" sz="2200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cs typeface="Times New Roman" charset="0"/>
              </a:rPr>
              <a:t>9</a:t>
            </a:r>
            <a:r>
              <a:rPr lang="en-US" sz="22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/L</a:t>
            </a:r>
            <a:r>
              <a:rPr lang="el-G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). </a:t>
            </a:r>
          </a:p>
          <a:p>
            <a:pPr marL="305285">
              <a:lnSpc>
                <a:spcPct val="90000"/>
              </a:lnSpc>
              <a:spcBef>
                <a:spcPts val="590"/>
              </a:spcBef>
            </a:pPr>
            <a:endParaRPr lang="en-US" sz="2200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ts val="590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Κλινικά σημαντική ΝΑΙΤ μπορεί να παρατηρηθεί και στην </a:t>
            </a:r>
            <a:r>
              <a:rPr lang="el-GR" sz="22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πρώτη</a:t>
            </a:r>
            <a:r>
              <a:rPr lang="el-G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εγκυμοσύνη, αν και συνήθως οι </a:t>
            </a:r>
            <a:r>
              <a:rPr lang="el-GR" sz="22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επόμενες</a:t>
            </a:r>
            <a:r>
              <a:rPr lang="el-GR" sz="22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είναι πιο επικίνδυνες για την υγεία του εμβρύου/νεογέννητου. </a:t>
            </a:r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195840" y="228984"/>
            <a:ext cx="8948160" cy="2253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39" tIns="42452" rIns="81639" bIns="42452">
            <a:spAutoFit/>
          </a:bodyPr>
          <a:lstStyle/>
          <a:p>
            <a:pPr algn="ctr">
              <a:lnSpc>
                <a:spcPct val="80000"/>
              </a:lnSpc>
              <a:spcBef>
                <a:spcPts val="907"/>
              </a:spcBef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  <a:tab pos="8150520" algn="l"/>
                <a:tab pos="8558047" algn="l"/>
              </a:tabLst>
            </a:pPr>
            <a:r>
              <a:rPr lang="el-GR" sz="3600" b="1" dirty="0">
                <a:solidFill>
                  <a:srgbClr val="FFFFFF"/>
                </a:solidFill>
              </a:rPr>
              <a:t>ΘΡ0ΜΒΟΠΕΝΙΑ –ΝΕΟΓΝΟ </a:t>
            </a:r>
          </a:p>
          <a:p>
            <a:pPr algn="ctr">
              <a:lnSpc>
                <a:spcPct val="80000"/>
              </a:lnSpc>
              <a:spcBef>
                <a:spcPts val="499"/>
              </a:spcBef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  <a:tab pos="8150520" algn="l"/>
                <a:tab pos="8558047" algn="l"/>
              </a:tabLst>
            </a:pPr>
            <a:r>
              <a:rPr lang="el-GR" sz="2000" dirty="0">
                <a:solidFill>
                  <a:srgbClr val="FFFFFF"/>
                </a:solidFill>
              </a:rPr>
              <a:t>Αυξημένη καταστροφή ΑΜΠ ανοσολογικής αρχής, συγγενής διαταραχή </a:t>
            </a:r>
          </a:p>
          <a:p>
            <a:pPr marL="414726" lvl="1">
              <a:lnSpc>
                <a:spcPct val="80000"/>
              </a:lnSpc>
              <a:spcBef>
                <a:spcPts val="1985"/>
              </a:spcBef>
              <a:buClr>
                <a:srgbClr val="FFCC00"/>
              </a:buClr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  <a:tab pos="8150520" algn="l"/>
                <a:tab pos="8558047" algn="l"/>
              </a:tabLst>
            </a:pPr>
            <a:r>
              <a:rPr lang="el-GR" sz="3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ΝΕΟΓΝΙΚΗ ΑΛΛΟΑΝΟΣΗ ΘΡΟΜΒΟΠΕΝΙΑ</a:t>
            </a:r>
            <a:endParaRPr lang="el-GR" sz="3600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lnSpc>
                <a:spcPct val="80000"/>
              </a:lnSpc>
              <a:spcBef>
                <a:spcPts val="1985"/>
              </a:spcBef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  <a:tab pos="8150520" algn="l"/>
                <a:tab pos="8558047" algn="l"/>
              </a:tabLst>
            </a:pPr>
            <a:endParaRPr lang="el-GR" sz="3600" dirty="0">
              <a:solidFill>
                <a:srgbClr val="FFFFFF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8321" y="1726742"/>
            <a:ext cx="2502720" cy="1408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206295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6425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l-GR" sz="4400">
                <a:solidFill>
                  <a:srgbClr val="000000"/>
                </a:solidFill>
                <a:latin typeface="Calibri" charset="0"/>
              </a:rPr>
              <a:t>ΘΡΟΜΒΟΠΕΝΙΑ -ΚΑΚΟΗΘΕΙΑ</a:t>
            </a:r>
          </a:p>
        </p:txBody>
      </p:sp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250825" y="1268413"/>
            <a:ext cx="8497888" cy="5256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38138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spcBef>
                <a:spcPts val="800"/>
              </a:spcBef>
              <a:buClrTx/>
              <a:buFontTx/>
              <a:buNone/>
            </a:pPr>
            <a:r>
              <a:rPr lang="el-GR" sz="2000">
                <a:solidFill>
                  <a:srgbClr val="000000"/>
                </a:solidFill>
                <a:latin typeface="Calibri" charset="0"/>
              </a:rPr>
              <a:t>Χημειοθεραπεία: βλάβη στο μυελό</a:t>
            </a:r>
          </a:p>
          <a:p>
            <a:pPr>
              <a:spcBef>
                <a:spcPts val="800"/>
              </a:spcBef>
              <a:buClrTx/>
              <a:buFontTx/>
              <a:buNone/>
            </a:pPr>
            <a:endParaRPr lang="el-GR" sz="2000">
              <a:solidFill>
                <a:srgbClr val="000000"/>
              </a:solidFill>
              <a:latin typeface="Calibri" charset="0"/>
            </a:endParaRPr>
          </a:p>
          <a:p>
            <a:pPr>
              <a:spcBef>
                <a:spcPts val="800"/>
              </a:spcBef>
              <a:buClrTx/>
              <a:buFontTx/>
              <a:buNone/>
            </a:pPr>
            <a:r>
              <a:rPr lang="el-GR" sz="2000">
                <a:solidFill>
                  <a:srgbClr val="000000"/>
                </a:solidFill>
                <a:latin typeface="Calibri" charset="0"/>
              </a:rPr>
              <a:t>Ακτινοθεραπεία: συνήθως στη λεκάνη συγχορήγηση με χημειοθεραπεία</a:t>
            </a:r>
          </a:p>
          <a:p>
            <a:pPr>
              <a:spcBef>
                <a:spcPts val="800"/>
              </a:spcBef>
              <a:buClrTx/>
              <a:buFontTx/>
              <a:buNone/>
            </a:pPr>
            <a:endParaRPr lang="el-GR" sz="2000">
              <a:solidFill>
                <a:srgbClr val="000000"/>
              </a:solidFill>
              <a:latin typeface="Calibri" charset="0"/>
            </a:endParaRPr>
          </a:p>
          <a:p>
            <a:pPr>
              <a:spcBef>
                <a:spcPts val="800"/>
              </a:spcBef>
              <a:buClrTx/>
              <a:buFontTx/>
              <a:buNone/>
            </a:pPr>
            <a:r>
              <a:rPr lang="el-GR" sz="2000">
                <a:solidFill>
                  <a:srgbClr val="000000"/>
                </a:solidFill>
                <a:latin typeface="Calibri" charset="0"/>
              </a:rPr>
              <a:t>Αντισώματα </a:t>
            </a:r>
          </a:p>
          <a:p>
            <a:pPr>
              <a:spcBef>
                <a:spcPts val="800"/>
              </a:spcBef>
              <a:buClrTx/>
              <a:buFontTx/>
              <a:buNone/>
            </a:pPr>
            <a:endParaRPr lang="el-GR" sz="2000">
              <a:solidFill>
                <a:srgbClr val="000000"/>
              </a:solidFill>
              <a:latin typeface="Calibri" charset="0"/>
            </a:endParaRPr>
          </a:p>
          <a:p>
            <a:pPr>
              <a:spcBef>
                <a:spcPts val="800"/>
              </a:spcBef>
              <a:buClrTx/>
              <a:buFontTx/>
              <a:buNone/>
            </a:pPr>
            <a:r>
              <a:rPr lang="el-GR" sz="2000">
                <a:solidFill>
                  <a:srgbClr val="000000"/>
                </a:solidFill>
                <a:latin typeface="Calibri" charset="0"/>
              </a:rPr>
              <a:t>Λευχαιμία-λέμφωμα: κακοήθη κύτταρα καταλαμβάνουν το χώρο των αιμοπεταλίων </a:t>
            </a:r>
            <a:r>
              <a:rPr lang="en-US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l-GR" sz="2000">
                <a:solidFill>
                  <a:srgbClr val="000000"/>
                </a:solidFill>
                <a:latin typeface="Calibri" charset="0"/>
              </a:rPr>
              <a:t>στον μυελό και τα απομακρύνουν </a:t>
            </a:r>
            <a:r>
              <a:rPr lang="en-US" sz="2000">
                <a:solidFill>
                  <a:srgbClr val="000000"/>
                </a:solidFill>
                <a:latin typeface="Calibri" charset="0"/>
              </a:rPr>
              <a:t>crowd out</a:t>
            </a:r>
          </a:p>
          <a:p>
            <a:pPr>
              <a:spcBef>
                <a:spcPts val="800"/>
              </a:spcBef>
              <a:buClrTx/>
              <a:buFontTx/>
              <a:buNone/>
            </a:pPr>
            <a:endParaRPr lang="el-GR" sz="2000">
              <a:solidFill>
                <a:srgbClr val="000000"/>
              </a:solidFill>
              <a:latin typeface="Calibri" charset="0"/>
            </a:endParaRPr>
          </a:p>
          <a:p>
            <a:pPr>
              <a:spcBef>
                <a:spcPts val="800"/>
              </a:spcBef>
              <a:buClrTx/>
              <a:buFontTx/>
              <a:buNone/>
            </a:pPr>
            <a:r>
              <a:rPr lang="el-GR" sz="2000">
                <a:solidFill>
                  <a:srgbClr val="000000"/>
                </a:solidFill>
                <a:latin typeface="Calibri" charset="0"/>
              </a:rPr>
              <a:t>Οστικές μεταστάσεις</a:t>
            </a:r>
          </a:p>
          <a:p>
            <a:pPr>
              <a:spcBef>
                <a:spcPts val="800"/>
              </a:spcBef>
              <a:buClrTx/>
              <a:buFontTx/>
              <a:buNone/>
            </a:pPr>
            <a:endParaRPr lang="el-GR" sz="2000">
              <a:solidFill>
                <a:srgbClr val="000000"/>
              </a:solidFill>
              <a:latin typeface="Calibri" charset="0"/>
            </a:endParaRPr>
          </a:p>
          <a:p>
            <a:pPr>
              <a:spcBef>
                <a:spcPts val="800"/>
              </a:spcBef>
              <a:buClrTx/>
              <a:buFontTx/>
              <a:buNone/>
            </a:pPr>
            <a:r>
              <a:rPr lang="el-GR" sz="2000">
                <a:solidFill>
                  <a:srgbClr val="000000"/>
                </a:solidFill>
                <a:latin typeface="Calibri" charset="0"/>
              </a:rPr>
              <a:t>Καρκίνος σπλήνα: αύξηση μεγέθους με αποτέλεσμα αυξημένο χώρο αποθήκευσης</a:t>
            </a:r>
          </a:p>
        </p:txBody>
      </p:sp>
    </p:spTree>
    <p:extLst>
      <p:ext uri="{BB962C8B-B14F-4D97-AF65-F5344CB8AC3E}">
        <p14:creationId xmlns:p14="http://schemas.microsoft.com/office/powerpoint/2010/main" xmlns="" val="29003504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ext Box 1"/>
          <p:cNvSpPr txBox="1">
            <a:spLocks noChangeArrowheads="1"/>
          </p:cNvSpPr>
          <p:nvPr/>
        </p:nvSpPr>
        <p:spPr bwMode="auto">
          <a:xfrm>
            <a:off x="457200" y="-100013"/>
            <a:ext cx="8226425" cy="1139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l-GR" sz="4400">
                <a:solidFill>
                  <a:srgbClr val="000000"/>
                </a:solidFill>
                <a:latin typeface="Calibri" charset="0"/>
              </a:rPr>
              <a:t>ΘΡΟΜΒΟΠΕΝΙΑ  ΛΟΙΜΩΞΗ</a:t>
            </a:r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14463" y="981075"/>
            <a:ext cx="6438900" cy="587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692150"/>
            <a:ext cx="8893175" cy="25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624197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ΣΥΓΓΕΝΕΙΣ\ΕΠΙΚΤΗΤΕΣ ΔΙΑΤΑΡΑΧΕΣ ΔΕΥΤΕΡΟΓΕΝΟΥΣ ΑΙΜΟΣΤΑΣΗΣ</a:t>
            </a:r>
            <a:br>
              <a:rPr lang="el-GR" dirty="0" smtClean="0"/>
            </a:br>
            <a:r>
              <a:rPr lang="el-GR" dirty="0" smtClean="0"/>
              <a:t>ΕΡΓΑΣΤΗΡΙΑΚΗ ΔΙΕΡΕΥΝΗΣΗ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Παράταση χρόνων πήξης</a:t>
            </a:r>
          </a:p>
          <a:p>
            <a:r>
              <a:rPr lang="el-GR" dirty="0" smtClean="0"/>
              <a:t>ΑΛΛΑ</a:t>
            </a:r>
          </a:p>
          <a:p>
            <a:r>
              <a:rPr lang="en-US" dirty="0" smtClean="0"/>
              <a:t>FXIII:</a:t>
            </a:r>
            <a:r>
              <a:rPr lang="el-GR" dirty="0" smtClean="0"/>
              <a:t>χρόνοι </a:t>
            </a:r>
            <a:r>
              <a:rPr lang="el-GR" dirty="0" err="1" smtClean="0"/>
              <a:t>κφ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45886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5" name="Object 1"/>
          <p:cNvGraphicFramePr>
            <a:graphicFrameLocks noChangeAspect="1"/>
          </p:cNvGraphicFramePr>
          <p:nvPr/>
        </p:nvGraphicFramePr>
        <p:xfrm>
          <a:off x="0" y="1196975"/>
          <a:ext cx="2303463" cy="3848100"/>
        </p:xfrm>
        <a:graphic>
          <a:graphicData uri="http://schemas.openxmlformats.org/presentationml/2006/ole">
            <p:oleObj spid="_x0000_s13404" r:id="rId4" imgW="1752381" imgH="3847619" progId="">
              <p:embed/>
            </p:oleObj>
          </a:graphicData>
        </a:graphic>
      </p:graphicFrame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2339975" y="981075"/>
          <a:ext cx="3744913" cy="5049838"/>
        </p:xfrm>
        <a:graphic>
          <a:graphicData uri="http://schemas.openxmlformats.org/presentationml/2006/ole">
            <p:oleObj spid="_x0000_s13405" r:id="rId5" imgW="3048426" imgH="4114286" progId="">
              <p:embed/>
            </p:oleObj>
          </a:graphicData>
        </a:graphic>
      </p:graphicFrame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6061075" y="1474788"/>
          <a:ext cx="3048000" cy="4114800"/>
        </p:xfrm>
        <a:graphic>
          <a:graphicData uri="http://schemas.openxmlformats.org/presentationml/2006/ole">
            <p:oleObj spid="_x0000_s13406" r:id="rId6" imgW="3048426" imgH="4114286" progId="">
              <p:embed/>
            </p:oleObj>
          </a:graphicData>
        </a:graphic>
      </p:graphicFrame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191361" y="130175"/>
            <a:ext cx="8755603" cy="71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l-GR" sz="4000" dirty="0" smtClean="0">
                <a:solidFill>
                  <a:srgbClr val="000000"/>
                </a:solidFill>
                <a:latin typeface="+mn-lt"/>
              </a:rPr>
              <a:t>ΑΙΜΟΡΡΟΦΙΛΙΑ-ΑΙΜΑΡΘΡΑ</a:t>
            </a:r>
            <a:endParaRPr lang="el-GR" sz="400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05452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69" name="Object 1"/>
          <p:cNvGraphicFramePr>
            <a:graphicFrameLocks noChangeAspect="1"/>
          </p:cNvGraphicFramePr>
          <p:nvPr/>
        </p:nvGraphicFramePr>
        <p:xfrm>
          <a:off x="0" y="1474788"/>
          <a:ext cx="3048000" cy="4114800"/>
        </p:xfrm>
        <a:graphic>
          <a:graphicData uri="http://schemas.openxmlformats.org/presentationml/2006/ole">
            <p:oleObj spid="_x0000_s14428" r:id="rId4" imgW="3048426" imgH="4114286" progId="">
              <p:embed/>
            </p:oleObj>
          </a:graphicData>
        </a:graphic>
      </p:graphicFrame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2771775" y="692150"/>
          <a:ext cx="3671888" cy="5832475"/>
        </p:xfrm>
        <a:graphic>
          <a:graphicData uri="http://schemas.openxmlformats.org/presentationml/2006/ole">
            <p:oleObj spid="_x0000_s14429" r:id="rId5" imgW="3048426" imgH="4114286" progId="">
              <p:embed/>
            </p:oleObj>
          </a:graphicData>
        </a:graphic>
      </p:graphicFrame>
      <p:graphicFrame>
        <p:nvGraphicFramePr>
          <p:cNvPr id="32771" name="Object 3"/>
          <p:cNvGraphicFramePr>
            <a:graphicFrameLocks noChangeAspect="1"/>
          </p:cNvGraphicFramePr>
          <p:nvPr/>
        </p:nvGraphicFramePr>
        <p:xfrm>
          <a:off x="5940425" y="981075"/>
          <a:ext cx="3048000" cy="4114800"/>
        </p:xfrm>
        <a:graphic>
          <a:graphicData uri="http://schemas.openxmlformats.org/presentationml/2006/ole">
            <p:oleObj spid="_x0000_s14430" r:id="rId6" imgW="3048426" imgH="4114286" progId="">
              <p:embed/>
            </p:oleObj>
          </a:graphicData>
        </a:graphic>
      </p:graphicFrame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1258888" y="195263"/>
            <a:ext cx="6343300" cy="71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>
              <a:buClrTx/>
              <a:buFontTx/>
              <a:buNone/>
            </a:pPr>
            <a:r>
              <a:rPr lang="el-GR" sz="4000" dirty="0">
                <a:solidFill>
                  <a:srgbClr val="000000"/>
                </a:solidFill>
                <a:latin typeface="+mn-lt"/>
              </a:rPr>
              <a:t>ΑΙΜΟΡΡΑΓΙΕΣ ΑΠΟ</a:t>
            </a:r>
            <a:r>
              <a:rPr lang="el-GR" sz="4000" dirty="0">
                <a:solidFill>
                  <a:srgbClr val="FFFF00"/>
                </a:solidFill>
                <a:latin typeface="+mn-lt"/>
              </a:rPr>
              <a:t> </a:t>
            </a:r>
            <a:r>
              <a:rPr lang="el-GR" sz="4000" dirty="0">
                <a:solidFill>
                  <a:srgbClr val="000000"/>
                </a:solidFill>
                <a:latin typeface="+mn-lt"/>
              </a:rPr>
              <a:t>ΤΟΥΣ ΜΥΣ</a:t>
            </a:r>
          </a:p>
        </p:txBody>
      </p:sp>
    </p:spTree>
    <p:extLst>
      <p:ext uri="{BB962C8B-B14F-4D97-AF65-F5344CB8AC3E}">
        <p14:creationId xmlns:p14="http://schemas.microsoft.com/office/powerpoint/2010/main" xmlns="" val="41602151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ANTIMET</a:t>
            </a:r>
            <a:r>
              <a:rPr lang="el-GR" dirty="0" smtClean="0"/>
              <a:t>ΩΠΙΣΗ ΑΙΜΟΡΡΑΓΙΚΩΝ ΔΙΑΤΑΡΑΧΩΝ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154" y="1600200"/>
            <a:ext cx="8767802" cy="4525963"/>
          </a:xfrm>
        </p:spPr>
        <p:txBody>
          <a:bodyPr>
            <a:normAutofit fontScale="85000" lnSpcReduction="10000"/>
          </a:bodyPr>
          <a:lstStyle/>
          <a:p>
            <a:r>
              <a:rPr lang="el-GR" dirty="0" smtClean="0"/>
              <a:t>Συγγενής διαταραχή</a:t>
            </a:r>
            <a:r>
              <a:rPr lang="en-US" dirty="0" smtClean="0"/>
              <a:t>:</a:t>
            </a:r>
            <a:r>
              <a:rPr lang="el-GR" dirty="0" smtClean="0"/>
              <a:t> επικοινωνία με Κέντρο αναφοράς,</a:t>
            </a:r>
            <a:r>
              <a:rPr lang="en-US" dirty="0" smtClean="0"/>
              <a:t>RICE rest,</a:t>
            </a:r>
            <a:r>
              <a:rPr lang="el-GR" dirty="0" smtClean="0"/>
              <a:t> </a:t>
            </a:r>
            <a:r>
              <a:rPr lang="en-US" dirty="0" smtClean="0"/>
              <a:t>ice,</a:t>
            </a:r>
            <a:r>
              <a:rPr lang="el-GR" dirty="0" smtClean="0"/>
              <a:t> </a:t>
            </a:r>
            <a:r>
              <a:rPr lang="en-US" dirty="0" smtClean="0"/>
              <a:t>compress,</a:t>
            </a:r>
            <a:r>
              <a:rPr lang="el-GR" dirty="0" smtClean="0"/>
              <a:t> </a:t>
            </a:r>
            <a:r>
              <a:rPr lang="en-US" dirty="0" smtClean="0"/>
              <a:t>elevation, </a:t>
            </a:r>
            <a:r>
              <a:rPr lang="el-GR" dirty="0" smtClean="0"/>
              <a:t>χορήγηση παράγοντα υποκατάστασης σύμφωνα με οδηγίες</a:t>
            </a:r>
          </a:p>
          <a:p>
            <a:r>
              <a:rPr lang="el-GR" dirty="0" smtClean="0"/>
              <a:t>ΑΠΑΓΟΡΕΥΟΝΤΑΙ </a:t>
            </a:r>
            <a:r>
              <a:rPr lang="el-GR" dirty="0" err="1" smtClean="0"/>
              <a:t>ενδομυικές</a:t>
            </a:r>
            <a:r>
              <a:rPr lang="el-GR" dirty="0" smtClean="0"/>
              <a:t> ενέσεις, τοποθέτηση κεντρικής γραμμής</a:t>
            </a:r>
          </a:p>
          <a:p>
            <a:r>
              <a:rPr lang="el-GR" dirty="0" smtClean="0"/>
              <a:t>Εξετάζεται πιθανότητα </a:t>
            </a:r>
            <a:r>
              <a:rPr lang="el-GR" dirty="0" err="1" smtClean="0"/>
              <a:t>ενδοκράνιας</a:t>
            </a:r>
            <a:r>
              <a:rPr lang="el-GR" dirty="0" smtClean="0"/>
              <a:t> αιμορραγίας σε περίπτωση κεφαλαλγίας/ελάσσονος τραύματος κεφαλής</a:t>
            </a:r>
          </a:p>
          <a:p>
            <a:r>
              <a:rPr lang="el-GR" dirty="0" smtClean="0"/>
              <a:t>Εξετάζεται πιθανότητα αλληλεπίδρασης οποιασδήποτε αγωγής με το υποκείμενο νόσημα ΑΣΠΙΡΙΝΗ????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775494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3" name="Object 1"/>
          <p:cNvGraphicFramePr>
            <a:graphicFrameLocks noChangeAspect="1"/>
          </p:cNvGraphicFramePr>
          <p:nvPr/>
        </p:nvGraphicFramePr>
        <p:xfrm>
          <a:off x="179388" y="1557338"/>
          <a:ext cx="2506662" cy="3384550"/>
        </p:xfrm>
        <a:graphic>
          <a:graphicData uri="http://schemas.openxmlformats.org/presentationml/2006/ole">
            <p:oleObj spid="_x0000_s15452" r:id="rId4" imgW="3048426" imgH="4114286" progId="">
              <p:embed/>
            </p:oleObj>
          </a:graphicData>
        </a:graphic>
      </p:graphicFrame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3203575" y="1557338"/>
          <a:ext cx="2508250" cy="3384550"/>
        </p:xfrm>
        <a:graphic>
          <a:graphicData uri="http://schemas.openxmlformats.org/presentationml/2006/ole">
            <p:oleObj spid="_x0000_s15453" r:id="rId5" imgW="3048426" imgH="4114286" progId="">
              <p:embed/>
            </p:oleObj>
          </a:graphicData>
        </a:graphic>
      </p:graphicFrame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6256338" y="1557338"/>
          <a:ext cx="2506662" cy="3384550"/>
        </p:xfrm>
        <a:graphic>
          <a:graphicData uri="http://schemas.openxmlformats.org/presentationml/2006/ole">
            <p:oleObj spid="_x0000_s15454" r:id="rId6" imgW="3048426" imgH="4114286" progId="">
              <p:embed/>
            </p:oleObj>
          </a:graphicData>
        </a:graphic>
      </p:graphicFrame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2511425" y="-14288"/>
            <a:ext cx="3472172" cy="71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>
              <a:buClrTx/>
              <a:buFontTx/>
              <a:buNone/>
            </a:pPr>
            <a:r>
              <a:rPr lang="el-GR" sz="4000" dirty="0">
                <a:solidFill>
                  <a:srgbClr val="000000"/>
                </a:solidFill>
                <a:latin typeface="+mn-lt"/>
              </a:rPr>
              <a:t>ΑΝΤΙΜΕΤΩΠΙΣΗ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179388" y="5157788"/>
            <a:ext cx="7162800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>
              <a:buClrTx/>
              <a:buFontTx/>
              <a:buNone/>
            </a:pPr>
            <a:r>
              <a:rPr lang="el-GR" b="1" dirty="0">
                <a:solidFill>
                  <a:schemeClr val="tx1"/>
                </a:solidFill>
              </a:rPr>
              <a:t>Άμεση ενημέρωση του Κέντρου παρακολούθησης</a:t>
            </a:r>
          </a:p>
          <a:p>
            <a:pPr>
              <a:buClrTx/>
              <a:buFontTx/>
              <a:buNone/>
            </a:pPr>
            <a:endParaRPr lang="el-GR" b="1" dirty="0">
              <a:solidFill>
                <a:schemeClr val="tx1"/>
              </a:solidFill>
            </a:endParaRPr>
          </a:p>
          <a:p>
            <a:pPr>
              <a:buClrTx/>
              <a:buFontTx/>
              <a:buNone/>
            </a:pPr>
            <a:r>
              <a:rPr lang="el-GR" b="1" dirty="0">
                <a:solidFill>
                  <a:schemeClr val="tx1"/>
                </a:solidFill>
              </a:rPr>
              <a:t>Ψυχρά επιθέματα</a:t>
            </a:r>
          </a:p>
          <a:p>
            <a:pPr>
              <a:buClrTx/>
              <a:buFontTx/>
              <a:buNone/>
            </a:pPr>
            <a:endParaRPr lang="el-GR" b="1" dirty="0">
              <a:solidFill>
                <a:schemeClr val="tx1"/>
              </a:solidFill>
            </a:endParaRPr>
          </a:p>
          <a:p>
            <a:pPr>
              <a:buClrTx/>
              <a:buFontTx/>
              <a:buNone/>
            </a:pPr>
            <a:r>
              <a:rPr lang="el-GR" b="1" dirty="0">
                <a:solidFill>
                  <a:schemeClr val="tx1"/>
                </a:solidFill>
              </a:rPr>
              <a:t>Θεραπεία υποκατάστασης σύμφωνη με τις οδηγίες του Κέντρου</a:t>
            </a:r>
          </a:p>
        </p:txBody>
      </p:sp>
    </p:spTree>
    <p:extLst>
      <p:ext uri="{BB962C8B-B14F-4D97-AF65-F5344CB8AC3E}">
        <p14:creationId xmlns:p14="http://schemas.microsoft.com/office/powerpoint/2010/main" xmlns="" val="41645754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1"/>
          <p:cNvSpPr txBox="1">
            <a:spLocks noChangeArrowheads="1"/>
          </p:cNvSpPr>
          <p:nvPr/>
        </p:nvSpPr>
        <p:spPr bwMode="auto">
          <a:xfrm>
            <a:off x="457200" y="115888"/>
            <a:ext cx="8147050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l-GR" sz="4000" dirty="0">
                <a:solidFill>
                  <a:srgbClr val="000000"/>
                </a:solidFill>
                <a:latin typeface="+mn-lt"/>
              </a:rPr>
              <a:t>ΘΕΡΑΠΕΙΑ</a:t>
            </a:r>
          </a:p>
        </p:txBody>
      </p:sp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0" y="1125538"/>
            <a:ext cx="5940425" cy="511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31788" indent="-331788">
              <a:tabLst>
                <a:tab pos="331788" algn="l"/>
                <a:tab pos="779463" algn="l"/>
                <a:tab pos="1228725" algn="l"/>
                <a:tab pos="1677988" algn="l"/>
                <a:tab pos="2127250" algn="l"/>
                <a:tab pos="2576513" algn="l"/>
                <a:tab pos="3025775" algn="l"/>
                <a:tab pos="3475038" algn="l"/>
                <a:tab pos="3924300" algn="l"/>
                <a:tab pos="4373563" algn="l"/>
                <a:tab pos="4822825" algn="l"/>
                <a:tab pos="5272088" algn="l"/>
                <a:tab pos="5721350" algn="l"/>
                <a:tab pos="6170613" algn="l"/>
                <a:tab pos="6619875" algn="l"/>
                <a:tab pos="7069138" algn="l"/>
                <a:tab pos="7518400" algn="l"/>
                <a:tab pos="7967663" algn="l"/>
                <a:tab pos="8416925" algn="l"/>
                <a:tab pos="8866188" algn="l"/>
                <a:tab pos="93154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331788" algn="l"/>
                <a:tab pos="779463" algn="l"/>
                <a:tab pos="1228725" algn="l"/>
                <a:tab pos="1677988" algn="l"/>
                <a:tab pos="2127250" algn="l"/>
                <a:tab pos="2576513" algn="l"/>
                <a:tab pos="3025775" algn="l"/>
                <a:tab pos="3475038" algn="l"/>
                <a:tab pos="3924300" algn="l"/>
                <a:tab pos="4373563" algn="l"/>
                <a:tab pos="4822825" algn="l"/>
                <a:tab pos="5272088" algn="l"/>
                <a:tab pos="5721350" algn="l"/>
                <a:tab pos="6170613" algn="l"/>
                <a:tab pos="6619875" algn="l"/>
                <a:tab pos="7069138" algn="l"/>
                <a:tab pos="7518400" algn="l"/>
                <a:tab pos="7967663" algn="l"/>
                <a:tab pos="8416925" algn="l"/>
                <a:tab pos="8866188" algn="l"/>
                <a:tab pos="93154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331788" algn="l"/>
                <a:tab pos="779463" algn="l"/>
                <a:tab pos="1228725" algn="l"/>
                <a:tab pos="1677988" algn="l"/>
                <a:tab pos="2127250" algn="l"/>
                <a:tab pos="2576513" algn="l"/>
                <a:tab pos="3025775" algn="l"/>
                <a:tab pos="3475038" algn="l"/>
                <a:tab pos="3924300" algn="l"/>
                <a:tab pos="4373563" algn="l"/>
                <a:tab pos="4822825" algn="l"/>
                <a:tab pos="5272088" algn="l"/>
                <a:tab pos="5721350" algn="l"/>
                <a:tab pos="6170613" algn="l"/>
                <a:tab pos="6619875" algn="l"/>
                <a:tab pos="7069138" algn="l"/>
                <a:tab pos="7518400" algn="l"/>
                <a:tab pos="7967663" algn="l"/>
                <a:tab pos="8416925" algn="l"/>
                <a:tab pos="8866188" algn="l"/>
                <a:tab pos="93154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331788" algn="l"/>
                <a:tab pos="779463" algn="l"/>
                <a:tab pos="1228725" algn="l"/>
                <a:tab pos="1677988" algn="l"/>
                <a:tab pos="2127250" algn="l"/>
                <a:tab pos="2576513" algn="l"/>
                <a:tab pos="3025775" algn="l"/>
                <a:tab pos="3475038" algn="l"/>
                <a:tab pos="3924300" algn="l"/>
                <a:tab pos="4373563" algn="l"/>
                <a:tab pos="4822825" algn="l"/>
                <a:tab pos="5272088" algn="l"/>
                <a:tab pos="5721350" algn="l"/>
                <a:tab pos="6170613" algn="l"/>
                <a:tab pos="6619875" algn="l"/>
                <a:tab pos="7069138" algn="l"/>
                <a:tab pos="7518400" algn="l"/>
                <a:tab pos="7967663" algn="l"/>
                <a:tab pos="8416925" algn="l"/>
                <a:tab pos="8866188" algn="l"/>
                <a:tab pos="93154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331788" algn="l"/>
                <a:tab pos="779463" algn="l"/>
                <a:tab pos="1228725" algn="l"/>
                <a:tab pos="1677988" algn="l"/>
                <a:tab pos="2127250" algn="l"/>
                <a:tab pos="2576513" algn="l"/>
                <a:tab pos="3025775" algn="l"/>
                <a:tab pos="3475038" algn="l"/>
                <a:tab pos="3924300" algn="l"/>
                <a:tab pos="4373563" algn="l"/>
                <a:tab pos="4822825" algn="l"/>
                <a:tab pos="5272088" algn="l"/>
                <a:tab pos="5721350" algn="l"/>
                <a:tab pos="6170613" algn="l"/>
                <a:tab pos="6619875" algn="l"/>
                <a:tab pos="7069138" algn="l"/>
                <a:tab pos="7518400" algn="l"/>
                <a:tab pos="7967663" algn="l"/>
                <a:tab pos="8416925" algn="l"/>
                <a:tab pos="8866188" algn="l"/>
                <a:tab pos="93154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1788" algn="l"/>
                <a:tab pos="779463" algn="l"/>
                <a:tab pos="1228725" algn="l"/>
                <a:tab pos="1677988" algn="l"/>
                <a:tab pos="2127250" algn="l"/>
                <a:tab pos="2576513" algn="l"/>
                <a:tab pos="3025775" algn="l"/>
                <a:tab pos="3475038" algn="l"/>
                <a:tab pos="3924300" algn="l"/>
                <a:tab pos="4373563" algn="l"/>
                <a:tab pos="4822825" algn="l"/>
                <a:tab pos="5272088" algn="l"/>
                <a:tab pos="5721350" algn="l"/>
                <a:tab pos="6170613" algn="l"/>
                <a:tab pos="6619875" algn="l"/>
                <a:tab pos="7069138" algn="l"/>
                <a:tab pos="7518400" algn="l"/>
                <a:tab pos="7967663" algn="l"/>
                <a:tab pos="8416925" algn="l"/>
                <a:tab pos="8866188" algn="l"/>
                <a:tab pos="93154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1788" algn="l"/>
                <a:tab pos="779463" algn="l"/>
                <a:tab pos="1228725" algn="l"/>
                <a:tab pos="1677988" algn="l"/>
                <a:tab pos="2127250" algn="l"/>
                <a:tab pos="2576513" algn="l"/>
                <a:tab pos="3025775" algn="l"/>
                <a:tab pos="3475038" algn="l"/>
                <a:tab pos="3924300" algn="l"/>
                <a:tab pos="4373563" algn="l"/>
                <a:tab pos="4822825" algn="l"/>
                <a:tab pos="5272088" algn="l"/>
                <a:tab pos="5721350" algn="l"/>
                <a:tab pos="6170613" algn="l"/>
                <a:tab pos="6619875" algn="l"/>
                <a:tab pos="7069138" algn="l"/>
                <a:tab pos="7518400" algn="l"/>
                <a:tab pos="7967663" algn="l"/>
                <a:tab pos="8416925" algn="l"/>
                <a:tab pos="8866188" algn="l"/>
                <a:tab pos="93154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1788" algn="l"/>
                <a:tab pos="779463" algn="l"/>
                <a:tab pos="1228725" algn="l"/>
                <a:tab pos="1677988" algn="l"/>
                <a:tab pos="2127250" algn="l"/>
                <a:tab pos="2576513" algn="l"/>
                <a:tab pos="3025775" algn="l"/>
                <a:tab pos="3475038" algn="l"/>
                <a:tab pos="3924300" algn="l"/>
                <a:tab pos="4373563" algn="l"/>
                <a:tab pos="4822825" algn="l"/>
                <a:tab pos="5272088" algn="l"/>
                <a:tab pos="5721350" algn="l"/>
                <a:tab pos="6170613" algn="l"/>
                <a:tab pos="6619875" algn="l"/>
                <a:tab pos="7069138" algn="l"/>
                <a:tab pos="7518400" algn="l"/>
                <a:tab pos="7967663" algn="l"/>
                <a:tab pos="8416925" algn="l"/>
                <a:tab pos="8866188" algn="l"/>
                <a:tab pos="93154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1788" algn="l"/>
                <a:tab pos="779463" algn="l"/>
                <a:tab pos="1228725" algn="l"/>
                <a:tab pos="1677988" algn="l"/>
                <a:tab pos="2127250" algn="l"/>
                <a:tab pos="2576513" algn="l"/>
                <a:tab pos="3025775" algn="l"/>
                <a:tab pos="3475038" algn="l"/>
                <a:tab pos="3924300" algn="l"/>
                <a:tab pos="4373563" algn="l"/>
                <a:tab pos="4822825" algn="l"/>
                <a:tab pos="5272088" algn="l"/>
                <a:tab pos="5721350" algn="l"/>
                <a:tab pos="6170613" algn="l"/>
                <a:tab pos="6619875" algn="l"/>
                <a:tab pos="7069138" algn="l"/>
                <a:tab pos="7518400" algn="l"/>
                <a:tab pos="7967663" algn="l"/>
                <a:tab pos="8416925" algn="l"/>
                <a:tab pos="8866188" algn="l"/>
                <a:tab pos="9315450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ts val="500"/>
              </a:spcBef>
              <a:buFont typeface="Times New Roman" charset="0"/>
              <a:buBlip>
                <a:blip r:embed="rId4"/>
              </a:buBlip>
            </a:pPr>
            <a:r>
              <a:rPr lang="el-GR" sz="2000" b="1" dirty="0">
                <a:solidFill>
                  <a:srgbClr val="000000"/>
                </a:solidFill>
              </a:rPr>
              <a:t>Πρόσφατο κατεψυγμένο πλάσμα</a:t>
            </a:r>
          </a:p>
          <a:p>
            <a:pPr>
              <a:lnSpc>
                <a:spcPct val="90000"/>
              </a:lnSpc>
              <a:spcBef>
                <a:spcPts val="500"/>
              </a:spcBef>
              <a:buFont typeface="Times New Roman" charset="0"/>
              <a:buBlip>
                <a:blip r:embed="rId4"/>
              </a:buBlip>
            </a:pPr>
            <a:r>
              <a:rPr lang="el-GR" sz="2000" b="1" dirty="0" err="1">
                <a:solidFill>
                  <a:srgbClr val="000000"/>
                </a:solidFill>
              </a:rPr>
              <a:t>Κρυοκαθίζημα</a:t>
            </a:r>
            <a:endParaRPr lang="el-GR" sz="2000" b="1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ts val="500"/>
              </a:spcBef>
              <a:buFont typeface="Times New Roman" charset="0"/>
              <a:buBlip>
                <a:blip r:embed="rId4"/>
              </a:buBlip>
            </a:pPr>
            <a:r>
              <a:rPr lang="el-GR" sz="2000" b="1" dirty="0">
                <a:solidFill>
                  <a:srgbClr val="000000"/>
                </a:solidFill>
              </a:rPr>
              <a:t>Συμπυκνωμένος/ </a:t>
            </a:r>
            <a:r>
              <a:rPr lang="el-GR" sz="2000" b="1" dirty="0" err="1">
                <a:solidFill>
                  <a:srgbClr val="000000"/>
                </a:solidFill>
              </a:rPr>
              <a:t>Καθαρμένος</a:t>
            </a:r>
            <a:r>
              <a:rPr lang="el-GR" sz="2000" b="1" dirty="0">
                <a:solidFill>
                  <a:srgbClr val="000000"/>
                </a:solidFill>
              </a:rPr>
              <a:t> παράγων </a:t>
            </a:r>
            <a:r>
              <a:rPr lang="en-US" sz="2000" b="1" dirty="0">
                <a:solidFill>
                  <a:srgbClr val="000000"/>
                </a:solidFill>
              </a:rPr>
              <a:t>VIII</a:t>
            </a:r>
          </a:p>
          <a:p>
            <a:pPr>
              <a:lnSpc>
                <a:spcPct val="90000"/>
              </a:lnSpc>
              <a:spcBef>
                <a:spcPts val="500"/>
              </a:spcBef>
              <a:buFont typeface="Times New Roman" charset="0"/>
              <a:buBlip>
                <a:blip r:embed="rId4"/>
              </a:buBlip>
            </a:pPr>
            <a:r>
              <a:rPr lang="el-GR" sz="2000" b="1" dirty="0">
                <a:solidFill>
                  <a:srgbClr val="000000"/>
                </a:solidFill>
              </a:rPr>
              <a:t>Χοίρειος παράγων </a:t>
            </a:r>
            <a:r>
              <a:rPr lang="en-US" sz="2000" b="1" dirty="0">
                <a:solidFill>
                  <a:srgbClr val="000000"/>
                </a:solidFill>
              </a:rPr>
              <a:t>VIII</a:t>
            </a:r>
          </a:p>
          <a:p>
            <a:pPr>
              <a:lnSpc>
                <a:spcPct val="90000"/>
              </a:lnSpc>
              <a:spcBef>
                <a:spcPts val="500"/>
              </a:spcBef>
              <a:buFont typeface="Times New Roman" charset="0"/>
              <a:buBlip>
                <a:blip r:embed="rId4"/>
              </a:buBlip>
            </a:pPr>
            <a:r>
              <a:rPr lang="el-GR" sz="2000" b="1" u="sng" dirty="0" err="1">
                <a:solidFill>
                  <a:srgbClr val="000000"/>
                </a:solidFill>
              </a:rPr>
              <a:t>Ανασυνδιασμένος</a:t>
            </a:r>
            <a:r>
              <a:rPr lang="el-GR" sz="2000" b="1" u="sng" dirty="0">
                <a:solidFill>
                  <a:srgbClr val="000000"/>
                </a:solidFill>
              </a:rPr>
              <a:t> παράγων </a:t>
            </a:r>
            <a:r>
              <a:rPr lang="en-US" sz="2000" b="1" u="sng" dirty="0">
                <a:solidFill>
                  <a:srgbClr val="000000"/>
                </a:solidFill>
              </a:rPr>
              <a:t>VIII</a:t>
            </a:r>
          </a:p>
          <a:p>
            <a:pPr>
              <a:lnSpc>
                <a:spcPct val="90000"/>
              </a:lnSpc>
              <a:spcBef>
                <a:spcPts val="500"/>
              </a:spcBef>
              <a:buFont typeface="Times New Roman" charset="0"/>
              <a:buBlip>
                <a:blip r:embed="rId4"/>
              </a:buBlip>
            </a:pPr>
            <a:r>
              <a:rPr lang="el-GR" sz="2000" b="1" dirty="0" err="1">
                <a:solidFill>
                  <a:srgbClr val="000000"/>
                </a:solidFill>
              </a:rPr>
              <a:t>Ανασυνδιασμένος</a:t>
            </a:r>
            <a:r>
              <a:rPr lang="el-GR" sz="2000" b="1" dirty="0">
                <a:solidFill>
                  <a:srgbClr val="000000"/>
                </a:solidFill>
              </a:rPr>
              <a:t> ενεργοποιημένος παράγων </a:t>
            </a:r>
            <a:r>
              <a:rPr lang="en-US" sz="2000" b="1" dirty="0">
                <a:solidFill>
                  <a:srgbClr val="000000"/>
                </a:solidFill>
              </a:rPr>
              <a:t>VII</a:t>
            </a:r>
          </a:p>
          <a:p>
            <a:pPr>
              <a:lnSpc>
                <a:spcPct val="90000"/>
              </a:lnSpc>
              <a:spcBef>
                <a:spcPts val="500"/>
              </a:spcBef>
            </a:pPr>
            <a:endParaRPr lang="en-US" sz="2000" b="1" dirty="0">
              <a:solidFill>
                <a:srgbClr val="000000"/>
              </a:solidFill>
            </a:endParaRPr>
          </a:p>
          <a:p>
            <a:pPr marL="336550">
              <a:lnSpc>
                <a:spcPct val="90000"/>
              </a:lnSpc>
              <a:spcBef>
                <a:spcPts val="500"/>
              </a:spcBef>
              <a:buClrTx/>
              <a:buFontTx/>
              <a:buNone/>
            </a:pPr>
            <a:endParaRPr lang="en-US" sz="2000" b="1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ts val="500"/>
              </a:spcBef>
              <a:buFont typeface="Times New Roman" charset="0"/>
              <a:buBlip>
                <a:blip r:embed="rId4"/>
              </a:buBlip>
            </a:pPr>
            <a:r>
              <a:rPr lang="en-US" sz="2000" dirty="0">
                <a:solidFill>
                  <a:srgbClr val="000000"/>
                </a:solidFill>
              </a:rPr>
              <a:t>DDAVP(1,8-desamino-D-Arginine Vasopressin,</a:t>
            </a:r>
            <a:r>
              <a:rPr lang="el-GR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Desmopressin</a:t>
            </a:r>
            <a:endParaRPr lang="en-US" sz="200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ts val="500"/>
              </a:spcBef>
              <a:buFont typeface="Times New Roman" charset="0"/>
              <a:buBlip>
                <a:blip r:embed="rId4"/>
              </a:buBlip>
            </a:pPr>
            <a:r>
              <a:rPr lang="el-GR" sz="2000" dirty="0">
                <a:solidFill>
                  <a:srgbClr val="000000"/>
                </a:solidFill>
              </a:rPr>
              <a:t> Ανασταλτές ενεργοποιήσεως του </a:t>
            </a:r>
            <a:r>
              <a:rPr lang="el-GR" sz="2000" dirty="0" err="1">
                <a:solidFill>
                  <a:srgbClr val="000000"/>
                </a:solidFill>
              </a:rPr>
              <a:t>πλασμινογόνου</a:t>
            </a:r>
            <a:r>
              <a:rPr lang="el-GR" sz="2000" dirty="0">
                <a:solidFill>
                  <a:srgbClr val="000000"/>
                </a:solidFill>
              </a:rPr>
              <a:t> (ε-</a:t>
            </a:r>
            <a:r>
              <a:rPr lang="el-GR" sz="2000" dirty="0" err="1">
                <a:solidFill>
                  <a:srgbClr val="000000"/>
                </a:solidFill>
              </a:rPr>
              <a:t>αμινοκαπροικό</a:t>
            </a:r>
            <a:r>
              <a:rPr lang="el-GR" sz="2000" dirty="0">
                <a:solidFill>
                  <a:srgbClr val="000000"/>
                </a:solidFill>
              </a:rPr>
              <a:t> οξύ, </a:t>
            </a:r>
            <a:r>
              <a:rPr lang="el-GR" sz="2000" dirty="0" err="1">
                <a:solidFill>
                  <a:srgbClr val="000000"/>
                </a:solidFill>
              </a:rPr>
              <a:t>τρανξεναμικό</a:t>
            </a:r>
            <a:r>
              <a:rPr lang="el-GR" sz="2000" dirty="0">
                <a:solidFill>
                  <a:srgbClr val="000000"/>
                </a:solidFill>
              </a:rPr>
              <a:t> οξύ</a:t>
            </a:r>
          </a:p>
          <a:p>
            <a:pPr marL="336550">
              <a:lnSpc>
                <a:spcPct val="90000"/>
              </a:lnSpc>
              <a:spcBef>
                <a:spcPts val="500"/>
              </a:spcBef>
              <a:buClrTx/>
              <a:buFontTx/>
              <a:buNone/>
            </a:pPr>
            <a:endParaRPr lang="el-GR" sz="200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ts val="500"/>
              </a:spcBef>
              <a:buFont typeface="Times New Roman" charset="0"/>
              <a:buBlip>
                <a:blip r:embed="rId4"/>
              </a:buBlip>
            </a:pPr>
            <a:r>
              <a:rPr lang="el-GR" sz="2000" b="1" dirty="0">
                <a:solidFill>
                  <a:srgbClr val="000000"/>
                </a:solidFill>
              </a:rPr>
              <a:t>Γονιδιακή θεραπεία</a:t>
            </a:r>
          </a:p>
          <a:p>
            <a:pPr marL="336550">
              <a:lnSpc>
                <a:spcPct val="90000"/>
              </a:lnSpc>
              <a:spcBef>
                <a:spcPts val="500"/>
              </a:spcBef>
              <a:buClrTx/>
              <a:buFontTx/>
              <a:buNone/>
            </a:pPr>
            <a:endParaRPr lang="el-GR" sz="20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36550">
              <a:lnSpc>
                <a:spcPct val="90000"/>
              </a:lnSpc>
              <a:spcBef>
                <a:spcPts val="500"/>
              </a:spcBef>
              <a:buClrTx/>
              <a:buFontTx/>
              <a:buNone/>
            </a:pPr>
            <a:endParaRPr lang="el-GR" sz="20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35843" name="Object 3"/>
          <p:cNvGraphicFramePr>
            <a:graphicFrameLocks noChangeAspect="1"/>
          </p:cNvGraphicFramePr>
          <p:nvPr/>
        </p:nvGraphicFramePr>
        <p:xfrm>
          <a:off x="6143625" y="692150"/>
          <a:ext cx="2676525" cy="2847975"/>
        </p:xfrm>
        <a:graphic>
          <a:graphicData uri="http://schemas.openxmlformats.org/presentationml/2006/ole">
            <p:oleObj spid="_x0000_s16418" r:id="rId5" imgW="3048426" imgH="4114286" progId="">
              <p:embed/>
            </p:oleObj>
          </a:graphicData>
        </a:graphic>
      </p:graphicFrame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6588125" y="4240213"/>
            <a:ext cx="2305050" cy="1202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>
              <a:buClrTx/>
              <a:buFontTx/>
              <a:buNone/>
            </a:pPr>
            <a:r>
              <a:rPr lang="el-GR" b="1" dirty="0">
                <a:solidFill>
                  <a:srgbClr val="000000"/>
                </a:solidFill>
              </a:rPr>
              <a:t>Προφύλαξη</a:t>
            </a:r>
            <a:r>
              <a:rPr lang="en-US" b="1" dirty="0">
                <a:solidFill>
                  <a:srgbClr val="000000"/>
                </a:solidFill>
              </a:rPr>
              <a:t>????</a:t>
            </a:r>
          </a:p>
          <a:p>
            <a:pPr>
              <a:buClrTx/>
              <a:buFontTx/>
              <a:buNone/>
            </a:pPr>
            <a:endParaRPr lang="en-US" b="1" dirty="0">
              <a:solidFill>
                <a:srgbClr val="000000"/>
              </a:solidFill>
            </a:endParaRPr>
          </a:p>
          <a:p>
            <a:pPr>
              <a:buClrTx/>
              <a:buFontTx/>
              <a:buNone/>
            </a:pPr>
            <a:endParaRPr lang="el-GR" b="1" dirty="0">
              <a:solidFill>
                <a:srgbClr val="000000"/>
              </a:solidFill>
            </a:endParaRPr>
          </a:p>
          <a:p>
            <a:pPr>
              <a:buClrTx/>
              <a:buFontTx/>
              <a:buNone/>
            </a:pPr>
            <a:r>
              <a:rPr lang="en-US" b="1" dirty="0">
                <a:solidFill>
                  <a:srgbClr val="000000"/>
                </a:solidFill>
              </a:rPr>
              <a:t>On demand????</a:t>
            </a:r>
          </a:p>
        </p:txBody>
      </p:sp>
    </p:spTree>
    <p:extLst>
      <p:ext uri="{BB962C8B-B14F-4D97-AF65-F5344CB8AC3E}">
        <p14:creationId xmlns:p14="http://schemas.microsoft.com/office/powerpoint/2010/main" xmlns="" val="197281287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5613" y="273050"/>
            <a:ext cx="8223250" cy="1139825"/>
          </a:xfrm>
          <a:ln/>
        </p:spPr>
        <p:txBody>
          <a:bodyPr lIns="0" tIns="0" rIns="0" bIns="0">
            <a:normAutofit fontScale="90000"/>
          </a:bodyPr>
          <a:lstStyle/>
          <a:p>
            <a:pPr marL="215900" indent="-215900" eaLnBrk="1">
              <a:buSzPct val="45000"/>
              <a:buFont typeface="StarBats" charset="0"/>
              <a:buNone/>
              <a:tabLst>
                <a:tab pos="2159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</a:pPr>
            <a:r>
              <a:rPr lang="el-GR" sz="3600"/>
              <a:t>Παράγοντες με παράταση χρόνου ημισείας ζωής -</a:t>
            </a:r>
            <a:r>
              <a:rPr lang="el-GR" sz="2800"/>
              <a:t>μείωση συχνότητας μεταγγίσεων, ποιότητα ζωής</a:t>
            </a:r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63500" y="5878513"/>
            <a:ext cx="6335713" cy="1231900"/>
          </a:xfrm>
          <a:ln/>
        </p:spPr>
        <p:txBody>
          <a:bodyPr lIns="0" tIns="28440" rIns="0" bIns="0"/>
          <a:lstStyle/>
          <a:p>
            <a:pPr marL="558800" indent="-536575" eaLnBrk="1">
              <a:spcBef>
                <a:spcPct val="0"/>
              </a:spcBef>
              <a:spcAft>
                <a:spcPts val="1425"/>
              </a:spcAft>
              <a:buSzPct val="45000"/>
              <a:buFont typeface="StarBats" charset="0"/>
              <a:buNone/>
              <a:tabLst>
                <a:tab pos="5588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</a:pPr>
            <a:r>
              <a:rPr lang="el-GR" sz="2600"/>
              <a:t>Αύξηση t1/2 : 1.5-1.8 φορές για FVIII ,</a:t>
            </a:r>
          </a:p>
          <a:p>
            <a:pPr marL="558800" indent="-536575" eaLnBrk="1">
              <a:spcBef>
                <a:spcPct val="0"/>
              </a:spcBef>
              <a:spcAft>
                <a:spcPts val="1425"/>
              </a:spcAft>
              <a:buClrTx/>
              <a:buFontTx/>
              <a:buNone/>
              <a:tabLst>
                <a:tab pos="5588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</a:pPr>
            <a:r>
              <a:rPr lang="el-GR" sz="2600"/>
              <a:t>                       3-5 φορές για FIX</a:t>
            </a:r>
          </a:p>
          <a:p>
            <a:pPr marL="558800" indent="-536575" eaLnBrk="1">
              <a:spcBef>
                <a:spcPct val="0"/>
              </a:spcBef>
              <a:spcAft>
                <a:spcPts val="1425"/>
              </a:spcAft>
              <a:buClrTx/>
              <a:buFontTx/>
              <a:buNone/>
              <a:tabLst>
                <a:tab pos="558800" algn="l"/>
                <a:tab pos="663575" algn="l"/>
                <a:tab pos="1112838" algn="l"/>
                <a:tab pos="1562100" algn="l"/>
                <a:tab pos="2011363" algn="l"/>
                <a:tab pos="2460625" algn="l"/>
                <a:tab pos="2909888" algn="l"/>
                <a:tab pos="3359150" algn="l"/>
                <a:tab pos="3808413" algn="l"/>
                <a:tab pos="4257675" algn="l"/>
                <a:tab pos="4706938" algn="l"/>
                <a:tab pos="5156200" algn="l"/>
                <a:tab pos="5605463" algn="l"/>
                <a:tab pos="6054725" algn="l"/>
                <a:tab pos="6503988" algn="l"/>
                <a:tab pos="6953250" algn="l"/>
                <a:tab pos="7402513" algn="l"/>
                <a:tab pos="7851775" algn="l"/>
                <a:tab pos="8301038" algn="l"/>
                <a:tab pos="8750300" algn="l"/>
                <a:tab pos="9199563" algn="l"/>
              </a:tabLst>
            </a:pPr>
            <a:endParaRPr lang="el-GR" sz="2600"/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4575" y="1401763"/>
            <a:ext cx="7053263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54900" y="6242050"/>
            <a:ext cx="1619250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271746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5" name="Object 1"/>
          <p:cNvGraphicFramePr>
            <a:graphicFrameLocks noChangeAspect="1"/>
          </p:cNvGraphicFramePr>
          <p:nvPr/>
        </p:nvGraphicFramePr>
        <p:xfrm>
          <a:off x="684213" y="188913"/>
          <a:ext cx="7848600" cy="6669087"/>
        </p:xfrm>
        <a:graphic>
          <a:graphicData uri="http://schemas.openxmlformats.org/presentationml/2006/ole">
            <p:oleObj spid="_x0000_s17442" r:id="rId4" imgW="2381582" imgH="2619048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5501367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457200" y="381001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9991" tIns="46795" rIns="89991" bIns="46795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l-GR" sz="4000" b="0" dirty="0">
                <a:solidFill>
                  <a:srgbClr val="000000"/>
                </a:solidFill>
                <a:latin typeface="+mn-lt"/>
              </a:rPr>
              <a:t>Νόσος </a:t>
            </a:r>
            <a:r>
              <a:rPr lang="de-DE" sz="4000" b="0" dirty="0">
                <a:solidFill>
                  <a:srgbClr val="000000"/>
                </a:solidFill>
                <a:latin typeface="+mn-lt"/>
              </a:rPr>
              <a:t>Von  WILLEBRAND</a:t>
            </a:r>
            <a:r>
              <a:rPr lang="en-US" sz="4000" b="0" dirty="0">
                <a:solidFill>
                  <a:srgbClr val="000000"/>
                </a:solidFill>
                <a:latin typeface="+mn-lt"/>
              </a:rPr>
              <a:t> </a:t>
            </a: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9991" tIns="46795" rIns="89991" bIns="46795"/>
          <a:lstStyle>
            <a:lvl1pPr marL="338138" indent="-33813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>
              <a:spcBef>
                <a:spcPts val="800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3200" b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Ποιοτική </a:t>
            </a:r>
            <a:r>
              <a:rPr lang="el-GR" sz="3200" b="0" dirty="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ή ποσοτική </a:t>
            </a:r>
            <a:r>
              <a:rPr lang="el-GR" sz="3200" b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διαταραχή </a:t>
            </a:r>
            <a:r>
              <a:rPr lang="el-GR" sz="3200" b="0" dirty="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του παράγοντα   </a:t>
            </a:r>
            <a:r>
              <a:rPr lang="en-US" sz="3200" b="0" dirty="0" err="1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vW</a:t>
            </a:r>
            <a:endParaRPr lang="en-US" sz="3200" b="0" dirty="0">
              <a:solidFill>
                <a:schemeClr val="tx1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marL="339690">
              <a:spcBef>
                <a:spcPts val="800"/>
              </a:spcBef>
            </a:pPr>
            <a:endParaRPr lang="el-GR" sz="3200" b="0" dirty="0">
              <a:solidFill>
                <a:schemeClr val="tx1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spcBef>
                <a:spcPts val="800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3200" b="0" dirty="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Συχνότητα: 0.1-1%</a:t>
            </a:r>
          </a:p>
        </p:txBody>
      </p:sp>
    </p:spTree>
    <p:extLst>
      <p:ext uri="{BB962C8B-B14F-4D97-AF65-F5344CB8AC3E}">
        <p14:creationId xmlns:p14="http://schemas.microsoft.com/office/powerpoint/2010/main" xmlns="" val="260473274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1"/>
          <p:cNvSpPr txBox="1">
            <a:spLocks noChangeArrowheads="1"/>
          </p:cNvSpPr>
          <p:nvPr/>
        </p:nvSpPr>
        <p:spPr bwMode="auto">
          <a:xfrm>
            <a:off x="914401" y="381001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9991" tIns="46795" rIns="89991" bIns="46795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l-GR" sz="4400" b="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ΚΛΙΝΙΚΗ ΕΙΚ</a:t>
            </a:r>
            <a:r>
              <a:rPr lang="en-US" sz="4400" b="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O</a:t>
            </a:r>
            <a:r>
              <a:rPr lang="el-GR" sz="4400" b="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ΝΑ</a:t>
            </a:r>
            <a:r>
              <a:rPr lang="en-US" sz="4400" b="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/>
            </a:r>
            <a:br>
              <a:rPr lang="en-US" sz="4400" b="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</a:br>
            <a:r>
              <a:rPr lang="en-US" sz="4400" b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vWF</a:t>
            </a:r>
            <a:r>
              <a:rPr lang="el-GR" sz="4400" b="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/>
            </a:r>
            <a:br>
              <a:rPr lang="el-GR" sz="4400" b="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</a:br>
            <a:endParaRPr lang="el-GR" sz="4400" b="0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+mn-lt"/>
            </a:endParaRPr>
          </a:p>
        </p:txBody>
      </p:sp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0" y="1981200"/>
            <a:ext cx="485775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9991" tIns="46795" rIns="89991" bIns="46795"/>
          <a:lstStyle>
            <a:lvl1pPr marL="338138" indent="-33813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1pPr>
            <a:lvl2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2pPr>
            <a:lvl3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3pPr>
            <a:lvl4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4pPr>
            <a:lvl5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 b="1">
                <a:solidFill>
                  <a:srgbClr val="FFFFFF"/>
                </a:solidFill>
                <a:latin typeface="Tahoma" charset="0"/>
                <a:ea typeface="ＭＳ Ｐゴシック" charset="0"/>
                <a:cs typeface="Arial" charset="0"/>
              </a:defRPr>
            </a:lvl9pPr>
          </a:lstStyle>
          <a:p>
            <a:pPr>
              <a:lnSpc>
                <a:spcPct val="90000"/>
              </a:lnSpc>
              <a:spcBef>
                <a:spcPts val="800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400" b="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Αιμορραγίες μετά από χειρουργικές επεμβάσεις ή την εξαγωγή οδόντων  και αιμορραγίες  από το δέρμα και</a:t>
            </a:r>
            <a:r>
              <a:rPr lang="en-US" sz="2400" b="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l-GR" sz="2400" b="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τους βλεννογόνους (επίσταξη , αιμορραγία από τα ούλα)</a:t>
            </a:r>
          </a:p>
          <a:p>
            <a:pPr marL="339690">
              <a:lnSpc>
                <a:spcPct val="90000"/>
              </a:lnSpc>
              <a:spcBef>
                <a:spcPts val="800"/>
              </a:spcBef>
            </a:pPr>
            <a:endParaRPr lang="el-GR" sz="2400" b="0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ts val="800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400" b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Μηνορραγίες</a:t>
            </a:r>
            <a:r>
              <a:rPr lang="el-GR" sz="2400" b="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.  </a:t>
            </a:r>
          </a:p>
          <a:p>
            <a:pPr marL="339690">
              <a:lnSpc>
                <a:spcPct val="90000"/>
              </a:lnSpc>
              <a:spcBef>
                <a:spcPts val="800"/>
              </a:spcBef>
            </a:pPr>
            <a:endParaRPr lang="el-GR" sz="2400" b="0" dirty="0"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ts val="800"/>
              </a:spcBef>
              <a:buClr>
                <a:srgbClr val="00CCFF"/>
              </a:buClr>
              <a:buFont typeface="Wingdings" charset="0"/>
              <a:buChar char=""/>
            </a:pPr>
            <a:r>
              <a:rPr lang="el-GR" sz="2400" b="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Υποδόρια , </a:t>
            </a:r>
            <a:r>
              <a:rPr lang="el-GR" sz="2400" b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ενδομυικά</a:t>
            </a:r>
            <a:r>
              <a:rPr lang="el-GR" sz="2400" b="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 αιματώματα και </a:t>
            </a:r>
            <a:r>
              <a:rPr lang="el-GR" sz="2400" b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αίμαρθρα</a:t>
            </a:r>
            <a:r>
              <a:rPr lang="el-GR" sz="2400" b="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  είναι ασυνήθη.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6314" y="2214563"/>
            <a:ext cx="4357687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695730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400" y="0"/>
            <a:ext cx="90932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139846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 </a:t>
            </a:r>
            <a:r>
              <a:rPr lang="en-US" dirty="0" err="1" smtClean="0"/>
              <a:t>Willebrand</a:t>
            </a:r>
            <a:r>
              <a:rPr lang="en-US" dirty="0" smtClean="0"/>
              <a:t> </a:t>
            </a:r>
            <a:r>
              <a:rPr lang="el-GR" dirty="0" smtClean="0"/>
              <a:t>ΑΝΤΙΜΕΤΩΠΙΣΗ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err="1" smtClean="0"/>
              <a:t>Δεσμοπρεσίνη</a:t>
            </a:r>
            <a:endParaRPr lang="el-GR" dirty="0" smtClean="0"/>
          </a:p>
          <a:p>
            <a:r>
              <a:rPr lang="el-GR" dirty="0" smtClean="0"/>
              <a:t>Υποκατάσταση με ελλείποντα παράγοντα ή </a:t>
            </a:r>
            <a:r>
              <a:rPr lang="en-US" dirty="0" smtClean="0"/>
              <a:t>FVIII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389259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l-GR" sz="3600" b="1" dirty="0">
                <a:solidFill>
                  <a:srgbClr val="000000"/>
                </a:solidFill>
                <a:latin typeface="Calibri" charset="0"/>
              </a:rPr>
              <a:t>ΔΙΑΧΥΤΗ ΕΝΔΑΓΓΕΙΑΚΗ ΠΗΞΗ </a:t>
            </a:r>
            <a:r>
              <a:rPr lang="en-US" sz="3600" b="1" dirty="0">
                <a:solidFill>
                  <a:srgbClr val="000000"/>
                </a:solidFill>
                <a:latin typeface="Calibri" charset="0"/>
              </a:rPr>
              <a:t>DIC</a:t>
            </a:r>
            <a:r>
              <a:rPr lang="el-GR" sz="3600" b="1" dirty="0">
                <a:solidFill>
                  <a:srgbClr val="000000"/>
                </a:solidFill>
                <a:latin typeface="Calibri" charset="0"/>
              </a:rPr>
              <a:t/>
            </a:r>
            <a:br>
              <a:rPr lang="el-GR" sz="3600" b="1" dirty="0">
                <a:solidFill>
                  <a:srgbClr val="000000"/>
                </a:solidFill>
                <a:latin typeface="Calibri" charset="0"/>
              </a:rPr>
            </a:br>
            <a:endParaRPr lang="el-GR" sz="3600" b="1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0" y="1981200"/>
            <a:ext cx="4767263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34963" indent="-334963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lnSpc>
                <a:spcPct val="80000"/>
              </a:lnSpc>
              <a:spcBef>
                <a:spcPts val="550"/>
              </a:spcBef>
              <a:buFont typeface="Arial" charset="0"/>
              <a:buChar char="•"/>
            </a:pPr>
            <a:r>
              <a:rPr lang="el-GR" sz="2200" dirty="0" smtClean="0">
                <a:solidFill>
                  <a:srgbClr val="000000"/>
                </a:solidFill>
                <a:latin typeface="Calibri" charset="0"/>
              </a:rPr>
              <a:t>Λοιμώξεις </a:t>
            </a:r>
            <a:r>
              <a:rPr lang="en-US" sz="2200" dirty="0" smtClean="0">
                <a:solidFill>
                  <a:srgbClr val="000000"/>
                </a:solidFill>
                <a:latin typeface="Calibri" charset="0"/>
              </a:rPr>
              <a:t>gram </a:t>
            </a:r>
            <a:r>
              <a:rPr lang="en-US" sz="2200" dirty="0" err="1" smtClean="0">
                <a:solidFill>
                  <a:srgbClr val="000000"/>
                </a:solidFill>
                <a:latin typeface="Calibri" charset="0"/>
              </a:rPr>
              <a:t>neg</a:t>
            </a:r>
            <a:r>
              <a:rPr lang="en-US" sz="2200" dirty="0" smtClean="0">
                <a:solidFill>
                  <a:srgbClr val="000000"/>
                </a:solidFill>
                <a:latin typeface="Calibri" charset="0"/>
              </a:rPr>
              <a:t> bacteria</a:t>
            </a:r>
            <a:endParaRPr lang="el-GR" sz="2200" dirty="0">
              <a:solidFill>
                <a:srgbClr val="000000"/>
              </a:solidFill>
              <a:latin typeface="Calibri" charset="0"/>
            </a:endParaRPr>
          </a:p>
          <a:p>
            <a:pPr>
              <a:lnSpc>
                <a:spcPct val="80000"/>
              </a:lnSpc>
              <a:spcBef>
                <a:spcPts val="550"/>
              </a:spcBef>
              <a:buFont typeface="Arial" charset="0"/>
              <a:buChar char="•"/>
            </a:pPr>
            <a:r>
              <a:rPr lang="el-GR" sz="2200" dirty="0">
                <a:solidFill>
                  <a:srgbClr val="000000"/>
                </a:solidFill>
                <a:latin typeface="Calibri" charset="0"/>
              </a:rPr>
              <a:t>Σήψη </a:t>
            </a:r>
          </a:p>
          <a:p>
            <a:pPr>
              <a:lnSpc>
                <a:spcPct val="80000"/>
              </a:lnSpc>
              <a:spcBef>
                <a:spcPts val="550"/>
              </a:spcBef>
              <a:buFont typeface="Arial" charset="0"/>
              <a:buChar char="•"/>
            </a:pPr>
            <a:r>
              <a:rPr lang="el-GR" sz="2200" dirty="0">
                <a:solidFill>
                  <a:srgbClr val="000000"/>
                </a:solidFill>
                <a:latin typeface="Calibri" charset="0"/>
              </a:rPr>
              <a:t>Μαιευτικές επιπλοκές (</a:t>
            </a:r>
            <a:r>
              <a:rPr lang="el-GR" sz="2200" dirty="0" err="1">
                <a:solidFill>
                  <a:srgbClr val="000000"/>
                </a:solidFill>
                <a:latin typeface="Calibri" charset="0"/>
              </a:rPr>
              <a:t>προεκλαμψία</a:t>
            </a:r>
            <a:r>
              <a:rPr lang="el-GR" sz="2200" dirty="0">
                <a:solidFill>
                  <a:srgbClr val="000000"/>
                </a:solidFill>
                <a:latin typeface="Calibri" charset="0"/>
              </a:rPr>
              <a:t>, εμβολή αμνιακού υγρού, πρόδρομος πλακούντας)</a:t>
            </a:r>
          </a:p>
          <a:p>
            <a:pPr>
              <a:lnSpc>
                <a:spcPct val="80000"/>
              </a:lnSpc>
              <a:spcBef>
                <a:spcPts val="550"/>
              </a:spcBef>
              <a:buFont typeface="Arial" charset="0"/>
              <a:buChar char="•"/>
            </a:pPr>
            <a:r>
              <a:rPr lang="el-GR" sz="2200" dirty="0">
                <a:solidFill>
                  <a:srgbClr val="000000"/>
                </a:solidFill>
                <a:latin typeface="Calibri" charset="0"/>
              </a:rPr>
              <a:t>Χειρουργικές επεμβάσεις</a:t>
            </a:r>
          </a:p>
          <a:p>
            <a:pPr>
              <a:lnSpc>
                <a:spcPct val="80000"/>
              </a:lnSpc>
              <a:spcBef>
                <a:spcPts val="550"/>
              </a:spcBef>
              <a:buFont typeface="Arial" charset="0"/>
              <a:buChar char="•"/>
            </a:pPr>
            <a:r>
              <a:rPr lang="el-GR" sz="2200" dirty="0">
                <a:solidFill>
                  <a:srgbClr val="000000"/>
                </a:solidFill>
                <a:latin typeface="Calibri" charset="0"/>
              </a:rPr>
              <a:t>Τραυματισμοί</a:t>
            </a:r>
          </a:p>
          <a:p>
            <a:pPr>
              <a:lnSpc>
                <a:spcPct val="80000"/>
              </a:lnSpc>
              <a:spcBef>
                <a:spcPts val="550"/>
              </a:spcBef>
              <a:buFont typeface="Arial" charset="0"/>
              <a:buChar char="•"/>
            </a:pPr>
            <a:r>
              <a:rPr lang="el-GR" sz="2200" dirty="0">
                <a:solidFill>
                  <a:srgbClr val="000000"/>
                </a:solidFill>
                <a:latin typeface="Calibri" charset="0"/>
              </a:rPr>
              <a:t>Οξεία </a:t>
            </a:r>
            <a:r>
              <a:rPr lang="el-GR" sz="2200" dirty="0" err="1">
                <a:solidFill>
                  <a:srgbClr val="000000"/>
                </a:solidFill>
                <a:latin typeface="Calibri" charset="0"/>
              </a:rPr>
              <a:t>αιμόλυση</a:t>
            </a:r>
            <a:r>
              <a:rPr lang="el-GR" sz="2200" dirty="0">
                <a:solidFill>
                  <a:srgbClr val="000000"/>
                </a:solidFill>
                <a:latin typeface="Calibri" charset="0"/>
              </a:rPr>
              <a:t> από ασύμβατη μετάγγιση</a:t>
            </a:r>
          </a:p>
          <a:p>
            <a:pPr>
              <a:lnSpc>
                <a:spcPct val="80000"/>
              </a:lnSpc>
              <a:spcBef>
                <a:spcPts val="550"/>
              </a:spcBef>
              <a:buFont typeface="Arial" charset="0"/>
              <a:buChar char="•"/>
            </a:pPr>
            <a:r>
              <a:rPr lang="el-GR" sz="2200" dirty="0">
                <a:solidFill>
                  <a:srgbClr val="000000"/>
                </a:solidFill>
                <a:latin typeface="Calibri" charset="0"/>
              </a:rPr>
              <a:t>Επιπλοκές οξείας </a:t>
            </a:r>
            <a:r>
              <a:rPr lang="el-GR" sz="2200" dirty="0" err="1">
                <a:solidFill>
                  <a:srgbClr val="000000"/>
                </a:solidFill>
                <a:latin typeface="Calibri" charset="0"/>
              </a:rPr>
              <a:t>προμυελοκυτταρικής</a:t>
            </a:r>
            <a:r>
              <a:rPr lang="el-GR" sz="2200" dirty="0">
                <a:solidFill>
                  <a:srgbClr val="000000"/>
                </a:solidFill>
                <a:latin typeface="Calibri" charset="0"/>
              </a:rPr>
              <a:t> λευχαιμίας</a:t>
            </a:r>
          </a:p>
          <a:p>
            <a:pPr>
              <a:lnSpc>
                <a:spcPct val="80000"/>
              </a:lnSpc>
              <a:spcBef>
                <a:spcPts val="550"/>
              </a:spcBef>
              <a:buFont typeface="Arial" charset="0"/>
              <a:buChar char="•"/>
            </a:pPr>
            <a:r>
              <a:rPr lang="el-GR" sz="2200" dirty="0">
                <a:solidFill>
                  <a:srgbClr val="000000"/>
                </a:solidFill>
                <a:latin typeface="Calibri" charset="0"/>
              </a:rPr>
              <a:t>Συμπαγείς όγκοι</a:t>
            </a:r>
          </a:p>
          <a:p>
            <a:pPr>
              <a:lnSpc>
                <a:spcPct val="80000"/>
              </a:lnSpc>
              <a:spcBef>
                <a:spcPts val="550"/>
              </a:spcBef>
              <a:buFont typeface="Arial" charset="0"/>
              <a:buChar char="•"/>
            </a:pPr>
            <a:r>
              <a:rPr lang="el-GR" sz="2200" dirty="0">
                <a:solidFill>
                  <a:srgbClr val="000000"/>
                </a:solidFill>
                <a:latin typeface="Calibri" charset="0"/>
              </a:rPr>
              <a:t>Μεγάλα αορτικά </a:t>
            </a:r>
            <a:r>
              <a:rPr lang="el-GR" sz="2200" dirty="0" err="1">
                <a:solidFill>
                  <a:srgbClr val="000000"/>
                </a:solidFill>
                <a:latin typeface="Calibri" charset="0"/>
              </a:rPr>
              <a:t>ανευρίσματα</a:t>
            </a:r>
            <a:endParaRPr lang="el-GR" sz="2200" dirty="0">
              <a:solidFill>
                <a:srgbClr val="000000"/>
              </a:solidFill>
              <a:latin typeface="Calibri" charset="0"/>
            </a:endParaRPr>
          </a:p>
          <a:p>
            <a:pPr marL="339725">
              <a:lnSpc>
                <a:spcPct val="80000"/>
              </a:lnSpc>
              <a:spcBef>
                <a:spcPts val="550"/>
              </a:spcBef>
              <a:buClrTx/>
              <a:buFontTx/>
              <a:buNone/>
            </a:pPr>
            <a:endParaRPr lang="el-GR" sz="2200" dirty="0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64113" y="2873375"/>
            <a:ext cx="4114800" cy="273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7495367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ext Box 1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34963" indent="-334963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spcBef>
                <a:spcPts val="800"/>
              </a:spcBef>
              <a:buFont typeface="Arial" charset="0"/>
              <a:buChar char="•"/>
            </a:pPr>
            <a:r>
              <a:rPr lang="el-GR" sz="3200">
                <a:solidFill>
                  <a:srgbClr val="000000"/>
                </a:solidFill>
                <a:latin typeface="Calibri" charset="0"/>
              </a:rPr>
              <a:t>Γενικευμένη ενεργοποίηση του μηχανισμού της πήξης</a:t>
            </a:r>
          </a:p>
          <a:p>
            <a:pPr>
              <a:spcBef>
                <a:spcPts val="800"/>
              </a:spcBef>
              <a:buFont typeface="Arial" charset="0"/>
              <a:buChar char="•"/>
            </a:pPr>
            <a:r>
              <a:rPr lang="el-GR" sz="3200">
                <a:solidFill>
                  <a:srgbClr val="000000"/>
                </a:solidFill>
                <a:latin typeface="Calibri" charset="0"/>
              </a:rPr>
              <a:t>Ανεξέλεγκτη παραγωγή θρομβίνης (διάσπαρτη μικροαγγειακή θρόμβωση και διαταραχές αιμάτωσης οργάνων)</a:t>
            </a:r>
          </a:p>
          <a:p>
            <a:pPr>
              <a:spcBef>
                <a:spcPts val="800"/>
              </a:spcBef>
              <a:buFont typeface="Arial" charset="0"/>
              <a:buChar char="•"/>
            </a:pPr>
            <a:r>
              <a:rPr lang="el-GR" sz="3200">
                <a:solidFill>
                  <a:srgbClr val="000000"/>
                </a:solidFill>
                <a:latin typeface="Calibri" charset="0"/>
              </a:rPr>
              <a:t>Δημιουργία πλεγμάτων ινώδους</a:t>
            </a:r>
          </a:p>
          <a:p>
            <a:pPr>
              <a:spcBef>
                <a:spcPts val="800"/>
              </a:spcBef>
              <a:buFont typeface="Arial" charset="0"/>
              <a:buChar char="•"/>
            </a:pPr>
            <a:r>
              <a:rPr lang="el-GR" sz="3200">
                <a:solidFill>
                  <a:srgbClr val="000000"/>
                </a:solidFill>
                <a:latin typeface="Calibri" charset="0"/>
              </a:rPr>
              <a:t>Δευτεροπαθής ινωδόλυση για να διατηρηθεί η κυκλοφορία</a:t>
            </a:r>
          </a:p>
          <a:p>
            <a:pPr marL="339725">
              <a:spcBef>
                <a:spcPts val="800"/>
              </a:spcBef>
              <a:buClrTx/>
              <a:buFontTx/>
              <a:buNone/>
            </a:pPr>
            <a:endParaRPr lang="el-GR" sz="3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l-GR" sz="3600" b="1">
                <a:solidFill>
                  <a:srgbClr val="000000"/>
                </a:solidFill>
                <a:latin typeface="Calibri" charset="0"/>
              </a:rPr>
              <a:t>ΔΙΑΧΥΤΗ ΕΝΔΑΓΓΕΙΑΚΗ ΠΗΞΗ</a:t>
            </a:r>
            <a:br>
              <a:rPr lang="el-GR" sz="3600" b="1">
                <a:solidFill>
                  <a:srgbClr val="000000"/>
                </a:solidFill>
                <a:latin typeface="Calibri" charset="0"/>
              </a:rPr>
            </a:br>
            <a:r>
              <a:rPr lang="el-GR" sz="3600" b="1">
                <a:solidFill>
                  <a:srgbClr val="000000"/>
                </a:solidFill>
                <a:latin typeface="Calibri" charset="0"/>
              </a:rPr>
              <a:t>           ΠΑΘΟΦΥΣΙΟΛΟΓΙΑ</a:t>
            </a:r>
          </a:p>
        </p:txBody>
      </p:sp>
    </p:spTree>
    <p:extLst>
      <p:ext uri="{BB962C8B-B14F-4D97-AF65-F5344CB8AC3E}">
        <p14:creationId xmlns:p14="http://schemas.microsoft.com/office/powerpoint/2010/main" xmlns="" val="24501661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l-GR" sz="3600" b="1">
                <a:solidFill>
                  <a:srgbClr val="000000"/>
                </a:solidFill>
                <a:latin typeface="Calibri" charset="0"/>
              </a:rPr>
              <a:t>ΔΙΑΧΥΤΗ ΕΝΔΑΓΓΕΙΑΚΗ ΠΗΞΗ </a:t>
            </a:r>
            <a:br>
              <a:rPr lang="el-GR" sz="3600" b="1">
                <a:solidFill>
                  <a:srgbClr val="000000"/>
                </a:solidFill>
                <a:latin typeface="Calibri" charset="0"/>
              </a:rPr>
            </a:br>
            <a:r>
              <a:rPr lang="el-GR" sz="3600" b="1">
                <a:solidFill>
                  <a:srgbClr val="000000"/>
                </a:solidFill>
                <a:latin typeface="Calibri" charset="0"/>
              </a:rPr>
              <a:t>ΚΛΙΝΙΚΕΣ ΕΚΔΗΛΩΣΕΙΣ</a:t>
            </a:r>
          </a:p>
        </p:txBody>
      </p:sp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457200" y="1981200"/>
            <a:ext cx="4246563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34963" indent="-334963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lnSpc>
                <a:spcPct val="90000"/>
              </a:lnSpc>
              <a:spcBef>
                <a:spcPts val="600"/>
              </a:spcBef>
              <a:buFont typeface="Arial" charset="0"/>
              <a:buChar char="•"/>
            </a:pPr>
            <a:r>
              <a:rPr lang="el-GR" sz="2400" b="1">
                <a:solidFill>
                  <a:srgbClr val="000000"/>
                </a:solidFill>
                <a:latin typeface="Calibri" charset="0"/>
              </a:rPr>
              <a:t>ΘΡΟΜΒΩΤΙΚΕΣ</a:t>
            </a:r>
            <a:r>
              <a:rPr lang="el-GR" sz="2400">
                <a:solidFill>
                  <a:srgbClr val="000000"/>
                </a:solidFill>
                <a:latin typeface="Calibri" charset="0"/>
              </a:rPr>
              <a:t> : μικροαγγειοπαθητικό αιμολυτικό σύνδρομο, ισχαιμική γάγγραινα  άκρων, εστιακή νευρολογική συνδρομή,</a:t>
            </a:r>
          </a:p>
          <a:p>
            <a:pPr marL="339725">
              <a:lnSpc>
                <a:spcPct val="90000"/>
              </a:lnSpc>
              <a:spcBef>
                <a:spcPts val="600"/>
              </a:spcBef>
              <a:buClrTx/>
              <a:buFontTx/>
              <a:buNone/>
            </a:pPr>
            <a:endParaRPr lang="el-GR" sz="2400">
              <a:solidFill>
                <a:srgbClr val="000000"/>
              </a:solidFill>
              <a:latin typeface="Calibri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  <a:buFont typeface="Arial" charset="0"/>
              <a:buChar char="•"/>
            </a:pPr>
            <a:r>
              <a:rPr lang="el-GR" sz="2400" b="1">
                <a:solidFill>
                  <a:srgbClr val="000000"/>
                </a:solidFill>
                <a:latin typeface="Calibri" charset="0"/>
              </a:rPr>
              <a:t>ΑΙΜΟΡΡΑΓΙΚΕΣ</a:t>
            </a:r>
            <a:r>
              <a:rPr lang="el-GR" sz="2400">
                <a:solidFill>
                  <a:srgbClr val="000000"/>
                </a:solidFill>
                <a:latin typeface="Calibri" charset="0"/>
              </a:rPr>
              <a:t>:         διάχυτο αιμορραγικό σύνδρομο στο δέρμα και τους βλεννογόνους</a:t>
            </a:r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9025" y="2052638"/>
            <a:ext cx="4030663" cy="3792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5884078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66950"/>
            <a:ext cx="8839200" cy="237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381000" y="188913"/>
            <a:ext cx="8367713" cy="1411287"/>
          </a:xfrm>
          <a:prstGeom prst="rect">
            <a:avLst/>
          </a:prstGeom>
          <a:noFill/>
          <a:ln w="25560" cap="sq">
            <a:solidFill>
              <a:srgbClr val="385D8A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l-GR" sz="3600" b="1" dirty="0">
              <a:solidFill>
                <a:srgbClr val="000000"/>
              </a:solidFill>
              <a:latin typeface="Calibri" charset="0"/>
            </a:endParaRP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sz="3600" b="1" dirty="0">
                <a:solidFill>
                  <a:srgbClr val="000000"/>
                </a:solidFill>
                <a:latin typeface="Calibri" charset="0"/>
              </a:rPr>
              <a:t>ΔΙΑΧΥΤΗ ΕΝΔΑΓΓΕΙΑΚΗ </a:t>
            </a:r>
            <a:r>
              <a:rPr lang="el-GR" sz="3600" b="1" dirty="0" smtClean="0">
                <a:solidFill>
                  <a:srgbClr val="000000"/>
                </a:solidFill>
                <a:latin typeface="Calibri" charset="0"/>
              </a:rPr>
              <a:t>ΠΗΞΗ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sz="3600" b="1" dirty="0" smtClean="0">
                <a:solidFill>
                  <a:srgbClr val="000000"/>
                </a:solidFill>
                <a:latin typeface="Calibri" charset="0"/>
              </a:rPr>
              <a:t>ΕΡΓΑΣΤΗΡΙΑΚΗ ΔΙΕΡΕΥΝΗΣΗ </a:t>
            </a:r>
            <a:endParaRPr lang="el-GR" sz="3600" b="1" dirty="0">
              <a:solidFill>
                <a:srgbClr val="000000"/>
              </a:solidFill>
              <a:latin typeface="Calibri" charset="0"/>
            </a:endParaRP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3600" b="1" dirty="0">
                <a:solidFill>
                  <a:srgbClr val="000000"/>
                </a:solidFill>
                <a:latin typeface="Calibri" charset="0"/>
              </a:rPr>
              <a:t>scoring system&gt;5</a:t>
            </a:r>
            <a:r>
              <a:rPr lang="el-GR" sz="3600" b="1" dirty="0">
                <a:solidFill>
                  <a:srgbClr val="000000"/>
                </a:solidFill>
                <a:latin typeface="Calibri" charset="0"/>
              </a:rPr>
              <a:t> </a:t>
            </a:r>
            <a:br>
              <a:rPr lang="el-GR" sz="3600" b="1" dirty="0">
                <a:solidFill>
                  <a:srgbClr val="000000"/>
                </a:solidFill>
                <a:latin typeface="Calibri" charset="0"/>
              </a:rPr>
            </a:br>
            <a:endParaRPr lang="el-GR" sz="3600" b="1" dirty="0">
              <a:solidFill>
                <a:srgbClr val="00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6247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b="1" dirty="0">
                <a:solidFill>
                  <a:srgbClr val="000000"/>
                </a:solidFill>
                <a:latin typeface="Calibri" charset="0"/>
              </a:rPr>
              <a:t>ΔΙΑΧΥΤΗ ΕΝΔΑΓΓΕΙΑΚΗ </a:t>
            </a:r>
            <a:r>
              <a:rPr lang="el-GR" b="1" dirty="0" smtClean="0">
                <a:solidFill>
                  <a:srgbClr val="000000"/>
                </a:solidFill>
                <a:latin typeface="Calibri" charset="0"/>
              </a:rPr>
              <a:t>ΠΗΞΗ</a:t>
            </a:r>
            <a:r>
              <a:rPr lang="el-GR" b="1" dirty="0">
                <a:solidFill>
                  <a:srgbClr val="000000"/>
                </a:solidFill>
                <a:latin typeface="Calibri" charset="0"/>
              </a:rPr>
              <a:t/>
            </a:r>
            <a:br>
              <a:rPr lang="el-GR" b="1" dirty="0">
                <a:solidFill>
                  <a:srgbClr val="000000"/>
                </a:solidFill>
                <a:latin typeface="Calibri" charset="0"/>
              </a:rPr>
            </a:br>
            <a:r>
              <a:rPr lang="el-GR" b="1" dirty="0" smtClean="0">
                <a:solidFill>
                  <a:srgbClr val="000000"/>
                </a:solidFill>
                <a:latin typeface="Calibri" charset="0"/>
              </a:rPr>
              <a:t>ΑΝΤΙΜΕΤΩΠΙΣΗ</a:t>
            </a:r>
            <a:endParaRPr lang="el-GR" b="1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dirty="0" err="1" smtClean="0"/>
              <a:t>Ελεγχος</a:t>
            </a:r>
            <a:r>
              <a:rPr lang="el-GR" dirty="0" smtClean="0"/>
              <a:t> πρωτογενούς αιτίας </a:t>
            </a:r>
            <a:r>
              <a:rPr lang="el-GR" dirty="0" err="1" smtClean="0"/>
              <a:t>ωστε</a:t>
            </a:r>
            <a:r>
              <a:rPr lang="el-GR" dirty="0" smtClean="0"/>
              <a:t> να αποφευχθεί η κατανάλωση παραγόντων </a:t>
            </a:r>
            <a:r>
              <a:rPr lang="el-GR" dirty="0" err="1" smtClean="0"/>
              <a:t>πήξης,αιμοπεταλίων</a:t>
            </a:r>
            <a:r>
              <a:rPr lang="el-GR" dirty="0" smtClean="0"/>
              <a:t> και φυσικών ανασταλτών </a:t>
            </a:r>
          </a:p>
          <a:p>
            <a:r>
              <a:rPr lang="el-GR" dirty="0" smtClean="0"/>
              <a:t>Θεραπεία υποκατάστασης μόνο σε περίπτωση απειλητικής για τη ζωή αιμορραγίας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8640894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l-GR" sz="3600" b="1">
                <a:solidFill>
                  <a:srgbClr val="000000"/>
                </a:solidFill>
              </a:rPr>
              <a:t>ΘΡΟΜΒΩΤΙΚΗ ΘΡΟΜΒΟΠΕΝΙΚΗ ΠΟΡΦΥΡΑ</a:t>
            </a: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105025"/>
            <a:ext cx="3657600" cy="277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457200" y="1371600"/>
            <a:ext cx="4114800" cy="448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309563" indent="-301625">
              <a:buClrTx/>
              <a:buFontTx/>
              <a:buNone/>
              <a:tabLst>
                <a:tab pos="309563" algn="l"/>
                <a:tab pos="757238" algn="l"/>
                <a:tab pos="1206500" algn="l"/>
                <a:tab pos="1655763" algn="l"/>
                <a:tab pos="2105025" algn="l"/>
                <a:tab pos="2554288" algn="l"/>
                <a:tab pos="3003550" algn="l"/>
                <a:tab pos="3452813" algn="l"/>
                <a:tab pos="3902075" algn="l"/>
                <a:tab pos="4351338" algn="l"/>
                <a:tab pos="4800600" algn="l"/>
                <a:tab pos="5249863" algn="l"/>
                <a:tab pos="5699125" algn="l"/>
                <a:tab pos="6148388" algn="l"/>
                <a:tab pos="6597650" algn="l"/>
                <a:tab pos="7046913" algn="l"/>
                <a:tab pos="7496175" algn="l"/>
                <a:tab pos="7945438" algn="l"/>
                <a:tab pos="8394700" algn="l"/>
                <a:tab pos="8843963" algn="l"/>
                <a:tab pos="9293225" algn="l"/>
              </a:tabLst>
            </a:pPr>
            <a:r>
              <a:rPr lang="el-GR" sz="2400">
                <a:solidFill>
                  <a:srgbClr val="000000"/>
                </a:solidFill>
                <a:latin typeface="Calibri" charset="0"/>
              </a:rPr>
              <a:t>Θρομβοπενία</a:t>
            </a:r>
          </a:p>
          <a:p>
            <a:pPr marL="309563" indent="-301625">
              <a:buClrTx/>
              <a:buFontTx/>
              <a:buNone/>
              <a:tabLst>
                <a:tab pos="309563" algn="l"/>
                <a:tab pos="757238" algn="l"/>
                <a:tab pos="1206500" algn="l"/>
                <a:tab pos="1655763" algn="l"/>
                <a:tab pos="2105025" algn="l"/>
                <a:tab pos="2554288" algn="l"/>
                <a:tab pos="3003550" algn="l"/>
                <a:tab pos="3452813" algn="l"/>
                <a:tab pos="3902075" algn="l"/>
                <a:tab pos="4351338" algn="l"/>
                <a:tab pos="4800600" algn="l"/>
                <a:tab pos="5249863" algn="l"/>
                <a:tab pos="5699125" algn="l"/>
                <a:tab pos="6148388" algn="l"/>
                <a:tab pos="6597650" algn="l"/>
                <a:tab pos="7046913" algn="l"/>
                <a:tab pos="7496175" algn="l"/>
                <a:tab pos="7945438" algn="l"/>
                <a:tab pos="8394700" algn="l"/>
                <a:tab pos="8843963" algn="l"/>
                <a:tab pos="9293225" algn="l"/>
              </a:tabLst>
            </a:pPr>
            <a:endParaRPr lang="el-GR" sz="2400">
              <a:solidFill>
                <a:srgbClr val="000000"/>
              </a:solidFill>
              <a:latin typeface="Calibri" charset="0"/>
            </a:endParaRPr>
          </a:p>
          <a:p>
            <a:pPr marL="309563" indent="-301625">
              <a:buClrTx/>
              <a:buFontTx/>
              <a:buNone/>
              <a:tabLst>
                <a:tab pos="309563" algn="l"/>
                <a:tab pos="757238" algn="l"/>
                <a:tab pos="1206500" algn="l"/>
                <a:tab pos="1655763" algn="l"/>
                <a:tab pos="2105025" algn="l"/>
                <a:tab pos="2554288" algn="l"/>
                <a:tab pos="3003550" algn="l"/>
                <a:tab pos="3452813" algn="l"/>
                <a:tab pos="3902075" algn="l"/>
                <a:tab pos="4351338" algn="l"/>
                <a:tab pos="4800600" algn="l"/>
                <a:tab pos="5249863" algn="l"/>
                <a:tab pos="5699125" algn="l"/>
                <a:tab pos="6148388" algn="l"/>
                <a:tab pos="6597650" algn="l"/>
                <a:tab pos="7046913" algn="l"/>
                <a:tab pos="7496175" algn="l"/>
                <a:tab pos="7945438" algn="l"/>
                <a:tab pos="8394700" algn="l"/>
                <a:tab pos="8843963" algn="l"/>
                <a:tab pos="9293225" algn="l"/>
              </a:tabLst>
            </a:pPr>
            <a:r>
              <a:rPr lang="el-GR" sz="2400">
                <a:solidFill>
                  <a:srgbClr val="000000"/>
                </a:solidFill>
                <a:latin typeface="Calibri" charset="0"/>
              </a:rPr>
              <a:t>Μικροαγγειοπαθητική Αιμορραγία</a:t>
            </a:r>
          </a:p>
          <a:p>
            <a:pPr marL="309563" indent="-301625">
              <a:buClrTx/>
              <a:buFontTx/>
              <a:buNone/>
              <a:tabLst>
                <a:tab pos="309563" algn="l"/>
                <a:tab pos="757238" algn="l"/>
                <a:tab pos="1206500" algn="l"/>
                <a:tab pos="1655763" algn="l"/>
                <a:tab pos="2105025" algn="l"/>
                <a:tab pos="2554288" algn="l"/>
                <a:tab pos="3003550" algn="l"/>
                <a:tab pos="3452813" algn="l"/>
                <a:tab pos="3902075" algn="l"/>
                <a:tab pos="4351338" algn="l"/>
                <a:tab pos="4800600" algn="l"/>
                <a:tab pos="5249863" algn="l"/>
                <a:tab pos="5699125" algn="l"/>
                <a:tab pos="6148388" algn="l"/>
                <a:tab pos="6597650" algn="l"/>
                <a:tab pos="7046913" algn="l"/>
                <a:tab pos="7496175" algn="l"/>
                <a:tab pos="7945438" algn="l"/>
                <a:tab pos="8394700" algn="l"/>
                <a:tab pos="8843963" algn="l"/>
                <a:tab pos="9293225" algn="l"/>
              </a:tabLst>
            </a:pPr>
            <a:endParaRPr lang="el-GR" sz="2400">
              <a:solidFill>
                <a:srgbClr val="000000"/>
              </a:solidFill>
              <a:latin typeface="Calibri" charset="0"/>
            </a:endParaRPr>
          </a:p>
          <a:p>
            <a:pPr marL="309563" indent="-301625">
              <a:buClrTx/>
              <a:buFontTx/>
              <a:buNone/>
              <a:tabLst>
                <a:tab pos="309563" algn="l"/>
                <a:tab pos="757238" algn="l"/>
                <a:tab pos="1206500" algn="l"/>
                <a:tab pos="1655763" algn="l"/>
                <a:tab pos="2105025" algn="l"/>
                <a:tab pos="2554288" algn="l"/>
                <a:tab pos="3003550" algn="l"/>
                <a:tab pos="3452813" algn="l"/>
                <a:tab pos="3902075" algn="l"/>
                <a:tab pos="4351338" algn="l"/>
                <a:tab pos="4800600" algn="l"/>
                <a:tab pos="5249863" algn="l"/>
                <a:tab pos="5699125" algn="l"/>
                <a:tab pos="6148388" algn="l"/>
                <a:tab pos="6597650" algn="l"/>
                <a:tab pos="7046913" algn="l"/>
                <a:tab pos="7496175" algn="l"/>
                <a:tab pos="7945438" algn="l"/>
                <a:tab pos="8394700" algn="l"/>
                <a:tab pos="8843963" algn="l"/>
                <a:tab pos="9293225" algn="l"/>
              </a:tabLst>
            </a:pPr>
            <a:r>
              <a:rPr lang="el-GR" sz="2400">
                <a:solidFill>
                  <a:srgbClr val="000000"/>
                </a:solidFill>
                <a:latin typeface="Calibri" charset="0"/>
              </a:rPr>
              <a:t>Νευρολογικά συμπτώματα (κεφαλαλγία, αδυναμία, παραισθήσεις, κώμα)</a:t>
            </a:r>
          </a:p>
          <a:p>
            <a:pPr marL="309563" indent="-301625">
              <a:buClrTx/>
              <a:buFontTx/>
              <a:buNone/>
              <a:tabLst>
                <a:tab pos="309563" algn="l"/>
                <a:tab pos="757238" algn="l"/>
                <a:tab pos="1206500" algn="l"/>
                <a:tab pos="1655763" algn="l"/>
                <a:tab pos="2105025" algn="l"/>
                <a:tab pos="2554288" algn="l"/>
                <a:tab pos="3003550" algn="l"/>
                <a:tab pos="3452813" algn="l"/>
                <a:tab pos="3902075" algn="l"/>
                <a:tab pos="4351338" algn="l"/>
                <a:tab pos="4800600" algn="l"/>
                <a:tab pos="5249863" algn="l"/>
                <a:tab pos="5699125" algn="l"/>
                <a:tab pos="6148388" algn="l"/>
                <a:tab pos="6597650" algn="l"/>
                <a:tab pos="7046913" algn="l"/>
                <a:tab pos="7496175" algn="l"/>
                <a:tab pos="7945438" algn="l"/>
                <a:tab pos="8394700" algn="l"/>
                <a:tab pos="8843963" algn="l"/>
                <a:tab pos="9293225" algn="l"/>
              </a:tabLst>
            </a:pPr>
            <a:endParaRPr lang="el-GR" sz="2400">
              <a:solidFill>
                <a:srgbClr val="000000"/>
              </a:solidFill>
              <a:latin typeface="Calibri" charset="0"/>
            </a:endParaRPr>
          </a:p>
          <a:p>
            <a:pPr marL="309563" indent="-301625">
              <a:buClrTx/>
              <a:buFontTx/>
              <a:buNone/>
              <a:tabLst>
                <a:tab pos="309563" algn="l"/>
                <a:tab pos="757238" algn="l"/>
                <a:tab pos="1206500" algn="l"/>
                <a:tab pos="1655763" algn="l"/>
                <a:tab pos="2105025" algn="l"/>
                <a:tab pos="2554288" algn="l"/>
                <a:tab pos="3003550" algn="l"/>
                <a:tab pos="3452813" algn="l"/>
                <a:tab pos="3902075" algn="l"/>
                <a:tab pos="4351338" algn="l"/>
                <a:tab pos="4800600" algn="l"/>
                <a:tab pos="5249863" algn="l"/>
                <a:tab pos="5699125" algn="l"/>
                <a:tab pos="6148388" algn="l"/>
                <a:tab pos="6597650" algn="l"/>
                <a:tab pos="7046913" algn="l"/>
                <a:tab pos="7496175" algn="l"/>
                <a:tab pos="7945438" algn="l"/>
                <a:tab pos="8394700" algn="l"/>
                <a:tab pos="8843963" algn="l"/>
                <a:tab pos="9293225" algn="l"/>
              </a:tabLst>
            </a:pPr>
            <a:r>
              <a:rPr lang="el-GR" sz="2400">
                <a:solidFill>
                  <a:srgbClr val="000000"/>
                </a:solidFill>
                <a:latin typeface="Calibri" charset="0"/>
              </a:rPr>
              <a:t>Πυρετός</a:t>
            </a:r>
          </a:p>
          <a:p>
            <a:pPr marL="309563" indent="-301625">
              <a:buClrTx/>
              <a:buFontTx/>
              <a:buNone/>
              <a:tabLst>
                <a:tab pos="309563" algn="l"/>
                <a:tab pos="757238" algn="l"/>
                <a:tab pos="1206500" algn="l"/>
                <a:tab pos="1655763" algn="l"/>
                <a:tab pos="2105025" algn="l"/>
                <a:tab pos="2554288" algn="l"/>
                <a:tab pos="3003550" algn="l"/>
                <a:tab pos="3452813" algn="l"/>
                <a:tab pos="3902075" algn="l"/>
                <a:tab pos="4351338" algn="l"/>
                <a:tab pos="4800600" algn="l"/>
                <a:tab pos="5249863" algn="l"/>
                <a:tab pos="5699125" algn="l"/>
                <a:tab pos="6148388" algn="l"/>
                <a:tab pos="6597650" algn="l"/>
                <a:tab pos="7046913" algn="l"/>
                <a:tab pos="7496175" algn="l"/>
                <a:tab pos="7945438" algn="l"/>
                <a:tab pos="8394700" algn="l"/>
                <a:tab pos="8843963" algn="l"/>
                <a:tab pos="9293225" algn="l"/>
              </a:tabLst>
            </a:pPr>
            <a:endParaRPr lang="el-GR" sz="2400">
              <a:solidFill>
                <a:srgbClr val="000000"/>
              </a:solidFill>
              <a:latin typeface="Calibri" charset="0"/>
            </a:endParaRPr>
          </a:p>
          <a:p>
            <a:pPr marL="309563" indent="-301625">
              <a:buClrTx/>
              <a:buFontTx/>
              <a:buNone/>
              <a:tabLst>
                <a:tab pos="309563" algn="l"/>
                <a:tab pos="757238" algn="l"/>
                <a:tab pos="1206500" algn="l"/>
                <a:tab pos="1655763" algn="l"/>
                <a:tab pos="2105025" algn="l"/>
                <a:tab pos="2554288" algn="l"/>
                <a:tab pos="3003550" algn="l"/>
                <a:tab pos="3452813" algn="l"/>
                <a:tab pos="3902075" algn="l"/>
                <a:tab pos="4351338" algn="l"/>
                <a:tab pos="4800600" algn="l"/>
                <a:tab pos="5249863" algn="l"/>
                <a:tab pos="5699125" algn="l"/>
                <a:tab pos="6148388" algn="l"/>
                <a:tab pos="6597650" algn="l"/>
                <a:tab pos="7046913" algn="l"/>
                <a:tab pos="7496175" algn="l"/>
                <a:tab pos="7945438" algn="l"/>
                <a:tab pos="8394700" algn="l"/>
                <a:tab pos="8843963" algn="l"/>
                <a:tab pos="9293225" algn="l"/>
              </a:tabLst>
            </a:pPr>
            <a:r>
              <a:rPr lang="el-GR" sz="2400">
                <a:solidFill>
                  <a:srgbClr val="000000"/>
                </a:solidFill>
                <a:latin typeface="Calibri" charset="0"/>
              </a:rPr>
              <a:t>Ευρήματα από τους νεφρούς</a:t>
            </a:r>
            <a:r>
              <a:rPr lang="el-GR">
                <a:solidFill>
                  <a:srgbClr val="1F497D"/>
                </a:solidFill>
                <a:latin typeface="Calibri" charset="0"/>
              </a:rPr>
              <a:t>.</a:t>
            </a: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228600" y="5867400"/>
            <a:ext cx="8534400" cy="917575"/>
          </a:xfrm>
          <a:prstGeom prst="rect">
            <a:avLst/>
          </a:prstGeom>
          <a:noFill/>
          <a:ln w="9360" cap="sq">
            <a:solidFill>
              <a:srgbClr val="4F81B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marL="309563" indent="-301625">
              <a:tabLst>
                <a:tab pos="309563" algn="l"/>
                <a:tab pos="757238" algn="l"/>
                <a:tab pos="1206500" algn="l"/>
                <a:tab pos="1655763" algn="l"/>
                <a:tab pos="2105025" algn="l"/>
                <a:tab pos="2554288" algn="l"/>
                <a:tab pos="3003550" algn="l"/>
                <a:tab pos="3452813" algn="l"/>
                <a:tab pos="3902075" algn="l"/>
                <a:tab pos="4351338" algn="l"/>
                <a:tab pos="4800600" algn="l"/>
                <a:tab pos="5249863" algn="l"/>
                <a:tab pos="5699125" algn="l"/>
                <a:tab pos="6148388" algn="l"/>
                <a:tab pos="6597650" algn="l"/>
                <a:tab pos="7046913" algn="l"/>
                <a:tab pos="7496175" algn="l"/>
                <a:tab pos="7945438" algn="l"/>
                <a:tab pos="8394700" algn="l"/>
                <a:tab pos="8843963" algn="l"/>
                <a:tab pos="92932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309563" algn="l"/>
                <a:tab pos="757238" algn="l"/>
                <a:tab pos="1206500" algn="l"/>
                <a:tab pos="1655763" algn="l"/>
                <a:tab pos="2105025" algn="l"/>
                <a:tab pos="2554288" algn="l"/>
                <a:tab pos="3003550" algn="l"/>
                <a:tab pos="3452813" algn="l"/>
                <a:tab pos="3902075" algn="l"/>
                <a:tab pos="4351338" algn="l"/>
                <a:tab pos="4800600" algn="l"/>
                <a:tab pos="5249863" algn="l"/>
                <a:tab pos="5699125" algn="l"/>
                <a:tab pos="6148388" algn="l"/>
                <a:tab pos="6597650" algn="l"/>
                <a:tab pos="7046913" algn="l"/>
                <a:tab pos="7496175" algn="l"/>
                <a:tab pos="7945438" algn="l"/>
                <a:tab pos="8394700" algn="l"/>
                <a:tab pos="8843963" algn="l"/>
                <a:tab pos="92932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309563" algn="l"/>
                <a:tab pos="757238" algn="l"/>
                <a:tab pos="1206500" algn="l"/>
                <a:tab pos="1655763" algn="l"/>
                <a:tab pos="2105025" algn="l"/>
                <a:tab pos="2554288" algn="l"/>
                <a:tab pos="3003550" algn="l"/>
                <a:tab pos="3452813" algn="l"/>
                <a:tab pos="3902075" algn="l"/>
                <a:tab pos="4351338" algn="l"/>
                <a:tab pos="4800600" algn="l"/>
                <a:tab pos="5249863" algn="l"/>
                <a:tab pos="5699125" algn="l"/>
                <a:tab pos="6148388" algn="l"/>
                <a:tab pos="6597650" algn="l"/>
                <a:tab pos="7046913" algn="l"/>
                <a:tab pos="7496175" algn="l"/>
                <a:tab pos="7945438" algn="l"/>
                <a:tab pos="8394700" algn="l"/>
                <a:tab pos="8843963" algn="l"/>
                <a:tab pos="92932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309563" algn="l"/>
                <a:tab pos="757238" algn="l"/>
                <a:tab pos="1206500" algn="l"/>
                <a:tab pos="1655763" algn="l"/>
                <a:tab pos="2105025" algn="l"/>
                <a:tab pos="2554288" algn="l"/>
                <a:tab pos="3003550" algn="l"/>
                <a:tab pos="3452813" algn="l"/>
                <a:tab pos="3902075" algn="l"/>
                <a:tab pos="4351338" algn="l"/>
                <a:tab pos="4800600" algn="l"/>
                <a:tab pos="5249863" algn="l"/>
                <a:tab pos="5699125" algn="l"/>
                <a:tab pos="6148388" algn="l"/>
                <a:tab pos="6597650" algn="l"/>
                <a:tab pos="7046913" algn="l"/>
                <a:tab pos="7496175" algn="l"/>
                <a:tab pos="7945438" algn="l"/>
                <a:tab pos="8394700" algn="l"/>
                <a:tab pos="8843963" algn="l"/>
                <a:tab pos="92932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309563" algn="l"/>
                <a:tab pos="757238" algn="l"/>
                <a:tab pos="1206500" algn="l"/>
                <a:tab pos="1655763" algn="l"/>
                <a:tab pos="2105025" algn="l"/>
                <a:tab pos="2554288" algn="l"/>
                <a:tab pos="3003550" algn="l"/>
                <a:tab pos="3452813" algn="l"/>
                <a:tab pos="3902075" algn="l"/>
                <a:tab pos="4351338" algn="l"/>
                <a:tab pos="4800600" algn="l"/>
                <a:tab pos="5249863" algn="l"/>
                <a:tab pos="5699125" algn="l"/>
                <a:tab pos="6148388" algn="l"/>
                <a:tab pos="6597650" algn="l"/>
                <a:tab pos="7046913" algn="l"/>
                <a:tab pos="7496175" algn="l"/>
                <a:tab pos="7945438" algn="l"/>
                <a:tab pos="8394700" algn="l"/>
                <a:tab pos="8843963" algn="l"/>
                <a:tab pos="92932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09563" algn="l"/>
                <a:tab pos="757238" algn="l"/>
                <a:tab pos="1206500" algn="l"/>
                <a:tab pos="1655763" algn="l"/>
                <a:tab pos="2105025" algn="l"/>
                <a:tab pos="2554288" algn="l"/>
                <a:tab pos="3003550" algn="l"/>
                <a:tab pos="3452813" algn="l"/>
                <a:tab pos="3902075" algn="l"/>
                <a:tab pos="4351338" algn="l"/>
                <a:tab pos="4800600" algn="l"/>
                <a:tab pos="5249863" algn="l"/>
                <a:tab pos="5699125" algn="l"/>
                <a:tab pos="6148388" algn="l"/>
                <a:tab pos="6597650" algn="l"/>
                <a:tab pos="7046913" algn="l"/>
                <a:tab pos="7496175" algn="l"/>
                <a:tab pos="7945438" algn="l"/>
                <a:tab pos="8394700" algn="l"/>
                <a:tab pos="8843963" algn="l"/>
                <a:tab pos="92932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09563" algn="l"/>
                <a:tab pos="757238" algn="l"/>
                <a:tab pos="1206500" algn="l"/>
                <a:tab pos="1655763" algn="l"/>
                <a:tab pos="2105025" algn="l"/>
                <a:tab pos="2554288" algn="l"/>
                <a:tab pos="3003550" algn="l"/>
                <a:tab pos="3452813" algn="l"/>
                <a:tab pos="3902075" algn="l"/>
                <a:tab pos="4351338" algn="l"/>
                <a:tab pos="4800600" algn="l"/>
                <a:tab pos="5249863" algn="l"/>
                <a:tab pos="5699125" algn="l"/>
                <a:tab pos="6148388" algn="l"/>
                <a:tab pos="6597650" algn="l"/>
                <a:tab pos="7046913" algn="l"/>
                <a:tab pos="7496175" algn="l"/>
                <a:tab pos="7945438" algn="l"/>
                <a:tab pos="8394700" algn="l"/>
                <a:tab pos="8843963" algn="l"/>
                <a:tab pos="92932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09563" algn="l"/>
                <a:tab pos="757238" algn="l"/>
                <a:tab pos="1206500" algn="l"/>
                <a:tab pos="1655763" algn="l"/>
                <a:tab pos="2105025" algn="l"/>
                <a:tab pos="2554288" algn="l"/>
                <a:tab pos="3003550" algn="l"/>
                <a:tab pos="3452813" algn="l"/>
                <a:tab pos="3902075" algn="l"/>
                <a:tab pos="4351338" algn="l"/>
                <a:tab pos="4800600" algn="l"/>
                <a:tab pos="5249863" algn="l"/>
                <a:tab pos="5699125" algn="l"/>
                <a:tab pos="6148388" algn="l"/>
                <a:tab pos="6597650" algn="l"/>
                <a:tab pos="7046913" algn="l"/>
                <a:tab pos="7496175" algn="l"/>
                <a:tab pos="7945438" algn="l"/>
                <a:tab pos="8394700" algn="l"/>
                <a:tab pos="8843963" algn="l"/>
                <a:tab pos="92932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09563" algn="l"/>
                <a:tab pos="757238" algn="l"/>
                <a:tab pos="1206500" algn="l"/>
                <a:tab pos="1655763" algn="l"/>
                <a:tab pos="2105025" algn="l"/>
                <a:tab pos="2554288" algn="l"/>
                <a:tab pos="3003550" algn="l"/>
                <a:tab pos="3452813" algn="l"/>
                <a:tab pos="3902075" algn="l"/>
                <a:tab pos="4351338" algn="l"/>
                <a:tab pos="4800600" algn="l"/>
                <a:tab pos="5249863" algn="l"/>
                <a:tab pos="5699125" algn="l"/>
                <a:tab pos="6148388" algn="l"/>
                <a:tab pos="6597650" algn="l"/>
                <a:tab pos="7046913" algn="l"/>
                <a:tab pos="7496175" algn="l"/>
                <a:tab pos="7945438" algn="l"/>
                <a:tab pos="8394700" algn="l"/>
                <a:tab pos="8843963" algn="l"/>
                <a:tab pos="9293225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buClrTx/>
              <a:buFontTx/>
              <a:buNone/>
            </a:pPr>
            <a:r>
              <a:rPr lang="el-GR">
                <a:solidFill>
                  <a:srgbClr val="1F497D"/>
                </a:solidFill>
                <a:latin typeface="Calibri" charset="0"/>
              </a:rPr>
              <a:t>Το παθολογοανατομικό χαρακτηριστικό γνώρισμα είναι η εναπόθεση θρόμβων ΑΜΠ στα τριχοειδή και τα αρτηριόλια πολλών οργάνων με επακόλουθο την ισχαιμία και ανεπάρκεια αυτών. </a:t>
            </a:r>
          </a:p>
        </p:txBody>
      </p:sp>
    </p:spTree>
    <p:extLst>
      <p:ext uri="{BB962C8B-B14F-4D97-AF65-F5344CB8AC3E}">
        <p14:creationId xmlns:p14="http://schemas.microsoft.com/office/powerpoint/2010/main" xmlns="" val="25691906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ext Box 1"/>
          <p:cNvSpPr txBox="1">
            <a:spLocks noChangeArrowheads="1"/>
          </p:cNvSpPr>
          <p:nvPr/>
        </p:nvSpPr>
        <p:spPr bwMode="auto">
          <a:xfrm>
            <a:off x="457200" y="381000"/>
            <a:ext cx="8229600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l-GR" sz="4100" b="1">
                <a:solidFill>
                  <a:srgbClr val="000000"/>
                </a:solidFill>
                <a:latin typeface="Calibri" charset="0"/>
              </a:rPr>
              <a:t>Κλινικοί τύποι ΤΤΡ</a:t>
            </a:r>
          </a:p>
        </p:txBody>
      </p:sp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457200" y="981075"/>
            <a:ext cx="8229600" cy="568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01625" indent="-301625">
              <a:tabLst>
                <a:tab pos="301625" algn="l"/>
                <a:tab pos="749300" algn="l"/>
                <a:tab pos="1198563" algn="l"/>
                <a:tab pos="1647825" algn="l"/>
                <a:tab pos="2097088" algn="l"/>
                <a:tab pos="2546350" algn="l"/>
                <a:tab pos="2995613" algn="l"/>
                <a:tab pos="3444875" algn="l"/>
                <a:tab pos="3894138" algn="l"/>
                <a:tab pos="4343400" algn="l"/>
                <a:tab pos="4792663" algn="l"/>
                <a:tab pos="5241925" algn="l"/>
                <a:tab pos="5691188" algn="l"/>
                <a:tab pos="6140450" algn="l"/>
                <a:tab pos="6589713" algn="l"/>
                <a:tab pos="7038975" algn="l"/>
                <a:tab pos="7488238" algn="l"/>
                <a:tab pos="7937500" algn="l"/>
                <a:tab pos="8386763" algn="l"/>
                <a:tab pos="8836025" algn="l"/>
                <a:tab pos="9285288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301625" algn="l"/>
                <a:tab pos="749300" algn="l"/>
                <a:tab pos="1198563" algn="l"/>
                <a:tab pos="1647825" algn="l"/>
                <a:tab pos="2097088" algn="l"/>
                <a:tab pos="2546350" algn="l"/>
                <a:tab pos="2995613" algn="l"/>
                <a:tab pos="3444875" algn="l"/>
                <a:tab pos="3894138" algn="l"/>
                <a:tab pos="4343400" algn="l"/>
                <a:tab pos="4792663" algn="l"/>
                <a:tab pos="5241925" algn="l"/>
                <a:tab pos="5691188" algn="l"/>
                <a:tab pos="6140450" algn="l"/>
                <a:tab pos="6589713" algn="l"/>
                <a:tab pos="7038975" algn="l"/>
                <a:tab pos="7488238" algn="l"/>
                <a:tab pos="7937500" algn="l"/>
                <a:tab pos="8386763" algn="l"/>
                <a:tab pos="8836025" algn="l"/>
                <a:tab pos="9285288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301625" algn="l"/>
                <a:tab pos="749300" algn="l"/>
                <a:tab pos="1198563" algn="l"/>
                <a:tab pos="1647825" algn="l"/>
                <a:tab pos="2097088" algn="l"/>
                <a:tab pos="2546350" algn="l"/>
                <a:tab pos="2995613" algn="l"/>
                <a:tab pos="3444875" algn="l"/>
                <a:tab pos="3894138" algn="l"/>
                <a:tab pos="4343400" algn="l"/>
                <a:tab pos="4792663" algn="l"/>
                <a:tab pos="5241925" algn="l"/>
                <a:tab pos="5691188" algn="l"/>
                <a:tab pos="6140450" algn="l"/>
                <a:tab pos="6589713" algn="l"/>
                <a:tab pos="7038975" algn="l"/>
                <a:tab pos="7488238" algn="l"/>
                <a:tab pos="7937500" algn="l"/>
                <a:tab pos="8386763" algn="l"/>
                <a:tab pos="8836025" algn="l"/>
                <a:tab pos="9285288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301625" algn="l"/>
                <a:tab pos="749300" algn="l"/>
                <a:tab pos="1198563" algn="l"/>
                <a:tab pos="1647825" algn="l"/>
                <a:tab pos="2097088" algn="l"/>
                <a:tab pos="2546350" algn="l"/>
                <a:tab pos="2995613" algn="l"/>
                <a:tab pos="3444875" algn="l"/>
                <a:tab pos="3894138" algn="l"/>
                <a:tab pos="4343400" algn="l"/>
                <a:tab pos="4792663" algn="l"/>
                <a:tab pos="5241925" algn="l"/>
                <a:tab pos="5691188" algn="l"/>
                <a:tab pos="6140450" algn="l"/>
                <a:tab pos="6589713" algn="l"/>
                <a:tab pos="7038975" algn="l"/>
                <a:tab pos="7488238" algn="l"/>
                <a:tab pos="7937500" algn="l"/>
                <a:tab pos="8386763" algn="l"/>
                <a:tab pos="8836025" algn="l"/>
                <a:tab pos="9285288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301625" algn="l"/>
                <a:tab pos="749300" algn="l"/>
                <a:tab pos="1198563" algn="l"/>
                <a:tab pos="1647825" algn="l"/>
                <a:tab pos="2097088" algn="l"/>
                <a:tab pos="2546350" algn="l"/>
                <a:tab pos="2995613" algn="l"/>
                <a:tab pos="3444875" algn="l"/>
                <a:tab pos="3894138" algn="l"/>
                <a:tab pos="4343400" algn="l"/>
                <a:tab pos="4792663" algn="l"/>
                <a:tab pos="5241925" algn="l"/>
                <a:tab pos="5691188" algn="l"/>
                <a:tab pos="6140450" algn="l"/>
                <a:tab pos="6589713" algn="l"/>
                <a:tab pos="7038975" algn="l"/>
                <a:tab pos="7488238" algn="l"/>
                <a:tab pos="7937500" algn="l"/>
                <a:tab pos="8386763" algn="l"/>
                <a:tab pos="8836025" algn="l"/>
                <a:tab pos="9285288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01625" algn="l"/>
                <a:tab pos="749300" algn="l"/>
                <a:tab pos="1198563" algn="l"/>
                <a:tab pos="1647825" algn="l"/>
                <a:tab pos="2097088" algn="l"/>
                <a:tab pos="2546350" algn="l"/>
                <a:tab pos="2995613" algn="l"/>
                <a:tab pos="3444875" algn="l"/>
                <a:tab pos="3894138" algn="l"/>
                <a:tab pos="4343400" algn="l"/>
                <a:tab pos="4792663" algn="l"/>
                <a:tab pos="5241925" algn="l"/>
                <a:tab pos="5691188" algn="l"/>
                <a:tab pos="6140450" algn="l"/>
                <a:tab pos="6589713" algn="l"/>
                <a:tab pos="7038975" algn="l"/>
                <a:tab pos="7488238" algn="l"/>
                <a:tab pos="7937500" algn="l"/>
                <a:tab pos="8386763" algn="l"/>
                <a:tab pos="8836025" algn="l"/>
                <a:tab pos="9285288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01625" algn="l"/>
                <a:tab pos="749300" algn="l"/>
                <a:tab pos="1198563" algn="l"/>
                <a:tab pos="1647825" algn="l"/>
                <a:tab pos="2097088" algn="l"/>
                <a:tab pos="2546350" algn="l"/>
                <a:tab pos="2995613" algn="l"/>
                <a:tab pos="3444875" algn="l"/>
                <a:tab pos="3894138" algn="l"/>
                <a:tab pos="4343400" algn="l"/>
                <a:tab pos="4792663" algn="l"/>
                <a:tab pos="5241925" algn="l"/>
                <a:tab pos="5691188" algn="l"/>
                <a:tab pos="6140450" algn="l"/>
                <a:tab pos="6589713" algn="l"/>
                <a:tab pos="7038975" algn="l"/>
                <a:tab pos="7488238" algn="l"/>
                <a:tab pos="7937500" algn="l"/>
                <a:tab pos="8386763" algn="l"/>
                <a:tab pos="8836025" algn="l"/>
                <a:tab pos="9285288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01625" algn="l"/>
                <a:tab pos="749300" algn="l"/>
                <a:tab pos="1198563" algn="l"/>
                <a:tab pos="1647825" algn="l"/>
                <a:tab pos="2097088" algn="l"/>
                <a:tab pos="2546350" algn="l"/>
                <a:tab pos="2995613" algn="l"/>
                <a:tab pos="3444875" algn="l"/>
                <a:tab pos="3894138" algn="l"/>
                <a:tab pos="4343400" algn="l"/>
                <a:tab pos="4792663" algn="l"/>
                <a:tab pos="5241925" algn="l"/>
                <a:tab pos="5691188" algn="l"/>
                <a:tab pos="6140450" algn="l"/>
                <a:tab pos="6589713" algn="l"/>
                <a:tab pos="7038975" algn="l"/>
                <a:tab pos="7488238" algn="l"/>
                <a:tab pos="7937500" algn="l"/>
                <a:tab pos="8386763" algn="l"/>
                <a:tab pos="8836025" algn="l"/>
                <a:tab pos="9285288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01625" algn="l"/>
                <a:tab pos="749300" algn="l"/>
                <a:tab pos="1198563" algn="l"/>
                <a:tab pos="1647825" algn="l"/>
                <a:tab pos="2097088" algn="l"/>
                <a:tab pos="2546350" algn="l"/>
                <a:tab pos="2995613" algn="l"/>
                <a:tab pos="3444875" algn="l"/>
                <a:tab pos="3894138" algn="l"/>
                <a:tab pos="4343400" algn="l"/>
                <a:tab pos="4792663" algn="l"/>
                <a:tab pos="5241925" algn="l"/>
                <a:tab pos="5691188" algn="l"/>
                <a:tab pos="6140450" algn="l"/>
                <a:tab pos="6589713" algn="l"/>
                <a:tab pos="7038975" algn="l"/>
                <a:tab pos="7488238" algn="l"/>
                <a:tab pos="7937500" algn="l"/>
                <a:tab pos="8386763" algn="l"/>
                <a:tab pos="8836025" algn="l"/>
                <a:tab pos="9285288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lnSpc>
                <a:spcPct val="80000"/>
              </a:lnSpc>
              <a:spcBef>
                <a:spcPts val="600"/>
              </a:spcBef>
              <a:buFont typeface="Arial" charset="0"/>
              <a:buChar char="•"/>
            </a:pPr>
            <a:r>
              <a:rPr lang="el-GR" sz="2400" b="1">
                <a:solidFill>
                  <a:srgbClr val="000000"/>
                </a:solidFill>
                <a:latin typeface="Calibri" charset="0"/>
              </a:rPr>
              <a:t>Συγγενής</a:t>
            </a:r>
          </a:p>
          <a:p>
            <a:pPr marL="306388">
              <a:lnSpc>
                <a:spcPct val="80000"/>
              </a:lnSpc>
              <a:spcBef>
                <a:spcPts val="600"/>
              </a:spcBef>
              <a:buClrTx/>
              <a:buFontTx/>
              <a:buNone/>
            </a:pPr>
            <a:endParaRPr lang="el-GR" sz="2400">
              <a:solidFill>
                <a:srgbClr val="000000"/>
              </a:solidFill>
              <a:latin typeface="Calibri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buFont typeface="Arial" charset="0"/>
              <a:buChar char="•"/>
            </a:pPr>
            <a:r>
              <a:rPr lang="el-GR" sz="2400" b="1">
                <a:solidFill>
                  <a:srgbClr val="000000"/>
                </a:solidFill>
                <a:latin typeface="Calibri" charset="0"/>
              </a:rPr>
              <a:t>Επίκτητη</a:t>
            </a:r>
          </a:p>
          <a:p>
            <a:pPr>
              <a:lnSpc>
                <a:spcPct val="80000"/>
              </a:lnSpc>
              <a:spcBef>
                <a:spcPts val="600"/>
              </a:spcBef>
              <a:buFont typeface="Arial" charset="0"/>
              <a:buChar char="•"/>
            </a:pPr>
            <a:r>
              <a:rPr lang="el-GR" sz="2400" u="sng">
                <a:solidFill>
                  <a:srgbClr val="000000"/>
                </a:solidFill>
                <a:latin typeface="Calibri" charset="0"/>
              </a:rPr>
              <a:t>Οξεία ιδιοπαθής </a:t>
            </a:r>
            <a:r>
              <a:rPr lang="el-GR" sz="2400">
                <a:solidFill>
                  <a:srgbClr val="000000"/>
                </a:solidFill>
                <a:latin typeface="Calibri" charset="0"/>
              </a:rPr>
              <a:t>(όχι εμφανές αίτιο-δεν υποτροπιάζει)</a:t>
            </a:r>
          </a:p>
          <a:p>
            <a:pPr marL="306388">
              <a:lnSpc>
                <a:spcPct val="80000"/>
              </a:lnSpc>
              <a:spcBef>
                <a:spcPts val="600"/>
              </a:spcBef>
              <a:buClrTx/>
              <a:buFontTx/>
              <a:buNone/>
            </a:pPr>
            <a:endParaRPr lang="el-GR" sz="2400">
              <a:solidFill>
                <a:srgbClr val="000000"/>
              </a:solidFill>
              <a:latin typeface="Calibri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buFont typeface="Arial" charset="0"/>
              <a:buChar char="•"/>
            </a:pPr>
            <a:r>
              <a:rPr lang="el-GR" sz="2400" u="sng">
                <a:solidFill>
                  <a:srgbClr val="000000"/>
                </a:solidFill>
                <a:latin typeface="Calibri" charset="0"/>
              </a:rPr>
              <a:t>Δευτεροπαθής</a:t>
            </a:r>
            <a:r>
              <a:rPr lang="el-GR" sz="2400">
                <a:solidFill>
                  <a:srgbClr val="000000"/>
                </a:solidFill>
                <a:latin typeface="Calibri" charset="0"/>
              </a:rPr>
              <a:t> </a:t>
            </a:r>
          </a:p>
          <a:p>
            <a:pPr>
              <a:lnSpc>
                <a:spcPct val="80000"/>
              </a:lnSpc>
              <a:spcBef>
                <a:spcPts val="600"/>
              </a:spcBef>
              <a:buFont typeface="Arial" charset="0"/>
              <a:buChar char="•"/>
            </a:pPr>
            <a:r>
              <a:rPr lang="el-GR" sz="2400">
                <a:solidFill>
                  <a:srgbClr val="000000"/>
                </a:solidFill>
                <a:latin typeface="Calibri" charset="0"/>
              </a:rPr>
              <a:t>Φάρμακα(αντισυλληπτικά, τικλοπιδίνη, κυκλοσπορίνη μιτομυκίνη )</a:t>
            </a:r>
          </a:p>
          <a:p>
            <a:pPr>
              <a:lnSpc>
                <a:spcPct val="80000"/>
              </a:lnSpc>
              <a:spcBef>
                <a:spcPts val="600"/>
              </a:spcBef>
              <a:buFont typeface="Arial" charset="0"/>
              <a:buChar char="•"/>
            </a:pPr>
            <a:r>
              <a:rPr lang="el-GR" sz="2400">
                <a:solidFill>
                  <a:srgbClr val="000000"/>
                </a:solidFill>
                <a:latin typeface="Calibri" charset="0"/>
              </a:rPr>
              <a:t>Μετά από μεταμόσχευση μυελού των οστών</a:t>
            </a:r>
          </a:p>
          <a:p>
            <a:pPr>
              <a:lnSpc>
                <a:spcPct val="80000"/>
              </a:lnSpc>
              <a:spcBef>
                <a:spcPts val="600"/>
              </a:spcBef>
              <a:buFont typeface="Arial" charset="0"/>
              <a:buChar char="•"/>
            </a:pPr>
            <a:r>
              <a:rPr lang="el-GR" sz="2400">
                <a:solidFill>
                  <a:srgbClr val="000000"/>
                </a:solidFill>
                <a:latin typeface="Calibri" charset="0"/>
              </a:rPr>
              <a:t>ΣΕΛ</a:t>
            </a:r>
          </a:p>
          <a:p>
            <a:pPr>
              <a:lnSpc>
                <a:spcPct val="80000"/>
              </a:lnSpc>
              <a:spcBef>
                <a:spcPts val="600"/>
              </a:spcBef>
              <a:buFont typeface="Arial" charset="0"/>
              <a:buChar char="•"/>
            </a:pPr>
            <a:r>
              <a:rPr lang="el-GR" sz="2400">
                <a:solidFill>
                  <a:srgbClr val="000000"/>
                </a:solidFill>
                <a:latin typeface="Calibri" charset="0"/>
              </a:rPr>
              <a:t>Κακοήθεια</a:t>
            </a:r>
          </a:p>
          <a:p>
            <a:pPr>
              <a:lnSpc>
                <a:spcPct val="80000"/>
              </a:lnSpc>
              <a:spcBef>
                <a:spcPts val="600"/>
              </a:spcBef>
              <a:buFont typeface="Arial" charset="0"/>
              <a:buChar char="•"/>
            </a:pPr>
            <a:r>
              <a:rPr lang="el-GR" sz="2400">
                <a:solidFill>
                  <a:srgbClr val="000000"/>
                </a:solidFill>
                <a:latin typeface="Calibri" charset="0"/>
              </a:rPr>
              <a:t>Εγκυμοσύνη</a:t>
            </a:r>
          </a:p>
          <a:p>
            <a:pPr>
              <a:lnSpc>
                <a:spcPct val="80000"/>
              </a:lnSpc>
              <a:spcBef>
                <a:spcPts val="600"/>
              </a:spcBef>
              <a:buFont typeface="Arial" charset="0"/>
              <a:buChar char="•"/>
            </a:pPr>
            <a:r>
              <a:rPr lang="el-GR" sz="2400">
                <a:solidFill>
                  <a:srgbClr val="000000"/>
                </a:solidFill>
                <a:latin typeface="Calibri" charset="0"/>
              </a:rPr>
              <a:t>Λοίμωξη</a:t>
            </a:r>
            <a:r>
              <a:rPr lang="en-US" sz="2400">
                <a:solidFill>
                  <a:srgbClr val="000000"/>
                </a:solidFill>
                <a:latin typeface="Calibri" charset="0"/>
              </a:rPr>
              <a:t> (HIV, E. coli)</a:t>
            </a:r>
          </a:p>
          <a:p>
            <a:pPr marL="306388">
              <a:lnSpc>
                <a:spcPct val="80000"/>
              </a:lnSpc>
              <a:spcBef>
                <a:spcPts val="600"/>
              </a:spcBef>
              <a:buClrTx/>
              <a:buFontTx/>
              <a:buNone/>
            </a:pPr>
            <a:endParaRPr lang="el-GR" sz="2400">
              <a:solidFill>
                <a:srgbClr val="000000"/>
              </a:solidFill>
              <a:latin typeface="Calibri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buFont typeface="Arial" charset="0"/>
              <a:buChar char="•"/>
            </a:pPr>
            <a:r>
              <a:rPr lang="el-GR" sz="2400" b="1">
                <a:solidFill>
                  <a:srgbClr val="000000"/>
                </a:solidFill>
                <a:latin typeface="Calibri" charset="0"/>
              </a:rPr>
              <a:t>Διαλείπουσα ΤΤΡ </a:t>
            </a:r>
          </a:p>
        </p:txBody>
      </p:sp>
    </p:spTree>
    <p:extLst>
      <p:ext uri="{BB962C8B-B14F-4D97-AF65-F5344CB8AC3E}">
        <p14:creationId xmlns:p14="http://schemas.microsoft.com/office/powerpoint/2010/main" xmlns="" val="21235580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l-GR" sz="4100" b="1">
                <a:solidFill>
                  <a:srgbClr val="000000"/>
                </a:solidFill>
                <a:latin typeface="Calibri" charset="0"/>
              </a:rPr>
              <a:t>Εργαστηριακή διερεύνηση </a:t>
            </a:r>
            <a:r>
              <a:rPr lang="en-US" sz="4100" b="1">
                <a:solidFill>
                  <a:srgbClr val="000000"/>
                </a:solidFill>
                <a:latin typeface="Calibri" charset="0"/>
              </a:rPr>
              <a:t>TTP</a:t>
            </a:r>
          </a:p>
        </p:txBody>
      </p:sp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01625" indent="-301625">
              <a:tabLst>
                <a:tab pos="301625" algn="l"/>
                <a:tab pos="749300" algn="l"/>
                <a:tab pos="1198563" algn="l"/>
                <a:tab pos="1647825" algn="l"/>
                <a:tab pos="2097088" algn="l"/>
                <a:tab pos="2546350" algn="l"/>
                <a:tab pos="2995613" algn="l"/>
                <a:tab pos="3444875" algn="l"/>
                <a:tab pos="3894138" algn="l"/>
                <a:tab pos="4343400" algn="l"/>
                <a:tab pos="4792663" algn="l"/>
                <a:tab pos="5241925" algn="l"/>
                <a:tab pos="5691188" algn="l"/>
                <a:tab pos="6140450" algn="l"/>
                <a:tab pos="6589713" algn="l"/>
                <a:tab pos="7038975" algn="l"/>
                <a:tab pos="7488238" algn="l"/>
                <a:tab pos="7937500" algn="l"/>
                <a:tab pos="8386763" algn="l"/>
                <a:tab pos="8836025" algn="l"/>
                <a:tab pos="9285288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301625" algn="l"/>
                <a:tab pos="749300" algn="l"/>
                <a:tab pos="1198563" algn="l"/>
                <a:tab pos="1647825" algn="l"/>
                <a:tab pos="2097088" algn="l"/>
                <a:tab pos="2546350" algn="l"/>
                <a:tab pos="2995613" algn="l"/>
                <a:tab pos="3444875" algn="l"/>
                <a:tab pos="3894138" algn="l"/>
                <a:tab pos="4343400" algn="l"/>
                <a:tab pos="4792663" algn="l"/>
                <a:tab pos="5241925" algn="l"/>
                <a:tab pos="5691188" algn="l"/>
                <a:tab pos="6140450" algn="l"/>
                <a:tab pos="6589713" algn="l"/>
                <a:tab pos="7038975" algn="l"/>
                <a:tab pos="7488238" algn="l"/>
                <a:tab pos="7937500" algn="l"/>
                <a:tab pos="8386763" algn="l"/>
                <a:tab pos="8836025" algn="l"/>
                <a:tab pos="9285288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301625" algn="l"/>
                <a:tab pos="749300" algn="l"/>
                <a:tab pos="1198563" algn="l"/>
                <a:tab pos="1647825" algn="l"/>
                <a:tab pos="2097088" algn="l"/>
                <a:tab pos="2546350" algn="l"/>
                <a:tab pos="2995613" algn="l"/>
                <a:tab pos="3444875" algn="l"/>
                <a:tab pos="3894138" algn="l"/>
                <a:tab pos="4343400" algn="l"/>
                <a:tab pos="4792663" algn="l"/>
                <a:tab pos="5241925" algn="l"/>
                <a:tab pos="5691188" algn="l"/>
                <a:tab pos="6140450" algn="l"/>
                <a:tab pos="6589713" algn="l"/>
                <a:tab pos="7038975" algn="l"/>
                <a:tab pos="7488238" algn="l"/>
                <a:tab pos="7937500" algn="l"/>
                <a:tab pos="8386763" algn="l"/>
                <a:tab pos="8836025" algn="l"/>
                <a:tab pos="9285288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301625" algn="l"/>
                <a:tab pos="749300" algn="l"/>
                <a:tab pos="1198563" algn="l"/>
                <a:tab pos="1647825" algn="l"/>
                <a:tab pos="2097088" algn="l"/>
                <a:tab pos="2546350" algn="l"/>
                <a:tab pos="2995613" algn="l"/>
                <a:tab pos="3444875" algn="l"/>
                <a:tab pos="3894138" algn="l"/>
                <a:tab pos="4343400" algn="l"/>
                <a:tab pos="4792663" algn="l"/>
                <a:tab pos="5241925" algn="l"/>
                <a:tab pos="5691188" algn="l"/>
                <a:tab pos="6140450" algn="l"/>
                <a:tab pos="6589713" algn="l"/>
                <a:tab pos="7038975" algn="l"/>
                <a:tab pos="7488238" algn="l"/>
                <a:tab pos="7937500" algn="l"/>
                <a:tab pos="8386763" algn="l"/>
                <a:tab pos="8836025" algn="l"/>
                <a:tab pos="9285288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301625" algn="l"/>
                <a:tab pos="749300" algn="l"/>
                <a:tab pos="1198563" algn="l"/>
                <a:tab pos="1647825" algn="l"/>
                <a:tab pos="2097088" algn="l"/>
                <a:tab pos="2546350" algn="l"/>
                <a:tab pos="2995613" algn="l"/>
                <a:tab pos="3444875" algn="l"/>
                <a:tab pos="3894138" algn="l"/>
                <a:tab pos="4343400" algn="l"/>
                <a:tab pos="4792663" algn="l"/>
                <a:tab pos="5241925" algn="l"/>
                <a:tab pos="5691188" algn="l"/>
                <a:tab pos="6140450" algn="l"/>
                <a:tab pos="6589713" algn="l"/>
                <a:tab pos="7038975" algn="l"/>
                <a:tab pos="7488238" algn="l"/>
                <a:tab pos="7937500" algn="l"/>
                <a:tab pos="8386763" algn="l"/>
                <a:tab pos="8836025" algn="l"/>
                <a:tab pos="9285288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01625" algn="l"/>
                <a:tab pos="749300" algn="l"/>
                <a:tab pos="1198563" algn="l"/>
                <a:tab pos="1647825" algn="l"/>
                <a:tab pos="2097088" algn="l"/>
                <a:tab pos="2546350" algn="l"/>
                <a:tab pos="2995613" algn="l"/>
                <a:tab pos="3444875" algn="l"/>
                <a:tab pos="3894138" algn="l"/>
                <a:tab pos="4343400" algn="l"/>
                <a:tab pos="4792663" algn="l"/>
                <a:tab pos="5241925" algn="l"/>
                <a:tab pos="5691188" algn="l"/>
                <a:tab pos="6140450" algn="l"/>
                <a:tab pos="6589713" algn="l"/>
                <a:tab pos="7038975" algn="l"/>
                <a:tab pos="7488238" algn="l"/>
                <a:tab pos="7937500" algn="l"/>
                <a:tab pos="8386763" algn="l"/>
                <a:tab pos="8836025" algn="l"/>
                <a:tab pos="9285288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01625" algn="l"/>
                <a:tab pos="749300" algn="l"/>
                <a:tab pos="1198563" algn="l"/>
                <a:tab pos="1647825" algn="l"/>
                <a:tab pos="2097088" algn="l"/>
                <a:tab pos="2546350" algn="l"/>
                <a:tab pos="2995613" algn="l"/>
                <a:tab pos="3444875" algn="l"/>
                <a:tab pos="3894138" algn="l"/>
                <a:tab pos="4343400" algn="l"/>
                <a:tab pos="4792663" algn="l"/>
                <a:tab pos="5241925" algn="l"/>
                <a:tab pos="5691188" algn="l"/>
                <a:tab pos="6140450" algn="l"/>
                <a:tab pos="6589713" algn="l"/>
                <a:tab pos="7038975" algn="l"/>
                <a:tab pos="7488238" algn="l"/>
                <a:tab pos="7937500" algn="l"/>
                <a:tab pos="8386763" algn="l"/>
                <a:tab pos="8836025" algn="l"/>
                <a:tab pos="9285288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01625" algn="l"/>
                <a:tab pos="749300" algn="l"/>
                <a:tab pos="1198563" algn="l"/>
                <a:tab pos="1647825" algn="l"/>
                <a:tab pos="2097088" algn="l"/>
                <a:tab pos="2546350" algn="l"/>
                <a:tab pos="2995613" algn="l"/>
                <a:tab pos="3444875" algn="l"/>
                <a:tab pos="3894138" algn="l"/>
                <a:tab pos="4343400" algn="l"/>
                <a:tab pos="4792663" algn="l"/>
                <a:tab pos="5241925" algn="l"/>
                <a:tab pos="5691188" algn="l"/>
                <a:tab pos="6140450" algn="l"/>
                <a:tab pos="6589713" algn="l"/>
                <a:tab pos="7038975" algn="l"/>
                <a:tab pos="7488238" algn="l"/>
                <a:tab pos="7937500" algn="l"/>
                <a:tab pos="8386763" algn="l"/>
                <a:tab pos="8836025" algn="l"/>
                <a:tab pos="9285288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01625" algn="l"/>
                <a:tab pos="749300" algn="l"/>
                <a:tab pos="1198563" algn="l"/>
                <a:tab pos="1647825" algn="l"/>
                <a:tab pos="2097088" algn="l"/>
                <a:tab pos="2546350" algn="l"/>
                <a:tab pos="2995613" algn="l"/>
                <a:tab pos="3444875" algn="l"/>
                <a:tab pos="3894138" algn="l"/>
                <a:tab pos="4343400" algn="l"/>
                <a:tab pos="4792663" algn="l"/>
                <a:tab pos="5241925" algn="l"/>
                <a:tab pos="5691188" algn="l"/>
                <a:tab pos="6140450" algn="l"/>
                <a:tab pos="6589713" algn="l"/>
                <a:tab pos="7038975" algn="l"/>
                <a:tab pos="7488238" algn="l"/>
                <a:tab pos="7937500" algn="l"/>
                <a:tab pos="8386763" algn="l"/>
                <a:tab pos="8836025" algn="l"/>
                <a:tab pos="9285288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</a:pPr>
            <a:r>
              <a:rPr lang="el-GR" sz="3200">
                <a:solidFill>
                  <a:srgbClr val="000000"/>
                </a:solidFill>
                <a:latin typeface="Calibri" charset="0"/>
              </a:rPr>
              <a:t>Γενική αίματος και επίχρισμα περιφερικού</a:t>
            </a:r>
          </a:p>
          <a:p>
            <a:pPr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</a:pPr>
            <a:r>
              <a:rPr lang="el-GR" sz="3200">
                <a:solidFill>
                  <a:srgbClr val="000000"/>
                </a:solidFill>
                <a:latin typeface="Calibri" charset="0"/>
              </a:rPr>
              <a:t>Μέτρηση ΔΕΚ</a:t>
            </a:r>
          </a:p>
          <a:p>
            <a:pPr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</a:pPr>
            <a:r>
              <a:rPr lang="en-US" sz="3200">
                <a:solidFill>
                  <a:srgbClr val="000000"/>
                </a:solidFill>
                <a:latin typeface="Calibri" charset="0"/>
              </a:rPr>
              <a:t>PT, aPTT, </a:t>
            </a:r>
            <a:r>
              <a:rPr lang="el-GR" sz="3200">
                <a:solidFill>
                  <a:srgbClr val="000000"/>
                </a:solidFill>
                <a:latin typeface="Calibri" charset="0"/>
              </a:rPr>
              <a:t>Ινωδογόνο, </a:t>
            </a:r>
            <a:r>
              <a:rPr lang="en-US" sz="3200">
                <a:solidFill>
                  <a:srgbClr val="000000"/>
                </a:solidFill>
                <a:latin typeface="Calibri" charset="0"/>
              </a:rPr>
              <a:t>D-dimers</a:t>
            </a:r>
            <a:r>
              <a:rPr lang="el-GR" sz="3200">
                <a:solidFill>
                  <a:srgbClr val="000000"/>
                </a:solidFill>
                <a:latin typeface="Calibri" charset="0"/>
              </a:rPr>
              <a:t> δδ από ΔΕΠ</a:t>
            </a:r>
          </a:p>
          <a:p>
            <a:pPr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</a:pPr>
            <a:r>
              <a:rPr lang="el-GR" sz="3200">
                <a:solidFill>
                  <a:srgbClr val="000000"/>
                </a:solidFill>
                <a:latin typeface="Calibri" charset="0"/>
              </a:rPr>
              <a:t>Ουρία, ηλεκτρολύτες</a:t>
            </a:r>
          </a:p>
          <a:p>
            <a:pPr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</a:pPr>
            <a:r>
              <a:rPr lang="el-GR" sz="3200">
                <a:solidFill>
                  <a:srgbClr val="000000"/>
                </a:solidFill>
                <a:latin typeface="Calibri" charset="0"/>
              </a:rPr>
              <a:t>Δοκιμασίες ηπατικής λειτουργίας</a:t>
            </a:r>
          </a:p>
          <a:p>
            <a:pPr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</a:pPr>
            <a:r>
              <a:rPr lang="en-US" sz="3200">
                <a:solidFill>
                  <a:srgbClr val="000000"/>
                </a:solidFill>
                <a:latin typeface="Calibri" charset="0"/>
              </a:rPr>
              <a:t>LDH</a:t>
            </a:r>
          </a:p>
          <a:p>
            <a:pPr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</a:pPr>
            <a:r>
              <a:rPr lang="el-GR" sz="3200">
                <a:solidFill>
                  <a:srgbClr val="000000"/>
                </a:solidFill>
                <a:latin typeface="Calibri" charset="0"/>
              </a:rPr>
              <a:t>Άμεση </a:t>
            </a:r>
            <a:r>
              <a:rPr lang="en-US" sz="3200">
                <a:solidFill>
                  <a:srgbClr val="000000"/>
                </a:solidFill>
                <a:latin typeface="Calibri" charset="0"/>
              </a:rPr>
              <a:t>Coombs</a:t>
            </a:r>
            <a:r>
              <a:rPr lang="el-GR" sz="3200">
                <a:solidFill>
                  <a:srgbClr val="000000"/>
                </a:solidFill>
                <a:latin typeface="Calibri" charset="0"/>
              </a:rPr>
              <a:t> αρνητική</a:t>
            </a:r>
          </a:p>
          <a:p>
            <a:pPr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</a:pPr>
            <a:r>
              <a:rPr lang="en-US" sz="3200">
                <a:solidFill>
                  <a:srgbClr val="000000"/>
                </a:solidFill>
                <a:latin typeface="Calibri" charset="0"/>
              </a:rPr>
              <a:t>ADAMTS 13</a:t>
            </a:r>
          </a:p>
        </p:txBody>
      </p:sp>
      <p:cxnSp>
        <p:nvCxnSpPr>
          <p:cNvPr id="49155" name="AutoShape 3"/>
          <p:cNvCxnSpPr>
            <a:cxnSpLocks noChangeShapeType="1"/>
          </p:cNvCxnSpPr>
          <p:nvPr/>
        </p:nvCxnSpPr>
        <p:spPr bwMode="auto">
          <a:xfrm flipV="1">
            <a:off x="1692275" y="4437063"/>
            <a:ext cx="1588" cy="287337"/>
          </a:xfrm>
          <a:prstGeom prst="straightConnector1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9156" name="AutoShape 4"/>
          <p:cNvCxnSpPr>
            <a:cxnSpLocks noChangeShapeType="1"/>
          </p:cNvCxnSpPr>
          <p:nvPr/>
        </p:nvCxnSpPr>
        <p:spPr bwMode="auto">
          <a:xfrm flipV="1">
            <a:off x="6516688" y="3860800"/>
            <a:ext cx="1587" cy="288925"/>
          </a:xfrm>
          <a:prstGeom prst="straightConnector1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9157" name="AutoShape 5"/>
          <p:cNvCxnSpPr>
            <a:cxnSpLocks noChangeShapeType="1"/>
          </p:cNvCxnSpPr>
          <p:nvPr/>
        </p:nvCxnSpPr>
        <p:spPr bwMode="auto">
          <a:xfrm flipV="1">
            <a:off x="4427538" y="3357563"/>
            <a:ext cx="1587" cy="287337"/>
          </a:xfrm>
          <a:prstGeom prst="straightConnector1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9158" name="AutoShape 6"/>
          <p:cNvCxnSpPr>
            <a:cxnSpLocks noChangeShapeType="1"/>
          </p:cNvCxnSpPr>
          <p:nvPr/>
        </p:nvCxnSpPr>
        <p:spPr bwMode="auto">
          <a:xfrm flipV="1">
            <a:off x="3348038" y="2205038"/>
            <a:ext cx="3175" cy="287337"/>
          </a:xfrm>
          <a:prstGeom prst="straightConnector1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xmlns="" val="30960494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ΤΤΡ Αντιμετώπιση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err="1" smtClean="0"/>
              <a:t>Πλασμαφαίρεση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5726839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 Box 1"/>
          <p:cNvSpPr txBox="1">
            <a:spLocks noChangeArrowheads="1"/>
          </p:cNvSpPr>
          <p:nvPr/>
        </p:nvSpPr>
        <p:spPr bwMode="auto">
          <a:xfrm>
            <a:off x="457200" y="273050"/>
            <a:ext cx="82264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ctr">
              <a:lnSpc>
                <a:spcPct val="93000"/>
              </a:lnSpc>
              <a:buClrTx/>
              <a:buFontTx/>
              <a:buNone/>
            </a:pPr>
            <a:r>
              <a:rPr lang="el-GR" sz="3600">
                <a:latin typeface="Cambria" charset="0"/>
              </a:rPr>
              <a:t>Καινοτόμα φάρμακα</a:t>
            </a: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9088" y="1425575"/>
            <a:ext cx="8640762" cy="406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664081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ΑΣΘΕΝΕΙΣ ΣΕ ΑΝΤΙΠΗΚΤΙΚΗ ΑΓΩΓΗ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20000"/>
          </a:bodyPr>
          <a:lstStyle/>
          <a:p>
            <a:r>
              <a:rPr lang="el-GR" dirty="0" err="1" smtClean="0">
                <a:solidFill>
                  <a:srgbClr val="C0504D"/>
                </a:solidFill>
              </a:rPr>
              <a:t>Κουμαρινικά</a:t>
            </a:r>
            <a:r>
              <a:rPr lang="en-US" dirty="0" smtClean="0">
                <a:solidFill>
                  <a:srgbClr val="C0504D"/>
                </a:solidFill>
              </a:rPr>
              <a:t>:</a:t>
            </a:r>
            <a:r>
              <a:rPr lang="el-GR" dirty="0" smtClean="0"/>
              <a:t> ασθενείς με μηχανική προσθετική βαλβίδα, πρόληψη εγκεφαλικού επί εδάφους κολπικής μαρμαρυγής,. Η δράση τους εξαρτάται από συμμόρφωση ασθενούς, γενετικό υπόβαθρο, </a:t>
            </a:r>
            <a:r>
              <a:rPr lang="el-GR" dirty="0" err="1" smtClean="0"/>
              <a:t>συγχορηγούμενη</a:t>
            </a:r>
            <a:r>
              <a:rPr lang="el-GR" dirty="0" smtClean="0"/>
              <a:t> </a:t>
            </a:r>
            <a:r>
              <a:rPr lang="el-GR" dirty="0" err="1" smtClean="0"/>
              <a:t>αγωγή,ηπατική</a:t>
            </a:r>
            <a:r>
              <a:rPr lang="el-GR" dirty="0" smtClean="0"/>
              <a:t> λειτουργία, χρήση αλκοόλ</a:t>
            </a:r>
          </a:p>
          <a:p>
            <a:r>
              <a:rPr lang="en-US" dirty="0" smtClean="0"/>
              <a:t>INR 4.0-7.0:</a:t>
            </a:r>
            <a:r>
              <a:rPr lang="el-GR" dirty="0" smtClean="0"/>
              <a:t>χωρίς αιμορραγία, διακοπή για 1-2 ημέρες και παραπομπή σε κλινική αναφοράς</a:t>
            </a:r>
          </a:p>
          <a:p>
            <a:r>
              <a:rPr lang="en-US" dirty="0"/>
              <a:t>INR </a:t>
            </a:r>
            <a:r>
              <a:rPr lang="el-GR" dirty="0"/>
              <a:t>&gt;</a:t>
            </a:r>
            <a:r>
              <a:rPr lang="en-US" dirty="0" smtClean="0"/>
              <a:t>7.0:</a:t>
            </a:r>
            <a:r>
              <a:rPr lang="el-GR" dirty="0"/>
              <a:t>χωρίς </a:t>
            </a:r>
            <a:r>
              <a:rPr lang="el-GR" dirty="0" smtClean="0"/>
              <a:t>αιμορραγία διακοπή και επικοινωνία με κλινική αναφοράς προ χορήγησης βιταμίνης Κ</a:t>
            </a:r>
          </a:p>
          <a:p>
            <a:r>
              <a:rPr lang="el-GR" dirty="0" smtClean="0"/>
              <a:t>ΑΙΜΟΡΡΑΓΙΑ, μυικά αιματώματα, αιματουρία, επίσταξη, άμεση διακοπή και νοσηλεία για αντιμετώπιση της αιμορραγίας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002928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ΑΣΘΕΝΕΙΣ ΣΕ ΑΝΤΙΠΗΚΤΙΚΗ ΑΓΩΓΗ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accent2"/>
                </a:solidFill>
              </a:rPr>
              <a:t>Μη </a:t>
            </a:r>
            <a:r>
              <a:rPr lang="el-GR" dirty="0" err="1" smtClean="0">
                <a:solidFill>
                  <a:schemeClr val="accent2"/>
                </a:solidFill>
              </a:rPr>
              <a:t>κλασματοποιημένη</a:t>
            </a:r>
            <a:r>
              <a:rPr lang="el-GR" dirty="0" smtClean="0">
                <a:solidFill>
                  <a:schemeClr val="accent2"/>
                </a:solidFill>
              </a:rPr>
              <a:t> ηπαρίνη</a:t>
            </a:r>
            <a:r>
              <a:rPr lang="en-US" dirty="0" smtClean="0"/>
              <a:t>:</a:t>
            </a:r>
            <a:r>
              <a:rPr lang="el-GR" dirty="0" smtClean="0"/>
              <a:t> ενδοφλέβια χορήγηση σε </a:t>
            </a:r>
            <a:r>
              <a:rPr lang="en-US" dirty="0" smtClean="0"/>
              <a:t>o</a:t>
            </a:r>
            <a:r>
              <a:rPr lang="el-GR" dirty="0" err="1" smtClean="0"/>
              <a:t>ξεία</a:t>
            </a:r>
            <a:r>
              <a:rPr lang="en-US" dirty="0" smtClean="0"/>
              <a:t> DVT,PE</a:t>
            </a:r>
            <a:r>
              <a:rPr lang="el-GR" dirty="0" smtClean="0"/>
              <a:t> σε ασθενείς με νεφρική ανεπάρκεια, </a:t>
            </a:r>
            <a:r>
              <a:rPr lang="el-GR" dirty="0" err="1" smtClean="0"/>
              <a:t>λογω</a:t>
            </a:r>
            <a:r>
              <a:rPr lang="el-GR" dirty="0" smtClean="0"/>
              <a:t> μικρού χρόνου ημισείας ζωής χορηγείται και σε ασθενείς με υψηλό κίνδυνο αιμορραγίας</a:t>
            </a:r>
          </a:p>
          <a:p>
            <a:r>
              <a:rPr lang="el-GR" dirty="0" smtClean="0"/>
              <a:t>Παρακολούθηση με </a:t>
            </a:r>
            <a:r>
              <a:rPr lang="el-GR" dirty="0" err="1" smtClean="0"/>
              <a:t>ΑΡΤΤ,αναστροφή</a:t>
            </a:r>
            <a:r>
              <a:rPr lang="el-GR" dirty="0" smtClean="0"/>
              <a:t> δράσης με θειική </a:t>
            </a:r>
            <a:r>
              <a:rPr lang="el-GR" dirty="0" err="1" smtClean="0"/>
              <a:t>πρωταμίνη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3089337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ΑΣΘΕΝΕΙΣ ΣΕ ΑΝΤΙΠΗΚΤΙΚΗ ΑΓΩΓΗ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 err="1">
                <a:solidFill>
                  <a:schemeClr val="accent2"/>
                </a:solidFill>
              </a:rPr>
              <a:t>Κ</a:t>
            </a:r>
            <a:r>
              <a:rPr lang="el-GR" dirty="0" err="1" smtClean="0">
                <a:solidFill>
                  <a:schemeClr val="accent2"/>
                </a:solidFill>
              </a:rPr>
              <a:t>λασματοποιημένη</a:t>
            </a:r>
            <a:r>
              <a:rPr lang="el-GR" dirty="0" smtClean="0">
                <a:solidFill>
                  <a:schemeClr val="accent2"/>
                </a:solidFill>
              </a:rPr>
              <a:t> ηπαρίνη</a:t>
            </a:r>
            <a:r>
              <a:rPr lang="en-US" dirty="0" smtClean="0"/>
              <a:t>:</a:t>
            </a:r>
            <a:r>
              <a:rPr lang="el-GR" dirty="0" smtClean="0"/>
              <a:t> υποδόρια χορήγηση σε σχετιζόμενη με κακοήθεια θρόμβωση,</a:t>
            </a:r>
            <a:r>
              <a:rPr lang="en-US" dirty="0" smtClean="0"/>
              <a:t>o</a:t>
            </a:r>
            <a:r>
              <a:rPr lang="el-GR" dirty="0" err="1" smtClean="0"/>
              <a:t>ξεία</a:t>
            </a:r>
            <a:r>
              <a:rPr lang="en-US" dirty="0" smtClean="0"/>
              <a:t> DVT,PE</a:t>
            </a:r>
            <a:r>
              <a:rPr lang="el-GR" dirty="0" smtClean="0"/>
              <a:t> σε ασθενείς που πρόκειται να αντιμετωπιστούν στη συνέχεια με από του στόματος αντιπηκτικά, κύηση , λοχεία, μετεγχειρητικά</a:t>
            </a:r>
          </a:p>
          <a:p>
            <a:r>
              <a:rPr lang="el-GR" dirty="0" smtClean="0"/>
              <a:t>Παρακολούθηση με </a:t>
            </a:r>
            <a:r>
              <a:rPr lang="el-GR" dirty="0" err="1" smtClean="0"/>
              <a:t>αντι</a:t>
            </a:r>
            <a:r>
              <a:rPr lang="el-GR" dirty="0" smtClean="0"/>
              <a:t> Χα,</a:t>
            </a:r>
          </a:p>
          <a:p>
            <a:r>
              <a:rPr lang="el-GR" dirty="0" smtClean="0"/>
              <a:t>Αντένδειξη σε ασθενείς με νεφρική ανεπάρκεια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3805719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ΑΣΘΕΝΕΙΣ ΣΕ ΑΝΤΙΠΗΚΤΙΚΗ ΑΓΩΓΗ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 smtClean="0">
                <a:solidFill>
                  <a:srgbClr val="C0504D"/>
                </a:solidFill>
              </a:rPr>
              <a:t>Νεώτερα από του στόματος αντιπηκτικά</a:t>
            </a:r>
            <a:r>
              <a:rPr lang="en-US" dirty="0" smtClean="0"/>
              <a:t>:</a:t>
            </a:r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Άμεσοι αναστολείς </a:t>
            </a:r>
            <a:r>
              <a:rPr lang="el-GR" dirty="0" err="1" smtClean="0"/>
              <a:t>θρομβίνης</a:t>
            </a:r>
            <a:r>
              <a:rPr lang="el-GR" dirty="0" smtClean="0"/>
              <a:t> και </a:t>
            </a:r>
            <a:r>
              <a:rPr lang="el-GR" dirty="0" err="1" smtClean="0"/>
              <a:t>αντι</a:t>
            </a:r>
            <a:r>
              <a:rPr lang="el-GR" dirty="0" smtClean="0"/>
              <a:t> Χα αναστολείς, πρόληψη εγκεφαλικού επεισοδίου σε ασθενείς με κολπική μαρμαρυγή χωρίς μηχανική βαλβίδα, μακροχρόνια μετεγχειρητική προφύλαξη</a:t>
            </a:r>
          </a:p>
          <a:p>
            <a:pPr marL="0" indent="0">
              <a:buNone/>
            </a:pPr>
            <a:r>
              <a:rPr lang="el-GR" dirty="0" smtClean="0"/>
              <a:t>Δεν απαιτείται συστηματικός εργαστηριακός έλεγχος</a:t>
            </a:r>
          </a:p>
          <a:p>
            <a:pPr marL="0" indent="0">
              <a:buNone/>
            </a:pPr>
            <a:r>
              <a:rPr lang="el-GR" dirty="0" smtClean="0"/>
              <a:t>Αλληλεπιδρούν με </a:t>
            </a:r>
            <a:r>
              <a:rPr lang="el-GR" dirty="0" err="1" smtClean="0"/>
              <a:t>αντιεπιληπτικά</a:t>
            </a:r>
            <a:r>
              <a:rPr lang="el-GR" dirty="0" smtClean="0"/>
              <a:t>, </a:t>
            </a:r>
            <a:r>
              <a:rPr lang="el-GR" dirty="0" err="1" smtClean="0"/>
              <a:t>αντιΤΒ</a:t>
            </a:r>
            <a:r>
              <a:rPr lang="el-GR" dirty="0" smtClean="0"/>
              <a:t>, αντιβιοτικά, </a:t>
            </a:r>
            <a:r>
              <a:rPr lang="el-GR" dirty="0" err="1" smtClean="0"/>
              <a:t>αντιαρυθμικά</a:t>
            </a:r>
            <a:r>
              <a:rPr lang="el-GR" dirty="0" smtClean="0"/>
              <a:t>, </a:t>
            </a:r>
            <a:r>
              <a:rPr lang="el-GR" dirty="0" err="1" smtClean="0"/>
              <a:t>αντι</a:t>
            </a:r>
            <a:r>
              <a:rPr lang="en-US" dirty="0" smtClean="0"/>
              <a:t>HIV</a:t>
            </a:r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Νεφρική και ηπατική ανεπάρκεια μειώνουν την </a:t>
            </a:r>
            <a:r>
              <a:rPr lang="el-GR" dirty="0" err="1" smtClean="0"/>
              <a:t>κάθαρσή</a:t>
            </a:r>
            <a:r>
              <a:rPr lang="el-GR" dirty="0" smtClean="0"/>
              <a:t> τους με αποτέλεσμα αυξημένο κίνδυνο αιμορραγίας</a:t>
            </a:r>
          </a:p>
          <a:p>
            <a:pPr marL="0" indent="0">
              <a:buNone/>
            </a:pPr>
            <a:r>
              <a:rPr lang="el-GR" dirty="0" smtClean="0"/>
              <a:t>Αναστροφή δράσης με </a:t>
            </a:r>
            <a:r>
              <a:rPr lang="en-US" dirty="0" err="1" smtClean="0"/>
              <a:t>andexanet</a:t>
            </a:r>
            <a:r>
              <a:rPr lang="en-US" dirty="0" smtClean="0"/>
              <a:t> (</a:t>
            </a:r>
            <a:r>
              <a:rPr lang="en-US" dirty="0" err="1" smtClean="0"/>
              <a:t>ribaroxaban</a:t>
            </a:r>
            <a:r>
              <a:rPr lang="en-US" dirty="0" smtClean="0"/>
              <a:t>, </a:t>
            </a:r>
            <a:r>
              <a:rPr lang="en-US" dirty="0" err="1" smtClean="0"/>
              <a:t>apixaban</a:t>
            </a:r>
            <a:r>
              <a:rPr lang="en-US" dirty="0" smtClean="0"/>
              <a:t>) , </a:t>
            </a:r>
            <a:r>
              <a:rPr lang="en-US" dirty="0" err="1" smtClean="0"/>
              <a:t>idarucizumab</a:t>
            </a:r>
            <a:r>
              <a:rPr lang="en-US" dirty="0" smtClean="0"/>
              <a:t>(</a:t>
            </a:r>
            <a:r>
              <a:rPr lang="en-US" dirty="0" err="1" smtClean="0"/>
              <a:t>dabigatran</a:t>
            </a:r>
            <a:r>
              <a:rPr lang="en-US" dirty="0" smtClean="0"/>
              <a:t>)</a:t>
            </a:r>
            <a:endParaRPr lang="el-GR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7614803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ΟΔΗΓΙΕΣ ΠΡΟ ΧΟΡΗΓΗΣΗΣ ΑΝΤΙΠΗΚΤΙΚΩΝ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/>
          <a:lstStyle/>
          <a:p>
            <a:r>
              <a:rPr lang="el-GR" dirty="0" smtClean="0"/>
              <a:t>Έλεγχος αιμορραγικού κινδύνου ασθενούς (πρόσφατη αιμορραγία, επαναλαμβανόμενες αιμορραγίες, </a:t>
            </a:r>
            <a:r>
              <a:rPr lang="el-GR" dirty="0" err="1" smtClean="0"/>
              <a:t>συγχορηγούμενη</a:t>
            </a:r>
            <a:r>
              <a:rPr lang="el-GR" dirty="0" smtClean="0"/>
              <a:t> αγωγή </a:t>
            </a:r>
            <a:r>
              <a:rPr lang="mr-IN" dirty="0" smtClean="0"/>
              <a:t>–</a:t>
            </a:r>
            <a:r>
              <a:rPr lang="el-GR" dirty="0"/>
              <a:t>μονή/διπλή </a:t>
            </a:r>
            <a:r>
              <a:rPr lang="el-GR" dirty="0" err="1" smtClean="0"/>
              <a:t>αντιαιμοπεταλιακή</a:t>
            </a:r>
            <a:r>
              <a:rPr lang="el-GR" dirty="0" smtClean="0"/>
              <a:t>, νεφρική ανεπάρκεια, αριθμός αιμοπεταλίων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409910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ΔΙΑΧΕΙΡΙΣΗ ΑΙΜΟΡΡΑΓΙΑΣ ΣΕ ΑΣΘΕΝΗ  ΥΠΟ ΑΝΤΙΠΗΚΤΙΚΗ ΑΓΩΓΗ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600200"/>
            <a:ext cx="9144001" cy="4525963"/>
          </a:xfrm>
        </p:spPr>
        <p:txBody>
          <a:bodyPr>
            <a:normAutofit fontScale="92500"/>
          </a:bodyPr>
          <a:lstStyle/>
          <a:p>
            <a:r>
              <a:rPr lang="el-GR" dirty="0" smtClean="0"/>
              <a:t>Μέτρα αναζωογόνησης- μαζική μετάγγιση, ενδοφλέβια υποκατάσταση υγρών</a:t>
            </a:r>
          </a:p>
          <a:p>
            <a:r>
              <a:rPr lang="el-GR" dirty="0" smtClean="0"/>
              <a:t>Ταυτοποίηση θέσης αιμορραγίας και τοπικός έλεγχος</a:t>
            </a:r>
          </a:p>
          <a:p>
            <a:r>
              <a:rPr lang="el-GR" dirty="0" smtClean="0"/>
              <a:t>Ταυτοποίηση είδους αντιπηκτικού και χρόνου λήψης τελευταίας δόσης</a:t>
            </a:r>
          </a:p>
          <a:p>
            <a:r>
              <a:rPr lang="el-GR" dirty="0" smtClean="0"/>
              <a:t>Αποστολή δειγμάτων στο εργαστήριο για έλεγχο</a:t>
            </a:r>
          </a:p>
          <a:p>
            <a:r>
              <a:rPr lang="el-GR" dirty="0" smtClean="0"/>
              <a:t>Αναστροφή δράσης</a:t>
            </a:r>
          </a:p>
          <a:p>
            <a:r>
              <a:rPr lang="el-GR" dirty="0" smtClean="0"/>
              <a:t>Πιθανή χορήγηση </a:t>
            </a:r>
            <a:r>
              <a:rPr lang="el-GR" dirty="0" err="1" smtClean="0"/>
              <a:t>τρανεξαμικού</a:t>
            </a:r>
            <a:r>
              <a:rPr lang="en-US" dirty="0" smtClean="0"/>
              <a:t> </a:t>
            </a:r>
            <a:r>
              <a:rPr lang="el-GR" dirty="0" smtClean="0"/>
              <a:t>1 </a:t>
            </a:r>
            <a:r>
              <a:rPr lang="en-US" dirty="0" smtClean="0"/>
              <a:t>g IV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3081651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 Box 1"/>
          <p:cNvSpPr txBox="1">
            <a:spLocks noChangeArrowheads="1"/>
          </p:cNvSpPr>
          <p:nvPr/>
        </p:nvSpPr>
        <p:spPr bwMode="auto">
          <a:xfrm>
            <a:off x="325438" y="381000"/>
            <a:ext cx="8493125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n-GB" sz="1500" b="1">
                <a:solidFill>
                  <a:srgbClr val="000000"/>
                </a:solidFill>
              </a:rPr>
              <a:t>Algorithm for workup of thrombocytopenia based on observation of the peripheral blood film. </a:t>
            </a: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35925" y="5807075"/>
            <a:ext cx="946150" cy="896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513" y="1165225"/>
            <a:ext cx="7804150" cy="452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671513" y="5972175"/>
            <a:ext cx="391795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buClrTx/>
              <a:buFontTx/>
              <a:buNone/>
            </a:pPr>
            <a:r>
              <a:rPr lang="en-GB" sz="1100" b="1">
                <a:solidFill>
                  <a:srgbClr val="000000"/>
                </a:solidFill>
              </a:rPr>
              <a:t>Stasi R Hematology 2012;2012:191-197</a:t>
            </a:r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98425" y="6613525"/>
            <a:ext cx="4930775" cy="347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76200" indent="-68263">
              <a:tabLst>
                <a:tab pos="76200" algn="l"/>
                <a:tab pos="523875" algn="l"/>
                <a:tab pos="973138" algn="l"/>
                <a:tab pos="1422400" algn="l"/>
                <a:tab pos="1871663" algn="l"/>
                <a:tab pos="2320925" algn="l"/>
                <a:tab pos="2770188" algn="l"/>
                <a:tab pos="3219450" algn="l"/>
                <a:tab pos="3668713" algn="l"/>
                <a:tab pos="4117975" algn="l"/>
                <a:tab pos="4567238" algn="l"/>
                <a:tab pos="5016500" algn="l"/>
                <a:tab pos="5465763" algn="l"/>
                <a:tab pos="5915025" algn="l"/>
                <a:tab pos="6364288" algn="l"/>
                <a:tab pos="6813550" algn="l"/>
                <a:tab pos="7262813" algn="l"/>
                <a:tab pos="7712075" algn="l"/>
                <a:tab pos="8161338" algn="l"/>
                <a:tab pos="8610600" algn="l"/>
                <a:tab pos="90598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76200" algn="l"/>
                <a:tab pos="523875" algn="l"/>
                <a:tab pos="973138" algn="l"/>
                <a:tab pos="1422400" algn="l"/>
                <a:tab pos="1871663" algn="l"/>
                <a:tab pos="2320925" algn="l"/>
                <a:tab pos="2770188" algn="l"/>
                <a:tab pos="3219450" algn="l"/>
                <a:tab pos="3668713" algn="l"/>
                <a:tab pos="4117975" algn="l"/>
                <a:tab pos="4567238" algn="l"/>
                <a:tab pos="5016500" algn="l"/>
                <a:tab pos="5465763" algn="l"/>
                <a:tab pos="5915025" algn="l"/>
                <a:tab pos="6364288" algn="l"/>
                <a:tab pos="6813550" algn="l"/>
                <a:tab pos="7262813" algn="l"/>
                <a:tab pos="7712075" algn="l"/>
                <a:tab pos="8161338" algn="l"/>
                <a:tab pos="8610600" algn="l"/>
                <a:tab pos="90598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76200" algn="l"/>
                <a:tab pos="523875" algn="l"/>
                <a:tab pos="973138" algn="l"/>
                <a:tab pos="1422400" algn="l"/>
                <a:tab pos="1871663" algn="l"/>
                <a:tab pos="2320925" algn="l"/>
                <a:tab pos="2770188" algn="l"/>
                <a:tab pos="3219450" algn="l"/>
                <a:tab pos="3668713" algn="l"/>
                <a:tab pos="4117975" algn="l"/>
                <a:tab pos="4567238" algn="l"/>
                <a:tab pos="5016500" algn="l"/>
                <a:tab pos="5465763" algn="l"/>
                <a:tab pos="5915025" algn="l"/>
                <a:tab pos="6364288" algn="l"/>
                <a:tab pos="6813550" algn="l"/>
                <a:tab pos="7262813" algn="l"/>
                <a:tab pos="7712075" algn="l"/>
                <a:tab pos="8161338" algn="l"/>
                <a:tab pos="8610600" algn="l"/>
                <a:tab pos="90598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76200" algn="l"/>
                <a:tab pos="523875" algn="l"/>
                <a:tab pos="973138" algn="l"/>
                <a:tab pos="1422400" algn="l"/>
                <a:tab pos="1871663" algn="l"/>
                <a:tab pos="2320925" algn="l"/>
                <a:tab pos="2770188" algn="l"/>
                <a:tab pos="3219450" algn="l"/>
                <a:tab pos="3668713" algn="l"/>
                <a:tab pos="4117975" algn="l"/>
                <a:tab pos="4567238" algn="l"/>
                <a:tab pos="5016500" algn="l"/>
                <a:tab pos="5465763" algn="l"/>
                <a:tab pos="5915025" algn="l"/>
                <a:tab pos="6364288" algn="l"/>
                <a:tab pos="6813550" algn="l"/>
                <a:tab pos="7262813" algn="l"/>
                <a:tab pos="7712075" algn="l"/>
                <a:tab pos="8161338" algn="l"/>
                <a:tab pos="8610600" algn="l"/>
                <a:tab pos="90598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76200" algn="l"/>
                <a:tab pos="523875" algn="l"/>
                <a:tab pos="973138" algn="l"/>
                <a:tab pos="1422400" algn="l"/>
                <a:tab pos="1871663" algn="l"/>
                <a:tab pos="2320925" algn="l"/>
                <a:tab pos="2770188" algn="l"/>
                <a:tab pos="3219450" algn="l"/>
                <a:tab pos="3668713" algn="l"/>
                <a:tab pos="4117975" algn="l"/>
                <a:tab pos="4567238" algn="l"/>
                <a:tab pos="5016500" algn="l"/>
                <a:tab pos="5465763" algn="l"/>
                <a:tab pos="5915025" algn="l"/>
                <a:tab pos="6364288" algn="l"/>
                <a:tab pos="6813550" algn="l"/>
                <a:tab pos="7262813" algn="l"/>
                <a:tab pos="7712075" algn="l"/>
                <a:tab pos="8161338" algn="l"/>
                <a:tab pos="8610600" algn="l"/>
                <a:tab pos="90598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6200" algn="l"/>
                <a:tab pos="523875" algn="l"/>
                <a:tab pos="973138" algn="l"/>
                <a:tab pos="1422400" algn="l"/>
                <a:tab pos="1871663" algn="l"/>
                <a:tab pos="2320925" algn="l"/>
                <a:tab pos="2770188" algn="l"/>
                <a:tab pos="3219450" algn="l"/>
                <a:tab pos="3668713" algn="l"/>
                <a:tab pos="4117975" algn="l"/>
                <a:tab pos="4567238" algn="l"/>
                <a:tab pos="5016500" algn="l"/>
                <a:tab pos="5465763" algn="l"/>
                <a:tab pos="5915025" algn="l"/>
                <a:tab pos="6364288" algn="l"/>
                <a:tab pos="6813550" algn="l"/>
                <a:tab pos="7262813" algn="l"/>
                <a:tab pos="7712075" algn="l"/>
                <a:tab pos="8161338" algn="l"/>
                <a:tab pos="8610600" algn="l"/>
                <a:tab pos="90598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6200" algn="l"/>
                <a:tab pos="523875" algn="l"/>
                <a:tab pos="973138" algn="l"/>
                <a:tab pos="1422400" algn="l"/>
                <a:tab pos="1871663" algn="l"/>
                <a:tab pos="2320925" algn="l"/>
                <a:tab pos="2770188" algn="l"/>
                <a:tab pos="3219450" algn="l"/>
                <a:tab pos="3668713" algn="l"/>
                <a:tab pos="4117975" algn="l"/>
                <a:tab pos="4567238" algn="l"/>
                <a:tab pos="5016500" algn="l"/>
                <a:tab pos="5465763" algn="l"/>
                <a:tab pos="5915025" algn="l"/>
                <a:tab pos="6364288" algn="l"/>
                <a:tab pos="6813550" algn="l"/>
                <a:tab pos="7262813" algn="l"/>
                <a:tab pos="7712075" algn="l"/>
                <a:tab pos="8161338" algn="l"/>
                <a:tab pos="8610600" algn="l"/>
                <a:tab pos="90598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6200" algn="l"/>
                <a:tab pos="523875" algn="l"/>
                <a:tab pos="973138" algn="l"/>
                <a:tab pos="1422400" algn="l"/>
                <a:tab pos="1871663" algn="l"/>
                <a:tab pos="2320925" algn="l"/>
                <a:tab pos="2770188" algn="l"/>
                <a:tab pos="3219450" algn="l"/>
                <a:tab pos="3668713" algn="l"/>
                <a:tab pos="4117975" algn="l"/>
                <a:tab pos="4567238" algn="l"/>
                <a:tab pos="5016500" algn="l"/>
                <a:tab pos="5465763" algn="l"/>
                <a:tab pos="5915025" algn="l"/>
                <a:tab pos="6364288" algn="l"/>
                <a:tab pos="6813550" algn="l"/>
                <a:tab pos="7262813" algn="l"/>
                <a:tab pos="7712075" algn="l"/>
                <a:tab pos="8161338" algn="l"/>
                <a:tab pos="8610600" algn="l"/>
                <a:tab pos="90598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6200" algn="l"/>
                <a:tab pos="523875" algn="l"/>
                <a:tab pos="973138" algn="l"/>
                <a:tab pos="1422400" algn="l"/>
                <a:tab pos="1871663" algn="l"/>
                <a:tab pos="2320925" algn="l"/>
                <a:tab pos="2770188" algn="l"/>
                <a:tab pos="3219450" algn="l"/>
                <a:tab pos="3668713" algn="l"/>
                <a:tab pos="4117975" algn="l"/>
                <a:tab pos="4567238" algn="l"/>
                <a:tab pos="5016500" algn="l"/>
                <a:tab pos="5465763" algn="l"/>
                <a:tab pos="5915025" algn="l"/>
                <a:tab pos="6364288" algn="l"/>
                <a:tab pos="6813550" algn="l"/>
                <a:tab pos="7262813" algn="l"/>
                <a:tab pos="7712075" algn="l"/>
                <a:tab pos="8161338" algn="l"/>
                <a:tab pos="8610600" algn="l"/>
                <a:tab pos="90598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buClrTx/>
              <a:buFontTx/>
              <a:buNone/>
            </a:pPr>
            <a:r>
              <a:rPr lang="en-GB" sz="900">
                <a:solidFill>
                  <a:srgbClr val="000000"/>
                </a:solidFill>
              </a:rPr>
              <a:t>©2012 by American Society of Hematology</a:t>
            </a: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539750" y="2708275"/>
            <a:ext cx="6337300" cy="3097213"/>
          </a:xfrm>
          <a:prstGeom prst="rect">
            <a:avLst/>
          </a:prstGeom>
          <a:noFill/>
          <a:ln w="36000" cap="sq">
            <a:solidFill>
              <a:srgbClr val="3465A4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45595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l-GR" sz="3200">
                <a:solidFill>
                  <a:srgbClr val="000000"/>
                </a:solidFill>
                <a:cs typeface="Arial" charset="0"/>
              </a:rPr>
              <a:t>Διαγνωστική προσπέλαση θρομβοπενίας</a:t>
            </a:r>
          </a:p>
        </p:txBody>
      </p:sp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663575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34963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FFFFFF"/>
                </a:solidFill>
                <a:latin typeface="Arial" charset="0"/>
                <a:ea typeface="ＭＳ Ｐゴシック" charset="0"/>
                <a:cs typeface="Microsoft YaHei" charset="0"/>
              </a:defRPr>
            </a:lvl9pPr>
          </a:lstStyle>
          <a:p>
            <a:pPr>
              <a:lnSpc>
                <a:spcPct val="90000"/>
              </a:lnSpc>
              <a:spcBef>
                <a:spcPts val="700"/>
              </a:spcBef>
              <a:buClrTx/>
              <a:buFontTx/>
              <a:buNone/>
            </a:pPr>
            <a:endParaRPr lang="el-GR" sz="2800">
              <a:solidFill>
                <a:srgbClr val="000000"/>
              </a:solidFill>
              <a:latin typeface="Calibri" charset="0"/>
            </a:endParaRPr>
          </a:p>
          <a:p>
            <a:pPr marL="338138" indent="-330200">
              <a:lnSpc>
                <a:spcPct val="90000"/>
              </a:lnSpc>
              <a:spcBef>
                <a:spcPts val="700"/>
              </a:spcBef>
              <a:buClr>
                <a:srgbClr val="00FFFF"/>
              </a:buClr>
              <a:buFont typeface="Wingdings" charset="0"/>
              <a:buChar char=""/>
            </a:pPr>
            <a:r>
              <a:rPr lang="el-GR" sz="2800">
                <a:solidFill>
                  <a:srgbClr val="000000"/>
                </a:solidFill>
                <a:cs typeface="Arial" charset="0"/>
              </a:rPr>
              <a:t>λεπτομερές ατομικό και οικογενειακό ιστορικό αιμορραγικής διάθεσης</a:t>
            </a:r>
          </a:p>
          <a:p>
            <a:pPr>
              <a:lnSpc>
                <a:spcPct val="90000"/>
              </a:lnSpc>
              <a:spcBef>
                <a:spcPts val="700"/>
              </a:spcBef>
              <a:buClrTx/>
              <a:buFontTx/>
              <a:buNone/>
            </a:pPr>
            <a:endParaRPr lang="el-GR" sz="2800">
              <a:solidFill>
                <a:srgbClr val="000000"/>
              </a:solidFill>
              <a:cs typeface="Arial" charset="0"/>
            </a:endParaRPr>
          </a:p>
          <a:p>
            <a:pPr marL="338138" indent="-330200">
              <a:lnSpc>
                <a:spcPct val="90000"/>
              </a:lnSpc>
              <a:spcBef>
                <a:spcPts val="700"/>
              </a:spcBef>
              <a:buClr>
                <a:srgbClr val="00FFFF"/>
              </a:buClr>
              <a:buFont typeface="Wingdings" charset="0"/>
              <a:buChar char=""/>
            </a:pPr>
            <a:r>
              <a:rPr lang="el-GR" sz="2800">
                <a:solidFill>
                  <a:srgbClr val="000000"/>
                </a:solidFill>
                <a:cs typeface="Arial" charset="0"/>
              </a:rPr>
              <a:t>Ιστορικό πιθανής λήψης φαρμάκων</a:t>
            </a:r>
          </a:p>
          <a:p>
            <a:pPr>
              <a:lnSpc>
                <a:spcPct val="90000"/>
              </a:lnSpc>
              <a:spcBef>
                <a:spcPts val="700"/>
              </a:spcBef>
              <a:buClrTx/>
              <a:buFontTx/>
              <a:buNone/>
            </a:pPr>
            <a:endParaRPr lang="el-GR" sz="2800">
              <a:solidFill>
                <a:srgbClr val="000000"/>
              </a:solidFill>
              <a:cs typeface="Arial" charset="0"/>
            </a:endParaRPr>
          </a:p>
          <a:p>
            <a:pPr marL="338138" indent="-330200">
              <a:lnSpc>
                <a:spcPct val="90000"/>
              </a:lnSpc>
              <a:spcBef>
                <a:spcPts val="700"/>
              </a:spcBef>
              <a:buClr>
                <a:srgbClr val="00FFFF"/>
              </a:buClr>
              <a:buFont typeface="Wingdings" charset="0"/>
              <a:buChar char=""/>
            </a:pPr>
            <a:r>
              <a:rPr lang="el-GR" sz="2800">
                <a:solidFill>
                  <a:srgbClr val="000000"/>
                </a:solidFill>
                <a:cs typeface="Arial" charset="0"/>
              </a:rPr>
              <a:t>κλινική εξέταση </a:t>
            </a:r>
          </a:p>
          <a:p>
            <a:pPr>
              <a:lnSpc>
                <a:spcPct val="90000"/>
              </a:lnSpc>
              <a:spcBef>
                <a:spcPts val="700"/>
              </a:spcBef>
              <a:buClrTx/>
              <a:buFontTx/>
              <a:buNone/>
            </a:pPr>
            <a:endParaRPr lang="el-GR" sz="2800">
              <a:solidFill>
                <a:srgbClr val="000000"/>
              </a:solidFill>
              <a:cs typeface="Arial" charset="0"/>
            </a:endParaRPr>
          </a:p>
          <a:p>
            <a:pPr marL="338138" indent="-330200">
              <a:lnSpc>
                <a:spcPct val="90000"/>
              </a:lnSpc>
              <a:spcBef>
                <a:spcPts val="700"/>
              </a:spcBef>
              <a:buClr>
                <a:srgbClr val="00FFFF"/>
              </a:buClr>
              <a:buFont typeface="Wingdings" charset="0"/>
              <a:buChar char=""/>
            </a:pPr>
            <a:r>
              <a:rPr lang="el-GR" sz="2800">
                <a:solidFill>
                  <a:srgbClr val="000000"/>
                </a:solidFill>
                <a:cs typeface="Arial" charset="0"/>
              </a:rPr>
              <a:t>επιλογή εργαστηριακών εξετάσεων</a:t>
            </a:r>
          </a:p>
        </p:txBody>
      </p:sp>
    </p:spTree>
    <p:extLst>
      <p:ext uri="{BB962C8B-B14F-4D97-AF65-F5344CB8AC3E}">
        <p14:creationId xmlns:p14="http://schemas.microsoft.com/office/powerpoint/2010/main" xmlns="" val="22995541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11915474</TotalTime>
  <Words>2542</Words>
  <Application>Microsoft Office PowerPoint</Application>
  <PresentationFormat>Προβολή στην οθόνη (4:3)</PresentationFormat>
  <Paragraphs>488</Paragraphs>
  <Slides>73</Slides>
  <Notes>52</Notes>
  <HiddenSlides>0</HiddenSlides>
  <MMClips>0</MMClips>
  <ScaleCrop>false</ScaleCrop>
  <HeadingPairs>
    <vt:vector size="6" baseType="variant"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0</vt:i4>
      </vt:variant>
      <vt:variant>
        <vt:lpstr>Τίτλοι διαφανειών</vt:lpstr>
      </vt:variant>
      <vt:variant>
        <vt:i4>73</vt:i4>
      </vt:variant>
    </vt:vector>
  </HeadingPairs>
  <TitlesOfParts>
    <vt:vector size="74" baseType="lpstr">
      <vt:lpstr>Office Theme</vt:lpstr>
      <vt:lpstr>ΑΙΜΟΡΡΑΓΙΚΕΣ ΔΙΑΘΕΣΕΙΣ</vt:lpstr>
      <vt:lpstr>Διαφάνεια 2</vt:lpstr>
      <vt:lpstr>Διαφάνεια 3</vt:lpstr>
      <vt:lpstr>ΜΕΤΑΤΡΑΥΜΑΤΙΚΗ/ΑΥΤΟΜΑΤΗ</vt:lpstr>
      <vt:lpstr>ΣΥΓΓΕΝΕΙΣ/ΕΠΙΚΤΗΤΕΣ</vt:lpstr>
      <vt:lpstr>Διαφάνεια 6</vt:lpstr>
      <vt:lpstr>ΣΥΓΓΕΝΗΣ ΑΙΜΟΡΡΑΓΙΚΗ ΔΙΑΘΕΣΗ</vt:lpstr>
      <vt:lpstr>ΕΡΓΑΣΤΗΡΙΑΚΟΣ ΕΛΕΓΧΟΣ</vt:lpstr>
      <vt:lpstr>Διαφάνεια 9</vt:lpstr>
      <vt:lpstr>ΕΠΙΚΤΗΤΗ ΑΙΜΟΡΡΑΓΙΚΗ ΔΙΑΘΕΣΗ ΥΠΟΘΕΡΜΙΑ</vt:lpstr>
      <vt:lpstr>Διαφάνεια 11</vt:lpstr>
      <vt:lpstr>ΚΛΙΝΙΚΕΣ ΕΚΔΗΛΩΣΕΙΣ</vt:lpstr>
      <vt:lpstr>Διαφάνεια 13</vt:lpstr>
      <vt:lpstr>ΕΡΓΑΣΤΗΡΙΑΚΗ ΔΙΕΡΕΥΝΗΣΗ ΔΙΑΤΑΡΑΧΩΝ ΠΡΩΤΟΓΕΝΟΥΣ ΑΙΜΟΣΤΑΣΗΣ ΑΓΓΕΙΟ </vt:lpstr>
      <vt:lpstr>ΕΡΓΑΣΤΗΡΙΑΚΗ ΔΙΕΡΕΥΝΗΣΗ ΔΙΑΤΑΡΑΧΩΝ ΠΡΩΤΟΓΕΝΟΥΣ ΑΙΜΟΣΤΑΣΗΣ ΑΙΜΟΠΕΤΑΛΙΟ</vt:lpstr>
      <vt:lpstr>Διαφάνεια 16</vt:lpstr>
      <vt:lpstr>Διαφάνεια 17</vt:lpstr>
      <vt:lpstr>Διαφάνεια 18</vt:lpstr>
      <vt:lpstr>Διαφάνεια 19</vt:lpstr>
      <vt:lpstr>Διαφάνεια 20</vt:lpstr>
      <vt:lpstr>Διαφάνεια 21</vt:lpstr>
      <vt:lpstr>Διαφάνεια 22</vt:lpstr>
      <vt:lpstr>Διαφάνεια 23</vt:lpstr>
      <vt:lpstr>Διαφάνεια 24</vt:lpstr>
      <vt:lpstr>Διαφάνεια 25</vt:lpstr>
      <vt:lpstr>Διαφάνεια 26</vt:lpstr>
      <vt:lpstr>Διαφάνεια 27</vt:lpstr>
      <vt:lpstr>Διαφάνεια 28</vt:lpstr>
      <vt:lpstr>Διαφάνεια 29</vt:lpstr>
      <vt:lpstr>Διαφάνεια 30</vt:lpstr>
      <vt:lpstr>Διαφάνεια 31</vt:lpstr>
      <vt:lpstr>Διαφάνεια 32</vt:lpstr>
      <vt:lpstr>Διαφάνεια 33</vt:lpstr>
      <vt:lpstr>Διαφάνεια 34</vt:lpstr>
      <vt:lpstr>Διαφάνεια 35</vt:lpstr>
      <vt:lpstr>Διαφάνεια 36</vt:lpstr>
      <vt:lpstr>Διαφάνεια 37</vt:lpstr>
      <vt:lpstr>Διαφάνεια 38</vt:lpstr>
      <vt:lpstr>Διαφάνεια 39</vt:lpstr>
      <vt:lpstr>Διαφάνεια 40</vt:lpstr>
      <vt:lpstr>Διαφάνεια 41</vt:lpstr>
      <vt:lpstr>Διαφάνεια 42</vt:lpstr>
      <vt:lpstr>Διαφάνεια 43</vt:lpstr>
      <vt:lpstr>ΣΥΓΓΕΝΕΙΣ\ΕΠΙΚΤΗΤΕΣ ΔΙΑΤΑΡΑΧΕΣ ΔΕΥΤΕΡΟΓΕΝΟΥΣ ΑΙΜΟΣΤΑΣΗΣ ΕΡΓΑΣΤΗΡΙΑΚΗ ΔΙΕΡΕΥΝΗΣΗ</vt:lpstr>
      <vt:lpstr>Διαφάνεια 45</vt:lpstr>
      <vt:lpstr>Διαφάνεια 46</vt:lpstr>
      <vt:lpstr>ANTIMETΩΠΙΣΗ ΑΙΜΟΡΡΑΓΙΚΩΝ ΔΙΑΤΑΡΑΧΩΝ</vt:lpstr>
      <vt:lpstr>Διαφάνεια 48</vt:lpstr>
      <vt:lpstr>Διαφάνεια 49</vt:lpstr>
      <vt:lpstr>Παράγοντες με παράταση χρόνου ημισείας ζωής -μείωση συχνότητας μεταγγίσεων, ποιότητα ζωής</vt:lpstr>
      <vt:lpstr>Διαφάνεια 51</vt:lpstr>
      <vt:lpstr>Διαφάνεια 52</vt:lpstr>
      <vt:lpstr>Διαφάνεια 53</vt:lpstr>
      <vt:lpstr>Διαφάνεια 54</vt:lpstr>
      <vt:lpstr>V Willebrand ΑΝΤΙΜΕΤΩΠΙΣΗ</vt:lpstr>
      <vt:lpstr>Διαφάνεια 56</vt:lpstr>
      <vt:lpstr>Διαφάνεια 57</vt:lpstr>
      <vt:lpstr>Διαφάνεια 58</vt:lpstr>
      <vt:lpstr>Διαφάνεια 59</vt:lpstr>
      <vt:lpstr>ΔΙΑΧΥΤΗ ΕΝΔΑΓΓΕΙΑΚΗ ΠΗΞΗ ΑΝΤΙΜΕΤΩΠΙΣΗ</vt:lpstr>
      <vt:lpstr>Διαφάνεια 61</vt:lpstr>
      <vt:lpstr>Διαφάνεια 62</vt:lpstr>
      <vt:lpstr>Διαφάνεια 63</vt:lpstr>
      <vt:lpstr>ΤΤΡ Αντιμετώπιση</vt:lpstr>
      <vt:lpstr>Διαφάνεια 65</vt:lpstr>
      <vt:lpstr>ΑΣΘΕΝΕΙΣ ΣΕ ΑΝΤΙΠΗΚΤΙΚΗ ΑΓΩΓΗ</vt:lpstr>
      <vt:lpstr>ΑΣΘΕΝΕΙΣ ΣΕ ΑΝΤΙΠΗΚΤΙΚΗ ΑΓΩΓΗ</vt:lpstr>
      <vt:lpstr>ΑΣΘΕΝΕΙΣ ΣΕ ΑΝΤΙΠΗΚΤΙΚΗ ΑΓΩΓΗ</vt:lpstr>
      <vt:lpstr>ΑΣΘΕΝΕΙΣ ΣΕ ΑΝΤΙΠΗΚΤΙΚΗ ΑΓΩΓΗ</vt:lpstr>
      <vt:lpstr>ΟΔΗΓΙΕΣ ΠΡΟ ΧΟΡΗΓΗΣΗΣ ΑΝΤΙΠΗΚΤΙΚΩΝ</vt:lpstr>
      <vt:lpstr>ΔΙΑΧΕΙΡΙΣΗ ΑΙΜΟΡΡΑΓΙΑΣ ΣΕ ΑΣΘΕΝΗ  ΥΠΟ ΑΝΤΙΠΗΚΤΙΚΗ ΑΓΩΓΗ</vt:lpstr>
      <vt:lpstr>Διαφάνεια 72</vt:lpstr>
      <vt:lpstr>Διαφάνεια 73</vt:lpstr>
    </vt:vector>
  </TitlesOfParts>
  <Company>ngiak@radprotection.gr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ΑΙΜΟΡΡΑΓΙΚΕΣ ΔΙΑΘΕΣΕΙΣ</dc:title>
  <dc:creator>Nikos Giakoumakis</dc:creator>
  <cp:lastModifiedBy>pf-laptop</cp:lastModifiedBy>
  <cp:revision>44</cp:revision>
  <dcterms:created xsi:type="dcterms:W3CDTF">2023-08-23T07:55:35Z</dcterms:created>
  <dcterms:modified xsi:type="dcterms:W3CDTF">2023-09-05T21:05:19Z</dcterms:modified>
</cp:coreProperties>
</file>