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38"/>
  </p:notesMasterIdLst>
  <p:sldIdLst>
    <p:sldId id="256" r:id="rId2"/>
    <p:sldId id="387" r:id="rId3"/>
    <p:sldId id="388" r:id="rId4"/>
    <p:sldId id="389" r:id="rId5"/>
    <p:sldId id="390" r:id="rId6"/>
    <p:sldId id="391" r:id="rId7"/>
    <p:sldId id="362" r:id="rId8"/>
    <p:sldId id="363" r:id="rId9"/>
    <p:sldId id="392" r:id="rId10"/>
    <p:sldId id="393" r:id="rId11"/>
    <p:sldId id="353" r:id="rId12"/>
    <p:sldId id="368" r:id="rId13"/>
    <p:sldId id="364" r:id="rId14"/>
    <p:sldId id="355" r:id="rId15"/>
    <p:sldId id="365" r:id="rId16"/>
    <p:sldId id="366" r:id="rId17"/>
    <p:sldId id="367" r:id="rId18"/>
    <p:sldId id="394" r:id="rId19"/>
    <p:sldId id="371" r:id="rId20"/>
    <p:sldId id="369" r:id="rId21"/>
    <p:sldId id="372" r:id="rId22"/>
    <p:sldId id="376" r:id="rId23"/>
    <p:sldId id="377" r:id="rId24"/>
    <p:sldId id="382" r:id="rId25"/>
    <p:sldId id="378" r:id="rId26"/>
    <p:sldId id="381" r:id="rId27"/>
    <p:sldId id="386" r:id="rId28"/>
    <p:sldId id="395" r:id="rId29"/>
    <p:sldId id="396" r:id="rId30"/>
    <p:sldId id="379" r:id="rId31"/>
    <p:sldId id="370" r:id="rId32"/>
    <p:sldId id="380" r:id="rId33"/>
    <p:sldId id="397" r:id="rId34"/>
    <p:sldId id="398" r:id="rId35"/>
    <p:sldId id="399" r:id="rId36"/>
    <p:sldId id="400" r:id="rId37"/>
  </p:sldIdLst>
  <p:sldSz cx="9144000" cy="5143500" type="screen16x9"/>
  <p:notesSz cx="6858000" cy="9144000"/>
  <p:embeddedFontLst>
    <p:embeddedFont>
      <p:font typeface="Kantumruy Pro" panose="020B0604020202020204" charset="0"/>
      <p:regular r:id="rId39"/>
      <p:bold r:id="rId40"/>
      <p:italic r:id="rId41"/>
      <p:boldItalic r:id="rId42"/>
    </p:embeddedFont>
    <p:embeddedFont>
      <p:font typeface="Montserrat ExtraBold" panose="00000900000000000000" pitchFamily="2" charset="0"/>
      <p:bold r:id="rId43"/>
      <p:boldItalic r:id="rId44"/>
    </p:embeddedFont>
    <p:embeddedFont>
      <p:font typeface="Raleway" pitchFamily="2" charset="0"/>
      <p:regular r:id="rId45"/>
      <p:bold r:id="rId46"/>
      <p:italic r:id="rId47"/>
      <p:boldItalic r:id="rId48"/>
    </p:embeddedFont>
    <p:embeddedFont>
      <p:font typeface="Roboto Condensed Light" panose="02000000000000000000" pitchFamily="2" charset="0"/>
      <p:regular r:id="rId49"/>
      <p: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16CFED2-EA2B-4FBB-9963-2E42AB812496}">
  <a:tblStyle styleId="{F16CFED2-EA2B-4FBB-9963-2E42AB81249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28FA96B-2081-4ED3-931C-4D8E9470012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45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2558ef832d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2558ef832d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6604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6763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2594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9367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6571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8763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4666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86690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4874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2789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57323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3457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17199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4026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41699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85113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54474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A31932-1098-9D48-8686-0D90DBECC024}" type="slidenum">
              <a:rPr lang="en-US"/>
              <a:pPr/>
              <a:t>27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751138" y="406400"/>
            <a:ext cx="12360276" cy="69532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7518400"/>
            <a:ext cx="6229350" cy="1422400"/>
          </a:xfrm>
        </p:spPr>
        <p:txBody>
          <a:bodyPr/>
          <a:lstStyle/>
          <a:p>
            <a:pPr marL="158750" indent="0">
              <a:spcBef>
                <a:spcPct val="0"/>
              </a:spcBef>
              <a:buNone/>
            </a:pPr>
            <a:r>
              <a:rPr lang="en-US" sz="1000" dirty="0"/>
              <a:t>Lane codes:</a:t>
            </a:r>
          </a:p>
          <a:p>
            <a:pPr marL="158750" indent="0">
              <a:spcBef>
                <a:spcPct val="0"/>
              </a:spcBef>
              <a:buNone/>
            </a:pPr>
            <a:r>
              <a:rPr lang="en-US" sz="1000" dirty="0"/>
              <a:t>1,5 - standards; 2 - normal adult; 3 - normal neonate; 4 - homozygous </a:t>
            </a:r>
            <a:r>
              <a:rPr lang="en-US" sz="1000" dirty="0" err="1"/>
              <a:t>HbS</a:t>
            </a:r>
            <a:r>
              <a:rPr lang="en-US" sz="1000" dirty="0"/>
              <a:t>; 6,8 - heterozygous </a:t>
            </a:r>
            <a:r>
              <a:rPr lang="en-US" sz="1000" dirty="0" err="1"/>
              <a:t>HbS</a:t>
            </a:r>
            <a:r>
              <a:rPr lang="en-US" sz="1000" dirty="0"/>
              <a:t>; 7 – </a:t>
            </a:r>
            <a:r>
              <a:rPr lang="en-US" sz="1000" dirty="0" err="1"/>
              <a:t>HbSC</a:t>
            </a:r>
            <a:endParaRPr lang="en-US" sz="1000" dirty="0"/>
          </a:p>
          <a:p>
            <a:pPr marL="158750" indent="0">
              <a:spcBef>
                <a:spcPct val="0"/>
              </a:spcBef>
              <a:buNone/>
            </a:pPr>
            <a:r>
              <a:rPr lang="en-US" sz="1000" dirty="0"/>
              <a:t>Samples loaded at bottom (cathode, -)</a:t>
            </a:r>
            <a:r>
              <a:rPr lang="en-US" sz="1000" baseline="0" dirty="0"/>
              <a:t> migrate to</a:t>
            </a:r>
            <a:r>
              <a:rPr lang="en-US" sz="1000" dirty="0"/>
              <a:t> top (anode, +); separation</a:t>
            </a:r>
            <a:r>
              <a:rPr lang="en-US" sz="1000" baseline="0" dirty="0"/>
              <a:t> is based upon charge, more negative </a:t>
            </a:r>
            <a:r>
              <a:rPr lang="en-US" sz="1000" baseline="0" dirty="0" err="1"/>
              <a:t>Hb</a:t>
            </a:r>
            <a:r>
              <a:rPr lang="en-US" sz="1000" baseline="0" dirty="0"/>
              <a:t> move towards anode</a:t>
            </a:r>
            <a:endParaRPr lang="en-US" sz="1000" dirty="0"/>
          </a:p>
          <a:p>
            <a:pPr marL="158750" indent="0">
              <a:spcBef>
                <a:spcPct val="0"/>
              </a:spcBef>
              <a:buNone/>
            </a:pPr>
            <a:r>
              <a:rPr lang="en-US" sz="1000" dirty="0"/>
              <a:t>Newborn screening: HPLC (in IL); isoelectric focusing; protein electrophoresis on cellulose acetate (special conditions needed to separate </a:t>
            </a:r>
            <a:r>
              <a:rPr lang="en-US" sz="1000" dirty="0" err="1"/>
              <a:t>HbC</a:t>
            </a:r>
            <a:r>
              <a:rPr lang="en-US" sz="1000" dirty="0"/>
              <a:t> from HbA</a:t>
            </a:r>
            <a:r>
              <a:rPr lang="en-US" sz="1000" baseline="-25000" dirty="0"/>
              <a:t>2</a:t>
            </a:r>
            <a:r>
              <a:rPr lang="en-US" sz="1000" dirty="0"/>
              <a:t>)</a:t>
            </a:r>
          </a:p>
          <a:p>
            <a:pPr marL="158750" indent="0">
              <a:spcBef>
                <a:spcPct val="0"/>
              </a:spcBef>
              <a:buNone/>
            </a:pPr>
            <a:r>
              <a:rPr lang="en-US" sz="1000" dirty="0"/>
              <a:t>Homozygous patient: </a:t>
            </a:r>
            <a:r>
              <a:rPr lang="en-US" sz="1000" dirty="0" err="1"/>
              <a:t>Hb</a:t>
            </a:r>
            <a:r>
              <a:rPr lang="en-US" sz="1000" dirty="0"/>
              <a:t> S (80-90%), </a:t>
            </a:r>
            <a:r>
              <a:rPr lang="en-US" sz="1000" dirty="0" err="1"/>
              <a:t>HbF</a:t>
            </a:r>
            <a:r>
              <a:rPr lang="en-US" sz="1000" dirty="0"/>
              <a:t> (2-20%), HbA2 (2-4%). Carrier patient will have </a:t>
            </a:r>
            <a:r>
              <a:rPr lang="en-US" sz="1000" dirty="0" err="1"/>
              <a:t>HbS</a:t>
            </a:r>
            <a:r>
              <a:rPr lang="en-US" sz="1000" dirty="0"/>
              <a:t> (35-40%), </a:t>
            </a:r>
            <a:r>
              <a:rPr lang="en-US" sz="1000" dirty="0" err="1"/>
              <a:t>HbA</a:t>
            </a:r>
            <a:r>
              <a:rPr lang="en-US" sz="1000" dirty="0"/>
              <a:t> (60-65%).</a:t>
            </a:r>
            <a:endParaRPr lang="en-US" sz="10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8943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Hypothetical Mechanisms of Clinical </a:t>
            </a:r>
            <a:r>
              <a:rPr lang="en-US" dirty="0" err="1"/>
              <a:t>Subphenotypes</a:t>
            </a:r>
            <a:r>
              <a:rPr lang="en-US" dirty="0"/>
              <a:t> of Sickle Cell Disease.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It is hypothesized that many of the complications of sickle cell disease can be divided into two overlapping subtypes, each driven by distinct mechanisms. </a:t>
            </a:r>
            <a:endParaRPr lang="el-G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Cutaneous leg ulceration, priapism, pulmonary hypertension, sudden death, and stroke are associated with low steady-state hemoglobin (Hb) levels and an increased rate of intravascular hemolysis, shown on the left side of the figure. These </a:t>
            </a:r>
            <a:r>
              <a:rPr lang="en-US" dirty="0" err="1"/>
              <a:t>vasculopathic</a:t>
            </a:r>
            <a:r>
              <a:rPr lang="el-GR" dirty="0"/>
              <a:t> </a:t>
            </a:r>
            <a:r>
              <a:rPr lang="en-US" dirty="0"/>
              <a:t>complications probably result from endothelial dysfunction, mediated by both inactivation of nitric oxide (NO) by free-plasma hemoglobin and vascular reactive oxygen species as well as arginine (</a:t>
            </a:r>
            <a:r>
              <a:rPr lang="en-US" dirty="0" err="1"/>
              <a:t>Arg</a:t>
            </a:r>
            <a:r>
              <a:rPr lang="en-US" dirty="0"/>
              <a:t>) catabolism by plasma arginase. This process of hemolysis-associated</a:t>
            </a:r>
            <a:r>
              <a:rPr lang="el-GR" dirty="0"/>
              <a:t> </a:t>
            </a:r>
            <a:r>
              <a:rPr lang="en-US" dirty="0"/>
              <a:t>endothelial dysfunction may also cause hemostatic activation and intimal and smooth-muscle proliferation. </a:t>
            </a:r>
            <a:endParaRPr lang="el-G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Such clinical complications</a:t>
            </a:r>
            <a:r>
              <a:rPr lang="el-GR" dirty="0"/>
              <a:t> </a:t>
            </a:r>
            <a:r>
              <a:rPr lang="en-US" dirty="0"/>
              <a:t>as </a:t>
            </a:r>
            <a:r>
              <a:rPr lang="en-US" dirty="0" err="1"/>
              <a:t>vasoocclusive</a:t>
            </a:r>
            <a:r>
              <a:rPr lang="en-US" dirty="0"/>
              <a:t> pain crisis, the acute chest syndrome, avascular necrosis of bones, and retinal vasculopathy are associated with high</a:t>
            </a:r>
            <a:r>
              <a:rPr lang="el-GR" dirty="0"/>
              <a:t> </a:t>
            </a:r>
            <a:r>
              <a:rPr lang="en-US" dirty="0"/>
              <a:t>steady-state leukocyte counts and high hemoglobin levels. These complications are likely to result from obstruction of capillaries and</a:t>
            </a:r>
            <a:r>
              <a:rPr lang="el-GR" dirty="0"/>
              <a:t> </a:t>
            </a:r>
            <a:r>
              <a:rPr lang="en-US" dirty="0"/>
              <a:t>postcapillary venules by erythrocytes containing polymerized hemoglobin S and by leukocytes (a monocyte is shown), as shown on </a:t>
            </a:r>
            <a:r>
              <a:rPr lang="en-US" dirty="0" err="1"/>
              <a:t>theright</a:t>
            </a:r>
            <a:r>
              <a:rPr lang="en-US" dirty="0"/>
              <a:t> side of the figure. </a:t>
            </a:r>
            <a:endParaRPr lang="el-G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ET-1 denotes endothelin 1, NOS nitric oxide synthase, O2− superoxide, VCAM-1 vascular-cell adhesion molecule 1,and XO xanthine oxidase.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27824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64741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3da1a4385_0_16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3da1a4385_0_16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The Vicious Cycle of the Acute Chest Syndrome.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 acute chest syndrome is a lung injury syndrome initiated by three major triggers, all related to </a:t>
            </a:r>
            <a:r>
              <a:rPr lang="en-US" dirty="0" err="1"/>
              <a:t>vaso</a:t>
            </a:r>
            <a:r>
              <a:rPr lang="en-US" dirty="0"/>
              <a:t>-occlusion</a:t>
            </a:r>
            <a:r>
              <a:rPr lang="el-GR" dirty="0"/>
              <a:t> </a:t>
            </a:r>
            <a:r>
              <a:rPr lang="en-US" dirty="0"/>
              <a:t>by sickle cells: </a:t>
            </a:r>
            <a:endParaRPr lang="el-G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infection, embolization of bone marrow fat, and intravascular sequestration of red cells, all of which</a:t>
            </a:r>
            <a:r>
              <a:rPr lang="el-GR" dirty="0"/>
              <a:t> </a:t>
            </a:r>
            <a:r>
              <a:rPr lang="en-US" dirty="0"/>
              <a:t>cause lung injury and infarction. </a:t>
            </a:r>
            <a:endParaRPr lang="el-G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Lung injury results in ventilation–perfusion mismatch and hypoxemia, which leads</a:t>
            </a:r>
            <a:r>
              <a:rPr lang="el-GR" dirty="0"/>
              <a:t> </a:t>
            </a:r>
            <a:r>
              <a:rPr lang="en-US" dirty="0"/>
              <a:t>to increased deoxygenation of hemoglobin S, followed by hemoglobin polymerization and erythrocyte </a:t>
            </a:r>
            <a:r>
              <a:rPr lang="en-US" dirty="0" err="1"/>
              <a:t>vaso-occlu</a:t>
            </a:r>
            <a:r>
              <a:rPr lang="en-US" dirty="0"/>
              <a:t>-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sion</a:t>
            </a:r>
            <a:r>
              <a:rPr lang="en-US" dirty="0"/>
              <a:t>, which in turn promote bone marrow infarction and pulmonary </a:t>
            </a:r>
            <a:r>
              <a:rPr lang="en-US" dirty="0" err="1"/>
              <a:t>vaso</a:t>
            </a:r>
            <a:r>
              <a:rPr lang="en-US" dirty="0"/>
              <a:t>-occlusion. </a:t>
            </a:r>
            <a:endParaRPr lang="el-G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 denotes nitric oxide, and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VCAM-1 vascular-cell adhesion molecule.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7622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646159" y="1369700"/>
            <a:ext cx="5852100" cy="1706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Font typeface="Loved by the King"/>
              <a:buNone/>
              <a:defRPr sz="57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644300" y="3316600"/>
            <a:ext cx="5855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1185900" y="4872475"/>
            <a:ext cx="6772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/>
          <p:nvPr/>
        </p:nvSpPr>
        <p:spPr>
          <a:xfrm>
            <a:off x="-1075475" y="0"/>
            <a:ext cx="1706700" cy="17067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8506975" y="444250"/>
            <a:ext cx="4542600" cy="4542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-737074" y="4269483"/>
            <a:ext cx="1368300" cy="1368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grpSp>
        <p:nvGrpSpPr>
          <p:cNvPr id="15" name="Google Shape;15;p2"/>
          <p:cNvGrpSpPr/>
          <p:nvPr/>
        </p:nvGrpSpPr>
        <p:grpSpPr>
          <a:xfrm>
            <a:off x="269838" y="186153"/>
            <a:ext cx="8604943" cy="4424301"/>
            <a:chOff x="269838" y="186153"/>
            <a:chExt cx="8604943" cy="4424301"/>
          </a:xfrm>
        </p:grpSpPr>
        <p:grpSp>
          <p:nvGrpSpPr>
            <p:cNvPr id="16" name="Google Shape;16;p2"/>
            <p:cNvGrpSpPr/>
            <p:nvPr/>
          </p:nvGrpSpPr>
          <p:grpSpPr>
            <a:xfrm>
              <a:off x="269838" y="186153"/>
              <a:ext cx="653059" cy="889489"/>
              <a:chOff x="219050" y="147200"/>
              <a:chExt cx="823945" cy="1122100"/>
            </a:xfrm>
          </p:grpSpPr>
          <p:pic>
            <p:nvPicPr>
              <p:cNvPr id="17" name="Google Shape;1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19050" y="315875"/>
                <a:ext cx="494175" cy="4098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Google Shape;1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-5400000">
                <a:off x="817621" y="168225"/>
                <a:ext cx="246400" cy="2043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" name="Google Shape;1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5400000">
                <a:off x="185138" y="826688"/>
                <a:ext cx="397601" cy="3297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" name="Google Shape;2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-5400000">
                <a:off x="679300" y="905613"/>
                <a:ext cx="397601" cy="3297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" name="Google Shape;21;p2"/>
            <p:cNvGrpSpPr/>
            <p:nvPr/>
          </p:nvGrpSpPr>
          <p:grpSpPr>
            <a:xfrm>
              <a:off x="8237425" y="3868819"/>
              <a:ext cx="637357" cy="741636"/>
              <a:chOff x="8237425" y="3868819"/>
              <a:chExt cx="637357" cy="741636"/>
            </a:xfrm>
          </p:grpSpPr>
          <p:pic>
            <p:nvPicPr>
              <p:cNvPr id="22" name="Google Shape;22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flipH="1">
                <a:off x="8483099" y="3868819"/>
                <a:ext cx="391683" cy="32490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" name="Google Shape;2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-5400000" flipH="1">
                <a:off x="8586501" y="4254151"/>
                <a:ext cx="315178" cy="2613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" name="Google Shape;2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5400000" flipH="1">
                <a:off x="8210526" y="4322176"/>
                <a:ext cx="315178" cy="26138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5" name="Google Shape;25;p2"/>
          <p:cNvGrpSpPr/>
          <p:nvPr/>
        </p:nvGrpSpPr>
        <p:grpSpPr>
          <a:xfrm>
            <a:off x="311714" y="4173600"/>
            <a:ext cx="563484" cy="677950"/>
            <a:chOff x="311714" y="4173600"/>
            <a:chExt cx="563484" cy="677950"/>
          </a:xfrm>
        </p:grpSpPr>
        <p:pic>
          <p:nvPicPr>
            <p:cNvPr id="26" name="Google Shape;26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5400000">
              <a:off x="284815" y="4200499"/>
              <a:ext cx="315178" cy="2613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>
              <a:off x="696554" y="4672905"/>
              <a:ext cx="195321" cy="16196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" name="Google Shape;28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 flipH="1">
            <a:off x="8273188" y="637776"/>
            <a:ext cx="315178" cy="261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500013">
            <a:off x="8634875" y="253450"/>
            <a:ext cx="202024" cy="16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9" name="Google Shape;109;p8"/>
          <p:cNvCxnSpPr/>
          <p:nvPr/>
        </p:nvCxnSpPr>
        <p:spPr>
          <a:xfrm>
            <a:off x="1185900" y="4872475"/>
            <a:ext cx="6772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0" name="Google Shape;110;p8"/>
          <p:cNvSpPr txBox="1">
            <a:spLocks noGrp="1"/>
          </p:cNvSpPr>
          <p:nvPr>
            <p:ph type="title"/>
          </p:nvPr>
        </p:nvSpPr>
        <p:spPr>
          <a:xfrm>
            <a:off x="1280250" y="1482300"/>
            <a:ext cx="6583500" cy="21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1" name="Google Shape;111;p8"/>
          <p:cNvSpPr/>
          <p:nvPr/>
        </p:nvSpPr>
        <p:spPr>
          <a:xfrm>
            <a:off x="-1117800" y="-52925"/>
            <a:ext cx="1706700" cy="17067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sp>
        <p:nvSpPr>
          <p:cNvPr id="112" name="Google Shape;112;p8"/>
          <p:cNvSpPr/>
          <p:nvPr/>
        </p:nvSpPr>
        <p:spPr>
          <a:xfrm>
            <a:off x="8621275" y="300450"/>
            <a:ext cx="4542600" cy="4542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sp>
        <p:nvSpPr>
          <p:cNvPr id="113" name="Google Shape;113;p8"/>
          <p:cNvSpPr/>
          <p:nvPr/>
        </p:nvSpPr>
        <p:spPr>
          <a:xfrm>
            <a:off x="-519424" y="4280058"/>
            <a:ext cx="1368300" cy="1368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grpSp>
        <p:nvGrpSpPr>
          <p:cNvPr id="114" name="Google Shape;114;p8"/>
          <p:cNvGrpSpPr/>
          <p:nvPr/>
        </p:nvGrpSpPr>
        <p:grpSpPr>
          <a:xfrm>
            <a:off x="311714" y="105358"/>
            <a:ext cx="8687342" cy="4746192"/>
            <a:chOff x="311714" y="105358"/>
            <a:chExt cx="8687342" cy="4746192"/>
          </a:xfrm>
        </p:grpSpPr>
        <p:grpSp>
          <p:nvGrpSpPr>
            <p:cNvPr id="115" name="Google Shape;115;p8"/>
            <p:cNvGrpSpPr/>
            <p:nvPr/>
          </p:nvGrpSpPr>
          <p:grpSpPr>
            <a:xfrm>
              <a:off x="311714" y="4173600"/>
              <a:ext cx="563484" cy="677950"/>
              <a:chOff x="311714" y="4173600"/>
              <a:chExt cx="563484" cy="677950"/>
            </a:xfrm>
          </p:grpSpPr>
          <p:pic>
            <p:nvPicPr>
              <p:cNvPr id="116" name="Google Shape;116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5400000">
                <a:off x="284815" y="4200499"/>
                <a:ext cx="315178" cy="2613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7" name="Google Shape;117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-5400000">
                <a:off x="696554" y="4672905"/>
                <a:ext cx="195321" cy="16196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18" name="Google Shape;118;p8"/>
            <p:cNvGrpSpPr/>
            <p:nvPr/>
          </p:nvGrpSpPr>
          <p:grpSpPr>
            <a:xfrm rot="-5400000">
              <a:off x="8378339" y="48125"/>
              <a:ext cx="563484" cy="677950"/>
              <a:chOff x="311714" y="4173600"/>
              <a:chExt cx="563484" cy="677950"/>
            </a:xfrm>
          </p:grpSpPr>
          <p:pic>
            <p:nvPicPr>
              <p:cNvPr id="119" name="Google Shape;119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5400000">
                <a:off x="284815" y="4200499"/>
                <a:ext cx="315178" cy="2613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0" name="Google Shape;120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-5400000">
                <a:off x="696554" y="4672905"/>
                <a:ext cx="195321" cy="16196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Google Shape;122;p9"/>
          <p:cNvCxnSpPr/>
          <p:nvPr/>
        </p:nvCxnSpPr>
        <p:spPr>
          <a:xfrm>
            <a:off x="1185900" y="4872475"/>
            <a:ext cx="6772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3" name="Google Shape;123;p9"/>
          <p:cNvSpPr txBox="1">
            <a:spLocks noGrp="1"/>
          </p:cNvSpPr>
          <p:nvPr>
            <p:ph type="title"/>
          </p:nvPr>
        </p:nvSpPr>
        <p:spPr>
          <a:xfrm>
            <a:off x="1119450" y="1702500"/>
            <a:ext cx="6905100" cy="822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65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9"/>
          <p:cNvSpPr txBox="1">
            <a:spLocks noGrp="1"/>
          </p:cNvSpPr>
          <p:nvPr>
            <p:ph type="subTitle" idx="1"/>
          </p:nvPr>
        </p:nvSpPr>
        <p:spPr>
          <a:xfrm>
            <a:off x="1119450" y="2526598"/>
            <a:ext cx="69051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9"/>
          <p:cNvSpPr/>
          <p:nvPr/>
        </p:nvSpPr>
        <p:spPr>
          <a:xfrm>
            <a:off x="8518875" y="-313850"/>
            <a:ext cx="1706700" cy="17067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sp>
        <p:nvSpPr>
          <p:cNvPr id="126" name="Google Shape;126;p9"/>
          <p:cNvSpPr/>
          <p:nvPr/>
        </p:nvSpPr>
        <p:spPr>
          <a:xfrm>
            <a:off x="-3975000" y="-956850"/>
            <a:ext cx="4542600" cy="4542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sp>
        <p:nvSpPr>
          <p:cNvPr id="127" name="Google Shape;127;p9"/>
          <p:cNvSpPr/>
          <p:nvPr/>
        </p:nvSpPr>
        <p:spPr>
          <a:xfrm>
            <a:off x="8730426" y="1797758"/>
            <a:ext cx="1368300" cy="1368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grpSp>
        <p:nvGrpSpPr>
          <p:cNvPr id="128" name="Google Shape;128;p9"/>
          <p:cNvGrpSpPr/>
          <p:nvPr/>
        </p:nvGrpSpPr>
        <p:grpSpPr>
          <a:xfrm rot="10800000" flipH="1">
            <a:off x="126125" y="200525"/>
            <a:ext cx="8899398" cy="4746555"/>
            <a:chOff x="126125" y="200525"/>
            <a:chExt cx="8899398" cy="4746555"/>
          </a:xfrm>
        </p:grpSpPr>
        <p:grpSp>
          <p:nvGrpSpPr>
            <p:cNvPr id="129" name="Google Shape;129;p9"/>
            <p:cNvGrpSpPr/>
            <p:nvPr/>
          </p:nvGrpSpPr>
          <p:grpSpPr>
            <a:xfrm>
              <a:off x="8462039" y="200525"/>
              <a:ext cx="563484" cy="677950"/>
              <a:chOff x="311714" y="4173600"/>
              <a:chExt cx="563484" cy="677950"/>
            </a:xfrm>
          </p:grpSpPr>
          <p:pic>
            <p:nvPicPr>
              <p:cNvPr id="130" name="Google Shape;130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5400000">
                <a:off x="284815" y="4200499"/>
                <a:ext cx="315178" cy="2613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1" name="Google Shape;131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-5400000">
                <a:off x="696554" y="4672905"/>
                <a:ext cx="195321" cy="16196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2" name="Google Shape;132;p9"/>
            <p:cNvGrpSpPr/>
            <p:nvPr/>
          </p:nvGrpSpPr>
          <p:grpSpPr>
            <a:xfrm>
              <a:off x="126125" y="4205444"/>
              <a:ext cx="637357" cy="741636"/>
              <a:chOff x="8237425" y="3868819"/>
              <a:chExt cx="637357" cy="741636"/>
            </a:xfrm>
          </p:grpSpPr>
          <p:pic>
            <p:nvPicPr>
              <p:cNvPr id="133" name="Google Shape;13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flipH="1">
                <a:off x="8483099" y="3868819"/>
                <a:ext cx="391683" cy="32490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4" name="Google Shape;134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-5400000" flipH="1">
                <a:off x="8586501" y="4254151"/>
                <a:ext cx="315178" cy="2613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5" name="Google Shape;135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5400000" flipH="1">
                <a:off x="8210526" y="4322176"/>
                <a:ext cx="315178" cy="26138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"/>
          <p:cNvSpPr>
            <a:spLocks noGrp="1"/>
          </p:cNvSpPr>
          <p:nvPr>
            <p:ph type="pic" idx="2"/>
          </p:nvPr>
        </p:nvSpPr>
        <p:spPr>
          <a:xfrm>
            <a:off x="10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8" name="Google Shape;138;p10"/>
          <p:cNvSpPr txBox="1">
            <a:spLocks noGrp="1"/>
          </p:cNvSpPr>
          <p:nvPr>
            <p:ph type="title"/>
          </p:nvPr>
        </p:nvSpPr>
        <p:spPr>
          <a:xfrm>
            <a:off x="3847075" y="3592925"/>
            <a:ext cx="4583700" cy="10065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2"/>
          <p:cNvSpPr/>
          <p:nvPr/>
        </p:nvSpPr>
        <p:spPr>
          <a:xfrm>
            <a:off x="-1170700" y="0"/>
            <a:ext cx="1706700" cy="17067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sp>
        <p:nvSpPr>
          <p:cNvPr id="343" name="Google Shape;343;p22"/>
          <p:cNvSpPr/>
          <p:nvPr/>
        </p:nvSpPr>
        <p:spPr>
          <a:xfrm>
            <a:off x="8714400" y="0"/>
            <a:ext cx="4542600" cy="4542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sp>
        <p:nvSpPr>
          <p:cNvPr id="344" name="Google Shape;344;p22"/>
          <p:cNvSpPr/>
          <p:nvPr/>
        </p:nvSpPr>
        <p:spPr>
          <a:xfrm>
            <a:off x="-1001499" y="2703158"/>
            <a:ext cx="1368300" cy="1368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grpSp>
        <p:nvGrpSpPr>
          <p:cNvPr id="345" name="Google Shape;345;p22"/>
          <p:cNvGrpSpPr/>
          <p:nvPr/>
        </p:nvGrpSpPr>
        <p:grpSpPr>
          <a:xfrm rot="10800000" flipH="1">
            <a:off x="117438" y="109953"/>
            <a:ext cx="8969473" cy="4808152"/>
            <a:chOff x="117438" y="109953"/>
            <a:chExt cx="8969473" cy="4808152"/>
          </a:xfrm>
        </p:grpSpPr>
        <p:grpSp>
          <p:nvGrpSpPr>
            <p:cNvPr id="346" name="Google Shape;346;p22"/>
            <p:cNvGrpSpPr/>
            <p:nvPr/>
          </p:nvGrpSpPr>
          <p:grpSpPr>
            <a:xfrm>
              <a:off x="8569813" y="3618052"/>
              <a:ext cx="517099" cy="1300054"/>
              <a:chOff x="8569813" y="3618052"/>
              <a:chExt cx="517099" cy="1300054"/>
            </a:xfrm>
          </p:grpSpPr>
          <p:grpSp>
            <p:nvGrpSpPr>
              <p:cNvPr id="347" name="Google Shape;347;p22"/>
              <p:cNvGrpSpPr/>
              <p:nvPr/>
            </p:nvGrpSpPr>
            <p:grpSpPr>
              <a:xfrm rot="-5400000">
                <a:off x="8442750" y="4407827"/>
                <a:ext cx="637355" cy="383203"/>
                <a:chOff x="8237425" y="4227252"/>
                <a:chExt cx="637355" cy="383203"/>
              </a:xfrm>
            </p:grpSpPr>
            <p:pic>
              <p:nvPicPr>
                <p:cNvPr id="348" name="Google Shape;348;p22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 rot="-5400000" flipH="1">
                  <a:off x="8586501" y="4254151"/>
                  <a:ext cx="315178" cy="2613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49" name="Google Shape;349;p22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 rot="5400000" flipH="1">
                  <a:off x="8210526" y="4322176"/>
                  <a:ext cx="315178" cy="26138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350" name="Google Shape;350;p2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7200000" flipH="1">
                <a:off x="8616125" y="3713849"/>
                <a:ext cx="424474" cy="352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51" name="Google Shape;351;p22"/>
            <p:cNvGrpSpPr/>
            <p:nvPr/>
          </p:nvGrpSpPr>
          <p:grpSpPr>
            <a:xfrm>
              <a:off x="117438" y="109953"/>
              <a:ext cx="653059" cy="889489"/>
              <a:chOff x="219050" y="147200"/>
              <a:chExt cx="823945" cy="1122100"/>
            </a:xfrm>
          </p:grpSpPr>
          <p:pic>
            <p:nvPicPr>
              <p:cNvPr id="352" name="Google Shape;352;p2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19050" y="315875"/>
                <a:ext cx="494175" cy="4098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3" name="Google Shape;353;p2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5400000">
                <a:off x="185138" y="826688"/>
                <a:ext cx="397601" cy="3297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4" name="Google Shape;354;p2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-5400000">
                <a:off x="679300" y="905613"/>
                <a:ext cx="397601" cy="3297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5" name="Google Shape;355;p2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-5400000">
                <a:off x="817621" y="168225"/>
                <a:ext cx="246400" cy="2043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cxnSp>
        <p:nvCxnSpPr>
          <p:cNvPr id="356" name="Google Shape;356;p22"/>
          <p:cNvCxnSpPr/>
          <p:nvPr/>
        </p:nvCxnSpPr>
        <p:spPr>
          <a:xfrm>
            <a:off x="1185900" y="4872475"/>
            <a:ext cx="6772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3"/>
          <p:cNvSpPr/>
          <p:nvPr/>
        </p:nvSpPr>
        <p:spPr>
          <a:xfrm>
            <a:off x="8597700" y="272475"/>
            <a:ext cx="1706700" cy="17067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sp>
        <p:nvSpPr>
          <p:cNvPr id="359" name="Google Shape;359;p23"/>
          <p:cNvSpPr/>
          <p:nvPr/>
        </p:nvSpPr>
        <p:spPr>
          <a:xfrm>
            <a:off x="-4049125" y="450750"/>
            <a:ext cx="4542600" cy="4542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sp>
        <p:nvSpPr>
          <p:cNvPr id="360" name="Google Shape;360;p23"/>
          <p:cNvSpPr/>
          <p:nvPr/>
        </p:nvSpPr>
        <p:spPr>
          <a:xfrm>
            <a:off x="8910325" y="2100852"/>
            <a:ext cx="975900" cy="9759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grpSp>
        <p:nvGrpSpPr>
          <p:cNvPr id="361" name="Google Shape;361;p23"/>
          <p:cNvGrpSpPr/>
          <p:nvPr/>
        </p:nvGrpSpPr>
        <p:grpSpPr>
          <a:xfrm rot="10800000" flipH="1">
            <a:off x="117438" y="109953"/>
            <a:ext cx="8909743" cy="4957701"/>
            <a:chOff x="117438" y="109953"/>
            <a:chExt cx="8909743" cy="4957701"/>
          </a:xfrm>
        </p:grpSpPr>
        <p:grpSp>
          <p:nvGrpSpPr>
            <p:cNvPr id="362" name="Google Shape;362;p23"/>
            <p:cNvGrpSpPr/>
            <p:nvPr/>
          </p:nvGrpSpPr>
          <p:grpSpPr>
            <a:xfrm rot="10800000" flipH="1">
              <a:off x="117438" y="4240730"/>
              <a:ext cx="653059" cy="826925"/>
              <a:chOff x="219050" y="147200"/>
              <a:chExt cx="823945" cy="1043175"/>
            </a:xfrm>
          </p:grpSpPr>
          <p:pic>
            <p:nvPicPr>
              <p:cNvPr id="363" name="Google Shape;363;p2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19050" y="315875"/>
                <a:ext cx="494175" cy="4098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4" name="Google Shape;364;p2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5400000">
                <a:off x="185138" y="826688"/>
                <a:ext cx="397601" cy="3297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5" name="Google Shape;365;p2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-5400000">
                <a:off x="817621" y="168225"/>
                <a:ext cx="246400" cy="2043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6" name="Google Shape;366;p23"/>
            <p:cNvGrpSpPr/>
            <p:nvPr/>
          </p:nvGrpSpPr>
          <p:grpSpPr>
            <a:xfrm rot="10800000" flipH="1">
              <a:off x="8389825" y="109953"/>
              <a:ext cx="637357" cy="741636"/>
              <a:chOff x="8237425" y="3868819"/>
              <a:chExt cx="637357" cy="741636"/>
            </a:xfrm>
          </p:grpSpPr>
          <p:pic>
            <p:nvPicPr>
              <p:cNvPr id="367" name="Google Shape;367;p2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flipH="1">
                <a:off x="8483099" y="3868819"/>
                <a:ext cx="391683" cy="32490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8" name="Google Shape;368;p2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-5400000" flipH="1">
                <a:off x="8586501" y="4254151"/>
                <a:ext cx="315178" cy="26138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9" name="Google Shape;369;p2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5400000" flipH="1">
                <a:off x="8210526" y="4322176"/>
                <a:ext cx="315178" cy="26138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70" name="Google Shape;370;p23"/>
          <p:cNvSpPr/>
          <p:nvPr/>
        </p:nvSpPr>
        <p:spPr>
          <a:xfrm>
            <a:off x="-667575" y="4683202"/>
            <a:ext cx="975900" cy="9759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Kantumruy Pro"/>
              <a:ea typeface="Kantumruy Pro"/>
              <a:cs typeface="Kantumruy Pro"/>
              <a:sym typeface="Kantumruy Pro"/>
            </a:endParaRPr>
          </a:p>
        </p:txBody>
      </p:sp>
      <p:cxnSp>
        <p:nvCxnSpPr>
          <p:cNvPr id="371" name="Google Shape;371;p23"/>
          <p:cNvCxnSpPr/>
          <p:nvPr/>
        </p:nvCxnSpPr>
        <p:spPr>
          <a:xfrm>
            <a:off x="1185900" y="4872475"/>
            <a:ext cx="6772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1_One column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 flipH="1">
            <a:off x="546575" y="2518225"/>
            <a:ext cx="8050800" cy="188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2421000" y="283608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8074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1D89-80EA-4FBD-9FC0-BECEEC01A834}" type="datetimeFigureOut">
              <a:rPr lang="el-GR" smtClean="0"/>
              <a:t>27/8/2025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9190-D71B-4F43-9F05-60A85A611CB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0086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7750" y="365760"/>
            <a:ext cx="7708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92700" y="1351875"/>
            <a:ext cx="7711800" cy="3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●"/>
              <a:defRPr sz="1200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○"/>
              <a:defRPr sz="1200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■"/>
              <a:defRPr sz="1200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●"/>
              <a:defRPr sz="1200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○"/>
              <a:defRPr sz="1200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■"/>
              <a:defRPr sz="1200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●"/>
              <a:defRPr sz="1200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○"/>
              <a:defRPr sz="1200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■"/>
              <a:defRPr sz="1200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5" r:id="rId3"/>
    <p:sldLayoutId id="2147483656" r:id="rId4"/>
    <p:sldLayoutId id="2147483658" r:id="rId5"/>
    <p:sldLayoutId id="2147483668" r:id="rId6"/>
    <p:sldLayoutId id="2147483669" r:id="rId7"/>
    <p:sldLayoutId id="2147483674" r:id="rId8"/>
    <p:sldLayoutId id="2147483675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7"/>
          <p:cNvSpPr txBox="1">
            <a:spLocks noGrp="1"/>
          </p:cNvSpPr>
          <p:nvPr>
            <p:ph type="ctrTitle"/>
          </p:nvPr>
        </p:nvSpPr>
        <p:spPr>
          <a:xfrm>
            <a:off x="1646159" y="1369700"/>
            <a:ext cx="5852100" cy="170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3200" b="1" dirty="0"/>
              <a:t>ΘΑΛΑΣΣΑΙΜΙΕΣ ΚΑΙ ΔΡΕΠΑΝΟΚΥΤΤΑΡΙΚΗ ΝΟΣΟΣ</a:t>
            </a:r>
            <a:endParaRPr sz="3200" b="1" dirty="0"/>
          </a:p>
        </p:txBody>
      </p:sp>
      <p:sp>
        <p:nvSpPr>
          <p:cNvPr id="383" name="Google Shape;383;p27"/>
          <p:cNvSpPr txBox="1">
            <a:spLocks noGrp="1"/>
          </p:cNvSpPr>
          <p:nvPr>
            <p:ph type="subTitle" idx="1"/>
          </p:nvPr>
        </p:nvSpPr>
        <p:spPr>
          <a:xfrm>
            <a:off x="1644300" y="3316600"/>
            <a:ext cx="5855400" cy="79058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Ιωάννα Στεργίου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Αιματολόγος </a:t>
            </a:r>
            <a:r>
              <a:rPr lang="en-US" dirty="0"/>
              <a:t>MD, PhD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Κλινική Παθολογικής Φυσιολογίας Ιατρικής Σχολής ΕΚΠΑ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2FA3F2-9344-53D3-51D5-D5C63B7B9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ΑΙΜΟΣΦΑΙΡΙΝΗ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5975E36-91CB-01B9-6AD7-5EFCAEAF6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9190-D71B-4F43-9F05-60A85A611CB8}" type="slidenum">
              <a:rPr lang="el-GR" smtClean="0"/>
              <a:t>2</a:t>
            </a:fld>
            <a:endParaRPr lang="el-GR"/>
          </a:p>
        </p:txBody>
      </p:sp>
      <p:pic>
        <p:nvPicPr>
          <p:cNvPr id="5" name="Θέση περιεχομένου 4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E94FC202-3F28-6D41-3863-B37C3BBB93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0387" y="1055185"/>
            <a:ext cx="7225863" cy="364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08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2BAC394-75FE-5A9E-0407-DD1E698DC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000" dirty="0"/>
              <a:t>Γονίδια που κωδικοποιούν τις σφαιρινικές αλυσίδες της αιμοσφαιρίνης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8472EBB-9F02-8EED-56FB-61F2F172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9190-D71B-4F43-9F05-60A85A611CB8}" type="slidenum">
              <a:rPr lang="el-GR" smtClean="0"/>
              <a:t>3</a:t>
            </a:fld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41460F4B-1440-5AEF-A404-D065FA4A3D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5315" y="1352550"/>
            <a:ext cx="5597884" cy="342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83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9B6C859-EB21-325C-168A-B7CB91C7F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96" y="254247"/>
            <a:ext cx="7708500" cy="697542"/>
          </a:xfrm>
        </p:spPr>
        <p:txBody>
          <a:bodyPr/>
          <a:lstStyle/>
          <a:p>
            <a:r>
              <a:rPr lang="el-GR" sz="2000" dirty="0"/>
              <a:t>Η αλληλουχία της έκφρασης  των </a:t>
            </a:r>
            <a:r>
              <a:rPr lang="el-GR" sz="2000" dirty="0" err="1"/>
              <a:t>σφαιρινικών</a:t>
            </a:r>
            <a:r>
              <a:rPr lang="el-GR" sz="2000" dirty="0"/>
              <a:t> αλύσων κατά τη διάρκεια της ζωής του ανθρώπου</a:t>
            </a:r>
            <a:endParaRPr lang="en-US" sz="2000" dirty="0"/>
          </a:p>
        </p:txBody>
      </p:sp>
      <p:pic>
        <p:nvPicPr>
          <p:cNvPr id="2" name="Θέση περιεχομένου 1">
            <a:extLst>
              <a:ext uri="{FF2B5EF4-FFF2-40B4-BE49-F238E27FC236}">
                <a16:creationId xmlns:a16="http://schemas.microsoft.com/office/drawing/2014/main" id="{B0B70F3E-3C53-1DBF-5720-DD6697AB15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4332" y="1063302"/>
            <a:ext cx="6260029" cy="389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49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9E3B7F7-0425-7579-AF03-8D8FA39E9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000" dirty="0"/>
              <a:t>Διαφορετικοί τύποι αιμοσφαιρίνης </a:t>
            </a:r>
            <a:br>
              <a:rPr lang="el-GR" sz="2000" dirty="0"/>
            </a:br>
            <a:r>
              <a:rPr lang="el-GR" sz="2000" dirty="0"/>
              <a:t>στο νεογνό και τον ενήλικα</a:t>
            </a:r>
          </a:p>
        </p:txBody>
      </p:sp>
      <p:pic>
        <p:nvPicPr>
          <p:cNvPr id="7" name="Θέση περιεχομένου 6">
            <a:extLst>
              <a:ext uri="{FF2B5EF4-FFF2-40B4-BE49-F238E27FC236}">
                <a16:creationId xmlns:a16="http://schemas.microsoft.com/office/drawing/2014/main" id="{9CA68CCF-9545-5340-0CC9-605737C868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2333" y="1352550"/>
            <a:ext cx="6531708" cy="324643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66784A72-0A83-2E07-6A77-005378B5F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9190-D71B-4F43-9F05-60A85A611CB8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9840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D461EA-2E0A-8E59-5E51-12F9101A6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Αιμοσφαιρινοπάθειες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E3FD928-14D3-D7CE-1328-DEA9BBFE4F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l-GR" b="1" dirty="0"/>
              <a:t>Ποσοτικές</a:t>
            </a:r>
          </a:p>
          <a:p>
            <a:pPr marL="152400" indent="0">
              <a:buNone/>
            </a:pPr>
            <a:r>
              <a:rPr lang="el-GR" dirty="0"/>
              <a:t>Ελαττωμένη παραγωγή </a:t>
            </a:r>
            <a:r>
              <a:rPr lang="el-GR" dirty="0" err="1"/>
              <a:t>σφαιρινικών</a:t>
            </a:r>
            <a:r>
              <a:rPr lang="el-GR" dirty="0"/>
              <a:t> αλυσίδων/ανισορροπία στην παραγωγή των </a:t>
            </a:r>
            <a:r>
              <a:rPr lang="el-GR" dirty="0" err="1"/>
              <a:t>σφαιρινικών</a:t>
            </a:r>
            <a:r>
              <a:rPr lang="el-GR" dirty="0"/>
              <a:t> αλυσίδων – γενικά η δομή της κάθε αλυσίδας διατηρείται φυσιολογική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Θαλασσαιμίες</a:t>
            </a:r>
          </a:p>
          <a:p>
            <a:pPr marL="152400" indent="0">
              <a:buNone/>
            </a:pP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b="1" dirty="0"/>
              <a:t>Ποιοτικές</a:t>
            </a:r>
          </a:p>
          <a:p>
            <a:pPr marL="152400" indent="0">
              <a:buNone/>
            </a:pPr>
            <a:r>
              <a:rPr lang="el-GR" dirty="0"/>
              <a:t>Μεταλλάξεις που έχουν ως αποτέλεσμα αλλαγή της αλληλουχίας των αμινοξέων των </a:t>
            </a:r>
            <a:r>
              <a:rPr lang="el-GR" dirty="0" err="1"/>
              <a:t>σφαιρινικών</a:t>
            </a:r>
            <a:r>
              <a:rPr lang="el-GR" dirty="0"/>
              <a:t> αλυσίδων – δομικές και λειτουργικές αλλαγές της αιμοσφαιρίνης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Δρεπανοκυτταρική νόσος</a:t>
            </a:r>
          </a:p>
          <a:p>
            <a:pPr marL="152400" indent="0">
              <a:buNone/>
            </a:pPr>
            <a:endParaRPr lang="el-G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52400" indent="0">
              <a:buNone/>
            </a:pPr>
            <a:endParaRPr lang="el-G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52400" indent="0">
              <a:buNone/>
            </a:pP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Η παρατηρούμενη αιμόλυση στις 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αιμοσφαιρινοπάθειες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οφείλεται στην ελαττωμένη διαλυτότητα ή την αστάθεια της αιμοσφαιρίνης. Ο μυελός δεν μπορεί να αντιρροπήσει πλήρως την αιμόλυση, με </a:t>
            </a:r>
            <a:r>
              <a:rPr lang="el-G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απότελεσμα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την εμφάνιση αναιμίας.</a:t>
            </a:r>
            <a:endParaRPr lang="el-GR" dirty="0"/>
          </a:p>
          <a:p>
            <a:pPr marL="152400" indent="0">
              <a:buNone/>
            </a:pPr>
            <a:endParaRPr lang="el-GR" dirty="0"/>
          </a:p>
          <a:p>
            <a:pPr marL="152400" indent="0">
              <a:buNone/>
            </a:pPr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589C45A0-F9BA-64D2-3715-5E910878E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9190-D71B-4F43-9F05-60A85A611CB8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5809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pathophys.org/wp-content/uploads/2012/11/thalassemia-figure.png">
            <a:extLst>
              <a:ext uri="{FF2B5EF4-FFF2-40B4-BE49-F238E27FC236}">
                <a16:creationId xmlns:a16="http://schemas.microsoft.com/office/drawing/2014/main" id="{58315A4A-650D-4446-AD50-5DDE053B43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2912849" y="1021086"/>
            <a:ext cx="3318301" cy="359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Υπότιτλος 7">
            <a:extLst>
              <a:ext uri="{FF2B5EF4-FFF2-40B4-BE49-F238E27FC236}">
                <a16:creationId xmlns:a16="http://schemas.microsoft.com/office/drawing/2014/main" id="{8EB04F11-E321-3FC0-EEC0-3D4C3E3F2DA9}"/>
              </a:ext>
            </a:extLst>
          </p:cNvPr>
          <p:cNvSpPr txBox="1">
            <a:spLocks/>
          </p:cNvSpPr>
          <p:nvPr/>
        </p:nvSpPr>
        <p:spPr>
          <a:xfrm>
            <a:off x="3189513" y="343157"/>
            <a:ext cx="3178630" cy="586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 algn="l">
              <a:buSzPct val="100000"/>
            </a:pPr>
            <a:r>
              <a:rPr lang="el-G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Θαλασσαιμίες</a:t>
            </a:r>
          </a:p>
        </p:txBody>
      </p:sp>
    </p:spTree>
    <p:extLst>
      <p:ext uri="{BB962C8B-B14F-4D97-AF65-F5344CB8AC3E}">
        <p14:creationId xmlns:p14="http://schemas.microsoft.com/office/powerpoint/2010/main" val="1722560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pathophys.org/wp-content/uploads/2012/11/Thalassemia-pathophys.png">
            <a:extLst>
              <a:ext uri="{FF2B5EF4-FFF2-40B4-BE49-F238E27FC236}">
                <a16:creationId xmlns:a16="http://schemas.microsoft.com/office/drawing/2014/main" id="{32B385F7-AF44-49AB-9BD9-D129EDDDB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477" y="93128"/>
            <a:ext cx="6677724" cy="4619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457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DC8B84-D1A6-EA6A-A7E7-3CD680E3A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Θαλασσαιμίες Ταξινόμηση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BA3008C-5EC5-EDAE-A8E7-8AFFE7CC1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00" y="1351875"/>
            <a:ext cx="7711800" cy="154000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l-GR" b="1" dirty="0"/>
              <a:t>Γενετική</a:t>
            </a:r>
          </a:p>
          <a:p>
            <a:pPr>
              <a:buFontTx/>
              <a:buChar char="-"/>
            </a:pPr>
            <a:r>
              <a:rPr lang="el-GR" dirty="0"/>
              <a:t>Με βάση ποια αλυσίδα επηρεάζεται από τη γενετική βλάβη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l-GR" dirty="0"/>
              <a:t>α-θαλασσαιμία, β-</a:t>
            </a:r>
            <a:r>
              <a:rPr lang="el-GR" dirty="0" err="1"/>
              <a:t>θαλασσαιμια</a:t>
            </a:r>
            <a:endParaRPr lang="el-GR" dirty="0"/>
          </a:p>
          <a:p>
            <a:pPr marL="152400" indent="0">
              <a:buNone/>
            </a:pP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b="1" dirty="0"/>
              <a:t>Κλινική</a:t>
            </a:r>
          </a:p>
          <a:p>
            <a:pPr>
              <a:buFontTx/>
              <a:buChar char="-"/>
            </a:pPr>
            <a:r>
              <a:rPr lang="el-GR" dirty="0" err="1"/>
              <a:t>Ασυμπτωματικός</a:t>
            </a:r>
            <a:r>
              <a:rPr lang="el-GR" dirty="0"/>
              <a:t> φορέας (στίγμα) ή ελάσσων θαλασσαιμία</a:t>
            </a:r>
          </a:p>
          <a:p>
            <a:pPr>
              <a:buFontTx/>
              <a:buChar char="-"/>
            </a:pPr>
            <a:r>
              <a:rPr lang="el-GR" dirty="0"/>
              <a:t>Σοβαρή αναιμία με εξάρτηση από μεταγγίσεις ή μείζων θαλασσαιμία</a:t>
            </a:r>
          </a:p>
          <a:p>
            <a:pPr>
              <a:buFontTx/>
              <a:buChar char="-"/>
            </a:pPr>
            <a:r>
              <a:rPr lang="el-GR" dirty="0"/>
              <a:t>Ενδιάμεση θαλασσαιμία</a:t>
            </a:r>
          </a:p>
          <a:p>
            <a:pPr marL="152400" indent="0">
              <a:buNone/>
            </a:pPr>
            <a:endParaRPr lang="el-GR" dirty="0"/>
          </a:p>
          <a:p>
            <a:pPr marL="152400" indent="0">
              <a:buNone/>
            </a:pPr>
            <a:endParaRPr lang="el-GR" dirty="0"/>
          </a:p>
          <a:p>
            <a:pPr>
              <a:buFontTx/>
              <a:buChar char="-"/>
            </a:pPr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C1A7AE7-C373-F4C4-7F29-912EA8729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9190-D71B-4F43-9F05-60A85A611CB8}" type="slidenum">
              <a:rPr lang="el-GR" smtClean="0"/>
              <a:t>9</a:t>
            </a:fld>
            <a:endParaRPr lang="el-GR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D59EDB9-1365-EC95-4542-4CB43ADCE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426" y="2975291"/>
            <a:ext cx="6202347" cy="190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770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7328E9A5-EBD6-7DAA-DED3-0661A1968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546" y="0"/>
            <a:ext cx="435290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159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4294967295"/>
          </p:nvPr>
        </p:nvSpPr>
        <p:spPr>
          <a:xfrm flipH="1">
            <a:off x="130629" y="2195754"/>
            <a:ext cx="3094038" cy="13430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15000"/>
              </a:lnSpc>
              <a:buNone/>
            </a:pPr>
            <a:r>
              <a:rPr lang="el-GR" sz="1600" dirty="0"/>
              <a:t>Συσχέτιση φαινοτύπου-γονοτύπου στην α-θαλασσαιμία</a:t>
            </a:r>
            <a:endParaRPr sz="16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613E5F28-E09D-4094-A871-828CF54D8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756" y="924494"/>
            <a:ext cx="4455844" cy="3885547"/>
          </a:xfrm>
          <a:prstGeom prst="rect">
            <a:avLst/>
          </a:prstGeom>
        </p:spPr>
      </p:pic>
      <p:sp>
        <p:nvSpPr>
          <p:cNvPr id="3" name="Υπότιτλος 7">
            <a:extLst>
              <a:ext uri="{FF2B5EF4-FFF2-40B4-BE49-F238E27FC236}">
                <a16:creationId xmlns:a16="http://schemas.microsoft.com/office/drawing/2014/main" id="{10C24361-4418-2DBA-2767-260EB47CE890}"/>
              </a:ext>
            </a:extLst>
          </p:cNvPr>
          <p:cNvSpPr txBox="1">
            <a:spLocks/>
          </p:cNvSpPr>
          <p:nvPr/>
        </p:nvSpPr>
        <p:spPr>
          <a:xfrm>
            <a:off x="3224667" y="131207"/>
            <a:ext cx="3178630" cy="586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 algn="l">
              <a:buSzPct val="100000"/>
            </a:pPr>
            <a:r>
              <a:rPr lang="el-G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α-Θαλασσαιμία</a:t>
            </a:r>
          </a:p>
        </p:txBody>
      </p:sp>
    </p:spTree>
    <p:extLst>
      <p:ext uri="{BB962C8B-B14F-4D97-AF65-F5344CB8AC3E}">
        <p14:creationId xmlns:p14="http://schemas.microsoft.com/office/powerpoint/2010/main" val="35740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4294967295"/>
          </p:nvPr>
        </p:nvSpPr>
        <p:spPr>
          <a:xfrm flipH="1">
            <a:off x="829230" y="2462334"/>
            <a:ext cx="2082800" cy="83343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 algn="l" rtl="0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/>
              <a:t>Hb </a:t>
            </a:r>
            <a:r>
              <a:rPr lang="en-US" dirty="0" err="1"/>
              <a:t>Barts</a:t>
            </a:r>
            <a:r>
              <a:rPr lang="en-US" dirty="0"/>
              <a:t>: </a:t>
            </a:r>
            <a:r>
              <a:rPr lang="el-GR" dirty="0"/>
              <a:t>γ4</a:t>
            </a:r>
            <a:endParaRPr lang="en-US" dirty="0"/>
          </a:p>
          <a:p>
            <a:pPr marL="171450" lvl="0" indent="-171450" algn="l" rtl="0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 err="1"/>
              <a:t>HbH</a:t>
            </a:r>
            <a:r>
              <a:rPr lang="en-US" dirty="0"/>
              <a:t>: </a:t>
            </a:r>
            <a:r>
              <a:rPr lang="el-GR" dirty="0"/>
              <a:t>β4</a:t>
            </a:r>
            <a:endParaRPr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58F6EC5C-CE02-4B3B-8416-6D97617B4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2030" y="1384980"/>
            <a:ext cx="5402263" cy="3352819"/>
          </a:xfrm>
          <a:prstGeom prst="rect">
            <a:avLst/>
          </a:prstGeom>
        </p:spPr>
      </p:pic>
      <p:sp>
        <p:nvSpPr>
          <p:cNvPr id="2" name="Υπότιτλος 7">
            <a:extLst>
              <a:ext uri="{FF2B5EF4-FFF2-40B4-BE49-F238E27FC236}">
                <a16:creationId xmlns:a16="http://schemas.microsoft.com/office/drawing/2014/main" id="{16C36EA4-EBEA-C577-2C96-AFC1CCBF9454}"/>
              </a:ext>
            </a:extLst>
          </p:cNvPr>
          <p:cNvSpPr txBox="1">
            <a:spLocks/>
          </p:cNvSpPr>
          <p:nvPr/>
        </p:nvSpPr>
        <p:spPr>
          <a:xfrm>
            <a:off x="990600" y="232200"/>
            <a:ext cx="7543800" cy="61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 algn="l">
              <a:buSzPct val="100000"/>
            </a:pPr>
            <a:r>
              <a:rPr lang="el-G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α-Θαλασσαιμία: εργαστηριακά ευρήματα</a:t>
            </a:r>
          </a:p>
        </p:txBody>
      </p:sp>
    </p:spTree>
    <p:extLst>
      <p:ext uri="{BB962C8B-B14F-4D97-AF65-F5344CB8AC3E}">
        <p14:creationId xmlns:p14="http://schemas.microsoft.com/office/powerpoint/2010/main" val="2073108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4294967295"/>
          </p:nvPr>
        </p:nvSpPr>
        <p:spPr>
          <a:xfrm flipH="1">
            <a:off x="729343" y="1873023"/>
            <a:ext cx="2490788" cy="15716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Αυτοσωμική υπολειπόμενη κληρονομικότητα</a:t>
            </a:r>
            <a:endParaRPr dirty="0"/>
          </a:p>
        </p:txBody>
      </p:sp>
      <p:pic>
        <p:nvPicPr>
          <p:cNvPr id="5" name="Εικόνα 4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AB560449-4E8B-4200-8B41-831DB5B71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125" y="1013885"/>
            <a:ext cx="4457700" cy="3971925"/>
          </a:xfrm>
          <a:prstGeom prst="rect">
            <a:avLst/>
          </a:prstGeom>
        </p:spPr>
      </p:pic>
      <p:sp>
        <p:nvSpPr>
          <p:cNvPr id="2" name="Υπότιτλος 7">
            <a:extLst>
              <a:ext uri="{FF2B5EF4-FFF2-40B4-BE49-F238E27FC236}">
                <a16:creationId xmlns:a16="http://schemas.microsoft.com/office/drawing/2014/main" id="{F1BEAB3A-225A-AD4A-A4DA-63C62460472A}"/>
              </a:ext>
            </a:extLst>
          </p:cNvPr>
          <p:cNvSpPr txBox="1">
            <a:spLocks/>
          </p:cNvSpPr>
          <p:nvPr/>
        </p:nvSpPr>
        <p:spPr>
          <a:xfrm>
            <a:off x="3224667" y="131207"/>
            <a:ext cx="3178630" cy="586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 algn="l">
              <a:buSzPct val="100000"/>
            </a:pPr>
            <a:r>
              <a:rPr lang="el-G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β-Θαλασσαιμία</a:t>
            </a:r>
          </a:p>
        </p:txBody>
      </p:sp>
    </p:spTree>
    <p:extLst>
      <p:ext uri="{BB962C8B-B14F-4D97-AF65-F5344CB8AC3E}">
        <p14:creationId xmlns:p14="http://schemas.microsoft.com/office/powerpoint/2010/main" val="2184027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F4AD29ED-1F22-4573-BF04-627710A27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359" y="101229"/>
            <a:ext cx="8193281" cy="494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30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id="{A6499421-EF52-43B9-AC49-D67733637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544" y="1287568"/>
            <a:ext cx="5551955" cy="3386693"/>
          </a:xfrm>
          <a:prstGeom prst="rect">
            <a:avLst/>
          </a:prstGeom>
        </p:spPr>
      </p:pic>
      <p:sp>
        <p:nvSpPr>
          <p:cNvPr id="2" name="Υπότιτλος 7">
            <a:extLst>
              <a:ext uri="{FF2B5EF4-FFF2-40B4-BE49-F238E27FC236}">
                <a16:creationId xmlns:a16="http://schemas.microsoft.com/office/drawing/2014/main" id="{688836DB-D22C-1690-DDB5-8BE4C4956518}"/>
              </a:ext>
            </a:extLst>
          </p:cNvPr>
          <p:cNvSpPr txBox="1">
            <a:spLocks/>
          </p:cNvSpPr>
          <p:nvPr/>
        </p:nvSpPr>
        <p:spPr>
          <a:xfrm>
            <a:off x="895621" y="316253"/>
            <a:ext cx="7543800" cy="61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 algn="l">
              <a:buSzPct val="100000"/>
            </a:pPr>
            <a:r>
              <a:rPr lang="el-G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β-Θαλασσαιμία: εργαστηριακά ευρήματα</a:t>
            </a:r>
          </a:p>
        </p:txBody>
      </p:sp>
    </p:spTree>
    <p:extLst>
      <p:ext uri="{BB962C8B-B14F-4D97-AF65-F5344CB8AC3E}">
        <p14:creationId xmlns:p14="http://schemas.microsoft.com/office/powerpoint/2010/main" val="2349499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id="{0958CFBE-D7FA-48F9-BD5B-889D69921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086" y="1151491"/>
            <a:ext cx="4792063" cy="3594047"/>
          </a:xfrm>
          <a:prstGeom prst="rect">
            <a:avLst/>
          </a:prstGeom>
        </p:spPr>
      </p:pic>
      <p:sp>
        <p:nvSpPr>
          <p:cNvPr id="2" name="Υπότιτλος 7">
            <a:extLst>
              <a:ext uri="{FF2B5EF4-FFF2-40B4-BE49-F238E27FC236}">
                <a16:creationId xmlns:a16="http://schemas.microsoft.com/office/drawing/2014/main" id="{009B0834-87CB-8FFD-A62E-1425439FBA7E}"/>
              </a:ext>
            </a:extLst>
          </p:cNvPr>
          <p:cNvSpPr txBox="1">
            <a:spLocks/>
          </p:cNvSpPr>
          <p:nvPr/>
        </p:nvSpPr>
        <p:spPr>
          <a:xfrm>
            <a:off x="895621" y="316253"/>
            <a:ext cx="7543800" cy="61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 algn="l">
              <a:buSzPct val="100000"/>
            </a:pPr>
            <a:r>
              <a:rPr lang="el-G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Θαλασσαιμίες: αιματολογικές παράμετροι</a:t>
            </a:r>
          </a:p>
        </p:txBody>
      </p:sp>
    </p:spTree>
    <p:extLst>
      <p:ext uri="{BB962C8B-B14F-4D97-AF65-F5344CB8AC3E}">
        <p14:creationId xmlns:p14="http://schemas.microsoft.com/office/powerpoint/2010/main" val="103845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1C7AAA7E-3380-4790-BB12-672BCC9640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627288"/>
              </p:ext>
            </p:extLst>
          </p:nvPr>
        </p:nvGraphicFramePr>
        <p:xfrm>
          <a:off x="336550" y="1476712"/>
          <a:ext cx="3693341" cy="2846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9752381" imgH="7276190" progId="Photoshop.Image.6">
                  <p:embed/>
                </p:oleObj>
              </mc:Choice>
              <mc:Fallback>
                <p:oleObj name="Image" r:id="rId3" imgW="9752381" imgH="7276190" progId="Photoshop.Image.6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1C7AAA7E-3380-4790-BB12-672BCC9640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8000"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550" y="1476712"/>
                        <a:ext cx="3693341" cy="28469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Εικόνα 3">
            <a:extLst>
              <a:ext uri="{FF2B5EF4-FFF2-40B4-BE49-F238E27FC236}">
                <a16:creationId xmlns:a16="http://schemas.microsoft.com/office/drawing/2014/main" id="{73226B98-0699-42A5-9012-CC41238F2C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3550" y="1476712"/>
            <a:ext cx="4533900" cy="2981325"/>
          </a:xfrm>
          <a:prstGeom prst="rect">
            <a:avLst/>
          </a:prstGeom>
        </p:spPr>
      </p:pic>
      <p:sp>
        <p:nvSpPr>
          <p:cNvPr id="2" name="Υπότιτλος 7">
            <a:extLst>
              <a:ext uri="{FF2B5EF4-FFF2-40B4-BE49-F238E27FC236}">
                <a16:creationId xmlns:a16="http://schemas.microsoft.com/office/drawing/2014/main" id="{8EFBCB8B-A9C1-F896-188A-2C07204FB34B}"/>
              </a:ext>
            </a:extLst>
          </p:cNvPr>
          <p:cNvSpPr txBox="1">
            <a:spLocks/>
          </p:cNvSpPr>
          <p:nvPr/>
        </p:nvSpPr>
        <p:spPr>
          <a:xfrm>
            <a:off x="838201" y="294482"/>
            <a:ext cx="8123735" cy="61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 algn="l">
              <a:buSzPct val="100000"/>
            </a:pPr>
            <a:r>
              <a:rPr lang="el-G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β-Θαλασσαιμία: επιχρίσματα περιφερικού αίματος</a:t>
            </a:r>
          </a:p>
        </p:txBody>
      </p:sp>
    </p:spTree>
    <p:extLst>
      <p:ext uri="{BB962C8B-B14F-4D97-AF65-F5344CB8AC3E}">
        <p14:creationId xmlns:p14="http://schemas.microsoft.com/office/powerpoint/2010/main" val="1371756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D69A1137-B88F-C947-FCB2-39EED8923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3" y="299720"/>
            <a:ext cx="9050013" cy="454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52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4294967295"/>
          </p:nvPr>
        </p:nvSpPr>
        <p:spPr>
          <a:xfrm flipH="1">
            <a:off x="478973" y="1818596"/>
            <a:ext cx="4375150" cy="17113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15000"/>
              </a:lnSpc>
              <a:buNone/>
            </a:pPr>
            <a:r>
              <a:rPr lang="el-GR" dirty="0"/>
              <a:t>Έκπτυξη του μυελού λόγω μη αποδοτικής ερυθροποίησης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→ χαρακτηριστικό μογγολοειδές προσωπείο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" name="Εικόνα 2" descr="Εικόνα που περιέχει γραβάτα, νεαρός, αγόρι, φωτογραφία&#10;&#10;Περιγραφή που δημιουργήθηκε αυτόματα">
            <a:extLst>
              <a:ext uri="{FF2B5EF4-FFF2-40B4-BE49-F238E27FC236}">
                <a16:creationId xmlns:a16="http://schemas.microsoft.com/office/drawing/2014/main" id="{EA731273-E749-410B-84AD-502A079A3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9816" y="460326"/>
            <a:ext cx="3249613" cy="4222847"/>
          </a:xfrm>
          <a:prstGeom prst="rect">
            <a:avLst/>
          </a:prstGeom>
        </p:spPr>
      </p:pic>
      <p:sp>
        <p:nvSpPr>
          <p:cNvPr id="2" name="Υπότιτλος 7">
            <a:extLst>
              <a:ext uri="{FF2B5EF4-FFF2-40B4-BE49-F238E27FC236}">
                <a16:creationId xmlns:a16="http://schemas.microsoft.com/office/drawing/2014/main" id="{90628EAB-D601-E4F6-D8CD-359972574BEC}"/>
              </a:ext>
            </a:extLst>
          </p:cNvPr>
          <p:cNvSpPr txBox="1">
            <a:spLocks/>
          </p:cNvSpPr>
          <p:nvPr/>
        </p:nvSpPr>
        <p:spPr>
          <a:xfrm>
            <a:off x="478973" y="460326"/>
            <a:ext cx="4931227" cy="61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 algn="l">
              <a:buSzPct val="100000"/>
            </a:pPr>
            <a:r>
              <a:rPr lang="el-G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Θαλασσαιμία: οστικές βλάβες</a:t>
            </a:r>
          </a:p>
        </p:txBody>
      </p:sp>
    </p:spTree>
    <p:extLst>
      <p:ext uri="{BB962C8B-B14F-4D97-AF65-F5344CB8AC3E}">
        <p14:creationId xmlns:p14="http://schemas.microsoft.com/office/powerpoint/2010/main" val="1284653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4294967295"/>
          </p:nvPr>
        </p:nvSpPr>
        <p:spPr>
          <a:xfrm flipH="1">
            <a:off x="653143" y="2195706"/>
            <a:ext cx="2754313" cy="175101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Έκπτυξη του μυελού λόγω μη αποδοτικής ερυθροποίησης</a:t>
            </a:r>
            <a:endParaRPr dirty="0"/>
          </a:p>
        </p:txBody>
      </p:sp>
      <p:pic>
        <p:nvPicPr>
          <p:cNvPr id="4" name="Εικόνα 3" descr="Εικόνα που περιέχει αστέρι&#10;&#10;Περιγραφή που δημιουργήθηκε αυτόματα">
            <a:extLst>
              <a:ext uri="{FF2B5EF4-FFF2-40B4-BE49-F238E27FC236}">
                <a16:creationId xmlns:a16="http://schemas.microsoft.com/office/drawing/2014/main" id="{847CCC41-27EA-4482-85A0-119EC8AC4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944" y="1263650"/>
            <a:ext cx="4302000" cy="3615126"/>
          </a:xfrm>
          <a:prstGeom prst="rect">
            <a:avLst/>
          </a:prstGeom>
        </p:spPr>
      </p:pic>
      <p:sp>
        <p:nvSpPr>
          <p:cNvPr id="2" name="Υπότιτλος 7">
            <a:extLst>
              <a:ext uri="{FF2B5EF4-FFF2-40B4-BE49-F238E27FC236}">
                <a16:creationId xmlns:a16="http://schemas.microsoft.com/office/drawing/2014/main" id="{FB976B7B-E1FC-2D73-CE62-9934DBA6E3C3}"/>
              </a:ext>
            </a:extLst>
          </p:cNvPr>
          <p:cNvSpPr txBox="1">
            <a:spLocks/>
          </p:cNvSpPr>
          <p:nvPr/>
        </p:nvSpPr>
        <p:spPr>
          <a:xfrm>
            <a:off x="762001" y="384126"/>
            <a:ext cx="4931227" cy="61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 algn="l">
              <a:buSzPct val="100000"/>
            </a:pPr>
            <a:r>
              <a:rPr lang="el-G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Θαλασσαιμία: οστικές βλάβες</a:t>
            </a:r>
          </a:p>
        </p:txBody>
      </p:sp>
    </p:spTree>
    <p:extLst>
      <p:ext uri="{BB962C8B-B14F-4D97-AF65-F5344CB8AC3E}">
        <p14:creationId xmlns:p14="http://schemas.microsoft.com/office/powerpoint/2010/main" val="1383333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φύση, καπνός, αναζήτηση, καταρράκ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0FAEEC8D-4964-461B-A850-0F40195FE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888" y="1214374"/>
            <a:ext cx="2877312" cy="3515952"/>
          </a:xfrm>
          <a:prstGeom prst="rect">
            <a:avLst/>
          </a:prstGeom>
        </p:spPr>
      </p:pic>
      <p:pic>
        <p:nvPicPr>
          <p:cNvPr id="7" name="Εικόνα 6" descr="Εικόνα που περιέχει μαύρο, παίκτης, άνδρας, μπάλα&#10;&#10;Περιγραφή που δημιουργήθηκε αυτόματα">
            <a:extLst>
              <a:ext uri="{FF2B5EF4-FFF2-40B4-BE49-F238E27FC236}">
                <a16:creationId xmlns:a16="http://schemas.microsoft.com/office/drawing/2014/main" id="{01D2FC45-68B1-4B36-9A44-4ABFFC2BA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73639"/>
            <a:ext cx="4302000" cy="2461887"/>
          </a:xfrm>
          <a:prstGeom prst="rect">
            <a:avLst/>
          </a:prstGeom>
        </p:spPr>
      </p:pic>
      <p:sp>
        <p:nvSpPr>
          <p:cNvPr id="2" name="Υπότιτλος 7">
            <a:extLst>
              <a:ext uri="{FF2B5EF4-FFF2-40B4-BE49-F238E27FC236}">
                <a16:creationId xmlns:a16="http://schemas.microsoft.com/office/drawing/2014/main" id="{658BDA4A-A395-F1F0-F99D-BC2E772B0248}"/>
              </a:ext>
            </a:extLst>
          </p:cNvPr>
          <p:cNvSpPr txBox="1">
            <a:spLocks/>
          </p:cNvSpPr>
          <p:nvPr/>
        </p:nvSpPr>
        <p:spPr>
          <a:xfrm>
            <a:off x="696687" y="445348"/>
            <a:ext cx="7119256" cy="61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 algn="l">
              <a:buSzPct val="100000"/>
            </a:pPr>
            <a:r>
              <a:rPr lang="el-G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Θαλασσαιμία: </a:t>
            </a:r>
            <a:r>
              <a:rPr lang="el-GR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εξωμυελική</a:t>
            </a:r>
            <a:r>
              <a:rPr lang="el-G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αιμοποίηση</a:t>
            </a:r>
          </a:p>
        </p:txBody>
      </p:sp>
    </p:spTree>
    <p:extLst>
      <p:ext uri="{BB962C8B-B14F-4D97-AF65-F5344CB8AC3E}">
        <p14:creationId xmlns:p14="http://schemas.microsoft.com/office/powerpoint/2010/main" val="1254181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104CB6BE-D624-454A-8B7C-75990FE4E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154" y="1386523"/>
            <a:ext cx="7693356" cy="3214823"/>
          </a:xfrm>
          <a:prstGeom prst="rect">
            <a:avLst/>
          </a:prstGeom>
        </p:spPr>
      </p:pic>
      <p:sp>
        <p:nvSpPr>
          <p:cNvPr id="3" name="Υπότιτλος 7">
            <a:extLst>
              <a:ext uri="{FF2B5EF4-FFF2-40B4-BE49-F238E27FC236}">
                <a16:creationId xmlns:a16="http://schemas.microsoft.com/office/drawing/2014/main" id="{07D4065E-5DDE-BEFA-24C5-203BC3B2EADA}"/>
              </a:ext>
            </a:extLst>
          </p:cNvPr>
          <p:cNvSpPr txBox="1">
            <a:spLocks/>
          </p:cNvSpPr>
          <p:nvPr/>
        </p:nvSpPr>
        <p:spPr>
          <a:xfrm>
            <a:off x="1038154" y="117128"/>
            <a:ext cx="7119256" cy="850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>
              <a:buSzPct val="100000"/>
            </a:pPr>
            <a:r>
              <a:rPr lang="el-G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Δρεπανοκυτταρική νόσος (Αιμοσφαιρινοπάθεια </a:t>
            </a:r>
            <a:r>
              <a:rPr lang="fr-F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l-GR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8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id="{8073AC39-0025-47BE-81E4-AFC778787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636" y="1411388"/>
            <a:ext cx="6562701" cy="3288317"/>
          </a:xfrm>
          <a:prstGeom prst="rect">
            <a:avLst/>
          </a:prstGeom>
        </p:spPr>
      </p:pic>
      <p:sp>
        <p:nvSpPr>
          <p:cNvPr id="2" name="Υπότιτλος 7">
            <a:extLst>
              <a:ext uri="{FF2B5EF4-FFF2-40B4-BE49-F238E27FC236}">
                <a16:creationId xmlns:a16="http://schemas.microsoft.com/office/drawing/2014/main" id="{B8C8426E-147A-CD7A-AB7C-58ED5332BC85}"/>
              </a:ext>
            </a:extLst>
          </p:cNvPr>
          <p:cNvSpPr txBox="1">
            <a:spLocks/>
          </p:cNvSpPr>
          <p:nvPr/>
        </p:nvSpPr>
        <p:spPr>
          <a:xfrm>
            <a:off x="1012372" y="443795"/>
            <a:ext cx="7119256" cy="63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>
              <a:buSzPct val="100000"/>
            </a:pPr>
            <a:r>
              <a:rPr lang="el-G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Δρεπανοκυτταρική νόσος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l-G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Μοριακή βλάβη</a:t>
            </a:r>
          </a:p>
        </p:txBody>
      </p:sp>
    </p:spTree>
    <p:extLst>
      <p:ext uri="{BB962C8B-B14F-4D97-AF65-F5344CB8AC3E}">
        <p14:creationId xmlns:p14="http://schemas.microsoft.com/office/powerpoint/2010/main" val="37466511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4294967295"/>
          </p:nvPr>
        </p:nvSpPr>
        <p:spPr>
          <a:xfrm flipH="1">
            <a:off x="883920" y="2571750"/>
            <a:ext cx="2397125" cy="10810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err="1"/>
              <a:t>Αυτοσωμικός</a:t>
            </a:r>
            <a:r>
              <a:rPr lang="el-GR" dirty="0"/>
              <a:t> </a:t>
            </a:r>
            <a:r>
              <a:rPr lang="el-GR" dirty="0" err="1"/>
              <a:t>συνεπικρατής</a:t>
            </a:r>
            <a:r>
              <a:rPr lang="el-GR" dirty="0"/>
              <a:t> τύπος κληρονομικότητας</a:t>
            </a: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" name="Εικόνα 2" descr="Εικόνα που περιέχει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4B38C9E6-7644-4C9D-869B-0EB0A3A2C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873" y="1426538"/>
            <a:ext cx="4736668" cy="3264794"/>
          </a:xfrm>
          <a:prstGeom prst="rect">
            <a:avLst/>
          </a:prstGeom>
        </p:spPr>
      </p:pic>
      <p:sp>
        <p:nvSpPr>
          <p:cNvPr id="2" name="Υπότιτλος 7">
            <a:extLst>
              <a:ext uri="{FF2B5EF4-FFF2-40B4-BE49-F238E27FC236}">
                <a16:creationId xmlns:a16="http://schemas.microsoft.com/office/drawing/2014/main" id="{152B20DF-F0C7-1F1E-9D64-20AD5E1873AE}"/>
              </a:ext>
            </a:extLst>
          </p:cNvPr>
          <p:cNvSpPr txBox="1">
            <a:spLocks/>
          </p:cNvSpPr>
          <p:nvPr/>
        </p:nvSpPr>
        <p:spPr>
          <a:xfrm>
            <a:off x="1012372" y="443795"/>
            <a:ext cx="7119256" cy="63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>
              <a:buSzPct val="100000"/>
            </a:pPr>
            <a:r>
              <a:rPr lang="el-G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Δρεπανοκυτταρική νόσος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l-G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Κληρονομικότητα</a:t>
            </a:r>
          </a:p>
        </p:txBody>
      </p:sp>
    </p:spTree>
    <p:extLst>
      <p:ext uri="{BB962C8B-B14F-4D97-AF65-F5344CB8AC3E}">
        <p14:creationId xmlns:p14="http://schemas.microsoft.com/office/powerpoint/2010/main" val="2072706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7260E336-F5B0-4A5D-A714-C119EEFD99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458" b="8943"/>
          <a:stretch/>
        </p:blipFill>
        <p:spPr>
          <a:xfrm>
            <a:off x="1233266" y="882505"/>
            <a:ext cx="6677468" cy="3886201"/>
          </a:xfrm>
          <a:prstGeom prst="rect">
            <a:avLst/>
          </a:prstGeom>
        </p:spPr>
      </p:pic>
      <p:sp>
        <p:nvSpPr>
          <p:cNvPr id="2" name="Υπότιτλος 7">
            <a:extLst>
              <a:ext uri="{FF2B5EF4-FFF2-40B4-BE49-F238E27FC236}">
                <a16:creationId xmlns:a16="http://schemas.microsoft.com/office/drawing/2014/main" id="{15D63C4C-9C9F-9133-5E28-22CAF935E0CA}"/>
              </a:ext>
            </a:extLst>
          </p:cNvPr>
          <p:cNvSpPr txBox="1">
            <a:spLocks/>
          </p:cNvSpPr>
          <p:nvPr/>
        </p:nvSpPr>
        <p:spPr>
          <a:xfrm>
            <a:off x="913312" y="374794"/>
            <a:ext cx="7119256" cy="63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>
              <a:buSzPct val="100000"/>
            </a:pPr>
            <a:r>
              <a:rPr lang="el-G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Δρεπανοκυτταρική νόσος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l-G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Παθοφυσιολογία</a:t>
            </a:r>
          </a:p>
        </p:txBody>
      </p:sp>
    </p:spTree>
    <p:extLst>
      <p:ext uri="{BB962C8B-B14F-4D97-AF65-F5344CB8AC3E}">
        <p14:creationId xmlns:p14="http://schemas.microsoft.com/office/powerpoint/2010/main" val="36009641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4294967295"/>
          </p:nvPr>
        </p:nvSpPr>
        <p:spPr>
          <a:xfrm flipH="1">
            <a:off x="60960" y="1051479"/>
            <a:ext cx="4165600" cy="183673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↓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Hb (5-9g/dl)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MCV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φυσιολογικό (εκτός αν συνυπάρχει θαλασσαιμία)</a:t>
            </a:r>
          </a:p>
          <a:p>
            <a:pPr marL="17145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↑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ΔΕΚ (5-15%)</a:t>
            </a:r>
          </a:p>
          <a:p>
            <a:pPr marL="171450" lvl="0" indent="-171450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↑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WBC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στα ανώτερα φυσιολογικά όρια (12.000-20.000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l)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πολυμορφοπυρηνικός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τύπος</a:t>
            </a:r>
          </a:p>
          <a:p>
            <a:pPr marL="171450" lvl="0" indent="-171450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PLTs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φυσιολογικά ή 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↑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136;p28">
            <a:extLst>
              <a:ext uri="{FF2B5EF4-FFF2-40B4-BE49-F238E27FC236}">
                <a16:creationId xmlns:a16="http://schemas.microsoft.com/office/drawing/2014/main" id="{EEE2F3AB-CD14-49EA-836A-8DE338D20C07}"/>
              </a:ext>
            </a:extLst>
          </p:cNvPr>
          <p:cNvSpPr txBox="1">
            <a:spLocks/>
          </p:cNvSpPr>
          <p:nvPr/>
        </p:nvSpPr>
        <p:spPr>
          <a:xfrm flipH="1">
            <a:off x="190972" y="3306208"/>
            <a:ext cx="2744688" cy="15536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indent="0" algn="l">
              <a:lnSpc>
                <a:spcPct val="115000"/>
              </a:lnSpc>
              <a:buNone/>
            </a:pP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Ηλεκτροφόρηση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αιμοσφαιρίνης:</a:t>
            </a:r>
          </a:p>
          <a:p>
            <a:pPr marL="171450" indent="-171450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Ομόζυγη δρεπανοκυτταρική νόσος → Μόνο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HbS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Καθόλου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HbA</a:t>
            </a:r>
          </a:p>
          <a:p>
            <a:pPr marL="171450" indent="-171450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Στίγμα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δερπανοκυτταρικής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νόσου →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HbA:HbS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=60:40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D417D2-F074-44E5-97CF-5C89A3C69BCC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899" y="820183"/>
            <a:ext cx="3263901" cy="206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Εικόνα 2" descr="Εικόνα που περιέχει ύφασμα&#10;&#10;Περιγραφή που δημιουργήθηκε αυτόματα">
            <a:extLst>
              <a:ext uri="{FF2B5EF4-FFF2-40B4-BE49-F238E27FC236}">
                <a16:creationId xmlns:a16="http://schemas.microsoft.com/office/drawing/2014/main" id="{5E9509D8-C255-49AA-8E8D-7D726CD6D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4456" y="2667000"/>
            <a:ext cx="2744688" cy="2192892"/>
          </a:xfrm>
          <a:prstGeom prst="rect">
            <a:avLst/>
          </a:prstGeom>
        </p:spPr>
      </p:pic>
      <p:sp>
        <p:nvSpPr>
          <p:cNvPr id="7" name="Google Shape;136;p28">
            <a:extLst>
              <a:ext uri="{FF2B5EF4-FFF2-40B4-BE49-F238E27FC236}">
                <a16:creationId xmlns:a16="http://schemas.microsoft.com/office/drawing/2014/main" id="{7B01D631-4EF3-474C-BFCE-8C8146C04368}"/>
              </a:ext>
            </a:extLst>
          </p:cNvPr>
          <p:cNvSpPr txBox="1">
            <a:spLocks/>
          </p:cNvSpPr>
          <p:nvPr/>
        </p:nvSpPr>
        <p:spPr>
          <a:xfrm flipH="1">
            <a:off x="3141761" y="3307688"/>
            <a:ext cx="2744688" cy="15536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indent="0" algn="l">
              <a:lnSpc>
                <a:spcPct val="115000"/>
              </a:lnSpc>
              <a:buNone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Επίχρισμα περιφερικού αίματος</a:t>
            </a:r>
          </a:p>
          <a:p>
            <a:pPr marL="171450" indent="-171450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Δρεπανοκύτταρα</a:t>
            </a:r>
          </a:p>
          <a:p>
            <a:pPr marL="171450" indent="-171450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Στοχοκύτταρα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Ποικιλοκυττάρωση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Εμπύρηνα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ερυθρά αιμοσφαίρια</a:t>
            </a:r>
          </a:p>
          <a:p>
            <a:pPr marL="171450" indent="-171450" algn="l">
              <a:lnSpc>
                <a:spcPct val="115000"/>
              </a:lnSpc>
              <a:buFont typeface="Wingdings" panose="05000000000000000000" pitchFamily="2" charset="2"/>
              <a:buChar char="ü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Σωμάτια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Howell-Jolly</a:t>
            </a:r>
          </a:p>
        </p:txBody>
      </p:sp>
      <p:sp>
        <p:nvSpPr>
          <p:cNvPr id="6" name="Υπότιτλος 7">
            <a:extLst>
              <a:ext uri="{FF2B5EF4-FFF2-40B4-BE49-F238E27FC236}">
                <a16:creationId xmlns:a16="http://schemas.microsoft.com/office/drawing/2014/main" id="{9B86C685-7211-A887-E388-B5911D59227F}"/>
              </a:ext>
            </a:extLst>
          </p:cNvPr>
          <p:cNvSpPr txBox="1">
            <a:spLocks/>
          </p:cNvSpPr>
          <p:nvPr/>
        </p:nvSpPr>
        <p:spPr>
          <a:xfrm>
            <a:off x="882832" y="171000"/>
            <a:ext cx="7119256" cy="63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>
              <a:buSzPct val="100000"/>
            </a:pP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Δρεπανοκυτταρική νόσος</a:t>
            </a:r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l-G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Εργαστηριακά Ευρήματα</a:t>
            </a:r>
          </a:p>
        </p:txBody>
      </p:sp>
    </p:spTree>
    <p:extLst>
      <p:ext uri="{BB962C8B-B14F-4D97-AF65-F5344CB8AC3E}">
        <p14:creationId xmlns:p14="http://schemas.microsoft.com/office/powerpoint/2010/main" val="21929215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336177" y="289320"/>
            <a:ext cx="4457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wrap="square" lIns="68580" tIns="34290" rIns="68580" bIns="3429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l-GR" sz="2700" dirty="0" err="1"/>
              <a:t>Ηλεκτροφόρηση</a:t>
            </a:r>
            <a:r>
              <a:rPr lang="el-GR" sz="2700" dirty="0"/>
              <a:t> Αιμοσφαιρίνης</a:t>
            </a:r>
            <a:endParaRPr lang="en-US" sz="2700" dirty="0"/>
          </a:p>
        </p:txBody>
      </p:sp>
      <p:pic>
        <p:nvPicPr>
          <p:cNvPr id="45068" name="Picture 12" descr="hemoglobinelectrophoresi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916" y="1085850"/>
            <a:ext cx="4627959" cy="343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069" name="Group 13"/>
          <p:cNvGrpSpPr>
            <a:grpSpLocks/>
          </p:cNvGrpSpPr>
          <p:nvPr/>
        </p:nvGrpSpPr>
        <p:grpSpPr bwMode="auto">
          <a:xfrm>
            <a:off x="3819526" y="1543050"/>
            <a:ext cx="1193006" cy="914400"/>
            <a:chOff x="2208" y="1296"/>
            <a:chExt cx="1002" cy="768"/>
          </a:xfrm>
        </p:grpSpPr>
        <p:sp>
          <p:nvSpPr>
            <p:cNvPr id="45070" name="Text Box 14"/>
            <p:cNvSpPr txBox="1">
              <a:spLocks noChangeArrowheads="1"/>
            </p:cNvSpPr>
            <p:nvPr/>
          </p:nvSpPr>
          <p:spPr bwMode="auto">
            <a:xfrm>
              <a:off x="2208" y="1296"/>
              <a:ext cx="1002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kumimoji="1" lang="en-US" sz="1200"/>
                <a:t>Homozygous HbS</a:t>
              </a:r>
            </a:p>
          </p:txBody>
        </p:sp>
        <p:sp>
          <p:nvSpPr>
            <p:cNvPr id="45071" name="Line 15"/>
            <p:cNvSpPr>
              <a:spLocks noChangeShapeType="1"/>
            </p:cNvSpPr>
            <p:nvPr/>
          </p:nvSpPr>
          <p:spPr bwMode="auto">
            <a:xfrm>
              <a:off x="2709" y="1632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50"/>
            </a:p>
          </p:txBody>
        </p:sp>
      </p:grpSp>
      <p:grpSp>
        <p:nvGrpSpPr>
          <p:cNvPr id="45072" name="Group 16"/>
          <p:cNvGrpSpPr>
            <a:grpSpLocks/>
          </p:cNvGrpSpPr>
          <p:nvPr/>
        </p:nvGrpSpPr>
        <p:grpSpPr bwMode="auto">
          <a:xfrm>
            <a:off x="3562350" y="2505077"/>
            <a:ext cx="857250" cy="1262063"/>
            <a:chOff x="2016" y="2112"/>
            <a:chExt cx="720" cy="1060"/>
          </a:xfrm>
        </p:grpSpPr>
        <p:sp>
          <p:nvSpPr>
            <p:cNvPr id="45073" name="Text Box 17"/>
            <p:cNvSpPr txBox="1">
              <a:spLocks noChangeArrowheads="1"/>
            </p:cNvSpPr>
            <p:nvPr/>
          </p:nvSpPr>
          <p:spPr bwMode="auto">
            <a:xfrm>
              <a:off x="2016" y="2784"/>
              <a:ext cx="720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kumimoji="1" lang="en-US" sz="1200"/>
                <a:t>Normal neonate</a:t>
              </a:r>
            </a:p>
          </p:txBody>
        </p:sp>
        <p:sp>
          <p:nvSpPr>
            <p:cNvPr id="45074" name="Line 18"/>
            <p:cNvSpPr>
              <a:spLocks noChangeShapeType="1"/>
            </p:cNvSpPr>
            <p:nvPr/>
          </p:nvSpPr>
          <p:spPr bwMode="auto">
            <a:xfrm flipV="1">
              <a:off x="2376" y="2112"/>
              <a:ext cx="0" cy="6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50"/>
            </a:p>
          </p:txBody>
        </p:sp>
      </p:grpSp>
      <p:grpSp>
        <p:nvGrpSpPr>
          <p:cNvPr id="45075" name="Group 19"/>
          <p:cNvGrpSpPr>
            <a:grpSpLocks/>
          </p:cNvGrpSpPr>
          <p:nvPr/>
        </p:nvGrpSpPr>
        <p:grpSpPr bwMode="auto">
          <a:xfrm>
            <a:off x="3219450" y="2181227"/>
            <a:ext cx="742950" cy="976313"/>
            <a:chOff x="1728" y="1824"/>
            <a:chExt cx="624" cy="820"/>
          </a:xfrm>
        </p:grpSpPr>
        <p:sp>
          <p:nvSpPr>
            <p:cNvPr id="45076" name="Text Box 20"/>
            <p:cNvSpPr txBox="1">
              <a:spLocks noChangeArrowheads="1"/>
            </p:cNvSpPr>
            <p:nvPr/>
          </p:nvSpPr>
          <p:spPr bwMode="auto">
            <a:xfrm>
              <a:off x="1728" y="2256"/>
              <a:ext cx="624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kumimoji="1" lang="en-US" sz="1200"/>
                <a:t>Normal adult</a:t>
              </a:r>
            </a:p>
          </p:txBody>
        </p:sp>
        <p:sp>
          <p:nvSpPr>
            <p:cNvPr id="45077" name="Line 21"/>
            <p:cNvSpPr>
              <a:spLocks noChangeShapeType="1"/>
            </p:cNvSpPr>
            <p:nvPr/>
          </p:nvSpPr>
          <p:spPr bwMode="auto">
            <a:xfrm flipV="1">
              <a:off x="2040" y="1824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50"/>
            </a:p>
          </p:txBody>
        </p:sp>
      </p:grpSp>
      <p:grpSp>
        <p:nvGrpSpPr>
          <p:cNvPr id="45078" name="Group 22"/>
          <p:cNvGrpSpPr>
            <a:grpSpLocks/>
          </p:cNvGrpSpPr>
          <p:nvPr/>
        </p:nvGrpSpPr>
        <p:grpSpPr bwMode="auto">
          <a:xfrm>
            <a:off x="5343525" y="3371852"/>
            <a:ext cx="592932" cy="559594"/>
            <a:chOff x="3504" y="2832"/>
            <a:chExt cx="498" cy="470"/>
          </a:xfrm>
        </p:grpSpPr>
        <p:sp>
          <p:nvSpPr>
            <p:cNvPr id="45079" name="Text Box 23"/>
            <p:cNvSpPr txBox="1">
              <a:spLocks noChangeArrowheads="1"/>
            </p:cNvSpPr>
            <p:nvPr/>
          </p:nvSpPr>
          <p:spPr bwMode="auto">
            <a:xfrm>
              <a:off x="3504" y="3069"/>
              <a:ext cx="49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en-US" sz="1200"/>
                <a:t>HbSC</a:t>
              </a:r>
            </a:p>
          </p:txBody>
        </p:sp>
        <p:sp>
          <p:nvSpPr>
            <p:cNvPr id="45080" name="Line 24"/>
            <p:cNvSpPr>
              <a:spLocks noChangeShapeType="1"/>
            </p:cNvSpPr>
            <p:nvPr/>
          </p:nvSpPr>
          <p:spPr bwMode="auto">
            <a:xfrm flipV="1">
              <a:off x="3733" y="283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50"/>
            </a:p>
          </p:txBody>
        </p:sp>
      </p:grpSp>
      <p:grpSp>
        <p:nvGrpSpPr>
          <p:cNvPr id="45081" name="Group 25"/>
          <p:cNvGrpSpPr>
            <a:grpSpLocks/>
          </p:cNvGrpSpPr>
          <p:nvPr/>
        </p:nvGrpSpPr>
        <p:grpSpPr bwMode="auto">
          <a:xfrm>
            <a:off x="5038725" y="1543050"/>
            <a:ext cx="1143000" cy="857250"/>
            <a:chOff x="3264" y="1296"/>
            <a:chExt cx="960" cy="720"/>
          </a:xfrm>
        </p:grpSpPr>
        <p:sp>
          <p:nvSpPr>
            <p:cNvPr id="45082" name="Text Box 26"/>
            <p:cNvSpPr txBox="1">
              <a:spLocks noChangeArrowheads="1"/>
            </p:cNvSpPr>
            <p:nvPr/>
          </p:nvSpPr>
          <p:spPr bwMode="auto">
            <a:xfrm>
              <a:off x="3264" y="1296"/>
              <a:ext cx="960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kumimoji="1" lang="en-US" sz="1200"/>
                <a:t>Heterozygous HbS</a:t>
              </a:r>
            </a:p>
          </p:txBody>
        </p:sp>
        <p:grpSp>
          <p:nvGrpSpPr>
            <p:cNvPr id="45083" name="Group 27"/>
            <p:cNvGrpSpPr>
              <a:grpSpLocks/>
            </p:cNvGrpSpPr>
            <p:nvPr/>
          </p:nvGrpSpPr>
          <p:grpSpPr bwMode="auto">
            <a:xfrm>
              <a:off x="3456" y="1680"/>
              <a:ext cx="576" cy="336"/>
              <a:chOff x="3456" y="1680"/>
              <a:chExt cx="576" cy="336"/>
            </a:xfrm>
          </p:grpSpPr>
          <p:sp>
            <p:nvSpPr>
              <p:cNvPr id="45084" name="Line 28"/>
              <p:cNvSpPr>
                <a:spLocks noChangeShapeType="1"/>
              </p:cNvSpPr>
              <p:nvPr/>
            </p:nvSpPr>
            <p:spPr bwMode="auto">
              <a:xfrm flipH="1">
                <a:off x="3456" y="1680"/>
                <a:ext cx="288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050"/>
              </a:p>
            </p:txBody>
          </p:sp>
          <p:sp>
            <p:nvSpPr>
              <p:cNvPr id="45085" name="Line 29"/>
              <p:cNvSpPr>
                <a:spLocks noChangeShapeType="1"/>
              </p:cNvSpPr>
              <p:nvPr/>
            </p:nvSpPr>
            <p:spPr bwMode="auto">
              <a:xfrm>
                <a:off x="3744" y="1680"/>
                <a:ext cx="288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050"/>
              </a:p>
            </p:txBody>
          </p:sp>
        </p:grpSp>
      </p:grpSp>
      <p:sp>
        <p:nvSpPr>
          <p:cNvPr id="2" name="Up Arrow 1"/>
          <p:cNvSpPr/>
          <p:nvPr/>
        </p:nvSpPr>
        <p:spPr bwMode="auto">
          <a:xfrm>
            <a:off x="6572249" y="1714500"/>
            <a:ext cx="228600" cy="2171700"/>
          </a:xfrm>
          <a:prstGeom prst="up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Plus 2"/>
          <p:cNvSpPr>
            <a:spLocks noChangeAspect="1"/>
          </p:cNvSpPr>
          <p:nvPr/>
        </p:nvSpPr>
        <p:spPr bwMode="auto">
          <a:xfrm>
            <a:off x="6515101" y="3886201"/>
            <a:ext cx="342899" cy="342899"/>
          </a:xfrm>
          <a:prstGeom prst="mathPlus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Minus 3"/>
          <p:cNvSpPr>
            <a:spLocks noChangeAspect="1"/>
          </p:cNvSpPr>
          <p:nvPr/>
        </p:nvSpPr>
        <p:spPr bwMode="auto">
          <a:xfrm>
            <a:off x="6515101" y="1428751"/>
            <a:ext cx="342899" cy="342899"/>
          </a:xfrm>
          <a:prstGeom prst="mathMinus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18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00850" y="2343150"/>
            <a:ext cx="9715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Relative protein charge</a:t>
            </a:r>
          </a:p>
        </p:txBody>
      </p:sp>
    </p:spTree>
    <p:extLst>
      <p:ext uri="{BB962C8B-B14F-4D97-AF65-F5344CB8AC3E}">
        <p14:creationId xmlns:p14="http://schemas.microsoft.com/office/powerpoint/2010/main" val="103263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40E9493-D6A2-D44F-134E-223887EB2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Ετεροζυγωτία </a:t>
            </a:r>
            <a:r>
              <a:rPr lang="en-US" dirty="0" err="1"/>
              <a:t>HbS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256378-B08C-EFE9-7B7D-E1F6A8702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l-GR" sz="1600" dirty="0"/>
              <a:t>Συνήθως </a:t>
            </a:r>
            <a:r>
              <a:rPr lang="el-GR" sz="1600" dirty="0" err="1"/>
              <a:t>ασυμπτωματική</a:t>
            </a:r>
            <a:endParaRPr lang="el-GR" sz="1600" dirty="0"/>
          </a:p>
          <a:p>
            <a:pPr>
              <a:buFont typeface="Arial" panose="020B0604020202020204" pitchFamily="34" charset="0"/>
              <a:buChar char="•"/>
            </a:pPr>
            <a:endParaRPr lang="el-GR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600" dirty="0"/>
              <a:t>Αυξημένος κίνδυνος για</a:t>
            </a:r>
          </a:p>
          <a:p>
            <a:pPr>
              <a:buFontTx/>
              <a:buChar char="-"/>
            </a:pPr>
            <a:r>
              <a:rPr lang="el-GR" sz="1600" dirty="0"/>
              <a:t>Αιματουρία</a:t>
            </a:r>
          </a:p>
          <a:p>
            <a:pPr>
              <a:buFontTx/>
              <a:buChar char="-"/>
            </a:pPr>
            <a:r>
              <a:rPr lang="el-GR" sz="1600" dirty="0"/>
              <a:t>Νέκρωση νεφρικής θηλής</a:t>
            </a:r>
          </a:p>
          <a:p>
            <a:pPr>
              <a:buFontTx/>
              <a:buChar char="-"/>
            </a:pPr>
            <a:r>
              <a:rPr lang="el-GR" sz="1600" dirty="0" err="1"/>
              <a:t>Πυελονεφρίτιδα</a:t>
            </a:r>
            <a:r>
              <a:rPr lang="el-GR" sz="1600" dirty="0"/>
              <a:t> στην κύηση</a:t>
            </a:r>
          </a:p>
          <a:p>
            <a:pPr>
              <a:buFontTx/>
              <a:buChar char="-"/>
            </a:pPr>
            <a:r>
              <a:rPr lang="el-GR" sz="1600" dirty="0"/>
              <a:t>Σπληνικά </a:t>
            </a:r>
            <a:r>
              <a:rPr lang="el-GR" sz="1600" dirty="0" err="1"/>
              <a:t>έμφρακτα</a:t>
            </a:r>
            <a:r>
              <a:rPr lang="el-GR" sz="1600" dirty="0"/>
              <a:t> σε υψηλό υψόμετρο</a:t>
            </a:r>
          </a:p>
          <a:p>
            <a:pPr>
              <a:buFontTx/>
              <a:buChar char="-"/>
            </a:pPr>
            <a:r>
              <a:rPr lang="el-GR" sz="1600" dirty="0"/>
              <a:t>Χρόνια νεφρική νόσο</a:t>
            </a:r>
          </a:p>
          <a:p>
            <a:pPr>
              <a:buFontTx/>
              <a:buChar char="-"/>
            </a:pPr>
            <a:r>
              <a:rPr lang="el-GR" sz="1600" dirty="0" err="1"/>
              <a:t>Θρομβοεμβολική</a:t>
            </a:r>
            <a:r>
              <a:rPr lang="el-GR" sz="1600" dirty="0"/>
              <a:t> νόσο</a:t>
            </a:r>
          </a:p>
          <a:p>
            <a:pPr>
              <a:buFontTx/>
              <a:buChar char="-"/>
            </a:pPr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EABEBA1-0A0C-0FB0-7435-6112D0634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9190-D71B-4F43-9F05-60A85A611CB8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279253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00C1B4-1D4A-5B29-20DF-3D762B3BF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/>
              <a:t>Ομοζυγωτία </a:t>
            </a:r>
            <a:r>
              <a:rPr lang="fr-FR" sz="2800" dirty="0"/>
              <a:t>HbS </a:t>
            </a:r>
            <a:r>
              <a:rPr lang="en-US" sz="2800" dirty="0"/>
              <a:t>– </a:t>
            </a:r>
            <a:r>
              <a:rPr lang="el-GR" sz="2800" dirty="0"/>
              <a:t>Δρεπανοκυτταρική νόσος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F37B193-CDDC-CDD6-3189-63BDAD92E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52400" indent="0">
              <a:buNone/>
            </a:pPr>
            <a:r>
              <a:rPr lang="el-GR" dirty="0"/>
              <a:t>Κλινικές εκδηλώσεις σχετιζόμενες με</a:t>
            </a:r>
          </a:p>
          <a:p>
            <a:pPr marL="152400" indent="0">
              <a:buNone/>
            </a:pP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b="1" dirty="0"/>
              <a:t>Αιμόλυση</a:t>
            </a:r>
            <a:r>
              <a:rPr lang="el-GR" dirty="0"/>
              <a:t> (</a:t>
            </a:r>
            <a:r>
              <a:rPr lang="el-GR" dirty="0" err="1"/>
              <a:t>εξωαγγεακή</a:t>
            </a:r>
            <a:r>
              <a:rPr lang="el-GR" dirty="0"/>
              <a:t>)</a:t>
            </a:r>
          </a:p>
          <a:p>
            <a:pPr>
              <a:buFontTx/>
              <a:buChar char="-"/>
            </a:pPr>
            <a:r>
              <a:rPr lang="el-GR" dirty="0"/>
              <a:t>Ελάττωση του χρόνου επιβίωσης των ερυθρών σε 10-25 ημέρες</a:t>
            </a:r>
          </a:p>
          <a:p>
            <a:pPr>
              <a:buFontTx/>
              <a:buChar char="-"/>
            </a:pP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b="1" dirty="0"/>
              <a:t>Ενδοθηλιακή βλάβη</a:t>
            </a:r>
          </a:p>
          <a:p>
            <a:pPr>
              <a:buFont typeface="Arial" panose="020B0604020202020204" pitchFamily="34" charset="0"/>
              <a:buChar char="•"/>
            </a:pPr>
            <a:endParaRPr lang="el-GR" b="1" dirty="0"/>
          </a:p>
          <a:p>
            <a:pPr>
              <a:buFont typeface="Arial" panose="020B0604020202020204" pitchFamily="34" charset="0"/>
              <a:buChar char="•"/>
            </a:pPr>
            <a:r>
              <a:rPr lang="el-GR" b="1" dirty="0"/>
              <a:t>Αγγειακά </a:t>
            </a:r>
            <a:r>
              <a:rPr lang="el-GR" b="1" dirty="0" err="1"/>
              <a:t>έμφρακτα</a:t>
            </a:r>
            <a:endParaRPr lang="el-GR" b="1" dirty="0"/>
          </a:p>
          <a:p>
            <a:pPr>
              <a:buFont typeface="Arial" panose="020B0604020202020204" pitchFamily="34" charset="0"/>
              <a:buChar char="•"/>
            </a:pPr>
            <a:endParaRPr lang="el-GR" b="1" dirty="0"/>
          </a:p>
          <a:p>
            <a:pPr marL="152400" indent="0">
              <a:buNone/>
            </a:pPr>
            <a:r>
              <a:rPr lang="el-GR" b="1" dirty="0"/>
              <a:t>*</a:t>
            </a:r>
            <a:r>
              <a:rPr lang="el-GR" dirty="0"/>
              <a:t> Κρίση απλαστικής αναιμίας μπορεί να παρατηρηθεί σε λοίμωξη από </a:t>
            </a:r>
            <a:r>
              <a:rPr lang="el-GR" dirty="0" err="1"/>
              <a:t>παρβοϊό</a:t>
            </a:r>
            <a:r>
              <a:rPr lang="el-GR" dirty="0"/>
              <a:t> Β19</a:t>
            </a:r>
            <a:endParaRPr lang="el-GR" b="1" dirty="0"/>
          </a:p>
          <a:p>
            <a:pPr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9DBBBC5-B686-7A8F-2EA2-F3108C59E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9190-D71B-4F43-9F05-60A85A611CB8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879877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4294967295"/>
          </p:nvPr>
        </p:nvSpPr>
        <p:spPr>
          <a:xfrm flipH="1">
            <a:off x="571499" y="1739900"/>
            <a:ext cx="1997075" cy="8318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Αιμόλυση και </a:t>
            </a:r>
            <a:r>
              <a:rPr lang="el-GR" b="1" dirty="0"/>
              <a:t>ενδοθηλιακή βλάβη</a:t>
            </a:r>
            <a:endParaRPr b="1" dirty="0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FBB3448E-CB55-4293-B02E-B68BD435B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101" y="437609"/>
            <a:ext cx="5679139" cy="385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5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DB717A88-7FF3-4E0F-A10D-362FD9BF1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476" y="0"/>
            <a:ext cx="4634243" cy="5143500"/>
          </a:xfrm>
          <a:prstGeom prst="rect">
            <a:avLst/>
          </a:prstGeom>
        </p:spPr>
      </p:pic>
      <p:sp>
        <p:nvSpPr>
          <p:cNvPr id="3" name="Google Shape;135;p28">
            <a:extLst>
              <a:ext uri="{FF2B5EF4-FFF2-40B4-BE49-F238E27FC236}">
                <a16:creationId xmlns:a16="http://schemas.microsoft.com/office/drawing/2014/main" id="{BE8243F5-D897-35DF-5C11-4749F10AE100}"/>
              </a:ext>
            </a:extLst>
          </p:cNvPr>
          <p:cNvSpPr txBox="1">
            <a:spLocks/>
          </p:cNvSpPr>
          <p:nvPr/>
        </p:nvSpPr>
        <p:spPr>
          <a:xfrm>
            <a:off x="0" y="284163"/>
            <a:ext cx="4302125" cy="630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ExtraBold"/>
              <a:buNone/>
              <a:defRPr sz="3000" b="0" i="0" u="none" strike="noStrike" cap="none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nton"/>
              <a:buNone/>
              <a:defRPr sz="3500" b="0" i="0" u="none" strike="noStrike" cap="none">
                <a:solidFill>
                  <a:schemeClr val="l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 lang="el-GR" sz="2400" dirty="0"/>
          </a:p>
        </p:txBody>
      </p:sp>
      <p:sp>
        <p:nvSpPr>
          <p:cNvPr id="4" name="Υπότιτλος 7">
            <a:extLst>
              <a:ext uri="{FF2B5EF4-FFF2-40B4-BE49-F238E27FC236}">
                <a16:creationId xmlns:a16="http://schemas.microsoft.com/office/drawing/2014/main" id="{2973583F-A391-E29D-FA1C-90A12D8E5275}"/>
              </a:ext>
            </a:extLst>
          </p:cNvPr>
          <p:cNvSpPr txBox="1">
            <a:spLocks/>
          </p:cNvSpPr>
          <p:nvPr/>
        </p:nvSpPr>
        <p:spPr>
          <a:xfrm>
            <a:off x="387532" y="1502554"/>
            <a:ext cx="3357943" cy="1202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ntumruy Pro"/>
              <a:buNone/>
              <a:defRPr sz="28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>
              <a:buSzPct val="100000"/>
            </a:pPr>
            <a:r>
              <a:rPr lang="el-G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Συνήθεις κλινικές επιπλοκές Δρεπανοκυτταρικής Νόσου</a:t>
            </a:r>
          </a:p>
        </p:txBody>
      </p:sp>
    </p:spTree>
    <p:extLst>
      <p:ext uri="{BB962C8B-B14F-4D97-AF65-F5344CB8AC3E}">
        <p14:creationId xmlns:p14="http://schemas.microsoft.com/office/powerpoint/2010/main" val="15877588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subTitle" idx="4294967295"/>
          </p:nvPr>
        </p:nvSpPr>
        <p:spPr>
          <a:xfrm flipH="1">
            <a:off x="861060" y="2023269"/>
            <a:ext cx="2849880" cy="195204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Ο φαύλος κύκλος του </a:t>
            </a:r>
            <a:r>
              <a:rPr lang="el-GR" b="1" dirty="0"/>
              <a:t>οξέος θωρακικού συνδρόμου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l-GR" b="1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/>
              <a:t>Η διάγνωση του οξέος θωρακικού συνδρόμου βασίζεται στην ανάδειξη </a:t>
            </a:r>
            <a:r>
              <a:rPr lang="el-GR" b="1" dirty="0"/>
              <a:t>πνευμονικού διηθήματος </a:t>
            </a:r>
            <a:r>
              <a:rPr lang="el-GR" dirty="0"/>
              <a:t>στον απεικονιστικό έλεγχο σε συνδυασμό με </a:t>
            </a:r>
            <a:r>
              <a:rPr lang="el-GR" b="1" dirty="0"/>
              <a:t>πυρετό, βήχα και θωρακικό πόνο</a:t>
            </a:r>
            <a:r>
              <a:rPr lang="el-GR" dirty="0"/>
              <a:t>.</a:t>
            </a:r>
            <a:endParaRPr b="1" dirty="0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B08AA340-5BC7-4756-8678-9CD79F41D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707" y="196075"/>
            <a:ext cx="4372135" cy="439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9372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50A1092-4CD0-05FD-D1CA-1CD27D503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91" y="900799"/>
            <a:ext cx="8755617" cy="351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903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B7C4D7C-4FBA-B30E-6F01-FCF16316E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Θεραπευτική αντιμετώπιση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3C3095A-5C5B-3EE4-C023-1A65A6FCF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00" y="1351875"/>
            <a:ext cx="7711800" cy="313374"/>
          </a:xfrm>
        </p:spPr>
        <p:txBody>
          <a:bodyPr/>
          <a:lstStyle/>
          <a:p>
            <a:pPr marL="152400" indent="0">
              <a:buNone/>
            </a:pPr>
            <a:r>
              <a:rPr lang="el-GR" sz="1800" b="1" dirty="0"/>
              <a:t>Εμβολιασμοί</a:t>
            </a:r>
          </a:p>
          <a:p>
            <a:pPr marL="152400" indent="0">
              <a:buNone/>
            </a:pPr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8FCEB8D-7441-E895-116F-5ED3C4007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61D5594-BEA8-423E-6AD2-A52320724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088" y="1986525"/>
            <a:ext cx="6916115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4954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EE612E-A397-A1D9-44A1-8026CD8D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Θεραπευτική αντιμετώπιση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DFFC0AA-4FE4-F0C2-6107-C0376E85A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00" y="1351875"/>
            <a:ext cx="7711800" cy="2655130"/>
          </a:xfrm>
        </p:spPr>
        <p:txBody>
          <a:bodyPr/>
          <a:lstStyle/>
          <a:p>
            <a:pPr marL="152400" indent="0">
              <a:buNone/>
            </a:pPr>
            <a:r>
              <a:rPr lang="el-GR" sz="1800" b="1" dirty="0"/>
              <a:t>Μεταγγίσεις</a:t>
            </a:r>
            <a:endParaRPr lang="en-US" sz="1800" b="1" dirty="0"/>
          </a:p>
          <a:p>
            <a:pPr marL="152400" indent="0">
              <a:buNone/>
            </a:pPr>
            <a:endParaRPr lang="en-US" dirty="0"/>
          </a:p>
          <a:p>
            <a:pPr marL="152400" indent="0">
              <a:buNone/>
            </a:pPr>
            <a:r>
              <a:rPr lang="el-GR" dirty="0"/>
              <a:t>Ενδείξεις: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Κρίση εγκλωβισμού στο σπλήνα (</a:t>
            </a:r>
            <a:r>
              <a:rPr lang="en-US" dirty="0"/>
              <a:t>splenic sequestration)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 err="1"/>
              <a:t>Συμπτωματική</a:t>
            </a:r>
            <a:r>
              <a:rPr lang="el-GR" dirty="0"/>
              <a:t> απλαστική κρίση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u="sng" dirty="0"/>
              <a:t>Αγγειακό εγκεφαλικό επεισόδιο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u="sng" dirty="0"/>
              <a:t>Οξέα </a:t>
            </a:r>
            <a:r>
              <a:rPr lang="el-GR" u="sng" dirty="0" err="1"/>
              <a:t>αγγειοαποφρακτικά</a:t>
            </a:r>
            <a:r>
              <a:rPr lang="el-GR" u="sng" dirty="0"/>
              <a:t> </a:t>
            </a:r>
            <a:r>
              <a:rPr lang="el-GR" u="sng" dirty="0" err="1"/>
              <a:t>συμβάματα</a:t>
            </a:r>
            <a:endParaRPr lang="el-GR" u="sng" dirty="0"/>
          </a:p>
          <a:p>
            <a:pPr>
              <a:buFont typeface="Arial" panose="020B0604020202020204" pitchFamily="34" charset="0"/>
              <a:buChar char="•"/>
            </a:pPr>
            <a:r>
              <a:rPr lang="el-GR" u="sng" dirty="0"/>
              <a:t>Οξύ θωρακικό σύνδρομο με συνοδό </a:t>
            </a:r>
            <a:r>
              <a:rPr lang="el-GR" u="sng" dirty="0" err="1"/>
              <a:t>υποξυγοναιμία</a:t>
            </a:r>
            <a:endParaRPr lang="el-GR" u="sng" dirty="0"/>
          </a:p>
          <a:p>
            <a:pPr>
              <a:buFont typeface="Arial" panose="020B0604020202020204" pitchFamily="34" charset="0"/>
              <a:buChar char="•"/>
            </a:pP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Πρόληψη υποτροπιαζόντων αγγειακών εγκεφαλικών επεισοδίων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3">
                    <a:lumMod val="50000"/>
                  </a:schemeClr>
                </a:solidFill>
              </a:rPr>
              <a:t>Σοβαρή πνευμονική υπέρταση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3">
                    <a:lumMod val="50000"/>
                  </a:schemeClr>
                </a:solidFill>
              </a:rPr>
              <a:t>Έλκη κάτω άκρων δυσχερώς αντιμετωπίσιμα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3">
                    <a:lumMod val="50000"/>
                  </a:schemeClr>
                </a:solidFill>
              </a:rPr>
              <a:t>Πρόληψη υποτροπιαζόντων επεισοδίων πριαπισμού</a:t>
            </a:r>
          </a:p>
          <a:p>
            <a:pPr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E35F240-0002-7E59-05F8-2375C977C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9190-D71B-4F43-9F05-60A85A611CB8}" type="slidenum">
              <a:rPr lang="el-GR" smtClean="0"/>
              <a:t>35</a:t>
            </a:fld>
            <a:endParaRPr lang="el-GR"/>
          </a:p>
        </p:txBody>
      </p:sp>
      <p:sp>
        <p:nvSpPr>
          <p:cNvPr id="6" name="Θέση περιεχομένου 2">
            <a:extLst>
              <a:ext uri="{FF2B5EF4-FFF2-40B4-BE49-F238E27FC236}">
                <a16:creationId xmlns:a16="http://schemas.microsoft.com/office/drawing/2014/main" id="{9B75C334-FC82-7769-83BC-6AD5D026E7F4}"/>
              </a:ext>
            </a:extLst>
          </p:cNvPr>
          <p:cNvSpPr txBox="1">
            <a:spLocks/>
          </p:cNvSpPr>
          <p:nvPr/>
        </p:nvSpPr>
        <p:spPr>
          <a:xfrm>
            <a:off x="5294436" y="2504843"/>
            <a:ext cx="3046676" cy="548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●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○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■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●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○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■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●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○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■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>
              <a:buFont typeface="Kantumruy Pro"/>
              <a:buNone/>
            </a:pPr>
            <a:r>
              <a:rPr lang="el-GR" b="1" dirty="0"/>
              <a:t>Αφαιμαξομετάγγιση </a:t>
            </a:r>
            <a:r>
              <a:rPr lang="el-GR" dirty="0"/>
              <a:t>με στόχο </a:t>
            </a:r>
          </a:p>
          <a:p>
            <a:pPr marL="152400" indent="0">
              <a:buFont typeface="Kantumruy Pro"/>
              <a:buNone/>
            </a:pPr>
            <a:r>
              <a:rPr lang="fr-FR" dirty="0"/>
              <a:t>HbS</a:t>
            </a:r>
            <a:r>
              <a:rPr lang="en-US" dirty="0"/>
              <a:t>&lt;30% </a:t>
            </a:r>
            <a:r>
              <a:rPr lang="el-GR" dirty="0"/>
              <a:t>και </a:t>
            </a:r>
            <a:r>
              <a:rPr lang="fr-FR" dirty="0" err="1"/>
              <a:t>Hb</a:t>
            </a:r>
            <a:r>
              <a:rPr lang="fr-FR" dirty="0"/>
              <a:t> </a:t>
            </a:r>
            <a:r>
              <a:rPr lang="en-US" dirty="0"/>
              <a:t>9-10 g/dl</a:t>
            </a:r>
          </a:p>
        </p:txBody>
      </p:sp>
      <p:sp>
        <p:nvSpPr>
          <p:cNvPr id="7" name="Δεξί άγκιστρο 6">
            <a:extLst>
              <a:ext uri="{FF2B5EF4-FFF2-40B4-BE49-F238E27FC236}">
                <a16:creationId xmlns:a16="http://schemas.microsoft.com/office/drawing/2014/main" id="{55A6083E-5117-7760-4CE3-D39D1EB5278A}"/>
              </a:ext>
            </a:extLst>
          </p:cNvPr>
          <p:cNvSpPr/>
          <p:nvPr/>
        </p:nvSpPr>
        <p:spPr>
          <a:xfrm>
            <a:off x="4884234" y="2504843"/>
            <a:ext cx="200722" cy="58776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Θέση περιεχομένου 2">
            <a:extLst>
              <a:ext uri="{FF2B5EF4-FFF2-40B4-BE49-F238E27FC236}">
                <a16:creationId xmlns:a16="http://schemas.microsoft.com/office/drawing/2014/main" id="{EAF1BF22-7E06-F472-1944-EEAD9E29E148}"/>
              </a:ext>
            </a:extLst>
          </p:cNvPr>
          <p:cNvSpPr txBox="1">
            <a:spLocks/>
          </p:cNvSpPr>
          <p:nvPr/>
        </p:nvSpPr>
        <p:spPr>
          <a:xfrm>
            <a:off x="5781372" y="3657811"/>
            <a:ext cx="3124735" cy="548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●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○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■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●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○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■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●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○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Kantumruy Pro"/>
              <a:buChar char="■"/>
              <a:defRPr sz="1200" b="0" i="0" u="none" strike="noStrike" cap="none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pPr marL="152400" indent="0">
              <a:buFont typeface="Kantumruy Pro"/>
              <a:buNone/>
            </a:pPr>
            <a:r>
              <a:rPr lang="el-GR" dirty="0"/>
              <a:t>Σε περίπτωση χρόνιων μεταγγίσεων </a:t>
            </a:r>
            <a:endParaRPr lang="en-US" dirty="0"/>
          </a:p>
          <a:p>
            <a:pPr marL="152400" indent="0">
              <a:buFont typeface="Kantumruy Pro"/>
              <a:buNone/>
            </a:pPr>
            <a:r>
              <a:rPr lang="el-GR" dirty="0"/>
              <a:t>στόχος </a:t>
            </a:r>
            <a:r>
              <a:rPr lang="fr-FR" dirty="0"/>
              <a:t>HbS </a:t>
            </a:r>
            <a:r>
              <a:rPr lang="en-US" dirty="0"/>
              <a:t>30-50% </a:t>
            </a:r>
            <a:r>
              <a:rPr lang="el-GR" dirty="0"/>
              <a:t>και </a:t>
            </a:r>
            <a:r>
              <a:rPr lang="fr-FR" dirty="0" err="1"/>
              <a:t>Hb</a:t>
            </a:r>
            <a:r>
              <a:rPr lang="fr-FR" dirty="0"/>
              <a:t> </a:t>
            </a:r>
            <a:r>
              <a:rPr lang="en-US" dirty="0"/>
              <a:t>9-10 g/dl</a:t>
            </a:r>
          </a:p>
        </p:txBody>
      </p:sp>
    </p:spTree>
    <p:extLst>
      <p:ext uri="{BB962C8B-B14F-4D97-AF65-F5344CB8AC3E}">
        <p14:creationId xmlns:p14="http://schemas.microsoft.com/office/powerpoint/2010/main" val="8485877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EDD2DEA-B2E0-7531-9279-729C0F8FB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Θεραπευτική αντιμετώπιση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F6D64A4-8C83-EAF9-F00C-89BF1B648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450" y="1195758"/>
            <a:ext cx="7711800" cy="366617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l-GR" b="1" dirty="0" err="1"/>
              <a:t>Υδροξυουρία</a:t>
            </a:r>
            <a:endParaRPr lang="el-GR" b="1" dirty="0"/>
          </a:p>
          <a:p>
            <a:pPr>
              <a:buFontTx/>
              <a:buChar char="-"/>
            </a:pPr>
            <a:r>
              <a:rPr lang="el-GR" dirty="0"/>
              <a:t>Αύξηση επιπέδων </a:t>
            </a:r>
            <a:r>
              <a:rPr lang="fr-FR" dirty="0"/>
              <a:t>HbF</a:t>
            </a:r>
          </a:p>
          <a:p>
            <a:pPr>
              <a:buFontTx/>
              <a:buChar char="-"/>
            </a:pPr>
            <a:r>
              <a:rPr lang="el-GR" dirty="0"/>
              <a:t>Ελάττωση </a:t>
            </a:r>
            <a:r>
              <a:rPr lang="en-US" dirty="0"/>
              <a:t>WBC</a:t>
            </a:r>
          </a:p>
          <a:p>
            <a:pPr>
              <a:buFontTx/>
              <a:buChar char="-"/>
            </a:pPr>
            <a:r>
              <a:rPr lang="el-GR" dirty="0"/>
              <a:t>Ελάττωση προσκόλλησης ερυθρών στο ενδοθήλιο</a:t>
            </a:r>
          </a:p>
          <a:p>
            <a:pPr>
              <a:buFontTx/>
              <a:buChar char="-"/>
            </a:pPr>
            <a:r>
              <a:rPr lang="el-GR" dirty="0"/>
              <a:t>Αύξηση του χρόνου πολυμερισμού της </a:t>
            </a:r>
            <a:r>
              <a:rPr lang="fr-FR" dirty="0"/>
              <a:t>HbS</a:t>
            </a:r>
          </a:p>
          <a:p>
            <a:pPr marL="152400" indent="0">
              <a:buNone/>
            </a:pP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/>
              <a:t>L</a:t>
            </a:r>
            <a:r>
              <a:rPr lang="en-US" b="1" dirty="0"/>
              <a:t>-</a:t>
            </a:r>
            <a:r>
              <a:rPr lang="el-GR" b="1" dirty="0"/>
              <a:t>γλουταμίνη</a:t>
            </a:r>
          </a:p>
          <a:p>
            <a:pPr>
              <a:buFontTx/>
              <a:buChar char="-"/>
            </a:pPr>
            <a:r>
              <a:rPr lang="el-GR" dirty="0"/>
              <a:t>Ελάττωση </a:t>
            </a:r>
            <a:r>
              <a:rPr lang="fr-FR" dirty="0"/>
              <a:t>N</a:t>
            </a:r>
            <a:r>
              <a:rPr lang="en-US" dirty="0"/>
              <a:t>ADH </a:t>
            </a:r>
            <a:r>
              <a:rPr lang="el-GR" dirty="0"/>
              <a:t>ερυθρών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ελάττωση οξειδωτικού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stress</a:t>
            </a:r>
          </a:p>
          <a:p>
            <a:pPr>
              <a:buFontTx/>
              <a:buChar char="-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Crizanlizumab</a:t>
            </a:r>
          </a:p>
          <a:p>
            <a:pPr>
              <a:buFontTx/>
              <a:buChar char="-"/>
            </a:pP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Αναστολέας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-selectin</a:t>
            </a:r>
          </a:p>
          <a:p>
            <a:pPr marL="152400" indent="0"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Voxelotor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Αύξηση συγγένειας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Hb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με οξυγόνο</a:t>
            </a:r>
          </a:p>
          <a:p>
            <a:pPr marL="152400" indent="0">
              <a:buNone/>
            </a:pPr>
            <a:endParaRPr lang="el-G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Αλλογενής μεταμόσχευση μυελού</a:t>
            </a:r>
          </a:p>
          <a:p>
            <a:pPr marL="152400" indent="0">
              <a:buNone/>
            </a:pPr>
            <a:endParaRPr lang="el-G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Γονιδιακή θεραπεία</a:t>
            </a:r>
            <a:endParaRPr lang="fr-F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Char char="-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52400" indent="0">
              <a:buNone/>
            </a:pPr>
            <a:endParaRPr lang="en-US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EAC2F1D-9DA6-916E-1535-D1D9CD032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9190-D71B-4F43-9F05-60A85A611CB8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5350047"/>
      </p:ext>
    </p:extLst>
  </p:cSld>
  <p:clrMapOvr>
    <a:masterClrMapping/>
  </p:clrMapOvr>
</p:sld>
</file>

<file path=ppt/theme/theme1.xml><?xml version="1.0" encoding="utf-8"?>
<a:theme xmlns:a="http://schemas.openxmlformats.org/drawingml/2006/main" name="Red Blood Cell Disorder: Anemia by Slidesgo">
  <a:themeElements>
    <a:clrScheme name="Simple Light">
      <a:dk1>
        <a:srgbClr val="7F1616"/>
      </a:dk1>
      <a:lt1>
        <a:srgbClr val="000000"/>
      </a:lt1>
      <a:dk2>
        <a:srgbClr val="EEF6FE"/>
      </a:dk2>
      <a:lt2>
        <a:srgbClr val="D6E6F6"/>
      </a:lt2>
      <a:accent1>
        <a:srgbClr val="AD2929"/>
      </a:accent1>
      <a:accent2>
        <a:srgbClr val="C0D3E5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1021</Words>
  <Application>Microsoft Office PowerPoint</Application>
  <PresentationFormat>Προβολή στην οθόνη (16:9)</PresentationFormat>
  <Paragraphs>163</Paragraphs>
  <Slides>36</Slides>
  <Notes>22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36</vt:i4>
      </vt:variant>
    </vt:vector>
  </HeadingPairs>
  <TitlesOfParts>
    <vt:vector size="47" baseType="lpstr">
      <vt:lpstr>Calibri</vt:lpstr>
      <vt:lpstr>Roboto Condensed Light</vt:lpstr>
      <vt:lpstr>Kantumruy Pro</vt:lpstr>
      <vt:lpstr>Arial</vt:lpstr>
      <vt:lpstr>Raleway</vt:lpstr>
      <vt:lpstr>Wingdings</vt:lpstr>
      <vt:lpstr>Montserrat ExtraBold</vt:lpstr>
      <vt:lpstr>Times New Roman</vt:lpstr>
      <vt:lpstr>Loved by the King</vt:lpstr>
      <vt:lpstr>Red Blood Cell Disorder: Anemia by Slidesgo</vt:lpstr>
      <vt:lpstr>Image</vt:lpstr>
      <vt:lpstr>ΘΑΛΑΣΣΑΙΜΙΕΣ ΚΑΙ ΔΡΕΠΑΝΟΚΥΤΤΑΡΙΚΗ ΝΟΣΟΣ</vt:lpstr>
      <vt:lpstr>ΑΙΜΟΣΦΑΙΡΙΝΗ</vt:lpstr>
      <vt:lpstr>Γονίδια που κωδικοποιούν τις σφαιρινικές αλυσίδες της αιμοσφαιρίνης</vt:lpstr>
      <vt:lpstr>Η αλληλουχία της έκφρασης  των σφαιρινικών αλύσων κατά τη διάρκεια της ζωής του ανθρώπου</vt:lpstr>
      <vt:lpstr>Διαφορετικοί τύποι αιμοσφαιρίνης  στο νεογνό και τον ενήλικα</vt:lpstr>
      <vt:lpstr>Αιμοσφαιρινοπάθειες</vt:lpstr>
      <vt:lpstr>Παρουσίαση του PowerPoint</vt:lpstr>
      <vt:lpstr>Παρουσίαση του PowerPoint</vt:lpstr>
      <vt:lpstr>Θαλασσαιμίες Ταξινόμηση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Ηλεκτροφόρηση Αιμοσφαιρίνης</vt:lpstr>
      <vt:lpstr>Ετεροζυγωτία HbS</vt:lpstr>
      <vt:lpstr>Ομοζυγωτία HbS – Δρεπανοκυτταρική νόσος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Θεραπευτική αντιμετώπιση</vt:lpstr>
      <vt:lpstr>Θεραπευτική αντιμετώπιση</vt:lpstr>
      <vt:lpstr>Θεραπευτική αντιμετώπιση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Ioanna STERGIOU</cp:lastModifiedBy>
  <cp:revision>30</cp:revision>
  <dcterms:modified xsi:type="dcterms:W3CDTF">2025-08-27T03:24:28Z</dcterms:modified>
</cp:coreProperties>
</file>