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60"/>
  </p:notesMasterIdLst>
  <p:sldIdLst>
    <p:sldId id="256" r:id="rId2"/>
    <p:sldId id="280" r:id="rId3"/>
    <p:sldId id="262" r:id="rId4"/>
    <p:sldId id="303" r:id="rId5"/>
    <p:sldId id="313" r:id="rId6"/>
    <p:sldId id="286" r:id="rId7"/>
    <p:sldId id="279" r:id="rId8"/>
    <p:sldId id="302" r:id="rId9"/>
    <p:sldId id="30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4" r:id="rId18"/>
    <p:sldId id="325" r:id="rId19"/>
    <p:sldId id="326" r:id="rId20"/>
    <p:sldId id="327" r:id="rId21"/>
    <p:sldId id="328" r:id="rId22"/>
    <p:sldId id="353" r:id="rId23"/>
    <p:sldId id="352" r:id="rId24"/>
    <p:sldId id="331" r:id="rId25"/>
    <p:sldId id="332" r:id="rId26"/>
    <p:sldId id="333" r:id="rId27"/>
    <p:sldId id="334" r:id="rId28"/>
    <p:sldId id="335" r:id="rId29"/>
    <p:sldId id="354" r:id="rId30"/>
    <p:sldId id="360" r:id="rId31"/>
    <p:sldId id="355" r:id="rId32"/>
    <p:sldId id="336" r:id="rId33"/>
    <p:sldId id="337" r:id="rId34"/>
    <p:sldId id="338" r:id="rId35"/>
    <p:sldId id="356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9" r:id="rId47"/>
    <p:sldId id="358" r:id="rId48"/>
    <p:sldId id="357" r:id="rId49"/>
    <p:sldId id="350" r:id="rId50"/>
    <p:sldId id="351" r:id="rId51"/>
    <p:sldId id="296" r:id="rId52"/>
    <p:sldId id="364" r:id="rId53"/>
    <p:sldId id="365" r:id="rId54"/>
    <p:sldId id="290" r:id="rId55"/>
    <p:sldId id="297" r:id="rId56"/>
    <p:sldId id="361" r:id="rId57"/>
    <p:sldId id="362" r:id="rId58"/>
    <p:sldId id="363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/>
    <p:restoredTop sz="94797"/>
  </p:normalViewPr>
  <p:slideViewPr>
    <p:cSldViewPr snapToGrid="0" snapToObjects="1">
      <p:cViewPr varScale="1">
        <p:scale>
          <a:sx n="100" d="100"/>
          <a:sy n="100" d="100"/>
        </p:scale>
        <p:origin x="4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00E114-D3BA-47DE-A33A-1F632C8DF674}" type="doc">
      <dgm:prSet loTypeId="urn:microsoft.com/office/officeart/2005/8/layout/venn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l-GR"/>
        </a:p>
      </dgm:t>
    </dgm:pt>
    <dgm:pt modelId="{56FEFAC6-8C93-4D98-9D7B-721EB5ABF989}">
      <dgm:prSet phldrT="[Κείμενο]" custT="1"/>
      <dgm:spPr/>
      <dgm:t>
        <a:bodyPr/>
        <a:lstStyle/>
        <a:p>
          <a:r>
            <a:rPr lang="el-GR" sz="2400" dirty="0"/>
            <a:t>Acute Care Surgery</a:t>
          </a:r>
        </a:p>
      </dgm:t>
    </dgm:pt>
    <dgm:pt modelId="{26075644-F99D-40F7-99E9-567456C7D2AF}" type="parTrans" cxnId="{87EA7E68-99EE-4875-81C5-94674569D05C}">
      <dgm:prSet/>
      <dgm:spPr/>
      <dgm:t>
        <a:bodyPr/>
        <a:lstStyle/>
        <a:p>
          <a:endParaRPr lang="el-GR"/>
        </a:p>
      </dgm:t>
    </dgm:pt>
    <dgm:pt modelId="{B870BAC1-E2BA-4A57-BB83-5627715A92A5}" type="sibTrans" cxnId="{87EA7E68-99EE-4875-81C5-94674569D05C}">
      <dgm:prSet/>
      <dgm:spPr/>
      <dgm:t>
        <a:bodyPr/>
        <a:lstStyle/>
        <a:p>
          <a:endParaRPr lang="el-GR"/>
        </a:p>
      </dgm:t>
    </dgm:pt>
    <dgm:pt modelId="{0E04D397-4FDD-4A24-A7FE-540894FB9C9A}">
      <dgm:prSet phldrT="[Κείμενο]" custT="1"/>
      <dgm:spPr/>
      <dgm:t>
        <a:bodyPr/>
        <a:lstStyle/>
        <a:p>
          <a:r>
            <a:rPr lang="en-US" sz="2400" dirty="0"/>
            <a:t>E</a:t>
          </a:r>
          <a:r>
            <a:rPr lang="el-GR" sz="2400" dirty="0" err="1"/>
            <a:t>mergency</a:t>
          </a:r>
          <a:r>
            <a:rPr lang="el-GR" sz="2400" dirty="0"/>
            <a:t> </a:t>
          </a:r>
          <a:r>
            <a:rPr lang="el-GR" sz="2400" dirty="0" err="1"/>
            <a:t>surgery</a:t>
          </a:r>
          <a:endParaRPr lang="el-GR" sz="2400" dirty="0"/>
        </a:p>
      </dgm:t>
    </dgm:pt>
    <dgm:pt modelId="{CB81BD6A-0C71-49D0-9316-5AEF764041DF}" type="parTrans" cxnId="{54EF8181-E53F-482D-950D-A52ECD8F6F4A}">
      <dgm:prSet/>
      <dgm:spPr/>
      <dgm:t>
        <a:bodyPr/>
        <a:lstStyle/>
        <a:p>
          <a:endParaRPr lang="el-GR"/>
        </a:p>
      </dgm:t>
    </dgm:pt>
    <dgm:pt modelId="{B35D856F-5E16-46CC-8E38-0EAC1F0162C1}" type="sibTrans" cxnId="{54EF8181-E53F-482D-950D-A52ECD8F6F4A}">
      <dgm:prSet/>
      <dgm:spPr/>
      <dgm:t>
        <a:bodyPr/>
        <a:lstStyle/>
        <a:p>
          <a:endParaRPr lang="el-GR"/>
        </a:p>
      </dgm:t>
    </dgm:pt>
    <dgm:pt modelId="{FC84E752-8A83-4386-9963-24A8DB7B1D1E}">
      <dgm:prSet phldrT="[Κείμενο]" custT="1"/>
      <dgm:spPr/>
      <dgm:t>
        <a:bodyPr/>
        <a:lstStyle/>
        <a:p>
          <a:r>
            <a:rPr lang="en-US" sz="2400" dirty="0"/>
            <a:t>T</a:t>
          </a:r>
          <a:r>
            <a:rPr lang="el-GR" sz="2400" dirty="0"/>
            <a:t>rauma</a:t>
          </a:r>
        </a:p>
      </dgm:t>
    </dgm:pt>
    <dgm:pt modelId="{4615D7F2-2AA9-4C5F-978E-2425ED23B2C0}" type="parTrans" cxnId="{4232DE69-2A78-40EC-8DD5-AA377F55B3E5}">
      <dgm:prSet/>
      <dgm:spPr/>
      <dgm:t>
        <a:bodyPr/>
        <a:lstStyle/>
        <a:p>
          <a:endParaRPr lang="el-GR"/>
        </a:p>
      </dgm:t>
    </dgm:pt>
    <dgm:pt modelId="{474BFBBD-711E-42F1-A13D-CF5EA1D6D131}" type="sibTrans" cxnId="{4232DE69-2A78-40EC-8DD5-AA377F55B3E5}">
      <dgm:prSet/>
      <dgm:spPr/>
      <dgm:t>
        <a:bodyPr/>
        <a:lstStyle/>
        <a:p>
          <a:endParaRPr lang="el-GR"/>
        </a:p>
      </dgm:t>
    </dgm:pt>
    <dgm:pt modelId="{7DE5D2C1-FB7B-4DA8-B905-92415C83EFC8}" type="pres">
      <dgm:prSet presAssocID="{F000E114-D3BA-47DE-A33A-1F632C8DF674}" presName="Name0" presStyleCnt="0">
        <dgm:presLayoutVars>
          <dgm:chMax val="7"/>
          <dgm:resizeHandles val="exact"/>
        </dgm:presLayoutVars>
      </dgm:prSet>
      <dgm:spPr/>
    </dgm:pt>
    <dgm:pt modelId="{4BB1416C-5C5A-44D9-B8AB-3291303E4F0A}" type="pres">
      <dgm:prSet presAssocID="{F000E114-D3BA-47DE-A33A-1F632C8DF674}" presName="comp1" presStyleCnt="0"/>
      <dgm:spPr/>
    </dgm:pt>
    <dgm:pt modelId="{A6F478FF-4397-458D-9367-CF3330B11AF0}" type="pres">
      <dgm:prSet presAssocID="{F000E114-D3BA-47DE-A33A-1F632C8DF674}" presName="circle1" presStyleLbl="node1" presStyleIdx="0" presStyleCnt="3" custScaleX="166175"/>
      <dgm:spPr/>
    </dgm:pt>
    <dgm:pt modelId="{60C7FBC1-B4D2-4C37-8CE3-DF65543FC1EC}" type="pres">
      <dgm:prSet presAssocID="{F000E114-D3BA-47DE-A33A-1F632C8DF674}" presName="c1text" presStyleLbl="node1" presStyleIdx="0" presStyleCnt="3">
        <dgm:presLayoutVars>
          <dgm:bulletEnabled val="1"/>
        </dgm:presLayoutVars>
      </dgm:prSet>
      <dgm:spPr/>
    </dgm:pt>
    <dgm:pt modelId="{8EA4B348-27C9-4D44-BE55-BA3438139FEF}" type="pres">
      <dgm:prSet presAssocID="{F000E114-D3BA-47DE-A33A-1F632C8DF674}" presName="comp2" presStyleCnt="0"/>
      <dgm:spPr/>
    </dgm:pt>
    <dgm:pt modelId="{84696E70-047A-40EA-B30D-E2F0F91CE461}" type="pres">
      <dgm:prSet presAssocID="{F000E114-D3BA-47DE-A33A-1F632C8DF674}" presName="circle2" presStyleLbl="node1" presStyleIdx="1" presStyleCnt="3" custScaleX="149509"/>
      <dgm:spPr/>
    </dgm:pt>
    <dgm:pt modelId="{9855C90D-4633-4C57-BDA7-E0E52F63421B}" type="pres">
      <dgm:prSet presAssocID="{F000E114-D3BA-47DE-A33A-1F632C8DF674}" presName="c2text" presStyleLbl="node1" presStyleIdx="1" presStyleCnt="3">
        <dgm:presLayoutVars>
          <dgm:bulletEnabled val="1"/>
        </dgm:presLayoutVars>
      </dgm:prSet>
      <dgm:spPr/>
    </dgm:pt>
    <dgm:pt modelId="{4AC9C5C8-CCBD-415D-A3C4-CB9A0AB2E68B}" type="pres">
      <dgm:prSet presAssocID="{F000E114-D3BA-47DE-A33A-1F632C8DF674}" presName="comp3" presStyleCnt="0"/>
      <dgm:spPr/>
    </dgm:pt>
    <dgm:pt modelId="{B2D95672-D933-4FB4-BE28-141667DC98C1}" type="pres">
      <dgm:prSet presAssocID="{F000E114-D3BA-47DE-A33A-1F632C8DF674}" presName="circle3" presStyleLbl="node1" presStyleIdx="2" presStyleCnt="3"/>
      <dgm:spPr/>
    </dgm:pt>
    <dgm:pt modelId="{345C676D-EDBD-4B47-AD33-7F9BFD1C7E18}" type="pres">
      <dgm:prSet presAssocID="{F000E114-D3BA-47DE-A33A-1F632C8DF674}" presName="c3text" presStyleLbl="node1" presStyleIdx="2" presStyleCnt="3">
        <dgm:presLayoutVars>
          <dgm:bulletEnabled val="1"/>
        </dgm:presLayoutVars>
      </dgm:prSet>
      <dgm:spPr/>
    </dgm:pt>
  </dgm:ptLst>
  <dgm:cxnLst>
    <dgm:cxn modelId="{5AAAF229-4A4F-4E03-A02D-5C7E5FC866A6}" type="presOf" srcId="{FC84E752-8A83-4386-9963-24A8DB7B1D1E}" destId="{345C676D-EDBD-4B47-AD33-7F9BFD1C7E18}" srcOrd="1" destOrd="0" presId="urn:microsoft.com/office/officeart/2005/8/layout/venn2"/>
    <dgm:cxn modelId="{540C6F2B-972A-4F58-93A2-C2E3D115185A}" type="presOf" srcId="{56FEFAC6-8C93-4D98-9D7B-721EB5ABF989}" destId="{A6F478FF-4397-458D-9367-CF3330B11AF0}" srcOrd="0" destOrd="0" presId="urn:microsoft.com/office/officeart/2005/8/layout/venn2"/>
    <dgm:cxn modelId="{A463B866-89D1-4BAF-A372-6A087415B6E2}" type="presOf" srcId="{F000E114-D3BA-47DE-A33A-1F632C8DF674}" destId="{7DE5D2C1-FB7B-4DA8-B905-92415C83EFC8}" srcOrd="0" destOrd="0" presId="urn:microsoft.com/office/officeart/2005/8/layout/venn2"/>
    <dgm:cxn modelId="{87EA7E68-99EE-4875-81C5-94674569D05C}" srcId="{F000E114-D3BA-47DE-A33A-1F632C8DF674}" destId="{56FEFAC6-8C93-4D98-9D7B-721EB5ABF989}" srcOrd="0" destOrd="0" parTransId="{26075644-F99D-40F7-99E9-567456C7D2AF}" sibTransId="{B870BAC1-E2BA-4A57-BB83-5627715A92A5}"/>
    <dgm:cxn modelId="{4232DE69-2A78-40EC-8DD5-AA377F55B3E5}" srcId="{F000E114-D3BA-47DE-A33A-1F632C8DF674}" destId="{FC84E752-8A83-4386-9963-24A8DB7B1D1E}" srcOrd="2" destOrd="0" parTransId="{4615D7F2-2AA9-4C5F-978E-2425ED23B2C0}" sibTransId="{474BFBBD-711E-42F1-A13D-CF5EA1D6D131}"/>
    <dgm:cxn modelId="{54EF8181-E53F-482D-950D-A52ECD8F6F4A}" srcId="{F000E114-D3BA-47DE-A33A-1F632C8DF674}" destId="{0E04D397-4FDD-4A24-A7FE-540894FB9C9A}" srcOrd="1" destOrd="0" parTransId="{CB81BD6A-0C71-49D0-9316-5AEF764041DF}" sibTransId="{B35D856F-5E16-46CC-8E38-0EAC1F0162C1}"/>
    <dgm:cxn modelId="{E08D0A8D-28B2-4AB4-BC1A-7117BF561362}" type="presOf" srcId="{FC84E752-8A83-4386-9963-24A8DB7B1D1E}" destId="{B2D95672-D933-4FB4-BE28-141667DC98C1}" srcOrd="0" destOrd="0" presId="urn:microsoft.com/office/officeart/2005/8/layout/venn2"/>
    <dgm:cxn modelId="{21BB67A5-2EEE-4AC2-896F-FCAF773B3AB2}" type="presOf" srcId="{56FEFAC6-8C93-4D98-9D7B-721EB5ABF989}" destId="{60C7FBC1-B4D2-4C37-8CE3-DF65543FC1EC}" srcOrd="1" destOrd="0" presId="urn:microsoft.com/office/officeart/2005/8/layout/venn2"/>
    <dgm:cxn modelId="{3D0C38C0-1435-4C4F-AAE6-D6340775389B}" type="presOf" srcId="{0E04D397-4FDD-4A24-A7FE-540894FB9C9A}" destId="{9855C90D-4633-4C57-BDA7-E0E52F63421B}" srcOrd="1" destOrd="0" presId="urn:microsoft.com/office/officeart/2005/8/layout/venn2"/>
    <dgm:cxn modelId="{FC65B7DA-59D1-4CAB-A3DD-76964E547B99}" type="presOf" srcId="{0E04D397-4FDD-4A24-A7FE-540894FB9C9A}" destId="{84696E70-047A-40EA-B30D-E2F0F91CE461}" srcOrd="0" destOrd="0" presId="urn:microsoft.com/office/officeart/2005/8/layout/venn2"/>
    <dgm:cxn modelId="{A12AEC1F-3741-4099-913A-C3E1282198F1}" type="presParOf" srcId="{7DE5D2C1-FB7B-4DA8-B905-92415C83EFC8}" destId="{4BB1416C-5C5A-44D9-B8AB-3291303E4F0A}" srcOrd="0" destOrd="0" presId="urn:microsoft.com/office/officeart/2005/8/layout/venn2"/>
    <dgm:cxn modelId="{4A165F18-D12C-4007-AC99-933CB5556A99}" type="presParOf" srcId="{4BB1416C-5C5A-44D9-B8AB-3291303E4F0A}" destId="{A6F478FF-4397-458D-9367-CF3330B11AF0}" srcOrd="0" destOrd="0" presId="urn:microsoft.com/office/officeart/2005/8/layout/venn2"/>
    <dgm:cxn modelId="{A95ECB13-DA0C-45D7-BDEC-E33B4D139B1B}" type="presParOf" srcId="{4BB1416C-5C5A-44D9-B8AB-3291303E4F0A}" destId="{60C7FBC1-B4D2-4C37-8CE3-DF65543FC1EC}" srcOrd="1" destOrd="0" presId="urn:microsoft.com/office/officeart/2005/8/layout/venn2"/>
    <dgm:cxn modelId="{3E53D69B-6DAE-4268-895B-BD935AF44407}" type="presParOf" srcId="{7DE5D2C1-FB7B-4DA8-B905-92415C83EFC8}" destId="{8EA4B348-27C9-4D44-BE55-BA3438139FEF}" srcOrd="1" destOrd="0" presId="urn:microsoft.com/office/officeart/2005/8/layout/venn2"/>
    <dgm:cxn modelId="{F5857B57-FC28-40EE-AA21-FF27BA18AAAF}" type="presParOf" srcId="{8EA4B348-27C9-4D44-BE55-BA3438139FEF}" destId="{84696E70-047A-40EA-B30D-E2F0F91CE461}" srcOrd="0" destOrd="0" presId="urn:microsoft.com/office/officeart/2005/8/layout/venn2"/>
    <dgm:cxn modelId="{843A3E8F-39F5-4A94-B1E7-CF9B5431119F}" type="presParOf" srcId="{8EA4B348-27C9-4D44-BE55-BA3438139FEF}" destId="{9855C90D-4633-4C57-BDA7-E0E52F63421B}" srcOrd="1" destOrd="0" presId="urn:microsoft.com/office/officeart/2005/8/layout/venn2"/>
    <dgm:cxn modelId="{0F5D45A5-2D0A-4B0A-99C7-32581138F638}" type="presParOf" srcId="{7DE5D2C1-FB7B-4DA8-B905-92415C83EFC8}" destId="{4AC9C5C8-CCBD-415D-A3C4-CB9A0AB2E68B}" srcOrd="2" destOrd="0" presId="urn:microsoft.com/office/officeart/2005/8/layout/venn2"/>
    <dgm:cxn modelId="{B15F8914-80EC-4646-92C6-A1B57A7BD0D0}" type="presParOf" srcId="{4AC9C5C8-CCBD-415D-A3C4-CB9A0AB2E68B}" destId="{B2D95672-D933-4FB4-BE28-141667DC98C1}" srcOrd="0" destOrd="0" presId="urn:microsoft.com/office/officeart/2005/8/layout/venn2"/>
    <dgm:cxn modelId="{D6D52738-1D38-4314-A111-956E7D9AD131}" type="presParOf" srcId="{4AC9C5C8-CCBD-415D-A3C4-CB9A0AB2E68B}" destId="{345C676D-EDBD-4B47-AD33-7F9BFD1C7E1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478FF-4397-458D-9367-CF3330B11AF0}">
      <dsp:nvSpPr>
        <dsp:cNvPr id="0" name=""/>
        <dsp:cNvSpPr/>
      </dsp:nvSpPr>
      <dsp:spPr>
        <a:xfrm>
          <a:off x="366" y="0"/>
          <a:ext cx="6508016" cy="39163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kern="1200" dirty="0"/>
            <a:t>Acute Care Surgery</a:t>
          </a:r>
        </a:p>
      </dsp:txBody>
      <dsp:txXfrm>
        <a:off x="2117099" y="195818"/>
        <a:ext cx="2274551" cy="587454"/>
      </dsp:txXfrm>
    </dsp:sp>
    <dsp:sp modelId="{84696E70-047A-40EA-B30D-E2F0F91CE461}">
      <dsp:nvSpPr>
        <dsp:cNvPr id="0" name=""/>
        <dsp:cNvSpPr/>
      </dsp:nvSpPr>
      <dsp:spPr>
        <a:xfrm>
          <a:off x="1058631" y="979090"/>
          <a:ext cx="4391486" cy="2937272"/>
        </a:xfrm>
        <a:prstGeom prst="ellipse">
          <a:avLst/>
        </a:prstGeom>
        <a:solidFill>
          <a:schemeClr val="accent2">
            <a:hueOff val="3375995"/>
            <a:satOff val="1250"/>
            <a:lumOff val="3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</a:t>
          </a:r>
          <a:r>
            <a:rPr lang="el-GR" sz="2400" kern="1200" dirty="0" err="1"/>
            <a:t>mergency</a:t>
          </a:r>
          <a:r>
            <a:rPr lang="el-GR" sz="2400" kern="1200" dirty="0"/>
            <a:t> </a:t>
          </a:r>
          <a:r>
            <a:rPr lang="el-GR" sz="2400" kern="1200" dirty="0" err="1"/>
            <a:t>surgery</a:t>
          </a:r>
          <a:endParaRPr lang="el-GR" sz="2400" kern="1200" dirty="0"/>
        </a:p>
      </dsp:txBody>
      <dsp:txXfrm>
        <a:off x="2231158" y="1162670"/>
        <a:ext cx="2046432" cy="550738"/>
      </dsp:txXfrm>
    </dsp:sp>
    <dsp:sp modelId="{B2D95672-D933-4FB4-BE28-141667DC98C1}">
      <dsp:nvSpPr>
        <dsp:cNvPr id="0" name=""/>
        <dsp:cNvSpPr/>
      </dsp:nvSpPr>
      <dsp:spPr>
        <a:xfrm>
          <a:off x="2275284" y="1958181"/>
          <a:ext cx="1958181" cy="1958181"/>
        </a:xfrm>
        <a:prstGeom prst="ellipse">
          <a:avLst/>
        </a:prstGeom>
        <a:solidFill>
          <a:schemeClr val="accent2">
            <a:hueOff val="6751989"/>
            <a:satOff val="2501"/>
            <a:lumOff val="76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</a:t>
          </a:r>
          <a:r>
            <a:rPr lang="el-GR" sz="2400" kern="1200" dirty="0"/>
            <a:t>rauma</a:t>
          </a:r>
        </a:p>
      </dsp:txBody>
      <dsp:txXfrm>
        <a:off x="2562053" y="2447726"/>
        <a:ext cx="1384643" cy="979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1A8DA-EB5E-B947-8CAB-4EFF2AE9144D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7688A-C72C-6E41-B416-689C32462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50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88A-C72C-6E41-B416-689C3246223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56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0967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0E15A51-05CD-2145-940C-F3D3564C1127}" type="datetimeFigureOut">
              <a:rPr lang="en-US" smtClean="0"/>
              <a:pPr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B21A3B18-53AD-8D44-9338-D7110189DA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D:%5CTownsend%5Cimages%5C43FF2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3282456"/>
            <a:ext cx="5458968" cy="1930430"/>
          </a:xfrm>
        </p:spPr>
        <p:txBody>
          <a:bodyPr>
            <a:normAutofit/>
          </a:bodyPr>
          <a:lstStyle/>
          <a:p>
            <a:r>
              <a:rPr lang="el-GR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rPr>
              <a:t>Επείγουσα Χειρουργική</a:t>
            </a:r>
            <a:endParaRPr lang="en-US" sz="4000" dirty="0">
              <a:solidFill>
                <a:schemeClr val="tx2">
                  <a:lumMod val="90000"/>
                  <a:lumOff val="10000"/>
                </a:schemeClr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567725"/>
            <a:ext cx="5458968" cy="621792"/>
          </a:xfrm>
        </p:spPr>
        <p:txBody>
          <a:bodyPr>
            <a:noAutofit/>
          </a:bodyPr>
          <a:lstStyle/>
          <a:p>
            <a:r>
              <a:rPr lang="el-GR" sz="2000" dirty="0"/>
              <a:t>Κωνσταντίνος Γ. Τούτουζας</a:t>
            </a:r>
          </a:p>
          <a:p>
            <a:r>
              <a:rPr lang="el-GR" sz="2000" dirty="0"/>
              <a:t>Καθηγητής Χειρουργικής ΕΚΠΑ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93248" y="30718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image3.jpeg" descr="LOGO_UOA b_w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3927976" y="693984"/>
            <a:ext cx="1614137" cy="297699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7482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573" y="342900"/>
            <a:ext cx="6508377" cy="1143000"/>
          </a:xfrm>
        </p:spPr>
        <p:txBody>
          <a:bodyPr/>
          <a:lstStyle/>
          <a:p>
            <a:r>
              <a:rPr lang="el-GR" sz="3200" b="1" dirty="0">
                <a:latin typeface="+mn-lt"/>
              </a:rPr>
              <a:t>Acute  Care Surgery</a:t>
            </a:r>
            <a:br>
              <a:rPr lang="el-GR" sz="3200" dirty="0">
                <a:latin typeface="+mn-lt"/>
              </a:rPr>
            </a:br>
            <a:r>
              <a:rPr lang="el-GR" sz="3200" dirty="0">
                <a:latin typeface="+mn-lt"/>
              </a:rPr>
              <a:t>a </a:t>
            </a:r>
            <a:r>
              <a:rPr lang="el-GR" sz="3200" dirty="0" err="1">
                <a:latin typeface="+mn-lt"/>
              </a:rPr>
              <a:t>new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concept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about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an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old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need</a:t>
            </a:r>
            <a:endParaRPr lang="en-US" sz="3200" dirty="0">
              <a:latin typeface="+mn-lt"/>
            </a:endParaRP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6918052"/>
              </p:ext>
            </p:extLst>
          </p:nvPr>
        </p:nvGraphicFramePr>
        <p:xfrm>
          <a:off x="457200" y="2498951"/>
          <a:ext cx="6508750" cy="391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656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 </a:t>
            </a:r>
            <a:r>
              <a:rPr lang="el-GR" dirty="0" err="1"/>
              <a:t>January</a:t>
            </a:r>
            <a:r>
              <a:rPr lang="el-GR" dirty="0"/>
              <a:t> 2012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2011 </a:t>
            </a:r>
            <a:r>
              <a:rPr lang="el-GR" dirty="0" err="1"/>
              <a:t>annual</a:t>
            </a:r>
            <a:r>
              <a:rPr lang="el-GR" dirty="0"/>
              <a:t> </a:t>
            </a:r>
            <a:r>
              <a:rPr lang="el-GR" dirty="0" err="1"/>
              <a:t>meeting</a:t>
            </a:r>
            <a:r>
              <a:rPr lang="el-GR" dirty="0"/>
              <a:t> </a:t>
            </a:r>
            <a:r>
              <a:rPr lang="el-GR" dirty="0" err="1"/>
              <a:t>of</a:t>
            </a:r>
            <a:r>
              <a:rPr lang="el-GR" dirty="0"/>
              <a:t> AAST</a:t>
            </a:r>
          </a:p>
          <a:p>
            <a:pPr>
              <a:buNone/>
            </a:pPr>
            <a:r>
              <a:rPr lang="el-GR" dirty="0"/>
              <a:t>    «</a:t>
            </a:r>
            <a:r>
              <a:rPr lang="el-GR" dirty="0" err="1"/>
              <a:t>Congress</a:t>
            </a:r>
            <a:r>
              <a:rPr lang="el-GR" dirty="0"/>
              <a:t> </a:t>
            </a:r>
            <a:r>
              <a:rPr lang="el-GR" dirty="0" err="1"/>
              <a:t>of</a:t>
            </a:r>
            <a:r>
              <a:rPr lang="el-GR" dirty="0"/>
              <a:t> </a:t>
            </a:r>
            <a:r>
              <a:rPr lang="el-GR" dirty="0" err="1"/>
              <a:t>Trauma</a:t>
            </a:r>
            <a:r>
              <a:rPr lang="el-GR" dirty="0"/>
              <a:t> </a:t>
            </a:r>
            <a:r>
              <a:rPr lang="el-GR" dirty="0" err="1"/>
              <a:t>and</a:t>
            </a:r>
            <a:r>
              <a:rPr lang="el-GR" dirty="0"/>
              <a:t> Acute Care Surgery»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1143000"/>
          </a:xfrm>
        </p:spPr>
        <p:txBody>
          <a:bodyPr/>
          <a:lstStyle/>
          <a:p>
            <a:r>
              <a:rPr lang="el-GR" sz="3200" b="1" dirty="0">
                <a:latin typeface="+mn-lt"/>
              </a:rPr>
              <a:t>Acute  Care Surgery</a:t>
            </a:r>
            <a:br>
              <a:rPr lang="el-GR" sz="3200" dirty="0">
                <a:latin typeface="+mn-lt"/>
              </a:rPr>
            </a:br>
            <a:r>
              <a:rPr lang="el-GR" sz="3200" dirty="0">
                <a:latin typeface="+mn-lt"/>
              </a:rPr>
              <a:t>a </a:t>
            </a:r>
            <a:r>
              <a:rPr lang="el-GR" sz="3200" dirty="0" err="1">
                <a:latin typeface="+mn-lt"/>
              </a:rPr>
              <a:t>new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concept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about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an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old</a:t>
            </a:r>
            <a:r>
              <a:rPr lang="el-GR" sz="3200" dirty="0">
                <a:latin typeface="+mn-lt"/>
              </a:rPr>
              <a:t> </a:t>
            </a:r>
            <a:r>
              <a:rPr lang="el-GR" sz="3200" dirty="0" err="1">
                <a:latin typeface="+mn-lt"/>
              </a:rPr>
              <a:t>need</a:t>
            </a:r>
            <a:endParaRPr lang="en-US" sz="3200" dirty="0">
              <a:latin typeface="+mn-lt"/>
            </a:endParaRPr>
          </a:p>
        </p:txBody>
      </p:sp>
      <p:sp>
        <p:nvSpPr>
          <p:cNvPr id="24578" name="AutoShape 2" descr="http://images.journals.lww.com/jtrauma/XLargeThumb.01586154-201505000-00000.CV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4580" name="AutoShape 4" descr="http://images.journals.lww.com/jtrauma/XLargeThumb.01586154-201505000-00000.CV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4582" name="AutoShape 6" descr="http://images.journals.lww.com/jtrauma/XLargeThumb.01586154-201505000-00000.CV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4584" name="AutoShape 8" descr="http://images.journals.lww.com/jtrauma/XLargeThumb.01586154-201505000-00000.CV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4585" name="Picture 9" descr="C:\Users\toutouzask.GNAI\Desktop\XLargeThumb.01586154-201505000-00000.CV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8114" y="2209799"/>
            <a:ext cx="1473200" cy="19704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656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27352"/>
            <a:ext cx="6508377" cy="643244"/>
          </a:xfrm>
        </p:spPr>
        <p:txBody>
          <a:bodyPr/>
          <a:lstStyle/>
          <a:p>
            <a:r>
              <a:rPr lang="en-US" dirty="0"/>
              <a:t>Why ACS?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289" y="4268824"/>
            <a:ext cx="6508377" cy="103442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/>
              <a:t>Unwillingness to practice trauma care</a:t>
            </a:r>
          </a:p>
          <a:p>
            <a:r>
              <a:rPr lang="en-US" dirty="0"/>
              <a:t>Need for a new, more attractive sub-specialty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599" y="2094310"/>
            <a:ext cx="6508377" cy="19541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Trauma surgery from operative to non operative</a:t>
            </a:r>
          </a:p>
          <a:p>
            <a:r>
              <a:rPr lang="en-US" dirty="0"/>
              <a:t>Less penetrating trauma</a:t>
            </a:r>
          </a:p>
          <a:p>
            <a:r>
              <a:rPr lang="en-US" dirty="0"/>
              <a:t>Lower ISS due to safety and prevention</a:t>
            </a:r>
          </a:p>
          <a:p>
            <a:r>
              <a:rPr lang="en-US" dirty="0"/>
              <a:t>Organ –specific surgery</a:t>
            </a:r>
          </a:p>
        </p:txBody>
      </p:sp>
      <p:sp>
        <p:nvSpPr>
          <p:cNvPr id="5" name="3 - Ορθογώνιο"/>
          <p:cNvSpPr/>
          <p:nvPr/>
        </p:nvSpPr>
        <p:spPr>
          <a:xfrm>
            <a:off x="792945" y="5941497"/>
            <a:ext cx="3697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World J Surgery 2008, Surgery 2007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323658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211" b="4211"/>
          <a:stretch>
            <a:fillRect/>
          </a:stretch>
        </p:blipFill>
        <p:spPr/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310290"/>
            <a:ext cx="6508377" cy="1143000"/>
          </a:xfrm>
        </p:spPr>
        <p:txBody>
          <a:bodyPr/>
          <a:lstStyle/>
          <a:p>
            <a:r>
              <a:rPr lang="en-US" dirty="0"/>
              <a:t>Why ACS?</a:t>
            </a:r>
          </a:p>
        </p:txBody>
      </p:sp>
    </p:spTree>
    <p:extLst>
      <p:ext uri="{BB962C8B-B14F-4D97-AF65-F5344CB8AC3E}">
        <p14:creationId xmlns:p14="http://schemas.microsoft.com/office/powerpoint/2010/main" val="42187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9886" b="9886"/>
          <a:stretch>
            <a:fillRect/>
          </a:stretch>
        </p:blipFill>
        <p:spPr>
          <a:xfrm>
            <a:off x="305347" y="1118591"/>
            <a:ext cx="3725676" cy="2241895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199" y="-24408"/>
            <a:ext cx="6508377" cy="1143000"/>
          </a:xfrm>
        </p:spPr>
        <p:txBody>
          <a:bodyPr/>
          <a:lstStyle/>
          <a:p>
            <a:r>
              <a:rPr lang="en-US" dirty="0"/>
              <a:t>Why ACS?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938" y="2374585"/>
            <a:ext cx="3897820" cy="29233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387" y="3699936"/>
            <a:ext cx="3741119" cy="306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4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19792"/>
            <a:ext cx="6508377" cy="644071"/>
          </a:xfrm>
        </p:spPr>
        <p:txBody>
          <a:bodyPr/>
          <a:lstStyle/>
          <a:p>
            <a:r>
              <a:rPr lang="el-GR" b="1" dirty="0" err="1">
                <a:latin typeface="+mn-lt"/>
              </a:rPr>
              <a:t>Emergency</a:t>
            </a:r>
            <a:r>
              <a:rPr lang="el-GR" b="1" dirty="0">
                <a:latin typeface="+mn-lt"/>
              </a:rPr>
              <a:t> </a:t>
            </a:r>
            <a:r>
              <a:rPr lang="el-GR" b="1" dirty="0" err="1">
                <a:latin typeface="+mn-lt"/>
              </a:rPr>
              <a:t>surgery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6741887" cy="3916363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l-GR" dirty="0"/>
              <a:t>… any patient (inpatient and /or ER) requirunig and emergency surgical </a:t>
            </a:r>
            <a:r>
              <a:rPr lang="el-GR" b="1" i="1" dirty="0"/>
              <a:t>evaluation</a:t>
            </a:r>
            <a:r>
              <a:rPr lang="el-GR" dirty="0"/>
              <a:t> (operative or non-operative) for diseases within the realm of general surgery…</a:t>
            </a:r>
            <a:endParaRPr lang="en-US" dirty="0"/>
          </a:p>
        </p:txBody>
      </p:sp>
      <p:sp>
        <p:nvSpPr>
          <p:cNvPr id="4" name="3 - Ορθογώνιο"/>
          <p:cNvSpPr/>
          <p:nvPr/>
        </p:nvSpPr>
        <p:spPr>
          <a:xfrm>
            <a:off x="792945" y="5941497"/>
            <a:ext cx="357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i="1" dirty="0"/>
              <a:t>J </a:t>
            </a:r>
            <a:r>
              <a:rPr lang="el-GR" i="1" dirty="0" err="1"/>
              <a:t>Trauma</a:t>
            </a:r>
            <a:r>
              <a:rPr lang="el-GR" i="1" dirty="0"/>
              <a:t> Acute Care Surgery 2013</a:t>
            </a:r>
          </a:p>
        </p:txBody>
      </p:sp>
    </p:spTree>
    <p:extLst>
      <p:ext uri="{BB962C8B-B14F-4D97-AF65-F5344CB8AC3E}">
        <p14:creationId xmlns:p14="http://schemas.microsoft.com/office/powerpoint/2010/main" val="330311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78082"/>
            <a:ext cx="7176167" cy="644071"/>
          </a:xfrm>
        </p:spPr>
        <p:txBody>
          <a:bodyPr/>
          <a:lstStyle/>
          <a:p>
            <a:r>
              <a:rPr lang="el-GR" b="1" dirty="0"/>
              <a:t>Emergency surgery</a:t>
            </a:r>
            <a:br>
              <a:rPr lang="en-US" b="1" dirty="0"/>
            </a:br>
            <a:r>
              <a:rPr lang="en-US" sz="2800" dirty="0"/>
              <a:t>Clinical conditions encompassing Emergency Surgery</a:t>
            </a:r>
          </a:p>
        </p:txBody>
      </p:sp>
      <p:sp>
        <p:nvSpPr>
          <p:cNvPr id="4" name="3 - Ορθογώνιο"/>
          <p:cNvSpPr/>
          <p:nvPr/>
        </p:nvSpPr>
        <p:spPr>
          <a:xfrm>
            <a:off x="456768" y="6327509"/>
            <a:ext cx="3573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i="1" dirty="0"/>
              <a:t>J </a:t>
            </a:r>
            <a:r>
              <a:rPr lang="el-GR" i="1" dirty="0" err="1"/>
              <a:t>Trauma</a:t>
            </a:r>
            <a:r>
              <a:rPr lang="el-GR" i="1" dirty="0"/>
              <a:t> Acute Care Surgery 2013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457199" y="1924822"/>
            <a:ext cx="8433104" cy="4402687"/>
          </a:xfrm>
        </p:spPr>
      </p:pic>
      <p:cxnSp>
        <p:nvCxnSpPr>
          <p:cNvPr id="7" name="Straight Connector 6"/>
          <p:cNvCxnSpPr/>
          <p:nvPr/>
        </p:nvCxnSpPr>
        <p:spPr>
          <a:xfrm>
            <a:off x="457199" y="2693519"/>
            <a:ext cx="7211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9650" y="5297714"/>
            <a:ext cx="7211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2101" y="5882062"/>
            <a:ext cx="7211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11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roup 267"/>
          <p:cNvGrpSpPr/>
          <p:nvPr/>
        </p:nvGrpSpPr>
        <p:grpSpPr>
          <a:xfrm>
            <a:off x="187522" y="2473523"/>
            <a:ext cx="2446736" cy="2482454"/>
            <a:chOff x="-1" y="0"/>
            <a:chExt cx="3479801" cy="3530600"/>
          </a:xfrm>
        </p:grpSpPr>
        <p:sp>
          <p:nvSpPr>
            <p:cNvPr id="265" name="Shape 265"/>
            <p:cNvSpPr/>
            <p:nvPr/>
          </p:nvSpPr>
          <p:spPr>
            <a:xfrm>
              <a:off x="-1" y="0"/>
              <a:ext cx="3479801" cy="3530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>
              <a:outerShdw blurRad="127000" dist="76199" dir="2700000" rotWithShape="0">
                <a:srgbClr val="FF0000">
                  <a:alpha val="7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 i="1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66" name="Shape 266"/>
            <p:cNvSpPr/>
            <p:nvPr/>
          </p:nvSpPr>
          <p:spPr>
            <a:xfrm>
              <a:off x="509565" y="900791"/>
              <a:ext cx="2460670" cy="17290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321457">
                <a:defRPr sz="1800"/>
              </a:pPr>
              <a:r>
                <a:rPr sz="1700" b="1" dirty="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rPr>
                <a:t>Emergency Surgery</a:t>
              </a:r>
            </a:p>
            <a:p>
              <a:pPr defTabSz="321457">
                <a:defRPr sz="1800"/>
              </a:pPr>
              <a:endParaRPr sz="1700" i="1" dirty="0">
                <a:solidFill>
                  <a:srgbClr val="FFFFFF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Georgia"/>
                <a:ea typeface="Georgia"/>
                <a:cs typeface="Georgia"/>
                <a:sym typeface="Georgia"/>
              </a:endParaRPr>
            </a:p>
            <a:p>
              <a:pPr defTabSz="321457">
                <a:defRPr sz="1800"/>
              </a:pPr>
              <a:r>
                <a:rPr sz="1400" i="1" dirty="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rPr>
                <a:t>(Non-elective surgery for Acute Conditions)</a:t>
              </a:r>
            </a:p>
          </p:txBody>
        </p:sp>
      </p:grpSp>
      <p:sp>
        <p:nvSpPr>
          <p:cNvPr id="302" name="Shape 302"/>
          <p:cNvSpPr/>
          <p:nvPr/>
        </p:nvSpPr>
        <p:spPr>
          <a:xfrm>
            <a:off x="1791725" y="2035969"/>
            <a:ext cx="1310019" cy="1214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7200"/>
                  <a:pt x="14400" y="14400"/>
                  <a:pt x="2160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grpSp>
        <p:nvGrpSpPr>
          <p:cNvPr id="271" name="Group 271"/>
          <p:cNvGrpSpPr/>
          <p:nvPr/>
        </p:nvGrpSpPr>
        <p:grpSpPr>
          <a:xfrm>
            <a:off x="857250" y="1321594"/>
            <a:ext cx="1098352" cy="714375"/>
            <a:chOff x="0" y="0"/>
            <a:chExt cx="1562100" cy="1016000"/>
          </a:xfrm>
        </p:grpSpPr>
        <p:sp>
          <p:nvSpPr>
            <p:cNvPr id="269" name="Shape 269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70" name="Shape 270"/>
            <p:cNvSpPr/>
            <p:nvPr/>
          </p:nvSpPr>
          <p:spPr>
            <a:xfrm>
              <a:off x="55785" y="200223"/>
              <a:ext cx="1450530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>
                  <a:solidFill>
                    <a:schemeClr val="bg1"/>
                  </a:solidFill>
                </a:rPr>
                <a:t>Bleeding Control</a:t>
              </a:r>
            </a:p>
          </p:txBody>
        </p:sp>
      </p:grpSp>
      <p:sp>
        <p:nvSpPr>
          <p:cNvPr id="303" name="Shape 303"/>
          <p:cNvSpPr/>
          <p:nvPr/>
        </p:nvSpPr>
        <p:spPr>
          <a:xfrm>
            <a:off x="3628257" y="1660922"/>
            <a:ext cx="628401" cy="1589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400" y="7200"/>
                  <a:pt x="7200" y="14400"/>
                  <a:pt x="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grpSp>
        <p:nvGrpSpPr>
          <p:cNvPr id="275" name="Group 275"/>
          <p:cNvGrpSpPr/>
          <p:nvPr/>
        </p:nvGrpSpPr>
        <p:grpSpPr>
          <a:xfrm>
            <a:off x="3848695" y="946547"/>
            <a:ext cx="1098352" cy="714375"/>
            <a:chOff x="0" y="0"/>
            <a:chExt cx="1562100" cy="1016000"/>
          </a:xfrm>
        </p:grpSpPr>
        <p:sp>
          <p:nvSpPr>
            <p:cNvPr id="273" name="Shape 273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FF8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55785" y="354111"/>
              <a:ext cx="1450530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Critical Care</a:t>
              </a:r>
            </a:p>
          </p:txBody>
        </p:sp>
      </p:grpSp>
      <p:sp>
        <p:nvSpPr>
          <p:cNvPr id="304" name="Shape 304"/>
          <p:cNvSpPr/>
          <p:nvPr/>
        </p:nvSpPr>
        <p:spPr>
          <a:xfrm>
            <a:off x="1753195" y="3964781"/>
            <a:ext cx="1387079" cy="1428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400" y="7200"/>
                  <a:pt x="7200" y="14400"/>
                  <a:pt x="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sp>
        <p:nvSpPr>
          <p:cNvPr id="305" name="Shape 305"/>
          <p:cNvSpPr/>
          <p:nvPr/>
        </p:nvSpPr>
        <p:spPr>
          <a:xfrm>
            <a:off x="3873790" y="2669977"/>
            <a:ext cx="628466" cy="580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400" y="7200"/>
                  <a:pt x="7200" y="14400"/>
                  <a:pt x="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4036219" y="3607594"/>
            <a:ext cx="30361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21600" y="0"/>
                </a:moveTo>
                <a:cubicBezTo>
                  <a:pt x="14400" y="0"/>
                  <a:pt x="7200" y="0"/>
                  <a:pt x="0" y="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3612674" y="3964782"/>
            <a:ext cx="659566" cy="1875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7200"/>
                  <a:pt x="14400" y="14400"/>
                  <a:pt x="2160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3873790" y="3964781"/>
            <a:ext cx="628466" cy="580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00" y="7200"/>
                  <a:pt x="14400" y="14400"/>
                  <a:pt x="21600" y="21600"/>
                </a:cubicBezTo>
              </a:path>
            </a:pathLst>
          </a:custGeom>
          <a:ln w="12700" cap="sq">
            <a:solidFill>
              <a:srgbClr val="FF0000"/>
            </a:solidFill>
            <a:miter/>
          </a:ln>
        </p:spPr>
        <p:txBody>
          <a:bodyPr lIns="64291" tIns="32146" rIns="64291" bIns="32146"/>
          <a:lstStyle/>
          <a:p>
            <a:pPr lvl="0"/>
            <a:endParaRPr/>
          </a:p>
        </p:txBody>
      </p:sp>
      <p:grpSp>
        <p:nvGrpSpPr>
          <p:cNvPr id="283" name="Group 283"/>
          <p:cNvGrpSpPr/>
          <p:nvPr/>
        </p:nvGrpSpPr>
        <p:grpSpPr>
          <a:xfrm>
            <a:off x="2937867" y="3250406"/>
            <a:ext cx="1098352" cy="714375"/>
            <a:chOff x="0" y="0"/>
            <a:chExt cx="1562100" cy="1016000"/>
          </a:xfrm>
          <a:solidFill>
            <a:srgbClr val="FF0000"/>
          </a:solidFill>
        </p:grpSpPr>
        <p:sp>
          <p:nvSpPr>
            <p:cNvPr id="281" name="Shape 281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 b="1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82" name="Shape 282"/>
            <p:cNvSpPr/>
            <p:nvPr/>
          </p:nvSpPr>
          <p:spPr>
            <a:xfrm>
              <a:off x="55785" y="354111"/>
              <a:ext cx="1450530" cy="30777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 b="1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SURGEON</a:t>
              </a:r>
            </a:p>
          </p:txBody>
        </p:sp>
      </p:grpSp>
      <p:grpSp>
        <p:nvGrpSpPr>
          <p:cNvPr id="286" name="Group 286"/>
          <p:cNvGrpSpPr/>
          <p:nvPr/>
        </p:nvGrpSpPr>
        <p:grpSpPr>
          <a:xfrm>
            <a:off x="857250" y="5393531"/>
            <a:ext cx="1098352" cy="714375"/>
            <a:chOff x="0" y="0"/>
            <a:chExt cx="1562100" cy="1016000"/>
          </a:xfrm>
        </p:grpSpPr>
        <p:sp>
          <p:nvSpPr>
            <p:cNvPr id="284" name="Shape 284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0000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85" name="Shape 285"/>
            <p:cNvSpPr/>
            <p:nvPr/>
          </p:nvSpPr>
          <p:spPr>
            <a:xfrm>
              <a:off x="55785" y="200223"/>
              <a:ext cx="1450530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>
                  <a:solidFill>
                    <a:schemeClr val="bg1"/>
                  </a:solidFill>
                </a:rPr>
                <a:t>Sepsis Control</a:t>
              </a:r>
            </a:p>
          </p:txBody>
        </p:sp>
      </p:grpSp>
      <p:grpSp>
        <p:nvGrpSpPr>
          <p:cNvPr id="289" name="Group 289"/>
          <p:cNvGrpSpPr/>
          <p:nvPr/>
        </p:nvGrpSpPr>
        <p:grpSpPr>
          <a:xfrm>
            <a:off x="4339828" y="1955602"/>
            <a:ext cx="1098352" cy="714375"/>
            <a:chOff x="0" y="0"/>
            <a:chExt cx="1562100" cy="1016000"/>
          </a:xfrm>
        </p:grpSpPr>
        <p:sp>
          <p:nvSpPr>
            <p:cNvPr id="287" name="Shape 287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FF8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>
              <a:off x="55785" y="200223"/>
              <a:ext cx="1450530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Life saving surgery</a:t>
              </a:r>
            </a:p>
          </p:txBody>
        </p:sp>
      </p:grpSp>
      <p:grpSp>
        <p:nvGrpSpPr>
          <p:cNvPr id="292" name="Group 292"/>
          <p:cNvGrpSpPr/>
          <p:nvPr/>
        </p:nvGrpSpPr>
        <p:grpSpPr>
          <a:xfrm>
            <a:off x="4339828" y="3250406"/>
            <a:ext cx="1098352" cy="714375"/>
            <a:chOff x="0" y="0"/>
            <a:chExt cx="1562100" cy="1016000"/>
          </a:xfrm>
        </p:grpSpPr>
        <p:sp>
          <p:nvSpPr>
            <p:cNvPr id="290" name="Shape 290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FF8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>
              <a:off x="55785" y="46335"/>
              <a:ext cx="1450530" cy="923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Damage Control Surgery</a:t>
              </a:r>
            </a:p>
          </p:txBody>
        </p:sp>
      </p:grpSp>
      <p:grpSp>
        <p:nvGrpSpPr>
          <p:cNvPr id="295" name="Group 295"/>
          <p:cNvGrpSpPr/>
          <p:nvPr/>
        </p:nvGrpSpPr>
        <p:grpSpPr>
          <a:xfrm>
            <a:off x="3848695" y="5840016"/>
            <a:ext cx="1098352" cy="714375"/>
            <a:chOff x="0" y="0"/>
            <a:chExt cx="1562100" cy="1016000"/>
          </a:xfrm>
        </p:grpSpPr>
        <p:sp>
          <p:nvSpPr>
            <p:cNvPr id="293" name="Shape 293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FF8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>
              <a:off x="55785" y="46335"/>
              <a:ext cx="1450530" cy="923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Advanced Surgical Technique</a:t>
              </a:r>
            </a:p>
          </p:txBody>
        </p:sp>
      </p:grpSp>
      <p:grpSp>
        <p:nvGrpSpPr>
          <p:cNvPr id="298" name="Group 298"/>
          <p:cNvGrpSpPr/>
          <p:nvPr/>
        </p:nvGrpSpPr>
        <p:grpSpPr>
          <a:xfrm>
            <a:off x="4339828" y="4545211"/>
            <a:ext cx="1098352" cy="714375"/>
            <a:chOff x="0" y="0"/>
            <a:chExt cx="1562100" cy="1016000"/>
          </a:xfrm>
        </p:grpSpPr>
        <p:sp>
          <p:nvSpPr>
            <p:cNvPr id="296" name="Shape 296"/>
            <p:cNvSpPr/>
            <p:nvPr/>
          </p:nvSpPr>
          <p:spPr>
            <a:xfrm>
              <a:off x="0" y="0"/>
              <a:ext cx="1562100" cy="1016000"/>
            </a:xfrm>
            <a:prstGeom prst="roundRect">
              <a:avLst>
                <a:gd name="adj" fmla="val 18750"/>
              </a:avLst>
            </a:prstGeom>
            <a:solidFill>
              <a:srgbClr val="FF8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>
              <a:off x="55785" y="200223"/>
              <a:ext cx="1450530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l" defTabSz="457200">
                <a:defRPr sz="20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pPr lvl="0" algn="ctr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1400" dirty="0"/>
                <a:t>Expert in imaging</a:t>
              </a:r>
            </a:p>
          </p:txBody>
        </p:sp>
      </p:grpSp>
      <p:grpSp>
        <p:nvGrpSpPr>
          <p:cNvPr id="301" name="Group 301"/>
          <p:cNvGrpSpPr/>
          <p:nvPr/>
        </p:nvGrpSpPr>
        <p:grpSpPr>
          <a:xfrm>
            <a:off x="6331148" y="2625328"/>
            <a:ext cx="1839516" cy="1955602"/>
            <a:chOff x="0" y="0"/>
            <a:chExt cx="2616200" cy="278130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99" name="Shape 299"/>
            <p:cNvSpPr/>
            <p:nvPr/>
          </p:nvSpPr>
          <p:spPr>
            <a:xfrm>
              <a:off x="0" y="0"/>
              <a:ext cx="2616200" cy="2781300"/>
            </a:xfrm>
            <a:prstGeom prst="roundRect">
              <a:avLst>
                <a:gd name="adj" fmla="val 7278"/>
              </a:avLst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321457">
                <a:defRPr sz="3600">
                  <a:solidFill>
                    <a:srgbClr val="FFFFFF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defRPr>
              </a:pPr>
              <a:endParaRPr>
                <a:solidFill>
                  <a:srgbClr val="000090"/>
                </a:solidFill>
              </a:endParaRPr>
            </a:p>
          </p:txBody>
        </p:sp>
        <p:sp>
          <p:nvSpPr>
            <p:cNvPr id="300" name="Shape 300"/>
            <p:cNvSpPr/>
            <p:nvPr/>
          </p:nvSpPr>
          <p:spPr>
            <a:xfrm>
              <a:off x="55715" y="559653"/>
              <a:ext cx="2504770" cy="166199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321457">
                <a:defRPr sz="1800"/>
              </a:pPr>
              <a:r>
                <a:rPr sz="2500" dirty="0">
                  <a:solidFill>
                    <a:srgbClr val="000090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rPr>
                <a:t>Leadership</a:t>
              </a:r>
            </a:p>
            <a:p>
              <a:pPr defTabSz="321457">
                <a:defRPr sz="1800"/>
              </a:pPr>
              <a:endParaRPr sz="2500" dirty="0">
                <a:solidFill>
                  <a:srgbClr val="000090"/>
                </a:solidFill>
                <a:effectLst>
                  <a:outerShdw blurRad="12700" dist="25400" dir="2700000" rotWithShape="0">
                    <a:srgbClr val="000000"/>
                  </a:outerShdw>
                </a:effectLst>
                <a:latin typeface="Georgia"/>
                <a:ea typeface="Georgia"/>
                <a:cs typeface="Georgia"/>
                <a:sym typeface="Georgia"/>
              </a:endParaRPr>
            </a:p>
            <a:p>
              <a:pPr defTabSz="321457">
                <a:defRPr sz="1800"/>
              </a:pPr>
              <a:r>
                <a:rPr sz="2500" dirty="0">
                  <a:solidFill>
                    <a:srgbClr val="000090"/>
                  </a:solidFill>
                  <a:effectLst>
                    <a:outerShdw blurRad="12700" dist="25400" dir="2700000" rotWithShape="0">
                      <a:srgbClr val="000000"/>
                    </a:outerShdw>
                  </a:effectLst>
                  <a:latin typeface="Georgia"/>
                  <a:ea typeface="Georgia"/>
                  <a:cs typeface="Georgia"/>
                  <a:sym typeface="Georgia"/>
                </a:rPr>
                <a:t>Teamwork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57313" y="8973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0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34922"/>
            <a:ext cx="6508377" cy="1143000"/>
          </a:xfrm>
        </p:spPr>
        <p:txBody>
          <a:bodyPr/>
          <a:lstStyle/>
          <a:p>
            <a:r>
              <a:rPr lang="en-US" dirty="0"/>
              <a:t>Acute Abdomen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7351296" cy="3916363"/>
          </a:xfrm>
        </p:spPr>
        <p:txBody>
          <a:bodyPr/>
          <a:lstStyle/>
          <a:p>
            <a:r>
              <a:rPr lang="en-US" dirty="0"/>
              <a:t>Spectrum of surgical , medical and gynecological conditions</a:t>
            </a:r>
          </a:p>
          <a:p>
            <a:r>
              <a:rPr lang="en-US" dirty="0"/>
              <a:t>Abdominal pain</a:t>
            </a:r>
          </a:p>
          <a:p>
            <a:r>
              <a:rPr lang="en-US" dirty="0"/>
              <a:t>Hospital admission</a:t>
            </a:r>
          </a:p>
          <a:p>
            <a:r>
              <a:rPr lang="en-US" dirty="0"/>
              <a:t>Investigation and treatment</a:t>
            </a:r>
          </a:p>
          <a:p>
            <a:r>
              <a:rPr lang="en-US" sz="2400" i="1" dirty="0"/>
              <a:t>Timely decision about the need for surgical operation</a:t>
            </a:r>
          </a:p>
        </p:txBody>
      </p:sp>
    </p:spTree>
    <p:extLst>
      <p:ext uri="{BB962C8B-B14F-4D97-AF65-F5344CB8AC3E}">
        <p14:creationId xmlns:p14="http://schemas.microsoft.com/office/powerpoint/2010/main" val="796754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48728"/>
            <a:ext cx="6508377" cy="1143000"/>
          </a:xfrm>
        </p:spPr>
        <p:txBody>
          <a:bodyPr/>
          <a:lstStyle/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Inflammation</a:t>
            </a:r>
          </a:p>
          <a:p>
            <a:r>
              <a:rPr lang="en-US" dirty="0"/>
              <a:t>Obstruction</a:t>
            </a:r>
          </a:p>
          <a:p>
            <a:r>
              <a:rPr lang="en-US" dirty="0"/>
              <a:t>Perforation</a:t>
            </a:r>
          </a:p>
          <a:p>
            <a:r>
              <a:rPr lang="en-US" dirty="0"/>
              <a:t>Ischemia</a:t>
            </a:r>
          </a:p>
          <a:p>
            <a:r>
              <a:rPr lang="en-US" dirty="0"/>
              <a:t>Bleeding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91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Inflammation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Obstruction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Perforation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Ischemia</a:t>
            </a:r>
          </a:p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Bleeding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68868" y="2692715"/>
            <a:ext cx="3561517" cy="220832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Appendicitis</a:t>
            </a:r>
          </a:p>
          <a:p>
            <a:r>
              <a:rPr lang="en-US" dirty="0" err="1"/>
              <a:t>Cholecystitis</a:t>
            </a:r>
            <a:endParaRPr lang="en-US" dirty="0"/>
          </a:p>
          <a:p>
            <a:r>
              <a:rPr lang="en-US" dirty="0"/>
              <a:t>Pancreatitis</a:t>
            </a:r>
          </a:p>
          <a:p>
            <a:r>
              <a:rPr lang="en-US" dirty="0"/>
              <a:t>diverticulitis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</p:spTree>
    <p:extLst>
      <p:ext uri="{BB962C8B-B14F-4D97-AF65-F5344CB8AC3E}">
        <p14:creationId xmlns:p14="http://schemas.microsoft.com/office/powerpoint/2010/main" val="37155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9D9D9"/>
                </a:solidFill>
              </a:rPr>
              <a:t>Inflammation</a:t>
            </a:r>
          </a:p>
          <a:p>
            <a:r>
              <a:rPr lang="en-US" dirty="0"/>
              <a:t>Obstruction</a:t>
            </a:r>
          </a:p>
          <a:p>
            <a:r>
              <a:rPr lang="en-US" dirty="0">
                <a:solidFill>
                  <a:srgbClr val="D9D9D9"/>
                </a:solidFill>
              </a:rPr>
              <a:t>Perforation</a:t>
            </a:r>
          </a:p>
          <a:p>
            <a:r>
              <a:rPr lang="en-US" dirty="0">
                <a:solidFill>
                  <a:srgbClr val="D9D9D9"/>
                </a:solidFill>
              </a:rPr>
              <a:t>Ischemia</a:t>
            </a:r>
          </a:p>
          <a:p>
            <a:r>
              <a:rPr lang="en-US" dirty="0">
                <a:solidFill>
                  <a:srgbClr val="D9D9D9"/>
                </a:solidFill>
              </a:rPr>
              <a:t>bleeding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92770" y="2747938"/>
            <a:ext cx="3472806" cy="2263545"/>
          </a:xfrm>
          <a:prstGeom prst="rect">
            <a:avLst/>
          </a:prstGeom>
          <a:solidFill>
            <a:srgbClr val="F0E0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Small bowel</a:t>
            </a:r>
          </a:p>
          <a:p>
            <a:r>
              <a:rPr lang="en-US" dirty="0"/>
              <a:t>Large bowel</a:t>
            </a:r>
          </a:p>
          <a:p>
            <a:r>
              <a:rPr lang="en-US" dirty="0"/>
              <a:t>Ureter</a:t>
            </a:r>
          </a:p>
          <a:p>
            <a:r>
              <a:rPr lang="en-US" dirty="0"/>
              <a:t>Biliary tract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</p:spTree>
    <p:extLst>
      <p:ext uri="{BB962C8B-B14F-4D97-AF65-F5344CB8AC3E}">
        <p14:creationId xmlns:p14="http://schemas.microsoft.com/office/powerpoint/2010/main" val="87432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9D9D9"/>
                </a:solidFill>
              </a:rPr>
              <a:t>Inflammation</a:t>
            </a:r>
          </a:p>
          <a:p>
            <a:r>
              <a:rPr lang="en-US" dirty="0">
                <a:solidFill>
                  <a:srgbClr val="D9D9D9"/>
                </a:solidFill>
              </a:rPr>
              <a:t>Obstruction</a:t>
            </a:r>
          </a:p>
          <a:p>
            <a:r>
              <a:rPr lang="en-US" dirty="0"/>
              <a:t>Perforation</a:t>
            </a:r>
          </a:p>
          <a:p>
            <a:r>
              <a:rPr lang="en-US" dirty="0">
                <a:solidFill>
                  <a:srgbClr val="D9D9D9"/>
                </a:solidFill>
              </a:rPr>
              <a:t>Ischemia</a:t>
            </a:r>
          </a:p>
          <a:p>
            <a:r>
              <a:rPr lang="en-US" dirty="0">
                <a:solidFill>
                  <a:srgbClr val="D9D9D9"/>
                </a:solidFill>
              </a:rPr>
              <a:t>bleeding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20380" y="2720326"/>
            <a:ext cx="3340640" cy="2318768"/>
          </a:xfrm>
          <a:prstGeom prst="rect">
            <a:avLst/>
          </a:prstGeom>
          <a:solidFill>
            <a:srgbClr val="F0E0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Duodenum</a:t>
            </a:r>
          </a:p>
          <a:p>
            <a:r>
              <a:rPr lang="en-US" dirty="0"/>
              <a:t>Small intestine</a:t>
            </a:r>
          </a:p>
          <a:p>
            <a:r>
              <a:rPr lang="en-US" dirty="0"/>
              <a:t>Large intestine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</p:spTree>
    <p:extLst>
      <p:ext uri="{BB962C8B-B14F-4D97-AF65-F5344CB8AC3E}">
        <p14:creationId xmlns:p14="http://schemas.microsoft.com/office/powerpoint/2010/main" val="73648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9D9D9"/>
                </a:solidFill>
              </a:rPr>
              <a:t>Inflammation</a:t>
            </a:r>
          </a:p>
          <a:p>
            <a:r>
              <a:rPr lang="en-US" dirty="0">
                <a:solidFill>
                  <a:srgbClr val="D9D9D9"/>
                </a:solidFill>
              </a:rPr>
              <a:t>Obstruction</a:t>
            </a:r>
          </a:p>
          <a:p>
            <a:r>
              <a:rPr lang="en-US" dirty="0">
                <a:solidFill>
                  <a:srgbClr val="D9D9D9"/>
                </a:solidFill>
              </a:rPr>
              <a:t>Perforation</a:t>
            </a:r>
          </a:p>
          <a:p>
            <a:r>
              <a:rPr lang="en-US" dirty="0"/>
              <a:t>Ischemia</a:t>
            </a:r>
          </a:p>
          <a:p>
            <a:r>
              <a:rPr lang="en-US" dirty="0">
                <a:solidFill>
                  <a:srgbClr val="D9D9D9"/>
                </a:solidFill>
              </a:rPr>
              <a:t>Bleeding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699844" y="2844578"/>
            <a:ext cx="3464884" cy="2070264"/>
          </a:xfrm>
          <a:prstGeom prst="rect">
            <a:avLst/>
          </a:prstGeom>
          <a:solidFill>
            <a:srgbClr val="F0E0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SMA embolism</a:t>
            </a:r>
          </a:p>
          <a:p>
            <a:r>
              <a:rPr lang="en-US" dirty="0"/>
              <a:t>SMA/SMV thrombosis</a:t>
            </a:r>
          </a:p>
          <a:p>
            <a:r>
              <a:rPr lang="en-US" dirty="0"/>
              <a:t>Ischemic colitis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</p:spTree>
    <p:extLst>
      <p:ext uri="{BB962C8B-B14F-4D97-AF65-F5344CB8AC3E}">
        <p14:creationId xmlns:p14="http://schemas.microsoft.com/office/powerpoint/2010/main" val="2070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D9D9D9"/>
                </a:solidFill>
              </a:rPr>
              <a:t>Inflammation</a:t>
            </a:r>
          </a:p>
          <a:p>
            <a:r>
              <a:rPr lang="en-US" dirty="0">
                <a:solidFill>
                  <a:srgbClr val="D9D9D9"/>
                </a:solidFill>
              </a:rPr>
              <a:t>Obstruction</a:t>
            </a:r>
          </a:p>
          <a:p>
            <a:r>
              <a:rPr lang="en-US" dirty="0">
                <a:solidFill>
                  <a:srgbClr val="D9D9D9"/>
                </a:solidFill>
              </a:rPr>
              <a:t>Perforation</a:t>
            </a:r>
          </a:p>
          <a:p>
            <a:r>
              <a:rPr lang="en-US" dirty="0">
                <a:solidFill>
                  <a:srgbClr val="D9D9D9"/>
                </a:solidFill>
              </a:rPr>
              <a:t>Ischemia</a:t>
            </a:r>
          </a:p>
          <a:p>
            <a:r>
              <a:rPr lang="en-US" dirty="0"/>
              <a:t>Bleeding</a:t>
            </a:r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54721" y="2734132"/>
            <a:ext cx="3782396" cy="2429214"/>
          </a:xfrm>
          <a:prstGeom prst="rect">
            <a:avLst/>
          </a:prstGeom>
          <a:solidFill>
            <a:srgbClr val="F0E0F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Aortic aneurysm rupture</a:t>
            </a:r>
          </a:p>
          <a:p>
            <a:r>
              <a:rPr lang="en-US" dirty="0"/>
              <a:t>Ectopic pregnancy</a:t>
            </a:r>
          </a:p>
          <a:p>
            <a:r>
              <a:rPr lang="en-US" dirty="0"/>
              <a:t>Postop bleeding</a:t>
            </a:r>
          </a:p>
          <a:p>
            <a:r>
              <a:rPr lang="en-US" dirty="0"/>
              <a:t>Traumatic injury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Etiology</a:t>
            </a:r>
          </a:p>
        </p:txBody>
      </p:sp>
    </p:spTree>
    <p:extLst>
      <p:ext uri="{BB962C8B-B14F-4D97-AF65-F5344CB8AC3E}">
        <p14:creationId xmlns:p14="http://schemas.microsoft.com/office/powerpoint/2010/main" val="267765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Types of pain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6251967" cy="6617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Splachnic vs somatic</a:t>
            </a:r>
          </a:p>
          <a:p>
            <a:endParaRPr lang="en-US" dirty="0"/>
          </a:p>
        </p:txBody>
      </p:sp>
      <p:pic>
        <p:nvPicPr>
          <p:cNvPr id="9" name="Picture 2" descr="D:\Townsend\images\43FF2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96" y="2265541"/>
            <a:ext cx="4597023" cy="471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915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2311829"/>
            <a:ext cx="7007937" cy="325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Types of pain</a:t>
            </a:r>
          </a:p>
        </p:txBody>
      </p:sp>
    </p:spTree>
    <p:extLst>
      <p:ext uri="{BB962C8B-B14F-4D97-AF65-F5344CB8AC3E}">
        <p14:creationId xmlns:p14="http://schemas.microsoft.com/office/powerpoint/2010/main" val="2644354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47" y="2372825"/>
            <a:ext cx="6716640" cy="3246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Types of pain</a:t>
            </a:r>
          </a:p>
        </p:txBody>
      </p:sp>
    </p:spTree>
    <p:extLst>
      <p:ext uri="{BB962C8B-B14F-4D97-AF65-F5344CB8AC3E}">
        <p14:creationId xmlns:p14="http://schemas.microsoft.com/office/powerpoint/2010/main" val="1558200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09" y="2598921"/>
            <a:ext cx="6552420" cy="310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199" y="74872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Acute Abdomen</a:t>
            </a:r>
            <a:br>
              <a:rPr lang="en-US" dirty="0"/>
            </a:br>
            <a:r>
              <a:rPr lang="en-US" i="1" dirty="0"/>
              <a:t>Types of pain</a:t>
            </a:r>
          </a:p>
        </p:txBody>
      </p:sp>
    </p:spTree>
    <p:extLst>
      <p:ext uri="{BB962C8B-B14F-4D97-AF65-F5344CB8AC3E}">
        <p14:creationId xmlns:p14="http://schemas.microsoft.com/office/powerpoint/2010/main" val="2864685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6854"/>
            <a:ext cx="6508377" cy="1143000"/>
          </a:xfrm>
        </p:spPr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 years old female patient presented with </a:t>
            </a:r>
            <a:r>
              <a:rPr lang="en-US" i="1" dirty="0" err="1"/>
              <a:t>peri</a:t>
            </a:r>
            <a:r>
              <a:rPr lang="en-US" i="1" dirty="0"/>
              <a:t>-umbilical abdominal pain which later shifted to RLQ</a:t>
            </a:r>
            <a:r>
              <a:rPr lang="en-US" dirty="0"/>
              <a:t>; two episode of </a:t>
            </a:r>
            <a:r>
              <a:rPr lang="en-US" i="1" dirty="0"/>
              <a:t>vomiting and nausea </a:t>
            </a:r>
            <a:r>
              <a:rPr lang="en-US" dirty="0"/>
              <a:t>of 10 hours duration, passed faces and flatus. On examination, vital signs are normal and has </a:t>
            </a:r>
            <a:r>
              <a:rPr lang="en-US" i="1" dirty="0"/>
              <a:t>tenderness with rebound tenderness over the RLQ. </a:t>
            </a:r>
          </a:p>
          <a:p>
            <a:pPr marL="0" indent="0">
              <a:buNone/>
            </a:pPr>
            <a:r>
              <a:rPr lang="en-US" dirty="0"/>
              <a:t>A. What are your DDX?</a:t>
            </a:r>
            <a:br>
              <a:rPr lang="en-US" dirty="0"/>
            </a:br>
            <a:r>
              <a:rPr lang="en-US" dirty="0"/>
              <a:t>B. What would be your plan of management</a:t>
            </a:r>
            <a:br>
              <a:rPr lang="en-US" dirty="0"/>
            </a:br>
            <a:r>
              <a:rPr lang="en-US" dirty="0"/>
              <a:t>C. What will happen to the patient if not operated?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921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www.radiologyassistant.nl/images/thmb_462a53b049b65Fig.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9804" y="3976966"/>
            <a:ext cx="7086600" cy="2489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29371"/>
            <a:ext cx="6508377" cy="1143000"/>
          </a:xfrm>
        </p:spPr>
        <p:txBody>
          <a:bodyPr/>
          <a:lstStyle/>
          <a:p>
            <a:r>
              <a:rPr lang="en-US" dirty="0"/>
              <a:t>Case 1</a:t>
            </a: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6" b="9886"/>
          <a:stretch>
            <a:fillRect/>
          </a:stretch>
        </p:blipFill>
        <p:spPr bwMode="auto">
          <a:xfrm>
            <a:off x="457199" y="2209800"/>
            <a:ext cx="6508377" cy="425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" name="Picture 8" descr="http://www.radiologyassistant.nl/images/thmb_462a54712fc11Fig.-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952960"/>
            <a:ext cx="6508377" cy="318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18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14985"/>
            <a:ext cx="6508377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figure_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41751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www.aafp.org/afp/1999/1101/afp19991101p2027-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76600"/>
            <a:ext cx="4038600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885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80476"/>
            <a:ext cx="6508377" cy="1143000"/>
          </a:xfrm>
        </p:spPr>
        <p:txBody>
          <a:bodyPr/>
          <a:lstStyle/>
          <a:p>
            <a:r>
              <a:rPr lang="en-US" dirty="0"/>
              <a:t>Case 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0796" r="-60796"/>
          <a:stretch>
            <a:fillRect/>
          </a:stretch>
        </p:blipFill>
        <p:spPr>
          <a:xfrm>
            <a:off x="457200" y="2209800"/>
            <a:ext cx="6508750" cy="3916363"/>
          </a:xfrm>
        </p:spPr>
      </p:pic>
    </p:spTree>
    <p:extLst>
      <p:ext uri="{BB962C8B-B14F-4D97-AF65-F5344CB8AC3E}">
        <p14:creationId xmlns:p14="http://schemas.microsoft.com/office/powerpoint/2010/main" val="55527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7317"/>
            <a:ext cx="6508377" cy="1143000"/>
          </a:xfrm>
        </p:spPr>
        <p:txBody>
          <a:bodyPr/>
          <a:lstStyle/>
          <a:p>
            <a:r>
              <a:rPr lang="en-US" dirty="0"/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7228"/>
            <a:ext cx="6508377" cy="3916363"/>
          </a:xfrm>
        </p:spPr>
        <p:txBody>
          <a:bodyPr>
            <a:normAutofit/>
          </a:bodyPr>
          <a:lstStyle/>
          <a:p>
            <a:r>
              <a:rPr lang="en-US" dirty="0"/>
              <a:t>36 years old male patient with previous history of dyspepsia presented with </a:t>
            </a:r>
            <a:r>
              <a:rPr lang="en-US" i="1" dirty="0"/>
              <a:t>sudden onset of severe agonizing epigastric pain, </a:t>
            </a:r>
            <a:r>
              <a:rPr lang="en-US" dirty="0"/>
              <a:t>after alcohol intake followed by pain all over the abdomen and fever. On examination he has </a:t>
            </a:r>
            <a:r>
              <a:rPr lang="en-US" i="1" dirty="0"/>
              <a:t>generalized abdominal tenderness and rigidity</a:t>
            </a:r>
            <a:r>
              <a:rPr lang="en-US" dirty="0"/>
              <a:t>, bowel sounds are absent </a:t>
            </a:r>
          </a:p>
          <a:p>
            <a:pPr marL="0" indent="0">
              <a:buNone/>
            </a:pPr>
            <a:r>
              <a:rPr lang="en-US" dirty="0"/>
              <a:t>A. What is your impression?</a:t>
            </a:r>
            <a:br>
              <a:rPr lang="en-US" dirty="0"/>
            </a:br>
            <a:r>
              <a:rPr lang="en-US" dirty="0"/>
              <a:t>B. What are the possible differential diagnoses?</a:t>
            </a:r>
            <a:br>
              <a:rPr lang="en-US" dirty="0"/>
            </a:br>
            <a:r>
              <a:rPr lang="en-US" dirty="0"/>
              <a:t>C. What investigation would you order to confirm the     diagnosis? </a:t>
            </a:r>
          </a:p>
          <a:p>
            <a:pPr marL="0" indent="0">
              <a:buNone/>
            </a:pPr>
            <a:r>
              <a:rPr lang="en-US" dirty="0"/>
              <a:t>D. What is your plan of management?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102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93049"/>
            <a:ext cx="6508377" cy="1143000"/>
          </a:xfrm>
        </p:spPr>
        <p:txBody>
          <a:bodyPr/>
          <a:lstStyle/>
          <a:p>
            <a:r>
              <a:rPr lang="en-US" dirty="0"/>
              <a:t>Case 2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rcRect l="-51332" r="-51332"/>
          <a:stretch>
            <a:fillRect/>
          </a:stretch>
        </p:blipFill>
        <p:spPr>
          <a:xfrm>
            <a:off x="-560604" y="2362200"/>
            <a:ext cx="6508377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05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4508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67228"/>
            <a:ext cx="6508377" cy="3916363"/>
          </a:xfrm>
        </p:spPr>
        <p:txBody>
          <a:bodyPr>
            <a:normAutofit/>
          </a:bodyPr>
          <a:lstStyle/>
          <a:p>
            <a:r>
              <a:rPr lang="en-US" dirty="0"/>
              <a:t>60 years old farmer presented </a:t>
            </a:r>
            <a:r>
              <a:rPr lang="en-US" i="1" dirty="0"/>
              <a:t>with vomiting of bilious material, colicky central intermittent abdominal pain </a:t>
            </a:r>
            <a:r>
              <a:rPr lang="en-US" dirty="0"/>
              <a:t>of 24 hours duration.. On examination patient was acutely sick looking; with dry tongue and </a:t>
            </a:r>
            <a:r>
              <a:rPr lang="en-US" dirty="0" err="1"/>
              <a:t>buccal</a:t>
            </a:r>
            <a:r>
              <a:rPr lang="en-US" dirty="0"/>
              <a:t> mucosa, sunken eye balls, hypotensive, and tachycardic. There was central abdominal distention, but no area of tenderness and bowel sounds were hyperactive.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760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7315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WBC= 15200 (89%)</a:t>
            </a:r>
          </a:p>
          <a:p>
            <a:r>
              <a:rPr lang="en-US" dirty="0" err="1"/>
              <a:t>Hct</a:t>
            </a:r>
            <a:r>
              <a:rPr lang="en-US" dirty="0"/>
              <a:t>= 47%</a:t>
            </a:r>
          </a:p>
          <a:p>
            <a:endParaRPr lang="en-US" dirty="0"/>
          </a:p>
          <a:p>
            <a:r>
              <a:rPr lang="en-US" dirty="0"/>
              <a:t>Urea= 145</a:t>
            </a:r>
          </a:p>
          <a:p>
            <a:r>
              <a:rPr lang="en-US" dirty="0" err="1"/>
              <a:t>Creatinine</a:t>
            </a:r>
            <a:r>
              <a:rPr lang="en-US" dirty="0"/>
              <a:t>= 2.1</a:t>
            </a:r>
          </a:p>
          <a:p>
            <a:r>
              <a:rPr lang="en-US" dirty="0"/>
              <a:t>Na=147</a:t>
            </a:r>
          </a:p>
          <a:p>
            <a:r>
              <a:rPr lang="en-US" dirty="0"/>
              <a:t>K=3.3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693" y="2252099"/>
            <a:ext cx="3667766" cy="391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3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15102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4880071" cy="3916363"/>
          </a:xfrm>
        </p:spPr>
        <p:txBody>
          <a:bodyPr/>
          <a:lstStyle/>
          <a:p>
            <a:r>
              <a:rPr lang="en-US" dirty="0"/>
              <a:t>History of operation for peritonitis due to ruptured appendicitis 10 years ago</a:t>
            </a:r>
          </a:p>
          <a:p>
            <a:r>
              <a:rPr lang="en-US" dirty="0"/>
              <a:t>“Virgin  belly”</a:t>
            </a:r>
          </a:p>
          <a:p>
            <a:r>
              <a:rPr lang="en-US" dirty="0"/>
              <a:t>Incisional hernia, tender painful mass, erythema, warm skin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930" y="2939399"/>
            <a:ext cx="2821233" cy="376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61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Afebrile &amp; hemodynamic stable</a:t>
            </a:r>
          </a:p>
          <a:p>
            <a:r>
              <a:rPr lang="en-US" dirty="0"/>
              <a:t>pH=7.32, PO</a:t>
            </a:r>
            <a:r>
              <a:rPr lang="en-US" baseline="-25000" dirty="0"/>
              <a:t>2</a:t>
            </a:r>
            <a:r>
              <a:rPr lang="en-US" dirty="0"/>
              <a:t>=98, PCO</a:t>
            </a:r>
            <a:r>
              <a:rPr lang="en-US" baseline="-25000" dirty="0"/>
              <a:t>2</a:t>
            </a:r>
            <a:r>
              <a:rPr lang="en-US" dirty="0"/>
              <a:t>=31, HCO</a:t>
            </a:r>
            <a:r>
              <a:rPr lang="en-US" baseline="-25000" dirty="0"/>
              <a:t>3</a:t>
            </a:r>
            <a:r>
              <a:rPr lang="en-US" dirty="0"/>
              <a:t>=19</a:t>
            </a:r>
          </a:p>
          <a:p>
            <a:r>
              <a:rPr lang="en-US" dirty="0"/>
              <a:t>Abdomen distended, painful but w/o rigidity, rebound (no peritoneal findings)</a:t>
            </a:r>
          </a:p>
        </p:txBody>
      </p:sp>
    </p:spTree>
    <p:extLst>
      <p:ext uri="{BB962C8B-B14F-4D97-AF65-F5344CB8AC3E}">
        <p14:creationId xmlns:p14="http://schemas.microsoft.com/office/powerpoint/2010/main" val="2825992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15102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4880071" cy="3916363"/>
          </a:xfrm>
        </p:spPr>
        <p:txBody>
          <a:bodyPr/>
          <a:lstStyle/>
          <a:p>
            <a:r>
              <a:rPr lang="en-US" dirty="0"/>
              <a:t>History of operation for peritonitis due to ruptured appendicitis 10 years ago</a:t>
            </a:r>
          </a:p>
          <a:p>
            <a:endParaRPr lang="en-US" dirty="0"/>
          </a:p>
          <a:p>
            <a:r>
              <a:rPr lang="en-US" dirty="0"/>
              <a:t>“Virgin  belly”</a:t>
            </a:r>
          </a:p>
          <a:p>
            <a:endParaRPr lang="en-US" dirty="0"/>
          </a:p>
          <a:p>
            <a:r>
              <a:rPr lang="en-US" dirty="0"/>
              <a:t>Incisional hernia, tender painful mass, erythema, warm skin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22686" y="2174821"/>
            <a:ext cx="3220617" cy="3916363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Wait and see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Diagnostic work up (CT)</a:t>
            </a:r>
          </a:p>
          <a:p>
            <a:endParaRPr lang="en-US" dirty="0"/>
          </a:p>
          <a:p>
            <a:r>
              <a:rPr lang="en-US" dirty="0"/>
              <a:t>Emergent operation</a:t>
            </a:r>
          </a:p>
        </p:txBody>
      </p:sp>
    </p:spTree>
    <p:extLst>
      <p:ext uri="{BB962C8B-B14F-4D97-AF65-F5344CB8AC3E}">
        <p14:creationId xmlns:p14="http://schemas.microsoft.com/office/powerpoint/2010/main" val="353719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29102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41" y="2627395"/>
            <a:ext cx="3919302" cy="391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42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1653"/>
            <a:ext cx="6508377" cy="1143000"/>
          </a:xfrm>
        </p:spPr>
        <p:txBody>
          <a:bodyPr/>
          <a:lstStyle/>
          <a:p>
            <a:r>
              <a:rPr lang="en-US" dirty="0"/>
              <a:t>Case 3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886" b="9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2527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886" b="9886"/>
          <a:stretch>
            <a:fillRect/>
          </a:stretch>
        </p:blipFill>
        <p:spPr/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208314"/>
            <a:ext cx="6508377" cy="1143000"/>
          </a:xfrm>
        </p:spPr>
        <p:txBody>
          <a:bodyPr/>
          <a:lstStyle/>
          <a:p>
            <a:r>
              <a:rPr lang="en-US" dirty="0"/>
              <a:t>Case 3 </a:t>
            </a:r>
          </a:p>
        </p:txBody>
      </p:sp>
    </p:spTree>
    <p:extLst>
      <p:ext uri="{BB962C8B-B14F-4D97-AF65-F5344CB8AC3E}">
        <p14:creationId xmlns:p14="http://schemas.microsoft.com/office/powerpoint/2010/main" val="380343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07323"/>
            <a:ext cx="6508377" cy="1143000"/>
          </a:xfrm>
        </p:spPr>
        <p:txBody>
          <a:bodyPr/>
          <a:lstStyle/>
          <a:p>
            <a:r>
              <a:rPr lang="en-US" dirty="0"/>
              <a:t>Case 3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319" r="-12319"/>
          <a:stretch>
            <a:fillRect/>
          </a:stretch>
        </p:blipFill>
        <p:spPr>
          <a:xfrm>
            <a:off x="-293160" y="1954980"/>
            <a:ext cx="5540442" cy="333391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847" y="3486591"/>
            <a:ext cx="3515644" cy="263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00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9886" b="9886"/>
          <a:stretch>
            <a:fillRect/>
          </a:stretch>
        </p:blipFill>
        <p:spPr>
          <a:xfrm>
            <a:off x="457199" y="2209800"/>
            <a:ext cx="7385659" cy="444426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298548"/>
            <a:ext cx="6508377" cy="1143000"/>
          </a:xfrm>
        </p:spPr>
        <p:txBody>
          <a:bodyPr/>
          <a:lstStyle/>
          <a:p>
            <a:r>
              <a:rPr lang="en-US" dirty="0"/>
              <a:t>Case 3 </a:t>
            </a:r>
          </a:p>
        </p:txBody>
      </p:sp>
    </p:spTree>
    <p:extLst>
      <p:ext uri="{BB962C8B-B14F-4D97-AF65-F5344CB8AC3E}">
        <p14:creationId xmlns:p14="http://schemas.microsoft.com/office/powerpoint/2010/main" val="384747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199" y="2064970"/>
            <a:ext cx="3826768" cy="4464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1</a:t>
            </a:r>
            <a:r>
              <a:rPr lang="en-US" u="sng" baseline="30000" dirty="0"/>
              <a:t>st</a:t>
            </a:r>
            <a:r>
              <a:rPr lang="en-US" u="sng" dirty="0"/>
              <a:t> patient</a:t>
            </a:r>
            <a:endParaRPr lang="el-GR" u="sng" dirty="0"/>
          </a:p>
          <a:p>
            <a:r>
              <a:rPr lang="en-US" dirty="0"/>
              <a:t>56 </a:t>
            </a:r>
            <a:r>
              <a:rPr lang="en-US" dirty="0" err="1"/>
              <a:t>yo</a:t>
            </a:r>
            <a:r>
              <a:rPr lang="el-GR" dirty="0"/>
              <a:t>, </a:t>
            </a:r>
            <a:r>
              <a:rPr lang="en-US" dirty="0"/>
              <a:t>history (-)</a:t>
            </a:r>
            <a:endParaRPr lang="el-GR" dirty="0"/>
          </a:p>
          <a:p>
            <a:r>
              <a:rPr lang="en-US" dirty="0"/>
              <a:t>RUQ pain for 3 days, T=</a:t>
            </a:r>
            <a:r>
              <a:rPr lang="el-GR" dirty="0"/>
              <a:t>38,3</a:t>
            </a:r>
            <a:r>
              <a:rPr lang="el-GR" baseline="30000" dirty="0"/>
              <a:t>0</a:t>
            </a:r>
            <a:r>
              <a:rPr lang="en-US" dirty="0"/>
              <a:t>C</a:t>
            </a:r>
          </a:p>
          <a:p>
            <a:r>
              <a:rPr lang="en-US" dirty="0"/>
              <a:t>Murphy (+)</a:t>
            </a:r>
          </a:p>
          <a:p>
            <a:r>
              <a:rPr lang="en-US" dirty="0"/>
              <a:t>WBC =18.200</a:t>
            </a:r>
            <a:endParaRPr lang="el-GR" dirty="0"/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5052192" y="2064970"/>
            <a:ext cx="3826768" cy="48161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u="sng" dirty="0"/>
              <a:t>2</a:t>
            </a:r>
            <a:r>
              <a:rPr lang="en-US" sz="2000" u="sng" baseline="30000" dirty="0"/>
              <a:t>nd</a:t>
            </a:r>
            <a:r>
              <a:rPr lang="en-US" sz="2000" u="sng" dirty="0"/>
              <a:t> patient</a:t>
            </a:r>
            <a:endParaRPr lang="el-GR" sz="2000" u="sng" dirty="0"/>
          </a:p>
          <a:p>
            <a:r>
              <a:rPr lang="el-GR" sz="2000" dirty="0"/>
              <a:t>82 </a:t>
            </a:r>
            <a:r>
              <a:rPr lang="en-US" sz="2000" dirty="0" err="1"/>
              <a:t>yo</a:t>
            </a:r>
            <a:r>
              <a:rPr lang="el-GR" sz="2000" dirty="0"/>
              <a:t>, </a:t>
            </a:r>
            <a:r>
              <a:rPr lang="en-US" sz="2000" dirty="0"/>
              <a:t>DM</a:t>
            </a:r>
            <a:r>
              <a:rPr lang="el-GR" sz="2000" dirty="0"/>
              <a:t>, </a:t>
            </a:r>
            <a:r>
              <a:rPr lang="en-US" sz="2000" dirty="0"/>
              <a:t>HBP</a:t>
            </a:r>
            <a:r>
              <a:rPr lang="el-GR" sz="2000" dirty="0"/>
              <a:t>, </a:t>
            </a:r>
            <a:r>
              <a:rPr lang="en-US" sz="2000" dirty="0"/>
              <a:t>CAD</a:t>
            </a:r>
            <a:endParaRPr lang="el-GR" sz="2000" dirty="0"/>
          </a:p>
          <a:p>
            <a:r>
              <a:rPr lang="en-US" sz="2000" dirty="0"/>
              <a:t>RUQ pain for 3 days, T=</a:t>
            </a:r>
            <a:r>
              <a:rPr lang="el-GR" sz="2000" dirty="0"/>
              <a:t>38,3</a:t>
            </a:r>
            <a:r>
              <a:rPr lang="el-GR" sz="2000" baseline="30000" dirty="0"/>
              <a:t>0</a:t>
            </a:r>
            <a:r>
              <a:rPr lang="en-US" sz="2000" dirty="0"/>
              <a:t>C</a:t>
            </a:r>
          </a:p>
          <a:p>
            <a:r>
              <a:rPr lang="en-US" sz="2000" dirty="0"/>
              <a:t>Murphy (+)</a:t>
            </a:r>
          </a:p>
          <a:p>
            <a:r>
              <a:rPr lang="en-US" sz="2000" dirty="0"/>
              <a:t>WBC =18.200</a:t>
            </a:r>
            <a:endParaRPr lang="el-GR" sz="2000" dirty="0"/>
          </a:p>
          <a:p>
            <a:endParaRPr lang="el-GR" sz="2000" dirty="0"/>
          </a:p>
          <a:p>
            <a:r>
              <a:rPr lang="en-US" sz="2000" dirty="0" err="1"/>
              <a:t>Creatinine</a:t>
            </a:r>
            <a:r>
              <a:rPr lang="el-GR" sz="2000" dirty="0"/>
              <a:t>=2,3</a:t>
            </a:r>
          </a:p>
          <a:p>
            <a:r>
              <a:rPr lang="en-US" sz="2000" dirty="0"/>
              <a:t>Lactate=4</a:t>
            </a:r>
          </a:p>
          <a:p>
            <a:r>
              <a:rPr lang="en-US" sz="2000" dirty="0"/>
              <a:t>BD= -10</a:t>
            </a:r>
          </a:p>
          <a:p>
            <a:r>
              <a:rPr lang="en-US" sz="2000" dirty="0" err="1"/>
              <a:t>Levophed</a:t>
            </a:r>
            <a:endParaRPr lang="el-GR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459065" y="2321852"/>
            <a:ext cx="4324536" cy="324340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199" y="264725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4 </a:t>
            </a:r>
          </a:p>
        </p:txBody>
      </p:sp>
    </p:spTree>
    <p:extLst>
      <p:ext uri="{BB962C8B-B14F-4D97-AF65-F5344CB8AC3E}">
        <p14:creationId xmlns:p14="http://schemas.microsoft.com/office/powerpoint/2010/main" val="204440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71800" y="1988026"/>
            <a:ext cx="3744416" cy="4650542"/>
          </a:xfrm>
        </p:spPr>
        <p:txBody>
          <a:bodyPr>
            <a:normAutofit/>
          </a:bodyPr>
          <a:lstStyle/>
          <a:p>
            <a:r>
              <a:rPr lang="el-GR" sz="1800" dirty="0"/>
              <a:t>Αντιβίωση, αναλγησία κι επέμβαση σε 6-8 εβδομάδες</a:t>
            </a:r>
          </a:p>
          <a:p>
            <a:endParaRPr lang="el-GR" sz="1800" dirty="0"/>
          </a:p>
          <a:p>
            <a:r>
              <a:rPr lang="el-GR" sz="1800" dirty="0"/>
              <a:t>Διαδερμική χολοκυστοστομία υπό </a:t>
            </a:r>
            <a:r>
              <a:rPr lang="en-US" sz="1800" dirty="0"/>
              <a:t>US</a:t>
            </a:r>
            <a:endParaRPr lang="el-GR" sz="1800" dirty="0"/>
          </a:p>
          <a:p>
            <a:endParaRPr lang="en-US" sz="1800" dirty="0"/>
          </a:p>
          <a:p>
            <a:r>
              <a:rPr lang="el-GR" sz="1800" dirty="0"/>
              <a:t>Λαπαροσκοπική χολοκυστεκτομή</a:t>
            </a:r>
          </a:p>
          <a:p>
            <a:endParaRPr lang="el-GR" sz="1800" dirty="0"/>
          </a:p>
          <a:p>
            <a:r>
              <a:rPr lang="el-GR" sz="1800" dirty="0"/>
              <a:t>Ανοικτή χολοκυστεκτομή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395536" y="1988026"/>
            <a:ext cx="1596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1st patient</a:t>
            </a:r>
            <a:endParaRPr lang="el-GR" sz="2400" u="sng" dirty="0"/>
          </a:p>
        </p:txBody>
      </p:sp>
      <p:sp>
        <p:nvSpPr>
          <p:cNvPr id="6" name="Rectangle 5"/>
          <p:cNvSpPr/>
          <p:nvPr/>
        </p:nvSpPr>
        <p:spPr>
          <a:xfrm>
            <a:off x="6876256" y="1988026"/>
            <a:ext cx="158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2</a:t>
            </a:r>
            <a:r>
              <a:rPr lang="en-US" sz="2400" u="sng" baseline="30000" dirty="0"/>
              <a:t>nd</a:t>
            </a:r>
            <a:r>
              <a:rPr lang="en-US" sz="2400" u="sng" dirty="0"/>
              <a:t> patient</a:t>
            </a:r>
            <a:endParaRPr lang="el-GR" sz="2400" u="sng" dirty="0"/>
          </a:p>
        </p:txBody>
      </p:sp>
      <p:sp>
        <p:nvSpPr>
          <p:cNvPr id="7" name="Striped Right Arrow 6"/>
          <p:cNvSpPr/>
          <p:nvPr/>
        </p:nvSpPr>
        <p:spPr>
          <a:xfrm>
            <a:off x="683568" y="4545124"/>
            <a:ext cx="1584176" cy="360040"/>
          </a:xfrm>
          <a:prstGeom prst="stripedRightArrow">
            <a:avLst>
              <a:gd name="adj1" fmla="val 50000"/>
              <a:gd name="adj2" fmla="val 60426"/>
            </a:avLst>
          </a:prstGeom>
          <a:solidFill>
            <a:srgbClr val="CFA0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 rot="10800000">
            <a:off x="6876256" y="3356992"/>
            <a:ext cx="1584176" cy="432048"/>
          </a:xfrm>
          <a:prstGeom prst="striped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199" y="206183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4 </a:t>
            </a:r>
          </a:p>
        </p:txBody>
      </p:sp>
    </p:spTree>
    <p:extLst>
      <p:ext uri="{BB962C8B-B14F-4D97-AF65-F5344CB8AC3E}">
        <p14:creationId xmlns:p14="http://schemas.microsoft.com/office/powerpoint/2010/main" val="226520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2500" r="-12500"/>
          <a:stretch>
            <a:fillRect/>
          </a:stretch>
        </p:blipFill>
        <p:spPr>
          <a:xfrm>
            <a:off x="457199" y="2990993"/>
            <a:ext cx="5266680" cy="3160008"/>
          </a:xfrm>
        </p:spPr>
      </p:pic>
      <p:sp>
        <p:nvSpPr>
          <p:cNvPr id="6" name="Rectangle 5"/>
          <p:cNvSpPr/>
          <p:nvPr/>
        </p:nvSpPr>
        <p:spPr>
          <a:xfrm>
            <a:off x="467544" y="2268160"/>
            <a:ext cx="813690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Treat the patient …not the images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199" y="179995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4 </a:t>
            </a:r>
          </a:p>
        </p:txBody>
      </p:sp>
    </p:spTree>
    <p:extLst>
      <p:ext uri="{BB962C8B-B14F-4D97-AF65-F5344CB8AC3E}">
        <p14:creationId xmlns:p14="http://schemas.microsoft.com/office/powerpoint/2010/main" val="42751670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199" y="163336"/>
            <a:ext cx="6508377" cy="1143000"/>
          </a:xfrm>
        </p:spPr>
        <p:txBody>
          <a:bodyPr/>
          <a:lstStyle/>
          <a:p>
            <a:r>
              <a:rPr lang="en-US" dirty="0"/>
              <a:t>Case 5</a:t>
            </a:r>
            <a:endParaRPr lang="el-GR" dirty="0"/>
          </a:p>
        </p:txBody>
      </p:sp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57199" y="1864116"/>
            <a:ext cx="7859216" cy="481619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</a:pPr>
            <a:r>
              <a:rPr lang="en-US" sz="2000" u="sng" dirty="0"/>
              <a:t>1</a:t>
            </a:r>
            <a:r>
              <a:rPr lang="en-US" sz="2000" u="sng" baseline="30000" dirty="0"/>
              <a:t>st</a:t>
            </a:r>
            <a:r>
              <a:rPr lang="en-US" sz="2000" u="sng" dirty="0"/>
              <a:t> patient</a:t>
            </a:r>
            <a:endParaRPr lang="el-GR" sz="2000" u="sng" dirty="0"/>
          </a:p>
          <a:p>
            <a:r>
              <a:rPr lang="en-US" sz="2000" dirty="0"/>
              <a:t>56 </a:t>
            </a:r>
            <a:r>
              <a:rPr lang="en-US" sz="2000" dirty="0" err="1"/>
              <a:t>yo</a:t>
            </a:r>
            <a:r>
              <a:rPr lang="el-GR" sz="2000" dirty="0"/>
              <a:t>, </a:t>
            </a:r>
            <a:r>
              <a:rPr lang="en-US" sz="2000" dirty="0"/>
              <a:t>history(-)</a:t>
            </a:r>
            <a:endParaRPr lang="el-GR" sz="2000" dirty="0"/>
          </a:p>
          <a:p>
            <a:r>
              <a:rPr lang="en-US" sz="2000" dirty="0"/>
              <a:t>Duodenectomy for local excision of a duodenal polyp</a:t>
            </a:r>
            <a:endParaRPr lang="el-GR" sz="2000" dirty="0"/>
          </a:p>
          <a:p>
            <a:r>
              <a:rPr lang="el-GR" sz="2000" dirty="0"/>
              <a:t>3</a:t>
            </a:r>
            <a:r>
              <a:rPr lang="el-GR" sz="2000" baseline="30000" dirty="0"/>
              <a:t>η</a:t>
            </a:r>
            <a:r>
              <a:rPr lang="el-GR" sz="2000" dirty="0"/>
              <a:t> </a:t>
            </a:r>
            <a:r>
              <a:rPr lang="en-US" sz="2000" dirty="0"/>
              <a:t>POD</a:t>
            </a:r>
            <a:endParaRPr lang="el-GR" sz="2000" dirty="0"/>
          </a:p>
          <a:p>
            <a:pPr>
              <a:buFont typeface="Wingdings" charset="2"/>
              <a:buChar char="§"/>
            </a:pPr>
            <a:r>
              <a:rPr lang="en-US" sz="2000" dirty="0" err="1"/>
              <a:t>Abd</a:t>
            </a:r>
            <a:r>
              <a:rPr lang="en-US" sz="2000" dirty="0"/>
              <a:t> distention, diffuse pain, rebound</a:t>
            </a:r>
            <a:endParaRPr lang="el-GR" sz="2000" dirty="0"/>
          </a:p>
          <a:p>
            <a:pPr>
              <a:buFont typeface="Wingdings" charset="2"/>
              <a:buChar char="§"/>
            </a:pPr>
            <a:r>
              <a:rPr lang="en-US" sz="2000" dirty="0"/>
              <a:t>Drain</a:t>
            </a:r>
            <a:r>
              <a:rPr lang="el-GR" sz="2000" dirty="0"/>
              <a:t> 250</a:t>
            </a:r>
            <a:r>
              <a:rPr lang="en-US" sz="2000" dirty="0"/>
              <a:t>cc </a:t>
            </a:r>
            <a:r>
              <a:rPr lang="el-GR" sz="2000" dirty="0"/>
              <a:t>, </a:t>
            </a:r>
            <a:r>
              <a:rPr lang="en-US" sz="2000" dirty="0"/>
              <a:t>amylase</a:t>
            </a:r>
            <a:r>
              <a:rPr lang="el-GR" sz="2000" dirty="0"/>
              <a:t> 25000</a:t>
            </a:r>
          </a:p>
          <a:p>
            <a:pPr>
              <a:buFont typeface="Wingdings" charset="2"/>
              <a:buChar char="§"/>
            </a:pPr>
            <a:r>
              <a:rPr lang="en-US" sz="2000" dirty="0"/>
              <a:t>WBC= 22,000</a:t>
            </a:r>
          </a:p>
          <a:p>
            <a:pPr>
              <a:buFont typeface="Wingdings" charset="2"/>
              <a:buChar char="§"/>
            </a:pPr>
            <a:r>
              <a:rPr lang="en-US" sz="2000" dirty="0"/>
              <a:t>Lactate=5</a:t>
            </a:r>
          </a:p>
          <a:p>
            <a:pPr>
              <a:buFont typeface="Wingdings" charset="2"/>
              <a:buChar char="§"/>
            </a:pPr>
            <a:r>
              <a:rPr lang="en-US" sz="2000" dirty="0"/>
              <a:t>BD= -12</a:t>
            </a:r>
            <a:endParaRPr lang="el-GR" sz="20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27588" b="-27588"/>
          <a:stretch>
            <a:fillRect/>
          </a:stretch>
        </p:blipFill>
        <p:spPr>
          <a:xfrm>
            <a:off x="3779912" y="3960301"/>
            <a:ext cx="5029646" cy="3160008"/>
          </a:xfrm>
        </p:spPr>
      </p:pic>
      <p:sp>
        <p:nvSpPr>
          <p:cNvPr id="6" name="Right Arrow 5"/>
          <p:cNvSpPr/>
          <p:nvPr/>
        </p:nvSpPr>
        <p:spPr>
          <a:xfrm rot="11045468" flipV="1">
            <a:off x="4721521" y="4820102"/>
            <a:ext cx="649464" cy="17012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rot="11045468" flipV="1">
            <a:off x="7599846" y="5221414"/>
            <a:ext cx="428852" cy="11371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2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2</a:t>
            </a:r>
            <a:r>
              <a:rPr lang="en-US" u="sng" baseline="30000" dirty="0"/>
              <a:t>nd</a:t>
            </a:r>
            <a:r>
              <a:rPr lang="en-US" u="sng" dirty="0"/>
              <a:t> patient</a:t>
            </a:r>
            <a:endParaRPr lang="el-GR" u="sng" dirty="0"/>
          </a:p>
          <a:p>
            <a:r>
              <a:rPr lang="en-US" dirty="0"/>
              <a:t>61 </a:t>
            </a:r>
            <a:r>
              <a:rPr lang="en-US" dirty="0" err="1"/>
              <a:t>yo</a:t>
            </a:r>
            <a:endParaRPr lang="el-GR" dirty="0"/>
          </a:p>
          <a:p>
            <a:r>
              <a:rPr lang="en-US" dirty="0"/>
              <a:t>Total </a:t>
            </a:r>
            <a:r>
              <a:rPr lang="en-US" dirty="0" err="1"/>
              <a:t>gastrectomy</a:t>
            </a:r>
            <a:r>
              <a:rPr lang="el-GR" dirty="0"/>
              <a:t>, </a:t>
            </a:r>
            <a:r>
              <a:rPr lang="en-US" dirty="0"/>
              <a:t>Roux en Y </a:t>
            </a:r>
            <a:r>
              <a:rPr lang="en-US" dirty="0" err="1"/>
              <a:t>esophagojejunostomy</a:t>
            </a:r>
            <a:r>
              <a:rPr lang="en-US" dirty="0"/>
              <a:t> for gastric Ca</a:t>
            </a:r>
            <a:endParaRPr lang="el-GR" dirty="0"/>
          </a:p>
          <a:p>
            <a:endParaRPr lang="el-GR" dirty="0"/>
          </a:p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POD readmission</a:t>
            </a:r>
            <a:r>
              <a:rPr lang="el-GR" dirty="0"/>
              <a:t> </a:t>
            </a:r>
          </a:p>
          <a:p>
            <a:pPr>
              <a:buFont typeface="Wingdings" charset="2"/>
              <a:buChar char="§"/>
            </a:pPr>
            <a:r>
              <a:rPr lang="en-US" dirty="0"/>
              <a:t>Epigastric pain, T</a:t>
            </a:r>
            <a:r>
              <a:rPr lang="el-GR" dirty="0"/>
              <a:t> = 38,3</a:t>
            </a:r>
            <a:r>
              <a:rPr lang="el-GR" baseline="30000" dirty="0"/>
              <a:t>ο</a:t>
            </a:r>
            <a:r>
              <a:rPr lang="el-GR" dirty="0"/>
              <a:t> </a:t>
            </a:r>
            <a:r>
              <a:rPr lang="en-US" dirty="0"/>
              <a:t>C</a:t>
            </a:r>
          </a:p>
          <a:p>
            <a:pPr>
              <a:buFont typeface="Wingdings" charset="2"/>
              <a:buChar char="§"/>
            </a:pPr>
            <a:r>
              <a:rPr lang="en-US" dirty="0"/>
              <a:t>WBC=19.250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2708920"/>
            <a:ext cx="3334541" cy="38610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80112" y="5733256"/>
            <a:ext cx="3312368" cy="792088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1 - Τίτλος"/>
          <p:cNvSpPr txBox="1">
            <a:spLocks/>
          </p:cNvSpPr>
          <p:nvPr/>
        </p:nvSpPr>
        <p:spPr>
          <a:xfrm>
            <a:off x="457199" y="215712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65383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35971" y="3121528"/>
            <a:ext cx="3899925" cy="2924944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-12500" r="-12500"/>
          <a:stretch>
            <a:fillRect/>
          </a:stretch>
        </p:blipFill>
        <p:spPr>
          <a:xfrm>
            <a:off x="1979711" y="2276872"/>
            <a:ext cx="5866747" cy="3520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3429000"/>
            <a:ext cx="4139951" cy="3104963"/>
          </a:xfrm>
          <a:prstGeom prst="rect">
            <a:avLst/>
          </a:prstGeom>
        </p:spPr>
      </p:pic>
      <p:sp>
        <p:nvSpPr>
          <p:cNvPr id="8" name="1 - Τίτλος"/>
          <p:cNvSpPr txBox="1">
            <a:spLocks/>
          </p:cNvSpPr>
          <p:nvPr/>
        </p:nvSpPr>
        <p:spPr>
          <a:xfrm>
            <a:off x="457199" y="56925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159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71800" y="2208918"/>
            <a:ext cx="3744416" cy="4429650"/>
          </a:xfrm>
        </p:spPr>
        <p:txBody>
          <a:bodyPr>
            <a:normAutofit/>
          </a:bodyPr>
          <a:lstStyle/>
          <a:p>
            <a:r>
              <a:rPr lang="el-GR" dirty="0"/>
              <a:t>Εισαγωγή στη ΜΕΘ, αντιβίωση, αιμοδυναμική σταθεροποίηση</a:t>
            </a:r>
          </a:p>
          <a:p>
            <a:endParaRPr lang="el-GR" dirty="0"/>
          </a:p>
          <a:p>
            <a:r>
              <a:rPr lang="el-GR" dirty="0"/>
              <a:t>Επείγουσα λαπαροτομία</a:t>
            </a:r>
          </a:p>
          <a:p>
            <a:endParaRPr lang="en-US" dirty="0"/>
          </a:p>
          <a:p>
            <a:r>
              <a:rPr lang="el-GR" dirty="0"/>
              <a:t>Παροχέτευση με παρακέντηση υπό </a:t>
            </a:r>
            <a:r>
              <a:rPr lang="en-US" dirty="0"/>
              <a:t>CT</a:t>
            </a:r>
            <a:endParaRPr lang="el-GR" dirty="0"/>
          </a:p>
          <a:p>
            <a:endParaRPr lang="el-GR" dirty="0"/>
          </a:p>
        </p:txBody>
      </p:sp>
      <p:sp>
        <p:nvSpPr>
          <p:cNvPr id="5" name="Rectangle 4"/>
          <p:cNvSpPr/>
          <p:nvPr/>
        </p:nvSpPr>
        <p:spPr>
          <a:xfrm>
            <a:off x="457199" y="1874441"/>
            <a:ext cx="1518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1</a:t>
            </a:r>
            <a:r>
              <a:rPr lang="en-US" sz="2400" u="sng" baseline="30000" dirty="0"/>
              <a:t>st</a:t>
            </a:r>
            <a:r>
              <a:rPr lang="en-US" sz="2400" u="sng" dirty="0"/>
              <a:t> patient</a:t>
            </a:r>
            <a:endParaRPr lang="el-GR" sz="2400" u="sng" dirty="0"/>
          </a:p>
        </p:txBody>
      </p:sp>
      <p:sp>
        <p:nvSpPr>
          <p:cNvPr id="6" name="Rectangle 5"/>
          <p:cNvSpPr/>
          <p:nvPr/>
        </p:nvSpPr>
        <p:spPr>
          <a:xfrm>
            <a:off x="6965576" y="1874441"/>
            <a:ext cx="158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2</a:t>
            </a:r>
            <a:r>
              <a:rPr lang="en-US" sz="2400" u="sng" baseline="30000" dirty="0"/>
              <a:t>nd</a:t>
            </a:r>
            <a:r>
              <a:rPr lang="en-US" sz="2400" u="sng" dirty="0"/>
              <a:t> patient</a:t>
            </a:r>
            <a:endParaRPr lang="el-GR" sz="2400" u="sng" dirty="0"/>
          </a:p>
        </p:txBody>
      </p:sp>
      <p:sp>
        <p:nvSpPr>
          <p:cNvPr id="7" name="Striped Right Arrow 6"/>
          <p:cNvSpPr/>
          <p:nvPr/>
        </p:nvSpPr>
        <p:spPr>
          <a:xfrm>
            <a:off x="611560" y="3897052"/>
            <a:ext cx="1584176" cy="360040"/>
          </a:xfrm>
          <a:prstGeom prst="stripedRightArrow">
            <a:avLst>
              <a:gd name="adj1" fmla="val 50000"/>
              <a:gd name="adj2" fmla="val 60426"/>
            </a:avLst>
          </a:prstGeom>
          <a:solidFill>
            <a:srgbClr val="CFA0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riped Right Arrow 7"/>
          <p:cNvSpPr/>
          <p:nvPr/>
        </p:nvSpPr>
        <p:spPr>
          <a:xfrm rot="10800000">
            <a:off x="6804247" y="4983676"/>
            <a:ext cx="1584176" cy="432048"/>
          </a:xfrm>
          <a:prstGeom prst="stripedRightArrow">
            <a:avLst/>
          </a:prstGeom>
          <a:solidFill>
            <a:srgbClr val="CFA0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457199" y="137148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71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73388" y="5390000"/>
            <a:ext cx="2899012" cy="360040"/>
          </a:xfrm>
          <a:prstGeom prst="rect">
            <a:avLst/>
          </a:prstGeom>
          <a:solidFill>
            <a:srgbClr val="CFA0C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92080" y="2708920"/>
            <a:ext cx="2880320" cy="1308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77737" y="1824216"/>
            <a:ext cx="4114800" cy="4937760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1</a:t>
            </a:r>
            <a:r>
              <a:rPr lang="en-US" u="sng" baseline="30000" dirty="0"/>
              <a:t>st</a:t>
            </a:r>
            <a:r>
              <a:rPr lang="en-US" u="sng" dirty="0"/>
              <a:t> patient</a:t>
            </a:r>
            <a:endParaRPr lang="el-GR" u="sng" dirty="0"/>
          </a:p>
          <a:p>
            <a:endParaRPr lang="el-GR" u="sng" dirty="0"/>
          </a:p>
          <a:p>
            <a:r>
              <a:rPr lang="en-US" u="sng" dirty="0"/>
              <a:t>After 1h OR</a:t>
            </a:r>
            <a:endParaRPr lang="el-GR" u="sng" dirty="0"/>
          </a:p>
          <a:p>
            <a:pPr>
              <a:buFont typeface="Wingdings" charset="2"/>
              <a:buChar char="§"/>
            </a:pPr>
            <a:r>
              <a:rPr lang="el-GR" dirty="0"/>
              <a:t>3,5 </a:t>
            </a:r>
            <a:r>
              <a:rPr lang="en-US" dirty="0" err="1"/>
              <a:t>lt</a:t>
            </a:r>
            <a:r>
              <a:rPr lang="en-US" dirty="0"/>
              <a:t> RL, 1 </a:t>
            </a:r>
            <a:r>
              <a:rPr lang="en-US" dirty="0" err="1"/>
              <a:t>lt</a:t>
            </a:r>
            <a:r>
              <a:rPr lang="en-US" dirty="0"/>
              <a:t> colloid</a:t>
            </a:r>
          </a:p>
          <a:p>
            <a:pPr>
              <a:buFont typeface="Wingdings" charset="2"/>
              <a:buChar char="§"/>
            </a:pPr>
            <a:r>
              <a:rPr lang="en-US" dirty="0" err="1"/>
              <a:t>Levophed</a:t>
            </a:r>
            <a:endParaRPr lang="en-US" dirty="0"/>
          </a:p>
          <a:p>
            <a:pPr>
              <a:buFont typeface="Wingdings" charset="2"/>
              <a:buChar char="§"/>
            </a:pPr>
            <a:r>
              <a:rPr lang="en-US" dirty="0"/>
              <a:t>FiO2 80%</a:t>
            </a:r>
          </a:p>
          <a:p>
            <a:pPr>
              <a:buFont typeface="Wingdings" charset="2"/>
              <a:buChar char="§"/>
            </a:pPr>
            <a:r>
              <a:rPr lang="en-US" dirty="0"/>
              <a:t>BD= -14</a:t>
            </a:r>
          </a:p>
          <a:p>
            <a:pPr>
              <a:buFont typeface="Wingdings" charset="2"/>
              <a:buChar char="§"/>
            </a:pPr>
            <a:r>
              <a:rPr lang="en-US" dirty="0"/>
              <a:t>pH= 7.19</a:t>
            </a:r>
          </a:p>
          <a:p>
            <a:pPr>
              <a:buFont typeface="Wingdings" charset="2"/>
              <a:buChar char="§"/>
            </a:pPr>
            <a:r>
              <a:rPr lang="el-GR" dirty="0"/>
              <a:t>θ= 32</a:t>
            </a:r>
            <a:r>
              <a:rPr lang="el-GR" baseline="30000" dirty="0"/>
              <a:t>ο</a:t>
            </a:r>
            <a:r>
              <a:rPr lang="en-US" dirty="0"/>
              <a:t>C </a:t>
            </a:r>
          </a:p>
          <a:p>
            <a:pPr>
              <a:buFont typeface="Wingdings" charset="2"/>
              <a:buChar char="§"/>
            </a:pPr>
            <a:r>
              <a:rPr lang="en-US" dirty="0" err="1"/>
              <a:t>aPTT</a:t>
            </a:r>
            <a:r>
              <a:rPr lang="en-US" dirty="0"/>
              <a:t>=75</a:t>
            </a:r>
            <a:endParaRPr lang="el-GR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31959" y="2204864"/>
            <a:ext cx="4032448" cy="41456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Whipple</a:t>
            </a:r>
          </a:p>
          <a:p>
            <a:r>
              <a:rPr lang="en-US" sz="2400" dirty="0" err="1"/>
              <a:t>Retroperitoneum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     drainage + duodenal </a:t>
            </a:r>
          </a:p>
          <a:p>
            <a:pPr marL="0" indent="0">
              <a:buNone/>
            </a:pPr>
            <a:r>
              <a:rPr lang="en-US" sz="2400" dirty="0"/>
              <a:t>     exclusion</a:t>
            </a:r>
          </a:p>
          <a:p>
            <a:endParaRPr lang="en-US" sz="2400" dirty="0"/>
          </a:p>
          <a:p>
            <a:endParaRPr lang="el-GR" sz="2400" dirty="0"/>
          </a:p>
          <a:p>
            <a:r>
              <a:rPr lang="en-US" sz="2400" dirty="0" err="1"/>
              <a:t>Abd</a:t>
            </a:r>
            <a:r>
              <a:rPr lang="en-US" sz="2400" dirty="0"/>
              <a:t> closure + ICU</a:t>
            </a:r>
            <a:endParaRPr lang="el-GR" sz="2400" dirty="0"/>
          </a:p>
          <a:p>
            <a:r>
              <a:rPr lang="en-US" sz="2400" dirty="0"/>
              <a:t>Open </a:t>
            </a:r>
            <a:r>
              <a:rPr lang="en-US" sz="2400" dirty="0" err="1"/>
              <a:t>abd</a:t>
            </a:r>
            <a:r>
              <a:rPr lang="en-US" sz="2400" dirty="0"/>
              <a:t> + ICU</a:t>
            </a:r>
            <a:endParaRPr lang="el-GR" sz="2400" dirty="0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457199" y="14953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Case 5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547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3072"/>
            <a:ext cx="6508377" cy="1143000"/>
          </a:xfrm>
        </p:spPr>
        <p:txBody>
          <a:bodyPr/>
          <a:lstStyle/>
          <a:p>
            <a:r>
              <a:rPr lang="en-US" dirty="0"/>
              <a:t>Case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5592" y="2296344"/>
            <a:ext cx="8229600" cy="278586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Clinical condition (peritonitis) necessitate operative management</a:t>
            </a:r>
            <a:r>
              <a:rPr lang="el-GR" dirty="0"/>
              <a:t> </a:t>
            </a:r>
          </a:p>
          <a:p>
            <a:endParaRPr lang="el-GR" dirty="0"/>
          </a:p>
          <a:p>
            <a:r>
              <a:rPr lang="en-US" dirty="0"/>
              <a:t>Physiology shows us our limits</a:t>
            </a:r>
            <a:r>
              <a:rPr lang="el-GR" dirty="0"/>
              <a:t> </a:t>
            </a:r>
          </a:p>
          <a:p>
            <a:endParaRPr lang="el-GR" dirty="0"/>
          </a:p>
          <a:p>
            <a:r>
              <a:rPr lang="el-GR" dirty="0"/>
              <a:t> </a:t>
            </a:r>
            <a:r>
              <a:rPr lang="en-US" dirty="0"/>
              <a:t>Damage control operation </a:t>
            </a:r>
          </a:p>
          <a:p>
            <a:pPr marL="0" indent="0">
              <a:buNone/>
            </a:pPr>
            <a:r>
              <a:rPr lang="en-US" dirty="0"/>
              <a:t>   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591" y="4925904"/>
            <a:ext cx="5547283" cy="923330"/>
          </a:xfrm>
          <a:prstGeom prst="rect">
            <a:avLst/>
          </a:prstGeom>
          <a:solidFill>
            <a:srgbClr val="CFA0CF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dirty="0"/>
              <a:t>control bleeding, septic contamination, drainage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open abdomen</a:t>
            </a:r>
          </a:p>
          <a:p>
            <a:pPr marL="285750" indent="-285750">
              <a:buFont typeface="Wingdings" charset="2"/>
              <a:buChar char="§"/>
            </a:pPr>
            <a:r>
              <a:rPr lang="en-US" dirty="0"/>
              <a:t>ICU</a:t>
            </a:r>
          </a:p>
        </p:txBody>
      </p:sp>
    </p:spTree>
    <p:extLst>
      <p:ext uri="{BB962C8B-B14F-4D97-AF65-F5344CB8AC3E}">
        <p14:creationId xmlns:p14="http://schemas.microsoft.com/office/powerpoint/2010/main" val="2040129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92184"/>
            <a:ext cx="7391401" cy="1143000"/>
          </a:xfrm>
        </p:spPr>
        <p:txBody>
          <a:bodyPr/>
          <a:lstStyle/>
          <a:p>
            <a:r>
              <a:rPr lang="en-US" dirty="0"/>
              <a:t>Case 5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25 years old female, </a:t>
            </a:r>
            <a:r>
              <a:rPr lang="en-US" i="1" dirty="0"/>
              <a:t>sudden onset acute abdominal pain</a:t>
            </a:r>
            <a:r>
              <a:rPr lang="en-US" dirty="0"/>
              <a:t>. “ I have no a boyfriend!!!!!!!!!!!!)</a:t>
            </a:r>
          </a:p>
          <a:p>
            <a:r>
              <a:rPr lang="el-GR" dirty="0"/>
              <a:t>β-</a:t>
            </a:r>
            <a:r>
              <a:rPr lang="en-US" dirty="0" err="1"/>
              <a:t>hCG</a:t>
            </a:r>
            <a:r>
              <a:rPr lang="en-US" dirty="0"/>
              <a:t> questionable (800 IU)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68 years old male, </a:t>
            </a:r>
            <a:r>
              <a:rPr lang="en-US" i="1" dirty="0"/>
              <a:t>sudden onset acute abdominal pain. </a:t>
            </a:r>
            <a:r>
              <a:rPr lang="en-US" dirty="0"/>
              <a:t>History of coronary disease, 2 stents in CAD three years ago, hypertension, diabetes mellitus, smoking (25 packs/years)</a:t>
            </a:r>
            <a:endParaRPr lang="en-US" i="1" dirty="0"/>
          </a:p>
        </p:txBody>
      </p:sp>
      <p:sp>
        <p:nvSpPr>
          <p:cNvPr id="10" name="Content Placeholder 8"/>
          <p:cNvSpPr txBox="1">
            <a:spLocks/>
          </p:cNvSpPr>
          <p:nvPr/>
        </p:nvSpPr>
        <p:spPr>
          <a:xfrm>
            <a:off x="2577440" y="4149122"/>
            <a:ext cx="2751761" cy="1957681"/>
          </a:xfrm>
          <a:prstGeom prst="rect">
            <a:avLst/>
          </a:prstGeom>
          <a:solidFill>
            <a:srgbClr val="97BAFF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HR=123beats/min</a:t>
            </a:r>
          </a:p>
          <a:p>
            <a:r>
              <a:rPr lang="en-US" dirty="0"/>
              <a:t>BP=90/60 mmHg</a:t>
            </a:r>
            <a:endParaRPr lang="el-GR" dirty="0"/>
          </a:p>
          <a:p>
            <a:r>
              <a:rPr lang="en-US" dirty="0"/>
              <a:t>Pale &amp; cold skin</a:t>
            </a:r>
          </a:p>
          <a:p>
            <a:r>
              <a:rPr lang="en-US" dirty="0" err="1"/>
              <a:t>Hgb</a:t>
            </a:r>
            <a:r>
              <a:rPr lang="en-US" dirty="0"/>
              <a:t>= 7.3g/dl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09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25170"/>
            <a:ext cx="7391401" cy="1143000"/>
          </a:xfrm>
        </p:spPr>
        <p:txBody>
          <a:bodyPr/>
          <a:lstStyle/>
          <a:p>
            <a:r>
              <a:rPr lang="en-US" dirty="0"/>
              <a:t>Case 5a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2694" r="12694"/>
          <a:stretch>
            <a:fillRect/>
          </a:stretch>
        </p:blipFill>
        <p:spPr>
          <a:xfrm>
            <a:off x="457198" y="2214563"/>
            <a:ext cx="3566161" cy="39116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Cystic mass 2,5cm in left ovary</a:t>
            </a:r>
          </a:p>
          <a:p>
            <a:r>
              <a:rPr lang="en-US" dirty="0"/>
              <a:t>Free fluid in </a:t>
            </a:r>
            <a:r>
              <a:rPr lang="en-US" dirty="0" err="1"/>
              <a:t>paracolic</a:t>
            </a:r>
            <a:r>
              <a:rPr lang="en-US" dirty="0"/>
              <a:t> regions and Douglas sac</a:t>
            </a:r>
          </a:p>
        </p:txBody>
      </p:sp>
    </p:spTree>
    <p:extLst>
      <p:ext uri="{BB962C8B-B14F-4D97-AF65-F5344CB8AC3E}">
        <p14:creationId xmlns:p14="http://schemas.microsoft.com/office/powerpoint/2010/main" val="42742996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33512"/>
            <a:ext cx="7391401" cy="1143000"/>
          </a:xfrm>
        </p:spPr>
        <p:txBody>
          <a:bodyPr/>
          <a:lstStyle/>
          <a:p>
            <a:r>
              <a:rPr lang="en-US" dirty="0"/>
              <a:t>Case 5b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Aortic aneurysm 8,5 cm below renal arteries</a:t>
            </a:r>
          </a:p>
          <a:p>
            <a:r>
              <a:rPr lang="en-US" dirty="0"/>
              <a:t>Retroperitoneal rupture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7939" r="179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74589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44041"/>
            <a:ext cx="6508377" cy="1143000"/>
          </a:xfrm>
        </p:spPr>
        <p:txBody>
          <a:bodyPr/>
          <a:lstStyle/>
          <a:p>
            <a:r>
              <a:rPr lang="en-US" dirty="0"/>
              <a:t>Case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78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pt</a:t>
            </a:r>
            <a:endParaRPr lang="en-US" dirty="0"/>
          </a:p>
          <a:p>
            <a:r>
              <a:rPr lang="en-US" dirty="0"/>
              <a:t>Chest discomfort, epigastric pain, vomiting, sweating </a:t>
            </a:r>
          </a:p>
          <a:p>
            <a:r>
              <a:rPr lang="en-US" dirty="0"/>
              <a:t>HR 89/min,  BP 85/45mmHg</a:t>
            </a:r>
          </a:p>
          <a:p>
            <a:endParaRPr lang="en-US" dirty="0"/>
          </a:p>
          <a:p>
            <a:r>
              <a:rPr lang="en-US" dirty="0"/>
              <a:t>WBC=13400</a:t>
            </a:r>
          </a:p>
          <a:p>
            <a:r>
              <a:rPr lang="en-US" dirty="0"/>
              <a:t>SGOT= 158</a:t>
            </a:r>
          </a:p>
          <a:p>
            <a:r>
              <a:rPr lang="en-US" dirty="0"/>
              <a:t>SGPT=112</a:t>
            </a:r>
          </a:p>
        </p:txBody>
      </p:sp>
      <p:pic>
        <p:nvPicPr>
          <p:cNvPr id="5" name="3 - Εικόνα" descr="http://eso-cdn.bestpractice.bmj.com/best-practice/images/bp/873-2_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8" y="3202930"/>
            <a:ext cx="3634615" cy="315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42129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610674"/>
            <a:ext cx="6508377" cy="1143000"/>
          </a:xfrm>
        </p:spPr>
        <p:txBody>
          <a:bodyPr/>
          <a:lstStyle/>
          <a:p>
            <a:r>
              <a:rPr lang="en-US" dirty="0"/>
              <a:t>Case 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088" r="2088"/>
          <a:stretch>
            <a:fillRect/>
          </a:stretch>
        </p:blipFill>
        <p:spPr/>
      </p:pic>
      <p:sp>
        <p:nvSpPr>
          <p:cNvPr id="3" name="Oval 2"/>
          <p:cNvSpPr/>
          <p:nvPr/>
        </p:nvSpPr>
        <p:spPr>
          <a:xfrm>
            <a:off x="690243" y="2926816"/>
            <a:ext cx="1187219" cy="1421991"/>
          </a:xfrm>
          <a:prstGeom prst="ellipse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02593" y="2926816"/>
            <a:ext cx="1187219" cy="1421991"/>
          </a:xfrm>
          <a:prstGeom prst="ellipse">
            <a:avLst/>
          </a:prstGeom>
          <a:noFill/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35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08486"/>
            <a:ext cx="6508377" cy="1143000"/>
          </a:xfrm>
        </p:spPr>
        <p:txBody>
          <a:bodyPr/>
          <a:lstStyle/>
          <a:p>
            <a:r>
              <a:rPr lang="en-US" dirty="0"/>
              <a:t>Thank you for your attention</a:t>
            </a:r>
          </a:p>
        </p:txBody>
      </p:sp>
      <p:pic>
        <p:nvPicPr>
          <p:cNvPr id="4" name="image3.jpeg" descr="LOGO_UOA b_w.jpg"/>
          <p:cNvPicPr>
            <a:picLocks noGrp="1"/>
          </p:cNvPicPr>
          <p:nvPr>
            <p:ph idx="1"/>
          </p:nvPr>
        </p:nvPicPr>
        <p:blipFill>
          <a:blip r:embed="rId2"/>
          <a:srcRect l="-80581" r="-80581"/>
          <a:stretch>
            <a:fillRect/>
          </a:stretch>
        </p:blipFill>
        <p:spPr>
          <a:xfrm>
            <a:off x="404828" y="2864501"/>
            <a:ext cx="5539510" cy="31718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825455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B4E06-A915-665E-60DE-07439D5BD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D02CC-C4B8-9384-1234-B773F3DEC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293117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82042-3F29-B68D-5A44-9DAD63C2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8A177-27F2-4DED-CEAE-F986C91CB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40541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1143000"/>
          </a:xfrm>
        </p:spPr>
        <p:txBody>
          <a:bodyPr/>
          <a:lstStyle/>
          <a:p>
            <a:b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Emergency Surgery</a:t>
            </a:r>
            <a:b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The Greek experience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47" y="1843954"/>
            <a:ext cx="5107709" cy="4338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372" y="1272453"/>
            <a:ext cx="2791842" cy="1744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214" y="5241869"/>
            <a:ext cx="2728000" cy="13997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7214" y="3249289"/>
            <a:ext cx="2728000" cy="17791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8" y="1485900"/>
            <a:ext cx="3771943" cy="503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2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F1592E-2AC1-61E6-3467-7DB4FC25E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1387" y="2247900"/>
            <a:ext cx="5167984" cy="39163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F8C6BF-61D2-7950-52EB-51370BF79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914400"/>
            <a:ext cx="4592192" cy="3784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E3A508-CCE2-E913-E7BD-268CCF2AF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9688" y="2654300"/>
            <a:ext cx="4322261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43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3923-2E51-21B6-8869-7C573566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E46EF8-9E94-E345-E16B-4619CDE8B4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73247"/>
            <a:ext cx="3565525" cy="359423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F2B86FE-14D6-8723-BA4F-ECCE10525B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3075" y="2374866"/>
            <a:ext cx="3565525" cy="3590993"/>
          </a:xfrm>
        </p:spPr>
      </p:pic>
    </p:spTree>
    <p:extLst>
      <p:ext uri="{BB962C8B-B14F-4D97-AF65-F5344CB8AC3E}">
        <p14:creationId xmlns:p14="http://schemas.microsoft.com/office/powerpoint/2010/main" val="10460789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D78C0-0F1B-1D6F-892A-8B576359E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2E804-A9AF-0107-F93B-9952383394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950468-20FC-BAB4-9E24-4CDF580852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739369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F6414-93C9-DD84-EF0C-484C3241D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8D6F0-9EF0-DC57-5E79-A019871986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07971-329F-19C8-AEBD-FFBABF88A3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52656419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Προσαρμοσμένος 2">
      <a:dk1>
        <a:sysClr val="windowText" lastClr="000000"/>
      </a:dk1>
      <a:lt1>
        <a:sysClr val="window" lastClr="FFFFFF"/>
      </a:lt1>
      <a:dk2>
        <a:srgbClr val="002060"/>
      </a:dk2>
      <a:lt2>
        <a:srgbClr val="DEDEDE"/>
      </a:lt2>
      <a:accent1>
        <a:srgbClr val="002060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2172</TotalTime>
  <Words>1116</Words>
  <Application>Microsoft Macintosh PowerPoint</Application>
  <PresentationFormat>On-screen Show (4:3)</PresentationFormat>
  <Paragraphs>264</Paragraphs>
  <Slides>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Calibri</vt:lpstr>
      <vt:lpstr>Cambria</vt:lpstr>
      <vt:lpstr>Georgia</vt:lpstr>
      <vt:lpstr>Wingdings</vt:lpstr>
      <vt:lpstr>Wingdings 2</vt:lpstr>
      <vt:lpstr>Wingdings 3</vt:lpstr>
      <vt:lpstr>Plaza</vt:lpstr>
      <vt:lpstr>Επείγουσα Χειρουργική</vt:lpstr>
      <vt:lpstr>Acute  Care Surgery a new concept about an old need</vt:lpstr>
      <vt:lpstr>Acute  Care Surgery a new concept about an old need</vt:lpstr>
      <vt:lpstr>Why ACS?</vt:lpstr>
      <vt:lpstr>Why ACS?</vt:lpstr>
      <vt:lpstr>Why ACS?</vt:lpstr>
      <vt:lpstr>Emergency surgery</vt:lpstr>
      <vt:lpstr>Emergency surgery Clinical conditions encompassing Emergency Surgery</vt:lpstr>
      <vt:lpstr>PowerPoint Presentation</vt:lpstr>
      <vt:lpstr>Acute Abdomen</vt:lpstr>
      <vt:lpstr>Acute Abdomen Etiology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1</vt:lpstr>
      <vt:lpstr>Case 1</vt:lpstr>
      <vt:lpstr>PowerPoint Presentation</vt:lpstr>
      <vt:lpstr>Case 1</vt:lpstr>
      <vt:lpstr>Case 2</vt:lpstr>
      <vt:lpstr>Case 2</vt:lpstr>
      <vt:lpstr>Case 3</vt:lpstr>
      <vt:lpstr>Case 3</vt:lpstr>
      <vt:lpstr>Case 3</vt:lpstr>
      <vt:lpstr>Case 3</vt:lpstr>
      <vt:lpstr>Case 3</vt:lpstr>
      <vt:lpstr>Case 3</vt:lpstr>
      <vt:lpstr>Case 3 </vt:lpstr>
      <vt:lpstr>Case 3 </vt:lpstr>
      <vt:lpstr>Case 3</vt:lpstr>
      <vt:lpstr>Case 3 </vt:lpstr>
      <vt:lpstr>PowerPoint Presentation</vt:lpstr>
      <vt:lpstr>PowerPoint Presentation</vt:lpstr>
      <vt:lpstr>PowerPoint Presentation</vt:lpstr>
      <vt:lpstr>Case 5</vt:lpstr>
      <vt:lpstr>PowerPoint Presentation</vt:lpstr>
      <vt:lpstr>PowerPoint Presentation</vt:lpstr>
      <vt:lpstr>PowerPoint Presentation</vt:lpstr>
      <vt:lpstr>PowerPoint Presentation</vt:lpstr>
      <vt:lpstr>Case 5</vt:lpstr>
      <vt:lpstr>Case 5</vt:lpstr>
      <vt:lpstr>Case 5a</vt:lpstr>
      <vt:lpstr>Case 5b</vt:lpstr>
      <vt:lpstr>Case 6</vt:lpstr>
      <vt:lpstr>Case 6</vt:lpstr>
      <vt:lpstr>Thank you for your attention</vt:lpstr>
      <vt:lpstr>PowerPoint Presentation</vt:lpstr>
      <vt:lpstr>PowerPoint Presentation</vt:lpstr>
      <vt:lpstr> Emergency Surgery The Greek experience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Surgery : the ABC in common surgical cases </dc:title>
  <dc:creator>Konstantinos Toutouzas</dc:creator>
  <cp:lastModifiedBy>KONSTANTINOS TOUTOUZAS</cp:lastModifiedBy>
  <cp:revision>70</cp:revision>
  <dcterms:created xsi:type="dcterms:W3CDTF">2014-11-08T21:07:47Z</dcterms:created>
  <dcterms:modified xsi:type="dcterms:W3CDTF">2023-11-05T11:21:52Z</dcterms:modified>
</cp:coreProperties>
</file>