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5"/>
  </p:notesMasterIdLst>
  <p:sldIdLst>
    <p:sldId id="257" r:id="rId2"/>
    <p:sldId id="258" r:id="rId3"/>
    <p:sldId id="259" r:id="rId4"/>
    <p:sldId id="290" r:id="rId5"/>
    <p:sldId id="311" r:id="rId6"/>
    <p:sldId id="260" r:id="rId7"/>
    <p:sldId id="261" r:id="rId8"/>
    <p:sldId id="256" r:id="rId9"/>
    <p:sldId id="291" r:id="rId10"/>
    <p:sldId id="292" r:id="rId11"/>
    <p:sldId id="267" r:id="rId12"/>
    <p:sldId id="277" r:id="rId13"/>
    <p:sldId id="278" r:id="rId14"/>
    <p:sldId id="272" r:id="rId15"/>
    <p:sldId id="273" r:id="rId16"/>
    <p:sldId id="293" r:id="rId17"/>
    <p:sldId id="294" r:id="rId18"/>
    <p:sldId id="295" r:id="rId19"/>
    <p:sldId id="271" r:id="rId20"/>
    <p:sldId id="275" r:id="rId21"/>
    <p:sldId id="298" r:id="rId22"/>
    <p:sldId id="281" r:id="rId23"/>
    <p:sldId id="312" r:id="rId24"/>
    <p:sldId id="282" r:id="rId25"/>
    <p:sldId id="300" r:id="rId26"/>
    <p:sldId id="284" r:id="rId27"/>
    <p:sldId id="301" r:id="rId28"/>
    <p:sldId id="286" r:id="rId29"/>
    <p:sldId id="302" r:id="rId30"/>
    <p:sldId id="285" r:id="rId31"/>
    <p:sldId id="304" r:id="rId32"/>
    <p:sldId id="308" r:id="rId33"/>
    <p:sldId id="309" r:id="rId34"/>
  </p:sldIdLst>
  <p:sldSz cx="9144000" cy="6858000" type="screen4x3"/>
  <p:notesSz cx="6858000" cy="9144000"/>
  <p:defaultTextStyle>
    <a:defPPr>
      <a:defRPr lang="el-G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19">
          <p15:clr>
            <a:srgbClr val="A4A3A4"/>
          </p15:clr>
        </p15:guide>
        <p15:guide id="2" pos="575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9933"/>
    <a:srgbClr val="FF9900"/>
    <a:srgbClr val="CC6600"/>
    <a:srgbClr val="FF7C80"/>
    <a:srgbClr val="993300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558" y="108"/>
      </p:cViewPr>
      <p:guideLst>
        <p:guide orient="horz" pos="4319"/>
        <p:guide pos="575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9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63BEF716-BF91-4BF3-974B-7906FDE50ED6}" type="datetimeFigureOut">
              <a:rPr lang="el-GR"/>
              <a:pPr>
                <a:defRPr/>
              </a:pPr>
              <a:t>12/4/2020</a:t>
            </a:fld>
            <a:endParaRPr lang="el-G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l-GR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l-GR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625F403D-4FB9-47F1-A225-8BEF1D4072B4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FE099D-2302-4671-9395-F8A74E889B4A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812913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36156B-B3F2-4342-B0DD-951CAB61E957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9453753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B523ED-3D27-494A-A589-B1A51C68DBE8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865218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84C7C-055C-48FA-9D95-82911FAE0AB5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7843083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8DFC99-F72C-4C42-9B8F-98BEB674998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05143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7B997B-33DD-41E5-BB2A-E95631F02A97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76642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85DDEB-41B4-4759-94F4-475C417131F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350499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E833CF-122F-4EE3-8BDB-9E85A566717D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23631919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45E9A11-7EE2-401D-94E1-5DCC03F543CF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4219203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CBBFBC-5615-471B-A824-C68CFDE2618E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2713639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8F68127-5199-42B6-8789-30668C235587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1441931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l-GR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l-G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D8A78A-7641-4103-B26F-6CD6C11602FC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  <p:extLst>
      <p:ext uri="{BB962C8B-B14F-4D97-AF65-F5344CB8AC3E}">
        <p14:creationId xmlns:p14="http://schemas.microsoft.com/office/powerpoint/2010/main" val="3857468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2C0BF56-F131-44C5-A399-A6AB2E9EF7E4}" type="slidenum">
              <a:rPr lang="en-US" altLang="el-GR"/>
              <a:pPr>
                <a:defRPr/>
              </a:pPr>
              <a:t>‹#›</a:t>
            </a:fld>
            <a:endParaRPr lang="en-US" altLang="el-GR"/>
          </a:p>
        </p:txBody>
      </p:sp>
    </p:spTree>
    <p:extLst>
      <p:ext uri="{BB962C8B-B14F-4D97-AF65-F5344CB8AC3E}">
        <p14:creationId xmlns:p14="http://schemas.microsoft.com/office/powerpoint/2010/main" val="43548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τον τίτλο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Κάντε κλικ για να επεξεργαστείτε τα στυλ κειμένου του υποδείγματος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A91CAC2F-4B94-4BB2-91EC-34361901CB4A}" type="slidenum">
              <a:rPr lang="el-GR" altLang="el-GR"/>
              <a:pPr>
                <a:defRPr/>
              </a:pPr>
              <a:t>‹#›</a:t>
            </a:fld>
            <a:endParaRPr lang="el-GR" alt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5" r:id="rId1"/>
    <p:sldLayoutId id="2147483916" r:id="rId2"/>
    <p:sldLayoutId id="2147483917" r:id="rId3"/>
    <p:sldLayoutId id="2147483918" r:id="rId4"/>
    <p:sldLayoutId id="2147483919" r:id="rId5"/>
    <p:sldLayoutId id="2147483920" r:id="rId6"/>
    <p:sldLayoutId id="2147483921" r:id="rId7"/>
    <p:sldLayoutId id="2147483922" r:id="rId8"/>
    <p:sldLayoutId id="2147483923" r:id="rId9"/>
    <p:sldLayoutId id="2147483924" r:id="rId10"/>
    <p:sldLayoutId id="2147483925" r:id="rId11"/>
    <p:sldLayoutId id="2147483926" r:id="rId12"/>
    <p:sldLayoutId id="2147483927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Arial" charset="0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Arial" charset="0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Arial" charset="0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Arial" charset="0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microsoft.com/office/2007/relationships/media" Target="../media/media2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audio" Target="../media/media3.m4a"/><Relationship Id="rId5" Type="http://schemas.microsoft.com/office/2007/relationships/media" Target="../media/media3.m4a"/><Relationship Id="rId4" Type="http://schemas.openxmlformats.org/officeDocument/2006/relationships/audio" Target="../media/media2.m4a"/><Relationship Id="rId9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microsoft.com/office/2007/relationships/media" Target="../media/media5.m4a"/><Relationship Id="rId7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audio" Target="../media/media6.m4a"/><Relationship Id="rId5" Type="http://schemas.microsoft.com/office/2007/relationships/media" Target="../media/media6.m4a"/><Relationship Id="rId4" Type="http://schemas.openxmlformats.org/officeDocument/2006/relationships/audio" Target="../media/media5.m4a"/><Relationship Id="rId9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2.png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m4a"/><Relationship Id="rId1" Type="http://schemas.microsoft.com/office/2007/relationships/media" Target="../media/media14.m4a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5" Type="http://schemas.openxmlformats.org/officeDocument/2006/relationships/image" Target="../media/image2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5" Type="http://schemas.openxmlformats.org/officeDocument/2006/relationships/image" Target="../media/image2.png"/><Relationship Id="rId4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6" Type="http://schemas.openxmlformats.org/officeDocument/2006/relationships/image" Target="../media/image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microsoft.com/office/2007/relationships/media" Target="../media/media25.m4a"/><Relationship Id="rId7" Type="http://schemas.openxmlformats.org/officeDocument/2006/relationships/image" Target="../media/image13.png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12.jpeg"/><Relationship Id="rId5" Type="http://schemas.openxmlformats.org/officeDocument/2006/relationships/slideLayout" Target="../slideLayouts/slideLayout6.xml"/><Relationship Id="rId4" Type="http://schemas.openxmlformats.org/officeDocument/2006/relationships/audio" Target="../media/media25.m4a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5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5" Type="http://schemas.openxmlformats.org/officeDocument/2006/relationships/image" Target="../media/image2.png"/><Relationship Id="rId4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1.m4a"/><Relationship Id="rId1" Type="http://schemas.microsoft.com/office/2007/relationships/media" Target="../media/media31.m4a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2.m4a"/><Relationship Id="rId1" Type="http://schemas.microsoft.com/office/2007/relationships/media" Target="../media/media32.m4a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m4a"/><Relationship Id="rId1" Type="http://schemas.microsoft.com/office/2007/relationships/media" Target="../media/media33.m4a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4.m4a"/><Relationship Id="rId1" Type="http://schemas.microsoft.com/office/2007/relationships/media" Target="../media/media34.m4a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5.m4a"/><Relationship Id="rId1" Type="http://schemas.microsoft.com/office/2007/relationships/media" Target="../media/media35.m4a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6.m4a"/><Relationship Id="rId1" Type="http://schemas.microsoft.com/office/2007/relationships/media" Target="../media/media36.m4a"/><Relationship Id="rId5" Type="http://schemas.openxmlformats.org/officeDocument/2006/relationships/image" Target="../media/image2.png"/><Relationship Id="rId4" Type="http://schemas.openxmlformats.org/officeDocument/2006/relationships/image" Target="../media/image16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7.m4a"/><Relationship Id="rId1" Type="http://schemas.microsoft.com/office/2007/relationships/media" Target="../media/media37.m4a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m4a"/><Relationship Id="rId1" Type="http://schemas.microsoft.com/office/2007/relationships/media" Target="../media/media38.m4a"/><Relationship Id="rId5" Type="http://schemas.openxmlformats.org/officeDocument/2006/relationships/image" Target="../media/image2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844675"/>
          </a:xfrm>
        </p:spPr>
        <p:txBody>
          <a:bodyPr/>
          <a:lstStyle/>
          <a:p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Χρoν</a:t>
            </a: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ί</a:t>
            </a: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α αποφρακτικ</a:t>
            </a: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ή</a:t>
            </a: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 πνευμονοπ</a:t>
            </a: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ά</a:t>
            </a: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θεια (ΧΑΠ)</a:t>
            </a:r>
            <a:b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Εμφύσημα/Χρονία Βρογχίτιδα</a:t>
            </a:r>
            <a:endParaRPr lang="en-US" altLang="el-GR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997200"/>
            <a:ext cx="5715000" cy="4797425"/>
          </a:xfrm>
        </p:spPr>
        <p:txBody>
          <a:bodyPr/>
          <a:lstStyle/>
          <a:p>
            <a:r>
              <a:rPr lang="en-US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Απ</a:t>
            </a:r>
            <a:r>
              <a:rPr lang="el-GR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ό</a:t>
            </a:r>
            <a:r>
              <a:rPr lang="en-US" altLang="el-GR" b="1" u="sng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φρ</a:t>
            </a:r>
            <a:r>
              <a:rPr lang="en-US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αξη αεραγωγ</a:t>
            </a:r>
            <a:r>
              <a:rPr lang="el-GR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ώ</a:t>
            </a:r>
            <a:r>
              <a:rPr lang="en-US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ν</a:t>
            </a:r>
            <a:r>
              <a:rPr lang="en-US" altLang="el-GR" b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	</a:t>
            </a:r>
          </a:p>
          <a:p>
            <a:pPr lvl="1"/>
            <a:r>
              <a:rPr lang="en-US" altLang="el-GR" dirty="0" err="1" smtClean="0">
                <a:solidFill>
                  <a:schemeClr val="bg1"/>
                </a:solidFill>
                <a:ea typeface="Arial" panose="020B0604020202020204" pitchFamily="34" charset="0"/>
              </a:rPr>
              <a:t>Χρoν</a:t>
            </a:r>
            <a:r>
              <a:rPr lang="el-GR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ί</a:t>
            </a:r>
            <a:r>
              <a:rPr lang="en-US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α β</a:t>
            </a:r>
            <a:r>
              <a:rPr lang="en-US" altLang="el-GR" dirty="0" err="1" smtClean="0">
                <a:solidFill>
                  <a:schemeClr val="bg1"/>
                </a:solidFill>
                <a:ea typeface="Arial" panose="020B0604020202020204" pitchFamily="34" charset="0"/>
              </a:rPr>
              <a:t>ρογχ</a:t>
            </a:r>
            <a:r>
              <a:rPr lang="el-GR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ί</a:t>
            </a:r>
            <a:r>
              <a:rPr lang="en-US" altLang="el-GR" dirty="0" err="1" smtClean="0">
                <a:solidFill>
                  <a:schemeClr val="bg1"/>
                </a:solidFill>
                <a:ea typeface="Arial" panose="020B0604020202020204" pitchFamily="34" charset="0"/>
              </a:rPr>
              <a:t>τιδ</a:t>
            </a:r>
            <a:r>
              <a:rPr lang="en-US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α</a:t>
            </a:r>
          </a:p>
          <a:p>
            <a:pPr lvl="1"/>
            <a:r>
              <a:rPr lang="en-US" altLang="el-GR" dirty="0" err="1" smtClean="0">
                <a:solidFill>
                  <a:schemeClr val="bg1"/>
                </a:solidFill>
                <a:ea typeface="Arial" panose="020B0604020202020204" pitchFamily="34" charset="0"/>
              </a:rPr>
              <a:t>Εμφ</a:t>
            </a:r>
            <a:r>
              <a:rPr lang="el-GR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ύ</a:t>
            </a:r>
            <a:r>
              <a:rPr lang="en-US" altLang="el-GR" dirty="0" err="1" smtClean="0">
                <a:solidFill>
                  <a:schemeClr val="bg1"/>
                </a:solidFill>
                <a:ea typeface="Arial" panose="020B0604020202020204" pitchFamily="34" charset="0"/>
              </a:rPr>
              <a:t>σημ</a:t>
            </a:r>
            <a:r>
              <a:rPr lang="en-US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α</a:t>
            </a:r>
          </a:p>
          <a:p>
            <a:pPr lvl="1">
              <a:buFontTx/>
              <a:buNone/>
            </a:pPr>
            <a:r>
              <a:rPr lang="en-US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Απ</a:t>
            </a:r>
            <a:r>
              <a:rPr lang="el-GR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ό</a:t>
            </a:r>
            <a:r>
              <a:rPr lang="en-US" altLang="el-GR" dirty="0" err="1" smtClean="0">
                <a:solidFill>
                  <a:schemeClr val="bg1"/>
                </a:solidFill>
                <a:ea typeface="Arial" panose="020B0604020202020204" pitchFamily="34" charset="0"/>
              </a:rPr>
              <a:t>φρ</a:t>
            </a:r>
            <a:r>
              <a:rPr lang="en-US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αξη αεραγωγ</a:t>
            </a:r>
            <a:r>
              <a:rPr lang="el-GR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ώ</a:t>
            </a:r>
            <a:r>
              <a:rPr lang="en-US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ν: μπ</a:t>
            </a:r>
            <a:r>
              <a:rPr lang="en-US" altLang="el-GR" dirty="0" err="1" smtClean="0">
                <a:solidFill>
                  <a:schemeClr val="bg1"/>
                </a:solidFill>
                <a:ea typeface="Arial" panose="020B0604020202020204" pitchFamily="34" charset="0"/>
              </a:rPr>
              <a:t>ορε</a:t>
            </a:r>
            <a:r>
              <a:rPr lang="el-GR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ί</a:t>
            </a:r>
            <a:r>
              <a:rPr lang="en-US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 </a:t>
            </a:r>
            <a:r>
              <a:rPr lang="en-US" altLang="el-GR" dirty="0" err="1" smtClean="0">
                <a:solidFill>
                  <a:schemeClr val="bg1"/>
                </a:solidFill>
                <a:ea typeface="Arial" panose="020B0604020202020204" pitchFamily="34" charset="0"/>
              </a:rPr>
              <a:t>μερικ</a:t>
            </a:r>
            <a:r>
              <a:rPr lang="el-GR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ώ</a:t>
            </a:r>
            <a:r>
              <a:rPr lang="en-US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ς ανα</a:t>
            </a:r>
            <a:r>
              <a:rPr lang="en-US" altLang="el-GR" dirty="0" err="1" smtClean="0">
                <a:solidFill>
                  <a:schemeClr val="bg1"/>
                </a:solidFill>
                <a:ea typeface="Arial" panose="020B0604020202020204" pitchFamily="34" charset="0"/>
              </a:rPr>
              <a:t>στρ</a:t>
            </a:r>
            <a:r>
              <a:rPr lang="el-GR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έ</a:t>
            </a:r>
            <a:r>
              <a:rPr lang="en-US" altLang="el-GR" dirty="0" err="1" smtClean="0">
                <a:solidFill>
                  <a:schemeClr val="bg1"/>
                </a:solidFill>
                <a:ea typeface="Arial" panose="020B0604020202020204" pitchFamily="34" charset="0"/>
              </a:rPr>
              <a:t>ψιμ</a:t>
            </a:r>
            <a:r>
              <a:rPr lang="el-GR" altLang="el-GR" dirty="0" smtClean="0">
                <a:solidFill>
                  <a:schemeClr val="bg1"/>
                </a:solidFill>
                <a:ea typeface="Arial" panose="020B0604020202020204" pitchFamily="34" charset="0"/>
              </a:rPr>
              <a:t>η</a:t>
            </a:r>
            <a:endParaRPr lang="en-US" altLang="el-GR" dirty="0" smtClean="0">
              <a:solidFill>
                <a:schemeClr val="bg1"/>
              </a:solidFill>
              <a:ea typeface="Arial" panose="020B0604020202020204" pitchFamily="34" charset="0"/>
            </a:endParaRP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8463" y="2060575"/>
            <a:ext cx="3589337" cy="479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763688" y="2167423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hangingPunct="1"/>
            <a:r>
              <a:rPr lang="el-GR" altLang="el-GR" b="1" i="1" dirty="0">
                <a:solidFill>
                  <a:schemeClr val="accent1"/>
                </a:solidFill>
              </a:rPr>
              <a:t>ΒΛ.ΣΠ. ΠΟΛΥΧΡΟΝΟΠΟΥΛΟΣ</a:t>
            </a:r>
          </a:p>
          <a:p>
            <a:pPr eaLnBrk="1" hangingPunct="1"/>
            <a:r>
              <a:rPr lang="el-GR" altLang="el-GR" b="1" i="1" dirty="0">
                <a:solidFill>
                  <a:schemeClr val="accent1"/>
                </a:solidFill>
              </a:rPr>
              <a:t>Εκτοετείς Παν/μίου Αθηνών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06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146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2361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Χρ</a:t>
            </a: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ο</a:t>
            </a: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ν</a:t>
            </a: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ί</a:t>
            </a: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α βρογχ</a:t>
            </a: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ί</a:t>
            </a: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τιδα</a:t>
            </a:r>
            <a:b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endParaRPr lang="en-US" altLang="el-GR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11225"/>
            <a:ext cx="9144000" cy="5903913"/>
          </a:xfrm>
        </p:spPr>
        <p:txBody>
          <a:bodyPr/>
          <a:lstStyle/>
          <a:p>
            <a:r>
              <a:rPr lang="en-US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Βα</a:t>
            </a:r>
            <a:r>
              <a:rPr lang="en-US" altLang="el-GR" b="1" u="sng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σικ</a:t>
            </a:r>
            <a:r>
              <a:rPr lang="el-GR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ό</a:t>
            </a:r>
            <a:r>
              <a:rPr lang="en-US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πα</a:t>
            </a:r>
            <a:r>
              <a:rPr lang="en-US" altLang="el-GR" b="1" u="sng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θολογ</a:t>
            </a:r>
            <a:r>
              <a:rPr lang="el-GR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οανατομικό</a:t>
            </a:r>
            <a:r>
              <a:rPr lang="en-US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l-GR" b="1" u="sng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στοιχε</a:t>
            </a:r>
            <a:r>
              <a:rPr lang="el-GR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ί</a:t>
            </a:r>
            <a:r>
              <a:rPr lang="en-US" altLang="el-GR" b="1" u="sng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ο</a:t>
            </a:r>
            <a:r>
              <a:rPr lang="en-US" altLang="el-GR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: </a:t>
            </a:r>
            <a:r>
              <a:rPr lang="el-GR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Φ</a:t>
            </a:r>
            <a:r>
              <a:rPr lang="en-US" altLang="el-GR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λεγμον</a:t>
            </a:r>
            <a:r>
              <a:rPr lang="el-GR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ή</a:t>
            </a:r>
            <a:r>
              <a:rPr lang="en-US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α</a:t>
            </a:r>
            <a:r>
              <a:rPr lang="en-US" altLang="el-GR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ερ</a:t>
            </a:r>
            <a:r>
              <a:rPr lang="en-US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αγωγ</a:t>
            </a:r>
            <a:r>
              <a:rPr lang="el-GR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ώ</a:t>
            </a:r>
            <a:r>
              <a:rPr lang="en-US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ν, π</a:t>
            </a:r>
            <a:r>
              <a:rPr lang="el-GR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ά</a:t>
            </a:r>
            <a:r>
              <a:rPr lang="en-US" altLang="el-GR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χυνση</a:t>
            </a:r>
            <a:r>
              <a:rPr lang="en-US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β</a:t>
            </a:r>
            <a:r>
              <a:rPr lang="en-US" altLang="el-GR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λεννογ</a:t>
            </a:r>
            <a:r>
              <a:rPr lang="el-GR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ό</a:t>
            </a:r>
            <a:r>
              <a:rPr lang="en-US" altLang="el-GR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νου</a:t>
            </a:r>
            <a:r>
              <a:rPr lang="en-US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, υπ</a:t>
            </a:r>
            <a:r>
              <a:rPr lang="en-US" altLang="el-GR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ερ</a:t>
            </a:r>
            <a:r>
              <a:rPr lang="el-GR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έ</a:t>
            </a:r>
            <a:r>
              <a:rPr lang="en-US" altLang="el-GR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κκριση</a:t>
            </a:r>
            <a:r>
              <a:rPr lang="en-US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βλ</a:t>
            </a:r>
            <a:r>
              <a:rPr lang="el-GR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έ</a:t>
            </a:r>
            <a:r>
              <a:rPr lang="en-US" altLang="el-GR" sz="2400" dirty="0" err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νν</a:t>
            </a:r>
            <a:r>
              <a:rPr lang="en-US" altLang="el-GR" sz="2400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ας-</a:t>
            </a:r>
            <a:endParaRPr lang="el-GR" altLang="el-GR" sz="2400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r>
              <a:rPr lang="el-GR" altLang="el-GR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</a:t>
            </a:r>
          </a:p>
          <a:p>
            <a:endParaRPr lang="en-US" altLang="el-GR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5124" name="Picture 4" descr="http://webmd.lycos.com/content/article/1680.53729/i5.jpe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-2187624"/>
            <a:ext cx="9144000" cy="4589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4" name="Recorded Sound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9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7299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25400"/>
            <a:ext cx="9144000" cy="1171575"/>
          </a:xfrm>
        </p:spPr>
        <p:txBody>
          <a:bodyPr/>
          <a:lstStyle/>
          <a:p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Εμφ</a:t>
            </a: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ύ</a:t>
            </a: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σημα</a:t>
            </a:r>
            <a:b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endParaRPr lang="en-US" altLang="el-GR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525" y="692150"/>
            <a:ext cx="9144000" cy="5589588"/>
          </a:xfrm>
        </p:spPr>
        <p:txBody>
          <a:bodyPr/>
          <a:lstStyle/>
          <a:p>
            <a:pPr algn="ctr">
              <a:lnSpc>
                <a:spcPct val="90000"/>
              </a:lnSpc>
              <a:defRPr/>
            </a:pPr>
            <a:r>
              <a:rPr lang="en-US" altLang="el-GR" b="1" dirty="0" smtClean="0">
                <a:solidFill>
                  <a:srgbClr val="FFFF00"/>
                </a:solidFill>
                <a:ea typeface="ＭＳ Ｐゴシック" pitchFamily="34" charset="-128"/>
              </a:rPr>
              <a:t>Πα</a:t>
            </a:r>
            <a:r>
              <a:rPr lang="en-US" altLang="el-GR" b="1" dirty="0" err="1" smtClean="0">
                <a:solidFill>
                  <a:srgbClr val="FFFF00"/>
                </a:solidFill>
                <a:ea typeface="ＭＳ Ｐゴシック" pitchFamily="34" charset="-128"/>
              </a:rPr>
              <a:t>θολογο</a:t>
            </a:r>
            <a:r>
              <a:rPr lang="en-US" altLang="el-GR" b="1" dirty="0" smtClean="0">
                <a:solidFill>
                  <a:srgbClr val="FFFF00"/>
                </a:solidFill>
                <a:ea typeface="ＭＳ Ｐゴシック" pitchFamily="34" charset="-128"/>
              </a:rPr>
              <a:t>ανατομικ</a:t>
            </a:r>
            <a:r>
              <a:rPr lang="el-GR" altLang="el-GR" b="1" dirty="0" smtClean="0">
                <a:solidFill>
                  <a:srgbClr val="FFFF00"/>
                </a:solidFill>
                <a:ea typeface="ＭＳ Ｐゴシック" pitchFamily="34" charset="-128"/>
              </a:rPr>
              <a:t>ή</a:t>
            </a:r>
            <a:r>
              <a:rPr lang="en-US" altLang="el-GR" b="1" dirty="0" smtClean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n-US" altLang="el-GR" b="1" dirty="0" err="1" smtClean="0">
                <a:solidFill>
                  <a:srgbClr val="FFFF00"/>
                </a:solidFill>
                <a:ea typeface="ＭＳ Ｐゴシック" pitchFamily="34" charset="-128"/>
              </a:rPr>
              <a:t>δι</a:t>
            </a:r>
            <a:r>
              <a:rPr lang="el-GR" altLang="el-GR" b="1" dirty="0" smtClean="0">
                <a:solidFill>
                  <a:srgbClr val="FFFF00"/>
                </a:solidFill>
                <a:ea typeface="ＭＳ Ｐゴシック" pitchFamily="34" charset="-128"/>
              </a:rPr>
              <a:t>ά</a:t>
            </a:r>
            <a:r>
              <a:rPr lang="en-US" altLang="el-GR" b="1" dirty="0" err="1" smtClean="0">
                <a:solidFill>
                  <a:srgbClr val="FFFF00"/>
                </a:solidFill>
                <a:ea typeface="ＭＳ Ｐゴシック" pitchFamily="34" charset="-128"/>
              </a:rPr>
              <a:t>γνωση</a:t>
            </a:r>
            <a:endParaRPr lang="en-US" altLang="el-GR" b="1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pPr>
              <a:lnSpc>
                <a:spcPct val="90000"/>
              </a:lnSpc>
              <a:defRPr/>
            </a:pPr>
            <a:endParaRPr lang="el-GR" altLang="el-GR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Διε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ύ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ρυνση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 α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εροχ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ώ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ρων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 π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εριφερικ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ά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τελικ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ώ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ν β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ρογχιολ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ί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ων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, κατα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στροφ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ή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τοιχ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ώ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μα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τος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χωρ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ί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ς 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ί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νωση</a:t>
            </a:r>
            <a:endParaRPr lang="en-US" altLang="el-GR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 marL="0" indent="0">
              <a:lnSpc>
                <a:spcPct val="90000"/>
              </a:lnSpc>
              <a:buFontTx/>
              <a:buNone/>
              <a:defRPr/>
            </a:pP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                </a:t>
            </a:r>
            <a:r>
              <a:rPr lang="el-GR" altLang="el-GR" dirty="0" smtClean="0">
                <a:solidFill>
                  <a:srgbClr val="FFFF00"/>
                </a:solidFill>
                <a:ea typeface="ＭＳ Ｐゴシック" pitchFamily="34" charset="-128"/>
              </a:rPr>
              <a:t>ΠΑΘΟΦΥΣΙΟΛΟΓΙΑ-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-</a:t>
            </a:r>
          </a:p>
          <a:p>
            <a:pPr>
              <a:lnSpc>
                <a:spcPct val="90000"/>
              </a:lnSpc>
              <a:defRPr/>
            </a:pP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Ελ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ά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ττωση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ελ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αστικ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ή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ς επανα</a:t>
            </a:r>
            <a:r>
              <a:rPr lang="en-US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φορ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ά</a:t>
            </a:r>
            <a:r>
              <a:rPr lang="en-US" altLang="el-GR" dirty="0" smtClean="0">
                <a:solidFill>
                  <a:schemeClr val="bg1"/>
                </a:solidFill>
                <a:ea typeface="ＭＳ Ｐゴシック" pitchFamily="34" charset="-128"/>
              </a:rPr>
              <a:t>ς </a:t>
            </a:r>
            <a:endParaRPr lang="el-GR" altLang="el-GR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lnSpc>
                <a:spcPct val="90000"/>
              </a:lnSpc>
              <a:defRPr/>
            </a:pPr>
            <a:endParaRPr lang="el-GR" altLang="el-GR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lnSpc>
                <a:spcPct val="90000"/>
              </a:lnSpc>
              <a:defRPr/>
            </a:pP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Απώλεια </a:t>
            </a:r>
            <a:r>
              <a:rPr lang="el-GR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ελξης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 στο τοίχωμα των </a:t>
            </a:r>
            <a:r>
              <a:rPr lang="el-GR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αεραγωγών,από</a:t>
            </a:r>
            <a:r>
              <a:rPr lang="el-GR" altLang="el-GR" dirty="0" smtClean="0">
                <a:solidFill>
                  <a:schemeClr val="bg1"/>
                </a:solidFill>
                <a:ea typeface="ＭＳ Ｐゴシック" pitchFamily="34" charset="-128"/>
              </a:rPr>
              <a:t> το κατεστραμμένο </a:t>
            </a:r>
            <a:r>
              <a:rPr lang="el-GR" altLang="el-GR" dirty="0" err="1" smtClean="0">
                <a:solidFill>
                  <a:schemeClr val="bg1"/>
                </a:solidFill>
                <a:ea typeface="ＭＳ Ｐゴシック" pitchFamily="34" charset="-128"/>
              </a:rPr>
              <a:t>πνευμ.παρέγχυμα</a:t>
            </a:r>
            <a:endParaRPr lang="en-US" altLang="el-GR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lnSpc>
                <a:spcPct val="90000"/>
              </a:lnSpc>
              <a:defRPr/>
            </a:pPr>
            <a:endParaRPr lang="el-GR" altLang="el-GR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lnSpc>
                <a:spcPct val="90000"/>
              </a:lnSpc>
              <a:defRPr/>
            </a:pPr>
            <a:endParaRPr lang="en-US" altLang="el-GR" dirty="0" smtClean="0">
              <a:solidFill>
                <a:schemeClr val="bg1"/>
              </a:solidFill>
              <a:ea typeface="ＭＳ Ｐゴシック" pitchFamily="34" charset="-128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1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68313" y="-100013"/>
            <a:ext cx="8229600" cy="1143001"/>
          </a:xfrm>
        </p:spPr>
        <p:txBody>
          <a:bodyPr/>
          <a:lstStyle/>
          <a:p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ΧΑΠ</a:t>
            </a:r>
            <a:endParaRPr lang="en-US" altLang="el-GR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25" y="908050"/>
            <a:ext cx="9109075" cy="495935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l-GR" sz="2400" b="1" dirty="0" smtClean="0">
                <a:solidFill>
                  <a:schemeClr val="bg1"/>
                </a:solidFill>
                <a:ea typeface="ＭＳ Ｐゴシック" pitchFamily="34" charset="-128"/>
              </a:rPr>
              <a:t>             </a:t>
            </a:r>
            <a:r>
              <a:rPr lang="el-GR" sz="2400" b="1" u="sng" dirty="0" smtClean="0">
                <a:solidFill>
                  <a:schemeClr val="bg1"/>
                </a:solidFill>
                <a:ea typeface="ＭＳ Ｐゴシック" pitchFamily="34" charset="-128"/>
              </a:rPr>
              <a:t>ΠΑΘΟΦΥΣΙΟΛΟΓΙΑ:</a:t>
            </a:r>
            <a:r>
              <a:rPr lang="el-GR" sz="2400" b="1" i="1" u="sng" dirty="0" smtClean="0">
                <a:solidFill>
                  <a:srgbClr val="FFFF00"/>
                </a:solidFill>
                <a:ea typeface="ＭＳ Ｐゴシック" pitchFamily="34" charset="-128"/>
              </a:rPr>
              <a:t>ανομοιότιμη  προσβολή </a:t>
            </a:r>
          </a:p>
          <a:p>
            <a:pPr>
              <a:defRPr/>
            </a:pPr>
            <a:r>
              <a:rPr lang="el-GR" sz="2400" smtClean="0">
                <a:solidFill>
                  <a:schemeClr val="bg1"/>
                </a:solidFill>
                <a:ea typeface="ＭＳ Ｐゴシック" pitchFamily="34" charset="-128"/>
              </a:rPr>
              <a:t>Στένωση </a:t>
            </a: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αεραγωγού----αύξηση  αντιστάσεων-</a:t>
            </a:r>
          </a:p>
          <a:p>
            <a:pPr>
              <a:defRPr/>
            </a:pP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Δυσκολία αποβολής αέρα στην εκπνοή-</a:t>
            </a:r>
          </a:p>
          <a:p>
            <a:pPr>
              <a:defRPr/>
            </a:pP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Πρώιμη σύγκλειση αεραγωγού—Παγίδευση αέρα-</a:t>
            </a:r>
          </a:p>
          <a:p>
            <a:pPr>
              <a:defRPr/>
            </a:pPr>
            <a:endParaRPr lang="el-GR" sz="2400" i="1" u="sng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pPr>
              <a:defRPr/>
            </a:pPr>
            <a:r>
              <a:rPr lang="el-GR" sz="2400" i="1" u="sng" dirty="0" smtClean="0">
                <a:solidFill>
                  <a:srgbClr val="FFFF00"/>
                </a:solidFill>
                <a:ea typeface="ＭＳ Ｐゴシック" pitchFamily="34" charset="-128"/>
              </a:rPr>
              <a:t>Επόμενη εισπνοή</a:t>
            </a: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:Οταν άλλες μονάδες εισπνέουν, άλλες ακόμα εκπνέουν(και διαχέουν μέσω επικοινωνιών, κακής ποιότητας αέρα, στις πρώτες:Διαταραχή στη σχέση </a:t>
            </a:r>
            <a:r>
              <a:rPr lang="en-US" sz="2400" dirty="0" smtClean="0">
                <a:solidFill>
                  <a:schemeClr val="bg1"/>
                </a:solidFill>
                <a:ea typeface="ＭＳ Ｐゴシック" pitchFamily="34" charset="-128"/>
              </a:rPr>
              <a:t>V/Q: </a:t>
            </a:r>
            <a:r>
              <a:rPr lang="el-GR" sz="2400" b="1" dirty="0" smtClean="0">
                <a:solidFill>
                  <a:srgbClr val="FFFF00"/>
                </a:solidFill>
                <a:ea typeface="ＭＳ Ｐゴシック" pitchFamily="34" charset="-128"/>
              </a:rPr>
              <a:t>υποξαιμία</a:t>
            </a: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) –</a:t>
            </a:r>
          </a:p>
          <a:p>
            <a:pPr>
              <a:defRPr/>
            </a:pPr>
            <a:endParaRPr lang="el-GR" sz="2400" i="1" dirty="0" smtClean="0">
              <a:solidFill>
                <a:srgbClr val="FFFF00"/>
              </a:solidFill>
              <a:ea typeface="ＭＳ Ｐゴシック" pitchFamily="34" charset="-128"/>
            </a:endParaRPr>
          </a:p>
          <a:p>
            <a:pPr>
              <a:defRPr/>
            </a:pPr>
            <a:r>
              <a:rPr lang="el-GR" sz="2400" i="1" dirty="0" smtClean="0">
                <a:solidFill>
                  <a:srgbClr val="FFFF00"/>
                </a:solidFill>
                <a:ea typeface="ＭＳ Ｐゴシック" pitchFamily="34" charset="-128"/>
              </a:rPr>
              <a:t>Επόμενη εισπνοή:( Παγίδευση αέρα</a:t>
            </a: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)-</a:t>
            </a:r>
          </a:p>
          <a:p>
            <a:pPr marL="0" indent="0">
              <a:buFontTx/>
              <a:buNone/>
              <a:defRPr/>
            </a:pP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Εναρξη από υψηλότερο όγκο/αύξηση έργου αναπνοής</a:t>
            </a:r>
            <a:r>
              <a:rPr lang="el-GR" sz="2400" i="1" dirty="0" smtClean="0">
                <a:solidFill>
                  <a:srgbClr val="FFFF00"/>
                </a:solidFill>
                <a:ea typeface="ＭＳ Ｐゴシック" pitchFamily="34" charset="-128"/>
              </a:rPr>
              <a:t>-δύσπνοια</a:t>
            </a:r>
          </a:p>
          <a:p>
            <a:pPr>
              <a:defRPr/>
            </a:pPr>
            <a:endParaRPr lang="en-US" sz="2400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919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69" y="0"/>
            <a:ext cx="9001125" cy="662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39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ΧΑΠ</a:t>
            </a:r>
            <a:b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Επιδημιολογ</a:t>
            </a: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ί</a:t>
            </a: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α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2133600"/>
            <a:ext cx="8229600" cy="4525963"/>
          </a:xfrm>
        </p:spPr>
        <p:txBody>
          <a:bodyPr/>
          <a:lstStyle/>
          <a:p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ΗΠΑ: 10.000.000 ασθενε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ί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ς με ΧΑΠ (ΧΒ&gt;Ε)</a:t>
            </a:r>
          </a:p>
          <a:p>
            <a:endParaRPr lang="el-GR" altLang="el-GR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Τετ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ά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ρτη πιο συχν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ή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αιτ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ί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α θαν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ά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του &gt;65 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έ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τη</a:t>
            </a:r>
          </a:p>
          <a:p>
            <a:endParaRPr lang="el-GR" altLang="el-GR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Συχν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ό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τητα, επιπολασμ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ό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ς, θνητ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ό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τητα: αυξ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ά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νονται με ηλικ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ί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α</a:t>
            </a:r>
          </a:p>
          <a:p>
            <a:endParaRPr lang="en-US" altLang="el-GR" smtClean="0">
              <a:ea typeface="ＭＳ Ｐゴシック" panose="020B0600070205080204" pitchFamily="34" charset="-128"/>
            </a:endParaRPr>
          </a:p>
          <a:p>
            <a:endParaRPr lang="en-US" altLang="el-GR" smtClean="0">
              <a:ea typeface="ＭＳ Ｐゴシック" panose="020B0600070205080204" pitchFamily="34" charset="-128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2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ΧΑΠ</a:t>
            </a:r>
            <a:b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Προδιαθετικο</a:t>
            </a: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ί</a:t>
            </a: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 παρ</a:t>
            </a:r>
            <a:r>
              <a:rPr lang="el-GR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ά</a:t>
            </a:r>
            <a:r>
              <a:rPr lang="en-US" altLang="el-GR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γοντες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2060575"/>
            <a:ext cx="9144000" cy="3806825"/>
          </a:xfrm>
        </p:spPr>
        <p:txBody>
          <a:bodyPr/>
          <a:lstStyle/>
          <a:p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Κ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ά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πνισμα: αιτ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ί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α σε &gt;90% περιπτ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ώ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σεων</a:t>
            </a:r>
          </a:p>
          <a:p>
            <a:endParaRPr lang="el-GR" altLang="el-GR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Ελλειψη αναστολ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έ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α α1 πρωτε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ά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σης</a:t>
            </a:r>
          </a:p>
          <a:p>
            <a:endParaRPr lang="el-GR" altLang="el-GR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  <a:p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Χρ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ό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νια 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έ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κθεση σε σκ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ό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νες (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π.χ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, β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ά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μβακος) ή χημικ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ά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α</a:t>
            </a:r>
            <a:r>
              <a:rPr lang="el-GR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έ</a:t>
            </a:r>
            <a:r>
              <a:rPr lang="en-US" altLang="el-GR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ρια</a:t>
            </a:r>
          </a:p>
          <a:p>
            <a:endParaRPr lang="en-US" altLang="el-GR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4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altLang="el-GR" smtClean="0">
              <a:ea typeface="ＭＳ Ｐゴシック" panose="020B0600070205080204" pitchFamily="34" charset="-128"/>
            </a:endParaRPr>
          </a:p>
        </p:txBody>
      </p:sp>
      <p:sp>
        <p:nvSpPr>
          <p:cNvPr id="11267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el-GR" smtClean="0">
              <a:ea typeface="ＭＳ Ｐゴシック" panose="020B0600070205080204" pitchFamily="34" charset="-128"/>
            </a:endParaRPr>
          </a:p>
        </p:txBody>
      </p:sp>
      <p:pic>
        <p:nvPicPr>
          <p:cNvPr id="11268" name="Picture 3" descr="5-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" y="419100"/>
            <a:ext cx="8610600" cy="601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8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96975"/>
          </a:xfrm>
        </p:spPr>
        <p:txBody>
          <a:bodyPr/>
          <a:lstStyle/>
          <a:p>
            <a:r>
              <a:rPr lang="el-GR" altLang="el-GR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ΧΑΠ:  ΔΙΑΓΝΩΣΗ—ΣΤΟ ΙΑΤΡΕΙΟ </a:t>
            </a:r>
            <a:endParaRPr lang="en-US" altLang="el-GR" b="1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63" y="981075"/>
            <a:ext cx="9113837" cy="5761038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l-GR" i="1" dirty="0" smtClean="0">
                <a:solidFill>
                  <a:srgbClr val="FFFF00"/>
                </a:solidFill>
              </a:rPr>
              <a:t>1:Ιστορικό: </a:t>
            </a:r>
            <a:r>
              <a:rPr lang="el-GR" sz="2400" i="1" dirty="0" smtClean="0">
                <a:solidFill>
                  <a:schemeClr val="bg1"/>
                </a:solidFill>
              </a:rPr>
              <a:t>&gt;45 ετών, καπνιστής(&gt;97%)-</a:t>
            </a:r>
          </a:p>
          <a:p>
            <a:pPr>
              <a:defRPr/>
            </a:pPr>
            <a:r>
              <a:rPr lang="el-GR" sz="2400" i="1" dirty="0" smtClean="0">
                <a:solidFill>
                  <a:schemeClr val="bg1"/>
                </a:solidFill>
              </a:rPr>
              <a:t>  </a:t>
            </a:r>
            <a:r>
              <a:rPr lang="el-GR" sz="2400" u="sng" dirty="0" smtClean="0">
                <a:solidFill>
                  <a:schemeClr val="bg1"/>
                </a:solidFill>
              </a:rPr>
              <a:t>Βήχας</a:t>
            </a:r>
            <a:r>
              <a:rPr lang="el-GR" sz="2400" i="1" dirty="0" smtClean="0">
                <a:solidFill>
                  <a:schemeClr val="bg1"/>
                </a:solidFill>
              </a:rPr>
              <a:t>: Συχνότερος στον  φαινότυπο χρ.βρογχίτιδας+απόχρεμψη</a:t>
            </a:r>
          </a:p>
          <a:p>
            <a:pPr marL="0" indent="0">
              <a:buFontTx/>
              <a:buNone/>
              <a:defRPr/>
            </a:pPr>
            <a:r>
              <a:rPr lang="el-GR" sz="2400" i="1" dirty="0">
                <a:solidFill>
                  <a:schemeClr val="bg1"/>
                </a:solidFill>
              </a:rPr>
              <a:t> </a:t>
            </a:r>
            <a:r>
              <a:rPr lang="el-GR" sz="2400" i="1" dirty="0" smtClean="0">
                <a:solidFill>
                  <a:schemeClr val="bg1"/>
                </a:solidFill>
              </a:rPr>
              <a:t> </a:t>
            </a:r>
          </a:p>
          <a:p>
            <a:pPr>
              <a:defRPr/>
            </a:pPr>
            <a:r>
              <a:rPr lang="el-GR" sz="2400" u="sng" dirty="0" smtClean="0">
                <a:solidFill>
                  <a:schemeClr val="bg1"/>
                </a:solidFill>
              </a:rPr>
              <a:t>Δύσπνοια</a:t>
            </a:r>
            <a:r>
              <a:rPr lang="el-GR" sz="2400" i="1" dirty="0" smtClean="0">
                <a:solidFill>
                  <a:schemeClr val="bg1"/>
                </a:solidFill>
              </a:rPr>
              <a:t> : Συχνότερη στον Εμφυσηματικό-</a:t>
            </a:r>
          </a:p>
          <a:p>
            <a:pPr marL="400050" lvl="1" indent="0">
              <a:buFontTx/>
              <a:buNone/>
              <a:defRPr/>
            </a:pPr>
            <a:r>
              <a:rPr lang="el-GR" sz="2000" b="1" i="1" dirty="0" smtClean="0">
                <a:solidFill>
                  <a:schemeClr val="bg1"/>
                </a:solidFill>
              </a:rPr>
              <a:t>Συχνά ΔΕΝ αναφέρεται ως δύσπνοια,  ΑΛΛΑ: φούσκωμα,   πλάκωμα στο στήθος, θωρακικός πόνος—</a:t>
            </a:r>
          </a:p>
          <a:p>
            <a:pPr marL="400050" lvl="1" indent="0">
              <a:buFontTx/>
              <a:buNone/>
              <a:defRPr/>
            </a:pPr>
            <a:r>
              <a:rPr lang="el-GR" sz="2000" b="1" i="1" dirty="0" smtClean="0">
                <a:solidFill>
                  <a:schemeClr val="bg1"/>
                </a:solidFill>
              </a:rPr>
              <a:t>Συχνά την αρνείται ο ασθενής--</a:t>
            </a:r>
            <a:r>
              <a:rPr lang="el-GR" sz="2000" b="1" i="1" u="sng" dirty="0" smtClean="0">
                <a:solidFill>
                  <a:srgbClr val="FFFF00"/>
                </a:solidFill>
              </a:rPr>
              <a:t>Ερώτηση</a:t>
            </a:r>
            <a:r>
              <a:rPr lang="el-GR" sz="2000" b="1" i="1" dirty="0" smtClean="0">
                <a:solidFill>
                  <a:schemeClr val="bg1"/>
                </a:solidFill>
              </a:rPr>
              <a:t>: Στις καθημερινές ασχολίες+ανήφορο, πώς  πηγαίνατε σήμερα//προ 2 ετίας</a:t>
            </a:r>
            <a:r>
              <a:rPr lang="en-US" sz="2000" b="1" i="1" dirty="0" smtClean="0">
                <a:solidFill>
                  <a:schemeClr val="bg1"/>
                </a:solidFill>
              </a:rPr>
              <a:t>;</a:t>
            </a:r>
            <a:endParaRPr lang="el-GR" sz="2000" b="1" i="1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el-GR" sz="2400" i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l-GR" sz="2400" i="1" u="sng" dirty="0" smtClean="0">
                <a:solidFill>
                  <a:schemeClr val="bg1"/>
                </a:solidFill>
              </a:rPr>
              <a:t>Συρίττουσα αναπνοή</a:t>
            </a:r>
            <a:r>
              <a:rPr lang="el-GR" sz="2400" i="1" dirty="0" smtClean="0">
                <a:solidFill>
                  <a:schemeClr val="bg1"/>
                </a:solidFill>
              </a:rPr>
              <a:t>: Συχνότερη στον Χρόνιο Βρογχιτιδικό-</a:t>
            </a:r>
          </a:p>
          <a:p>
            <a:pPr marL="0" indent="0">
              <a:buFontTx/>
              <a:buNone/>
              <a:defRPr/>
            </a:pPr>
            <a:endParaRPr lang="el-GR" sz="2400" i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l-GR" sz="2400" i="1" u="sng" dirty="0" smtClean="0">
                <a:solidFill>
                  <a:schemeClr val="bg1"/>
                </a:solidFill>
              </a:rPr>
              <a:t>Θωρακικός πόνος</a:t>
            </a:r>
            <a:r>
              <a:rPr lang="el-GR" sz="2400" i="1" dirty="0" smtClean="0">
                <a:solidFill>
                  <a:schemeClr val="bg1"/>
                </a:solidFill>
              </a:rPr>
              <a:t>: ΔΕΝ αποτελεί σύμπτωμα ΧΑΠ-</a:t>
            </a:r>
          </a:p>
          <a:p>
            <a:pPr marL="0" indent="0">
              <a:buFontTx/>
              <a:buNone/>
              <a:defRPr/>
            </a:pPr>
            <a:r>
              <a:rPr lang="el-GR" sz="2400" i="1" dirty="0" smtClean="0">
                <a:solidFill>
                  <a:schemeClr val="bg1"/>
                </a:solidFill>
              </a:rPr>
              <a:t>αλλά στεφ.νόσου—ΟΜΩΣ: Αίτιο θανάτου στο 40% ΧΑΠ: στεφαν.ν.</a:t>
            </a:r>
            <a:endParaRPr lang="en-US" sz="2400" i="1" dirty="0">
              <a:solidFill>
                <a:schemeClr val="bg1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185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34925" y="0"/>
            <a:ext cx="9109075" cy="1125538"/>
          </a:xfrm>
        </p:spPr>
        <p:txBody>
          <a:bodyPr/>
          <a:lstStyle/>
          <a:p>
            <a:r>
              <a:rPr lang="el-GR" altLang="el-GR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ΧΑΠ:  ΔΙΑΓΝΩΣΗ—ΣΤΟ ΙΑΤΡΕΙΟ </a:t>
            </a:r>
            <a:endParaRPr lang="en-US" altLang="el-GR" smtClean="0">
              <a:ea typeface="ＭＳ Ｐゴシック" panose="020B0600070205080204" pitchFamily="34" charset="-12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925" y="981075"/>
            <a:ext cx="9109075" cy="5688013"/>
          </a:xfrm>
        </p:spPr>
        <p:txBody>
          <a:bodyPr/>
          <a:lstStyle/>
          <a:p>
            <a:pPr>
              <a:defRPr/>
            </a:pPr>
            <a:r>
              <a:rPr lang="el-GR" dirty="0" smtClean="0"/>
              <a:t>   </a:t>
            </a:r>
            <a:r>
              <a:rPr lang="el-GR" b="1" i="1" u="sng" dirty="0" smtClean="0">
                <a:solidFill>
                  <a:srgbClr val="FFFF00"/>
                </a:solidFill>
              </a:rPr>
              <a:t>ΠΡΟΣΟΧΗ  ΣΤΗΝ ΑΙΜΟΠΤΥΣΗ:</a:t>
            </a:r>
          </a:p>
          <a:p>
            <a:pPr>
              <a:defRPr/>
            </a:pPr>
            <a:endParaRPr lang="en-US" b="1" i="1" u="sng" dirty="0" smtClean="0">
              <a:solidFill>
                <a:srgbClr val="FFFF00"/>
              </a:solidFill>
            </a:endParaRPr>
          </a:p>
          <a:p>
            <a:pPr>
              <a:defRPr/>
            </a:pPr>
            <a:r>
              <a:rPr lang="el-GR" b="1" i="1" u="sng" dirty="0" smtClean="0">
                <a:solidFill>
                  <a:srgbClr val="FFFF00"/>
                </a:solidFill>
              </a:rPr>
              <a:t>Δεν </a:t>
            </a:r>
            <a:r>
              <a:rPr lang="el-GR" sz="2400" b="1" i="1" dirty="0" smtClean="0">
                <a:solidFill>
                  <a:schemeClr val="bg1"/>
                </a:solidFill>
              </a:rPr>
              <a:t>αποτελεί  βασικό σύμπτωμα της ΧΑΠ-</a:t>
            </a:r>
          </a:p>
          <a:p>
            <a:pPr marL="0" indent="0">
              <a:buFontTx/>
              <a:buNone/>
              <a:defRPr/>
            </a:pPr>
            <a:r>
              <a:rPr lang="el-GR" sz="2400" b="1" i="1" dirty="0">
                <a:solidFill>
                  <a:schemeClr val="bg1"/>
                </a:solidFill>
              </a:rPr>
              <a:t> </a:t>
            </a:r>
            <a:r>
              <a:rPr lang="el-GR" sz="2400" b="1" i="1" dirty="0" smtClean="0">
                <a:solidFill>
                  <a:schemeClr val="bg1"/>
                </a:solidFill>
              </a:rPr>
              <a:t>    </a:t>
            </a:r>
            <a:r>
              <a:rPr lang="el-GR" sz="2400" b="1" i="1" dirty="0">
                <a:solidFill>
                  <a:schemeClr val="bg1"/>
                </a:solidFill>
              </a:rPr>
              <a:t> </a:t>
            </a:r>
            <a:r>
              <a:rPr lang="el-GR" sz="2400" b="1" i="1" dirty="0" smtClean="0">
                <a:solidFill>
                  <a:schemeClr val="bg1"/>
                </a:solidFill>
              </a:rPr>
              <a:t>                          </a:t>
            </a:r>
            <a:r>
              <a:rPr lang="el-GR" b="1" i="1" dirty="0" smtClean="0">
                <a:solidFill>
                  <a:schemeClr val="bg1"/>
                </a:solidFill>
              </a:rPr>
              <a:t>ΟΜΩΣ: </a:t>
            </a:r>
          </a:p>
          <a:p>
            <a:pPr>
              <a:defRPr/>
            </a:pPr>
            <a:endParaRPr lang="el-GR" sz="2400" b="1" i="1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l-GR" sz="2400" b="1" i="1" dirty="0" smtClean="0">
                <a:solidFill>
                  <a:schemeClr val="bg1"/>
                </a:solidFill>
              </a:rPr>
              <a:t>1:Συχνά παρατηρείται (λοίμωξη,συνύπαρξη</a:t>
            </a:r>
            <a:r>
              <a:rPr lang="en-US" sz="2400" b="1" i="1" dirty="0" smtClean="0">
                <a:solidFill>
                  <a:schemeClr val="bg1"/>
                </a:solidFill>
              </a:rPr>
              <a:t> </a:t>
            </a:r>
            <a:r>
              <a:rPr lang="el-GR" sz="2400" b="1" i="1" dirty="0" smtClean="0">
                <a:solidFill>
                  <a:schemeClr val="bg1"/>
                </a:solidFill>
              </a:rPr>
              <a:t>καρδ.ανεπ,</a:t>
            </a:r>
            <a:r>
              <a:rPr lang="en-US" sz="2400" b="1" i="1" dirty="0" err="1" smtClean="0">
                <a:solidFill>
                  <a:schemeClr val="bg1"/>
                </a:solidFill>
              </a:rPr>
              <a:t>Ca</a:t>
            </a:r>
            <a:r>
              <a:rPr lang="en-US" sz="2400" b="1" i="1" dirty="0" smtClean="0">
                <a:solidFill>
                  <a:schemeClr val="bg1"/>
                </a:solidFill>
              </a:rPr>
              <a:t>)  </a:t>
            </a:r>
            <a:endParaRPr lang="el-GR" sz="2400" b="1" i="1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l-GR" sz="2400" b="1" i="1" dirty="0">
                <a:solidFill>
                  <a:schemeClr val="bg1"/>
                </a:solidFill>
              </a:rPr>
              <a:t> </a:t>
            </a:r>
            <a:r>
              <a:rPr lang="el-GR" sz="2400" b="1" i="1" dirty="0" smtClean="0">
                <a:solidFill>
                  <a:schemeClr val="bg1"/>
                </a:solidFill>
              </a:rPr>
              <a:t>           </a:t>
            </a:r>
            <a:endParaRPr lang="en-US" sz="2400" b="1" i="1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n-US" sz="2400" b="1" i="1" dirty="0">
                <a:solidFill>
                  <a:schemeClr val="bg1"/>
                </a:solidFill>
              </a:rPr>
              <a:t> </a:t>
            </a:r>
            <a:r>
              <a:rPr lang="en-US" sz="2400" b="1" i="1" dirty="0" smtClean="0">
                <a:solidFill>
                  <a:schemeClr val="bg1"/>
                </a:solidFill>
              </a:rPr>
              <a:t>   </a:t>
            </a:r>
            <a:r>
              <a:rPr lang="el-GR" sz="2400" b="1" i="1" dirty="0" smtClean="0">
                <a:solidFill>
                  <a:schemeClr val="bg1"/>
                </a:solidFill>
              </a:rPr>
              <a:t>2: Δεν  αναφέρεται, ή υποαξιολογείται από </a:t>
            </a:r>
          </a:p>
          <a:p>
            <a:pPr marL="0" indent="0">
              <a:buFontTx/>
              <a:buNone/>
              <a:defRPr/>
            </a:pPr>
            <a:r>
              <a:rPr lang="el-GR" sz="2400" b="1" i="1" dirty="0" smtClean="0">
                <a:solidFill>
                  <a:schemeClr val="bg1"/>
                </a:solidFill>
              </a:rPr>
              <a:t>        τον ασθενή---ΝΑ ΕΡΩΤΑΤΑΙ  ΑΠΟ ΤΟΝ  ΙΑΤΡΟ</a:t>
            </a:r>
          </a:p>
          <a:p>
            <a:pPr>
              <a:defRPr/>
            </a:pPr>
            <a:r>
              <a:rPr lang="el-GR" sz="2400" b="1" i="1" dirty="0">
                <a:solidFill>
                  <a:schemeClr val="bg1"/>
                </a:solidFill>
              </a:rPr>
              <a:t> </a:t>
            </a:r>
            <a:r>
              <a:rPr lang="el-GR" sz="2400" b="1" i="1" dirty="0" smtClean="0">
                <a:solidFill>
                  <a:schemeClr val="bg1"/>
                </a:solidFill>
              </a:rPr>
              <a:t>                 </a:t>
            </a:r>
          </a:p>
          <a:p>
            <a:pPr>
              <a:defRPr/>
            </a:pPr>
            <a:r>
              <a:rPr lang="el-GR" sz="2400" b="1" i="1" dirty="0" smtClean="0">
                <a:solidFill>
                  <a:schemeClr val="bg1"/>
                </a:solidFill>
              </a:rPr>
              <a:t>3: Λόγος  για περαιτέρω έλεγχο: Α/Α(</a:t>
            </a:r>
            <a:r>
              <a:rPr lang="en-US" sz="2400" b="1" i="1" dirty="0" smtClean="0">
                <a:solidFill>
                  <a:schemeClr val="bg1"/>
                </a:solidFill>
              </a:rPr>
              <a:t>F/P)--CT</a:t>
            </a:r>
            <a:endParaRPr lang="en-US" sz="2400" b="1" i="1" dirty="0">
              <a:solidFill>
                <a:schemeClr val="bg1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18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 descr="C:\Documents and Settings\gtzelepis\Desktop\Pathophysiology\copd\img025bluepinkpuffer.g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512763"/>
            <a:ext cx="7764462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0" y="139700"/>
            <a:ext cx="102885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</a:rPr>
              <a:t>Φαινότυποι ΧΑΠ:Καθ’υπεροχήν  Χρόνιος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1800" b="1">
                <a:solidFill>
                  <a:srgbClr val="FFFF00"/>
                </a:solidFill>
              </a:rPr>
              <a:t>Βρογχιτιδικός-------                                                 Καθ’υπεροχήν Εμφυσηματικός</a:t>
            </a:r>
            <a:endParaRPr lang="en-US" altLang="el-GR" sz="1800" b="1">
              <a:solidFill>
                <a:srgbClr val="FFFF00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35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56" t="18935" r="55000" b="1153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1835150" y="5805488"/>
            <a:ext cx="1479550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400">
                <a:solidFill>
                  <a:srgbClr val="FF9900"/>
                </a:solidFill>
              </a:rPr>
              <a:t>UPDATED 2014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8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116632"/>
          <a:ext cx="9144000" cy="6741368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7995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Figure 1.1. Mechanisms Underlying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Airflow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Limitation in COPD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1414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8435" name="Group 9"/>
          <p:cNvGrpSpPr>
            <a:grpSpLocks/>
          </p:cNvGrpSpPr>
          <p:nvPr/>
        </p:nvGrpSpPr>
        <p:grpSpPr bwMode="auto">
          <a:xfrm>
            <a:off x="755650" y="2133600"/>
            <a:ext cx="7704138" cy="3186113"/>
            <a:chOff x="899592" y="2564904"/>
            <a:chExt cx="7704856" cy="3187516"/>
          </a:xfrm>
        </p:grpSpPr>
        <p:sp>
          <p:nvSpPr>
            <p:cNvPr id="18436" name="TextBox 2"/>
            <p:cNvSpPr txBox="1">
              <a:spLocks noChangeArrowheads="1"/>
            </p:cNvSpPr>
            <p:nvPr/>
          </p:nvSpPr>
          <p:spPr bwMode="auto">
            <a:xfrm>
              <a:off x="899592" y="2564904"/>
              <a:ext cx="3240360" cy="1200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l-GR" sz="1800"/>
                <a:t>Small airways disease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l-GR" sz="1800"/>
                <a:t>Airways inflammation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l-GR" sz="1800"/>
                <a:t>Airway fibrosis; luminal plugs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l-GR" sz="1800"/>
                <a:t>Increased airway resistance</a:t>
              </a:r>
            </a:p>
          </p:txBody>
        </p:sp>
        <p:sp>
          <p:nvSpPr>
            <p:cNvPr id="18437" name="TextBox 3"/>
            <p:cNvSpPr txBox="1">
              <a:spLocks noChangeArrowheads="1"/>
            </p:cNvSpPr>
            <p:nvPr/>
          </p:nvSpPr>
          <p:spPr bwMode="auto">
            <a:xfrm>
              <a:off x="5364088" y="2780928"/>
              <a:ext cx="324036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l-GR" sz="1800"/>
                <a:t>Parenchymal destruction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l-GR" sz="1800"/>
                <a:t>Loss of alveolar attachments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l-GR" sz="1800"/>
                <a:t>Decrease of elastic recoil</a:t>
              </a:r>
            </a:p>
          </p:txBody>
        </p:sp>
        <p:sp>
          <p:nvSpPr>
            <p:cNvPr id="18438" name="TextBox 4"/>
            <p:cNvSpPr txBox="1">
              <a:spLocks noChangeArrowheads="1"/>
            </p:cNvSpPr>
            <p:nvPr/>
          </p:nvSpPr>
          <p:spPr bwMode="auto">
            <a:xfrm>
              <a:off x="2627784" y="5229200"/>
              <a:ext cx="417646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ＭＳ Ｐゴシック" panose="020B0600070205080204" pitchFamily="34" charset="-128"/>
                  <a:cs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l-GR" sz="2800" b="1"/>
                <a:t>AIRFLOW LIMITATION</a:t>
              </a:r>
            </a:p>
          </p:txBody>
        </p:sp>
        <p:cxnSp>
          <p:nvCxnSpPr>
            <p:cNvPr id="7" name="Straight Arrow Connector 6"/>
            <p:cNvCxnSpPr>
              <a:cxnSpLocks noChangeShapeType="1"/>
            </p:cNvCxnSpPr>
            <p:nvPr/>
          </p:nvCxnSpPr>
          <p:spPr bwMode="auto">
            <a:xfrm>
              <a:off x="2555509" y="3860874"/>
              <a:ext cx="1584473" cy="1079975"/>
            </a:xfrm>
            <a:prstGeom prst="straightConnector1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/>
          </p:spPr>
        </p:cxnSp>
        <p:cxnSp>
          <p:nvCxnSpPr>
            <p:cNvPr id="9" name="Straight Arrow Connector 8"/>
            <p:cNvCxnSpPr>
              <a:cxnSpLocks noChangeShapeType="1"/>
            </p:cNvCxnSpPr>
            <p:nvPr/>
          </p:nvCxnSpPr>
          <p:spPr bwMode="auto">
            <a:xfrm flipH="1">
              <a:off x="5219583" y="3789406"/>
              <a:ext cx="1800393" cy="1151444"/>
            </a:xfrm>
            <a:prstGeom prst="straightConnector1">
              <a:avLst/>
            </a:prstGeom>
            <a:noFill/>
            <a:ln w="25400">
              <a:solidFill>
                <a:srgbClr val="000000"/>
              </a:solidFill>
              <a:round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/>
          </p:spPr>
        </p:cxnSp>
      </p:grp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69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0"/>
            <a:ext cx="7772400" cy="1143000"/>
          </a:xfrm>
        </p:spPr>
        <p:txBody>
          <a:bodyPr/>
          <a:lstStyle/>
          <a:p>
            <a:r>
              <a:rPr lang="en-US" altLang="el-GR" sz="360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Emphysema</a:t>
            </a:r>
            <a:br>
              <a:rPr lang="en-US" altLang="el-GR" sz="3600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n-US" altLang="el-GR" sz="360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Clinical manifestations</a:t>
            </a:r>
          </a:p>
        </p:txBody>
      </p:sp>
      <p:pic>
        <p:nvPicPr>
          <p:cNvPr id="19459" name="Picture 3" descr="http://www.rc.utmb.edu/courses/PPID/Obstructive/img05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513"/>
            <a:ext cx="9036050" cy="574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404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938"/>
            <a:ext cx="9144000" cy="468312"/>
          </a:xfrm>
        </p:spPr>
        <p:txBody>
          <a:bodyPr/>
          <a:lstStyle/>
          <a:p>
            <a:pPr algn="l"/>
            <a:r>
              <a:rPr lang="el-GR" altLang="el-GR" sz="320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               </a:t>
            </a:r>
            <a:r>
              <a:rPr lang="el-GR" altLang="el-GR" sz="280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ΧΑΠ--Κλινικά Ευρήματα</a:t>
            </a:r>
            <a:endParaRPr lang="en-US" altLang="el-GR" sz="2800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9459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3059113" y="692150"/>
            <a:ext cx="6769100" cy="6308725"/>
          </a:xfrm>
        </p:spPr>
        <p:txBody>
          <a:bodyPr/>
          <a:lstStyle/>
          <a:p>
            <a:pPr>
              <a:defRPr/>
            </a:pP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Τρόπος ομιλίας-τρόπος που κάθεται  </a:t>
            </a:r>
          </a:p>
          <a:p>
            <a:pPr marL="0" indent="0">
              <a:buFontTx/>
              <a:buNone/>
              <a:defRPr/>
            </a:pP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</a:p>
          <a:p>
            <a:pPr>
              <a:defRPr/>
            </a:pPr>
            <a:r>
              <a:rPr lang="el-GR" sz="2400" b="1" dirty="0" smtClean="0">
                <a:solidFill>
                  <a:schemeClr val="bg1"/>
                </a:solidFill>
                <a:ea typeface="ＭＳ Ｐゴシック" pitchFamily="34" charset="-128"/>
              </a:rPr>
              <a:t>Καρδιακή </a:t>
            </a:r>
            <a:r>
              <a:rPr lang="el-GR" sz="2400" b="1" dirty="0" err="1" smtClean="0">
                <a:solidFill>
                  <a:schemeClr val="bg1"/>
                </a:solidFill>
                <a:ea typeface="ＭＳ Ｐゴシック" pitchFamily="34" charset="-128"/>
              </a:rPr>
              <a:t>εξέταση</a:t>
            </a:r>
            <a:r>
              <a:rPr lang="el-GR" sz="2400" dirty="0" err="1" smtClean="0">
                <a:solidFill>
                  <a:schemeClr val="bg1"/>
                </a:solidFill>
                <a:ea typeface="ＭＳ Ｐゴシック" pitchFamily="34" charset="-128"/>
              </a:rPr>
              <a:t>:Ταχυκαρδία,αρρυθμίες</a:t>
            </a: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l-GR" sz="2400" b="1" dirty="0" smtClean="0">
                <a:solidFill>
                  <a:schemeClr val="bg1"/>
                </a:solidFill>
                <a:ea typeface="ＭＳ Ｐゴシック" pitchFamily="34" charset="-128"/>
              </a:rPr>
              <a:t>Ακρόαση καρδιάς</a:t>
            </a:r>
            <a:r>
              <a:rPr lang="el-GR" sz="2000" dirty="0" smtClean="0">
                <a:solidFill>
                  <a:schemeClr val="bg1"/>
                </a:solidFill>
                <a:ea typeface="ＭＳ Ｐゴシック" pitchFamily="34" charset="-128"/>
              </a:rPr>
              <a:t>: </a:t>
            </a:r>
            <a:r>
              <a:rPr lang="el-GR" sz="2000" dirty="0" err="1" smtClean="0">
                <a:solidFill>
                  <a:schemeClr val="bg1"/>
                </a:solidFill>
                <a:ea typeface="ＭＳ Ｐゴシック" pitchFamily="34" charset="-128"/>
              </a:rPr>
              <a:t>Υποξιφοειδής(Εμφύσημα</a:t>
            </a:r>
            <a:r>
              <a:rPr lang="el-GR" sz="2000" dirty="0" smtClean="0">
                <a:solidFill>
                  <a:schemeClr val="bg1"/>
                </a:solidFill>
                <a:ea typeface="ＭＳ Ｐゴシック" pitchFamily="34" charset="-128"/>
              </a:rPr>
              <a:t>)</a:t>
            </a:r>
          </a:p>
          <a:p>
            <a:pPr marL="0" indent="0">
              <a:buFontTx/>
              <a:buNone/>
              <a:defRPr/>
            </a:pPr>
            <a:endParaRPr lang="en-US" sz="20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defRPr/>
            </a:pPr>
            <a:r>
              <a:rPr lang="el-GR" sz="2400" b="1" dirty="0" smtClean="0">
                <a:solidFill>
                  <a:schemeClr val="bg1"/>
                </a:solidFill>
                <a:ea typeface="ＭＳ Ｐゴシック" pitchFamily="34" charset="-128"/>
              </a:rPr>
              <a:t>Επισκόπηση</a:t>
            </a:r>
            <a:r>
              <a:rPr lang="en-US" sz="2000" dirty="0" smtClean="0">
                <a:solidFill>
                  <a:schemeClr val="bg1"/>
                </a:solidFill>
                <a:ea typeface="ＭＳ Ｐゴシック" pitchFamily="34" charset="-128"/>
              </a:rPr>
              <a:t>:K</a:t>
            </a:r>
            <a:r>
              <a:rPr lang="el-GR" sz="2000" dirty="0" smtClean="0">
                <a:solidFill>
                  <a:schemeClr val="bg1"/>
                </a:solidFill>
                <a:ea typeface="ＭＳ Ｐゴシック" pitchFamily="34" charset="-128"/>
              </a:rPr>
              <a:t>υάνωση,λάμπον όμμα , </a:t>
            </a:r>
          </a:p>
          <a:p>
            <a:pPr marL="0" indent="0">
              <a:buFontTx/>
              <a:buNone/>
              <a:defRPr/>
            </a:pPr>
            <a:r>
              <a:rPr lang="el-GR" sz="2000" dirty="0" smtClean="0">
                <a:solidFill>
                  <a:schemeClr val="bg1"/>
                </a:solidFill>
                <a:ea typeface="ＭＳ Ｐゴシック" pitchFamily="34" charset="-128"/>
              </a:rPr>
              <a:t>ομιλία, βάδιση</a:t>
            </a:r>
          </a:p>
          <a:p>
            <a:pPr marL="0" indent="0">
              <a:buFontTx/>
              <a:buNone/>
              <a:defRPr/>
            </a:pPr>
            <a:endParaRPr lang="el-GR" sz="20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defRPr/>
            </a:pPr>
            <a:r>
              <a:rPr lang="el-GR" sz="2400" b="1" dirty="0" smtClean="0">
                <a:solidFill>
                  <a:schemeClr val="bg1"/>
                </a:solidFill>
                <a:ea typeface="ＭＳ Ｐゴシック" pitchFamily="34" charset="-128"/>
              </a:rPr>
              <a:t>Επίκρουση</a:t>
            </a:r>
            <a:r>
              <a:rPr lang="el-GR" sz="2400" dirty="0" smtClean="0">
                <a:solidFill>
                  <a:schemeClr val="bg1"/>
                </a:solidFill>
                <a:ea typeface="ＭＳ Ｐゴシック" pitchFamily="34" charset="-128"/>
              </a:rPr>
              <a:t>: </a:t>
            </a:r>
            <a:r>
              <a:rPr lang="el-GR" sz="2000" dirty="0" err="1" smtClean="0">
                <a:solidFill>
                  <a:schemeClr val="bg1"/>
                </a:solidFill>
                <a:ea typeface="ＭＳ Ｐゴシック" pitchFamily="34" charset="-128"/>
              </a:rPr>
              <a:t>Υπερσαφής</a:t>
            </a:r>
            <a:r>
              <a:rPr lang="el-GR" sz="2000" dirty="0" smtClean="0">
                <a:solidFill>
                  <a:schemeClr val="bg1"/>
                </a:solidFill>
                <a:ea typeface="ＭＳ Ｐゴシック" pitchFamily="34" charset="-128"/>
              </a:rPr>
              <a:t> πνευμονικός ήχος</a:t>
            </a:r>
          </a:p>
          <a:p>
            <a:pPr marL="0" indent="0">
              <a:buFontTx/>
              <a:buNone/>
              <a:defRPr/>
            </a:pPr>
            <a:endParaRPr lang="el-GR" sz="2000" dirty="0" smtClean="0">
              <a:solidFill>
                <a:schemeClr val="bg1"/>
              </a:solidFill>
              <a:ea typeface="ＭＳ Ｐゴシック" pitchFamily="34" charset="-128"/>
            </a:endParaRPr>
          </a:p>
          <a:p>
            <a:pPr>
              <a:defRPr/>
            </a:pPr>
            <a:r>
              <a:rPr lang="el-GR" sz="2400" b="1" dirty="0" smtClean="0">
                <a:solidFill>
                  <a:schemeClr val="bg1"/>
                </a:solidFill>
                <a:ea typeface="ＭＳ Ｐゴシック" pitchFamily="34" charset="-128"/>
              </a:rPr>
              <a:t>ΑΚΡΟΑΣΗ: </a:t>
            </a:r>
          </a:p>
          <a:p>
            <a:pPr marL="0" indent="0">
              <a:buFontTx/>
              <a:buNone/>
              <a:defRPr/>
            </a:pPr>
            <a:r>
              <a:rPr lang="el-GR" sz="2000" dirty="0" smtClean="0">
                <a:solidFill>
                  <a:schemeClr val="bg1"/>
                </a:solidFill>
                <a:ea typeface="ＭＳ Ｐゴシック" pitchFamily="34" charset="-128"/>
              </a:rPr>
              <a:t>    1: Μην αρχίζετε από αυτή</a:t>
            </a:r>
          </a:p>
          <a:p>
            <a:pPr marL="0" indent="0">
              <a:buFontTx/>
              <a:buNone/>
              <a:defRPr/>
            </a:pPr>
            <a:r>
              <a:rPr lang="el-GR" sz="2000" dirty="0">
                <a:solidFill>
                  <a:schemeClr val="bg1"/>
                </a:solidFill>
                <a:ea typeface="ＭＳ Ｐゴシック" pitchFamily="34" charset="-128"/>
              </a:rPr>
              <a:t> </a:t>
            </a:r>
            <a:r>
              <a:rPr lang="el-GR" sz="2000" dirty="0" smtClean="0">
                <a:solidFill>
                  <a:schemeClr val="bg1"/>
                </a:solidFill>
                <a:ea typeface="ＭＳ Ｐゴシック" pitchFamily="34" charset="-128"/>
              </a:rPr>
              <a:t>   2: Εφαρμόστε καλά τη μεμβράνη στο θώρακα-</a:t>
            </a:r>
          </a:p>
          <a:p>
            <a:pPr marL="0" indent="0">
              <a:buFontTx/>
              <a:buNone/>
              <a:defRPr/>
            </a:pPr>
            <a:r>
              <a:rPr lang="el-GR" sz="2000" b="1" i="1" dirty="0" smtClean="0">
                <a:solidFill>
                  <a:srgbClr val="FFFF00"/>
                </a:solidFill>
                <a:ea typeface="ＭＳ Ｐゴシック" pitchFamily="34" charset="-128"/>
              </a:rPr>
              <a:t>    3.  ΝΑ ΑΚΡΟΑΣΘΕΙΤΕ</a:t>
            </a:r>
          </a:p>
          <a:p>
            <a:pPr marL="0" indent="0">
              <a:buFontTx/>
              <a:buNone/>
              <a:defRPr/>
            </a:pPr>
            <a:r>
              <a:rPr lang="el-GR" sz="2000" b="1" i="1" dirty="0">
                <a:solidFill>
                  <a:srgbClr val="FFFF00"/>
                </a:solidFill>
                <a:ea typeface="ＭＳ Ｐゴシック" pitchFamily="34" charset="-128"/>
              </a:rPr>
              <a:t> </a:t>
            </a:r>
            <a:r>
              <a:rPr lang="el-GR" sz="2000" b="1" i="1" dirty="0" smtClean="0">
                <a:solidFill>
                  <a:srgbClr val="FFFF00"/>
                </a:solidFill>
                <a:ea typeface="ＭＳ Ｐゴシック" pitchFamily="34" charset="-128"/>
              </a:rPr>
              <a:t>    ΚΑΙ ΤΗΝ ΕΙΣΠΝΟΗ  ΑΛΛΑ  ΚΑΙ ΤΗΝ ΕΚΠΝΟΗ</a:t>
            </a:r>
            <a:endParaRPr lang="en-US" sz="2000" b="1" i="1" dirty="0" smtClean="0">
              <a:solidFill>
                <a:srgbClr val="FFFF00"/>
              </a:solidFill>
              <a:ea typeface="ＭＳ Ｐゴシック" pitchFamily="34" charset="-128"/>
            </a:endParaRPr>
          </a:p>
        </p:txBody>
      </p:sp>
      <p:pic>
        <p:nvPicPr>
          <p:cNvPr id="20484" name="Picture 7" descr="C:\Documents and Settings\gtzelepis\Desktop\ASTHMA FILE\Weekend files\coptpt.jpg"/>
          <p:cNvPicPr>
            <a:picLocks noGrp="1" noChangeAspect="1" noChangeArrowheads="1"/>
          </p:cNvPicPr>
          <p:nvPr>
            <p:ph type="clipArt"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765175"/>
            <a:ext cx="3132138" cy="5688013"/>
          </a:xfrm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95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20713"/>
          </a:xfrm>
        </p:spPr>
        <p:txBody>
          <a:bodyPr/>
          <a:lstStyle/>
          <a:p>
            <a:r>
              <a:rPr lang="el-GR" altLang="el-GR" sz="32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ΧΑΠ--Κλινικα Ευρήματα</a:t>
            </a:r>
            <a:endParaRPr lang="en-US" altLang="el-GR" sz="3200" b="1" smtClean="0">
              <a:ea typeface="ＭＳ Ｐゴシック" panose="020B0600070205080204" pitchFamily="34" charset="-12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650875"/>
            <a:ext cx="9144000" cy="6237288"/>
          </a:xfrm>
        </p:spPr>
        <p:txBody>
          <a:bodyPr/>
          <a:lstStyle/>
          <a:p>
            <a:pPr>
              <a:defRPr/>
            </a:pPr>
            <a:r>
              <a:rPr lang="el-GR" sz="2800" b="1" dirty="0" smtClean="0">
                <a:solidFill>
                  <a:srgbClr val="FFFF00"/>
                </a:solidFill>
              </a:rPr>
              <a:t>ΑΚΡΟΑΣΗ</a:t>
            </a:r>
            <a:r>
              <a:rPr lang="el-GR" dirty="0" smtClean="0">
                <a:solidFill>
                  <a:srgbClr val="FFFF00"/>
                </a:solidFill>
              </a:rPr>
              <a:t>: </a:t>
            </a:r>
            <a:r>
              <a:rPr lang="el-GR" sz="2400" dirty="0" smtClean="0">
                <a:solidFill>
                  <a:schemeClr val="bg1"/>
                </a:solidFill>
              </a:rPr>
              <a:t>Συρίττοντες---Ρεγχάζοντες---</a:t>
            </a:r>
          </a:p>
          <a:p>
            <a:pPr marL="0" indent="0">
              <a:buFontTx/>
              <a:buNone/>
              <a:defRPr/>
            </a:pPr>
            <a:r>
              <a:rPr lang="el-GR" sz="2400" dirty="0">
                <a:solidFill>
                  <a:srgbClr val="FFFF00"/>
                </a:solidFill>
              </a:rPr>
              <a:t> </a:t>
            </a:r>
            <a:r>
              <a:rPr lang="el-GR" sz="2400" dirty="0" smtClean="0">
                <a:solidFill>
                  <a:srgbClr val="FFFF00"/>
                </a:solidFill>
              </a:rPr>
              <a:t>                          </a:t>
            </a:r>
            <a:r>
              <a:rPr lang="el-GR" sz="2400" dirty="0" smtClean="0">
                <a:solidFill>
                  <a:schemeClr val="bg1"/>
                </a:solidFill>
              </a:rPr>
              <a:t>Μείωση αναπνευστικού ψιθ/τος</a:t>
            </a:r>
          </a:p>
          <a:p>
            <a:pPr marL="0" indent="0">
              <a:buFontTx/>
              <a:buNone/>
              <a:defRPr/>
            </a:pPr>
            <a:r>
              <a:rPr lang="el-GR" sz="2400" dirty="0">
                <a:solidFill>
                  <a:srgbClr val="FFFF00"/>
                </a:solidFill>
              </a:rPr>
              <a:t> </a:t>
            </a:r>
            <a:r>
              <a:rPr lang="el-GR" sz="2400" dirty="0" smtClean="0">
                <a:solidFill>
                  <a:srgbClr val="FFFF00"/>
                </a:solidFill>
              </a:rPr>
              <a:t>                </a:t>
            </a:r>
          </a:p>
          <a:p>
            <a:pPr marL="0" indent="0">
              <a:buFontTx/>
              <a:buNone/>
              <a:defRPr/>
            </a:pPr>
            <a:r>
              <a:rPr lang="el-GR" sz="2400" b="1" i="1" dirty="0" smtClean="0">
                <a:solidFill>
                  <a:srgbClr val="FFFF00"/>
                </a:solidFill>
              </a:rPr>
              <a:t>                 ΑΠΟΦΥΓΕΤΕ ΤΟΥΣ  ΟΡΟΥΣ: </a:t>
            </a:r>
          </a:p>
          <a:p>
            <a:pPr marL="0" indent="0">
              <a:buFontTx/>
              <a:buNone/>
              <a:defRPr/>
            </a:pPr>
            <a:endParaRPr lang="el-GR" sz="2400" b="1" i="1" dirty="0" smtClean="0">
              <a:solidFill>
                <a:srgbClr val="FFFF00"/>
              </a:solidFill>
            </a:endParaRPr>
          </a:p>
          <a:p>
            <a:pPr>
              <a:defRPr/>
            </a:pPr>
            <a:r>
              <a:rPr lang="el-GR" sz="2400" dirty="0" smtClean="0">
                <a:solidFill>
                  <a:schemeClr val="bg1"/>
                </a:solidFill>
              </a:rPr>
              <a:t>Μουσικοί/μη μουσικοί:Αποτελούν ασαφή Ελληνική Πρωτοτυπία</a:t>
            </a:r>
          </a:p>
          <a:p>
            <a:pPr>
              <a:defRPr/>
            </a:pPr>
            <a:endParaRPr lang="el-GR" sz="2400" dirty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l-GR" sz="2400" dirty="0" smtClean="0">
                <a:solidFill>
                  <a:schemeClr val="bg1"/>
                </a:solidFill>
              </a:rPr>
              <a:t>   </a:t>
            </a:r>
          </a:p>
          <a:p>
            <a:pPr>
              <a:defRPr/>
            </a:pPr>
            <a:endParaRPr lang="el-GR" sz="2400" dirty="0">
              <a:solidFill>
                <a:schemeClr val="bg1"/>
              </a:solidFill>
            </a:endParaRPr>
          </a:p>
          <a:p>
            <a:pPr>
              <a:defRPr/>
            </a:pPr>
            <a:r>
              <a:rPr lang="el-GR" sz="2400" dirty="0" smtClean="0">
                <a:solidFill>
                  <a:schemeClr val="bg1"/>
                </a:solidFill>
              </a:rPr>
              <a:t>Μπορεί  να  ακροώνται και υγροί(συνύπαρξη ΧΑΠ με λοίμωξη, καρδιακή κάμψη, βρογχιεκτασίες), ή τρίζοντες(ουλώδεις και ρικνωτικές αλλοιώσεις-Πνευμ.ίνωση),</a:t>
            </a:r>
          </a:p>
          <a:p>
            <a:pPr marL="0" indent="0">
              <a:buFontTx/>
              <a:buNone/>
              <a:defRPr/>
            </a:pPr>
            <a:r>
              <a:rPr lang="el-GR" sz="2400" dirty="0">
                <a:solidFill>
                  <a:schemeClr val="bg1"/>
                </a:solidFill>
              </a:rPr>
              <a:t> </a:t>
            </a:r>
            <a:r>
              <a:rPr lang="el-GR" sz="2400" dirty="0" smtClean="0">
                <a:solidFill>
                  <a:schemeClr val="bg1"/>
                </a:solidFill>
              </a:rPr>
              <a:t>    ή ήχος  τριβής---</a:t>
            </a:r>
          </a:p>
          <a:p>
            <a:pPr marL="0" indent="0">
              <a:buFontTx/>
              <a:buNone/>
              <a:defRPr/>
            </a:pPr>
            <a:r>
              <a:rPr lang="el-GR" sz="2400" dirty="0" smtClean="0">
                <a:solidFill>
                  <a:schemeClr val="bg1"/>
                </a:solidFill>
              </a:rPr>
              <a:t>          </a:t>
            </a:r>
            <a:r>
              <a:rPr lang="el-GR" sz="2400" b="1" dirty="0" smtClean="0">
                <a:solidFill>
                  <a:srgbClr val="FFFF00"/>
                </a:solidFill>
              </a:rPr>
              <a:t> 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150"/>
          </a:xfrm>
        </p:spPr>
        <p:txBody>
          <a:bodyPr/>
          <a:lstStyle/>
          <a:p>
            <a:r>
              <a:rPr lang="el-GR" altLang="el-GR" sz="36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ΧΑΠ--Κλινικά Ευρήματα</a:t>
            </a:r>
            <a:endParaRPr lang="en-US" altLang="el-GR" sz="3600" b="1" smtClean="0">
              <a:ea typeface="ＭＳ Ｐゴシック" panose="020B0600070205080204" pitchFamily="34" charset="-128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0" y="836613"/>
            <a:ext cx="9144000" cy="6021387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l-GR" b="1" i="1" u="sng" dirty="0" smtClean="0">
                <a:solidFill>
                  <a:srgbClr val="FFFF00"/>
                </a:solidFill>
              </a:rPr>
              <a:t>ΠΡΟΣΟΧΗ</a:t>
            </a:r>
            <a:r>
              <a:rPr lang="el-GR" b="1" dirty="0" smtClean="0">
                <a:solidFill>
                  <a:schemeClr val="bg1"/>
                </a:solidFill>
              </a:rPr>
              <a:t>:  </a:t>
            </a:r>
            <a:r>
              <a:rPr lang="el-GR" sz="2800" b="1" dirty="0" smtClean="0">
                <a:solidFill>
                  <a:schemeClr val="bg1"/>
                </a:solidFill>
              </a:rPr>
              <a:t> </a:t>
            </a:r>
          </a:p>
          <a:p>
            <a:pPr marL="0" indent="0">
              <a:buFontTx/>
              <a:buNone/>
              <a:defRPr/>
            </a:pPr>
            <a:r>
              <a:rPr lang="el-GR" sz="2800" b="1" i="1" dirty="0" smtClean="0">
                <a:solidFill>
                  <a:srgbClr val="FFFF00"/>
                </a:solidFill>
              </a:rPr>
              <a:t>1:   </a:t>
            </a:r>
            <a:r>
              <a:rPr lang="el-GR" sz="2400" b="1" i="1" dirty="0" smtClean="0">
                <a:solidFill>
                  <a:srgbClr val="FFFF00"/>
                </a:solidFill>
              </a:rPr>
              <a:t>Οι ρεγχάζοντες/ συρίττοντες,</a:t>
            </a:r>
          </a:p>
          <a:p>
            <a:pPr marL="0" indent="0">
              <a:buFontTx/>
              <a:buNone/>
              <a:defRPr/>
            </a:pPr>
            <a:r>
              <a:rPr lang="el-GR" sz="2400" b="1" i="1" dirty="0" smtClean="0">
                <a:solidFill>
                  <a:srgbClr val="FFFF00"/>
                </a:solidFill>
              </a:rPr>
              <a:t>ΣΥΧΝΑ ΕΠΙΣΚΙΑΖΟΥΝ</a:t>
            </a:r>
            <a:r>
              <a:rPr lang="el-GR" sz="2400" b="1" dirty="0" smtClean="0">
                <a:solidFill>
                  <a:schemeClr val="bg1"/>
                </a:solidFill>
              </a:rPr>
              <a:t> ΤΟΥΣ ΑΛΛΟΥΣ  ΗΧΟΥΣ—</a:t>
            </a:r>
          </a:p>
          <a:p>
            <a:pPr marL="0" indent="0">
              <a:buFontTx/>
              <a:buNone/>
              <a:defRPr/>
            </a:pPr>
            <a:endParaRPr lang="el-GR" sz="2400" b="1" dirty="0" smtClean="0">
              <a:solidFill>
                <a:srgbClr val="FFFF00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l-GR" b="1" dirty="0" smtClean="0">
                <a:solidFill>
                  <a:srgbClr val="FFFF00"/>
                </a:solidFill>
              </a:rPr>
              <a:t>2:  </a:t>
            </a:r>
            <a:r>
              <a:rPr lang="el-GR" sz="2800" b="1" dirty="0" smtClean="0">
                <a:solidFill>
                  <a:srgbClr val="FFFF00"/>
                </a:solidFill>
              </a:rPr>
              <a:t>ΤΑΧΥΠΝΟΙΑ, ΑΔΥΝΑΜΙΑ ΟΜΙΛΙΑΣ:</a:t>
            </a:r>
          </a:p>
          <a:p>
            <a:pPr marL="0" indent="0">
              <a:buFontTx/>
              <a:buNone/>
              <a:defRPr/>
            </a:pPr>
            <a:r>
              <a:rPr lang="el-GR" sz="2400" b="1" dirty="0" smtClean="0">
                <a:solidFill>
                  <a:schemeClr val="bg1"/>
                </a:solidFill>
              </a:rPr>
              <a:t>Μη στηρίζεστε στην &lt;&lt;αρνητική&gt;&gt; </a:t>
            </a:r>
            <a:r>
              <a:rPr lang="el-GR" sz="2400" b="1" dirty="0" err="1" smtClean="0">
                <a:solidFill>
                  <a:schemeClr val="bg1"/>
                </a:solidFill>
              </a:rPr>
              <a:t>ακρόαση—Σημαίνουν</a:t>
            </a:r>
            <a:r>
              <a:rPr lang="el-GR" sz="2400" b="1" dirty="0" smtClean="0">
                <a:solidFill>
                  <a:schemeClr val="bg1"/>
                </a:solidFill>
              </a:rPr>
              <a:t> </a:t>
            </a:r>
            <a:r>
              <a:rPr lang="el-GR" sz="2400" b="1" dirty="0" err="1" smtClean="0">
                <a:solidFill>
                  <a:schemeClr val="bg1"/>
                </a:solidFill>
              </a:rPr>
              <a:t>αναπν.ανεπάρκεια</a:t>
            </a:r>
            <a:endParaRPr lang="el-GR" sz="2400" b="1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endParaRPr lang="el-GR" sz="2400" b="1" dirty="0" smtClean="0">
              <a:solidFill>
                <a:schemeClr val="bg1"/>
              </a:solidFill>
            </a:endParaRPr>
          </a:p>
          <a:p>
            <a:pPr marL="0" indent="0">
              <a:buFontTx/>
              <a:buNone/>
              <a:defRPr/>
            </a:pPr>
            <a:r>
              <a:rPr lang="el-GR" b="1" i="1" dirty="0" smtClean="0">
                <a:solidFill>
                  <a:srgbClr val="FFFF00"/>
                </a:solidFill>
              </a:rPr>
              <a:t>3: </a:t>
            </a:r>
            <a:r>
              <a:rPr lang="el-GR" sz="2800" b="1" i="1" dirty="0" smtClean="0">
                <a:solidFill>
                  <a:srgbClr val="FFFF00"/>
                </a:solidFill>
              </a:rPr>
              <a:t>Πυώδη πτύελα, </a:t>
            </a:r>
            <a:r>
              <a:rPr lang="en-US" sz="2800" b="1" i="1" dirty="0" smtClean="0">
                <a:solidFill>
                  <a:srgbClr val="FFFF00"/>
                </a:solidFill>
              </a:rPr>
              <a:t>CRP, </a:t>
            </a:r>
            <a:r>
              <a:rPr lang="el-GR" sz="2800" b="1" i="1" dirty="0" smtClean="0">
                <a:solidFill>
                  <a:srgbClr val="FFFF00"/>
                </a:solidFill>
              </a:rPr>
              <a:t>Λευκά </a:t>
            </a:r>
            <a:r>
              <a:rPr lang="el-GR" sz="2800" b="1" dirty="0" smtClean="0">
                <a:solidFill>
                  <a:schemeClr val="bg1"/>
                </a:solidFill>
              </a:rPr>
              <a:t>:</a:t>
            </a:r>
          </a:p>
          <a:p>
            <a:pPr marL="0" indent="0">
              <a:buFontTx/>
              <a:buNone/>
              <a:defRPr/>
            </a:pPr>
            <a:r>
              <a:rPr lang="el-GR" sz="2400" b="1" dirty="0" smtClean="0">
                <a:solidFill>
                  <a:schemeClr val="bg1"/>
                </a:solidFill>
              </a:rPr>
              <a:t>Πιθανόν λοιμώδης  παρόξυνση ΧΑΠ-ΜΗΝ στηρίζεσθε σε &lt;&lt;αρνητική&gt;&gt;ακρόαση και σε αρνητική Α/α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>
              <a:defRPr/>
            </a:pPr>
            <a:endParaRPr lang="en-US" dirty="0"/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410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669088"/>
          </a:xfrm>
        </p:spPr>
        <p:txBody>
          <a:bodyPr/>
          <a:lstStyle/>
          <a:p>
            <a: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Κλινική εκτίμηση της σοβαρότητας του ασθενούς με ΧΑΠ στο Ιατρείο-</a:t>
            </a:r>
            <a:b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/>
            </a:r>
            <a:b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1-Τρόπος Ομιλίας,2- τρόπος βάδισης-</a:t>
            </a:r>
            <a:b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 -3-ταχύπνοια, </a:t>
            </a:r>
            <a:b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4-ταχυκαρδία,5- ακρόαση θώρακα,     πυώδη πτύελα</a:t>
            </a:r>
            <a:b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/>
            </a:r>
            <a:br>
              <a:rPr lang="el-GR" altLang="el-GR" sz="3600" b="1" i="1" dirty="0" smtClean="0">
                <a:solidFill>
                  <a:srgbClr val="FFFF00"/>
                </a:solidFill>
                <a:ea typeface="ＭＳ Ｐゴシック" panose="020B0600070205080204" pitchFamily="34" charset="-128"/>
              </a:rPr>
            </a:br>
            <a:r>
              <a:rPr lang="el-GR" altLang="el-GR" sz="3600" b="1" i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Μπορεί και να αρνείται την δύσπνοια-</a:t>
            </a:r>
            <a:br>
              <a:rPr lang="el-GR" altLang="el-GR" sz="3600" b="1" i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l-GR" altLang="el-GR" sz="3600" b="1" i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ΑΠΛΑ  ΠΑΡΑΚΟΛΟΥΘΗΣΤΕ ΤΟΝ </a:t>
            </a:r>
            <a:br>
              <a:rPr lang="el-GR" altLang="el-GR" sz="3600" b="1" i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r>
              <a:rPr lang="el-GR" altLang="el-GR" sz="3600" b="1" i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ΠΩΣ  ΒΑΔΙΖΕΙ—</a:t>
            </a:r>
            <a:r>
              <a:rPr lang="en-US" altLang="el-GR" sz="3600" b="1" i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Sao2 </a:t>
            </a:r>
            <a:r>
              <a:rPr lang="el-GR" altLang="el-GR" sz="3600" b="1" i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/>
            </a:r>
            <a:br>
              <a:rPr lang="el-GR" altLang="el-GR" sz="3600" b="1" i="1" dirty="0" smtClean="0">
                <a:solidFill>
                  <a:schemeClr val="bg1"/>
                </a:solidFill>
                <a:ea typeface="ＭＳ Ｐゴシック" panose="020B0600070205080204" pitchFamily="34" charset="-128"/>
              </a:rPr>
            </a:br>
            <a:endParaRPr lang="en-US" altLang="el-GR" sz="3600" b="1" i="1" dirty="0" smtClean="0">
              <a:solidFill>
                <a:schemeClr val="bg1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40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2355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1" descr="http://www.medinfo.ufl.edu/year2/bms5191/pulmon/images/pa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47725"/>
            <a:ext cx="4849813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79" name="Picture 2" descr="C:\Documents and Settings\gtzelepis\Desktop\Pathophysiology\emphysema cx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823913"/>
            <a:ext cx="43815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62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 descr="http://www.ebme.co.uk/arts/articles/spiro/Image6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7338"/>
            <a:ext cx="4284663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6" descr="http://www.ebme.co.uk/arts/articles/spiro/Image66.gi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1557338"/>
            <a:ext cx="4859337" cy="5256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2"/>
          <p:cNvSpPr>
            <a:spLocks noGrp="1" noChangeArrowheads="1"/>
          </p:cNvSpPr>
          <p:nvPr>
            <p:ph type="title"/>
          </p:nvPr>
        </p:nvSpPr>
        <p:spPr>
          <a:xfrm>
            <a:off x="34925" y="115888"/>
            <a:ext cx="9109075" cy="1152525"/>
          </a:xfrm>
        </p:spPr>
        <p:txBody>
          <a:bodyPr/>
          <a:lstStyle/>
          <a:p>
            <a:pPr algn="l"/>
            <a:r>
              <a:rPr lang="en-US" altLang="el-GR" sz="36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XA</a:t>
            </a:r>
            <a:r>
              <a:rPr lang="el-GR" altLang="el-GR" sz="36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Π----Καμπύλη ροής-όγκου</a:t>
            </a:r>
            <a:endParaRPr lang="en-US" altLang="el-GR" sz="3600" b="1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342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7056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50"/>
            <a:ext cx="91440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1"/>
          <p:cNvSpPr>
            <a:spLocks noChangeArrowheads="1"/>
          </p:cNvSpPr>
          <p:nvPr/>
        </p:nvSpPr>
        <p:spPr bwMode="auto">
          <a:xfrm>
            <a:off x="3132138" y="73025"/>
            <a:ext cx="570388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800" b="1">
                <a:solidFill>
                  <a:srgbClr val="FF0000"/>
                </a:solidFill>
              </a:rPr>
              <a:t>XA</a:t>
            </a:r>
            <a:r>
              <a:rPr lang="el-GR" altLang="el-GR" sz="1800" b="1">
                <a:solidFill>
                  <a:srgbClr val="FF0000"/>
                </a:solidFill>
              </a:rPr>
              <a:t>Π----Καμπύλη</a:t>
            </a:r>
            <a:r>
              <a:rPr lang="en-US" altLang="el-GR" sz="1800" b="1">
                <a:solidFill>
                  <a:srgbClr val="FF0000"/>
                </a:solidFill>
              </a:rPr>
              <a:t>  </a:t>
            </a:r>
            <a:r>
              <a:rPr lang="el-GR" altLang="el-GR" sz="1800" b="1">
                <a:solidFill>
                  <a:srgbClr val="FF0000"/>
                </a:solidFill>
              </a:rPr>
              <a:t>όγκου</a:t>
            </a:r>
            <a:r>
              <a:rPr lang="en-US" altLang="el-GR" sz="1800" b="1">
                <a:solidFill>
                  <a:srgbClr val="FF0000"/>
                </a:solidFill>
              </a:rPr>
              <a:t>/</a:t>
            </a:r>
            <a:r>
              <a:rPr lang="el-GR" altLang="el-GR" sz="1800" b="1">
                <a:solidFill>
                  <a:srgbClr val="FF0000"/>
                </a:solidFill>
              </a:rPr>
              <a:t>χρόνου:  ΣΠΙΡΟΜΕΤΡΗΣΗ</a:t>
            </a:r>
            <a:endParaRPr lang="en-US" altLang="el-GR" sz="1800">
              <a:solidFill>
                <a:srgbClr val="FF0000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44626"/>
          <a:ext cx="9144000" cy="6768749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56573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Table 2.5. Classification of Severity of Airflow</a:t>
                      </a:r>
                    </a:p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Limitation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in COPD</a:t>
                      </a:r>
                    </a:p>
                    <a:p>
                      <a:pPr algn="ctr"/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(Based on Post-</a:t>
                      </a:r>
                      <a:r>
                        <a:rPr lang="en-US" baseline="0" dirty="0" err="1" smtClean="0">
                          <a:solidFill>
                            <a:schemeClr val="tx1"/>
                          </a:solidFill>
                        </a:rPr>
                        <a:t>Bronchodialtor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 FEV</a:t>
                      </a:r>
                      <a:r>
                        <a:rPr lang="en-US" baseline="-25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baseline="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66318">
                <a:tc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endParaRPr lang="en-US" sz="1700" b="1" i="0" dirty="0" smtClean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en-US" sz="1700" b="1" i="0" dirty="0" smtClean="0">
                          <a:solidFill>
                            <a:schemeClr val="tx1"/>
                          </a:solidFill>
                        </a:rPr>
                        <a:t>In patients with FEV</a:t>
                      </a:r>
                      <a:r>
                        <a:rPr lang="en-US" sz="1700" b="1" i="0" baseline="-25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700" b="1" i="0" baseline="0" dirty="0" smtClean="0">
                          <a:solidFill>
                            <a:schemeClr val="tx1"/>
                          </a:solidFill>
                        </a:rPr>
                        <a:t>/FVC &lt; 0.70:</a:t>
                      </a:r>
                      <a:endParaRPr lang="en-US" sz="17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173">
                <a:tc>
                  <a:txBody>
                    <a:bodyPr/>
                    <a:lstStyle/>
                    <a:p>
                      <a:pPr algn="l">
                        <a:lnSpc>
                          <a:spcPct val="90000"/>
                        </a:lnSpc>
                      </a:pPr>
                      <a:r>
                        <a:rPr lang="en-US" sz="1700" b="0" i="0" dirty="0" smtClean="0">
                          <a:solidFill>
                            <a:schemeClr val="tx1"/>
                          </a:solidFill>
                        </a:rPr>
                        <a:t>GOLD 1:</a:t>
                      </a:r>
                      <a:r>
                        <a:rPr lang="en-US" sz="1700" b="0" i="0" baseline="0" dirty="0" smtClean="0">
                          <a:solidFill>
                            <a:schemeClr val="tx1"/>
                          </a:solidFill>
                        </a:rPr>
                        <a:t>                    Mild                    FEV</a:t>
                      </a:r>
                      <a:r>
                        <a:rPr lang="en-US" sz="1700" b="0" i="0" baseline="-25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700" b="0" i="0" baseline="0" dirty="0" smtClean="0">
                          <a:solidFill>
                            <a:schemeClr val="tx1"/>
                          </a:solidFill>
                        </a:rPr>
                        <a:t> ≥ 80% predicted</a:t>
                      </a:r>
                      <a:endParaRPr lang="en-US" sz="1700" b="0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841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dirty="0" smtClean="0">
                          <a:solidFill>
                            <a:schemeClr val="tx1"/>
                          </a:solidFill>
                        </a:rPr>
                        <a:t>GOLD 2:</a:t>
                      </a:r>
                      <a:r>
                        <a:rPr lang="en-US" sz="1700" b="0" i="0" baseline="0" dirty="0" smtClean="0">
                          <a:solidFill>
                            <a:schemeClr val="tx1"/>
                          </a:solidFill>
                        </a:rPr>
                        <a:t>                    Moderate           50% ≤ FEV</a:t>
                      </a:r>
                      <a:r>
                        <a:rPr lang="en-US" sz="1700" b="0" i="0" baseline="-25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700" b="0" i="0" baseline="0" dirty="0" smtClean="0">
                          <a:solidFill>
                            <a:schemeClr val="tx1"/>
                          </a:solidFill>
                        </a:rPr>
                        <a:t> &lt; 80% predicted</a:t>
                      </a:r>
                      <a:endParaRPr lang="en-US" sz="1700" b="0" i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841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dirty="0" smtClean="0">
                          <a:solidFill>
                            <a:schemeClr val="tx1"/>
                          </a:solidFill>
                        </a:rPr>
                        <a:t>GOLD 3:</a:t>
                      </a:r>
                      <a:r>
                        <a:rPr lang="en-US" sz="1700" b="0" i="0" baseline="0" dirty="0" smtClean="0">
                          <a:solidFill>
                            <a:schemeClr val="tx1"/>
                          </a:solidFill>
                        </a:rPr>
                        <a:t>                    Severe               30% ≤ FEV</a:t>
                      </a:r>
                      <a:r>
                        <a:rPr lang="en-US" sz="1700" b="0" i="0" baseline="-25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700" b="0" i="0" baseline="0" dirty="0" smtClean="0">
                          <a:solidFill>
                            <a:schemeClr val="tx1"/>
                          </a:solidFill>
                        </a:rPr>
                        <a:t> &lt; 50% predicted</a:t>
                      </a:r>
                      <a:endParaRPr lang="en-US" sz="1700" b="1" i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8417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i="0" dirty="0" smtClean="0">
                          <a:solidFill>
                            <a:schemeClr val="tx1"/>
                          </a:solidFill>
                        </a:rPr>
                        <a:t>GOLD 4:</a:t>
                      </a:r>
                      <a:r>
                        <a:rPr lang="en-US" sz="1700" b="0" i="0" baseline="0" dirty="0" smtClean="0">
                          <a:solidFill>
                            <a:schemeClr val="tx1"/>
                          </a:solidFill>
                        </a:rPr>
                        <a:t>                    Very Severe       FEV</a:t>
                      </a:r>
                      <a:r>
                        <a:rPr lang="en-US" sz="1700" b="0" i="0" baseline="-25000" dirty="0" smtClean="0">
                          <a:solidFill>
                            <a:schemeClr val="tx1"/>
                          </a:solidFill>
                        </a:rPr>
                        <a:t>1</a:t>
                      </a:r>
                      <a:r>
                        <a:rPr lang="en-US" sz="1700" b="0" i="0" baseline="0" dirty="0" smtClean="0">
                          <a:solidFill>
                            <a:schemeClr val="tx1"/>
                          </a:solidFill>
                        </a:rPr>
                        <a:t> &lt; 30% predicted</a:t>
                      </a:r>
                      <a:endParaRPr lang="en-US" sz="1700" b="0" i="0" dirty="0" smtClean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8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46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36513" y="115888"/>
          <a:ext cx="8999537" cy="6637358"/>
        </p:xfrm>
        <a:graphic>
          <a:graphicData uri="http://schemas.openxmlformats.org/drawingml/2006/table">
            <a:tbl>
              <a:tblPr/>
              <a:tblGrid>
                <a:gridCol w="2178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21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3173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Table 2.7. COPD and its Differential Diagnoses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7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Diagnosis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Suggestive Features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0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COPD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Onset in mid-life.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Symptoms slowly progressive.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History of tobacco smoking or exposure to other types of smoke.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8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Asthma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Onset early in life (often childhood).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Symptoms vary widely from day to day.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Symptoms worse at night/early morning.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Allergy, rhinitis and/or eczema also present.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Family history of asthma.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90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Congestive Heart Failure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Chest X-ray shows dilated heart, pulmonary edema.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Pulmonary function tests indicate volume restriction, not airflow limitation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06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Bronchiectasis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Large volumes of purulent sputum.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Commonly associated with bacterial infection.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Chest X-ray/CT shows bronchial dilation, bronchial wall thickening.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8229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Tuberculosis 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Onset all ages.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Chest X-ray shows lung infiltrate.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Microbiological confirmation.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High local prevalence of tuberculosis.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8229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Obliterative Bronchiolitis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Onset at younger age, nonsmokers.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May have history of rheumatoid arthritis or acute fume exposure.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Seen after lung or bone marrow transplantation.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CT on expiration shows hypodense areas.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82294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Diffuse Panbronchiolitis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Predominantly seen in patients of Asian descent.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Most patients are male and nonsmokers.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Almost all have chronic sinusitis.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Chest X-ray and HRCT show diffuse small centrilobular nodular opacities and hyperinflation.</a:t>
                      </a:r>
                    </a:p>
                  </a:txBody>
                  <a:tcPr marT="45715" marB="45715" horzOverflow="overflow">
                    <a:lnL>
                      <a:noFill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26974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These features tend to be characteristic of the respective diseases but are not mandatory. For example, a person who has never smoked may develop COPD (especially in the developing world where other risk factors may be more important than cigarette smoking); asthma may develop in adult and even in elderly patients.</a:t>
                      </a:r>
                    </a:p>
                  </a:txBody>
                  <a:tcPr marT="45715" marB="45715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664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6613"/>
          </a:xfrm>
        </p:spPr>
        <p:txBody>
          <a:bodyPr/>
          <a:lstStyle/>
          <a:p>
            <a:pPr algn="l"/>
            <a:r>
              <a:rPr lang="en-US" altLang="el-GR" sz="28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    </a:t>
            </a:r>
            <a:r>
              <a:rPr lang="el-GR" altLang="el-GR" sz="28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Στόχοι θεραπείας ασθενών με ΧΑΠ-</a:t>
            </a:r>
            <a:r>
              <a:rPr lang="en-US" altLang="el-GR" sz="28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     GOLD</a:t>
            </a:r>
            <a:endParaRPr lang="el-GR" altLang="el-GR" sz="2800" b="1" i="1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0" y="836613"/>
            <a:ext cx="9144000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2800" b="1" dirty="0">
                <a:solidFill>
                  <a:schemeClr val="bg1"/>
                </a:solidFill>
              </a:rPr>
              <a:t>Ανακούφιση  συμπτωμάτων</a:t>
            </a:r>
            <a:endParaRPr lang="en-US" altLang="el-G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el-GR" altLang="el-G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2800" b="1" dirty="0">
                <a:solidFill>
                  <a:schemeClr val="bg1"/>
                </a:solidFill>
              </a:rPr>
              <a:t>Βελτίωση ικανότητας ασκήσεως</a:t>
            </a:r>
            <a:endParaRPr lang="en-US" altLang="el-G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el-GR" altLang="el-G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2800" b="1" dirty="0">
                <a:solidFill>
                  <a:schemeClr val="bg1"/>
                </a:solidFill>
              </a:rPr>
              <a:t>Αποφυγή παροξύνσεων-αντιμετώπιση</a:t>
            </a:r>
            <a:endParaRPr lang="en-US" altLang="el-G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el-GR" altLang="el-G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2800" b="1" dirty="0">
                <a:solidFill>
                  <a:schemeClr val="bg1"/>
                </a:solidFill>
              </a:rPr>
              <a:t>Πρόληψη εξέλιξης νόσου</a:t>
            </a:r>
            <a:endParaRPr lang="en-US" altLang="el-G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l-GR" altLang="el-GR" sz="2800" b="1" dirty="0">
              <a:solidFill>
                <a:schemeClr val="bg1"/>
              </a:solidFill>
            </a:endParaRP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l-GR" altLang="el-GR" sz="2800" b="1" dirty="0">
                <a:solidFill>
                  <a:schemeClr val="bg1"/>
                </a:solidFill>
              </a:rPr>
              <a:t>   </a:t>
            </a:r>
            <a:r>
              <a:rPr lang="en-US" altLang="el-GR" sz="2800" b="1" dirty="0">
                <a:solidFill>
                  <a:schemeClr val="bg1"/>
                </a:solidFill>
              </a:rPr>
              <a:t>M</a:t>
            </a:r>
            <a:r>
              <a:rPr lang="el-GR" altLang="el-GR" sz="2800" b="1" dirty="0">
                <a:solidFill>
                  <a:schemeClr val="bg1"/>
                </a:solidFill>
              </a:rPr>
              <a:t>είωση  θνησιμότητας -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endParaRPr lang="en-US" altLang="el-GR" sz="1800" b="1" dirty="0">
              <a:solidFill>
                <a:schemeClr val="bg1"/>
              </a:solidFill>
            </a:endParaRP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76200"/>
          <a:ext cx="9144000" cy="68722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238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7318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984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485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65813">
                <a:tc gridSpan="4">
                  <a:txBody>
                    <a:bodyPr/>
                    <a:lstStyle/>
                    <a:p>
                      <a:pPr algn="ctr"/>
                      <a:r>
                        <a:rPr lang="en-US" sz="1800" b="1" dirty="0" smtClean="0">
                          <a:solidFill>
                            <a:schemeClr val="tx1"/>
                          </a:solidFill>
                        </a:rPr>
                        <a:t>Table 4.4. Initial</a:t>
                      </a:r>
                      <a:r>
                        <a:rPr lang="en-US" sz="1800" b="1" baseline="0" dirty="0" smtClean="0">
                          <a:solidFill>
                            <a:schemeClr val="tx1"/>
                          </a:solidFill>
                        </a:rPr>
                        <a:t> Pharmacologic Management of COPD*</a:t>
                      </a:r>
                      <a:endParaRPr lang="en-US" sz="1800" b="1" dirty="0">
                        <a:solidFill>
                          <a:schemeClr val="tx1"/>
                        </a:solidFill>
                      </a:endParaRPr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035"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Patient Group</a:t>
                      </a:r>
                      <a:endParaRPr lang="en-US" sz="1200" b="1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Recommended First Choice</a:t>
                      </a:r>
                      <a:endParaRPr lang="en-US" sz="1200" b="1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Alternative Choice</a:t>
                      </a:r>
                      <a:endParaRPr lang="en-US" sz="1200" b="1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Other Possible</a:t>
                      </a:r>
                      <a:r>
                        <a:rPr lang="en-US" sz="1200" b="1" baseline="0" dirty="0" smtClean="0"/>
                        <a:t> Treatments**</a:t>
                      </a:r>
                      <a:endParaRPr lang="en-US" sz="1200" b="1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97408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A</a:t>
                      </a:r>
                      <a:endParaRPr lang="en-US" sz="1400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Short-acting anticholinergic </a:t>
                      </a:r>
                      <a:r>
                        <a:rPr lang="en-US" sz="1200" dirty="0" err="1" smtClean="0"/>
                        <a:t>prn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i="1" dirty="0" smtClean="0"/>
                        <a:t>or</a:t>
                      </a:r>
                      <a:endParaRPr lang="en-US" sz="1200" i="0" dirty="0" smtClean="0"/>
                    </a:p>
                    <a:p>
                      <a:pPr algn="ctr"/>
                      <a:r>
                        <a:rPr lang="en-US" sz="1200" i="0" dirty="0" smtClean="0"/>
                        <a:t>Short-acting beta</a:t>
                      </a:r>
                      <a:r>
                        <a:rPr lang="en-US" sz="1200" i="0" baseline="-25000" dirty="0" smtClean="0"/>
                        <a:t>2</a:t>
                      </a:r>
                      <a:r>
                        <a:rPr lang="en-US" sz="1200" i="0" baseline="0" dirty="0" smtClean="0"/>
                        <a:t>-agonist </a:t>
                      </a:r>
                      <a:r>
                        <a:rPr lang="en-US" sz="1200" i="0" baseline="0" dirty="0" err="1" smtClean="0"/>
                        <a:t>prn</a:t>
                      </a:r>
                      <a:endParaRPr lang="en-US" sz="1200" i="0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Long-acting anticholinergic</a:t>
                      </a:r>
                    </a:p>
                    <a:p>
                      <a:pPr algn="ctr"/>
                      <a:r>
                        <a:rPr lang="en-US" sz="1100" i="1" dirty="0" smtClean="0"/>
                        <a:t>or</a:t>
                      </a:r>
                    </a:p>
                    <a:p>
                      <a:pPr algn="ctr"/>
                      <a:r>
                        <a:rPr lang="en-US" sz="1100" dirty="0" smtClean="0"/>
                        <a:t>Long-acting beta</a:t>
                      </a:r>
                      <a:r>
                        <a:rPr lang="en-US" sz="1100" baseline="-25000" dirty="0" smtClean="0"/>
                        <a:t>2</a:t>
                      </a:r>
                      <a:r>
                        <a:rPr lang="en-US" sz="1100" baseline="0" dirty="0" smtClean="0"/>
                        <a:t>-agonist</a:t>
                      </a:r>
                    </a:p>
                    <a:p>
                      <a:pPr algn="ctr"/>
                      <a:r>
                        <a:rPr lang="en-US" sz="1100" i="1" baseline="0" dirty="0" smtClean="0"/>
                        <a:t>or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i="0" dirty="0" smtClean="0"/>
                        <a:t>Short-acting beta</a:t>
                      </a:r>
                      <a:r>
                        <a:rPr lang="en-US" sz="1100" i="0" baseline="-25000" dirty="0" smtClean="0"/>
                        <a:t>2</a:t>
                      </a:r>
                      <a:r>
                        <a:rPr lang="en-US" sz="1100" i="0" baseline="0" dirty="0" smtClean="0"/>
                        <a:t>-agonist and s</a:t>
                      </a:r>
                      <a:r>
                        <a:rPr lang="en-US" sz="1100" dirty="0" smtClean="0"/>
                        <a:t>hort-acting anticholinergic</a:t>
                      </a:r>
                      <a:endParaRPr lang="en-US" sz="1100" i="0" dirty="0" smtClean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Theophylline </a:t>
                      </a:r>
                      <a:endParaRPr lang="en-US" sz="1200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05987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B</a:t>
                      </a:r>
                      <a:endParaRPr lang="en-US" sz="1400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Long-acting anticholinergic</a:t>
                      </a:r>
                    </a:p>
                    <a:p>
                      <a:pPr algn="ctr"/>
                      <a:r>
                        <a:rPr lang="en-US" sz="1200" i="1" dirty="0" smtClean="0"/>
                        <a:t>or</a:t>
                      </a:r>
                      <a:endParaRPr lang="en-US" sz="1200" i="0" dirty="0" smtClean="0"/>
                    </a:p>
                    <a:p>
                      <a:pPr algn="ctr"/>
                      <a:r>
                        <a:rPr lang="en-US" sz="1200" i="0" dirty="0" smtClean="0"/>
                        <a:t>Long-acting beta</a:t>
                      </a:r>
                      <a:r>
                        <a:rPr lang="en-US" sz="1200" i="0" baseline="-25000" dirty="0" smtClean="0"/>
                        <a:t>2</a:t>
                      </a:r>
                      <a:r>
                        <a:rPr lang="en-US" sz="1200" i="0" baseline="0" dirty="0" smtClean="0"/>
                        <a:t>-agonist</a:t>
                      </a:r>
                      <a:endParaRPr lang="en-US" sz="1200" i="0" dirty="0" smtClean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Long-acting anticholinergic</a:t>
                      </a:r>
                    </a:p>
                    <a:p>
                      <a:pPr algn="ctr"/>
                      <a:r>
                        <a:rPr lang="en-US" sz="1100" i="0" dirty="0" smtClean="0"/>
                        <a:t>and</a:t>
                      </a:r>
                      <a:r>
                        <a:rPr lang="en-US" sz="1100" i="0" baseline="0" dirty="0" smtClean="0"/>
                        <a:t> </a:t>
                      </a:r>
                      <a:r>
                        <a:rPr lang="en-US" sz="1100" i="0" dirty="0" smtClean="0"/>
                        <a:t>long-acting beta</a:t>
                      </a:r>
                      <a:r>
                        <a:rPr lang="en-US" sz="1100" i="0" baseline="-25000" dirty="0" smtClean="0"/>
                        <a:t>2</a:t>
                      </a:r>
                      <a:r>
                        <a:rPr lang="en-US" sz="1100" i="0" baseline="0" dirty="0" smtClean="0"/>
                        <a:t>-agonist</a:t>
                      </a:r>
                      <a:endParaRPr lang="en-US" sz="1100" i="0" dirty="0" smtClean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0" dirty="0" smtClean="0"/>
                        <a:t>Short-acting beta</a:t>
                      </a:r>
                      <a:r>
                        <a:rPr lang="en-US" sz="1200" i="0" baseline="-25000" dirty="0" smtClean="0"/>
                        <a:t>2</a:t>
                      </a:r>
                      <a:r>
                        <a:rPr lang="en-US" sz="1200" i="0" baseline="0" dirty="0" smtClean="0"/>
                        <a:t>-agonis</a:t>
                      </a:r>
                    </a:p>
                    <a:p>
                      <a:pPr algn="ctr"/>
                      <a:r>
                        <a:rPr lang="en-US" sz="1200" i="1" baseline="0" dirty="0" smtClean="0"/>
                        <a:t>and/or</a:t>
                      </a:r>
                    </a:p>
                    <a:p>
                      <a:pPr algn="ctr"/>
                      <a:r>
                        <a:rPr lang="en-US" sz="1200" dirty="0" smtClean="0"/>
                        <a:t>Short-acting anticholinergic</a:t>
                      </a:r>
                    </a:p>
                    <a:p>
                      <a:pPr algn="ctr"/>
                      <a:endParaRPr lang="en-US" sz="1200" dirty="0" smtClean="0"/>
                    </a:p>
                    <a:p>
                      <a:pPr algn="ctr"/>
                      <a:r>
                        <a:rPr lang="en-US" sz="1200" dirty="0" smtClean="0"/>
                        <a:t>Theophylline</a:t>
                      </a:r>
                      <a:endParaRPr lang="en-US" sz="1200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2726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C</a:t>
                      </a:r>
                      <a:endParaRPr lang="en-US" sz="1400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Inhaled corticosteroid + </a:t>
                      </a:r>
                    </a:p>
                    <a:p>
                      <a:pPr algn="ctr"/>
                      <a:r>
                        <a:rPr lang="en-US" sz="1200" dirty="0" smtClean="0"/>
                        <a:t>long-acting </a:t>
                      </a:r>
                      <a:r>
                        <a:rPr lang="en-US" sz="1200" i="0" dirty="0" smtClean="0"/>
                        <a:t>beta</a:t>
                      </a:r>
                      <a:r>
                        <a:rPr lang="en-US" sz="1200" i="0" baseline="-25000" dirty="0" smtClean="0"/>
                        <a:t>2</a:t>
                      </a:r>
                      <a:r>
                        <a:rPr lang="en-US" sz="1200" i="0" baseline="0" dirty="0" smtClean="0"/>
                        <a:t>-agonist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i="1" dirty="0" smtClean="0"/>
                        <a:t>or</a:t>
                      </a:r>
                      <a:endParaRPr lang="en-US" sz="1200" i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0" dirty="0" smtClean="0"/>
                        <a:t>Long-acting </a:t>
                      </a:r>
                      <a:r>
                        <a:rPr lang="en-US" sz="1200" dirty="0" smtClean="0"/>
                        <a:t>anticholinergic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Long-acting anticholinergic</a:t>
                      </a:r>
                    </a:p>
                    <a:p>
                      <a:pPr algn="ctr"/>
                      <a:r>
                        <a:rPr lang="en-US" sz="1100" i="0" dirty="0" smtClean="0"/>
                        <a:t>and</a:t>
                      </a:r>
                      <a:r>
                        <a:rPr lang="en-US" sz="1100" i="0" baseline="0" dirty="0" smtClean="0"/>
                        <a:t> </a:t>
                      </a:r>
                      <a:r>
                        <a:rPr lang="en-US" sz="1100" i="0" dirty="0" smtClean="0"/>
                        <a:t>long-acting beta</a:t>
                      </a:r>
                      <a:r>
                        <a:rPr lang="en-US" sz="1100" i="0" baseline="-25000" dirty="0" smtClean="0"/>
                        <a:t>2</a:t>
                      </a:r>
                      <a:r>
                        <a:rPr lang="en-US" sz="1100" i="0" baseline="0" dirty="0" smtClean="0"/>
                        <a:t>-agonist</a:t>
                      </a:r>
                      <a:endParaRPr lang="en-US" sz="1100" i="0" dirty="0" smtClean="0"/>
                    </a:p>
                    <a:p>
                      <a:pPr algn="ctr"/>
                      <a:r>
                        <a:rPr lang="en-US" sz="1100" i="1" dirty="0" smtClean="0"/>
                        <a:t>or</a:t>
                      </a:r>
                    </a:p>
                    <a:p>
                      <a:pPr algn="ctr"/>
                      <a:r>
                        <a:rPr lang="en-US" sz="1100" dirty="0" smtClean="0"/>
                        <a:t>Long-acting anticholinergic</a:t>
                      </a:r>
                    </a:p>
                    <a:p>
                      <a:pPr algn="ctr"/>
                      <a:r>
                        <a:rPr lang="en-US" sz="1100" i="0" dirty="0" smtClean="0"/>
                        <a:t>and</a:t>
                      </a:r>
                      <a:r>
                        <a:rPr lang="en-US" sz="1100" i="0" baseline="0" dirty="0" smtClean="0"/>
                        <a:t> </a:t>
                      </a:r>
                      <a:r>
                        <a:rPr lang="en-US" sz="1100" i="0" dirty="0" smtClean="0"/>
                        <a:t>phosphodiesterase-4 inhibitor</a:t>
                      </a:r>
                    </a:p>
                    <a:p>
                      <a:pPr algn="ctr"/>
                      <a:r>
                        <a:rPr lang="en-US" sz="1100" i="1" dirty="0" smtClean="0"/>
                        <a:t>or</a:t>
                      </a:r>
                    </a:p>
                    <a:p>
                      <a:pPr algn="ctr"/>
                      <a:r>
                        <a:rPr lang="en-US" sz="1100" dirty="0" smtClean="0"/>
                        <a:t>Long-acting </a:t>
                      </a:r>
                      <a:r>
                        <a:rPr lang="en-US" sz="1100" i="0" dirty="0" smtClean="0"/>
                        <a:t>beta</a:t>
                      </a:r>
                      <a:r>
                        <a:rPr lang="en-US" sz="1100" i="0" baseline="-25000" dirty="0" smtClean="0"/>
                        <a:t>2</a:t>
                      </a:r>
                      <a:r>
                        <a:rPr lang="en-US" sz="1100" i="0" baseline="0" dirty="0" smtClean="0"/>
                        <a:t>-agonist</a:t>
                      </a:r>
                      <a:endParaRPr lang="en-US" sz="1100" dirty="0" smtClean="0"/>
                    </a:p>
                    <a:p>
                      <a:pPr algn="ctr"/>
                      <a:r>
                        <a:rPr lang="en-US" sz="1100" i="0" dirty="0" smtClean="0"/>
                        <a:t>and</a:t>
                      </a:r>
                      <a:r>
                        <a:rPr lang="en-US" sz="1100" i="0" baseline="0" dirty="0" smtClean="0"/>
                        <a:t> </a:t>
                      </a:r>
                      <a:r>
                        <a:rPr lang="en-US" sz="1100" i="0" dirty="0" smtClean="0"/>
                        <a:t>phosphodiesterase-4 inhibitor</a:t>
                      </a:r>
                      <a:endParaRPr lang="en-US" sz="1100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i="0" dirty="0" smtClean="0"/>
                        <a:t>Short-acting beta</a:t>
                      </a:r>
                      <a:r>
                        <a:rPr lang="en-US" sz="1200" i="0" baseline="-25000" dirty="0" smtClean="0"/>
                        <a:t>2</a:t>
                      </a:r>
                      <a:r>
                        <a:rPr lang="en-US" sz="1200" i="0" baseline="0" dirty="0" smtClean="0"/>
                        <a:t>-agonis</a:t>
                      </a:r>
                    </a:p>
                    <a:p>
                      <a:pPr algn="ctr"/>
                      <a:r>
                        <a:rPr lang="en-US" sz="1200" i="1" baseline="0" dirty="0" smtClean="0"/>
                        <a:t>and/or</a:t>
                      </a:r>
                    </a:p>
                    <a:p>
                      <a:pPr algn="ctr"/>
                      <a:r>
                        <a:rPr lang="en-US" sz="1200" dirty="0" smtClean="0"/>
                        <a:t>Short-acting anticholinergic</a:t>
                      </a:r>
                    </a:p>
                    <a:p>
                      <a:pPr algn="ctr"/>
                      <a:endParaRPr lang="en-US" sz="1200" dirty="0" smtClean="0"/>
                    </a:p>
                    <a:p>
                      <a:pPr algn="ctr"/>
                      <a:r>
                        <a:rPr lang="en-US" sz="1200" dirty="0" smtClean="0"/>
                        <a:t>Theophylline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71021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D</a:t>
                      </a:r>
                      <a:endParaRPr lang="en-US" sz="1400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/>
                        <a:t>Inhaled corticosteroid + </a:t>
                      </a:r>
                    </a:p>
                    <a:p>
                      <a:pPr algn="ctr"/>
                      <a:r>
                        <a:rPr lang="en-US" sz="1200" dirty="0" smtClean="0"/>
                        <a:t>long-acting </a:t>
                      </a:r>
                      <a:r>
                        <a:rPr lang="en-US" sz="1200" i="0" dirty="0" smtClean="0"/>
                        <a:t>beta</a:t>
                      </a:r>
                      <a:r>
                        <a:rPr lang="en-US" sz="1200" i="0" baseline="-25000" dirty="0" smtClean="0"/>
                        <a:t>2</a:t>
                      </a:r>
                      <a:r>
                        <a:rPr lang="en-US" sz="1200" i="0" baseline="0" dirty="0" smtClean="0"/>
                        <a:t>-agonist</a:t>
                      </a:r>
                      <a:endParaRPr lang="en-US" sz="1200" dirty="0" smtClean="0"/>
                    </a:p>
                    <a:p>
                      <a:pPr algn="ctr"/>
                      <a:r>
                        <a:rPr lang="en-US" sz="1200" i="1" dirty="0" smtClean="0"/>
                        <a:t>and/or</a:t>
                      </a:r>
                      <a:endParaRPr lang="en-US" sz="1200" i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i="0" dirty="0" smtClean="0"/>
                        <a:t>Long-acting </a:t>
                      </a:r>
                      <a:r>
                        <a:rPr lang="en-US" sz="1200" dirty="0" smtClean="0"/>
                        <a:t>anticholinergic</a:t>
                      </a:r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Inhaled corticosteroid +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i="0" dirty="0" smtClean="0"/>
                        <a:t>long-acting beta</a:t>
                      </a:r>
                      <a:r>
                        <a:rPr lang="en-US" sz="1100" i="0" baseline="-25000" dirty="0" smtClean="0"/>
                        <a:t>2</a:t>
                      </a:r>
                      <a:r>
                        <a:rPr lang="en-US" sz="1100" i="0" baseline="0" dirty="0" smtClean="0"/>
                        <a:t>-agonist and long</a:t>
                      </a:r>
                      <a:r>
                        <a:rPr lang="en-US" sz="1100" dirty="0" smtClean="0"/>
                        <a:t>-acting anticholinergic</a:t>
                      </a:r>
                      <a:endParaRPr lang="en-US" sz="1100" i="0" dirty="0" smtClean="0"/>
                    </a:p>
                    <a:p>
                      <a:pPr algn="ctr"/>
                      <a:r>
                        <a:rPr lang="en-US" sz="1100" i="1" dirty="0" smtClean="0"/>
                        <a:t>or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 smtClean="0"/>
                        <a:t>Inhaled corticosteroid + </a:t>
                      </a:r>
                    </a:p>
                    <a:p>
                      <a:pPr algn="ctr"/>
                      <a:r>
                        <a:rPr lang="en-US" sz="1100" dirty="0" smtClean="0"/>
                        <a:t>long-acting </a:t>
                      </a:r>
                      <a:r>
                        <a:rPr lang="en-US" sz="1100" i="0" dirty="0" smtClean="0"/>
                        <a:t>beta</a:t>
                      </a:r>
                      <a:r>
                        <a:rPr lang="en-US" sz="1100" i="0" baseline="-25000" dirty="0" smtClean="0"/>
                        <a:t>2</a:t>
                      </a:r>
                      <a:r>
                        <a:rPr lang="en-US" sz="1100" i="0" baseline="0" dirty="0" smtClean="0"/>
                        <a:t>-agonist</a:t>
                      </a:r>
                      <a:endParaRPr lang="en-US" sz="1100" dirty="0" smtClean="0"/>
                    </a:p>
                    <a:p>
                      <a:pPr algn="ctr"/>
                      <a:r>
                        <a:rPr lang="en-US" sz="1100" i="0" dirty="0" smtClean="0"/>
                        <a:t>and</a:t>
                      </a:r>
                      <a:r>
                        <a:rPr lang="en-US" sz="1100" i="0" baseline="0" dirty="0" smtClean="0"/>
                        <a:t> </a:t>
                      </a:r>
                      <a:r>
                        <a:rPr lang="en-US" sz="1100" i="0" dirty="0" smtClean="0"/>
                        <a:t>phosphodiesterase-4 inhibitor</a:t>
                      </a:r>
                      <a:endParaRPr lang="en-US" sz="110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i="1" dirty="0" smtClean="0"/>
                        <a:t>or</a:t>
                      </a:r>
                    </a:p>
                    <a:p>
                      <a:pPr algn="ctr"/>
                      <a:r>
                        <a:rPr lang="en-US" sz="1100" dirty="0" smtClean="0"/>
                        <a:t>Long-acting anticholinergic</a:t>
                      </a:r>
                    </a:p>
                    <a:p>
                      <a:pPr algn="ctr"/>
                      <a:r>
                        <a:rPr lang="en-US" sz="1100" i="0" dirty="0" smtClean="0"/>
                        <a:t>and</a:t>
                      </a:r>
                      <a:r>
                        <a:rPr lang="en-US" sz="1100" i="0" baseline="0" dirty="0" smtClean="0"/>
                        <a:t> </a:t>
                      </a:r>
                      <a:r>
                        <a:rPr lang="en-US" sz="1100" i="0" dirty="0" smtClean="0"/>
                        <a:t>long-acting beta</a:t>
                      </a:r>
                      <a:r>
                        <a:rPr lang="en-US" sz="1100" i="0" baseline="-25000" dirty="0" smtClean="0"/>
                        <a:t>2</a:t>
                      </a:r>
                      <a:r>
                        <a:rPr lang="en-US" sz="1100" i="0" baseline="0" dirty="0" smtClean="0"/>
                        <a:t>-agonist</a:t>
                      </a:r>
                      <a:endParaRPr lang="en-US" sz="1100" i="0" dirty="0" smtClean="0"/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i="1" dirty="0" smtClean="0"/>
                        <a:t>or</a:t>
                      </a:r>
                    </a:p>
                    <a:p>
                      <a:pPr algn="ctr"/>
                      <a:r>
                        <a:rPr lang="en-US" sz="1100" dirty="0" smtClean="0"/>
                        <a:t>Long-acting anticholinergic</a:t>
                      </a:r>
                    </a:p>
                    <a:p>
                      <a:pPr algn="ctr"/>
                      <a:r>
                        <a:rPr lang="en-US" sz="1100" i="0" dirty="0" smtClean="0"/>
                        <a:t>and</a:t>
                      </a:r>
                      <a:r>
                        <a:rPr lang="en-US" sz="1100" i="0" baseline="0" dirty="0" smtClean="0"/>
                        <a:t> </a:t>
                      </a:r>
                      <a:r>
                        <a:rPr lang="en-US" sz="1100" i="0" dirty="0" smtClean="0"/>
                        <a:t>phosphodiesterase-4 inhibitor</a:t>
                      </a:r>
                      <a:endParaRPr lang="en-US" sz="1100" dirty="0" smtClean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Carbocysteine</a:t>
                      </a:r>
                      <a:r>
                        <a:rPr lang="en-US" sz="1200" dirty="0" smtClean="0"/>
                        <a:t> </a:t>
                      </a:r>
                    </a:p>
                    <a:p>
                      <a:pPr algn="ctr"/>
                      <a:endParaRPr lang="en-US" sz="1200" dirty="0" smtClean="0"/>
                    </a:p>
                    <a:p>
                      <a:pPr algn="ctr"/>
                      <a:r>
                        <a:rPr lang="en-US" sz="1200" i="0" dirty="0" smtClean="0"/>
                        <a:t>Short-acting beta</a:t>
                      </a:r>
                      <a:r>
                        <a:rPr lang="en-US" sz="1200" i="0" baseline="-25000" dirty="0" smtClean="0"/>
                        <a:t>2</a:t>
                      </a:r>
                      <a:r>
                        <a:rPr lang="en-US" sz="1200" i="0" baseline="0" dirty="0" smtClean="0"/>
                        <a:t>-agonis</a:t>
                      </a:r>
                    </a:p>
                    <a:p>
                      <a:pPr algn="ctr"/>
                      <a:r>
                        <a:rPr lang="en-US" sz="1200" i="1" baseline="0" dirty="0" smtClean="0"/>
                        <a:t>and/or</a:t>
                      </a:r>
                    </a:p>
                    <a:p>
                      <a:pPr algn="ctr"/>
                      <a:r>
                        <a:rPr lang="en-US" sz="1200" dirty="0" smtClean="0"/>
                        <a:t>Short-acting anticholinergic</a:t>
                      </a:r>
                    </a:p>
                    <a:p>
                      <a:pPr algn="ctr"/>
                      <a:endParaRPr lang="en-US" sz="1200" dirty="0" smtClean="0"/>
                    </a:p>
                    <a:p>
                      <a:pPr algn="ctr"/>
                      <a:r>
                        <a:rPr lang="en-US" sz="1200" dirty="0" smtClean="0"/>
                        <a:t>Theophylline</a:t>
                      </a:r>
                      <a:endParaRPr lang="en-US" sz="1200" dirty="0"/>
                    </a:p>
                  </a:txBody>
                  <a:tcPr marT="45727" marB="45727"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98">
                <a:tc gridSpan="4"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en-US" sz="1000" dirty="0" smtClean="0"/>
                        <a:t>*   Medications</a:t>
                      </a:r>
                      <a:r>
                        <a:rPr lang="en-US" sz="1000" baseline="0" dirty="0" smtClean="0"/>
                        <a:t> in each box are mentioned in alphabetical order, and therefore are not necessarily in order of preference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en-US" sz="1000" baseline="0" dirty="0" smtClean="0"/>
                        <a:t>**  Medications in this column can be used alone or in combination with other options in the Recommended First Choice and Alternative Choice columns</a:t>
                      </a:r>
                      <a:endParaRPr lang="en-US" sz="1000" dirty="0"/>
                    </a:p>
                  </a:txBody>
                  <a:tcPr marT="45727" marB="45727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anchor="ctr">
                    <a:lnL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03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Box 1"/>
          <p:cNvSpPr txBox="1">
            <a:spLocks noChangeArrowheads="1"/>
          </p:cNvSpPr>
          <p:nvPr/>
        </p:nvSpPr>
        <p:spPr bwMode="auto">
          <a:xfrm>
            <a:off x="0" y="0"/>
            <a:ext cx="9144000" cy="784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dirty="0">
                <a:solidFill>
                  <a:srgbClr val="FFFF00"/>
                </a:solidFill>
              </a:rPr>
              <a:t>ΑΝΤΙΜΕΤΩΠΙΣΗ  ΤΗΣ  ΧΑΠ  ΣΤΟ  ΝΟΣΟΚΟΜΕΙΟ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dirty="0">
                <a:solidFill>
                  <a:srgbClr val="FFFF00"/>
                </a:solidFill>
              </a:rPr>
              <a:t>----ΠΑΡΟΞΥΝΣΗ  ΧΑΠ—ΕΝΤΟΝΗ ΔΥΣΠΝΟΙΑ--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800" b="1" i="1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u="sng" dirty="0">
                <a:solidFill>
                  <a:srgbClr val="FFFF00"/>
                </a:solidFill>
              </a:rPr>
              <a:t>1</a:t>
            </a:r>
            <a:r>
              <a:rPr lang="el-GR" altLang="el-GR" sz="2800" b="1" i="1" u="sng" baseline="30000" dirty="0">
                <a:solidFill>
                  <a:srgbClr val="FFFF00"/>
                </a:solidFill>
              </a:rPr>
              <a:t>η</a:t>
            </a:r>
            <a:r>
              <a:rPr lang="el-GR" altLang="el-GR" sz="2800" b="1" i="1" u="sng" dirty="0">
                <a:solidFill>
                  <a:srgbClr val="FFFF00"/>
                </a:solidFill>
              </a:rPr>
              <a:t>  Κίνηση</a:t>
            </a:r>
            <a:r>
              <a:rPr lang="el-GR" altLang="el-GR" sz="2800" b="1" i="1" dirty="0">
                <a:solidFill>
                  <a:srgbClr val="FFFF00"/>
                </a:solidFill>
              </a:rPr>
              <a:t>: Είναι  όντως παρόξυνση ΧΑΠ</a:t>
            </a:r>
            <a:r>
              <a:rPr lang="en-US" altLang="el-GR" sz="2800" b="1" i="1" dirty="0">
                <a:solidFill>
                  <a:srgbClr val="FFFF00"/>
                </a:solidFill>
              </a:rPr>
              <a:t>;</a:t>
            </a:r>
            <a:endParaRPr lang="el-GR" altLang="el-GR" sz="2800" b="1" i="1" dirty="0">
              <a:solidFill>
                <a:srgbClr val="FFFF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dirty="0">
                <a:solidFill>
                  <a:srgbClr val="FFFF00"/>
                </a:solidFill>
              </a:rPr>
              <a:t>  </a:t>
            </a:r>
            <a:r>
              <a:rPr lang="el-GR" altLang="el-GR" sz="2800" b="1" i="1" dirty="0">
                <a:solidFill>
                  <a:schemeClr val="bg1"/>
                </a:solidFill>
              </a:rPr>
              <a:t>Εκτίμηση  ζωτικών σημείων-πρόχειρο ιστορικό</a:t>
            </a:r>
            <a:endParaRPr lang="en-US" altLang="el-GR" sz="2800" b="1" i="1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 b="1" i="1" u="sng" dirty="0">
                <a:solidFill>
                  <a:srgbClr val="FFFF00"/>
                </a:solidFill>
              </a:rPr>
              <a:t>A</a:t>
            </a:r>
            <a:r>
              <a:rPr lang="el-GR" altLang="el-GR" sz="2800" b="1" i="1" u="sng" dirty="0">
                <a:solidFill>
                  <a:srgbClr val="FFFF00"/>
                </a:solidFill>
              </a:rPr>
              <a:t>ιφνίδια</a:t>
            </a:r>
            <a:r>
              <a:rPr lang="el-GR" altLang="el-GR" sz="2800" b="1" i="1" dirty="0">
                <a:solidFill>
                  <a:schemeClr val="bg1"/>
                </a:solidFill>
              </a:rPr>
              <a:t>:απώλεια αισθήσεων,δύσπνοια,θωρ.πόνος</a:t>
            </a:r>
            <a:r>
              <a:rPr lang="en-US" altLang="el-GR" sz="2800" b="1" i="1" dirty="0">
                <a:solidFill>
                  <a:schemeClr val="bg1"/>
                </a:solidFill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 b="1" i="1" dirty="0">
                <a:solidFill>
                  <a:schemeClr val="bg1"/>
                </a:solidFill>
              </a:rPr>
              <a:t>      </a:t>
            </a:r>
            <a:r>
              <a:rPr lang="en-US" altLang="el-GR" sz="2800" b="1" i="1" u="sng" dirty="0">
                <a:solidFill>
                  <a:schemeClr val="bg1"/>
                </a:solidFill>
              </a:rPr>
              <a:t>MA</a:t>
            </a:r>
            <a:r>
              <a:rPr lang="el-GR" altLang="el-GR" sz="2800" b="1" i="1" u="sng" dirty="0">
                <a:solidFill>
                  <a:schemeClr val="bg1"/>
                </a:solidFill>
              </a:rPr>
              <a:t>ΛΛΟΝ  ΔΕΝ ΕΙΝΑΙ ΠΑΡΟΞΥΝΣΗ  ΧΑΠ—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800" b="1" i="1" u="sng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u="sng" dirty="0">
                <a:solidFill>
                  <a:srgbClr val="FFFF00"/>
                </a:solidFill>
              </a:rPr>
              <a:t>2</a:t>
            </a:r>
            <a:r>
              <a:rPr lang="el-GR" altLang="el-GR" sz="2800" b="1" i="1" u="sng" baseline="30000" dirty="0">
                <a:solidFill>
                  <a:srgbClr val="FFFF00"/>
                </a:solidFill>
              </a:rPr>
              <a:t>Η  </a:t>
            </a:r>
            <a:r>
              <a:rPr lang="el-GR" altLang="el-GR" sz="2800" b="1" i="1" u="sng" dirty="0">
                <a:solidFill>
                  <a:srgbClr val="FFFF00"/>
                </a:solidFill>
              </a:rPr>
              <a:t>Κίνηση: </a:t>
            </a:r>
            <a:r>
              <a:rPr lang="el-GR" altLang="el-GR" sz="2800" b="1" i="1" u="sng" dirty="0">
                <a:solidFill>
                  <a:schemeClr val="bg1"/>
                </a:solidFill>
              </a:rPr>
              <a:t>Αέρια αίμ, ΗΚΓ(</a:t>
            </a:r>
            <a:r>
              <a:rPr lang="en-US" altLang="el-GR" sz="2800" b="1" i="1" u="sng" dirty="0">
                <a:solidFill>
                  <a:schemeClr val="bg1"/>
                </a:solidFill>
              </a:rPr>
              <a:t>ECHO), A/</a:t>
            </a:r>
            <a:r>
              <a:rPr lang="el-GR" altLang="el-GR" sz="2800" b="1" i="1" u="sng" dirty="0">
                <a:solidFill>
                  <a:schemeClr val="bg1"/>
                </a:solidFill>
              </a:rPr>
              <a:t>α θώρ, Πλήρες βιοχ.-Γεν.αίματος, </a:t>
            </a:r>
            <a:r>
              <a:rPr lang="en-US" altLang="el-GR" sz="2800" b="1" i="1" u="sng" dirty="0">
                <a:solidFill>
                  <a:schemeClr val="bg1"/>
                </a:solidFill>
              </a:rPr>
              <a:t>CRP, </a:t>
            </a:r>
            <a:r>
              <a:rPr lang="el-GR" altLang="el-GR" sz="2800" b="1" i="1" u="sng" dirty="0">
                <a:solidFill>
                  <a:schemeClr val="bg1"/>
                </a:solidFill>
              </a:rPr>
              <a:t>Γεν.ούρων—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l-GR" altLang="el-GR" sz="2800" b="1" i="1" u="sng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u="sng" dirty="0">
                <a:solidFill>
                  <a:srgbClr val="FFFF00"/>
                </a:solidFill>
              </a:rPr>
              <a:t>3</a:t>
            </a:r>
            <a:r>
              <a:rPr lang="el-GR" altLang="el-GR" sz="2800" b="1" i="1" u="sng" baseline="30000" dirty="0">
                <a:solidFill>
                  <a:srgbClr val="FFFF00"/>
                </a:solidFill>
              </a:rPr>
              <a:t>Η   </a:t>
            </a:r>
            <a:r>
              <a:rPr lang="el-GR" altLang="el-GR" sz="2800" b="1" i="1" u="sng" dirty="0">
                <a:solidFill>
                  <a:srgbClr val="FFFF00"/>
                </a:solidFill>
              </a:rPr>
              <a:t>Κίνηση:</a:t>
            </a:r>
            <a:r>
              <a:rPr lang="el-GR" altLang="el-GR" sz="2800" b="1" i="1" u="sng" dirty="0">
                <a:solidFill>
                  <a:schemeClr val="bg1"/>
                </a:solidFill>
              </a:rPr>
              <a:t>—</a:t>
            </a:r>
            <a:r>
              <a:rPr lang="el-GR" altLang="el-GR" sz="2800" b="1" i="1" u="sng" dirty="0">
                <a:solidFill>
                  <a:srgbClr val="FFFF00"/>
                </a:solidFill>
              </a:rPr>
              <a:t>Μαζί με 2</a:t>
            </a:r>
            <a:r>
              <a:rPr lang="el-GR" altLang="el-GR" sz="2800" b="1" i="1" u="sng" baseline="30000" dirty="0">
                <a:solidFill>
                  <a:srgbClr val="FFFF00"/>
                </a:solidFill>
              </a:rPr>
              <a:t>η</a:t>
            </a:r>
            <a:r>
              <a:rPr lang="el-GR" altLang="el-GR" sz="2800" b="1" i="1" u="sng" dirty="0">
                <a:solidFill>
                  <a:srgbClr val="FFFF00"/>
                </a:solidFill>
              </a:rPr>
              <a:t>: Ανάνηψη-Εάν απαιτείται-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dirty="0">
                <a:solidFill>
                  <a:schemeClr val="bg1"/>
                </a:solidFill>
              </a:rPr>
              <a:t>Ο2(μάσκα 31-35%)έως να έλθουν τα αέρια αίματος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dirty="0">
                <a:solidFill>
                  <a:schemeClr val="bg1"/>
                </a:solidFill>
              </a:rPr>
              <a:t>      Βρογχοδιαστολή(εισπν.ιπρατρόπιο)+_ β2 διεγ-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dirty="0">
                <a:solidFill>
                  <a:schemeClr val="bg1"/>
                </a:solidFill>
              </a:rPr>
              <a:t>       Παροχέτευση εκκρίσεων-</a:t>
            </a:r>
            <a:r>
              <a:rPr lang="en-US" altLang="el-GR" sz="2800" b="1" i="1" dirty="0">
                <a:solidFill>
                  <a:schemeClr val="bg1"/>
                </a:solidFill>
              </a:rPr>
              <a:t>IV </a:t>
            </a:r>
            <a:r>
              <a:rPr lang="el-GR" altLang="el-GR" sz="2800" b="1" i="1" dirty="0">
                <a:solidFill>
                  <a:schemeClr val="bg1"/>
                </a:solidFill>
              </a:rPr>
              <a:t> κορτιζόνη 25</a:t>
            </a:r>
            <a:r>
              <a:rPr lang="en-US" altLang="el-GR" sz="2800" b="1" i="1" dirty="0">
                <a:solidFill>
                  <a:schemeClr val="bg1"/>
                </a:solidFill>
              </a:rPr>
              <a:t>mg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2800" b="1" i="1" dirty="0">
                <a:solidFill>
                  <a:schemeClr val="bg1"/>
                </a:solidFill>
              </a:rPr>
              <a:t>   </a:t>
            </a:r>
            <a:r>
              <a:rPr lang="el-GR" altLang="el-GR" sz="2800" b="1" i="1" dirty="0">
                <a:solidFill>
                  <a:schemeClr val="bg1"/>
                </a:solidFill>
              </a:rPr>
              <a:t>ΔΙΑΣΩΛΗΝΩΣΗ,  Ή Μη επεμβ.μηχαν.αερισμός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u="sng" dirty="0">
                <a:solidFill>
                  <a:schemeClr val="bg1"/>
                </a:solidFill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l-GR" altLang="el-GR" sz="2800" b="1" i="1" u="sng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7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7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7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7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77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277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77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770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770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15461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08504" cy="5949280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91085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4471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chemeClr val="tx1"/>
                          </a:solidFill>
                        </a:rPr>
                        <a:t>ΕΚΤΙΜΗΣΗ</a:t>
                      </a:r>
                      <a:r>
                        <a:rPr lang="el-GR" baseline="0" dirty="0" smtClean="0">
                          <a:solidFill>
                            <a:schemeClr val="tx1"/>
                          </a:solidFill>
                        </a:rPr>
                        <a:t>  ΠΑΡΟΞΥΝΣΗΣ  ΧΑΠ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04809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0" y="1125538"/>
            <a:ext cx="9144000" cy="308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eaLnBrk="1" hangingPunct="1">
              <a:lnSpc>
                <a:spcPct val="120000"/>
              </a:lnSpc>
              <a:defRPr/>
            </a:pPr>
            <a:r>
              <a:rPr lang="el-GR" dirty="0">
                <a:latin typeface="Arial" charset="0"/>
              </a:rPr>
              <a:t>Σοβαρότητα της ΧΑΠ με βάση προηγούμενο ιστορικό-</a:t>
            </a:r>
            <a:r>
              <a:rPr lang="el-GR" dirty="0" err="1">
                <a:latin typeface="Arial" charset="0"/>
              </a:rPr>
              <a:t>σπιρομετρήσεις-</a:t>
            </a:r>
            <a:endParaRPr lang="en-US" dirty="0">
              <a:latin typeface="Arial" charset="0"/>
            </a:endParaRPr>
          </a:p>
          <a:p>
            <a:pPr marL="285750" indent="-285750" eaLnBrk="1" hangingPunct="1">
              <a:lnSpc>
                <a:spcPct val="120000"/>
              </a:lnSpc>
              <a:buFont typeface="Arial" charset="0"/>
              <a:buChar char="•"/>
              <a:defRPr/>
            </a:pPr>
            <a:r>
              <a:rPr lang="el-GR" dirty="0">
                <a:latin typeface="Arial" charset="0"/>
              </a:rPr>
              <a:t>Χρονική διάρκεια  συμπτωμάτων-Κριτήρια </a:t>
            </a:r>
            <a:r>
              <a:rPr lang="en-US" b="1" i="1" dirty="0" err="1">
                <a:latin typeface="Arial" charset="0"/>
              </a:rPr>
              <a:t>Antoninsen</a:t>
            </a:r>
            <a:r>
              <a:rPr lang="en-US" b="1" i="1" dirty="0">
                <a:latin typeface="Arial" charset="0"/>
              </a:rPr>
              <a:t>: </a:t>
            </a:r>
            <a:r>
              <a:rPr lang="el-GR" b="1" i="1" dirty="0">
                <a:latin typeface="Arial" charset="0"/>
              </a:rPr>
              <a:t>Αύξηση </a:t>
            </a:r>
            <a:r>
              <a:rPr lang="el-GR" b="1" i="1" dirty="0" err="1">
                <a:latin typeface="Arial" charset="0"/>
              </a:rPr>
              <a:t>απόχρεμψης,ποιότητα</a:t>
            </a:r>
            <a:r>
              <a:rPr lang="el-GR" b="1" i="1" dirty="0">
                <a:latin typeface="Arial" charset="0"/>
              </a:rPr>
              <a:t> ,</a:t>
            </a:r>
            <a:r>
              <a:rPr lang="el-GR" b="1" i="1" dirty="0" err="1">
                <a:latin typeface="Arial" charset="0"/>
              </a:rPr>
              <a:t>ποσότητα—δύσπνοιας—Α</a:t>
            </a:r>
            <a:r>
              <a:rPr lang="el-GR" b="1" i="1" dirty="0">
                <a:latin typeface="Arial" charset="0"/>
              </a:rPr>
              <a:t>/α θώρακα, </a:t>
            </a:r>
            <a:r>
              <a:rPr lang="en-US" b="1" i="1" dirty="0">
                <a:latin typeface="Arial" charset="0"/>
              </a:rPr>
              <a:t>CRP,  </a:t>
            </a:r>
            <a:r>
              <a:rPr lang="el-GR" b="1" i="1" dirty="0" err="1">
                <a:latin typeface="Arial" charset="0"/>
              </a:rPr>
              <a:t>Γεν.αίμ</a:t>
            </a:r>
            <a:r>
              <a:rPr lang="el-GR" b="1" i="1" dirty="0">
                <a:latin typeface="Arial" charset="0"/>
              </a:rPr>
              <a:t>, Αέρια  αίματος, ΗΚΓ,Ε</a:t>
            </a:r>
            <a:r>
              <a:rPr lang="en-US" b="1" i="1" dirty="0">
                <a:latin typeface="Arial" charset="0"/>
              </a:rPr>
              <a:t>CHO, </a:t>
            </a:r>
            <a:r>
              <a:rPr lang="el-GR" b="1" i="1" dirty="0">
                <a:latin typeface="Arial" charset="0"/>
              </a:rPr>
              <a:t>καρδιακά ένζυμα</a:t>
            </a:r>
            <a:endParaRPr lang="en-US" b="1" i="1" dirty="0">
              <a:latin typeface="Arial" charset="0"/>
            </a:endParaRPr>
          </a:p>
          <a:p>
            <a:pPr marL="285750" indent="-285750" eaLnBrk="1" hangingPunct="1">
              <a:lnSpc>
                <a:spcPct val="120000"/>
              </a:lnSpc>
              <a:buFont typeface="Arial" charset="0"/>
              <a:buChar char="•"/>
              <a:defRPr/>
            </a:pPr>
            <a:r>
              <a:rPr lang="el-GR" dirty="0">
                <a:latin typeface="Arial" charset="0"/>
              </a:rPr>
              <a:t>Αριθμός προηγουμένων επεισοδίων</a:t>
            </a:r>
            <a:r>
              <a:rPr lang="en-US" dirty="0">
                <a:latin typeface="Arial" charset="0"/>
              </a:rPr>
              <a:t> </a:t>
            </a:r>
            <a:r>
              <a:rPr lang="el-GR" dirty="0">
                <a:latin typeface="Arial" charset="0"/>
              </a:rPr>
              <a:t>+ Νοσοκομειακές Νοσηλείες-</a:t>
            </a:r>
            <a:endParaRPr lang="en-US" dirty="0">
              <a:latin typeface="Arial" charset="0"/>
            </a:endParaRPr>
          </a:p>
          <a:p>
            <a:pPr marL="285750" indent="-285750" eaLnBrk="1" hangingPunct="1">
              <a:lnSpc>
                <a:spcPct val="120000"/>
              </a:lnSpc>
              <a:buFont typeface="Arial" charset="0"/>
              <a:buChar char="•"/>
              <a:defRPr/>
            </a:pPr>
            <a:r>
              <a:rPr lang="el-GR" dirty="0">
                <a:latin typeface="Arial" charset="0"/>
              </a:rPr>
              <a:t>ΣΥΝΟΣΗΡΟΤΗΤΕΣ –ΙΔΙΩΣ  ΚΑΡΔΙΑΚΗ ΑΝΕΠ</a:t>
            </a:r>
            <a:r>
              <a:rPr lang="el-GR" b="1" i="1" dirty="0">
                <a:solidFill>
                  <a:schemeClr val="accent6"/>
                </a:solidFill>
                <a:latin typeface="Arial" charset="0"/>
              </a:rPr>
              <a:t>—</a:t>
            </a:r>
          </a:p>
          <a:p>
            <a:pPr marL="285750" indent="-285750" eaLnBrk="1" hangingPunct="1">
              <a:lnSpc>
                <a:spcPct val="120000"/>
              </a:lnSpc>
              <a:buFont typeface="Arial" charset="0"/>
              <a:buChar char="•"/>
              <a:defRPr/>
            </a:pPr>
            <a:r>
              <a:rPr lang="el-GR" b="1" i="1" dirty="0">
                <a:solidFill>
                  <a:schemeClr val="accent6"/>
                </a:solidFill>
                <a:latin typeface="Arial" charset="0"/>
              </a:rPr>
              <a:t>ΧΑΠ--ΙΣΧΑΙΜΙΑ:ΚΑΙ ΟΙ ΔΥΟ :ΧΡΟΝΙΑ ΦΛΕΓΜΟΝΗ</a:t>
            </a:r>
            <a:endParaRPr lang="en-US" b="1" i="1" dirty="0">
              <a:solidFill>
                <a:schemeClr val="accent6"/>
              </a:solidFill>
              <a:latin typeface="Arial" charset="0"/>
            </a:endParaRPr>
          </a:p>
          <a:p>
            <a:pPr marL="285750" indent="-285750" eaLnBrk="1" hangingPunct="1">
              <a:lnSpc>
                <a:spcPct val="120000"/>
              </a:lnSpc>
              <a:buFont typeface="Arial" charset="0"/>
              <a:buChar char="•"/>
              <a:defRPr/>
            </a:pPr>
            <a:r>
              <a:rPr lang="el-GR" dirty="0">
                <a:latin typeface="Arial" charset="0"/>
              </a:rPr>
              <a:t>Λαμβανόμενη  αγωγή--ΧΟΡΗΓΗΘΗΚΕ ΠΟΤΕ  ΕΠΕΜΒΑΤΙΚΟΣ Ή ΜΗ ΕΠΕΜΒ.ΑΕ</a:t>
            </a:r>
            <a:r>
              <a:rPr lang="en-US" dirty="0">
                <a:latin typeface="Arial" charset="0"/>
              </a:rPr>
              <a:t>P;</a:t>
            </a:r>
          </a:p>
          <a:p>
            <a:pPr marL="285750" indent="-285750" eaLnBrk="1" hangingPunct="1">
              <a:lnSpc>
                <a:spcPct val="120000"/>
              </a:lnSpc>
              <a:defRPr/>
            </a:pPr>
            <a:endParaRPr lang="en-US" dirty="0">
              <a:latin typeface="Arial" charset="0"/>
            </a:endParaRP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50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51520" y="44624"/>
          <a:ext cx="8208912" cy="6813376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8208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90528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chemeClr val="tx1"/>
                          </a:solidFill>
                        </a:rPr>
                        <a:t>ΕΚΤΙΜΗΣΗ</a:t>
                      </a:r>
                      <a:r>
                        <a:rPr lang="el-GR" baseline="0" dirty="0" smtClean="0">
                          <a:solidFill>
                            <a:schemeClr val="tx1"/>
                          </a:solidFill>
                        </a:rPr>
                        <a:t>   ΣΟΒΑΡΟΤΗΤΑΣ  ΠΑΡΟΞΥΣΜΟΥ  ΧΑΠ</a:t>
                      </a:r>
                    </a:p>
                    <a:p>
                      <a:pPr algn="ctr"/>
                      <a:r>
                        <a:rPr lang="el-GR" baseline="0" dirty="0" smtClean="0">
                          <a:solidFill>
                            <a:srgbClr val="FF0000"/>
                          </a:solidFill>
                        </a:rPr>
                        <a:t>ΠΡΟΣΟΧΗ:  ΔΕΝ ΑΠΟΤΕΛΟΥΝ ΣΗΜΕΙΑ ΕΙΔΙΚΑ </a:t>
                      </a:r>
                    </a:p>
                    <a:p>
                      <a:pPr algn="ctr"/>
                      <a:r>
                        <a:rPr lang="el-GR" baseline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l-GR" baseline="0" dirty="0" smtClean="0">
                          <a:solidFill>
                            <a:srgbClr val="FF0000"/>
                          </a:solidFill>
                        </a:rPr>
                        <a:t>ΜΟΝΟΝ  ΓΙΑ  ΤΗΝ ΧΑΠ:ΑΠΑΝΤΩΝΤΑΙ ΣΕ ΚΆΘΕ ΑΝΑΠΝ.ΑΝΕΠΑΡΚΕΙΑ</a:t>
                      </a:r>
                    </a:p>
                    <a:p>
                      <a:pPr algn="ctr"/>
                      <a:r>
                        <a:rPr lang="el-GR" baseline="0" dirty="0" smtClean="0">
                          <a:solidFill>
                            <a:schemeClr val="tx1"/>
                          </a:solidFill>
                        </a:rPr>
                        <a:t>(ΧΑΠ, ΑΣΘΜΑ, ΚΑΡΔΙΑΚΗ ΑΝΕΠΑΡΚΕΙΑ, </a:t>
                      </a:r>
                      <a:r>
                        <a:rPr lang="el-GR" baseline="0" dirty="0" err="1" smtClean="0">
                          <a:solidFill>
                            <a:schemeClr val="tx1"/>
                          </a:solidFill>
                        </a:rPr>
                        <a:t>κ.λ.π</a:t>
                      </a:r>
                      <a:r>
                        <a:rPr lang="el-GR" baseline="0" dirty="0" smtClean="0">
                          <a:solidFill>
                            <a:schemeClr val="tx1"/>
                          </a:solidFill>
                        </a:rPr>
                        <a:t>.)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22848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4819" name="TextBox 21"/>
          <p:cNvSpPr txBox="1">
            <a:spLocks noChangeArrowheads="1"/>
          </p:cNvSpPr>
          <p:nvPr/>
        </p:nvSpPr>
        <p:spPr bwMode="auto">
          <a:xfrm>
            <a:off x="323850" y="2133600"/>
            <a:ext cx="7848600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l-GR" altLang="el-GR" sz="1800"/>
              <a:t>  </a:t>
            </a:r>
            <a:r>
              <a:rPr lang="el-GR" altLang="el-GR" sz="1800" b="1"/>
              <a:t>ΧΡΗΣΗ  ΒΟΗΘΗΤΙΚΩΝ   ΕΙΣΠΝΕΥΣΤΙΚΩΝ  ΜΥΩΝ</a:t>
            </a:r>
            <a:endParaRPr lang="en-US" altLang="el-GR" sz="1800" b="1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l-GR" altLang="el-GR" sz="1800"/>
              <a:t>Παράδοξη  κινητικότητα θωρ.τοιχώματος</a:t>
            </a:r>
            <a:endParaRPr lang="en-US" altLang="el-GR" sz="18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l-GR" altLang="el-GR" sz="18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l-GR" altLang="el-GR" sz="1800"/>
              <a:t>Κυάνωση</a:t>
            </a:r>
            <a:endParaRPr lang="en-US" altLang="el-GR" sz="18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l-GR" altLang="el-GR" sz="18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l-GR" altLang="el-GR" sz="1800"/>
              <a:t>Περιφερικό οίδημα</a:t>
            </a:r>
            <a:endParaRPr lang="en-US" altLang="el-GR" sz="18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l-GR" altLang="el-GR" sz="18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l-GR" altLang="el-GR" sz="1800"/>
              <a:t>Αιμοδυναμική  αστάθεια</a:t>
            </a:r>
            <a:endParaRPr lang="en-US" altLang="el-GR" sz="18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el-GR" altLang="el-GR" sz="1800"/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el-GR" altLang="el-GR" sz="1800"/>
              <a:t>Επιδείνωση  διανοητικής κατάστασης</a:t>
            </a:r>
            <a:endParaRPr lang="en-US" altLang="el-GR" sz="1800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79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0" y="0"/>
          <a:ext cx="9144000" cy="4896544"/>
        </p:xfrm>
        <a:graphic>
          <a:graphicData uri="http://schemas.openxmlformats.org/drawingml/2006/table">
            <a:tbl>
              <a:tblPr firstRow="1" bandRow="1">
                <a:tableStyleId>{69C7853C-536D-4A76-A0AE-DD22124D55A5}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80286">
                <a:tc>
                  <a:txBody>
                    <a:bodyPr/>
                    <a:lstStyle/>
                    <a:p>
                      <a:pPr algn="ctr"/>
                      <a:r>
                        <a:rPr lang="el-GR" dirty="0" smtClean="0">
                          <a:solidFill>
                            <a:schemeClr val="tx1"/>
                          </a:solidFill>
                        </a:rPr>
                        <a:t>ΛΟΓΟΙ  ΕΙΣΑΓΩΓΗΣ</a:t>
                      </a:r>
                      <a:r>
                        <a:rPr lang="el-GR" baseline="0" dirty="0" smtClean="0">
                          <a:solidFill>
                            <a:schemeClr val="tx1"/>
                          </a:solidFill>
                        </a:rPr>
                        <a:t>  ΣΤΟ ΝΟΣΟΚΟΜΕΙΟ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6258"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6867" name="TextBox 2"/>
          <p:cNvSpPr txBox="1">
            <a:spLocks noChangeArrowheads="1"/>
          </p:cNvSpPr>
          <p:nvPr/>
        </p:nvSpPr>
        <p:spPr bwMode="auto">
          <a:xfrm>
            <a:off x="0" y="981075"/>
            <a:ext cx="9144000" cy="275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1800" b="1"/>
              <a:t>Σημαντική επιδείνωση δύσπνοιας</a:t>
            </a:r>
            <a:endParaRPr lang="en-US" altLang="el-GR" sz="1800" b="1"/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1800" b="1"/>
              <a:t>Σοβαρή (κατά </a:t>
            </a:r>
            <a:r>
              <a:rPr lang="en-US" altLang="el-GR" sz="1800" b="1"/>
              <a:t>GOLD) </a:t>
            </a:r>
            <a:r>
              <a:rPr lang="el-GR" altLang="el-GR" sz="1800" b="1"/>
              <a:t>ΧΑΠ</a:t>
            </a:r>
            <a:endParaRPr lang="en-US" altLang="el-GR" sz="1800" b="1"/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1800" b="1"/>
              <a:t>Εγκατάσταση οιδήματος, κυάνωσης</a:t>
            </a:r>
            <a:endParaRPr lang="en-US" altLang="el-GR" sz="1800" b="1"/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1800" b="1"/>
              <a:t>Αδυναμία ανταπόκρισης στην  ήδη εφαρμοζόμενη αγωγή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1800" b="1"/>
              <a:t>Παρουσία σημαντικών συνοσηροτήτων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1800" b="1"/>
              <a:t>Συχνοί παροξυσμοί 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1800" b="1"/>
              <a:t>Μεγάλη ηλικία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</a:pPr>
            <a:r>
              <a:rPr lang="el-GR" altLang="el-GR" sz="1800" b="1"/>
              <a:t>Αδυναμία περίθαλψης στο σπίτι</a:t>
            </a:r>
          </a:p>
        </p:txBody>
      </p:sp>
      <p:sp>
        <p:nvSpPr>
          <p:cNvPr id="36868" name="TextBox 3"/>
          <p:cNvSpPr txBox="1">
            <a:spLocks noChangeArrowheads="1"/>
          </p:cNvSpPr>
          <p:nvPr/>
        </p:nvSpPr>
        <p:spPr bwMode="auto">
          <a:xfrm>
            <a:off x="611188" y="6092825"/>
            <a:ext cx="27178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l-GR" sz="1100">
                <a:solidFill>
                  <a:srgbClr val="F2F2F2"/>
                </a:solidFill>
              </a:rPr>
              <a:t>* Local resources need to be considered</a:t>
            </a:r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075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0"/>
            <a:ext cx="5686425" cy="6858000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l-GR" sz="2400" b="1" u="sng" smtClean="0">
              <a:solidFill>
                <a:srgbClr val="FF0000"/>
              </a:solidFill>
              <a:ea typeface="ＭＳ Ｐゴシック" panose="020B0600070205080204" pitchFamily="34" charset="-128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l-GR" sz="2400" b="1" u="sng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PAo2: PIO2-Paco2/R: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l-GR" sz="2400" b="1" u="sng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21%(760-47)-40/0.8=150-50=100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l-GR" altLang="el-GR" sz="2400" b="1" u="sng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l-GR" sz="2400" b="1" u="sng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Sao2</a:t>
            </a:r>
            <a:r>
              <a:rPr lang="en-US" altLang="el-GR" sz="2400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:</a:t>
            </a:r>
            <a:r>
              <a:rPr lang="en-US" altLang="el-GR" sz="2400" smtClean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l-GR" sz="2400" b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90% - 98%:</a:t>
            </a:r>
            <a:r>
              <a:rPr lang="en-US" altLang="el-GR" sz="2400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 </a:t>
            </a:r>
            <a:r>
              <a:rPr lang="en-US" altLang="el-GR" sz="24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8%  </a:t>
            </a:r>
            <a:r>
              <a:rPr lang="el-GR" altLang="el-GR" sz="24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μεταβολή</a:t>
            </a:r>
            <a:endParaRPr lang="en-US" altLang="el-GR" sz="2400" b="1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l-GR" sz="2400" b="1" u="sng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Pao2:</a:t>
            </a:r>
            <a:r>
              <a:rPr lang="en-US" altLang="el-GR" sz="24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l-GR" sz="2400" b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60mm-95mm</a:t>
            </a:r>
            <a:r>
              <a:rPr lang="en-US" altLang="el-GR" sz="2400" smtClean="0">
                <a:ea typeface="ＭＳ Ｐゴシック" panose="020B0600070205080204" pitchFamily="34" charset="-128"/>
              </a:rPr>
              <a:t>:  </a:t>
            </a:r>
            <a:r>
              <a:rPr lang="en-US" altLang="el-GR" sz="24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35mm </a:t>
            </a:r>
            <a:r>
              <a:rPr lang="el-GR" altLang="el-GR" sz="2400" b="1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μεταβολή</a:t>
            </a:r>
            <a:endParaRPr lang="en-US" altLang="el-GR" sz="2400" b="1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l-GR" sz="2400" smtClean="0">
              <a:ea typeface="ＭＳ Ｐゴシック" panose="020B0600070205080204" pitchFamily="34" charset="-128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l-GR" altLang="el-GR" sz="2400" b="1" i="1" u="sng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ΣΧΕΔΟΝ  ΦΥΣΙΟΛΟΓΙΚΗ </a:t>
            </a:r>
            <a:r>
              <a:rPr lang="en-US" altLang="el-GR" sz="2400" b="1" i="1" u="sng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Sao2 (93-96)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l-GR" altLang="el-GR" sz="2400" b="1" u="sng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ΔΕΝ ΣΗΜΑΙΝΕΙ  ΦΥΣΙΟΛΟΓΙΚΗ </a:t>
            </a:r>
            <a:r>
              <a:rPr lang="en-US" altLang="el-GR" sz="2400" b="1" u="sng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 Pao2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l-GR" sz="2400" b="1" smtClean="0">
              <a:ea typeface="ＭＳ Ｐゴシック" panose="020B0600070205080204" pitchFamily="34" charset="-128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l-GR" sz="2400" b="1" u="sng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endParaRPr lang="en-US" altLang="el-GR" sz="2400" b="1" u="sng" smtClean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l-GR" altLang="el-GR" sz="2400" b="1" u="sng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&lt;&lt;Φυσιολογική&gt;&gt;</a:t>
            </a:r>
            <a:r>
              <a:rPr lang="en-US" altLang="el-GR" sz="2400" b="1" u="sng" smtClean="0">
                <a:solidFill>
                  <a:srgbClr val="FFFF00"/>
                </a:solidFill>
                <a:ea typeface="ＭＳ Ｐゴシック" panose="020B0600070205080204" pitchFamily="34" charset="-128"/>
              </a:rPr>
              <a:t>Pao2:  </a:t>
            </a:r>
            <a:r>
              <a:rPr lang="en-US" altLang="el-GR" sz="2400" b="1" smtClean="0">
                <a:solidFill>
                  <a:schemeClr val="bg1"/>
                </a:solidFill>
                <a:ea typeface="ＭＳ Ｐゴシック" panose="020B0600070205080204" pitchFamily="34" charset="-128"/>
              </a:rPr>
              <a:t>78mmHg </a:t>
            </a:r>
            <a:r>
              <a:rPr lang="en-US" altLang="el-GR" sz="2400" b="1" smtClean="0">
                <a:solidFill>
                  <a:schemeClr val="bg1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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l-GR" altLang="el-GR" sz="2400" b="1" u="sng" smtClean="0">
                <a:solidFill>
                  <a:srgbClr val="FFFF00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Προσέξτε  την </a:t>
            </a:r>
            <a:r>
              <a:rPr lang="en-US" altLang="el-GR" sz="2400" b="1" u="sng" smtClean="0">
                <a:solidFill>
                  <a:srgbClr val="FFFF00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 Paco2:</a:t>
            </a:r>
            <a:r>
              <a:rPr lang="en-US" altLang="el-GR" sz="2400" b="1" smtClean="0">
                <a:ea typeface="ＭＳ Ｐゴシック" panose="020B0600070205080204" pitchFamily="34" charset="-128"/>
                <a:sym typeface="Wingdings" panose="05000000000000000000" pitchFamily="2" charset="2"/>
              </a:rPr>
              <a:t> </a:t>
            </a:r>
            <a:r>
              <a:rPr lang="el-GR" altLang="el-GR" sz="2400" b="1" smtClean="0">
                <a:solidFill>
                  <a:schemeClr val="bg1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Εάν</a:t>
            </a:r>
            <a:r>
              <a:rPr lang="en-US" altLang="el-GR" sz="2400" b="1" smtClean="0">
                <a:solidFill>
                  <a:schemeClr val="bg1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:</a:t>
            </a:r>
            <a:r>
              <a:rPr lang="el-GR" altLang="el-GR" sz="2400" b="1" smtClean="0">
                <a:solidFill>
                  <a:schemeClr val="bg1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 </a:t>
            </a:r>
            <a:r>
              <a:rPr lang="en-US" altLang="el-GR" sz="2400" b="1" smtClean="0">
                <a:solidFill>
                  <a:schemeClr val="bg1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24 mmHg </a:t>
            </a:r>
          </a:p>
          <a:p>
            <a:pPr marL="609600" indent="-609600" eaLnBrk="1" hangingPunct="1">
              <a:lnSpc>
                <a:spcPct val="80000"/>
              </a:lnSpc>
              <a:buFontTx/>
              <a:buNone/>
            </a:pPr>
            <a:r>
              <a:rPr lang="en-US" altLang="el-GR" sz="2400" b="1" smtClean="0">
                <a:solidFill>
                  <a:schemeClr val="bg1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      PAo2 = 120</a:t>
            </a:r>
            <a:r>
              <a:rPr lang="en-US" altLang="el-GR" sz="2400" smtClean="0">
                <a:solidFill>
                  <a:schemeClr val="bg1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 </a:t>
            </a:r>
            <a:r>
              <a:rPr lang="en-US" altLang="el-GR" sz="2400" smtClean="0">
                <a:solidFill>
                  <a:srgbClr val="FFFF00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 </a:t>
            </a:r>
            <a:r>
              <a:rPr lang="en-US" altLang="el-GR" sz="2400" b="1" u="sng" smtClean="0">
                <a:solidFill>
                  <a:srgbClr val="FFFF00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PA-ao2 = 42 </a:t>
            </a:r>
            <a:r>
              <a:rPr lang="en-US" altLang="el-GR" sz="2400" b="1" u="sng" smtClean="0">
                <a:solidFill>
                  <a:schemeClr val="bg1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(</a:t>
            </a:r>
            <a:r>
              <a:rPr lang="el-GR" altLang="el-GR" sz="2400" b="1" u="sng" smtClean="0">
                <a:solidFill>
                  <a:schemeClr val="bg1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φυσιολογικά έως </a:t>
            </a:r>
            <a:r>
              <a:rPr lang="en-US" altLang="el-GR" sz="2400" b="1" u="sng" smtClean="0">
                <a:solidFill>
                  <a:schemeClr val="bg1"/>
                </a:solidFill>
                <a:ea typeface="ＭＳ Ｐゴシック" panose="020B0600070205080204" pitchFamily="34" charset="-128"/>
                <a:sym typeface="Wingdings" panose="05000000000000000000" pitchFamily="2" charset="2"/>
              </a:rPr>
              <a:t> 15)</a:t>
            </a:r>
          </a:p>
        </p:txBody>
      </p:sp>
      <p:pic>
        <p:nvPicPr>
          <p:cNvPr id="91140" name="Picture 4" descr="σάρωση002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0063" y="-11113"/>
            <a:ext cx="3563937" cy="6858001"/>
          </a:xfrm>
          <a:noFill/>
        </p:spPr>
      </p:pic>
      <p:sp>
        <p:nvSpPr>
          <p:cNvPr id="2" name="Oval 1"/>
          <p:cNvSpPr/>
          <p:nvPr/>
        </p:nvSpPr>
        <p:spPr>
          <a:xfrm>
            <a:off x="7950200" y="3873500"/>
            <a:ext cx="293688" cy="5762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  <p:sp>
        <p:nvSpPr>
          <p:cNvPr id="5" name="Oval 4"/>
          <p:cNvSpPr/>
          <p:nvPr/>
        </p:nvSpPr>
        <p:spPr>
          <a:xfrm>
            <a:off x="8316913" y="3860800"/>
            <a:ext cx="358775" cy="5762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l-GR"/>
          </a:p>
        </p:txBody>
      </p:sp>
      <p:pic>
        <p:nvPicPr>
          <p:cNvPr id="3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1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11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113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11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11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911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9113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1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13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11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113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395403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-107950" y="908050"/>
            <a:ext cx="9251950" cy="5018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l-GR" dirty="0">
                <a:latin typeface="Arial" charset="0"/>
              </a:rPr>
              <a:t>                         </a:t>
            </a:r>
            <a:r>
              <a:rPr lang="en-US" sz="2800" b="1" dirty="0">
                <a:solidFill>
                  <a:srgbClr val="FFFF00"/>
                </a:solidFill>
                <a:latin typeface="Arial" charset="0"/>
              </a:rPr>
              <a:t>K</a:t>
            </a:r>
            <a:r>
              <a:rPr lang="el-GR" sz="2800" b="1" dirty="0">
                <a:solidFill>
                  <a:srgbClr val="FFFF00"/>
                </a:solidFill>
                <a:latin typeface="Arial" charset="0"/>
              </a:rPr>
              <a:t>ΛΙΝΙΚΑ   ΜΗΝΥΜΑΤΑ  ΓΙΑ  ΤΗΝ  ΧΑΠ</a:t>
            </a:r>
          </a:p>
          <a:p>
            <a:pPr marL="514350" indent="-514350" eaLnBrk="1" hangingPunct="1">
              <a:buFontTx/>
              <a:buAutoNum type="arabicPeriod"/>
              <a:defRPr/>
            </a:pPr>
            <a:endParaRPr lang="el-GR" sz="2400" b="1" dirty="0">
              <a:solidFill>
                <a:schemeClr val="bg1"/>
              </a:solidFill>
              <a:latin typeface="Arial" charset="0"/>
            </a:endParaRPr>
          </a:p>
          <a:p>
            <a:pPr marL="514350" indent="-514350" eaLnBrk="1" hangingPunct="1">
              <a:buFontTx/>
              <a:buAutoNum type="arabicPeriod"/>
              <a:defRPr/>
            </a:pPr>
            <a:r>
              <a:rPr lang="el-GR" sz="2400" b="1" dirty="0">
                <a:solidFill>
                  <a:schemeClr val="bg1"/>
                </a:solidFill>
                <a:latin typeface="Arial" charset="0"/>
              </a:rPr>
              <a:t>Σωσ</a:t>
            </a:r>
            <a:r>
              <a:rPr lang="el-GR" sz="2800" b="1" dirty="0">
                <a:solidFill>
                  <a:schemeClr val="bg1"/>
                </a:solidFill>
                <a:latin typeface="Arial" charset="0"/>
              </a:rPr>
              <a:t>τή διάγνωση: </a:t>
            </a:r>
            <a:r>
              <a:rPr lang="el-GR" sz="2400" dirty="0">
                <a:solidFill>
                  <a:schemeClr val="bg1"/>
                </a:solidFill>
                <a:latin typeface="Arial" charset="0"/>
              </a:rPr>
              <a:t>Μακροχρόνιος καπνιστής, βήχας, απόχρεμψη, συμβατή  </a:t>
            </a:r>
            <a:r>
              <a:rPr lang="el-GR" sz="2400" dirty="0" err="1">
                <a:solidFill>
                  <a:schemeClr val="bg1"/>
                </a:solidFill>
                <a:latin typeface="Arial" charset="0"/>
              </a:rPr>
              <a:t>σπιρομέτρηση</a:t>
            </a:r>
            <a:r>
              <a:rPr lang="el-GR" sz="2400" dirty="0">
                <a:solidFill>
                  <a:schemeClr val="bg1"/>
                </a:solidFill>
                <a:latin typeface="Arial" charset="0"/>
              </a:rPr>
              <a:t>-</a:t>
            </a:r>
          </a:p>
          <a:p>
            <a:pPr marL="457200" indent="-457200" eaLnBrk="1" hangingPunct="1">
              <a:buFontTx/>
              <a:buAutoNum type="arabicPeriod"/>
              <a:defRPr/>
            </a:pPr>
            <a:endParaRPr lang="el-GR" sz="2400" b="1" dirty="0">
              <a:solidFill>
                <a:schemeClr val="bg1"/>
              </a:solidFill>
              <a:latin typeface="Arial" charset="0"/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el-GR" sz="2400" b="1" dirty="0" err="1">
                <a:solidFill>
                  <a:schemeClr val="bg1"/>
                </a:solidFill>
                <a:latin typeface="Arial" charset="0"/>
              </a:rPr>
              <a:t>Σωστήκλινική</a:t>
            </a:r>
            <a:r>
              <a:rPr lang="el-GR" sz="2400" b="1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l-GR" sz="2400" b="1" dirty="0" err="1">
                <a:solidFill>
                  <a:schemeClr val="bg1"/>
                </a:solidFill>
                <a:latin typeface="Arial" charset="0"/>
              </a:rPr>
              <a:t>εκτίμηση</a:t>
            </a:r>
            <a:r>
              <a:rPr lang="el-GR" sz="2400" dirty="0" err="1">
                <a:solidFill>
                  <a:schemeClr val="bg1"/>
                </a:solidFill>
                <a:latin typeface="Arial" charset="0"/>
              </a:rPr>
              <a:t>:προσοχή</a:t>
            </a:r>
            <a:r>
              <a:rPr lang="el-GR" sz="2400" dirty="0">
                <a:solidFill>
                  <a:schemeClr val="bg1"/>
                </a:solidFill>
                <a:latin typeface="Arial" charset="0"/>
              </a:rPr>
              <a:t> στη ακρόαση </a:t>
            </a:r>
            <a:r>
              <a:rPr lang="el-GR" sz="2400" dirty="0" err="1">
                <a:solidFill>
                  <a:schemeClr val="bg1"/>
                </a:solidFill>
                <a:latin typeface="Arial" charset="0"/>
              </a:rPr>
              <a:t>παχυσάρκων</a:t>
            </a:r>
            <a:r>
              <a:rPr lang="el-GR" sz="2400" dirty="0">
                <a:solidFill>
                  <a:schemeClr val="bg1"/>
                </a:solidFill>
                <a:latin typeface="Arial" charset="0"/>
              </a:rPr>
              <a:t>-</a:t>
            </a:r>
          </a:p>
          <a:p>
            <a:pPr marL="457200" indent="-457200" eaLnBrk="1" hangingPunct="1">
              <a:defRPr/>
            </a:pPr>
            <a:r>
              <a:rPr lang="el-GR" sz="2400" dirty="0">
                <a:solidFill>
                  <a:schemeClr val="bg1"/>
                </a:solidFill>
                <a:latin typeface="Arial" charset="0"/>
              </a:rPr>
              <a:t>      </a:t>
            </a:r>
            <a:r>
              <a:rPr lang="el-GR" sz="2400" dirty="0" err="1">
                <a:solidFill>
                  <a:schemeClr val="bg1"/>
                </a:solidFill>
                <a:latin typeface="Arial" charset="0"/>
              </a:rPr>
              <a:t>Εμφαση</a:t>
            </a:r>
            <a:r>
              <a:rPr lang="el-GR" sz="2400" dirty="0">
                <a:solidFill>
                  <a:schemeClr val="bg1"/>
                </a:solidFill>
                <a:latin typeface="Arial" charset="0"/>
              </a:rPr>
              <a:t> και στις δύο φάσεις της αναπνοής(εισπνοή/</a:t>
            </a:r>
            <a:r>
              <a:rPr lang="el-GR" sz="2400" dirty="0" err="1">
                <a:solidFill>
                  <a:schemeClr val="bg1"/>
                </a:solidFill>
                <a:latin typeface="Arial" charset="0"/>
              </a:rPr>
              <a:t>εκπνοή</a:t>
            </a:r>
            <a:r>
              <a:rPr lang="el-GR" sz="2400" dirty="0">
                <a:solidFill>
                  <a:schemeClr val="bg1"/>
                </a:solidFill>
                <a:latin typeface="Arial" charset="0"/>
              </a:rPr>
              <a:t>)</a:t>
            </a:r>
          </a:p>
          <a:p>
            <a:pPr marL="457200" indent="-457200" eaLnBrk="1" hangingPunct="1">
              <a:defRPr/>
            </a:pPr>
            <a:endParaRPr lang="el-GR" sz="2400" dirty="0">
              <a:solidFill>
                <a:schemeClr val="bg1"/>
              </a:solidFill>
              <a:latin typeface="Arial" charset="0"/>
            </a:endParaRPr>
          </a:p>
          <a:p>
            <a:pPr marL="457200" indent="-457200" eaLnBrk="1" hangingPunct="1">
              <a:defRPr/>
            </a:pPr>
            <a:r>
              <a:rPr lang="el-GR" sz="2400" dirty="0">
                <a:solidFill>
                  <a:schemeClr val="bg1"/>
                </a:solidFill>
                <a:latin typeface="Arial" charset="0"/>
              </a:rPr>
              <a:t>3. Σωστή λήψη  </a:t>
            </a:r>
            <a:r>
              <a:rPr lang="el-GR" sz="2400" dirty="0" err="1">
                <a:solidFill>
                  <a:schemeClr val="bg1"/>
                </a:solidFill>
                <a:latin typeface="Arial" charset="0"/>
              </a:rPr>
              <a:t>εισπνεομένων</a:t>
            </a:r>
            <a:r>
              <a:rPr lang="el-GR" sz="2400" dirty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el-GR" sz="2400" dirty="0" err="1">
                <a:solidFill>
                  <a:schemeClr val="bg1"/>
                </a:solidFill>
                <a:latin typeface="Arial" charset="0"/>
              </a:rPr>
              <a:t>φαρμάκων:ΔΕΝ</a:t>
            </a:r>
            <a:r>
              <a:rPr lang="el-GR" sz="2400" dirty="0">
                <a:solidFill>
                  <a:schemeClr val="bg1"/>
                </a:solidFill>
                <a:latin typeface="Arial" charset="0"/>
              </a:rPr>
              <a:t> είναι Οξυγόνο-</a:t>
            </a:r>
          </a:p>
          <a:p>
            <a:pPr marL="457200" indent="-457200" eaLnBrk="1" hangingPunct="1">
              <a:defRPr/>
            </a:pPr>
            <a:endParaRPr lang="el-GR" sz="2400" dirty="0">
              <a:solidFill>
                <a:schemeClr val="bg1"/>
              </a:solidFill>
              <a:latin typeface="Arial" charset="0"/>
            </a:endParaRPr>
          </a:p>
          <a:p>
            <a:pPr marL="457200" indent="-457200" eaLnBrk="1" hangingPunct="1">
              <a:defRPr/>
            </a:pPr>
            <a:r>
              <a:rPr lang="el-GR" sz="2400" dirty="0">
                <a:solidFill>
                  <a:schemeClr val="bg1"/>
                </a:solidFill>
                <a:latin typeface="Arial" charset="0"/>
              </a:rPr>
              <a:t>4.Σωστή   και συνεχής  λήψη Ο2(όπου απαιτείται)-</a:t>
            </a:r>
          </a:p>
          <a:p>
            <a:pPr marL="457200" indent="-457200" eaLnBrk="1" hangingPunct="1">
              <a:defRPr/>
            </a:pPr>
            <a:endParaRPr lang="el-GR" sz="2400" dirty="0">
              <a:solidFill>
                <a:schemeClr val="bg1"/>
              </a:solidFill>
              <a:latin typeface="Arial" charset="0"/>
            </a:endParaRPr>
          </a:p>
          <a:p>
            <a:pPr marL="457200" indent="-457200" eaLnBrk="1" hangingPunct="1">
              <a:defRPr/>
            </a:pPr>
            <a:r>
              <a:rPr lang="el-GR" sz="2400" dirty="0">
                <a:solidFill>
                  <a:schemeClr val="bg1"/>
                </a:solidFill>
                <a:latin typeface="Arial" charset="0"/>
              </a:rPr>
              <a:t>5.Εγκαιρη πρόληψη  και αντιμετώπιση  παροξύνσεων-</a:t>
            </a:r>
          </a:p>
        </p:txBody>
      </p:sp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5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5888"/>
            <a:ext cx="9144000" cy="6742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corded Sound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4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Προεπιλεγμένη σχεδίαση">
  <a:themeElements>
    <a:clrScheme name="Προεπιλεγμένη σχεδίαση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Προεπιλεγμένη σχεδίαση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Προεπιλεγμένη σχεδίαση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Προεπιλεγμένη σχεδίαση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Προεπιλεγμένη σχεδίαση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3185</TotalTime>
  <Words>1533</Words>
  <Application>Microsoft Office PowerPoint</Application>
  <PresentationFormat>On-screen Show (4:3)</PresentationFormat>
  <Paragraphs>319</Paragraphs>
  <Slides>33</Slides>
  <Notes>0</Notes>
  <HiddenSlides>0</HiddenSlides>
  <MMClips>38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8" baseType="lpstr">
      <vt:lpstr>ＭＳ Ｐゴシック</vt:lpstr>
      <vt:lpstr>Arial</vt:lpstr>
      <vt:lpstr>Calibri</vt:lpstr>
      <vt:lpstr>Wingdings</vt:lpstr>
      <vt:lpstr>Προεπιλεγμένη σχεδίαση</vt:lpstr>
      <vt:lpstr>Χρoνία αποφρακτική πνευμονοπάθεια (ΧΑΠ) Εμφύσημα/Χρονία Βρογχίτιδα</vt:lpstr>
      <vt:lpstr>Χρονία βρογχίτιδα </vt:lpstr>
      <vt:lpstr>Εμφύσημα </vt:lpstr>
      <vt:lpstr>ΧΑΠ</vt:lpstr>
      <vt:lpstr>PowerPoint Presentation</vt:lpstr>
      <vt:lpstr>ΧΑΠ Επιδημιολογία</vt:lpstr>
      <vt:lpstr>ΧΑΠ Προδιαθετικοί παράγοντες</vt:lpstr>
      <vt:lpstr>PowerPoint Presentation</vt:lpstr>
      <vt:lpstr>ΧΑΠ:  ΔΙΑΓΝΩΣΗ—ΣΤΟ ΙΑΤΡΕΙΟ </vt:lpstr>
      <vt:lpstr>ΧΑΠ:  ΔΙΑΓΝΩΣΗ—ΣΤΟ ΙΑΤΡΕΙΟ </vt:lpstr>
      <vt:lpstr>PowerPoint Presentation</vt:lpstr>
      <vt:lpstr>PowerPoint Presentation</vt:lpstr>
      <vt:lpstr>PowerPoint Presentation</vt:lpstr>
      <vt:lpstr>Emphysema Clinical manifestations</vt:lpstr>
      <vt:lpstr>               ΧΑΠ--Κλινικά Ευρήματα</vt:lpstr>
      <vt:lpstr>ΧΑΠ--Κλινικα Ευρήματα</vt:lpstr>
      <vt:lpstr>ΧΑΠ--Κλινικά Ευρήματα</vt:lpstr>
      <vt:lpstr>Κλινική εκτίμηση της σοβαρότητας του ασθενούς με ΧΑΠ στο Ιατρείο-  1-Τρόπος Ομιλίας,2- τρόπος βάδισης-  -3-ταχύπνοια,  4-ταχυκαρδία,5- ακρόαση θώρακα,     πυώδη πτύελα  Μπορεί και να αρνείται την δύσπνοια- ΑΠΛΑ  ΠΑΡΑΚΟΛΟΥΘΗΣΤΕ ΤΟΝ  ΠΩΣ  ΒΑΔΙΖΕΙ—Sao2  </vt:lpstr>
      <vt:lpstr>PowerPoint Presentation</vt:lpstr>
      <vt:lpstr>XAΠ----Καμπύλη ροής-όγκου</vt:lpstr>
      <vt:lpstr>PowerPoint Presentation</vt:lpstr>
      <vt:lpstr>PowerPoint Presentation</vt:lpstr>
      <vt:lpstr>PowerPoint Presentation</vt:lpstr>
      <vt:lpstr>PowerPoint Presentation</vt:lpstr>
      <vt:lpstr>    Στόχοι θεραπείας ασθενών με ΧΑΠ-     GOLD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ΚΛΙΝΙΚΗ ΑΞΙΟΛΟΓΗΣΗ ΕΙΚΤΩΝ Π.Θ.Ε.</dc:title>
  <dc:creator>lygeri</dc:creator>
  <cp:lastModifiedBy>User</cp:lastModifiedBy>
  <cp:revision>247</cp:revision>
  <dcterms:created xsi:type="dcterms:W3CDTF">2007-11-12T19:05:56Z</dcterms:created>
  <dcterms:modified xsi:type="dcterms:W3CDTF">2020-04-12T15:10:06Z</dcterms:modified>
</cp:coreProperties>
</file>