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4" r:id="rId1"/>
  </p:sldMasterIdLst>
  <p:notesMasterIdLst>
    <p:notesMasterId r:id="rId51"/>
  </p:notesMasterIdLst>
  <p:sldIdLst>
    <p:sldId id="256" r:id="rId2"/>
    <p:sldId id="342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1" r:id="rId15"/>
    <p:sldId id="268" r:id="rId16"/>
    <p:sldId id="341" r:id="rId17"/>
    <p:sldId id="269" r:id="rId18"/>
    <p:sldId id="270" r:id="rId19"/>
    <p:sldId id="272" r:id="rId20"/>
    <p:sldId id="293" r:id="rId21"/>
    <p:sldId id="294" r:id="rId22"/>
    <p:sldId id="318" r:id="rId23"/>
    <p:sldId id="295" r:id="rId24"/>
    <p:sldId id="296" r:id="rId25"/>
    <p:sldId id="297" r:id="rId26"/>
    <p:sldId id="273" r:id="rId27"/>
    <p:sldId id="289" r:id="rId28"/>
    <p:sldId id="290" r:id="rId29"/>
    <p:sldId id="291" r:id="rId30"/>
    <p:sldId id="292" r:id="rId31"/>
    <p:sldId id="343" r:id="rId32"/>
    <p:sldId id="274" r:id="rId33"/>
    <p:sldId id="281" r:id="rId34"/>
    <p:sldId id="282" r:id="rId35"/>
    <p:sldId id="275" r:id="rId36"/>
    <p:sldId id="276" r:id="rId37"/>
    <p:sldId id="277" r:id="rId38"/>
    <p:sldId id="278" r:id="rId39"/>
    <p:sldId id="279" r:id="rId40"/>
    <p:sldId id="280" r:id="rId41"/>
    <p:sldId id="283" r:id="rId42"/>
    <p:sldId id="284" r:id="rId43"/>
    <p:sldId id="288" r:id="rId44"/>
    <p:sldId id="285" r:id="rId45"/>
    <p:sldId id="286" r:id="rId46"/>
    <p:sldId id="287" r:id="rId47"/>
    <p:sldId id="298" r:id="rId48"/>
    <p:sldId id="299" r:id="rId49"/>
    <p:sldId id="345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FDBA4E-2BFD-441A-87DD-F0601635774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l-GR"/>
        </a:p>
      </dgm:t>
    </dgm:pt>
    <dgm:pt modelId="{F19EB3B8-3CA0-4B83-8CD4-6E782757E6D3}">
      <dgm:prSet phldrT="[Κείμενο]"/>
      <dgm:spPr/>
      <dgm:t>
        <a:bodyPr/>
        <a:lstStyle/>
        <a:p>
          <a:r>
            <a:rPr lang="en-US" dirty="0"/>
            <a:t>5-15gr fast-acting oral carbohydrate </a:t>
          </a:r>
          <a:endParaRPr lang="el-GR" dirty="0"/>
        </a:p>
      </dgm:t>
    </dgm:pt>
    <dgm:pt modelId="{53D5D052-0610-4C86-8F14-7E133AFE8D24}" type="parTrans" cxnId="{92929FBF-29FE-4C09-8B92-1CD50FCE9C9A}">
      <dgm:prSet/>
      <dgm:spPr/>
      <dgm:t>
        <a:bodyPr/>
        <a:lstStyle/>
        <a:p>
          <a:endParaRPr lang="el-GR"/>
        </a:p>
      </dgm:t>
    </dgm:pt>
    <dgm:pt modelId="{86CC49E2-CB53-4E1E-A20F-909F196E33EB}" type="sibTrans" cxnId="{92929FBF-29FE-4C09-8B92-1CD50FCE9C9A}">
      <dgm:prSet/>
      <dgm:spPr/>
      <dgm:t>
        <a:bodyPr/>
        <a:lstStyle/>
        <a:p>
          <a:endParaRPr lang="el-GR"/>
        </a:p>
      </dgm:t>
    </dgm:pt>
    <dgm:pt modelId="{31E60112-2DD1-445E-B0E8-F88717BB3D14}">
      <dgm:prSet phldrT="[Κείμενο]" custT="1"/>
      <dgm:spPr/>
      <dgm:t>
        <a:bodyPr/>
        <a:lstStyle/>
        <a:p>
          <a:r>
            <a:rPr lang="en-US" sz="2000" dirty="0"/>
            <a:t>Glucagon 1 mg (SC, IM or IV)</a:t>
          </a:r>
          <a:endParaRPr lang="el-GR" sz="2000" dirty="0"/>
        </a:p>
      </dgm:t>
    </dgm:pt>
    <dgm:pt modelId="{DE5D9D6C-8629-44D9-98D7-72AD494F005E}" type="parTrans" cxnId="{ABE0B8BA-1C2F-4A3B-9E52-9D32B80B0448}">
      <dgm:prSet/>
      <dgm:spPr/>
      <dgm:t>
        <a:bodyPr/>
        <a:lstStyle/>
        <a:p>
          <a:endParaRPr lang="el-GR"/>
        </a:p>
      </dgm:t>
    </dgm:pt>
    <dgm:pt modelId="{39A69FD0-D2F8-4D46-A014-ACE833A95F25}" type="sibTrans" cxnId="{ABE0B8BA-1C2F-4A3B-9E52-9D32B80B0448}">
      <dgm:prSet/>
      <dgm:spPr/>
      <dgm:t>
        <a:bodyPr/>
        <a:lstStyle/>
        <a:p>
          <a:endParaRPr lang="el-GR"/>
        </a:p>
      </dgm:t>
    </dgm:pt>
    <dgm:pt modelId="{01F56105-1C68-475E-A9D9-693AC8A8025F}">
      <dgm:prSet phldrT="[Κείμενο]"/>
      <dgm:spPr/>
      <dgm:t>
        <a:bodyPr/>
        <a:lstStyle/>
        <a:p>
          <a:r>
            <a:rPr lang="en-US" dirty="0"/>
            <a:t>Glucose 10% solution 50 ml IV, </a:t>
          </a:r>
          <a:r>
            <a:rPr lang="el-GR" dirty="0"/>
            <a:t>επαναλαμβανόμενα κάθε 1-2 </a:t>
          </a:r>
          <a:r>
            <a:rPr lang="en-US" dirty="0"/>
            <a:t>min </a:t>
          </a:r>
          <a:r>
            <a:rPr lang="el-GR" dirty="0" err="1"/>
            <a:t>μεχρι</a:t>
          </a:r>
          <a:r>
            <a:rPr lang="el-GR" dirty="0"/>
            <a:t> ο ασθενής να </a:t>
          </a:r>
          <a:r>
            <a:rPr lang="el-GR" dirty="0" err="1"/>
            <a:t>ανακτήση</a:t>
          </a:r>
          <a:r>
            <a:rPr lang="el-GR" dirty="0"/>
            <a:t> </a:t>
          </a:r>
          <a:r>
            <a:rPr lang="el-GR" dirty="0" err="1"/>
            <a:t>συνειδηση</a:t>
          </a:r>
          <a:r>
            <a:rPr lang="el-GR" dirty="0"/>
            <a:t> ή </a:t>
          </a:r>
          <a:r>
            <a:rPr lang="el-GR" dirty="0" err="1"/>
            <a:t>μεχρι</a:t>
          </a:r>
          <a:r>
            <a:rPr lang="el-GR" dirty="0"/>
            <a:t> τη συνολική δόση των 250</a:t>
          </a:r>
          <a:r>
            <a:rPr lang="en-US" dirty="0"/>
            <a:t>ml</a:t>
          </a:r>
          <a:endParaRPr lang="el-GR" dirty="0"/>
        </a:p>
      </dgm:t>
    </dgm:pt>
    <dgm:pt modelId="{BF924782-6937-443F-BB5F-0EC61A7780B1}" type="parTrans" cxnId="{6A614CCD-8549-47DC-AA05-D132FB76AA4D}">
      <dgm:prSet/>
      <dgm:spPr/>
      <dgm:t>
        <a:bodyPr/>
        <a:lstStyle/>
        <a:p>
          <a:endParaRPr lang="el-GR"/>
        </a:p>
      </dgm:t>
    </dgm:pt>
    <dgm:pt modelId="{F0EACDBA-9095-4CB5-976E-3FDCD631AF57}" type="sibTrans" cxnId="{6A614CCD-8549-47DC-AA05-D132FB76AA4D}">
      <dgm:prSet/>
      <dgm:spPr/>
      <dgm:t>
        <a:bodyPr/>
        <a:lstStyle/>
        <a:p>
          <a:endParaRPr lang="el-GR"/>
        </a:p>
      </dgm:t>
    </dgm:pt>
    <dgm:pt modelId="{24BA1FA6-A2FD-42DB-AF81-04370FB120FB}" type="pres">
      <dgm:prSet presAssocID="{50FDBA4E-2BFD-441A-87DD-F06016357749}" presName="diagram" presStyleCnt="0">
        <dgm:presLayoutVars>
          <dgm:dir/>
          <dgm:resizeHandles val="exact"/>
        </dgm:presLayoutVars>
      </dgm:prSet>
      <dgm:spPr/>
    </dgm:pt>
    <dgm:pt modelId="{A34A99C6-68F9-4957-B7F8-DB720F776CED}" type="pres">
      <dgm:prSet presAssocID="{F19EB3B8-3CA0-4B83-8CD4-6E782757E6D3}" presName="node" presStyleLbl="node1" presStyleIdx="0" presStyleCnt="3" custScaleX="42077" custScaleY="26568" custLinFactNeighborX="-10458" custLinFactNeighborY="-4218">
        <dgm:presLayoutVars>
          <dgm:bulletEnabled val="1"/>
        </dgm:presLayoutVars>
      </dgm:prSet>
      <dgm:spPr/>
    </dgm:pt>
    <dgm:pt modelId="{6281E2B9-CEF0-457D-A3CC-861B39080FF4}" type="pres">
      <dgm:prSet presAssocID="{86CC49E2-CB53-4E1E-A20F-909F196E33EB}" presName="sibTrans" presStyleCnt="0"/>
      <dgm:spPr/>
    </dgm:pt>
    <dgm:pt modelId="{16C1A31F-4E96-44BE-B623-BCBDAB57B755}" type="pres">
      <dgm:prSet presAssocID="{31E60112-2DD1-445E-B0E8-F88717BB3D14}" presName="node" presStyleLbl="node1" presStyleIdx="1" presStyleCnt="3" custScaleX="41159" custScaleY="27396" custLinFactNeighborX="-6376" custLinFactNeighborY="-3893">
        <dgm:presLayoutVars>
          <dgm:bulletEnabled val="1"/>
        </dgm:presLayoutVars>
      </dgm:prSet>
      <dgm:spPr/>
    </dgm:pt>
    <dgm:pt modelId="{6E4C00BD-ABC9-4B1E-A958-81EE464F2BCE}" type="pres">
      <dgm:prSet presAssocID="{39A69FD0-D2F8-4D46-A014-ACE833A95F25}" presName="sibTrans" presStyleCnt="0"/>
      <dgm:spPr/>
    </dgm:pt>
    <dgm:pt modelId="{02B418B8-2FCB-4337-8A5F-3406E95380E5}" type="pres">
      <dgm:prSet presAssocID="{01F56105-1C68-475E-A9D9-693AC8A8025F}" presName="node" presStyleLbl="node1" presStyleIdx="2" presStyleCnt="3" custScaleX="50002" custScaleY="27884" custLinFactNeighborX="-5139" custLinFactNeighborY="-16554">
        <dgm:presLayoutVars>
          <dgm:bulletEnabled val="1"/>
        </dgm:presLayoutVars>
      </dgm:prSet>
      <dgm:spPr/>
    </dgm:pt>
  </dgm:ptLst>
  <dgm:cxnLst>
    <dgm:cxn modelId="{7C47C231-572E-4C64-B832-304FCCA65AAA}" type="presOf" srcId="{F19EB3B8-3CA0-4B83-8CD4-6E782757E6D3}" destId="{A34A99C6-68F9-4957-B7F8-DB720F776CED}" srcOrd="0" destOrd="0" presId="urn:microsoft.com/office/officeart/2005/8/layout/default"/>
    <dgm:cxn modelId="{AD1C436A-CC47-47AD-9EA6-38A3AECE871D}" type="presOf" srcId="{31E60112-2DD1-445E-B0E8-F88717BB3D14}" destId="{16C1A31F-4E96-44BE-B623-BCBDAB57B755}" srcOrd="0" destOrd="0" presId="urn:microsoft.com/office/officeart/2005/8/layout/default"/>
    <dgm:cxn modelId="{39776958-55D8-41FB-850A-A4A39EE9E4DC}" type="presOf" srcId="{50FDBA4E-2BFD-441A-87DD-F06016357749}" destId="{24BA1FA6-A2FD-42DB-AF81-04370FB120FB}" srcOrd="0" destOrd="0" presId="urn:microsoft.com/office/officeart/2005/8/layout/default"/>
    <dgm:cxn modelId="{ABE0B8BA-1C2F-4A3B-9E52-9D32B80B0448}" srcId="{50FDBA4E-2BFD-441A-87DD-F06016357749}" destId="{31E60112-2DD1-445E-B0E8-F88717BB3D14}" srcOrd="1" destOrd="0" parTransId="{DE5D9D6C-8629-44D9-98D7-72AD494F005E}" sibTransId="{39A69FD0-D2F8-4D46-A014-ACE833A95F25}"/>
    <dgm:cxn modelId="{92929FBF-29FE-4C09-8B92-1CD50FCE9C9A}" srcId="{50FDBA4E-2BFD-441A-87DD-F06016357749}" destId="{F19EB3B8-3CA0-4B83-8CD4-6E782757E6D3}" srcOrd="0" destOrd="0" parTransId="{53D5D052-0610-4C86-8F14-7E133AFE8D24}" sibTransId="{86CC49E2-CB53-4E1E-A20F-909F196E33EB}"/>
    <dgm:cxn modelId="{9FD5F1CB-3711-420B-AFD9-695A9592A1C7}" type="presOf" srcId="{01F56105-1C68-475E-A9D9-693AC8A8025F}" destId="{02B418B8-2FCB-4337-8A5F-3406E95380E5}" srcOrd="0" destOrd="0" presId="urn:microsoft.com/office/officeart/2005/8/layout/default"/>
    <dgm:cxn modelId="{6A614CCD-8549-47DC-AA05-D132FB76AA4D}" srcId="{50FDBA4E-2BFD-441A-87DD-F06016357749}" destId="{01F56105-1C68-475E-A9D9-693AC8A8025F}" srcOrd="2" destOrd="0" parTransId="{BF924782-6937-443F-BB5F-0EC61A7780B1}" sibTransId="{F0EACDBA-9095-4CB5-976E-3FDCD631AF57}"/>
    <dgm:cxn modelId="{583038DD-DE37-474E-9B30-439EF2179B61}" type="presParOf" srcId="{24BA1FA6-A2FD-42DB-AF81-04370FB120FB}" destId="{A34A99C6-68F9-4957-B7F8-DB720F776CED}" srcOrd="0" destOrd="0" presId="urn:microsoft.com/office/officeart/2005/8/layout/default"/>
    <dgm:cxn modelId="{878EF20B-3296-44F2-83A7-A225581B4CD8}" type="presParOf" srcId="{24BA1FA6-A2FD-42DB-AF81-04370FB120FB}" destId="{6281E2B9-CEF0-457D-A3CC-861B39080FF4}" srcOrd="1" destOrd="0" presId="urn:microsoft.com/office/officeart/2005/8/layout/default"/>
    <dgm:cxn modelId="{2B184856-7AD5-4F3E-BD7A-70E8266C0B39}" type="presParOf" srcId="{24BA1FA6-A2FD-42DB-AF81-04370FB120FB}" destId="{16C1A31F-4E96-44BE-B623-BCBDAB57B755}" srcOrd="2" destOrd="0" presId="urn:microsoft.com/office/officeart/2005/8/layout/default"/>
    <dgm:cxn modelId="{EC0E1BD6-04CA-4DDC-8580-04BAEA14C27A}" type="presParOf" srcId="{24BA1FA6-A2FD-42DB-AF81-04370FB120FB}" destId="{6E4C00BD-ABC9-4B1E-A958-81EE464F2BCE}" srcOrd="3" destOrd="0" presId="urn:microsoft.com/office/officeart/2005/8/layout/default"/>
    <dgm:cxn modelId="{DB3100D4-61D1-4A2E-B51C-0495D58432EF}" type="presParOf" srcId="{24BA1FA6-A2FD-42DB-AF81-04370FB120FB}" destId="{02B418B8-2FCB-4337-8A5F-3406E95380E5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3FE21E-2978-444A-BD65-7B85FD77FEA4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l-GR"/>
        </a:p>
      </dgm:t>
    </dgm:pt>
    <dgm:pt modelId="{995E3343-B1B1-4E6A-AC13-597951E7FC51}">
      <dgm:prSet phldrT="[Κείμενο]"/>
      <dgm:spPr/>
      <dgm:t>
        <a:bodyPr/>
        <a:lstStyle/>
        <a:p>
          <a:r>
            <a:rPr lang="en-US" dirty="0"/>
            <a:t>146-149 </a:t>
          </a:r>
          <a:r>
            <a:rPr lang="en-US" dirty="0" err="1"/>
            <a:t>mEq</a:t>
          </a:r>
          <a:r>
            <a:rPr lang="en-US" dirty="0"/>
            <a:t>/ L</a:t>
          </a:r>
          <a:endParaRPr lang="el-GR" dirty="0"/>
        </a:p>
      </dgm:t>
    </dgm:pt>
    <dgm:pt modelId="{D4E00CFE-315C-42CE-8AB3-34A4C79AA9CE}" type="parTrans" cxnId="{98CF6B86-8545-4014-AE85-5FDE297DFB20}">
      <dgm:prSet/>
      <dgm:spPr/>
      <dgm:t>
        <a:bodyPr/>
        <a:lstStyle/>
        <a:p>
          <a:endParaRPr lang="el-GR"/>
        </a:p>
      </dgm:t>
    </dgm:pt>
    <dgm:pt modelId="{74F8E9FD-F53D-4639-84B1-66023BB58122}" type="sibTrans" cxnId="{98CF6B86-8545-4014-AE85-5FDE297DFB20}">
      <dgm:prSet/>
      <dgm:spPr/>
      <dgm:t>
        <a:bodyPr/>
        <a:lstStyle/>
        <a:p>
          <a:endParaRPr lang="el-GR"/>
        </a:p>
      </dgm:t>
    </dgm:pt>
    <dgm:pt modelId="{D56D107A-2D22-4680-8E37-4FA463840B65}">
      <dgm:prSet phldrT="[Κείμενο]"/>
      <dgm:spPr/>
      <dgm:t>
        <a:bodyPr/>
        <a:lstStyle/>
        <a:p>
          <a:r>
            <a:rPr lang="en-US" dirty="0"/>
            <a:t>MODERATE HYPERNATREMIA</a:t>
          </a:r>
          <a:endParaRPr lang="el-GR" dirty="0"/>
        </a:p>
      </dgm:t>
    </dgm:pt>
    <dgm:pt modelId="{AD8541A2-CA99-4BEE-9850-A00A43C94F4F}" type="parTrans" cxnId="{256C56D0-5F07-4B75-A887-7612A6B66CB4}">
      <dgm:prSet/>
      <dgm:spPr/>
      <dgm:t>
        <a:bodyPr/>
        <a:lstStyle/>
        <a:p>
          <a:endParaRPr lang="el-GR"/>
        </a:p>
      </dgm:t>
    </dgm:pt>
    <dgm:pt modelId="{B3699C5B-5B77-44B0-8852-AB81E85B4493}" type="sibTrans" cxnId="{256C56D0-5F07-4B75-A887-7612A6B66CB4}">
      <dgm:prSet/>
      <dgm:spPr/>
      <dgm:t>
        <a:bodyPr/>
        <a:lstStyle/>
        <a:p>
          <a:endParaRPr lang="el-GR"/>
        </a:p>
      </dgm:t>
    </dgm:pt>
    <dgm:pt modelId="{DBF38125-001C-41FF-9678-8E0764C67766}">
      <dgm:prSet phldrT="[Κείμενο]"/>
      <dgm:spPr/>
      <dgm:t>
        <a:bodyPr/>
        <a:lstStyle/>
        <a:p>
          <a:r>
            <a:rPr lang="en-US" dirty="0"/>
            <a:t>150-169 </a:t>
          </a:r>
          <a:r>
            <a:rPr lang="en-US" dirty="0" err="1"/>
            <a:t>mEq</a:t>
          </a:r>
          <a:r>
            <a:rPr lang="en-US" dirty="0"/>
            <a:t>/L</a:t>
          </a:r>
          <a:endParaRPr lang="el-GR" dirty="0"/>
        </a:p>
      </dgm:t>
    </dgm:pt>
    <dgm:pt modelId="{928EA481-C9AB-4510-BF1E-D302B33562EB}" type="parTrans" cxnId="{2D47CE83-45DC-407F-890E-888C04242207}">
      <dgm:prSet/>
      <dgm:spPr/>
      <dgm:t>
        <a:bodyPr/>
        <a:lstStyle/>
        <a:p>
          <a:endParaRPr lang="el-GR"/>
        </a:p>
      </dgm:t>
    </dgm:pt>
    <dgm:pt modelId="{C0BFEF37-E80A-42D0-B067-00C6203005AA}" type="sibTrans" cxnId="{2D47CE83-45DC-407F-890E-888C04242207}">
      <dgm:prSet/>
      <dgm:spPr/>
      <dgm:t>
        <a:bodyPr/>
        <a:lstStyle/>
        <a:p>
          <a:endParaRPr lang="el-GR"/>
        </a:p>
      </dgm:t>
    </dgm:pt>
    <dgm:pt modelId="{B0B7B77B-111B-464E-8EAA-AAC38952C09F}">
      <dgm:prSet phldrT="[Κείμενο]"/>
      <dgm:spPr/>
      <dgm:t>
        <a:bodyPr/>
        <a:lstStyle/>
        <a:p>
          <a:r>
            <a:rPr lang="en-US" dirty="0"/>
            <a:t>SEVERE HYPERNATREMIA</a:t>
          </a:r>
          <a:endParaRPr lang="el-GR" dirty="0"/>
        </a:p>
      </dgm:t>
    </dgm:pt>
    <dgm:pt modelId="{17B0ED4D-0C7A-448E-81FE-BB5E79B3A2D6}" type="parTrans" cxnId="{9A47C7F1-FCB7-4115-B841-D6F0223BD1AE}">
      <dgm:prSet/>
      <dgm:spPr/>
      <dgm:t>
        <a:bodyPr/>
        <a:lstStyle/>
        <a:p>
          <a:endParaRPr lang="el-GR"/>
        </a:p>
      </dgm:t>
    </dgm:pt>
    <dgm:pt modelId="{225ED007-5B7C-4F90-8C46-DB8049B591AF}" type="sibTrans" cxnId="{9A47C7F1-FCB7-4115-B841-D6F0223BD1AE}">
      <dgm:prSet/>
      <dgm:spPr/>
      <dgm:t>
        <a:bodyPr/>
        <a:lstStyle/>
        <a:p>
          <a:endParaRPr lang="el-GR"/>
        </a:p>
      </dgm:t>
    </dgm:pt>
    <dgm:pt modelId="{DF47A7AE-5AFD-4DC8-A6E0-A4FF895D66F4}">
      <dgm:prSet/>
      <dgm:spPr/>
      <dgm:t>
        <a:bodyPr/>
        <a:lstStyle/>
        <a:p>
          <a:r>
            <a:rPr lang="en-US" dirty="0"/>
            <a:t>≥ 170 </a:t>
          </a:r>
          <a:r>
            <a:rPr lang="en-US" dirty="0" err="1"/>
            <a:t>mEq</a:t>
          </a:r>
          <a:r>
            <a:rPr lang="en-US" dirty="0"/>
            <a:t>/L </a:t>
          </a:r>
          <a:endParaRPr lang="el-GR" dirty="0"/>
        </a:p>
      </dgm:t>
    </dgm:pt>
    <dgm:pt modelId="{39E1AED8-211E-46FD-B921-E35C28636133}" type="parTrans" cxnId="{F87B1D47-A9F7-4DC9-8B47-4CD7905942D3}">
      <dgm:prSet/>
      <dgm:spPr/>
      <dgm:t>
        <a:bodyPr/>
        <a:lstStyle/>
        <a:p>
          <a:endParaRPr lang="el-GR"/>
        </a:p>
      </dgm:t>
    </dgm:pt>
    <dgm:pt modelId="{541973FA-8428-4E1E-A19A-EB2BEE29594D}" type="sibTrans" cxnId="{F87B1D47-A9F7-4DC9-8B47-4CD7905942D3}">
      <dgm:prSet/>
      <dgm:spPr/>
      <dgm:t>
        <a:bodyPr/>
        <a:lstStyle/>
        <a:p>
          <a:endParaRPr lang="el-GR"/>
        </a:p>
      </dgm:t>
    </dgm:pt>
    <dgm:pt modelId="{C289396C-B284-4A54-B60A-01E55A81ACBD}">
      <dgm:prSet/>
      <dgm:spPr/>
      <dgm:t>
        <a:bodyPr/>
        <a:lstStyle/>
        <a:p>
          <a:endParaRPr lang="el-GR" dirty="0"/>
        </a:p>
      </dgm:t>
    </dgm:pt>
    <dgm:pt modelId="{E651B7A0-8503-40C3-ADEE-F01FA75E3409}" type="parTrans" cxnId="{B1BBFF84-8B4F-47E9-AA04-44B656DBEB49}">
      <dgm:prSet/>
      <dgm:spPr/>
      <dgm:t>
        <a:bodyPr/>
        <a:lstStyle/>
        <a:p>
          <a:endParaRPr lang="el-GR"/>
        </a:p>
      </dgm:t>
    </dgm:pt>
    <dgm:pt modelId="{829F6E8B-592A-495E-85F4-59C11F1090BE}" type="sibTrans" cxnId="{B1BBFF84-8B4F-47E9-AA04-44B656DBEB49}">
      <dgm:prSet/>
      <dgm:spPr/>
      <dgm:t>
        <a:bodyPr/>
        <a:lstStyle/>
        <a:p>
          <a:endParaRPr lang="el-GR"/>
        </a:p>
      </dgm:t>
    </dgm:pt>
    <dgm:pt modelId="{29C79D66-3EEE-44E2-87A4-214C6A665574}">
      <dgm:prSet phldrT="[Κείμενο]"/>
      <dgm:spPr/>
      <dgm:t>
        <a:bodyPr/>
        <a:lstStyle/>
        <a:p>
          <a:r>
            <a:rPr lang="en-US" dirty="0"/>
            <a:t>MILD HYPERNATREMIA</a:t>
          </a:r>
          <a:endParaRPr lang="el-GR" dirty="0"/>
        </a:p>
      </dgm:t>
    </dgm:pt>
    <dgm:pt modelId="{C6DA3FEC-25F3-43DD-B32B-BCE5D8B07625}" type="sibTrans" cxnId="{730F3A28-5E09-46BD-861A-DEAE46306FD6}">
      <dgm:prSet/>
      <dgm:spPr/>
      <dgm:t>
        <a:bodyPr/>
        <a:lstStyle/>
        <a:p>
          <a:endParaRPr lang="el-GR"/>
        </a:p>
      </dgm:t>
    </dgm:pt>
    <dgm:pt modelId="{2EDE3187-F795-4C89-95B6-06FCA7E10CFA}" type="parTrans" cxnId="{730F3A28-5E09-46BD-861A-DEAE46306FD6}">
      <dgm:prSet/>
      <dgm:spPr/>
      <dgm:t>
        <a:bodyPr/>
        <a:lstStyle/>
        <a:p>
          <a:endParaRPr lang="el-GR"/>
        </a:p>
      </dgm:t>
    </dgm:pt>
    <dgm:pt modelId="{0DB76C64-8C25-48C5-88A7-2F0683BE5FEB}">
      <dgm:prSet phldrT="[Κείμενο]"/>
      <dgm:spPr/>
      <dgm:t>
        <a:bodyPr/>
        <a:lstStyle/>
        <a:p>
          <a:endParaRPr lang="el-GR" dirty="0"/>
        </a:p>
      </dgm:t>
    </dgm:pt>
    <dgm:pt modelId="{281DC617-61E7-4EE8-B2CE-412F91AC70AC}" type="parTrans" cxnId="{3A2827F1-979A-429A-9316-BE57E691EA8A}">
      <dgm:prSet/>
      <dgm:spPr/>
      <dgm:t>
        <a:bodyPr/>
        <a:lstStyle/>
        <a:p>
          <a:endParaRPr lang="el-GR"/>
        </a:p>
      </dgm:t>
    </dgm:pt>
    <dgm:pt modelId="{AA676185-9A9D-46B7-BE17-35EB791F4746}" type="sibTrans" cxnId="{3A2827F1-979A-429A-9316-BE57E691EA8A}">
      <dgm:prSet/>
      <dgm:spPr/>
      <dgm:t>
        <a:bodyPr/>
        <a:lstStyle/>
        <a:p>
          <a:endParaRPr lang="el-GR"/>
        </a:p>
      </dgm:t>
    </dgm:pt>
    <dgm:pt modelId="{0A1A397A-68E3-4D21-AD14-DACC63D6A0DB}" type="pres">
      <dgm:prSet presAssocID="{C93FE21E-2978-444A-BD65-7B85FD77FEA4}" presName="linear" presStyleCnt="0">
        <dgm:presLayoutVars>
          <dgm:dir/>
          <dgm:animLvl val="lvl"/>
          <dgm:resizeHandles val="exact"/>
        </dgm:presLayoutVars>
      </dgm:prSet>
      <dgm:spPr/>
    </dgm:pt>
    <dgm:pt modelId="{911C84AC-6458-4519-A902-8201D5E1A84F}" type="pres">
      <dgm:prSet presAssocID="{29C79D66-3EEE-44E2-87A4-214C6A665574}" presName="parentLin" presStyleCnt="0"/>
      <dgm:spPr/>
    </dgm:pt>
    <dgm:pt modelId="{6D096D2A-DF8E-4742-80CF-CF53C6D03A27}" type="pres">
      <dgm:prSet presAssocID="{29C79D66-3EEE-44E2-87A4-214C6A665574}" presName="parentLeftMargin" presStyleLbl="node1" presStyleIdx="0" presStyleCnt="3"/>
      <dgm:spPr/>
    </dgm:pt>
    <dgm:pt modelId="{D4D8DCF3-D76B-40E0-AE60-C8DFA933C61E}" type="pres">
      <dgm:prSet presAssocID="{29C79D66-3EEE-44E2-87A4-214C6A665574}" presName="parentText" presStyleLbl="node1" presStyleIdx="0" presStyleCnt="3" custScaleY="41686" custLinFactNeighborX="-61410" custLinFactNeighborY="-45717">
        <dgm:presLayoutVars>
          <dgm:chMax val="0"/>
          <dgm:bulletEnabled val="1"/>
        </dgm:presLayoutVars>
      </dgm:prSet>
      <dgm:spPr/>
    </dgm:pt>
    <dgm:pt modelId="{1AAEB38E-C5D9-4BF3-AD30-925FCCDF095A}" type="pres">
      <dgm:prSet presAssocID="{29C79D66-3EEE-44E2-87A4-214C6A665574}" presName="negativeSpace" presStyleCnt="0"/>
      <dgm:spPr/>
    </dgm:pt>
    <dgm:pt modelId="{404DDCAB-89BE-4FDA-9390-0A61880D1193}" type="pres">
      <dgm:prSet presAssocID="{29C79D66-3EEE-44E2-87A4-214C6A665574}" presName="childText" presStyleLbl="conFgAcc1" presStyleIdx="0" presStyleCnt="3" custScaleY="61432">
        <dgm:presLayoutVars>
          <dgm:bulletEnabled val="1"/>
        </dgm:presLayoutVars>
      </dgm:prSet>
      <dgm:spPr/>
    </dgm:pt>
    <dgm:pt modelId="{E952DA97-6153-4899-9BC7-ABB03A8C73C7}" type="pres">
      <dgm:prSet presAssocID="{C6DA3FEC-25F3-43DD-B32B-BCE5D8B07625}" presName="spaceBetweenRectangles" presStyleCnt="0"/>
      <dgm:spPr/>
    </dgm:pt>
    <dgm:pt modelId="{75ED8A4B-9AC8-4377-8508-5044DFBE01D0}" type="pres">
      <dgm:prSet presAssocID="{D56D107A-2D22-4680-8E37-4FA463840B65}" presName="parentLin" presStyleCnt="0"/>
      <dgm:spPr/>
    </dgm:pt>
    <dgm:pt modelId="{4D7EEE49-AB00-4EA2-8F15-2DC4CB99C985}" type="pres">
      <dgm:prSet presAssocID="{D56D107A-2D22-4680-8E37-4FA463840B65}" presName="parentLeftMargin" presStyleLbl="node1" presStyleIdx="0" presStyleCnt="3"/>
      <dgm:spPr/>
    </dgm:pt>
    <dgm:pt modelId="{90F92AD5-4417-4BD8-9E37-5B01611A781B}" type="pres">
      <dgm:prSet presAssocID="{D56D107A-2D22-4680-8E37-4FA463840B65}" presName="parentText" presStyleLbl="node1" presStyleIdx="1" presStyleCnt="3" custScaleY="41582" custLinFactNeighborX="-48276" custLinFactNeighborY="-14223">
        <dgm:presLayoutVars>
          <dgm:chMax val="0"/>
          <dgm:bulletEnabled val="1"/>
        </dgm:presLayoutVars>
      </dgm:prSet>
      <dgm:spPr/>
    </dgm:pt>
    <dgm:pt modelId="{E0972A38-32B4-4A45-B564-26D811C6769B}" type="pres">
      <dgm:prSet presAssocID="{D56D107A-2D22-4680-8E37-4FA463840B65}" presName="negativeSpace" presStyleCnt="0"/>
      <dgm:spPr/>
    </dgm:pt>
    <dgm:pt modelId="{89D0F65D-4322-4832-A3F2-BD6D5101A2B4}" type="pres">
      <dgm:prSet presAssocID="{D56D107A-2D22-4680-8E37-4FA463840B65}" presName="childText" presStyleLbl="conFgAcc1" presStyleIdx="1" presStyleCnt="3" custScaleX="100000" custScaleY="66833">
        <dgm:presLayoutVars>
          <dgm:bulletEnabled val="1"/>
        </dgm:presLayoutVars>
      </dgm:prSet>
      <dgm:spPr/>
    </dgm:pt>
    <dgm:pt modelId="{4ED0417E-E07E-4465-A70D-0FA12B08AB8B}" type="pres">
      <dgm:prSet presAssocID="{B3699C5B-5B77-44B0-8852-AB81E85B4493}" presName="spaceBetweenRectangles" presStyleCnt="0"/>
      <dgm:spPr/>
    </dgm:pt>
    <dgm:pt modelId="{3EF48C9E-9A4F-40F2-A643-3E5BD1EDB342}" type="pres">
      <dgm:prSet presAssocID="{B0B7B77B-111B-464E-8EAA-AAC38952C09F}" presName="parentLin" presStyleCnt="0"/>
      <dgm:spPr/>
    </dgm:pt>
    <dgm:pt modelId="{7729E0DF-3FAA-480C-8641-38519AFA18F2}" type="pres">
      <dgm:prSet presAssocID="{B0B7B77B-111B-464E-8EAA-AAC38952C09F}" presName="parentLeftMargin" presStyleLbl="node1" presStyleIdx="1" presStyleCnt="3"/>
      <dgm:spPr/>
    </dgm:pt>
    <dgm:pt modelId="{531E13D8-E037-4F31-A19A-97225BC21BE6}" type="pres">
      <dgm:prSet presAssocID="{B0B7B77B-111B-464E-8EAA-AAC38952C09F}" presName="parentText" presStyleLbl="node1" presStyleIdx="2" presStyleCnt="3" custScaleY="34332" custLinFactNeighborX="-50689" custLinFactNeighborY="-3161">
        <dgm:presLayoutVars>
          <dgm:chMax val="0"/>
          <dgm:bulletEnabled val="1"/>
        </dgm:presLayoutVars>
      </dgm:prSet>
      <dgm:spPr/>
    </dgm:pt>
    <dgm:pt modelId="{FF2A75B5-1662-4E40-9AFD-B28D8B136710}" type="pres">
      <dgm:prSet presAssocID="{B0B7B77B-111B-464E-8EAA-AAC38952C09F}" presName="negativeSpace" presStyleCnt="0"/>
      <dgm:spPr/>
    </dgm:pt>
    <dgm:pt modelId="{28B4E44C-9425-44C2-9F2D-4CC8500903D8}" type="pres">
      <dgm:prSet presAssocID="{B0B7B77B-111B-464E-8EAA-AAC38952C09F}" presName="childText" presStyleLbl="conFgAcc1" presStyleIdx="2" presStyleCnt="3" custScaleX="100000" custScaleY="49435">
        <dgm:presLayoutVars>
          <dgm:bulletEnabled val="1"/>
        </dgm:presLayoutVars>
      </dgm:prSet>
      <dgm:spPr/>
    </dgm:pt>
  </dgm:ptLst>
  <dgm:cxnLst>
    <dgm:cxn modelId="{BDB56C18-0C38-4233-8637-ED2A84EF978A}" type="presOf" srcId="{D56D107A-2D22-4680-8E37-4FA463840B65}" destId="{90F92AD5-4417-4BD8-9E37-5B01611A781B}" srcOrd="1" destOrd="0" presId="urn:microsoft.com/office/officeart/2005/8/layout/list1"/>
    <dgm:cxn modelId="{3B25F218-DD61-42F3-A505-475C3251AA65}" type="presOf" srcId="{995E3343-B1B1-4E6A-AC13-597951E7FC51}" destId="{404DDCAB-89BE-4FDA-9390-0A61880D1193}" srcOrd="0" destOrd="0" presId="urn:microsoft.com/office/officeart/2005/8/layout/list1"/>
    <dgm:cxn modelId="{6737F121-41AD-42CC-9788-CFB8E3A098C7}" type="presOf" srcId="{C93FE21E-2978-444A-BD65-7B85FD77FEA4}" destId="{0A1A397A-68E3-4D21-AD14-DACC63D6A0DB}" srcOrd="0" destOrd="0" presId="urn:microsoft.com/office/officeart/2005/8/layout/list1"/>
    <dgm:cxn modelId="{730F3A28-5E09-46BD-861A-DEAE46306FD6}" srcId="{C93FE21E-2978-444A-BD65-7B85FD77FEA4}" destId="{29C79D66-3EEE-44E2-87A4-214C6A665574}" srcOrd="0" destOrd="0" parTransId="{2EDE3187-F795-4C89-95B6-06FCA7E10CFA}" sibTransId="{C6DA3FEC-25F3-43DD-B32B-BCE5D8B07625}"/>
    <dgm:cxn modelId="{F382A735-8028-47C0-BA3D-962A10CFDD79}" type="presOf" srcId="{DF47A7AE-5AFD-4DC8-A6E0-A4FF895D66F4}" destId="{28B4E44C-9425-44C2-9F2D-4CC8500903D8}" srcOrd="0" destOrd="1" presId="urn:microsoft.com/office/officeart/2005/8/layout/list1"/>
    <dgm:cxn modelId="{F87B1D47-A9F7-4DC9-8B47-4CD7905942D3}" srcId="{B0B7B77B-111B-464E-8EAA-AAC38952C09F}" destId="{DF47A7AE-5AFD-4DC8-A6E0-A4FF895D66F4}" srcOrd="1" destOrd="0" parTransId="{39E1AED8-211E-46FD-B921-E35C28636133}" sibTransId="{541973FA-8428-4E1E-A19A-EB2BEE29594D}"/>
    <dgm:cxn modelId="{70B0A86C-5611-42E3-A588-34E342141CCE}" type="presOf" srcId="{D56D107A-2D22-4680-8E37-4FA463840B65}" destId="{4D7EEE49-AB00-4EA2-8F15-2DC4CB99C985}" srcOrd="0" destOrd="0" presId="urn:microsoft.com/office/officeart/2005/8/layout/list1"/>
    <dgm:cxn modelId="{2D47CE83-45DC-407F-890E-888C04242207}" srcId="{D56D107A-2D22-4680-8E37-4FA463840B65}" destId="{DBF38125-001C-41FF-9678-8E0764C67766}" srcOrd="1" destOrd="0" parTransId="{928EA481-C9AB-4510-BF1E-D302B33562EB}" sibTransId="{C0BFEF37-E80A-42D0-B067-00C6203005AA}"/>
    <dgm:cxn modelId="{B1BBFF84-8B4F-47E9-AA04-44B656DBEB49}" srcId="{B0B7B77B-111B-464E-8EAA-AAC38952C09F}" destId="{C289396C-B284-4A54-B60A-01E55A81ACBD}" srcOrd="0" destOrd="0" parTransId="{E651B7A0-8503-40C3-ADEE-F01FA75E3409}" sibTransId="{829F6E8B-592A-495E-85F4-59C11F1090BE}"/>
    <dgm:cxn modelId="{98CF6B86-8545-4014-AE85-5FDE297DFB20}" srcId="{29C79D66-3EEE-44E2-87A4-214C6A665574}" destId="{995E3343-B1B1-4E6A-AC13-597951E7FC51}" srcOrd="0" destOrd="0" parTransId="{D4E00CFE-315C-42CE-8AB3-34A4C79AA9CE}" sibTransId="{74F8E9FD-F53D-4639-84B1-66023BB58122}"/>
    <dgm:cxn modelId="{54A5898A-6CCA-4447-BBC5-05E0937C3225}" type="presOf" srcId="{C289396C-B284-4A54-B60A-01E55A81ACBD}" destId="{28B4E44C-9425-44C2-9F2D-4CC8500903D8}" srcOrd="0" destOrd="0" presId="urn:microsoft.com/office/officeart/2005/8/layout/list1"/>
    <dgm:cxn modelId="{C53D248D-8012-4B18-9FEA-3506C7C49CBC}" type="presOf" srcId="{29C79D66-3EEE-44E2-87A4-214C6A665574}" destId="{6D096D2A-DF8E-4742-80CF-CF53C6D03A27}" srcOrd="0" destOrd="0" presId="urn:microsoft.com/office/officeart/2005/8/layout/list1"/>
    <dgm:cxn modelId="{FAA6E48F-CDA8-4ADB-98E1-E6A398B6EC06}" type="presOf" srcId="{B0B7B77B-111B-464E-8EAA-AAC38952C09F}" destId="{531E13D8-E037-4F31-A19A-97225BC21BE6}" srcOrd="1" destOrd="0" presId="urn:microsoft.com/office/officeart/2005/8/layout/list1"/>
    <dgm:cxn modelId="{256C56D0-5F07-4B75-A887-7612A6B66CB4}" srcId="{C93FE21E-2978-444A-BD65-7B85FD77FEA4}" destId="{D56D107A-2D22-4680-8E37-4FA463840B65}" srcOrd="1" destOrd="0" parTransId="{AD8541A2-CA99-4BEE-9850-A00A43C94F4F}" sibTransId="{B3699C5B-5B77-44B0-8852-AB81E85B4493}"/>
    <dgm:cxn modelId="{496221DE-49A1-4460-B5C9-75D991EFE6B3}" type="presOf" srcId="{29C79D66-3EEE-44E2-87A4-214C6A665574}" destId="{D4D8DCF3-D76B-40E0-AE60-C8DFA933C61E}" srcOrd="1" destOrd="0" presId="urn:microsoft.com/office/officeart/2005/8/layout/list1"/>
    <dgm:cxn modelId="{3A2827F1-979A-429A-9316-BE57E691EA8A}" srcId="{D56D107A-2D22-4680-8E37-4FA463840B65}" destId="{0DB76C64-8C25-48C5-88A7-2F0683BE5FEB}" srcOrd="0" destOrd="0" parTransId="{281DC617-61E7-4EE8-B2CE-412F91AC70AC}" sibTransId="{AA676185-9A9D-46B7-BE17-35EB791F4746}"/>
    <dgm:cxn modelId="{61B09FF1-6209-4DFF-AE43-7D9EBD0164F2}" type="presOf" srcId="{0DB76C64-8C25-48C5-88A7-2F0683BE5FEB}" destId="{89D0F65D-4322-4832-A3F2-BD6D5101A2B4}" srcOrd="0" destOrd="0" presId="urn:microsoft.com/office/officeart/2005/8/layout/list1"/>
    <dgm:cxn modelId="{9A47C7F1-FCB7-4115-B841-D6F0223BD1AE}" srcId="{C93FE21E-2978-444A-BD65-7B85FD77FEA4}" destId="{B0B7B77B-111B-464E-8EAA-AAC38952C09F}" srcOrd="2" destOrd="0" parTransId="{17B0ED4D-0C7A-448E-81FE-BB5E79B3A2D6}" sibTransId="{225ED007-5B7C-4F90-8C46-DB8049B591AF}"/>
    <dgm:cxn modelId="{BE2F7BF3-27B5-4E03-A0CC-34C580BA0BAA}" type="presOf" srcId="{B0B7B77B-111B-464E-8EAA-AAC38952C09F}" destId="{7729E0DF-3FAA-480C-8641-38519AFA18F2}" srcOrd="0" destOrd="0" presId="urn:microsoft.com/office/officeart/2005/8/layout/list1"/>
    <dgm:cxn modelId="{AC90F0F8-08D9-42F5-B401-F09C6ED9DDB3}" type="presOf" srcId="{DBF38125-001C-41FF-9678-8E0764C67766}" destId="{89D0F65D-4322-4832-A3F2-BD6D5101A2B4}" srcOrd="0" destOrd="1" presId="urn:microsoft.com/office/officeart/2005/8/layout/list1"/>
    <dgm:cxn modelId="{EBB26B0B-CAD1-4150-ACCB-CBE57E51403D}" type="presParOf" srcId="{0A1A397A-68E3-4D21-AD14-DACC63D6A0DB}" destId="{911C84AC-6458-4519-A902-8201D5E1A84F}" srcOrd="0" destOrd="0" presId="urn:microsoft.com/office/officeart/2005/8/layout/list1"/>
    <dgm:cxn modelId="{D30D1E87-31FF-4D25-9488-E4EEC86704A8}" type="presParOf" srcId="{911C84AC-6458-4519-A902-8201D5E1A84F}" destId="{6D096D2A-DF8E-4742-80CF-CF53C6D03A27}" srcOrd="0" destOrd="0" presId="urn:microsoft.com/office/officeart/2005/8/layout/list1"/>
    <dgm:cxn modelId="{A8E1F793-48C7-4555-9576-84CA1ECFDFF2}" type="presParOf" srcId="{911C84AC-6458-4519-A902-8201D5E1A84F}" destId="{D4D8DCF3-D76B-40E0-AE60-C8DFA933C61E}" srcOrd="1" destOrd="0" presId="urn:microsoft.com/office/officeart/2005/8/layout/list1"/>
    <dgm:cxn modelId="{332FD901-8479-420E-BEDD-7FAF5815AF36}" type="presParOf" srcId="{0A1A397A-68E3-4D21-AD14-DACC63D6A0DB}" destId="{1AAEB38E-C5D9-4BF3-AD30-925FCCDF095A}" srcOrd="1" destOrd="0" presId="urn:microsoft.com/office/officeart/2005/8/layout/list1"/>
    <dgm:cxn modelId="{CAD86557-1EFD-457F-B247-41AE51050736}" type="presParOf" srcId="{0A1A397A-68E3-4D21-AD14-DACC63D6A0DB}" destId="{404DDCAB-89BE-4FDA-9390-0A61880D1193}" srcOrd="2" destOrd="0" presId="urn:microsoft.com/office/officeart/2005/8/layout/list1"/>
    <dgm:cxn modelId="{76B7D94B-6E01-4768-AF16-8E6E1F3296C9}" type="presParOf" srcId="{0A1A397A-68E3-4D21-AD14-DACC63D6A0DB}" destId="{E952DA97-6153-4899-9BC7-ABB03A8C73C7}" srcOrd="3" destOrd="0" presId="urn:microsoft.com/office/officeart/2005/8/layout/list1"/>
    <dgm:cxn modelId="{542CDCC1-6584-46EA-9A8D-D1A2D9911613}" type="presParOf" srcId="{0A1A397A-68E3-4D21-AD14-DACC63D6A0DB}" destId="{75ED8A4B-9AC8-4377-8508-5044DFBE01D0}" srcOrd="4" destOrd="0" presId="urn:microsoft.com/office/officeart/2005/8/layout/list1"/>
    <dgm:cxn modelId="{54A9874B-877D-4F1A-9156-15D34A247EAC}" type="presParOf" srcId="{75ED8A4B-9AC8-4377-8508-5044DFBE01D0}" destId="{4D7EEE49-AB00-4EA2-8F15-2DC4CB99C985}" srcOrd="0" destOrd="0" presId="urn:microsoft.com/office/officeart/2005/8/layout/list1"/>
    <dgm:cxn modelId="{285620E4-CDAC-43D6-BCB2-4D631537A5C1}" type="presParOf" srcId="{75ED8A4B-9AC8-4377-8508-5044DFBE01D0}" destId="{90F92AD5-4417-4BD8-9E37-5B01611A781B}" srcOrd="1" destOrd="0" presId="urn:microsoft.com/office/officeart/2005/8/layout/list1"/>
    <dgm:cxn modelId="{04FAD8C1-74BB-4C2C-AED5-B4CEAD92C4AB}" type="presParOf" srcId="{0A1A397A-68E3-4D21-AD14-DACC63D6A0DB}" destId="{E0972A38-32B4-4A45-B564-26D811C6769B}" srcOrd="5" destOrd="0" presId="urn:microsoft.com/office/officeart/2005/8/layout/list1"/>
    <dgm:cxn modelId="{02F72021-462B-4397-9F33-AFFBB9CAF182}" type="presParOf" srcId="{0A1A397A-68E3-4D21-AD14-DACC63D6A0DB}" destId="{89D0F65D-4322-4832-A3F2-BD6D5101A2B4}" srcOrd="6" destOrd="0" presId="urn:microsoft.com/office/officeart/2005/8/layout/list1"/>
    <dgm:cxn modelId="{99590F0F-7B00-4519-9D1A-5DDBBCFD3349}" type="presParOf" srcId="{0A1A397A-68E3-4D21-AD14-DACC63D6A0DB}" destId="{4ED0417E-E07E-4465-A70D-0FA12B08AB8B}" srcOrd="7" destOrd="0" presId="urn:microsoft.com/office/officeart/2005/8/layout/list1"/>
    <dgm:cxn modelId="{9BA47A9A-CA4F-4D5B-B21F-1B55A8004842}" type="presParOf" srcId="{0A1A397A-68E3-4D21-AD14-DACC63D6A0DB}" destId="{3EF48C9E-9A4F-40F2-A643-3E5BD1EDB342}" srcOrd="8" destOrd="0" presId="urn:microsoft.com/office/officeart/2005/8/layout/list1"/>
    <dgm:cxn modelId="{6EE67A9A-D48F-4A25-BD8D-53126CFD1628}" type="presParOf" srcId="{3EF48C9E-9A4F-40F2-A643-3E5BD1EDB342}" destId="{7729E0DF-3FAA-480C-8641-38519AFA18F2}" srcOrd="0" destOrd="0" presId="urn:microsoft.com/office/officeart/2005/8/layout/list1"/>
    <dgm:cxn modelId="{DBFAEB01-1E19-44EC-A5C7-1A51E4EE3977}" type="presParOf" srcId="{3EF48C9E-9A4F-40F2-A643-3E5BD1EDB342}" destId="{531E13D8-E037-4F31-A19A-97225BC21BE6}" srcOrd="1" destOrd="0" presId="urn:microsoft.com/office/officeart/2005/8/layout/list1"/>
    <dgm:cxn modelId="{92EAD0B3-C052-4CDB-A148-11044B84BAB9}" type="presParOf" srcId="{0A1A397A-68E3-4D21-AD14-DACC63D6A0DB}" destId="{FF2A75B5-1662-4E40-9AFD-B28D8B136710}" srcOrd="9" destOrd="0" presId="urn:microsoft.com/office/officeart/2005/8/layout/list1"/>
    <dgm:cxn modelId="{8FAFA79F-C14D-4CD5-BE6E-522F70C5F755}" type="presParOf" srcId="{0A1A397A-68E3-4D21-AD14-DACC63D6A0DB}" destId="{28B4E44C-9425-44C2-9F2D-4CC8500903D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4A99C6-68F9-4957-B7F8-DB720F776CED}">
      <dsp:nvSpPr>
        <dsp:cNvPr id="0" name=""/>
        <dsp:cNvSpPr/>
      </dsp:nvSpPr>
      <dsp:spPr>
        <a:xfrm>
          <a:off x="0" y="769472"/>
          <a:ext cx="3420018" cy="12956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5-15gr fast-acting oral carbohydrate </a:t>
          </a:r>
          <a:endParaRPr lang="el-GR" sz="1800" kern="1200" dirty="0"/>
        </a:p>
      </dsp:txBody>
      <dsp:txXfrm>
        <a:off x="0" y="769472"/>
        <a:ext cx="3420018" cy="1295668"/>
      </dsp:txXfrm>
    </dsp:sp>
    <dsp:sp modelId="{16C1A31F-4E96-44BE-B623-BCBDAB57B755}">
      <dsp:nvSpPr>
        <dsp:cNvPr id="0" name=""/>
        <dsp:cNvSpPr/>
      </dsp:nvSpPr>
      <dsp:spPr>
        <a:xfrm>
          <a:off x="3989466" y="765132"/>
          <a:ext cx="3345403" cy="13360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Glucagon 1 mg (SC, IM or IV)</a:t>
          </a:r>
          <a:endParaRPr lang="el-GR" sz="2000" kern="1200" dirty="0"/>
        </a:p>
      </dsp:txBody>
      <dsp:txXfrm>
        <a:off x="3989466" y="765132"/>
        <a:ext cx="3345403" cy="1336048"/>
      </dsp:txXfrm>
    </dsp:sp>
    <dsp:sp modelId="{02B418B8-2FCB-4337-8A5F-3406E95380E5}">
      <dsp:nvSpPr>
        <dsp:cNvPr id="0" name=""/>
        <dsp:cNvSpPr/>
      </dsp:nvSpPr>
      <dsp:spPr>
        <a:xfrm>
          <a:off x="1614220" y="2296528"/>
          <a:ext cx="4064162" cy="13598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Glucose 10% solution 50 ml IV, </a:t>
          </a:r>
          <a:r>
            <a:rPr lang="el-GR" sz="1800" kern="1200" dirty="0"/>
            <a:t>επαναλαμβανόμενα κάθε 1-2 </a:t>
          </a:r>
          <a:r>
            <a:rPr lang="en-US" sz="1800" kern="1200" dirty="0"/>
            <a:t>min </a:t>
          </a:r>
          <a:r>
            <a:rPr lang="el-GR" sz="1800" kern="1200" dirty="0" err="1"/>
            <a:t>μεχρι</a:t>
          </a:r>
          <a:r>
            <a:rPr lang="el-GR" sz="1800" kern="1200" dirty="0"/>
            <a:t> ο ασθενής να </a:t>
          </a:r>
          <a:r>
            <a:rPr lang="el-GR" sz="1800" kern="1200" dirty="0" err="1"/>
            <a:t>ανακτήση</a:t>
          </a:r>
          <a:r>
            <a:rPr lang="el-GR" sz="1800" kern="1200" dirty="0"/>
            <a:t> </a:t>
          </a:r>
          <a:r>
            <a:rPr lang="el-GR" sz="1800" kern="1200" dirty="0" err="1"/>
            <a:t>συνειδηση</a:t>
          </a:r>
          <a:r>
            <a:rPr lang="el-GR" sz="1800" kern="1200" dirty="0"/>
            <a:t> ή </a:t>
          </a:r>
          <a:r>
            <a:rPr lang="el-GR" sz="1800" kern="1200" dirty="0" err="1"/>
            <a:t>μεχρι</a:t>
          </a:r>
          <a:r>
            <a:rPr lang="el-GR" sz="1800" kern="1200" dirty="0"/>
            <a:t> τη συνολική δόση των 250</a:t>
          </a:r>
          <a:r>
            <a:rPr lang="en-US" sz="1800" kern="1200" dirty="0"/>
            <a:t>ml</a:t>
          </a:r>
          <a:endParaRPr lang="el-GR" sz="1800" kern="1200" dirty="0"/>
        </a:p>
      </dsp:txBody>
      <dsp:txXfrm>
        <a:off x="1614220" y="2296528"/>
        <a:ext cx="4064162" cy="13598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4DDCAB-89BE-4FDA-9390-0A61880D1193}">
      <dsp:nvSpPr>
        <dsp:cNvPr id="0" name=""/>
        <dsp:cNvSpPr/>
      </dsp:nvSpPr>
      <dsp:spPr>
        <a:xfrm>
          <a:off x="0" y="381537"/>
          <a:ext cx="9433249" cy="940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125" tIns="354076" rIns="732125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146-149 </a:t>
          </a:r>
          <a:r>
            <a:rPr lang="en-US" sz="1700" kern="1200" dirty="0" err="1"/>
            <a:t>mEq</a:t>
          </a:r>
          <a:r>
            <a:rPr lang="en-US" sz="1700" kern="1200" dirty="0"/>
            <a:t>/ L</a:t>
          </a:r>
          <a:endParaRPr lang="el-GR" sz="1700" kern="1200" dirty="0"/>
        </a:p>
      </dsp:txBody>
      <dsp:txXfrm>
        <a:off x="0" y="381537"/>
        <a:ext cx="9433249" cy="940462"/>
      </dsp:txXfrm>
    </dsp:sp>
    <dsp:sp modelId="{D4D8DCF3-D76B-40E0-AE60-C8DFA933C61E}">
      <dsp:nvSpPr>
        <dsp:cNvPr id="0" name=""/>
        <dsp:cNvSpPr/>
      </dsp:nvSpPr>
      <dsp:spPr>
        <a:xfrm>
          <a:off x="182014" y="0"/>
          <a:ext cx="6603274" cy="44300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9588" tIns="0" rIns="249588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MILD HYPERNATREMIA</a:t>
          </a:r>
          <a:endParaRPr lang="el-GR" sz="1700" kern="1200" dirty="0"/>
        </a:p>
      </dsp:txBody>
      <dsp:txXfrm>
        <a:off x="203640" y="21626"/>
        <a:ext cx="6560022" cy="399753"/>
      </dsp:txXfrm>
    </dsp:sp>
    <dsp:sp modelId="{89D0F65D-4322-4832-A3F2-BD6D5101A2B4}">
      <dsp:nvSpPr>
        <dsp:cNvPr id="0" name=""/>
        <dsp:cNvSpPr/>
      </dsp:nvSpPr>
      <dsp:spPr>
        <a:xfrm>
          <a:off x="0" y="1426940"/>
          <a:ext cx="9433249" cy="14020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125" tIns="354076" rIns="732125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l-GR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150-169 </a:t>
          </a:r>
          <a:r>
            <a:rPr lang="en-US" sz="1700" kern="1200" dirty="0" err="1"/>
            <a:t>mEq</a:t>
          </a:r>
          <a:r>
            <a:rPr lang="en-US" sz="1700" kern="1200" dirty="0"/>
            <a:t>/L</a:t>
          </a:r>
          <a:endParaRPr lang="el-GR" sz="1700" kern="1200" dirty="0"/>
        </a:p>
      </dsp:txBody>
      <dsp:txXfrm>
        <a:off x="0" y="1426940"/>
        <a:ext cx="9433249" cy="1402089"/>
      </dsp:txXfrm>
    </dsp:sp>
    <dsp:sp modelId="{90F92AD5-4417-4BD8-9E37-5B01611A781B}">
      <dsp:nvSpPr>
        <dsp:cNvPr id="0" name=""/>
        <dsp:cNvSpPr/>
      </dsp:nvSpPr>
      <dsp:spPr>
        <a:xfrm>
          <a:off x="243962" y="1365249"/>
          <a:ext cx="6603274" cy="4419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9588" tIns="0" rIns="249588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MODERATE HYPERNATREMIA</a:t>
          </a:r>
          <a:endParaRPr lang="el-GR" sz="1700" kern="1200" dirty="0"/>
        </a:p>
      </dsp:txBody>
      <dsp:txXfrm>
        <a:off x="265534" y="1386821"/>
        <a:ext cx="6560130" cy="398756"/>
      </dsp:txXfrm>
    </dsp:sp>
    <dsp:sp modelId="{28B4E44C-9425-44C2-9F2D-4CC8500903D8}">
      <dsp:nvSpPr>
        <dsp:cNvPr id="0" name=""/>
        <dsp:cNvSpPr/>
      </dsp:nvSpPr>
      <dsp:spPr>
        <a:xfrm>
          <a:off x="0" y="2856923"/>
          <a:ext cx="9433249" cy="10370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125" tIns="354076" rIns="732125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l-GR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≥ 170 </a:t>
          </a:r>
          <a:r>
            <a:rPr lang="en-US" sz="1700" kern="1200" dirty="0" err="1"/>
            <a:t>mEq</a:t>
          </a:r>
          <a:r>
            <a:rPr lang="en-US" sz="1700" kern="1200" dirty="0"/>
            <a:t>/L </a:t>
          </a:r>
          <a:endParaRPr lang="el-GR" sz="1700" kern="1200" dirty="0"/>
        </a:p>
      </dsp:txBody>
      <dsp:txXfrm>
        <a:off x="0" y="2856923"/>
        <a:ext cx="9433249" cy="1037096"/>
      </dsp:txXfrm>
    </dsp:sp>
    <dsp:sp modelId="{531E13D8-E037-4F31-A19A-97225BC21BE6}">
      <dsp:nvSpPr>
        <dsp:cNvPr id="0" name=""/>
        <dsp:cNvSpPr/>
      </dsp:nvSpPr>
      <dsp:spPr>
        <a:xfrm>
          <a:off x="232581" y="2989837"/>
          <a:ext cx="6603274" cy="36485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9588" tIns="0" rIns="249588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SEVERE HYPERNATREMIA</a:t>
          </a:r>
          <a:endParaRPr lang="el-GR" sz="1700" kern="1200" dirty="0"/>
        </a:p>
      </dsp:txBody>
      <dsp:txXfrm>
        <a:off x="250392" y="3007648"/>
        <a:ext cx="6567652" cy="3292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C4241-E816-4E36-9523-1FC412A0E389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US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8598DA-021A-4BDA-95A2-FD897BC156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61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3362FF6D-8B2E-7A4C-639A-75632A088D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 defTabSz="9398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 defTabSz="9398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 defTabSz="9398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 defTabSz="9398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939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C96F16B0-71E6-4299-B4B2-223601AFF158}" type="slidenum">
              <a:rPr lang="en-US" altLang="el-GR" sz="1000">
                <a:latin typeface="Times New Roman" panose="02020603050405020304" pitchFamily="18" charset="0"/>
              </a:rPr>
              <a:pPr/>
              <a:t>22</a:t>
            </a:fld>
            <a:endParaRPr lang="en-US" altLang="el-GR" sz="1000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E64583CD-680C-8AF8-1791-5CB3C4870C1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85800"/>
            <a:ext cx="4570413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AFBF2BCB-1D84-8A44-3CA1-E017FD92F6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alt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- Θέση εικόνας διαφάνειας">
            <a:extLst>
              <a:ext uri="{FF2B5EF4-FFF2-40B4-BE49-F238E27FC236}">
                <a16:creationId xmlns:a16="http://schemas.microsoft.com/office/drawing/2014/main" id="{D4EA027F-3D12-F656-29BD-32774FD9A2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2 - Θέση σημειώσεων">
            <a:extLst>
              <a:ext uri="{FF2B5EF4-FFF2-40B4-BE49-F238E27FC236}">
                <a16:creationId xmlns:a16="http://schemas.microsoft.com/office/drawing/2014/main" id="{F6771C62-DF66-22B6-1744-8610ED4089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altLang="el-GR">
              <a:latin typeface="Arial" panose="020B0604020202020204" pitchFamily="34" charset="0"/>
            </a:endParaRPr>
          </a:p>
        </p:txBody>
      </p:sp>
      <p:sp>
        <p:nvSpPr>
          <p:cNvPr id="46084" name="3 - Θέση αριθμού διαφάνειας">
            <a:extLst>
              <a:ext uri="{FF2B5EF4-FFF2-40B4-BE49-F238E27FC236}">
                <a16:creationId xmlns:a16="http://schemas.microsoft.com/office/drawing/2014/main" id="{318D64F5-E4C4-991C-0307-7BDF8AEDCB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CF352E8C-151D-48DB-9F67-7E1B40526CD4}" type="slidenum">
              <a:rPr lang="el-GR" altLang="el-GR">
                <a:latin typeface="Arial" panose="020B0604020202020204" pitchFamily="34" charset="0"/>
              </a:rPr>
              <a:pPr/>
              <a:t>49</a:t>
            </a:fld>
            <a:endParaRPr lang="el-GR" altLang="el-G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8262964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76393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014290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83750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683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72030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094826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l-G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40607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l-GR"/>
              <a:t>Κάντε κλικ στο εικονίδιο για να προσθέσετε εικόνα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Επεξεργασία στυλ υποδείγματος κειμένου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l-G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82785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021635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589378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l-GR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FA01993D-7580-4890-8CC6-6CA2CD86FD78}" type="datetimeFigureOut">
              <a:rPr lang="el-GR" smtClean="0"/>
              <a:t>4/10/2023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2FAD9933-734D-4CBD-B32F-C2B8009677B3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690590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l-GR" dirty="0"/>
              <a:t>ΕΠΕΙΓΟΥΣΕΣ ΚΑΤΑΣΤΑΣΕΙΣ ΣΤΗΝ ΕΝΔΟΚΡΙΝΟΛΟΓΙΑ</a:t>
            </a:r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l-GR" dirty="0"/>
              <a:t>Γεώργιος </a:t>
            </a:r>
            <a:r>
              <a:rPr lang="el-GR" dirty="0" err="1"/>
              <a:t>Μπούτζιος</a:t>
            </a:r>
            <a:r>
              <a:rPr lang="el-GR" dirty="0"/>
              <a:t> </a:t>
            </a:r>
          </a:p>
          <a:p>
            <a:r>
              <a:rPr lang="el-GR" dirty="0"/>
              <a:t>Ενδοκρινολόγος </a:t>
            </a:r>
          </a:p>
          <a:p>
            <a:r>
              <a:rPr lang="el-GR" dirty="0"/>
              <a:t>Διευθυντής </a:t>
            </a:r>
          </a:p>
        </p:txBody>
      </p:sp>
    </p:spTree>
    <p:extLst>
      <p:ext uri="{BB962C8B-B14F-4D97-AF65-F5344CB8AC3E}">
        <p14:creationId xmlns:p14="http://schemas.microsoft.com/office/powerpoint/2010/main" val="3030881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18E4BA65-CCE5-2698-0849-74E8FCDDE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Εισαγωγη</a:t>
            </a:r>
            <a:endParaRPr lang="en-US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1C6D3C80-291C-9E62-EABD-73A3A8D5E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02124"/>
                </a:solidFill>
                <a:latin typeface="Google Sans"/>
              </a:rPr>
              <a:t>T</a:t>
            </a:r>
            <a:r>
              <a:rPr lang="en-US" b="0" i="0" dirty="0">
                <a:solidFill>
                  <a:srgbClr val="202124"/>
                </a:solidFill>
                <a:effectLst/>
                <a:latin typeface="Google Sans"/>
              </a:rPr>
              <a:t>he classical life threatening illness caused by primary endocrine diseases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544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Θέση περιεχομένου 4"/>
          <p:cNvSpPr>
            <a:spLocks noGrp="1"/>
          </p:cNvSpPr>
          <p:nvPr>
            <p:ph idx="1"/>
          </p:nvPr>
        </p:nvSpPr>
        <p:spPr>
          <a:xfrm>
            <a:off x="2231136" y="1302026"/>
            <a:ext cx="7729728" cy="4438001"/>
          </a:xfrm>
        </p:spPr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l-GR" dirty="0"/>
              <a:t> ΜΥΞΟΙΔΗΜΑΤΙΚΟ ΚΩΜΑ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ΘΥΡΕΟΤΟΞΙΚΗ ΚΡΙΣΗ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ΟΞΕΙΑ ΕΠΙΝΕΦΡΙΔΙΑΚΗ ΑΝΕΠΑΡΚΕΙΑ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ΑΠΟΠΛΗΞΙΑ ΥΠΟΦΥΣΗΣ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ΥΠΟΓΛΥΚΑΙΜΙΑ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ΔΙΑΒΗΤΙΚΗ ΚΕΤΟΞΕΩΣΗ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ΥΠΕΡΑΣΒΕΣΤΙΑΙΜΙΚΗ ΚΡΙΣΗ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ΟΞΕΙΑ ΥΠΟΑΣΒΕΣΤΙΑΙΜΙΑ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ΥΠΟΝΑΤΡΙΑΙΜΙΑ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ΥΠΕΡΝΑΤΡΙΑΙΜΙΑ</a:t>
            </a:r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98658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390525" y="219075"/>
            <a:ext cx="10001249" cy="1157606"/>
          </a:xfrm>
        </p:spPr>
        <p:txBody>
          <a:bodyPr/>
          <a:lstStyle/>
          <a:p>
            <a:r>
              <a:rPr lang="el-GR" dirty="0"/>
              <a:t>ΜΥΞΟΙΔΗΜΑΤΙΚΟ ΚΩΜΑ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381328" y="1896894"/>
            <a:ext cx="8579536" cy="384313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l-GR" b="1" dirty="0"/>
              <a:t>Τελικό στάδιο </a:t>
            </a:r>
            <a:r>
              <a:rPr lang="el-GR" dirty="0"/>
              <a:t>αθεράπευτου ή </a:t>
            </a:r>
            <a:r>
              <a:rPr lang="el-GR" dirty="0" err="1"/>
              <a:t>υποθεραπευόμενου</a:t>
            </a:r>
            <a:r>
              <a:rPr lang="el-GR" dirty="0"/>
              <a:t> υποθυρεοειδισμού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dirty="0"/>
              <a:t> Επίπτωση 0,22/1.000.000 κάθε χρόνο </a:t>
            </a:r>
            <a:r>
              <a:rPr lang="el-GR" b="1" dirty="0"/>
              <a:t>συχνότερα σε ηλικιωμένες γυναίκες</a:t>
            </a: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l-GR" b="1" dirty="0"/>
              <a:t>Θνητότητα 20%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l-GR" dirty="0" err="1"/>
              <a:t>Εκλυτικοί</a:t>
            </a:r>
            <a:r>
              <a:rPr lang="el-GR" dirty="0"/>
              <a:t> παράγοντες </a:t>
            </a:r>
            <a:r>
              <a:rPr lang="en-US" dirty="0"/>
              <a:t>: </a:t>
            </a:r>
            <a:r>
              <a:rPr lang="el-GR" dirty="0"/>
              <a:t>χαμηλή θερμοκρασία-υποθερμία, ΑΕΕ, ΟΕΜ, λοιμώξεις( πχ αναπνευστικού, ουροποιητικού), σήψη, υπογλυκαιμία, οξύ τραύμα, αιμορραγία ΓΕΣ, φάρμακα καταστολής</a:t>
            </a:r>
          </a:p>
          <a:p>
            <a:pPr>
              <a:buFont typeface="Arial" panose="020B0604020202020204" pitchFamily="34" charset="0"/>
              <a:buChar char="•"/>
            </a:pPr>
            <a:endParaRPr lang="el-GR" dirty="0"/>
          </a:p>
          <a:p>
            <a:pPr>
              <a:buFont typeface="Arial" panose="020B0604020202020204" pitchFamily="34" charset="0"/>
              <a:buChar char="•"/>
            </a:pPr>
            <a:r>
              <a:rPr lang="el-GR" dirty="0"/>
              <a:t>Διαφορική διάγνωση </a:t>
            </a:r>
            <a:r>
              <a:rPr lang="en-US" dirty="0"/>
              <a:t>:</a:t>
            </a:r>
            <a:r>
              <a:rPr lang="el-GR" dirty="0"/>
              <a:t> </a:t>
            </a:r>
            <a:r>
              <a:rPr lang="el-GR" dirty="0" err="1"/>
              <a:t>νεφρωσικό</a:t>
            </a:r>
            <a:r>
              <a:rPr lang="el-GR" dirty="0"/>
              <a:t> σύνδρομο, σήψη, ΑΕΕ, συμφορητική καρδιακή ανεπάρκεια, πρωτοπαθής διαταραχή ηλεκτρολυτών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l-GR" dirty="0"/>
          </a:p>
          <a:p>
            <a:pPr>
              <a:buFont typeface="Arial" panose="020B0604020202020204" pitchFamily="34" charset="0"/>
              <a:buChar char="•"/>
            </a:pPr>
            <a:endParaRPr lang="el-GR" dirty="0"/>
          </a:p>
          <a:p>
            <a:pPr>
              <a:buFont typeface="Arial" panose="020B0604020202020204" pitchFamily="34" charset="0"/>
              <a:buChar char="•"/>
            </a:pP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768205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95275" y="238124"/>
            <a:ext cx="10182224" cy="881381"/>
          </a:xfrm>
        </p:spPr>
        <p:txBody>
          <a:bodyPr>
            <a:normAutofit fontScale="90000"/>
          </a:bodyPr>
          <a:lstStyle/>
          <a:p>
            <a:r>
              <a:rPr lang="el-GR" sz="4400" dirty="0"/>
              <a:t>ΚΛΙΝΙΚΕΣ ΕΚΔΗΛΩΣΕΙΣ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295275" y="1683177"/>
            <a:ext cx="11135106" cy="4658360"/>
          </a:xfrm>
        </p:spPr>
        <p:txBody>
          <a:bodyPr/>
          <a:lstStyle/>
          <a:p>
            <a:r>
              <a:rPr lang="el-GR" dirty="0"/>
              <a:t>Διαταραχή επιπέδου συνείδησης, </a:t>
            </a:r>
            <a:r>
              <a:rPr lang="en-US" dirty="0"/>
              <a:t>stupor, </a:t>
            </a:r>
            <a:r>
              <a:rPr lang="el-GR" dirty="0"/>
              <a:t>κώμα</a:t>
            </a:r>
          </a:p>
          <a:p>
            <a:r>
              <a:rPr lang="el-GR" dirty="0"/>
              <a:t>Ξηρό δέρμα, </a:t>
            </a:r>
            <a:r>
              <a:rPr lang="el-GR" dirty="0" err="1"/>
              <a:t>βράγχος</a:t>
            </a:r>
            <a:r>
              <a:rPr lang="el-GR" dirty="0"/>
              <a:t> φωνής, ελάττωση τρίχωσης σώματος και κεφαλής, μειωμένα </a:t>
            </a:r>
            <a:r>
              <a:rPr lang="el-GR" dirty="0" err="1"/>
              <a:t>τενόντια</a:t>
            </a:r>
            <a:r>
              <a:rPr lang="el-GR" dirty="0"/>
              <a:t> αντανακλαστικά, οίδημα </a:t>
            </a:r>
            <a:r>
              <a:rPr lang="el-GR" dirty="0" err="1"/>
              <a:t>ανασάρκα</a:t>
            </a:r>
            <a:r>
              <a:rPr lang="el-GR" dirty="0"/>
              <a:t>, αρθραλγίες, παραισθησίες, δυσκοιλιότητα, μυϊκές κράμπες, διαταραχή συναισθήματος, ψύχωση, δύσπνοια</a:t>
            </a:r>
          </a:p>
          <a:p>
            <a:r>
              <a:rPr lang="el-GR" dirty="0"/>
              <a:t>Σοβαρή υποθερμία ( </a:t>
            </a:r>
            <a:r>
              <a:rPr lang="en-US" dirty="0"/>
              <a:t> </a:t>
            </a:r>
            <a:r>
              <a:rPr lang="el-GR" dirty="0"/>
              <a:t>θερμοκρασία σώματος έως 24</a:t>
            </a:r>
            <a:r>
              <a:rPr lang="el-GR" baseline="30000" dirty="0"/>
              <a:t>ο</a:t>
            </a:r>
            <a:r>
              <a:rPr lang="el-GR" dirty="0"/>
              <a:t> </a:t>
            </a:r>
            <a:r>
              <a:rPr lang="en-US" dirty="0"/>
              <a:t>C)</a:t>
            </a:r>
            <a:endParaRPr lang="el-GR" dirty="0"/>
          </a:p>
          <a:p>
            <a:r>
              <a:rPr lang="el-GR" dirty="0"/>
              <a:t>Περικαρδιακή, πλευριτική ή </a:t>
            </a:r>
            <a:r>
              <a:rPr lang="el-GR" dirty="0" err="1"/>
              <a:t>ασκιτική</a:t>
            </a:r>
            <a:r>
              <a:rPr lang="el-GR" dirty="0"/>
              <a:t> συλλογή</a:t>
            </a:r>
          </a:p>
          <a:p>
            <a:r>
              <a:rPr lang="el-GR" dirty="0" err="1"/>
              <a:t>Υπονατριαιμία</a:t>
            </a:r>
            <a:r>
              <a:rPr lang="el-GR" dirty="0"/>
              <a:t>, </a:t>
            </a:r>
            <a:r>
              <a:rPr lang="el-GR" dirty="0" err="1"/>
              <a:t>υπερκαπνία</a:t>
            </a:r>
            <a:r>
              <a:rPr lang="el-GR" dirty="0"/>
              <a:t>, </a:t>
            </a:r>
            <a:r>
              <a:rPr lang="el-GR" dirty="0" err="1"/>
              <a:t>υποξία</a:t>
            </a:r>
            <a:endParaRPr lang="el-GR" dirty="0"/>
          </a:p>
          <a:p>
            <a:r>
              <a:rPr lang="el-GR" dirty="0"/>
              <a:t>Παράταση διαστήματος </a:t>
            </a:r>
            <a:r>
              <a:rPr lang="en-US" dirty="0"/>
              <a:t>QT        </a:t>
            </a:r>
            <a:r>
              <a:rPr lang="el-GR" dirty="0"/>
              <a:t>Τ</a:t>
            </a:r>
            <a:r>
              <a:rPr lang="en-US" dirty="0" err="1"/>
              <a:t>orsade</a:t>
            </a:r>
            <a:r>
              <a:rPr lang="en-US" dirty="0"/>
              <a:t> de pointes  </a:t>
            </a:r>
            <a:endParaRPr lang="el-GR" dirty="0"/>
          </a:p>
          <a:p>
            <a:r>
              <a:rPr lang="el-GR" dirty="0"/>
              <a:t>Ελάττωση ΑΠ, σοκ</a:t>
            </a:r>
          </a:p>
          <a:p>
            <a:r>
              <a:rPr lang="el-GR" dirty="0"/>
              <a:t>Αναιμία</a:t>
            </a:r>
          </a:p>
          <a:p>
            <a:endParaRPr lang="en-US" dirty="0"/>
          </a:p>
          <a:p>
            <a:endParaRPr lang="el-GR" dirty="0"/>
          </a:p>
          <a:p>
            <a:endParaRPr lang="en-US" dirty="0"/>
          </a:p>
          <a:p>
            <a:endParaRPr lang="el-GR" dirty="0"/>
          </a:p>
        </p:txBody>
      </p:sp>
      <p:sp>
        <p:nvSpPr>
          <p:cNvPr id="4" name="Δεξί βέλος 3"/>
          <p:cNvSpPr/>
          <p:nvPr/>
        </p:nvSpPr>
        <p:spPr>
          <a:xfrm>
            <a:off x="3272488" y="4410862"/>
            <a:ext cx="488515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899727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70802"/>
          </a:xfrm>
        </p:spPr>
        <p:txBody>
          <a:bodyPr>
            <a:normAutofit fontScale="90000"/>
          </a:bodyPr>
          <a:lstStyle/>
          <a:p>
            <a:r>
              <a:rPr lang="el-GR" dirty="0" err="1"/>
              <a:t>Διαγνωση</a:t>
            </a:r>
            <a:br>
              <a:rPr lang="el-GR" dirty="0"/>
            </a:b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2220113" y="2976247"/>
            <a:ext cx="7729728" cy="3101983"/>
          </a:xfrm>
        </p:spPr>
        <p:txBody>
          <a:bodyPr>
            <a:normAutofit/>
          </a:bodyPr>
          <a:lstStyle/>
          <a:p>
            <a:r>
              <a:rPr lang="en-US" sz="2800" dirty="0"/>
              <a:t>     FT4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/>
              <a:t>    TSH </a:t>
            </a:r>
            <a:r>
              <a:rPr lang="en-US" sz="2400" dirty="0"/>
              <a:t>(</a:t>
            </a:r>
            <a:r>
              <a:rPr lang="el-GR" sz="2400" dirty="0"/>
              <a:t>Μπορεί να είναι χαμηλή ή φυσιολογική εάν η αιτία είναι κεντρικός υποθυρεοειδισμός) </a:t>
            </a:r>
          </a:p>
          <a:p>
            <a:r>
              <a:rPr lang="el-GR" sz="2400" dirty="0"/>
              <a:t>Περαιτέρω έλεγχος</a:t>
            </a:r>
            <a:r>
              <a:rPr lang="en-US" sz="2400" dirty="0"/>
              <a:t>: </a:t>
            </a:r>
            <a:r>
              <a:rPr lang="el-GR" sz="2400" dirty="0"/>
              <a:t>γενική αίματος, </a:t>
            </a:r>
            <a:r>
              <a:rPr lang="el-GR" sz="2400" dirty="0" err="1"/>
              <a:t>ηλεκτολυτες</a:t>
            </a:r>
            <a:r>
              <a:rPr lang="el-GR" sz="2400" dirty="0"/>
              <a:t>, </a:t>
            </a:r>
            <a:r>
              <a:rPr lang="el-GR" sz="2400" dirty="0" err="1"/>
              <a:t>κρεατινίνη</a:t>
            </a:r>
            <a:r>
              <a:rPr lang="en-US" sz="2400" dirty="0"/>
              <a:t>, </a:t>
            </a:r>
            <a:r>
              <a:rPr lang="el-GR" sz="2400" dirty="0"/>
              <a:t>αέρια αίματος, ΗΚΓ</a:t>
            </a:r>
          </a:p>
        </p:txBody>
      </p:sp>
      <p:sp>
        <p:nvSpPr>
          <p:cNvPr id="4" name="Κάτω βέλος 3"/>
          <p:cNvSpPr/>
          <p:nvPr/>
        </p:nvSpPr>
        <p:spPr>
          <a:xfrm>
            <a:off x="2644496" y="2843408"/>
            <a:ext cx="212942" cy="65135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6" name="Επάνω βέλος 5"/>
          <p:cNvSpPr/>
          <p:nvPr/>
        </p:nvSpPr>
        <p:spPr>
          <a:xfrm>
            <a:off x="2600654" y="3991919"/>
            <a:ext cx="237995" cy="65135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78580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Αντιμετωπιση</a:t>
            </a:r>
            <a:r>
              <a:rPr lang="el-GR" dirty="0"/>
              <a:t> </a:t>
            </a:r>
            <a:r>
              <a:rPr lang="el-GR" dirty="0" err="1"/>
              <a:t>μυξοιδηματικου</a:t>
            </a:r>
            <a:r>
              <a:rPr lang="el-GR" dirty="0"/>
              <a:t> </a:t>
            </a:r>
            <a:r>
              <a:rPr lang="el-GR" dirty="0" err="1"/>
              <a:t>κωματοσ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455577" y="2638044"/>
            <a:ext cx="9386594" cy="394936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IV</a:t>
            </a:r>
            <a:r>
              <a:rPr lang="el-GR" dirty="0"/>
              <a:t> </a:t>
            </a:r>
            <a:r>
              <a:rPr lang="el-GR" dirty="0" err="1"/>
              <a:t>λεβοθυροξίνη</a:t>
            </a:r>
            <a:r>
              <a:rPr lang="el-GR" dirty="0"/>
              <a:t> (300-400</a:t>
            </a:r>
            <a:r>
              <a:rPr lang="en-US" dirty="0"/>
              <a:t> </a:t>
            </a:r>
            <a:r>
              <a:rPr lang="el-GR" dirty="0"/>
              <a:t>μ</a:t>
            </a:r>
            <a:r>
              <a:rPr lang="en-US" dirty="0"/>
              <a:t>g </a:t>
            </a:r>
            <a:r>
              <a:rPr lang="el-GR" dirty="0"/>
              <a:t>δόση φόρτισης, ακολούθως 50-100μ</a:t>
            </a:r>
            <a:r>
              <a:rPr lang="en-US" dirty="0"/>
              <a:t>g/</a:t>
            </a:r>
            <a:r>
              <a:rPr lang="el-GR" dirty="0"/>
              <a:t>ημέρα </a:t>
            </a:r>
            <a:r>
              <a:rPr lang="en-US" dirty="0"/>
              <a:t>iv</a:t>
            </a:r>
            <a:r>
              <a:rPr lang="el-GR" dirty="0"/>
              <a:t>)</a:t>
            </a:r>
          </a:p>
          <a:p>
            <a:r>
              <a:rPr lang="en-US" dirty="0"/>
              <a:t>IV </a:t>
            </a:r>
            <a:r>
              <a:rPr lang="el-GR" dirty="0"/>
              <a:t>ενυδάτωση και χορήγηση γλυκόζης προς αποφυγή υπογλυκαιμίας</a:t>
            </a:r>
          </a:p>
          <a:p>
            <a:r>
              <a:rPr lang="el-GR" dirty="0"/>
              <a:t>Οξυγονοθεραπεία αναλόγως αερίων αίματος</a:t>
            </a:r>
            <a:endParaRPr lang="en-US" dirty="0"/>
          </a:p>
          <a:p>
            <a:r>
              <a:rPr lang="el-GR" dirty="0"/>
              <a:t>Σε περίπτωση </a:t>
            </a:r>
            <a:r>
              <a:rPr lang="el-GR" dirty="0" err="1"/>
              <a:t>υπονατριαιμίας</a:t>
            </a:r>
            <a:r>
              <a:rPr lang="el-GR" dirty="0"/>
              <a:t>           στέρηση ύδατος</a:t>
            </a:r>
          </a:p>
          <a:p>
            <a:r>
              <a:rPr lang="el-GR" dirty="0" err="1"/>
              <a:t>Υδροκορτιζόνη</a:t>
            </a:r>
            <a:r>
              <a:rPr lang="el-GR" dirty="0"/>
              <a:t> </a:t>
            </a:r>
            <a:r>
              <a:rPr lang="en-US" dirty="0"/>
              <a:t>(iv 50-100mg/6h </a:t>
            </a:r>
            <a:r>
              <a:rPr lang="el-GR" dirty="0"/>
              <a:t>τις πρώτες 48</a:t>
            </a:r>
            <a:r>
              <a:rPr lang="en-US" dirty="0"/>
              <a:t>h </a:t>
            </a:r>
            <a:r>
              <a:rPr lang="el-GR" dirty="0"/>
              <a:t>και στη συνέχεια </a:t>
            </a:r>
            <a:r>
              <a:rPr lang="en-US" dirty="0"/>
              <a:t>tapering)</a:t>
            </a:r>
            <a:r>
              <a:rPr lang="el-GR" dirty="0"/>
              <a:t> σε ασθενείς με υποφυσιακή/</a:t>
            </a:r>
            <a:r>
              <a:rPr lang="el-GR" dirty="0" err="1"/>
              <a:t>επινεφριδιακή</a:t>
            </a:r>
            <a:r>
              <a:rPr lang="el-GR" dirty="0"/>
              <a:t> ανεπάρκεια </a:t>
            </a:r>
          </a:p>
          <a:p>
            <a:r>
              <a:rPr lang="el-GR" dirty="0"/>
              <a:t>Αποφυγή προσπάθειας </a:t>
            </a:r>
            <a:r>
              <a:rPr lang="el-GR" dirty="0" err="1"/>
              <a:t>επαναθέρμανσης</a:t>
            </a:r>
            <a:r>
              <a:rPr lang="el-GR" dirty="0"/>
              <a:t> σε ασθενή με υποθερμία             αναδιανομή αιματικής ροής σε υποδόριο ιστό              καρδιαγγειακό </a:t>
            </a:r>
            <a:r>
              <a:rPr lang="en-US" dirty="0"/>
              <a:t>shock</a:t>
            </a:r>
            <a:endParaRPr lang="el-GR" dirty="0"/>
          </a:p>
          <a:p>
            <a:r>
              <a:rPr lang="el-GR" dirty="0"/>
              <a:t>Αντιμετώπιση υποκείμενου νοσήματος/</a:t>
            </a:r>
            <a:r>
              <a:rPr lang="el-GR" dirty="0" err="1"/>
              <a:t>εκλυτικού</a:t>
            </a:r>
            <a:r>
              <a:rPr lang="el-GR" dirty="0"/>
              <a:t> παράγοντα</a:t>
            </a:r>
          </a:p>
          <a:p>
            <a:r>
              <a:rPr lang="el-GR" dirty="0"/>
              <a:t>Παραπομπή σε μονάδα εντατικής θεραπείας για υποστήριξη αεραγωγού, διασωλήνωση και </a:t>
            </a:r>
            <a:r>
              <a:rPr lang="en-US" dirty="0"/>
              <a:t>monitoring</a:t>
            </a:r>
            <a:endParaRPr lang="el-GR" dirty="0"/>
          </a:p>
          <a:p>
            <a:endParaRPr lang="el-GR" dirty="0"/>
          </a:p>
          <a:p>
            <a:endParaRPr lang="el-GR" dirty="0"/>
          </a:p>
        </p:txBody>
      </p:sp>
      <p:sp>
        <p:nvSpPr>
          <p:cNvPr id="4" name="Δεξί βέλος 3"/>
          <p:cNvSpPr/>
          <p:nvPr/>
        </p:nvSpPr>
        <p:spPr>
          <a:xfrm>
            <a:off x="4758612" y="3872204"/>
            <a:ext cx="391886" cy="1679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5" name="Δεξί βέλος 4"/>
          <p:cNvSpPr/>
          <p:nvPr/>
        </p:nvSpPr>
        <p:spPr>
          <a:xfrm>
            <a:off x="8192278" y="4842587"/>
            <a:ext cx="494522" cy="1959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6" name="Δεξί βέλος 5"/>
          <p:cNvSpPr/>
          <p:nvPr/>
        </p:nvSpPr>
        <p:spPr>
          <a:xfrm>
            <a:off x="5019870" y="5069041"/>
            <a:ext cx="513184" cy="1586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20602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ΘΥΡΕΟΤΟΞΙΚΗ ΚΡΙΣΗ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147665" y="2638044"/>
            <a:ext cx="8813199" cy="3529491"/>
          </a:xfrm>
        </p:spPr>
        <p:txBody>
          <a:bodyPr/>
          <a:lstStyle/>
          <a:p>
            <a:r>
              <a:rPr lang="el-GR" dirty="0"/>
              <a:t>Οξεία, απειλητική για τη ζωή παρόξυνση </a:t>
            </a:r>
            <a:r>
              <a:rPr lang="el-GR" dirty="0" err="1"/>
              <a:t>θυρεοτοξίκωσης</a:t>
            </a:r>
            <a:endParaRPr lang="el-GR" dirty="0"/>
          </a:p>
          <a:p>
            <a:r>
              <a:rPr lang="el-GR" dirty="0"/>
              <a:t>Παρουσιάζεται σε ασθενείς με νόσο </a:t>
            </a:r>
            <a:r>
              <a:rPr lang="en-US" dirty="0"/>
              <a:t>Graves </a:t>
            </a:r>
            <a:r>
              <a:rPr lang="el-GR" dirty="0"/>
              <a:t>οι οποίοι έχουν διακόψει την αγωγή, σε αδιάγνωστο υπερθυρεοειδισμό, σπάνια σε </a:t>
            </a:r>
            <a:r>
              <a:rPr lang="el-GR" dirty="0" err="1"/>
              <a:t>υποξεία</a:t>
            </a:r>
            <a:r>
              <a:rPr lang="el-GR" dirty="0"/>
              <a:t> θυρεοειδίτιδα</a:t>
            </a:r>
          </a:p>
          <a:p>
            <a:r>
              <a:rPr lang="el-GR" dirty="0" err="1"/>
              <a:t>Εκλυτικοί</a:t>
            </a:r>
            <a:r>
              <a:rPr lang="el-GR" dirty="0"/>
              <a:t> παράγοντες</a:t>
            </a:r>
            <a:r>
              <a:rPr lang="en-US" dirty="0"/>
              <a:t>: </a:t>
            </a:r>
            <a:r>
              <a:rPr lang="el-GR" dirty="0"/>
              <a:t>λοίμωξη, τραύμα, επιπλοκές ΣΔ</a:t>
            </a:r>
          </a:p>
          <a:p>
            <a:r>
              <a:rPr lang="el-GR" dirty="0"/>
              <a:t>Διαφορική διάγνωση</a:t>
            </a:r>
            <a:r>
              <a:rPr lang="en-US" dirty="0"/>
              <a:t>: </a:t>
            </a:r>
            <a:r>
              <a:rPr lang="el-GR" dirty="0"/>
              <a:t>θερμοπληξία, </a:t>
            </a:r>
            <a:r>
              <a:rPr lang="el-GR" dirty="0" err="1"/>
              <a:t>κακόηθες</a:t>
            </a:r>
            <a:r>
              <a:rPr lang="el-GR" dirty="0"/>
              <a:t> νευροληπτικό σύνδρομο, πυρετός κεντρικής αιτιολογίας, δηλητηρίαση, χρήση συμπαθητικομιμητικών </a:t>
            </a:r>
          </a:p>
        </p:txBody>
      </p:sp>
    </p:spTree>
    <p:extLst>
      <p:ext uri="{BB962C8B-B14F-4D97-AF65-F5344CB8AC3E}">
        <p14:creationId xmlns:p14="http://schemas.microsoft.com/office/powerpoint/2010/main" val="37065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ΚΛΙΝΙΚΕΣ ΕΚΔΗΛΩΣΕΙΣ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660849" y="2638044"/>
            <a:ext cx="8300015" cy="3417523"/>
          </a:xfrm>
        </p:spPr>
        <p:txBody>
          <a:bodyPr/>
          <a:lstStyle/>
          <a:p>
            <a:r>
              <a:rPr lang="el-GR" dirty="0" err="1"/>
              <a:t>Υπερπυρεξία</a:t>
            </a:r>
            <a:r>
              <a:rPr lang="el-GR" dirty="0"/>
              <a:t> οξείας ενάρξεως ( &gt; 40</a:t>
            </a:r>
            <a:r>
              <a:rPr lang="el-GR" baseline="30000" dirty="0"/>
              <a:t>ο</a:t>
            </a:r>
            <a:r>
              <a:rPr lang="el-GR" dirty="0"/>
              <a:t> </a:t>
            </a:r>
            <a:r>
              <a:rPr lang="en-US" dirty="0"/>
              <a:t>C)</a:t>
            </a:r>
          </a:p>
          <a:p>
            <a:r>
              <a:rPr lang="el-GR" dirty="0"/>
              <a:t>Εφίδρωση, αδυναμία,  ναυτία, έμετος, διάρροιες, ίκτερος(αρνητικό προγνωστικό σημείο), δύσπνοια</a:t>
            </a:r>
          </a:p>
          <a:p>
            <a:r>
              <a:rPr lang="el-GR" dirty="0"/>
              <a:t>Επηρεασμένο επίπεδο συνείδησης, νευρικότητα, τρόμος, κώμα</a:t>
            </a:r>
          </a:p>
          <a:p>
            <a:r>
              <a:rPr lang="el-GR" dirty="0"/>
              <a:t>Ταχυκαρδία συχνά με </a:t>
            </a:r>
            <a:r>
              <a:rPr lang="el-GR" dirty="0" err="1"/>
              <a:t>υπερκοιλιακές</a:t>
            </a:r>
            <a:r>
              <a:rPr lang="el-GR" dirty="0"/>
              <a:t> </a:t>
            </a:r>
            <a:r>
              <a:rPr lang="el-GR" dirty="0" err="1"/>
              <a:t>ταχυαρρυθμίες</a:t>
            </a:r>
            <a:r>
              <a:rPr lang="el-GR" dirty="0"/>
              <a:t> (π.χ. κολπική μαρμαρυγή), καρδιακή ανεπάρκεια με διατηρημένο κλάσμα εξώθησης</a:t>
            </a:r>
          </a:p>
          <a:p>
            <a:r>
              <a:rPr lang="el-GR" dirty="0"/>
              <a:t>Διαταραχή ηπατικών ενζύμων, </a:t>
            </a:r>
            <a:r>
              <a:rPr lang="el-GR" dirty="0" err="1"/>
              <a:t>λευκοκυττάρωση</a:t>
            </a: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917345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ΔΙΑΓΝΩΣΗ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     </a:t>
            </a:r>
            <a:r>
              <a:rPr lang="en-US" dirty="0"/>
              <a:t>T4, FT4,T3,FT3</a:t>
            </a:r>
          </a:p>
          <a:p>
            <a:endParaRPr lang="en-US" dirty="0"/>
          </a:p>
          <a:p>
            <a:r>
              <a:rPr lang="en-US" dirty="0"/>
              <a:t>     TSH</a:t>
            </a:r>
          </a:p>
          <a:p>
            <a:r>
              <a:rPr lang="el-GR" dirty="0"/>
              <a:t>Η διάγνωση της </a:t>
            </a:r>
            <a:r>
              <a:rPr lang="el-GR" dirty="0" err="1"/>
              <a:t>θυρεοτοξικής</a:t>
            </a:r>
            <a:r>
              <a:rPr lang="el-GR" dirty="0"/>
              <a:t> κρίσης είναι κλινική</a:t>
            </a:r>
          </a:p>
          <a:p>
            <a:r>
              <a:rPr lang="el-GR" dirty="0"/>
              <a:t>Περαιτέρω έλεγχος</a:t>
            </a:r>
            <a:r>
              <a:rPr lang="en-US" dirty="0"/>
              <a:t>: </a:t>
            </a:r>
            <a:r>
              <a:rPr lang="el-GR" dirty="0"/>
              <a:t>γενική αίματος, πλήρης βιοχημικός έλεγχος, αέρια αίματος, ΗΚΓ, Α/Α θώρακος</a:t>
            </a:r>
            <a:endParaRPr lang="en-US" dirty="0"/>
          </a:p>
        </p:txBody>
      </p:sp>
      <p:sp>
        <p:nvSpPr>
          <p:cNvPr id="4" name="Κάτω βέλος 3"/>
          <p:cNvSpPr/>
          <p:nvPr/>
        </p:nvSpPr>
        <p:spPr>
          <a:xfrm>
            <a:off x="2617940" y="3532340"/>
            <a:ext cx="150312" cy="2755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5" name="Επάνω βέλος 4"/>
          <p:cNvSpPr/>
          <p:nvPr/>
        </p:nvSpPr>
        <p:spPr>
          <a:xfrm>
            <a:off x="2567836" y="2638044"/>
            <a:ext cx="175364" cy="38072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91086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Αντιμετωπιση</a:t>
            </a:r>
            <a:r>
              <a:rPr lang="el-GR" dirty="0"/>
              <a:t> </a:t>
            </a:r>
            <a:r>
              <a:rPr lang="el-GR" dirty="0" err="1"/>
              <a:t>θυρεοτοξικησ</a:t>
            </a:r>
            <a:r>
              <a:rPr lang="el-GR" dirty="0"/>
              <a:t> </a:t>
            </a:r>
            <a:r>
              <a:rPr lang="el-GR" dirty="0" err="1"/>
              <a:t>κρισησ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l-GR" dirty="0"/>
              <a:t>Παραπομπή σε μονάδα εντατικής θεραπείας για καρδιακό </a:t>
            </a:r>
            <a:r>
              <a:rPr lang="en-US" dirty="0"/>
              <a:t>monitoring</a:t>
            </a:r>
          </a:p>
          <a:p>
            <a:r>
              <a:rPr lang="el-GR" dirty="0" err="1"/>
              <a:t>Αντιθυρεοειδικά</a:t>
            </a:r>
            <a:r>
              <a:rPr lang="el-GR" dirty="0"/>
              <a:t> φάρμακα </a:t>
            </a:r>
            <a:r>
              <a:rPr lang="en-US" dirty="0"/>
              <a:t>: </a:t>
            </a:r>
            <a:r>
              <a:rPr lang="el-GR" dirty="0" err="1"/>
              <a:t>μεθιμαζόλη</a:t>
            </a:r>
            <a:r>
              <a:rPr lang="en-US" dirty="0"/>
              <a:t> per </a:t>
            </a:r>
            <a:r>
              <a:rPr lang="en-US" dirty="0" err="1"/>
              <a:t>os</a:t>
            </a:r>
            <a:r>
              <a:rPr lang="el-GR" dirty="0"/>
              <a:t> ( 20</a:t>
            </a:r>
            <a:r>
              <a:rPr lang="en-US" dirty="0"/>
              <a:t>mg/8h) </a:t>
            </a:r>
            <a:r>
              <a:rPr lang="el-GR" dirty="0"/>
              <a:t>ή </a:t>
            </a:r>
            <a:r>
              <a:rPr lang="el-GR" dirty="0" err="1"/>
              <a:t>προπυλθιουρακίλη</a:t>
            </a:r>
            <a:r>
              <a:rPr lang="el-GR" dirty="0"/>
              <a:t> </a:t>
            </a:r>
            <a:r>
              <a:rPr lang="en-US" dirty="0"/>
              <a:t>per </a:t>
            </a:r>
            <a:r>
              <a:rPr lang="en-US" dirty="0" err="1"/>
              <a:t>os</a:t>
            </a:r>
            <a:r>
              <a:rPr lang="el-GR" dirty="0"/>
              <a:t>( 150</a:t>
            </a:r>
            <a:r>
              <a:rPr lang="en-US" dirty="0"/>
              <a:t>mg /6h)</a:t>
            </a:r>
          </a:p>
          <a:p>
            <a:r>
              <a:rPr lang="el-GR" dirty="0"/>
              <a:t>Κορεσμένο διάλυμα ιωδιούχου καλίου (</a:t>
            </a:r>
            <a:r>
              <a:rPr lang="en-US" dirty="0" err="1"/>
              <a:t>Lugol</a:t>
            </a:r>
            <a:r>
              <a:rPr lang="en-US" dirty="0"/>
              <a:t> 5drops twice daily)</a:t>
            </a:r>
          </a:p>
          <a:p>
            <a:r>
              <a:rPr lang="el-GR" dirty="0"/>
              <a:t>Β-αναστολείς( </a:t>
            </a:r>
            <a:r>
              <a:rPr lang="el-GR" dirty="0" err="1"/>
              <a:t>προπρανολόλη</a:t>
            </a:r>
            <a:r>
              <a:rPr lang="el-GR" dirty="0"/>
              <a:t> </a:t>
            </a:r>
            <a:r>
              <a:rPr lang="en-US" dirty="0"/>
              <a:t>per </a:t>
            </a:r>
            <a:r>
              <a:rPr lang="en-US" dirty="0" err="1"/>
              <a:t>os</a:t>
            </a:r>
            <a:r>
              <a:rPr lang="en-US" dirty="0"/>
              <a:t> 40-80mg /6h)</a:t>
            </a:r>
          </a:p>
          <a:p>
            <a:r>
              <a:rPr lang="el-GR" dirty="0" err="1"/>
              <a:t>Δεξαμεθαζόνη</a:t>
            </a:r>
            <a:r>
              <a:rPr lang="el-GR" dirty="0"/>
              <a:t> (2</a:t>
            </a:r>
            <a:r>
              <a:rPr lang="en-US" dirty="0"/>
              <a:t>mg/6h </a:t>
            </a:r>
            <a:r>
              <a:rPr lang="el-GR" dirty="0"/>
              <a:t>για 48</a:t>
            </a:r>
            <a:r>
              <a:rPr lang="en-US" dirty="0"/>
              <a:t>h)</a:t>
            </a:r>
          </a:p>
          <a:p>
            <a:r>
              <a:rPr lang="el-GR" dirty="0" err="1"/>
              <a:t>Χολεστυραμίνη</a:t>
            </a:r>
            <a:r>
              <a:rPr lang="el-GR" dirty="0"/>
              <a:t> ή </a:t>
            </a:r>
            <a:r>
              <a:rPr lang="el-GR" dirty="0" err="1"/>
              <a:t>χολεστυπόλη</a:t>
            </a:r>
            <a:r>
              <a:rPr lang="el-GR" dirty="0"/>
              <a:t> </a:t>
            </a:r>
          </a:p>
          <a:p>
            <a:r>
              <a:rPr lang="el-GR" dirty="0"/>
              <a:t>Υποστηρικτική θεραπεία</a:t>
            </a:r>
            <a:r>
              <a:rPr lang="en-US" dirty="0"/>
              <a:t>: iv </a:t>
            </a:r>
            <a:r>
              <a:rPr lang="el-GR" dirty="0"/>
              <a:t>ενυδάτωση, χορήγηση Ο</a:t>
            </a:r>
            <a:r>
              <a:rPr lang="el-GR" baseline="-25000" dirty="0"/>
              <a:t>2</a:t>
            </a:r>
            <a:r>
              <a:rPr lang="el-GR" dirty="0"/>
              <a:t>, </a:t>
            </a:r>
            <a:r>
              <a:rPr lang="el-GR" dirty="0" err="1"/>
              <a:t>ακεταμινοφαίνη</a:t>
            </a:r>
            <a:endParaRPr lang="el-GR" dirty="0"/>
          </a:p>
          <a:p>
            <a:r>
              <a:rPr lang="el-GR" dirty="0"/>
              <a:t>Αντιμετώπιση υποκείμενου νοσήματος (πχ. Λοίμωξης)</a:t>
            </a:r>
            <a:endParaRPr lang="en-US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053921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322" y="418075"/>
            <a:ext cx="9220325" cy="5410008"/>
          </a:xfrm>
        </p:spPr>
      </p:pic>
    </p:spTree>
    <p:extLst>
      <p:ext uri="{BB962C8B-B14F-4D97-AF65-F5344CB8AC3E}">
        <p14:creationId xmlns:p14="http://schemas.microsoft.com/office/powerpoint/2010/main" val="3554108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225239" y="320897"/>
            <a:ext cx="7729728" cy="1188720"/>
          </a:xfrm>
        </p:spPr>
        <p:txBody>
          <a:bodyPr/>
          <a:lstStyle/>
          <a:p>
            <a:r>
              <a:rPr lang="el-GR" dirty="0" err="1"/>
              <a:t>Οξεια</a:t>
            </a:r>
            <a:r>
              <a:rPr lang="el-GR" dirty="0"/>
              <a:t> </a:t>
            </a:r>
            <a:r>
              <a:rPr lang="el-GR" dirty="0" err="1"/>
              <a:t>επινεφριδιακη</a:t>
            </a:r>
            <a:r>
              <a:rPr lang="el-GR" dirty="0"/>
              <a:t> </a:t>
            </a:r>
            <a:r>
              <a:rPr lang="el-GR" dirty="0" err="1"/>
              <a:t>ανεπαρκεια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2150497" y="1509617"/>
            <a:ext cx="7729728" cy="4080192"/>
          </a:xfrm>
        </p:spPr>
        <p:txBody>
          <a:bodyPr>
            <a:normAutofit/>
          </a:bodyPr>
          <a:lstStyle/>
          <a:p>
            <a:endParaRPr lang="el-GR" dirty="0"/>
          </a:p>
          <a:p>
            <a:r>
              <a:rPr lang="el-GR" dirty="0"/>
              <a:t>Οξύ συμβάν σε έδαφος χρόνιας </a:t>
            </a:r>
            <a:r>
              <a:rPr lang="el-GR" dirty="0" err="1"/>
              <a:t>επινεφριδιακής</a:t>
            </a:r>
            <a:r>
              <a:rPr lang="el-GR" dirty="0"/>
              <a:t> ανεπάρκειας</a:t>
            </a:r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dirty="0"/>
              <a:t>      </a:t>
            </a:r>
          </a:p>
        </p:txBody>
      </p:sp>
      <p:graphicFrame>
        <p:nvGraphicFramePr>
          <p:cNvPr id="10" name="Πίνακας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727208"/>
              </p:ext>
            </p:extLst>
          </p:nvPr>
        </p:nvGraphicFramePr>
        <p:xfrm>
          <a:off x="2066942" y="2379501"/>
          <a:ext cx="7896838" cy="431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8419">
                  <a:extLst>
                    <a:ext uri="{9D8B030D-6E8A-4147-A177-3AD203B41FA5}">
                      <a16:colId xmlns:a16="http://schemas.microsoft.com/office/drawing/2014/main" val="2070524208"/>
                    </a:ext>
                  </a:extLst>
                </a:gridCol>
                <a:gridCol w="3948419">
                  <a:extLst>
                    <a:ext uri="{9D8B030D-6E8A-4147-A177-3AD203B41FA5}">
                      <a16:colId xmlns:a16="http://schemas.microsoft.com/office/drawing/2014/main" val="4086694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ΠΡΩΤΑΠΑΘΗΣ</a:t>
                      </a:r>
                      <a:r>
                        <a:rPr lang="el-GR" baseline="0" dirty="0"/>
                        <a:t> ΕΠΙΝΕΦΡΙΔΙΑΚΗ ΑΝΕΠΑΡΚΕΙΑ (ΝΟΣΟΣ </a:t>
                      </a:r>
                      <a:r>
                        <a:rPr lang="en-US" baseline="0" dirty="0"/>
                        <a:t>ADDISON)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/>
                        <a:t>ΔΕΥΤΕΡΟΠΑΘΗΣ</a:t>
                      </a:r>
                      <a:r>
                        <a:rPr lang="el-GR" baseline="0" dirty="0"/>
                        <a:t> ΕΠΙΝΕΦΡΙΔΙΑΚΗ ΑΝΕΠΑΡΚΕΙΑ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117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 err="1"/>
                        <a:t>Αυτοάνοσης</a:t>
                      </a:r>
                      <a:r>
                        <a:rPr lang="el-GR" dirty="0"/>
                        <a:t> αιτιολογίας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/>
                        <a:t>Υποφυσιακή</a:t>
                      </a:r>
                      <a:r>
                        <a:rPr lang="el-GR" baseline="0" dirty="0"/>
                        <a:t> ανεπάρκεια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2148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Λοιμώξεις</a:t>
                      </a:r>
                      <a:r>
                        <a:rPr lang="el-GR" baseline="0" dirty="0"/>
                        <a:t> (</a:t>
                      </a:r>
                      <a:r>
                        <a:rPr lang="en-US" baseline="0" dirty="0"/>
                        <a:t>TB, CMV, HIV</a:t>
                      </a:r>
                      <a:r>
                        <a:rPr lang="el-GR" baseline="0" dirty="0"/>
                        <a:t> </a:t>
                      </a:r>
                      <a:r>
                        <a:rPr lang="el-GR" baseline="0" dirty="0" err="1"/>
                        <a:t>κλπ</a:t>
                      </a:r>
                      <a:r>
                        <a:rPr lang="el-GR" baseline="0" dirty="0"/>
                        <a:t>)</a:t>
                      </a:r>
                      <a:r>
                        <a:rPr lang="en-US" baseline="0" dirty="0"/>
                        <a:t> 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err="1"/>
                        <a:t>Υποθαλαμική</a:t>
                      </a:r>
                      <a:r>
                        <a:rPr lang="el-GR" dirty="0"/>
                        <a:t> ανεπάρκεια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501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Αιμορραγία</a:t>
                      </a:r>
                      <a:r>
                        <a:rPr lang="el-GR" baseline="0" dirty="0"/>
                        <a:t> (</a:t>
                      </a:r>
                      <a:r>
                        <a:rPr lang="el-GR" baseline="0" dirty="0" err="1"/>
                        <a:t>αντιφωσφολιπιδικο</a:t>
                      </a:r>
                      <a:r>
                        <a:rPr lang="el-GR" baseline="0" dirty="0"/>
                        <a:t> </a:t>
                      </a:r>
                      <a:r>
                        <a:rPr lang="el-GR" baseline="0" dirty="0" err="1"/>
                        <a:t>συνδρ</a:t>
                      </a:r>
                      <a:r>
                        <a:rPr lang="el-GR" baseline="0" dirty="0"/>
                        <a:t>., αντιπηκτικά )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48116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 err="1"/>
                        <a:t>Αδρενολευκοδυστροφία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8776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Δευτεροπαθείς</a:t>
                      </a:r>
                      <a:r>
                        <a:rPr lang="el-GR" baseline="0" dirty="0"/>
                        <a:t> εντοπίσεις (</a:t>
                      </a:r>
                      <a:r>
                        <a:rPr lang="en-US" baseline="0" dirty="0"/>
                        <a:t>ca </a:t>
                      </a:r>
                      <a:r>
                        <a:rPr lang="el-GR" baseline="0" dirty="0"/>
                        <a:t>πνεύμονα, μαστού)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979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 err="1"/>
                        <a:t>Αμυλοείδωση</a:t>
                      </a:r>
                      <a:r>
                        <a:rPr lang="el-GR" dirty="0"/>
                        <a:t>, </a:t>
                      </a:r>
                      <a:r>
                        <a:rPr lang="el-GR" dirty="0" err="1"/>
                        <a:t>Αιμοχρωμάτωση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5325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Φάρμακα (</a:t>
                      </a:r>
                      <a:r>
                        <a:rPr lang="el-GR" dirty="0" err="1"/>
                        <a:t>κετοκοναζόλη</a:t>
                      </a:r>
                      <a:r>
                        <a:rPr lang="el-GR" dirty="0"/>
                        <a:t>, </a:t>
                      </a:r>
                      <a:r>
                        <a:rPr lang="el-GR" dirty="0" err="1"/>
                        <a:t>μιτοτάνη,μετυραπόνη</a:t>
                      </a:r>
                      <a:r>
                        <a:rPr lang="el-GR" dirty="0"/>
                        <a:t>, </a:t>
                      </a:r>
                      <a:r>
                        <a:rPr lang="el-GR" baseline="0" dirty="0"/>
                        <a:t> </a:t>
                      </a:r>
                      <a:r>
                        <a:rPr lang="el-GR" baseline="0" dirty="0" err="1"/>
                        <a:t>ετομιδάτη</a:t>
                      </a:r>
                      <a:r>
                        <a:rPr lang="el-GR" baseline="0" dirty="0"/>
                        <a:t>, </a:t>
                      </a:r>
                      <a:r>
                        <a:rPr lang="el-GR" baseline="0" dirty="0" err="1"/>
                        <a:t>φαινυτοϊνη</a:t>
                      </a:r>
                      <a:r>
                        <a:rPr lang="el-GR" baseline="0" dirty="0"/>
                        <a:t>, </a:t>
                      </a:r>
                      <a:r>
                        <a:rPr lang="el-GR" baseline="0" dirty="0" err="1"/>
                        <a:t>ριφαμπικίνη</a:t>
                      </a:r>
                      <a:r>
                        <a:rPr lang="el-GR" baseline="0" dirty="0"/>
                        <a:t>)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11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07778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879" y="1232452"/>
            <a:ext cx="5486400" cy="4517887"/>
          </a:xfrm>
        </p:spPr>
      </p:pic>
    </p:spTree>
    <p:extLst>
      <p:ext uri="{BB962C8B-B14F-4D97-AF65-F5344CB8AC3E}">
        <p14:creationId xmlns:p14="http://schemas.microsoft.com/office/powerpoint/2010/main" val="40799504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Κλινικεσ</a:t>
            </a:r>
            <a:r>
              <a:rPr lang="el-GR" dirty="0"/>
              <a:t> </a:t>
            </a:r>
            <a:r>
              <a:rPr lang="el-GR" dirty="0" err="1"/>
              <a:t>εκδηλωσεισ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539551" y="2638044"/>
            <a:ext cx="8421313" cy="3585474"/>
          </a:xfrm>
        </p:spPr>
        <p:txBody>
          <a:bodyPr>
            <a:normAutofit/>
          </a:bodyPr>
          <a:lstStyle/>
          <a:p>
            <a:r>
              <a:rPr lang="el-GR" dirty="0" err="1"/>
              <a:t>Μελάγχρωση</a:t>
            </a:r>
            <a:r>
              <a:rPr lang="el-GR" dirty="0"/>
              <a:t> </a:t>
            </a:r>
            <a:r>
              <a:rPr lang="el-GR" dirty="0" err="1"/>
              <a:t>δέρματος,στοματικής</a:t>
            </a:r>
            <a:r>
              <a:rPr lang="el-GR" dirty="0"/>
              <a:t> κοιλότητας, ονύχων</a:t>
            </a:r>
          </a:p>
          <a:p>
            <a:r>
              <a:rPr lang="el-GR" dirty="0"/>
              <a:t>Καταβολή, αδυναμία, ανορεξία, απώλεια βάρους, αφυδάτωση</a:t>
            </a:r>
          </a:p>
          <a:p>
            <a:r>
              <a:rPr lang="el-GR" dirty="0"/>
              <a:t>Γαστρεντερολογικές διαταραχές (ναυτία, έμετοι, </a:t>
            </a:r>
            <a:r>
              <a:rPr lang="el-GR" dirty="0" err="1"/>
              <a:t>διαρροϊκες</a:t>
            </a:r>
            <a:r>
              <a:rPr lang="el-GR" dirty="0"/>
              <a:t> κενώσεις), οξεία κοιλία</a:t>
            </a:r>
          </a:p>
          <a:p>
            <a:r>
              <a:rPr lang="el-GR" dirty="0"/>
              <a:t>Υπόταση, </a:t>
            </a:r>
            <a:r>
              <a:rPr lang="el-GR" dirty="0" err="1"/>
              <a:t>ορθοστατική</a:t>
            </a:r>
            <a:r>
              <a:rPr lang="el-GR" dirty="0"/>
              <a:t> σημειολογία, </a:t>
            </a:r>
            <a:r>
              <a:rPr lang="el-GR" dirty="0" err="1"/>
              <a:t>συγκοπτικά</a:t>
            </a:r>
            <a:r>
              <a:rPr lang="el-GR" dirty="0"/>
              <a:t> επεισόδια, </a:t>
            </a:r>
            <a:r>
              <a:rPr lang="el-GR" dirty="0" err="1"/>
              <a:t>υπογκαιμικό</a:t>
            </a:r>
            <a:r>
              <a:rPr lang="el-GR" dirty="0"/>
              <a:t> </a:t>
            </a:r>
            <a:r>
              <a:rPr lang="en-US" dirty="0"/>
              <a:t>shock</a:t>
            </a:r>
            <a:endParaRPr lang="el-GR" dirty="0"/>
          </a:p>
          <a:p>
            <a:r>
              <a:rPr lang="el-GR" dirty="0"/>
              <a:t>Πυρετός</a:t>
            </a:r>
          </a:p>
          <a:p>
            <a:r>
              <a:rPr lang="el-GR" dirty="0" err="1"/>
              <a:t>Αποπροσανατολισμος</a:t>
            </a:r>
            <a:r>
              <a:rPr lang="el-GR" dirty="0"/>
              <a:t>, σύγχυση, απώλεια συνείδησης</a:t>
            </a:r>
          </a:p>
          <a:p>
            <a:r>
              <a:rPr lang="el-GR" dirty="0" err="1"/>
              <a:t>Υπονατριαιμία</a:t>
            </a:r>
            <a:r>
              <a:rPr lang="el-GR" dirty="0"/>
              <a:t>, </a:t>
            </a:r>
            <a:r>
              <a:rPr lang="el-GR" dirty="0" err="1"/>
              <a:t>υπερκαλιαιμία</a:t>
            </a:r>
            <a:r>
              <a:rPr lang="el-GR" dirty="0"/>
              <a:t>, υπογλυκαιμία</a:t>
            </a:r>
          </a:p>
          <a:p>
            <a:r>
              <a:rPr lang="el-GR" dirty="0" err="1"/>
              <a:t>Ορθοκυτταρική</a:t>
            </a:r>
            <a:r>
              <a:rPr lang="el-GR" dirty="0"/>
              <a:t> </a:t>
            </a:r>
            <a:r>
              <a:rPr lang="el-GR" dirty="0" err="1"/>
              <a:t>ορθόχρωμη</a:t>
            </a:r>
            <a:r>
              <a:rPr lang="el-GR" dirty="0"/>
              <a:t> αναιμία, </a:t>
            </a:r>
            <a:r>
              <a:rPr lang="el-GR" dirty="0" err="1"/>
              <a:t>λευκοκυττάρωση</a:t>
            </a:r>
            <a:r>
              <a:rPr lang="el-GR" dirty="0"/>
              <a:t>, </a:t>
            </a:r>
            <a:r>
              <a:rPr lang="el-GR" dirty="0" err="1"/>
              <a:t>ηωσινοφιλία</a:t>
            </a:r>
            <a:r>
              <a:rPr lang="el-GR" dirty="0"/>
              <a:t>, οξέωση</a:t>
            </a:r>
          </a:p>
        </p:txBody>
      </p:sp>
    </p:spTree>
    <p:extLst>
      <p:ext uri="{BB962C8B-B14F-4D97-AF65-F5344CB8AC3E}">
        <p14:creationId xmlns:p14="http://schemas.microsoft.com/office/powerpoint/2010/main" val="2315740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9907FAD7-3644-4961-AF70-0FF6C09E420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4463" y="198438"/>
            <a:ext cx="109728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l-GR" sz="36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Ενδείξεις υποκείμενης πρωτοπαθούς </a:t>
            </a:r>
            <a:r>
              <a:rPr lang="el-GR" sz="3600" dirty="0" err="1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επινεφριδικής</a:t>
            </a:r>
            <a:r>
              <a:rPr lang="el-GR" sz="36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 ανεπάρκειας </a:t>
            </a:r>
            <a:endParaRPr lang="en-GB" sz="3600" dirty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7C13D0C3-F60D-2F5D-6695-3E7215ECAC7E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334963" y="1557338"/>
            <a:ext cx="6229350" cy="5091112"/>
          </a:xfrm>
        </p:spPr>
        <p:txBody>
          <a:bodyPr/>
          <a:lstStyle/>
          <a:p>
            <a:pPr eaLnBrk="1" hangingPunct="1"/>
            <a:r>
              <a:rPr lang="el-GR" altLang="el-GR"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Υπέρχρωση δέρματος</a:t>
            </a:r>
            <a:endParaRPr lang="en-US" altLang="el-GR" sz="24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r>
              <a:rPr lang="el-GR" altLang="el-GR" sz="2400">
                <a:latin typeface="Arial" panose="020B0604020202020204" pitchFamily="34" charset="0"/>
                <a:cs typeface="Arial" panose="020B0604020202020204" pitchFamily="34" charset="0"/>
              </a:rPr>
              <a:t>πτυχών</a:t>
            </a:r>
            <a:endParaRPr lang="en-US" altLang="el-GR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r>
              <a:rPr lang="el-GR" altLang="el-GR" sz="2400">
                <a:latin typeface="Arial" panose="020B0604020202020204" pitchFamily="34" charset="0"/>
                <a:cs typeface="Arial" panose="020B0604020202020204" pitchFamily="34" charset="0"/>
              </a:rPr>
              <a:t>στοματικού βλεννογόνου</a:t>
            </a:r>
            <a:endParaRPr lang="en-US" altLang="el-GR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r>
              <a:rPr lang="el-GR" altLang="el-GR" sz="2400">
                <a:latin typeface="Arial" panose="020B0604020202020204" pitchFamily="34" charset="0"/>
                <a:cs typeface="Arial" panose="020B0604020202020204" pitchFamily="34" charset="0"/>
              </a:rPr>
              <a:t>ουλών</a:t>
            </a:r>
          </a:p>
          <a:p>
            <a:pPr lvl="1" eaLnBrk="1" hangingPunct="1">
              <a:buFontTx/>
              <a:buNone/>
            </a:pPr>
            <a:endParaRPr lang="en-US" altLang="el-GR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Calibri" panose="020F0502020204030204" pitchFamily="34" charset="0"/>
              <a:buNone/>
            </a:pPr>
            <a:endParaRPr lang="el-GR" altLang="el-GR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l-GR" altLang="el-GR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l-GR" altLang="el-GR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l-GR" altLang="el-GR" sz="2400">
                <a:latin typeface="Arial" panose="020B0604020202020204" pitchFamily="34" charset="0"/>
                <a:cs typeface="Arial" panose="020B0604020202020204" pitchFamily="34" charset="0"/>
              </a:rPr>
              <a:t>Αποτυχία διόρθωσης υπότασης με αγγειοσυσπαστικά</a:t>
            </a:r>
            <a:endParaRPr lang="en-GB" altLang="el-GR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7588" name="Picture 2">
            <a:extLst>
              <a:ext uri="{FF2B5EF4-FFF2-40B4-BE49-F238E27FC236}">
                <a16:creationId xmlns:a16="http://schemas.microsoft.com/office/drawing/2014/main" id="{59DE75FA-5127-5435-0F0F-08D1EA676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00" y="1341438"/>
            <a:ext cx="4414838" cy="269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9" name="Picture 2">
            <a:extLst>
              <a:ext uri="{FF2B5EF4-FFF2-40B4-BE49-F238E27FC236}">
                <a16:creationId xmlns:a16="http://schemas.microsoft.com/office/drawing/2014/main" id="{E6271D27-71F9-F798-33E7-A63DCBA16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0" y="4005263"/>
            <a:ext cx="4305300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- Ορθογώνιο">
            <a:extLst>
              <a:ext uri="{FF2B5EF4-FFF2-40B4-BE49-F238E27FC236}">
                <a16:creationId xmlns:a16="http://schemas.microsoft.com/office/drawing/2014/main" id="{ADD16E64-88A6-492F-8286-27DB0BDC5AD0}"/>
              </a:ext>
            </a:extLst>
          </p:cNvPr>
          <p:cNvSpPr/>
          <p:nvPr/>
        </p:nvSpPr>
        <p:spPr>
          <a:xfrm>
            <a:off x="6864350" y="6453188"/>
            <a:ext cx="4414838" cy="40481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5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l-GR"/>
          </a:p>
        </p:txBody>
      </p:sp>
      <p:sp>
        <p:nvSpPr>
          <p:cNvPr id="67591" name="6 - TextBox">
            <a:extLst>
              <a:ext uri="{FF2B5EF4-FFF2-40B4-BE49-F238E27FC236}">
                <a16:creationId xmlns:a16="http://schemas.microsoft.com/office/drawing/2014/main" id="{838843B1-6E20-349D-23AE-1D2A2D02B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750" y="3352800"/>
            <a:ext cx="6534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l-GR" altLang="el-GR" sz="2400" b="1">
                <a:solidFill>
                  <a:srgbClr val="00B050"/>
                </a:solidFill>
              </a:rPr>
              <a:t>ΑΝΑΛΟΓΗ ΤΗΣ ΤΑΧΥΤΗΤΑΣ ΕΓΚΑΤΑΣΤΑΣΗΣ ΕΠΙΝΕΦΡΙΔΙΑΚΗΣ</a:t>
            </a:r>
          </a:p>
          <a:p>
            <a:pPr eaLnBrk="1" hangingPunct="1"/>
            <a:r>
              <a:rPr lang="el-GR" altLang="el-GR" sz="2400" b="1">
                <a:solidFill>
                  <a:srgbClr val="00B050"/>
                </a:solidFill>
              </a:rPr>
              <a:t>ΑΝΕΠΑΡΚΕΙΑΣ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382051" y="395525"/>
            <a:ext cx="7729728" cy="826785"/>
          </a:xfrm>
        </p:spPr>
        <p:txBody>
          <a:bodyPr/>
          <a:lstStyle/>
          <a:p>
            <a:r>
              <a:rPr lang="el-GR" dirty="0" err="1"/>
              <a:t>διαγνωση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989045" y="1390261"/>
            <a:ext cx="9741159" cy="5187821"/>
          </a:xfrm>
        </p:spPr>
        <p:txBody>
          <a:bodyPr>
            <a:normAutofit/>
          </a:bodyPr>
          <a:lstStyle/>
          <a:p>
            <a:r>
              <a:rPr lang="el-GR" dirty="0"/>
              <a:t>Υποψία σε ασθενή με </a:t>
            </a:r>
            <a:r>
              <a:rPr lang="en-US" dirty="0"/>
              <a:t>shock, </a:t>
            </a:r>
            <a:r>
              <a:rPr lang="el-GR" dirty="0"/>
              <a:t>υπόταση, </a:t>
            </a:r>
            <a:r>
              <a:rPr lang="el-GR" dirty="0" err="1"/>
              <a:t>υπονατριαιμία</a:t>
            </a:r>
            <a:r>
              <a:rPr lang="el-GR" dirty="0"/>
              <a:t> και γνωστή </a:t>
            </a:r>
            <a:r>
              <a:rPr lang="el-GR" dirty="0" err="1"/>
              <a:t>επινεφριδιακή</a:t>
            </a:r>
            <a:r>
              <a:rPr lang="el-GR" dirty="0"/>
              <a:t> ανεπάρκεια</a:t>
            </a:r>
          </a:p>
          <a:p>
            <a:r>
              <a:rPr lang="el-GR" dirty="0" err="1"/>
              <a:t>Εκλυτικοί</a:t>
            </a:r>
            <a:r>
              <a:rPr lang="el-GR" dirty="0"/>
              <a:t> παράγοντες</a:t>
            </a:r>
            <a:r>
              <a:rPr lang="en-US" dirty="0"/>
              <a:t>: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O</a:t>
            </a:r>
            <a:r>
              <a:rPr lang="el-GR" dirty="0" err="1"/>
              <a:t>ξεία</a:t>
            </a:r>
            <a:r>
              <a:rPr lang="el-GR" dirty="0"/>
              <a:t> λοίμωξη , σήψη, τραύμα, ΟΕΜ, χειρουργείο, έγκαυμα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Απότομη διακοπή θεραπείας με </a:t>
            </a:r>
            <a:r>
              <a:rPr lang="el-GR" dirty="0" err="1"/>
              <a:t>γλυκοκορτικοειδή</a:t>
            </a:r>
            <a:endParaRPr lang="el-GR" dirty="0"/>
          </a:p>
          <a:p>
            <a:r>
              <a:rPr lang="el-GR" dirty="0"/>
              <a:t>Εξέταση εκλογής            μέτρηση ελεύθερης </a:t>
            </a:r>
            <a:r>
              <a:rPr lang="el-GR" dirty="0" err="1"/>
              <a:t>κορτιζόλης</a:t>
            </a:r>
            <a:r>
              <a:rPr lang="el-GR" dirty="0"/>
              <a:t> πλάσματος </a:t>
            </a:r>
            <a:r>
              <a:rPr lang="el-GR" dirty="0" err="1"/>
              <a:t>μετα</a:t>
            </a:r>
            <a:r>
              <a:rPr lang="el-GR" dirty="0"/>
              <a:t> από ενδοφλέβια χορήγηση </a:t>
            </a:r>
            <a:r>
              <a:rPr lang="el-GR" dirty="0" err="1"/>
              <a:t>ανασυνδυασμένης</a:t>
            </a:r>
            <a:r>
              <a:rPr lang="el-GR" dirty="0"/>
              <a:t> </a:t>
            </a:r>
            <a:r>
              <a:rPr lang="en-US" dirty="0"/>
              <a:t>ACTH ( </a:t>
            </a:r>
            <a:r>
              <a:rPr lang="el-GR" dirty="0"/>
              <a:t>εάν </a:t>
            </a:r>
            <a:r>
              <a:rPr lang="en-US" dirty="0"/>
              <a:t>free cortisol&lt;20</a:t>
            </a:r>
            <a:r>
              <a:rPr lang="el-GR" dirty="0"/>
              <a:t>μ</a:t>
            </a:r>
            <a:r>
              <a:rPr lang="en-US" dirty="0"/>
              <a:t>g/dl </a:t>
            </a:r>
            <a:r>
              <a:rPr lang="el-GR" dirty="0"/>
              <a:t>δοκιμασία παθολογική)</a:t>
            </a:r>
          </a:p>
          <a:p>
            <a:r>
              <a:rPr lang="el-GR" dirty="0"/>
              <a:t>Μέτρηση </a:t>
            </a:r>
            <a:r>
              <a:rPr lang="en-US" dirty="0"/>
              <a:t>ACTH (</a:t>
            </a:r>
            <a:r>
              <a:rPr lang="el-GR" dirty="0"/>
              <a:t>σε νόσο </a:t>
            </a:r>
            <a:r>
              <a:rPr lang="en-US" dirty="0"/>
              <a:t>Addison)</a:t>
            </a:r>
          </a:p>
          <a:p>
            <a:r>
              <a:rPr lang="el-GR" dirty="0"/>
              <a:t>Πλήρης βιοχημικός έλεγχος, ηλεκτρολύτες, α/α </a:t>
            </a:r>
            <a:r>
              <a:rPr lang="el-GR" dirty="0" err="1"/>
              <a:t>θωρακος</a:t>
            </a:r>
            <a:r>
              <a:rPr lang="el-GR" dirty="0"/>
              <a:t>, </a:t>
            </a:r>
            <a:r>
              <a:rPr lang="en-US" dirty="0"/>
              <a:t>CT </a:t>
            </a:r>
            <a:r>
              <a:rPr lang="el-GR" dirty="0"/>
              <a:t>κοιλίας</a:t>
            </a:r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dirty="0"/>
              <a:t>Διαφορική διάγνωση </a:t>
            </a:r>
            <a:r>
              <a:rPr lang="en-US" dirty="0"/>
              <a:t>: </a:t>
            </a:r>
            <a:r>
              <a:rPr lang="el-GR" dirty="0"/>
              <a:t>ΟΕΜ, σήψη, ΑΕΕ, πνευμονική εμβολή, παθολογία κοιλίας</a:t>
            </a:r>
          </a:p>
        </p:txBody>
      </p:sp>
      <p:sp>
        <p:nvSpPr>
          <p:cNvPr id="4" name="Δεξί βέλος 3"/>
          <p:cNvSpPr/>
          <p:nvPr/>
        </p:nvSpPr>
        <p:spPr>
          <a:xfrm>
            <a:off x="3088433" y="3144805"/>
            <a:ext cx="298580" cy="1212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370448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Αντιμετωπιση</a:t>
            </a:r>
            <a:r>
              <a:rPr lang="el-GR" dirty="0"/>
              <a:t> </a:t>
            </a:r>
            <a:r>
              <a:rPr lang="el-GR" dirty="0" err="1"/>
              <a:t>οξειασ</a:t>
            </a:r>
            <a:r>
              <a:rPr lang="el-GR" dirty="0"/>
              <a:t> </a:t>
            </a:r>
            <a:r>
              <a:rPr lang="el-GR" dirty="0" err="1"/>
              <a:t>επινεφριδιακησ</a:t>
            </a:r>
            <a:r>
              <a:rPr lang="el-GR" dirty="0"/>
              <a:t> </a:t>
            </a:r>
            <a:r>
              <a:rPr lang="el-GR" dirty="0" err="1"/>
              <a:t>ανεπαρκειασ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ΕΝΑΡΞΗ ΘΕΡΑΠΕΙΑΣ ΑΜΕΣΑ ΕΝ ΑΝΑΜΟΝΗ ΕΡΓΑΣΤΗΡΙΑΚΩΝ ΕΞΕΤΑΣΕΩΝ</a:t>
            </a:r>
          </a:p>
          <a:p>
            <a:r>
              <a:rPr lang="el-GR" dirty="0"/>
              <a:t>Εξασφάλιση αεραγωγού, </a:t>
            </a:r>
            <a:r>
              <a:rPr lang="en-US" dirty="0"/>
              <a:t>IV </a:t>
            </a:r>
            <a:r>
              <a:rPr lang="el-GR" dirty="0"/>
              <a:t>ενυδάτωση (</a:t>
            </a:r>
            <a:r>
              <a:rPr lang="en-US" dirty="0"/>
              <a:t>N/S + 5% glucose)</a:t>
            </a:r>
            <a:r>
              <a:rPr lang="el-GR" dirty="0"/>
              <a:t>, χορήγηση Ο</a:t>
            </a:r>
            <a:r>
              <a:rPr lang="el-GR" baseline="-25000" dirty="0"/>
              <a:t>2</a:t>
            </a:r>
            <a:endParaRPr lang="en-US" baseline="-25000" dirty="0"/>
          </a:p>
          <a:p>
            <a:r>
              <a:rPr lang="el-GR" dirty="0"/>
              <a:t>Έλεγχος διούρησης</a:t>
            </a:r>
          </a:p>
          <a:p>
            <a:r>
              <a:rPr lang="el-GR" dirty="0" err="1"/>
              <a:t>Υδροκορτιζόνη</a:t>
            </a:r>
            <a:r>
              <a:rPr lang="el-GR" dirty="0"/>
              <a:t> </a:t>
            </a:r>
            <a:r>
              <a:rPr lang="en-US" dirty="0"/>
              <a:t>IV ( </a:t>
            </a:r>
            <a:r>
              <a:rPr lang="el-GR" dirty="0"/>
              <a:t>100</a:t>
            </a:r>
            <a:r>
              <a:rPr lang="en-US" dirty="0"/>
              <a:t>mg </a:t>
            </a:r>
            <a:r>
              <a:rPr lang="el-GR" dirty="0"/>
              <a:t>δόση φόρτισης, 50-75</a:t>
            </a:r>
            <a:r>
              <a:rPr lang="en-US" dirty="0"/>
              <a:t>mg/6h </a:t>
            </a:r>
            <a:r>
              <a:rPr lang="el-GR" dirty="0"/>
              <a:t>στη συνέχεια)</a:t>
            </a:r>
          </a:p>
          <a:p>
            <a:r>
              <a:rPr lang="el-GR" dirty="0"/>
              <a:t>Χορήγηση </a:t>
            </a:r>
            <a:r>
              <a:rPr lang="el-GR" dirty="0" err="1"/>
              <a:t>μινεραλοκορτικοειδών</a:t>
            </a:r>
            <a:r>
              <a:rPr lang="el-GR" dirty="0"/>
              <a:t> σε χρόνια </a:t>
            </a:r>
            <a:r>
              <a:rPr lang="el-GR" dirty="0" err="1"/>
              <a:t>επινεφριδιακή</a:t>
            </a:r>
            <a:r>
              <a:rPr lang="el-GR" dirty="0"/>
              <a:t> ανεπάρκεια</a:t>
            </a:r>
          </a:p>
          <a:p>
            <a:r>
              <a:rPr lang="el-GR" dirty="0"/>
              <a:t>Δεν διορθώνουμε άμεσα την </a:t>
            </a:r>
            <a:r>
              <a:rPr lang="el-GR" dirty="0" err="1"/>
              <a:t>υπερκαλιαιμία</a:t>
            </a:r>
            <a:endParaRPr lang="el-GR" dirty="0"/>
          </a:p>
          <a:p>
            <a:r>
              <a:rPr lang="el-GR" dirty="0"/>
              <a:t>Αντιμετώπιση </a:t>
            </a:r>
            <a:r>
              <a:rPr lang="el-GR" dirty="0" err="1"/>
              <a:t>εκλυτικού</a:t>
            </a:r>
            <a:r>
              <a:rPr lang="el-GR" dirty="0"/>
              <a:t> αιτίου</a:t>
            </a:r>
          </a:p>
        </p:txBody>
      </p:sp>
    </p:spTree>
    <p:extLst>
      <p:ext uri="{BB962C8B-B14F-4D97-AF65-F5344CB8AC3E}">
        <p14:creationId xmlns:p14="http://schemas.microsoft.com/office/powerpoint/2010/main" val="15088407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Αποπληξια</a:t>
            </a:r>
            <a:r>
              <a:rPr lang="el-GR" dirty="0"/>
              <a:t> </a:t>
            </a:r>
            <a:r>
              <a:rPr lang="el-GR" dirty="0" err="1"/>
              <a:t>υποφυσησ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l-GR" dirty="0"/>
              <a:t>Οξύ συμβάν σε ασθενή με υποφυσιακό όγκο (συνήθως αδένωμα) </a:t>
            </a:r>
            <a:r>
              <a:rPr lang="en-US" dirty="0"/>
              <a:t>: </a:t>
            </a:r>
            <a:r>
              <a:rPr lang="el-GR" dirty="0"/>
              <a:t>αιμορραγία, νέκρωση</a:t>
            </a:r>
          </a:p>
          <a:p>
            <a:r>
              <a:rPr lang="el-GR" dirty="0"/>
              <a:t>Παρατηρείται επίσης σε γυναίκες χωρίς υποφυσιακή παθολογία κατά τη κύηση ή τη λοχεία</a:t>
            </a:r>
          </a:p>
          <a:p>
            <a:r>
              <a:rPr lang="el-GR" dirty="0" err="1"/>
              <a:t>Εκλυτικοί</a:t>
            </a:r>
            <a:r>
              <a:rPr lang="el-GR" dirty="0"/>
              <a:t> παράγοντες</a:t>
            </a:r>
            <a:r>
              <a:rPr lang="en-US" dirty="0"/>
              <a:t>: </a:t>
            </a:r>
            <a:r>
              <a:rPr lang="el-GR" dirty="0"/>
              <a:t>ΚΕΚ, υπέρταση, διαταραχές πήξης, αντιπηκτική αγωγή, καρδιοχειρουργική παρέμβαση</a:t>
            </a:r>
          </a:p>
          <a:p>
            <a:r>
              <a:rPr lang="el-GR" dirty="0"/>
              <a:t>Κλινικές εκδηλώσεις</a:t>
            </a:r>
            <a:r>
              <a:rPr lang="en-US" dirty="0"/>
              <a:t>: </a:t>
            </a:r>
            <a:r>
              <a:rPr lang="el-GR" dirty="0"/>
              <a:t>έντονη κεφαλαλγία, διαταραχές όρασης, </a:t>
            </a:r>
            <a:r>
              <a:rPr lang="el-GR" dirty="0" err="1"/>
              <a:t>αμφικροταφική</a:t>
            </a:r>
            <a:r>
              <a:rPr lang="el-GR" dirty="0"/>
              <a:t> </a:t>
            </a:r>
            <a:r>
              <a:rPr lang="el-GR" dirty="0" err="1"/>
              <a:t>ημιανοψία</a:t>
            </a:r>
            <a:r>
              <a:rPr lang="el-GR" dirty="0"/>
              <a:t>, μηνιγγική σημειολογία, σύγχυση</a:t>
            </a:r>
          </a:p>
          <a:p>
            <a:r>
              <a:rPr lang="el-GR" dirty="0"/>
              <a:t>Διάγνωση </a:t>
            </a:r>
            <a:r>
              <a:rPr lang="en-US" dirty="0"/>
              <a:t>: CT </a:t>
            </a:r>
            <a:r>
              <a:rPr lang="el-GR" dirty="0"/>
              <a:t>εγκεφάλου σε οξεία φάση , Μ</a:t>
            </a:r>
            <a:r>
              <a:rPr lang="en-US" dirty="0"/>
              <a:t>RI </a:t>
            </a:r>
            <a:r>
              <a:rPr lang="el-GR" dirty="0"/>
              <a:t>υπόφυσης σε φάση αποδρομής, </a:t>
            </a:r>
            <a:r>
              <a:rPr lang="el-GR" dirty="0" err="1"/>
              <a:t>ορμονολογικός</a:t>
            </a:r>
            <a:r>
              <a:rPr lang="el-GR" dirty="0"/>
              <a:t> έλεγχος </a:t>
            </a:r>
          </a:p>
          <a:p>
            <a:r>
              <a:rPr lang="el-GR" dirty="0"/>
              <a:t>Αντιμετώπιση </a:t>
            </a:r>
            <a:r>
              <a:rPr lang="en-US" dirty="0"/>
              <a:t>: </a:t>
            </a:r>
            <a:r>
              <a:rPr lang="el-GR" dirty="0"/>
              <a:t>Υψηλές δόσεις </a:t>
            </a:r>
            <a:r>
              <a:rPr lang="el-GR" dirty="0" err="1"/>
              <a:t>δεξαμεθαζόνης</a:t>
            </a:r>
            <a:r>
              <a:rPr lang="el-GR" dirty="0"/>
              <a:t>, </a:t>
            </a:r>
            <a:r>
              <a:rPr lang="el-GR" dirty="0" err="1"/>
              <a:t>διασφηνοειδική</a:t>
            </a:r>
            <a:r>
              <a:rPr lang="el-GR" dirty="0"/>
              <a:t> αποσυμφόρηση, υποκατάσταση ανεπάρκειας υποφυσιακών ορμονών</a:t>
            </a:r>
          </a:p>
          <a:p>
            <a:endParaRPr lang="el-GR" dirty="0"/>
          </a:p>
          <a:p>
            <a:pPr marL="0" indent="0">
              <a:buNone/>
            </a:pPr>
            <a:endParaRPr lang="el-GR" dirty="0"/>
          </a:p>
          <a:p>
            <a:endParaRPr lang="el-GR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517938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932556" y="218243"/>
            <a:ext cx="7729728" cy="686826"/>
          </a:xfrm>
        </p:spPr>
        <p:txBody>
          <a:bodyPr>
            <a:normAutofit fontScale="90000"/>
          </a:bodyPr>
          <a:lstStyle/>
          <a:p>
            <a:r>
              <a:rPr lang="el-GR" dirty="0"/>
              <a:t>ΥΠΟΓΛΥΚΑΙΜΙΑ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782147" y="1296956"/>
            <a:ext cx="8178717" cy="4443072"/>
          </a:xfrm>
        </p:spPr>
        <p:txBody>
          <a:bodyPr/>
          <a:lstStyle/>
          <a:p>
            <a:r>
              <a:rPr lang="el-GR" dirty="0"/>
              <a:t>Ο ασθενής με υπογλυκαιμία προσέρχεται με νευρολογικές εκδηλώσεις </a:t>
            </a:r>
          </a:p>
          <a:p>
            <a:pPr marL="0" indent="0">
              <a:buNone/>
            </a:pPr>
            <a:r>
              <a:rPr lang="el-GR" dirty="0"/>
              <a:t>     (σύγχυση, επιληπτικές κρίσεις, </a:t>
            </a:r>
            <a:r>
              <a:rPr lang="el-GR" dirty="0" err="1"/>
              <a:t>ημιπάρεση</a:t>
            </a:r>
            <a:r>
              <a:rPr lang="el-GR" dirty="0"/>
              <a:t>, κώμα)</a:t>
            </a:r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dirty="0"/>
              <a:t>     Θα πρέπει ΠΑΝΤΑ να αποκλειστεί το ενδεχόμενο υπογλυκαιμίας σε ασθενή </a:t>
            </a:r>
          </a:p>
          <a:p>
            <a:pPr marL="0" indent="0">
              <a:buNone/>
            </a:pPr>
            <a:r>
              <a:rPr lang="el-GR" dirty="0"/>
              <a:t>     με νευρολογικά σημεία και συμπτώματα, αλλαγή στη συμπεριφορά ή κώμα</a:t>
            </a:r>
          </a:p>
        </p:txBody>
      </p:sp>
      <p:sp>
        <p:nvSpPr>
          <p:cNvPr id="4" name="Κάτω βέλος 3"/>
          <p:cNvSpPr/>
          <p:nvPr/>
        </p:nvSpPr>
        <p:spPr>
          <a:xfrm>
            <a:off x="4982547" y="2230016"/>
            <a:ext cx="905069" cy="6251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784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64605" y="363484"/>
            <a:ext cx="7729728" cy="696157"/>
          </a:xfrm>
        </p:spPr>
        <p:txBody>
          <a:bodyPr>
            <a:normAutofit fontScale="90000"/>
          </a:bodyPr>
          <a:lstStyle/>
          <a:p>
            <a:r>
              <a:rPr lang="el-GR" dirty="0" err="1"/>
              <a:t>υπογλυκαιμια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026367" y="1240972"/>
            <a:ext cx="8934497" cy="4499056"/>
          </a:xfrm>
        </p:spPr>
        <p:txBody>
          <a:bodyPr/>
          <a:lstStyle/>
          <a:p>
            <a:r>
              <a:rPr lang="el-GR" dirty="0"/>
              <a:t>Τα επίπεδα γλυκόζης πλάσματος φυσιολογικά κυμαίνονται από 65-105 </a:t>
            </a:r>
            <a:r>
              <a:rPr lang="en-US" dirty="0"/>
              <a:t>mg/dl</a:t>
            </a:r>
            <a:endParaRPr lang="el-GR" dirty="0"/>
          </a:p>
          <a:p>
            <a:endParaRPr lang="en-US" dirty="0"/>
          </a:p>
          <a:p>
            <a:r>
              <a:rPr lang="el-GR" dirty="0"/>
              <a:t>Επιδείνωση γνωσιακών λειτουργιών παρατηρείται σε επίπεδα &lt;55 </a:t>
            </a:r>
            <a:r>
              <a:rPr lang="en-US" dirty="0"/>
              <a:t>mg/dl, </a:t>
            </a:r>
            <a:r>
              <a:rPr lang="el-GR" dirty="0"/>
              <a:t>αλλά συμπτωματολογία είναι ασυνήθη μέχρι τα επίπεδα να φτάσουν &lt;45</a:t>
            </a:r>
            <a:r>
              <a:rPr lang="en-US" dirty="0"/>
              <a:t>mg/dl</a:t>
            </a:r>
          </a:p>
          <a:p>
            <a:endParaRPr lang="en-US" dirty="0"/>
          </a:p>
          <a:p>
            <a:r>
              <a:rPr lang="el-GR" dirty="0"/>
              <a:t>ΔΙΑΒΗΤΙΚΟΙ ΑΣΘΕΝΕΙΣ </a:t>
            </a:r>
          </a:p>
          <a:p>
            <a:pPr marL="0" indent="0">
              <a:buNone/>
            </a:pPr>
            <a:r>
              <a:rPr lang="el-GR" dirty="0"/>
              <a:t>     Συχνότερη αιτία          </a:t>
            </a:r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dirty="0"/>
              <a:t>     Λανθασμένη λήψη αγωγής με ινσουλίνη ή αντιδιαβητικά δισκία</a:t>
            </a:r>
          </a:p>
          <a:p>
            <a:pPr marL="0" indent="0">
              <a:buNone/>
            </a:pPr>
            <a:r>
              <a:rPr lang="el-GR" dirty="0"/>
              <a:t>     ( αυξημένη απέκκριση, ελλιπής ή καθυστερημένη λήψη τροφής, υπερβολική λήψη ινσουλίνης)</a:t>
            </a:r>
            <a:endParaRPr lang="en-US" dirty="0"/>
          </a:p>
          <a:p>
            <a:endParaRPr lang="el-GR" dirty="0"/>
          </a:p>
        </p:txBody>
      </p:sp>
      <p:sp>
        <p:nvSpPr>
          <p:cNvPr id="6" name="Κάτω βέλος 5"/>
          <p:cNvSpPr/>
          <p:nvPr/>
        </p:nvSpPr>
        <p:spPr>
          <a:xfrm>
            <a:off x="1764605" y="3937518"/>
            <a:ext cx="372105" cy="41054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615704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ba1c">
            <a:extLst>
              <a:ext uri="{FF2B5EF4-FFF2-40B4-BE49-F238E27FC236}">
                <a16:creationId xmlns:a16="http://schemas.microsoft.com/office/drawing/2014/main" id="{4225548B-7020-6DC2-DB53-495B38484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1549400"/>
            <a:ext cx="6083300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0291" name="Rectangle 3">
            <a:extLst>
              <a:ext uri="{FF2B5EF4-FFF2-40B4-BE49-F238E27FC236}">
                <a16:creationId xmlns:a16="http://schemas.microsoft.com/office/drawing/2014/main" id="{36A09318-EECD-D06C-0989-2020D10B8B7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209800" y="285750"/>
            <a:ext cx="7772400" cy="85725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US" dirty="0"/>
              <a:t>Treat-to-target and Short Term Complications</a:t>
            </a:r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1AE88D99-DEB2-4E2C-D42A-482F21782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6577014"/>
            <a:ext cx="90678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l-GR" sz="1400">
                <a:latin typeface="Arial" panose="020B0604020202020204" pitchFamily="34" charset="0"/>
              </a:rPr>
              <a:t>Adapted from: The Diabetes Control and Complications Trial Research Group, N Engl J Med 1993 329: 977-986 </a:t>
            </a:r>
          </a:p>
        </p:txBody>
      </p:sp>
    </p:spTree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699291" y="348871"/>
            <a:ext cx="7729728" cy="593520"/>
          </a:xfrm>
        </p:spPr>
        <p:txBody>
          <a:bodyPr>
            <a:normAutofit fontScale="90000"/>
          </a:bodyPr>
          <a:lstStyle/>
          <a:p>
            <a:r>
              <a:rPr lang="el-GR" dirty="0" err="1"/>
              <a:t>υπογλυκαιμια</a:t>
            </a:r>
            <a:endParaRPr lang="el-GR" dirty="0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17392"/>
              </p:ext>
            </p:extLst>
          </p:nvPr>
        </p:nvGraphicFramePr>
        <p:xfrm>
          <a:off x="1782569" y="2059927"/>
          <a:ext cx="7731125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31125">
                  <a:extLst>
                    <a:ext uri="{9D8B030D-6E8A-4147-A177-3AD203B41FA5}">
                      <a16:colId xmlns:a16="http://schemas.microsoft.com/office/drawing/2014/main" val="30036632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l-GR" dirty="0"/>
                        <a:t>ΑΛΛΑ</a:t>
                      </a:r>
                      <a:r>
                        <a:rPr lang="el-GR" baseline="0" dirty="0"/>
                        <a:t> </a:t>
                      </a:r>
                      <a:r>
                        <a:rPr lang="el-GR" dirty="0"/>
                        <a:t>ΑΙΤΙΑ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5516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ΑΛΚΟΟΛ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409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ΝΟΣΟΣ</a:t>
                      </a:r>
                      <a:r>
                        <a:rPr lang="el-GR" baseline="0" dirty="0"/>
                        <a:t> </a:t>
                      </a:r>
                      <a:r>
                        <a:rPr lang="en-US" baseline="0" dirty="0"/>
                        <a:t>ADDISON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2383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ΥΠΟΦΥΣΙΑΚΗ</a:t>
                      </a:r>
                      <a:r>
                        <a:rPr lang="el-GR" baseline="0" dirty="0"/>
                        <a:t> ΑΝΕΠΑΡΚΕΙΑ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2818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ΒΑΡΙΑΤΡΙΚΗ</a:t>
                      </a:r>
                      <a:r>
                        <a:rPr lang="el-GR" baseline="0" dirty="0"/>
                        <a:t> ΧΕΙΡΟΥΡΓΙΚΗ ΠΑΡΕΜΒΑΣΗ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0920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ΗΠΑΤΙΚΗ ΑΝΕΠΑΡΚΕΙΑ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9753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ΙΝΣΟΥΛΙΝΩΜΑ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256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ΕΛΟΝΟΣΙΑ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15877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7208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73936" y="376863"/>
            <a:ext cx="7729728" cy="500214"/>
          </a:xfrm>
        </p:spPr>
        <p:txBody>
          <a:bodyPr>
            <a:normAutofit fontScale="90000"/>
          </a:bodyPr>
          <a:lstStyle/>
          <a:p>
            <a:r>
              <a:rPr lang="el-GR" dirty="0"/>
              <a:t>ΥΠΟΓΛΥΚΑΙΜΙΑ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408922" y="1390262"/>
            <a:ext cx="8551942" cy="4349766"/>
          </a:xfrm>
        </p:spPr>
        <p:txBody>
          <a:bodyPr>
            <a:normAutofit fontScale="92500" lnSpcReduction="20000"/>
          </a:bodyPr>
          <a:lstStyle/>
          <a:p>
            <a:r>
              <a:rPr lang="el-GR" dirty="0"/>
              <a:t>ΣΥΜΠΤΩΜΑΤΑ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Εφίδρωση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Ταχυκαρδία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Ωχρότητα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Τρόμος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Επηρεασμένο επίπεδο συνείδησής ή απώλεια συνείδησης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Ευερεθιστότητα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Εντοπισμένα νευρολογικά ελλείμματα ( πχ. ημιπληγία)</a:t>
            </a:r>
          </a:p>
          <a:p>
            <a:pPr marL="342900" indent="-342900">
              <a:buFont typeface="+mj-lt"/>
              <a:buAutoNum type="arabicPeriod"/>
            </a:pPr>
            <a:endParaRPr lang="el-GR" dirty="0"/>
          </a:p>
          <a:p>
            <a:r>
              <a:rPr lang="el-GR" dirty="0"/>
              <a:t>ΔΙΑΓΝΩΣΗ</a:t>
            </a:r>
          </a:p>
          <a:p>
            <a:pPr marL="0" indent="0">
              <a:buNone/>
            </a:pPr>
            <a:r>
              <a:rPr lang="el-GR" dirty="0"/>
              <a:t>     Μέτρηση γλυκόζης πλάσματος &lt;70</a:t>
            </a:r>
            <a:r>
              <a:rPr lang="en-US" dirty="0"/>
              <a:t>mg/dl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l-GR" dirty="0"/>
              <a:t>Η θεραπεία πρέπει να ξεκινάει επί παρουσίας συμπτωμάτων εάν τεκμηριωθεί υπογλυκαιμία σε </a:t>
            </a:r>
            <a:r>
              <a:rPr lang="en-US" dirty="0" err="1"/>
              <a:t>Glu</a:t>
            </a:r>
            <a:r>
              <a:rPr lang="en-US" dirty="0"/>
              <a:t> stick </a:t>
            </a:r>
            <a:r>
              <a:rPr lang="el-GR" dirty="0"/>
              <a:t>εν αναμονή εργαστηριακών αποτελεσμάτων </a:t>
            </a:r>
          </a:p>
        </p:txBody>
      </p:sp>
    </p:spTree>
    <p:extLst>
      <p:ext uri="{BB962C8B-B14F-4D97-AF65-F5344CB8AC3E}">
        <p14:creationId xmlns:p14="http://schemas.microsoft.com/office/powerpoint/2010/main" val="22242301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08622" y="298579"/>
            <a:ext cx="7729728" cy="531846"/>
          </a:xfrm>
        </p:spPr>
        <p:txBody>
          <a:bodyPr>
            <a:normAutofit fontScale="90000"/>
          </a:bodyPr>
          <a:lstStyle/>
          <a:p>
            <a:r>
              <a:rPr lang="el-GR" dirty="0" err="1"/>
              <a:t>Υπογλυκαιμια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541176" y="1166328"/>
            <a:ext cx="9419688" cy="5393092"/>
          </a:xfrm>
        </p:spPr>
        <p:txBody>
          <a:bodyPr>
            <a:normAutofit fontScale="92500" lnSpcReduction="10000"/>
          </a:bodyPr>
          <a:lstStyle/>
          <a:p>
            <a:r>
              <a:rPr lang="el-GR" dirty="0"/>
              <a:t>ΘΕΡΑΠΕΙΑ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l-GR" dirty="0"/>
              <a:t>Εάν το επίπεδο συνείδησης δεν βελτιωθεί θα πρέπει να γίνει έλεγχος υποκείμενης παθολογίας </a:t>
            </a:r>
          </a:p>
          <a:p>
            <a:pPr marL="0" indent="0">
              <a:buNone/>
            </a:pPr>
            <a:r>
              <a:rPr lang="el-GR" dirty="0"/>
              <a:t>      (πχ ΑΕΕ) ή εγκεφαλικού οιδήματος ως αποτέλεσμα της υπογλυκαιμίας</a:t>
            </a:r>
          </a:p>
          <a:p>
            <a:r>
              <a:rPr lang="en-US" dirty="0"/>
              <a:t>CT </a:t>
            </a:r>
            <a:r>
              <a:rPr lang="el-GR" dirty="0"/>
              <a:t>εγκεφάλου</a:t>
            </a:r>
          </a:p>
          <a:p>
            <a:r>
              <a:rPr lang="el-GR" dirty="0" err="1"/>
              <a:t>Δεξαμεθαζόνη</a:t>
            </a:r>
            <a:r>
              <a:rPr lang="el-GR" dirty="0"/>
              <a:t>/</a:t>
            </a:r>
            <a:r>
              <a:rPr lang="el-GR" dirty="0" err="1"/>
              <a:t>Μαννιτόλη</a:t>
            </a:r>
            <a:endParaRPr lang="en-US" dirty="0"/>
          </a:p>
        </p:txBody>
      </p:sp>
      <p:graphicFrame>
        <p:nvGraphicFramePr>
          <p:cNvPr id="4" name="Διάγραμμα 3"/>
          <p:cNvGraphicFramePr/>
          <p:nvPr>
            <p:extLst>
              <p:ext uri="{D42A27DB-BD31-4B8C-83A1-F6EECF244321}">
                <p14:modId xmlns:p14="http://schemas.microsoft.com/office/powerpoint/2010/main" val="4051686543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43444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231136" y="88392"/>
            <a:ext cx="7729728" cy="1188720"/>
          </a:xfrm>
        </p:spPr>
        <p:txBody>
          <a:bodyPr/>
          <a:lstStyle/>
          <a:p>
            <a:r>
              <a:rPr lang="el-GR" dirty="0" err="1"/>
              <a:t>Διαβητικη</a:t>
            </a:r>
            <a:r>
              <a:rPr lang="el-GR" dirty="0"/>
              <a:t> </a:t>
            </a:r>
            <a:r>
              <a:rPr lang="el-GR" dirty="0" err="1"/>
              <a:t>κετοξεωση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250" y="1419225"/>
            <a:ext cx="11506200" cy="4349377"/>
          </a:xfrm>
        </p:spPr>
        <p:txBody>
          <a:bodyPr>
            <a:normAutofit lnSpcReduction="10000"/>
          </a:bodyPr>
          <a:lstStyle/>
          <a:p>
            <a:r>
              <a:rPr lang="el-GR" dirty="0"/>
              <a:t>Οξεία επιπλοκή σακχαρώδους διαβήτη- Συνήθως σε ασθενείς με ΣΔ1 (σε μικρό ποσοστό σε ασθενείς με ΣΔ2)</a:t>
            </a:r>
          </a:p>
          <a:p>
            <a:r>
              <a:rPr lang="el-GR" dirty="0"/>
              <a:t>Θνητότητα περίπου 5%-Αυξάνει όσο αυξάνει η ηλικία του ασθενούς</a:t>
            </a:r>
          </a:p>
          <a:p>
            <a:r>
              <a:rPr lang="el-GR" dirty="0"/>
              <a:t>  1.         Ινσουλίνης </a:t>
            </a:r>
          </a:p>
          <a:p>
            <a:pPr marL="0" indent="0">
              <a:buNone/>
            </a:pPr>
            <a:r>
              <a:rPr lang="el-GR" dirty="0"/>
              <a:t>                   </a:t>
            </a:r>
            <a:r>
              <a:rPr lang="el-GR" dirty="0" err="1"/>
              <a:t>Αντιρροπιστικών</a:t>
            </a:r>
            <a:r>
              <a:rPr lang="el-GR" dirty="0"/>
              <a:t> ορμονών( </a:t>
            </a:r>
            <a:r>
              <a:rPr lang="el-GR" dirty="0" err="1"/>
              <a:t>γλυκαγόνη</a:t>
            </a:r>
            <a:r>
              <a:rPr lang="el-GR" dirty="0"/>
              <a:t>, </a:t>
            </a:r>
            <a:r>
              <a:rPr lang="el-GR" dirty="0" err="1"/>
              <a:t>κορτιζόλη</a:t>
            </a:r>
            <a:r>
              <a:rPr lang="el-GR" dirty="0"/>
              <a:t>, αυξητική ορμόνη )</a:t>
            </a:r>
          </a:p>
          <a:p>
            <a:pPr marL="0" indent="0">
              <a:buNone/>
            </a:pPr>
            <a:r>
              <a:rPr lang="el-GR" dirty="0"/>
              <a:t>                   </a:t>
            </a:r>
            <a:r>
              <a:rPr lang="el-GR" dirty="0" err="1"/>
              <a:t>Γλυκονεογένεση</a:t>
            </a:r>
            <a:r>
              <a:rPr lang="el-GR" dirty="0"/>
              <a:t> / </a:t>
            </a:r>
            <a:r>
              <a:rPr lang="el-GR" dirty="0" err="1"/>
              <a:t>Γλυκογονόλυση</a:t>
            </a:r>
            <a:r>
              <a:rPr lang="el-GR" dirty="0"/>
              <a:t>                                          </a:t>
            </a:r>
            <a:r>
              <a:rPr lang="el-GR" dirty="0">
                <a:solidFill>
                  <a:srgbClr val="FF0000"/>
                </a:solidFill>
              </a:rPr>
              <a:t>Υπεργλυκαιμία</a:t>
            </a:r>
          </a:p>
          <a:p>
            <a:pPr marL="0" indent="0">
              <a:buNone/>
            </a:pPr>
            <a:r>
              <a:rPr lang="el-GR" dirty="0"/>
              <a:t>                   Πρόσληψη γλυκόζη από περιφερικούς ιστούς                   </a:t>
            </a:r>
            <a:r>
              <a:rPr lang="el-GR" dirty="0" err="1">
                <a:solidFill>
                  <a:srgbClr val="FF0000"/>
                </a:solidFill>
              </a:rPr>
              <a:t>Υπερωσμωτικότητα</a:t>
            </a:r>
            <a:r>
              <a:rPr lang="el-GR" dirty="0"/>
              <a:t>         </a:t>
            </a:r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dirty="0"/>
              <a:t>     2.          </a:t>
            </a:r>
            <a:r>
              <a:rPr lang="el-GR" dirty="0" err="1"/>
              <a:t>Λιπόλυση</a:t>
            </a:r>
            <a:r>
              <a:rPr lang="el-GR" dirty="0"/>
              <a:t> σε λιπώδη ιστό                                                            </a:t>
            </a:r>
            <a:r>
              <a:rPr lang="el-GR" dirty="0" err="1"/>
              <a:t>Κετονικά</a:t>
            </a:r>
            <a:r>
              <a:rPr lang="el-GR" dirty="0"/>
              <a:t> σώματα                             </a:t>
            </a:r>
            <a:r>
              <a:rPr lang="el-GR" dirty="0" err="1">
                <a:solidFill>
                  <a:srgbClr val="FF0000"/>
                </a:solidFill>
              </a:rPr>
              <a:t>Κετοναιμία</a:t>
            </a:r>
            <a:endParaRPr lang="el-GR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l-GR" dirty="0"/>
              <a:t>                  Οξείδωση ελεύθερων  λιπαρών οξέων στο ήπαρ                                                                               </a:t>
            </a:r>
            <a:r>
              <a:rPr lang="el-GR" dirty="0">
                <a:solidFill>
                  <a:srgbClr val="FF0000"/>
                </a:solidFill>
              </a:rPr>
              <a:t>Μεταβολική οξέωση</a:t>
            </a:r>
          </a:p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dirty="0"/>
              <a:t>     3.      </a:t>
            </a:r>
            <a:r>
              <a:rPr lang="el-GR" dirty="0" err="1"/>
              <a:t>Γλυκοζουρία</a:t>
            </a:r>
            <a:r>
              <a:rPr lang="el-GR" dirty="0"/>
              <a:t>                                  Ωσμωτική διούρηση                        </a:t>
            </a:r>
            <a:r>
              <a:rPr lang="el-GR" dirty="0">
                <a:solidFill>
                  <a:srgbClr val="FF0000"/>
                </a:solidFill>
              </a:rPr>
              <a:t>Απώλεια ύδατος/ ηλεκτρολυτών </a:t>
            </a:r>
          </a:p>
        </p:txBody>
      </p:sp>
      <p:sp>
        <p:nvSpPr>
          <p:cNvPr id="4" name="Δεξί άγκιστρο 3"/>
          <p:cNvSpPr/>
          <p:nvPr/>
        </p:nvSpPr>
        <p:spPr>
          <a:xfrm>
            <a:off x="8172450" y="2071687"/>
            <a:ext cx="352425" cy="8477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5" name="Κάτω βέλος 4"/>
          <p:cNvSpPr/>
          <p:nvPr/>
        </p:nvSpPr>
        <p:spPr>
          <a:xfrm>
            <a:off x="1181100" y="2224087"/>
            <a:ext cx="209550" cy="2714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6" name="Επάνω βέλος 5"/>
          <p:cNvSpPr/>
          <p:nvPr/>
        </p:nvSpPr>
        <p:spPr>
          <a:xfrm>
            <a:off x="1209675" y="2533650"/>
            <a:ext cx="180975" cy="2381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Δεξί βέλος 6"/>
          <p:cNvSpPr/>
          <p:nvPr/>
        </p:nvSpPr>
        <p:spPr>
          <a:xfrm>
            <a:off x="8729662" y="2416968"/>
            <a:ext cx="714375" cy="1571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Επάνω βέλος 7"/>
          <p:cNvSpPr/>
          <p:nvPr/>
        </p:nvSpPr>
        <p:spPr>
          <a:xfrm>
            <a:off x="1209675" y="2919412"/>
            <a:ext cx="180975" cy="26193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Κάτω βέλος 8"/>
          <p:cNvSpPr/>
          <p:nvPr/>
        </p:nvSpPr>
        <p:spPr>
          <a:xfrm>
            <a:off x="1181100" y="3323463"/>
            <a:ext cx="190500" cy="2935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Δεξί άγκιστρο 9"/>
          <p:cNvSpPr/>
          <p:nvPr/>
        </p:nvSpPr>
        <p:spPr>
          <a:xfrm>
            <a:off x="6010275" y="2913888"/>
            <a:ext cx="219075" cy="6800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Επάνω βέλος 10"/>
          <p:cNvSpPr/>
          <p:nvPr/>
        </p:nvSpPr>
        <p:spPr>
          <a:xfrm>
            <a:off x="1209675" y="4025777"/>
            <a:ext cx="171450" cy="2857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Δεξί άγκιστρο 11"/>
          <p:cNvSpPr/>
          <p:nvPr/>
        </p:nvSpPr>
        <p:spPr>
          <a:xfrm>
            <a:off x="6096000" y="4114294"/>
            <a:ext cx="333375" cy="62915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Δεξί άγκιστρο 12"/>
          <p:cNvSpPr/>
          <p:nvPr/>
        </p:nvSpPr>
        <p:spPr>
          <a:xfrm>
            <a:off x="8348662" y="4025777"/>
            <a:ext cx="309563" cy="67004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Δεξί βέλος 13"/>
          <p:cNvSpPr/>
          <p:nvPr/>
        </p:nvSpPr>
        <p:spPr>
          <a:xfrm>
            <a:off x="8839200" y="4249614"/>
            <a:ext cx="604837" cy="2223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Δεξί βέλος 14"/>
          <p:cNvSpPr/>
          <p:nvPr/>
        </p:nvSpPr>
        <p:spPr>
          <a:xfrm>
            <a:off x="2771775" y="5305425"/>
            <a:ext cx="847725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Δεξί βέλος 15"/>
          <p:cNvSpPr/>
          <p:nvPr/>
        </p:nvSpPr>
        <p:spPr>
          <a:xfrm>
            <a:off x="6262687" y="5305425"/>
            <a:ext cx="700088" cy="76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24483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Εκλυτικοι</a:t>
            </a:r>
            <a:r>
              <a:rPr lang="el-GR" dirty="0"/>
              <a:t> </a:t>
            </a:r>
            <a:r>
              <a:rPr lang="el-GR" dirty="0" err="1"/>
              <a:t>παραγοντεσ</a:t>
            </a:r>
            <a:endParaRPr lang="el-GR" dirty="0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28" y="2638425"/>
            <a:ext cx="6683345" cy="3101975"/>
          </a:xfrm>
        </p:spPr>
      </p:pic>
    </p:spTree>
    <p:extLst>
      <p:ext uri="{BB962C8B-B14F-4D97-AF65-F5344CB8AC3E}">
        <p14:creationId xmlns:p14="http://schemas.microsoft.com/office/powerpoint/2010/main" val="20371140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Κλινικεσ</a:t>
            </a:r>
            <a:r>
              <a:rPr lang="el-GR" dirty="0"/>
              <a:t> </a:t>
            </a:r>
            <a:r>
              <a:rPr lang="el-GR" dirty="0" err="1"/>
              <a:t>εκδηλωσεισ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l-GR" dirty="0"/>
              <a:t>Πολυουρία, πολυδιψία</a:t>
            </a:r>
          </a:p>
          <a:p>
            <a:r>
              <a:rPr lang="el-GR" dirty="0"/>
              <a:t>Απώλεια βάρους</a:t>
            </a:r>
          </a:p>
          <a:p>
            <a:r>
              <a:rPr lang="el-GR" dirty="0"/>
              <a:t>Κοιλιακό άλγος (εικόνα οξείας κοιλίας), έμετοι</a:t>
            </a:r>
          </a:p>
          <a:p>
            <a:r>
              <a:rPr lang="el-GR" dirty="0"/>
              <a:t>Αφυδάτωση (μειωμένη </a:t>
            </a:r>
            <a:r>
              <a:rPr lang="el-GR" dirty="0" err="1"/>
              <a:t>σπαργή</a:t>
            </a:r>
            <a:r>
              <a:rPr lang="el-GR" dirty="0"/>
              <a:t> δέρματος), αδυναμία</a:t>
            </a:r>
          </a:p>
          <a:p>
            <a:r>
              <a:rPr lang="el-GR" dirty="0"/>
              <a:t>Αναπνοή </a:t>
            </a:r>
            <a:r>
              <a:rPr lang="en-US" dirty="0" err="1"/>
              <a:t>Kussmaul</a:t>
            </a:r>
            <a:endParaRPr lang="en-US" dirty="0"/>
          </a:p>
          <a:p>
            <a:r>
              <a:rPr lang="el-GR" dirty="0"/>
              <a:t>Απόπνοια οξόνης</a:t>
            </a:r>
          </a:p>
          <a:p>
            <a:r>
              <a:rPr lang="el-GR" dirty="0"/>
              <a:t>Ταχυκαρδία, υπόταση</a:t>
            </a:r>
          </a:p>
          <a:p>
            <a:r>
              <a:rPr lang="el-GR" dirty="0"/>
              <a:t>Επηρεασμένο επίπεδο συνείδησης </a:t>
            </a:r>
            <a:r>
              <a:rPr lang="el-GR" dirty="0" err="1"/>
              <a:t>εως</a:t>
            </a:r>
            <a:r>
              <a:rPr lang="el-GR" dirty="0"/>
              <a:t> κώμα</a:t>
            </a:r>
          </a:p>
        </p:txBody>
      </p:sp>
    </p:spTree>
    <p:extLst>
      <p:ext uri="{BB962C8B-B14F-4D97-AF65-F5344CB8AC3E}">
        <p14:creationId xmlns:p14="http://schemas.microsoft.com/office/powerpoint/2010/main" val="30808984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145411" y="238125"/>
            <a:ext cx="7729728" cy="942975"/>
          </a:xfrm>
        </p:spPr>
        <p:txBody>
          <a:bodyPr/>
          <a:lstStyle/>
          <a:p>
            <a:r>
              <a:rPr lang="el-GR" dirty="0" err="1"/>
              <a:t>διαγνωση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1676400" y="1447800"/>
            <a:ext cx="8877300" cy="4292227"/>
          </a:xfrm>
        </p:spPr>
        <p:txBody>
          <a:bodyPr/>
          <a:lstStyle/>
          <a:p>
            <a:r>
              <a:rPr lang="el-GR" dirty="0"/>
              <a:t>Προσδιορισμός γλυκόζης αίματος, </a:t>
            </a:r>
            <a:r>
              <a:rPr lang="el-GR" dirty="0" err="1"/>
              <a:t>ωσμωτικότητας</a:t>
            </a:r>
            <a:r>
              <a:rPr lang="el-GR" dirty="0"/>
              <a:t> αίματος, αέριων αίματος, ηλεκτρολυτών, νεφρική λειτουργίας, </a:t>
            </a:r>
            <a:r>
              <a:rPr lang="el-GR" dirty="0" err="1"/>
              <a:t>κετονικών</a:t>
            </a:r>
            <a:r>
              <a:rPr lang="el-GR" dirty="0"/>
              <a:t> σωμάτων ούρων ( εάν είναι διαθέσιμο)</a:t>
            </a:r>
          </a:p>
          <a:p>
            <a:r>
              <a:rPr lang="el-GR" dirty="0" err="1"/>
              <a:t>Λευκοκυττάρωση</a:t>
            </a:r>
            <a:r>
              <a:rPr lang="el-GR" dirty="0"/>
              <a:t> (λόγω αυξημένης </a:t>
            </a:r>
            <a:r>
              <a:rPr lang="el-GR" dirty="0" err="1"/>
              <a:t>συγκεντρωσης</a:t>
            </a:r>
            <a:r>
              <a:rPr lang="el-GR" dirty="0"/>
              <a:t> </a:t>
            </a:r>
            <a:r>
              <a:rPr lang="el-GR" dirty="0" err="1"/>
              <a:t>κετονικών</a:t>
            </a:r>
            <a:r>
              <a:rPr lang="el-GR" dirty="0"/>
              <a:t> σωμάτων)</a:t>
            </a:r>
          </a:p>
          <a:p>
            <a:r>
              <a:rPr lang="el-GR" dirty="0"/>
              <a:t> </a:t>
            </a:r>
            <a:r>
              <a:rPr lang="el-GR" dirty="0" err="1"/>
              <a:t>Υπονατριαιμία</a:t>
            </a:r>
            <a:r>
              <a:rPr lang="el-GR" dirty="0"/>
              <a:t> ή </a:t>
            </a:r>
            <a:r>
              <a:rPr lang="el-GR" dirty="0" err="1"/>
              <a:t>υπερνατριαιμία</a:t>
            </a:r>
            <a:r>
              <a:rPr lang="el-GR" dirty="0"/>
              <a:t> (σε μεγάλη απώλεια ύδατος)</a:t>
            </a:r>
          </a:p>
          <a:p>
            <a:r>
              <a:rPr lang="el-GR" dirty="0"/>
              <a:t>Διαταραχές επιπέδου καλίου αναλόγως βαρύτητας </a:t>
            </a:r>
          </a:p>
          <a:p>
            <a:endParaRPr lang="el-GR" dirty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50" y="3352742"/>
            <a:ext cx="8639175" cy="2724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7899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231136" y="212217"/>
            <a:ext cx="7729728" cy="683133"/>
          </a:xfrm>
        </p:spPr>
        <p:txBody>
          <a:bodyPr>
            <a:normAutofit fontScale="90000"/>
          </a:bodyPr>
          <a:lstStyle/>
          <a:p>
            <a:r>
              <a:rPr lang="el-GR" dirty="0"/>
              <a:t>ΑΝΤΙΜΕΤΩΠΙΣΗ ΔΙΑΒΗΤΙΚΗΣ ΚΕΤΟΞΕΩΣΗΣ</a:t>
            </a:r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37" y="1076325"/>
            <a:ext cx="7729728" cy="5448300"/>
          </a:xfrm>
        </p:spPr>
      </p:pic>
    </p:spTree>
    <p:extLst>
      <p:ext uri="{BB962C8B-B14F-4D97-AF65-F5344CB8AC3E}">
        <p14:creationId xmlns:p14="http://schemas.microsoft.com/office/powerpoint/2010/main" val="35143018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82B806BD-05E9-D5EC-11E6-8B115FD4D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Ηλεκτρολυτικες</a:t>
            </a:r>
            <a:r>
              <a:rPr lang="el-GR" dirty="0"/>
              <a:t> </a:t>
            </a:r>
            <a:r>
              <a:rPr lang="el-GR" dirty="0" err="1"/>
              <a:t>διαταραχεσ</a:t>
            </a:r>
            <a:endParaRPr lang="en-US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C7D6A9B0-6656-B7AA-45B4-AE979A729A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l-GR" dirty="0"/>
              <a:t>ΜΕΡΟΣ 2</a:t>
            </a:r>
            <a:endParaRPr lang="en-US" dirty="0"/>
          </a:p>
          <a:p>
            <a:pPr marL="0" indent="0" algn="ctr">
              <a:buNone/>
            </a:pPr>
            <a:r>
              <a:rPr lang="el-GR" dirty="0"/>
              <a:t>Γεώργιος </a:t>
            </a:r>
            <a:r>
              <a:rPr lang="el-GR" dirty="0" err="1"/>
              <a:t>Μπούτζιος</a:t>
            </a:r>
            <a:endParaRPr lang="el-GR" dirty="0"/>
          </a:p>
          <a:p>
            <a:pPr marL="0" indent="0" algn="ctr">
              <a:buNone/>
            </a:pPr>
            <a:r>
              <a:rPr lang="el-GR" dirty="0"/>
              <a:t>Ενδοκρινολόγος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5142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Υπερασβεστιαιμικη</a:t>
            </a:r>
            <a:r>
              <a:rPr lang="el-GR" dirty="0"/>
              <a:t> </a:t>
            </a:r>
            <a:r>
              <a:rPr lang="el-GR" dirty="0" err="1"/>
              <a:t>κριση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b="1" dirty="0"/>
              <a:t> Σοβαρή </a:t>
            </a:r>
            <a:r>
              <a:rPr lang="el-GR" b="1" dirty="0" err="1"/>
              <a:t>υπερασβεστιαιμία</a:t>
            </a:r>
            <a:r>
              <a:rPr lang="el-GR" b="1" dirty="0"/>
              <a:t> με </a:t>
            </a:r>
            <a:r>
              <a:rPr lang="en-US" b="1" dirty="0"/>
              <a:t>Ca&gt;14mg/dl </a:t>
            </a:r>
            <a:r>
              <a:rPr lang="el-GR" dirty="0"/>
              <a:t>με συνοδό εμφάνιση συμπτωμάτων και σημείων οφειλόμενα στην </a:t>
            </a:r>
            <a:r>
              <a:rPr lang="el-GR" dirty="0" err="1"/>
              <a:t>υπερασβεστιαιμία</a:t>
            </a:r>
            <a:endParaRPr lang="el-GR" dirty="0"/>
          </a:p>
          <a:p>
            <a:r>
              <a:rPr lang="el-GR" dirty="0"/>
              <a:t>ΑΙΤΙΑ     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Υποκείμενη νεοπλασία (λόγω παραγωγής </a:t>
            </a:r>
            <a:r>
              <a:rPr lang="en-US" dirty="0" err="1"/>
              <a:t>PTHrP</a:t>
            </a:r>
            <a:r>
              <a:rPr lang="en-US" dirty="0"/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Πρωτοπαθής </a:t>
            </a:r>
            <a:r>
              <a:rPr lang="el-GR" dirty="0" err="1"/>
              <a:t>υπερπαραθυρεοειδισμός</a:t>
            </a:r>
            <a:endParaRPr lang="el-GR" dirty="0"/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Δηλητηρίαση από βιταμίνη </a:t>
            </a:r>
            <a:r>
              <a:rPr lang="en-US" dirty="0"/>
              <a:t>D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 err="1"/>
              <a:t>Θειαζιδικά</a:t>
            </a:r>
            <a:r>
              <a:rPr lang="el-GR" dirty="0"/>
              <a:t> διουρητικά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/>
              <a:t>Νόσος </a:t>
            </a:r>
            <a:r>
              <a:rPr lang="en-US" dirty="0"/>
              <a:t>Addison</a:t>
            </a:r>
            <a:endParaRPr lang="el-GR" dirty="0"/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7922380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070" y="1162608"/>
            <a:ext cx="4263887" cy="4032776"/>
          </a:xfrm>
        </p:spPr>
      </p:pic>
      <p:pic>
        <p:nvPicPr>
          <p:cNvPr id="5" name="Εικόνα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00" y="1208401"/>
            <a:ext cx="4846740" cy="3986983"/>
          </a:xfrm>
          <a:prstGeom prst="rect">
            <a:avLst/>
          </a:prstGeom>
        </p:spPr>
      </p:pic>
      <p:sp>
        <p:nvSpPr>
          <p:cNvPr id="2" name="Βέλος: Κάτω 1">
            <a:extLst>
              <a:ext uri="{FF2B5EF4-FFF2-40B4-BE49-F238E27FC236}">
                <a16:creationId xmlns:a16="http://schemas.microsoft.com/office/drawing/2014/main" id="{38C6BE5F-2906-73B1-3CB6-47B3335439F6}"/>
              </a:ext>
            </a:extLst>
          </p:cNvPr>
          <p:cNvSpPr/>
          <p:nvPr/>
        </p:nvSpPr>
        <p:spPr>
          <a:xfrm>
            <a:off x="5153025" y="552450"/>
            <a:ext cx="513815" cy="48577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9370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0" y="636104"/>
            <a:ext cx="8296275" cy="5536095"/>
          </a:xfrm>
        </p:spPr>
      </p:pic>
    </p:spTree>
    <p:extLst>
      <p:ext uri="{BB962C8B-B14F-4D97-AF65-F5344CB8AC3E}">
        <p14:creationId xmlns:p14="http://schemas.microsoft.com/office/powerpoint/2010/main" val="17215684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Κλινικεσ</a:t>
            </a:r>
            <a:r>
              <a:rPr lang="el-GR" dirty="0"/>
              <a:t> </a:t>
            </a:r>
            <a:r>
              <a:rPr lang="el-GR" dirty="0" err="1"/>
              <a:t>εκδηλωσεισ</a:t>
            </a:r>
            <a:r>
              <a:rPr lang="el-GR" dirty="0"/>
              <a:t> -</a:t>
            </a:r>
            <a:r>
              <a:rPr lang="el-GR" dirty="0" err="1"/>
              <a:t>διαγνωση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l-GR" dirty="0"/>
              <a:t>Αφυδάτωση, πολυουρία, πολυδιψία</a:t>
            </a:r>
          </a:p>
          <a:p>
            <a:r>
              <a:rPr lang="el-GR" dirty="0" err="1"/>
              <a:t>Συμπεριφορικές</a:t>
            </a:r>
            <a:r>
              <a:rPr lang="el-GR" dirty="0"/>
              <a:t> διαταραχές, αποπροσανατολισμός, σύγχυση,  κώμα</a:t>
            </a:r>
          </a:p>
          <a:p>
            <a:r>
              <a:rPr lang="el-GR" dirty="0" err="1"/>
              <a:t>Βραδυαρρυθμίες</a:t>
            </a:r>
            <a:r>
              <a:rPr lang="el-GR" dirty="0"/>
              <a:t>, </a:t>
            </a:r>
            <a:r>
              <a:rPr lang="en-US" dirty="0"/>
              <a:t>block</a:t>
            </a:r>
          </a:p>
          <a:p>
            <a:r>
              <a:rPr lang="el-GR" dirty="0"/>
              <a:t>Γαστρεντερολογικές διαταραχές</a:t>
            </a:r>
            <a:r>
              <a:rPr lang="en-US" dirty="0"/>
              <a:t>: </a:t>
            </a:r>
            <a:r>
              <a:rPr lang="el-GR" dirty="0"/>
              <a:t>ανορεξία, ναυτία, έμετοι, οξεία κοιλία</a:t>
            </a:r>
          </a:p>
          <a:p>
            <a:endParaRPr lang="el-GR" dirty="0"/>
          </a:p>
          <a:p>
            <a:r>
              <a:rPr lang="el-GR" dirty="0"/>
              <a:t>Μέτρηση </a:t>
            </a:r>
            <a:r>
              <a:rPr lang="en-US" dirty="0"/>
              <a:t>Ca </a:t>
            </a:r>
            <a:r>
              <a:rPr lang="el-GR" dirty="0"/>
              <a:t>ορού διορθωμένου βάση </a:t>
            </a:r>
            <a:r>
              <a:rPr lang="el-GR" dirty="0" err="1"/>
              <a:t>αλβουμίνης</a:t>
            </a:r>
            <a:r>
              <a:rPr lang="el-GR" dirty="0"/>
              <a:t> ορού </a:t>
            </a:r>
          </a:p>
          <a:p>
            <a:pPr marL="0" indent="0">
              <a:buNone/>
            </a:pPr>
            <a:r>
              <a:rPr lang="el-GR" b="1" dirty="0"/>
              <a:t>      </a:t>
            </a:r>
            <a:r>
              <a:rPr lang="en-US" b="1" dirty="0"/>
              <a:t>Corrected Ca=Measured Ca +0,8*(4,0-albumin)</a:t>
            </a:r>
          </a:p>
          <a:p>
            <a:r>
              <a:rPr lang="el-GR" dirty="0"/>
              <a:t>Αξιολόγηση νεφρικής λειτουργίας (ΟΝΑ λόγω </a:t>
            </a:r>
            <a:r>
              <a:rPr lang="el-GR" dirty="0" err="1"/>
              <a:t>νεφρογενούς</a:t>
            </a:r>
            <a:r>
              <a:rPr lang="el-GR" dirty="0"/>
              <a:t> </a:t>
            </a:r>
            <a:r>
              <a:rPr lang="el-GR" dirty="0" err="1"/>
              <a:t>άποιου</a:t>
            </a:r>
            <a:r>
              <a:rPr lang="en-US" dirty="0"/>
              <a:t> </a:t>
            </a:r>
            <a:r>
              <a:rPr lang="el-GR" dirty="0"/>
              <a:t>διαβήτη)</a:t>
            </a:r>
          </a:p>
          <a:p>
            <a:r>
              <a:rPr lang="en-US" dirty="0"/>
              <a:t>PTH, 25(OH)VITD, 1,25(OH)</a:t>
            </a:r>
            <a:r>
              <a:rPr lang="en-US" baseline="-25000" dirty="0"/>
              <a:t>2</a:t>
            </a:r>
            <a:r>
              <a:rPr lang="en-US" dirty="0"/>
              <a:t>VITD(</a:t>
            </a:r>
            <a:r>
              <a:rPr lang="el-GR" dirty="0" err="1"/>
              <a:t>καλσιτριόλη</a:t>
            </a:r>
            <a:r>
              <a:rPr lang="el-GR" dirty="0"/>
              <a:t>)</a:t>
            </a:r>
            <a:endParaRPr lang="en-US" dirty="0"/>
          </a:p>
          <a:p>
            <a:pPr marL="0" indent="0">
              <a:buNone/>
            </a:pPr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41340816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ΑΝΤΙΜΕΤΩΠΙΣΗ</a:t>
            </a:r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623" y="2584174"/>
            <a:ext cx="8284753" cy="3011555"/>
          </a:xfrm>
        </p:spPr>
      </p:pic>
    </p:spTree>
    <p:extLst>
      <p:ext uri="{BB962C8B-B14F-4D97-AF65-F5344CB8AC3E}">
        <p14:creationId xmlns:p14="http://schemas.microsoft.com/office/powerpoint/2010/main" val="34023916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242" y="834887"/>
            <a:ext cx="8345558" cy="5645426"/>
          </a:xfrm>
        </p:spPr>
      </p:pic>
    </p:spTree>
    <p:extLst>
      <p:ext uri="{BB962C8B-B14F-4D97-AF65-F5344CB8AC3E}">
        <p14:creationId xmlns:p14="http://schemas.microsoft.com/office/powerpoint/2010/main" val="33893771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ΟΞΕΙΑ ΥΠΑΣΒΕΣΤΙΑΙΜΙΑ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ΑΙΤΙΑ</a:t>
            </a:r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37" y="2638044"/>
            <a:ext cx="6782388" cy="405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512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ΚΛΙΝΙΚΕΣ ΕΚΔΗΛΩΣΕΙΣ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Αιμωδίες </a:t>
            </a:r>
            <a:r>
              <a:rPr lang="el-GR" dirty="0" err="1"/>
              <a:t>περιστοματικά</a:t>
            </a:r>
            <a:r>
              <a:rPr lang="el-GR" dirty="0"/>
              <a:t>, παραισθησία κάτω άκρων</a:t>
            </a:r>
          </a:p>
          <a:p>
            <a:r>
              <a:rPr lang="el-GR" dirty="0"/>
              <a:t>Μυϊκές κράμπες, αυξημένα </a:t>
            </a:r>
            <a:r>
              <a:rPr lang="el-GR" dirty="0" err="1"/>
              <a:t>τενόντια</a:t>
            </a:r>
            <a:r>
              <a:rPr lang="el-GR" dirty="0"/>
              <a:t> αντανακλαστικά</a:t>
            </a:r>
          </a:p>
          <a:p>
            <a:r>
              <a:rPr lang="el-GR" dirty="0" err="1"/>
              <a:t>Τετανία</a:t>
            </a:r>
            <a:r>
              <a:rPr lang="el-GR" dirty="0"/>
              <a:t>, </a:t>
            </a:r>
            <a:r>
              <a:rPr lang="el-GR" dirty="0" err="1"/>
              <a:t>λαρυγγόσπασμος</a:t>
            </a:r>
            <a:r>
              <a:rPr lang="el-GR" dirty="0"/>
              <a:t>, επιληπτικές κρίσεις, κώμα</a:t>
            </a:r>
          </a:p>
          <a:p>
            <a:r>
              <a:rPr lang="el-GR" dirty="0"/>
              <a:t>Μειωμένη ΑΠ, διαταραχές αγωγιμότητας, παράταση </a:t>
            </a:r>
            <a:r>
              <a:rPr lang="en-US" dirty="0"/>
              <a:t>QT,</a:t>
            </a:r>
            <a:r>
              <a:rPr lang="el-GR" dirty="0"/>
              <a:t> κοιλιακές αρρυθμίες</a:t>
            </a:r>
            <a:endParaRPr lang="en-US" dirty="0"/>
          </a:p>
          <a:p>
            <a:endParaRPr lang="el-GR" dirty="0"/>
          </a:p>
          <a:p>
            <a:r>
              <a:rPr lang="el-GR" dirty="0"/>
              <a:t>Η ΕΜΦΑΝΙΣΗ ΣΥΜΠΤΩΜΑΤΩΝ </a:t>
            </a:r>
            <a:r>
              <a:rPr lang="el-GR" b="1" dirty="0"/>
              <a:t>ΕΞΑΡΤΑΤΑΙ ΑΠΌ ΤΗΝ ΤΑΧΥΤΗΤΑ ΚΑΙ ΤΟ ΒΑΘΜΟ ΜΕΙΩΣΗΣ ΤΟΥ </a:t>
            </a:r>
            <a:r>
              <a:rPr lang="en-US" b="1" dirty="0"/>
              <a:t>Ca </a:t>
            </a:r>
            <a:r>
              <a:rPr lang="el-GR" b="1" dirty="0"/>
              <a:t>(&lt;7,5 </a:t>
            </a:r>
            <a:r>
              <a:rPr lang="en-US" b="1" dirty="0"/>
              <a:t>mg/dl)</a:t>
            </a:r>
            <a:endParaRPr lang="el-GR" b="1" dirty="0"/>
          </a:p>
        </p:txBody>
      </p:sp>
    </p:spTree>
    <p:extLst>
      <p:ext uri="{BB962C8B-B14F-4D97-AF65-F5344CB8AC3E}">
        <p14:creationId xmlns:p14="http://schemas.microsoft.com/office/powerpoint/2010/main" val="32861563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905" y="904461"/>
            <a:ext cx="7135062" cy="4796183"/>
          </a:xfrm>
        </p:spPr>
      </p:pic>
    </p:spTree>
    <p:extLst>
      <p:ext uri="{BB962C8B-B14F-4D97-AF65-F5344CB8AC3E}">
        <p14:creationId xmlns:p14="http://schemas.microsoft.com/office/powerpoint/2010/main" val="29407365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Αντιμετωπιση</a:t>
            </a:r>
            <a:r>
              <a:rPr lang="el-GR" dirty="0"/>
              <a:t> </a:t>
            </a:r>
            <a:r>
              <a:rPr lang="el-GR" dirty="0" err="1"/>
              <a:t>υπασβεστιαιμιασ</a:t>
            </a:r>
            <a:endParaRPr lang="el-GR" dirty="0"/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329" y="2638425"/>
            <a:ext cx="7036905" cy="3101975"/>
          </a:xfrm>
        </p:spPr>
      </p:pic>
    </p:spTree>
    <p:extLst>
      <p:ext uri="{BB962C8B-B14F-4D97-AF65-F5344CB8AC3E}">
        <p14:creationId xmlns:p14="http://schemas.microsoft.com/office/powerpoint/2010/main" val="2934823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912464" y="162259"/>
            <a:ext cx="7729728" cy="1188720"/>
          </a:xfrm>
        </p:spPr>
        <p:txBody>
          <a:bodyPr/>
          <a:lstStyle/>
          <a:p>
            <a:r>
              <a:rPr lang="el-GR" dirty="0" err="1"/>
              <a:t>υπονατριαιμια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/>
              <a:t>ΔΙΑΦΟΡΙΚΗ ΔΙΑΓΝΩΣΗ</a:t>
            </a:r>
          </a:p>
          <a:p>
            <a:pPr marL="0" indent="0">
              <a:buNone/>
            </a:pPr>
            <a:endParaRPr lang="el-GR" dirty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532" y="1498255"/>
            <a:ext cx="7521592" cy="508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973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/>
              <a:t>ΚΛΙΝΙΚΗ ΕΙΚΟΝΑ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b="1" u="sng" dirty="0"/>
              <a:t>Κλινικές εκδηλώσεις εμφανίζονται </a:t>
            </a:r>
            <a:r>
              <a:rPr lang="el-GR" b="1" u="sng" dirty="0" err="1"/>
              <a:t>μονο</a:t>
            </a:r>
            <a:r>
              <a:rPr lang="el-GR" b="1" u="sng" dirty="0"/>
              <a:t> όταν το </a:t>
            </a:r>
            <a:r>
              <a:rPr lang="en-US" b="1" u="sng" dirty="0"/>
              <a:t>Na </a:t>
            </a:r>
            <a:r>
              <a:rPr lang="el-GR" b="1" u="sng" dirty="0" err="1"/>
              <a:t>ορου</a:t>
            </a:r>
            <a:r>
              <a:rPr lang="el-GR" b="1" u="sng" dirty="0"/>
              <a:t> είναι </a:t>
            </a:r>
            <a:r>
              <a:rPr lang="el-GR" b="1" u="sng" dirty="0">
                <a:solidFill>
                  <a:srgbClr val="FF0000"/>
                </a:solidFill>
              </a:rPr>
              <a:t>&lt; 125</a:t>
            </a:r>
            <a:r>
              <a:rPr lang="en-US" b="1" u="sng" dirty="0">
                <a:solidFill>
                  <a:srgbClr val="FF0000"/>
                </a:solidFill>
              </a:rPr>
              <a:t> </a:t>
            </a:r>
            <a:r>
              <a:rPr lang="en-US" b="1" u="sng" dirty="0" err="1">
                <a:solidFill>
                  <a:srgbClr val="FF0000"/>
                </a:solidFill>
              </a:rPr>
              <a:t>mEq</a:t>
            </a:r>
            <a:r>
              <a:rPr lang="en-US" b="1" u="sng" dirty="0">
                <a:solidFill>
                  <a:srgbClr val="FF0000"/>
                </a:solidFill>
              </a:rPr>
              <a:t>/L</a:t>
            </a:r>
          </a:p>
          <a:p>
            <a:r>
              <a:rPr lang="el-GR" dirty="0">
                <a:solidFill>
                  <a:schemeClr val="tx1"/>
                </a:solidFill>
              </a:rPr>
              <a:t>Η κλινική εικόνα εξαρτάται από      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>
                <a:solidFill>
                  <a:schemeClr val="tx1"/>
                </a:solidFill>
              </a:rPr>
              <a:t>Ταχύτητα εγκατάστασης </a:t>
            </a:r>
            <a:r>
              <a:rPr lang="el-GR" dirty="0" err="1">
                <a:solidFill>
                  <a:schemeClr val="tx1"/>
                </a:solidFill>
              </a:rPr>
              <a:t>υπονατριαιμίας</a:t>
            </a:r>
            <a:r>
              <a:rPr lang="el-GR" dirty="0">
                <a:solidFill>
                  <a:schemeClr val="tx1"/>
                </a:solidFill>
              </a:rPr>
              <a:t> (οξεία &lt;24</a:t>
            </a:r>
            <a:r>
              <a:rPr lang="en-US" dirty="0">
                <a:solidFill>
                  <a:schemeClr val="tx1"/>
                </a:solidFill>
              </a:rPr>
              <a:t>h</a:t>
            </a:r>
            <a:r>
              <a:rPr lang="el-GR" dirty="0">
                <a:solidFill>
                  <a:schemeClr val="tx1"/>
                </a:solidFill>
              </a:rPr>
              <a:t> ή χρόνια)</a:t>
            </a:r>
          </a:p>
          <a:p>
            <a:pPr marL="342900" indent="-342900">
              <a:buFont typeface="+mj-lt"/>
              <a:buAutoNum type="arabicPeriod"/>
            </a:pPr>
            <a:r>
              <a:rPr lang="el-GR" dirty="0">
                <a:solidFill>
                  <a:schemeClr val="tx1"/>
                </a:solidFill>
              </a:rPr>
              <a:t>Βαρύτητα </a:t>
            </a:r>
            <a:r>
              <a:rPr lang="el-GR" dirty="0" err="1">
                <a:solidFill>
                  <a:schemeClr val="tx1"/>
                </a:solidFill>
              </a:rPr>
              <a:t>υπονατριαμίας</a:t>
            </a:r>
            <a:endParaRPr lang="el-GR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l-GR" dirty="0">
                <a:solidFill>
                  <a:schemeClr val="tx1"/>
                </a:solidFill>
              </a:rPr>
              <a:t>Αίτιο </a:t>
            </a:r>
            <a:r>
              <a:rPr lang="el-GR" dirty="0" err="1">
                <a:solidFill>
                  <a:schemeClr val="tx1"/>
                </a:solidFill>
              </a:rPr>
              <a:t>υπονατριαιμίας</a:t>
            </a:r>
            <a:endParaRPr lang="el-G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4793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829920" y="246235"/>
            <a:ext cx="7729728" cy="1188720"/>
          </a:xfrm>
        </p:spPr>
        <p:txBody>
          <a:bodyPr/>
          <a:lstStyle/>
          <a:p>
            <a:r>
              <a:rPr lang="el-GR" dirty="0"/>
              <a:t>ΑΝΤΙΜΕΤΩΠΙΣΗ</a:t>
            </a:r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944" y="1572697"/>
            <a:ext cx="8243741" cy="5285303"/>
          </a:xfrm>
        </p:spPr>
      </p:pic>
      <p:sp>
        <p:nvSpPr>
          <p:cNvPr id="6" name="Οβάλ 5"/>
          <p:cNvSpPr/>
          <p:nvPr/>
        </p:nvSpPr>
        <p:spPr>
          <a:xfrm>
            <a:off x="1985211" y="4174958"/>
            <a:ext cx="1696452" cy="445168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" name="Βέλος: Κάτω 2">
            <a:extLst>
              <a:ext uri="{FF2B5EF4-FFF2-40B4-BE49-F238E27FC236}">
                <a16:creationId xmlns:a16="http://schemas.microsoft.com/office/drawing/2014/main" id="{0BBC3BF2-50A0-BE97-67DF-71C8D63DE4FB}"/>
              </a:ext>
            </a:extLst>
          </p:cNvPr>
          <p:cNvSpPr/>
          <p:nvPr/>
        </p:nvSpPr>
        <p:spPr>
          <a:xfrm rot="10800000">
            <a:off x="5810250" y="6248400"/>
            <a:ext cx="209550" cy="43815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9651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/>
              <a:t>υπερνατριαιμια</a:t>
            </a:r>
            <a:endParaRPr lang="el-GR" dirty="0"/>
          </a:p>
        </p:txBody>
      </p:sp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0159244"/>
              </p:ext>
            </p:extLst>
          </p:nvPr>
        </p:nvGraphicFramePr>
        <p:xfrm>
          <a:off x="2230438" y="2638425"/>
          <a:ext cx="7731125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31125">
                  <a:extLst>
                    <a:ext uri="{9D8B030D-6E8A-4147-A177-3AD203B41FA5}">
                      <a16:colId xmlns:a16="http://schemas.microsoft.com/office/drawing/2014/main" val="29570361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l-GR" dirty="0"/>
                        <a:t>ΑΙΤΙΑ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240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ΚΕΝΤΡΙΚΟΣ</a:t>
                      </a:r>
                      <a:r>
                        <a:rPr lang="el-GR" baseline="0" dirty="0"/>
                        <a:t> ‘Η ΝΕΦΡΟΓΕΝΗΣ ΑΠΟΙΟΣ ΔΙΑΒΗΤΗΣ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1746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ΔΙΑΡΡΟΙΕΣ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1687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ΕΜΕΤΟΙ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183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ΛΗΨΗ</a:t>
                      </a:r>
                      <a:r>
                        <a:rPr lang="el-GR" baseline="0" dirty="0"/>
                        <a:t> ΔΙΟΥΡΗΤΙΚΩΝ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4921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ΧΟΡΗΓΗΣΗ ΥΠΕΡΤΟΝΟΥ ΔΙΑΛΥΜΑΤΟΣ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26041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l-GR" dirty="0"/>
                        <a:t>ΣΥΝΔΡΟΜΟ</a:t>
                      </a:r>
                      <a:r>
                        <a:rPr lang="el-GR" baseline="0" dirty="0"/>
                        <a:t> </a:t>
                      </a:r>
                      <a:r>
                        <a:rPr lang="en-US" baseline="0" dirty="0"/>
                        <a:t>CUSHING</a:t>
                      </a:r>
                      <a:endParaRPr lang="el-G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6447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55838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828801" y="414186"/>
            <a:ext cx="7724627" cy="602851"/>
          </a:xfrm>
        </p:spPr>
        <p:txBody>
          <a:bodyPr>
            <a:normAutofit fontScale="90000"/>
          </a:bodyPr>
          <a:lstStyle/>
          <a:p>
            <a:r>
              <a:rPr lang="el-GR" dirty="0"/>
              <a:t>ΥΠΕΡΝΑΤΡΙΑΙΜΙΑ</a:t>
            </a:r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180" y="1394588"/>
            <a:ext cx="8285583" cy="4952302"/>
          </a:xfrm>
        </p:spPr>
      </p:pic>
    </p:spTree>
    <p:extLst>
      <p:ext uri="{BB962C8B-B14F-4D97-AF65-F5344CB8AC3E}">
        <p14:creationId xmlns:p14="http://schemas.microsoft.com/office/powerpoint/2010/main" val="24383036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Θέση περιεχομένου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1338339"/>
              </p:ext>
            </p:extLst>
          </p:nvPr>
        </p:nvGraphicFramePr>
        <p:xfrm>
          <a:off x="1306286" y="1434776"/>
          <a:ext cx="9433249" cy="4275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33186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128499" y="311549"/>
            <a:ext cx="7729728" cy="472222"/>
          </a:xfrm>
        </p:spPr>
        <p:txBody>
          <a:bodyPr>
            <a:normAutofit fontScale="90000"/>
          </a:bodyPr>
          <a:lstStyle/>
          <a:p>
            <a:r>
              <a:rPr lang="el-GR" dirty="0"/>
              <a:t>ΥΠΕΡΝΑΤΡΙΑΙΜΙΑ-ΘΕΡΑΠΕΙΑ</a:t>
            </a:r>
          </a:p>
        </p:txBody>
      </p:sp>
      <p:pic>
        <p:nvPicPr>
          <p:cNvPr id="4" name="Θέση περιεχομένου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025" y="1268964"/>
            <a:ext cx="7480676" cy="5057191"/>
          </a:xfrm>
        </p:spPr>
      </p:pic>
    </p:spTree>
    <p:extLst>
      <p:ext uri="{BB962C8B-B14F-4D97-AF65-F5344CB8AC3E}">
        <p14:creationId xmlns:p14="http://schemas.microsoft.com/office/powerpoint/2010/main" val="29615512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- Τίτλος">
            <a:extLst>
              <a:ext uri="{FF2B5EF4-FFF2-40B4-BE49-F238E27FC236}">
                <a16:creationId xmlns:a16="http://schemas.microsoft.com/office/drawing/2014/main" id="{8D65388A-FE0B-5793-2F17-0755AE42F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altLang="el-GR"/>
              <a:t>Ευχαριστώ για την προσοχή σας! </a:t>
            </a:r>
          </a:p>
        </p:txBody>
      </p:sp>
      <p:pic>
        <p:nvPicPr>
          <p:cNvPr id="45059" name="Picture 2">
            <a:extLst>
              <a:ext uri="{FF2B5EF4-FFF2-40B4-BE49-F238E27FC236}">
                <a16:creationId xmlns:a16="http://schemas.microsoft.com/office/drawing/2014/main" id="{2C197F21-2F73-E9C9-0C5E-7E2673638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1" y="2205038"/>
            <a:ext cx="4138613" cy="417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4 - TextBox">
            <a:extLst>
              <a:ext uri="{FF2B5EF4-FFF2-40B4-BE49-F238E27FC236}">
                <a16:creationId xmlns:a16="http://schemas.microsoft.com/office/drawing/2014/main" id="{219F86E7-17D1-783A-7FCB-A6183620D4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9" y="5805489"/>
            <a:ext cx="6624637" cy="922337"/>
          </a:xfrm>
          <a:prstGeom prst="rect">
            <a:avLst/>
          </a:prstGeom>
          <a:solidFill>
            <a:srgbClr val="E0E0E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r>
              <a:rPr lang="el-GR" altLang="el-GR" b="1">
                <a:latin typeface="Arial" panose="020B0604020202020204" pitchFamily="34" charset="0"/>
              </a:rPr>
              <a:t>Οι άσπροι κύκλοι είναι τα λευκά αιμοσφαίρια, οι κόκκινοι τα ερυθρά και οι καφέ τα ντόνατς… νομίζω ότι πρέπει να μιλήσουμε σοβαρά…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TM10001115[[fn=Δέμα]]</Template>
  <TotalTime>95645</TotalTime>
  <Words>1673</Words>
  <Application>Microsoft Office PowerPoint</Application>
  <PresentationFormat>Ευρεία οθόνη</PresentationFormat>
  <Paragraphs>291</Paragraphs>
  <Slides>49</Slides>
  <Notes>2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8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49</vt:i4>
      </vt:variant>
    </vt:vector>
  </HeadingPairs>
  <TitlesOfParts>
    <vt:vector size="58" baseType="lpstr">
      <vt:lpstr>Arial</vt:lpstr>
      <vt:lpstr>Arial Black</vt:lpstr>
      <vt:lpstr>Calibri</vt:lpstr>
      <vt:lpstr>Corbel</vt:lpstr>
      <vt:lpstr>Gill Sans MT</vt:lpstr>
      <vt:lpstr>Google Sans</vt:lpstr>
      <vt:lpstr>Times New Roman</vt:lpstr>
      <vt:lpstr>Wingdings</vt:lpstr>
      <vt:lpstr>Parcel</vt:lpstr>
      <vt:lpstr>ΕΠΕΙΓΟΥΣΕΣ ΚΑΤΑΣΤΑΣΕΙΣ ΣΤΗΝ ΕΝΔΟΚΡΙΝΟΛΟΓΙΑ</vt:lpstr>
      <vt:lpstr>Εισαγωγη</vt:lpstr>
      <vt:lpstr>Παρουσίαση του PowerPoint</vt:lpstr>
      <vt:lpstr>ΜΥΞΟΙΔΗΜΑΤΙΚΟ ΚΩΜΑ</vt:lpstr>
      <vt:lpstr>ΚΛΙΝΙΚΕΣ ΕΚΔΗΛΩΣΕΙΣ</vt:lpstr>
      <vt:lpstr>Διαγνωση </vt:lpstr>
      <vt:lpstr>Αντιμετωπιση μυξοιδηματικου κωματοσ</vt:lpstr>
      <vt:lpstr>ΘΥΡΕΟΤΟΞΙΚΗ ΚΡΙΣΗ</vt:lpstr>
      <vt:lpstr>ΚΛΙΝΙΚΕΣ ΕΚΔΗΛΩΣΕΙΣ</vt:lpstr>
      <vt:lpstr>ΔΙΑΓΝΩΣΗ</vt:lpstr>
      <vt:lpstr>Αντιμετωπιση θυρεοτοξικησ κρισησ</vt:lpstr>
      <vt:lpstr>Παρουσίαση του PowerPoint</vt:lpstr>
      <vt:lpstr>Οξεια επινεφριδιακη ανεπαρκεια</vt:lpstr>
      <vt:lpstr>Παρουσίαση του PowerPoint</vt:lpstr>
      <vt:lpstr>Κλινικεσ εκδηλωσεισ</vt:lpstr>
      <vt:lpstr>Ενδείξεις υποκείμενης πρωτοπαθούς επινεφριδικής ανεπάρκειας </vt:lpstr>
      <vt:lpstr>διαγνωση</vt:lpstr>
      <vt:lpstr>Αντιμετωπιση οξειασ επινεφριδιακησ ανεπαρκειασ</vt:lpstr>
      <vt:lpstr>Αποπληξια υποφυσησ</vt:lpstr>
      <vt:lpstr>ΥΠΟΓΛΥΚΑΙΜΙΑ</vt:lpstr>
      <vt:lpstr>υπογλυκαιμια</vt:lpstr>
      <vt:lpstr>Treat-to-target and Short Term Complications</vt:lpstr>
      <vt:lpstr>υπογλυκαιμια</vt:lpstr>
      <vt:lpstr>ΥΠΟΓΛΥΚΑΙΜΙΑ</vt:lpstr>
      <vt:lpstr>Υπογλυκαιμια</vt:lpstr>
      <vt:lpstr>Διαβητικη κετοξεωση</vt:lpstr>
      <vt:lpstr>Εκλυτικοι παραγοντεσ</vt:lpstr>
      <vt:lpstr>Κλινικεσ εκδηλωσεισ</vt:lpstr>
      <vt:lpstr>διαγνωση</vt:lpstr>
      <vt:lpstr>ΑΝΤΙΜΕΤΩΠΙΣΗ ΔΙΑΒΗΤΙΚΗΣ ΚΕΤΟΞΕΩΣΗΣ</vt:lpstr>
      <vt:lpstr>Ηλεκτρολυτικες διαταραχεσ</vt:lpstr>
      <vt:lpstr>Υπερασβεστιαιμικη κριση</vt:lpstr>
      <vt:lpstr>Παρουσίαση του PowerPoint</vt:lpstr>
      <vt:lpstr>Παρουσίαση του PowerPoint</vt:lpstr>
      <vt:lpstr>Κλινικεσ εκδηλωσεισ -διαγνωση</vt:lpstr>
      <vt:lpstr>ΑΝΤΙΜΕΤΩΠΙΣΗ</vt:lpstr>
      <vt:lpstr>Παρουσίαση του PowerPoint</vt:lpstr>
      <vt:lpstr>ΟΞΕΙΑ ΥΠΑΣΒΕΣΤΙΑΙΜΙΑ</vt:lpstr>
      <vt:lpstr>ΚΛΙΝΙΚΕΣ ΕΚΔΗΛΩΣΕΙΣ</vt:lpstr>
      <vt:lpstr>Παρουσίαση του PowerPoint</vt:lpstr>
      <vt:lpstr>Αντιμετωπιση υπασβεστιαιμιασ</vt:lpstr>
      <vt:lpstr>υπονατριαιμια</vt:lpstr>
      <vt:lpstr>ΚΛΙΝΙΚΗ ΕΙΚΟΝΑ</vt:lpstr>
      <vt:lpstr>ΑΝΤΙΜΕΤΩΠΙΣΗ</vt:lpstr>
      <vt:lpstr>υπερνατριαιμια</vt:lpstr>
      <vt:lpstr>ΥΠΕΡΝΑΤΡΙΑΙΜΙΑ</vt:lpstr>
      <vt:lpstr>Παρουσίαση του PowerPoint</vt:lpstr>
      <vt:lpstr>ΥΠΕΡΝΑΤΡΙΑΙΜΙΑ-ΘΕΡΑΠΕΙΑ</vt:lpstr>
      <vt:lpstr>Ευχαριστώ για την προσοχή σας!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ΕΠΕΙΓΟΥΣΕΣ ΚΑΤΑΣΤΑΣΕΙΣ ΣΤΗΝ ΕΝΔΟΚΡΙΝΟΛΟΓΙΑ</dc:title>
  <dc:creator>User</dc:creator>
  <cp:lastModifiedBy>user</cp:lastModifiedBy>
  <cp:revision>83</cp:revision>
  <dcterms:created xsi:type="dcterms:W3CDTF">2022-08-29T15:42:19Z</dcterms:created>
  <dcterms:modified xsi:type="dcterms:W3CDTF">2023-10-04T09:32:15Z</dcterms:modified>
</cp:coreProperties>
</file>