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slideLayouts/slideLayout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1" r:id="rId3"/>
    <p:sldMasterId id="2147483653" r:id="rId4"/>
    <p:sldMasterId id="2147483654" r:id="rId5"/>
    <p:sldMasterId id="2147483655" r:id="rId6"/>
    <p:sldMasterId id="2147483656" r:id="rId7"/>
    <p:sldMasterId id="2147483657" r:id="rId8"/>
    <p:sldMasterId id="2147483658" r:id="rId9"/>
    <p:sldMasterId id="2147483659" r:id="rId10"/>
    <p:sldMasterId id="2147483661" r:id="rId11"/>
    <p:sldMasterId id="2147483662" r:id="rId12"/>
    <p:sldMasterId id="2147483663" r:id="rId13"/>
    <p:sldMasterId id="2147483664" r:id="rId14"/>
    <p:sldMasterId id="2147483665" r:id="rId15"/>
    <p:sldMasterId id="2147483666" r:id="rId16"/>
    <p:sldMasterId id="2147483667" r:id="rId17"/>
  </p:sldMasterIdLst>
  <p:notesMasterIdLst>
    <p:notesMasterId r:id="rId66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302" r:id="rId61"/>
    <p:sldId id="299" r:id="rId62"/>
    <p:sldId id="303" r:id="rId63"/>
    <p:sldId id="300" r:id="rId64"/>
    <p:sldId id="301" r:id="rId65"/>
  </p:sldIdLst>
  <p:sldSz cx="10288588" cy="6858000"/>
  <p:notesSz cx="6858000" cy="965835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234" y="58"/>
      </p:cViewPr>
      <p:guideLst>
        <p:guide orient="horz" pos="216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presProps" Target="presProps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r>
              <a:rPr lang="el-GR" sz="1500" b="1">
                <a:solidFill>
                  <a:srgbClr val="33CCFF"/>
                </a:solidFill>
                <a:latin typeface="Arial"/>
              </a:rPr>
              <a:t>Συμπτώματα κατά τη διάγνωση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FF00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  <a:latin typeface="Arial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Κόπωση</c:v>
                </c:pt>
                <c:pt idx="1">
                  <c:v>Δυσκοιλιότητα</c:v>
                </c:pt>
                <c:pt idx="2">
                  <c:v>Ανορεξία</c:v>
                </c:pt>
                <c:pt idx="3">
                  <c:v>Απώλεια βάρους</c:v>
                </c:pt>
                <c:pt idx="4">
                  <c:v>Οσφυαλγία</c:v>
                </c:pt>
                <c:pt idx="5">
                  <c:v>Ναυτία / έμετοι</c:v>
                </c:pt>
                <c:pt idx="6">
                  <c:v>Νεοεμφανιζόμενος ΣΔ</c:v>
                </c:pt>
                <c:pt idx="7">
                  <c:v>Δυσπεψία</c:v>
                </c:pt>
                <c:pt idx="8">
                  <c:v>Ίκτερος</c:v>
                </c:pt>
                <c:pt idx="9">
                  <c:v>Κοιλιακό άλγος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6.9</c:v>
                </c:pt>
                <c:pt idx="1">
                  <c:v>8.5</c:v>
                </c:pt>
                <c:pt idx="2">
                  <c:v>10.1</c:v>
                </c:pt>
                <c:pt idx="3">
                  <c:v>10.9</c:v>
                </c:pt>
                <c:pt idx="4">
                  <c:v>14.3</c:v>
                </c:pt>
                <c:pt idx="5">
                  <c:v>16.2</c:v>
                </c:pt>
                <c:pt idx="6">
                  <c:v>18.399999999999999</c:v>
                </c:pt>
                <c:pt idx="7">
                  <c:v>21.3</c:v>
                </c:pt>
                <c:pt idx="8">
                  <c:v>31.1</c:v>
                </c:pt>
                <c:pt idx="9">
                  <c:v>43.9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E2D-4CBA-AA2D-B803894E23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47908736"/>
        <c:axId val="47915776"/>
      </c:barChart>
      <c:catAx>
        <c:axId val="479087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endParaRPr lang="el-GR"/>
          </a:p>
        </c:txPr>
        <c:crossAx val="47915776"/>
        <c:crosses val="autoZero"/>
        <c:auto val="1"/>
        <c:lblAlgn val="ctr"/>
        <c:lblOffset val="100"/>
        <c:noMultiLvlLbl val="0"/>
      </c:catAx>
      <c:valAx>
        <c:axId val="47915776"/>
        <c:scaling>
          <c:orientation val="minMax"/>
          <c:max val="55"/>
        </c:scaling>
        <c:delete val="1"/>
        <c:axPos val="b"/>
        <c:numFmt formatCode="General" sourceLinked="1"/>
        <c:majorTickMark val="out"/>
        <c:minorTickMark val="none"/>
        <c:tickLblPos val="nextTo"/>
        <c:crossAx val="479087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Rectangle 684"/>
          <p:cNvSpPr/>
          <p:nvPr/>
        </p:nvSpPr>
        <p:spPr>
          <a:xfrm>
            <a:off x="0" y="0"/>
            <a:ext cx="6858000" cy="9658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6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7" name="PlaceHolder 2"/>
          <p:cNvSpPr>
            <a:spLocks noGrp="1"/>
          </p:cNvSpPr>
          <p:nvPr>
            <p:ph type="dt" idx="52"/>
          </p:nvPr>
        </p:nvSpPr>
        <p:spPr>
          <a:xfrm>
            <a:off x="388584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8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FFFF00"/>
                </a:solidFill>
                <a:latin typeface="Arial"/>
              </a:rPr>
              <a:t>Click to move the slide</a:t>
            </a:r>
          </a:p>
        </p:txBody>
      </p:sp>
      <p:sp>
        <p:nvSpPr>
          <p:cNvPr id="689" name="PlaceHolder 4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690" name="PlaceHolder 5"/>
          <p:cNvSpPr>
            <a:spLocks noGrp="1"/>
          </p:cNvSpPr>
          <p:nvPr>
            <p:ph type="ftr" idx="53"/>
          </p:nvPr>
        </p:nvSpPr>
        <p:spPr>
          <a:xfrm>
            <a:off x="-36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1" name="PlaceHolder 6"/>
          <p:cNvSpPr>
            <a:spLocks noGrp="1"/>
          </p:cNvSpPr>
          <p:nvPr>
            <p:ph type="sldNum" idx="54"/>
          </p:nvPr>
        </p:nvSpPr>
        <p:spPr>
          <a:xfrm>
            <a:off x="388584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AB220B0-9579-4F81-B332-F1716FDCBB92}" type="slidenum">
              <a:rPr lang="el-GR" sz="12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475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4504E65-7794-45B8-AE65-216A1E232B57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1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62000"/>
            <a:ext cx="5372100" cy="3581400"/>
          </a:xfrm>
          <a:prstGeom prst="rect">
            <a:avLst/>
          </a:prstGeom>
          <a:ln w="0">
            <a:noFill/>
          </a:ln>
        </p:spPr>
      </p:sp>
      <p:sp>
        <p:nvSpPr>
          <p:cNvPr id="802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582D679-9B07-41F9-ACF3-10177A3156CE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2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ln w="0">
            <a:noFill/>
          </a:ln>
        </p:spPr>
      </p:sp>
      <p:sp>
        <p:nvSpPr>
          <p:cNvPr id="805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ln w="0">
            <a:noFill/>
          </a:ln>
        </p:spPr>
      </p:sp>
      <p:sp>
        <p:nvSpPr>
          <p:cNvPr id="807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8" name="3 - Θέση αριθμού διαφάνειας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4608142-3156-4FD2-AA2D-267033B0654F}" type="slidenum">
              <a:rPr lang="el-GR" sz="1200" b="0" strike="noStrike" spc="-1">
                <a:solidFill>
                  <a:srgbClr val="FFFFFF"/>
                </a:solidFill>
                <a:latin typeface="Arial"/>
              </a:rPr>
              <a:t>3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463C789-6D67-4EDC-AEBB-83F50089CEB8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14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ln w="0">
            <a:noFill/>
          </a:ln>
        </p:spPr>
      </p:sp>
      <p:sp>
        <p:nvSpPr>
          <p:cNvPr id="811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Rectangle 6"/>
          <p:cNvSpPr/>
          <p:nvPr/>
        </p:nvSpPr>
        <p:spPr>
          <a:xfrm>
            <a:off x="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bvcnbvnb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3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1E3E14-85AD-4B05-8B11-9437FE6303A1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15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  <a:ea typeface="Arial"/>
              </a:rPr>
              <a:t>hgf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Rectangle 6"/>
          <p:cNvSpPr/>
          <p:nvPr/>
        </p:nvSpPr>
        <p:spPr>
          <a:xfrm>
            <a:off x="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bvcnbvnb</a:t>
            </a: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7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C3D03EF-A376-45F6-A7CF-6D87C0F5CEBB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16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62000"/>
            <a:ext cx="5372100" cy="3581400"/>
          </a:xfrm>
          <a:prstGeom prst="rect">
            <a:avLst/>
          </a:prstGeom>
          <a:ln w="0">
            <a:noFill/>
          </a:ln>
        </p:spPr>
      </p:sp>
      <p:sp>
        <p:nvSpPr>
          <p:cNvPr id="819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strike="noStrike" spc="-1">
                <a:solidFill>
                  <a:srgbClr val="000000"/>
                </a:solidFill>
                <a:latin typeface="Arial"/>
                <a:ea typeface="Arial"/>
              </a:rPr>
              <a:t>hgf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Rectangle 7"/>
          <p:cNvSpPr/>
          <p:nvPr/>
        </p:nvSpPr>
        <p:spPr>
          <a:xfrm>
            <a:off x="3886200" y="9144000"/>
            <a:ext cx="2971800" cy="53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D7BA1C1-4591-4503-938F-577613AD874F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18</a:t>
            </a:fld>
            <a:endParaRPr lang="en-US" sz="1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743040" y="762120"/>
            <a:ext cx="5371920" cy="3581280"/>
          </a:xfrm>
          <a:prstGeom prst="rect">
            <a:avLst/>
          </a:prstGeom>
          <a:ln w="0">
            <a:noFill/>
          </a:ln>
        </p:spPr>
      </p:sp>
      <p:sp>
        <p:nvSpPr>
          <p:cNvPr id="822" name="PlaceHolder 2"/>
          <p:cNvSpPr>
            <a:spLocks noGrp="1"/>
          </p:cNvSpPr>
          <p:nvPr>
            <p:ph type="body"/>
          </p:nvPr>
        </p:nvSpPr>
        <p:spPr>
          <a:xfrm>
            <a:off x="914400" y="4571640"/>
            <a:ext cx="5029200" cy="434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FE912EF-193C-4F9A-8E7B-E1192C51301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95E36DA-82D5-4D51-B02F-188FC39EEE4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83628AE7-149A-489F-AE7C-CB350D06D34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4.xml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5.xml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6.xml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7.xml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8.xml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9.xml"/><Relationship Id="rId4" Type="http://schemas.openxmlformats.org/officeDocument/2006/relationships/image" Target="../media/image3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1.xml"/><Relationship Id="rId4" Type="http://schemas.openxmlformats.org/officeDocument/2006/relationships/image" Target="../media/image3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2.xml"/><Relationship Id="rId4" Type="http://schemas.openxmlformats.org/officeDocument/2006/relationships/image" Target="../media/image3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3.xml"/><Relationship Id="rId4" Type="http://schemas.openxmlformats.org/officeDocument/2006/relationships/image" Target="../media/image3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4.xml"/><Relationship Id="rId4" Type="http://schemas.openxmlformats.org/officeDocument/2006/relationships/image" Target="../media/image3.pn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5.xml"/><Relationship Id="rId4" Type="http://schemas.openxmlformats.org/officeDocument/2006/relationships/image" Target="../media/image3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6.xml"/><Relationship Id="rId4" Type="http://schemas.openxmlformats.org/officeDocument/2006/relationships/image" Target="../media/image3.png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17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5"/>
            </a:gs>
            <a:gs pos="100000">
              <a:srgbClr val="0000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71120" y="609120"/>
            <a:ext cx="874404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FFFF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71120" y="1981080"/>
            <a:ext cx="874404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771120" y="6248520"/>
            <a:ext cx="214308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372080" y="6248520"/>
            <a:ext cx="214308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861204A-CCDD-4FA0-80B9-C6BF252EED29}" type="slidenum">
              <a:rPr lang="en-US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4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4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dt" idx="4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5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6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36BAB20-2889-43F8-A360-E89FD929A8D2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5"/>
            </a:gs>
            <a:gs pos="100000">
              <a:srgbClr val="0000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71120" y="609120"/>
            <a:ext cx="874404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FFFF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71120" y="1981080"/>
            <a:ext cx="874404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dt" idx="7"/>
          </p:nvPr>
        </p:nvSpPr>
        <p:spPr>
          <a:xfrm>
            <a:off x="342720" y="6324120"/>
            <a:ext cx="214308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8"/>
          </p:nvPr>
        </p:nvSpPr>
        <p:spPr>
          <a:xfrm>
            <a:off x="3600000" y="6324120"/>
            <a:ext cx="325764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9"/>
          </p:nvPr>
        </p:nvSpPr>
        <p:spPr>
          <a:xfrm>
            <a:off x="7886520" y="6324120"/>
            <a:ext cx="214308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16A993-4CBB-4690-BBC3-5361FAFC654E}" type="slidenum">
              <a:rPr lang="el-GR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5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9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9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97" name="PlaceHolder 3"/>
          <p:cNvSpPr>
            <a:spLocks noGrp="1"/>
          </p:cNvSpPr>
          <p:nvPr>
            <p:ph type="dt" idx="10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ftr" idx="11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9" name="PlaceHolder 5"/>
          <p:cNvSpPr>
            <a:spLocks noGrp="1"/>
          </p:cNvSpPr>
          <p:nvPr>
            <p:ph type="sldNum" idx="12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562F85E-E844-48DB-926C-CF9A4FABCC37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10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13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13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3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142" name="PlaceHolder 3"/>
          <p:cNvSpPr>
            <a:spLocks noGrp="1"/>
          </p:cNvSpPr>
          <p:nvPr>
            <p:ph type="dt" idx="13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ftr" idx="14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sldNum" idx="15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2B2DFDC-3037-4A6D-8792-C998A859D605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14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18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18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8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187" name="PlaceHolder 3"/>
          <p:cNvSpPr>
            <a:spLocks noGrp="1"/>
          </p:cNvSpPr>
          <p:nvPr>
            <p:ph type="dt" idx="16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ftr" idx="17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 type="sldNum" idx="18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4244CC9-A5DE-427F-B4BF-98C7B0A3DF3C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19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22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22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2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dt" idx="19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ftr" idx="20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4" name="PlaceHolder 5"/>
          <p:cNvSpPr>
            <a:spLocks noGrp="1"/>
          </p:cNvSpPr>
          <p:nvPr>
            <p:ph type="sldNum" idx="21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3340CA6-B226-4FD2-9B42-D15293040857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23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27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27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7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dt" idx="22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ftr" idx="23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 type="sldNum" idx="24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A4B577F-BF02-48DE-977E-8C82B062DB16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28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1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31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31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1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322" name="PlaceHolder 3"/>
          <p:cNvSpPr>
            <a:spLocks noGrp="1"/>
          </p:cNvSpPr>
          <p:nvPr>
            <p:ph type="dt" idx="25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ftr" idx="26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4" name="PlaceHolder 5"/>
          <p:cNvSpPr>
            <a:spLocks noGrp="1"/>
          </p:cNvSpPr>
          <p:nvPr>
            <p:ph type="sldNum" idx="27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8E8D1E2-3F39-437A-B5D7-85661914CFA3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32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2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3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4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5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36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36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6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5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5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5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367" name="PlaceHolder 3"/>
          <p:cNvSpPr>
            <a:spLocks noGrp="1"/>
          </p:cNvSpPr>
          <p:nvPr>
            <p:ph type="dt" idx="28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8" name="PlaceHolder 4"/>
          <p:cNvSpPr>
            <a:spLocks noGrp="1"/>
          </p:cNvSpPr>
          <p:nvPr>
            <p:ph type="ftr" idx="29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9" name="PlaceHolder 5"/>
          <p:cNvSpPr>
            <a:spLocks noGrp="1"/>
          </p:cNvSpPr>
          <p:nvPr>
            <p:ph type="sldNum" idx="30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D11E5E8-B6B5-49B8-8183-3810692820B0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37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7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9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40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40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0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412" name="PlaceHolder 3"/>
          <p:cNvSpPr>
            <a:spLocks noGrp="1"/>
          </p:cNvSpPr>
          <p:nvPr>
            <p:ph type="dt" idx="31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 type="ftr" idx="32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4" name="PlaceHolder 5"/>
          <p:cNvSpPr>
            <a:spLocks noGrp="1"/>
          </p:cNvSpPr>
          <p:nvPr>
            <p:ph type="sldNum" idx="33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885520E-62D2-4D75-9ABF-4CEDC31A585D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41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1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2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3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5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5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45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45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5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457" name="PlaceHolder 3"/>
          <p:cNvSpPr>
            <a:spLocks noGrp="1"/>
          </p:cNvSpPr>
          <p:nvPr>
            <p:ph type="dt" idx="34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ftr" idx="35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9" name="PlaceHolder 5"/>
          <p:cNvSpPr>
            <a:spLocks noGrp="1"/>
          </p:cNvSpPr>
          <p:nvPr>
            <p:ph type="sldNum" idx="36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3D63DA6-C9F7-4585-846F-FCF9E40EE71F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46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6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7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8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9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49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49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9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0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502" name="PlaceHolder 3"/>
          <p:cNvSpPr>
            <a:spLocks noGrp="1"/>
          </p:cNvSpPr>
          <p:nvPr>
            <p:ph type="dt" idx="37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3" name="PlaceHolder 4"/>
          <p:cNvSpPr>
            <a:spLocks noGrp="1"/>
          </p:cNvSpPr>
          <p:nvPr>
            <p:ph type="ftr" idx="38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4" name="PlaceHolder 5"/>
          <p:cNvSpPr>
            <a:spLocks noGrp="1"/>
          </p:cNvSpPr>
          <p:nvPr>
            <p:ph type="sldNum" idx="39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69A3494-D1E5-46AC-A981-617A06E87C3B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50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0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0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0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1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2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3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4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4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4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54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4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54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4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547" name="PlaceHolder 3"/>
          <p:cNvSpPr>
            <a:spLocks noGrp="1"/>
          </p:cNvSpPr>
          <p:nvPr>
            <p:ph type="dt" idx="40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8" name="PlaceHolder 4"/>
          <p:cNvSpPr>
            <a:spLocks noGrp="1"/>
          </p:cNvSpPr>
          <p:nvPr>
            <p:ph type="ftr" idx="41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9" name="PlaceHolder 5"/>
          <p:cNvSpPr>
            <a:spLocks noGrp="1"/>
          </p:cNvSpPr>
          <p:nvPr>
            <p:ph type="sldNum" idx="42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20B7312-E6EB-4F35-87C0-B6BD12183233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55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5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6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7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8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8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58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8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59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9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592" name="PlaceHolder 3"/>
          <p:cNvSpPr>
            <a:spLocks noGrp="1"/>
          </p:cNvSpPr>
          <p:nvPr>
            <p:ph type="dt" idx="43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3" name="PlaceHolder 4"/>
          <p:cNvSpPr>
            <a:spLocks noGrp="1"/>
          </p:cNvSpPr>
          <p:nvPr>
            <p:ph type="ftr" idx="44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4" name="PlaceHolder 5"/>
          <p:cNvSpPr>
            <a:spLocks noGrp="1"/>
          </p:cNvSpPr>
          <p:nvPr>
            <p:ph type="sldNum" idx="45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5EB13D7-4F4A-4698-9ACB-E7AC3780010F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596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7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8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99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0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1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2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3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4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5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6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7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8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09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0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1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2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3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4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5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6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7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8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19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0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1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2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3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4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5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6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7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8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29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0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31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632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633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634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635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36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637" name="PlaceHolder 3"/>
          <p:cNvSpPr>
            <a:spLocks noGrp="1"/>
          </p:cNvSpPr>
          <p:nvPr>
            <p:ph type="dt" idx="46"/>
          </p:nvPr>
        </p:nvSpPr>
        <p:spPr>
          <a:xfrm>
            <a:off x="514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8" name="PlaceHolder 4"/>
          <p:cNvSpPr>
            <a:spLocks noGrp="1"/>
          </p:cNvSpPr>
          <p:nvPr>
            <p:ph type="ftr" idx="47"/>
          </p:nvPr>
        </p:nvSpPr>
        <p:spPr>
          <a:xfrm>
            <a:off x="3514320" y="6248520"/>
            <a:ext cx="32576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9" name="PlaceHolder 5"/>
          <p:cNvSpPr>
            <a:spLocks noGrp="1"/>
          </p:cNvSpPr>
          <p:nvPr>
            <p:ph type="sldNum" idx="48"/>
          </p:nvPr>
        </p:nvSpPr>
        <p:spPr>
          <a:xfrm>
            <a:off x="7372080" y="6243480"/>
            <a:ext cx="2400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B8423C3-467E-4020-B009-3D5CF673D887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B"/>
            </a:gs>
            <a:gs pos="100000">
              <a:srgbClr val="000066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roup 2"/>
          <p:cNvGrpSpPr/>
          <p:nvPr/>
        </p:nvGrpSpPr>
        <p:grpSpPr>
          <a:xfrm>
            <a:off x="0" y="0"/>
            <a:ext cx="10286640" cy="6856560"/>
            <a:chOff x="0" y="0"/>
            <a:chExt cx="10286640" cy="6856560"/>
          </a:xfrm>
        </p:grpSpPr>
        <p:sp>
          <p:nvSpPr>
            <p:cNvPr id="641" name="Freeform 3"/>
            <p:cNvSpPr/>
            <p:nvPr/>
          </p:nvSpPr>
          <p:spPr>
            <a:xfrm>
              <a:off x="0" y="19080"/>
              <a:ext cx="10283040" cy="5195880"/>
            </a:xfrm>
            <a:custGeom>
              <a:avLst/>
              <a:gdLst/>
              <a:ahLst/>
              <a:cxnLst/>
              <a:rect l="l" t="t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rgbClr val="110045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2" name="Freeform 4"/>
            <p:cNvSpPr/>
            <p:nvPr/>
          </p:nvSpPr>
          <p:spPr>
            <a:xfrm>
              <a:off x="266040" y="0"/>
              <a:ext cx="10017000" cy="5148360"/>
            </a:xfrm>
            <a:custGeom>
              <a:avLst/>
              <a:gdLst/>
              <a:ahLst/>
              <a:cxnLst/>
              <a:rect l="l" t="t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3" name="Freeform 5"/>
            <p:cNvSpPr/>
            <p:nvPr/>
          </p:nvSpPr>
          <p:spPr>
            <a:xfrm>
              <a:off x="0" y="5450040"/>
              <a:ext cx="7211160" cy="303120"/>
            </a:xfrm>
            <a:custGeom>
              <a:avLst/>
              <a:gdLst/>
              <a:ahLst/>
              <a:cxnLst/>
              <a:rect l="l" t="t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rgbClr val="140052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4" name="Freeform 6"/>
            <p:cNvSpPr/>
            <p:nvPr/>
          </p:nvSpPr>
          <p:spPr>
            <a:xfrm>
              <a:off x="7211160" y="5678640"/>
              <a:ext cx="3071880" cy="102960"/>
            </a:xfrm>
            <a:custGeom>
              <a:avLst/>
              <a:gdLst/>
              <a:ahLst/>
              <a:cxnLst/>
              <a:rect l="l" t="t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5" name="Freeform 7"/>
            <p:cNvSpPr/>
            <p:nvPr/>
          </p:nvSpPr>
          <p:spPr>
            <a:xfrm>
              <a:off x="0" y="5915160"/>
              <a:ext cx="8543520" cy="522000"/>
            </a:xfrm>
            <a:custGeom>
              <a:avLst/>
              <a:gdLst/>
              <a:ahLst/>
              <a:cxnLst/>
              <a:rect l="l" t="t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rgbClr val="000054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6" name="Freeform 8"/>
            <p:cNvSpPr/>
            <p:nvPr/>
          </p:nvSpPr>
          <p:spPr>
            <a:xfrm>
              <a:off x="8543520" y="5877000"/>
              <a:ext cx="1739160" cy="160200"/>
            </a:xfrm>
            <a:custGeom>
              <a:avLst/>
              <a:gdLst/>
              <a:ahLst/>
              <a:cxnLst/>
              <a:rect l="l" t="t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7" name="Freeform 9"/>
            <p:cNvSpPr/>
            <p:nvPr/>
          </p:nvSpPr>
          <p:spPr>
            <a:xfrm>
              <a:off x="6463080" y="6056280"/>
              <a:ext cx="3821760" cy="314280"/>
            </a:xfrm>
            <a:custGeom>
              <a:avLst/>
              <a:gdLst/>
              <a:ahLst/>
              <a:cxnLst/>
              <a:rect l="l" t="t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8" name="Freeform 10"/>
            <p:cNvSpPr/>
            <p:nvPr/>
          </p:nvSpPr>
          <p:spPr>
            <a:xfrm>
              <a:off x="0" y="6303960"/>
              <a:ext cx="6463080" cy="552600"/>
            </a:xfrm>
            <a:custGeom>
              <a:avLst/>
              <a:gdLst/>
              <a:ahLst/>
              <a:cxnLst/>
              <a:rect l="l" t="t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49" name="Freeform 11"/>
            <p:cNvSpPr/>
            <p:nvPr/>
          </p:nvSpPr>
          <p:spPr>
            <a:xfrm>
              <a:off x="3744720" y="6418440"/>
              <a:ext cx="4489560" cy="438120"/>
            </a:xfrm>
            <a:custGeom>
              <a:avLst/>
              <a:gdLst/>
              <a:ahLst/>
              <a:cxnLst/>
              <a:rect l="l" t="t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0" name="Freeform 12"/>
            <p:cNvSpPr/>
            <p:nvPr/>
          </p:nvSpPr>
          <p:spPr>
            <a:xfrm>
              <a:off x="7775640" y="6141960"/>
              <a:ext cx="2507040" cy="600120"/>
            </a:xfrm>
            <a:custGeom>
              <a:avLst/>
              <a:gdLst/>
              <a:ahLst/>
              <a:cxnLst/>
              <a:rect l="l" t="t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8086B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1" name="Freeform 13"/>
            <p:cNvSpPr/>
            <p:nvPr/>
          </p:nvSpPr>
          <p:spPr>
            <a:xfrm>
              <a:off x="8983080" y="5002200"/>
              <a:ext cx="1299960" cy="380880"/>
            </a:xfrm>
            <a:custGeom>
              <a:avLst/>
              <a:gdLst/>
              <a:ahLst/>
              <a:cxnLst/>
              <a:rect l="l" t="t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2" name="Freeform 14"/>
            <p:cNvSpPr/>
            <p:nvPr/>
          </p:nvSpPr>
          <p:spPr>
            <a:xfrm>
              <a:off x="0" y="2359080"/>
              <a:ext cx="8983080" cy="2652480"/>
            </a:xfrm>
            <a:custGeom>
              <a:avLst/>
              <a:gdLst/>
              <a:ahLst/>
              <a:cxnLst/>
              <a:rect l="l" t="t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rgbClr val="000038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3" name="Freeform 15"/>
            <p:cNvSpPr/>
            <p:nvPr/>
          </p:nvSpPr>
          <p:spPr>
            <a:xfrm>
              <a:off x="8983080" y="4840200"/>
              <a:ext cx="1299960" cy="505080"/>
            </a:xfrm>
            <a:custGeom>
              <a:avLst/>
              <a:gdLst/>
              <a:ahLst/>
              <a:cxnLst/>
              <a:rect l="l" t="t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rgbClr val="1A006C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4" name="Freeform 16"/>
            <p:cNvSpPr/>
            <p:nvPr/>
          </p:nvSpPr>
          <p:spPr>
            <a:xfrm>
              <a:off x="0" y="1454040"/>
              <a:ext cx="8983080" cy="3471840"/>
            </a:xfrm>
            <a:custGeom>
              <a:avLst/>
              <a:gdLst/>
              <a:ahLst/>
              <a:cxnLst/>
              <a:rect l="l" t="t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5" name="Freeform 17"/>
            <p:cNvSpPr/>
            <p:nvPr/>
          </p:nvSpPr>
          <p:spPr>
            <a:xfrm>
              <a:off x="4096800" y="0"/>
              <a:ext cx="5641560" cy="4325760"/>
            </a:xfrm>
            <a:custGeom>
              <a:avLst/>
              <a:gdLst/>
              <a:ahLst/>
              <a:cxnLst/>
              <a:rect l="l" t="t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7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6" name="Freeform 18"/>
            <p:cNvSpPr/>
            <p:nvPr/>
          </p:nvSpPr>
          <p:spPr>
            <a:xfrm>
              <a:off x="9706320" y="4289400"/>
              <a:ext cx="578520" cy="474840"/>
            </a:xfrm>
            <a:custGeom>
              <a:avLst/>
              <a:gdLst/>
              <a:ahLst/>
              <a:cxnLst/>
              <a:rect l="l" t="t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0F0F6F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7" name="Freeform 19"/>
            <p:cNvSpPr/>
            <p:nvPr/>
          </p:nvSpPr>
          <p:spPr>
            <a:xfrm>
              <a:off x="9781200" y="4108320"/>
              <a:ext cx="501480" cy="532080"/>
            </a:xfrm>
            <a:custGeom>
              <a:avLst/>
              <a:gdLst/>
              <a:ahLst/>
              <a:cxnLst/>
              <a:rect l="l" t="t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rgbClr val="00006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8" name="Freeform 20"/>
            <p:cNvSpPr/>
            <p:nvPr/>
          </p:nvSpPr>
          <p:spPr>
            <a:xfrm>
              <a:off x="4382280" y="0"/>
              <a:ext cx="5570280" cy="4251240"/>
            </a:xfrm>
            <a:custGeom>
              <a:avLst/>
              <a:gdLst/>
              <a:ahLst/>
              <a:cxnLst/>
              <a:rect l="l" t="t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2F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59" name="Freeform 21"/>
            <p:cNvSpPr/>
            <p:nvPr/>
          </p:nvSpPr>
          <p:spPr>
            <a:xfrm>
              <a:off x="10047600" y="4022640"/>
              <a:ext cx="235440" cy="209520"/>
            </a:xfrm>
            <a:custGeom>
              <a:avLst/>
              <a:gdLst/>
              <a:ahLst/>
              <a:cxnLst/>
              <a:rect l="l" t="t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0" name="Freeform 22"/>
            <p:cNvSpPr/>
            <p:nvPr/>
          </p:nvSpPr>
          <p:spPr>
            <a:xfrm>
              <a:off x="5557680" y="0"/>
              <a:ext cx="4489560" cy="4022640"/>
            </a:xfrm>
            <a:custGeom>
              <a:avLst/>
              <a:gdLst/>
              <a:ahLst/>
              <a:cxnLst/>
              <a:rect l="l" t="t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4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1" name="Freeform 23"/>
            <p:cNvSpPr/>
            <p:nvPr/>
          </p:nvSpPr>
          <p:spPr>
            <a:xfrm>
              <a:off x="6229080" y="0"/>
              <a:ext cx="3925440" cy="3936960"/>
            </a:xfrm>
            <a:custGeom>
              <a:avLst/>
              <a:gdLst/>
              <a:ahLst/>
              <a:cxnLst/>
              <a:rect l="l" t="t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2" name="Freeform 24"/>
            <p:cNvSpPr/>
            <p:nvPr/>
          </p:nvSpPr>
          <p:spPr>
            <a:xfrm>
              <a:off x="10133280" y="3927600"/>
              <a:ext cx="149760" cy="152280"/>
            </a:xfrm>
            <a:custGeom>
              <a:avLst/>
              <a:gdLst/>
              <a:ahLst/>
              <a:cxnLst/>
              <a:rect l="l" t="t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100000">
                  <a:srgbClr val="171774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3" name="Freeform 25"/>
            <p:cNvSpPr/>
            <p:nvPr/>
          </p:nvSpPr>
          <p:spPr>
            <a:xfrm>
              <a:off x="10006560" y="1349280"/>
              <a:ext cx="278280" cy="819360"/>
            </a:xfrm>
            <a:custGeom>
              <a:avLst/>
              <a:gdLst/>
              <a:ahLst/>
              <a:cxnLst/>
              <a:rect l="l" t="t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4" name="Freeform 26"/>
            <p:cNvSpPr/>
            <p:nvPr/>
          </p:nvSpPr>
          <p:spPr>
            <a:xfrm>
              <a:off x="9120240" y="0"/>
              <a:ext cx="1023120" cy="1654200"/>
            </a:xfrm>
            <a:custGeom>
              <a:avLst/>
              <a:gdLst/>
              <a:ahLst/>
              <a:cxnLst/>
              <a:rect l="l" t="t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110048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5" name="Freeform 27"/>
            <p:cNvSpPr/>
            <p:nvPr/>
          </p:nvSpPr>
          <p:spPr>
            <a:xfrm>
              <a:off x="9663480" y="0"/>
              <a:ext cx="608760" cy="1263600"/>
            </a:xfrm>
            <a:custGeom>
              <a:avLst/>
              <a:gdLst/>
              <a:ahLst/>
              <a:cxnLst/>
              <a:rect l="l" t="t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rgbClr val="12004B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6" name="Freeform 28"/>
            <p:cNvSpPr/>
            <p:nvPr/>
          </p:nvSpPr>
          <p:spPr>
            <a:xfrm>
              <a:off x="10176120" y="1036800"/>
              <a:ext cx="106560" cy="493560"/>
            </a:xfrm>
            <a:custGeom>
              <a:avLst/>
              <a:gdLst/>
              <a:ahLst/>
              <a:cxnLst/>
              <a:rect l="l" t="t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1A006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7" name="Freeform 29"/>
            <p:cNvSpPr/>
            <p:nvPr/>
          </p:nvSpPr>
          <p:spPr>
            <a:xfrm>
              <a:off x="3600" y="2541600"/>
              <a:ext cx="10272600" cy="2959200"/>
            </a:xfrm>
            <a:custGeom>
              <a:avLst/>
              <a:gdLst/>
              <a:ahLst/>
              <a:cxnLst/>
              <a:rect l="l" t="t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rgbClr val="000041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8" name="Freeform 30"/>
            <p:cNvSpPr/>
            <p:nvPr/>
          </p:nvSpPr>
          <p:spPr>
            <a:xfrm>
              <a:off x="10276200" y="5529240"/>
              <a:ext cx="10440" cy="9720"/>
            </a:xfrm>
            <a:custGeom>
              <a:avLst/>
              <a:gdLst/>
              <a:ahLst/>
              <a:cxnLst/>
              <a:rect l="l" t="t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37080" rIns="90000" bIns="-3708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69" name="Freeform 31"/>
            <p:cNvSpPr/>
            <p:nvPr/>
          </p:nvSpPr>
          <p:spPr>
            <a:xfrm>
              <a:off x="3600" y="3416400"/>
              <a:ext cx="10272600" cy="2122560"/>
            </a:xfrm>
            <a:custGeom>
              <a:avLst/>
              <a:gdLst/>
              <a:ahLst/>
              <a:cxnLst/>
              <a:rect l="l" t="t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rgbClr val="00003E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0" name="Freeform 32"/>
            <p:cNvSpPr/>
            <p:nvPr/>
          </p:nvSpPr>
          <p:spPr>
            <a:xfrm>
              <a:off x="3600" y="5043600"/>
              <a:ext cx="10272600" cy="657000"/>
            </a:xfrm>
            <a:custGeom>
              <a:avLst/>
              <a:gdLst/>
              <a:ahLst/>
              <a:cxnLst/>
              <a:rect l="l" t="t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1" name="Freeform 33"/>
            <p:cNvSpPr/>
            <p:nvPr/>
          </p:nvSpPr>
          <p:spPr>
            <a:xfrm>
              <a:off x="2315880" y="0"/>
              <a:ext cx="7959960" cy="5043600"/>
            </a:xfrm>
            <a:custGeom>
              <a:avLst/>
              <a:gdLst/>
              <a:ahLst/>
              <a:cxnLst/>
              <a:rect l="l" t="t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2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2" name="Freeform 34"/>
            <p:cNvSpPr/>
            <p:nvPr/>
          </p:nvSpPr>
          <p:spPr>
            <a:xfrm>
              <a:off x="5931000" y="0"/>
              <a:ext cx="4345200" cy="4149720"/>
            </a:xfrm>
            <a:custGeom>
              <a:avLst/>
              <a:gdLst/>
              <a:ahLst/>
              <a:cxnLst/>
              <a:rect l="l" t="t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56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3" name="Freeform 35"/>
            <p:cNvSpPr/>
            <p:nvPr/>
          </p:nvSpPr>
          <p:spPr>
            <a:xfrm>
              <a:off x="7054200" y="0"/>
              <a:ext cx="3222000" cy="3911760"/>
            </a:xfrm>
            <a:custGeom>
              <a:avLst/>
              <a:gdLst/>
              <a:ahLst/>
              <a:cxnLst/>
              <a:rect l="l" t="t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rgbClr val="140055"/>
                </a:gs>
                <a:gs pos="100000">
                  <a:srgbClr val="1A006C"/>
                </a:gs>
              </a:gsLst>
              <a:lin ang="54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4" name="Freeform 36"/>
            <p:cNvSpPr/>
            <p:nvPr/>
          </p:nvSpPr>
          <p:spPr>
            <a:xfrm>
              <a:off x="8070480" y="0"/>
              <a:ext cx="2205360" cy="3292560"/>
            </a:xfrm>
            <a:custGeom>
              <a:avLst/>
              <a:gdLst/>
              <a:ahLst/>
              <a:cxnLst/>
              <a:rect l="l" t="t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3B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5" name="Freeform 37"/>
            <p:cNvSpPr/>
            <p:nvPr/>
          </p:nvSpPr>
          <p:spPr>
            <a:xfrm>
              <a:off x="8382960" y="0"/>
              <a:ext cx="1893240" cy="3073320"/>
            </a:xfrm>
            <a:custGeom>
              <a:avLst/>
              <a:gdLst/>
              <a:ahLst/>
              <a:cxnLst/>
              <a:rect l="l" t="t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4A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676" name="Freeform 38"/>
            <p:cNvSpPr/>
            <p:nvPr/>
          </p:nvSpPr>
          <p:spPr>
            <a:xfrm>
              <a:off x="8895600" y="0"/>
              <a:ext cx="1378440" cy="2360520"/>
            </a:xfrm>
            <a:custGeom>
              <a:avLst/>
              <a:gdLst/>
              <a:ahLst/>
              <a:cxnLst/>
              <a:rect l="l" t="t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rgbClr val="000050"/>
                </a:gs>
                <a:gs pos="100000">
                  <a:srgbClr val="000066"/>
                </a:gs>
              </a:gsLst>
              <a:lin ang="270000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677" name="Group 39"/>
            <p:cNvGrpSpPr/>
            <p:nvPr/>
          </p:nvGrpSpPr>
          <p:grpSpPr>
            <a:xfrm>
              <a:off x="0" y="2590920"/>
              <a:ext cx="10282680" cy="2949480"/>
              <a:chOff x="0" y="2590920"/>
              <a:chExt cx="10282680" cy="2949480"/>
            </a:xfrm>
          </p:grpSpPr>
          <p:sp>
            <p:nvSpPr>
              <p:cNvPr id="678" name="Freeform 40"/>
              <p:cNvSpPr/>
              <p:nvPr/>
            </p:nvSpPr>
            <p:spPr>
              <a:xfrm>
                <a:off x="0" y="2590920"/>
                <a:ext cx="6554160" cy="2084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4A"/>
                  </a:gs>
                  <a:gs pos="100000">
                    <a:srgbClr val="000066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679" name="Freeform 41"/>
              <p:cNvSpPr/>
              <p:nvPr/>
            </p:nvSpPr>
            <p:spPr>
              <a:xfrm>
                <a:off x="6511320" y="4437000"/>
                <a:ext cx="3771360" cy="1103400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100000">
                    <a:srgbClr val="171774"/>
                  </a:gs>
                </a:gsLst>
                <a:lin ang="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t">
                <a:noAutofit/>
              </a:bodyPr>
              <a:lstStyle/>
              <a:p>
                <a:endParaRPr lang="en-US" sz="24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</p:grpSp>
      <p:sp>
        <p:nvSpPr>
          <p:cNvPr id="680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strike="noStrike" spc="-1">
                <a:solidFill>
                  <a:srgbClr val="CCCC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81" name="PlaceHolder 2"/>
          <p:cNvSpPr>
            <a:spLocks noGrp="1"/>
          </p:cNvSpPr>
          <p:nvPr>
            <p:ph type="body"/>
          </p:nvPr>
        </p:nvSpPr>
        <p:spPr>
          <a:xfrm>
            <a:off x="514080" y="1599840"/>
            <a:ext cx="925812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SzPct val="100000"/>
              <a:buBlip>
                <a:blip r:embed="rId2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SzPct val="100000"/>
              <a:buBlip>
                <a:blip r:embed="rId3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SzPct val="100000"/>
              <a:buBlip>
                <a:blip r:embed="rId4"/>
              </a:buBlip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strike="noStrike" spc="-1">
                <a:solidFill>
                  <a:srgbClr val="FFFFFF"/>
                </a:solidFill>
                <a:latin typeface="Arial"/>
              </a:rPr>
              <a:t>Seventh Outline Level</a:t>
            </a:r>
          </a:p>
        </p:txBody>
      </p:sp>
      <p:sp>
        <p:nvSpPr>
          <p:cNvPr id="682" name="PlaceHolder 3"/>
          <p:cNvSpPr>
            <a:spLocks noGrp="1"/>
          </p:cNvSpPr>
          <p:nvPr>
            <p:ph type="dt" idx="49"/>
          </p:nvPr>
        </p:nvSpPr>
        <p:spPr>
          <a:xfrm>
            <a:off x="342720" y="6324120"/>
            <a:ext cx="214308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3" name="PlaceHolder 4"/>
          <p:cNvSpPr>
            <a:spLocks noGrp="1"/>
          </p:cNvSpPr>
          <p:nvPr>
            <p:ph type="ftr" idx="50"/>
          </p:nvPr>
        </p:nvSpPr>
        <p:spPr>
          <a:xfrm>
            <a:off x="3600000" y="6324120"/>
            <a:ext cx="325764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4" name="PlaceHolder 5"/>
          <p:cNvSpPr>
            <a:spLocks noGrp="1"/>
          </p:cNvSpPr>
          <p:nvPr>
            <p:ph type="sldNum" idx="51"/>
          </p:nvPr>
        </p:nvSpPr>
        <p:spPr>
          <a:xfrm>
            <a:off x="7886520" y="6324120"/>
            <a:ext cx="2143080" cy="3812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strike="noStrike" spc="-1">
                <a:solidFill>
                  <a:srgbClr val="FFFFFF"/>
                </a:solidFill>
                <a:latin typeface="Arial"/>
                <a:ea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F76DD35-24CA-48FA-B42C-D728343FCD46}" type="slidenum">
              <a:rPr lang="el-GR" sz="1200" b="0" strike="noStrike" spc="-1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PlaceHolder 1"/>
          <p:cNvSpPr>
            <a:spLocks noGrp="1"/>
          </p:cNvSpPr>
          <p:nvPr>
            <p:ph type="subTitle"/>
          </p:nvPr>
        </p:nvSpPr>
        <p:spPr>
          <a:xfrm>
            <a:off x="3919320" y="4149360"/>
            <a:ext cx="6165720" cy="1136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 dirty="0">
                <a:solidFill>
                  <a:srgbClr val="FFFFFF"/>
                </a:solidFill>
                <a:latin typeface="Arial"/>
              </a:rPr>
              <a:t>ΙΩΑΝΝΗΣ ΒΛΑΧΟΓΙΑΝΝΑΚΟΣ</a:t>
            </a: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5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4" name="Text Box 4"/>
          <p:cNvSpPr/>
          <p:nvPr/>
        </p:nvSpPr>
        <p:spPr>
          <a:xfrm>
            <a:off x="4135320" y="1268280"/>
            <a:ext cx="5815080" cy="192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1" strike="noStrike" spc="-1">
                <a:solidFill>
                  <a:srgbClr val="FFFF00"/>
                </a:solidFill>
                <a:latin typeface="Arial"/>
                <a:ea typeface="Arial"/>
              </a:rPr>
              <a:t>ΟΞΕΙΑ ΚΑΙ ΧΡΟΝΙΑ ΠΑΓΚΡΕΑΤΙΤΙΔΑ</a:t>
            </a:r>
            <a:r>
              <a:rPr lang="en-US" sz="2400" b="1" strike="noStrike" spc="-1">
                <a:solidFill>
                  <a:srgbClr val="FFFF00"/>
                </a:solidFill>
                <a:latin typeface="Arial"/>
                <a:ea typeface="Arial"/>
              </a:rPr>
              <a:t> 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5" name="Text Box 5"/>
          <p:cNvSpPr/>
          <p:nvPr/>
        </p:nvSpPr>
        <p:spPr>
          <a:xfrm>
            <a:off x="4471920" y="712800"/>
            <a:ext cx="4641840" cy="46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93" name="Picture 10" descr="crohns_1"/>
          <p:cNvPicPr/>
          <p:nvPr/>
        </p:nvPicPr>
        <p:blipFill>
          <a:blip r:embed="rId3"/>
          <a:srcRect l="5722" t="4420" r="23623" b="5704"/>
          <a:stretch/>
        </p:blipFill>
        <p:spPr>
          <a:xfrm>
            <a:off x="0" y="0"/>
            <a:ext cx="4010040" cy="6858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title"/>
          </p:nvPr>
        </p:nvSpPr>
        <p:spPr>
          <a:xfrm>
            <a:off x="514080" y="277560"/>
            <a:ext cx="9258120" cy="703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ΟΞΕΙΑ ΠΑΓΚΡΕΑΤΙΤΙΔΑ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sp>
        <p:nvSpPr>
          <p:cNvPr id="697" name="PlaceHolder 2"/>
          <p:cNvSpPr>
            <a:spLocks noGrp="1"/>
          </p:cNvSpPr>
          <p:nvPr>
            <p:ph/>
          </p:nvPr>
        </p:nvSpPr>
        <p:spPr>
          <a:xfrm>
            <a:off x="4901760" y="1285920"/>
            <a:ext cx="4870440" cy="451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6865"/>
          </a:bodyPr>
          <a:lstStyle/>
          <a:p>
            <a:pPr marL="343080" indent="-343080" algn="ctr">
              <a:lnSpc>
                <a:spcPts val="3498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ΟΡΙΣΜΟΣ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ctr">
              <a:lnSpc>
                <a:spcPts val="3498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Οξεία φλεγμονώδης αντίδραση του παγκρέατος</a:t>
            </a:r>
            <a:r>
              <a:rPr lang="en-US" sz="2800" b="0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στην οποία μπορεί να προσβληθούν περιπαγκρεατικοί ιστοί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ctr">
              <a:lnSpc>
                <a:spcPts val="3498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ή/ και απομακρυσμένα συστήματα οργάνων.</a:t>
            </a:r>
            <a:r>
              <a:rPr lang="en-US" sz="2800" b="0" strike="noStrike" spc="-1">
                <a:solidFill>
                  <a:srgbClr val="FFFFFF"/>
                </a:solidFill>
                <a:latin typeface="Arial"/>
              </a:rPr>
              <a:t> </a:t>
            </a:r>
          </a:p>
          <a:p>
            <a:pPr marL="343080" indent="-343080" algn="ctr">
              <a:lnSpc>
                <a:spcPts val="25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ctr">
              <a:lnSpc>
                <a:spcPts val="3498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 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98" name="Picture 21" descr="pancreas"/>
          <p:cNvPicPr/>
          <p:nvPr/>
        </p:nvPicPr>
        <p:blipFill>
          <a:blip r:embed="rId3"/>
          <a:stretch/>
        </p:blipFill>
        <p:spPr>
          <a:xfrm>
            <a:off x="322200" y="1428840"/>
            <a:ext cx="4500720" cy="4376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Rectangle 2"/>
          <p:cNvSpPr/>
          <p:nvPr/>
        </p:nvSpPr>
        <p:spPr>
          <a:xfrm>
            <a:off x="1542960" y="333360"/>
            <a:ext cx="7210440" cy="574560"/>
          </a:xfrm>
          <a:prstGeom prst="rect">
            <a:avLst/>
          </a:prstGeom>
          <a:solidFill>
            <a:srgbClr val="99CC00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1A006C"/>
                </a:solidFill>
                <a:latin typeface="Arial"/>
                <a:ea typeface="Arial"/>
              </a:rPr>
              <a:t>ΟΞΕΙΑ ΠΑΓΚΡΕΑΤΙΤΙΔΑ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0" name="Oval 3"/>
          <p:cNvSpPr/>
          <p:nvPr/>
        </p:nvSpPr>
        <p:spPr>
          <a:xfrm>
            <a:off x="966960" y="1268280"/>
            <a:ext cx="3455640" cy="1511280"/>
          </a:xfrm>
          <a:prstGeom prst="ellipse">
            <a:avLst/>
          </a:prstGeom>
          <a:solidFill>
            <a:srgbClr val="0099CC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  <a:ea typeface="Arial"/>
              </a:rPr>
              <a:t>70-80%</a:t>
            </a:r>
            <a:r>
              <a:rPr lang="el-GR" sz="2000" b="1" strike="noStrike" spc="-1">
                <a:solidFill>
                  <a:srgbClr val="6600CC"/>
                </a:solidFill>
                <a:latin typeface="Arial"/>
                <a:ea typeface="Arial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6600CC"/>
                </a:solidFill>
                <a:latin typeface="Arial"/>
                <a:ea typeface="Arial"/>
              </a:rPr>
              <a:t>Ήπια παγκρεατίτιδα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1" name="Oval 4"/>
          <p:cNvSpPr/>
          <p:nvPr/>
        </p:nvSpPr>
        <p:spPr>
          <a:xfrm>
            <a:off x="5937120" y="3573360"/>
            <a:ext cx="3238560" cy="1656000"/>
          </a:xfrm>
          <a:prstGeom prst="ellipse">
            <a:avLst/>
          </a:prstGeom>
          <a:solidFill>
            <a:srgbClr val="0099CC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6600CC"/>
                </a:solidFill>
                <a:latin typeface="Arial"/>
                <a:ea typeface="Arial"/>
              </a:rPr>
              <a:t>Τοπικές επιπλοκές </a:t>
            </a:r>
            <a:r>
              <a:rPr lang="en-US" sz="1800" b="0" strike="noStrike" spc="-1">
                <a:solidFill>
                  <a:srgbClr val="6600CC"/>
                </a:solidFill>
                <a:latin typeface="Arial"/>
                <a:ea typeface="Arial"/>
              </a:rPr>
              <a:t>±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 strike="noStrike" spc="-1">
                <a:solidFill>
                  <a:srgbClr val="6600CC"/>
                </a:solidFill>
                <a:latin typeface="Arial"/>
                <a:ea typeface="Arial"/>
              </a:rPr>
              <a:t>o</a:t>
            </a:r>
            <a:r>
              <a:rPr lang="el-GR" sz="1800" b="1" strike="noStrike" spc="-1">
                <a:solidFill>
                  <a:srgbClr val="6600CC"/>
                </a:solidFill>
                <a:latin typeface="Arial"/>
                <a:ea typeface="Arial"/>
              </a:rPr>
              <a:t>ργανική προσβολή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2" name="Rectangle 5"/>
          <p:cNvSpPr/>
          <p:nvPr/>
        </p:nvSpPr>
        <p:spPr>
          <a:xfrm>
            <a:off x="1830240" y="3573360"/>
            <a:ext cx="1619280" cy="576360"/>
          </a:xfrm>
          <a:prstGeom prst="rect">
            <a:avLst/>
          </a:prstGeom>
          <a:solidFill>
            <a:srgbClr val="0099CC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6600CC"/>
                </a:solidFill>
                <a:latin typeface="Arial"/>
                <a:ea typeface="Arial"/>
              </a:rPr>
              <a:t>ΙΑΣΗ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3" name="AutoShape 6"/>
          <p:cNvSpPr/>
          <p:nvPr/>
        </p:nvSpPr>
        <p:spPr>
          <a:xfrm>
            <a:off x="2190600" y="2925720"/>
            <a:ext cx="892440" cy="503280"/>
          </a:xfrm>
          <a:prstGeom prst="downArrow">
            <a:avLst>
              <a:gd name="adj1" fmla="val 50000"/>
              <a:gd name="adj2" fmla="val 31778"/>
            </a:avLst>
          </a:prstGeom>
          <a:solidFill>
            <a:srgbClr val="FFCC00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4" name="AutoShape 9"/>
          <p:cNvSpPr/>
          <p:nvPr/>
        </p:nvSpPr>
        <p:spPr>
          <a:xfrm>
            <a:off x="6296040" y="5200560"/>
            <a:ext cx="3006720" cy="1541520"/>
          </a:xfrm>
          <a:prstGeom prst="irregularSeal2">
            <a:avLst/>
          </a:prstGeom>
          <a:solidFill>
            <a:srgbClr val="FF0000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>
                <a:solidFill>
                  <a:srgbClr val="FFFFFF"/>
                </a:solidFill>
                <a:latin typeface="Times New Roman"/>
                <a:ea typeface="Arial"/>
              </a:rPr>
              <a:t>30-50%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Times New Roman"/>
                <a:ea typeface="Arial"/>
              </a:rPr>
              <a:t>θνητότητα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5" name="Oval 13"/>
          <p:cNvSpPr/>
          <p:nvPr/>
        </p:nvSpPr>
        <p:spPr>
          <a:xfrm>
            <a:off x="5648400" y="1197000"/>
            <a:ext cx="3687840" cy="1584360"/>
          </a:xfrm>
          <a:prstGeom prst="ellipse">
            <a:avLst/>
          </a:prstGeom>
          <a:solidFill>
            <a:srgbClr val="0099CC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  <a:ea typeface="Arial"/>
              </a:rPr>
              <a:t>20-30%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6600CC"/>
                </a:solidFill>
                <a:latin typeface="Arial"/>
                <a:ea typeface="Arial"/>
              </a:rPr>
              <a:t>Σοβαρή παγκρεατίτιδα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6" name="AutoShape 6"/>
          <p:cNvSpPr/>
          <p:nvPr/>
        </p:nvSpPr>
        <p:spPr>
          <a:xfrm>
            <a:off x="7088040" y="2924280"/>
            <a:ext cx="892440" cy="504720"/>
          </a:xfrm>
          <a:prstGeom prst="downArrow">
            <a:avLst>
              <a:gd name="adj1" fmla="val 50000"/>
              <a:gd name="adj2" fmla="val 31778"/>
            </a:avLst>
          </a:prstGeom>
          <a:solidFill>
            <a:srgbClr val="FFCC00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PlaceHolder 1"/>
          <p:cNvSpPr>
            <a:spLocks noGrp="1"/>
          </p:cNvSpPr>
          <p:nvPr>
            <p:ph type="title"/>
          </p:nvPr>
        </p:nvSpPr>
        <p:spPr>
          <a:xfrm>
            <a:off x="390240" y="609480"/>
            <a:ext cx="9505800" cy="5556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lnSpc>
                <a:spcPct val="15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strike="noStrike" spc="-1">
                <a:solidFill>
                  <a:srgbClr val="FFFF00"/>
                </a:solidFill>
                <a:latin typeface="Arial"/>
              </a:rPr>
              <a:t>Άνδρας, ηλικίας </a:t>
            </a:r>
            <a:r>
              <a:rPr lang="en-US" sz="3200" b="0" strike="noStrike" spc="-1">
                <a:solidFill>
                  <a:srgbClr val="FFFF00"/>
                </a:solidFill>
                <a:latin typeface="Arial"/>
              </a:rPr>
              <a:t>45</a:t>
            </a:r>
            <a:r>
              <a:rPr lang="el-GR" sz="3200" b="0" strike="noStrike" spc="-1">
                <a:solidFill>
                  <a:srgbClr val="FFFF00"/>
                </a:solidFill>
                <a:latin typeface="Arial"/>
              </a:rPr>
              <a:t> χρόνων, αναφέρει οξύ κοιλιακό άλγος με εντόπιση στο επιγάστριο, επέκταση στα υποχόνδρια και αντανάκλαση στη ράχη.</a:t>
            </a:r>
            <a:br>
              <a:rPr sz="3200"/>
            </a:br>
            <a:r>
              <a:rPr lang="el-GR" sz="3200" b="0" strike="noStrike" spc="-1">
                <a:solidFill>
                  <a:srgbClr val="FFFF00"/>
                </a:solidFill>
                <a:latin typeface="Arial"/>
              </a:rPr>
              <a:t>Αναφέρει προ ωρών βρώση λιπαρού γεύματος σε συνδυασμό με μεγάλη κατανάλωση αλκοόλ.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sp>
        <p:nvSpPr>
          <p:cNvPr id="708" name="Rectangle 1"/>
          <p:cNvSpPr/>
          <p:nvPr/>
        </p:nvSpPr>
        <p:spPr>
          <a:xfrm>
            <a:off x="2119320" y="404640"/>
            <a:ext cx="6480000" cy="720720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2A1000"/>
                </a:solidFill>
                <a:latin typeface="Arial"/>
              </a:rPr>
              <a:t>Τυπική περίπτωση ασθενούς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/>
          </p:nvPr>
        </p:nvSpPr>
        <p:spPr>
          <a:xfrm>
            <a:off x="533520" y="691920"/>
            <a:ext cx="9448560" cy="563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3740"/>
          </a:bodyPr>
          <a:lstStyle/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Χολολιθίαση 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(συχνότερο αίτιο - Ελλάδα: 70%)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Οξεία ή χρόνια κατάχρηση αλκοόλ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Εγχείρηση-Τραύμα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ERCP - </a:t>
            </a: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Μανομετρία σφιγκτήρα </a:t>
            </a: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Oddi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Υπερασβεστιαιμία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Σύνδρομο χυλομικρών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(τριγλυκερίδια ορού&gt;1000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mg/dL)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Iοί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(παρωτίτιδας, ηπατίτιδας,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CMV, Coxsackie, Echo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κλπ)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Φάρμακα 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(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αζαθειοπρίνη, διουρητικά, στεροειδή, ασπαραγινάση κλπ)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Ισχαιμία, αγγειίτιδες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Απόφραξη παγκρεατικού πόρου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(Ca π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αγκρ., δισχιδές πάγκρεας)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Διατιτραίνον πεπτικό έλκος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Οικογενής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Αυτοάνοση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Ιδιοπαθής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(ίσως μικροχολολιθίαση)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0" name="PlaceHolder 2"/>
          <p:cNvSpPr>
            <a:spLocks noGrp="1"/>
          </p:cNvSpPr>
          <p:nvPr>
            <p:ph type="title"/>
          </p:nvPr>
        </p:nvSpPr>
        <p:spPr>
          <a:xfrm>
            <a:off x="380520" y="115560"/>
            <a:ext cx="952524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FF"/>
                </a:solidFill>
                <a:latin typeface="Arial"/>
              </a:rPr>
              <a:t>ΟΞΕΙΑ ΠΑΓΚΡΕΑΤΙΤΙΔΑ - ΑΙΤΙΑ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711" name="Picture 5" descr="Αποτέλεσμα εικόνας για γιατρός σκέψη"/>
          <p:cNvPicPr/>
          <p:nvPr/>
        </p:nvPicPr>
        <p:blipFill>
          <a:blip r:embed="rId2"/>
          <a:stretch/>
        </p:blipFill>
        <p:spPr>
          <a:xfrm>
            <a:off x="2695680" y="765000"/>
            <a:ext cx="3024000" cy="5865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/>
          </p:nvPr>
        </p:nvSpPr>
        <p:spPr>
          <a:xfrm>
            <a:off x="533160" y="1916280"/>
            <a:ext cx="5762520" cy="352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7802"/>
          </a:bodyPr>
          <a:lstStyle/>
          <a:p>
            <a:pPr marL="343080" indent="-343080" algn="just">
              <a:lnSpc>
                <a:spcPct val="20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Χολολιθίαση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20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Οξεία ή χρόνια κατάχρηση αλκοόλ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20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Σύνδρομο χυλομικρών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(τριγλυκερίδια ορού&gt;1000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mg/dL)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20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Αυτοάνοση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3" name="PlaceHolder 2"/>
          <p:cNvSpPr>
            <a:spLocks noGrp="1"/>
          </p:cNvSpPr>
          <p:nvPr>
            <p:ph type="title"/>
          </p:nvPr>
        </p:nvSpPr>
        <p:spPr>
          <a:xfrm>
            <a:off x="380520" y="115560"/>
            <a:ext cx="952524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FF"/>
                </a:solidFill>
                <a:latin typeface="Arial"/>
              </a:rPr>
              <a:t>ΟΞΕΙΑ ΠΑΓΚΡΕΑΤΙΤΙΔΑ – ΣΥΧΝΟΤΕΡΑ ΑΙΤΙΑ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714" name="Picture 4" descr="Αποτέλεσμα εικόνας για γιατρός σκέψη"/>
          <p:cNvPicPr/>
          <p:nvPr/>
        </p:nvPicPr>
        <p:blipFill>
          <a:blip r:embed="rId2"/>
          <a:stretch/>
        </p:blipFill>
        <p:spPr>
          <a:xfrm>
            <a:off x="6656400" y="1125360"/>
            <a:ext cx="3247920" cy="5210280"/>
          </a:xfrm>
          <a:prstGeom prst="rect">
            <a:avLst/>
          </a:prstGeom>
          <a:ln w="0">
            <a:noFill/>
          </a:ln>
        </p:spPr>
      </p:pic>
      <p:sp>
        <p:nvSpPr>
          <p:cNvPr id="715" name="Straight Connector 2"/>
          <p:cNvSpPr/>
          <p:nvPr/>
        </p:nvSpPr>
        <p:spPr>
          <a:xfrm>
            <a:off x="533520" y="3681360"/>
            <a:ext cx="5762520" cy="0"/>
          </a:xfrm>
          <a:prstGeom prst="line">
            <a:avLst/>
          </a:prstGeom>
          <a:ln w="12600">
            <a:solidFill>
              <a:srgbClr val="FFC000"/>
            </a:solidFill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Rectangle 1026"/>
          <p:cNvSpPr/>
          <p:nvPr/>
        </p:nvSpPr>
        <p:spPr>
          <a:xfrm>
            <a:off x="533520" y="907920"/>
            <a:ext cx="9448560" cy="568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Άλγος επιγαστρίου </a:t>
            </a:r>
            <a:r>
              <a:rPr lang="el-GR" sz="2000" b="1" i="1" strike="noStrike" spc="-1">
                <a:solidFill>
                  <a:srgbClr val="FFFFFF"/>
                </a:solidFill>
                <a:latin typeface="Arial"/>
              </a:rPr>
              <a:t>(έντονο, συνεχές με αντανάκλαση σε οσφύ και υποχόνδρια - μη ανακούφιση με κατάκλιση)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Ναυτία - Επίμονοι, μη ανακουφιστικοί έμετοι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Ίσως πυρετός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u="sng" strike="noStrike" spc="-1">
                <a:solidFill>
                  <a:srgbClr val="FFFF00"/>
                </a:solidFill>
                <a:uFillTx/>
                <a:latin typeface="Arial"/>
              </a:rPr>
              <a:t>Αμβληχρά αντικειμενικά ευρήματα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E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υαισθησία και ήπια σύσπαση στο επιγάστριο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7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    </a:t>
            </a:r>
            <a:r>
              <a:rPr lang="el-GR" sz="2400" b="1" strike="noStrike" spc="-1">
                <a:solidFill>
                  <a:srgbClr val="00FFFF"/>
                </a:solidFill>
                <a:latin typeface="Arial"/>
              </a:rPr>
              <a:t>Σε ορισμένες περιπτώσεις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Μικρού βαθμού ίκτερος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1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Πλευρίτιδα - ατελεκτασία αριστερά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Παραλυτικός ειλεός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Υπόταση -Καταπληξία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1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Σημεία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Cullen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ή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 Gray-Turner, υποδόρια νέκρωση λίπους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7" name="Rectangle 1027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ΟΞΕΙΑ ΠΑΓΚΡΕΑΤΙΤΙΔΑ - ΚΛΙΝΙΚΗ ΕΙΚΟΝΑ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title"/>
          </p:nvPr>
        </p:nvSpPr>
        <p:spPr>
          <a:xfrm>
            <a:off x="802800" y="404640"/>
            <a:ext cx="8744040" cy="105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Σημείο </a:t>
            </a:r>
            <a:r>
              <a:rPr lang="en-US" sz="3200" b="1" strike="noStrike" spc="-1">
                <a:solidFill>
                  <a:srgbClr val="FFFF00"/>
                </a:solidFill>
                <a:latin typeface="Arial"/>
              </a:rPr>
              <a:t>Cullen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719" name="Picture 3"/>
          <p:cNvPicPr/>
          <p:nvPr/>
        </p:nvPicPr>
        <p:blipFill>
          <a:blip r:embed="rId2"/>
          <a:stretch/>
        </p:blipFill>
        <p:spPr>
          <a:xfrm>
            <a:off x="803160" y="1773360"/>
            <a:ext cx="8744040" cy="4114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PlaceHolder 1"/>
          <p:cNvSpPr>
            <a:spLocks noGrp="1"/>
          </p:cNvSpPr>
          <p:nvPr>
            <p:ph type="title"/>
          </p:nvPr>
        </p:nvSpPr>
        <p:spPr>
          <a:xfrm>
            <a:off x="527040" y="404280"/>
            <a:ext cx="9258480" cy="792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Σημείο </a:t>
            </a:r>
            <a:r>
              <a:rPr lang="en-US" sz="3200" b="1" strike="noStrike" spc="-1">
                <a:solidFill>
                  <a:srgbClr val="FFFF00"/>
                </a:solidFill>
                <a:latin typeface="Arial"/>
              </a:rPr>
              <a:t>Grey-Turner</a:t>
            </a:r>
            <a:endParaRPr lang="en-US" sz="3200" b="0" strike="noStrike" spc="-1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721" name="Picture 3"/>
          <p:cNvPicPr/>
          <p:nvPr/>
        </p:nvPicPr>
        <p:blipFill>
          <a:blip r:embed="rId2"/>
          <a:stretch/>
        </p:blipFill>
        <p:spPr>
          <a:xfrm>
            <a:off x="3487680" y="1631880"/>
            <a:ext cx="6578640" cy="3381480"/>
          </a:xfrm>
          <a:prstGeom prst="rect">
            <a:avLst/>
          </a:prstGeom>
          <a:ln w="0">
            <a:noFill/>
          </a:ln>
        </p:spPr>
      </p:pic>
      <p:pic>
        <p:nvPicPr>
          <p:cNvPr id="722" name="Picture 2"/>
          <p:cNvPicPr/>
          <p:nvPr/>
        </p:nvPicPr>
        <p:blipFill>
          <a:blip r:embed="rId3"/>
          <a:stretch/>
        </p:blipFill>
        <p:spPr>
          <a:xfrm>
            <a:off x="247680" y="1631880"/>
            <a:ext cx="3060720" cy="33814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Rectangle 2"/>
          <p:cNvSpPr/>
          <p:nvPr/>
        </p:nvSpPr>
        <p:spPr>
          <a:xfrm>
            <a:off x="457200" y="1274760"/>
            <a:ext cx="9448920" cy="474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 algn="just">
              <a:lnSpc>
                <a:spcPct val="12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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Αύξηση αμυλάσης ορού &amp; ούρων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Αύξηση αμυλάσης: όχι 100% ειδικότητα ή ευαισθησία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Αμυλάση φυσιολογική σε παγκρεατίτιδα από υπερτριγλυκεριδαιμία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Αμυλάση ούρων: αυξημένη για 5-7 ημέρες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Επίπεδα αμυλάσης: μη συσχέτιση με βαρύτητα νόσου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70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Wingdings" charset="2"/>
              <a:buChar char="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Αύξηση λιπάσης ορού &amp; ούρων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4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Λιπάση : καλύτερη ειδικότητα από αμυλάση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1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Δεν εκτελείται στα περισσότερα εργαστήρια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4" name="Rectangle 3"/>
          <p:cNvSpPr/>
          <p:nvPr/>
        </p:nvSpPr>
        <p:spPr>
          <a:xfrm>
            <a:off x="457200" y="22860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ΟΞΕΙΑ ΠΑΓΚΡΕΑΤΙΤΙΔΑ - ΕΡΓΑΣΤΗΡΙΑΚΑ ΕΥΡΗΜΑΤΑ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Rectangle 2"/>
          <p:cNvSpPr/>
          <p:nvPr/>
        </p:nvSpPr>
        <p:spPr>
          <a:xfrm>
            <a:off x="1182600" y="1562040"/>
            <a:ext cx="8153640" cy="417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9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Συμβατή κλινική εικόνα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9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Αύξηση αμυλάσης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9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Απεικονιστικά: οίδημα παγκρέατος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9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Παρουσία εκλυτικού παράγοντα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   </a:t>
            </a:r>
            <a:r>
              <a:rPr lang="el-GR" sz="2400" b="1" i="1" strike="noStrike" spc="-1">
                <a:solidFill>
                  <a:srgbClr val="FFFFFF"/>
                </a:solidFill>
                <a:latin typeface="Arial"/>
              </a:rPr>
              <a:t>(Συνήθως χολολιθίαση)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6" name="Rectangle 3"/>
          <p:cNvSpPr/>
          <p:nvPr/>
        </p:nvSpPr>
        <p:spPr>
          <a:xfrm>
            <a:off x="457200" y="26028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ΟΞΕΙΑ ΠΑΓΚΡΕΑΤΙΤΙΔΑ - ΔΙΑΓΝΩΣΗ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Rectangle 3"/>
          <p:cNvSpPr/>
          <p:nvPr/>
        </p:nvSpPr>
        <p:spPr>
          <a:xfrm>
            <a:off x="990720" y="1206360"/>
            <a:ext cx="8915400" cy="488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Διάτρηση κοίλου σπλάγχνου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Κωλικός χοληφόρων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Οξεία χολοκυστίτιδα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Έμφρακτο μεσεντερίου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Αποφρακτικός ειλεός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Έμφραγμα μυοκαρδίου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Διαχωριστικό ανεύρυσμα αορτής (ή ρήξη)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Πνευμονία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Κωλικός νεφρού 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8" name="Rectangle 4"/>
          <p:cNvSpPr/>
          <p:nvPr/>
        </p:nvSpPr>
        <p:spPr>
          <a:xfrm>
            <a:off x="457200" y="22860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ΟΞΕΙΑ ΠΑΓΚΡΕΑΤΙΤΙΔΑ - ΔΙΑΦΟΡΙΚΗ ΔΙΑΓΝΩΣΗ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Rectangle 2"/>
          <p:cNvSpPr/>
          <p:nvPr/>
        </p:nvSpPr>
        <p:spPr>
          <a:xfrm>
            <a:off x="463680" y="990720"/>
            <a:ext cx="9575640" cy="56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10000"/>
          </a:bodyPr>
          <a:lstStyle/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Απλή α/α κοιλίας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Σημεία «συνοδού έλικας» &amp; «διακοπής κόλου»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Αποκλεισμός διάτρησης κοίλου σπλάγχνου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>
                <a:solidFill>
                  <a:srgbClr val="FFFF00"/>
                </a:solidFill>
                <a:latin typeface="Arial"/>
              </a:rPr>
              <a:t>U/S</a:t>
            </a:r>
            <a:r>
              <a:rPr lang="el-GR" sz="1800" b="1" strike="noStrike" spc="-1">
                <a:solidFill>
                  <a:srgbClr val="FFFF00"/>
                </a:solidFill>
                <a:latin typeface="Arial"/>
              </a:rPr>
              <a:t>: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Όχι σημαντική βοήθεια, λόγω αεροπλήθειας                       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               (πάρεση εντέρου)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Ανάδειξη πιθανής χολολιθίασης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3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>
                <a:solidFill>
                  <a:srgbClr val="FFFF00"/>
                </a:solidFill>
                <a:latin typeface="Arial"/>
              </a:rPr>
              <a:t>CT - Ελικοειδής με IV </a:t>
            </a: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έγχυση σκιαγραφικού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Εξέταση εκλογής για εκτίμηση βαρύτητας 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5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     </a:t>
            </a:r>
            <a:r>
              <a:rPr lang="en-US" sz="1600" b="1" i="1" strike="noStrike" spc="-1">
                <a:solidFill>
                  <a:srgbClr val="FFFFFF"/>
                </a:solidFill>
                <a:latin typeface="Arial"/>
              </a:rPr>
              <a:t>(διάγνωση νεκρωτικής παγκρεατίτιδας) </a:t>
            </a:r>
            <a:endParaRPr lang="en-US" sz="16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 algn="just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Εξέταση εκλογής για διάγνωση τυχόν επιπλοκών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0" name="Rectangle 3"/>
          <p:cNvSpPr/>
          <p:nvPr/>
        </p:nvSpPr>
        <p:spPr>
          <a:xfrm>
            <a:off x="457200" y="22860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ΟΞΕΙΑ ΠΑΓΚΡΕΑΤΙΤΙΔΑ - ΑΠΕΙΚΟΝΙΣΤΙΚΑ ΕΥΡΗΜΑΤΑ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31" name="Picture 9" descr="Cutoff_sign2"/>
          <p:cNvPicPr/>
          <p:nvPr/>
        </p:nvPicPr>
        <p:blipFill>
          <a:blip r:embed="rId2"/>
          <a:stretch/>
        </p:blipFill>
        <p:spPr>
          <a:xfrm>
            <a:off x="7230960" y="1147680"/>
            <a:ext cx="2451240" cy="2136960"/>
          </a:xfrm>
          <a:prstGeom prst="rect">
            <a:avLst/>
          </a:prstGeom>
          <a:ln w="0">
            <a:noFill/>
          </a:ln>
        </p:spPr>
      </p:pic>
      <p:pic>
        <p:nvPicPr>
          <p:cNvPr id="732" name="Picture 11" descr="gr9-midi"/>
          <p:cNvPicPr/>
          <p:nvPr/>
        </p:nvPicPr>
        <p:blipFill>
          <a:blip r:embed="rId3"/>
          <a:stretch/>
        </p:blipFill>
        <p:spPr>
          <a:xfrm>
            <a:off x="7230960" y="3500280"/>
            <a:ext cx="2449440" cy="2745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PlaceHolder 1"/>
          <p:cNvSpPr>
            <a:spLocks noGrp="1"/>
          </p:cNvSpPr>
          <p:nvPr>
            <p:ph/>
          </p:nvPr>
        </p:nvSpPr>
        <p:spPr>
          <a:xfrm>
            <a:off x="338040" y="1285920"/>
            <a:ext cx="9707760" cy="351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ctr">
              <a:lnSpc>
                <a:spcPct val="150000"/>
              </a:lnSpc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sng" strike="noStrike" spc="-1">
                <a:solidFill>
                  <a:srgbClr val="BFBF00"/>
                </a:solidFill>
                <a:uFillTx/>
                <a:latin typeface="Arial"/>
              </a:rPr>
              <a:t>Κατευθυντήριες  οδηγίες για διενέργεια </a:t>
            </a:r>
            <a:r>
              <a:rPr lang="en-US" sz="2400" b="0" u="sng" strike="noStrike" spc="-1">
                <a:solidFill>
                  <a:srgbClr val="BFBF00"/>
                </a:solidFill>
                <a:uFillTx/>
                <a:latin typeface="Arial"/>
              </a:rPr>
              <a:t>CT </a:t>
            </a:r>
            <a:r>
              <a:rPr lang="el-GR" sz="2400" b="0" u="sng" strike="noStrike" spc="-1">
                <a:solidFill>
                  <a:srgbClr val="BFBF00"/>
                </a:solidFill>
                <a:uFillTx/>
                <a:latin typeface="Arial"/>
              </a:rPr>
              <a:t>σε ασθενείς με πιθανή ΟΠ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2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strike="noStrike" spc="-1">
                <a:solidFill>
                  <a:srgbClr val="FFFFFF"/>
                </a:solidFill>
                <a:latin typeface="Arial"/>
              </a:rPr>
              <a:t>Σε περιπτώσεις αμφιβόλου διαγνώσεως.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strike="noStrike" spc="-1">
                <a:solidFill>
                  <a:srgbClr val="FFFFFF"/>
                </a:solidFill>
                <a:latin typeface="Arial"/>
              </a:rPr>
              <a:t>Σε ασθενείς οι οποίοι δεν παρουσιάζουν εμφανή κλινική βελτίωση εντός 72 ωρών από την έναρξη συντηρητικής θεραπείας.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strike="noStrike" spc="-1">
                <a:solidFill>
                  <a:srgbClr val="FFFFFF"/>
                </a:solidFill>
                <a:latin typeface="Arial"/>
              </a:rPr>
              <a:t>Σε ασθενείς οι οποίοι εμφανίζουν αρχικά βελτίωση και στην συνέχεια επιδείνωση της κλινικής τους εικόνας.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4" name="PlaceHolder 2"/>
          <p:cNvSpPr>
            <a:spLocks noGrp="1"/>
          </p:cNvSpPr>
          <p:nvPr>
            <p:ph type="title"/>
          </p:nvPr>
        </p:nvSpPr>
        <p:spPr>
          <a:xfrm>
            <a:off x="802800" y="142920"/>
            <a:ext cx="8658360" cy="914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ΑΞΟΝΙΚΗ ΤΟΜΟΓΡΑΦΙΑ ΚΟΙΛΙΑΣ</a:t>
            </a:r>
            <a:endParaRPr lang="en-US" sz="2800" b="0" strike="noStrike" spc="-1">
              <a:solidFill>
                <a:srgbClr val="FFFF00"/>
              </a:solidFill>
              <a:latin typeface="Arial"/>
            </a:endParaRPr>
          </a:p>
        </p:txBody>
      </p:sp>
      <p:sp>
        <p:nvSpPr>
          <p:cNvPr id="735" name="Rectangle 2"/>
          <p:cNvSpPr/>
          <p:nvPr/>
        </p:nvSpPr>
        <p:spPr>
          <a:xfrm>
            <a:off x="338040" y="5516640"/>
            <a:ext cx="9707760" cy="9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lnSpc>
                <a:spcPct val="15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MA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ΓΝΗΤΙΚΗ ΤΟΜΟΓΡΑΦΙΑ ΠΑΓΚΡΕΑΤΟΣ (</a:t>
            </a: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MRI) 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ΚΑΙ  ΧΟΛΑΓΓΕΙΟΠΑΓΚΡΕΑΤΟΓΡΑΦΙΑ (</a:t>
            </a: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MRCP)</a:t>
            </a:r>
            <a:br>
              <a:rPr sz="2800"/>
            </a:b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6" name="Table 735"/>
          <p:cNvGraphicFramePr/>
          <p:nvPr/>
        </p:nvGraphicFramePr>
        <p:xfrm>
          <a:off x="482760" y="733320"/>
          <a:ext cx="9273960" cy="5810400"/>
        </p:xfrm>
        <a:graphic>
          <a:graphicData uri="http://schemas.openxmlformats.org/drawingml/2006/table">
            <a:tbl>
              <a:tblPr/>
              <a:tblGrid>
                <a:gridCol w="285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ΚΡΙΤΗΡΙΑ   RΑΝ</a:t>
                      </a:r>
                      <a:r>
                        <a:rPr lang="en-US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SON</a:t>
                      </a:r>
                      <a:endParaRPr lang="en-US" sz="18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ΚΡΙΤΗΡΙΑ   I</a:t>
                      </a:r>
                      <a:r>
                        <a:rPr lang="en-US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MRIE</a:t>
                      </a:r>
                      <a:endParaRPr lang="en-US" sz="18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K</a:t>
                      </a:r>
                      <a:r>
                        <a:rPr lang="el-GR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ΛΙΜΑΚΑ   </a:t>
                      </a:r>
                      <a:r>
                        <a:rPr lang="fr-FR" sz="18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APACHE II</a:t>
                      </a:r>
                      <a:endParaRPr lang="en-US" sz="18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7F4D00"/>
                          </a:solidFill>
                          <a:latin typeface="Arial"/>
                          <a:ea typeface="Times New Roman"/>
                        </a:rPr>
                        <a:t>Κατά την εισαγωγή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Ηλικία &gt; 55 ετών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WBC &gt; 16.000/mL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Γλυκόζη &gt; 200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LDH &gt; 350 IU/mL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AST &gt; 250 IU/L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7F4D00"/>
                          </a:solidFill>
                          <a:latin typeface="Arial"/>
                          <a:ea typeface="Times New Roman"/>
                        </a:rPr>
                        <a:t>Μέσα στις πρώτες 48h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Μείωση Hct &gt; 10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Aύξηση BUN &gt; 5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Ασβέστιο &lt; 8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PO2 &lt; 60 mmHg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Έλλειμα βάσης &gt; 4mEq/L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Κατακράτηση υγρών &gt; 6L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7F4D00"/>
                          </a:solidFill>
                          <a:latin typeface="Arial"/>
                          <a:ea typeface="Times New Roman"/>
                        </a:rPr>
                        <a:t>48h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Ηλικία &gt; 55 ετών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WBC &gt; 15.000/mL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Γλυκόζη &gt; 180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LDH &gt; 600 IU/mL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AST &gt; 100 IU/L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Αλβουμίνη &lt; 3.2g/dL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BUN &gt; 96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Ασβέστιο</a:t>
                      </a: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&lt; 8 mg/dL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PO2 &lt; 60 mmHg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Ηλικία &gt; 45 ετών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WBC &lt; 3000 ή &gt; 14.900/mL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Θερμοκρασία ορθού &lt; 36 ή &gt; 38,4 º</a:t>
                      </a: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C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MAP</a:t>
                      </a: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&lt; 70 ή &gt; 109 </a:t>
                      </a:r>
                      <a:r>
                        <a:rPr lang="fr-F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mmHg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HR &lt; 70 ή &gt; 109 bpm 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RR &lt; 12 ή &gt; 24 bpm 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pH &lt; 7.33 ή &gt; 7.49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Na &lt; 130 ή &gt; 149 mM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K &lt; 3.5 ή &gt; 5.4 mM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PO2 &lt; 70 ή &gt;200 mmHg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Κρεατινίνη &lt; 0.6 ή &gt; 1.4 mg/100 mL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Hct &lt; 30% ή &gt; 45.9%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GCS</a:t>
                      </a:r>
                      <a:r>
                        <a:rPr lang="en-GB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= 15-</a:t>
                      </a: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GCS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Chronic</a:t>
                      </a:r>
                      <a:r>
                        <a:rPr lang="en-GB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Health</a:t>
                      </a:r>
                      <a:r>
                        <a:rPr lang="en-GB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l-GR" sz="14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Points</a:t>
                      </a:r>
                      <a:endParaRPr lang="en-US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120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n-US" sz="1200" b="1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Prognostic implications of Ranson’s criteria: </a:t>
                      </a:r>
                      <a:r>
                        <a:rPr lang="en-US" sz="1200" b="0" strike="noStrike" spc="-1">
                          <a:solidFill>
                            <a:srgbClr val="0000FF"/>
                          </a:solidFill>
                          <a:latin typeface="Arial"/>
                          <a:ea typeface="Times New Roman"/>
                        </a:rPr>
                        <a:t>Score (mortality) 0-2: 2%, 3-4: 15%, 5-6: 40%, 7-8 : 100% mortality.</a:t>
                      </a:r>
                      <a:endParaRPr lang="en-US" sz="12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37" name="Rectangle 65"/>
          <p:cNvSpPr/>
          <p:nvPr/>
        </p:nvSpPr>
        <p:spPr>
          <a:xfrm>
            <a:off x="4567320" y="6529320"/>
            <a:ext cx="5433840" cy="2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90000"/>
              </a:lnSpc>
              <a:spcBef>
                <a:spcPts val="2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strike="noStrike" spc="-1">
                <a:solidFill>
                  <a:srgbClr val="FFFFFF"/>
                </a:solidFill>
                <a:latin typeface="Bookman Old Style"/>
              </a:rPr>
              <a:t> </a:t>
            </a:r>
            <a:r>
              <a:rPr lang="el-GR" sz="1000" b="0" strike="noStrike" spc="-1">
                <a:solidFill>
                  <a:srgbClr val="FFFF66"/>
                </a:solidFill>
                <a:latin typeface="Times New Roman"/>
                <a:ea typeface="Times New Roman"/>
              </a:rPr>
              <a:t>World J Surg 1997;21:136-42</a:t>
            </a:r>
            <a:r>
              <a:rPr lang="en-US" sz="1000" b="0" strike="noStrike" spc="-1">
                <a:solidFill>
                  <a:srgbClr val="FFFF66"/>
                </a:solidFill>
                <a:latin typeface="Times New Roman"/>
                <a:ea typeface="Times New Roman"/>
              </a:rPr>
              <a:t>, </a:t>
            </a:r>
            <a:r>
              <a:rPr lang="en-US" sz="1000" b="0" strike="noStrike" spc="-1">
                <a:solidFill>
                  <a:srgbClr val="FFFF66"/>
                </a:solidFill>
                <a:latin typeface="Times New Roman"/>
              </a:rPr>
              <a:t>The pancreas. Oxford: Blackwell Science, 1998:489-502</a:t>
            </a:r>
            <a:endParaRPr lang="en-US" sz="1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38" name="Rectangle 4"/>
          <p:cNvSpPr/>
          <p:nvPr/>
        </p:nvSpPr>
        <p:spPr>
          <a:xfrm>
            <a:off x="482760" y="69840"/>
            <a:ext cx="9273960" cy="55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  <a:ea typeface="Times New Roman"/>
              </a:rPr>
              <a:t>ΚΛΙΝΙΚ</a:t>
            </a:r>
            <a:r>
              <a:rPr lang="en-US" sz="2800" b="1" strike="noStrike" spc="-1">
                <a:solidFill>
                  <a:srgbClr val="FFFF00"/>
                </a:solidFill>
                <a:latin typeface="Arial"/>
                <a:ea typeface="Times New Roman"/>
              </a:rPr>
              <a:t>E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  <a:ea typeface="Times New Roman"/>
              </a:rPr>
              <a:t>Σ</a:t>
            </a:r>
            <a:r>
              <a:rPr lang="en-US" sz="2800" b="1" strike="noStrike" spc="-1">
                <a:solidFill>
                  <a:srgbClr val="FFFF00"/>
                </a:solidFill>
                <a:latin typeface="Arial"/>
                <a:ea typeface="Times New Roman"/>
              </a:rPr>
              <a:t> 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  <a:ea typeface="Times New Roman"/>
              </a:rPr>
              <a:t>ΚΛΙΜΑΚΕΣ ΑΞΙΟΛΟΓΗΣΗΣ ΟΠ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Rectangle 4"/>
          <p:cNvSpPr/>
          <p:nvPr/>
        </p:nvSpPr>
        <p:spPr>
          <a:xfrm>
            <a:off x="542880" y="232200"/>
            <a:ext cx="927432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  <a:ea typeface="Arial"/>
              </a:rPr>
              <a:t>ΕΚΤΙΜΗΣΗ ΒΑΡΥΤΗΤΑΣ ΟΞΕΙΑΣ ΠΑΓΚΡΕΑΤΙΤΙΔΑΣ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graphicFrame>
        <p:nvGraphicFramePr>
          <p:cNvPr id="740" name="Table 739"/>
          <p:cNvGraphicFramePr/>
          <p:nvPr/>
        </p:nvGraphicFramePr>
        <p:xfrm>
          <a:off x="2158920" y="4797360"/>
          <a:ext cx="6042240" cy="1773720"/>
        </p:xfrm>
        <a:graphic>
          <a:graphicData uri="http://schemas.openxmlformats.org/drawingml/2006/table">
            <a:tbl>
              <a:tblPr/>
              <a:tblGrid>
                <a:gridCol w="301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280">
                <a:tc gridSpan="2"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2000" b="1" strike="noStrike" spc="-1">
                          <a:solidFill>
                            <a:srgbClr val="00007F"/>
                          </a:solidFill>
                          <a:latin typeface="Arial"/>
                          <a:ea typeface="Times New Roman"/>
                        </a:rPr>
                        <a:t>Η εκτίμηση του BISAP γίνεται στις πρώτες 24</a:t>
                      </a:r>
                      <a:r>
                        <a:rPr lang="en-US" sz="2000" b="1" strike="noStrike" spc="-1">
                          <a:solidFill>
                            <a:srgbClr val="00007F"/>
                          </a:solidFill>
                          <a:latin typeface="Arial"/>
                          <a:ea typeface="Times New Roman"/>
                        </a:rPr>
                        <a:t>h</a:t>
                      </a:r>
                      <a:endParaRPr lang="en-US" sz="20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52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7F4D00"/>
                          </a:solidFill>
                          <a:latin typeface="Arial"/>
                          <a:ea typeface="Times New Roman"/>
                        </a:rPr>
                        <a:t>Score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7F4D00"/>
                          </a:solidFill>
                          <a:latin typeface="Arial"/>
                          <a:ea typeface="Times New Roman"/>
                        </a:rPr>
                        <a:t>Mortality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88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&lt; 2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1%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2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2-3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2%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52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&gt;3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el-GR" sz="1600" b="1" strike="noStrike" spc="-1">
                          <a:solidFill>
                            <a:srgbClr val="00002A"/>
                          </a:solidFill>
                          <a:latin typeface="Arial"/>
                          <a:ea typeface="Times New Roman"/>
                        </a:rPr>
                        <a:t>5–20%</a:t>
                      </a:r>
                      <a:endParaRPr lang="en-US" sz="16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02960" marR="10296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1" name="Rounded Rectangle 1"/>
          <p:cNvSpPr/>
          <p:nvPr/>
        </p:nvSpPr>
        <p:spPr>
          <a:xfrm>
            <a:off x="2158920" y="981000"/>
            <a:ext cx="6042240" cy="503280"/>
          </a:xfrm>
          <a:prstGeom prst="roundRect">
            <a:avLst>
              <a:gd name="adj" fmla="val 16667"/>
            </a:avLst>
          </a:prstGeom>
          <a:solidFill>
            <a:srgbClr val="CCCCFF"/>
          </a:solidFill>
          <a:ln w="1260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200" b="1" strike="noStrike" spc="-1">
                <a:solidFill>
                  <a:srgbClr val="00007F"/>
                </a:solidFill>
                <a:latin typeface="Arial"/>
                <a:ea typeface="Arial"/>
              </a:rPr>
              <a:t>BEDSIDE INDEX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2" name="Rectangle 2"/>
          <p:cNvSpPr/>
          <p:nvPr/>
        </p:nvSpPr>
        <p:spPr>
          <a:xfrm>
            <a:off x="2158920" y="1700280"/>
            <a:ext cx="6042240" cy="2736720"/>
          </a:xfrm>
          <a:prstGeom prst="rect">
            <a:avLst/>
          </a:prstGeom>
          <a:solidFill>
            <a:srgbClr val="FFCAAA"/>
          </a:solidFill>
          <a:ln w="126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3080">
              <a:lnSpc>
                <a:spcPct val="150000"/>
              </a:lnSpc>
              <a:buClr>
                <a:srgbClr val="00007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7F"/>
                </a:solidFill>
                <a:latin typeface="Arial"/>
              </a:rPr>
              <a:t>B</a:t>
            </a:r>
            <a:r>
              <a:rPr lang="en-US" sz="2000" b="0" strike="noStrike" spc="-1">
                <a:solidFill>
                  <a:srgbClr val="00007F"/>
                </a:solidFill>
                <a:latin typeface="Arial"/>
              </a:rPr>
              <a:t>UN&gt;25mg/dl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buClr>
                <a:srgbClr val="00007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7F"/>
                </a:solidFill>
                <a:latin typeface="Arial"/>
              </a:rPr>
              <a:t>I</a:t>
            </a:r>
            <a:r>
              <a:rPr lang="en-US" sz="2000" b="0" strike="noStrike" spc="-1">
                <a:solidFill>
                  <a:srgbClr val="00007F"/>
                </a:solidFill>
                <a:latin typeface="Arial"/>
              </a:rPr>
              <a:t>mpaired mental status </a:t>
            </a:r>
            <a:r>
              <a:rPr lang="en-US" sz="1400" b="0" i="1" strike="noStrike" spc="-1">
                <a:solidFill>
                  <a:srgbClr val="00007F"/>
                </a:solidFill>
                <a:latin typeface="Arial"/>
              </a:rPr>
              <a:t>(Glasgow Coma Scale Score &lt; 15)</a:t>
            </a:r>
            <a:endParaRPr lang="en-US" sz="1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buClr>
                <a:srgbClr val="00007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7F"/>
                </a:solidFill>
                <a:latin typeface="Arial"/>
              </a:rPr>
              <a:t>S</a:t>
            </a:r>
            <a:r>
              <a:rPr lang="en-US" sz="2000" b="0" strike="noStrike" spc="-1">
                <a:solidFill>
                  <a:srgbClr val="00007F"/>
                </a:solidFill>
                <a:latin typeface="Arial"/>
              </a:rPr>
              <a:t>IRS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buClr>
                <a:srgbClr val="00007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7F"/>
                </a:solidFill>
                <a:latin typeface="Arial"/>
              </a:rPr>
              <a:t>A</a:t>
            </a:r>
            <a:r>
              <a:rPr lang="en-US" sz="2000" b="0" strike="noStrike" spc="-1">
                <a:solidFill>
                  <a:srgbClr val="00007F"/>
                </a:solidFill>
                <a:latin typeface="Arial"/>
              </a:rPr>
              <a:t>ge &gt; 60 years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buClr>
                <a:srgbClr val="00007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00007F"/>
                </a:solidFill>
                <a:latin typeface="Arial"/>
              </a:rPr>
              <a:t>P</a:t>
            </a:r>
            <a:r>
              <a:rPr lang="en-US" sz="2000" b="0" strike="noStrike" spc="-1">
                <a:solidFill>
                  <a:srgbClr val="00007F"/>
                </a:solidFill>
                <a:latin typeface="Arial"/>
              </a:rPr>
              <a:t>leural effusion detected on imaging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Rectangle 1026"/>
          <p:cNvSpPr/>
          <p:nvPr/>
        </p:nvSpPr>
        <p:spPr>
          <a:xfrm>
            <a:off x="457200" y="914400"/>
            <a:ext cx="9677520" cy="56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Τοπικές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(συλλογές, ψευδοκύστη, απόστημα, ασκίτης, ενδοπεριτοναϊκή αιμορραγία, θρόμβωση πυλαίας-σπληνικής φλ, έμφρακτο εντέρου, ίκτερος)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Πνεύμονες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(πλευρίτιδα, ατελεκτασία,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ARDS)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Κυκλοφορικό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(καταπληξία-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shock: απώλεια υγρών-αγγειοδιαστολή)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Καρδιά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(μη ειδικές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διαταραχές επαναπόλωσης, περικαρδίτιδα)</a:t>
            </a:r>
            <a:r>
              <a:rPr lang="en-US" sz="2400" b="0" i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Διάχυτη ενδαγγειακή πήξη (ΔΕΠ)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Νεφρ</a:t>
            </a: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οί</a:t>
            </a: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(Οξεία νεφρική ανεπ.: προνεφρική/οξεία σωληναριακή νέκρωση)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Μεταβολικές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(   ασβεστίου,   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 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λευκωματίνης,     </a:t>
            </a:r>
            <a:r>
              <a:rPr lang="el-GR" sz="2000" b="0" i="1" strike="noStrike" spc="-1">
                <a:solidFill>
                  <a:srgbClr val="FFFFFF"/>
                </a:solidFill>
                <a:latin typeface="Arial"/>
              </a:rPr>
              <a:t> 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τριγλυκεριδίων)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Λοιμώξεις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ΚΝΣ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(ψύχωση, εμβολές λίπους, τύφλωση)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Νέκρωση λίπους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1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00"/>
                </a:solidFill>
                <a:latin typeface="Arial"/>
              </a:rPr>
              <a:t>Γαστρεντερικό </a:t>
            </a:r>
            <a:r>
              <a:rPr lang="en-US" sz="2000" b="0" i="1" strike="noStrike" spc="-1">
                <a:solidFill>
                  <a:srgbClr val="FFFFFF"/>
                </a:solidFill>
                <a:latin typeface="Arial"/>
              </a:rPr>
              <a:t>(έλκος, γαστρίτιδα)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4" name="Rectangle 1027"/>
          <p:cNvSpPr/>
          <p:nvPr/>
        </p:nvSpPr>
        <p:spPr>
          <a:xfrm>
            <a:off x="457200" y="18900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ΕΠΙΠΛΟΚΕΣ ΟΞΕΙΑΣ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5" name="Line 1028"/>
          <p:cNvSpPr/>
          <p:nvPr/>
        </p:nvSpPr>
        <p:spPr>
          <a:xfrm>
            <a:off x="2971800" y="4267080"/>
            <a:ext cx="0" cy="304920"/>
          </a:xfrm>
          <a:prstGeom prst="line">
            <a:avLst/>
          </a:prstGeom>
          <a:ln w="76320">
            <a:solidFill>
              <a:srgbClr val="FFFFFF"/>
            </a:solidFill>
            <a:miter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6" name="Line 1029"/>
          <p:cNvSpPr/>
          <p:nvPr/>
        </p:nvSpPr>
        <p:spPr>
          <a:xfrm flipV="1">
            <a:off x="6629400" y="4266720"/>
            <a:ext cx="0" cy="304920"/>
          </a:xfrm>
          <a:prstGeom prst="line">
            <a:avLst/>
          </a:prstGeom>
          <a:ln w="76320">
            <a:solidFill>
              <a:srgbClr val="FFFFFF"/>
            </a:solidFill>
            <a:miter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7" name="Line 1030"/>
          <p:cNvSpPr/>
          <p:nvPr/>
        </p:nvSpPr>
        <p:spPr>
          <a:xfrm>
            <a:off x="4572000" y="4267080"/>
            <a:ext cx="0" cy="304920"/>
          </a:xfrm>
          <a:prstGeom prst="line">
            <a:avLst/>
          </a:prstGeom>
          <a:ln w="76320">
            <a:solidFill>
              <a:srgbClr val="FFFFFF"/>
            </a:solidFill>
            <a:miter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Rectangle 2"/>
          <p:cNvSpPr/>
          <p:nvPr/>
        </p:nvSpPr>
        <p:spPr>
          <a:xfrm>
            <a:off x="514440" y="71280"/>
            <a:ext cx="9258120" cy="85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sz="3200"/>
            </a:b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Ακτινογραφία θώρακος</a:t>
            </a:r>
            <a:br>
              <a:rPr sz="3200"/>
            </a:b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9" name="TextBox 748"/>
          <p:cNvSpPr txBox="1"/>
          <p:nvPr/>
        </p:nvSpPr>
        <p:spPr>
          <a:xfrm>
            <a:off x="514080" y="857160"/>
            <a:ext cx="9258120" cy="1400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 algn="just">
              <a:lnSpc>
                <a:spcPct val="15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strike="noStrike" spc="-1">
                <a:solidFill>
                  <a:srgbClr val="FFFFFF"/>
                </a:solidFill>
                <a:latin typeface="Arial"/>
              </a:rPr>
              <a:t>Στο 1/3 των ασθενών παρουσιάζονται παθολογικά ευρήματα όπως η </a:t>
            </a:r>
            <a:r>
              <a:rPr lang="el-GR" sz="1800" b="0" strike="noStrike" spc="-1">
                <a:solidFill>
                  <a:srgbClr val="FFCC00"/>
                </a:solidFill>
                <a:latin typeface="Arial"/>
              </a:rPr>
              <a:t>ανύψωση του αριστερού ημιδιαφράγματος </a:t>
            </a:r>
            <a:r>
              <a:rPr lang="el-GR" sz="1800" b="0" strike="noStrike" spc="-1">
                <a:solidFill>
                  <a:srgbClr val="FFFFFF"/>
                </a:solidFill>
                <a:latin typeface="Arial"/>
              </a:rPr>
              <a:t>, </a:t>
            </a:r>
            <a:r>
              <a:rPr lang="el-GR" sz="1800" b="0" strike="noStrike" spc="-1">
                <a:solidFill>
                  <a:srgbClr val="FFCC00"/>
                </a:solidFill>
                <a:latin typeface="Arial"/>
              </a:rPr>
              <a:t>πλευριτικές συλλογές</a:t>
            </a:r>
            <a:r>
              <a:rPr lang="el-GR" sz="1800" b="0" strike="noStrike" spc="-1">
                <a:solidFill>
                  <a:srgbClr val="FFFFFF"/>
                </a:solidFill>
                <a:latin typeface="Arial"/>
              </a:rPr>
              <a:t> (κυρίως αριστερά ή άμφω και σπανιότερα μόνο δεξιά), </a:t>
            </a:r>
            <a:r>
              <a:rPr lang="el-GR" sz="1800" b="0" strike="noStrike" spc="-1">
                <a:solidFill>
                  <a:srgbClr val="FFCC00"/>
                </a:solidFill>
                <a:latin typeface="Arial"/>
              </a:rPr>
              <a:t>ατελεκτασικές εστίες</a:t>
            </a:r>
            <a:r>
              <a:rPr lang="el-GR" sz="1800" b="0" strike="noStrike" spc="-1">
                <a:solidFill>
                  <a:srgbClr val="FFFFFF"/>
                </a:solidFill>
                <a:latin typeface="Arial"/>
              </a:rPr>
              <a:t> και </a:t>
            </a:r>
            <a:r>
              <a:rPr lang="el-GR" sz="1800" b="0" strike="noStrike" spc="-1">
                <a:solidFill>
                  <a:srgbClr val="FFCC00"/>
                </a:solidFill>
                <a:latin typeface="Arial"/>
              </a:rPr>
              <a:t>πνευμονικές πυκνώσεις</a:t>
            </a:r>
            <a:r>
              <a:rPr lang="el-GR" sz="1800" b="0" strike="noStrike" spc="-1">
                <a:solidFill>
                  <a:srgbClr val="FFFFFF"/>
                </a:solidFill>
                <a:latin typeface="Arial"/>
              </a:rPr>
              <a:t>.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50" name="Picture 3" descr="pleural%20effusion%20CXR%202"/>
          <p:cNvPicPr/>
          <p:nvPr/>
        </p:nvPicPr>
        <p:blipFill>
          <a:blip r:embed="rId3"/>
          <a:stretch/>
        </p:blipFill>
        <p:spPr>
          <a:xfrm>
            <a:off x="241200" y="2786040"/>
            <a:ext cx="4788000" cy="3286080"/>
          </a:xfrm>
          <a:prstGeom prst="rect">
            <a:avLst/>
          </a:prstGeom>
          <a:ln w="0">
            <a:noFill/>
          </a:ln>
        </p:spPr>
      </p:pic>
      <p:pic>
        <p:nvPicPr>
          <p:cNvPr id="751" name="Picture 2" descr="pap2"/>
          <p:cNvPicPr/>
          <p:nvPr/>
        </p:nvPicPr>
        <p:blipFill>
          <a:blip r:embed="rId4"/>
          <a:stretch/>
        </p:blipFill>
        <p:spPr>
          <a:xfrm>
            <a:off x="5342040" y="2786040"/>
            <a:ext cx="4543200" cy="3309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Picture 2" descr="Αποτέλεσμα εικόνας για pancreas pseudocyst"/>
          <p:cNvPicPr/>
          <p:nvPr/>
        </p:nvPicPr>
        <p:blipFill>
          <a:blip r:embed="rId2"/>
          <a:stretch/>
        </p:blipFill>
        <p:spPr>
          <a:xfrm>
            <a:off x="1201680" y="1052640"/>
            <a:ext cx="3287880" cy="2566800"/>
          </a:xfrm>
          <a:prstGeom prst="rect">
            <a:avLst/>
          </a:prstGeom>
          <a:ln w="0">
            <a:noFill/>
          </a:ln>
        </p:spPr>
      </p:pic>
      <p:pic>
        <p:nvPicPr>
          <p:cNvPr id="753" name="Picture 10" descr="Αποτέλεσμα εικόνας για pancreas pseudocyst"/>
          <p:cNvPicPr/>
          <p:nvPr/>
        </p:nvPicPr>
        <p:blipFill>
          <a:blip r:embed="rId3"/>
          <a:stretch/>
        </p:blipFill>
        <p:spPr>
          <a:xfrm>
            <a:off x="5716440" y="1052640"/>
            <a:ext cx="3314880" cy="2573280"/>
          </a:xfrm>
          <a:prstGeom prst="rect">
            <a:avLst/>
          </a:prstGeom>
          <a:ln w="0">
            <a:noFill/>
          </a:ln>
        </p:spPr>
      </p:pic>
      <p:pic>
        <p:nvPicPr>
          <p:cNvPr id="754" name="Picture 12" descr="Σχετική εικόνα"/>
          <p:cNvPicPr/>
          <p:nvPr/>
        </p:nvPicPr>
        <p:blipFill>
          <a:blip r:embed="rId4"/>
          <a:stretch/>
        </p:blipFill>
        <p:spPr>
          <a:xfrm>
            <a:off x="1171440" y="3841920"/>
            <a:ext cx="3318120" cy="2611440"/>
          </a:xfrm>
          <a:prstGeom prst="rect">
            <a:avLst/>
          </a:prstGeom>
          <a:ln w="0">
            <a:noFill/>
          </a:ln>
        </p:spPr>
      </p:pic>
      <p:pic>
        <p:nvPicPr>
          <p:cNvPr id="755" name="Picture 8" descr="Αποτέλεσμα εικόνας για pseudocyst"/>
          <p:cNvPicPr/>
          <p:nvPr/>
        </p:nvPicPr>
        <p:blipFill>
          <a:blip r:embed="rId5"/>
          <a:stretch/>
        </p:blipFill>
        <p:spPr>
          <a:xfrm>
            <a:off x="5719680" y="3841920"/>
            <a:ext cx="3311640" cy="2611440"/>
          </a:xfrm>
          <a:prstGeom prst="rect">
            <a:avLst/>
          </a:prstGeom>
          <a:ln w="0">
            <a:noFill/>
          </a:ln>
        </p:spPr>
      </p:pic>
      <p:sp>
        <p:nvSpPr>
          <p:cNvPr id="756" name="Rectangle 1027"/>
          <p:cNvSpPr/>
          <p:nvPr/>
        </p:nvSpPr>
        <p:spPr>
          <a:xfrm>
            <a:off x="457200" y="228600"/>
            <a:ext cx="952488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ΨΕΥΔΟΚΥΣΤΕΙΣ ΠΑΓΚΡΕΑΤΟΣ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Rectangle 3"/>
          <p:cNvSpPr/>
          <p:nvPr/>
        </p:nvSpPr>
        <p:spPr>
          <a:xfrm>
            <a:off x="380880" y="1052640"/>
            <a:ext cx="9677520" cy="51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 algn="ctr">
              <a:lnSpc>
                <a:spcPct val="15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Κυρίως υποστηρικτική </a:t>
            </a:r>
            <a:r>
              <a:rPr lang="en-US" sz="2000" b="0" i="1" strike="noStrike" spc="-1">
                <a:solidFill>
                  <a:srgbClr val="FFFF00"/>
                </a:solidFill>
                <a:latin typeface="Arial"/>
              </a:rPr>
              <a:t>(</a:t>
            </a:r>
            <a:r>
              <a:rPr lang="el-GR" sz="2000" b="0" i="1" strike="noStrike" spc="-1">
                <a:solidFill>
                  <a:srgbClr val="FFFF00"/>
                </a:solidFill>
                <a:latin typeface="Arial"/>
              </a:rPr>
              <a:t>Το κρίσιμο διάστημα είναι οι πρώτες 48-72 ώρες)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Υγρά, ηλεκτρολύτες, αναλγητικά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Τίποτα από το στόμα</a:t>
            </a: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 (?)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Aντιβιοτικά </a:t>
            </a:r>
            <a:r>
              <a:rPr lang="en-US" sz="2400" b="1" strike="noStrike" spc="-1">
                <a:solidFill>
                  <a:srgbClr val="00FFFF"/>
                </a:solidFill>
                <a:latin typeface="Arial"/>
              </a:rPr>
              <a:t>(?)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ERCP (?)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E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ντερική διατροφή, Παρεντερική σίτιση (?)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Wingdings" charset="2"/>
              <a:buChar char="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Χειρουργική αντιμετώπιση (?)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8" name="Rectangle 4"/>
          <p:cNvSpPr/>
          <p:nvPr/>
        </p:nvSpPr>
        <p:spPr>
          <a:xfrm>
            <a:off x="380880" y="115920"/>
            <a:ext cx="9677520" cy="6858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ΟΞΕΙΑ ΠΑΓΚΡΕΑΤΙΤΙΔΑ - ΘΕΡΑΠΕΙΑ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PlaceHolder 1"/>
          <p:cNvSpPr>
            <a:spLocks noGrp="1"/>
          </p:cNvSpPr>
          <p:nvPr>
            <p:ph type="title"/>
          </p:nvPr>
        </p:nvSpPr>
        <p:spPr>
          <a:xfrm>
            <a:off x="966960" y="2060640"/>
            <a:ext cx="8743680" cy="79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400" b="1" strike="noStrike" spc="-1">
                <a:solidFill>
                  <a:srgbClr val="FFFF00"/>
                </a:solidFill>
                <a:latin typeface="Arial"/>
              </a:rPr>
              <a:t>ΧΡΟΝΙΑ ΠΑΓΚΡΕΑΤΙΤΙΔΑ</a:t>
            </a:r>
            <a:endParaRPr lang="en-US" sz="4400" b="0" strike="noStrike" spc="-1">
              <a:solidFill>
                <a:srgbClr val="FFFF00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Rectangle 2"/>
          <p:cNvSpPr/>
          <p:nvPr/>
        </p:nvSpPr>
        <p:spPr>
          <a:xfrm>
            <a:off x="533520" y="914400"/>
            <a:ext cx="9448560" cy="56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fontScale="97878" lnSpcReduction="10000"/>
          </a:bodyPr>
          <a:lstStyle/>
          <a:p>
            <a:pPr marL="343080" indent="-343080" algn="just"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    </a:t>
            </a:r>
            <a:r>
              <a:rPr lang="el-GR" sz="2400" b="1" strike="noStrike" spc="-1">
                <a:solidFill>
                  <a:srgbClr val="00FFFF"/>
                </a:solidFill>
                <a:latin typeface="Arial"/>
              </a:rPr>
              <a:t>Α. Χρόνια λιθιασική (98%)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Χρόνια κατάχρηση αλκοόλ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Τροπική 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(συχνότερη αιτία παγκοσμίως)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Πρωτοπαθής υπερπαραθυρεοειδισμός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Συγγενής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Κυστική ίνωση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Σύνδρομο χυλομικρών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Αιμοχρωμάτωση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Έλλειψη α1-αντιθρυψίνης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Ιδιοπαθής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6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    </a:t>
            </a:r>
            <a:r>
              <a:rPr lang="el-GR" sz="2400" b="1" strike="noStrike" spc="-1">
                <a:solidFill>
                  <a:srgbClr val="00FFFF"/>
                </a:solidFill>
                <a:latin typeface="Arial"/>
              </a:rPr>
              <a:t>Β. Χρόνια αποφρακτική (2%)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Απόφραξη παγκρεατικού πόρου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(Ca π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αγκρ., δισχιδές πάγκρεας, τραύμα-στένωση φύματος </a:t>
            </a:r>
            <a:r>
              <a:rPr lang="en-US" sz="2000" b="1" strike="noStrike" spc="-1">
                <a:solidFill>
                  <a:srgbClr val="FFFFFF"/>
                </a:solidFill>
                <a:latin typeface="Arial"/>
              </a:rPr>
              <a:t>Vater,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κύστεις, εκκόλπωμα 12δακτύλου)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1" name="Rectangle 3"/>
          <p:cNvSpPr/>
          <p:nvPr/>
        </p:nvSpPr>
        <p:spPr>
          <a:xfrm>
            <a:off x="380880" y="304920"/>
            <a:ext cx="952524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ΧΡΟΝΙΑ ΠΑΓΚΡΕΑΤΙΤΙΔΑ - ΑΙΤΙΑ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62" name="Picture 5" descr="Αποτέλεσμα εικόνας για ALCOHOLIC"/>
          <p:cNvPicPr/>
          <p:nvPr/>
        </p:nvPicPr>
        <p:blipFill>
          <a:blip r:embed="rId2"/>
          <a:stretch/>
        </p:blipFill>
        <p:spPr>
          <a:xfrm>
            <a:off x="546120" y="1844640"/>
            <a:ext cx="9360000" cy="4969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 additive="repl">
                                        <p:cTn id="7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Rectangle 2"/>
          <p:cNvSpPr/>
          <p:nvPr/>
        </p:nvSpPr>
        <p:spPr>
          <a:xfrm>
            <a:off x="533520" y="1579680"/>
            <a:ext cx="9448560" cy="422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 algn="just">
              <a:lnSpc>
                <a:spcPct val="17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Χρόνια κατάχρηση αλκοόλ: 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70-90%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60000"/>
              </a:lnSpc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5% των χρόνιων αλκοολικών        χρόνια παγκρεατίτιδα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60000"/>
              </a:lnSpc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Συνήθως κατανάλωση &gt;100</a:t>
            </a: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g αλκοόλ/ημέρα για &gt;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6-12 χρόνια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 algn="just">
              <a:lnSpc>
                <a:spcPct val="160000"/>
              </a:lnSpc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Χρόνια αλκοολική παγκρεατίτιδα: 15% και κίρρωση ήπατος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70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Ιδιοπαθής: 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10-25%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4" name="Rectangle 3"/>
          <p:cNvSpPr/>
          <p:nvPr/>
        </p:nvSpPr>
        <p:spPr>
          <a:xfrm>
            <a:off x="380880" y="304920"/>
            <a:ext cx="952524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ΧΡΟΝΙΑ ΠΑΓΚΡΕΑΤΙΤΙΔΑ ΣΤΙΣ ΔΥΤΙΚΕΣ ΧΩΡΕΣ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5" name="Line 5"/>
          <p:cNvSpPr/>
          <p:nvPr/>
        </p:nvSpPr>
        <p:spPr>
          <a:xfrm>
            <a:off x="5288040" y="2781360"/>
            <a:ext cx="457200" cy="0"/>
          </a:xfrm>
          <a:prstGeom prst="line">
            <a:avLst/>
          </a:prstGeom>
          <a:ln w="76320">
            <a:solidFill>
              <a:srgbClr val="FFFFFF"/>
            </a:solidFill>
            <a:miter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Rectangle 3"/>
          <p:cNvSpPr/>
          <p:nvPr/>
        </p:nvSpPr>
        <p:spPr>
          <a:xfrm>
            <a:off x="1017720" y="1413000"/>
            <a:ext cx="8229600" cy="478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Άνδρας ηλικίας 49 χρόνων αναφέρει από έτους υποτροπιάζοντα επεισόδια επιγαστρικού άλγους, με πυρετό και ίκτερο.</a:t>
            </a:r>
            <a:r>
              <a:rPr lang="en-US" sz="2800" b="0" strike="noStrike" spc="-1">
                <a:solidFill>
                  <a:srgbClr val="FFFFFF"/>
                </a:solidFill>
                <a:latin typeface="Arial"/>
              </a:rPr>
              <a:t> </a:t>
            </a:r>
          </a:p>
          <a:p>
            <a:pPr marL="343080" indent="-34308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Τα επεισόδια αυτά συνοδεύονται από ναυτία και εμέτους, διαρκούν μερικές ημέρες και υποχωρούν πλήρως.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strike="noStrike" spc="-1">
                <a:solidFill>
                  <a:srgbClr val="FFFFFF"/>
                </a:solidFill>
                <a:latin typeface="Arial"/>
              </a:rPr>
              <a:t>Μεταξύ των προσβολών είναι καλά ενώ δεν αναφέρει απώλεια βάρους.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7" name="Rectangle 2"/>
          <p:cNvSpPr/>
          <p:nvPr/>
        </p:nvSpPr>
        <p:spPr>
          <a:xfrm>
            <a:off x="2119320" y="404640"/>
            <a:ext cx="6480000" cy="720720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2A1000"/>
                </a:solidFill>
                <a:latin typeface="Arial"/>
              </a:rPr>
              <a:t>Τυπική περίπτωση ασθενούς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Rectangle 3"/>
          <p:cNvSpPr/>
          <p:nvPr/>
        </p:nvSpPr>
        <p:spPr>
          <a:xfrm>
            <a:off x="457200" y="1125360"/>
            <a:ext cx="4038480" cy="5112000"/>
          </a:xfrm>
          <a:prstGeom prst="rect">
            <a:avLst/>
          </a:prstGeom>
          <a:noFill/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fontScale="94965" lnSpcReduction="10000"/>
          </a:bodyPr>
          <a:lstStyle/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6699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6699"/>
                </a:solidFill>
                <a:latin typeface="Arial"/>
              </a:rPr>
              <a:t>ALP = 317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6699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6699"/>
                </a:solidFill>
                <a:latin typeface="Arial"/>
              </a:rPr>
              <a:t>GGT= 69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AST = 73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ALT = 46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6699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6699"/>
                </a:solidFill>
                <a:latin typeface="Arial"/>
              </a:rPr>
              <a:t>TB =1.7 (DB= 1.1)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Alb= 3.5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Lipase = 33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6699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6699"/>
                </a:solidFill>
                <a:latin typeface="Arial"/>
              </a:rPr>
              <a:t>Amylase= 144 </a:t>
            </a:r>
            <a:br>
              <a:rPr sz="2400"/>
            </a:br>
            <a:r>
              <a:rPr lang="en-US" sz="2400" b="0" strike="noStrike" spc="-1">
                <a:solidFill>
                  <a:srgbClr val="FF6699"/>
                </a:solidFill>
                <a:latin typeface="Arial"/>
              </a:rPr>
              <a:t>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9" name="Rectangle 4"/>
          <p:cNvSpPr/>
          <p:nvPr/>
        </p:nvSpPr>
        <p:spPr>
          <a:xfrm>
            <a:off x="5713560" y="1125360"/>
            <a:ext cx="4038480" cy="5112000"/>
          </a:xfrm>
          <a:prstGeom prst="rect">
            <a:avLst/>
          </a:prstGeom>
          <a:noFill/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Hb =12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WBC= 5.700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Plts= 223.000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Na =141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K =4.2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Ur =15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Cr =0.9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strike="noStrike" spc="-1">
                <a:solidFill>
                  <a:srgbClr val="FFFF00"/>
                </a:solidFill>
                <a:latin typeface="Arial"/>
              </a:rPr>
              <a:t>Ca =8.9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60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0" name="Title 1"/>
          <p:cNvSpPr/>
          <p:nvPr/>
        </p:nvSpPr>
        <p:spPr>
          <a:xfrm>
            <a:off x="771480" y="189000"/>
            <a:ext cx="8744040" cy="78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ΕΡΓΑΣΤΗΡΙΑΚΟΣ ΕΛΕΓΧΟΣ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2 - Εικόνα" descr="ChronicPancreatitis.gif"/>
          <p:cNvPicPr/>
          <p:nvPr/>
        </p:nvPicPr>
        <p:blipFill>
          <a:blip r:embed="rId2"/>
          <a:stretch/>
        </p:blipFill>
        <p:spPr>
          <a:xfrm>
            <a:off x="2048040" y="1258920"/>
            <a:ext cx="6119640" cy="4770360"/>
          </a:xfrm>
          <a:prstGeom prst="rect">
            <a:avLst/>
          </a:prstGeom>
          <a:ln w="0">
            <a:noFill/>
          </a:ln>
        </p:spPr>
      </p:pic>
      <p:sp>
        <p:nvSpPr>
          <p:cNvPr id="772" name="Title 1"/>
          <p:cNvSpPr/>
          <p:nvPr/>
        </p:nvSpPr>
        <p:spPr>
          <a:xfrm>
            <a:off x="771480" y="189000"/>
            <a:ext cx="8744040" cy="78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1" strike="noStrike" spc="-1">
                <a:solidFill>
                  <a:srgbClr val="FFFF00"/>
                </a:solidFill>
                <a:latin typeface="Arial"/>
              </a:rPr>
              <a:t>ΑΠΛΗ ΑΚΤΙΝΟΓΡΑΦΙΑ ΚΟΙΛΙΑΣ</a:t>
            </a:r>
            <a:endParaRPr lang="en-US" sz="32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Rectangle 2"/>
          <p:cNvSpPr/>
          <p:nvPr/>
        </p:nvSpPr>
        <p:spPr>
          <a:xfrm>
            <a:off x="457200" y="1143000"/>
            <a:ext cx="9677520" cy="548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3080" algn="just">
              <a:lnSpc>
                <a:spcPct val="140000"/>
              </a:lnSpc>
              <a:spcBef>
                <a:spcPts val="700"/>
              </a:spcBef>
              <a:buClr>
                <a:srgbClr val="00FFFF"/>
              </a:buClr>
              <a:buFont typeface="Wingdings" charset="2"/>
              <a:buChar char="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00FFFF"/>
                </a:solidFill>
                <a:latin typeface="Arial"/>
              </a:rPr>
              <a:t>Ασυμπτωματική ή με διαλείποντα επεισόδια</a:t>
            </a:r>
            <a:r>
              <a:rPr lang="el-GR" sz="2800" b="1" strike="noStrike" spc="-1">
                <a:solidFill>
                  <a:srgbClr val="00FFFF"/>
                </a:solidFill>
                <a:latin typeface="Arial"/>
              </a:rPr>
              <a:t>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45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Κοιλιακός πόνος (85%) </a:t>
            </a:r>
            <a:r>
              <a:rPr lang="el-GR" sz="1800" b="0" i="1" strike="noStrike" spc="-1">
                <a:solidFill>
                  <a:srgbClr val="FFFFFF"/>
                </a:solidFill>
                <a:latin typeface="Arial"/>
              </a:rPr>
              <a:t>(αρχικά ως επεισόδια οξείας παγκρεατίτιδας</a:t>
            </a:r>
            <a:r>
              <a:rPr lang="en-US" sz="1800" b="0" i="1" strike="noStrike" spc="-1">
                <a:solidFill>
                  <a:srgbClr val="FFFFFF"/>
                </a:solidFill>
                <a:latin typeface="Arial"/>
              </a:rPr>
              <a:t>, </a:t>
            </a:r>
            <a:r>
              <a:rPr lang="el-GR" sz="1800" b="0" i="1" strike="noStrike" spc="-1">
                <a:solidFill>
                  <a:srgbClr val="FFFFFF"/>
                </a:solidFill>
                <a:latin typeface="Arial"/>
              </a:rPr>
              <a:t>αργότερα μόνιμος, επιδείνωση με τροφή)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5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Ανεπάρκεια ενδοκρινούς μοίρας παγκρέατος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2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i="1" strike="noStrike" spc="-1">
                <a:solidFill>
                  <a:srgbClr val="FFFFFF"/>
                </a:solidFill>
                <a:latin typeface="Arial"/>
              </a:rPr>
              <a:t>(διαβήτης: συχνές υπογλυκαιμίες -μη έκκριση γλυκαγόνης)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3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3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Ανεπάρκεια εξωκρινούς μοίρας παγκρέατος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3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0" i="1" strike="noStrike" spc="-1">
                <a:solidFill>
                  <a:srgbClr val="FFFFFF"/>
                </a:solidFill>
                <a:latin typeface="Arial"/>
              </a:rPr>
              <a:t>(στεατόρροια: καταστροφή &gt;90% του παγκρέατος)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3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30000"/>
              </a:lnSpc>
              <a:spcBef>
                <a:spcPts val="601"/>
              </a:spcBef>
              <a:buClr>
                <a:srgbClr val="00FFFF"/>
              </a:buClr>
              <a:buFont typeface="Wingdings" charset="2"/>
              <a:buChar char="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00FFFF"/>
                </a:solidFill>
                <a:latin typeface="Arial"/>
              </a:rPr>
              <a:t>Δυσαπορρόφηση, διάρροια, απώλεια βάρους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4" name="Rectangle 3"/>
          <p:cNvSpPr/>
          <p:nvPr/>
        </p:nvSpPr>
        <p:spPr>
          <a:xfrm>
            <a:off x="380880" y="260280"/>
            <a:ext cx="9525240" cy="67644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ΚΛΙΝΙΚΗ ΕΙΚΟΝΑ ΧΡΟΝΙΑΣ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Rectangle 2"/>
          <p:cNvSpPr/>
          <p:nvPr/>
        </p:nvSpPr>
        <p:spPr>
          <a:xfrm>
            <a:off x="457200" y="1430280"/>
            <a:ext cx="9601200" cy="415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4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00FFFF"/>
                </a:solidFill>
                <a:latin typeface="Arial"/>
              </a:rPr>
              <a:t>   </a:t>
            </a: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Μη ειδικά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20000"/>
              </a:lnSpc>
              <a:spcBef>
                <a:spcPts val="55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Αμυλάση/Λιπάση ορού: φυσιολογική ή διαλειπόντως αυξημένη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20000"/>
              </a:lnSpc>
              <a:spcBef>
                <a:spcPts val="55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Υπεργλυκαιμία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20000"/>
              </a:lnSpc>
              <a:spcBef>
                <a:spcPts val="55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Αυξημένο λίπος κοπράνων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20000"/>
              </a:lnSpc>
              <a:spcBef>
                <a:spcPts val="55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Χαμηλή χοληστερίνη ορού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76" name="Rectangle 3"/>
          <p:cNvSpPr/>
          <p:nvPr/>
        </p:nvSpPr>
        <p:spPr>
          <a:xfrm>
            <a:off x="380880" y="304920"/>
            <a:ext cx="952524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ΕΡΓΑΣΤΗΡΙΑΚΑ ΕΥΡΗΜΑΤΑ ΧΡ.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3 - Εικόνα" descr="Chronische_Pankreatitis_mit_Verkalkungen_-_CT_axial.jpg"/>
          <p:cNvPicPr/>
          <p:nvPr/>
        </p:nvPicPr>
        <p:blipFill>
          <a:blip r:embed="rId2"/>
          <a:stretch/>
        </p:blipFill>
        <p:spPr>
          <a:xfrm>
            <a:off x="5935680" y="4149720"/>
            <a:ext cx="3384360" cy="2374920"/>
          </a:xfrm>
          <a:prstGeom prst="rect">
            <a:avLst/>
          </a:prstGeom>
          <a:ln w="0">
            <a:noFill/>
          </a:ln>
        </p:spPr>
      </p:pic>
      <p:pic>
        <p:nvPicPr>
          <p:cNvPr id="778" name="4 - Εικόνα" descr="fig1_5.jpg"/>
          <p:cNvPicPr/>
          <p:nvPr/>
        </p:nvPicPr>
        <p:blipFill>
          <a:blip r:embed="rId3"/>
          <a:stretch/>
        </p:blipFill>
        <p:spPr>
          <a:xfrm>
            <a:off x="750960" y="1341360"/>
            <a:ext cx="4753080" cy="2659320"/>
          </a:xfrm>
          <a:prstGeom prst="rect">
            <a:avLst/>
          </a:prstGeom>
          <a:ln w="0">
            <a:noFill/>
          </a:ln>
        </p:spPr>
      </p:pic>
      <p:pic>
        <p:nvPicPr>
          <p:cNvPr id="779" name="5 - Εικόνα" descr="figure3.jpg"/>
          <p:cNvPicPr/>
          <p:nvPr/>
        </p:nvPicPr>
        <p:blipFill>
          <a:blip r:embed="rId4"/>
          <a:stretch/>
        </p:blipFill>
        <p:spPr>
          <a:xfrm>
            <a:off x="1398600" y="4149720"/>
            <a:ext cx="3384360" cy="2403360"/>
          </a:xfrm>
          <a:prstGeom prst="rect">
            <a:avLst/>
          </a:prstGeom>
          <a:ln w="0">
            <a:noFill/>
          </a:ln>
        </p:spPr>
      </p:pic>
      <p:sp>
        <p:nvSpPr>
          <p:cNvPr id="780" name="Rectangle 3"/>
          <p:cNvSpPr/>
          <p:nvPr/>
        </p:nvSpPr>
        <p:spPr>
          <a:xfrm>
            <a:off x="380880" y="304920"/>
            <a:ext cx="967752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ΑΠΕΙΚΟΝΙΣΤΙΚΑ ΕΥΡΗΜΑΤΑ ΧΡ.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81" name="1 - Εικόνα" descr="chronic_pancreatitis_x-ray_calcification.jpg"/>
          <p:cNvPicPr/>
          <p:nvPr/>
        </p:nvPicPr>
        <p:blipFill>
          <a:blip r:embed="rId5"/>
          <a:stretch/>
        </p:blipFill>
        <p:spPr>
          <a:xfrm>
            <a:off x="5935680" y="1341360"/>
            <a:ext cx="3359160" cy="2592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Rectangle 2"/>
          <p:cNvSpPr/>
          <p:nvPr/>
        </p:nvSpPr>
        <p:spPr>
          <a:xfrm>
            <a:off x="457200" y="1506600"/>
            <a:ext cx="9601200" cy="444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fontScale="98294"/>
          </a:bodyPr>
          <a:lstStyle/>
          <a:p>
            <a:pPr marL="343080" indent="-343080">
              <a:lnSpc>
                <a:spcPct val="14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Απλή α/α κοιλίας: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ασβεστώσεις παγκρέατος  </a:t>
            </a:r>
            <a:r>
              <a:rPr lang="el-GR" sz="2000" b="1" strike="noStrike" spc="-1">
                <a:solidFill>
                  <a:srgbClr val="FFFF00"/>
                </a:solidFill>
                <a:latin typeface="Arial"/>
              </a:rPr>
              <a:t> </a:t>
            </a:r>
            <a:r>
              <a:rPr lang="el-GR" sz="2000" b="1" i="1" strike="noStrike" spc="-1">
                <a:solidFill>
                  <a:srgbClr val="FFFFFF"/>
                </a:solidFill>
                <a:latin typeface="Arial"/>
              </a:rPr>
              <a:t>(όχι παθογνωμονικές)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6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U/S 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άνω κοιλίας: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ευαισθησία 60-70%, ειδικότητα: 80-90%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6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CT 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άνω κοιλίας: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ευαισθησία 75-90%, ειδικότητα: 80-90%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6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strike="noStrike" spc="-1">
                <a:solidFill>
                  <a:srgbClr val="FFFF00"/>
                </a:solidFill>
                <a:latin typeface="Arial"/>
              </a:rPr>
              <a:t>EUS</a:t>
            </a: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: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η πιο ευαίσθητη μέθοδος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3" name="Rectangle 3"/>
          <p:cNvSpPr/>
          <p:nvPr/>
        </p:nvSpPr>
        <p:spPr>
          <a:xfrm>
            <a:off x="380880" y="304920"/>
            <a:ext cx="967752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ΑΠΕΙΚΟΝΙΣΤΙΚΑ ΕΥΡΗΜΑΤΑ ΧΡ.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Picture 2"/>
          <p:cNvPicPr/>
          <p:nvPr/>
        </p:nvPicPr>
        <p:blipFill>
          <a:blip r:embed="rId2"/>
          <a:stretch/>
        </p:blipFill>
        <p:spPr>
          <a:xfrm>
            <a:off x="2263680" y="522360"/>
            <a:ext cx="4699080" cy="2833560"/>
          </a:xfrm>
          <a:prstGeom prst="rect">
            <a:avLst/>
          </a:prstGeom>
          <a:ln w="0">
            <a:noFill/>
          </a:ln>
        </p:spPr>
      </p:pic>
      <p:pic>
        <p:nvPicPr>
          <p:cNvPr id="785" name="Picture 3"/>
          <p:cNvPicPr/>
          <p:nvPr/>
        </p:nvPicPr>
        <p:blipFill>
          <a:blip r:embed="rId3"/>
          <a:stretch/>
        </p:blipFill>
        <p:spPr>
          <a:xfrm>
            <a:off x="2263680" y="3645000"/>
            <a:ext cx="4699080" cy="2779560"/>
          </a:xfrm>
          <a:prstGeom prst="rect">
            <a:avLst/>
          </a:prstGeom>
          <a:ln w="0">
            <a:noFill/>
          </a:ln>
        </p:spPr>
      </p:pic>
      <p:sp>
        <p:nvSpPr>
          <p:cNvPr id="786" name="Text Box 4"/>
          <p:cNvSpPr/>
          <p:nvPr/>
        </p:nvSpPr>
        <p:spPr>
          <a:xfrm>
            <a:off x="7383600" y="865080"/>
            <a:ext cx="2274840" cy="48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Ήπια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χρόνια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παγκρεατίτιδα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Σοβαρή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χρόνια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algn="ctr">
              <a:lnSpc>
                <a:spcPct val="13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παγκρεατίτιδα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7" name="4 - Ορθογώνιο"/>
          <p:cNvSpPr/>
          <p:nvPr/>
        </p:nvSpPr>
        <p:spPr>
          <a:xfrm>
            <a:off x="398880" y="2890800"/>
            <a:ext cx="1450080" cy="6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strike="noStrike" spc="-1">
                <a:solidFill>
                  <a:srgbClr val="FFFF00"/>
                </a:solidFill>
                <a:latin typeface="Arial"/>
              </a:rPr>
              <a:t>ERCP</a:t>
            </a:r>
            <a:endParaRPr lang="en-US" sz="36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Rectangle 3"/>
          <p:cNvSpPr/>
          <p:nvPr/>
        </p:nvSpPr>
        <p:spPr>
          <a:xfrm>
            <a:off x="457200" y="1268280"/>
            <a:ext cx="9601200" cy="480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3080" algn="ctr">
              <a:lnSpc>
                <a:spcPct val="150000"/>
              </a:lnSpc>
              <a:spcBef>
                <a:spcPts val="6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   </a:t>
            </a:r>
            <a:r>
              <a:rPr lang="el-GR" sz="2600" b="1" strike="noStrike" spc="-1">
                <a:solidFill>
                  <a:srgbClr val="00FFFF"/>
                </a:solidFill>
                <a:latin typeface="Arial"/>
              </a:rPr>
              <a:t>Έλεγχος λειτουργίας εξωκρινούς μοίρας</a:t>
            </a:r>
            <a:r>
              <a:rPr lang="el-GR" sz="2600" b="1" i="1" strike="noStrike" spc="-1">
                <a:solidFill>
                  <a:srgbClr val="00FFFF"/>
                </a:solidFill>
                <a:latin typeface="Arial"/>
              </a:rPr>
              <a:t> </a:t>
            </a:r>
            <a:endParaRPr lang="en-US" sz="26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>
                <a:solidFill>
                  <a:srgbClr val="FFFF00"/>
                </a:solidFill>
                <a:latin typeface="Arial"/>
              </a:rPr>
              <a:t>Μέτρηση παγκρεατικών ορμονών σε ορό/κόπρανα </a:t>
            </a:r>
            <a:r>
              <a:rPr lang="en-US" sz="2000" b="1" i="1" strike="noStrike" spc="-1">
                <a:solidFill>
                  <a:srgbClr val="FFFFFF"/>
                </a:solidFill>
                <a:latin typeface="Arial"/>
              </a:rPr>
              <a:t>(θρυψινογόνο)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b="1" strike="noStrike" spc="-1">
                <a:solidFill>
                  <a:srgbClr val="FFFF00"/>
                </a:solidFill>
                <a:latin typeface="Arial"/>
              </a:rPr>
              <a:t>Διέγερση εξωκρινούς μοίρας παγκρέατος με ορμόνες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α) Δοκιμασία σεκρετίνης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(ευαισθησία/ειδικότητα: &gt;90%) 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    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(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Levin-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μέτρηση 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NaHCO</a:t>
            </a:r>
            <a:r>
              <a:rPr lang="en-US" sz="1800" b="1" i="1" strike="noStrike" spc="-1" baseline="-25000">
                <a:solidFill>
                  <a:srgbClr val="FFFFFF"/>
                </a:solidFill>
                <a:latin typeface="Arial"/>
              </a:rPr>
              <a:t>3 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&amp;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όγκου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παγκρεατικής έκκρισης)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β) Γεύμα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(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Lundh test)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γ) Δοκιμασία </a:t>
            </a: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Schilling, PABA, pancreolauryl  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(ουσίες που διασπώνται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  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από παγκρεατικά ένζυμα)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9" name="Rectangle 4"/>
          <p:cNvSpPr/>
          <p:nvPr/>
        </p:nvSpPr>
        <p:spPr>
          <a:xfrm>
            <a:off x="380880" y="304920"/>
            <a:ext cx="967752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ΛΕΙΤΟΥΡΓΙΚΕΣ ΔΟΚΙΜΑΣΙΕΣ ΠΑΓΚΡΕΑΤΟΣ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Rectangle 2"/>
          <p:cNvSpPr/>
          <p:nvPr/>
        </p:nvSpPr>
        <p:spPr>
          <a:xfrm>
            <a:off x="838080" y="1143000"/>
            <a:ext cx="8839440" cy="307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4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Κλινική εικόνα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             +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Απεικονιστικά ευρήματα (</a:t>
            </a:r>
            <a:r>
              <a:rPr lang="en-US" sz="2800" b="1" strike="noStrike" spc="-1">
                <a:solidFill>
                  <a:srgbClr val="FFFFFF"/>
                </a:solidFill>
                <a:latin typeface="Arial"/>
              </a:rPr>
              <a:t>US - CT - EUS) </a:t>
            </a:r>
            <a:r>
              <a:rPr lang="el-GR" sz="2800" b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21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   </a:t>
            </a: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Σε αμφίβολες περιπτώσεις: 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601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1" strike="noStrike" spc="-1">
                <a:solidFill>
                  <a:srgbClr val="FFFFFF"/>
                </a:solidFill>
                <a:latin typeface="Arial"/>
              </a:rPr>
              <a:t>ERCP + </a:t>
            </a:r>
            <a:r>
              <a:rPr lang="el-GR" sz="2400" b="1" strike="noStrike" spc="-1">
                <a:solidFill>
                  <a:srgbClr val="FFFFFF"/>
                </a:solidFill>
                <a:latin typeface="Arial"/>
              </a:rPr>
              <a:t>Δοκιμασία σεκρετίνης</a:t>
            </a:r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1" name="Rectangle 3"/>
          <p:cNvSpPr/>
          <p:nvPr/>
        </p:nvSpPr>
        <p:spPr>
          <a:xfrm>
            <a:off x="318960" y="189000"/>
            <a:ext cx="967752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ΔΙΑΓΝΩΣΗ ΧΡΟΝΙΑΣ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792" name="Group 2"/>
          <p:cNvGrpSpPr/>
          <p:nvPr/>
        </p:nvGrpSpPr>
        <p:grpSpPr>
          <a:xfrm>
            <a:off x="1614600" y="4581360"/>
            <a:ext cx="6249960" cy="1727280"/>
            <a:chOff x="1614600" y="4581360"/>
            <a:chExt cx="6249960" cy="1727280"/>
          </a:xfrm>
        </p:grpSpPr>
        <p:sp>
          <p:nvSpPr>
            <p:cNvPr id="793" name="Rounded Rectangle 1"/>
            <p:cNvSpPr/>
            <p:nvPr/>
          </p:nvSpPr>
          <p:spPr>
            <a:xfrm>
              <a:off x="1614600" y="4581360"/>
              <a:ext cx="6249960" cy="1727280"/>
            </a:xfrm>
            <a:prstGeom prst="roundRect">
              <a:avLst>
                <a:gd name="adj" fmla="val 16667"/>
              </a:avLst>
            </a:prstGeom>
            <a:solidFill>
              <a:srgbClr val="A6A6A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pPr>
                <a:lnSpc>
                  <a:spcPct val="15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1" strike="noStrike" spc="-1">
                  <a:solidFill>
                    <a:srgbClr val="00007F"/>
                  </a:solidFill>
                  <a:latin typeface="Arial"/>
                </a:rPr>
                <a:t> </a:t>
              </a:r>
              <a:r>
                <a:rPr lang="el-GR" sz="2000" b="1" strike="noStrike" spc="-1">
                  <a:solidFill>
                    <a:srgbClr val="6A2800"/>
                  </a:solidFill>
                  <a:latin typeface="Arial"/>
                </a:rPr>
                <a:t>Δ.Δ. από</a:t>
              </a:r>
              <a:r>
                <a:rPr lang="en-US" sz="2000" b="1" strike="noStrike" spc="-1">
                  <a:solidFill>
                    <a:srgbClr val="6A2800"/>
                  </a:solidFill>
                  <a:latin typeface="Arial"/>
                </a:rPr>
                <a:t> Ca παγκρέατος: ίσως δυσχερής</a:t>
              </a:r>
              <a:endParaRPr lang="en-US" sz="2000" b="0" strike="noStrike" spc="-1">
                <a:solidFill>
                  <a:srgbClr val="FFFFFF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Clr>
                  <a:srgbClr val="00007F"/>
                </a:buClr>
                <a:buFont typeface="Arial"/>
                <a:buChar char="•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strike="noStrike" spc="-1">
                  <a:solidFill>
                    <a:srgbClr val="00007F"/>
                  </a:solidFill>
                  <a:latin typeface="Arial"/>
                </a:rPr>
                <a:t>Ca 19-9 (   σε Ca παγκρέατος)</a:t>
              </a:r>
              <a:endParaRPr lang="en-US" sz="2000" b="0" strike="noStrike" spc="-1">
                <a:solidFill>
                  <a:srgbClr val="FFFFFF"/>
                </a:solidFill>
                <a:latin typeface="Arial"/>
              </a:endParaRPr>
            </a:p>
            <a:p>
              <a:pPr>
                <a:lnSpc>
                  <a:spcPct val="150000"/>
                </a:lnSpc>
                <a:buClr>
                  <a:srgbClr val="00007F"/>
                </a:buClr>
                <a:buFont typeface="Arial"/>
                <a:buChar char="•"/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1" strike="noStrike" spc="-1">
                  <a:solidFill>
                    <a:srgbClr val="00007F"/>
                  </a:solidFill>
                  <a:latin typeface="Arial"/>
                </a:rPr>
                <a:t>Βιοψία παγκρέατος</a:t>
              </a:r>
              <a:endParaRPr lang="en-US" sz="20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94" name="Line 4"/>
            <p:cNvSpPr/>
            <p:nvPr/>
          </p:nvSpPr>
          <p:spPr>
            <a:xfrm flipV="1">
              <a:off x="3041643" y="5228640"/>
              <a:ext cx="0" cy="330120"/>
            </a:xfrm>
            <a:prstGeom prst="line">
              <a:avLst/>
            </a:prstGeom>
            <a:ln w="76320">
              <a:solidFill>
                <a:srgbClr val="00007F"/>
              </a:solidFill>
              <a:miter/>
              <a:tailEnd type="triangle" w="sm" len="sm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n-US" sz="24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</p:spTree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Rectangle 2"/>
          <p:cNvSpPr/>
          <p:nvPr/>
        </p:nvSpPr>
        <p:spPr>
          <a:xfrm>
            <a:off x="606600" y="846000"/>
            <a:ext cx="9144000" cy="546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Ψευδοκύστεις (25%)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Συλλογές (20-30%)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Απόστημα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Συρίγγια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Αποφρακτικός ίκτερος (10%) </a:t>
            </a:r>
            <a:r>
              <a:rPr lang="el-GR" sz="2000" b="1" i="1" strike="noStrike" spc="-1">
                <a:solidFill>
                  <a:srgbClr val="FFFFFF"/>
                </a:solidFill>
                <a:latin typeface="Arial"/>
              </a:rPr>
              <a:t>(ίνωση κατώτ. χοληδ. πόρου)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Απόφραξη σπληνικής φλέβας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Αιμορραγία πεπτικού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Ασκίτης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Πλευρίτιδα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5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1" strike="noStrike" spc="-1">
                <a:solidFill>
                  <a:srgbClr val="FFFFFF"/>
                </a:solidFill>
                <a:latin typeface="Arial"/>
              </a:rPr>
              <a:t>Υποδόρια οζία και στεατονεκρώσεις  </a:t>
            </a:r>
            <a:endParaRPr lang="en-US" sz="2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6" name="Rectangle 3"/>
          <p:cNvSpPr/>
          <p:nvPr/>
        </p:nvSpPr>
        <p:spPr>
          <a:xfrm>
            <a:off x="31896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ΕΠΙΠΛΟΚΕΣ ΧΡΟΝΙΑΣ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Rectangle 2"/>
          <p:cNvSpPr/>
          <p:nvPr/>
        </p:nvSpPr>
        <p:spPr>
          <a:xfrm>
            <a:off x="304920" y="990720"/>
            <a:ext cx="9677160" cy="548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3080" indent="-343080">
              <a:lnSpc>
                <a:spcPct val="14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Διακοπή αλκοόλ, διακοπή καπνίσματος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Ανακούφιση πόνου</a:t>
            </a: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4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Παρακεταμόλη – </a:t>
            </a: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NSAIDs</a:t>
            </a: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-</a:t>
            </a: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lang="en-US" sz="1800" b="1" strike="noStrike" spc="-1">
                <a:solidFill>
                  <a:srgbClr val="FFFFFF"/>
                </a:solidFill>
                <a:latin typeface="Arial"/>
              </a:rPr>
              <a:t>οπιούχα </a:t>
            </a: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- διηθήσεις νευρικών πλεγμάτων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4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Παγκρεατικά ένζυμα / αντιεκκριτικά στομάχου 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743040" lvl="1" indent="-285840">
              <a:lnSpc>
                <a:spcPct val="140000"/>
              </a:lnSpc>
              <a:spcBef>
                <a:spcPts val="451"/>
              </a:spcBef>
              <a:buClr>
                <a:srgbClr val="FFFFFF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800" b="1" strike="noStrike" spc="-1">
                <a:solidFill>
                  <a:srgbClr val="FFFFFF"/>
                </a:solidFill>
                <a:latin typeface="Arial"/>
              </a:rPr>
              <a:t>Ενδοσκοπικές παρεμβάσεις (διαστολές πόρων, αφαιρέσεις λίθων κλπ.)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Αντιμετώπιση στεατόρροιας</a:t>
            </a: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550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Αντιμετώπιση σακχαρώδη διαβήτη</a:t>
            </a: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 </a:t>
            </a:r>
            <a:endParaRPr lang="en-US" sz="22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45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Θρέψη</a:t>
            </a:r>
            <a:r>
              <a:rPr lang="el-GR" sz="2400" b="1" strike="noStrike" spc="-1">
                <a:solidFill>
                  <a:srgbClr val="FFFF00"/>
                </a:solidFill>
                <a:latin typeface="Arial"/>
              </a:rPr>
              <a:t>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(μικρά συχνά γεύματα    περιεκτικότητας σε λίπος)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140000"/>
              </a:lnSpc>
              <a:spcBef>
                <a:spcPts val="451"/>
              </a:spcBef>
              <a:buClr>
                <a:srgbClr val="FFFF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200" b="1" strike="noStrike" spc="-1">
                <a:solidFill>
                  <a:srgbClr val="FFFF00"/>
                </a:solidFill>
                <a:latin typeface="Arial"/>
              </a:rPr>
              <a:t>Χειρουργική επέμβαση</a:t>
            </a:r>
            <a:r>
              <a:rPr lang="el-GR" sz="2200" b="1" strike="noStrike" spc="-1">
                <a:solidFill>
                  <a:srgbClr val="FFFFFF"/>
                </a:solidFill>
                <a:latin typeface="Arial"/>
              </a:rPr>
              <a:t> (50%)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(για αντιμετώπιση πόνου, επιπλοκών, δ.δ. από </a:t>
            </a:r>
            <a:r>
              <a:rPr lang="en-US" sz="1800" b="1" i="1" strike="noStrike" spc="-1">
                <a:solidFill>
                  <a:srgbClr val="FFFFFF"/>
                </a:solidFill>
                <a:latin typeface="Arial"/>
              </a:rPr>
              <a:t>Ca </a:t>
            </a:r>
            <a:r>
              <a:rPr lang="el-GR" sz="1800" b="1" i="1" strike="noStrike" spc="-1">
                <a:solidFill>
                  <a:srgbClr val="FFFFFF"/>
                </a:solidFill>
                <a:latin typeface="Arial"/>
              </a:rPr>
              <a:t>παγκρέατος)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8" name="Rectangle 3"/>
          <p:cNvSpPr/>
          <p:nvPr/>
        </p:nvSpPr>
        <p:spPr>
          <a:xfrm>
            <a:off x="318960" y="189000"/>
            <a:ext cx="9677520" cy="76176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1" strike="noStrike" spc="-1">
                <a:solidFill>
                  <a:srgbClr val="FFFF00"/>
                </a:solidFill>
                <a:latin typeface="Arial"/>
              </a:rPr>
              <a:t>ΘΕΡΑΠΕΙΑ ΧΡΟΝΙΑΣ ΠΑΓΚΡΕΑΤΙΤΙΔΑΣ</a:t>
            </a:r>
            <a:endParaRPr lang="en-US" sz="2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9" name="Line 5"/>
          <p:cNvSpPr/>
          <p:nvPr/>
        </p:nvSpPr>
        <p:spPr>
          <a:xfrm>
            <a:off x="4280040" y="4705200"/>
            <a:ext cx="0" cy="304920"/>
          </a:xfrm>
          <a:prstGeom prst="line">
            <a:avLst/>
          </a:prstGeom>
          <a:ln w="76320">
            <a:solidFill>
              <a:srgbClr val="FFFFFF"/>
            </a:solidFill>
            <a:miter/>
            <a:tailEnd type="triangle" w="sm" len="sm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6960" y="2060640"/>
            <a:ext cx="8743680" cy="1600000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ctr"/>
            <a:r>
              <a:rPr sz="4000" b="1" i="0">
                <a:solidFill>
                  <a:srgbClr val="FFFF00"/>
                </a:solidFill>
                <a:latin typeface="Arial"/>
              </a:rPr>
              <a:t>ΚΑΡΚΙΝΟΣ ΠΑΓΚΡΕΑΤΟΣ</a:t>
            </a:r>
          </a:p>
          <a:p>
            <a:pPr algn="ctr"/>
            <a:r>
              <a:rPr sz="2200" b="0" i="0">
                <a:solidFill>
                  <a:srgbClr val="FFFFFF"/>
                </a:solidFill>
                <a:latin typeface="Arial"/>
              </a:rPr>
              <a:t>Πορογενές αδενοκαρκίνωμα παγκρέατος (PDAC)</a:t>
            </a:r>
          </a:p>
        </p:txBody>
      </p:sp>
    </p:spTree>
  </p:cSld>
  <p:clrMapOvr>
    <a:masterClrMapping/>
  </p:clrMapOvr>
  <p:transition spd="med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9320" y="404640"/>
            <a:ext cx="6480000" cy="72072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3200" b="1" i="0">
                <a:solidFill>
                  <a:srgbClr val="2A1000"/>
                </a:solidFill>
                <a:latin typeface="Arial"/>
              </a:rPr>
              <a:t>Τυπική περίπτωση ασθενούς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0240" y="1300000"/>
            <a:ext cx="9505800" cy="5100000"/>
          </a:xfrm>
          <a:prstGeom prst="rect">
            <a:avLst/>
          </a:prstGeom>
          <a:noFill/>
        </p:spPr>
        <p:txBody>
          <a:bodyPr wrap="square" lIns="90000" tIns="46800" rIns="90000" bIns="46800" anchor="ctr">
            <a:spAutoFit/>
          </a:bodyPr>
          <a:lstStyle/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sz="2600" b="0" i="0">
                <a:solidFill>
                  <a:srgbClr val="FFFF00"/>
                </a:solidFill>
                <a:latin typeface="Arial"/>
              </a:rPr>
              <a:t>Άνδρας, ηλικίας 68 χρόνων, καπνιστής, προσέρχεται λόγω ικτέρου που εμφανίστηκε προ 3 εβδομάδων, χωρίς κοιλιακό άλγος.</a:t>
            </a:r>
          </a:p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sz="2600" b="0" i="0">
                <a:solidFill>
                  <a:srgbClr val="FFFF00"/>
                </a:solidFill>
                <a:latin typeface="Arial"/>
              </a:rPr>
              <a:t>Αναφέρει σκουρόχρωμα ούρα, αποχρωματισμένα κόπρανα, κνησμό και απώλεια βάρους ~7 kg το τελευταίο τρίμηνο.</a:t>
            </a:r>
          </a:p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sz="2600" b="0" i="0">
                <a:solidFill>
                  <a:srgbClr val="FFFF00"/>
                </a:solidFill>
                <a:latin typeface="Arial"/>
              </a:rPr>
              <a:t>Προ 6 μηνών διαγνώστηκε σακχαρώδης διαβήτης.</a:t>
            </a:r>
          </a:p>
          <a:p>
            <a:pPr algn="ctr">
              <a:lnSpc>
                <a:spcPct val="130000"/>
              </a:lnSpc>
              <a:spcBef>
                <a:spcPts val="1000"/>
              </a:spcBef>
            </a:pPr>
            <a:r>
              <a:rPr sz="2600" b="0" i="0">
                <a:solidFill>
                  <a:srgbClr val="FFFF00"/>
                </a:solidFill>
                <a:latin typeface="Arial"/>
              </a:rPr>
              <a:t>Κλινικά: ίκτερος, ψηλαφητή ανώδυνη χοληδόχος κύστη (σημείο Courvoisier).</a:t>
            </a:r>
          </a:p>
        </p:txBody>
      </p:sp>
    </p:spTree>
  </p:cSld>
  <p:clrMapOvr>
    <a:masterClrMapping/>
  </p:clrMapOvr>
  <p:transition spd="med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 dirty="0">
                <a:solidFill>
                  <a:srgbClr val="FFFFFF"/>
                </a:solidFill>
                <a:latin typeface="Arial"/>
              </a:rPr>
              <a:t>ΕΡΓΑΣΤΗΡΙΑΚΟΣ ΕΛΕΓΧΟΣ</a:t>
            </a:r>
          </a:p>
        </p:txBody>
      </p:sp>
      <p:sp>
        <p:nvSpPr>
          <p:cNvPr id="4" name="Rectangle 3"/>
          <p:cNvSpPr/>
          <p:nvPr/>
        </p:nvSpPr>
        <p:spPr>
          <a:xfrm>
            <a:off x="5500000" y="1846420"/>
            <a:ext cx="4100000" cy="3050000"/>
          </a:xfrm>
          <a:prstGeom prst="rect">
            <a:avLst/>
          </a:prstGeom>
          <a:noFill/>
          <a:ln w="19050">
            <a:solidFill>
              <a:srgbClr val="FF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200" b="1" i="0">
                <a:solidFill>
                  <a:srgbClr val="FFFF00"/>
                </a:solidFill>
                <a:latin typeface="Arial"/>
              </a:rPr>
              <a:t>CA 19-9 = 1.250 U/mL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CEA = 6,1 ng/mL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Αμυλάση = 62   Λιπάση = 40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Hb = 12,1   WBC = 7.800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Alb = 3,4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Ur = 38   Cr = 0,9</a:t>
            </a:r>
          </a:p>
        </p:txBody>
      </p:sp>
      <p:sp>
        <p:nvSpPr>
          <p:cNvPr id="6" name="Rectangle 5"/>
          <p:cNvSpPr/>
          <p:nvPr/>
        </p:nvSpPr>
        <p:spPr>
          <a:xfrm>
            <a:off x="700000" y="1846420"/>
            <a:ext cx="4100000" cy="3050000"/>
          </a:xfrm>
          <a:prstGeom prst="rect">
            <a:avLst/>
          </a:prstGeom>
          <a:noFill/>
          <a:ln w="19050">
            <a:solidFill>
              <a:srgbClr val="FF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Bil = 9,8 mg/dL (Άμεση 7,9)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ALP = 612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GGT = 845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AST = 98   ALT = 124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Glu = 186 mg/dL</a:t>
            </a:r>
          </a:p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HbA1c = 7,4%</a:t>
            </a:r>
          </a:p>
        </p:txBody>
      </p:sp>
    </p:spTree>
  </p:cSld>
  <p:clrMapOvr>
    <a:masterClrMapping/>
  </p:clrMapOvr>
  <p:transition spd="med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ΚΑΡΚΙΝΟΣ ΠΑΓΚΡΕΑΤΟΣ - ΕΠΙΔΗΜΙΟΛΟΓΙΑ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520" y="905756"/>
            <a:ext cx="9448560" cy="5478039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Πορογενές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α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δενοκ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αρκίνωμα: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&gt;95% των νεοπλασμάτων του παγκρέατος</a:t>
            </a:r>
          </a:p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>
                <a:solidFill>
                  <a:srgbClr val="FFFF00"/>
                </a:solidFill>
                <a:latin typeface="Arial"/>
              </a:rPr>
              <a:t>12ος 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σε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επίπ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τωση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–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6ος 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σε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θνησιμότητ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α μεταξύ όλων των καρκίνων</a:t>
            </a:r>
          </a:p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FF"/>
                </a:solidFill>
                <a:latin typeface="Arial"/>
              </a:rPr>
              <a:t>Αν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αμένεται να γίνει η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2η αιτία θανάτου από καρκίνο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(ΗΠΑ) έως το 2030</a:t>
            </a:r>
          </a:p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FF"/>
                </a:solidFill>
                <a:latin typeface="Arial"/>
              </a:rPr>
              <a:t>Αυξ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ανόμενη επίπτωση: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6,3 → 6,6 / 100.000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(2010–2019)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 err="1">
                <a:solidFill>
                  <a:srgbClr val="FFFFFF"/>
                </a:solidFill>
                <a:latin typeface="Arial"/>
              </a:rPr>
              <a:t>γήρ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ανση πληθυσμού, παχυσαρκία – αύξηση και σε νέους ενήλικες (15–39 ετών)</a:t>
            </a:r>
          </a:p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Πρόδρομες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β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λά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βες: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PanIN (~95%), IPMN, βλεννώδη κυστικά νεοπλάσματα</a:t>
            </a:r>
          </a:p>
          <a:p>
            <a:pPr marL="343080" indent="-343080" algn="l">
              <a:lnSpc>
                <a:spcPct val="150000"/>
              </a:lnSpc>
              <a:spcBef>
                <a:spcPts val="9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Μορι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ακά: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μετάλλαξη KRAS (~88%), TP53, CDKN2A, SMAD4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 err="1">
                <a:solidFill>
                  <a:srgbClr val="FFFFFF"/>
                </a:solidFill>
                <a:latin typeface="Arial"/>
              </a:rPr>
              <a:t>σωμ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ατικές μεταλλάξεις στο 91% – βλαστικές (κληρονομικές) στο 9%</a:t>
            </a:r>
          </a:p>
        </p:txBody>
      </p:sp>
    </p:spTree>
  </p:cSld>
  <p:clrMapOvr>
    <a:masterClrMapping/>
  </p:clrMapOvr>
  <p:transition spd="med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ΠΡΟΔΙΑΘΕΣΙΚΟΙ ΠΑΡΑΓΟΝΤΕΣ - ΤΡΟΠΟΠΟΙΗΣΙΜΟΙ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9040" y="798480"/>
            <a:ext cx="9601200" cy="2774735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Κά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πνισμα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(σημαντικότερος τροποποιήσιμος παράγοντας):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RR 1,8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~21%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των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θα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νάτων</a:t>
            </a:r>
            <a:endParaRPr sz="1700" b="1" i="1" dirty="0">
              <a:solidFill>
                <a:srgbClr val="FFFFFF"/>
              </a:solidFill>
              <a:latin typeface="Arial"/>
            </a:endParaRPr>
          </a:p>
          <a:p>
            <a:pPr marL="343080" indent="-343080" algn="l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Αλκοόλ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(≥60 g/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ημέρ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α):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RR 1,6</a:t>
            </a:r>
          </a:p>
          <a:p>
            <a:pPr marL="343080" indent="-343080" algn="l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>
                <a:solidFill>
                  <a:srgbClr val="FFFF00"/>
                </a:solidFill>
                <a:latin typeface="Arial"/>
              </a:rPr>
              <a:t>Πα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χυσ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αρκία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(RR 1,1 ανά +5 kg/m²) – 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Μεταβολικό σύνδρομο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(RR 1,3)</a:t>
            </a:r>
          </a:p>
          <a:p>
            <a:pPr marL="343080" indent="-343080" algn="l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Χρόνι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α παγκρεατίτιδα: SIR 22,6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– 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ο κίνδυνος αυξάνει με τη διάρκεια της νόσου</a:t>
            </a:r>
            <a:endParaRPr lang="el-GR" sz="1600" b="1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7296" y="5845352"/>
            <a:ext cx="9488368" cy="7200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2000" b="1" i="0">
                <a:solidFill>
                  <a:srgbClr val="2A1000"/>
                </a:solidFill>
                <a:latin typeface="Arial"/>
              </a:rPr>
              <a:t>Ηλικιωμένος με νεοεμφανιζόμενο ΣΔ ή «ιδιοπαθή» οξεία παγκρεατίτιδα</a:t>
            </a:r>
          </a:p>
          <a:p>
            <a:pPr algn="ctr"/>
            <a:r>
              <a:rPr sz="2000" b="1" i="0">
                <a:solidFill>
                  <a:srgbClr val="2A1000"/>
                </a:solidFill>
                <a:latin typeface="Arial"/>
              </a:rPr>
              <a:t>→ σκέψου καρκίνο παγκρέατος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3615" y="3573215"/>
            <a:ext cx="9412049" cy="19749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343080" indent="-343080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lang="el-GR" sz="2200" b="1" dirty="0">
                <a:solidFill>
                  <a:srgbClr val="FFFF00"/>
                </a:solidFill>
              </a:rPr>
              <a:t>Σακχαρώδης διαβήτης: RR 1,5</a:t>
            </a:r>
          </a:p>
          <a:p>
            <a:pPr marL="742950" indent="-285750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lang="el-GR" sz="1600" b="1" i="1" dirty="0">
                <a:solidFill>
                  <a:srgbClr val="FFFFFF"/>
                </a:solidFill>
              </a:rPr>
              <a:t>ο νεοεμφανιζόμενος ΣΔ (≤3 έτη) μπορεί να είναι πρώιμη εκδήλωση του καρκίνου</a:t>
            </a:r>
          </a:p>
          <a:p>
            <a:pPr marL="343080" indent="-343080">
              <a:lnSpc>
                <a:spcPct val="150000"/>
              </a:lnSpc>
              <a:spcBef>
                <a:spcPts val="600"/>
              </a:spcBef>
              <a:buClr>
                <a:srgbClr val="FFFF00"/>
              </a:buClr>
              <a:buFont typeface="Arial"/>
              <a:buChar char="•"/>
            </a:pPr>
            <a:r>
              <a:rPr lang="el-GR" sz="2200" b="1" dirty="0">
                <a:solidFill>
                  <a:srgbClr val="FFFF00"/>
                </a:solidFill>
              </a:rPr>
              <a:t>Οξεία παγκρεατίτιδα: SIR 172,8</a:t>
            </a:r>
          </a:p>
          <a:p>
            <a:pPr marL="742950" indent="-285750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lang="el-GR" sz="1600" b="1" i="1" dirty="0">
                <a:solidFill>
                  <a:srgbClr val="FFFFFF"/>
                </a:solidFill>
              </a:rPr>
              <a:t>συνήθως πρώτη εκδήλωση του καρκίνου – μέγιστος κίνδυνος τους πρώτους 2 μήνες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ΠΡΟΔΙΑΘΕΣΙΚΟΙ ΠΑΡΑΓΟΝΤΕΣ - ΚΛΗΡΟΝΟΜΙΚΟΙ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34240"/>
              </p:ext>
            </p:extLst>
          </p:nvPr>
        </p:nvGraphicFramePr>
        <p:xfrm>
          <a:off x="533520" y="929995"/>
          <a:ext cx="9220000" cy="3597759"/>
        </p:xfrm>
        <a:graphic>
          <a:graphicData uri="http://schemas.openxmlformats.org/drawingml/2006/table">
            <a:tbl>
              <a:tblPr/>
              <a:tblGrid>
                <a:gridCol w="64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6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Κληρονομικός</a:t>
                      </a:r>
                      <a:r>
                        <a:rPr sz="1600" b="1" dirty="0">
                          <a:solidFill>
                            <a:srgbClr val="2A1000"/>
                          </a:solidFill>
                          <a:latin typeface="Arial"/>
                        </a:rPr>
                        <a:t> πα</a:t>
                      </a:r>
                      <a:r>
                        <a:rPr sz="16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ράγοντ</a:t>
                      </a:r>
                      <a:r>
                        <a:rPr sz="1600" b="1" dirty="0">
                          <a:solidFill>
                            <a:srgbClr val="2A1000"/>
                          </a:solidFill>
                          <a:latin typeface="Arial"/>
                        </a:rPr>
                        <a:t>ας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600" b="1">
                          <a:solidFill>
                            <a:srgbClr val="2A1000"/>
                          </a:solidFill>
                          <a:latin typeface="Arial"/>
                        </a:rPr>
                        <a:t>Σχετικός κίνδυνος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Οικογενής καρκίνος παγκρέατος (≥2 συγγενείς α΄ βαθμού)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SIR 4,9 (≥3 συγγενείς: 10,8)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BRCA1 / BRCA2 / PALB2 (κληρονομικός καρκίνος μαστού-ωοθηκών)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RR 2,4 / 3,3 / 2,4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ATM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RR 6,5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Σύνδρομο Lynch (MLH1, MSH2, MSH6)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HR 8,6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TP53 (Li-Fraumeni)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RR 6,7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CDKN2A (σύνδρομο FAMMM)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OR 12,3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00"/>
                          </a:solidFill>
                          <a:latin typeface="Arial"/>
                        </a:rPr>
                        <a:t>PRSS1 (κληρονομική παγκρεατίτιδα)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</a:rPr>
                        <a:t>SIR 63,4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73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 dirty="0">
                          <a:solidFill>
                            <a:srgbClr val="FFFF00"/>
                          </a:solidFill>
                          <a:latin typeface="Arial"/>
                        </a:rPr>
                        <a:t>STK11 (</a:t>
                      </a:r>
                      <a:r>
                        <a:rPr sz="1500" b="1" dirty="0" err="1">
                          <a:solidFill>
                            <a:srgbClr val="FFFF00"/>
                          </a:solidFill>
                          <a:latin typeface="Arial"/>
                        </a:rPr>
                        <a:t>σύνδρομο</a:t>
                      </a:r>
                      <a:r>
                        <a:rPr sz="1500" b="1" dirty="0">
                          <a:solidFill>
                            <a:srgbClr val="FFFF00"/>
                          </a:solidFill>
                          <a:latin typeface="Arial"/>
                        </a:rPr>
                        <a:t> </a:t>
                      </a:r>
                      <a:r>
                        <a:rPr sz="1500" b="1" dirty="0" err="1">
                          <a:solidFill>
                            <a:srgbClr val="FFFF00"/>
                          </a:solidFill>
                          <a:latin typeface="Arial"/>
                        </a:rPr>
                        <a:t>Peutz-Jeghers</a:t>
                      </a:r>
                      <a:r>
                        <a:rPr sz="1500" b="1" dirty="0">
                          <a:solidFill>
                            <a:srgbClr val="FFFF00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latin typeface="Arial"/>
                        </a:rPr>
                        <a:t>RR 132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5360" y="4722671"/>
            <a:ext cx="9448560" cy="1756508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00"/>
                </a:solidFill>
                <a:latin typeface="Arial"/>
              </a:rPr>
              <a:t>Κληρονομικότητ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 21–36%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– όμως βλαστική μετάλλαξη βρίσκεται μόνο στο ~10% των οικογενών περιπτώσεων</a:t>
            </a:r>
          </a:p>
          <a:p>
            <a:pPr marL="343080" indent="-343080" algn="l"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00"/>
                </a:solidFill>
                <a:latin typeface="Arial"/>
              </a:rPr>
              <a:t>Πληθυσμι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ακός προσυμπτωματικός έλεγχος: </a:t>
            </a:r>
            <a:r>
              <a:rPr sz="2000" b="1" i="0" dirty="0">
                <a:solidFill>
                  <a:srgbClr val="FF9900"/>
                </a:solidFill>
                <a:latin typeface="Arial"/>
              </a:rPr>
              <a:t>ΔΕΝ συνιστάται</a:t>
            </a:r>
          </a:p>
          <a:p>
            <a:pPr marL="343080" indent="-343080" algn="l"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Επ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ιτήρηση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 α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τόμων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υψηλού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κινδύνου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: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EUS ή/και MRI/MRCP </a:t>
            </a:r>
            <a:r>
              <a:rPr sz="1800" b="1" i="0" dirty="0" err="1">
                <a:solidFill>
                  <a:srgbClr val="FFFFFF"/>
                </a:solidFill>
                <a:latin typeface="Arial"/>
              </a:rPr>
              <a:t>ετησίως</a:t>
            </a:r>
            <a:endParaRPr sz="1800" b="1" i="0" dirty="0">
              <a:solidFill>
                <a:srgbClr val="FFFFFF"/>
              </a:solidFill>
              <a:latin typeface="Arial"/>
            </a:endParaRPr>
          </a:p>
          <a:p>
            <a:pPr marL="742950" indent="-285750" algn="l">
              <a:buClr>
                <a:srgbClr val="FFFFFF"/>
              </a:buClr>
              <a:buFont typeface="Arial"/>
              <a:buChar char="–"/>
            </a:pPr>
            <a:r>
              <a:rPr sz="1500" b="1" i="1" dirty="0" err="1">
                <a:solidFill>
                  <a:srgbClr val="FFFFFF"/>
                </a:solidFill>
                <a:latin typeface="Arial"/>
              </a:rPr>
              <a:t>έν</a:t>
            </a:r>
            <a:r>
              <a:rPr sz="1500" b="1" i="1" dirty="0">
                <a:solidFill>
                  <a:srgbClr val="FFFFFF"/>
                </a:solidFill>
                <a:latin typeface="Arial"/>
              </a:rPr>
              <a:t>αρξη στα 50–55 έτη (45–50 για φορείς μεταλλάξεων) ή 10 έτη νωρίτερα από τον νεότερο πάσχοντα συγγενή· 40 έτη για CDKN2A, Peutz-Jeghers, PRSS1</a:t>
            </a:r>
          </a:p>
        </p:txBody>
      </p:sp>
    </p:spTree>
  </p:cSld>
  <p:clrMapOvr>
    <a:masterClrMapping/>
  </p:clrMapOvr>
  <p:transition spd="med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ΚΑΡΚΙΝΟΣ ΠΑΓΚΡΕΑΤΟΣ - ΚΛΙΝΙΚΗ ΕΙΚΟΝΑ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1512" y="753024"/>
            <a:ext cx="5000000" cy="6034602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 err="1">
                <a:solidFill>
                  <a:srgbClr val="FFFF00"/>
                </a:solidFill>
                <a:latin typeface="Arial"/>
              </a:rPr>
              <a:t>Μη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ειδικά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συμ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πτώματα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→ καθυστέρηση της διάγνωσης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 err="1">
                <a:solidFill>
                  <a:srgbClr val="FFFF00"/>
                </a:solidFill>
                <a:latin typeface="Arial"/>
              </a:rPr>
              <a:t>Όγκοι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κεφ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αλής: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ανώδυνος αποφρακτικός ίκτερος 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(71%)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500" b="1" i="1" dirty="0" err="1">
                <a:solidFill>
                  <a:srgbClr val="FFFFFF"/>
                </a:solidFill>
                <a:latin typeface="Arial"/>
              </a:rPr>
              <a:t>σκουρόχρωμ</a:t>
            </a:r>
            <a:r>
              <a:rPr sz="1500" b="1" i="1" dirty="0">
                <a:solidFill>
                  <a:srgbClr val="FFFFFF"/>
                </a:solidFill>
                <a:latin typeface="Arial"/>
              </a:rPr>
              <a:t>α ούρα, αποχρωματισμένα κόπρανα, κνησμός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 err="1">
                <a:solidFill>
                  <a:srgbClr val="FFFF00"/>
                </a:solidFill>
                <a:latin typeface="Arial"/>
              </a:rPr>
              <a:t>Όγκοι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σώμ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ατος-ουράς: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συχνότερα δυσπεψία, ναυτία, έμετοι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 err="1">
                <a:solidFill>
                  <a:srgbClr val="FFFF00"/>
                </a:solidFill>
                <a:latin typeface="Arial"/>
              </a:rPr>
              <a:t>Άλγος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 επ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ιγ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αστρίου ή ράχης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(περινευρική διήθηση)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>
                <a:solidFill>
                  <a:srgbClr val="FFFF00"/>
                </a:solidFill>
                <a:latin typeface="Arial"/>
              </a:rPr>
              <a:t>Απ</a:t>
            </a:r>
            <a:r>
              <a:rPr sz="1700" b="1" i="0" dirty="0" err="1">
                <a:solidFill>
                  <a:srgbClr val="FFFF00"/>
                </a:solidFill>
                <a:latin typeface="Arial"/>
              </a:rPr>
              <a:t>ώλει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α βάρους, ανορεξία, καχεξία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(~63% κατά τη διάγνωση)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1700" b="1" i="0" dirty="0" err="1">
                <a:solidFill>
                  <a:srgbClr val="FFFF00"/>
                </a:solidFill>
                <a:latin typeface="Arial"/>
              </a:rPr>
              <a:t>Νεοεμφ</a:t>
            </a:r>
            <a:r>
              <a:rPr sz="1700" b="1" i="0" dirty="0">
                <a:solidFill>
                  <a:srgbClr val="FFFF00"/>
                </a:solidFill>
                <a:latin typeface="Arial"/>
              </a:rPr>
              <a:t>ανιζόμενος ΣΔ – στεατόρροια </a:t>
            </a:r>
            <a:r>
              <a:rPr sz="1700" b="1" i="0" dirty="0">
                <a:solidFill>
                  <a:srgbClr val="FFFFFF"/>
                </a:solidFill>
                <a:latin typeface="Arial"/>
              </a:rPr>
              <a:t>(εξωκρινής ανεπάρκεια)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375397"/>
              </p:ext>
            </p:extLst>
          </p:nvPr>
        </p:nvGraphicFramePr>
        <p:xfrm>
          <a:off x="5311512" y="914400"/>
          <a:ext cx="4932831" cy="544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ΚΑΡΚΙΝΟΣ ΠΑΓΚΡΕΑΤΟΣ - ΔΙΑΓΝΩΣΤΙΚΗ ΠΡΟΣΕΓΓΙΣΗ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520" y="1047984"/>
            <a:ext cx="9448560" cy="5216429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00"/>
                </a:solidFill>
                <a:latin typeface="Arial"/>
              </a:rPr>
              <a:t>Τριφ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ασική CT με σκιαγραφικό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: εξέταση εκλογής – ακρίβεια </a:t>
            </a:r>
            <a:r>
              <a:rPr lang="el-GR" sz="1800" b="1" i="0" dirty="0">
                <a:solidFill>
                  <a:srgbClr val="FFFFFF"/>
                </a:solidFill>
                <a:latin typeface="Arial"/>
              </a:rPr>
              <a:t>90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%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υπόπ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υκνη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μάζ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 – «σημείο διπλού πόρου» (διάταση χοληδόχου &amp; παγκρεατικού πόρου)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MRI ή EUS: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αν </a:t>
            </a:r>
            <a:r>
              <a:rPr lang="el-GR" b="1" dirty="0">
                <a:solidFill>
                  <a:srgbClr val="FFFFFF"/>
                </a:solidFill>
                <a:latin typeface="Arial"/>
              </a:rPr>
              <a:t>δεν απεικονίζεται </a:t>
            </a:r>
            <a:r>
              <a:rPr lang="el-GR" sz="1800" b="1" i="0" dirty="0">
                <a:solidFill>
                  <a:srgbClr val="FFFFFF"/>
                </a:solidFill>
                <a:latin typeface="Arial"/>
              </a:rPr>
              <a:t>μάζα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 στη CT ή υπάρχει αντένδειξη σκιαγραφικού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PET-CT: </a:t>
            </a:r>
            <a:r>
              <a:rPr sz="1800" b="1" i="0" dirty="0" err="1">
                <a:solidFill>
                  <a:srgbClr val="FFFFFF"/>
                </a:solidFill>
                <a:latin typeface="Arial"/>
              </a:rPr>
              <a:t>σε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 α</a:t>
            </a:r>
            <a:r>
              <a:rPr sz="1800" b="1" i="0" dirty="0" err="1">
                <a:solidFill>
                  <a:srgbClr val="FFFFFF"/>
                </a:solidFill>
                <a:latin typeface="Arial"/>
              </a:rPr>
              <a:t>μφί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βολα ευρήματα ή υψηλό κίνδυνο μεταστάσεων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00"/>
                </a:solidFill>
                <a:latin typeface="Arial"/>
              </a:rPr>
              <a:t>Ιστολογική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 επιβεβα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ίωση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: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EUS-FNB (α</a:t>
            </a:r>
            <a:r>
              <a:rPr sz="1800" b="1" i="0" dirty="0" err="1">
                <a:solidFill>
                  <a:srgbClr val="FFFFFF"/>
                </a:solidFill>
                <a:latin typeface="Arial"/>
              </a:rPr>
              <a:t>κρί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βεια 85%) ή βιοψία μετάστασης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απαρα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ίτητη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π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ριν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από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χημειοθερ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απεία – όχι υποχρεωτική πριν από χειρουργείο αν η εικόνα είναι τυπική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 err="1">
                <a:solidFill>
                  <a:srgbClr val="FFFF00"/>
                </a:solidFill>
                <a:latin typeface="Arial"/>
              </a:rPr>
              <a:t>Γονιδι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ακός έλεγχος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(βλαστικές μεταλλάξεις) σε όλους τους ασθενείς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 err="1">
                <a:solidFill>
                  <a:srgbClr val="FFFFFF"/>
                </a:solidFill>
                <a:latin typeface="Arial"/>
              </a:rPr>
              <a:t>μορι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ακό προφίλ όγκου σε προχωρημένη νόσο (BRCA, MMR, KRAS wild-type)</a:t>
            </a:r>
          </a:p>
        </p:txBody>
      </p:sp>
    </p:spTree>
  </p:cSld>
  <p:clrMapOvr>
    <a:masterClrMapping/>
  </p:clrMapOvr>
  <p:transition spd="med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t's switch it up a little bit. Going to start off with a MRCP image  today. ⠀ 🙋Can you spot the abnormality? . . . . . . Here we can s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45" y="1453842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RCP demonstrating a classic “double duct” sign. The arrow shows tumor..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96" y="1424345"/>
            <a:ext cx="416498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2606" y="690593"/>
            <a:ext cx="241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MRCP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9020" y="690593"/>
            <a:ext cx="2418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ERCP</a:t>
            </a:r>
            <a:endParaRPr lang="el-G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076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CA 19-9 &amp; ΣΤΑΔΙΟΠΟΙΗΣΗ (ΕΞΑΙΡΕΣΙΜΟΤΗΤΑ)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520" y="752520"/>
            <a:ext cx="9448560" cy="2085315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>
                <a:solidFill>
                  <a:srgbClr val="FFFF00"/>
                </a:solidFill>
                <a:latin typeface="Arial"/>
              </a:rPr>
              <a:t>CA 19-9: </a:t>
            </a:r>
            <a:r>
              <a:rPr sz="2000" b="1" i="0" dirty="0">
                <a:solidFill>
                  <a:srgbClr val="FF9900"/>
                </a:solidFill>
                <a:latin typeface="Arial"/>
              </a:rPr>
              <a:t>ΟΧΙ </a:t>
            </a:r>
            <a:r>
              <a:rPr sz="2000" b="1" i="0" dirty="0" err="1">
                <a:solidFill>
                  <a:srgbClr val="FF9900"/>
                </a:solidFill>
                <a:latin typeface="Arial"/>
              </a:rPr>
              <a:t>γι</a:t>
            </a:r>
            <a:r>
              <a:rPr sz="2000" b="1" i="0" dirty="0">
                <a:solidFill>
                  <a:srgbClr val="FF9900"/>
                </a:solidFill>
                <a:latin typeface="Arial"/>
              </a:rPr>
              <a:t>α διάγνωση ή screening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600" b="1" dirty="0" err="1">
                <a:solidFill>
                  <a:srgbClr val="FFFFFF"/>
                </a:solidFill>
                <a:latin typeface="Arial"/>
              </a:rPr>
              <a:t>ψευδώς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α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υξημένος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σε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απ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όφρ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αξη χοληφόρων, παγκρεατίτιδα – φυσιολογικός στο ~1/3 των ασθενών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600" b="1" dirty="0" err="1">
                <a:solidFill>
                  <a:srgbClr val="FFFFFF"/>
                </a:solidFill>
                <a:latin typeface="Arial"/>
              </a:rPr>
              <a:t>χρήσιμος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γι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α πρόγνωση, αφανείς μεταστάσεις, ανταπόκριση – μέτρηση μετά από παροχέτευση χοληφόρων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648039"/>
              </p:ext>
            </p:extLst>
          </p:nvPr>
        </p:nvGraphicFramePr>
        <p:xfrm>
          <a:off x="533520" y="2976975"/>
          <a:ext cx="9220000" cy="3454926"/>
        </p:xfrm>
        <a:graphic>
          <a:graphicData uri="http://schemas.openxmlformats.org/drawingml/2006/table">
            <a:tbl>
              <a:tblPr/>
              <a:tblGrid>
                <a:gridCol w="23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289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Στάδιο</a:t>
                      </a:r>
                      <a:endParaRPr sz="1500" b="1" dirty="0">
                        <a:solidFill>
                          <a:srgbClr val="2A1000"/>
                        </a:solidFill>
                        <a:latin typeface="Arial"/>
                      </a:endParaRP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Αρτηρίες</a:t>
                      </a:r>
                      <a:r>
                        <a:rPr sz="1500" b="1" dirty="0">
                          <a:solidFill>
                            <a:srgbClr val="2A1000"/>
                          </a:solidFill>
                          <a:latin typeface="Arial"/>
                        </a:rPr>
                        <a:t> (</a:t>
                      </a:r>
                      <a:r>
                        <a:rPr lang="el-GR" sz="1500" b="1" dirty="0">
                          <a:solidFill>
                            <a:srgbClr val="2A1000"/>
                          </a:solidFill>
                          <a:latin typeface="+mn-lt"/>
                        </a:rPr>
                        <a:t>άνω μεσεντέριος</a:t>
                      </a:r>
                      <a:r>
                        <a:rPr sz="1500" b="1" dirty="0">
                          <a:solidFill>
                            <a:srgbClr val="2A1000"/>
                          </a:solidFill>
                          <a:latin typeface="Arial"/>
                        </a:rPr>
                        <a:t>, </a:t>
                      </a:r>
                      <a:r>
                        <a:rPr sz="15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κοιλι</a:t>
                      </a:r>
                      <a:r>
                        <a:rPr sz="1500" b="1" dirty="0">
                          <a:solidFill>
                            <a:srgbClr val="2A1000"/>
                          </a:solidFill>
                          <a:latin typeface="Arial"/>
                        </a:rPr>
                        <a:t>ακή, κοινή ηπατική)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500" b="1" dirty="0" err="1">
                          <a:solidFill>
                            <a:srgbClr val="2A1000"/>
                          </a:solidFill>
                          <a:latin typeface="Arial"/>
                        </a:rPr>
                        <a:t>Πυλ</a:t>
                      </a:r>
                      <a:r>
                        <a:rPr sz="1500" b="1" dirty="0">
                          <a:solidFill>
                            <a:srgbClr val="2A1000"/>
                          </a:solidFill>
                          <a:latin typeface="Arial"/>
                        </a:rPr>
                        <a:t>αία / άνω μεσεντέριος φλέβα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7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00"/>
                          </a:solidFill>
                          <a:latin typeface="Arial"/>
                        </a:rPr>
                        <a:t>Εξαιρέσιμος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Καμία επαφή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Επαφή ≤180° χωρίς ανωμαλία περιγράμματος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7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00"/>
                          </a:solidFill>
                          <a:latin typeface="Arial"/>
                        </a:rPr>
                        <a:t>Οριακά εξαιρέσιμος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Επαφή ≤180° (ΑΜΑ, κοιλιακή)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Επαφή &gt;180° ή θρόμβωση, αλλά ανακατασκευάσιμη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2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00"/>
                          </a:solidFill>
                          <a:latin typeface="Arial"/>
                        </a:rPr>
                        <a:t>Τοπικά προχωρημένος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Επαφή &gt;180° (ΑΜΑ, κοιλιακή)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Μη ανακατασκευάσιμη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2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00"/>
                          </a:solidFill>
                          <a:latin typeface="Arial"/>
                        </a:rPr>
                        <a:t>Μεταστατικός (~57%)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Απ</a:t>
                      </a:r>
                      <a:r>
                        <a:rPr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ομ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ακρυσμένες μεταστάσεις: ήπαρ (75–80%), περιτόναιο, πνεύμονες</a:t>
                      </a:r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0000" marR="70000" marT="30000" marB="30000" anchor="ctr">
                    <a:lnL w="9525">
                      <a:solidFill>
                        <a:srgbClr val="6699FF"/>
                      </a:solidFill>
                    </a:lnL>
                    <a:lnR w="9525">
                      <a:solidFill>
                        <a:srgbClr val="6699FF"/>
                      </a:solidFill>
                    </a:lnR>
                    <a:lnT w="9525">
                      <a:solidFill>
                        <a:srgbClr val="6699FF"/>
                      </a:solidFill>
                    </a:lnT>
                    <a:lnB w="9525">
                      <a:solidFill>
                        <a:srgbClr val="6699FF"/>
                      </a:solidFill>
                    </a:lnB>
                    <a:solidFill>
                      <a:srgbClr val="0000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ΕΡΓΑΣΤΗΡΙΑΚΟΣ &amp; ΑΠΕΙΚΟΝΙΣΤΙΚΟΣ ΕΛΕΓΧΟΣ</a:t>
            </a:r>
          </a:p>
        </p:txBody>
      </p:sp>
      <p:sp>
        <p:nvSpPr>
          <p:cNvPr id="3" name="Rectangle 2"/>
          <p:cNvSpPr/>
          <p:nvPr/>
        </p:nvSpPr>
        <p:spPr>
          <a:xfrm>
            <a:off x="700000" y="1050000"/>
            <a:ext cx="4100000" cy="3050000"/>
          </a:xfrm>
          <a:prstGeom prst="rect">
            <a:avLst/>
          </a:prstGeom>
          <a:noFill/>
          <a:ln w="19050">
            <a:solidFill>
              <a:srgbClr val="FF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Bil = 9,8 mg/dL (Άμεση 7,9)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ALP = 612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GGT = 845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AST = 98   ALT = 124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Glu = 186 mg/dL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chemeClr val="bg1"/>
                </a:solidFill>
                <a:latin typeface="Arial"/>
              </a:rPr>
              <a:t>HbA1c = 7,4%</a:t>
            </a:r>
          </a:p>
        </p:txBody>
      </p:sp>
      <p:sp>
        <p:nvSpPr>
          <p:cNvPr id="4" name="Rectangle 3"/>
          <p:cNvSpPr/>
          <p:nvPr/>
        </p:nvSpPr>
        <p:spPr>
          <a:xfrm>
            <a:off x="5500000" y="1050000"/>
            <a:ext cx="4100000" cy="3050000"/>
          </a:xfrm>
          <a:prstGeom prst="rect">
            <a:avLst/>
          </a:prstGeom>
          <a:noFill/>
          <a:ln w="19050">
            <a:solidFill>
              <a:srgbClr val="FF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200" b="1" i="0">
                <a:solidFill>
                  <a:srgbClr val="FFFF00"/>
                </a:solidFill>
                <a:latin typeface="Arial"/>
              </a:rPr>
              <a:t>CA 19-9 = 1.250 U/mL</a:t>
            </a:r>
          </a:p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CEA = 6,1 ng/mL</a:t>
            </a:r>
          </a:p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Αμυλάση = 62   Λιπάση = 40</a:t>
            </a:r>
          </a:p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Hb = 12,1   WBC = 7.800</a:t>
            </a:r>
          </a:p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Alb = 3,4</a:t>
            </a:r>
          </a:p>
          <a:p>
            <a:pPr marL="343080" indent="-343080" algn="l">
              <a:spcBef>
                <a:spcPts val="400"/>
              </a:spcBef>
              <a:buClr>
                <a:srgbClr val="FFFFFF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Ur = 38   Cr = 0,9</a:t>
            </a:r>
          </a:p>
        </p:txBody>
      </p:sp>
      <p:sp>
        <p:nvSpPr>
          <p:cNvPr id="5" name="Rectangle 4"/>
          <p:cNvSpPr/>
          <p:nvPr/>
        </p:nvSpPr>
        <p:spPr>
          <a:xfrm>
            <a:off x="700000" y="4300000"/>
            <a:ext cx="8900000" cy="2050000"/>
          </a:xfrm>
          <a:prstGeom prst="rect">
            <a:avLst/>
          </a:prstGeom>
          <a:solidFill>
            <a:srgbClr val="00005C"/>
          </a:solidFill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l">
              <a:spcBef>
                <a:spcPts val="0"/>
              </a:spcBef>
              <a:buNone/>
            </a:pPr>
            <a:r>
              <a:rPr sz="2000" b="1" i="0">
                <a:solidFill>
                  <a:srgbClr val="33CCFF"/>
                </a:solidFill>
                <a:latin typeface="Arial"/>
              </a:rPr>
              <a:t>Τριφασική αξονική τομογραφία (πρωτόκολλο παγκρέατος):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Υπόπυκνη μάζα κεφαλής παγκρέατος 2,8 cm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Διάταση χοληδόχου και παγκρεατικού πόρου </a:t>
            </a:r>
            <a:r>
              <a:rPr sz="1700" b="1" i="1">
                <a:solidFill>
                  <a:srgbClr val="FFFFFF"/>
                </a:solidFill>
                <a:latin typeface="Arial"/>
              </a:rPr>
              <a:t>(«σημείο διπλού πόρου»)</a:t>
            </a:r>
          </a:p>
          <a:p>
            <a:pPr marL="343080" indent="-343080" algn="l">
              <a:spcBef>
                <a:spcPts val="4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>
                <a:solidFill>
                  <a:srgbClr val="FFFFFF"/>
                </a:solidFill>
                <a:latin typeface="Arial"/>
              </a:rPr>
              <a:t>Επαφή με την άνω μεσεντέριο φλέβα &lt;180°, χωρίς ηπατικές μεταστάσεις</a:t>
            </a:r>
          </a:p>
        </p:txBody>
      </p:sp>
    </p:spTree>
    <p:extLst>
      <p:ext uri="{BB962C8B-B14F-4D97-AF65-F5344CB8AC3E}">
        <p14:creationId xmlns:p14="http://schemas.microsoft.com/office/powerpoint/2010/main" val="3978303273"/>
      </p:ext>
    </p:extLst>
  </p:cSld>
  <p:clrMapOvr>
    <a:masterClrMapping/>
  </p:clrMapOvr>
  <p:transition spd="med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ΚΑΡΚΙΝΟΣ ΠΑΓΚΡΕΑΤΟΣ - ΠΡΟΓΝΩΣΗ</a:t>
            </a:r>
          </a:p>
        </p:txBody>
      </p:sp>
      <p:sp>
        <p:nvSpPr>
          <p:cNvPr id="3" name="Oval 2"/>
          <p:cNvSpPr/>
          <p:nvPr/>
        </p:nvSpPr>
        <p:spPr>
          <a:xfrm>
            <a:off x="700000" y="950000"/>
            <a:ext cx="2800000" cy="135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2800" b="1" i="0">
                <a:solidFill>
                  <a:srgbClr val="FFFF00"/>
                </a:solidFill>
                <a:latin typeface="Arial"/>
              </a:rPr>
              <a:t>~4 μήνες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διάμεση επιβίωση</a:t>
            </a:r>
          </a:p>
        </p:txBody>
      </p:sp>
      <p:sp>
        <p:nvSpPr>
          <p:cNvPr id="4" name="Oval 3"/>
          <p:cNvSpPr/>
          <p:nvPr/>
        </p:nvSpPr>
        <p:spPr>
          <a:xfrm>
            <a:off x="3800000" y="950000"/>
            <a:ext cx="2800000" cy="135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2800" b="1" i="0">
                <a:solidFill>
                  <a:srgbClr val="FFFF00"/>
                </a:solidFill>
                <a:latin typeface="Arial"/>
              </a:rPr>
              <a:t>13%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5ετής επιβίωση</a:t>
            </a:r>
          </a:p>
        </p:txBody>
      </p:sp>
      <p:sp>
        <p:nvSpPr>
          <p:cNvPr id="5" name="Oval 4"/>
          <p:cNvSpPr/>
          <p:nvPr/>
        </p:nvSpPr>
        <p:spPr>
          <a:xfrm>
            <a:off x="6900000" y="950000"/>
            <a:ext cx="2800000" cy="135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2800" b="1" i="0">
                <a:solidFill>
                  <a:srgbClr val="FFFF00"/>
                </a:solidFill>
                <a:latin typeface="Arial"/>
              </a:rPr>
              <a:t>~57%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μεταστατικός κατά τη διάγνωση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520" y="2450000"/>
            <a:ext cx="9448560" cy="3995582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lang="el-GR" sz="2000" b="1" i="0" dirty="0">
                <a:solidFill>
                  <a:srgbClr val="FFFFFF"/>
                </a:solidFill>
                <a:latin typeface="Arial"/>
              </a:rPr>
              <a:t>Μικρ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ό π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οσοστό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α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σθενών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είν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αι υποψήφιοι για χειρουργείο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Μετά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από 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εκτομή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: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5ετής επιβ</a:t>
            </a:r>
            <a:r>
              <a:rPr sz="2000" b="1" i="0" dirty="0" err="1">
                <a:solidFill>
                  <a:srgbClr val="FFFFFF"/>
                </a:solidFill>
                <a:latin typeface="Arial"/>
              </a:rPr>
              <a:t>ίωση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 ~17%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υπ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οτρο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πή 48% στους 12 μήνες και 86% στα 5 έτη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 err="1">
                <a:solidFill>
                  <a:srgbClr val="FFFF00"/>
                </a:solidFill>
                <a:latin typeface="Arial"/>
              </a:rPr>
              <a:t>Μετ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αστατική νόσος: </a:t>
            </a:r>
            <a:r>
              <a:rPr sz="2000" b="1" i="0" dirty="0">
                <a:solidFill>
                  <a:srgbClr val="FFFFFF"/>
                </a:solidFill>
                <a:latin typeface="Arial"/>
              </a:rPr>
              <a:t>διάμεση επιβίωση ~11 μήνες με χημειοθεραπεία</a:t>
            </a:r>
          </a:p>
          <a:p>
            <a:pPr marL="343080" indent="-343080" algn="l">
              <a:lnSpc>
                <a:spcPct val="150000"/>
              </a:lnSpc>
              <a:spcBef>
                <a:spcPts val="700"/>
              </a:spcBef>
              <a:buClr>
                <a:srgbClr val="FFFF00"/>
              </a:buClr>
              <a:buFont typeface="Arial"/>
              <a:buChar char="•"/>
            </a:pPr>
            <a:r>
              <a:rPr sz="2200" b="1" i="0" dirty="0">
                <a:solidFill>
                  <a:srgbClr val="FFFF00"/>
                </a:solidFill>
                <a:latin typeface="Arial"/>
              </a:rPr>
              <a:t>Κα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κοί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π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ρογνωστικοί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πα</a:t>
            </a:r>
            <a:r>
              <a:rPr sz="2200" b="1" i="0" dirty="0" err="1">
                <a:solidFill>
                  <a:srgbClr val="FFFF00"/>
                </a:solidFill>
                <a:latin typeface="Arial"/>
              </a:rPr>
              <a:t>ράγοντες</a:t>
            </a:r>
            <a:r>
              <a:rPr sz="2200" b="1" i="0" dirty="0">
                <a:solidFill>
                  <a:srgbClr val="FFFF00"/>
                </a:solidFill>
                <a:latin typeface="Arial"/>
              </a:rPr>
              <a:t> (A-B-C):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 err="1">
                <a:solidFill>
                  <a:srgbClr val="FFFFFF"/>
                </a:solidFill>
                <a:latin typeface="Arial"/>
              </a:rPr>
              <a:t>Αν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ατομία (οριακά εξαιρέσιμος / τοπικά προχωρημένος) – Βιολογία (CA 19-9 ≥500 U/mL) – Κατάσταση ασθενούς (PS ≥1)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5ετής επιβ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ίωση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: 5%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με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όλους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τους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δυσμενείς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vs 47%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με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όλους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τους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ευνοϊκούς</a:t>
            </a:r>
            <a:endParaRPr sz="1700" b="1" i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880" y="189000"/>
            <a:ext cx="9677520" cy="60948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50000">
                <a:srgbClr val="000076"/>
              </a:gs>
              <a:gs pos="100000">
                <a:srgbClr val="0000FF"/>
              </a:gs>
            </a:gsLst>
            <a:lin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ΚΑΡΚΙΝΟΣ ΠΑΓΚΡΕΑΤΟΣ - ΘΕΡΑΠΕΙΑ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520" y="1000000"/>
            <a:ext cx="2200000" cy="620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500" b="1" i="0">
                <a:solidFill>
                  <a:srgbClr val="2A1000"/>
                </a:solidFill>
                <a:latin typeface="Arial"/>
              </a:rPr>
              <a:t>Εξαιρέσιμος</a:t>
            </a:r>
          </a:p>
        </p:txBody>
      </p:sp>
      <p:sp>
        <p:nvSpPr>
          <p:cNvPr id="4" name="Down Arrow 3"/>
          <p:cNvSpPr/>
          <p:nvPr/>
        </p:nvSpPr>
        <p:spPr>
          <a:xfrm>
            <a:off x="1453520" y="1660000"/>
            <a:ext cx="360000" cy="3300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33520" y="2030000"/>
            <a:ext cx="2200000" cy="1300000"/>
          </a:xfrm>
          <a:prstGeom prst="rect">
            <a:avLst/>
          </a:prstGeom>
          <a:noFill/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Χειρουργική εκτομή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+ επικουρική ΧΜΘ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(6 μήνες)</a:t>
            </a:r>
          </a:p>
        </p:txBody>
      </p:sp>
      <p:sp>
        <p:nvSpPr>
          <p:cNvPr id="6" name="Rectangle 5"/>
          <p:cNvSpPr/>
          <p:nvPr/>
        </p:nvSpPr>
        <p:spPr>
          <a:xfrm>
            <a:off x="2893520" y="1000000"/>
            <a:ext cx="2200000" cy="620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500" b="1" i="0">
                <a:solidFill>
                  <a:srgbClr val="2A1000"/>
                </a:solidFill>
                <a:latin typeface="Arial"/>
              </a:rPr>
              <a:t>Οριακά εξαιρέσιμος</a:t>
            </a:r>
          </a:p>
        </p:txBody>
      </p:sp>
      <p:sp>
        <p:nvSpPr>
          <p:cNvPr id="7" name="Down Arrow 6"/>
          <p:cNvSpPr/>
          <p:nvPr/>
        </p:nvSpPr>
        <p:spPr>
          <a:xfrm>
            <a:off x="3813520" y="1660000"/>
            <a:ext cx="360000" cy="3300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93520" y="2030000"/>
            <a:ext cx="2200000" cy="1300000"/>
          </a:xfrm>
          <a:prstGeom prst="rect">
            <a:avLst/>
          </a:prstGeom>
          <a:noFill/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Νεοεπικουρική ΧΜΘ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(± ακτινοθεραπεία)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→ εκτομή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3520" y="1000000"/>
            <a:ext cx="2200000" cy="620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500" b="1" i="0">
                <a:solidFill>
                  <a:srgbClr val="2A1000"/>
                </a:solidFill>
                <a:latin typeface="Arial"/>
              </a:rPr>
              <a:t>Τοπικά προχωρημένος</a:t>
            </a:r>
          </a:p>
        </p:txBody>
      </p:sp>
      <p:sp>
        <p:nvSpPr>
          <p:cNvPr id="10" name="Down Arrow 9"/>
          <p:cNvSpPr/>
          <p:nvPr/>
        </p:nvSpPr>
        <p:spPr>
          <a:xfrm>
            <a:off x="6173520" y="1660000"/>
            <a:ext cx="360000" cy="3300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253520" y="2030000"/>
            <a:ext cx="2200000" cy="1300000"/>
          </a:xfrm>
          <a:prstGeom prst="rect">
            <a:avLst/>
          </a:prstGeom>
          <a:noFill/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Εισαγωγική ΧΜΘ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→ εκτομή σε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επιλεγμένους (~22%)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13520" y="1000000"/>
            <a:ext cx="2200000" cy="620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500" b="1" i="0">
                <a:solidFill>
                  <a:srgbClr val="2A1000"/>
                </a:solidFill>
                <a:latin typeface="Arial"/>
              </a:rPr>
              <a:t>Μεταστατικός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8533520" y="1660000"/>
            <a:ext cx="360000" cy="3300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13520" y="2030000"/>
            <a:ext cx="2200000" cy="1300000"/>
          </a:xfrm>
          <a:prstGeom prst="rect">
            <a:avLst/>
          </a:prstGeom>
          <a:noFill/>
          <a:ln w="19050">
            <a:solidFill>
              <a:srgbClr val="33C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Παρηγορική ΧΜΘ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(πολυφαρμακευτικά</a:t>
            </a:r>
          </a:p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σχήματα)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520" y="3441008"/>
            <a:ext cx="9448560" cy="3328733"/>
          </a:xfrm>
          <a:prstGeom prst="rect">
            <a:avLst/>
          </a:prstGeom>
          <a:noFill/>
        </p:spPr>
        <p:txBody>
          <a:bodyPr wrap="square" lIns="90000" tIns="46800" rIns="90000" bIns="46800" anchor="t">
            <a:spAutoFit/>
          </a:bodyPr>
          <a:lstStyle/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Απ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όφ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αση από πολυεπιστημονικό ογκολογικό συμβούλιο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Επ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εμ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βάσεις: </a:t>
            </a:r>
            <a:r>
              <a:rPr sz="1800" b="1" i="0" dirty="0">
                <a:solidFill>
                  <a:srgbClr val="FFFFFF"/>
                </a:solidFill>
                <a:latin typeface="Arial"/>
              </a:rPr>
              <a:t>παγκρεατοδωδεκαδακτυλεκτομή (Whipple), περιφερική ή ολική παγκρεατεκτομή</a:t>
            </a:r>
          </a:p>
          <a:p>
            <a:pPr marL="343080" indent="-343080" algn="l">
              <a:lnSpc>
                <a:spcPct val="150000"/>
              </a:lnSpc>
              <a:spcBef>
                <a:spcPts val="800"/>
              </a:spcBef>
              <a:buClr>
                <a:srgbClr val="FFFF00"/>
              </a:buClr>
              <a:buFont typeface="Arial"/>
              <a:buChar char="•"/>
            </a:pPr>
            <a:r>
              <a:rPr sz="2000" b="1" i="0" dirty="0">
                <a:solidFill>
                  <a:srgbClr val="FFFF00"/>
                </a:solidFill>
                <a:latin typeface="Arial"/>
              </a:rPr>
              <a:t>Υπ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οστηρικτική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FFFF00"/>
                </a:solidFill>
                <a:latin typeface="Arial"/>
              </a:rPr>
              <a:t>φροντίδ</a:t>
            </a:r>
            <a:r>
              <a:rPr sz="2000" b="1" i="0" dirty="0">
                <a:solidFill>
                  <a:srgbClr val="FFFF00"/>
                </a:solidFill>
                <a:latin typeface="Arial"/>
              </a:rPr>
              <a:t>α σε όλους: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>
                <a:solidFill>
                  <a:srgbClr val="FFFFFF"/>
                </a:solidFill>
                <a:latin typeface="Arial"/>
              </a:rPr>
              <a:t>ανα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λγησί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 (± νευρόλυση κοιλιακού πλέγματος) – παροχέτευση χοληφόρων (ERCP, μεταλλική ενδοπρό</a:t>
            </a:r>
            <a:r>
              <a:rPr lang="el-GR" sz="1700" b="1" i="1" dirty="0">
                <a:solidFill>
                  <a:srgbClr val="FFFFFF"/>
                </a:solidFill>
                <a:latin typeface="Arial"/>
              </a:rPr>
              <a:t>σ</a:t>
            </a:r>
            <a:r>
              <a:rPr sz="1700" b="1" i="1" dirty="0" err="1">
                <a:solidFill>
                  <a:srgbClr val="FFFFFF"/>
                </a:solidFill>
                <a:latin typeface="Arial"/>
              </a:rPr>
              <a:t>θεση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)</a:t>
            </a:r>
          </a:p>
          <a:p>
            <a:pPr marL="742950" indent="-285750" algn="l">
              <a:lnSpc>
                <a:spcPct val="150000"/>
              </a:lnSpc>
              <a:spcBef>
                <a:spcPts val="200"/>
              </a:spcBef>
              <a:buClr>
                <a:srgbClr val="FFFFFF"/>
              </a:buClr>
              <a:buFont typeface="Arial"/>
              <a:buChar char="–"/>
            </a:pPr>
            <a:r>
              <a:rPr sz="1700" b="1" i="1" dirty="0" err="1">
                <a:solidFill>
                  <a:srgbClr val="FFFFFF"/>
                </a:solidFill>
                <a:latin typeface="Arial"/>
              </a:rPr>
              <a:t>δι</a:t>
            </a:r>
            <a:r>
              <a:rPr sz="1700" b="1" i="1" dirty="0">
                <a:solidFill>
                  <a:srgbClr val="FFFFFF"/>
                </a:solidFill>
                <a:latin typeface="Arial"/>
              </a:rPr>
              <a:t>ατροφική υποστήριξη &amp; παγκρεατικά ένζυμα – ψυχολογική υποστήριξη</a:t>
            </a:r>
          </a:p>
        </p:txBody>
      </p:sp>
    </p:spTree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3357</TotalTime>
  <Words>2674</Words>
  <Application>Microsoft Office PowerPoint</Application>
  <PresentationFormat>Προσαρμογή</PresentationFormat>
  <Paragraphs>467</Paragraphs>
  <Slides>48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17</vt:i4>
      </vt:variant>
      <vt:variant>
        <vt:lpstr>Τίτλοι διαφανειών</vt:lpstr>
      </vt:variant>
      <vt:variant>
        <vt:i4>48</vt:i4>
      </vt:variant>
    </vt:vector>
  </HeadingPairs>
  <TitlesOfParts>
    <vt:vector size="69" baseType="lpstr">
      <vt:lpstr>Arial</vt:lpstr>
      <vt:lpstr>Bookman Old Style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Office</vt:lpstr>
      <vt:lpstr>Παρουσίαση του PowerPoint</vt:lpstr>
      <vt:lpstr>ΟΞΕΙΑ ΠΑΓΚΡΕΑΤΙΤΙΔΑ</vt:lpstr>
      <vt:lpstr>Παρουσίαση του PowerPoint</vt:lpstr>
      <vt:lpstr>Άνδρας, ηλικίας 45 χρόνων, αναφέρει οξύ κοιλιακό άλγος με εντόπιση στο επιγάστριο, επέκταση στα υποχόνδρια και αντανάκλαση στη ράχη. Αναφέρει προ ωρών βρώση λιπαρού γεύματος σε συνδυασμό με μεγάλη κατανάλωση αλκοόλ.</vt:lpstr>
      <vt:lpstr>ΟΞΕΙΑ ΠΑΓΚΡΕΑΤΙΤΙΔΑ - ΑΙΤΙΑ</vt:lpstr>
      <vt:lpstr>ΟΞΕΙΑ ΠΑΓΚΡΕΑΤΙΤΙΔΑ – ΣΥΧΝΟΤΕΡΑ ΑΙΤΙΑ</vt:lpstr>
      <vt:lpstr>Παρουσίαση του PowerPoint</vt:lpstr>
      <vt:lpstr>Σημείο Cullen</vt:lpstr>
      <vt:lpstr>Σημείο Grey-Turner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ΑΞΟΝΙΚΗ ΤΟΜΟΓΡΑΦΙΑ ΚΟΙΛΙΑΣ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ΧΡΟΝΙΑ ΠΑΓΚΡΕΑΤΙΤΙΔΑ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Jiannis</dc:creator>
  <cp:lastModifiedBy>user</cp:lastModifiedBy>
  <cp:revision>14</cp:revision>
  <dcterms:modified xsi:type="dcterms:W3CDTF">2026-10-12T10:22:08Z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2000-01-21T23:18:03Z</dcterms:created>
  <dc:creator>GV PAPATHEODORIDIS</dc:creator>
  <dc:description/>
  <dc:language>en-US</dc:language>
  <cp:lastModifiedBy>Βλαχογιαννακος</cp:lastModifiedBy>
  <cp:lastPrinted>2000-10-17T20:17:04Z</cp:lastPrinted>
  <dcterms:modified xsi:type="dcterms:W3CDTF">2024-09-09T10:44:42Z</dcterms:modified>
  <cp:revision>201</cp:revision>
  <dc:subject/>
  <dc:title>EFFICACY OF LONG TERM LAMIVUDINE THERAPY IN HBeAg NEGATIVE CHRONIC HEPATITIS B</dc:title>
</cp:coreProperties>
</file>