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media/image1.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Lst>
  <p:notesMasterIdLst>
    <p:notesMasterId r:id="rId18"/>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notesMaster" Target="notesMasters/notesMaster1.xml"/><Relationship Id="rId19" Type="http://schemas.openxmlformats.org/officeDocument/2006/relationships/slide" Target="slides/slide1.xml"/><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37" Type="http://schemas.openxmlformats.org/officeDocument/2006/relationships/slide" Target="slides/slide19.xml"/><Relationship Id="rId38" Type="http://schemas.openxmlformats.org/officeDocument/2006/relationships/slide" Target="slides/slide20.xml"/><Relationship Id="rId39" Type="http://schemas.openxmlformats.org/officeDocument/2006/relationships/slide" Target="slides/slide21.xml"/><Relationship Id="rId40" Type="http://schemas.openxmlformats.org/officeDocument/2006/relationships/slide" Target="slides/slide22.xml"/><Relationship Id="rId41" Type="http://schemas.openxmlformats.org/officeDocument/2006/relationships/slide" Target="slides/slide23.xml"/><Relationship Id="rId42" Type="http://schemas.openxmlformats.org/officeDocument/2006/relationships/slide" Target="slides/slide24.xml"/><Relationship Id="rId43" Type="http://schemas.openxmlformats.org/officeDocument/2006/relationships/slide" Target="slides/slide25.xml"/><Relationship Id="rId44" Type="http://schemas.openxmlformats.org/officeDocument/2006/relationships/slide" Target="slides/slide26.xml"/><Relationship Id="rId45" Type="http://schemas.openxmlformats.org/officeDocument/2006/relationships/slide" Target="slides/slide27.xml"/><Relationship Id="rId4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l-GR" sz="4400" strike="noStrike" u="none">
                <a:solidFill>
                  <a:srgbClr val="000000"/>
                </a:solidFill>
                <a:uFillTx/>
                <a:latin typeface="Arial"/>
              </a:rPr>
              <a:t>Πατήστε για μετακίνηση της διαφάνειας</a:t>
            </a:r>
            <a:endParaRPr b="0" lang="el-GR" sz="4400" strike="noStrike" u="none">
              <a:solidFill>
                <a:srgbClr val="000000"/>
              </a:solidFill>
              <a:uFillTx/>
              <a:latin typeface="Arial"/>
            </a:endParaRPr>
          </a:p>
        </p:txBody>
      </p:sp>
      <p:sp>
        <p:nvSpPr>
          <p:cNvPr id="51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l-GR" sz="2000" strike="noStrike" u="none">
                <a:solidFill>
                  <a:srgbClr val="000000"/>
                </a:solidFill>
                <a:uFillTx/>
                <a:latin typeface="Arial"/>
              </a:rPr>
              <a:t>Πατήστε για επεξεργασία της μορφής των σημειώσεων</a:t>
            </a:r>
            <a:endParaRPr b="0" lang="el-GR" sz="2000" strike="noStrike" u="none">
              <a:solidFill>
                <a:srgbClr val="000000"/>
              </a:solidFill>
              <a:uFillTx/>
              <a:latin typeface="Arial"/>
            </a:endParaRPr>
          </a:p>
        </p:txBody>
      </p:sp>
      <p:sp>
        <p:nvSpPr>
          <p:cNvPr id="51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l-GR" sz="1400" strike="noStrike" u="none">
                <a:solidFill>
                  <a:srgbClr val="000000"/>
                </a:solidFill>
                <a:uFillTx/>
                <a:latin typeface="Times New Roman"/>
              </a:rPr>
              <a:t>&lt;κεφαλίδα&gt;</a:t>
            </a:r>
            <a:endParaRPr b="0" lang="el-GR" sz="1400" strike="noStrike" u="none">
              <a:solidFill>
                <a:srgbClr val="000000"/>
              </a:solidFill>
              <a:uFillTx/>
              <a:latin typeface="Times New Roman"/>
            </a:endParaRPr>
          </a:p>
        </p:txBody>
      </p:sp>
      <p:sp>
        <p:nvSpPr>
          <p:cNvPr id="519" name="PlaceHolder 4"/>
          <p:cNvSpPr>
            <a:spLocks noGrp="1"/>
          </p:cNvSpPr>
          <p:nvPr>
            <p:ph type="dt" idx="49"/>
          </p:nvPr>
        </p:nvSpPr>
        <p:spPr>
          <a:xfrm>
            <a:off x="4278960" y="0"/>
            <a:ext cx="3280680" cy="534240"/>
          </a:xfrm>
          <a:prstGeom prst="rect">
            <a:avLst/>
          </a:prstGeom>
          <a:noFill/>
          <a:ln w="0">
            <a:noFill/>
          </a:ln>
        </p:spPr>
        <p:txBody>
          <a:bodyPr lIns="0" rIns="0" tIns="0" bIns="0" anchor="t">
            <a:noAutofit/>
          </a:bodyPr>
          <a:lstStyle>
            <a:lvl1pPr indent="0" algn="r">
              <a:buNone/>
              <a:defRPr b="0" lang="el-GR" sz="1400" strike="noStrike" u="none">
                <a:solidFill>
                  <a:srgbClr val="000000"/>
                </a:solidFill>
                <a:uFillTx/>
                <a:latin typeface="Times New Roman"/>
              </a:defRPr>
            </a:lvl1pPr>
          </a:lstStyle>
          <a:p>
            <a:pPr indent="0" algn="r">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
        <p:nvSpPr>
          <p:cNvPr id="520" name="PlaceHolder 5"/>
          <p:cNvSpPr>
            <a:spLocks noGrp="1"/>
          </p:cNvSpPr>
          <p:nvPr>
            <p:ph type="ftr" idx="50"/>
          </p:nvPr>
        </p:nvSpPr>
        <p:spPr>
          <a:xfrm>
            <a:off x="0" y="10157400"/>
            <a:ext cx="3280680" cy="534240"/>
          </a:xfrm>
          <a:prstGeom prst="rect">
            <a:avLst/>
          </a:prstGeom>
          <a:noFill/>
          <a:ln w="0">
            <a:noFill/>
          </a:ln>
        </p:spPr>
        <p:txBody>
          <a:bodyPr lIns="0" rIns="0" tIns="0" bIns="0" anchor="b">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521" name="PlaceHolder 6"/>
          <p:cNvSpPr>
            <a:spLocks noGrp="1"/>
          </p:cNvSpPr>
          <p:nvPr>
            <p:ph type="sldNum" idx="51"/>
          </p:nvPr>
        </p:nvSpPr>
        <p:spPr>
          <a:xfrm>
            <a:off x="4278960" y="10157400"/>
            <a:ext cx="3280680" cy="534240"/>
          </a:xfrm>
          <a:prstGeom prst="rect">
            <a:avLst/>
          </a:prstGeom>
          <a:noFill/>
          <a:ln w="0">
            <a:noFill/>
          </a:ln>
        </p:spPr>
        <p:txBody>
          <a:bodyPr lIns="0" rIns="0" tIns="0" bIns="0" anchor="b">
            <a:noAutofit/>
          </a:bodyPr>
          <a:lstStyle>
            <a:lvl1pPr indent="0" algn="r">
              <a:buNone/>
              <a:defRPr b="0" lang="el-GR" sz="1400" strike="noStrike" u="none">
                <a:solidFill>
                  <a:srgbClr val="000000"/>
                </a:solidFill>
                <a:uFillTx/>
                <a:latin typeface="Times New Roman"/>
              </a:defRPr>
            </a:lvl1pPr>
          </a:lstStyle>
          <a:p>
            <a:pPr indent="0" algn="r">
              <a:buNone/>
            </a:pPr>
            <a:fld id="{FA01B1FA-C9B2-419D-914B-374F0F0769ED}" type="slidenum">
              <a:rPr b="0" lang="el-GR" sz="1400" strike="noStrike" u="none">
                <a:solidFill>
                  <a:srgbClr val="000000"/>
                </a:solidFill>
                <a:uFillTx/>
                <a:latin typeface="Times New Roman"/>
              </a:rPr>
              <a:t>&lt;αριθμός&gt;</a:t>
            </a:fld>
            <a:endParaRPr b="0" lang="el-GR" sz="14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sldImg"/>
          </p:nvPr>
        </p:nvSpPr>
        <p:spPr>
          <a:xfrm>
            <a:off x="685800" y="1143000"/>
            <a:ext cx="5485680" cy="3085560"/>
          </a:xfrm>
          <a:prstGeom prst="rect">
            <a:avLst/>
          </a:prstGeom>
          <a:ln w="0">
            <a:noFill/>
          </a:ln>
        </p:spPr>
      </p:sp>
      <p:sp>
        <p:nvSpPr>
          <p:cNvPr id="632"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l-GR" sz="1800" strike="noStrike" u="none">
              <a:solidFill>
                <a:srgbClr val="000000"/>
              </a:solidFill>
              <a:uFillTx/>
              <a:latin typeface="Arial"/>
            </a:endParaRPr>
          </a:p>
        </p:txBody>
      </p:sp>
      <p:sp>
        <p:nvSpPr>
          <p:cNvPr id="633" name="PlaceHolder 3"/>
          <p:cNvSpPr>
            <a:spLocks noGrp="1"/>
          </p:cNvSpPr>
          <p:nvPr>
            <p:ph type="sldNum" idx="102"/>
          </p:nvPr>
        </p:nvSpPr>
        <p:spPr>
          <a:xfrm>
            <a:off x="3884760" y="8685360"/>
            <a:ext cx="2971080" cy="45792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el-GR" sz="1200" strike="noStrike" u="none">
                <a:solidFill>
                  <a:schemeClr val="dk1"/>
                </a:solidFill>
                <a:uFillTx/>
                <a:latin typeface="+mn-lt"/>
                <a:ea typeface="+mn-ea"/>
              </a:defRPr>
            </a:lvl1pPr>
          </a:lstStyle>
          <a:p>
            <a:pPr indent="0" algn="r" defTabSz="457200">
              <a:lnSpc>
                <a:spcPct val="100000"/>
              </a:lnSpc>
              <a:buNone/>
              <a:tabLst>
                <a:tab algn="l" pos="0"/>
              </a:tabLst>
            </a:pPr>
            <a:fld id="{6F2F5F99-1C12-4AC9-AAD1-828C0B85D5B6}" type="slidenum">
              <a:rPr b="0" lang="el-GR" sz="1200" strike="noStrike" u="none">
                <a:solidFill>
                  <a:schemeClr val="dk1"/>
                </a:solidFill>
                <a:uFillTx/>
                <a:latin typeface="+mn-lt"/>
                <a:ea typeface="+mn-ea"/>
              </a:rPr>
              <a:t>&lt;αριθμός&gt;</a:t>
            </a:fld>
            <a:endParaRPr b="0" lang="el-GR" sz="1200" strike="noStrike" u="none">
              <a:solidFill>
                <a:srgbClr val="000000"/>
              </a:solidFill>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PlaceHolder 1"/>
          <p:cNvSpPr>
            <a:spLocks noGrp="1"/>
          </p:cNvSpPr>
          <p:nvPr>
            <p:ph type="sldImg"/>
          </p:nvPr>
        </p:nvSpPr>
        <p:spPr>
          <a:xfrm>
            <a:off x="685800" y="1143000"/>
            <a:ext cx="5485680" cy="3085560"/>
          </a:xfrm>
          <a:prstGeom prst="rect">
            <a:avLst/>
          </a:prstGeom>
          <a:ln w="0">
            <a:noFill/>
          </a:ln>
        </p:spPr>
      </p:sp>
      <p:sp>
        <p:nvSpPr>
          <p:cNvPr id="635"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216000">
              <a:buNone/>
            </a:pPr>
            <a:endParaRPr b="0" lang="el-GR" sz="1800" strike="noStrike" u="none">
              <a:solidFill>
                <a:srgbClr val="000000"/>
              </a:solidFill>
              <a:uFillTx/>
              <a:latin typeface="Arial"/>
            </a:endParaRPr>
          </a:p>
        </p:txBody>
      </p:sp>
      <p:sp>
        <p:nvSpPr>
          <p:cNvPr id="636" name="PlaceHolder 3"/>
          <p:cNvSpPr>
            <a:spLocks noGrp="1"/>
          </p:cNvSpPr>
          <p:nvPr>
            <p:ph type="sldNum" idx="103"/>
          </p:nvPr>
        </p:nvSpPr>
        <p:spPr>
          <a:xfrm>
            <a:off x="3884760" y="8685360"/>
            <a:ext cx="2971080" cy="45792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el-GR" sz="1200" strike="noStrike" u="none">
                <a:solidFill>
                  <a:schemeClr val="dk1"/>
                </a:solidFill>
                <a:uFillTx/>
                <a:latin typeface="+mn-lt"/>
                <a:ea typeface="+mn-ea"/>
              </a:defRPr>
            </a:lvl1pPr>
          </a:lstStyle>
          <a:p>
            <a:pPr indent="0" algn="r" defTabSz="457200">
              <a:lnSpc>
                <a:spcPct val="100000"/>
              </a:lnSpc>
              <a:buNone/>
              <a:tabLst>
                <a:tab algn="l" pos="0"/>
              </a:tabLst>
            </a:pPr>
            <a:fld id="{599012CD-8087-43F2-A873-4FF32D08C92F}" type="slidenum">
              <a:rPr b="0" lang="el-GR" sz="1200" strike="noStrike" u="none">
                <a:solidFill>
                  <a:schemeClr val="dk1"/>
                </a:solidFill>
                <a:uFillTx/>
                <a:latin typeface="+mn-lt"/>
                <a:ea typeface="+mn-ea"/>
              </a:rPr>
              <a:t>&lt;αριθμός&gt;</a:t>
            </a:fld>
            <a:endParaRPr b="0" lang="el-GR"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Διαφάνεια τίτλου">
    <p:spTree>
      <p:nvGrpSpPr>
        <p:cNvPr id="1" name=""/>
        <p:cNvGrpSpPr/>
        <p:nvPr/>
      </p:nvGrpSpPr>
      <p:grpSpPr>
        <a:xfrm>
          <a:off x="0" y="0"/>
          <a:ext cx="0" cy="0"/>
          <a:chOff x="0" y="0"/>
          <a:chExt cx="0" cy="0"/>
        </a:xfrm>
      </p:grpSpPr>
      <p:sp>
        <p:nvSpPr>
          <p:cNvPr id="33"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lgn="ctr">
              <a:buNone/>
            </a:pPr>
            <a:endParaRPr b="0" lang="el-GR" sz="4400" strike="noStrike" u="none">
              <a:solidFill>
                <a:srgbClr val="000000"/>
              </a:solidFill>
              <a:uFillTx/>
              <a:latin typeface="Arial"/>
            </a:endParaRPr>
          </a:p>
        </p:txBody>
      </p:sp>
      <p:sp>
        <p:nvSpPr>
          <p:cNvPr id="34" name="PlaceHolder 2"/>
          <p:cNvSpPr>
            <a:spLocks noGrp="1"/>
          </p:cNvSpPr>
          <p:nvPr>
            <p:ph type="subTitle"/>
          </p:nvPr>
        </p:nvSpPr>
        <p:spPr>
          <a:xfrm>
            <a:off x="2589120" y="2133720"/>
            <a:ext cx="8914680" cy="3776760"/>
          </a:xfrm>
          <a:prstGeom prst="rect">
            <a:avLst/>
          </a:prstGeom>
          <a:noFill/>
          <a:ln w="0">
            <a:noFill/>
          </a:ln>
        </p:spPr>
        <p:txBody>
          <a:bodyPr lIns="0" rIns="0" tIns="0" bIns="0" anchor="ctr">
            <a:noAutofit/>
          </a:bodyPr>
          <a:p>
            <a:pPr indent="0" algn="ctr">
              <a:buNone/>
            </a:pPr>
            <a:endParaRPr b="0" lang="el-GR" sz="3200" strike="noStrike" u="none">
              <a:solidFill>
                <a:srgbClr val="000000"/>
              </a:solidFill>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6346FE0-4020-4634-96D9-A0E245FB28E3}"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εφαλίδα ενότητας">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EB0B9D1E-08FC-4308-AD7E-1B1000E23F09}" type="slidenum">
              <a:t>&lt;#&gt;</a:t>
            </a:fld>
          </a:p>
        </p:txBody>
      </p:sp>
      <p:sp>
        <p:nvSpPr>
          <p:cNvPr id="4" name="PlaceHolder 3"/>
          <p:cNvSpPr>
            <a:spLocks noGrp="1"/>
          </p:cNvSpPr>
          <p:nvPr>
            <p:ph type="dt" idx="30"/>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Δύο περιεχόμενα">
    <p:spTree>
      <p:nvGrpSpPr>
        <p:cNvPr id="1" name=""/>
        <p:cNvGrpSpPr/>
        <p:nvPr/>
      </p:nvGrpSpPr>
      <p:grpSpPr>
        <a:xfrm>
          <a:off x="0" y="0"/>
          <a:ext cx="0" cy="0"/>
          <a:chOff x="0" y="0"/>
          <a:chExt cx="0" cy="0"/>
        </a:xfrm>
      </p:grpSpPr>
      <p:sp>
        <p:nvSpPr>
          <p:cNvPr id="356"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lgn="ctr">
              <a:buNone/>
            </a:pPr>
            <a:endParaRPr b="0" lang="el-GR" sz="4400" strike="noStrike" u="none">
              <a:solidFill>
                <a:srgbClr val="000000"/>
              </a:solidFill>
              <a:uFillTx/>
              <a:latin typeface="Arial"/>
            </a:endParaRPr>
          </a:p>
        </p:txBody>
      </p:sp>
      <p:sp>
        <p:nvSpPr>
          <p:cNvPr id="357" name="PlaceHolder 2"/>
          <p:cNvSpPr>
            <a:spLocks noGrp="1"/>
          </p:cNvSpPr>
          <p:nvPr>
            <p:ph/>
          </p:nvPr>
        </p:nvSpPr>
        <p:spPr>
          <a:xfrm>
            <a:off x="2589120" y="2133720"/>
            <a:ext cx="4350240" cy="3776760"/>
          </a:xfrm>
          <a:prstGeom prst="rect">
            <a:avLst/>
          </a:prstGeom>
          <a:noFill/>
          <a:ln w="0">
            <a:noFill/>
          </a:ln>
        </p:spPr>
        <p:txBody>
          <a:bodyPr lIns="0" rIns="0" tIns="0" bIns="0" anchor="t">
            <a:normAutofit/>
          </a:bodyPr>
          <a:p>
            <a:pPr indent="0">
              <a:spcBef>
                <a:spcPts val="1417"/>
              </a:spcBef>
              <a:buNone/>
            </a:pPr>
            <a:endParaRPr b="0" lang="el-GR" sz="3200" strike="noStrike" u="none">
              <a:solidFill>
                <a:srgbClr val="000000"/>
              </a:solidFill>
              <a:uFillTx/>
              <a:latin typeface="Arial"/>
            </a:endParaRPr>
          </a:p>
        </p:txBody>
      </p:sp>
      <p:sp>
        <p:nvSpPr>
          <p:cNvPr id="358" name="PlaceHolder 3"/>
          <p:cNvSpPr>
            <a:spLocks noGrp="1"/>
          </p:cNvSpPr>
          <p:nvPr>
            <p:ph/>
          </p:nvPr>
        </p:nvSpPr>
        <p:spPr>
          <a:xfrm>
            <a:off x="7157160" y="2133720"/>
            <a:ext cx="4350240" cy="3776760"/>
          </a:xfrm>
          <a:prstGeom prst="rect">
            <a:avLst/>
          </a:prstGeom>
          <a:noFill/>
          <a:ln w="0">
            <a:noFill/>
          </a:ln>
        </p:spPr>
        <p:txBody>
          <a:bodyPr lIns="0" rIns="0" tIns="0" bIns="0" anchor="t">
            <a:normAutofit/>
          </a:bodyPr>
          <a:p>
            <a:pPr indent="0">
              <a:spcBef>
                <a:spcPts val="1417"/>
              </a:spcBef>
              <a:buNone/>
            </a:pPr>
            <a:endParaRPr b="0" lang="el-GR" sz="3200" strike="noStrike" u="none">
              <a:solidFill>
                <a:srgbClr val="000000"/>
              </a:solidFill>
              <a:uFillTx/>
              <a:latin typeface="Arial"/>
            </a:endParaRPr>
          </a:p>
        </p:txBody>
      </p:sp>
      <p:sp>
        <p:nvSpPr>
          <p:cNvPr id="5" name="PlaceHolder 4"/>
          <p:cNvSpPr>
            <a:spLocks noGrp="1"/>
          </p:cNvSpPr>
          <p:nvPr>
            <p:ph type="ftr" idx="31"/>
          </p:nvPr>
        </p:nvSpPr>
        <p:spPr/>
        <p:txBody>
          <a:bodyPr/>
          <a:p>
            <a:r>
              <a:t>Footer</a:t>
            </a:r>
          </a:p>
        </p:txBody>
      </p:sp>
      <p:sp>
        <p:nvSpPr>
          <p:cNvPr id="6" name="PlaceHolder 5"/>
          <p:cNvSpPr>
            <a:spLocks noGrp="1"/>
          </p:cNvSpPr>
          <p:nvPr>
            <p:ph type="sldNum" idx="32"/>
          </p:nvPr>
        </p:nvSpPr>
        <p:spPr/>
        <p:txBody>
          <a:bodyPr/>
          <a:p>
            <a:fld id="{6531B3B1-28D4-45DA-8B1F-C541C12009A3}" type="slidenum">
              <a:t>&lt;#&gt;</a:t>
            </a:fld>
          </a:p>
        </p:txBody>
      </p:sp>
      <p:sp>
        <p:nvSpPr>
          <p:cNvPr id="7" name="PlaceHolder 6"/>
          <p:cNvSpPr>
            <a:spLocks noGrp="1"/>
          </p:cNvSpPr>
          <p:nvPr>
            <p:ph type="dt" idx="33"/>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Σύγκριση">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8E0A9EAA-195B-4615-8776-0259C5F91115}" type="slidenum">
              <a:t>&lt;#&gt;</a:t>
            </a:fld>
          </a:p>
        </p:txBody>
      </p:sp>
      <p:sp>
        <p:nvSpPr>
          <p:cNvPr id="4" name="PlaceHolder 3"/>
          <p:cNvSpPr>
            <a:spLocks noGrp="1"/>
          </p:cNvSpPr>
          <p:nvPr>
            <p:ph type="dt" idx="36"/>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Μόνο τίτλος">
    <p:spTree>
      <p:nvGrpSpPr>
        <p:cNvPr id="1" name=""/>
        <p:cNvGrpSpPr/>
        <p:nvPr/>
      </p:nvGrpSpPr>
      <p:grpSpPr>
        <a:xfrm>
          <a:off x="0" y="0"/>
          <a:ext cx="0" cy="0"/>
          <a:chOff x="0" y="0"/>
          <a:chExt cx="0" cy="0"/>
        </a:xfrm>
      </p:grpSpPr>
      <p:sp>
        <p:nvSpPr>
          <p:cNvPr id="422"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lgn="ctr">
              <a:buNone/>
            </a:pPr>
            <a:endParaRPr b="0" lang="el-GR" sz="4400" strike="noStrike" u="none">
              <a:solidFill>
                <a:srgbClr val="000000"/>
              </a:solidFill>
              <a:uFillTx/>
              <a:latin typeface="Arial"/>
            </a:endParaRPr>
          </a:p>
        </p:txBody>
      </p:sp>
      <p:sp>
        <p:nvSpPr>
          <p:cNvPr id="3" name="PlaceHolder 2"/>
          <p:cNvSpPr>
            <a:spLocks noGrp="1"/>
          </p:cNvSpPr>
          <p:nvPr>
            <p:ph type="ftr" idx="37"/>
          </p:nvPr>
        </p:nvSpPr>
        <p:spPr/>
        <p:txBody>
          <a:bodyPr/>
          <a:p>
            <a:r>
              <a:t>Footer</a:t>
            </a:r>
          </a:p>
        </p:txBody>
      </p:sp>
      <p:sp>
        <p:nvSpPr>
          <p:cNvPr id="4" name="PlaceHolder 3"/>
          <p:cNvSpPr>
            <a:spLocks noGrp="1"/>
          </p:cNvSpPr>
          <p:nvPr>
            <p:ph type="sldNum" idx="38"/>
          </p:nvPr>
        </p:nvSpPr>
        <p:spPr/>
        <p:txBody>
          <a:bodyPr/>
          <a:p>
            <a:fld id="{08985ACC-035F-4B88-BD99-30414FD60B59}" type="slidenum">
              <a:t>&lt;#&gt;</a:t>
            </a:fld>
          </a:p>
        </p:txBody>
      </p:sp>
      <p:sp>
        <p:nvSpPr>
          <p:cNvPr id="5" name="PlaceHolder 4"/>
          <p:cNvSpPr>
            <a:spLocks noGrp="1"/>
          </p:cNvSpPr>
          <p:nvPr>
            <p:ph type="dt" idx="39"/>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ενή">
    <p:spTree>
      <p:nvGrpSpPr>
        <p:cNvPr id="1" name=""/>
        <p:cNvGrpSpPr/>
        <p:nvPr/>
      </p:nvGrpSpPr>
      <p:grpSpPr>
        <a:xfrm>
          <a:off x="0" y="0"/>
          <a:ext cx="0" cy="0"/>
          <a:chOff x="0" y="0"/>
          <a:chExt cx="0" cy="0"/>
        </a:xfrm>
      </p:grpSpPr>
      <p:sp>
        <p:nvSpPr>
          <p:cNvPr id="2" name="PlaceHolder 1"/>
          <p:cNvSpPr>
            <a:spLocks noGrp="1"/>
          </p:cNvSpPr>
          <p:nvPr>
            <p:ph type="ftr" idx="40"/>
          </p:nvPr>
        </p:nvSpPr>
        <p:spPr/>
        <p:txBody>
          <a:bodyPr/>
          <a:p>
            <a:r>
              <a:t>Footer</a:t>
            </a:r>
          </a:p>
        </p:txBody>
      </p:sp>
      <p:sp>
        <p:nvSpPr>
          <p:cNvPr id="3" name="PlaceHolder 2"/>
          <p:cNvSpPr>
            <a:spLocks noGrp="1"/>
          </p:cNvSpPr>
          <p:nvPr>
            <p:ph type="sldNum" idx="41"/>
          </p:nvPr>
        </p:nvSpPr>
        <p:spPr/>
        <p:txBody>
          <a:bodyPr/>
          <a:p>
            <a:fld id="{0B98F1FF-65CD-49CA-80F8-BF28F3D11944}" type="slidenum">
              <a:t>&lt;#&gt;</a:t>
            </a:fld>
          </a:p>
        </p:txBody>
      </p:sp>
      <p:sp>
        <p:nvSpPr>
          <p:cNvPr id="4" name="PlaceHolder 3"/>
          <p:cNvSpPr>
            <a:spLocks noGrp="1"/>
          </p:cNvSpPr>
          <p:nvPr>
            <p:ph type="dt" idx="42"/>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Περιεχόμενο με λεζάντα">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p>
            <a:r>
              <a:t>Footer</a:t>
            </a:r>
          </a:p>
        </p:txBody>
      </p:sp>
      <p:sp>
        <p:nvSpPr>
          <p:cNvPr id="3" name="PlaceHolder 2"/>
          <p:cNvSpPr>
            <a:spLocks noGrp="1"/>
          </p:cNvSpPr>
          <p:nvPr>
            <p:ph type="sldNum" idx="44"/>
          </p:nvPr>
        </p:nvSpPr>
        <p:spPr/>
        <p:txBody>
          <a:bodyPr/>
          <a:p>
            <a:fld id="{CAF40521-1DE7-4B34-A141-EE8616DC755D}" type="slidenum">
              <a:t>&lt;#&gt;</a:t>
            </a:fld>
          </a:p>
        </p:txBody>
      </p:sp>
      <p:sp>
        <p:nvSpPr>
          <p:cNvPr id="4" name="PlaceHolder 3"/>
          <p:cNvSpPr>
            <a:spLocks noGrp="1"/>
          </p:cNvSpPr>
          <p:nvPr>
            <p:ph type="dt" idx="45"/>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Εικόνα με λεζάντα">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AFDD1522-BEC9-487E-A584-F4C9FAC5802B}" type="slidenum">
              <a:t>&lt;#&gt;</a:t>
            </a:fld>
          </a:p>
        </p:txBody>
      </p:sp>
      <p:sp>
        <p:nvSpPr>
          <p:cNvPr id="4" name="PlaceHolder 3"/>
          <p:cNvSpPr>
            <a:spLocks noGrp="1"/>
          </p:cNvSpPr>
          <p:nvPr>
            <p:ph type="dt" idx="48"/>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Τίτλος και λεζάντα">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BCB805E-C927-476C-8B86-7644A99004D5}" type="slidenum">
              <a:t>&lt;#&gt;</a:t>
            </a:fld>
          </a:p>
        </p:txBody>
      </p:sp>
      <p:sp>
        <p:nvSpPr>
          <p:cNvPr id="4" name="PlaceHolder 3"/>
          <p:cNvSpPr>
            <a:spLocks noGrp="1"/>
          </p:cNvSpPr>
          <p:nvPr>
            <p:ph type="dt" idx="6"/>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Εισαγωγικά με λεζάντα">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EFB0A529-DF0E-41E9-970F-FDF60BAE3B73}" type="slidenum">
              <a:t>&lt;#&gt;</a:t>
            </a:fld>
          </a:p>
        </p:txBody>
      </p:sp>
      <p:sp>
        <p:nvSpPr>
          <p:cNvPr id="4" name="PlaceHolder 3"/>
          <p:cNvSpPr>
            <a:spLocks noGrp="1"/>
          </p:cNvSpPr>
          <p:nvPr>
            <p:ph type="dt" idx="9"/>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άρτα ονόματος">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DD4C9771-9ADD-4902-A207-BBBF481E8B38}" type="slidenum">
              <a:t>&lt;#&gt;</a:t>
            </a:fld>
          </a:p>
        </p:txBody>
      </p:sp>
      <p:sp>
        <p:nvSpPr>
          <p:cNvPr id="4" name="PlaceHolder 3"/>
          <p:cNvSpPr>
            <a:spLocks noGrp="1"/>
          </p:cNvSpPr>
          <p:nvPr>
            <p:ph type="dt" idx="12"/>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Κάρτα ονόματος με φράση">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E40632AD-C97F-40C0-A1CA-8E2957667F1F}" type="slidenum">
              <a:t>&lt;#&gt;</a:t>
            </a:fld>
          </a:p>
        </p:txBody>
      </p:sp>
      <p:sp>
        <p:nvSpPr>
          <p:cNvPr id="4" name="PlaceHolder 3"/>
          <p:cNvSpPr>
            <a:spLocks noGrp="1"/>
          </p:cNvSpPr>
          <p:nvPr>
            <p:ph type="dt" idx="15"/>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rue ή Fals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C2D4A785-1A7D-42E9-8656-C8715C6813D2}" type="slidenum">
              <a:t>&lt;#&gt;</a:t>
            </a:fld>
          </a:p>
        </p:txBody>
      </p:sp>
      <p:sp>
        <p:nvSpPr>
          <p:cNvPr id="4" name="PlaceHolder 3"/>
          <p:cNvSpPr>
            <a:spLocks noGrp="1"/>
          </p:cNvSpPr>
          <p:nvPr>
            <p:ph type="dt" idx="18"/>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Τίτλος και Κατακόρυφο κείμενο">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C5F4CB91-B462-4547-845A-5995D9434BDD}" type="slidenum">
              <a:t>&lt;#&gt;</a:t>
            </a:fld>
          </a:p>
        </p:txBody>
      </p:sp>
      <p:sp>
        <p:nvSpPr>
          <p:cNvPr id="4" name="PlaceHolder 3"/>
          <p:cNvSpPr>
            <a:spLocks noGrp="1"/>
          </p:cNvSpPr>
          <p:nvPr>
            <p:ph type="dt" idx="21"/>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Κατακόρυφος τίτλος και Κείμενο">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4686C04C-041C-4E12-920B-159809601D6F}" type="slidenum">
              <a:t>&lt;#&gt;</a:t>
            </a:fld>
          </a:p>
        </p:txBody>
      </p:sp>
      <p:sp>
        <p:nvSpPr>
          <p:cNvPr id="4" name="PlaceHolder 3"/>
          <p:cNvSpPr>
            <a:spLocks noGrp="1"/>
          </p:cNvSpPr>
          <p:nvPr>
            <p:ph type="dt" idx="24"/>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Τίτλος και περιεχόμενο">
    <p:spTree>
      <p:nvGrpSpPr>
        <p:cNvPr id="1" name=""/>
        <p:cNvGrpSpPr/>
        <p:nvPr/>
      </p:nvGrpSpPr>
      <p:grpSpPr>
        <a:xfrm>
          <a:off x="0" y="0"/>
          <a:ext cx="0" cy="0"/>
          <a:chOff x="0" y="0"/>
          <a:chExt cx="0" cy="0"/>
        </a:xfrm>
      </p:grpSpPr>
      <p:sp>
        <p:nvSpPr>
          <p:cNvPr id="289"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lgn="ctr">
              <a:buNone/>
            </a:pPr>
            <a:endParaRPr b="0" lang="el-GR" sz="4400" strike="noStrike" u="none">
              <a:solidFill>
                <a:srgbClr val="000000"/>
              </a:solidFill>
              <a:uFillTx/>
              <a:latin typeface="Arial"/>
            </a:endParaRPr>
          </a:p>
        </p:txBody>
      </p:sp>
      <p:sp>
        <p:nvSpPr>
          <p:cNvPr id="290" name="PlaceHolder 2"/>
          <p:cNvSpPr>
            <a:spLocks noGrp="1"/>
          </p:cNvSpPr>
          <p:nvPr>
            <p:ph/>
          </p:nvPr>
        </p:nvSpPr>
        <p:spPr>
          <a:xfrm>
            <a:off x="2589120" y="2133720"/>
            <a:ext cx="8914680" cy="3776760"/>
          </a:xfrm>
          <a:prstGeom prst="rect">
            <a:avLst/>
          </a:prstGeom>
          <a:noFill/>
          <a:ln w="0">
            <a:noFill/>
          </a:ln>
        </p:spPr>
        <p:txBody>
          <a:bodyPr lIns="0" rIns="0" tIns="0" bIns="0" anchor="t">
            <a:normAutofit/>
          </a:bodyPr>
          <a:p>
            <a:pPr indent="0">
              <a:spcBef>
                <a:spcPts val="1417"/>
              </a:spcBef>
              <a:buNone/>
            </a:pPr>
            <a:endParaRPr b="0" lang="el-GR" sz="3200" strike="noStrike" u="none">
              <a:solidFill>
                <a:srgbClr val="000000"/>
              </a:solidFill>
              <a:uFillTx/>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83AFFD90-0D3B-4A50-9226-705219AFB8B2}" type="slidenum">
              <a:t>&lt;#&gt;</a:t>
            </a:fld>
          </a:p>
        </p:txBody>
      </p:sp>
      <p:sp>
        <p:nvSpPr>
          <p:cNvPr id="6" name="PlaceHolder 5"/>
          <p:cNvSpPr>
            <a:spLocks noGrp="1"/>
          </p:cNvSpPr>
          <p:nvPr>
            <p:ph type="dt" idx="27"/>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0" name="Group 22"/>
          <p:cNvGrpSpPr/>
          <p:nvPr/>
        </p:nvGrpSpPr>
        <p:grpSpPr>
          <a:xfrm>
            <a:off x="0" y="228600"/>
            <a:ext cx="2850840" cy="6638040"/>
            <a:chOff x="0" y="228600"/>
            <a:chExt cx="2850840" cy="6638040"/>
          </a:xfrm>
        </p:grpSpPr>
        <p:sp>
          <p:nvSpPr>
            <p:cNvPr id="1"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6"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9"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13" name="Group 9"/>
          <p:cNvGrpSpPr/>
          <p:nvPr/>
        </p:nvGrpSpPr>
        <p:grpSpPr>
          <a:xfrm>
            <a:off x="27360" y="-720"/>
            <a:ext cx="2355840" cy="6853320"/>
            <a:chOff x="27360" y="-720"/>
            <a:chExt cx="2355840" cy="6853320"/>
          </a:xfrm>
        </p:grpSpPr>
        <p:sp>
          <p:nvSpPr>
            <p:cNvPr id="14"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6"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9"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2"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5"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26"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 name="Freeform 6"/>
          <p:cNvSpPr/>
          <p:nvPr/>
        </p:nvSpPr>
        <p:spPr>
          <a:xfrm>
            <a:off x="0" y="4323960"/>
            <a:ext cx="1743840" cy="777960"/>
          </a:xfrm>
          <a:custGeom>
            <a:avLst/>
            <a:gdLst>
              <a:gd name="textAreaLeft" fmla="*/ 0 w 1743840"/>
              <a:gd name="textAreaRight" fmla="*/ 1744560 w 1743840"/>
              <a:gd name="textAreaTop" fmla="*/ 0 h 777960"/>
              <a:gd name="textAreaBottom" fmla="*/ 778680 h 777960"/>
            </a:gdLst>
            <a:ahLst/>
            <a:rect l="textAreaLeft" t="textAreaTop" r="textAreaRight" b="textAreaBottom"/>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8"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buNone/>
            </a:pPr>
            <a:r>
              <a:rPr b="0" lang="el-GR" sz="1800" strike="noStrike" u="none">
                <a:solidFill>
                  <a:srgbClr val="000000"/>
                </a:solidFill>
                <a:uFillTx/>
                <a:latin typeface="Arial"/>
              </a:rPr>
              <a:t>Πατήστε για επεξεργασία της μορφής κειμένου του τίτλου</a:t>
            </a:r>
            <a:endParaRPr b="0" lang="el-GR" sz="1800" strike="noStrike" u="none">
              <a:solidFill>
                <a:srgbClr val="000000"/>
              </a:solidFill>
              <a:uFillTx/>
              <a:latin typeface="Arial"/>
            </a:endParaRPr>
          </a:p>
        </p:txBody>
      </p:sp>
      <p:sp>
        <p:nvSpPr>
          <p:cNvPr id="29" name="PlaceHolder 2"/>
          <p:cNvSpPr>
            <a:spLocks noGrp="1"/>
          </p:cNvSpPr>
          <p:nvPr>
            <p:ph type="ftr" idx="1"/>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30" name="PlaceHolder 3"/>
          <p:cNvSpPr>
            <a:spLocks noGrp="1"/>
          </p:cNvSpPr>
          <p:nvPr>
            <p:ph type="sldNum" idx="2"/>
          </p:nvPr>
        </p:nvSpPr>
        <p:spPr>
          <a:xfrm>
            <a:off x="531720" y="452952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A2DE805E-53F4-4D9C-A09F-E29E46835DC7}"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31" name="PlaceHolder 4"/>
          <p:cNvSpPr>
            <a:spLocks noGrp="1"/>
          </p:cNvSpPr>
          <p:nvPr>
            <p:ph type="dt" idx="3"/>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
        <p:nvSpPr>
          <p:cNvPr id="3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trike="noStrike" u="none">
                <a:solidFill>
                  <a:srgbClr val="000000"/>
                </a:solidFill>
                <a:uFillTx/>
                <a:latin typeface="Arial"/>
              </a:rPr>
              <a:t>Πατήστε για επεξεργασία της μορφής κειμένου διάρθρωσης</a:t>
            </a:r>
            <a:endParaRPr b="0" lang="el-GR"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l-GR" sz="2800" strike="noStrike" u="none">
                <a:solidFill>
                  <a:srgbClr val="000000"/>
                </a:solidFill>
                <a:uFillTx/>
                <a:latin typeface="Arial"/>
              </a:rPr>
              <a:t>Δεύτερο επίπεδο διάρθρωσης</a:t>
            </a:r>
            <a:endParaRPr b="0" lang="el-GR"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l-GR" sz="2400" strike="noStrike" u="none">
                <a:solidFill>
                  <a:srgbClr val="000000"/>
                </a:solidFill>
                <a:uFillTx/>
                <a:latin typeface="Arial"/>
              </a:rPr>
              <a:t>Τρίτο επίπεδο διάρθρωσης</a:t>
            </a:r>
            <a:endParaRPr b="0" lang="el-GR"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l-GR" sz="2000" strike="noStrike" u="none">
                <a:solidFill>
                  <a:srgbClr val="000000"/>
                </a:solidFill>
                <a:uFillTx/>
                <a:latin typeface="Arial"/>
              </a:rPr>
              <a:t>Τέταρτο επίπεδο διάρθρωσης</a:t>
            </a:r>
            <a:endParaRPr b="0" lang="el-GR"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l-GR" sz="2000" strike="noStrike" u="none">
                <a:solidFill>
                  <a:srgbClr val="000000"/>
                </a:solidFill>
                <a:uFillTx/>
                <a:latin typeface="Arial"/>
              </a:rPr>
              <a:t>Πέμπτο επίπεδο διάρθρωσης</a:t>
            </a:r>
            <a:endParaRPr b="0" lang="el-GR"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l-GR" sz="2000" strike="noStrike" u="none">
                <a:solidFill>
                  <a:srgbClr val="000000"/>
                </a:solidFill>
                <a:uFillTx/>
                <a:latin typeface="Arial"/>
              </a:rPr>
              <a:t>Έκτο επίπεδο διάρθρωσης</a:t>
            </a:r>
            <a:endParaRPr b="0" lang="el-GR"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l-GR" sz="2000" strike="noStrike" u="none">
                <a:solidFill>
                  <a:srgbClr val="000000"/>
                </a:solidFill>
                <a:uFillTx/>
                <a:latin typeface="Arial"/>
              </a:rPr>
              <a:t>Έβδομο επίπεδο διάρθρωσης</a:t>
            </a:r>
            <a:endParaRPr b="0" lang="el-GR"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291" name="Group 22"/>
          <p:cNvGrpSpPr/>
          <p:nvPr/>
        </p:nvGrpSpPr>
        <p:grpSpPr>
          <a:xfrm>
            <a:off x="0" y="228600"/>
            <a:ext cx="2850840" cy="6638040"/>
            <a:chOff x="0" y="228600"/>
            <a:chExt cx="2850840" cy="6638040"/>
          </a:xfrm>
        </p:grpSpPr>
        <p:sp>
          <p:nvSpPr>
            <p:cNvPr id="292"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93"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94"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95"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96"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97"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98"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99"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0"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1"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2"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3"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304" name="Group 9"/>
          <p:cNvGrpSpPr/>
          <p:nvPr/>
        </p:nvGrpSpPr>
        <p:grpSpPr>
          <a:xfrm>
            <a:off x="27360" y="-720"/>
            <a:ext cx="2355840" cy="6853320"/>
            <a:chOff x="27360" y="-720"/>
            <a:chExt cx="2355840" cy="6853320"/>
          </a:xfrm>
        </p:grpSpPr>
        <p:sp>
          <p:nvSpPr>
            <p:cNvPr id="305"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6"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7"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8"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09"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0"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1"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2"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3"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4"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5"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6"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317"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8" name="Freeform 11"/>
          <p:cNvSpPr/>
          <p:nvPr/>
        </p:nvSpPr>
        <p:spPr>
          <a:xfrm flipV="1">
            <a:off x="-3600" y="317736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19" name="PlaceHolder 1"/>
          <p:cNvSpPr>
            <a:spLocks noGrp="1"/>
          </p:cNvSpPr>
          <p:nvPr>
            <p:ph type="ftr" idx="28"/>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320" name="PlaceHolder 2"/>
          <p:cNvSpPr>
            <a:spLocks noGrp="1"/>
          </p:cNvSpPr>
          <p:nvPr>
            <p:ph type="sldNum" idx="29"/>
          </p:nvPr>
        </p:nvSpPr>
        <p:spPr>
          <a:xfrm>
            <a:off x="531720" y="324396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F8672C67-BA0A-4DA0-87F8-D05F208A417C}"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321" name="PlaceHolder 3"/>
          <p:cNvSpPr>
            <a:spLocks noGrp="1"/>
          </p:cNvSpPr>
          <p:nvPr>
            <p:ph type="dt" idx="30"/>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322" name="Group 22"/>
          <p:cNvGrpSpPr/>
          <p:nvPr/>
        </p:nvGrpSpPr>
        <p:grpSpPr>
          <a:xfrm>
            <a:off x="0" y="228600"/>
            <a:ext cx="2850840" cy="6638040"/>
            <a:chOff x="0" y="228600"/>
            <a:chExt cx="2850840" cy="6638040"/>
          </a:xfrm>
        </p:grpSpPr>
        <p:sp>
          <p:nvSpPr>
            <p:cNvPr id="323"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24"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25"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26"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27"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28"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29"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0"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1"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2"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3"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4"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335" name="Group 9"/>
          <p:cNvGrpSpPr/>
          <p:nvPr/>
        </p:nvGrpSpPr>
        <p:grpSpPr>
          <a:xfrm>
            <a:off x="27360" y="-720"/>
            <a:ext cx="2355840" cy="6853320"/>
            <a:chOff x="27360" y="-720"/>
            <a:chExt cx="2355840" cy="6853320"/>
          </a:xfrm>
        </p:grpSpPr>
        <p:sp>
          <p:nvSpPr>
            <p:cNvPr id="336"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7"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8"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39"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0"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1"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2"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3"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4"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5"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6"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7"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348"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49"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50"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buNone/>
            </a:pPr>
            <a:r>
              <a:rPr b="0" lang="el-GR" sz="1800" strike="noStrike" u="none">
                <a:solidFill>
                  <a:srgbClr val="000000"/>
                </a:solidFill>
                <a:uFillTx/>
                <a:latin typeface="Arial"/>
              </a:rPr>
              <a:t>Πατήστε για επεξεργασία της μορφής κειμένου του τίτλου</a:t>
            </a:r>
            <a:endParaRPr b="0" lang="el-GR" sz="1800" strike="noStrike" u="none">
              <a:solidFill>
                <a:srgbClr val="000000"/>
              </a:solidFill>
              <a:uFillTx/>
              <a:latin typeface="Arial"/>
            </a:endParaRPr>
          </a:p>
        </p:txBody>
      </p:sp>
      <p:sp>
        <p:nvSpPr>
          <p:cNvPr id="351" name="PlaceHolder 2"/>
          <p:cNvSpPr>
            <a:spLocks noGrp="1"/>
          </p:cNvSpPr>
          <p:nvPr>
            <p:ph type="body"/>
          </p:nvPr>
        </p:nvSpPr>
        <p:spPr>
          <a:xfrm>
            <a:off x="2589120" y="2133720"/>
            <a:ext cx="4349880" cy="3776760"/>
          </a:xfrm>
          <a:prstGeom prst="rect">
            <a:avLst/>
          </a:prstGeom>
          <a:noFill/>
          <a:ln w="0">
            <a:noFill/>
          </a:ln>
        </p:spPr>
        <p:txBody>
          <a:bodyPr lIns="0" rIns="0" tIns="0" bIns="0" anchor="t">
            <a:normAutofit lnSpcReduction="9999"/>
          </a:bodyPr>
          <a:p>
            <a:pPr marL="432000" indent="-324000">
              <a:spcBef>
                <a:spcPts val="1417"/>
              </a:spcBef>
              <a:buClr>
                <a:srgbClr val="000000"/>
              </a:buClr>
              <a:buSzPct val="45000"/>
              <a:buFont typeface="Wingdings" charset="2"/>
              <a:buChar char=""/>
            </a:pPr>
            <a:r>
              <a:rPr b="0" lang="el-GR" sz="1800" strike="noStrike" u="none">
                <a:solidFill>
                  <a:srgbClr val="000000"/>
                </a:solidFill>
                <a:uFillTx/>
                <a:latin typeface="Arial"/>
              </a:rPr>
              <a:t>Πατήστε για επεξεργασία της μορφής κειμένου διάρθρωσης</a:t>
            </a:r>
            <a:endParaRPr b="0" lang="el-G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l-GR" sz="1800" strike="noStrike" u="none">
                <a:solidFill>
                  <a:srgbClr val="000000"/>
                </a:solidFill>
                <a:uFillTx/>
                <a:latin typeface="Arial"/>
              </a:rPr>
              <a:t>Δεύτερο επίπεδο διάρθρωσης</a:t>
            </a:r>
            <a:endParaRPr b="0" lang="el-G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l-GR" sz="1800" strike="noStrike" u="none">
                <a:solidFill>
                  <a:srgbClr val="000000"/>
                </a:solidFill>
                <a:uFillTx/>
                <a:latin typeface="Arial"/>
              </a:rPr>
              <a:t>Τρίτο επίπεδο διάρθρωσης</a:t>
            </a:r>
            <a:endParaRPr b="0" lang="el-G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l-GR" sz="1800" strike="noStrike" u="none">
                <a:solidFill>
                  <a:srgbClr val="000000"/>
                </a:solidFill>
                <a:uFillTx/>
                <a:latin typeface="Arial"/>
              </a:rPr>
              <a:t>Τέταρτο επίπεδο διάρθρωσης</a:t>
            </a:r>
            <a:endParaRPr b="0" lang="el-G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l-GR" sz="1800" strike="noStrike" u="none">
                <a:solidFill>
                  <a:srgbClr val="000000"/>
                </a:solidFill>
                <a:uFillTx/>
                <a:latin typeface="Arial"/>
              </a:rPr>
              <a:t>Πέμπτο επίπεδο διάρθρωσης</a:t>
            </a:r>
            <a:endParaRPr b="0" lang="el-G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l-GR" sz="1800" strike="noStrike" u="none">
                <a:solidFill>
                  <a:srgbClr val="000000"/>
                </a:solidFill>
                <a:uFillTx/>
                <a:latin typeface="Arial"/>
              </a:rPr>
              <a:t>Έκτο επίπεδο διάρθρωσης</a:t>
            </a:r>
            <a:endParaRPr b="0" lang="el-G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l-GR" sz="1800" strike="noStrike" u="none">
                <a:solidFill>
                  <a:srgbClr val="000000"/>
                </a:solidFill>
                <a:uFillTx/>
                <a:latin typeface="Arial"/>
              </a:rPr>
              <a:t>Έβδομο επίπεδο διάρθρωσης</a:t>
            </a:r>
            <a:endParaRPr b="0" lang="el-GR" sz="1800" strike="noStrike" u="none">
              <a:solidFill>
                <a:srgbClr val="000000"/>
              </a:solidFill>
              <a:uFillTx/>
              <a:latin typeface="Arial"/>
            </a:endParaRPr>
          </a:p>
        </p:txBody>
      </p:sp>
      <p:sp>
        <p:nvSpPr>
          <p:cNvPr id="352" name="PlaceHolder 3"/>
          <p:cNvSpPr>
            <a:spLocks noGrp="1"/>
          </p:cNvSpPr>
          <p:nvPr>
            <p:ph type="body"/>
          </p:nvPr>
        </p:nvSpPr>
        <p:spPr>
          <a:xfrm>
            <a:off x="7157160" y="2133720"/>
            <a:ext cx="4349880" cy="3776760"/>
          </a:xfrm>
          <a:prstGeom prst="rect">
            <a:avLst/>
          </a:prstGeom>
          <a:noFill/>
          <a:ln w="0">
            <a:noFill/>
          </a:ln>
        </p:spPr>
        <p:txBody>
          <a:bodyPr lIns="0" rIns="0" tIns="0" bIns="0" anchor="t">
            <a:normAutofit lnSpcReduction="9999"/>
          </a:bodyPr>
          <a:p>
            <a:pPr marL="432000" indent="-324000">
              <a:spcBef>
                <a:spcPts val="1417"/>
              </a:spcBef>
              <a:buClr>
                <a:srgbClr val="000000"/>
              </a:buClr>
              <a:buSzPct val="45000"/>
              <a:buFont typeface="Wingdings" charset="2"/>
              <a:buChar char=""/>
            </a:pPr>
            <a:r>
              <a:rPr b="0" lang="el-GR" sz="1800" strike="noStrike" u="none">
                <a:solidFill>
                  <a:srgbClr val="000000"/>
                </a:solidFill>
                <a:uFillTx/>
                <a:latin typeface="Arial"/>
              </a:rPr>
              <a:t>Πατήστε για επεξεργασία της μορφής κειμένου διάρθρωσης</a:t>
            </a:r>
            <a:endParaRPr b="0" lang="el-G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l-GR" sz="1800" strike="noStrike" u="none">
                <a:solidFill>
                  <a:srgbClr val="000000"/>
                </a:solidFill>
                <a:uFillTx/>
                <a:latin typeface="Arial"/>
              </a:rPr>
              <a:t>Δεύτερο επίπεδο διάρθρωσης</a:t>
            </a:r>
            <a:endParaRPr b="0" lang="el-G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l-GR" sz="1800" strike="noStrike" u="none">
                <a:solidFill>
                  <a:srgbClr val="000000"/>
                </a:solidFill>
                <a:uFillTx/>
                <a:latin typeface="Arial"/>
              </a:rPr>
              <a:t>Τρίτο επίπεδο διάρθρωσης</a:t>
            </a:r>
            <a:endParaRPr b="0" lang="el-G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l-GR" sz="1800" strike="noStrike" u="none">
                <a:solidFill>
                  <a:srgbClr val="000000"/>
                </a:solidFill>
                <a:uFillTx/>
                <a:latin typeface="Arial"/>
              </a:rPr>
              <a:t>Τέταρτο επίπεδο διάρθρωσης</a:t>
            </a:r>
            <a:endParaRPr b="0" lang="el-G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l-GR" sz="1800" strike="noStrike" u="none">
                <a:solidFill>
                  <a:srgbClr val="000000"/>
                </a:solidFill>
                <a:uFillTx/>
                <a:latin typeface="Arial"/>
              </a:rPr>
              <a:t>Πέμπτο επίπεδο διάρθρωσης</a:t>
            </a:r>
            <a:endParaRPr b="0" lang="el-G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l-GR" sz="1800" strike="noStrike" u="none">
                <a:solidFill>
                  <a:srgbClr val="000000"/>
                </a:solidFill>
                <a:uFillTx/>
                <a:latin typeface="Arial"/>
              </a:rPr>
              <a:t>Έκτο επίπεδο διάρθρωσης</a:t>
            </a:r>
            <a:endParaRPr b="0" lang="el-G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l-GR" sz="1800" strike="noStrike" u="none">
                <a:solidFill>
                  <a:srgbClr val="000000"/>
                </a:solidFill>
                <a:uFillTx/>
                <a:latin typeface="Arial"/>
              </a:rPr>
              <a:t>Έβδομο επίπεδο διάρθρωσης</a:t>
            </a:r>
            <a:endParaRPr b="0" lang="el-GR" sz="1800" strike="noStrike" u="none">
              <a:solidFill>
                <a:srgbClr val="000000"/>
              </a:solidFill>
              <a:uFillTx/>
              <a:latin typeface="Arial"/>
            </a:endParaRPr>
          </a:p>
        </p:txBody>
      </p:sp>
      <p:sp>
        <p:nvSpPr>
          <p:cNvPr id="353" name="PlaceHolder 4"/>
          <p:cNvSpPr>
            <a:spLocks noGrp="1"/>
          </p:cNvSpPr>
          <p:nvPr>
            <p:ph type="ftr" idx="31"/>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354" name="PlaceHolder 5"/>
          <p:cNvSpPr>
            <a:spLocks noGrp="1"/>
          </p:cNvSpPr>
          <p:nvPr>
            <p:ph type="sldNum" idx="32"/>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7A35B296-00D0-4061-B99B-B9D123882B51}"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355" name="PlaceHolder 6"/>
          <p:cNvSpPr>
            <a:spLocks noGrp="1"/>
          </p:cNvSpPr>
          <p:nvPr>
            <p:ph type="dt" idx="33"/>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359" name="Group 22"/>
          <p:cNvGrpSpPr/>
          <p:nvPr/>
        </p:nvGrpSpPr>
        <p:grpSpPr>
          <a:xfrm>
            <a:off x="0" y="228600"/>
            <a:ext cx="2850840" cy="6638040"/>
            <a:chOff x="0" y="228600"/>
            <a:chExt cx="2850840" cy="6638040"/>
          </a:xfrm>
        </p:grpSpPr>
        <p:sp>
          <p:nvSpPr>
            <p:cNvPr id="360"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1"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2"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3"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4"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5"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6"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7"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8"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69"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0"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1"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372" name="Group 9"/>
          <p:cNvGrpSpPr/>
          <p:nvPr/>
        </p:nvGrpSpPr>
        <p:grpSpPr>
          <a:xfrm>
            <a:off x="27360" y="-720"/>
            <a:ext cx="2355840" cy="6853320"/>
            <a:chOff x="27360" y="-720"/>
            <a:chExt cx="2355840" cy="6853320"/>
          </a:xfrm>
        </p:grpSpPr>
        <p:sp>
          <p:nvSpPr>
            <p:cNvPr id="373"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4"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5"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6"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7"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8"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9"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0"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1"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2"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3"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4"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385"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6"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7" name="PlaceHolder 1"/>
          <p:cNvSpPr>
            <a:spLocks noGrp="1"/>
          </p:cNvSpPr>
          <p:nvPr>
            <p:ph type="ftr" idx="34"/>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388" name="PlaceHolder 2"/>
          <p:cNvSpPr>
            <a:spLocks noGrp="1"/>
          </p:cNvSpPr>
          <p:nvPr>
            <p:ph type="sldNum" idx="35"/>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8D789280-C69B-45BB-BD7E-79F5198AAAC7}"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389" name="PlaceHolder 3"/>
          <p:cNvSpPr>
            <a:spLocks noGrp="1"/>
          </p:cNvSpPr>
          <p:nvPr>
            <p:ph type="dt" idx="36"/>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390" name="Group 22"/>
          <p:cNvGrpSpPr/>
          <p:nvPr/>
        </p:nvGrpSpPr>
        <p:grpSpPr>
          <a:xfrm>
            <a:off x="0" y="228600"/>
            <a:ext cx="2850840" cy="6638040"/>
            <a:chOff x="0" y="228600"/>
            <a:chExt cx="2850840" cy="6638040"/>
          </a:xfrm>
        </p:grpSpPr>
        <p:sp>
          <p:nvSpPr>
            <p:cNvPr id="391"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2"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3"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4"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5"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6"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7"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8"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9"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0"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1"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2"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403" name="Group 9"/>
          <p:cNvGrpSpPr/>
          <p:nvPr/>
        </p:nvGrpSpPr>
        <p:grpSpPr>
          <a:xfrm>
            <a:off x="27360" y="-720"/>
            <a:ext cx="2355840" cy="6853320"/>
            <a:chOff x="27360" y="-720"/>
            <a:chExt cx="2355840" cy="6853320"/>
          </a:xfrm>
        </p:grpSpPr>
        <p:sp>
          <p:nvSpPr>
            <p:cNvPr id="404"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5"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6"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7"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8"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9"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0"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1"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2"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3"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4"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5"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416"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7"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8"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buNone/>
            </a:pPr>
            <a:r>
              <a:rPr b="0" lang="el-GR" sz="1800" strike="noStrike" u="none">
                <a:solidFill>
                  <a:srgbClr val="000000"/>
                </a:solidFill>
                <a:uFillTx/>
                <a:latin typeface="Arial"/>
              </a:rPr>
              <a:t>Πατήστε για επεξεργασία της μορφής κειμένου του τίτλου</a:t>
            </a:r>
            <a:endParaRPr b="0" lang="el-GR" sz="1800" strike="noStrike" u="none">
              <a:solidFill>
                <a:srgbClr val="000000"/>
              </a:solidFill>
              <a:uFillTx/>
              <a:latin typeface="Arial"/>
            </a:endParaRPr>
          </a:p>
        </p:txBody>
      </p:sp>
      <p:sp>
        <p:nvSpPr>
          <p:cNvPr id="419" name="PlaceHolder 2"/>
          <p:cNvSpPr>
            <a:spLocks noGrp="1"/>
          </p:cNvSpPr>
          <p:nvPr>
            <p:ph type="ftr" idx="37"/>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420" name="PlaceHolder 3"/>
          <p:cNvSpPr>
            <a:spLocks noGrp="1"/>
          </p:cNvSpPr>
          <p:nvPr>
            <p:ph type="sldNum" idx="38"/>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8A4F8AB5-3274-4F58-B4FD-BD1A4DB494F6}"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421" name="PlaceHolder 4"/>
          <p:cNvSpPr>
            <a:spLocks noGrp="1"/>
          </p:cNvSpPr>
          <p:nvPr>
            <p:ph type="dt" idx="39"/>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423" name="Group 22"/>
          <p:cNvGrpSpPr/>
          <p:nvPr/>
        </p:nvGrpSpPr>
        <p:grpSpPr>
          <a:xfrm>
            <a:off x="0" y="228600"/>
            <a:ext cx="2850840" cy="6638040"/>
            <a:chOff x="0" y="228600"/>
            <a:chExt cx="2850840" cy="6638040"/>
          </a:xfrm>
        </p:grpSpPr>
        <p:sp>
          <p:nvSpPr>
            <p:cNvPr id="424"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25"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26"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27"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28"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29"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0"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1"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2"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3"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4"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5"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436" name="Group 9"/>
          <p:cNvGrpSpPr/>
          <p:nvPr/>
        </p:nvGrpSpPr>
        <p:grpSpPr>
          <a:xfrm>
            <a:off x="27360" y="-720"/>
            <a:ext cx="2355840" cy="6853320"/>
            <a:chOff x="27360" y="-720"/>
            <a:chExt cx="2355840" cy="6853320"/>
          </a:xfrm>
        </p:grpSpPr>
        <p:sp>
          <p:nvSpPr>
            <p:cNvPr id="437"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8"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9"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0"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1"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2"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3"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4"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5"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6"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7"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8"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449"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50"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51" name="PlaceHolder 1"/>
          <p:cNvSpPr>
            <a:spLocks noGrp="1"/>
          </p:cNvSpPr>
          <p:nvPr>
            <p:ph type="ftr" idx="40"/>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452" name="PlaceHolder 2"/>
          <p:cNvSpPr>
            <a:spLocks noGrp="1"/>
          </p:cNvSpPr>
          <p:nvPr>
            <p:ph type="sldNum" idx="41"/>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3455A867-CE26-4D0A-A691-F3F13CBDB0DC}"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453" name="PlaceHolder 3"/>
          <p:cNvSpPr>
            <a:spLocks noGrp="1"/>
          </p:cNvSpPr>
          <p:nvPr>
            <p:ph type="dt" idx="42"/>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454" name="Group 22"/>
          <p:cNvGrpSpPr/>
          <p:nvPr/>
        </p:nvGrpSpPr>
        <p:grpSpPr>
          <a:xfrm>
            <a:off x="0" y="228600"/>
            <a:ext cx="2850840" cy="6638040"/>
            <a:chOff x="0" y="228600"/>
            <a:chExt cx="2850840" cy="6638040"/>
          </a:xfrm>
        </p:grpSpPr>
        <p:sp>
          <p:nvSpPr>
            <p:cNvPr id="455"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56"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57"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58"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59"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0"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1"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2"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3"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4"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5"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6"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467" name="Group 9"/>
          <p:cNvGrpSpPr/>
          <p:nvPr/>
        </p:nvGrpSpPr>
        <p:grpSpPr>
          <a:xfrm>
            <a:off x="27360" y="-720"/>
            <a:ext cx="2355840" cy="6853320"/>
            <a:chOff x="27360" y="-720"/>
            <a:chExt cx="2355840" cy="6853320"/>
          </a:xfrm>
        </p:grpSpPr>
        <p:sp>
          <p:nvSpPr>
            <p:cNvPr id="468"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9"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0"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1"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2"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3"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4"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5"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6"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7"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8"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9"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480"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81"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82" name="PlaceHolder 1"/>
          <p:cNvSpPr>
            <a:spLocks noGrp="1"/>
          </p:cNvSpPr>
          <p:nvPr>
            <p:ph type="ftr" idx="43"/>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483" name="PlaceHolder 2"/>
          <p:cNvSpPr>
            <a:spLocks noGrp="1"/>
          </p:cNvSpPr>
          <p:nvPr>
            <p:ph type="sldNum" idx="44"/>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D811B145-5BA1-45B2-A440-9A8696B854AA}"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484" name="PlaceHolder 3"/>
          <p:cNvSpPr>
            <a:spLocks noGrp="1"/>
          </p:cNvSpPr>
          <p:nvPr>
            <p:ph type="dt" idx="45"/>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485" name="Group 22"/>
          <p:cNvGrpSpPr/>
          <p:nvPr/>
        </p:nvGrpSpPr>
        <p:grpSpPr>
          <a:xfrm>
            <a:off x="0" y="228600"/>
            <a:ext cx="2850840" cy="6638040"/>
            <a:chOff x="0" y="228600"/>
            <a:chExt cx="2850840" cy="6638040"/>
          </a:xfrm>
        </p:grpSpPr>
        <p:sp>
          <p:nvSpPr>
            <p:cNvPr id="486"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87"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88"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89"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0"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1"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2"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3"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4"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5"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6"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97"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498" name="Group 9"/>
          <p:cNvGrpSpPr/>
          <p:nvPr/>
        </p:nvGrpSpPr>
        <p:grpSpPr>
          <a:xfrm>
            <a:off x="27360" y="-720"/>
            <a:ext cx="2355840" cy="6853320"/>
            <a:chOff x="27360" y="-720"/>
            <a:chExt cx="2355840" cy="6853320"/>
          </a:xfrm>
        </p:grpSpPr>
        <p:sp>
          <p:nvSpPr>
            <p:cNvPr id="499"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0"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1"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2"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3"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4"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5"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6"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7"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8"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9"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10"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511"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12" name="Freeform 11"/>
          <p:cNvSpPr/>
          <p:nvPr/>
        </p:nvSpPr>
        <p:spPr>
          <a:xfrm flipV="1">
            <a:off x="-3600" y="491112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13" name="PlaceHolder 1"/>
          <p:cNvSpPr>
            <a:spLocks noGrp="1"/>
          </p:cNvSpPr>
          <p:nvPr>
            <p:ph type="ftr" idx="46"/>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514" name="PlaceHolder 2"/>
          <p:cNvSpPr>
            <a:spLocks noGrp="1"/>
          </p:cNvSpPr>
          <p:nvPr>
            <p:ph type="sldNum" idx="47"/>
          </p:nvPr>
        </p:nvSpPr>
        <p:spPr>
          <a:xfrm>
            <a:off x="531720" y="498312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2B126DCC-2B3B-4E14-B7C7-1FCDCB4970D2}"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515" name="PlaceHolder 3"/>
          <p:cNvSpPr>
            <a:spLocks noGrp="1"/>
          </p:cNvSpPr>
          <p:nvPr>
            <p:ph type="dt" idx="48"/>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35" name="Group 22"/>
          <p:cNvGrpSpPr/>
          <p:nvPr/>
        </p:nvGrpSpPr>
        <p:grpSpPr>
          <a:xfrm>
            <a:off x="0" y="228600"/>
            <a:ext cx="2850840" cy="6638040"/>
            <a:chOff x="0" y="228600"/>
            <a:chExt cx="2850840" cy="6638040"/>
          </a:xfrm>
        </p:grpSpPr>
        <p:sp>
          <p:nvSpPr>
            <p:cNvPr id="36"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7"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8"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39"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0"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1"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2"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3"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4"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5"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6"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47"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48" name="Group 9"/>
          <p:cNvGrpSpPr/>
          <p:nvPr/>
        </p:nvGrpSpPr>
        <p:grpSpPr>
          <a:xfrm>
            <a:off x="27360" y="-720"/>
            <a:ext cx="2355840" cy="6853320"/>
            <a:chOff x="27360" y="-720"/>
            <a:chExt cx="2355840" cy="6853320"/>
          </a:xfrm>
        </p:grpSpPr>
        <p:sp>
          <p:nvSpPr>
            <p:cNvPr id="49"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0"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1"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2"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3"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4"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5"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6"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7"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8"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59"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60"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61"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62" name="Freeform 11"/>
          <p:cNvSpPr/>
          <p:nvPr/>
        </p:nvSpPr>
        <p:spPr>
          <a:xfrm flipV="1">
            <a:off x="-3600" y="317736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63" name="PlaceHolder 1"/>
          <p:cNvSpPr>
            <a:spLocks noGrp="1"/>
          </p:cNvSpPr>
          <p:nvPr>
            <p:ph type="ftr" idx="4"/>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64" name="PlaceHolder 2"/>
          <p:cNvSpPr>
            <a:spLocks noGrp="1"/>
          </p:cNvSpPr>
          <p:nvPr>
            <p:ph type="sldNum" idx="5"/>
          </p:nvPr>
        </p:nvSpPr>
        <p:spPr>
          <a:xfrm>
            <a:off x="531720" y="324396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8C473D80-FC2A-4041-861B-B2E657F13D53}"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65" name="PlaceHolder 3"/>
          <p:cNvSpPr>
            <a:spLocks noGrp="1"/>
          </p:cNvSpPr>
          <p:nvPr>
            <p:ph type="dt" idx="6"/>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66" name="Group 22"/>
          <p:cNvGrpSpPr/>
          <p:nvPr/>
        </p:nvGrpSpPr>
        <p:grpSpPr>
          <a:xfrm>
            <a:off x="0" y="228600"/>
            <a:ext cx="2850840" cy="6638040"/>
            <a:chOff x="0" y="228600"/>
            <a:chExt cx="2850840" cy="6638040"/>
          </a:xfrm>
        </p:grpSpPr>
        <p:sp>
          <p:nvSpPr>
            <p:cNvPr id="67"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68"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69"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0"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1"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2"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3"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4"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5"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6"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7"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78"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79" name="Group 9"/>
          <p:cNvGrpSpPr/>
          <p:nvPr/>
        </p:nvGrpSpPr>
        <p:grpSpPr>
          <a:xfrm>
            <a:off x="27360" y="-720"/>
            <a:ext cx="2355840" cy="6853320"/>
            <a:chOff x="27360" y="-720"/>
            <a:chExt cx="2355840" cy="6853320"/>
          </a:xfrm>
        </p:grpSpPr>
        <p:sp>
          <p:nvSpPr>
            <p:cNvPr id="80"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1"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2"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3"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4"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5"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6"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7"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8"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89"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90"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91"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92"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93" name="Freeform 11"/>
          <p:cNvSpPr/>
          <p:nvPr/>
        </p:nvSpPr>
        <p:spPr>
          <a:xfrm flipV="1">
            <a:off x="-3600" y="317736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94" name="TextBox 13"/>
          <p:cNvSpPr/>
          <p:nvPr/>
        </p:nvSpPr>
        <p:spPr>
          <a:xfrm>
            <a:off x="2467800" y="6480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trike="noStrike" u="none">
                <a:solidFill>
                  <a:schemeClr val="accent1"/>
                </a:solidFill>
                <a:uFillTx/>
                <a:latin typeface="Arial"/>
              </a:rPr>
              <a:t>“</a:t>
            </a:r>
            <a:endParaRPr b="0" lang="el-GR" sz="8000" strike="noStrike" u="none">
              <a:solidFill>
                <a:srgbClr val="000000"/>
              </a:solidFill>
              <a:uFillTx/>
              <a:latin typeface="Arial"/>
            </a:endParaRPr>
          </a:p>
        </p:txBody>
      </p:sp>
      <p:sp>
        <p:nvSpPr>
          <p:cNvPr id="95" name="TextBox 14"/>
          <p:cNvSpPr/>
          <p:nvPr/>
        </p:nvSpPr>
        <p:spPr>
          <a:xfrm>
            <a:off x="11115000" y="29052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trike="noStrike" u="none">
                <a:solidFill>
                  <a:schemeClr val="accent1"/>
                </a:solidFill>
                <a:uFillTx/>
                <a:latin typeface="Arial"/>
              </a:rPr>
              <a:t>”</a:t>
            </a:r>
            <a:endParaRPr b="0" lang="el-GR" sz="8000" strike="noStrike" u="none">
              <a:solidFill>
                <a:srgbClr val="000000"/>
              </a:solidFill>
              <a:uFillTx/>
              <a:latin typeface="Arial"/>
            </a:endParaRPr>
          </a:p>
        </p:txBody>
      </p:sp>
      <p:sp>
        <p:nvSpPr>
          <p:cNvPr id="96" name="PlaceHolder 1"/>
          <p:cNvSpPr>
            <a:spLocks noGrp="1"/>
          </p:cNvSpPr>
          <p:nvPr>
            <p:ph type="ftr" idx="7"/>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97" name="PlaceHolder 2"/>
          <p:cNvSpPr>
            <a:spLocks noGrp="1"/>
          </p:cNvSpPr>
          <p:nvPr>
            <p:ph type="sldNum" idx="8"/>
          </p:nvPr>
        </p:nvSpPr>
        <p:spPr>
          <a:xfrm>
            <a:off x="531720" y="324396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45062F44-4C9F-4686-AA86-19E4E121E677}"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98" name="PlaceHolder 3"/>
          <p:cNvSpPr>
            <a:spLocks noGrp="1"/>
          </p:cNvSpPr>
          <p:nvPr>
            <p:ph type="dt" idx="9"/>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99" name="Group 22"/>
          <p:cNvGrpSpPr/>
          <p:nvPr/>
        </p:nvGrpSpPr>
        <p:grpSpPr>
          <a:xfrm>
            <a:off x="0" y="228600"/>
            <a:ext cx="2850840" cy="6638040"/>
            <a:chOff x="0" y="228600"/>
            <a:chExt cx="2850840" cy="6638040"/>
          </a:xfrm>
        </p:grpSpPr>
        <p:sp>
          <p:nvSpPr>
            <p:cNvPr id="100"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1"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2"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3"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4"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5"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6"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7"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8"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09"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0"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1"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112" name="Group 9"/>
          <p:cNvGrpSpPr/>
          <p:nvPr/>
        </p:nvGrpSpPr>
        <p:grpSpPr>
          <a:xfrm>
            <a:off x="27360" y="-720"/>
            <a:ext cx="2355840" cy="6853320"/>
            <a:chOff x="27360" y="-720"/>
            <a:chExt cx="2355840" cy="6853320"/>
          </a:xfrm>
        </p:grpSpPr>
        <p:sp>
          <p:nvSpPr>
            <p:cNvPr id="113"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4"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5"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6"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7"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8"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19"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0"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1"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2"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3"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4"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125"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6" name="Freeform 11"/>
          <p:cNvSpPr/>
          <p:nvPr/>
        </p:nvSpPr>
        <p:spPr>
          <a:xfrm flipV="1">
            <a:off x="-3600" y="491112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27" name="PlaceHolder 1"/>
          <p:cNvSpPr>
            <a:spLocks noGrp="1"/>
          </p:cNvSpPr>
          <p:nvPr>
            <p:ph type="ftr" idx="10"/>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128" name="PlaceHolder 2"/>
          <p:cNvSpPr>
            <a:spLocks noGrp="1"/>
          </p:cNvSpPr>
          <p:nvPr>
            <p:ph type="sldNum" idx="11"/>
          </p:nvPr>
        </p:nvSpPr>
        <p:spPr>
          <a:xfrm>
            <a:off x="531720" y="498312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D5B98D1B-3E88-451E-AA0F-74E96531F75A}"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129" name="PlaceHolder 3"/>
          <p:cNvSpPr>
            <a:spLocks noGrp="1"/>
          </p:cNvSpPr>
          <p:nvPr>
            <p:ph type="dt" idx="12"/>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130" name="Group 22"/>
          <p:cNvGrpSpPr/>
          <p:nvPr/>
        </p:nvGrpSpPr>
        <p:grpSpPr>
          <a:xfrm>
            <a:off x="0" y="228600"/>
            <a:ext cx="2850840" cy="6638040"/>
            <a:chOff x="0" y="228600"/>
            <a:chExt cx="2850840" cy="6638040"/>
          </a:xfrm>
        </p:grpSpPr>
        <p:sp>
          <p:nvSpPr>
            <p:cNvPr id="131"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2"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3"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4"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5"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6"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7"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8"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39"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0"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1"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2"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143" name="Group 9"/>
          <p:cNvGrpSpPr/>
          <p:nvPr/>
        </p:nvGrpSpPr>
        <p:grpSpPr>
          <a:xfrm>
            <a:off x="27360" y="-720"/>
            <a:ext cx="2355840" cy="6853320"/>
            <a:chOff x="27360" y="-720"/>
            <a:chExt cx="2355840" cy="6853320"/>
          </a:xfrm>
        </p:grpSpPr>
        <p:sp>
          <p:nvSpPr>
            <p:cNvPr id="144"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5"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6"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7"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8"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49"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0"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1"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2"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3"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4"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5"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156"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7" name="Freeform 11"/>
          <p:cNvSpPr/>
          <p:nvPr/>
        </p:nvSpPr>
        <p:spPr>
          <a:xfrm flipV="1">
            <a:off x="-3600" y="491112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58" name="TextBox 16"/>
          <p:cNvSpPr/>
          <p:nvPr/>
        </p:nvSpPr>
        <p:spPr>
          <a:xfrm>
            <a:off x="2467800" y="6480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trike="noStrike" u="none">
                <a:solidFill>
                  <a:schemeClr val="accent1"/>
                </a:solidFill>
                <a:uFillTx/>
                <a:latin typeface="Arial"/>
              </a:rPr>
              <a:t>“</a:t>
            </a:r>
            <a:endParaRPr b="0" lang="el-GR" sz="8000" strike="noStrike" u="none">
              <a:solidFill>
                <a:srgbClr val="000000"/>
              </a:solidFill>
              <a:uFillTx/>
              <a:latin typeface="Arial"/>
            </a:endParaRPr>
          </a:p>
        </p:txBody>
      </p:sp>
      <p:sp>
        <p:nvSpPr>
          <p:cNvPr id="159" name="TextBox 17"/>
          <p:cNvSpPr/>
          <p:nvPr/>
        </p:nvSpPr>
        <p:spPr>
          <a:xfrm>
            <a:off x="11115000" y="2905200"/>
            <a:ext cx="608760" cy="58392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pPr>
            <a:r>
              <a:rPr b="0" lang="en-US" sz="8000" strike="noStrike" u="none">
                <a:solidFill>
                  <a:schemeClr val="accent1"/>
                </a:solidFill>
                <a:uFillTx/>
                <a:latin typeface="Arial"/>
              </a:rPr>
              <a:t>”</a:t>
            </a:r>
            <a:endParaRPr b="0" lang="el-GR" sz="8000" strike="noStrike" u="none">
              <a:solidFill>
                <a:srgbClr val="000000"/>
              </a:solidFill>
              <a:uFillTx/>
              <a:latin typeface="Arial"/>
            </a:endParaRPr>
          </a:p>
        </p:txBody>
      </p:sp>
      <p:sp>
        <p:nvSpPr>
          <p:cNvPr id="160" name="PlaceHolder 1"/>
          <p:cNvSpPr>
            <a:spLocks noGrp="1"/>
          </p:cNvSpPr>
          <p:nvPr>
            <p:ph type="ftr" idx="13"/>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161" name="PlaceHolder 2"/>
          <p:cNvSpPr>
            <a:spLocks noGrp="1"/>
          </p:cNvSpPr>
          <p:nvPr>
            <p:ph type="sldNum" idx="14"/>
          </p:nvPr>
        </p:nvSpPr>
        <p:spPr>
          <a:xfrm>
            <a:off x="531720" y="498312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62650FAB-AE3E-4A7B-AD33-0EA4D1A497D9}"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162" name="PlaceHolder 3"/>
          <p:cNvSpPr>
            <a:spLocks noGrp="1"/>
          </p:cNvSpPr>
          <p:nvPr>
            <p:ph type="dt" idx="15"/>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163" name="Group 22"/>
          <p:cNvGrpSpPr/>
          <p:nvPr/>
        </p:nvGrpSpPr>
        <p:grpSpPr>
          <a:xfrm>
            <a:off x="0" y="228600"/>
            <a:ext cx="2850840" cy="6638040"/>
            <a:chOff x="0" y="228600"/>
            <a:chExt cx="2850840" cy="6638040"/>
          </a:xfrm>
        </p:grpSpPr>
        <p:sp>
          <p:nvSpPr>
            <p:cNvPr id="164"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65"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66"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67"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68"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69"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0"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1"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2"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3"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4"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5"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176" name="Group 9"/>
          <p:cNvGrpSpPr/>
          <p:nvPr/>
        </p:nvGrpSpPr>
        <p:grpSpPr>
          <a:xfrm>
            <a:off x="27360" y="-720"/>
            <a:ext cx="2355840" cy="6853320"/>
            <a:chOff x="27360" y="-720"/>
            <a:chExt cx="2355840" cy="6853320"/>
          </a:xfrm>
        </p:grpSpPr>
        <p:sp>
          <p:nvSpPr>
            <p:cNvPr id="177"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8"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79"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0"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1"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2"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3"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4"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5"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6"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7"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88"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189"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90" name="Freeform 11"/>
          <p:cNvSpPr/>
          <p:nvPr/>
        </p:nvSpPr>
        <p:spPr>
          <a:xfrm flipV="1">
            <a:off x="-3600" y="491112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91" name="PlaceHolder 1"/>
          <p:cNvSpPr>
            <a:spLocks noGrp="1"/>
          </p:cNvSpPr>
          <p:nvPr>
            <p:ph type="ftr" idx="16"/>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192" name="PlaceHolder 2"/>
          <p:cNvSpPr>
            <a:spLocks noGrp="1"/>
          </p:cNvSpPr>
          <p:nvPr>
            <p:ph type="sldNum" idx="17"/>
          </p:nvPr>
        </p:nvSpPr>
        <p:spPr>
          <a:xfrm>
            <a:off x="531720" y="498312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17723D99-D727-490B-82EE-C61F6D60D4D8}"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193" name="PlaceHolder 3"/>
          <p:cNvSpPr>
            <a:spLocks noGrp="1"/>
          </p:cNvSpPr>
          <p:nvPr>
            <p:ph type="dt" idx="18"/>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194" name="Group 22"/>
          <p:cNvGrpSpPr/>
          <p:nvPr/>
        </p:nvGrpSpPr>
        <p:grpSpPr>
          <a:xfrm>
            <a:off x="0" y="228600"/>
            <a:ext cx="2850840" cy="6638040"/>
            <a:chOff x="0" y="228600"/>
            <a:chExt cx="2850840" cy="6638040"/>
          </a:xfrm>
        </p:grpSpPr>
        <p:sp>
          <p:nvSpPr>
            <p:cNvPr id="195"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96"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97"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98"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199"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0"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1"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2"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3"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4"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5"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6"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207" name="Group 9"/>
          <p:cNvGrpSpPr/>
          <p:nvPr/>
        </p:nvGrpSpPr>
        <p:grpSpPr>
          <a:xfrm>
            <a:off x="27360" y="-720"/>
            <a:ext cx="2355840" cy="6853320"/>
            <a:chOff x="27360" y="-720"/>
            <a:chExt cx="2355840" cy="6853320"/>
          </a:xfrm>
        </p:grpSpPr>
        <p:sp>
          <p:nvSpPr>
            <p:cNvPr id="208"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09"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0"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1"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2"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3"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4"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5"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6"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7"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8"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19"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220"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21"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22" name="PlaceHolder 1"/>
          <p:cNvSpPr>
            <a:spLocks noGrp="1"/>
          </p:cNvSpPr>
          <p:nvPr>
            <p:ph type="ftr" idx="19"/>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223" name="PlaceHolder 2"/>
          <p:cNvSpPr>
            <a:spLocks noGrp="1"/>
          </p:cNvSpPr>
          <p:nvPr>
            <p:ph type="sldNum" idx="20"/>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FBEF9C20-2239-4D09-80EB-372F2A59FD2B}"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224" name="PlaceHolder 3"/>
          <p:cNvSpPr>
            <a:spLocks noGrp="1"/>
          </p:cNvSpPr>
          <p:nvPr>
            <p:ph type="dt" idx="21"/>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225" name="Group 22"/>
          <p:cNvGrpSpPr/>
          <p:nvPr/>
        </p:nvGrpSpPr>
        <p:grpSpPr>
          <a:xfrm>
            <a:off x="0" y="228600"/>
            <a:ext cx="2850840" cy="6638040"/>
            <a:chOff x="0" y="228600"/>
            <a:chExt cx="2850840" cy="6638040"/>
          </a:xfrm>
        </p:grpSpPr>
        <p:sp>
          <p:nvSpPr>
            <p:cNvPr id="226"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27"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28"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29"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0"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1"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2"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3"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4"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5"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6"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37"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238" name="Group 9"/>
          <p:cNvGrpSpPr/>
          <p:nvPr/>
        </p:nvGrpSpPr>
        <p:grpSpPr>
          <a:xfrm>
            <a:off x="27360" y="-720"/>
            <a:ext cx="2355840" cy="6853320"/>
            <a:chOff x="27360" y="-720"/>
            <a:chExt cx="2355840" cy="6853320"/>
          </a:xfrm>
        </p:grpSpPr>
        <p:sp>
          <p:nvSpPr>
            <p:cNvPr id="239"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0"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1"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2"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3"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4"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5"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6"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7"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8"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49"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50"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251"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52"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53" name="PlaceHolder 1"/>
          <p:cNvSpPr>
            <a:spLocks noGrp="1"/>
          </p:cNvSpPr>
          <p:nvPr>
            <p:ph type="ftr" idx="22"/>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254" name="PlaceHolder 2"/>
          <p:cNvSpPr>
            <a:spLocks noGrp="1"/>
          </p:cNvSpPr>
          <p:nvPr>
            <p:ph type="sldNum" idx="23"/>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8B527C1D-6E7D-4B82-9019-DA3D41B7720B}"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255" name="PlaceHolder 3"/>
          <p:cNvSpPr>
            <a:spLocks noGrp="1"/>
          </p:cNvSpPr>
          <p:nvPr>
            <p:ph type="dt" idx="24"/>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256" name="Group 22"/>
          <p:cNvGrpSpPr/>
          <p:nvPr/>
        </p:nvGrpSpPr>
        <p:grpSpPr>
          <a:xfrm>
            <a:off x="0" y="228600"/>
            <a:ext cx="2850840" cy="6638040"/>
            <a:chOff x="0" y="228600"/>
            <a:chExt cx="2850840" cy="6638040"/>
          </a:xfrm>
        </p:grpSpPr>
        <p:sp>
          <p:nvSpPr>
            <p:cNvPr id="257" name="Freeform 11"/>
            <p:cNvSpPr/>
            <p:nvPr/>
          </p:nvSpPr>
          <p:spPr>
            <a:xfrm>
              <a:off x="0" y="2575080"/>
              <a:ext cx="100080" cy="625320"/>
            </a:xfrm>
            <a:custGeom>
              <a:avLst/>
              <a:gdLst>
                <a:gd name="textAreaLeft" fmla="*/ 0 w 100080"/>
                <a:gd name="textAreaRight" fmla="*/ 100800 w 100080"/>
                <a:gd name="textAreaTop" fmla="*/ 0 h 625320"/>
                <a:gd name="textAreaBottom" fmla="*/ 626040 h 62532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58" name="Freeform 12"/>
            <p:cNvSpPr/>
            <p:nvPr/>
          </p:nvSpPr>
          <p:spPr>
            <a:xfrm>
              <a:off x="128520" y="3156480"/>
              <a:ext cx="645840" cy="2321640"/>
            </a:xfrm>
            <a:custGeom>
              <a:avLst/>
              <a:gdLst>
                <a:gd name="textAreaLeft" fmla="*/ 0 w 645840"/>
                <a:gd name="textAreaRight" fmla="*/ 646560 w 645840"/>
                <a:gd name="textAreaTop" fmla="*/ 0 h 2321640"/>
                <a:gd name="textAreaBottom" fmla="*/ 2322360 h 232164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59" name="Freeform 13"/>
            <p:cNvSpPr/>
            <p:nvPr/>
          </p:nvSpPr>
          <p:spPr>
            <a:xfrm>
              <a:off x="807120" y="5447160"/>
              <a:ext cx="608760" cy="1419480"/>
            </a:xfrm>
            <a:custGeom>
              <a:avLst/>
              <a:gdLst>
                <a:gd name="textAreaLeft" fmla="*/ 0 w 608760"/>
                <a:gd name="textAreaRight" fmla="*/ 609480 w 608760"/>
                <a:gd name="textAreaTop" fmla="*/ 0 h 1419480"/>
                <a:gd name="textAreaBottom" fmla="*/ 142020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0" name="Freeform 14"/>
            <p:cNvSpPr/>
            <p:nvPr/>
          </p:nvSpPr>
          <p:spPr>
            <a:xfrm>
              <a:off x="959760" y="6503760"/>
              <a:ext cx="170640" cy="362880"/>
            </a:xfrm>
            <a:custGeom>
              <a:avLst/>
              <a:gdLst>
                <a:gd name="textAreaLeft" fmla="*/ 0 w 170640"/>
                <a:gd name="textAreaRight" fmla="*/ 171360 w 170640"/>
                <a:gd name="textAreaTop" fmla="*/ 0 h 362880"/>
                <a:gd name="textAreaBottom" fmla="*/ 363600 h 36288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1" name="Freeform 15"/>
            <p:cNvSpPr/>
            <p:nvPr/>
          </p:nvSpPr>
          <p:spPr>
            <a:xfrm>
              <a:off x="100800" y="3201120"/>
              <a:ext cx="821160" cy="3327840"/>
            </a:xfrm>
            <a:custGeom>
              <a:avLst/>
              <a:gdLst>
                <a:gd name="textAreaLeft" fmla="*/ 0 w 821160"/>
                <a:gd name="textAreaRight" fmla="*/ 821880 w 821160"/>
                <a:gd name="textAreaTop" fmla="*/ 0 h 3327840"/>
                <a:gd name="textAreaBottom" fmla="*/ 332856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2" name="Freeform 16"/>
            <p:cNvSpPr/>
            <p:nvPr/>
          </p:nvSpPr>
          <p:spPr>
            <a:xfrm>
              <a:off x="22320" y="228600"/>
              <a:ext cx="105480" cy="2927160"/>
            </a:xfrm>
            <a:custGeom>
              <a:avLst/>
              <a:gdLst>
                <a:gd name="textAreaLeft" fmla="*/ 0 w 105480"/>
                <a:gd name="textAreaRight" fmla="*/ 106200 w 105480"/>
                <a:gd name="textAreaTop" fmla="*/ 0 h 2927160"/>
                <a:gd name="textAreaBottom" fmla="*/ 2927880 h 292716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3" name="Freeform 17"/>
            <p:cNvSpPr/>
            <p:nvPr/>
          </p:nvSpPr>
          <p:spPr>
            <a:xfrm>
              <a:off x="78120" y="2944080"/>
              <a:ext cx="77400" cy="493200"/>
            </a:xfrm>
            <a:custGeom>
              <a:avLst/>
              <a:gdLst>
                <a:gd name="textAreaLeft" fmla="*/ 0 w 77400"/>
                <a:gd name="textAreaRight" fmla="*/ 78120 w 77400"/>
                <a:gd name="textAreaTop" fmla="*/ 0 h 493200"/>
                <a:gd name="textAreaBottom" fmla="*/ 493920 h 49320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4" name="Freeform 18"/>
            <p:cNvSpPr/>
            <p:nvPr/>
          </p:nvSpPr>
          <p:spPr>
            <a:xfrm>
              <a:off x="769680" y="5478840"/>
              <a:ext cx="189360" cy="1024200"/>
            </a:xfrm>
            <a:custGeom>
              <a:avLst/>
              <a:gdLst>
                <a:gd name="textAreaLeft" fmla="*/ 0 w 189360"/>
                <a:gd name="textAreaRight" fmla="*/ 190080 w 189360"/>
                <a:gd name="textAreaTop" fmla="*/ 0 h 1024200"/>
                <a:gd name="textAreaBottom" fmla="*/ 1024920 h 102420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5" name="Freeform 19"/>
            <p:cNvSpPr/>
            <p:nvPr/>
          </p:nvSpPr>
          <p:spPr>
            <a:xfrm>
              <a:off x="775440" y="1398960"/>
              <a:ext cx="2075400" cy="4047480"/>
            </a:xfrm>
            <a:custGeom>
              <a:avLst/>
              <a:gdLst>
                <a:gd name="textAreaLeft" fmla="*/ 0 w 2075400"/>
                <a:gd name="textAreaRight" fmla="*/ 2076120 w 2075400"/>
                <a:gd name="textAreaTop" fmla="*/ 0 h 4047480"/>
                <a:gd name="textAreaBottom" fmla="*/ 4048200 h 404748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6" name="Freeform 20"/>
            <p:cNvSpPr/>
            <p:nvPr/>
          </p:nvSpPr>
          <p:spPr>
            <a:xfrm>
              <a:off x="922680" y="6530040"/>
              <a:ext cx="161280" cy="336600"/>
            </a:xfrm>
            <a:custGeom>
              <a:avLst/>
              <a:gdLst>
                <a:gd name="textAreaLeft" fmla="*/ 0 w 161280"/>
                <a:gd name="textAreaRight" fmla="*/ 162000 w 161280"/>
                <a:gd name="textAreaTop" fmla="*/ 0 h 336600"/>
                <a:gd name="textAreaBottom" fmla="*/ 337320 h 33660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7" name="Freeform 21"/>
            <p:cNvSpPr/>
            <p:nvPr/>
          </p:nvSpPr>
          <p:spPr>
            <a:xfrm>
              <a:off x="769680" y="5359320"/>
              <a:ext cx="36720" cy="221040"/>
            </a:xfrm>
            <a:custGeom>
              <a:avLst/>
              <a:gdLst>
                <a:gd name="textAreaLeft" fmla="*/ 0 w 36720"/>
                <a:gd name="textAreaRight" fmla="*/ 37440 w 36720"/>
                <a:gd name="textAreaTop" fmla="*/ 0 h 221040"/>
                <a:gd name="textAreaBottom" fmla="*/ 221760 h 22104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68" name="Freeform 22"/>
            <p:cNvSpPr/>
            <p:nvPr/>
          </p:nvSpPr>
          <p:spPr>
            <a:xfrm>
              <a:off x="849960" y="6244560"/>
              <a:ext cx="237960" cy="621720"/>
            </a:xfrm>
            <a:custGeom>
              <a:avLst/>
              <a:gdLst>
                <a:gd name="textAreaLeft" fmla="*/ 0 w 237960"/>
                <a:gd name="textAreaRight" fmla="*/ 238680 w 237960"/>
                <a:gd name="textAreaTop" fmla="*/ 0 h 621720"/>
                <a:gd name="textAreaBottom" fmla="*/ 62244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grpSp>
        <p:nvGrpSpPr>
          <p:cNvPr id="269" name="Group 9"/>
          <p:cNvGrpSpPr/>
          <p:nvPr/>
        </p:nvGrpSpPr>
        <p:grpSpPr>
          <a:xfrm>
            <a:off x="27360" y="-720"/>
            <a:ext cx="2355840" cy="6853320"/>
            <a:chOff x="27360" y="-720"/>
            <a:chExt cx="2355840" cy="6853320"/>
          </a:xfrm>
        </p:grpSpPr>
        <p:sp>
          <p:nvSpPr>
            <p:cNvPr id="270" name="Freeform 27"/>
            <p:cNvSpPr/>
            <p:nvPr/>
          </p:nvSpPr>
          <p:spPr>
            <a:xfrm>
              <a:off x="27360" y="-720"/>
              <a:ext cx="493560" cy="4400280"/>
            </a:xfrm>
            <a:custGeom>
              <a:avLst/>
              <a:gdLst>
                <a:gd name="textAreaLeft" fmla="*/ 0 w 493560"/>
                <a:gd name="textAreaRight" fmla="*/ 494280 w 493560"/>
                <a:gd name="textAreaTop" fmla="*/ 0 h 4400280"/>
                <a:gd name="textAreaBottom" fmla="*/ 440100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1" name="Freeform 28"/>
            <p:cNvSpPr/>
            <p:nvPr/>
          </p:nvSpPr>
          <p:spPr>
            <a:xfrm>
              <a:off x="550440" y="4316400"/>
              <a:ext cx="422640" cy="1580040"/>
            </a:xfrm>
            <a:custGeom>
              <a:avLst/>
              <a:gdLst>
                <a:gd name="textAreaLeft" fmla="*/ 0 w 422640"/>
                <a:gd name="textAreaRight" fmla="*/ 423360 w 422640"/>
                <a:gd name="textAreaTop" fmla="*/ 0 h 1580040"/>
                <a:gd name="textAreaBottom" fmla="*/ 1580760 h 158004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2" name="Freeform 29"/>
            <p:cNvSpPr/>
            <p:nvPr/>
          </p:nvSpPr>
          <p:spPr>
            <a:xfrm>
              <a:off x="1006200" y="5862600"/>
              <a:ext cx="430200" cy="990000"/>
            </a:xfrm>
            <a:custGeom>
              <a:avLst/>
              <a:gdLst>
                <a:gd name="textAreaLeft" fmla="*/ 0 w 430200"/>
                <a:gd name="textAreaRight" fmla="*/ 430920 w 430200"/>
                <a:gd name="textAreaTop" fmla="*/ 0 h 990000"/>
                <a:gd name="textAreaBottom" fmla="*/ 990720 h 99000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3" name="Freeform 30"/>
            <p:cNvSpPr/>
            <p:nvPr/>
          </p:nvSpPr>
          <p:spPr>
            <a:xfrm>
              <a:off x="521640" y="4364280"/>
              <a:ext cx="551160" cy="2235240"/>
            </a:xfrm>
            <a:custGeom>
              <a:avLst/>
              <a:gdLst>
                <a:gd name="textAreaLeft" fmla="*/ 0 w 551160"/>
                <a:gd name="textAreaRight" fmla="*/ 551880 w 551160"/>
                <a:gd name="textAreaTop" fmla="*/ 0 h 2235240"/>
                <a:gd name="textAreaBottom" fmla="*/ 2235960 h 223524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4" name="Freeform 31"/>
            <p:cNvSpPr/>
            <p:nvPr/>
          </p:nvSpPr>
          <p:spPr>
            <a:xfrm>
              <a:off x="468000" y="1289160"/>
              <a:ext cx="173520" cy="3026520"/>
            </a:xfrm>
            <a:custGeom>
              <a:avLst/>
              <a:gdLst>
                <a:gd name="textAreaLeft" fmla="*/ 0 w 173520"/>
                <a:gd name="textAreaRight" fmla="*/ 174240 w 173520"/>
                <a:gd name="textAreaTop" fmla="*/ 0 h 3026520"/>
                <a:gd name="textAreaBottom" fmla="*/ 3027240 h 302652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5" name="Freeform 32"/>
            <p:cNvSpPr/>
            <p:nvPr/>
          </p:nvSpPr>
          <p:spPr>
            <a:xfrm>
              <a:off x="1111680" y="6571440"/>
              <a:ext cx="133560" cy="280800"/>
            </a:xfrm>
            <a:custGeom>
              <a:avLst/>
              <a:gdLst>
                <a:gd name="textAreaLeft" fmla="*/ 0 w 133560"/>
                <a:gd name="textAreaRight" fmla="*/ 134280 w 133560"/>
                <a:gd name="textAreaTop" fmla="*/ 0 h 280800"/>
                <a:gd name="textAreaBottom" fmla="*/ 28152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6" name="Freeform 33"/>
            <p:cNvSpPr/>
            <p:nvPr/>
          </p:nvSpPr>
          <p:spPr>
            <a:xfrm>
              <a:off x="502560" y="4107600"/>
              <a:ext cx="81720" cy="510840"/>
            </a:xfrm>
            <a:custGeom>
              <a:avLst/>
              <a:gdLst>
                <a:gd name="textAreaLeft" fmla="*/ 0 w 81720"/>
                <a:gd name="textAreaRight" fmla="*/ 82440 w 81720"/>
                <a:gd name="textAreaTop" fmla="*/ 0 h 510840"/>
                <a:gd name="textAreaBottom" fmla="*/ 511560 h 51084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7" name="Freeform 34"/>
            <p:cNvSpPr/>
            <p:nvPr/>
          </p:nvSpPr>
          <p:spPr>
            <a:xfrm>
              <a:off x="973800" y="3145680"/>
              <a:ext cx="1409400" cy="2716200"/>
            </a:xfrm>
            <a:custGeom>
              <a:avLst/>
              <a:gdLst>
                <a:gd name="textAreaLeft" fmla="*/ 0 w 1409400"/>
                <a:gd name="textAreaRight" fmla="*/ 1410120 w 1409400"/>
                <a:gd name="textAreaTop" fmla="*/ 0 h 2716200"/>
                <a:gd name="textAreaBottom" fmla="*/ 2716920 h 271620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8" name="Freeform 35"/>
            <p:cNvSpPr/>
            <p:nvPr/>
          </p:nvSpPr>
          <p:spPr>
            <a:xfrm>
              <a:off x="1073520" y="6600240"/>
              <a:ext cx="119880" cy="252360"/>
            </a:xfrm>
            <a:custGeom>
              <a:avLst/>
              <a:gdLst>
                <a:gd name="textAreaLeft" fmla="*/ 0 w 119880"/>
                <a:gd name="textAreaRight" fmla="*/ 120600 w 119880"/>
                <a:gd name="textAreaTop" fmla="*/ 0 h 252360"/>
                <a:gd name="textAreaBottom" fmla="*/ 253080 h 25236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79" name="Freeform 36"/>
            <p:cNvSpPr/>
            <p:nvPr/>
          </p:nvSpPr>
          <p:spPr>
            <a:xfrm>
              <a:off x="973800" y="5897160"/>
              <a:ext cx="137160" cy="673560"/>
            </a:xfrm>
            <a:custGeom>
              <a:avLst/>
              <a:gdLst>
                <a:gd name="textAreaLeft" fmla="*/ 0 w 137160"/>
                <a:gd name="textAreaRight" fmla="*/ 137880 w 137160"/>
                <a:gd name="textAreaTop" fmla="*/ 0 h 673560"/>
                <a:gd name="textAreaBottom" fmla="*/ 674280 h 67356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80" name="Freeform 37"/>
            <p:cNvSpPr/>
            <p:nvPr/>
          </p:nvSpPr>
          <p:spPr>
            <a:xfrm>
              <a:off x="973800" y="5772600"/>
              <a:ext cx="37440" cy="227160"/>
            </a:xfrm>
            <a:custGeom>
              <a:avLst/>
              <a:gdLst>
                <a:gd name="textAreaLeft" fmla="*/ 0 w 37440"/>
                <a:gd name="textAreaRight" fmla="*/ 38160 w 37440"/>
                <a:gd name="textAreaTop" fmla="*/ 0 h 227160"/>
                <a:gd name="textAreaBottom" fmla="*/ 227880 h 22716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81" name="Freeform 38"/>
            <p:cNvSpPr/>
            <p:nvPr/>
          </p:nvSpPr>
          <p:spPr>
            <a:xfrm>
              <a:off x="1006200" y="6322680"/>
              <a:ext cx="209880" cy="529920"/>
            </a:xfrm>
            <a:custGeom>
              <a:avLst/>
              <a:gdLst>
                <a:gd name="textAreaLeft" fmla="*/ 0 w 209880"/>
                <a:gd name="textAreaRight" fmla="*/ 210600 w 209880"/>
                <a:gd name="textAreaTop" fmla="*/ 0 h 529920"/>
                <a:gd name="textAreaBottom" fmla="*/ 530640 h 52992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grpSp>
      <p:sp>
        <p:nvSpPr>
          <p:cNvPr id="282" name="Rectangle 6"/>
          <p:cNvSpPr/>
          <p:nvPr/>
        </p:nvSpPr>
        <p:spPr>
          <a:xfrm>
            <a:off x="0" y="0"/>
            <a:ext cx="182160" cy="685728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83" name="Freeform 11"/>
          <p:cNvSpPr/>
          <p:nvPr/>
        </p:nvSpPr>
        <p:spPr>
          <a:xfrm flipV="1">
            <a:off x="-3600" y="712800"/>
            <a:ext cx="1587960" cy="506520"/>
          </a:xfrm>
          <a:custGeom>
            <a:avLst/>
            <a:gdLst>
              <a:gd name="textAreaLeft" fmla="*/ 0 w 1587960"/>
              <a:gd name="textAreaRight" fmla="*/ 1588680 w 1587960"/>
              <a:gd name="textAreaTop" fmla="*/ 360 h 506520"/>
              <a:gd name="textAreaBottom" fmla="*/ 507600 h 50652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pPr>
              <a:lnSpc>
                <a:spcPct val="100000"/>
              </a:lnSpc>
            </a:pPr>
            <a:endParaRPr b="0" lang="el-GR" sz="1800" strike="noStrike" u="none">
              <a:solidFill>
                <a:srgbClr val="ffffff"/>
              </a:solidFill>
              <a:uFillTx/>
              <a:latin typeface="Arial"/>
            </a:endParaRPr>
          </a:p>
        </p:txBody>
      </p:sp>
      <p:sp>
        <p:nvSpPr>
          <p:cNvPr id="284" name="PlaceHolder 1"/>
          <p:cNvSpPr>
            <a:spLocks noGrp="1"/>
          </p:cNvSpPr>
          <p:nvPr>
            <p:ph type="title"/>
          </p:nvPr>
        </p:nvSpPr>
        <p:spPr>
          <a:xfrm>
            <a:off x="2593080" y="624240"/>
            <a:ext cx="8911080" cy="1280160"/>
          </a:xfrm>
          <a:prstGeom prst="rect">
            <a:avLst/>
          </a:prstGeom>
          <a:noFill/>
          <a:ln w="0">
            <a:noFill/>
          </a:ln>
        </p:spPr>
        <p:txBody>
          <a:bodyPr lIns="0" rIns="0" tIns="0" bIns="0" anchor="ctr">
            <a:noAutofit/>
          </a:bodyPr>
          <a:p>
            <a:pPr indent="0">
              <a:buNone/>
            </a:pPr>
            <a:r>
              <a:rPr b="0" lang="el-GR" sz="1800" strike="noStrike" u="none">
                <a:solidFill>
                  <a:srgbClr val="000000"/>
                </a:solidFill>
                <a:uFillTx/>
                <a:latin typeface="Arial"/>
              </a:rPr>
              <a:t>Πατήστε για επεξεργασία της μορφής κειμένου του τίτλου</a:t>
            </a:r>
            <a:endParaRPr b="0" lang="el-GR" sz="1800" strike="noStrike" u="none">
              <a:solidFill>
                <a:srgbClr val="000000"/>
              </a:solidFill>
              <a:uFillTx/>
              <a:latin typeface="Arial"/>
            </a:endParaRPr>
          </a:p>
        </p:txBody>
      </p:sp>
      <p:sp>
        <p:nvSpPr>
          <p:cNvPr id="285" name="PlaceHolder 2"/>
          <p:cNvSpPr>
            <a:spLocks noGrp="1"/>
          </p:cNvSpPr>
          <p:nvPr>
            <p:ph type="body"/>
          </p:nvPr>
        </p:nvSpPr>
        <p:spPr>
          <a:xfrm>
            <a:off x="2589120" y="2133720"/>
            <a:ext cx="8914680" cy="37767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1800" strike="noStrike" u="none">
                <a:solidFill>
                  <a:srgbClr val="000000"/>
                </a:solidFill>
                <a:uFillTx/>
                <a:latin typeface="Arial"/>
              </a:rPr>
              <a:t>Πατήστε για επεξεργασία της μορφής κειμένου διάρθρωσης</a:t>
            </a:r>
            <a:endParaRPr b="0" lang="el-G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l-GR" sz="1800" strike="noStrike" u="none">
                <a:solidFill>
                  <a:srgbClr val="000000"/>
                </a:solidFill>
                <a:uFillTx/>
                <a:latin typeface="Arial"/>
              </a:rPr>
              <a:t>Δεύτερο επίπεδο διάρθρωσης</a:t>
            </a:r>
            <a:endParaRPr b="0" lang="el-G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l-GR" sz="1800" strike="noStrike" u="none">
                <a:solidFill>
                  <a:srgbClr val="000000"/>
                </a:solidFill>
                <a:uFillTx/>
                <a:latin typeface="Arial"/>
              </a:rPr>
              <a:t>Τρίτο επίπεδο διάρθρωσης</a:t>
            </a:r>
            <a:endParaRPr b="0" lang="el-G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l-GR" sz="1800" strike="noStrike" u="none">
                <a:solidFill>
                  <a:srgbClr val="000000"/>
                </a:solidFill>
                <a:uFillTx/>
                <a:latin typeface="Arial"/>
              </a:rPr>
              <a:t>Τέταρτο επίπεδο διάρθρωσης</a:t>
            </a:r>
            <a:endParaRPr b="0" lang="el-G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l-GR" sz="1800" strike="noStrike" u="none">
                <a:solidFill>
                  <a:srgbClr val="000000"/>
                </a:solidFill>
                <a:uFillTx/>
                <a:latin typeface="Arial"/>
              </a:rPr>
              <a:t>Πέμπτο επίπεδο διάρθρωσης</a:t>
            </a:r>
            <a:endParaRPr b="0" lang="el-G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l-GR" sz="1800" strike="noStrike" u="none">
                <a:solidFill>
                  <a:srgbClr val="000000"/>
                </a:solidFill>
                <a:uFillTx/>
                <a:latin typeface="Arial"/>
              </a:rPr>
              <a:t>Έκτο επίπεδο διάρθρωσης</a:t>
            </a:r>
            <a:endParaRPr b="0" lang="el-G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l-GR" sz="1800" strike="noStrike" u="none">
                <a:solidFill>
                  <a:srgbClr val="000000"/>
                </a:solidFill>
                <a:uFillTx/>
                <a:latin typeface="Arial"/>
              </a:rPr>
              <a:t>Έβδομο επίπεδο διάρθρωσης</a:t>
            </a:r>
            <a:endParaRPr b="0" lang="el-GR" sz="1800" strike="noStrike" u="none">
              <a:solidFill>
                <a:srgbClr val="000000"/>
              </a:solidFill>
              <a:uFillTx/>
              <a:latin typeface="Arial"/>
            </a:endParaRPr>
          </a:p>
        </p:txBody>
      </p:sp>
      <p:sp>
        <p:nvSpPr>
          <p:cNvPr id="286" name="PlaceHolder 3"/>
          <p:cNvSpPr>
            <a:spLocks noGrp="1"/>
          </p:cNvSpPr>
          <p:nvPr>
            <p:ph type="ftr" idx="25"/>
          </p:nvPr>
        </p:nvSpPr>
        <p:spPr>
          <a:xfrm>
            <a:off x="2589120" y="6135840"/>
            <a:ext cx="761940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l-GR" sz="1400" strike="noStrike" u="none">
                <a:solidFill>
                  <a:srgbClr val="000000"/>
                </a:solidFill>
                <a:uFillTx/>
                <a:latin typeface="Times New Roman"/>
              </a:defRPr>
            </a:lvl1pPr>
          </a:lstStyle>
          <a:p>
            <a:pPr indent="0" algn="ctr">
              <a:lnSpc>
                <a:spcPct val="100000"/>
              </a:lnSpc>
              <a:buNone/>
              <a:tabLst>
                <a:tab algn="l" pos="0"/>
              </a:tabLst>
            </a:pPr>
            <a:r>
              <a:rPr b="0" lang="el-GR" sz="1400" strike="noStrike" u="none">
                <a:solidFill>
                  <a:srgbClr val="000000"/>
                </a:solidFill>
                <a:uFillTx/>
                <a:latin typeface="Times New Roman"/>
              </a:rPr>
              <a:t>&lt;υποσέλιδο&gt;</a:t>
            </a:r>
            <a:endParaRPr b="0" lang="el-GR" sz="1400" strike="noStrike" u="none">
              <a:solidFill>
                <a:srgbClr val="000000"/>
              </a:solidFill>
              <a:uFillTx/>
              <a:latin typeface="Times New Roman"/>
            </a:endParaRPr>
          </a:p>
        </p:txBody>
      </p:sp>
      <p:sp>
        <p:nvSpPr>
          <p:cNvPr id="287" name="PlaceHolder 4"/>
          <p:cNvSpPr>
            <a:spLocks noGrp="1"/>
          </p:cNvSpPr>
          <p:nvPr>
            <p:ph type="sldNum" idx="26"/>
          </p:nvPr>
        </p:nvSpPr>
        <p:spPr>
          <a:xfrm>
            <a:off x="531720" y="787680"/>
            <a:ext cx="77904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2000" strike="noStrike" u="none">
                <a:solidFill>
                  <a:srgbClr val="feffff"/>
                </a:solidFill>
                <a:uFillTx/>
                <a:latin typeface="Century Gothic"/>
              </a:defRPr>
            </a:lvl1pPr>
          </a:lstStyle>
          <a:p>
            <a:pPr indent="0" algn="r" defTabSz="457200">
              <a:lnSpc>
                <a:spcPct val="100000"/>
              </a:lnSpc>
              <a:buNone/>
              <a:tabLst>
                <a:tab algn="l" pos="0"/>
              </a:tabLst>
            </a:pPr>
            <a:fld id="{EE1A602C-4056-442C-9F67-DCC7DC838AEF}" type="slidenum">
              <a:rPr b="0" lang="en-US" sz="2000" strike="noStrike" u="none">
                <a:solidFill>
                  <a:srgbClr val="feffff"/>
                </a:solidFill>
                <a:uFillTx/>
                <a:latin typeface="Century Gothic"/>
              </a:rPr>
              <a:t>&lt;αριθμός&gt;</a:t>
            </a:fld>
            <a:endParaRPr b="0" lang="el-GR" sz="2000" strike="noStrike" u="none">
              <a:solidFill>
                <a:srgbClr val="000000"/>
              </a:solidFill>
              <a:uFillTx/>
              <a:latin typeface="Times New Roman"/>
            </a:endParaRPr>
          </a:p>
        </p:txBody>
      </p:sp>
      <p:sp>
        <p:nvSpPr>
          <p:cNvPr id="288" name="PlaceHolder 5"/>
          <p:cNvSpPr>
            <a:spLocks noGrp="1"/>
          </p:cNvSpPr>
          <p:nvPr>
            <p:ph type="dt" idx="27"/>
          </p:nvPr>
        </p:nvSpPr>
        <p:spPr>
          <a:xfrm>
            <a:off x="10361520" y="6130440"/>
            <a:ext cx="1145520" cy="369720"/>
          </a:xfrm>
          <a:prstGeom prst="rect">
            <a:avLst/>
          </a:prstGeom>
          <a:noFill/>
          <a:ln w="0">
            <a:noFill/>
          </a:ln>
        </p:spPr>
        <p:txBody>
          <a:bodyPr lIns="91440" rIns="91440" tIns="45720" bIns="45720" anchor="ctr">
            <a:noAutofit/>
          </a:bodyPr>
          <a:lstStyle>
            <a:lvl1pPr indent="0">
              <a:buNone/>
              <a:defRPr b="0" lang="el-GR" sz="1400" strike="noStrike" u="none">
                <a:solidFill>
                  <a:srgbClr val="000000"/>
                </a:solidFill>
                <a:uFillTx/>
                <a:latin typeface="Times New Roman"/>
              </a:defRPr>
            </a:lvl1pPr>
          </a:lstStyle>
          <a:p>
            <a:pPr indent="0">
              <a:buNone/>
            </a:pPr>
            <a:r>
              <a:rPr b="0" lang="el-GR" sz="1400" strike="noStrike" u="none">
                <a:solidFill>
                  <a:srgbClr val="000000"/>
                </a:solidFill>
                <a:uFillTx/>
                <a:latin typeface="Times New Roman"/>
              </a:rPr>
              <a:t>&lt;ημερομηνία/ώρα&gt;</a:t>
            </a:r>
            <a:endParaRPr b="0" lang="el-G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8.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6.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2.jpeg"/><Relationship Id="rId3" Type="http://schemas.openxmlformats.org/officeDocument/2006/relationships/image" Target="../media/image2.jpeg"/><Relationship Id="rId4" Type="http://schemas.openxmlformats.org/officeDocument/2006/relationships/image" Target="../media/image2.jpeg"/><Relationship Id="rId5" Type="http://schemas.openxmlformats.org/officeDocument/2006/relationships/image" Target="../media/image2.jpeg"/><Relationship Id="rId6"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2" name="Εικόνα 2" descr=""/>
          <p:cNvPicPr/>
          <p:nvPr/>
        </p:nvPicPr>
        <p:blipFill>
          <a:blip r:embed="rId1"/>
          <a:stretch/>
        </p:blipFill>
        <p:spPr>
          <a:xfrm>
            <a:off x="3886920" y="66960"/>
            <a:ext cx="4677480" cy="3867120"/>
          </a:xfrm>
          <a:prstGeom prst="rect">
            <a:avLst/>
          </a:prstGeom>
          <a:ln w="0">
            <a:noFill/>
          </a:ln>
        </p:spPr>
      </p:pic>
      <p:sp>
        <p:nvSpPr>
          <p:cNvPr id="523" name="Ορθογώνιο 3"/>
          <p:cNvSpPr/>
          <p:nvPr/>
        </p:nvSpPr>
        <p:spPr>
          <a:xfrm>
            <a:off x="2354760" y="4034160"/>
            <a:ext cx="9114840" cy="2192400"/>
          </a:xfrm>
          <a:prstGeom prst="rect">
            <a:avLst/>
          </a:prstGeom>
          <a:noFill/>
          <a:ln w="0">
            <a:noFill/>
          </a:ln>
        </p:spPr>
        <p:style>
          <a:lnRef idx="0"/>
          <a:fillRef idx="0"/>
          <a:effectRef idx="0"/>
          <a:fontRef idx="minor"/>
        </p:style>
        <p:txBody>
          <a:bodyPr lIns="90000" rIns="90000" tIns="45000" bIns="45000" anchor="t">
            <a:spAutoFit/>
          </a:bodyPr>
          <a:p>
            <a:pPr defTabSz="457200">
              <a:lnSpc>
                <a:spcPct val="150000"/>
              </a:lnSpc>
              <a:spcBef>
                <a:spcPts val="601"/>
              </a:spcBef>
              <a:spcAft>
                <a:spcPts val="300"/>
              </a:spcAft>
            </a:pPr>
            <a:r>
              <a:rPr b="1" lang="el-GR" sz="3000" strike="noStrike" u="none">
                <a:solidFill>
                  <a:schemeClr val="accent2">
                    <a:lumMod val="50000"/>
                  </a:schemeClr>
                </a:solidFill>
                <a:uFillTx/>
                <a:latin typeface="Century Gothic"/>
              </a:rPr>
              <a:t>Επείγουσες Καταστάσεις στη Ρευματολογία</a:t>
            </a:r>
            <a:br>
              <a:rPr sz="1800"/>
            </a:br>
            <a:r>
              <a:rPr b="1" lang="el-GR" sz="2200" strike="noStrike" u="none">
                <a:solidFill>
                  <a:srgbClr val="002060"/>
                </a:solidFill>
                <a:uFillTx/>
                <a:latin typeface="Century Gothic"/>
              </a:rPr>
              <a:t>Λουκία Κουτσογεωργοπούλου</a:t>
            </a:r>
            <a:r>
              <a:rPr b="1" lang="en-US" sz="2200" strike="noStrike" u="none">
                <a:solidFill>
                  <a:srgbClr val="002060"/>
                </a:solidFill>
                <a:uFillTx/>
                <a:latin typeface="Century Gothic"/>
              </a:rPr>
              <a:t> </a:t>
            </a:r>
            <a:r>
              <a:rPr b="0" lang="el-GR" sz="2200" strike="noStrike" u="none">
                <a:solidFill>
                  <a:srgbClr val="002060"/>
                </a:solidFill>
                <a:uFillTx/>
                <a:latin typeface="Century Gothic"/>
              </a:rPr>
              <a:t>MD</a:t>
            </a:r>
            <a:r>
              <a:rPr b="0" lang="en-US" sz="1200" strike="noStrike" u="none">
                <a:solidFill>
                  <a:srgbClr val="002060"/>
                </a:solidFill>
                <a:uFillTx/>
                <a:latin typeface="Century Gothic"/>
              </a:rPr>
              <a:t>,</a:t>
            </a:r>
            <a:r>
              <a:rPr b="0" lang="el-GR" sz="2200" strike="noStrike" u="none">
                <a:solidFill>
                  <a:srgbClr val="002060"/>
                </a:solidFill>
                <a:uFillTx/>
                <a:latin typeface="Century Gothic"/>
              </a:rPr>
              <a:t> PhD</a:t>
            </a:r>
            <a:br>
              <a:rPr sz="1800"/>
            </a:br>
            <a:r>
              <a:rPr b="0" lang="el-GR" sz="2000" strike="noStrike" u="none">
                <a:solidFill>
                  <a:schemeClr val="accent3">
                    <a:lumMod val="50000"/>
                  </a:schemeClr>
                </a:solidFill>
                <a:uFillTx/>
                <a:latin typeface="Century Gothic"/>
              </a:rPr>
              <a:t>Διευθύντρια ΕΣΥ</a:t>
            </a:r>
            <a:br>
              <a:rPr sz="2000"/>
            </a:br>
            <a:r>
              <a:rPr b="0" lang="el-GR" sz="2000" strike="noStrike" u="none">
                <a:solidFill>
                  <a:schemeClr val="accent3">
                    <a:lumMod val="50000"/>
                  </a:schemeClr>
                </a:solidFill>
                <a:uFillTx/>
                <a:latin typeface="Century Gothic"/>
              </a:rPr>
              <a:t>ΓΝΑ Λαϊκό-Κλινική Παθολογικής Φυσιολογίας</a:t>
            </a:r>
            <a:endParaRPr b="0" lang="el-GR"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p:nvPr>
        </p:nvSpPr>
        <p:spPr>
          <a:xfrm>
            <a:off x="1585800" y="213840"/>
            <a:ext cx="10300680" cy="6214680"/>
          </a:xfrm>
          <a:prstGeom prst="rect">
            <a:avLst/>
          </a:prstGeom>
          <a:noFill/>
          <a:ln w="0">
            <a:noFill/>
          </a:ln>
        </p:spPr>
        <p:txBody>
          <a:bodyPr lIns="0" rIns="0" tIns="0" bIns="0" anchor="t">
            <a:noAutofit/>
          </a:bodyPr>
          <a:p>
            <a:pPr marL="108000" indent="0" algn="just" defTabSz="457200">
              <a:lnSpc>
                <a:spcPct val="100000"/>
              </a:lnSpc>
              <a:spcBef>
                <a:spcPts val="1417"/>
              </a:spcBef>
              <a:spcAft>
                <a:spcPts val="1199"/>
              </a:spcAft>
              <a:buNone/>
              <a:tabLst>
                <a:tab algn="l" pos="0"/>
              </a:tabLst>
            </a:pPr>
            <a:r>
              <a:rPr b="1" lang="el-GR" sz="2000" strike="noStrike" u="none">
                <a:solidFill>
                  <a:srgbClr val="7c240c"/>
                </a:solidFill>
                <a:uFillTx/>
                <a:latin typeface="Century Gothic"/>
              </a:rPr>
              <a:t> </a:t>
            </a:r>
            <a:r>
              <a:rPr b="1" lang="el-GR" sz="2000" strike="noStrike" u="none">
                <a:solidFill>
                  <a:srgbClr val="7c240c"/>
                </a:solidFill>
                <a:uFillTx/>
                <a:latin typeface="Century Gothic"/>
              </a:rPr>
              <a:t>Νεφρική Κρίση Σκληροδέρματος</a:t>
            </a:r>
            <a:endParaRPr b="0" lang="el-GR" sz="2000" strike="noStrike" u="none">
              <a:solidFill>
                <a:srgbClr val="000000"/>
              </a:solidFill>
              <a:uFillTx/>
              <a:latin typeface="Arial"/>
            </a:endParaRPr>
          </a:p>
          <a:p>
            <a:pPr marL="108000" indent="0" algn="just" defTabSz="457200">
              <a:lnSpc>
                <a:spcPct val="100000"/>
              </a:lnSpc>
              <a:spcAft>
                <a:spcPts val="1199"/>
              </a:spcAft>
              <a:buNone/>
              <a:tabLst>
                <a:tab algn="l" pos="0"/>
              </a:tabLst>
            </a:pPr>
            <a:r>
              <a:rPr b="0" lang="el-GR" sz="1800" strike="noStrike" u="none">
                <a:solidFill>
                  <a:schemeClr val="dk1"/>
                </a:solidFill>
                <a:uFillTx/>
                <a:latin typeface="Century Gothic"/>
              </a:rPr>
              <a:t>Η SRC είναι μια απειλητική για τη ζωή επιπλοκή του SSc που εμφανίζεται συνήθως εντός των πρώτων πέντε ετών από την έναρξη της νόσου.</a:t>
            </a:r>
            <a:endParaRPr b="0" lang="el-GR" sz="1800" strike="noStrike" u="none">
              <a:solidFill>
                <a:srgbClr val="000000"/>
              </a:solidFill>
              <a:uFillTx/>
              <a:latin typeface="Arial"/>
            </a:endParaRPr>
          </a:p>
          <a:p>
            <a:pPr marL="108000" indent="0" algn="just" defTabSz="457200">
              <a:lnSpc>
                <a:spcPct val="100000"/>
              </a:lnSpc>
              <a:spcAft>
                <a:spcPts val="1199"/>
              </a:spcAft>
              <a:buNone/>
              <a:tabLst>
                <a:tab algn="l" pos="0"/>
              </a:tabLst>
            </a:pPr>
            <a:r>
              <a:rPr b="1" lang="el-GR" sz="1800" strike="noStrike" u="none">
                <a:solidFill>
                  <a:schemeClr val="accent6">
                    <a:lumMod val="50000"/>
                  </a:schemeClr>
                </a:solidFill>
                <a:uFillTx/>
                <a:latin typeface="Century Gothic"/>
              </a:rPr>
              <a:t>Παράγοντες κινδύνου</a:t>
            </a:r>
            <a:endParaRPr b="0" lang="el-GR" sz="1800" strike="noStrike" u="none">
              <a:solidFill>
                <a:srgbClr val="000000"/>
              </a:solidFill>
              <a:uFillTx/>
              <a:latin typeface="Arial"/>
            </a:endParaRPr>
          </a:p>
          <a:p>
            <a:pPr marL="343080" indent="-343080" algn="just" defTabSz="457200">
              <a:lnSpc>
                <a:spcPct val="100000"/>
              </a:lnSpc>
              <a:spcAft>
                <a:spcPts val="1199"/>
              </a:spcAft>
              <a:buClr>
                <a:srgbClr val="7030a0"/>
              </a:buClr>
              <a:buFont typeface="Wingdings" charset="2"/>
              <a:buChar char=""/>
              <a:tabLst>
                <a:tab algn="l" pos="0"/>
              </a:tabLst>
            </a:pPr>
            <a:r>
              <a:rPr b="0" lang="el-GR" sz="1800" strike="noStrike" u="none">
                <a:solidFill>
                  <a:schemeClr val="dk1"/>
                </a:solidFill>
                <a:uFillTx/>
                <a:latin typeface="Century Gothic"/>
              </a:rPr>
              <a:t>1. Η ταχέως εξελισσόμενη διάχυτη δερματική προσβολή, (ο πιο σημαντικός παράγοντας)</a:t>
            </a:r>
            <a:endParaRPr b="0" lang="el-GR" sz="1800" strike="noStrike" u="none">
              <a:solidFill>
                <a:srgbClr val="000000"/>
              </a:solidFill>
              <a:uFillTx/>
              <a:latin typeface="Arial"/>
            </a:endParaRPr>
          </a:p>
          <a:p>
            <a:pPr marL="343080" indent="-343080" algn="just" defTabSz="457200">
              <a:lnSpc>
                <a:spcPct val="100000"/>
              </a:lnSpc>
              <a:spcAft>
                <a:spcPts val="1199"/>
              </a:spcAft>
              <a:buClr>
                <a:srgbClr val="7030a0"/>
              </a:buClr>
              <a:buFont typeface="Wingdings" charset="2"/>
              <a:buChar char=""/>
              <a:tabLst>
                <a:tab algn="l" pos="0"/>
              </a:tabLst>
            </a:pPr>
            <a:r>
              <a:rPr b="0" lang="el-GR" sz="1800" strike="noStrike" u="none">
                <a:solidFill>
                  <a:schemeClr val="dk1"/>
                </a:solidFill>
                <a:uFillTx/>
                <a:latin typeface="Century Gothic"/>
              </a:rPr>
              <a:t>2. Η χρήση γλυκοκορτικοειδών</a:t>
            </a:r>
            <a:endParaRPr b="0" lang="el-GR" sz="1800" strike="noStrike" u="none">
              <a:solidFill>
                <a:srgbClr val="000000"/>
              </a:solidFill>
              <a:uFillTx/>
              <a:latin typeface="Arial"/>
            </a:endParaRPr>
          </a:p>
          <a:p>
            <a:pPr marL="343080" indent="-343080" algn="just" defTabSz="457200">
              <a:lnSpc>
                <a:spcPct val="100000"/>
              </a:lnSpc>
              <a:spcAft>
                <a:spcPts val="1199"/>
              </a:spcAft>
              <a:buClr>
                <a:srgbClr val="7030a0"/>
              </a:buClr>
              <a:buFont typeface="Wingdings" charset="2"/>
              <a:buChar char=""/>
              <a:tabLst>
                <a:tab algn="l" pos="0"/>
              </a:tabLst>
            </a:pPr>
            <a:r>
              <a:rPr b="0" lang="el-GR" sz="1800" strike="noStrike" u="none">
                <a:solidFill>
                  <a:schemeClr val="dk1"/>
                </a:solidFill>
                <a:uFillTx/>
                <a:latin typeface="Century Gothic"/>
              </a:rPr>
              <a:t>3. Τα αυτοαντισώματα που στρέφονται κατά της RNA πολυμεράσης ΙΙΙ.</a:t>
            </a:r>
            <a:endParaRPr b="0" lang="el-GR" sz="1800" strike="noStrike" u="none">
              <a:solidFill>
                <a:srgbClr val="000000"/>
              </a:solidFill>
              <a:uFillTx/>
              <a:latin typeface="Arial"/>
            </a:endParaRPr>
          </a:p>
          <a:p>
            <a:pPr indent="0" algn="just" defTabSz="457200">
              <a:lnSpc>
                <a:spcPct val="100000"/>
              </a:lnSpc>
              <a:spcAft>
                <a:spcPts val="1199"/>
              </a:spcAft>
              <a:buNone/>
              <a:tabLst>
                <a:tab algn="l" pos="0"/>
              </a:tabLst>
            </a:pPr>
            <a:r>
              <a:rPr b="0" lang="el-GR" sz="1800" strike="noStrike" u="none">
                <a:solidFill>
                  <a:schemeClr val="dk1"/>
                </a:solidFill>
                <a:uFillTx/>
                <a:latin typeface="Century Gothic"/>
              </a:rPr>
              <a:t>Η νεφρική κρίση σκληροδέρματος (SRC) εμφανίζεται σε 5 έως 20 % των ασθενών με διάχυτο δερματικό SSc και σε 1 έως 2 % των ασθενών με περιορισμένο δερματικό SSc. </a:t>
            </a:r>
            <a:endParaRPr b="0" lang="el-GR" sz="1800" strike="noStrike" u="none">
              <a:solidFill>
                <a:srgbClr val="000000"/>
              </a:solidFill>
              <a:uFillTx/>
              <a:latin typeface="Arial"/>
            </a:endParaRPr>
          </a:p>
          <a:p>
            <a:pPr indent="0" algn="just" defTabSz="457200">
              <a:lnSpc>
                <a:spcPct val="100000"/>
              </a:lnSpc>
              <a:spcAft>
                <a:spcPts val="1199"/>
              </a:spcAft>
              <a:buNone/>
              <a:tabLst>
                <a:tab algn="l" pos="0"/>
              </a:tabLst>
            </a:pPr>
            <a:r>
              <a:rPr b="1" lang="el-GR" sz="1800" strike="noStrike" u="none">
                <a:solidFill>
                  <a:schemeClr val="accent6">
                    <a:lumMod val="50000"/>
                  </a:schemeClr>
                </a:solidFill>
                <a:uFillTx/>
                <a:latin typeface="Century Gothic"/>
              </a:rPr>
              <a:t>Κλινική εικόνα</a:t>
            </a:r>
            <a:endParaRPr b="0" lang="el-GR" sz="1800" strike="noStrike" u="none">
              <a:solidFill>
                <a:srgbClr val="000000"/>
              </a:solidFill>
              <a:uFillTx/>
              <a:latin typeface="Arial"/>
            </a:endParaRPr>
          </a:p>
          <a:p>
            <a:pPr marL="285840" indent="-285840" algn="just" defTabSz="457200">
              <a:lnSpc>
                <a:spcPct val="100000"/>
              </a:lnSpc>
              <a:spcAft>
                <a:spcPts val="1199"/>
              </a:spcAft>
              <a:buClr>
                <a:srgbClr val="7030a0"/>
              </a:buClr>
              <a:buFont typeface="Wingdings" charset="2"/>
              <a:buChar char=""/>
              <a:tabLst>
                <a:tab algn="l" pos="0"/>
              </a:tabLst>
            </a:pPr>
            <a:r>
              <a:rPr b="0" lang="el-GR" sz="1800" strike="noStrike" u="none">
                <a:solidFill>
                  <a:schemeClr val="dk1"/>
                </a:solidFill>
                <a:uFillTx/>
                <a:latin typeface="Century Gothic"/>
              </a:rPr>
              <a:t> </a:t>
            </a:r>
            <a:r>
              <a:rPr b="0" lang="el-GR" sz="1800" strike="noStrike" u="none">
                <a:solidFill>
                  <a:schemeClr val="dk1"/>
                </a:solidFill>
                <a:uFillTx/>
                <a:latin typeface="Century Gothic"/>
              </a:rPr>
              <a:t>Οξεία νεφρική βλάβη (ΟΝΒ)</a:t>
            </a:r>
            <a:endParaRPr b="0" lang="el-GR" sz="1800" strike="noStrike" u="none">
              <a:solidFill>
                <a:srgbClr val="000000"/>
              </a:solidFill>
              <a:uFillTx/>
              <a:latin typeface="Arial"/>
            </a:endParaRPr>
          </a:p>
          <a:p>
            <a:pPr marL="285840" indent="-285840" algn="just" defTabSz="457200">
              <a:lnSpc>
                <a:spcPct val="100000"/>
              </a:lnSpc>
              <a:spcAft>
                <a:spcPts val="1199"/>
              </a:spcAft>
              <a:buClr>
                <a:srgbClr val="7030a0"/>
              </a:buClr>
              <a:buFont typeface="Wingdings" charset="2"/>
              <a:buChar char=""/>
              <a:tabLst>
                <a:tab algn="l" pos="0"/>
              </a:tabLst>
            </a:pPr>
            <a:r>
              <a:rPr b="0" lang="el-GR" sz="1800" strike="noStrike" u="none">
                <a:solidFill>
                  <a:schemeClr val="dk1"/>
                </a:solidFill>
                <a:uFillTx/>
                <a:latin typeface="Century Gothic"/>
              </a:rPr>
              <a:t> </a:t>
            </a:r>
            <a:r>
              <a:rPr b="0" lang="el-GR" sz="1800" strike="noStrike" u="none">
                <a:solidFill>
                  <a:schemeClr val="dk1"/>
                </a:solidFill>
                <a:uFillTx/>
                <a:latin typeface="Century Gothic"/>
              </a:rPr>
              <a:t>Απότομη έναρξη μέτριας έως έντονης υπέρτασης και φυσιολογικό ίζημα ούρων χωρίς βαριά πρωτεϊνουρία.</a:t>
            </a:r>
            <a:endParaRPr b="0" lang="el-GR" sz="1800" strike="noStrike" u="none">
              <a:solidFill>
                <a:srgbClr val="000000"/>
              </a:solidFill>
              <a:uFillTx/>
              <a:latin typeface="Arial"/>
            </a:endParaRPr>
          </a:p>
          <a:p>
            <a:pPr marL="285840" indent="-285840" algn="just" defTabSz="457200">
              <a:lnSpc>
                <a:spcPct val="100000"/>
              </a:lnSpc>
              <a:spcAft>
                <a:spcPts val="1199"/>
              </a:spcAft>
              <a:buClr>
                <a:srgbClr val="7030a0"/>
              </a:buClr>
              <a:buFont typeface="Wingdings" charset="2"/>
              <a:buChar char=""/>
              <a:tabLst>
                <a:tab algn="l" pos="0"/>
              </a:tabLst>
            </a:pPr>
            <a:r>
              <a:rPr b="0" lang="el-GR" sz="1800" strike="noStrike" u="none">
                <a:solidFill>
                  <a:schemeClr val="dk1"/>
                </a:solidFill>
                <a:uFillTx/>
                <a:latin typeface="Century Gothic"/>
              </a:rPr>
              <a:t> </a:t>
            </a:r>
            <a:r>
              <a:rPr b="0" lang="el-GR" sz="1800" strike="noStrike" u="none">
                <a:solidFill>
                  <a:schemeClr val="dk1"/>
                </a:solidFill>
                <a:uFillTx/>
                <a:latin typeface="Century Gothic"/>
              </a:rPr>
              <a:t>Πιθανές ενδείξεις μικροαγγειοπαθητικής αιμολυτικής αναιμίας.</a:t>
            </a:r>
            <a:endParaRPr b="0" lang="el-GR" sz="1800" strike="noStrike" u="none">
              <a:solidFill>
                <a:srgbClr val="000000"/>
              </a:solidFill>
              <a:uFillTx/>
              <a:latin typeface="Arial"/>
            </a:endParaRPr>
          </a:p>
          <a:p>
            <a:pPr marL="285840" indent="-285840" algn="just" defTabSz="457200">
              <a:lnSpc>
                <a:spcPct val="100000"/>
              </a:lnSpc>
              <a:spcAft>
                <a:spcPts val="1199"/>
              </a:spcAft>
              <a:buClr>
                <a:srgbClr val="7030a0"/>
              </a:buClr>
              <a:buFont typeface="Wingdings" charset="2"/>
              <a:buChar char=""/>
              <a:tabLst>
                <a:tab algn="l" pos="0"/>
              </a:tabLst>
            </a:pPr>
            <a:r>
              <a:rPr b="0" lang="el-GR" sz="1800" strike="noStrike" u="none">
                <a:solidFill>
                  <a:schemeClr val="dk1"/>
                </a:solidFill>
                <a:uFillTx/>
                <a:latin typeface="Century Gothic"/>
              </a:rPr>
              <a:t>Το 10 % των ασθενών με SRC είναι νορμοτασικοί</a:t>
            </a:r>
            <a:endParaRPr b="0" lang="el-GR" sz="1800" strike="noStrike" u="none">
              <a:solidFill>
                <a:srgbClr val="000000"/>
              </a:solidFill>
              <a:uFillTx/>
              <a:latin typeface="Arial"/>
            </a:endParaRPr>
          </a:p>
          <a:p>
            <a:pPr indent="0" algn="just" defTabSz="457200">
              <a:lnSpc>
                <a:spcPct val="100000"/>
              </a:lnSpc>
              <a:spcAft>
                <a:spcPts val="1199"/>
              </a:spcAft>
              <a:buNone/>
              <a:tabLst>
                <a:tab algn="l" pos="0"/>
              </a:tabLst>
            </a:pPr>
            <a:endParaRPr b="0" lang="el-GR" sz="1800" strike="noStrike" u="none">
              <a:solidFill>
                <a:srgbClr val="000000"/>
              </a:solidFill>
              <a:uFillTx/>
              <a:latin typeface="Arial"/>
            </a:endParaRPr>
          </a:p>
          <a:p>
            <a:pPr indent="0" algn="just" defTabSz="457200">
              <a:lnSpc>
                <a:spcPct val="100000"/>
              </a:lnSpc>
              <a:spcAft>
                <a:spcPts val="1199"/>
              </a:spcAft>
              <a:buNone/>
              <a:tabLst>
                <a:tab algn="l" pos="0"/>
              </a:tabLst>
            </a:pPr>
            <a:endParaRPr b="0" lang="el-GR" sz="1800" strike="noStrike" u="none">
              <a:solidFill>
                <a:srgbClr val="000000"/>
              </a:solidFill>
              <a:uFillTx/>
              <a:latin typeface="Arial"/>
            </a:endParaRPr>
          </a:p>
          <a:p>
            <a:pPr indent="0" algn="just" defTabSz="457200">
              <a:lnSpc>
                <a:spcPct val="100000"/>
              </a:lnSpc>
              <a:spcBef>
                <a:spcPts val="1417"/>
              </a:spcBef>
              <a:buNone/>
              <a:tabLst>
                <a:tab algn="l" pos="0"/>
              </a:tabLst>
            </a:pPr>
            <a:endParaRPr b="0" lang="el-GR" sz="1800" strike="noStrike" u="none">
              <a:solidFill>
                <a:srgbClr val="000000"/>
              </a:solidFill>
              <a:uFillTx/>
              <a:latin typeface="Arial"/>
            </a:endParaRPr>
          </a:p>
        </p:txBody>
      </p:sp>
      <p:sp>
        <p:nvSpPr>
          <p:cNvPr id="558" name="PlaceHolder 2"/>
          <p:cNvSpPr>
            <a:spLocks noGrp="1"/>
          </p:cNvSpPr>
          <p:nvPr>
            <p:ph type="sldNum" idx="68"/>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9</a:t>
            </a:r>
            <a:endParaRPr b="0" lang="el-GR" sz="2000" strike="noStrike" u="none">
              <a:solidFill>
                <a:srgbClr val="000000"/>
              </a:solidFill>
              <a:uFillTx/>
              <a:latin typeface="Times New Roman"/>
            </a:endParaRPr>
          </a:p>
        </p:txBody>
      </p:sp>
      <p:sp>
        <p:nvSpPr>
          <p:cNvPr id="559" name="PlaceHolder 3"/>
          <p:cNvSpPr>
            <a:spLocks noGrp="1"/>
          </p:cNvSpPr>
          <p:nvPr>
            <p:ph type="ftr" idx="69"/>
          </p:nvPr>
        </p:nvSpPr>
        <p:spPr>
          <a:xfrm>
            <a:off x="2000160" y="609372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60" name="Ευθεία γραμμή σύνδεσης 6"/>
          <p:cNvCxnSpPr/>
          <p:nvPr/>
        </p:nvCxnSpPr>
        <p:spPr>
          <a:xfrm>
            <a:off x="2000160" y="631980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p:nvPr>
        </p:nvSpPr>
        <p:spPr>
          <a:xfrm>
            <a:off x="1909080" y="300240"/>
            <a:ext cx="10081440" cy="5532840"/>
          </a:xfrm>
          <a:prstGeom prst="rect">
            <a:avLst/>
          </a:prstGeom>
          <a:noFill/>
          <a:ln w="0">
            <a:noFill/>
          </a:ln>
        </p:spPr>
        <p:txBody>
          <a:bodyPr lIns="0" rIns="0" tIns="0" bIns="0" anchor="t">
            <a:normAutofit fontScale="25000" lnSpcReduction="19999"/>
          </a:bodyPr>
          <a:p>
            <a:pPr indent="0" algn="just" defTabSz="457200">
              <a:lnSpc>
                <a:spcPct val="100000"/>
              </a:lnSpc>
              <a:buNone/>
              <a:tabLst>
                <a:tab algn="l" pos="0"/>
              </a:tabLst>
            </a:pPr>
            <a:r>
              <a:rPr b="1" lang="el-GR" sz="8800" strike="noStrike" u="none">
                <a:solidFill>
                  <a:srgbClr val="002060"/>
                </a:solidFill>
                <a:uFillTx/>
                <a:latin typeface="Century Gothic"/>
              </a:rPr>
              <a:t> </a:t>
            </a:r>
            <a:r>
              <a:rPr b="1" lang="el-GR" sz="8800" strike="noStrike" u="none">
                <a:solidFill>
                  <a:srgbClr val="7c240c"/>
                </a:solidFill>
                <a:uFillTx/>
                <a:latin typeface="Century Gothic"/>
              </a:rPr>
              <a:t>Νεφρική Κρίση Σκληροδέρματος (</a:t>
            </a:r>
            <a:r>
              <a:rPr b="1" lang="en-US" sz="8800" strike="noStrike" u="none">
                <a:solidFill>
                  <a:srgbClr val="7c240c"/>
                </a:solidFill>
                <a:uFillTx/>
                <a:latin typeface="Century Gothic"/>
              </a:rPr>
              <a:t>SRC</a:t>
            </a:r>
            <a:r>
              <a:rPr b="1" lang="el-GR" sz="8800" strike="noStrike" u="none">
                <a:solidFill>
                  <a:srgbClr val="7c240c"/>
                </a:solidFill>
                <a:uFillTx/>
                <a:latin typeface="Century Gothic"/>
              </a:rPr>
              <a:t>)</a:t>
            </a:r>
            <a:endParaRPr b="0" lang="el-GR" sz="8800" strike="noStrike" u="none">
              <a:solidFill>
                <a:srgbClr val="000000"/>
              </a:solidFill>
              <a:uFillTx/>
              <a:latin typeface="Arial"/>
            </a:endParaRPr>
          </a:p>
          <a:p>
            <a:pPr indent="0" algn="just" defTabSz="457200">
              <a:lnSpc>
                <a:spcPct val="100000"/>
              </a:lnSpc>
              <a:buNone/>
              <a:tabLst>
                <a:tab algn="l" pos="0"/>
              </a:tabLst>
            </a:pPr>
            <a:r>
              <a:rPr b="1" lang="el-GR" sz="1800" strike="noStrike" u="none">
                <a:solidFill>
                  <a:schemeClr val="dk1"/>
                </a:solidFill>
                <a:uFillTx/>
                <a:latin typeface="Century Gothic"/>
              </a:rPr>
              <a:t> </a:t>
            </a:r>
            <a:endParaRPr b="0" lang="el-GR" sz="1800" strike="noStrike" u="none">
              <a:solidFill>
                <a:srgbClr val="000000"/>
              </a:solidFill>
              <a:uFillTx/>
              <a:latin typeface="Arial"/>
            </a:endParaRPr>
          </a:p>
          <a:p>
            <a:pPr indent="0" algn="just" defTabSz="457200">
              <a:lnSpc>
                <a:spcPct val="120000"/>
              </a:lnSpc>
              <a:spcBef>
                <a:spcPts val="601"/>
              </a:spcBef>
              <a:spcAft>
                <a:spcPts val="1199"/>
              </a:spcAft>
              <a:buNone/>
              <a:tabLst>
                <a:tab algn="l" pos="0"/>
              </a:tabLst>
            </a:pPr>
            <a:r>
              <a:rPr b="1" lang="el-GR" sz="8000" strike="noStrike" u="none">
                <a:solidFill>
                  <a:schemeClr val="dk1"/>
                </a:solidFill>
                <a:uFillTx/>
                <a:latin typeface="Century Gothic"/>
              </a:rPr>
              <a:t> </a:t>
            </a:r>
            <a:r>
              <a:rPr b="1" lang="el-GR" sz="8000" strike="noStrike" u="none">
                <a:solidFill>
                  <a:schemeClr val="accent6">
                    <a:lumMod val="50000"/>
                  </a:schemeClr>
                </a:solidFill>
                <a:uFillTx/>
                <a:latin typeface="Century Gothic"/>
              </a:rPr>
              <a:t>Διάγνωση</a:t>
            </a:r>
            <a:endParaRPr b="0" lang="el-GR" sz="8000" strike="noStrike" u="none">
              <a:solidFill>
                <a:srgbClr val="000000"/>
              </a:solidFill>
              <a:uFillTx/>
              <a:latin typeface="Arial"/>
            </a:endParaRPr>
          </a:p>
          <a:p>
            <a:pPr marL="685800" indent="-685800" algn="just" defTabSz="457200">
              <a:lnSpc>
                <a:spcPct val="120000"/>
              </a:lnSpc>
              <a:spcAft>
                <a:spcPts val="601"/>
              </a:spcAft>
              <a:buClr>
                <a:srgbClr val="7030a0"/>
              </a:buClr>
              <a:buFont typeface="Wingdings" charset="2"/>
              <a:buChar char=""/>
              <a:tabLst>
                <a:tab algn="l" pos="0"/>
              </a:tabLst>
            </a:pPr>
            <a:r>
              <a:rPr b="0" lang="el-GR" sz="8000" strike="noStrike" u="none">
                <a:solidFill>
                  <a:schemeClr val="dk1"/>
                </a:solidFill>
                <a:uFillTx/>
                <a:latin typeface="Century Gothic"/>
              </a:rPr>
              <a:t>Η SRC είναι μια κλινική διάγνωση που βασίζεται σε χαρακτηριστικά γνωρίσματα σε ασθενείς με SSc και στον αποκλεισμό άλλων αιτιών ΟΝΒ.</a:t>
            </a:r>
            <a:endParaRPr b="0" lang="el-GR" sz="8000" strike="noStrike" u="none">
              <a:solidFill>
                <a:srgbClr val="000000"/>
              </a:solidFill>
              <a:uFillTx/>
              <a:latin typeface="Arial"/>
            </a:endParaRPr>
          </a:p>
          <a:p>
            <a:pPr marL="685800" indent="-685800" algn="just" defTabSz="457200">
              <a:lnSpc>
                <a:spcPct val="120000"/>
              </a:lnSpc>
              <a:spcAft>
                <a:spcPts val="601"/>
              </a:spcAft>
              <a:buClr>
                <a:srgbClr val="7030a0"/>
              </a:buClr>
              <a:buFont typeface="Wingdings" charset="2"/>
              <a:buChar char=""/>
              <a:tabLst>
                <a:tab algn="l" pos="0"/>
              </a:tabLst>
            </a:pPr>
            <a:r>
              <a:rPr b="0" lang="el-GR" sz="8000" strike="noStrike" u="none">
                <a:solidFill>
                  <a:schemeClr val="dk1"/>
                </a:solidFill>
                <a:uFillTx/>
                <a:latin typeface="Century Gothic"/>
              </a:rPr>
              <a:t>Γενικά δεν απαιτείται βιοψία νεφρού.</a:t>
            </a:r>
            <a:endParaRPr b="0" lang="el-GR" sz="8000" strike="noStrike" u="none">
              <a:solidFill>
                <a:srgbClr val="000000"/>
              </a:solidFill>
              <a:uFillTx/>
              <a:latin typeface="Arial"/>
            </a:endParaRPr>
          </a:p>
          <a:p>
            <a:pPr marL="685800" indent="-685800" algn="just" defTabSz="457200">
              <a:lnSpc>
                <a:spcPct val="120000"/>
              </a:lnSpc>
              <a:spcAft>
                <a:spcPts val="601"/>
              </a:spcAft>
              <a:buClr>
                <a:srgbClr val="7030a0"/>
              </a:buClr>
              <a:buFont typeface="Wingdings" charset="2"/>
              <a:buChar char=""/>
              <a:tabLst>
                <a:tab algn="l" pos="0"/>
              </a:tabLst>
            </a:pPr>
            <a:r>
              <a:rPr b="0" lang="el-GR" sz="8000" strike="noStrike" u="none">
                <a:solidFill>
                  <a:schemeClr val="dk1"/>
                </a:solidFill>
                <a:uFillTx/>
                <a:latin typeface="Century Gothic"/>
              </a:rPr>
              <a:t>Το SRC πρέπει να διακρίνεται από άλλες μορφές θρομβωτικής μικροαγγειοπάθειας, ιδίως από τη θρομβωτική θρομβοπενική πορφύρα και το αιμολυτικό-ουραιμικό σύνδρομο.</a:t>
            </a:r>
            <a:endParaRPr b="0" lang="el-GR" sz="8000" strike="noStrike" u="none">
              <a:solidFill>
                <a:srgbClr val="000000"/>
              </a:solidFill>
              <a:uFillTx/>
              <a:latin typeface="Arial"/>
            </a:endParaRPr>
          </a:p>
          <a:p>
            <a:pPr indent="0" algn="just" defTabSz="457200">
              <a:lnSpc>
                <a:spcPct val="120000"/>
              </a:lnSpc>
              <a:spcAft>
                <a:spcPts val="601"/>
              </a:spcAft>
              <a:buNone/>
              <a:tabLst>
                <a:tab algn="l" pos="0"/>
              </a:tabLst>
            </a:pPr>
            <a:r>
              <a:rPr b="1" lang="el-GR" sz="8000" strike="noStrike" u="none">
                <a:solidFill>
                  <a:schemeClr val="accent6">
                    <a:lumMod val="50000"/>
                  </a:schemeClr>
                </a:solidFill>
                <a:uFillTx/>
                <a:latin typeface="Century Gothic"/>
              </a:rPr>
              <a:t>Παρακολούθηση και πρόληψη</a:t>
            </a:r>
            <a:endParaRPr b="0" lang="el-GR" sz="8000" strike="noStrike" u="none">
              <a:solidFill>
                <a:srgbClr val="000000"/>
              </a:solidFill>
              <a:uFillTx/>
              <a:latin typeface="Arial"/>
            </a:endParaRPr>
          </a:p>
          <a:p>
            <a:pPr marL="685800" indent="-685800" algn="just" defTabSz="457200">
              <a:lnSpc>
                <a:spcPct val="120000"/>
              </a:lnSpc>
              <a:spcAft>
                <a:spcPts val="601"/>
              </a:spcAft>
              <a:buClr>
                <a:srgbClr val="7030a0"/>
              </a:buClr>
              <a:buFont typeface="Wingdings" charset="2"/>
              <a:buChar char=""/>
              <a:tabLst>
                <a:tab algn="l" pos="0"/>
              </a:tabLst>
            </a:pPr>
            <a:r>
              <a:rPr b="0" lang="el-GR" sz="8000" strike="noStrike" u="none">
                <a:solidFill>
                  <a:schemeClr val="dk1"/>
                </a:solidFill>
                <a:uFillTx/>
                <a:latin typeface="Century Gothic"/>
              </a:rPr>
              <a:t>Τακτικές αξιολογήσεις της αρτηριακής πίεσης και της κρεατινίνης ορού.</a:t>
            </a:r>
            <a:endParaRPr b="0" lang="el-GR" sz="8000" strike="noStrike" u="none">
              <a:solidFill>
                <a:srgbClr val="000000"/>
              </a:solidFill>
              <a:uFillTx/>
              <a:latin typeface="Arial"/>
            </a:endParaRPr>
          </a:p>
          <a:p>
            <a:pPr marL="685800" indent="-685800" algn="just" defTabSz="457200">
              <a:lnSpc>
                <a:spcPct val="120000"/>
              </a:lnSpc>
              <a:spcAft>
                <a:spcPts val="601"/>
              </a:spcAft>
              <a:buClr>
                <a:srgbClr val="7030a0"/>
              </a:buClr>
              <a:buFont typeface="Wingdings" charset="2"/>
              <a:buChar char=""/>
              <a:tabLst>
                <a:tab algn="l" pos="0"/>
              </a:tabLst>
            </a:pPr>
            <a:r>
              <a:rPr b="0" lang="el-GR" sz="8000" strike="noStrike" u="none">
                <a:solidFill>
                  <a:schemeClr val="dk1"/>
                </a:solidFill>
                <a:uFillTx/>
                <a:latin typeface="Century Gothic"/>
              </a:rPr>
              <a:t>Αποφεύγουμε τη χρήση γλυκοκορτικοειδών σε ασθενείς με SSc όποτε είναι δυνατόν.</a:t>
            </a:r>
            <a:endParaRPr b="0" lang="el-GR" sz="8000" strike="noStrike" u="none">
              <a:solidFill>
                <a:srgbClr val="000000"/>
              </a:solidFill>
              <a:uFillTx/>
              <a:latin typeface="Arial"/>
            </a:endParaRPr>
          </a:p>
          <a:p>
            <a:pPr marL="685800" indent="-685800" algn="just" defTabSz="457200">
              <a:lnSpc>
                <a:spcPct val="120000"/>
              </a:lnSpc>
              <a:spcAft>
                <a:spcPts val="601"/>
              </a:spcAft>
              <a:buClr>
                <a:srgbClr val="7030a0"/>
              </a:buClr>
              <a:buFont typeface="Wingdings" charset="2"/>
              <a:buChar char=""/>
              <a:tabLst>
                <a:tab algn="l" pos="0"/>
              </a:tabLst>
            </a:pPr>
            <a:r>
              <a:rPr b="0" lang="el-GR" sz="8000" strike="noStrike" u="none">
                <a:solidFill>
                  <a:schemeClr val="dk1"/>
                </a:solidFill>
                <a:uFillTx/>
                <a:latin typeface="Century Gothic"/>
              </a:rPr>
              <a:t>Δεν χρησιμοποιούμε αναστολείς του μετατρεπτικού ενζύμου της αγγειοτενσίνης (ΜΕΑ), αναστολείς των υποδοχέων της αγγειοτενσίνης (ARB) ή αναστολείς των διαύλων ασβεστίου (CCB) για την πρόληψη της SRC.</a:t>
            </a:r>
            <a:endParaRPr b="0" lang="el-GR" sz="8000" strike="noStrike" u="none">
              <a:solidFill>
                <a:srgbClr val="000000"/>
              </a:solidFill>
              <a:uFillTx/>
              <a:latin typeface="Arial"/>
            </a:endParaRPr>
          </a:p>
        </p:txBody>
      </p:sp>
      <p:sp>
        <p:nvSpPr>
          <p:cNvPr id="562" name="PlaceHolder 2"/>
          <p:cNvSpPr>
            <a:spLocks noGrp="1"/>
          </p:cNvSpPr>
          <p:nvPr>
            <p:ph type="sldNum" idx="70"/>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10</a:t>
            </a:r>
            <a:endParaRPr b="0" lang="el-GR" sz="2000" strike="noStrike" u="none">
              <a:solidFill>
                <a:srgbClr val="000000"/>
              </a:solidFill>
              <a:uFillTx/>
              <a:latin typeface="Times New Roman"/>
            </a:endParaRPr>
          </a:p>
        </p:txBody>
      </p:sp>
      <p:sp>
        <p:nvSpPr>
          <p:cNvPr id="563" name="PlaceHolder 3"/>
          <p:cNvSpPr>
            <a:spLocks noGrp="1"/>
          </p:cNvSpPr>
          <p:nvPr>
            <p:ph type="ftr" idx="71"/>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64"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Ορθογώνιο 3"/>
          <p:cNvSpPr/>
          <p:nvPr/>
        </p:nvSpPr>
        <p:spPr>
          <a:xfrm>
            <a:off x="1240560" y="137160"/>
            <a:ext cx="10738440" cy="580572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1" lang="el-GR" sz="2200" strike="noStrike" u="none">
                <a:solidFill>
                  <a:srgbClr val="002060"/>
                </a:solidFill>
                <a:uFillTx/>
                <a:latin typeface="Century Gothic"/>
              </a:rPr>
              <a:t> </a:t>
            </a:r>
            <a:r>
              <a:rPr b="1" lang="el-GR" sz="2200" strike="noStrike" u="none">
                <a:solidFill>
                  <a:srgbClr val="7c240c"/>
                </a:solidFill>
                <a:uFillTx/>
                <a:latin typeface="Century Gothic"/>
              </a:rPr>
              <a:t>Νεφρική Κρίση Σκληροδέρματος (</a:t>
            </a:r>
            <a:r>
              <a:rPr b="1" lang="en-US" sz="2200" strike="noStrike" u="none">
                <a:solidFill>
                  <a:srgbClr val="7c240c"/>
                </a:solidFill>
                <a:uFillTx/>
                <a:latin typeface="Century Gothic"/>
              </a:rPr>
              <a:t>SRC</a:t>
            </a:r>
            <a:r>
              <a:rPr b="1" lang="el-GR" sz="2200" strike="noStrike" u="none">
                <a:solidFill>
                  <a:srgbClr val="7c240c"/>
                </a:solidFill>
                <a:uFillTx/>
                <a:latin typeface="Century Gothic"/>
              </a:rPr>
              <a:t>)</a:t>
            </a:r>
            <a:endParaRPr b="0" lang="el-GR" sz="2200" strike="noStrike" u="none">
              <a:solidFill>
                <a:srgbClr val="000000"/>
              </a:solidFill>
              <a:uFillTx/>
              <a:latin typeface="Arial"/>
            </a:endParaRPr>
          </a:p>
          <a:p>
            <a:pPr defTabSz="457200">
              <a:lnSpc>
                <a:spcPct val="100000"/>
              </a:lnSpc>
              <a:spcBef>
                <a:spcPts val="601"/>
              </a:spcBef>
              <a:spcAft>
                <a:spcPts val="601"/>
              </a:spcAft>
            </a:pPr>
            <a:r>
              <a:rPr b="1" lang="el-GR" sz="2000" strike="noStrike" u="none">
                <a:solidFill>
                  <a:schemeClr val="accent6">
                    <a:lumMod val="50000"/>
                  </a:schemeClr>
                </a:solidFill>
                <a:uFillTx/>
                <a:latin typeface="Century Gothic"/>
                <a:ea typeface="OpenSymbol"/>
              </a:rPr>
              <a:t>Θεραπεία</a:t>
            </a:r>
            <a:endParaRPr b="0" lang="el-GR" sz="20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ea typeface="NSimSun"/>
              </a:rPr>
              <a:t>Η SRC είναι ένα επείγον ιατρικό περιστατικό που απαιτεί εισαγωγή στο νοσοκομείο.  </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ea typeface="NSimSun"/>
              </a:rPr>
              <a:t>Ο κύριος στόχος είναι να επανέλθει ο ασθενής στην προηγούμενη βασική του αρτηριακή πίεση εντός 72 ωρών.</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rgbClr val="7030a0"/>
                </a:solidFill>
                <a:uFillTx/>
                <a:latin typeface="Century Gothic"/>
                <a:ea typeface="NSimSun"/>
              </a:rPr>
              <a:t>Αναστολείς ΜΕΑ: </a:t>
            </a:r>
            <a:r>
              <a:rPr b="0" lang="el-GR" sz="1800" strike="noStrike" u="none">
                <a:solidFill>
                  <a:schemeClr val="dk1"/>
                </a:solidFill>
                <a:uFillTx/>
                <a:latin typeface="Century Gothic"/>
                <a:ea typeface="NSimSun"/>
              </a:rPr>
              <a:t>Για όλους τους ασθενείς με SRC, συνιστούμε τον έλεγχο της αρτηριακής πίεσης με έναν αναστολέα ΜΕΑ αντί άλλων αντιυπερτασικών παραγόντων (κυρίως καπτοπρίλη επειδή έχει ταχεία έναρξη και σύντομη διάρκεια δράσης);</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ea typeface="NSimSun"/>
              </a:rPr>
              <a:t>Οι ARB αποτελεί εναλλακτική επιλογή.</a:t>
            </a:r>
            <a:endParaRPr b="0" lang="el-GR" sz="1800" strike="noStrike" u="none">
              <a:solidFill>
                <a:srgbClr val="000000"/>
              </a:solidFill>
              <a:uFillTx/>
              <a:latin typeface="Arial"/>
            </a:endParaRPr>
          </a:p>
          <a:p>
            <a:pPr algn="just" defTabSz="457200">
              <a:lnSpc>
                <a:spcPct val="100000"/>
              </a:lnSpc>
              <a:spcAft>
                <a:spcPts val="601"/>
              </a:spcAft>
            </a:pPr>
            <a:r>
              <a:rPr b="0" lang="el-GR" sz="1800" strike="noStrike" u="none">
                <a:solidFill>
                  <a:schemeClr val="dk1"/>
                </a:solidFill>
                <a:uFillTx/>
                <a:latin typeface="Century Gothic"/>
                <a:ea typeface="NSimSun"/>
              </a:rPr>
              <a:t> </a:t>
            </a:r>
            <a:br>
              <a:rPr sz="1800"/>
            </a:br>
            <a:r>
              <a:rPr b="0" lang="el-GR" sz="1800" strike="noStrike" u="none">
                <a:solidFill>
                  <a:schemeClr val="dk1"/>
                </a:solidFill>
                <a:uFillTx/>
                <a:latin typeface="Century Gothic"/>
                <a:ea typeface="NSimSun"/>
              </a:rPr>
              <a:t>Για ασθενείς χωρίς επαρκή έλεγχο της αρτηριακής πίεσης παρά τη μέγιστη δόση ενός αναστολέα ΜΕΑ, προσθέτουμε έναν  αναστολέα διαύλων ασβεστίου, όπως η αμλοδιπίνη.</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ea typeface="NSimSun"/>
              </a:rPr>
              <a:t>Οι </a:t>
            </a:r>
            <a:r>
              <a:rPr b="0" lang="el-GR" sz="1800" strike="noStrike" u="none">
                <a:solidFill>
                  <a:srgbClr val="7030a0"/>
                </a:solidFill>
                <a:uFillTx/>
                <a:latin typeface="Century Gothic"/>
                <a:ea typeface="NSimSun"/>
              </a:rPr>
              <a:t>β-αποκλειστές</a:t>
            </a:r>
            <a:r>
              <a:rPr b="0" lang="el-GR" sz="1800" strike="noStrike" u="none">
                <a:solidFill>
                  <a:schemeClr val="dk1"/>
                </a:solidFill>
                <a:uFillTx/>
                <a:latin typeface="Century Gothic"/>
                <a:ea typeface="NSimSun"/>
              </a:rPr>
              <a:t> συνήθως αποφεύγονται σε ασθενείς με SSc λόγω του θεωρητικού κινδύνου επιδείνωσης του αγγειόσπασμου.</a:t>
            </a:r>
            <a:endParaRPr b="0" lang="el-GR" sz="1800" strike="noStrike" u="none">
              <a:solidFill>
                <a:srgbClr val="000000"/>
              </a:solidFill>
              <a:uFillTx/>
              <a:latin typeface="Arial"/>
            </a:endParaRPr>
          </a:p>
          <a:p>
            <a:pPr marL="343080" indent="-343080" algn="just" defTabSz="457200">
              <a:lnSpc>
                <a:spcPct val="100000"/>
              </a:lnSpc>
              <a:spcAft>
                <a:spcPts val="601"/>
              </a:spcAft>
              <a:buClr>
                <a:srgbClr val="000000"/>
              </a:buClr>
              <a:buFont typeface="Century Gothic"/>
              <a:buAutoNum type="arabicPeriod"/>
            </a:pPr>
            <a:r>
              <a:rPr b="0" lang="el-GR" sz="1800" strike="noStrike" u="none">
                <a:solidFill>
                  <a:schemeClr val="dk1"/>
                </a:solidFill>
                <a:uFillTx/>
                <a:latin typeface="Century Gothic"/>
                <a:ea typeface="OpenSymbol"/>
              </a:rPr>
              <a:t>Παρακολούθηση της ανταπόκρισης στη θεραπεία: τη νεφρική λειτουργία, τους ηλεκτρολύτες και τους εργαστηριακούς δείκτες μικροαγγειοπαθητικής αιμόλυσης κατά τη διάρκεια της θεραπείας.</a:t>
            </a:r>
            <a:endParaRPr b="0" lang="el-GR" sz="1800" strike="noStrike" u="none">
              <a:solidFill>
                <a:srgbClr val="000000"/>
              </a:solidFill>
              <a:uFillTx/>
              <a:latin typeface="Arial"/>
            </a:endParaRPr>
          </a:p>
          <a:p>
            <a:pPr marL="343080" indent="-343080" algn="just" defTabSz="457200">
              <a:lnSpc>
                <a:spcPct val="100000"/>
              </a:lnSpc>
              <a:spcAft>
                <a:spcPts val="601"/>
              </a:spcAft>
              <a:buClr>
                <a:srgbClr val="000000"/>
              </a:buClr>
              <a:buFont typeface="Century Gothic"/>
              <a:buAutoNum type="arabicPeriod"/>
            </a:pPr>
            <a:r>
              <a:rPr b="0" lang="el-GR" sz="1800" strike="noStrike" u="none">
                <a:solidFill>
                  <a:schemeClr val="dk1"/>
                </a:solidFill>
                <a:uFillTx/>
                <a:latin typeface="Century Gothic"/>
                <a:ea typeface="OpenSymbol"/>
              </a:rPr>
              <a:t> </a:t>
            </a:r>
            <a:r>
              <a:rPr b="0" lang="el-GR" sz="1800" strike="noStrike" u="none">
                <a:solidFill>
                  <a:schemeClr val="dk1"/>
                </a:solidFill>
                <a:uFillTx/>
                <a:latin typeface="Century Gothic"/>
                <a:ea typeface="OpenSymbol"/>
              </a:rPr>
              <a:t>Η μεταμόσχευση νεφρού αποτελεί επιλογή για ασθενείς με SRC που εξελίσσονται σε νεφρική νόσο τελικού σταδίου.</a:t>
            </a:r>
            <a:endParaRPr b="0" lang="el-GR" sz="1800" strike="noStrike" u="none">
              <a:solidFill>
                <a:srgbClr val="000000"/>
              </a:solidFill>
              <a:uFillTx/>
              <a:latin typeface="Arial"/>
            </a:endParaRPr>
          </a:p>
        </p:txBody>
      </p:sp>
      <p:sp>
        <p:nvSpPr>
          <p:cNvPr id="566" name="PlaceHolder 1"/>
          <p:cNvSpPr>
            <a:spLocks noGrp="1"/>
          </p:cNvSpPr>
          <p:nvPr>
            <p:ph type="sldNum" idx="72"/>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11</a:t>
            </a:r>
            <a:endParaRPr b="0" lang="el-GR" sz="2000" strike="noStrike" u="none">
              <a:solidFill>
                <a:srgbClr val="000000"/>
              </a:solidFill>
              <a:uFillTx/>
              <a:latin typeface="Times New Roman"/>
            </a:endParaRPr>
          </a:p>
        </p:txBody>
      </p:sp>
      <p:sp>
        <p:nvSpPr>
          <p:cNvPr id="567" name="PlaceHolder 2"/>
          <p:cNvSpPr>
            <a:spLocks noGrp="1"/>
          </p:cNvSpPr>
          <p:nvPr>
            <p:ph type="ftr" idx="73"/>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68"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Ορθογώνιο 3"/>
          <p:cNvSpPr/>
          <p:nvPr/>
        </p:nvSpPr>
        <p:spPr>
          <a:xfrm>
            <a:off x="1497240" y="376920"/>
            <a:ext cx="10377720" cy="515088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1" lang="el-GR" sz="2200" strike="noStrike" u="none">
                <a:solidFill>
                  <a:srgbClr val="7c240c"/>
                </a:solidFill>
                <a:uFillTx/>
                <a:latin typeface="Century Gothic"/>
              </a:rPr>
              <a:t>Οφθαλμική Προσβολή στα πλαίσια της κροταφικής Αρτηρίτιδας</a:t>
            </a:r>
            <a:endParaRPr b="0" lang="el-GR" sz="2200" strike="noStrike" u="none">
              <a:solidFill>
                <a:srgbClr val="000000"/>
              </a:solidFill>
              <a:uFillTx/>
              <a:latin typeface="Arial"/>
            </a:endParaRPr>
          </a:p>
          <a:p>
            <a:pPr algn="just" defTabSz="457200">
              <a:lnSpc>
                <a:spcPct val="100000"/>
              </a:lnSpc>
            </a:pP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rPr>
              <a:t>Η κροταφική αρτηρίτιδα ή αλλιώς γιγαντοκυτταρική αρτηριτίδα είναι μία αγγειίτιδα (δηλαδή φλεγμονή των αγγείων), η οποία προσβάλλει τα αγγεία μεγάλου και μεσαίου μεγέθους</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rPr>
              <a:t>Είναι η πιο συχνή συστηματική αγγειίτιδα των ενηλίκων και συνήθως προσβάλλει άτομα άνω των 50 ετών</a:t>
            </a:r>
            <a:endParaRPr b="0" lang="el-GR" sz="1800" strike="noStrike" u="none">
              <a:solidFill>
                <a:srgbClr val="000000"/>
              </a:solidFill>
              <a:uFillTx/>
              <a:latin typeface="Arial"/>
            </a:endParaRPr>
          </a:p>
          <a:p>
            <a:pPr algn="just" defTabSz="457200">
              <a:lnSpc>
                <a:spcPct val="100000"/>
              </a:lnSpc>
              <a:spcBef>
                <a:spcPts val="601"/>
              </a:spcBef>
              <a:spcAft>
                <a:spcPts val="601"/>
              </a:spcAft>
            </a:pPr>
            <a:r>
              <a:rPr b="1" lang="el-GR" sz="1800" strike="noStrike" u="none">
                <a:solidFill>
                  <a:schemeClr val="accent6">
                    <a:lumMod val="50000"/>
                  </a:schemeClr>
                </a:solidFill>
                <a:uFillTx/>
                <a:latin typeface="Century Gothic"/>
              </a:rPr>
              <a:t>Κλινική Εικόνα</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rPr>
              <a:t>Η εμφάνιση της νόσου είναι οξεία ή υποξεία</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rPr>
              <a:t>Περιλαμβάνει συστηματικά συμπτώματα, όπως πυρετός, κόπωση και απώλεια βάρους – πονοκέφαλος - χωλότητα της γνάθου και οφθαλμολογικά συμπτώματα, ιδίως παροδική μονόφθαλμη οπτική απώλεια όρασης (TMVL ή amaurosis fugax) και διπλωπία</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rPr>
              <a:t>Η πιο δυσοίωνη επιπλοκή της GCA είναι η απώλεια όρασης. </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rPr>
              <a:t>Η αμφίπλευρη τύφλωση θα αναπτυχθεί στο 25 έως 50% των μη θεραπευμένων ασθενών που παρουσιάζουν απώλεια όρασης στο ένα μάτι.</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chemeClr val="dk1"/>
                </a:solidFill>
                <a:uFillTx/>
                <a:latin typeface="Century Gothic"/>
              </a:rPr>
              <a:t>Συχνή είναι η υποκλινική προσβολή της αορτής και των μεγάλων αρτηριών, καθυστερημένη κλινική συνέπεια της οποίας μπορεί να είναι το ανεύρυσμα της αορτής.</a:t>
            </a:r>
            <a:endParaRPr b="0" lang="el-GR" sz="1800" strike="noStrike" u="none">
              <a:solidFill>
                <a:srgbClr val="000000"/>
              </a:solidFill>
              <a:uFillTx/>
              <a:latin typeface="Arial"/>
            </a:endParaRPr>
          </a:p>
        </p:txBody>
      </p:sp>
      <p:sp>
        <p:nvSpPr>
          <p:cNvPr id="570" name="PlaceHolder 1"/>
          <p:cNvSpPr>
            <a:spLocks noGrp="1"/>
          </p:cNvSpPr>
          <p:nvPr>
            <p:ph type="sldNum" idx="74"/>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12</a:t>
            </a:r>
            <a:endParaRPr b="0" lang="el-GR" sz="2000" strike="noStrike" u="none">
              <a:solidFill>
                <a:srgbClr val="000000"/>
              </a:solidFill>
              <a:uFillTx/>
              <a:latin typeface="Times New Roman"/>
            </a:endParaRPr>
          </a:p>
        </p:txBody>
      </p:sp>
      <p:sp>
        <p:nvSpPr>
          <p:cNvPr id="571" name="PlaceHolder 2"/>
          <p:cNvSpPr>
            <a:spLocks noGrp="1"/>
          </p:cNvSpPr>
          <p:nvPr>
            <p:ph type="ftr" idx="75"/>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72"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Ορθογώνιο 3"/>
          <p:cNvSpPr/>
          <p:nvPr/>
        </p:nvSpPr>
        <p:spPr>
          <a:xfrm>
            <a:off x="1833480" y="260280"/>
            <a:ext cx="9453240" cy="4248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el-GR" sz="2200" strike="noStrike" u="none">
                <a:solidFill>
                  <a:srgbClr val="002060"/>
                </a:solidFill>
                <a:uFillTx/>
                <a:latin typeface="Arial"/>
                <a:ea typeface="NSimSun"/>
              </a:rPr>
              <a:t>Εξωτερική καρωτιδική αρτηρία και οι κλάδοι της σε πλάγια όψη</a:t>
            </a:r>
            <a:endParaRPr b="0" lang="el-GR" sz="2200" strike="noStrike" u="none">
              <a:solidFill>
                <a:srgbClr val="000000"/>
              </a:solidFill>
              <a:uFillTx/>
              <a:latin typeface="Arial"/>
            </a:endParaRPr>
          </a:p>
        </p:txBody>
      </p:sp>
      <p:pic>
        <p:nvPicPr>
          <p:cNvPr id="574" name="Εικόνα 4" descr=""/>
          <p:cNvPicPr/>
          <p:nvPr/>
        </p:nvPicPr>
        <p:blipFill>
          <a:blip r:embed="rId1"/>
          <a:stretch/>
        </p:blipFill>
        <p:spPr>
          <a:xfrm>
            <a:off x="3269160" y="596880"/>
            <a:ext cx="6086520" cy="5236560"/>
          </a:xfrm>
          <a:prstGeom prst="rect">
            <a:avLst/>
          </a:prstGeom>
          <a:ln w="0">
            <a:noFill/>
          </a:ln>
        </p:spPr>
      </p:pic>
      <p:sp>
        <p:nvSpPr>
          <p:cNvPr id="575" name="PlaceHolder 1"/>
          <p:cNvSpPr>
            <a:spLocks noGrp="1"/>
          </p:cNvSpPr>
          <p:nvPr>
            <p:ph type="sldNum" idx="76"/>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13</a:t>
            </a:r>
            <a:endParaRPr b="0" lang="el-GR" sz="2000" strike="noStrike" u="none">
              <a:solidFill>
                <a:srgbClr val="000000"/>
              </a:solidFill>
              <a:uFillTx/>
              <a:latin typeface="Times New Roman"/>
            </a:endParaRPr>
          </a:p>
        </p:txBody>
      </p:sp>
      <p:sp>
        <p:nvSpPr>
          <p:cNvPr id="576" name="PlaceHolder 2"/>
          <p:cNvSpPr>
            <a:spLocks noGrp="1"/>
          </p:cNvSpPr>
          <p:nvPr>
            <p:ph type="ftr" idx="77"/>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77" name="Ευθεία γραμμή σύνδεσης 7"/>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Ορθογώνιο 3"/>
          <p:cNvSpPr/>
          <p:nvPr/>
        </p:nvSpPr>
        <p:spPr>
          <a:xfrm>
            <a:off x="1899720" y="725400"/>
            <a:ext cx="8956440" cy="42480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1" lang="el-GR" sz="2200" strike="noStrike" u="none">
                <a:solidFill>
                  <a:srgbClr val="002060"/>
                </a:solidFill>
                <a:uFillTx/>
                <a:latin typeface="Arial"/>
                <a:ea typeface="NSimSun"/>
              </a:rPr>
              <a:t>Εξωτερική καρωτιδική αρτηρία και οι κλάδοι της σε πλάγια όψη</a:t>
            </a:r>
            <a:endParaRPr b="0" lang="el-GR" sz="2200" strike="noStrike" u="none">
              <a:solidFill>
                <a:srgbClr val="000000"/>
              </a:solidFill>
              <a:uFillTx/>
              <a:latin typeface="Arial"/>
            </a:endParaRPr>
          </a:p>
        </p:txBody>
      </p:sp>
      <p:sp>
        <p:nvSpPr>
          <p:cNvPr id="579" name="Ορθογώνιο 4"/>
          <p:cNvSpPr/>
          <p:nvPr/>
        </p:nvSpPr>
        <p:spPr>
          <a:xfrm>
            <a:off x="1591920" y="1627920"/>
            <a:ext cx="9810720" cy="29872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spcBef>
                <a:spcPts val="601"/>
              </a:spcBef>
              <a:spcAft>
                <a:spcPts val="601"/>
              </a:spcAft>
            </a:pPr>
            <a:r>
              <a:rPr b="1" lang="el-GR" sz="2000" strike="noStrike" u="none">
                <a:solidFill>
                  <a:schemeClr val="accent6">
                    <a:lumMod val="50000"/>
                  </a:schemeClr>
                </a:solidFill>
                <a:uFillTx/>
                <a:latin typeface="Century Gothic"/>
              </a:rPr>
              <a:t>● </a:t>
            </a:r>
            <a:r>
              <a:rPr b="1" lang="el-GR" sz="2000" strike="noStrike" u="none">
                <a:solidFill>
                  <a:schemeClr val="accent6">
                    <a:lumMod val="50000"/>
                  </a:schemeClr>
                </a:solidFill>
                <a:uFillTx/>
                <a:latin typeface="Century Gothic"/>
              </a:rPr>
              <a:t>Ευρήματα της φυσικής εξέτασης:</a:t>
            </a:r>
            <a:endParaRPr b="0" lang="el-GR" sz="2000" strike="noStrike" u="none">
              <a:solidFill>
                <a:srgbClr val="000000"/>
              </a:solidFill>
              <a:uFillTx/>
              <a:latin typeface="Arial"/>
            </a:endParaRPr>
          </a:p>
          <a:p>
            <a:pPr marL="285840" indent="-285840" defTabSz="457200">
              <a:lnSpc>
                <a:spcPct val="100000"/>
              </a:lnSpc>
              <a:spcBef>
                <a:spcPts val="601"/>
              </a:spcBef>
              <a:spcAft>
                <a:spcPts val="601"/>
              </a:spcAft>
              <a:buClr>
                <a:srgbClr val="000000"/>
              </a:buClr>
              <a:buFont typeface="Wingdings" charset="2"/>
              <a:buChar char=""/>
            </a:pPr>
            <a:r>
              <a:rPr b="0" lang="el-GR" sz="2000" strike="noStrike" u="none">
                <a:solidFill>
                  <a:schemeClr val="dk1"/>
                </a:solidFill>
                <a:uFillTx/>
                <a:latin typeface="Century Gothic"/>
              </a:rPr>
              <a:t>Προσεκτική ψηλάφηση των κροταφικών αρτηριών</a:t>
            </a:r>
            <a:endParaRPr b="0" lang="el-GR" sz="2000" strike="noStrike" u="none">
              <a:solidFill>
                <a:srgbClr val="000000"/>
              </a:solidFill>
              <a:uFillTx/>
              <a:latin typeface="Arial"/>
            </a:endParaRPr>
          </a:p>
          <a:p>
            <a:pPr marL="285840" indent="-285840" defTabSz="457200">
              <a:lnSpc>
                <a:spcPct val="100000"/>
              </a:lnSpc>
              <a:spcBef>
                <a:spcPts val="601"/>
              </a:spcBef>
              <a:spcAft>
                <a:spcPts val="601"/>
              </a:spcAft>
              <a:buClr>
                <a:srgbClr val="000000"/>
              </a:buClr>
              <a:buFont typeface="Wingdings" charset="2"/>
              <a:buChar char=""/>
            </a:pPr>
            <a:r>
              <a:rPr b="0" lang="el-GR" sz="2000" strike="noStrike" u="none">
                <a:solidFill>
                  <a:schemeClr val="dk1"/>
                </a:solidFill>
                <a:uFillTx/>
                <a:latin typeface="Century Gothic"/>
              </a:rPr>
              <a:t>Μέτρηση της αρτηριακής πίεσης και στα δύο χέρια</a:t>
            </a:r>
            <a:endParaRPr b="0" lang="el-GR" sz="2000" strike="noStrike" u="none">
              <a:solidFill>
                <a:srgbClr val="000000"/>
              </a:solidFill>
              <a:uFillTx/>
              <a:latin typeface="Arial"/>
            </a:endParaRPr>
          </a:p>
          <a:p>
            <a:pPr marL="285840" indent="-285840" defTabSz="457200">
              <a:lnSpc>
                <a:spcPct val="100000"/>
              </a:lnSpc>
              <a:spcBef>
                <a:spcPts val="601"/>
              </a:spcBef>
              <a:spcAft>
                <a:spcPts val="601"/>
              </a:spcAft>
              <a:buClr>
                <a:srgbClr val="000000"/>
              </a:buClr>
              <a:buFont typeface="Wingdings" charset="2"/>
              <a:buChar char=""/>
            </a:pPr>
            <a:r>
              <a:rPr b="0" lang="el-GR" sz="2000" strike="noStrike" u="none">
                <a:solidFill>
                  <a:schemeClr val="dk1"/>
                </a:solidFill>
                <a:uFillTx/>
                <a:latin typeface="Century Gothic"/>
              </a:rPr>
              <a:t>Αξιολόγηση του αρτηριακού δέντρου με ψηλάφηση και ακρόαση</a:t>
            </a:r>
            <a:endParaRPr b="0" lang="el-GR" sz="2000" strike="noStrike" u="none">
              <a:solidFill>
                <a:srgbClr val="000000"/>
              </a:solidFill>
              <a:uFillTx/>
              <a:latin typeface="Arial"/>
            </a:endParaRPr>
          </a:p>
          <a:p>
            <a:pPr defTabSz="457200">
              <a:lnSpc>
                <a:spcPct val="100000"/>
              </a:lnSpc>
              <a:spcBef>
                <a:spcPts val="601"/>
              </a:spcBef>
              <a:spcAft>
                <a:spcPts val="601"/>
              </a:spcAft>
            </a:pPr>
            <a:r>
              <a:rPr b="0" lang="el-GR" sz="2000" strike="noStrike" u="none">
                <a:solidFill>
                  <a:schemeClr val="accent6">
                    <a:lumMod val="50000"/>
                  </a:schemeClr>
                </a:solidFill>
                <a:uFillTx/>
                <a:latin typeface="Century Gothic"/>
              </a:rPr>
              <a:t>● </a:t>
            </a:r>
            <a:r>
              <a:rPr b="1" lang="el-GR" sz="2000" strike="noStrike" u="none">
                <a:solidFill>
                  <a:schemeClr val="accent6">
                    <a:lumMod val="50000"/>
                  </a:schemeClr>
                </a:solidFill>
                <a:uFillTx/>
                <a:latin typeface="Century Gothic"/>
              </a:rPr>
              <a:t>Εργαστηριακά Ευρήματα</a:t>
            </a:r>
            <a:r>
              <a:rPr b="0" lang="el-GR" sz="2000" strike="noStrike" u="none">
                <a:solidFill>
                  <a:schemeClr val="accent6">
                    <a:lumMod val="50000"/>
                  </a:schemeClr>
                </a:solidFill>
                <a:uFillTx/>
                <a:latin typeface="Century Gothic"/>
              </a:rPr>
              <a:t>:</a:t>
            </a:r>
            <a:endParaRPr b="0" lang="el-GR" sz="2000" strike="noStrike" u="none">
              <a:solidFill>
                <a:srgbClr val="000000"/>
              </a:solidFill>
              <a:uFillTx/>
              <a:latin typeface="Arial"/>
            </a:endParaRPr>
          </a:p>
          <a:p>
            <a:pPr defTabSz="457200">
              <a:lnSpc>
                <a:spcPct val="100000"/>
              </a:lnSpc>
              <a:spcBef>
                <a:spcPts val="601"/>
              </a:spcBef>
              <a:spcAft>
                <a:spcPts val="601"/>
              </a:spcAft>
            </a:pPr>
            <a:r>
              <a:rPr b="0" lang="el-GR" sz="2000" strike="noStrike" u="none">
                <a:solidFill>
                  <a:schemeClr val="dk1"/>
                </a:solidFill>
                <a:uFillTx/>
                <a:latin typeface="Century Gothic"/>
              </a:rPr>
              <a:t> </a:t>
            </a:r>
            <a:r>
              <a:rPr b="0" lang="el-GR" sz="2000" strike="noStrike" u="none">
                <a:solidFill>
                  <a:schemeClr val="dk1"/>
                </a:solidFill>
                <a:uFillTx/>
                <a:latin typeface="Century Gothic"/>
              </a:rPr>
              <a:t>Αιματολογικές εξετάσεις ρουτίνας, επιλεγμένες χημικές εξετάσεις ορού, ταχύτητα καθίζησης ερυθροκυττάρων (ESR) και C-αντιδρώσα πρωτεΐνη (CRP).</a:t>
            </a:r>
            <a:endParaRPr b="0" lang="el-GR" sz="2000" strike="noStrike" u="none">
              <a:solidFill>
                <a:srgbClr val="000000"/>
              </a:solidFill>
              <a:uFillTx/>
              <a:latin typeface="Arial"/>
            </a:endParaRPr>
          </a:p>
        </p:txBody>
      </p:sp>
      <p:sp>
        <p:nvSpPr>
          <p:cNvPr id="580" name="PlaceHolder 1"/>
          <p:cNvSpPr>
            <a:spLocks noGrp="1"/>
          </p:cNvSpPr>
          <p:nvPr>
            <p:ph type="sldNum" idx="78"/>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14</a:t>
            </a:r>
            <a:endParaRPr b="0" lang="el-GR" sz="2000" strike="noStrike" u="none">
              <a:solidFill>
                <a:srgbClr val="000000"/>
              </a:solidFill>
              <a:uFillTx/>
              <a:latin typeface="Times New Roman"/>
            </a:endParaRPr>
          </a:p>
        </p:txBody>
      </p:sp>
      <p:sp>
        <p:nvSpPr>
          <p:cNvPr id="581" name="PlaceHolder 2"/>
          <p:cNvSpPr>
            <a:spLocks noGrp="1"/>
          </p:cNvSpPr>
          <p:nvPr>
            <p:ph type="ftr" idx="79"/>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82" name="Ευθεία γραμμή σύνδεσης 7"/>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Ορθογώνιο 3"/>
          <p:cNvSpPr/>
          <p:nvPr/>
        </p:nvSpPr>
        <p:spPr>
          <a:xfrm>
            <a:off x="1500480" y="266040"/>
            <a:ext cx="10262160" cy="5749560"/>
          </a:xfrm>
          <a:prstGeom prst="rect">
            <a:avLst/>
          </a:prstGeom>
          <a:noFill/>
          <a:ln w="0">
            <a:noFill/>
          </a:ln>
        </p:spPr>
        <p:style>
          <a:lnRef idx="0"/>
          <a:fillRef idx="0"/>
          <a:effectRef idx="0"/>
          <a:fontRef idx="minor"/>
        </p:style>
        <p:txBody>
          <a:bodyPr lIns="90000" rIns="90000" tIns="45000" bIns="45000" anchor="t">
            <a:spAutoFit/>
          </a:bodyPr>
          <a:p>
            <a:pPr marL="343080" indent="-343080" defTabSz="457200">
              <a:lnSpc>
                <a:spcPct val="115000"/>
              </a:lnSpc>
              <a:spcAft>
                <a:spcPts val="601"/>
              </a:spcAft>
              <a:buClr>
                <a:srgbClr val="325949"/>
              </a:buClr>
              <a:buFont typeface="Arial"/>
              <a:buChar char="●"/>
            </a:pPr>
            <a:r>
              <a:rPr b="1" lang="el-GR" sz="2000" strike="noStrike" u="none">
                <a:solidFill>
                  <a:schemeClr val="accent6">
                    <a:lumMod val="50000"/>
                  </a:schemeClr>
                </a:solidFill>
                <a:uFillTx/>
                <a:latin typeface="Century Gothic"/>
                <a:ea typeface="OpenSymbol"/>
              </a:rPr>
              <a:t>Οφθαλμική Προσβολή</a:t>
            </a:r>
            <a:endParaRPr b="0" lang="el-GR" sz="2000" strike="noStrike" u="none">
              <a:solidFill>
                <a:srgbClr val="000000"/>
              </a:solidFill>
              <a:uFillTx/>
              <a:latin typeface="Arial"/>
            </a:endParaRPr>
          </a:p>
          <a:p>
            <a:pPr defTabSz="457200">
              <a:lnSpc>
                <a:spcPct val="115000"/>
              </a:lnSpc>
              <a:spcBef>
                <a:spcPts val="1199"/>
              </a:spcBef>
              <a:spcAft>
                <a:spcPts val="601"/>
              </a:spcAft>
            </a:pPr>
            <a:r>
              <a:rPr b="0" lang="el-GR" sz="1800" strike="noStrike" u="none">
                <a:solidFill>
                  <a:srgbClr val="7030a0"/>
                </a:solidFill>
                <a:uFillTx/>
                <a:latin typeface="Century Gothic"/>
                <a:ea typeface="NSimSun"/>
              </a:rPr>
              <a:t> </a:t>
            </a:r>
            <a:r>
              <a:rPr b="0" lang="el-GR" sz="1800" strike="noStrike" u="none">
                <a:solidFill>
                  <a:srgbClr val="7030a0"/>
                </a:solidFill>
                <a:uFillTx/>
                <a:latin typeface="Century Gothic"/>
                <a:ea typeface="NSimSun"/>
              </a:rPr>
              <a:t>Α. </a:t>
            </a:r>
            <a:r>
              <a:rPr b="1" lang="el-GR" sz="1800" strike="noStrike" u="none">
                <a:solidFill>
                  <a:srgbClr val="7030a0"/>
                </a:solidFill>
                <a:uFillTx/>
                <a:latin typeface="Century Gothic"/>
                <a:ea typeface="NSimSun"/>
              </a:rPr>
              <a:t>Παροδική απώλεια όρασης (amaurosis fugax) </a:t>
            </a:r>
            <a:endParaRPr b="0" lang="el-GR" sz="1800" strike="noStrike" u="none">
              <a:solidFill>
                <a:srgbClr val="000000"/>
              </a:solidFill>
              <a:uFillTx/>
              <a:latin typeface="Arial"/>
            </a:endParaRPr>
          </a:p>
          <a:p>
            <a:pPr marL="285840" indent="-285840" defTabSz="457200">
              <a:lnSpc>
                <a:spcPct val="115000"/>
              </a:lnSpc>
              <a:spcBef>
                <a:spcPts val="1199"/>
              </a:spcBef>
              <a:spcAft>
                <a:spcPts val="601"/>
              </a:spcAft>
              <a:buClr>
                <a:srgbClr val="7030a0"/>
              </a:buClr>
              <a:buFont typeface="Wingdings" charset="2"/>
              <a:buChar char=""/>
            </a:pPr>
            <a:r>
              <a:rPr b="0" lang="el-GR" sz="1800" strike="noStrike" u="none">
                <a:solidFill>
                  <a:srgbClr val="232323"/>
                </a:solidFill>
                <a:uFillTx/>
                <a:latin typeface="Century Gothic"/>
                <a:ea typeface="NSimSun"/>
              </a:rPr>
              <a:t>Παροδική μονοφθαλμική (και, σπάνια, διοφθαλμική) εξασθένιση της όρασης </a:t>
            </a:r>
            <a:endParaRPr b="0" lang="el-GR" sz="1800" strike="noStrike" u="none">
              <a:solidFill>
                <a:srgbClr val="000000"/>
              </a:solidFill>
              <a:uFillTx/>
              <a:latin typeface="Arial"/>
            </a:endParaRPr>
          </a:p>
          <a:p>
            <a:pPr marL="285840" indent="-285840" defTabSz="457200">
              <a:lnSpc>
                <a:spcPct val="115000"/>
              </a:lnSpc>
              <a:spcBef>
                <a:spcPts val="1199"/>
              </a:spcBef>
              <a:spcAft>
                <a:spcPts val="601"/>
              </a:spcAft>
              <a:buClr>
                <a:srgbClr val="7030a0"/>
              </a:buClr>
              <a:buFont typeface="Wingdings" charset="2"/>
              <a:buChar char=""/>
            </a:pPr>
            <a:r>
              <a:rPr b="0" lang="el-GR" sz="1800" strike="noStrike" u="none">
                <a:solidFill>
                  <a:srgbClr val="232323"/>
                </a:solidFill>
                <a:uFillTx/>
                <a:latin typeface="Century Gothic"/>
                <a:ea typeface="NSimSun"/>
              </a:rPr>
              <a:t>Οι πάσχοντες ασθενείς συνήθως παρατηρούν μια απότομη μερική βλάβη του οπτικού πεδίου ή ένα προσωρινό φαινόμενο κουρτίνας στο οπτικό πεδίο του ενός οφθαλμού. </a:t>
            </a:r>
            <a:endParaRPr b="0" lang="el-GR" sz="1800" strike="noStrike" u="none">
              <a:solidFill>
                <a:srgbClr val="000000"/>
              </a:solidFill>
              <a:uFillTx/>
              <a:latin typeface="Arial"/>
            </a:endParaRPr>
          </a:p>
          <a:p>
            <a:pPr defTabSz="457200">
              <a:lnSpc>
                <a:spcPct val="115000"/>
              </a:lnSpc>
              <a:spcBef>
                <a:spcPts val="1199"/>
              </a:spcBef>
              <a:spcAft>
                <a:spcPts val="601"/>
              </a:spcAft>
            </a:pPr>
            <a:r>
              <a:rPr b="1" lang="el-GR" sz="1800" strike="noStrike" u="none">
                <a:solidFill>
                  <a:srgbClr val="7030a0"/>
                </a:solidFill>
                <a:uFillTx/>
                <a:latin typeface="Century Gothic"/>
                <a:ea typeface="NSimSun"/>
              </a:rPr>
              <a:t>Β. Μόνιμη απώλεια όρασης </a:t>
            </a:r>
            <a:endParaRPr b="0" lang="el-GR" sz="1800" strike="noStrike" u="none">
              <a:solidFill>
                <a:srgbClr val="000000"/>
              </a:solidFill>
              <a:uFillTx/>
              <a:latin typeface="Arial"/>
            </a:endParaRPr>
          </a:p>
          <a:p>
            <a:pPr defTabSz="457200">
              <a:lnSpc>
                <a:spcPct val="115000"/>
              </a:lnSpc>
              <a:spcBef>
                <a:spcPts val="601"/>
              </a:spcBef>
              <a:spcAft>
                <a:spcPts val="601"/>
              </a:spcAft>
            </a:pPr>
            <a:r>
              <a:rPr b="0" lang="el-GR" sz="1800" strike="noStrike" u="none">
                <a:solidFill>
                  <a:srgbClr val="232323"/>
                </a:solidFill>
                <a:uFillTx/>
                <a:latin typeface="Century Gothic"/>
                <a:ea typeface="NSimSun"/>
              </a:rPr>
              <a:t> </a:t>
            </a:r>
            <a:r>
              <a:rPr b="0" lang="el-GR" sz="1800" strike="noStrike" u="none">
                <a:solidFill>
                  <a:srgbClr val="232323"/>
                </a:solidFill>
                <a:uFillTx/>
                <a:latin typeface="Century Gothic"/>
                <a:ea typeface="NSimSun"/>
              </a:rPr>
              <a:t>Αναμφισβήτητα η πιο επίφοβη επιπλοκή της GCA παραμένει αυτή της μόνιμης απώλειας της όρασης, η οποία είναι συνήθως ανώδυνη και αιφνίδια, μπορεί να είναι μερική ή πλήρης και μπορεί να είναι μονόπλευρη ή αμφοτερόπλευρη.  </a:t>
            </a:r>
            <a:endParaRPr b="0" lang="el-GR" sz="1800" strike="noStrike" u="none">
              <a:solidFill>
                <a:srgbClr val="000000"/>
              </a:solidFill>
              <a:uFillTx/>
              <a:latin typeface="Arial"/>
            </a:endParaRPr>
          </a:p>
          <a:p>
            <a:pPr defTabSz="457200">
              <a:lnSpc>
                <a:spcPct val="115000"/>
              </a:lnSpc>
              <a:spcBef>
                <a:spcPts val="601"/>
              </a:spcBef>
              <a:spcAft>
                <a:spcPts val="601"/>
              </a:spcAft>
            </a:pPr>
            <a:r>
              <a:rPr b="1" lang="el-GR" sz="1800" strike="noStrike" u="none">
                <a:solidFill>
                  <a:srgbClr val="7030a0"/>
                </a:solidFill>
                <a:uFillTx/>
                <a:latin typeface="Century Gothic"/>
                <a:ea typeface="NSimSun"/>
              </a:rPr>
              <a:t>Γ. Παράγοντες κινδύνου για μόνιμη απώλεια όρασης στην GCA</a:t>
            </a:r>
            <a:endParaRPr b="0" lang="el-GR" sz="1800" strike="noStrike" u="none">
              <a:solidFill>
                <a:srgbClr val="000000"/>
              </a:solidFill>
              <a:uFillTx/>
              <a:latin typeface="Arial"/>
            </a:endParaRPr>
          </a:p>
          <a:p>
            <a:pPr marL="285840" indent="-285840" algn="just" defTabSz="457200">
              <a:lnSpc>
                <a:spcPct val="115000"/>
              </a:lnSpc>
              <a:spcBef>
                <a:spcPts val="601"/>
              </a:spcBef>
              <a:spcAft>
                <a:spcPts val="601"/>
              </a:spcAft>
              <a:buClr>
                <a:srgbClr val="7030a0"/>
              </a:buClr>
              <a:buFont typeface="Wingdings" charset="2"/>
              <a:buChar char=""/>
            </a:pPr>
            <a:r>
              <a:rPr b="0" lang="el-GR" sz="1800" strike="noStrike" u="none">
                <a:solidFill>
                  <a:srgbClr val="232323"/>
                </a:solidFill>
                <a:uFillTx/>
                <a:latin typeface="Century Gothic"/>
                <a:ea typeface="NSimSun"/>
              </a:rPr>
              <a:t>Ηλικία, υπέρταση, θρομβοκυττάρωση, χωλότητα γνάθου.</a:t>
            </a:r>
            <a:endParaRPr b="0" lang="el-GR" sz="1800" strike="noStrike" u="none">
              <a:solidFill>
                <a:srgbClr val="000000"/>
              </a:solidFill>
              <a:uFillTx/>
              <a:latin typeface="Arial"/>
            </a:endParaRPr>
          </a:p>
          <a:p>
            <a:pPr marL="285840" indent="-285840" algn="just" defTabSz="457200">
              <a:lnSpc>
                <a:spcPct val="115000"/>
              </a:lnSpc>
              <a:spcBef>
                <a:spcPts val="601"/>
              </a:spcBef>
              <a:spcAft>
                <a:spcPts val="601"/>
              </a:spcAft>
              <a:buClr>
                <a:srgbClr val="7030a0"/>
              </a:buClr>
              <a:buFont typeface="Wingdings" charset="2"/>
              <a:buChar char=""/>
            </a:pPr>
            <a:r>
              <a:rPr b="0" lang="el-GR" sz="1800" strike="noStrike" u="none">
                <a:solidFill>
                  <a:srgbClr val="232323"/>
                </a:solidFill>
                <a:uFillTx/>
                <a:latin typeface="Century Gothic"/>
                <a:ea typeface="NSimSun"/>
              </a:rPr>
              <a:t>Η προηγούμενη παροδική απώλεια όρασης έχει αναγνωριστεί ως ο ισχυρότερος προγνωστικός παράγοντας για επακόλουθη μόνιμη απώλεια όρασης.</a:t>
            </a:r>
            <a:endParaRPr b="0" lang="el-GR" sz="1800" strike="noStrike" u="none">
              <a:solidFill>
                <a:srgbClr val="000000"/>
              </a:solidFill>
              <a:uFillTx/>
              <a:latin typeface="Arial"/>
            </a:endParaRPr>
          </a:p>
        </p:txBody>
      </p:sp>
      <p:sp>
        <p:nvSpPr>
          <p:cNvPr id="584" name="PlaceHolder 1"/>
          <p:cNvSpPr>
            <a:spLocks noGrp="1"/>
          </p:cNvSpPr>
          <p:nvPr>
            <p:ph type="sldNum" idx="80"/>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15</a:t>
            </a:r>
            <a:endParaRPr b="0" lang="el-GR" sz="2000" strike="noStrike" u="none">
              <a:solidFill>
                <a:srgbClr val="000000"/>
              </a:solidFill>
              <a:uFillTx/>
              <a:latin typeface="Times New Roman"/>
            </a:endParaRPr>
          </a:p>
        </p:txBody>
      </p:sp>
      <p:sp>
        <p:nvSpPr>
          <p:cNvPr id="585" name="PlaceHolder 2"/>
          <p:cNvSpPr>
            <a:spLocks noGrp="1"/>
          </p:cNvSpPr>
          <p:nvPr>
            <p:ph type="ftr" idx="81"/>
          </p:nvPr>
        </p:nvSpPr>
        <p:spPr>
          <a:xfrm>
            <a:off x="1500480" y="604836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86" name="Ευθεία γραμμή σύνδεσης 6"/>
          <p:cNvCxnSpPr/>
          <p:nvPr/>
        </p:nvCxnSpPr>
        <p:spPr>
          <a:xfrm>
            <a:off x="1708560" y="6210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Ορθογώνιο 3"/>
          <p:cNvSpPr/>
          <p:nvPr/>
        </p:nvSpPr>
        <p:spPr>
          <a:xfrm>
            <a:off x="1578240" y="545400"/>
            <a:ext cx="10184400" cy="4942800"/>
          </a:xfrm>
          <a:prstGeom prst="rect">
            <a:avLst/>
          </a:prstGeom>
          <a:noFill/>
          <a:ln w="0">
            <a:noFill/>
          </a:ln>
        </p:spPr>
        <p:style>
          <a:lnRef idx="0"/>
          <a:fillRef idx="0"/>
          <a:effectRef idx="0"/>
          <a:fontRef idx="minor"/>
        </p:style>
        <p:txBody>
          <a:bodyPr lIns="90000" rIns="90000" tIns="45000" bIns="45000" anchor="t">
            <a:spAutoFit/>
          </a:bodyPr>
          <a:p>
            <a:pPr defTabSz="457200">
              <a:lnSpc>
                <a:spcPct val="115000"/>
              </a:lnSpc>
              <a:spcAft>
                <a:spcPts val="601"/>
              </a:spcAft>
            </a:pPr>
            <a:r>
              <a:rPr b="1" lang="el-GR" sz="2200" strike="noStrike" u="none">
                <a:solidFill>
                  <a:srgbClr val="7030a0"/>
                </a:solidFill>
                <a:uFillTx/>
                <a:latin typeface="Century Gothic"/>
              </a:rPr>
              <a:t>Δ. Αιτίες απώλειας όρασης</a:t>
            </a:r>
            <a:endParaRPr b="0" lang="el-GR" sz="2200" strike="noStrike" u="none">
              <a:solidFill>
                <a:srgbClr val="000000"/>
              </a:solidFill>
              <a:uFillTx/>
              <a:latin typeface="Arial"/>
            </a:endParaRPr>
          </a:p>
          <a:p>
            <a:pPr defTabSz="457200">
              <a:lnSpc>
                <a:spcPct val="115000"/>
              </a:lnSpc>
              <a:spcAft>
                <a:spcPts val="601"/>
              </a:spcAft>
            </a:pPr>
            <a:r>
              <a:rPr b="1" lang="el-GR" sz="2000" strike="noStrike" u="none">
                <a:solidFill>
                  <a:srgbClr val="0070c0"/>
                </a:solidFill>
                <a:uFillTx/>
                <a:latin typeface="Century Gothic"/>
                <a:ea typeface="NSimSun"/>
              </a:rPr>
              <a:t>Πρόσθια ισχαιμική οπτική νευροπάθεια </a:t>
            </a:r>
            <a:endParaRPr b="0" lang="el-GR" sz="2000" strike="noStrike" u="none">
              <a:solidFill>
                <a:srgbClr val="000000"/>
              </a:solidFill>
              <a:uFillTx/>
              <a:latin typeface="Arial"/>
            </a:endParaRPr>
          </a:p>
          <a:p>
            <a:pPr marL="285840" indent="-285840" defTabSz="457200">
              <a:lnSpc>
                <a:spcPct val="115000"/>
              </a:lnSpc>
              <a:spcAft>
                <a:spcPts val="601"/>
              </a:spcAft>
              <a:buClr>
                <a:srgbClr val="7030a0"/>
              </a:buClr>
              <a:buFont typeface="Wingdings" charset="2"/>
              <a:buChar char=""/>
            </a:pPr>
            <a:r>
              <a:rPr b="0" lang="el-GR" sz="2000" strike="noStrike" u="none">
                <a:solidFill>
                  <a:srgbClr val="232323"/>
                </a:solidFill>
                <a:uFillTx/>
                <a:latin typeface="Century Gothic"/>
                <a:ea typeface="NSimSun"/>
              </a:rPr>
              <a:t>Το 85 % των περιπτώσεων απώλειας όρασης σε ασθενείς με GCA προκαλείται από AION. </a:t>
            </a:r>
            <a:endParaRPr b="0" lang="el-GR" sz="2000" strike="noStrike" u="none">
              <a:solidFill>
                <a:srgbClr val="000000"/>
              </a:solidFill>
              <a:uFillTx/>
              <a:latin typeface="Arial"/>
            </a:endParaRPr>
          </a:p>
          <a:p>
            <a:pPr marL="285840" indent="-285840" defTabSz="457200">
              <a:lnSpc>
                <a:spcPct val="115000"/>
              </a:lnSpc>
              <a:spcAft>
                <a:spcPts val="601"/>
              </a:spcAft>
              <a:buClr>
                <a:srgbClr val="7030a0"/>
              </a:buClr>
              <a:buFont typeface="Wingdings" charset="2"/>
              <a:buChar char=""/>
            </a:pPr>
            <a:r>
              <a:rPr b="0" lang="el-GR" sz="2000" strike="noStrike" u="none">
                <a:solidFill>
                  <a:srgbClr val="232323"/>
                </a:solidFill>
                <a:uFillTx/>
                <a:latin typeface="Century Gothic"/>
                <a:ea typeface="NSimSun"/>
              </a:rPr>
              <a:t>Είναι συνήθως η συνέπεια απόφραξης της οπίσθιας ακτινωτής αρτηρίας, ενός κλάδου της οφθαλμικής αρτηρίας από την έσω καρωτίδα και της κύριας αρτηριακής παροχής στο οπτικό νεύρο.</a:t>
            </a:r>
            <a:endParaRPr b="0" lang="el-GR" sz="2000" strike="noStrike" u="none">
              <a:solidFill>
                <a:srgbClr val="000000"/>
              </a:solidFill>
              <a:uFillTx/>
              <a:latin typeface="Arial"/>
            </a:endParaRPr>
          </a:p>
          <a:p>
            <a:pPr defTabSz="457200">
              <a:lnSpc>
                <a:spcPct val="100000"/>
              </a:lnSpc>
              <a:spcBef>
                <a:spcPts val="601"/>
              </a:spcBef>
              <a:spcAft>
                <a:spcPts val="601"/>
              </a:spcAft>
            </a:pPr>
            <a:r>
              <a:rPr b="1" lang="el-GR" sz="2000" strike="noStrike" u="none">
                <a:solidFill>
                  <a:srgbClr val="0070c0"/>
                </a:solidFill>
                <a:uFillTx/>
                <a:latin typeface="Century Gothic"/>
                <a:ea typeface="NSimSun"/>
              </a:rPr>
              <a:t>Απόφραξη της κεντρικής αρτηρίας του αμφιβληστροειδούς </a:t>
            </a:r>
            <a:endParaRPr b="0" lang="el-GR" sz="2000" strike="noStrike" u="none">
              <a:solidFill>
                <a:srgbClr val="000000"/>
              </a:solidFill>
              <a:uFillTx/>
              <a:latin typeface="Arial"/>
            </a:endParaRPr>
          </a:p>
          <a:p>
            <a:pPr defTabSz="457200">
              <a:lnSpc>
                <a:spcPct val="100000"/>
              </a:lnSpc>
              <a:spcBef>
                <a:spcPts val="601"/>
              </a:spcBef>
              <a:spcAft>
                <a:spcPts val="601"/>
              </a:spcAft>
            </a:pPr>
            <a:r>
              <a:rPr b="0" lang="el-GR" sz="2000" strike="noStrike" u="none">
                <a:solidFill>
                  <a:srgbClr val="232323"/>
                </a:solidFill>
                <a:uFillTx/>
                <a:latin typeface="Century Gothic"/>
                <a:ea typeface="NSimSun"/>
              </a:rPr>
              <a:t> </a:t>
            </a:r>
            <a:r>
              <a:rPr b="0" lang="el-GR" sz="2000" strike="noStrike" u="none">
                <a:solidFill>
                  <a:srgbClr val="232323"/>
                </a:solidFill>
                <a:uFillTx/>
                <a:latin typeface="Century Gothic"/>
                <a:ea typeface="NSimSun"/>
              </a:rPr>
              <a:t>Είναι μια λιγότερο συχνή αιτία απώλειας όρασης στην GCA. </a:t>
            </a:r>
            <a:endParaRPr b="0" lang="el-GR" sz="2000" strike="noStrike" u="none">
              <a:solidFill>
                <a:srgbClr val="000000"/>
              </a:solidFill>
              <a:uFillTx/>
              <a:latin typeface="Arial"/>
            </a:endParaRPr>
          </a:p>
          <a:p>
            <a:pPr defTabSz="457200">
              <a:lnSpc>
                <a:spcPct val="100000"/>
              </a:lnSpc>
              <a:spcBef>
                <a:spcPts val="601"/>
              </a:spcBef>
              <a:spcAft>
                <a:spcPts val="601"/>
              </a:spcAft>
            </a:pPr>
            <a:r>
              <a:rPr b="1" lang="el-GR" sz="2000" strike="noStrike" u="none">
                <a:solidFill>
                  <a:srgbClr val="0070c0"/>
                </a:solidFill>
                <a:uFillTx/>
                <a:latin typeface="Century Gothic"/>
                <a:ea typeface="NSimSun"/>
              </a:rPr>
              <a:t>Οπίσθια ισχαιμική οπτική νευροπάθεια </a:t>
            </a:r>
            <a:endParaRPr b="0" lang="el-GR" sz="2000" strike="noStrike" u="none">
              <a:solidFill>
                <a:srgbClr val="000000"/>
              </a:solidFill>
              <a:uFillTx/>
              <a:latin typeface="Arial"/>
            </a:endParaRPr>
          </a:p>
          <a:p>
            <a:pPr defTabSz="457200">
              <a:lnSpc>
                <a:spcPct val="100000"/>
              </a:lnSpc>
              <a:spcBef>
                <a:spcPts val="601"/>
              </a:spcBef>
              <a:spcAft>
                <a:spcPts val="601"/>
              </a:spcAft>
            </a:pPr>
            <a:r>
              <a:rPr b="0" lang="el-GR" sz="2000" strike="noStrike" u="none">
                <a:solidFill>
                  <a:srgbClr val="232323"/>
                </a:solidFill>
                <a:uFillTx/>
                <a:latin typeface="Century Gothic"/>
                <a:ea typeface="NSimSun"/>
              </a:rPr>
              <a:t>Προκύπτει από τη διακοπή της ροής του αίματος στο οπισθοβολβικό τμήμα του οπτικού νεύρου, το οποίο και είναι ένα ασυνήθιστο φαινόμενο στην GCA</a:t>
            </a:r>
            <a:endParaRPr b="0" lang="el-GR" sz="2000" strike="noStrike" u="none">
              <a:solidFill>
                <a:srgbClr val="000000"/>
              </a:solidFill>
              <a:uFillTx/>
              <a:latin typeface="Arial"/>
            </a:endParaRPr>
          </a:p>
        </p:txBody>
      </p:sp>
      <p:sp>
        <p:nvSpPr>
          <p:cNvPr id="588" name="PlaceHolder 1"/>
          <p:cNvSpPr>
            <a:spLocks noGrp="1"/>
          </p:cNvSpPr>
          <p:nvPr>
            <p:ph type="sldNum" idx="82"/>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16</a:t>
            </a:r>
            <a:endParaRPr b="0" lang="el-GR" sz="2000" strike="noStrike" u="none">
              <a:solidFill>
                <a:srgbClr val="000000"/>
              </a:solidFill>
              <a:uFillTx/>
              <a:latin typeface="Times New Roman"/>
            </a:endParaRPr>
          </a:p>
        </p:txBody>
      </p:sp>
      <p:sp>
        <p:nvSpPr>
          <p:cNvPr id="589" name="PlaceHolder 2"/>
          <p:cNvSpPr>
            <a:spLocks noGrp="1"/>
          </p:cNvSpPr>
          <p:nvPr>
            <p:ph type="ftr" idx="83"/>
          </p:nvPr>
        </p:nvSpPr>
        <p:spPr>
          <a:xfrm>
            <a:off x="1779480" y="59382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90" name="Ευθεία γραμμή σύνδεσης 6"/>
          <p:cNvCxnSpPr/>
          <p:nvPr/>
        </p:nvCxnSpPr>
        <p:spPr>
          <a:xfrm>
            <a:off x="1883520" y="611748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Ορθογώνιο 3"/>
          <p:cNvSpPr/>
          <p:nvPr/>
        </p:nvSpPr>
        <p:spPr>
          <a:xfrm>
            <a:off x="1488960" y="175320"/>
            <a:ext cx="5854320" cy="4456080"/>
          </a:xfrm>
          <a:prstGeom prst="rect">
            <a:avLst/>
          </a:prstGeom>
          <a:noFill/>
          <a:ln w="0">
            <a:noFill/>
          </a:ln>
        </p:spPr>
        <p:style>
          <a:lnRef idx="0"/>
          <a:fillRef idx="0"/>
          <a:effectRef idx="0"/>
          <a:fontRef idx="minor"/>
        </p:style>
        <p:txBody>
          <a:bodyPr lIns="90000" rIns="90000" tIns="45000" bIns="45000" anchor="t">
            <a:spAutoFit/>
          </a:bodyPr>
          <a:p>
            <a:pPr defTabSz="457200">
              <a:lnSpc>
                <a:spcPct val="115000"/>
              </a:lnSpc>
              <a:spcAft>
                <a:spcPts val="700"/>
              </a:spcAft>
            </a:pPr>
            <a:r>
              <a:rPr b="1" lang="el-GR" sz="1800" strike="noStrike" u="none">
                <a:solidFill>
                  <a:srgbClr val="0070c0"/>
                </a:solidFill>
                <a:uFillTx/>
                <a:latin typeface="Century Gothic"/>
                <a:ea typeface="NSimSun"/>
              </a:rPr>
              <a:t>Ocular findings </a:t>
            </a:r>
            <a:r>
              <a:rPr b="1" lang="en-US" sz="1800" strike="noStrike" u="none">
                <a:solidFill>
                  <a:srgbClr val="0070c0"/>
                </a:solidFill>
                <a:uFillTx/>
                <a:latin typeface="Century Gothic"/>
                <a:ea typeface="NSimSun"/>
              </a:rPr>
              <a:t>in </a:t>
            </a:r>
            <a:r>
              <a:rPr b="1" lang="el-GR" sz="1800" strike="noStrike" u="none">
                <a:solidFill>
                  <a:srgbClr val="0070c0"/>
                </a:solidFill>
                <a:uFillTx/>
                <a:latin typeface="Century Gothic"/>
                <a:ea typeface="NSimSun"/>
              </a:rPr>
              <a:t>Fundoscopy</a:t>
            </a:r>
            <a:endParaRPr b="0" lang="el-GR" sz="1800" strike="noStrike" u="none">
              <a:solidFill>
                <a:srgbClr val="000000"/>
              </a:solidFill>
              <a:uFillTx/>
              <a:latin typeface="Arial"/>
            </a:endParaRPr>
          </a:p>
          <a:p>
            <a:pPr marL="343080" indent="-343080" algn="just" defTabSz="457200">
              <a:lnSpc>
                <a:spcPct val="115000"/>
              </a:lnSpc>
              <a:spcAft>
                <a:spcPts val="700"/>
              </a:spcAft>
              <a:buClr>
                <a:srgbClr val="232323"/>
              </a:buClr>
              <a:buFont typeface="Arial"/>
              <a:buChar char="➢"/>
            </a:pPr>
            <a:r>
              <a:rPr b="0" lang="el-GR" sz="1800" strike="noStrike" u="none">
                <a:solidFill>
                  <a:srgbClr val="232323"/>
                </a:solidFill>
                <a:uFillTx/>
                <a:latin typeface="Century Gothic"/>
                <a:ea typeface="OpenSymbol"/>
              </a:rPr>
              <a:t>Ορισμένοι ασθενείς έχουν κηλίδες βαμβακιού στον αμφιβληστροειδή, ενδεικτικές τοπικής, αμφιβληστροειδικής ισχαιμίας, ανάλογα με την περιοχή των κρίσιμων αγγειακών βλαβών.</a:t>
            </a:r>
            <a:endParaRPr b="0" lang="el-GR" sz="1800" strike="noStrike" u="none">
              <a:solidFill>
                <a:srgbClr val="000000"/>
              </a:solidFill>
              <a:uFillTx/>
              <a:latin typeface="Arial"/>
            </a:endParaRPr>
          </a:p>
          <a:p>
            <a:pPr marL="343080" indent="-343080" algn="just" defTabSz="457200">
              <a:lnSpc>
                <a:spcPct val="115000"/>
              </a:lnSpc>
              <a:spcAft>
                <a:spcPts val="700"/>
              </a:spcAft>
              <a:buClr>
                <a:srgbClr val="232323"/>
              </a:buClr>
              <a:buFont typeface="Arial"/>
              <a:buChar char="➢"/>
            </a:pPr>
            <a:r>
              <a:rPr b="0" lang="el-GR" sz="1800" strike="noStrike" u="none">
                <a:solidFill>
                  <a:srgbClr val="232323"/>
                </a:solidFill>
                <a:uFillTx/>
                <a:latin typeface="Century Gothic"/>
                <a:ea typeface="OpenSymbol"/>
              </a:rPr>
              <a:t>Σε ασθενείς με οξεία απώλεια όρασης από πρόσθια ισχαιμική οπτική νευροπάθεια (AION), η οφθαλμοσκοπική εξέταση δείχνει αλλαγές ισχαιμικής οπτικής νευροπάθειας με διογκωμένη, ωχρή οπτική θηλή και θολά όρια (</a:t>
            </a:r>
            <a:r>
              <a:rPr b="1" lang="el-GR" sz="1800" strike="noStrike" u="none">
                <a:solidFill>
                  <a:schemeClr val="accent6">
                    <a:lumMod val="50000"/>
                  </a:schemeClr>
                </a:solidFill>
                <a:uFillTx/>
                <a:latin typeface="Century Gothic"/>
                <a:ea typeface="OpenSymbol"/>
              </a:rPr>
              <a:t>εικόνα</a:t>
            </a:r>
            <a:r>
              <a:rPr b="0" lang="el-GR" sz="1800" strike="noStrike" u="none">
                <a:solidFill>
                  <a:srgbClr val="232323"/>
                </a:solidFill>
                <a:uFillTx/>
                <a:latin typeface="Century Gothic"/>
                <a:ea typeface="OpenSymbol"/>
              </a:rPr>
              <a:t>).</a:t>
            </a:r>
            <a:endParaRPr b="0" lang="el-GR" sz="1800" strike="noStrike" u="none">
              <a:solidFill>
                <a:srgbClr val="000000"/>
              </a:solidFill>
              <a:uFillTx/>
              <a:latin typeface="Arial"/>
            </a:endParaRPr>
          </a:p>
          <a:p>
            <a:pPr marL="343080" indent="-343080" algn="just" defTabSz="457200">
              <a:lnSpc>
                <a:spcPct val="115000"/>
              </a:lnSpc>
              <a:spcAft>
                <a:spcPts val="700"/>
              </a:spcAft>
              <a:buClr>
                <a:srgbClr val="232323"/>
              </a:buClr>
              <a:buFont typeface="Arial"/>
              <a:buChar char="➢"/>
            </a:pPr>
            <a:r>
              <a:rPr b="0" lang="el-GR" sz="1800" strike="noStrike" u="none">
                <a:solidFill>
                  <a:srgbClr val="232323"/>
                </a:solidFill>
                <a:uFillTx/>
                <a:latin typeface="Century Gothic"/>
                <a:ea typeface="OpenSymbol"/>
              </a:rPr>
              <a:t>Σε ασθενείς με μόνιμη απώλεια όρασης, τα μεταγενέστερα ευρήματα περιλαμβάνουν ωχρότητα της οπτικής θηλής.</a:t>
            </a:r>
            <a:endParaRPr b="0" lang="el-GR" sz="1800" strike="noStrike" u="none">
              <a:solidFill>
                <a:srgbClr val="000000"/>
              </a:solidFill>
              <a:uFillTx/>
              <a:latin typeface="Arial"/>
            </a:endParaRPr>
          </a:p>
        </p:txBody>
      </p:sp>
      <p:pic>
        <p:nvPicPr>
          <p:cNvPr id="592" name="Εικόνα 4" descr=""/>
          <p:cNvPicPr/>
          <p:nvPr/>
        </p:nvPicPr>
        <p:blipFill>
          <a:blip r:embed="rId1"/>
          <a:stretch/>
        </p:blipFill>
        <p:spPr>
          <a:xfrm>
            <a:off x="7786080" y="659880"/>
            <a:ext cx="4005000" cy="3533040"/>
          </a:xfrm>
          <a:prstGeom prst="rect">
            <a:avLst/>
          </a:prstGeom>
          <a:ln w="0">
            <a:noFill/>
          </a:ln>
        </p:spPr>
      </p:pic>
      <p:sp>
        <p:nvSpPr>
          <p:cNvPr id="593" name="Ορθογώνιο 5"/>
          <p:cNvSpPr/>
          <p:nvPr/>
        </p:nvSpPr>
        <p:spPr>
          <a:xfrm>
            <a:off x="7343640" y="4371840"/>
            <a:ext cx="4571280" cy="173556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0" i="1" lang="el-GR" sz="1800" strike="noStrike" u="none">
                <a:solidFill>
                  <a:schemeClr val="accent1">
                    <a:lumMod val="75000"/>
                  </a:schemeClr>
                </a:solidFill>
                <a:uFillTx/>
                <a:latin typeface="Century Gothic"/>
                <a:ea typeface="NSimSun"/>
              </a:rPr>
              <a:t>Ισχαιμική οπτική νευροπάθεια σε ασθενή με γιγαντοκυτταρική αρτηρίτιδα, ο οποίος έχασε την όρασή του απότομα τέσσερις ημέρες πριν από αυτή την εξέταση. Ο οπτικός δίσκος είναι διογκωμένος και τα όρια του είναι θολά</a:t>
            </a:r>
            <a:r>
              <a:rPr b="1" lang="el-GR" sz="1800" strike="noStrike" u="none">
                <a:solidFill>
                  <a:schemeClr val="accent1">
                    <a:lumMod val="75000"/>
                  </a:schemeClr>
                </a:solidFill>
                <a:uFillTx/>
                <a:latin typeface="Century Gothic"/>
                <a:ea typeface="NSimSun"/>
              </a:rPr>
              <a:t>. </a:t>
            </a:r>
            <a:endParaRPr b="0" lang="el-GR" sz="1800" strike="noStrike" u="none">
              <a:solidFill>
                <a:srgbClr val="000000"/>
              </a:solidFill>
              <a:uFillTx/>
              <a:latin typeface="Arial"/>
            </a:endParaRPr>
          </a:p>
        </p:txBody>
      </p:sp>
      <p:sp>
        <p:nvSpPr>
          <p:cNvPr id="594" name="PlaceHolder 1"/>
          <p:cNvSpPr>
            <a:spLocks noGrp="1"/>
          </p:cNvSpPr>
          <p:nvPr>
            <p:ph type="sldNum" idx="84"/>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17</a:t>
            </a:r>
            <a:endParaRPr b="0" lang="el-GR" sz="2000" strike="noStrike" u="none">
              <a:solidFill>
                <a:srgbClr val="000000"/>
              </a:solidFill>
              <a:uFillTx/>
              <a:latin typeface="Times New Roman"/>
            </a:endParaRPr>
          </a:p>
        </p:txBody>
      </p:sp>
      <p:sp>
        <p:nvSpPr>
          <p:cNvPr id="595" name="PlaceHolder 2"/>
          <p:cNvSpPr>
            <a:spLocks noGrp="1"/>
          </p:cNvSpPr>
          <p:nvPr>
            <p:ph type="ftr" idx="85"/>
          </p:nvPr>
        </p:nvSpPr>
        <p:spPr>
          <a:xfrm>
            <a:off x="1929960" y="604836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96" name="Ευθεία γραμμή σύνδεσης 8"/>
          <p:cNvCxnSpPr/>
          <p:nvPr/>
        </p:nvCxnSpPr>
        <p:spPr>
          <a:xfrm>
            <a:off x="2034000" y="625644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Ορθογώνιο 3"/>
          <p:cNvSpPr/>
          <p:nvPr/>
        </p:nvSpPr>
        <p:spPr>
          <a:xfrm>
            <a:off x="1398240" y="92520"/>
            <a:ext cx="10638720" cy="586512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spcAft>
                <a:spcPts val="601"/>
              </a:spcAft>
            </a:pPr>
            <a:r>
              <a:rPr b="1" lang="el-GR" sz="2000" strike="noStrike" u="none">
                <a:solidFill>
                  <a:schemeClr val="accent6">
                    <a:lumMod val="50000"/>
                  </a:schemeClr>
                </a:solidFill>
                <a:uFillTx/>
                <a:latin typeface="Century Gothic"/>
                <a:ea typeface="NSimSun"/>
              </a:rPr>
              <a:t>Διαγνωστική Προσέγγιση</a:t>
            </a:r>
            <a:endParaRPr b="0" lang="el-GR" sz="20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rgbClr val="232323"/>
                </a:solidFill>
                <a:uFillTx/>
                <a:latin typeface="Century Gothic"/>
                <a:ea typeface="NSimSun"/>
              </a:rPr>
              <a:t>Εργαστηριακά Αποτελέσματα</a:t>
            </a:r>
            <a:endParaRPr b="0" lang="el-GR" sz="1900" strike="noStrike" u="none">
              <a:solidFill>
                <a:srgbClr val="000000"/>
              </a:solidFill>
              <a:uFillTx/>
              <a:latin typeface="Arial"/>
            </a:endParaRPr>
          </a:p>
          <a:p>
            <a:pPr algn="just" defTabSz="457200">
              <a:lnSpc>
                <a:spcPct val="100000"/>
              </a:lnSpc>
              <a:spcAft>
                <a:spcPts val="601"/>
              </a:spcAft>
            </a:pPr>
            <a:r>
              <a:rPr b="1" lang="el-GR" sz="1900" strike="noStrike" u="none">
                <a:solidFill>
                  <a:srgbClr val="7030a0"/>
                </a:solidFill>
                <a:uFillTx/>
                <a:latin typeface="Century Gothic"/>
                <a:ea typeface="NSimSun"/>
              </a:rPr>
              <a:t>Αξιολόγηση της κροταφικής αρτηρίας</a:t>
            </a:r>
            <a:endParaRPr b="0" lang="el-GR" sz="19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rgbClr val="232323"/>
                </a:solidFill>
                <a:uFillTx/>
                <a:latin typeface="Century Gothic"/>
                <a:ea typeface="NSimSun"/>
              </a:rPr>
              <a:t>Με βιοψία κροταφικής αρτηρίας ή με έγχρωμο υπερηχογράφημα Doppler της κροταφικής αρτηρίας (CDUS).</a:t>
            </a:r>
            <a:endParaRPr b="0" lang="el-GR" sz="19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rgbClr val="232323"/>
                </a:solidFill>
                <a:uFillTx/>
                <a:latin typeface="Century Gothic"/>
                <a:ea typeface="NSimSun"/>
              </a:rPr>
              <a:t>Η αξονική τομογραφία ή η αξονική τομογραφία με αγγειογραφία (CTA), η μαγνητική τομογραφία ή η μαγνητική αγγειογραφία (MRA) και η τομογραφία εκπομπής ποζιτρονίων (PET) ή η PET με αξονική τομογραφία είναι χρήσιμες για τον εντοπισμό της GCA μεγάλων αγγείων.</a:t>
            </a:r>
            <a:endParaRPr b="0" lang="el-GR" sz="1900" strike="noStrike" u="none">
              <a:solidFill>
                <a:srgbClr val="000000"/>
              </a:solidFill>
              <a:uFillTx/>
              <a:latin typeface="Arial"/>
            </a:endParaRPr>
          </a:p>
          <a:p>
            <a:pPr algn="just" defTabSz="457200">
              <a:lnSpc>
                <a:spcPct val="100000"/>
              </a:lnSpc>
              <a:spcAft>
                <a:spcPts val="601"/>
              </a:spcAft>
            </a:pPr>
            <a:r>
              <a:rPr b="0" lang="el-GR" sz="1900" strike="noStrike" u="none">
                <a:solidFill>
                  <a:schemeClr val="dk1"/>
                </a:solidFill>
                <a:uFillTx/>
                <a:latin typeface="Century Gothic"/>
                <a:ea typeface="NSimSun"/>
              </a:rPr>
              <a:t> </a:t>
            </a:r>
            <a:r>
              <a:rPr b="1" lang="el-GR" sz="1900" strike="noStrike" u="none">
                <a:solidFill>
                  <a:schemeClr val="accent6">
                    <a:lumMod val="50000"/>
                  </a:schemeClr>
                </a:solidFill>
                <a:uFillTx/>
                <a:latin typeface="Century Gothic"/>
                <a:ea typeface="OpenSymbol"/>
              </a:rPr>
              <a:t>Διαφορική διάγνωση</a:t>
            </a:r>
            <a:endParaRPr b="0" lang="el-GR" sz="19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chemeClr val="dk1"/>
                </a:solidFill>
                <a:uFillTx/>
                <a:latin typeface="Century Gothic"/>
                <a:ea typeface="NSimSun"/>
              </a:rPr>
              <a:t>­Άλλες αγγειίτιδες (π.χ. αρτηρίτιδα Takayasu, αγγειίτιδες μικρών και μεσαίων αγγείων, πρωτοπαθή αγγειίτιδα του κεντρικού νευρικού συστήματος)</a:t>
            </a:r>
            <a:endParaRPr b="0" lang="el-GR" sz="19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chemeClr val="dk1"/>
                </a:solidFill>
                <a:uFillTx/>
                <a:latin typeface="Century Gothic"/>
                <a:ea typeface="NSimSun"/>
              </a:rPr>
              <a:t>Μη αρτηριακή πρόσθια ισχαιμική οπτική νευροπάθεια (NAAION)</a:t>
            </a:r>
            <a:endParaRPr b="0" lang="el-GR" sz="19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chemeClr val="dk1"/>
                </a:solidFill>
                <a:uFillTx/>
                <a:latin typeface="Century Gothic"/>
                <a:ea typeface="NSimSun"/>
              </a:rPr>
              <a:t>Λοίμωξη</a:t>
            </a:r>
            <a:endParaRPr b="0" lang="el-GR" sz="1900" strike="noStrike" u="none">
              <a:solidFill>
                <a:srgbClr val="000000"/>
              </a:solidFill>
              <a:uFillTx/>
              <a:latin typeface="Arial"/>
            </a:endParaRPr>
          </a:p>
          <a:p>
            <a:pPr algn="just" defTabSz="457200">
              <a:lnSpc>
                <a:spcPct val="100000"/>
              </a:lnSpc>
              <a:spcAft>
                <a:spcPts val="601"/>
              </a:spcAft>
            </a:pPr>
            <a:r>
              <a:rPr b="1" lang="en-US" sz="1900" strike="noStrike" u="none">
                <a:solidFill>
                  <a:schemeClr val="accent6">
                    <a:lumMod val="50000"/>
                  </a:schemeClr>
                </a:solidFill>
                <a:uFillTx/>
                <a:latin typeface="Century Gothic"/>
                <a:ea typeface="NSimSun"/>
              </a:rPr>
              <a:t>M</a:t>
            </a:r>
            <a:r>
              <a:rPr b="1" lang="el-GR" sz="1900" strike="noStrike" u="none">
                <a:solidFill>
                  <a:schemeClr val="accent6">
                    <a:lumMod val="50000"/>
                  </a:schemeClr>
                </a:solidFill>
                <a:uFillTx/>
                <a:latin typeface="Century Gothic"/>
                <a:ea typeface="NSimSun"/>
              </a:rPr>
              <a:t>εταδιαγνωστική απεικόνιση</a:t>
            </a:r>
            <a:endParaRPr b="0" lang="el-GR" sz="19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chemeClr val="dk1"/>
                </a:solidFill>
                <a:uFillTx/>
                <a:latin typeface="Century Gothic"/>
                <a:ea typeface="NSimSun"/>
              </a:rPr>
              <a:t>CDUS των επιπολής αγγείων (π.χ. καρωτίδες, υποκλείδιες και μασχαλιαίες αρτηρίες)</a:t>
            </a:r>
            <a:endParaRPr b="0" lang="el-GR" sz="19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900" strike="noStrike" u="none">
                <a:solidFill>
                  <a:schemeClr val="dk1"/>
                </a:solidFill>
                <a:uFillTx/>
                <a:latin typeface="Century Gothic"/>
                <a:ea typeface="NSimSun"/>
              </a:rPr>
              <a:t>MRA ή η CTA προτείνεται υπό όρους από το Αμερικανικό Κολλέγιο Ρευματολογίας (ACR) για την αξιολόγηση της συμμετοχής της αορτής.</a:t>
            </a:r>
            <a:endParaRPr b="0" lang="el-GR" sz="1900" strike="noStrike" u="none">
              <a:solidFill>
                <a:srgbClr val="000000"/>
              </a:solidFill>
              <a:uFillTx/>
              <a:latin typeface="Arial"/>
            </a:endParaRPr>
          </a:p>
        </p:txBody>
      </p:sp>
      <p:sp>
        <p:nvSpPr>
          <p:cNvPr id="598" name="PlaceHolder 1"/>
          <p:cNvSpPr>
            <a:spLocks noGrp="1"/>
          </p:cNvSpPr>
          <p:nvPr>
            <p:ph type="sldNum" idx="86"/>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18</a:t>
            </a:r>
            <a:endParaRPr b="0" lang="el-GR" sz="2000" strike="noStrike" u="none">
              <a:solidFill>
                <a:srgbClr val="000000"/>
              </a:solidFill>
              <a:uFillTx/>
              <a:latin typeface="Times New Roman"/>
            </a:endParaRPr>
          </a:p>
        </p:txBody>
      </p:sp>
      <p:sp>
        <p:nvSpPr>
          <p:cNvPr id="599" name="PlaceHolder 2"/>
          <p:cNvSpPr>
            <a:spLocks noGrp="1"/>
          </p:cNvSpPr>
          <p:nvPr>
            <p:ph type="ftr" idx="87"/>
          </p:nvPr>
        </p:nvSpPr>
        <p:spPr>
          <a:xfrm>
            <a:off x="1995480" y="609768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00" name="Ευθεία γραμμή σύνδεσης 6"/>
          <p:cNvCxnSpPr/>
          <p:nvPr/>
        </p:nvCxnSpPr>
        <p:spPr>
          <a:xfrm>
            <a:off x="1995120" y="627984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Ορθογώνιο 3"/>
          <p:cNvSpPr/>
          <p:nvPr/>
        </p:nvSpPr>
        <p:spPr>
          <a:xfrm>
            <a:off x="2309760" y="927720"/>
            <a:ext cx="7465320" cy="5469840"/>
          </a:xfrm>
          <a:prstGeom prst="rect">
            <a:avLst/>
          </a:prstGeom>
          <a:noFill/>
          <a:ln w="0">
            <a:noFill/>
          </a:ln>
        </p:spPr>
        <p:style>
          <a:lnRef idx="0"/>
          <a:fillRef idx="0"/>
          <a:effectRef idx="0"/>
          <a:fontRef idx="minor"/>
        </p:style>
        <p:txBody>
          <a:bodyPr lIns="90000" rIns="90000" tIns="45000" bIns="45000" anchor="t">
            <a:spAutoFit/>
          </a:bodyPr>
          <a:p>
            <a:pPr marL="216000" indent="-216000" defTabSz="457200">
              <a:lnSpc>
                <a:spcPct val="150000"/>
              </a:lnSpc>
              <a:spcBef>
                <a:spcPts val="601"/>
              </a:spcBef>
              <a:spcAft>
                <a:spcPts val="601"/>
              </a:spcAft>
              <a:buClr>
                <a:srgbClr val="000000"/>
              </a:buClr>
              <a:buFont typeface="Wingdings" charset="2"/>
              <a:buChar char=""/>
            </a:pPr>
            <a:r>
              <a:rPr b="0" lang="el-GR" sz="1800" strike="noStrike" u="none">
                <a:solidFill>
                  <a:srgbClr val="000000"/>
                </a:solidFill>
                <a:uFillTx/>
                <a:latin typeface="Arial"/>
              </a:rPr>
              <a:t>Η Ρευματολογία είναι η ειδικότητα της ιατρικής που ασχολείται με τις παθήσεις του μυοσκελετικού συστήματος και με τα χρόνια αυτοάνοσα νοσήματα.</a:t>
            </a:r>
            <a:endParaRPr b="0" lang="el-GR" sz="1800" strike="noStrike" u="none">
              <a:solidFill>
                <a:srgbClr val="000000"/>
              </a:solidFill>
              <a:uFillTx/>
              <a:latin typeface="Arial"/>
            </a:endParaRPr>
          </a:p>
          <a:p>
            <a:pPr marL="216000" indent="-216000" defTabSz="457200">
              <a:lnSpc>
                <a:spcPct val="150000"/>
              </a:lnSpc>
              <a:spcBef>
                <a:spcPts val="601"/>
              </a:spcBef>
              <a:spcAft>
                <a:spcPts val="601"/>
              </a:spcAft>
              <a:buClr>
                <a:srgbClr val="000000"/>
              </a:buClr>
              <a:buFont typeface="Wingdings" charset="2"/>
              <a:buChar char=""/>
            </a:pPr>
            <a:r>
              <a:rPr b="0" lang="el-GR" sz="1800" strike="noStrike" u="none">
                <a:solidFill>
                  <a:srgbClr val="000000"/>
                </a:solidFill>
                <a:uFillTx/>
                <a:latin typeface="Arial"/>
              </a:rPr>
              <a:t>Οι επείγουσες ρευματολογικές καταστάσεις είναι λίγες, αλλά η σωστή αντιμετώπιση τους είναι ύψιστης σημασίας, καθώς η μη έγκαιρη θεραπείας τους μπορεί να επιφέρει ανεπανόρθωτες βλάβες στον οργανισμό.</a:t>
            </a:r>
            <a:endParaRPr b="0" lang="el-GR" sz="1800" strike="noStrike" u="none">
              <a:solidFill>
                <a:srgbClr val="000000"/>
              </a:solidFill>
              <a:uFillTx/>
              <a:latin typeface="Arial"/>
            </a:endParaRPr>
          </a:p>
          <a:p>
            <a:pPr marL="216000" indent="-216000" defTabSz="457200">
              <a:lnSpc>
                <a:spcPct val="150000"/>
              </a:lnSpc>
              <a:spcBef>
                <a:spcPts val="601"/>
              </a:spcBef>
              <a:spcAft>
                <a:spcPts val="601"/>
              </a:spcAft>
              <a:buClr>
                <a:srgbClr val="000000"/>
              </a:buClr>
              <a:buFont typeface="Wingdings" charset="2"/>
              <a:buChar char=""/>
            </a:pPr>
            <a:br>
              <a:rPr sz="4800"/>
            </a:br>
            <a:endParaRPr b="0" lang="el-GR" sz="4800" strike="noStrike" u="none">
              <a:solidFill>
                <a:srgbClr val="000000"/>
              </a:solidFill>
              <a:uFillTx/>
              <a:latin typeface="Arial"/>
            </a:endParaRPr>
          </a:p>
        </p:txBody>
      </p:sp>
      <p:sp>
        <p:nvSpPr>
          <p:cNvPr id="525" name="PlaceHolder 1"/>
          <p:cNvSpPr>
            <a:spLocks noGrp="1"/>
          </p:cNvSpPr>
          <p:nvPr>
            <p:ph type="ftr" idx="52"/>
          </p:nvPr>
        </p:nvSpPr>
        <p:spPr>
          <a:xfrm>
            <a:off x="17910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sp>
        <p:nvSpPr>
          <p:cNvPr id="526" name="PlaceHolder 2"/>
          <p:cNvSpPr>
            <a:spLocks noGrp="1"/>
          </p:cNvSpPr>
          <p:nvPr>
            <p:ph type="sldNum" idx="53"/>
          </p:nvPr>
        </p:nvSpPr>
        <p:spPr>
          <a:xfrm>
            <a:off x="493560" y="452952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a:t>
            </a:r>
            <a:endParaRPr b="0" lang="el-GR" sz="2000" strike="noStrike" u="none">
              <a:solidFill>
                <a:srgbClr val="000000"/>
              </a:solidFill>
              <a:uFillTx/>
              <a:latin typeface="Times New Roman"/>
            </a:endParaRPr>
          </a:p>
        </p:txBody>
      </p:sp>
      <p:cxnSp>
        <p:nvCxnSpPr>
          <p:cNvPr id="527" name="Ευθεία γραμμή σύνδεσης 5"/>
          <p:cNvCxnSpPr/>
          <p:nvPr/>
        </p:nvCxnSpPr>
        <p:spPr>
          <a:xfrm>
            <a:off x="199944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Ορθογώνιο 3"/>
          <p:cNvSpPr/>
          <p:nvPr/>
        </p:nvSpPr>
        <p:spPr>
          <a:xfrm>
            <a:off x="1397520" y="110520"/>
            <a:ext cx="10529640" cy="548640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spcAft>
                <a:spcPts val="601"/>
              </a:spcAft>
            </a:pPr>
            <a:r>
              <a:rPr b="1" lang="el-GR" sz="2200" strike="noStrike" u="none">
                <a:solidFill>
                  <a:schemeClr val="accent6">
                    <a:lumMod val="50000"/>
                  </a:schemeClr>
                </a:solidFill>
                <a:uFillTx/>
                <a:latin typeface="Century Gothic"/>
                <a:ea typeface="OpenSymbol"/>
              </a:rPr>
              <a:t>Θεραπεία</a:t>
            </a:r>
            <a:endParaRPr b="0" lang="el-GR" sz="2200" strike="noStrike" u="none">
              <a:solidFill>
                <a:srgbClr val="000000"/>
              </a:solidFill>
              <a:uFillTx/>
              <a:latin typeface="Arial"/>
            </a:endParaRPr>
          </a:p>
          <a:p>
            <a:pPr algn="just" defTabSz="457200">
              <a:lnSpc>
                <a:spcPct val="100000"/>
              </a:lnSpc>
              <a:spcAft>
                <a:spcPts val="601"/>
              </a:spcAft>
            </a:pPr>
            <a:r>
              <a:rPr b="1" lang="el-GR" sz="1800" strike="noStrike" u="none">
                <a:solidFill>
                  <a:srgbClr val="232323"/>
                </a:solidFill>
                <a:uFillTx/>
                <a:latin typeface="Century Gothic"/>
                <a:ea typeface="NSimSun"/>
              </a:rPr>
              <a:t>Αρχική διαχείριση</a:t>
            </a:r>
            <a:endParaRPr b="0" lang="el-GR" sz="1800" strike="noStrike" u="none">
              <a:solidFill>
                <a:srgbClr val="000000"/>
              </a:solidFill>
              <a:uFillTx/>
              <a:latin typeface="Arial"/>
            </a:endParaRPr>
          </a:p>
          <a:p>
            <a:pPr algn="just" defTabSz="457200">
              <a:lnSpc>
                <a:spcPct val="100000"/>
              </a:lnSpc>
              <a:spcAft>
                <a:spcPts val="601"/>
              </a:spcAft>
            </a:pPr>
            <a:r>
              <a:rPr b="1" lang="el-GR" sz="1800" strike="noStrike" u="none">
                <a:solidFill>
                  <a:srgbClr val="7030a0"/>
                </a:solidFill>
                <a:uFillTx/>
                <a:latin typeface="Century Gothic"/>
                <a:ea typeface="NSimSun"/>
              </a:rPr>
              <a:t>Συστηματικά γλυκοκορτικοειδή</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rgbClr val="232323"/>
                </a:solidFill>
                <a:uFillTx/>
                <a:latin typeface="Century Gothic"/>
                <a:ea typeface="NSimSun"/>
              </a:rPr>
              <a:t>Η θεραπεία θα πρέπει να ξεκινά αμέσως μόλις επιβεβαιωθεί η διάγνωση ή υπάρχει υψηλός δείκτης υποψίας για GCA.</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rgbClr val="232323"/>
                </a:solidFill>
                <a:uFillTx/>
                <a:latin typeface="Century Gothic"/>
                <a:ea typeface="NSimSun"/>
              </a:rPr>
              <a:t>Δεν υπάρχει απώλεια όρασης κατά τη διάγνωση: Πρεδνιζoλόνη 40 έως 60 mg/ημέρα ή ισοδύναμο, χορηγούμενη σε εφάπαξ ημερήσια δόση.</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rgbClr val="232323"/>
                </a:solidFill>
                <a:uFillTx/>
                <a:latin typeface="Century Gothic"/>
                <a:ea typeface="NSimSun"/>
              </a:rPr>
              <a:t>Απειλούμενη ή εγκατεστημένη απώλεια όρασης κατά τη διάγνωση: Μεθυλπρεδνιζολόνη 500 έως 1000 mg ενδοφλεβίως ημερησίως, για τρεις ημέρες (ακολουθούμενη από 40 έως 60 mg/ημέρα πρεδνιζoλόνης από το στόμα).</a:t>
            </a:r>
            <a:endParaRPr b="0" lang="el-GR" sz="1800" strike="noStrike" u="none">
              <a:solidFill>
                <a:srgbClr val="000000"/>
              </a:solidFill>
              <a:uFillTx/>
              <a:latin typeface="Arial"/>
            </a:endParaRPr>
          </a:p>
          <a:p>
            <a:pPr algn="just" defTabSz="457200">
              <a:lnSpc>
                <a:spcPct val="100000"/>
              </a:lnSpc>
              <a:spcAft>
                <a:spcPts val="601"/>
              </a:spcAft>
            </a:pPr>
            <a:r>
              <a:rPr b="1" lang="el-GR" sz="1800" strike="noStrike" u="none">
                <a:solidFill>
                  <a:srgbClr val="7030a0"/>
                </a:solidFill>
                <a:uFillTx/>
                <a:latin typeface="Century Gothic"/>
                <a:ea typeface="NSimSun"/>
              </a:rPr>
              <a:t>Προσθήκη tocilizumab στη θεραπεία με γλυκοκορτικοειδή</a:t>
            </a:r>
            <a:r>
              <a:rPr b="0" lang="el-GR" sz="1800" strike="noStrike" u="none">
                <a:solidFill>
                  <a:srgbClr val="232323"/>
                </a:solidFill>
                <a:uFillTx/>
                <a:latin typeface="Century Gothic"/>
                <a:ea typeface="NSimSun"/>
              </a:rPr>
              <a:t>. </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rgbClr val="232323"/>
                </a:solidFill>
                <a:uFillTx/>
                <a:latin typeface="Century Gothic"/>
                <a:ea typeface="NSimSun"/>
              </a:rPr>
              <a:t>Το Αμερικανικό Κολλέγιο Ρευματολογίας (ACR) συνιστά τη χρήση συμπληρωματικής tocilizumab για όλους τους ασθενείς με GCA. </a:t>
            </a:r>
            <a:endParaRPr b="0" lang="el-GR" sz="18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1800" strike="noStrike" u="none">
                <a:solidFill>
                  <a:srgbClr val="232323"/>
                </a:solidFill>
                <a:uFillTx/>
                <a:latin typeface="Century Gothic"/>
                <a:ea typeface="NSimSun"/>
              </a:rPr>
              <a:t>Η μεθοτρεξάτη μπορεί να χρησιμοποιηθεί ως εναλλακτική της tocilizumab για ασθενείς που δεν μπορούν να χρησιμοποιήσουν το φάρμακο λόγω παραγόντων όπως η διαθεσιμότητα, το κόστος, οι υποτροπι</a:t>
            </a:r>
            <a:r>
              <a:rPr b="0" lang="el-GR" sz="2000" strike="noStrike" u="none">
                <a:solidFill>
                  <a:srgbClr val="232323"/>
                </a:solidFill>
                <a:uFillTx/>
                <a:latin typeface="Century Gothic"/>
                <a:ea typeface="NSimSun"/>
              </a:rPr>
              <a:t>άζουσες λοιμώξεις ή το ιστορικό γαστρεντερικών διατρήσεων ή εκκολπωματίτιδας.</a:t>
            </a:r>
            <a:endParaRPr b="0" lang="el-GR" sz="2000" strike="noStrike" u="none">
              <a:solidFill>
                <a:srgbClr val="000000"/>
              </a:solidFill>
              <a:uFillTx/>
              <a:latin typeface="Arial"/>
            </a:endParaRPr>
          </a:p>
        </p:txBody>
      </p:sp>
      <p:sp>
        <p:nvSpPr>
          <p:cNvPr id="602" name="PlaceHolder 1"/>
          <p:cNvSpPr>
            <a:spLocks noGrp="1"/>
          </p:cNvSpPr>
          <p:nvPr>
            <p:ph type="sldNum" idx="88"/>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19</a:t>
            </a:r>
            <a:endParaRPr b="0" lang="el-GR" sz="2000" strike="noStrike" u="none">
              <a:solidFill>
                <a:srgbClr val="000000"/>
              </a:solidFill>
              <a:uFillTx/>
              <a:latin typeface="Times New Roman"/>
            </a:endParaRPr>
          </a:p>
        </p:txBody>
      </p:sp>
      <p:sp>
        <p:nvSpPr>
          <p:cNvPr id="603" name="PlaceHolder 2"/>
          <p:cNvSpPr>
            <a:spLocks noGrp="1"/>
          </p:cNvSpPr>
          <p:nvPr>
            <p:ph type="ftr" idx="89"/>
          </p:nvPr>
        </p:nvSpPr>
        <p:spPr>
          <a:xfrm>
            <a:off x="1675440" y="61002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04" name="Ευθεία γραμμή σύνδεσης 6"/>
          <p:cNvCxnSpPr/>
          <p:nvPr/>
        </p:nvCxnSpPr>
        <p:spPr>
          <a:xfrm>
            <a:off x="1675080" y="6291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Ορθογώνιο 3"/>
          <p:cNvSpPr/>
          <p:nvPr/>
        </p:nvSpPr>
        <p:spPr>
          <a:xfrm>
            <a:off x="1630080" y="419400"/>
            <a:ext cx="9799200" cy="484632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spcAft>
                <a:spcPts val="1199"/>
              </a:spcAft>
            </a:pPr>
            <a:r>
              <a:rPr b="1" lang="el-GR" sz="2200" strike="noStrike" u="none">
                <a:solidFill>
                  <a:srgbClr val="7c240c"/>
                </a:solidFill>
                <a:uFillTx/>
                <a:latin typeface="Century Gothic"/>
              </a:rPr>
              <a:t>Έξαρση της ουρικής αρθρίτιδας</a:t>
            </a:r>
            <a:endParaRPr b="0" lang="el-GR" sz="22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2000" strike="noStrike" u="none">
                <a:solidFill>
                  <a:schemeClr val="dk1"/>
                </a:solidFill>
                <a:uFillTx/>
                <a:latin typeface="Century Gothic"/>
              </a:rPr>
              <a:t>Η ουρική αρθρίτιδα είναι μια χρόνια ασθένεια εναπόθεσης κρυστάλλων ουρικού μονονατρίου (MSU).</a:t>
            </a:r>
            <a:endParaRPr b="0" lang="el-GR" sz="20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2000" strike="noStrike" u="none">
                <a:solidFill>
                  <a:schemeClr val="dk1"/>
                </a:solidFill>
                <a:uFillTx/>
                <a:latin typeface="Century Gothic"/>
              </a:rPr>
              <a:t>Η υπερουριχαιμία είναι απαραίτητος προδιαθεσικός παράγοντας για την εναπόθεση κρυστάλλων MSU και την ουρική αρθρίτιδα, αλλά η πλειονότητα των υπερουριχαιμικών ασθενών δεν αναπτύσσει ποτέ ουρική αρθρίτιδα.</a:t>
            </a:r>
            <a:endParaRPr b="0" lang="el-GR" sz="20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2000" strike="noStrike" u="none">
                <a:solidFill>
                  <a:schemeClr val="dk1"/>
                </a:solidFill>
                <a:uFillTx/>
                <a:latin typeface="Century Gothic"/>
              </a:rPr>
              <a:t>Τα τρία κλινικά στάδια της φυσικής ιστορίας της ουρικής αρθρίτιδας είναι η έξαρση της ουρικής αρθρίτιδας, η ουρική αρθρίτιδα μεταξύ των κρίσεων και η χρόνια ουρική αρθρίτιδα.</a:t>
            </a:r>
            <a:endParaRPr b="0" lang="el-GR" sz="20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2000" strike="noStrike" u="none">
                <a:solidFill>
                  <a:schemeClr val="dk1"/>
                </a:solidFill>
                <a:uFillTx/>
                <a:latin typeface="Century Gothic"/>
              </a:rPr>
              <a:t>Η ουρική αρθρίτιδα προσβάλλει περίπου το 3-5% των ενηλίκων στις Ηνωμένες Πολιτείες (ΗΠΑ) ετησίως.</a:t>
            </a:r>
            <a:endParaRPr b="0" lang="el-GR" sz="20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2000" strike="noStrike" u="none">
                <a:solidFill>
                  <a:schemeClr val="dk1"/>
                </a:solidFill>
                <a:uFillTx/>
                <a:latin typeface="Century Gothic"/>
              </a:rPr>
              <a:t>Ο επιπολασμός είναι υψηλότερος στους ενήλικες μεγαλύτερης ηλικίας (10 έως 15 τοις εκατό) και στους άνδρες σε σύγκριση με τις γυναίκες, ιδίως στις προεμμηνοπαυσιακές γυναίκες.</a:t>
            </a:r>
            <a:endParaRPr b="0" lang="el-GR" sz="2000" strike="noStrike" u="none">
              <a:solidFill>
                <a:srgbClr val="000000"/>
              </a:solidFill>
              <a:uFillTx/>
              <a:latin typeface="Arial"/>
            </a:endParaRPr>
          </a:p>
        </p:txBody>
      </p:sp>
      <p:sp>
        <p:nvSpPr>
          <p:cNvPr id="606" name="PlaceHolder 1"/>
          <p:cNvSpPr>
            <a:spLocks noGrp="1"/>
          </p:cNvSpPr>
          <p:nvPr>
            <p:ph type="sldNum" idx="90"/>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20</a:t>
            </a:r>
            <a:endParaRPr b="0" lang="el-GR" sz="2000" strike="noStrike" u="none">
              <a:solidFill>
                <a:srgbClr val="000000"/>
              </a:solidFill>
              <a:uFillTx/>
              <a:latin typeface="Times New Roman"/>
            </a:endParaRPr>
          </a:p>
        </p:txBody>
      </p:sp>
      <p:sp>
        <p:nvSpPr>
          <p:cNvPr id="607" name="PlaceHolder 2"/>
          <p:cNvSpPr>
            <a:spLocks noGrp="1"/>
          </p:cNvSpPr>
          <p:nvPr>
            <p:ph type="ftr" idx="91"/>
          </p:nvPr>
        </p:nvSpPr>
        <p:spPr>
          <a:xfrm>
            <a:off x="1421640" y="581076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08" name="Ευθεία γραμμή σύνδεσης 6"/>
          <p:cNvCxnSpPr/>
          <p:nvPr/>
        </p:nvCxnSpPr>
        <p:spPr>
          <a:xfrm>
            <a:off x="1630080" y="603648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Ορθογώνιο 3"/>
          <p:cNvSpPr/>
          <p:nvPr/>
        </p:nvSpPr>
        <p:spPr>
          <a:xfrm>
            <a:off x="1426320" y="340920"/>
            <a:ext cx="10460160" cy="530388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spcAft>
                <a:spcPts val="1199"/>
              </a:spcAft>
            </a:pPr>
            <a:r>
              <a:rPr b="1" lang="el-GR" sz="2200" strike="noStrike" u="none">
                <a:solidFill>
                  <a:schemeClr val="accent6">
                    <a:lumMod val="50000"/>
                  </a:schemeClr>
                </a:solidFill>
                <a:uFillTx/>
                <a:latin typeface="Century Gothic"/>
                <a:ea typeface="NSimSun"/>
              </a:rPr>
              <a:t>Κλινική εικόνα της έξαρσης της ουρικής αρθρίτιδας</a:t>
            </a:r>
            <a:endParaRPr b="0" lang="el-GR" sz="2200" strike="noStrike" u="none">
              <a:solidFill>
                <a:srgbClr val="000000"/>
              </a:solidFill>
              <a:uFillTx/>
              <a:latin typeface="Arial"/>
            </a:endParaRPr>
          </a:p>
          <a:p>
            <a:pPr marL="343080" indent="-343080" algn="just" defTabSz="457200">
              <a:lnSpc>
                <a:spcPct val="100000"/>
              </a:lnSpc>
              <a:spcAft>
                <a:spcPts val="601"/>
              </a:spcAft>
              <a:buClr>
                <a:srgbClr val="7030a0"/>
              </a:buClr>
              <a:buFont typeface="Wingdings" charset="2"/>
              <a:buChar char=""/>
            </a:pPr>
            <a:r>
              <a:rPr b="0" lang="el-GR" sz="2000" strike="noStrike" u="none">
                <a:solidFill>
                  <a:srgbClr val="232323"/>
                </a:solidFill>
                <a:uFillTx/>
                <a:latin typeface="Century Gothic"/>
                <a:ea typeface="OpenSymbol"/>
              </a:rPr>
              <a:t>Μια τυπική έξαρση ουρικής αρθρίτιδας είναι συνήθως έντονα φλεγμονώδης, με έντονο πόνο, ερυθρότητα, οίδημα και αναπηρία</a:t>
            </a:r>
            <a:endParaRPr b="0" lang="el-GR" sz="2000" strike="noStrike" u="none">
              <a:solidFill>
                <a:srgbClr val="000000"/>
              </a:solidFill>
              <a:uFillTx/>
              <a:latin typeface="Arial"/>
            </a:endParaRPr>
          </a:p>
          <a:p>
            <a:pPr marL="343080" indent="-343080" algn="just" defTabSz="457200">
              <a:lnSpc>
                <a:spcPct val="100000"/>
              </a:lnSpc>
              <a:spcAft>
                <a:spcPts val="601"/>
              </a:spcAft>
              <a:buClr>
                <a:srgbClr val="7030a0"/>
              </a:buClr>
              <a:buFont typeface="Wingdings" charset="2"/>
              <a:buChar char=""/>
            </a:pPr>
            <a:r>
              <a:rPr b="0" lang="el-GR" sz="2000" strike="noStrike" u="none">
                <a:solidFill>
                  <a:srgbClr val="232323"/>
                </a:solidFill>
                <a:uFillTx/>
                <a:latin typeface="Century Gothic"/>
                <a:ea typeface="OpenSymbol"/>
              </a:rPr>
              <a:t>Τουλάχιστον το 80% των αρχικών εξάρσεων αφορούν μία μόνο άρθρωση, συνηθέστερα τη βάση του μεγάλου δακτύλου του ποδιού ή το γόνατο.</a:t>
            </a:r>
            <a:endParaRPr b="0" lang="el-GR" sz="2000" strike="noStrike" u="none">
              <a:solidFill>
                <a:srgbClr val="000000"/>
              </a:solidFill>
              <a:uFillTx/>
              <a:latin typeface="Arial"/>
            </a:endParaRPr>
          </a:p>
          <a:p>
            <a:pPr marL="343080" indent="-343080" algn="just" defTabSz="457200">
              <a:lnSpc>
                <a:spcPct val="100000"/>
              </a:lnSpc>
              <a:spcAft>
                <a:spcPts val="601"/>
              </a:spcAft>
              <a:buClr>
                <a:srgbClr val="7030a0"/>
              </a:buClr>
              <a:buFont typeface="Wingdings" charset="2"/>
              <a:buChar char=""/>
            </a:pPr>
            <a:r>
              <a:rPr b="0" lang="el-GR" sz="2000" strike="noStrike" u="none">
                <a:solidFill>
                  <a:srgbClr val="232323"/>
                </a:solidFill>
                <a:uFillTx/>
                <a:latin typeface="Century Gothic"/>
                <a:ea typeface="OpenSymbol"/>
              </a:rPr>
              <a:t> </a:t>
            </a:r>
            <a:r>
              <a:rPr b="0" lang="el-GR" sz="2000" strike="noStrike" u="none">
                <a:solidFill>
                  <a:srgbClr val="232323"/>
                </a:solidFill>
                <a:uFillTx/>
                <a:latin typeface="Century Gothic"/>
                <a:ea typeface="OpenSymbol"/>
              </a:rPr>
              <a:t>Άλλα συνήθη σημεία είναι ο αστράγαλος, το πέλμα, ο καρπός, το δάχτυλο και ο αγκώνας.</a:t>
            </a:r>
            <a:endParaRPr b="0" lang="el-GR" sz="2000" strike="noStrike" u="none">
              <a:solidFill>
                <a:srgbClr val="000000"/>
              </a:solidFill>
              <a:uFillTx/>
              <a:latin typeface="Arial"/>
            </a:endParaRPr>
          </a:p>
          <a:p>
            <a:pPr marL="343080" indent="-343080" algn="just" defTabSz="457200">
              <a:lnSpc>
                <a:spcPct val="100000"/>
              </a:lnSpc>
              <a:spcAft>
                <a:spcPts val="601"/>
              </a:spcAft>
              <a:buClr>
                <a:srgbClr val="7030a0"/>
              </a:buClr>
              <a:buFont typeface="Wingdings" charset="2"/>
              <a:buChar char=""/>
            </a:pPr>
            <a:r>
              <a:rPr b="0" lang="el-GR" sz="2000" strike="noStrike" u="none">
                <a:solidFill>
                  <a:srgbClr val="232323"/>
                </a:solidFill>
                <a:uFillTx/>
                <a:latin typeface="Century Gothic"/>
                <a:ea typeface="OpenSymbol"/>
              </a:rPr>
              <a:t>Η μέγιστη σοβαρότητα της έξαρσης επιτυγχάνεται συνήθως εντός 12 έως 24 ωρών.</a:t>
            </a:r>
            <a:endParaRPr b="0" lang="el-GR" sz="2000" strike="noStrike" u="none">
              <a:solidFill>
                <a:srgbClr val="000000"/>
              </a:solidFill>
              <a:uFillTx/>
              <a:latin typeface="Arial"/>
            </a:endParaRPr>
          </a:p>
          <a:p>
            <a:pPr marL="343080" indent="-343080" algn="just" defTabSz="457200">
              <a:lnSpc>
                <a:spcPct val="100000"/>
              </a:lnSpc>
              <a:spcAft>
                <a:spcPts val="601"/>
              </a:spcAft>
              <a:buClr>
                <a:srgbClr val="7030a0"/>
              </a:buClr>
              <a:buFont typeface="Wingdings" charset="2"/>
              <a:buChar char=""/>
            </a:pPr>
            <a:r>
              <a:rPr b="0" lang="el-GR" sz="2000" strike="noStrike" u="none">
                <a:solidFill>
                  <a:srgbClr val="232323"/>
                </a:solidFill>
                <a:uFillTx/>
                <a:latin typeface="Century Gothic"/>
                <a:ea typeface="OpenSymbol"/>
              </a:rPr>
              <a:t>Οι εξάρσεις της ουρικής αρθρίτιδας σχεδόν πάντα υποχωρούν μέσα σε λίγες ημέρες έως αρκετές εβδομάδες, ακόμη και χωρίς θεραπεία.</a:t>
            </a:r>
            <a:endParaRPr b="0" lang="el-GR" sz="2000" strike="noStrike" u="none">
              <a:solidFill>
                <a:srgbClr val="000000"/>
              </a:solidFill>
              <a:uFillTx/>
              <a:latin typeface="Arial"/>
            </a:endParaRPr>
          </a:p>
          <a:p>
            <a:pPr marL="343080" indent="-343080" algn="just" defTabSz="457200">
              <a:lnSpc>
                <a:spcPct val="100000"/>
              </a:lnSpc>
              <a:spcAft>
                <a:spcPts val="601"/>
              </a:spcAft>
              <a:buClr>
                <a:srgbClr val="7030a0"/>
              </a:buClr>
              <a:buFont typeface="Wingdings" charset="2"/>
              <a:buChar char=""/>
            </a:pPr>
            <a:r>
              <a:rPr b="0" lang="el-GR" sz="2000" strike="noStrike" u="none">
                <a:solidFill>
                  <a:srgbClr val="232323"/>
                </a:solidFill>
                <a:uFillTx/>
                <a:latin typeface="Century Gothic"/>
                <a:ea typeface="OpenSymbol"/>
              </a:rPr>
              <a:t>Χωρίς θεραπεία μείωσης του ουρικού οξέος, οι ασθενείς με ουρική αρθρίτιδα μπορεί να αναπτύξουν όλο και συχνότερες, παρατεταμένες, πολυαρθρικές εξάρσεις ουρικής αρθρίτιδας που μπορεί να σχετίζονται με πυρετό.</a:t>
            </a:r>
            <a:endParaRPr b="0" lang="el-GR" sz="2000" strike="noStrike" u="none">
              <a:solidFill>
                <a:srgbClr val="000000"/>
              </a:solidFill>
              <a:uFillTx/>
              <a:latin typeface="Arial"/>
            </a:endParaRPr>
          </a:p>
          <a:p>
            <a:pPr marL="285840" indent="-285840" algn="just" defTabSz="457200">
              <a:lnSpc>
                <a:spcPct val="100000"/>
              </a:lnSpc>
              <a:spcAft>
                <a:spcPts val="601"/>
              </a:spcAft>
              <a:buClr>
                <a:srgbClr val="7030a0"/>
              </a:buClr>
              <a:buFont typeface="Wingdings" charset="2"/>
              <a:buChar char=""/>
            </a:pPr>
            <a:r>
              <a:rPr b="0" lang="el-GR" sz="2000" strike="noStrike" u="none">
                <a:solidFill>
                  <a:srgbClr val="232323"/>
                </a:solidFill>
                <a:uFillTx/>
                <a:latin typeface="Century Gothic"/>
                <a:ea typeface="NSimSun"/>
              </a:rPr>
              <a:t>Η ουρική αρθρίτιδα εμφανίζεται μερικές φορές με φυσιολογικές ή ακόμη και χαμηλές συγκεντρώσεις ουρικού οξέος στον ορό κατά τη στιγμή του οξέος συμβάντος. </a:t>
            </a:r>
            <a:endParaRPr b="0" lang="el-GR" sz="2000" strike="noStrike" u="none">
              <a:solidFill>
                <a:srgbClr val="000000"/>
              </a:solidFill>
              <a:uFillTx/>
              <a:latin typeface="Arial"/>
            </a:endParaRPr>
          </a:p>
        </p:txBody>
      </p:sp>
      <p:sp>
        <p:nvSpPr>
          <p:cNvPr id="610" name="PlaceHolder 1"/>
          <p:cNvSpPr>
            <a:spLocks noGrp="1"/>
          </p:cNvSpPr>
          <p:nvPr>
            <p:ph type="sldNum" idx="92"/>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21</a:t>
            </a:r>
            <a:endParaRPr b="0" lang="el-GR" sz="2000" strike="noStrike" u="none">
              <a:solidFill>
                <a:srgbClr val="000000"/>
              </a:solidFill>
              <a:uFillTx/>
              <a:latin typeface="Times New Roman"/>
            </a:endParaRPr>
          </a:p>
        </p:txBody>
      </p:sp>
      <p:sp>
        <p:nvSpPr>
          <p:cNvPr id="611" name="PlaceHolder 2"/>
          <p:cNvSpPr>
            <a:spLocks noGrp="1"/>
          </p:cNvSpPr>
          <p:nvPr>
            <p:ph type="ftr" idx="93"/>
          </p:nvPr>
        </p:nvSpPr>
        <p:spPr>
          <a:xfrm>
            <a:off x="1633320" y="58572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12" name="Ευθεία γραμμή σύνδεσης 6"/>
          <p:cNvCxnSpPr/>
          <p:nvPr/>
        </p:nvCxnSpPr>
        <p:spPr>
          <a:xfrm>
            <a:off x="1633320" y="603648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3" name="Εικόνα 3" descr=""/>
          <p:cNvPicPr/>
          <p:nvPr/>
        </p:nvPicPr>
        <p:blipFill>
          <a:blip r:embed="rId1"/>
          <a:stretch/>
        </p:blipFill>
        <p:spPr>
          <a:xfrm>
            <a:off x="3304440" y="153360"/>
            <a:ext cx="6475680" cy="4299840"/>
          </a:xfrm>
          <a:prstGeom prst="rect">
            <a:avLst/>
          </a:prstGeom>
          <a:ln w="0">
            <a:noFill/>
          </a:ln>
        </p:spPr>
      </p:pic>
      <p:sp>
        <p:nvSpPr>
          <p:cNvPr id="614" name="Ορθογώνιο 4"/>
          <p:cNvSpPr/>
          <p:nvPr/>
        </p:nvSpPr>
        <p:spPr>
          <a:xfrm>
            <a:off x="1092600" y="4668120"/>
            <a:ext cx="10781640" cy="60804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1" lang="el-GR" sz="1700" strike="noStrike" u="none">
                <a:solidFill>
                  <a:schemeClr val="accent6">
                    <a:lumMod val="50000"/>
                  </a:schemeClr>
                </a:solidFill>
                <a:uFillTx/>
                <a:latin typeface="Century Gothic"/>
                <a:ea typeface="NSimSun"/>
              </a:rPr>
              <a:t>Οίδημα και ερυθηματώδης αποχρωματισμός του δέρματος στην πρώτη μεταταρσοφαλαγγική άρθρωση του δεξιού ποδιού, που συνάδει με οξεία έξαρση ουρικής αρθρίτιδας</a:t>
            </a:r>
            <a:endParaRPr b="0" lang="el-GR" sz="1700" strike="noStrike" u="none">
              <a:solidFill>
                <a:srgbClr val="000000"/>
              </a:solidFill>
              <a:uFillTx/>
              <a:latin typeface="Arial"/>
            </a:endParaRPr>
          </a:p>
        </p:txBody>
      </p:sp>
      <p:sp>
        <p:nvSpPr>
          <p:cNvPr id="615" name="PlaceHolder 1"/>
          <p:cNvSpPr>
            <a:spLocks noGrp="1"/>
          </p:cNvSpPr>
          <p:nvPr>
            <p:ph type="sldNum" idx="94"/>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22</a:t>
            </a:r>
            <a:endParaRPr b="0" lang="el-GR" sz="2000" strike="noStrike" u="none">
              <a:solidFill>
                <a:srgbClr val="000000"/>
              </a:solidFill>
              <a:uFillTx/>
              <a:latin typeface="Times New Roman"/>
            </a:endParaRPr>
          </a:p>
        </p:txBody>
      </p:sp>
      <p:sp>
        <p:nvSpPr>
          <p:cNvPr id="616" name="PlaceHolder 2"/>
          <p:cNvSpPr>
            <a:spLocks noGrp="1"/>
          </p:cNvSpPr>
          <p:nvPr>
            <p:ph type="ftr" idx="95"/>
          </p:nvPr>
        </p:nvSpPr>
        <p:spPr>
          <a:xfrm>
            <a:off x="1794240" y="586872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17" name="Ευθεία γραμμή σύνδεσης 7"/>
          <p:cNvCxnSpPr/>
          <p:nvPr/>
        </p:nvCxnSpPr>
        <p:spPr>
          <a:xfrm>
            <a:off x="183960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Ορθογώνιο 3"/>
          <p:cNvSpPr/>
          <p:nvPr/>
        </p:nvSpPr>
        <p:spPr>
          <a:xfrm>
            <a:off x="1458360" y="1422360"/>
            <a:ext cx="10150200" cy="33969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spcAft>
                <a:spcPts val="1800"/>
              </a:spcAft>
            </a:pPr>
            <a:r>
              <a:rPr b="1" lang="el-GR" sz="2200" strike="noStrike" u="none">
                <a:solidFill>
                  <a:schemeClr val="accent6">
                    <a:lumMod val="50000"/>
                  </a:schemeClr>
                </a:solidFill>
                <a:uFillTx/>
                <a:latin typeface="Century Gothic"/>
                <a:ea typeface="OpenSymbol"/>
              </a:rPr>
              <a:t>Παράγοντες που μπορεί να προάγουν μια έξαρση ουρικής αρθρίτιδας:</a:t>
            </a:r>
            <a:endParaRPr b="0" lang="el-GR" sz="2200" strike="noStrike" u="none">
              <a:solidFill>
                <a:srgbClr val="000000"/>
              </a:solidFill>
              <a:uFillTx/>
              <a:latin typeface="Arial"/>
            </a:endParaRPr>
          </a:p>
          <a:p>
            <a:pPr marL="343080" indent="-343080" algn="just" defTabSz="457200">
              <a:lnSpc>
                <a:spcPct val="100000"/>
              </a:lnSpc>
              <a:spcAft>
                <a:spcPts val="1199"/>
              </a:spcAft>
              <a:buClr>
                <a:srgbClr val="7030a0"/>
              </a:buClr>
              <a:buFont typeface="Wingdings" charset="2"/>
              <a:buChar char=""/>
            </a:pPr>
            <a:r>
              <a:rPr b="0" lang="el-GR" sz="2000" strike="noStrike" u="none">
                <a:solidFill>
                  <a:srgbClr val="232323"/>
                </a:solidFill>
                <a:uFillTx/>
                <a:latin typeface="Century Gothic"/>
                <a:ea typeface="OpenSymbol"/>
              </a:rPr>
              <a:t>Φυσιολογικές μεταβολές (π.χ. τραύμα, χειρουργική επέμβαση, αφυδάτωση, οξεία ασθένεια που απαιτεί νοσηλεία)</a:t>
            </a:r>
            <a:endParaRPr b="0" lang="el-GR" sz="2000" strike="noStrike" u="none">
              <a:solidFill>
                <a:srgbClr val="000000"/>
              </a:solidFill>
              <a:uFillTx/>
              <a:latin typeface="Arial"/>
            </a:endParaRPr>
          </a:p>
          <a:p>
            <a:pPr marL="343080" indent="-343080" algn="just" defTabSz="457200">
              <a:lnSpc>
                <a:spcPct val="100000"/>
              </a:lnSpc>
              <a:spcAft>
                <a:spcPts val="1199"/>
              </a:spcAft>
              <a:buClr>
                <a:srgbClr val="7030a0"/>
              </a:buClr>
              <a:buFont typeface="Wingdings" charset="2"/>
              <a:buChar char=""/>
            </a:pPr>
            <a:r>
              <a:rPr b="0" lang="el-GR" sz="2000" strike="noStrike" u="none">
                <a:solidFill>
                  <a:srgbClr val="232323"/>
                </a:solidFill>
                <a:uFillTx/>
                <a:latin typeface="Century Gothic"/>
                <a:ea typeface="OpenSymbol"/>
              </a:rPr>
              <a:t>Φάρμακα (π.χ. θειαζιδικά και διουρητικά αγκυλης)</a:t>
            </a:r>
            <a:endParaRPr b="0" lang="el-GR" sz="2000" strike="noStrike" u="none">
              <a:solidFill>
                <a:srgbClr val="000000"/>
              </a:solidFill>
              <a:uFillTx/>
              <a:latin typeface="Arial"/>
            </a:endParaRPr>
          </a:p>
          <a:p>
            <a:pPr marL="343080" indent="-343080" algn="just" defTabSz="457200">
              <a:lnSpc>
                <a:spcPct val="100000"/>
              </a:lnSpc>
              <a:spcAft>
                <a:spcPts val="1199"/>
              </a:spcAft>
              <a:buClr>
                <a:srgbClr val="7030a0"/>
              </a:buClr>
              <a:buFont typeface="Wingdings" charset="2"/>
              <a:buChar char=""/>
            </a:pPr>
            <a:r>
              <a:rPr b="0" lang="el-GR" sz="2000" strike="noStrike" u="none">
                <a:solidFill>
                  <a:srgbClr val="232323"/>
                </a:solidFill>
                <a:uFillTx/>
                <a:latin typeface="Century Gothic"/>
                <a:ea typeface="OpenSymbol"/>
              </a:rPr>
              <a:t>Έναρξη θεραπείας μείωσης του ουρικού οξέος (ιδίως εάν χορηγείται χωρίς αντιφλεγμονώδη προφύλαξη)</a:t>
            </a:r>
            <a:endParaRPr b="0" lang="el-GR" sz="2000" strike="noStrike" u="none">
              <a:solidFill>
                <a:srgbClr val="000000"/>
              </a:solidFill>
              <a:uFillTx/>
              <a:latin typeface="Arial"/>
            </a:endParaRPr>
          </a:p>
          <a:p>
            <a:pPr marL="343080" indent="-343080" algn="just" defTabSz="457200">
              <a:lnSpc>
                <a:spcPct val="100000"/>
              </a:lnSpc>
              <a:spcAft>
                <a:spcPts val="1199"/>
              </a:spcAft>
              <a:buClr>
                <a:srgbClr val="7030a0"/>
              </a:buClr>
              <a:buFont typeface="Wingdings" charset="2"/>
              <a:buChar char=""/>
            </a:pPr>
            <a:r>
              <a:rPr b="0" lang="el-GR" sz="2000" strike="noStrike" u="none">
                <a:solidFill>
                  <a:srgbClr val="232323"/>
                </a:solidFill>
                <a:uFillTx/>
                <a:latin typeface="Century Gothic"/>
                <a:ea typeface="OpenSymbol"/>
              </a:rPr>
              <a:t>Κατανάλωση αλκοόλ (π.χ. μπύρα, οινοπνευματώδη ποτά, κρασί)</a:t>
            </a:r>
            <a:endParaRPr b="0" lang="el-GR" sz="2000" strike="noStrike" u="none">
              <a:solidFill>
                <a:srgbClr val="000000"/>
              </a:solidFill>
              <a:uFillTx/>
              <a:latin typeface="Arial"/>
            </a:endParaRPr>
          </a:p>
          <a:p>
            <a:pPr marL="285840" indent="-285840" algn="just" defTabSz="457200">
              <a:lnSpc>
                <a:spcPct val="100000"/>
              </a:lnSpc>
              <a:spcAft>
                <a:spcPts val="1199"/>
              </a:spcAft>
              <a:buClr>
                <a:srgbClr val="7030a0"/>
              </a:buClr>
              <a:buFont typeface="Wingdings" charset="2"/>
              <a:buChar char=""/>
            </a:pPr>
            <a:r>
              <a:rPr b="0" lang="el-GR" sz="2000" strike="noStrike" u="none">
                <a:solidFill>
                  <a:srgbClr val="232323"/>
                </a:solidFill>
                <a:uFillTx/>
                <a:latin typeface="Century Gothic"/>
                <a:ea typeface="NSimSun"/>
              </a:rPr>
              <a:t> </a:t>
            </a:r>
            <a:r>
              <a:rPr b="0" lang="el-GR" sz="2000" strike="noStrike" u="none">
                <a:solidFill>
                  <a:srgbClr val="232323"/>
                </a:solidFill>
                <a:uFillTx/>
                <a:latin typeface="Century Gothic"/>
                <a:ea typeface="NSimSun"/>
              </a:rPr>
              <a:t>Οστεοαρθρίτιδα</a:t>
            </a:r>
            <a:endParaRPr b="0" lang="el-GR" sz="2000" strike="noStrike" u="none">
              <a:solidFill>
                <a:srgbClr val="000000"/>
              </a:solidFill>
              <a:uFillTx/>
              <a:latin typeface="Arial"/>
            </a:endParaRPr>
          </a:p>
        </p:txBody>
      </p:sp>
      <p:sp>
        <p:nvSpPr>
          <p:cNvPr id="619" name="PlaceHolder 1"/>
          <p:cNvSpPr>
            <a:spLocks noGrp="1"/>
          </p:cNvSpPr>
          <p:nvPr>
            <p:ph type="sldNum" idx="96"/>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23</a:t>
            </a:r>
            <a:endParaRPr b="0" lang="el-GR" sz="2000" strike="noStrike" u="none">
              <a:solidFill>
                <a:srgbClr val="000000"/>
              </a:solidFill>
              <a:uFillTx/>
              <a:latin typeface="Times New Roman"/>
            </a:endParaRPr>
          </a:p>
        </p:txBody>
      </p:sp>
      <p:sp>
        <p:nvSpPr>
          <p:cNvPr id="620" name="PlaceHolder 2"/>
          <p:cNvSpPr>
            <a:spLocks noGrp="1"/>
          </p:cNvSpPr>
          <p:nvPr>
            <p:ph type="ftr" idx="97"/>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21"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Ορθογώνιο 3"/>
          <p:cNvSpPr/>
          <p:nvPr/>
        </p:nvSpPr>
        <p:spPr>
          <a:xfrm>
            <a:off x="1813320" y="1318320"/>
            <a:ext cx="9901800" cy="3516840"/>
          </a:xfrm>
          <a:prstGeom prst="rect">
            <a:avLst/>
          </a:prstGeom>
          <a:noFill/>
          <a:ln w="0">
            <a:noFill/>
          </a:ln>
        </p:spPr>
        <p:style>
          <a:lnRef idx="0"/>
          <a:fillRef idx="0"/>
          <a:effectRef idx="0"/>
          <a:fontRef idx="minor"/>
        </p:style>
        <p:txBody>
          <a:bodyPr lIns="90000" rIns="90000" tIns="45000" bIns="45000" anchor="t">
            <a:spAutoFit/>
          </a:bodyPr>
          <a:p>
            <a:pPr algn="just" defTabSz="457200">
              <a:lnSpc>
                <a:spcPts val="2001"/>
              </a:lnSpc>
              <a:spcBef>
                <a:spcPts val="601"/>
              </a:spcBef>
              <a:spcAft>
                <a:spcPts val="601"/>
              </a:spcAft>
            </a:pPr>
            <a:r>
              <a:rPr b="1" lang="el-GR" sz="2200" strike="noStrike" u="none">
                <a:solidFill>
                  <a:schemeClr val="accent6">
                    <a:lumMod val="50000"/>
                  </a:schemeClr>
                </a:solidFill>
                <a:uFillTx/>
                <a:latin typeface="Century Gothic"/>
                <a:ea typeface="OpenSymbol"/>
              </a:rPr>
              <a:t>Διαγνωστική προσέγγιση</a:t>
            </a:r>
            <a:endParaRPr b="0" lang="el-GR" sz="2200" strike="noStrike" u="none">
              <a:solidFill>
                <a:srgbClr val="000000"/>
              </a:solidFill>
              <a:uFillTx/>
              <a:latin typeface="Arial"/>
            </a:endParaRPr>
          </a:p>
          <a:p>
            <a:pPr marL="343080" indent="-343080" algn="just" defTabSz="457200">
              <a:lnSpc>
                <a:spcPct val="110000"/>
              </a:lnSpc>
              <a:spcBef>
                <a:spcPts val="601"/>
              </a:spcBef>
              <a:spcAft>
                <a:spcPts val="601"/>
              </a:spcAft>
              <a:buClr>
                <a:srgbClr val="7030a0"/>
              </a:buClr>
              <a:buFont typeface="Wingdings" charset="2"/>
              <a:buChar char=""/>
            </a:pPr>
            <a:r>
              <a:rPr b="0" lang="el-GR" sz="1800" strike="noStrike" u="none">
                <a:solidFill>
                  <a:srgbClr val="232323"/>
                </a:solidFill>
                <a:uFillTx/>
                <a:latin typeface="Century Gothic"/>
                <a:ea typeface="OpenSymbol"/>
              </a:rPr>
              <a:t>Η αναρρόφηση και η ανάλυση υγρού της προσβεβλημένης άρθρωσης ή του θύλακα ενδείκνυται πάντα όταν υπάρχει υποψία λοίμωξης (π.χ. θερμή, πρησμένη, επώδυνη άρθρωση με πυρετό, ενδείξεις εξωαρθρικής λοίμωξης ή/και άτυπα χαρακτηριστικά σε σύγκριση με τυχόν προηγούμενες εξάρσεις).</a:t>
            </a:r>
            <a:endParaRPr b="0" lang="el-GR" sz="1800" strike="noStrike" u="none">
              <a:solidFill>
                <a:srgbClr val="000000"/>
              </a:solidFill>
              <a:uFillTx/>
              <a:latin typeface="Arial"/>
            </a:endParaRPr>
          </a:p>
          <a:p>
            <a:pPr marL="343080" indent="-343080" algn="just" defTabSz="457200">
              <a:lnSpc>
                <a:spcPct val="110000"/>
              </a:lnSpc>
              <a:spcBef>
                <a:spcPts val="601"/>
              </a:spcBef>
              <a:spcAft>
                <a:spcPts val="601"/>
              </a:spcAft>
              <a:buClr>
                <a:srgbClr val="7030a0"/>
              </a:buClr>
              <a:buFont typeface="Wingdings" charset="2"/>
              <a:buChar char=""/>
            </a:pPr>
            <a:r>
              <a:rPr b="0" lang="el-GR" sz="1800" strike="noStrike" u="none">
                <a:solidFill>
                  <a:srgbClr val="232323"/>
                </a:solidFill>
                <a:uFillTx/>
                <a:latin typeface="Century Gothic"/>
                <a:ea typeface="OpenSymbol"/>
              </a:rPr>
              <a:t>Η αναρρόφηση προτείνεται επίσης σε ασθενείς με υποψία έξαρσης ουρικής αρθρίτιδας στους οποίους η διάγνωση δεν έχει προηγουμένως τεκμηριωθεί και η ανάλυση στο μικροσκόπιο πολωμένου φωτός.</a:t>
            </a:r>
            <a:endParaRPr b="0" lang="el-GR" sz="1800" strike="noStrike" u="none">
              <a:solidFill>
                <a:srgbClr val="000000"/>
              </a:solidFill>
              <a:uFillTx/>
              <a:latin typeface="Arial"/>
            </a:endParaRPr>
          </a:p>
          <a:p>
            <a:pPr marL="343080" indent="-343080" algn="just" defTabSz="457200">
              <a:lnSpc>
                <a:spcPct val="110000"/>
              </a:lnSpc>
              <a:spcBef>
                <a:spcPts val="601"/>
              </a:spcBef>
              <a:spcAft>
                <a:spcPts val="601"/>
              </a:spcAft>
              <a:buClr>
                <a:srgbClr val="7030a0"/>
              </a:buClr>
              <a:buFont typeface="Wingdings" charset="2"/>
              <a:buChar char=""/>
            </a:pPr>
            <a:r>
              <a:rPr b="0" lang="el-GR" sz="1800" strike="noStrike" u="none">
                <a:solidFill>
                  <a:srgbClr val="232323"/>
                </a:solidFill>
                <a:uFillTx/>
                <a:latin typeface="Century Gothic"/>
                <a:ea typeface="OpenSymbol"/>
              </a:rPr>
              <a:t>Μια συμπληρωματική προσέγγιση είναι η επίδειξη εναπόθεσης κρυστάλλων στην απεικόνιση (π.χ. υπερηχογράφημα).</a:t>
            </a:r>
            <a:endParaRPr b="0" lang="el-GR" sz="1800" strike="noStrike" u="none">
              <a:solidFill>
                <a:srgbClr val="000000"/>
              </a:solidFill>
              <a:uFillTx/>
              <a:latin typeface="Arial"/>
            </a:endParaRPr>
          </a:p>
        </p:txBody>
      </p:sp>
      <p:sp>
        <p:nvSpPr>
          <p:cNvPr id="623" name="PlaceHolder 1"/>
          <p:cNvSpPr>
            <a:spLocks noGrp="1"/>
          </p:cNvSpPr>
          <p:nvPr>
            <p:ph type="sldNum" idx="98"/>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24</a:t>
            </a:r>
            <a:endParaRPr b="0" lang="el-GR" sz="2000" strike="noStrike" u="none">
              <a:solidFill>
                <a:srgbClr val="000000"/>
              </a:solidFill>
              <a:uFillTx/>
              <a:latin typeface="Times New Roman"/>
            </a:endParaRPr>
          </a:p>
        </p:txBody>
      </p:sp>
      <p:sp>
        <p:nvSpPr>
          <p:cNvPr id="624" name="PlaceHolder 2"/>
          <p:cNvSpPr>
            <a:spLocks noGrp="1"/>
          </p:cNvSpPr>
          <p:nvPr>
            <p:ph type="ftr" idx="99"/>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25"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Ορθογώνιο 3"/>
          <p:cNvSpPr/>
          <p:nvPr/>
        </p:nvSpPr>
        <p:spPr>
          <a:xfrm>
            <a:off x="1517040" y="276120"/>
            <a:ext cx="10312200" cy="533196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8000"/>
              </a:lnSpc>
              <a:spcAft>
                <a:spcPts val="799"/>
              </a:spcAft>
            </a:pPr>
            <a:r>
              <a:rPr b="1" lang="el-GR" sz="1800" strike="noStrike" u="none">
                <a:solidFill>
                  <a:schemeClr val="accent6">
                    <a:lumMod val="50000"/>
                  </a:schemeClr>
                </a:solidFill>
                <a:uFillTx/>
                <a:latin typeface="Century Gothic"/>
                <a:ea typeface="NSimSun"/>
              </a:rPr>
              <a:t>Θεραπεία της έξαρσης της ουρικής αρθρίτιδας:</a:t>
            </a:r>
            <a:endParaRPr b="0" lang="el-GR" sz="1800" strike="noStrike" u="none">
              <a:solidFill>
                <a:srgbClr val="000000"/>
              </a:solidFill>
              <a:uFillTx/>
              <a:latin typeface="Arial"/>
            </a:endParaRPr>
          </a:p>
          <a:p>
            <a:pPr marL="343080" indent="-343080" algn="just" defTabSz="457200">
              <a:lnSpc>
                <a:spcPct val="108000"/>
              </a:lnSpc>
              <a:spcAft>
                <a:spcPts val="799"/>
              </a:spcAft>
              <a:buClr>
                <a:srgbClr val="7030a0"/>
              </a:buClr>
              <a:buFont typeface="Wingdings" charset="2"/>
              <a:buChar char=""/>
            </a:pPr>
            <a:r>
              <a:rPr b="0" lang="el-GR" sz="1800" strike="noStrike" u="none">
                <a:solidFill>
                  <a:srgbClr val="232323"/>
                </a:solidFill>
                <a:uFillTx/>
                <a:latin typeface="Century Gothic"/>
                <a:ea typeface="OpenSymbol"/>
              </a:rPr>
              <a:t>Για ασθενείς με έξαρση ουρικής αρθρίτιδας που επηρεάζει μία έως δύο αρθρώσεις, τα </a:t>
            </a:r>
            <a:r>
              <a:rPr b="0" lang="el-GR" sz="1800" strike="noStrike" u="none">
                <a:solidFill>
                  <a:srgbClr val="7030a0"/>
                </a:solidFill>
                <a:uFillTx/>
                <a:latin typeface="Century Gothic"/>
                <a:ea typeface="OpenSymbol"/>
              </a:rPr>
              <a:t>ενδοαρθρικά γλυκοκορτικοειδή </a:t>
            </a:r>
            <a:r>
              <a:rPr b="0" lang="el-GR" sz="1800" strike="noStrike" u="none">
                <a:solidFill>
                  <a:srgbClr val="232323"/>
                </a:solidFill>
                <a:uFillTx/>
                <a:latin typeface="Century Gothic"/>
                <a:ea typeface="OpenSymbol"/>
              </a:rPr>
              <a:t>αποτελούν εναλλακτική λύση στη συστηματική θεραπεία, εάν η θεραπεία μπορεί να χορηγηθεί εγκαίρως (δηλαδή εντός 24 ωρών).</a:t>
            </a:r>
            <a:endParaRPr b="0" lang="el-GR" sz="1800" strike="noStrike" u="none">
              <a:solidFill>
                <a:srgbClr val="000000"/>
              </a:solidFill>
              <a:uFillTx/>
              <a:latin typeface="Arial"/>
            </a:endParaRPr>
          </a:p>
          <a:p>
            <a:pPr marL="343080" indent="-343080" algn="just" defTabSz="457200">
              <a:lnSpc>
                <a:spcPct val="108000"/>
              </a:lnSpc>
              <a:spcAft>
                <a:spcPts val="799"/>
              </a:spcAft>
              <a:buClr>
                <a:srgbClr val="7030a0"/>
              </a:buClr>
              <a:buFont typeface="Wingdings" charset="2"/>
              <a:buChar char=""/>
            </a:pPr>
            <a:r>
              <a:rPr b="0" lang="el-GR" sz="1800" strike="noStrike" u="none">
                <a:solidFill>
                  <a:srgbClr val="7030a0"/>
                </a:solidFill>
                <a:uFillTx/>
                <a:latin typeface="Century Gothic"/>
                <a:ea typeface="OpenSymbol"/>
              </a:rPr>
              <a:t>Συστηματικά γλυκοκορτικοειδή </a:t>
            </a:r>
            <a:r>
              <a:rPr b="0" lang="el-GR" sz="1800" strike="noStrike" u="none">
                <a:solidFill>
                  <a:srgbClr val="232323"/>
                </a:solidFill>
                <a:uFillTx/>
                <a:latin typeface="Century Gothic"/>
                <a:ea typeface="OpenSymbol"/>
              </a:rPr>
              <a:t>(πρεδνιζολόνη 40 mg ημερησίως ή, σε ασθενείς που χρειάζονται παρεντερική θεραπεία, ενδοφλέβια μεθυλπρεδνιζολόνη 20 mg δύο φορές ημερησίως ή ενδομυϊκή οξική τριαμσινολόνη 40 έως 60 mg κάθε δύο ημέρες)</a:t>
            </a:r>
            <a:endParaRPr b="0" lang="el-GR" sz="1800" strike="noStrike" u="none">
              <a:solidFill>
                <a:srgbClr val="000000"/>
              </a:solidFill>
              <a:uFillTx/>
              <a:latin typeface="Arial"/>
            </a:endParaRPr>
          </a:p>
          <a:p>
            <a:pPr marL="343080" indent="-343080" algn="just" defTabSz="457200">
              <a:lnSpc>
                <a:spcPct val="108000"/>
              </a:lnSpc>
              <a:spcAft>
                <a:spcPts val="799"/>
              </a:spcAft>
              <a:buClr>
                <a:srgbClr val="7030a0"/>
              </a:buClr>
              <a:buFont typeface="Wingdings" charset="2"/>
              <a:buChar char=""/>
            </a:pPr>
            <a:r>
              <a:rPr b="0" lang="el-GR" sz="1800" strike="noStrike" u="none">
                <a:solidFill>
                  <a:srgbClr val="7030a0"/>
                </a:solidFill>
                <a:uFillTx/>
                <a:latin typeface="Century Gothic"/>
                <a:ea typeface="OpenSymbol"/>
              </a:rPr>
              <a:t>NSAIDs: </a:t>
            </a:r>
            <a:r>
              <a:rPr b="0" lang="el-GR" sz="1800" strike="noStrike" u="none">
                <a:solidFill>
                  <a:srgbClr val="232323"/>
                </a:solidFill>
                <a:uFillTx/>
                <a:latin typeface="Century Gothic"/>
                <a:ea typeface="OpenSymbol"/>
              </a:rPr>
              <a:t>Οποιοδήποτε ΜΣΑΦ μπορεί να χρησιμοποιηθεί σε πλήρεις δόσεις (π.χ. ναπροξένη 500 mg δύο φορές ημερησίως) μέχρι λίγες ημέρες μετά την υποχώρηση της έξαρσης. Αποφεύγουμε τα ΜΣΑΦ σε ηλικιωμένους ασθενείς και σε άλλους που διατρέχουν υψηλότερο κίνδυνο ανεπιθύμητων ενεργειών που σχετίζονται με τα φάρμακα (π.χ. νεφρική βλάβη, καρδιαγγειακή νόσος, γαστρεντερική αιμορραγία).</a:t>
            </a:r>
            <a:endParaRPr b="0" lang="el-GR" sz="1800" strike="noStrike" u="none">
              <a:solidFill>
                <a:srgbClr val="000000"/>
              </a:solidFill>
              <a:uFillTx/>
              <a:latin typeface="Arial"/>
            </a:endParaRPr>
          </a:p>
          <a:p>
            <a:pPr marL="343080" indent="-343080" algn="just" defTabSz="457200">
              <a:lnSpc>
                <a:spcPct val="108000"/>
              </a:lnSpc>
              <a:spcAft>
                <a:spcPts val="799"/>
              </a:spcAft>
              <a:buClr>
                <a:srgbClr val="7030a0"/>
              </a:buClr>
              <a:buFont typeface="Wingdings" charset="2"/>
              <a:buChar char=""/>
            </a:pPr>
            <a:r>
              <a:rPr b="0" lang="el-GR" sz="1800" strike="noStrike" u="none">
                <a:solidFill>
                  <a:srgbClr val="7030a0"/>
                </a:solidFill>
                <a:uFillTx/>
                <a:latin typeface="Century Gothic"/>
                <a:ea typeface="OpenSymbol"/>
              </a:rPr>
              <a:t>Κολχικίνη</a:t>
            </a:r>
            <a:endParaRPr b="0" lang="el-GR" sz="1800" strike="noStrike" u="none">
              <a:solidFill>
                <a:srgbClr val="000000"/>
              </a:solidFill>
              <a:uFillTx/>
              <a:latin typeface="Arial"/>
            </a:endParaRPr>
          </a:p>
          <a:p>
            <a:pPr marL="343080" indent="-343080" algn="just" defTabSz="457200">
              <a:lnSpc>
                <a:spcPct val="108000"/>
              </a:lnSpc>
              <a:spcAft>
                <a:spcPts val="799"/>
              </a:spcAft>
              <a:buClr>
                <a:srgbClr val="7030a0"/>
              </a:buClr>
              <a:buFont typeface="Wingdings" charset="2"/>
              <a:buChar char=""/>
            </a:pPr>
            <a:r>
              <a:rPr b="0" lang="el-GR" sz="1800" strike="noStrike" u="none">
                <a:solidFill>
                  <a:srgbClr val="7030a0"/>
                </a:solidFill>
                <a:uFillTx/>
                <a:latin typeface="Century Gothic"/>
                <a:ea typeface="OpenSymbol"/>
              </a:rPr>
              <a:t>Ανθεκτική νόσος: </a:t>
            </a:r>
            <a:r>
              <a:rPr b="0" lang="el-GR" sz="1800" strike="noStrike" u="none">
                <a:solidFill>
                  <a:srgbClr val="232323"/>
                </a:solidFill>
                <a:uFillTx/>
                <a:latin typeface="Century Gothic"/>
                <a:ea typeface="OpenSymbol"/>
              </a:rPr>
              <a:t>Σε ασθενείς που είναι ανθεκτικοί στις συνήθεις θεραπείες, οι επιλογές περιλαμβάνουν την αναστολή της ιντερλευκίνης 1 (IL-1) (δηλ. anakinra 100 mg υποδόρια καθημερινά μέχρι την υποχώρηση της έξαρσης) ή μία δόση canakinumab 150 mg υποδόρια.</a:t>
            </a:r>
            <a:endParaRPr b="0" lang="el-GR" sz="1800" strike="noStrike" u="none">
              <a:solidFill>
                <a:srgbClr val="000000"/>
              </a:solidFill>
              <a:uFillTx/>
              <a:latin typeface="Arial"/>
            </a:endParaRPr>
          </a:p>
        </p:txBody>
      </p:sp>
      <p:sp>
        <p:nvSpPr>
          <p:cNvPr id="627" name="PlaceHolder 1"/>
          <p:cNvSpPr>
            <a:spLocks noGrp="1"/>
          </p:cNvSpPr>
          <p:nvPr>
            <p:ph type="sldNum" idx="100"/>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25</a:t>
            </a:r>
            <a:endParaRPr b="0" lang="el-GR" sz="2000" strike="noStrike" u="none">
              <a:solidFill>
                <a:srgbClr val="000000"/>
              </a:solidFill>
              <a:uFillTx/>
              <a:latin typeface="Times New Roman"/>
            </a:endParaRPr>
          </a:p>
        </p:txBody>
      </p:sp>
      <p:sp>
        <p:nvSpPr>
          <p:cNvPr id="628" name="PlaceHolder 2"/>
          <p:cNvSpPr>
            <a:spLocks noGrp="1"/>
          </p:cNvSpPr>
          <p:nvPr>
            <p:ph type="ftr" idx="101"/>
          </p:nvPr>
        </p:nvSpPr>
        <p:spPr>
          <a:xfrm>
            <a:off x="2034000" y="590328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629" name="Ευθεία γραμμή σύνδεσης 6"/>
          <p:cNvCxnSpPr/>
          <p:nvPr/>
        </p:nvCxnSpPr>
        <p:spPr>
          <a:xfrm>
            <a:off x="2381400" y="609444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0" name="Picture 2" descr="Παρουσίαση του PowerPoint"/>
          <p:cNvPicPr/>
          <p:nvPr/>
        </p:nvPicPr>
        <p:blipFill>
          <a:blip r:embed="rId1"/>
          <a:stretch/>
        </p:blipFill>
        <p:spPr>
          <a:xfrm>
            <a:off x="1709640" y="428760"/>
            <a:ext cx="9910080" cy="5360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Ορθογώνιο 3"/>
          <p:cNvSpPr/>
          <p:nvPr/>
        </p:nvSpPr>
        <p:spPr>
          <a:xfrm>
            <a:off x="2430000" y="281160"/>
            <a:ext cx="7465320" cy="1598400"/>
          </a:xfrm>
          <a:prstGeom prst="rect">
            <a:avLst/>
          </a:prstGeom>
          <a:noFill/>
          <a:ln w="0">
            <a:noFill/>
          </a:ln>
        </p:spPr>
        <p:style>
          <a:lnRef idx="0"/>
          <a:fillRef idx="0"/>
          <a:effectRef idx="0"/>
          <a:fontRef idx="minor"/>
        </p:style>
        <p:txBody>
          <a:bodyPr lIns="90000" rIns="90000" tIns="45000" bIns="45000" anchor="t">
            <a:spAutoFit/>
          </a:bodyPr>
          <a:p>
            <a:pPr defTabSz="457200">
              <a:lnSpc>
                <a:spcPct val="150000"/>
              </a:lnSpc>
              <a:spcBef>
                <a:spcPts val="601"/>
              </a:spcBef>
              <a:spcAft>
                <a:spcPts val="601"/>
              </a:spcAft>
            </a:pPr>
            <a:br>
              <a:rPr sz="1800"/>
            </a:br>
            <a:br>
              <a:rPr sz="1800"/>
            </a:br>
            <a:br>
              <a:rPr sz="1800"/>
            </a:br>
            <a:endParaRPr b="0" lang="el-GR" sz="1800" strike="noStrike" u="none">
              <a:solidFill>
                <a:srgbClr val="000000"/>
              </a:solidFill>
              <a:uFillTx/>
              <a:latin typeface="Arial"/>
            </a:endParaRPr>
          </a:p>
        </p:txBody>
      </p:sp>
      <p:sp>
        <p:nvSpPr>
          <p:cNvPr id="529" name="Ορθογώνιο 1"/>
          <p:cNvSpPr/>
          <p:nvPr/>
        </p:nvSpPr>
        <p:spPr>
          <a:xfrm>
            <a:off x="1806480" y="559080"/>
            <a:ext cx="9908640" cy="4753800"/>
          </a:xfrm>
          <a:prstGeom prst="rect">
            <a:avLst/>
          </a:prstGeom>
          <a:noFill/>
          <a:ln w="0">
            <a:noFill/>
          </a:ln>
        </p:spPr>
        <p:style>
          <a:lnRef idx="0"/>
          <a:fillRef idx="0"/>
          <a:effectRef idx="0"/>
          <a:fontRef idx="minor"/>
        </p:style>
        <p:txBody>
          <a:bodyPr lIns="90000" rIns="90000" tIns="45000" bIns="45000" anchor="t">
            <a:spAutoFit/>
          </a:bodyPr>
          <a:p>
            <a:pPr marL="432000" defTabSz="457200">
              <a:lnSpc>
                <a:spcPct val="100000"/>
              </a:lnSpc>
              <a:spcBef>
                <a:spcPts val="1417"/>
              </a:spcBef>
              <a:spcAft>
                <a:spcPts val="601"/>
              </a:spcAft>
              <a:tabLst>
                <a:tab algn="l" pos="0"/>
              </a:tabLst>
            </a:pPr>
            <a:r>
              <a:rPr b="1" lang="el-GR" sz="2400" strike="noStrike" u="none">
                <a:solidFill>
                  <a:schemeClr val="accent1">
                    <a:lumMod val="75000"/>
                  </a:schemeClr>
                </a:solidFill>
                <a:uFillTx/>
                <a:latin typeface="Century Gothic"/>
              </a:rPr>
              <a:t>Σηπτική Αρθρίτιδα</a:t>
            </a:r>
            <a:endParaRPr b="0" lang="el-GR" sz="2400" strike="noStrike" u="none">
              <a:solidFill>
                <a:srgbClr val="000000"/>
              </a:solidFill>
              <a:uFillTx/>
              <a:latin typeface="Arial"/>
            </a:endParaRPr>
          </a:p>
          <a:p>
            <a:pPr marL="432000" indent="-324000" defTabSz="457200">
              <a:lnSpc>
                <a:spcPct val="100000"/>
              </a:lnSpc>
              <a:spcBef>
                <a:spcPts val="601"/>
              </a:spcBef>
              <a:buClr>
                <a:srgbClr val="000000"/>
              </a:buClr>
              <a:buFont typeface="Wingdings" charset="2"/>
              <a:buChar char=""/>
              <a:tabLst>
                <a:tab algn="l" pos="0"/>
              </a:tabLst>
            </a:pPr>
            <a:r>
              <a:rPr b="0" lang="el-GR" sz="1900" strike="noStrike" u="none">
                <a:solidFill>
                  <a:srgbClr val="7030a0"/>
                </a:solidFill>
                <a:uFillTx/>
                <a:latin typeface="Century Gothic"/>
              </a:rPr>
              <a:t>Η σηπτική αρθρίτιδα είναι η φλεγμονή της άρθρωσης εξαιτίας μιας λοιμώδους αιτιολογίας.</a:t>
            </a:r>
            <a:endParaRPr b="0" lang="el-GR" sz="1900" strike="noStrike" u="none">
              <a:solidFill>
                <a:srgbClr val="000000"/>
              </a:solidFill>
              <a:uFillTx/>
              <a:latin typeface="Arial"/>
            </a:endParaRPr>
          </a:p>
          <a:p>
            <a:pPr marL="432000" indent="-324000" defTabSz="457200">
              <a:lnSpc>
                <a:spcPct val="100000"/>
              </a:lnSpc>
              <a:spcBef>
                <a:spcPts val="601"/>
              </a:spcBef>
              <a:buClr>
                <a:srgbClr val="7c240c"/>
              </a:buClr>
              <a:buFont typeface="Wingdings" charset="2"/>
              <a:buChar char=""/>
              <a:tabLst>
                <a:tab algn="l" pos="0"/>
              </a:tabLst>
            </a:pPr>
            <a:r>
              <a:rPr b="0" lang="el-GR" sz="1800" strike="noStrike" u="none">
                <a:solidFill>
                  <a:srgbClr val="000000"/>
                </a:solidFill>
                <a:uFillTx/>
                <a:latin typeface="Century Gothic"/>
              </a:rPr>
              <a:t>Συνηθέστερα, η σηπτική αρθρίτιδα εμφανίζεται μέσω τραύματος ή αιματογενούς διασποράς. </a:t>
            </a:r>
            <a:endParaRPr b="0" lang="el-GR" sz="1800" strike="noStrike" u="none">
              <a:solidFill>
                <a:srgbClr val="000000"/>
              </a:solidFill>
              <a:uFillTx/>
              <a:latin typeface="Arial"/>
            </a:endParaRPr>
          </a:p>
          <a:p>
            <a:pPr marL="432000" indent="-324000" defTabSz="457200">
              <a:lnSpc>
                <a:spcPct val="100000"/>
              </a:lnSpc>
              <a:spcBef>
                <a:spcPts val="601"/>
              </a:spcBef>
              <a:buClr>
                <a:srgbClr val="7c240c"/>
              </a:buClr>
              <a:buFont typeface="Wingdings" charset="2"/>
              <a:buChar char=""/>
              <a:tabLst>
                <a:tab algn="l" pos="0"/>
              </a:tabLst>
            </a:pPr>
            <a:r>
              <a:rPr b="0" lang="el-GR" sz="1800" strike="noStrike" u="none">
                <a:solidFill>
                  <a:srgbClr val="000000"/>
                </a:solidFill>
                <a:uFillTx/>
                <a:latin typeface="Century Gothic"/>
              </a:rPr>
              <a:t>Μπορεί επίσης να αναπτυχθεί μέσω επέκτασης της λοίμωξης στον αρθρικό χώρο από παρακείμενους ιστούς.</a:t>
            </a:r>
            <a:endParaRPr b="0" lang="el-GR" sz="1800" strike="noStrike" u="none">
              <a:solidFill>
                <a:srgbClr val="000000"/>
              </a:solidFill>
              <a:uFillTx/>
              <a:latin typeface="Arial"/>
            </a:endParaRPr>
          </a:p>
          <a:p>
            <a:pPr marL="432000" indent="-324000" defTabSz="457200">
              <a:lnSpc>
                <a:spcPct val="100000"/>
              </a:lnSpc>
              <a:spcBef>
                <a:spcPts val="601"/>
              </a:spcBef>
              <a:buClr>
                <a:srgbClr val="000000"/>
              </a:buClr>
              <a:buFont typeface="Wingdings" charset="2"/>
              <a:buChar char=""/>
              <a:tabLst>
                <a:tab algn="l" pos="0"/>
              </a:tabLst>
            </a:pPr>
            <a:r>
              <a:rPr b="0" lang="el-GR" sz="1900" strike="noStrike" u="none">
                <a:solidFill>
                  <a:srgbClr val="7030a0"/>
                </a:solidFill>
                <a:uFillTx/>
                <a:latin typeface="Century Gothic"/>
              </a:rPr>
              <a:t>Παθογόνοι Μικροοργανισμοί:</a:t>
            </a:r>
            <a:endParaRPr b="0" lang="el-GR" sz="1900" strike="noStrike" u="none">
              <a:solidFill>
                <a:srgbClr val="000000"/>
              </a:solidFill>
              <a:uFillTx/>
              <a:latin typeface="Arial"/>
            </a:endParaRPr>
          </a:p>
          <a:p>
            <a:pPr marL="432000" indent="-324000" defTabSz="457200">
              <a:lnSpc>
                <a:spcPct val="100000"/>
              </a:lnSpc>
              <a:spcBef>
                <a:spcPts val="601"/>
              </a:spcBef>
              <a:buClr>
                <a:srgbClr val="7c240c"/>
              </a:buClr>
              <a:buFont typeface="Wingdings" charset="2"/>
              <a:buChar char=""/>
              <a:tabLst>
                <a:tab algn="l" pos="0"/>
              </a:tabLst>
            </a:pPr>
            <a:r>
              <a:rPr b="0" lang="el-GR" sz="1800" strike="noStrike" u="none">
                <a:solidFill>
                  <a:srgbClr val="000000"/>
                </a:solidFill>
                <a:uFillTx/>
                <a:latin typeface="Century Gothic"/>
              </a:rPr>
              <a:t>Η σηπτική αρθρίτιδα είναι συνήθως μονομικροβιακή. </a:t>
            </a:r>
            <a:endParaRPr b="0" lang="el-GR" sz="1800" strike="noStrike" u="none">
              <a:solidFill>
                <a:srgbClr val="000000"/>
              </a:solidFill>
              <a:uFillTx/>
              <a:latin typeface="Arial"/>
            </a:endParaRPr>
          </a:p>
          <a:p>
            <a:pPr marL="432000" indent="-324000" defTabSz="457200">
              <a:lnSpc>
                <a:spcPct val="100000"/>
              </a:lnSpc>
              <a:spcBef>
                <a:spcPts val="601"/>
              </a:spcBef>
              <a:buClr>
                <a:srgbClr val="7c240c"/>
              </a:buClr>
              <a:buFont typeface="Wingdings" charset="2"/>
              <a:buChar char=""/>
              <a:tabLst>
                <a:tab algn="l" pos="0"/>
              </a:tabLst>
            </a:pPr>
            <a:r>
              <a:rPr b="0" lang="el-GR" sz="1800" strike="noStrike" u="none">
                <a:solidFill>
                  <a:srgbClr val="000000"/>
                </a:solidFill>
                <a:uFillTx/>
                <a:latin typeface="Century Gothic"/>
              </a:rPr>
              <a:t>Ο Staphylococcus aureus (συμπεριλαμβανομένου του MRSA) είναι η συχνότερη αιτία σηπτικής αρθρίτιδας στους ενήλικες. </a:t>
            </a:r>
            <a:endParaRPr b="0" lang="el-GR" sz="1800" strike="noStrike" u="none">
              <a:solidFill>
                <a:srgbClr val="000000"/>
              </a:solidFill>
              <a:uFillTx/>
              <a:latin typeface="Arial"/>
            </a:endParaRPr>
          </a:p>
          <a:p>
            <a:pPr marL="432000" indent="-324000" defTabSz="457200">
              <a:lnSpc>
                <a:spcPct val="100000"/>
              </a:lnSpc>
              <a:spcBef>
                <a:spcPts val="601"/>
              </a:spcBef>
              <a:buClr>
                <a:srgbClr val="7c240c"/>
              </a:buClr>
              <a:buFont typeface="Wingdings" charset="2"/>
              <a:buChar char=""/>
              <a:tabLst>
                <a:tab algn="l" pos="0"/>
              </a:tabLst>
            </a:pPr>
            <a:r>
              <a:rPr b="0" lang="el-GR" sz="1800" strike="noStrike" u="none">
                <a:solidFill>
                  <a:srgbClr val="000000"/>
                </a:solidFill>
                <a:uFillTx/>
                <a:latin typeface="Century Gothic"/>
              </a:rPr>
              <a:t>Άλλοι θετικοί κατά Gram οργανισμοί, όπως οι στρεπτόκοκκοι, αποτελούν επίσης σημαντικές πιθανές αιτίες.</a:t>
            </a:r>
            <a:endParaRPr b="0" lang="el-GR" sz="1800" strike="noStrike" u="none">
              <a:solidFill>
                <a:srgbClr val="000000"/>
              </a:solidFill>
              <a:uFillTx/>
              <a:latin typeface="Arial"/>
            </a:endParaRPr>
          </a:p>
          <a:p>
            <a:pPr marL="432000" indent="-324000" defTabSz="457200">
              <a:lnSpc>
                <a:spcPct val="100000"/>
              </a:lnSpc>
              <a:spcBef>
                <a:spcPts val="601"/>
              </a:spcBef>
              <a:buClr>
                <a:srgbClr val="7c240c"/>
              </a:buClr>
              <a:buFont typeface="Wingdings" charset="2"/>
              <a:buChar char=""/>
              <a:tabLst>
                <a:tab algn="l" pos="0"/>
              </a:tabLst>
            </a:pPr>
            <a:r>
              <a:rPr b="0" lang="el-GR" sz="1800" strike="noStrike" u="none">
                <a:solidFill>
                  <a:srgbClr val="000000"/>
                </a:solidFill>
                <a:uFillTx/>
                <a:latin typeface="Century Gothic"/>
              </a:rPr>
              <a:t>Neisseria gonorrhoeae: συνηθέστερα σε νεαρούς, σεξουαλικά ενεργούς ασθενείς, με συνοδό χαρακτηριστική τενοντοελυτρίτιδα</a:t>
            </a:r>
            <a:endParaRPr b="0" lang="el-GR" sz="1800" strike="noStrike" u="none">
              <a:solidFill>
                <a:srgbClr val="000000"/>
              </a:solidFill>
              <a:uFillTx/>
              <a:latin typeface="Arial"/>
            </a:endParaRPr>
          </a:p>
        </p:txBody>
      </p:sp>
      <p:sp>
        <p:nvSpPr>
          <p:cNvPr id="530" name="PlaceHolder 1"/>
          <p:cNvSpPr>
            <a:spLocks noGrp="1"/>
          </p:cNvSpPr>
          <p:nvPr>
            <p:ph type="sldNum" idx="54"/>
          </p:nvPr>
        </p:nvSpPr>
        <p:spPr>
          <a:xfrm>
            <a:off x="531720" y="452952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2</a:t>
            </a:r>
            <a:endParaRPr b="0" lang="el-GR" sz="2000" strike="noStrike" u="none">
              <a:solidFill>
                <a:srgbClr val="000000"/>
              </a:solidFill>
              <a:uFillTx/>
              <a:latin typeface="Times New Roman"/>
            </a:endParaRPr>
          </a:p>
        </p:txBody>
      </p:sp>
      <p:sp>
        <p:nvSpPr>
          <p:cNvPr id="531" name="PlaceHolder 2"/>
          <p:cNvSpPr>
            <a:spLocks noGrp="1"/>
          </p:cNvSpPr>
          <p:nvPr>
            <p:ph type="ftr" idx="55"/>
          </p:nvPr>
        </p:nvSpPr>
        <p:spPr>
          <a:xfrm>
            <a:off x="1806480" y="586908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32" name="Ευθεία γραμμή σύνδεσης 8"/>
          <p:cNvCxnSpPr/>
          <p:nvPr/>
        </p:nvCxnSpPr>
        <p:spPr>
          <a:xfrm>
            <a:off x="2014560" y="608328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p:nvPr>
        </p:nvSpPr>
        <p:spPr>
          <a:xfrm>
            <a:off x="1864440" y="673920"/>
            <a:ext cx="9410760" cy="4916520"/>
          </a:xfrm>
          <a:prstGeom prst="rect">
            <a:avLst/>
          </a:prstGeom>
          <a:noFill/>
          <a:ln w="0">
            <a:noFill/>
          </a:ln>
        </p:spPr>
        <p:txBody>
          <a:bodyPr lIns="0" rIns="0" tIns="0" bIns="0" anchor="t">
            <a:noAutofit/>
          </a:bodyPr>
          <a:p>
            <a:pPr marL="432000" indent="-324000" algn="just" defTabSz="457200">
              <a:lnSpc>
                <a:spcPct val="100000"/>
              </a:lnSpc>
              <a:spcAft>
                <a:spcPts val="1001"/>
              </a:spcAft>
              <a:buClr>
                <a:srgbClr val="a65e12"/>
              </a:buClr>
              <a:buFont typeface="Wingdings" charset="2"/>
              <a:buChar char=""/>
            </a:pPr>
            <a:r>
              <a:rPr b="0" lang="el-GR" sz="1800" strike="noStrike" u="none">
                <a:solidFill>
                  <a:srgbClr val="000000"/>
                </a:solidFill>
                <a:uFillTx/>
                <a:latin typeface="Century Gothic"/>
              </a:rPr>
              <a:t>Gram (-) βακτήρια: συνηθέστερα σε ηλικιωμένους ενήλικες, σε ασθενείς με υποκείμενη ανοσοκαταστολή, σε άτομα που κάνουν ενέσιμη χρήση ναρκωτικών,ή ως επιπλοκή τραύματος. </a:t>
            </a:r>
            <a:endParaRPr b="0" lang="el-GR" sz="1800" strike="noStrike" u="none">
              <a:solidFill>
                <a:srgbClr val="000000"/>
              </a:solidFill>
              <a:uFillTx/>
              <a:latin typeface="Arial"/>
            </a:endParaRPr>
          </a:p>
          <a:p>
            <a:pPr marL="432000" indent="-324000" algn="just" defTabSz="457200">
              <a:lnSpc>
                <a:spcPct val="100000"/>
              </a:lnSpc>
              <a:spcAft>
                <a:spcPts val="1001"/>
              </a:spcAft>
              <a:buClr>
                <a:srgbClr val="a65e12"/>
              </a:buClr>
              <a:buFont typeface="Wingdings" charset="2"/>
              <a:buChar char=""/>
            </a:pPr>
            <a:r>
              <a:rPr b="0" lang="el-GR" sz="1800" strike="noStrike" u="none">
                <a:solidFill>
                  <a:srgbClr val="000000"/>
                </a:solidFill>
                <a:uFillTx/>
                <a:latin typeface="Century Gothic"/>
              </a:rPr>
              <a:t>Σπανιότερα μυκοβακτηρίδια, μύκητες, σπειροχαίτες μπορούν να προκαλέσουν σηπτική αρθρίτιδα. </a:t>
            </a:r>
            <a:endParaRPr b="0" lang="el-GR" sz="1800" strike="noStrike" u="none">
              <a:solidFill>
                <a:srgbClr val="000000"/>
              </a:solidFill>
              <a:uFillTx/>
              <a:latin typeface="Arial"/>
            </a:endParaRPr>
          </a:p>
          <a:p>
            <a:pPr marL="108000" indent="0" defTabSz="457200">
              <a:lnSpc>
                <a:spcPct val="100000"/>
              </a:lnSpc>
              <a:spcAft>
                <a:spcPts val="1001"/>
              </a:spcAft>
              <a:buNone/>
              <a:tabLst>
                <a:tab algn="l" pos="0"/>
              </a:tabLst>
            </a:pPr>
            <a:r>
              <a:rPr b="1" lang="el-GR" sz="1800" strike="noStrike" u="none">
                <a:solidFill>
                  <a:srgbClr val="002060"/>
                </a:solidFill>
                <a:uFillTx/>
                <a:latin typeface="Century Gothic"/>
              </a:rPr>
              <a:t>Κλινική Εικόνα</a:t>
            </a:r>
            <a:endParaRPr b="0" lang="el-GR" sz="1800" strike="noStrike" u="none">
              <a:solidFill>
                <a:srgbClr val="000000"/>
              </a:solidFill>
              <a:uFillTx/>
              <a:latin typeface="Arial"/>
            </a:endParaRPr>
          </a:p>
          <a:p>
            <a:pPr marL="432000" indent="-324000" algn="just" defTabSz="457200">
              <a:lnSpc>
                <a:spcPct val="100000"/>
              </a:lnSpc>
              <a:spcAft>
                <a:spcPts val="1001"/>
              </a:spcAft>
              <a:buClr>
                <a:srgbClr val="a65e12"/>
              </a:buClr>
              <a:buFont typeface="Wingdings" charset="2"/>
              <a:buChar char=""/>
              <a:tabLst>
                <a:tab algn="l" pos="0"/>
              </a:tabLst>
            </a:pPr>
            <a:r>
              <a:rPr b="0" lang="el-GR" sz="1800" strike="noStrike" u="none">
                <a:solidFill>
                  <a:srgbClr val="000000"/>
                </a:solidFill>
                <a:uFillTx/>
                <a:latin typeface="Century Gothic"/>
              </a:rPr>
              <a:t>Οι ασθενείς συνήθως παρουσίαζουν μια οξεία μονοαρθρίτιδα (σπανιότερα με ολιγοαρθρική-πολυαρθρική προσβολή σε περίπου 20 % των ασθενών)</a:t>
            </a:r>
            <a:endParaRPr b="0" lang="el-GR" sz="1800" strike="noStrike" u="none">
              <a:solidFill>
                <a:srgbClr val="000000"/>
              </a:solidFill>
              <a:uFillTx/>
              <a:latin typeface="Arial"/>
            </a:endParaRPr>
          </a:p>
          <a:p>
            <a:pPr marL="432000" indent="-324000" algn="just" defTabSz="457200">
              <a:lnSpc>
                <a:spcPct val="100000"/>
              </a:lnSpc>
              <a:spcAft>
                <a:spcPts val="1001"/>
              </a:spcAft>
              <a:buClr>
                <a:srgbClr val="a65e12"/>
              </a:buClr>
              <a:buFont typeface="Wingdings" charset="2"/>
              <a:buChar char=""/>
              <a:tabLst>
                <a:tab algn="l" pos="0"/>
              </a:tabLst>
            </a:pPr>
            <a:r>
              <a:rPr b="0" lang="el-GR" sz="1800" strike="noStrike" u="none">
                <a:solidFill>
                  <a:srgbClr val="000000"/>
                </a:solidFill>
                <a:uFillTx/>
                <a:latin typeface="Century Gothic"/>
              </a:rPr>
              <a:t>Πόνος στην άρθρωση με οίδημα, θερμότητα και περιορισμό της κίνησης</a:t>
            </a:r>
            <a:endParaRPr b="0" lang="el-GR" sz="1800" strike="noStrike" u="none">
              <a:solidFill>
                <a:srgbClr val="000000"/>
              </a:solidFill>
              <a:uFillTx/>
              <a:latin typeface="Arial"/>
            </a:endParaRPr>
          </a:p>
          <a:p>
            <a:pPr marL="432000" indent="-324000" algn="just" defTabSz="457200">
              <a:lnSpc>
                <a:spcPct val="100000"/>
              </a:lnSpc>
              <a:spcAft>
                <a:spcPts val="1001"/>
              </a:spcAft>
              <a:buClr>
                <a:srgbClr val="a65e12"/>
              </a:buClr>
              <a:buFont typeface="Wingdings" charset="2"/>
              <a:buChar char=""/>
              <a:tabLst>
                <a:tab algn="l" pos="0"/>
              </a:tabLst>
            </a:pPr>
            <a:r>
              <a:rPr b="0" lang="el-GR" sz="1800" strike="noStrike" u="none">
                <a:solidFill>
                  <a:srgbClr val="000000"/>
                </a:solidFill>
                <a:uFillTx/>
                <a:latin typeface="Century Gothic"/>
              </a:rPr>
              <a:t>Συνήθως οι ασθενείς είναι εμπύρετοι (σπανιότερα απουσιάζει ο πυρετός κυριώς σε ηλικιωμένους ασθενείς) </a:t>
            </a:r>
            <a:endParaRPr b="0" lang="el-GR" sz="1800" strike="noStrike" u="none">
              <a:solidFill>
                <a:srgbClr val="000000"/>
              </a:solidFill>
              <a:uFillTx/>
              <a:latin typeface="Arial"/>
            </a:endParaRPr>
          </a:p>
          <a:p>
            <a:pPr marL="432000" indent="-324000" algn="just" defTabSz="457200">
              <a:lnSpc>
                <a:spcPct val="100000"/>
              </a:lnSpc>
              <a:spcAft>
                <a:spcPts val="1001"/>
              </a:spcAft>
              <a:buClr>
                <a:srgbClr val="a65e12"/>
              </a:buClr>
              <a:buFont typeface="Wingdings" charset="2"/>
              <a:buChar char=""/>
              <a:tabLst>
                <a:tab algn="l" pos="0"/>
              </a:tabLst>
            </a:pPr>
            <a:r>
              <a:rPr b="0" lang="el-GR" sz="1800" strike="noStrike" u="none">
                <a:solidFill>
                  <a:srgbClr val="000000"/>
                </a:solidFill>
                <a:uFillTx/>
                <a:latin typeface="Century Gothic"/>
              </a:rPr>
              <a:t>Η άρθρωση που προσβάλλεται συχνότερα είναι το γόνατο; λιγότερο συχνά προσβάλλονται οι καρποί, οι αστράγαλοι, οι ώμοι και τα ισχία </a:t>
            </a:r>
            <a:endParaRPr b="0" lang="el-GR" sz="1800" strike="noStrike" u="none">
              <a:solidFill>
                <a:srgbClr val="000000"/>
              </a:solidFill>
              <a:uFillTx/>
              <a:latin typeface="Arial"/>
            </a:endParaRPr>
          </a:p>
        </p:txBody>
      </p:sp>
      <p:sp>
        <p:nvSpPr>
          <p:cNvPr id="534" name="PlaceHolder 2"/>
          <p:cNvSpPr>
            <a:spLocks noGrp="1"/>
          </p:cNvSpPr>
          <p:nvPr>
            <p:ph type="sldNum" idx="56"/>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3</a:t>
            </a:r>
            <a:endParaRPr b="0" lang="el-GR" sz="2000" strike="noStrike" u="none">
              <a:solidFill>
                <a:srgbClr val="000000"/>
              </a:solidFill>
              <a:uFillTx/>
              <a:latin typeface="Times New Roman"/>
            </a:endParaRPr>
          </a:p>
        </p:txBody>
      </p:sp>
      <p:sp>
        <p:nvSpPr>
          <p:cNvPr id="535" name="PlaceHolder 3"/>
          <p:cNvSpPr>
            <a:spLocks noGrp="1"/>
          </p:cNvSpPr>
          <p:nvPr>
            <p:ph type="ftr" idx="57"/>
          </p:nvPr>
        </p:nvSpPr>
        <p:spPr>
          <a:xfrm>
            <a:off x="1779480" y="59382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36" name="Ευθεία γραμμή σύνδεσης 6"/>
          <p:cNvCxnSpPr/>
          <p:nvPr/>
        </p:nvCxnSpPr>
        <p:spPr>
          <a:xfrm>
            <a:off x="1987560" y="615240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p:nvPr>
        </p:nvSpPr>
        <p:spPr>
          <a:xfrm>
            <a:off x="1744920" y="385560"/>
            <a:ext cx="9804600" cy="5587560"/>
          </a:xfrm>
          <a:prstGeom prst="rect">
            <a:avLst/>
          </a:prstGeom>
          <a:noFill/>
          <a:ln w="0">
            <a:noFill/>
          </a:ln>
        </p:spPr>
        <p:txBody>
          <a:bodyPr lIns="0" rIns="0" tIns="0" bIns="0" anchor="t">
            <a:normAutofit/>
          </a:bodyPr>
          <a:p>
            <a:pPr marL="108000" indent="0" defTabSz="457200">
              <a:lnSpc>
                <a:spcPct val="100000"/>
              </a:lnSpc>
              <a:spcBef>
                <a:spcPts val="1417"/>
              </a:spcBef>
              <a:buNone/>
              <a:tabLst>
                <a:tab algn="l" pos="0"/>
              </a:tabLst>
            </a:pPr>
            <a:r>
              <a:rPr b="1" lang="el-GR" sz="2400" strike="noStrike" u="none">
                <a:solidFill>
                  <a:srgbClr val="002060"/>
                </a:solidFill>
                <a:uFillTx/>
                <a:latin typeface="Century Gothic"/>
              </a:rPr>
              <a:t>Διαγνωστική Προσέγγιση</a:t>
            </a:r>
            <a:endParaRPr b="0" lang="el-GR" sz="2400" strike="noStrike" u="none">
              <a:solidFill>
                <a:srgbClr val="000000"/>
              </a:solidFill>
              <a:uFillTx/>
              <a:latin typeface="Arial"/>
            </a:endParaRPr>
          </a:p>
          <a:p>
            <a:pPr marL="108000" indent="0" defTabSz="457200">
              <a:lnSpc>
                <a:spcPct val="100000"/>
              </a:lnSpc>
              <a:spcBef>
                <a:spcPts val="1417"/>
              </a:spcBef>
              <a:buNone/>
              <a:tabLst>
                <a:tab algn="l" pos="0"/>
              </a:tabLst>
            </a:pPr>
            <a:r>
              <a:rPr b="0" lang="el-GR" sz="1800" strike="noStrike" u="none">
                <a:solidFill>
                  <a:srgbClr val="000000"/>
                </a:solidFill>
                <a:uFillTx/>
                <a:latin typeface="Century Gothic"/>
              </a:rPr>
              <a:t>Η διάγνωση της σηπτικής αρθρίτιδας θα πρέπει να τίθεται ως υποψία σε ασθενείς με οξεία εμφάνιση τουλάχιστον μιας πρησμένης, επώδυνης άρθρωσης. </a:t>
            </a:r>
            <a:endParaRPr b="0" lang="el-GR" sz="1800" strike="noStrike" u="none">
              <a:solidFill>
                <a:srgbClr val="000000"/>
              </a:solidFill>
              <a:uFillTx/>
              <a:latin typeface="Arial"/>
            </a:endParaRPr>
          </a:p>
          <a:p>
            <a:pPr marL="432000" indent="-324000" algn="just" defTabSz="457200">
              <a:lnSpc>
                <a:spcPct val="100000"/>
              </a:lnSpc>
              <a:spcBef>
                <a:spcPts val="1417"/>
              </a:spcBef>
              <a:buClr>
                <a:srgbClr val="a65e12"/>
              </a:buClr>
              <a:buFont typeface="Wingdings" charset="2"/>
              <a:buChar char=""/>
              <a:tabLst>
                <a:tab algn="l" pos="0"/>
              </a:tabLst>
            </a:pPr>
            <a:r>
              <a:rPr b="0" lang="el-GR" sz="1800" strike="noStrike" u="none">
                <a:solidFill>
                  <a:srgbClr val="000000"/>
                </a:solidFill>
                <a:uFillTx/>
                <a:latin typeface="Century Gothic"/>
              </a:rPr>
              <a:t>Πριν από τη χορήγηση αντιβιοτικών, το αρθρικό υγρό πρέπει να αποστέλλεται για χρώση κατά Gram, βακτηριακή καλλιέργεια, μέτρηση λευκών αιμοσφαιρίων και αξιολόγηση για κρυστάλλους.</a:t>
            </a:r>
            <a:endParaRPr b="0" lang="el-GR" sz="1800" strike="noStrike" u="none">
              <a:solidFill>
                <a:srgbClr val="000000"/>
              </a:solidFill>
              <a:uFillTx/>
              <a:latin typeface="Arial"/>
            </a:endParaRPr>
          </a:p>
          <a:p>
            <a:pPr marL="432000" indent="-324000" algn="just" defTabSz="457200">
              <a:lnSpc>
                <a:spcPct val="100000"/>
              </a:lnSpc>
              <a:spcBef>
                <a:spcPts val="1417"/>
              </a:spcBef>
              <a:buClr>
                <a:srgbClr val="a65e12"/>
              </a:buClr>
              <a:buFont typeface="Wingdings" charset="2"/>
              <a:buChar char=""/>
              <a:tabLst>
                <a:tab algn="l" pos="0"/>
              </a:tabLst>
            </a:pPr>
            <a:r>
              <a:rPr b="0" lang="el-GR" sz="1800" strike="noStrike" u="none">
                <a:solidFill>
                  <a:srgbClr val="000000"/>
                </a:solidFill>
                <a:uFillTx/>
                <a:latin typeface="Century Gothic"/>
              </a:rPr>
              <a:t>Επιπλέον, θα πρέπει να λαμβάνονται καλλιέργειες αίματος και ακτινογραφίες της εμπλεκόμενης άρθρωσης. </a:t>
            </a:r>
            <a:endParaRPr b="0" lang="el-GR" sz="1800" strike="noStrike" u="none">
              <a:solidFill>
                <a:srgbClr val="000000"/>
              </a:solidFill>
              <a:uFillTx/>
              <a:latin typeface="Arial"/>
            </a:endParaRPr>
          </a:p>
          <a:p>
            <a:pPr marL="432000" indent="-324000" algn="just" defTabSz="457200">
              <a:lnSpc>
                <a:spcPct val="100000"/>
              </a:lnSpc>
              <a:spcBef>
                <a:spcPts val="1417"/>
              </a:spcBef>
              <a:buClr>
                <a:srgbClr val="a65e12"/>
              </a:buClr>
              <a:buFont typeface="Wingdings" charset="2"/>
              <a:buChar char=""/>
              <a:tabLst>
                <a:tab algn="l" pos="0"/>
              </a:tabLst>
            </a:pPr>
            <a:r>
              <a:rPr b="0" lang="el-GR" sz="1800" strike="noStrike" u="none">
                <a:solidFill>
                  <a:srgbClr val="000000"/>
                </a:solidFill>
                <a:uFillTx/>
                <a:latin typeface="Century Gothic"/>
              </a:rPr>
              <a:t>Η διάγνωση της σηπτικής αρθρίτιδας τίθεται με βάση την ανάλυση του αρθρικού υγρού και την καλλιέργεια</a:t>
            </a:r>
            <a:endParaRPr b="0" lang="el-GR" sz="1800" strike="noStrike" u="none">
              <a:solidFill>
                <a:srgbClr val="000000"/>
              </a:solidFill>
              <a:uFillTx/>
              <a:latin typeface="Arial"/>
            </a:endParaRPr>
          </a:p>
          <a:p>
            <a:pPr marL="432000" indent="-324000" algn="just" defTabSz="457200">
              <a:lnSpc>
                <a:spcPct val="100000"/>
              </a:lnSpc>
              <a:spcBef>
                <a:spcPts val="1417"/>
              </a:spcBef>
              <a:buClr>
                <a:srgbClr val="a65e12"/>
              </a:buClr>
              <a:buFont typeface="Wingdings" charset="2"/>
              <a:buChar char=""/>
              <a:tabLst>
                <a:tab algn="l" pos="0"/>
              </a:tabLst>
            </a:pPr>
            <a:r>
              <a:rPr b="0" lang="el-GR" sz="1800" strike="noStrike" u="none">
                <a:solidFill>
                  <a:srgbClr val="000000"/>
                </a:solidFill>
                <a:uFillTx/>
                <a:latin typeface="Century Gothic"/>
              </a:rPr>
              <a:t>Η οριστική διάγνωση τίθεται εάν η χρώση κατά Gram ή/και η καλλιέργεια αρθρικού υγρού είναι θετική ή εάν η καλλιέργεια αίματος είναι θετική. </a:t>
            </a:r>
            <a:endParaRPr b="0" lang="el-GR" sz="1800" strike="noStrike" u="none">
              <a:solidFill>
                <a:srgbClr val="000000"/>
              </a:solidFill>
              <a:uFillTx/>
              <a:latin typeface="Arial"/>
            </a:endParaRPr>
          </a:p>
          <a:p>
            <a:pPr marL="432000" indent="-324000" algn="just" defTabSz="457200">
              <a:lnSpc>
                <a:spcPct val="100000"/>
              </a:lnSpc>
              <a:spcBef>
                <a:spcPts val="1417"/>
              </a:spcBef>
              <a:buClr>
                <a:srgbClr val="a65e12"/>
              </a:buClr>
              <a:buFont typeface="Wingdings" charset="2"/>
              <a:buChar char=""/>
              <a:tabLst>
                <a:tab algn="l" pos="0"/>
              </a:tabLst>
            </a:pPr>
            <a:r>
              <a:rPr b="0" lang="el-GR" sz="1800" strike="noStrike" u="none">
                <a:solidFill>
                  <a:srgbClr val="000000"/>
                </a:solidFill>
                <a:uFillTx/>
                <a:latin typeface="Century Gothic"/>
              </a:rPr>
              <a:t>Εάν η χρώση Gram του αρθρικού υγρού και η καλλιέργεια είναι αρνητικές, μπορεί να τεθεί μια πιθανή διάγνωση με βάση την ανάλυση του αρθρικού υγρού (αριθμός λευκοκυττάρων &gt;20.000 κύτταρα/μικρολίτρο, κυρίως ουδετερόφιλα).</a:t>
            </a:r>
            <a:endParaRPr b="0" lang="el-GR" sz="1800" strike="noStrike" u="none">
              <a:solidFill>
                <a:srgbClr val="000000"/>
              </a:solidFill>
              <a:uFillTx/>
              <a:latin typeface="Arial"/>
            </a:endParaRPr>
          </a:p>
        </p:txBody>
      </p:sp>
      <p:sp>
        <p:nvSpPr>
          <p:cNvPr id="538" name="PlaceHolder 2"/>
          <p:cNvSpPr>
            <a:spLocks noGrp="1"/>
          </p:cNvSpPr>
          <p:nvPr>
            <p:ph type="sldNum" idx="58"/>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4</a:t>
            </a:r>
            <a:endParaRPr b="0" lang="el-GR" sz="2000" strike="noStrike" u="none">
              <a:solidFill>
                <a:srgbClr val="000000"/>
              </a:solidFill>
              <a:uFillTx/>
              <a:latin typeface="Times New Roman"/>
            </a:endParaRPr>
          </a:p>
        </p:txBody>
      </p:sp>
      <p:sp>
        <p:nvSpPr>
          <p:cNvPr id="539" name="PlaceHolder 3"/>
          <p:cNvSpPr>
            <a:spLocks noGrp="1"/>
          </p:cNvSpPr>
          <p:nvPr>
            <p:ph type="ftr" idx="59"/>
          </p:nvPr>
        </p:nvSpPr>
        <p:spPr>
          <a:xfrm>
            <a:off x="1536480" y="6065640"/>
            <a:ext cx="9495720" cy="6098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40" name="Ευθεία γραμμή σύνδεσης 9"/>
          <p:cNvCxnSpPr/>
          <p:nvPr/>
        </p:nvCxnSpPr>
        <p:spPr>
          <a:xfrm>
            <a:off x="1744560" y="624960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41" name="Πίνακας 3"/>
          <p:cNvGraphicFramePr/>
          <p:nvPr/>
        </p:nvGraphicFramePr>
        <p:xfrm>
          <a:off x="1756440" y="247320"/>
          <a:ext cx="9666720" cy="5189760"/>
        </p:xfrm>
        <a:graphic>
          <a:graphicData uri="http://schemas.openxmlformats.org/drawingml/2006/table">
            <a:tbl>
              <a:tblPr/>
              <a:tblGrid>
                <a:gridCol w="1996920"/>
                <a:gridCol w="1708200"/>
                <a:gridCol w="1852560"/>
                <a:gridCol w="1852560"/>
                <a:gridCol w="2256840"/>
              </a:tblGrid>
              <a:tr h="1371600">
                <a:tc>
                  <a:txBody>
                    <a:bodyPr lIns="36000" rIns="36000" anchor="t">
                      <a:noAutofit/>
                    </a:bodyPr>
                    <a:p>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2">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Μη φλεγμονώδεις αρθρίτιδες (οστεοαρθρίτιδα)</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2">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Φλεγμονώδεις αρθρίτιδες (π.χ. ρευματοειδής αρθρίτιδα)</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2">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Σηπτική αρθρίτιδα</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2">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Αιμορραγικό υγρό</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2">
                        <a:lumMod val="20000"/>
                        <a:lumOff val="80000"/>
                      </a:schemeClr>
                    </a:solidFill>
                  </a:tcPr>
                </a:tc>
              </a:tr>
              <a:tr h="758880">
                <a:tc>
                  <a:txBody>
                    <a:bodyPr lIns="36000" rIns="36000" anchor="t">
                      <a:noAutofit/>
                    </a:bodyPr>
                    <a:p>
                      <a:pPr defTabSz="457200">
                        <a:lnSpc>
                          <a:spcPct val="100000"/>
                        </a:lnSpc>
                        <a:tabLst>
                          <a:tab algn="l" pos="0"/>
                        </a:tabLst>
                      </a:pPr>
                      <a:r>
                        <a:rPr b="0" lang="el-GR" sz="1500" strike="noStrike" u="none">
                          <a:solidFill>
                            <a:srgbClr val="000000"/>
                          </a:solidFill>
                          <a:uFillTx/>
                          <a:latin typeface="Arial"/>
                        </a:rPr>
                        <a:t>Λευκά αιμοσφαίρια</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5">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&lt; 2000</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5">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2000- 20.000</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5">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&gt; 20.000</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5">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1 λευκό αιμοσφαίριο/ 1000 ερυθροκύτταρα</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5">
                        <a:lumMod val="20000"/>
                        <a:lumOff val="80000"/>
                      </a:schemeClr>
                    </a:solidFill>
                  </a:tcPr>
                </a:tc>
              </a:tr>
              <a:tr h="758880">
                <a:tc>
                  <a:txBody>
                    <a:bodyPr lIns="36000" rIns="36000" anchor="t">
                      <a:noAutofit/>
                    </a:bodyPr>
                    <a:p>
                      <a:pPr defTabSz="457200">
                        <a:lnSpc>
                          <a:spcPct val="100000"/>
                        </a:lnSpc>
                        <a:tabLst>
                          <a:tab algn="l" pos="0"/>
                        </a:tabLst>
                      </a:pPr>
                      <a:r>
                        <a:rPr b="0" lang="el-GR" sz="1500" strike="noStrike" u="none">
                          <a:solidFill>
                            <a:srgbClr val="000000"/>
                          </a:solidFill>
                          <a:uFillTx/>
                          <a:latin typeface="Arial"/>
                        </a:rPr>
                        <a:t>% ουδετερόφιλα</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rgbClr val="ffffcc"/>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&lt; 25 %</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rgbClr val="ffffcc"/>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50 -75 %</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rgbClr val="ffffcc"/>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&gt; 75 %</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rgbClr val="ffffcc"/>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&lt; 50 %</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rgbClr val="ffffcc"/>
                    </a:solidFill>
                  </a:tcPr>
                </a:tc>
              </a:tr>
              <a:tr h="758880">
                <a:tc>
                  <a:txBody>
                    <a:bodyPr lIns="36000" rIns="36000" anchor="t">
                      <a:noAutofit/>
                    </a:bodyPr>
                    <a:p>
                      <a:pPr defTabSz="457200">
                        <a:lnSpc>
                          <a:spcPct val="100000"/>
                        </a:lnSpc>
                        <a:tabLst>
                          <a:tab algn="l" pos="0"/>
                        </a:tabLst>
                      </a:pPr>
                      <a:r>
                        <a:rPr b="0" lang="el-GR" sz="1500" strike="noStrike" u="none">
                          <a:solidFill>
                            <a:srgbClr val="000000"/>
                          </a:solidFill>
                          <a:uFillTx/>
                          <a:latin typeface="Arial"/>
                        </a:rPr>
                        <a:t>Εξέταση για κρυστάλλους στο μικροσκόπιο πολωμένου φωτός</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blipFill rotWithShape="0">
                      <a:blip r:embed="rId1"/>
                      <a:tile tx="0" ty="0" sx="100000" sy="100000" algn="tl"/>
                    </a:blip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αρνητική</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blipFill rotWithShape="0">
                      <a:blip r:embed="rId2"/>
                      <a:tile tx="0" ty="0" sx="100000" sy="100000" algn="tl"/>
                    </a:blip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Μπορεί να είναι θετική για κρυστάλλους ουρικού οξέος ή CPPD</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blipFill rotWithShape="0">
                      <a:blip r:embed="rId3"/>
                      <a:tile tx="0" ty="0" sx="100000" sy="100000" algn="tl"/>
                    </a:blip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αρνητική </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blipFill rotWithShape="0">
                      <a:blip r:embed="rId4"/>
                      <a:tile tx="0" ty="0" sx="100000" sy="100000" algn="tl"/>
                    </a:blip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αιμορραγική</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blipFill rotWithShape="0">
                      <a:blip r:embed="rId5"/>
                      <a:tile tx="0" ty="0" sx="100000" sy="100000" algn="tl"/>
                    </a:blipFill>
                  </a:tcPr>
                </a:tc>
              </a:tr>
              <a:tr h="759960">
                <a:tc>
                  <a:txBody>
                    <a:bodyPr lIns="36000" rIns="36000" anchor="t">
                      <a:noAutofit/>
                    </a:bodyPr>
                    <a:p>
                      <a:pPr defTabSz="457200">
                        <a:lnSpc>
                          <a:spcPct val="100000"/>
                        </a:lnSpc>
                        <a:tabLst>
                          <a:tab algn="l" pos="0"/>
                        </a:tabLst>
                      </a:pPr>
                      <a:r>
                        <a:rPr b="0" lang="el-GR" sz="1500" strike="noStrike" u="none">
                          <a:solidFill>
                            <a:srgbClr val="000000"/>
                          </a:solidFill>
                          <a:uFillTx/>
                          <a:latin typeface="Arial"/>
                        </a:rPr>
                        <a:t>Χρώση, καλλιέργεια για παθογόνους μικροοργανισμούς</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3">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αρνητική</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3">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αρνητική</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3">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Θετική (εξαρτάται από τον παθογόνο μικροοργανισμό, έναρξη με αντιβιοτική θεραπεία</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3">
                        <a:lumMod val="20000"/>
                        <a:lumOff val="80000"/>
                      </a:schemeClr>
                    </a:solidFill>
                  </a:tcPr>
                </a:tc>
                <a:tc>
                  <a:txBody>
                    <a:bodyPr lIns="36000" rIns="36000" anchor="t">
                      <a:noAutofit/>
                    </a:bodyPr>
                    <a:p>
                      <a:pPr algn="ctr" defTabSz="457200">
                        <a:lnSpc>
                          <a:spcPct val="100000"/>
                        </a:lnSpc>
                        <a:tabLst>
                          <a:tab algn="l" pos="0"/>
                        </a:tabLst>
                      </a:pPr>
                      <a:r>
                        <a:rPr b="0" lang="el-GR" sz="1500" strike="noStrike" u="none">
                          <a:solidFill>
                            <a:srgbClr val="000000"/>
                          </a:solidFill>
                          <a:uFillTx/>
                          <a:latin typeface="Arial"/>
                        </a:rPr>
                        <a:t>αρνητική</a:t>
                      </a:r>
                      <a:endParaRPr b="0" lang="el-GR" sz="1500" strike="noStrike" u="none">
                        <a:solidFill>
                          <a:srgbClr val="000000"/>
                        </a:solidFill>
                        <a:uFillTx/>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accent3">
                        <a:lumMod val="20000"/>
                        <a:lumOff val="80000"/>
                      </a:schemeClr>
                    </a:solidFill>
                  </a:tcPr>
                </a:tc>
              </a:tr>
            </a:tbl>
          </a:graphicData>
        </a:graphic>
      </p:graphicFrame>
      <p:sp>
        <p:nvSpPr>
          <p:cNvPr id="542" name="PlaceHolder 1"/>
          <p:cNvSpPr>
            <a:spLocks noGrp="1"/>
          </p:cNvSpPr>
          <p:nvPr>
            <p:ph type="sldNum" idx="60"/>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5</a:t>
            </a:r>
            <a:endParaRPr b="0" lang="el-GR" sz="2000" strike="noStrike" u="none">
              <a:solidFill>
                <a:srgbClr val="000000"/>
              </a:solidFill>
              <a:uFillTx/>
              <a:latin typeface="Times New Roman"/>
            </a:endParaRPr>
          </a:p>
        </p:txBody>
      </p:sp>
      <p:sp>
        <p:nvSpPr>
          <p:cNvPr id="543" name="PlaceHolder 2"/>
          <p:cNvSpPr>
            <a:spLocks noGrp="1"/>
          </p:cNvSpPr>
          <p:nvPr>
            <p:ph type="ftr" idx="61"/>
          </p:nvPr>
        </p:nvSpPr>
        <p:spPr>
          <a:xfrm>
            <a:off x="1629000" y="607716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44" name="Ευθεία γραμμή σύνδεσης 6"/>
          <p:cNvCxnSpPr/>
          <p:nvPr/>
        </p:nvCxnSpPr>
        <p:spPr>
          <a:xfrm>
            <a:off x="1837440" y="6291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PlaceHolder 1"/>
          <p:cNvSpPr>
            <a:spLocks noGrp="1"/>
          </p:cNvSpPr>
          <p:nvPr>
            <p:ph/>
          </p:nvPr>
        </p:nvSpPr>
        <p:spPr>
          <a:xfrm>
            <a:off x="1493280" y="661320"/>
            <a:ext cx="10221840" cy="5055480"/>
          </a:xfrm>
          <a:prstGeom prst="rect">
            <a:avLst/>
          </a:prstGeom>
          <a:noFill/>
          <a:ln w="0">
            <a:noFill/>
          </a:ln>
        </p:spPr>
        <p:txBody>
          <a:bodyPr lIns="0" rIns="0" tIns="0" bIns="0" anchor="t">
            <a:normAutofit lnSpcReduction="9999"/>
          </a:bodyPr>
          <a:p>
            <a:pPr marL="108000" indent="0" algn="just" defTabSz="457200">
              <a:lnSpc>
                <a:spcPct val="100000"/>
              </a:lnSpc>
              <a:spcBef>
                <a:spcPts val="1417"/>
              </a:spcBef>
              <a:buNone/>
              <a:tabLst>
                <a:tab algn="l" pos="0"/>
              </a:tabLst>
            </a:pPr>
            <a:r>
              <a:rPr b="1" lang="el-GR" sz="2400" strike="noStrike" u="none">
                <a:solidFill>
                  <a:srgbClr val="002060"/>
                </a:solidFill>
                <a:uFillTx/>
                <a:latin typeface="Century Gothic"/>
              </a:rPr>
              <a:t>Θεραπευτική Αντιμετώπιση</a:t>
            </a:r>
            <a:endParaRPr b="0" lang="el-GR" sz="2400" strike="noStrike" u="none">
              <a:solidFill>
                <a:srgbClr val="000000"/>
              </a:solidFill>
              <a:uFillTx/>
              <a:latin typeface="Arial"/>
            </a:endParaRPr>
          </a:p>
          <a:p>
            <a:pPr marL="432000" indent="-324000" algn="just" defTabSz="457200">
              <a:lnSpc>
                <a:spcPct val="100000"/>
              </a:lnSpc>
              <a:spcBef>
                <a:spcPts val="1417"/>
              </a:spcBef>
              <a:buClr>
                <a:srgbClr val="000000"/>
              </a:buClr>
              <a:buFont typeface="OpenSymbol"/>
              <a:buAutoNum type="arabicParenR"/>
              <a:tabLst>
                <a:tab algn="l" pos="0"/>
              </a:tabLst>
            </a:pPr>
            <a:r>
              <a:rPr b="0" lang="el-GR" sz="1700" strike="noStrike" u="none">
                <a:solidFill>
                  <a:schemeClr val="accent6">
                    <a:lumMod val="50000"/>
                  </a:schemeClr>
                </a:solidFill>
                <a:uFillTx/>
                <a:latin typeface="Century Gothic"/>
              </a:rPr>
              <a:t> </a:t>
            </a:r>
            <a:r>
              <a:rPr b="1" lang="el-GR" sz="1700" strike="noStrike" u="none">
                <a:solidFill>
                  <a:schemeClr val="accent6">
                    <a:lumMod val="50000"/>
                  </a:schemeClr>
                </a:solidFill>
                <a:uFillTx/>
                <a:latin typeface="Century Gothic"/>
              </a:rPr>
              <a:t>Παρακέντηση της άρθρωσης</a:t>
            </a:r>
            <a:endParaRPr b="0" lang="el-GR" sz="1700" strike="noStrike" u="none">
              <a:solidFill>
                <a:srgbClr val="000000"/>
              </a:solidFill>
              <a:uFillTx/>
              <a:latin typeface="Arial"/>
            </a:endParaRPr>
          </a:p>
          <a:p>
            <a:pPr marL="432000" indent="-324000" algn="just" defTabSz="457200">
              <a:lnSpc>
                <a:spcPct val="100000"/>
              </a:lnSpc>
              <a:spcBef>
                <a:spcPts val="1417"/>
              </a:spcBef>
              <a:buClr>
                <a:srgbClr val="000000"/>
              </a:buClr>
              <a:buFont typeface="OpenSymbol"/>
              <a:buAutoNum type="arabicParenR"/>
              <a:tabLst>
                <a:tab algn="l" pos="0"/>
              </a:tabLst>
            </a:pPr>
            <a:r>
              <a:rPr b="1" lang="el-GR" sz="1700" strike="noStrike" u="none">
                <a:solidFill>
                  <a:schemeClr val="accent6">
                    <a:lumMod val="50000"/>
                  </a:schemeClr>
                </a:solidFill>
                <a:uFillTx/>
                <a:latin typeface="Century Gothic"/>
              </a:rPr>
              <a:t>Αντιβιοτική Αντιμετώπιση</a:t>
            </a:r>
            <a:endParaRPr b="0" lang="el-GR" sz="1700" strike="noStrike" u="none">
              <a:solidFill>
                <a:srgbClr val="000000"/>
              </a:solidFill>
              <a:uFillTx/>
              <a:latin typeface="Arial"/>
            </a:endParaRPr>
          </a:p>
          <a:p>
            <a:pPr marL="432000" indent="-324000" algn="just" defTabSz="457200">
              <a:lnSpc>
                <a:spcPct val="100000"/>
              </a:lnSpc>
              <a:spcBef>
                <a:spcPts val="1417"/>
              </a:spcBef>
              <a:buClr>
                <a:srgbClr val="7030a0"/>
              </a:buClr>
              <a:buFont typeface="Symbol" charset="2"/>
              <a:buChar char=""/>
              <a:tabLst>
                <a:tab algn="l" pos="0"/>
              </a:tabLst>
            </a:pPr>
            <a:r>
              <a:rPr b="0" lang="el-GR" sz="1700" strike="noStrike" u="none">
                <a:solidFill>
                  <a:srgbClr val="000000"/>
                </a:solidFill>
                <a:uFillTx/>
                <a:latin typeface="Century Gothic"/>
              </a:rPr>
              <a:t>Εάν η αρχική χρώση κατά Gram του αρθρικού υγρού δείξει θετικά κατά Gram βακτήρια, η θεραπεία που συνίσταται είναι η βανκομυκίνη.</a:t>
            </a:r>
            <a:endParaRPr b="0" lang="el-GR" sz="1700" strike="noStrike" u="none">
              <a:solidFill>
                <a:srgbClr val="000000"/>
              </a:solidFill>
              <a:uFillTx/>
              <a:latin typeface="Arial"/>
            </a:endParaRPr>
          </a:p>
          <a:p>
            <a:pPr marL="432000" indent="-324000" algn="just" defTabSz="457200">
              <a:lnSpc>
                <a:spcPct val="100000"/>
              </a:lnSpc>
              <a:spcBef>
                <a:spcPts val="1417"/>
              </a:spcBef>
              <a:buClr>
                <a:srgbClr val="7030a0"/>
              </a:buClr>
              <a:buFont typeface="Symbol" charset="2"/>
              <a:buChar char=""/>
              <a:tabLst>
                <a:tab algn="l" pos="0"/>
              </a:tabLst>
            </a:pPr>
            <a:r>
              <a:rPr b="0" lang="el-GR" sz="1700" strike="noStrike" u="none">
                <a:solidFill>
                  <a:srgbClr val="000000"/>
                </a:solidFill>
                <a:uFillTx/>
                <a:latin typeface="Century Gothic"/>
              </a:rPr>
              <a:t>Εάν η αρχική χρώση Gram του αρθρικού υγρού δείχνει αρνητικά κατά Gram βακτήρια, η θεραπεία πρέπει να καθοδηγείται από τον κίνδυνο για ψευδομοναδική λοίμωξη. </a:t>
            </a:r>
            <a:endParaRPr b="0" lang="el-GR" sz="1700" strike="noStrike" u="none">
              <a:solidFill>
                <a:srgbClr val="000000"/>
              </a:solidFill>
              <a:uFillTx/>
              <a:latin typeface="Arial"/>
            </a:endParaRPr>
          </a:p>
          <a:p>
            <a:pPr marL="432000" indent="-324000" algn="just" defTabSz="457200">
              <a:lnSpc>
                <a:spcPct val="100000"/>
              </a:lnSpc>
              <a:spcBef>
                <a:spcPts val="1417"/>
              </a:spcBef>
              <a:buClr>
                <a:srgbClr val="325949"/>
              </a:buClr>
              <a:buFont typeface="Wingdings" charset="2"/>
              <a:buChar char=""/>
              <a:tabLst>
                <a:tab algn="l" pos="0"/>
              </a:tabLst>
            </a:pPr>
            <a:r>
              <a:rPr b="0" lang="el-GR" sz="1700" strike="noStrike" u="none">
                <a:solidFill>
                  <a:srgbClr val="000000"/>
                </a:solidFill>
                <a:uFillTx/>
                <a:latin typeface="Century Gothic"/>
              </a:rPr>
              <a:t>Οι ασθενείς με κίνδυνο για λοίμωξη από ψευδομονάδα (π.χ. ανοσοκατασταλμένοι ασθενείς και άτομα που κάνουν ενέσιμη χρήση ναρκωτικών) δικαιολογούν εμπειρική κάλυψη για λοίμωξη από ψευδομονάδα.</a:t>
            </a:r>
            <a:endParaRPr b="0" lang="el-GR" sz="1700" strike="noStrike" u="none">
              <a:solidFill>
                <a:srgbClr val="000000"/>
              </a:solidFill>
              <a:uFillTx/>
              <a:latin typeface="Arial"/>
            </a:endParaRPr>
          </a:p>
          <a:p>
            <a:pPr marL="432000" indent="-324000" algn="just" defTabSz="457200">
              <a:lnSpc>
                <a:spcPct val="100000"/>
              </a:lnSpc>
              <a:spcBef>
                <a:spcPts val="1417"/>
              </a:spcBef>
              <a:buClr>
                <a:srgbClr val="325949"/>
              </a:buClr>
              <a:buFont typeface="Wingdings" charset="2"/>
              <a:buChar char=""/>
              <a:tabLst>
                <a:tab algn="l" pos="0"/>
              </a:tabLst>
            </a:pPr>
            <a:r>
              <a:rPr b="0" lang="el-GR" sz="1700" strike="noStrike" u="none">
                <a:solidFill>
                  <a:srgbClr val="000000"/>
                </a:solidFill>
                <a:uFillTx/>
                <a:latin typeface="Century Gothic"/>
              </a:rPr>
              <a:t>Για ασθενείς που έχουν σήψη ή σηπτικό σοκ, έχουν ουδετεροπενία και βακτηριαιμία, έχουν σοβαρά εγκαύματα ή βρίσκονται σε περιβάλλον όπου η συχνότητα εμφάνισης αντοχής στην επιλεγμένη κατηγορία αντιβιοτικών είναι υψηλή (π.χ. &gt;10 έως 15 %), προτείνεται η θεραπεία ενός συνδυασμού δύο αντιψευδομοναδικών παραγόντων από διαφορετικές κατηγορίες αντιβιοτικών (π.χ. μια β-λακτάμη με μια αμινογλυκοσίδη ή μια φθοριοκινολόνη)</a:t>
            </a:r>
            <a:endParaRPr b="0" lang="el-GR" sz="1700" strike="noStrike" u="none">
              <a:solidFill>
                <a:srgbClr val="000000"/>
              </a:solidFill>
              <a:uFillTx/>
              <a:latin typeface="Arial"/>
            </a:endParaRPr>
          </a:p>
          <a:p>
            <a:pPr indent="0" algn="just" defTabSz="457200">
              <a:lnSpc>
                <a:spcPct val="100000"/>
              </a:lnSpc>
              <a:spcBef>
                <a:spcPts val="1417"/>
              </a:spcBef>
              <a:buNone/>
              <a:tabLst>
                <a:tab algn="l" pos="0"/>
              </a:tabLst>
            </a:pPr>
            <a:endParaRPr b="0" lang="el-GR" sz="1600" strike="noStrike" u="none">
              <a:solidFill>
                <a:srgbClr val="000000"/>
              </a:solidFill>
              <a:uFillTx/>
              <a:latin typeface="Arial"/>
            </a:endParaRPr>
          </a:p>
        </p:txBody>
      </p:sp>
      <p:sp>
        <p:nvSpPr>
          <p:cNvPr id="546" name="PlaceHolder 2"/>
          <p:cNvSpPr>
            <a:spLocks noGrp="1"/>
          </p:cNvSpPr>
          <p:nvPr>
            <p:ph type="sldNum" idx="62"/>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6</a:t>
            </a:r>
            <a:endParaRPr b="0" lang="el-GR" sz="2000" strike="noStrike" u="none">
              <a:solidFill>
                <a:srgbClr val="000000"/>
              </a:solidFill>
              <a:uFillTx/>
              <a:latin typeface="Times New Roman"/>
            </a:endParaRPr>
          </a:p>
        </p:txBody>
      </p:sp>
      <p:sp>
        <p:nvSpPr>
          <p:cNvPr id="547" name="PlaceHolder 3"/>
          <p:cNvSpPr>
            <a:spLocks noGrp="1"/>
          </p:cNvSpPr>
          <p:nvPr>
            <p:ph type="ftr" idx="63"/>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48"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Ορθογώνιο 3"/>
          <p:cNvSpPr/>
          <p:nvPr/>
        </p:nvSpPr>
        <p:spPr>
          <a:xfrm>
            <a:off x="1631880" y="499680"/>
            <a:ext cx="10082880" cy="4997520"/>
          </a:xfrm>
          <a:prstGeom prst="rect">
            <a:avLst/>
          </a:prstGeom>
          <a:noFill/>
          <a:ln w="0">
            <a:noFill/>
          </a:ln>
        </p:spPr>
        <p:style>
          <a:lnRef idx="0"/>
          <a:fillRef idx="0"/>
          <a:effectRef idx="0"/>
          <a:fontRef idx="minor"/>
        </p:style>
        <p:txBody>
          <a:bodyPr lIns="90000" rIns="90000" tIns="45000" bIns="45000" anchor="t">
            <a:noAutofit/>
          </a:bodyPr>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Για ασθενείς χωρίς κανέναν από αυτούς τους πρόσθετους παράγοντες κινδύνου για θνησιμότητα ή ανθεκτικούς οργανισμούς, προτείνουμε θεραπεία με έναν μόνο αντιψευδομοναδικό παράγοντα </a:t>
            </a:r>
            <a:endParaRPr b="0" lang="el-GR" sz="1800" strike="noStrike" u="none">
              <a:solidFill>
                <a:srgbClr val="000000"/>
              </a:solidFill>
              <a:uFillTx/>
              <a:latin typeface="Arial"/>
            </a:endParaRPr>
          </a:p>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Για ασθενείς χωρίς παράγοντες κινδύνου για λοίμωξη από Pseudomonas, η θεραπεία συνίσταται σε κεφαλοσπορίνη τρίτης γενιάς.</a:t>
            </a:r>
            <a:endParaRPr b="0" lang="el-GR" sz="1800" strike="noStrike" u="none">
              <a:solidFill>
                <a:srgbClr val="000000"/>
              </a:solidFill>
              <a:uFillTx/>
              <a:latin typeface="Arial"/>
            </a:endParaRPr>
          </a:p>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Εάν η αρχική χρώση κατά Gram του αρθρικού υγρού είναι αρνητική, αλλά ο αριθμός των κυττάρων του αρθρικού υγρού συνάδει με σηπτική αρθρίτιδα, η προσέγγιση εξαρτάται από τις εκάστοτε κλινικές συνθήκες.</a:t>
            </a:r>
            <a:endParaRPr b="0" lang="el-GR" sz="1800" strike="noStrike" u="none">
              <a:solidFill>
                <a:srgbClr val="000000"/>
              </a:solidFill>
              <a:uFillTx/>
              <a:latin typeface="Arial"/>
            </a:endParaRPr>
          </a:p>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Για ασθενείς χωρίς άλλους παράγοντες κινδύνου προτείνεται θεραπεία με βανκομυκίνη.</a:t>
            </a:r>
            <a:endParaRPr b="0" lang="el-GR" sz="1800" strike="noStrike" u="none">
              <a:solidFill>
                <a:srgbClr val="000000"/>
              </a:solidFill>
              <a:uFillTx/>
              <a:latin typeface="Arial"/>
            </a:endParaRPr>
          </a:p>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Για ασθενείς με τραυματική βακτηριακή αρθρίτιδα, προτείνεται θεραπεία με βανκομυκίνη συν μια κεφαλοσπορίνη τρίτης γενιάς.</a:t>
            </a:r>
            <a:endParaRPr b="0" lang="el-GR" sz="1800" strike="noStrike" u="none">
              <a:solidFill>
                <a:srgbClr val="000000"/>
              </a:solidFill>
              <a:uFillTx/>
              <a:latin typeface="Arial"/>
            </a:endParaRPr>
          </a:p>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Για ανοσοκατεσταλμένους ασθενείς προτείνεται θεραπεία με βανκομυκίνη συν μια κεφαλοσπορίνη με δραστικότητα έναντι της Pseudomonas (κεφταζιδίμη ή κεφεπίμη).</a:t>
            </a:r>
            <a:endParaRPr b="0" lang="el-GR" sz="1800" strike="noStrike" u="none">
              <a:solidFill>
                <a:srgbClr val="000000"/>
              </a:solidFill>
              <a:uFillTx/>
              <a:latin typeface="Arial"/>
            </a:endParaRPr>
          </a:p>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Μόλις υπάρξουν διαθέσιμα στοιχεία μικροβιολογίας και ευαισθησίας, η αντιβιοτική θεραπεία θα πρέπει να περιοριστεί.</a:t>
            </a:r>
            <a:endParaRPr b="0" lang="el-GR" sz="1800" strike="noStrike" u="none">
              <a:solidFill>
                <a:srgbClr val="000000"/>
              </a:solidFill>
              <a:uFillTx/>
              <a:latin typeface="Arial"/>
            </a:endParaRPr>
          </a:p>
          <a:p>
            <a:pPr marL="285840" indent="-285840" algn="just" defTabSz="457200">
              <a:lnSpc>
                <a:spcPct val="100000"/>
              </a:lnSpc>
              <a:spcBef>
                <a:spcPts val="601"/>
              </a:spcBef>
              <a:buClr>
                <a:srgbClr val="325949"/>
              </a:buClr>
              <a:buFont typeface="Wingdings" charset="2"/>
              <a:buChar char=""/>
            </a:pPr>
            <a:r>
              <a:rPr b="0" lang="el-GR" sz="1800" strike="noStrike" u="none">
                <a:solidFill>
                  <a:srgbClr val="000000"/>
                </a:solidFill>
                <a:uFillTx/>
                <a:latin typeface="Century Gothic"/>
              </a:rPr>
              <a:t>Η διάρκεια της θεραπείας προσαρμόζεται στις εκάστοτε κλινικές συνθήκες, όπως περιγράφεται ανωτέρω, αλλά γενικά συνιστώνται αντιβιοτικά για τέσσερις εβδομάδες.</a:t>
            </a:r>
            <a:endParaRPr b="0" lang="el-GR" sz="1800" strike="noStrike" u="none">
              <a:solidFill>
                <a:srgbClr val="000000"/>
              </a:solidFill>
              <a:uFillTx/>
              <a:latin typeface="Arial"/>
            </a:endParaRPr>
          </a:p>
          <a:p>
            <a:pPr defTabSz="457200">
              <a:lnSpc>
                <a:spcPct val="100000"/>
              </a:lnSpc>
            </a:pPr>
            <a:endParaRPr b="0" lang="el-GR" sz="1500" strike="noStrike" u="none">
              <a:solidFill>
                <a:srgbClr val="000000"/>
              </a:solidFill>
              <a:uFillTx/>
              <a:latin typeface="Arial"/>
            </a:endParaRPr>
          </a:p>
        </p:txBody>
      </p:sp>
      <p:sp>
        <p:nvSpPr>
          <p:cNvPr id="550" name="PlaceHolder 1"/>
          <p:cNvSpPr>
            <a:spLocks noGrp="1"/>
          </p:cNvSpPr>
          <p:nvPr>
            <p:ph type="sldNum" idx="64"/>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7</a:t>
            </a:r>
            <a:endParaRPr b="0" lang="el-GR" sz="2000" strike="noStrike" u="none">
              <a:solidFill>
                <a:srgbClr val="000000"/>
              </a:solidFill>
              <a:uFillTx/>
              <a:latin typeface="Times New Roman"/>
            </a:endParaRPr>
          </a:p>
        </p:txBody>
      </p:sp>
      <p:sp>
        <p:nvSpPr>
          <p:cNvPr id="551" name="PlaceHolder 2"/>
          <p:cNvSpPr>
            <a:spLocks noGrp="1"/>
          </p:cNvSpPr>
          <p:nvPr>
            <p:ph type="ftr" idx="65"/>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52"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p:nvPr>
        </p:nvSpPr>
        <p:spPr>
          <a:xfrm>
            <a:off x="2089440" y="761760"/>
            <a:ext cx="8227440" cy="4714200"/>
          </a:xfrm>
          <a:prstGeom prst="rect">
            <a:avLst/>
          </a:prstGeom>
          <a:noFill/>
          <a:ln w="0">
            <a:noFill/>
          </a:ln>
        </p:spPr>
        <p:txBody>
          <a:bodyPr lIns="0" rIns="0" tIns="0" bIns="0" anchor="t">
            <a:noAutofit/>
          </a:bodyPr>
          <a:p>
            <a:pPr marL="108000" indent="0" defTabSz="457200">
              <a:lnSpc>
                <a:spcPct val="100000"/>
              </a:lnSpc>
              <a:spcBef>
                <a:spcPts val="1417"/>
              </a:spcBef>
              <a:buNone/>
              <a:tabLst>
                <a:tab algn="l" pos="0"/>
              </a:tabLst>
            </a:pPr>
            <a:r>
              <a:rPr b="1" lang="el-GR" sz="2400" strike="noStrike" u="none">
                <a:solidFill>
                  <a:srgbClr val="002060"/>
                </a:solidFill>
                <a:uFillTx/>
                <a:latin typeface="Century Gothic"/>
              </a:rPr>
              <a:t>Διαφοροδιάγνωση</a:t>
            </a:r>
            <a:endParaRPr b="0" lang="el-GR" sz="24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Σηπτική θυλακίτιδα</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Γονοκοκκική αρθρίτιδα</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Νόσος Lyme</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Φυματιώδης αρθρίτιδα</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Ιογενής αρθρίτιδα (πχ parvovirus)</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Μυκητιασική αρθρίτιδα</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Κρυσταλλογενείς αρθρίτιδες</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Φλεγμονώδεις αρθρίτιδες (ρευματοειδής αρθρίτιδα, οροαρνητικές σπονδυλοαρθρίτιδες)</a:t>
            </a:r>
            <a:endParaRPr b="0" lang="el-GR" sz="2000" strike="noStrike" u="none">
              <a:solidFill>
                <a:srgbClr val="000000"/>
              </a:solidFill>
              <a:uFillTx/>
              <a:latin typeface="Arial"/>
            </a:endParaRPr>
          </a:p>
          <a:p>
            <a:pPr marL="432000" indent="-324000" defTabSz="457200">
              <a:lnSpc>
                <a:spcPct val="100000"/>
              </a:lnSpc>
              <a:spcBef>
                <a:spcPts val="1199"/>
              </a:spcBef>
              <a:buClr>
                <a:srgbClr val="325949"/>
              </a:buClr>
              <a:buFont typeface="Wingdings" charset="2"/>
              <a:buChar char=""/>
              <a:tabLst>
                <a:tab algn="l" pos="0"/>
              </a:tabLst>
            </a:pPr>
            <a:r>
              <a:rPr b="0" lang="el-GR" sz="2000" strike="noStrike" u="none">
                <a:solidFill>
                  <a:srgbClr val="000000"/>
                </a:solidFill>
                <a:uFillTx/>
                <a:latin typeface="Century Gothic"/>
              </a:rPr>
              <a:t>Τραυματική αρθρίτιδα</a:t>
            </a:r>
            <a:endParaRPr b="0" lang="el-GR" sz="2000" strike="noStrike" u="none">
              <a:solidFill>
                <a:srgbClr val="000000"/>
              </a:solidFill>
              <a:uFillTx/>
              <a:latin typeface="Arial"/>
            </a:endParaRPr>
          </a:p>
        </p:txBody>
      </p:sp>
      <p:sp>
        <p:nvSpPr>
          <p:cNvPr id="554" name="PlaceHolder 2"/>
          <p:cNvSpPr>
            <a:spLocks noGrp="1"/>
          </p:cNvSpPr>
          <p:nvPr>
            <p:ph type="sldNum" idx="66"/>
          </p:nvPr>
        </p:nvSpPr>
        <p:spPr>
          <a:xfrm>
            <a:off x="312840" y="757800"/>
            <a:ext cx="779040" cy="36432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2000" strike="noStrike" u="none">
                <a:solidFill>
                  <a:srgbClr val="feffff"/>
                </a:solidFill>
                <a:uFillTx/>
                <a:latin typeface="Century Gothic"/>
              </a:defRPr>
            </a:lvl1pPr>
          </a:lstStyle>
          <a:p>
            <a:pPr indent="0" algn="ctr" defTabSz="457200">
              <a:lnSpc>
                <a:spcPct val="100000"/>
              </a:lnSpc>
              <a:buNone/>
              <a:tabLst>
                <a:tab algn="l" pos="0"/>
              </a:tabLst>
            </a:pPr>
            <a:r>
              <a:rPr b="0" lang="el-GR" sz="2000" strike="noStrike" u="none">
                <a:solidFill>
                  <a:srgbClr val="feffff"/>
                </a:solidFill>
                <a:uFillTx/>
                <a:latin typeface="Century Gothic"/>
              </a:rPr>
              <a:t>8</a:t>
            </a:r>
            <a:endParaRPr b="0" lang="el-GR" sz="2000" strike="noStrike" u="none">
              <a:solidFill>
                <a:srgbClr val="000000"/>
              </a:solidFill>
              <a:uFillTx/>
              <a:latin typeface="Times New Roman"/>
            </a:endParaRPr>
          </a:p>
        </p:txBody>
      </p:sp>
      <p:sp>
        <p:nvSpPr>
          <p:cNvPr id="555" name="PlaceHolder 3"/>
          <p:cNvSpPr>
            <a:spLocks noGrp="1"/>
          </p:cNvSpPr>
          <p:nvPr>
            <p:ph type="ftr" idx="67"/>
          </p:nvPr>
        </p:nvSpPr>
        <p:spPr>
          <a:xfrm>
            <a:off x="2219400" y="5833800"/>
            <a:ext cx="9495720" cy="671040"/>
          </a:xfrm>
          <a:prstGeom prst="rect">
            <a:avLst/>
          </a:prstGeom>
          <a:noFill/>
          <a:ln w="0">
            <a:noFill/>
          </a:ln>
        </p:spPr>
        <p:txBody>
          <a:bodyPr lIns="91440" rIns="91440" tIns="45720" bIns="45720" anchor="ctr">
            <a:noAutofit/>
          </a:bodyPr>
          <a:lstStyle>
            <a:lvl1pPr indent="0" algn="ctr" defTabSz="457200">
              <a:lnSpc>
                <a:spcPct val="100000"/>
              </a:lnSpc>
              <a:buNone/>
              <a:tabLst>
                <a:tab algn="l" pos="0"/>
              </a:tabLst>
              <a:defRPr b="0" lang="el-GR" sz="1600" strike="noStrike" u="none">
                <a:solidFill>
                  <a:srgbClr val="000000"/>
                </a:solidFill>
                <a:uFillTx/>
                <a:latin typeface="Times New Roman"/>
              </a:defRPr>
            </a:lvl1pPr>
          </a:lstStyle>
          <a:p>
            <a:pPr indent="0" algn="ctr" defTabSz="457200">
              <a:lnSpc>
                <a:spcPct val="100000"/>
              </a:lnSpc>
              <a:buNone/>
              <a:tabLst>
                <a:tab algn="l" pos="0"/>
              </a:tabLst>
            </a:pPr>
            <a:endParaRPr b="0" lang="el-GR" sz="1600" strike="noStrike" u="none">
              <a:solidFill>
                <a:srgbClr val="000000"/>
              </a:solidFill>
              <a:uFillTx/>
              <a:latin typeface="Times New Roman"/>
            </a:endParaRPr>
          </a:p>
          <a:p>
            <a:pPr indent="0" algn="ctr" defTabSz="457200">
              <a:lnSpc>
                <a:spcPct val="100000"/>
              </a:lnSpc>
              <a:buNone/>
              <a:tabLst>
                <a:tab algn="l" pos="0"/>
              </a:tabLst>
            </a:pPr>
            <a:r>
              <a:rPr b="1" lang="el-GR" sz="1600" strike="noStrike" u="none">
                <a:solidFill>
                  <a:srgbClr val="7030a0"/>
                </a:solidFill>
                <a:uFillTx/>
                <a:latin typeface="Palatino Linotype"/>
              </a:rPr>
              <a:t>Επείγουσες καταστάσεις στη Ρευματολογία</a:t>
            </a:r>
            <a:endParaRPr b="0" lang="el-GR" sz="1600" strike="noStrike" u="none">
              <a:solidFill>
                <a:srgbClr val="000000"/>
              </a:solidFill>
              <a:uFillTx/>
              <a:latin typeface="Times New Roman"/>
            </a:endParaRPr>
          </a:p>
        </p:txBody>
      </p:sp>
      <p:cxnSp>
        <p:nvCxnSpPr>
          <p:cNvPr id="556" name="Ευθεία γραμμή σύνδεσης 6"/>
          <p:cNvCxnSpPr/>
          <p:nvPr/>
        </p:nvCxnSpPr>
        <p:spPr>
          <a:xfrm>
            <a:off x="2427480" y="6048360"/>
            <a:ext cx="9288720" cy="720"/>
          </a:xfrm>
          <a:prstGeom prst="straightConnector1">
            <a:avLst/>
          </a:prstGeom>
          <a:ln cap="rnd" w="38100">
            <a:solidFill>
              <a:srgbClr val="9d2d0f"/>
            </a:solidFill>
            <a:round/>
          </a:ln>
        </p:spPr>
      </p:cxn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3.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4.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5.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6.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7.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8.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ppt/theme/theme9.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l="0" t="0" r="0" b="0"/>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l="0" t="0" r="0" b="0"/>
        </a:gradFill>
        <a:gradFill>
          <a:gsLst>
            <a:gs pos="0">
              <a:schemeClr val="phClr">
                <a:tint val="90000"/>
                <a:lumMod val="120000"/>
              </a:schemeClr>
            </a:gs>
            <a:gs pos="100000">
              <a:schemeClr val="phClr">
                <a:shade val="98000"/>
                <a:lumMod val="98000"/>
              </a:schemeClr>
            </a:gs>
          </a:gsLst>
          <a:path path="circle">
            <a:fillToRect l="50000" t="50000" r="100000" b="10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Wisp</Template>
  <TotalTime>94</TotalTime>
  <Application>LibreOffice/24.8.0.3$Windows_X86_64 LibreOffice_project/0bdf1299c94fe897b119f97f3c613e9dca6be583</Application>
  <AppVersion>15.0000</AppVersion>
  <Words>2461</Words>
  <Paragraphs>282</Paragraphs>
  <Company>user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2025-02-13T07:47:55Z</dcterms:created>
  <dc:creator>user</dc:creator>
  <dc:description/>
  <dc:language>el-GR</dc:language>
  <cp:lastModifiedBy/>
  <dcterms:modified xsi:type="dcterms:W3CDTF">2025-02-13T23:55:43Z</dcterms:modified>
  <cp:revision>15</cp:revision>
  <dc:subject/>
  <dc:title>Παρουσίαση του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Ευρεία οθόνη</vt:lpwstr>
  </property>
  <property fmtid="{D5CDD505-2E9C-101B-9397-08002B2CF9AE}" pid="4" name="Slides">
    <vt:i4>27</vt:i4>
  </property>
</Properties>
</file>