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7" r:id="rId2"/>
    <p:sldId id="555" r:id="rId3"/>
    <p:sldId id="517" r:id="rId4"/>
    <p:sldId id="556" r:id="rId5"/>
    <p:sldId id="277" r:id="rId6"/>
    <p:sldId id="278" r:id="rId7"/>
    <p:sldId id="548" r:id="rId8"/>
    <p:sldId id="554" r:id="rId9"/>
    <p:sldId id="261" r:id="rId10"/>
    <p:sldId id="281" r:id="rId11"/>
    <p:sldId id="262" r:id="rId12"/>
    <p:sldId id="283" r:id="rId13"/>
    <p:sldId id="563" r:id="rId14"/>
    <p:sldId id="273" r:id="rId15"/>
    <p:sldId id="282" r:id="rId16"/>
    <p:sldId id="421" r:id="rId17"/>
    <p:sldId id="553" r:id="rId18"/>
    <p:sldId id="285" r:id="rId19"/>
    <p:sldId id="284" r:id="rId20"/>
    <p:sldId id="549" r:id="rId21"/>
    <p:sldId id="263" r:id="rId22"/>
    <p:sldId id="564" r:id="rId23"/>
    <p:sldId id="565" r:id="rId24"/>
    <p:sldId id="561" r:id="rId25"/>
    <p:sldId id="264" r:id="rId26"/>
    <p:sldId id="259" r:id="rId27"/>
    <p:sldId id="265" r:id="rId28"/>
    <p:sldId id="566" r:id="rId29"/>
    <p:sldId id="562" r:id="rId30"/>
    <p:sldId id="266" r:id="rId31"/>
    <p:sldId id="268" r:id="rId32"/>
    <p:sldId id="269" r:id="rId33"/>
    <p:sldId id="256" r:id="rId34"/>
    <p:sldId id="270" r:id="rId35"/>
    <p:sldId id="279" r:id="rId36"/>
    <p:sldId id="275" r:id="rId37"/>
    <p:sldId id="560" r:id="rId38"/>
    <p:sldId id="271" r:id="rId39"/>
    <p:sldId id="280" r:id="rId40"/>
    <p:sldId id="272" r:id="rId41"/>
    <p:sldId id="274" r:id="rId42"/>
    <p:sldId id="267" r:id="rId43"/>
    <p:sldId id="276" r:id="rId44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50"/>
    <p:restoredTop sz="81454"/>
  </p:normalViewPr>
  <p:slideViewPr>
    <p:cSldViewPr snapToGrid="0">
      <p:cViewPr>
        <p:scale>
          <a:sx n="166" d="100"/>
          <a:sy n="166" d="100"/>
        </p:scale>
        <p:origin x="-1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C8120-1E45-464A-9506-76321F926A4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10DB05-3DF1-4398-93A8-11BA4DE3BE52}">
      <dgm:prSet phldrT="[Text]"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Αύξηση της μυελικής παραγωγής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A93E7-3DF9-4008-9B4F-DD5F77A75457}" type="parTrans" cxnId="{893751BA-D6EF-4665-801B-3A687F915AF0}">
      <dgm:prSet/>
      <dgm:spPr/>
      <dgm:t>
        <a:bodyPr/>
        <a:lstStyle/>
        <a:p>
          <a:endParaRPr lang="en-GB"/>
        </a:p>
      </dgm:t>
    </dgm:pt>
    <dgm:pt modelId="{CDB3172E-88D1-4A33-9889-5D20761121C1}" type="sibTrans" cxnId="{893751BA-D6EF-4665-801B-3A687F915AF0}">
      <dgm:prSet/>
      <dgm:spPr/>
      <dgm:t>
        <a:bodyPr/>
        <a:lstStyle/>
        <a:p>
          <a:endParaRPr lang="en-GB"/>
        </a:p>
      </dgm:t>
    </dgm:pt>
    <dgm:pt modelId="{74B4BBBE-079F-4C64-B010-6857E59B2F7F}">
      <dgm:prSet phldrT="[Text]"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Αυξημένη παραγωγή και επιβίωση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7FA47-3717-4661-AA92-2BA47FDF06AD}" type="parTrans" cxnId="{508E05BA-F858-41BA-8D1F-5F0DFBADA2C6}">
      <dgm:prSet/>
      <dgm:spPr/>
      <dgm:t>
        <a:bodyPr/>
        <a:lstStyle/>
        <a:p>
          <a:endParaRPr lang="en-GB"/>
        </a:p>
      </dgm:t>
    </dgm:pt>
    <dgm:pt modelId="{8ACF9775-F8C1-4ECC-86CC-3CC0FA83C89F}" type="sibTrans" cxnId="{508E05BA-F858-41BA-8D1F-5F0DFBADA2C6}">
      <dgm:prSet/>
      <dgm:spPr/>
      <dgm:t>
        <a:bodyPr/>
        <a:lstStyle/>
        <a:p>
          <a:endParaRPr lang="en-GB"/>
        </a:p>
      </dgm:t>
    </dgm:pt>
    <dgm:pt modelId="{86ED4B7D-2FB4-470A-A4B5-E25A57D86699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Ανακατανομή της περιθωριακής και της κυκλοφορούσας  δεξαμενής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68983-5EDC-4374-A9F9-039B769D2E23}" type="parTrans" cxnId="{94E19D70-408D-4A83-BD9B-0AE6DFC28D20}">
      <dgm:prSet/>
      <dgm:spPr/>
      <dgm:t>
        <a:bodyPr/>
        <a:lstStyle/>
        <a:p>
          <a:endParaRPr lang="en-GB"/>
        </a:p>
      </dgm:t>
    </dgm:pt>
    <dgm:pt modelId="{9E1FCE7E-5D5C-4F90-81E0-D36DA674B6FE}" type="sibTrans" cxnId="{94E19D70-408D-4A83-BD9B-0AE6DFC28D20}">
      <dgm:prSet/>
      <dgm:spPr/>
      <dgm:t>
        <a:bodyPr/>
        <a:lstStyle/>
        <a:p>
          <a:endParaRPr lang="en-GB"/>
        </a:p>
      </dgm:t>
    </dgm:pt>
    <dgm:pt modelId="{CB24E97E-CD7E-4097-A67B-2B56A265CCB8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Ταχεία έξοδος και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κυκλοφ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ρία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στο περιφερικό αίμα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1A8A5-B1EB-4F5C-8836-7A2B360ADEF8}" type="parTrans" cxnId="{B38D42B5-739B-4C34-A65E-1EA124BA0F7A}">
      <dgm:prSet/>
      <dgm:spPr/>
      <dgm:t>
        <a:bodyPr/>
        <a:lstStyle/>
        <a:p>
          <a:endParaRPr lang="en-GB"/>
        </a:p>
      </dgm:t>
    </dgm:pt>
    <dgm:pt modelId="{7594C0E2-BC47-4BEE-8EDA-67BA8ADDA22C}" type="sibTrans" cxnId="{B38D42B5-739B-4C34-A65E-1EA124BA0F7A}">
      <dgm:prSet/>
      <dgm:spPr/>
      <dgm:t>
        <a:bodyPr/>
        <a:lstStyle/>
        <a:p>
          <a:endParaRPr lang="en-GB"/>
        </a:p>
      </dgm:t>
    </dgm:pt>
    <dgm:pt modelId="{1DA698C6-7154-46AD-AA27-6DA130F28051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Αναστολή εξόδου πολυμορφοπύρηνων προς τους ιστούς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1D089-AC4F-4CA5-BA56-57FCC1D44197}" type="parTrans" cxnId="{37E438E4-6143-4B82-B547-BDD9E5130FD3}">
      <dgm:prSet/>
      <dgm:spPr/>
      <dgm:t>
        <a:bodyPr/>
        <a:lstStyle/>
        <a:p>
          <a:endParaRPr lang="en-GB"/>
        </a:p>
      </dgm:t>
    </dgm:pt>
    <dgm:pt modelId="{D9D63FE4-F72D-41ED-88AF-C13D43EE2C88}" type="sibTrans" cxnId="{37E438E4-6143-4B82-B547-BDD9E5130FD3}">
      <dgm:prSet/>
      <dgm:spPr/>
      <dgm:t>
        <a:bodyPr/>
        <a:lstStyle/>
        <a:p>
          <a:endParaRPr lang="en-GB"/>
        </a:p>
      </dgm:t>
    </dgm:pt>
    <dgm:pt modelId="{487A1A5C-D07D-4222-BD8E-D4BAD805C45D}" type="pres">
      <dgm:prSet presAssocID="{536C8120-1E45-464A-9506-76321F926A4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3053CF6-AA1B-49A4-8FDB-57DD1A44525C}" type="pres">
      <dgm:prSet presAssocID="{74B4BBBE-079F-4C64-B010-6857E59B2F7F}" presName="Accent5" presStyleCnt="0"/>
      <dgm:spPr/>
    </dgm:pt>
    <dgm:pt modelId="{82974D56-645C-4B3D-BF5F-387EFFD2C8A0}" type="pres">
      <dgm:prSet presAssocID="{74B4BBBE-079F-4C64-B010-6857E59B2F7F}" presName="Accent" presStyleLbl="node1" presStyleIdx="0" presStyleCnt="5"/>
      <dgm:spPr/>
    </dgm:pt>
    <dgm:pt modelId="{AE4A22D5-08C9-47A0-B613-4317C71F1457}" type="pres">
      <dgm:prSet presAssocID="{74B4BBBE-079F-4C64-B010-6857E59B2F7F}" presName="ParentBackground5" presStyleCnt="0"/>
      <dgm:spPr/>
    </dgm:pt>
    <dgm:pt modelId="{F7C3979F-B067-4E3E-86A6-755BD5FAACAB}" type="pres">
      <dgm:prSet presAssocID="{74B4BBBE-079F-4C64-B010-6857E59B2F7F}" presName="ParentBackground" presStyleLbl="fgAcc1" presStyleIdx="0" presStyleCnt="5"/>
      <dgm:spPr/>
    </dgm:pt>
    <dgm:pt modelId="{678040B0-3B1C-4304-967C-9F57330A346B}" type="pres">
      <dgm:prSet presAssocID="{74B4BBBE-079F-4C64-B010-6857E59B2F7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81A81CF-E886-4CB5-AF8E-9FB6FFD5EDA5}" type="pres">
      <dgm:prSet presAssocID="{7110DB05-3DF1-4398-93A8-11BA4DE3BE52}" presName="Accent4" presStyleCnt="0"/>
      <dgm:spPr/>
    </dgm:pt>
    <dgm:pt modelId="{3068BE19-D512-4A01-AF1C-049D5BE900E5}" type="pres">
      <dgm:prSet presAssocID="{7110DB05-3DF1-4398-93A8-11BA4DE3BE52}" presName="Accent" presStyleLbl="node1" presStyleIdx="1" presStyleCnt="5"/>
      <dgm:spPr/>
    </dgm:pt>
    <dgm:pt modelId="{ED44753C-3F77-42DD-81A1-7FE036507F89}" type="pres">
      <dgm:prSet presAssocID="{7110DB05-3DF1-4398-93A8-11BA4DE3BE52}" presName="ParentBackground4" presStyleCnt="0"/>
      <dgm:spPr/>
    </dgm:pt>
    <dgm:pt modelId="{C0959111-C95D-4061-B6A7-9609D430F84D}" type="pres">
      <dgm:prSet presAssocID="{7110DB05-3DF1-4398-93A8-11BA4DE3BE52}" presName="ParentBackground" presStyleLbl="fgAcc1" presStyleIdx="1" presStyleCnt="5"/>
      <dgm:spPr/>
    </dgm:pt>
    <dgm:pt modelId="{D6938A74-E27A-42BF-977C-222B3D27DB0B}" type="pres">
      <dgm:prSet presAssocID="{7110DB05-3DF1-4398-93A8-11BA4DE3BE5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DEEEFC-2756-400D-8FC3-9FE3FA4544F6}" type="pres">
      <dgm:prSet presAssocID="{1DA698C6-7154-46AD-AA27-6DA130F28051}" presName="Accent3" presStyleCnt="0"/>
      <dgm:spPr/>
    </dgm:pt>
    <dgm:pt modelId="{F876967A-8510-41B3-8E8F-40089EE317A1}" type="pres">
      <dgm:prSet presAssocID="{1DA698C6-7154-46AD-AA27-6DA130F28051}" presName="Accent" presStyleLbl="node1" presStyleIdx="2" presStyleCnt="5"/>
      <dgm:spPr/>
    </dgm:pt>
    <dgm:pt modelId="{1C68B083-9921-46A4-ADF1-DC37F1FD42A3}" type="pres">
      <dgm:prSet presAssocID="{1DA698C6-7154-46AD-AA27-6DA130F28051}" presName="ParentBackground3" presStyleCnt="0"/>
      <dgm:spPr/>
    </dgm:pt>
    <dgm:pt modelId="{8FF3A8C4-54A2-4BAA-B074-0152CBFE00D4}" type="pres">
      <dgm:prSet presAssocID="{1DA698C6-7154-46AD-AA27-6DA130F28051}" presName="ParentBackground" presStyleLbl="fgAcc1" presStyleIdx="2" presStyleCnt="5"/>
      <dgm:spPr/>
    </dgm:pt>
    <dgm:pt modelId="{584517B0-A5FD-4A47-B1BB-D0E9A7B25912}" type="pres">
      <dgm:prSet presAssocID="{1DA698C6-7154-46AD-AA27-6DA130F2805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1DBCEBF-16BB-4583-AD84-BB94D5F21E29}" type="pres">
      <dgm:prSet presAssocID="{86ED4B7D-2FB4-470A-A4B5-E25A57D86699}" presName="Accent2" presStyleCnt="0"/>
      <dgm:spPr/>
    </dgm:pt>
    <dgm:pt modelId="{CCED3AE5-E183-4E22-888E-8C55B56D5F10}" type="pres">
      <dgm:prSet presAssocID="{86ED4B7D-2FB4-470A-A4B5-E25A57D86699}" presName="Accent" presStyleLbl="node1" presStyleIdx="3" presStyleCnt="5"/>
      <dgm:spPr/>
    </dgm:pt>
    <dgm:pt modelId="{9035BE94-0B6B-4255-8020-2BBDDAFA4FF6}" type="pres">
      <dgm:prSet presAssocID="{86ED4B7D-2FB4-470A-A4B5-E25A57D86699}" presName="ParentBackground2" presStyleCnt="0"/>
      <dgm:spPr/>
    </dgm:pt>
    <dgm:pt modelId="{93B6F18B-D4C8-4790-B00B-8CE61A4AE657}" type="pres">
      <dgm:prSet presAssocID="{86ED4B7D-2FB4-470A-A4B5-E25A57D86699}" presName="ParentBackground" presStyleLbl="fgAcc1" presStyleIdx="3" presStyleCnt="5"/>
      <dgm:spPr/>
    </dgm:pt>
    <dgm:pt modelId="{A592F288-2C4B-4FCF-B9FA-59B550DF58DC}" type="pres">
      <dgm:prSet presAssocID="{86ED4B7D-2FB4-470A-A4B5-E25A57D8669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5D78020-E891-4493-8F41-4F5862553E6F}" type="pres">
      <dgm:prSet presAssocID="{CB24E97E-CD7E-4097-A67B-2B56A265CCB8}" presName="Accent1" presStyleCnt="0"/>
      <dgm:spPr/>
    </dgm:pt>
    <dgm:pt modelId="{CD3DEF9A-20E6-4526-AFE0-6CEB7C525E04}" type="pres">
      <dgm:prSet presAssocID="{CB24E97E-CD7E-4097-A67B-2B56A265CCB8}" presName="Accent" presStyleLbl="node1" presStyleIdx="4" presStyleCnt="5"/>
      <dgm:spPr/>
    </dgm:pt>
    <dgm:pt modelId="{1126E061-B087-4C29-A672-D41A80C292D9}" type="pres">
      <dgm:prSet presAssocID="{CB24E97E-CD7E-4097-A67B-2B56A265CCB8}" presName="ParentBackground1" presStyleCnt="0"/>
      <dgm:spPr/>
    </dgm:pt>
    <dgm:pt modelId="{DE7DA588-80B2-424E-86C8-1A7B3D5E267F}" type="pres">
      <dgm:prSet presAssocID="{CB24E97E-CD7E-4097-A67B-2B56A265CCB8}" presName="ParentBackground" presStyleLbl="fgAcc1" presStyleIdx="4" presStyleCnt="5"/>
      <dgm:spPr/>
    </dgm:pt>
    <dgm:pt modelId="{B16417C5-1E96-4B03-9850-FAF0FF6281B5}" type="pres">
      <dgm:prSet presAssocID="{CB24E97E-CD7E-4097-A67B-2B56A265CCB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D9111D-700F-40EA-B224-EA99E863EF7C}" type="presOf" srcId="{7110DB05-3DF1-4398-93A8-11BA4DE3BE52}" destId="{C0959111-C95D-4061-B6A7-9609D430F84D}" srcOrd="0" destOrd="0" presId="urn:microsoft.com/office/officeart/2011/layout/CircleProcess"/>
    <dgm:cxn modelId="{DDF43C43-A1C9-46B4-B4F9-C50FDD8213F4}" type="presOf" srcId="{1DA698C6-7154-46AD-AA27-6DA130F28051}" destId="{8FF3A8C4-54A2-4BAA-B074-0152CBFE00D4}" srcOrd="0" destOrd="0" presId="urn:microsoft.com/office/officeart/2011/layout/CircleProcess"/>
    <dgm:cxn modelId="{6A8AEF56-46DF-47D2-92B9-38E9EF627EEC}" type="presOf" srcId="{536C8120-1E45-464A-9506-76321F926A4D}" destId="{487A1A5C-D07D-4222-BD8E-D4BAD805C45D}" srcOrd="0" destOrd="0" presId="urn:microsoft.com/office/officeart/2011/layout/CircleProcess"/>
    <dgm:cxn modelId="{986BD367-6F66-47CC-967C-FA282B360C42}" type="presOf" srcId="{7110DB05-3DF1-4398-93A8-11BA4DE3BE52}" destId="{D6938A74-E27A-42BF-977C-222B3D27DB0B}" srcOrd="1" destOrd="0" presId="urn:microsoft.com/office/officeart/2011/layout/CircleProcess"/>
    <dgm:cxn modelId="{6672D66A-A06F-475B-AFE3-CA3BDDCD9FCF}" type="presOf" srcId="{86ED4B7D-2FB4-470A-A4B5-E25A57D86699}" destId="{A592F288-2C4B-4FCF-B9FA-59B550DF58DC}" srcOrd="1" destOrd="0" presId="urn:microsoft.com/office/officeart/2011/layout/CircleProcess"/>
    <dgm:cxn modelId="{94E19D70-408D-4A83-BD9B-0AE6DFC28D20}" srcId="{536C8120-1E45-464A-9506-76321F926A4D}" destId="{86ED4B7D-2FB4-470A-A4B5-E25A57D86699}" srcOrd="1" destOrd="0" parTransId="{E2568983-5EDC-4374-A9F9-039B769D2E23}" sibTransId="{9E1FCE7E-5D5C-4F90-81E0-D36DA674B6FE}"/>
    <dgm:cxn modelId="{1AB4317C-F55C-4F74-8DBF-940143CB61DC}" type="presOf" srcId="{CB24E97E-CD7E-4097-A67B-2B56A265CCB8}" destId="{DE7DA588-80B2-424E-86C8-1A7B3D5E267F}" srcOrd="0" destOrd="0" presId="urn:microsoft.com/office/officeart/2011/layout/CircleProcess"/>
    <dgm:cxn modelId="{53190087-9896-436E-83A5-A34B3D9B8B57}" type="presOf" srcId="{1DA698C6-7154-46AD-AA27-6DA130F28051}" destId="{584517B0-A5FD-4A47-B1BB-D0E9A7B25912}" srcOrd="1" destOrd="0" presId="urn:microsoft.com/office/officeart/2011/layout/CircleProcess"/>
    <dgm:cxn modelId="{84A33A8B-27A3-4204-9F5A-D0E75FF9CD8E}" type="presOf" srcId="{CB24E97E-CD7E-4097-A67B-2B56A265CCB8}" destId="{B16417C5-1E96-4B03-9850-FAF0FF6281B5}" srcOrd="1" destOrd="0" presId="urn:microsoft.com/office/officeart/2011/layout/CircleProcess"/>
    <dgm:cxn modelId="{6390C890-E6B9-47B2-BA24-22AD6DF03A57}" type="presOf" srcId="{74B4BBBE-079F-4C64-B010-6857E59B2F7F}" destId="{F7C3979F-B067-4E3E-86A6-755BD5FAACAB}" srcOrd="0" destOrd="0" presId="urn:microsoft.com/office/officeart/2011/layout/CircleProcess"/>
    <dgm:cxn modelId="{B38D42B5-739B-4C34-A65E-1EA124BA0F7A}" srcId="{536C8120-1E45-464A-9506-76321F926A4D}" destId="{CB24E97E-CD7E-4097-A67B-2B56A265CCB8}" srcOrd="0" destOrd="0" parTransId="{D2D1A8A5-B1EB-4F5C-8836-7A2B360ADEF8}" sibTransId="{7594C0E2-BC47-4BEE-8EDA-67BA8ADDA22C}"/>
    <dgm:cxn modelId="{508E05BA-F858-41BA-8D1F-5F0DFBADA2C6}" srcId="{536C8120-1E45-464A-9506-76321F926A4D}" destId="{74B4BBBE-079F-4C64-B010-6857E59B2F7F}" srcOrd="4" destOrd="0" parTransId="{B077FA47-3717-4661-AA92-2BA47FDF06AD}" sibTransId="{8ACF9775-F8C1-4ECC-86CC-3CC0FA83C89F}"/>
    <dgm:cxn modelId="{893751BA-D6EF-4665-801B-3A687F915AF0}" srcId="{536C8120-1E45-464A-9506-76321F926A4D}" destId="{7110DB05-3DF1-4398-93A8-11BA4DE3BE52}" srcOrd="3" destOrd="0" parTransId="{611A93E7-3DF9-4008-9B4F-DD5F77A75457}" sibTransId="{CDB3172E-88D1-4A33-9889-5D20761121C1}"/>
    <dgm:cxn modelId="{B054E6D5-24AA-44A4-AAFE-E76FAED571EA}" type="presOf" srcId="{86ED4B7D-2FB4-470A-A4B5-E25A57D86699}" destId="{93B6F18B-D4C8-4790-B00B-8CE61A4AE657}" srcOrd="0" destOrd="0" presId="urn:microsoft.com/office/officeart/2011/layout/CircleProcess"/>
    <dgm:cxn modelId="{3D12AFD7-FCEE-4B76-A73D-D91D053B7047}" type="presOf" srcId="{74B4BBBE-079F-4C64-B010-6857E59B2F7F}" destId="{678040B0-3B1C-4304-967C-9F57330A346B}" srcOrd="1" destOrd="0" presId="urn:microsoft.com/office/officeart/2011/layout/CircleProcess"/>
    <dgm:cxn modelId="{37E438E4-6143-4B82-B547-BDD9E5130FD3}" srcId="{536C8120-1E45-464A-9506-76321F926A4D}" destId="{1DA698C6-7154-46AD-AA27-6DA130F28051}" srcOrd="2" destOrd="0" parTransId="{8E91D089-AC4F-4CA5-BA56-57FCC1D44197}" sibTransId="{D9D63FE4-F72D-41ED-88AF-C13D43EE2C88}"/>
    <dgm:cxn modelId="{564240F3-910D-4CF7-8F8C-9C46D94FBC02}" type="presParOf" srcId="{487A1A5C-D07D-4222-BD8E-D4BAD805C45D}" destId="{83053CF6-AA1B-49A4-8FDB-57DD1A44525C}" srcOrd="0" destOrd="0" presId="urn:microsoft.com/office/officeart/2011/layout/CircleProcess"/>
    <dgm:cxn modelId="{9C39F103-C9CE-41E8-8548-7A199AB2FE19}" type="presParOf" srcId="{83053CF6-AA1B-49A4-8FDB-57DD1A44525C}" destId="{82974D56-645C-4B3D-BF5F-387EFFD2C8A0}" srcOrd="0" destOrd="0" presId="urn:microsoft.com/office/officeart/2011/layout/CircleProcess"/>
    <dgm:cxn modelId="{1B8F546A-C5CD-4243-A641-ABEB1B3E8BDA}" type="presParOf" srcId="{487A1A5C-D07D-4222-BD8E-D4BAD805C45D}" destId="{AE4A22D5-08C9-47A0-B613-4317C71F1457}" srcOrd="1" destOrd="0" presId="urn:microsoft.com/office/officeart/2011/layout/CircleProcess"/>
    <dgm:cxn modelId="{4CE9B8A9-DD34-4F7F-9F6B-3AD998B2DA5D}" type="presParOf" srcId="{AE4A22D5-08C9-47A0-B613-4317C71F1457}" destId="{F7C3979F-B067-4E3E-86A6-755BD5FAACAB}" srcOrd="0" destOrd="0" presId="urn:microsoft.com/office/officeart/2011/layout/CircleProcess"/>
    <dgm:cxn modelId="{75EBFCF2-D8D5-4917-9C25-2D7A6196DDF7}" type="presParOf" srcId="{487A1A5C-D07D-4222-BD8E-D4BAD805C45D}" destId="{678040B0-3B1C-4304-967C-9F57330A346B}" srcOrd="2" destOrd="0" presId="urn:microsoft.com/office/officeart/2011/layout/CircleProcess"/>
    <dgm:cxn modelId="{96979471-8186-409C-AEB8-7FE262296A33}" type="presParOf" srcId="{487A1A5C-D07D-4222-BD8E-D4BAD805C45D}" destId="{D81A81CF-E886-4CB5-AF8E-9FB6FFD5EDA5}" srcOrd="3" destOrd="0" presId="urn:microsoft.com/office/officeart/2011/layout/CircleProcess"/>
    <dgm:cxn modelId="{7C5FF8C3-9B7A-4A99-8E4A-DF5FF4AD7242}" type="presParOf" srcId="{D81A81CF-E886-4CB5-AF8E-9FB6FFD5EDA5}" destId="{3068BE19-D512-4A01-AF1C-049D5BE900E5}" srcOrd="0" destOrd="0" presId="urn:microsoft.com/office/officeart/2011/layout/CircleProcess"/>
    <dgm:cxn modelId="{DC75C7BA-CBF4-4D29-974F-39C871E224AA}" type="presParOf" srcId="{487A1A5C-D07D-4222-BD8E-D4BAD805C45D}" destId="{ED44753C-3F77-42DD-81A1-7FE036507F89}" srcOrd="4" destOrd="0" presId="urn:microsoft.com/office/officeart/2011/layout/CircleProcess"/>
    <dgm:cxn modelId="{D8FC9C02-422B-4DE3-8542-7B627E1A5045}" type="presParOf" srcId="{ED44753C-3F77-42DD-81A1-7FE036507F89}" destId="{C0959111-C95D-4061-B6A7-9609D430F84D}" srcOrd="0" destOrd="0" presId="urn:microsoft.com/office/officeart/2011/layout/CircleProcess"/>
    <dgm:cxn modelId="{0FADAD01-91A3-43A5-A25E-3DB3B1332CD5}" type="presParOf" srcId="{487A1A5C-D07D-4222-BD8E-D4BAD805C45D}" destId="{D6938A74-E27A-42BF-977C-222B3D27DB0B}" srcOrd="5" destOrd="0" presId="urn:microsoft.com/office/officeart/2011/layout/CircleProcess"/>
    <dgm:cxn modelId="{1F63B855-846C-421A-8F99-2464F93EE8FB}" type="presParOf" srcId="{487A1A5C-D07D-4222-BD8E-D4BAD805C45D}" destId="{24DEEEFC-2756-400D-8FC3-9FE3FA4544F6}" srcOrd="6" destOrd="0" presId="urn:microsoft.com/office/officeart/2011/layout/CircleProcess"/>
    <dgm:cxn modelId="{724280C8-88C7-4499-90C9-A8AC2D37C3D4}" type="presParOf" srcId="{24DEEEFC-2756-400D-8FC3-9FE3FA4544F6}" destId="{F876967A-8510-41B3-8E8F-40089EE317A1}" srcOrd="0" destOrd="0" presId="urn:microsoft.com/office/officeart/2011/layout/CircleProcess"/>
    <dgm:cxn modelId="{EABCBF78-F656-413B-A28C-89B61106F660}" type="presParOf" srcId="{487A1A5C-D07D-4222-BD8E-D4BAD805C45D}" destId="{1C68B083-9921-46A4-ADF1-DC37F1FD42A3}" srcOrd="7" destOrd="0" presId="urn:microsoft.com/office/officeart/2011/layout/CircleProcess"/>
    <dgm:cxn modelId="{8CA8DA5A-83FF-4BF1-9DFA-8833774F9E44}" type="presParOf" srcId="{1C68B083-9921-46A4-ADF1-DC37F1FD42A3}" destId="{8FF3A8C4-54A2-4BAA-B074-0152CBFE00D4}" srcOrd="0" destOrd="0" presId="urn:microsoft.com/office/officeart/2011/layout/CircleProcess"/>
    <dgm:cxn modelId="{8CABEB65-EB88-4906-BA4A-CEFF9D507208}" type="presParOf" srcId="{487A1A5C-D07D-4222-BD8E-D4BAD805C45D}" destId="{584517B0-A5FD-4A47-B1BB-D0E9A7B25912}" srcOrd="8" destOrd="0" presId="urn:microsoft.com/office/officeart/2011/layout/CircleProcess"/>
    <dgm:cxn modelId="{6687A4E7-B5A9-4107-9571-1E2AF3450879}" type="presParOf" srcId="{487A1A5C-D07D-4222-BD8E-D4BAD805C45D}" destId="{11DBCEBF-16BB-4583-AD84-BB94D5F21E29}" srcOrd="9" destOrd="0" presId="urn:microsoft.com/office/officeart/2011/layout/CircleProcess"/>
    <dgm:cxn modelId="{A15B1ED7-BB79-4EF2-B008-DCB53239346F}" type="presParOf" srcId="{11DBCEBF-16BB-4583-AD84-BB94D5F21E29}" destId="{CCED3AE5-E183-4E22-888E-8C55B56D5F10}" srcOrd="0" destOrd="0" presId="urn:microsoft.com/office/officeart/2011/layout/CircleProcess"/>
    <dgm:cxn modelId="{EEE0938C-9339-48E8-9714-50BD1177B9FD}" type="presParOf" srcId="{487A1A5C-D07D-4222-BD8E-D4BAD805C45D}" destId="{9035BE94-0B6B-4255-8020-2BBDDAFA4FF6}" srcOrd="10" destOrd="0" presId="urn:microsoft.com/office/officeart/2011/layout/CircleProcess"/>
    <dgm:cxn modelId="{7BB71C4F-3966-4B58-B524-452F6AD1429E}" type="presParOf" srcId="{9035BE94-0B6B-4255-8020-2BBDDAFA4FF6}" destId="{93B6F18B-D4C8-4790-B00B-8CE61A4AE657}" srcOrd="0" destOrd="0" presId="urn:microsoft.com/office/officeart/2011/layout/CircleProcess"/>
    <dgm:cxn modelId="{89EEC962-C136-4970-9D4F-9F63DECD8B3B}" type="presParOf" srcId="{487A1A5C-D07D-4222-BD8E-D4BAD805C45D}" destId="{A592F288-2C4B-4FCF-B9FA-59B550DF58DC}" srcOrd="11" destOrd="0" presId="urn:microsoft.com/office/officeart/2011/layout/CircleProcess"/>
    <dgm:cxn modelId="{10EA8400-75D7-4945-8030-232E2C8D4865}" type="presParOf" srcId="{487A1A5C-D07D-4222-BD8E-D4BAD805C45D}" destId="{C5D78020-E891-4493-8F41-4F5862553E6F}" srcOrd="12" destOrd="0" presId="urn:microsoft.com/office/officeart/2011/layout/CircleProcess"/>
    <dgm:cxn modelId="{C55AA815-F6B0-4DF0-B6FA-98E7D2209851}" type="presParOf" srcId="{C5D78020-E891-4493-8F41-4F5862553E6F}" destId="{CD3DEF9A-20E6-4526-AFE0-6CEB7C525E04}" srcOrd="0" destOrd="0" presId="urn:microsoft.com/office/officeart/2011/layout/CircleProcess"/>
    <dgm:cxn modelId="{0E7F79F4-E76C-4342-B8C2-18429BB9F4A7}" type="presParOf" srcId="{487A1A5C-D07D-4222-BD8E-D4BAD805C45D}" destId="{1126E061-B087-4C29-A672-D41A80C292D9}" srcOrd="13" destOrd="0" presId="urn:microsoft.com/office/officeart/2011/layout/CircleProcess"/>
    <dgm:cxn modelId="{1799D547-4B4A-4A49-BD6C-7B7B9F0033E6}" type="presParOf" srcId="{1126E061-B087-4C29-A672-D41A80C292D9}" destId="{DE7DA588-80B2-424E-86C8-1A7B3D5E267F}" srcOrd="0" destOrd="0" presId="urn:microsoft.com/office/officeart/2011/layout/CircleProcess"/>
    <dgm:cxn modelId="{DCFF6638-0CB7-430B-AE55-EB03B24E61A0}" type="presParOf" srcId="{487A1A5C-D07D-4222-BD8E-D4BAD805C45D}" destId="{B16417C5-1E96-4B03-9850-FAF0FF6281B5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C8120-1E45-464A-9506-76321F926A4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10DB05-3DF1-4398-93A8-11BA4DE3BE52}">
      <dgm:prSet phldrT="[Text]"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Βλάβη των 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CFU</a:t>
          </a:r>
        </a:p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πχ κληρονομικά, ακτινοβολία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A93E7-3DF9-4008-9B4F-DD5F77A75457}" type="parTrans" cxnId="{893751BA-D6EF-4665-801B-3A687F915AF0}">
      <dgm:prSet/>
      <dgm:spPr/>
      <dgm:t>
        <a:bodyPr/>
        <a:lstStyle/>
        <a:p>
          <a:endParaRPr lang="en-GB"/>
        </a:p>
      </dgm:t>
    </dgm:pt>
    <dgm:pt modelId="{CDB3172E-88D1-4A33-9889-5D20761121C1}" type="sibTrans" cxnId="{893751BA-D6EF-4665-801B-3A687F915AF0}">
      <dgm:prSet/>
      <dgm:spPr/>
      <dgm:t>
        <a:bodyPr/>
        <a:lstStyle/>
        <a:p>
          <a:endParaRPr lang="en-GB"/>
        </a:p>
      </dgm:t>
    </dgm:pt>
    <dgm:pt modelId="{74B4BBBE-079F-4C64-B010-6857E59B2F7F}">
      <dgm:prSet phldrT="[Text]" custT="1"/>
      <dgm:spPr/>
      <dgm:t>
        <a:bodyPr/>
        <a:lstStyle/>
        <a:p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Αυτοαντισώματα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ανοσοσυμπλέγματα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, ανεπάρκεια βιταμινών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7FA47-3717-4661-AA92-2BA47FDF06AD}" type="parTrans" cxnId="{508E05BA-F858-41BA-8D1F-5F0DFBADA2C6}">
      <dgm:prSet/>
      <dgm:spPr/>
      <dgm:t>
        <a:bodyPr/>
        <a:lstStyle/>
        <a:p>
          <a:endParaRPr lang="en-GB"/>
        </a:p>
      </dgm:t>
    </dgm:pt>
    <dgm:pt modelId="{8ACF9775-F8C1-4ECC-86CC-3CC0FA83C89F}" type="sibTrans" cxnId="{508E05BA-F858-41BA-8D1F-5F0DFBADA2C6}">
      <dgm:prSet/>
      <dgm:spPr/>
      <dgm:t>
        <a:bodyPr/>
        <a:lstStyle/>
        <a:p>
          <a:endParaRPr lang="en-GB"/>
        </a:p>
      </dgm:t>
    </dgm:pt>
    <dgm:pt modelId="{86ED4B7D-2FB4-470A-A4B5-E25A57D86699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Μείωση της συνολικής μυελικής παραγωγής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68983-5EDC-4374-A9F9-039B769D2E23}" type="parTrans" cxnId="{94E19D70-408D-4A83-BD9B-0AE6DFC28D20}">
      <dgm:prSet/>
      <dgm:spPr/>
      <dgm:t>
        <a:bodyPr/>
        <a:lstStyle/>
        <a:p>
          <a:endParaRPr lang="en-GB"/>
        </a:p>
      </dgm:t>
    </dgm:pt>
    <dgm:pt modelId="{9E1FCE7E-5D5C-4F90-81E0-D36DA674B6FE}" type="sibTrans" cxnId="{94E19D70-408D-4A83-BD9B-0AE6DFC28D20}">
      <dgm:prSet/>
      <dgm:spPr/>
      <dgm:t>
        <a:bodyPr/>
        <a:lstStyle/>
        <a:p>
          <a:endParaRPr lang="en-GB"/>
        </a:p>
      </dgm:t>
    </dgm:pt>
    <dgm:pt modelId="{1DA698C6-7154-46AD-AA27-6DA130F28051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Μείωση της αποδοτικής παραγωγής πολυμορφοπύρηνων (διαταραχές ωρίμανσης,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ενδομυελική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καταστροφή)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1D089-AC4F-4CA5-BA56-57FCC1D44197}" type="parTrans" cxnId="{37E438E4-6143-4B82-B547-BDD9E5130FD3}">
      <dgm:prSet/>
      <dgm:spPr/>
      <dgm:t>
        <a:bodyPr/>
        <a:lstStyle/>
        <a:p>
          <a:endParaRPr lang="en-GB"/>
        </a:p>
      </dgm:t>
    </dgm:pt>
    <dgm:pt modelId="{D9D63FE4-F72D-41ED-88AF-C13D43EE2C88}" type="sibTrans" cxnId="{37E438E4-6143-4B82-B547-BDD9E5130FD3}">
      <dgm:prSet/>
      <dgm:spPr/>
      <dgm:t>
        <a:bodyPr/>
        <a:lstStyle/>
        <a:p>
          <a:endParaRPr lang="en-GB"/>
        </a:p>
      </dgm:t>
    </dgm:pt>
    <dgm:pt modelId="{487A1A5C-D07D-4222-BD8E-D4BAD805C45D}" type="pres">
      <dgm:prSet presAssocID="{536C8120-1E45-464A-9506-76321F926A4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713C3D7-85BF-4E2E-96A3-A44165A75E4A}" type="pres">
      <dgm:prSet presAssocID="{74B4BBBE-079F-4C64-B010-6857E59B2F7F}" presName="Accent4" presStyleCnt="0"/>
      <dgm:spPr/>
    </dgm:pt>
    <dgm:pt modelId="{82974D56-645C-4B3D-BF5F-387EFFD2C8A0}" type="pres">
      <dgm:prSet presAssocID="{74B4BBBE-079F-4C64-B010-6857E59B2F7F}" presName="Accent" presStyleLbl="node1" presStyleIdx="0" presStyleCnt="4"/>
      <dgm:spPr/>
    </dgm:pt>
    <dgm:pt modelId="{8D393A6E-5B80-490B-931E-F009549ED3FA}" type="pres">
      <dgm:prSet presAssocID="{74B4BBBE-079F-4C64-B010-6857E59B2F7F}" presName="ParentBackground4" presStyleCnt="0"/>
      <dgm:spPr/>
    </dgm:pt>
    <dgm:pt modelId="{F7C3979F-B067-4E3E-86A6-755BD5FAACAB}" type="pres">
      <dgm:prSet presAssocID="{74B4BBBE-079F-4C64-B010-6857E59B2F7F}" presName="ParentBackground" presStyleLbl="fgAcc1" presStyleIdx="0" presStyleCnt="4"/>
      <dgm:spPr/>
    </dgm:pt>
    <dgm:pt modelId="{6436283F-13DF-448B-8682-0E9CFED45283}" type="pres">
      <dgm:prSet presAssocID="{74B4BBBE-079F-4C64-B010-6857E59B2F7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D354508-48E5-4EA5-A09A-F15593CCCA51}" type="pres">
      <dgm:prSet presAssocID="{7110DB05-3DF1-4398-93A8-11BA4DE3BE52}" presName="Accent3" presStyleCnt="0"/>
      <dgm:spPr/>
    </dgm:pt>
    <dgm:pt modelId="{3068BE19-D512-4A01-AF1C-049D5BE900E5}" type="pres">
      <dgm:prSet presAssocID="{7110DB05-3DF1-4398-93A8-11BA4DE3BE52}" presName="Accent" presStyleLbl="node1" presStyleIdx="1" presStyleCnt="4"/>
      <dgm:spPr/>
    </dgm:pt>
    <dgm:pt modelId="{12AFB4F7-588E-45F2-A57F-D07FD97CF89A}" type="pres">
      <dgm:prSet presAssocID="{7110DB05-3DF1-4398-93A8-11BA4DE3BE52}" presName="ParentBackground3" presStyleCnt="0"/>
      <dgm:spPr/>
    </dgm:pt>
    <dgm:pt modelId="{C0959111-C95D-4061-B6A7-9609D430F84D}" type="pres">
      <dgm:prSet presAssocID="{7110DB05-3DF1-4398-93A8-11BA4DE3BE52}" presName="ParentBackground" presStyleLbl="fgAcc1" presStyleIdx="1" presStyleCnt="4"/>
      <dgm:spPr/>
    </dgm:pt>
    <dgm:pt modelId="{19EC932B-BA89-4F63-8831-6DF36559D8D3}" type="pres">
      <dgm:prSet presAssocID="{7110DB05-3DF1-4398-93A8-11BA4DE3BE5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19E6311-50D9-4CAD-9B77-991E9618CBEE}" type="pres">
      <dgm:prSet presAssocID="{1DA698C6-7154-46AD-AA27-6DA130F28051}" presName="Accent2" presStyleCnt="0"/>
      <dgm:spPr/>
    </dgm:pt>
    <dgm:pt modelId="{F876967A-8510-41B3-8E8F-40089EE317A1}" type="pres">
      <dgm:prSet presAssocID="{1DA698C6-7154-46AD-AA27-6DA130F28051}" presName="Accent" presStyleLbl="node1" presStyleIdx="2" presStyleCnt="4"/>
      <dgm:spPr/>
    </dgm:pt>
    <dgm:pt modelId="{C663BF06-A939-42CC-B94B-B65A0EBAD903}" type="pres">
      <dgm:prSet presAssocID="{1DA698C6-7154-46AD-AA27-6DA130F28051}" presName="ParentBackground2" presStyleCnt="0"/>
      <dgm:spPr/>
    </dgm:pt>
    <dgm:pt modelId="{8FF3A8C4-54A2-4BAA-B074-0152CBFE00D4}" type="pres">
      <dgm:prSet presAssocID="{1DA698C6-7154-46AD-AA27-6DA130F28051}" presName="ParentBackground" presStyleLbl="fgAcc1" presStyleIdx="2" presStyleCnt="4"/>
      <dgm:spPr/>
    </dgm:pt>
    <dgm:pt modelId="{4CEDED50-CAF5-4EA3-8EF3-2A842232052E}" type="pres">
      <dgm:prSet presAssocID="{1DA698C6-7154-46AD-AA27-6DA130F2805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962F08-D257-40EC-9C5F-31140F5817AF}" type="pres">
      <dgm:prSet presAssocID="{86ED4B7D-2FB4-470A-A4B5-E25A57D86699}" presName="Accent1" presStyleCnt="0"/>
      <dgm:spPr/>
    </dgm:pt>
    <dgm:pt modelId="{CCED3AE5-E183-4E22-888E-8C55B56D5F10}" type="pres">
      <dgm:prSet presAssocID="{86ED4B7D-2FB4-470A-A4B5-E25A57D86699}" presName="Accent" presStyleLbl="node1" presStyleIdx="3" presStyleCnt="4"/>
      <dgm:spPr/>
    </dgm:pt>
    <dgm:pt modelId="{09F71CAD-1B42-4364-9CEE-2A025BE0FDC8}" type="pres">
      <dgm:prSet presAssocID="{86ED4B7D-2FB4-470A-A4B5-E25A57D86699}" presName="ParentBackground1" presStyleCnt="0"/>
      <dgm:spPr/>
    </dgm:pt>
    <dgm:pt modelId="{93B6F18B-D4C8-4790-B00B-8CE61A4AE657}" type="pres">
      <dgm:prSet presAssocID="{86ED4B7D-2FB4-470A-A4B5-E25A57D86699}" presName="ParentBackground" presStyleLbl="fgAcc1" presStyleIdx="3" presStyleCnt="4"/>
      <dgm:spPr/>
    </dgm:pt>
    <dgm:pt modelId="{09B313B5-7BDB-48EB-A803-9955F477E105}" type="pres">
      <dgm:prSet presAssocID="{86ED4B7D-2FB4-470A-A4B5-E25A57D8669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DFE8C47-1230-49A0-B061-51FACE3FBFD9}" type="presOf" srcId="{7110DB05-3DF1-4398-93A8-11BA4DE3BE52}" destId="{19EC932B-BA89-4F63-8831-6DF36559D8D3}" srcOrd="1" destOrd="0" presId="urn:microsoft.com/office/officeart/2011/layout/CircleProcess"/>
    <dgm:cxn modelId="{6A8AEF56-46DF-47D2-92B9-38E9EF627EEC}" type="presOf" srcId="{536C8120-1E45-464A-9506-76321F926A4D}" destId="{487A1A5C-D07D-4222-BD8E-D4BAD805C45D}" srcOrd="0" destOrd="0" presId="urn:microsoft.com/office/officeart/2011/layout/CircleProcess"/>
    <dgm:cxn modelId="{94E19D70-408D-4A83-BD9B-0AE6DFC28D20}" srcId="{536C8120-1E45-464A-9506-76321F926A4D}" destId="{86ED4B7D-2FB4-470A-A4B5-E25A57D86699}" srcOrd="0" destOrd="0" parTransId="{E2568983-5EDC-4374-A9F9-039B769D2E23}" sibTransId="{9E1FCE7E-5D5C-4F90-81E0-D36DA674B6FE}"/>
    <dgm:cxn modelId="{04590D7A-33CD-4DCF-B976-531063022A2E}" type="presOf" srcId="{86ED4B7D-2FB4-470A-A4B5-E25A57D86699}" destId="{09B313B5-7BDB-48EB-A803-9955F477E105}" srcOrd="1" destOrd="0" presId="urn:microsoft.com/office/officeart/2011/layout/CircleProcess"/>
    <dgm:cxn modelId="{F44C8E7C-DFDF-4C95-B3EE-F4008BC4E801}" type="presOf" srcId="{7110DB05-3DF1-4398-93A8-11BA4DE3BE52}" destId="{C0959111-C95D-4061-B6A7-9609D430F84D}" srcOrd="0" destOrd="0" presId="urn:microsoft.com/office/officeart/2011/layout/CircleProcess"/>
    <dgm:cxn modelId="{B52C788B-E2BC-4FB5-B110-D7A1B2B65632}" type="presOf" srcId="{74B4BBBE-079F-4C64-B010-6857E59B2F7F}" destId="{6436283F-13DF-448B-8682-0E9CFED45283}" srcOrd="1" destOrd="0" presId="urn:microsoft.com/office/officeart/2011/layout/CircleProcess"/>
    <dgm:cxn modelId="{2BF993A1-25BF-4653-B5A3-34939C9DDD81}" type="presOf" srcId="{74B4BBBE-079F-4C64-B010-6857E59B2F7F}" destId="{F7C3979F-B067-4E3E-86A6-755BD5FAACAB}" srcOrd="0" destOrd="0" presId="urn:microsoft.com/office/officeart/2011/layout/CircleProcess"/>
    <dgm:cxn modelId="{D239C9AA-2F4D-403A-A1A4-AF55089EC705}" type="presOf" srcId="{86ED4B7D-2FB4-470A-A4B5-E25A57D86699}" destId="{93B6F18B-D4C8-4790-B00B-8CE61A4AE657}" srcOrd="0" destOrd="0" presId="urn:microsoft.com/office/officeart/2011/layout/CircleProcess"/>
    <dgm:cxn modelId="{BF1F4CB6-7D9E-48CB-88F1-3DC5EACBBF20}" type="presOf" srcId="{1DA698C6-7154-46AD-AA27-6DA130F28051}" destId="{4CEDED50-CAF5-4EA3-8EF3-2A842232052E}" srcOrd="1" destOrd="0" presId="urn:microsoft.com/office/officeart/2011/layout/CircleProcess"/>
    <dgm:cxn modelId="{780790B8-6B91-4AEE-A4D1-490B5EDECE61}" type="presOf" srcId="{1DA698C6-7154-46AD-AA27-6DA130F28051}" destId="{8FF3A8C4-54A2-4BAA-B074-0152CBFE00D4}" srcOrd="0" destOrd="0" presId="urn:microsoft.com/office/officeart/2011/layout/CircleProcess"/>
    <dgm:cxn modelId="{508E05BA-F858-41BA-8D1F-5F0DFBADA2C6}" srcId="{536C8120-1E45-464A-9506-76321F926A4D}" destId="{74B4BBBE-079F-4C64-B010-6857E59B2F7F}" srcOrd="3" destOrd="0" parTransId="{B077FA47-3717-4661-AA92-2BA47FDF06AD}" sibTransId="{8ACF9775-F8C1-4ECC-86CC-3CC0FA83C89F}"/>
    <dgm:cxn modelId="{893751BA-D6EF-4665-801B-3A687F915AF0}" srcId="{536C8120-1E45-464A-9506-76321F926A4D}" destId="{7110DB05-3DF1-4398-93A8-11BA4DE3BE52}" srcOrd="2" destOrd="0" parTransId="{611A93E7-3DF9-4008-9B4F-DD5F77A75457}" sibTransId="{CDB3172E-88D1-4A33-9889-5D20761121C1}"/>
    <dgm:cxn modelId="{37E438E4-6143-4B82-B547-BDD9E5130FD3}" srcId="{536C8120-1E45-464A-9506-76321F926A4D}" destId="{1DA698C6-7154-46AD-AA27-6DA130F28051}" srcOrd="1" destOrd="0" parTransId="{8E91D089-AC4F-4CA5-BA56-57FCC1D44197}" sibTransId="{D9D63FE4-F72D-41ED-88AF-C13D43EE2C88}"/>
    <dgm:cxn modelId="{25E7DD35-0E28-454A-AEAA-54D27DDE0266}" type="presParOf" srcId="{487A1A5C-D07D-4222-BD8E-D4BAD805C45D}" destId="{2713C3D7-85BF-4E2E-96A3-A44165A75E4A}" srcOrd="0" destOrd="0" presId="urn:microsoft.com/office/officeart/2011/layout/CircleProcess"/>
    <dgm:cxn modelId="{3D2973EA-0304-4853-9F25-531FFDB4D004}" type="presParOf" srcId="{2713C3D7-85BF-4E2E-96A3-A44165A75E4A}" destId="{82974D56-645C-4B3D-BF5F-387EFFD2C8A0}" srcOrd="0" destOrd="0" presId="urn:microsoft.com/office/officeart/2011/layout/CircleProcess"/>
    <dgm:cxn modelId="{A34A85FA-5894-4286-9614-228B6D8F7A79}" type="presParOf" srcId="{487A1A5C-D07D-4222-BD8E-D4BAD805C45D}" destId="{8D393A6E-5B80-490B-931E-F009549ED3FA}" srcOrd="1" destOrd="0" presId="urn:microsoft.com/office/officeart/2011/layout/CircleProcess"/>
    <dgm:cxn modelId="{CF0D3FEE-0A60-4A37-949F-CDF839B422D7}" type="presParOf" srcId="{8D393A6E-5B80-490B-931E-F009549ED3FA}" destId="{F7C3979F-B067-4E3E-86A6-755BD5FAACAB}" srcOrd="0" destOrd="0" presId="urn:microsoft.com/office/officeart/2011/layout/CircleProcess"/>
    <dgm:cxn modelId="{92475599-43E5-42EC-9366-22F9638335E8}" type="presParOf" srcId="{487A1A5C-D07D-4222-BD8E-D4BAD805C45D}" destId="{6436283F-13DF-448B-8682-0E9CFED45283}" srcOrd="2" destOrd="0" presId="urn:microsoft.com/office/officeart/2011/layout/CircleProcess"/>
    <dgm:cxn modelId="{B60CAFFB-32AB-4A29-AEFD-70BC62720688}" type="presParOf" srcId="{487A1A5C-D07D-4222-BD8E-D4BAD805C45D}" destId="{CD354508-48E5-4EA5-A09A-F15593CCCA51}" srcOrd="3" destOrd="0" presId="urn:microsoft.com/office/officeart/2011/layout/CircleProcess"/>
    <dgm:cxn modelId="{4624A323-AAFE-42F9-B1A1-4B289E177431}" type="presParOf" srcId="{CD354508-48E5-4EA5-A09A-F15593CCCA51}" destId="{3068BE19-D512-4A01-AF1C-049D5BE900E5}" srcOrd="0" destOrd="0" presId="urn:microsoft.com/office/officeart/2011/layout/CircleProcess"/>
    <dgm:cxn modelId="{7BE59599-075E-49B6-BC7D-070B3BAC706A}" type="presParOf" srcId="{487A1A5C-D07D-4222-BD8E-D4BAD805C45D}" destId="{12AFB4F7-588E-45F2-A57F-D07FD97CF89A}" srcOrd="4" destOrd="0" presId="urn:microsoft.com/office/officeart/2011/layout/CircleProcess"/>
    <dgm:cxn modelId="{2B54AC9E-761B-4CB4-B0EE-9EBA20115D02}" type="presParOf" srcId="{12AFB4F7-588E-45F2-A57F-D07FD97CF89A}" destId="{C0959111-C95D-4061-B6A7-9609D430F84D}" srcOrd="0" destOrd="0" presId="urn:microsoft.com/office/officeart/2011/layout/CircleProcess"/>
    <dgm:cxn modelId="{1625A504-3D5F-4182-8B9B-F1070FAF6FB6}" type="presParOf" srcId="{487A1A5C-D07D-4222-BD8E-D4BAD805C45D}" destId="{19EC932B-BA89-4F63-8831-6DF36559D8D3}" srcOrd="5" destOrd="0" presId="urn:microsoft.com/office/officeart/2011/layout/CircleProcess"/>
    <dgm:cxn modelId="{9F6326D1-37D7-4869-9C7B-C6C4440A192C}" type="presParOf" srcId="{487A1A5C-D07D-4222-BD8E-D4BAD805C45D}" destId="{819E6311-50D9-4CAD-9B77-991E9618CBEE}" srcOrd="6" destOrd="0" presId="urn:microsoft.com/office/officeart/2011/layout/CircleProcess"/>
    <dgm:cxn modelId="{9FF3C9B6-70A8-4028-B803-20D9531A4A7F}" type="presParOf" srcId="{819E6311-50D9-4CAD-9B77-991E9618CBEE}" destId="{F876967A-8510-41B3-8E8F-40089EE317A1}" srcOrd="0" destOrd="0" presId="urn:microsoft.com/office/officeart/2011/layout/CircleProcess"/>
    <dgm:cxn modelId="{CB75C4C6-9CD8-4AD9-909E-E17CFFE39A8A}" type="presParOf" srcId="{487A1A5C-D07D-4222-BD8E-D4BAD805C45D}" destId="{C663BF06-A939-42CC-B94B-B65A0EBAD903}" srcOrd="7" destOrd="0" presId="urn:microsoft.com/office/officeart/2011/layout/CircleProcess"/>
    <dgm:cxn modelId="{6A2B5DB5-52C7-4718-8698-421156457823}" type="presParOf" srcId="{C663BF06-A939-42CC-B94B-B65A0EBAD903}" destId="{8FF3A8C4-54A2-4BAA-B074-0152CBFE00D4}" srcOrd="0" destOrd="0" presId="urn:microsoft.com/office/officeart/2011/layout/CircleProcess"/>
    <dgm:cxn modelId="{7A3FADA8-2A30-4C4D-B8E3-2508BE913A6A}" type="presParOf" srcId="{487A1A5C-D07D-4222-BD8E-D4BAD805C45D}" destId="{4CEDED50-CAF5-4EA3-8EF3-2A842232052E}" srcOrd="8" destOrd="0" presId="urn:microsoft.com/office/officeart/2011/layout/CircleProcess"/>
    <dgm:cxn modelId="{5C7376B6-1658-4273-B018-A58BFDCAA86A}" type="presParOf" srcId="{487A1A5C-D07D-4222-BD8E-D4BAD805C45D}" destId="{0B962F08-D257-40EC-9C5F-31140F5817AF}" srcOrd="9" destOrd="0" presId="urn:microsoft.com/office/officeart/2011/layout/CircleProcess"/>
    <dgm:cxn modelId="{D5BCA8B3-DB82-434F-BB43-EBBAB51BC1A7}" type="presParOf" srcId="{0B962F08-D257-40EC-9C5F-31140F5817AF}" destId="{CCED3AE5-E183-4E22-888E-8C55B56D5F10}" srcOrd="0" destOrd="0" presId="urn:microsoft.com/office/officeart/2011/layout/CircleProcess"/>
    <dgm:cxn modelId="{B03D9357-B883-4C3F-B244-6A1672BDA4AD}" type="presParOf" srcId="{487A1A5C-D07D-4222-BD8E-D4BAD805C45D}" destId="{09F71CAD-1B42-4364-9CEE-2A025BE0FDC8}" srcOrd="10" destOrd="0" presId="urn:microsoft.com/office/officeart/2011/layout/CircleProcess"/>
    <dgm:cxn modelId="{6762A8D0-0924-4172-9F59-2AF85A24C3FE}" type="presParOf" srcId="{09F71CAD-1B42-4364-9CEE-2A025BE0FDC8}" destId="{93B6F18B-D4C8-4790-B00B-8CE61A4AE657}" srcOrd="0" destOrd="0" presId="urn:microsoft.com/office/officeart/2011/layout/CircleProcess"/>
    <dgm:cxn modelId="{EA234EFD-2437-482E-AD00-5350A6EA7A9B}" type="presParOf" srcId="{487A1A5C-D07D-4222-BD8E-D4BAD805C45D}" destId="{09B313B5-7BDB-48EB-A803-9955F477E10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74D56-645C-4B3D-BF5F-387EFFD2C8A0}">
      <dsp:nvSpPr>
        <dsp:cNvPr id="0" name=""/>
        <dsp:cNvSpPr/>
      </dsp:nvSpPr>
      <dsp:spPr>
        <a:xfrm>
          <a:off x="8877210" y="1574088"/>
          <a:ext cx="2024148" cy="2024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3979F-B067-4E3E-86A6-755BD5FAACAB}">
      <dsp:nvSpPr>
        <dsp:cNvPr id="0" name=""/>
        <dsp:cNvSpPr/>
      </dsp:nvSpPr>
      <dsp:spPr>
        <a:xfrm>
          <a:off x="8943999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Αυξημένη παραγωγή και επιβίωση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4389" y="1911561"/>
        <a:ext cx="1349791" cy="1349534"/>
      </dsp:txXfrm>
    </dsp:sp>
    <dsp:sp modelId="{3068BE19-D512-4A01-AF1C-049D5BE900E5}">
      <dsp:nvSpPr>
        <dsp:cNvPr id="0" name=""/>
        <dsp:cNvSpPr/>
      </dsp:nvSpPr>
      <dsp:spPr>
        <a:xfrm rot="2700000">
          <a:off x="6784235" y="1574193"/>
          <a:ext cx="2023914" cy="202391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59111-C95D-4061-B6A7-9609D430F84D}">
      <dsp:nvSpPr>
        <dsp:cNvPr id="0" name=""/>
        <dsp:cNvSpPr/>
      </dsp:nvSpPr>
      <dsp:spPr>
        <a:xfrm>
          <a:off x="6853062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Αύξηση της μυελικής παραγωγής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22374" y="1911561"/>
        <a:ext cx="1349791" cy="1349534"/>
      </dsp:txXfrm>
    </dsp:sp>
    <dsp:sp modelId="{F876967A-8510-41B3-8E8F-40089EE317A1}">
      <dsp:nvSpPr>
        <dsp:cNvPr id="0" name=""/>
        <dsp:cNvSpPr/>
      </dsp:nvSpPr>
      <dsp:spPr>
        <a:xfrm rot="2700000">
          <a:off x="4693298" y="1574193"/>
          <a:ext cx="2023914" cy="202391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3A8C4-54A2-4BAA-B074-0152CBFE00D4}">
      <dsp:nvSpPr>
        <dsp:cNvPr id="0" name=""/>
        <dsp:cNvSpPr/>
      </dsp:nvSpPr>
      <dsp:spPr>
        <a:xfrm>
          <a:off x="4761047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Αναστολή εξόδου πολυμορφοπύρηνων προς τους ιστούς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0359" y="1911561"/>
        <a:ext cx="1349791" cy="1349534"/>
      </dsp:txXfrm>
    </dsp:sp>
    <dsp:sp modelId="{CCED3AE5-E183-4E22-888E-8C55B56D5F10}">
      <dsp:nvSpPr>
        <dsp:cNvPr id="0" name=""/>
        <dsp:cNvSpPr/>
      </dsp:nvSpPr>
      <dsp:spPr>
        <a:xfrm rot="2700000">
          <a:off x="2601283" y="1574193"/>
          <a:ext cx="2023914" cy="202391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6F18B-D4C8-4790-B00B-8CE61A4AE657}">
      <dsp:nvSpPr>
        <dsp:cNvPr id="0" name=""/>
        <dsp:cNvSpPr/>
      </dsp:nvSpPr>
      <dsp:spPr>
        <a:xfrm>
          <a:off x="2669032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Ανακατανομή της περιθωριακής και της κυκλοφορούσας  δεξαμενής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9422" y="1911561"/>
        <a:ext cx="1349791" cy="1349534"/>
      </dsp:txXfrm>
    </dsp:sp>
    <dsp:sp modelId="{CD3DEF9A-20E6-4526-AFE0-6CEB7C525E04}">
      <dsp:nvSpPr>
        <dsp:cNvPr id="0" name=""/>
        <dsp:cNvSpPr/>
      </dsp:nvSpPr>
      <dsp:spPr>
        <a:xfrm rot="2700000">
          <a:off x="509268" y="1574193"/>
          <a:ext cx="2023914" cy="202391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DA588-80B2-424E-86C8-1A7B3D5E267F}">
      <dsp:nvSpPr>
        <dsp:cNvPr id="0" name=""/>
        <dsp:cNvSpPr/>
      </dsp:nvSpPr>
      <dsp:spPr>
        <a:xfrm>
          <a:off x="577018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Ταχεία έξοδος και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κυκλοφ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ρία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στο περιφερικό αίμα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7407" y="1911561"/>
        <a:ext cx="1349791" cy="1349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74D56-645C-4B3D-BF5F-387EFFD2C8A0}">
      <dsp:nvSpPr>
        <dsp:cNvPr id="0" name=""/>
        <dsp:cNvSpPr/>
      </dsp:nvSpPr>
      <dsp:spPr>
        <a:xfrm>
          <a:off x="9759858" y="1440769"/>
          <a:ext cx="2920910" cy="2921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3979F-B067-4E3E-86A6-755BD5FAACAB}">
      <dsp:nvSpPr>
        <dsp:cNvPr id="0" name=""/>
        <dsp:cNvSpPr/>
      </dsp:nvSpPr>
      <dsp:spPr>
        <a:xfrm>
          <a:off x="9857555" y="1538154"/>
          <a:ext cx="2726767" cy="2726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Αυτοαντισώματα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ανοσοσυμπλέγματα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, ανεπάρκεια βιταμινών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47093" y="1927697"/>
        <a:ext cx="1947690" cy="1947202"/>
      </dsp:txXfrm>
    </dsp:sp>
    <dsp:sp modelId="{3068BE19-D512-4A01-AF1C-049D5BE900E5}">
      <dsp:nvSpPr>
        <dsp:cNvPr id="0" name=""/>
        <dsp:cNvSpPr/>
      </dsp:nvSpPr>
      <dsp:spPr>
        <a:xfrm rot="2700000">
          <a:off x="6728701" y="1440563"/>
          <a:ext cx="2920957" cy="29209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59111-C95D-4061-B6A7-9609D430F84D}">
      <dsp:nvSpPr>
        <dsp:cNvPr id="0" name=""/>
        <dsp:cNvSpPr/>
      </dsp:nvSpPr>
      <dsp:spPr>
        <a:xfrm>
          <a:off x="6838948" y="1538154"/>
          <a:ext cx="2726767" cy="2726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Βλάβη των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CFU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πχ κληρονομικά, ακτινοβολία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8486" y="1927697"/>
        <a:ext cx="1947690" cy="1947202"/>
      </dsp:txXfrm>
    </dsp:sp>
    <dsp:sp modelId="{F876967A-8510-41B3-8E8F-40089EE317A1}">
      <dsp:nvSpPr>
        <dsp:cNvPr id="0" name=""/>
        <dsp:cNvSpPr/>
      </dsp:nvSpPr>
      <dsp:spPr>
        <a:xfrm rot="2700000">
          <a:off x="3722618" y="1440563"/>
          <a:ext cx="2920957" cy="29209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3A8C4-54A2-4BAA-B074-0152CBFE00D4}">
      <dsp:nvSpPr>
        <dsp:cNvPr id="0" name=""/>
        <dsp:cNvSpPr/>
      </dsp:nvSpPr>
      <dsp:spPr>
        <a:xfrm>
          <a:off x="3820340" y="1538154"/>
          <a:ext cx="2726767" cy="2726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Μείωση της αποδοτικής παραγωγής πολυμορφοπύρηνων (διαταραχές ωρίμανσης,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ενδομυελική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καταστροφή)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9878" y="1927697"/>
        <a:ext cx="1947690" cy="1947202"/>
      </dsp:txXfrm>
    </dsp:sp>
    <dsp:sp modelId="{CCED3AE5-E183-4E22-888E-8C55B56D5F10}">
      <dsp:nvSpPr>
        <dsp:cNvPr id="0" name=""/>
        <dsp:cNvSpPr/>
      </dsp:nvSpPr>
      <dsp:spPr>
        <a:xfrm rot="2700000">
          <a:off x="704011" y="1440563"/>
          <a:ext cx="2920957" cy="29209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6F18B-D4C8-4790-B00B-8CE61A4AE657}">
      <dsp:nvSpPr>
        <dsp:cNvPr id="0" name=""/>
        <dsp:cNvSpPr/>
      </dsp:nvSpPr>
      <dsp:spPr>
        <a:xfrm>
          <a:off x="801732" y="1538154"/>
          <a:ext cx="2726767" cy="2726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Μείωση της συνολικής μυελικής παραγωγής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1270" y="1927697"/>
        <a:ext cx="1947690" cy="1947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D802-B848-2244-BCA4-24EF9DA45C24}" type="datetimeFigureOut">
              <a:rPr lang="en-GR" smtClean="0"/>
              <a:t>31/8/25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2921E-8970-8C4E-AAFF-8C485B662BD9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4088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4" tIns="49517" rIns="99034" bIns="49517" anchor="b"/>
          <a:lstStyle>
            <a:lvl1pPr defTabSz="9890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FCA57F4-A49E-426B-B0D3-2D059361EEB9}" type="slidenum">
              <a:rPr lang="en-US" sz="1300">
                <a:latin typeface="Times New Roman" pitchFamily="18" charset="0"/>
              </a:rPr>
              <a:pPr algn="r"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4" tIns="49517" rIns="99034" bIns="49517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2921E-8970-8C4E-AAFF-8C485B662BD9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1125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Κυκλική </a:t>
            </a:r>
            <a:r>
              <a:rPr lang="el-GR" dirty="0" err="1"/>
              <a:t>ουδετεροπενία</a:t>
            </a:r>
            <a:r>
              <a:rPr lang="el-GR" dirty="0"/>
              <a:t>: μεταβίβαση με </a:t>
            </a:r>
            <a:r>
              <a:rPr lang="el-GR" dirty="0" err="1"/>
              <a:t>αυτοσωμιακό</a:t>
            </a:r>
            <a:r>
              <a:rPr lang="el-GR" dirty="0"/>
              <a:t> επικρατούντα χαρακτήρα, κάθε 3 εβδομάδες, διαρκεί 4-5 μέρες, </a:t>
            </a:r>
            <a:r>
              <a:rPr lang="el-GR" dirty="0" err="1"/>
              <a:t>άγνωση</a:t>
            </a:r>
            <a:r>
              <a:rPr lang="el-GR" dirty="0"/>
              <a:t> </a:t>
            </a:r>
            <a:r>
              <a:rPr lang="el-GR" dirty="0" err="1"/>
              <a:t>αιτολογία</a:t>
            </a:r>
            <a:r>
              <a:rPr lang="el-GR" dirty="0"/>
              <a:t>,, 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2921E-8970-8C4E-AAFF-8C485B662BD9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66144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2921E-8970-8C4E-AAFF-8C485B662BD9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9255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2921E-8970-8C4E-AAFF-8C485B662BD9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6612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Οικογενής</a:t>
            </a:r>
            <a:r>
              <a:rPr lang="el-GR" dirty="0"/>
              <a:t>/ σποραδικής </a:t>
            </a:r>
            <a:r>
              <a:rPr lang="el-GR" dirty="0" err="1"/>
              <a:t>πολυμορφοπυρήνωση</a:t>
            </a:r>
            <a:r>
              <a:rPr lang="el-GR" dirty="0"/>
              <a:t>: καλοήθης κατάσταση που όμως απαιτεί συχνή παρακολούθηση γιατί κάποιοι ασθενείς αναπτύσσουν </a:t>
            </a:r>
            <a:r>
              <a:rPr lang="el-GR" dirty="0" err="1"/>
              <a:t>αγγειιτιδα</a:t>
            </a:r>
            <a:r>
              <a:rPr lang="el-GR" dirty="0"/>
              <a:t>, ρευματοειδή αρθρίτιδα, </a:t>
            </a:r>
            <a:r>
              <a:rPr lang="en-US" dirty="0"/>
              <a:t>Hodgkin 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2921E-8970-8C4E-AAFF-8C485B662BD9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350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2921E-8970-8C4E-AAFF-8C485B662BD9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0741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1E2D80-2A38-4A79-B7D3-ED1E0C7F6363}" type="slidenum">
              <a:rPr lang="en-AU" smtClean="0">
                <a:latin typeface="Times New Roman" pitchFamily="18" charset="0"/>
              </a:rPr>
              <a:pPr/>
              <a:t>16</a:t>
            </a:fld>
            <a:endParaRPr lang="en-AU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1E2D80-2A38-4A79-B7D3-ED1E0C7F6363}" type="slidenum">
              <a:rPr lang="en-AU" smtClean="0">
                <a:latin typeface="Times New Roman" pitchFamily="18" charset="0"/>
              </a:rPr>
              <a:pPr/>
              <a:t>17</a:t>
            </a:fld>
            <a:endParaRPr lang="en-AU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2921E-8970-8C4E-AAFF-8C485B662BD9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9414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2921E-8970-8C4E-AAFF-8C485B662BD9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7080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Σύνδρομο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Kostmann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είναι μια σπάνια, σοβαρή, συγγενής διαταραχή της παραγωγής ουδετερόφιλων (τύπος λευκών αιμοσφαιρίων) στο μυελό των οστών, που οδηγεί σε σοβαρή και επίμονη </a:t>
            </a:r>
            <a:r>
              <a:rPr lang="el-G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ουδετεροπενία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(χαμηλό αριθμό ουδετερόφιλων)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2921E-8970-8C4E-AAFF-8C485B662BD9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374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71160" y="145435"/>
            <a:ext cx="8851869" cy="204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66660" bIns="6666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none" spc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ptos Display" panose="020B0004020202020204" pitchFamily="34" charset="0"/>
                <a:cs typeface="Calibri Light" panose="020F0302020204030204" pitchFamily="34" charset="0"/>
              </a:rPr>
              <a:t>NATIONAL AND KAPODISTRIAN UNIVERSITY OF ATHENS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none" spc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ptos Display" panose="020B0004020202020204" pitchFamily="34" charset="0"/>
                <a:cs typeface="Calibri Light" panose="020F0302020204030204" pitchFamily="34" charset="0"/>
              </a:rPr>
              <a:t>MEDICAL SCHOOL</a:t>
            </a:r>
            <a:endParaRPr lang="el-GR" sz="2400" b="1" cap="none" spc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ptos Display" panose="020B0004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19769"/>
            <a:ext cx="1151467" cy="138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3910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840" b="1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ptos SemiBold" panose="020B00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4465915"/>
            <a:ext cx="8534400" cy="175260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160" b="1" cap="none" spc="0">
                <a:ln>
                  <a:noFill/>
                </a:ln>
                <a:solidFill>
                  <a:srgbClr val="C00000"/>
                </a:solidFill>
                <a:effectLst/>
                <a:latin typeface="Aptos Display" panose="020B0004020202020204" pitchFamily="34" charset="0"/>
                <a:cs typeface="Calibri Light" panose="020F0302020204030204" pitchFamily="34" charset="0"/>
              </a:defRPr>
            </a:lvl1pPr>
            <a:lvl2pPr marL="33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2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12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69166" y="145435"/>
            <a:ext cx="10313233" cy="11430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rgbClr val="0070C0"/>
                </a:solidFill>
                <a:effectLst/>
                <a:latin typeface="Aptos SemiBold" panose="020B00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1pPr>
            <a:lvl2pPr>
              <a:buClr>
                <a:srgbClr val="C00000"/>
              </a:buClr>
              <a:buSzPct val="125000"/>
              <a:buFont typeface="Arial" pitchFamily="34" charset="0"/>
              <a:buChar char="•"/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9" name="2 - Θέση περιεχομένου">
            <a:extLst>
              <a:ext uri="{FF2B5EF4-FFF2-40B4-BE49-F238E27FC236}">
                <a16:creationId xmlns:a16="http://schemas.microsoft.com/office/drawing/2014/main" id="{B0B19F7D-80C2-5630-A65F-75A3F0779F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49245" y="6442108"/>
            <a:ext cx="10972800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None/>
              <a:defRPr sz="1512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1pPr>
            <a:lvl2pPr marL="333284" indent="0">
              <a:buClr>
                <a:srgbClr val="C00000"/>
              </a:buClr>
              <a:buSzPct val="125000"/>
              <a:buFont typeface="Arial" pitchFamily="34" charset="0"/>
              <a:buNone/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4AC18B1-F4B8-2935-E912-D6002BC1F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" y="212749"/>
            <a:ext cx="865544" cy="10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8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2916" b="1" cap="none" spc="0">
                <a:ln>
                  <a:noFill/>
                </a:ln>
                <a:solidFill>
                  <a:srgbClr val="C00000"/>
                </a:solidFill>
                <a:effectLst/>
                <a:latin typeface="Aptos SemiBold" panose="020B00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1pPr>
            <a:lvl2pPr marL="333284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2pPr>
            <a:lvl3pPr marL="666571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3pPr>
            <a:lvl4pPr marL="999857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33142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66642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199971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3299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66628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61463FC-7326-1A3D-47F4-40B695A31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" y="212749"/>
            <a:ext cx="865544" cy="10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46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173" y="145435"/>
            <a:ext cx="10323227" cy="11430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rgbClr val="0070C0"/>
                </a:solidFill>
                <a:effectLst/>
                <a:latin typeface="Aptos SemiBold" panose="020B00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49965" indent="-249965">
              <a:buClr>
                <a:schemeClr val="accent5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041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1pPr>
            <a:lvl2pPr marL="541589" indent="-208304">
              <a:buClr>
                <a:srgbClr val="C00000"/>
              </a:buClr>
              <a:buSzPct val="120000"/>
              <a:buFont typeface="Arial" pitchFamily="34" charset="0"/>
              <a:buChar char="•"/>
              <a:defRPr sz="175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2pPr>
            <a:lvl3pPr>
              <a:buSzPct val="110000"/>
              <a:defRPr sz="1458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3pPr>
            <a:lvl4pPr>
              <a:defRPr sz="1313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4pPr>
            <a:lvl5pPr>
              <a:defRPr sz="1313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half" idx="13"/>
          </p:nvPr>
        </p:nvSpPr>
        <p:spPr>
          <a:xfrm>
            <a:off x="6192011" y="1614402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49965" indent="-249965">
              <a:buClr>
                <a:schemeClr val="accent5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041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1pPr>
            <a:lvl2pPr marL="541589" indent="-208304">
              <a:buClr>
                <a:srgbClr val="C00000"/>
              </a:buClr>
              <a:buSzPct val="120000"/>
              <a:buFont typeface="Arial" pitchFamily="34" charset="0"/>
              <a:buChar char="•"/>
              <a:defRPr sz="175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2pPr>
            <a:lvl3pPr>
              <a:buSzPct val="110000"/>
              <a:defRPr sz="1458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3pPr>
            <a:lvl4pPr>
              <a:defRPr sz="1313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4pPr>
            <a:lvl5pPr>
              <a:defRPr sz="1313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806F9022-C238-A50A-52B6-C7F993797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49245" y="6442108"/>
            <a:ext cx="10972800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None/>
              <a:defRPr sz="1512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1pPr>
            <a:lvl2pPr marL="333284" indent="0">
              <a:buClr>
                <a:srgbClr val="C00000"/>
              </a:buClr>
              <a:buSzPct val="125000"/>
              <a:buFont typeface="Arial" pitchFamily="34" charset="0"/>
              <a:buNone/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0922428-78F3-13AE-D4D9-99C4025BD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" y="212749"/>
            <a:ext cx="865544" cy="10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8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192" y="232410"/>
            <a:ext cx="1045633" cy="9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99147" y="145435"/>
            <a:ext cx="10283252" cy="11430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rgbClr val="0070C0"/>
                </a:solidFill>
                <a:effectLst/>
                <a:latin typeface="Aptos SemiBold" panose="020B00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cap="none" spc="0">
                <a:ln>
                  <a:noFill/>
                </a:ln>
                <a:solidFill>
                  <a:srgbClr val="C00000"/>
                </a:solidFill>
                <a:effectLst/>
                <a:latin typeface="Aptos SemiBold" panose="020B0004020202020204" pitchFamily="34" charset="0"/>
                <a:cs typeface="Calibri Light" panose="020F0302020204030204" pitchFamily="34" charset="0"/>
              </a:defRPr>
            </a:lvl1pPr>
            <a:lvl2pPr marL="333284" indent="0">
              <a:buNone/>
              <a:defRPr sz="1458" b="1"/>
            </a:lvl2pPr>
            <a:lvl3pPr marL="666571" indent="0">
              <a:buNone/>
              <a:defRPr sz="1313" b="1"/>
            </a:lvl3pPr>
            <a:lvl4pPr marL="999857" indent="0">
              <a:buNone/>
              <a:defRPr sz="1166" b="1"/>
            </a:lvl4pPr>
            <a:lvl5pPr marL="1333142" indent="0">
              <a:buNone/>
              <a:defRPr sz="1166" b="1"/>
            </a:lvl5pPr>
            <a:lvl6pPr marL="1666428" indent="0">
              <a:buNone/>
              <a:defRPr sz="1166" b="1"/>
            </a:lvl6pPr>
            <a:lvl7pPr marL="1999714" indent="0">
              <a:buNone/>
              <a:defRPr sz="1166" b="1"/>
            </a:lvl7pPr>
            <a:lvl8pPr marL="2332999" indent="0">
              <a:buNone/>
              <a:defRPr sz="1166" b="1"/>
            </a:lvl8pPr>
            <a:lvl9pPr marL="2666284" indent="0">
              <a:buNone/>
              <a:defRPr sz="11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5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175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</a:defRPr>
            </a:lvl1pPr>
            <a:lvl2pPr>
              <a:buClr>
                <a:srgbClr val="C00000"/>
              </a:buClr>
              <a:buSzPct val="115000"/>
              <a:buFont typeface="Arial" pitchFamily="34" charset="0"/>
              <a:buChar char="•"/>
              <a:defRPr sz="1458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</a:defRPr>
            </a:lvl2pPr>
            <a:lvl3pPr>
              <a:defRPr sz="1313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</a:defRPr>
            </a:lvl3pPr>
            <a:lvl4pPr>
              <a:buNone/>
              <a:defRPr sz="1166"/>
            </a:lvl4pPr>
            <a:lvl5pPr>
              <a:buNone/>
              <a:defRPr sz="1166"/>
            </a:lvl5pPr>
            <a:lvl6pPr>
              <a:defRPr sz="1166"/>
            </a:lvl6pPr>
            <a:lvl7pPr>
              <a:defRPr sz="1166"/>
            </a:lvl7pPr>
            <a:lvl8pPr>
              <a:defRPr sz="1166"/>
            </a:lvl8pPr>
            <a:lvl9pPr>
              <a:defRPr sz="1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cap="none" spc="0">
                <a:ln>
                  <a:noFill/>
                </a:ln>
                <a:solidFill>
                  <a:srgbClr val="C00000"/>
                </a:solidFill>
                <a:effectLst/>
                <a:latin typeface="Aptos SemiBold" panose="020B0004020202020204" pitchFamily="34" charset="0"/>
                <a:cs typeface="Calibri Light" panose="020F0302020204030204" pitchFamily="34" charset="0"/>
              </a:defRPr>
            </a:lvl1pPr>
            <a:lvl2pPr marL="333284" indent="0">
              <a:buNone/>
              <a:defRPr sz="1458" b="1"/>
            </a:lvl2pPr>
            <a:lvl3pPr marL="666571" indent="0">
              <a:buNone/>
              <a:defRPr sz="1313" b="1"/>
            </a:lvl3pPr>
            <a:lvl4pPr marL="999857" indent="0">
              <a:buNone/>
              <a:defRPr sz="1166" b="1"/>
            </a:lvl4pPr>
            <a:lvl5pPr marL="1333142" indent="0">
              <a:buNone/>
              <a:defRPr sz="1166" b="1"/>
            </a:lvl5pPr>
            <a:lvl6pPr marL="1666428" indent="0">
              <a:buNone/>
              <a:defRPr sz="1166" b="1"/>
            </a:lvl6pPr>
            <a:lvl7pPr marL="1999714" indent="0">
              <a:buNone/>
              <a:defRPr sz="1166" b="1"/>
            </a:lvl7pPr>
            <a:lvl8pPr marL="2332999" indent="0">
              <a:buNone/>
              <a:defRPr sz="1166" b="1"/>
            </a:lvl8pPr>
            <a:lvl9pPr marL="2666284" indent="0">
              <a:buNone/>
              <a:defRPr sz="11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3 - Θέση περιεχομένου"/>
          <p:cNvSpPr>
            <a:spLocks noGrp="1"/>
          </p:cNvSpPr>
          <p:nvPr>
            <p:ph sz="half" idx="13"/>
          </p:nvPr>
        </p:nvSpPr>
        <p:spPr>
          <a:xfrm>
            <a:off x="6193372" y="2174875"/>
            <a:ext cx="5386917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5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175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</a:defRPr>
            </a:lvl1pPr>
            <a:lvl2pPr>
              <a:buClr>
                <a:srgbClr val="C00000"/>
              </a:buClr>
              <a:buSzPct val="115000"/>
              <a:buFont typeface="Arial" pitchFamily="34" charset="0"/>
              <a:buChar char="•"/>
              <a:defRPr sz="1458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</a:defRPr>
            </a:lvl2pPr>
            <a:lvl3pPr>
              <a:defRPr sz="1313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</a:defRPr>
            </a:lvl3pPr>
            <a:lvl4pPr>
              <a:buNone/>
              <a:defRPr sz="1166"/>
            </a:lvl4pPr>
            <a:lvl5pPr>
              <a:buNone/>
              <a:defRPr sz="1166"/>
            </a:lvl5pPr>
            <a:lvl6pPr>
              <a:defRPr sz="1166"/>
            </a:lvl6pPr>
            <a:lvl7pPr>
              <a:defRPr sz="1166"/>
            </a:lvl7pPr>
            <a:lvl8pPr>
              <a:defRPr sz="1166"/>
            </a:lvl8pPr>
            <a:lvl9pPr>
              <a:defRPr sz="1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2 - Θέση περιεχομένου">
            <a:extLst>
              <a:ext uri="{FF2B5EF4-FFF2-40B4-BE49-F238E27FC236}">
                <a16:creationId xmlns:a16="http://schemas.microsoft.com/office/drawing/2014/main" id="{2B919E89-A45C-BFD6-3825-D137F409FE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49245" y="6442108"/>
            <a:ext cx="10972800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None/>
              <a:defRPr sz="1512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1pPr>
            <a:lvl2pPr marL="333284" indent="0">
              <a:buClr>
                <a:srgbClr val="C00000"/>
              </a:buClr>
              <a:buSzPct val="125000"/>
              <a:buFont typeface="Arial" pitchFamily="34" charset="0"/>
              <a:buNone/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41D07CC-4893-5A0D-2522-C5E727A022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" y="212749"/>
            <a:ext cx="865544" cy="10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4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99147" y="145435"/>
            <a:ext cx="10283252" cy="11430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rgbClr val="0070C0"/>
                </a:solidFill>
                <a:effectLst/>
                <a:latin typeface="Aptos SemiBold" panose="020B00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7" name="2 - Θέση περιεχομένου">
            <a:extLst>
              <a:ext uri="{FF2B5EF4-FFF2-40B4-BE49-F238E27FC236}">
                <a16:creationId xmlns:a16="http://schemas.microsoft.com/office/drawing/2014/main" id="{2B4E0A58-30FE-BF18-CA46-39CB254036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49245" y="6442108"/>
            <a:ext cx="10972800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None/>
              <a:defRPr sz="1512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1pPr>
            <a:lvl2pPr marL="333284" indent="0">
              <a:buClr>
                <a:srgbClr val="C00000"/>
              </a:buClr>
              <a:buSzPct val="125000"/>
              <a:buFont typeface="Arial" pitchFamily="34" charset="0"/>
              <a:buNone/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7F14F-3266-FF86-C50A-EB2B9C54A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" y="212749"/>
            <a:ext cx="865544" cy="10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88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- Θέση περιεχομένου">
            <a:extLst>
              <a:ext uri="{FF2B5EF4-FFF2-40B4-BE49-F238E27FC236}">
                <a16:creationId xmlns:a16="http://schemas.microsoft.com/office/drawing/2014/main" id="{EED63354-AC29-8F04-AA32-20A07B909A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49245" y="6442108"/>
            <a:ext cx="10972800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None/>
              <a:defRPr sz="1512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1pPr>
            <a:lvl2pPr marL="333284" indent="0">
              <a:buClr>
                <a:srgbClr val="C00000"/>
              </a:buClr>
              <a:buSzPct val="125000"/>
              <a:buFont typeface="Arial" pitchFamily="34" charset="0"/>
              <a:buNone/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C9A7FBA-F5C6-EDD5-9392-1A6CCF1B5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" y="212749"/>
            <a:ext cx="865544" cy="10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8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74638"/>
            <a:ext cx="10753195" cy="562074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3392" y="1053430"/>
            <a:ext cx="10945216" cy="5399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101688" y="6517854"/>
            <a:ext cx="1056117" cy="340147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43F002A-C08C-49E0-B187-5EB30CAC3E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5509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332195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7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Calibri" panose="020F0502020204030204" pitchFamily="34" charset="0"/>
        </a:defRPr>
      </a:lvl5pPr>
      <a:lvl6pPr marL="333284" algn="ctr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Calibri" panose="020F0502020204030204" pitchFamily="34" charset="0"/>
        </a:defRPr>
      </a:lvl6pPr>
      <a:lvl7pPr marL="666571" algn="ctr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Calibri" panose="020F0502020204030204" pitchFamily="34" charset="0"/>
        </a:defRPr>
      </a:lvl7pPr>
      <a:lvl8pPr marL="999857" algn="ctr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Calibri" panose="020F0502020204030204" pitchFamily="34" charset="0"/>
        </a:defRPr>
      </a:lvl8pPr>
      <a:lvl9pPr marL="1333142" algn="ctr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49965" indent="-249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41589" indent="-20830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833214" indent="-16664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166500" indent="-16664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58" kern="1200">
          <a:solidFill>
            <a:schemeClr val="tx1"/>
          </a:solidFill>
          <a:latin typeface="+mn-lt"/>
          <a:ea typeface="+mn-ea"/>
          <a:cs typeface="+mn-cs"/>
        </a:defRPr>
      </a:lvl4pPr>
      <a:lvl5pPr marL="1499785" indent="-16664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58" kern="1200">
          <a:solidFill>
            <a:schemeClr val="tx1"/>
          </a:solidFill>
          <a:latin typeface="+mn-lt"/>
          <a:ea typeface="+mn-ea"/>
          <a:cs typeface="+mn-cs"/>
        </a:defRPr>
      </a:lvl5pPr>
      <a:lvl6pPr marL="1833072" indent="-166643" algn="l" defTabSz="666571" rtl="0" eaLnBrk="1" latinLnBrk="0" hangingPunct="1">
        <a:spcBef>
          <a:spcPct val="20000"/>
        </a:spcBef>
        <a:buFont typeface="Arial" pitchFamily="34" charset="0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6pPr>
      <a:lvl7pPr marL="2166356" indent="-166643" algn="l" defTabSz="666571" rtl="0" eaLnBrk="1" latinLnBrk="0" hangingPunct="1">
        <a:spcBef>
          <a:spcPct val="20000"/>
        </a:spcBef>
        <a:buFont typeface="Arial" pitchFamily="34" charset="0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7pPr>
      <a:lvl8pPr marL="2499641" indent="-166643" algn="l" defTabSz="666571" rtl="0" eaLnBrk="1" latinLnBrk="0" hangingPunct="1">
        <a:spcBef>
          <a:spcPct val="20000"/>
        </a:spcBef>
        <a:buFont typeface="Arial" pitchFamily="34" charset="0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8pPr>
      <a:lvl9pPr marL="2832926" indent="-166643" algn="l" defTabSz="666571" rtl="0" eaLnBrk="1" latinLnBrk="0" hangingPunct="1">
        <a:spcBef>
          <a:spcPct val="20000"/>
        </a:spcBef>
        <a:buFont typeface="Arial" pitchFamily="34" charset="0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66571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1pPr>
      <a:lvl2pPr marL="333284" algn="l" defTabSz="666571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2pPr>
      <a:lvl3pPr marL="666571" algn="l" defTabSz="666571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3pPr>
      <a:lvl4pPr marL="999857" algn="l" defTabSz="666571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333142" algn="l" defTabSz="666571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666428" algn="l" defTabSz="666571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999714" algn="l" defTabSz="666571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32999" algn="l" defTabSz="666571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66284" algn="l" defTabSz="666571" rtl="0" eaLnBrk="1" latinLnBrk="0" hangingPunct="1"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BC1C-2CCF-CB60-0F0F-28E66F79B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Λευκοπεν</a:t>
            </a:r>
            <a:r>
              <a:rPr lang="en-US" dirty="0" err="1"/>
              <a:t>ί</a:t>
            </a:r>
            <a:r>
              <a:rPr lang="el-GR" dirty="0"/>
              <a:t>α και </a:t>
            </a:r>
            <a:r>
              <a:rPr lang="el-GR" dirty="0" err="1"/>
              <a:t>Λευκοκυττάρωση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13DB-3163-5076-36DE-63551D3E6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Δέσποινα Φωτίου</a:t>
            </a:r>
          </a:p>
          <a:p>
            <a:r>
              <a:rPr lang="el-GR" dirty="0"/>
              <a:t>Αιματολόγος </a:t>
            </a:r>
          </a:p>
          <a:p>
            <a:r>
              <a:rPr lang="el-GR" dirty="0"/>
              <a:t>Παθολογική Φυσιολογία</a:t>
            </a:r>
          </a:p>
          <a:p>
            <a:r>
              <a:rPr lang="el-GR" dirty="0"/>
              <a:t>ΕΚΠΑ </a:t>
            </a:r>
            <a:endParaRPr lang="en-US" dirty="0"/>
          </a:p>
        </p:txBody>
      </p:sp>
      <p:sp>
        <p:nvSpPr>
          <p:cNvPr id="4" name="Lightning Bolt 3" descr="-">
            <a:extLst>
              <a:ext uri="{FF2B5EF4-FFF2-40B4-BE49-F238E27FC236}">
                <a16:creationId xmlns:a16="http://schemas.microsoft.com/office/drawing/2014/main" id="{25D69EF2-5589-0577-DA82-726EFC476B98}"/>
              </a:ext>
            </a:extLst>
          </p:cNvPr>
          <p:cNvSpPr/>
          <p:nvPr/>
        </p:nvSpPr>
        <p:spPr>
          <a:xfrm>
            <a:off x="609600" y="-90278"/>
            <a:ext cx="0" cy="866358"/>
          </a:xfrm>
          <a:prstGeom prst="lightningBol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1097280" fontAlgn="base">
              <a:spcBef>
                <a:spcPct val="0"/>
              </a:spcBef>
              <a:spcAft>
                <a:spcPct val="0"/>
              </a:spcAft>
            </a:pPr>
            <a:endParaRPr lang="en-US" sz="1260" b="1" dirty="0">
              <a:solidFill>
                <a:srgbClr val="8064A2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Lightning Bolt 4" descr="-">
            <a:extLst>
              <a:ext uri="{FF2B5EF4-FFF2-40B4-BE49-F238E27FC236}">
                <a16:creationId xmlns:a16="http://schemas.microsoft.com/office/drawing/2014/main" id="{8B538C32-AEB0-A094-623D-867EBD9C2E79}"/>
              </a:ext>
            </a:extLst>
          </p:cNvPr>
          <p:cNvSpPr/>
          <p:nvPr/>
        </p:nvSpPr>
        <p:spPr>
          <a:xfrm>
            <a:off x="609600" y="-90278"/>
            <a:ext cx="0" cy="866358"/>
          </a:xfrm>
          <a:prstGeom prst="lightningBol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1097280" fontAlgn="base">
              <a:spcBef>
                <a:spcPct val="0"/>
              </a:spcBef>
              <a:spcAft>
                <a:spcPct val="0"/>
              </a:spcAft>
            </a:pPr>
            <a:endParaRPr lang="en-US" sz="1260" b="1" dirty="0">
              <a:solidFill>
                <a:srgbClr val="8064A2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8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6469-310C-DCBB-9830-5C98699E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Πολυμορφοπυρήνωση</a:t>
            </a:r>
            <a:r>
              <a:rPr lang="el-GR" dirty="0"/>
              <a:t>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04BCB-7DD5-8064-BEA4-56046E0B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000" dirty="0"/>
              <a:t>Ανακατανομή της περιθωριακής δεξαμενής και της κυκλοφορούσας δεξαμενής έχει ως αποτέλεσμα την αύξηση της δεύτερης: </a:t>
            </a:r>
            <a:endParaRPr lang="en-US" sz="2000" dirty="0"/>
          </a:p>
          <a:p>
            <a:pPr lvl="1"/>
            <a:r>
              <a:rPr lang="el-GR" sz="1708" dirty="0"/>
              <a:t>οξείες ή χρόνιες δηλητηριάσεις</a:t>
            </a:r>
            <a:endParaRPr lang="en-US" sz="1708" dirty="0"/>
          </a:p>
          <a:p>
            <a:pPr lvl="1"/>
            <a:r>
              <a:rPr lang="el-GR" sz="1708" dirty="0"/>
              <a:t>Λοιμώξεις</a:t>
            </a:r>
            <a:endParaRPr lang="en-US" sz="1708" dirty="0"/>
          </a:p>
          <a:p>
            <a:pPr lvl="1"/>
            <a:r>
              <a:rPr lang="el-GR" sz="1708" dirty="0"/>
              <a:t>έντονη άσκηση</a:t>
            </a:r>
            <a:endParaRPr lang="en-US" sz="1708" dirty="0"/>
          </a:p>
          <a:p>
            <a:pPr lvl="1"/>
            <a:r>
              <a:rPr lang="el-GR" sz="1708" dirty="0"/>
              <a:t>καταστάσεις </a:t>
            </a:r>
            <a:r>
              <a:rPr lang="en-US" sz="1708" dirty="0"/>
              <a:t>stress</a:t>
            </a:r>
          </a:p>
          <a:p>
            <a:pPr lvl="1"/>
            <a:r>
              <a:rPr lang="el-GR" sz="1708" dirty="0"/>
              <a:t>χορήγηση φαρμάκων τύπου </a:t>
            </a:r>
            <a:r>
              <a:rPr lang="el-GR" sz="1708" dirty="0" err="1"/>
              <a:t>αδρεναλ</a:t>
            </a:r>
            <a:r>
              <a:rPr lang="en-US" sz="1708" dirty="0" err="1"/>
              <a:t>ί</a:t>
            </a:r>
            <a:r>
              <a:rPr lang="el-GR" sz="1708" dirty="0" err="1"/>
              <a:t>νης</a:t>
            </a:r>
            <a:endParaRPr lang="el-GR" sz="1708" dirty="0"/>
          </a:p>
          <a:p>
            <a:pPr marL="0" indent="0">
              <a:buNone/>
            </a:pPr>
            <a:endParaRPr lang="el-GR" sz="2000" dirty="0"/>
          </a:p>
          <a:p>
            <a:r>
              <a:rPr lang="el-GR" sz="2000" dirty="0"/>
              <a:t>Ταχεία έξοδος και κυκλοφορία στο περιφερικό αίμα των αποθηκών του μυελού: </a:t>
            </a:r>
            <a:endParaRPr lang="en-US" sz="2000" dirty="0"/>
          </a:p>
          <a:p>
            <a:pPr lvl="1"/>
            <a:r>
              <a:rPr lang="el-GR" sz="1708" dirty="0" err="1"/>
              <a:t>πολυμορφοπυρήνωση</a:t>
            </a:r>
            <a:r>
              <a:rPr lang="el-GR" sz="1708" dirty="0"/>
              <a:t> σαν οξεία απάντηση μετά τα </a:t>
            </a:r>
            <a:r>
              <a:rPr lang="el-GR" sz="1708" dirty="0" err="1"/>
              <a:t>κορτικοστεοειδή</a:t>
            </a:r>
            <a:r>
              <a:rPr lang="el-GR" sz="1708" dirty="0"/>
              <a:t>, καταστάσεις </a:t>
            </a:r>
            <a:r>
              <a:rPr lang="en-US" sz="1708" dirty="0"/>
              <a:t>stress </a:t>
            </a:r>
            <a:endParaRPr lang="el-GR" sz="1708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l-GR" sz="2000" dirty="0"/>
              <a:t>Αύξηση μυελικής παραγωγής: </a:t>
            </a:r>
            <a:endParaRPr lang="en-US" sz="2000" dirty="0"/>
          </a:p>
          <a:p>
            <a:pPr lvl="1"/>
            <a:r>
              <a:rPr lang="el-GR" sz="1708" dirty="0"/>
              <a:t>αφορά όλα τα διαμερίσματα κατανομής και είναι η αντίδραση που παρατηρείται κατά τη διάρκεια λοιμώξεων, φλεγμονών, νεοπλασμάτων, ενδοκρινικών νοσημάτων ή κατά την αναγέννηση του μυελού μετά την αποδρομή </a:t>
            </a:r>
            <a:r>
              <a:rPr lang="el-GR" sz="1708" dirty="0" err="1"/>
              <a:t>ουδετεροπενιών</a:t>
            </a:r>
            <a:r>
              <a:rPr lang="el-GR" sz="1708" dirty="0"/>
              <a:t> ή τη χορήγηση αυξητικού παράγοντα </a:t>
            </a:r>
          </a:p>
          <a:p>
            <a:pPr marL="0" indent="0">
              <a:buNone/>
            </a:pPr>
            <a:endParaRPr lang="el-GR" sz="2000" dirty="0"/>
          </a:p>
          <a:p>
            <a:r>
              <a:rPr lang="el-GR" sz="2000" dirty="0"/>
              <a:t>Αύξηση μυελικής παραγωγής και αύξηση της επιβίωσης (πχ ΧΜΛ) </a:t>
            </a:r>
            <a:endParaRPr lang="en-GR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66234-EFCF-4F48-4096-1825577F8FC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5588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72E9-D8A5-53BC-37DF-4164F3A0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Aptos Display" panose="020B0004020202020204" pitchFamily="34" charset="0"/>
              </a:rPr>
              <a:t>Πολυμορφοπυρήνωση</a:t>
            </a:r>
            <a:r>
              <a:rPr lang="el-GR" dirty="0">
                <a:latin typeface="Aptos Display" panose="020B0004020202020204" pitchFamily="34" charset="0"/>
              </a:rPr>
              <a:t> (</a:t>
            </a:r>
            <a:r>
              <a:rPr lang="en-US" sz="3600" dirty="0">
                <a:latin typeface="Aptos Display" panose="020B0004020202020204" pitchFamily="34" charset="0"/>
                <a:cs typeface="Arial" panose="020B0604020202020204" pitchFamily="34" charset="0"/>
              </a:rPr>
              <a:t>&gt; 7500/</a:t>
            </a:r>
            <a:r>
              <a:rPr lang="el-GR" sz="3600" dirty="0">
                <a:latin typeface="Aptos Display" panose="020B0004020202020204" pitchFamily="34" charset="0"/>
                <a:cs typeface="Arial" panose="020B0604020202020204" pitchFamily="34" charset="0"/>
              </a:rPr>
              <a:t>μ</a:t>
            </a:r>
            <a:r>
              <a:rPr lang="en-US" sz="3600" dirty="0">
                <a:latin typeface="Aptos Display" panose="020B0004020202020204" pitchFamily="34" charset="0"/>
                <a:cs typeface="Arial" panose="020B0604020202020204" pitchFamily="34" charset="0"/>
              </a:rPr>
              <a:t>l)</a:t>
            </a:r>
            <a:br>
              <a:rPr lang="el-GR" sz="3600" dirty="0">
                <a:latin typeface="Aptos Display" panose="020B0004020202020204" pitchFamily="34" charset="0"/>
                <a:cs typeface="Arial" panose="020B0604020202020204" pitchFamily="34" charset="0"/>
              </a:rPr>
            </a:br>
            <a:br>
              <a:rPr lang="el-GR" sz="3600" dirty="0">
                <a:latin typeface="Aptos Display" panose="020B0004020202020204" pitchFamily="34" charset="0"/>
                <a:cs typeface="Arial" panose="020B0604020202020204" pitchFamily="34" charset="0"/>
              </a:rPr>
            </a:br>
            <a:endParaRPr lang="en-GR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7406-B623-AAEE-0943-31D651F32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l-GR" sz="2000" b="1" dirty="0">
                <a:cs typeface="Arial" panose="020B0604020202020204" pitchFamily="34" charset="0"/>
              </a:rPr>
              <a:t>Αντιδραστική </a:t>
            </a:r>
          </a:p>
          <a:p>
            <a:pPr marL="342900" indent="-342900">
              <a:buAutoNum type="arabicParenR"/>
            </a:pPr>
            <a:r>
              <a:rPr lang="el-GR" sz="2000" dirty="0">
                <a:cs typeface="Arial" panose="020B0604020202020204" pitchFamily="34" charset="0"/>
              </a:rPr>
              <a:t>Πρωτοπαθείς </a:t>
            </a:r>
            <a:r>
              <a:rPr lang="el-GR" sz="2000" dirty="0" err="1">
                <a:cs typeface="Arial" panose="020B0604020202020204" pitchFamily="34" charset="0"/>
              </a:rPr>
              <a:t>μυελοϋπερπλαστικές</a:t>
            </a:r>
            <a:r>
              <a:rPr lang="el-GR" sz="2000" dirty="0">
                <a:cs typeface="Arial" panose="020B0604020202020204" pitchFamily="34" charset="0"/>
              </a:rPr>
              <a:t> διαταραχές </a:t>
            </a:r>
          </a:p>
          <a:p>
            <a:pPr marL="342900" indent="-342900">
              <a:buAutoNum type="arabicParenR"/>
            </a:pPr>
            <a:r>
              <a:rPr lang="el-GR" sz="2000" dirty="0">
                <a:cs typeface="Arial" panose="020B0604020202020204" pitchFamily="34" charset="0"/>
              </a:rPr>
              <a:t>Οξεία </a:t>
            </a:r>
            <a:r>
              <a:rPr lang="el-GR" sz="2000" dirty="0" err="1">
                <a:cs typeface="Arial" panose="020B0604020202020204" pitchFamily="34" charset="0"/>
              </a:rPr>
              <a:t>μυελογενής</a:t>
            </a:r>
            <a:r>
              <a:rPr lang="el-GR" sz="2000" dirty="0">
                <a:cs typeface="Arial" panose="020B0604020202020204" pitchFamily="34" charset="0"/>
              </a:rPr>
              <a:t> λευχαιμία </a:t>
            </a:r>
          </a:p>
          <a:p>
            <a:pPr marL="342900" indent="-342900">
              <a:buAutoNum type="arabicParenR"/>
            </a:pPr>
            <a:r>
              <a:rPr lang="en-US" sz="2000" dirty="0">
                <a:cs typeface="Arial" panose="020B0604020202020204" pitchFamily="34" charset="0"/>
              </a:rPr>
              <a:t>Hodgkin lymphoma </a:t>
            </a:r>
            <a:endParaRPr lang="el-GR" sz="2000" dirty="0"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l-GR" sz="2000" dirty="0" err="1">
                <a:cs typeface="Arial" panose="020B0604020202020204" pitchFamily="34" charset="0"/>
              </a:rPr>
              <a:t>Οικογενής</a:t>
            </a:r>
            <a:r>
              <a:rPr lang="el-GR" sz="2000" dirty="0">
                <a:cs typeface="Arial" panose="020B0604020202020204" pitchFamily="34" charset="0"/>
              </a:rPr>
              <a:t> και σποραδική </a:t>
            </a:r>
            <a:r>
              <a:rPr lang="el-GR" sz="2000" dirty="0" err="1">
                <a:cs typeface="Arial" panose="020B0604020202020204" pitchFamily="34" charset="0"/>
              </a:rPr>
              <a:t>πολυμορφοπυρήνωση</a:t>
            </a:r>
            <a:endParaRPr lang="el-GR" sz="2000" dirty="0"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l-GR" sz="2000" dirty="0">
                <a:cs typeface="Arial" panose="020B0604020202020204" pitchFamily="34" charset="0"/>
              </a:rPr>
              <a:t>Χρόνια ιδιοπαθής και κληρονομική </a:t>
            </a:r>
            <a:r>
              <a:rPr lang="el-GR" sz="2000" dirty="0" err="1">
                <a:cs typeface="Arial" panose="020B0604020202020204" pitchFamily="34" charset="0"/>
              </a:rPr>
              <a:t>πολυμορφοπυρήνωση</a:t>
            </a:r>
            <a:r>
              <a:rPr lang="el-GR" sz="2000" dirty="0">
                <a:cs typeface="Arial" panose="020B0604020202020204" pitchFamily="34" charset="0"/>
              </a:rPr>
              <a:t>  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B3FCB-4A76-6AAF-2D16-08CF307601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143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D5E5-2605-E229-E040-21186146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cs typeface="Arial" panose="020B0604020202020204" pitchFamily="34" charset="0"/>
              </a:rPr>
              <a:t>Αντιδραστική</a:t>
            </a:r>
            <a:br>
              <a:rPr lang="en-US" sz="3600" dirty="0">
                <a:cs typeface="Arial" panose="020B0604020202020204" pitchFamily="34" charset="0"/>
              </a:rPr>
            </a:br>
            <a:r>
              <a:rPr lang="el-GR" sz="3600" dirty="0" err="1">
                <a:latin typeface="Aptos Display" panose="020B0004020202020204" pitchFamily="34" charset="0"/>
              </a:rPr>
              <a:t>Πολυμορφοπυρήνωση</a:t>
            </a:r>
            <a:r>
              <a:rPr lang="el-GR" sz="3600" dirty="0">
                <a:latin typeface="Aptos Display" panose="020B0004020202020204" pitchFamily="34" charset="0"/>
              </a:rPr>
              <a:t> (</a:t>
            </a:r>
            <a:r>
              <a:rPr lang="en-US" sz="4000" dirty="0">
                <a:latin typeface="Aptos Display" panose="020B0004020202020204" pitchFamily="34" charset="0"/>
                <a:cs typeface="Arial" panose="020B0604020202020204" pitchFamily="34" charset="0"/>
              </a:rPr>
              <a:t>&gt; 7500/</a:t>
            </a:r>
            <a:r>
              <a:rPr lang="el-GR" sz="4000" dirty="0">
                <a:latin typeface="Aptos Display" panose="020B0004020202020204" pitchFamily="34" charset="0"/>
                <a:cs typeface="Arial" panose="020B0604020202020204" pitchFamily="34" charset="0"/>
              </a:rPr>
              <a:t>μ</a:t>
            </a:r>
            <a:r>
              <a:rPr lang="en-US" sz="4000" dirty="0">
                <a:latin typeface="Aptos Display" panose="020B0004020202020204" pitchFamily="34" charset="0"/>
                <a:cs typeface="Arial" panose="020B0604020202020204" pitchFamily="34" charset="0"/>
              </a:rPr>
              <a:t>l)</a:t>
            </a:r>
            <a:br>
              <a:rPr lang="el-GR" sz="4000" dirty="0">
                <a:latin typeface="Aptos Display" panose="020B0004020202020204" pitchFamily="34" charset="0"/>
                <a:cs typeface="Arial" panose="020B0604020202020204" pitchFamily="34" charset="0"/>
              </a:rPr>
            </a:br>
            <a:br>
              <a:rPr lang="el-GR" sz="4000" dirty="0">
                <a:latin typeface="Aptos Display" panose="020B00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cs typeface="Arial" panose="020B0604020202020204" pitchFamily="34" charset="0"/>
              </a:rPr>
              <a:t> </a:t>
            </a:r>
            <a:br>
              <a:rPr lang="el-GR" sz="3600" dirty="0">
                <a:cs typeface="Arial" panose="020B0604020202020204" pitchFamily="34" charset="0"/>
              </a:rPr>
            </a:b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25DDE-6685-3AEE-0970-39E61438D2D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466C00-8C17-B298-4E92-DD0156EF3D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720039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>
                <a:cs typeface="Arial" panose="020B0604020202020204" pitchFamily="34" charset="0"/>
              </a:rPr>
              <a:t>Λοιμώξεις: </a:t>
            </a:r>
            <a:r>
              <a:rPr lang="el-GR" sz="2000" dirty="0" err="1">
                <a:cs typeface="Arial" panose="020B0604020202020204" pitchFamily="34" charset="0"/>
              </a:rPr>
              <a:t>βακτηριακές</a:t>
            </a:r>
            <a:r>
              <a:rPr lang="el-GR" sz="2000" dirty="0">
                <a:cs typeface="Arial" panose="020B0604020202020204" pitchFamily="34" charset="0"/>
              </a:rPr>
              <a:t>, μύκητες, παράσιτα</a:t>
            </a:r>
          </a:p>
          <a:p>
            <a:pPr lvl="1"/>
            <a:r>
              <a:rPr lang="el-GR" sz="1708" dirty="0">
                <a:cs typeface="Arial" panose="020B0604020202020204" pitchFamily="34" charset="0"/>
              </a:rPr>
              <a:t>Γενικευμένη (σηψαιμία)</a:t>
            </a:r>
          </a:p>
          <a:p>
            <a:pPr lvl="1"/>
            <a:r>
              <a:rPr lang="el-GR" sz="1708" dirty="0">
                <a:cs typeface="Arial" panose="020B0604020202020204" pitchFamily="34" charset="0"/>
              </a:rPr>
              <a:t>Λανθάνουσα (ενδοκαρδίτιδα, οστεομυελίτιδα </a:t>
            </a:r>
            <a:r>
              <a:rPr lang="el-GR" sz="1708" dirty="0" err="1">
                <a:cs typeface="Arial" panose="020B0604020202020204" pitchFamily="34" charset="0"/>
              </a:rPr>
              <a:t>κτλ</a:t>
            </a:r>
            <a:r>
              <a:rPr lang="el-GR" sz="1708" dirty="0">
                <a:cs typeface="Arial" panose="020B0604020202020204" pitchFamily="34" charset="0"/>
              </a:rPr>
              <a:t>, λανθάνουσα λοίμωξη ανώτερων αναπνευστικών οδών σε καπνιστές) </a:t>
            </a:r>
          </a:p>
          <a:p>
            <a:pPr lvl="1"/>
            <a:r>
              <a:rPr lang="el-GR" sz="1708" dirty="0">
                <a:cs typeface="Arial" panose="020B0604020202020204" pitchFamily="34" charset="0"/>
              </a:rPr>
              <a:t>Μπορεί να συνυπάρχει και αναιμία και </a:t>
            </a:r>
            <a:r>
              <a:rPr lang="el-GR" sz="1708" dirty="0" err="1">
                <a:cs typeface="Arial" panose="020B0604020202020204" pitchFamily="34" charset="0"/>
              </a:rPr>
              <a:t>θρομβοκυττάρωση</a:t>
            </a:r>
            <a:r>
              <a:rPr lang="el-GR" sz="1708" dirty="0">
                <a:cs typeface="Arial" panose="020B0604020202020204" pitchFamily="34" charset="0"/>
              </a:rPr>
              <a:t> </a:t>
            </a:r>
          </a:p>
          <a:p>
            <a:r>
              <a:rPr lang="el-GR" sz="2000" dirty="0">
                <a:cs typeface="Arial" panose="020B0604020202020204" pitchFamily="34" charset="0"/>
              </a:rPr>
              <a:t>φλεγμονώδη νοσήματα (</a:t>
            </a:r>
            <a:r>
              <a:rPr lang="en-US" sz="2000" dirty="0">
                <a:cs typeface="Arial" panose="020B0604020202020204" pitchFamily="34" charset="0"/>
              </a:rPr>
              <a:t>RA, </a:t>
            </a:r>
            <a:r>
              <a:rPr lang="el-GR" sz="2000" dirty="0" err="1">
                <a:cs typeface="Arial" panose="020B0604020202020204" pitchFamily="34" charset="0"/>
              </a:rPr>
              <a:t>πολυαρτερίτιδα</a:t>
            </a:r>
            <a:r>
              <a:rPr lang="el-GR" sz="2000" dirty="0">
                <a:cs typeface="Arial" panose="020B0604020202020204" pitchFamily="34" charset="0"/>
              </a:rPr>
              <a:t>, </a:t>
            </a:r>
            <a:r>
              <a:rPr lang="el-GR" sz="2000" dirty="0" err="1">
                <a:cs typeface="Arial" panose="020B0604020202020204" pitchFamily="34" charset="0"/>
              </a:rPr>
              <a:t>αγγειΐτιδες</a:t>
            </a:r>
            <a:r>
              <a:rPr lang="el-GR" sz="2000" dirty="0">
                <a:cs typeface="Arial" panose="020B0604020202020204" pitchFamily="34" charset="0"/>
              </a:rPr>
              <a:t>, θυρεοειδίτιδα, </a:t>
            </a:r>
            <a:r>
              <a:rPr lang="el-GR" sz="2000" dirty="0" err="1">
                <a:cs typeface="Arial" panose="020B0604020202020204" pitchFamily="34" charset="0"/>
              </a:rPr>
              <a:t>κτλ</a:t>
            </a:r>
            <a:r>
              <a:rPr lang="el-GR" sz="2000" dirty="0">
                <a:cs typeface="Arial" panose="020B0604020202020204" pitchFamily="34" charset="0"/>
              </a:rPr>
              <a:t>) </a:t>
            </a:r>
          </a:p>
          <a:p>
            <a:r>
              <a:rPr lang="el-GR" sz="2000" dirty="0">
                <a:cs typeface="Arial" panose="020B0604020202020204" pitchFamily="34" charset="0"/>
              </a:rPr>
              <a:t>Συμπαγείς όγκοι (στομάχι, πάγκρεας και </a:t>
            </a:r>
            <a:r>
              <a:rPr lang="el-GR" sz="2000" dirty="0" err="1">
                <a:cs typeface="Arial" panose="020B0604020202020204" pitchFamily="34" charset="0"/>
              </a:rPr>
              <a:t>παρανεοπλαστικά</a:t>
            </a:r>
            <a:r>
              <a:rPr lang="el-GR" sz="2000" dirty="0">
                <a:cs typeface="Arial" panose="020B0604020202020204" pitchFamily="34" charset="0"/>
              </a:rPr>
              <a:t> σύνδρομα) </a:t>
            </a:r>
          </a:p>
          <a:p>
            <a:r>
              <a:rPr lang="el-GR" sz="2000" dirty="0">
                <a:cs typeface="Arial" panose="020B0604020202020204" pitchFamily="34" charset="0"/>
              </a:rPr>
              <a:t>Φάρμακα </a:t>
            </a:r>
            <a:r>
              <a:rPr lang="el-GR" sz="1200" dirty="0">
                <a:cs typeface="Arial" panose="020B0604020202020204" pitchFamily="34" charset="0"/>
              </a:rPr>
              <a:t>(</a:t>
            </a:r>
            <a:r>
              <a:rPr lang="el-GR" sz="1400" dirty="0" err="1"/>
              <a:t>κορτικοστεροειδή</a:t>
            </a:r>
            <a:r>
              <a:rPr lang="el-GR" sz="1400" dirty="0"/>
              <a:t>, αδρεναλίνη, </a:t>
            </a:r>
            <a:r>
              <a:rPr lang="el-GR" sz="1400" dirty="0" err="1"/>
              <a:t>ισταμίνη</a:t>
            </a:r>
            <a:r>
              <a:rPr lang="el-GR" sz="1400" dirty="0"/>
              <a:t>, ηπαρίνη, </a:t>
            </a:r>
            <a:r>
              <a:rPr lang="el-GR" sz="1400" dirty="0" err="1"/>
              <a:t>λίθιο</a:t>
            </a:r>
            <a:r>
              <a:rPr lang="el-GR" sz="1400" dirty="0"/>
              <a:t>, </a:t>
            </a:r>
            <a:r>
              <a:rPr lang="el-GR" sz="1400" dirty="0" err="1"/>
              <a:t>ρανιτιδίνη</a:t>
            </a:r>
            <a:r>
              <a:rPr lang="el-GR" sz="1400" dirty="0"/>
              <a:t>) </a:t>
            </a:r>
            <a:endParaRPr lang="el-GR" sz="1200" dirty="0">
              <a:cs typeface="Arial" panose="020B0604020202020204" pitchFamily="34" charset="0"/>
            </a:endParaRPr>
          </a:p>
          <a:p>
            <a:r>
              <a:rPr lang="el-GR" sz="2000" dirty="0">
                <a:cs typeface="Arial" panose="020B0604020202020204" pitchFamily="34" charset="0"/>
              </a:rPr>
              <a:t>Αιμορραγία</a:t>
            </a:r>
          </a:p>
          <a:p>
            <a:r>
              <a:rPr lang="el-GR" sz="2000" dirty="0" err="1">
                <a:cs typeface="Arial" panose="020B0604020202020204" pitchFamily="34" charset="0"/>
              </a:rPr>
              <a:t>Αιμόλυση</a:t>
            </a:r>
            <a:endParaRPr lang="el-GR" sz="2000" dirty="0">
              <a:cs typeface="Arial" panose="020B0604020202020204" pitchFamily="34" charset="0"/>
            </a:endParaRPr>
          </a:p>
          <a:p>
            <a:r>
              <a:rPr lang="el-GR" sz="2000" dirty="0" err="1">
                <a:cs typeface="Arial" panose="020B0604020202020204" pitchFamily="34" charset="0"/>
              </a:rPr>
              <a:t>Μεταβολικ</a:t>
            </a:r>
            <a:r>
              <a:rPr lang="en-US" sz="2000" dirty="0" err="1">
                <a:cs typeface="Arial" panose="020B0604020202020204" pitchFamily="34" charset="0"/>
              </a:rPr>
              <a:t>ά</a:t>
            </a:r>
            <a:r>
              <a:rPr lang="el-GR" sz="2000" dirty="0">
                <a:cs typeface="Arial" panose="020B0604020202020204" pitchFamily="34" charset="0"/>
              </a:rPr>
              <a:t> νοσήματα: </a:t>
            </a:r>
          </a:p>
          <a:p>
            <a:pPr lvl="1"/>
            <a:r>
              <a:rPr lang="el-GR" sz="1700" dirty="0">
                <a:cs typeface="Arial" panose="020B0604020202020204" pitchFamily="34" charset="0"/>
              </a:rPr>
              <a:t>νεφρική ανεπάρκεια</a:t>
            </a:r>
          </a:p>
          <a:p>
            <a:pPr lvl="1"/>
            <a:r>
              <a:rPr lang="el-GR" sz="1700" dirty="0">
                <a:cs typeface="Arial" panose="020B0604020202020204" pitchFamily="34" charset="0"/>
              </a:rPr>
              <a:t>Διαβητική οξέωση</a:t>
            </a:r>
          </a:p>
          <a:p>
            <a:pPr lvl="1"/>
            <a:r>
              <a:rPr lang="el-GR" sz="1700" dirty="0">
                <a:cs typeface="Arial" panose="020B0604020202020204" pitchFamily="34" charset="0"/>
              </a:rPr>
              <a:t>Υπερθυρεοειδισμός</a:t>
            </a:r>
          </a:p>
          <a:p>
            <a:pPr lvl="1"/>
            <a:r>
              <a:rPr lang="el-GR" sz="1700" dirty="0">
                <a:cs typeface="Arial" panose="020B0604020202020204" pitchFamily="34" charset="0"/>
              </a:rPr>
              <a:t>Εκλαμψία</a:t>
            </a:r>
          </a:p>
          <a:p>
            <a:pPr lvl="1"/>
            <a:r>
              <a:rPr lang="en-US" sz="1700" dirty="0">
                <a:cs typeface="Arial" panose="020B0604020202020204" pitchFamily="34" charset="0"/>
              </a:rPr>
              <a:t>K</a:t>
            </a:r>
            <a:r>
              <a:rPr lang="el-GR" sz="1700" dirty="0" err="1">
                <a:cs typeface="Arial" panose="020B0604020202020204" pitchFamily="34" charset="0"/>
              </a:rPr>
              <a:t>υκλοφορική</a:t>
            </a:r>
            <a:r>
              <a:rPr lang="el-GR" sz="1700" dirty="0">
                <a:cs typeface="Arial" panose="020B0604020202020204" pitchFamily="34" charset="0"/>
              </a:rPr>
              <a:t> ανακοπή </a:t>
            </a:r>
          </a:p>
          <a:p>
            <a:endParaRPr lang="el-GR" sz="1800" dirty="0">
              <a:cs typeface="Arial" panose="020B0604020202020204" pitchFamily="34" charset="0"/>
            </a:endParaRPr>
          </a:p>
          <a:p>
            <a:endParaRPr lang="el-GR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574D-623E-6EF2-9B7A-4EE25912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55B9B-6B1B-4C46-7B75-4F33D1A7E99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1B64F4-1426-CBC7-7026-185410248E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>
                <a:cs typeface="Arial" panose="020B0604020202020204" pitchFamily="34" charset="0"/>
              </a:rPr>
              <a:t>Νέκρωση ιστών:</a:t>
            </a:r>
            <a:endParaRPr lang="en-US" sz="2000" dirty="0">
              <a:cs typeface="Arial" panose="020B0604020202020204" pitchFamily="34" charset="0"/>
            </a:endParaRPr>
          </a:p>
          <a:p>
            <a:pPr lvl="1"/>
            <a:r>
              <a:rPr lang="el-GR" sz="1600" dirty="0">
                <a:cs typeface="Arial" panose="020B0604020202020204" pitchFamily="34" charset="0"/>
              </a:rPr>
              <a:t>Έγκαυμα</a:t>
            </a:r>
            <a:endParaRPr lang="en-US" sz="1600" dirty="0">
              <a:cs typeface="Arial" panose="020B0604020202020204" pitchFamily="34" charset="0"/>
            </a:endParaRPr>
          </a:p>
          <a:p>
            <a:pPr lvl="1"/>
            <a:r>
              <a:rPr lang="el-GR" sz="1600" dirty="0">
                <a:cs typeface="Arial" panose="020B0604020202020204" pitchFamily="34" charset="0"/>
              </a:rPr>
              <a:t>Έμφραγμα</a:t>
            </a:r>
            <a:endParaRPr lang="en-US" sz="1600" dirty="0">
              <a:cs typeface="Arial" panose="020B0604020202020204" pitchFamily="34" charset="0"/>
            </a:endParaRPr>
          </a:p>
          <a:p>
            <a:pPr lvl="1"/>
            <a:r>
              <a:rPr lang="el-GR" sz="1600" dirty="0">
                <a:cs typeface="Arial" panose="020B0604020202020204" pitchFamily="34" charset="0"/>
              </a:rPr>
              <a:t>οξεία παγκρεατίτιδα</a:t>
            </a:r>
            <a:endParaRPr lang="en-US" sz="1600" dirty="0">
              <a:cs typeface="Arial" panose="020B0604020202020204" pitchFamily="34" charset="0"/>
            </a:endParaRPr>
          </a:p>
          <a:p>
            <a:pPr lvl="1"/>
            <a:r>
              <a:rPr lang="el-GR" sz="1600" dirty="0">
                <a:cs typeface="Arial" panose="020B0604020202020204" pitchFamily="34" charset="0"/>
              </a:rPr>
              <a:t>Χειρουργείο</a:t>
            </a:r>
            <a:endParaRPr lang="en-US" sz="1600" dirty="0">
              <a:cs typeface="Arial" panose="020B0604020202020204" pitchFamily="34" charset="0"/>
            </a:endParaRPr>
          </a:p>
          <a:p>
            <a:pPr lvl="1"/>
            <a:r>
              <a:rPr lang="el-GR" sz="1600" dirty="0">
                <a:cs typeface="Arial" panose="020B0604020202020204" pitchFamily="34" charset="0"/>
              </a:rPr>
              <a:t>πνευμονική εμβολή</a:t>
            </a:r>
            <a:endParaRPr lang="en-US" sz="1600" dirty="0">
              <a:cs typeface="Arial" panose="020B0604020202020204" pitchFamily="34" charset="0"/>
            </a:endParaRPr>
          </a:p>
          <a:p>
            <a:pPr lvl="1"/>
            <a:r>
              <a:rPr lang="el-GR" sz="1600" dirty="0">
                <a:cs typeface="Arial" panose="020B0604020202020204" pitchFamily="34" charset="0"/>
              </a:rPr>
              <a:t>Οξεία αιμορραγία σε κοιλότητες</a:t>
            </a:r>
            <a:r>
              <a:rPr lang="en-US" sz="1600" dirty="0">
                <a:cs typeface="Arial" panose="020B0604020202020204" pitchFamily="34" charset="0"/>
              </a:rPr>
              <a:t> (</a:t>
            </a:r>
            <a:r>
              <a:rPr lang="el-GR" sz="1600" dirty="0">
                <a:cs typeface="Arial" panose="020B0604020202020204" pitchFamily="34" charset="0"/>
              </a:rPr>
              <a:t>εγκεφαλική) </a:t>
            </a:r>
            <a:endParaRPr lang="en-US" sz="1600" dirty="0">
              <a:cs typeface="Arial" panose="020B0604020202020204" pitchFamily="34" charset="0"/>
            </a:endParaRPr>
          </a:p>
          <a:p>
            <a:pPr lvl="1"/>
            <a:r>
              <a:rPr lang="el-GR" sz="1600" dirty="0" err="1">
                <a:cs typeface="Arial" panose="020B0604020202020204" pitchFamily="34" charset="0"/>
              </a:rPr>
              <a:t>Έμφρακτο</a:t>
            </a:r>
            <a:r>
              <a:rPr lang="el-GR" sz="1600" dirty="0">
                <a:cs typeface="Arial" panose="020B0604020202020204" pitchFamily="34" charset="0"/>
              </a:rPr>
              <a:t> του εντέρου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l-GR" sz="2000" dirty="0">
                <a:cs typeface="Arial" panose="020B0604020202020204" pitchFamily="34" charset="0"/>
              </a:rPr>
              <a:t>Θεραπεία με </a:t>
            </a:r>
            <a:r>
              <a:rPr lang="en-US" sz="2000" dirty="0" err="1">
                <a:cs typeface="Arial" panose="020B0604020202020204" pitchFamily="34" charset="0"/>
              </a:rPr>
              <a:t>gcsf</a:t>
            </a:r>
            <a:endParaRPr lang="el-GR" sz="2000" dirty="0">
              <a:cs typeface="Arial" panose="020B0604020202020204" pitchFamily="34" charset="0"/>
            </a:endParaRPr>
          </a:p>
          <a:p>
            <a:r>
              <a:rPr lang="el-GR" sz="2000" dirty="0" err="1">
                <a:cs typeface="Arial" panose="020B0604020202020204" pitchFamily="34" charset="0"/>
              </a:rPr>
              <a:t>Σπληνεκτομή</a:t>
            </a:r>
            <a:endParaRPr lang="el-GR" sz="2000" dirty="0">
              <a:cs typeface="Arial" panose="020B0604020202020204" pitchFamily="34" charset="0"/>
            </a:endParaRPr>
          </a:p>
          <a:p>
            <a:r>
              <a:rPr lang="el-GR" sz="2000" dirty="0">
                <a:cs typeface="Arial" panose="020B0604020202020204" pitchFamily="34" charset="0"/>
              </a:rPr>
              <a:t>Αλλεργική αντίδραση, έντονη φυσική άσκηση, έντονη καταπόνηση, αφυδάτωση, σπασμοί, έντονος πόνος </a:t>
            </a:r>
          </a:p>
          <a:p>
            <a:r>
              <a:rPr lang="el-GR" sz="2000" dirty="0">
                <a:cs typeface="Arial" panose="020B0604020202020204" pitchFamily="34" charset="0"/>
              </a:rPr>
              <a:t>Κάπνισμα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355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3EFC-FD1E-1BF9-7322-2BD47FBE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Ποιοτικές διαταραχές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64FC-A8D8-3FF5-1C2D-2A703185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9826171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2900" dirty="0" err="1">
                <a:cs typeface="Arial" panose="020B0604020202020204" pitchFamily="34" charset="0"/>
              </a:rPr>
              <a:t>Άωρα</a:t>
            </a:r>
            <a:r>
              <a:rPr lang="el-GR" sz="2900" dirty="0">
                <a:cs typeface="Arial" panose="020B0604020202020204" pitchFamily="34" charset="0"/>
              </a:rPr>
              <a:t> κοκκιοκύτταρα</a:t>
            </a:r>
            <a:r>
              <a:rPr lang="en-US" sz="2900" dirty="0">
                <a:cs typeface="Arial" panose="020B0604020202020204" pitchFamily="34" charset="0"/>
              </a:rPr>
              <a:t> (</a:t>
            </a:r>
            <a:r>
              <a:rPr lang="el-GR" sz="2200" dirty="0" err="1">
                <a:cs typeface="Arial" panose="020B0604020202020204" pitchFamily="34" charset="0"/>
              </a:rPr>
              <a:t>βλάστες</a:t>
            </a:r>
            <a:r>
              <a:rPr lang="el-GR" sz="2200" dirty="0">
                <a:cs typeface="Arial" panose="020B0604020202020204" pitchFamily="34" charset="0"/>
              </a:rPr>
              <a:t>, </a:t>
            </a:r>
            <a:r>
              <a:rPr lang="el-GR" sz="2200" dirty="0" err="1">
                <a:cs typeface="Arial" panose="020B0604020202020204" pitchFamily="34" charset="0"/>
              </a:rPr>
              <a:t>προμυελοκύτταρα</a:t>
            </a:r>
            <a:r>
              <a:rPr lang="el-GR" sz="2200" dirty="0">
                <a:cs typeface="Arial" panose="020B0604020202020204" pitchFamily="34" charset="0"/>
              </a:rPr>
              <a:t>, μυελοκύτταρα, </a:t>
            </a:r>
            <a:r>
              <a:rPr lang="el-GR" sz="2200" dirty="0" err="1">
                <a:cs typeface="Arial" panose="020B0604020202020204" pitchFamily="34" charset="0"/>
              </a:rPr>
              <a:t>μεταμυελοκύτταρα</a:t>
            </a:r>
            <a:r>
              <a:rPr lang="el-GR" sz="2900" dirty="0"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120000"/>
              </a:lnSpc>
            </a:pPr>
            <a:r>
              <a:rPr lang="el-GR" sz="2600" b="1" dirty="0" err="1">
                <a:cs typeface="Arial" panose="020B0604020202020204" pitchFamily="34" charset="0"/>
              </a:rPr>
              <a:t>Λευχαιμοειδής</a:t>
            </a:r>
            <a:r>
              <a:rPr lang="el-GR" sz="2600" b="1" dirty="0">
                <a:cs typeface="Arial" panose="020B0604020202020204" pitchFamily="34" charset="0"/>
              </a:rPr>
              <a:t> αντίδραση </a:t>
            </a:r>
          </a:p>
          <a:p>
            <a:pPr lvl="1">
              <a:lnSpc>
                <a:spcPct val="120000"/>
              </a:lnSpc>
            </a:pPr>
            <a:r>
              <a:rPr lang="el-GR" sz="2600" b="1" dirty="0">
                <a:cs typeface="Arial" panose="020B0604020202020204" pitchFamily="34" charset="0"/>
              </a:rPr>
              <a:t>Λευχαιμίες</a:t>
            </a:r>
          </a:p>
          <a:p>
            <a:pPr lvl="1">
              <a:lnSpc>
                <a:spcPct val="120000"/>
              </a:lnSpc>
            </a:pPr>
            <a:r>
              <a:rPr lang="el-GR" sz="2600" b="1" dirty="0" err="1">
                <a:cs typeface="Arial" panose="020B0604020202020204" pitchFamily="34" charset="0"/>
              </a:rPr>
              <a:t>Μυελοϋπερπλαστικά</a:t>
            </a:r>
            <a:r>
              <a:rPr lang="el-GR" sz="2600" b="1" dirty="0">
                <a:cs typeface="Arial" panose="020B0604020202020204" pitchFamily="34" charset="0"/>
              </a:rPr>
              <a:t> σύνδρομα </a:t>
            </a:r>
          </a:p>
          <a:p>
            <a:pPr>
              <a:lnSpc>
                <a:spcPct val="120000"/>
              </a:lnSpc>
            </a:pPr>
            <a:r>
              <a:rPr lang="el-GR" sz="2900" dirty="0">
                <a:cs typeface="Arial" panose="020B0604020202020204" pitchFamily="34" charset="0"/>
              </a:rPr>
              <a:t>Μορφολογικές διαταραχές των πολυμορφοπύρηνων </a:t>
            </a:r>
          </a:p>
          <a:p>
            <a:pPr lvl="1">
              <a:lnSpc>
                <a:spcPct val="120000"/>
              </a:lnSpc>
            </a:pPr>
            <a:r>
              <a:rPr lang="el-GR" sz="2608" dirty="0">
                <a:cs typeface="Arial" panose="020B0604020202020204" pitchFamily="34" charset="0"/>
              </a:rPr>
              <a:t>Τοξική κοκκίωση </a:t>
            </a:r>
          </a:p>
          <a:p>
            <a:pPr lvl="1">
              <a:lnSpc>
                <a:spcPct val="120000"/>
              </a:lnSpc>
            </a:pPr>
            <a:r>
              <a:rPr lang="el-GR" sz="2608" dirty="0">
                <a:cs typeface="Arial" panose="020B0604020202020204" pitchFamily="34" charset="0"/>
              </a:rPr>
              <a:t>Σωμάτια </a:t>
            </a:r>
            <a:r>
              <a:rPr lang="en-US" sz="2608" dirty="0">
                <a:cs typeface="Arial" panose="020B0604020202020204" pitchFamily="34" charset="0"/>
              </a:rPr>
              <a:t>Dohle </a:t>
            </a:r>
            <a:endParaRPr lang="el-GR" sz="2608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l-GR" sz="2608" dirty="0">
                <a:cs typeface="Arial" panose="020B0604020202020204" pitchFamily="34" charset="0"/>
              </a:rPr>
              <a:t>Έγκλειστα</a:t>
            </a:r>
          </a:p>
          <a:p>
            <a:pPr lvl="1">
              <a:lnSpc>
                <a:spcPct val="120000"/>
              </a:lnSpc>
            </a:pPr>
            <a:r>
              <a:rPr lang="el-GR" sz="2608" dirty="0" err="1">
                <a:cs typeface="Arial" panose="020B0604020202020204" pitchFamily="34" charset="0"/>
              </a:rPr>
              <a:t>Κενοτόπια</a:t>
            </a:r>
            <a:endParaRPr lang="el-GR" sz="2608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l-GR" sz="2400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l-GR" sz="2400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l-GR" sz="2400" dirty="0">
              <a:cs typeface="Arial" panose="020B0604020202020204" pitchFamily="34" charset="0"/>
            </a:endParaRP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F84CA-21D4-D1A2-C99D-DFB5A0CA8C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6238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DC42-5223-4D6A-FCDD-02AD011E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Πολυμορφοπυρήνωση</a:t>
            </a:r>
            <a:r>
              <a:rPr lang="el-GR" dirty="0"/>
              <a:t> και λοιμώξεις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D2F2C-DA1E-E01E-8620-18E0F8AA5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Μικρόβια, μύκητες, ιούς και παράσιτα (όχι συχνή σε ιώσεις)</a:t>
            </a:r>
          </a:p>
          <a:p>
            <a:r>
              <a:rPr lang="el-GR" dirty="0"/>
              <a:t>Τοξική κοκκίωση, σωμάτια </a:t>
            </a:r>
            <a:r>
              <a:rPr lang="en-US" dirty="0"/>
              <a:t>Dohle,  </a:t>
            </a:r>
            <a:r>
              <a:rPr lang="el-GR" dirty="0" err="1"/>
              <a:t>κενοτόπια</a:t>
            </a:r>
            <a:r>
              <a:rPr lang="el-GR" dirty="0"/>
              <a:t> </a:t>
            </a:r>
          </a:p>
          <a:p>
            <a:r>
              <a:rPr lang="el-GR" dirty="0"/>
              <a:t>Μπορεί να εμφανιστεί μικρή στροφή προς τα αριστερά (</a:t>
            </a:r>
            <a:r>
              <a:rPr lang="el-GR" dirty="0" err="1"/>
              <a:t>ραβδοπύρηνα</a:t>
            </a:r>
            <a:r>
              <a:rPr lang="el-GR" dirty="0"/>
              <a:t>, </a:t>
            </a:r>
            <a:r>
              <a:rPr lang="el-GR" dirty="0" err="1"/>
              <a:t>μεταμυελοκύτταρα</a:t>
            </a:r>
            <a:r>
              <a:rPr lang="el-GR" dirty="0"/>
              <a:t>, μυελοκύτταρα)</a:t>
            </a: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796E4-81D0-5B57-C75A-7EA1945F07C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6629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Toxic Granulation &amp; Left shift: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9" y="1011238"/>
            <a:ext cx="2645691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492500" y="4679033"/>
            <a:ext cx="3844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AU" dirty="0">
                <a:solidFill>
                  <a:srgbClr val="CC0000"/>
                </a:solidFill>
              </a:rPr>
              <a:t>Acute inflammation </a:t>
            </a:r>
            <a:r>
              <a:rPr lang="en-AU" dirty="0"/>
              <a:t>Bacterial, trauma, immune, etc</a:t>
            </a:r>
          </a:p>
          <a:p>
            <a:pPr algn="ctr" eaLnBrk="1" hangingPunct="1"/>
            <a:r>
              <a:rPr lang="en-AU" dirty="0"/>
              <a:t>Band forms &amp; Phagocytic granules in cytoplasm</a:t>
            </a:r>
            <a:endParaRPr lang="en-US" dirty="0"/>
          </a:p>
        </p:txBody>
      </p:sp>
      <p:pic>
        <p:nvPicPr>
          <p:cNvPr id="2" name="Content Placeholder 5" descr="A close-up of a microscope&#10;&#10;AI-generated content may be incorrect.">
            <a:extLst>
              <a:ext uri="{FF2B5EF4-FFF2-40B4-BE49-F238E27FC236}">
                <a16:creationId xmlns:a16="http://schemas.microsoft.com/office/drawing/2014/main" id="{7CE87E78-F476-8EA7-C769-9A829EE19D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8596" b="22434"/>
          <a:stretch>
            <a:fillRect/>
          </a:stretch>
        </p:blipFill>
        <p:spPr>
          <a:xfrm>
            <a:off x="8040893" y="1245961"/>
            <a:ext cx="2833936" cy="3993896"/>
          </a:xfrm>
          <a:prstGeom prst="rect">
            <a:avLst/>
          </a:prstGeom>
        </p:spPr>
      </p:pic>
      <p:pic>
        <p:nvPicPr>
          <p:cNvPr id="4" name="Picture 3" descr="A close-up of a blood cell&#10;&#10;AI-generated content may be incorrect.">
            <a:extLst>
              <a:ext uri="{FF2B5EF4-FFF2-40B4-BE49-F238E27FC236}">
                <a16:creationId xmlns:a16="http://schemas.microsoft.com/office/drawing/2014/main" id="{8BC49089-68F2-489A-8EF1-1A37049E9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202" y="1301322"/>
            <a:ext cx="3931434" cy="29131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</a:rPr>
              <a:t>Leukemoid</a:t>
            </a:r>
            <a:r>
              <a:rPr lang="en-US" dirty="0">
                <a:latin typeface="Arial" pitchFamily="34" charset="0"/>
              </a:rPr>
              <a:t> Reaction: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55565" y="1577537"/>
            <a:ext cx="5112568" cy="5399906"/>
          </a:xfrm>
        </p:spPr>
        <p:txBody>
          <a:bodyPr/>
          <a:lstStyle/>
          <a:p>
            <a:r>
              <a:rPr lang="en-AU" dirty="0"/>
              <a:t>Marked increase in neutrophils. </a:t>
            </a:r>
            <a:r>
              <a:rPr lang="en-AU" sz="2400" dirty="0"/>
              <a:t>&gt;</a:t>
            </a:r>
            <a:r>
              <a:rPr lang="en-AU" sz="2400" dirty="0">
                <a:solidFill>
                  <a:srgbClr val="C00000"/>
                </a:solidFill>
              </a:rPr>
              <a:t>50,000 x10</a:t>
            </a:r>
            <a:r>
              <a:rPr lang="en-AU" sz="2400" baseline="30000" dirty="0">
                <a:solidFill>
                  <a:srgbClr val="C00000"/>
                </a:solidFill>
              </a:rPr>
              <a:t>9</a:t>
            </a:r>
          </a:p>
          <a:p>
            <a:r>
              <a:rPr lang="en-AU" dirty="0"/>
              <a:t>Shift to left </a:t>
            </a:r>
            <a:r>
              <a:rPr lang="en-AU" dirty="0">
                <a:sym typeface="Wingdings" pitchFamily="2" charset="2"/>
              </a:rPr>
              <a:t></a:t>
            </a:r>
            <a:r>
              <a:rPr lang="en-AU" dirty="0"/>
              <a:t> immature forms.</a:t>
            </a:r>
          </a:p>
          <a:p>
            <a:r>
              <a:rPr lang="en-AU" dirty="0"/>
              <a:t>Severe infection, trauma, bone marrow infiltration.</a:t>
            </a:r>
          </a:p>
          <a:p>
            <a:r>
              <a:rPr lang="en-AU" dirty="0"/>
              <a:t>Looks  like </a:t>
            </a:r>
            <a:r>
              <a:rPr lang="en-AU" dirty="0" err="1"/>
              <a:t>leukemia</a:t>
            </a:r>
            <a:r>
              <a:rPr lang="en-AU" dirty="0"/>
              <a:t>* </a:t>
            </a:r>
            <a:br>
              <a:rPr lang="en-AU" dirty="0"/>
            </a:br>
            <a:r>
              <a:rPr lang="en-AU" dirty="0"/>
              <a:t>(no blasts)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024173" y="2174196"/>
            <a:ext cx="5688632" cy="330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47459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F6B2-59F8-5851-FD7F-48985DA2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ΜΥΕΛΑΙΜΙΑ (ΛΕΥΧΑΙΜΟΕΙΔΗΣ ΑΝΤΙΔΡΑΣΗ)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41B4-5469-E5DF-EF77-8E9B9774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Είσοδος στην κυκλοφορία άωρων κυττάρων της κοκκιώδους σειράς </a:t>
            </a:r>
          </a:p>
          <a:p>
            <a:r>
              <a:rPr lang="el-GR" dirty="0"/>
              <a:t>Έντονη αντιδραστική </a:t>
            </a:r>
            <a:r>
              <a:rPr lang="el-GR" dirty="0" err="1"/>
              <a:t>πολυμορφοπυρήνωση</a:t>
            </a:r>
            <a:r>
              <a:rPr lang="el-GR" dirty="0"/>
              <a:t> (</a:t>
            </a:r>
            <a:r>
              <a:rPr lang="el-GR" dirty="0" err="1"/>
              <a:t>βακτηριακές</a:t>
            </a:r>
            <a:r>
              <a:rPr lang="el-GR" dirty="0"/>
              <a:t> λοιμώξεις και φλεγμονές): </a:t>
            </a:r>
          </a:p>
          <a:p>
            <a:pPr lvl="1"/>
            <a:r>
              <a:rPr lang="el-GR" dirty="0"/>
              <a:t>μέτρια: 5% περίπου των κοκκιοκυττάρων </a:t>
            </a:r>
          </a:p>
          <a:p>
            <a:pPr lvl="1"/>
            <a:r>
              <a:rPr lang="el-GR" dirty="0"/>
              <a:t>Πιο ώριμες μορφές: </a:t>
            </a:r>
            <a:r>
              <a:rPr lang="el-GR" dirty="0" err="1"/>
              <a:t>ραβδοπύρηνα</a:t>
            </a:r>
            <a:r>
              <a:rPr lang="el-GR" dirty="0"/>
              <a:t>, </a:t>
            </a:r>
            <a:r>
              <a:rPr lang="el-GR" dirty="0" err="1"/>
              <a:t>μεταμυελοκύτταρα</a:t>
            </a:r>
            <a:r>
              <a:rPr lang="el-GR" dirty="0"/>
              <a:t>, μυελοκύτταρα </a:t>
            </a:r>
          </a:p>
          <a:p>
            <a:pPr lvl="1"/>
            <a:r>
              <a:rPr lang="el-GR" dirty="0"/>
              <a:t>Αντίστοιχη εικόνα λεμφοκυτταρικής λευχαιμίας στο περιφερικό αίμα μπορούν να μιμηθούν και οι ιώσεις: κοκίτης, ανεμοβλογιά, </a:t>
            </a:r>
            <a:r>
              <a:rPr lang="en-US" dirty="0"/>
              <a:t>EBV, </a:t>
            </a:r>
            <a:r>
              <a:rPr lang="el-GR" dirty="0"/>
              <a:t>φυματίωση</a:t>
            </a:r>
          </a:p>
          <a:p>
            <a:r>
              <a:rPr lang="el-GR" dirty="0"/>
              <a:t>Αναγέννηση μυελού μετά από απλασία, </a:t>
            </a:r>
            <a:r>
              <a:rPr lang="el-GR" dirty="0" err="1"/>
              <a:t>ακοκκιοκυτταραιμία</a:t>
            </a:r>
            <a:r>
              <a:rPr lang="el-GR" dirty="0"/>
              <a:t>, μετά από οξεία </a:t>
            </a:r>
            <a:r>
              <a:rPr lang="el-GR" dirty="0" err="1"/>
              <a:t>αιμόλυση</a:t>
            </a:r>
            <a:r>
              <a:rPr lang="el-GR" dirty="0"/>
              <a:t> ή βαριά αιμορραγία (παροδική) </a:t>
            </a:r>
          </a:p>
          <a:p>
            <a:r>
              <a:rPr lang="el-GR" dirty="0"/>
              <a:t>Μεταστάσεις στον μυελό των οστών από νεοπλάσματα – κυκλοφορία και </a:t>
            </a:r>
            <a:r>
              <a:rPr lang="el-GR" dirty="0" err="1"/>
              <a:t>ερυθροβλαστών</a:t>
            </a:r>
            <a:endParaRPr lang="el-GR" dirty="0"/>
          </a:p>
          <a:p>
            <a:r>
              <a:rPr lang="el-GR" dirty="0"/>
              <a:t>ΜΥΝ με στροφή προς τα αριστερά και όλα τα στάδια ωρίμανσης της κοκκιώδους </a:t>
            </a:r>
          </a:p>
          <a:p>
            <a:r>
              <a:rPr lang="en-US" dirty="0"/>
              <a:t>Hodgkin lymphoma</a:t>
            </a:r>
          </a:p>
          <a:p>
            <a:r>
              <a:rPr lang="el-GR" dirty="0"/>
              <a:t>Εκλαμψία, βαριά εγκαύματα, δηλητηρίαση από υδράργυρο </a:t>
            </a: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5CD29-E699-9284-A9C3-780BE4B58C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0469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7DC9-B726-AE75-D9DF-F3F6FF90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Προσέγγιση αρρώστου με </a:t>
            </a:r>
            <a:r>
              <a:rPr lang="el-GR" dirty="0" err="1"/>
              <a:t>πολυμορφοπυρήνωση</a:t>
            </a:r>
            <a:r>
              <a:rPr lang="el-GR" dirty="0"/>
              <a:t>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49D3-F8BB-84A0-160D-74403623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Ιστορικό παρούσα νόσος </a:t>
            </a:r>
          </a:p>
          <a:p>
            <a:r>
              <a:rPr lang="el-GR" dirty="0"/>
              <a:t>Ατομικό αναμνηστικό </a:t>
            </a:r>
          </a:p>
          <a:p>
            <a:r>
              <a:rPr lang="el-GR" dirty="0"/>
              <a:t>Φαρμακευτική αγωγή </a:t>
            </a:r>
          </a:p>
          <a:p>
            <a:r>
              <a:rPr lang="en-US" dirty="0"/>
              <a:t>Stress, </a:t>
            </a:r>
            <a:r>
              <a:rPr lang="el-GR" dirty="0"/>
              <a:t>κάπνισμα </a:t>
            </a:r>
          </a:p>
          <a:p>
            <a:r>
              <a:rPr lang="el-GR" dirty="0"/>
              <a:t>Κλινική εξέταση και ζωτικά </a:t>
            </a:r>
          </a:p>
          <a:p>
            <a:r>
              <a:rPr lang="el-GR" dirty="0"/>
              <a:t>Εργαστηριακός έλεγχος </a:t>
            </a:r>
          </a:p>
          <a:p>
            <a:r>
              <a:rPr lang="el-GR" dirty="0"/>
              <a:t>Απεικονιστικός </a:t>
            </a:r>
          </a:p>
          <a:p>
            <a:r>
              <a:rPr lang="el-GR" dirty="0"/>
              <a:t>Επίχρισμα περιφερικού αίματος: </a:t>
            </a:r>
          </a:p>
          <a:p>
            <a:pPr lvl="1"/>
            <a:r>
              <a:rPr lang="el-GR" dirty="0" err="1"/>
              <a:t>Πολυμορφοπυρήνωση</a:t>
            </a:r>
            <a:r>
              <a:rPr lang="el-GR" dirty="0"/>
              <a:t> με </a:t>
            </a:r>
            <a:r>
              <a:rPr lang="el-GR" dirty="0" err="1"/>
              <a:t>ραβδοπύρηνα</a:t>
            </a:r>
            <a:r>
              <a:rPr lang="el-GR" dirty="0"/>
              <a:t> και τοξική κοκκίωση </a:t>
            </a:r>
            <a:r>
              <a:rPr lang="el-GR" dirty="0">
                <a:sym typeface="Wingdings" pitchFamily="2" charset="2"/>
              </a:rPr>
              <a:t> φλεγμονή </a:t>
            </a:r>
          </a:p>
          <a:p>
            <a:pPr lvl="1"/>
            <a:r>
              <a:rPr lang="el-GR" dirty="0">
                <a:sym typeface="Wingdings" pitchFamily="2" charset="2"/>
              </a:rPr>
              <a:t>Στροφή προς τα αριστερά, αύξηση </a:t>
            </a:r>
            <a:r>
              <a:rPr lang="el-GR" dirty="0" err="1">
                <a:sym typeface="Wingdings" pitchFamily="2" charset="2"/>
              </a:rPr>
              <a:t>βασεόφιλων</a:t>
            </a:r>
            <a:r>
              <a:rPr lang="el-GR" dirty="0">
                <a:sym typeface="Wingdings" pitchFamily="2" charset="2"/>
              </a:rPr>
              <a:t>, σπληνομεγαλία</a:t>
            </a:r>
          </a:p>
          <a:p>
            <a:r>
              <a:rPr lang="el-GR" dirty="0">
                <a:sym typeface="Wingdings" pitchFamily="2" charset="2"/>
              </a:rPr>
              <a:t>Χωρίς εμφανή αιτία με πυρετό και άλλα σημεία φλεγμονής: </a:t>
            </a:r>
            <a:r>
              <a:rPr lang="el-GR" dirty="0" err="1">
                <a:sym typeface="Wingdings" pitchFamily="2" charset="2"/>
              </a:rPr>
              <a:t>υποξεία</a:t>
            </a:r>
            <a:r>
              <a:rPr lang="el-GR" dirty="0">
                <a:sym typeface="Wingdings" pitchFamily="2" charset="2"/>
              </a:rPr>
              <a:t> λοίμωξη (οστεομυελίτιδα, φυματίωση, αποστήματα) </a:t>
            </a:r>
          </a:p>
          <a:p>
            <a:r>
              <a:rPr lang="el-GR" dirty="0">
                <a:sym typeface="Wingdings" pitchFamily="2" charset="2"/>
              </a:rPr>
              <a:t>Μυελός των οστών, μοριακά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EDF67-3A6F-D48C-F2ED-E3C472D5642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372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A9947-4A8D-2204-92E9-ECCD9B04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8C63-E0C2-7E3F-2C5F-6A5AEC52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F65E6-3133-A006-A3AB-2C035E6FBDD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Picture 2" descr="hematopoiesis_%28human%29_diagram">
            <a:extLst>
              <a:ext uri="{FF2B5EF4-FFF2-40B4-BE49-F238E27FC236}">
                <a16:creationId xmlns:a16="http://schemas.microsoft.com/office/drawing/2014/main" id="{3FF0D622-771E-F527-2806-359AD2584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7" r="37682" b="16495"/>
          <a:stretch>
            <a:fillRect/>
          </a:stretch>
        </p:blipFill>
        <p:spPr>
          <a:xfrm>
            <a:off x="1778834" y="77769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11568D-E17B-AC30-ABAA-C741A0FA6CAB}"/>
              </a:ext>
            </a:extLst>
          </p:cNvPr>
          <p:cNvSpPr/>
          <p:nvPr/>
        </p:nvSpPr>
        <p:spPr>
          <a:xfrm>
            <a:off x="5353989" y="4272455"/>
            <a:ext cx="5429625" cy="9853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endParaRPr lang="en-GR" sz="1400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6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D1B8-F87F-AB42-5236-8F043BA4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9B67-743D-AF4F-DC0E-1A3BDDBDC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6FD80-6DEB-F745-FA21-F8014921B3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B47F386-A5DB-9854-87A1-8AD61E299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3355" y="1858659"/>
            <a:ext cx="5385290" cy="3140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364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3610-0678-84A7-21DA-A5C1A965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Λεμφοκυττάρωση &gt; 4000/μ</a:t>
            </a:r>
            <a:r>
              <a:rPr lang="en-GB" dirty="0"/>
              <a:t>l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E9DA-CC49-5658-427A-52F8C931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028" y="1722246"/>
            <a:ext cx="5011110" cy="6604001"/>
          </a:xfrm>
        </p:spPr>
        <p:txBody>
          <a:bodyPr>
            <a:normAutofit/>
          </a:bodyPr>
          <a:lstStyle/>
          <a:p>
            <a:r>
              <a:rPr lang="el-GR" sz="1800" dirty="0">
                <a:cs typeface="Arial" panose="020B0604020202020204" pitchFamily="34" charset="0"/>
              </a:rPr>
              <a:t>Μετά </a:t>
            </a:r>
            <a:r>
              <a:rPr lang="el-GR" sz="1800" dirty="0" err="1">
                <a:cs typeface="Arial" panose="020B0604020202020204" pitchFamily="34" charset="0"/>
              </a:rPr>
              <a:t>σπληνεκτομή</a:t>
            </a:r>
            <a:endParaRPr lang="el-GR" sz="1800" dirty="0">
              <a:cs typeface="Arial" panose="020B0604020202020204" pitchFamily="34" charset="0"/>
            </a:endParaRPr>
          </a:p>
          <a:p>
            <a:r>
              <a:rPr lang="el-GR" sz="1800" dirty="0">
                <a:cs typeface="Arial" panose="020B0604020202020204" pitchFamily="34" charset="0"/>
              </a:rPr>
              <a:t>Νοσήματα των ενδοκρινών αδένων </a:t>
            </a:r>
          </a:p>
          <a:p>
            <a:pPr lvl="1"/>
            <a:r>
              <a:rPr lang="el-GR" sz="1800" dirty="0">
                <a:cs typeface="Arial" panose="020B0604020202020204" pitchFamily="34" charset="0"/>
              </a:rPr>
              <a:t>υποφυσιακή και </a:t>
            </a:r>
            <a:r>
              <a:rPr lang="el-GR" sz="1800" dirty="0" err="1">
                <a:cs typeface="Arial" panose="020B0604020202020204" pitchFamily="34" charset="0"/>
              </a:rPr>
              <a:t>επινεφριδιακή</a:t>
            </a:r>
            <a:r>
              <a:rPr lang="el-GR" sz="1800" dirty="0">
                <a:cs typeface="Arial" panose="020B0604020202020204" pitchFamily="34" charset="0"/>
              </a:rPr>
              <a:t> ανεπάρκεια</a:t>
            </a:r>
          </a:p>
          <a:p>
            <a:pPr lvl="1"/>
            <a:r>
              <a:rPr lang="el-GR" sz="1800" dirty="0" err="1">
                <a:cs typeface="Arial" panose="020B0604020202020204" pitchFamily="34" charset="0"/>
              </a:rPr>
              <a:t>θυρεοτοξίκωση</a:t>
            </a:r>
            <a:endParaRPr lang="el-GR" sz="1800" dirty="0">
              <a:cs typeface="Arial" panose="020B0604020202020204" pitchFamily="34" charset="0"/>
            </a:endParaRPr>
          </a:p>
          <a:p>
            <a:r>
              <a:rPr lang="el-GR" sz="1800" dirty="0">
                <a:cs typeface="Arial" panose="020B0604020202020204" pitchFamily="34" charset="0"/>
              </a:rPr>
              <a:t>Συμπαγείς όγκοι (καρκίνους μαστού, προστάτη)</a:t>
            </a:r>
          </a:p>
          <a:p>
            <a:r>
              <a:rPr lang="el-GR" sz="1800" dirty="0">
                <a:cs typeface="Arial" panose="020B0604020202020204" pitchFamily="34" charset="0"/>
              </a:rPr>
              <a:t>Μυασθένεια</a:t>
            </a:r>
          </a:p>
          <a:p>
            <a:r>
              <a:rPr lang="el-GR" sz="1800" dirty="0" err="1">
                <a:cs typeface="Arial" panose="020B0604020202020204" pitchFamily="34" charset="0"/>
              </a:rPr>
              <a:t>Αυτοάνοσα</a:t>
            </a:r>
            <a:r>
              <a:rPr lang="el-GR" sz="1800" dirty="0">
                <a:cs typeface="Arial" panose="020B0604020202020204" pitchFamily="34" charset="0"/>
              </a:rPr>
              <a:t> νοσήματα </a:t>
            </a:r>
            <a:r>
              <a:rPr lang="en-US" sz="1800" dirty="0">
                <a:cs typeface="Arial" panose="020B0604020202020204" pitchFamily="34" charset="0"/>
              </a:rPr>
              <a:t>(RA)</a:t>
            </a:r>
            <a:endParaRPr lang="el-GR" sz="1800" dirty="0">
              <a:cs typeface="Arial" panose="020B0604020202020204" pitchFamily="34" charset="0"/>
            </a:endParaRPr>
          </a:p>
          <a:p>
            <a:r>
              <a:rPr lang="en-US" sz="1800" dirty="0">
                <a:cs typeface="Arial" panose="020B0604020202020204" pitchFamily="34" charset="0"/>
              </a:rPr>
              <a:t>Stress </a:t>
            </a:r>
          </a:p>
          <a:p>
            <a:r>
              <a:rPr lang="en-US" sz="1800" dirty="0">
                <a:cs typeface="Arial" panose="020B0604020202020204" pitchFamily="34" charset="0"/>
              </a:rPr>
              <a:t>DRESS: drug hypersensitivity reaction </a:t>
            </a:r>
            <a:endParaRPr lang="el-GR" sz="1800" dirty="0">
              <a:cs typeface="Arial" panose="020B0604020202020204" pitchFamily="34" charset="0"/>
            </a:endParaRPr>
          </a:p>
          <a:p>
            <a:pPr marL="41661" indent="0">
              <a:buNone/>
            </a:pPr>
            <a:endParaRPr lang="el-GR" sz="2400" dirty="0">
              <a:cs typeface="Arial" panose="020B0604020202020204" pitchFamily="34" charset="0"/>
            </a:endParaRPr>
          </a:p>
          <a:p>
            <a:endParaRPr lang="en-GR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3A5A0-39F6-DBF8-4DCD-063529705D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DE45B2-7C64-4C79-B837-3BA18E32F858}"/>
              </a:ext>
            </a:extLst>
          </p:cNvPr>
          <p:cNvSpPr txBox="1">
            <a:spLocks/>
          </p:cNvSpPr>
          <p:nvPr/>
        </p:nvSpPr>
        <p:spPr>
          <a:xfrm>
            <a:off x="1206105" y="1137614"/>
            <a:ext cx="10618033" cy="6604001"/>
          </a:xfrm>
          <a:prstGeom prst="rect">
            <a:avLst/>
          </a:prstGeom>
        </p:spPr>
        <p:txBody>
          <a:bodyPr>
            <a:normAutofit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400" b="1" dirty="0">
                <a:cs typeface="Arial" panose="020B0604020202020204" pitchFamily="34" charset="0"/>
              </a:rPr>
              <a:t>1) Αντιδραστικά αίτια</a:t>
            </a:r>
          </a:p>
          <a:p>
            <a:pPr algn="just">
              <a:lnSpc>
                <a:spcPct val="150000"/>
              </a:lnSpc>
            </a:pPr>
            <a:r>
              <a:rPr lang="el-GR" sz="2400" dirty="0">
                <a:cs typeface="Arial" panose="020B0604020202020204" pitchFamily="34" charset="0"/>
              </a:rPr>
              <a:t>Λοιμώξεις </a:t>
            </a:r>
          </a:p>
          <a:p>
            <a:pPr lvl="1" algn="just"/>
            <a:r>
              <a:rPr lang="en-US" sz="2000" dirty="0" err="1">
                <a:cs typeface="Arial" panose="020B0604020202020204" pitchFamily="34" charset="0"/>
              </a:rPr>
              <a:t>Bordetelle</a:t>
            </a:r>
            <a:r>
              <a:rPr lang="en-US" sz="2000" dirty="0">
                <a:cs typeface="Arial" panose="020B0604020202020204" pitchFamily="34" charset="0"/>
              </a:rPr>
              <a:t> pertussis-</a:t>
            </a:r>
            <a:r>
              <a:rPr lang="el-GR" sz="2000" dirty="0" err="1">
                <a:cs typeface="Arial" panose="020B0604020202020204" pitchFamily="34" charset="0"/>
              </a:rPr>
              <a:t>κοκκίτης</a:t>
            </a:r>
            <a:endParaRPr lang="el-GR" sz="2000" dirty="0">
              <a:cs typeface="Arial" panose="020B0604020202020204" pitchFamily="34" charset="0"/>
            </a:endParaRPr>
          </a:p>
          <a:p>
            <a:pPr lvl="1" algn="just"/>
            <a:r>
              <a:rPr lang="el-GR" sz="2000" dirty="0">
                <a:cs typeface="Arial" panose="020B0604020202020204" pitchFamily="34" charset="0"/>
              </a:rPr>
              <a:t>Ιώσεις </a:t>
            </a:r>
            <a:r>
              <a:rPr lang="en-US" sz="2000" dirty="0">
                <a:cs typeface="Arial" panose="020B0604020202020204" pitchFamily="34" charset="0"/>
              </a:rPr>
              <a:t>: </a:t>
            </a:r>
            <a:r>
              <a:rPr lang="el-GR" sz="2000" dirty="0">
                <a:cs typeface="Arial" panose="020B0604020202020204" pitchFamily="34" charset="0"/>
              </a:rPr>
              <a:t>λοιμώδης μονοπυρήνωση</a:t>
            </a:r>
          </a:p>
          <a:p>
            <a:pPr lvl="1" algn="just"/>
            <a:r>
              <a:rPr lang="en-US" sz="2000" dirty="0">
                <a:cs typeface="Arial" panose="020B0604020202020204" pitchFamily="34" charset="0"/>
              </a:rPr>
              <a:t>EBV, HIV</a:t>
            </a:r>
            <a:endParaRPr lang="el-GR" sz="2000" dirty="0">
              <a:cs typeface="Arial" panose="020B0604020202020204" pitchFamily="34" charset="0"/>
            </a:endParaRPr>
          </a:p>
          <a:p>
            <a:pPr lvl="1" algn="just"/>
            <a:r>
              <a:rPr lang="el-GR" sz="2000" dirty="0">
                <a:cs typeface="Arial" panose="020B0604020202020204" pitchFamily="34" charset="0"/>
              </a:rPr>
              <a:t>Ιογενής ηπατίτιδα</a:t>
            </a:r>
          </a:p>
          <a:p>
            <a:pPr lvl="1" algn="just"/>
            <a:r>
              <a:rPr lang="el-GR" sz="2000" dirty="0">
                <a:cs typeface="Arial" panose="020B0604020202020204" pitchFamily="34" charset="0"/>
              </a:rPr>
              <a:t> Λοίμωξη από </a:t>
            </a:r>
            <a:r>
              <a:rPr lang="el-GR" sz="2000" dirty="0" err="1">
                <a:cs typeface="Arial" panose="020B0604020202020204" pitchFamily="34" charset="0"/>
              </a:rPr>
              <a:t>κυτταρομεγαλοϊό</a:t>
            </a:r>
            <a:endParaRPr lang="el-GR" sz="2000" dirty="0">
              <a:cs typeface="Arial" panose="020B0604020202020204" pitchFamily="34" charset="0"/>
            </a:endParaRPr>
          </a:p>
          <a:p>
            <a:pPr lvl="1" algn="just"/>
            <a:r>
              <a:rPr lang="el-GR" sz="2000" dirty="0">
                <a:cs typeface="Arial" panose="020B0604020202020204" pitchFamily="34" charset="0"/>
              </a:rPr>
              <a:t> </a:t>
            </a:r>
            <a:r>
              <a:rPr lang="el-GR" sz="2000" dirty="0" err="1">
                <a:cs typeface="Arial" panose="020B0604020202020204" pitchFamily="34" charset="0"/>
              </a:rPr>
              <a:t>Ρικετσιώσεις</a:t>
            </a:r>
            <a:endParaRPr lang="el-GR" sz="2000" dirty="0">
              <a:cs typeface="Arial" panose="020B0604020202020204" pitchFamily="34" charset="0"/>
            </a:endParaRPr>
          </a:p>
          <a:p>
            <a:pPr lvl="1" algn="just"/>
            <a:r>
              <a:rPr lang="el-GR" sz="2000" dirty="0">
                <a:cs typeface="Arial" panose="020B0604020202020204" pitchFamily="34" charset="0"/>
              </a:rPr>
              <a:t> Φυματίωση</a:t>
            </a:r>
          </a:p>
          <a:p>
            <a:pPr lvl="1" algn="just"/>
            <a:r>
              <a:rPr lang="el-GR" sz="2000" dirty="0">
                <a:cs typeface="Arial" panose="020B0604020202020204" pitchFamily="34" charset="0"/>
              </a:rPr>
              <a:t> Σύφιλη </a:t>
            </a:r>
          </a:p>
          <a:p>
            <a:pPr lvl="1" algn="just"/>
            <a:r>
              <a:rPr lang="el-GR" sz="2000" dirty="0" err="1">
                <a:cs typeface="Arial" panose="020B0604020202020204" pitchFamily="34" charset="0"/>
              </a:rPr>
              <a:t>Βρουκέλλωση</a:t>
            </a:r>
            <a:endParaRPr lang="el-GR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R" sz="2400" dirty="0"/>
          </a:p>
        </p:txBody>
      </p:sp>
    </p:spTree>
    <p:extLst>
      <p:ext uri="{BB962C8B-B14F-4D97-AF65-F5344CB8AC3E}">
        <p14:creationId xmlns:p14="http://schemas.microsoft.com/office/powerpoint/2010/main" val="25294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C99-C0E2-B04A-EB72-BB1E8171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Διερεύνηση ασθενούς με λεμφοκυττάρωση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148F-9496-3FBC-D96B-0DC2F154E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Ιστορικό </a:t>
            </a:r>
          </a:p>
          <a:p>
            <a:r>
              <a:rPr lang="el-GR" dirty="0"/>
              <a:t>Κλινική εξέταση </a:t>
            </a:r>
          </a:p>
          <a:p>
            <a:r>
              <a:rPr lang="el-GR" dirty="0"/>
              <a:t>Εργαστηριακός έλεγχος</a:t>
            </a:r>
            <a:endParaRPr lang="en-US" dirty="0"/>
          </a:p>
          <a:p>
            <a:r>
              <a:rPr lang="el-GR" dirty="0"/>
              <a:t>Επίχρισμα περιφερικού αίματος </a:t>
            </a:r>
          </a:p>
          <a:p>
            <a:r>
              <a:rPr lang="el-GR" dirty="0"/>
              <a:t>Απεικονιστικός έλεγχος </a:t>
            </a:r>
          </a:p>
          <a:p>
            <a:r>
              <a:rPr lang="el-GR" dirty="0" err="1"/>
              <a:t>Ανοσοφαινότυπος</a:t>
            </a:r>
            <a:r>
              <a:rPr lang="el-GR" dirty="0"/>
              <a:t> περιφερικού αίματος </a:t>
            </a:r>
          </a:p>
          <a:p>
            <a:r>
              <a:rPr lang="el-GR" dirty="0" err="1"/>
              <a:t>Οστεομυελική</a:t>
            </a:r>
            <a:r>
              <a:rPr lang="el-GR" dirty="0"/>
              <a:t> βιοψία </a:t>
            </a: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AD59B-AA50-78E8-D921-27814C8B4B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30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6585-8E70-1435-7E55-9CCB3437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Ποιοτικές διαταραχές – λεμφοκυτταρικοί </a:t>
            </a:r>
            <a:r>
              <a:rPr lang="el-GR" sz="2800" dirty="0" err="1"/>
              <a:t>υποπληθυσμοί</a:t>
            </a:r>
            <a:endParaRPr lang="en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C0CA0-1663-BCDB-1831-D79E8463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 cells (CD3+) – 60 to 80 percent</a:t>
            </a:r>
          </a:p>
          <a:p>
            <a:r>
              <a:rPr lang="en-GB" dirty="0"/>
              <a:t>B cells (CD20+) – 10 to 20 percent</a:t>
            </a:r>
          </a:p>
          <a:p>
            <a:r>
              <a:rPr lang="en-GB" dirty="0"/>
              <a:t>NK cells (CD56+) – 5 to 10 percent</a:t>
            </a: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D9EDE-69A0-8AC1-9154-E65ED3EE7D3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2257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1A5F-78BE-4D68-4339-9DF3DB9B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Λεμφοκυττάρωση &gt; 4000/μ</a:t>
            </a:r>
            <a:r>
              <a:rPr lang="en-GB" dirty="0"/>
              <a:t>l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6048-B495-6FA4-B49E-632B501B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8435"/>
            <a:ext cx="11939753" cy="542412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4000" b="1" dirty="0">
                <a:cs typeface="Arial" panose="020B0604020202020204" pitchFamily="34" charset="0"/>
              </a:rPr>
              <a:t>2) Πρωτοπαθή αίτια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4000" dirty="0" err="1">
                <a:cs typeface="Arial" panose="020B0604020202020204" pitchFamily="34" charset="0"/>
              </a:rPr>
              <a:t>Πολυκλωνική</a:t>
            </a:r>
            <a:r>
              <a:rPr lang="el-GR" sz="4000" dirty="0">
                <a:cs typeface="Arial" panose="020B0604020202020204" pitchFamily="34" charset="0"/>
              </a:rPr>
              <a:t> Β λεμφοκυττάρωση (</a:t>
            </a:r>
            <a:r>
              <a:rPr lang="en-US" sz="4000" dirty="0">
                <a:cs typeface="Arial" panose="020B0604020202020204" pitchFamily="34" charset="0"/>
              </a:rPr>
              <a:t>PPBL)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el-GR" sz="4000" dirty="0" err="1">
                <a:cs typeface="Arial" panose="020B0604020202020204" pitchFamily="34" charset="0"/>
              </a:rPr>
              <a:t>Γυνα</a:t>
            </a:r>
            <a:r>
              <a:rPr lang="en-US" sz="4000" dirty="0" err="1">
                <a:cs typeface="Arial" panose="020B0604020202020204" pitchFamily="34" charset="0"/>
              </a:rPr>
              <a:t>ί</a:t>
            </a:r>
            <a:r>
              <a:rPr lang="el-GR" sz="4000" dirty="0" err="1">
                <a:cs typeface="Arial" panose="020B0604020202020204" pitchFamily="34" charset="0"/>
              </a:rPr>
              <a:t>κες</a:t>
            </a:r>
            <a:r>
              <a:rPr lang="el-GR" sz="4000" dirty="0">
                <a:cs typeface="Arial" panose="020B0604020202020204" pitchFamily="34" charset="0"/>
              </a:rPr>
              <a:t> μέσης ηλικίας, καπνίστριες</a:t>
            </a:r>
            <a:endParaRPr lang="en-US" sz="40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4000" dirty="0">
                <a:cs typeface="Arial" panose="020B0604020202020204" pitchFamily="34" charset="0"/>
              </a:rPr>
              <a:t>Μονοκλωνική Β λεμφοκυττάρωση </a:t>
            </a:r>
            <a:r>
              <a:rPr lang="en-US" sz="4000" dirty="0">
                <a:cs typeface="Arial" panose="020B0604020202020204" pitchFamily="34" charset="0"/>
              </a:rPr>
              <a:t>(MBL) </a:t>
            </a:r>
            <a:endParaRPr lang="el-GR" sz="4000" dirty="0">
              <a:cs typeface="Arial" panose="020B0604020202020204" pitchFamily="34" charset="0"/>
            </a:endParaRPr>
          </a:p>
          <a:p>
            <a:pPr marL="577374" lvl="1" indent="-285750" algn="just">
              <a:lnSpc>
                <a:spcPct val="120000"/>
              </a:lnSpc>
            </a:pPr>
            <a:r>
              <a:rPr lang="el-GR" sz="4000" dirty="0" err="1">
                <a:cs typeface="Arial" panose="020B0604020202020204" pitchFamily="34" charset="0"/>
              </a:rPr>
              <a:t>Μονοκλωνικά</a:t>
            </a:r>
            <a:r>
              <a:rPr lang="el-GR" sz="4000" dirty="0">
                <a:cs typeface="Arial" panose="020B0604020202020204" pitchFamily="34" charset="0"/>
              </a:rPr>
              <a:t> Β λεμφοκύτταρα &lt; </a:t>
            </a:r>
            <a:r>
              <a:rPr lang="en-GB" sz="4000" dirty="0"/>
              <a:t>5000 cells/</a:t>
            </a:r>
            <a:r>
              <a:rPr lang="en-GB" sz="4000" dirty="0" err="1"/>
              <a:t>microL</a:t>
            </a:r>
            <a:r>
              <a:rPr lang="el-GR" sz="4000" dirty="0"/>
              <a:t> (</a:t>
            </a:r>
            <a:r>
              <a:rPr lang="el-GR" sz="4000" dirty="0" err="1"/>
              <a:t>ανοσοφαινότυπος</a:t>
            </a:r>
            <a:r>
              <a:rPr lang="el-GR" sz="4000" dirty="0"/>
              <a:t>) </a:t>
            </a:r>
            <a:endParaRPr lang="el-GR" sz="40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4000" dirty="0" err="1">
                <a:cs typeface="Arial" panose="020B0604020202020204" pitchFamily="34" charset="0"/>
              </a:rPr>
              <a:t>Λεμφοϋπερπλαστικά</a:t>
            </a:r>
            <a:r>
              <a:rPr lang="el-GR" sz="4000" dirty="0">
                <a:cs typeface="Arial" panose="020B0604020202020204" pitchFamily="34" charset="0"/>
              </a:rPr>
              <a:t> σύνδρομα </a:t>
            </a:r>
            <a:endParaRPr lang="en-US" sz="40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NHL: </a:t>
            </a:r>
          </a:p>
          <a:p>
            <a:pPr marL="577374" lvl="1" indent="-285750" algn="just">
              <a:lnSpc>
                <a:spcPct val="120000"/>
              </a:lnSpc>
            </a:pPr>
            <a:r>
              <a:rPr lang="el-GR" sz="4000" dirty="0">
                <a:cs typeface="Arial" panose="020B0604020202020204" pitchFamily="34" charset="0"/>
              </a:rPr>
              <a:t>Λέμφωμα μανδύα </a:t>
            </a:r>
          </a:p>
          <a:p>
            <a:pPr marL="577374" lvl="1" indent="-285750" algn="just">
              <a:lnSpc>
                <a:spcPct val="120000"/>
              </a:lnSpc>
            </a:pPr>
            <a:r>
              <a:rPr lang="el-GR" sz="4000" dirty="0">
                <a:cs typeface="Arial" panose="020B0604020202020204" pitchFamily="34" charset="0"/>
              </a:rPr>
              <a:t>Λέμφωμα οριακής ζώνης και οζώδες λέμφωμα </a:t>
            </a:r>
            <a:endParaRPr lang="en-US" sz="40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LGL (T-</a:t>
            </a:r>
            <a:r>
              <a:rPr lang="el-GR" sz="4000" dirty="0">
                <a:cs typeface="Arial" panose="020B0604020202020204" pitchFamily="34" charset="0"/>
              </a:rPr>
              <a:t>κυτταρική λευχαιμία μεγάλων κοκκιωδών λεμφοκυττάρων)</a:t>
            </a:r>
            <a:endParaRPr lang="en-US" sz="40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4000" dirty="0">
                <a:cs typeface="Arial" panose="020B0604020202020204" pitchFamily="34" charset="0"/>
              </a:rPr>
              <a:t>Χρόνια </a:t>
            </a:r>
            <a:r>
              <a:rPr lang="el-GR" sz="4000" dirty="0" err="1">
                <a:cs typeface="Arial" panose="020B0604020202020204" pitchFamily="34" charset="0"/>
              </a:rPr>
              <a:t>λεμφογενής</a:t>
            </a:r>
            <a:r>
              <a:rPr lang="el-GR" sz="4000" dirty="0">
                <a:cs typeface="Arial" panose="020B0604020202020204" pitchFamily="34" charset="0"/>
              </a:rPr>
              <a:t> λευχαιμία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4000" dirty="0">
                <a:cs typeface="Arial" panose="020B0604020202020204" pitchFamily="34" charset="0"/>
              </a:rPr>
              <a:t>Οξεία λεμφοκυτταρική λευχαιμία </a:t>
            </a:r>
            <a:endParaRPr lang="en-GB" sz="4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AD80E-AF78-003A-9B93-F0486793339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5D643FF-61E8-2DF8-4F64-59CFFB3DD24F}"/>
              </a:ext>
            </a:extLst>
          </p:cNvPr>
          <p:cNvSpPr/>
          <p:nvPr/>
        </p:nvSpPr>
        <p:spPr>
          <a:xfrm>
            <a:off x="6842234" y="2648607"/>
            <a:ext cx="1001286" cy="31019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B0343-ACA1-1F36-8FB6-D904F95C1E34}"/>
              </a:ext>
            </a:extLst>
          </p:cNvPr>
          <p:cNvSpPr txBox="1"/>
          <p:nvPr/>
        </p:nvSpPr>
        <p:spPr>
          <a:xfrm>
            <a:off x="8056880" y="3888581"/>
            <a:ext cx="174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cs typeface="Calibri Light" panose="020F0302020204030204" pitchFamily="34" charset="0"/>
              </a:rPr>
              <a:t>Και ποιοτική διαταραχή όχι μόνο ποσοτική </a:t>
            </a:r>
            <a:endParaRPr lang="en-GR" dirty="0">
              <a:solidFill>
                <a:schemeClr val="accent4">
                  <a:lumMod val="50000"/>
                </a:schemeClr>
              </a:solidFill>
              <a:latin typeface="Aptos Display" panose="020B0004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45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B7DD-6AEB-FC35-8BB1-EF1A7FA9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Μονοκυττάρωση</a:t>
            </a:r>
            <a:r>
              <a:rPr lang="el-GR" dirty="0"/>
              <a:t>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5D1F-95A6-4091-0015-81CE6F261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45" y="1444318"/>
            <a:ext cx="4370962" cy="48419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1) Αντιδραστικά αίτια </a:t>
            </a:r>
          </a:p>
          <a:p>
            <a:r>
              <a:rPr lang="el-GR" dirty="0"/>
              <a:t>Φλεγμονώδεις παθήσεις</a:t>
            </a:r>
          </a:p>
          <a:p>
            <a:r>
              <a:rPr lang="el-GR" dirty="0"/>
              <a:t>Λοιμώξεις: </a:t>
            </a:r>
          </a:p>
          <a:p>
            <a:pPr lvl="1"/>
            <a:r>
              <a:rPr lang="el-GR" dirty="0"/>
              <a:t>Φυματίωση</a:t>
            </a:r>
          </a:p>
          <a:p>
            <a:pPr lvl="1"/>
            <a:r>
              <a:rPr lang="el-GR" dirty="0"/>
              <a:t>Σύφιλη</a:t>
            </a:r>
          </a:p>
          <a:p>
            <a:pPr lvl="1"/>
            <a:r>
              <a:rPr lang="el-GR" dirty="0"/>
              <a:t>Ενδοκαρδίτιδα</a:t>
            </a:r>
          </a:p>
          <a:p>
            <a:r>
              <a:rPr lang="el-GR" dirty="0" err="1"/>
              <a:t>Αυτοάνοσες</a:t>
            </a:r>
            <a:r>
              <a:rPr lang="el-GR" dirty="0"/>
              <a:t> παθήσεις</a:t>
            </a:r>
          </a:p>
          <a:p>
            <a:pPr lvl="1"/>
            <a:r>
              <a:rPr lang="el-GR" dirty="0"/>
              <a:t>Συστηματικός </a:t>
            </a:r>
            <a:r>
              <a:rPr lang="el-GR" dirty="0" err="1"/>
              <a:t>ερυθηματώδης</a:t>
            </a:r>
            <a:r>
              <a:rPr lang="el-GR" dirty="0"/>
              <a:t> λύκος- ΣΕΛ</a:t>
            </a:r>
          </a:p>
          <a:p>
            <a:pPr lvl="1"/>
            <a:r>
              <a:rPr lang="el-GR" dirty="0"/>
              <a:t>Ρευματοειδής αρθρίτιδα-ΡΑ</a:t>
            </a:r>
          </a:p>
          <a:p>
            <a:pPr lvl="1"/>
            <a:r>
              <a:rPr lang="el-GR" dirty="0" err="1"/>
              <a:t>Πολυαρτηριΐδα</a:t>
            </a:r>
            <a:endParaRPr lang="el-GR" dirty="0"/>
          </a:p>
          <a:p>
            <a:r>
              <a:rPr lang="el-GR" dirty="0"/>
              <a:t>Φλεγμονώδεις νόσοι του εντέρου </a:t>
            </a:r>
          </a:p>
          <a:p>
            <a:endParaRPr lang="el-GR" b="1" dirty="0"/>
          </a:p>
          <a:p>
            <a:pPr marL="0" indent="0">
              <a:buNone/>
            </a:pPr>
            <a:r>
              <a:rPr lang="el-GR" b="1" dirty="0"/>
              <a:t>2) Κακοήθη νοσήματα</a:t>
            </a:r>
            <a:endParaRPr lang="el-GR" dirty="0"/>
          </a:p>
          <a:p>
            <a:r>
              <a:rPr lang="el-GR" dirty="0" err="1"/>
              <a:t>Ιστιοκυττάρωση</a:t>
            </a:r>
            <a:endParaRPr lang="el-GR" dirty="0"/>
          </a:p>
          <a:p>
            <a:r>
              <a:rPr lang="el-GR" dirty="0"/>
              <a:t>Νόσος </a:t>
            </a:r>
            <a:r>
              <a:rPr lang="en-GB" dirty="0"/>
              <a:t>Hodgkin</a:t>
            </a:r>
          </a:p>
          <a:p>
            <a:r>
              <a:rPr lang="el-GR" dirty="0"/>
              <a:t>Λεμφώματα</a:t>
            </a:r>
          </a:p>
          <a:p>
            <a:r>
              <a:rPr lang="el-GR" dirty="0"/>
              <a:t>Συμπαγείς όγκοι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F4659-B0AC-001C-DE2B-73478C0035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88FC34-E5F2-D45F-3DD9-4E3227538855}"/>
              </a:ext>
            </a:extLst>
          </p:cNvPr>
          <p:cNvSpPr txBox="1">
            <a:spLocks/>
          </p:cNvSpPr>
          <p:nvPr/>
        </p:nvSpPr>
        <p:spPr>
          <a:xfrm>
            <a:off x="6671795" y="1434467"/>
            <a:ext cx="4153710" cy="51923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sz="2100" dirty="0"/>
              <a:t>3) </a:t>
            </a:r>
            <a:r>
              <a:rPr lang="el-GR" sz="2100" b="1" dirty="0"/>
              <a:t>Ανοσολογικές διαταραχές</a:t>
            </a:r>
          </a:p>
          <a:p>
            <a:r>
              <a:rPr lang="el-GR" sz="2100" dirty="0"/>
              <a:t>Κυκλική </a:t>
            </a:r>
            <a:r>
              <a:rPr lang="el-GR" sz="2100" dirty="0" err="1"/>
              <a:t>ουδετεροπενία</a:t>
            </a:r>
            <a:endParaRPr lang="el-GR" sz="2100" dirty="0"/>
          </a:p>
          <a:p>
            <a:r>
              <a:rPr lang="el-GR" sz="2100" dirty="0"/>
              <a:t>Σύνδρομο </a:t>
            </a:r>
            <a:r>
              <a:rPr lang="en-GB" sz="2100" dirty="0" err="1"/>
              <a:t>Kostmann</a:t>
            </a:r>
            <a:endParaRPr lang="en-GB" sz="2100" dirty="0"/>
          </a:p>
          <a:p>
            <a:endParaRPr lang="en-GB" sz="2100" dirty="0"/>
          </a:p>
          <a:p>
            <a:pPr marL="0" indent="0">
              <a:buFont typeface="Wingdings" pitchFamily="2" charset="2"/>
              <a:buNone/>
            </a:pPr>
            <a:r>
              <a:rPr lang="el-GR" sz="2100" b="1" dirty="0"/>
              <a:t>4) Φάρμακα</a:t>
            </a:r>
          </a:p>
          <a:p>
            <a:r>
              <a:rPr lang="el-GR" sz="2100" dirty="0"/>
              <a:t>Δηλητηρίαση με </a:t>
            </a:r>
            <a:r>
              <a:rPr lang="el-GR" sz="2100" dirty="0" err="1"/>
              <a:t>τετραχλωράνθρακα</a:t>
            </a:r>
            <a:endParaRPr lang="el-GR" sz="2100" dirty="0"/>
          </a:p>
          <a:p>
            <a:r>
              <a:rPr lang="el-GR" sz="2100" dirty="0"/>
              <a:t>Χρόνια χορήγηση μεγάλων δόσεων </a:t>
            </a:r>
            <a:r>
              <a:rPr lang="el-GR" sz="2100" dirty="0" err="1"/>
              <a:t>στεροειδών</a:t>
            </a:r>
            <a:endParaRPr lang="el-GR" sz="2100" dirty="0"/>
          </a:p>
          <a:p>
            <a:endParaRPr lang="el-GR" sz="2100" dirty="0"/>
          </a:p>
          <a:p>
            <a:pPr marL="0" indent="0">
              <a:buFont typeface="Wingdings" pitchFamily="2" charset="2"/>
              <a:buNone/>
            </a:pPr>
            <a:r>
              <a:rPr lang="el-GR" sz="2100" b="1" dirty="0"/>
              <a:t>5) Αποκατάσταση μετά </a:t>
            </a:r>
            <a:r>
              <a:rPr lang="el-GR" sz="2100" b="1" dirty="0" err="1"/>
              <a:t>ακοκκιοκυταραιμία</a:t>
            </a:r>
            <a:endParaRPr lang="el-GR" sz="2100" b="1" dirty="0"/>
          </a:p>
          <a:p>
            <a:endParaRPr lang="el-GR" sz="2100" b="1" dirty="0"/>
          </a:p>
          <a:p>
            <a:pPr marL="0" indent="0">
              <a:buFont typeface="Wingdings" pitchFamily="2" charset="2"/>
              <a:buNone/>
            </a:pPr>
            <a:r>
              <a:rPr lang="el-GR" sz="2100" b="1" dirty="0"/>
              <a:t>6) Πρωτοπαθής </a:t>
            </a:r>
            <a:r>
              <a:rPr lang="el-GR" sz="2100" b="1" dirty="0" err="1"/>
              <a:t>μονοκυττάρωση</a:t>
            </a:r>
            <a:endParaRPr lang="el-GR" sz="2100" b="1" dirty="0"/>
          </a:p>
          <a:p>
            <a:r>
              <a:rPr lang="el-GR" sz="2100" dirty="0"/>
              <a:t>Οξεία </a:t>
            </a:r>
            <a:r>
              <a:rPr lang="el-GR" sz="2100" dirty="0" err="1"/>
              <a:t>μονοκυτταρική</a:t>
            </a:r>
            <a:r>
              <a:rPr lang="el-GR" sz="2100" dirty="0"/>
              <a:t> λευχαιμία</a:t>
            </a:r>
          </a:p>
          <a:p>
            <a:r>
              <a:rPr lang="el-GR" sz="2100" dirty="0"/>
              <a:t>Χρόνια </a:t>
            </a:r>
            <a:r>
              <a:rPr lang="el-GR" sz="2100" dirty="0" err="1"/>
              <a:t>μυελομονοκυτταρική</a:t>
            </a:r>
            <a:r>
              <a:rPr lang="el-GR" sz="2100" dirty="0"/>
              <a:t> λευχαιμία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094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9AB3-258F-C768-2044-1FD56D80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Βασεοφιλία</a:t>
            </a:r>
            <a:r>
              <a:rPr lang="el-GR" dirty="0"/>
              <a:t>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12597-8C57-509D-951F-1728C4236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68224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1) Αντιδραστικά </a:t>
            </a:r>
          </a:p>
          <a:p>
            <a:r>
              <a:rPr lang="el-GR" sz="2400" b="1" dirty="0"/>
              <a:t>Ιώσεις (</a:t>
            </a:r>
            <a:r>
              <a:rPr lang="el-GR" sz="2400" dirty="0"/>
              <a:t>Ανεμοβλογιά)</a:t>
            </a:r>
          </a:p>
          <a:p>
            <a:r>
              <a:rPr lang="el-GR" sz="2400" dirty="0"/>
              <a:t>Υποθυρεοειδισμός</a:t>
            </a:r>
          </a:p>
          <a:p>
            <a:r>
              <a:rPr lang="el-GR" sz="2400" dirty="0"/>
              <a:t>Ελκώδης κολίτιδα</a:t>
            </a:r>
          </a:p>
          <a:p>
            <a:r>
              <a:rPr lang="el-GR" sz="2400" dirty="0"/>
              <a:t>Νεοπλάσματα συμπαγών οργάνων (Στομάχου-</a:t>
            </a:r>
            <a:r>
              <a:rPr lang="el-GR" sz="2400" dirty="0" err="1"/>
              <a:t>Πνεύμονος</a:t>
            </a:r>
            <a:r>
              <a:rPr lang="el-GR" sz="2400" dirty="0"/>
              <a:t>-Ωοθηκών)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2) </a:t>
            </a:r>
            <a:r>
              <a:rPr lang="el-GR" sz="2400" b="1" dirty="0" err="1"/>
              <a:t>Μυελοδυσπλαστικά</a:t>
            </a:r>
            <a:r>
              <a:rPr lang="el-GR" sz="2400" b="1" dirty="0"/>
              <a:t> σύνδρομα</a:t>
            </a:r>
          </a:p>
          <a:p>
            <a:pPr marL="0" indent="0">
              <a:buNone/>
            </a:pPr>
            <a:endParaRPr lang="el-GR" sz="2800" dirty="0"/>
          </a:p>
          <a:p>
            <a:endParaRPr lang="el-GR" dirty="0"/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D7545-36DD-FFBE-44F5-3060D5FC484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BBE0F-942C-D891-19CB-CFF0D43F20AB}"/>
              </a:ext>
            </a:extLst>
          </p:cNvPr>
          <p:cNvSpPr txBox="1">
            <a:spLocks/>
          </p:cNvSpPr>
          <p:nvPr/>
        </p:nvSpPr>
        <p:spPr>
          <a:xfrm>
            <a:off x="6096000" y="1600199"/>
            <a:ext cx="468224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/>
              <a:t>3) </a:t>
            </a:r>
            <a:r>
              <a:rPr lang="el-GR" sz="2400" b="1" dirty="0" err="1"/>
              <a:t>Μυελοϋπερπλαστικά</a:t>
            </a:r>
            <a:r>
              <a:rPr lang="el-GR" sz="2400" b="1" dirty="0"/>
              <a:t> νοσήματα </a:t>
            </a:r>
            <a:r>
              <a:rPr lang="el-GR" sz="2400" dirty="0"/>
              <a:t>(Χρόνια </a:t>
            </a:r>
            <a:r>
              <a:rPr lang="el-GR" sz="2400" dirty="0" err="1"/>
              <a:t>μυελογενής</a:t>
            </a:r>
            <a:r>
              <a:rPr lang="el-GR" sz="2400" dirty="0"/>
              <a:t> λευχαιμία)</a:t>
            </a:r>
          </a:p>
          <a:p>
            <a:endParaRPr lang="el-GR" sz="2400" b="1" dirty="0"/>
          </a:p>
          <a:p>
            <a:pPr marL="0" indent="0">
              <a:buFont typeface="Wingdings" pitchFamily="2" charset="2"/>
              <a:buNone/>
            </a:pPr>
            <a:r>
              <a:rPr lang="el-GR" sz="2400" b="1" dirty="0"/>
              <a:t>4) Οξείες λευχαιμίες</a:t>
            </a:r>
          </a:p>
          <a:p>
            <a:r>
              <a:rPr lang="el-GR" sz="2400" dirty="0"/>
              <a:t>Οξεία </a:t>
            </a:r>
            <a:r>
              <a:rPr lang="el-GR" sz="2400" dirty="0" err="1"/>
              <a:t>βασεοφιλική</a:t>
            </a:r>
            <a:r>
              <a:rPr lang="el-GR" sz="2400" dirty="0"/>
              <a:t> λευχαιμία</a:t>
            </a:r>
          </a:p>
          <a:p>
            <a:r>
              <a:rPr lang="el-GR" sz="2400" dirty="0"/>
              <a:t>Οξεία </a:t>
            </a:r>
            <a:r>
              <a:rPr lang="el-GR" sz="2400" dirty="0" err="1"/>
              <a:t>προμυελοκυτταρική</a:t>
            </a:r>
            <a:r>
              <a:rPr lang="el-GR" sz="2400" dirty="0"/>
              <a:t> λευχαιμία στη διάγνωση</a:t>
            </a:r>
          </a:p>
          <a:p>
            <a:r>
              <a:rPr lang="el-GR" sz="2400" dirty="0"/>
              <a:t>Οξεία </a:t>
            </a:r>
            <a:r>
              <a:rPr lang="el-GR" sz="2400" dirty="0" err="1"/>
              <a:t>προμυελοκυτταρική</a:t>
            </a:r>
            <a:r>
              <a:rPr lang="el-GR" sz="2400" dirty="0"/>
              <a:t> λευχαιμία μετά θεραπεία </a:t>
            </a:r>
            <a:r>
              <a:rPr lang="en-GB" sz="2400" dirty="0"/>
              <a:t>ATRA</a:t>
            </a:r>
          </a:p>
          <a:p>
            <a:endParaRPr lang="en-GB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7196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8529-E35A-2D02-9AF0-CC4E9D8C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>
                <a:latin typeface="Aptos Display" panose="020B0004020202020204" pitchFamily="34" charset="0"/>
                <a:cs typeface="Arial" panose="020B0604020202020204" pitchFamily="34" charset="0"/>
              </a:rPr>
              <a:t>Ηωσινοφιλία</a:t>
            </a:r>
            <a:r>
              <a:rPr lang="el-GR" sz="3200" dirty="0"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ptos Display" panose="020B0004020202020204" pitchFamily="34" charset="0"/>
                <a:cs typeface="Arial" panose="020B0604020202020204" pitchFamily="34" charset="0"/>
              </a:rPr>
              <a:t>&gt; </a:t>
            </a:r>
            <a:r>
              <a:rPr lang="el-GR" sz="3200" dirty="0">
                <a:latin typeface="Aptos Display" panose="020B0004020202020204" pitchFamily="34" charset="0"/>
                <a:cs typeface="Arial" panose="020B0604020202020204" pitchFamily="34" charset="0"/>
              </a:rPr>
              <a:t>5</a:t>
            </a:r>
            <a:r>
              <a:rPr lang="en-US" sz="3200" dirty="0">
                <a:latin typeface="Aptos Display" panose="020B0004020202020204" pitchFamily="34" charset="0"/>
                <a:cs typeface="Arial" panose="020B0604020202020204" pitchFamily="34" charset="0"/>
              </a:rPr>
              <a:t>00/</a:t>
            </a:r>
            <a:r>
              <a:rPr lang="el-GR" sz="3200" dirty="0">
                <a:latin typeface="Aptos Display" panose="020B0004020202020204" pitchFamily="34" charset="0"/>
                <a:cs typeface="Arial" panose="020B0604020202020204" pitchFamily="34" charset="0"/>
              </a:rPr>
              <a:t>μ</a:t>
            </a:r>
            <a:r>
              <a:rPr lang="en-US" sz="3200" dirty="0">
                <a:latin typeface="Aptos Display" panose="020B0004020202020204" pitchFamily="34" charset="0"/>
                <a:cs typeface="Arial" panose="020B0604020202020204" pitchFamily="34" charset="0"/>
              </a:rPr>
              <a:t>l</a:t>
            </a:r>
            <a:endParaRPr lang="en-GR" sz="3200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1AB4B-0050-8E5C-5D95-9D57DA486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893129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dirty="0">
                <a:cs typeface="Arial" panose="020B0604020202020204" pitchFamily="34" charset="0"/>
              </a:rPr>
              <a:t>1) Αντιδραστική</a:t>
            </a:r>
          </a:p>
          <a:p>
            <a:r>
              <a:rPr lang="el-GR" sz="2800" dirty="0">
                <a:cs typeface="Arial" panose="020B0604020202020204" pitchFamily="34" charset="0"/>
              </a:rPr>
              <a:t>Αλλεργική αντίδραση</a:t>
            </a:r>
          </a:p>
          <a:p>
            <a:r>
              <a:rPr lang="el-GR" sz="2800" dirty="0">
                <a:cs typeface="Arial" panose="020B0604020202020204" pitchFamily="34" charset="0"/>
              </a:rPr>
              <a:t>Άσθμα, αλλεργική ρινίτιδα, </a:t>
            </a:r>
            <a:r>
              <a:rPr lang="el-GR" sz="2800" dirty="0" err="1">
                <a:cs typeface="Arial" panose="020B0604020202020204" pitchFamily="34" charset="0"/>
              </a:rPr>
              <a:t>ατοπική</a:t>
            </a:r>
            <a:r>
              <a:rPr lang="el-GR" sz="2800" dirty="0">
                <a:cs typeface="Arial" panose="020B0604020202020204" pitchFamily="34" charset="0"/>
              </a:rPr>
              <a:t> δερματίτιδα </a:t>
            </a:r>
          </a:p>
          <a:p>
            <a:r>
              <a:rPr lang="el-GR" sz="2800" dirty="0">
                <a:cs typeface="Arial" panose="020B0604020202020204" pitchFamily="34" charset="0"/>
              </a:rPr>
              <a:t>Αντιδράσεις υπερευαισθησίας σε φ</a:t>
            </a:r>
            <a:r>
              <a:rPr lang="en-US" sz="2800" dirty="0" err="1">
                <a:cs typeface="Arial" panose="020B0604020202020204" pitchFamily="34" charset="0"/>
              </a:rPr>
              <a:t>ά</a:t>
            </a:r>
            <a:r>
              <a:rPr lang="el-GR" sz="2800" dirty="0" err="1">
                <a:cs typeface="Arial" panose="020B0604020202020204" pitchFamily="34" charset="0"/>
              </a:rPr>
              <a:t>ρμακα</a:t>
            </a:r>
            <a:endParaRPr lang="el-GR" sz="2800" dirty="0">
              <a:cs typeface="Arial" panose="020B0604020202020204" pitchFamily="34" charset="0"/>
            </a:endParaRPr>
          </a:p>
          <a:p>
            <a:r>
              <a:rPr lang="el-GR" sz="2800" dirty="0">
                <a:cs typeface="Arial" panose="020B0604020202020204" pitchFamily="34" charset="0"/>
              </a:rPr>
              <a:t>Παρασιτικά νοσήματα</a:t>
            </a:r>
          </a:p>
          <a:p>
            <a:r>
              <a:rPr lang="el-GR" sz="2800" dirty="0">
                <a:cs typeface="Arial" panose="020B0604020202020204" pitchFamily="34" charset="0"/>
              </a:rPr>
              <a:t>Ιογενείς λοιμώξεις (</a:t>
            </a:r>
            <a:r>
              <a:rPr lang="en-US" sz="2800" dirty="0">
                <a:cs typeface="Arial" panose="020B0604020202020204" pitchFamily="34" charset="0"/>
              </a:rPr>
              <a:t>HIV)</a:t>
            </a:r>
            <a:endParaRPr lang="el-GR" sz="2800" dirty="0">
              <a:cs typeface="Arial" panose="020B0604020202020204" pitchFamily="34" charset="0"/>
            </a:endParaRPr>
          </a:p>
          <a:p>
            <a:r>
              <a:rPr lang="el-GR" sz="2800" dirty="0">
                <a:cs typeface="Arial" panose="020B0604020202020204" pitchFamily="34" charset="0"/>
              </a:rPr>
              <a:t>Ανοσολογικές διαταραχές</a:t>
            </a:r>
            <a:endParaRPr lang="en-US" sz="2800" dirty="0">
              <a:cs typeface="Arial" panose="020B0604020202020204" pitchFamily="34" charset="0"/>
            </a:endParaRPr>
          </a:p>
          <a:p>
            <a:pPr lvl="1"/>
            <a:r>
              <a:rPr lang="el-GR" sz="2508" dirty="0" err="1">
                <a:cs typeface="Arial" panose="020B0604020202020204" pitchFamily="34" charset="0"/>
              </a:rPr>
              <a:t>Ανοσοανεπ</a:t>
            </a:r>
            <a:r>
              <a:rPr lang="en-US" sz="2508" dirty="0" err="1">
                <a:cs typeface="Arial" panose="020B0604020202020204" pitchFamily="34" charset="0"/>
              </a:rPr>
              <a:t>ά</a:t>
            </a:r>
            <a:r>
              <a:rPr lang="el-GR" sz="2508" dirty="0" err="1">
                <a:cs typeface="Arial" panose="020B0604020202020204" pitchFamily="34" charset="0"/>
              </a:rPr>
              <a:t>ρκειες</a:t>
            </a:r>
            <a:endParaRPr lang="el-GR" sz="2508" dirty="0">
              <a:cs typeface="Arial" panose="020B0604020202020204" pitchFamily="34" charset="0"/>
            </a:endParaRPr>
          </a:p>
          <a:p>
            <a:pPr lvl="1"/>
            <a:r>
              <a:rPr lang="el-GR" sz="2508" dirty="0" err="1">
                <a:cs typeface="Arial" panose="020B0604020202020204" pitchFamily="34" charset="0"/>
              </a:rPr>
              <a:t>Αυτοάνοσα</a:t>
            </a:r>
            <a:r>
              <a:rPr lang="el-GR" sz="2508" dirty="0">
                <a:cs typeface="Arial" panose="020B0604020202020204" pitchFamily="34" charset="0"/>
              </a:rPr>
              <a:t> και ιδιοπαθή νοσήματα (</a:t>
            </a:r>
            <a:r>
              <a:rPr lang="el-GR" sz="2508" dirty="0" err="1">
                <a:cs typeface="Arial" panose="020B0604020202020204" pitchFamily="34" charset="0"/>
              </a:rPr>
              <a:t>σαρκοείδωση</a:t>
            </a:r>
            <a:r>
              <a:rPr lang="el-GR" sz="2508" dirty="0">
                <a:cs typeface="Arial" panose="020B0604020202020204" pitchFamily="34" charset="0"/>
              </a:rPr>
              <a:t>, </a:t>
            </a:r>
            <a:r>
              <a:rPr lang="en-US" sz="2508" dirty="0">
                <a:cs typeface="Arial" panose="020B0604020202020204" pitchFamily="34" charset="0"/>
              </a:rPr>
              <a:t>IgG4 </a:t>
            </a:r>
            <a:r>
              <a:rPr lang="el-GR" sz="2508" dirty="0">
                <a:cs typeface="Arial" panose="020B0604020202020204" pitchFamily="34" charset="0"/>
              </a:rPr>
              <a:t>νόσος, νόσος συνδετικών ιστών) </a:t>
            </a:r>
          </a:p>
          <a:p>
            <a:r>
              <a:rPr lang="el-GR" sz="2800" dirty="0">
                <a:cs typeface="Arial" panose="020B0604020202020204" pitchFamily="34" charset="0"/>
              </a:rPr>
              <a:t>Συμπαγείς κακοήθειες </a:t>
            </a:r>
          </a:p>
          <a:p>
            <a:r>
              <a:rPr lang="el-GR" sz="2800" dirty="0">
                <a:cs typeface="Arial" panose="020B0604020202020204" pitchFamily="34" charset="0"/>
              </a:rPr>
              <a:t>Ανεπάρκεια φλοιού επινεφριδίων</a:t>
            </a:r>
          </a:p>
          <a:p>
            <a:endParaRPr lang="el-GR" sz="2900" dirty="0">
              <a:cs typeface="Arial" panose="020B0604020202020204" pitchFamily="34" charset="0"/>
            </a:endParaRP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EEC27-962D-11B8-5C05-B638A72076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1EB5E1-A2DB-CD5B-8A55-157104885975}"/>
              </a:ext>
            </a:extLst>
          </p:cNvPr>
          <p:cNvSpPr txBox="1">
            <a:spLocks/>
          </p:cNvSpPr>
          <p:nvPr/>
        </p:nvSpPr>
        <p:spPr>
          <a:xfrm>
            <a:off x="6096000" y="1377891"/>
            <a:ext cx="5709556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2400" dirty="0"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l-GR" sz="2400" dirty="0">
                <a:cs typeface="Arial" panose="020B0604020202020204" pitchFamily="34" charset="0"/>
              </a:rPr>
              <a:t>2) </a:t>
            </a:r>
            <a:r>
              <a:rPr lang="el-GR" sz="2400" dirty="0" err="1">
                <a:cs typeface="Arial" panose="020B0604020202020204" pitchFamily="34" charset="0"/>
              </a:rPr>
              <a:t>Κλωνικής</a:t>
            </a:r>
            <a:r>
              <a:rPr lang="el-GR" sz="2400" dirty="0">
                <a:cs typeface="Arial" panose="020B0604020202020204" pitchFamily="34" charset="0"/>
              </a:rPr>
              <a:t> αιτιολογίας</a:t>
            </a:r>
          </a:p>
          <a:p>
            <a:r>
              <a:rPr lang="el-GR" sz="2400" dirty="0">
                <a:cs typeface="Arial" panose="020B0604020202020204" pitchFamily="34" charset="0"/>
              </a:rPr>
              <a:t>Χρόνια </a:t>
            </a:r>
            <a:r>
              <a:rPr lang="el-GR" sz="2400" dirty="0" err="1">
                <a:cs typeface="Arial" panose="020B0604020202020204" pitchFamily="34" charset="0"/>
              </a:rPr>
              <a:t>ηωσινοφιλική</a:t>
            </a:r>
            <a:r>
              <a:rPr lang="el-GR" sz="2400" dirty="0">
                <a:cs typeface="Arial" panose="020B0604020202020204" pitchFamily="34" charset="0"/>
              </a:rPr>
              <a:t> λευχαιμία</a:t>
            </a:r>
          </a:p>
          <a:p>
            <a:r>
              <a:rPr lang="el-GR" sz="2400" dirty="0">
                <a:cs typeface="Arial" panose="020B0604020202020204" pitchFamily="34" charset="0"/>
              </a:rPr>
              <a:t>Οξεία </a:t>
            </a:r>
            <a:r>
              <a:rPr lang="el-GR" sz="2400" dirty="0" err="1">
                <a:cs typeface="Arial" panose="020B0604020202020204" pitchFamily="34" charset="0"/>
              </a:rPr>
              <a:t>ηωσινοφιλική</a:t>
            </a:r>
            <a:r>
              <a:rPr lang="el-GR" sz="2400" dirty="0">
                <a:cs typeface="Arial" panose="020B0604020202020204" pitchFamily="34" charset="0"/>
              </a:rPr>
              <a:t> λευχαιμία </a:t>
            </a:r>
          </a:p>
          <a:p>
            <a:r>
              <a:rPr lang="el-GR" sz="2400" dirty="0">
                <a:cs typeface="Arial" panose="020B0604020202020204" pitchFamily="34" charset="0"/>
              </a:rPr>
              <a:t>Χρόνια </a:t>
            </a:r>
            <a:r>
              <a:rPr lang="el-GR" sz="2400" dirty="0" err="1">
                <a:cs typeface="Arial" panose="020B0604020202020204" pitchFamily="34" charset="0"/>
              </a:rPr>
              <a:t>μυελογενής</a:t>
            </a:r>
            <a:r>
              <a:rPr lang="el-GR" sz="2400" dirty="0">
                <a:cs typeface="Arial" panose="020B0604020202020204" pitchFamily="34" charset="0"/>
              </a:rPr>
              <a:t> λευχαιμία με </a:t>
            </a:r>
            <a:r>
              <a:rPr lang="el-GR" sz="2400" dirty="0" err="1">
                <a:cs typeface="Arial" panose="020B0604020202020204" pitchFamily="34" charset="0"/>
              </a:rPr>
              <a:t>ηωσινοφιλία</a:t>
            </a:r>
            <a:r>
              <a:rPr lang="el-GR" sz="2400" dirty="0">
                <a:cs typeface="Arial" panose="020B0604020202020204" pitchFamily="34" charset="0"/>
              </a:rPr>
              <a:t> </a:t>
            </a:r>
          </a:p>
          <a:p>
            <a:r>
              <a:rPr lang="el-GR" sz="2400" dirty="0">
                <a:cs typeface="Arial" panose="020B0604020202020204" pitchFamily="34" charset="0"/>
              </a:rPr>
              <a:t>Συστηματική </a:t>
            </a:r>
            <a:r>
              <a:rPr lang="el-GR" sz="2400" dirty="0" err="1">
                <a:cs typeface="Arial" panose="020B0604020202020204" pitchFamily="34" charset="0"/>
              </a:rPr>
              <a:t>μαστοκυττάρωση</a:t>
            </a:r>
            <a:r>
              <a:rPr lang="el-GR" sz="2400" dirty="0">
                <a:cs typeface="Arial" panose="020B0604020202020204" pitchFamily="34" charset="0"/>
              </a:rPr>
              <a:t> με </a:t>
            </a:r>
            <a:r>
              <a:rPr lang="el-GR" sz="2400" dirty="0" err="1">
                <a:cs typeface="Arial" panose="020B0604020202020204" pitchFamily="34" charset="0"/>
              </a:rPr>
              <a:t>ηωσινοφιλία</a:t>
            </a:r>
            <a:endParaRPr lang="el-GR" sz="2400" dirty="0">
              <a:cs typeface="Arial" panose="020B0604020202020204" pitchFamily="34" charset="0"/>
            </a:endParaRPr>
          </a:p>
          <a:p>
            <a:endParaRPr lang="el-GR" sz="2400" dirty="0"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l-GR" sz="2400" dirty="0">
                <a:cs typeface="Arial" panose="020B0604020202020204" pitchFamily="34" charset="0"/>
              </a:rPr>
              <a:t>3) Πρωτοπαθής</a:t>
            </a:r>
          </a:p>
          <a:p>
            <a:r>
              <a:rPr lang="el-GR" sz="2400" dirty="0">
                <a:cs typeface="Arial" panose="020B0604020202020204" pitchFamily="34" charset="0"/>
              </a:rPr>
              <a:t>Ιδιοπαθές </a:t>
            </a:r>
            <a:r>
              <a:rPr lang="el-GR" sz="2400" dirty="0" err="1">
                <a:cs typeface="Arial" panose="020B0604020202020204" pitchFamily="34" charset="0"/>
              </a:rPr>
              <a:t>υπερηωσινοφιλικό</a:t>
            </a:r>
            <a:r>
              <a:rPr lang="el-GR" sz="2400" dirty="0">
                <a:cs typeface="Arial" panose="020B0604020202020204" pitchFamily="34" charset="0"/>
              </a:rPr>
              <a:t> σύνδρομο</a:t>
            </a:r>
          </a:p>
          <a:p>
            <a:r>
              <a:rPr lang="en-US" sz="2400" dirty="0">
                <a:cs typeface="Arial" panose="020B0604020202020204" pitchFamily="34" charset="0"/>
              </a:rPr>
              <a:t>Churg </a:t>
            </a:r>
            <a:r>
              <a:rPr lang="en-US" sz="2400" dirty="0" err="1">
                <a:cs typeface="Arial" panose="020B0604020202020204" pitchFamily="34" charset="0"/>
              </a:rPr>
              <a:t>strauss</a:t>
            </a:r>
            <a:r>
              <a:rPr lang="en-US" sz="2400" dirty="0">
                <a:cs typeface="Arial" panose="020B0604020202020204" pitchFamily="34" charset="0"/>
              </a:rPr>
              <a:t> syndrome </a:t>
            </a:r>
          </a:p>
          <a:p>
            <a:endParaRPr lang="el-GR" sz="2900" dirty="0">
              <a:cs typeface="Arial" panose="020B0604020202020204" pitchFamily="34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0578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37E8-4B9B-8553-5D32-C2C15D79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/>
              <a:t>Υπερηωσινοφιλία</a:t>
            </a:r>
            <a:r>
              <a:rPr lang="el-GR" sz="2800" dirty="0"/>
              <a:t> </a:t>
            </a:r>
            <a:br>
              <a:rPr lang="en-US" sz="2800" dirty="0"/>
            </a:br>
            <a:r>
              <a:rPr lang="el-GR" sz="2800" dirty="0"/>
              <a:t>&gt;1500</a:t>
            </a:r>
            <a:r>
              <a:rPr lang="en-US" sz="2800" dirty="0"/>
              <a:t>/</a:t>
            </a:r>
            <a:r>
              <a:rPr lang="en-US" sz="2800" dirty="0" err="1"/>
              <a:t>microL</a:t>
            </a:r>
            <a:endParaRPr lang="en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FCAAC-9EAA-31C2-B63D-39D0C207A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R" dirty="0"/>
              <a:t>+/- end organ damage</a:t>
            </a:r>
          </a:p>
          <a:p>
            <a:r>
              <a:rPr lang="en-GR" dirty="0"/>
              <a:t>Hypereosinophilic syndrome (AEC </a:t>
            </a:r>
            <a:r>
              <a:rPr lang="en-GB" dirty="0"/>
              <a:t>≥1500/</a:t>
            </a:r>
            <a:r>
              <a:rPr lang="en-GB" dirty="0" err="1"/>
              <a:t>microL</a:t>
            </a:r>
            <a:r>
              <a:rPr lang="en-GB" dirty="0"/>
              <a:t> (on two occasions ≥1 month apart) </a:t>
            </a:r>
            <a:r>
              <a:rPr lang="en-GB" b="1" dirty="0"/>
              <a:t>plus </a:t>
            </a:r>
            <a:r>
              <a:rPr lang="en-GB" dirty="0"/>
              <a:t>organ dysfunction attributable to eosinophilia</a:t>
            </a:r>
          </a:p>
          <a:p>
            <a:r>
              <a:rPr lang="el-GR" dirty="0"/>
              <a:t>Διερεύνηση</a:t>
            </a:r>
          </a:p>
          <a:p>
            <a:pPr lvl="1"/>
            <a:r>
              <a:rPr lang="el-GR" dirty="0"/>
              <a:t>Ιστορικό: συστηματικά (εμπύρετο, εφιδρώσεις, απώλεια ΣΒ)</a:t>
            </a:r>
          </a:p>
          <a:p>
            <a:pPr lvl="1"/>
            <a:r>
              <a:rPr lang="el-GR" dirty="0"/>
              <a:t>Δερματικές εκδηλώσεις, καρδιολογικές, αναπνευστικές, γαστρεντερολογικές, νευρολογικές </a:t>
            </a:r>
          </a:p>
          <a:p>
            <a:pPr lvl="1"/>
            <a:r>
              <a:rPr lang="el-GR" dirty="0"/>
              <a:t>Φαρμακευτική αγωγή </a:t>
            </a:r>
          </a:p>
          <a:p>
            <a:pPr lvl="1"/>
            <a:r>
              <a:rPr lang="el-GR" dirty="0"/>
              <a:t>Δίαιτα </a:t>
            </a:r>
          </a:p>
          <a:p>
            <a:pPr lvl="1"/>
            <a:r>
              <a:rPr lang="el-GR" dirty="0"/>
              <a:t>Ταξίδια </a:t>
            </a:r>
          </a:p>
          <a:p>
            <a:pPr lvl="1"/>
            <a:r>
              <a:rPr lang="el-GR" dirty="0"/>
              <a:t>Κλινική εξέταση: εξάνθημα, </a:t>
            </a:r>
            <a:r>
              <a:rPr lang="el-GR" dirty="0" err="1"/>
              <a:t>λεμφαδενοπάθεια</a:t>
            </a:r>
            <a:r>
              <a:rPr lang="el-GR" dirty="0"/>
              <a:t>, </a:t>
            </a:r>
            <a:r>
              <a:rPr lang="el-GR" dirty="0" err="1"/>
              <a:t>ηπατοσπληνομεγαλία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Εργαστηριακός έλεγχος: επίχρισμα, </a:t>
            </a:r>
            <a:r>
              <a:rPr lang="en-US" dirty="0"/>
              <a:t>troponin, B12, tryptase, CT, </a:t>
            </a:r>
            <a:r>
              <a:rPr lang="el-GR" dirty="0"/>
              <a:t>έλεγχος για λοιμώξεις </a:t>
            </a:r>
          </a:p>
          <a:p>
            <a:pPr lvl="1"/>
            <a:r>
              <a:rPr lang="el-GR" dirty="0"/>
              <a:t>Έλεγχος για αιματολογικό νόσημα </a:t>
            </a: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3D44A-CF71-8A05-E035-E62EB0A3DA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7454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AFCB-FFE1-76CB-49E3-B5ABAA63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C1E27-FE93-7038-3939-1190E711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CDC8B-FB86-DE2A-C9B8-E24A03C4E5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5BD367-A22E-2378-30C4-3BF625899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90500"/>
            <a:ext cx="4381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6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 txBox="1">
            <a:spLocks noGrp="1"/>
          </p:cNvSpPr>
          <p:nvPr/>
        </p:nvSpPr>
        <p:spPr bwMode="auto">
          <a:xfrm>
            <a:off x="9840913" y="6453189"/>
            <a:ext cx="7302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AEF2556-2BA4-45D1-8637-A1CFD671102E}" type="slidenum">
              <a:rPr lang="en-US" sz="1400"/>
              <a:pPr algn="r" eaLnBrk="1" hangingPunct="1"/>
              <a:t>3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Normal Blood Cells:</a:t>
            </a:r>
          </a:p>
        </p:txBody>
      </p:sp>
      <p:pic>
        <p:nvPicPr>
          <p:cNvPr id="11268" name="Picture 3" descr="ps w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81534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6172200" y="34290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Neutrophil</a:t>
            </a:r>
            <a:endParaRPr lang="en-US"/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8001000" y="44196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Basophil</a:t>
            </a:r>
            <a:endParaRPr lang="en-US"/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7543800" y="19050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Eosinophil</a:t>
            </a:r>
            <a:endParaRPr lang="en-US"/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 rot="1649732">
            <a:off x="2039938" y="128905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Band</a:t>
            </a:r>
            <a:endParaRPr lang="en-US"/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3124200" y="38100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600"/>
              <a:t>Lymphocyte</a:t>
            </a:r>
            <a:endParaRPr lang="en-US" sz="1600"/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 rot="2665144">
            <a:off x="1828800" y="45720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/>
              <a:t>Monocyte</a:t>
            </a:r>
            <a:endParaRPr lang="en-US"/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 rot="1649732">
            <a:off x="4024313" y="1500188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AU"/>
              <a:t>Plt</a:t>
            </a:r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33626" y="3429000"/>
            <a:ext cx="3114675" cy="3259138"/>
            <a:chOff x="510" y="2160"/>
            <a:chExt cx="1962" cy="2053"/>
          </a:xfrm>
        </p:grpSpPr>
        <p:sp>
          <p:nvSpPr>
            <p:cNvPr id="11280" name="Text Box 11"/>
            <p:cNvSpPr txBox="1">
              <a:spLocks noChangeArrowheads="1"/>
            </p:cNvSpPr>
            <p:nvPr/>
          </p:nvSpPr>
          <p:spPr bwMode="auto">
            <a:xfrm>
              <a:off x="510" y="3974"/>
              <a:ext cx="1962" cy="239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AU"/>
                <a:t>Non granular, Mononuclears</a:t>
              </a:r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28" y="2160"/>
              <a:ext cx="1920" cy="1824"/>
            </a:xfrm>
            <a:prstGeom prst="rect">
              <a:avLst/>
            </a:prstGeom>
            <a:solidFill>
              <a:srgbClr val="FFFF00">
                <a:alpha val="7843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A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Specific Immunity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010400" y="1143001"/>
            <a:ext cx="3200400" cy="5618163"/>
            <a:chOff x="3456" y="720"/>
            <a:chExt cx="2016" cy="3539"/>
          </a:xfrm>
        </p:grpSpPr>
        <p:sp>
          <p:nvSpPr>
            <p:cNvPr id="11278" name="Text Box 12"/>
            <p:cNvSpPr txBox="1">
              <a:spLocks noChangeArrowheads="1"/>
            </p:cNvSpPr>
            <p:nvPr/>
          </p:nvSpPr>
          <p:spPr bwMode="auto">
            <a:xfrm>
              <a:off x="3563" y="4020"/>
              <a:ext cx="1812" cy="239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AU"/>
                <a:t>Granulocytes, Polymorphs</a:t>
              </a:r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456" y="720"/>
              <a:ext cx="2016" cy="3312"/>
            </a:xfrm>
            <a:prstGeom prst="rect">
              <a:avLst/>
            </a:prstGeom>
            <a:solidFill>
              <a:srgbClr val="00B050">
                <a:alpha val="7843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A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Non-Specific Immunity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 animBg="1"/>
      <p:bldP spid="107527" grpId="0" animBg="1"/>
      <p:bldP spid="107528" grpId="0" animBg="1"/>
      <p:bldP spid="107529" grpId="0" animBg="1"/>
      <p:bldP spid="1075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C49F-7DD1-A8D7-CFBD-AC6845AF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Ουδετεροπενία</a:t>
            </a:r>
            <a:br>
              <a:rPr lang="el-GR" dirty="0"/>
            </a:br>
            <a:r>
              <a:rPr lang="el-GR" dirty="0"/>
              <a:t>&lt; 1.5 </a:t>
            </a:r>
            <a:r>
              <a:rPr lang="en-US" dirty="0"/>
              <a:t>x10</a:t>
            </a:r>
            <a:r>
              <a:rPr lang="el-GR" dirty="0"/>
              <a:t> </a:t>
            </a:r>
            <a:r>
              <a:rPr lang="en-US" baseline="30000" dirty="0"/>
              <a:t>9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99E0-1420-BB24-8F54-56C24CBCF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Κλινικ</a:t>
            </a:r>
            <a:r>
              <a:rPr lang="en-GR" dirty="0"/>
              <a:t>ά</a:t>
            </a:r>
            <a:r>
              <a:rPr lang="el-GR" dirty="0"/>
              <a:t> το &lt; 1.5 </a:t>
            </a:r>
            <a:r>
              <a:rPr lang="en-US" dirty="0"/>
              <a:t>x10</a:t>
            </a:r>
            <a:r>
              <a:rPr lang="el-GR" dirty="0"/>
              <a:t> </a:t>
            </a:r>
            <a:r>
              <a:rPr lang="en-US" baseline="30000" dirty="0"/>
              <a:t>9</a:t>
            </a:r>
            <a:r>
              <a:rPr lang="el-GR" baseline="30000" dirty="0"/>
              <a:t>  </a:t>
            </a:r>
            <a:r>
              <a:rPr lang="el-GR" dirty="0"/>
              <a:t>δεν έχει σαφή κλινική σημασία </a:t>
            </a:r>
          </a:p>
          <a:p>
            <a:r>
              <a:rPr lang="el-GR" dirty="0"/>
              <a:t>Μεγαλύτερη πιθανότητα εμφάνισης λοιμώξεων μεταξύ 0.5-1 </a:t>
            </a:r>
            <a:r>
              <a:rPr lang="en-US" dirty="0"/>
              <a:t>x10</a:t>
            </a:r>
            <a:r>
              <a:rPr lang="el-GR" dirty="0"/>
              <a:t> </a:t>
            </a:r>
            <a:r>
              <a:rPr lang="en-US" baseline="30000" dirty="0"/>
              <a:t>9</a:t>
            </a:r>
            <a:r>
              <a:rPr lang="el-GR" dirty="0"/>
              <a:t>  </a:t>
            </a: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6763-EDE2-0328-CFB3-592D7FFA891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F33B101-41B1-DECE-FD92-A5B23E5528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38447"/>
              </p:ext>
            </p:extLst>
          </p:nvPr>
        </p:nvGraphicFramePr>
        <p:xfrm>
          <a:off x="-587829" y="1992653"/>
          <a:ext cx="12779829" cy="5802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7014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7876-32D8-6E5B-1838-21506D41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Ουδετεροπενία</a:t>
            </a:r>
            <a:r>
              <a:rPr lang="el-GR" dirty="0"/>
              <a:t> </a:t>
            </a:r>
            <a:br>
              <a:rPr lang="el-GR" dirty="0"/>
            </a:br>
            <a:r>
              <a:rPr lang="el-GR" sz="2800" dirty="0"/>
              <a:t>μειωμένη παραγωγή  / μυελική ανεπάρκεια 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5903-696A-8C89-B463-664A44F7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70170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400" dirty="0">
                <a:cs typeface="Arial" panose="020B0604020202020204" pitchFamily="34" charset="0"/>
              </a:rPr>
              <a:t>1) Καταστολή μυελού</a:t>
            </a:r>
          </a:p>
          <a:p>
            <a:r>
              <a:rPr lang="el-GR" sz="2400" dirty="0">
                <a:cs typeface="Arial" panose="020B0604020202020204" pitchFamily="34" charset="0"/>
              </a:rPr>
              <a:t>(προκαθορισμένη ή ιδιοσυγκρασιακή)</a:t>
            </a:r>
          </a:p>
          <a:p>
            <a:r>
              <a:rPr lang="el-GR" sz="2400" dirty="0">
                <a:cs typeface="Arial" panose="020B0604020202020204" pitchFamily="34" charset="0"/>
              </a:rPr>
              <a:t>Φάρμακα</a:t>
            </a:r>
          </a:p>
          <a:p>
            <a:r>
              <a:rPr lang="el-GR" sz="2400" dirty="0">
                <a:cs typeface="Arial" panose="020B0604020202020204" pitchFamily="34" charset="0"/>
              </a:rPr>
              <a:t>Ακτινοβολία</a:t>
            </a:r>
          </a:p>
          <a:p>
            <a:pPr marL="0" indent="0">
              <a:buNone/>
            </a:pPr>
            <a:endParaRPr lang="el-G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400" dirty="0">
                <a:cs typeface="Arial" panose="020B0604020202020204" pitchFamily="34" charset="0"/>
              </a:rPr>
              <a:t>2) Διήθηση μυελού </a:t>
            </a:r>
          </a:p>
          <a:p>
            <a:r>
              <a:rPr lang="el-GR" sz="2400" dirty="0">
                <a:cs typeface="Arial" panose="020B0604020202020204" pitchFamily="34" charset="0"/>
              </a:rPr>
              <a:t>Όγκοι</a:t>
            </a:r>
          </a:p>
          <a:p>
            <a:r>
              <a:rPr lang="el-GR" sz="2400" dirty="0">
                <a:cs typeface="Arial" panose="020B0604020202020204" pitchFamily="34" charset="0"/>
              </a:rPr>
              <a:t>Κοκκιώματα</a:t>
            </a:r>
          </a:p>
          <a:p>
            <a:r>
              <a:rPr lang="el-GR" sz="2400" dirty="0">
                <a:cs typeface="Arial" panose="020B0604020202020204" pitchFamily="34" charset="0"/>
              </a:rPr>
              <a:t>Αιματολογικές κακοήθεις</a:t>
            </a:r>
          </a:p>
          <a:p>
            <a:r>
              <a:rPr lang="el-GR" sz="2400" dirty="0">
                <a:cs typeface="Arial" panose="020B0604020202020204" pitchFamily="34" charset="0"/>
              </a:rPr>
              <a:t>Μυελοΐνωση</a:t>
            </a:r>
          </a:p>
          <a:p>
            <a:endParaRPr lang="el-G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400" dirty="0">
                <a:cs typeface="Arial" panose="020B0604020202020204" pitchFamily="34" charset="0"/>
              </a:rPr>
              <a:t>3) Ανεπάρκειες τροφικών παραγόντων</a:t>
            </a:r>
          </a:p>
          <a:p>
            <a:r>
              <a:rPr lang="el-GR" sz="2400" dirty="0">
                <a:cs typeface="Arial" panose="020B0604020202020204" pitchFamily="34" charset="0"/>
              </a:rPr>
              <a:t>Κακή διατροφή</a:t>
            </a:r>
          </a:p>
          <a:p>
            <a:r>
              <a:rPr lang="el-GR" sz="2400" dirty="0">
                <a:cs typeface="Arial" panose="020B0604020202020204" pitchFamily="34" charset="0"/>
              </a:rPr>
              <a:t>Ανεπάρκεια βιταμίνης Β12 ή </a:t>
            </a:r>
            <a:r>
              <a:rPr lang="el-GR" sz="2400" dirty="0" err="1">
                <a:cs typeface="Arial" panose="020B0604020202020204" pitchFamily="34" charset="0"/>
              </a:rPr>
              <a:t>φυλλικού</a:t>
            </a:r>
            <a:r>
              <a:rPr lang="el-GR" sz="2400" dirty="0">
                <a:cs typeface="Arial" panose="020B0604020202020204" pitchFamily="34" charset="0"/>
              </a:rPr>
              <a:t> οξέος</a:t>
            </a: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B5B4E-C573-B368-59C4-3D0CC5BA85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6BE0D7-25C5-A492-5699-F00B8866BF54}"/>
              </a:ext>
            </a:extLst>
          </p:cNvPr>
          <p:cNvSpPr txBox="1">
            <a:spLocks/>
          </p:cNvSpPr>
          <p:nvPr/>
        </p:nvSpPr>
        <p:spPr>
          <a:xfrm>
            <a:off x="6425782" y="1166018"/>
            <a:ext cx="4701702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cs typeface="Arial" panose="020B0604020202020204" pitchFamily="34" charset="0"/>
              </a:rPr>
              <a:t>4) Διαταραχές αρχέγονων αιμοποιητικών κυττάρων</a:t>
            </a:r>
          </a:p>
          <a:p>
            <a:r>
              <a:rPr lang="el-GR" sz="1700" dirty="0">
                <a:cs typeface="Arial" panose="020B0604020202020204" pitchFamily="34" charset="0"/>
              </a:rPr>
              <a:t>Κυκλική </a:t>
            </a:r>
            <a:r>
              <a:rPr lang="el-GR" sz="1700" dirty="0" err="1">
                <a:cs typeface="Arial" panose="020B0604020202020204" pitchFamily="34" charset="0"/>
              </a:rPr>
              <a:t>ουδετεροπενία</a:t>
            </a:r>
            <a:endParaRPr lang="el-GR" sz="1700" dirty="0">
              <a:cs typeface="Arial" panose="020B0604020202020204" pitchFamily="34" charset="0"/>
            </a:endParaRPr>
          </a:p>
          <a:p>
            <a:r>
              <a:rPr lang="el-GR" sz="1300" dirty="0">
                <a:cs typeface="Arial" panose="020B0604020202020204" pitchFamily="34" charset="0"/>
              </a:rPr>
              <a:t>Κληρονομική </a:t>
            </a:r>
            <a:r>
              <a:rPr lang="el-GR" sz="1300" dirty="0" err="1">
                <a:cs typeface="Arial" panose="020B0604020202020204" pitchFamily="34" charset="0"/>
              </a:rPr>
              <a:t>ουδετεροπενία</a:t>
            </a:r>
            <a:r>
              <a:rPr lang="el-GR" sz="1300" dirty="0">
                <a:cs typeface="Arial" panose="020B0604020202020204" pitchFamily="34" charset="0"/>
              </a:rPr>
              <a:t> </a:t>
            </a:r>
            <a:r>
              <a:rPr lang="en-US" sz="1300" dirty="0">
                <a:cs typeface="Arial" panose="020B0604020202020204" pitchFamily="34" charset="0"/>
              </a:rPr>
              <a:t>Kostman</a:t>
            </a:r>
          </a:p>
          <a:p>
            <a:r>
              <a:rPr lang="el-GR" sz="1300" dirty="0">
                <a:cs typeface="Arial" panose="020B0604020202020204" pitchFamily="34" charset="0"/>
              </a:rPr>
              <a:t>Ινώδης δυσπλασία</a:t>
            </a:r>
            <a:endParaRPr lang="en-US" sz="1300" dirty="0">
              <a:cs typeface="Arial" panose="020B0604020202020204" pitchFamily="34" charset="0"/>
            </a:endParaRPr>
          </a:p>
          <a:p>
            <a:r>
              <a:rPr lang="el-GR" sz="1300" dirty="0">
                <a:cs typeface="Arial" panose="020B0604020202020204" pitchFamily="34" charset="0"/>
              </a:rPr>
              <a:t>Σύνδρομο </a:t>
            </a:r>
            <a:r>
              <a:rPr lang="en-US" sz="1300" dirty="0" err="1">
                <a:cs typeface="Arial" panose="020B0604020202020204" pitchFamily="34" charset="0"/>
              </a:rPr>
              <a:t>Schwachmann</a:t>
            </a:r>
            <a:r>
              <a:rPr lang="en-US" sz="1300" dirty="0">
                <a:cs typeface="Arial" panose="020B0604020202020204" pitchFamily="34" charset="0"/>
              </a:rPr>
              <a:t>-Diamond</a:t>
            </a:r>
          </a:p>
          <a:p>
            <a:r>
              <a:rPr lang="el-GR" sz="1300" dirty="0">
                <a:cs typeface="Arial" panose="020B0604020202020204" pitchFamily="34" charset="0"/>
              </a:rPr>
              <a:t>Συγγενής </a:t>
            </a:r>
            <a:r>
              <a:rPr lang="el-GR" sz="1300" dirty="0" err="1">
                <a:cs typeface="Arial" panose="020B0604020202020204" pitchFamily="34" charset="0"/>
              </a:rPr>
              <a:t>δυσκεράτωση</a:t>
            </a:r>
            <a:endParaRPr lang="el-GR" sz="1300" dirty="0">
              <a:cs typeface="Arial" panose="020B0604020202020204" pitchFamily="34" charset="0"/>
            </a:endParaRPr>
          </a:p>
          <a:p>
            <a:r>
              <a:rPr lang="el-GR" sz="1300" dirty="0">
                <a:cs typeface="Arial" panose="020B0604020202020204" pitchFamily="34" charset="0"/>
              </a:rPr>
              <a:t>Σύνδρομο νωθρού πολυμορφοπύρηνου</a:t>
            </a:r>
          </a:p>
          <a:p>
            <a:r>
              <a:rPr lang="el-GR" sz="1300" dirty="0">
                <a:cs typeface="Arial" panose="020B0604020202020204" pitchFamily="34" charset="0"/>
              </a:rPr>
              <a:t>Σύνδρομο </a:t>
            </a:r>
            <a:r>
              <a:rPr lang="en-GB" sz="1300" dirty="0">
                <a:cs typeface="Arial" panose="020B0604020202020204" pitchFamily="34" charset="0"/>
              </a:rPr>
              <a:t>Chediak-Higashi</a:t>
            </a:r>
            <a:endParaRPr lang="el-GR" sz="13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cs typeface="Arial" panose="020B0604020202020204" pitchFamily="34" charset="0"/>
              </a:rPr>
              <a:t>5) </a:t>
            </a:r>
            <a:r>
              <a:rPr lang="el-GR" sz="2000" dirty="0" err="1">
                <a:cs typeface="Arial" panose="020B0604020202020204" pitchFamily="34" charset="0"/>
              </a:rPr>
              <a:t>Απλαστική</a:t>
            </a:r>
            <a:r>
              <a:rPr lang="el-GR" sz="2000" dirty="0">
                <a:cs typeface="Arial" panose="020B0604020202020204" pitchFamily="34" charset="0"/>
              </a:rPr>
              <a:t> αναιμία</a:t>
            </a:r>
          </a:p>
          <a:p>
            <a:pPr marL="0" indent="0">
              <a:buNone/>
            </a:pPr>
            <a:r>
              <a:rPr lang="el-GR" sz="2000" dirty="0">
                <a:cs typeface="Arial" panose="020B0604020202020204" pitchFamily="34" charset="0"/>
              </a:rPr>
              <a:t>6) Επίκτητα </a:t>
            </a:r>
            <a:r>
              <a:rPr lang="el-GR" sz="2000" dirty="0" err="1">
                <a:cs typeface="Arial" panose="020B0604020202020204" pitchFamily="34" charset="0"/>
              </a:rPr>
              <a:t>μυελοδυσπλαστικά</a:t>
            </a:r>
            <a:r>
              <a:rPr lang="el-GR" sz="2000" dirty="0">
                <a:cs typeface="Arial" panose="020B0604020202020204" pitchFamily="34" charset="0"/>
              </a:rPr>
              <a:t> σύνδρομα</a:t>
            </a:r>
          </a:p>
          <a:p>
            <a:pPr marL="0" indent="0">
              <a:buNone/>
            </a:pPr>
            <a:r>
              <a:rPr lang="el-GR" sz="2000" dirty="0">
                <a:cs typeface="Arial" panose="020B0604020202020204" pitchFamily="34" charset="0"/>
              </a:rPr>
              <a:t>7) Ανοσολογική καταστολή της </a:t>
            </a:r>
            <a:r>
              <a:rPr lang="el-GR" sz="2000" dirty="0" err="1">
                <a:cs typeface="Arial" panose="020B0604020202020204" pitchFamily="34" charset="0"/>
              </a:rPr>
              <a:t>κοκκιοποίησης</a:t>
            </a:r>
            <a:r>
              <a:rPr lang="el-GR" sz="2000" dirty="0">
                <a:cs typeface="Arial" panose="020B0604020202020204" pitchFamily="34" charset="0"/>
              </a:rPr>
              <a:t> 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2775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7E5D-F559-8AAA-7680-70D282D3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Ουδετεροπενία</a:t>
            </a:r>
            <a:br>
              <a:rPr lang="el-GR" dirty="0"/>
            </a:br>
            <a:r>
              <a:rPr lang="el-GR" sz="2000" dirty="0"/>
              <a:t> αυξημένη καταστροφή/χρησιμοποίηση/συνάθροιση</a:t>
            </a:r>
            <a:endParaRPr lang="en-GR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52B4A-9AB0-4E01-4FB7-C70B166C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246451" cy="4525963"/>
          </a:xfrm>
        </p:spPr>
        <p:txBody>
          <a:bodyPr>
            <a:normAutofit/>
          </a:bodyPr>
          <a:lstStyle/>
          <a:p>
            <a:r>
              <a:rPr lang="el-GR" dirty="0"/>
              <a:t>Φάρμακα</a:t>
            </a:r>
          </a:p>
          <a:p>
            <a:pPr lvl="1"/>
            <a:r>
              <a:rPr lang="el-GR" dirty="0"/>
              <a:t>Ιδιοσυγκρασιακή καταστροφή συνήθως ανοσολογικής αρχής: </a:t>
            </a:r>
            <a:r>
              <a:rPr lang="el-GR" dirty="0" err="1"/>
              <a:t>πενικιλλίνες</a:t>
            </a:r>
            <a:r>
              <a:rPr lang="el-GR" dirty="0"/>
              <a:t>, </a:t>
            </a:r>
            <a:r>
              <a:rPr lang="el-GR" dirty="0" err="1"/>
              <a:t>σουλφοναμίδες</a:t>
            </a:r>
            <a:r>
              <a:rPr lang="el-GR" dirty="0"/>
              <a:t> , </a:t>
            </a:r>
            <a:r>
              <a:rPr lang="el-GR" dirty="0" err="1"/>
              <a:t>Φενυτοΐνη</a:t>
            </a:r>
            <a:endParaRPr lang="el-GR" dirty="0"/>
          </a:p>
          <a:p>
            <a:r>
              <a:rPr lang="el-GR" dirty="0"/>
              <a:t>Λοίμωξη </a:t>
            </a:r>
            <a:endParaRPr lang="en-US" dirty="0"/>
          </a:p>
          <a:p>
            <a:pPr lvl="1"/>
            <a:r>
              <a:rPr lang="el-GR" dirty="0"/>
              <a:t>Ιογενής:</a:t>
            </a:r>
            <a:r>
              <a:rPr lang="en-US" dirty="0"/>
              <a:t> EBV, </a:t>
            </a:r>
            <a:r>
              <a:rPr lang="el-GR" dirty="0"/>
              <a:t>γρίπη, </a:t>
            </a:r>
            <a:r>
              <a:rPr lang="en-US" dirty="0"/>
              <a:t>CMV, </a:t>
            </a:r>
            <a:r>
              <a:rPr lang="el-GR" dirty="0"/>
              <a:t>ερυθρά, ιλαρά, ηπατίτιδα </a:t>
            </a:r>
          </a:p>
          <a:p>
            <a:pPr lvl="1"/>
            <a:r>
              <a:rPr lang="el-GR" dirty="0" err="1"/>
              <a:t>Βακτηριακές</a:t>
            </a:r>
            <a:r>
              <a:rPr lang="el-GR" dirty="0"/>
              <a:t>: σηψαιμία από </a:t>
            </a:r>
            <a:r>
              <a:rPr lang="en-US" dirty="0"/>
              <a:t>Gram </a:t>
            </a:r>
            <a:r>
              <a:rPr lang="el-GR" dirty="0"/>
              <a:t>μικρόβια, μελιταίος πυρετός, βαριά φυματίωση, τυφοειδής πυρετός </a:t>
            </a:r>
          </a:p>
          <a:p>
            <a:pPr lvl="1"/>
            <a:r>
              <a:rPr lang="el-GR" dirty="0"/>
              <a:t>Παρασιτικές: σπλαχνική λεϊσμανίαση, ελονοσία, τοξοπλάσμωση </a:t>
            </a:r>
          </a:p>
          <a:p>
            <a:endParaRPr lang="el-GR" dirty="0"/>
          </a:p>
          <a:p>
            <a:endParaRPr lang="el-GR" dirty="0"/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35548-596C-D79D-AAE0-1E27B8C95AA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B70F62-F684-1152-7763-15898470659A}"/>
              </a:ext>
            </a:extLst>
          </p:cNvPr>
          <p:cNvSpPr txBox="1">
            <a:spLocks/>
          </p:cNvSpPr>
          <p:nvPr/>
        </p:nvSpPr>
        <p:spPr>
          <a:xfrm>
            <a:off x="5979886" y="872801"/>
            <a:ext cx="5791200" cy="54118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 err="1"/>
              <a:t>Υπερσπληνισμός</a:t>
            </a:r>
            <a:endParaRPr lang="el-GR" dirty="0"/>
          </a:p>
          <a:p>
            <a:r>
              <a:rPr lang="el-GR" dirty="0"/>
              <a:t>Ανοσολογική καταστροφή </a:t>
            </a:r>
            <a:r>
              <a:rPr lang="el-GR" dirty="0" err="1"/>
              <a:t>πολυμορφοπυρήνων</a:t>
            </a:r>
            <a:endParaRPr lang="el-GR" dirty="0"/>
          </a:p>
          <a:p>
            <a:pPr lvl="1"/>
            <a:r>
              <a:rPr lang="el-GR" dirty="0"/>
              <a:t>Νεογνική </a:t>
            </a:r>
            <a:r>
              <a:rPr lang="el-GR" dirty="0" err="1"/>
              <a:t>ουδετεροπενία</a:t>
            </a:r>
            <a:endParaRPr lang="el-GR" dirty="0"/>
          </a:p>
          <a:p>
            <a:pPr lvl="1"/>
            <a:r>
              <a:rPr lang="el-GR" dirty="0"/>
              <a:t>Πρωτοπαθής </a:t>
            </a:r>
            <a:r>
              <a:rPr lang="el-GR" dirty="0" err="1"/>
              <a:t>αυτοάνοση</a:t>
            </a:r>
            <a:r>
              <a:rPr lang="el-GR" dirty="0"/>
              <a:t> </a:t>
            </a:r>
            <a:r>
              <a:rPr lang="el-GR" dirty="0" err="1"/>
              <a:t>αντιλευκοκυτταρικά</a:t>
            </a:r>
            <a:r>
              <a:rPr lang="el-GR" dirty="0"/>
              <a:t> αντισώματα </a:t>
            </a:r>
          </a:p>
          <a:p>
            <a:pPr lvl="1"/>
            <a:r>
              <a:rPr lang="el-GR" dirty="0"/>
              <a:t>Δευτεροπαθής </a:t>
            </a:r>
            <a:r>
              <a:rPr lang="el-GR" dirty="0" err="1"/>
              <a:t>αυτοάνοση</a:t>
            </a:r>
            <a:r>
              <a:rPr lang="el-GR" dirty="0"/>
              <a:t> στα πλαίσια ΣΕΛ </a:t>
            </a:r>
            <a:r>
              <a:rPr lang="el-GR" dirty="0" err="1"/>
              <a:t>κα.α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 err="1"/>
              <a:t>Συνάρθροιση</a:t>
            </a:r>
            <a:r>
              <a:rPr lang="el-GR" dirty="0"/>
              <a:t> στο σπλήνα ή στους πνεύμονες λόγω ενεργοποίησης συμπληρώματος</a:t>
            </a:r>
          </a:p>
          <a:p>
            <a:pPr lvl="1"/>
            <a:r>
              <a:rPr lang="el-GR" dirty="0"/>
              <a:t>Αιμοκάθαρση</a:t>
            </a:r>
          </a:p>
          <a:p>
            <a:pPr lvl="1"/>
            <a:r>
              <a:rPr lang="el-GR" dirty="0"/>
              <a:t>Σηψαιμία</a:t>
            </a:r>
          </a:p>
          <a:p>
            <a:pPr lvl="1"/>
            <a:r>
              <a:rPr lang="el-GR" dirty="0"/>
              <a:t>Σύνδρομο αναπνευστικής δυσχέρειας στον ενήλικα (</a:t>
            </a:r>
            <a:r>
              <a:rPr lang="en-GB" dirty="0"/>
              <a:t>ARDS)</a:t>
            </a:r>
          </a:p>
          <a:p>
            <a:endParaRPr lang="en-GB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5677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0"/>
            <a:ext cx="4343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DEF4-843E-0A8E-A8BC-C4659369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Ουδετεροπενία</a:t>
            </a:r>
            <a:br>
              <a:rPr lang="el-GR" dirty="0"/>
            </a:br>
            <a:r>
              <a:rPr lang="el-GR" sz="2400" dirty="0"/>
              <a:t>Αυξημένη περιθωριοποίηση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66C9-AE17-7BDF-55AE-9C0E618A0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/>
          </a:p>
          <a:p>
            <a:r>
              <a:rPr lang="el-GR" dirty="0"/>
              <a:t>Οξεία φάση μερικών λοιμωδών νοσημάτων</a:t>
            </a:r>
          </a:p>
          <a:p>
            <a:r>
              <a:rPr lang="el-GR" dirty="0" err="1"/>
              <a:t>Αυτοάνοσα</a:t>
            </a:r>
            <a:r>
              <a:rPr lang="el-GR" dirty="0"/>
              <a:t> νοσήματα (ΣΕΛ, ΡΑ)</a:t>
            </a:r>
          </a:p>
          <a:p>
            <a:r>
              <a:rPr lang="el-GR" dirty="0"/>
              <a:t>Σπληνομεγαλία </a:t>
            </a:r>
          </a:p>
          <a:p>
            <a:pPr lvl="1"/>
            <a:r>
              <a:rPr lang="el-GR" dirty="0"/>
              <a:t>Σύνδρομο </a:t>
            </a:r>
            <a:r>
              <a:rPr lang="en-GB" dirty="0"/>
              <a:t>Felty (</a:t>
            </a:r>
            <a:r>
              <a:rPr lang="en-US" dirty="0"/>
              <a:t>RA, splenomegaly, neutropenia) –</a:t>
            </a:r>
            <a:r>
              <a:rPr lang="el-GR" dirty="0"/>
              <a:t> </a:t>
            </a:r>
            <a:r>
              <a:rPr lang="el-GR" dirty="0" err="1"/>
              <a:t>ουδετεροπενία</a:t>
            </a:r>
            <a:r>
              <a:rPr lang="el-GR" dirty="0"/>
              <a:t> λόγω σπληνομεγαλίας και λόγω </a:t>
            </a:r>
            <a:r>
              <a:rPr lang="el-GR" dirty="0" err="1"/>
              <a:t>αυτοάνοσων</a:t>
            </a:r>
            <a:r>
              <a:rPr lang="el-GR" dirty="0"/>
              <a:t> μηχανισμών </a:t>
            </a:r>
            <a:r>
              <a:rPr lang="en-US" dirty="0"/>
              <a:t>(antineutrophil antibodies, suppressor T cells and monocytes inhibit BM granulopoiesis) </a:t>
            </a:r>
            <a:endParaRPr lang="en-GB" dirty="0"/>
          </a:p>
          <a:p>
            <a:pPr lvl="1"/>
            <a:r>
              <a:rPr lang="el-GR" dirty="0"/>
              <a:t>Ελονοσία </a:t>
            </a:r>
          </a:p>
          <a:p>
            <a:pPr lvl="1"/>
            <a:r>
              <a:rPr lang="el-GR" dirty="0" err="1"/>
              <a:t>Σαρκοείδωση</a:t>
            </a:r>
            <a:endParaRPr lang="el-GR" dirty="0"/>
          </a:p>
          <a:p>
            <a:r>
              <a:rPr lang="el-GR" sz="2200" dirty="0"/>
              <a:t>Καλοήθης </a:t>
            </a:r>
            <a:r>
              <a:rPr lang="el-GR" sz="2200" dirty="0" err="1"/>
              <a:t>ουδετεροπενία</a:t>
            </a:r>
            <a:r>
              <a:rPr lang="el-GR" sz="2200" dirty="0"/>
              <a:t> (γυναίκες στην εμμηνόπαυση) </a:t>
            </a:r>
          </a:p>
          <a:p>
            <a:r>
              <a:rPr lang="el-GR" sz="2200" dirty="0"/>
              <a:t>Ενδοκρινικές παθήσεις όπως </a:t>
            </a:r>
            <a:r>
              <a:rPr lang="en-US" sz="2200" dirty="0"/>
              <a:t>Addison, </a:t>
            </a:r>
            <a:r>
              <a:rPr lang="el-GR" sz="2200" dirty="0"/>
              <a:t>υποθυρεοειδισμός, υποφυσιακή ανεπάρκεια, </a:t>
            </a:r>
            <a:r>
              <a:rPr lang="en-US" sz="2200" dirty="0"/>
              <a:t>Hashimoto </a:t>
            </a:r>
            <a:endParaRPr lang="el-GR" sz="2200" dirty="0"/>
          </a:p>
          <a:p>
            <a:r>
              <a:rPr lang="el-GR" sz="2200" dirty="0" err="1"/>
              <a:t>Ιδιοσυστασιακή</a:t>
            </a:r>
            <a:r>
              <a:rPr lang="en-US" sz="2200" dirty="0"/>
              <a:t> (</a:t>
            </a:r>
            <a:r>
              <a:rPr lang="el-GR" sz="2200" dirty="0"/>
              <a:t>μαύρη φυλή) </a:t>
            </a:r>
            <a:r>
              <a:rPr lang="en-US" sz="2200" dirty="0"/>
              <a:t>– Duffy null </a:t>
            </a:r>
            <a:r>
              <a:rPr lang="el-GR" sz="2200" dirty="0"/>
              <a:t>φαινότυπος </a:t>
            </a:r>
            <a:endParaRPr lang="el-GR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Χρόνια ιδιοπαθής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8067A-3689-A8A0-9B71-26A8FDB7EEC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85006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AFF6-D6BC-07AA-D708-05BE23DC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</a:t>
            </a:r>
            <a:r>
              <a:rPr lang="en-GB" dirty="0" err="1"/>
              <a:t>ό</a:t>
            </a:r>
            <a:r>
              <a:rPr lang="el-GR" dirty="0"/>
              <a:t>νια ιδιοπαθής </a:t>
            </a:r>
            <a:r>
              <a:rPr lang="el-GR" dirty="0" err="1"/>
              <a:t>ουδετεροπενία</a:t>
            </a:r>
            <a:r>
              <a:rPr lang="el-GR" dirty="0"/>
              <a:t>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3B007-3277-DA43-DDD6-A56D1A6D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persistent neutropenia (absolute neutrophil count &lt;1.5 × 10⁹/L for at least 3 months) without an identifiable cause such as drugs, infection, malignancy, autoimmune disease, or congenital disorder</a:t>
            </a:r>
            <a:endParaRPr lang="el-GR" dirty="0"/>
          </a:p>
          <a:p>
            <a:r>
              <a:rPr lang="el-GR" dirty="0" err="1"/>
              <a:t>Ανοσολογικ</a:t>
            </a:r>
            <a:r>
              <a:rPr lang="en-GB" dirty="0" err="1"/>
              <a:t>ό</a:t>
            </a:r>
            <a:r>
              <a:rPr lang="el-GR" dirty="0"/>
              <a:t>ς μηχανισμός: μπορεί να έχουμε </a:t>
            </a:r>
            <a:r>
              <a:rPr lang="en-US" dirty="0"/>
              <a:t>antineutrophil antibodies</a:t>
            </a:r>
          </a:p>
          <a:p>
            <a:r>
              <a:rPr lang="el-GR" dirty="0" err="1"/>
              <a:t>Καλο</a:t>
            </a:r>
            <a:r>
              <a:rPr lang="en-US" dirty="0" err="1"/>
              <a:t>ή</a:t>
            </a:r>
            <a:r>
              <a:rPr lang="el-GR" dirty="0" err="1"/>
              <a:t>θης</a:t>
            </a:r>
            <a:r>
              <a:rPr lang="el-GR" dirty="0"/>
              <a:t> πορεία χωρίς λοιμώξεις ή πρόοδο σε αιματολογική κακοήθεια </a:t>
            </a: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FD56E-78E0-355E-C69A-A9A4484F38F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99058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2393-8C9E-2154-8D84-6B4E2199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Προσέγγιση ατόμου με </a:t>
            </a:r>
            <a:r>
              <a:rPr lang="el-GR" dirty="0" err="1"/>
              <a:t>ουδετεροπενία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4494-A39C-2B86-83E6-C7BFB87E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23" y="1579275"/>
            <a:ext cx="345656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>
                <a:cs typeface="Arial" panose="020B0604020202020204" pitchFamily="34" charset="0"/>
              </a:rPr>
              <a:t>Λήψη ιστορικού</a:t>
            </a:r>
          </a:p>
          <a:p>
            <a:r>
              <a:rPr lang="el-GR" sz="2200" dirty="0">
                <a:cs typeface="Arial" panose="020B0604020202020204" pitchFamily="34" charset="0"/>
              </a:rPr>
              <a:t>Φάρμακα</a:t>
            </a:r>
          </a:p>
          <a:p>
            <a:r>
              <a:rPr lang="el-GR" sz="2200" dirty="0">
                <a:cs typeface="Arial" panose="020B0604020202020204" pitchFamily="34" charset="0"/>
              </a:rPr>
              <a:t>Ακτινοβολία</a:t>
            </a:r>
          </a:p>
          <a:p>
            <a:r>
              <a:rPr lang="el-GR" sz="2200" dirty="0" err="1">
                <a:cs typeface="Arial" panose="020B0604020202020204" pitchFamily="34" charset="0"/>
              </a:rPr>
              <a:t>Κυτταροστατικά</a:t>
            </a:r>
            <a:r>
              <a:rPr lang="el-GR" sz="2200" dirty="0">
                <a:cs typeface="Arial" panose="020B0604020202020204" pitchFamily="34" charset="0"/>
              </a:rPr>
              <a:t> </a:t>
            </a:r>
          </a:p>
          <a:p>
            <a:r>
              <a:rPr lang="el-GR" sz="2200" dirty="0">
                <a:cs typeface="Arial" panose="020B0604020202020204" pitchFamily="34" charset="0"/>
              </a:rPr>
              <a:t>Βρίσκεται σε λοίμωξη</a:t>
            </a:r>
            <a:r>
              <a:rPr lang="en-US" sz="2200" dirty="0">
                <a:cs typeface="Arial" panose="020B0604020202020204" pitchFamily="34" charset="0"/>
              </a:rPr>
              <a:t>?</a:t>
            </a:r>
            <a:endParaRPr lang="el-GR" sz="2200" dirty="0">
              <a:cs typeface="Arial" panose="020B0604020202020204" pitchFamily="34" charset="0"/>
            </a:endParaRPr>
          </a:p>
          <a:p>
            <a:r>
              <a:rPr lang="el-GR" sz="2200" dirty="0">
                <a:cs typeface="Arial" panose="020B0604020202020204" pitchFamily="34" charset="0"/>
              </a:rPr>
              <a:t>Υποκείμενα νοσήματα</a:t>
            </a:r>
            <a:endParaRPr lang="en-US" sz="2200" dirty="0">
              <a:cs typeface="Arial" panose="020B0604020202020204" pitchFamily="34" charset="0"/>
            </a:endParaRPr>
          </a:p>
          <a:p>
            <a:r>
              <a:rPr lang="el-GR" sz="2200" dirty="0">
                <a:cs typeface="Arial" panose="020B0604020202020204" pitchFamily="34" charset="0"/>
              </a:rPr>
              <a:t>Επαφή με τοξικά προϊόντα πχ εντομοκτόνα</a:t>
            </a:r>
            <a:r>
              <a:rPr lang="en-US" sz="2200" dirty="0">
                <a:cs typeface="Arial" panose="020B0604020202020204" pitchFamily="34" charset="0"/>
              </a:rPr>
              <a:t>?</a:t>
            </a:r>
            <a:endParaRPr lang="el-GR" sz="2200" dirty="0">
              <a:cs typeface="Arial" panose="020B0604020202020204" pitchFamily="34" charset="0"/>
            </a:endParaRPr>
          </a:p>
          <a:p>
            <a:r>
              <a:rPr lang="el-GR" sz="2200" dirty="0">
                <a:cs typeface="Arial" panose="020B0604020202020204" pitchFamily="34" charset="0"/>
              </a:rPr>
              <a:t>Κάνει συχνά λοιμώξεις</a:t>
            </a:r>
            <a:r>
              <a:rPr lang="en-US" sz="2200" dirty="0">
                <a:cs typeface="Arial" panose="020B0604020202020204" pitchFamily="34" charset="0"/>
              </a:rPr>
              <a:t>?</a:t>
            </a:r>
            <a:endParaRPr lang="el-GR" sz="2200" dirty="0">
              <a:cs typeface="Arial" panose="020B0604020202020204" pitchFamily="34" charset="0"/>
            </a:endParaRPr>
          </a:p>
          <a:p>
            <a:r>
              <a:rPr lang="el-GR" sz="2200" dirty="0">
                <a:cs typeface="Arial" panose="020B0604020202020204" pitchFamily="34" charset="0"/>
              </a:rPr>
              <a:t>Οικογενειακό ιστορικό</a:t>
            </a:r>
          </a:p>
          <a:p>
            <a:r>
              <a:rPr lang="el-GR" sz="2200" dirty="0">
                <a:cs typeface="Arial" panose="020B0604020202020204" pitchFamily="34" charset="0"/>
              </a:rPr>
              <a:t>Κυκλική φάση συμπτωμάτων</a:t>
            </a:r>
          </a:p>
          <a:p>
            <a:r>
              <a:rPr lang="el-GR" sz="2200" dirty="0">
                <a:cs typeface="Arial" panose="020B0604020202020204" pitchFamily="34" charset="0"/>
              </a:rPr>
              <a:t>Υποκείμενη αιματολογική νόσος</a:t>
            </a:r>
            <a:r>
              <a:rPr lang="en-US" sz="2200" dirty="0">
                <a:cs typeface="Arial" panose="020B0604020202020204" pitchFamily="34" charset="0"/>
              </a:rPr>
              <a:t>?</a:t>
            </a: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1B284-4E41-AAD4-F9D2-1E896EB82BF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573FB1-4F26-6D2C-D3AA-F05834942B81}"/>
              </a:ext>
            </a:extLst>
          </p:cNvPr>
          <p:cNvSpPr txBox="1">
            <a:spLocks/>
          </p:cNvSpPr>
          <p:nvPr/>
        </p:nvSpPr>
        <p:spPr>
          <a:xfrm>
            <a:off x="4557408" y="1566152"/>
            <a:ext cx="345656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sz="2400" dirty="0">
                <a:cs typeface="Arial" panose="020B0604020202020204" pitchFamily="34" charset="0"/>
              </a:rPr>
              <a:t>Κλινική εξέταση</a:t>
            </a:r>
          </a:p>
          <a:p>
            <a:r>
              <a:rPr lang="el-GR" sz="2000" dirty="0">
                <a:cs typeface="Arial" panose="020B0604020202020204" pitchFamily="34" charset="0"/>
              </a:rPr>
              <a:t>Διόγκωση λεμφαδένων</a:t>
            </a:r>
          </a:p>
          <a:p>
            <a:r>
              <a:rPr lang="el-GR" sz="2000" dirty="0">
                <a:cs typeface="Arial" panose="020B0604020202020204" pitchFamily="34" charset="0"/>
              </a:rPr>
              <a:t>Διόγκωση ήπατος</a:t>
            </a:r>
          </a:p>
          <a:p>
            <a:r>
              <a:rPr lang="el-GR" sz="2000" dirty="0">
                <a:cs typeface="Arial" panose="020B0604020202020204" pitchFamily="34" charset="0"/>
              </a:rPr>
              <a:t>Διόγκωση </a:t>
            </a:r>
            <a:r>
              <a:rPr lang="el-GR" sz="2000" dirty="0" err="1">
                <a:cs typeface="Arial" panose="020B0604020202020204" pitchFamily="34" charset="0"/>
              </a:rPr>
              <a:t>σπληνός</a:t>
            </a:r>
            <a:endParaRPr lang="el-GR" sz="2000" dirty="0">
              <a:cs typeface="Arial" panose="020B0604020202020204" pitchFamily="34" charset="0"/>
            </a:endParaRPr>
          </a:p>
          <a:p>
            <a:r>
              <a:rPr lang="el-GR" sz="2000" dirty="0">
                <a:cs typeface="Arial" panose="020B0604020202020204" pitchFamily="34" charset="0"/>
              </a:rPr>
              <a:t>Ευρήματα αιμορραγικής διάθεσης</a:t>
            </a:r>
          </a:p>
          <a:p>
            <a:r>
              <a:rPr lang="el-GR" sz="2000" dirty="0">
                <a:cs typeface="Arial" panose="020B0604020202020204" pitchFamily="34" charset="0"/>
              </a:rPr>
              <a:t>Ευρήματα υποκείμενων νοσημάτων</a:t>
            </a:r>
          </a:p>
          <a:p>
            <a:r>
              <a:rPr lang="el-GR" sz="2000" dirty="0">
                <a:cs typeface="Arial" panose="020B0604020202020204" pitchFamily="34" charset="0"/>
              </a:rPr>
              <a:t>Ευρήματα λοίμωξης</a:t>
            </a:r>
          </a:p>
          <a:p>
            <a:endParaRPr lang="el-GR" sz="2400" dirty="0">
              <a:cs typeface="Arial" panose="020B0604020202020204" pitchFamily="34" charset="0"/>
            </a:endParaRPr>
          </a:p>
          <a:p>
            <a:endParaRPr lang="el-GR" sz="2400" dirty="0">
              <a:cs typeface="Arial" panose="020B0604020202020204" pitchFamily="34" charset="0"/>
            </a:endParaRPr>
          </a:p>
          <a:p>
            <a:endParaRPr lang="el-GR" sz="2400" dirty="0">
              <a:cs typeface="Arial" panose="020B0604020202020204" pitchFamily="34" charset="0"/>
            </a:endParaRPr>
          </a:p>
          <a:p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928CE7-015D-3D7F-5690-EA1CA6178C9A}"/>
              </a:ext>
            </a:extLst>
          </p:cNvPr>
          <p:cNvSpPr txBox="1">
            <a:spLocks/>
          </p:cNvSpPr>
          <p:nvPr/>
        </p:nvSpPr>
        <p:spPr>
          <a:xfrm>
            <a:off x="8505217" y="1566152"/>
            <a:ext cx="345656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sz="2400" dirty="0">
                <a:cs typeface="Arial" panose="020B0604020202020204" pitchFamily="34" charset="0"/>
              </a:rPr>
              <a:t>Εργαστηριακός έλεγχος</a:t>
            </a:r>
          </a:p>
          <a:p>
            <a:r>
              <a:rPr lang="el-GR" sz="1800" dirty="0">
                <a:cs typeface="Arial" panose="020B0604020202020204" pitchFamily="34" charset="0"/>
              </a:rPr>
              <a:t>Γενική αίματος, ΤΚΕ, βιοχημικός έλεγχος</a:t>
            </a:r>
          </a:p>
          <a:p>
            <a:r>
              <a:rPr lang="el-GR" sz="1800" dirty="0">
                <a:cs typeface="Arial" panose="020B0604020202020204" pitchFamily="34" charset="0"/>
              </a:rPr>
              <a:t>Επίχρισμα αίματος</a:t>
            </a:r>
          </a:p>
          <a:p>
            <a:r>
              <a:rPr lang="el-GR" sz="1800" dirty="0">
                <a:cs typeface="Arial" panose="020B0604020202020204" pitchFamily="34" charset="0"/>
              </a:rPr>
              <a:t>Καλλιέργειες αίματος, </a:t>
            </a:r>
            <a:r>
              <a:rPr lang="el-GR" sz="1800" dirty="0" err="1">
                <a:cs typeface="Arial" panose="020B0604020202020204" pitchFamily="34" charset="0"/>
              </a:rPr>
              <a:t>ιολογικός</a:t>
            </a:r>
            <a:r>
              <a:rPr lang="el-GR" sz="1800" dirty="0">
                <a:cs typeface="Arial" panose="020B0604020202020204" pitchFamily="34" charset="0"/>
              </a:rPr>
              <a:t> έλεγχος, </a:t>
            </a:r>
            <a:r>
              <a:rPr lang="en-US" sz="1800" dirty="0">
                <a:cs typeface="Arial" panose="020B0604020202020204" pitchFamily="34" charset="0"/>
              </a:rPr>
              <a:t> Mantoux </a:t>
            </a:r>
            <a:endParaRPr lang="el-GR" sz="1800" dirty="0">
              <a:cs typeface="Arial" panose="020B0604020202020204" pitchFamily="34" charset="0"/>
            </a:endParaRPr>
          </a:p>
          <a:p>
            <a:r>
              <a:rPr lang="el-GR" sz="1800" dirty="0" err="1">
                <a:cs typeface="Arial" panose="020B0604020202020204" pitchFamily="34" charset="0"/>
              </a:rPr>
              <a:t>Οστεομυελική</a:t>
            </a:r>
            <a:r>
              <a:rPr lang="el-GR" sz="1800" dirty="0">
                <a:cs typeface="Arial" panose="020B0604020202020204" pitchFamily="34" charset="0"/>
              </a:rPr>
              <a:t> Βιοψία</a:t>
            </a:r>
            <a:r>
              <a:rPr lang="en-US" sz="1800" dirty="0">
                <a:cs typeface="Arial" panose="020B0604020202020204" pitchFamily="34" charset="0"/>
              </a:rPr>
              <a:t>?</a:t>
            </a:r>
          </a:p>
          <a:p>
            <a:r>
              <a:rPr lang="el-GR" sz="1800" dirty="0">
                <a:cs typeface="Arial" panose="020B0604020202020204" pitchFamily="34" charset="0"/>
              </a:rPr>
              <a:t>Ανοσολογικός έλεγχος</a:t>
            </a:r>
          </a:p>
          <a:p>
            <a:r>
              <a:rPr lang="el-GR" sz="1800" dirty="0">
                <a:cs typeface="Arial" panose="020B0604020202020204" pitchFamily="34" charset="0"/>
              </a:rPr>
              <a:t>Ορολογικός έλεγχος</a:t>
            </a:r>
          </a:p>
          <a:p>
            <a:r>
              <a:rPr lang="el-GR" sz="1800" dirty="0">
                <a:cs typeface="Arial" panose="020B0604020202020204" pitchFamily="34" charset="0"/>
              </a:rPr>
              <a:t>Βιοχημικός έλεγχος</a:t>
            </a:r>
            <a:endParaRPr lang="en-GB" sz="1800" dirty="0">
              <a:cs typeface="Arial" panose="020B0604020202020204" pitchFamily="34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156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52941"/>
          <a:stretch>
            <a:fillRect/>
          </a:stretch>
        </p:blipFill>
        <p:spPr>
          <a:xfrm>
            <a:off x="1841500" y="304801"/>
            <a:ext cx="4908550" cy="597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C311C-68CE-B2DE-2B97-04DA18402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333" b="9608"/>
          <a:stretch>
            <a:fillRect/>
          </a:stretch>
        </p:blipFill>
        <p:spPr>
          <a:xfrm>
            <a:off x="6102349" y="457199"/>
            <a:ext cx="4908549" cy="597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07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4012-7654-C3D0-EB2B-75EDF75C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Λεμφοπενία</a:t>
            </a:r>
            <a:br>
              <a:rPr lang="en-US" dirty="0"/>
            </a:br>
            <a:r>
              <a:rPr lang="en-GB" sz="2400" dirty="0"/>
              <a:t>ALC &lt;1000 cells/</a:t>
            </a:r>
            <a:r>
              <a:rPr lang="en-GB" sz="2400" dirty="0" err="1"/>
              <a:t>microL</a:t>
            </a:r>
            <a:r>
              <a:rPr lang="en-GB" sz="2400" dirty="0"/>
              <a:t> 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11FB-7E0D-4ED5-1A0B-CEAFB1BF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09080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Μειωμένη παραγωγή</a:t>
            </a:r>
          </a:p>
          <a:p>
            <a:r>
              <a:rPr lang="el-GR" dirty="0"/>
              <a:t>Πρωτοπαθή νοσήματα με </a:t>
            </a:r>
            <a:r>
              <a:rPr lang="el-GR" dirty="0" err="1"/>
              <a:t>ανοσοανεπάρκεια</a:t>
            </a:r>
            <a:endParaRPr lang="el-GR" dirty="0"/>
          </a:p>
          <a:p>
            <a:pPr lvl="1"/>
            <a:r>
              <a:rPr lang="el-GR" dirty="0"/>
              <a:t>Σύνδρομο </a:t>
            </a:r>
            <a:r>
              <a:rPr lang="en-GB" dirty="0" err="1"/>
              <a:t>Wiscott</a:t>
            </a:r>
            <a:r>
              <a:rPr lang="en-GB" dirty="0"/>
              <a:t>-Aldrich</a:t>
            </a:r>
          </a:p>
          <a:p>
            <a:pPr lvl="1"/>
            <a:r>
              <a:rPr lang="el-GR" dirty="0"/>
              <a:t>Σύνδρομο </a:t>
            </a:r>
            <a:r>
              <a:rPr lang="en-GB" dirty="0"/>
              <a:t>DiGeorge</a:t>
            </a:r>
          </a:p>
          <a:p>
            <a:pPr lvl="1"/>
            <a:r>
              <a:rPr lang="el-GR" dirty="0"/>
              <a:t>Αταξία-</a:t>
            </a:r>
            <a:r>
              <a:rPr lang="el-GR" dirty="0" err="1"/>
              <a:t>τηλεαγγειεκτασία</a:t>
            </a:r>
            <a:endParaRPr lang="el-GR" dirty="0"/>
          </a:p>
          <a:p>
            <a:r>
              <a:rPr lang="el-GR" dirty="0" err="1"/>
              <a:t>Θυμεκτομή</a:t>
            </a:r>
            <a:r>
              <a:rPr lang="el-GR" dirty="0"/>
              <a:t> σε μικρή ηλικία</a:t>
            </a:r>
          </a:p>
          <a:p>
            <a:r>
              <a:rPr lang="el-GR" dirty="0"/>
              <a:t>Διήθηση μυελού από </a:t>
            </a:r>
            <a:r>
              <a:rPr lang="el-GR" dirty="0" err="1"/>
              <a:t>νεοπλασματικά</a:t>
            </a:r>
            <a:r>
              <a:rPr lang="el-GR" dirty="0"/>
              <a:t> κύτταρα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dirty="0"/>
              <a:t>Άγνωστος μηχανισμός</a:t>
            </a:r>
          </a:p>
          <a:p>
            <a:r>
              <a:rPr lang="el-GR" dirty="0"/>
              <a:t>Κακοήθειες</a:t>
            </a:r>
          </a:p>
          <a:p>
            <a:r>
              <a:rPr lang="el-GR" dirty="0"/>
              <a:t>Χρόνιες λοιμώξεις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510C9-FFCE-97F6-3B2F-0380FB233F9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C5236B-2A6F-BCA3-6A71-78F1FA36450D}"/>
              </a:ext>
            </a:extLst>
          </p:cNvPr>
          <p:cNvSpPr txBox="1">
            <a:spLocks/>
          </p:cNvSpPr>
          <p:nvPr/>
        </p:nvSpPr>
        <p:spPr>
          <a:xfrm>
            <a:off x="6096000" y="1502229"/>
            <a:ext cx="509080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sz="2000" b="1" dirty="0"/>
              <a:t>Αυξημένη καταστροφή/χρησιμοποίηση/απώλεια</a:t>
            </a:r>
          </a:p>
          <a:p>
            <a:r>
              <a:rPr lang="el-GR" sz="2000" dirty="0"/>
              <a:t>Νόσοι του </a:t>
            </a:r>
            <a:r>
              <a:rPr lang="el-GR" sz="2000" dirty="0" err="1"/>
              <a:t>κολαγόνου</a:t>
            </a:r>
            <a:endParaRPr lang="el-GR" sz="2000" dirty="0"/>
          </a:p>
          <a:p>
            <a:r>
              <a:rPr lang="el-GR" sz="2000" dirty="0"/>
              <a:t>Οξεία λοίμωξη</a:t>
            </a:r>
            <a:endParaRPr lang="en-US" sz="2000" dirty="0"/>
          </a:p>
          <a:p>
            <a:pPr lvl="1"/>
            <a:r>
              <a:rPr lang="el-GR" sz="1708" dirty="0"/>
              <a:t>Ιογενής </a:t>
            </a:r>
          </a:p>
          <a:p>
            <a:pPr lvl="1"/>
            <a:r>
              <a:rPr lang="el-GR" sz="1708" dirty="0"/>
              <a:t>Βακτηριακή (</a:t>
            </a:r>
            <a:r>
              <a:rPr lang="en-US" sz="1708" dirty="0"/>
              <a:t>TB, brucellosis, typhoid fever) </a:t>
            </a:r>
          </a:p>
          <a:p>
            <a:pPr lvl="1"/>
            <a:r>
              <a:rPr lang="el-GR" sz="1708" dirty="0"/>
              <a:t>Μυκητιασική </a:t>
            </a:r>
          </a:p>
          <a:p>
            <a:pPr lvl="1"/>
            <a:r>
              <a:rPr lang="el-GR" sz="1708" dirty="0"/>
              <a:t>Παρασιτική </a:t>
            </a:r>
          </a:p>
          <a:p>
            <a:r>
              <a:rPr lang="en-GB" sz="2000" dirty="0"/>
              <a:t>Stress</a:t>
            </a:r>
          </a:p>
          <a:p>
            <a:r>
              <a:rPr lang="el-GR" sz="2000" dirty="0"/>
              <a:t>Ακτινοβολία</a:t>
            </a:r>
          </a:p>
          <a:p>
            <a:r>
              <a:rPr lang="el-GR" sz="2000" dirty="0" err="1"/>
              <a:t>Κυτταροτοξικά</a:t>
            </a:r>
            <a:r>
              <a:rPr lang="el-GR" sz="2000" dirty="0"/>
              <a:t> φάρμακα </a:t>
            </a:r>
          </a:p>
          <a:p>
            <a:r>
              <a:rPr lang="el-GR" sz="2000" dirty="0" err="1"/>
              <a:t>Ανοσοκατασταλτικά</a:t>
            </a:r>
            <a:r>
              <a:rPr lang="el-GR" sz="2000" dirty="0"/>
              <a:t> φάρμακα</a:t>
            </a:r>
          </a:p>
          <a:p>
            <a:pPr lvl="1"/>
            <a:r>
              <a:rPr lang="en-US" sz="1708" dirty="0"/>
              <a:t>Rituximab, </a:t>
            </a:r>
            <a:r>
              <a:rPr lang="el-GR" sz="1708" dirty="0" err="1"/>
              <a:t>κορτικοστεροειδή</a:t>
            </a:r>
            <a:r>
              <a:rPr lang="el-GR" sz="1708" dirty="0"/>
              <a:t>, </a:t>
            </a:r>
            <a:r>
              <a:rPr lang="en-US" sz="1708" dirty="0"/>
              <a:t>alemtuzumab </a:t>
            </a:r>
            <a:endParaRPr lang="el-GR" sz="1708" dirty="0"/>
          </a:p>
          <a:p>
            <a:pPr marL="0" indent="0">
              <a:buNone/>
            </a:pP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152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D16F-9B32-CFF9-A8DE-348BE2FE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Ποιοτικές διαταραχές</a:t>
            </a: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F5171-96A7-F370-3629-A094272FB2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276AD5-80A3-D193-6078-EFA345A505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Wingdings" pitchFamily="2" charset="2"/>
              <a:buNone/>
            </a:pPr>
            <a:r>
              <a:rPr lang="el-GR" sz="2400" dirty="0">
                <a:cs typeface="Arial" panose="020B0604020202020204" pitchFamily="34" charset="0"/>
              </a:rPr>
              <a:t>Μορφολογικές διαταραχές των λεμφοκυττάρων</a:t>
            </a:r>
          </a:p>
          <a:p>
            <a:pPr>
              <a:lnSpc>
                <a:spcPct val="170000"/>
              </a:lnSpc>
            </a:pPr>
            <a:r>
              <a:rPr lang="el-GR" sz="2400" dirty="0">
                <a:cs typeface="Arial" panose="020B0604020202020204" pitchFamily="34" charset="0"/>
              </a:rPr>
              <a:t>Άτυπα</a:t>
            </a:r>
            <a:r>
              <a:rPr lang="en-US" sz="2400" dirty="0">
                <a:cs typeface="Arial" panose="020B0604020202020204" pitchFamily="34" charset="0"/>
              </a:rPr>
              <a:t>: </a:t>
            </a:r>
            <a:r>
              <a:rPr lang="el-GR" sz="2400" dirty="0">
                <a:cs typeface="Arial" panose="020B0604020202020204" pitchFamily="34" charset="0"/>
              </a:rPr>
              <a:t>ιώσεις, ανοσολογική αντίδραση, τοξοπλάσμωση </a:t>
            </a:r>
          </a:p>
          <a:p>
            <a:pPr>
              <a:lnSpc>
                <a:spcPct val="170000"/>
              </a:lnSpc>
            </a:pPr>
            <a:r>
              <a:rPr lang="el-GR" sz="2400" dirty="0" err="1">
                <a:cs typeface="Arial" panose="020B0604020202020204" pitchFamily="34" charset="0"/>
              </a:rPr>
              <a:t>Πλασματοκυτταροειδή</a:t>
            </a:r>
            <a:r>
              <a:rPr lang="el-GR" sz="2400" dirty="0">
                <a:cs typeface="Arial" panose="020B0604020202020204" pitchFamily="34" charset="0"/>
              </a:rPr>
              <a:t> (ανοσολογική αντίδραση, ιώσεις, </a:t>
            </a:r>
            <a:r>
              <a:rPr lang="en-US" sz="2400" dirty="0">
                <a:cs typeface="Arial" panose="020B0604020202020204" pitchFamily="34" charset="0"/>
              </a:rPr>
              <a:t>Waldenstrom) </a:t>
            </a:r>
            <a:endParaRPr lang="el-GR" sz="2400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l-GR" sz="2400" dirty="0" err="1">
                <a:cs typeface="Arial" panose="020B0604020202020204" pitchFamily="34" charset="0"/>
              </a:rPr>
              <a:t>Λεμφοβλάστες</a:t>
            </a:r>
            <a:r>
              <a:rPr lang="en-US" sz="2400" dirty="0">
                <a:cs typeface="Arial" panose="020B0604020202020204" pitchFamily="34" charset="0"/>
              </a:rPr>
              <a:t> (</a:t>
            </a:r>
            <a:r>
              <a:rPr lang="el-GR" sz="2400" dirty="0">
                <a:cs typeface="Arial" panose="020B0604020202020204" pitchFamily="34" charset="0"/>
              </a:rPr>
              <a:t>οξεία ΛΛ)</a:t>
            </a:r>
          </a:p>
          <a:p>
            <a:pPr>
              <a:lnSpc>
                <a:spcPct val="170000"/>
              </a:lnSpc>
            </a:pPr>
            <a:r>
              <a:rPr lang="el-GR" sz="2400" dirty="0">
                <a:cs typeface="Arial" panose="020B0604020202020204" pitchFamily="34" charset="0"/>
              </a:rPr>
              <a:t>Αντιδραστικά </a:t>
            </a:r>
          </a:p>
          <a:p>
            <a:pPr>
              <a:lnSpc>
                <a:spcPct val="170000"/>
              </a:lnSpc>
            </a:pPr>
            <a:r>
              <a:rPr lang="el-GR" sz="2400" dirty="0" err="1">
                <a:cs typeface="Arial" panose="020B0604020202020204" pitchFamily="34" charset="0"/>
              </a:rPr>
              <a:t>Λεμφωματικά</a:t>
            </a:r>
            <a:r>
              <a:rPr lang="el-GR" sz="2400" dirty="0">
                <a:cs typeface="Arial" panose="020B0604020202020204" pitchFamily="34" charset="0"/>
              </a:rPr>
              <a:t> κύτταρα (λεμφώματα) </a:t>
            </a:r>
          </a:p>
          <a:p>
            <a:pPr>
              <a:lnSpc>
                <a:spcPct val="170000"/>
              </a:lnSpc>
            </a:pPr>
            <a:r>
              <a:rPr lang="el-GR" sz="2400" dirty="0">
                <a:cs typeface="Arial" panose="020B0604020202020204" pitchFamily="34" charset="0"/>
              </a:rPr>
              <a:t>Με κοκκίωση</a:t>
            </a:r>
          </a:p>
          <a:p>
            <a:pPr>
              <a:lnSpc>
                <a:spcPct val="170000"/>
              </a:lnSpc>
            </a:pPr>
            <a:r>
              <a:rPr lang="el-GR" sz="2400" dirty="0">
                <a:cs typeface="Arial" panose="020B0604020202020204" pitchFamily="34" charset="0"/>
              </a:rPr>
              <a:t>Κύτταρα </a:t>
            </a:r>
            <a:r>
              <a:rPr lang="en-US" sz="2400" dirty="0">
                <a:cs typeface="Arial" panose="020B0604020202020204" pitchFamily="34" charset="0"/>
              </a:rPr>
              <a:t>Sezary</a:t>
            </a:r>
            <a:r>
              <a:rPr lang="el-GR" sz="2400" dirty="0">
                <a:cs typeface="Arial" panose="020B0604020202020204" pitchFamily="34" charset="0"/>
              </a:rPr>
              <a:t> (δερματικό λέμφωμα) </a:t>
            </a: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l-GR" sz="2400" dirty="0">
                <a:cs typeface="Arial" panose="020B0604020202020204" pitchFamily="34" charset="0"/>
              </a:rPr>
              <a:t>Τριχωτά κύτταρα (λευχαιμία από τριχωτά κύτταρα) </a:t>
            </a:r>
          </a:p>
          <a:p>
            <a:pPr>
              <a:lnSpc>
                <a:spcPct val="170000"/>
              </a:lnSpc>
            </a:pPr>
            <a:endParaRPr lang="en-GB" sz="2400" dirty="0">
              <a:cs typeface="Arial" panose="020B0604020202020204" pitchFamily="34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8946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A560D-F4DA-17C2-7908-CE8AF04C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9F71C-F284-B489-45A3-B5466AAB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0BAF6-6B32-ADF6-EE1C-D2E61CEAE27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Picture 5" descr="24-41">
            <a:extLst>
              <a:ext uri="{FF2B5EF4-FFF2-40B4-BE49-F238E27FC236}">
                <a16:creationId xmlns:a16="http://schemas.microsoft.com/office/drawing/2014/main" id="{8D3706E2-DE48-E9CC-AFA3-F7AE98D1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475"/>
            <a:ext cx="9144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57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8BD4-62B1-731E-67D2-B3DB50A5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Μονοκυτταροπενία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32F2B-2114-7818-291F-31CA9E053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Τοξιναιμία</a:t>
            </a:r>
          </a:p>
          <a:p>
            <a:r>
              <a:rPr lang="el-GR" sz="2000" dirty="0"/>
              <a:t>Χορήγηση </a:t>
            </a:r>
            <a:r>
              <a:rPr lang="el-GR" sz="2000" dirty="0" err="1"/>
              <a:t>κορτικοστεροειδών</a:t>
            </a:r>
            <a:endParaRPr lang="el-GR" sz="2000" dirty="0"/>
          </a:p>
          <a:p>
            <a:r>
              <a:rPr lang="el-GR" sz="2000" dirty="0" err="1"/>
              <a:t>Σπληνεκτομή</a:t>
            </a:r>
            <a:endParaRPr lang="el-GR" sz="2000" dirty="0"/>
          </a:p>
          <a:p>
            <a:r>
              <a:rPr lang="el-GR" sz="2000" dirty="0" err="1"/>
              <a:t>Καταστάση</a:t>
            </a:r>
            <a:r>
              <a:rPr lang="el-GR" sz="2000" dirty="0"/>
              <a:t> «λειτουργικής» </a:t>
            </a:r>
            <a:r>
              <a:rPr lang="el-GR" sz="2000" dirty="0" err="1"/>
              <a:t>ασπληνίας</a:t>
            </a:r>
            <a:endParaRPr lang="el-GR" sz="2000" dirty="0"/>
          </a:p>
          <a:p>
            <a:r>
              <a:rPr lang="el-GR" sz="2000" dirty="0"/>
              <a:t>Μαζική διήθηση σπλήνα</a:t>
            </a:r>
          </a:p>
          <a:p>
            <a:r>
              <a:rPr lang="el-GR" sz="2000" dirty="0"/>
              <a:t>Πολλαπλά </a:t>
            </a:r>
            <a:r>
              <a:rPr lang="el-GR" sz="2000" dirty="0" err="1"/>
              <a:t>έμφρακτα</a:t>
            </a:r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Τυπικό σε λευχαιμία εκ τριχωτών κυττάρων</a:t>
            </a: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1BB59-6A0C-01A9-D27D-08E731C0DBE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54211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F551-8C50-511A-20EC-26AAEC8C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Προσέγγιση αρρώστου με </a:t>
            </a:r>
            <a:r>
              <a:rPr lang="el-GR" dirty="0" err="1"/>
              <a:t>λευκοκυττάρωση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0652-4DF2-36D9-686D-76251D3A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486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400" dirty="0">
                <a:cs typeface="Arial" panose="020B0604020202020204" pitchFamily="34" charset="0"/>
              </a:rPr>
              <a:t>Θα πρέπει να λαμβάνονται υπόψιν</a:t>
            </a:r>
          </a:p>
          <a:p>
            <a:pPr>
              <a:lnSpc>
                <a:spcPct val="120000"/>
              </a:lnSpc>
            </a:pPr>
            <a:r>
              <a:rPr lang="el-GR" sz="2000" dirty="0">
                <a:cs typeface="Arial" panose="020B0604020202020204" pitchFamily="34" charset="0"/>
              </a:rPr>
              <a:t>Σωματική άσκηση</a:t>
            </a:r>
          </a:p>
          <a:p>
            <a:pPr>
              <a:lnSpc>
                <a:spcPct val="120000"/>
              </a:lnSpc>
            </a:pPr>
            <a:r>
              <a:rPr lang="el-GR" sz="2000" dirty="0">
                <a:cs typeface="Arial" panose="020B0604020202020204" pitchFamily="34" charset="0"/>
              </a:rPr>
              <a:t>Κάπνισμα</a:t>
            </a:r>
          </a:p>
          <a:p>
            <a:pPr>
              <a:lnSpc>
                <a:spcPct val="120000"/>
              </a:lnSpc>
            </a:pPr>
            <a:r>
              <a:rPr lang="el-GR" sz="2000" dirty="0">
                <a:cs typeface="Arial" panose="020B0604020202020204" pitchFamily="34" charset="0"/>
              </a:rPr>
              <a:t>Φαρμακευτική αγωγή</a:t>
            </a:r>
          </a:p>
          <a:p>
            <a:pPr>
              <a:lnSpc>
                <a:spcPct val="120000"/>
              </a:lnSpc>
            </a:pPr>
            <a:r>
              <a:rPr lang="el-GR" sz="2000" dirty="0">
                <a:cs typeface="Arial" panose="020B0604020202020204" pitchFamily="34" charset="0"/>
              </a:rPr>
              <a:t>Φλεγμονή σε εξέλιξη</a:t>
            </a:r>
          </a:p>
          <a:p>
            <a:pPr>
              <a:lnSpc>
                <a:spcPct val="120000"/>
              </a:lnSpc>
            </a:pPr>
            <a:r>
              <a:rPr lang="el-GR" sz="2000" dirty="0">
                <a:cs typeface="Arial" panose="020B0604020202020204" pitchFamily="34" charset="0"/>
              </a:rPr>
              <a:t>Διερεύνηση κακοήθειας</a:t>
            </a:r>
          </a:p>
          <a:p>
            <a:pPr>
              <a:lnSpc>
                <a:spcPct val="120000"/>
              </a:lnSpc>
            </a:pPr>
            <a:r>
              <a:rPr lang="el-GR" sz="2000" dirty="0">
                <a:cs typeface="Arial" panose="020B0604020202020204" pitchFamily="34" charset="0"/>
              </a:rPr>
              <a:t>Κλινική εικόνα</a:t>
            </a:r>
          </a:p>
          <a:p>
            <a:pPr>
              <a:lnSpc>
                <a:spcPct val="120000"/>
              </a:lnSpc>
            </a:pPr>
            <a:r>
              <a:rPr lang="el-GR" sz="2000" dirty="0">
                <a:cs typeface="Arial" panose="020B0604020202020204" pitchFamily="34" charset="0"/>
              </a:rPr>
              <a:t>Κλινική εξέταση σπληνομεγαλία, </a:t>
            </a:r>
            <a:r>
              <a:rPr lang="el-GR" sz="2000" dirty="0" err="1">
                <a:cs typeface="Arial" panose="020B0604020202020204" pitchFamily="34" charset="0"/>
              </a:rPr>
              <a:t>εξανθημα</a:t>
            </a:r>
            <a:r>
              <a:rPr lang="el-GR" sz="2000" dirty="0">
                <a:cs typeface="Arial" panose="020B0604020202020204" pitchFamily="34" charset="0"/>
              </a:rPr>
              <a:t>, </a:t>
            </a:r>
            <a:r>
              <a:rPr lang="el-GR" sz="2000" dirty="0" err="1">
                <a:cs typeface="Arial" panose="020B0604020202020204" pitchFamily="34" charset="0"/>
              </a:rPr>
              <a:t>λεμφαδενοπάθεια</a:t>
            </a:r>
            <a:endParaRPr lang="el-GR" sz="2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l-GR" sz="2400" dirty="0"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1469A-063B-6E8C-13E2-C6D002FDF47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979223-4E51-35EC-220A-3FB9EFD50E61}"/>
              </a:ext>
            </a:extLst>
          </p:cNvPr>
          <p:cNvSpPr txBox="1">
            <a:spLocks/>
          </p:cNvSpPr>
          <p:nvPr/>
        </p:nvSpPr>
        <p:spPr>
          <a:xfrm>
            <a:off x="6096000" y="1663430"/>
            <a:ext cx="5486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49965" indent="-24996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5000"/>
              <a:buFont typeface="Wingdings" pitchFamily="2" charset="2"/>
              <a:buChar char="§"/>
              <a:defRPr sz="2333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541589" indent="-208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 sz="2041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833214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50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1166500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1499785" indent="-1666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58" kern="1200">
                <a:solidFill>
                  <a:schemeClr val="accent4">
                    <a:lumMod val="50000"/>
                  </a:schemeClr>
                </a:solidFill>
                <a:latin typeface="Aptos Display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1833072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635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641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2926" indent="-166643" algn="l" defTabSz="6665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l-GR" sz="2000" dirty="0">
                <a:cs typeface="Arial" panose="020B0604020202020204" pitchFamily="34" charset="0"/>
              </a:rPr>
              <a:t>Θα πρέπει να γίνεται </a:t>
            </a:r>
          </a:p>
          <a:p>
            <a:pPr>
              <a:lnSpc>
                <a:spcPct val="120000"/>
              </a:lnSpc>
            </a:pPr>
            <a:r>
              <a:rPr lang="el-GR" sz="1800" dirty="0">
                <a:cs typeface="Arial" panose="020B0604020202020204" pitchFamily="34" charset="0"/>
              </a:rPr>
              <a:t>μελέτη του επιχρίσματος αίματος, όλα τα </a:t>
            </a:r>
            <a:r>
              <a:rPr lang="el-GR" sz="1800" dirty="0" err="1">
                <a:cs typeface="Arial" panose="020B0604020202020204" pitchFamily="34" charset="0"/>
              </a:rPr>
              <a:t>συνοδά</a:t>
            </a:r>
            <a:r>
              <a:rPr lang="el-GR" sz="1800" dirty="0">
                <a:cs typeface="Arial" panose="020B0604020202020204" pitchFamily="34" charset="0"/>
              </a:rPr>
              <a:t> χαρακτηριστικά από τις επιμέρους κυτταρικές σειρές</a:t>
            </a:r>
          </a:p>
          <a:p>
            <a:pPr>
              <a:lnSpc>
                <a:spcPct val="120000"/>
              </a:lnSpc>
            </a:pPr>
            <a:endParaRPr lang="el-GR" sz="2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000" dirty="0" err="1">
                <a:cs typeface="Arial" panose="020B0604020202020204" pitchFamily="34" charset="0"/>
              </a:rPr>
              <a:t>Ανοσοφαινοτυπικά</a:t>
            </a:r>
            <a:r>
              <a:rPr lang="el-GR" sz="2000" dirty="0">
                <a:cs typeface="Arial" panose="020B0604020202020204" pitchFamily="34" charset="0"/>
              </a:rPr>
              <a:t> χαρακτηριστικά </a:t>
            </a:r>
            <a:r>
              <a:rPr lang="el-GR" sz="2000" dirty="0" err="1">
                <a:cs typeface="Arial" panose="020B0604020202020204" pitchFamily="34" charset="0"/>
              </a:rPr>
              <a:t>λευκοκυτάρων</a:t>
            </a:r>
            <a:endParaRPr lang="el-GR" sz="2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000" dirty="0">
                <a:cs typeface="Arial" panose="020B0604020202020204" pitchFamily="34" charset="0"/>
              </a:rPr>
              <a:t>Μοριακά χαρακτηριστικά των λευκοκυττάρων</a:t>
            </a:r>
          </a:p>
          <a:p>
            <a:pPr>
              <a:lnSpc>
                <a:spcPct val="120000"/>
              </a:lnSpc>
            </a:pPr>
            <a:r>
              <a:rPr lang="el-GR" sz="2000" dirty="0" err="1">
                <a:cs typeface="Arial" panose="020B0604020202020204" pitchFamily="34" charset="0"/>
              </a:rPr>
              <a:t>Π.χ</a:t>
            </a:r>
            <a:r>
              <a:rPr lang="el-GR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bcr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abl</a:t>
            </a:r>
            <a:endParaRPr lang="el-GR" sz="2000" dirty="0"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73247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E86B-9571-927D-D3AA-61A3B828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1898-90C3-B698-5C55-6EB3ACC09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Ασθενής 66 ετών άρρεν προσέρχεται στα ΤΕΠ του νοσοκομείου με δύσπνοια,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δεκατική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πυρετική κίνηση από 3 ημέρου, ως διακομιδή από περιφερικό επαρχιακό νοσοκομείο όπου νοσηλευόταν από ένα 24ώρο για τα ανωτέρω συμπτώματα.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Από το ατομικό ιστορικό είναι βαρύς καπνιστής, δε λαμβάνει συστηματική φαρμακευτική αγωγή. Στο επάγγελμα είναι έμπορος.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Οι εξετάσεις που φέρει μαζί του από το άλλο νοσοκομείο είναι μια ακτινογραφία θώρακος με διάσπαρτα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πυκνοδοατελεκτασιακά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στοιχεία, μια γενική αίματος με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WBC 18710/</a:t>
            </a: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NEU 93.3%, Lymph 3.2%, PLT 170000/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l, Hb 11.8 g/dl, MCV 119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CRP 106 mg/dl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F9C0F-DFDB-5402-68EB-328FFA440B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67384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3619-3C79-8B4C-4463-05246FFD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5D37-EA8B-3D69-ACD5-9605F0636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Ασθενής 79 ετών θήλυ προσέρχεται στα ΤΕΠ του νοσοκομείου με εμπύρετο. Αναφέρει ιστορικό λοίμωξης του αναπνευστικού προ μηνός όπου έλαβε διαβαθμισμένα σχήματα αντιβιοτικών. Τελικά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απυρέτησε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λινεζολίδη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Από το λοιπό αναμνηστικό αναφέρει καρκίνο μαστού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διαγνωσμένο από διετία για το οποίο λαμβάνει ορμονοθεραπεία. Δεν έχει υποβληθεί ποτέ σε συστηματική χημειοθεραπεία ή ακτινοβολία. Από την γενική αίματος έχει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WBC 110/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l, NEU 8%, Hb 9,6 g/dl, MCV 97,8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PLT 3000/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Από τον βιοχημικό έλεγχο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Κρεατινίνη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1,26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mg/dl,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ουρία 127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mg/dl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CRP 114 mg/l,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δεν έχει διαταραχή της ηπατικής βιοχημείας</a:t>
            </a:r>
            <a:r>
              <a:rPr lang="el-GR" sz="2000" dirty="0"/>
              <a:t>.</a:t>
            </a:r>
            <a:endParaRPr lang="en-GB" sz="2000" dirty="0"/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D9FEA-43E8-B427-CC5A-3BBF324626A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0682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E609-BE00-1130-9192-598B9AB5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AD362-560B-17EE-631D-15EE84DEF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Λευκοκυττ</a:t>
            </a:r>
            <a:r>
              <a:rPr lang="en-GB" dirty="0" err="1"/>
              <a:t>ά</a:t>
            </a:r>
            <a:r>
              <a:rPr lang="el-GR" dirty="0" err="1"/>
              <a:t>ρωση</a:t>
            </a:r>
            <a:r>
              <a:rPr lang="el-GR" dirty="0"/>
              <a:t>: αύξηση αριθμού λευκών στο περιφερικό αίμα </a:t>
            </a:r>
            <a:r>
              <a:rPr lang="en-US" dirty="0"/>
              <a:t>&gt; 12 x 10</a:t>
            </a:r>
            <a:r>
              <a:rPr lang="en-US" baseline="30000" dirty="0"/>
              <a:t>9</a:t>
            </a:r>
            <a:r>
              <a:rPr lang="el-GR" dirty="0"/>
              <a:t>/</a:t>
            </a:r>
            <a:r>
              <a:rPr lang="en-US" dirty="0"/>
              <a:t>l</a:t>
            </a:r>
          </a:p>
          <a:p>
            <a:r>
              <a:rPr lang="el-GR" dirty="0" err="1"/>
              <a:t>Λευκοπεν</a:t>
            </a:r>
            <a:r>
              <a:rPr lang="en-US" dirty="0" err="1"/>
              <a:t>ί</a:t>
            </a:r>
            <a:r>
              <a:rPr lang="el-GR" dirty="0"/>
              <a:t>α: μείωση αριθμού λευκών στο περιφερικό αίμα &lt;4</a:t>
            </a:r>
            <a:r>
              <a:rPr lang="en-US" dirty="0"/>
              <a:t> x 10</a:t>
            </a:r>
            <a:r>
              <a:rPr lang="en-US" baseline="30000" dirty="0"/>
              <a:t>9</a:t>
            </a:r>
            <a:r>
              <a:rPr lang="el-GR" dirty="0"/>
              <a:t>/</a:t>
            </a:r>
            <a:r>
              <a:rPr lang="en-US" dirty="0"/>
              <a:t>l</a:t>
            </a:r>
            <a:endParaRPr lang="el-GR" dirty="0"/>
          </a:p>
          <a:p>
            <a:r>
              <a:rPr lang="el-GR" dirty="0" err="1"/>
              <a:t>Μυελαιμία</a:t>
            </a:r>
            <a:r>
              <a:rPr lang="el-GR" dirty="0"/>
              <a:t> ή στροφή προς τα αριστερά της κοκκιώδους είναι η δίοδος και κυκλοφορία στο περιφερικό αίμα άωρων κυττάρων της</a:t>
            </a:r>
            <a:endParaRPr lang="en-GB" dirty="0"/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E6312-0EB7-51C1-C43C-5DA20E6E097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8800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DFFC-268E-9D7B-3CAD-8DACC34F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Ποσοτικές διαταραχές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9C77A-3564-DEFA-A967-77191243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Αύξηση του αριθμού των </a:t>
            </a:r>
            <a:r>
              <a:rPr lang="el-GR" sz="2400" dirty="0" err="1"/>
              <a:t>κυκλοφορούντων</a:t>
            </a:r>
            <a:r>
              <a:rPr lang="el-GR" sz="2400" dirty="0"/>
              <a:t> λευκών </a:t>
            </a:r>
          </a:p>
          <a:p>
            <a:pPr lvl="1"/>
            <a:r>
              <a:rPr lang="el-GR" sz="2400" dirty="0">
                <a:cs typeface="Arial" panose="020B0604020202020204" pitchFamily="34" charset="0"/>
              </a:rPr>
              <a:t>Ουδετεροφιλία </a:t>
            </a:r>
          </a:p>
          <a:p>
            <a:pPr lvl="1"/>
            <a:r>
              <a:rPr lang="el-GR" sz="2400" dirty="0">
                <a:cs typeface="Arial" panose="020B0604020202020204" pitchFamily="34" charset="0"/>
              </a:rPr>
              <a:t>Λεμφοκυττάρωση</a:t>
            </a:r>
          </a:p>
          <a:p>
            <a:pPr lvl="1"/>
            <a:r>
              <a:rPr lang="el-GR" sz="2400" dirty="0" err="1">
                <a:cs typeface="Arial" panose="020B0604020202020204" pitchFamily="34" charset="0"/>
              </a:rPr>
              <a:t>Μονοκυττάρωση</a:t>
            </a:r>
            <a:endParaRPr lang="el-GR" sz="2400" dirty="0">
              <a:cs typeface="Arial" panose="020B0604020202020204" pitchFamily="34" charset="0"/>
            </a:endParaRPr>
          </a:p>
          <a:p>
            <a:pPr lvl="1"/>
            <a:r>
              <a:rPr lang="el-GR" sz="2400" dirty="0" err="1">
                <a:cs typeface="Arial" panose="020B0604020202020204" pitchFamily="34" charset="0"/>
              </a:rPr>
              <a:t>Βασεόφιλη</a:t>
            </a:r>
            <a:r>
              <a:rPr lang="el-GR" sz="2400" dirty="0">
                <a:cs typeface="Arial" panose="020B0604020202020204" pitchFamily="34" charset="0"/>
              </a:rPr>
              <a:t> </a:t>
            </a:r>
            <a:r>
              <a:rPr lang="el-GR" sz="2400" dirty="0" err="1">
                <a:cs typeface="Arial" panose="020B0604020202020204" pitchFamily="34" charset="0"/>
              </a:rPr>
              <a:t>λευκοκυττάρωση</a:t>
            </a:r>
            <a:endParaRPr lang="el-GR" sz="2400" dirty="0">
              <a:cs typeface="Arial" panose="020B0604020202020204" pitchFamily="34" charset="0"/>
            </a:endParaRPr>
          </a:p>
          <a:p>
            <a:pPr lvl="1"/>
            <a:r>
              <a:rPr lang="el-GR" sz="2400" dirty="0" err="1">
                <a:cs typeface="Arial" panose="020B0604020202020204" pitchFamily="34" charset="0"/>
              </a:rPr>
              <a:t>Ηωσινόφιλη</a:t>
            </a:r>
            <a:r>
              <a:rPr lang="el-GR" sz="2400" dirty="0">
                <a:cs typeface="Arial" panose="020B0604020202020204" pitchFamily="34" charset="0"/>
              </a:rPr>
              <a:t> </a:t>
            </a:r>
            <a:r>
              <a:rPr lang="el-GR" sz="2400" dirty="0" err="1">
                <a:cs typeface="Arial" panose="020B0604020202020204" pitchFamily="34" charset="0"/>
              </a:rPr>
              <a:t>λευκοκυττάρωση</a:t>
            </a:r>
            <a:endParaRPr lang="el-GR" sz="2400" dirty="0">
              <a:cs typeface="Arial" panose="020B0604020202020204" pitchFamily="34" charset="0"/>
            </a:endParaRPr>
          </a:p>
          <a:p>
            <a:pPr lvl="1"/>
            <a:r>
              <a:rPr lang="el-GR" sz="2400" dirty="0">
                <a:cs typeface="Arial" panose="020B0604020202020204" pitchFamily="34" charset="0"/>
              </a:rPr>
              <a:t>Στροφή προς τα αριστερά</a:t>
            </a:r>
          </a:p>
          <a:p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824E-6BF4-674F-F861-A89F88831F3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495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51" y="1052736"/>
            <a:ext cx="896081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latin typeface="Arial" pitchFamily="34" charset="0"/>
              </a:rPr>
              <a:t>Normal WBC Production: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346119" name="AutoShape 7"/>
          <p:cNvSpPr>
            <a:spLocks noChangeArrowheads="1"/>
          </p:cNvSpPr>
          <p:nvPr/>
        </p:nvSpPr>
        <p:spPr bwMode="auto">
          <a:xfrm rot="4899335">
            <a:off x="5314390" y="447280"/>
            <a:ext cx="2392915" cy="3957620"/>
          </a:xfrm>
          <a:prstGeom prst="rightArrowCallout">
            <a:avLst>
              <a:gd name="adj1" fmla="val 19782"/>
              <a:gd name="adj2" fmla="val 19414"/>
              <a:gd name="adj3" fmla="val 17647"/>
              <a:gd name="adj4" fmla="val 56924"/>
            </a:avLst>
          </a:prstGeom>
          <a:gradFill flip="none" rotWithShape="1">
            <a:gsLst>
              <a:gs pos="0">
                <a:srgbClr val="FFFF00">
                  <a:alpha val="15000"/>
                </a:srgbClr>
              </a:gs>
              <a:gs pos="100000">
                <a:srgbClr val="C00000">
                  <a:alpha val="35000"/>
                </a:srgbClr>
              </a:gs>
            </a:gsLst>
            <a:lin ang="0" scaled="1"/>
            <a:tileRect/>
          </a:gra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vert="vert270" wrap="none" anchor="t" anchorCtr="0"/>
          <a:lstStyle/>
          <a:p>
            <a:pPr algn="ctr"/>
            <a:r>
              <a:rPr lang="en-A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Shift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5698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9E50-3E3F-BAD0-D92B-00062360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Ποιοτικές διαταραχές και αύξηση </a:t>
            </a:r>
            <a:r>
              <a:rPr lang="el-GR" dirty="0" err="1"/>
              <a:t>κυκλοφορούντων</a:t>
            </a:r>
            <a:r>
              <a:rPr lang="el-GR" dirty="0"/>
              <a:t> λευκών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5A4C-D53F-75E2-DFFF-1EB90420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C8FC9-8996-2C55-64D0-A705079A24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B51D82-2493-789D-5841-010E1C553BD2}"/>
              </a:ext>
            </a:extLst>
          </p:cNvPr>
          <p:cNvGrpSpPr/>
          <p:nvPr/>
        </p:nvGrpSpPr>
        <p:grpSpPr>
          <a:xfrm>
            <a:off x="1596745" y="752475"/>
            <a:ext cx="3332662" cy="2908301"/>
            <a:chOff x="5436096" y="1021001"/>
            <a:chExt cx="1844348" cy="151446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7372D53-A89D-53C6-A1B3-E11A30607E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36096" y="1021001"/>
              <a:ext cx="1844348" cy="15144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5E5982-DA6B-F340-8B3C-350CD673564D}"/>
                </a:ext>
              </a:extLst>
            </p:cNvPr>
            <p:cNvSpPr txBox="1"/>
            <p:nvPr/>
          </p:nvSpPr>
          <p:spPr>
            <a:xfrm>
              <a:off x="6051574" y="109774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Normal</a:t>
              </a:r>
              <a:endPara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758C30-54ED-C4E8-78F5-BE894D2EC773}"/>
              </a:ext>
            </a:extLst>
          </p:cNvPr>
          <p:cNvGrpSpPr/>
          <p:nvPr/>
        </p:nvGrpSpPr>
        <p:grpSpPr>
          <a:xfrm>
            <a:off x="8367134" y="3791414"/>
            <a:ext cx="3229955" cy="2628498"/>
            <a:chOff x="6705597" y="2477081"/>
            <a:chExt cx="2035355" cy="1787426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5AF21380-79A1-4C69-B4A4-CD65CC4315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6892003" y="2498740"/>
              <a:ext cx="1579361" cy="19521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C32130-B473-98CE-2BBC-02D3D1B0A654}"/>
                </a:ext>
              </a:extLst>
            </p:cNvPr>
            <p:cNvSpPr txBox="1"/>
            <p:nvPr/>
          </p:nvSpPr>
          <p:spPr>
            <a:xfrm>
              <a:off x="7150593" y="2477081"/>
              <a:ext cx="1590359" cy="208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Chronic Myeloid Leukemia</a:t>
              </a:r>
              <a:endPara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8B8163-F398-8592-8DE0-842CBBECC913}"/>
              </a:ext>
            </a:extLst>
          </p:cNvPr>
          <p:cNvGrpSpPr/>
          <p:nvPr/>
        </p:nvGrpSpPr>
        <p:grpSpPr>
          <a:xfrm>
            <a:off x="835633" y="3791414"/>
            <a:ext cx="2989235" cy="2704081"/>
            <a:chOff x="7268287" y="793251"/>
            <a:chExt cx="1717728" cy="1761246"/>
          </a:xfrm>
        </p:grpSpPr>
        <p:pic>
          <p:nvPicPr>
            <p:cNvPr id="12" name="Picture 2" descr="http://health-7.com/imgs/17/2895.jpg">
              <a:extLst>
                <a:ext uri="{FF2B5EF4-FFF2-40B4-BE49-F238E27FC236}">
                  <a16:creationId xmlns:a16="http://schemas.microsoft.com/office/drawing/2014/main" id="{16CC3CF5-6945-42EF-21EE-10E810B94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69919" y="938401"/>
              <a:ext cx="1514464" cy="17177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BFAC33-180F-AF1F-76BE-542828FACAE4}"/>
                </a:ext>
              </a:extLst>
            </p:cNvPr>
            <p:cNvSpPr txBox="1"/>
            <p:nvPr/>
          </p:nvSpPr>
          <p:spPr>
            <a:xfrm>
              <a:off x="7360281" y="793251"/>
              <a:ext cx="1399220" cy="2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Acute Myeloid Leukemia</a:t>
              </a:r>
              <a:endPara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B209132-732A-FC45-DDCC-F75DFE651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230" y="752475"/>
            <a:ext cx="3248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3939-D382-44A3-375F-5B596DB4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>
                <a:latin typeface="Arial" panose="020B0604020202020204" pitchFamily="34" charset="0"/>
                <a:cs typeface="Arial" panose="020B0604020202020204" pitchFamily="34" charset="0"/>
              </a:rPr>
              <a:t>Πολυμορφοπυρήνωση-Παθογενετικοί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μηχανισμοί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51E4-AAD0-C357-662D-3BE24A01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D8FD8-974D-EBF4-4413-0317C44147C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7702210-8A71-93B5-9723-13A07F9F2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281551"/>
              </p:ext>
            </p:extLst>
          </p:nvPr>
        </p:nvGraphicFramePr>
        <p:xfrm>
          <a:off x="634482" y="1685698"/>
          <a:ext cx="10991461" cy="517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064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Light gree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r">
          <a:defRPr sz="1400" dirty="0">
            <a:solidFill>
              <a:schemeClr val="accent4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 algn="r">
          <a:defRPr sz="1400" dirty="0" smtClean="0">
            <a:solidFill>
              <a:schemeClr val="accent4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DB47FEC-7FD7-4E19-B5D7-EAEF90B452C1}" vid="{9D3F915D-1042-40EF-9B13-E5B7FF95D0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6421</TotalTime>
  <Words>2178</Words>
  <Application>Microsoft Macintosh PowerPoint</Application>
  <PresentationFormat>Widescreen</PresentationFormat>
  <Paragraphs>452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Aptos</vt:lpstr>
      <vt:lpstr>Aptos Display</vt:lpstr>
      <vt:lpstr>Aptos SemiBold</vt:lpstr>
      <vt:lpstr>Arial</vt:lpstr>
      <vt:lpstr>Calibri</vt:lpstr>
      <vt:lpstr>Calibri Light</vt:lpstr>
      <vt:lpstr>Times New Roman</vt:lpstr>
      <vt:lpstr>Wingdings</vt:lpstr>
      <vt:lpstr>Light green theme</vt:lpstr>
      <vt:lpstr>Λευκοπενία και Λευκοκυττάρωση </vt:lpstr>
      <vt:lpstr>PowerPoint Presentation</vt:lpstr>
      <vt:lpstr>Normal Blood Cells:</vt:lpstr>
      <vt:lpstr>PowerPoint Presentation</vt:lpstr>
      <vt:lpstr>PowerPoint Presentation</vt:lpstr>
      <vt:lpstr>Ποσοτικές διαταραχές </vt:lpstr>
      <vt:lpstr>Normal WBC Production:</vt:lpstr>
      <vt:lpstr>Ποιοτικές διαταραχές και αύξηση κυκλοφορούντων λευκών </vt:lpstr>
      <vt:lpstr>Πολυμορφοπυρήνωση-Παθογενετικοί μηχανισμοί</vt:lpstr>
      <vt:lpstr>Πολυμορφοπυρήνωση </vt:lpstr>
      <vt:lpstr>Πολυμορφοπυρήνωση (&gt; 7500/μl)  </vt:lpstr>
      <vt:lpstr>Αντιδραστική Πολυμορφοπυρήνωση (&gt; 7500/μl)    </vt:lpstr>
      <vt:lpstr>PowerPoint Presentation</vt:lpstr>
      <vt:lpstr>Ποιοτικές διαταραχές</vt:lpstr>
      <vt:lpstr>Πολυμορφοπυρήνωση και λοιμώξεις </vt:lpstr>
      <vt:lpstr>Toxic Granulation &amp; Left shift:</vt:lpstr>
      <vt:lpstr>Leukemoid Reaction:</vt:lpstr>
      <vt:lpstr>ΜΥΕΛΑΙΜΙΑ (ΛΕΥΧΑΙΜΟΕΙΔΗΣ ΑΝΤΙΔΡΑΣΗ) </vt:lpstr>
      <vt:lpstr>Προσέγγιση αρρώστου με πολυμορφοπυρήνωση </vt:lpstr>
      <vt:lpstr>PowerPoint Presentation</vt:lpstr>
      <vt:lpstr>Λεμφοκυττάρωση &gt; 4000/μl</vt:lpstr>
      <vt:lpstr>Διερεύνηση ασθενούς με λεμφοκυττάρωση </vt:lpstr>
      <vt:lpstr>Ποιοτικές διαταραχές – λεμφοκυτταρικοί υποπληθυσμοί</vt:lpstr>
      <vt:lpstr>Λεμφοκυττάρωση &gt; 4000/μl</vt:lpstr>
      <vt:lpstr>Μονοκυττάρωση </vt:lpstr>
      <vt:lpstr>Βασεοφιλία </vt:lpstr>
      <vt:lpstr>Ηωσινοφιλία &gt; 500/μl</vt:lpstr>
      <vt:lpstr>Υπερηωσινοφιλία  &gt;1500/microL</vt:lpstr>
      <vt:lpstr>PowerPoint Presentation</vt:lpstr>
      <vt:lpstr>Ουδετεροπενία &lt; 1.5 x10 9</vt:lpstr>
      <vt:lpstr>Ουδετεροπενία  μειωμένη παραγωγή  / μυελική ανεπάρκεια  </vt:lpstr>
      <vt:lpstr>Ουδετεροπενία  αυξημένη καταστροφή/χρησιμοποίηση/συνάθροιση</vt:lpstr>
      <vt:lpstr>PowerPoint Presentation</vt:lpstr>
      <vt:lpstr>Ουδετεροπενία Αυξημένη περιθωριοποίηση </vt:lpstr>
      <vt:lpstr>Χρόνια ιδιοπαθής ουδετεροπενία </vt:lpstr>
      <vt:lpstr>Προσέγγιση ατόμου με ουδετεροπενία</vt:lpstr>
      <vt:lpstr>PowerPoint Presentation</vt:lpstr>
      <vt:lpstr>Λεμφοπενία ALC &lt;1000 cells/microL </vt:lpstr>
      <vt:lpstr>Ποιοτικές διαταραχές</vt:lpstr>
      <vt:lpstr>Μονοκυτταροπενία</vt:lpstr>
      <vt:lpstr>Προσέγγιση αρρώστου με λευκοκυττάρωση</vt:lpstr>
      <vt:lpstr>Case 1 </vt:lpstr>
      <vt:lpstr>Case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despina fotiou</dc:creator>
  <cp:lastModifiedBy>despina fotiou</cp:lastModifiedBy>
  <cp:revision>9</cp:revision>
  <dcterms:created xsi:type="dcterms:W3CDTF">2025-03-17T18:10:40Z</dcterms:created>
  <dcterms:modified xsi:type="dcterms:W3CDTF">2025-09-04T18:39:35Z</dcterms:modified>
</cp:coreProperties>
</file>