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notesMasterIdLst>
    <p:notesMasterId r:id="rId45"/>
  </p:notesMasterIdLst>
  <p:sldIdLst>
    <p:sldId id="340" r:id="rId2"/>
    <p:sldId id="269" r:id="rId3"/>
    <p:sldId id="391" r:id="rId4"/>
    <p:sldId id="392" r:id="rId5"/>
    <p:sldId id="409" r:id="rId6"/>
    <p:sldId id="270" r:id="rId7"/>
    <p:sldId id="272" r:id="rId8"/>
    <p:sldId id="360" r:id="rId9"/>
    <p:sldId id="271" r:id="rId10"/>
    <p:sldId id="395" r:id="rId11"/>
    <p:sldId id="396" r:id="rId12"/>
    <p:sldId id="397" r:id="rId13"/>
    <p:sldId id="361" r:id="rId14"/>
    <p:sldId id="362" r:id="rId15"/>
    <p:sldId id="364" r:id="rId16"/>
    <p:sldId id="365" r:id="rId17"/>
    <p:sldId id="386" r:id="rId18"/>
    <p:sldId id="387" r:id="rId19"/>
    <p:sldId id="388" r:id="rId20"/>
    <p:sldId id="398" r:id="rId21"/>
    <p:sldId id="399" r:id="rId22"/>
    <p:sldId id="400" r:id="rId23"/>
    <p:sldId id="401" r:id="rId24"/>
    <p:sldId id="404" r:id="rId25"/>
    <p:sldId id="405" r:id="rId26"/>
    <p:sldId id="406" r:id="rId27"/>
    <p:sldId id="407" r:id="rId28"/>
    <p:sldId id="408" r:id="rId29"/>
    <p:sldId id="370" r:id="rId30"/>
    <p:sldId id="393" r:id="rId31"/>
    <p:sldId id="384" r:id="rId32"/>
    <p:sldId id="371" r:id="rId33"/>
    <p:sldId id="372" r:id="rId34"/>
    <p:sldId id="389" r:id="rId35"/>
    <p:sldId id="375" r:id="rId36"/>
    <p:sldId id="376" r:id="rId37"/>
    <p:sldId id="378" r:id="rId38"/>
    <p:sldId id="394" r:id="rId39"/>
    <p:sldId id="379" r:id="rId40"/>
    <p:sldId id="380" r:id="rId41"/>
    <p:sldId id="385" r:id="rId42"/>
    <p:sldId id="390" r:id="rId43"/>
    <p:sldId id="410" r:id="rId44"/>
  </p:sldIdLst>
  <p:sldSz cx="10287000" cy="6858000" type="35mm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6666FF"/>
    <a:srgbClr val="6699FF"/>
    <a:srgbClr val="0066FF"/>
    <a:srgbClr val="FF33CC"/>
    <a:srgbClr val="3399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60"/>
  </p:normalViewPr>
  <p:slideViewPr>
    <p:cSldViewPr>
      <p:cViewPr varScale="1">
        <p:scale>
          <a:sx n="127" d="100"/>
          <a:sy n="127" d="100"/>
        </p:scale>
        <p:origin x="714" y="114"/>
      </p:cViewPr>
      <p:guideLst>
        <p:guide orient="horz" pos="2160"/>
        <p:guide pos="32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54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17DA7F-90F0-4423-864B-E9730C422C60}" type="doc">
      <dgm:prSet loTypeId="urn:microsoft.com/office/officeart/2005/8/layout/balance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F7352A3-A042-4339-9E5E-1574998D320C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Demand</a:t>
          </a:r>
        </a:p>
      </dgm:t>
    </dgm:pt>
    <dgm:pt modelId="{2DCBFA42-568F-495F-9AD2-D389D5830256}" type="parTrans" cxnId="{4C1D3AC2-BE10-4A0F-90D2-5C9A7158D761}">
      <dgm:prSet/>
      <dgm:spPr/>
      <dgm:t>
        <a:bodyPr/>
        <a:lstStyle/>
        <a:p>
          <a:endParaRPr lang="en-US"/>
        </a:p>
      </dgm:t>
    </dgm:pt>
    <dgm:pt modelId="{AE463212-8DDC-4714-AA6E-B260BE910DC4}" type="sibTrans" cxnId="{4C1D3AC2-BE10-4A0F-90D2-5C9A7158D761}">
      <dgm:prSet/>
      <dgm:spPr/>
      <dgm:t>
        <a:bodyPr/>
        <a:lstStyle/>
        <a:p>
          <a:endParaRPr lang="en-US"/>
        </a:p>
      </dgm:t>
    </dgm:pt>
    <dgm:pt modelId="{A18B713F-F653-494D-9B85-53172568E946}">
      <dgm:prSet phldrT="[Text]"/>
      <dgm:spPr/>
      <dgm:t>
        <a:bodyPr/>
        <a:lstStyle/>
        <a:p>
          <a:r>
            <a:rPr lang="en-US" dirty="0"/>
            <a:t>O</a:t>
          </a:r>
          <a:r>
            <a:rPr lang="en-US" baseline="-25000" dirty="0"/>
            <a:t>2</a:t>
          </a:r>
          <a:r>
            <a:rPr lang="en-US" dirty="0"/>
            <a:t> consumption</a:t>
          </a:r>
        </a:p>
      </dgm:t>
    </dgm:pt>
    <dgm:pt modelId="{960AB605-3182-4BF9-9E75-39B693A3172F}" type="parTrans" cxnId="{F7826841-8D96-41F6-8C04-C2F92F5ABD9E}">
      <dgm:prSet/>
      <dgm:spPr/>
      <dgm:t>
        <a:bodyPr/>
        <a:lstStyle/>
        <a:p>
          <a:endParaRPr lang="en-US"/>
        </a:p>
      </dgm:t>
    </dgm:pt>
    <dgm:pt modelId="{02F9AC73-861A-4F1A-AD71-4F7224444EE3}" type="sibTrans" cxnId="{F7826841-8D96-41F6-8C04-C2F92F5ABD9E}">
      <dgm:prSet/>
      <dgm:spPr/>
      <dgm:t>
        <a:bodyPr/>
        <a:lstStyle/>
        <a:p>
          <a:endParaRPr lang="en-US"/>
        </a:p>
      </dgm:t>
    </dgm:pt>
    <dgm:pt modelId="{10CE70F2-C07C-4396-A056-267118E52E03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Supply</a:t>
          </a:r>
        </a:p>
      </dgm:t>
    </dgm:pt>
    <dgm:pt modelId="{DB354AC0-DEA0-43B6-B3BB-F1A3ED6A1D9F}" type="parTrans" cxnId="{532A22ED-CF91-41E7-9BFF-B76385446337}">
      <dgm:prSet/>
      <dgm:spPr/>
      <dgm:t>
        <a:bodyPr/>
        <a:lstStyle/>
        <a:p>
          <a:endParaRPr lang="en-US"/>
        </a:p>
      </dgm:t>
    </dgm:pt>
    <dgm:pt modelId="{AC8CBF60-DE40-4E02-B5F7-44BB04F150E8}" type="sibTrans" cxnId="{532A22ED-CF91-41E7-9BFF-B76385446337}">
      <dgm:prSet/>
      <dgm:spPr/>
      <dgm:t>
        <a:bodyPr/>
        <a:lstStyle/>
        <a:p>
          <a:endParaRPr lang="en-US"/>
        </a:p>
      </dgm:t>
    </dgm:pt>
    <dgm:pt modelId="{122B151F-EDBD-487D-8BF6-4B59DDD89BC5}">
      <dgm:prSet phldrT="[Text]"/>
      <dgm:sp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</dgm:spPr>
      <dgm:t>
        <a:bodyPr/>
        <a:lstStyle/>
        <a:p>
          <a:r>
            <a:rPr lang="en-US" dirty="0"/>
            <a:t>O</a:t>
          </a:r>
          <a:r>
            <a:rPr lang="en-US" baseline="-25000" dirty="0"/>
            <a:t>2</a:t>
          </a:r>
          <a:r>
            <a:rPr lang="en-US" dirty="0"/>
            <a:t> delivery</a:t>
          </a:r>
        </a:p>
      </dgm:t>
    </dgm:pt>
    <dgm:pt modelId="{39B7913C-A49E-42A2-A7FC-383EB191C760}" type="parTrans" cxnId="{268F41BE-21B1-48BD-83BB-2B931E48A136}">
      <dgm:prSet/>
      <dgm:spPr/>
      <dgm:t>
        <a:bodyPr/>
        <a:lstStyle/>
        <a:p>
          <a:endParaRPr lang="en-US"/>
        </a:p>
      </dgm:t>
    </dgm:pt>
    <dgm:pt modelId="{730B39E9-BD5C-41B1-9707-5C57ACA07CD0}" type="sibTrans" cxnId="{268F41BE-21B1-48BD-83BB-2B931E48A136}">
      <dgm:prSet/>
      <dgm:spPr/>
      <dgm:t>
        <a:bodyPr/>
        <a:lstStyle/>
        <a:p>
          <a:endParaRPr lang="en-US"/>
        </a:p>
      </dgm:t>
    </dgm:pt>
    <dgm:pt modelId="{AF48BE67-CE41-451B-9181-0CF9677604E0}" type="pres">
      <dgm:prSet presAssocID="{C917DA7F-90F0-4423-864B-E9730C422C60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6AD85DBF-5570-42E2-A31E-642418F9C6B8}" type="pres">
      <dgm:prSet presAssocID="{C917DA7F-90F0-4423-864B-E9730C422C60}" presName="dummyMaxCanvas" presStyleCnt="0"/>
      <dgm:spPr/>
    </dgm:pt>
    <dgm:pt modelId="{4F4DFA7A-B974-4B65-B4C2-987CE2CA54D3}" type="pres">
      <dgm:prSet presAssocID="{C917DA7F-90F0-4423-864B-E9730C422C60}" presName="parentComposite" presStyleCnt="0"/>
      <dgm:spPr/>
    </dgm:pt>
    <dgm:pt modelId="{CC5FF6DA-C9AE-4AE1-BBC4-B8303A6ECC29}" type="pres">
      <dgm:prSet presAssocID="{C917DA7F-90F0-4423-864B-E9730C422C60}" presName="parent1" presStyleLbl="alignAccFollowNode1" presStyleIdx="0" presStyleCnt="4" custLinFactNeighborX="1443" custLinFactNeighborY="34178">
        <dgm:presLayoutVars>
          <dgm:chMax val="4"/>
        </dgm:presLayoutVars>
      </dgm:prSet>
      <dgm:spPr/>
    </dgm:pt>
    <dgm:pt modelId="{9C0F2D82-D68A-4720-8863-E3B68719E1C7}" type="pres">
      <dgm:prSet presAssocID="{C917DA7F-90F0-4423-864B-E9730C422C60}" presName="parent2" presStyleLbl="alignAccFollowNode1" presStyleIdx="1" presStyleCnt="4" custLinFactNeighborX="-667" custLinFactNeighborY="34178">
        <dgm:presLayoutVars>
          <dgm:chMax val="4"/>
        </dgm:presLayoutVars>
      </dgm:prSet>
      <dgm:spPr/>
    </dgm:pt>
    <dgm:pt modelId="{EB79B62E-B1BE-482E-9F91-E4B3F0DEA560}" type="pres">
      <dgm:prSet presAssocID="{C917DA7F-90F0-4423-864B-E9730C422C60}" presName="childrenComposite" presStyleCnt="0"/>
      <dgm:spPr/>
    </dgm:pt>
    <dgm:pt modelId="{C453415F-4F5A-40BD-A61B-4F6710EC7566}" type="pres">
      <dgm:prSet presAssocID="{C917DA7F-90F0-4423-864B-E9730C422C60}" presName="dummyMaxCanvas_ChildArea" presStyleCnt="0"/>
      <dgm:spPr/>
    </dgm:pt>
    <dgm:pt modelId="{7900F287-75F0-47EA-8584-0C3EA826CE72}" type="pres">
      <dgm:prSet presAssocID="{C917DA7F-90F0-4423-864B-E9730C422C60}" presName="fulcrum" presStyleLbl="alignAccFollowNode1" presStyleIdx="2" presStyleCnt="4" custLinFactNeighborX="-406" custLinFactNeighborY="4653"/>
      <dgm:spPr/>
    </dgm:pt>
    <dgm:pt modelId="{2B97F8E0-6629-482B-AAF4-E38D62A2E63C}" type="pres">
      <dgm:prSet presAssocID="{C917DA7F-90F0-4423-864B-E9730C422C60}" presName="balance_11" presStyleLbl="alignAccFollowNode1" presStyleIdx="3" presStyleCnt="4" custAng="1027484" custLinFactNeighborX="2512" custLinFactNeighborY="10255">
        <dgm:presLayoutVars>
          <dgm:bulletEnabled val="1"/>
        </dgm:presLayoutVars>
      </dgm:prSet>
      <dgm:spPr/>
    </dgm:pt>
    <dgm:pt modelId="{D209EEE8-4CBA-4136-A09E-B7778EA5B493}" type="pres">
      <dgm:prSet presAssocID="{C917DA7F-90F0-4423-864B-E9730C422C60}" presName="left_11_1" presStyleLbl="node1" presStyleIdx="0" presStyleCnt="2" custAng="1027484" custScaleY="30353" custLinFactNeighborX="11965" custLinFactNeighborY="21615">
        <dgm:presLayoutVars>
          <dgm:bulletEnabled val="1"/>
        </dgm:presLayoutVars>
      </dgm:prSet>
      <dgm:spPr/>
    </dgm:pt>
    <dgm:pt modelId="{DF0EF68E-4D5C-418E-AF8C-840701089DC4}" type="pres">
      <dgm:prSet presAssocID="{C917DA7F-90F0-4423-864B-E9730C422C60}" presName="right_11_1" presStyleLbl="node1" presStyleIdx="1" presStyleCnt="2" custAng="1027484" custLinFactNeighborX="25335" custLinFactNeighborY="18022">
        <dgm:presLayoutVars>
          <dgm:bulletEnabled val="1"/>
        </dgm:presLayoutVars>
      </dgm:prSet>
      <dgm:spPr/>
    </dgm:pt>
  </dgm:ptLst>
  <dgm:cxnLst>
    <dgm:cxn modelId="{F7826841-8D96-41F6-8C04-C2F92F5ABD9E}" srcId="{3F7352A3-A042-4339-9E5E-1574998D320C}" destId="{A18B713F-F653-494D-9B85-53172568E946}" srcOrd="0" destOrd="0" parTransId="{960AB605-3182-4BF9-9E75-39B693A3172F}" sibTransId="{02F9AC73-861A-4F1A-AD71-4F7224444EE3}"/>
    <dgm:cxn modelId="{15B13B4A-FEEE-4885-A16B-A0F63558ADE7}" type="presOf" srcId="{10CE70F2-C07C-4396-A056-267118E52E03}" destId="{9C0F2D82-D68A-4720-8863-E3B68719E1C7}" srcOrd="0" destOrd="0" presId="urn:microsoft.com/office/officeart/2005/8/layout/balance1"/>
    <dgm:cxn modelId="{F4CB3659-92FA-46C1-9962-3FC97D7FCD6B}" type="presOf" srcId="{3F7352A3-A042-4339-9E5E-1574998D320C}" destId="{CC5FF6DA-C9AE-4AE1-BBC4-B8303A6ECC29}" srcOrd="0" destOrd="0" presId="urn:microsoft.com/office/officeart/2005/8/layout/balance1"/>
    <dgm:cxn modelId="{F923BA82-4164-4326-8424-43D9A6AAE790}" type="presOf" srcId="{122B151F-EDBD-487D-8BF6-4B59DDD89BC5}" destId="{DF0EF68E-4D5C-418E-AF8C-840701089DC4}" srcOrd="0" destOrd="0" presId="urn:microsoft.com/office/officeart/2005/8/layout/balance1"/>
    <dgm:cxn modelId="{89554685-1175-4021-8159-E19AE45BA0E5}" type="presOf" srcId="{C917DA7F-90F0-4423-864B-E9730C422C60}" destId="{AF48BE67-CE41-451B-9181-0CF9677604E0}" srcOrd="0" destOrd="0" presId="urn:microsoft.com/office/officeart/2005/8/layout/balance1"/>
    <dgm:cxn modelId="{268F41BE-21B1-48BD-83BB-2B931E48A136}" srcId="{10CE70F2-C07C-4396-A056-267118E52E03}" destId="{122B151F-EDBD-487D-8BF6-4B59DDD89BC5}" srcOrd="0" destOrd="0" parTransId="{39B7913C-A49E-42A2-A7FC-383EB191C760}" sibTransId="{730B39E9-BD5C-41B1-9707-5C57ACA07CD0}"/>
    <dgm:cxn modelId="{4C1D3AC2-BE10-4A0F-90D2-5C9A7158D761}" srcId="{C917DA7F-90F0-4423-864B-E9730C422C60}" destId="{3F7352A3-A042-4339-9E5E-1574998D320C}" srcOrd="0" destOrd="0" parTransId="{2DCBFA42-568F-495F-9AD2-D389D5830256}" sibTransId="{AE463212-8DDC-4714-AA6E-B260BE910DC4}"/>
    <dgm:cxn modelId="{D38CE0E4-5992-4C33-96A8-1284C53EC997}" type="presOf" srcId="{A18B713F-F653-494D-9B85-53172568E946}" destId="{D209EEE8-4CBA-4136-A09E-B7778EA5B493}" srcOrd="0" destOrd="0" presId="urn:microsoft.com/office/officeart/2005/8/layout/balance1"/>
    <dgm:cxn modelId="{532A22ED-CF91-41E7-9BFF-B76385446337}" srcId="{C917DA7F-90F0-4423-864B-E9730C422C60}" destId="{10CE70F2-C07C-4396-A056-267118E52E03}" srcOrd="1" destOrd="0" parTransId="{DB354AC0-DEA0-43B6-B3BB-F1A3ED6A1D9F}" sibTransId="{AC8CBF60-DE40-4E02-B5F7-44BB04F150E8}"/>
    <dgm:cxn modelId="{A6013C75-04D6-423F-86EC-2C0A29A56020}" type="presParOf" srcId="{AF48BE67-CE41-451B-9181-0CF9677604E0}" destId="{6AD85DBF-5570-42E2-A31E-642418F9C6B8}" srcOrd="0" destOrd="0" presId="urn:microsoft.com/office/officeart/2005/8/layout/balance1"/>
    <dgm:cxn modelId="{12FCE5D1-6C48-4EAE-978C-BDAEFEFE4737}" type="presParOf" srcId="{AF48BE67-CE41-451B-9181-0CF9677604E0}" destId="{4F4DFA7A-B974-4B65-B4C2-987CE2CA54D3}" srcOrd="1" destOrd="0" presId="urn:microsoft.com/office/officeart/2005/8/layout/balance1"/>
    <dgm:cxn modelId="{A2CAF388-DBED-4C7C-B68D-82D3F3AB4193}" type="presParOf" srcId="{4F4DFA7A-B974-4B65-B4C2-987CE2CA54D3}" destId="{CC5FF6DA-C9AE-4AE1-BBC4-B8303A6ECC29}" srcOrd="0" destOrd="0" presId="urn:microsoft.com/office/officeart/2005/8/layout/balance1"/>
    <dgm:cxn modelId="{744DD111-B832-4CCF-887A-BF966FBB7EA0}" type="presParOf" srcId="{4F4DFA7A-B974-4B65-B4C2-987CE2CA54D3}" destId="{9C0F2D82-D68A-4720-8863-E3B68719E1C7}" srcOrd="1" destOrd="0" presId="urn:microsoft.com/office/officeart/2005/8/layout/balance1"/>
    <dgm:cxn modelId="{708083B4-E4CE-4145-8800-20DF15DAD18E}" type="presParOf" srcId="{AF48BE67-CE41-451B-9181-0CF9677604E0}" destId="{EB79B62E-B1BE-482E-9F91-E4B3F0DEA560}" srcOrd="2" destOrd="0" presId="urn:microsoft.com/office/officeart/2005/8/layout/balance1"/>
    <dgm:cxn modelId="{9DEB5223-4788-4468-9F77-BC845076F594}" type="presParOf" srcId="{EB79B62E-B1BE-482E-9F91-E4B3F0DEA560}" destId="{C453415F-4F5A-40BD-A61B-4F6710EC7566}" srcOrd="0" destOrd="0" presId="urn:microsoft.com/office/officeart/2005/8/layout/balance1"/>
    <dgm:cxn modelId="{4AE398BD-DEDE-4E3D-94EC-BD308A55363A}" type="presParOf" srcId="{EB79B62E-B1BE-482E-9F91-E4B3F0DEA560}" destId="{7900F287-75F0-47EA-8584-0C3EA826CE72}" srcOrd="1" destOrd="0" presId="urn:microsoft.com/office/officeart/2005/8/layout/balance1"/>
    <dgm:cxn modelId="{7CAB59EB-1961-4AE2-9A3E-DEDC997003EC}" type="presParOf" srcId="{EB79B62E-B1BE-482E-9F91-E4B3F0DEA560}" destId="{2B97F8E0-6629-482B-AAF4-E38D62A2E63C}" srcOrd="2" destOrd="0" presId="urn:microsoft.com/office/officeart/2005/8/layout/balance1"/>
    <dgm:cxn modelId="{471076F1-8070-4A93-998A-6B76062FCF5C}" type="presParOf" srcId="{EB79B62E-B1BE-482E-9F91-E4B3F0DEA560}" destId="{D209EEE8-4CBA-4136-A09E-B7778EA5B493}" srcOrd="3" destOrd="0" presId="urn:microsoft.com/office/officeart/2005/8/layout/balance1"/>
    <dgm:cxn modelId="{4CF8181C-FFD5-43B5-94AC-D83AE5A07C69}" type="presParOf" srcId="{EB79B62E-B1BE-482E-9F91-E4B3F0DEA560}" destId="{DF0EF68E-4D5C-418E-AF8C-840701089DC4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4183D-4DD1-4B8B-BDF8-DB452280FDD0}" type="doc">
      <dgm:prSet loTypeId="urn:microsoft.com/office/officeart/2005/8/layout/balance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A2CB33-D86D-4272-962E-A676543623B6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rPr>
            <a:t> 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Demand</a:t>
          </a:r>
          <a:endParaRPr lang="en-US" dirty="0"/>
        </a:p>
      </dgm:t>
    </dgm:pt>
    <dgm:pt modelId="{EF54B9F3-DB8E-4048-8757-7563A1886F1D}" type="parTrans" cxnId="{B6D51240-BA4B-4A0D-8EB6-19D2B7738BB8}">
      <dgm:prSet/>
      <dgm:spPr/>
      <dgm:t>
        <a:bodyPr/>
        <a:lstStyle/>
        <a:p>
          <a:endParaRPr lang="en-US"/>
        </a:p>
      </dgm:t>
    </dgm:pt>
    <dgm:pt modelId="{DE124353-591C-40F3-90E4-0C181B15B5E4}" type="sibTrans" cxnId="{B6D51240-BA4B-4A0D-8EB6-19D2B7738BB8}">
      <dgm:prSet/>
      <dgm:spPr/>
      <dgm:t>
        <a:bodyPr/>
        <a:lstStyle/>
        <a:p>
          <a:endParaRPr lang="en-US"/>
        </a:p>
      </dgm:t>
    </dgm:pt>
    <dgm:pt modelId="{6D9785C5-C5E6-4439-AC2A-C52634605CD6}">
      <dgm:prSet phldrT="[Text]"/>
      <dgm:spPr/>
      <dgm:t>
        <a:bodyPr/>
        <a:lstStyle/>
        <a:p>
          <a:r>
            <a:rPr lang="en-US" dirty="0"/>
            <a:t>O</a:t>
          </a:r>
          <a:r>
            <a:rPr lang="en-US" baseline="-25000" dirty="0"/>
            <a:t>2</a:t>
          </a:r>
          <a:r>
            <a:rPr lang="en-US" dirty="0"/>
            <a:t> consumption</a:t>
          </a:r>
        </a:p>
      </dgm:t>
    </dgm:pt>
    <dgm:pt modelId="{E4AFDE64-B6B3-45BE-B998-F7715DC513D0}" type="parTrans" cxnId="{72331BFC-98B7-457E-BECE-329B65620CEF}">
      <dgm:prSet/>
      <dgm:spPr/>
      <dgm:t>
        <a:bodyPr/>
        <a:lstStyle/>
        <a:p>
          <a:endParaRPr lang="en-US"/>
        </a:p>
      </dgm:t>
    </dgm:pt>
    <dgm:pt modelId="{51C8710F-9939-4CE9-B75D-0902B5FDEC76}" type="sibTrans" cxnId="{72331BFC-98B7-457E-BECE-329B65620CEF}">
      <dgm:prSet/>
      <dgm:spPr/>
      <dgm:t>
        <a:bodyPr/>
        <a:lstStyle/>
        <a:p>
          <a:endParaRPr lang="en-US"/>
        </a:p>
      </dgm:t>
    </dgm:pt>
    <dgm:pt modelId="{19C2B278-7881-41B3-89D4-7DBC1289B6CD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rPr>
            <a:t> 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Supply</a:t>
          </a:r>
          <a:endParaRPr lang="en-US" dirty="0"/>
        </a:p>
      </dgm:t>
    </dgm:pt>
    <dgm:pt modelId="{F67A8D60-8883-4BD2-B3D1-6D266E184FF8}" type="parTrans" cxnId="{3BE17D54-AC7C-4259-AC4D-805766FDE710}">
      <dgm:prSet/>
      <dgm:spPr/>
      <dgm:t>
        <a:bodyPr/>
        <a:lstStyle/>
        <a:p>
          <a:endParaRPr lang="en-US"/>
        </a:p>
      </dgm:t>
    </dgm:pt>
    <dgm:pt modelId="{266321F4-C945-41B5-92C3-803787B2A551}" type="sibTrans" cxnId="{3BE17D54-AC7C-4259-AC4D-805766FDE710}">
      <dgm:prSet/>
      <dgm:spPr/>
      <dgm:t>
        <a:bodyPr/>
        <a:lstStyle/>
        <a:p>
          <a:endParaRPr lang="en-US"/>
        </a:p>
      </dgm:t>
    </dgm:pt>
    <dgm:pt modelId="{32971B9F-F824-4D82-87E8-BAF81F727747}">
      <dgm:prSet phldrT="[Text]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 scaled="0"/>
        </a:gradFill>
      </dgm:spPr>
      <dgm:t>
        <a:bodyPr/>
        <a:lstStyle/>
        <a:p>
          <a:r>
            <a:rPr lang="en-US" dirty="0"/>
            <a:t>O</a:t>
          </a:r>
          <a:r>
            <a:rPr lang="en-US" baseline="-25000" dirty="0"/>
            <a:t>2</a:t>
          </a:r>
          <a:r>
            <a:rPr lang="en-US" dirty="0"/>
            <a:t> delivery</a:t>
          </a:r>
        </a:p>
      </dgm:t>
    </dgm:pt>
    <dgm:pt modelId="{998FCEC2-E134-4644-90F6-756F6E9DDA3A}" type="parTrans" cxnId="{5040905A-1C7D-416D-B90B-8B50CE2EC3AF}">
      <dgm:prSet/>
      <dgm:spPr/>
      <dgm:t>
        <a:bodyPr/>
        <a:lstStyle/>
        <a:p>
          <a:endParaRPr lang="en-US"/>
        </a:p>
      </dgm:t>
    </dgm:pt>
    <dgm:pt modelId="{0FB8EB12-A342-497E-90AD-3D9E883E756B}" type="sibTrans" cxnId="{5040905A-1C7D-416D-B90B-8B50CE2EC3AF}">
      <dgm:prSet/>
      <dgm:spPr/>
      <dgm:t>
        <a:bodyPr/>
        <a:lstStyle/>
        <a:p>
          <a:endParaRPr lang="en-US"/>
        </a:p>
      </dgm:t>
    </dgm:pt>
    <dgm:pt modelId="{B316AFA0-AABD-4A8E-B5FD-5882BCDAF996}" type="pres">
      <dgm:prSet presAssocID="{4FE4183D-4DD1-4B8B-BDF8-DB452280FDD0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D146BAA8-3458-4954-B2A6-C9E5F32C5368}" type="pres">
      <dgm:prSet presAssocID="{4FE4183D-4DD1-4B8B-BDF8-DB452280FDD0}" presName="dummyMaxCanvas" presStyleCnt="0"/>
      <dgm:spPr/>
    </dgm:pt>
    <dgm:pt modelId="{EFF490C8-52CC-4207-871D-E49A6D40A684}" type="pres">
      <dgm:prSet presAssocID="{4FE4183D-4DD1-4B8B-BDF8-DB452280FDD0}" presName="parentComposite" presStyleCnt="0"/>
      <dgm:spPr/>
    </dgm:pt>
    <dgm:pt modelId="{1CABB31B-AFCC-4F2B-A541-B1155F4FCFD8}" type="pres">
      <dgm:prSet presAssocID="{4FE4183D-4DD1-4B8B-BDF8-DB452280FDD0}" presName="parent1" presStyleLbl="alignAccFollowNode1" presStyleIdx="0" presStyleCnt="4" custScaleX="96087" custScaleY="60129" custLinFactNeighborX="-22527" custLinFactNeighborY="67870">
        <dgm:presLayoutVars>
          <dgm:chMax val="4"/>
        </dgm:presLayoutVars>
      </dgm:prSet>
      <dgm:spPr/>
    </dgm:pt>
    <dgm:pt modelId="{702A0345-238D-42CA-A653-D8450F017C18}" type="pres">
      <dgm:prSet presAssocID="{4FE4183D-4DD1-4B8B-BDF8-DB452280FDD0}" presName="parent2" presStyleLbl="alignAccFollowNode1" presStyleIdx="1" presStyleCnt="4" custScaleX="93070" custScaleY="63009" custLinFactNeighborX="-22137" custLinFactNeighborY="64145">
        <dgm:presLayoutVars>
          <dgm:chMax val="4"/>
        </dgm:presLayoutVars>
      </dgm:prSet>
      <dgm:spPr/>
    </dgm:pt>
    <dgm:pt modelId="{C620CB29-83E0-4B1A-B3DF-727CB4977A18}" type="pres">
      <dgm:prSet presAssocID="{4FE4183D-4DD1-4B8B-BDF8-DB452280FDD0}" presName="childrenComposite" presStyleCnt="0"/>
      <dgm:spPr/>
    </dgm:pt>
    <dgm:pt modelId="{019EE091-BA65-4531-8B3B-E50036078580}" type="pres">
      <dgm:prSet presAssocID="{4FE4183D-4DD1-4B8B-BDF8-DB452280FDD0}" presName="dummyMaxCanvas_ChildArea" presStyleCnt="0"/>
      <dgm:spPr/>
    </dgm:pt>
    <dgm:pt modelId="{6C2DF5DA-B8BA-4A36-8EBF-9C075D68A5BC}" type="pres">
      <dgm:prSet presAssocID="{4FE4183D-4DD1-4B8B-BDF8-DB452280FDD0}" presName="fulcrum" presStyleLbl="alignAccFollowNode1" presStyleIdx="2" presStyleCnt="4" custLinFactNeighborX="-406" custLinFactNeighborY="4653"/>
      <dgm:spPr/>
    </dgm:pt>
    <dgm:pt modelId="{5EBE7E43-0116-4988-B53E-B5E0D6D146F7}" type="pres">
      <dgm:prSet presAssocID="{4FE4183D-4DD1-4B8B-BDF8-DB452280FDD0}" presName="balance_11" presStyleLbl="alignAccFollowNode1" presStyleIdx="3" presStyleCnt="4" custAng="20495843" custLinFactNeighborX="-68" custLinFactNeighborY="11480">
        <dgm:presLayoutVars>
          <dgm:bulletEnabled val="1"/>
        </dgm:presLayoutVars>
      </dgm:prSet>
      <dgm:spPr/>
    </dgm:pt>
    <dgm:pt modelId="{FE01509D-EB58-4D74-858A-F9CF7B5B3E83}" type="pres">
      <dgm:prSet presAssocID="{4FE4183D-4DD1-4B8B-BDF8-DB452280FDD0}" presName="left_11_1" presStyleLbl="node1" presStyleIdx="0" presStyleCnt="2" custAng="20495843" custScaleY="51054" custLinFactNeighborX="-11258" custLinFactNeighborY="42081">
        <dgm:presLayoutVars>
          <dgm:bulletEnabled val="1"/>
        </dgm:presLayoutVars>
      </dgm:prSet>
      <dgm:spPr/>
    </dgm:pt>
    <dgm:pt modelId="{8DA256B7-7FD5-421C-8F1F-56FF303918F7}" type="pres">
      <dgm:prSet presAssocID="{4FE4183D-4DD1-4B8B-BDF8-DB452280FDD0}" presName="right_11_1" presStyleLbl="node1" presStyleIdx="1" presStyleCnt="2" custAng="20495843" custScaleY="30120" custLinFactNeighborX="-14140" custLinFactNeighborY="21952">
        <dgm:presLayoutVars>
          <dgm:bulletEnabled val="1"/>
        </dgm:presLayoutVars>
      </dgm:prSet>
      <dgm:spPr/>
    </dgm:pt>
  </dgm:ptLst>
  <dgm:cxnLst>
    <dgm:cxn modelId="{AC0D4D1D-CF9F-4368-A814-333BC7FC0182}" type="presOf" srcId="{4FE4183D-4DD1-4B8B-BDF8-DB452280FDD0}" destId="{B316AFA0-AABD-4A8E-B5FD-5882BCDAF996}" srcOrd="0" destOrd="0" presId="urn:microsoft.com/office/officeart/2005/8/layout/balance1"/>
    <dgm:cxn modelId="{B6D51240-BA4B-4A0D-8EB6-19D2B7738BB8}" srcId="{4FE4183D-4DD1-4B8B-BDF8-DB452280FDD0}" destId="{47A2CB33-D86D-4272-962E-A676543623B6}" srcOrd="0" destOrd="0" parTransId="{EF54B9F3-DB8E-4048-8757-7563A1886F1D}" sibTransId="{DE124353-591C-40F3-90E4-0C181B15B5E4}"/>
    <dgm:cxn modelId="{D371726B-B468-4F41-9497-88C00424363B}" type="presOf" srcId="{6D9785C5-C5E6-4439-AC2A-C52634605CD6}" destId="{FE01509D-EB58-4D74-858A-F9CF7B5B3E83}" srcOrd="0" destOrd="0" presId="urn:microsoft.com/office/officeart/2005/8/layout/balance1"/>
    <dgm:cxn modelId="{DD741874-2BA9-4F13-8E18-E97D9CE6D704}" type="presOf" srcId="{47A2CB33-D86D-4272-962E-A676543623B6}" destId="{1CABB31B-AFCC-4F2B-A541-B1155F4FCFD8}" srcOrd="0" destOrd="0" presId="urn:microsoft.com/office/officeart/2005/8/layout/balance1"/>
    <dgm:cxn modelId="{3BE17D54-AC7C-4259-AC4D-805766FDE710}" srcId="{4FE4183D-4DD1-4B8B-BDF8-DB452280FDD0}" destId="{19C2B278-7881-41B3-89D4-7DBC1289B6CD}" srcOrd="1" destOrd="0" parTransId="{F67A8D60-8883-4BD2-B3D1-6D266E184FF8}" sibTransId="{266321F4-C945-41B5-92C3-803787B2A551}"/>
    <dgm:cxn modelId="{5040905A-1C7D-416D-B90B-8B50CE2EC3AF}" srcId="{19C2B278-7881-41B3-89D4-7DBC1289B6CD}" destId="{32971B9F-F824-4D82-87E8-BAF81F727747}" srcOrd="0" destOrd="0" parTransId="{998FCEC2-E134-4644-90F6-756F6E9DDA3A}" sibTransId="{0FB8EB12-A342-497E-90AD-3D9E883E756B}"/>
    <dgm:cxn modelId="{B2E8C288-4906-4233-B89E-5E6269E69BA4}" type="presOf" srcId="{32971B9F-F824-4D82-87E8-BAF81F727747}" destId="{8DA256B7-7FD5-421C-8F1F-56FF303918F7}" srcOrd="0" destOrd="0" presId="urn:microsoft.com/office/officeart/2005/8/layout/balance1"/>
    <dgm:cxn modelId="{28B4C5D1-F68E-4BBF-8CEC-AFA9AE50F93F}" type="presOf" srcId="{19C2B278-7881-41B3-89D4-7DBC1289B6CD}" destId="{702A0345-238D-42CA-A653-D8450F017C18}" srcOrd="0" destOrd="0" presId="urn:microsoft.com/office/officeart/2005/8/layout/balance1"/>
    <dgm:cxn modelId="{72331BFC-98B7-457E-BECE-329B65620CEF}" srcId="{47A2CB33-D86D-4272-962E-A676543623B6}" destId="{6D9785C5-C5E6-4439-AC2A-C52634605CD6}" srcOrd="0" destOrd="0" parTransId="{E4AFDE64-B6B3-45BE-B998-F7715DC513D0}" sibTransId="{51C8710F-9939-4CE9-B75D-0902B5FDEC76}"/>
    <dgm:cxn modelId="{4C55A2BD-578B-45B2-89B3-0B1273DCFDBD}" type="presParOf" srcId="{B316AFA0-AABD-4A8E-B5FD-5882BCDAF996}" destId="{D146BAA8-3458-4954-B2A6-C9E5F32C5368}" srcOrd="0" destOrd="0" presId="urn:microsoft.com/office/officeart/2005/8/layout/balance1"/>
    <dgm:cxn modelId="{CCE53A14-EBB3-4CA9-8688-267C00830C5E}" type="presParOf" srcId="{B316AFA0-AABD-4A8E-B5FD-5882BCDAF996}" destId="{EFF490C8-52CC-4207-871D-E49A6D40A684}" srcOrd="1" destOrd="0" presId="urn:microsoft.com/office/officeart/2005/8/layout/balance1"/>
    <dgm:cxn modelId="{0134B890-9E21-4AC1-BBC5-AA8C1F286C6F}" type="presParOf" srcId="{EFF490C8-52CC-4207-871D-E49A6D40A684}" destId="{1CABB31B-AFCC-4F2B-A541-B1155F4FCFD8}" srcOrd="0" destOrd="0" presId="urn:microsoft.com/office/officeart/2005/8/layout/balance1"/>
    <dgm:cxn modelId="{6DE42679-5FED-4001-AEF2-D5EB5A2013E9}" type="presParOf" srcId="{EFF490C8-52CC-4207-871D-E49A6D40A684}" destId="{702A0345-238D-42CA-A653-D8450F017C18}" srcOrd="1" destOrd="0" presId="urn:microsoft.com/office/officeart/2005/8/layout/balance1"/>
    <dgm:cxn modelId="{3A0D5050-E752-4C9D-96E5-A052C5583346}" type="presParOf" srcId="{B316AFA0-AABD-4A8E-B5FD-5882BCDAF996}" destId="{C620CB29-83E0-4B1A-B3DF-727CB4977A18}" srcOrd="2" destOrd="0" presId="urn:microsoft.com/office/officeart/2005/8/layout/balance1"/>
    <dgm:cxn modelId="{24393218-C247-4F74-94A9-3FF43E7497CE}" type="presParOf" srcId="{C620CB29-83E0-4B1A-B3DF-727CB4977A18}" destId="{019EE091-BA65-4531-8B3B-E50036078580}" srcOrd="0" destOrd="0" presId="urn:microsoft.com/office/officeart/2005/8/layout/balance1"/>
    <dgm:cxn modelId="{560120F4-456E-452D-830F-4D1DD19CF365}" type="presParOf" srcId="{C620CB29-83E0-4B1A-B3DF-727CB4977A18}" destId="{6C2DF5DA-B8BA-4A36-8EBF-9C075D68A5BC}" srcOrd="1" destOrd="0" presId="urn:microsoft.com/office/officeart/2005/8/layout/balance1"/>
    <dgm:cxn modelId="{F33D8CEC-EB16-4236-B0D0-2EE07B16C071}" type="presParOf" srcId="{C620CB29-83E0-4B1A-B3DF-727CB4977A18}" destId="{5EBE7E43-0116-4988-B53E-B5E0D6D146F7}" srcOrd="2" destOrd="0" presId="urn:microsoft.com/office/officeart/2005/8/layout/balance1"/>
    <dgm:cxn modelId="{5CD0650F-493E-4F18-997B-3E493AF38569}" type="presParOf" srcId="{C620CB29-83E0-4B1A-B3DF-727CB4977A18}" destId="{FE01509D-EB58-4D74-858A-F9CF7B5B3E83}" srcOrd="3" destOrd="0" presId="urn:microsoft.com/office/officeart/2005/8/layout/balance1"/>
    <dgm:cxn modelId="{E84BBB77-A19E-4EF0-B31B-C7E191981578}" type="presParOf" srcId="{C620CB29-83E0-4B1A-B3DF-727CB4977A18}" destId="{8DA256B7-7FD5-421C-8F1F-56FF303918F7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FF6DA-C9AE-4AE1-BBC4-B8303A6ECC29}">
      <dsp:nvSpPr>
        <dsp:cNvPr id="0" name=""/>
        <dsp:cNvSpPr/>
      </dsp:nvSpPr>
      <dsp:spPr>
        <a:xfrm>
          <a:off x="2245652" y="422666"/>
          <a:ext cx="2225990" cy="123666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Demand</a:t>
          </a:r>
        </a:p>
      </dsp:txBody>
      <dsp:txXfrm>
        <a:off x="2281873" y="458887"/>
        <a:ext cx="2153548" cy="1164219"/>
      </dsp:txXfrm>
    </dsp:sp>
    <dsp:sp modelId="{9C0F2D82-D68A-4720-8863-E3B68719E1C7}">
      <dsp:nvSpPr>
        <dsp:cNvPr id="0" name=""/>
        <dsp:cNvSpPr/>
      </dsp:nvSpPr>
      <dsp:spPr>
        <a:xfrm>
          <a:off x="5414003" y="422666"/>
          <a:ext cx="2225990" cy="123666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Supply</a:t>
          </a:r>
        </a:p>
      </dsp:txBody>
      <dsp:txXfrm>
        <a:off x="5450224" y="458887"/>
        <a:ext cx="2153548" cy="1164219"/>
      </dsp:txXfrm>
    </dsp:sp>
    <dsp:sp modelId="{7900F287-75F0-47EA-8584-0C3EA826CE72}">
      <dsp:nvSpPr>
        <dsp:cNvPr id="0" name=""/>
        <dsp:cNvSpPr/>
      </dsp:nvSpPr>
      <dsp:spPr>
        <a:xfrm>
          <a:off x="4466672" y="5255810"/>
          <a:ext cx="927495" cy="927495"/>
        </a:xfrm>
        <a:prstGeom prst="triangle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97F8E0-6629-482B-AAF4-E38D62A2E63C}">
      <dsp:nvSpPr>
        <dsp:cNvPr id="0" name=""/>
        <dsp:cNvSpPr/>
      </dsp:nvSpPr>
      <dsp:spPr>
        <a:xfrm rot="1027484">
          <a:off x="2291490" y="4906051"/>
          <a:ext cx="5564975" cy="37594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09EEE8-4CBA-4136-A09E-B7778EA5B493}">
      <dsp:nvSpPr>
        <dsp:cNvPr id="0" name=""/>
        <dsp:cNvSpPr/>
      </dsp:nvSpPr>
      <dsp:spPr>
        <a:xfrm rot="1027484">
          <a:off x="2479871" y="3379240"/>
          <a:ext cx="2225990" cy="10059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</a:t>
          </a:r>
          <a:r>
            <a:rPr lang="en-US" sz="2500" kern="1200" baseline="-25000" dirty="0"/>
            <a:t>2</a:t>
          </a:r>
          <a:r>
            <a:rPr lang="en-US" sz="2500" kern="1200" dirty="0"/>
            <a:t> consumption</a:t>
          </a:r>
        </a:p>
      </dsp:txBody>
      <dsp:txXfrm>
        <a:off x="2528979" y="3428348"/>
        <a:ext cx="2127774" cy="907758"/>
      </dsp:txXfrm>
    </dsp:sp>
    <dsp:sp modelId="{DF0EF68E-4D5C-418E-AF8C-840701089DC4}">
      <dsp:nvSpPr>
        <dsp:cNvPr id="0" name=""/>
        <dsp:cNvSpPr/>
      </dsp:nvSpPr>
      <dsp:spPr>
        <a:xfrm rot="1027484">
          <a:off x="5992805" y="2106021"/>
          <a:ext cx="2225990" cy="3314252"/>
        </a:xfrm>
        <a:prstGeom prst="roundRect">
          <a:avLst/>
        </a:prstGeom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</a:t>
          </a:r>
          <a:r>
            <a:rPr lang="en-US" sz="2500" kern="1200" baseline="-25000" dirty="0"/>
            <a:t>2</a:t>
          </a:r>
          <a:r>
            <a:rPr lang="en-US" sz="2500" kern="1200" dirty="0"/>
            <a:t> delivery</a:t>
          </a:r>
        </a:p>
      </dsp:txBody>
      <dsp:txXfrm>
        <a:off x="6101469" y="2214685"/>
        <a:ext cx="2008662" cy="3096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BB31B-AFCC-4F2B-A541-B1155F4FCFD8}">
      <dsp:nvSpPr>
        <dsp:cNvPr id="0" name=""/>
        <dsp:cNvSpPr/>
      </dsp:nvSpPr>
      <dsp:spPr>
        <a:xfrm>
          <a:off x="850596" y="1224133"/>
          <a:ext cx="2411261" cy="83828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rPr>
            <a:t> </a:t>
          </a:r>
          <a:r>
            <a:rPr lang="en-US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Demand</a:t>
          </a:r>
          <a:endParaRPr lang="en-US" sz="3500" kern="1200" dirty="0"/>
        </a:p>
      </dsp:txBody>
      <dsp:txXfrm>
        <a:off x="875149" y="1248686"/>
        <a:ext cx="2362155" cy="789178"/>
      </dsp:txXfrm>
    </dsp:sp>
    <dsp:sp modelId="{702A0345-238D-42CA-A653-D8450F017C18}">
      <dsp:nvSpPr>
        <dsp:cNvPr id="0" name=""/>
        <dsp:cNvSpPr/>
      </dsp:nvSpPr>
      <dsp:spPr>
        <a:xfrm>
          <a:off x="4523009" y="1152126"/>
          <a:ext cx="2335551" cy="8784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rPr>
            <a:t> </a:t>
          </a:r>
          <a:r>
            <a:rPr lang="en-US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Supply</a:t>
          </a:r>
          <a:endParaRPr lang="en-US" sz="3500" kern="1200" dirty="0"/>
        </a:p>
      </dsp:txBody>
      <dsp:txXfrm>
        <a:off x="4548737" y="1177854"/>
        <a:ext cx="2284095" cy="826979"/>
      </dsp:txXfrm>
    </dsp:sp>
    <dsp:sp modelId="{6C2DF5DA-B8BA-4A36-8EBF-9C075D68A5BC}">
      <dsp:nvSpPr>
        <dsp:cNvPr id="0" name=""/>
        <dsp:cNvSpPr/>
      </dsp:nvSpPr>
      <dsp:spPr>
        <a:xfrm>
          <a:off x="3887941" y="5925106"/>
          <a:ext cx="1045606" cy="1045606"/>
        </a:xfrm>
        <a:prstGeom prst="triangle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BE7E43-0116-4988-B53E-B5E0D6D146F7}">
      <dsp:nvSpPr>
        <dsp:cNvPr id="0" name=""/>
        <dsp:cNvSpPr/>
      </dsp:nvSpPr>
      <dsp:spPr>
        <a:xfrm rot="20495843">
          <a:off x="1273903" y="5535999"/>
          <a:ext cx="6273641" cy="42381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01509D-EB58-4D74-858A-F9CF7B5B3E83}">
      <dsp:nvSpPr>
        <dsp:cNvPr id="0" name=""/>
        <dsp:cNvSpPr/>
      </dsp:nvSpPr>
      <dsp:spPr>
        <a:xfrm rot="20495843">
          <a:off x="1065362" y="4187512"/>
          <a:ext cx="2509456" cy="190753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</a:t>
          </a:r>
          <a:r>
            <a:rPr lang="en-US" sz="3000" kern="1200" baseline="-25000" dirty="0"/>
            <a:t>2</a:t>
          </a:r>
          <a:r>
            <a:rPr lang="en-US" sz="3000" kern="1200" dirty="0"/>
            <a:t> consumption</a:t>
          </a:r>
        </a:p>
      </dsp:txBody>
      <dsp:txXfrm>
        <a:off x="1158480" y="4280630"/>
        <a:ext cx="2323220" cy="1721295"/>
      </dsp:txXfrm>
    </dsp:sp>
    <dsp:sp modelId="{8DA256B7-7FD5-421C-8F1F-56FF303918F7}">
      <dsp:nvSpPr>
        <dsp:cNvPr id="0" name=""/>
        <dsp:cNvSpPr/>
      </dsp:nvSpPr>
      <dsp:spPr>
        <a:xfrm rot="20495843">
          <a:off x="4617810" y="3826511"/>
          <a:ext cx="2509456" cy="1125374"/>
        </a:xfrm>
        <a:prstGeom prst="roundRect">
          <a:avLst/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</a:t>
          </a:r>
          <a:r>
            <a:rPr lang="en-US" sz="3000" kern="1200" baseline="-25000" dirty="0"/>
            <a:t>2</a:t>
          </a:r>
          <a:r>
            <a:rPr lang="en-US" sz="3000" kern="1200" dirty="0"/>
            <a:t> delivery</a:t>
          </a:r>
        </a:p>
      </dsp:txBody>
      <dsp:txXfrm>
        <a:off x="4672746" y="3881447"/>
        <a:ext cx="2399584" cy="1015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8013" y="744538"/>
            <a:ext cx="5581650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AA344803-E84C-4A72-9DEC-C0C1064C470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2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750888"/>
            <a:ext cx="5448300" cy="3633787"/>
          </a:xfrm>
          <a:prstGeom prst="rect">
            <a:avLst/>
          </a:prstGeom>
          <a:ln cap="flat"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D457F3-A0E1-3745-913D-496CBEAA0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8ACD9B5-E6D1-F549-A58F-2AFD70415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4094FD6-5EC0-0842-91D0-6776F5E26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124E54C-839C-8C46-879C-785EE4E2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8B1B35E-472D-5F4C-8BE1-6EB82F95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0027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1076EF-78D1-2643-8567-013317DC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3B3478-511A-AD4D-83BD-5ABAC9715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FB0D541-50BD-9744-B53D-AA8C23928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B1D58ED-8787-C644-8E75-62104DD4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91CAAA-E8C3-2245-91D8-23B82A9A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0792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5927BB0-9770-2A43-A747-5DCD8FB1A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A9BAACF-8EF2-1342-9447-83AA2E1E5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7231" y="365125"/>
            <a:ext cx="6525816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C3A8586-A512-2946-ADB9-46E7A4F48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ECF875E-548A-E74B-B0A1-6B726B64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A2345D4-231A-5F48-9F6A-BCC9971B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32400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DFA2CD-7978-3346-84CA-D98F30027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7429065-88A8-E54B-AE6E-032BA711D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29AFEBB-E87A-9C4F-BF8E-7B2F8989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3603B06-E051-3141-853A-C377BC6F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07ED15-118B-F041-960C-D64E253E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91476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770A25-EA87-A94B-BFC6-4B1DD4F1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73" y="1709739"/>
            <a:ext cx="8872538" cy="2852737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2EBC227-FCBE-7644-9BA1-3AC7BE432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73" y="4589464"/>
            <a:ext cx="8872538" cy="1500187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5BE2741-4902-4D4B-8A2F-B457434B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8D3CD3E-0970-1644-B8CA-946E6011D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E349F48-F84A-9643-B8BB-746D217D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4283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4119BE-C6CB-7F45-995A-839511235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0ACB91-21A5-C943-AA2C-52196C6B0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0DEE6B9-13F9-324B-86D7-9B8E9CEF4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F3D4EE4-27B8-1A46-9762-09892957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EE26C8E-A199-1A42-B1CA-09C4BC13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12443A8-9933-F142-962F-0BE6B4C4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4852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AC64D9-0EB0-7846-A96C-015CE2BB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1" y="365126"/>
            <a:ext cx="8872538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68C7064-582D-7C4B-B72A-382E1A2F9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71" y="1681163"/>
            <a:ext cx="4351883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7BC27A6-C8FA-854D-8EBC-585118E46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571" y="2505075"/>
            <a:ext cx="4351883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C086BE9-98C5-F34E-BA2A-3556BA1B8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059094F-53B6-C842-ADB9-D3458F163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C3BED9C-115C-5243-B2FF-37C9A19F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A9CF86C-50CD-2146-A402-CCFB18DF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C0B4268-A0F2-7243-B37A-AE433F33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29697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2DEB4E-6E87-AA49-84EE-EFD1AF94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984858D-1038-6548-BCFF-7CAFD6BE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073859E-236A-B042-83E2-96330CCB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4704EF4-35A9-6844-97C2-59E403D9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93361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6A5207F-22FC-1B4B-BC68-1EC22698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BFBA5C9-37E6-BA4D-8E4E-9CEDF2256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715227B-771C-0D4A-8604-38267F51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8018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BE449C-ECEA-E348-BCE7-A8C19E47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457200"/>
            <a:ext cx="3317825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5F8B64-25CD-C44C-85EF-A23D17F8F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AB3E0A1-B381-DE46-A066-2EB895F7E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057400"/>
            <a:ext cx="3317825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AF7ED07-AEE8-034A-9035-DE81B6C3E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4DA4EBA-1D81-0642-AD30-8E3FB67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0EF70C4-7436-984C-9829-D6719278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64907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FE1E27-E0B4-0D49-8CE3-800E26D4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457200"/>
            <a:ext cx="3317825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E2CE431-00A7-FD40-B6C5-7E64FCE56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8D872E7-C7F4-F444-8CFE-3A27E2D23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057400"/>
            <a:ext cx="3317825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629126F-BA98-724E-A23A-B11656D3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6C1F929-CB88-0D44-A36C-43160018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12C52FC-8A48-8E41-A7A3-7D724844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74633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2082660-4E4E-2D44-A529-52A5D3CE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365126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AC223BA-69AD-6C47-A769-E7477BE02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9E55C9C-E549-8F4E-9088-0ACC39A3E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989B4C-B885-CA4B-BBDD-2F9E13836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6356351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601CA76-BA3E-F549-AF9E-050EC063F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4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38DA5-7068-4077-80E8-63156A6D2F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8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6.xml"/><Relationship Id="rId7" Type="http://schemas.openxmlformats.org/officeDocument/2006/relationships/slide" Target="slide2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11" Type="http://schemas.openxmlformats.org/officeDocument/2006/relationships/image" Target="../media/image3.png"/><Relationship Id="rId5" Type="http://schemas.openxmlformats.org/officeDocument/2006/relationships/slide" Target="slide7.xml"/><Relationship Id="rId10" Type="http://schemas.openxmlformats.org/officeDocument/2006/relationships/image" Target="../media/image2.jpeg"/><Relationship Id="rId4" Type="http://schemas.openxmlformats.org/officeDocument/2006/relationships/slide" Target="slide9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6086475" cy="838200"/>
          </a:xfrm>
          <a:noFill/>
          <a:ln/>
        </p:spPr>
        <p:txBody>
          <a:bodyPr/>
          <a:lstStyle/>
          <a:p>
            <a:r>
              <a:rPr lang="en-GB" sz="4800" b="1" dirty="0"/>
              <a:t>  SHOCK / SIRS</a:t>
            </a:r>
            <a:endParaRPr lang="en-GB" b="1" dirty="0">
              <a:solidFill>
                <a:srgbClr val="FF99FF"/>
              </a:solidFill>
            </a:endParaRPr>
          </a:p>
        </p:txBody>
      </p:sp>
      <p:sp>
        <p:nvSpPr>
          <p:cNvPr id="99338" name="Rectangle 10"/>
          <p:cNvSpPr>
            <a:spLocks noGrp="1" noChangeArrowheads="1"/>
          </p:cNvSpPr>
          <p:nvPr>
            <p:ph idx="1"/>
          </p:nvPr>
        </p:nvSpPr>
        <p:spPr>
          <a:xfrm>
            <a:off x="762000" y="1809328"/>
            <a:ext cx="5715000" cy="421196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l-GR" sz="2400" b="1" dirty="0"/>
              <a:t>ΟΡΙΣΜΟΙ</a:t>
            </a:r>
            <a:r>
              <a:rPr lang="en-GB" sz="2400" b="1" dirty="0"/>
              <a:t> 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l-GR" sz="2400" b="1" dirty="0"/>
              <a:t>ΕΙΔΗ </a:t>
            </a:r>
            <a:r>
              <a:rPr lang="en-GB" sz="2400" b="1" dirty="0"/>
              <a:t>SHOCK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l-GR" sz="2400" b="1" dirty="0"/>
              <a:t>ΚΛΙΝΙΚΗ ΕΙΚΟΝΑ</a:t>
            </a:r>
            <a:r>
              <a:rPr lang="en-GB" sz="2400" b="1" dirty="0"/>
              <a:t> 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l-GR" sz="2400" b="1" dirty="0"/>
              <a:t>ΥΠΟΟΓΚΑΙΜΙΚΟ</a:t>
            </a:r>
            <a:r>
              <a:rPr lang="en-GB" sz="2400" b="1" dirty="0"/>
              <a:t> SHOCK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l-GR" sz="2400" b="1" dirty="0"/>
              <a:t>ΣΗΠΤΙΚΟ</a:t>
            </a:r>
            <a:r>
              <a:rPr lang="en-GB" sz="2400" b="1" dirty="0"/>
              <a:t> SHOCK 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l-GR" sz="2400" b="1" dirty="0"/>
              <a:t>ΑΝΑΦΥΛΑΚΤΙΚΟ</a:t>
            </a:r>
            <a:r>
              <a:rPr lang="en-GB" sz="2400" b="1" dirty="0"/>
              <a:t> SHOCK</a:t>
            </a:r>
            <a:endParaRPr lang="el-GR" sz="2400" b="1" dirty="0"/>
          </a:p>
          <a:p>
            <a:pPr>
              <a:lnSpc>
                <a:spcPct val="85000"/>
              </a:lnSpc>
              <a:spcBef>
                <a:spcPct val="50000"/>
              </a:spcBef>
              <a:buNone/>
            </a:pPr>
            <a:r>
              <a:rPr lang="el-GR" sz="2400" b="1" dirty="0"/>
              <a:t>ΚΑΡΔΙΟΓΕΝΕΣ</a:t>
            </a:r>
            <a:r>
              <a:rPr lang="en-GB" sz="2400" b="1" dirty="0"/>
              <a:t> SHOCK 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l-GR" sz="2400" b="1" dirty="0"/>
              <a:t>ΑΛΛΑ ΕΙΔΗ </a:t>
            </a:r>
            <a:r>
              <a:rPr lang="en-GB" sz="2400" b="1" dirty="0"/>
              <a:t>SHOCK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6C9E-2BC0-46ED-A4CD-80F2C6E4B9D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6019800"/>
            <a:ext cx="533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9340" name="AutoShape 1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1676400"/>
            <a:ext cx="341313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9341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2667000"/>
            <a:ext cx="341313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9342" name="AutoShape 1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2209800"/>
            <a:ext cx="341313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9343" name="AutoShape 1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3581400"/>
            <a:ext cx="341313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9344" name="AutoShape 1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3124200"/>
            <a:ext cx="341313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9345" name="AutoShape 1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5105400"/>
            <a:ext cx="341313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9346" name="AutoShape 18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4648200"/>
            <a:ext cx="341313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9347" name="AutoShape 1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4114800"/>
            <a:ext cx="341313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4820" y="908720"/>
            <a:ext cx="2496704" cy="18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 descr="C:\Users\howe0212\Documents\Mistovich\Mistovich PU jpg\IMAGES-FINAL_M29\fig29_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80" y="4293096"/>
            <a:ext cx="233148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9604" y="2564904"/>
            <a:ext cx="195021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89786" y="332656"/>
            <a:ext cx="7902837" cy="1152128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6"/>
                </a:solidFill>
              </a:rPr>
              <a:t>Ή</a:t>
            </a:r>
            <a:r>
              <a:rPr lang="el-GR" b="1" dirty="0">
                <a:solidFill>
                  <a:schemeClr val="accent6"/>
                </a:solidFill>
              </a:rPr>
              <a:t>πια καταπληξία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18965" y="1484784"/>
            <a:ext cx="4032448" cy="489654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/>
              <a:t>Σύμπτωση των υποδόριων φλεβών των άκρων που γίνονται ωχρά και κρύα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/>
              <a:t>Εφίδρωση μετώπου, χεριών και ποδιών</a:t>
            </a:r>
            <a:endParaRPr lang="en-US" sz="2400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/>
              <a:t>Φυσιολογική παραγωγή ούρων</a:t>
            </a:r>
            <a:endParaRPr lang="en-US" sz="2400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/>
              <a:t>Φυσιολογικός ρυθμός σφυγμού</a:t>
            </a:r>
            <a:endParaRPr lang="en-US" sz="2400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/>
              <a:t>Φυσιολογική αρτηριακή πίεση</a:t>
            </a:r>
            <a:endParaRPr lang="en-US" sz="2400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/>
              <a:t>Ο ασθενής διψάει και κρυώνει</a:t>
            </a:r>
            <a:endParaRPr lang="en-US" sz="2400" dirty="0"/>
          </a:p>
        </p:txBody>
      </p:sp>
      <p:pic>
        <p:nvPicPr>
          <p:cNvPr id="4" name="Content Placeholder 4" descr="Snapshot 1 (08-04-2013 14-09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6189" y="692696"/>
            <a:ext cx="500831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11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30932" y="1556792"/>
            <a:ext cx="4248471" cy="4608512"/>
          </a:xfrm>
        </p:spPr>
        <p:txBody>
          <a:bodyPr>
            <a:normAutofit/>
          </a:bodyPr>
          <a:lstStyle/>
          <a:p>
            <a:pPr lvl="1"/>
            <a:r>
              <a:rPr lang="en-US" sz="2400" dirty="0" err="1"/>
              <a:t>Ό</a:t>
            </a:r>
            <a:r>
              <a:rPr lang="el-GR" sz="2400" dirty="0"/>
              <a:t>λα τα σημεία και τα συμπτώματα της ήπιας καταπληξίας </a:t>
            </a:r>
            <a:r>
              <a:rPr lang="en-US" sz="2400" dirty="0"/>
              <a:t>+ </a:t>
            </a:r>
            <a:r>
              <a:rPr lang="el-GR" sz="2400" dirty="0"/>
              <a:t>σύγχυση και </a:t>
            </a:r>
            <a:r>
              <a:rPr lang="el-GR" sz="2400" dirty="0" err="1"/>
              <a:t>ληθαργικότητα</a:t>
            </a:r>
            <a:endParaRPr lang="en-US" sz="2400" dirty="0"/>
          </a:p>
          <a:p>
            <a:pPr lvl="1"/>
            <a:r>
              <a:rPr lang="el-GR" sz="2400" dirty="0" err="1"/>
              <a:t>Ολιγουρία</a:t>
            </a:r>
            <a:endParaRPr lang="en-US" sz="2400" dirty="0"/>
          </a:p>
          <a:p>
            <a:pPr lvl="1"/>
            <a:r>
              <a:rPr lang="el-GR" sz="2400" dirty="0"/>
              <a:t>Ρυθμός σφυγμού αυξημένος αλλά συνήθως λιγότερο από </a:t>
            </a:r>
            <a:r>
              <a:rPr lang="en-US" sz="2400" dirty="0"/>
              <a:t>100/min.</a:t>
            </a:r>
          </a:p>
          <a:p>
            <a:pPr lvl="1"/>
            <a:r>
              <a:rPr lang="el-GR" sz="2400" dirty="0"/>
              <a:t>Αρτηριακή πίεση αρχικά φυσιολογική και στη συνέχεια μειωμένη</a:t>
            </a:r>
            <a:endParaRPr lang="en-US" sz="2400" dirty="0"/>
          </a:p>
        </p:txBody>
      </p:sp>
      <p:pic>
        <p:nvPicPr>
          <p:cNvPr id="4" name="Content Placeholder 4" descr="Snapshot 3 (08-04-2013 14-10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27476" y="525962"/>
            <a:ext cx="5244133" cy="607139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0341203-BCC2-F94A-95E0-628B008BD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9786" y="332656"/>
            <a:ext cx="7902837" cy="1152128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accent6"/>
                </a:solidFill>
              </a:rPr>
              <a:t>Μέτρια καταπληξία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8652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79004" y="277813"/>
            <a:ext cx="9559062" cy="1422995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chemeClr val="accent6"/>
                </a:solidFill>
              </a:rPr>
              <a:t>Σοβαρή καταπληξία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18964" y="2132856"/>
            <a:ext cx="4004778" cy="3508977"/>
          </a:xfrm>
        </p:spPr>
        <p:txBody>
          <a:bodyPr/>
          <a:lstStyle/>
          <a:p>
            <a:pPr lvl="1"/>
            <a:r>
              <a:rPr lang="el-GR" sz="2400" dirty="0"/>
              <a:t>Απώλεια συνείδησης</a:t>
            </a:r>
            <a:endParaRPr lang="en-US" sz="2400" dirty="0"/>
          </a:p>
          <a:p>
            <a:pPr lvl="1"/>
            <a:r>
              <a:rPr lang="el-GR" sz="2400" dirty="0"/>
              <a:t>Εργώδης αναπνοή</a:t>
            </a:r>
            <a:r>
              <a:rPr lang="en-US" sz="2400" dirty="0"/>
              <a:t>.</a:t>
            </a:r>
          </a:p>
          <a:p>
            <a:pPr lvl="1"/>
            <a:r>
              <a:rPr lang="el-GR" sz="2400" dirty="0" err="1"/>
              <a:t>Ανουρία</a:t>
            </a:r>
            <a:r>
              <a:rPr lang="en-US" sz="2400" dirty="0"/>
              <a:t>.</a:t>
            </a:r>
          </a:p>
          <a:p>
            <a:pPr lvl="1"/>
            <a:r>
              <a:rPr lang="el-GR" sz="2400" dirty="0"/>
              <a:t>Γρήγορος σφυγμός</a:t>
            </a:r>
            <a:r>
              <a:rPr lang="en-US" sz="2400" dirty="0"/>
              <a:t>.</a:t>
            </a:r>
          </a:p>
          <a:p>
            <a:pPr lvl="1"/>
            <a:r>
              <a:rPr lang="el-GR" sz="2400" dirty="0" err="1"/>
              <a:t>Εκσεσημασμένη</a:t>
            </a:r>
            <a:r>
              <a:rPr lang="el-GR" sz="2400" dirty="0"/>
              <a:t> υπόταση</a:t>
            </a:r>
            <a:r>
              <a:rPr lang="en-US" dirty="0"/>
              <a:t>.</a:t>
            </a:r>
          </a:p>
        </p:txBody>
      </p:sp>
      <p:pic>
        <p:nvPicPr>
          <p:cNvPr id="4" name="Content Placeholder 4" descr="Snapshot 6 (08-04-2013 14-13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83460" y="531775"/>
            <a:ext cx="5363930" cy="59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2332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228600"/>
            <a:ext cx="8913812" cy="1600200"/>
          </a:xfrm>
          <a:noFill/>
          <a:ln/>
        </p:spPr>
        <p:txBody>
          <a:bodyPr/>
          <a:lstStyle/>
          <a:p>
            <a:r>
              <a:rPr lang="el-GR" sz="3200" b="1" dirty="0"/>
              <a:t>ΑΝΤΙΔΡΑΣΗ ΣΤΗ ΥΠΟΟΓΚΑΙΜΙΑ</a:t>
            </a:r>
            <a:endParaRPr lang="en-GB" sz="3200" b="1" dirty="0">
              <a:solidFill>
                <a:srgbClr val="FF99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D6A6-8DFC-4323-8ED9-8577F5CAAF1A}" type="slidenum">
              <a:rPr lang="en-GB"/>
              <a:pPr/>
              <a:t>13</a:t>
            </a:fld>
            <a:endParaRPr lang="en-GB"/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658951"/>
              </p:ext>
            </p:extLst>
          </p:nvPr>
        </p:nvGraphicFramePr>
        <p:xfrm>
          <a:off x="5647556" y="2072109"/>
          <a:ext cx="43434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7556" y="2072109"/>
                        <a:ext cx="4343400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228600" y="2072109"/>
            <a:ext cx="5202932" cy="2862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l-GR" dirty="0">
                <a:latin typeface="Arial" charset="0"/>
              </a:rPr>
              <a:t>Προτεραιότητα ως προς τη διατήρηση της παροχής έχουν ο εγκέφαλος και η καρδιά</a:t>
            </a:r>
            <a:endParaRPr lang="en-GB" dirty="0">
              <a:latin typeface="Arial" charset="0"/>
            </a:endParaRPr>
          </a:p>
          <a:p>
            <a:endParaRPr lang="en-GB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Εκκρίνονται κατεχολαμίνες από τα επινεφρίδια, οι οποίες αυξάνουν την περιφερική αντίσταση και συνεπώς και την αρτηριακή πίεση</a:t>
            </a:r>
            <a:endParaRPr lang="en-GB" dirty="0">
              <a:latin typeface="Arial" charset="0"/>
            </a:endParaRPr>
          </a:p>
          <a:p>
            <a:endParaRPr lang="en-GB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Ενεργοποιείται το σύστημα ρενίνης-αγγειοτενσίνης που έχει ως αποτέλεσμα τη νεφρική κατακράτηση νατρίου και νερού</a:t>
            </a:r>
            <a:endParaRPr lang="en-GB" dirty="0">
              <a:latin typeface="Arial" charset="0"/>
            </a:endParaRPr>
          </a:p>
        </p:txBody>
      </p:sp>
      <p:pic>
        <p:nvPicPr>
          <p:cNvPr id="134151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4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15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1244" y="762000"/>
            <a:ext cx="7848600" cy="838200"/>
          </a:xfrm>
          <a:noFill/>
          <a:ln/>
        </p:spPr>
        <p:txBody>
          <a:bodyPr/>
          <a:lstStyle/>
          <a:p>
            <a:r>
              <a:rPr lang="el-GR" sz="3200" b="1" dirty="0"/>
              <a:t>ΥΠΟΟΓΚΑΙΜΙΑ: ΑΝΤΙΜΕΤΩΠΙΣΗ</a:t>
            </a:r>
            <a:endParaRPr lang="en-GB" sz="3200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7C9E-5DA9-4705-A2AD-DA3F5E195813}" type="slidenum">
              <a:rPr lang="en-GB"/>
              <a:pPr/>
              <a:t>14</a:t>
            </a:fld>
            <a:endParaRPr lang="en-GB"/>
          </a:p>
        </p:txBody>
      </p:sp>
      <p:graphicFrame>
        <p:nvGraphicFramePr>
          <p:cNvPr id="135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569263"/>
              </p:ext>
            </p:extLst>
          </p:nvPr>
        </p:nvGraphicFramePr>
        <p:xfrm>
          <a:off x="5791572" y="1852260"/>
          <a:ext cx="43434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572" y="1852260"/>
                        <a:ext cx="4343400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152400" y="2614260"/>
            <a:ext cx="5279132" cy="2031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l-GR" dirty="0">
                <a:latin typeface="Arial" charset="0"/>
              </a:rPr>
              <a:t>Οι αντιρροπιστικοί μηχανισμοί μπορούν να καλύψουν την απώλεια μέχρι και του 2</a:t>
            </a:r>
            <a:r>
              <a:rPr lang="en-GB" dirty="0">
                <a:latin typeface="Arial" charset="0"/>
              </a:rPr>
              <a:t>5%</a:t>
            </a:r>
            <a:r>
              <a:rPr lang="el-GR" dirty="0">
                <a:latin typeface="Arial" charset="0"/>
              </a:rPr>
              <a:t> του όγκου αίματος</a:t>
            </a:r>
            <a:endParaRPr lang="en-GB" dirty="0">
              <a:latin typeface="Arial" charset="0"/>
            </a:endParaRPr>
          </a:p>
          <a:p>
            <a:endParaRPr lang="en-GB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Εάν οι απώλειες είναι πάνω από </a:t>
            </a:r>
            <a:r>
              <a:rPr lang="en-GB" dirty="0">
                <a:latin typeface="Arial" charset="0"/>
              </a:rPr>
              <a:t>25% </a:t>
            </a:r>
            <a:r>
              <a:rPr lang="el-GR" dirty="0">
                <a:latin typeface="Arial" charset="0"/>
              </a:rPr>
              <a:t>είναι απαραίτητη η αποκατάσταση του όγκου με μετάγγιση αίματος ή υγρά, ανάλογα με το αίτιο</a:t>
            </a:r>
            <a:endParaRPr lang="en-GB" dirty="0">
              <a:latin typeface="Arial" charset="0"/>
            </a:endParaRPr>
          </a:p>
        </p:txBody>
      </p:sp>
      <p:pic>
        <p:nvPicPr>
          <p:cNvPr id="135176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5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17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3252" y="762000"/>
            <a:ext cx="7848600" cy="838200"/>
          </a:xfrm>
          <a:noFill/>
          <a:ln/>
        </p:spPr>
        <p:txBody>
          <a:bodyPr/>
          <a:lstStyle/>
          <a:p>
            <a:r>
              <a:rPr lang="el-GR" sz="3200" b="1" dirty="0"/>
              <a:t>ΥΠΟΟΓΚΑΙΜΙΑ: ΑΝΤΙΜΕΤΩΠΙΣΗ</a:t>
            </a:r>
            <a:endParaRPr lang="en-GB" sz="3200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2CD4-2151-4C9C-A6B4-6811495F46CC}" type="slidenum">
              <a:rPr lang="en-GB"/>
              <a:pPr/>
              <a:t>15</a:t>
            </a:fld>
            <a:endParaRPr lang="en-GB"/>
          </a:p>
        </p:txBody>
      </p:sp>
      <p:graphicFrame>
        <p:nvGraphicFramePr>
          <p:cNvPr id="138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192135"/>
              </p:ext>
            </p:extLst>
          </p:nvPr>
        </p:nvGraphicFramePr>
        <p:xfrm>
          <a:off x="5805364" y="2144117"/>
          <a:ext cx="43434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364" y="2144117"/>
                        <a:ext cx="4343400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318964" y="2812529"/>
            <a:ext cx="4953000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Η μέτρηση της κεντρικής φλεβικής πίεσης είναι χρήσιμο εργαλείο στην εκτίμηση της βαρύτητας της υποογκαιμίας και την παρακολούθηση της απόκρισης στη θεραπεία</a:t>
            </a:r>
            <a:endParaRPr lang="en-GB" b="1" dirty="0">
              <a:latin typeface="Arial" charset="0"/>
            </a:endParaRPr>
          </a:p>
        </p:txBody>
      </p:sp>
      <p:pic>
        <p:nvPicPr>
          <p:cNvPr id="138247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8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24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515475" cy="838200"/>
          </a:xfrm>
          <a:noFill/>
          <a:ln/>
        </p:spPr>
        <p:txBody>
          <a:bodyPr/>
          <a:lstStyle/>
          <a:p>
            <a:r>
              <a:rPr lang="el-GR" sz="3200" b="1" dirty="0"/>
              <a:t>ΑΠΟΤΕΛΕΣΜΑΤΑ ΥΠΟΟΓΚΑΙΜΙΚΟΥ </a:t>
            </a:r>
            <a:r>
              <a:rPr lang="en-GB" sz="3200" b="1" dirty="0"/>
              <a:t>SHOCK</a:t>
            </a:r>
            <a:br>
              <a:rPr lang="en-GB" sz="3200" b="1" dirty="0"/>
            </a:br>
            <a:endParaRPr lang="en-GB" sz="3200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A075F-86B3-4142-98FD-95BEE57BBEEA}" type="slidenum">
              <a:rPr lang="en-GB"/>
              <a:pPr/>
              <a:t>16</a:t>
            </a:fld>
            <a:endParaRPr lang="en-GB"/>
          </a:p>
        </p:txBody>
      </p:sp>
      <p:graphicFrame>
        <p:nvGraphicFramePr>
          <p:cNvPr id="139268" name="Object 4"/>
          <p:cNvGraphicFramePr>
            <a:graphicFrameLocks noChangeAspect="1"/>
          </p:cNvGraphicFramePr>
          <p:nvPr/>
        </p:nvGraphicFramePr>
        <p:xfrm>
          <a:off x="5943600" y="1676400"/>
          <a:ext cx="43434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676400"/>
                        <a:ext cx="4343400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0" y="1524000"/>
            <a:ext cx="58674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Εάν ο όγκος του αίματος δεν αποκαταστασθεί:</a:t>
            </a:r>
            <a:endParaRPr lang="en-GB" b="1" dirty="0">
              <a:latin typeface="Arial" charset="0"/>
            </a:endParaRP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152400" y="2492896"/>
            <a:ext cx="5715000" cy="4154984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l-GR" dirty="0">
                <a:solidFill>
                  <a:srgbClr val="3333FF"/>
                </a:solidFill>
                <a:latin typeface="Arial" charset="0"/>
              </a:rPr>
              <a:t>Η κυκλοφορία επιβραδύνεται διότι</a:t>
            </a:r>
            <a:r>
              <a:rPr lang="en-GB" dirty="0">
                <a:solidFill>
                  <a:srgbClr val="3333FF"/>
                </a:solidFill>
                <a:latin typeface="Arial" charset="0"/>
              </a:rPr>
              <a:t>:</a:t>
            </a:r>
          </a:p>
          <a:p>
            <a:pPr marL="457200" indent="-457200"/>
            <a:endParaRPr lang="en-GB" dirty="0">
              <a:solidFill>
                <a:srgbClr val="3333FF"/>
              </a:solidFill>
              <a:latin typeface="Arial" charset="0"/>
            </a:endParaRPr>
          </a:p>
          <a:p>
            <a:pPr marL="457200" indent="-457200">
              <a:buFontTx/>
              <a:buAutoNum type="alphaLcParenR"/>
            </a:pPr>
            <a:r>
              <a:rPr lang="el-GR" dirty="0">
                <a:solidFill>
                  <a:srgbClr val="3333FF"/>
                </a:solidFill>
                <a:latin typeface="Arial" charset="0"/>
              </a:rPr>
              <a:t>Τα τριχοειδή (αρτηριόλια) χαλαρώνουν με αποτέλεσμα διαφυγή υγρού στον εξωαγγειακό χώρο και αιμοσυμπύκνωση</a:t>
            </a:r>
            <a:r>
              <a:rPr lang="en-GB" dirty="0">
                <a:solidFill>
                  <a:srgbClr val="3333FF"/>
                </a:solidFill>
                <a:latin typeface="Arial" charset="0"/>
              </a:rPr>
              <a:t>.</a:t>
            </a:r>
          </a:p>
          <a:p>
            <a:pPr marL="457200" indent="-457200">
              <a:buFontTx/>
              <a:buAutoNum type="alphaLcParenR"/>
            </a:pPr>
            <a:endParaRPr lang="en-GB" dirty="0">
              <a:solidFill>
                <a:srgbClr val="3333FF"/>
              </a:solidFill>
              <a:latin typeface="Arial" charset="0"/>
            </a:endParaRPr>
          </a:p>
          <a:p>
            <a:pPr marL="457200" indent="-457200"/>
            <a:r>
              <a:rPr lang="en-GB" dirty="0">
                <a:solidFill>
                  <a:srgbClr val="3333FF"/>
                </a:solidFill>
                <a:latin typeface="Arial" charset="0"/>
              </a:rPr>
              <a:t>b) </a:t>
            </a:r>
            <a:r>
              <a:rPr lang="el-GR" dirty="0">
                <a:solidFill>
                  <a:srgbClr val="3333FF"/>
                </a:solidFill>
                <a:latin typeface="Arial" charset="0"/>
              </a:rPr>
              <a:t>Η γλοιότητα του αίματος αυξάνει λόγω της προσκόλλησης των ερυθρών μεταξύ τους και την αύξηση του ινωδογόνου</a:t>
            </a:r>
            <a:endParaRPr lang="en-GB" dirty="0">
              <a:solidFill>
                <a:srgbClr val="3333FF"/>
              </a:solidFill>
            </a:endParaRPr>
          </a:p>
        </p:txBody>
      </p:sp>
      <p:pic>
        <p:nvPicPr>
          <p:cNvPr id="139272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9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27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515475" cy="838200"/>
          </a:xfrm>
          <a:noFill/>
          <a:ln/>
        </p:spPr>
        <p:txBody>
          <a:bodyPr/>
          <a:lstStyle/>
          <a:p>
            <a:r>
              <a:rPr lang="el-GR" sz="3200" b="1" dirty="0"/>
              <a:t>ΑΠΟΤΕΛΕΣΜΑΤΑ ΥΠΟΟΓΚΑΙΜΙΚΟΥ </a:t>
            </a:r>
            <a:r>
              <a:rPr lang="en-GB" sz="3200" b="1" dirty="0"/>
              <a:t>SHOCK</a:t>
            </a:r>
            <a:br>
              <a:rPr lang="en-GB" sz="3200" b="1" dirty="0"/>
            </a:br>
            <a:endParaRPr lang="en-GB" sz="3200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F8C-9272-4C90-912C-AACCA105B719}" type="slidenum">
              <a:rPr lang="en-GB"/>
              <a:pPr/>
              <a:t>17</a:t>
            </a:fld>
            <a:endParaRPr lang="en-GB"/>
          </a:p>
        </p:txBody>
      </p:sp>
      <p:graphicFrame>
        <p:nvGraphicFramePr>
          <p:cNvPr id="160772" name="Object 4"/>
          <p:cNvGraphicFramePr>
            <a:graphicFrameLocks noChangeAspect="1"/>
          </p:cNvGraphicFramePr>
          <p:nvPr/>
        </p:nvGraphicFramePr>
        <p:xfrm>
          <a:off x="5943600" y="1676400"/>
          <a:ext cx="43434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676400"/>
                        <a:ext cx="4343400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152400" y="3124200"/>
            <a:ext cx="5715000" cy="3046988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GB" dirty="0">
                <a:solidFill>
                  <a:srgbClr val="3333FF"/>
                </a:solidFill>
                <a:latin typeface="Arial" charset="0"/>
              </a:rPr>
              <a:t>	</a:t>
            </a:r>
            <a:r>
              <a:rPr lang="el-GR" dirty="0">
                <a:solidFill>
                  <a:srgbClr val="3333FF"/>
                </a:solidFill>
                <a:latin typeface="Arial" charset="0"/>
              </a:rPr>
              <a:t>Η καταστροφή του ενδοθηλίου απελευθερώνει θρομβοπλαστίνη που ενεδργοποιεί τον καταρράκτη της πήξης. Αυτό έχει ως αποτέλεσμα τη Διάχυτη Ενδαγγειακή Πήξη: Οι παράγοντες πήξης καταναλόνωνται και ο ασθενής αποκτά αιμορραγική διάθεση</a:t>
            </a:r>
            <a:endParaRPr lang="en-GB" dirty="0">
              <a:solidFill>
                <a:srgbClr val="3333FF"/>
              </a:solidFill>
            </a:endParaRPr>
          </a:p>
        </p:txBody>
      </p:sp>
      <p:pic>
        <p:nvPicPr>
          <p:cNvPr id="160775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1524000"/>
            <a:ext cx="58674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Εάν ο όγκος του αίματος δεν αποκαταστασθεί:</a:t>
            </a:r>
            <a:endParaRPr lang="en-GB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0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77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515475" cy="838200"/>
          </a:xfrm>
          <a:noFill/>
          <a:ln/>
        </p:spPr>
        <p:txBody>
          <a:bodyPr/>
          <a:lstStyle/>
          <a:p>
            <a:r>
              <a:rPr lang="el-GR" sz="3200" b="1" dirty="0"/>
              <a:t>ΑΠΟΤΕΛΕΣΜΑΤΑ ΥΠΟΟΓΚΑΙΜΙΚΟΥ </a:t>
            </a:r>
            <a:r>
              <a:rPr lang="en-GB" sz="3200" b="1" dirty="0"/>
              <a:t>SHOCK</a:t>
            </a:r>
            <a:br>
              <a:rPr lang="en-GB" sz="3200" b="1" dirty="0"/>
            </a:br>
            <a:endParaRPr lang="en-GB" sz="3200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5630F-BFD1-4A4A-9A0A-050137265583}" type="slidenum">
              <a:rPr lang="en-GB"/>
              <a:pPr/>
              <a:t>18</a:t>
            </a:fld>
            <a:endParaRPr lang="en-GB"/>
          </a:p>
        </p:txBody>
      </p:sp>
      <p:graphicFrame>
        <p:nvGraphicFramePr>
          <p:cNvPr id="161796" name="Object 4"/>
          <p:cNvGraphicFramePr>
            <a:graphicFrameLocks noChangeAspect="1"/>
          </p:cNvGraphicFramePr>
          <p:nvPr/>
        </p:nvGraphicFramePr>
        <p:xfrm>
          <a:off x="5943600" y="1676400"/>
          <a:ext cx="43434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676400"/>
                        <a:ext cx="4343400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52400" y="2708920"/>
            <a:ext cx="5715000" cy="4154984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GB" dirty="0">
                <a:solidFill>
                  <a:srgbClr val="3333FF"/>
                </a:solidFill>
                <a:latin typeface="Arial" charset="0"/>
              </a:rPr>
              <a:t>	</a:t>
            </a:r>
            <a:r>
              <a:rPr lang="el-GR" dirty="0">
                <a:solidFill>
                  <a:srgbClr val="3333FF"/>
                </a:solidFill>
                <a:latin typeface="Arial" charset="0"/>
              </a:rPr>
              <a:t>Η έλλειψη οξυγόνου στους ιστούς έχει ως αποτέλεσμα τη μεταβολική οξέωση που επιβαρύνει την καρδιακή λειτουργία</a:t>
            </a:r>
            <a:endParaRPr lang="en-GB" dirty="0">
              <a:solidFill>
                <a:srgbClr val="3333FF"/>
              </a:solidFill>
              <a:latin typeface="Arial" charset="0"/>
            </a:endParaRPr>
          </a:p>
          <a:p>
            <a:pPr marL="457200" indent="-457200"/>
            <a:endParaRPr lang="en-GB" dirty="0">
              <a:solidFill>
                <a:srgbClr val="3333FF"/>
              </a:solidFill>
              <a:latin typeface="Arial" charset="0"/>
            </a:endParaRPr>
          </a:p>
          <a:p>
            <a:pPr marL="457200" indent="-457200"/>
            <a:r>
              <a:rPr lang="en-GB" dirty="0">
                <a:solidFill>
                  <a:srgbClr val="3333FF"/>
                </a:solidFill>
                <a:latin typeface="Arial" charset="0"/>
              </a:rPr>
              <a:t>	</a:t>
            </a:r>
            <a:r>
              <a:rPr lang="el-GR" dirty="0">
                <a:solidFill>
                  <a:srgbClr val="3333FF"/>
                </a:solidFill>
                <a:latin typeface="Arial" charset="0"/>
              </a:rPr>
              <a:t>Τα κατεστραμένα κύτταρα απελευθερώνουν κάλιο (υπερκαλιαιμία)</a:t>
            </a:r>
            <a:endParaRPr lang="en-GB" dirty="0">
              <a:solidFill>
                <a:srgbClr val="3333FF"/>
              </a:solidFill>
              <a:latin typeface="Arial" charset="0"/>
            </a:endParaRPr>
          </a:p>
          <a:p>
            <a:pPr marL="457200" indent="-457200"/>
            <a:endParaRPr lang="en-GB" dirty="0">
              <a:solidFill>
                <a:srgbClr val="3333FF"/>
              </a:solidFill>
              <a:latin typeface="Arial" charset="0"/>
            </a:endParaRPr>
          </a:p>
          <a:p>
            <a:pPr marL="457200" indent="-457200"/>
            <a:r>
              <a:rPr lang="en-GB" dirty="0">
                <a:solidFill>
                  <a:srgbClr val="3333FF"/>
                </a:solidFill>
                <a:latin typeface="Arial" charset="0"/>
              </a:rPr>
              <a:t>	</a:t>
            </a:r>
            <a:r>
              <a:rPr lang="el-GR" dirty="0">
                <a:solidFill>
                  <a:srgbClr val="3333FF"/>
                </a:solidFill>
                <a:latin typeface="Arial" charset="0"/>
              </a:rPr>
              <a:t>Η δράση των κορτικοστεροειδών έχει ως αποτέλεσμα την υπεργλυκαιμία</a:t>
            </a:r>
            <a:endParaRPr lang="en-GB" dirty="0">
              <a:solidFill>
                <a:srgbClr val="3333FF"/>
              </a:solidFill>
            </a:endParaRPr>
          </a:p>
        </p:txBody>
      </p:sp>
      <p:pic>
        <p:nvPicPr>
          <p:cNvPr id="161799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1524000"/>
            <a:ext cx="58674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Εάν ο όγκος του αίματος δεν αποκαταστασθεί:</a:t>
            </a:r>
            <a:endParaRPr lang="en-GB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17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79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515475" cy="838200"/>
          </a:xfrm>
          <a:noFill/>
          <a:ln/>
        </p:spPr>
        <p:txBody>
          <a:bodyPr/>
          <a:lstStyle/>
          <a:p>
            <a:r>
              <a:rPr lang="el-GR" sz="3200" b="1" dirty="0"/>
              <a:t>ΑΠΟΤΕΛΕΣΜΑΤΑ ΥΠΟΟΓΚΑΙΜΙΚΟΥ </a:t>
            </a:r>
            <a:r>
              <a:rPr lang="en-GB" sz="3200" b="1" dirty="0"/>
              <a:t>SHOCK</a:t>
            </a:r>
            <a:br>
              <a:rPr lang="en-GB" sz="3200" b="1" dirty="0"/>
            </a:br>
            <a:endParaRPr lang="en-GB" sz="3200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B5F5-EBAA-4C81-B8D9-E693691FB422}" type="slidenum">
              <a:rPr lang="en-GB"/>
              <a:pPr/>
              <a:t>19</a:t>
            </a:fld>
            <a:endParaRPr lang="en-GB"/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5943600" y="1676400"/>
          <a:ext cx="4343400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676400"/>
                        <a:ext cx="4343400" cy="301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462980" y="3124200"/>
            <a:ext cx="5400600" cy="2031325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3333FF"/>
                </a:solidFill>
                <a:latin typeface="Arial" charset="0"/>
              </a:rPr>
              <a:t>Η γενικευμένη ισχαιμία προκαλεί:</a:t>
            </a:r>
            <a:endParaRPr lang="en-GB" b="1" dirty="0">
              <a:solidFill>
                <a:srgbClr val="3333FF"/>
              </a:solidFill>
              <a:latin typeface="Arial" charset="0"/>
            </a:endParaRPr>
          </a:p>
          <a:p>
            <a:endParaRPr lang="en-GB" b="1" dirty="0">
              <a:solidFill>
                <a:srgbClr val="3333FF"/>
              </a:solidFill>
              <a:latin typeface="Arial" charset="0"/>
            </a:endParaRPr>
          </a:p>
          <a:p>
            <a:r>
              <a:rPr lang="el-GR" b="1" dirty="0">
                <a:solidFill>
                  <a:srgbClr val="3333FF"/>
                </a:solidFill>
                <a:latin typeface="Arial" charset="0"/>
              </a:rPr>
              <a:t>Εγκέφαλος</a:t>
            </a:r>
            <a:r>
              <a:rPr lang="en-GB" b="1" dirty="0">
                <a:solidFill>
                  <a:srgbClr val="3333FF"/>
                </a:solidFill>
                <a:latin typeface="Arial" charset="0"/>
              </a:rPr>
              <a:t>:</a:t>
            </a:r>
            <a:r>
              <a:rPr lang="el-GR" b="1" dirty="0">
                <a:solidFill>
                  <a:srgbClr val="3333FF"/>
                </a:solidFill>
                <a:latin typeface="Arial" charset="0"/>
              </a:rPr>
              <a:t>	Νέκρωση νευρώνων</a:t>
            </a:r>
            <a:endParaRPr lang="en-GB" b="1" dirty="0">
              <a:solidFill>
                <a:srgbClr val="3333FF"/>
              </a:solidFill>
              <a:latin typeface="Arial" charset="0"/>
            </a:endParaRPr>
          </a:p>
          <a:p>
            <a:r>
              <a:rPr lang="el-GR" b="1" dirty="0">
                <a:solidFill>
                  <a:srgbClr val="3333FF"/>
                </a:solidFill>
                <a:latin typeface="Arial" charset="0"/>
              </a:rPr>
              <a:t>Νεφροί</a:t>
            </a:r>
            <a:r>
              <a:rPr lang="en-GB" b="1" dirty="0">
                <a:solidFill>
                  <a:srgbClr val="3333FF"/>
                </a:solidFill>
                <a:latin typeface="Arial" charset="0"/>
              </a:rPr>
              <a:t>:</a:t>
            </a:r>
            <a:r>
              <a:rPr lang="el-GR" b="1" dirty="0">
                <a:solidFill>
                  <a:srgbClr val="3333FF"/>
                </a:solidFill>
                <a:latin typeface="Arial" charset="0"/>
              </a:rPr>
              <a:t>		Οξεία σωληναριακή 			νέκρωση</a:t>
            </a:r>
            <a:endParaRPr lang="en-GB" b="1" dirty="0">
              <a:solidFill>
                <a:srgbClr val="3333FF"/>
              </a:solidFill>
              <a:latin typeface="Arial" charset="0"/>
            </a:endParaRPr>
          </a:p>
          <a:p>
            <a:r>
              <a:rPr lang="el-GR" b="1" dirty="0">
                <a:solidFill>
                  <a:srgbClr val="3333FF"/>
                </a:solidFill>
                <a:latin typeface="Arial" charset="0"/>
              </a:rPr>
              <a:t>Καρδιά</a:t>
            </a:r>
            <a:r>
              <a:rPr lang="en-GB" b="1" dirty="0">
                <a:solidFill>
                  <a:srgbClr val="3333FF"/>
                </a:solidFill>
                <a:latin typeface="Arial" charset="0"/>
              </a:rPr>
              <a:t>:</a:t>
            </a:r>
            <a:r>
              <a:rPr lang="el-GR" b="1" dirty="0">
                <a:solidFill>
                  <a:srgbClr val="3333FF"/>
                </a:solidFill>
                <a:latin typeface="Arial" charset="0"/>
              </a:rPr>
              <a:t>		</a:t>
            </a:r>
            <a:r>
              <a:rPr lang="el-GR" b="1" dirty="0" err="1">
                <a:solidFill>
                  <a:srgbClr val="3333FF"/>
                </a:solidFill>
                <a:latin typeface="Arial" charset="0"/>
              </a:rPr>
              <a:t>Υπενδοκαρδιακά</a:t>
            </a:r>
            <a:r>
              <a:rPr lang="el-GR" b="1" dirty="0">
                <a:solidFill>
                  <a:srgbClr val="3333FF"/>
                </a:solidFill>
                <a:latin typeface="Arial" charset="0"/>
              </a:rPr>
              <a:t> 			έμφρακτα</a:t>
            </a:r>
            <a:endParaRPr lang="en-GB" dirty="0">
              <a:solidFill>
                <a:srgbClr val="3333FF"/>
              </a:solidFill>
            </a:endParaRPr>
          </a:p>
        </p:txBody>
      </p:sp>
      <p:pic>
        <p:nvPicPr>
          <p:cNvPr id="162825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1524000"/>
            <a:ext cx="58674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Εάν ο όγκος του αίματος δεν αποκαταστασθεί:</a:t>
            </a:r>
            <a:endParaRPr lang="en-GB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8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8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4791075" cy="1031776"/>
          </a:xfrm>
          <a:noFill/>
          <a:ln/>
        </p:spPr>
        <p:txBody>
          <a:bodyPr/>
          <a:lstStyle/>
          <a:p>
            <a:r>
              <a:rPr lang="el-GR" sz="3600" b="1" dirty="0"/>
              <a:t>ΟΡΙΣΜΟΣ</a:t>
            </a:r>
            <a:endParaRPr lang="en-GB" sz="36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DBA7-C544-490B-8A7F-E48E5B03DCAD}" type="slidenum">
              <a:rPr lang="en-GB"/>
              <a:pPr/>
              <a:t>2</a:t>
            </a:fld>
            <a:endParaRPr lang="en-GB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85800" y="1700808"/>
            <a:ext cx="3962400" cy="48320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800" dirty="0">
                <a:latin typeface="+mn-lt"/>
              </a:rPr>
              <a:t>Shock </a:t>
            </a:r>
            <a:r>
              <a:rPr lang="el-GR" sz="2800" dirty="0">
                <a:latin typeface="+mn-lt"/>
              </a:rPr>
              <a:t>είναι η κατάσταση η οποία χαρακτηρίζεται από την αδυναμία της καρδιάς (και συνολικά του καρδιαγγειακού συστήματος) να εξασφαλίσει επαρκή ροή αίματος και οξυγόνου στην περιφέρεια</a:t>
            </a:r>
            <a:endParaRPr lang="en-GB" sz="2800" dirty="0">
              <a:latin typeface="+mn-lt"/>
            </a:endParaRPr>
          </a:p>
        </p:txBody>
      </p:sp>
      <p:pic>
        <p:nvPicPr>
          <p:cNvPr id="16392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3863" y="1341438"/>
            <a:ext cx="4049712" cy="3965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e Ch02S04 res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6235" r="95" b="19699"/>
          <a:stretch>
            <a:fillRect/>
          </a:stretch>
        </p:blipFill>
        <p:spPr bwMode="auto">
          <a:xfrm>
            <a:off x="6844690" y="2582968"/>
            <a:ext cx="3469204" cy="1769738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mehul jani\Pictures\201120122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4" y="2582968"/>
            <a:ext cx="3294477" cy="178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howe0212\Documents\Mistovich\Mistovich PU jpg\IMAGES-FINAL_M29\fig29_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93" y="2570572"/>
            <a:ext cx="3564396" cy="178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18964" y="762000"/>
            <a:ext cx="9196511" cy="838200"/>
          </a:xfrm>
          <a:noFill/>
          <a:ln/>
        </p:spPr>
        <p:txBody>
          <a:bodyPr/>
          <a:lstStyle/>
          <a:p>
            <a:r>
              <a:rPr lang="el-GR" sz="3200" b="1" dirty="0"/>
              <a:t>ΑΝΤΙΜΕΤΩΠΙΣΗ ΥΠΟΟΓΚΑΙΜΙΚΟΥ </a:t>
            </a:r>
            <a:r>
              <a:rPr lang="en-GB" sz="3200" b="1" dirty="0"/>
              <a:t>SHOCK</a:t>
            </a:r>
            <a:br>
              <a:rPr lang="en-GB" sz="3200" b="1" dirty="0"/>
            </a:b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5919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059" y="457200"/>
            <a:ext cx="8255691" cy="1387624"/>
          </a:xfrm>
        </p:spPr>
        <p:txBody>
          <a:bodyPr>
            <a:normAutofit/>
          </a:bodyPr>
          <a:lstStyle/>
          <a:p>
            <a:r>
              <a:rPr kumimoji="1" lang="el-GR" altLang="zh-CN" sz="3600" b="1" dirty="0">
                <a:ea typeface="宋体" pitchFamily="2" charset="-122"/>
              </a:rPr>
              <a:t>ΠΑΡΑΚΟΛΟΥΘΗΣΗ (</a:t>
            </a:r>
            <a:r>
              <a:rPr kumimoji="1" lang="en-GB" altLang="zh-CN" sz="3600" b="1" dirty="0">
                <a:ea typeface="宋体" pitchFamily="2" charset="-122"/>
              </a:rPr>
              <a:t>Monitoring)</a:t>
            </a:r>
            <a:endParaRPr kumimoji="1" lang="en-US" sz="3600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51012" y="1916833"/>
            <a:ext cx="7624482" cy="391579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kumimoji="1" lang="en-US" altLang="zh-CN" sz="2000" dirty="0">
              <a:solidFill>
                <a:schemeClr val="folHlink"/>
              </a:solidFill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kumimoji="1" lang="el-GR" altLang="zh-CN" sz="2800" dirty="0">
                <a:ea typeface="宋体" pitchFamily="2" charset="-122"/>
              </a:rPr>
              <a:t>Αρτηριακή πίεση</a:t>
            </a:r>
            <a:r>
              <a:rPr kumimoji="1" lang="en-US" altLang="zh-CN" sz="2800" dirty="0">
                <a:ea typeface="宋体" pitchFamily="2" charset="-122"/>
              </a:rPr>
              <a:t>   </a:t>
            </a:r>
          </a:p>
          <a:p>
            <a:pPr>
              <a:lnSpc>
                <a:spcPct val="80000"/>
              </a:lnSpc>
            </a:pPr>
            <a:r>
              <a:rPr kumimoji="1" lang="el-GR" altLang="zh-CN" sz="2800" dirty="0">
                <a:ea typeface="宋体" pitchFamily="2" charset="-122"/>
              </a:rPr>
              <a:t>Συχνότητα παλμών</a:t>
            </a:r>
            <a:endParaRPr kumimoji="1" lang="en-US" altLang="zh-CN" sz="2800" dirty="0"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kumimoji="1" lang="el-GR" altLang="zh-CN" sz="2800" dirty="0">
                <a:ea typeface="宋体" pitchFamily="2" charset="-122"/>
              </a:rPr>
              <a:t>Συχνότητα αναπνοών</a:t>
            </a:r>
            <a:endParaRPr kumimoji="1" lang="en-US" altLang="zh-CN" sz="2800" dirty="0"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kumimoji="1" lang="el-GR" altLang="zh-CN" sz="2800" dirty="0">
                <a:ea typeface="宋体" pitchFamily="2" charset="-122"/>
              </a:rPr>
              <a:t>Ποσότητα ούρων</a:t>
            </a:r>
            <a:endParaRPr kumimoji="1" lang="en-US" altLang="zh-CN" sz="2800" dirty="0"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kumimoji="1" lang="el-GR" altLang="zh-CN" sz="2800" dirty="0">
                <a:ea typeface="宋体" pitchFamily="2" charset="-122"/>
              </a:rPr>
              <a:t>Γενική αίματος</a:t>
            </a:r>
            <a:endParaRPr kumimoji="1" lang="en-US" altLang="zh-CN" sz="2800" dirty="0"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kumimoji="1" lang="el-GR" altLang="zh-CN" sz="2800" dirty="0">
                <a:ea typeface="宋体" pitchFamily="2" charset="-122"/>
              </a:rPr>
              <a:t>Οξυμετρία</a:t>
            </a:r>
            <a:endParaRPr kumimoji="1" lang="en-US" altLang="zh-CN" sz="2800" dirty="0"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kumimoji="1" lang="el-GR" altLang="zh-CN" sz="2800" dirty="0">
                <a:ea typeface="宋体" pitchFamily="2" charset="-122"/>
              </a:rPr>
              <a:t>καρδιογράφημα</a:t>
            </a:r>
            <a:endParaRPr kumimoji="1" lang="en-US" altLang="zh-CN" sz="2800" dirty="0"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kumimoji="1" lang="en-US" altLang="zh-CN" sz="2800" dirty="0">
                <a:ea typeface="宋体" pitchFamily="2" charset="-122"/>
              </a:rPr>
              <a:t>U/S , CT ,</a:t>
            </a:r>
            <a:r>
              <a:rPr kumimoji="1" lang="el-GR" altLang="zh-CN" sz="2800" dirty="0">
                <a:ea typeface="宋体" pitchFamily="2" charset="-122"/>
              </a:rPr>
              <a:t> α/φίες</a:t>
            </a:r>
            <a:r>
              <a:rPr kumimoji="1" lang="en-US" altLang="zh-CN" sz="2800" dirty="0">
                <a:ea typeface="宋体" pitchFamily="2" charset="-122"/>
              </a:rPr>
              <a:t> 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4" name="Picture 7" descr="86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473" y="1988841"/>
            <a:ext cx="1863207" cy="13249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98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474" y="4005065"/>
            <a:ext cx="2186099" cy="15545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Content Placeholder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73" y="2651313"/>
            <a:ext cx="3079486" cy="219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33670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059" y="457200"/>
            <a:ext cx="8255691" cy="1387624"/>
          </a:xfrm>
        </p:spPr>
        <p:txBody>
          <a:bodyPr>
            <a:normAutofit/>
          </a:bodyPr>
          <a:lstStyle/>
          <a:p>
            <a:r>
              <a:rPr kumimoji="1" lang="el-GR" altLang="zh-CN" sz="3600" b="1" dirty="0">
                <a:ea typeface="宋体" pitchFamily="2" charset="-122"/>
              </a:rPr>
              <a:t>ΠΑΡΑΚΟΛΟΥΘΗΣΗ (</a:t>
            </a:r>
            <a:r>
              <a:rPr kumimoji="1" lang="en-GB" altLang="zh-CN" sz="3600" b="1" dirty="0">
                <a:ea typeface="宋体" pitchFamily="2" charset="-122"/>
              </a:rPr>
              <a:t>Monitoring)</a:t>
            </a:r>
            <a:endParaRPr kumimoji="1" lang="en-US" sz="3600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69015" y="2060848"/>
            <a:ext cx="4662517" cy="360040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endParaRPr kumimoji="1" lang="en-US" altLang="zh-CN" sz="2400" dirty="0">
              <a:solidFill>
                <a:schemeClr val="folHlink"/>
              </a:solidFill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kumimoji="1" lang="el-GR" altLang="zh-CN" sz="2400" dirty="0">
                <a:ea typeface="宋体" pitchFamily="2" charset="-122"/>
              </a:rPr>
              <a:t>ΚΕΝΤΡΙΚΗ ΦΛΕΒΙΚΗ ΠΙΕΣΗ</a:t>
            </a:r>
            <a:endParaRPr kumimoji="1" lang="en-US" altLang="zh-CN" sz="2400" dirty="0">
              <a:ea typeface="宋体" pitchFamily="2" charset="-122"/>
            </a:endParaRPr>
          </a:p>
          <a:p>
            <a:pPr marL="68580" indent="0">
              <a:lnSpc>
                <a:spcPct val="80000"/>
              </a:lnSpc>
              <a:buNone/>
            </a:pPr>
            <a:endParaRPr kumimoji="1" lang="en-US" altLang="zh-CN" sz="2400" dirty="0">
              <a:ea typeface="宋体" pitchFamily="2" charset="-122"/>
            </a:endParaRPr>
          </a:p>
          <a:p>
            <a:pPr marL="68580" indent="0">
              <a:lnSpc>
                <a:spcPct val="80000"/>
              </a:lnSpc>
              <a:buNone/>
            </a:pPr>
            <a:r>
              <a:rPr kumimoji="1" lang="en-US" altLang="zh-CN" sz="2400" dirty="0">
                <a:ea typeface="宋体" pitchFamily="2" charset="-122"/>
              </a:rPr>
              <a:t>    </a:t>
            </a:r>
          </a:p>
          <a:p>
            <a:pPr lvl="2">
              <a:lnSpc>
                <a:spcPct val="80000"/>
              </a:lnSpc>
            </a:pPr>
            <a:r>
              <a:rPr kumimoji="1" lang="el-GR" altLang="zh-CN" dirty="0">
                <a:ea typeface="宋体" pitchFamily="2" charset="-122"/>
              </a:rPr>
              <a:t>Φυσιολογική:</a:t>
            </a:r>
            <a:r>
              <a:rPr kumimoji="1" lang="en-US" altLang="zh-CN" dirty="0">
                <a:ea typeface="宋体" pitchFamily="2" charset="-122"/>
              </a:rPr>
              <a:t> 5-10cmH2O</a:t>
            </a:r>
            <a:endParaRPr kumimoji="1" lang="el-GR" altLang="zh-CN" dirty="0">
              <a:ea typeface="宋体" pitchFamily="2" charset="-122"/>
            </a:endParaRPr>
          </a:p>
          <a:p>
            <a:pPr lvl="2">
              <a:lnSpc>
                <a:spcPct val="80000"/>
              </a:lnSpc>
            </a:pPr>
            <a:endParaRPr kumimoji="1" lang="en-US" altLang="zh-CN" dirty="0">
              <a:ea typeface="宋体" pitchFamily="2" charset="-122"/>
            </a:endParaRPr>
          </a:p>
          <a:p>
            <a:pPr lvl="2">
              <a:lnSpc>
                <a:spcPct val="80000"/>
              </a:lnSpc>
            </a:pPr>
            <a:r>
              <a:rPr kumimoji="1" lang="el-GR" altLang="zh-CN" dirty="0">
                <a:ea typeface="宋体" pitchFamily="2" charset="-122"/>
              </a:rPr>
              <a:t>Υποογκαιμία: </a:t>
            </a:r>
            <a:r>
              <a:rPr kumimoji="1" lang="en-US" altLang="zh-CN" dirty="0">
                <a:ea typeface="宋体" pitchFamily="2" charset="-122"/>
              </a:rPr>
              <a:t>&lt;5cmH2O</a:t>
            </a:r>
            <a:endParaRPr kumimoji="1" lang="el-GR" altLang="zh-CN" dirty="0">
              <a:ea typeface="宋体" pitchFamily="2" charset="-122"/>
            </a:endParaRPr>
          </a:p>
          <a:p>
            <a:pPr lvl="2">
              <a:lnSpc>
                <a:spcPct val="80000"/>
              </a:lnSpc>
            </a:pPr>
            <a:endParaRPr kumimoji="1" lang="en-US" altLang="zh-CN" dirty="0">
              <a:ea typeface="宋体" pitchFamily="2" charset="-122"/>
            </a:endParaRPr>
          </a:p>
          <a:p>
            <a:pPr lvl="2">
              <a:lnSpc>
                <a:spcPct val="80000"/>
              </a:lnSpc>
            </a:pPr>
            <a:r>
              <a:rPr kumimoji="1" lang="el-GR" altLang="zh-CN" dirty="0">
                <a:ea typeface="宋体" pitchFamily="2" charset="-122"/>
              </a:rPr>
              <a:t>Καρδιακή δυσλειτουργία: </a:t>
            </a:r>
            <a:r>
              <a:rPr kumimoji="1" lang="en-US" altLang="zh-CN" dirty="0">
                <a:ea typeface="宋体" pitchFamily="2" charset="-122"/>
              </a:rPr>
              <a:t>CVP&gt;12cmH2O</a:t>
            </a:r>
          </a:p>
        </p:txBody>
      </p:sp>
      <p:pic>
        <p:nvPicPr>
          <p:cNvPr id="3074" name="Picture 2" descr="C:\Users\acer\Downloads\491169-01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81" y="1700808"/>
            <a:ext cx="364540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1402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60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059" y="457200"/>
            <a:ext cx="8255691" cy="1387624"/>
          </a:xfrm>
        </p:spPr>
        <p:txBody>
          <a:bodyPr>
            <a:normAutofit/>
          </a:bodyPr>
          <a:lstStyle/>
          <a:p>
            <a:r>
              <a:rPr kumimoji="1" lang="el-GR" altLang="zh-CN" sz="3600" b="1" dirty="0">
                <a:ea typeface="宋体" pitchFamily="2" charset="-122"/>
              </a:rPr>
              <a:t>ΠΑΡΑΚΟΛΟΥΘΗΣΗ (</a:t>
            </a:r>
            <a:r>
              <a:rPr kumimoji="1" lang="en-GB" altLang="zh-CN" sz="3600" b="1" dirty="0">
                <a:ea typeface="宋体" pitchFamily="2" charset="-122"/>
              </a:rPr>
              <a:t>Monitoring)</a:t>
            </a:r>
            <a:endParaRPr kumimoji="1" lang="en-US" sz="3600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69015" y="2204864"/>
            <a:ext cx="6885764" cy="352839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kumimoji="1" lang="en-US" altLang="zh-CN" sz="2400" dirty="0">
              <a:solidFill>
                <a:schemeClr val="folHlink"/>
              </a:solidFill>
              <a:ea typeface="宋体" pitchFamily="2" charset="-122"/>
            </a:endParaRPr>
          </a:p>
          <a:p>
            <a:pPr>
              <a:lnSpc>
                <a:spcPct val="80000"/>
              </a:lnSpc>
              <a:buNone/>
            </a:pPr>
            <a:r>
              <a:rPr kumimoji="1" lang="el-GR" altLang="zh-CN" sz="2400" dirty="0">
                <a:ea typeface="宋体" pitchFamily="2" charset="-122"/>
              </a:rPr>
              <a:t>ΕΚΤΙΜΗΣΗ ΑΡΔΕΥΣΗΣ ΤΩΝ ΙΣΤΩΝ</a:t>
            </a:r>
          </a:p>
          <a:p>
            <a:pPr>
              <a:lnSpc>
                <a:spcPct val="80000"/>
              </a:lnSpc>
              <a:buNone/>
            </a:pPr>
            <a:endParaRPr kumimoji="1" lang="en-US" altLang="zh-CN" sz="2400" dirty="0">
              <a:ea typeface="宋体" pitchFamily="2" charset="-122"/>
            </a:endParaRPr>
          </a:p>
          <a:p>
            <a:pPr lvl="2">
              <a:lnSpc>
                <a:spcPct val="80000"/>
              </a:lnSpc>
            </a:pPr>
            <a:r>
              <a:rPr kumimoji="1" lang="el-GR" altLang="zh-CN" dirty="0">
                <a:ea typeface="宋体" pitchFamily="2" charset="-122"/>
              </a:rPr>
              <a:t>Αποβολή ούρων (</a:t>
            </a:r>
            <a:r>
              <a:rPr lang="en-US" dirty="0"/>
              <a:t>&gt; 0.5 </a:t>
            </a:r>
            <a:r>
              <a:rPr lang="en-US" dirty="0" err="1"/>
              <a:t>mL</a:t>
            </a:r>
            <a:r>
              <a:rPr lang="en-US" dirty="0"/>
              <a:t>/kg/hr</a:t>
            </a:r>
            <a:r>
              <a:rPr kumimoji="1" lang="el-GR" altLang="zh-CN" dirty="0">
                <a:ea typeface="宋体" pitchFamily="2" charset="-122"/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kumimoji="1" lang="el-GR" altLang="zh-CN" dirty="0">
                <a:ea typeface="宋体" pitchFamily="2" charset="-122"/>
              </a:rPr>
              <a:t>Επίπεδο συνείδησης</a:t>
            </a:r>
            <a:endParaRPr kumimoji="1" lang="en-US" altLang="zh-CN" dirty="0">
              <a:ea typeface="宋体" pitchFamily="2" charset="-122"/>
            </a:endParaRPr>
          </a:p>
          <a:p>
            <a:pPr lvl="2">
              <a:lnSpc>
                <a:spcPct val="80000"/>
              </a:lnSpc>
            </a:pPr>
            <a:r>
              <a:rPr kumimoji="1" lang="el-GR" altLang="zh-CN" dirty="0">
                <a:ea typeface="宋体" pitchFamily="2" charset="-122"/>
              </a:rPr>
              <a:t>Οξεοβασική ισορροπία (γαλακτικό οξύ και έλλειμα βάσης)</a:t>
            </a:r>
            <a:r>
              <a:rPr kumimoji="1" lang="en-US" altLang="zh-CN" dirty="0">
                <a:ea typeface="宋体" pitchFamily="2" charset="-122"/>
              </a:rPr>
              <a:t> </a:t>
            </a:r>
          </a:p>
          <a:p>
            <a:pPr lvl="2">
              <a:lnSpc>
                <a:spcPct val="80000"/>
              </a:lnSpc>
            </a:pPr>
            <a:r>
              <a:rPr kumimoji="1" lang="el-GR" altLang="zh-CN" dirty="0">
                <a:ea typeface="宋体" pitchFamily="2" charset="-122"/>
              </a:rPr>
              <a:t>Αέρια αίματος και κορεσμός φλεβικού αίματος (</a:t>
            </a:r>
            <a:r>
              <a:rPr lang="en-US" dirty="0"/>
              <a:t>&gt; 70%</a:t>
            </a:r>
            <a:r>
              <a:rPr kumimoji="1" lang="el-GR" altLang="zh-CN" dirty="0">
                <a:ea typeface="宋体" pitchFamily="2" charset="-122"/>
              </a:rPr>
              <a:t>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84527" y="1465011"/>
            <a:ext cx="257175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indent="-228600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endParaRPr kumimoji="1" lang="en-US" altLang="zh-CN" dirty="0">
              <a:solidFill>
                <a:srgbClr val="3E3D2D"/>
              </a:solidFill>
              <a:ea typeface="宋体" pitchFamily="2" charset="-122"/>
            </a:endParaRPr>
          </a:p>
          <a:p>
            <a:pPr marL="685800" lvl="2">
              <a:lnSpc>
                <a:spcPct val="80000"/>
              </a:lnSpc>
              <a:spcBef>
                <a:spcPct val="20000"/>
              </a:spcBef>
              <a:buClr>
                <a:srgbClr val="94C600"/>
              </a:buClr>
              <a:buSzPct val="76000"/>
            </a:pPr>
            <a:endParaRPr kumimoji="1" lang="en-US" altLang="zh-CN" dirty="0">
              <a:solidFill>
                <a:srgbClr val="3E3D2D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58390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60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456595" y="6248976"/>
            <a:ext cx="2142720" cy="45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199473" y="6248976"/>
            <a:ext cx="3258685" cy="45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769014" y="403317"/>
            <a:ext cx="9299012" cy="1143540"/>
          </a:xfrm>
          <a:noFill/>
          <a:ln/>
        </p:spPr>
        <p:txBody>
          <a:bodyPr>
            <a:normAutofit/>
          </a:bodyPr>
          <a:lstStyle/>
          <a:p>
            <a:r>
              <a:rPr lang="el-GR" sz="4000" b="1" dirty="0"/>
              <a:t>ΑΡΧΕΣ ΑΝΑΝΗΨΗΣ</a:t>
            </a:r>
            <a:endParaRPr lang="en-US" sz="4000" b="1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idx="1"/>
          </p:nvPr>
        </p:nvSpPr>
        <p:spPr>
          <a:xfrm>
            <a:off x="1323589" y="1776719"/>
            <a:ext cx="6898254" cy="4100553"/>
          </a:xfrm>
          <a:noFill/>
          <a:ln/>
        </p:spPr>
        <p:txBody>
          <a:bodyPr>
            <a:normAutofit lnSpcReduction="10000"/>
          </a:bodyPr>
          <a:lstStyle/>
          <a:p>
            <a:r>
              <a:rPr lang="en-US" sz="3400" dirty="0"/>
              <a:t>A: Airway</a:t>
            </a:r>
            <a:endParaRPr lang="en-US" dirty="0"/>
          </a:p>
          <a:p>
            <a:pPr lvl="1">
              <a:buSzPct val="75000"/>
            </a:pPr>
            <a:r>
              <a:rPr lang="el-GR" sz="3000" dirty="0"/>
              <a:t>ανώτερος αεραγωγός</a:t>
            </a:r>
            <a:endParaRPr lang="en-US" dirty="0"/>
          </a:p>
          <a:p>
            <a:r>
              <a:rPr lang="en-US" sz="3400" dirty="0"/>
              <a:t>B: Breathing</a:t>
            </a:r>
            <a:endParaRPr lang="en-US" dirty="0"/>
          </a:p>
          <a:p>
            <a:pPr lvl="1">
              <a:buSzPct val="75000"/>
            </a:pPr>
            <a:r>
              <a:rPr lang="el-GR" sz="3000" dirty="0"/>
              <a:t>αερισμός και χορήγηση οξυγόνου</a:t>
            </a:r>
            <a:endParaRPr lang="en-US" dirty="0"/>
          </a:p>
          <a:p>
            <a:r>
              <a:rPr lang="en-US" sz="3400" dirty="0"/>
              <a:t>C: Circulation</a:t>
            </a:r>
            <a:endParaRPr lang="en-US" dirty="0"/>
          </a:p>
          <a:p>
            <a:pPr lvl="1">
              <a:buSzPct val="75000"/>
            </a:pPr>
            <a:r>
              <a:rPr lang="el-GR" sz="3000" dirty="0"/>
              <a:t>Ενδοφλέβια προσπέλαση</a:t>
            </a:r>
          </a:p>
          <a:p>
            <a:pPr lvl="1">
              <a:buSzPct val="75000"/>
            </a:pPr>
            <a:r>
              <a:rPr lang="el-GR" sz="2800" dirty="0"/>
              <a:t>καρδιακή λειτουργία</a:t>
            </a:r>
          </a:p>
          <a:p>
            <a:pPr lvl="1">
              <a:buSzPct val="75000"/>
            </a:pPr>
            <a:r>
              <a:rPr lang="el-GR" sz="2800" dirty="0"/>
              <a:t>οξυγόνωση των ιστών (μετάγγιση, διατήρηση ΑΠ)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1730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926" y="1027664"/>
            <a:ext cx="7902837" cy="889168"/>
          </a:xfrm>
        </p:spPr>
        <p:txBody>
          <a:bodyPr/>
          <a:lstStyle/>
          <a:p>
            <a:r>
              <a:rPr lang="el-GR" sz="3600" b="1" dirty="0"/>
              <a:t>ΧΟΡΗΓΗΣΗ ΥΓΡΩΝ ΣΤΟ </a:t>
            </a:r>
            <a:r>
              <a:rPr lang="en-GB" sz="3600" b="1" dirty="0"/>
              <a:t>SHOCK</a:t>
            </a:r>
            <a:endParaRPr lang="en-US" sz="3600" b="1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417086" y="2420888"/>
            <a:ext cx="7290810" cy="3600400"/>
          </a:xfrm>
        </p:spPr>
        <p:txBody>
          <a:bodyPr/>
          <a:lstStyle/>
          <a:p>
            <a:r>
              <a:rPr lang="el-GR" b="1" dirty="0"/>
              <a:t>Κρυσταλλοειδή</a:t>
            </a:r>
            <a:endParaRPr lang="en-US" b="1" dirty="0"/>
          </a:p>
          <a:p>
            <a:pPr lvl="1"/>
            <a:r>
              <a:rPr lang="en-US" dirty="0"/>
              <a:t>Normal saline</a:t>
            </a:r>
          </a:p>
          <a:p>
            <a:pPr lvl="1"/>
            <a:r>
              <a:rPr lang="en-US" dirty="0"/>
              <a:t>Ringers Lactate</a:t>
            </a:r>
          </a:p>
          <a:p>
            <a:pPr lvl="1"/>
            <a:r>
              <a:rPr lang="en-US" dirty="0"/>
              <a:t>Hartmann’s solution</a:t>
            </a:r>
          </a:p>
          <a:p>
            <a:r>
              <a:rPr lang="el-GR" b="1" dirty="0"/>
              <a:t>Κολλειδή</a:t>
            </a:r>
            <a:endParaRPr lang="en-US" b="1" dirty="0"/>
          </a:p>
          <a:p>
            <a:r>
              <a:rPr lang="el-GR" b="1" dirty="0"/>
              <a:t>Μετάγγιση αίματος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4660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325016"/>
            <a:ext cx="8743950" cy="1447800"/>
          </a:xfrm>
        </p:spPr>
        <p:txBody>
          <a:bodyPr/>
          <a:lstStyle/>
          <a:p>
            <a:r>
              <a:rPr lang="el-GR" sz="3600" b="1" dirty="0"/>
              <a:t>ΔΥΝΑΝΤΟΤΗΤΑ ΜΕΤΑΦΟΡΑΣ ΟΞΥΓΟΝΟΥ</a:t>
            </a:r>
            <a:endParaRPr lang="en-US" sz="3600" b="1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2116832"/>
            <a:ext cx="9601200" cy="3472408"/>
          </a:xfrm>
        </p:spPr>
        <p:txBody>
          <a:bodyPr/>
          <a:lstStyle/>
          <a:p>
            <a:r>
              <a:rPr lang="el-GR" dirty="0"/>
              <a:t>Μόνο η αιμοσφαιρίνη των ερυθρών αιμοσφαιρίων μπορεί να μεταφέρει οξυγόνο</a:t>
            </a:r>
            <a:r>
              <a:rPr lang="en-US" dirty="0"/>
              <a:t>)</a:t>
            </a:r>
          </a:p>
          <a:p>
            <a:r>
              <a:rPr lang="el-GR" dirty="0"/>
              <a:t>Η χρήση οποιουδήποτε άλλου υγρού</a:t>
            </a:r>
            <a:endParaRPr lang="en-US" dirty="0"/>
          </a:p>
          <a:p>
            <a:pPr lvl="1"/>
            <a:r>
              <a:rPr lang="el-GR" dirty="0"/>
              <a:t>Θα αυξήσει τον όγκο</a:t>
            </a:r>
            <a:endParaRPr lang="en-US" dirty="0"/>
          </a:p>
          <a:p>
            <a:pPr lvl="1"/>
            <a:r>
              <a:rPr lang="el-GR" dirty="0"/>
              <a:t>Θα βελτιώσει την άρδευση των ιστών</a:t>
            </a:r>
            <a:endParaRPr lang="en-US" dirty="0"/>
          </a:p>
          <a:p>
            <a:pPr lvl="1"/>
            <a:r>
              <a:rPr lang="el-GR" dirty="0"/>
              <a:t>Αλλά δε θα επηρεάσει τη δυνατότητα μεταφοράς οξυγόνου άμεσα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78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926" y="1027664"/>
            <a:ext cx="7902837" cy="961176"/>
          </a:xfrm>
        </p:spPr>
        <p:txBody>
          <a:bodyPr>
            <a:noAutofit/>
          </a:bodyPr>
          <a:lstStyle/>
          <a:p>
            <a:r>
              <a:rPr lang="el-GR" sz="3600" b="1" dirty="0"/>
              <a:t>ΔΟΚΙΜΑΣΙΑ ΑΠΟΚΡΙΣΗΣ ΣΤΗ ΧΟΡΗΓΗΣΗ ΥΓΡΩΝ</a:t>
            </a:r>
            <a:endParaRPr lang="en-US" sz="3600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174059" y="2420888"/>
            <a:ext cx="8343927" cy="38884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dirty="0"/>
              <a:t>Ενδοφλέβια χορήγηση </a:t>
            </a:r>
            <a:r>
              <a:rPr lang="en-US" sz="2400" dirty="0"/>
              <a:t>250-500ml </a:t>
            </a:r>
            <a:r>
              <a:rPr lang="el-GR" sz="2400" dirty="0"/>
              <a:t>υγρών σε </a:t>
            </a:r>
            <a:r>
              <a:rPr lang="en-US" sz="2400" dirty="0"/>
              <a:t>5 - 10 </a:t>
            </a:r>
            <a:r>
              <a:rPr lang="el-GR" sz="2400" dirty="0"/>
              <a:t>λεπτά:</a:t>
            </a:r>
            <a:endParaRPr lang="en-US" sz="2400" dirty="0"/>
          </a:p>
          <a:p>
            <a:pPr marL="68580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l-GR" sz="2400" b="1" dirty="0"/>
              <a:t>Καλή απόκριση – βελτίωση: ήπιο </a:t>
            </a:r>
            <a:r>
              <a:rPr lang="en-GB" sz="2400" b="1" dirty="0"/>
              <a:t>shock</a:t>
            </a:r>
            <a:endParaRPr lang="en-US" sz="2400" dirty="0"/>
          </a:p>
          <a:p>
            <a:pPr marL="36576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l-GR" sz="2400" b="1" dirty="0"/>
              <a:t>Παροδική απόκριση και υποτροπή: μη αντιρροπούμενο </a:t>
            </a:r>
            <a:r>
              <a:rPr lang="en-GB" sz="2400" b="1" dirty="0"/>
              <a:t>shock</a:t>
            </a:r>
            <a:endParaRPr lang="en-US" sz="2400" dirty="0"/>
          </a:p>
          <a:p>
            <a:pPr marL="365760" lvl="1" indent="0">
              <a:lnSpc>
                <a:spcPct val="90000"/>
              </a:lnSpc>
              <a:buNone/>
            </a:pPr>
            <a:r>
              <a:rPr lang="en-US" sz="2400" dirty="0"/>
              <a:t> </a:t>
            </a:r>
          </a:p>
          <a:p>
            <a:pPr lvl="1">
              <a:lnSpc>
                <a:spcPct val="90000"/>
              </a:lnSpc>
            </a:pPr>
            <a:r>
              <a:rPr lang="el-GR" sz="2400" b="1" dirty="0"/>
              <a:t>Καθόλου απόκριση: πολύ σοβαρό </a:t>
            </a:r>
            <a:r>
              <a:rPr lang="en-GB" sz="2400" b="1" dirty="0"/>
              <a:t>shock</a:t>
            </a:r>
            <a:r>
              <a:rPr lang="el-GR" sz="2400" b="1" dirty="0"/>
              <a:t> – επαπειλούμενος άμεσος θάνατος</a:t>
            </a:r>
            <a:r>
              <a:rPr lang="en-US" sz="2400" b="1" dirty="0"/>
              <a:t> </a:t>
            </a:r>
            <a:endParaRPr lang="en-US" sz="2400" b="1" i="1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7458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926" y="1027664"/>
            <a:ext cx="7902837" cy="817160"/>
          </a:xfrm>
        </p:spPr>
        <p:txBody>
          <a:bodyPr>
            <a:noAutofit/>
          </a:bodyPr>
          <a:lstStyle/>
          <a:p>
            <a:r>
              <a:rPr lang="el-GR" sz="3600" b="1" dirty="0"/>
              <a:t>ΑΓΓΕΙΟΣΥΣΠΑΣΤΙΚΑ ΚΑΙ ΙΝΟΤΡΟΠΑ ΦΑΡΜΑΚΑ</a:t>
            </a:r>
            <a:br>
              <a:rPr lang="en-GB" sz="3600" b="1" dirty="0"/>
            </a:br>
            <a:r>
              <a:rPr lang="en-GB" sz="2400" b="1" dirty="0"/>
              <a:t>(</a:t>
            </a:r>
            <a:r>
              <a:rPr lang="el-GR" sz="2400" b="1" dirty="0"/>
              <a:t>σπάνια στο υποογκαιμικό </a:t>
            </a:r>
            <a:r>
              <a:rPr lang="en-GB" sz="2400" b="1" dirty="0"/>
              <a:t>shock)</a:t>
            </a:r>
            <a:endParaRPr lang="en-US" sz="2400" b="1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133489" y="2852936"/>
            <a:ext cx="8020022" cy="2833540"/>
          </a:xfrm>
        </p:spPr>
        <p:txBody>
          <a:bodyPr>
            <a:normAutofit/>
          </a:bodyPr>
          <a:lstStyle/>
          <a:p>
            <a:r>
              <a:rPr lang="el-GR" sz="2800" b="1" i="1" dirty="0" err="1"/>
              <a:t>Αγγειοσυσπαστικά</a:t>
            </a:r>
            <a:r>
              <a:rPr lang="el-GR" sz="2800" b="1" i="1" dirty="0"/>
              <a:t> (πχ φαινυλεφρίνη)</a:t>
            </a:r>
            <a:r>
              <a:rPr lang="en-US" sz="2800" b="1" i="1" dirty="0"/>
              <a:t> </a:t>
            </a:r>
            <a:endParaRPr lang="en-US" sz="2800" dirty="0"/>
          </a:p>
          <a:p>
            <a:pPr lvl="1"/>
            <a:r>
              <a:rPr lang="el-GR" sz="2400" dirty="0"/>
              <a:t>Νευρογενές, σηπτικό</a:t>
            </a:r>
            <a:endParaRPr lang="en-US" sz="2000" dirty="0">
              <a:solidFill>
                <a:schemeClr val="tx2"/>
              </a:solidFill>
            </a:endParaRPr>
          </a:p>
          <a:p>
            <a:pPr marL="68580" indent="0">
              <a:buNone/>
            </a:pPr>
            <a:endParaRPr lang="en-US" sz="2800" b="1" i="1" dirty="0">
              <a:solidFill>
                <a:schemeClr val="tx2"/>
              </a:solidFill>
            </a:endParaRPr>
          </a:p>
          <a:p>
            <a:r>
              <a:rPr lang="el-GR" sz="2800" b="1" i="1" dirty="0"/>
              <a:t>Ινότροπα  (πχ δοβουταμίνη)</a:t>
            </a:r>
            <a:endParaRPr lang="en-US" sz="2800" dirty="0">
              <a:solidFill>
                <a:schemeClr val="tx2"/>
              </a:solidFill>
            </a:endParaRPr>
          </a:p>
          <a:p>
            <a:pPr lvl="1"/>
            <a:r>
              <a:rPr lang="el-GR" sz="2400" dirty="0"/>
              <a:t>Καρδιογενές / σηπτικό </a:t>
            </a:r>
            <a:r>
              <a:rPr lang="en-GB" sz="2400" dirty="0"/>
              <a:t>shock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29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9515475" cy="838200"/>
          </a:xfrm>
          <a:noFill/>
          <a:ln/>
        </p:spPr>
        <p:txBody>
          <a:bodyPr/>
          <a:lstStyle/>
          <a:p>
            <a:pPr algn="l"/>
            <a:r>
              <a:rPr lang="el-GR" sz="3600" b="1" dirty="0"/>
              <a:t>ΣΗΠΤΙΚΟ </a:t>
            </a:r>
            <a:r>
              <a:rPr lang="en-GB" sz="3600" b="1" dirty="0"/>
              <a:t>SHOCK: </a:t>
            </a:r>
            <a:r>
              <a:rPr lang="el-GR" sz="3600" b="1" dirty="0"/>
              <a:t>ΑΙΤΙΑ</a:t>
            </a:r>
            <a:endParaRPr lang="en-GB" sz="36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512C-6EB1-4D75-B874-1E1AB5799BFD}" type="slidenum">
              <a:rPr lang="en-GB"/>
              <a:pPr/>
              <a:t>29</a:t>
            </a:fld>
            <a:endParaRPr lang="en-GB"/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228600" y="1676400"/>
            <a:ext cx="5638800" cy="46166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>
                <a:latin typeface="Arial" charset="0"/>
              </a:rPr>
              <a:t>Το σηπτικό </a:t>
            </a:r>
            <a:r>
              <a:rPr lang="en-GB" sz="2800" dirty="0">
                <a:latin typeface="Arial" charset="0"/>
              </a:rPr>
              <a:t>shock </a:t>
            </a:r>
            <a:r>
              <a:rPr lang="el-GR" sz="2800" dirty="0">
                <a:latin typeface="Arial" charset="0"/>
              </a:rPr>
              <a:t>προκαλείται από βακτηριακές ενδοτοξίνες ή εξωτοξόνες που απελευθερώνονται στην κυκλοφορία</a:t>
            </a:r>
            <a:r>
              <a:rPr lang="en-GB" sz="2800" dirty="0">
                <a:latin typeface="Arial" charset="0"/>
              </a:rPr>
              <a:t> . </a:t>
            </a:r>
          </a:p>
          <a:p>
            <a:pPr>
              <a:spcBef>
                <a:spcPct val="50000"/>
              </a:spcBef>
            </a:pPr>
            <a:r>
              <a:rPr lang="el-GR" sz="2800" dirty="0">
                <a:latin typeface="Arial" charset="0"/>
              </a:rPr>
              <a:t>Οι τοξίνες μπορεί να απελευθερώνονται από βακτήρια που αναπτύσσονται σε σηπτική εστία (πχ απόστημα) ή που ήδη κυκλοφορούν στο αίμα (σηψαιμία)</a:t>
            </a:r>
            <a:r>
              <a:rPr lang="en-GB" sz="2800" dirty="0">
                <a:latin typeface="Arial" charset="0"/>
              </a:rPr>
              <a:t> </a:t>
            </a:r>
            <a:endParaRPr lang="en-GB" sz="2800" b="1" dirty="0">
              <a:latin typeface="Arial" charset="0"/>
            </a:endParaRPr>
          </a:p>
        </p:txBody>
      </p:sp>
      <p:pic>
        <p:nvPicPr>
          <p:cNvPr id="144390" name="Picture 6" descr="endo exo toxic shock"/>
          <p:cNvPicPr>
            <a:picLocks noChangeAspect="1" noChangeArrowheads="1"/>
          </p:cNvPicPr>
          <p:nvPr/>
        </p:nvPicPr>
        <p:blipFill>
          <a:blip r:embed="rId4" cstate="print"/>
          <a:srcRect b="54390"/>
          <a:stretch>
            <a:fillRect/>
          </a:stretch>
        </p:blipFill>
        <p:spPr bwMode="auto">
          <a:xfrm>
            <a:off x="5943600" y="2133600"/>
            <a:ext cx="4343400" cy="2533650"/>
          </a:xfrm>
          <a:prstGeom prst="rect">
            <a:avLst/>
          </a:prstGeom>
          <a:noFill/>
        </p:spPr>
      </p:pic>
      <p:pic>
        <p:nvPicPr>
          <p:cNvPr id="144392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4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3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1CB72B-27B0-47DC-B567-057E6AC87699}" type="slidenum">
              <a:rPr lang="en-GB" smtClean="0"/>
              <a:pPr/>
              <a:t>3</a:t>
            </a:fld>
            <a:endParaRPr lang="en-GB"/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935439"/>
              </p:ext>
            </p:extLst>
          </p:nvPr>
        </p:nvGraphicFramePr>
        <p:xfrm>
          <a:off x="209314" y="322044"/>
          <a:ext cx="9868372" cy="618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9717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0A3E-3C54-478D-BD3C-4C8AD58EDD0C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06996" y="1772816"/>
            <a:ext cx="51435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latin typeface="Arial" charset="0"/>
              </a:rPr>
              <a:t>Εγκαύματα</a:t>
            </a:r>
          </a:p>
          <a:p>
            <a:pPr>
              <a:buFont typeface="Arial" pitchFamily="34" charset="0"/>
              <a:buChar char="•"/>
            </a:pPr>
            <a:endParaRPr lang="el-GR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Arial" charset="0"/>
              </a:rPr>
              <a:t>Σηψαιμία από οποιοδήποτε λόγο</a:t>
            </a:r>
          </a:p>
          <a:p>
            <a:pPr>
              <a:buFont typeface="Arial" pitchFamily="34" charset="0"/>
              <a:buChar char="•"/>
            </a:pPr>
            <a:endParaRPr lang="en-GB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Arial" charset="0"/>
              </a:rPr>
              <a:t>Εντοπισμένες λοιμώξεις (πχ αποστήματα)</a:t>
            </a:r>
          </a:p>
          <a:p>
            <a:pPr>
              <a:buFont typeface="Arial" pitchFamily="34" charset="0"/>
              <a:buChar char="•"/>
            </a:pPr>
            <a:endParaRPr lang="en-GB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Arial" charset="0"/>
              </a:rPr>
              <a:t>Ιατρικές παρεμβάσεις (πχ καθετηριασμοί)</a:t>
            </a:r>
          </a:p>
          <a:p>
            <a:pPr>
              <a:buFont typeface="Arial" pitchFamily="34" charset="0"/>
              <a:buChar char="•"/>
            </a:pPr>
            <a:endParaRPr lang="el-GR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l-GR" dirty="0">
                <a:latin typeface="Arial" charset="0"/>
              </a:rPr>
              <a:t>Ανοσοκαταστολή</a:t>
            </a:r>
            <a:endParaRPr lang="en-GB" dirty="0">
              <a:latin typeface="Arial" charset="0"/>
            </a:endParaRPr>
          </a:p>
        </p:txBody>
      </p:sp>
      <p:pic>
        <p:nvPicPr>
          <p:cNvPr id="4" name="Picture 6" descr="endo exo toxic shock"/>
          <p:cNvPicPr>
            <a:picLocks noChangeAspect="1" noChangeArrowheads="1"/>
          </p:cNvPicPr>
          <p:nvPr/>
        </p:nvPicPr>
        <p:blipFill>
          <a:blip r:embed="rId2" cstate="print"/>
          <a:srcRect b="54390"/>
          <a:stretch>
            <a:fillRect/>
          </a:stretch>
        </p:blipFill>
        <p:spPr bwMode="auto">
          <a:xfrm>
            <a:off x="5943600" y="2133600"/>
            <a:ext cx="4343400" cy="253365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457200"/>
            <a:ext cx="9515475" cy="838200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ΣΗΠΤΙΚΟ </a:t>
            </a: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SHOCK: </a:t>
            </a:r>
            <a:r>
              <a:rPr kumimoji="0" lang="el-GR" sz="3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ΑΙΤΙΑ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515475" cy="838200"/>
          </a:xfrm>
          <a:noFill/>
          <a:ln/>
        </p:spPr>
        <p:txBody>
          <a:bodyPr/>
          <a:lstStyle/>
          <a:p>
            <a:r>
              <a:rPr lang="en-GB" b="1"/>
              <a:t> </a:t>
            </a:r>
            <a:endParaRPr lang="en-GB" b="1">
              <a:solidFill>
                <a:srgbClr val="FF99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7D6E-CD90-49CD-AD71-C029325EEF7F}" type="slidenum">
              <a:rPr lang="en-GB"/>
              <a:pPr/>
              <a:t>31</a:t>
            </a:fld>
            <a:endParaRPr lang="en-GB"/>
          </a:p>
        </p:txBody>
      </p:sp>
      <p:pic>
        <p:nvPicPr>
          <p:cNvPr id="158725" name="Picture 5" descr="endo exo toxic shock"/>
          <p:cNvPicPr>
            <a:picLocks noChangeAspect="1" noChangeArrowheads="1"/>
          </p:cNvPicPr>
          <p:nvPr/>
        </p:nvPicPr>
        <p:blipFill>
          <a:blip r:embed="rId4" cstate="print"/>
          <a:srcRect b="54390"/>
          <a:stretch>
            <a:fillRect/>
          </a:stretch>
        </p:blipFill>
        <p:spPr bwMode="auto">
          <a:xfrm>
            <a:off x="228600" y="533400"/>
            <a:ext cx="9753600" cy="5689600"/>
          </a:xfrm>
          <a:prstGeom prst="rect">
            <a:avLst/>
          </a:prstGeom>
          <a:noFill/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81000" y="6248400"/>
            <a:ext cx="8610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>
                <a:latin typeface="Arial" charset="0"/>
              </a:rPr>
              <a:t>ΣΗΠΤΙΚΟ</a:t>
            </a:r>
            <a:r>
              <a:rPr lang="en-GB" b="1" dirty="0">
                <a:latin typeface="Arial" charset="0"/>
              </a:rPr>
              <a:t> SHOCK</a:t>
            </a:r>
            <a:r>
              <a:rPr lang="el-GR" b="1" dirty="0">
                <a:latin typeface="Arial" charset="0"/>
              </a:rPr>
              <a:t>: ΕΝΔΟΤΟΞΙΝΕΣ ΚΑΙ ΕΞΩΤΟΞΙΝΕΣ</a:t>
            </a:r>
            <a:endParaRPr lang="en-GB" b="1" dirty="0">
              <a:latin typeface="Arial" charset="0"/>
            </a:endParaRPr>
          </a:p>
        </p:txBody>
      </p:sp>
      <p:pic>
        <p:nvPicPr>
          <p:cNvPr id="158730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8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515475" cy="838200"/>
          </a:xfrm>
          <a:noFill/>
          <a:ln/>
        </p:spPr>
        <p:txBody>
          <a:bodyPr/>
          <a:lstStyle/>
          <a:p>
            <a:r>
              <a:rPr lang="el-GR" sz="3600" b="1" dirty="0"/>
              <a:t>ΣΗΠΤΙΚΟ </a:t>
            </a:r>
            <a:r>
              <a:rPr lang="en-GB" sz="3600" b="1" dirty="0"/>
              <a:t>SHOCK:</a:t>
            </a:r>
            <a:br>
              <a:rPr lang="en-GB" sz="3600" b="1" dirty="0"/>
            </a:br>
            <a:r>
              <a:rPr lang="el-GR" sz="3600" b="1" dirty="0"/>
              <a:t>ΕΝΔΟΤΟΞΙΝΕΣ ΚΑΙ ΕΞΩΤΟΞΙΝΕΣ</a:t>
            </a:r>
            <a:r>
              <a:rPr lang="en-GB" sz="3200" b="1" dirty="0">
                <a:solidFill>
                  <a:srgbClr val="FF99FF"/>
                </a:solidFill>
              </a:rPr>
              <a:t>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B8D-DE7D-4E45-9FB2-8F7FEB1BCC6A}" type="slidenum">
              <a:rPr lang="en-GB"/>
              <a:pPr/>
              <a:t>32</a:t>
            </a:fld>
            <a:endParaRPr lang="en-GB"/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152400" y="2263512"/>
            <a:ext cx="5486400" cy="26776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>
                <a:latin typeface="Arial" charset="0"/>
              </a:rPr>
              <a:t>Στο </a:t>
            </a:r>
            <a:r>
              <a:rPr lang="en-GB" sz="2800" dirty="0">
                <a:latin typeface="Arial" charset="0"/>
              </a:rPr>
              <a:t>shock </a:t>
            </a:r>
            <a:r>
              <a:rPr lang="el-GR" sz="2800" dirty="0">
                <a:latin typeface="Arial" charset="0"/>
              </a:rPr>
              <a:t>από ενδοτοξίνες, οι λιποπολυσακχαρίτες του κυτταρικού τοιχώματος είναι αυτοί που ενεργοποιούν το συμπλήρωμα και τον καταρράκτη της πήξης</a:t>
            </a:r>
            <a:endParaRPr lang="en-GB" sz="2800" dirty="0">
              <a:latin typeface="Arial" charset="0"/>
            </a:endParaRPr>
          </a:p>
        </p:txBody>
      </p:sp>
      <p:pic>
        <p:nvPicPr>
          <p:cNvPr id="145413" name="Picture 5" descr="endo exo toxic shock"/>
          <p:cNvPicPr>
            <a:picLocks noChangeAspect="1" noChangeArrowheads="1"/>
          </p:cNvPicPr>
          <p:nvPr/>
        </p:nvPicPr>
        <p:blipFill>
          <a:blip r:embed="rId4" cstate="print"/>
          <a:srcRect b="54390"/>
          <a:stretch>
            <a:fillRect/>
          </a:stretch>
        </p:blipFill>
        <p:spPr bwMode="auto">
          <a:xfrm>
            <a:off x="5791200" y="2057400"/>
            <a:ext cx="4343400" cy="2533650"/>
          </a:xfrm>
          <a:prstGeom prst="rect">
            <a:avLst/>
          </a:prstGeom>
          <a:noFill/>
        </p:spPr>
      </p:pic>
      <p:pic>
        <p:nvPicPr>
          <p:cNvPr id="145417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5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54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457200"/>
            <a:ext cx="4914900" cy="1891680"/>
          </a:xfrm>
          <a:noFill/>
          <a:ln/>
        </p:spPr>
        <p:txBody>
          <a:bodyPr/>
          <a:lstStyle/>
          <a:p>
            <a:pPr algn="l"/>
            <a:r>
              <a:rPr lang="el-GR" sz="3600" b="1" dirty="0"/>
              <a:t>ΣΗΠΤΙΚΟ </a:t>
            </a:r>
            <a:r>
              <a:rPr lang="en-GB" sz="3600" b="1" dirty="0"/>
              <a:t>SHOCK</a:t>
            </a:r>
            <a:r>
              <a:rPr lang="el-GR" sz="3600" b="1" dirty="0"/>
              <a:t> ΑΠΟ ΕΝΔΟΤΟΞΙΝΕΣ</a:t>
            </a:r>
            <a:r>
              <a:rPr lang="en-GB" sz="3600" b="1" dirty="0"/>
              <a:t>: </a:t>
            </a:r>
            <a:r>
              <a:rPr lang="el-GR" sz="3600" b="1" dirty="0"/>
              <a:t>ΑΙΤΙΑ</a:t>
            </a:r>
            <a:endParaRPr lang="en-GB" sz="36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20-7828-4FFE-B018-23B57C64BFE2}" type="slidenum">
              <a:rPr lang="en-GB"/>
              <a:pPr/>
              <a:t>33</a:t>
            </a:fld>
            <a:endParaRPr lang="en-GB"/>
          </a:p>
        </p:txBody>
      </p:sp>
      <p:pic>
        <p:nvPicPr>
          <p:cNvPr id="146439" name="Picture 7" descr="endo exo toxic shock"/>
          <p:cNvPicPr>
            <a:picLocks noChangeAspect="1" noChangeArrowheads="1"/>
          </p:cNvPicPr>
          <p:nvPr/>
        </p:nvPicPr>
        <p:blipFill>
          <a:blip r:embed="rId4" cstate="print"/>
          <a:srcRect l="49123" b="54390"/>
          <a:stretch>
            <a:fillRect/>
          </a:stretch>
        </p:blipFill>
        <p:spPr bwMode="auto">
          <a:xfrm>
            <a:off x="5254625" y="762000"/>
            <a:ext cx="4786313" cy="5486400"/>
          </a:xfrm>
          <a:prstGeom prst="rect">
            <a:avLst/>
          </a:prstGeom>
          <a:noFill/>
        </p:spPr>
      </p:pic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176907" y="2571750"/>
            <a:ext cx="5254625" cy="26161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l-GR" dirty="0">
                <a:latin typeface="Arial" charset="0"/>
              </a:rPr>
              <a:t>Συνήθως λιποπολυσακχαρίδια του κυτταρικού τοιχώματος από </a:t>
            </a:r>
            <a:r>
              <a:rPr lang="en-GB" dirty="0">
                <a:latin typeface="Arial" charset="0"/>
              </a:rPr>
              <a:t>Gram </a:t>
            </a:r>
            <a:r>
              <a:rPr lang="el-GR" dirty="0">
                <a:latin typeface="Arial" charset="0"/>
              </a:rPr>
              <a:t>αρνητικά βακτήρια</a:t>
            </a:r>
          </a:p>
          <a:p>
            <a:endParaRPr lang="en-GB" sz="2000" dirty="0">
              <a:latin typeface="Arial" charset="0"/>
            </a:endParaRPr>
          </a:p>
          <a:p>
            <a:pPr lvl="1"/>
            <a:r>
              <a:rPr lang="en-GB" dirty="0">
                <a:latin typeface="Arial" charset="0"/>
              </a:rPr>
              <a:t>E coli</a:t>
            </a:r>
          </a:p>
          <a:p>
            <a:pPr lvl="1"/>
            <a:r>
              <a:rPr lang="en-GB" dirty="0">
                <a:latin typeface="Arial" charset="0"/>
              </a:rPr>
              <a:t>Proteus</a:t>
            </a:r>
          </a:p>
          <a:p>
            <a:pPr lvl="1"/>
            <a:r>
              <a:rPr lang="en-GB" dirty="0" err="1">
                <a:latin typeface="Arial" charset="0"/>
              </a:rPr>
              <a:t>Klebsiella</a:t>
            </a:r>
            <a:endParaRPr lang="en-GB" dirty="0">
              <a:latin typeface="Arial" charset="0"/>
            </a:endParaRPr>
          </a:p>
          <a:p>
            <a:pPr lvl="1"/>
            <a:r>
              <a:rPr lang="en-GB" dirty="0" err="1">
                <a:latin typeface="Arial" charset="0"/>
              </a:rPr>
              <a:t>Bacteroides</a:t>
            </a:r>
            <a:endParaRPr lang="en-GB" dirty="0">
              <a:latin typeface="Arial" charset="0"/>
            </a:endParaRPr>
          </a:p>
          <a:p>
            <a:pPr lvl="1"/>
            <a:r>
              <a:rPr lang="en-GB" dirty="0">
                <a:latin typeface="Arial" charset="0"/>
              </a:rPr>
              <a:t>Pseudomonas (</a:t>
            </a:r>
            <a:r>
              <a:rPr lang="el-GR" dirty="0">
                <a:latin typeface="Arial" charset="0"/>
              </a:rPr>
              <a:t>εγκαύματα</a:t>
            </a:r>
            <a:r>
              <a:rPr lang="en-GB" dirty="0">
                <a:latin typeface="Arial" charset="0"/>
              </a:rPr>
              <a:t>)</a:t>
            </a:r>
          </a:p>
          <a:p>
            <a:pPr lvl="1"/>
            <a:r>
              <a:rPr lang="en-GB" dirty="0" err="1">
                <a:latin typeface="Arial" charset="0"/>
              </a:rPr>
              <a:t>Meningococci</a:t>
            </a:r>
            <a:endParaRPr lang="en-GB" dirty="0">
              <a:latin typeface="Arial" charset="0"/>
            </a:endParaRPr>
          </a:p>
        </p:txBody>
      </p:sp>
      <p:pic>
        <p:nvPicPr>
          <p:cNvPr id="146442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6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44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640244"/>
            <a:ext cx="4914900" cy="1891680"/>
          </a:xfrm>
          <a:noFill/>
          <a:ln/>
        </p:spPr>
        <p:txBody>
          <a:bodyPr/>
          <a:lstStyle/>
          <a:p>
            <a:pPr algn="l"/>
            <a:r>
              <a:rPr lang="el-GR" sz="3600" b="1" dirty="0"/>
              <a:t>ΣΗΠΤΙΚΟ </a:t>
            </a:r>
            <a:r>
              <a:rPr lang="en-GB" sz="3600" b="1" dirty="0"/>
              <a:t>SHOCK</a:t>
            </a:r>
            <a:r>
              <a:rPr lang="el-GR" sz="3600" b="1" dirty="0"/>
              <a:t> ΑΠΟ ΕΞΩΤΟΞΙΝΕΣ</a:t>
            </a:r>
            <a:r>
              <a:rPr lang="en-GB" sz="3600" b="1" dirty="0"/>
              <a:t>: </a:t>
            </a:r>
            <a:r>
              <a:rPr lang="el-GR" sz="3600" b="1" dirty="0"/>
              <a:t>ΑΙΤΙΑ</a:t>
            </a:r>
            <a:endParaRPr lang="en-GB" sz="36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4F83-10C3-49CD-B508-BB7BFE9A3196}" type="slidenum">
              <a:rPr lang="en-GB"/>
              <a:pPr/>
              <a:t>34</a:t>
            </a:fld>
            <a:endParaRPr lang="en-GB"/>
          </a:p>
        </p:txBody>
      </p:sp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516632" y="2898810"/>
            <a:ext cx="4914900" cy="17543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l-GR" dirty="0">
                <a:latin typeface="Arial" charset="0"/>
              </a:rPr>
              <a:t>Σπανιότερο από το ενδοτοξικό </a:t>
            </a:r>
            <a:r>
              <a:rPr lang="en-GB" dirty="0">
                <a:latin typeface="Arial" charset="0"/>
              </a:rPr>
              <a:t>shock </a:t>
            </a:r>
            <a:r>
              <a:rPr lang="el-GR" dirty="0">
                <a:latin typeface="Arial" charset="0"/>
              </a:rPr>
              <a:t> και προκαλείται από </a:t>
            </a:r>
            <a:r>
              <a:rPr lang="en-GB" dirty="0">
                <a:latin typeface="Arial" charset="0"/>
              </a:rPr>
              <a:t>Gram </a:t>
            </a:r>
            <a:r>
              <a:rPr lang="el-GR" dirty="0">
                <a:latin typeface="Arial" charset="0"/>
              </a:rPr>
              <a:t>θετικά μικρόβια</a:t>
            </a:r>
          </a:p>
          <a:p>
            <a:endParaRPr lang="el-GR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Παράδειγμα: δερματική λοίμωξη από</a:t>
            </a:r>
            <a:r>
              <a:rPr lang="en-GB" dirty="0">
                <a:latin typeface="Arial" charset="0"/>
              </a:rPr>
              <a:t> Staph </a:t>
            </a:r>
            <a:r>
              <a:rPr lang="en-GB" dirty="0" err="1">
                <a:latin typeface="Arial" charset="0"/>
              </a:rPr>
              <a:t>aureus</a:t>
            </a:r>
            <a:r>
              <a:rPr lang="el-GR" dirty="0">
                <a:latin typeface="Arial" charset="0"/>
              </a:rPr>
              <a:t> ή Σύνδρομο τοξικού </a:t>
            </a:r>
            <a:r>
              <a:rPr lang="en-GB" dirty="0">
                <a:latin typeface="Arial" charset="0"/>
              </a:rPr>
              <a:t>shock </a:t>
            </a:r>
            <a:r>
              <a:rPr lang="el-GR" dirty="0">
                <a:latin typeface="Arial" charset="0"/>
              </a:rPr>
              <a:t>από </a:t>
            </a:r>
            <a:r>
              <a:rPr lang="en-GB" dirty="0">
                <a:latin typeface="Arial" charset="0"/>
              </a:rPr>
              <a:t>Straph </a:t>
            </a:r>
            <a:r>
              <a:rPr lang="en-GB" dirty="0" err="1">
                <a:latin typeface="Arial" charset="0"/>
              </a:rPr>
              <a:t>aureus</a:t>
            </a:r>
            <a:r>
              <a:rPr lang="en-GB" dirty="0">
                <a:latin typeface="Arial" charset="0"/>
              </a:rPr>
              <a:t> </a:t>
            </a:r>
            <a:r>
              <a:rPr lang="el-GR" dirty="0">
                <a:latin typeface="Arial" charset="0"/>
              </a:rPr>
              <a:t>σε γυναικολογικά ταμπόν</a:t>
            </a:r>
            <a:endParaRPr lang="en-GB" dirty="0">
              <a:latin typeface="Arial" charset="0"/>
            </a:endParaRPr>
          </a:p>
        </p:txBody>
      </p:sp>
      <p:pic>
        <p:nvPicPr>
          <p:cNvPr id="163847" name="Picture 7" descr="endo exo toxic shock"/>
          <p:cNvPicPr>
            <a:picLocks noChangeAspect="1" noChangeArrowheads="1"/>
          </p:cNvPicPr>
          <p:nvPr/>
        </p:nvPicPr>
        <p:blipFill>
          <a:blip r:embed="rId4" cstate="print"/>
          <a:srcRect r="49123" b="54390"/>
          <a:stretch>
            <a:fillRect/>
          </a:stretch>
        </p:blipFill>
        <p:spPr bwMode="auto">
          <a:xfrm>
            <a:off x="5462588" y="762000"/>
            <a:ext cx="4519612" cy="5181600"/>
          </a:xfrm>
          <a:prstGeom prst="rect">
            <a:avLst/>
          </a:prstGeom>
          <a:noFill/>
        </p:spPr>
      </p:pic>
      <p:pic>
        <p:nvPicPr>
          <p:cNvPr id="163850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90113" y="636111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5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9523412" cy="838200"/>
          </a:xfrm>
          <a:noFill/>
          <a:ln/>
        </p:spPr>
        <p:txBody>
          <a:bodyPr/>
          <a:lstStyle/>
          <a:p>
            <a:pPr algn="l"/>
            <a:r>
              <a:rPr lang="el-GR" sz="3600" b="1" dirty="0"/>
              <a:t>ΣΗΠΤΙΚΟ </a:t>
            </a:r>
            <a:r>
              <a:rPr lang="en-GB" sz="3600" b="1" dirty="0"/>
              <a:t>SHOCK</a:t>
            </a:r>
            <a:r>
              <a:rPr lang="el-GR" sz="3600" b="1" dirty="0"/>
              <a:t>: ΜΗΧΑΝΙΣΜΟΣ</a:t>
            </a:r>
            <a:r>
              <a:rPr lang="en-GB" sz="3200" b="1" dirty="0">
                <a:solidFill>
                  <a:srgbClr val="FF99FF"/>
                </a:solidFill>
              </a:rPr>
              <a:t>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AB76-87C9-421C-A9E1-290EB382A309}" type="slidenum">
              <a:rPr lang="en-GB"/>
              <a:pPr/>
              <a:t>35</a:t>
            </a:fld>
            <a:endParaRPr lang="en-GB"/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457200" y="2571750"/>
            <a:ext cx="579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b="1">
              <a:latin typeface="Arial" charset="0"/>
            </a:endParaRPr>
          </a:p>
        </p:txBody>
      </p:sp>
      <p:pic>
        <p:nvPicPr>
          <p:cNvPr id="149511" name="Picture 7" descr="endo exo toxic shock"/>
          <p:cNvPicPr>
            <a:picLocks noChangeAspect="1" noChangeArrowheads="1"/>
          </p:cNvPicPr>
          <p:nvPr/>
        </p:nvPicPr>
        <p:blipFill>
          <a:blip r:embed="rId4" cstate="print"/>
          <a:srcRect b="54390"/>
          <a:stretch>
            <a:fillRect/>
          </a:stretch>
        </p:blipFill>
        <p:spPr bwMode="auto">
          <a:xfrm>
            <a:off x="5638800" y="2133600"/>
            <a:ext cx="4648200" cy="2711450"/>
          </a:xfrm>
          <a:prstGeom prst="rect">
            <a:avLst/>
          </a:prstGeom>
          <a:noFill/>
        </p:spPr>
      </p:pic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228600" y="2133600"/>
            <a:ext cx="5334000" cy="3785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Οι τοξίνες καταστέφουν το ενδοθήλιο. Απελευθέρωση  μονοξειδίου του αζώτου που προκαλεί αγγειοδιαστολή</a:t>
            </a:r>
            <a:r>
              <a:rPr lang="en-GB" dirty="0">
                <a:latin typeface="Arial" charset="0"/>
              </a:rPr>
              <a:t>.</a:t>
            </a:r>
            <a:endParaRPr lang="el-GR" dirty="0">
              <a:latin typeface="Arial" charset="0"/>
            </a:endParaRPr>
          </a:p>
          <a:p>
            <a:endParaRPr lang="el-GR" dirty="0">
              <a:latin typeface="Arial" charset="0"/>
            </a:endParaRPr>
          </a:p>
          <a:p>
            <a:r>
              <a:rPr lang="el-GR" u="sng" dirty="0">
                <a:latin typeface="Arial" charset="0"/>
              </a:rPr>
              <a:t>Σε αντίθεση με το υποογκαιμικό </a:t>
            </a:r>
            <a:r>
              <a:rPr lang="en-GB" u="sng" dirty="0">
                <a:latin typeface="Arial" charset="0"/>
              </a:rPr>
              <a:t>shock </a:t>
            </a:r>
            <a:r>
              <a:rPr lang="el-GR" u="sng" dirty="0">
                <a:latin typeface="Arial" charset="0"/>
              </a:rPr>
              <a:t> δεν υπάρχει φάση αγγειοσύσπασης</a:t>
            </a:r>
            <a:r>
              <a:rPr lang="en-GB" dirty="0">
                <a:latin typeface="Arial" charset="0"/>
              </a:rPr>
              <a:t>.</a:t>
            </a:r>
          </a:p>
          <a:p>
            <a:endParaRPr lang="en-GB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Τελικώς και εδώ η ενδοθηλιακή βλάβη οδηγεί σε Διάχυτη Ενδαγγειακή Πήξη</a:t>
            </a:r>
            <a:endParaRPr lang="en-GB" dirty="0">
              <a:latin typeface="Arial" charset="0"/>
            </a:endParaRPr>
          </a:p>
        </p:txBody>
      </p:sp>
      <p:pic>
        <p:nvPicPr>
          <p:cNvPr id="149513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95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5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609600"/>
            <a:ext cx="9001000" cy="838200"/>
          </a:xfrm>
          <a:noFill/>
          <a:ln/>
        </p:spPr>
        <p:txBody>
          <a:bodyPr/>
          <a:lstStyle/>
          <a:p>
            <a:r>
              <a:rPr lang="el-GR" sz="3600" b="1" dirty="0"/>
              <a:t>ΜΗΝΙΓΓΗΤΙΔΟΚΟΚΚΙΚΗ ΣΗΨΑΙΜΙΑ</a:t>
            </a:r>
            <a:endParaRPr lang="en-GB" sz="3200" b="1" dirty="0">
              <a:solidFill>
                <a:srgbClr val="FF99FF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9088F-7876-42E5-915D-5ED73A959BA6}" type="slidenum">
              <a:rPr lang="en-GB"/>
              <a:pPr/>
              <a:t>36</a:t>
            </a:fld>
            <a:endParaRPr lang="en-GB"/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0" y="609600"/>
            <a:ext cx="58674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solidFill>
                <a:srgbClr val="FF99FF"/>
              </a:solidFill>
              <a:latin typeface="Arial" charset="0"/>
            </a:endParaRP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457200" y="2571750"/>
            <a:ext cx="579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b="1">
              <a:latin typeface="Arial" charset="0"/>
            </a:endParaRP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228600" y="2492375"/>
            <a:ext cx="3657600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Χαρακτηριστικό αιμορραγικό εξάνθημα της μηνιγγιτιδοκοκκικής σηψαιμίας</a:t>
            </a:r>
            <a:endParaRPr lang="en-GB" dirty="0">
              <a:latin typeface="Arial" charset="0"/>
            </a:endParaRPr>
          </a:p>
        </p:txBody>
      </p:sp>
      <p:pic>
        <p:nvPicPr>
          <p:cNvPr id="150537" name="Picture 9" descr="meningococcal rash-leg"/>
          <p:cNvPicPr>
            <a:picLocks noChangeAspect="1" noChangeArrowheads="1"/>
          </p:cNvPicPr>
          <p:nvPr/>
        </p:nvPicPr>
        <p:blipFill>
          <a:blip r:embed="rId4" cstate="print"/>
          <a:srcRect l="2438" t="3252" r="3659" b="4065"/>
          <a:stretch>
            <a:fillRect/>
          </a:stretch>
        </p:blipFill>
        <p:spPr bwMode="auto">
          <a:xfrm>
            <a:off x="5072063" y="1989138"/>
            <a:ext cx="4560887" cy="3376612"/>
          </a:xfrm>
          <a:prstGeom prst="rect">
            <a:avLst/>
          </a:prstGeom>
          <a:noFill/>
        </p:spPr>
      </p:pic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4638675" y="6096000"/>
            <a:ext cx="5202238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sz="1200">
              <a:latin typeface="Arial" charset="0"/>
            </a:endParaRPr>
          </a:p>
        </p:txBody>
      </p:sp>
      <p:pic>
        <p:nvPicPr>
          <p:cNvPr id="15053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pic>
        <p:nvPicPr>
          <p:cNvPr id="150540" name="Picture 12" descr="glasst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4000" y="1916113"/>
            <a:ext cx="5715000" cy="3835400"/>
          </a:xfrm>
          <a:prstGeom prst="rect">
            <a:avLst/>
          </a:prstGeom>
          <a:noFill/>
        </p:spPr>
      </p:pic>
      <p:pic>
        <p:nvPicPr>
          <p:cNvPr id="150542" name="Picture 14" descr="IMGP0898"/>
          <p:cNvPicPr>
            <a:picLocks noChangeAspect="1" noChangeArrowheads="1"/>
          </p:cNvPicPr>
          <p:nvPr/>
        </p:nvPicPr>
        <p:blipFill>
          <a:blip r:embed="rId7" cstate="print"/>
          <a:srcRect l="46672" t="40649" r="14297" b="39053"/>
          <a:stretch>
            <a:fillRect/>
          </a:stretch>
        </p:blipFill>
        <p:spPr bwMode="auto">
          <a:xfrm>
            <a:off x="4064000" y="3933825"/>
            <a:ext cx="5903913" cy="2301875"/>
          </a:xfrm>
          <a:prstGeom prst="rect">
            <a:avLst/>
          </a:prstGeom>
          <a:noFill/>
        </p:spPr>
      </p:pic>
      <p:pic>
        <p:nvPicPr>
          <p:cNvPr id="150543" name="Picture 15" descr="IMGP0898"/>
          <p:cNvPicPr>
            <a:picLocks noChangeAspect="1" noChangeArrowheads="1"/>
          </p:cNvPicPr>
          <p:nvPr/>
        </p:nvPicPr>
        <p:blipFill>
          <a:blip r:embed="rId8" cstate="print"/>
          <a:srcRect l="14297" t="39053" r="46672" b="40649"/>
          <a:stretch>
            <a:fillRect/>
          </a:stretch>
        </p:blipFill>
        <p:spPr bwMode="auto">
          <a:xfrm>
            <a:off x="4064000" y="1701800"/>
            <a:ext cx="5903913" cy="230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0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3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609600"/>
            <a:ext cx="9001000" cy="838200"/>
          </a:xfrm>
          <a:noFill/>
          <a:ln/>
        </p:spPr>
        <p:txBody>
          <a:bodyPr/>
          <a:lstStyle/>
          <a:p>
            <a:r>
              <a:rPr lang="el-GR" sz="3600" b="1" dirty="0"/>
              <a:t>ΜΗΝΙΓΓΗΤΙΔΟΚΟΚΚΙΚΗ ΣΗΨΑΙΜΙΑ</a:t>
            </a:r>
            <a:endParaRPr lang="en-GB" sz="3200" b="1" dirty="0">
              <a:solidFill>
                <a:srgbClr val="FF99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0823-45F9-42EC-AB6A-1B7111AE4DDF}" type="slidenum">
              <a:rPr lang="en-GB"/>
              <a:pPr/>
              <a:t>37</a:t>
            </a:fld>
            <a:endParaRPr lang="en-GB"/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174625" y="3276600"/>
            <a:ext cx="3816747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l-GR" b="1" dirty="0">
                <a:latin typeface="Arial" charset="0"/>
              </a:rPr>
              <a:t>Ο εγκέφαλος καλυμένος με πύον</a:t>
            </a:r>
            <a:endParaRPr lang="en-GB" b="1" dirty="0">
              <a:latin typeface="Arial" charset="0"/>
            </a:endParaRPr>
          </a:p>
        </p:txBody>
      </p:sp>
      <p:pic>
        <p:nvPicPr>
          <p:cNvPr id="152585" name="Picture 9" descr="meningi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7463" y="2349500"/>
            <a:ext cx="2039937" cy="2387600"/>
          </a:xfrm>
          <a:prstGeom prst="rect">
            <a:avLst/>
          </a:prstGeom>
          <a:noFill/>
        </p:spPr>
      </p:pic>
      <p:pic>
        <p:nvPicPr>
          <p:cNvPr id="152587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pic>
        <p:nvPicPr>
          <p:cNvPr id="152589" name="Picture 13" descr="2003-DR00648_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3420" y="1714699"/>
            <a:ext cx="5688955" cy="4551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2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58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9523412" cy="838200"/>
          </a:xfrm>
          <a:noFill/>
          <a:ln/>
        </p:spPr>
        <p:txBody>
          <a:bodyPr/>
          <a:lstStyle/>
          <a:p>
            <a:pPr algn="l"/>
            <a:r>
              <a:rPr lang="el-GR" sz="3600" b="1" dirty="0"/>
              <a:t>ΣΗΠΤΙΚΟ </a:t>
            </a:r>
            <a:r>
              <a:rPr lang="en-GB" sz="3600" b="1" dirty="0"/>
              <a:t>SHOCK</a:t>
            </a:r>
            <a:r>
              <a:rPr lang="el-GR" sz="3600" b="1" dirty="0"/>
              <a:t>: ΘΕΡΑΠΕΙΑ</a:t>
            </a:r>
            <a:endParaRPr lang="en-GB" sz="3200" b="1" dirty="0">
              <a:solidFill>
                <a:srgbClr val="FF99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AB76-87C9-421C-A9E1-290EB382A309}" type="slidenum">
              <a:rPr lang="en-GB"/>
              <a:pPr/>
              <a:t>38</a:t>
            </a:fld>
            <a:endParaRPr lang="en-GB"/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457200" y="2571750"/>
            <a:ext cx="579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b="1">
              <a:latin typeface="Arial" charset="0"/>
            </a:endParaRPr>
          </a:p>
        </p:txBody>
      </p:sp>
      <p:pic>
        <p:nvPicPr>
          <p:cNvPr id="149511" name="Picture 7" descr="endo exo toxic shock"/>
          <p:cNvPicPr>
            <a:picLocks noChangeAspect="1" noChangeArrowheads="1"/>
          </p:cNvPicPr>
          <p:nvPr/>
        </p:nvPicPr>
        <p:blipFill>
          <a:blip r:embed="rId4" cstate="print"/>
          <a:srcRect b="54390"/>
          <a:stretch>
            <a:fillRect/>
          </a:stretch>
        </p:blipFill>
        <p:spPr bwMode="auto">
          <a:xfrm>
            <a:off x="5638800" y="2133600"/>
            <a:ext cx="4648200" cy="2711450"/>
          </a:xfrm>
          <a:prstGeom prst="rect">
            <a:avLst/>
          </a:prstGeom>
          <a:noFill/>
        </p:spPr>
      </p:pic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529580" y="2498120"/>
            <a:ext cx="5334000" cy="19389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Ενδοφλέβια υγρά</a:t>
            </a:r>
          </a:p>
          <a:p>
            <a:endParaRPr lang="el-GR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Αντιβιοτικά</a:t>
            </a:r>
          </a:p>
          <a:p>
            <a:endParaRPr lang="el-GR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Ενδεχομένως αγγειοσυσπαστικά</a:t>
            </a:r>
            <a:endParaRPr lang="en-GB" dirty="0">
              <a:latin typeface="Arial" charset="0"/>
            </a:endParaRPr>
          </a:p>
        </p:txBody>
      </p:sp>
      <p:pic>
        <p:nvPicPr>
          <p:cNvPr id="149513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95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51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9311580" cy="838200"/>
          </a:xfrm>
          <a:noFill/>
          <a:ln/>
        </p:spPr>
        <p:txBody>
          <a:bodyPr/>
          <a:lstStyle/>
          <a:p>
            <a:r>
              <a:rPr lang="el-GR" sz="3600" b="1" dirty="0"/>
              <a:t>ΑΝΑΦΥΛΑΚΤΙΚΟ </a:t>
            </a:r>
            <a:r>
              <a:rPr lang="en-GB" sz="3600" b="1" dirty="0"/>
              <a:t>SHOCK:</a:t>
            </a:r>
            <a:r>
              <a:rPr lang="el-GR" sz="3600" b="1" dirty="0"/>
              <a:t> ΑΙΤΙΑ</a:t>
            </a:r>
            <a:r>
              <a:rPr lang="en-GB" sz="3200" b="1" dirty="0">
                <a:solidFill>
                  <a:srgbClr val="FF99FF"/>
                </a:solidFill>
              </a:rPr>
              <a:t>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EE83-28AA-4D71-8346-15AE948EF5BE}" type="slidenum">
              <a:rPr lang="en-GB"/>
              <a:pPr/>
              <a:t>39</a:t>
            </a:fld>
            <a:endParaRPr lang="en-GB"/>
          </a:p>
        </p:txBody>
      </p:sp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457200" y="2571750"/>
            <a:ext cx="579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b="1">
              <a:latin typeface="Arial" charset="0"/>
            </a:endParaRPr>
          </a:p>
        </p:txBody>
      </p:sp>
      <p:sp>
        <p:nvSpPr>
          <p:cNvPr id="153607" name="Rectangle 7"/>
          <p:cNvSpPr>
            <a:spLocks noChangeArrowheads="1"/>
          </p:cNvSpPr>
          <p:nvPr/>
        </p:nvSpPr>
        <p:spPr bwMode="auto">
          <a:xfrm>
            <a:off x="457200" y="2571750"/>
            <a:ext cx="5105400" cy="26776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Απελευθέρωση ισταμίνης στην κυκλοφορία από τα βασεόφιλα</a:t>
            </a:r>
          </a:p>
          <a:p>
            <a:endParaRPr lang="en-GB" dirty="0">
              <a:latin typeface="Arial" charset="0"/>
            </a:endParaRPr>
          </a:p>
          <a:p>
            <a:pPr lvl="2"/>
            <a:r>
              <a:rPr lang="el-GR" dirty="0">
                <a:latin typeface="Arial" charset="0"/>
              </a:rPr>
              <a:t>Φάρμακα (πχ πενικιλλίνη)</a:t>
            </a:r>
            <a:endParaRPr lang="en-GB" dirty="0">
              <a:latin typeface="Arial" charset="0"/>
            </a:endParaRPr>
          </a:p>
          <a:p>
            <a:pPr lvl="2"/>
            <a:r>
              <a:rPr lang="el-GR" dirty="0">
                <a:latin typeface="Arial" charset="0"/>
              </a:rPr>
              <a:t>Τσιμπήματα εντόμων</a:t>
            </a:r>
            <a:endParaRPr lang="en-GB" dirty="0">
              <a:latin typeface="Arial" charset="0"/>
            </a:endParaRPr>
          </a:p>
          <a:p>
            <a:pPr lvl="2"/>
            <a:r>
              <a:rPr lang="el-GR" dirty="0">
                <a:latin typeface="Arial" charset="0"/>
              </a:rPr>
              <a:t>Τροφές</a:t>
            </a:r>
            <a:endParaRPr lang="en-GB" dirty="0"/>
          </a:p>
          <a:p>
            <a:pPr lvl="2"/>
            <a:endParaRPr lang="en-GB" b="1" dirty="0"/>
          </a:p>
        </p:txBody>
      </p:sp>
      <p:sp>
        <p:nvSpPr>
          <p:cNvPr id="153612" name="Text Box 12"/>
          <p:cNvSpPr txBox="1">
            <a:spLocks noChangeArrowheads="1"/>
          </p:cNvSpPr>
          <p:nvPr/>
        </p:nvSpPr>
        <p:spPr bwMode="auto">
          <a:xfrm>
            <a:off x="457200" y="5181600"/>
            <a:ext cx="41148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>
                <a:latin typeface="Arial" charset="0"/>
              </a:rPr>
              <a:t>Αγγειοδιαστολή και επακόλουθη πτώση της πίεσης</a:t>
            </a:r>
            <a:endParaRPr lang="en-GB" dirty="0">
              <a:latin typeface="Arial" charset="0"/>
            </a:endParaRPr>
          </a:p>
        </p:txBody>
      </p:sp>
      <p:pic>
        <p:nvPicPr>
          <p:cNvPr id="153614" name="Picture 1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pic>
        <p:nvPicPr>
          <p:cNvPr id="153615" name="Picture 15"/>
          <p:cNvPicPr>
            <a:picLocks noChangeAspect="1" noChangeArrowheads="1"/>
          </p:cNvPicPr>
          <p:nvPr/>
        </p:nvPicPr>
        <p:blipFill>
          <a:blip r:embed="rId5" cstate="print"/>
          <a:srcRect r="17218" b="55678"/>
          <a:stretch>
            <a:fillRect/>
          </a:stretch>
        </p:blipFill>
        <p:spPr bwMode="auto">
          <a:xfrm>
            <a:off x="6367463" y="2349500"/>
            <a:ext cx="3744912" cy="2233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F2D5C4-27AA-4EC7-910D-B4CD60DDFC83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889405"/>
              </p:ext>
            </p:extLst>
          </p:nvPr>
        </p:nvGraphicFramePr>
        <p:xfrm>
          <a:off x="850023" y="-387424"/>
          <a:ext cx="8829981" cy="6970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794993" y="2032972"/>
            <a:ext cx="4373731" cy="110799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Shock</a:t>
            </a:r>
          </a:p>
        </p:txBody>
      </p:sp>
    </p:spTree>
    <p:extLst>
      <p:ext uri="{BB962C8B-B14F-4D97-AF65-F5344CB8AC3E}">
        <p14:creationId xmlns:p14="http://schemas.microsoft.com/office/powerpoint/2010/main" val="340402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9680004" cy="838200"/>
          </a:xfrm>
          <a:noFill/>
          <a:ln/>
        </p:spPr>
        <p:txBody>
          <a:bodyPr/>
          <a:lstStyle/>
          <a:p>
            <a:pPr algn="l"/>
            <a:r>
              <a:rPr lang="el-GR" sz="3600" b="1" dirty="0"/>
              <a:t>ΑΝΑΦΥΛΑΚΤΙΚΟ </a:t>
            </a:r>
            <a:r>
              <a:rPr lang="en-GB" sz="3600" b="1" dirty="0"/>
              <a:t>SHOCK:</a:t>
            </a:r>
            <a:r>
              <a:rPr lang="el-GR" sz="3600" b="1" dirty="0"/>
              <a:t> ΜΗΧΑΝΙΣΜΟΣ</a:t>
            </a:r>
            <a:endParaRPr lang="en-GB" sz="3200" b="1" dirty="0">
              <a:solidFill>
                <a:srgbClr val="FF99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445D-09C4-4E35-B16C-4A7B36CF3D43}" type="slidenum">
              <a:rPr lang="en-GB"/>
              <a:pPr/>
              <a:t>40</a:t>
            </a:fld>
            <a:endParaRPr lang="en-GB"/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457200" y="2571750"/>
            <a:ext cx="579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b="1">
              <a:latin typeface="Arial" charset="0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228600" y="2571750"/>
            <a:ext cx="4648200" cy="3785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Το αντιγόνο συνδέεται με συγκεκριμένα </a:t>
            </a:r>
            <a:r>
              <a:rPr lang="en-GB" dirty="0" err="1">
                <a:latin typeface="Arial" charset="0"/>
              </a:rPr>
              <a:t>IgE</a:t>
            </a:r>
            <a:r>
              <a:rPr lang="en-GB" dirty="0">
                <a:latin typeface="Arial" charset="0"/>
              </a:rPr>
              <a:t> </a:t>
            </a:r>
            <a:r>
              <a:rPr lang="el-GR" dirty="0">
                <a:latin typeface="Arial" charset="0"/>
              </a:rPr>
              <a:t>των βασεόφιλων, ακολουθεί διμερισμός των </a:t>
            </a:r>
            <a:r>
              <a:rPr lang="en-GB" dirty="0" err="1">
                <a:latin typeface="Arial" charset="0"/>
              </a:rPr>
              <a:t>IgE</a:t>
            </a:r>
            <a:r>
              <a:rPr lang="en-GB" dirty="0">
                <a:latin typeface="Arial" charset="0"/>
              </a:rPr>
              <a:t> </a:t>
            </a:r>
            <a:r>
              <a:rPr lang="el-GR" dirty="0">
                <a:latin typeface="Arial" charset="0"/>
              </a:rPr>
              <a:t>και τελικά απελευθέρωση ισταμίνης στην κυκλοφορία.</a:t>
            </a:r>
          </a:p>
          <a:p>
            <a:endParaRPr lang="el-GR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Έτσι προκαλείται αγγειοδιαστολή και πτώση της αρτηριακής πίεσης.</a:t>
            </a:r>
            <a:endParaRPr lang="en-GB" dirty="0"/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457200" y="5181600"/>
            <a:ext cx="4114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latin typeface="Arial" charset="0"/>
            </a:endParaRPr>
          </a:p>
        </p:txBody>
      </p:sp>
      <p:pic>
        <p:nvPicPr>
          <p:cNvPr id="154634" name="Picture 10" descr="BASOPHIL DEGRANULATES"/>
          <p:cNvPicPr>
            <a:picLocks noChangeAspect="1" noChangeArrowheads="1"/>
          </p:cNvPicPr>
          <p:nvPr/>
        </p:nvPicPr>
        <p:blipFill>
          <a:blip r:embed="rId4" cstate="print"/>
          <a:srcRect t="13461"/>
          <a:stretch>
            <a:fillRect/>
          </a:stretch>
        </p:blipFill>
        <p:spPr bwMode="auto">
          <a:xfrm>
            <a:off x="5295900" y="1981200"/>
            <a:ext cx="4991100" cy="2246313"/>
          </a:xfrm>
          <a:prstGeom prst="rect">
            <a:avLst/>
          </a:prstGeom>
          <a:noFill/>
        </p:spPr>
      </p:pic>
      <p:pic>
        <p:nvPicPr>
          <p:cNvPr id="154635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6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63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515475" cy="838200"/>
          </a:xfrm>
          <a:noFill/>
          <a:ln/>
        </p:spPr>
        <p:txBody>
          <a:bodyPr/>
          <a:lstStyle/>
          <a:p>
            <a:r>
              <a:rPr lang="en-GB" b="1"/>
              <a:t> </a:t>
            </a:r>
            <a:endParaRPr lang="en-GB" b="1">
              <a:solidFill>
                <a:srgbClr val="FF99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DBAB-1987-477A-87F0-E99D3C240A82}" type="slidenum">
              <a:rPr lang="en-GB"/>
              <a:pPr/>
              <a:t>41</a:t>
            </a:fld>
            <a:endParaRPr lang="en-GB"/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0" y="5486400"/>
            <a:ext cx="102870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b="1" dirty="0"/>
              <a:t>ΑΝΑΦΥΛΑΚΤΙΚΟ </a:t>
            </a:r>
            <a:r>
              <a:rPr lang="en-GB" sz="3200" b="1" dirty="0"/>
              <a:t>SHOCK:</a:t>
            </a:r>
            <a:r>
              <a:rPr lang="el-GR" sz="3200" b="1" dirty="0"/>
              <a:t> ΜΗΧΑΝΙΣΜΟΣ</a:t>
            </a:r>
            <a:endParaRPr lang="en-GB" sz="3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457200" y="2571750"/>
            <a:ext cx="579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b="1">
              <a:latin typeface="Arial" charset="0"/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457200" y="5181600"/>
            <a:ext cx="4114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latin typeface="Arial" charset="0"/>
            </a:endParaRPr>
          </a:p>
        </p:txBody>
      </p:sp>
      <p:pic>
        <p:nvPicPr>
          <p:cNvPr id="159752" name="Picture 8" descr="BASOPHIL DEGRANULATES"/>
          <p:cNvPicPr>
            <a:picLocks noChangeAspect="1" noChangeArrowheads="1"/>
          </p:cNvPicPr>
          <p:nvPr/>
        </p:nvPicPr>
        <p:blipFill>
          <a:blip r:embed="rId4" cstate="print"/>
          <a:srcRect t="13461"/>
          <a:stretch>
            <a:fillRect/>
          </a:stretch>
        </p:blipFill>
        <p:spPr bwMode="auto">
          <a:xfrm>
            <a:off x="304800" y="609600"/>
            <a:ext cx="9753600" cy="4389438"/>
          </a:xfrm>
          <a:prstGeom prst="rect">
            <a:avLst/>
          </a:prstGeom>
          <a:noFill/>
        </p:spPr>
      </p:pic>
      <p:pic>
        <p:nvPicPr>
          <p:cNvPr id="159753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9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75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3020" y="838200"/>
            <a:ext cx="8784976" cy="838200"/>
          </a:xfrm>
          <a:noFill/>
          <a:ln/>
        </p:spPr>
        <p:txBody>
          <a:bodyPr/>
          <a:lstStyle/>
          <a:p>
            <a:pPr algn="l"/>
            <a:r>
              <a:rPr lang="el-GR" sz="3600" b="1" dirty="0"/>
              <a:t>ΑΝΑΦΥΛΑΚΤΙΚΟ </a:t>
            </a:r>
            <a:r>
              <a:rPr lang="en-GB" sz="3600" b="1" dirty="0"/>
              <a:t>SHOCK:</a:t>
            </a:r>
            <a:r>
              <a:rPr lang="el-GR" sz="3600" b="1" dirty="0"/>
              <a:t> ΘΕΡΑΠΕΙΑ</a:t>
            </a:r>
            <a:r>
              <a:rPr lang="en-GB" sz="3200" b="1" dirty="0">
                <a:solidFill>
                  <a:srgbClr val="FF99FF"/>
                </a:solidFill>
              </a:rPr>
              <a:t>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8CBCB-C8C5-4862-A33D-9B2A3DFE55B0}" type="slidenum">
              <a:rPr lang="en-GB"/>
              <a:pPr/>
              <a:t>42</a:t>
            </a:fld>
            <a:endParaRPr lang="en-GB"/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457200" y="2571750"/>
            <a:ext cx="579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b="1">
              <a:latin typeface="Arial" charset="0"/>
            </a:endParaRPr>
          </a:p>
        </p:txBody>
      </p:sp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228600" y="2571750"/>
            <a:ext cx="4648200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dirty="0">
                <a:latin typeface="Arial" charset="0"/>
              </a:rPr>
              <a:t>Αδρεναλίνη και κορτικοειδή δίνονται στην οξεία φάση.</a:t>
            </a:r>
            <a:endParaRPr lang="en-GB" dirty="0">
              <a:latin typeface="Arial" charset="0"/>
            </a:endParaRPr>
          </a:p>
          <a:p>
            <a:endParaRPr lang="en-GB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Αν δε σημειωθεί άμεση ανάνηψη χρειάζεται νοσηλεία σε μονάδα εντατικής θεραπείας</a:t>
            </a:r>
            <a:endParaRPr lang="en-GB" dirty="0"/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457200" y="5181600"/>
            <a:ext cx="4114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latin typeface="Arial" charset="0"/>
            </a:endParaRPr>
          </a:p>
        </p:txBody>
      </p:sp>
      <p:pic>
        <p:nvPicPr>
          <p:cNvPr id="164871" name="Picture 7" descr="BASOPHIL DEGRANULATES"/>
          <p:cNvPicPr>
            <a:picLocks noChangeAspect="1" noChangeArrowheads="1"/>
          </p:cNvPicPr>
          <p:nvPr/>
        </p:nvPicPr>
        <p:blipFill>
          <a:blip r:embed="rId4" cstate="print"/>
          <a:srcRect t="13461"/>
          <a:stretch>
            <a:fillRect/>
          </a:stretch>
        </p:blipFill>
        <p:spPr bwMode="auto">
          <a:xfrm>
            <a:off x="5295900" y="1981200"/>
            <a:ext cx="4991100" cy="2246313"/>
          </a:xfrm>
          <a:prstGeom prst="rect">
            <a:avLst/>
          </a:prstGeom>
          <a:noFill/>
        </p:spPr>
      </p:pic>
      <p:pic>
        <p:nvPicPr>
          <p:cNvPr id="164872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8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87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F17C9ABA-3BC4-4349-B2B2-8009C519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8DA5-7068-4077-80E8-63156A6D2F1D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F0279D-D003-4B4C-86AD-27002F64EAC9}"/>
              </a:ext>
            </a:extLst>
          </p:cNvPr>
          <p:cNvSpPr/>
          <p:nvPr/>
        </p:nvSpPr>
        <p:spPr>
          <a:xfrm>
            <a:off x="6196342" y="4725144"/>
            <a:ext cx="3383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Ευχαριστώ</a:t>
            </a:r>
          </a:p>
        </p:txBody>
      </p:sp>
      <p:pic>
        <p:nvPicPr>
          <p:cNvPr id="163842" name="Picture 2">
            <a:extLst>
              <a:ext uri="{FF2B5EF4-FFF2-40B4-BE49-F238E27FC236}">
                <a16:creationId xmlns:a16="http://schemas.microsoft.com/office/drawing/2014/main" id="{E703479F-57AA-C64D-9793-42A76A145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024844"/>
            <a:ext cx="423896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4" name="Picture 4" descr="Major trauma - Wikipedia">
            <a:extLst>
              <a:ext uri="{FF2B5EF4-FFF2-40B4-BE49-F238E27FC236}">
                <a16:creationId xmlns:a16="http://schemas.microsoft.com/office/drawing/2014/main" id="{6887C9E2-06BF-A144-9DF4-C9E45E91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372" y="836712"/>
            <a:ext cx="4373934" cy="28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2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SIRS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9244" y="2348880"/>
            <a:ext cx="4368552" cy="3184376"/>
          </a:xfrm>
        </p:spPr>
        <p:txBody>
          <a:bodyPr/>
          <a:lstStyle/>
          <a:p>
            <a:r>
              <a:rPr lang="en-GB" dirty="0"/>
              <a:t>SYSTEMIC</a:t>
            </a:r>
          </a:p>
          <a:p>
            <a:r>
              <a:rPr lang="en-GB" dirty="0"/>
              <a:t>INFLAMATORY</a:t>
            </a:r>
          </a:p>
          <a:p>
            <a:r>
              <a:rPr lang="en-GB" dirty="0"/>
              <a:t>RESPONSE</a:t>
            </a:r>
          </a:p>
          <a:p>
            <a:r>
              <a:rPr lang="en-GB" dirty="0"/>
              <a:t>SYNDROME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92C2-BBD2-48FB-A2DC-8F72A375853B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5314950" cy="1371600"/>
          </a:xfrm>
          <a:noFill/>
          <a:ln/>
        </p:spPr>
        <p:txBody>
          <a:bodyPr>
            <a:normAutofit/>
          </a:bodyPr>
          <a:lstStyle/>
          <a:p>
            <a:r>
              <a:rPr lang="el-GR" sz="4000" b="1" dirty="0"/>
              <a:t>ΕΙΔΗ </a:t>
            </a:r>
            <a:r>
              <a:rPr lang="en-GB" sz="4000" b="1" dirty="0"/>
              <a:t>SHOCK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39044" y="2286000"/>
            <a:ext cx="4896544" cy="3962400"/>
          </a:xfrm>
          <a:noFill/>
          <a:ln/>
        </p:spPr>
        <p:txBody>
          <a:bodyPr/>
          <a:lstStyle/>
          <a:p>
            <a:pPr marL="342900" indent="-342900" algn="l">
              <a:buFontTx/>
              <a:buChar char="•"/>
            </a:pPr>
            <a:r>
              <a:rPr lang="el-GR" sz="2800" b="1" dirty="0"/>
              <a:t>Υποογκαιμικό</a:t>
            </a:r>
            <a:endParaRPr lang="en-GB" sz="2800" b="1" dirty="0"/>
          </a:p>
          <a:p>
            <a:pPr marL="342900" indent="-342900" algn="l">
              <a:buFontTx/>
              <a:buChar char="•"/>
            </a:pPr>
            <a:r>
              <a:rPr lang="el-GR" sz="2800" b="1" dirty="0"/>
              <a:t>Σηπτικό</a:t>
            </a:r>
            <a:endParaRPr lang="en-GB" sz="2800" b="1" dirty="0"/>
          </a:p>
          <a:p>
            <a:pPr marL="342900" indent="-342900" algn="l">
              <a:buFontTx/>
              <a:buChar char="•"/>
            </a:pPr>
            <a:r>
              <a:rPr lang="el-GR" sz="2800" b="1" dirty="0"/>
              <a:t>Αναφυλακτικό</a:t>
            </a:r>
          </a:p>
          <a:p>
            <a:pPr marL="342900" indent="-342900" algn="l">
              <a:buFontTx/>
              <a:buChar char="•"/>
            </a:pPr>
            <a:r>
              <a:rPr lang="el-GR" sz="2800" b="1" dirty="0"/>
              <a:t>Καρδιογενές</a:t>
            </a:r>
            <a:endParaRPr lang="en-GB" sz="2800" b="1" dirty="0"/>
          </a:p>
          <a:p>
            <a:pPr marL="342900" indent="-342900" algn="l">
              <a:buFontTx/>
              <a:buChar char="•"/>
            </a:pPr>
            <a:r>
              <a:rPr lang="el-GR" sz="2800" b="1" dirty="0"/>
              <a:t>Νευρογενές</a:t>
            </a:r>
            <a:endParaRPr lang="en-GB" sz="2800" b="1" dirty="0"/>
          </a:p>
          <a:p>
            <a:pPr marL="342900" indent="-342900" algn="l">
              <a:buFontTx/>
              <a:buChar char="•"/>
            </a:pPr>
            <a:r>
              <a:rPr lang="el-GR" sz="2800" b="1" dirty="0"/>
              <a:t>Άλλα είδη</a:t>
            </a:r>
            <a:endParaRPr lang="en-GB" sz="2800" b="1" dirty="0"/>
          </a:p>
          <a:p>
            <a:pPr marL="342900" indent="-342900" algn="l"/>
            <a:r>
              <a:rPr lang="en-GB" sz="2800" b="1" dirty="0"/>
              <a:t>					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FC14-44AC-4DD8-BAAA-2249A3057CD8}" type="slidenum">
              <a:rPr lang="en-GB"/>
              <a:pPr/>
              <a:t>6</a:t>
            </a:fld>
            <a:endParaRPr lang="en-GB"/>
          </a:p>
        </p:txBody>
      </p:sp>
      <p:pic>
        <p:nvPicPr>
          <p:cNvPr id="17420" name="Picture 1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572" y="1479649"/>
            <a:ext cx="4049713" cy="3965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068" y="457200"/>
            <a:ext cx="8208912" cy="1066800"/>
          </a:xfrm>
          <a:noFill/>
          <a:ln/>
        </p:spPr>
        <p:txBody>
          <a:bodyPr/>
          <a:lstStyle/>
          <a:p>
            <a:r>
              <a:rPr lang="el-GR" sz="3600" b="1" dirty="0"/>
              <a:t>ΑΙΤΙΟΛΟΓΙΑ ΥΠΟΟΓΚΑΙΜΙΚΟΥ</a:t>
            </a:r>
            <a:r>
              <a:rPr lang="en-GB" sz="3600" b="1" dirty="0"/>
              <a:t> SHOCK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06996" y="2846040"/>
            <a:ext cx="4104456" cy="2743200"/>
          </a:xfrm>
          <a:noFill/>
          <a:ln/>
        </p:spPr>
        <p:txBody>
          <a:bodyPr/>
          <a:lstStyle/>
          <a:p>
            <a:r>
              <a:rPr lang="el-GR" b="1" dirty="0"/>
              <a:t>Αιμορραγία</a:t>
            </a:r>
            <a:endParaRPr lang="en-GB" b="1" dirty="0"/>
          </a:p>
          <a:p>
            <a:r>
              <a:rPr lang="el-GR" b="1" dirty="0"/>
              <a:t>Εγκαύματα</a:t>
            </a:r>
            <a:endParaRPr lang="en-GB" b="1" dirty="0"/>
          </a:p>
          <a:p>
            <a:r>
              <a:rPr lang="el-GR" b="1" dirty="0"/>
              <a:t>Απώλειες από το ΓΕΣ</a:t>
            </a:r>
            <a:endParaRPr lang="en-GB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D8C6-CB85-414B-9384-B662E90C180F}" type="slidenum">
              <a:rPr lang="en-GB"/>
              <a:pPr/>
              <a:t>7</a:t>
            </a:fld>
            <a:endParaRPr lang="en-GB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915797"/>
              </p:ext>
            </p:extLst>
          </p:nvPr>
        </p:nvGraphicFramePr>
        <p:xfrm>
          <a:off x="4716688" y="1954336"/>
          <a:ext cx="4873625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688" y="1954336"/>
                        <a:ext cx="4873625" cy="338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2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6996" y="838200"/>
            <a:ext cx="7622604" cy="1066800"/>
          </a:xfrm>
          <a:noFill/>
          <a:ln/>
        </p:spPr>
        <p:txBody>
          <a:bodyPr/>
          <a:lstStyle/>
          <a:p>
            <a:r>
              <a:rPr lang="el-GR" sz="3600" b="1" dirty="0"/>
              <a:t>ΑΙΜΟΡΡΑΓΙΑ: ΑΠΩΛΕΙΑ ΟΓΚΟΥ</a:t>
            </a:r>
            <a:endParaRPr lang="en-GB" sz="36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A2E4C-94BA-4DA3-980E-386198C357BE}" type="slidenum">
              <a:rPr lang="en-GB"/>
              <a:pPr/>
              <a:t>8</a:t>
            </a:fld>
            <a:endParaRPr lang="en-GB"/>
          </a:p>
        </p:txBody>
      </p:sp>
      <p:graphicFrame>
        <p:nvGraphicFramePr>
          <p:cNvPr id="1331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26020"/>
              </p:ext>
            </p:extLst>
          </p:nvPr>
        </p:nvGraphicFramePr>
        <p:xfrm>
          <a:off x="6151612" y="2548359"/>
          <a:ext cx="3657600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598560" imgH="2493360" progId="Excel.Sheet.8">
                  <p:embed/>
                </p:oleObj>
              </mc:Choice>
              <mc:Fallback>
                <p:oleObj name="Chart" r:id="rId4" imgW="3598560" imgH="2493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1612" y="2548359"/>
                        <a:ext cx="3657600" cy="253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06996" y="3035424"/>
            <a:ext cx="6174804" cy="18928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l-GR" dirty="0">
                <a:latin typeface="Arial" charset="0"/>
              </a:rPr>
              <a:t>Απώλεια</a:t>
            </a:r>
            <a:r>
              <a:rPr lang="en-GB" dirty="0">
                <a:latin typeface="Arial" charset="0"/>
              </a:rPr>
              <a:t>  10%:</a:t>
            </a:r>
            <a:r>
              <a:rPr lang="el-GR" dirty="0">
                <a:latin typeface="Arial" charset="0"/>
              </a:rPr>
              <a:t>	κανένα σύμπτωμα</a:t>
            </a:r>
            <a:endParaRPr lang="en-GB" dirty="0">
              <a:latin typeface="Arial" charset="0"/>
            </a:endParaRPr>
          </a:p>
          <a:p>
            <a:endParaRPr lang="en-GB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Απώλεια</a:t>
            </a:r>
            <a:r>
              <a:rPr lang="en-GB" dirty="0">
                <a:latin typeface="Arial" charset="0"/>
              </a:rPr>
              <a:t> 25%:</a:t>
            </a:r>
            <a:r>
              <a:rPr lang="el-GR" dirty="0">
                <a:latin typeface="Arial" charset="0"/>
              </a:rPr>
              <a:t>	συμπτώματα υποογκαιμίας</a:t>
            </a:r>
            <a:endParaRPr lang="en-GB" dirty="0">
              <a:latin typeface="Arial" charset="0"/>
            </a:endParaRPr>
          </a:p>
          <a:p>
            <a:endParaRPr lang="en-GB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Απώλεια</a:t>
            </a:r>
            <a:r>
              <a:rPr lang="en-GB" dirty="0">
                <a:latin typeface="Arial" charset="0"/>
              </a:rPr>
              <a:t> 50%:</a:t>
            </a:r>
            <a:r>
              <a:rPr lang="el-GR" dirty="0">
                <a:latin typeface="Arial" charset="0"/>
              </a:rPr>
              <a:t>	κώμα και θάνατος</a:t>
            </a:r>
            <a:endParaRPr lang="en-GB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GB" dirty="0">
              <a:latin typeface="Arial" charset="0"/>
            </a:endParaRPr>
          </a:p>
        </p:txBody>
      </p:sp>
      <p:pic>
        <p:nvPicPr>
          <p:cNvPr id="133127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5705475" cy="1066800"/>
          </a:xfrm>
          <a:noFill/>
          <a:ln/>
        </p:spPr>
        <p:txBody>
          <a:bodyPr/>
          <a:lstStyle/>
          <a:p>
            <a:r>
              <a:rPr lang="el-GR" sz="3600" b="1" dirty="0"/>
              <a:t>ΚΛΙΝΙΚΗ ΕΙΚΟΝΑ ΤΟΥ</a:t>
            </a:r>
            <a:r>
              <a:rPr lang="en-GB" sz="3600" b="1" dirty="0"/>
              <a:t> SHOCK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905000"/>
            <a:ext cx="5638800" cy="1447800"/>
          </a:xfrm>
          <a:noFill/>
          <a:ln/>
        </p:spPr>
        <p:txBody>
          <a:bodyPr/>
          <a:lstStyle/>
          <a:p>
            <a:pPr marL="342900" indent="-342900" algn="l"/>
            <a:r>
              <a:rPr lang="el-GR" sz="2800" b="1" dirty="0"/>
              <a:t>Στην οξεία κυκλοφορική καταπληξία ο ασθενής παρουσιάζει:</a:t>
            </a:r>
            <a:endParaRPr lang="en-GB" sz="28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DCD0-77CF-48AC-B862-9C5E93039DE4}" type="slidenum">
              <a:rPr lang="en-GB"/>
              <a:pPr/>
              <a:t>9</a:t>
            </a:fld>
            <a:endParaRPr lang="en-GB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751012" y="3429000"/>
            <a:ext cx="5112568" cy="2363724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en-US" b="1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l-GR" b="1" dirty="0">
                <a:solidFill>
                  <a:srgbClr val="3333FF"/>
                </a:solidFill>
                <a:latin typeface="Arial" charset="0"/>
              </a:rPr>
              <a:t>Ευερεθιστότητα και σύγχυση</a:t>
            </a:r>
          </a:p>
          <a:p>
            <a:pPr>
              <a:spcBef>
                <a:spcPct val="20000"/>
              </a:spcBef>
            </a:pPr>
            <a:r>
              <a:rPr lang="el-GR" b="1" dirty="0">
                <a:solidFill>
                  <a:srgbClr val="3333FF"/>
                </a:solidFill>
                <a:latin typeface="Arial" charset="0"/>
              </a:rPr>
              <a:t>Εφίδρωση, ωχρότητα και ψυχρότητα</a:t>
            </a:r>
            <a:endParaRPr lang="en-GB" b="1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l-GR" b="1" dirty="0">
                <a:solidFill>
                  <a:srgbClr val="3333FF"/>
                </a:solidFill>
                <a:latin typeface="Arial" charset="0"/>
              </a:rPr>
              <a:t>Περιφερική κυάνωση*</a:t>
            </a:r>
            <a:endParaRPr lang="en-GB" b="1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l-GR" b="1" dirty="0">
                <a:solidFill>
                  <a:srgbClr val="3333FF"/>
                </a:solidFill>
                <a:latin typeface="Arial" charset="0"/>
              </a:rPr>
              <a:t>Νηματοειδής σφυγμός</a:t>
            </a:r>
            <a:endParaRPr lang="en-GB" b="1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l-GR" b="1" dirty="0">
                <a:solidFill>
                  <a:srgbClr val="3333FF"/>
                </a:solidFill>
                <a:latin typeface="Arial" charset="0"/>
              </a:rPr>
              <a:t>Χαμηλή αρτηριακή πίεση</a:t>
            </a:r>
            <a:endParaRPr lang="en-GB" b="1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l-GR" b="1" dirty="0">
                <a:solidFill>
                  <a:srgbClr val="3333FF"/>
                </a:solidFill>
                <a:latin typeface="Arial" charset="0"/>
              </a:rPr>
              <a:t>Υπνηλία</a:t>
            </a:r>
            <a:r>
              <a:rPr lang="en-GB" b="1" dirty="0">
                <a:solidFill>
                  <a:srgbClr val="3333FF"/>
                </a:solidFill>
                <a:latin typeface="Arial" charset="0"/>
              </a:rPr>
              <a:t>, </a:t>
            </a:r>
            <a:r>
              <a:rPr lang="el-GR" b="1" dirty="0">
                <a:solidFill>
                  <a:srgbClr val="3333FF"/>
                </a:solidFill>
                <a:latin typeface="Arial" charset="0"/>
              </a:rPr>
              <a:t>κώμα</a:t>
            </a:r>
            <a:endParaRPr lang="en-GB" b="1" dirty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18440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40925" y="6511925"/>
            <a:ext cx="284163" cy="284163"/>
          </a:xfrm>
          <a:prstGeom prst="rect">
            <a:avLst/>
          </a:prstGeom>
          <a:noFill/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0125" y="1268413"/>
            <a:ext cx="4049713" cy="3965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4702</TotalTime>
  <Words>1118</Words>
  <Application>Microsoft Office PowerPoint</Application>
  <PresentationFormat>Διαφάνειες 35 χιλ.</PresentationFormat>
  <Paragraphs>267</Paragraphs>
  <Slides>43</Slides>
  <Notes>2</Notes>
  <HiddenSlides>0</HiddenSlides>
  <MMClips>25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Symbol</vt:lpstr>
      <vt:lpstr>Wingdings 2</vt:lpstr>
      <vt:lpstr>Θέμα του Office</vt:lpstr>
      <vt:lpstr>Chart</vt:lpstr>
      <vt:lpstr>  SHOCK / SIRS</vt:lpstr>
      <vt:lpstr>ΟΡΙΣΜΟΣ</vt:lpstr>
      <vt:lpstr>Παρουσίαση του PowerPoint</vt:lpstr>
      <vt:lpstr>Παρουσίαση του PowerPoint</vt:lpstr>
      <vt:lpstr>SIRS</vt:lpstr>
      <vt:lpstr>ΕΙΔΗ SHOCK</vt:lpstr>
      <vt:lpstr>ΑΙΤΙΟΛΟΓΙΑ ΥΠΟΟΓΚΑΙΜΙΚΟΥ SHOCK</vt:lpstr>
      <vt:lpstr>ΑΙΜΟΡΡΑΓΙΑ: ΑΠΩΛΕΙΑ ΟΓΚΟΥ</vt:lpstr>
      <vt:lpstr>ΚΛΙΝΙΚΗ ΕΙΚΟΝΑ ΤΟΥ SHOCK</vt:lpstr>
      <vt:lpstr>Ήπια καταπληξία</vt:lpstr>
      <vt:lpstr>Μέτρια καταπληξία</vt:lpstr>
      <vt:lpstr>Σοβαρή καταπληξία</vt:lpstr>
      <vt:lpstr>ΑΝΤΙΔΡΑΣΗ ΣΤΗ ΥΠΟΟΓΚΑΙΜΙΑ</vt:lpstr>
      <vt:lpstr>ΥΠΟΟΓΚΑΙΜΙΑ: ΑΝΤΙΜΕΤΩΠΙΣΗ</vt:lpstr>
      <vt:lpstr>ΥΠΟΟΓΚΑΙΜΙΑ: ΑΝΤΙΜΕΤΩΠΙΣΗ</vt:lpstr>
      <vt:lpstr>ΑΠΟΤΕΛΕΣΜΑΤΑ ΥΠΟΟΓΚΑΙΜΙΚΟΥ SHOCK </vt:lpstr>
      <vt:lpstr>ΑΠΟΤΕΛΕΣΜΑΤΑ ΥΠΟΟΓΚΑΙΜΙΚΟΥ SHOCK </vt:lpstr>
      <vt:lpstr>ΑΠΟΤΕΛΕΣΜΑΤΑ ΥΠΟΟΓΚΑΙΜΙΚΟΥ SHOCK </vt:lpstr>
      <vt:lpstr>ΑΠΟΤΕΛΕΣΜΑΤΑ ΥΠΟΟΓΚΑΙΜΙΚΟΥ SHOCK </vt:lpstr>
      <vt:lpstr>ΑΝΤΙΜΕΤΩΠΙΣΗ ΥΠΟΟΓΚΑΙΜΙΚΟΥ SHOCK </vt:lpstr>
      <vt:lpstr>ΠΑΡΑΚΟΛΟΥΘΗΣΗ (Monitoring)</vt:lpstr>
      <vt:lpstr>ΠΑΡΑΚΟΛΟΥΘΗΣΗ (Monitoring)</vt:lpstr>
      <vt:lpstr>ΠΑΡΑΚΟΛΟΥΘΗΣΗ (Monitoring)</vt:lpstr>
      <vt:lpstr>ΑΡΧΕΣ ΑΝΑΝΗΨΗΣ</vt:lpstr>
      <vt:lpstr>ΧΟΡΗΓΗΣΗ ΥΓΡΩΝ ΣΤΟ SHOCK</vt:lpstr>
      <vt:lpstr>ΔΥΝΑΝΤΟΤΗΤΑ ΜΕΤΑΦΟΡΑΣ ΟΞΥΓΟΝΟΥ</vt:lpstr>
      <vt:lpstr>ΔΟΚΙΜΑΣΙΑ ΑΠΟΚΡΙΣΗΣ ΣΤΗ ΧΟΡΗΓΗΣΗ ΥΓΡΩΝ</vt:lpstr>
      <vt:lpstr>ΑΓΓΕΙΟΣΥΣΠΑΣΤΙΚΑ ΚΑΙ ΙΝΟΤΡΟΠΑ ΦΑΡΜΑΚΑ (σπάνια στο υποογκαιμικό shock)</vt:lpstr>
      <vt:lpstr>ΣΗΠΤΙΚΟ SHOCK: ΑΙΤΙΑ</vt:lpstr>
      <vt:lpstr>Παρουσίαση του PowerPoint</vt:lpstr>
      <vt:lpstr> </vt:lpstr>
      <vt:lpstr>ΣΗΠΤΙΚΟ SHOCK: ΕΝΔΟΤΟΞΙΝΕΣ ΚΑΙ ΕΞΩΤΟΞΙΝΕΣ </vt:lpstr>
      <vt:lpstr>ΣΗΠΤΙΚΟ SHOCK ΑΠΟ ΕΝΔΟΤΟΞΙΝΕΣ: ΑΙΤΙΑ</vt:lpstr>
      <vt:lpstr>ΣΗΠΤΙΚΟ SHOCK ΑΠΟ ΕΞΩΤΟΞΙΝΕΣ: ΑΙΤΙΑ</vt:lpstr>
      <vt:lpstr>ΣΗΠΤΙΚΟ SHOCK: ΜΗΧΑΝΙΣΜΟΣ </vt:lpstr>
      <vt:lpstr>ΜΗΝΙΓΓΗΤΙΔΟΚΟΚΚΙΚΗ ΣΗΨΑΙΜΙΑ</vt:lpstr>
      <vt:lpstr>ΜΗΝΙΓΓΗΤΙΔΟΚΟΚΚΙΚΗ ΣΗΨΑΙΜΙΑ</vt:lpstr>
      <vt:lpstr>ΣΗΠΤΙΚΟ SHOCK: ΘΕΡΑΠΕΙΑ</vt:lpstr>
      <vt:lpstr>ΑΝΑΦΥΛΑΚΤΙΚΟ SHOCK: ΑΙΤΙΑ </vt:lpstr>
      <vt:lpstr>ΑΝΑΦΥΛΑΚΤΙΚΟ SHOCK: ΜΗΧΑΝΙΣΜΟΣ</vt:lpstr>
      <vt:lpstr> </vt:lpstr>
      <vt:lpstr>ΑΝΑΦΥΛΑΚΤΙΚΟ SHOCK: ΘΕΡΑΠΕΙΑ 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Angus</dc:creator>
  <cp:lastModifiedBy>Evangelos Felekouras</cp:lastModifiedBy>
  <cp:revision>159</cp:revision>
  <cp:lastPrinted>1998-02-26T10:47:24Z</cp:lastPrinted>
  <dcterms:created xsi:type="dcterms:W3CDTF">1995-06-17T23:31:02Z</dcterms:created>
  <dcterms:modified xsi:type="dcterms:W3CDTF">2026-01-26T08:45:01Z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50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brian.angus@ncl.ac.uk</vt:lpwstr>
  </property>
  <property fmtid="{D5CDD505-2E9C-101B-9397-08002B2CF9AE}" pid="8" name="HomePage">
    <vt:lpwstr>../pres.html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12632256</vt:i4>
  </property>
  <property fmtid="{D5CDD505-2E9C-101B-9397-08002B2CF9AE}" pid="14" name="TextColor">
    <vt:i4>0</vt:i4>
  </property>
  <property fmtid="{D5CDD505-2E9C-101B-9397-08002B2CF9AE}" pid="15" name="LinkColor">
    <vt:i4>16711680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2</vt:i4>
  </property>
  <property fmtid="{D5CDD505-2E9C-101B-9397-08002B2CF9AE}" pid="21" name="OutputDir">
    <vt:lpwstr>C:\aa html ppts converted\P10 Shock</vt:lpwstr>
  </property>
</Properties>
</file>